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84"/>
  </p:notesMasterIdLst>
  <p:handoutMasterIdLst>
    <p:handoutMasterId r:id="rId85"/>
  </p:handoutMasterIdLst>
  <p:sldIdLst>
    <p:sldId id="403" r:id="rId2"/>
    <p:sldId id="807" r:id="rId3"/>
    <p:sldId id="837" r:id="rId4"/>
    <p:sldId id="932" r:id="rId5"/>
    <p:sldId id="933" r:id="rId6"/>
    <p:sldId id="840" r:id="rId7"/>
    <p:sldId id="934" r:id="rId8"/>
    <p:sldId id="842" r:id="rId9"/>
    <p:sldId id="935" r:id="rId10"/>
    <p:sldId id="936" r:id="rId11"/>
    <p:sldId id="845" r:id="rId12"/>
    <p:sldId id="914" r:id="rId13"/>
    <p:sldId id="864" r:id="rId14"/>
    <p:sldId id="852" r:id="rId15"/>
    <p:sldId id="915" r:id="rId16"/>
    <p:sldId id="916" r:id="rId17"/>
    <p:sldId id="917" r:id="rId18"/>
    <p:sldId id="918" r:id="rId19"/>
    <p:sldId id="919" r:id="rId20"/>
    <p:sldId id="920" r:id="rId21"/>
    <p:sldId id="921" r:id="rId22"/>
    <p:sldId id="922" r:id="rId23"/>
    <p:sldId id="923" r:id="rId24"/>
    <p:sldId id="927" r:id="rId25"/>
    <p:sldId id="924" r:id="rId26"/>
    <p:sldId id="925" r:id="rId27"/>
    <p:sldId id="855" r:id="rId28"/>
    <p:sldId id="856" r:id="rId29"/>
    <p:sldId id="857" r:id="rId30"/>
    <p:sldId id="926" r:id="rId31"/>
    <p:sldId id="847" r:id="rId32"/>
    <p:sldId id="866" r:id="rId33"/>
    <p:sldId id="937" r:id="rId34"/>
    <p:sldId id="868" r:id="rId35"/>
    <p:sldId id="941" r:id="rId36"/>
    <p:sldId id="869" r:id="rId37"/>
    <p:sldId id="943" r:id="rId38"/>
    <p:sldId id="870" r:id="rId39"/>
    <p:sldId id="871" r:id="rId40"/>
    <p:sldId id="872" r:id="rId41"/>
    <p:sldId id="873" r:id="rId42"/>
    <p:sldId id="902" r:id="rId43"/>
    <p:sldId id="874" r:id="rId44"/>
    <p:sldId id="875" r:id="rId45"/>
    <p:sldId id="876" r:id="rId46"/>
    <p:sldId id="939" r:id="rId47"/>
    <p:sldId id="877" r:id="rId48"/>
    <p:sldId id="878" r:id="rId49"/>
    <p:sldId id="895" r:id="rId50"/>
    <p:sldId id="896" r:id="rId51"/>
    <p:sldId id="903" r:id="rId52"/>
    <p:sldId id="904" r:id="rId53"/>
    <p:sldId id="928" r:id="rId54"/>
    <p:sldId id="906" r:id="rId55"/>
    <p:sldId id="929" r:id="rId56"/>
    <p:sldId id="865" r:id="rId57"/>
    <p:sldId id="879" r:id="rId58"/>
    <p:sldId id="938" r:id="rId59"/>
    <p:sldId id="881" r:id="rId60"/>
    <p:sldId id="892" r:id="rId61"/>
    <p:sldId id="893" r:id="rId62"/>
    <p:sldId id="882" r:id="rId63"/>
    <p:sldId id="894" r:id="rId64"/>
    <p:sldId id="886" r:id="rId65"/>
    <p:sldId id="887" r:id="rId66"/>
    <p:sldId id="888" r:id="rId67"/>
    <p:sldId id="897" r:id="rId68"/>
    <p:sldId id="944" r:id="rId69"/>
    <p:sldId id="898" r:id="rId70"/>
    <p:sldId id="900" r:id="rId71"/>
    <p:sldId id="901" r:id="rId72"/>
    <p:sldId id="908" r:id="rId73"/>
    <p:sldId id="909" r:id="rId74"/>
    <p:sldId id="930" r:id="rId75"/>
    <p:sldId id="911" r:id="rId76"/>
    <p:sldId id="931" r:id="rId77"/>
    <p:sldId id="913" r:id="rId78"/>
    <p:sldId id="851" r:id="rId79"/>
    <p:sldId id="819" r:id="rId80"/>
    <p:sldId id="825" r:id="rId81"/>
    <p:sldId id="835" r:id="rId82"/>
    <p:sldId id="940" r:id="rId83"/>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FBCC136-4C28-4DC6-97A4-1A8222E72289}">
          <p14:sldIdLst>
            <p14:sldId id="403"/>
            <p14:sldId id="807"/>
            <p14:sldId id="837"/>
            <p14:sldId id="932"/>
            <p14:sldId id="933"/>
            <p14:sldId id="840"/>
            <p14:sldId id="934"/>
            <p14:sldId id="842"/>
            <p14:sldId id="935"/>
            <p14:sldId id="936"/>
            <p14:sldId id="845"/>
            <p14:sldId id="914"/>
            <p14:sldId id="864"/>
            <p14:sldId id="852"/>
            <p14:sldId id="915"/>
            <p14:sldId id="916"/>
            <p14:sldId id="917"/>
            <p14:sldId id="918"/>
            <p14:sldId id="919"/>
            <p14:sldId id="920"/>
            <p14:sldId id="921"/>
            <p14:sldId id="922"/>
            <p14:sldId id="923"/>
            <p14:sldId id="927"/>
            <p14:sldId id="924"/>
            <p14:sldId id="925"/>
            <p14:sldId id="855"/>
            <p14:sldId id="856"/>
            <p14:sldId id="857"/>
            <p14:sldId id="926"/>
            <p14:sldId id="847"/>
            <p14:sldId id="866"/>
            <p14:sldId id="937"/>
            <p14:sldId id="868"/>
            <p14:sldId id="941"/>
            <p14:sldId id="869"/>
            <p14:sldId id="943"/>
            <p14:sldId id="870"/>
            <p14:sldId id="871"/>
            <p14:sldId id="872"/>
            <p14:sldId id="873"/>
            <p14:sldId id="902"/>
            <p14:sldId id="874"/>
            <p14:sldId id="875"/>
            <p14:sldId id="876"/>
            <p14:sldId id="939"/>
            <p14:sldId id="877"/>
            <p14:sldId id="878"/>
            <p14:sldId id="895"/>
            <p14:sldId id="896"/>
            <p14:sldId id="903"/>
            <p14:sldId id="904"/>
            <p14:sldId id="928"/>
            <p14:sldId id="906"/>
            <p14:sldId id="929"/>
            <p14:sldId id="865"/>
            <p14:sldId id="879"/>
            <p14:sldId id="938"/>
            <p14:sldId id="881"/>
            <p14:sldId id="892"/>
            <p14:sldId id="893"/>
            <p14:sldId id="882"/>
            <p14:sldId id="894"/>
            <p14:sldId id="886"/>
            <p14:sldId id="887"/>
            <p14:sldId id="888"/>
            <p14:sldId id="897"/>
            <p14:sldId id="944"/>
            <p14:sldId id="898"/>
            <p14:sldId id="900"/>
            <p14:sldId id="901"/>
            <p14:sldId id="908"/>
            <p14:sldId id="909"/>
            <p14:sldId id="930"/>
            <p14:sldId id="911"/>
            <p14:sldId id="931"/>
            <p14:sldId id="913"/>
            <p14:sldId id="851"/>
            <p14:sldId id="819"/>
            <p14:sldId id="825"/>
            <p14:sldId id="835"/>
            <p14:sldId id="9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DCE6F2"/>
    <a:srgbClr val="1F497D"/>
    <a:srgbClr val="009900"/>
    <a:srgbClr val="FF00FF"/>
    <a:srgbClr val="F7EC97"/>
    <a:srgbClr val="FD6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39D75-7C18-4393-B633-111B55EB3E8A}" v="17" dt="2024-05-04T18:12:53.4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02" autoAdjust="0"/>
  </p:normalViewPr>
  <p:slideViewPr>
    <p:cSldViewPr>
      <p:cViewPr varScale="1">
        <p:scale>
          <a:sx n="112" d="100"/>
          <a:sy n="112" d="100"/>
        </p:scale>
        <p:origin x="1716" y="114"/>
      </p:cViewPr>
      <p:guideLst>
        <p:guide orient="horz" pos="2160"/>
        <p:guide pos="2880"/>
      </p:guideLst>
    </p:cSldViewPr>
  </p:slideViewPr>
  <p:notesTextViewPr>
    <p:cViewPr>
      <p:scale>
        <a:sx n="1" d="1"/>
        <a:sy n="1" d="1"/>
      </p:scale>
      <p:origin x="0" y="0"/>
    </p:cViewPr>
  </p:notesTextViewPr>
  <p:sorterViewPr>
    <p:cViewPr>
      <p:scale>
        <a:sx n="60" d="100"/>
        <a:sy n="60" d="100"/>
      </p:scale>
      <p:origin x="0" y="-648"/>
    </p:cViewPr>
  </p:sorterViewPr>
  <p:notesViewPr>
    <p:cSldViewPr>
      <p:cViewPr varScale="1">
        <p:scale>
          <a:sx n="47" d="100"/>
          <a:sy n="47" d="100"/>
        </p:scale>
        <p:origin x="-3090" y="-114"/>
      </p:cViewPr>
      <p:guideLst>
        <p:guide orient="horz" pos="3225"/>
        <p:guide pos="223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8/10/relationships/authors" Targe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3078206" cy="511649"/>
          </a:xfrm>
          <a:prstGeom prst="rect">
            <a:avLst/>
          </a:prstGeom>
        </p:spPr>
        <p:txBody>
          <a:bodyPr vert="horz" lIns="94652" tIns="47328" rIns="94652" bIns="47328"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4" y="9721333"/>
            <a:ext cx="3078206" cy="511648"/>
          </a:xfrm>
          <a:prstGeom prst="rect">
            <a:avLst/>
          </a:prstGeom>
        </p:spPr>
        <p:txBody>
          <a:bodyPr vert="horz" lIns="94652" tIns="47328" rIns="94652" bIns="4732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203" y="9721333"/>
            <a:ext cx="3078206" cy="511648"/>
          </a:xfrm>
          <a:prstGeom prst="rect">
            <a:avLst/>
          </a:prstGeom>
        </p:spPr>
        <p:txBody>
          <a:bodyPr vert="horz" lIns="94652" tIns="47328" rIns="94652" bIns="47328"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8428" cy="511731"/>
          </a:xfrm>
          <a:prstGeom prst="rect">
            <a:avLst/>
          </a:prstGeom>
        </p:spPr>
        <p:txBody>
          <a:bodyPr vert="horz" lIns="94652" tIns="47328" rIns="94652" bIns="4732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4" y="1"/>
            <a:ext cx="3078428" cy="511731"/>
          </a:xfrm>
          <a:prstGeom prst="rect">
            <a:avLst/>
          </a:prstGeom>
        </p:spPr>
        <p:txBody>
          <a:bodyPr vert="horz" lIns="94652" tIns="47328" rIns="94652" bIns="47328" rtlCol="0"/>
          <a:lstStyle>
            <a:lvl1pPr algn="r">
              <a:defRPr sz="1200"/>
            </a:lvl1pPr>
          </a:lstStyle>
          <a:p>
            <a:fld id="{8D5BEBC8-2257-4310-91FB-3838D0908DC9}" type="datetimeFigureOut">
              <a:rPr kumimoji="1" lang="ja-JP" altLang="en-US" smtClean="0"/>
              <a:t>2026/6/17</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652" tIns="47328" rIns="94652" bIns="47328" rtlCol="0" anchor="ctr"/>
          <a:lstStyle/>
          <a:p>
            <a:endParaRPr lang="ja-JP" altLang="en-US"/>
          </a:p>
        </p:txBody>
      </p:sp>
      <p:sp>
        <p:nvSpPr>
          <p:cNvPr id="5" name="ノート プレースホルダー 4"/>
          <p:cNvSpPr>
            <a:spLocks noGrp="1"/>
          </p:cNvSpPr>
          <p:nvPr>
            <p:ph type="body" sz="quarter" idx="3"/>
          </p:nvPr>
        </p:nvSpPr>
        <p:spPr>
          <a:xfrm>
            <a:off x="710408" y="4861440"/>
            <a:ext cx="5683250" cy="4605576"/>
          </a:xfrm>
          <a:prstGeom prst="rect">
            <a:avLst/>
          </a:prstGeom>
        </p:spPr>
        <p:txBody>
          <a:bodyPr vert="horz" lIns="94652" tIns="47328" rIns="94652" bIns="473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9"/>
            <a:ext cx="3078428" cy="511731"/>
          </a:xfrm>
          <a:prstGeom prst="rect">
            <a:avLst/>
          </a:prstGeom>
        </p:spPr>
        <p:txBody>
          <a:bodyPr vert="horz" lIns="94652" tIns="47328" rIns="94652" bIns="4732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4" y="9721109"/>
            <a:ext cx="3078428" cy="511731"/>
          </a:xfrm>
          <a:prstGeom prst="rect">
            <a:avLst/>
          </a:prstGeom>
        </p:spPr>
        <p:txBody>
          <a:bodyPr vert="horz" lIns="94652" tIns="47328" rIns="94652" bIns="47328"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2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dirty="0"/>
          </a:p>
        </p:txBody>
      </p:sp>
    </p:spTree>
    <p:extLst>
      <p:ext uri="{BB962C8B-B14F-4D97-AF65-F5344CB8AC3E}">
        <p14:creationId xmlns:p14="http://schemas.microsoft.com/office/powerpoint/2010/main" val="30379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555476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11</a:t>
            </a:fld>
            <a:endParaRPr kumimoji="1" lang="ja-JP" altLang="en-US"/>
          </a:p>
        </p:txBody>
      </p:sp>
    </p:spTree>
    <p:extLst>
      <p:ext uri="{BB962C8B-B14F-4D97-AF65-F5344CB8AC3E}">
        <p14:creationId xmlns:p14="http://schemas.microsoft.com/office/powerpoint/2010/main" val="4129201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12</a:t>
            </a:fld>
            <a:endParaRPr kumimoji="1" lang="ja-JP" altLang="en-US"/>
          </a:p>
        </p:txBody>
      </p:sp>
    </p:spTree>
    <p:extLst>
      <p:ext uri="{BB962C8B-B14F-4D97-AF65-F5344CB8AC3E}">
        <p14:creationId xmlns:p14="http://schemas.microsoft.com/office/powerpoint/2010/main" val="104354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13</a:t>
            </a:fld>
            <a:endParaRPr kumimoji="1" lang="ja-JP" altLang="en-US"/>
          </a:p>
        </p:txBody>
      </p:sp>
    </p:spTree>
    <p:extLst>
      <p:ext uri="{BB962C8B-B14F-4D97-AF65-F5344CB8AC3E}">
        <p14:creationId xmlns:p14="http://schemas.microsoft.com/office/powerpoint/2010/main" val="153793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14</a:t>
            </a:fld>
            <a:endParaRPr kumimoji="1" lang="ja-JP" altLang="en-US"/>
          </a:p>
        </p:txBody>
      </p:sp>
    </p:spTree>
    <p:extLst>
      <p:ext uri="{BB962C8B-B14F-4D97-AF65-F5344CB8AC3E}">
        <p14:creationId xmlns:p14="http://schemas.microsoft.com/office/powerpoint/2010/main" val="261886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15</a:t>
            </a:fld>
            <a:endParaRPr kumimoji="1" lang="ja-JP" altLang="en-US"/>
          </a:p>
        </p:txBody>
      </p:sp>
    </p:spTree>
    <p:extLst>
      <p:ext uri="{BB962C8B-B14F-4D97-AF65-F5344CB8AC3E}">
        <p14:creationId xmlns:p14="http://schemas.microsoft.com/office/powerpoint/2010/main" val="3955223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17</a:t>
            </a:fld>
            <a:endParaRPr kumimoji="1" lang="ja-JP" altLang="en-US"/>
          </a:p>
        </p:txBody>
      </p:sp>
    </p:spTree>
    <p:extLst>
      <p:ext uri="{BB962C8B-B14F-4D97-AF65-F5344CB8AC3E}">
        <p14:creationId xmlns:p14="http://schemas.microsoft.com/office/powerpoint/2010/main" val="2327611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26</a:t>
            </a:fld>
            <a:endParaRPr kumimoji="1" lang="ja-JP" altLang="en-US"/>
          </a:p>
        </p:txBody>
      </p:sp>
    </p:spTree>
    <p:extLst>
      <p:ext uri="{BB962C8B-B14F-4D97-AF65-F5344CB8AC3E}">
        <p14:creationId xmlns:p14="http://schemas.microsoft.com/office/powerpoint/2010/main" val="3483870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27</a:t>
            </a:fld>
            <a:endParaRPr kumimoji="1" lang="ja-JP" altLang="en-US"/>
          </a:p>
        </p:txBody>
      </p:sp>
    </p:spTree>
    <p:extLst>
      <p:ext uri="{BB962C8B-B14F-4D97-AF65-F5344CB8AC3E}">
        <p14:creationId xmlns:p14="http://schemas.microsoft.com/office/powerpoint/2010/main" val="376935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28</a:t>
            </a:fld>
            <a:endParaRPr kumimoji="1" lang="ja-JP" altLang="en-US"/>
          </a:p>
        </p:txBody>
      </p:sp>
    </p:spTree>
    <p:extLst>
      <p:ext uri="{BB962C8B-B14F-4D97-AF65-F5344CB8AC3E}">
        <p14:creationId xmlns:p14="http://schemas.microsoft.com/office/powerpoint/2010/main" val="174936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0243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29</a:t>
            </a:fld>
            <a:endParaRPr kumimoji="1" lang="ja-JP" altLang="en-US"/>
          </a:p>
        </p:txBody>
      </p:sp>
    </p:spTree>
    <p:extLst>
      <p:ext uri="{BB962C8B-B14F-4D97-AF65-F5344CB8AC3E}">
        <p14:creationId xmlns:p14="http://schemas.microsoft.com/office/powerpoint/2010/main" val="3633188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7128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384366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571044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4524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76238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6778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7C77AA-7151-4A8D-8C26-E58B9E1A327F}" type="slidenum">
              <a:rPr kumimoji="1" lang="ja-JP" altLang="en-US" smtClean="0"/>
              <a:t>36</a:t>
            </a:fld>
            <a:endParaRPr kumimoji="1" lang="ja-JP" altLang="en-US"/>
          </a:p>
        </p:txBody>
      </p:sp>
    </p:spTree>
    <p:extLst>
      <p:ext uri="{BB962C8B-B14F-4D97-AF65-F5344CB8AC3E}">
        <p14:creationId xmlns:p14="http://schemas.microsoft.com/office/powerpoint/2010/main" val="2049054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27109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79327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25761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247736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154921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33869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7135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226028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75602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73307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04288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835074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758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96826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18996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28440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60026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015418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60813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327471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455731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366452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660912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7485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88596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1203127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51097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44649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9438621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629743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47004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930468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217732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8716377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156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394669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644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849744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50180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7815102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7668274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1629592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7973875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0315621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366912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706" indent="-185706">
              <a:tabLst>
                <a:tab pos="37305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78</a:t>
            </a:fld>
            <a:endParaRPr kumimoji="1" lang="ja-JP" altLang="en-US"/>
          </a:p>
        </p:txBody>
      </p:sp>
    </p:spTree>
    <p:extLst>
      <p:ext uri="{BB962C8B-B14F-4D97-AF65-F5344CB8AC3E}">
        <p14:creationId xmlns:p14="http://schemas.microsoft.com/office/powerpoint/2010/main" val="3021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5208889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706" indent="-185706">
              <a:tabLst>
                <a:tab pos="37305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79</a:t>
            </a:fld>
            <a:endParaRPr kumimoji="1" lang="ja-JP" altLang="en-US"/>
          </a:p>
        </p:txBody>
      </p:sp>
    </p:spTree>
    <p:extLst>
      <p:ext uri="{BB962C8B-B14F-4D97-AF65-F5344CB8AC3E}">
        <p14:creationId xmlns:p14="http://schemas.microsoft.com/office/powerpoint/2010/main" val="30001669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5163" y="595313"/>
            <a:ext cx="5868987" cy="4402137"/>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36038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20805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29425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31F64F-0D30-4C3A-A0BE-910F4CC3C3E7}" type="datetime1">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2026/6/17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2026/6/17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2026/6/17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672F1F-A543-43EE-80AA-CB7F72D8E56C}" type="datetime1">
              <a:rPr kumimoji="1" lang="ja-JP" altLang="en-US" smtClean="0"/>
              <a:t>2026/6/17</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0DA1747-7AE3-4485-B1CC-5CDDF653E87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pref.osaka.lg.jp/jigyoshoshido/jishutekitorikumi/index.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jfma.org/data.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hyperlink" Target="https://policies.env.go.jp/earth/ghg-santeikohyo/calc.html" TargetMode="Externa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gpos.task-asp.net/cu/270008/ea/residents/portal/hom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hyperlink" Target="http://www.jfma.org/data.html"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hyperlink" Target="https://www.enecho.meti.go.jp/category/saving_and_new/saving/enterprise/factory/faq/"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1628800"/>
            <a:ext cx="8748464" cy="1686225"/>
          </a:xfrm>
        </p:spPr>
        <p:txBody>
          <a:bodyPr/>
          <a:lstStyle/>
          <a:p>
            <a:pPr algn="ctr"/>
            <a:r>
              <a:rPr lang="ja-JP" altLang="ja-JP" sz="3200" b="1" dirty="0">
                <a:latin typeface="Meiryo UI" panose="020B0604030504040204" pitchFamily="50" charset="-128"/>
                <a:ea typeface="Meiryo UI" panose="020B0604030504040204" pitchFamily="50" charset="-128"/>
              </a:rPr>
              <a:t>大阪府気候変動対策の推進に関する条例に基づく</a:t>
            </a:r>
            <a:br>
              <a:rPr lang="en-US" altLang="ja-JP"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対策</a:t>
            </a:r>
            <a:r>
              <a:rPr lang="ja-JP" altLang="ja-JP" sz="3200" b="1" dirty="0">
                <a:latin typeface="Meiryo UI" panose="020B0604030504040204" pitchFamily="50" charset="-128"/>
                <a:ea typeface="Meiryo UI" panose="020B0604030504040204" pitchFamily="50" charset="-128"/>
              </a:rPr>
              <a:t>計画書及び実績報告書等</a:t>
            </a:r>
            <a:br>
              <a:rPr lang="ja-JP" altLang="ja-JP" sz="3200" b="1" dirty="0">
                <a:latin typeface="Meiryo UI" panose="020B0604030504040204" pitchFamily="50" charset="-128"/>
                <a:ea typeface="Meiryo UI" panose="020B0604030504040204" pitchFamily="50" charset="-128"/>
              </a:rPr>
            </a:br>
            <a:r>
              <a:rPr lang="ja-JP" altLang="ja-JP" sz="3200" b="1" dirty="0">
                <a:latin typeface="Meiryo UI" panose="020B0604030504040204" pitchFamily="50" charset="-128"/>
                <a:ea typeface="Meiryo UI" panose="020B0604030504040204" pitchFamily="50" charset="-128"/>
              </a:rPr>
              <a:t>届出の手引き</a:t>
            </a:r>
          </a:p>
        </p:txBody>
      </p:sp>
      <p:pic>
        <p:nvPicPr>
          <p:cNvPr id="7" name="Picture 13">
            <a:extLst>
              <a:ext uri="{FF2B5EF4-FFF2-40B4-BE49-F238E27FC236}">
                <a16:creationId xmlns:a16="http://schemas.microsoft.com/office/drawing/2014/main" id="{61E69E31-3FB2-4D2C-8C5D-0AA9E94BA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667" y="616369"/>
            <a:ext cx="860400" cy="8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7B35C5B3-B317-45D2-A1A7-DDDD7D5D14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165" y="613990"/>
            <a:ext cx="858295"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92165169-5727-4122-B0B0-69956D1B22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7717"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56C80187-4930-41A9-AA99-47E13B3543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8974"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739C1168-DFAB-4BA3-9156-2D43105290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3670" y="615402"/>
            <a:ext cx="858293" cy="858293"/>
          </a:xfrm>
          <a:prstGeom prst="rect">
            <a:avLst/>
          </a:prstGeom>
        </p:spPr>
      </p:pic>
      <p:pic>
        <p:nvPicPr>
          <p:cNvPr id="12" name="図 11">
            <a:extLst>
              <a:ext uri="{FF2B5EF4-FFF2-40B4-BE49-F238E27FC236}">
                <a16:creationId xmlns:a16="http://schemas.microsoft.com/office/drawing/2014/main" id="{8DB71064-1EAC-4001-A5E8-5DBA32A97D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6338" y="616455"/>
            <a:ext cx="860400" cy="860400"/>
          </a:xfrm>
          <a:prstGeom prst="rect">
            <a:avLst/>
          </a:prstGeom>
        </p:spPr>
      </p:pic>
      <p:pic>
        <p:nvPicPr>
          <p:cNvPr id="13" name="図 12">
            <a:extLst>
              <a:ext uri="{FF2B5EF4-FFF2-40B4-BE49-F238E27FC236}">
                <a16:creationId xmlns:a16="http://schemas.microsoft.com/office/drawing/2014/main" id="{E51A4837-1F56-4A03-9C7F-187AA83A4C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2031" y="613252"/>
            <a:ext cx="860400" cy="860400"/>
          </a:xfrm>
          <a:prstGeom prst="rect">
            <a:avLst/>
          </a:prstGeom>
        </p:spPr>
      </p:pic>
      <p:sp>
        <p:nvSpPr>
          <p:cNvPr id="17" name="タイトル 1"/>
          <p:cNvSpPr txBox="1">
            <a:spLocks/>
          </p:cNvSpPr>
          <p:nvPr/>
        </p:nvSpPr>
        <p:spPr>
          <a:xfrm>
            <a:off x="179512" y="4581128"/>
            <a:ext cx="8748464" cy="1800200"/>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pPr algn="ctr"/>
            <a:r>
              <a:rPr lang="ja-JP" altLang="en-US"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令和８年６月</a:t>
            </a:r>
            <a:endParaRPr lang="en-US" altLang="ja-JP"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　環境農林水産部</a:t>
            </a:r>
            <a:endParaRPr lang="en-US" altLang="ja-JP"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脱炭素・エネルギー政策課　</a:t>
            </a:r>
            <a:endParaRPr lang="en-US" altLang="ja-JP"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877582E-C9DF-45AE-933F-0800B74F48B3}"/>
              </a:ext>
            </a:extLst>
          </p:cNvPr>
          <p:cNvSpPr txBox="1"/>
          <p:nvPr/>
        </p:nvSpPr>
        <p:spPr>
          <a:xfrm>
            <a:off x="7668344" y="6021288"/>
            <a:ext cx="1287660" cy="369332"/>
          </a:xfrm>
          <a:prstGeom prst="rect">
            <a:avLst/>
          </a:prstGeom>
          <a:noFill/>
        </p:spPr>
        <p:txBody>
          <a:bodyPr wrap="none" rtlCol="0">
            <a:spAutoFit/>
          </a:bodyPr>
          <a:lstStyle/>
          <a:p>
            <a:r>
              <a:rPr kumimoji="1" lang="en-US" altLang="ja-JP" dirty="0"/>
              <a:t>2026 </a:t>
            </a:r>
            <a:r>
              <a:rPr kumimoji="1" lang="en-US" altLang="ja-JP"/>
              <a:t>Ver.</a:t>
            </a:r>
            <a:r>
              <a:rPr lang="en-US" altLang="ja-JP"/>
              <a:t>2</a:t>
            </a:r>
            <a:endParaRPr kumimoji="1" lang="en-US" altLang="ja-JP" dirty="0"/>
          </a:p>
        </p:txBody>
      </p:sp>
    </p:spTree>
    <p:extLst>
      <p:ext uri="{BB962C8B-B14F-4D97-AF65-F5344CB8AC3E}">
        <p14:creationId xmlns:p14="http://schemas.microsoft.com/office/powerpoint/2010/main" val="421092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エネルギー使用量及び温室効果ガスの排出量の算定方法</a:t>
            </a:r>
          </a:p>
        </p:txBody>
      </p:sp>
      <p:sp>
        <p:nvSpPr>
          <p:cNvPr id="9" name="Rectangle 2"/>
          <p:cNvSpPr>
            <a:spLocks noChangeArrowheads="1"/>
          </p:cNvSpPr>
          <p:nvPr/>
        </p:nvSpPr>
        <p:spPr bwMode="auto">
          <a:xfrm>
            <a:off x="18767" y="410756"/>
            <a:ext cx="905175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温室効果ガスの排出量の算定</a:t>
            </a:r>
            <a:endPar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）にて算定したエネルギー使用量をもとに、</a:t>
            </a:r>
            <a:r>
              <a:rPr kumimoji="0" lang="zh-TW" altLang="en-US" sz="1600" dirty="0">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において定めた算定方法でエネルギー起源の二酸化炭素排出量の算定を行います。（気候変動対策指針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エネルギー起源以外の温室効果ガスの排出量については、事業活動による温室効果ガス種ごとの排出量の多寡等を勘案して、温室効果ガス種を選択します。</a:t>
            </a: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温室効果ガスの排出量の算定期間は、</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とします。</a:t>
            </a:r>
          </a:p>
        </p:txBody>
      </p:sp>
      <p:sp>
        <p:nvSpPr>
          <p:cNvPr id="4" name="Rectangle 1"/>
          <p:cNvSpPr>
            <a:spLocks noChangeArrowheads="1"/>
          </p:cNvSpPr>
          <p:nvPr/>
        </p:nvSpPr>
        <p:spPr bwMode="auto">
          <a:xfrm>
            <a:off x="18767" y="2470244"/>
            <a:ext cx="9051755"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079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■温室効果ガス総排出量について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0795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対策計画書、実績報告書における温室効果ガス総排出量は、事業活動に伴う温室効果ガス排出量から経済的手法を活用した温室効果ガスの排出抑制対策による排出削減量を差し引いたもの</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です。削減率や排出原単位についても、この温室効果ガス総排出量をもとに算定します。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■温室効果ガスの排出係数について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エネルギー起源の二酸化炭素排出量の算定は</a:t>
            </a:r>
            <a:r>
              <a:rPr kumimoji="0" lang="zh-TW"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別表第２の排出係数、エネルギー起源の二酸化炭素以外の排出量の算定は「地球温暖化対策の推進に関する法律施行令」の算定方法に示される排出係数等をそれぞれ用い</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これらの係数と実態が異なる場合や、</a:t>
            </a:r>
            <a:r>
              <a:rPr kumimoji="0" lang="zh-TW" altLang="en-US"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別表第２に示されていないエネルギー種類の排出係数を用いる場合は、実測等に基づいて別に排出係数を設定することができます。その場合には、設定方法等についての根拠資料を添付してください。</a:t>
            </a:r>
            <a:endParaRPr kumimoji="0" lang="en-US"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30168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1595" y="476672"/>
            <a:ext cx="9006909"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■温室効果ガス種の選択について</a:t>
            </a: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本条例で定める</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種</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は、下表に示す７種類の物質</a:t>
            </a:r>
            <a:r>
              <a:rPr kumimoji="0" lang="ja-JP" altLang="en-US"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としておりますが、</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エネルギー起源の二酸化炭素</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については、排出量に関わらず算定いただく必要があります。ただし、事業活動による温室効果ガス種ごとの排出量が一定量（１</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t-CO₂</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）以下であるエネルギー起源以外の温室効果ガスの排出量については、報告等に含めていただく必要はありません。なお、</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FCC</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コーク、廃プラスチック類から製造された燃料炭化水素油は非エネルギー起源二酸化炭素に含めることとします。</a:t>
            </a: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10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エネルギー使用量及び温室効果ガスの排出量の算定方法</a:t>
            </a:r>
          </a:p>
        </p:txBody>
      </p:sp>
      <p:graphicFrame>
        <p:nvGraphicFramePr>
          <p:cNvPr id="2" name="表 1"/>
          <p:cNvGraphicFramePr>
            <a:graphicFrameLocks noGrp="1"/>
          </p:cNvGraphicFramePr>
          <p:nvPr>
            <p:extLst>
              <p:ext uri="{D42A27DB-BD31-4B8C-83A1-F6EECF244321}">
                <p14:modId xmlns:p14="http://schemas.microsoft.com/office/powerpoint/2010/main" val="4147000984"/>
              </p:ext>
            </p:extLst>
          </p:nvPr>
        </p:nvGraphicFramePr>
        <p:xfrm>
          <a:off x="143508" y="2204864"/>
          <a:ext cx="8712968" cy="4289858"/>
        </p:xfrm>
        <a:graphic>
          <a:graphicData uri="http://schemas.openxmlformats.org/drawingml/2006/table">
            <a:tbl>
              <a:tblPr>
                <a:tableStyleId>{616DA210-FB5B-4158-B5E0-FEB733F419BA}</a:tableStyleId>
              </a:tblPr>
              <a:tblGrid>
                <a:gridCol w="2304256">
                  <a:extLst>
                    <a:ext uri="{9D8B030D-6E8A-4147-A177-3AD203B41FA5}">
                      <a16:colId xmlns:a16="http://schemas.microsoft.com/office/drawing/2014/main" val="1882644226"/>
                    </a:ext>
                  </a:extLst>
                </a:gridCol>
                <a:gridCol w="1548172">
                  <a:extLst>
                    <a:ext uri="{9D8B030D-6E8A-4147-A177-3AD203B41FA5}">
                      <a16:colId xmlns:a16="http://schemas.microsoft.com/office/drawing/2014/main" val="2441892528"/>
                    </a:ext>
                  </a:extLst>
                </a:gridCol>
                <a:gridCol w="4860540">
                  <a:extLst>
                    <a:ext uri="{9D8B030D-6E8A-4147-A177-3AD203B41FA5}">
                      <a16:colId xmlns:a16="http://schemas.microsoft.com/office/drawing/2014/main" val="3495924426"/>
                    </a:ext>
                  </a:extLst>
                </a:gridCol>
              </a:tblGrid>
              <a:tr h="272202">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温室効果ガスの種類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indent="15875" algn="ctr">
                        <a:spcAft>
                          <a:spcPts val="0"/>
                        </a:spcAft>
                      </a:pPr>
                      <a:r>
                        <a:rPr lang="ja-JP" sz="1400" dirty="0">
                          <a:effectLst/>
                          <a:latin typeface="Meiryo UI" panose="020B0604030504040204" pitchFamily="50" charset="-128"/>
                          <a:ea typeface="Meiryo UI" panose="020B0604030504040204" pitchFamily="50" charset="-128"/>
                        </a:rPr>
                        <a:t>地球温暖化係数</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主な発生源</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338131674"/>
                  </a:ext>
                </a:extLst>
              </a:tr>
              <a:tr h="707682">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indent="-5080"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燃料の燃焼により発生。灯油やガス等の直接消費はもとより、化石燃料により得られた電気等を含む場合はそれらの消費も間接的な排出につながる。</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826207312"/>
                  </a:ext>
                </a:extLst>
              </a:tr>
              <a:tr h="504000">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非エネルギー起源二酸化炭素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工業過程における石灰石の消費や、廃棄物の焼却処理等において発生。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493980799"/>
                  </a:ext>
                </a:extLst>
              </a:tr>
              <a:tr h="468000">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メタン</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a:t>
                      </a:r>
                      <a:r>
                        <a:rPr lang="en-US" altLang="ja-JP" sz="1400" dirty="0">
                          <a:effectLst/>
                          <a:latin typeface="Meiryo UI" panose="020B0604030504040204" pitchFamily="50" charset="-128"/>
                          <a:ea typeface="Meiryo UI" panose="020B0604030504040204" pitchFamily="50" charset="-128"/>
                        </a:rPr>
                        <a:t>8</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水田や廃棄物最終処分場における有機物の嫌気性発酵等において発生。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923482341"/>
                  </a:ext>
                </a:extLst>
              </a:tr>
              <a:tr h="519441">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一酸化二窒素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a:t>
                      </a:r>
                      <a:r>
                        <a:rPr lang="en-US" altLang="ja-JP" sz="1400" dirty="0">
                          <a:effectLst/>
                          <a:latin typeface="Meiryo UI" panose="020B0604030504040204" pitchFamily="50" charset="-128"/>
                          <a:ea typeface="Meiryo UI" panose="020B0604030504040204" pitchFamily="50" charset="-128"/>
                        </a:rPr>
                        <a:t>65</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一部の化学製品原料製造の過程、農用地の土壌や家畜排せつ物の管理等において発生。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093529930"/>
                  </a:ext>
                </a:extLst>
              </a:tr>
              <a:tr h="402186">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ハイドロフルオロカーボン類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sz="1400">
                          <a:effectLst/>
                          <a:latin typeface="Meiryo UI" panose="020B0604030504040204" pitchFamily="50" charset="-128"/>
                          <a:ea typeface="Meiryo UI" panose="020B0604030504040204" pitchFamily="50" charset="-128"/>
                        </a:rPr>
                        <a:t>1,</a:t>
                      </a:r>
                      <a:r>
                        <a:rPr lang="en-US" altLang="ja-JP" sz="1400">
                          <a:effectLst/>
                          <a:latin typeface="Meiryo UI" panose="020B0604030504040204" pitchFamily="50" charset="-128"/>
                          <a:ea typeface="Meiryo UI" panose="020B0604030504040204" pitchFamily="50" charset="-128"/>
                        </a:rPr>
                        <a:t>30</a:t>
                      </a:r>
                      <a:r>
                        <a:rPr lang="en-US" sz="1400">
                          <a:effectLst/>
                          <a:latin typeface="Meiryo UI" panose="020B0604030504040204" pitchFamily="50" charset="-128"/>
                          <a:ea typeface="Meiryo UI" panose="020B0604030504040204" pitchFamily="50" charset="-128"/>
                        </a:rPr>
                        <a:t>0</a:t>
                      </a:r>
                      <a:endParaRPr lang="en-US" sz="1400" dirty="0">
                        <a:effectLst/>
                        <a:latin typeface="Meiryo UI" panose="020B0604030504040204" pitchFamily="50" charset="-128"/>
                        <a:ea typeface="Meiryo UI" panose="020B0604030504040204" pitchFamily="50" charset="-128"/>
                      </a:endParaRP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(HFC-134 a)</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冷凍機器・空調機器の冷媒、断熱材等の発泡剤等に使用。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291880123"/>
                  </a:ext>
                </a:extLst>
              </a:tr>
              <a:tr h="408347">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パーフルオロカーボン類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altLang="ja-JP" sz="1400" dirty="0">
                          <a:effectLst/>
                          <a:latin typeface="Meiryo UI" panose="020B0604030504040204" pitchFamily="50" charset="-128"/>
                          <a:ea typeface="Meiryo UI" panose="020B0604030504040204" pitchFamily="50" charset="-128"/>
                        </a:rPr>
                        <a:t>6</a:t>
                      </a:r>
                      <a:r>
                        <a:rPr lang="en-US" sz="1400" dirty="0">
                          <a:effectLst/>
                          <a:latin typeface="Meiryo UI" panose="020B0604030504040204" pitchFamily="50" charset="-128"/>
                          <a:ea typeface="Meiryo UI" panose="020B0604030504040204" pitchFamily="50" charset="-128"/>
                        </a:rPr>
                        <a:t>,</a:t>
                      </a:r>
                      <a:r>
                        <a:rPr lang="en-US" altLang="ja-JP" sz="1400" dirty="0">
                          <a:effectLst/>
                          <a:latin typeface="Meiryo UI" panose="020B0604030504040204" pitchFamily="50" charset="-128"/>
                          <a:ea typeface="Meiryo UI" panose="020B0604030504040204" pitchFamily="50" charset="-128"/>
                        </a:rPr>
                        <a:t>63</a:t>
                      </a:r>
                      <a:r>
                        <a:rPr lang="en-US" sz="1400" dirty="0">
                          <a:effectLst/>
                          <a:latin typeface="Meiryo UI" panose="020B0604030504040204" pitchFamily="50" charset="-128"/>
                          <a:ea typeface="Meiryo UI" panose="020B0604030504040204" pitchFamily="50" charset="-128"/>
                        </a:rPr>
                        <a:t>0</a:t>
                      </a: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(PFC-14)</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半導体の製造工程等において使用。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722567413"/>
                  </a:ext>
                </a:extLst>
              </a:tr>
              <a:tr h="504000">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六</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硫黄</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a:t>
                      </a:r>
                      <a:r>
                        <a:rPr lang="en-US" altLang="ja-JP" sz="1400" dirty="0">
                          <a:effectLst/>
                          <a:latin typeface="Meiryo UI" panose="020B0604030504040204" pitchFamily="50" charset="-128"/>
                          <a:ea typeface="Meiryo UI" panose="020B0604030504040204" pitchFamily="50" charset="-128"/>
                        </a:rPr>
                        <a:t>3</a:t>
                      </a:r>
                      <a:r>
                        <a:rPr lang="en-US" sz="1400" dirty="0">
                          <a:effectLst/>
                          <a:latin typeface="Meiryo UI" panose="020B0604030504040204" pitchFamily="50" charset="-128"/>
                          <a:ea typeface="Meiryo UI" panose="020B0604030504040204" pitchFamily="50" charset="-128"/>
                        </a:rPr>
                        <a:t>,</a:t>
                      </a:r>
                      <a:r>
                        <a:rPr lang="en-US" altLang="ja-JP" sz="1400" dirty="0">
                          <a:effectLst/>
                          <a:latin typeface="Meiryo UI" panose="020B0604030504040204" pitchFamily="50" charset="-128"/>
                          <a:ea typeface="Meiryo UI" panose="020B0604030504040204" pitchFamily="50" charset="-128"/>
                        </a:rPr>
                        <a:t>5</a:t>
                      </a:r>
                      <a:r>
                        <a:rPr lang="en-US" sz="1400" dirty="0">
                          <a:effectLst/>
                          <a:latin typeface="Meiryo UI" panose="020B0604030504040204" pitchFamily="50" charset="-128"/>
                          <a:ea typeface="Meiryo UI" panose="020B0604030504040204" pitchFamily="50" charset="-128"/>
                        </a:rPr>
                        <a:t>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マグネシウム溶解時におけるカバーガス、半導体等の製造工程や電気絶縁ガス等に使用。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544148622"/>
                  </a:ext>
                </a:extLst>
              </a:tr>
              <a:tr h="504000">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三</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r>
                        <a:rPr lang="en-US" altLang="ja-JP" sz="1400" dirty="0">
                          <a:effectLst/>
                          <a:latin typeface="Meiryo UI" panose="020B0604030504040204" pitchFamily="50" charset="-128"/>
                          <a:ea typeface="Meiryo UI" panose="020B0604030504040204" pitchFamily="50" charset="-128"/>
                        </a:rPr>
                        <a:t>6</a:t>
                      </a:r>
                      <a:r>
                        <a:rPr lang="en-US" sz="1400" dirty="0">
                          <a:effectLst/>
                          <a:latin typeface="Meiryo UI" panose="020B0604030504040204" pitchFamily="50" charset="-128"/>
                          <a:ea typeface="Meiryo UI" panose="020B0604030504040204" pitchFamily="50" charset="-128"/>
                        </a:rPr>
                        <a:t>,</a:t>
                      </a:r>
                      <a:r>
                        <a:rPr lang="en-US" altLang="ja-JP" sz="1400" dirty="0">
                          <a:effectLst/>
                          <a:latin typeface="Meiryo UI" panose="020B0604030504040204" pitchFamily="50" charset="-128"/>
                          <a:ea typeface="Meiryo UI" panose="020B0604030504040204" pitchFamily="50" charset="-128"/>
                        </a:rPr>
                        <a:t>1</a:t>
                      </a:r>
                      <a:r>
                        <a:rPr lang="en-US" sz="1400" dirty="0">
                          <a:effectLst/>
                          <a:latin typeface="Meiryo UI" panose="020B0604030504040204" pitchFamily="50" charset="-128"/>
                          <a:ea typeface="Meiryo UI" panose="020B0604030504040204" pitchFamily="50" charset="-128"/>
                        </a:rPr>
                        <a:t>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半導体素子、半導体集積回路または液晶デバイスの加工におけるドライエッチング、これら製造装置の洗浄等に使用。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961860201"/>
                  </a:ext>
                </a:extLst>
              </a:tr>
            </a:tbl>
          </a:graphicData>
        </a:graphic>
      </p:graphicFrame>
    </p:spTree>
    <p:extLst>
      <p:ext uri="{BB962C8B-B14F-4D97-AF65-F5344CB8AC3E}">
        <p14:creationId xmlns:p14="http://schemas.microsoft.com/office/powerpoint/2010/main" val="249984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875869" y="5510289"/>
            <a:ext cx="7626513" cy="934526"/>
          </a:xfrm>
          <a:prstGeom prst="rect">
            <a:avLst/>
          </a:prstGeom>
        </p:spPr>
      </p:pic>
      <p:pic>
        <p:nvPicPr>
          <p:cNvPr id="9" name="図 8"/>
          <p:cNvPicPr>
            <a:picLocks noChangeAspect="1"/>
          </p:cNvPicPr>
          <p:nvPr/>
        </p:nvPicPr>
        <p:blipFill rotWithShape="1">
          <a:blip r:embed="rId4"/>
          <a:srcRect b="31143"/>
          <a:stretch/>
        </p:blipFill>
        <p:spPr>
          <a:xfrm>
            <a:off x="866756" y="2851157"/>
            <a:ext cx="7626512" cy="2450052"/>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11</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1684" y="476999"/>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）重点対策項目の指定について</a:t>
            </a:r>
          </a:p>
        </p:txBody>
      </p:sp>
      <p:sp>
        <p:nvSpPr>
          <p:cNvPr id="7" name="角丸四角形 6"/>
          <p:cNvSpPr/>
          <p:nvPr/>
        </p:nvSpPr>
        <p:spPr>
          <a:xfrm>
            <a:off x="1187624" y="2402728"/>
            <a:ext cx="6984776" cy="356606"/>
          </a:xfrm>
          <a:prstGeom prst="roundRect">
            <a:avLst>
              <a:gd name="adj" fmla="val 91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600" dirty="0">
                <a:solidFill>
                  <a:schemeClr val="tx1"/>
                </a:solidFill>
                <a:latin typeface="Meiryo UI" panose="020B0604030504040204" pitchFamily="50" charset="-128"/>
                <a:ea typeface="Meiryo UI" panose="020B0604030504040204" pitchFamily="50" charset="-128"/>
              </a:rPr>
              <a:t>重点対策項目　</a:t>
            </a:r>
            <a:r>
              <a:rPr lang="en-US" altLang="ja-JP" sz="1600" dirty="0">
                <a:solidFill>
                  <a:schemeClr val="tx1"/>
                </a:solidFill>
                <a:latin typeface="Meiryo UI" panose="020B0604030504040204" pitchFamily="50" charset="-128"/>
                <a:ea typeface="Meiryo UI" panose="020B0604030504040204" pitchFamily="50" charset="-128"/>
              </a:rPr>
              <a:t>25</a:t>
            </a:r>
            <a:r>
              <a:rPr lang="ja-JP" altLang="en-US" sz="1600" dirty="0">
                <a:solidFill>
                  <a:schemeClr val="tx1"/>
                </a:solidFill>
                <a:latin typeface="Meiryo UI" panose="020B0604030504040204" pitchFamily="50" charset="-128"/>
                <a:ea typeface="Meiryo UI" panose="020B0604030504040204" pitchFamily="50" charset="-128"/>
              </a:rPr>
              <a:t>項目（基本</a:t>
            </a:r>
            <a:r>
              <a:rPr lang="en-US" altLang="ja-JP" sz="1600" dirty="0">
                <a:solidFill>
                  <a:schemeClr val="tx1"/>
                </a:solidFill>
                <a:latin typeface="Meiryo UI" panose="020B0604030504040204" pitchFamily="50" charset="-128"/>
                <a:ea typeface="Meiryo UI" panose="020B0604030504040204" pitchFamily="50" charset="-128"/>
              </a:rPr>
              <a:t>20</a:t>
            </a:r>
            <a:r>
              <a:rPr lang="ja-JP" altLang="en-US" sz="1600" dirty="0">
                <a:solidFill>
                  <a:schemeClr val="tx1"/>
                </a:solidFill>
                <a:latin typeface="Meiryo UI" panose="020B0604030504040204" pitchFamily="50" charset="-128"/>
                <a:ea typeface="Meiryo UI" panose="020B0604030504040204" pitchFamily="50" charset="-128"/>
              </a:rPr>
              <a:t>項目＋加点</a:t>
            </a:r>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項目）</a:t>
            </a:r>
          </a:p>
        </p:txBody>
      </p:sp>
      <p:sp>
        <p:nvSpPr>
          <p:cNvPr id="13" name="正方形/長方形 12"/>
          <p:cNvSpPr/>
          <p:nvPr/>
        </p:nvSpPr>
        <p:spPr>
          <a:xfrm>
            <a:off x="323528" y="979701"/>
            <a:ext cx="8591917" cy="1205458"/>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１　気候変動対策指針では、第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章に示す温室効果ガスの排出等の抑制に資する対策等の中から、特定事業者が重点的に実施すべき対策（重点対策）を第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章で定めています。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lnSpc>
                <a:spcPts val="1000"/>
              </a:lnSpc>
              <a:spcBef>
                <a:spcPct val="0"/>
              </a:spcBef>
              <a:spcAft>
                <a:spcPct val="0"/>
              </a:spcAft>
            </a:pP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２　重点対策項目は、基本的に実施するべき省エネ対策等を示した基本項目、先進的な取組みを示した加点項目の２種類を設定しています。</a:t>
            </a:r>
          </a:p>
        </p:txBody>
      </p:sp>
      <p:sp>
        <p:nvSpPr>
          <p:cNvPr id="5" name="角丸四角形 4"/>
          <p:cNvSpPr/>
          <p:nvPr/>
        </p:nvSpPr>
        <p:spPr>
          <a:xfrm>
            <a:off x="787281" y="2834630"/>
            <a:ext cx="541311" cy="1194092"/>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角丸四角形 16"/>
          <p:cNvSpPr/>
          <p:nvPr/>
        </p:nvSpPr>
        <p:spPr>
          <a:xfrm>
            <a:off x="4283968" y="2946729"/>
            <a:ext cx="3456384" cy="327766"/>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87282" y="4123962"/>
            <a:ext cx="541311" cy="1238854"/>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a:stCxn id="17" idx="1"/>
          </p:cNvCxnSpPr>
          <p:nvPr/>
        </p:nvCxnSpPr>
        <p:spPr>
          <a:xfrm flipH="1">
            <a:off x="3538302" y="3110612"/>
            <a:ext cx="745666" cy="0"/>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272633" y="4239514"/>
            <a:ext cx="2592288" cy="289246"/>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6" name="直線矢印コネクタ 25"/>
          <p:cNvCxnSpPr/>
          <p:nvPr/>
        </p:nvCxnSpPr>
        <p:spPr>
          <a:xfrm flipH="1">
            <a:off x="3491880" y="4406789"/>
            <a:ext cx="745667" cy="0"/>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787282" y="5454638"/>
            <a:ext cx="541311" cy="1049020"/>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1601836" y="3789022"/>
            <a:ext cx="3455195" cy="341863"/>
          </a:xfrm>
          <a:prstGeom prst="wedgeRectCallout">
            <a:avLst>
              <a:gd name="adj1" fmla="val -57272"/>
              <a:gd name="adj2" fmla="val -37411"/>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US" altLang="ja-JP" sz="1600" dirty="0">
                <a:solidFill>
                  <a:schemeClr val="tx1"/>
                </a:solidFill>
                <a:latin typeface="Meiryo UI" panose="020B0604030504040204" pitchFamily="50" charset="-128"/>
                <a:ea typeface="Meiryo UI" panose="020B0604030504040204" pitchFamily="50" charset="-128"/>
              </a:rPr>
              <a:t>15</a:t>
            </a:r>
            <a:r>
              <a:rPr lang="ja-JP" altLang="en-US" sz="1600" dirty="0">
                <a:solidFill>
                  <a:schemeClr val="tx1"/>
                </a:solidFill>
                <a:latin typeface="Meiryo UI" panose="020B0604030504040204" pitchFamily="50" charset="-128"/>
                <a:ea typeface="Meiryo UI" panose="020B0604030504040204" pitchFamily="50" charset="-128"/>
              </a:rPr>
              <a:t>項目　基本項目の実施状況①</a:t>
            </a:r>
          </a:p>
        </p:txBody>
      </p:sp>
      <p:sp>
        <p:nvSpPr>
          <p:cNvPr id="29" name="四角形吹き出し 28"/>
          <p:cNvSpPr/>
          <p:nvPr/>
        </p:nvSpPr>
        <p:spPr>
          <a:xfrm>
            <a:off x="1592323" y="5151916"/>
            <a:ext cx="3474220" cy="341863"/>
          </a:xfrm>
          <a:prstGeom prst="wedgeRectCallout">
            <a:avLst>
              <a:gd name="adj1" fmla="val -57546"/>
              <a:gd name="adj2" fmla="val -54128"/>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項目　基本項目の実施状況②</a:t>
            </a:r>
          </a:p>
        </p:txBody>
      </p:sp>
      <p:sp>
        <p:nvSpPr>
          <p:cNvPr id="30" name="四角形吹き出し 29"/>
          <p:cNvSpPr/>
          <p:nvPr/>
        </p:nvSpPr>
        <p:spPr>
          <a:xfrm>
            <a:off x="1601836" y="6306093"/>
            <a:ext cx="3474220" cy="341863"/>
          </a:xfrm>
          <a:prstGeom prst="wedgeRectCallout">
            <a:avLst>
              <a:gd name="adj1" fmla="val -57820"/>
              <a:gd name="adj2" fmla="val -48556"/>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項目　加点項目の実施状況</a:t>
            </a:r>
          </a:p>
        </p:txBody>
      </p:sp>
      <p:sp>
        <p:nvSpPr>
          <p:cNvPr id="31" name="四角形吹き出し 30"/>
          <p:cNvSpPr/>
          <p:nvPr/>
        </p:nvSpPr>
        <p:spPr>
          <a:xfrm>
            <a:off x="3249632" y="3396957"/>
            <a:ext cx="1970440" cy="248060"/>
          </a:xfrm>
          <a:prstGeom prst="wedgeRectCallout">
            <a:avLst>
              <a:gd name="adj1" fmla="val -41086"/>
              <a:gd name="adj2" fmla="val -166742"/>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対象事業所について！</a:t>
            </a:r>
          </a:p>
        </p:txBody>
      </p:sp>
      <p:sp>
        <p:nvSpPr>
          <p:cNvPr id="32" name="四角形吹き出し 31"/>
          <p:cNvSpPr/>
          <p:nvPr/>
        </p:nvSpPr>
        <p:spPr>
          <a:xfrm>
            <a:off x="3249632" y="4740832"/>
            <a:ext cx="2186464" cy="257656"/>
          </a:xfrm>
          <a:prstGeom prst="wedgeRectCallout">
            <a:avLst>
              <a:gd name="adj1" fmla="val -40227"/>
              <a:gd name="adj2" fmla="val -167695"/>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対象事業所について！</a:t>
            </a:r>
          </a:p>
        </p:txBody>
      </p:sp>
    </p:spTree>
    <p:extLst>
      <p:ext uri="{BB962C8B-B14F-4D97-AF65-F5344CB8AC3E}">
        <p14:creationId xmlns:p14="http://schemas.microsoft.com/office/powerpoint/2010/main" val="289624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34030" y="592077"/>
            <a:ext cx="7841074" cy="773348"/>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12</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14" name="正方形/長方形 13">
            <a:extLst>
              <a:ext uri="{FF2B5EF4-FFF2-40B4-BE49-F238E27FC236}">
                <a16:creationId xmlns:a16="http://schemas.microsoft.com/office/drawing/2014/main" id="{F98D6D8E-28AE-4E7A-B03C-E020FA69652B}"/>
              </a:ext>
            </a:extLst>
          </p:cNvPr>
          <p:cNvSpPr/>
          <p:nvPr/>
        </p:nvSpPr>
        <p:spPr>
          <a:xfrm>
            <a:off x="931640" y="4595993"/>
            <a:ext cx="2504212" cy="307777"/>
          </a:xfrm>
          <a:prstGeom prst="rect">
            <a:avLst/>
          </a:prstGeom>
        </p:spPr>
        <p:txBody>
          <a:bodyPr wrap="non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重点対策実施率の算出方法</a:t>
            </a:r>
            <a:r>
              <a:rPr lang="en-US" altLang="ja-JP" sz="1400" dirty="0">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F46D713B-6BDF-44D9-BF3F-EDFCF891354A}"/>
              </a:ext>
            </a:extLst>
          </p:cNvPr>
          <p:cNvSpPr txBox="1"/>
          <p:nvPr/>
        </p:nvSpPr>
        <p:spPr>
          <a:xfrm>
            <a:off x="1079612" y="4979608"/>
            <a:ext cx="7604248" cy="1697901"/>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対策計画書</a:t>
            </a: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en-US" altLang="ja-JP" sz="1400" baseline="-250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en-US" altLang="ja-JP" sz="1400" baseline="-250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en-US" altLang="ja-JP" sz="1400" baseline="-250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４</a:t>
            </a:r>
            <a:endParaRPr kumimoji="1"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spcBef>
                <a:spcPts val="600"/>
              </a:spcBef>
            </a:pP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実績報告書の実施率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en-US" altLang="ja-JP" sz="1400" baseline="-250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４</a:t>
            </a: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lnSpc>
                <a:spcPts val="1000"/>
              </a:lnSpc>
            </a:pP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★１　実施予定も含む。</a:t>
            </a: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★２　非該当を除く。</a:t>
            </a:r>
          </a:p>
        </p:txBody>
      </p:sp>
      <p:sp>
        <p:nvSpPr>
          <p:cNvPr id="22" name="正方形/長方形 21"/>
          <p:cNvSpPr/>
          <p:nvPr/>
        </p:nvSpPr>
        <p:spPr>
          <a:xfrm>
            <a:off x="276041" y="4219500"/>
            <a:ext cx="8591917" cy="369332"/>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３　重点対策の実施状況を評価します。</a:t>
            </a:r>
          </a:p>
        </p:txBody>
      </p:sp>
      <p:grpSp>
        <p:nvGrpSpPr>
          <p:cNvPr id="5" name="グループ化 4"/>
          <p:cNvGrpSpPr/>
          <p:nvPr/>
        </p:nvGrpSpPr>
        <p:grpSpPr>
          <a:xfrm>
            <a:off x="771525" y="548680"/>
            <a:ext cx="7803579" cy="3616082"/>
            <a:chOff x="465892" y="586283"/>
            <a:chExt cx="7803579" cy="3434681"/>
          </a:xfrm>
        </p:grpSpPr>
        <p:sp>
          <p:nvSpPr>
            <p:cNvPr id="8" name="正方形/長方形 7"/>
            <p:cNvSpPr/>
            <p:nvPr/>
          </p:nvSpPr>
          <p:spPr>
            <a:xfrm>
              <a:off x="551617" y="1543823"/>
              <a:ext cx="7717854" cy="789310"/>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選択肢</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実績報告書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 </a:t>
              </a:r>
              <a:r>
                <a:rPr lang="ja-JP" altLang="en-US" sz="1600" dirty="0">
                  <a:solidFill>
                    <a:sysClr val="windowText" lastClr="000000"/>
                  </a:solidFill>
                  <a:latin typeface="Meiryo UI" panose="020B0604030504040204" pitchFamily="50" charset="-128"/>
                  <a:ea typeface="Meiryo UI" panose="020B0604030504040204" pitchFamily="50" charset="-128"/>
                </a:rPr>
                <a:t>の選択肢です。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対策計画書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solidFill>
                    <a:sysClr val="windowText" lastClr="000000"/>
                  </a:solidFill>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実施予定</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予定なし</a:t>
              </a:r>
              <a:r>
                <a:rPr lang="ja-JP" altLang="en-US" sz="1600" dirty="0">
                  <a:latin typeface="Meiryo UI" panose="020B0604030504040204" pitchFamily="50" charset="-128"/>
                  <a:ea typeface="Meiryo UI" panose="020B0604030504040204" pitchFamily="50" charset="-128"/>
                </a:rPr>
                <a:t> の</a:t>
              </a:r>
              <a:r>
                <a:rPr lang="ja-JP" altLang="en-US" sz="1600" dirty="0">
                  <a:solidFill>
                    <a:sysClr val="windowText" lastClr="000000"/>
                  </a:solidFill>
                  <a:latin typeface="Meiryo UI" panose="020B0604030504040204" pitchFamily="50" charset="-128"/>
                  <a:ea typeface="Meiryo UI" panose="020B0604030504040204" pitchFamily="50" charset="-128"/>
                </a:rPr>
                <a:t>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551617" y="2296176"/>
              <a:ext cx="7717854" cy="1724788"/>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判断基準</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：判断基準すべてを実施していること。</a:t>
              </a:r>
              <a:endParaRPr lang="en-US" altLang="ja-JP" sz="1600" dirty="0">
                <a:latin typeface="Meiryo UI" panose="020B0604030504040204" pitchFamily="50" charset="-128"/>
                <a:ea typeface="Meiryo UI" panose="020B0604030504040204" pitchFamily="50" charset="-128"/>
              </a:endParaRPr>
            </a:p>
            <a:p>
              <a:pPr defTabSz="57943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：判断基準</a:t>
              </a:r>
              <a:r>
                <a:rPr lang="ja-JP" altLang="en-US" sz="1600" dirty="0">
                  <a:solidFill>
                    <a:sysClr val="windowText" lastClr="000000"/>
                  </a:solidFill>
                  <a:latin typeface="Meiryo UI" panose="020B0604030504040204" pitchFamily="50" charset="-128"/>
                  <a:ea typeface="Meiryo UI" panose="020B0604030504040204" pitchFamily="50" charset="-128"/>
                </a:rPr>
                <a:t>一つでも実施することができていない場合。</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marL="1257300" indent="-1257300" defTabSz="536575"/>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非該当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当該設備が無い事業所や、特記事項で適用しない合理的な理由がある場合は選択可。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実施予定</a:t>
              </a:r>
              <a:r>
                <a:rPr lang="en-US" altLang="ja-JP"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計画期間内に実施が予定されている場合に選択可。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予定なし</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：対策計画書において、計画期間内に実施見込みがない場合選択すること。</a:t>
              </a:r>
              <a:endParaRPr lang="ja-JP" altLang="en-US" dirty="0"/>
            </a:p>
          </p:txBody>
        </p:sp>
        <p:sp>
          <p:nvSpPr>
            <p:cNvPr id="10" name="角丸四角形 9"/>
            <p:cNvSpPr/>
            <p:nvPr/>
          </p:nvSpPr>
          <p:spPr>
            <a:xfrm>
              <a:off x="465892" y="1501422"/>
              <a:ext cx="7803579" cy="2499500"/>
            </a:xfrm>
            <a:prstGeom prst="roundRect">
              <a:avLst>
                <a:gd name="adj" fmla="val 1803"/>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矢印コネクタ 10"/>
            <p:cNvCxnSpPr/>
            <p:nvPr/>
          </p:nvCxnSpPr>
          <p:spPr>
            <a:xfrm flipV="1">
              <a:off x="1746087" y="1064606"/>
              <a:ext cx="518918" cy="4368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2267600" y="586283"/>
              <a:ext cx="855689" cy="817218"/>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2703292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13</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0851" y="491255"/>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（２）重点対策項目の設定</a:t>
            </a:r>
          </a:p>
        </p:txBody>
      </p:sp>
      <p:sp>
        <p:nvSpPr>
          <p:cNvPr id="18" name="正方形/長方形 17">
            <a:extLst>
              <a:ext uri="{FF2B5EF4-FFF2-40B4-BE49-F238E27FC236}">
                <a16:creationId xmlns:a16="http://schemas.microsoft.com/office/drawing/2014/main" id="{6DED0BA5-282D-4265-BD44-7AD840D682C4}"/>
              </a:ext>
            </a:extLst>
          </p:cNvPr>
          <p:cNvSpPr/>
          <p:nvPr/>
        </p:nvSpPr>
        <p:spPr>
          <a:xfrm>
            <a:off x="180851" y="922368"/>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〇重点対策（基本項目）の実施状況①</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2136213018"/>
              </p:ext>
            </p:extLst>
          </p:nvPr>
        </p:nvGraphicFramePr>
        <p:xfrm>
          <a:off x="251521" y="1423947"/>
          <a:ext cx="8640959" cy="2473105"/>
        </p:xfrm>
        <a:graphic>
          <a:graphicData uri="http://schemas.openxmlformats.org/drawingml/2006/table">
            <a:tbl>
              <a:tblPr>
                <a:effectLst/>
              </a:tblPr>
              <a:tblGrid>
                <a:gridCol w="288031">
                  <a:extLst>
                    <a:ext uri="{9D8B030D-6E8A-4147-A177-3AD203B41FA5}">
                      <a16:colId xmlns:a16="http://schemas.microsoft.com/office/drawing/2014/main" val="4153736711"/>
                    </a:ext>
                  </a:extLst>
                </a:gridCol>
                <a:gridCol w="8352928">
                  <a:extLst>
                    <a:ext uri="{9D8B030D-6E8A-4147-A177-3AD203B41FA5}">
                      <a16:colId xmlns:a16="http://schemas.microsoft.com/office/drawing/2014/main" val="1175991710"/>
                    </a:ext>
                  </a:extLst>
                </a:gridCol>
              </a:tblGrid>
              <a:tr h="28681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機器管理台帳の整備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※1,5,6</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782134">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72000" marR="72000" marT="0" marB="0" vert="eaVert" anchor="ctr" anchorCtr="1">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とは設備の管理・保全のために、設置場所、仕様、性能（容量）、取得年月、修理・改修履歴等を記録しておく台帳のことです。この台帳を整備することで、定格、効率、設置年などを把握しやすくなり、設備、工程別、用途別のエネルギー使用量の把握・推計、エネルギーフロー作成、具体的な対策立案に役立ちます。</a:t>
                      </a:r>
                    </a:p>
                  </a:txBody>
                  <a:tcPr marL="36000" marR="36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286815">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36000" marR="36000" marT="36000" marB="36000" vert="ea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各機器を台帳化（設置場所、仕様、性能、容量など）していますか。</a:t>
                      </a:r>
                    </a:p>
                  </a:txBody>
                  <a:tcPr marL="72000" marR="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39726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エネルギー消費の概ね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割以上をカバーする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主要な機器について台帳化されていることを確認してください。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28681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機器管理台帳に、各機器の取得年月、修理、改造履歴等が記録されていますか。</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433265">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機器管理台帳に記載があることを確認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058932316"/>
              </p:ext>
            </p:extLst>
          </p:nvPr>
        </p:nvGraphicFramePr>
        <p:xfrm>
          <a:off x="251521" y="4077072"/>
          <a:ext cx="8640959" cy="2568414"/>
        </p:xfrm>
        <a:graphic>
          <a:graphicData uri="http://schemas.openxmlformats.org/drawingml/2006/table">
            <a:tbl>
              <a:tblPr>
                <a:effectLst/>
              </a:tblPr>
              <a:tblGrid>
                <a:gridCol w="359552">
                  <a:extLst>
                    <a:ext uri="{9D8B030D-6E8A-4147-A177-3AD203B41FA5}">
                      <a16:colId xmlns:a16="http://schemas.microsoft.com/office/drawing/2014/main" val="2869320710"/>
                    </a:ext>
                  </a:extLst>
                </a:gridCol>
                <a:gridCol w="8281407">
                  <a:extLst>
                    <a:ext uri="{9D8B030D-6E8A-4147-A177-3AD203B41FA5}">
                      <a16:colId xmlns:a16="http://schemas.microsoft.com/office/drawing/2014/main" val="2611551340"/>
                    </a:ext>
                  </a:extLst>
                </a:gridCol>
              </a:tblGrid>
              <a:tr h="310003">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　エネルギー使</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用量の把握、管理　</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※1,5,6</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66047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エネルギー使用量を設備別、工程別、使用目的別等で把握することにより、エネルギー使用量の大きい設備や工程がわかり、無駄や改善可能な箇所の検討を行いやすくなります。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7126">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エネルギー種別や設備区分・系統ごとに使用状況を整理していますか。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41458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エネルギーの使用量を設備別（設備群別）、工程別、使用目的別等で整理されていることを確認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73562"/>
                  </a:ext>
                </a:extLst>
              </a:tr>
              <a:tr h="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共通したエネルギー単位に換算し比較しやすく整理していますか。（例：円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/kWh</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277682608"/>
                  </a:ext>
                </a:extLst>
              </a:tr>
              <a:tr h="506728">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設備担当者以外でも、エネルギーの使用状況を把握しやすい形で、共有されていることを確認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152959"/>
                  </a:ext>
                </a:extLst>
              </a:tr>
            </a:tbl>
          </a:graphicData>
        </a:graphic>
      </p:graphicFrame>
    </p:spTree>
    <p:extLst>
      <p:ext uri="{BB962C8B-B14F-4D97-AF65-F5344CB8AC3E}">
        <p14:creationId xmlns:p14="http://schemas.microsoft.com/office/powerpoint/2010/main" val="44266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14</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8" name="表 7"/>
          <p:cNvGraphicFramePr>
            <a:graphicFrameLocks noGrp="1"/>
          </p:cNvGraphicFramePr>
          <p:nvPr>
            <p:extLst>
              <p:ext uri="{D42A27DB-BD31-4B8C-83A1-F6EECF244321}">
                <p14:modId xmlns:p14="http://schemas.microsoft.com/office/powerpoint/2010/main" val="3088870772"/>
              </p:ext>
            </p:extLst>
          </p:nvPr>
        </p:nvGraphicFramePr>
        <p:xfrm>
          <a:off x="252000" y="540000"/>
          <a:ext cx="8649113" cy="2503300"/>
        </p:xfrm>
        <a:graphic>
          <a:graphicData uri="http://schemas.openxmlformats.org/drawingml/2006/table">
            <a:tbl>
              <a:tblPr/>
              <a:tblGrid>
                <a:gridCol w="307604">
                  <a:extLst>
                    <a:ext uri="{9D8B030D-6E8A-4147-A177-3AD203B41FA5}">
                      <a16:colId xmlns:a16="http://schemas.microsoft.com/office/drawing/2014/main" val="4153736711"/>
                    </a:ext>
                  </a:extLst>
                </a:gridCol>
                <a:gridCol w="8341509">
                  <a:extLst>
                    <a:ext uri="{9D8B030D-6E8A-4147-A177-3AD203B41FA5}">
                      <a16:colId xmlns:a16="http://schemas.microsoft.com/office/drawing/2014/main" val="1175991710"/>
                    </a:ext>
                  </a:extLst>
                </a:gridCol>
              </a:tblGrid>
              <a:tr h="31557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　推進体制の整備</a:t>
                      </a: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521220">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活動を効果的に推進するためには、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活動推進のための体制を確立し、省エネ･省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活動のための明確な方針を策定することが必要です。役割分担や省エネ･省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推進委員会等の開催、決定事項を全員が把握し、省エネ･省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活動に取り組むことが必要です。また、形骸的になる場合も想定されますので、そのようなことがないように努める必要があります。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315572">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省エネや省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活動推進のための体制を確立していますか。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31557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体制表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などにより体制が確立されていることを確認してください。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315572">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責任と役割分担を示した表や活動記録がありますか。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31557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分担表や具体的な内容がわかる活動記録等があることを確認してください。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spTree>
    <p:extLst>
      <p:ext uri="{BB962C8B-B14F-4D97-AF65-F5344CB8AC3E}">
        <p14:creationId xmlns:p14="http://schemas.microsoft.com/office/powerpoint/2010/main" val="44882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15</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10" name="表 9"/>
          <p:cNvGraphicFramePr>
            <a:graphicFrameLocks noGrp="1"/>
          </p:cNvGraphicFramePr>
          <p:nvPr>
            <p:extLst>
              <p:ext uri="{D42A27DB-BD31-4B8C-83A1-F6EECF244321}">
                <p14:modId xmlns:p14="http://schemas.microsoft.com/office/powerpoint/2010/main" val="4276897807"/>
              </p:ext>
            </p:extLst>
          </p:nvPr>
        </p:nvGraphicFramePr>
        <p:xfrm>
          <a:off x="252000" y="540000"/>
          <a:ext cx="8650139" cy="6120054"/>
        </p:xfrm>
        <a:graphic>
          <a:graphicData uri="http://schemas.openxmlformats.org/drawingml/2006/table">
            <a:tbl>
              <a:tblPr/>
              <a:tblGrid>
                <a:gridCol w="315644">
                  <a:extLst>
                    <a:ext uri="{9D8B030D-6E8A-4147-A177-3AD203B41FA5}">
                      <a16:colId xmlns:a16="http://schemas.microsoft.com/office/drawing/2014/main" val="2869320710"/>
                    </a:ext>
                  </a:extLst>
                </a:gridCol>
                <a:gridCol w="8334495">
                  <a:extLst>
                    <a:ext uri="{9D8B030D-6E8A-4147-A177-3AD203B41FA5}">
                      <a16:colId xmlns:a16="http://schemas.microsoft.com/office/drawing/2014/main" val="2611551340"/>
                    </a:ext>
                  </a:extLst>
                </a:gridCol>
              </a:tblGrid>
              <a:tr h="317324">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照明の高効率化及び運用管理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2859708">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使用目的に照らして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過剰な明るさとなっていないか、あるいは、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一部に</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明るさを必要としないところや、書類棚等の影になっている場所などの不要な照明の利用を抑えることで、照明設備が消費する電力の使用量を削減することができます。これらは一つひとつが小さな削減でも、こまめに積み上げることで、大きな削減となることも考えられます。定期的な確認や什器等の配置変更があった場合は、特に見直しすることが必要です。また、高効率な照明器具の導入により省エネを図ることができます。不要な照明の利用を抑える方法として、一例を示します。</a:t>
                      </a:r>
                    </a:p>
                    <a:p>
                      <a:pPr algn="l" fontAlgn="t">
                        <a:lnSpc>
                          <a:spcPts val="1000"/>
                        </a:lnSpc>
                      </a:pP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179388"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例）</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3101">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死角スペースや過剰な照明の点灯が無く、適切な照度で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管理</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30310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書類棚等の影になって意味のない状態で点灯していないことや、明るさを必要としないところについて、不要な点灯がなく適切に運用されていることを確認してください。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773562"/>
                  </a:ext>
                </a:extLst>
              </a:tr>
              <a:tr h="303101">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人的操作が難しい場合、センサーやタイマー制御により省エネを図っていますか。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275767895"/>
                  </a:ext>
                </a:extLst>
              </a:tr>
              <a:tr h="75635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トイレなど断続的な運用が必要な</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ころは人感センサー、営業時間での店舗など定時運用するところはタイマー制御などで消し忘れを防止するなどの対策が行われていることを確認してください。ただし、スイッチの管理方法（点灯・消灯のルール、点灯箇所の明確化）を定めており、かつ、消し忘れを防ぐ明示などが出来ている場合は対策が行われていると判断し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152959"/>
                  </a:ext>
                </a:extLst>
              </a:tr>
              <a:tr h="30594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高効率照明器具（</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err="1">
                          <a:solidFill>
                            <a:srgbClr val="000000"/>
                          </a:solidFill>
                          <a:effectLst/>
                          <a:latin typeface="Meiryo UI" panose="020B0604030504040204" pitchFamily="50" charset="-128"/>
                          <a:ea typeface="Meiryo UI" panose="020B0604030504040204" pitchFamily="50" charset="-128"/>
                        </a:rPr>
                        <a:t>Hf</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）の採用により省エネを図っていますか。</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1498645474"/>
                  </a:ext>
                </a:extLst>
              </a:tr>
              <a:tr h="478124">
                <a:tc vMerge="1">
                  <a:txBody>
                    <a:bodyPr/>
                    <a:lstStyle/>
                    <a:p>
                      <a:endParaRPr kumimoji="1" lang="ja-JP" altLang="en-US"/>
                    </a:p>
                  </a:txBody>
                  <a:tcPr/>
                </a:tc>
                <a:tc>
                  <a:txBody>
                    <a:bodyPr/>
                    <a:lstStyle/>
                    <a:p>
                      <a:pPr marL="0" algn="l" defTabSz="914400" rtl="0" eaLnBrk="1" fontAlgn="ctr" latinLnBrk="0" hangingPunct="1"/>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補足</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などへ更新しているか</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確認してください。ただし、機器室や倉庫などの点灯時間が短いところであれば省エネの効果があまり期待できないことから対象としません。また</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、照明器具が</a:t>
                      </a:r>
                      <a:r>
                        <a:rPr kumimoji="1" lang="en-US" altLang="ja-JP" sz="1400" b="0" i="0" u="none" strike="noStrike" kern="1200" dirty="0" err="1">
                          <a:solidFill>
                            <a:srgbClr val="000000"/>
                          </a:solidFill>
                          <a:effectLst/>
                          <a:latin typeface="Meiryo UI" panose="020B0604030504040204" pitchFamily="50" charset="-128"/>
                          <a:ea typeface="Meiryo UI" panose="020B0604030504040204" pitchFamily="50" charset="-128"/>
                          <a:cs typeface="+mn-cs"/>
                        </a:rPr>
                        <a:t>Hf</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であれば</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に更新することが</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望ましいです。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756411"/>
                  </a:ext>
                </a:extLst>
              </a:tr>
            </a:tbl>
          </a:graphicData>
        </a:graphic>
      </p:graphicFrame>
      <p:sp>
        <p:nvSpPr>
          <p:cNvPr id="2" name="テキスト ボックス 1"/>
          <p:cNvSpPr txBox="1"/>
          <p:nvPr/>
        </p:nvSpPr>
        <p:spPr>
          <a:xfrm>
            <a:off x="5796136" y="2638538"/>
            <a:ext cx="2911154" cy="934478"/>
          </a:xfrm>
          <a:prstGeom prst="rect">
            <a:avLst/>
          </a:prstGeom>
          <a:noFill/>
          <a:ln>
            <a:solidFill>
              <a:schemeClr val="tx1"/>
            </a:solidFill>
          </a:ln>
        </p:spPr>
        <p:txBody>
          <a:bodyPr wrap="none" lIns="108000" tIns="36000" rIns="108000" bIns="36000"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照度の目安</a:t>
            </a:r>
            <a:r>
              <a:rPr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廊下・階段</a:t>
            </a:r>
            <a:r>
              <a:rPr kumimoji="1" lang="ja-JP" altLang="en-US" sz="10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150</a:t>
            </a:r>
            <a:r>
              <a:rPr kumimoji="1" lang="ja-JP" altLang="en-US" sz="1400" dirty="0">
                <a:latin typeface="Meiryo UI" panose="020B0604030504040204" pitchFamily="50" charset="-128"/>
                <a:ea typeface="Meiryo UI" panose="020B0604030504040204" pitchFamily="50" charset="-128"/>
              </a:rPr>
              <a:t>ルクス程度</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事務所　　　：</a:t>
            </a:r>
            <a:r>
              <a:rPr lang="en-US" altLang="ja-JP" sz="1400" dirty="0">
                <a:latin typeface="Meiryo UI" panose="020B0604030504040204" pitchFamily="50" charset="-128"/>
                <a:ea typeface="Meiryo UI" panose="020B0604030504040204" pitchFamily="50" charset="-128"/>
              </a:rPr>
              <a:t>150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750</a:t>
            </a:r>
            <a:r>
              <a:rPr lang="ja-JP" altLang="en-US" sz="1400" dirty="0">
                <a:latin typeface="Meiryo UI" panose="020B0604030504040204" pitchFamily="50" charset="-128"/>
                <a:ea typeface="Meiryo UI" panose="020B0604030504040204" pitchFamily="50" charset="-128"/>
              </a:rPr>
              <a:t>ルクス程度</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精密作業</a:t>
            </a:r>
            <a:r>
              <a:rPr kumimoji="1" lang="ja-JP" altLang="en-US" sz="105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750</a:t>
            </a:r>
            <a:r>
              <a:rPr kumimoji="1" lang="ja-JP" altLang="en-US" sz="1400" dirty="0">
                <a:latin typeface="Meiryo UI" panose="020B0604030504040204" pitchFamily="50" charset="-128"/>
                <a:ea typeface="Meiryo UI" panose="020B0604030504040204" pitchFamily="50" charset="-128"/>
              </a:rPr>
              <a:t>ルクス以上</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115275" y="2315660"/>
            <a:ext cx="5834519" cy="1077218"/>
          </a:xfrm>
          <a:prstGeom prst="rect">
            <a:avLst/>
          </a:prstGeom>
          <a:noFill/>
          <a:ln>
            <a:noFill/>
          </a:ln>
        </p:spPr>
        <p:txBody>
          <a:bodyPr wrap="square" lIns="0" tIns="0" rIns="0" bIns="0" rtlCol="0">
            <a:spAutoFit/>
          </a:bodyPr>
          <a:lstStyle/>
          <a:p>
            <a:r>
              <a:rPr lang="ja-JP" altLang="en-US" sz="1400" dirty="0">
                <a:latin typeface="Meiryo UI" panose="020B0604030504040204" pitchFamily="50" charset="-128"/>
                <a:ea typeface="Meiryo UI" panose="020B0604030504040204" pitchFamily="50" charset="-128"/>
              </a:rPr>
              <a:t>〇 スイッチの管理方法（点灯・消灯のルール、点灯箇所の明確化）を定めている。</a:t>
            </a:r>
          </a:p>
          <a:p>
            <a:r>
              <a:rPr lang="ja-JP" altLang="en-US" sz="1400" dirty="0">
                <a:latin typeface="Meiryo UI" panose="020B0604030504040204" pitchFamily="50" charset="-128"/>
                <a:ea typeface="Meiryo UI" panose="020B0604030504040204" pitchFamily="50" charset="-128"/>
              </a:rPr>
              <a:t>〇 照度の目標値を定め、過度の照度を抑えることに努めている。</a:t>
            </a:r>
          </a:p>
          <a:p>
            <a:r>
              <a:rPr lang="ja-JP" altLang="en-US" sz="1400" dirty="0">
                <a:latin typeface="Meiryo UI" panose="020B0604030504040204" pitchFamily="50" charset="-128"/>
                <a:ea typeface="Meiryo UI" panose="020B0604030504040204" pitchFamily="50" charset="-128"/>
              </a:rPr>
              <a:t>〇 昼休みは消灯するといった運用ルールを定めている。</a:t>
            </a:r>
          </a:p>
          <a:p>
            <a:pPr marL="225425" indent="-225425"/>
            <a:r>
              <a:rPr lang="ja-JP" altLang="en-US" sz="1400" dirty="0">
                <a:latin typeface="Meiryo UI" panose="020B0604030504040204" pitchFamily="50" charset="-128"/>
                <a:ea typeface="Meiryo UI" panose="020B0604030504040204" pitchFamily="50" charset="-128"/>
              </a:rPr>
              <a:t>〇 あまり照度を必要としない場所は（廊下等の）照明を間引き</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する等、取付位置を使用目的に沿って配置している。</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002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16</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82613182"/>
              </p:ext>
            </p:extLst>
          </p:nvPr>
        </p:nvGraphicFramePr>
        <p:xfrm>
          <a:off x="251520" y="540000"/>
          <a:ext cx="8640960" cy="6110077"/>
        </p:xfrm>
        <a:graphic>
          <a:graphicData uri="http://schemas.openxmlformats.org/drawingml/2006/table">
            <a:tbl>
              <a:tblPr/>
              <a:tblGrid>
                <a:gridCol w="294380">
                  <a:extLst>
                    <a:ext uri="{9D8B030D-6E8A-4147-A177-3AD203B41FA5}">
                      <a16:colId xmlns:a16="http://schemas.microsoft.com/office/drawing/2014/main" val="934514599"/>
                    </a:ext>
                  </a:extLst>
                </a:gridCol>
                <a:gridCol w="8346580">
                  <a:extLst>
                    <a:ext uri="{9D8B030D-6E8A-4147-A177-3AD203B41FA5}">
                      <a16:colId xmlns:a16="http://schemas.microsoft.com/office/drawing/2014/main" val="1817228293"/>
                    </a:ext>
                  </a:extLst>
                </a:gridCol>
              </a:tblGrid>
              <a:tr h="338797">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５　空調・換気設備の適正管理（ルームエアコンを含み、</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６に該当する事項を除く</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49325963"/>
                  </a:ext>
                </a:extLst>
              </a:tr>
              <a:tr h="168612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エネルギー使用量が大きい設備なので、省エネには特に重要です。できる限り室内設定温度を冷房時にはより高く、暖房時にはより低く設定することで省エネへご協力ください。また、簡単なフィルター清掃や風の通りに気をつけるだけでも空調の効率を上げ省エネに繋げることが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室温の調整をリモコンの温度設定のみに頼らず、温度計で実測して確認することも重要です。また、サーキュレーターなどを利用し室内の空気を循環することで、無駄なロスをなくすこともできます。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室内機のフィルターなどが目詰まりすると効率が悪化します。また、室外機のフィンの汚れなどでも効率が悪化します。使用環境にあった清掃が必要です。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月（春期）、</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10-11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月（秋期）の中間期は外気の取り込みで冷房することが出来れば大幅なエネルギー削減が可能です。また、換気は二酸化炭素濃度測定などにより適切な換気量を検討し、必要最小限に抑えることが有効です。</a:t>
                      </a:r>
                    </a:p>
                  </a:txBody>
                  <a:tcPr marL="36000" marR="36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940466"/>
                  </a:ext>
                </a:extLst>
              </a:tr>
              <a:tr h="233947">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7682" marR="7682" marT="768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室温を適切に管理し、室温と設定温度の温度差を補正していますか。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32327986"/>
                  </a:ext>
                </a:extLst>
              </a:tr>
              <a:tr h="65123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原則、室温が夏季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冬季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っていることを確認する。ただし、理由がある場合はその理由に応じた温度とすることが可能です。その場合は、定めた温度を明示するなど適切に運用していることをあわせて確認してください。なお、温度センサーとの位置関係で、実室温と設定温度で相違が生じることがあり、その場合は補正が必要です</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929812"/>
                  </a:ext>
                </a:extLst>
              </a:tr>
              <a:tr h="17261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フィルターの清掃を定期的に行っていますか。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8519241"/>
                  </a:ext>
                </a:extLst>
              </a:tr>
              <a:tr h="34791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フィルターの清掃が行われていることを点検記録など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で確認してください。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注）室内機や室外機のフィンも汚れなどで能力が低下します。また、室外機は夏季</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に日よけを利用するなどで効率を上げることができます。冬季はその逆で日あたりができれば効率を上げることができます。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689460"/>
                  </a:ext>
                </a:extLst>
              </a:tr>
              <a:tr h="14226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中間期の外気導入を行っていますか。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87298556"/>
                  </a:ext>
                </a:extLst>
              </a:tr>
              <a:tr h="503963">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中間期、外気の取り込みで冷房が可能な場合は、外気冷房を活用していることを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確認してくだい。なお、外気冷房の実施には、外気温の条件や手順をルール化するなど決めておくことが必要です。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614392"/>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過剰な換気とならないように、二酸化炭素濃度などを確認し把握していますか。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700372092"/>
                  </a:ext>
                </a:extLst>
              </a:tr>
              <a:tr h="37875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室内の二酸化炭素濃度を、</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1,000ppm</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を超えない程度で運用していることを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144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490907"/>
                  </a:ext>
                </a:extLst>
              </a:tr>
            </a:tbl>
          </a:graphicData>
        </a:graphic>
      </p:graphicFrame>
      <p:sp>
        <p:nvSpPr>
          <p:cNvPr id="6" name="テキスト ボックス 5">
            <a:extLst>
              <a:ext uri="{FF2B5EF4-FFF2-40B4-BE49-F238E27FC236}">
                <a16:creationId xmlns:a16="http://schemas.microsoft.com/office/drawing/2014/main" id="{2DA242A5-EF22-43F5-9FD4-1556E1B4F5A2}"/>
              </a:ext>
            </a:extLst>
          </p:cNvPr>
          <p:cNvSpPr txBox="1"/>
          <p:nvPr/>
        </p:nvSpPr>
        <p:spPr>
          <a:xfrm>
            <a:off x="4448" y="-1594"/>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21961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17</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1571846267"/>
              </p:ext>
            </p:extLst>
          </p:nvPr>
        </p:nvGraphicFramePr>
        <p:xfrm>
          <a:off x="251520" y="540000"/>
          <a:ext cx="8640960" cy="6084408"/>
        </p:xfrm>
        <a:graphic>
          <a:graphicData uri="http://schemas.openxmlformats.org/drawingml/2006/table">
            <a:tbl>
              <a:tblPr/>
              <a:tblGrid>
                <a:gridCol w="283309">
                  <a:extLst>
                    <a:ext uri="{9D8B030D-6E8A-4147-A177-3AD203B41FA5}">
                      <a16:colId xmlns:a16="http://schemas.microsoft.com/office/drawing/2014/main" val="2339261076"/>
                    </a:ext>
                  </a:extLst>
                </a:gridCol>
                <a:gridCol w="8357651">
                  <a:extLst>
                    <a:ext uri="{9D8B030D-6E8A-4147-A177-3AD203B41FA5}">
                      <a16:colId xmlns:a16="http://schemas.microsoft.com/office/drawing/2014/main" val="3907615762"/>
                    </a:ext>
                  </a:extLst>
                </a:gridCol>
              </a:tblGrid>
              <a:tr h="336448">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６　冷凍機・冷温水機・燃焼装置の適正管理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094633471"/>
                  </a:ext>
                </a:extLst>
              </a:tr>
              <a:tr h="745167">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125" marR="8125" marT="81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エネルギー使用量が大きい設備なので、省エネには目的にあった温度となるように運用することが重要です。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各パラメーターの設定は運転実績などから最適となるよう環境変化や運転状況に応じて調整することが有効です。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977145"/>
                  </a:ext>
                </a:extLst>
              </a:tr>
              <a:tr h="336448">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熱源停止直後、搬送装置のみの運転で余熱を活用していますか。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72643604"/>
                  </a:ext>
                </a:extLst>
              </a:tr>
              <a:tr h="103888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運転記録などで余熱を活用した運用がされていることを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セントラル空調などで冷水の利用がなくても、終業時刻の前に空調を停止して、空調で冷えた空気の「残熱」で、残り時間も温度環境を一定程度維持することができます。そのため、早めに空調を切ることで、温度環境を維持しながら節電することも本項目の対象としま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386469"/>
                  </a:ext>
                </a:extLst>
              </a:tr>
              <a:tr h="33644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冷房負荷が少ない時、冷水出口温度を緩和していますか。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105214881"/>
                  </a:ext>
                </a:extLst>
              </a:tr>
              <a:tr h="81568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冷水出口温度は一般的に</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ですが、中間季（春、秋）の冷房においては冷房負荷が小さいため７℃よりも高い温度で十分冷房できます。そのため、冷房負荷が低減する状況で基準値を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程度緩和しているか記録などで確認してください。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279756"/>
                  </a:ext>
                </a:extLst>
              </a:tr>
              <a:tr h="33644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冷却水入口温度を適正値に調整していますか。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787718941"/>
                  </a:ext>
                </a:extLst>
              </a:tr>
              <a:tr h="96241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冷却塔の運用状況が適切であるか冷却水温度を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注）電力による圧縮冷凍機の場合は、冷却水入口温度を下げることで効率を上げることができます。また、燃料による吸収冷凍機の場合は、下げ過ぎに注意が必要です。現状の冷却水温度が適切な温度となっているか、設備管理会社などに確認してください。</a:t>
                      </a:r>
                    </a:p>
                  </a:txBody>
                  <a:tcPr marL="72000" marR="72000" marT="36000" marB="10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639871"/>
                  </a:ext>
                </a:extLst>
              </a:tr>
              <a:tr h="27533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空気比が適正値であるか、排ガス酸素濃度の値から確認していますか。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83690229"/>
                  </a:ext>
                </a:extLst>
              </a:tr>
              <a:tr h="79302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空気比＝</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－排ガスの酸素濃度％）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空気比が適切（概ね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）であること。ただし、メーカーからの見解書に、空気比の引き下げの限界が示されている場合は、その値を基準として取り扱うことができます。</a:t>
                      </a:r>
                    </a:p>
                  </a:txBody>
                  <a:tcPr marL="72000" marR="72000" marT="36000" marB="180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258344"/>
                  </a:ext>
                </a:extLst>
              </a:tr>
            </a:tbl>
          </a:graphicData>
        </a:graphic>
      </p:graphicFrame>
      <p:sp>
        <p:nvSpPr>
          <p:cNvPr id="6" name="テキスト ボックス 5">
            <a:extLst>
              <a:ext uri="{FF2B5EF4-FFF2-40B4-BE49-F238E27FC236}">
                <a16:creationId xmlns:a16="http://schemas.microsoft.com/office/drawing/2014/main" id="{2DA242A5-EF22-43F5-9FD4-1556E1B4F5A2}"/>
              </a:ext>
            </a:extLst>
          </p:cNvPr>
          <p:cNvSpPr txBox="1"/>
          <p:nvPr/>
        </p:nvSpPr>
        <p:spPr>
          <a:xfrm>
            <a:off x="4448" y="-1594"/>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1183332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18</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708784544"/>
              </p:ext>
            </p:extLst>
          </p:nvPr>
        </p:nvGraphicFramePr>
        <p:xfrm>
          <a:off x="252000" y="540000"/>
          <a:ext cx="8640964" cy="3581035"/>
        </p:xfrm>
        <a:graphic>
          <a:graphicData uri="http://schemas.openxmlformats.org/drawingml/2006/table">
            <a:tbl>
              <a:tblPr/>
              <a:tblGrid>
                <a:gridCol w="274861">
                  <a:extLst>
                    <a:ext uri="{9D8B030D-6E8A-4147-A177-3AD203B41FA5}">
                      <a16:colId xmlns:a16="http://schemas.microsoft.com/office/drawing/2014/main" val="3243676774"/>
                    </a:ext>
                  </a:extLst>
                </a:gridCol>
                <a:gridCol w="8366103">
                  <a:extLst>
                    <a:ext uri="{9D8B030D-6E8A-4147-A177-3AD203B41FA5}">
                      <a16:colId xmlns:a16="http://schemas.microsoft.com/office/drawing/2014/main" val="2267950871"/>
                    </a:ext>
                  </a:extLst>
                </a:gridCol>
              </a:tblGrid>
              <a:tr h="323636">
                <a:tc gridSpan="2">
                  <a:txBody>
                    <a:bodyPr/>
                    <a:lstStyle/>
                    <a:p>
                      <a:pPr algn="l" fontAlgn="ctr"/>
                      <a:r>
                        <a:rPr lang="ja-JP" altLang="en-US" sz="1500" b="0" i="0" u="none" strike="noStrike" dirty="0">
                          <a:solidFill>
                            <a:srgbClr val="000000"/>
                          </a:solidFill>
                          <a:effectLst/>
                          <a:latin typeface="Meiryo UI" panose="020B0604030504040204" pitchFamily="50" charset="-128"/>
                          <a:ea typeface="Meiryo UI" panose="020B0604030504040204" pitchFamily="50" charset="-128"/>
                        </a:rPr>
                        <a:t>７　ボイラーの適正管理（給湯設備、空調設備は除く）　</a:t>
                      </a:r>
                      <a:r>
                        <a:rPr lang="en-US" altLang="ja-JP" sz="15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365087844"/>
                  </a:ext>
                </a:extLst>
              </a:tr>
              <a:tr h="99636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ボイラーはエネルギー使用量が大きい設備なので、特に省エネには大きく影響します</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ボイラー自体の効率とボイラーがその効率を発揮して運転できるように運用することが必要となってきます。目的にあった温度とすることはいうまでもありませんが、ボイラにかかる負担は、季節、曜日、一日のうちの時間帯などにより変動し一定しないため、その運用が効率のカギを握ることに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815402"/>
                  </a:ext>
                </a:extLst>
              </a:tr>
              <a:tr h="307228">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空気比を確認し適正に管理していますか。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80698804"/>
                  </a:ext>
                </a:extLst>
              </a:tr>
              <a:tr h="51705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空気比＝</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－排ガスの酸素濃度％）　空気比が適切（概ね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）であること。ただし、メーカーからの見解書に、空気比の引き下げの限界が示されている場合は、その値を基準として取り扱うことができます。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171073"/>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ボイラー運転スケジュール・圧力・温度を確認し適正に管理していますか。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96110465"/>
                  </a:ext>
                </a:extLst>
              </a:tr>
              <a:tr h="53693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不要な運転台数（過剰な並列運転）がないこと、使用目的に応じた圧力・温度となって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いることを定期的に運転記録などで確認してください。また、メーカー</a:t>
                      </a: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により示された正常範囲値などが確認できること。</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182665"/>
                  </a:ext>
                </a:extLst>
              </a:tr>
              <a:tr h="30722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蒸気漏れや、保温対策未実施・劣化箇所を確認及び改修していますか。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622169046"/>
                  </a:ext>
                </a:extLst>
              </a:tr>
              <a:tr h="30722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点検記録表や目視で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488179"/>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238430911"/>
              </p:ext>
            </p:extLst>
          </p:nvPr>
        </p:nvGraphicFramePr>
        <p:xfrm>
          <a:off x="252000" y="4292088"/>
          <a:ext cx="8627791" cy="2341268"/>
        </p:xfrm>
        <a:graphic>
          <a:graphicData uri="http://schemas.openxmlformats.org/drawingml/2006/table">
            <a:tbl>
              <a:tblPr/>
              <a:tblGrid>
                <a:gridCol w="274861">
                  <a:extLst>
                    <a:ext uri="{9D8B030D-6E8A-4147-A177-3AD203B41FA5}">
                      <a16:colId xmlns:a16="http://schemas.microsoft.com/office/drawing/2014/main" val="1902709256"/>
                    </a:ext>
                  </a:extLst>
                </a:gridCol>
                <a:gridCol w="8352930">
                  <a:extLst>
                    <a:ext uri="{9D8B030D-6E8A-4147-A177-3AD203B41FA5}">
                      <a16:colId xmlns:a16="http://schemas.microsoft.com/office/drawing/2014/main" val="2878357946"/>
                    </a:ext>
                  </a:extLst>
                </a:gridCol>
              </a:tblGrid>
              <a:tr h="306658">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８　ポンプの適正管理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4122384513"/>
                  </a:ext>
                </a:extLst>
              </a:tr>
              <a:tr h="765225">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流量の最小化を図ることによって、電力使用量を削減することができます。例えば、必要に応じた間欠運転や休日・夜間の流量調整で消費を抑えることが考えられます。また、流量調整をバルブ式からインバーター制御に変えることで大きな省エネ効果が期待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466659"/>
                  </a:ext>
                </a:extLst>
              </a:tr>
              <a:tr h="306658">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搬送系統における流量の管理方法を定め適正に管理していますか。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920442882"/>
                  </a:ext>
                </a:extLst>
              </a:tr>
              <a:tr h="30952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目的にあった流量を定め、運用されていることを記録表などで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839331"/>
                  </a:ext>
                </a:extLst>
              </a:tr>
              <a:tr h="309529">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定期的に管理方法を評価し必要に応じて見直していますか。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584970448"/>
                  </a:ext>
                </a:extLst>
              </a:tr>
              <a:tr h="34366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目的や周囲環境の変化に対応できているか検討された資料などがあることを確認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898186"/>
                  </a:ext>
                </a:extLst>
              </a:tr>
            </a:tbl>
          </a:graphicData>
        </a:graphic>
      </p:graphicFrame>
      <p:sp>
        <p:nvSpPr>
          <p:cNvPr id="6" name="テキスト ボックス 5">
            <a:extLst>
              <a:ext uri="{FF2B5EF4-FFF2-40B4-BE49-F238E27FC236}">
                <a16:creationId xmlns:a16="http://schemas.microsoft.com/office/drawing/2014/main" id="{83A6D506-2DB6-4CAA-9000-7F04313CD921}"/>
              </a:ext>
            </a:extLst>
          </p:cNvPr>
          <p:cNvSpPr txBox="1"/>
          <p:nvPr/>
        </p:nvSpPr>
        <p:spPr>
          <a:xfrm>
            <a:off x="0"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237069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a:t>
            </a:fld>
            <a:endParaRPr kumimoji="1" lang="ja-JP" altLang="en-US" dirty="0"/>
          </a:p>
        </p:txBody>
      </p:sp>
      <p:sp>
        <p:nvSpPr>
          <p:cNvPr id="3" name="タイトル 1"/>
          <p:cNvSpPr txBox="1">
            <a:spLocks/>
          </p:cNvSpPr>
          <p:nvPr/>
        </p:nvSpPr>
        <p:spPr>
          <a:xfrm>
            <a:off x="107504" y="692696"/>
            <a:ext cx="2688621" cy="63931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r>
              <a:rPr lang="ja-JP" altLang="en-US" sz="3200" dirty="0"/>
              <a:t>目次</a:t>
            </a:r>
          </a:p>
        </p:txBody>
      </p:sp>
      <p:sp>
        <p:nvSpPr>
          <p:cNvPr id="5" name="コンテンツ プレースホルダー 2"/>
          <p:cNvSpPr txBox="1">
            <a:spLocks/>
          </p:cNvSpPr>
          <p:nvPr/>
        </p:nvSpPr>
        <p:spPr>
          <a:xfrm>
            <a:off x="158651" y="1412776"/>
            <a:ext cx="8805837" cy="5088060"/>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１　大阪府気候変動対策の推進に関する条例の概要・・・・・・・・</a:t>
            </a:r>
            <a:r>
              <a:rPr lang="en-US" altLang="ja-JP" b="1" dirty="0">
                <a:latin typeface="Meiryo UI" panose="020B0604030504040204" pitchFamily="50" charset="-128"/>
                <a:ea typeface="Meiryo UI" panose="020B0604030504040204" pitchFamily="50" charset="-128"/>
              </a:rPr>
              <a:t>P.2</a:t>
            </a:r>
          </a:p>
          <a:p>
            <a:pPr>
              <a:lnSpc>
                <a:spcPts val="2500"/>
              </a:lnSpc>
              <a:spcBef>
                <a:spcPts val="0"/>
              </a:spcBef>
            </a:pPr>
            <a:r>
              <a:rPr lang="ja-JP" altLang="en-US" b="1" dirty="0">
                <a:latin typeface="Meiryo UI" panose="020B0604030504040204" pitchFamily="50" charset="-128"/>
                <a:ea typeface="Meiryo UI" panose="020B0604030504040204" pitchFamily="50" charset="-128"/>
              </a:rPr>
              <a:t>２　気候変動の緩和及び気候変動への適応並びに</a:t>
            </a:r>
            <a:endParaRPr lang="en-US" altLang="ja-JP" b="1" dirty="0">
              <a:latin typeface="Meiryo UI" panose="020B0604030504040204" pitchFamily="50" charset="-128"/>
              <a:ea typeface="Meiryo UI" panose="020B0604030504040204" pitchFamily="50" charset="-128"/>
            </a:endParaRPr>
          </a:p>
          <a:p>
            <a:pPr>
              <a:lnSpc>
                <a:spcPts val="2500"/>
              </a:lnSpc>
              <a:spcBef>
                <a:spcPts val="0"/>
              </a:spcBef>
            </a:pPr>
            <a:r>
              <a:rPr lang="ja-JP" altLang="en-US" b="1" dirty="0">
                <a:latin typeface="Meiryo UI" panose="020B0604030504040204" pitchFamily="50" charset="-128"/>
                <a:ea typeface="Meiryo UI" panose="020B0604030504040204" pitchFamily="50" charset="-128"/>
              </a:rPr>
              <a:t>　　 電気の需要の最適化を把握する事業活動範囲・・・・・・・・・・・</a:t>
            </a:r>
            <a:r>
              <a:rPr lang="en-US" altLang="ja-JP" b="1" dirty="0">
                <a:latin typeface="Meiryo UI" panose="020B0604030504040204" pitchFamily="50" charset="-128"/>
                <a:ea typeface="Meiryo UI" panose="020B0604030504040204" pitchFamily="50" charset="-128"/>
              </a:rPr>
              <a:t>P.6</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３　エネルギー使用量及び温室効果ガスの排出量の算定方法・・</a:t>
            </a:r>
            <a:r>
              <a:rPr lang="en-US" altLang="ja-JP" b="1" dirty="0">
                <a:latin typeface="Meiryo UI" panose="020B0604030504040204" pitchFamily="50" charset="-128"/>
                <a:ea typeface="Meiryo UI" panose="020B0604030504040204" pitchFamily="50" charset="-128"/>
              </a:rPr>
              <a:t>P.8</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４　重点対策の指定・・・・・・・・・・・・・・・・・・・・・・・・・・・・・・・・・</a:t>
            </a:r>
            <a:r>
              <a:rPr lang="en-US" altLang="ja-JP" b="1" dirty="0">
                <a:latin typeface="Meiryo UI" panose="020B0604030504040204" pitchFamily="50" charset="-128"/>
                <a:ea typeface="Meiryo UI" panose="020B0604030504040204" pitchFamily="50" charset="-128"/>
              </a:rPr>
              <a:t>P.11</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５　対策計画書の作成要領・・・・・・・・・・・・・・・・・・・・・・・・・・・</a:t>
            </a:r>
            <a:r>
              <a:rPr lang="en-US" altLang="ja-JP" b="1" dirty="0">
                <a:latin typeface="Meiryo UI" panose="020B0604030504040204" pitchFamily="50" charset="-128"/>
                <a:ea typeface="Meiryo UI" panose="020B0604030504040204" pitchFamily="50" charset="-128"/>
              </a:rPr>
              <a:t>P.30</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６　実績報告書の作成要領・・・・・・・・・・・・・・・・・・・・・・・・・・・</a:t>
            </a:r>
            <a:r>
              <a:rPr lang="en-US" altLang="ja-JP" b="1" dirty="0">
                <a:latin typeface="Meiryo UI" panose="020B0604030504040204" pitchFamily="50" charset="-128"/>
                <a:ea typeface="Meiryo UI" panose="020B0604030504040204" pitchFamily="50" charset="-128"/>
              </a:rPr>
              <a:t>P.55</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７　変更・廃止・休止・再開届の作成要領・・・・・・・・・・・・・・・・・</a:t>
            </a:r>
            <a:r>
              <a:rPr lang="en-US" altLang="ja-JP" b="1" dirty="0">
                <a:latin typeface="Meiryo UI" panose="020B0604030504040204" pitchFamily="50" charset="-128"/>
                <a:ea typeface="Meiryo UI" panose="020B0604030504040204" pitchFamily="50" charset="-128"/>
              </a:rPr>
              <a:t>P.77</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８　評価制度・・・・・・・・・・・・・・・・・・・・・・・・・・・・・・・・・・・・・・・</a:t>
            </a:r>
            <a:r>
              <a:rPr lang="en-US" altLang="ja-JP" b="1" dirty="0">
                <a:latin typeface="Meiryo UI" panose="020B0604030504040204" pitchFamily="50" charset="-128"/>
                <a:ea typeface="Meiryo UI" panose="020B0604030504040204" pitchFamily="50" charset="-128"/>
              </a:rPr>
              <a:t>P.78</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９　その他・・・・・・・・・・・・・・・・・・・・・・・・・・・・・・・・・・・・・・・</a:t>
            </a:r>
            <a:r>
              <a:rPr lang="en-US" altLang="ja-JP" b="1" dirty="0">
                <a:latin typeface="Meiryo UI" panose="020B0604030504040204" pitchFamily="50" charset="-128"/>
                <a:ea typeface="Meiryo UI" panose="020B0604030504040204" pitchFamily="50" charset="-128"/>
              </a:rPr>
              <a:t>P.81</a:t>
            </a:r>
          </a:p>
        </p:txBody>
      </p:sp>
    </p:spTree>
    <p:extLst>
      <p:ext uri="{BB962C8B-B14F-4D97-AF65-F5344CB8AC3E}">
        <p14:creationId xmlns:p14="http://schemas.microsoft.com/office/powerpoint/2010/main" val="207746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19</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050942212"/>
              </p:ext>
            </p:extLst>
          </p:nvPr>
        </p:nvGraphicFramePr>
        <p:xfrm>
          <a:off x="252000" y="540000"/>
          <a:ext cx="8640960" cy="2298842"/>
        </p:xfrm>
        <a:graphic>
          <a:graphicData uri="http://schemas.openxmlformats.org/drawingml/2006/table">
            <a:tbl>
              <a:tblPr/>
              <a:tblGrid>
                <a:gridCol w="279475">
                  <a:extLst>
                    <a:ext uri="{9D8B030D-6E8A-4147-A177-3AD203B41FA5}">
                      <a16:colId xmlns:a16="http://schemas.microsoft.com/office/drawing/2014/main" val="3643119546"/>
                    </a:ext>
                  </a:extLst>
                </a:gridCol>
                <a:gridCol w="8361485">
                  <a:extLst>
                    <a:ext uri="{9D8B030D-6E8A-4147-A177-3AD203B41FA5}">
                      <a16:colId xmlns:a16="http://schemas.microsoft.com/office/drawing/2014/main" val="1088947760"/>
                    </a:ext>
                  </a:extLst>
                </a:gridCol>
              </a:tblGrid>
              <a:tr h="314225">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９　ファン・ブロワの適正管理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543431413"/>
                  </a:ext>
                </a:extLst>
              </a:tr>
              <a:tr h="594555">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風量の最小化を図ることによって、電力使用量を削減することができます。例えば、必要に応じた間欠運転や休日・夜間の風量削減が考えられます。また、風量調整をダンパー式からインバーター制御に変えることで大きな省エネ効果が期待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029393"/>
                  </a:ext>
                </a:extLst>
              </a:tr>
              <a:tr h="321036">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搬送系統における風量の管理方法を定め適正に管理していますか。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96369928"/>
                  </a:ext>
                </a:extLst>
              </a:tr>
              <a:tr h="31716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目的にあった風量を定め、運用されていることを記録表などで確認してください。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870950"/>
                  </a:ext>
                </a:extLst>
              </a:tr>
              <a:tr h="317167">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定期的に管理方法を評価し必要に応じて見直していますか。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914149433"/>
                  </a:ext>
                </a:extLst>
              </a:tr>
              <a:tr h="31716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目的や周囲環境の変化に対応できているか検討された資料などがあることを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8899"/>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732777314"/>
              </p:ext>
            </p:extLst>
          </p:nvPr>
        </p:nvGraphicFramePr>
        <p:xfrm>
          <a:off x="252000" y="2996952"/>
          <a:ext cx="8632405" cy="3680286"/>
        </p:xfrm>
        <a:graphic>
          <a:graphicData uri="http://schemas.openxmlformats.org/drawingml/2006/table">
            <a:tbl>
              <a:tblPr/>
              <a:tblGrid>
                <a:gridCol w="279475">
                  <a:extLst>
                    <a:ext uri="{9D8B030D-6E8A-4147-A177-3AD203B41FA5}">
                      <a16:colId xmlns:a16="http://schemas.microsoft.com/office/drawing/2014/main" val="3246192324"/>
                    </a:ext>
                  </a:extLst>
                </a:gridCol>
                <a:gridCol w="8352930">
                  <a:extLst>
                    <a:ext uri="{9D8B030D-6E8A-4147-A177-3AD203B41FA5}">
                      <a16:colId xmlns:a16="http://schemas.microsoft.com/office/drawing/2014/main" val="300596810"/>
                    </a:ext>
                  </a:extLst>
                </a:gridCol>
              </a:tblGrid>
              <a:tr h="216312">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コンプレッサーの適正管理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15000037"/>
                  </a:ext>
                </a:extLst>
              </a:tr>
              <a:tr h="719792">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圧縮空気の吐出圧力を必要最低限にすることや、吸い込み空気温度の上昇を防止することによって、電力使用量を削減できます。また、圧縮空気の配管図を整理することでコンプレッサーと圧縮空気使用側設備の関係が明確になり、エアー漏れ箇所の探索、配管による圧力損失の算定、理想的配置等を検討し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775546"/>
                  </a:ext>
                </a:extLst>
              </a:tr>
              <a:tr h="146976">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使用側の圧力を把握して、吐出圧力を適正に設定していますか。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003626"/>
                  </a:ext>
                </a:extLst>
              </a:tr>
              <a:tr h="46425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コンプレッサーの吐出圧と使用設備（減圧弁二次側）の圧力差が適切（概ね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0.1MPa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以内）となっている。指示値の場合はその直近となっていることを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511360"/>
                  </a:ext>
                </a:extLst>
              </a:tr>
              <a:tr h="117434">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コンプレッサーの吸気温度を適正に保っていますか。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2160603"/>
                  </a:ext>
                </a:extLst>
              </a:tr>
              <a:tr h="12009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吸気温度と外気温度が概ね同じであることを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430144"/>
                  </a:ext>
                </a:extLst>
              </a:tr>
              <a:tr h="12276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定期的に</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フィルターの</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清掃やエア漏れの点検を実施していますか。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310307336"/>
                  </a:ext>
                </a:extLst>
              </a:tr>
              <a:tr h="21631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点検記録簿などで履行を確認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714117"/>
                  </a:ext>
                </a:extLst>
              </a:tr>
              <a:tr h="12513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現状を反映した圧縮空気配管図を整備し、搬送ロス等を確認していますか。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77684752"/>
                  </a:ext>
                </a:extLst>
              </a:tr>
              <a:tr h="4326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圧縮空気配管図が現状にあっている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か確認してください。また、機器の配置や配管ルートにおいてロスの発生がないことを確認してください。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666424"/>
                  </a:ext>
                </a:extLst>
              </a:tr>
            </a:tbl>
          </a:graphicData>
        </a:graphic>
      </p:graphicFrame>
      <p:sp>
        <p:nvSpPr>
          <p:cNvPr id="6" name="テキスト ボックス 5">
            <a:extLst>
              <a:ext uri="{FF2B5EF4-FFF2-40B4-BE49-F238E27FC236}">
                <a16:creationId xmlns:a16="http://schemas.microsoft.com/office/drawing/2014/main" id="{43860092-64BF-40C0-9C87-5E0539BA2CE2}"/>
              </a:ext>
            </a:extLst>
          </p:cNvPr>
          <p:cNvSpPr txBox="1"/>
          <p:nvPr/>
        </p:nvSpPr>
        <p:spPr>
          <a:xfrm>
            <a:off x="0" y="-10747"/>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379471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20</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905967706"/>
              </p:ext>
            </p:extLst>
          </p:nvPr>
        </p:nvGraphicFramePr>
        <p:xfrm>
          <a:off x="251520" y="540000"/>
          <a:ext cx="8640961" cy="3025024"/>
        </p:xfrm>
        <a:graphic>
          <a:graphicData uri="http://schemas.openxmlformats.org/drawingml/2006/table">
            <a:tbl>
              <a:tblPr/>
              <a:tblGrid>
                <a:gridCol w="305693">
                  <a:extLst>
                    <a:ext uri="{9D8B030D-6E8A-4147-A177-3AD203B41FA5}">
                      <a16:colId xmlns:a16="http://schemas.microsoft.com/office/drawing/2014/main" val="2156520812"/>
                    </a:ext>
                  </a:extLst>
                </a:gridCol>
                <a:gridCol w="8335268">
                  <a:extLst>
                    <a:ext uri="{9D8B030D-6E8A-4147-A177-3AD203B41FA5}">
                      <a16:colId xmlns:a16="http://schemas.microsoft.com/office/drawing/2014/main" val="3343630676"/>
                    </a:ext>
                  </a:extLst>
                </a:gridCol>
              </a:tblGrid>
              <a:tr h="281217">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給湯設備の適正管理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※5</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810037452"/>
                  </a:ext>
                </a:extLst>
              </a:tr>
              <a:tr h="98348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衛生上の理由などで、貯湯式の給湯設備や循環式の中央式給湯設備を設置する場合は、貯湯槽内の湯温が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以上、末端の給湯栓でも</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になるように維持管理する必要がありますが、なるべく低い温度設定とすることでエネルギー消費を少なくすることができます。また、高温になるほど貯湯層や配管でロス（熱が逃げやすくなる）が発生するので出口側との温度差を小さくすることも有効です。</a:t>
                      </a:r>
                      <a:endParaRPr lang="ja-JP" altLang="en-US" sz="1400" b="0" i="0" u="none" strike="noStrike" dirty="0">
                        <a:solidFill>
                          <a:srgbClr val="FF0000"/>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650399"/>
                  </a:ext>
                </a:extLst>
              </a:tr>
              <a:tr h="281217">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給湯（貯留）温度を適切に管理していますか。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59560008"/>
                  </a:ext>
                </a:extLst>
              </a:tr>
              <a:tr h="4707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貯湯温度が衛生上</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必要な温度を確保できる程度の低い温度設定や、目的に応じた温度設定になっていることを確認してください。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720036"/>
                  </a:ext>
                </a:extLst>
              </a:tr>
              <a:tr h="281217">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スケジュール設定や省エネモード機能を活用していますか。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771798708"/>
                  </a:ext>
                </a:extLst>
              </a:tr>
              <a:tr h="65074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不要な運転（夜間や休日）を避けるようにスケジュール設定されている、また、省エネモードを理解し必要に応じて利用していることを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820639"/>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009678055"/>
              </p:ext>
            </p:extLst>
          </p:nvPr>
        </p:nvGraphicFramePr>
        <p:xfrm>
          <a:off x="251520" y="3761543"/>
          <a:ext cx="8640960" cy="2871812"/>
        </p:xfrm>
        <a:graphic>
          <a:graphicData uri="http://schemas.openxmlformats.org/drawingml/2006/table">
            <a:tbl>
              <a:tblPr/>
              <a:tblGrid>
                <a:gridCol w="305578">
                  <a:extLst>
                    <a:ext uri="{9D8B030D-6E8A-4147-A177-3AD203B41FA5}">
                      <a16:colId xmlns:a16="http://schemas.microsoft.com/office/drawing/2014/main" val="592961266"/>
                    </a:ext>
                  </a:extLst>
                </a:gridCol>
                <a:gridCol w="8335382">
                  <a:extLst>
                    <a:ext uri="{9D8B030D-6E8A-4147-A177-3AD203B41FA5}">
                      <a16:colId xmlns:a16="http://schemas.microsoft.com/office/drawing/2014/main" val="1963414142"/>
                    </a:ext>
                  </a:extLst>
                </a:gridCol>
              </a:tblGrid>
              <a:tr h="30348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昇降機の適正管理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599439546"/>
                  </a:ext>
                </a:extLst>
              </a:tr>
              <a:tr h="103669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不要な運転を避けることで電力使</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用量を削減することができます。また、休止による待機電力の削減や照明・換気などの自動停止による省エネ手法もあります。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エレベーターはインバータ制御システムが</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有効です。エスカレーターは人感センサーを使って自動運転をすることが有効です。また、設備に頼ることなく、階段を使った省エネも積極的に行いましょう。</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991682"/>
                  </a:ext>
                </a:extLst>
              </a:tr>
              <a:tr h="303485">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利用状況に応じて、休止や台数制限を行っていますか。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534964229"/>
                  </a:ext>
                </a:extLst>
              </a:tr>
              <a:tr h="45277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不要な運転や使用が少ない時間帯に過剰な運転台数となっていないことを確認してください。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213078"/>
                  </a:ext>
                </a:extLst>
              </a:tr>
              <a:tr h="303485">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階段を積極的に利用するように周知していますか。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230284942"/>
                  </a:ext>
                </a:extLst>
              </a:tr>
              <a:tr h="47188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省エネの取組みとして、近い階への移動は階段を積極的に利用していることを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907335"/>
                  </a:ext>
                </a:extLst>
              </a:tr>
            </a:tbl>
          </a:graphicData>
        </a:graphic>
      </p:graphicFrame>
      <p:sp>
        <p:nvSpPr>
          <p:cNvPr id="6" name="テキスト ボックス 5">
            <a:extLst>
              <a:ext uri="{FF2B5EF4-FFF2-40B4-BE49-F238E27FC236}">
                <a16:creationId xmlns:a16="http://schemas.microsoft.com/office/drawing/2014/main" id="{0E9FF358-FBC7-4B5D-8922-F8E43C80AC07}"/>
              </a:ext>
            </a:extLst>
          </p:cNvPr>
          <p:cNvSpPr txBox="1"/>
          <p:nvPr/>
        </p:nvSpPr>
        <p:spPr>
          <a:xfrm>
            <a:off x="0"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3774487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21</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407790265"/>
              </p:ext>
            </p:extLst>
          </p:nvPr>
        </p:nvGraphicFramePr>
        <p:xfrm>
          <a:off x="252000" y="540000"/>
          <a:ext cx="8622828" cy="3357052"/>
        </p:xfrm>
        <a:graphic>
          <a:graphicData uri="http://schemas.openxmlformats.org/drawingml/2006/table">
            <a:tbl>
              <a:tblPr/>
              <a:tblGrid>
                <a:gridCol w="285053">
                  <a:extLst>
                    <a:ext uri="{9D8B030D-6E8A-4147-A177-3AD203B41FA5}">
                      <a16:colId xmlns:a16="http://schemas.microsoft.com/office/drawing/2014/main" val="3034972163"/>
                    </a:ext>
                  </a:extLst>
                </a:gridCol>
                <a:gridCol w="8337775">
                  <a:extLst>
                    <a:ext uri="{9D8B030D-6E8A-4147-A177-3AD203B41FA5}">
                      <a16:colId xmlns:a16="http://schemas.microsoft.com/office/drawing/2014/main" val="2154716443"/>
                    </a:ext>
                  </a:extLst>
                </a:gridCol>
              </a:tblGrid>
              <a:tr h="260666">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受変電設備の適正管理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795593348"/>
                  </a:ext>
                </a:extLst>
              </a:tr>
              <a:tr h="137952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電気の使用は、効率よく運用することにより無駄なロスをなくし、また、電気の基本料金を下げることにも繋がります。力率改善用コンデンサーの運用や、需要にあった変圧器の容量、負荷バランスなどの維持管理が必要です。特に、設備更新があった際には、受変電設備に直接影響があるため、負荷電流測定を行い負荷バランスを見直すことなども必要で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工事などで省エネとなったことによって、建設当初の設計容量から大きく下回り、変圧器の台数を減らすことも可能な状況になっているケースもあります。建設当初から一度も変圧器の需要率が見直されていない場合は、確認することが有効です。</a:t>
                      </a:r>
                    </a:p>
                  </a:txBody>
                  <a:tcPr marL="36000" marR="36000" marT="9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284075"/>
                  </a:ext>
                </a:extLst>
              </a:tr>
              <a:tr h="260666">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力率を適正に調整していますか。</a:t>
                      </a:r>
                    </a:p>
                  </a:txBody>
                  <a:tcPr marL="72000" marR="72000" marT="931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708064326"/>
                  </a:ext>
                </a:extLst>
              </a:tr>
              <a:tr h="53142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力率</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未満になって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いないことを確認してください。ただし、合理的な理由がある場合は除外します。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注）一般的に、力率が</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を上回ることで、</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改善するごとに基本料金が割引きされます。また、その逆もあるため注意してください。</a:t>
                      </a:r>
                    </a:p>
                  </a:txBody>
                  <a:tcPr marL="72000" marR="72000" marT="931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500574"/>
                  </a:ext>
                </a:extLst>
              </a:tr>
              <a:tr h="24208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変圧器の運転は、負荷率</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及び負荷</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バランスが適切になるよう管理していますか。</a:t>
                      </a:r>
                    </a:p>
                  </a:txBody>
                  <a:tcPr marL="72000" marR="72000" marT="931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175371312"/>
                  </a:ext>
                </a:extLst>
              </a:tr>
              <a:tr h="38143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設備更新があった場合等で、負荷率、負荷バランスが適切であることを確認してください。</a:t>
                      </a:r>
                    </a:p>
                  </a:txBody>
                  <a:tcPr marL="72000" marR="72000" marT="931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37085"/>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779457933"/>
              </p:ext>
            </p:extLst>
          </p:nvPr>
        </p:nvGraphicFramePr>
        <p:xfrm>
          <a:off x="252000" y="4089580"/>
          <a:ext cx="8622828" cy="2543777"/>
        </p:xfrm>
        <a:graphic>
          <a:graphicData uri="http://schemas.openxmlformats.org/drawingml/2006/table">
            <a:tbl>
              <a:tblPr/>
              <a:tblGrid>
                <a:gridCol w="285052">
                  <a:extLst>
                    <a:ext uri="{9D8B030D-6E8A-4147-A177-3AD203B41FA5}">
                      <a16:colId xmlns:a16="http://schemas.microsoft.com/office/drawing/2014/main" val="2074257831"/>
                    </a:ext>
                  </a:extLst>
                </a:gridCol>
                <a:gridCol w="8337776">
                  <a:extLst>
                    <a:ext uri="{9D8B030D-6E8A-4147-A177-3AD203B41FA5}">
                      <a16:colId xmlns:a16="http://schemas.microsoft.com/office/drawing/2014/main" val="455117909"/>
                    </a:ext>
                  </a:extLst>
                </a:gridCol>
              </a:tblGrid>
              <a:tr h="358609">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コージェネレーションの効率管理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558867475"/>
                  </a:ext>
                </a:extLst>
              </a:tr>
              <a:tr h="932263">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コージェネレーションの効率を高めることによって、燃料使用量を削減することができます。実際の運転効率（発電効率、熱利用率、総合効率）を算定するためには、運転日誌等で以下の情報が把握されている必要があります。熱需要を把握し、需要に応じた出力調整を行ってください。</a:t>
                      </a:r>
                    </a:p>
                  </a:txBody>
                  <a:tcPr marL="36000" marR="36000" marT="9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215022"/>
                  </a:ext>
                </a:extLst>
              </a:tr>
              <a:tr h="396257">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発電効率、熱利用率及び総合効率を定期的に把握し、目標値を設定していますか。</a:t>
                      </a:r>
                    </a:p>
                  </a:txBody>
                  <a:tcPr marL="72000" marR="9310" marT="9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532654571"/>
                  </a:ext>
                </a:extLst>
              </a:tr>
              <a:tr h="85664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高負荷時における発電効率、熱利用効率及び総合効率を定期的に把握し、目標値を設定していることを確認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9310" marT="9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617277"/>
                  </a:ext>
                </a:extLst>
              </a:tr>
            </a:tbl>
          </a:graphicData>
        </a:graphic>
      </p:graphicFrame>
      <p:sp>
        <p:nvSpPr>
          <p:cNvPr id="6" name="テキスト ボックス 5">
            <a:extLst>
              <a:ext uri="{FF2B5EF4-FFF2-40B4-BE49-F238E27FC236}">
                <a16:creationId xmlns:a16="http://schemas.microsoft.com/office/drawing/2014/main" id="{BBAF40D5-E9A3-4B72-8041-FB9FFA6A4EB5}"/>
              </a:ext>
            </a:extLst>
          </p:cNvPr>
          <p:cNvSpPr txBox="1"/>
          <p:nvPr/>
        </p:nvSpPr>
        <p:spPr>
          <a:xfrm>
            <a:off x="2697" y="-1594"/>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2219578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22</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427967037"/>
              </p:ext>
            </p:extLst>
          </p:nvPr>
        </p:nvGraphicFramePr>
        <p:xfrm>
          <a:off x="252000" y="540000"/>
          <a:ext cx="8640961" cy="3507032"/>
        </p:xfrm>
        <a:graphic>
          <a:graphicData uri="http://schemas.openxmlformats.org/drawingml/2006/table">
            <a:tbl>
              <a:tblPr/>
              <a:tblGrid>
                <a:gridCol w="288032">
                  <a:extLst>
                    <a:ext uri="{9D8B030D-6E8A-4147-A177-3AD203B41FA5}">
                      <a16:colId xmlns:a16="http://schemas.microsoft.com/office/drawing/2014/main" val="3007175224"/>
                    </a:ext>
                  </a:extLst>
                </a:gridCol>
                <a:gridCol w="8352929">
                  <a:extLst>
                    <a:ext uri="{9D8B030D-6E8A-4147-A177-3AD203B41FA5}">
                      <a16:colId xmlns:a16="http://schemas.microsoft.com/office/drawing/2014/main" val="826124937"/>
                    </a:ext>
                  </a:extLst>
                </a:gridCol>
              </a:tblGrid>
              <a:tr h="236492">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自動車の適正管理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75509667"/>
                  </a:ext>
                </a:extLst>
              </a:tr>
              <a:tr h="44340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動車の性能劣化に起因するエネルギー使用量の増加を回避するために、点検や整備は重要です。また、様々な条件（ルート・距離・運転の仕方など）によって燃費が増減するため効率的な運用が求め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810960"/>
                  </a:ext>
                </a:extLst>
              </a:tr>
              <a:tr h="288032">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取得年月や型式、整備（補修）履歴を台帳化していますか。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075743584"/>
                  </a:ext>
                </a:extLst>
              </a:tr>
              <a:tr h="288032">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車両詳細</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車検証情報等</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を記載した自動車管理台帳を作成し、整備履歴などが記録されていることを確認してください。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57133"/>
                  </a:ext>
                </a:extLst>
              </a:tr>
              <a:tr h="288032">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②　定期点検や日常点検（タイヤ圧等）の情報を記録していますか。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189150281"/>
                  </a:ext>
                </a:extLst>
              </a:tr>
              <a:tr h="236492">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検査（点検）の記録があることを確認してください。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37245"/>
                  </a:ext>
                </a:extLst>
              </a:tr>
              <a:tr h="236492">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③　運転者にエコドライブを教育していますか。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38972761"/>
                  </a:ext>
                </a:extLst>
              </a:tr>
              <a:tr h="18118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運転者が講習会などを受けた記録があることを確認してください。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627840"/>
                  </a:ext>
                </a:extLst>
              </a:tr>
              <a:tr h="288032">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④　燃料使用量や車両別の走行距離等を定期的に把握していますか。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56248948"/>
                  </a:ext>
                </a:extLst>
              </a:tr>
              <a:tr h="504056">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運転日報などで走行距離などが記録されていることを確認してください。なお、記録された値から燃費などを把握し、適切な運用状況となっているかチェックされていることが必要です。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884709"/>
                  </a:ext>
                </a:extLst>
              </a:tr>
            </a:tbl>
          </a:graphicData>
        </a:graphic>
      </p:graphicFrame>
      <p:sp>
        <p:nvSpPr>
          <p:cNvPr id="7" name="テキスト ボックス 6">
            <a:extLst>
              <a:ext uri="{FF2B5EF4-FFF2-40B4-BE49-F238E27FC236}">
                <a16:creationId xmlns:a16="http://schemas.microsoft.com/office/drawing/2014/main" id="{250B78C3-61FD-4163-8908-72142BD2B4E2}"/>
              </a:ext>
            </a:extLst>
          </p:cNvPr>
          <p:cNvSpPr txBox="1"/>
          <p:nvPr/>
        </p:nvSpPr>
        <p:spPr>
          <a:xfrm>
            <a:off x="-12850" y="-213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1285487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23</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678111276"/>
              </p:ext>
            </p:extLst>
          </p:nvPr>
        </p:nvGraphicFramePr>
        <p:xfrm>
          <a:off x="252000" y="908720"/>
          <a:ext cx="8636943" cy="2808310"/>
        </p:xfrm>
        <a:graphic>
          <a:graphicData uri="http://schemas.openxmlformats.org/drawingml/2006/table">
            <a:tbl>
              <a:tblPr/>
              <a:tblGrid>
                <a:gridCol w="284015">
                  <a:extLst>
                    <a:ext uri="{9D8B030D-6E8A-4147-A177-3AD203B41FA5}">
                      <a16:colId xmlns:a16="http://schemas.microsoft.com/office/drawing/2014/main" val="762371386"/>
                    </a:ext>
                  </a:extLst>
                </a:gridCol>
                <a:gridCol w="8352928">
                  <a:extLst>
                    <a:ext uri="{9D8B030D-6E8A-4147-A177-3AD203B41FA5}">
                      <a16:colId xmlns:a16="http://schemas.microsoft.com/office/drawing/2014/main" val="1207146870"/>
                    </a:ext>
                  </a:extLst>
                </a:gridCol>
              </a:tblGrid>
              <a:tr h="340301">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エネルギー管理システムの導入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620822727"/>
                  </a:ext>
                </a:extLst>
              </a:tr>
              <a:tr h="59474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エネルギー管理システムは、電気やガスの使用量の見える化を行うとともに、空調・照明設備等の機器の制御や、デマンドピークを抑制・制御する機能等を有するシステムです。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960588"/>
                  </a:ext>
                </a:extLst>
              </a:tr>
              <a:tr h="340301">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エネルギー管理システムで、デマンド監視機能を利用していますか。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346047631"/>
                  </a:ext>
                </a:extLst>
              </a:tr>
              <a:tr h="59474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エネルギー管理システムで、エネルギー消費量を明らかにし、ピーク電力エネルギー警報発令などの履歴を確認してデマンド監視制御が適切に行われていることを確認してください。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152217"/>
                  </a:ext>
                </a:extLst>
              </a:tr>
              <a:tr h="34348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エネルギー管理システムを利用して、機器制御を適切に行っていますか。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212961415"/>
                  </a:ext>
                </a:extLst>
              </a:tr>
              <a:tr h="59474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デマンド制御以外に、予め設定したパラメーターで適切な機器が制御が行われていることを制御履歴などで確認してください。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859562"/>
                  </a:ext>
                </a:extLst>
              </a:tr>
            </a:tbl>
          </a:graphicData>
        </a:graphic>
      </p:graphicFrame>
      <p:sp>
        <p:nvSpPr>
          <p:cNvPr id="7" name="テキスト ボックス 6">
            <a:extLst>
              <a:ext uri="{FF2B5EF4-FFF2-40B4-BE49-F238E27FC236}">
                <a16:creationId xmlns:a16="http://schemas.microsoft.com/office/drawing/2014/main" id="{250B78C3-61FD-4163-8908-72142BD2B4E2}"/>
              </a:ext>
            </a:extLst>
          </p:cNvPr>
          <p:cNvSpPr txBox="1"/>
          <p:nvPr/>
        </p:nvSpPr>
        <p:spPr>
          <a:xfrm>
            <a:off x="-12850" y="-213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8" name="正方形/長方形 7">
            <a:extLst>
              <a:ext uri="{FF2B5EF4-FFF2-40B4-BE49-F238E27FC236}">
                <a16:creationId xmlns:a16="http://schemas.microsoft.com/office/drawing/2014/main" id="{6DED0BA5-282D-4265-BD44-7AD840D682C4}"/>
              </a:ext>
            </a:extLst>
          </p:cNvPr>
          <p:cNvSpPr/>
          <p:nvPr/>
        </p:nvSpPr>
        <p:spPr>
          <a:xfrm>
            <a:off x="179512" y="476672"/>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〇重点対策（基本項目）の実施状況②</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9" name="表 8"/>
          <p:cNvGraphicFramePr>
            <a:graphicFrameLocks noGrp="1"/>
          </p:cNvGraphicFramePr>
          <p:nvPr>
            <p:extLst>
              <p:ext uri="{D42A27DB-BD31-4B8C-83A1-F6EECF244321}">
                <p14:modId xmlns:p14="http://schemas.microsoft.com/office/powerpoint/2010/main" val="981124533"/>
              </p:ext>
            </p:extLst>
          </p:nvPr>
        </p:nvGraphicFramePr>
        <p:xfrm>
          <a:off x="251520" y="3933056"/>
          <a:ext cx="8640961" cy="2664296"/>
        </p:xfrm>
        <a:graphic>
          <a:graphicData uri="http://schemas.openxmlformats.org/drawingml/2006/table">
            <a:tbl>
              <a:tblPr/>
              <a:tblGrid>
                <a:gridCol w="288032">
                  <a:extLst>
                    <a:ext uri="{9D8B030D-6E8A-4147-A177-3AD203B41FA5}">
                      <a16:colId xmlns:a16="http://schemas.microsoft.com/office/drawing/2014/main" val="1467996075"/>
                    </a:ext>
                  </a:extLst>
                </a:gridCol>
                <a:gridCol w="8352929">
                  <a:extLst>
                    <a:ext uri="{9D8B030D-6E8A-4147-A177-3AD203B41FA5}">
                      <a16:colId xmlns:a16="http://schemas.microsoft.com/office/drawing/2014/main" val="616627962"/>
                    </a:ext>
                  </a:extLst>
                </a:gridCol>
              </a:tblGrid>
              <a:tr h="341389">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再生可能エネルギーの自家消費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696767546"/>
                  </a:ext>
                </a:extLst>
              </a:tr>
              <a:tr h="87355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脱炭素化に向けて、太陽光や風力など再生可能エネルギーを使用することで、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排出削減が可能となります。初期投資を必要としない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や、発電施設が需要地外にあるオフサイト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など多様な形態があるので、ニーズに応じたものを検討することができます。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193041"/>
                  </a:ext>
                </a:extLst>
              </a:tr>
              <a:tr h="765280">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自ら発電した再生可能エネルギーを自家消費していますか。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例）コーポレート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モデルを活用して再エネ電力を調達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自己所有型設置で再エネ電力を調達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700626677"/>
                  </a:ext>
                </a:extLst>
              </a:tr>
              <a:tr h="68407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自ら（</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PPA</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などを含む）創出した再生可能エネルギーを自家消費していることを確認してください。なお、全量販売している場合は未実施扱いとします。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1029"/>
                  </a:ext>
                </a:extLst>
              </a:tr>
            </a:tbl>
          </a:graphicData>
        </a:graphic>
      </p:graphicFrame>
    </p:spTree>
    <p:extLst>
      <p:ext uri="{BB962C8B-B14F-4D97-AF65-F5344CB8AC3E}">
        <p14:creationId xmlns:p14="http://schemas.microsoft.com/office/powerpoint/2010/main" val="66343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24</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98418912"/>
              </p:ext>
            </p:extLst>
          </p:nvPr>
        </p:nvGraphicFramePr>
        <p:xfrm>
          <a:off x="251520" y="548680"/>
          <a:ext cx="8640960" cy="2641944"/>
        </p:xfrm>
        <a:graphic>
          <a:graphicData uri="http://schemas.openxmlformats.org/drawingml/2006/table">
            <a:tbl>
              <a:tblPr/>
              <a:tblGrid>
                <a:gridCol w="288032">
                  <a:extLst>
                    <a:ext uri="{9D8B030D-6E8A-4147-A177-3AD203B41FA5}">
                      <a16:colId xmlns:a16="http://schemas.microsoft.com/office/drawing/2014/main" val="1008053153"/>
                    </a:ext>
                  </a:extLst>
                </a:gridCol>
                <a:gridCol w="8352928">
                  <a:extLst>
                    <a:ext uri="{9D8B030D-6E8A-4147-A177-3AD203B41FA5}">
                      <a16:colId xmlns:a16="http://schemas.microsoft.com/office/drawing/2014/main" val="3936437312"/>
                    </a:ext>
                  </a:extLst>
                </a:gridCol>
              </a:tblGrid>
              <a:tr h="21161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カーボン・オフセットの活用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368199207"/>
                  </a:ext>
                </a:extLst>
              </a:tr>
              <a:tr h="616072">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事業活動において避けることができない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の温室効果ガスの排出について、まず、できるだけ排出量の削減努力を行い、どうしても排出される温室効果ガスについては、排出量に見合った温室効果ガスの削減活動に投資すること等により、排出される温室効果ガスを埋め合わせることが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739832"/>
                  </a:ext>
                </a:extLst>
              </a:tr>
              <a:tr h="616153">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電気やガス使用などに伴って発生した</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をクレジット等によりオフセットしていますか。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例）小売電気事業者から環境価値が付与された電力を調達（再エネ電力メニューの契約等）</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非化石証書や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クレジット等の個別調達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1327181"/>
                  </a:ext>
                </a:extLst>
              </a:tr>
              <a:tr h="9324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オフセットしたことがわかる書類を確認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400" b="0" i="0" u="none" strike="noStrike" dirty="0">
                        <a:solidFill>
                          <a:srgbClr val="0070C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118427"/>
                  </a:ext>
                </a:extLst>
              </a:tr>
            </a:tbl>
          </a:graphicData>
        </a:graphic>
      </p:graphicFrame>
      <p:sp>
        <p:nvSpPr>
          <p:cNvPr id="6" name="テキスト ボックス 5">
            <a:extLst>
              <a:ext uri="{FF2B5EF4-FFF2-40B4-BE49-F238E27FC236}">
                <a16:creationId xmlns:a16="http://schemas.microsoft.com/office/drawing/2014/main" id="{04A4A7B4-F25E-4B5E-B290-D1CBB96A8545}"/>
              </a:ext>
            </a:extLst>
          </p:cNvPr>
          <p:cNvSpPr txBox="1"/>
          <p:nvPr/>
        </p:nvSpPr>
        <p:spPr>
          <a:xfrm>
            <a:off x="0"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7" name="表 6"/>
          <p:cNvGraphicFramePr>
            <a:graphicFrameLocks noGrp="1"/>
          </p:cNvGraphicFramePr>
          <p:nvPr>
            <p:extLst>
              <p:ext uri="{D42A27DB-BD31-4B8C-83A1-F6EECF244321}">
                <p14:modId xmlns:p14="http://schemas.microsoft.com/office/powerpoint/2010/main" val="4205143014"/>
              </p:ext>
            </p:extLst>
          </p:nvPr>
        </p:nvGraphicFramePr>
        <p:xfrm>
          <a:off x="251520" y="3356992"/>
          <a:ext cx="8640960" cy="3240361"/>
        </p:xfrm>
        <a:graphic>
          <a:graphicData uri="http://schemas.openxmlformats.org/drawingml/2006/table">
            <a:tbl>
              <a:tblPr/>
              <a:tblGrid>
                <a:gridCol w="285652">
                  <a:extLst>
                    <a:ext uri="{9D8B030D-6E8A-4147-A177-3AD203B41FA5}">
                      <a16:colId xmlns:a16="http://schemas.microsoft.com/office/drawing/2014/main" val="1252813593"/>
                    </a:ext>
                  </a:extLst>
                </a:gridCol>
                <a:gridCol w="8355308">
                  <a:extLst>
                    <a:ext uri="{9D8B030D-6E8A-4147-A177-3AD203B41FA5}">
                      <a16:colId xmlns:a16="http://schemas.microsoft.com/office/drawing/2014/main" val="3359792920"/>
                    </a:ext>
                  </a:extLst>
                </a:gridCol>
              </a:tblGrid>
              <a:tr h="301776">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電気の需要の最適化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9114336"/>
                  </a:ext>
                </a:extLst>
              </a:tr>
              <a:tr h="1197429">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電気が安定して供給されるためには、電気の需要と供給が同じ時に同じ量になっている必要があり、需要者においても、電気の供給量の変動に応じて電気の需要を調節する、電気の需要の最適化が重要です。　蓄電池設備を例にすると、夜間（需要の少ない時間帯）に充電し、昼間</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（逼迫</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する時間帯）に放電して使うことがあげられます。特別な設備がなくても、使用時間帯をずらすことで対策することもできます。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427172"/>
                  </a:ext>
                </a:extLst>
              </a:tr>
              <a:tr h="378935">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蓄電池や氷蓄熱装置などを利用して、電気の需要を最適化していますか。</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26222515"/>
                  </a:ext>
                </a:extLst>
              </a:tr>
              <a:tr h="603551">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最適化が実施されていることを設備の運転時間の設定や運転記録で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確認してください。なお、確認することが難しい場合は、最適化を検討した運転計画を示す根拠資料で補完することができます</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386690"/>
                  </a:ext>
                </a:extLst>
              </a:tr>
              <a:tr h="37791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ディマンド・リスポンス（ネガワット取引など）</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の検討、または、実施していますか。</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330817122"/>
                  </a:ext>
                </a:extLst>
              </a:tr>
              <a:tr h="38075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電力会社との割引の契約書や打合せ記録（資料）などを確認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513566"/>
                  </a:ext>
                </a:extLst>
              </a:tr>
            </a:tbl>
          </a:graphicData>
        </a:graphic>
      </p:graphicFrame>
    </p:spTree>
    <p:extLst>
      <p:ext uri="{BB962C8B-B14F-4D97-AF65-F5344CB8AC3E}">
        <p14:creationId xmlns:p14="http://schemas.microsoft.com/office/powerpoint/2010/main" val="3139330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25</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1867221131"/>
              </p:ext>
            </p:extLst>
          </p:nvPr>
        </p:nvGraphicFramePr>
        <p:xfrm>
          <a:off x="251520" y="548680"/>
          <a:ext cx="8625749" cy="3676416"/>
        </p:xfrm>
        <a:graphic>
          <a:graphicData uri="http://schemas.openxmlformats.org/drawingml/2006/table">
            <a:tbl>
              <a:tblPr/>
              <a:tblGrid>
                <a:gridCol w="298727">
                  <a:extLst>
                    <a:ext uri="{9D8B030D-6E8A-4147-A177-3AD203B41FA5}">
                      <a16:colId xmlns:a16="http://schemas.microsoft.com/office/drawing/2014/main" val="3957200063"/>
                    </a:ext>
                  </a:extLst>
                </a:gridCol>
                <a:gridCol w="8327022">
                  <a:extLst>
                    <a:ext uri="{9D8B030D-6E8A-4147-A177-3AD203B41FA5}">
                      <a16:colId xmlns:a16="http://schemas.microsoft.com/office/drawing/2014/main" val="875403591"/>
                    </a:ext>
                  </a:extLst>
                </a:gridCol>
              </a:tblGrid>
              <a:tr h="23308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気候変動への適応の取組み</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553030655"/>
                  </a:ext>
                </a:extLst>
              </a:tr>
              <a:tr h="89835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577" marR="8577" marT="857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球温暖化の対策には、その原因物質である温室効果ガス排出量を削減する（または植林などによって吸収量を増加させる）「緩和」と、気候変化に対して自然生態系や社会・経済システムを調整することにより気候変動の悪影響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回避・軽減</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する「適応」の二本柱が</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あります。気候変動問題への対応にあたっては、緩和と適応を両輪で取り組むことが重要です。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49596"/>
                  </a:ext>
                </a:extLst>
              </a:tr>
              <a:tr h="792088">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8577" marR="8577" marT="857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fontAlgn="t"/>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実施済み</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の場合は、左欄に取り組み内容を記載してください。</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例）・緑化や遮熱塗料など、建築物の高温化を抑制する取組み</a:t>
                      </a:r>
                    </a:p>
                    <a:p>
                      <a:pPr marL="0"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・気候変動影響のリスクを考慮した</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BCP</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（業務継続計画）の策定</a:t>
                      </a:r>
                    </a:p>
                    <a:p>
                      <a:pPr marL="0"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・豪雨や台風による災害対策を目的とした訓練、建物設計における災害対策</a:t>
                      </a:r>
                    </a:p>
                    <a:p>
                      <a:pPr marL="0"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・労働現場における従業員の熱中症対策</a:t>
                      </a:r>
                    </a:p>
                    <a:p>
                      <a:pPr marL="0"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・水質改善や生態系調査のための活動</a:t>
                      </a:r>
                    </a:p>
                    <a:p>
                      <a:pPr marL="0"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・猛暑や暖冬に適応した農作物の生産手法や品種改良</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032320681"/>
                  </a:ext>
                </a:extLst>
              </a:tr>
              <a:tr h="86409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適応の取組みについて、適切に運用出来ていることを、記録等により確認してください。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なお、適応の取組みは広範にわたることから、防災や健康面への取り組みについても含まれます。</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041403"/>
                  </a:ext>
                </a:extLst>
              </a:tr>
            </a:tbl>
          </a:graphicData>
        </a:graphic>
      </p:graphicFrame>
      <p:sp>
        <p:nvSpPr>
          <p:cNvPr id="6" name="テキスト ボックス 5">
            <a:extLst>
              <a:ext uri="{FF2B5EF4-FFF2-40B4-BE49-F238E27FC236}">
                <a16:creationId xmlns:a16="http://schemas.microsoft.com/office/drawing/2014/main" id="{CA3D16B0-EE58-474A-A65C-BAC30042003D}"/>
              </a:ext>
            </a:extLst>
          </p:cNvPr>
          <p:cNvSpPr txBox="1"/>
          <p:nvPr/>
        </p:nvSpPr>
        <p:spPr>
          <a:xfrm>
            <a:off x="15211"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7" name="テキスト ボックス 6">
            <a:extLst>
              <a:ext uri="{FF2B5EF4-FFF2-40B4-BE49-F238E27FC236}">
                <a16:creationId xmlns:a16="http://schemas.microsoft.com/office/drawing/2014/main" id="{FF1D1D8F-0B3E-D92F-EF6B-593247C7031B}"/>
              </a:ext>
            </a:extLst>
          </p:cNvPr>
          <p:cNvSpPr txBox="1"/>
          <p:nvPr/>
        </p:nvSpPr>
        <p:spPr>
          <a:xfrm>
            <a:off x="581885" y="4225096"/>
            <a:ext cx="7488832" cy="461665"/>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参考：気候変動適応情報プラットフォーム（</a:t>
            </a:r>
            <a:r>
              <a:rPr lang="en-US" altLang="ja-JP" sz="1200" dirty="0">
                <a:latin typeface="Meiryo UI" panose="020B0604030504040204" pitchFamily="50" charset="-128"/>
                <a:ea typeface="Meiryo UI" panose="020B0604030504040204" pitchFamily="50" charset="-128"/>
              </a:rPr>
              <a:t>A-PLAT</a:t>
            </a:r>
            <a:r>
              <a:rPr lang="ja-JP" altLang="en-US" sz="1200" dirty="0">
                <a:latin typeface="Meiryo UI" panose="020B0604030504040204" pitchFamily="50" charset="-128"/>
                <a:ea typeface="Meiryo UI" panose="020B0604030504040204" pitchFamily="50" charset="-128"/>
              </a:rPr>
              <a:t>）には事業者による適応に関する取組事例が紹介されている。</a:t>
            </a: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https://adaptation-platform.nies.go.jp/private_sector/index.html</a:t>
            </a:r>
            <a:r>
              <a:rPr lang="ja-JP" altLang="en-US" sz="12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892514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26</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18" name="正方形/長方形 17">
            <a:extLst>
              <a:ext uri="{FF2B5EF4-FFF2-40B4-BE49-F238E27FC236}">
                <a16:creationId xmlns:a16="http://schemas.microsoft.com/office/drawing/2014/main" id="{6DED0BA5-282D-4265-BD44-7AD840D682C4}"/>
              </a:ext>
            </a:extLst>
          </p:cNvPr>
          <p:cNvSpPr/>
          <p:nvPr/>
        </p:nvSpPr>
        <p:spPr>
          <a:xfrm>
            <a:off x="174845" y="497352"/>
            <a:ext cx="598133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〇重点対策（加点項目）の実施状況</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3866433816"/>
              </p:ext>
            </p:extLst>
          </p:nvPr>
        </p:nvGraphicFramePr>
        <p:xfrm>
          <a:off x="251520" y="1019908"/>
          <a:ext cx="8640960" cy="2913148"/>
        </p:xfrm>
        <a:graphic>
          <a:graphicData uri="http://schemas.openxmlformats.org/drawingml/2006/table">
            <a:tbl>
              <a:tblPr/>
              <a:tblGrid>
                <a:gridCol w="312720">
                  <a:extLst>
                    <a:ext uri="{9D8B030D-6E8A-4147-A177-3AD203B41FA5}">
                      <a16:colId xmlns:a16="http://schemas.microsoft.com/office/drawing/2014/main" val="2374595679"/>
                    </a:ext>
                  </a:extLst>
                </a:gridCol>
                <a:gridCol w="8328240">
                  <a:extLst>
                    <a:ext uri="{9D8B030D-6E8A-4147-A177-3AD203B41FA5}">
                      <a16:colId xmlns:a16="http://schemas.microsoft.com/office/drawing/2014/main" val="653207297"/>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　サプライチェーン全体での脱炭素化の取組み</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426788964"/>
                  </a:ext>
                </a:extLst>
              </a:tr>
              <a:tr h="818269">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社における温室効果ガスの排出の量の削減だけではなく、原材料調達や流通など事業活動における一連の過程全体から発生する温室効果ガス排出量を把握し、サプライチェーン全体で削減対策を講じることが重要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89785"/>
                  </a:ext>
                </a:extLst>
              </a:tr>
              <a:tr h="288032">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サプライチェーン全体で排出量を把握していますか。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24212448"/>
                  </a:ext>
                </a:extLst>
              </a:tr>
              <a:tr h="28803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上記の排出量の集約表などが作成されていることを確認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409569"/>
                  </a:ext>
                </a:extLst>
              </a:tr>
              <a:tr h="28803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主要なサプライヤーに対して、排出削減に関する対話を行っていますか。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071835778"/>
                  </a:ext>
                </a:extLst>
              </a:tr>
              <a:tr h="28803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説明資料及び議事録などの書類が</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作成</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されていることを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437136"/>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サプライチェーン全体で排出量の削減目標をたてていますか。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961423295"/>
                  </a:ext>
                </a:extLst>
              </a:tr>
              <a:tr h="372031">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上記の目標を示す計画書類などが作成されていることを確認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559757"/>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649468616"/>
              </p:ext>
            </p:extLst>
          </p:nvPr>
        </p:nvGraphicFramePr>
        <p:xfrm>
          <a:off x="251520" y="4149080"/>
          <a:ext cx="8640960" cy="2581153"/>
        </p:xfrm>
        <a:graphic>
          <a:graphicData uri="http://schemas.openxmlformats.org/drawingml/2006/table">
            <a:tbl>
              <a:tblPr/>
              <a:tblGrid>
                <a:gridCol w="306128">
                  <a:extLst>
                    <a:ext uri="{9D8B030D-6E8A-4147-A177-3AD203B41FA5}">
                      <a16:colId xmlns:a16="http://schemas.microsoft.com/office/drawing/2014/main" val="2012223143"/>
                    </a:ext>
                  </a:extLst>
                </a:gridCol>
                <a:gridCol w="8334832">
                  <a:extLst>
                    <a:ext uri="{9D8B030D-6E8A-4147-A177-3AD203B41FA5}">
                      <a16:colId xmlns:a16="http://schemas.microsoft.com/office/drawing/2014/main" val="1545543114"/>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523492764"/>
                  </a:ext>
                </a:extLst>
              </a:tr>
              <a:tr h="818269">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エネルギーの利用と高効率設備の導入により省エネを進めることで、年間で消費する建築物のエネルギー量を大幅に削減することが可能です。また、太陽光発電などによりエネルギーを創出（創エネ）し、快適な室内環境を実現しながらエネルギー収支「ゼロ」を目指すことも考え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674101"/>
                  </a:ext>
                </a:extLst>
              </a:tr>
              <a:tr h="552555">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新築・増改築する建築物の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化、また</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は、既存建築物について、</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化技術の導入もしくは</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化の可能性調査をしていますか。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Nearly ZEB</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Ready</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Oriented</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を含む。</a:t>
                      </a:r>
                    </a:p>
                  </a:txBody>
                  <a:tcPr marL="9352" marR="9352" marT="9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218535449"/>
                  </a:ext>
                </a:extLst>
              </a:tr>
              <a:tr h="82809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設置や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化技術を導入されているか、または、見積もりなど検討されたことを示す資料などの有無を確認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127846"/>
                  </a:ext>
                </a:extLst>
              </a:tr>
            </a:tbl>
          </a:graphicData>
        </a:graphic>
      </p:graphicFrame>
    </p:spTree>
    <p:extLst>
      <p:ext uri="{BB962C8B-B14F-4D97-AF65-F5344CB8AC3E}">
        <p14:creationId xmlns:p14="http://schemas.microsoft.com/office/powerpoint/2010/main" val="1959388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27</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6" name="表 5"/>
          <p:cNvGraphicFramePr>
            <a:graphicFrameLocks noGrp="1"/>
          </p:cNvGraphicFramePr>
          <p:nvPr>
            <p:extLst>
              <p:ext uri="{D42A27DB-BD31-4B8C-83A1-F6EECF244321}">
                <p14:modId xmlns:p14="http://schemas.microsoft.com/office/powerpoint/2010/main" val="4012509089"/>
              </p:ext>
            </p:extLst>
          </p:nvPr>
        </p:nvGraphicFramePr>
        <p:xfrm>
          <a:off x="251520" y="548680"/>
          <a:ext cx="8640960" cy="3816424"/>
        </p:xfrm>
        <a:graphic>
          <a:graphicData uri="http://schemas.openxmlformats.org/drawingml/2006/table">
            <a:tbl>
              <a:tblPr/>
              <a:tblGrid>
                <a:gridCol w="300965">
                  <a:extLst>
                    <a:ext uri="{9D8B030D-6E8A-4147-A177-3AD203B41FA5}">
                      <a16:colId xmlns:a16="http://schemas.microsoft.com/office/drawing/2014/main" val="1434888544"/>
                    </a:ext>
                  </a:extLst>
                </a:gridCol>
                <a:gridCol w="8339995">
                  <a:extLst>
                    <a:ext uri="{9D8B030D-6E8A-4147-A177-3AD203B41FA5}">
                      <a16:colId xmlns:a16="http://schemas.microsoft.com/office/drawing/2014/main" val="1005218191"/>
                    </a:ext>
                  </a:extLst>
                </a:gridCol>
              </a:tblGrid>
              <a:tr h="319129">
                <a:tc gridSpan="2">
                  <a:txBody>
                    <a:bodyPr/>
                    <a:lstStyle/>
                    <a:p>
                      <a:pPr algn="l" fontAlgn="ctr"/>
                      <a:r>
                        <a:rPr lang="ja-JP" altLang="en-US" sz="1500" b="0" i="0" u="none" strike="noStrike" dirty="0">
                          <a:solidFill>
                            <a:schemeClr val="tx1"/>
                          </a:solidFill>
                          <a:effectLst/>
                          <a:latin typeface="Meiryo UI" panose="020B0604030504040204" pitchFamily="50" charset="-128"/>
                          <a:ea typeface="Meiryo UI" panose="020B0604030504040204" pitchFamily="50" charset="-128"/>
                        </a:rPr>
                        <a:t>３　ゼロエミッション車等の導入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934746619"/>
                  </a:ext>
                </a:extLst>
              </a:tr>
              <a:tr h="479956">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自動車については、走行時に排出ガスを出さない電気自動車等のゼロエミッション車を中心とした「電動車」の使用を拡大することが重要です。</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386538"/>
                  </a:ext>
                </a:extLst>
              </a:tr>
              <a:tr h="516011">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「届出対象年度に導入した乗用車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％」のいずれかが電動車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60716014"/>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490268"/>
                  </a:ext>
                </a:extLst>
              </a:tr>
              <a:tr h="516011">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②　「届出対象年度に導入した乗用車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％」のいずれかがゼロエミッション車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586693643"/>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100347"/>
                  </a:ext>
                </a:extLst>
              </a:tr>
              <a:tr h="310139">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③　来客車両または従業員通勤車両が利用できる</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EV</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用充電設備が設置されている事業所がありますか。</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00131623"/>
                  </a:ext>
                </a:extLst>
              </a:tr>
              <a:tr h="707298">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事業所における普通または急速充電設備の設置状況について確認してください</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自社の業務用車両の充電設備については対象外です。ただし、自社業務用車両の充電設備を来客車両や従業員車両が利用できる場合は、対象にして差し支えありません</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また、使用料金の徴収状況は問いません。</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330596"/>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317687675"/>
              </p:ext>
            </p:extLst>
          </p:nvPr>
        </p:nvGraphicFramePr>
        <p:xfrm>
          <a:off x="251520" y="4509120"/>
          <a:ext cx="8640960" cy="2252252"/>
        </p:xfrm>
        <a:graphic>
          <a:graphicData uri="http://schemas.openxmlformats.org/drawingml/2006/table">
            <a:tbl>
              <a:tblPr/>
              <a:tblGrid>
                <a:gridCol w="292699">
                  <a:extLst>
                    <a:ext uri="{9D8B030D-6E8A-4147-A177-3AD203B41FA5}">
                      <a16:colId xmlns:a16="http://schemas.microsoft.com/office/drawing/2014/main" val="2177650286"/>
                    </a:ext>
                  </a:extLst>
                </a:gridCol>
                <a:gridCol w="8348261">
                  <a:extLst>
                    <a:ext uri="{9D8B030D-6E8A-4147-A177-3AD203B41FA5}">
                      <a16:colId xmlns:a16="http://schemas.microsoft.com/office/drawing/2014/main" val="1119284425"/>
                    </a:ext>
                  </a:extLst>
                </a:gridCol>
              </a:tblGrid>
              <a:tr h="31170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森林整備・木材利用の促進</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984756799"/>
                  </a:ext>
                </a:extLst>
              </a:tr>
              <a:tr h="51639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大阪府内産木材利用による森林循環（造林→伐採→木材利用→再造林）を通じて森林の</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0" dirty="0">
                          <a:solidFill>
                            <a:srgbClr val="000000"/>
                          </a:solidFill>
                          <a:effectLst/>
                          <a:latin typeface="Meiryo UI" panose="020B0604030504040204" pitchFamily="50" charset="-128"/>
                          <a:ea typeface="Meiryo UI" panose="020B0604030504040204" pitchFamily="50" charset="-128"/>
                        </a:rPr>
                        <a:t>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吸収作用を強化することが、府域の温室効果ガスの削減に有効な取組みです。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198278"/>
                  </a:ext>
                </a:extLst>
              </a:tr>
              <a:tr h="863994">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次のいずれかを実施していますか。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クレジット（大阪府内にある森林の吸収量に限る）を創出</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していますか。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・大阪府内における森林整備による、大阪府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0" dirty="0">
                          <a:solidFill>
                            <a:srgbClr val="000000"/>
                          </a:solidFill>
                          <a:effectLst/>
                          <a:latin typeface="Meiryo UI" panose="020B0604030504040204" pitchFamily="50" charset="-128"/>
                          <a:ea typeface="Meiryo UI" panose="020B0604030504040204" pitchFamily="50" charset="-128"/>
                        </a:rPr>
                        <a:t>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・大阪府内産木材の利用による、大阪府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・大阪府内において、森林経営活動や木材製品の利用により炭素蓄積の量に変化が生じていますか。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8581018"/>
                  </a:ext>
                </a:extLst>
              </a:tr>
              <a:tr h="2160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証書などの有無を確認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641720"/>
                  </a:ext>
                </a:extLst>
              </a:tr>
            </a:tbl>
          </a:graphicData>
        </a:graphic>
      </p:graphicFrame>
    </p:spTree>
    <p:extLst>
      <p:ext uri="{BB962C8B-B14F-4D97-AF65-F5344CB8AC3E}">
        <p14:creationId xmlns:p14="http://schemas.microsoft.com/office/powerpoint/2010/main" val="314622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28</a:t>
            </a:fld>
            <a:endParaRPr lang="ja-JP" altLang="en-US" dirty="0"/>
          </a:p>
        </p:txBody>
      </p:sp>
      <p:sp>
        <p:nvSpPr>
          <p:cNvPr id="15" name="テキスト ボックス 14"/>
          <p:cNvSpPr txBox="1"/>
          <p:nvPr/>
        </p:nvSpPr>
        <p:spPr>
          <a:xfrm>
            <a:off x="177178" y="0"/>
            <a:ext cx="6880969"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3" name="表 2"/>
          <p:cNvGraphicFramePr>
            <a:graphicFrameLocks noGrp="1"/>
          </p:cNvGraphicFramePr>
          <p:nvPr>
            <p:extLst>
              <p:ext uri="{D42A27DB-BD31-4B8C-83A1-F6EECF244321}">
                <p14:modId xmlns:p14="http://schemas.microsoft.com/office/powerpoint/2010/main" val="1780568990"/>
              </p:ext>
            </p:extLst>
          </p:nvPr>
        </p:nvGraphicFramePr>
        <p:xfrm>
          <a:off x="251519" y="540000"/>
          <a:ext cx="8635305" cy="2044797"/>
        </p:xfrm>
        <a:graphic>
          <a:graphicData uri="http://schemas.openxmlformats.org/drawingml/2006/table">
            <a:tbl>
              <a:tblPr/>
              <a:tblGrid>
                <a:gridCol w="297383">
                  <a:extLst>
                    <a:ext uri="{9D8B030D-6E8A-4147-A177-3AD203B41FA5}">
                      <a16:colId xmlns:a16="http://schemas.microsoft.com/office/drawing/2014/main" val="1114542745"/>
                    </a:ext>
                  </a:extLst>
                </a:gridCol>
                <a:gridCol w="8337922">
                  <a:extLst>
                    <a:ext uri="{9D8B030D-6E8A-4147-A177-3AD203B41FA5}">
                      <a16:colId xmlns:a16="http://schemas.microsoft.com/office/drawing/2014/main" val="2191613660"/>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５　省エネ取組み率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003759662"/>
                  </a:ext>
                </a:extLst>
              </a:tr>
              <a:tr h="542405">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届出対象年度の</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エネルギー使用量の大幅な削減対策を加点するものです。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166986"/>
                  </a:ext>
                </a:extLst>
              </a:tr>
              <a:tr h="352936">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エネルギー総使用量における原油換算量を前年度比で、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以上削減しましたか。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039477237"/>
                  </a:ext>
                </a:extLst>
              </a:tr>
              <a:tr h="86409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実績報告書の、「２　温室効果ガスの排出の量の削減に関する目標の達成状況、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温室効果ガスの排出の量の削減に関する目標の達成</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状況」において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、原油換算量削減率が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356598"/>
                  </a:ext>
                </a:extLst>
              </a:tr>
            </a:tbl>
          </a:graphicData>
        </a:graphic>
      </p:graphicFrame>
      <p:sp>
        <p:nvSpPr>
          <p:cNvPr id="6" name="テキスト ボックス 3"/>
          <p:cNvSpPr txBox="1"/>
          <p:nvPr/>
        </p:nvSpPr>
        <p:spPr>
          <a:xfrm>
            <a:off x="177179" y="3186264"/>
            <a:ext cx="8789642" cy="3429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１ すべての事業所がテナントであるといった設備機器の更新権限がない場合や年間のエネルギー使用量が</a:t>
            </a:r>
            <a:r>
              <a:rPr kumimoji="1" lang="en-US" altLang="ja-JP" sz="1400" dirty="0">
                <a:latin typeface="Meiryo UI" panose="020B0604030504040204" pitchFamily="50" charset="-128"/>
                <a:ea typeface="Meiryo UI" panose="020B0604030504040204" pitchFamily="50" charset="-128"/>
              </a:rPr>
              <a:t>15kL</a:t>
            </a:r>
            <a:r>
              <a:rPr kumimoji="1" lang="ja-JP" altLang="en-US" sz="1400" dirty="0">
                <a:latin typeface="Meiryo UI" panose="020B0604030504040204" pitchFamily="50" charset="-128"/>
                <a:ea typeface="Meiryo UI" panose="020B0604030504040204" pitchFamily="50" charset="-128"/>
              </a:rPr>
              <a:t>未満の事業所には適用しない。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２ モーター出力合計が</a:t>
            </a:r>
            <a:r>
              <a:rPr kumimoji="1" lang="en-US" altLang="ja-JP" sz="1400" dirty="0">
                <a:latin typeface="Meiryo UI" panose="020B0604030504040204" pitchFamily="50" charset="-128"/>
                <a:ea typeface="Meiryo UI" panose="020B0604030504040204" pitchFamily="50" charset="-128"/>
              </a:rPr>
              <a:t>15kW</a:t>
            </a:r>
            <a:r>
              <a:rPr kumimoji="1" lang="ja-JP" altLang="en-US" sz="1400" dirty="0">
                <a:latin typeface="Meiryo UI" panose="020B0604030504040204" pitchFamily="50" charset="-128"/>
                <a:ea typeface="Meiryo UI" panose="020B0604030504040204" pitchFamily="50" charset="-128"/>
              </a:rPr>
              <a:t>以上とならない一の系統を構成するポンプには適用しない。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３ モーター出力合計が、</a:t>
            </a:r>
            <a:r>
              <a:rPr kumimoji="1" lang="en-US" altLang="ja-JP" sz="1400" dirty="0">
                <a:latin typeface="Meiryo UI" panose="020B0604030504040204" pitchFamily="50" charset="-128"/>
                <a:ea typeface="Meiryo UI" panose="020B0604030504040204" pitchFamily="50" charset="-128"/>
              </a:rPr>
              <a:t>11kW</a:t>
            </a:r>
            <a:r>
              <a:rPr kumimoji="1" lang="ja-JP" altLang="en-US" sz="1400" dirty="0">
                <a:latin typeface="Meiryo UI" panose="020B0604030504040204" pitchFamily="50" charset="-128"/>
                <a:ea typeface="Meiryo UI" panose="020B0604030504040204" pitchFamily="50" charset="-128"/>
              </a:rPr>
              <a:t>以上とならない一の系統を構成するファン・ブロワーには適用しない。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４ モーター出力合計が、</a:t>
            </a:r>
            <a:r>
              <a:rPr kumimoji="1" lang="en-US" altLang="ja-JP" sz="1400" dirty="0">
                <a:latin typeface="Meiryo UI" panose="020B0604030504040204" pitchFamily="50" charset="-128"/>
                <a:ea typeface="Meiryo UI" panose="020B0604030504040204" pitchFamily="50" charset="-128"/>
              </a:rPr>
              <a:t>15kW</a:t>
            </a:r>
            <a:r>
              <a:rPr kumimoji="1" lang="ja-JP" altLang="en-US" sz="1400" dirty="0">
                <a:latin typeface="Meiryo UI" panose="020B0604030504040204" pitchFamily="50" charset="-128"/>
                <a:ea typeface="Meiryo UI" panose="020B0604030504040204" pitchFamily="50" charset="-128"/>
              </a:rPr>
              <a:t>以上とならない圧縮空気系統を構成するコンプレッサ（容積型に限る（ターボ型は対象外））には適用しない。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５ 該当設備が無い事業所は</a:t>
            </a:r>
            <a:r>
              <a:rPr lang="ja-JP" altLang="en-US" sz="1400" dirty="0">
                <a:solidFill>
                  <a:schemeClr val="tx1"/>
                </a:solidFill>
                <a:latin typeface="Meiryo UI" panose="020B0604030504040204" pitchFamily="50" charset="-128"/>
                <a:ea typeface="Meiryo UI" panose="020B0604030504040204" pitchFamily="50" charset="-128"/>
              </a:rPr>
              <a:t>「非該当」を選択とする。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６ 賃貸契約等により、その把握や権限が及ばない場合には適用しない。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７ 発電に適した設置スペースが無い場合は「非該当」を選択することができる。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８ 基準年度比削減目安に達成している場合は「非該当」を選択することができる。なお、カーボン・オフセットは基準年度比削減目安を満たすことを必須とする。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９ ゼロエミッション車とは電気自動車</a:t>
            </a:r>
            <a:r>
              <a:rPr lang="en-US" altLang="ja-JP" sz="1400" dirty="0">
                <a:solidFill>
                  <a:schemeClr val="tx1"/>
                </a:solidFill>
                <a:latin typeface="Meiryo UI" panose="020B0604030504040204" pitchFamily="50" charset="-128"/>
                <a:ea typeface="Meiryo UI" panose="020B0604030504040204" pitchFamily="50" charset="-128"/>
              </a:rPr>
              <a:t>(EV)</a:t>
            </a:r>
            <a:r>
              <a:rPr lang="ja-JP" altLang="en-US" sz="1400" dirty="0" err="1">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プラグインハイブリッド自動車、燃料電池自動車をいう。電動車とはゼロエミッション車、ハイブリッド自動車をいう。</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 削減の主な理由が省エネ対策の取り組みではなく、新型コロナ感染症対策の影響などによる場合は「非該当」とする。なお、原油換算量削減率が</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以上であっても、自らの判断で「非該当」を選択</a:t>
            </a:r>
            <a:r>
              <a:rPr lang="ja-JP" altLang="en-US" sz="1400" dirty="0">
                <a:latin typeface="Meiryo UI" panose="020B0604030504040204" pitchFamily="50" charset="-128"/>
                <a:ea typeface="Meiryo UI" panose="020B0604030504040204" pitchFamily="50" charset="-128"/>
              </a:rPr>
              <a:t>することができる。</a:t>
            </a:r>
            <a:endParaRPr kumimoji="1"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59517" y="2816932"/>
            <a:ext cx="1107996" cy="369332"/>
          </a:xfrm>
          <a:prstGeom prst="rect">
            <a:avLst/>
          </a:prstGeom>
          <a:noFill/>
        </p:spPr>
        <p:txBody>
          <a:bodyPr wrap="none" rtlCol="0">
            <a:spAutoFit/>
          </a:bodyPr>
          <a:lstStyle/>
          <a:p>
            <a:r>
              <a:rPr lang="ja-JP" altLang="en-US" dirty="0"/>
              <a:t>特記事項</a:t>
            </a:r>
            <a:endParaRPr kumimoji="1" lang="ja-JP" altLang="en-US" dirty="0"/>
          </a:p>
        </p:txBody>
      </p:sp>
    </p:spTree>
    <p:extLst>
      <p:ext uri="{BB962C8B-B14F-4D97-AF65-F5344CB8AC3E}">
        <p14:creationId xmlns:p14="http://schemas.microsoft.com/office/powerpoint/2010/main" val="22950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07423"/>
            <a:ext cx="9069193"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条例の</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概要</a:t>
            </a:r>
            <a:endParaRPr kumimoji="0"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indent="0"/>
            <a:r>
              <a:rPr kumimoji="0" lang="ja-JP" altLang="en-US"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本条例は、エネルギーの多量消費事業者等（以下、「特定事業者」という。）を対象に、対策計画書や実績報告書の届出、府による概要の公表などにより、</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気候変動の緩和及び気候変動への適応並びに電気の需要の最適化のための対策をすすめていくもの。</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963" y="1714904"/>
            <a:ext cx="7200800" cy="5031545"/>
          </a:xfrm>
          <a:prstGeom prst="rect">
            <a:avLst/>
          </a:prstGeom>
        </p:spPr>
      </p:pic>
    </p:spTree>
    <p:extLst>
      <p:ext uri="{BB962C8B-B14F-4D97-AF65-F5344CB8AC3E}">
        <p14:creationId xmlns:p14="http://schemas.microsoft.com/office/powerpoint/2010/main" val="231698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29</a:t>
            </a:fld>
            <a:endParaRPr lang="ja-JP" altLang="en-US" dirty="0"/>
          </a:p>
        </p:txBody>
      </p:sp>
      <p:sp>
        <p:nvSpPr>
          <p:cNvPr id="15" name="テキスト ボックス 14"/>
          <p:cNvSpPr txBox="1"/>
          <p:nvPr/>
        </p:nvSpPr>
        <p:spPr>
          <a:xfrm>
            <a:off x="177178" y="0"/>
            <a:ext cx="6880969"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8" name="テキスト ボックス 7">
            <a:extLst>
              <a:ext uri="{FF2B5EF4-FFF2-40B4-BE49-F238E27FC236}">
                <a16:creationId xmlns:a16="http://schemas.microsoft.com/office/drawing/2014/main" id="{C17405A8-E996-4E37-B4B7-033C0FDA32CB}"/>
              </a:ext>
            </a:extLst>
          </p:cNvPr>
          <p:cNvSpPr txBox="1"/>
          <p:nvPr/>
        </p:nvSpPr>
        <p:spPr>
          <a:xfrm>
            <a:off x="106337" y="625568"/>
            <a:ext cx="8931326" cy="357020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（参考）揮発性有機化合物（</a:t>
            </a:r>
            <a:r>
              <a:rPr lang="en-US" altLang="ja-JP" sz="1600" b="1" dirty="0">
                <a:latin typeface="Meiryo UI" panose="020B0604030504040204" pitchFamily="50" charset="-128"/>
                <a:ea typeface="Meiryo UI" panose="020B0604030504040204" pitchFamily="50" charset="-128"/>
              </a:rPr>
              <a:t>VOC</a:t>
            </a:r>
            <a:r>
              <a:rPr lang="ja-JP" altLang="en-US" sz="1600" b="1" dirty="0">
                <a:latin typeface="Meiryo UI" panose="020B0604030504040204" pitchFamily="50" charset="-128"/>
                <a:ea typeface="Meiryo UI" panose="020B0604030504040204" pitchFamily="50" charset="-128"/>
              </a:rPr>
              <a:t>）排出抑制による間接</a:t>
            </a:r>
            <a:r>
              <a:rPr lang="en-US" altLang="ja-JP" sz="1600" b="1" dirty="0">
                <a:latin typeface="Meiryo UI" panose="020B0604030504040204" pitchFamily="50" charset="-128"/>
                <a:ea typeface="Meiryo UI" panose="020B0604030504040204" pitchFamily="50" charset="-128"/>
              </a:rPr>
              <a:t>CO</a:t>
            </a:r>
            <a:r>
              <a:rPr lang="en-US" altLang="ja-JP" sz="1600" b="1" baseline="-25000"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の取扱いについて</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揮発性有機化合物（</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）は大気汚染だけでなく、大気中に放出後、紫外線によるラジカルの発生やオゾンなどの酸化物質により酸化されることで最終的に</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に変換されます。対策計画書及び実績報告書の温室効果ガス排出量には間接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を含めませんが、間接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の削減は気候変動の緩和に寄与することから、</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排出抑制にかかる取組み内容として、以下の箇所に記載することも可能です。</a:t>
            </a:r>
            <a:endParaRPr lang="en-US" altLang="ja-JP" sz="1400"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a:t>
            </a:r>
            <a:r>
              <a:rPr kumimoji="1" lang="en-US" altLang="ja-JP" sz="1400" b="1" u="sng" dirty="0">
                <a:latin typeface="Meiryo UI" panose="020B0604030504040204" pitchFamily="50" charset="-128"/>
                <a:ea typeface="Meiryo UI" panose="020B0604030504040204" pitchFamily="50" charset="-128"/>
              </a:rPr>
              <a:t>VOC</a:t>
            </a:r>
            <a:r>
              <a:rPr kumimoji="1" lang="ja-JP" altLang="en-US" sz="1400" b="1" u="sng" dirty="0">
                <a:latin typeface="Meiryo UI" panose="020B0604030504040204" pitchFamily="50" charset="-128"/>
                <a:ea typeface="Meiryo UI" panose="020B0604030504040204" pitchFamily="50" charset="-128"/>
              </a:rPr>
              <a:t>排出削減に向けた取組みを</a:t>
            </a:r>
            <a:r>
              <a:rPr lang="ja-JP" altLang="en-US" sz="1400" b="1" u="sng" dirty="0">
                <a:latin typeface="Meiryo UI" panose="020B0604030504040204" pitchFamily="50" charset="-128"/>
                <a:ea typeface="Meiryo UI" panose="020B0604030504040204" pitchFamily="50" charset="-128"/>
              </a:rPr>
              <a:t>掲載している</a:t>
            </a:r>
            <a:r>
              <a:rPr kumimoji="1" lang="ja-JP" altLang="en-US" sz="1400" b="1" u="sng" dirty="0">
                <a:latin typeface="Meiryo UI" panose="020B0604030504040204" pitchFamily="50" charset="-128"/>
                <a:ea typeface="Meiryo UI" panose="020B0604030504040204" pitchFamily="50" charset="-128"/>
              </a:rPr>
              <a:t>府ホームページ「自主的取組の促進」をぜひご覧ください。</a:t>
            </a:r>
            <a:endParaRPr kumimoji="1" lang="en-US" altLang="ja-JP" sz="14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b="1" spc="-50" dirty="0">
                <a:latin typeface="Meiryo UI" panose="020B0604030504040204" pitchFamily="50" charset="-128"/>
                <a:ea typeface="Meiryo UI" panose="020B0604030504040204" pitchFamily="50" charset="-128"/>
                <a:hlinkClick r:id="rId3"/>
              </a:rPr>
              <a:t>https://www.pref.osaka.lg.jp/jigyoshoshido/jishutekitorikumi/index.html</a:t>
            </a:r>
            <a:endParaRPr kumimoji="1" lang="ja-JP" altLang="en-US" sz="1400" dirty="0">
              <a:latin typeface="Meiryo UI" panose="020B0604030504040204" pitchFamily="50" charset="-128"/>
              <a:ea typeface="Meiryo UI" panose="020B0604030504040204" pitchFamily="50" charset="-128"/>
            </a:endParaRPr>
          </a:p>
        </p:txBody>
      </p:sp>
      <p:sp>
        <p:nvSpPr>
          <p:cNvPr id="9" name="角丸四角形 1">
            <a:extLst>
              <a:ext uri="{FF2B5EF4-FFF2-40B4-BE49-F238E27FC236}">
                <a16:creationId xmlns:a16="http://schemas.microsoft.com/office/drawing/2014/main" id="{86B1E5BD-9181-4781-9335-F1DF85414D4F}"/>
              </a:ext>
            </a:extLst>
          </p:cNvPr>
          <p:cNvSpPr/>
          <p:nvPr/>
        </p:nvSpPr>
        <p:spPr>
          <a:xfrm>
            <a:off x="177178" y="2155343"/>
            <a:ext cx="8789643" cy="1345665"/>
          </a:xfrm>
          <a:prstGeom prst="roundRect">
            <a:avLst>
              <a:gd name="adj" fmla="val 10924"/>
            </a:avLst>
          </a:prstGeom>
          <a:solidFill>
            <a:schemeClr val="accent5">
              <a:lumMod val="20000"/>
              <a:lumOff val="8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rPr>
              <a:t>シート</a:t>
            </a:r>
            <a:r>
              <a:rPr lang="en-US" altLang="ja-JP" sz="1400" dirty="0">
                <a:solidFill>
                  <a:schemeClr val="tx1"/>
                </a:solidFill>
                <a:latin typeface="Meiryo UI" panose="020B0604030504040204" pitchFamily="50" charset="-128"/>
                <a:ea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rPr>
              <a:t>「対策まとめ」および「実績まとめ」の自由記述欄に、エネルギー・</a:t>
            </a:r>
            <a:r>
              <a:rPr lang="en-US" altLang="ja-JP" sz="1400" dirty="0">
                <a:solidFill>
                  <a:schemeClr val="tx1"/>
                </a:solidFill>
                <a:latin typeface="Meiryo UI" panose="020B0604030504040204" pitchFamily="50" charset="-128"/>
                <a:ea typeface="Meiryo UI" panose="020B0604030504040204" pitchFamily="50" charset="-128"/>
              </a:rPr>
              <a:t>CO</a:t>
            </a:r>
            <a:r>
              <a:rPr lang="ja-JP" altLang="en-US" sz="1400" dirty="0">
                <a:solidFill>
                  <a:schemeClr val="tx1"/>
                </a:solidFill>
                <a:latin typeface="Meiryo UI" panose="020B0604030504040204" pitchFamily="50" charset="-128"/>
                <a:ea typeface="Meiryo UI" panose="020B0604030504040204" pitchFamily="50" charset="-128"/>
              </a:rPr>
              <a:t>₂削減対策のほか、補足的に記載することも可能です。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例：塗装工程全体の見直しを図り、エネルギー使用量の他、塗料の代替により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洗浄液の回収と再生利用の徹底や、工程の自動化を実施することにより、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2472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1696" y="1340768"/>
            <a:ext cx="8496944" cy="4678204"/>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■対策計画書での記載事項</a:t>
            </a:r>
          </a:p>
          <a:p>
            <a:pPr indent="85090">
              <a:spcBef>
                <a:spcPts val="600"/>
              </a:spcBef>
            </a:pP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（１）様式第１号</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（２）事業所の名称及び所在地</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（３）温室効果ガスの排出の抑制に関する目標</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（４）重点対策実施率</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（５）基準年度のエネルギー使用量及び温室効果ガス排出量（主な事業所）</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（６）基準年度のエネルギー使用量及び温室効果ガス排出量（その他事業所）</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（７）基準年度の電気使用量及び温室効果ガス排出量（すべての事業所）</a:t>
            </a:r>
            <a:endParaRPr lang="ja-JP"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８</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）基準年度のエネルギー使用量及び温室効果ガス排出量（自動車）</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spcAft>
                <a:spcPts val="600"/>
              </a:spcAft>
            </a:pP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（９）基準年度の</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EV</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および</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FCV</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（自動車）</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■対策計画書における添付資料（必要に応じてご提出ください。）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・その他事業所における各エネルギー使用量の内訳</a:t>
            </a: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・大阪府内における森林等炭素蓄積変化量の算定根拠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・燃費法による自動車の燃料使用量の算定根拠</a:t>
            </a: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対策計画書は以下に掲げる事項について記載ください。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次スライド以降に対策計画書の記入例と記入要領を示します。</a:t>
            </a:r>
            <a:endParaRPr lang="en-US" altLang="ja-JP" sz="1600" dirty="0">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141696" y="6029697"/>
            <a:ext cx="6919299" cy="856542"/>
            <a:chOff x="8172400" y="1484784"/>
            <a:chExt cx="6919299" cy="856542"/>
          </a:xfrm>
        </p:grpSpPr>
        <p:sp>
          <p:nvSpPr>
            <p:cNvPr id="7" name="正方形/長方形 6"/>
            <p:cNvSpPr/>
            <p:nvPr/>
          </p:nvSpPr>
          <p:spPr>
            <a:xfrm>
              <a:off x="8172400" y="1484784"/>
              <a:ext cx="3100529" cy="584775"/>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p>
          </p:txBody>
        </p:sp>
        <p:pic>
          <p:nvPicPr>
            <p:cNvPr id="4" name="図 3"/>
            <p:cNvPicPr>
              <a:picLocks/>
            </p:cNvPicPr>
            <p:nvPr/>
          </p:nvPicPr>
          <p:blipFill rotWithShape="1">
            <a:blip r:embed="rId3"/>
            <a:srcRect l="60515" t="64505" r="27310" b="33266"/>
            <a:stretch/>
          </p:blipFill>
          <p:spPr>
            <a:xfrm>
              <a:off x="8532440" y="1844824"/>
              <a:ext cx="756000" cy="144000"/>
            </a:xfrm>
            <a:prstGeom prst="rect">
              <a:avLst/>
            </a:prstGeom>
            <a:ln>
              <a:solidFill>
                <a:schemeClr val="tx1"/>
              </a:solidFill>
            </a:ln>
          </p:spPr>
        </p:pic>
        <p:pic>
          <p:nvPicPr>
            <p:cNvPr id="5" name="図 4"/>
            <p:cNvPicPr>
              <a:picLocks/>
            </p:cNvPicPr>
            <p:nvPr/>
          </p:nvPicPr>
          <p:blipFill rotWithShape="1">
            <a:blip r:embed="rId3"/>
            <a:srcRect l="73244" t="73625" r="19561" b="24406"/>
            <a:stretch/>
          </p:blipFill>
          <p:spPr>
            <a:xfrm>
              <a:off x="12165642" y="1858393"/>
              <a:ext cx="756000" cy="131091"/>
            </a:xfrm>
            <a:prstGeom prst="rect">
              <a:avLst/>
            </a:prstGeom>
            <a:ln>
              <a:solidFill>
                <a:schemeClr val="tx1"/>
              </a:solidFill>
            </a:ln>
          </p:spPr>
        </p:pic>
        <p:sp>
          <p:nvSpPr>
            <p:cNvPr id="11" name="正方形/長方形 10">
              <a:extLst>
                <a:ext uri="{FF2B5EF4-FFF2-40B4-BE49-F238E27FC236}">
                  <a16:creationId xmlns:a16="http://schemas.microsoft.com/office/drawing/2014/main" id="{82FFA898-EAE8-463E-8514-58B507987B96}"/>
                </a:ext>
              </a:extLst>
            </p:cNvPr>
            <p:cNvSpPr/>
            <p:nvPr/>
          </p:nvSpPr>
          <p:spPr>
            <a:xfrm>
              <a:off x="13025108" y="1756551"/>
              <a:ext cx="2066591" cy="584775"/>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12" name="テキスト ボックス 11">
            <a:extLst>
              <a:ext uri="{FF2B5EF4-FFF2-40B4-BE49-F238E27FC236}">
                <a16:creationId xmlns:a16="http://schemas.microsoft.com/office/drawing/2014/main" id="{66AC5254-7892-4046-9570-D93978497AE2}"/>
              </a:ext>
            </a:extLst>
          </p:cNvPr>
          <p:cNvSpPr txBox="1"/>
          <p:nvPr/>
        </p:nvSpPr>
        <p:spPr>
          <a:xfrm>
            <a:off x="4031472" y="6490990"/>
            <a:ext cx="1116592" cy="369332"/>
          </a:xfrm>
          <a:prstGeom prst="rect">
            <a:avLst/>
          </a:prstGeom>
          <a:noFill/>
        </p:spPr>
        <p:txBody>
          <a:bodyPr wrap="square">
            <a:spAutoFit/>
          </a:bodyPr>
          <a:lstStyle/>
          <a:p>
            <a:r>
              <a:rPr lang="ja-JP" altLang="en-US" sz="1800" b="1" dirty="0">
                <a:solidFill>
                  <a:srgbClr val="0000FF"/>
                </a:solidFill>
                <a:latin typeface="Meiryo UI" panose="020B0604030504040204" pitchFamily="50" charset="-128"/>
                <a:ea typeface="Meiryo UI" panose="020B0604030504040204" pitchFamily="50" charset="-128"/>
              </a:rPr>
              <a:t> 青文字　　　</a:t>
            </a:r>
            <a:endParaRPr lang="ja-JP" altLang="en-US" dirty="0"/>
          </a:p>
        </p:txBody>
      </p:sp>
    </p:spTree>
    <p:extLst>
      <p:ext uri="{BB962C8B-B14F-4D97-AF65-F5344CB8AC3E}">
        <p14:creationId xmlns:p14="http://schemas.microsoft.com/office/powerpoint/2010/main" val="1033769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097FD82-3E66-4AD7-8E2B-FB10D0A2B988}"/>
              </a:ext>
            </a:extLst>
          </p:cNvPr>
          <p:cNvPicPr>
            <a:picLocks noChangeAspect="1"/>
          </p:cNvPicPr>
          <p:nvPr/>
        </p:nvPicPr>
        <p:blipFill>
          <a:blip r:embed="rId3"/>
          <a:stretch>
            <a:fillRect/>
          </a:stretch>
        </p:blipFill>
        <p:spPr>
          <a:xfrm>
            <a:off x="190336" y="791318"/>
            <a:ext cx="3841604" cy="6013588"/>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計画書シート１「表紙」</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235774" y="1355584"/>
            <a:ext cx="1616146" cy="70526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28378569"/>
              </p:ext>
            </p:extLst>
          </p:nvPr>
        </p:nvGraphicFramePr>
        <p:xfrm>
          <a:off x="4139952" y="1070744"/>
          <a:ext cx="4655840" cy="5410853"/>
        </p:xfrm>
        <a:graphic>
          <a:graphicData uri="http://schemas.openxmlformats.org/drawingml/2006/table">
            <a:tbl>
              <a:tblPr firstRow="1" bandRow="1">
                <a:tableStyleId>{5940675A-B579-460E-94D1-54222C63F5DA}</a:tableStyleId>
              </a:tblPr>
              <a:tblGrid>
                <a:gridCol w="4655840">
                  <a:extLst>
                    <a:ext uri="{9D8B030D-6E8A-4147-A177-3AD203B41FA5}">
                      <a16:colId xmlns:a16="http://schemas.microsoft.com/office/drawing/2014/main" val="3724335789"/>
                    </a:ext>
                  </a:extLst>
                </a:gridCol>
              </a:tblGrid>
              <a:tr h="939900">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039897">
                <a:tc>
                  <a:txBody>
                    <a:bodyPr/>
                    <a:lstStyle/>
                    <a:p>
                      <a:r>
                        <a:rPr kumimoji="1" lang="ja-JP" altLang="en-US" sz="1600" b="1" u="sng" dirty="0">
                          <a:latin typeface="Meiryo UI" panose="020B0604030504040204" pitchFamily="50" charset="-128"/>
                          <a:ea typeface="Meiryo UI" panose="020B0604030504040204" pitchFamily="50" charset="-128"/>
                        </a:rPr>
                        <a:t>②該当する特定事業者の要件</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b="0" u="none" dirty="0">
                          <a:solidFill>
                            <a:schemeClr val="tx1"/>
                          </a:solidFill>
                          <a:latin typeface="Meiryo UI" panose="020B0604030504040204" pitchFamily="50" charset="-128"/>
                          <a:ea typeface="Meiryo UI" panose="020B0604030504040204" pitchFamily="50" charset="-128"/>
                        </a:rPr>
                        <a:t>P.3</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1-(2)</a:t>
                      </a:r>
                      <a:r>
                        <a:rPr kumimoji="1" lang="ja-JP" altLang="en-US" sz="1600" b="0" u="none" dirty="0">
                          <a:latin typeface="Meiryo UI" panose="020B0604030504040204" pitchFamily="50" charset="-128"/>
                          <a:ea typeface="Meiryo UI" panose="020B0604030504040204" pitchFamily="50" charset="-128"/>
                        </a:rPr>
                        <a:t>に示す特定事業者の要件から、該当するものを全て選択してください。</a:t>
                      </a:r>
                    </a:p>
                  </a:txBody>
                  <a:tcPr anchor="ctr"/>
                </a:tc>
                <a:extLst>
                  <a:ext uri="{0D108BD9-81ED-4DB2-BD59-A6C34878D82A}">
                    <a16:rowId xmlns:a16="http://schemas.microsoft.com/office/drawing/2014/main" val="639487340"/>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③事業の概要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主たる業種は、日本標準産業分類の中分類から選択してください。なお、主たる業種が複数ある場合は、上限</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個まで選択いただけます。</a:t>
                      </a:r>
                    </a:p>
                  </a:txBody>
                  <a:tcPr anchor="ctr"/>
                </a:tc>
                <a:extLst>
                  <a:ext uri="{0D108BD9-81ED-4DB2-BD59-A6C34878D82A}">
                    <a16:rowId xmlns:a16="http://schemas.microsoft.com/office/drawing/2014/main" val="2201429766"/>
                  </a:ext>
                </a:extLst>
              </a:tr>
              <a:tr h="914208">
                <a:tc>
                  <a:txBody>
                    <a:bodyPr/>
                    <a:lstStyle/>
                    <a:p>
                      <a:r>
                        <a:rPr kumimoji="1" lang="ja-JP" altLang="en-US" sz="1600" b="1" u="sng" dirty="0">
                          <a:latin typeface="Meiryo UI" panose="020B0604030504040204" pitchFamily="50" charset="-128"/>
                          <a:ea typeface="Meiryo UI" panose="020B0604030504040204" pitchFamily="50" charset="-128"/>
                        </a:rPr>
                        <a:t>④計画期間</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計画期間は、対策計画書を提出する年度の</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日から</a:t>
                      </a:r>
                      <a:r>
                        <a:rPr kumimoji="1" lang="en-US" altLang="ja-JP" sz="1600" b="0" u="none" dirty="0">
                          <a:latin typeface="Meiryo UI" panose="020B0604030504040204" pitchFamily="50" charset="-128"/>
                          <a:ea typeface="Meiryo UI" panose="020B0604030504040204" pitchFamily="50" charset="-128"/>
                        </a:rPr>
                        <a:t>2031</a:t>
                      </a:r>
                      <a:r>
                        <a:rPr kumimoji="1" lang="ja-JP" altLang="en-US" sz="1600" b="0" u="none" dirty="0">
                          <a:latin typeface="Meiryo UI" panose="020B0604030504040204" pitchFamily="50" charset="-128"/>
                          <a:ea typeface="Meiryo UI" panose="020B0604030504040204" pitchFamily="50" charset="-128"/>
                        </a:rPr>
                        <a:t>年</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31</a:t>
                      </a:r>
                      <a:r>
                        <a:rPr kumimoji="1" lang="ja-JP" altLang="en-US" sz="1600" b="0" u="none" dirty="0">
                          <a:latin typeface="Meiryo UI" panose="020B0604030504040204" pitchFamily="50" charset="-128"/>
                          <a:ea typeface="Meiryo UI" panose="020B0604030504040204" pitchFamily="50" charset="-128"/>
                        </a:rPr>
                        <a:t>日です。</a:t>
                      </a:r>
                    </a:p>
                  </a:txBody>
                  <a:tcPr anchor="ctr"/>
                </a:tc>
                <a:extLst>
                  <a:ext uri="{0D108BD9-81ED-4DB2-BD59-A6C34878D82A}">
                    <a16:rowId xmlns:a16="http://schemas.microsoft.com/office/drawing/2014/main" val="2222714669"/>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⑤連絡先、整理番号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対策計画書に関する問い合わせをする際に使用するため、ご担当者さまの連絡先を記入してください。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251520" y="2484333"/>
            <a:ext cx="3672408" cy="100811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51520" y="3558198"/>
            <a:ext cx="3672408" cy="131096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81714" y="5768644"/>
            <a:ext cx="3642213" cy="25694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④</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68712" y="6088382"/>
            <a:ext cx="3655215" cy="50405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rPr>
              <a:t>⑤</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3785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「事業所名」</a:t>
            </a:r>
            <a:endParaRPr lang="en-US" altLang="ja-JP" sz="16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3"/>
          <a:srcRect l="7386" t="28344" r="30077" b="34250"/>
          <a:stretch/>
        </p:blipFill>
        <p:spPr>
          <a:xfrm>
            <a:off x="107504" y="978179"/>
            <a:ext cx="9001000" cy="3026885"/>
          </a:xfrm>
          <a:prstGeom prst="rect">
            <a:avLst/>
          </a:prstGeom>
        </p:spPr>
      </p:pic>
      <p:sp>
        <p:nvSpPr>
          <p:cNvPr id="4" name="正方形/長方形 3"/>
          <p:cNvSpPr/>
          <p:nvPr/>
        </p:nvSpPr>
        <p:spPr>
          <a:xfrm>
            <a:off x="179512" y="1266211"/>
            <a:ext cx="8640960" cy="208847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183985786"/>
              </p:ext>
            </p:extLst>
          </p:nvPr>
        </p:nvGraphicFramePr>
        <p:xfrm>
          <a:off x="179512" y="4293096"/>
          <a:ext cx="8640960" cy="237744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648072">
                <a:tc>
                  <a:txBody>
                    <a:bodyPr/>
                    <a:lstStyle/>
                    <a:p>
                      <a:r>
                        <a:rPr kumimoji="1" lang="ja-JP" altLang="en-US" sz="1600" b="1" u="sng" dirty="0">
                          <a:latin typeface="Meiryo UI" panose="020B0604030504040204" pitchFamily="50" charset="-128"/>
                          <a:ea typeface="Meiryo UI" panose="020B0604030504040204" pitchFamily="50" charset="-128"/>
                        </a:rPr>
                        <a:t>①主な事業所の一覧</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府内に設置している事業所の</a:t>
                      </a:r>
                      <a:r>
                        <a:rPr kumimoji="1" lang="ja-JP" altLang="en-US" sz="1600" dirty="0">
                          <a:solidFill>
                            <a:schemeClr val="tx1"/>
                          </a:solidFill>
                          <a:latin typeface="Meiryo UI" panose="020B0604030504040204" pitchFamily="50" charset="-128"/>
                          <a:ea typeface="Meiryo UI" panose="020B0604030504040204" pitchFamily="50" charset="-128"/>
                        </a:rPr>
                        <a:t>うち、</a:t>
                      </a:r>
                      <a:r>
                        <a:rPr kumimoji="0" lang="ja-JP" altLang="en-US"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a:t>
                      </a:r>
                      <a:r>
                        <a:rPr kumimoji="1" lang="ja-JP" altLang="en-US" sz="1600" dirty="0">
                          <a:solidFill>
                            <a:schemeClr val="tx1"/>
                          </a:solidFill>
                          <a:latin typeface="Meiryo UI" panose="020B0604030504040204" pitchFamily="50" charset="-128"/>
                          <a:ea typeface="Meiryo UI" panose="020B0604030504040204" pitchFamily="50" charset="-128"/>
                        </a:rPr>
                        <a:t>を原油換算した合計量が</a:t>
                      </a:r>
                      <a:r>
                        <a:rPr kumimoji="1" lang="en-US" altLang="ja-JP" sz="1600" dirty="0">
                          <a:solidFill>
                            <a:schemeClr val="tx1"/>
                          </a:solidFill>
                          <a:latin typeface="Meiryo UI" panose="020B0604030504040204" pitchFamily="50" charset="-128"/>
                          <a:ea typeface="Meiryo UI" panose="020B0604030504040204" pitchFamily="50" charset="-128"/>
                        </a:rPr>
                        <a:t>1,500</a:t>
                      </a:r>
                      <a:r>
                        <a:rPr kumimoji="1" lang="ja-JP" altLang="en-US" sz="1600" dirty="0">
                          <a:solidFill>
                            <a:schemeClr val="tx1"/>
                          </a:solidFill>
                          <a:latin typeface="Meiryo UI" panose="020B0604030504040204" pitchFamily="50" charset="-128"/>
                          <a:ea typeface="Meiryo UI" panose="020B0604030504040204" pitchFamily="50" charset="-128"/>
                        </a:rPr>
                        <a:t>キロリｯトル／年以上のすべての事業所（本届出において「主な事業所」といいます。）の名称、主たる業種、所在地を記入してください。主な事業所</a:t>
                      </a:r>
                      <a:r>
                        <a:rPr kumimoji="1" lang="ja-JP" altLang="en-US" sz="1600" dirty="0">
                          <a:latin typeface="Meiryo UI" panose="020B0604030504040204" pitchFamily="50" charset="-128"/>
                          <a:ea typeface="Meiryo UI" panose="020B0604030504040204" pitchFamily="50" charset="-128"/>
                        </a:rPr>
                        <a:t>が</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以上ある場合は、脱炭素・エネルギー政策課気候変動緩和・適応策推進グループまでご連絡ください。</a:t>
                      </a:r>
                    </a:p>
                  </a:txBody>
                  <a:tcPr anchor="ctr"/>
                </a:tc>
                <a:extLst>
                  <a:ext uri="{0D108BD9-81ED-4DB2-BD59-A6C34878D82A}">
                    <a16:rowId xmlns:a16="http://schemas.microsoft.com/office/drawing/2014/main" val="183885262"/>
                  </a:ext>
                </a:extLst>
              </a:tr>
              <a:tr h="648072">
                <a:tc>
                  <a:txBody>
                    <a:bodyPr/>
                    <a:lstStyle/>
                    <a:p>
                      <a:r>
                        <a:rPr kumimoji="1" lang="ja-JP" altLang="en-US" sz="1600" b="1" u="sng" dirty="0">
                          <a:latin typeface="Meiryo UI" panose="020B0604030504040204" pitchFamily="50" charset="-128"/>
                          <a:ea typeface="Meiryo UI" panose="020B0604030504040204" pitchFamily="50" charset="-128"/>
                        </a:rPr>
                        <a:t>②その他事業所数および主たる業種</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①以外の</a:t>
                      </a:r>
                      <a:r>
                        <a:rPr kumimoji="1" lang="ja-JP" altLang="en-US" sz="1600" dirty="0">
                          <a:solidFill>
                            <a:schemeClr val="tx1"/>
                          </a:solidFill>
                          <a:latin typeface="Meiryo UI" panose="020B0604030504040204" pitchFamily="50" charset="-128"/>
                          <a:ea typeface="Meiryo UI" panose="020B0604030504040204" pitchFamily="50" charset="-128"/>
                        </a:rPr>
                        <a:t>、</a:t>
                      </a:r>
                      <a:r>
                        <a:rPr kumimoji="0" lang="ja-JP" altLang="en-US"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a:t>
                      </a:r>
                      <a:r>
                        <a:rPr kumimoji="1" lang="ja-JP" altLang="en-US" sz="1600" dirty="0">
                          <a:solidFill>
                            <a:schemeClr val="tx1"/>
                          </a:solidFill>
                          <a:latin typeface="Meiryo UI" panose="020B0604030504040204" pitchFamily="50" charset="-128"/>
                          <a:ea typeface="Meiryo UI" panose="020B0604030504040204" pitchFamily="50" charset="-128"/>
                        </a:rPr>
                        <a:t>を原油</a:t>
                      </a:r>
                      <a:r>
                        <a:rPr kumimoji="1" lang="ja-JP" altLang="en-US" sz="1600" dirty="0">
                          <a:latin typeface="Meiryo UI" panose="020B0604030504040204" pitchFamily="50" charset="-128"/>
                          <a:ea typeface="Meiryo UI" panose="020B0604030504040204" pitchFamily="50" charset="-128"/>
                        </a:rPr>
                        <a:t>換算した合計量が</a:t>
                      </a:r>
                      <a:r>
                        <a:rPr kumimoji="1" lang="en-US" altLang="ja-JP" sz="1600" dirty="0">
                          <a:latin typeface="Meiryo UI" panose="020B0604030504040204" pitchFamily="50" charset="-128"/>
                          <a:ea typeface="Meiryo UI" panose="020B0604030504040204" pitchFamily="50" charset="-128"/>
                        </a:rPr>
                        <a:t>1,500</a:t>
                      </a:r>
                      <a:r>
                        <a:rPr kumimoji="1" lang="ja-JP" altLang="en-US" sz="1600" dirty="0">
                          <a:latin typeface="Meiryo UI" panose="020B0604030504040204" pitchFamily="50" charset="-128"/>
                          <a:ea typeface="Meiryo UI" panose="020B0604030504040204" pitchFamily="50" charset="-128"/>
                        </a:rPr>
                        <a:t>キロリットル／年未満の事業所数、主たる業種を記入してください（「その他事業所」といいます）。</a:t>
                      </a:r>
                    </a:p>
                  </a:txBody>
                  <a:tcPr anchor="ctr"/>
                </a:tc>
                <a:extLst>
                  <a:ext uri="{0D108BD9-81ED-4DB2-BD59-A6C34878D82A}">
                    <a16:rowId xmlns:a16="http://schemas.microsoft.com/office/drawing/2014/main" val="2042919226"/>
                  </a:ext>
                </a:extLst>
              </a:tr>
            </a:tbl>
          </a:graphicData>
        </a:graphic>
      </p:graphicFrame>
      <p:sp>
        <p:nvSpPr>
          <p:cNvPr id="15" name="正方形/長方形 14"/>
          <p:cNvSpPr/>
          <p:nvPr/>
        </p:nvSpPr>
        <p:spPr>
          <a:xfrm>
            <a:off x="179512" y="3409651"/>
            <a:ext cx="8640960" cy="59541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②</a:t>
            </a:r>
          </a:p>
        </p:txBody>
      </p:sp>
    </p:spTree>
    <p:extLst>
      <p:ext uri="{BB962C8B-B14F-4D97-AF65-F5344CB8AC3E}">
        <p14:creationId xmlns:p14="http://schemas.microsoft.com/office/powerpoint/2010/main" val="812636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147EA67-BA8F-462A-A41D-5D3EE1876B54}"/>
              </a:ext>
            </a:extLst>
          </p:cNvPr>
          <p:cNvPicPr>
            <a:picLocks noChangeAspect="1"/>
          </p:cNvPicPr>
          <p:nvPr/>
        </p:nvPicPr>
        <p:blipFill>
          <a:blip r:embed="rId3"/>
          <a:stretch>
            <a:fillRect/>
          </a:stretch>
        </p:blipFill>
        <p:spPr>
          <a:xfrm>
            <a:off x="1439652" y="790601"/>
            <a:ext cx="6264696" cy="252989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4067943" y="1848463"/>
            <a:ext cx="3636404" cy="856694"/>
            <a:chOff x="4374687" y="1648432"/>
            <a:chExt cx="3734685" cy="908354"/>
          </a:xfrm>
        </p:grpSpPr>
        <p:sp>
          <p:nvSpPr>
            <p:cNvPr id="11" name="正方形/長方形 10"/>
            <p:cNvSpPr/>
            <p:nvPr/>
          </p:nvSpPr>
          <p:spPr>
            <a:xfrm>
              <a:off x="4374687" y="1872787"/>
              <a:ext cx="3734685" cy="68399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6297495" y="1648432"/>
              <a:ext cx="1811877" cy="22435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grpSp>
      <p:graphicFrame>
        <p:nvGraphicFramePr>
          <p:cNvPr id="13" name="表 12">
            <a:extLst>
              <a:ext uri="{FF2B5EF4-FFF2-40B4-BE49-F238E27FC236}">
                <a16:creationId xmlns:a16="http://schemas.microsoft.com/office/drawing/2014/main" id="{9A3F04F0-75E7-4ED6-A3F2-076B1E949B2B}"/>
              </a:ext>
            </a:extLst>
          </p:cNvPr>
          <p:cNvGraphicFramePr>
            <a:graphicFrameLocks noGrp="1"/>
          </p:cNvGraphicFramePr>
          <p:nvPr>
            <p:extLst>
              <p:ext uri="{D42A27DB-BD31-4B8C-83A1-F6EECF244321}">
                <p14:modId xmlns:p14="http://schemas.microsoft.com/office/powerpoint/2010/main" val="170247783"/>
              </p:ext>
            </p:extLst>
          </p:nvPr>
        </p:nvGraphicFramePr>
        <p:xfrm>
          <a:off x="192458" y="3356992"/>
          <a:ext cx="8640960" cy="346309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177091">
                <a:tc>
                  <a:txBody>
                    <a:bodyPr/>
                    <a:lstStyle/>
                    <a:p>
                      <a:r>
                        <a:rPr kumimoji="1" lang="ja-JP" altLang="en-US" sz="1600" b="1" u="sng" dirty="0">
                          <a:latin typeface="Meiryo UI" panose="020B0604030504040204" pitchFamily="50" charset="-128"/>
                          <a:ea typeface="Meiryo UI" panose="020B0604030504040204" pitchFamily="50" charset="-128"/>
                        </a:rPr>
                        <a:t>①エネルギー総使用量および温室効果ガス排出量等</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対策実施により、目標年度（</a:t>
                      </a:r>
                      <a:r>
                        <a:rPr kumimoji="1" lang="en-US" altLang="ja-JP" sz="1600" b="0" u="none" dirty="0">
                          <a:latin typeface="Meiryo UI" panose="020B0604030504040204" pitchFamily="50" charset="-128"/>
                          <a:ea typeface="Meiryo UI" panose="020B0604030504040204" pitchFamily="50" charset="-128"/>
                        </a:rPr>
                        <a:t>2030</a:t>
                      </a:r>
                      <a:r>
                        <a:rPr kumimoji="1" lang="ja-JP" altLang="en-US" sz="1600" b="0" u="none" dirty="0">
                          <a:latin typeface="Meiryo UI" panose="020B0604030504040204" pitchFamily="50" charset="-128"/>
                          <a:ea typeface="Meiryo UI" panose="020B0604030504040204" pitchFamily="50" charset="-128"/>
                        </a:rPr>
                        <a:t>年度）に見込まれる排出量（計画値）を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2</a:t>
                      </a:r>
                      <a:r>
                        <a:rPr kumimoji="1" lang="ja-JP" altLang="en-US" sz="1600" b="0" u="none" dirty="0">
                          <a:solidFill>
                            <a:srgbClr val="FF0000"/>
                          </a:solidFill>
                          <a:latin typeface="Meiryo UI" panose="020B0604030504040204" pitchFamily="50" charset="-128"/>
                          <a:ea typeface="Meiryo UI" panose="020B0604030504040204" pitchFamily="50" charset="-128"/>
                        </a:rPr>
                        <a:t>位を四捨五</a:t>
                      </a:r>
                    </a:p>
                    <a:p>
                      <a:r>
                        <a:rPr kumimoji="1" lang="ja-JP" altLang="en-US" sz="1600" b="0" u="none" dirty="0">
                          <a:solidFill>
                            <a:srgbClr val="FF0000"/>
                          </a:solidFill>
                          <a:latin typeface="Meiryo UI" panose="020B0604030504040204" pitchFamily="50" charset="-128"/>
                          <a:ea typeface="Meiryo UI" panose="020B0604030504040204" pitchFamily="50" charset="-128"/>
                        </a:rPr>
                        <a:t>入して、小数点第</a:t>
                      </a:r>
                      <a:r>
                        <a:rPr kumimoji="1" lang="en-US" altLang="ja-JP" sz="1600" b="0" u="none" dirty="0">
                          <a:solidFill>
                            <a:srgbClr val="FF0000"/>
                          </a:solidFill>
                          <a:latin typeface="Meiryo UI" panose="020B0604030504040204" pitchFamily="50" charset="-128"/>
                          <a:ea typeface="Meiryo UI" panose="020B0604030504040204" pitchFamily="50" charset="-128"/>
                        </a:rPr>
                        <a:t>1</a:t>
                      </a:r>
                      <a:r>
                        <a:rPr kumimoji="1" lang="ja-JP" altLang="en-US" sz="1600" b="0" u="none"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記入してください。なお、</a:t>
                      </a:r>
                      <a:r>
                        <a:rPr kumimoji="1" lang="en-US" altLang="ja-JP" sz="1600" b="0" u="none" dirty="0">
                          <a:latin typeface="Meiryo UI" panose="020B0604030504040204" pitchFamily="50" charset="-128"/>
                          <a:ea typeface="Meiryo UI" panose="020B0604030504040204" pitchFamily="50" charset="-128"/>
                        </a:rPr>
                        <a:t>P.35</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5-(4)No.3</a:t>
                      </a:r>
                      <a:r>
                        <a:rPr kumimoji="1" lang="ja-JP" altLang="en-US" sz="1600" b="0" u="none" dirty="0">
                          <a:latin typeface="Meiryo UI" panose="020B0604030504040204" pitchFamily="50" charset="-128"/>
                          <a:ea typeface="Meiryo UI" panose="020B0604030504040204" pitchFamily="50" charset="-128"/>
                        </a:rPr>
                        <a:t>に示す基準年度における目標削減</a:t>
                      </a:r>
                    </a:p>
                    <a:p>
                      <a:r>
                        <a:rPr kumimoji="1" lang="ja-JP" altLang="en-US" sz="1600" b="0" u="none" dirty="0">
                          <a:latin typeface="Meiryo UI" panose="020B0604030504040204" pitchFamily="50" charset="-128"/>
                          <a:ea typeface="Meiryo UI" panose="020B0604030504040204" pitchFamily="50" charset="-128"/>
                        </a:rPr>
                        <a:t>率の目安を参考にして設定ください。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44179">
                <a:tc>
                  <a:txBody>
                    <a:bodyPr/>
                    <a:lstStyle/>
                    <a:p>
                      <a:r>
                        <a:rPr kumimoji="1" lang="ja-JP" altLang="en-US" sz="1600" b="1" u="sng" dirty="0">
                          <a:latin typeface="Meiryo UI" panose="020B0604030504040204" pitchFamily="50" charset="-128"/>
                          <a:ea typeface="Meiryo UI" panose="020B0604030504040204" pitchFamily="50" charset="-128"/>
                        </a:rPr>
                        <a:t>②クレジットなどの個別調達および大阪府</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₂森林吸収量・木材固定量認証制度等</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P.35</a:t>
                      </a:r>
                      <a:r>
                        <a:rPr kumimoji="1" lang="ja-JP" altLang="en-US" sz="1600"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5-(4)No.3</a:t>
                      </a:r>
                      <a:r>
                        <a:rPr kumimoji="1" lang="ja-JP" altLang="en-US" sz="1600" b="0" u="none" dirty="0">
                          <a:latin typeface="Meiryo UI" panose="020B0604030504040204" pitchFamily="50" charset="-128"/>
                          <a:ea typeface="Meiryo UI" panose="020B0604030504040204" pitchFamily="50" charset="-128"/>
                        </a:rPr>
                        <a:t>に</a:t>
                      </a:r>
                      <a:r>
                        <a:rPr kumimoji="1" lang="ja-JP" altLang="en-US" sz="1600" dirty="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全国平均係数</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補正率」</a:t>
                      </a:r>
                      <a:r>
                        <a:rPr kumimoji="1" lang="ja-JP" altLang="en-US" sz="1600" dirty="0">
                          <a:latin typeface="Meiryo UI" panose="020B0604030504040204" pitchFamily="50" charset="-128"/>
                          <a:ea typeface="Meiryo UI" panose="020B0604030504040204" pitchFamily="50" charset="-128"/>
                        </a:rPr>
                        <a:t>で算出し、計上ください。なお、電気事業者から小売供給された電気の使用に伴って発生する二酸化炭素の排出量が上限となります。全国平均係数および補正率は、</a:t>
                      </a:r>
                      <a:r>
                        <a:rPr kumimoji="1" lang="ja-JP" altLang="en-US" sz="1600" b="0" u="none" dirty="0">
                          <a:latin typeface="Meiryo UI" panose="020B0604030504040204" pitchFamily="50" charset="-128"/>
                          <a:ea typeface="Meiryo UI" panose="020B0604030504040204" pitchFamily="50" charset="-128"/>
                        </a:rPr>
                        <a:t>環境省の</a:t>
                      </a:r>
                      <a:r>
                        <a:rPr kumimoji="1" lang="zh-TW" altLang="en-US" sz="1600" b="0" u="none" dirty="0">
                          <a:latin typeface="Meiryo UI" panose="020B0604030504040204" pitchFamily="50" charset="-128"/>
                          <a:ea typeface="Meiryo UI" panose="020B0604030504040204" pitchFamily="50" charset="-128"/>
                        </a:rPr>
                        <a:t>電気事業者別</a:t>
                      </a:r>
                      <a:r>
                        <a:rPr kumimoji="1" lang="ja-JP" altLang="en-US" sz="1600" b="0" u="none" dirty="0">
                          <a:latin typeface="Meiryo UI" panose="020B0604030504040204" pitchFamily="50" charset="-128"/>
                          <a:ea typeface="Meiryo UI" panose="020B0604030504040204" pitchFamily="50" charset="-128"/>
                        </a:rPr>
                        <a:t>排出係数一覧</a:t>
                      </a:r>
                      <a:r>
                        <a:rPr kumimoji="1" lang="en-US" altLang="ja-JP"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hlinkClick r:id="rId4"/>
                        </a:rPr>
                        <a:t>https://policies.env.go.jp/earth/ghg-santeikohyo/calc.html</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を参照ください。</a:t>
                      </a:r>
                      <a:r>
                        <a:rPr kumimoji="1" lang="ja-JP" altLang="en-US" sz="1600" dirty="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マイナス値</a:t>
                      </a:r>
                      <a:r>
                        <a:rPr kumimoji="1" lang="ja-JP" altLang="en-US" sz="1600" dirty="0">
                          <a:latin typeface="Meiryo UI" panose="020B0604030504040204" pitchFamily="50" charset="-128"/>
                          <a:ea typeface="Meiryo UI" panose="020B0604030504040204" pitchFamily="50" charset="-128"/>
                        </a:rPr>
                        <a:t>で計上ください。（算出方法は購入量と同様）</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r>
                        <a:rPr kumimoji="1" lang="en-US" altLang="ja-JP" sz="1600" dirty="0">
                          <a:latin typeface="Meiryo UI" panose="020B0604030504040204" pitchFamily="50" charset="-128"/>
                          <a:ea typeface="Meiryo UI" panose="020B0604030504040204" pitchFamily="50" charset="-128"/>
                        </a:rPr>
                        <a:t>CO₂</a:t>
                      </a:r>
                      <a:r>
                        <a:rPr kumimoji="1" lang="ja-JP" altLang="en-US" sz="1600" dirty="0">
                          <a:latin typeface="Meiryo UI" panose="020B0604030504040204" pitchFamily="50" charset="-128"/>
                          <a:ea typeface="Meiryo UI" panose="020B0604030504040204" pitchFamily="50" charset="-128"/>
                        </a:rPr>
                        <a:t>森林吸収量・木材固定量認証制度においては、認証された森林吸収量および木材固定量等を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dirty="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Tree>
    <p:extLst>
      <p:ext uri="{BB962C8B-B14F-4D97-AF65-F5344CB8AC3E}">
        <p14:creationId xmlns:p14="http://schemas.microsoft.com/office/powerpoint/2010/main" val="3849548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62269FE-5946-4094-8D4C-A320C08A544C}"/>
              </a:ext>
            </a:extLst>
          </p:cNvPr>
          <p:cNvPicPr>
            <a:picLocks noChangeAspect="1"/>
          </p:cNvPicPr>
          <p:nvPr/>
        </p:nvPicPr>
        <p:blipFill>
          <a:blip r:embed="rId3"/>
          <a:stretch>
            <a:fillRect/>
          </a:stretch>
        </p:blipFill>
        <p:spPr>
          <a:xfrm>
            <a:off x="779377" y="796142"/>
            <a:ext cx="7585245" cy="306318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159388420"/>
              </p:ext>
            </p:extLst>
          </p:nvPr>
        </p:nvGraphicFramePr>
        <p:xfrm>
          <a:off x="251519" y="4005064"/>
          <a:ext cx="8640960" cy="131064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999396">
                <a:tc>
                  <a:txBody>
                    <a:bodyPr/>
                    <a:lstStyle/>
                    <a:p>
                      <a:r>
                        <a:rPr kumimoji="1" lang="ja-JP" altLang="en-US" sz="1600" b="1" u="sng" dirty="0">
                          <a:latin typeface="Meiryo UI" panose="020B0604030504040204" pitchFamily="50" charset="-128"/>
                          <a:ea typeface="Meiryo UI" panose="020B0604030504040204" pitchFamily="50" charset="-128"/>
                        </a:rPr>
                        <a:t>①温室効果ガス排出量と密接な関係を持つ値に関する情報</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i="0" u="none" dirty="0">
                          <a:latin typeface="Meiryo UI" panose="020B0604030504040204" pitchFamily="50" charset="-128"/>
                          <a:ea typeface="Meiryo UI" panose="020B0604030504040204" pitchFamily="50" charset="-128"/>
                        </a:rPr>
                        <a:t>原単位ベースでの評価を希望する場合は、温室効果ガス排出量と密接な関係を持つ値に関する情報を記入ください。</a:t>
                      </a:r>
                      <a:r>
                        <a:rPr kumimoji="1" lang="ja-JP" altLang="en-US" sz="1600" b="0" i="0" u="none" dirty="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a:latin typeface="Meiryo UI" panose="020B0604030504040204" pitchFamily="50" charset="-128"/>
                          <a:ea typeface="Meiryo UI" panose="020B0604030504040204" pitchFamily="50" charset="-128"/>
                        </a:rPr>
                        <a:t>温室効果ガス排出量と密接な関係を持つ値は、</a:t>
                      </a:r>
                      <a:r>
                        <a:rPr kumimoji="1" lang="en-US" altLang="ja-JP" sz="1600" b="0" i="0" u="none" dirty="0">
                          <a:latin typeface="Meiryo UI" panose="020B0604030504040204" pitchFamily="50" charset="-128"/>
                          <a:ea typeface="Meiryo UI" panose="020B0604030504040204" pitchFamily="50" charset="-128"/>
                        </a:rPr>
                        <a:t>P.35</a:t>
                      </a:r>
                      <a:r>
                        <a:rPr kumimoji="1" lang="ja-JP" altLang="en-US" sz="1600" b="0" i="0" u="none" dirty="0">
                          <a:latin typeface="Meiryo UI" panose="020B0604030504040204" pitchFamily="50" charset="-128"/>
                          <a:ea typeface="Meiryo UI" panose="020B0604030504040204" pitchFamily="50" charset="-128"/>
                        </a:rPr>
                        <a:t>の</a:t>
                      </a:r>
                      <a:r>
                        <a:rPr kumimoji="1" lang="en-US" altLang="ja-JP" sz="1600" b="0" i="0" u="none" dirty="0">
                          <a:latin typeface="Meiryo UI" panose="020B0604030504040204" pitchFamily="50" charset="-128"/>
                          <a:ea typeface="Meiryo UI" panose="020B0604030504040204" pitchFamily="50" charset="-128"/>
                        </a:rPr>
                        <a:t>5-(4)No.3</a:t>
                      </a:r>
                      <a:r>
                        <a:rPr kumimoji="1" lang="ja-JP" altLang="en-US" sz="1600" b="0" i="0" u="none" dirty="0">
                          <a:latin typeface="Meiryo UI" panose="020B0604030504040204" pitchFamily="50" charset="-128"/>
                          <a:ea typeface="Meiryo UI" panose="020B0604030504040204" pitchFamily="50" charset="-128"/>
                        </a:rPr>
                        <a:t>に示す母数から設定ください。また、原単位に用いる母数を複数設定する場合は、</a:t>
                      </a:r>
                      <a:r>
                        <a:rPr kumimoji="1" lang="en-US" altLang="ja-JP" sz="1600" b="0" i="0" u="none" dirty="0">
                          <a:latin typeface="Meiryo UI" panose="020B0604030504040204" pitchFamily="50" charset="-128"/>
                          <a:ea typeface="Meiryo UI" panose="020B0604030504040204" pitchFamily="50" charset="-128"/>
                        </a:rPr>
                        <a:t>P.37</a:t>
                      </a:r>
                      <a:r>
                        <a:rPr kumimoji="1" lang="ja-JP" altLang="en-US" sz="1600" b="0" i="0" u="none" dirty="0">
                          <a:latin typeface="Meiryo UI" panose="020B0604030504040204" pitchFamily="50" charset="-128"/>
                          <a:ea typeface="Meiryo UI" panose="020B0604030504040204" pitchFamily="50" charset="-128"/>
                        </a:rPr>
                        <a:t>の</a:t>
                      </a:r>
                      <a:r>
                        <a:rPr kumimoji="1" lang="en-US" altLang="ja-JP" sz="1600" b="0" i="0" u="none" dirty="0">
                          <a:latin typeface="Meiryo UI" panose="020B0604030504040204" pitchFamily="50" charset="-128"/>
                          <a:ea typeface="Meiryo UI" panose="020B0604030504040204" pitchFamily="50" charset="-128"/>
                        </a:rPr>
                        <a:t>5-(4)No.5</a:t>
                      </a:r>
                      <a:r>
                        <a:rPr kumimoji="1" lang="ja-JP" altLang="en-US" sz="1600" b="0" i="0" u="none" dirty="0">
                          <a:latin typeface="Meiryo UI" panose="020B0604030504040204" pitchFamily="50" charset="-128"/>
                          <a:ea typeface="Meiryo UI" panose="020B0604030504040204" pitchFamily="50" charset="-128"/>
                        </a:rPr>
                        <a:t>に示す例を参考に、算出してください。</a:t>
                      </a:r>
                    </a:p>
                  </a:txBody>
                  <a:tcPr anchor="ctr"/>
                </a:tc>
                <a:extLst>
                  <a:ext uri="{0D108BD9-81ED-4DB2-BD59-A6C34878D82A}">
                    <a16:rowId xmlns:a16="http://schemas.microsoft.com/office/drawing/2014/main" val="1271017701"/>
                  </a:ext>
                </a:extLst>
              </a:tr>
            </a:tbl>
          </a:graphicData>
        </a:graphic>
      </p:graphicFrame>
      <p:sp>
        <p:nvSpPr>
          <p:cNvPr id="13" name="正方形/長方形 12"/>
          <p:cNvSpPr/>
          <p:nvPr/>
        </p:nvSpPr>
        <p:spPr>
          <a:xfrm>
            <a:off x="3496443" y="3439506"/>
            <a:ext cx="4868179" cy="41981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79476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9144000"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884" y="869861"/>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〇基準年度における目標削減率の目安</a:t>
            </a:r>
            <a:endParaRPr kumimoji="1" lang="en-US" altLang="ja-JP" sz="16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2884" y="2996952"/>
            <a:ext cx="174080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〇対象証書等</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549661324"/>
              </p:ext>
            </p:extLst>
          </p:nvPr>
        </p:nvGraphicFramePr>
        <p:xfrm>
          <a:off x="179512" y="3423349"/>
          <a:ext cx="3960440" cy="2829771"/>
        </p:xfrm>
        <a:graphic>
          <a:graphicData uri="http://schemas.openxmlformats.org/drawingml/2006/table">
            <a:tbl>
              <a:tblPr firstRow="1" firstCol="1" bandRow="1"/>
              <a:tblGrid>
                <a:gridCol w="1372769">
                  <a:extLst>
                    <a:ext uri="{9D8B030D-6E8A-4147-A177-3AD203B41FA5}">
                      <a16:colId xmlns:a16="http://schemas.microsoft.com/office/drawing/2014/main" val="1337394013"/>
                    </a:ext>
                  </a:extLst>
                </a:gridCol>
                <a:gridCol w="2587671">
                  <a:extLst>
                    <a:ext uri="{9D8B030D-6E8A-4147-A177-3AD203B41FA5}">
                      <a16:colId xmlns:a16="http://schemas.microsoft.com/office/drawing/2014/main" val="2735747151"/>
                    </a:ext>
                  </a:extLst>
                </a:gridCol>
              </a:tblGrid>
              <a:tr h="221675">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種類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38189905"/>
                  </a:ext>
                </a:extLst>
              </a:tr>
              <a:tr h="1206298">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（再生可能エネルギー指定なし）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939670"/>
                  </a:ext>
                </a:extLst>
              </a:tr>
              <a:tr h="721602">
                <a:tc>
                  <a:txBody>
                    <a:bodyPr/>
                    <a:lstStyle/>
                    <a:p>
                      <a:pPr algn="ctr">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（再生可能エネルギー由来）</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－クレジット（その他由来）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192022"/>
                  </a:ext>
                </a:extLst>
              </a:tr>
              <a:tr h="680196">
                <a:tc>
                  <a:txBody>
                    <a:bodyPr/>
                    <a:lstStyle/>
                    <a:p>
                      <a:pPr algn="ctr">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・グリーン電力証書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・グリーン熱証書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794049"/>
                  </a:ext>
                </a:extLst>
              </a:tr>
            </a:tbl>
          </a:graphicData>
        </a:graphic>
      </p:graphicFrame>
      <p:sp>
        <p:nvSpPr>
          <p:cNvPr id="18" name="テキスト ボックス 17"/>
          <p:cNvSpPr txBox="1"/>
          <p:nvPr/>
        </p:nvSpPr>
        <p:spPr>
          <a:xfrm>
            <a:off x="4386028" y="2996952"/>
            <a:ext cx="378637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〇業種</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用途</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と原単位に用いる母数の例</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815195330"/>
              </p:ext>
            </p:extLst>
          </p:nvPr>
        </p:nvGraphicFramePr>
        <p:xfrm>
          <a:off x="4512938" y="3429000"/>
          <a:ext cx="4451550" cy="2915998"/>
        </p:xfrm>
        <a:graphic>
          <a:graphicData uri="http://schemas.openxmlformats.org/drawingml/2006/table">
            <a:tbl>
              <a:tblPr firstRow="1" firstCol="1" lastRow="1" lastCol="1" bandRow="1" bandCol="1"/>
              <a:tblGrid>
                <a:gridCol w="1499222">
                  <a:extLst>
                    <a:ext uri="{9D8B030D-6E8A-4147-A177-3AD203B41FA5}">
                      <a16:colId xmlns:a16="http://schemas.microsoft.com/office/drawing/2014/main" val="3845718571"/>
                    </a:ext>
                  </a:extLst>
                </a:gridCol>
                <a:gridCol w="2952328">
                  <a:extLst>
                    <a:ext uri="{9D8B030D-6E8A-4147-A177-3AD203B41FA5}">
                      <a16:colId xmlns:a16="http://schemas.microsoft.com/office/drawing/2014/main" val="1652890015"/>
                    </a:ext>
                  </a:extLst>
                </a:gridCol>
              </a:tblGrid>
              <a:tr h="232347">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業種区分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原単位に用いる母数の例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03485577"/>
                  </a:ext>
                </a:extLst>
              </a:tr>
              <a:tr h="563463">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製造業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生産数量（トン）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生産金額（円）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743824"/>
                  </a:ext>
                </a:extLst>
              </a:tr>
              <a:tr h="697042">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小売業</a:t>
                      </a: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（百貨店、</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スーパーマーケット等）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）×営業日数（日）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471264"/>
                  </a:ext>
                </a:extLst>
              </a:tr>
              <a:tr h="726104">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ビル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）、空調容積（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）×稼動率（％）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043425"/>
                  </a:ext>
                </a:extLst>
              </a:tr>
              <a:tr h="697042">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輸送事業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輸送コスト（円）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輸送重量（トン）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328421"/>
                  </a:ext>
                </a:extLst>
              </a:tr>
            </a:tbl>
          </a:graphicData>
        </a:graphic>
      </p:graphicFrame>
      <p:sp>
        <p:nvSpPr>
          <p:cNvPr id="11" name="テキスト ボックス 10"/>
          <p:cNvSpPr txBox="1"/>
          <p:nvPr/>
        </p:nvSpPr>
        <p:spPr>
          <a:xfrm>
            <a:off x="4512938" y="6336488"/>
            <a:ext cx="4451550" cy="461665"/>
          </a:xfrm>
          <a:prstGeom prst="rect">
            <a:avLst/>
          </a:prstGeom>
          <a:noFill/>
        </p:spPr>
        <p:txBody>
          <a:bodyPr wrap="square" rtlCol="0">
            <a:spAutoFit/>
          </a:bodyPr>
          <a:lstStyle/>
          <a:p>
            <a:r>
              <a:rPr lang="ja-JP" altLang="ja-JP" sz="1200" dirty="0">
                <a:latin typeface="Meiryo UI" panose="020B0604030504040204" pitchFamily="50" charset="-128"/>
                <a:ea typeface="Meiryo UI" panose="020B0604030504040204" pitchFamily="50" charset="-128"/>
              </a:rPr>
              <a:t>原単位に用いる母数</a:t>
            </a:r>
            <a:r>
              <a:rPr lang="ja-JP" altLang="en-US" sz="1200" dirty="0">
                <a:latin typeface="Meiryo UI" panose="020B0604030504040204" pitchFamily="50" charset="-128"/>
                <a:ea typeface="Meiryo UI" panose="020B0604030504040204" pitchFamily="50" charset="-128"/>
              </a:rPr>
              <a:t>とは、「</a:t>
            </a:r>
            <a:r>
              <a:rPr lang="ja-JP" altLang="ja-JP" sz="1200" dirty="0">
                <a:latin typeface="Meiryo UI" panose="020B0604030504040204" pitchFamily="50" charset="-128"/>
                <a:ea typeface="Meiryo UI" panose="020B0604030504040204" pitchFamily="50" charset="-128"/>
              </a:rPr>
              <a:t>温室効果ガス排出量と密接な関係を持つ値</a:t>
            </a:r>
            <a:r>
              <a:rPr lang="ja-JP" altLang="en-US" sz="1200" dirty="0">
                <a:latin typeface="Meiryo UI" panose="020B0604030504040204" pitchFamily="50" charset="-128"/>
                <a:ea typeface="Meiryo UI" panose="020B0604030504040204" pitchFamily="50" charset="-128"/>
              </a:rPr>
              <a:t>」を指す。</a:t>
            </a:r>
            <a:endParaRPr kumimoji="1" lang="en-US" altLang="ja-JP" sz="1100" b="1" dirty="0">
              <a:latin typeface="Meiryo UI" panose="020B0604030504040204" pitchFamily="50" charset="-128"/>
              <a:ea typeface="Meiryo UI" panose="020B0604030504040204" pitchFamily="50" charset="-128"/>
            </a:endParaRPr>
          </a:p>
        </p:txBody>
      </p:sp>
      <p:graphicFrame>
        <p:nvGraphicFramePr>
          <p:cNvPr id="12" name="表 3">
            <a:extLst>
              <a:ext uri="{FF2B5EF4-FFF2-40B4-BE49-F238E27FC236}">
                <a16:creationId xmlns:a16="http://schemas.microsoft.com/office/drawing/2014/main" id="{1A798F87-503E-4214-9D43-4A3F440B0807}"/>
              </a:ext>
            </a:extLst>
          </p:cNvPr>
          <p:cNvGraphicFramePr>
            <a:graphicFrameLocks noGrp="1"/>
          </p:cNvGraphicFramePr>
          <p:nvPr>
            <p:extLst>
              <p:ext uri="{D42A27DB-BD31-4B8C-83A1-F6EECF244321}">
                <p14:modId xmlns:p14="http://schemas.microsoft.com/office/powerpoint/2010/main" val="2693499209"/>
              </p:ext>
            </p:extLst>
          </p:nvPr>
        </p:nvGraphicFramePr>
        <p:xfrm>
          <a:off x="850993" y="1210146"/>
          <a:ext cx="7009965" cy="1786806"/>
        </p:xfrm>
        <a:graphic>
          <a:graphicData uri="http://schemas.openxmlformats.org/drawingml/2006/table">
            <a:tbl>
              <a:tblPr firstRow="1" bandRow="1">
                <a:tableStyleId>{5C22544A-7EE6-4342-B048-85BDC9FD1C3A}</a:tableStyleId>
              </a:tblPr>
              <a:tblGrid>
                <a:gridCol w="778885">
                  <a:extLst>
                    <a:ext uri="{9D8B030D-6E8A-4147-A177-3AD203B41FA5}">
                      <a16:colId xmlns:a16="http://schemas.microsoft.com/office/drawing/2014/main" val="947973258"/>
                    </a:ext>
                  </a:extLst>
                </a:gridCol>
                <a:gridCol w="778885">
                  <a:extLst>
                    <a:ext uri="{9D8B030D-6E8A-4147-A177-3AD203B41FA5}">
                      <a16:colId xmlns:a16="http://schemas.microsoft.com/office/drawing/2014/main" val="346216130"/>
                    </a:ext>
                  </a:extLst>
                </a:gridCol>
                <a:gridCol w="778885">
                  <a:extLst>
                    <a:ext uri="{9D8B030D-6E8A-4147-A177-3AD203B41FA5}">
                      <a16:colId xmlns:a16="http://schemas.microsoft.com/office/drawing/2014/main" val="3748285030"/>
                    </a:ext>
                  </a:extLst>
                </a:gridCol>
                <a:gridCol w="778885">
                  <a:extLst>
                    <a:ext uri="{9D8B030D-6E8A-4147-A177-3AD203B41FA5}">
                      <a16:colId xmlns:a16="http://schemas.microsoft.com/office/drawing/2014/main" val="4206746246"/>
                    </a:ext>
                  </a:extLst>
                </a:gridCol>
                <a:gridCol w="778885">
                  <a:extLst>
                    <a:ext uri="{9D8B030D-6E8A-4147-A177-3AD203B41FA5}">
                      <a16:colId xmlns:a16="http://schemas.microsoft.com/office/drawing/2014/main" val="2940473975"/>
                    </a:ext>
                  </a:extLst>
                </a:gridCol>
                <a:gridCol w="778885">
                  <a:extLst>
                    <a:ext uri="{9D8B030D-6E8A-4147-A177-3AD203B41FA5}">
                      <a16:colId xmlns:a16="http://schemas.microsoft.com/office/drawing/2014/main" val="53820093"/>
                    </a:ext>
                  </a:extLst>
                </a:gridCol>
                <a:gridCol w="778885">
                  <a:extLst>
                    <a:ext uri="{9D8B030D-6E8A-4147-A177-3AD203B41FA5}">
                      <a16:colId xmlns:a16="http://schemas.microsoft.com/office/drawing/2014/main" val="3775701760"/>
                    </a:ext>
                  </a:extLst>
                </a:gridCol>
                <a:gridCol w="778885">
                  <a:extLst>
                    <a:ext uri="{9D8B030D-6E8A-4147-A177-3AD203B41FA5}">
                      <a16:colId xmlns:a16="http://schemas.microsoft.com/office/drawing/2014/main" val="1715376641"/>
                    </a:ext>
                  </a:extLst>
                </a:gridCol>
                <a:gridCol w="778885">
                  <a:extLst>
                    <a:ext uri="{9D8B030D-6E8A-4147-A177-3AD203B41FA5}">
                      <a16:colId xmlns:a16="http://schemas.microsoft.com/office/drawing/2014/main" val="3658956362"/>
                    </a:ext>
                  </a:extLst>
                </a:gridCol>
              </a:tblGrid>
              <a:tr h="331058">
                <a:tc gridSpan="9">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基準年度別の</a:t>
                      </a:r>
                      <a:r>
                        <a:rPr kumimoji="1" lang="en-US" altLang="ja-JP" sz="1400" b="0" dirty="0">
                          <a:solidFill>
                            <a:schemeClr val="tx1"/>
                          </a:solidFill>
                          <a:latin typeface="Meiryo UI" panose="020B0604030504040204" pitchFamily="50" charset="-128"/>
                          <a:ea typeface="Meiryo UI" panose="020B0604030504040204" pitchFamily="50" charset="-128"/>
                        </a:rPr>
                        <a:t>2030</a:t>
                      </a:r>
                      <a:r>
                        <a:rPr kumimoji="1" lang="ja-JP" altLang="en-US" sz="1400" b="0" dirty="0">
                          <a:solidFill>
                            <a:schemeClr val="tx1"/>
                          </a:solidFill>
                          <a:latin typeface="Meiryo UI" panose="020B0604030504040204" pitchFamily="50" charset="-128"/>
                          <a:ea typeface="Meiryo UI" panose="020B0604030504040204" pitchFamily="50" charset="-128"/>
                        </a:rPr>
                        <a:t>年度目標削減率の目安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841210727"/>
                  </a:ext>
                </a:extLst>
              </a:tr>
              <a:tr h="331058">
                <a:tc>
                  <a:txBody>
                    <a:bodyPr/>
                    <a:lstStyle/>
                    <a:p>
                      <a:pPr algn="ctr"/>
                      <a:r>
                        <a:rPr kumimoji="1" lang="en-US" altLang="ja-JP" sz="1400" dirty="0">
                          <a:latin typeface="Meiryo UI" panose="020B0604030504040204" pitchFamily="50" charset="-128"/>
                          <a:ea typeface="Meiryo UI" panose="020B0604030504040204" pitchFamily="50" charset="-128"/>
                        </a:rPr>
                        <a:t>2013</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2014</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2015</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2016</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2017</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2018</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2019</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2020</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2021</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extLst>
                  <a:ext uri="{0D108BD9-81ED-4DB2-BD59-A6C34878D82A}">
                    <a16:rowId xmlns:a16="http://schemas.microsoft.com/office/drawing/2014/main" val="1792925919"/>
                  </a:ext>
                </a:extLst>
              </a:tr>
              <a:tr h="462574">
                <a:tc>
                  <a:txBody>
                    <a:bodyPr/>
                    <a:lstStyle/>
                    <a:p>
                      <a:pPr algn="ctr"/>
                      <a:r>
                        <a:rPr kumimoji="1" lang="en-US" altLang="ja-JP" sz="1400" dirty="0">
                          <a:latin typeface="Meiryo UI" panose="020B0604030504040204" pitchFamily="50" charset="-128"/>
                          <a:ea typeface="Meiryo UI" panose="020B0604030504040204" pitchFamily="50" charset="-128"/>
                        </a:rPr>
                        <a:t>19.0%</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18.2%</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17.4%</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16.5%</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15.7%</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14.8%</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14.0%</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13.1%</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12.2%</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1757736"/>
                  </a:ext>
                </a:extLst>
              </a:tr>
              <a:tr h="331058">
                <a:tc>
                  <a:txBody>
                    <a:bodyPr/>
                    <a:lstStyle/>
                    <a:p>
                      <a:pPr algn="ctr"/>
                      <a:r>
                        <a:rPr kumimoji="1" lang="en-US" altLang="ja-JP" sz="1400" dirty="0">
                          <a:latin typeface="Meiryo UI" panose="020B0604030504040204" pitchFamily="50" charset="-128"/>
                          <a:ea typeface="Meiryo UI" panose="020B0604030504040204" pitchFamily="50" charset="-128"/>
                        </a:rPr>
                        <a:t>2022</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2023</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2024</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2025</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2026</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2027</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2028</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2029</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rowSpan="2">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264414242"/>
                  </a:ext>
                </a:extLst>
              </a:tr>
              <a:tr h="331058">
                <a:tc>
                  <a:txBody>
                    <a:bodyPr/>
                    <a:lstStyle/>
                    <a:p>
                      <a:pPr algn="ctr"/>
                      <a:r>
                        <a:rPr kumimoji="1" lang="en-US" altLang="ja-JP" sz="1400" dirty="0">
                          <a:latin typeface="Meiryo UI" panose="020B0604030504040204" pitchFamily="50" charset="-128"/>
                          <a:ea typeface="Meiryo UI" panose="020B0604030504040204" pitchFamily="50" charset="-128"/>
                        </a:rPr>
                        <a:t>11.3%</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10.0%</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8.6%</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7.2%</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5.8%</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4.4%</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2.9%</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1.5%</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14663943"/>
                  </a:ext>
                </a:extLst>
              </a:tr>
            </a:tbl>
          </a:graphicData>
        </a:graphic>
      </p:graphicFrame>
    </p:spTree>
    <p:extLst>
      <p:ext uri="{BB962C8B-B14F-4D97-AF65-F5344CB8AC3E}">
        <p14:creationId xmlns:p14="http://schemas.microsoft.com/office/powerpoint/2010/main" val="4213777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0986" y="1428039"/>
            <a:ext cx="8928992" cy="1323439"/>
          </a:xfrm>
          <a:prstGeom prst="rect">
            <a:avLst/>
          </a:prstGeom>
          <a:noFill/>
        </p:spPr>
        <p:txBody>
          <a:bodyPr wrap="square" rtlCol="0">
            <a:spAutoFit/>
          </a:bodyPr>
          <a:lstStyle/>
          <a:p>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業種毎の特徴も考慮し、基準年度比削減率（原単位ベース）での評価を希望することができる。</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（原単位とは）</a:t>
            </a:r>
            <a:b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ある年度の温室効果ガス総排出量を温室効果ガス排出量と密接な関係を持つ値で割った値を指す。</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温室効果ガス排出量と密接な関係を持つ値の例：製造品出荷額、延床面積、生産量、売上金額など</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88B2DDF3-0399-4A7F-990D-A890C382CD26}"/>
              </a:ext>
            </a:extLst>
          </p:cNvPr>
          <p:cNvSpPr txBox="1"/>
          <p:nvPr/>
        </p:nvSpPr>
        <p:spPr>
          <a:xfrm>
            <a:off x="0" y="913744"/>
            <a:ext cx="9108504" cy="433324"/>
          </a:xfrm>
          <a:prstGeom prst="rect">
            <a:avLst/>
          </a:prstGeom>
          <a:noFill/>
        </p:spPr>
        <p:txBody>
          <a:bodyPr wrap="square" rtlCol="0">
            <a:spAutoFit/>
          </a:bodyPr>
          <a:lstStyle/>
          <a:p>
            <a:pPr indent="-441325">
              <a:lnSpc>
                <a:spcPts val="3200"/>
              </a:lnSpc>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（参考）基準年度比削減率（原単位ベース）での評価を希望する場合</a:t>
            </a:r>
            <a:endPar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5C67C2CD-B325-44E5-805D-CC24CDC0A44C}"/>
              </a:ext>
            </a:extLst>
          </p:cNvPr>
          <p:cNvSpPr txBox="1"/>
          <p:nvPr/>
        </p:nvSpPr>
        <p:spPr>
          <a:xfrm>
            <a:off x="325465" y="2862169"/>
            <a:ext cx="8565077" cy="3693319"/>
          </a:xfrm>
          <a:prstGeom prst="rect">
            <a:avLst/>
          </a:prstGeom>
          <a:noFill/>
        </p:spPr>
        <p:txBody>
          <a:bodyPr wrap="square" rtlCol="0">
            <a:spAutoFit/>
          </a:bodyPr>
          <a:lstStyle/>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計算式</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基準年度比削減率（原単位ベース）＝（</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A-B</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/A×100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：基準年度の原単位</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：目標年度の原単位</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例）「製造品出荷額」を「温室効果ガス排出量と密接な関係を持つ値」にした場合</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基準年度の排出量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 、製造品出荷額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目標年度の排出量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20,000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 、製造品出荷額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2,500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Ａ：</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10,000</a:t>
            </a:r>
            <a:r>
              <a:rPr lang="ja-JP" altLang="en-US" kern="100" dirty="0" err="1">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Ｂ</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20,000</a:t>
            </a:r>
            <a:r>
              <a:rPr lang="ja-JP" altLang="en-US" kern="100" dirty="0" err="1">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/2,500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百万円＝</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8</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　</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10-8</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/10×100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　＝　　</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基準年度比削減率（原単位ベース）</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20</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endParaRPr lang="en-US" altLang="ja-JP" b="1"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3AEDA8E3-7CA4-4A35-8E8D-1D4A5F245849}"/>
              </a:ext>
            </a:extLst>
          </p:cNvPr>
          <p:cNvSpPr/>
          <p:nvPr/>
        </p:nvSpPr>
        <p:spPr>
          <a:xfrm>
            <a:off x="179512" y="2775704"/>
            <a:ext cx="8856984" cy="386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8" name="Rectangle 2">
            <a:extLst>
              <a:ext uri="{FF2B5EF4-FFF2-40B4-BE49-F238E27FC236}">
                <a16:creationId xmlns:a16="http://schemas.microsoft.com/office/drawing/2014/main" id="{DCCDC910-6BE8-29FD-6B80-7B989252E76B}"/>
              </a:ext>
            </a:extLst>
          </p:cNvPr>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9" name="スライド番号プレースホルダー 5">
            <a:extLst>
              <a:ext uri="{FF2B5EF4-FFF2-40B4-BE49-F238E27FC236}">
                <a16:creationId xmlns:a16="http://schemas.microsoft.com/office/drawing/2014/main" id="{A29FE09A-9437-43C6-A63C-8A347EB1C524}"/>
              </a:ext>
            </a:extLst>
          </p:cNvPr>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5A7BED7-9510-4C4B-91BA-7696EE92F05C}" type="slidenum">
              <a:rPr lang="ja-JP" altLang="en-US" smtClean="0"/>
              <a:pPr/>
              <a:t>36</a:t>
            </a:fld>
            <a:endParaRPr lang="ja-JP" altLang="en-US" dirty="0"/>
          </a:p>
        </p:txBody>
      </p:sp>
    </p:spTree>
    <p:extLst>
      <p:ext uri="{BB962C8B-B14F-4D97-AF65-F5344CB8AC3E}">
        <p14:creationId xmlns:p14="http://schemas.microsoft.com/office/powerpoint/2010/main" val="11520089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No.5</a:t>
            </a:r>
          </a:p>
        </p:txBody>
      </p:sp>
      <p:sp>
        <p:nvSpPr>
          <p:cNvPr id="3" name="テキスト ボックス 2"/>
          <p:cNvSpPr txBox="1"/>
          <p:nvPr/>
        </p:nvSpPr>
        <p:spPr>
          <a:xfrm>
            <a:off x="22884" y="908720"/>
            <a:ext cx="8018820"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〇温室効果ガス排出量と密接な関係を持つ値を</a:t>
            </a:r>
            <a:r>
              <a:rPr lang="ja-JP" altLang="en-US" sz="1600" b="1" u="sng" dirty="0">
                <a:latin typeface="Meiryo UI" panose="020B0604030504040204" pitchFamily="50" charset="-128"/>
                <a:ea typeface="Meiryo UI" panose="020B0604030504040204" pitchFamily="50" charset="-128"/>
              </a:rPr>
              <a:t>複数設定した場合</a:t>
            </a:r>
            <a:r>
              <a:rPr lang="ja-JP" altLang="en-US" sz="1600" b="1" dirty="0">
                <a:latin typeface="Meiryo UI" panose="020B0604030504040204" pitchFamily="50" charset="-128"/>
                <a:ea typeface="Meiryo UI" panose="020B0604030504040204" pitchFamily="50" charset="-128"/>
              </a:rPr>
              <a:t>の設定方法の記載例</a:t>
            </a:r>
            <a:endParaRPr kumimoji="1"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93216" y="1340768"/>
            <a:ext cx="8571272" cy="5370701"/>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Ａ部門では製品の生産台数Ａを、Ｂ部門では売上高Ｂを指標とし、それぞれの排出量</a:t>
            </a:r>
            <a:r>
              <a:rPr lang="en-US" altLang="ja-JP" sz="1600" dirty="0">
                <a:latin typeface="Meiryo UI" panose="020B0604030504040204" pitchFamily="50" charset="-128"/>
                <a:ea typeface="Meiryo UI" panose="020B0604030504040204" pitchFamily="50" charset="-128"/>
              </a:rPr>
              <a:t>(EA</a:t>
            </a:r>
            <a:r>
              <a:rPr lang="ja-JP" altLang="en-US" sz="1600" dirty="0" err="1">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EB)</a:t>
            </a:r>
            <a:r>
              <a:rPr lang="ja-JP" altLang="en-US" sz="1600" dirty="0">
                <a:latin typeface="Meiryo UI" panose="020B0604030504040204" pitchFamily="50" charset="-128"/>
                <a:ea typeface="Meiryo UI" panose="020B0604030504040204" pitchFamily="50" charset="-128"/>
              </a:rPr>
              <a:t>から、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生産台数あたりの排出量</a:t>
            </a:r>
            <a:r>
              <a:rPr lang="en-US" altLang="ja-JP" sz="1600" dirty="0">
                <a:latin typeface="Meiryo UI" panose="020B0604030504040204" pitchFamily="50" charset="-128"/>
                <a:ea typeface="Meiryo UI" panose="020B0604030504040204" pitchFamily="50" charset="-128"/>
              </a:rPr>
              <a:t>(EA/A)</a:t>
            </a:r>
            <a:r>
              <a:rPr lang="ja-JP" altLang="en-US" sz="1600" dirty="0" err="1">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売上高あたりの排出量</a:t>
            </a:r>
            <a:r>
              <a:rPr lang="en-US" altLang="ja-JP" sz="1600" dirty="0">
                <a:latin typeface="Meiryo UI" panose="020B0604030504040204" pitchFamily="50" charset="-128"/>
                <a:ea typeface="Meiryo UI" panose="020B0604030504040204" pitchFamily="50" charset="-128"/>
              </a:rPr>
              <a:t>(EB/B)</a:t>
            </a:r>
            <a:r>
              <a:rPr lang="ja-JP" altLang="en-US" sz="1600" dirty="0">
                <a:latin typeface="Meiryo UI" panose="020B0604030504040204" pitchFamily="50" charset="-128"/>
                <a:ea typeface="Meiryo UI" panose="020B0604030504040204" pitchFamily="50" charset="-128"/>
              </a:rPr>
              <a:t>を計算。</a:t>
            </a:r>
          </a:p>
          <a:p>
            <a:r>
              <a:rPr lang="ja-JP" altLang="en-US" sz="1600" dirty="0">
                <a:latin typeface="Meiryo UI" panose="020B0604030504040204" pitchFamily="50" charset="-128"/>
                <a:ea typeface="Meiryo UI" panose="020B0604030504040204" pitchFamily="50" charset="-128"/>
              </a:rPr>
              <a:t>これらを用い、Ｂ部門の売上高に相当するＡ部門の生産台数を求める換算係数</a:t>
            </a:r>
            <a:r>
              <a:rPr lang="en-US" altLang="ja-JP" sz="1600" dirty="0">
                <a:latin typeface="Meiryo UI" panose="020B0604030504040204" pitchFamily="50" charset="-128"/>
                <a:ea typeface="Meiryo UI" panose="020B0604030504040204" pitchFamily="50" charset="-128"/>
              </a:rPr>
              <a:t>(k)</a:t>
            </a:r>
            <a:r>
              <a:rPr lang="ja-JP" altLang="en-US" sz="1600" dirty="0">
                <a:latin typeface="Meiryo UI" panose="020B0604030504040204" pitchFamily="50" charset="-128"/>
                <a:ea typeface="Meiryo UI" panose="020B0604030504040204" pitchFamily="50" charset="-128"/>
              </a:rPr>
              <a:t>を計算。</a:t>
            </a:r>
            <a:endParaRPr lang="en-US" altLang="ja-JP" sz="1600" dirty="0">
              <a:latin typeface="Meiryo UI" panose="020B0604030504040204" pitchFamily="50" charset="-128"/>
              <a:ea typeface="Meiryo UI" panose="020B0604030504040204" pitchFamily="50" charset="-128"/>
            </a:endParaRPr>
          </a:p>
          <a:p>
            <a:pPr>
              <a:spcBef>
                <a:spcPts val="600"/>
              </a:spcBef>
              <a:spcAft>
                <a:spcPts val="600"/>
              </a:spcAft>
            </a:pPr>
            <a:r>
              <a:rPr lang="ja-JP" altLang="en-US" sz="1600" dirty="0">
                <a:latin typeface="Meiryo UI" panose="020B0604030504040204" pitchFamily="50" charset="-128"/>
                <a:ea typeface="Meiryo UI" panose="020B0604030504040204" pitchFamily="50" charset="-128"/>
              </a:rPr>
              <a:t>　　　　ｋ＝（ＥＢ／Ｂ）／（ＥＡ／Ａ）</a:t>
            </a:r>
          </a:p>
          <a:p>
            <a:r>
              <a:rPr lang="ja-JP" altLang="en-US" sz="1600" dirty="0">
                <a:latin typeface="Meiryo UI" panose="020B0604030504040204" pitchFamily="50" charset="-128"/>
                <a:ea typeface="Meiryo UI" panose="020B0604030504040204" pitchFamily="50" charset="-128"/>
              </a:rPr>
              <a:t>この換算係数により重みづけを行って生産台数に換算した指標</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を用いて原単位ベースでの排出量を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次のとおり設定することとした。</a:t>
            </a:r>
            <a:endParaRPr lang="en-US" altLang="ja-JP" sz="1600" dirty="0">
              <a:latin typeface="Meiryo UI" panose="020B0604030504040204" pitchFamily="50" charset="-128"/>
              <a:ea typeface="Meiryo UI" panose="020B0604030504040204" pitchFamily="50" charset="-128"/>
            </a:endParaRPr>
          </a:p>
          <a:p>
            <a:pPr>
              <a:spcBef>
                <a:spcPts val="600"/>
              </a:spcBef>
              <a:spcAft>
                <a:spcPts val="600"/>
              </a:spcAft>
            </a:pPr>
            <a:r>
              <a:rPr lang="ja-JP" altLang="en-US" sz="1600" dirty="0">
                <a:latin typeface="Meiryo UI" panose="020B0604030504040204" pitchFamily="50" charset="-128"/>
                <a:ea typeface="Meiryo UI" panose="020B0604030504040204" pitchFamily="50" charset="-128"/>
              </a:rPr>
              <a:t>　　　　原単位ベースでの排出量＝（ＥＡ＋ＥＢ）／Ｃ</a:t>
            </a:r>
          </a:p>
          <a:p>
            <a:pPr>
              <a:spcAft>
                <a:spcPts val="1200"/>
              </a:spcAft>
            </a:pPr>
            <a:r>
              <a:rPr lang="ja-JP" altLang="en-US" sz="1600" dirty="0">
                <a:latin typeface="Meiryo UI" panose="020B0604030504040204" pitchFamily="50" charset="-128"/>
                <a:ea typeface="Meiryo UI" panose="020B0604030504040204" pitchFamily="50" charset="-128"/>
              </a:rPr>
              <a:t>ここで、Ｃ＝Ａ＋</a:t>
            </a:r>
            <a:r>
              <a:rPr lang="ja-JP" altLang="en-US" sz="1600" dirty="0" err="1">
                <a:latin typeface="Meiryo UI" panose="020B0604030504040204" pitchFamily="50" charset="-128"/>
                <a:ea typeface="Meiryo UI" panose="020B0604030504040204" pitchFamily="50" charset="-128"/>
              </a:rPr>
              <a:t>ｋ</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Ｂ</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根拠資料の記載例</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Ａ部門では製品の生産台数を、Ｂ部門では売上高をそれぞれ原単位の分母とした場合、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それらの重み付け合算により分母を求めます。 </a:t>
            </a:r>
            <a:endParaRPr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rPr>
              <a:t>　　　　Ａ部門：</a:t>
            </a:r>
            <a:r>
              <a:rPr lang="en-US" altLang="ja-JP" sz="1600" dirty="0">
                <a:latin typeface="Meiryo UI" panose="020B0604030504040204" pitchFamily="50" charset="-128"/>
                <a:ea typeface="Meiryo UI" panose="020B0604030504040204" pitchFamily="50" charset="-128"/>
              </a:rPr>
              <a:t>1,000t-CO</a:t>
            </a:r>
            <a:r>
              <a:rPr lang="ja-JP" altLang="en-US" sz="1600" dirty="0">
                <a:latin typeface="Meiryo UI" panose="020B0604030504040204" pitchFamily="50" charset="-128"/>
                <a:ea typeface="Meiryo UI" panose="020B0604030504040204" pitchFamily="50" charset="-128"/>
              </a:rPr>
              <a:t>₂／</a:t>
            </a:r>
            <a:r>
              <a:rPr lang="en-US" altLang="ja-JP" sz="1600" dirty="0">
                <a:latin typeface="Meiryo UI" panose="020B0604030504040204" pitchFamily="50" charset="-128"/>
                <a:ea typeface="Meiryo UI" panose="020B0604030504040204" pitchFamily="50" charset="-128"/>
              </a:rPr>
              <a:t>20,000</a:t>
            </a:r>
            <a:r>
              <a:rPr lang="ja-JP" altLang="en-US" sz="1600" dirty="0">
                <a:latin typeface="Meiryo UI" panose="020B0604030504040204" pitchFamily="50" charset="-128"/>
                <a:ea typeface="Meiryo UI" panose="020B0604030504040204" pitchFamily="50" charset="-128"/>
              </a:rPr>
              <a:t>台 </a:t>
            </a:r>
            <a:r>
              <a:rPr lang="en-US" altLang="ja-JP" sz="1600" dirty="0">
                <a:latin typeface="Meiryo UI" panose="020B0604030504040204" pitchFamily="50" charset="-128"/>
                <a:ea typeface="Meiryo UI" panose="020B0604030504040204" pitchFamily="50" charset="-128"/>
              </a:rPr>
              <a:t>= 0.05t-CO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／台 </a:t>
            </a:r>
            <a:endParaRPr lang="en-US" altLang="ja-JP" sz="1600" dirty="0">
              <a:latin typeface="Meiryo UI" panose="020B0604030504040204" pitchFamily="50" charset="-128"/>
              <a:ea typeface="Meiryo UI" panose="020B0604030504040204" pitchFamily="50" charset="-128"/>
            </a:endParaRPr>
          </a:p>
          <a:p>
            <a:pPr>
              <a:spcAft>
                <a:spcPts val="600"/>
              </a:spcAft>
            </a:pPr>
            <a:r>
              <a:rPr lang="ja-JP" altLang="en-US" sz="1600" dirty="0">
                <a:latin typeface="Meiryo UI" panose="020B0604030504040204" pitchFamily="50" charset="-128"/>
                <a:ea typeface="Meiryo UI" panose="020B0604030504040204" pitchFamily="50" charset="-128"/>
              </a:rPr>
              <a:t>     　 Ｂ部門：</a:t>
            </a:r>
            <a:r>
              <a:rPr lang="en-US" altLang="ja-JP" sz="1600" dirty="0">
                <a:latin typeface="Meiryo UI" panose="020B0604030504040204" pitchFamily="50" charset="-128"/>
                <a:ea typeface="Meiryo UI" panose="020B0604030504040204" pitchFamily="50" charset="-128"/>
              </a:rPr>
              <a:t>2,500t-CO</a:t>
            </a:r>
            <a:r>
              <a:rPr lang="ja-JP" altLang="en-US" sz="1600" dirty="0">
                <a:latin typeface="Meiryo UI" panose="020B0604030504040204" pitchFamily="50" charset="-128"/>
                <a:ea typeface="Meiryo UI" panose="020B0604030504040204" pitchFamily="50" charset="-128"/>
              </a:rPr>
              <a:t>₂／</a:t>
            </a:r>
            <a:r>
              <a:rPr lang="en-US" altLang="ja-JP" sz="1600" dirty="0">
                <a:latin typeface="Meiryo UI" panose="020B0604030504040204" pitchFamily="50" charset="-128"/>
                <a:ea typeface="Meiryo UI" panose="020B0604030504040204" pitchFamily="50" charset="-128"/>
              </a:rPr>
              <a:t>500</a:t>
            </a:r>
            <a:r>
              <a:rPr lang="ja-JP" altLang="en-US" sz="1600" dirty="0">
                <a:latin typeface="Meiryo UI" panose="020B0604030504040204" pitchFamily="50" charset="-128"/>
                <a:ea typeface="Meiryo UI" panose="020B0604030504040204" pitchFamily="50" charset="-128"/>
              </a:rPr>
              <a:t>百万円 </a:t>
            </a:r>
            <a:r>
              <a:rPr lang="en-US" altLang="ja-JP" sz="1600" dirty="0">
                <a:latin typeface="Meiryo UI" panose="020B0604030504040204" pitchFamily="50" charset="-128"/>
                <a:ea typeface="Meiryo UI" panose="020B0604030504040204" pitchFamily="50" charset="-128"/>
              </a:rPr>
              <a:t>= 5t-CO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／百万円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これより、換算値（Ｂ部門の売上高に相当するＡ部門の台数）：</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0.05 =100</a:t>
            </a:r>
            <a:r>
              <a:rPr lang="ja-JP" altLang="en-US" sz="1600" dirty="0">
                <a:latin typeface="Meiryo UI" panose="020B0604030504040204" pitchFamily="50" charset="-128"/>
                <a:ea typeface="Meiryo UI" panose="020B0604030504040204" pitchFamily="50" charset="-128"/>
              </a:rPr>
              <a:t>台／百万円</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この比率を用いて、重み付け合算値を、次のように設定。 </a:t>
            </a:r>
            <a:endParaRPr lang="en-US" altLang="ja-JP" sz="1600" dirty="0">
              <a:latin typeface="Meiryo UI" panose="020B0604030504040204" pitchFamily="50" charset="-128"/>
              <a:ea typeface="Meiryo UI" panose="020B0604030504040204" pitchFamily="50" charset="-128"/>
            </a:endParaRPr>
          </a:p>
          <a:p>
            <a:pPr>
              <a:spcBef>
                <a:spcPts val="600"/>
              </a:spcBef>
              <a:spcAft>
                <a:spcPts val="600"/>
              </a:spcAft>
            </a:pPr>
            <a:r>
              <a:rPr lang="en-US" altLang="ja-JP" sz="1600" dirty="0">
                <a:latin typeface="Meiryo UI" panose="020B0604030504040204" pitchFamily="50" charset="-128"/>
                <a:ea typeface="Meiryo UI" panose="020B0604030504040204" pitchFamily="50" charset="-128"/>
              </a:rPr>
              <a:t>        20,000</a:t>
            </a:r>
            <a:r>
              <a:rPr lang="ja-JP" altLang="en-US" sz="1600" dirty="0">
                <a:latin typeface="Meiryo UI" panose="020B0604030504040204" pitchFamily="50" charset="-128"/>
                <a:ea typeface="Meiryo UI" panose="020B0604030504040204" pitchFamily="50" charset="-128"/>
              </a:rPr>
              <a:t>台＋</a:t>
            </a:r>
            <a:r>
              <a:rPr lang="en-US" altLang="ja-JP" sz="1600" dirty="0">
                <a:latin typeface="Meiryo UI" panose="020B0604030504040204" pitchFamily="50" charset="-128"/>
                <a:ea typeface="Meiryo UI" panose="020B0604030504040204" pitchFamily="50" charset="-128"/>
              </a:rPr>
              <a:t>500</a:t>
            </a:r>
            <a:r>
              <a:rPr lang="ja-JP" altLang="en-US" sz="1600" dirty="0">
                <a:latin typeface="Meiryo UI" panose="020B0604030504040204" pitchFamily="50" charset="-128"/>
                <a:ea typeface="Meiryo UI" panose="020B0604030504040204" pitchFamily="50" charset="-128"/>
              </a:rPr>
              <a:t>百万円</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台／百万円 </a:t>
            </a:r>
            <a:r>
              <a:rPr lang="en-US" altLang="ja-JP" sz="1600" dirty="0">
                <a:latin typeface="Meiryo UI" panose="020B0604030504040204" pitchFamily="50" charset="-128"/>
                <a:ea typeface="Meiryo UI" panose="020B0604030504040204" pitchFamily="50" charset="-128"/>
              </a:rPr>
              <a:t>= </a:t>
            </a:r>
            <a:r>
              <a:rPr lang="en-US" altLang="ja-JP" sz="1600" b="1" u="sng" dirty="0">
                <a:latin typeface="Meiryo UI" panose="020B0604030504040204" pitchFamily="50" charset="-128"/>
                <a:ea typeface="Meiryo UI" panose="020B0604030504040204" pitchFamily="50" charset="-128"/>
              </a:rPr>
              <a:t>70,000</a:t>
            </a:r>
            <a:r>
              <a:rPr lang="ja-JP" altLang="en-US" sz="1600" b="1" u="sng" dirty="0">
                <a:latin typeface="Meiryo UI" panose="020B0604030504040204" pitchFamily="50" charset="-128"/>
                <a:ea typeface="Meiryo UI" panose="020B0604030504040204" pitchFamily="50" charset="-128"/>
              </a:rPr>
              <a:t>台</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以上から、原単位ベースでの排出量は次のとおりとなります。 </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        3,500t-CO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70,000</a:t>
            </a:r>
            <a:r>
              <a:rPr lang="ja-JP" altLang="en-US" sz="1600" dirty="0">
                <a:latin typeface="Meiryo UI" panose="020B0604030504040204" pitchFamily="50" charset="-128"/>
                <a:ea typeface="Meiryo UI" panose="020B0604030504040204" pitchFamily="50" charset="-128"/>
              </a:rPr>
              <a:t>台 ≒ </a:t>
            </a:r>
            <a:r>
              <a:rPr lang="en-US" altLang="ja-JP" sz="1600" dirty="0">
                <a:latin typeface="Meiryo UI" panose="020B0604030504040204" pitchFamily="50" charset="-128"/>
                <a:ea typeface="Meiryo UI" panose="020B0604030504040204" pitchFamily="50" charset="-128"/>
              </a:rPr>
              <a:t>0.05t-CO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／台</a:t>
            </a:r>
          </a:p>
        </p:txBody>
      </p:sp>
      <p:sp>
        <p:nvSpPr>
          <p:cNvPr id="7" name="円形吹き出し 14">
            <a:extLst>
              <a:ext uri="{FF2B5EF4-FFF2-40B4-BE49-F238E27FC236}">
                <a16:creationId xmlns:a16="http://schemas.microsoft.com/office/drawing/2014/main" id="{84769866-E4E5-4C97-8275-CB466C912DDC}"/>
              </a:ext>
            </a:extLst>
          </p:cNvPr>
          <p:cNvSpPr/>
          <p:nvPr/>
        </p:nvSpPr>
        <p:spPr>
          <a:xfrm>
            <a:off x="6228184" y="5661248"/>
            <a:ext cx="2738624" cy="1082635"/>
          </a:xfrm>
          <a:prstGeom prst="wedgeEllipseCallout">
            <a:avLst>
              <a:gd name="adj1" fmla="val -52983"/>
              <a:gd name="adj2" fmla="val -3315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記載例の場合、</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温室効果ガス排出量と</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密接な関係を持つ値は</a:t>
            </a:r>
            <a:r>
              <a:rPr lang="en-US" altLang="ja-JP" sz="1400" dirty="0">
                <a:solidFill>
                  <a:schemeClr val="tx1"/>
                </a:solidFill>
                <a:latin typeface="Meiryo UI" panose="020B0604030504040204" pitchFamily="50" charset="-128"/>
                <a:ea typeface="Meiryo UI" panose="020B0604030504040204" pitchFamily="50" charset="-128"/>
              </a:rPr>
              <a:t>70,000</a:t>
            </a:r>
            <a:r>
              <a:rPr lang="ja-JP" altLang="en-US" sz="1400" dirty="0">
                <a:solidFill>
                  <a:schemeClr val="tx1"/>
                </a:solidFill>
                <a:latin typeface="Meiryo UI" panose="020B0604030504040204" pitchFamily="50" charset="-128"/>
                <a:ea typeface="Meiryo UI" panose="020B0604030504040204" pitchFamily="50" charset="-128"/>
              </a:rPr>
              <a:t>台と記載する。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9830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9600" t="54922" r="32844" b="9641"/>
          <a:stretch/>
        </p:blipFill>
        <p:spPr>
          <a:xfrm>
            <a:off x="528435" y="870090"/>
            <a:ext cx="7926296" cy="2743718"/>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No.6</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625553289"/>
              </p:ext>
            </p:extLst>
          </p:nvPr>
        </p:nvGraphicFramePr>
        <p:xfrm>
          <a:off x="179512" y="3744934"/>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①削減目標の達成への取組み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目標年度までに実施する予定の取組み内容を記入ください。なお、原単位ベースで設定した場合でも、温室効果ガス総排出量の削減にも努めるものとします。また、削減目標が目安未満の場合は、経済的手法を活用した温室効果ガス排出削減等に努めるものとしま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脱炭素経営宣言（気候変動対策指針</a:t>
                      </a:r>
                      <a:r>
                        <a:rPr kumimoji="1" lang="en-US" altLang="ja-JP" sz="1600" b="0" u="none" dirty="0">
                          <a:solidFill>
                            <a:schemeClr val="tx1"/>
                          </a:solidFill>
                          <a:latin typeface="Meiryo UI" panose="020B0604030504040204" pitchFamily="50" charset="-128"/>
                          <a:ea typeface="Meiryo UI" panose="020B0604030504040204" pitchFamily="50" charset="-128"/>
                        </a:rPr>
                        <a:t>P.15</a:t>
                      </a:r>
                      <a:r>
                        <a:rPr kumimoji="1" lang="ja-JP" altLang="en-US" sz="1600" b="0" u="none" dirty="0">
                          <a:latin typeface="Meiryo UI" panose="020B0604030504040204" pitchFamily="50" charset="-128"/>
                          <a:ea typeface="Meiryo UI" panose="020B0604030504040204" pitchFamily="50" charset="-128"/>
                        </a:rPr>
                        <a:t>参照）の宣言状況について、プルダウンで選択ください。なお、「宣言する」を選択いただいた場合、大阪府のホームページから宣言書の様式をダウンロードいただき、必要事項を記入の上、提出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1" name="正方形/長方形 10"/>
          <p:cNvSpPr/>
          <p:nvPr/>
        </p:nvSpPr>
        <p:spPr>
          <a:xfrm>
            <a:off x="755575" y="1702826"/>
            <a:ext cx="7488000" cy="57404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755575" y="2494914"/>
            <a:ext cx="7488000" cy="57404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719848" y="3284288"/>
            <a:ext cx="2520000" cy="27722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757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6176" y="380558"/>
            <a:ext cx="9051756"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特定事業者の要件</a:t>
            </a:r>
            <a:endParaRPr kumimoji="0" lang="ja-JP" altLang="en-US" sz="1600" dirty="0">
              <a:latin typeface="Meiryo UI" panose="020B0604030504040204" pitchFamily="50" charset="-128"/>
              <a:ea typeface="Meiryo UI" panose="020B0604030504040204" pitchFamily="50" charset="-128"/>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次の１から３のいずれかの要件を満たす場合、特定事業者となる。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なお、原油換算にあたっては、自動車の使用に伴い他人から供給された熱の量を含めないものとする。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endParaRPr>
          </a:p>
          <a:p>
            <a:pPr marL="360363" lvl="0" indent="-360363"/>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１　府内に設置している事業所において使用した</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ja-JP" altLang="en-US" sz="1600" dirty="0">
              <a:latin typeface="Meiryo UI" panose="020B0604030504040204" pitchFamily="50" charset="-128"/>
              <a:ea typeface="Meiryo UI" panose="020B0604030504040204" pitchFamily="50" charset="-128"/>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２　連鎖化事業者のうち、当該連鎖化事業者が府内に設置している事業所及び当該加盟者が府内に</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360363" lvl="0" indent="-360363"/>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設置している当該連鎖化事業に係る事業所において使用した化石燃料及び非化石燃料並びに電気の量並びに他人から供給された熱の量を原油換算した合計量が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ja-JP" altLang="en-US" sz="1600" dirty="0">
              <a:latin typeface="Meiryo UI" panose="020B0604030504040204" pitchFamily="50" charset="-128"/>
              <a:ea typeface="Meiryo UI" panose="020B0604030504040204" pitchFamily="50" charset="-128"/>
            </a:endParaRPr>
          </a:p>
          <a:p>
            <a:pPr marL="630238" lvl="0" indent="-630238"/>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　「エネルギーの使用の合理化及び非化石エネルギーの転換等に関する法律（以下「省エネ法」という） 」で特定連鎖化事業者の指定を受けている事業者（例：フランチャイズチェーン事業等の本部）が該当します。</a:t>
            </a:r>
            <a:endParaRPr kumimoji="0" lang="ja-JP" altLang="en-US" sz="1600" dirty="0">
              <a:latin typeface="Meiryo UI" panose="020B0604030504040204" pitchFamily="50" charset="-128"/>
              <a:ea typeface="Meiryo UI" panose="020B0604030504040204" pitchFamily="50" charset="-128"/>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３　府内に使用の本拠の位置を有する自動車（軽自動車、特殊自動車及び二輪自動車を除く。）を、</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30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台以上（タクシー事業者は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75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台以上）使用する事業者</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　４月１日現在における保有台数で特定事業者となるか判断します。</a:t>
            </a:r>
          </a:p>
        </p:txBody>
      </p:sp>
      <p:sp>
        <p:nvSpPr>
          <p:cNvPr id="11" name="吹き出し: 角を丸めた四角形 22">
            <a:extLst>
              <a:ext uri="{FF2B5EF4-FFF2-40B4-BE49-F238E27FC236}">
                <a16:creationId xmlns:a16="http://schemas.microsoft.com/office/drawing/2014/main" id="{36889DCC-98A5-4C6A-975A-C6826A6C78EC}"/>
              </a:ext>
            </a:extLst>
          </p:cNvPr>
          <p:cNvSpPr/>
          <p:nvPr/>
        </p:nvSpPr>
        <p:spPr>
          <a:xfrm>
            <a:off x="1547664" y="5469330"/>
            <a:ext cx="5184576" cy="1008112"/>
          </a:xfrm>
          <a:prstGeom prst="wedgeRoundRectCallout">
            <a:avLst>
              <a:gd name="adj1" fmla="val -22041"/>
              <a:gd name="adj2" fmla="val -101688"/>
              <a:gd name="adj3" fmla="val 16667"/>
            </a:avLst>
          </a:prstGeom>
          <a:solidFill>
            <a:schemeClr val="accent1">
              <a:lumMod val="20000"/>
              <a:lumOff val="80000"/>
            </a:schemeClr>
          </a:solidFill>
          <a:ln w="12700">
            <a:solidFill>
              <a:schemeClr val="tx1"/>
            </a:solidFill>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自動車</a:t>
            </a:r>
            <a:r>
              <a:rPr lang="en-US" altLang="ja-JP" sz="1600" b="1" dirty="0">
                <a:solidFill>
                  <a:schemeClr val="tx1"/>
                </a:solidFill>
                <a:latin typeface="Meiryo UI" panose="020B0604030504040204" pitchFamily="50" charset="-128"/>
                <a:ea typeface="Meiryo UI" panose="020B0604030504040204" pitchFamily="50" charset="-128"/>
              </a:rPr>
              <a:t>NOx</a:t>
            </a:r>
            <a:r>
              <a:rPr lang="ja-JP" altLang="en-US" sz="1600" b="1" dirty="0">
                <a:solidFill>
                  <a:schemeClr val="tx1"/>
                </a:solidFill>
                <a:latin typeface="Meiryo UI" panose="020B0604030504040204" pitchFamily="50" charset="-128"/>
                <a:ea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rPr>
              <a:t>PM</a:t>
            </a:r>
            <a:r>
              <a:rPr lang="ja-JP" altLang="en-US" sz="1600" b="1" dirty="0">
                <a:solidFill>
                  <a:schemeClr val="tx1"/>
                </a:solidFill>
                <a:latin typeface="Meiryo UI" panose="020B0604030504040204" pitchFamily="50" charset="-128"/>
                <a:ea typeface="Meiryo UI" panose="020B0604030504040204" pitchFamily="50" charset="-128"/>
              </a:rPr>
              <a:t>法の届出規模と同じ</a:t>
            </a:r>
            <a:r>
              <a:rPr lang="ja-JP" altLang="en-US" sz="1400" dirty="0">
                <a:solidFill>
                  <a:schemeClr val="tx1"/>
                </a:solidFill>
                <a:latin typeface="Meiryo UI" panose="020B0604030504040204" pitchFamily="50" charset="-128"/>
                <a:ea typeface="Meiryo UI" panose="020B0604030504040204" pitchFamily="50" charset="-128"/>
              </a:rPr>
              <a:t>になりました。</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・同法の届出事業者は条例届出の提出を。</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・法対策地域外の事業者も条例届出が必要。</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1801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「重点対策」</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674025788"/>
              </p:ext>
            </p:extLst>
          </p:nvPr>
        </p:nvGraphicFramePr>
        <p:xfrm>
          <a:off x="179512" y="3988648"/>
          <a:ext cx="8640960" cy="239268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2019860">
                <a:tc>
                  <a:txBody>
                    <a:bodyPr/>
                    <a:lstStyle/>
                    <a:p>
                      <a:pPr>
                        <a:spcBef>
                          <a:spcPts val="0"/>
                        </a:spcBef>
                        <a:spcAft>
                          <a:spcPts val="600"/>
                        </a:spcAft>
                      </a:pPr>
                      <a:r>
                        <a:rPr kumimoji="1" lang="ja-JP" altLang="en-US" sz="1600" b="1" u="sng" dirty="0">
                          <a:latin typeface="Meiryo UI" panose="020B0604030504040204" pitchFamily="50" charset="-128"/>
                          <a:ea typeface="Meiryo UI" panose="020B0604030504040204" pitchFamily="50" charset="-128"/>
                        </a:rPr>
                        <a:t>各重点対策項目の対象事業所</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重点対策（</a:t>
                      </a:r>
                      <a:r>
                        <a:rPr kumimoji="1" lang="ja-JP" altLang="en-US" sz="1500" b="0" u="none" dirty="0">
                          <a:solidFill>
                            <a:schemeClr val="tx1"/>
                          </a:solidFill>
                          <a:latin typeface="Meiryo UI" panose="020B0604030504040204" pitchFamily="50" charset="-128"/>
                          <a:ea typeface="Meiryo UI" panose="020B0604030504040204" pitchFamily="50" charset="-128"/>
                        </a:rPr>
                        <a:t>基本</a:t>
                      </a:r>
                      <a:r>
                        <a:rPr kumimoji="1" lang="ja-JP" altLang="en-US" sz="1500" b="0" u="none" dirty="0">
                          <a:latin typeface="Meiryo UI" panose="020B0604030504040204" pitchFamily="50" charset="-128"/>
                          <a:ea typeface="Meiryo UI" panose="020B0604030504040204" pitchFamily="50" charset="-128"/>
                        </a:rPr>
                        <a:t>項目）の実施状況①</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主な事業所がある場合は、主な事業所すべてを対象とする。 </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主な事業所がない場合は、任意の事業所（１事業所以上）を対象とする。</a:t>
                      </a:r>
                      <a:endParaRPr kumimoji="1" lang="en-US" altLang="ja-JP" sz="1500" b="0" u="none" dirty="0">
                        <a:latin typeface="Meiryo UI" panose="020B0604030504040204" pitchFamily="50" charset="-128"/>
                        <a:ea typeface="Meiryo UI" panose="020B0604030504040204" pitchFamily="50" charset="-128"/>
                      </a:endParaRPr>
                    </a:p>
                    <a:p>
                      <a:pPr>
                        <a:spcBef>
                          <a:spcPts val="600"/>
                        </a:spcBef>
                      </a:pPr>
                      <a:r>
                        <a:rPr kumimoji="1" lang="en-US" altLang="ja-JP" sz="1500" b="0" u="none" dirty="0">
                          <a:latin typeface="Meiryo UI" panose="020B0604030504040204" pitchFamily="50" charset="-128"/>
                          <a:ea typeface="Meiryo UI" panose="020B0604030504040204" pitchFamily="50" charset="-128"/>
                        </a:rPr>
                        <a:t>(2)</a:t>
                      </a:r>
                      <a:r>
                        <a:rPr kumimoji="1" lang="ja-JP" altLang="en-US" sz="1500" b="0" u="none" dirty="0">
                          <a:latin typeface="Meiryo UI" panose="020B0604030504040204" pitchFamily="50" charset="-128"/>
                          <a:ea typeface="Meiryo UI" panose="020B0604030504040204" pitchFamily="50" charset="-128"/>
                        </a:rPr>
                        <a:t>重点対策（</a:t>
                      </a:r>
                      <a:r>
                        <a:rPr kumimoji="1" lang="ja-JP" altLang="en-US" sz="1500" b="0" u="none" dirty="0">
                          <a:solidFill>
                            <a:schemeClr val="tx1"/>
                          </a:solidFill>
                          <a:latin typeface="Meiryo UI" panose="020B0604030504040204" pitchFamily="50" charset="-128"/>
                          <a:ea typeface="Meiryo UI" panose="020B0604030504040204" pitchFamily="50" charset="-128"/>
                        </a:rPr>
                        <a:t>基本</a:t>
                      </a:r>
                      <a:r>
                        <a:rPr kumimoji="1" lang="ja-JP" altLang="en-US" sz="1500" b="0" u="none" dirty="0">
                          <a:latin typeface="Meiryo UI" panose="020B0604030504040204" pitchFamily="50" charset="-128"/>
                          <a:ea typeface="Meiryo UI" panose="020B0604030504040204" pitchFamily="50" charset="-128"/>
                        </a:rPr>
                        <a:t>項目）の実施状況②</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任意の事業所（１事業所以上）を対象とし、</a:t>
                      </a:r>
                      <a:r>
                        <a:rPr kumimoji="1" lang="en-US" altLang="ja-JP" sz="1500" b="0" u="none" dirty="0">
                          <a:latin typeface="Meiryo UI" panose="020B0604030504040204" pitchFamily="50" charset="-128"/>
                          <a:ea typeface="Meiryo UI" panose="020B0604030504040204" pitchFamily="50" charset="-128"/>
                        </a:rPr>
                        <a:t>No.16</a:t>
                      </a:r>
                      <a:r>
                        <a:rPr kumimoji="1" lang="ja-JP" altLang="en-US" sz="1500" b="0" u="none" dirty="0">
                          <a:latin typeface="Meiryo UI" panose="020B0604030504040204" pitchFamily="50" charset="-128"/>
                          <a:ea typeface="Meiryo UI" panose="020B0604030504040204" pitchFamily="50" charset="-128"/>
                        </a:rPr>
                        <a:t>～</a:t>
                      </a:r>
                      <a:r>
                        <a:rPr kumimoji="1" lang="en-US" altLang="ja-JP" sz="1500" b="0" u="none" dirty="0">
                          <a:latin typeface="Meiryo UI" panose="020B0604030504040204" pitchFamily="50" charset="-128"/>
                          <a:ea typeface="Meiryo UI" panose="020B0604030504040204" pitchFamily="50" charset="-128"/>
                        </a:rPr>
                        <a:t>20</a:t>
                      </a:r>
                      <a:r>
                        <a:rPr kumimoji="1" lang="ja-JP" altLang="en-US" sz="1500" b="0" u="none" dirty="0">
                          <a:latin typeface="Meiryo UI" panose="020B0604030504040204" pitchFamily="50" charset="-128"/>
                          <a:ea typeface="Meiryo UI" panose="020B0604030504040204" pitchFamily="50" charset="-128"/>
                        </a:rPr>
                        <a:t>の事業所は統一する。 </a:t>
                      </a:r>
                      <a:endParaRPr kumimoji="1" lang="en-US" altLang="ja-JP" sz="1500" b="0" u="none" dirty="0">
                        <a:latin typeface="Meiryo UI" panose="020B0604030504040204" pitchFamily="50" charset="-128"/>
                        <a:ea typeface="Meiryo UI" panose="020B0604030504040204" pitchFamily="50" charset="-128"/>
                      </a:endParaRPr>
                    </a:p>
                    <a:p>
                      <a:pPr>
                        <a:spcBef>
                          <a:spcPts val="600"/>
                        </a:spcBef>
                      </a:pPr>
                      <a:r>
                        <a:rPr kumimoji="1" lang="en-US" altLang="ja-JP" sz="1500" b="0" u="none" dirty="0">
                          <a:latin typeface="Meiryo UI" panose="020B0604030504040204" pitchFamily="50" charset="-128"/>
                          <a:ea typeface="Meiryo UI" panose="020B0604030504040204" pitchFamily="50" charset="-128"/>
                        </a:rPr>
                        <a:t>(3)</a:t>
                      </a:r>
                      <a:r>
                        <a:rPr kumimoji="1" lang="ja-JP" altLang="en-US" sz="1500" b="0" u="none" dirty="0">
                          <a:latin typeface="Meiryo UI" panose="020B0604030504040204" pitchFamily="50" charset="-128"/>
                          <a:ea typeface="Meiryo UI" panose="020B0604030504040204" pitchFamily="50" charset="-128"/>
                        </a:rPr>
                        <a:t>重点対策（加点項目）の実施状況</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任意の事業所（１事業所以上）を対象とし、</a:t>
                      </a:r>
                      <a:r>
                        <a:rPr kumimoji="1" lang="en-US" altLang="ja-JP" sz="1500" b="0" u="none" dirty="0">
                          <a:latin typeface="Meiryo UI" panose="020B0604030504040204" pitchFamily="50" charset="-128"/>
                          <a:ea typeface="Meiryo UI" panose="020B0604030504040204" pitchFamily="50" charset="-128"/>
                        </a:rPr>
                        <a:t>No.</a:t>
                      </a:r>
                      <a:r>
                        <a:rPr kumimoji="1" lang="ja-JP" altLang="en-US" sz="1500" b="0" u="none" dirty="0">
                          <a:latin typeface="Meiryo UI" panose="020B0604030504040204" pitchFamily="50" charset="-128"/>
                          <a:ea typeface="Meiryo UI" panose="020B0604030504040204" pitchFamily="50" charset="-128"/>
                        </a:rPr>
                        <a:t>①～⑤の事業所は統一しなくてもよい。</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No.</a:t>
                      </a:r>
                      <a:r>
                        <a:rPr kumimoji="1" lang="ja-JP" altLang="en-US" sz="1500" b="0" u="none" dirty="0">
                          <a:latin typeface="Meiryo UI" panose="020B0604030504040204" pitchFamily="50" charset="-128"/>
                          <a:ea typeface="Meiryo UI" panose="020B0604030504040204" pitchFamily="50" charset="-128"/>
                        </a:rPr>
                        <a:t>③は、自動車は全事業所、</a:t>
                      </a:r>
                      <a:r>
                        <a:rPr kumimoji="1" lang="en-US" altLang="ja-JP" sz="1500" b="0" u="none" dirty="0">
                          <a:latin typeface="Meiryo UI" panose="020B0604030504040204" pitchFamily="50" charset="-128"/>
                          <a:ea typeface="Meiryo UI" panose="020B0604030504040204" pitchFamily="50" charset="-128"/>
                        </a:rPr>
                        <a:t>EV</a:t>
                      </a:r>
                      <a:r>
                        <a:rPr kumimoji="1" lang="ja-JP" altLang="en-US" sz="1500" b="0" u="none" dirty="0">
                          <a:latin typeface="Meiryo UI" panose="020B0604030504040204" pitchFamily="50" charset="-128"/>
                          <a:ea typeface="Meiryo UI" panose="020B0604030504040204" pitchFamily="50" charset="-128"/>
                        </a:rPr>
                        <a:t>用充電設備は任意の事業場（</a:t>
                      </a:r>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事業所以上）を対象とする。</a:t>
                      </a:r>
                      <a:endParaRPr kumimoji="1" lang="en-US" altLang="ja-JP" sz="15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bl>
          </a:graphicData>
        </a:graphic>
      </p:graphicFrame>
      <p:pic>
        <p:nvPicPr>
          <p:cNvPr id="2" name="図 1"/>
          <p:cNvPicPr>
            <a:picLocks noChangeAspect="1"/>
          </p:cNvPicPr>
          <p:nvPr/>
        </p:nvPicPr>
        <p:blipFill rotWithShape="1">
          <a:blip r:embed="rId3"/>
          <a:srcRect l="10152" t="25391" r="33397" b="55906"/>
          <a:stretch/>
        </p:blipFill>
        <p:spPr>
          <a:xfrm>
            <a:off x="539552" y="764704"/>
            <a:ext cx="7920879" cy="1475458"/>
          </a:xfrm>
          <a:prstGeom prst="rect">
            <a:avLst/>
          </a:prstGeom>
        </p:spPr>
      </p:pic>
      <p:pic>
        <p:nvPicPr>
          <p:cNvPr id="4" name="図 3"/>
          <p:cNvPicPr>
            <a:picLocks noChangeAspect="1"/>
          </p:cNvPicPr>
          <p:nvPr/>
        </p:nvPicPr>
        <p:blipFill rotWithShape="1">
          <a:blip r:embed="rId4"/>
          <a:srcRect l="9600" t="28344" r="33074" b="61170"/>
          <a:stretch/>
        </p:blipFill>
        <p:spPr>
          <a:xfrm>
            <a:off x="467544" y="2274839"/>
            <a:ext cx="8022916" cy="866129"/>
          </a:xfrm>
          <a:prstGeom prst="rect">
            <a:avLst/>
          </a:prstGeom>
        </p:spPr>
      </p:pic>
      <p:pic>
        <p:nvPicPr>
          <p:cNvPr id="5" name="図 4"/>
          <p:cNvPicPr>
            <a:picLocks noChangeAspect="1"/>
          </p:cNvPicPr>
          <p:nvPr/>
        </p:nvPicPr>
        <p:blipFill rotWithShape="1">
          <a:blip r:embed="rId5"/>
          <a:srcRect l="9600" t="51969" r="32290" b="39172"/>
          <a:stretch/>
        </p:blipFill>
        <p:spPr>
          <a:xfrm>
            <a:off x="503930" y="3140968"/>
            <a:ext cx="8100517" cy="770529"/>
          </a:xfrm>
          <a:prstGeom prst="rect">
            <a:avLst/>
          </a:prstGeom>
        </p:spPr>
      </p:pic>
      <p:sp>
        <p:nvSpPr>
          <p:cNvPr id="7" name="正方形/長方形 6"/>
          <p:cNvSpPr/>
          <p:nvPr/>
        </p:nvSpPr>
        <p:spPr>
          <a:xfrm>
            <a:off x="1023465" y="6444044"/>
            <a:ext cx="6911074" cy="369332"/>
          </a:xfrm>
          <a:prstGeom prst="rect">
            <a:avLst/>
          </a:prstGeom>
        </p:spPr>
        <p:txBody>
          <a:bodyPr wrap="square">
            <a:spAutoFit/>
          </a:bodyPr>
          <a:lstStyle/>
          <a:p>
            <a:pPr algn="ctr"/>
            <a:r>
              <a:rPr lang="ja-JP" altLang="en-US" b="1" dirty="0">
                <a:solidFill>
                  <a:srgbClr val="FF0000"/>
                </a:solidFill>
                <a:latin typeface="Meiryo UI" panose="020B0604030504040204" pitchFamily="50" charset="-128"/>
                <a:ea typeface="Meiryo UI" panose="020B0604030504040204" pitchFamily="50" charset="-128"/>
              </a:rPr>
              <a:t>実施状況の考え方については、</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４ 重点対策の指定</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をご参照ください。</a:t>
            </a:r>
          </a:p>
        </p:txBody>
      </p:sp>
    </p:spTree>
    <p:extLst>
      <p:ext uri="{BB962C8B-B14F-4D97-AF65-F5344CB8AC3E}">
        <p14:creationId xmlns:p14="http://schemas.microsoft.com/office/powerpoint/2010/main" val="4287054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4FAAE1D-F0A4-7739-8D05-7DCD67217C8B}"/>
              </a:ext>
            </a:extLst>
          </p:cNvPr>
          <p:cNvPicPr>
            <a:picLocks noChangeAspect="1"/>
          </p:cNvPicPr>
          <p:nvPr/>
        </p:nvPicPr>
        <p:blipFill>
          <a:blip r:embed="rId3"/>
          <a:stretch>
            <a:fillRect/>
          </a:stretch>
        </p:blipFill>
        <p:spPr>
          <a:xfrm>
            <a:off x="246020" y="1658998"/>
            <a:ext cx="3787939" cy="451473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97237952"/>
              </p:ext>
            </p:extLst>
          </p:nvPr>
        </p:nvGraphicFramePr>
        <p:xfrm>
          <a:off x="4105630" y="1699361"/>
          <a:ext cx="4743519" cy="4538014"/>
        </p:xfrm>
        <a:graphic>
          <a:graphicData uri="http://schemas.openxmlformats.org/drawingml/2006/table">
            <a:tbl>
              <a:tblPr firstRow="1" bandRow="1">
                <a:tableStyleId>{5940675A-B579-460E-94D1-54222C63F5DA}</a:tableStyleId>
              </a:tblPr>
              <a:tblGrid>
                <a:gridCol w="4743519">
                  <a:extLst>
                    <a:ext uri="{9D8B030D-6E8A-4147-A177-3AD203B41FA5}">
                      <a16:colId xmlns:a16="http://schemas.microsoft.com/office/drawing/2014/main" val="3724335789"/>
                    </a:ext>
                  </a:extLst>
                </a:gridCol>
              </a:tblGrid>
              <a:tr h="862615">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各種エネルギーの単位にあわせて、エネルギー使用量を記入ください。</a:t>
                      </a:r>
                    </a:p>
                  </a:txBody>
                  <a:tcPr anchor="ctr"/>
                </a:tc>
                <a:extLst>
                  <a:ext uri="{0D108BD9-81ED-4DB2-BD59-A6C34878D82A}">
                    <a16:rowId xmlns:a16="http://schemas.microsoft.com/office/drawing/2014/main" val="2805381164"/>
                  </a:ext>
                </a:extLst>
              </a:tr>
              <a:tr h="3675399">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pPr marL="108000" indent="-457200"/>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・①以外のエネルギーは、プルダウンにてエネルギーの種類を選択し、使用量を記入ください。</a:t>
                      </a:r>
                      <a:endParaRPr kumimoji="1" lang="en-US" altLang="ja-JP" sz="1600" b="0" u="none" dirty="0">
                        <a:latin typeface="Meiryo UI" panose="020B0604030504040204" pitchFamily="50" charset="-128"/>
                        <a:ea typeface="Meiryo UI" panose="020B0604030504040204" pitchFamily="50" charset="-128"/>
                      </a:endParaRPr>
                    </a:p>
                    <a:p>
                      <a:pPr marL="108000" indent="-457200">
                        <a:spcBef>
                          <a:spcPts val="600"/>
                        </a:spcBef>
                      </a:pPr>
                      <a:r>
                        <a:rPr kumimoji="1" lang="ja-JP" altLang="en-US" sz="1600" b="0" u="none" dirty="0">
                          <a:latin typeface="Meiryo UI" panose="020B0604030504040204" pitchFamily="50" charset="-128"/>
                          <a:ea typeface="Meiryo UI" panose="020B0604030504040204" pitchFamily="50" charset="-128"/>
                        </a:rPr>
                        <a:t>・原料炭は輸入原料炭、一般炭は輸入一般炭の単位発熱量、廃プラスチックは廃プラスチック類（産業廃棄物）の排出係数が入っております。コークス用原料炭、吹込用原料炭、国産一般炭、廃プラスチック類（一般廃棄物）の単位発熱量、排出係数を希望する場合は、</a:t>
                      </a:r>
                      <a:r>
                        <a:rPr kumimoji="1" lang="ja-JP" altLang="en-US" sz="1600" dirty="0">
                          <a:latin typeface="Meiryo UI" panose="020B0604030504040204" pitchFamily="50" charset="-128"/>
                          <a:ea typeface="Meiryo UI" panose="020B0604030504040204" pitchFamily="50" charset="-128"/>
                        </a:rPr>
                        <a:t>脱炭素・エネルギー政策課気候変動緩和・適応策推進グループまでご相談ください。</a:t>
                      </a:r>
                      <a:endParaRPr kumimoji="1" lang="en-US" altLang="ja-JP" sz="1600" dirty="0">
                        <a:latin typeface="Meiryo UI" panose="020B0604030504040204" pitchFamily="50" charset="-128"/>
                        <a:ea typeface="Meiryo UI" panose="020B0604030504040204" pitchFamily="50" charset="-128"/>
                      </a:endParaRPr>
                    </a:p>
                    <a:p>
                      <a:pPr marL="108000" indent="-457200">
                        <a:spcBef>
                          <a:spcPts val="600"/>
                        </a:spcBef>
                      </a:pPr>
                      <a:r>
                        <a:rPr kumimoji="1" lang="ja-JP" altLang="en-US" sz="1600" b="0" u="none"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気候変動対策指針別表第２で定めた排出係数が０となっているエネルギーの種類を選択される場合は、</a:t>
                      </a:r>
                      <a:r>
                        <a:rPr kumimoji="1" lang="ja-JP" altLang="en-US" sz="1600" dirty="0">
                          <a:latin typeface="Meiryo UI" panose="020B0604030504040204" pitchFamily="50" charset="-128"/>
                          <a:ea typeface="Meiryo UI" panose="020B0604030504040204" pitchFamily="50" charset="-128"/>
                        </a:rPr>
                        <a:t>脱炭素・エネルギー政策課気候変動緩和・適応策推進グループまで</a:t>
                      </a:r>
                      <a:r>
                        <a:rPr lang="ja-JP" altLang="en-US" sz="1600" dirty="0">
                          <a:latin typeface="Meiryo UI" panose="020B0604030504040204" pitchFamily="50" charset="-128"/>
                          <a:ea typeface="Meiryo UI" panose="020B0604030504040204" pitchFamily="50" charset="-128"/>
                        </a:rPr>
                        <a:t>ご相談ください。</a:t>
                      </a:r>
                      <a:endParaRPr kumimoji="1" lang="ja-JP" altLang="en-US"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39487340"/>
                  </a:ext>
                </a:extLst>
              </a:tr>
            </a:tbl>
          </a:graphicData>
        </a:graphic>
      </p:graphicFrame>
      <p:sp>
        <p:nvSpPr>
          <p:cNvPr id="16" name="正方形/長方形 15"/>
          <p:cNvSpPr/>
          <p:nvPr/>
        </p:nvSpPr>
        <p:spPr>
          <a:xfrm>
            <a:off x="183792" y="828001"/>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）主な事業所ごとにエネルギー使用量等を記入ください。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83792" y="6245732"/>
            <a:ext cx="8695008"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
        <p:nvSpPr>
          <p:cNvPr id="4" name="正方形/長方形 3"/>
          <p:cNvSpPr/>
          <p:nvPr/>
        </p:nvSpPr>
        <p:spPr>
          <a:xfrm>
            <a:off x="1954401" y="2506695"/>
            <a:ext cx="673383" cy="214644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236577" y="4693499"/>
            <a:ext cx="2391207" cy="31967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0943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DDD6907-A16F-03FC-0123-C1104CB094F5}"/>
              </a:ext>
            </a:extLst>
          </p:cNvPr>
          <p:cNvPicPr>
            <a:picLocks noChangeAspect="1"/>
          </p:cNvPicPr>
          <p:nvPr/>
        </p:nvPicPr>
        <p:blipFill>
          <a:blip r:embed="rId3"/>
          <a:stretch>
            <a:fillRect/>
          </a:stretch>
        </p:blipFill>
        <p:spPr>
          <a:xfrm>
            <a:off x="361226" y="1658998"/>
            <a:ext cx="3787939" cy="451473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01027032"/>
              </p:ext>
            </p:extLst>
          </p:nvPr>
        </p:nvGraphicFramePr>
        <p:xfrm>
          <a:off x="4340208" y="1799222"/>
          <a:ext cx="4524921" cy="3585444"/>
        </p:xfrm>
        <a:graphic>
          <a:graphicData uri="http://schemas.openxmlformats.org/drawingml/2006/table">
            <a:tbl>
              <a:tblPr firstRow="1" bandRow="1">
                <a:tableStyleId>{5940675A-B579-460E-94D1-54222C63F5DA}</a:tableStyleId>
              </a:tblPr>
              <a:tblGrid>
                <a:gridCol w="4524921">
                  <a:extLst>
                    <a:ext uri="{9D8B030D-6E8A-4147-A177-3AD203B41FA5}">
                      <a16:colId xmlns:a16="http://schemas.microsoft.com/office/drawing/2014/main" val="3724335789"/>
                    </a:ext>
                  </a:extLst>
                </a:gridCol>
              </a:tblGrid>
              <a:tr h="3585444">
                <a:tc>
                  <a:txBody>
                    <a:bodyPr/>
                    <a:lstStyle/>
                    <a:p>
                      <a:r>
                        <a:rPr kumimoji="1" lang="ja-JP" altLang="en-US" sz="1600" b="1" u="sng" dirty="0">
                          <a:latin typeface="Meiryo UI" panose="020B0604030504040204" pitchFamily="50" charset="-128"/>
                          <a:ea typeface="Meiryo UI" panose="020B0604030504040204" pitchFamily="50" charset="-128"/>
                        </a:rPr>
                        <a:t>③電気使用量</a:t>
                      </a:r>
                      <a:endParaRPr kumimoji="1" lang="en-US" altLang="ja-JP" sz="1600" b="1" u="sng" dirty="0">
                        <a:latin typeface="Meiryo UI" panose="020B0604030504040204" pitchFamily="50" charset="-128"/>
                        <a:ea typeface="Meiryo UI" panose="020B0604030504040204" pitchFamily="50" charset="-128"/>
                      </a:endParaRPr>
                    </a:p>
                    <a:p>
                      <a:pPr marL="108000" indent="-457200">
                        <a:lnSpc>
                          <a:spcPct val="100000"/>
                        </a:lnSpc>
                        <a:spcBef>
                          <a:spcPts val="600"/>
                        </a:spcBef>
                      </a:pPr>
                      <a:r>
                        <a:rPr kumimoji="1" lang="ja-JP" altLang="en-US" sz="1600" dirty="0">
                          <a:latin typeface="Meiryo UI" panose="020B0604030504040204" pitchFamily="50" charset="-128"/>
                          <a:ea typeface="Meiryo UI" panose="020B0604030504040204" pitchFamily="50" charset="-128"/>
                        </a:rPr>
                        <a:t>・「電気事業者等」の欄は小売電気事業者や送配電事業者等から購入した電気量をシート</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「電気使用量」に入力することで自動的に反映されます。</a:t>
                      </a:r>
                      <a:endParaRPr kumimoji="1" lang="en-US" altLang="ja-JP" sz="600" dirty="0">
                        <a:latin typeface="Meiryo UI" panose="020B0604030504040204" pitchFamily="50" charset="-128"/>
                        <a:ea typeface="Meiryo UI" panose="020B0604030504040204" pitchFamily="50" charset="-128"/>
                      </a:endParaRPr>
                    </a:p>
                    <a:p>
                      <a:pPr marL="108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・太陽光パネルなど再生可能エネルギーを自己託送</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自社所有モデル、第三者所有モデル</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している場合などは、「自己託送（再エネ）」に記入ください。</a:t>
                      </a:r>
                      <a:endParaRPr kumimoji="1" lang="en-US" altLang="ja-JP" sz="600" dirty="0">
                        <a:latin typeface="Meiryo UI" panose="020B0604030504040204" pitchFamily="50" charset="-128"/>
                        <a:ea typeface="Meiryo UI" panose="020B0604030504040204" pitchFamily="50" charset="-128"/>
                      </a:endParaRPr>
                    </a:p>
                    <a:p>
                      <a:pPr marL="108000" indent="-457200">
                        <a:lnSpc>
                          <a:spcPct val="100000"/>
                        </a:lnSpc>
                        <a:spcBef>
                          <a:spcPts val="600"/>
                        </a:spcBef>
                      </a:pPr>
                      <a:r>
                        <a:rPr kumimoji="1" lang="ja-JP" altLang="en-US" sz="1600" dirty="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、オフサイト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）などは、「自家消費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」に記入ください。</a:t>
                      </a:r>
                      <a:endParaRPr kumimoji="1" lang="en-US" altLang="ja-JP" sz="600" dirty="0">
                        <a:latin typeface="Meiryo UI" panose="020B0604030504040204" pitchFamily="50" charset="-128"/>
                        <a:ea typeface="Meiryo UI" panose="020B0604030504040204" pitchFamily="50" charset="-128"/>
                      </a:endParaRPr>
                    </a:p>
                    <a:p>
                      <a:pPr marL="108000" indent="-457200">
                        <a:lnSpc>
                          <a:spcPct val="100000"/>
                        </a:lnSpc>
                        <a:spcBef>
                          <a:spcPts val="600"/>
                        </a:spcBef>
                      </a:pPr>
                      <a:r>
                        <a:rPr kumimoji="1" lang="ja-JP" altLang="en-US" sz="1600" dirty="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再エネ以外</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」に使用量を記入ください。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1429766"/>
                  </a:ext>
                </a:extLst>
              </a:tr>
            </a:tbl>
          </a:graphicData>
        </a:graphic>
      </p:graphicFrame>
      <p:sp>
        <p:nvSpPr>
          <p:cNvPr id="16" name="正方形/長方形 15"/>
          <p:cNvSpPr/>
          <p:nvPr/>
        </p:nvSpPr>
        <p:spPr>
          <a:xfrm>
            <a:off x="183792" y="828001"/>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）主な事業所ごとにエネルギー使用量等を記入ください。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86128" y="6238889"/>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
        <p:nvSpPr>
          <p:cNvPr id="15" name="正方形/長方形 14"/>
          <p:cNvSpPr/>
          <p:nvPr/>
        </p:nvSpPr>
        <p:spPr>
          <a:xfrm>
            <a:off x="251520" y="4970522"/>
            <a:ext cx="3960440" cy="69072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9068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rotWithShape="1">
          <a:blip r:embed="rId3"/>
          <a:srcRect l="10706" t="35235" r="12920" b="17516"/>
          <a:stretch/>
        </p:blipFill>
        <p:spPr>
          <a:xfrm>
            <a:off x="179512" y="4835056"/>
            <a:ext cx="5480647" cy="1906312"/>
          </a:xfrm>
          <a:prstGeom prst="rect">
            <a:avLst/>
          </a:prstGeom>
        </p:spPr>
      </p:pic>
      <p:sp>
        <p:nvSpPr>
          <p:cNvPr id="16" name="正方形/長方形 15"/>
          <p:cNvSpPr/>
          <p:nvPr/>
        </p:nvSpPr>
        <p:spPr>
          <a:xfrm>
            <a:off x="174658" y="3065564"/>
            <a:ext cx="8796714"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a:t>
            </a:r>
            <a:r>
              <a:rPr lang="en-US" altLang="ja-JP" sz="1600" dirty="0">
                <a:latin typeface="Meiryo UI" panose="020B0604030504040204" pitchFamily="50" charset="-128"/>
                <a:ea typeface="Meiryo UI" panose="020B0604030504040204" pitchFamily="50" charset="-128"/>
                <a:hlinkClick r:id="rId4"/>
              </a:rPr>
              <a:t>http://www.jfma.org/data.html</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8" name="正方形/長方形 17"/>
          <p:cNvSpPr/>
          <p:nvPr/>
        </p:nvSpPr>
        <p:spPr>
          <a:xfrm>
            <a:off x="170227" y="781007"/>
            <a:ext cx="8799115" cy="2308324"/>
          </a:xfrm>
          <a:prstGeom prst="rect">
            <a:avLst/>
          </a:prstGeom>
        </p:spPr>
        <p:txBody>
          <a:bodyPr wrap="square">
            <a:spAutoFit/>
          </a:bodyPr>
          <a:lstStyle/>
          <a:p>
            <a:pPr lvl="0">
              <a:defRPr/>
            </a:pPr>
            <a:r>
              <a:rPr lang="ja-JP" altLang="en-US" sz="1600" b="1" u="sng" dirty="0">
                <a:latin typeface="Meiryo UI" panose="020B0604030504040204" pitchFamily="50" charset="-128"/>
                <a:ea typeface="Meiryo UI" panose="020B0604030504040204" pitchFamily="50" charset="-128"/>
              </a:rPr>
              <a:t>エネルギー販売量</a:t>
            </a:r>
            <a:endParaRPr lang="en-US" altLang="ja-JP" sz="1600" b="1" u="sng" dirty="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燃料等から発生する副生エネルギー等、自らの生産等に寄与しないエネルギーを第三者に提供している場合は、</a:t>
            </a:r>
            <a:r>
              <a:rPr lang="en-US" altLang="ja-JP" sz="1600" dirty="0">
                <a:latin typeface="Meiryo UI" panose="020B0604030504040204" pitchFamily="50" charset="-128"/>
                <a:ea typeface="Meiryo UI" panose="020B0604030504040204" pitchFamily="50" charset="-128"/>
              </a:rPr>
              <a:t>P.40</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5-(6)No.1</a:t>
            </a:r>
            <a:r>
              <a:rPr lang="ja-JP" altLang="en-US" sz="1600" dirty="0">
                <a:latin typeface="Meiryo UI" panose="020B0604030504040204" pitchFamily="50" charset="-128"/>
                <a:ea typeface="Meiryo UI" panose="020B0604030504040204" pitchFamily="50" charset="-128"/>
              </a:rPr>
              <a:t>の使用量の作成要領を参考に販売量を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a:t>
            </a:r>
          </a:p>
          <a:p>
            <a:r>
              <a:rPr lang="ja-JP" altLang="en-US" sz="1600" dirty="0">
                <a:latin typeface="Meiryo UI" panose="020B0604030504040204" pitchFamily="50" charset="-128"/>
                <a:ea typeface="Meiryo UI" panose="020B0604030504040204" pitchFamily="50" charset="-128"/>
              </a:rPr>
              <a:t>なお、生産等に寄与しないエネルギーであっても、第三者にエネルギーの販売等を行っていない場合（社員食堂、研究棟及び事務所棟等で使用されるエネルギー）は、使用量に計上ください。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また、自ら発電した電気ではなく、</a:t>
            </a:r>
            <a:r>
              <a:rPr lang="ja-JP" altLang="en-US" sz="1600" dirty="0">
                <a:solidFill>
                  <a:srgbClr val="FF0000"/>
                </a:solidFill>
                <a:latin typeface="Meiryo UI" panose="020B0604030504040204" pitchFamily="50" charset="-128"/>
                <a:ea typeface="Meiryo UI" panose="020B0604030504040204" pitchFamily="50" charset="-128"/>
              </a:rPr>
              <a:t>他社の電気を購入し、販売している場合、エネルギー販売量への計上は不要です。</a:t>
            </a:r>
            <a:r>
              <a:rPr lang="ja-JP" altLang="en-US" sz="1600" dirty="0">
                <a:latin typeface="Meiryo UI" panose="020B0604030504040204" pitchFamily="50" charset="-128"/>
                <a:ea typeface="Meiryo UI" panose="020B0604030504040204" pitchFamily="50" charset="-128"/>
              </a:rPr>
              <a:t>エネルギー販売量の「電気事業者等」の欄には、</a:t>
            </a:r>
            <a:r>
              <a:rPr lang="ja-JP" altLang="en-US" sz="1600" dirty="0">
                <a:solidFill>
                  <a:srgbClr val="FF0000"/>
                </a:solidFill>
                <a:latin typeface="Meiryo UI" panose="020B0604030504040204" pitchFamily="50" charset="-128"/>
                <a:ea typeface="Meiryo UI" panose="020B0604030504040204" pitchFamily="50" charset="-128"/>
              </a:rPr>
              <a:t>再生可能エネルギー除く、</a:t>
            </a:r>
            <a:r>
              <a:rPr lang="ja-JP" altLang="en-US" sz="1600" dirty="0">
                <a:latin typeface="Meiryo UI" panose="020B0604030504040204" pitchFamily="50" charset="-128"/>
                <a:ea typeface="Meiryo UI" panose="020B0604030504040204" pitchFamily="50" charset="-128"/>
              </a:rPr>
              <a:t>電気以外のエネルギーを用いて発電した電気を電気事業者等に売却した量を記載してください。</a:t>
            </a:r>
          </a:p>
        </p:txBody>
      </p:sp>
      <p:sp>
        <p:nvSpPr>
          <p:cNvPr id="19" name="正方形/長方形 18"/>
          <p:cNvSpPr/>
          <p:nvPr/>
        </p:nvSpPr>
        <p:spPr>
          <a:xfrm>
            <a:off x="251520" y="5949280"/>
            <a:ext cx="5364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3BB7B87B-728A-A7B5-A187-9EF359DC098D}"/>
              </a:ext>
            </a:extLst>
          </p:cNvPr>
          <p:cNvPicPr>
            <a:picLocks noChangeAspect="1"/>
          </p:cNvPicPr>
          <p:nvPr/>
        </p:nvPicPr>
        <p:blipFill>
          <a:blip r:embed="rId5"/>
          <a:stretch>
            <a:fillRect/>
          </a:stretch>
        </p:blipFill>
        <p:spPr>
          <a:xfrm>
            <a:off x="6012160" y="4889442"/>
            <a:ext cx="2473010" cy="771806"/>
          </a:xfrm>
          <a:prstGeom prst="rect">
            <a:avLst/>
          </a:prstGeom>
        </p:spPr>
      </p:pic>
      <p:pic>
        <p:nvPicPr>
          <p:cNvPr id="15" name="図 14">
            <a:extLst>
              <a:ext uri="{FF2B5EF4-FFF2-40B4-BE49-F238E27FC236}">
                <a16:creationId xmlns:a16="http://schemas.microsoft.com/office/drawing/2014/main" id="{56025A28-ACEA-809B-8618-F27BC558DF4F}"/>
              </a:ext>
            </a:extLst>
          </p:cNvPr>
          <p:cNvPicPr>
            <a:picLocks noChangeAspect="1"/>
          </p:cNvPicPr>
          <p:nvPr/>
        </p:nvPicPr>
        <p:blipFill>
          <a:blip r:embed="rId6"/>
          <a:stretch>
            <a:fillRect/>
          </a:stretch>
        </p:blipFill>
        <p:spPr>
          <a:xfrm>
            <a:off x="6012160" y="5805264"/>
            <a:ext cx="2473010" cy="879203"/>
          </a:xfrm>
          <a:prstGeom prst="rect">
            <a:avLst/>
          </a:prstGeom>
        </p:spPr>
      </p:pic>
      <p:sp>
        <p:nvSpPr>
          <p:cNvPr id="11" name="フリーフォーム 10"/>
          <p:cNvSpPr/>
          <p:nvPr/>
        </p:nvSpPr>
        <p:spPr>
          <a:xfrm rot="5589177">
            <a:off x="7156228" y="5739434"/>
            <a:ext cx="357547" cy="71061"/>
          </a:xfrm>
          <a:custGeom>
            <a:avLst/>
            <a:gdLst>
              <a:gd name="connsiteX0" fmla="*/ 0 w 1139483"/>
              <a:gd name="connsiteY0" fmla="*/ 309624 h 309624"/>
              <a:gd name="connsiteX1" fmla="*/ 407963 w 1139483"/>
              <a:gd name="connsiteY1" fmla="*/ 135 h 309624"/>
              <a:gd name="connsiteX2" fmla="*/ 787791 w 1139483"/>
              <a:gd name="connsiteY2" fmla="*/ 267421 h 309624"/>
              <a:gd name="connsiteX3" fmla="*/ 1139483 w 1139483"/>
              <a:gd name="connsiteY3" fmla="*/ 28271 h 309624"/>
            </a:gdLst>
            <a:ahLst/>
            <a:cxnLst>
              <a:cxn ang="0">
                <a:pos x="connsiteX0" y="connsiteY0"/>
              </a:cxn>
              <a:cxn ang="0">
                <a:pos x="connsiteX1" y="connsiteY1"/>
              </a:cxn>
              <a:cxn ang="0">
                <a:pos x="connsiteX2" y="connsiteY2"/>
              </a:cxn>
              <a:cxn ang="0">
                <a:pos x="connsiteX3" y="connsiteY3"/>
              </a:cxn>
            </a:cxnLst>
            <a:rect l="l" t="t" r="r" b="b"/>
            <a:pathLst>
              <a:path w="1139483" h="309624">
                <a:moveTo>
                  <a:pt x="0" y="309624"/>
                </a:moveTo>
                <a:cubicBezTo>
                  <a:pt x="138332" y="158396"/>
                  <a:pt x="276665" y="7169"/>
                  <a:pt x="407963" y="135"/>
                </a:cubicBezTo>
                <a:cubicBezTo>
                  <a:pt x="539262" y="-6899"/>
                  <a:pt x="665871" y="262732"/>
                  <a:pt x="787791" y="267421"/>
                </a:cubicBezTo>
                <a:cubicBezTo>
                  <a:pt x="909711" y="272110"/>
                  <a:pt x="1024597" y="150190"/>
                  <a:pt x="1139483" y="282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276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83F49B07-750F-429B-9C0B-82568ED46153}"/>
              </a:ext>
            </a:extLst>
          </p:cNvPr>
          <p:cNvPicPr>
            <a:picLocks noChangeAspect="1"/>
          </p:cNvPicPr>
          <p:nvPr/>
        </p:nvPicPr>
        <p:blipFill>
          <a:blip r:embed="rId3"/>
          <a:stretch>
            <a:fillRect/>
          </a:stretch>
        </p:blipFill>
        <p:spPr>
          <a:xfrm>
            <a:off x="5049904" y="2616695"/>
            <a:ext cx="4058600" cy="1347322"/>
          </a:xfrm>
          <a:prstGeom prst="rect">
            <a:avLst/>
          </a:prstGeom>
        </p:spPr>
      </p:pic>
      <p:pic>
        <p:nvPicPr>
          <p:cNvPr id="15" name="図 14">
            <a:extLst>
              <a:ext uri="{FF2B5EF4-FFF2-40B4-BE49-F238E27FC236}">
                <a16:creationId xmlns:a16="http://schemas.microsoft.com/office/drawing/2014/main" id="{9A6715EA-D8B1-4A87-946B-D6C64D730CE2}"/>
              </a:ext>
            </a:extLst>
          </p:cNvPr>
          <p:cNvPicPr>
            <a:picLocks noChangeAspect="1"/>
          </p:cNvPicPr>
          <p:nvPr/>
        </p:nvPicPr>
        <p:blipFill rotWithShape="1">
          <a:blip r:embed="rId4"/>
          <a:srcRect l="470"/>
          <a:stretch/>
        </p:blipFill>
        <p:spPr>
          <a:xfrm>
            <a:off x="29502" y="2518604"/>
            <a:ext cx="4993660" cy="364393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「その他エネ量」</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482732689"/>
              </p:ext>
            </p:extLst>
          </p:nvPr>
        </p:nvGraphicFramePr>
        <p:xfrm>
          <a:off x="5004048" y="4241305"/>
          <a:ext cx="4032000" cy="2266800"/>
        </p:xfrm>
        <a:graphic>
          <a:graphicData uri="http://schemas.openxmlformats.org/drawingml/2006/table">
            <a:tbl>
              <a:tblPr firstRow="1" bandRow="1">
                <a:tableStyleId>{5940675A-B579-460E-94D1-54222C63F5DA}</a:tableStyleId>
              </a:tblPr>
              <a:tblGrid>
                <a:gridCol w="4032000">
                  <a:extLst>
                    <a:ext uri="{9D8B030D-6E8A-4147-A177-3AD203B41FA5}">
                      <a16:colId xmlns:a16="http://schemas.microsoft.com/office/drawing/2014/main" val="3724335789"/>
                    </a:ext>
                  </a:extLst>
                </a:gridCol>
              </a:tblGrid>
              <a:tr h="600000">
                <a:tc>
                  <a:txBody>
                    <a:bodyPr/>
                    <a:lstStyle/>
                    <a:p>
                      <a:r>
                        <a:rPr kumimoji="1" lang="ja-JP" altLang="en-US" sz="1600" b="1" u="sng" dirty="0">
                          <a:latin typeface="Meiryo UI" panose="020B0604030504040204" pitchFamily="50" charset="-128"/>
                          <a:ea typeface="Meiryo UI" panose="020B0604030504040204" pitchFamily="50" charset="-128"/>
                        </a:rPr>
                        <a:t>①エネルギー使用量</a:t>
                      </a:r>
                    </a:p>
                    <a:p>
                      <a:r>
                        <a:rPr kumimoji="1" lang="en-US" altLang="ja-JP" sz="1600" dirty="0">
                          <a:solidFill>
                            <a:schemeClr val="tx1"/>
                          </a:solidFill>
                          <a:latin typeface="Meiryo UI" panose="020B0604030504040204" pitchFamily="50" charset="-128"/>
                          <a:ea typeface="Meiryo UI" panose="020B0604030504040204" pitchFamily="50" charset="-128"/>
                        </a:rPr>
                        <a:t>P.40</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5-(6)No.1</a:t>
                      </a:r>
                      <a:r>
                        <a:rPr kumimoji="1" lang="ja-JP" altLang="en-US" sz="1600" dirty="0" err="1">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P.41</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5-(6)No.2</a:t>
                      </a:r>
                      <a:r>
                        <a:rPr kumimoji="1" lang="ja-JP" altLang="en-US" sz="1600" dirty="0">
                          <a:latin typeface="Meiryo UI" panose="020B0604030504040204" pitchFamily="50" charset="-128"/>
                          <a:ea typeface="Meiryo UI" panose="020B0604030504040204" pitchFamily="50" charset="-128"/>
                        </a:rPr>
                        <a:t>を参考に</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記入ください。</a:t>
                      </a:r>
                    </a:p>
                  </a:txBody>
                  <a:tcPr anchor="ctr"/>
                </a:tc>
                <a:extLst>
                  <a:ext uri="{0D108BD9-81ED-4DB2-BD59-A6C34878D82A}">
                    <a16:rowId xmlns:a16="http://schemas.microsoft.com/office/drawing/2014/main" val="2805381164"/>
                  </a:ext>
                </a:extLst>
              </a:tr>
              <a:tr h="600000">
                <a:tc>
                  <a:txBody>
                    <a:bodyPr/>
                    <a:lstStyle/>
                    <a:p>
                      <a:r>
                        <a:rPr kumimoji="1" lang="ja-JP" altLang="en-US" sz="1600" b="1" u="sng" dirty="0">
                          <a:latin typeface="Meiryo UI" panose="020B0604030504040204" pitchFamily="50" charset="-128"/>
                          <a:ea typeface="Meiryo UI" panose="020B0604030504040204" pitchFamily="50" charset="-128"/>
                        </a:rPr>
                        <a:t>②エネルギー販売量</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P.42</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5-(6)No.3</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639487340"/>
                  </a:ext>
                </a:extLst>
              </a:tr>
              <a:tr h="600000">
                <a:tc>
                  <a:txBody>
                    <a:bodyPr/>
                    <a:lstStyle/>
                    <a:p>
                      <a:r>
                        <a:rPr kumimoji="1" lang="ja-JP" altLang="en-US" sz="1600" b="1" u="sng" dirty="0">
                          <a:latin typeface="Meiryo UI" panose="020B0604030504040204" pitchFamily="50" charset="-128"/>
                          <a:ea typeface="Meiryo UI" panose="020B0604030504040204" pitchFamily="50" charset="-128"/>
                        </a:rPr>
                        <a:t>③エネルギー起源以外の温室効果ガス排出量</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P.42</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5-(6)No.3</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2201429766"/>
                  </a:ext>
                </a:extLst>
              </a:tr>
            </a:tbl>
          </a:graphicData>
        </a:graphic>
      </p:graphicFrame>
      <p:sp>
        <p:nvSpPr>
          <p:cNvPr id="16" name="正方形/長方形 15"/>
          <p:cNvSpPr/>
          <p:nvPr/>
        </p:nvSpPr>
        <p:spPr>
          <a:xfrm>
            <a:off x="183792" y="828001"/>
            <a:ext cx="8924712" cy="1323439"/>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）その他事業所のエネルギー使用量や販売量等を合算して、記入ください。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なお、エネルギー使用量及び販売量は小数点第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位まで、エネルギー起源以外の温室効果ガス排出量は小数点第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25" name="正方形/長方形 24"/>
          <p:cNvSpPr/>
          <p:nvPr/>
        </p:nvSpPr>
        <p:spPr>
          <a:xfrm>
            <a:off x="1475656" y="2780928"/>
            <a:ext cx="1717510" cy="338160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243658" y="2780929"/>
            <a:ext cx="1717510" cy="338160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5049904" y="3424994"/>
            <a:ext cx="3986144" cy="39972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9916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6831" t="28344" r="35058" b="51969"/>
          <a:stretch/>
        </p:blipFill>
        <p:spPr>
          <a:xfrm>
            <a:off x="177807" y="1556792"/>
            <a:ext cx="8792529" cy="175580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33784" y="760349"/>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）主な事業所ごとに電気買電量等を記入ください。</a:t>
            </a:r>
          </a:p>
          <a:p>
            <a:endParaRPr lang="ja-JP" altLang="en-US"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773853" y="2160469"/>
            <a:ext cx="2592000" cy="61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365853" y="2160469"/>
            <a:ext cx="864000" cy="61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258971" y="2163095"/>
            <a:ext cx="889093" cy="60937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170605871"/>
              </p:ext>
            </p:extLst>
          </p:nvPr>
        </p:nvGraphicFramePr>
        <p:xfrm>
          <a:off x="251520" y="3468960"/>
          <a:ext cx="8640960" cy="320040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基準年度に契約していた電気事業者をプルダウンで選択ください。なお、</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基準年度に契約していた電気メニューの調整後排出係数を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3</a:t>
                      </a:r>
                      <a:r>
                        <a:rPr kumimoji="1" lang="ja-JP" altLang="en-US" sz="1600" b="0" u="none" dirty="0">
                          <a:solidFill>
                            <a:srgbClr val="FF0000"/>
                          </a:solidFill>
                          <a:latin typeface="Meiryo UI" panose="020B0604030504040204" pitchFamily="50" charset="-128"/>
                          <a:ea typeface="Meiryo UI" panose="020B0604030504040204" pitchFamily="50" charset="-128"/>
                        </a:rPr>
                        <a:t>位</a:t>
                      </a:r>
                      <a:r>
                        <a:rPr kumimoji="1" lang="ja-JP" altLang="en-US" sz="1600" b="0" u="none" dirty="0">
                          <a:latin typeface="Meiryo UI" panose="020B0604030504040204" pitchFamily="50" charset="-128"/>
                          <a:ea typeface="Meiryo UI" panose="020B0604030504040204" pitchFamily="50" charset="-128"/>
                        </a:rPr>
                        <a:t>で記入ください。調整後排出係数は、（</a:t>
                      </a:r>
                      <a:r>
                        <a:rPr kumimoji="1" lang="en-US" altLang="ja-JP" sz="1600" b="0" u="none" dirty="0">
                          <a:latin typeface="Meiryo UI" panose="020B0604030504040204" pitchFamily="50" charset="-128"/>
                          <a:ea typeface="Meiryo UI" panose="020B0604030504040204" pitchFamily="50" charset="-128"/>
                          <a:hlinkClick r:id="rId4"/>
                        </a:rPr>
                        <a:t>https://policies.env.go.jp/earth/ghg-santeikohyo/calc.html</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をご覧ください。（詳細は</a:t>
                      </a:r>
                      <a:r>
                        <a:rPr kumimoji="1" lang="en-US" altLang="ja-JP" sz="1600" b="0" u="none" dirty="0">
                          <a:latin typeface="Meiryo UI" panose="020B0604030504040204" pitchFamily="50" charset="-128"/>
                          <a:ea typeface="Meiryo UI" panose="020B0604030504040204" pitchFamily="50" charset="-128"/>
                        </a:rPr>
                        <a:t>P.45</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a:t>
                      </a:r>
                      <a:r>
                        <a:rPr kumimoji="1" lang="ja-JP" altLang="en-US" sz="1600" b="0" u="none" dirty="0">
                          <a:latin typeface="Meiryo UI" panose="020B0604030504040204" pitchFamily="50" charset="-128"/>
                          <a:ea typeface="Meiryo UI" panose="020B0604030504040204" pitchFamily="50" charset="-128"/>
                        </a:rPr>
                        <a:t>参考</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をご確認ください）。</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これにより算定できない場合は、実測や契約内容等に基づき適切と認められる排出係数をご記入ください。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また、個別で契約している電気メニューの中で</a:t>
                      </a:r>
                      <a:r>
                        <a:rPr kumimoji="1" lang="en-US" altLang="ja-JP" sz="1600" b="0" u="none" dirty="0">
                          <a:latin typeface="Meiryo UI" panose="020B0604030504040204" pitchFamily="50" charset="-128"/>
                          <a:ea typeface="Meiryo UI" panose="020B0604030504040204" pitchFamily="50" charset="-128"/>
                        </a:rPr>
                        <a:t>CO2</a:t>
                      </a:r>
                      <a:r>
                        <a:rPr kumimoji="1" lang="ja-JP" altLang="en-US" sz="1600" b="0" u="none" dirty="0">
                          <a:latin typeface="Meiryo UI" panose="020B0604030504040204" pitchFamily="50" charset="-128"/>
                          <a:ea typeface="Meiryo UI" panose="020B0604030504040204" pitchFamily="50" charset="-128"/>
                        </a:rPr>
                        <a:t>フリー割合を契約で決めているような場合は、</a:t>
                      </a:r>
                      <a:r>
                        <a:rPr kumimoji="1" lang="en-US" altLang="ja-JP" sz="1600" b="0" u="none" dirty="0">
                          <a:latin typeface="Meiryo UI" panose="020B0604030504040204" pitchFamily="50" charset="-128"/>
                          <a:ea typeface="Meiryo UI" panose="020B0604030504040204" pitchFamily="50" charset="-128"/>
                        </a:rPr>
                        <a:t>P.47</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5-(8)No.3</a:t>
                      </a:r>
                      <a:r>
                        <a:rPr kumimoji="1" lang="ja-JP" altLang="en-US" sz="1600" b="0" u="none" dirty="0">
                          <a:latin typeface="Meiryo UI" panose="020B0604030504040204" pitchFamily="50" charset="-128"/>
                          <a:ea typeface="Meiryo UI" panose="020B0604030504040204" pitchFamily="50" charset="-128"/>
                        </a:rPr>
                        <a:t>をご参照ください。</a:t>
                      </a:r>
                    </a:p>
                  </a:txBody>
                  <a:tcPr anchor="ct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7" name="正方形/長方形 6">
            <a:extLst>
              <a:ext uri="{FF2B5EF4-FFF2-40B4-BE49-F238E27FC236}">
                <a16:creationId xmlns:a16="http://schemas.microsoft.com/office/drawing/2014/main" id="{C9B5E459-778A-3774-83E8-54350368E516}"/>
              </a:ext>
            </a:extLst>
          </p:cNvPr>
          <p:cNvSpPr/>
          <p:nvPr/>
        </p:nvSpPr>
        <p:spPr>
          <a:xfrm>
            <a:off x="133784" y="1297252"/>
            <a:ext cx="8636680"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　基準年度の主な事業所における電力量（電気事業者等からの供給分）</a:t>
            </a:r>
          </a:p>
        </p:txBody>
      </p:sp>
    </p:spTree>
    <p:extLst>
      <p:ext uri="{BB962C8B-B14F-4D97-AF65-F5344CB8AC3E}">
        <p14:creationId xmlns:p14="http://schemas.microsoft.com/office/powerpoint/2010/main" val="4066362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EAEC870-40B5-425D-A5FA-CB1CAF63F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208" y="1965954"/>
            <a:ext cx="2902259" cy="304935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（参考）調整後排出係数について</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3528" y="828001"/>
            <a:ext cx="8496944" cy="132343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環境省</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に、小売電気事業者別のメニュー別排出係数が掲載されています。自社で契約している電気がどのメニューに該当するかを確認することで、調整後排出係数の把握が可能です。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ただし、個別に調整されたオリジナルのメニューである場合もあります。その場合は電気事業者にご確認いただくか、確認が困難又はメニューが不明な場合は、（残差）と記載のあるメニューの係数を採用することで確認に代えてください。</a:t>
            </a:r>
          </a:p>
        </p:txBody>
      </p:sp>
      <p:sp>
        <p:nvSpPr>
          <p:cNvPr id="14" name="Rectangle 6">
            <a:extLst>
              <a:ext uri="{FF2B5EF4-FFF2-40B4-BE49-F238E27FC236}">
                <a16:creationId xmlns:a16="http://schemas.microsoft.com/office/drawing/2014/main" id="{209D208C-F9C7-70BB-9A0E-7304CE0614C6}"/>
              </a:ext>
            </a:extLst>
          </p:cNvPr>
          <p:cNvSpPr>
            <a:spLocks noChangeArrowheads="1"/>
          </p:cNvSpPr>
          <p:nvPr/>
        </p:nvSpPr>
        <p:spPr bwMode="auto">
          <a:xfrm>
            <a:off x="931538" y="2261376"/>
            <a:ext cx="17033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■電気事業者別排出係数一覧の基準年度対応表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1085" name="Picture 61">
            <a:extLst>
              <a:ext uri="{FF2B5EF4-FFF2-40B4-BE49-F238E27FC236}">
                <a16:creationId xmlns:a16="http://schemas.microsoft.com/office/drawing/2014/main" id="{6F05CB5D-DE7E-2FFC-E87B-28C33F586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770" y="5242702"/>
            <a:ext cx="327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62">
            <a:extLst>
              <a:ext uri="{FF2B5EF4-FFF2-40B4-BE49-F238E27FC236}">
                <a16:creationId xmlns:a16="http://schemas.microsoft.com/office/drawing/2014/main" id="{D0DE0348-2D98-6E9F-1BF7-176DBB7B40AC}"/>
              </a:ext>
            </a:extLst>
          </p:cNvPr>
          <p:cNvSpPr>
            <a:spLocks noChangeArrowheads="1"/>
          </p:cNvSpPr>
          <p:nvPr/>
        </p:nvSpPr>
        <p:spPr bwMode="auto">
          <a:xfrm rot="16200000">
            <a:off x="6372200" y="5163564"/>
            <a:ext cx="55563"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1" name="Freeform 64">
            <a:extLst>
              <a:ext uri="{FF2B5EF4-FFF2-40B4-BE49-F238E27FC236}">
                <a16:creationId xmlns:a16="http://schemas.microsoft.com/office/drawing/2014/main" id="{427A936A-C825-796D-E674-168E80E05065}"/>
              </a:ext>
            </a:extLst>
          </p:cNvPr>
          <p:cNvSpPr>
            <a:spLocks noEditPoints="1"/>
          </p:cNvSpPr>
          <p:nvPr/>
        </p:nvSpPr>
        <p:spPr bwMode="auto">
          <a:xfrm flipV="1">
            <a:off x="4011512" y="2844915"/>
            <a:ext cx="1445671" cy="141419"/>
          </a:xfrm>
          <a:custGeom>
            <a:avLst/>
            <a:gdLst>
              <a:gd name="T0" fmla="*/ 0 w 488"/>
              <a:gd name="T1" fmla="*/ 0 h 59"/>
              <a:gd name="T2" fmla="*/ 442 w 488"/>
              <a:gd name="T3" fmla="*/ 25 h 59"/>
              <a:gd name="T4" fmla="*/ 441 w 488"/>
              <a:gd name="T5" fmla="*/ 39 h 59"/>
              <a:gd name="T6" fmla="*/ 0 w 488"/>
              <a:gd name="T7" fmla="*/ 14 h 59"/>
              <a:gd name="T8" fmla="*/ 0 w 488"/>
              <a:gd name="T9" fmla="*/ 0 h 59"/>
              <a:gd name="T10" fmla="*/ 434 w 488"/>
              <a:gd name="T11" fmla="*/ 3 h 59"/>
              <a:gd name="T12" fmla="*/ 488 w 488"/>
              <a:gd name="T13" fmla="*/ 34 h 59"/>
              <a:gd name="T14" fmla="*/ 431 w 488"/>
              <a:gd name="T15" fmla="*/ 59 h 59"/>
              <a:gd name="T16" fmla="*/ 434 w 488"/>
              <a:gd name="T1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0" y="0"/>
                </a:moveTo>
                <a:lnTo>
                  <a:pt x="442" y="25"/>
                </a:lnTo>
                <a:lnTo>
                  <a:pt x="441" y="39"/>
                </a:lnTo>
                <a:lnTo>
                  <a:pt x="0" y="14"/>
                </a:lnTo>
                <a:lnTo>
                  <a:pt x="0" y="0"/>
                </a:lnTo>
                <a:close/>
                <a:moveTo>
                  <a:pt x="434" y="3"/>
                </a:moveTo>
                <a:lnTo>
                  <a:pt x="488" y="34"/>
                </a:lnTo>
                <a:lnTo>
                  <a:pt x="431" y="59"/>
                </a:lnTo>
                <a:lnTo>
                  <a:pt x="434" y="3"/>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 name="テキスト ボックス 73">
            <a:extLst>
              <a:ext uri="{FF2B5EF4-FFF2-40B4-BE49-F238E27FC236}">
                <a16:creationId xmlns:a16="http://schemas.microsoft.com/office/drawing/2014/main" id="{ADA730A8-B738-D930-ABC4-709406284454}"/>
              </a:ext>
            </a:extLst>
          </p:cNvPr>
          <p:cNvSpPr txBox="1"/>
          <p:nvPr/>
        </p:nvSpPr>
        <p:spPr>
          <a:xfrm>
            <a:off x="518293" y="6525344"/>
            <a:ext cx="8496944" cy="307777"/>
          </a:xfrm>
          <a:prstGeom prst="rect">
            <a:avLst/>
          </a:prstGeom>
          <a:noFill/>
        </p:spPr>
        <p:txBody>
          <a:bodyPr wrap="square">
            <a:spAutoFit/>
          </a:bodyPr>
          <a:lstStyle/>
          <a:p>
            <a:r>
              <a:rPr kumimoji="1" lang="ja-JP" altLang="en-US" sz="1400" b="0" u="none" dirty="0">
                <a:latin typeface="Meiryo UI" panose="020B0604030504040204" pitchFamily="50" charset="-128"/>
                <a:ea typeface="Meiryo UI" panose="020B0604030504040204" pitchFamily="50" charset="-128"/>
              </a:rPr>
              <a:t>環境省　電気事業者別排出係数一覧（</a:t>
            </a:r>
            <a:r>
              <a:rPr kumimoji="1" lang="en-US" altLang="ja-JP" sz="1400" b="0" u="none" dirty="0">
                <a:latin typeface="Meiryo UI" panose="020B0604030504040204" pitchFamily="50" charset="-128"/>
                <a:ea typeface="Meiryo UI" panose="020B0604030504040204" pitchFamily="50" charset="-128"/>
                <a:hlinkClick r:id="rId5"/>
              </a:rPr>
              <a:t>https://policies.env.go.jp/earth/ghg-santeikohyo/calc.html</a:t>
            </a:r>
            <a:r>
              <a:rPr kumimoji="1" lang="ja-JP" altLang="en-US" sz="1400" b="0" u="none" dirty="0">
                <a:latin typeface="Meiryo UI" panose="020B0604030504040204" pitchFamily="50" charset="-128"/>
                <a:ea typeface="Meiryo UI" panose="020B0604030504040204" pitchFamily="50" charset="-128"/>
              </a:rPr>
              <a:t>）</a:t>
            </a:r>
            <a:endParaRPr lang="ja-JP" altLang="en-US" sz="1400" dirty="0"/>
          </a:p>
        </p:txBody>
      </p:sp>
      <p:graphicFrame>
        <p:nvGraphicFramePr>
          <p:cNvPr id="7" name="表 8">
            <a:extLst>
              <a:ext uri="{FF2B5EF4-FFF2-40B4-BE49-F238E27FC236}">
                <a16:creationId xmlns:a16="http://schemas.microsoft.com/office/drawing/2014/main" id="{842C75E6-8FDE-44B9-8F25-52763658B77D}"/>
              </a:ext>
            </a:extLst>
          </p:cNvPr>
          <p:cNvGraphicFramePr>
            <a:graphicFrameLocks noGrp="1"/>
          </p:cNvGraphicFramePr>
          <p:nvPr>
            <p:extLst>
              <p:ext uri="{D42A27DB-BD31-4B8C-83A1-F6EECF244321}">
                <p14:modId xmlns:p14="http://schemas.microsoft.com/office/powerpoint/2010/main" val="2340219898"/>
              </p:ext>
            </p:extLst>
          </p:nvPr>
        </p:nvGraphicFramePr>
        <p:xfrm>
          <a:off x="643570" y="2525208"/>
          <a:ext cx="3982712" cy="3890160"/>
        </p:xfrm>
        <a:graphic>
          <a:graphicData uri="http://schemas.openxmlformats.org/drawingml/2006/table">
            <a:tbl>
              <a:tblPr firstRow="1" bandRow="1">
                <a:tableStyleId>{5C22544A-7EE6-4342-B048-85BDC9FD1C3A}</a:tableStyleId>
              </a:tblPr>
              <a:tblGrid>
                <a:gridCol w="1103784">
                  <a:extLst>
                    <a:ext uri="{9D8B030D-6E8A-4147-A177-3AD203B41FA5}">
                      <a16:colId xmlns:a16="http://schemas.microsoft.com/office/drawing/2014/main" val="1343738927"/>
                    </a:ext>
                  </a:extLst>
                </a:gridCol>
                <a:gridCol w="2878928">
                  <a:extLst>
                    <a:ext uri="{9D8B030D-6E8A-4147-A177-3AD203B41FA5}">
                      <a16:colId xmlns:a16="http://schemas.microsoft.com/office/drawing/2014/main" val="2922186866"/>
                    </a:ext>
                  </a:extLst>
                </a:gridCol>
              </a:tblGrid>
              <a:tr h="32400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基準年度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電気事業者別排出係数一覧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27372719"/>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2025</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6295399"/>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2024</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584201"/>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2023</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898235"/>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2022</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1500364"/>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2021</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3198693"/>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2020</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9598779"/>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2019</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248501"/>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2018</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31</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775005"/>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2017</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903742"/>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2016</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3169981"/>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2015</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8293063"/>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2014</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366797"/>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2013</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26</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3370283"/>
                  </a:ext>
                </a:extLst>
              </a:tr>
            </a:tbl>
          </a:graphicData>
        </a:graphic>
      </p:graphicFrame>
      <p:sp>
        <p:nvSpPr>
          <p:cNvPr id="17" name="Freeform 64">
            <a:extLst>
              <a:ext uri="{FF2B5EF4-FFF2-40B4-BE49-F238E27FC236}">
                <a16:creationId xmlns:a16="http://schemas.microsoft.com/office/drawing/2014/main" id="{1FEE536D-E876-468C-A953-3CCDC2C976F5}"/>
              </a:ext>
            </a:extLst>
          </p:cNvPr>
          <p:cNvSpPr>
            <a:spLocks noEditPoints="1"/>
          </p:cNvSpPr>
          <p:nvPr/>
        </p:nvSpPr>
        <p:spPr bwMode="auto">
          <a:xfrm flipV="1">
            <a:off x="4011512" y="6140270"/>
            <a:ext cx="1445671" cy="141419"/>
          </a:xfrm>
          <a:custGeom>
            <a:avLst/>
            <a:gdLst>
              <a:gd name="T0" fmla="*/ 0 w 488"/>
              <a:gd name="T1" fmla="*/ 0 h 59"/>
              <a:gd name="T2" fmla="*/ 442 w 488"/>
              <a:gd name="T3" fmla="*/ 25 h 59"/>
              <a:gd name="T4" fmla="*/ 441 w 488"/>
              <a:gd name="T5" fmla="*/ 39 h 59"/>
              <a:gd name="T6" fmla="*/ 0 w 488"/>
              <a:gd name="T7" fmla="*/ 14 h 59"/>
              <a:gd name="T8" fmla="*/ 0 w 488"/>
              <a:gd name="T9" fmla="*/ 0 h 59"/>
              <a:gd name="T10" fmla="*/ 434 w 488"/>
              <a:gd name="T11" fmla="*/ 3 h 59"/>
              <a:gd name="T12" fmla="*/ 488 w 488"/>
              <a:gd name="T13" fmla="*/ 34 h 59"/>
              <a:gd name="T14" fmla="*/ 431 w 488"/>
              <a:gd name="T15" fmla="*/ 59 h 59"/>
              <a:gd name="T16" fmla="*/ 434 w 488"/>
              <a:gd name="T1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0" y="0"/>
                </a:moveTo>
                <a:lnTo>
                  <a:pt x="442" y="25"/>
                </a:lnTo>
                <a:lnTo>
                  <a:pt x="441" y="39"/>
                </a:lnTo>
                <a:lnTo>
                  <a:pt x="0" y="14"/>
                </a:lnTo>
                <a:lnTo>
                  <a:pt x="0" y="0"/>
                </a:lnTo>
                <a:close/>
                <a:moveTo>
                  <a:pt x="434" y="3"/>
                </a:moveTo>
                <a:lnTo>
                  <a:pt x="488" y="34"/>
                </a:lnTo>
                <a:lnTo>
                  <a:pt x="431" y="59"/>
                </a:lnTo>
                <a:lnTo>
                  <a:pt x="434" y="3"/>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097068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98EA50B5-A1A6-A607-3EBF-BCC117581FA8}"/>
              </a:ext>
            </a:extLst>
          </p:cNvPr>
          <p:cNvPicPr>
            <a:picLocks noChangeAspect="1"/>
          </p:cNvPicPr>
          <p:nvPr/>
        </p:nvPicPr>
        <p:blipFill>
          <a:blip r:embed="rId3"/>
          <a:stretch>
            <a:fillRect/>
          </a:stretch>
        </p:blipFill>
        <p:spPr>
          <a:xfrm>
            <a:off x="251519" y="1426111"/>
            <a:ext cx="8640961" cy="1786865"/>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）主な事業所ごとに電気買電量等を記入ください。</a:t>
            </a:r>
          </a:p>
          <a:p>
            <a:endParaRPr lang="ja-JP" altLang="en-US"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994880" y="1991513"/>
            <a:ext cx="1017279" cy="72121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053260185"/>
              </p:ext>
            </p:extLst>
          </p:nvPr>
        </p:nvGraphicFramePr>
        <p:xfrm>
          <a:off x="259686" y="3281905"/>
          <a:ext cx="8636680" cy="3505200"/>
        </p:xfrm>
        <a:graphic>
          <a:graphicData uri="http://schemas.openxmlformats.org/drawingml/2006/table">
            <a:tbl>
              <a:tblPr firstRow="1" bandRow="1">
                <a:tableStyleId>{5940675A-B579-460E-94D1-54222C63F5DA}</a:tableStyleId>
              </a:tblPr>
              <a:tblGrid>
                <a:gridCol w="8636680">
                  <a:extLst>
                    <a:ext uri="{9D8B030D-6E8A-4147-A177-3AD203B41FA5}">
                      <a16:colId xmlns:a16="http://schemas.microsoft.com/office/drawing/2014/main" val="1340005264"/>
                    </a:ext>
                  </a:extLst>
                </a:gridCol>
              </a:tblGrid>
              <a:tr h="151087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）を記入ください。再エネ契約割合が</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以上の場合は、「買電量」「契約割合」「再エネ適用期間」「排出係数」「再エネ適用事業所」が明記された資料を添付書類としてご提出ください。</a:t>
                      </a:r>
                      <a:endParaRPr kumimoji="1" lang="en-US" altLang="ja-JP" sz="1600" b="0" u="none" dirty="0">
                        <a:latin typeface="Meiryo UI" panose="020B0604030504040204" pitchFamily="50" charset="-128"/>
                        <a:ea typeface="Meiryo UI" panose="020B0604030504040204" pitchFamily="50" charset="-128"/>
                      </a:endParaRPr>
                    </a:p>
                    <a:p>
                      <a:pPr>
                        <a:spcAft>
                          <a:spcPts val="1200"/>
                        </a:spcAft>
                      </a:pP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69448">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排出量の削減は、シート３「対策まとめ」にて行うため、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P.33</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5-(4)No.1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067944" y="2650593"/>
            <a:ext cx="918057" cy="35016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2068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83EA52B3-B1D9-41EE-8603-B51260FB6DBD}"/>
              </a:ext>
            </a:extLst>
          </p:cNvPr>
          <p:cNvPicPr>
            <a:picLocks noChangeAspect="1"/>
          </p:cNvPicPr>
          <p:nvPr/>
        </p:nvPicPr>
        <p:blipFill rotWithShape="1">
          <a:blip r:embed="rId3"/>
          <a:srcRect l="269" t="1334"/>
          <a:stretch/>
        </p:blipFill>
        <p:spPr>
          <a:xfrm>
            <a:off x="86553" y="1164653"/>
            <a:ext cx="8970893" cy="170412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1" name="角丸四角形吹き出し 10"/>
          <p:cNvSpPr/>
          <p:nvPr/>
        </p:nvSpPr>
        <p:spPr>
          <a:xfrm>
            <a:off x="899429" y="2534121"/>
            <a:ext cx="1872208" cy="627636"/>
          </a:xfrm>
          <a:prstGeom prst="wedgeRoundRectCallout">
            <a:avLst>
              <a:gd name="adj1" fmla="val -11238"/>
              <a:gd name="adj2" fmla="val -97233"/>
              <a:gd name="adj3" fmla="val 16667"/>
            </a:avLst>
          </a:prstGeom>
          <a:solidFill>
            <a:srgbClr val="DCE6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Meiryo UI" panose="020B0604030504040204" pitchFamily="50" charset="-128"/>
                <a:ea typeface="Meiryo UI" panose="020B0604030504040204" pitchFamily="50" charset="-128"/>
              </a:rPr>
              <a:t>契約している</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400" dirty="0">
                <a:solidFill>
                  <a:sysClr val="windowText" lastClr="000000"/>
                </a:solidFill>
                <a:latin typeface="Meiryo UI" panose="020B0604030504040204" pitchFamily="50" charset="-128"/>
                <a:ea typeface="Meiryo UI" panose="020B0604030504040204" pitchFamily="50" charset="-128"/>
              </a:rPr>
              <a:t>電気事業者名を選択</a:t>
            </a:r>
          </a:p>
        </p:txBody>
      </p:sp>
      <p:sp>
        <p:nvSpPr>
          <p:cNvPr id="15" name="角丸四角形吹き出し 14"/>
          <p:cNvSpPr/>
          <p:nvPr/>
        </p:nvSpPr>
        <p:spPr>
          <a:xfrm>
            <a:off x="2987824" y="2398504"/>
            <a:ext cx="2346630" cy="1055027"/>
          </a:xfrm>
          <a:prstGeom prst="wedgeRoundRectCallout">
            <a:avLst>
              <a:gd name="adj1" fmla="val -22126"/>
              <a:gd name="adj2" fmla="val -69536"/>
              <a:gd name="adj3" fmla="val 16667"/>
            </a:avLst>
          </a:prstGeom>
          <a:solidFill>
            <a:srgbClr val="DCE6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Meiryo UI" panose="020B0604030504040204" pitchFamily="50" charset="-128"/>
                <a:ea typeface="Meiryo UI" panose="020B0604030504040204" pitchFamily="50" charset="-128"/>
              </a:rPr>
              <a:t>契約している電気メニューの</a:t>
            </a: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dirty="0">
                <a:solidFill>
                  <a:sysClr val="windowText" lastClr="000000"/>
                </a:solidFill>
                <a:latin typeface="Meiryo UI" panose="020B0604030504040204" pitchFamily="50" charset="-128"/>
                <a:ea typeface="Meiryo UI" panose="020B0604030504040204" pitchFamily="50" charset="-128"/>
              </a:rPr>
              <a:t>調整後排出係数を</a:t>
            </a:r>
            <a:r>
              <a:rPr lang="ja-JP" altLang="en-US" sz="1200" dirty="0">
                <a:solidFill>
                  <a:sysClr val="windowText" lastClr="000000"/>
                </a:solidFill>
                <a:latin typeface="Meiryo UI" panose="020B0604030504040204" pitchFamily="50" charset="-128"/>
                <a:ea typeface="Meiryo UI" panose="020B0604030504040204" pitchFamily="50" charset="-128"/>
              </a:rPr>
              <a:t>記入</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200" dirty="0">
                <a:solidFill>
                  <a:sysClr val="windowText" lastClr="000000"/>
                </a:solidFill>
                <a:latin typeface="Meiryo UI" panose="020B0604030504040204" pitchFamily="50" charset="-128"/>
                <a:ea typeface="Meiryo UI" panose="020B0604030504040204" pitchFamily="50" charset="-128"/>
              </a:rPr>
              <a:t>（</a:t>
            </a:r>
            <a:r>
              <a:rPr lang="en-US" altLang="ja-JP" sz="1200" dirty="0">
                <a:solidFill>
                  <a:sysClr val="windowText" lastClr="000000"/>
                </a:solidFill>
                <a:latin typeface="Meiryo UI" panose="020B0604030504040204" pitchFamily="50" charset="-128"/>
                <a:ea typeface="Meiryo UI" panose="020B0604030504040204" pitchFamily="50" charset="-128"/>
              </a:rPr>
              <a:t>CO2</a:t>
            </a:r>
            <a:r>
              <a:rPr lang="ja-JP" altLang="en-US" sz="1200" dirty="0">
                <a:solidFill>
                  <a:sysClr val="windowText" lastClr="000000"/>
                </a:solidFill>
                <a:latin typeface="Meiryo UI" panose="020B0604030504040204" pitchFamily="50" charset="-128"/>
                <a:ea typeface="Meiryo UI" panose="020B0604030504040204" pitchFamily="50" charset="-128"/>
              </a:rPr>
              <a:t>フリーが一定割合付与されている契約の場合は、算出する）</a:t>
            </a: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17" name="角丸四角形吹き出し 16"/>
          <p:cNvSpPr/>
          <p:nvPr/>
        </p:nvSpPr>
        <p:spPr>
          <a:xfrm>
            <a:off x="4946313" y="503278"/>
            <a:ext cx="1224136" cy="593875"/>
          </a:xfrm>
          <a:prstGeom prst="wedgeRoundRectCallout">
            <a:avLst>
              <a:gd name="adj1" fmla="val -57620"/>
              <a:gd name="adj2" fmla="val 108303"/>
              <a:gd name="adj3" fmla="val 16667"/>
            </a:avLst>
          </a:prstGeom>
          <a:solidFill>
            <a:srgbClr val="DCE6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Meiryo UI" panose="020B0604030504040204" pitchFamily="50" charset="-128"/>
                <a:ea typeface="Meiryo UI" panose="020B0604030504040204" pitchFamily="50" charset="-128"/>
              </a:rPr>
              <a:t>買電量は全量を</a:t>
            </a:r>
            <a:r>
              <a:rPr lang="ja-JP" altLang="en-US" sz="1200" dirty="0">
                <a:solidFill>
                  <a:sysClr val="windowText" lastClr="000000"/>
                </a:solidFill>
                <a:latin typeface="Meiryo UI" panose="020B0604030504040204" pitchFamily="50" charset="-128"/>
                <a:ea typeface="Meiryo UI" panose="020B0604030504040204" pitchFamily="50" charset="-128"/>
              </a:rPr>
              <a:t>記入</a:t>
            </a: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18" name="角丸四角形吹き出し 17"/>
          <p:cNvSpPr/>
          <p:nvPr/>
        </p:nvSpPr>
        <p:spPr>
          <a:xfrm>
            <a:off x="5705381" y="2187412"/>
            <a:ext cx="3109909" cy="1241565"/>
          </a:xfrm>
          <a:prstGeom prst="wedgeRoundRectCallout">
            <a:avLst>
              <a:gd name="adj1" fmla="val -43331"/>
              <a:gd name="adj2" fmla="val -82126"/>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ysClr val="windowText" lastClr="000000"/>
                </a:solidFill>
                <a:latin typeface="Meiryo UI" panose="020B0604030504040204" pitchFamily="50" charset="-128"/>
                <a:ea typeface="Meiryo UI" panose="020B0604030504040204" pitchFamily="50" charset="-128"/>
              </a:rPr>
              <a:t>非化石証書など環境価値付き電気メニューで再エネ指定の証書が付与されている場合は</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200" dirty="0">
                <a:solidFill>
                  <a:sysClr val="windowText" lastClr="000000"/>
                </a:solidFill>
                <a:latin typeface="Meiryo UI" panose="020B0604030504040204" pitchFamily="50" charset="-128"/>
                <a:ea typeface="Meiryo UI" panose="020B0604030504040204" pitchFamily="50" charset="-128"/>
              </a:rPr>
              <a:t>ここに計上。（買電量のうち、再エネが</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200" dirty="0">
                <a:solidFill>
                  <a:sysClr val="windowText" lastClr="000000"/>
                </a:solidFill>
                <a:latin typeface="Meiryo UI" panose="020B0604030504040204" pitchFamily="50" charset="-128"/>
                <a:ea typeface="Meiryo UI" panose="020B0604030504040204" pitchFamily="50" charset="-128"/>
              </a:rPr>
              <a:t>あてられている割合を記載）</a:t>
            </a: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5520117" y="5914272"/>
            <a:ext cx="3480435" cy="738664"/>
          </a:xfrm>
          <a:prstGeom prst="rect">
            <a:avLst/>
          </a:prstGeom>
          <a:ln>
            <a:solidFill>
              <a:schemeClr val="tx1"/>
            </a:solidFill>
          </a:ln>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r>
              <a:rPr lang="en-US" altLang="ja-JP" sz="1400" dirty="0">
                <a:latin typeface="Meiryo UI" panose="020B0604030504040204" pitchFamily="50" charset="-128"/>
                <a:ea typeface="Meiryo UI" panose="020B0604030504040204" pitchFamily="50" charset="-128"/>
              </a:rPr>
              <a:t>CO</a:t>
            </a:r>
            <a:r>
              <a:rPr lang="ja-JP" altLang="en-US" sz="1400" dirty="0">
                <a:latin typeface="Meiryo UI" panose="020B0604030504040204" pitchFamily="50" charset="-128"/>
                <a:ea typeface="Meiryo UI" panose="020B0604030504040204" pitchFamily="50" charset="-128"/>
              </a:rPr>
              <a:t>₂排出量：買電量</a:t>
            </a:r>
            <a:r>
              <a:rPr lang="en-US" altLang="ja-JP" sz="1400" dirty="0">
                <a:latin typeface="Meiryo UI" panose="020B0604030504040204" pitchFamily="50" charset="-128"/>
                <a:ea typeface="Meiryo UI" panose="020B0604030504040204" pitchFamily="50" charset="-128"/>
              </a:rPr>
              <a:t>×CO</a:t>
            </a:r>
            <a:r>
              <a:rPr lang="ja-JP" altLang="en-US" sz="1400" dirty="0">
                <a:latin typeface="Meiryo UI" panose="020B0604030504040204" pitchFamily="50" charset="-128"/>
                <a:ea typeface="Meiryo UI" panose="020B0604030504040204" pitchFamily="50" charset="-128"/>
              </a:rPr>
              <a:t>₂排出係数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再エネ量：買電量</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再エネ契約割合</a:t>
            </a:r>
            <a:endParaRPr lang="en-US" altLang="ja-JP"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06F5B6AA-E8C7-4E9B-AB4A-CAAA8C57FC5D}"/>
              </a:ext>
            </a:extLst>
          </p:cNvPr>
          <p:cNvSpPr/>
          <p:nvPr/>
        </p:nvSpPr>
        <p:spPr>
          <a:xfrm>
            <a:off x="515500" y="3513868"/>
            <a:ext cx="8523315"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○○電気（株）で契約している電気メニューの調整後排出係数が</a:t>
            </a:r>
            <a:r>
              <a:rPr lang="en-US" altLang="ja-JP" sz="1400" dirty="0">
                <a:latin typeface="Meiryo UI" panose="020B0604030504040204" pitchFamily="50" charset="-128"/>
                <a:ea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rPr>
              <a:t>で、買電量の</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％分に非</a:t>
            </a:r>
            <a:r>
              <a:rPr lang="en-US" altLang="ja-JP" sz="1400" dirty="0">
                <a:latin typeface="Meiryo UI" panose="020B0604030504040204" pitchFamily="50" charset="-128"/>
                <a:ea typeface="Meiryo UI" panose="020B0604030504040204" pitchFamily="50" charset="-128"/>
              </a:rPr>
              <a:t>FIT</a:t>
            </a:r>
            <a:r>
              <a:rPr lang="ja-JP" altLang="en-US" sz="1400" dirty="0">
                <a:latin typeface="Meiryo UI" panose="020B0604030504040204" pitchFamily="50" charset="-128"/>
                <a:ea typeface="Meiryo UI" panose="020B0604030504040204" pitchFamily="50" charset="-128"/>
              </a:rPr>
              <a:t>非化石証書</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再エネ指定</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付与するメニューを契約して、</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rPr>
              <a:t>kWh</a:t>
            </a:r>
            <a:r>
              <a:rPr lang="ja-JP" altLang="en-US" sz="1400" dirty="0">
                <a:latin typeface="Meiryo UI" panose="020B0604030504040204" pitchFamily="50" charset="-128"/>
                <a:ea typeface="Meiryo UI" panose="020B0604030504040204" pitchFamily="50" charset="-128"/>
              </a:rPr>
              <a:t>を買電した場合</a:t>
            </a:r>
            <a:endParaRPr lang="en-US" altLang="ja-JP" sz="14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00C2ACD5-9147-4E3D-BD4C-81133069D414}"/>
              </a:ext>
            </a:extLst>
          </p:cNvPr>
          <p:cNvSpPr/>
          <p:nvPr/>
        </p:nvSpPr>
        <p:spPr>
          <a:xfrm>
            <a:off x="0" y="764704"/>
            <a:ext cx="888335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＜記入例＞</a:t>
            </a:r>
            <a:endParaRPr lang="en-US" altLang="ja-JP" sz="16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1F95040E-E730-43B4-9B99-572EB78A642F}"/>
              </a:ext>
            </a:extLst>
          </p:cNvPr>
          <p:cNvSpPr/>
          <p:nvPr/>
        </p:nvSpPr>
        <p:spPr>
          <a:xfrm>
            <a:off x="585189" y="4016180"/>
            <a:ext cx="8523315" cy="738664"/>
          </a:xfrm>
          <a:prstGeom prst="rect">
            <a:avLst/>
          </a:prstGeom>
        </p:spPr>
        <p:txBody>
          <a:bodyPr wrap="square">
            <a:spAutoFit/>
          </a:bodyPr>
          <a:lstStyle/>
          <a:p>
            <a:pPr>
              <a:spcBef>
                <a:spcPts val="1200"/>
              </a:spcBef>
            </a:pPr>
            <a:r>
              <a:rPr lang="en-US" altLang="ja-JP" sz="1400" dirty="0">
                <a:latin typeface="Meiryo UI" panose="020B0604030504040204" pitchFamily="50" charset="-128"/>
                <a:ea typeface="Meiryo UI" panose="020B0604030504040204" pitchFamily="50" charset="-128"/>
              </a:rPr>
              <a:t>CO</a:t>
            </a:r>
            <a:r>
              <a:rPr lang="ja-JP" altLang="en-US" sz="1400" dirty="0">
                <a:latin typeface="Meiryo UI" panose="020B0604030504040204" pitchFamily="50" charset="-128"/>
                <a:ea typeface="Meiryo UI" panose="020B0604030504040204" pitchFamily="50" charset="-128"/>
              </a:rPr>
              <a:t>₂排出係数  ：</a:t>
            </a:r>
            <a:r>
              <a:rPr lang="en-US" altLang="ja-JP" sz="1400" dirty="0">
                <a:latin typeface="Meiryo UI" panose="020B0604030504040204" pitchFamily="50" charset="-128"/>
                <a:ea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a:t>
            </a:r>
            <a:r>
              <a:rPr lang="en-US" altLang="ja-JP" sz="1400" dirty="0">
                <a:solidFill>
                  <a:srgbClr val="FF0000"/>
                </a:solidFill>
                <a:latin typeface="Meiryo UI" panose="020B0604030504040204" pitchFamily="50" charset="-128"/>
                <a:ea typeface="Meiryo UI" panose="020B0604030504040204" pitchFamily="50" charset="-128"/>
              </a:rPr>
              <a:t>0</a:t>
            </a:r>
          </a:p>
          <a:p>
            <a:r>
              <a:rPr lang="ja-JP" altLang="en-US" sz="1400" dirty="0">
                <a:latin typeface="Meiryo UI" panose="020B0604030504040204" pitchFamily="50" charset="-128"/>
                <a:ea typeface="Meiryo UI" panose="020B0604030504040204" pitchFamily="50" charset="-128"/>
              </a:rPr>
              <a:t>買電量　　　　   ：</a:t>
            </a:r>
            <a:r>
              <a:rPr lang="en-US" altLang="ja-JP" sz="1400" dirty="0">
                <a:solidFill>
                  <a:srgbClr val="FF0000"/>
                </a:solidFill>
                <a:latin typeface="Meiryo UI" panose="020B0604030504040204" pitchFamily="50" charset="-128"/>
                <a:ea typeface="Meiryo UI" panose="020B0604030504040204" pitchFamily="50" charset="-128"/>
              </a:rPr>
              <a:t>100</a:t>
            </a:r>
            <a:r>
              <a:rPr lang="ja-JP" altLang="en-US" sz="1400" dirty="0">
                <a:solidFill>
                  <a:srgbClr val="FF0000"/>
                </a:solidFill>
                <a:latin typeface="Meiryo UI" panose="020B0604030504040204" pitchFamily="50" charset="-128"/>
                <a:ea typeface="Meiryo UI" panose="020B0604030504040204" pitchFamily="50" charset="-128"/>
              </a:rPr>
              <a:t>千</a:t>
            </a:r>
            <a:r>
              <a:rPr lang="en-US" altLang="ja-JP" sz="1400" dirty="0">
                <a:solidFill>
                  <a:srgbClr val="FF0000"/>
                </a:solidFill>
                <a:latin typeface="Meiryo UI" panose="020B0604030504040204" pitchFamily="50" charset="-128"/>
                <a:ea typeface="Meiryo UI" panose="020B0604030504040204" pitchFamily="50" charset="-128"/>
              </a:rPr>
              <a:t>kWh</a:t>
            </a:r>
          </a:p>
          <a:p>
            <a:r>
              <a:rPr lang="ja-JP" altLang="en-US" sz="1400" dirty="0">
                <a:latin typeface="Meiryo UI" panose="020B0604030504040204" pitchFamily="50" charset="-128"/>
                <a:ea typeface="Meiryo UI" panose="020B0604030504040204" pitchFamily="50" charset="-128"/>
              </a:rPr>
              <a:t>再エネ契約割合：</a:t>
            </a:r>
            <a:r>
              <a:rPr lang="en-US" altLang="ja-JP" sz="1400" dirty="0">
                <a:solidFill>
                  <a:srgbClr val="FF0000"/>
                </a:solidFill>
                <a:latin typeface="Meiryo UI" panose="020B0604030504040204" pitchFamily="50" charset="-128"/>
                <a:ea typeface="Meiryo UI" panose="020B0604030504040204" pitchFamily="50" charset="-128"/>
              </a:rPr>
              <a:t>100</a:t>
            </a:r>
            <a:r>
              <a:rPr lang="ja-JP" altLang="en-US" sz="1400" dirty="0">
                <a:solidFill>
                  <a:srgbClr val="FF0000"/>
                </a:solidFill>
                <a:latin typeface="Meiryo UI" panose="020B0604030504040204" pitchFamily="50" charset="-128"/>
                <a:ea typeface="Meiryo UI" panose="020B0604030504040204" pitchFamily="50" charset="-128"/>
              </a:rPr>
              <a:t>％</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078010EC-611F-4B34-BF04-2F608C953DF8}"/>
              </a:ext>
            </a:extLst>
          </p:cNvPr>
          <p:cNvSpPr txBox="1"/>
          <p:nvPr/>
        </p:nvSpPr>
        <p:spPr>
          <a:xfrm>
            <a:off x="52648" y="3274141"/>
            <a:ext cx="1872207"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（上図 １行目）</a:t>
            </a:r>
            <a:endParaRPr lang="en-US" altLang="ja-JP" sz="1400"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050147E0-0714-4C2F-8370-28195CDFC926}"/>
              </a:ext>
            </a:extLst>
          </p:cNvPr>
          <p:cNvSpPr txBox="1"/>
          <p:nvPr/>
        </p:nvSpPr>
        <p:spPr>
          <a:xfrm>
            <a:off x="52648" y="4797152"/>
            <a:ext cx="1711039"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（上図 ２行目）</a:t>
            </a:r>
            <a:endParaRPr lang="en-US" altLang="ja-JP" sz="1400" b="1"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E9D00ABF-3CF0-4CE9-A796-672A5EFDB851}"/>
              </a:ext>
            </a:extLst>
          </p:cNvPr>
          <p:cNvSpPr/>
          <p:nvPr/>
        </p:nvSpPr>
        <p:spPr>
          <a:xfrm>
            <a:off x="515501" y="5094102"/>
            <a:ext cx="8523315"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△△電気（株）で契約している電気メニューの調整後排出係数が</a:t>
            </a:r>
            <a:r>
              <a:rPr lang="en-US" altLang="ja-JP" sz="1400" dirty="0">
                <a:latin typeface="Meiryo UI" panose="020B0604030504040204" pitchFamily="50" charset="-128"/>
                <a:ea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rPr>
              <a:t>で、買電量の</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％分に非</a:t>
            </a:r>
            <a:r>
              <a:rPr lang="en-US" altLang="ja-JP" sz="1400" dirty="0">
                <a:latin typeface="Meiryo UI" panose="020B0604030504040204" pitchFamily="50" charset="-128"/>
                <a:ea typeface="Meiryo UI" panose="020B0604030504040204" pitchFamily="50" charset="-128"/>
              </a:rPr>
              <a:t>FIT</a:t>
            </a:r>
            <a:r>
              <a:rPr lang="ja-JP" altLang="en-US" sz="1400" dirty="0">
                <a:latin typeface="Meiryo UI" panose="020B0604030504040204" pitchFamily="50" charset="-128"/>
                <a:ea typeface="Meiryo UI" panose="020B0604030504040204" pitchFamily="50" charset="-128"/>
              </a:rPr>
              <a:t>非化石証書</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再エネ指定</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付与するメニューを契約して、</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rPr>
              <a:t>kWh</a:t>
            </a:r>
            <a:r>
              <a:rPr lang="ja-JP" altLang="en-US" sz="1400" dirty="0">
                <a:latin typeface="Meiryo UI" panose="020B0604030504040204" pitchFamily="50" charset="-128"/>
                <a:ea typeface="Meiryo UI" panose="020B0604030504040204" pitchFamily="50" charset="-128"/>
              </a:rPr>
              <a:t>を買電した場合</a:t>
            </a:r>
            <a:endParaRPr lang="en-US" altLang="ja-JP" sz="140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87C86312-946B-4C1B-82B5-AA202D6B4B97}"/>
              </a:ext>
            </a:extLst>
          </p:cNvPr>
          <p:cNvSpPr/>
          <p:nvPr/>
        </p:nvSpPr>
        <p:spPr>
          <a:xfrm>
            <a:off x="585189" y="5642664"/>
            <a:ext cx="8523315" cy="738664"/>
          </a:xfrm>
          <a:prstGeom prst="rect">
            <a:avLst/>
          </a:prstGeom>
        </p:spPr>
        <p:txBody>
          <a:bodyPr wrap="square">
            <a:spAutoFit/>
          </a:bodyPr>
          <a:lstStyle/>
          <a:p>
            <a:pPr>
              <a:spcBef>
                <a:spcPts val="1200"/>
              </a:spcBef>
            </a:pPr>
            <a:r>
              <a:rPr lang="en-US" altLang="ja-JP" sz="1400" dirty="0">
                <a:latin typeface="Meiryo UI" panose="020B0604030504040204" pitchFamily="50" charset="-128"/>
                <a:ea typeface="Meiryo UI" panose="020B0604030504040204" pitchFamily="50" charset="-128"/>
              </a:rPr>
              <a:t>CO</a:t>
            </a:r>
            <a:r>
              <a:rPr lang="ja-JP" altLang="en-US" sz="1400" dirty="0">
                <a:latin typeface="Meiryo UI" panose="020B0604030504040204" pitchFamily="50" charset="-128"/>
                <a:ea typeface="Meiryo UI" panose="020B0604030504040204" pitchFamily="50" charset="-128"/>
              </a:rPr>
              <a:t>₂排出係数  ：</a:t>
            </a:r>
            <a:r>
              <a:rPr lang="en-US" altLang="ja-JP" sz="1400" dirty="0">
                <a:latin typeface="Meiryo UI" panose="020B0604030504040204" pitchFamily="50" charset="-128"/>
                <a:ea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a:t>
            </a:r>
            <a:r>
              <a:rPr lang="en-US" altLang="ja-JP" sz="1400" dirty="0">
                <a:solidFill>
                  <a:srgbClr val="FF0000"/>
                </a:solidFill>
                <a:latin typeface="Meiryo UI" panose="020B0604030504040204" pitchFamily="50" charset="-128"/>
                <a:ea typeface="Meiryo UI" panose="020B0604030504040204" pitchFamily="50" charset="-128"/>
              </a:rPr>
              <a:t>0.35</a:t>
            </a:r>
          </a:p>
          <a:p>
            <a:r>
              <a:rPr lang="ja-JP" altLang="en-US" sz="1400" dirty="0">
                <a:latin typeface="Meiryo UI" panose="020B0604030504040204" pitchFamily="50" charset="-128"/>
                <a:ea typeface="Meiryo UI" panose="020B0604030504040204" pitchFamily="50" charset="-128"/>
              </a:rPr>
              <a:t>買電量　　　　   ：</a:t>
            </a:r>
            <a:r>
              <a:rPr lang="en-US" altLang="ja-JP" sz="1400" dirty="0">
                <a:solidFill>
                  <a:srgbClr val="FF0000"/>
                </a:solidFill>
                <a:latin typeface="Meiryo UI" panose="020B0604030504040204" pitchFamily="50" charset="-128"/>
                <a:ea typeface="Meiryo UI" panose="020B0604030504040204" pitchFamily="50" charset="-128"/>
              </a:rPr>
              <a:t>100</a:t>
            </a:r>
            <a:r>
              <a:rPr lang="ja-JP" altLang="en-US" sz="1400" dirty="0">
                <a:solidFill>
                  <a:srgbClr val="FF0000"/>
                </a:solidFill>
                <a:latin typeface="Meiryo UI" panose="020B0604030504040204" pitchFamily="50" charset="-128"/>
                <a:ea typeface="Meiryo UI" panose="020B0604030504040204" pitchFamily="50" charset="-128"/>
              </a:rPr>
              <a:t>千</a:t>
            </a:r>
            <a:r>
              <a:rPr lang="en-US" altLang="ja-JP" sz="1400" dirty="0">
                <a:solidFill>
                  <a:srgbClr val="FF0000"/>
                </a:solidFill>
                <a:latin typeface="Meiryo UI" panose="020B0604030504040204" pitchFamily="50" charset="-128"/>
                <a:ea typeface="Meiryo UI" panose="020B0604030504040204" pitchFamily="50" charset="-128"/>
              </a:rPr>
              <a:t>kWh</a:t>
            </a:r>
          </a:p>
          <a:p>
            <a:r>
              <a:rPr lang="ja-JP" altLang="en-US" sz="1400" dirty="0">
                <a:latin typeface="Meiryo UI" panose="020B0604030504040204" pitchFamily="50" charset="-128"/>
                <a:ea typeface="Meiryo UI" panose="020B0604030504040204" pitchFamily="50" charset="-128"/>
              </a:rPr>
              <a:t>再エネ契約割合：</a:t>
            </a:r>
            <a:r>
              <a:rPr lang="en-US" altLang="ja-JP" sz="1400" dirty="0">
                <a:solidFill>
                  <a:srgbClr val="FF0000"/>
                </a:solidFill>
                <a:latin typeface="Meiryo UI" panose="020B0604030504040204" pitchFamily="50" charset="-128"/>
                <a:ea typeface="Meiryo UI" panose="020B0604030504040204" pitchFamily="50" charset="-128"/>
              </a:rPr>
              <a:t>30</a:t>
            </a:r>
            <a:r>
              <a:rPr lang="ja-JP" altLang="en-US" sz="1400" dirty="0">
                <a:solidFill>
                  <a:srgbClr val="FF0000"/>
                </a:solidFill>
                <a:latin typeface="Meiryo UI" panose="020B0604030504040204" pitchFamily="50" charset="-128"/>
                <a:ea typeface="Meiryo UI" panose="020B0604030504040204" pitchFamily="50" charset="-128"/>
              </a:rPr>
              <a:t>％</a:t>
            </a:r>
            <a:endParaRPr lang="en-US" altLang="ja-JP" sz="14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5870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A51D896-79E0-1251-3E41-754B32C73500}"/>
              </a:ext>
            </a:extLst>
          </p:cNvPr>
          <p:cNvPicPr>
            <a:picLocks noChangeAspect="1"/>
          </p:cNvPicPr>
          <p:nvPr/>
        </p:nvPicPr>
        <p:blipFill>
          <a:blip r:embed="rId3"/>
          <a:stretch>
            <a:fillRect/>
          </a:stretch>
        </p:blipFill>
        <p:spPr>
          <a:xfrm>
            <a:off x="1518235" y="1735288"/>
            <a:ext cx="5113270" cy="202718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332656"/>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94598" y="700229"/>
            <a:ext cx="8636680" cy="1077218"/>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）その他事業所の電気買電量等を小売電気事業者または電気メニューごとに合算して、記入ください。</a:t>
            </a:r>
          </a:p>
          <a:p>
            <a:endParaRPr lang="ja-JP" altLang="en-US"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486989" y="2146799"/>
            <a:ext cx="1755699" cy="119445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242689" y="2146799"/>
            <a:ext cx="545466" cy="119445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3788155" y="2146796"/>
            <a:ext cx="567821" cy="119445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616165552"/>
              </p:ext>
            </p:extLst>
          </p:nvPr>
        </p:nvGraphicFramePr>
        <p:xfrm>
          <a:off x="179512" y="3789040"/>
          <a:ext cx="8859304" cy="2956560"/>
        </p:xfrm>
        <a:graphic>
          <a:graphicData uri="http://schemas.openxmlformats.org/drawingml/2006/table">
            <a:tbl>
              <a:tblPr firstRow="1" bandRow="1">
                <a:tableStyleId>{5940675A-B579-460E-94D1-54222C63F5DA}</a:tableStyleId>
              </a:tblPr>
              <a:tblGrid>
                <a:gridCol w="8859304">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基準年度に契約していた電気事業者をプルダウンで選択ください。なお、</a:t>
                      </a:r>
                      <a:r>
                        <a:rPr kumimoji="1" lang="en-US" altLang="ja-JP" sz="1600" b="0" u="none" dirty="0">
                          <a:latin typeface="Meiryo UI" panose="020B0604030504040204" pitchFamily="50" charset="-128"/>
                          <a:ea typeface="Meiryo UI" panose="020B0604030504040204" pitchFamily="50" charset="-128"/>
                        </a:rPr>
                        <a:t>11</a:t>
                      </a:r>
                      <a:r>
                        <a:rPr kumimoji="1" lang="ja-JP" altLang="en-US" sz="1600" b="0" u="none" dirty="0">
                          <a:latin typeface="Meiryo UI" panose="020B0604030504040204" pitchFamily="50" charset="-128"/>
                          <a:ea typeface="Meiryo UI" panose="020B0604030504040204" pitchFamily="50" charset="-128"/>
                        </a:rPr>
                        <a:t>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基準年度に契約していた電気メニューの調整後調整後排出係数を小数点第</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位で記入ください。調整後排出係数は、（</a:t>
                      </a:r>
                      <a:r>
                        <a:rPr kumimoji="1" lang="en-US" altLang="ja-JP" sz="1600" b="0" u="none" dirty="0">
                          <a:latin typeface="Meiryo UI" panose="020B0604030504040204" pitchFamily="50" charset="-128"/>
                          <a:ea typeface="Meiryo UI" panose="020B0604030504040204" pitchFamily="50" charset="-128"/>
                          <a:hlinkClick r:id="rId4"/>
                        </a:rPr>
                        <a:t>https://policies.env.go.jp/earth/ghg-santeikohyo/calc.html</a:t>
                      </a:r>
                      <a:r>
                        <a:rPr kumimoji="1" lang="ja-JP" altLang="en-US" sz="1600" b="0" u="none" dirty="0">
                          <a:latin typeface="Meiryo UI" panose="020B0604030504040204" pitchFamily="50" charset="-128"/>
                          <a:ea typeface="Meiryo UI" panose="020B0604030504040204" pitchFamily="50" charset="-128"/>
                        </a:rPr>
                        <a:t>）をご覧ください（詳細は次ページをご確認ください）。これにより算定できない場合は、実測や契約内容等に基づき適切と認められる排出係数をご記入ください。また、個別で契約している電気メニューの中で</a:t>
                      </a:r>
                      <a:r>
                        <a:rPr kumimoji="1" lang="en-US" altLang="ja-JP" sz="1600" b="0" u="none" dirty="0">
                          <a:latin typeface="Meiryo UI" panose="020B0604030504040204" pitchFamily="50" charset="-128"/>
                          <a:ea typeface="Meiryo UI" panose="020B0604030504040204" pitchFamily="50" charset="-128"/>
                        </a:rPr>
                        <a:t>CO2</a:t>
                      </a:r>
                      <a:r>
                        <a:rPr kumimoji="1" lang="ja-JP" altLang="en-US" sz="1600" b="0" u="none" dirty="0">
                          <a:latin typeface="Meiryo UI" panose="020B0604030504040204" pitchFamily="50" charset="-128"/>
                          <a:ea typeface="Meiryo UI" panose="020B0604030504040204" pitchFamily="50" charset="-128"/>
                        </a:rPr>
                        <a:t>フリー割合を契約で決めているような場合は、</a:t>
                      </a:r>
                      <a:r>
                        <a:rPr kumimoji="1" lang="en-US" altLang="ja-JP" sz="1600" b="0" u="none" dirty="0">
                          <a:latin typeface="Meiryo UI" panose="020B0604030504040204" pitchFamily="50" charset="-128"/>
                          <a:ea typeface="Meiryo UI" panose="020B0604030504040204" pitchFamily="50" charset="-128"/>
                        </a:rPr>
                        <a:t>P.47</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5-(8)No.3</a:t>
                      </a:r>
                      <a:r>
                        <a:rPr kumimoji="1" lang="ja-JP" altLang="en-US" sz="1600" b="0" u="none" dirty="0">
                          <a:latin typeface="Meiryo UI" panose="020B0604030504040204" pitchFamily="50" charset="-128"/>
                          <a:ea typeface="Meiryo UI" panose="020B0604030504040204" pitchFamily="50" charset="-128"/>
                        </a:rPr>
                        <a:t>をご参照ください。</a:t>
                      </a:r>
                    </a:p>
                  </a:txBody>
                  <a:tcPr anchor="ct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1" name="正方形/長方形 10">
            <a:extLst>
              <a:ext uri="{FF2B5EF4-FFF2-40B4-BE49-F238E27FC236}">
                <a16:creationId xmlns:a16="http://schemas.microsoft.com/office/drawing/2014/main" id="{F13530EE-1B39-272A-0D2A-C56B91A4B76A}"/>
              </a:ext>
            </a:extLst>
          </p:cNvPr>
          <p:cNvSpPr/>
          <p:nvPr/>
        </p:nvSpPr>
        <p:spPr>
          <a:xfrm>
            <a:off x="194598" y="1434262"/>
            <a:ext cx="8636680"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rPr>
              <a:t>　基準年度のその他事業所における電力量（電気事業者等からの供給分）</a:t>
            </a:r>
          </a:p>
        </p:txBody>
      </p:sp>
    </p:spTree>
    <p:extLst>
      <p:ext uri="{BB962C8B-B14F-4D97-AF65-F5344CB8AC3E}">
        <p14:creationId xmlns:p14="http://schemas.microsoft.com/office/powerpoint/2010/main" val="142838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22369"/>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届出の概要</a:t>
            </a:r>
            <a:endParaRPr kumimoji="0" lang="ja-JP" altLang="en-US"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179512" y="5143563"/>
            <a:ext cx="8712968" cy="1695336"/>
          </a:xfrm>
          <a:prstGeom prst="rect">
            <a:avLst/>
          </a:prstGeom>
        </p:spPr>
        <p:txBody>
          <a:bodyPr wrap="square">
            <a:spAutoFit/>
          </a:bodyPr>
          <a:lstStyle/>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計画期間中に住所や事業者名の変更があった場合、</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氏名等変更届の届出が必要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になります。　</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（代表者の氏名のみの変更時は、氏名等変更届の届出は不要です。）</a:t>
            </a:r>
            <a:endParaRPr kumimoji="0" lang="en-US" altLang="ja-JP"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代表者と異なる者（工場長等）が届出者となる場合は、</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代表者による委任状が必要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です。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代表者または委任者が直近の実績報告書提出時から変更している場合は、委任状を作成のうえ、</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実績報告書と併せてご提出ください。</a:t>
            </a:r>
          </a:p>
        </p:txBody>
      </p:sp>
      <p:sp>
        <p:nvSpPr>
          <p:cNvPr id="3" name="角丸四角形 2"/>
          <p:cNvSpPr/>
          <p:nvPr/>
        </p:nvSpPr>
        <p:spPr>
          <a:xfrm>
            <a:off x="179512" y="89737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51520" y="975499"/>
            <a:ext cx="8640960" cy="1877437"/>
          </a:xfrm>
          <a:prstGeom prst="rect">
            <a:avLst/>
          </a:prstGeom>
          <a:noFill/>
        </p:spPr>
        <p:txBody>
          <a:bodyPr wrap="square" rtlCol="0">
            <a:spAutoFit/>
          </a:bodyPr>
          <a:lstStyle/>
          <a:p>
            <a:pPr>
              <a:spcAft>
                <a:spcPts val="1200"/>
              </a:spcAft>
            </a:pPr>
            <a:r>
              <a:rPr kumimoji="1" lang="ja-JP" altLang="en-US" u="sng" dirty="0">
                <a:latin typeface="Meiryo UI" panose="020B0604030504040204" pitchFamily="50" charset="-128"/>
                <a:ea typeface="Meiryo UI" panose="020B0604030504040204" pitchFamily="50" charset="-128"/>
              </a:rPr>
              <a:t>対策計画書の概要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特定事業者は、</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2030</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年度までに実施または実施予定の</a:t>
            </a:r>
            <a:r>
              <a:rPr kumimoji="0" lang="ja-JP" altLang="en-US"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気候変動の緩和及び気候変動への適応並びに電気の需要</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の最</a:t>
            </a:r>
            <a:r>
              <a:rPr kumimoji="0" lang="ja-JP" altLang="en-US"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適化にかかる対策等</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を記載した対策計画書を作成し、大阪府知事あてに必ず届出すること。</a:t>
            </a:r>
            <a:endParaRPr kumimoji="1" lang="en-US" altLang="ja-JP"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提出期限：届出年度の</a:t>
            </a:r>
            <a:r>
              <a:rPr lang="en-US" altLang="ja-JP" sz="2400" b="1" dirty="0">
                <a:solidFill>
                  <a:srgbClr val="FF0000"/>
                </a:solidFill>
                <a:latin typeface="Meiryo UI" panose="020B0604030504040204" pitchFamily="50" charset="-128"/>
                <a:ea typeface="Meiryo UI" panose="020B0604030504040204" pitchFamily="50" charset="-128"/>
              </a:rPr>
              <a:t>9</a:t>
            </a:r>
            <a:r>
              <a:rPr lang="ja-JP" altLang="en-US" sz="2400" b="1" dirty="0">
                <a:solidFill>
                  <a:srgbClr val="FF0000"/>
                </a:solidFill>
                <a:latin typeface="Meiryo UI" panose="020B0604030504040204" pitchFamily="50" charset="-128"/>
                <a:ea typeface="Meiryo UI" panose="020B0604030504040204" pitchFamily="50" charset="-128"/>
              </a:rPr>
              <a:t>月末</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9" name="角丸四角形 8"/>
          <p:cNvSpPr/>
          <p:nvPr/>
        </p:nvSpPr>
        <p:spPr>
          <a:xfrm>
            <a:off x="179512" y="296923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251520" y="3140968"/>
            <a:ext cx="8640960" cy="1600438"/>
          </a:xfrm>
          <a:prstGeom prst="rect">
            <a:avLst/>
          </a:prstGeom>
          <a:noFill/>
        </p:spPr>
        <p:txBody>
          <a:bodyPr wrap="square" rtlCol="0">
            <a:spAutoFit/>
          </a:bodyPr>
          <a:lstStyle/>
          <a:p>
            <a:pPr>
              <a:spcAft>
                <a:spcPts val="1200"/>
              </a:spcAft>
            </a:pPr>
            <a:r>
              <a:rPr lang="ja-JP" altLang="en-US" u="sng" dirty="0">
                <a:latin typeface="Meiryo UI" panose="020B0604030504040204" pitchFamily="50" charset="-128"/>
                <a:ea typeface="Meiryo UI" panose="020B0604030504040204" pitchFamily="50" charset="-128"/>
              </a:rPr>
              <a:t>実績報告書</a:t>
            </a:r>
            <a:r>
              <a:rPr kumimoji="1" lang="ja-JP" altLang="en-US" u="sng" dirty="0">
                <a:latin typeface="Meiryo UI" panose="020B0604030504040204" pitchFamily="50" charset="-128"/>
                <a:ea typeface="Meiryo UI" panose="020B0604030504040204" pitchFamily="50" charset="-128"/>
              </a:rPr>
              <a:t>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対策計画書を届出した年度の翌年度からは、計画に掲げた対策の実施状況や削減目標の達成状況等を記載した実績報告書を毎年度作成し、大阪府知事あてに必ず届出すること。</a:t>
            </a:r>
          </a:p>
          <a:p>
            <a:pPr algn="ctr"/>
            <a:r>
              <a:rPr lang="ja-JP" altLang="en-US" sz="2400" b="1" dirty="0">
                <a:latin typeface="Meiryo UI" panose="020B0604030504040204" pitchFamily="50" charset="-128"/>
                <a:ea typeface="Meiryo UI" panose="020B0604030504040204" pitchFamily="50" charset="-128"/>
              </a:rPr>
              <a:t>提出期限：</a:t>
            </a:r>
            <a:r>
              <a:rPr lang="ja-JP" altLang="en-US" sz="2400" b="1" dirty="0">
                <a:solidFill>
                  <a:srgbClr val="FF0000"/>
                </a:solidFill>
                <a:latin typeface="Meiryo UI" panose="020B0604030504040204" pitchFamily="50" charset="-128"/>
                <a:ea typeface="Meiryo UI" panose="020B0604030504040204" pitchFamily="50" charset="-128"/>
              </a:rPr>
              <a:t>毎年度</a:t>
            </a:r>
            <a:r>
              <a:rPr lang="en-US" altLang="ja-JP" sz="2400" b="1" dirty="0">
                <a:solidFill>
                  <a:srgbClr val="FF0000"/>
                </a:solidFill>
                <a:latin typeface="Meiryo UI" panose="020B0604030504040204" pitchFamily="50" charset="-128"/>
                <a:ea typeface="Meiryo UI" panose="020B0604030504040204" pitchFamily="50" charset="-128"/>
              </a:rPr>
              <a:t>8</a:t>
            </a:r>
            <a:r>
              <a:rPr lang="ja-JP" altLang="en-US" sz="2400" b="1" dirty="0">
                <a:solidFill>
                  <a:srgbClr val="FF0000"/>
                </a:solidFill>
                <a:latin typeface="Meiryo UI" panose="020B0604030504040204" pitchFamily="50" charset="-128"/>
                <a:ea typeface="Meiryo UI" panose="020B0604030504040204" pitchFamily="50" charset="-128"/>
              </a:rPr>
              <a:t>月末</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7598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50A9B4E-EA90-886E-21CE-BCE65F9A074F}"/>
              </a:ext>
            </a:extLst>
          </p:cNvPr>
          <p:cNvPicPr>
            <a:picLocks noChangeAspect="1"/>
          </p:cNvPicPr>
          <p:nvPr/>
        </p:nvPicPr>
        <p:blipFill>
          <a:blip r:embed="rId3"/>
          <a:stretch>
            <a:fillRect/>
          </a:stretch>
        </p:blipFill>
        <p:spPr>
          <a:xfrm>
            <a:off x="1484892" y="1595701"/>
            <a:ext cx="5730959" cy="227206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No.5</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764704"/>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）その他事業所の電気買電量等を小売電気事業者または電気メニューごとに合算して、記入ください。</a:t>
            </a:r>
          </a:p>
        </p:txBody>
      </p:sp>
      <p:sp>
        <p:nvSpPr>
          <p:cNvPr id="13" name="正方形/長方形 12"/>
          <p:cNvSpPr/>
          <p:nvPr/>
        </p:nvSpPr>
        <p:spPr>
          <a:xfrm>
            <a:off x="4644008" y="2016984"/>
            <a:ext cx="612000" cy="142075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574470736"/>
              </p:ext>
            </p:extLst>
          </p:nvPr>
        </p:nvGraphicFramePr>
        <p:xfrm>
          <a:off x="179512" y="3933056"/>
          <a:ext cx="8640960" cy="286512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13763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0"/>
                        </a:spcAft>
                      </a:pPr>
                      <a:r>
                        <a:rPr kumimoji="1" lang="ja-JP" altLang="en-US" sz="16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21709">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排出量の削減は、シート３「対策まとめ」にて行うため、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P.33</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5-(4)No.1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032008" y="3503022"/>
            <a:ext cx="612000" cy="18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39996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対策計画書シート８「自動車エネ量」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780" b="39313"/>
          <a:stretch/>
        </p:blipFill>
        <p:spPr>
          <a:xfrm>
            <a:off x="1043608" y="896020"/>
            <a:ext cx="6754578" cy="270547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4" name="正方形/長方形 13"/>
          <p:cNvSpPr/>
          <p:nvPr/>
        </p:nvSpPr>
        <p:spPr>
          <a:xfrm>
            <a:off x="3851921" y="1996984"/>
            <a:ext cx="3924000" cy="129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680664721"/>
              </p:ext>
            </p:extLst>
          </p:nvPr>
        </p:nvGraphicFramePr>
        <p:xfrm>
          <a:off x="300470" y="3664262"/>
          <a:ext cx="8424936" cy="307848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・基準年度に使用していた自動車に関し、車検証の「使用の本拠の位置」が大阪府内で、業務に使用</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されていた車両（ガソリン車を含む全車両）について記入してください。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※2013</a:t>
                      </a:r>
                      <a:r>
                        <a:rPr kumimoji="1" lang="ja-JP" altLang="en-US" sz="1400" dirty="0">
                          <a:solidFill>
                            <a:schemeClr val="tx1"/>
                          </a:solidFill>
                          <a:latin typeface="Meiryo UI" panose="020B0604030504040204" pitchFamily="50" charset="-128"/>
                          <a:ea typeface="Meiryo UI" panose="020B0604030504040204" pitchFamily="50" charset="-128"/>
                        </a:rPr>
                        <a:t>年度の状況を把握するのが困難である場合はご相談ください。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884368" y="3091996"/>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4582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780" t="64342" b="-88"/>
          <a:stretch/>
        </p:blipFill>
        <p:spPr>
          <a:xfrm>
            <a:off x="719932" y="935856"/>
            <a:ext cx="7630392" cy="18002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45632" y="1882544"/>
            <a:ext cx="4404692" cy="46633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413327655"/>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②自動車の導入台数（目標年度）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・大阪府域で使用する車両（ガソリン車を含む）について、目標年度の１年間に導入（買換え・リース</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更新など）する予定のものついて、台数と電動車の内訳を記入してください。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・軽自動車については「軽自動車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707488" y="4686177"/>
            <a:ext cx="7896960" cy="1661993"/>
          </a:xfrm>
          <a:prstGeom prst="rect">
            <a:avLst/>
          </a:prstGeom>
        </p:spPr>
        <p:txBody>
          <a:bodyPr wrap="square">
            <a:spAutoFit/>
          </a:bodyPr>
          <a:lstStyle/>
          <a:p>
            <a:r>
              <a:rPr lang="en-US" altLang="ja-JP" u="sng" dirty="0">
                <a:latin typeface="Meiryo UI" panose="020B0604030504040204" pitchFamily="50" charset="-128"/>
                <a:ea typeface="Meiryo UI" panose="020B0604030504040204" pitchFamily="50" charset="-128"/>
              </a:rPr>
              <a:t>2030</a:t>
            </a:r>
            <a:r>
              <a:rPr lang="ja-JP" altLang="en-US" u="sng" dirty="0">
                <a:latin typeface="Meiryo UI" panose="020B0604030504040204" pitchFamily="50" charset="-128"/>
                <a:ea typeface="Meiryo UI" panose="020B0604030504040204" pitchFamily="50" charset="-128"/>
              </a:rPr>
              <a:t>年度に導入する乗用車については、次の車両の導入を積極的にご検討ください</a:t>
            </a:r>
            <a:endParaRPr lang="en-US" altLang="ja-JP"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・すべて電動車（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・４割をゼロエミッション車（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２）</a:t>
            </a:r>
            <a:endParaRPr lang="en-US" altLang="ja-JP"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81759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467544" y="757758"/>
            <a:ext cx="8276822" cy="3229200"/>
            <a:chOff x="467544" y="803023"/>
            <a:chExt cx="8276822" cy="3229200"/>
          </a:xfrm>
        </p:grpSpPr>
        <p:pic>
          <p:nvPicPr>
            <p:cNvPr id="3" name="図 2"/>
            <p:cNvPicPr>
              <a:picLocks noChangeAspect="1"/>
            </p:cNvPicPr>
            <p:nvPr/>
          </p:nvPicPr>
          <p:blipFill rotWithShape="1">
            <a:blip r:embed="rId3"/>
            <a:srcRect l="3149" t="14400" r="7864" b="53858"/>
            <a:stretch/>
          </p:blipFill>
          <p:spPr>
            <a:xfrm>
              <a:off x="467544" y="803023"/>
              <a:ext cx="8276822" cy="3229200"/>
            </a:xfrm>
            <a:prstGeom prst="rect">
              <a:avLst/>
            </a:prstGeom>
          </p:spPr>
        </p:pic>
        <p:grpSp>
          <p:nvGrpSpPr>
            <p:cNvPr id="4" name="グループ化 3"/>
            <p:cNvGrpSpPr/>
            <p:nvPr/>
          </p:nvGrpSpPr>
          <p:grpSpPr>
            <a:xfrm>
              <a:off x="1043608" y="1882395"/>
              <a:ext cx="7632848" cy="1561325"/>
              <a:chOff x="1043608" y="1882395"/>
              <a:chExt cx="7632848" cy="1561325"/>
            </a:xfrm>
          </p:grpSpPr>
          <p:sp>
            <p:nvSpPr>
              <p:cNvPr id="14" name="正方形/長方形 13"/>
              <p:cNvSpPr/>
              <p:nvPr/>
            </p:nvSpPr>
            <p:spPr>
              <a:xfrm>
                <a:off x="3965538" y="2249057"/>
                <a:ext cx="1908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043608" y="2759720"/>
                <a:ext cx="7632848" cy="68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966646" y="1882395"/>
                <a:ext cx="1872000" cy="32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pSp>
      <p:graphicFrame>
        <p:nvGraphicFramePr>
          <p:cNvPr id="13" name="表 12"/>
          <p:cNvGraphicFramePr>
            <a:graphicFrameLocks noGrp="1"/>
          </p:cNvGraphicFramePr>
          <p:nvPr>
            <p:extLst>
              <p:ext uri="{D42A27DB-BD31-4B8C-83A1-F6EECF244321}">
                <p14:modId xmlns:p14="http://schemas.microsoft.com/office/powerpoint/2010/main" val="968186152"/>
              </p:ext>
            </p:extLst>
          </p:nvPr>
        </p:nvGraphicFramePr>
        <p:xfrm>
          <a:off x="157560" y="4077072"/>
          <a:ext cx="8881256" cy="271272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③電気・水素の使用量（基準年度）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・後で詳述する対策計画書シート９「</a:t>
                      </a:r>
                      <a:r>
                        <a:rPr kumimoji="1" lang="en-US" altLang="ja-JP" sz="1600" dirty="0">
                          <a:solidFill>
                            <a:schemeClr val="tx1"/>
                          </a:solidFill>
                          <a:latin typeface="Meiryo UI" panose="020B0604030504040204" pitchFamily="50" charset="-128"/>
                          <a:ea typeface="Meiryo UI" panose="020B0604030504040204" pitchFamily="50" charset="-128"/>
                        </a:rPr>
                        <a:t>EV/FCV</a:t>
                      </a:r>
                      <a:r>
                        <a:rPr kumimoji="1" lang="ja-JP" altLang="en-US" sz="1600" dirty="0">
                          <a:solidFill>
                            <a:schemeClr val="tx1"/>
                          </a:solidFill>
                          <a:latin typeface="Meiryo UI" panose="020B0604030504040204" pitchFamily="50" charset="-128"/>
                          <a:ea typeface="Meiryo UI" panose="020B0604030504040204" pitchFamily="50" charset="-128"/>
                        </a:rPr>
                        <a:t>一覧」を記入すると自動表示されます。</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「電気」については、１・２号特定事業者は「</a:t>
                      </a:r>
                      <a:r>
                        <a:rPr kumimoji="1" lang="en-US" altLang="ja-JP" sz="1400" dirty="0">
                          <a:solidFill>
                            <a:schemeClr val="tx1"/>
                          </a:solidFill>
                          <a:latin typeface="Meiryo UI" panose="020B0604030504040204" pitchFamily="50" charset="-128"/>
                          <a:ea typeface="Meiryo UI" panose="020B0604030504040204" pitchFamily="50" charset="-128"/>
                        </a:rPr>
                        <a:t>0.00</a:t>
                      </a:r>
                      <a:r>
                        <a:rPr kumimoji="1" lang="ja-JP" altLang="en-US" sz="1400" dirty="0">
                          <a:solidFill>
                            <a:schemeClr val="tx1"/>
                          </a:solidFill>
                          <a:latin typeface="Meiryo UI" panose="020B0604030504040204" pitchFamily="50" charset="-128"/>
                          <a:ea typeface="Meiryo UI" panose="020B0604030504040204" pitchFamily="50" charset="-128"/>
                        </a:rPr>
                        <a:t>」が自動表示されます</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事務所における電気使用量との重複しないようにするため</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200" dirty="0" err="1">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④⑤自動車が使用する燃料使用量（基準年度）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9338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3135" t="16719" r="7879" b="30934"/>
          <a:stretch/>
        </p:blipFill>
        <p:spPr>
          <a:xfrm>
            <a:off x="992881" y="818094"/>
            <a:ext cx="6632131" cy="426709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151696225"/>
              </p:ext>
            </p:extLst>
          </p:nvPr>
        </p:nvGraphicFramePr>
        <p:xfrm>
          <a:off x="323528" y="5229200"/>
          <a:ext cx="8424936" cy="106680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⑥数値把握の方法（基準年度）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・燃料データの把握方法について、ガソリン使用量等を用いた場合は「燃料法」、走行距離から逆算した</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場合は「燃費法」、それ以外の場合は「その他の方法」にチェックしてください。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・「その他の方法」にチェックした場合は、その詳細を記入してください。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4" name="正方形/長方形 13"/>
          <p:cNvSpPr/>
          <p:nvPr/>
        </p:nvSpPr>
        <p:spPr>
          <a:xfrm>
            <a:off x="1014336" y="1965072"/>
            <a:ext cx="432000" cy="37444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⑥</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23528" y="6440016"/>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３</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7452320" y="861966"/>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732221" y="3281292"/>
            <a:ext cx="991850" cy="651763"/>
          </a:xfrm>
          <a:prstGeom prst="wedgeEllipseCallout">
            <a:avLst>
              <a:gd name="adj1" fmla="val -61103"/>
              <a:gd name="adj2" fmla="val 4384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4677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10</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計画書シート９「</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EV/FCV</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一覧」</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nvGraphicFramePr>
        <p:xfrm>
          <a:off x="85043" y="2738529"/>
          <a:ext cx="3080303" cy="2468880"/>
        </p:xfrm>
        <a:graphic>
          <a:graphicData uri="http://schemas.openxmlformats.org/drawingml/2006/table">
            <a:tbl>
              <a:tblPr firstRow="1" bandRow="1">
                <a:tableStyleId>{5940675A-B579-460E-94D1-54222C63F5DA}</a:tableStyleId>
              </a:tblPr>
              <a:tblGrid>
                <a:gridCol w="3080303">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①車両情報（基準年度）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・車検証から情報を転記してください。</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届出者で経年的に識別管理できる場合は、</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baseline="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ナンバープレート」欄は必須ではありません。</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②年間走行距離（基準年度）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・運転日報等から情報を転記してください。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5537712"/>
                  </a:ext>
                </a:extLst>
              </a:tr>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③新規</a:t>
                      </a:r>
                      <a:r>
                        <a:rPr kumimoji="1" lang="en-US" altLang="ja-JP" sz="1600" b="1" u="sng" dirty="0">
                          <a:solidFill>
                            <a:schemeClr val="tx1"/>
                          </a:solidFill>
                          <a:latin typeface="Meiryo UI" panose="020B0604030504040204" pitchFamily="50" charset="-128"/>
                          <a:ea typeface="Meiryo UI" panose="020B0604030504040204" pitchFamily="50" charset="-128"/>
                        </a:rPr>
                        <a:t>or</a:t>
                      </a:r>
                      <a:r>
                        <a:rPr kumimoji="1" lang="ja-JP" altLang="en-US" sz="1600" b="1" u="sng" dirty="0">
                          <a:solidFill>
                            <a:schemeClr val="tx1"/>
                          </a:solidFill>
                          <a:latin typeface="Meiryo UI" panose="020B0604030504040204" pitchFamily="50" charset="-128"/>
                          <a:ea typeface="Meiryo UI" panose="020B0604030504040204" pitchFamily="50" charset="-128"/>
                        </a:rPr>
                        <a:t>廃止（基準年度）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・基準年度に新規導入した場合は</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「新規」、廃止した場合は「廃止」を</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選択してください。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37177406"/>
                  </a:ext>
                </a:extLst>
              </a:tr>
            </a:tbl>
          </a:graphicData>
        </a:graphic>
      </p:graphicFrame>
      <p:grpSp>
        <p:nvGrpSpPr>
          <p:cNvPr id="24" name="グループ化 23"/>
          <p:cNvGrpSpPr/>
          <p:nvPr/>
        </p:nvGrpSpPr>
        <p:grpSpPr>
          <a:xfrm>
            <a:off x="188699" y="873672"/>
            <a:ext cx="6680874" cy="1716075"/>
            <a:chOff x="160047" y="771740"/>
            <a:chExt cx="7113010" cy="180000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r="40083"/>
            <a:stretch/>
          </p:blipFill>
          <p:spPr>
            <a:xfrm>
              <a:off x="160047" y="771740"/>
              <a:ext cx="7113010" cy="1800000"/>
            </a:xfrm>
            <a:prstGeom prst="rect">
              <a:avLst/>
            </a:prstGeom>
          </p:spPr>
        </p:pic>
        <p:sp>
          <p:nvSpPr>
            <p:cNvPr id="14" name="正方形/長方形 13"/>
            <p:cNvSpPr/>
            <p:nvPr/>
          </p:nvSpPr>
          <p:spPr>
            <a:xfrm>
              <a:off x="497484" y="2048456"/>
              <a:ext cx="6016030" cy="52328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pSp>
        <p:nvGrpSpPr>
          <p:cNvPr id="23" name="グループ化 22"/>
          <p:cNvGrpSpPr/>
          <p:nvPr/>
        </p:nvGrpSpPr>
        <p:grpSpPr>
          <a:xfrm>
            <a:off x="3339290" y="3213661"/>
            <a:ext cx="5772859" cy="1800000"/>
            <a:chOff x="3228719" y="2657047"/>
            <a:chExt cx="5772859" cy="1800000"/>
          </a:xfrm>
        </p:grpSpPr>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51371" r="1"/>
            <a:stretch/>
          </p:blipFill>
          <p:spPr>
            <a:xfrm>
              <a:off x="3228719" y="2657047"/>
              <a:ext cx="5772859" cy="1800000"/>
            </a:xfrm>
            <a:prstGeom prst="rect">
              <a:avLst/>
            </a:prstGeom>
          </p:spPr>
        </p:pic>
        <p:sp>
          <p:nvSpPr>
            <p:cNvPr id="18" name="正方形/長方形 17"/>
            <p:cNvSpPr/>
            <p:nvPr/>
          </p:nvSpPr>
          <p:spPr>
            <a:xfrm>
              <a:off x="3478753" y="3962875"/>
              <a:ext cx="936000" cy="43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4461429" y="3962875"/>
              <a:ext cx="684000" cy="43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5785041" y="3942817"/>
              <a:ext cx="648000" cy="45205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④</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6418607" y="3939755"/>
              <a:ext cx="923142" cy="45511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aphicFrame>
        <p:nvGraphicFramePr>
          <p:cNvPr id="22" name="表 21"/>
          <p:cNvGraphicFramePr>
            <a:graphicFrameLocks noGrp="1"/>
          </p:cNvGraphicFramePr>
          <p:nvPr/>
        </p:nvGraphicFramePr>
        <p:xfrm>
          <a:off x="85043" y="5201678"/>
          <a:ext cx="8881256" cy="158496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④電費等（基準年度）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・当該車両のカタログ等から、エネルギー消費効率</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電費</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zh-TW" altLang="en-US" sz="1600" dirty="0">
                          <a:solidFill>
                            <a:schemeClr val="tx1"/>
                          </a:solidFill>
                          <a:latin typeface="Meiryo UI" panose="020B0604030504040204" pitchFamily="50" charset="-128"/>
                          <a:ea typeface="Meiryo UI" panose="020B0604030504040204" pitchFamily="50" charset="-128"/>
                        </a:rPr>
                        <a:t>交流電力量消費率</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en-US" altLang="ja-JP" sz="1600" dirty="0" err="1">
                          <a:solidFill>
                            <a:schemeClr val="tx1"/>
                          </a:solidFill>
                          <a:latin typeface="Meiryo UI" panose="020B0604030504040204" pitchFamily="50" charset="-128"/>
                          <a:ea typeface="Meiryo UI" panose="020B0604030504040204" pitchFamily="50" charset="-128"/>
                        </a:rPr>
                        <a:t>Wh</a:t>
                      </a:r>
                      <a:r>
                        <a:rPr kumimoji="1" lang="en-US" altLang="ja-JP" sz="1600" dirty="0">
                          <a:solidFill>
                            <a:schemeClr val="tx1"/>
                          </a:solidFill>
                          <a:latin typeface="Meiryo UI" panose="020B0604030504040204" pitchFamily="50" charset="-128"/>
                          <a:ea typeface="Meiryo UI" panose="020B0604030504040204" pitchFamily="50" charset="-128"/>
                        </a:rPr>
                        <a:t>/km)</a:t>
                      </a:r>
                      <a:r>
                        <a:rPr kumimoji="1" lang="ja-JP" altLang="en-US" sz="1600" dirty="0">
                          <a:solidFill>
                            <a:schemeClr val="tx1"/>
                          </a:solidFill>
                          <a:latin typeface="Meiryo UI" panose="020B0604030504040204" pitchFamily="50" charset="-128"/>
                          <a:ea typeface="Meiryo UI" panose="020B0604030504040204" pitchFamily="50" charset="-128"/>
                        </a:rPr>
                        <a:t>や水素の燃料</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baseline="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使用率</a:t>
                      </a:r>
                      <a:r>
                        <a:rPr kumimoji="1" lang="en-US" altLang="ja-JP" sz="1600" dirty="0">
                          <a:solidFill>
                            <a:schemeClr val="tx1"/>
                          </a:solidFill>
                          <a:latin typeface="Meiryo UI" panose="020B0604030504040204" pitchFamily="50" charset="-128"/>
                          <a:ea typeface="Meiryo UI" panose="020B0604030504040204" pitchFamily="50" charset="-128"/>
                        </a:rPr>
                        <a:t>(km/kg)</a:t>
                      </a:r>
                      <a:r>
                        <a:rPr kumimoji="1" lang="ja-JP" altLang="en-US" sz="1600" dirty="0">
                          <a:solidFill>
                            <a:schemeClr val="tx1"/>
                          </a:solidFill>
                          <a:latin typeface="Meiryo UI" panose="020B0604030504040204" pitchFamily="50" charset="-128"/>
                          <a:ea typeface="Meiryo UI" panose="020B0604030504040204" pitchFamily="50" charset="-128"/>
                        </a:rPr>
                        <a:t>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⑤</a:t>
                      </a:r>
                      <a:r>
                        <a:rPr kumimoji="1" lang="en-US" altLang="ja-JP" sz="1600" b="1" u="sng" dirty="0">
                          <a:solidFill>
                            <a:schemeClr val="tx1"/>
                          </a:solidFill>
                          <a:latin typeface="Meiryo UI" panose="020B0604030504040204" pitchFamily="50" charset="-128"/>
                          <a:ea typeface="Meiryo UI" panose="020B0604030504040204" pitchFamily="50" charset="-128"/>
                        </a:rPr>
                        <a:t>CO</a:t>
                      </a:r>
                      <a:r>
                        <a:rPr kumimoji="1" lang="en-US" altLang="ja-JP" sz="1600" b="1" u="sng" baseline="-25000" dirty="0">
                          <a:solidFill>
                            <a:schemeClr val="tx1"/>
                          </a:solidFill>
                          <a:latin typeface="Meiryo UI" panose="020B0604030504040204" pitchFamily="50" charset="-128"/>
                          <a:ea typeface="Meiryo UI" panose="020B0604030504040204" pitchFamily="50" charset="-128"/>
                        </a:rPr>
                        <a:t>2</a:t>
                      </a:r>
                      <a:r>
                        <a:rPr kumimoji="1" lang="ja-JP" altLang="en-US" sz="1600" b="1" u="sng" dirty="0">
                          <a:solidFill>
                            <a:schemeClr val="tx1"/>
                          </a:solidFill>
                          <a:latin typeface="Meiryo UI" panose="020B0604030504040204" pitchFamily="50" charset="-128"/>
                          <a:ea typeface="Meiryo UI" panose="020B0604030504040204" pitchFamily="50" charset="-128"/>
                        </a:rPr>
                        <a:t>排出係数（基準年度）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(EV)</a:t>
                      </a:r>
                      <a:r>
                        <a:rPr kumimoji="1" lang="ja-JP" altLang="en-US" sz="1400" dirty="0">
                          <a:solidFill>
                            <a:schemeClr val="tx1"/>
                          </a:solidFill>
                          <a:latin typeface="Meiryo UI" panose="020B0604030504040204" pitchFamily="50" charset="-128"/>
                          <a:ea typeface="Meiryo UI" panose="020B0604030504040204" pitchFamily="50" charset="-128"/>
                        </a:rPr>
                        <a:t>については、充電時に利用する電気</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事業所で契約している電気</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の排</a:t>
                      </a:r>
                      <a:r>
                        <a:rPr kumimoji="1" lang="ja-JP" altLang="en-US" sz="1400" dirty="0">
                          <a:solidFill>
                            <a:schemeClr val="tx1"/>
                          </a:solidFill>
                          <a:latin typeface="Meiryo UI" panose="020B0604030504040204" pitchFamily="50" charset="-128"/>
                          <a:ea typeface="Meiryo UI" panose="020B0604030504040204" pitchFamily="50" charset="-128"/>
                        </a:rPr>
                        <a:t>出係数</a:t>
                      </a:r>
                      <a:r>
                        <a:rPr kumimoji="1" lang="en-US" altLang="ja-JP" sz="1400" dirty="0">
                          <a:solidFill>
                            <a:schemeClr val="tx1"/>
                          </a:solidFill>
                          <a:latin typeface="Meiryo UI" panose="020B0604030504040204" pitchFamily="50" charset="-128"/>
                          <a:ea typeface="Meiryo UI" panose="020B0604030504040204" pitchFamily="50" charset="-128"/>
                        </a:rPr>
                        <a:t>(kg-CO2/kWh)</a:t>
                      </a:r>
                      <a:r>
                        <a:rPr kumimoji="1" lang="ja-JP" altLang="en-US" sz="1400" dirty="0">
                          <a:solidFill>
                            <a:schemeClr val="tx1"/>
                          </a:solidFill>
                          <a:latin typeface="Meiryo UI" panose="020B0604030504040204" pitchFamily="50" charset="-128"/>
                          <a:ea typeface="Meiryo UI" panose="020B0604030504040204" pitchFamily="50" charset="-128"/>
                        </a:rPr>
                        <a:t>を、</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燃料電池自動車</a:t>
                      </a:r>
                      <a:r>
                        <a:rPr kumimoji="1" lang="en-US" altLang="ja-JP" sz="1400" dirty="0">
                          <a:solidFill>
                            <a:schemeClr val="tx1"/>
                          </a:solidFill>
                          <a:latin typeface="Meiryo UI" panose="020B0604030504040204" pitchFamily="50" charset="-128"/>
                          <a:ea typeface="Meiryo UI" panose="020B0604030504040204" pitchFamily="50" charset="-128"/>
                        </a:rPr>
                        <a:t>(FCV)</a:t>
                      </a:r>
                      <a:r>
                        <a:rPr kumimoji="1" lang="ja-JP" altLang="en-US" sz="1400" dirty="0">
                          <a:solidFill>
                            <a:schemeClr val="tx1"/>
                          </a:solidFill>
                          <a:latin typeface="Meiryo UI" panose="020B0604030504040204" pitchFamily="50" charset="-128"/>
                          <a:ea typeface="Meiryo UI" panose="020B0604030504040204" pitchFamily="50" charset="-128"/>
                        </a:rPr>
                        <a:t>については、「０」を記入してください。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919226"/>
                  </a:ext>
                </a:extLst>
              </a:tr>
            </a:tbl>
          </a:graphicData>
        </a:graphic>
      </p:graphicFrame>
      <p:sp>
        <p:nvSpPr>
          <p:cNvPr id="25" name="円形吹き出し 24"/>
          <p:cNvSpPr/>
          <p:nvPr/>
        </p:nvSpPr>
        <p:spPr>
          <a:xfrm>
            <a:off x="6373648" y="3097268"/>
            <a:ext cx="991850" cy="651763"/>
          </a:xfrm>
          <a:prstGeom prst="wedgeEllipseCallout">
            <a:avLst>
              <a:gd name="adj1" fmla="val 54439"/>
              <a:gd name="adj2" fmla="val 48549"/>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合計等は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8" name="円形吹き出し 27"/>
          <p:cNvSpPr/>
          <p:nvPr/>
        </p:nvSpPr>
        <p:spPr>
          <a:xfrm>
            <a:off x="5395196" y="123272"/>
            <a:ext cx="4217364" cy="1343675"/>
          </a:xfrm>
          <a:prstGeom prst="wedgeEllipseCallout">
            <a:avLst>
              <a:gd name="adj1" fmla="val -62918"/>
              <a:gd name="adj2" fmla="val -17399"/>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ja-JP" altLang="en-US" sz="1100" dirty="0">
                <a:latin typeface="Meiryo UI" panose="020B0604030504040204" pitchFamily="50" charset="-128"/>
                <a:ea typeface="Meiryo UI" panose="020B0604030504040204" pitchFamily="50" charset="-128"/>
              </a:rPr>
              <a:t>この様式は</a:t>
            </a:r>
            <a:endParaRPr lang="en-US" altLang="ja-JP" sz="1100" dirty="0">
              <a:latin typeface="Meiryo UI" panose="020B0604030504040204" pitchFamily="50" charset="-128"/>
              <a:ea typeface="Meiryo UI" panose="020B0604030504040204" pitchFamily="50" charset="-128"/>
            </a:endParaRPr>
          </a:p>
          <a:p>
            <a:pPr indent="-180000"/>
            <a:r>
              <a:rPr lang="ja-JP" altLang="en-US" sz="1100" dirty="0">
                <a:latin typeface="Meiryo UI" panose="020B0604030504040204" pitchFamily="50" charset="-128"/>
                <a:ea typeface="Meiryo UI" panose="020B0604030504040204" pitchFamily="50" charset="-128"/>
              </a:rPr>
              <a:t>●電気自動車</a:t>
            </a:r>
            <a:r>
              <a:rPr lang="en-US" altLang="ja-JP" sz="1100" dirty="0">
                <a:latin typeface="Meiryo UI" panose="020B0604030504040204" pitchFamily="50" charset="-128"/>
                <a:ea typeface="Meiryo UI" panose="020B0604030504040204" pitchFamily="50" charset="-128"/>
              </a:rPr>
              <a:t>(EV)</a:t>
            </a:r>
            <a:r>
              <a:rPr lang="ja-JP" altLang="en-US" sz="1100" dirty="0">
                <a:latin typeface="Meiryo UI" panose="020B0604030504040204" pitchFamily="50" charset="-128"/>
                <a:ea typeface="Meiryo UI" panose="020B0604030504040204" pitchFamily="50" charset="-128"/>
              </a:rPr>
              <a:t>と燃料電池自動車</a:t>
            </a:r>
            <a:r>
              <a:rPr lang="en-US" altLang="ja-JP" sz="1100" dirty="0">
                <a:latin typeface="Meiryo UI" panose="020B0604030504040204" pitchFamily="50" charset="-128"/>
                <a:ea typeface="Meiryo UI" panose="020B0604030504040204" pitchFamily="50" charset="-128"/>
              </a:rPr>
              <a:t>(FCV)</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のみ記入してください</a:t>
            </a:r>
            <a:endParaRPr lang="en-US" altLang="ja-JP" sz="1100" dirty="0">
              <a:latin typeface="Meiryo UI" panose="020B0604030504040204" pitchFamily="50" charset="-128"/>
              <a:ea typeface="Meiryo UI" panose="020B0604030504040204" pitchFamily="50" charset="-128"/>
            </a:endParaRPr>
          </a:p>
          <a:p>
            <a:pPr indent="-180000"/>
            <a:r>
              <a:rPr lang="en-US" altLang="ja-JP" sz="10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プラグインハイブリッド自動車やガソリン車等は記入不要</a:t>
            </a:r>
            <a:endParaRPr lang="en-US" altLang="ja-JP" sz="900" dirty="0">
              <a:latin typeface="Meiryo UI" panose="020B0604030504040204" pitchFamily="50" charset="-128"/>
              <a:ea typeface="Meiryo UI" panose="020B0604030504040204" pitchFamily="50" charset="-128"/>
            </a:endParaRPr>
          </a:p>
          <a:p>
            <a:pPr indent="-180000"/>
            <a:r>
              <a:rPr lang="ja-JP" altLang="en-US" sz="1000" dirty="0">
                <a:latin typeface="Meiryo UI" panose="020B0604030504040204" pitchFamily="50" charset="-128"/>
                <a:ea typeface="Meiryo UI" panose="020B0604030504040204" pitchFamily="50" charset="-128"/>
              </a:rPr>
              <a:t>●３号事業者だけでなく、１・２号事業者</a:t>
            </a:r>
            <a:r>
              <a:rPr lang="en-US" altLang="ja-JP" sz="600" dirty="0">
                <a:latin typeface="Meiryo UI" panose="020B0604030504040204" pitchFamily="50" charset="-128"/>
                <a:ea typeface="Meiryo UI" panose="020B0604030504040204" pitchFamily="50" charset="-128"/>
              </a:rPr>
              <a:t>(1500kL</a:t>
            </a:r>
            <a:r>
              <a:rPr lang="ja-JP" altLang="en-US" sz="600" dirty="0">
                <a:latin typeface="Meiryo UI" panose="020B0604030504040204" pitchFamily="50" charset="-128"/>
                <a:ea typeface="Meiryo UI" panose="020B0604030504040204" pitchFamily="50" charset="-128"/>
              </a:rPr>
              <a:t>以上使用</a:t>
            </a:r>
            <a:r>
              <a:rPr lang="en-US" altLang="ja-JP" sz="6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も</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ご記入ください　</a:t>
            </a:r>
            <a:r>
              <a:rPr lang="ja-JP" altLang="en-US" sz="800" u="sng" dirty="0">
                <a:solidFill>
                  <a:schemeClr val="accent6">
                    <a:lumMod val="50000"/>
                  </a:schemeClr>
                </a:solidFill>
                <a:latin typeface="Meiryo UI" panose="020B0604030504040204" pitchFamily="50" charset="-128"/>
                <a:ea typeface="Meiryo UI" panose="020B0604030504040204" pitchFamily="50" charset="-128"/>
              </a:rPr>
              <a:t>自動車が使う電気使用量をご確認</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2999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実績報告書は以下に掲げる事項について記載ください。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次スライド以降に実績報告書の記入例と記入要領を示します。</a:t>
            </a:r>
            <a:endParaRPr lang="en-US" altLang="ja-JP" sz="1600" dirty="0">
              <a:latin typeface="Meiryo UI" panose="020B0604030504040204" pitchFamily="50" charset="-128"/>
              <a:ea typeface="Meiryo UI" panose="020B0604030504040204" pitchFamily="50" charset="-128"/>
            </a:endParaRPr>
          </a:p>
        </p:txBody>
      </p:sp>
      <p:sp>
        <p:nvSpPr>
          <p:cNvPr id="7" name="正方形/長方形 6"/>
          <p:cNvSpPr/>
          <p:nvPr/>
        </p:nvSpPr>
        <p:spPr>
          <a:xfrm>
            <a:off x="141696" y="1338148"/>
            <a:ext cx="8496944" cy="4924425"/>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a:t>
            </a: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での記載事項</a:t>
            </a:r>
          </a:p>
          <a:p>
            <a:pPr indent="85090">
              <a:spcBef>
                <a:spcPts val="600"/>
              </a:spcBef>
            </a:pP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（１）様式第</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４</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号</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（２）事業所の名称及び所在地</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（３）温室効果ガスの排出の抑制に関する目標</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の達成状況</a:t>
            </a:r>
            <a:endParaRPr lang="ja-JP"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（４）重点対策実施率</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（５）</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のエネルギー使用量及び温室効果ガス排出量（主な事業所）</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のエネルギー使用量及び温室効果ガス排出量（その他事業所）</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（７）届出対象年度の電気使用量及び温室効果ガス排出量（すべての事業所）</a:t>
            </a:r>
            <a:endParaRPr lang="ja-JP"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８</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のエネルギー使用量及び温室効果ガス排出量（自動車）</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（９）届出対象年度の</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EV</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および</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FCV</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（自動車）</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・その他事業所における各エネルギー使用量の内訳</a:t>
            </a: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・大阪府内における森林等炭素蓄積変化量の算定根拠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・燃費法による自動車の燃料使用量の算定根拠</a:t>
            </a:r>
          </a:p>
          <a:p>
            <a:pPr indent="85090"/>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3" name="グループ化 12">
            <a:extLst>
              <a:ext uri="{FF2B5EF4-FFF2-40B4-BE49-F238E27FC236}">
                <a16:creationId xmlns:a16="http://schemas.microsoft.com/office/drawing/2014/main" id="{E84B5BCB-8A78-4FE2-8337-14CE0B784933}"/>
              </a:ext>
            </a:extLst>
          </p:cNvPr>
          <p:cNvGrpSpPr/>
          <p:nvPr/>
        </p:nvGrpSpPr>
        <p:grpSpPr>
          <a:xfrm>
            <a:off x="141696" y="6029697"/>
            <a:ext cx="6919299" cy="856542"/>
            <a:chOff x="8172400" y="1484784"/>
            <a:chExt cx="6919299" cy="856542"/>
          </a:xfrm>
        </p:grpSpPr>
        <p:sp>
          <p:nvSpPr>
            <p:cNvPr id="14" name="正方形/長方形 13">
              <a:extLst>
                <a:ext uri="{FF2B5EF4-FFF2-40B4-BE49-F238E27FC236}">
                  <a16:creationId xmlns:a16="http://schemas.microsoft.com/office/drawing/2014/main" id="{18C6F748-9700-4611-9D71-3819D3FA3D69}"/>
                </a:ext>
              </a:extLst>
            </p:cNvPr>
            <p:cNvSpPr/>
            <p:nvPr/>
          </p:nvSpPr>
          <p:spPr>
            <a:xfrm>
              <a:off x="8172400" y="1484784"/>
              <a:ext cx="3100529" cy="584775"/>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a:t>
              </a: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書</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p>
          </p:txBody>
        </p:sp>
        <p:pic>
          <p:nvPicPr>
            <p:cNvPr id="15" name="図 14">
              <a:extLst>
                <a:ext uri="{FF2B5EF4-FFF2-40B4-BE49-F238E27FC236}">
                  <a16:creationId xmlns:a16="http://schemas.microsoft.com/office/drawing/2014/main" id="{C9A8972B-16A5-46F0-A547-CBC4C4E18DB2}"/>
                </a:ext>
              </a:extLst>
            </p:cNvPr>
            <p:cNvPicPr>
              <a:picLocks/>
            </p:cNvPicPr>
            <p:nvPr/>
          </p:nvPicPr>
          <p:blipFill rotWithShape="1">
            <a:blip r:embed="rId3"/>
            <a:srcRect l="60515" t="64505" r="27310" b="33266"/>
            <a:stretch/>
          </p:blipFill>
          <p:spPr>
            <a:xfrm>
              <a:off x="8532440" y="1844824"/>
              <a:ext cx="756000" cy="144000"/>
            </a:xfrm>
            <a:prstGeom prst="rect">
              <a:avLst/>
            </a:prstGeom>
            <a:ln>
              <a:solidFill>
                <a:schemeClr val="tx1"/>
              </a:solidFill>
            </a:ln>
          </p:spPr>
        </p:pic>
        <p:pic>
          <p:nvPicPr>
            <p:cNvPr id="16" name="図 15">
              <a:extLst>
                <a:ext uri="{FF2B5EF4-FFF2-40B4-BE49-F238E27FC236}">
                  <a16:creationId xmlns:a16="http://schemas.microsoft.com/office/drawing/2014/main" id="{7268B596-C3CC-43F0-B80C-482FDF290E5B}"/>
                </a:ext>
              </a:extLst>
            </p:cNvPr>
            <p:cNvPicPr>
              <a:picLocks/>
            </p:cNvPicPr>
            <p:nvPr/>
          </p:nvPicPr>
          <p:blipFill rotWithShape="1">
            <a:blip r:embed="rId3"/>
            <a:srcRect l="73244" t="73625" r="19561" b="24406"/>
            <a:stretch/>
          </p:blipFill>
          <p:spPr>
            <a:xfrm>
              <a:off x="12165642" y="1858393"/>
              <a:ext cx="756000" cy="131091"/>
            </a:xfrm>
            <a:prstGeom prst="rect">
              <a:avLst/>
            </a:prstGeom>
            <a:ln>
              <a:solidFill>
                <a:schemeClr val="tx1"/>
              </a:solidFill>
            </a:ln>
          </p:spPr>
        </p:pic>
        <p:sp>
          <p:nvSpPr>
            <p:cNvPr id="17" name="正方形/長方形 16">
              <a:extLst>
                <a:ext uri="{FF2B5EF4-FFF2-40B4-BE49-F238E27FC236}">
                  <a16:creationId xmlns:a16="http://schemas.microsoft.com/office/drawing/2014/main" id="{31B7354F-28B4-45BB-A6CB-60069463E5A7}"/>
                </a:ext>
              </a:extLst>
            </p:cNvPr>
            <p:cNvSpPr/>
            <p:nvPr/>
          </p:nvSpPr>
          <p:spPr>
            <a:xfrm>
              <a:off x="13025108" y="1756551"/>
              <a:ext cx="2066591" cy="584775"/>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18" name="テキスト ボックス 17">
            <a:extLst>
              <a:ext uri="{FF2B5EF4-FFF2-40B4-BE49-F238E27FC236}">
                <a16:creationId xmlns:a16="http://schemas.microsoft.com/office/drawing/2014/main" id="{3139463D-CBB8-4279-9B2A-40F7002C8865}"/>
              </a:ext>
            </a:extLst>
          </p:cNvPr>
          <p:cNvSpPr txBox="1"/>
          <p:nvPr/>
        </p:nvSpPr>
        <p:spPr>
          <a:xfrm>
            <a:off x="4031472" y="6490990"/>
            <a:ext cx="1116592" cy="369332"/>
          </a:xfrm>
          <a:prstGeom prst="rect">
            <a:avLst/>
          </a:prstGeom>
          <a:noFill/>
        </p:spPr>
        <p:txBody>
          <a:bodyPr wrap="square">
            <a:spAutoFit/>
          </a:bodyPr>
          <a:lstStyle/>
          <a:p>
            <a:r>
              <a:rPr lang="ja-JP" altLang="en-US" sz="1800" b="1" dirty="0">
                <a:solidFill>
                  <a:srgbClr val="0000FF"/>
                </a:solidFill>
                <a:latin typeface="Meiryo UI" panose="020B0604030504040204" pitchFamily="50" charset="-128"/>
                <a:ea typeface="Meiryo UI" panose="020B0604030504040204" pitchFamily="50" charset="-128"/>
              </a:rPr>
              <a:t> 青文字　　　</a:t>
            </a:r>
            <a:endParaRPr lang="ja-JP" altLang="en-US" dirty="0"/>
          </a:p>
        </p:txBody>
      </p:sp>
    </p:spTree>
    <p:extLst>
      <p:ext uri="{BB962C8B-B14F-4D97-AF65-F5344CB8AC3E}">
        <p14:creationId xmlns:p14="http://schemas.microsoft.com/office/powerpoint/2010/main" val="319465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0C58C69-BF54-4850-8A76-A5C27EAD2D34}"/>
              </a:ext>
            </a:extLst>
          </p:cNvPr>
          <p:cNvPicPr>
            <a:picLocks noChangeAspect="1"/>
          </p:cNvPicPr>
          <p:nvPr/>
        </p:nvPicPr>
        <p:blipFill>
          <a:blip r:embed="rId3"/>
          <a:stretch>
            <a:fillRect/>
          </a:stretch>
        </p:blipFill>
        <p:spPr>
          <a:xfrm>
            <a:off x="251520" y="865156"/>
            <a:ext cx="3781215" cy="587621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実績報告書シート１「表紙」</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195736" y="1412776"/>
            <a:ext cx="1800200" cy="72008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575519658"/>
              </p:ext>
            </p:extLst>
          </p:nvPr>
        </p:nvGraphicFramePr>
        <p:xfrm>
          <a:off x="4139952" y="1070744"/>
          <a:ext cx="4655840" cy="4496645"/>
        </p:xfrm>
        <a:graphic>
          <a:graphicData uri="http://schemas.openxmlformats.org/drawingml/2006/table">
            <a:tbl>
              <a:tblPr firstRow="1" bandRow="1">
                <a:tableStyleId>{5940675A-B579-460E-94D1-54222C63F5DA}</a:tableStyleId>
              </a:tblPr>
              <a:tblGrid>
                <a:gridCol w="4655840">
                  <a:extLst>
                    <a:ext uri="{9D8B030D-6E8A-4147-A177-3AD203B41FA5}">
                      <a16:colId xmlns:a16="http://schemas.microsoft.com/office/drawing/2014/main" val="3724335789"/>
                    </a:ext>
                  </a:extLst>
                </a:gridCol>
              </a:tblGrid>
              <a:tr h="939900">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039897">
                <a:tc>
                  <a:txBody>
                    <a:bodyPr/>
                    <a:lstStyle/>
                    <a:p>
                      <a:r>
                        <a:rPr kumimoji="1" lang="ja-JP" altLang="en-US" sz="1600" b="1" u="sng" dirty="0">
                          <a:latin typeface="Meiryo UI" panose="020B0604030504040204" pitchFamily="50" charset="-128"/>
                          <a:ea typeface="Meiryo UI" panose="020B0604030504040204" pitchFamily="50" charset="-128"/>
                        </a:rPr>
                        <a:t>②該当する特定事業者の要件</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b="0" u="none" dirty="0">
                          <a:solidFill>
                            <a:schemeClr val="tx1"/>
                          </a:solidFill>
                          <a:latin typeface="Meiryo UI" panose="020B0604030504040204" pitchFamily="50" charset="-128"/>
                          <a:ea typeface="Meiryo UI" panose="020B0604030504040204" pitchFamily="50" charset="-128"/>
                        </a:rPr>
                        <a:t>P.3</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1-(2)</a:t>
                      </a:r>
                      <a:r>
                        <a:rPr kumimoji="1" lang="ja-JP" altLang="en-US" sz="1600" b="0" u="none" dirty="0">
                          <a:latin typeface="Meiryo UI" panose="020B0604030504040204" pitchFamily="50" charset="-128"/>
                          <a:ea typeface="Meiryo UI" panose="020B0604030504040204" pitchFamily="50" charset="-128"/>
                        </a:rPr>
                        <a:t>に示す特定事業者の要件から、該当するものを全て選択してください。</a:t>
                      </a:r>
                    </a:p>
                  </a:txBody>
                  <a:tcPr anchor="ctr"/>
                </a:tc>
                <a:extLst>
                  <a:ext uri="{0D108BD9-81ED-4DB2-BD59-A6C34878D82A}">
                    <a16:rowId xmlns:a16="http://schemas.microsoft.com/office/drawing/2014/main" val="639487340"/>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③事業の概要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主たる業種は、日本標準産業分類の中分類から選択してください。なお、主たる業種が複数ある場合は、上限</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個まで選択いただけます。</a:t>
                      </a:r>
                    </a:p>
                  </a:txBody>
                  <a:tcPr anchor="ctr"/>
                </a:tc>
                <a:extLst>
                  <a:ext uri="{0D108BD9-81ED-4DB2-BD59-A6C34878D82A}">
                    <a16:rowId xmlns:a16="http://schemas.microsoft.com/office/drawing/2014/main" val="2201429766"/>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④連絡先、整理番号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実績報告書に関する問い合わせをする際に使用するため、ご担当者さまの連絡先を記入してください。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255929" y="2576458"/>
            <a:ext cx="3744000" cy="108012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55929" y="3697940"/>
            <a:ext cx="3744000" cy="131523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55929" y="6042944"/>
            <a:ext cx="3744000" cy="48239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④</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3816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「事業所名」</a:t>
            </a:r>
            <a:endParaRPr lang="en-US" altLang="ja-JP" sz="16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3"/>
          <a:srcRect l="7386" t="28344" r="30077" b="34250"/>
          <a:stretch/>
        </p:blipFill>
        <p:spPr>
          <a:xfrm>
            <a:off x="107504" y="978179"/>
            <a:ext cx="9001000" cy="3026885"/>
          </a:xfrm>
          <a:prstGeom prst="rect">
            <a:avLst/>
          </a:prstGeom>
        </p:spPr>
      </p:pic>
      <p:sp>
        <p:nvSpPr>
          <p:cNvPr id="4" name="正方形/長方形 3"/>
          <p:cNvSpPr/>
          <p:nvPr/>
        </p:nvSpPr>
        <p:spPr>
          <a:xfrm>
            <a:off x="179512" y="1266211"/>
            <a:ext cx="8640960" cy="208847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317019746"/>
              </p:ext>
            </p:extLst>
          </p:nvPr>
        </p:nvGraphicFramePr>
        <p:xfrm>
          <a:off x="179512" y="4293096"/>
          <a:ext cx="8640960" cy="237744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648072">
                <a:tc>
                  <a:txBody>
                    <a:bodyPr/>
                    <a:lstStyle/>
                    <a:p>
                      <a:r>
                        <a:rPr kumimoji="1" lang="ja-JP" altLang="en-US" sz="1600" b="1" u="sng" dirty="0">
                          <a:latin typeface="Meiryo UI" panose="020B0604030504040204" pitchFamily="50" charset="-128"/>
                          <a:ea typeface="Meiryo UI" panose="020B0604030504040204" pitchFamily="50" charset="-128"/>
                        </a:rPr>
                        <a:t>①主な事業所の一覧</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府内に設置している事業所の</a:t>
                      </a:r>
                      <a:r>
                        <a:rPr kumimoji="1" lang="ja-JP" altLang="en-US" sz="1600" dirty="0">
                          <a:solidFill>
                            <a:schemeClr val="tx1"/>
                          </a:solidFill>
                          <a:latin typeface="Meiryo UI" panose="020B0604030504040204" pitchFamily="50" charset="-128"/>
                          <a:ea typeface="Meiryo UI" panose="020B0604030504040204" pitchFamily="50" charset="-128"/>
                        </a:rPr>
                        <a:t>うち、</a:t>
                      </a:r>
                      <a:r>
                        <a:rPr kumimoji="0" lang="ja-JP" altLang="en-US"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a:t>
                      </a:r>
                      <a:r>
                        <a:rPr kumimoji="1" lang="ja-JP" altLang="en-US" sz="1600" dirty="0">
                          <a:solidFill>
                            <a:schemeClr val="tx1"/>
                          </a:solidFill>
                          <a:latin typeface="Meiryo UI" panose="020B0604030504040204" pitchFamily="50" charset="-128"/>
                          <a:ea typeface="Meiryo UI" panose="020B0604030504040204" pitchFamily="50" charset="-128"/>
                        </a:rPr>
                        <a:t>を原油換算した合計量が</a:t>
                      </a:r>
                      <a:r>
                        <a:rPr kumimoji="1" lang="en-US" altLang="ja-JP" sz="1600" dirty="0">
                          <a:solidFill>
                            <a:schemeClr val="tx1"/>
                          </a:solidFill>
                          <a:latin typeface="Meiryo UI" panose="020B0604030504040204" pitchFamily="50" charset="-128"/>
                          <a:ea typeface="Meiryo UI" panose="020B0604030504040204" pitchFamily="50" charset="-128"/>
                        </a:rPr>
                        <a:t>1,500</a:t>
                      </a:r>
                      <a:r>
                        <a:rPr kumimoji="1" lang="ja-JP" altLang="en-US" sz="1600" dirty="0">
                          <a:solidFill>
                            <a:schemeClr val="tx1"/>
                          </a:solidFill>
                          <a:latin typeface="Meiryo UI" panose="020B0604030504040204" pitchFamily="50" charset="-128"/>
                          <a:ea typeface="Meiryo UI" panose="020B0604030504040204" pitchFamily="50" charset="-128"/>
                        </a:rPr>
                        <a:t>キロリｯトル／年以上のすべての事業所</a:t>
                      </a:r>
                      <a:r>
                        <a:rPr kumimoji="1" lang="ja-JP" altLang="en-US" sz="1600" dirty="0">
                          <a:latin typeface="Meiryo UI" panose="020B0604030504040204" pitchFamily="50" charset="-128"/>
                          <a:ea typeface="Meiryo UI" panose="020B0604030504040204" pitchFamily="50" charset="-128"/>
                        </a:rPr>
                        <a:t>（本届出において「主な事業所」といいます。）の名称、主たる業種、所在地を記入してください。主な事業所が</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以上ある場合は、脱炭素・エネルギー政策課気候変動緩和・適応策推進グループまでご連絡ください。</a:t>
                      </a:r>
                    </a:p>
                  </a:txBody>
                  <a:tcPr anchor="ctr"/>
                </a:tc>
                <a:extLst>
                  <a:ext uri="{0D108BD9-81ED-4DB2-BD59-A6C34878D82A}">
                    <a16:rowId xmlns:a16="http://schemas.microsoft.com/office/drawing/2014/main" val="183885262"/>
                  </a:ext>
                </a:extLst>
              </a:tr>
              <a:tr h="648072">
                <a:tc>
                  <a:txBody>
                    <a:bodyPr/>
                    <a:lstStyle/>
                    <a:p>
                      <a:r>
                        <a:rPr kumimoji="1" lang="ja-JP" altLang="en-US" sz="1600" b="1" u="sng" dirty="0">
                          <a:latin typeface="Meiryo UI" panose="020B0604030504040204" pitchFamily="50" charset="-128"/>
                          <a:ea typeface="Meiryo UI" panose="020B0604030504040204" pitchFamily="50" charset="-128"/>
                        </a:rPr>
                        <a:t>②その他事業所数および主たる業種</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①</a:t>
                      </a:r>
                      <a:r>
                        <a:rPr kumimoji="1" lang="ja-JP" altLang="en-US" sz="1600" dirty="0">
                          <a:solidFill>
                            <a:schemeClr val="tx1"/>
                          </a:solidFill>
                          <a:latin typeface="Meiryo UI" panose="020B0604030504040204" pitchFamily="50" charset="-128"/>
                          <a:ea typeface="Meiryo UI" panose="020B0604030504040204" pitchFamily="50" charset="-128"/>
                        </a:rPr>
                        <a:t>以外の、</a:t>
                      </a:r>
                      <a:r>
                        <a:rPr kumimoji="0" lang="ja-JP" altLang="en-US"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a:t>
                      </a:r>
                      <a:r>
                        <a:rPr kumimoji="1" lang="ja-JP" altLang="en-US" sz="1600" dirty="0">
                          <a:solidFill>
                            <a:schemeClr val="tx1"/>
                          </a:solidFill>
                          <a:latin typeface="Meiryo UI" panose="020B0604030504040204" pitchFamily="50" charset="-128"/>
                          <a:ea typeface="Meiryo UI" panose="020B0604030504040204" pitchFamily="50" charset="-128"/>
                        </a:rPr>
                        <a:t>を</a:t>
                      </a:r>
                      <a:r>
                        <a:rPr kumimoji="1" lang="ja-JP" altLang="en-US" sz="1600" dirty="0">
                          <a:latin typeface="Meiryo UI" panose="020B0604030504040204" pitchFamily="50" charset="-128"/>
                          <a:ea typeface="Meiryo UI" panose="020B0604030504040204" pitchFamily="50" charset="-128"/>
                        </a:rPr>
                        <a:t>原油換算した合計量が</a:t>
                      </a:r>
                      <a:r>
                        <a:rPr kumimoji="1" lang="en-US" altLang="ja-JP" sz="1600" dirty="0">
                          <a:latin typeface="Meiryo UI" panose="020B0604030504040204" pitchFamily="50" charset="-128"/>
                          <a:ea typeface="Meiryo UI" panose="020B0604030504040204" pitchFamily="50" charset="-128"/>
                        </a:rPr>
                        <a:t>1,500</a:t>
                      </a:r>
                      <a:r>
                        <a:rPr kumimoji="1" lang="ja-JP" altLang="en-US" sz="1600" dirty="0">
                          <a:latin typeface="Meiryo UI" panose="020B0604030504040204" pitchFamily="50" charset="-128"/>
                          <a:ea typeface="Meiryo UI" panose="020B0604030504040204" pitchFamily="50" charset="-128"/>
                        </a:rPr>
                        <a:t>キロリットル／年未満の事業所数、主たる業種を記入してください（「その他事業所」といいます）。</a:t>
                      </a:r>
                    </a:p>
                  </a:txBody>
                  <a:tcPr anchor="ctr"/>
                </a:tc>
                <a:extLst>
                  <a:ext uri="{0D108BD9-81ED-4DB2-BD59-A6C34878D82A}">
                    <a16:rowId xmlns:a16="http://schemas.microsoft.com/office/drawing/2014/main" val="2042919226"/>
                  </a:ext>
                </a:extLst>
              </a:tr>
            </a:tbl>
          </a:graphicData>
        </a:graphic>
      </p:graphicFrame>
      <p:sp>
        <p:nvSpPr>
          <p:cNvPr id="15" name="正方形/長方形 14"/>
          <p:cNvSpPr/>
          <p:nvPr/>
        </p:nvSpPr>
        <p:spPr>
          <a:xfrm>
            <a:off x="179512" y="3409651"/>
            <a:ext cx="8640960" cy="59541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②</a:t>
            </a:r>
          </a:p>
        </p:txBody>
      </p:sp>
    </p:spTree>
    <p:extLst>
      <p:ext uri="{BB962C8B-B14F-4D97-AF65-F5344CB8AC3E}">
        <p14:creationId xmlns:p14="http://schemas.microsoft.com/office/powerpoint/2010/main" val="2117949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C7453B3-FE4F-4532-824E-8C440772B084}"/>
              </a:ext>
            </a:extLst>
          </p:cNvPr>
          <p:cNvPicPr>
            <a:picLocks noChangeAspect="1"/>
          </p:cNvPicPr>
          <p:nvPr/>
        </p:nvPicPr>
        <p:blipFill>
          <a:blip r:embed="rId3"/>
          <a:stretch>
            <a:fillRect/>
          </a:stretch>
        </p:blipFill>
        <p:spPr>
          <a:xfrm>
            <a:off x="632290" y="1257319"/>
            <a:ext cx="7761296" cy="2027665"/>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430804893"/>
              </p:ext>
            </p:extLst>
          </p:nvPr>
        </p:nvGraphicFramePr>
        <p:xfrm>
          <a:off x="192458" y="3280295"/>
          <a:ext cx="8640960" cy="346309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177091">
                <a:tc>
                  <a:txBody>
                    <a:bodyPr/>
                    <a:lstStyle/>
                    <a:p>
                      <a:r>
                        <a:rPr kumimoji="1" lang="ja-JP" altLang="en-US" sz="1600" b="1" u="sng" dirty="0">
                          <a:latin typeface="Meiryo UI" panose="020B0604030504040204" pitchFamily="50" charset="-128"/>
                          <a:ea typeface="Meiryo UI" panose="020B0604030504040204" pitchFamily="50" charset="-128"/>
                        </a:rPr>
                        <a:t>①エネルギー総使用量および温室効果ガス排出量等</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基準年度および前年度のエネルギー総使用量、原油換算量、事業活動に伴う温室効果ガス排出量を記入ください。なお、基準年度は計画書の数値（</a:t>
                      </a:r>
                      <a:r>
                        <a:rPr kumimoji="1" lang="en-US" altLang="ja-JP" sz="1600" dirty="0">
                          <a:solidFill>
                            <a:schemeClr val="tx1"/>
                          </a:solidFill>
                          <a:latin typeface="Meiryo UI" panose="020B0604030504040204" pitchFamily="50" charset="-128"/>
                          <a:ea typeface="Meiryo UI" panose="020B0604030504040204" pitchFamily="50" charset="-128"/>
                        </a:rPr>
                        <a:t>P.33</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5-(4)No.1</a:t>
                      </a:r>
                      <a:r>
                        <a:rPr kumimoji="1" lang="ja-JP" altLang="en-US" sz="1600" b="0" u="none" dirty="0">
                          <a:latin typeface="Meiryo UI" panose="020B0604030504040204" pitchFamily="50" charset="-128"/>
                          <a:ea typeface="Meiryo UI" panose="020B0604030504040204" pitchFamily="50" charset="-128"/>
                        </a:rPr>
                        <a:t>参照）を、前年度は前年度の実績報告書の報告対象年度の数値を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44179">
                <a:tc>
                  <a:txBody>
                    <a:bodyPr/>
                    <a:lstStyle/>
                    <a:p>
                      <a:r>
                        <a:rPr kumimoji="1" lang="ja-JP" altLang="en-US" sz="1600" b="1" u="sng" dirty="0">
                          <a:latin typeface="Meiryo UI" panose="020B0604030504040204" pitchFamily="50" charset="-128"/>
                          <a:ea typeface="Meiryo UI" panose="020B0604030504040204" pitchFamily="50" charset="-128"/>
                        </a:rPr>
                        <a:t>②クレジットなどの個別調達および大阪府</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₂森林吸収量・木材固定量認証制度等</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P.35</a:t>
                      </a:r>
                      <a:r>
                        <a:rPr kumimoji="1" lang="ja-JP" altLang="en-US" sz="1600"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5-(4)No.3</a:t>
                      </a:r>
                      <a:r>
                        <a:rPr kumimoji="1" lang="ja-JP" altLang="en-US" sz="1600" b="0" u="none" dirty="0">
                          <a:latin typeface="Meiryo UI" panose="020B0604030504040204" pitchFamily="50" charset="-128"/>
                          <a:ea typeface="Meiryo UI" panose="020B0604030504040204" pitchFamily="50" charset="-128"/>
                        </a:rPr>
                        <a:t>に</a:t>
                      </a:r>
                      <a:r>
                        <a:rPr kumimoji="1" lang="ja-JP" altLang="en-US" sz="1600" dirty="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全国平均係数</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補正率」</a:t>
                      </a:r>
                      <a:r>
                        <a:rPr kumimoji="1" lang="ja-JP" altLang="en-US" sz="1600" dirty="0">
                          <a:latin typeface="Meiryo UI" panose="020B0604030504040204" pitchFamily="50" charset="-128"/>
                          <a:ea typeface="Meiryo UI" panose="020B0604030504040204" pitchFamily="50" charset="-128"/>
                        </a:rPr>
                        <a:t>で算出し、計上ください。なお、電気事業者から小売供給された電気の使用に伴って発生する二酸化炭素の排出量が上限となります。全国平均係数および補正率は、</a:t>
                      </a:r>
                      <a:r>
                        <a:rPr kumimoji="1" lang="ja-JP" altLang="en-US" sz="1600" b="0" u="none" dirty="0">
                          <a:latin typeface="Meiryo UI" panose="020B0604030504040204" pitchFamily="50" charset="-128"/>
                          <a:ea typeface="Meiryo UI" panose="020B0604030504040204" pitchFamily="50" charset="-128"/>
                        </a:rPr>
                        <a:t>環境省の</a:t>
                      </a:r>
                      <a:r>
                        <a:rPr kumimoji="1" lang="zh-TW" altLang="en-US" sz="1600" b="0" u="none" dirty="0">
                          <a:latin typeface="Meiryo UI" panose="020B0604030504040204" pitchFamily="50" charset="-128"/>
                          <a:ea typeface="Meiryo UI" panose="020B0604030504040204" pitchFamily="50" charset="-128"/>
                        </a:rPr>
                        <a:t>電気事業者別</a:t>
                      </a:r>
                      <a:r>
                        <a:rPr kumimoji="1" lang="ja-JP" altLang="en-US" sz="1600" b="0" u="none" dirty="0">
                          <a:latin typeface="Meiryo UI" panose="020B0604030504040204" pitchFamily="50" charset="-128"/>
                          <a:ea typeface="Meiryo UI" panose="020B0604030504040204" pitchFamily="50" charset="-128"/>
                        </a:rPr>
                        <a:t>排出係数一覧</a:t>
                      </a:r>
                      <a:r>
                        <a:rPr kumimoji="1" lang="en-US" altLang="ja-JP"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hlinkClick r:id="rId4"/>
                        </a:rPr>
                        <a:t>https://policies.env.go.jp/earth/ghg-santeikohyo/calc.html</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を参照ください。</a:t>
                      </a:r>
                      <a:r>
                        <a:rPr kumimoji="1" lang="ja-JP" altLang="en-US" sz="1600" dirty="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マイナス値</a:t>
                      </a:r>
                      <a:r>
                        <a:rPr kumimoji="1" lang="ja-JP" altLang="en-US" sz="1600" dirty="0">
                          <a:latin typeface="Meiryo UI" panose="020B0604030504040204" pitchFamily="50" charset="-128"/>
                          <a:ea typeface="Meiryo UI" panose="020B0604030504040204" pitchFamily="50" charset="-128"/>
                        </a:rPr>
                        <a:t>で計上ください。（算出方法は購入量と同様）</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r>
                        <a:rPr kumimoji="1" lang="en-US" altLang="ja-JP" sz="1600" dirty="0">
                          <a:latin typeface="Meiryo UI" panose="020B0604030504040204" pitchFamily="50" charset="-128"/>
                          <a:ea typeface="Meiryo UI" panose="020B0604030504040204" pitchFamily="50" charset="-128"/>
                        </a:rPr>
                        <a:t>CO₂</a:t>
                      </a:r>
                      <a:r>
                        <a:rPr kumimoji="1" lang="ja-JP" altLang="en-US" sz="1600" dirty="0">
                          <a:latin typeface="Meiryo UI" panose="020B0604030504040204" pitchFamily="50" charset="-128"/>
                          <a:ea typeface="Meiryo UI" panose="020B0604030504040204" pitchFamily="50" charset="-128"/>
                        </a:rPr>
                        <a:t>森林吸収量・木材固定量認証制度等においては、認証された森林吸収量および木材固定量等を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dirty="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
        <p:nvSpPr>
          <p:cNvPr id="11" name="正方形/長方形 10"/>
          <p:cNvSpPr/>
          <p:nvPr/>
        </p:nvSpPr>
        <p:spPr>
          <a:xfrm>
            <a:off x="2397885" y="2197575"/>
            <a:ext cx="6019750" cy="74545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398877" y="1476303"/>
            <a:ext cx="4228121" cy="69641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7" name="Rectangle 2">
            <a:extLst>
              <a:ext uri="{FF2B5EF4-FFF2-40B4-BE49-F238E27FC236}">
                <a16:creationId xmlns:a16="http://schemas.microsoft.com/office/drawing/2014/main" id="{2A79DA3E-779D-DEEB-6CF9-A74AA9D08972}"/>
              </a:ext>
            </a:extLst>
          </p:cNvPr>
          <p:cNvSpPr>
            <a:spLocks noChangeArrowheads="1"/>
          </p:cNvSpPr>
          <p:nvPr/>
        </p:nvSpPr>
        <p:spPr bwMode="auto">
          <a:xfrm>
            <a:off x="35496" y="836712"/>
            <a:ext cx="9167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lang="en-US" altLang="ja-JP" sz="1200" b="1" dirty="0">
                <a:solidFill>
                  <a:srgbClr val="FF0000"/>
                </a:solidFill>
                <a:highlight>
                  <a:srgbClr val="FFFF00"/>
                </a:highlight>
                <a:latin typeface="Meiryo UI" panose="020B0604030504040204" pitchFamily="50" charset="-128"/>
                <a:ea typeface="Meiryo UI" panose="020B0604030504040204" pitchFamily="50" charset="-128"/>
              </a:rPr>
              <a:t>※</a:t>
            </a:r>
            <a:r>
              <a:rPr lang="ja-JP" altLang="en-US" sz="1200" b="1" dirty="0">
                <a:solidFill>
                  <a:srgbClr val="FF0000"/>
                </a:solidFill>
                <a:highlight>
                  <a:srgbClr val="FFFF00"/>
                </a:highlight>
                <a:latin typeface="Meiryo UI" panose="020B0604030504040204" pitchFamily="50" charset="-128"/>
                <a:ea typeface="Meiryo UI" panose="020B0604030504040204" pitchFamily="50" charset="-128"/>
              </a:rPr>
              <a:t>「前年度」の入力については、対策計画書を提出した翌年度、変更届を提出した年度及びその翌年度は計画期間外となり、評価対象外であるため記載を要しない。</a:t>
            </a:r>
            <a:endParaRPr lang="en-US" altLang="ja-JP" sz="1200" b="1" dirty="0">
              <a:solidFill>
                <a:srgbClr val="FF0000"/>
              </a:solidFill>
              <a:highlight>
                <a:srgbClr val="FFFF00"/>
              </a:highligh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357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10756"/>
            <a:ext cx="9051756"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届出方法</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次の①から③のいずれかの方法で届出を提出すること。</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① 電子申請による届出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大阪府行政オンラインシステムにて、申請。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以下の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URL</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より申請ください。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hlinkClick r:id="rId3"/>
              </a:rPr>
              <a:t>https://lgpos.task-asp.net/cu/270008/ea/residents/portal/home</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② 郵送による届出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原本の郵送と、あわせてメールにより電子ファイルを提出。</a:t>
            </a: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持参による届出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原本と、あわせてメールにより電子ファイルを提出。</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条例では副本の提出を求めておりません。</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副本を提出いただいても、副本への受付印等の押印は行いませんのでご注意ください。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（郵送での提出の際に副本及び返信用封筒を同封された場合、押印せずに副本を返送いたします。）</a:t>
            </a:r>
          </a:p>
        </p:txBody>
      </p:sp>
      <p:sp>
        <p:nvSpPr>
          <p:cNvPr id="14" name="角丸四角形 13"/>
          <p:cNvSpPr/>
          <p:nvPr/>
        </p:nvSpPr>
        <p:spPr>
          <a:xfrm>
            <a:off x="287172" y="5445224"/>
            <a:ext cx="8514946" cy="625719"/>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届出の提出については、可能なかぎり　</a:t>
            </a:r>
            <a:r>
              <a:rPr lang="ja-JP" altLang="en-US" b="1" dirty="0">
                <a:solidFill>
                  <a:schemeClr val="tx1"/>
                </a:solidFill>
                <a:latin typeface="Meiryo UI" panose="020B0604030504040204" pitchFamily="50" charset="-128"/>
                <a:ea typeface="Meiryo UI" panose="020B0604030504040204" pitchFamily="50" charset="-128"/>
              </a:rPr>
              <a:t>① 電子申請による届出</a:t>
            </a:r>
            <a:r>
              <a:rPr lang="ja-JP" altLang="en-US" dirty="0">
                <a:solidFill>
                  <a:schemeClr val="tx1"/>
                </a:solidFill>
                <a:latin typeface="Meiryo UI" panose="020B0604030504040204" pitchFamily="50" charset="-128"/>
                <a:ea typeface="Meiryo UI" panose="020B0604030504040204" pitchFamily="50" charset="-128"/>
              </a:rPr>
              <a:t> でのご対応をお願いします。</a:t>
            </a:r>
          </a:p>
        </p:txBody>
      </p:sp>
    </p:spTree>
    <p:extLst>
      <p:ext uri="{BB962C8B-B14F-4D97-AF65-F5344CB8AC3E}">
        <p14:creationId xmlns:p14="http://schemas.microsoft.com/office/powerpoint/2010/main" val="1940843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1106C80-B4DB-454E-91B9-A72F2F29B858}"/>
              </a:ext>
            </a:extLst>
          </p:cNvPr>
          <p:cNvPicPr>
            <a:picLocks noChangeAspect="1"/>
          </p:cNvPicPr>
          <p:nvPr/>
        </p:nvPicPr>
        <p:blipFill>
          <a:blip r:embed="rId3"/>
          <a:stretch>
            <a:fillRect/>
          </a:stretch>
        </p:blipFill>
        <p:spPr>
          <a:xfrm>
            <a:off x="144452" y="884406"/>
            <a:ext cx="8859304" cy="278925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346438991"/>
              </p:ext>
            </p:extLst>
          </p:nvPr>
        </p:nvGraphicFramePr>
        <p:xfrm>
          <a:off x="179512" y="3836085"/>
          <a:ext cx="8640960" cy="261725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211919">
                <a:tc>
                  <a:txBody>
                    <a:bodyPr/>
                    <a:lstStyle/>
                    <a:p>
                      <a:r>
                        <a:rPr kumimoji="1" lang="ja-JP" altLang="en-US" sz="1600" b="1" u="sng" dirty="0">
                          <a:latin typeface="Meiryo UI" panose="020B0604030504040204" pitchFamily="50" charset="-128"/>
                          <a:ea typeface="Meiryo UI" panose="020B0604030504040204" pitchFamily="50" charset="-128"/>
                        </a:rPr>
                        <a:t>①温室効果ガス排出量および再生可能エネルギー利用量等</a:t>
                      </a:r>
                    </a:p>
                    <a:p>
                      <a:r>
                        <a:rPr kumimoji="1" lang="ja-JP" altLang="en-US" sz="1600" b="0" u="none" dirty="0">
                          <a:latin typeface="Meiryo UI" panose="020B0604030504040204" pitchFamily="50" charset="-128"/>
                          <a:ea typeface="Meiryo UI" panose="020B0604030504040204" pitchFamily="50" charset="-128"/>
                        </a:rPr>
                        <a:t>基準年度、前年度、報告対象年度以外の年度の温室効果ガス総排出量、再生可能エネルギー利用量、再エネ利用率は、</a:t>
                      </a:r>
                      <a:r>
                        <a:rPr kumimoji="1" lang="ja-JP" altLang="en-US" sz="1600" b="0" u="none" dirty="0">
                          <a:solidFill>
                            <a:srgbClr val="FF0000"/>
                          </a:solidFill>
                          <a:latin typeface="Meiryo UI" panose="020B0604030504040204" pitchFamily="50" charset="-128"/>
                          <a:ea typeface="Meiryo UI" panose="020B0604030504040204" pitchFamily="50" charset="-128"/>
                        </a:rPr>
                        <a:t>各年度の実績報告書を参照</a:t>
                      </a:r>
                      <a:r>
                        <a:rPr kumimoji="1" lang="ja-JP" altLang="en-US" sz="1600" b="0" u="none" dirty="0">
                          <a:latin typeface="Meiryo UI" panose="020B0604030504040204" pitchFamily="50" charset="-128"/>
                          <a:ea typeface="Meiryo UI" panose="020B0604030504040204" pitchFamily="50" charset="-128"/>
                        </a:rPr>
                        <a:t>し、記入ください。なお、報告対象年度以降の温室効果ガス総排出量、再生可能エネルギー利用量、再エネ利用率は記入不要です。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405332">
                <a:tc>
                  <a:txBody>
                    <a:bodyPr/>
                    <a:lstStyle/>
                    <a:p>
                      <a:r>
                        <a:rPr kumimoji="1" lang="ja-JP" altLang="en-US" sz="1600" b="1" u="sng" dirty="0">
                          <a:latin typeface="Meiryo UI" panose="020B0604030504040204" pitchFamily="50" charset="-128"/>
                          <a:ea typeface="Meiryo UI" panose="020B0604030504040204" pitchFamily="50" charset="-128"/>
                        </a:rPr>
                        <a:t>②温室効果ガス排出量と密接な関係を持つ値に関する情報</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i="0" u="none" dirty="0">
                          <a:latin typeface="Meiryo UI" panose="020B0604030504040204" pitchFamily="50" charset="-128"/>
                          <a:ea typeface="Meiryo UI" panose="020B0604030504040204" pitchFamily="50" charset="-128"/>
                        </a:rPr>
                        <a:t>対策計画書で原単位ベースでの評価を希望した場合は、温室効果ガス排出量と密接な関係を持つ値に関する情報を記入ください。</a:t>
                      </a:r>
                      <a:r>
                        <a:rPr kumimoji="1" lang="ja-JP" altLang="en-US" sz="1600" b="0" i="0" u="none" dirty="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a:latin typeface="Meiryo UI" panose="020B0604030504040204" pitchFamily="50" charset="-128"/>
                          <a:ea typeface="Meiryo UI" panose="020B0604030504040204" pitchFamily="50" charset="-128"/>
                        </a:rPr>
                        <a:t>名称、単位、基準年度の数値は、計画書の数値（</a:t>
                      </a:r>
                      <a:r>
                        <a:rPr kumimoji="1" lang="en-US" altLang="ja-JP" sz="1600" b="0" i="0" u="none" dirty="0">
                          <a:solidFill>
                            <a:schemeClr val="tx1"/>
                          </a:solidFill>
                          <a:latin typeface="Meiryo UI" panose="020B0604030504040204" pitchFamily="50" charset="-128"/>
                          <a:ea typeface="Meiryo UI" panose="020B0604030504040204" pitchFamily="50" charset="-128"/>
                        </a:rPr>
                        <a:t>P.34</a:t>
                      </a:r>
                      <a:r>
                        <a:rPr kumimoji="1" lang="ja-JP" altLang="en-US" sz="1600" b="0" i="0" u="none" dirty="0">
                          <a:solidFill>
                            <a:schemeClr val="tx1"/>
                          </a:solidFill>
                          <a:latin typeface="Meiryo UI" panose="020B0604030504040204" pitchFamily="50" charset="-128"/>
                          <a:ea typeface="Meiryo UI" panose="020B0604030504040204" pitchFamily="50" charset="-128"/>
                        </a:rPr>
                        <a:t>の</a:t>
                      </a:r>
                      <a:r>
                        <a:rPr kumimoji="1" lang="en-US" altLang="ja-JP" sz="1600" b="0" i="0" u="none" dirty="0">
                          <a:solidFill>
                            <a:schemeClr val="tx1"/>
                          </a:solidFill>
                          <a:latin typeface="Meiryo UI" panose="020B0604030504040204" pitchFamily="50" charset="-128"/>
                          <a:ea typeface="Meiryo UI" panose="020B0604030504040204" pitchFamily="50" charset="-128"/>
                        </a:rPr>
                        <a:t>5-(4)No.2</a:t>
                      </a:r>
                      <a:r>
                        <a:rPr kumimoji="1" lang="ja-JP" altLang="en-US" sz="1600" b="0" i="0" u="none" dirty="0">
                          <a:solidFill>
                            <a:schemeClr val="tx1"/>
                          </a:solidFill>
                          <a:latin typeface="Meiryo UI" panose="020B0604030504040204" pitchFamily="50" charset="-128"/>
                          <a:ea typeface="Meiryo UI" panose="020B0604030504040204" pitchFamily="50" charset="-128"/>
                        </a:rPr>
                        <a:t>の①</a:t>
                      </a:r>
                      <a:r>
                        <a:rPr kumimoji="1" lang="ja-JP" altLang="en-US" sz="1600" b="0" i="0" u="none" dirty="0">
                          <a:latin typeface="Meiryo UI" panose="020B0604030504040204" pitchFamily="50" charset="-128"/>
                          <a:ea typeface="Meiryo UI" panose="020B0604030504040204" pitchFamily="50" charset="-128"/>
                        </a:rPr>
                        <a:t>参照）を、各年度の数値は各年度の実績報告書を参照し、記入ください。なお、報告対象年度以降の原単位数値は記入不要です。</a:t>
                      </a:r>
                    </a:p>
                  </a:txBody>
                  <a:tcPr anchor="ctr"/>
                </a:tc>
                <a:extLst>
                  <a:ext uri="{0D108BD9-81ED-4DB2-BD59-A6C34878D82A}">
                    <a16:rowId xmlns:a16="http://schemas.microsoft.com/office/drawing/2014/main" val="2042919226"/>
                  </a:ext>
                </a:extLst>
              </a:tr>
            </a:tbl>
          </a:graphicData>
        </a:graphic>
      </p:graphicFrame>
      <p:sp>
        <p:nvSpPr>
          <p:cNvPr id="12" name="正方形/長方形 11"/>
          <p:cNvSpPr/>
          <p:nvPr/>
        </p:nvSpPr>
        <p:spPr>
          <a:xfrm>
            <a:off x="6662552" y="1268760"/>
            <a:ext cx="2336996" cy="239683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961964" y="1868370"/>
            <a:ext cx="4680520" cy="179722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3125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3512" t="31297" r="5172" b="28589"/>
          <a:stretch/>
        </p:blipFill>
        <p:spPr>
          <a:xfrm>
            <a:off x="336474" y="933974"/>
            <a:ext cx="8352928" cy="2062978"/>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344406" y="1998947"/>
            <a:ext cx="8260042" cy="53265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344406" y="1257755"/>
            <a:ext cx="8260042" cy="53265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56322224"/>
              </p:ext>
            </p:extLst>
          </p:nvPr>
        </p:nvGraphicFramePr>
        <p:xfrm>
          <a:off x="251520" y="3187721"/>
          <a:ext cx="8640960" cy="344424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①温室効果ガスの削減状況についての自己評価</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温室効果ガス排出抑制等のために報告対象年度に実施した主な対策内容を記入ください。あわせて、</a:t>
                      </a:r>
                      <a:r>
                        <a:rPr kumimoji="1" lang="ja-JP" altLang="en-US" sz="1600" b="0" u="none" dirty="0">
                          <a:solidFill>
                            <a:srgbClr val="FF0000"/>
                          </a:solidFill>
                          <a:latin typeface="Meiryo UI" panose="020B0604030504040204" pitchFamily="50" charset="-128"/>
                          <a:ea typeface="Meiryo UI" panose="020B0604030504040204" pitchFamily="50" charset="-128"/>
                        </a:rPr>
                        <a:t>基準年度比削減率又は前年度比削減率がマイナス値の場合は、</a:t>
                      </a:r>
                      <a:r>
                        <a:rPr kumimoji="1" lang="en-US" altLang="ja-JP" sz="1600" b="0" u="none" dirty="0">
                          <a:solidFill>
                            <a:srgbClr val="FF0000"/>
                          </a:solidFill>
                          <a:latin typeface="Meiryo UI" panose="020B0604030504040204" pitchFamily="50" charset="-128"/>
                          <a:ea typeface="Meiryo UI" panose="020B0604030504040204" pitchFamily="50" charset="-128"/>
                        </a:rPr>
                        <a:t>CO</a:t>
                      </a:r>
                      <a:r>
                        <a:rPr kumimoji="1" lang="ja-JP" altLang="en-US" sz="1600" b="0" u="none" dirty="0">
                          <a:solidFill>
                            <a:srgbClr val="FF0000"/>
                          </a:solidFill>
                          <a:latin typeface="Meiryo UI" panose="020B0604030504040204" pitchFamily="50" charset="-128"/>
                          <a:ea typeface="Meiryo UI" panose="020B0604030504040204" pitchFamily="50" charset="-128"/>
                        </a:rPr>
                        <a:t>₂排出量が増加したと考えられる理由</a:t>
                      </a:r>
                      <a:r>
                        <a:rPr kumimoji="1" lang="ja-JP" altLang="en-US" sz="1600" b="0" u="none" dirty="0">
                          <a:solidFill>
                            <a:schemeClr val="tx1"/>
                          </a:solidFill>
                          <a:latin typeface="Meiryo UI" panose="020B0604030504040204" pitchFamily="50" charset="-128"/>
                          <a:ea typeface="Meiryo UI" panose="020B0604030504040204" pitchFamily="50" charset="-128"/>
                        </a:rPr>
                        <a:t>等</a:t>
                      </a:r>
                      <a:r>
                        <a:rPr kumimoji="1" lang="ja-JP" altLang="en-US" sz="1600" b="0" u="none" dirty="0">
                          <a:latin typeface="Meiryo UI" panose="020B0604030504040204" pitchFamily="50" charset="-128"/>
                          <a:ea typeface="Meiryo UI" panose="020B0604030504040204" pitchFamily="50" charset="-128"/>
                        </a:rPr>
                        <a:t>について記入ください。なお、</a:t>
                      </a:r>
                      <a:r>
                        <a:rPr kumimoji="1" lang="en-US" altLang="ja-JP" sz="1600" b="0" u="none" dirty="0">
                          <a:latin typeface="Meiryo UI" panose="020B0604030504040204" pitchFamily="50" charset="-128"/>
                          <a:ea typeface="Meiryo UI" panose="020B0604030504040204" pitchFamily="50" charset="-128"/>
                        </a:rPr>
                        <a:t>2030</a:t>
                      </a:r>
                      <a:r>
                        <a:rPr kumimoji="1" lang="ja-JP" altLang="en-US" sz="1600" b="0" u="none" dirty="0">
                          <a:latin typeface="Meiryo UI" panose="020B0604030504040204" pitchFamily="50" charset="-128"/>
                          <a:ea typeface="Meiryo UI" panose="020B0604030504040204" pitchFamily="50" charset="-128"/>
                        </a:rPr>
                        <a:t>年度実績の報告時には、基準年度比削減率が</a:t>
                      </a:r>
                      <a:r>
                        <a:rPr kumimoji="1" lang="en-US" altLang="ja-JP" sz="1600" b="0" u="none" dirty="0">
                          <a:latin typeface="Meiryo UI" panose="020B0604030504040204" pitchFamily="50" charset="-128"/>
                          <a:ea typeface="Meiryo UI" panose="020B0604030504040204" pitchFamily="50" charset="-128"/>
                        </a:rPr>
                        <a:t>p.61</a:t>
                      </a:r>
                      <a:r>
                        <a:rPr kumimoji="1" lang="ja-JP" altLang="en-US" sz="1600" b="0" u="none" dirty="0">
                          <a:latin typeface="Meiryo UI" panose="020B0604030504040204" pitchFamily="50" charset="-128"/>
                          <a:ea typeface="Meiryo UI" panose="020B0604030504040204" pitchFamily="50" charset="-128"/>
                        </a:rPr>
                        <a:t>の削減目安を下回る場合に、目標どおりに削減が進まなかった要因等をご記入ください。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（著しく削減が進んでいない場合は、その要因を記入いただくことがあります。）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①をふまえて、目標削減率を達成するために、次年度に実施する予定の取組み内容を記入ください。なお、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脱炭素経営宣言（気候変動対策指針</a:t>
                      </a:r>
                      <a:r>
                        <a:rPr kumimoji="1" lang="en-US" altLang="ja-JP" sz="1600" b="0" u="none" dirty="0">
                          <a:solidFill>
                            <a:schemeClr val="tx1"/>
                          </a:solidFill>
                          <a:latin typeface="Meiryo UI" panose="020B0604030504040204" pitchFamily="50" charset="-128"/>
                          <a:ea typeface="Meiryo UI" panose="020B0604030504040204" pitchFamily="50" charset="-128"/>
                        </a:rPr>
                        <a:t>P.15</a:t>
                      </a:r>
                      <a:r>
                        <a:rPr kumimoji="1" lang="ja-JP" altLang="en-US" sz="1600" b="0" u="none" dirty="0">
                          <a:latin typeface="Meiryo UI" panose="020B0604030504040204" pitchFamily="50" charset="-128"/>
                          <a:ea typeface="Meiryo UI" panose="020B0604030504040204" pitchFamily="50" charset="-128"/>
                        </a:rPr>
                        <a:t>参照）の宣言状況について、プルダウンで選択ください。なお、「宣言する」を選択いただいた場合、大阪府のホームページから宣言書の様式をダウンロードいただき、必要事項を記入の上、提出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5" name="正方形/長方形 14"/>
          <p:cNvSpPr/>
          <p:nvPr/>
        </p:nvSpPr>
        <p:spPr>
          <a:xfrm>
            <a:off x="344406" y="2722369"/>
            <a:ext cx="2355386" cy="27458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6300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884" y="1074222"/>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〇各年度における目標削減目安</a:t>
            </a:r>
            <a:endParaRPr kumimoji="1" lang="en-US" altLang="ja-JP" sz="16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176956" y="5584498"/>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基準年度を</a:t>
            </a:r>
            <a:r>
              <a:rPr lang="en-US" altLang="ja-JP" sz="1600" dirty="0">
                <a:latin typeface="Meiryo UI" panose="020B0604030504040204" pitchFamily="50" charset="-128"/>
                <a:ea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rPr>
              <a:t>年度に設定しており、</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年度実績の報告（</a:t>
            </a:r>
            <a:r>
              <a:rPr lang="en-US" altLang="ja-JP" sz="1600" dirty="0">
                <a:latin typeface="Meiryo UI" panose="020B0604030504040204" pitchFamily="50" charset="-128"/>
                <a:ea typeface="Meiryo UI" panose="020B0604030504040204" pitchFamily="50" charset="-128"/>
              </a:rPr>
              <a:t>2026</a:t>
            </a:r>
            <a:r>
              <a:rPr lang="ja-JP" altLang="en-US" sz="1600" dirty="0">
                <a:latin typeface="Meiryo UI" panose="020B0604030504040204" pitchFamily="50" charset="-128"/>
                <a:ea typeface="Meiryo UI" panose="020B0604030504040204" pitchFamily="50" charset="-128"/>
              </a:rPr>
              <a:t>年度提出）をする場合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目標削減目安：</a:t>
            </a:r>
            <a:r>
              <a:rPr lang="en-US" altLang="ja-JP" sz="1600" dirty="0">
                <a:latin typeface="Meiryo UI" panose="020B0604030504040204" pitchFamily="50" charset="-128"/>
                <a:ea typeface="Meiryo UI" panose="020B0604030504040204" pitchFamily="50" charset="-128"/>
              </a:rPr>
              <a:t>12.7</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397" name="グループ化 396">
            <a:extLst>
              <a:ext uri="{FF2B5EF4-FFF2-40B4-BE49-F238E27FC236}">
                <a16:creationId xmlns:a16="http://schemas.microsoft.com/office/drawing/2014/main" id="{83B1A51E-3C81-D5CA-0E22-387D47EEBE25}"/>
              </a:ext>
            </a:extLst>
          </p:cNvPr>
          <p:cNvGrpSpPr/>
          <p:nvPr/>
        </p:nvGrpSpPr>
        <p:grpSpPr>
          <a:xfrm>
            <a:off x="176213" y="1557338"/>
            <a:ext cx="8799513" cy="3824288"/>
            <a:chOff x="176213" y="1557338"/>
            <a:chExt cx="8799513" cy="3824288"/>
          </a:xfrm>
        </p:grpSpPr>
        <p:sp>
          <p:nvSpPr>
            <p:cNvPr id="9" name="AutoShape 3">
              <a:extLst>
                <a:ext uri="{FF2B5EF4-FFF2-40B4-BE49-F238E27FC236}">
                  <a16:creationId xmlns:a16="http://schemas.microsoft.com/office/drawing/2014/main" id="{531C264C-0C83-5257-508A-00AF9428E565}"/>
                </a:ext>
              </a:extLst>
            </p:cNvPr>
            <p:cNvSpPr>
              <a:spLocks noChangeAspect="1" noChangeArrowheads="1" noTextEdit="1"/>
            </p:cNvSpPr>
            <p:nvPr/>
          </p:nvSpPr>
          <p:spPr bwMode="auto">
            <a:xfrm>
              <a:off x="176213" y="1557338"/>
              <a:ext cx="87915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1" name="Group 205">
              <a:extLst>
                <a:ext uri="{FF2B5EF4-FFF2-40B4-BE49-F238E27FC236}">
                  <a16:creationId xmlns:a16="http://schemas.microsoft.com/office/drawing/2014/main" id="{22B2BBA1-8BF9-1345-D9E9-5DAE6C7FBA49}"/>
                </a:ext>
              </a:extLst>
            </p:cNvPr>
            <p:cNvGrpSpPr>
              <a:grpSpLocks/>
            </p:cNvGrpSpPr>
            <p:nvPr/>
          </p:nvGrpSpPr>
          <p:grpSpPr bwMode="auto">
            <a:xfrm>
              <a:off x="176213" y="1557338"/>
              <a:ext cx="8791575" cy="3816350"/>
              <a:chOff x="111" y="981"/>
              <a:chExt cx="5538" cy="2404"/>
            </a:xfrm>
          </p:grpSpPr>
          <p:sp>
            <p:nvSpPr>
              <p:cNvPr id="197" name="Rectangle 5">
                <a:extLst>
                  <a:ext uri="{FF2B5EF4-FFF2-40B4-BE49-F238E27FC236}">
                    <a16:creationId xmlns:a16="http://schemas.microsoft.com/office/drawing/2014/main" id="{C3A19547-C7AE-5F0E-D4A6-EC2AF9F67E40}"/>
                  </a:ext>
                </a:extLst>
              </p:cNvPr>
              <p:cNvSpPr>
                <a:spLocks noChangeArrowheads="1"/>
              </p:cNvSpPr>
              <p:nvPr/>
            </p:nvSpPr>
            <p:spPr bwMode="auto">
              <a:xfrm>
                <a:off x="111" y="981"/>
                <a:ext cx="5538" cy="26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Rectangle 6">
                <a:extLst>
                  <a:ext uri="{FF2B5EF4-FFF2-40B4-BE49-F238E27FC236}">
                    <a16:creationId xmlns:a16="http://schemas.microsoft.com/office/drawing/2014/main" id="{4D690630-97AC-175C-B281-7C338EBDFE9C}"/>
                  </a:ext>
                </a:extLst>
              </p:cNvPr>
              <p:cNvSpPr>
                <a:spLocks noChangeArrowheads="1"/>
              </p:cNvSpPr>
              <p:nvPr/>
            </p:nvSpPr>
            <p:spPr bwMode="auto">
              <a:xfrm>
                <a:off x="111" y="1237"/>
                <a:ext cx="718" cy="1265"/>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7">
                <a:extLst>
                  <a:ext uri="{FF2B5EF4-FFF2-40B4-BE49-F238E27FC236}">
                    <a16:creationId xmlns:a16="http://schemas.microsoft.com/office/drawing/2014/main" id="{CAB0BBD5-3CC7-CC84-B4DA-13D234B52EA9}"/>
                  </a:ext>
                </a:extLst>
              </p:cNvPr>
              <p:cNvSpPr>
                <a:spLocks noChangeArrowheads="1"/>
              </p:cNvSpPr>
              <p:nvPr/>
            </p:nvSpPr>
            <p:spPr bwMode="auto">
              <a:xfrm>
                <a:off x="111" y="2497"/>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Rectangle 8">
                <a:extLst>
                  <a:ext uri="{FF2B5EF4-FFF2-40B4-BE49-F238E27FC236}">
                    <a16:creationId xmlns:a16="http://schemas.microsoft.com/office/drawing/2014/main" id="{AB92B5E4-2052-4E4C-7125-309F4B524928}"/>
                  </a:ext>
                </a:extLst>
              </p:cNvPr>
              <p:cNvSpPr>
                <a:spLocks noChangeArrowheads="1"/>
              </p:cNvSpPr>
              <p:nvPr/>
            </p:nvSpPr>
            <p:spPr bwMode="auto">
              <a:xfrm>
                <a:off x="824" y="2497"/>
                <a:ext cx="608"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Rectangle 9">
                <a:extLst>
                  <a:ext uri="{FF2B5EF4-FFF2-40B4-BE49-F238E27FC236}">
                    <a16:creationId xmlns:a16="http://schemas.microsoft.com/office/drawing/2014/main" id="{B2757982-D825-BD2D-8711-4188677D9A98}"/>
                  </a:ext>
                </a:extLst>
              </p:cNvPr>
              <p:cNvSpPr>
                <a:spLocks noChangeArrowheads="1"/>
              </p:cNvSpPr>
              <p:nvPr/>
            </p:nvSpPr>
            <p:spPr bwMode="auto">
              <a:xfrm>
                <a:off x="111" y="2622"/>
                <a:ext cx="718" cy="136"/>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Rectangle 10">
                <a:extLst>
                  <a:ext uri="{FF2B5EF4-FFF2-40B4-BE49-F238E27FC236}">
                    <a16:creationId xmlns:a16="http://schemas.microsoft.com/office/drawing/2014/main" id="{412AF6FF-3D58-FD0E-AA30-9323567650E8}"/>
                  </a:ext>
                </a:extLst>
              </p:cNvPr>
              <p:cNvSpPr>
                <a:spLocks noChangeArrowheads="1"/>
              </p:cNvSpPr>
              <p:nvPr/>
            </p:nvSpPr>
            <p:spPr bwMode="auto">
              <a:xfrm>
                <a:off x="824" y="2622"/>
                <a:ext cx="1210" cy="13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11">
                <a:extLst>
                  <a:ext uri="{FF2B5EF4-FFF2-40B4-BE49-F238E27FC236}">
                    <a16:creationId xmlns:a16="http://schemas.microsoft.com/office/drawing/2014/main" id="{EEA3B94B-3835-40A1-6714-91B27172CDE3}"/>
                  </a:ext>
                </a:extLst>
              </p:cNvPr>
              <p:cNvSpPr>
                <a:spLocks noChangeArrowheads="1"/>
              </p:cNvSpPr>
              <p:nvPr/>
            </p:nvSpPr>
            <p:spPr bwMode="auto">
              <a:xfrm>
                <a:off x="111" y="2753"/>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12">
                <a:extLst>
                  <a:ext uri="{FF2B5EF4-FFF2-40B4-BE49-F238E27FC236}">
                    <a16:creationId xmlns:a16="http://schemas.microsoft.com/office/drawing/2014/main" id="{D3D47186-B6E6-C950-8EAC-E86C6031ADF6}"/>
                  </a:ext>
                </a:extLst>
              </p:cNvPr>
              <p:cNvSpPr>
                <a:spLocks noChangeArrowheads="1"/>
              </p:cNvSpPr>
              <p:nvPr/>
            </p:nvSpPr>
            <p:spPr bwMode="auto">
              <a:xfrm>
                <a:off x="824" y="2753"/>
                <a:ext cx="1813"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13">
                <a:extLst>
                  <a:ext uri="{FF2B5EF4-FFF2-40B4-BE49-F238E27FC236}">
                    <a16:creationId xmlns:a16="http://schemas.microsoft.com/office/drawing/2014/main" id="{33A15EC7-2CA0-72E2-5998-FAB14D31EC0F}"/>
                  </a:ext>
                </a:extLst>
              </p:cNvPr>
              <p:cNvSpPr>
                <a:spLocks noChangeArrowheads="1"/>
              </p:cNvSpPr>
              <p:nvPr/>
            </p:nvSpPr>
            <p:spPr bwMode="auto">
              <a:xfrm>
                <a:off x="111" y="2878"/>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Rectangle 14">
                <a:extLst>
                  <a:ext uri="{FF2B5EF4-FFF2-40B4-BE49-F238E27FC236}">
                    <a16:creationId xmlns:a16="http://schemas.microsoft.com/office/drawing/2014/main" id="{9E3C15A9-EA62-CEAB-7C6C-5C25A2FB1941}"/>
                  </a:ext>
                </a:extLst>
              </p:cNvPr>
              <p:cNvSpPr>
                <a:spLocks noChangeArrowheads="1"/>
              </p:cNvSpPr>
              <p:nvPr/>
            </p:nvSpPr>
            <p:spPr bwMode="auto">
              <a:xfrm>
                <a:off x="824" y="2878"/>
                <a:ext cx="2415"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Rectangle 15">
                <a:extLst>
                  <a:ext uri="{FF2B5EF4-FFF2-40B4-BE49-F238E27FC236}">
                    <a16:creationId xmlns:a16="http://schemas.microsoft.com/office/drawing/2014/main" id="{8BEAC804-7490-44B4-FE9C-6165310919EC}"/>
                  </a:ext>
                </a:extLst>
              </p:cNvPr>
              <p:cNvSpPr>
                <a:spLocks noChangeArrowheads="1"/>
              </p:cNvSpPr>
              <p:nvPr/>
            </p:nvSpPr>
            <p:spPr bwMode="auto">
              <a:xfrm>
                <a:off x="111" y="3004"/>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16">
                <a:extLst>
                  <a:ext uri="{FF2B5EF4-FFF2-40B4-BE49-F238E27FC236}">
                    <a16:creationId xmlns:a16="http://schemas.microsoft.com/office/drawing/2014/main" id="{F17A0382-3087-20BC-D902-EA06FD66F001}"/>
                  </a:ext>
                </a:extLst>
              </p:cNvPr>
              <p:cNvSpPr>
                <a:spLocks noChangeArrowheads="1"/>
              </p:cNvSpPr>
              <p:nvPr/>
            </p:nvSpPr>
            <p:spPr bwMode="auto">
              <a:xfrm>
                <a:off x="824" y="3004"/>
                <a:ext cx="3018"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17">
                <a:extLst>
                  <a:ext uri="{FF2B5EF4-FFF2-40B4-BE49-F238E27FC236}">
                    <a16:creationId xmlns:a16="http://schemas.microsoft.com/office/drawing/2014/main" id="{15DBFD37-AB84-942D-423E-C90EB51CF7DE}"/>
                  </a:ext>
                </a:extLst>
              </p:cNvPr>
              <p:cNvSpPr>
                <a:spLocks noChangeArrowheads="1"/>
              </p:cNvSpPr>
              <p:nvPr/>
            </p:nvSpPr>
            <p:spPr bwMode="auto">
              <a:xfrm>
                <a:off x="111" y="3129"/>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18">
                <a:extLst>
                  <a:ext uri="{FF2B5EF4-FFF2-40B4-BE49-F238E27FC236}">
                    <a16:creationId xmlns:a16="http://schemas.microsoft.com/office/drawing/2014/main" id="{2515643D-2603-C86A-7989-06331D9B24BA}"/>
                  </a:ext>
                </a:extLst>
              </p:cNvPr>
              <p:cNvSpPr>
                <a:spLocks noChangeArrowheads="1"/>
              </p:cNvSpPr>
              <p:nvPr/>
            </p:nvSpPr>
            <p:spPr bwMode="auto">
              <a:xfrm>
                <a:off x="824" y="3129"/>
                <a:ext cx="3620"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Rectangle 19">
                <a:extLst>
                  <a:ext uri="{FF2B5EF4-FFF2-40B4-BE49-F238E27FC236}">
                    <a16:creationId xmlns:a16="http://schemas.microsoft.com/office/drawing/2014/main" id="{7D47D91D-A922-8C8E-CA84-2925E9042D71}"/>
                  </a:ext>
                </a:extLst>
              </p:cNvPr>
              <p:cNvSpPr>
                <a:spLocks noChangeArrowheads="1"/>
              </p:cNvSpPr>
              <p:nvPr/>
            </p:nvSpPr>
            <p:spPr bwMode="auto">
              <a:xfrm>
                <a:off x="111" y="3254"/>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20">
                <a:extLst>
                  <a:ext uri="{FF2B5EF4-FFF2-40B4-BE49-F238E27FC236}">
                    <a16:creationId xmlns:a16="http://schemas.microsoft.com/office/drawing/2014/main" id="{DFD2B124-8CD5-8EB4-5B2C-FB334E9E3CC5}"/>
                  </a:ext>
                </a:extLst>
              </p:cNvPr>
              <p:cNvSpPr>
                <a:spLocks noChangeArrowheads="1"/>
              </p:cNvSpPr>
              <p:nvPr/>
            </p:nvSpPr>
            <p:spPr bwMode="auto">
              <a:xfrm>
                <a:off x="824" y="3254"/>
                <a:ext cx="4223"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21">
                <a:extLst>
                  <a:ext uri="{FF2B5EF4-FFF2-40B4-BE49-F238E27FC236}">
                    <a16:creationId xmlns:a16="http://schemas.microsoft.com/office/drawing/2014/main" id="{7087874F-AB5E-0E88-3F27-28F8BE9D05DD}"/>
                  </a:ext>
                </a:extLst>
              </p:cNvPr>
              <p:cNvSpPr>
                <a:spLocks noChangeArrowheads="1"/>
              </p:cNvSpPr>
              <p:nvPr/>
            </p:nvSpPr>
            <p:spPr bwMode="auto">
              <a:xfrm>
                <a:off x="1035"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4" name="Rectangle 22">
                <a:extLst>
                  <a:ext uri="{FF2B5EF4-FFF2-40B4-BE49-F238E27FC236}">
                    <a16:creationId xmlns:a16="http://schemas.microsoft.com/office/drawing/2014/main" id="{C9ECE88E-56BD-7FED-A2F6-D95FC456EAB6}"/>
                  </a:ext>
                </a:extLst>
              </p:cNvPr>
              <p:cNvSpPr>
                <a:spLocks noChangeArrowheads="1"/>
              </p:cNvSpPr>
              <p:nvPr/>
            </p:nvSpPr>
            <p:spPr bwMode="auto">
              <a:xfrm>
                <a:off x="1637"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5" name="Rectangle 23">
                <a:extLst>
                  <a:ext uri="{FF2B5EF4-FFF2-40B4-BE49-F238E27FC236}">
                    <a16:creationId xmlns:a16="http://schemas.microsoft.com/office/drawing/2014/main" id="{E061F00C-0210-2B86-D1C1-93B76941D8E8}"/>
                  </a:ext>
                </a:extLst>
              </p:cNvPr>
              <p:cNvSpPr>
                <a:spLocks noChangeArrowheads="1"/>
              </p:cNvSpPr>
              <p:nvPr/>
            </p:nvSpPr>
            <p:spPr bwMode="auto">
              <a:xfrm>
                <a:off x="2240"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6" name="Rectangle 24">
                <a:extLst>
                  <a:ext uri="{FF2B5EF4-FFF2-40B4-BE49-F238E27FC236}">
                    <a16:creationId xmlns:a16="http://schemas.microsoft.com/office/drawing/2014/main" id="{D1728522-07D8-80AE-6F70-1A125F06C650}"/>
                  </a:ext>
                </a:extLst>
              </p:cNvPr>
              <p:cNvSpPr>
                <a:spLocks noChangeArrowheads="1"/>
              </p:cNvSpPr>
              <p:nvPr/>
            </p:nvSpPr>
            <p:spPr bwMode="auto">
              <a:xfrm>
                <a:off x="2842"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7" name="Rectangle 25">
                <a:extLst>
                  <a:ext uri="{FF2B5EF4-FFF2-40B4-BE49-F238E27FC236}">
                    <a16:creationId xmlns:a16="http://schemas.microsoft.com/office/drawing/2014/main" id="{AA56FB5F-C550-CFF4-D71E-55CFF726E5E9}"/>
                  </a:ext>
                </a:extLst>
              </p:cNvPr>
              <p:cNvSpPr>
                <a:spLocks noChangeArrowheads="1"/>
              </p:cNvSpPr>
              <p:nvPr/>
            </p:nvSpPr>
            <p:spPr bwMode="auto">
              <a:xfrm>
                <a:off x="3445"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8" name="Rectangle 26">
                <a:extLst>
                  <a:ext uri="{FF2B5EF4-FFF2-40B4-BE49-F238E27FC236}">
                    <a16:creationId xmlns:a16="http://schemas.microsoft.com/office/drawing/2014/main" id="{58889768-9862-D964-2073-3E3B7D65822C}"/>
                  </a:ext>
                </a:extLst>
              </p:cNvPr>
              <p:cNvSpPr>
                <a:spLocks noChangeArrowheads="1"/>
              </p:cNvSpPr>
              <p:nvPr/>
            </p:nvSpPr>
            <p:spPr bwMode="auto">
              <a:xfrm>
                <a:off x="4047"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9" name="Rectangle 27">
                <a:extLst>
                  <a:ext uri="{FF2B5EF4-FFF2-40B4-BE49-F238E27FC236}">
                    <a16:creationId xmlns:a16="http://schemas.microsoft.com/office/drawing/2014/main" id="{D26B5103-DD21-AE90-35BE-3027B2E9EFD6}"/>
                  </a:ext>
                </a:extLst>
              </p:cNvPr>
              <p:cNvSpPr>
                <a:spLocks noChangeArrowheads="1"/>
              </p:cNvSpPr>
              <p:nvPr/>
            </p:nvSpPr>
            <p:spPr bwMode="auto">
              <a:xfrm>
                <a:off x="4650"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0" name="Rectangle 28">
                <a:extLst>
                  <a:ext uri="{FF2B5EF4-FFF2-40B4-BE49-F238E27FC236}">
                    <a16:creationId xmlns:a16="http://schemas.microsoft.com/office/drawing/2014/main" id="{8C7F3918-7521-2577-2DC1-EC77F61E6738}"/>
                  </a:ext>
                </a:extLst>
              </p:cNvPr>
              <p:cNvSpPr>
                <a:spLocks noChangeArrowheads="1"/>
              </p:cNvSpPr>
              <p:nvPr/>
            </p:nvSpPr>
            <p:spPr bwMode="auto">
              <a:xfrm>
                <a:off x="5252"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2030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1" name="Rectangle 29">
                <a:extLst>
                  <a:ext uri="{FF2B5EF4-FFF2-40B4-BE49-F238E27FC236}">
                    <a16:creationId xmlns:a16="http://schemas.microsoft.com/office/drawing/2014/main" id="{1BF3FE6F-AD62-598B-28AE-D69F12A612D8}"/>
                  </a:ext>
                </a:extLst>
              </p:cNvPr>
              <p:cNvSpPr>
                <a:spLocks noChangeArrowheads="1"/>
              </p:cNvSpPr>
              <p:nvPr/>
            </p:nvSpPr>
            <p:spPr bwMode="auto">
              <a:xfrm>
                <a:off x="462" y="125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2" name="Rectangle 30">
                <a:extLst>
                  <a:ext uri="{FF2B5EF4-FFF2-40B4-BE49-F238E27FC236}">
                    <a16:creationId xmlns:a16="http://schemas.microsoft.com/office/drawing/2014/main" id="{94CCE62E-7363-68C4-8D37-C68EED4B8AA4}"/>
                  </a:ext>
                </a:extLst>
              </p:cNvPr>
              <p:cNvSpPr>
                <a:spLocks noChangeArrowheads="1"/>
              </p:cNvSpPr>
              <p:nvPr/>
            </p:nvSpPr>
            <p:spPr bwMode="auto">
              <a:xfrm>
                <a:off x="1045"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3" name="Rectangle 31">
                <a:extLst>
                  <a:ext uri="{FF2B5EF4-FFF2-40B4-BE49-F238E27FC236}">
                    <a16:creationId xmlns:a16="http://schemas.microsoft.com/office/drawing/2014/main" id="{7DD665C5-45B4-FC32-D43C-B36FC806EF94}"/>
                  </a:ext>
                </a:extLst>
              </p:cNvPr>
              <p:cNvSpPr>
                <a:spLocks noChangeArrowheads="1"/>
              </p:cNvSpPr>
              <p:nvPr/>
            </p:nvSpPr>
            <p:spPr bwMode="auto">
              <a:xfrm>
                <a:off x="1647"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4" name="Rectangle 32">
                <a:extLst>
                  <a:ext uri="{FF2B5EF4-FFF2-40B4-BE49-F238E27FC236}">
                    <a16:creationId xmlns:a16="http://schemas.microsoft.com/office/drawing/2014/main" id="{F2F7850A-25D9-FE29-F72D-993433338462}"/>
                  </a:ext>
                </a:extLst>
              </p:cNvPr>
              <p:cNvSpPr>
                <a:spLocks noChangeArrowheads="1"/>
              </p:cNvSpPr>
              <p:nvPr/>
            </p:nvSpPr>
            <p:spPr bwMode="auto">
              <a:xfrm>
                <a:off x="2250"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5" name="Rectangle 33">
                <a:extLst>
                  <a:ext uri="{FF2B5EF4-FFF2-40B4-BE49-F238E27FC236}">
                    <a16:creationId xmlns:a16="http://schemas.microsoft.com/office/drawing/2014/main" id="{D17DB857-A6F7-54BB-DDA8-6671D868C0FF}"/>
                  </a:ext>
                </a:extLst>
              </p:cNvPr>
              <p:cNvSpPr>
                <a:spLocks noChangeArrowheads="1"/>
              </p:cNvSpPr>
              <p:nvPr/>
            </p:nvSpPr>
            <p:spPr bwMode="auto">
              <a:xfrm>
                <a:off x="2852"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6" name="Rectangle 34">
                <a:extLst>
                  <a:ext uri="{FF2B5EF4-FFF2-40B4-BE49-F238E27FC236}">
                    <a16:creationId xmlns:a16="http://schemas.microsoft.com/office/drawing/2014/main" id="{9FF4B6CD-4632-0586-45D6-DD5E0AAD0E99}"/>
                  </a:ext>
                </a:extLst>
              </p:cNvPr>
              <p:cNvSpPr>
                <a:spLocks noChangeArrowheads="1"/>
              </p:cNvSpPr>
              <p:nvPr/>
            </p:nvSpPr>
            <p:spPr bwMode="auto">
              <a:xfrm>
                <a:off x="3455"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7" name="Rectangle 35">
                <a:extLst>
                  <a:ext uri="{FF2B5EF4-FFF2-40B4-BE49-F238E27FC236}">
                    <a16:creationId xmlns:a16="http://schemas.microsoft.com/office/drawing/2014/main" id="{A3DC36FB-B24E-ECFF-D2B9-C0224DCB037A}"/>
                  </a:ext>
                </a:extLst>
              </p:cNvPr>
              <p:cNvSpPr>
                <a:spLocks noChangeArrowheads="1"/>
              </p:cNvSpPr>
              <p:nvPr/>
            </p:nvSpPr>
            <p:spPr bwMode="auto">
              <a:xfrm>
                <a:off x="4057"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8" name="Rectangle 36">
                <a:extLst>
                  <a:ext uri="{FF2B5EF4-FFF2-40B4-BE49-F238E27FC236}">
                    <a16:creationId xmlns:a16="http://schemas.microsoft.com/office/drawing/2014/main" id="{97D19A47-6448-78EE-28B7-0532EB253E6F}"/>
                  </a:ext>
                </a:extLst>
              </p:cNvPr>
              <p:cNvSpPr>
                <a:spLocks noChangeArrowheads="1"/>
              </p:cNvSpPr>
              <p:nvPr/>
            </p:nvSpPr>
            <p:spPr bwMode="auto">
              <a:xfrm>
                <a:off x="4660"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9" name="Rectangle 37">
                <a:extLst>
                  <a:ext uri="{FF2B5EF4-FFF2-40B4-BE49-F238E27FC236}">
                    <a16:creationId xmlns:a16="http://schemas.microsoft.com/office/drawing/2014/main" id="{3BEF86AD-0A29-BF84-C0F2-D6CF8DF9B0B4}"/>
                  </a:ext>
                </a:extLst>
              </p:cNvPr>
              <p:cNvSpPr>
                <a:spLocks noChangeArrowheads="1"/>
              </p:cNvSpPr>
              <p:nvPr/>
            </p:nvSpPr>
            <p:spPr bwMode="auto">
              <a:xfrm>
                <a:off x="5262"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19.0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0" name="Rectangle 38">
                <a:extLst>
                  <a:ext uri="{FF2B5EF4-FFF2-40B4-BE49-F238E27FC236}">
                    <a16:creationId xmlns:a16="http://schemas.microsoft.com/office/drawing/2014/main" id="{FF4A3B61-7BF6-BE7F-CA4E-7F80B3931C7C}"/>
                  </a:ext>
                </a:extLst>
              </p:cNvPr>
              <p:cNvSpPr>
                <a:spLocks noChangeArrowheads="1"/>
              </p:cNvSpPr>
              <p:nvPr/>
            </p:nvSpPr>
            <p:spPr bwMode="auto">
              <a:xfrm>
                <a:off x="462" y="138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1" name="Rectangle 39">
                <a:extLst>
                  <a:ext uri="{FF2B5EF4-FFF2-40B4-BE49-F238E27FC236}">
                    <a16:creationId xmlns:a16="http://schemas.microsoft.com/office/drawing/2014/main" id="{9FA96FE4-28E6-AF81-76D6-938FC46FA412}"/>
                  </a:ext>
                </a:extLst>
              </p:cNvPr>
              <p:cNvSpPr>
                <a:spLocks noChangeArrowheads="1"/>
              </p:cNvSpPr>
              <p:nvPr/>
            </p:nvSpPr>
            <p:spPr bwMode="auto">
              <a:xfrm>
                <a:off x="1070" y="138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2" name="Rectangle 40">
                <a:extLst>
                  <a:ext uri="{FF2B5EF4-FFF2-40B4-BE49-F238E27FC236}">
                    <a16:creationId xmlns:a16="http://schemas.microsoft.com/office/drawing/2014/main" id="{B63DCBC8-3CE8-7040-550B-9B63CD9674B3}"/>
                  </a:ext>
                </a:extLst>
              </p:cNvPr>
              <p:cNvSpPr>
                <a:spLocks noChangeArrowheads="1"/>
              </p:cNvSpPr>
              <p:nvPr/>
            </p:nvSpPr>
            <p:spPr bwMode="auto">
              <a:xfrm>
                <a:off x="1647"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3" name="Rectangle 41">
                <a:extLst>
                  <a:ext uri="{FF2B5EF4-FFF2-40B4-BE49-F238E27FC236}">
                    <a16:creationId xmlns:a16="http://schemas.microsoft.com/office/drawing/2014/main" id="{B146EF95-CE46-2364-7886-1DE4B2780DD7}"/>
                  </a:ext>
                </a:extLst>
              </p:cNvPr>
              <p:cNvSpPr>
                <a:spLocks noChangeArrowheads="1"/>
              </p:cNvSpPr>
              <p:nvPr/>
            </p:nvSpPr>
            <p:spPr bwMode="auto">
              <a:xfrm>
                <a:off x="2250"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4" name="Rectangle 42">
                <a:extLst>
                  <a:ext uri="{FF2B5EF4-FFF2-40B4-BE49-F238E27FC236}">
                    <a16:creationId xmlns:a16="http://schemas.microsoft.com/office/drawing/2014/main" id="{C5F69AAE-7CFF-AA1E-8AF9-203DCA951BF4}"/>
                  </a:ext>
                </a:extLst>
              </p:cNvPr>
              <p:cNvSpPr>
                <a:spLocks noChangeArrowheads="1"/>
              </p:cNvSpPr>
              <p:nvPr/>
            </p:nvSpPr>
            <p:spPr bwMode="auto">
              <a:xfrm>
                <a:off x="2852"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5" name="Rectangle 43">
                <a:extLst>
                  <a:ext uri="{FF2B5EF4-FFF2-40B4-BE49-F238E27FC236}">
                    <a16:creationId xmlns:a16="http://schemas.microsoft.com/office/drawing/2014/main" id="{AAAE7365-B337-C7E1-2E4C-108601FF1B51}"/>
                  </a:ext>
                </a:extLst>
              </p:cNvPr>
              <p:cNvSpPr>
                <a:spLocks noChangeArrowheads="1"/>
              </p:cNvSpPr>
              <p:nvPr/>
            </p:nvSpPr>
            <p:spPr bwMode="auto">
              <a:xfrm>
                <a:off x="3455"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6" name="Rectangle 44">
                <a:extLst>
                  <a:ext uri="{FF2B5EF4-FFF2-40B4-BE49-F238E27FC236}">
                    <a16:creationId xmlns:a16="http://schemas.microsoft.com/office/drawing/2014/main" id="{70359EE8-657E-3DBB-AD4B-619CE8C55771}"/>
                  </a:ext>
                </a:extLst>
              </p:cNvPr>
              <p:cNvSpPr>
                <a:spLocks noChangeArrowheads="1"/>
              </p:cNvSpPr>
              <p:nvPr/>
            </p:nvSpPr>
            <p:spPr bwMode="auto">
              <a:xfrm>
                <a:off x="4057"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7" name="Rectangle 45">
                <a:extLst>
                  <a:ext uri="{FF2B5EF4-FFF2-40B4-BE49-F238E27FC236}">
                    <a16:creationId xmlns:a16="http://schemas.microsoft.com/office/drawing/2014/main" id="{306BB15A-E5F1-2E5B-C849-B1B3BF4267D2}"/>
                  </a:ext>
                </a:extLst>
              </p:cNvPr>
              <p:cNvSpPr>
                <a:spLocks noChangeArrowheads="1"/>
              </p:cNvSpPr>
              <p:nvPr/>
            </p:nvSpPr>
            <p:spPr bwMode="auto">
              <a:xfrm>
                <a:off x="4660"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8" name="Rectangle 46">
                <a:extLst>
                  <a:ext uri="{FF2B5EF4-FFF2-40B4-BE49-F238E27FC236}">
                    <a16:creationId xmlns:a16="http://schemas.microsoft.com/office/drawing/2014/main" id="{A64FE58C-70DA-9F14-079B-A81D2CFB2467}"/>
                  </a:ext>
                </a:extLst>
              </p:cNvPr>
              <p:cNvSpPr>
                <a:spLocks noChangeArrowheads="1"/>
              </p:cNvSpPr>
              <p:nvPr/>
            </p:nvSpPr>
            <p:spPr bwMode="auto">
              <a:xfrm>
                <a:off x="5262"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18.2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9" name="Rectangle 47">
                <a:extLst>
                  <a:ext uri="{FF2B5EF4-FFF2-40B4-BE49-F238E27FC236}">
                    <a16:creationId xmlns:a16="http://schemas.microsoft.com/office/drawing/2014/main" id="{282E22B3-E19D-2AFB-7DA2-83A2A7C3E200}"/>
                  </a:ext>
                </a:extLst>
              </p:cNvPr>
              <p:cNvSpPr>
                <a:spLocks noChangeArrowheads="1"/>
              </p:cNvSpPr>
              <p:nvPr/>
            </p:nvSpPr>
            <p:spPr bwMode="auto">
              <a:xfrm>
                <a:off x="462" y="1508"/>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0" name="Rectangle 48">
                <a:extLst>
                  <a:ext uri="{FF2B5EF4-FFF2-40B4-BE49-F238E27FC236}">
                    <a16:creationId xmlns:a16="http://schemas.microsoft.com/office/drawing/2014/main" id="{80D6F934-E421-D976-B105-E1F8916CE63E}"/>
                  </a:ext>
                </a:extLst>
              </p:cNvPr>
              <p:cNvSpPr>
                <a:spLocks noChangeArrowheads="1"/>
              </p:cNvSpPr>
              <p:nvPr/>
            </p:nvSpPr>
            <p:spPr bwMode="auto">
              <a:xfrm>
                <a:off x="1070" y="150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1" name="Rectangle 49">
                <a:extLst>
                  <a:ext uri="{FF2B5EF4-FFF2-40B4-BE49-F238E27FC236}">
                    <a16:creationId xmlns:a16="http://schemas.microsoft.com/office/drawing/2014/main" id="{BBD610DC-C936-8A29-01D8-BA430F86962B}"/>
                  </a:ext>
                </a:extLst>
              </p:cNvPr>
              <p:cNvSpPr>
                <a:spLocks noChangeArrowheads="1"/>
              </p:cNvSpPr>
              <p:nvPr/>
            </p:nvSpPr>
            <p:spPr bwMode="auto">
              <a:xfrm>
                <a:off x="1673" y="150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2" name="Rectangle 50">
                <a:extLst>
                  <a:ext uri="{FF2B5EF4-FFF2-40B4-BE49-F238E27FC236}">
                    <a16:creationId xmlns:a16="http://schemas.microsoft.com/office/drawing/2014/main" id="{A8B9EE59-E9BD-EF8F-6DE4-9B825808C31D}"/>
                  </a:ext>
                </a:extLst>
              </p:cNvPr>
              <p:cNvSpPr>
                <a:spLocks noChangeArrowheads="1"/>
              </p:cNvSpPr>
              <p:nvPr/>
            </p:nvSpPr>
            <p:spPr bwMode="auto">
              <a:xfrm>
                <a:off x="2250"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3" name="Rectangle 51">
                <a:extLst>
                  <a:ext uri="{FF2B5EF4-FFF2-40B4-BE49-F238E27FC236}">
                    <a16:creationId xmlns:a16="http://schemas.microsoft.com/office/drawing/2014/main" id="{0F500CB9-A5CA-5C27-606B-6E178B73F671}"/>
                  </a:ext>
                </a:extLst>
              </p:cNvPr>
              <p:cNvSpPr>
                <a:spLocks noChangeArrowheads="1"/>
              </p:cNvSpPr>
              <p:nvPr/>
            </p:nvSpPr>
            <p:spPr bwMode="auto">
              <a:xfrm>
                <a:off x="2852"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4" name="Rectangle 52">
                <a:extLst>
                  <a:ext uri="{FF2B5EF4-FFF2-40B4-BE49-F238E27FC236}">
                    <a16:creationId xmlns:a16="http://schemas.microsoft.com/office/drawing/2014/main" id="{D5345222-07B2-BDFD-CF4E-1CA9F8C794E0}"/>
                  </a:ext>
                </a:extLst>
              </p:cNvPr>
              <p:cNvSpPr>
                <a:spLocks noChangeArrowheads="1"/>
              </p:cNvSpPr>
              <p:nvPr/>
            </p:nvSpPr>
            <p:spPr bwMode="auto">
              <a:xfrm>
                <a:off x="3455"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5" name="Rectangle 53">
                <a:extLst>
                  <a:ext uri="{FF2B5EF4-FFF2-40B4-BE49-F238E27FC236}">
                    <a16:creationId xmlns:a16="http://schemas.microsoft.com/office/drawing/2014/main" id="{944A53F0-97CB-FABB-BDD6-01BF4C0F9584}"/>
                  </a:ext>
                </a:extLst>
              </p:cNvPr>
              <p:cNvSpPr>
                <a:spLocks noChangeArrowheads="1"/>
              </p:cNvSpPr>
              <p:nvPr/>
            </p:nvSpPr>
            <p:spPr bwMode="auto">
              <a:xfrm>
                <a:off x="4057"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6" name="Rectangle 54">
                <a:extLst>
                  <a:ext uri="{FF2B5EF4-FFF2-40B4-BE49-F238E27FC236}">
                    <a16:creationId xmlns:a16="http://schemas.microsoft.com/office/drawing/2014/main" id="{5C7C9C30-5635-F012-F675-F0E0193A665C}"/>
                  </a:ext>
                </a:extLst>
              </p:cNvPr>
              <p:cNvSpPr>
                <a:spLocks noChangeArrowheads="1"/>
              </p:cNvSpPr>
              <p:nvPr/>
            </p:nvSpPr>
            <p:spPr bwMode="auto">
              <a:xfrm>
                <a:off x="4660"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7" name="Rectangle 55">
                <a:extLst>
                  <a:ext uri="{FF2B5EF4-FFF2-40B4-BE49-F238E27FC236}">
                    <a16:creationId xmlns:a16="http://schemas.microsoft.com/office/drawing/2014/main" id="{301EA062-10C7-4693-7E2A-F29EEC8E5C1E}"/>
                  </a:ext>
                </a:extLst>
              </p:cNvPr>
              <p:cNvSpPr>
                <a:spLocks noChangeArrowheads="1"/>
              </p:cNvSpPr>
              <p:nvPr/>
            </p:nvSpPr>
            <p:spPr bwMode="auto">
              <a:xfrm>
                <a:off x="5262"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8" name="Rectangle 56">
                <a:extLst>
                  <a:ext uri="{FF2B5EF4-FFF2-40B4-BE49-F238E27FC236}">
                    <a16:creationId xmlns:a16="http://schemas.microsoft.com/office/drawing/2014/main" id="{F578564C-CFEF-DBC3-44EA-F2ED5EDC85FD}"/>
                  </a:ext>
                </a:extLst>
              </p:cNvPr>
              <p:cNvSpPr>
                <a:spLocks noChangeArrowheads="1"/>
              </p:cNvSpPr>
              <p:nvPr/>
            </p:nvSpPr>
            <p:spPr bwMode="auto">
              <a:xfrm>
                <a:off x="462" y="163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9" name="Rectangle 57">
                <a:extLst>
                  <a:ext uri="{FF2B5EF4-FFF2-40B4-BE49-F238E27FC236}">
                    <a16:creationId xmlns:a16="http://schemas.microsoft.com/office/drawing/2014/main" id="{F0E8E68E-FA8C-7437-BFB6-5E4F86AF907D}"/>
                  </a:ext>
                </a:extLst>
              </p:cNvPr>
              <p:cNvSpPr>
                <a:spLocks noChangeArrowheads="1"/>
              </p:cNvSpPr>
              <p:nvPr/>
            </p:nvSpPr>
            <p:spPr bwMode="auto">
              <a:xfrm>
                <a:off x="1070" y="163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0" name="Rectangle 58">
                <a:extLst>
                  <a:ext uri="{FF2B5EF4-FFF2-40B4-BE49-F238E27FC236}">
                    <a16:creationId xmlns:a16="http://schemas.microsoft.com/office/drawing/2014/main" id="{168918E7-3486-7A6D-B334-9B09D41229B1}"/>
                  </a:ext>
                </a:extLst>
              </p:cNvPr>
              <p:cNvSpPr>
                <a:spLocks noChangeArrowheads="1"/>
              </p:cNvSpPr>
              <p:nvPr/>
            </p:nvSpPr>
            <p:spPr bwMode="auto">
              <a:xfrm>
                <a:off x="1673" y="163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1" name="Rectangle 59">
                <a:extLst>
                  <a:ext uri="{FF2B5EF4-FFF2-40B4-BE49-F238E27FC236}">
                    <a16:creationId xmlns:a16="http://schemas.microsoft.com/office/drawing/2014/main" id="{3556E630-A0EA-DA71-0E0A-328E2D653484}"/>
                  </a:ext>
                </a:extLst>
              </p:cNvPr>
              <p:cNvSpPr>
                <a:spLocks noChangeArrowheads="1"/>
              </p:cNvSpPr>
              <p:nvPr/>
            </p:nvSpPr>
            <p:spPr bwMode="auto">
              <a:xfrm>
                <a:off x="2250"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2" name="Rectangle 60">
                <a:extLst>
                  <a:ext uri="{FF2B5EF4-FFF2-40B4-BE49-F238E27FC236}">
                    <a16:creationId xmlns:a16="http://schemas.microsoft.com/office/drawing/2014/main" id="{497BCD22-F887-73CC-2FA4-F1BCB22AE033}"/>
                  </a:ext>
                </a:extLst>
              </p:cNvPr>
              <p:cNvSpPr>
                <a:spLocks noChangeArrowheads="1"/>
              </p:cNvSpPr>
              <p:nvPr/>
            </p:nvSpPr>
            <p:spPr bwMode="auto">
              <a:xfrm>
                <a:off x="2852"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3" name="Rectangle 61">
                <a:extLst>
                  <a:ext uri="{FF2B5EF4-FFF2-40B4-BE49-F238E27FC236}">
                    <a16:creationId xmlns:a16="http://schemas.microsoft.com/office/drawing/2014/main" id="{08BCA62F-EF5E-8DAF-BF6E-7D9916246BB8}"/>
                  </a:ext>
                </a:extLst>
              </p:cNvPr>
              <p:cNvSpPr>
                <a:spLocks noChangeArrowheads="1"/>
              </p:cNvSpPr>
              <p:nvPr/>
            </p:nvSpPr>
            <p:spPr bwMode="auto">
              <a:xfrm>
                <a:off x="3455"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4" name="Rectangle 62">
                <a:extLst>
                  <a:ext uri="{FF2B5EF4-FFF2-40B4-BE49-F238E27FC236}">
                    <a16:creationId xmlns:a16="http://schemas.microsoft.com/office/drawing/2014/main" id="{0810467E-6400-5A45-D49F-4F1AE8232E51}"/>
                  </a:ext>
                </a:extLst>
              </p:cNvPr>
              <p:cNvSpPr>
                <a:spLocks noChangeArrowheads="1"/>
              </p:cNvSpPr>
              <p:nvPr/>
            </p:nvSpPr>
            <p:spPr bwMode="auto">
              <a:xfrm>
                <a:off x="4057"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5" name="Rectangle 63">
                <a:extLst>
                  <a:ext uri="{FF2B5EF4-FFF2-40B4-BE49-F238E27FC236}">
                    <a16:creationId xmlns:a16="http://schemas.microsoft.com/office/drawing/2014/main" id="{7622DDCA-A59B-D1A2-F62A-1E162580CD35}"/>
                  </a:ext>
                </a:extLst>
              </p:cNvPr>
              <p:cNvSpPr>
                <a:spLocks noChangeArrowheads="1"/>
              </p:cNvSpPr>
              <p:nvPr/>
            </p:nvSpPr>
            <p:spPr bwMode="auto">
              <a:xfrm>
                <a:off x="4660"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6" name="Rectangle 64">
                <a:extLst>
                  <a:ext uri="{FF2B5EF4-FFF2-40B4-BE49-F238E27FC236}">
                    <a16:creationId xmlns:a16="http://schemas.microsoft.com/office/drawing/2014/main" id="{209560AF-EFBC-7CBD-58EA-486EDD104CC7}"/>
                  </a:ext>
                </a:extLst>
              </p:cNvPr>
              <p:cNvSpPr>
                <a:spLocks noChangeArrowheads="1"/>
              </p:cNvSpPr>
              <p:nvPr/>
            </p:nvSpPr>
            <p:spPr bwMode="auto">
              <a:xfrm>
                <a:off x="5262"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7" name="Rectangle 65">
                <a:extLst>
                  <a:ext uri="{FF2B5EF4-FFF2-40B4-BE49-F238E27FC236}">
                    <a16:creationId xmlns:a16="http://schemas.microsoft.com/office/drawing/2014/main" id="{1A2E7CD7-DA14-E930-E2C5-E191C53C8FF3}"/>
                  </a:ext>
                </a:extLst>
              </p:cNvPr>
              <p:cNvSpPr>
                <a:spLocks noChangeArrowheads="1"/>
              </p:cNvSpPr>
              <p:nvPr/>
            </p:nvSpPr>
            <p:spPr bwMode="auto">
              <a:xfrm>
                <a:off x="462" y="1759"/>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8" name="Rectangle 66">
                <a:extLst>
                  <a:ext uri="{FF2B5EF4-FFF2-40B4-BE49-F238E27FC236}">
                    <a16:creationId xmlns:a16="http://schemas.microsoft.com/office/drawing/2014/main" id="{9848F222-452F-2F31-5065-C24083D69872}"/>
                  </a:ext>
                </a:extLst>
              </p:cNvPr>
              <p:cNvSpPr>
                <a:spLocks noChangeArrowheads="1"/>
              </p:cNvSpPr>
              <p:nvPr/>
            </p:nvSpPr>
            <p:spPr bwMode="auto">
              <a:xfrm>
                <a:off x="1070"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9" name="Rectangle 67">
                <a:extLst>
                  <a:ext uri="{FF2B5EF4-FFF2-40B4-BE49-F238E27FC236}">
                    <a16:creationId xmlns:a16="http://schemas.microsoft.com/office/drawing/2014/main" id="{270099A4-181B-5107-B802-75C521B84785}"/>
                  </a:ext>
                </a:extLst>
              </p:cNvPr>
              <p:cNvSpPr>
                <a:spLocks noChangeArrowheads="1"/>
              </p:cNvSpPr>
              <p:nvPr/>
            </p:nvSpPr>
            <p:spPr bwMode="auto">
              <a:xfrm>
                <a:off x="1673"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0" name="Rectangle 68">
                <a:extLst>
                  <a:ext uri="{FF2B5EF4-FFF2-40B4-BE49-F238E27FC236}">
                    <a16:creationId xmlns:a16="http://schemas.microsoft.com/office/drawing/2014/main" id="{8D4DB085-937F-D016-831B-C8ADFF1E967C}"/>
                  </a:ext>
                </a:extLst>
              </p:cNvPr>
              <p:cNvSpPr>
                <a:spLocks noChangeArrowheads="1"/>
              </p:cNvSpPr>
              <p:nvPr/>
            </p:nvSpPr>
            <p:spPr bwMode="auto">
              <a:xfrm>
                <a:off x="2275"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1" name="Rectangle 69">
                <a:extLst>
                  <a:ext uri="{FF2B5EF4-FFF2-40B4-BE49-F238E27FC236}">
                    <a16:creationId xmlns:a16="http://schemas.microsoft.com/office/drawing/2014/main" id="{DE6E811C-0CCB-1A76-8D17-A5A6319B2204}"/>
                  </a:ext>
                </a:extLst>
              </p:cNvPr>
              <p:cNvSpPr>
                <a:spLocks noChangeArrowheads="1"/>
              </p:cNvSpPr>
              <p:nvPr/>
            </p:nvSpPr>
            <p:spPr bwMode="auto">
              <a:xfrm>
                <a:off x="2852"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2" name="Rectangle 70">
                <a:extLst>
                  <a:ext uri="{FF2B5EF4-FFF2-40B4-BE49-F238E27FC236}">
                    <a16:creationId xmlns:a16="http://schemas.microsoft.com/office/drawing/2014/main" id="{C298CDA9-11DF-D12A-B4BF-D33790BAE9EF}"/>
                  </a:ext>
                </a:extLst>
              </p:cNvPr>
              <p:cNvSpPr>
                <a:spLocks noChangeArrowheads="1"/>
              </p:cNvSpPr>
              <p:nvPr/>
            </p:nvSpPr>
            <p:spPr bwMode="auto">
              <a:xfrm>
                <a:off x="3455"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3" name="Rectangle 71">
                <a:extLst>
                  <a:ext uri="{FF2B5EF4-FFF2-40B4-BE49-F238E27FC236}">
                    <a16:creationId xmlns:a16="http://schemas.microsoft.com/office/drawing/2014/main" id="{D2838E10-61CD-01F6-3C28-A852E9175C0C}"/>
                  </a:ext>
                </a:extLst>
              </p:cNvPr>
              <p:cNvSpPr>
                <a:spLocks noChangeArrowheads="1"/>
              </p:cNvSpPr>
              <p:nvPr/>
            </p:nvSpPr>
            <p:spPr bwMode="auto">
              <a:xfrm>
                <a:off x="4057"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4" name="Rectangle 72">
                <a:extLst>
                  <a:ext uri="{FF2B5EF4-FFF2-40B4-BE49-F238E27FC236}">
                    <a16:creationId xmlns:a16="http://schemas.microsoft.com/office/drawing/2014/main" id="{C552321C-2097-CF89-9E09-3FE8227D2BB6}"/>
                  </a:ext>
                </a:extLst>
              </p:cNvPr>
              <p:cNvSpPr>
                <a:spLocks noChangeArrowheads="1"/>
              </p:cNvSpPr>
              <p:nvPr/>
            </p:nvSpPr>
            <p:spPr bwMode="auto">
              <a:xfrm>
                <a:off x="4660"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5" name="Rectangle 73">
                <a:extLst>
                  <a:ext uri="{FF2B5EF4-FFF2-40B4-BE49-F238E27FC236}">
                    <a16:creationId xmlns:a16="http://schemas.microsoft.com/office/drawing/2014/main" id="{31B4FD42-EDC5-85EF-62EF-3623414B3D73}"/>
                  </a:ext>
                </a:extLst>
              </p:cNvPr>
              <p:cNvSpPr>
                <a:spLocks noChangeArrowheads="1"/>
              </p:cNvSpPr>
              <p:nvPr/>
            </p:nvSpPr>
            <p:spPr bwMode="auto">
              <a:xfrm>
                <a:off x="5262"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6" name="Rectangle 74">
                <a:extLst>
                  <a:ext uri="{FF2B5EF4-FFF2-40B4-BE49-F238E27FC236}">
                    <a16:creationId xmlns:a16="http://schemas.microsoft.com/office/drawing/2014/main" id="{5641A8C4-3EBB-7404-09FA-2772F55DF138}"/>
                  </a:ext>
                </a:extLst>
              </p:cNvPr>
              <p:cNvSpPr>
                <a:spLocks noChangeArrowheads="1"/>
              </p:cNvSpPr>
              <p:nvPr/>
            </p:nvSpPr>
            <p:spPr bwMode="auto">
              <a:xfrm>
                <a:off x="462" y="1884"/>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7" name="Rectangle 75">
                <a:extLst>
                  <a:ext uri="{FF2B5EF4-FFF2-40B4-BE49-F238E27FC236}">
                    <a16:creationId xmlns:a16="http://schemas.microsoft.com/office/drawing/2014/main" id="{A94B7715-6D36-1526-0D38-999960538823}"/>
                  </a:ext>
                </a:extLst>
              </p:cNvPr>
              <p:cNvSpPr>
                <a:spLocks noChangeArrowheads="1"/>
              </p:cNvSpPr>
              <p:nvPr/>
            </p:nvSpPr>
            <p:spPr bwMode="auto">
              <a:xfrm>
                <a:off x="1070"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8" name="Rectangle 76">
                <a:extLst>
                  <a:ext uri="{FF2B5EF4-FFF2-40B4-BE49-F238E27FC236}">
                    <a16:creationId xmlns:a16="http://schemas.microsoft.com/office/drawing/2014/main" id="{E7D4D8CD-ABCB-D10C-3319-64269C15A688}"/>
                  </a:ext>
                </a:extLst>
              </p:cNvPr>
              <p:cNvSpPr>
                <a:spLocks noChangeArrowheads="1"/>
              </p:cNvSpPr>
              <p:nvPr/>
            </p:nvSpPr>
            <p:spPr bwMode="auto">
              <a:xfrm>
                <a:off x="1673"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9" name="Rectangle 77">
                <a:extLst>
                  <a:ext uri="{FF2B5EF4-FFF2-40B4-BE49-F238E27FC236}">
                    <a16:creationId xmlns:a16="http://schemas.microsoft.com/office/drawing/2014/main" id="{D6A85029-9F1F-92E0-CD81-34DB52715EA8}"/>
                  </a:ext>
                </a:extLst>
              </p:cNvPr>
              <p:cNvSpPr>
                <a:spLocks noChangeArrowheads="1"/>
              </p:cNvSpPr>
              <p:nvPr/>
            </p:nvSpPr>
            <p:spPr bwMode="auto">
              <a:xfrm>
                <a:off x="2275"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0" name="Rectangle 78">
                <a:extLst>
                  <a:ext uri="{FF2B5EF4-FFF2-40B4-BE49-F238E27FC236}">
                    <a16:creationId xmlns:a16="http://schemas.microsoft.com/office/drawing/2014/main" id="{7EAAA8DF-ABF1-E51A-9CED-B88F47AED6B7}"/>
                  </a:ext>
                </a:extLst>
              </p:cNvPr>
              <p:cNvSpPr>
                <a:spLocks noChangeArrowheads="1"/>
              </p:cNvSpPr>
              <p:nvPr/>
            </p:nvSpPr>
            <p:spPr bwMode="auto">
              <a:xfrm>
                <a:off x="2878"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1" name="Rectangle 79">
                <a:extLst>
                  <a:ext uri="{FF2B5EF4-FFF2-40B4-BE49-F238E27FC236}">
                    <a16:creationId xmlns:a16="http://schemas.microsoft.com/office/drawing/2014/main" id="{81742651-91B4-ABE5-0BF0-DA32FABD357D}"/>
                  </a:ext>
                </a:extLst>
              </p:cNvPr>
              <p:cNvSpPr>
                <a:spLocks noChangeArrowheads="1"/>
              </p:cNvSpPr>
              <p:nvPr/>
            </p:nvSpPr>
            <p:spPr bwMode="auto">
              <a:xfrm>
                <a:off x="3455"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2" name="Rectangle 80">
                <a:extLst>
                  <a:ext uri="{FF2B5EF4-FFF2-40B4-BE49-F238E27FC236}">
                    <a16:creationId xmlns:a16="http://schemas.microsoft.com/office/drawing/2014/main" id="{8C5682BE-947F-87F1-82F6-7A5333999668}"/>
                  </a:ext>
                </a:extLst>
              </p:cNvPr>
              <p:cNvSpPr>
                <a:spLocks noChangeArrowheads="1"/>
              </p:cNvSpPr>
              <p:nvPr/>
            </p:nvSpPr>
            <p:spPr bwMode="auto">
              <a:xfrm>
                <a:off x="4057"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3" name="Rectangle 81">
                <a:extLst>
                  <a:ext uri="{FF2B5EF4-FFF2-40B4-BE49-F238E27FC236}">
                    <a16:creationId xmlns:a16="http://schemas.microsoft.com/office/drawing/2014/main" id="{31F4C187-C765-CFE7-E07A-30F4A4107CDC}"/>
                  </a:ext>
                </a:extLst>
              </p:cNvPr>
              <p:cNvSpPr>
                <a:spLocks noChangeArrowheads="1"/>
              </p:cNvSpPr>
              <p:nvPr/>
            </p:nvSpPr>
            <p:spPr bwMode="auto">
              <a:xfrm>
                <a:off x="4660"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4" name="Rectangle 82">
                <a:extLst>
                  <a:ext uri="{FF2B5EF4-FFF2-40B4-BE49-F238E27FC236}">
                    <a16:creationId xmlns:a16="http://schemas.microsoft.com/office/drawing/2014/main" id="{C9494B5D-0AB5-BCFC-88C1-2F5601E8FB1D}"/>
                  </a:ext>
                </a:extLst>
              </p:cNvPr>
              <p:cNvSpPr>
                <a:spLocks noChangeArrowheads="1"/>
              </p:cNvSpPr>
              <p:nvPr/>
            </p:nvSpPr>
            <p:spPr bwMode="auto">
              <a:xfrm>
                <a:off x="5262"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5" name="Rectangle 83">
                <a:extLst>
                  <a:ext uri="{FF2B5EF4-FFF2-40B4-BE49-F238E27FC236}">
                    <a16:creationId xmlns:a16="http://schemas.microsoft.com/office/drawing/2014/main" id="{A4E64294-E3A3-2574-4709-387023078A89}"/>
                  </a:ext>
                </a:extLst>
              </p:cNvPr>
              <p:cNvSpPr>
                <a:spLocks noChangeArrowheads="1"/>
              </p:cNvSpPr>
              <p:nvPr/>
            </p:nvSpPr>
            <p:spPr bwMode="auto">
              <a:xfrm>
                <a:off x="462" y="2010"/>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6" name="Rectangle 84">
                <a:extLst>
                  <a:ext uri="{FF2B5EF4-FFF2-40B4-BE49-F238E27FC236}">
                    <a16:creationId xmlns:a16="http://schemas.microsoft.com/office/drawing/2014/main" id="{C8781928-02EB-111F-EB25-BA255C79D7EA}"/>
                  </a:ext>
                </a:extLst>
              </p:cNvPr>
              <p:cNvSpPr>
                <a:spLocks noChangeArrowheads="1"/>
              </p:cNvSpPr>
              <p:nvPr/>
            </p:nvSpPr>
            <p:spPr bwMode="auto">
              <a:xfrm>
                <a:off x="1070"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7" name="Rectangle 85">
                <a:extLst>
                  <a:ext uri="{FF2B5EF4-FFF2-40B4-BE49-F238E27FC236}">
                    <a16:creationId xmlns:a16="http://schemas.microsoft.com/office/drawing/2014/main" id="{1A908042-340A-555A-0B69-174D53AE5EB8}"/>
                  </a:ext>
                </a:extLst>
              </p:cNvPr>
              <p:cNvSpPr>
                <a:spLocks noChangeArrowheads="1"/>
              </p:cNvSpPr>
              <p:nvPr/>
            </p:nvSpPr>
            <p:spPr bwMode="auto">
              <a:xfrm>
                <a:off x="1673"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8" name="Rectangle 86">
                <a:extLst>
                  <a:ext uri="{FF2B5EF4-FFF2-40B4-BE49-F238E27FC236}">
                    <a16:creationId xmlns:a16="http://schemas.microsoft.com/office/drawing/2014/main" id="{AB69310F-D541-2123-F76E-6AA556D653D7}"/>
                  </a:ext>
                </a:extLst>
              </p:cNvPr>
              <p:cNvSpPr>
                <a:spLocks noChangeArrowheads="1"/>
              </p:cNvSpPr>
              <p:nvPr/>
            </p:nvSpPr>
            <p:spPr bwMode="auto">
              <a:xfrm>
                <a:off x="2275"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9" name="Rectangle 87">
                <a:extLst>
                  <a:ext uri="{FF2B5EF4-FFF2-40B4-BE49-F238E27FC236}">
                    <a16:creationId xmlns:a16="http://schemas.microsoft.com/office/drawing/2014/main" id="{8ADB6D51-2CF4-3E6A-7144-22193C6BE602}"/>
                  </a:ext>
                </a:extLst>
              </p:cNvPr>
              <p:cNvSpPr>
                <a:spLocks noChangeArrowheads="1"/>
              </p:cNvSpPr>
              <p:nvPr/>
            </p:nvSpPr>
            <p:spPr bwMode="auto">
              <a:xfrm>
                <a:off x="2878"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0" name="Rectangle 88">
                <a:extLst>
                  <a:ext uri="{FF2B5EF4-FFF2-40B4-BE49-F238E27FC236}">
                    <a16:creationId xmlns:a16="http://schemas.microsoft.com/office/drawing/2014/main" id="{C02A4904-F7AB-9AC5-DBC9-7FCBB27C8770}"/>
                  </a:ext>
                </a:extLst>
              </p:cNvPr>
              <p:cNvSpPr>
                <a:spLocks noChangeArrowheads="1"/>
              </p:cNvSpPr>
              <p:nvPr/>
            </p:nvSpPr>
            <p:spPr bwMode="auto">
              <a:xfrm>
                <a:off x="3455"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1" name="Rectangle 89">
                <a:extLst>
                  <a:ext uri="{FF2B5EF4-FFF2-40B4-BE49-F238E27FC236}">
                    <a16:creationId xmlns:a16="http://schemas.microsoft.com/office/drawing/2014/main" id="{6DEC00EB-73D8-2F81-8D98-B56A2179A164}"/>
                  </a:ext>
                </a:extLst>
              </p:cNvPr>
              <p:cNvSpPr>
                <a:spLocks noChangeArrowheads="1"/>
              </p:cNvSpPr>
              <p:nvPr/>
            </p:nvSpPr>
            <p:spPr bwMode="auto">
              <a:xfrm>
                <a:off x="4057"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2" name="Rectangle 90">
                <a:extLst>
                  <a:ext uri="{FF2B5EF4-FFF2-40B4-BE49-F238E27FC236}">
                    <a16:creationId xmlns:a16="http://schemas.microsoft.com/office/drawing/2014/main" id="{559260DF-5D04-1D64-8E6C-4A41F3218C60}"/>
                  </a:ext>
                </a:extLst>
              </p:cNvPr>
              <p:cNvSpPr>
                <a:spLocks noChangeArrowheads="1"/>
              </p:cNvSpPr>
              <p:nvPr/>
            </p:nvSpPr>
            <p:spPr bwMode="auto">
              <a:xfrm>
                <a:off x="4660"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3" name="Rectangle 91">
                <a:extLst>
                  <a:ext uri="{FF2B5EF4-FFF2-40B4-BE49-F238E27FC236}">
                    <a16:creationId xmlns:a16="http://schemas.microsoft.com/office/drawing/2014/main" id="{9C9AEA3C-2F15-B6C7-BF1A-9146B594E01F}"/>
                  </a:ext>
                </a:extLst>
              </p:cNvPr>
              <p:cNvSpPr>
                <a:spLocks noChangeArrowheads="1"/>
              </p:cNvSpPr>
              <p:nvPr/>
            </p:nvSpPr>
            <p:spPr bwMode="auto">
              <a:xfrm>
                <a:off x="5262"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4" name="Rectangle 92">
                <a:extLst>
                  <a:ext uri="{FF2B5EF4-FFF2-40B4-BE49-F238E27FC236}">
                    <a16:creationId xmlns:a16="http://schemas.microsoft.com/office/drawing/2014/main" id="{A0532B85-CB81-8B0A-C333-66DE7CB44675}"/>
                  </a:ext>
                </a:extLst>
              </p:cNvPr>
              <p:cNvSpPr>
                <a:spLocks noChangeArrowheads="1"/>
              </p:cNvSpPr>
              <p:nvPr/>
            </p:nvSpPr>
            <p:spPr bwMode="auto">
              <a:xfrm>
                <a:off x="462" y="2135"/>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5" name="Rectangle 93">
                <a:extLst>
                  <a:ext uri="{FF2B5EF4-FFF2-40B4-BE49-F238E27FC236}">
                    <a16:creationId xmlns:a16="http://schemas.microsoft.com/office/drawing/2014/main" id="{D24E00FD-AE51-C181-9D3B-864109369ED4}"/>
                  </a:ext>
                </a:extLst>
              </p:cNvPr>
              <p:cNvSpPr>
                <a:spLocks noChangeArrowheads="1"/>
              </p:cNvSpPr>
              <p:nvPr/>
            </p:nvSpPr>
            <p:spPr bwMode="auto">
              <a:xfrm>
                <a:off x="1070"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6" name="Rectangle 94">
                <a:extLst>
                  <a:ext uri="{FF2B5EF4-FFF2-40B4-BE49-F238E27FC236}">
                    <a16:creationId xmlns:a16="http://schemas.microsoft.com/office/drawing/2014/main" id="{8A519A4F-8943-8D35-F8FD-0D6CB4901F44}"/>
                  </a:ext>
                </a:extLst>
              </p:cNvPr>
              <p:cNvSpPr>
                <a:spLocks noChangeArrowheads="1"/>
              </p:cNvSpPr>
              <p:nvPr/>
            </p:nvSpPr>
            <p:spPr bwMode="auto">
              <a:xfrm>
                <a:off x="1673"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7" name="Rectangle 95">
                <a:extLst>
                  <a:ext uri="{FF2B5EF4-FFF2-40B4-BE49-F238E27FC236}">
                    <a16:creationId xmlns:a16="http://schemas.microsoft.com/office/drawing/2014/main" id="{6778536A-24BE-3CCD-106D-8C7E6AD40589}"/>
                  </a:ext>
                </a:extLst>
              </p:cNvPr>
              <p:cNvSpPr>
                <a:spLocks noChangeArrowheads="1"/>
              </p:cNvSpPr>
              <p:nvPr/>
            </p:nvSpPr>
            <p:spPr bwMode="auto">
              <a:xfrm>
                <a:off x="2275"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8" name="Rectangle 96">
                <a:extLst>
                  <a:ext uri="{FF2B5EF4-FFF2-40B4-BE49-F238E27FC236}">
                    <a16:creationId xmlns:a16="http://schemas.microsoft.com/office/drawing/2014/main" id="{D6585467-BFA3-BF68-93A0-0FD7426EA884}"/>
                  </a:ext>
                </a:extLst>
              </p:cNvPr>
              <p:cNvSpPr>
                <a:spLocks noChangeArrowheads="1"/>
              </p:cNvSpPr>
              <p:nvPr/>
            </p:nvSpPr>
            <p:spPr bwMode="auto">
              <a:xfrm>
                <a:off x="2878"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9" name="Rectangle 97">
                <a:extLst>
                  <a:ext uri="{FF2B5EF4-FFF2-40B4-BE49-F238E27FC236}">
                    <a16:creationId xmlns:a16="http://schemas.microsoft.com/office/drawing/2014/main" id="{8FEB78A6-2885-4525-9966-237CD13EB1AA}"/>
                  </a:ext>
                </a:extLst>
              </p:cNvPr>
              <p:cNvSpPr>
                <a:spLocks noChangeArrowheads="1"/>
              </p:cNvSpPr>
              <p:nvPr/>
            </p:nvSpPr>
            <p:spPr bwMode="auto">
              <a:xfrm>
                <a:off x="3480"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0" name="Rectangle 98">
                <a:extLst>
                  <a:ext uri="{FF2B5EF4-FFF2-40B4-BE49-F238E27FC236}">
                    <a16:creationId xmlns:a16="http://schemas.microsoft.com/office/drawing/2014/main" id="{D600EDB6-4DA6-B08E-408C-3FACE4A62ED5}"/>
                  </a:ext>
                </a:extLst>
              </p:cNvPr>
              <p:cNvSpPr>
                <a:spLocks noChangeArrowheads="1"/>
              </p:cNvSpPr>
              <p:nvPr/>
            </p:nvSpPr>
            <p:spPr bwMode="auto">
              <a:xfrm>
                <a:off x="4057"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1" name="Rectangle 99">
                <a:extLst>
                  <a:ext uri="{FF2B5EF4-FFF2-40B4-BE49-F238E27FC236}">
                    <a16:creationId xmlns:a16="http://schemas.microsoft.com/office/drawing/2014/main" id="{8B53676F-6BE9-0355-3FF2-A6559604E860}"/>
                  </a:ext>
                </a:extLst>
              </p:cNvPr>
              <p:cNvSpPr>
                <a:spLocks noChangeArrowheads="1"/>
              </p:cNvSpPr>
              <p:nvPr/>
            </p:nvSpPr>
            <p:spPr bwMode="auto">
              <a:xfrm>
                <a:off x="4660"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2" name="Rectangle 100">
                <a:extLst>
                  <a:ext uri="{FF2B5EF4-FFF2-40B4-BE49-F238E27FC236}">
                    <a16:creationId xmlns:a16="http://schemas.microsoft.com/office/drawing/2014/main" id="{2289AA15-6506-BF55-E766-CCD6649EB03C}"/>
                  </a:ext>
                </a:extLst>
              </p:cNvPr>
              <p:cNvSpPr>
                <a:spLocks noChangeArrowheads="1"/>
              </p:cNvSpPr>
              <p:nvPr/>
            </p:nvSpPr>
            <p:spPr bwMode="auto">
              <a:xfrm>
                <a:off x="5262"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3" name="Rectangle 101">
                <a:extLst>
                  <a:ext uri="{FF2B5EF4-FFF2-40B4-BE49-F238E27FC236}">
                    <a16:creationId xmlns:a16="http://schemas.microsoft.com/office/drawing/2014/main" id="{8E23C0BE-D945-53CA-0C84-8459ECEB437C}"/>
                  </a:ext>
                </a:extLst>
              </p:cNvPr>
              <p:cNvSpPr>
                <a:spLocks noChangeArrowheads="1"/>
              </p:cNvSpPr>
              <p:nvPr/>
            </p:nvSpPr>
            <p:spPr bwMode="auto">
              <a:xfrm>
                <a:off x="462" y="2261"/>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4" name="Rectangle 102">
                <a:extLst>
                  <a:ext uri="{FF2B5EF4-FFF2-40B4-BE49-F238E27FC236}">
                    <a16:creationId xmlns:a16="http://schemas.microsoft.com/office/drawing/2014/main" id="{FF04B942-6C7B-CF2B-03F5-2BCEE5A0A0F5}"/>
                  </a:ext>
                </a:extLst>
              </p:cNvPr>
              <p:cNvSpPr>
                <a:spLocks noChangeArrowheads="1"/>
              </p:cNvSpPr>
              <p:nvPr/>
            </p:nvSpPr>
            <p:spPr bwMode="auto">
              <a:xfrm>
                <a:off x="1070"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5" name="Rectangle 103">
                <a:extLst>
                  <a:ext uri="{FF2B5EF4-FFF2-40B4-BE49-F238E27FC236}">
                    <a16:creationId xmlns:a16="http://schemas.microsoft.com/office/drawing/2014/main" id="{E150935A-4EBE-9871-BBAA-2F1033E190A6}"/>
                  </a:ext>
                </a:extLst>
              </p:cNvPr>
              <p:cNvSpPr>
                <a:spLocks noChangeArrowheads="1"/>
              </p:cNvSpPr>
              <p:nvPr/>
            </p:nvSpPr>
            <p:spPr bwMode="auto">
              <a:xfrm>
                <a:off x="1673"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6" name="Rectangle 104">
                <a:extLst>
                  <a:ext uri="{FF2B5EF4-FFF2-40B4-BE49-F238E27FC236}">
                    <a16:creationId xmlns:a16="http://schemas.microsoft.com/office/drawing/2014/main" id="{C8C7D96E-0E58-B8B4-99BC-DAEB5CCFE267}"/>
                  </a:ext>
                </a:extLst>
              </p:cNvPr>
              <p:cNvSpPr>
                <a:spLocks noChangeArrowheads="1"/>
              </p:cNvSpPr>
              <p:nvPr/>
            </p:nvSpPr>
            <p:spPr bwMode="auto">
              <a:xfrm>
                <a:off x="2275"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7" name="Rectangle 105">
                <a:extLst>
                  <a:ext uri="{FF2B5EF4-FFF2-40B4-BE49-F238E27FC236}">
                    <a16:creationId xmlns:a16="http://schemas.microsoft.com/office/drawing/2014/main" id="{726E4F37-AD18-0713-B410-090E9806B8A0}"/>
                  </a:ext>
                </a:extLst>
              </p:cNvPr>
              <p:cNvSpPr>
                <a:spLocks noChangeArrowheads="1"/>
              </p:cNvSpPr>
              <p:nvPr/>
            </p:nvSpPr>
            <p:spPr bwMode="auto">
              <a:xfrm>
                <a:off x="2878"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8" name="Rectangle 106">
                <a:extLst>
                  <a:ext uri="{FF2B5EF4-FFF2-40B4-BE49-F238E27FC236}">
                    <a16:creationId xmlns:a16="http://schemas.microsoft.com/office/drawing/2014/main" id="{6534313E-A5C6-62F1-7C63-CBE45A6B0E87}"/>
                  </a:ext>
                </a:extLst>
              </p:cNvPr>
              <p:cNvSpPr>
                <a:spLocks noChangeArrowheads="1"/>
              </p:cNvSpPr>
              <p:nvPr/>
            </p:nvSpPr>
            <p:spPr bwMode="auto">
              <a:xfrm>
                <a:off x="3480"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9" name="Rectangle 107">
                <a:extLst>
                  <a:ext uri="{FF2B5EF4-FFF2-40B4-BE49-F238E27FC236}">
                    <a16:creationId xmlns:a16="http://schemas.microsoft.com/office/drawing/2014/main" id="{B79E6811-E5CA-48F8-B286-B6BA85BA88D2}"/>
                  </a:ext>
                </a:extLst>
              </p:cNvPr>
              <p:cNvSpPr>
                <a:spLocks noChangeArrowheads="1"/>
              </p:cNvSpPr>
              <p:nvPr/>
            </p:nvSpPr>
            <p:spPr bwMode="auto">
              <a:xfrm>
                <a:off x="4083"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0" name="Rectangle 108">
                <a:extLst>
                  <a:ext uri="{FF2B5EF4-FFF2-40B4-BE49-F238E27FC236}">
                    <a16:creationId xmlns:a16="http://schemas.microsoft.com/office/drawing/2014/main" id="{13C1FFCC-D967-C95C-2BA6-23AF910D7F1B}"/>
                  </a:ext>
                </a:extLst>
              </p:cNvPr>
              <p:cNvSpPr>
                <a:spLocks noChangeArrowheads="1"/>
              </p:cNvSpPr>
              <p:nvPr/>
            </p:nvSpPr>
            <p:spPr bwMode="auto">
              <a:xfrm>
                <a:off x="4660" y="2261"/>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1" name="Rectangle 109">
                <a:extLst>
                  <a:ext uri="{FF2B5EF4-FFF2-40B4-BE49-F238E27FC236}">
                    <a16:creationId xmlns:a16="http://schemas.microsoft.com/office/drawing/2014/main" id="{7D993210-BBC6-22ED-2B4A-5A6A223228EE}"/>
                  </a:ext>
                </a:extLst>
              </p:cNvPr>
              <p:cNvSpPr>
                <a:spLocks noChangeArrowheads="1"/>
              </p:cNvSpPr>
              <p:nvPr/>
            </p:nvSpPr>
            <p:spPr bwMode="auto">
              <a:xfrm>
                <a:off x="5262" y="2261"/>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2" name="Rectangle 110">
                <a:extLst>
                  <a:ext uri="{FF2B5EF4-FFF2-40B4-BE49-F238E27FC236}">
                    <a16:creationId xmlns:a16="http://schemas.microsoft.com/office/drawing/2014/main" id="{9DC5D303-5085-2239-F91D-5B3DDE760B14}"/>
                  </a:ext>
                </a:extLst>
              </p:cNvPr>
              <p:cNvSpPr>
                <a:spLocks noChangeArrowheads="1"/>
              </p:cNvSpPr>
              <p:nvPr/>
            </p:nvSpPr>
            <p:spPr bwMode="auto">
              <a:xfrm>
                <a:off x="462" y="2386"/>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3" name="Rectangle 111">
                <a:extLst>
                  <a:ext uri="{FF2B5EF4-FFF2-40B4-BE49-F238E27FC236}">
                    <a16:creationId xmlns:a16="http://schemas.microsoft.com/office/drawing/2014/main" id="{AFF8A013-1B66-B7DF-9E05-9BC98879FD1C}"/>
                  </a:ext>
                </a:extLst>
              </p:cNvPr>
              <p:cNvSpPr>
                <a:spLocks noChangeArrowheads="1"/>
              </p:cNvSpPr>
              <p:nvPr/>
            </p:nvSpPr>
            <p:spPr bwMode="auto">
              <a:xfrm>
                <a:off x="1070"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4" name="Rectangle 112">
                <a:extLst>
                  <a:ext uri="{FF2B5EF4-FFF2-40B4-BE49-F238E27FC236}">
                    <a16:creationId xmlns:a16="http://schemas.microsoft.com/office/drawing/2014/main" id="{D0460555-683D-1C8B-60A6-D0FC5EE33409}"/>
                  </a:ext>
                </a:extLst>
              </p:cNvPr>
              <p:cNvSpPr>
                <a:spLocks noChangeArrowheads="1"/>
              </p:cNvSpPr>
              <p:nvPr/>
            </p:nvSpPr>
            <p:spPr bwMode="auto">
              <a:xfrm>
                <a:off x="1673"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5" name="Rectangle 113">
                <a:extLst>
                  <a:ext uri="{FF2B5EF4-FFF2-40B4-BE49-F238E27FC236}">
                    <a16:creationId xmlns:a16="http://schemas.microsoft.com/office/drawing/2014/main" id="{CE0C057B-9816-EC1B-795A-EBAB6F41F3BB}"/>
                  </a:ext>
                </a:extLst>
              </p:cNvPr>
              <p:cNvSpPr>
                <a:spLocks noChangeArrowheads="1"/>
              </p:cNvSpPr>
              <p:nvPr/>
            </p:nvSpPr>
            <p:spPr bwMode="auto">
              <a:xfrm>
                <a:off x="2275"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6" name="Rectangle 114">
                <a:extLst>
                  <a:ext uri="{FF2B5EF4-FFF2-40B4-BE49-F238E27FC236}">
                    <a16:creationId xmlns:a16="http://schemas.microsoft.com/office/drawing/2014/main" id="{FB4222D9-57A1-0E96-6A27-D9F478DA8AE1}"/>
                  </a:ext>
                </a:extLst>
              </p:cNvPr>
              <p:cNvSpPr>
                <a:spLocks noChangeArrowheads="1"/>
              </p:cNvSpPr>
              <p:nvPr/>
            </p:nvSpPr>
            <p:spPr bwMode="auto">
              <a:xfrm>
                <a:off x="2878"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7" name="Rectangle 115">
                <a:extLst>
                  <a:ext uri="{FF2B5EF4-FFF2-40B4-BE49-F238E27FC236}">
                    <a16:creationId xmlns:a16="http://schemas.microsoft.com/office/drawing/2014/main" id="{C4E6373E-28A6-7953-08CB-E2E937086AD0}"/>
                  </a:ext>
                </a:extLst>
              </p:cNvPr>
              <p:cNvSpPr>
                <a:spLocks noChangeArrowheads="1"/>
              </p:cNvSpPr>
              <p:nvPr/>
            </p:nvSpPr>
            <p:spPr bwMode="auto">
              <a:xfrm>
                <a:off x="3480"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8" name="Rectangle 116">
                <a:extLst>
                  <a:ext uri="{FF2B5EF4-FFF2-40B4-BE49-F238E27FC236}">
                    <a16:creationId xmlns:a16="http://schemas.microsoft.com/office/drawing/2014/main" id="{5F8FBD55-45AC-BF2A-430D-A2B9E369FF63}"/>
                  </a:ext>
                </a:extLst>
              </p:cNvPr>
              <p:cNvSpPr>
                <a:spLocks noChangeArrowheads="1"/>
              </p:cNvSpPr>
              <p:nvPr/>
            </p:nvSpPr>
            <p:spPr bwMode="auto">
              <a:xfrm>
                <a:off x="4083"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9" name="Rectangle 117">
                <a:extLst>
                  <a:ext uri="{FF2B5EF4-FFF2-40B4-BE49-F238E27FC236}">
                    <a16:creationId xmlns:a16="http://schemas.microsoft.com/office/drawing/2014/main" id="{31609ECB-5011-9EA0-9C04-3FA2FCE0E520}"/>
                  </a:ext>
                </a:extLst>
              </p:cNvPr>
              <p:cNvSpPr>
                <a:spLocks noChangeArrowheads="1"/>
              </p:cNvSpPr>
              <p:nvPr/>
            </p:nvSpPr>
            <p:spPr bwMode="auto">
              <a:xfrm>
                <a:off x="4660" y="2386"/>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0" name="Rectangle 118">
                <a:extLst>
                  <a:ext uri="{FF2B5EF4-FFF2-40B4-BE49-F238E27FC236}">
                    <a16:creationId xmlns:a16="http://schemas.microsoft.com/office/drawing/2014/main" id="{07CC39BC-06D7-7520-5E5D-78252B924FD2}"/>
                  </a:ext>
                </a:extLst>
              </p:cNvPr>
              <p:cNvSpPr>
                <a:spLocks noChangeArrowheads="1"/>
              </p:cNvSpPr>
              <p:nvPr/>
            </p:nvSpPr>
            <p:spPr bwMode="auto">
              <a:xfrm>
                <a:off x="5262" y="2386"/>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1" name="Rectangle 119">
                <a:extLst>
                  <a:ext uri="{FF2B5EF4-FFF2-40B4-BE49-F238E27FC236}">
                    <a16:creationId xmlns:a16="http://schemas.microsoft.com/office/drawing/2014/main" id="{3C2CAAEC-B8F0-8C6C-3204-796F3A28C50A}"/>
                  </a:ext>
                </a:extLst>
              </p:cNvPr>
              <p:cNvSpPr>
                <a:spLocks noChangeArrowheads="1"/>
              </p:cNvSpPr>
              <p:nvPr/>
            </p:nvSpPr>
            <p:spPr bwMode="auto">
              <a:xfrm>
                <a:off x="462" y="2512"/>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2" name="Rectangle 120">
                <a:extLst>
                  <a:ext uri="{FF2B5EF4-FFF2-40B4-BE49-F238E27FC236}">
                    <a16:creationId xmlns:a16="http://schemas.microsoft.com/office/drawing/2014/main" id="{519A509B-B44F-3D0F-83CF-A87494079311}"/>
                  </a:ext>
                </a:extLst>
              </p:cNvPr>
              <p:cNvSpPr>
                <a:spLocks noChangeArrowheads="1"/>
              </p:cNvSpPr>
              <p:nvPr/>
            </p:nvSpPr>
            <p:spPr bwMode="auto">
              <a:xfrm>
                <a:off x="1090" y="251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3" name="Rectangle 121">
                <a:extLst>
                  <a:ext uri="{FF2B5EF4-FFF2-40B4-BE49-F238E27FC236}">
                    <a16:creationId xmlns:a16="http://schemas.microsoft.com/office/drawing/2014/main" id="{26B125FA-A92F-EBC6-E9BE-E393CB396D09}"/>
                  </a:ext>
                </a:extLst>
              </p:cNvPr>
              <p:cNvSpPr>
                <a:spLocks noChangeArrowheads="1"/>
              </p:cNvSpPr>
              <p:nvPr/>
            </p:nvSpPr>
            <p:spPr bwMode="auto">
              <a:xfrm>
                <a:off x="1673"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4" name="Rectangle 122">
                <a:extLst>
                  <a:ext uri="{FF2B5EF4-FFF2-40B4-BE49-F238E27FC236}">
                    <a16:creationId xmlns:a16="http://schemas.microsoft.com/office/drawing/2014/main" id="{3BABD9BB-57E9-3039-3B3E-16F8FE418A98}"/>
                  </a:ext>
                </a:extLst>
              </p:cNvPr>
              <p:cNvSpPr>
                <a:spLocks noChangeArrowheads="1"/>
              </p:cNvSpPr>
              <p:nvPr/>
            </p:nvSpPr>
            <p:spPr bwMode="auto">
              <a:xfrm>
                <a:off x="2275"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5" name="Rectangle 123">
                <a:extLst>
                  <a:ext uri="{FF2B5EF4-FFF2-40B4-BE49-F238E27FC236}">
                    <a16:creationId xmlns:a16="http://schemas.microsoft.com/office/drawing/2014/main" id="{7A4C7781-0D15-C67D-9081-47F6B6F0A5BA}"/>
                  </a:ext>
                </a:extLst>
              </p:cNvPr>
              <p:cNvSpPr>
                <a:spLocks noChangeArrowheads="1"/>
              </p:cNvSpPr>
              <p:nvPr/>
            </p:nvSpPr>
            <p:spPr bwMode="auto">
              <a:xfrm>
                <a:off x="2878"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6" name="Rectangle 124">
                <a:extLst>
                  <a:ext uri="{FF2B5EF4-FFF2-40B4-BE49-F238E27FC236}">
                    <a16:creationId xmlns:a16="http://schemas.microsoft.com/office/drawing/2014/main" id="{3E43AB4C-FA1F-C0C5-7E02-0E15BD8AAC7C}"/>
                  </a:ext>
                </a:extLst>
              </p:cNvPr>
              <p:cNvSpPr>
                <a:spLocks noChangeArrowheads="1"/>
              </p:cNvSpPr>
              <p:nvPr/>
            </p:nvSpPr>
            <p:spPr bwMode="auto">
              <a:xfrm>
                <a:off x="3480"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7" name="Rectangle 125">
                <a:extLst>
                  <a:ext uri="{FF2B5EF4-FFF2-40B4-BE49-F238E27FC236}">
                    <a16:creationId xmlns:a16="http://schemas.microsoft.com/office/drawing/2014/main" id="{17AF8F26-A031-D2CB-288A-B0E6B9DACA4A}"/>
                  </a:ext>
                </a:extLst>
              </p:cNvPr>
              <p:cNvSpPr>
                <a:spLocks noChangeArrowheads="1"/>
              </p:cNvSpPr>
              <p:nvPr/>
            </p:nvSpPr>
            <p:spPr bwMode="auto">
              <a:xfrm>
                <a:off x="4083"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8" name="Rectangle 126">
                <a:extLst>
                  <a:ext uri="{FF2B5EF4-FFF2-40B4-BE49-F238E27FC236}">
                    <a16:creationId xmlns:a16="http://schemas.microsoft.com/office/drawing/2014/main" id="{3FE30CC2-21C3-B966-A0EE-2DECDDA8004E}"/>
                  </a:ext>
                </a:extLst>
              </p:cNvPr>
              <p:cNvSpPr>
                <a:spLocks noChangeArrowheads="1"/>
              </p:cNvSpPr>
              <p:nvPr/>
            </p:nvSpPr>
            <p:spPr bwMode="auto">
              <a:xfrm>
                <a:off x="4685"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9" name="Rectangle 127">
                <a:extLst>
                  <a:ext uri="{FF2B5EF4-FFF2-40B4-BE49-F238E27FC236}">
                    <a16:creationId xmlns:a16="http://schemas.microsoft.com/office/drawing/2014/main" id="{8145D65C-EF2B-D985-CE47-5FF2200D594C}"/>
                  </a:ext>
                </a:extLst>
              </p:cNvPr>
              <p:cNvSpPr>
                <a:spLocks noChangeArrowheads="1"/>
              </p:cNvSpPr>
              <p:nvPr/>
            </p:nvSpPr>
            <p:spPr bwMode="auto">
              <a:xfrm>
                <a:off x="5262" y="2512"/>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0" name="Rectangle 128">
                <a:extLst>
                  <a:ext uri="{FF2B5EF4-FFF2-40B4-BE49-F238E27FC236}">
                    <a16:creationId xmlns:a16="http://schemas.microsoft.com/office/drawing/2014/main" id="{4723CBEE-AD05-C19E-4F91-47376D1DA57C}"/>
                  </a:ext>
                </a:extLst>
              </p:cNvPr>
              <p:cNvSpPr>
                <a:spLocks noChangeArrowheads="1"/>
              </p:cNvSpPr>
              <p:nvPr/>
            </p:nvSpPr>
            <p:spPr bwMode="auto">
              <a:xfrm>
                <a:off x="462" y="2642"/>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1" name="Rectangle 129">
                <a:extLst>
                  <a:ext uri="{FF2B5EF4-FFF2-40B4-BE49-F238E27FC236}">
                    <a16:creationId xmlns:a16="http://schemas.microsoft.com/office/drawing/2014/main" id="{5A58D2DA-3D0D-743F-759A-80FD953FA8FE}"/>
                  </a:ext>
                </a:extLst>
              </p:cNvPr>
              <p:cNvSpPr>
                <a:spLocks noChangeArrowheads="1"/>
              </p:cNvSpPr>
              <p:nvPr/>
            </p:nvSpPr>
            <p:spPr bwMode="auto">
              <a:xfrm>
                <a:off x="1090" y="264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2" name="Rectangle 130">
                <a:extLst>
                  <a:ext uri="{FF2B5EF4-FFF2-40B4-BE49-F238E27FC236}">
                    <a16:creationId xmlns:a16="http://schemas.microsoft.com/office/drawing/2014/main" id="{7BC6E12C-BC3E-402F-C8F2-1AF9870995A6}"/>
                  </a:ext>
                </a:extLst>
              </p:cNvPr>
              <p:cNvSpPr>
                <a:spLocks noChangeArrowheads="1"/>
              </p:cNvSpPr>
              <p:nvPr/>
            </p:nvSpPr>
            <p:spPr bwMode="auto">
              <a:xfrm>
                <a:off x="1693" y="264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3" name="Rectangle 131">
                <a:extLst>
                  <a:ext uri="{FF2B5EF4-FFF2-40B4-BE49-F238E27FC236}">
                    <a16:creationId xmlns:a16="http://schemas.microsoft.com/office/drawing/2014/main" id="{B40D1AB2-46DC-F8F7-FCA2-0BAC310AB509}"/>
                  </a:ext>
                </a:extLst>
              </p:cNvPr>
              <p:cNvSpPr>
                <a:spLocks noChangeArrowheads="1"/>
              </p:cNvSpPr>
              <p:nvPr/>
            </p:nvSpPr>
            <p:spPr bwMode="auto">
              <a:xfrm>
                <a:off x="2275"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4" name="Rectangle 132">
                <a:extLst>
                  <a:ext uri="{FF2B5EF4-FFF2-40B4-BE49-F238E27FC236}">
                    <a16:creationId xmlns:a16="http://schemas.microsoft.com/office/drawing/2014/main" id="{F2FE5389-3123-F141-4A39-D99EE56C46EC}"/>
                  </a:ext>
                </a:extLst>
              </p:cNvPr>
              <p:cNvSpPr>
                <a:spLocks noChangeArrowheads="1"/>
              </p:cNvSpPr>
              <p:nvPr/>
            </p:nvSpPr>
            <p:spPr bwMode="auto">
              <a:xfrm>
                <a:off x="2878"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5" name="Rectangle 133">
                <a:extLst>
                  <a:ext uri="{FF2B5EF4-FFF2-40B4-BE49-F238E27FC236}">
                    <a16:creationId xmlns:a16="http://schemas.microsoft.com/office/drawing/2014/main" id="{51B9A44F-2A28-A6EB-7F79-7E280255A422}"/>
                  </a:ext>
                </a:extLst>
              </p:cNvPr>
              <p:cNvSpPr>
                <a:spLocks noChangeArrowheads="1"/>
              </p:cNvSpPr>
              <p:nvPr/>
            </p:nvSpPr>
            <p:spPr bwMode="auto">
              <a:xfrm>
                <a:off x="3480"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6" name="Rectangle 134">
                <a:extLst>
                  <a:ext uri="{FF2B5EF4-FFF2-40B4-BE49-F238E27FC236}">
                    <a16:creationId xmlns:a16="http://schemas.microsoft.com/office/drawing/2014/main" id="{49DBD641-24DF-624A-1135-B55A296D5DD2}"/>
                  </a:ext>
                </a:extLst>
              </p:cNvPr>
              <p:cNvSpPr>
                <a:spLocks noChangeArrowheads="1"/>
              </p:cNvSpPr>
              <p:nvPr/>
            </p:nvSpPr>
            <p:spPr bwMode="auto">
              <a:xfrm>
                <a:off x="4083"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7" name="Rectangle 135">
                <a:extLst>
                  <a:ext uri="{FF2B5EF4-FFF2-40B4-BE49-F238E27FC236}">
                    <a16:creationId xmlns:a16="http://schemas.microsoft.com/office/drawing/2014/main" id="{FED910D3-4CE1-2828-429A-7E927FA44FF8}"/>
                  </a:ext>
                </a:extLst>
              </p:cNvPr>
              <p:cNvSpPr>
                <a:spLocks noChangeArrowheads="1"/>
              </p:cNvSpPr>
              <p:nvPr/>
            </p:nvSpPr>
            <p:spPr bwMode="auto">
              <a:xfrm>
                <a:off x="4685"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8" name="Rectangle 136">
                <a:extLst>
                  <a:ext uri="{FF2B5EF4-FFF2-40B4-BE49-F238E27FC236}">
                    <a16:creationId xmlns:a16="http://schemas.microsoft.com/office/drawing/2014/main" id="{4F26258F-E1CF-1847-5488-E5413DC6035C}"/>
                  </a:ext>
                </a:extLst>
              </p:cNvPr>
              <p:cNvSpPr>
                <a:spLocks noChangeArrowheads="1"/>
              </p:cNvSpPr>
              <p:nvPr/>
            </p:nvSpPr>
            <p:spPr bwMode="auto">
              <a:xfrm>
                <a:off x="5288"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9" name="Rectangle 137">
                <a:extLst>
                  <a:ext uri="{FF2B5EF4-FFF2-40B4-BE49-F238E27FC236}">
                    <a16:creationId xmlns:a16="http://schemas.microsoft.com/office/drawing/2014/main" id="{A637379E-7E63-1B80-D51F-1AA02CFE81BF}"/>
                  </a:ext>
                </a:extLst>
              </p:cNvPr>
              <p:cNvSpPr>
                <a:spLocks noChangeArrowheads="1"/>
              </p:cNvSpPr>
              <p:nvPr/>
            </p:nvSpPr>
            <p:spPr bwMode="auto">
              <a:xfrm>
                <a:off x="462" y="2768"/>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0" name="Rectangle 138">
                <a:extLst>
                  <a:ext uri="{FF2B5EF4-FFF2-40B4-BE49-F238E27FC236}">
                    <a16:creationId xmlns:a16="http://schemas.microsoft.com/office/drawing/2014/main" id="{26287EE3-2B6F-4726-5B9A-6E5231D1A052}"/>
                  </a:ext>
                </a:extLst>
              </p:cNvPr>
              <p:cNvSpPr>
                <a:spLocks noChangeArrowheads="1"/>
              </p:cNvSpPr>
              <p:nvPr/>
            </p:nvSpPr>
            <p:spPr bwMode="auto">
              <a:xfrm>
                <a:off x="1090"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1" name="Rectangle 139">
                <a:extLst>
                  <a:ext uri="{FF2B5EF4-FFF2-40B4-BE49-F238E27FC236}">
                    <a16:creationId xmlns:a16="http://schemas.microsoft.com/office/drawing/2014/main" id="{CEEC65CE-9CF3-6C1E-80CE-F7AEC904A90E}"/>
                  </a:ext>
                </a:extLst>
              </p:cNvPr>
              <p:cNvSpPr>
                <a:spLocks noChangeArrowheads="1"/>
              </p:cNvSpPr>
              <p:nvPr/>
            </p:nvSpPr>
            <p:spPr bwMode="auto">
              <a:xfrm>
                <a:off x="1693"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2" name="Rectangle 140">
                <a:extLst>
                  <a:ext uri="{FF2B5EF4-FFF2-40B4-BE49-F238E27FC236}">
                    <a16:creationId xmlns:a16="http://schemas.microsoft.com/office/drawing/2014/main" id="{D44B8ADA-BC65-36DC-B083-BDCF22D5D6DB}"/>
                  </a:ext>
                </a:extLst>
              </p:cNvPr>
              <p:cNvSpPr>
                <a:spLocks noChangeArrowheads="1"/>
              </p:cNvSpPr>
              <p:nvPr/>
            </p:nvSpPr>
            <p:spPr bwMode="auto">
              <a:xfrm>
                <a:off x="2295"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3" name="Rectangle 141">
                <a:extLst>
                  <a:ext uri="{FF2B5EF4-FFF2-40B4-BE49-F238E27FC236}">
                    <a16:creationId xmlns:a16="http://schemas.microsoft.com/office/drawing/2014/main" id="{63929A2A-FE73-3118-2DEC-8ECB53E1C5A4}"/>
                  </a:ext>
                </a:extLst>
              </p:cNvPr>
              <p:cNvSpPr>
                <a:spLocks noChangeArrowheads="1"/>
              </p:cNvSpPr>
              <p:nvPr/>
            </p:nvSpPr>
            <p:spPr bwMode="auto">
              <a:xfrm>
                <a:off x="2878"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4" name="Rectangle 142">
                <a:extLst>
                  <a:ext uri="{FF2B5EF4-FFF2-40B4-BE49-F238E27FC236}">
                    <a16:creationId xmlns:a16="http://schemas.microsoft.com/office/drawing/2014/main" id="{03EAA42D-3BE3-AFCB-501D-3B9705FA7153}"/>
                  </a:ext>
                </a:extLst>
              </p:cNvPr>
              <p:cNvSpPr>
                <a:spLocks noChangeArrowheads="1"/>
              </p:cNvSpPr>
              <p:nvPr/>
            </p:nvSpPr>
            <p:spPr bwMode="auto">
              <a:xfrm>
                <a:off x="3480"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5" name="Rectangle 143">
                <a:extLst>
                  <a:ext uri="{FF2B5EF4-FFF2-40B4-BE49-F238E27FC236}">
                    <a16:creationId xmlns:a16="http://schemas.microsoft.com/office/drawing/2014/main" id="{038A8E6D-B7B4-F133-02A6-2B832A0BDDAC}"/>
                  </a:ext>
                </a:extLst>
              </p:cNvPr>
              <p:cNvSpPr>
                <a:spLocks noChangeArrowheads="1"/>
              </p:cNvSpPr>
              <p:nvPr/>
            </p:nvSpPr>
            <p:spPr bwMode="auto">
              <a:xfrm>
                <a:off x="4083"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6" name="Rectangle 144">
                <a:extLst>
                  <a:ext uri="{FF2B5EF4-FFF2-40B4-BE49-F238E27FC236}">
                    <a16:creationId xmlns:a16="http://schemas.microsoft.com/office/drawing/2014/main" id="{9EF95042-9CDE-6504-D178-C2CA965F71A5}"/>
                  </a:ext>
                </a:extLst>
              </p:cNvPr>
              <p:cNvSpPr>
                <a:spLocks noChangeArrowheads="1"/>
              </p:cNvSpPr>
              <p:nvPr/>
            </p:nvSpPr>
            <p:spPr bwMode="auto">
              <a:xfrm>
                <a:off x="4685"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7" name="Rectangle 145">
                <a:extLst>
                  <a:ext uri="{FF2B5EF4-FFF2-40B4-BE49-F238E27FC236}">
                    <a16:creationId xmlns:a16="http://schemas.microsoft.com/office/drawing/2014/main" id="{5A10AA05-AD6F-1A55-7DD8-5B5D93A6ABF7}"/>
                  </a:ext>
                </a:extLst>
              </p:cNvPr>
              <p:cNvSpPr>
                <a:spLocks noChangeArrowheads="1"/>
              </p:cNvSpPr>
              <p:nvPr/>
            </p:nvSpPr>
            <p:spPr bwMode="auto">
              <a:xfrm>
                <a:off x="5288"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8" name="Rectangle 146">
                <a:extLst>
                  <a:ext uri="{FF2B5EF4-FFF2-40B4-BE49-F238E27FC236}">
                    <a16:creationId xmlns:a16="http://schemas.microsoft.com/office/drawing/2014/main" id="{B8B4B86F-4E59-7026-B8A1-9D3CF9954BC2}"/>
                  </a:ext>
                </a:extLst>
              </p:cNvPr>
              <p:cNvSpPr>
                <a:spLocks noChangeArrowheads="1"/>
              </p:cNvSpPr>
              <p:nvPr/>
            </p:nvSpPr>
            <p:spPr bwMode="auto">
              <a:xfrm>
                <a:off x="462" y="289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9" name="Rectangle 147">
                <a:extLst>
                  <a:ext uri="{FF2B5EF4-FFF2-40B4-BE49-F238E27FC236}">
                    <a16:creationId xmlns:a16="http://schemas.microsoft.com/office/drawing/2014/main" id="{BEDAB6A0-6102-8A74-38E3-A542A6C90CA5}"/>
                  </a:ext>
                </a:extLst>
              </p:cNvPr>
              <p:cNvSpPr>
                <a:spLocks noChangeArrowheads="1"/>
              </p:cNvSpPr>
              <p:nvPr/>
            </p:nvSpPr>
            <p:spPr bwMode="auto">
              <a:xfrm>
                <a:off x="1090"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0" name="Rectangle 148">
                <a:extLst>
                  <a:ext uri="{FF2B5EF4-FFF2-40B4-BE49-F238E27FC236}">
                    <a16:creationId xmlns:a16="http://schemas.microsoft.com/office/drawing/2014/main" id="{025D7C29-DD0F-DA55-5AE0-72BC1E2A7F93}"/>
                  </a:ext>
                </a:extLst>
              </p:cNvPr>
              <p:cNvSpPr>
                <a:spLocks noChangeArrowheads="1"/>
              </p:cNvSpPr>
              <p:nvPr/>
            </p:nvSpPr>
            <p:spPr bwMode="auto">
              <a:xfrm>
                <a:off x="1693"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1" name="Rectangle 149">
                <a:extLst>
                  <a:ext uri="{FF2B5EF4-FFF2-40B4-BE49-F238E27FC236}">
                    <a16:creationId xmlns:a16="http://schemas.microsoft.com/office/drawing/2014/main" id="{29BD766F-F874-7213-A9FA-3480149FEBFC}"/>
                  </a:ext>
                </a:extLst>
              </p:cNvPr>
              <p:cNvSpPr>
                <a:spLocks noChangeArrowheads="1"/>
              </p:cNvSpPr>
              <p:nvPr/>
            </p:nvSpPr>
            <p:spPr bwMode="auto">
              <a:xfrm>
                <a:off x="2295"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2" name="Rectangle 150">
                <a:extLst>
                  <a:ext uri="{FF2B5EF4-FFF2-40B4-BE49-F238E27FC236}">
                    <a16:creationId xmlns:a16="http://schemas.microsoft.com/office/drawing/2014/main" id="{D8842280-2198-7AC3-8BA4-439042959FCC}"/>
                  </a:ext>
                </a:extLst>
              </p:cNvPr>
              <p:cNvSpPr>
                <a:spLocks noChangeArrowheads="1"/>
              </p:cNvSpPr>
              <p:nvPr/>
            </p:nvSpPr>
            <p:spPr bwMode="auto">
              <a:xfrm>
                <a:off x="2898"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3" name="Rectangle 151">
                <a:extLst>
                  <a:ext uri="{FF2B5EF4-FFF2-40B4-BE49-F238E27FC236}">
                    <a16:creationId xmlns:a16="http://schemas.microsoft.com/office/drawing/2014/main" id="{30D73FD2-2645-1258-DD96-207EACCD151F}"/>
                  </a:ext>
                </a:extLst>
              </p:cNvPr>
              <p:cNvSpPr>
                <a:spLocks noChangeArrowheads="1"/>
              </p:cNvSpPr>
              <p:nvPr/>
            </p:nvSpPr>
            <p:spPr bwMode="auto">
              <a:xfrm>
                <a:off x="3480"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4" name="Rectangle 152">
                <a:extLst>
                  <a:ext uri="{FF2B5EF4-FFF2-40B4-BE49-F238E27FC236}">
                    <a16:creationId xmlns:a16="http://schemas.microsoft.com/office/drawing/2014/main" id="{217F08A1-8D09-DBFD-378F-9449D5232527}"/>
                  </a:ext>
                </a:extLst>
              </p:cNvPr>
              <p:cNvSpPr>
                <a:spLocks noChangeArrowheads="1"/>
              </p:cNvSpPr>
              <p:nvPr/>
            </p:nvSpPr>
            <p:spPr bwMode="auto">
              <a:xfrm>
                <a:off x="4083"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5" name="Rectangle 153">
                <a:extLst>
                  <a:ext uri="{FF2B5EF4-FFF2-40B4-BE49-F238E27FC236}">
                    <a16:creationId xmlns:a16="http://schemas.microsoft.com/office/drawing/2014/main" id="{334CBDE5-3E05-C828-7AC9-E5E70C069EE4}"/>
                  </a:ext>
                </a:extLst>
              </p:cNvPr>
              <p:cNvSpPr>
                <a:spLocks noChangeArrowheads="1"/>
              </p:cNvSpPr>
              <p:nvPr/>
            </p:nvSpPr>
            <p:spPr bwMode="auto">
              <a:xfrm>
                <a:off x="4685"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6" name="Rectangle 154">
                <a:extLst>
                  <a:ext uri="{FF2B5EF4-FFF2-40B4-BE49-F238E27FC236}">
                    <a16:creationId xmlns:a16="http://schemas.microsoft.com/office/drawing/2014/main" id="{E2B2875E-218E-FA1C-6AF1-1B02965CD14F}"/>
                  </a:ext>
                </a:extLst>
              </p:cNvPr>
              <p:cNvSpPr>
                <a:spLocks noChangeArrowheads="1"/>
              </p:cNvSpPr>
              <p:nvPr/>
            </p:nvSpPr>
            <p:spPr bwMode="auto">
              <a:xfrm>
                <a:off x="5288"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7" name="Rectangle 155">
                <a:extLst>
                  <a:ext uri="{FF2B5EF4-FFF2-40B4-BE49-F238E27FC236}">
                    <a16:creationId xmlns:a16="http://schemas.microsoft.com/office/drawing/2014/main" id="{1084E350-F0B1-9D3B-01A7-F690D60CBE61}"/>
                  </a:ext>
                </a:extLst>
              </p:cNvPr>
              <p:cNvSpPr>
                <a:spLocks noChangeArrowheads="1"/>
              </p:cNvSpPr>
              <p:nvPr/>
            </p:nvSpPr>
            <p:spPr bwMode="auto">
              <a:xfrm>
                <a:off x="462" y="3019"/>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8" name="Rectangle 156">
                <a:extLst>
                  <a:ext uri="{FF2B5EF4-FFF2-40B4-BE49-F238E27FC236}">
                    <a16:creationId xmlns:a16="http://schemas.microsoft.com/office/drawing/2014/main" id="{BA006523-3CC0-6990-A2FC-98023C455841}"/>
                  </a:ext>
                </a:extLst>
              </p:cNvPr>
              <p:cNvSpPr>
                <a:spLocks noChangeArrowheads="1"/>
              </p:cNvSpPr>
              <p:nvPr/>
            </p:nvSpPr>
            <p:spPr bwMode="auto">
              <a:xfrm>
                <a:off x="1090"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9" name="Rectangle 157">
                <a:extLst>
                  <a:ext uri="{FF2B5EF4-FFF2-40B4-BE49-F238E27FC236}">
                    <a16:creationId xmlns:a16="http://schemas.microsoft.com/office/drawing/2014/main" id="{8835B131-9E08-BDB4-4F49-DBADAEB8AAF7}"/>
                  </a:ext>
                </a:extLst>
              </p:cNvPr>
              <p:cNvSpPr>
                <a:spLocks noChangeArrowheads="1"/>
              </p:cNvSpPr>
              <p:nvPr/>
            </p:nvSpPr>
            <p:spPr bwMode="auto">
              <a:xfrm>
                <a:off x="1693"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0" name="Rectangle 158">
                <a:extLst>
                  <a:ext uri="{FF2B5EF4-FFF2-40B4-BE49-F238E27FC236}">
                    <a16:creationId xmlns:a16="http://schemas.microsoft.com/office/drawing/2014/main" id="{D4221003-B882-A6CF-420C-311E997E608B}"/>
                  </a:ext>
                </a:extLst>
              </p:cNvPr>
              <p:cNvSpPr>
                <a:spLocks noChangeArrowheads="1"/>
              </p:cNvSpPr>
              <p:nvPr/>
            </p:nvSpPr>
            <p:spPr bwMode="auto">
              <a:xfrm>
                <a:off x="2295"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1" name="Rectangle 159">
                <a:extLst>
                  <a:ext uri="{FF2B5EF4-FFF2-40B4-BE49-F238E27FC236}">
                    <a16:creationId xmlns:a16="http://schemas.microsoft.com/office/drawing/2014/main" id="{1998D24A-3E38-5070-A135-2293335598F1}"/>
                  </a:ext>
                </a:extLst>
              </p:cNvPr>
              <p:cNvSpPr>
                <a:spLocks noChangeArrowheads="1"/>
              </p:cNvSpPr>
              <p:nvPr/>
            </p:nvSpPr>
            <p:spPr bwMode="auto">
              <a:xfrm>
                <a:off x="2898"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2" name="Rectangle 160">
                <a:extLst>
                  <a:ext uri="{FF2B5EF4-FFF2-40B4-BE49-F238E27FC236}">
                    <a16:creationId xmlns:a16="http://schemas.microsoft.com/office/drawing/2014/main" id="{D784B737-6DE9-FE9C-BCCB-3E076176B511}"/>
                  </a:ext>
                </a:extLst>
              </p:cNvPr>
              <p:cNvSpPr>
                <a:spLocks noChangeArrowheads="1"/>
              </p:cNvSpPr>
              <p:nvPr/>
            </p:nvSpPr>
            <p:spPr bwMode="auto">
              <a:xfrm>
                <a:off x="3500"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3" name="Rectangle 161">
                <a:extLst>
                  <a:ext uri="{FF2B5EF4-FFF2-40B4-BE49-F238E27FC236}">
                    <a16:creationId xmlns:a16="http://schemas.microsoft.com/office/drawing/2014/main" id="{1B94B1CD-7C48-19BB-C9B2-8B31EA5CF615}"/>
                  </a:ext>
                </a:extLst>
              </p:cNvPr>
              <p:cNvSpPr>
                <a:spLocks noChangeArrowheads="1"/>
              </p:cNvSpPr>
              <p:nvPr/>
            </p:nvSpPr>
            <p:spPr bwMode="auto">
              <a:xfrm>
                <a:off x="4083"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4" name="Rectangle 162">
                <a:extLst>
                  <a:ext uri="{FF2B5EF4-FFF2-40B4-BE49-F238E27FC236}">
                    <a16:creationId xmlns:a16="http://schemas.microsoft.com/office/drawing/2014/main" id="{ED0A5082-A949-1236-37D6-4BCF7B9EDF12}"/>
                  </a:ext>
                </a:extLst>
              </p:cNvPr>
              <p:cNvSpPr>
                <a:spLocks noChangeArrowheads="1"/>
              </p:cNvSpPr>
              <p:nvPr/>
            </p:nvSpPr>
            <p:spPr bwMode="auto">
              <a:xfrm>
                <a:off x="4685"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5" name="Rectangle 163">
                <a:extLst>
                  <a:ext uri="{FF2B5EF4-FFF2-40B4-BE49-F238E27FC236}">
                    <a16:creationId xmlns:a16="http://schemas.microsoft.com/office/drawing/2014/main" id="{8AA844F0-65A1-8E5B-0286-B422F5EBC776}"/>
                  </a:ext>
                </a:extLst>
              </p:cNvPr>
              <p:cNvSpPr>
                <a:spLocks noChangeArrowheads="1"/>
              </p:cNvSpPr>
              <p:nvPr/>
            </p:nvSpPr>
            <p:spPr bwMode="auto">
              <a:xfrm>
                <a:off x="5288"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6" name="Rectangle 164">
                <a:extLst>
                  <a:ext uri="{FF2B5EF4-FFF2-40B4-BE49-F238E27FC236}">
                    <a16:creationId xmlns:a16="http://schemas.microsoft.com/office/drawing/2014/main" id="{EA94F86B-A7AA-85D3-C438-4CC8CA3721C9}"/>
                  </a:ext>
                </a:extLst>
              </p:cNvPr>
              <p:cNvSpPr>
                <a:spLocks noChangeArrowheads="1"/>
              </p:cNvSpPr>
              <p:nvPr/>
            </p:nvSpPr>
            <p:spPr bwMode="auto">
              <a:xfrm>
                <a:off x="462" y="3144"/>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7" name="Rectangle 165">
                <a:extLst>
                  <a:ext uri="{FF2B5EF4-FFF2-40B4-BE49-F238E27FC236}">
                    <a16:creationId xmlns:a16="http://schemas.microsoft.com/office/drawing/2014/main" id="{A2B04FE8-2988-249F-9F66-D48E06982EAB}"/>
                  </a:ext>
                </a:extLst>
              </p:cNvPr>
              <p:cNvSpPr>
                <a:spLocks noChangeArrowheads="1"/>
              </p:cNvSpPr>
              <p:nvPr/>
            </p:nvSpPr>
            <p:spPr bwMode="auto">
              <a:xfrm>
                <a:off x="1090"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8" name="Rectangle 166">
                <a:extLst>
                  <a:ext uri="{FF2B5EF4-FFF2-40B4-BE49-F238E27FC236}">
                    <a16:creationId xmlns:a16="http://schemas.microsoft.com/office/drawing/2014/main" id="{7E6A7B40-9EBC-311F-D1CD-B9D58EAABDFE}"/>
                  </a:ext>
                </a:extLst>
              </p:cNvPr>
              <p:cNvSpPr>
                <a:spLocks noChangeArrowheads="1"/>
              </p:cNvSpPr>
              <p:nvPr/>
            </p:nvSpPr>
            <p:spPr bwMode="auto">
              <a:xfrm>
                <a:off x="1693"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9" name="Rectangle 167">
                <a:extLst>
                  <a:ext uri="{FF2B5EF4-FFF2-40B4-BE49-F238E27FC236}">
                    <a16:creationId xmlns:a16="http://schemas.microsoft.com/office/drawing/2014/main" id="{DF26AC57-519B-61E8-936D-B1A1604B1980}"/>
                  </a:ext>
                </a:extLst>
              </p:cNvPr>
              <p:cNvSpPr>
                <a:spLocks noChangeArrowheads="1"/>
              </p:cNvSpPr>
              <p:nvPr/>
            </p:nvSpPr>
            <p:spPr bwMode="auto">
              <a:xfrm>
                <a:off x="2295"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0" name="Rectangle 168">
                <a:extLst>
                  <a:ext uri="{FF2B5EF4-FFF2-40B4-BE49-F238E27FC236}">
                    <a16:creationId xmlns:a16="http://schemas.microsoft.com/office/drawing/2014/main" id="{7F5FA00F-BC33-B826-C5FA-6397634A1F57}"/>
                  </a:ext>
                </a:extLst>
              </p:cNvPr>
              <p:cNvSpPr>
                <a:spLocks noChangeArrowheads="1"/>
              </p:cNvSpPr>
              <p:nvPr/>
            </p:nvSpPr>
            <p:spPr bwMode="auto">
              <a:xfrm>
                <a:off x="2898"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1" name="Rectangle 169">
                <a:extLst>
                  <a:ext uri="{FF2B5EF4-FFF2-40B4-BE49-F238E27FC236}">
                    <a16:creationId xmlns:a16="http://schemas.microsoft.com/office/drawing/2014/main" id="{67D3F106-0B66-5474-4C1D-4865690B9949}"/>
                  </a:ext>
                </a:extLst>
              </p:cNvPr>
              <p:cNvSpPr>
                <a:spLocks noChangeArrowheads="1"/>
              </p:cNvSpPr>
              <p:nvPr/>
            </p:nvSpPr>
            <p:spPr bwMode="auto">
              <a:xfrm>
                <a:off x="3500"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2" name="Rectangle 170">
                <a:extLst>
                  <a:ext uri="{FF2B5EF4-FFF2-40B4-BE49-F238E27FC236}">
                    <a16:creationId xmlns:a16="http://schemas.microsoft.com/office/drawing/2014/main" id="{3A049317-DEC5-421F-E474-D17AB0C81FA4}"/>
                  </a:ext>
                </a:extLst>
              </p:cNvPr>
              <p:cNvSpPr>
                <a:spLocks noChangeArrowheads="1"/>
              </p:cNvSpPr>
              <p:nvPr/>
            </p:nvSpPr>
            <p:spPr bwMode="auto">
              <a:xfrm>
                <a:off x="4103"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3" name="Rectangle 171">
                <a:extLst>
                  <a:ext uri="{FF2B5EF4-FFF2-40B4-BE49-F238E27FC236}">
                    <a16:creationId xmlns:a16="http://schemas.microsoft.com/office/drawing/2014/main" id="{B0898A20-A9E3-B44D-B2A2-F633FC412271}"/>
                  </a:ext>
                </a:extLst>
              </p:cNvPr>
              <p:cNvSpPr>
                <a:spLocks noChangeArrowheads="1"/>
              </p:cNvSpPr>
              <p:nvPr/>
            </p:nvSpPr>
            <p:spPr bwMode="auto">
              <a:xfrm>
                <a:off x="4685" y="314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4" name="Rectangle 172">
                <a:extLst>
                  <a:ext uri="{FF2B5EF4-FFF2-40B4-BE49-F238E27FC236}">
                    <a16:creationId xmlns:a16="http://schemas.microsoft.com/office/drawing/2014/main" id="{3D7502F8-6C55-8B59-FFB0-F6299A6B7028}"/>
                  </a:ext>
                </a:extLst>
              </p:cNvPr>
              <p:cNvSpPr>
                <a:spLocks noChangeArrowheads="1"/>
              </p:cNvSpPr>
              <p:nvPr/>
            </p:nvSpPr>
            <p:spPr bwMode="auto">
              <a:xfrm>
                <a:off x="5288" y="314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5" name="Rectangle 173">
                <a:extLst>
                  <a:ext uri="{FF2B5EF4-FFF2-40B4-BE49-F238E27FC236}">
                    <a16:creationId xmlns:a16="http://schemas.microsoft.com/office/drawing/2014/main" id="{5FDFCB31-D642-3BEE-1DED-5885AFB620ED}"/>
                  </a:ext>
                </a:extLst>
              </p:cNvPr>
              <p:cNvSpPr>
                <a:spLocks noChangeArrowheads="1"/>
              </p:cNvSpPr>
              <p:nvPr/>
            </p:nvSpPr>
            <p:spPr bwMode="auto">
              <a:xfrm>
                <a:off x="462" y="3270"/>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6" name="Rectangle 174">
                <a:extLst>
                  <a:ext uri="{FF2B5EF4-FFF2-40B4-BE49-F238E27FC236}">
                    <a16:creationId xmlns:a16="http://schemas.microsoft.com/office/drawing/2014/main" id="{6E05BF7C-2B43-4F0D-A77B-7C1A3095F904}"/>
                  </a:ext>
                </a:extLst>
              </p:cNvPr>
              <p:cNvSpPr>
                <a:spLocks noChangeArrowheads="1"/>
              </p:cNvSpPr>
              <p:nvPr/>
            </p:nvSpPr>
            <p:spPr bwMode="auto">
              <a:xfrm>
                <a:off x="1090"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7" name="Rectangle 175">
                <a:extLst>
                  <a:ext uri="{FF2B5EF4-FFF2-40B4-BE49-F238E27FC236}">
                    <a16:creationId xmlns:a16="http://schemas.microsoft.com/office/drawing/2014/main" id="{D4BA8208-FC52-7B3B-F8FF-D21D3332B262}"/>
                  </a:ext>
                </a:extLst>
              </p:cNvPr>
              <p:cNvSpPr>
                <a:spLocks noChangeArrowheads="1"/>
              </p:cNvSpPr>
              <p:nvPr/>
            </p:nvSpPr>
            <p:spPr bwMode="auto">
              <a:xfrm>
                <a:off x="1693"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8" name="Rectangle 176">
                <a:extLst>
                  <a:ext uri="{FF2B5EF4-FFF2-40B4-BE49-F238E27FC236}">
                    <a16:creationId xmlns:a16="http://schemas.microsoft.com/office/drawing/2014/main" id="{4B060BDC-30A5-33FD-21EC-195B9A9E3FAD}"/>
                  </a:ext>
                </a:extLst>
              </p:cNvPr>
              <p:cNvSpPr>
                <a:spLocks noChangeArrowheads="1"/>
              </p:cNvSpPr>
              <p:nvPr/>
            </p:nvSpPr>
            <p:spPr bwMode="auto">
              <a:xfrm>
                <a:off x="2295"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9" name="Rectangle 177">
                <a:extLst>
                  <a:ext uri="{FF2B5EF4-FFF2-40B4-BE49-F238E27FC236}">
                    <a16:creationId xmlns:a16="http://schemas.microsoft.com/office/drawing/2014/main" id="{2DB73E2A-2B4C-B7F1-625B-DDDD262D1117}"/>
                  </a:ext>
                </a:extLst>
              </p:cNvPr>
              <p:cNvSpPr>
                <a:spLocks noChangeArrowheads="1"/>
              </p:cNvSpPr>
              <p:nvPr/>
            </p:nvSpPr>
            <p:spPr bwMode="auto">
              <a:xfrm>
                <a:off x="2898"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0" name="Rectangle 178">
                <a:extLst>
                  <a:ext uri="{FF2B5EF4-FFF2-40B4-BE49-F238E27FC236}">
                    <a16:creationId xmlns:a16="http://schemas.microsoft.com/office/drawing/2014/main" id="{737F95BD-5CA1-2482-B9A4-09626F8EDF82}"/>
                  </a:ext>
                </a:extLst>
              </p:cNvPr>
              <p:cNvSpPr>
                <a:spLocks noChangeArrowheads="1"/>
              </p:cNvSpPr>
              <p:nvPr/>
            </p:nvSpPr>
            <p:spPr bwMode="auto">
              <a:xfrm>
                <a:off x="3500"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1" name="Rectangle 179">
                <a:extLst>
                  <a:ext uri="{FF2B5EF4-FFF2-40B4-BE49-F238E27FC236}">
                    <a16:creationId xmlns:a16="http://schemas.microsoft.com/office/drawing/2014/main" id="{A88EE040-4E42-C687-6FD3-DBC10FE0AAB9}"/>
                  </a:ext>
                </a:extLst>
              </p:cNvPr>
              <p:cNvSpPr>
                <a:spLocks noChangeArrowheads="1"/>
              </p:cNvSpPr>
              <p:nvPr/>
            </p:nvSpPr>
            <p:spPr bwMode="auto">
              <a:xfrm>
                <a:off x="4103"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2" name="Rectangle 180">
                <a:extLst>
                  <a:ext uri="{FF2B5EF4-FFF2-40B4-BE49-F238E27FC236}">
                    <a16:creationId xmlns:a16="http://schemas.microsoft.com/office/drawing/2014/main" id="{B245026A-9304-647D-E343-83B689939FA4}"/>
                  </a:ext>
                </a:extLst>
              </p:cNvPr>
              <p:cNvSpPr>
                <a:spLocks noChangeArrowheads="1"/>
              </p:cNvSpPr>
              <p:nvPr/>
            </p:nvSpPr>
            <p:spPr bwMode="auto">
              <a:xfrm>
                <a:off x="4705"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3" name="Rectangle 181">
                <a:extLst>
                  <a:ext uri="{FF2B5EF4-FFF2-40B4-BE49-F238E27FC236}">
                    <a16:creationId xmlns:a16="http://schemas.microsoft.com/office/drawing/2014/main" id="{3C7C0705-116A-CEE4-C4D6-E0DE9CB3DEA1}"/>
                  </a:ext>
                </a:extLst>
              </p:cNvPr>
              <p:cNvSpPr>
                <a:spLocks noChangeArrowheads="1"/>
              </p:cNvSpPr>
              <p:nvPr/>
            </p:nvSpPr>
            <p:spPr bwMode="auto">
              <a:xfrm>
                <a:off x="5288" y="327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4" name="Rectangle 182">
                <a:extLst>
                  <a:ext uri="{FF2B5EF4-FFF2-40B4-BE49-F238E27FC236}">
                    <a16:creationId xmlns:a16="http://schemas.microsoft.com/office/drawing/2014/main" id="{7F8C7954-5AE3-6DB4-EBCA-9DF3AFF2A56E}"/>
                  </a:ext>
                </a:extLst>
              </p:cNvPr>
              <p:cNvSpPr>
                <a:spLocks noChangeArrowheads="1"/>
              </p:cNvSpPr>
              <p:nvPr/>
            </p:nvSpPr>
            <p:spPr bwMode="auto">
              <a:xfrm>
                <a:off x="131" y="1127"/>
                <a:ext cx="3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5" name="Rectangle 183">
                <a:extLst>
                  <a:ext uri="{FF2B5EF4-FFF2-40B4-BE49-F238E27FC236}">
                    <a16:creationId xmlns:a16="http://schemas.microsoft.com/office/drawing/2014/main" id="{E5628827-D5AA-8BF2-614C-B672B43E287D}"/>
                  </a:ext>
                </a:extLst>
              </p:cNvPr>
              <p:cNvSpPr>
                <a:spLocks noChangeArrowheads="1"/>
              </p:cNvSpPr>
              <p:nvPr/>
            </p:nvSpPr>
            <p:spPr bwMode="auto">
              <a:xfrm>
                <a:off x="2913" y="996"/>
                <a:ext cx="67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報　告</a:t>
                </a:r>
                <a:r>
                  <a:rPr kumimoji="0" lang="ja-JP" altLang="en-US"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対　象</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年　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6" name="Rectangle 184">
                <a:extLst>
                  <a:ext uri="{FF2B5EF4-FFF2-40B4-BE49-F238E27FC236}">
                    <a16:creationId xmlns:a16="http://schemas.microsoft.com/office/drawing/2014/main" id="{78372161-3EFB-9F01-824D-5E9DE418F849}"/>
                  </a:ext>
                </a:extLst>
              </p:cNvPr>
              <p:cNvSpPr>
                <a:spLocks noChangeArrowheads="1"/>
              </p:cNvSpPr>
              <p:nvPr/>
            </p:nvSpPr>
            <p:spPr bwMode="auto">
              <a:xfrm>
                <a:off x="161" y="19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7" name="Rectangle 185">
                <a:extLst>
                  <a:ext uri="{FF2B5EF4-FFF2-40B4-BE49-F238E27FC236}">
                    <a16:creationId xmlns:a16="http://schemas.microsoft.com/office/drawing/2014/main" id="{DB4EBED2-AD5A-EA3E-84E7-CD7038217A3E}"/>
                  </a:ext>
                </a:extLst>
              </p:cNvPr>
              <p:cNvSpPr>
                <a:spLocks noChangeArrowheads="1"/>
              </p:cNvSpPr>
              <p:nvPr/>
            </p:nvSpPr>
            <p:spPr bwMode="auto">
              <a:xfrm>
                <a:off x="171" y="20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8" name="Rectangle 186">
                <a:extLst>
                  <a:ext uri="{FF2B5EF4-FFF2-40B4-BE49-F238E27FC236}">
                    <a16:creationId xmlns:a16="http://schemas.microsoft.com/office/drawing/2014/main" id="{E53D69D6-D954-EA66-0D7F-2FD7B9B66A71}"/>
                  </a:ext>
                </a:extLst>
              </p:cNvPr>
              <p:cNvSpPr>
                <a:spLocks noChangeArrowheads="1"/>
              </p:cNvSpPr>
              <p:nvPr/>
            </p:nvSpPr>
            <p:spPr bwMode="auto">
              <a:xfrm>
                <a:off x="161" y="21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準</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9" name="Rectangle 187">
                <a:extLst>
                  <a:ext uri="{FF2B5EF4-FFF2-40B4-BE49-F238E27FC236}">
                    <a16:creationId xmlns:a16="http://schemas.microsoft.com/office/drawing/2014/main" id="{D8A88B2B-8B33-2B19-69EF-E5EEA26DD2FD}"/>
                  </a:ext>
                </a:extLst>
              </p:cNvPr>
              <p:cNvSpPr>
                <a:spLocks noChangeArrowheads="1"/>
              </p:cNvSpPr>
              <p:nvPr/>
            </p:nvSpPr>
            <p:spPr bwMode="auto">
              <a:xfrm>
                <a:off x="171" y="2256"/>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0" name="Rectangle 188">
                <a:extLst>
                  <a:ext uri="{FF2B5EF4-FFF2-40B4-BE49-F238E27FC236}">
                    <a16:creationId xmlns:a16="http://schemas.microsoft.com/office/drawing/2014/main" id="{3E57925E-8BAF-3C6C-605F-3C22D2DAFC71}"/>
                  </a:ext>
                </a:extLst>
              </p:cNvPr>
              <p:cNvSpPr>
                <a:spLocks noChangeArrowheads="1"/>
              </p:cNvSpPr>
              <p:nvPr/>
            </p:nvSpPr>
            <p:spPr bwMode="auto">
              <a:xfrm>
                <a:off x="161" y="2356"/>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年</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1" name="Rectangle 189">
                <a:extLst>
                  <a:ext uri="{FF2B5EF4-FFF2-40B4-BE49-F238E27FC236}">
                    <a16:creationId xmlns:a16="http://schemas.microsoft.com/office/drawing/2014/main" id="{2DA93DB8-72DC-3888-358D-C78C2127C12F}"/>
                  </a:ext>
                </a:extLst>
              </p:cNvPr>
              <p:cNvSpPr>
                <a:spLocks noChangeArrowheads="1"/>
              </p:cNvSpPr>
              <p:nvPr/>
            </p:nvSpPr>
            <p:spPr bwMode="auto">
              <a:xfrm>
                <a:off x="171" y="2457"/>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2" name="Rectangle 190">
                <a:extLst>
                  <a:ext uri="{FF2B5EF4-FFF2-40B4-BE49-F238E27FC236}">
                    <a16:creationId xmlns:a16="http://schemas.microsoft.com/office/drawing/2014/main" id="{40B749E6-3572-B7D9-7DE1-DFF319634572}"/>
                  </a:ext>
                </a:extLst>
              </p:cNvPr>
              <p:cNvSpPr>
                <a:spLocks noChangeArrowheads="1"/>
              </p:cNvSpPr>
              <p:nvPr/>
            </p:nvSpPr>
            <p:spPr bwMode="auto">
              <a:xfrm>
                <a:off x="161" y="2557"/>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3" name="Rectangle 191">
                <a:extLst>
                  <a:ext uri="{FF2B5EF4-FFF2-40B4-BE49-F238E27FC236}">
                    <a16:creationId xmlns:a16="http://schemas.microsoft.com/office/drawing/2014/main" id="{2137CC41-D402-E214-610E-8E9DC29570C0}"/>
                  </a:ext>
                </a:extLst>
              </p:cNvPr>
              <p:cNvSpPr>
                <a:spLocks noChangeArrowheads="1"/>
              </p:cNvSpPr>
              <p:nvPr/>
            </p:nvSpPr>
            <p:spPr bwMode="auto">
              <a:xfrm>
                <a:off x="111"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4" name="Rectangle 192">
                <a:extLst>
                  <a:ext uri="{FF2B5EF4-FFF2-40B4-BE49-F238E27FC236}">
                    <a16:creationId xmlns:a16="http://schemas.microsoft.com/office/drawing/2014/main" id="{6A29C2C7-A73F-9212-87D4-901356CBFB34}"/>
                  </a:ext>
                </a:extLst>
              </p:cNvPr>
              <p:cNvSpPr>
                <a:spLocks noChangeArrowheads="1"/>
              </p:cNvSpPr>
              <p:nvPr/>
            </p:nvSpPr>
            <p:spPr bwMode="auto">
              <a:xfrm>
                <a:off x="82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5" name="Line 193">
                <a:extLst>
                  <a:ext uri="{FF2B5EF4-FFF2-40B4-BE49-F238E27FC236}">
                    <a16:creationId xmlns:a16="http://schemas.microsoft.com/office/drawing/2014/main" id="{DE25E562-D639-4A91-2A92-D8C1E347B123}"/>
                  </a:ext>
                </a:extLst>
              </p:cNvPr>
              <p:cNvSpPr>
                <a:spLocks noChangeShapeType="1"/>
              </p:cNvSpPr>
              <p:nvPr/>
            </p:nvSpPr>
            <p:spPr bwMode="auto">
              <a:xfrm>
                <a:off x="116" y="981"/>
                <a:ext cx="55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6" name="Rectangle 194">
                <a:extLst>
                  <a:ext uri="{FF2B5EF4-FFF2-40B4-BE49-F238E27FC236}">
                    <a16:creationId xmlns:a16="http://schemas.microsoft.com/office/drawing/2014/main" id="{B1843FBB-81CE-B3A3-C9D9-55E3003D1CDA}"/>
                  </a:ext>
                </a:extLst>
              </p:cNvPr>
              <p:cNvSpPr>
                <a:spLocks noChangeArrowheads="1"/>
              </p:cNvSpPr>
              <p:nvPr/>
            </p:nvSpPr>
            <p:spPr bwMode="auto">
              <a:xfrm>
                <a:off x="116" y="981"/>
                <a:ext cx="55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7" name="Rectangle 195">
                <a:extLst>
                  <a:ext uri="{FF2B5EF4-FFF2-40B4-BE49-F238E27FC236}">
                    <a16:creationId xmlns:a16="http://schemas.microsoft.com/office/drawing/2014/main" id="{48E82AC4-EA5D-CABC-7279-B95251E02696}"/>
                  </a:ext>
                </a:extLst>
              </p:cNvPr>
              <p:cNvSpPr>
                <a:spLocks noChangeArrowheads="1"/>
              </p:cNvSpPr>
              <p:nvPr/>
            </p:nvSpPr>
            <p:spPr bwMode="auto">
              <a:xfrm>
                <a:off x="564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8" name="Rectangle 196">
                <a:extLst>
                  <a:ext uri="{FF2B5EF4-FFF2-40B4-BE49-F238E27FC236}">
                    <a16:creationId xmlns:a16="http://schemas.microsoft.com/office/drawing/2014/main" id="{7F3A0C9A-83B4-417C-4EB1-D07C4B99251B}"/>
                  </a:ext>
                </a:extLst>
              </p:cNvPr>
              <p:cNvSpPr>
                <a:spLocks noChangeArrowheads="1"/>
              </p:cNvSpPr>
              <p:nvPr/>
            </p:nvSpPr>
            <p:spPr bwMode="auto">
              <a:xfrm>
                <a:off x="1426"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Rectangle 197">
                <a:extLst>
                  <a:ext uri="{FF2B5EF4-FFF2-40B4-BE49-F238E27FC236}">
                    <a16:creationId xmlns:a16="http://schemas.microsoft.com/office/drawing/2014/main" id="{214F2E30-755C-8A97-E576-F2BDD9C76BB1}"/>
                  </a:ext>
                </a:extLst>
              </p:cNvPr>
              <p:cNvSpPr>
                <a:spLocks noChangeArrowheads="1"/>
              </p:cNvSpPr>
              <p:nvPr/>
            </p:nvSpPr>
            <p:spPr bwMode="auto">
              <a:xfrm>
                <a:off x="2029"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 name="Rectangle 198">
                <a:extLst>
                  <a:ext uri="{FF2B5EF4-FFF2-40B4-BE49-F238E27FC236}">
                    <a16:creationId xmlns:a16="http://schemas.microsoft.com/office/drawing/2014/main" id="{922824C1-8E77-5B92-6A45-21A1D89328A9}"/>
                  </a:ext>
                </a:extLst>
              </p:cNvPr>
              <p:cNvSpPr>
                <a:spLocks noChangeArrowheads="1"/>
              </p:cNvSpPr>
              <p:nvPr/>
            </p:nvSpPr>
            <p:spPr bwMode="auto">
              <a:xfrm>
                <a:off x="2631"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1" name="Rectangle 199">
                <a:extLst>
                  <a:ext uri="{FF2B5EF4-FFF2-40B4-BE49-F238E27FC236}">
                    <a16:creationId xmlns:a16="http://schemas.microsoft.com/office/drawing/2014/main" id="{B308BFB1-579F-546A-E828-0C07FD8D3048}"/>
                  </a:ext>
                </a:extLst>
              </p:cNvPr>
              <p:cNvSpPr>
                <a:spLocks noChangeArrowheads="1"/>
              </p:cNvSpPr>
              <p:nvPr/>
            </p:nvSpPr>
            <p:spPr bwMode="auto">
              <a:xfrm>
                <a:off x="323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2" name="Rectangle 200">
                <a:extLst>
                  <a:ext uri="{FF2B5EF4-FFF2-40B4-BE49-F238E27FC236}">
                    <a16:creationId xmlns:a16="http://schemas.microsoft.com/office/drawing/2014/main" id="{511E801D-9D2A-8E11-D7D2-798F1859A53F}"/>
                  </a:ext>
                </a:extLst>
              </p:cNvPr>
              <p:cNvSpPr>
                <a:spLocks noChangeArrowheads="1"/>
              </p:cNvSpPr>
              <p:nvPr/>
            </p:nvSpPr>
            <p:spPr bwMode="auto">
              <a:xfrm>
                <a:off x="3836"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3" name="Rectangle 201">
                <a:extLst>
                  <a:ext uri="{FF2B5EF4-FFF2-40B4-BE49-F238E27FC236}">
                    <a16:creationId xmlns:a16="http://schemas.microsoft.com/office/drawing/2014/main" id="{F98A39F6-637B-411C-4B9E-8008F7C23ADD}"/>
                  </a:ext>
                </a:extLst>
              </p:cNvPr>
              <p:cNvSpPr>
                <a:spLocks noChangeArrowheads="1"/>
              </p:cNvSpPr>
              <p:nvPr/>
            </p:nvSpPr>
            <p:spPr bwMode="auto">
              <a:xfrm>
                <a:off x="4439"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4" name="Rectangle 202">
                <a:extLst>
                  <a:ext uri="{FF2B5EF4-FFF2-40B4-BE49-F238E27FC236}">
                    <a16:creationId xmlns:a16="http://schemas.microsoft.com/office/drawing/2014/main" id="{AC098334-19E5-666C-8B0A-829AB7AA0C5C}"/>
                  </a:ext>
                </a:extLst>
              </p:cNvPr>
              <p:cNvSpPr>
                <a:spLocks noChangeArrowheads="1"/>
              </p:cNvSpPr>
              <p:nvPr/>
            </p:nvSpPr>
            <p:spPr bwMode="auto">
              <a:xfrm>
                <a:off x="5041"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5" name="Line 203">
                <a:extLst>
                  <a:ext uri="{FF2B5EF4-FFF2-40B4-BE49-F238E27FC236}">
                    <a16:creationId xmlns:a16="http://schemas.microsoft.com/office/drawing/2014/main" id="{228682CB-96B7-07D8-6130-E7153EA1DBBE}"/>
                  </a:ext>
                </a:extLst>
              </p:cNvPr>
              <p:cNvSpPr>
                <a:spLocks noChangeShapeType="1"/>
              </p:cNvSpPr>
              <p:nvPr/>
            </p:nvSpPr>
            <p:spPr bwMode="auto">
              <a:xfrm>
                <a:off x="829" y="1106"/>
                <a:ext cx="482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6" name="Rectangle 204">
                <a:extLst>
                  <a:ext uri="{FF2B5EF4-FFF2-40B4-BE49-F238E27FC236}">
                    <a16:creationId xmlns:a16="http://schemas.microsoft.com/office/drawing/2014/main" id="{650313D8-CB73-6A7B-165A-B8CD046700F1}"/>
                  </a:ext>
                </a:extLst>
              </p:cNvPr>
              <p:cNvSpPr>
                <a:spLocks noChangeArrowheads="1"/>
              </p:cNvSpPr>
              <p:nvPr/>
            </p:nvSpPr>
            <p:spPr bwMode="auto">
              <a:xfrm>
                <a:off x="829" y="1106"/>
                <a:ext cx="482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Rectangle 206">
              <a:extLst>
                <a:ext uri="{FF2B5EF4-FFF2-40B4-BE49-F238E27FC236}">
                  <a16:creationId xmlns:a16="http://schemas.microsoft.com/office/drawing/2014/main" id="{F27664EA-4DBB-BEDA-9675-38E193F50DC1}"/>
                </a:ext>
              </a:extLst>
            </p:cNvPr>
            <p:cNvSpPr>
              <a:spLocks noChangeArrowheads="1"/>
            </p:cNvSpPr>
            <p:nvPr/>
          </p:nvSpPr>
          <p:spPr bwMode="auto">
            <a:xfrm>
              <a:off x="439738" y="1557338"/>
              <a:ext cx="7938"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207">
              <a:extLst>
                <a:ext uri="{FF2B5EF4-FFF2-40B4-BE49-F238E27FC236}">
                  <a16:creationId xmlns:a16="http://schemas.microsoft.com/office/drawing/2014/main" id="{7AB4D274-B8F7-D0C4-D6BB-984A03B1C62A}"/>
                </a:ext>
              </a:extLst>
            </p:cNvPr>
            <p:cNvSpPr>
              <a:spLocks noChangeShapeType="1"/>
            </p:cNvSpPr>
            <p:nvPr/>
          </p:nvSpPr>
          <p:spPr bwMode="auto">
            <a:xfrm>
              <a:off x="184151" y="1963738"/>
              <a:ext cx="1116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208">
              <a:extLst>
                <a:ext uri="{FF2B5EF4-FFF2-40B4-BE49-F238E27FC236}">
                  <a16:creationId xmlns:a16="http://schemas.microsoft.com/office/drawing/2014/main" id="{D7889D4F-12E6-0F24-5CCB-EE76D1AC9695}"/>
                </a:ext>
              </a:extLst>
            </p:cNvPr>
            <p:cNvSpPr>
              <a:spLocks noChangeArrowheads="1"/>
            </p:cNvSpPr>
            <p:nvPr/>
          </p:nvSpPr>
          <p:spPr bwMode="auto">
            <a:xfrm>
              <a:off x="184151" y="1963738"/>
              <a:ext cx="11160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Line 209">
              <a:extLst>
                <a:ext uri="{FF2B5EF4-FFF2-40B4-BE49-F238E27FC236}">
                  <a16:creationId xmlns:a16="http://schemas.microsoft.com/office/drawing/2014/main" id="{4DDBC6FB-3455-30A3-BD44-6BD427A91471}"/>
                </a:ext>
              </a:extLst>
            </p:cNvPr>
            <p:cNvSpPr>
              <a:spLocks noChangeShapeType="1"/>
            </p:cNvSpPr>
            <p:nvPr/>
          </p:nvSpPr>
          <p:spPr bwMode="auto">
            <a:xfrm>
              <a:off x="1323976" y="1955801"/>
              <a:ext cx="763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210">
              <a:extLst>
                <a:ext uri="{FF2B5EF4-FFF2-40B4-BE49-F238E27FC236}">
                  <a16:creationId xmlns:a16="http://schemas.microsoft.com/office/drawing/2014/main" id="{45226F81-0819-2ACE-68B8-1F1D21189076}"/>
                </a:ext>
              </a:extLst>
            </p:cNvPr>
            <p:cNvSpPr>
              <a:spLocks noChangeArrowheads="1"/>
            </p:cNvSpPr>
            <p:nvPr/>
          </p:nvSpPr>
          <p:spPr bwMode="auto">
            <a:xfrm>
              <a:off x="1323976" y="1955801"/>
              <a:ext cx="763587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Line 211">
              <a:extLst>
                <a:ext uri="{FF2B5EF4-FFF2-40B4-BE49-F238E27FC236}">
                  <a16:creationId xmlns:a16="http://schemas.microsoft.com/office/drawing/2014/main" id="{1E76F26B-294B-9D38-D804-88C7C456C54C}"/>
                </a:ext>
              </a:extLst>
            </p:cNvPr>
            <p:cNvSpPr>
              <a:spLocks noChangeShapeType="1"/>
            </p:cNvSpPr>
            <p:nvPr/>
          </p:nvSpPr>
          <p:spPr bwMode="auto">
            <a:xfrm>
              <a:off x="1323976" y="1971676"/>
              <a:ext cx="763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212">
              <a:extLst>
                <a:ext uri="{FF2B5EF4-FFF2-40B4-BE49-F238E27FC236}">
                  <a16:creationId xmlns:a16="http://schemas.microsoft.com/office/drawing/2014/main" id="{DA4768A5-B8F7-F2C1-CE24-7193189A8AFD}"/>
                </a:ext>
              </a:extLst>
            </p:cNvPr>
            <p:cNvSpPr>
              <a:spLocks noChangeArrowheads="1"/>
            </p:cNvSpPr>
            <p:nvPr/>
          </p:nvSpPr>
          <p:spPr bwMode="auto">
            <a:xfrm>
              <a:off x="1323976" y="1971676"/>
              <a:ext cx="763587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Line 213">
              <a:extLst>
                <a:ext uri="{FF2B5EF4-FFF2-40B4-BE49-F238E27FC236}">
                  <a16:creationId xmlns:a16="http://schemas.microsoft.com/office/drawing/2014/main" id="{A268D4E8-0DDB-C97C-82D0-470F7FD26CC3}"/>
                </a:ext>
              </a:extLst>
            </p:cNvPr>
            <p:cNvSpPr>
              <a:spLocks noChangeShapeType="1"/>
            </p:cNvSpPr>
            <p:nvPr/>
          </p:nvSpPr>
          <p:spPr bwMode="auto">
            <a:xfrm>
              <a:off x="1308101" y="1565276"/>
              <a:ext cx="0" cy="390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14">
              <a:extLst>
                <a:ext uri="{FF2B5EF4-FFF2-40B4-BE49-F238E27FC236}">
                  <a16:creationId xmlns:a16="http://schemas.microsoft.com/office/drawing/2014/main" id="{65F813A1-E14D-9243-FFAF-7722C350C421}"/>
                </a:ext>
              </a:extLst>
            </p:cNvPr>
            <p:cNvSpPr>
              <a:spLocks noChangeArrowheads="1"/>
            </p:cNvSpPr>
            <p:nvPr/>
          </p:nvSpPr>
          <p:spPr bwMode="auto">
            <a:xfrm>
              <a:off x="1308101" y="1565276"/>
              <a:ext cx="7938" cy="390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215">
              <a:extLst>
                <a:ext uri="{FF2B5EF4-FFF2-40B4-BE49-F238E27FC236}">
                  <a16:creationId xmlns:a16="http://schemas.microsoft.com/office/drawing/2014/main" id="{D1F1E9A1-660D-C0DF-0D57-D715158053BE}"/>
                </a:ext>
              </a:extLst>
            </p:cNvPr>
            <p:cNvSpPr>
              <a:spLocks noChangeShapeType="1"/>
            </p:cNvSpPr>
            <p:nvPr/>
          </p:nvSpPr>
          <p:spPr bwMode="auto">
            <a:xfrm>
              <a:off x="447676" y="217011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16">
              <a:extLst>
                <a:ext uri="{FF2B5EF4-FFF2-40B4-BE49-F238E27FC236}">
                  <a16:creationId xmlns:a16="http://schemas.microsoft.com/office/drawing/2014/main" id="{DD87D23E-3881-B5F4-10FE-D6B31F1599CA}"/>
                </a:ext>
              </a:extLst>
            </p:cNvPr>
            <p:cNvSpPr>
              <a:spLocks noChangeArrowheads="1"/>
            </p:cNvSpPr>
            <p:nvPr/>
          </p:nvSpPr>
          <p:spPr bwMode="auto">
            <a:xfrm>
              <a:off x="447676" y="217011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217">
              <a:extLst>
                <a:ext uri="{FF2B5EF4-FFF2-40B4-BE49-F238E27FC236}">
                  <a16:creationId xmlns:a16="http://schemas.microsoft.com/office/drawing/2014/main" id="{63C8AF6E-A0C1-9E3C-1E24-7DAACE699A80}"/>
                </a:ext>
              </a:extLst>
            </p:cNvPr>
            <p:cNvSpPr>
              <a:spLocks noChangeShapeType="1"/>
            </p:cNvSpPr>
            <p:nvPr/>
          </p:nvSpPr>
          <p:spPr bwMode="auto">
            <a:xfrm>
              <a:off x="2263776"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18">
              <a:extLst>
                <a:ext uri="{FF2B5EF4-FFF2-40B4-BE49-F238E27FC236}">
                  <a16:creationId xmlns:a16="http://schemas.microsoft.com/office/drawing/2014/main" id="{EC33301C-6FB3-4765-728D-D24177D0BCA3}"/>
                </a:ext>
              </a:extLst>
            </p:cNvPr>
            <p:cNvSpPr>
              <a:spLocks noChangeArrowheads="1"/>
            </p:cNvSpPr>
            <p:nvPr/>
          </p:nvSpPr>
          <p:spPr bwMode="auto">
            <a:xfrm>
              <a:off x="2263776"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Line 219">
              <a:extLst>
                <a:ext uri="{FF2B5EF4-FFF2-40B4-BE49-F238E27FC236}">
                  <a16:creationId xmlns:a16="http://schemas.microsoft.com/office/drawing/2014/main" id="{E44B7120-9EBD-334A-AECD-7C50B5CA56C3}"/>
                </a:ext>
              </a:extLst>
            </p:cNvPr>
            <p:cNvSpPr>
              <a:spLocks noChangeShapeType="1"/>
            </p:cNvSpPr>
            <p:nvPr/>
          </p:nvSpPr>
          <p:spPr bwMode="auto">
            <a:xfrm>
              <a:off x="3221038"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20">
              <a:extLst>
                <a:ext uri="{FF2B5EF4-FFF2-40B4-BE49-F238E27FC236}">
                  <a16:creationId xmlns:a16="http://schemas.microsoft.com/office/drawing/2014/main" id="{5EDCA8BD-6CBE-06D3-1D9E-20AFC457DA23}"/>
                </a:ext>
              </a:extLst>
            </p:cNvPr>
            <p:cNvSpPr>
              <a:spLocks noChangeArrowheads="1"/>
            </p:cNvSpPr>
            <p:nvPr/>
          </p:nvSpPr>
          <p:spPr bwMode="auto">
            <a:xfrm>
              <a:off x="3221038"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221">
              <a:extLst>
                <a:ext uri="{FF2B5EF4-FFF2-40B4-BE49-F238E27FC236}">
                  <a16:creationId xmlns:a16="http://schemas.microsoft.com/office/drawing/2014/main" id="{E951EF98-D8ED-FC21-FE7C-D4EC5D51032D}"/>
                </a:ext>
              </a:extLst>
            </p:cNvPr>
            <p:cNvSpPr>
              <a:spLocks noChangeShapeType="1"/>
            </p:cNvSpPr>
            <p:nvPr/>
          </p:nvSpPr>
          <p:spPr bwMode="auto">
            <a:xfrm>
              <a:off x="4176713"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22">
              <a:extLst>
                <a:ext uri="{FF2B5EF4-FFF2-40B4-BE49-F238E27FC236}">
                  <a16:creationId xmlns:a16="http://schemas.microsoft.com/office/drawing/2014/main" id="{B54D839E-6CA7-6422-BD68-6D6E5D354762}"/>
                </a:ext>
              </a:extLst>
            </p:cNvPr>
            <p:cNvSpPr>
              <a:spLocks noChangeArrowheads="1"/>
            </p:cNvSpPr>
            <p:nvPr/>
          </p:nvSpPr>
          <p:spPr bwMode="auto">
            <a:xfrm>
              <a:off x="4176713"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223">
              <a:extLst>
                <a:ext uri="{FF2B5EF4-FFF2-40B4-BE49-F238E27FC236}">
                  <a16:creationId xmlns:a16="http://schemas.microsoft.com/office/drawing/2014/main" id="{9BB004BE-FA8F-BC5F-6166-E800EA793C9B}"/>
                </a:ext>
              </a:extLst>
            </p:cNvPr>
            <p:cNvSpPr>
              <a:spLocks noChangeShapeType="1"/>
            </p:cNvSpPr>
            <p:nvPr/>
          </p:nvSpPr>
          <p:spPr bwMode="auto">
            <a:xfrm>
              <a:off x="5133976"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224">
              <a:extLst>
                <a:ext uri="{FF2B5EF4-FFF2-40B4-BE49-F238E27FC236}">
                  <a16:creationId xmlns:a16="http://schemas.microsoft.com/office/drawing/2014/main" id="{9FB939D0-137A-9634-5C21-5653EDB181AE}"/>
                </a:ext>
              </a:extLst>
            </p:cNvPr>
            <p:cNvSpPr>
              <a:spLocks noChangeArrowheads="1"/>
            </p:cNvSpPr>
            <p:nvPr/>
          </p:nvSpPr>
          <p:spPr bwMode="auto">
            <a:xfrm>
              <a:off x="5133976"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225">
              <a:extLst>
                <a:ext uri="{FF2B5EF4-FFF2-40B4-BE49-F238E27FC236}">
                  <a16:creationId xmlns:a16="http://schemas.microsoft.com/office/drawing/2014/main" id="{16E96FFA-689C-83D9-B7B0-A0DB664CD28B}"/>
                </a:ext>
              </a:extLst>
            </p:cNvPr>
            <p:cNvSpPr>
              <a:spLocks noChangeShapeType="1"/>
            </p:cNvSpPr>
            <p:nvPr/>
          </p:nvSpPr>
          <p:spPr bwMode="auto">
            <a:xfrm>
              <a:off x="6089651"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226">
              <a:extLst>
                <a:ext uri="{FF2B5EF4-FFF2-40B4-BE49-F238E27FC236}">
                  <a16:creationId xmlns:a16="http://schemas.microsoft.com/office/drawing/2014/main" id="{8197D89D-A61D-57A4-B864-A4F870814DED}"/>
                </a:ext>
              </a:extLst>
            </p:cNvPr>
            <p:cNvSpPr>
              <a:spLocks noChangeArrowheads="1"/>
            </p:cNvSpPr>
            <p:nvPr/>
          </p:nvSpPr>
          <p:spPr bwMode="auto">
            <a:xfrm>
              <a:off x="6089651"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227">
              <a:extLst>
                <a:ext uri="{FF2B5EF4-FFF2-40B4-BE49-F238E27FC236}">
                  <a16:creationId xmlns:a16="http://schemas.microsoft.com/office/drawing/2014/main" id="{F7260208-4446-07FB-F167-38B023F6911C}"/>
                </a:ext>
              </a:extLst>
            </p:cNvPr>
            <p:cNvSpPr>
              <a:spLocks noChangeShapeType="1"/>
            </p:cNvSpPr>
            <p:nvPr/>
          </p:nvSpPr>
          <p:spPr bwMode="auto">
            <a:xfrm>
              <a:off x="7046913"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228">
              <a:extLst>
                <a:ext uri="{FF2B5EF4-FFF2-40B4-BE49-F238E27FC236}">
                  <a16:creationId xmlns:a16="http://schemas.microsoft.com/office/drawing/2014/main" id="{27A3E150-9320-1A36-3DCC-0E7B5CB25E98}"/>
                </a:ext>
              </a:extLst>
            </p:cNvPr>
            <p:cNvSpPr>
              <a:spLocks noChangeArrowheads="1"/>
            </p:cNvSpPr>
            <p:nvPr/>
          </p:nvSpPr>
          <p:spPr bwMode="auto">
            <a:xfrm>
              <a:off x="7046913"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229">
              <a:extLst>
                <a:ext uri="{FF2B5EF4-FFF2-40B4-BE49-F238E27FC236}">
                  <a16:creationId xmlns:a16="http://schemas.microsoft.com/office/drawing/2014/main" id="{BB91C1CD-753E-FF76-5FA1-BFCA8FB29A9B}"/>
                </a:ext>
              </a:extLst>
            </p:cNvPr>
            <p:cNvSpPr>
              <a:spLocks noChangeShapeType="1"/>
            </p:cNvSpPr>
            <p:nvPr/>
          </p:nvSpPr>
          <p:spPr bwMode="auto">
            <a:xfrm>
              <a:off x="8002588"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230">
              <a:extLst>
                <a:ext uri="{FF2B5EF4-FFF2-40B4-BE49-F238E27FC236}">
                  <a16:creationId xmlns:a16="http://schemas.microsoft.com/office/drawing/2014/main" id="{280CCDFC-DA51-BF49-582B-A734316BE5A8}"/>
                </a:ext>
              </a:extLst>
            </p:cNvPr>
            <p:cNvSpPr>
              <a:spLocks noChangeArrowheads="1"/>
            </p:cNvSpPr>
            <p:nvPr/>
          </p:nvSpPr>
          <p:spPr bwMode="auto">
            <a:xfrm>
              <a:off x="8002588"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Line 231">
              <a:extLst>
                <a:ext uri="{FF2B5EF4-FFF2-40B4-BE49-F238E27FC236}">
                  <a16:creationId xmlns:a16="http://schemas.microsoft.com/office/drawing/2014/main" id="{CC2391AD-60CE-A9ED-88E8-950DEC64163D}"/>
                </a:ext>
              </a:extLst>
            </p:cNvPr>
            <p:cNvSpPr>
              <a:spLocks noChangeShapeType="1"/>
            </p:cNvSpPr>
            <p:nvPr/>
          </p:nvSpPr>
          <p:spPr bwMode="auto">
            <a:xfrm>
              <a:off x="1323976" y="217011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232">
              <a:extLst>
                <a:ext uri="{FF2B5EF4-FFF2-40B4-BE49-F238E27FC236}">
                  <a16:creationId xmlns:a16="http://schemas.microsoft.com/office/drawing/2014/main" id="{5456E788-6276-8E99-D969-8C3D3D41DECC}"/>
                </a:ext>
              </a:extLst>
            </p:cNvPr>
            <p:cNvSpPr>
              <a:spLocks noChangeArrowheads="1"/>
            </p:cNvSpPr>
            <p:nvPr/>
          </p:nvSpPr>
          <p:spPr bwMode="auto">
            <a:xfrm>
              <a:off x="1323976" y="217011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Line 233">
              <a:extLst>
                <a:ext uri="{FF2B5EF4-FFF2-40B4-BE49-F238E27FC236}">
                  <a16:creationId xmlns:a16="http://schemas.microsoft.com/office/drawing/2014/main" id="{81815359-BAB6-2293-E291-C5B681657B70}"/>
                </a:ext>
              </a:extLst>
            </p:cNvPr>
            <p:cNvSpPr>
              <a:spLocks noChangeShapeType="1"/>
            </p:cNvSpPr>
            <p:nvPr/>
          </p:nvSpPr>
          <p:spPr bwMode="auto">
            <a:xfrm>
              <a:off x="447676" y="237013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234">
              <a:extLst>
                <a:ext uri="{FF2B5EF4-FFF2-40B4-BE49-F238E27FC236}">
                  <a16:creationId xmlns:a16="http://schemas.microsoft.com/office/drawing/2014/main" id="{216BE867-9393-6863-008E-55A76658EF63}"/>
                </a:ext>
              </a:extLst>
            </p:cNvPr>
            <p:cNvSpPr>
              <a:spLocks noChangeArrowheads="1"/>
            </p:cNvSpPr>
            <p:nvPr/>
          </p:nvSpPr>
          <p:spPr bwMode="auto">
            <a:xfrm>
              <a:off x="447676" y="237013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Line 235">
              <a:extLst>
                <a:ext uri="{FF2B5EF4-FFF2-40B4-BE49-F238E27FC236}">
                  <a16:creationId xmlns:a16="http://schemas.microsoft.com/office/drawing/2014/main" id="{943F4183-1384-387F-9F88-1B081C5ED741}"/>
                </a:ext>
              </a:extLst>
            </p:cNvPr>
            <p:cNvSpPr>
              <a:spLocks noChangeShapeType="1"/>
            </p:cNvSpPr>
            <p:nvPr/>
          </p:nvSpPr>
          <p:spPr bwMode="auto">
            <a:xfrm>
              <a:off x="1323976" y="237013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236">
              <a:extLst>
                <a:ext uri="{FF2B5EF4-FFF2-40B4-BE49-F238E27FC236}">
                  <a16:creationId xmlns:a16="http://schemas.microsoft.com/office/drawing/2014/main" id="{843E1930-0D97-65A7-1DB3-34DC39AB5D5B}"/>
                </a:ext>
              </a:extLst>
            </p:cNvPr>
            <p:cNvSpPr>
              <a:spLocks noChangeArrowheads="1"/>
            </p:cNvSpPr>
            <p:nvPr/>
          </p:nvSpPr>
          <p:spPr bwMode="auto">
            <a:xfrm>
              <a:off x="1323976" y="237013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Line 237">
              <a:extLst>
                <a:ext uri="{FF2B5EF4-FFF2-40B4-BE49-F238E27FC236}">
                  <a16:creationId xmlns:a16="http://schemas.microsoft.com/office/drawing/2014/main" id="{C6683561-6C4E-FDE9-3C1E-2B95C5C13629}"/>
                </a:ext>
              </a:extLst>
            </p:cNvPr>
            <p:cNvSpPr>
              <a:spLocks noChangeShapeType="1"/>
            </p:cNvSpPr>
            <p:nvPr/>
          </p:nvSpPr>
          <p:spPr bwMode="auto">
            <a:xfrm>
              <a:off x="447676" y="256857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238">
              <a:extLst>
                <a:ext uri="{FF2B5EF4-FFF2-40B4-BE49-F238E27FC236}">
                  <a16:creationId xmlns:a16="http://schemas.microsoft.com/office/drawing/2014/main" id="{230A9D0D-E387-F9B4-754F-D2D44A509D6F}"/>
                </a:ext>
              </a:extLst>
            </p:cNvPr>
            <p:cNvSpPr>
              <a:spLocks noChangeArrowheads="1"/>
            </p:cNvSpPr>
            <p:nvPr/>
          </p:nvSpPr>
          <p:spPr bwMode="auto">
            <a:xfrm>
              <a:off x="447676" y="256857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Line 239">
              <a:extLst>
                <a:ext uri="{FF2B5EF4-FFF2-40B4-BE49-F238E27FC236}">
                  <a16:creationId xmlns:a16="http://schemas.microsoft.com/office/drawing/2014/main" id="{C4485A85-6B7A-9EBD-E915-46648BC7FAC1}"/>
                </a:ext>
              </a:extLst>
            </p:cNvPr>
            <p:cNvSpPr>
              <a:spLocks noChangeShapeType="1"/>
            </p:cNvSpPr>
            <p:nvPr/>
          </p:nvSpPr>
          <p:spPr bwMode="auto">
            <a:xfrm>
              <a:off x="1323976" y="256857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240">
              <a:extLst>
                <a:ext uri="{FF2B5EF4-FFF2-40B4-BE49-F238E27FC236}">
                  <a16:creationId xmlns:a16="http://schemas.microsoft.com/office/drawing/2014/main" id="{9E37E126-6304-746F-85D8-53FAB57D6199}"/>
                </a:ext>
              </a:extLst>
            </p:cNvPr>
            <p:cNvSpPr>
              <a:spLocks noChangeArrowheads="1"/>
            </p:cNvSpPr>
            <p:nvPr/>
          </p:nvSpPr>
          <p:spPr bwMode="auto">
            <a:xfrm>
              <a:off x="1323976" y="256857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241">
              <a:extLst>
                <a:ext uri="{FF2B5EF4-FFF2-40B4-BE49-F238E27FC236}">
                  <a16:creationId xmlns:a16="http://schemas.microsoft.com/office/drawing/2014/main" id="{41B21D39-FAF3-E33D-8E42-219D1E4245DA}"/>
                </a:ext>
              </a:extLst>
            </p:cNvPr>
            <p:cNvSpPr>
              <a:spLocks noChangeShapeType="1"/>
            </p:cNvSpPr>
            <p:nvPr/>
          </p:nvSpPr>
          <p:spPr bwMode="auto">
            <a:xfrm>
              <a:off x="447676" y="276860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242">
              <a:extLst>
                <a:ext uri="{FF2B5EF4-FFF2-40B4-BE49-F238E27FC236}">
                  <a16:creationId xmlns:a16="http://schemas.microsoft.com/office/drawing/2014/main" id="{C2B9CB01-422B-5CF3-CC82-EE341821E249}"/>
                </a:ext>
              </a:extLst>
            </p:cNvPr>
            <p:cNvSpPr>
              <a:spLocks noChangeArrowheads="1"/>
            </p:cNvSpPr>
            <p:nvPr/>
          </p:nvSpPr>
          <p:spPr bwMode="auto">
            <a:xfrm>
              <a:off x="447676" y="276860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243">
              <a:extLst>
                <a:ext uri="{FF2B5EF4-FFF2-40B4-BE49-F238E27FC236}">
                  <a16:creationId xmlns:a16="http://schemas.microsoft.com/office/drawing/2014/main" id="{0B63ABFC-8511-FCA1-CBDC-6885F28AD0B8}"/>
                </a:ext>
              </a:extLst>
            </p:cNvPr>
            <p:cNvSpPr>
              <a:spLocks noChangeShapeType="1"/>
            </p:cNvSpPr>
            <p:nvPr/>
          </p:nvSpPr>
          <p:spPr bwMode="auto">
            <a:xfrm>
              <a:off x="1323976" y="276860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244">
              <a:extLst>
                <a:ext uri="{FF2B5EF4-FFF2-40B4-BE49-F238E27FC236}">
                  <a16:creationId xmlns:a16="http://schemas.microsoft.com/office/drawing/2014/main" id="{2A9C91D4-10FE-B1F2-E86E-C961E6D61779}"/>
                </a:ext>
              </a:extLst>
            </p:cNvPr>
            <p:cNvSpPr>
              <a:spLocks noChangeArrowheads="1"/>
            </p:cNvSpPr>
            <p:nvPr/>
          </p:nvSpPr>
          <p:spPr bwMode="auto">
            <a:xfrm>
              <a:off x="1323976" y="276860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Line 245">
              <a:extLst>
                <a:ext uri="{FF2B5EF4-FFF2-40B4-BE49-F238E27FC236}">
                  <a16:creationId xmlns:a16="http://schemas.microsoft.com/office/drawing/2014/main" id="{3D441AF0-D599-9F0E-5E6E-83E5001E4D16}"/>
                </a:ext>
              </a:extLst>
            </p:cNvPr>
            <p:cNvSpPr>
              <a:spLocks noChangeShapeType="1"/>
            </p:cNvSpPr>
            <p:nvPr/>
          </p:nvSpPr>
          <p:spPr bwMode="auto">
            <a:xfrm>
              <a:off x="447676" y="296703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246">
              <a:extLst>
                <a:ext uri="{FF2B5EF4-FFF2-40B4-BE49-F238E27FC236}">
                  <a16:creationId xmlns:a16="http://schemas.microsoft.com/office/drawing/2014/main" id="{3FA46E69-8F57-B5BB-7FEF-AD9EA4C6FF5E}"/>
                </a:ext>
              </a:extLst>
            </p:cNvPr>
            <p:cNvSpPr>
              <a:spLocks noChangeArrowheads="1"/>
            </p:cNvSpPr>
            <p:nvPr/>
          </p:nvSpPr>
          <p:spPr bwMode="auto">
            <a:xfrm>
              <a:off x="447676" y="296703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247">
              <a:extLst>
                <a:ext uri="{FF2B5EF4-FFF2-40B4-BE49-F238E27FC236}">
                  <a16:creationId xmlns:a16="http://schemas.microsoft.com/office/drawing/2014/main" id="{A478BEB1-932B-0250-5AA2-675837313663}"/>
                </a:ext>
              </a:extLst>
            </p:cNvPr>
            <p:cNvSpPr>
              <a:spLocks noChangeShapeType="1"/>
            </p:cNvSpPr>
            <p:nvPr/>
          </p:nvSpPr>
          <p:spPr bwMode="auto">
            <a:xfrm>
              <a:off x="1323976" y="296703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248">
              <a:extLst>
                <a:ext uri="{FF2B5EF4-FFF2-40B4-BE49-F238E27FC236}">
                  <a16:creationId xmlns:a16="http://schemas.microsoft.com/office/drawing/2014/main" id="{A5CB9F1E-4CD7-337F-AA1D-6E645EA9DA72}"/>
                </a:ext>
              </a:extLst>
            </p:cNvPr>
            <p:cNvSpPr>
              <a:spLocks noChangeArrowheads="1"/>
            </p:cNvSpPr>
            <p:nvPr/>
          </p:nvSpPr>
          <p:spPr bwMode="auto">
            <a:xfrm>
              <a:off x="1323976" y="296703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249">
              <a:extLst>
                <a:ext uri="{FF2B5EF4-FFF2-40B4-BE49-F238E27FC236}">
                  <a16:creationId xmlns:a16="http://schemas.microsoft.com/office/drawing/2014/main" id="{E15B8B1E-06D1-DDFB-90AA-510505571CAF}"/>
                </a:ext>
              </a:extLst>
            </p:cNvPr>
            <p:cNvSpPr>
              <a:spLocks noChangeShapeType="1"/>
            </p:cNvSpPr>
            <p:nvPr/>
          </p:nvSpPr>
          <p:spPr bwMode="auto">
            <a:xfrm>
              <a:off x="447676" y="316706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250">
              <a:extLst>
                <a:ext uri="{FF2B5EF4-FFF2-40B4-BE49-F238E27FC236}">
                  <a16:creationId xmlns:a16="http://schemas.microsoft.com/office/drawing/2014/main" id="{712CABEB-C0B7-9734-AE6D-6CE224DA0520}"/>
                </a:ext>
              </a:extLst>
            </p:cNvPr>
            <p:cNvSpPr>
              <a:spLocks noChangeArrowheads="1"/>
            </p:cNvSpPr>
            <p:nvPr/>
          </p:nvSpPr>
          <p:spPr bwMode="auto">
            <a:xfrm>
              <a:off x="447676" y="316706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251">
              <a:extLst>
                <a:ext uri="{FF2B5EF4-FFF2-40B4-BE49-F238E27FC236}">
                  <a16:creationId xmlns:a16="http://schemas.microsoft.com/office/drawing/2014/main" id="{E4184981-378B-D692-1EF7-0229B622A382}"/>
                </a:ext>
              </a:extLst>
            </p:cNvPr>
            <p:cNvSpPr>
              <a:spLocks noChangeShapeType="1"/>
            </p:cNvSpPr>
            <p:nvPr/>
          </p:nvSpPr>
          <p:spPr bwMode="auto">
            <a:xfrm>
              <a:off x="1323976" y="316706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252">
              <a:extLst>
                <a:ext uri="{FF2B5EF4-FFF2-40B4-BE49-F238E27FC236}">
                  <a16:creationId xmlns:a16="http://schemas.microsoft.com/office/drawing/2014/main" id="{88E94E19-9AF9-333E-B963-92C518DA1ED0}"/>
                </a:ext>
              </a:extLst>
            </p:cNvPr>
            <p:cNvSpPr>
              <a:spLocks noChangeArrowheads="1"/>
            </p:cNvSpPr>
            <p:nvPr/>
          </p:nvSpPr>
          <p:spPr bwMode="auto">
            <a:xfrm>
              <a:off x="1323976" y="316706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253">
              <a:extLst>
                <a:ext uri="{FF2B5EF4-FFF2-40B4-BE49-F238E27FC236}">
                  <a16:creationId xmlns:a16="http://schemas.microsoft.com/office/drawing/2014/main" id="{40E6B87F-4C1F-8A54-27AB-10383FF13F66}"/>
                </a:ext>
              </a:extLst>
            </p:cNvPr>
            <p:cNvSpPr>
              <a:spLocks noChangeShapeType="1"/>
            </p:cNvSpPr>
            <p:nvPr/>
          </p:nvSpPr>
          <p:spPr bwMode="auto">
            <a:xfrm>
              <a:off x="447676" y="336550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254">
              <a:extLst>
                <a:ext uri="{FF2B5EF4-FFF2-40B4-BE49-F238E27FC236}">
                  <a16:creationId xmlns:a16="http://schemas.microsoft.com/office/drawing/2014/main" id="{CE10FB22-8217-0899-E08B-9D41D7EB96D9}"/>
                </a:ext>
              </a:extLst>
            </p:cNvPr>
            <p:cNvSpPr>
              <a:spLocks noChangeArrowheads="1"/>
            </p:cNvSpPr>
            <p:nvPr/>
          </p:nvSpPr>
          <p:spPr bwMode="auto">
            <a:xfrm>
              <a:off x="447676" y="336550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255">
              <a:extLst>
                <a:ext uri="{FF2B5EF4-FFF2-40B4-BE49-F238E27FC236}">
                  <a16:creationId xmlns:a16="http://schemas.microsoft.com/office/drawing/2014/main" id="{F8CFBEE5-BF44-FC3A-23F1-E450EDDB67FF}"/>
                </a:ext>
              </a:extLst>
            </p:cNvPr>
            <p:cNvSpPr>
              <a:spLocks noChangeShapeType="1"/>
            </p:cNvSpPr>
            <p:nvPr/>
          </p:nvSpPr>
          <p:spPr bwMode="auto">
            <a:xfrm>
              <a:off x="1323976" y="336550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256">
              <a:extLst>
                <a:ext uri="{FF2B5EF4-FFF2-40B4-BE49-F238E27FC236}">
                  <a16:creationId xmlns:a16="http://schemas.microsoft.com/office/drawing/2014/main" id="{EC2679B1-6652-7465-A668-5BA3CE6849C7}"/>
                </a:ext>
              </a:extLst>
            </p:cNvPr>
            <p:cNvSpPr>
              <a:spLocks noChangeArrowheads="1"/>
            </p:cNvSpPr>
            <p:nvPr/>
          </p:nvSpPr>
          <p:spPr bwMode="auto">
            <a:xfrm>
              <a:off x="1323976" y="336550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257">
              <a:extLst>
                <a:ext uri="{FF2B5EF4-FFF2-40B4-BE49-F238E27FC236}">
                  <a16:creationId xmlns:a16="http://schemas.microsoft.com/office/drawing/2014/main" id="{A1900FCE-2F09-60C7-20DB-5364A412C8D9}"/>
                </a:ext>
              </a:extLst>
            </p:cNvPr>
            <p:cNvSpPr>
              <a:spLocks noChangeShapeType="1"/>
            </p:cNvSpPr>
            <p:nvPr/>
          </p:nvSpPr>
          <p:spPr bwMode="auto">
            <a:xfrm>
              <a:off x="447676" y="35655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258">
              <a:extLst>
                <a:ext uri="{FF2B5EF4-FFF2-40B4-BE49-F238E27FC236}">
                  <a16:creationId xmlns:a16="http://schemas.microsoft.com/office/drawing/2014/main" id="{9A37DF18-5B93-B89C-9849-D236872B9F39}"/>
                </a:ext>
              </a:extLst>
            </p:cNvPr>
            <p:cNvSpPr>
              <a:spLocks noChangeArrowheads="1"/>
            </p:cNvSpPr>
            <p:nvPr/>
          </p:nvSpPr>
          <p:spPr bwMode="auto">
            <a:xfrm>
              <a:off x="447676" y="35655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259">
              <a:extLst>
                <a:ext uri="{FF2B5EF4-FFF2-40B4-BE49-F238E27FC236}">
                  <a16:creationId xmlns:a16="http://schemas.microsoft.com/office/drawing/2014/main" id="{AA075545-452D-80B7-FF1A-E6E99AC80CFA}"/>
                </a:ext>
              </a:extLst>
            </p:cNvPr>
            <p:cNvSpPr>
              <a:spLocks noChangeShapeType="1"/>
            </p:cNvSpPr>
            <p:nvPr/>
          </p:nvSpPr>
          <p:spPr bwMode="auto">
            <a:xfrm>
              <a:off x="1323976" y="35655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260">
              <a:extLst>
                <a:ext uri="{FF2B5EF4-FFF2-40B4-BE49-F238E27FC236}">
                  <a16:creationId xmlns:a16="http://schemas.microsoft.com/office/drawing/2014/main" id="{D12DC1FD-59D2-7C80-470A-896265F2473C}"/>
                </a:ext>
              </a:extLst>
            </p:cNvPr>
            <p:cNvSpPr>
              <a:spLocks noChangeArrowheads="1"/>
            </p:cNvSpPr>
            <p:nvPr/>
          </p:nvSpPr>
          <p:spPr bwMode="auto">
            <a:xfrm>
              <a:off x="1323976" y="35655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261">
              <a:extLst>
                <a:ext uri="{FF2B5EF4-FFF2-40B4-BE49-F238E27FC236}">
                  <a16:creationId xmlns:a16="http://schemas.microsoft.com/office/drawing/2014/main" id="{3BF421A9-834A-DDC5-4BFF-070296350321}"/>
                </a:ext>
              </a:extLst>
            </p:cNvPr>
            <p:cNvSpPr>
              <a:spLocks noChangeShapeType="1"/>
            </p:cNvSpPr>
            <p:nvPr/>
          </p:nvSpPr>
          <p:spPr bwMode="auto">
            <a:xfrm>
              <a:off x="447676" y="376396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262">
              <a:extLst>
                <a:ext uri="{FF2B5EF4-FFF2-40B4-BE49-F238E27FC236}">
                  <a16:creationId xmlns:a16="http://schemas.microsoft.com/office/drawing/2014/main" id="{9A9B41E5-2280-7DA9-C682-967F6A2C5723}"/>
                </a:ext>
              </a:extLst>
            </p:cNvPr>
            <p:cNvSpPr>
              <a:spLocks noChangeArrowheads="1"/>
            </p:cNvSpPr>
            <p:nvPr/>
          </p:nvSpPr>
          <p:spPr bwMode="auto">
            <a:xfrm>
              <a:off x="447676" y="376396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263">
              <a:extLst>
                <a:ext uri="{FF2B5EF4-FFF2-40B4-BE49-F238E27FC236}">
                  <a16:creationId xmlns:a16="http://schemas.microsoft.com/office/drawing/2014/main" id="{87E9559F-CD2D-26DF-5832-BC9E58084706}"/>
                </a:ext>
              </a:extLst>
            </p:cNvPr>
            <p:cNvSpPr>
              <a:spLocks noChangeShapeType="1"/>
            </p:cNvSpPr>
            <p:nvPr/>
          </p:nvSpPr>
          <p:spPr bwMode="auto">
            <a:xfrm>
              <a:off x="1323976" y="376396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264">
              <a:extLst>
                <a:ext uri="{FF2B5EF4-FFF2-40B4-BE49-F238E27FC236}">
                  <a16:creationId xmlns:a16="http://schemas.microsoft.com/office/drawing/2014/main" id="{BF0C6D76-FA4F-CE79-4647-ACF23FD3BBA2}"/>
                </a:ext>
              </a:extLst>
            </p:cNvPr>
            <p:cNvSpPr>
              <a:spLocks noChangeArrowheads="1"/>
            </p:cNvSpPr>
            <p:nvPr/>
          </p:nvSpPr>
          <p:spPr bwMode="auto">
            <a:xfrm>
              <a:off x="1323976" y="376396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265">
              <a:extLst>
                <a:ext uri="{FF2B5EF4-FFF2-40B4-BE49-F238E27FC236}">
                  <a16:creationId xmlns:a16="http://schemas.microsoft.com/office/drawing/2014/main" id="{0B6A06C0-EA16-346F-C36A-136E33DDCEEE}"/>
                </a:ext>
              </a:extLst>
            </p:cNvPr>
            <p:cNvSpPr>
              <a:spLocks noChangeShapeType="1"/>
            </p:cNvSpPr>
            <p:nvPr/>
          </p:nvSpPr>
          <p:spPr bwMode="auto">
            <a:xfrm>
              <a:off x="447676" y="39639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266">
              <a:extLst>
                <a:ext uri="{FF2B5EF4-FFF2-40B4-BE49-F238E27FC236}">
                  <a16:creationId xmlns:a16="http://schemas.microsoft.com/office/drawing/2014/main" id="{A5BFC2C5-370A-AE68-87B3-7480840F85F8}"/>
                </a:ext>
              </a:extLst>
            </p:cNvPr>
            <p:cNvSpPr>
              <a:spLocks noChangeArrowheads="1"/>
            </p:cNvSpPr>
            <p:nvPr/>
          </p:nvSpPr>
          <p:spPr bwMode="auto">
            <a:xfrm>
              <a:off x="447676" y="39639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267">
              <a:extLst>
                <a:ext uri="{FF2B5EF4-FFF2-40B4-BE49-F238E27FC236}">
                  <a16:creationId xmlns:a16="http://schemas.microsoft.com/office/drawing/2014/main" id="{23DA90B4-72D0-4528-327B-70295F3342F0}"/>
                </a:ext>
              </a:extLst>
            </p:cNvPr>
            <p:cNvSpPr>
              <a:spLocks noChangeShapeType="1"/>
            </p:cNvSpPr>
            <p:nvPr/>
          </p:nvSpPr>
          <p:spPr bwMode="auto">
            <a:xfrm>
              <a:off x="1323976" y="39639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268">
              <a:extLst>
                <a:ext uri="{FF2B5EF4-FFF2-40B4-BE49-F238E27FC236}">
                  <a16:creationId xmlns:a16="http://schemas.microsoft.com/office/drawing/2014/main" id="{05050134-BBC4-B86C-C2E0-A83BAB49442F}"/>
                </a:ext>
              </a:extLst>
            </p:cNvPr>
            <p:cNvSpPr>
              <a:spLocks noChangeArrowheads="1"/>
            </p:cNvSpPr>
            <p:nvPr/>
          </p:nvSpPr>
          <p:spPr bwMode="auto">
            <a:xfrm>
              <a:off x="1323976" y="39639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269">
              <a:extLst>
                <a:ext uri="{FF2B5EF4-FFF2-40B4-BE49-F238E27FC236}">
                  <a16:creationId xmlns:a16="http://schemas.microsoft.com/office/drawing/2014/main" id="{644A4D0E-CEF9-4871-A16E-37ABCC23E27D}"/>
                </a:ext>
              </a:extLst>
            </p:cNvPr>
            <p:cNvSpPr>
              <a:spLocks noChangeShapeType="1"/>
            </p:cNvSpPr>
            <p:nvPr/>
          </p:nvSpPr>
          <p:spPr bwMode="auto">
            <a:xfrm>
              <a:off x="447676" y="41624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270">
              <a:extLst>
                <a:ext uri="{FF2B5EF4-FFF2-40B4-BE49-F238E27FC236}">
                  <a16:creationId xmlns:a16="http://schemas.microsoft.com/office/drawing/2014/main" id="{84587DA9-04B7-6695-759E-81D1B42D727E}"/>
                </a:ext>
              </a:extLst>
            </p:cNvPr>
            <p:cNvSpPr>
              <a:spLocks noChangeArrowheads="1"/>
            </p:cNvSpPr>
            <p:nvPr/>
          </p:nvSpPr>
          <p:spPr bwMode="auto">
            <a:xfrm>
              <a:off x="447676" y="41624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271">
              <a:extLst>
                <a:ext uri="{FF2B5EF4-FFF2-40B4-BE49-F238E27FC236}">
                  <a16:creationId xmlns:a16="http://schemas.microsoft.com/office/drawing/2014/main" id="{BAB37816-996D-7A3A-0303-AFE2BED53C1E}"/>
                </a:ext>
              </a:extLst>
            </p:cNvPr>
            <p:cNvSpPr>
              <a:spLocks noChangeShapeType="1"/>
            </p:cNvSpPr>
            <p:nvPr/>
          </p:nvSpPr>
          <p:spPr bwMode="auto">
            <a:xfrm>
              <a:off x="1323976" y="41624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272">
              <a:extLst>
                <a:ext uri="{FF2B5EF4-FFF2-40B4-BE49-F238E27FC236}">
                  <a16:creationId xmlns:a16="http://schemas.microsoft.com/office/drawing/2014/main" id="{670D530A-F011-5B77-060D-CC6370D689F1}"/>
                </a:ext>
              </a:extLst>
            </p:cNvPr>
            <p:cNvSpPr>
              <a:spLocks noChangeArrowheads="1"/>
            </p:cNvSpPr>
            <p:nvPr/>
          </p:nvSpPr>
          <p:spPr bwMode="auto">
            <a:xfrm>
              <a:off x="1323976" y="41624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273">
              <a:extLst>
                <a:ext uri="{FF2B5EF4-FFF2-40B4-BE49-F238E27FC236}">
                  <a16:creationId xmlns:a16="http://schemas.microsoft.com/office/drawing/2014/main" id="{C8733736-62BA-4765-62D1-6859F5722872}"/>
                </a:ext>
              </a:extLst>
            </p:cNvPr>
            <p:cNvSpPr>
              <a:spLocks noChangeShapeType="1"/>
            </p:cNvSpPr>
            <p:nvPr/>
          </p:nvSpPr>
          <p:spPr bwMode="auto">
            <a:xfrm>
              <a:off x="447676" y="43703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274">
              <a:extLst>
                <a:ext uri="{FF2B5EF4-FFF2-40B4-BE49-F238E27FC236}">
                  <a16:creationId xmlns:a16="http://schemas.microsoft.com/office/drawing/2014/main" id="{870A90FA-D33E-A502-CD48-4AC4A2F9E4EE}"/>
                </a:ext>
              </a:extLst>
            </p:cNvPr>
            <p:cNvSpPr>
              <a:spLocks noChangeArrowheads="1"/>
            </p:cNvSpPr>
            <p:nvPr/>
          </p:nvSpPr>
          <p:spPr bwMode="auto">
            <a:xfrm>
              <a:off x="447676" y="43703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275">
              <a:extLst>
                <a:ext uri="{FF2B5EF4-FFF2-40B4-BE49-F238E27FC236}">
                  <a16:creationId xmlns:a16="http://schemas.microsoft.com/office/drawing/2014/main" id="{1E6D0758-13FE-C69B-C4F7-106D88D60B73}"/>
                </a:ext>
              </a:extLst>
            </p:cNvPr>
            <p:cNvSpPr>
              <a:spLocks noChangeShapeType="1"/>
            </p:cNvSpPr>
            <p:nvPr/>
          </p:nvSpPr>
          <p:spPr bwMode="auto">
            <a:xfrm>
              <a:off x="1323976" y="43703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276">
              <a:extLst>
                <a:ext uri="{FF2B5EF4-FFF2-40B4-BE49-F238E27FC236}">
                  <a16:creationId xmlns:a16="http://schemas.microsoft.com/office/drawing/2014/main" id="{115B9C2B-7ECC-6BDB-7C18-DB2983778C64}"/>
                </a:ext>
              </a:extLst>
            </p:cNvPr>
            <p:cNvSpPr>
              <a:spLocks noChangeArrowheads="1"/>
            </p:cNvSpPr>
            <p:nvPr/>
          </p:nvSpPr>
          <p:spPr bwMode="auto">
            <a:xfrm>
              <a:off x="1323976" y="43703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277">
              <a:extLst>
                <a:ext uri="{FF2B5EF4-FFF2-40B4-BE49-F238E27FC236}">
                  <a16:creationId xmlns:a16="http://schemas.microsoft.com/office/drawing/2014/main" id="{4FF40811-DFD1-1107-AC61-60FAE2DF5F22}"/>
                </a:ext>
              </a:extLst>
            </p:cNvPr>
            <p:cNvSpPr>
              <a:spLocks noChangeShapeType="1"/>
            </p:cNvSpPr>
            <p:nvPr/>
          </p:nvSpPr>
          <p:spPr bwMode="auto">
            <a:xfrm>
              <a:off x="447676" y="45688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278">
              <a:extLst>
                <a:ext uri="{FF2B5EF4-FFF2-40B4-BE49-F238E27FC236}">
                  <a16:creationId xmlns:a16="http://schemas.microsoft.com/office/drawing/2014/main" id="{923CE1A5-0B8B-09BC-E7DC-4D6D39DFF27B}"/>
                </a:ext>
              </a:extLst>
            </p:cNvPr>
            <p:cNvSpPr>
              <a:spLocks noChangeArrowheads="1"/>
            </p:cNvSpPr>
            <p:nvPr/>
          </p:nvSpPr>
          <p:spPr bwMode="auto">
            <a:xfrm>
              <a:off x="447676" y="45688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279">
              <a:extLst>
                <a:ext uri="{FF2B5EF4-FFF2-40B4-BE49-F238E27FC236}">
                  <a16:creationId xmlns:a16="http://schemas.microsoft.com/office/drawing/2014/main" id="{F8A5C578-6F5F-2A25-1F71-FE21F198F7F9}"/>
                </a:ext>
              </a:extLst>
            </p:cNvPr>
            <p:cNvSpPr>
              <a:spLocks noChangeShapeType="1"/>
            </p:cNvSpPr>
            <p:nvPr/>
          </p:nvSpPr>
          <p:spPr bwMode="auto">
            <a:xfrm>
              <a:off x="1323976" y="45688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280">
              <a:extLst>
                <a:ext uri="{FF2B5EF4-FFF2-40B4-BE49-F238E27FC236}">
                  <a16:creationId xmlns:a16="http://schemas.microsoft.com/office/drawing/2014/main" id="{53585A64-6912-E661-C190-7D4EB7E8F26F}"/>
                </a:ext>
              </a:extLst>
            </p:cNvPr>
            <p:cNvSpPr>
              <a:spLocks noChangeArrowheads="1"/>
            </p:cNvSpPr>
            <p:nvPr/>
          </p:nvSpPr>
          <p:spPr bwMode="auto">
            <a:xfrm>
              <a:off x="1323976" y="45688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281">
              <a:extLst>
                <a:ext uri="{FF2B5EF4-FFF2-40B4-BE49-F238E27FC236}">
                  <a16:creationId xmlns:a16="http://schemas.microsoft.com/office/drawing/2014/main" id="{5678EDE4-5271-AF61-65E4-69F276FCA7E4}"/>
                </a:ext>
              </a:extLst>
            </p:cNvPr>
            <p:cNvSpPr>
              <a:spLocks noChangeShapeType="1"/>
            </p:cNvSpPr>
            <p:nvPr/>
          </p:nvSpPr>
          <p:spPr bwMode="auto">
            <a:xfrm>
              <a:off x="447676" y="476885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282">
              <a:extLst>
                <a:ext uri="{FF2B5EF4-FFF2-40B4-BE49-F238E27FC236}">
                  <a16:creationId xmlns:a16="http://schemas.microsoft.com/office/drawing/2014/main" id="{CC53E781-47BE-443C-5585-7442BD89A914}"/>
                </a:ext>
              </a:extLst>
            </p:cNvPr>
            <p:cNvSpPr>
              <a:spLocks noChangeArrowheads="1"/>
            </p:cNvSpPr>
            <p:nvPr/>
          </p:nvSpPr>
          <p:spPr bwMode="auto">
            <a:xfrm>
              <a:off x="447676" y="476885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283">
              <a:extLst>
                <a:ext uri="{FF2B5EF4-FFF2-40B4-BE49-F238E27FC236}">
                  <a16:creationId xmlns:a16="http://schemas.microsoft.com/office/drawing/2014/main" id="{14627B68-E4F5-17A1-7F02-65B4A1FC2E1C}"/>
                </a:ext>
              </a:extLst>
            </p:cNvPr>
            <p:cNvSpPr>
              <a:spLocks noChangeShapeType="1"/>
            </p:cNvSpPr>
            <p:nvPr/>
          </p:nvSpPr>
          <p:spPr bwMode="auto">
            <a:xfrm>
              <a:off x="1323976" y="476885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284">
              <a:extLst>
                <a:ext uri="{FF2B5EF4-FFF2-40B4-BE49-F238E27FC236}">
                  <a16:creationId xmlns:a16="http://schemas.microsoft.com/office/drawing/2014/main" id="{60FE78D6-9DA5-3C75-6B95-2A1EC87F30D5}"/>
                </a:ext>
              </a:extLst>
            </p:cNvPr>
            <p:cNvSpPr>
              <a:spLocks noChangeArrowheads="1"/>
            </p:cNvSpPr>
            <p:nvPr/>
          </p:nvSpPr>
          <p:spPr bwMode="auto">
            <a:xfrm>
              <a:off x="1323976" y="476885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285">
              <a:extLst>
                <a:ext uri="{FF2B5EF4-FFF2-40B4-BE49-F238E27FC236}">
                  <a16:creationId xmlns:a16="http://schemas.microsoft.com/office/drawing/2014/main" id="{0E6C6495-CF53-A3BC-C182-C252DA349B16}"/>
                </a:ext>
              </a:extLst>
            </p:cNvPr>
            <p:cNvSpPr>
              <a:spLocks noChangeShapeType="1"/>
            </p:cNvSpPr>
            <p:nvPr/>
          </p:nvSpPr>
          <p:spPr bwMode="auto">
            <a:xfrm>
              <a:off x="447676" y="49672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286">
              <a:extLst>
                <a:ext uri="{FF2B5EF4-FFF2-40B4-BE49-F238E27FC236}">
                  <a16:creationId xmlns:a16="http://schemas.microsoft.com/office/drawing/2014/main" id="{CDB08392-0888-4671-6FAA-0A37CD8BFD2B}"/>
                </a:ext>
              </a:extLst>
            </p:cNvPr>
            <p:cNvSpPr>
              <a:spLocks noChangeArrowheads="1"/>
            </p:cNvSpPr>
            <p:nvPr/>
          </p:nvSpPr>
          <p:spPr bwMode="auto">
            <a:xfrm>
              <a:off x="447676" y="49672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287">
              <a:extLst>
                <a:ext uri="{FF2B5EF4-FFF2-40B4-BE49-F238E27FC236}">
                  <a16:creationId xmlns:a16="http://schemas.microsoft.com/office/drawing/2014/main" id="{CEECA656-C3D6-891A-A5E8-9EB2DBA85CB0}"/>
                </a:ext>
              </a:extLst>
            </p:cNvPr>
            <p:cNvSpPr>
              <a:spLocks noChangeShapeType="1"/>
            </p:cNvSpPr>
            <p:nvPr/>
          </p:nvSpPr>
          <p:spPr bwMode="auto">
            <a:xfrm>
              <a:off x="1323976" y="49672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288">
              <a:extLst>
                <a:ext uri="{FF2B5EF4-FFF2-40B4-BE49-F238E27FC236}">
                  <a16:creationId xmlns:a16="http://schemas.microsoft.com/office/drawing/2014/main" id="{DE41C479-0E57-5D76-CB8D-CE44F2AA3F12}"/>
                </a:ext>
              </a:extLst>
            </p:cNvPr>
            <p:cNvSpPr>
              <a:spLocks noChangeArrowheads="1"/>
            </p:cNvSpPr>
            <p:nvPr/>
          </p:nvSpPr>
          <p:spPr bwMode="auto">
            <a:xfrm>
              <a:off x="1323976" y="49672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289">
              <a:extLst>
                <a:ext uri="{FF2B5EF4-FFF2-40B4-BE49-F238E27FC236}">
                  <a16:creationId xmlns:a16="http://schemas.microsoft.com/office/drawing/2014/main" id="{A2C308C5-C3BB-5371-E598-3DF17BEE7050}"/>
                </a:ext>
              </a:extLst>
            </p:cNvPr>
            <p:cNvSpPr>
              <a:spLocks noChangeShapeType="1"/>
            </p:cNvSpPr>
            <p:nvPr/>
          </p:nvSpPr>
          <p:spPr bwMode="auto">
            <a:xfrm>
              <a:off x="447676" y="51657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290">
              <a:extLst>
                <a:ext uri="{FF2B5EF4-FFF2-40B4-BE49-F238E27FC236}">
                  <a16:creationId xmlns:a16="http://schemas.microsoft.com/office/drawing/2014/main" id="{A2CCF760-E4FB-D224-B7BB-DA0A389BB2FB}"/>
                </a:ext>
              </a:extLst>
            </p:cNvPr>
            <p:cNvSpPr>
              <a:spLocks noChangeArrowheads="1"/>
            </p:cNvSpPr>
            <p:nvPr/>
          </p:nvSpPr>
          <p:spPr bwMode="auto">
            <a:xfrm>
              <a:off x="447676" y="5165726"/>
              <a:ext cx="852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291">
              <a:extLst>
                <a:ext uri="{FF2B5EF4-FFF2-40B4-BE49-F238E27FC236}">
                  <a16:creationId xmlns:a16="http://schemas.microsoft.com/office/drawing/2014/main" id="{F51CA2CD-A0FD-3883-2CAE-1CB1813B4051}"/>
                </a:ext>
              </a:extLst>
            </p:cNvPr>
            <p:cNvSpPr>
              <a:spLocks noChangeShapeType="1"/>
            </p:cNvSpPr>
            <p:nvPr/>
          </p:nvSpPr>
          <p:spPr bwMode="auto">
            <a:xfrm>
              <a:off x="1323976" y="51657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292">
              <a:extLst>
                <a:ext uri="{FF2B5EF4-FFF2-40B4-BE49-F238E27FC236}">
                  <a16:creationId xmlns:a16="http://schemas.microsoft.com/office/drawing/2014/main" id="{EFFC7DDD-47FD-FB31-E07F-7D6C325383A5}"/>
                </a:ext>
              </a:extLst>
            </p:cNvPr>
            <p:cNvSpPr>
              <a:spLocks noChangeArrowheads="1"/>
            </p:cNvSpPr>
            <p:nvPr/>
          </p:nvSpPr>
          <p:spPr bwMode="auto">
            <a:xfrm>
              <a:off x="1323976" y="5165726"/>
              <a:ext cx="76438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293">
              <a:extLst>
                <a:ext uri="{FF2B5EF4-FFF2-40B4-BE49-F238E27FC236}">
                  <a16:creationId xmlns:a16="http://schemas.microsoft.com/office/drawing/2014/main" id="{847B5569-01B9-9BB5-1FA3-5075ABD08954}"/>
                </a:ext>
              </a:extLst>
            </p:cNvPr>
            <p:cNvSpPr>
              <a:spLocks noChangeShapeType="1"/>
            </p:cNvSpPr>
            <p:nvPr/>
          </p:nvSpPr>
          <p:spPr bwMode="auto">
            <a:xfrm>
              <a:off x="176213" y="1557338"/>
              <a:ext cx="0" cy="381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294">
              <a:extLst>
                <a:ext uri="{FF2B5EF4-FFF2-40B4-BE49-F238E27FC236}">
                  <a16:creationId xmlns:a16="http://schemas.microsoft.com/office/drawing/2014/main" id="{29C1B942-F1B8-4787-52C4-7F4447396A15}"/>
                </a:ext>
              </a:extLst>
            </p:cNvPr>
            <p:cNvSpPr>
              <a:spLocks noChangeArrowheads="1"/>
            </p:cNvSpPr>
            <p:nvPr/>
          </p:nvSpPr>
          <p:spPr bwMode="auto">
            <a:xfrm>
              <a:off x="176213" y="1557338"/>
              <a:ext cx="7938" cy="381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295">
              <a:extLst>
                <a:ext uri="{FF2B5EF4-FFF2-40B4-BE49-F238E27FC236}">
                  <a16:creationId xmlns:a16="http://schemas.microsoft.com/office/drawing/2014/main" id="{4DF83A3D-978D-2F74-92A9-BE6DF618CC02}"/>
                </a:ext>
              </a:extLst>
            </p:cNvPr>
            <p:cNvSpPr>
              <a:spLocks noChangeShapeType="1"/>
            </p:cNvSpPr>
            <p:nvPr/>
          </p:nvSpPr>
          <p:spPr bwMode="auto">
            <a:xfrm>
              <a:off x="439738" y="1971676"/>
              <a:ext cx="0" cy="34020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296">
              <a:extLst>
                <a:ext uri="{FF2B5EF4-FFF2-40B4-BE49-F238E27FC236}">
                  <a16:creationId xmlns:a16="http://schemas.microsoft.com/office/drawing/2014/main" id="{92F2A535-CD45-0B2A-5036-EC90BF9A390E}"/>
                </a:ext>
              </a:extLst>
            </p:cNvPr>
            <p:cNvSpPr>
              <a:spLocks noChangeArrowheads="1"/>
            </p:cNvSpPr>
            <p:nvPr/>
          </p:nvSpPr>
          <p:spPr bwMode="auto">
            <a:xfrm>
              <a:off x="439738" y="1971676"/>
              <a:ext cx="7938" cy="3402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297">
              <a:extLst>
                <a:ext uri="{FF2B5EF4-FFF2-40B4-BE49-F238E27FC236}">
                  <a16:creationId xmlns:a16="http://schemas.microsoft.com/office/drawing/2014/main" id="{29C3F414-A653-AAD6-48A2-A41A42A91270}"/>
                </a:ext>
              </a:extLst>
            </p:cNvPr>
            <p:cNvSpPr>
              <a:spLocks noChangeShapeType="1"/>
            </p:cNvSpPr>
            <p:nvPr/>
          </p:nvSpPr>
          <p:spPr bwMode="auto">
            <a:xfrm>
              <a:off x="1300163" y="1979613"/>
              <a:ext cx="0" cy="33861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298">
              <a:extLst>
                <a:ext uri="{FF2B5EF4-FFF2-40B4-BE49-F238E27FC236}">
                  <a16:creationId xmlns:a16="http://schemas.microsoft.com/office/drawing/2014/main" id="{0D2AB4ED-8126-9D91-06A3-D95307473D8C}"/>
                </a:ext>
              </a:extLst>
            </p:cNvPr>
            <p:cNvSpPr>
              <a:spLocks noChangeArrowheads="1"/>
            </p:cNvSpPr>
            <p:nvPr/>
          </p:nvSpPr>
          <p:spPr bwMode="auto">
            <a:xfrm>
              <a:off x="1300163" y="1979613"/>
              <a:ext cx="7938" cy="3386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299">
              <a:extLst>
                <a:ext uri="{FF2B5EF4-FFF2-40B4-BE49-F238E27FC236}">
                  <a16:creationId xmlns:a16="http://schemas.microsoft.com/office/drawing/2014/main" id="{B1CC942F-BA5B-8AFC-2705-1D4D5A2D59A6}"/>
                </a:ext>
              </a:extLst>
            </p:cNvPr>
            <p:cNvSpPr>
              <a:spLocks noChangeShapeType="1"/>
            </p:cNvSpPr>
            <p:nvPr/>
          </p:nvSpPr>
          <p:spPr bwMode="auto">
            <a:xfrm>
              <a:off x="1316038" y="1979613"/>
              <a:ext cx="0" cy="33861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300">
              <a:extLst>
                <a:ext uri="{FF2B5EF4-FFF2-40B4-BE49-F238E27FC236}">
                  <a16:creationId xmlns:a16="http://schemas.microsoft.com/office/drawing/2014/main" id="{49626F7D-D76B-CB93-FDA2-7B47B90D616D}"/>
                </a:ext>
              </a:extLst>
            </p:cNvPr>
            <p:cNvSpPr>
              <a:spLocks noChangeArrowheads="1"/>
            </p:cNvSpPr>
            <p:nvPr/>
          </p:nvSpPr>
          <p:spPr bwMode="auto">
            <a:xfrm>
              <a:off x="1316038" y="1979613"/>
              <a:ext cx="7938" cy="3386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301">
              <a:extLst>
                <a:ext uri="{FF2B5EF4-FFF2-40B4-BE49-F238E27FC236}">
                  <a16:creationId xmlns:a16="http://schemas.microsoft.com/office/drawing/2014/main" id="{DEE89E40-5A74-2CAE-8B71-D3585583E9E4}"/>
                </a:ext>
              </a:extLst>
            </p:cNvPr>
            <p:cNvSpPr>
              <a:spLocks noChangeShapeType="1"/>
            </p:cNvSpPr>
            <p:nvPr/>
          </p:nvSpPr>
          <p:spPr bwMode="auto">
            <a:xfrm>
              <a:off x="2263776"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302">
              <a:extLst>
                <a:ext uri="{FF2B5EF4-FFF2-40B4-BE49-F238E27FC236}">
                  <a16:creationId xmlns:a16="http://schemas.microsoft.com/office/drawing/2014/main" id="{2C09A165-28A5-F45C-678F-6EB5BC20CFBB}"/>
                </a:ext>
              </a:extLst>
            </p:cNvPr>
            <p:cNvSpPr>
              <a:spLocks noChangeArrowheads="1"/>
            </p:cNvSpPr>
            <p:nvPr/>
          </p:nvSpPr>
          <p:spPr bwMode="auto">
            <a:xfrm>
              <a:off x="2263776"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303">
              <a:extLst>
                <a:ext uri="{FF2B5EF4-FFF2-40B4-BE49-F238E27FC236}">
                  <a16:creationId xmlns:a16="http://schemas.microsoft.com/office/drawing/2014/main" id="{A52C2625-0B0E-6565-4322-61B604BAF002}"/>
                </a:ext>
              </a:extLst>
            </p:cNvPr>
            <p:cNvSpPr>
              <a:spLocks noChangeShapeType="1"/>
            </p:cNvSpPr>
            <p:nvPr/>
          </p:nvSpPr>
          <p:spPr bwMode="auto">
            <a:xfrm>
              <a:off x="3221038"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304">
              <a:extLst>
                <a:ext uri="{FF2B5EF4-FFF2-40B4-BE49-F238E27FC236}">
                  <a16:creationId xmlns:a16="http://schemas.microsoft.com/office/drawing/2014/main" id="{00B4FFA1-F0E0-C6B8-914B-662F4565D1EF}"/>
                </a:ext>
              </a:extLst>
            </p:cNvPr>
            <p:cNvSpPr>
              <a:spLocks noChangeArrowheads="1"/>
            </p:cNvSpPr>
            <p:nvPr/>
          </p:nvSpPr>
          <p:spPr bwMode="auto">
            <a:xfrm>
              <a:off x="3221038"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305">
              <a:extLst>
                <a:ext uri="{FF2B5EF4-FFF2-40B4-BE49-F238E27FC236}">
                  <a16:creationId xmlns:a16="http://schemas.microsoft.com/office/drawing/2014/main" id="{0098178F-BC8C-6533-028F-D55656C29A36}"/>
                </a:ext>
              </a:extLst>
            </p:cNvPr>
            <p:cNvSpPr>
              <a:spLocks noChangeShapeType="1"/>
            </p:cNvSpPr>
            <p:nvPr/>
          </p:nvSpPr>
          <p:spPr bwMode="auto">
            <a:xfrm>
              <a:off x="4176713"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306">
              <a:extLst>
                <a:ext uri="{FF2B5EF4-FFF2-40B4-BE49-F238E27FC236}">
                  <a16:creationId xmlns:a16="http://schemas.microsoft.com/office/drawing/2014/main" id="{8C8BED42-87E7-6A3C-FC9A-816E8EBCE8D6}"/>
                </a:ext>
              </a:extLst>
            </p:cNvPr>
            <p:cNvSpPr>
              <a:spLocks noChangeArrowheads="1"/>
            </p:cNvSpPr>
            <p:nvPr/>
          </p:nvSpPr>
          <p:spPr bwMode="auto">
            <a:xfrm>
              <a:off x="4176713"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307">
              <a:extLst>
                <a:ext uri="{FF2B5EF4-FFF2-40B4-BE49-F238E27FC236}">
                  <a16:creationId xmlns:a16="http://schemas.microsoft.com/office/drawing/2014/main" id="{3FE8C6EA-433A-7C6F-FDD1-9F4990229001}"/>
                </a:ext>
              </a:extLst>
            </p:cNvPr>
            <p:cNvSpPr>
              <a:spLocks noChangeShapeType="1"/>
            </p:cNvSpPr>
            <p:nvPr/>
          </p:nvSpPr>
          <p:spPr bwMode="auto">
            <a:xfrm>
              <a:off x="5133976"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308">
              <a:extLst>
                <a:ext uri="{FF2B5EF4-FFF2-40B4-BE49-F238E27FC236}">
                  <a16:creationId xmlns:a16="http://schemas.microsoft.com/office/drawing/2014/main" id="{AD082AC9-DBC4-FAF0-3A5F-A4D0E521EF24}"/>
                </a:ext>
              </a:extLst>
            </p:cNvPr>
            <p:cNvSpPr>
              <a:spLocks noChangeArrowheads="1"/>
            </p:cNvSpPr>
            <p:nvPr/>
          </p:nvSpPr>
          <p:spPr bwMode="auto">
            <a:xfrm>
              <a:off x="5133976"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309">
              <a:extLst>
                <a:ext uri="{FF2B5EF4-FFF2-40B4-BE49-F238E27FC236}">
                  <a16:creationId xmlns:a16="http://schemas.microsoft.com/office/drawing/2014/main" id="{CAAE9B9B-9C41-BB4E-A06C-E0B8B34D15DB}"/>
                </a:ext>
              </a:extLst>
            </p:cNvPr>
            <p:cNvSpPr>
              <a:spLocks noChangeShapeType="1"/>
            </p:cNvSpPr>
            <p:nvPr/>
          </p:nvSpPr>
          <p:spPr bwMode="auto">
            <a:xfrm>
              <a:off x="6089651"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310">
              <a:extLst>
                <a:ext uri="{FF2B5EF4-FFF2-40B4-BE49-F238E27FC236}">
                  <a16:creationId xmlns:a16="http://schemas.microsoft.com/office/drawing/2014/main" id="{61894977-80C1-E05D-E7B3-D37E09AF1831}"/>
                </a:ext>
              </a:extLst>
            </p:cNvPr>
            <p:cNvSpPr>
              <a:spLocks noChangeArrowheads="1"/>
            </p:cNvSpPr>
            <p:nvPr/>
          </p:nvSpPr>
          <p:spPr bwMode="auto">
            <a:xfrm>
              <a:off x="6089651"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311">
              <a:extLst>
                <a:ext uri="{FF2B5EF4-FFF2-40B4-BE49-F238E27FC236}">
                  <a16:creationId xmlns:a16="http://schemas.microsoft.com/office/drawing/2014/main" id="{6A0A3F1F-ADB6-6562-5A28-E81E00BA9F6D}"/>
                </a:ext>
              </a:extLst>
            </p:cNvPr>
            <p:cNvSpPr>
              <a:spLocks noChangeShapeType="1"/>
            </p:cNvSpPr>
            <p:nvPr/>
          </p:nvSpPr>
          <p:spPr bwMode="auto">
            <a:xfrm>
              <a:off x="7046913"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312">
              <a:extLst>
                <a:ext uri="{FF2B5EF4-FFF2-40B4-BE49-F238E27FC236}">
                  <a16:creationId xmlns:a16="http://schemas.microsoft.com/office/drawing/2014/main" id="{ADFD84C2-E49D-884C-9469-523DCED32876}"/>
                </a:ext>
              </a:extLst>
            </p:cNvPr>
            <p:cNvSpPr>
              <a:spLocks noChangeArrowheads="1"/>
            </p:cNvSpPr>
            <p:nvPr/>
          </p:nvSpPr>
          <p:spPr bwMode="auto">
            <a:xfrm>
              <a:off x="7046913"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313">
              <a:extLst>
                <a:ext uri="{FF2B5EF4-FFF2-40B4-BE49-F238E27FC236}">
                  <a16:creationId xmlns:a16="http://schemas.microsoft.com/office/drawing/2014/main" id="{36CF56F4-8304-F8A1-393B-430A81E04E9F}"/>
                </a:ext>
              </a:extLst>
            </p:cNvPr>
            <p:cNvSpPr>
              <a:spLocks noChangeShapeType="1"/>
            </p:cNvSpPr>
            <p:nvPr/>
          </p:nvSpPr>
          <p:spPr bwMode="auto">
            <a:xfrm>
              <a:off x="8002588"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314">
              <a:extLst>
                <a:ext uri="{FF2B5EF4-FFF2-40B4-BE49-F238E27FC236}">
                  <a16:creationId xmlns:a16="http://schemas.microsoft.com/office/drawing/2014/main" id="{C6A4E290-24A8-C347-FEB9-62E1C32BC1BA}"/>
                </a:ext>
              </a:extLst>
            </p:cNvPr>
            <p:cNvSpPr>
              <a:spLocks noChangeArrowheads="1"/>
            </p:cNvSpPr>
            <p:nvPr/>
          </p:nvSpPr>
          <p:spPr bwMode="auto">
            <a:xfrm>
              <a:off x="8002588"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315">
              <a:extLst>
                <a:ext uri="{FF2B5EF4-FFF2-40B4-BE49-F238E27FC236}">
                  <a16:creationId xmlns:a16="http://schemas.microsoft.com/office/drawing/2014/main" id="{8619FD88-0972-C1A6-200F-F9B8FBF6063C}"/>
                </a:ext>
              </a:extLst>
            </p:cNvPr>
            <p:cNvSpPr>
              <a:spLocks noChangeShapeType="1"/>
            </p:cNvSpPr>
            <p:nvPr/>
          </p:nvSpPr>
          <p:spPr bwMode="auto">
            <a:xfrm>
              <a:off x="184151" y="5365751"/>
              <a:ext cx="8783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316">
              <a:extLst>
                <a:ext uri="{FF2B5EF4-FFF2-40B4-BE49-F238E27FC236}">
                  <a16:creationId xmlns:a16="http://schemas.microsoft.com/office/drawing/2014/main" id="{CF91EA99-41E7-ADA3-76F0-A4D6D8E13FDA}"/>
                </a:ext>
              </a:extLst>
            </p:cNvPr>
            <p:cNvSpPr>
              <a:spLocks noChangeArrowheads="1"/>
            </p:cNvSpPr>
            <p:nvPr/>
          </p:nvSpPr>
          <p:spPr bwMode="auto">
            <a:xfrm>
              <a:off x="184151" y="5365751"/>
              <a:ext cx="87836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317">
              <a:extLst>
                <a:ext uri="{FF2B5EF4-FFF2-40B4-BE49-F238E27FC236}">
                  <a16:creationId xmlns:a16="http://schemas.microsoft.com/office/drawing/2014/main" id="{983848D1-D010-ED69-8AB3-412E15F291EF}"/>
                </a:ext>
              </a:extLst>
            </p:cNvPr>
            <p:cNvSpPr>
              <a:spLocks noChangeShapeType="1"/>
            </p:cNvSpPr>
            <p:nvPr/>
          </p:nvSpPr>
          <p:spPr bwMode="auto">
            <a:xfrm>
              <a:off x="8959851" y="1565276"/>
              <a:ext cx="0" cy="38084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318">
              <a:extLst>
                <a:ext uri="{FF2B5EF4-FFF2-40B4-BE49-F238E27FC236}">
                  <a16:creationId xmlns:a16="http://schemas.microsoft.com/office/drawing/2014/main" id="{0E6D07E8-1DA6-B45D-6130-A601F6797D25}"/>
                </a:ext>
              </a:extLst>
            </p:cNvPr>
            <p:cNvSpPr>
              <a:spLocks noChangeArrowheads="1"/>
            </p:cNvSpPr>
            <p:nvPr/>
          </p:nvSpPr>
          <p:spPr bwMode="auto">
            <a:xfrm>
              <a:off x="8959851" y="1565276"/>
              <a:ext cx="7938" cy="3808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319">
              <a:extLst>
                <a:ext uri="{FF2B5EF4-FFF2-40B4-BE49-F238E27FC236}">
                  <a16:creationId xmlns:a16="http://schemas.microsoft.com/office/drawing/2014/main" id="{97F1E41A-18AF-E651-B4A6-939CCE4A812E}"/>
                </a:ext>
              </a:extLst>
            </p:cNvPr>
            <p:cNvSpPr>
              <a:spLocks noChangeShapeType="1"/>
            </p:cNvSpPr>
            <p:nvPr/>
          </p:nvSpPr>
          <p:spPr bwMode="auto">
            <a:xfrm>
              <a:off x="1762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320">
              <a:extLst>
                <a:ext uri="{FF2B5EF4-FFF2-40B4-BE49-F238E27FC236}">
                  <a16:creationId xmlns:a16="http://schemas.microsoft.com/office/drawing/2014/main" id="{0041E245-9685-9D98-3584-DACBC78C16AD}"/>
                </a:ext>
              </a:extLst>
            </p:cNvPr>
            <p:cNvSpPr>
              <a:spLocks noChangeArrowheads="1"/>
            </p:cNvSpPr>
            <p:nvPr/>
          </p:nvSpPr>
          <p:spPr bwMode="auto">
            <a:xfrm>
              <a:off x="176213"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321">
              <a:extLst>
                <a:ext uri="{FF2B5EF4-FFF2-40B4-BE49-F238E27FC236}">
                  <a16:creationId xmlns:a16="http://schemas.microsoft.com/office/drawing/2014/main" id="{E8A6C0AA-3291-9C88-85E8-1083EF0436A9}"/>
                </a:ext>
              </a:extLst>
            </p:cNvPr>
            <p:cNvSpPr>
              <a:spLocks noChangeShapeType="1"/>
            </p:cNvSpPr>
            <p:nvPr/>
          </p:nvSpPr>
          <p:spPr bwMode="auto">
            <a:xfrm>
              <a:off x="43973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322">
              <a:extLst>
                <a:ext uri="{FF2B5EF4-FFF2-40B4-BE49-F238E27FC236}">
                  <a16:creationId xmlns:a16="http://schemas.microsoft.com/office/drawing/2014/main" id="{02CCAD0B-6F5F-5257-1EDB-00F2BFF11D77}"/>
                </a:ext>
              </a:extLst>
            </p:cNvPr>
            <p:cNvSpPr>
              <a:spLocks noChangeArrowheads="1"/>
            </p:cNvSpPr>
            <p:nvPr/>
          </p:nvSpPr>
          <p:spPr bwMode="auto">
            <a:xfrm>
              <a:off x="439738"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323">
              <a:extLst>
                <a:ext uri="{FF2B5EF4-FFF2-40B4-BE49-F238E27FC236}">
                  <a16:creationId xmlns:a16="http://schemas.microsoft.com/office/drawing/2014/main" id="{653B2096-4771-1FAC-1E44-917D3E6B9728}"/>
                </a:ext>
              </a:extLst>
            </p:cNvPr>
            <p:cNvSpPr>
              <a:spLocks noChangeShapeType="1"/>
            </p:cNvSpPr>
            <p:nvPr/>
          </p:nvSpPr>
          <p:spPr bwMode="auto">
            <a:xfrm>
              <a:off x="130810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324">
              <a:extLst>
                <a:ext uri="{FF2B5EF4-FFF2-40B4-BE49-F238E27FC236}">
                  <a16:creationId xmlns:a16="http://schemas.microsoft.com/office/drawing/2014/main" id="{FE2F959E-DA8F-DDE9-A945-ACF916F7668B}"/>
                </a:ext>
              </a:extLst>
            </p:cNvPr>
            <p:cNvSpPr>
              <a:spLocks noChangeArrowheads="1"/>
            </p:cNvSpPr>
            <p:nvPr/>
          </p:nvSpPr>
          <p:spPr bwMode="auto">
            <a:xfrm>
              <a:off x="1308101"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325">
              <a:extLst>
                <a:ext uri="{FF2B5EF4-FFF2-40B4-BE49-F238E27FC236}">
                  <a16:creationId xmlns:a16="http://schemas.microsoft.com/office/drawing/2014/main" id="{B9658490-1F10-4B93-48AE-880217CAE697}"/>
                </a:ext>
              </a:extLst>
            </p:cNvPr>
            <p:cNvSpPr>
              <a:spLocks noChangeShapeType="1"/>
            </p:cNvSpPr>
            <p:nvPr/>
          </p:nvSpPr>
          <p:spPr bwMode="auto">
            <a:xfrm>
              <a:off x="2263776"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326">
              <a:extLst>
                <a:ext uri="{FF2B5EF4-FFF2-40B4-BE49-F238E27FC236}">
                  <a16:creationId xmlns:a16="http://schemas.microsoft.com/office/drawing/2014/main" id="{A7A833D0-A767-2E06-EA1D-D34574E6F121}"/>
                </a:ext>
              </a:extLst>
            </p:cNvPr>
            <p:cNvSpPr>
              <a:spLocks noChangeArrowheads="1"/>
            </p:cNvSpPr>
            <p:nvPr/>
          </p:nvSpPr>
          <p:spPr bwMode="auto">
            <a:xfrm>
              <a:off x="2263776"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327">
              <a:extLst>
                <a:ext uri="{FF2B5EF4-FFF2-40B4-BE49-F238E27FC236}">
                  <a16:creationId xmlns:a16="http://schemas.microsoft.com/office/drawing/2014/main" id="{DF320AE5-4AD5-FF7B-08D5-8049BDAFDD28}"/>
                </a:ext>
              </a:extLst>
            </p:cNvPr>
            <p:cNvSpPr>
              <a:spLocks noChangeShapeType="1"/>
            </p:cNvSpPr>
            <p:nvPr/>
          </p:nvSpPr>
          <p:spPr bwMode="auto">
            <a:xfrm>
              <a:off x="322103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328">
              <a:extLst>
                <a:ext uri="{FF2B5EF4-FFF2-40B4-BE49-F238E27FC236}">
                  <a16:creationId xmlns:a16="http://schemas.microsoft.com/office/drawing/2014/main" id="{A0121AD8-9D52-DFCC-000F-A6B8D801BA35}"/>
                </a:ext>
              </a:extLst>
            </p:cNvPr>
            <p:cNvSpPr>
              <a:spLocks noChangeArrowheads="1"/>
            </p:cNvSpPr>
            <p:nvPr/>
          </p:nvSpPr>
          <p:spPr bwMode="auto">
            <a:xfrm>
              <a:off x="3221038"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329">
              <a:extLst>
                <a:ext uri="{FF2B5EF4-FFF2-40B4-BE49-F238E27FC236}">
                  <a16:creationId xmlns:a16="http://schemas.microsoft.com/office/drawing/2014/main" id="{2BCF658F-6F7A-8AB9-3616-4C57AB27322B}"/>
                </a:ext>
              </a:extLst>
            </p:cNvPr>
            <p:cNvSpPr>
              <a:spLocks noChangeShapeType="1"/>
            </p:cNvSpPr>
            <p:nvPr/>
          </p:nvSpPr>
          <p:spPr bwMode="auto">
            <a:xfrm>
              <a:off x="41767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330">
              <a:extLst>
                <a:ext uri="{FF2B5EF4-FFF2-40B4-BE49-F238E27FC236}">
                  <a16:creationId xmlns:a16="http://schemas.microsoft.com/office/drawing/2014/main" id="{054AD803-0315-70A1-468B-76FDD1293867}"/>
                </a:ext>
              </a:extLst>
            </p:cNvPr>
            <p:cNvSpPr>
              <a:spLocks noChangeArrowheads="1"/>
            </p:cNvSpPr>
            <p:nvPr/>
          </p:nvSpPr>
          <p:spPr bwMode="auto">
            <a:xfrm>
              <a:off x="4176713"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331">
              <a:extLst>
                <a:ext uri="{FF2B5EF4-FFF2-40B4-BE49-F238E27FC236}">
                  <a16:creationId xmlns:a16="http://schemas.microsoft.com/office/drawing/2014/main" id="{EBDC6D07-E2BE-4A4D-CC02-ECB6D53C395C}"/>
                </a:ext>
              </a:extLst>
            </p:cNvPr>
            <p:cNvSpPr>
              <a:spLocks noChangeShapeType="1"/>
            </p:cNvSpPr>
            <p:nvPr/>
          </p:nvSpPr>
          <p:spPr bwMode="auto">
            <a:xfrm>
              <a:off x="5133976"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332">
              <a:extLst>
                <a:ext uri="{FF2B5EF4-FFF2-40B4-BE49-F238E27FC236}">
                  <a16:creationId xmlns:a16="http://schemas.microsoft.com/office/drawing/2014/main" id="{0AB0AB76-9B26-AB5D-983F-5B34E79D19D1}"/>
                </a:ext>
              </a:extLst>
            </p:cNvPr>
            <p:cNvSpPr>
              <a:spLocks noChangeArrowheads="1"/>
            </p:cNvSpPr>
            <p:nvPr/>
          </p:nvSpPr>
          <p:spPr bwMode="auto">
            <a:xfrm>
              <a:off x="5133976"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333">
              <a:extLst>
                <a:ext uri="{FF2B5EF4-FFF2-40B4-BE49-F238E27FC236}">
                  <a16:creationId xmlns:a16="http://schemas.microsoft.com/office/drawing/2014/main" id="{A13DED82-DB0B-FA82-744C-3302A19A043E}"/>
                </a:ext>
              </a:extLst>
            </p:cNvPr>
            <p:cNvSpPr>
              <a:spLocks noChangeShapeType="1"/>
            </p:cNvSpPr>
            <p:nvPr/>
          </p:nvSpPr>
          <p:spPr bwMode="auto">
            <a:xfrm>
              <a:off x="608965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334">
              <a:extLst>
                <a:ext uri="{FF2B5EF4-FFF2-40B4-BE49-F238E27FC236}">
                  <a16:creationId xmlns:a16="http://schemas.microsoft.com/office/drawing/2014/main" id="{B2492640-E719-6C72-0604-C2005E439FC3}"/>
                </a:ext>
              </a:extLst>
            </p:cNvPr>
            <p:cNvSpPr>
              <a:spLocks noChangeArrowheads="1"/>
            </p:cNvSpPr>
            <p:nvPr/>
          </p:nvSpPr>
          <p:spPr bwMode="auto">
            <a:xfrm>
              <a:off x="6089651"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335">
              <a:extLst>
                <a:ext uri="{FF2B5EF4-FFF2-40B4-BE49-F238E27FC236}">
                  <a16:creationId xmlns:a16="http://schemas.microsoft.com/office/drawing/2014/main" id="{FFA40351-E436-382D-7591-2BF018F82A18}"/>
                </a:ext>
              </a:extLst>
            </p:cNvPr>
            <p:cNvSpPr>
              <a:spLocks noChangeShapeType="1"/>
            </p:cNvSpPr>
            <p:nvPr/>
          </p:nvSpPr>
          <p:spPr bwMode="auto">
            <a:xfrm>
              <a:off x="70469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336">
              <a:extLst>
                <a:ext uri="{FF2B5EF4-FFF2-40B4-BE49-F238E27FC236}">
                  <a16:creationId xmlns:a16="http://schemas.microsoft.com/office/drawing/2014/main" id="{10A1AA1D-8314-58B3-B55C-BDD850C1B362}"/>
                </a:ext>
              </a:extLst>
            </p:cNvPr>
            <p:cNvSpPr>
              <a:spLocks noChangeArrowheads="1"/>
            </p:cNvSpPr>
            <p:nvPr/>
          </p:nvSpPr>
          <p:spPr bwMode="auto">
            <a:xfrm>
              <a:off x="7046913"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337">
              <a:extLst>
                <a:ext uri="{FF2B5EF4-FFF2-40B4-BE49-F238E27FC236}">
                  <a16:creationId xmlns:a16="http://schemas.microsoft.com/office/drawing/2014/main" id="{58B6D79B-E65E-B50F-55D6-EAEA28425966}"/>
                </a:ext>
              </a:extLst>
            </p:cNvPr>
            <p:cNvSpPr>
              <a:spLocks noChangeShapeType="1"/>
            </p:cNvSpPr>
            <p:nvPr/>
          </p:nvSpPr>
          <p:spPr bwMode="auto">
            <a:xfrm>
              <a:off x="800258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338">
              <a:extLst>
                <a:ext uri="{FF2B5EF4-FFF2-40B4-BE49-F238E27FC236}">
                  <a16:creationId xmlns:a16="http://schemas.microsoft.com/office/drawing/2014/main" id="{F7545BF3-3577-EB87-29C2-EF7BE35631A3}"/>
                </a:ext>
              </a:extLst>
            </p:cNvPr>
            <p:cNvSpPr>
              <a:spLocks noChangeArrowheads="1"/>
            </p:cNvSpPr>
            <p:nvPr/>
          </p:nvSpPr>
          <p:spPr bwMode="auto">
            <a:xfrm>
              <a:off x="8002588"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339">
              <a:extLst>
                <a:ext uri="{FF2B5EF4-FFF2-40B4-BE49-F238E27FC236}">
                  <a16:creationId xmlns:a16="http://schemas.microsoft.com/office/drawing/2014/main" id="{E407DBC8-D6DD-1643-0266-C52563E64D8F}"/>
                </a:ext>
              </a:extLst>
            </p:cNvPr>
            <p:cNvSpPr>
              <a:spLocks noChangeShapeType="1"/>
            </p:cNvSpPr>
            <p:nvPr/>
          </p:nvSpPr>
          <p:spPr bwMode="auto">
            <a:xfrm>
              <a:off x="895985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340">
              <a:extLst>
                <a:ext uri="{FF2B5EF4-FFF2-40B4-BE49-F238E27FC236}">
                  <a16:creationId xmlns:a16="http://schemas.microsoft.com/office/drawing/2014/main" id="{37802845-1605-8D95-774B-3EC0DDAF5EDC}"/>
                </a:ext>
              </a:extLst>
            </p:cNvPr>
            <p:cNvSpPr>
              <a:spLocks noChangeArrowheads="1"/>
            </p:cNvSpPr>
            <p:nvPr/>
          </p:nvSpPr>
          <p:spPr bwMode="auto">
            <a:xfrm>
              <a:off x="8959851"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341">
              <a:extLst>
                <a:ext uri="{FF2B5EF4-FFF2-40B4-BE49-F238E27FC236}">
                  <a16:creationId xmlns:a16="http://schemas.microsoft.com/office/drawing/2014/main" id="{DF5D731A-4916-AC43-C211-9A042CCB5F60}"/>
                </a:ext>
              </a:extLst>
            </p:cNvPr>
            <p:cNvSpPr>
              <a:spLocks noChangeShapeType="1"/>
            </p:cNvSpPr>
            <p:nvPr/>
          </p:nvSpPr>
          <p:spPr bwMode="auto">
            <a:xfrm>
              <a:off x="1316038" y="1971676"/>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342">
              <a:extLst>
                <a:ext uri="{FF2B5EF4-FFF2-40B4-BE49-F238E27FC236}">
                  <a16:creationId xmlns:a16="http://schemas.microsoft.com/office/drawing/2014/main" id="{1A952B8C-6548-F74B-1853-134D183A0104}"/>
                </a:ext>
              </a:extLst>
            </p:cNvPr>
            <p:cNvSpPr>
              <a:spLocks noChangeArrowheads="1"/>
            </p:cNvSpPr>
            <p:nvPr/>
          </p:nvSpPr>
          <p:spPr bwMode="auto">
            <a:xfrm>
              <a:off x="1316038" y="1971676"/>
              <a:ext cx="79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43">
              <a:extLst>
                <a:ext uri="{FF2B5EF4-FFF2-40B4-BE49-F238E27FC236}">
                  <a16:creationId xmlns:a16="http://schemas.microsoft.com/office/drawing/2014/main" id="{8086FEF9-A2F5-13FF-95B9-FADAE710F718}"/>
                </a:ext>
              </a:extLst>
            </p:cNvPr>
            <p:cNvSpPr>
              <a:spLocks noChangeShapeType="1"/>
            </p:cNvSpPr>
            <p:nvPr/>
          </p:nvSpPr>
          <p:spPr bwMode="auto">
            <a:xfrm>
              <a:off x="1300163" y="195580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344">
              <a:extLst>
                <a:ext uri="{FF2B5EF4-FFF2-40B4-BE49-F238E27FC236}">
                  <a16:creationId xmlns:a16="http://schemas.microsoft.com/office/drawing/2014/main" id="{C890912B-7C01-6A8F-7F92-B9BAAE5CCCC4}"/>
                </a:ext>
              </a:extLst>
            </p:cNvPr>
            <p:cNvSpPr>
              <a:spLocks noChangeArrowheads="1"/>
            </p:cNvSpPr>
            <p:nvPr/>
          </p:nvSpPr>
          <p:spPr bwMode="auto">
            <a:xfrm>
              <a:off x="1300163" y="1955801"/>
              <a:ext cx="793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45">
              <a:extLst>
                <a:ext uri="{FF2B5EF4-FFF2-40B4-BE49-F238E27FC236}">
                  <a16:creationId xmlns:a16="http://schemas.microsoft.com/office/drawing/2014/main" id="{5D5C66F0-B627-3858-B9B6-E7AA89379EC9}"/>
                </a:ext>
              </a:extLst>
            </p:cNvPr>
            <p:cNvSpPr>
              <a:spLocks noChangeShapeType="1"/>
            </p:cNvSpPr>
            <p:nvPr/>
          </p:nvSpPr>
          <p:spPr bwMode="auto">
            <a:xfrm>
              <a:off x="8967788" y="15573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346">
              <a:extLst>
                <a:ext uri="{FF2B5EF4-FFF2-40B4-BE49-F238E27FC236}">
                  <a16:creationId xmlns:a16="http://schemas.microsoft.com/office/drawing/2014/main" id="{84A14BFB-FCE6-2BBD-0FFF-C3369A51B904}"/>
                </a:ext>
              </a:extLst>
            </p:cNvPr>
            <p:cNvSpPr>
              <a:spLocks noChangeArrowheads="1"/>
            </p:cNvSpPr>
            <p:nvPr/>
          </p:nvSpPr>
          <p:spPr bwMode="auto">
            <a:xfrm>
              <a:off x="8967788" y="15573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347">
              <a:extLst>
                <a:ext uri="{FF2B5EF4-FFF2-40B4-BE49-F238E27FC236}">
                  <a16:creationId xmlns:a16="http://schemas.microsoft.com/office/drawing/2014/main" id="{F8EC824A-7D95-2612-3B76-7ED233B30739}"/>
                </a:ext>
              </a:extLst>
            </p:cNvPr>
            <p:cNvSpPr>
              <a:spLocks noChangeShapeType="1"/>
            </p:cNvSpPr>
            <p:nvPr/>
          </p:nvSpPr>
          <p:spPr bwMode="auto">
            <a:xfrm>
              <a:off x="8967788" y="175577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48">
              <a:extLst>
                <a:ext uri="{FF2B5EF4-FFF2-40B4-BE49-F238E27FC236}">
                  <a16:creationId xmlns:a16="http://schemas.microsoft.com/office/drawing/2014/main" id="{8D677C24-847E-29BB-FC99-1DE841E8938B}"/>
                </a:ext>
              </a:extLst>
            </p:cNvPr>
            <p:cNvSpPr>
              <a:spLocks noChangeArrowheads="1"/>
            </p:cNvSpPr>
            <p:nvPr/>
          </p:nvSpPr>
          <p:spPr bwMode="auto">
            <a:xfrm>
              <a:off x="8967788" y="1755776"/>
              <a:ext cx="79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349">
              <a:extLst>
                <a:ext uri="{FF2B5EF4-FFF2-40B4-BE49-F238E27FC236}">
                  <a16:creationId xmlns:a16="http://schemas.microsoft.com/office/drawing/2014/main" id="{DD021718-2B84-D769-F911-04D141289658}"/>
                </a:ext>
              </a:extLst>
            </p:cNvPr>
            <p:cNvSpPr>
              <a:spLocks noChangeShapeType="1"/>
            </p:cNvSpPr>
            <p:nvPr/>
          </p:nvSpPr>
          <p:spPr bwMode="auto">
            <a:xfrm>
              <a:off x="8967788" y="19637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350">
              <a:extLst>
                <a:ext uri="{FF2B5EF4-FFF2-40B4-BE49-F238E27FC236}">
                  <a16:creationId xmlns:a16="http://schemas.microsoft.com/office/drawing/2014/main" id="{35EFE265-A326-8B9A-35FD-F46FF5ACB61B}"/>
                </a:ext>
              </a:extLst>
            </p:cNvPr>
            <p:cNvSpPr>
              <a:spLocks noChangeArrowheads="1"/>
            </p:cNvSpPr>
            <p:nvPr/>
          </p:nvSpPr>
          <p:spPr bwMode="auto">
            <a:xfrm>
              <a:off x="8967788" y="19637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351">
              <a:extLst>
                <a:ext uri="{FF2B5EF4-FFF2-40B4-BE49-F238E27FC236}">
                  <a16:creationId xmlns:a16="http://schemas.microsoft.com/office/drawing/2014/main" id="{401BD4D4-A635-958B-336C-D912C8AA407C}"/>
                </a:ext>
              </a:extLst>
            </p:cNvPr>
            <p:cNvSpPr>
              <a:spLocks noChangeShapeType="1"/>
            </p:cNvSpPr>
            <p:nvPr/>
          </p:nvSpPr>
          <p:spPr bwMode="auto">
            <a:xfrm>
              <a:off x="1316038" y="1971676"/>
              <a:ext cx="79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352">
              <a:extLst>
                <a:ext uri="{FF2B5EF4-FFF2-40B4-BE49-F238E27FC236}">
                  <a16:creationId xmlns:a16="http://schemas.microsoft.com/office/drawing/2014/main" id="{6A58CFC6-8DE6-C3D4-2CE4-03016319DF7F}"/>
                </a:ext>
              </a:extLst>
            </p:cNvPr>
            <p:cNvSpPr>
              <a:spLocks noChangeArrowheads="1"/>
            </p:cNvSpPr>
            <p:nvPr/>
          </p:nvSpPr>
          <p:spPr bwMode="auto">
            <a:xfrm>
              <a:off x="1316038" y="1971676"/>
              <a:ext cx="79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353">
              <a:extLst>
                <a:ext uri="{FF2B5EF4-FFF2-40B4-BE49-F238E27FC236}">
                  <a16:creationId xmlns:a16="http://schemas.microsoft.com/office/drawing/2014/main" id="{6AF1B119-5C7A-4566-B70F-AAB98ECBA4A4}"/>
                </a:ext>
              </a:extLst>
            </p:cNvPr>
            <p:cNvSpPr>
              <a:spLocks noChangeShapeType="1"/>
            </p:cNvSpPr>
            <p:nvPr/>
          </p:nvSpPr>
          <p:spPr bwMode="auto">
            <a:xfrm>
              <a:off x="1300163" y="1955801"/>
              <a:ext cx="2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Rectangle 354">
              <a:extLst>
                <a:ext uri="{FF2B5EF4-FFF2-40B4-BE49-F238E27FC236}">
                  <a16:creationId xmlns:a16="http://schemas.microsoft.com/office/drawing/2014/main" id="{7682A6B5-C576-425C-AFD3-9FD9131C1023}"/>
                </a:ext>
              </a:extLst>
            </p:cNvPr>
            <p:cNvSpPr>
              <a:spLocks noChangeArrowheads="1"/>
            </p:cNvSpPr>
            <p:nvPr/>
          </p:nvSpPr>
          <p:spPr bwMode="auto">
            <a:xfrm>
              <a:off x="1300163" y="1955801"/>
              <a:ext cx="2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355">
              <a:extLst>
                <a:ext uri="{FF2B5EF4-FFF2-40B4-BE49-F238E27FC236}">
                  <a16:creationId xmlns:a16="http://schemas.microsoft.com/office/drawing/2014/main" id="{9FB98400-B055-CEAC-8FAD-21C28493D626}"/>
                </a:ext>
              </a:extLst>
            </p:cNvPr>
            <p:cNvSpPr>
              <a:spLocks noChangeShapeType="1"/>
            </p:cNvSpPr>
            <p:nvPr/>
          </p:nvSpPr>
          <p:spPr bwMode="auto">
            <a:xfrm>
              <a:off x="8967788" y="217011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356">
              <a:extLst>
                <a:ext uri="{FF2B5EF4-FFF2-40B4-BE49-F238E27FC236}">
                  <a16:creationId xmlns:a16="http://schemas.microsoft.com/office/drawing/2014/main" id="{C739F139-8344-E629-C778-40832A656CD1}"/>
                </a:ext>
              </a:extLst>
            </p:cNvPr>
            <p:cNvSpPr>
              <a:spLocks noChangeArrowheads="1"/>
            </p:cNvSpPr>
            <p:nvPr/>
          </p:nvSpPr>
          <p:spPr bwMode="auto">
            <a:xfrm>
              <a:off x="8967788" y="217011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357">
              <a:extLst>
                <a:ext uri="{FF2B5EF4-FFF2-40B4-BE49-F238E27FC236}">
                  <a16:creationId xmlns:a16="http://schemas.microsoft.com/office/drawing/2014/main" id="{9FC6DBF2-1322-370C-D21B-3F6BFAED5C3F}"/>
                </a:ext>
              </a:extLst>
            </p:cNvPr>
            <p:cNvSpPr>
              <a:spLocks noChangeShapeType="1"/>
            </p:cNvSpPr>
            <p:nvPr/>
          </p:nvSpPr>
          <p:spPr bwMode="auto">
            <a:xfrm>
              <a:off x="8967788" y="23701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358">
              <a:extLst>
                <a:ext uri="{FF2B5EF4-FFF2-40B4-BE49-F238E27FC236}">
                  <a16:creationId xmlns:a16="http://schemas.microsoft.com/office/drawing/2014/main" id="{21820BCA-BE16-5B30-0ADC-D9E25BB3CFD5}"/>
                </a:ext>
              </a:extLst>
            </p:cNvPr>
            <p:cNvSpPr>
              <a:spLocks noChangeArrowheads="1"/>
            </p:cNvSpPr>
            <p:nvPr/>
          </p:nvSpPr>
          <p:spPr bwMode="auto">
            <a:xfrm>
              <a:off x="8967788" y="23701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59">
              <a:extLst>
                <a:ext uri="{FF2B5EF4-FFF2-40B4-BE49-F238E27FC236}">
                  <a16:creationId xmlns:a16="http://schemas.microsoft.com/office/drawing/2014/main" id="{553FB4CF-CC08-4D34-6821-13A54892C70F}"/>
                </a:ext>
              </a:extLst>
            </p:cNvPr>
            <p:cNvSpPr>
              <a:spLocks noChangeShapeType="1"/>
            </p:cNvSpPr>
            <p:nvPr/>
          </p:nvSpPr>
          <p:spPr bwMode="auto">
            <a:xfrm>
              <a:off x="8967788" y="256857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360">
              <a:extLst>
                <a:ext uri="{FF2B5EF4-FFF2-40B4-BE49-F238E27FC236}">
                  <a16:creationId xmlns:a16="http://schemas.microsoft.com/office/drawing/2014/main" id="{B3C3F187-0609-4E82-3E9E-A4FE70F16023}"/>
                </a:ext>
              </a:extLst>
            </p:cNvPr>
            <p:cNvSpPr>
              <a:spLocks noChangeArrowheads="1"/>
            </p:cNvSpPr>
            <p:nvPr/>
          </p:nvSpPr>
          <p:spPr bwMode="auto">
            <a:xfrm>
              <a:off x="8967788" y="256857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1">
              <a:extLst>
                <a:ext uri="{FF2B5EF4-FFF2-40B4-BE49-F238E27FC236}">
                  <a16:creationId xmlns:a16="http://schemas.microsoft.com/office/drawing/2014/main" id="{19CF2655-2754-B1AE-0D43-40F74513E89B}"/>
                </a:ext>
              </a:extLst>
            </p:cNvPr>
            <p:cNvSpPr>
              <a:spLocks noChangeShapeType="1"/>
            </p:cNvSpPr>
            <p:nvPr/>
          </p:nvSpPr>
          <p:spPr bwMode="auto">
            <a:xfrm>
              <a:off x="8967788" y="276860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62">
              <a:extLst>
                <a:ext uri="{FF2B5EF4-FFF2-40B4-BE49-F238E27FC236}">
                  <a16:creationId xmlns:a16="http://schemas.microsoft.com/office/drawing/2014/main" id="{52073BEE-4B72-6DC0-F4FD-69C1B6A76C89}"/>
                </a:ext>
              </a:extLst>
            </p:cNvPr>
            <p:cNvSpPr>
              <a:spLocks noChangeArrowheads="1"/>
            </p:cNvSpPr>
            <p:nvPr/>
          </p:nvSpPr>
          <p:spPr bwMode="auto">
            <a:xfrm>
              <a:off x="8967788" y="276860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63">
              <a:extLst>
                <a:ext uri="{FF2B5EF4-FFF2-40B4-BE49-F238E27FC236}">
                  <a16:creationId xmlns:a16="http://schemas.microsoft.com/office/drawing/2014/main" id="{BF88ED0A-1230-8BB4-A62E-23C4B6B98BD3}"/>
                </a:ext>
              </a:extLst>
            </p:cNvPr>
            <p:cNvSpPr>
              <a:spLocks noChangeShapeType="1"/>
            </p:cNvSpPr>
            <p:nvPr/>
          </p:nvSpPr>
          <p:spPr bwMode="auto">
            <a:xfrm>
              <a:off x="8967788" y="29670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364">
              <a:extLst>
                <a:ext uri="{FF2B5EF4-FFF2-40B4-BE49-F238E27FC236}">
                  <a16:creationId xmlns:a16="http://schemas.microsoft.com/office/drawing/2014/main" id="{4318AEE8-A687-A2A1-61F2-1E8046296AAA}"/>
                </a:ext>
              </a:extLst>
            </p:cNvPr>
            <p:cNvSpPr>
              <a:spLocks noChangeArrowheads="1"/>
            </p:cNvSpPr>
            <p:nvPr/>
          </p:nvSpPr>
          <p:spPr bwMode="auto">
            <a:xfrm>
              <a:off x="8967788" y="29670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Line 365">
              <a:extLst>
                <a:ext uri="{FF2B5EF4-FFF2-40B4-BE49-F238E27FC236}">
                  <a16:creationId xmlns:a16="http://schemas.microsoft.com/office/drawing/2014/main" id="{3277113F-C207-A62E-CC59-4795FE719737}"/>
                </a:ext>
              </a:extLst>
            </p:cNvPr>
            <p:cNvSpPr>
              <a:spLocks noChangeShapeType="1"/>
            </p:cNvSpPr>
            <p:nvPr/>
          </p:nvSpPr>
          <p:spPr bwMode="auto">
            <a:xfrm>
              <a:off x="8967788" y="316706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366">
              <a:extLst>
                <a:ext uri="{FF2B5EF4-FFF2-40B4-BE49-F238E27FC236}">
                  <a16:creationId xmlns:a16="http://schemas.microsoft.com/office/drawing/2014/main" id="{7385623D-0BAC-D25B-7B40-9FCC4219F4E8}"/>
                </a:ext>
              </a:extLst>
            </p:cNvPr>
            <p:cNvSpPr>
              <a:spLocks noChangeArrowheads="1"/>
            </p:cNvSpPr>
            <p:nvPr/>
          </p:nvSpPr>
          <p:spPr bwMode="auto">
            <a:xfrm>
              <a:off x="8967788" y="316706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7">
              <a:extLst>
                <a:ext uri="{FF2B5EF4-FFF2-40B4-BE49-F238E27FC236}">
                  <a16:creationId xmlns:a16="http://schemas.microsoft.com/office/drawing/2014/main" id="{7FF4209A-D8F3-4200-DBDA-B8DFF887639A}"/>
                </a:ext>
              </a:extLst>
            </p:cNvPr>
            <p:cNvSpPr>
              <a:spLocks noChangeShapeType="1"/>
            </p:cNvSpPr>
            <p:nvPr/>
          </p:nvSpPr>
          <p:spPr bwMode="auto">
            <a:xfrm>
              <a:off x="8967788" y="336550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368">
              <a:extLst>
                <a:ext uri="{FF2B5EF4-FFF2-40B4-BE49-F238E27FC236}">
                  <a16:creationId xmlns:a16="http://schemas.microsoft.com/office/drawing/2014/main" id="{1B0DBB9F-84D6-1A8E-04A2-6BCD6A93CA95}"/>
                </a:ext>
              </a:extLst>
            </p:cNvPr>
            <p:cNvSpPr>
              <a:spLocks noChangeArrowheads="1"/>
            </p:cNvSpPr>
            <p:nvPr/>
          </p:nvSpPr>
          <p:spPr bwMode="auto">
            <a:xfrm>
              <a:off x="8967788" y="336550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69">
              <a:extLst>
                <a:ext uri="{FF2B5EF4-FFF2-40B4-BE49-F238E27FC236}">
                  <a16:creationId xmlns:a16="http://schemas.microsoft.com/office/drawing/2014/main" id="{D442E455-4C44-B6BF-0F67-4608233D9239}"/>
                </a:ext>
              </a:extLst>
            </p:cNvPr>
            <p:cNvSpPr>
              <a:spLocks noChangeShapeType="1"/>
            </p:cNvSpPr>
            <p:nvPr/>
          </p:nvSpPr>
          <p:spPr bwMode="auto">
            <a:xfrm>
              <a:off x="8967788" y="35655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370">
              <a:extLst>
                <a:ext uri="{FF2B5EF4-FFF2-40B4-BE49-F238E27FC236}">
                  <a16:creationId xmlns:a16="http://schemas.microsoft.com/office/drawing/2014/main" id="{DF7BBE54-B7A3-5A28-324C-C8495E8E864D}"/>
                </a:ext>
              </a:extLst>
            </p:cNvPr>
            <p:cNvSpPr>
              <a:spLocks noChangeArrowheads="1"/>
            </p:cNvSpPr>
            <p:nvPr/>
          </p:nvSpPr>
          <p:spPr bwMode="auto">
            <a:xfrm>
              <a:off x="8967788" y="35655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371">
              <a:extLst>
                <a:ext uri="{FF2B5EF4-FFF2-40B4-BE49-F238E27FC236}">
                  <a16:creationId xmlns:a16="http://schemas.microsoft.com/office/drawing/2014/main" id="{A5139518-79A0-2051-A1CE-7B950270FA1A}"/>
                </a:ext>
              </a:extLst>
            </p:cNvPr>
            <p:cNvSpPr>
              <a:spLocks noChangeShapeType="1"/>
            </p:cNvSpPr>
            <p:nvPr/>
          </p:nvSpPr>
          <p:spPr bwMode="auto">
            <a:xfrm>
              <a:off x="8967788" y="376396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372">
              <a:extLst>
                <a:ext uri="{FF2B5EF4-FFF2-40B4-BE49-F238E27FC236}">
                  <a16:creationId xmlns:a16="http://schemas.microsoft.com/office/drawing/2014/main" id="{FF6E574A-1C81-53D0-D1B3-2C9AD74EFA31}"/>
                </a:ext>
              </a:extLst>
            </p:cNvPr>
            <p:cNvSpPr>
              <a:spLocks noChangeArrowheads="1"/>
            </p:cNvSpPr>
            <p:nvPr/>
          </p:nvSpPr>
          <p:spPr bwMode="auto">
            <a:xfrm>
              <a:off x="8967788" y="376396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Line 373">
              <a:extLst>
                <a:ext uri="{FF2B5EF4-FFF2-40B4-BE49-F238E27FC236}">
                  <a16:creationId xmlns:a16="http://schemas.microsoft.com/office/drawing/2014/main" id="{FF71B79D-06FE-426B-FAA7-C51322577453}"/>
                </a:ext>
              </a:extLst>
            </p:cNvPr>
            <p:cNvSpPr>
              <a:spLocks noChangeShapeType="1"/>
            </p:cNvSpPr>
            <p:nvPr/>
          </p:nvSpPr>
          <p:spPr bwMode="auto">
            <a:xfrm>
              <a:off x="8967788" y="39639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Rectangle 374">
              <a:extLst>
                <a:ext uri="{FF2B5EF4-FFF2-40B4-BE49-F238E27FC236}">
                  <a16:creationId xmlns:a16="http://schemas.microsoft.com/office/drawing/2014/main" id="{A2E2616C-7B27-5A85-1922-5E89F178ED50}"/>
                </a:ext>
              </a:extLst>
            </p:cNvPr>
            <p:cNvSpPr>
              <a:spLocks noChangeArrowheads="1"/>
            </p:cNvSpPr>
            <p:nvPr/>
          </p:nvSpPr>
          <p:spPr bwMode="auto">
            <a:xfrm>
              <a:off x="8967788" y="39639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Line 375">
              <a:extLst>
                <a:ext uri="{FF2B5EF4-FFF2-40B4-BE49-F238E27FC236}">
                  <a16:creationId xmlns:a16="http://schemas.microsoft.com/office/drawing/2014/main" id="{5649362F-1426-61B3-88F3-07F31C7E4809}"/>
                </a:ext>
              </a:extLst>
            </p:cNvPr>
            <p:cNvSpPr>
              <a:spLocks noChangeShapeType="1"/>
            </p:cNvSpPr>
            <p:nvPr/>
          </p:nvSpPr>
          <p:spPr bwMode="auto">
            <a:xfrm>
              <a:off x="8967788" y="41624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Rectangle 376">
              <a:extLst>
                <a:ext uri="{FF2B5EF4-FFF2-40B4-BE49-F238E27FC236}">
                  <a16:creationId xmlns:a16="http://schemas.microsoft.com/office/drawing/2014/main" id="{C081A082-2C34-AD83-E60D-596446F1F252}"/>
                </a:ext>
              </a:extLst>
            </p:cNvPr>
            <p:cNvSpPr>
              <a:spLocks noChangeArrowheads="1"/>
            </p:cNvSpPr>
            <p:nvPr/>
          </p:nvSpPr>
          <p:spPr bwMode="auto">
            <a:xfrm>
              <a:off x="8967788" y="41624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Line 377">
              <a:extLst>
                <a:ext uri="{FF2B5EF4-FFF2-40B4-BE49-F238E27FC236}">
                  <a16:creationId xmlns:a16="http://schemas.microsoft.com/office/drawing/2014/main" id="{E49B3FF2-B620-4F06-E584-44E8C5A5657C}"/>
                </a:ext>
              </a:extLst>
            </p:cNvPr>
            <p:cNvSpPr>
              <a:spLocks noChangeShapeType="1"/>
            </p:cNvSpPr>
            <p:nvPr/>
          </p:nvSpPr>
          <p:spPr bwMode="auto">
            <a:xfrm>
              <a:off x="8967788" y="43703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378">
              <a:extLst>
                <a:ext uri="{FF2B5EF4-FFF2-40B4-BE49-F238E27FC236}">
                  <a16:creationId xmlns:a16="http://schemas.microsoft.com/office/drawing/2014/main" id="{AA5BE4F2-4E3A-87FF-E444-15BB2B1D7317}"/>
                </a:ext>
              </a:extLst>
            </p:cNvPr>
            <p:cNvSpPr>
              <a:spLocks noChangeArrowheads="1"/>
            </p:cNvSpPr>
            <p:nvPr/>
          </p:nvSpPr>
          <p:spPr bwMode="auto">
            <a:xfrm>
              <a:off x="8967788" y="43703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79">
              <a:extLst>
                <a:ext uri="{FF2B5EF4-FFF2-40B4-BE49-F238E27FC236}">
                  <a16:creationId xmlns:a16="http://schemas.microsoft.com/office/drawing/2014/main" id="{8F6FFD40-B11E-6B5F-8494-FC16702E9BEB}"/>
                </a:ext>
              </a:extLst>
            </p:cNvPr>
            <p:cNvSpPr>
              <a:spLocks noChangeShapeType="1"/>
            </p:cNvSpPr>
            <p:nvPr/>
          </p:nvSpPr>
          <p:spPr bwMode="auto">
            <a:xfrm>
              <a:off x="8967788" y="45688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380">
              <a:extLst>
                <a:ext uri="{FF2B5EF4-FFF2-40B4-BE49-F238E27FC236}">
                  <a16:creationId xmlns:a16="http://schemas.microsoft.com/office/drawing/2014/main" id="{F7609814-2A8D-20D6-FF81-DBD2CF81DE11}"/>
                </a:ext>
              </a:extLst>
            </p:cNvPr>
            <p:cNvSpPr>
              <a:spLocks noChangeArrowheads="1"/>
            </p:cNvSpPr>
            <p:nvPr/>
          </p:nvSpPr>
          <p:spPr bwMode="auto">
            <a:xfrm>
              <a:off x="8967788" y="45688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Line 381">
              <a:extLst>
                <a:ext uri="{FF2B5EF4-FFF2-40B4-BE49-F238E27FC236}">
                  <a16:creationId xmlns:a16="http://schemas.microsoft.com/office/drawing/2014/main" id="{B1FF046D-C17A-5216-7E93-E872723BD96C}"/>
                </a:ext>
              </a:extLst>
            </p:cNvPr>
            <p:cNvSpPr>
              <a:spLocks noChangeShapeType="1"/>
            </p:cNvSpPr>
            <p:nvPr/>
          </p:nvSpPr>
          <p:spPr bwMode="auto">
            <a:xfrm>
              <a:off x="8967788" y="476885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82">
              <a:extLst>
                <a:ext uri="{FF2B5EF4-FFF2-40B4-BE49-F238E27FC236}">
                  <a16:creationId xmlns:a16="http://schemas.microsoft.com/office/drawing/2014/main" id="{83E76DE9-310E-DBBA-F033-BDAF28938D91}"/>
                </a:ext>
              </a:extLst>
            </p:cNvPr>
            <p:cNvSpPr>
              <a:spLocks noChangeArrowheads="1"/>
            </p:cNvSpPr>
            <p:nvPr/>
          </p:nvSpPr>
          <p:spPr bwMode="auto">
            <a:xfrm>
              <a:off x="8967788" y="476885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Line 383">
              <a:extLst>
                <a:ext uri="{FF2B5EF4-FFF2-40B4-BE49-F238E27FC236}">
                  <a16:creationId xmlns:a16="http://schemas.microsoft.com/office/drawing/2014/main" id="{1C71129A-0892-197F-56DB-E165FC950585}"/>
                </a:ext>
              </a:extLst>
            </p:cNvPr>
            <p:cNvSpPr>
              <a:spLocks noChangeShapeType="1"/>
            </p:cNvSpPr>
            <p:nvPr/>
          </p:nvSpPr>
          <p:spPr bwMode="auto">
            <a:xfrm>
              <a:off x="8967788" y="49672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Rectangle 384">
              <a:extLst>
                <a:ext uri="{FF2B5EF4-FFF2-40B4-BE49-F238E27FC236}">
                  <a16:creationId xmlns:a16="http://schemas.microsoft.com/office/drawing/2014/main" id="{19B6566A-9C77-5217-6707-5AFC2A78586E}"/>
                </a:ext>
              </a:extLst>
            </p:cNvPr>
            <p:cNvSpPr>
              <a:spLocks noChangeArrowheads="1"/>
            </p:cNvSpPr>
            <p:nvPr/>
          </p:nvSpPr>
          <p:spPr bwMode="auto">
            <a:xfrm>
              <a:off x="8967788" y="49672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Line 385">
              <a:extLst>
                <a:ext uri="{FF2B5EF4-FFF2-40B4-BE49-F238E27FC236}">
                  <a16:creationId xmlns:a16="http://schemas.microsoft.com/office/drawing/2014/main" id="{4E1CCB28-6577-0111-37D5-431B651D2F46}"/>
                </a:ext>
              </a:extLst>
            </p:cNvPr>
            <p:cNvSpPr>
              <a:spLocks noChangeShapeType="1"/>
            </p:cNvSpPr>
            <p:nvPr/>
          </p:nvSpPr>
          <p:spPr bwMode="auto">
            <a:xfrm>
              <a:off x="8967788" y="51657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Rectangle 386">
              <a:extLst>
                <a:ext uri="{FF2B5EF4-FFF2-40B4-BE49-F238E27FC236}">
                  <a16:creationId xmlns:a16="http://schemas.microsoft.com/office/drawing/2014/main" id="{9DBB7714-2809-6D28-17C1-F48DC85203A0}"/>
                </a:ext>
              </a:extLst>
            </p:cNvPr>
            <p:cNvSpPr>
              <a:spLocks noChangeArrowheads="1"/>
            </p:cNvSpPr>
            <p:nvPr/>
          </p:nvSpPr>
          <p:spPr bwMode="auto">
            <a:xfrm>
              <a:off x="8967788" y="5165726"/>
              <a:ext cx="79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387">
              <a:extLst>
                <a:ext uri="{FF2B5EF4-FFF2-40B4-BE49-F238E27FC236}">
                  <a16:creationId xmlns:a16="http://schemas.microsoft.com/office/drawing/2014/main" id="{9704CF84-EAE2-A4C0-17CC-64C5619882A2}"/>
                </a:ext>
              </a:extLst>
            </p:cNvPr>
            <p:cNvSpPr>
              <a:spLocks noChangeShapeType="1"/>
            </p:cNvSpPr>
            <p:nvPr/>
          </p:nvSpPr>
          <p:spPr bwMode="auto">
            <a:xfrm>
              <a:off x="8967788" y="536575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388">
              <a:extLst>
                <a:ext uri="{FF2B5EF4-FFF2-40B4-BE49-F238E27FC236}">
                  <a16:creationId xmlns:a16="http://schemas.microsoft.com/office/drawing/2014/main" id="{51561E97-0202-BEBC-1B74-A8FF318760E4}"/>
                </a:ext>
              </a:extLst>
            </p:cNvPr>
            <p:cNvSpPr>
              <a:spLocks noChangeArrowheads="1"/>
            </p:cNvSpPr>
            <p:nvPr/>
          </p:nvSpPr>
          <p:spPr bwMode="auto">
            <a:xfrm>
              <a:off x="8967788" y="536575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389">
              <a:extLst>
                <a:ext uri="{FF2B5EF4-FFF2-40B4-BE49-F238E27FC236}">
                  <a16:creationId xmlns:a16="http://schemas.microsoft.com/office/drawing/2014/main" id="{0EF4682C-21C2-A4F2-9FFC-07AC15392656}"/>
                </a:ext>
              </a:extLst>
            </p:cNvPr>
            <p:cNvSpPr>
              <a:spLocks noChangeShapeType="1"/>
            </p:cNvSpPr>
            <p:nvPr/>
          </p:nvSpPr>
          <p:spPr bwMode="auto">
            <a:xfrm>
              <a:off x="201613" y="1565276"/>
              <a:ext cx="1106488" cy="3984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 name="正方形/長方形 3">
            <a:extLst>
              <a:ext uri="{FF2B5EF4-FFF2-40B4-BE49-F238E27FC236}">
                <a16:creationId xmlns:a16="http://schemas.microsoft.com/office/drawing/2014/main" id="{1DFAB101-966B-4268-881D-905981521A96}"/>
              </a:ext>
            </a:extLst>
          </p:cNvPr>
          <p:cNvSpPr/>
          <p:nvPr/>
        </p:nvSpPr>
        <p:spPr>
          <a:xfrm>
            <a:off x="3229507" y="1978962"/>
            <a:ext cx="939801" cy="18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242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「重点対策」</a:t>
            </a:r>
            <a:endParaRPr lang="en-US" altLang="ja-JP" sz="1600" dirty="0">
              <a:latin typeface="Meiryo UI" panose="020B0604030504040204" pitchFamily="50" charset="-128"/>
              <a:ea typeface="Meiryo UI" panose="020B0604030504040204" pitchFamily="50" charset="-128"/>
            </a:endParaRPr>
          </a:p>
        </p:txBody>
      </p:sp>
      <p:sp>
        <p:nvSpPr>
          <p:cNvPr id="9" name="正方形/長方形 8"/>
          <p:cNvSpPr/>
          <p:nvPr/>
        </p:nvSpPr>
        <p:spPr>
          <a:xfrm>
            <a:off x="183792" y="828001"/>
            <a:ext cx="863668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実施状況の考え方および作成要領については、</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４ 重点対策の指定</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および</a:t>
            </a:r>
            <a:r>
              <a:rPr lang="en-US" altLang="ja-JP" sz="1600" dirty="0">
                <a:solidFill>
                  <a:srgbClr val="FF0000"/>
                </a:solidFill>
                <a:latin typeface="Meiryo UI" panose="020B0604030504040204" pitchFamily="50" charset="-128"/>
                <a:ea typeface="Meiryo UI" panose="020B0604030504040204" pitchFamily="50" charset="-128"/>
              </a:rPr>
              <a:t>P.39</a:t>
            </a:r>
            <a:r>
              <a:rPr lang="ja-JP" altLang="en-US" sz="1600" dirty="0">
                <a:solidFill>
                  <a:srgbClr val="FF0000"/>
                </a:solidFill>
                <a:latin typeface="Meiryo UI" panose="020B0604030504040204" pitchFamily="50" charset="-128"/>
                <a:ea typeface="Meiryo UI" panose="020B0604030504040204" pitchFamily="50" charset="-128"/>
              </a:rPr>
              <a:t>の</a:t>
            </a:r>
            <a:r>
              <a:rPr lang="en-US" altLang="ja-JP" sz="1600" dirty="0">
                <a:solidFill>
                  <a:srgbClr val="FF0000"/>
                </a:solidFill>
                <a:latin typeface="Meiryo UI" panose="020B0604030504040204" pitchFamily="50" charset="-128"/>
                <a:ea typeface="Meiryo UI" panose="020B0604030504040204" pitchFamily="50" charset="-128"/>
              </a:rPr>
              <a:t>5-(5)</a:t>
            </a:r>
            <a:r>
              <a:rPr lang="ja-JP" altLang="en-US" sz="1600" dirty="0">
                <a:solidFill>
                  <a:srgbClr val="FF0000"/>
                </a:solidFill>
                <a:latin typeface="Meiryo UI" panose="020B0604030504040204" pitchFamily="50" charset="-128"/>
                <a:ea typeface="Meiryo UI" panose="020B0604030504040204" pitchFamily="50" charset="-128"/>
              </a:rPr>
              <a:t>を参照</a:t>
            </a:r>
            <a:r>
              <a:rPr lang="ja-JP" altLang="en-US" sz="1600" dirty="0">
                <a:latin typeface="Meiryo UI" panose="020B0604030504040204" pitchFamily="50" charset="-128"/>
                <a:ea typeface="Meiryo UI" panose="020B0604030504040204" pitchFamily="50" charset="-128"/>
              </a:rPr>
              <a:t>のうえ、作成ください。</a:t>
            </a:r>
            <a:endParaRPr lang="ja-JP" altLang="en-US" sz="1600" dirty="0">
              <a:solidFill>
                <a:srgbClr val="FF0000"/>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514042208"/>
              </p:ext>
            </p:extLst>
          </p:nvPr>
        </p:nvGraphicFramePr>
        <p:xfrm>
          <a:off x="638619" y="4538344"/>
          <a:ext cx="7920880" cy="1341120"/>
        </p:xfrm>
        <a:graphic>
          <a:graphicData uri="http://schemas.openxmlformats.org/drawingml/2006/table">
            <a:tbl>
              <a:tblPr firstRow="1" bandRow="1">
                <a:tableStyleId>{5940675A-B579-460E-94D1-54222C63F5DA}</a:tableStyleId>
              </a:tblPr>
              <a:tblGrid>
                <a:gridCol w="2075826">
                  <a:extLst>
                    <a:ext uri="{9D8B030D-6E8A-4147-A177-3AD203B41FA5}">
                      <a16:colId xmlns:a16="http://schemas.microsoft.com/office/drawing/2014/main" val="2461468995"/>
                    </a:ext>
                  </a:extLst>
                </a:gridCol>
                <a:gridCol w="2458200">
                  <a:extLst>
                    <a:ext uri="{9D8B030D-6E8A-4147-A177-3AD203B41FA5}">
                      <a16:colId xmlns:a16="http://schemas.microsoft.com/office/drawing/2014/main" val="621014778"/>
                    </a:ext>
                  </a:extLst>
                </a:gridCol>
                <a:gridCol w="1748054">
                  <a:extLst>
                    <a:ext uri="{9D8B030D-6E8A-4147-A177-3AD203B41FA5}">
                      <a16:colId xmlns:a16="http://schemas.microsoft.com/office/drawing/2014/main" val="4044669233"/>
                    </a:ext>
                  </a:extLst>
                </a:gridCol>
                <a:gridCol w="819400">
                  <a:extLst>
                    <a:ext uri="{9D8B030D-6E8A-4147-A177-3AD203B41FA5}">
                      <a16:colId xmlns:a16="http://schemas.microsoft.com/office/drawing/2014/main" val="1054728531"/>
                    </a:ext>
                  </a:extLst>
                </a:gridCol>
                <a:gridCol w="819400">
                  <a:extLst>
                    <a:ext uri="{9D8B030D-6E8A-4147-A177-3AD203B41FA5}">
                      <a16:colId xmlns:a16="http://schemas.microsoft.com/office/drawing/2014/main" val="3422186379"/>
                    </a:ext>
                  </a:extLst>
                </a:gridCol>
              </a:tblGrid>
              <a:tr h="288000">
                <a:tc>
                  <a:txBody>
                    <a:bodyPr/>
                    <a:lstStyle/>
                    <a:p>
                      <a:pPr algn="ctr"/>
                      <a:r>
                        <a:rPr kumimoji="1" lang="ja-JP" altLang="en-US" sz="1600" b="0" dirty="0">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通知</a:t>
                      </a:r>
                      <a:endParaRPr kumimoji="1" lang="en-US" altLang="ja-JP" sz="1600" b="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dirty="0">
                          <a:latin typeface="Meiryo UI" panose="020B0604030504040204" pitchFamily="50" charset="-128"/>
                          <a:ea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rPr>
                        <a:t>％以上</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25</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sp>
        <p:nvSpPr>
          <p:cNvPr id="12" name="正方形/長方形 11"/>
          <p:cNvSpPr/>
          <p:nvPr/>
        </p:nvSpPr>
        <p:spPr>
          <a:xfrm>
            <a:off x="-106348" y="4149080"/>
            <a:ext cx="2302084" cy="369332"/>
          </a:xfrm>
          <a:prstGeom prst="rect">
            <a:avLst/>
          </a:prstGeom>
        </p:spPr>
        <p:txBody>
          <a:bodyPr wrap="square">
            <a:spAutoFit/>
          </a:bodyPr>
          <a:lstStyle/>
          <a:p>
            <a:pPr lvl="0" algn="ctr" eaLnBrk="0" fontAlgn="base" hangingPunct="0">
              <a:spcBef>
                <a:spcPct val="0"/>
              </a:spcBef>
              <a:spcAft>
                <a:spcPct val="0"/>
              </a:spcAft>
            </a:pPr>
            <a:r>
              <a:rPr kumimoji="0" lang="ja-JP" altLang="en-US" b="1" dirty="0">
                <a:latin typeface="Meiryo UI" panose="020B0604030504040204" pitchFamily="50" charset="-128"/>
                <a:ea typeface="Meiryo UI" panose="020B0604030504040204" pitchFamily="50" charset="-128"/>
                <a:cs typeface="Times New Roman" panose="02020603050405020304" pitchFamily="18" charset="0"/>
              </a:rPr>
              <a:t>脱炭素化ランク</a:t>
            </a:r>
          </a:p>
        </p:txBody>
      </p:sp>
      <p:sp>
        <p:nvSpPr>
          <p:cNvPr id="13" name="正方形/長方形 12"/>
          <p:cNvSpPr/>
          <p:nvPr/>
        </p:nvSpPr>
        <p:spPr>
          <a:xfrm>
            <a:off x="3635896" y="5877272"/>
            <a:ext cx="5018328" cy="307777"/>
          </a:xfrm>
          <a:prstGeom prst="rect">
            <a:avLst/>
          </a:prstGeom>
        </p:spPr>
        <p:txBody>
          <a:bodyPr wrap="square">
            <a:spAutoFit/>
          </a:bodyPr>
          <a:lstStyle/>
          <a:p>
            <a:pPr>
              <a:spcAft>
                <a:spcPts val="0"/>
              </a:spcAft>
            </a:pPr>
            <a:r>
              <a:rPr kumimoji="0"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400" dirty="0">
              <a:latin typeface="Meiryo UI" panose="020B0604030504040204" pitchFamily="50" charset="-128"/>
              <a:ea typeface="Meiryo UI" panose="020B0604030504040204" pitchFamily="50" charset="-128"/>
            </a:endParaRPr>
          </a:p>
        </p:txBody>
      </p:sp>
      <p:sp>
        <p:nvSpPr>
          <p:cNvPr id="2" name="正方形/長方形 1"/>
          <p:cNvSpPr/>
          <p:nvPr/>
        </p:nvSpPr>
        <p:spPr>
          <a:xfrm>
            <a:off x="346004" y="2585509"/>
            <a:ext cx="8618728" cy="1400383"/>
          </a:xfrm>
          <a:prstGeom prst="rect">
            <a:avLst/>
          </a:prstGeom>
        </p:spPr>
        <p:txBody>
          <a:bodyPr wrap="square">
            <a:spAutoFit/>
          </a:bodyPr>
          <a:lstStyle/>
          <a:p>
            <a:pPr>
              <a:spcBef>
                <a:spcPts val="0"/>
              </a:spcBef>
              <a:spcAft>
                <a:spcPts val="600"/>
              </a:spcAft>
            </a:pPr>
            <a:r>
              <a:rPr lang="ja-JP" altLang="en-US" sz="1600" b="1" u="sng" dirty="0">
                <a:latin typeface="Meiryo UI" panose="020B0604030504040204" pitchFamily="50" charset="-128"/>
                <a:ea typeface="Meiryo UI" panose="020B0604030504040204" pitchFamily="50" charset="-128"/>
              </a:rPr>
              <a:t>脱炭素化該当状況</a:t>
            </a:r>
            <a:endParaRPr lang="en-US" altLang="ja-JP" sz="1600" b="1" u="sng" dirty="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以下に示す基準に基づき、脱炭素化ランクが決まります。脱炭素化該当状況については、基準年度比削減率が</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以上は「該当する」、</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未満は「該当しない」を選択ください。</a:t>
            </a:r>
            <a:endParaRPr lang="en-US" altLang="ja-JP" sz="1600" dirty="0">
              <a:latin typeface="Meiryo UI" panose="020B0604030504040204" pitchFamily="50" charset="-128"/>
              <a:ea typeface="Meiryo UI" panose="020B0604030504040204" pitchFamily="50" charset="-128"/>
            </a:endParaRPr>
          </a:p>
          <a:p>
            <a:pPr lvl="0">
              <a:defRPr/>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事業所の閉鎖など大幅な削減要因が事業者の削減努力に寄らない場合など脱炭素化ランクの付与を辞退される場合は、「該当しない」を選択ください。</a:t>
            </a:r>
            <a:endParaRPr lang="en-US" altLang="ja-JP" sz="1600" dirty="0">
              <a:latin typeface="Meiryo UI" panose="020B0604030504040204" pitchFamily="50" charset="-128"/>
              <a:ea typeface="Meiryo UI" panose="020B0604030504040204" pitchFamily="50" charset="-128"/>
            </a:endParaRPr>
          </a:p>
        </p:txBody>
      </p:sp>
      <p:grpSp>
        <p:nvGrpSpPr>
          <p:cNvPr id="20" name="グループ化 19">
            <a:extLst>
              <a:ext uri="{FF2B5EF4-FFF2-40B4-BE49-F238E27FC236}">
                <a16:creationId xmlns:a16="http://schemas.microsoft.com/office/drawing/2014/main" id="{E7D1DF00-19FF-1D40-7280-096186C1FF8B}"/>
              </a:ext>
            </a:extLst>
          </p:cNvPr>
          <p:cNvGrpSpPr/>
          <p:nvPr/>
        </p:nvGrpSpPr>
        <p:grpSpPr>
          <a:xfrm>
            <a:off x="210709" y="1537236"/>
            <a:ext cx="8636680" cy="613870"/>
            <a:chOff x="210709" y="1537236"/>
            <a:chExt cx="8636680" cy="613870"/>
          </a:xfrm>
        </p:grpSpPr>
        <p:pic>
          <p:nvPicPr>
            <p:cNvPr id="15" name="図 14">
              <a:extLst>
                <a:ext uri="{FF2B5EF4-FFF2-40B4-BE49-F238E27FC236}">
                  <a16:creationId xmlns:a16="http://schemas.microsoft.com/office/drawing/2014/main" id="{AF93569F-21BE-867C-5B17-ECA8CA6274DB}"/>
                </a:ext>
              </a:extLst>
            </p:cNvPr>
            <p:cNvPicPr>
              <a:picLocks noChangeAspect="1"/>
            </p:cNvPicPr>
            <p:nvPr/>
          </p:nvPicPr>
          <p:blipFill>
            <a:blip r:embed="rId3"/>
            <a:stretch>
              <a:fillRect/>
            </a:stretch>
          </p:blipFill>
          <p:spPr>
            <a:xfrm>
              <a:off x="210709" y="1537236"/>
              <a:ext cx="8636680" cy="613870"/>
            </a:xfrm>
            <a:prstGeom prst="rect">
              <a:avLst/>
            </a:prstGeom>
          </p:spPr>
        </p:pic>
        <p:cxnSp>
          <p:nvCxnSpPr>
            <p:cNvPr id="17" name="直線コネクタ 16">
              <a:extLst>
                <a:ext uri="{FF2B5EF4-FFF2-40B4-BE49-F238E27FC236}">
                  <a16:creationId xmlns:a16="http://schemas.microsoft.com/office/drawing/2014/main" id="{00643568-1717-B98C-81C7-2660C78451E7}"/>
                </a:ext>
              </a:extLst>
            </p:cNvPr>
            <p:cNvCxnSpPr/>
            <p:nvPr/>
          </p:nvCxnSpPr>
          <p:spPr>
            <a:xfrm>
              <a:off x="8820472" y="1709346"/>
              <a:ext cx="0" cy="418861"/>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FFE84010-2A8A-CD9E-4C33-10C19F8FE5B3}"/>
                </a:ext>
              </a:extLst>
            </p:cNvPr>
            <p:cNvCxnSpPr/>
            <p:nvPr/>
          </p:nvCxnSpPr>
          <p:spPr>
            <a:xfrm>
              <a:off x="210709" y="1700808"/>
              <a:ext cx="0" cy="450298"/>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19611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E032A33-F259-88FA-ABB3-094BEDCB452B}"/>
              </a:ext>
            </a:extLst>
          </p:cNvPr>
          <p:cNvPicPr>
            <a:picLocks noChangeAspect="1"/>
          </p:cNvPicPr>
          <p:nvPr/>
        </p:nvPicPr>
        <p:blipFill>
          <a:blip r:embed="rId3"/>
          <a:stretch>
            <a:fillRect/>
          </a:stretch>
        </p:blipFill>
        <p:spPr>
          <a:xfrm>
            <a:off x="275753" y="1658998"/>
            <a:ext cx="3850825" cy="459837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828291706"/>
              </p:ext>
            </p:extLst>
          </p:nvPr>
        </p:nvGraphicFramePr>
        <p:xfrm>
          <a:off x="4195593" y="1701479"/>
          <a:ext cx="4789296" cy="4673033"/>
        </p:xfrm>
        <a:graphic>
          <a:graphicData uri="http://schemas.openxmlformats.org/drawingml/2006/table">
            <a:tbl>
              <a:tblPr firstRow="1" bandRow="1">
                <a:tableStyleId>{5940675A-B579-460E-94D1-54222C63F5DA}</a:tableStyleId>
              </a:tblPr>
              <a:tblGrid>
                <a:gridCol w="4789296">
                  <a:extLst>
                    <a:ext uri="{9D8B030D-6E8A-4147-A177-3AD203B41FA5}">
                      <a16:colId xmlns:a16="http://schemas.microsoft.com/office/drawing/2014/main" val="3724335789"/>
                    </a:ext>
                  </a:extLst>
                </a:gridCol>
              </a:tblGrid>
              <a:tr h="791417">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各種エネルギーの単位にあわせて、エネルギー使用量を記入ください。</a:t>
                      </a:r>
                    </a:p>
                  </a:txBody>
                  <a:tcPr anchor="ctr"/>
                </a:tc>
                <a:extLst>
                  <a:ext uri="{0D108BD9-81ED-4DB2-BD59-A6C34878D82A}">
                    <a16:rowId xmlns:a16="http://schemas.microsoft.com/office/drawing/2014/main" val="2805381164"/>
                  </a:ext>
                </a:extLst>
              </a:tr>
              <a:tr h="832553">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①以外のエネルギーは、プルダウンにてエネルギーの種類を選択し、使用量を記入ください。</a:t>
                      </a:r>
                    </a:p>
                  </a:txBody>
                  <a:tcPr anchor="ctr"/>
                </a:tc>
                <a:extLst>
                  <a:ext uri="{0D108BD9-81ED-4DB2-BD59-A6C34878D82A}">
                    <a16:rowId xmlns:a16="http://schemas.microsoft.com/office/drawing/2014/main" val="639487340"/>
                  </a:ext>
                </a:extLst>
              </a:tr>
              <a:tr h="2759283">
                <a:tc>
                  <a:txBody>
                    <a:bodyPr/>
                    <a:lstStyle/>
                    <a:p>
                      <a:r>
                        <a:rPr kumimoji="1" lang="ja-JP" altLang="en-US" sz="1600" b="1" u="sng" dirty="0">
                          <a:latin typeface="Meiryo UI" panose="020B0604030504040204" pitchFamily="50" charset="-128"/>
                          <a:ea typeface="Meiryo UI" panose="020B0604030504040204" pitchFamily="50" charset="-128"/>
                        </a:rPr>
                        <a:t>③電気使用量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・「電気事業者等」の欄は小売電気事業者や送配電事業者等から購入した電気量をシート</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「電気使用量」に入力することで自動的に反映されます。</a:t>
                      </a:r>
                    </a:p>
                    <a:p>
                      <a:r>
                        <a:rPr kumimoji="1" lang="ja-JP" altLang="en-US" sz="1600" dirty="0">
                          <a:latin typeface="Meiryo UI" panose="020B0604030504040204" pitchFamily="50" charset="-128"/>
                          <a:ea typeface="Meiryo UI" panose="020B0604030504040204" pitchFamily="50" charset="-128"/>
                        </a:rPr>
                        <a:t>・太陽光パネルなど再生可能エネルギーを自己託送</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自社所有モデル、第三者所有モデル</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している場合などは、「自己託送（再エネ）」に記入ください。</a:t>
                      </a:r>
                    </a:p>
                    <a:p>
                      <a:r>
                        <a:rPr kumimoji="1" lang="ja-JP" altLang="en-US" sz="1600" dirty="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、オフサイト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）などは、「自家消費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」に記入ください。</a:t>
                      </a:r>
                    </a:p>
                    <a:p>
                      <a:r>
                        <a:rPr kumimoji="1" lang="ja-JP" altLang="en-US" sz="1600" dirty="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再エネ以外</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」に使用量を記入ください。</a:t>
                      </a:r>
                    </a:p>
                  </a:txBody>
                  <a:tcPr anchor="ctr"/>
                </a:tc>
                <a:extLst>
                  <a:ext uri="{0D108BD9-81ED-4DB2-BD59-A6C34878D82A}">
                    <a16:rowId xmlns:a16="http://schemas.microsoft.com/office/drawing/2014/main" val="2201429766"/>
                  </a:ext>
                </a:extLst>
              </a:tr>
            </a:tbl>
          </a:graphicData>
        </a:graphic>
      </p:graphicFrame>
      <p:sp>
        <p:nvSpPr>
          <p:cNvPr id="14" name="正方形/長方形 13"/>
          <p:cNvSpPr/>
          <p:nvPr/>
        </p:nvSpPr>
        <p:spPr>
          <a:xfrm>
            <a:off x="270514" y="4733864"/>
            <a:ext cx="2429277" cy="31756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270514" y="5086599"/>
            <a:ext cx="3845524" cy="67765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a:t>
            </a:r>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）主な事業所ごとにエネルギー使用量等を記入ください。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79555" y="6224897"/>
            <a:ext cx="8984889"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a:t>
            </a:r>
            <a:endParaRPr lang="en-US" altLang="ja-JP" sz="1600" dirty="0">
              <a:solidFill>
                <a:srgbClr val="FF0000"/>
              </a:solidFill>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実測等に基づいた値を用いる場合は、その設定方法等について示してください（根拠資料を添付してください）。</a:t>
            </a:r>
          </a:p>
        </p:txBody>
      </p:sp>
      <p:sp>
        <p:nvSpPr>
          <p:cNvPr id="4" name="正方形/長方形 3"/>
          <p:cNvSpPr/>
          <p:nvPr/>
        </p:nvSpPr>
        <p:spPr>
          <a:xfrm>
            <a:off x="1999715" y="2511023"/>
            <a:ext cx="700076" cy="222284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5970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6E22E1-8229-442A-DB11-C334909971BC}"/>
              </a:ext>
            </a:extLst>
          </p:cNvPr>
          <p:cNvPicPr>
            <a:picLocks noChangeAspect="1"/>
          </p:cNvPicPr>
          <p:nvPr/>
        </p:nvPicPr>
        <p:blipFill>
          <a:blip r:embed="rId3"/>
          <a:stretch>
            <a:fillRect/>
          </a:stretch>
        </p:blipFill>
        <p:spPr>
          <a:xfrm>
            <a:off x="5636113" y="4767349"/>
            <a:ext cx="2817385" cy="872156"/>
          </a:xfrm>
          <a:prstGeom prst="rect">
            <a:avLst/>
          </a:prstGeom>
        </p:spPr>
      </p:pic>
      <p:pic>
        <p:nvPicPr>
          <p:cNvPr id="11" name="図 10">
            <a:extLst>
              <a:ext uri="{FF2B5EF4-FFF2-40B4-BE49-F238E27FC236}">
                <a16:creationId xmlns:a16="http://schemas.microsoft.com/office/drawing/2014/main" id="{BB02C068-8B24-F91D-F696-1F7DEAB9744C}"/>
              </a:ext>
            </a:extLst>
          </p:cNvPr>
          <p:cNvPicPr>
            <a:picLocks noChangeAspect="1"/>
          </p:cNvPicPr>
          <p:nvPr/>
        </p:nvPicPr>
        <p:blipFill>
          <a:blip r:embed="rId4"/>
          <a:stretch>
            <a:fillRect/>
          </a:stretch>
        </p:blipFill>
        <p:spPr>
          <a:xfrm>
            <a:off x="5679310" y="5819184"/>
            <a:ext cx="2741063" cy="872156"/>
          </a:xfrm>
          <a:prstGeom prst="rect">
            <a:avLst/>
          </a:prstGeom>
        </p:spPr>
      </p:pic>
      <p:pic>
        <p:nvPicPr>
          <p:cNvPr id="5" name="図 4"/>
          <p:cNvPicPr>
            <a:picLocks noChangeAspect="1"/>
          </p:cNvPicPr>
          <p:nvPr/>
        </p:nvPicPr>
        <p:blipFill rotWithShape="1">
          <a:blip r:embed="rId5"/>
          <a:srcRect l="12366" t="38188" r="11259" b="15548"/>
          <a:stretch/>
        </p:blipFill>
        <p:spPr>
          <a:xfrm>
            <a:off x="179512" y="4865184"/>
            <a:ext cx="5423662" cy="19080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73994" y="3057630"/>
            <a:ext cx="8640958"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a:t>
            </a:r>
            <a:r>
              <a:rPr lang="en-US" altLang="ja-JP" sz="1600" dirty="0">
                <a:latin typeface="Meiryo UI" panose="020B0604030504040204" pitchFamily="50" charset="-128"/>
                <a:ea typeface="Meiryo UI" panose="020B0604030504040204" pitchFamily="50" charset="-128"/>
                <a:hlinkClick r:id="rId6"/>
              </a:rPr>
              <a:t>http://www.jfma.org/data.html</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8" name="正方形/長方形 17"/>
          <p:cNvSpPr/>
          <p:nvPr/>
        </p:nvSpPr>
        <p:spPr>
          <a:xfrm>
            <a:off x="178622" y="797660"/>
            <a:ext cx="8806216" cy="2308324"/>
          </a:xfrm>
          <a:prstGeom prst="rect">
            <a:avLst/>
          </a:prstGeom>
        </p:spPr>
        <p:txBody>
          <a:bodyPr wrap="square">
            <a:spAutoFit/>
          </a:bodyPr>
          <a:lstStyle/>
          <a:p>
            <a:pPr lvl="0">
              <a:defRPr/>
            </a:pPr>
            <a:r>
              <a:rPr lang="ja-JP" altLang="en-US" sz="1600" b="1" u="sng" dirty="0">
                <a:latin typeface="Meiryo UI" panose="020B0604030504040204" pitchFamily="50" charset="-128"/>
                <a:ea typeface="Meiryo UI" panose="020B0604030504040204" pitchFamily="50" charset="-128"/>
              </a:rPr>
              <a:t>エネルギー販売量</a:t>
            </a:r>
            <a:endParaRPr lang="en-US" altLang="ja-JP" sz="1600" b="1" u="sng" dirty="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燃料等から発生する副生エネルギー等、自らの生産等に寄与しないエネルギーを第三者に提供している場合は、</a:t>
            </a:r>
            <a:r>
              <a:rPr lang="en-US" altLang="ja-JP" sz="1600" dirty="0">
                <a:latin typeface="Meiryo UI" panose="020B0604030504040204" pitchFamily="50" charset="-128"/>
                <a:ea typeface="Meiryo UI" panose="020B0604030504040204" pitchFamily="50" charset="-128"/>
              </a:rPr>
              <a:t>P.63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6-(6)No.1</a:t>
            </a:r>
            <a:r>
              <a:rPr lang="ja-JP" altLang="en-US" sz="1600" dirty="0">
                <a:latin typeface="Meiryo UI" panose="020B0604030504040204" pitchFamily="50" charset="-128"/>
                <a:ea typeface="Meiryo UI" panose="020B0604030504040204" pitchFamily="50" charset="-128"/>
              </a:rPr>
              <a:t>の使用量の作成要領を参考に販売量を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a:t>
            </a:r>
          </a:p>
          <a:p>
            <a:r>
              <a:rPr lang="ja-JP" altLang="en-US" sz="1600" dirty="0">
                <a:latin typeface="Meiryo UI" panose="020B0604030504040204" pitchFamily="50" charset="-128"/>
                <a:ea typeface="Meiryo UI" panose="020B0604030504040204" pitchFamily="50" charset="-128"/>
              </a:rPr>
              <a:t>なお、生産等に寄与しないエネルギーであっても、第三者にエネルギーの販売等を行っていない場合（社員食堂、研究棟及び事務所棟等で使用されるエネルギー）は、使用量に計上ください。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また、自ら発電した電気ではなく、</a:t>
            </a:r>
            <a:r>
              <a:rPr lang="ja-JP" altLang="en-US" sz="1600" dirty="0">
                <a:solidFill>
                  <a:srgbClr val="FF0000"/>
                </a:solidFill>
                <a:latin typeface="Meiryo UI" panose="020B0604030504040204" pitchFamily="50" charset="-128"/>
                <a:ea typeface="Meiryo UI" panose="020B0604030504040204" pitchFamily="50" charset="-128"/>
              </a:rPr>
              <a:t>他社の電気を購入し、販売している場合、エネルギー販売量への計上は不要です。</a:t>
            </a:r>
            <a:r>
              <a:rPr lang="ja-JP" altLang="en-US" sz="1600" dirty="0">
                <a:latin typeface="Meiryo UI" panose="020B0604030504040204" pitchFamily="50" charset="-128"/>
                <a:ea typeface="Meiryo UI" panose="020B0604030504040204" pitchFamily="50" charset="-128"/>
              </a:rPr>
              <a:t>エネルギー販売量の「電気事業者等」の欄には、</a:t>
            </a:r>
            <a:r>
              <a:rPr lang="ja-JP" altLang="en-US" sz="1600" dirty="0">
                <a:solidFill>
                  <a:srgbClr val="FF0000"/>
                </a:solidFill>
                <a:latin typeface="Meiryo UI" panose="020B0604030504040204" pitchFamily="50" charset="-128"/>
                <a:ea typeface="Meiryo UI" panose="020B0604030504040204" pitchFamily="50" charset="-128"/>
              </a:rPr>
              <a:t>再生可能エネルギー除く、</a:t>
            </a:r>
            <a:r>
              <a:rPr lang="ja-JP" altLang="en-US" sz="1600" dirty="0">
                <a:latin typeface="Meiryo UI" panose="020B0604030504040204" pitchFamily="50" charset="-128"/>
                <a:ea typeface="Meiryo UI" panose="020B0604030504040204" pitchFamily="50" charset="-128"/>
              </a:rPr>
              <a:t>電気以外のエネルギーを用いて発電した電気を電気事業者等に売却した量を記載してください。</a:t>
            </a:r>
          </a:p>
        </p:txBody>
      </p:sp>
      <p:sp>
        <p:nvSpPr>
          <p:cNvPr id="19" name="正方形/長方形 18"/>
          <p:cNvSpPr/>
          <p:nvPr/>
        </p:nvSpPr>
        <p:spPr>
          <a:xfrm>
            <a:off x="231837" y="6021288"/>
            <a:ext cx="5292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7" name="フリーフォーム 16"/>
          <p:cNvSpPr/>
          <p:nvPr/>
        </p:nvSpPr>
        <p:spPr>
          <a:xfrm rot="5589177">
            <a:off x="7190557" y="5767460"/>
            <a:ext cx="317289" cy="64442"/>
          </a:xfrm>
          <a:custGeom>
            <a:avLst/>
            <a:gdLst>
              <a:gd name="connsiteX0" fmla="*/ 0 w 1139483"/>
              <a:gd name="connsiteY0" fmla="*/ 309624 h 309624"/>
              <a:gd name="connsiteX1" fmla="*/ 407963 w 1139483"/>
              <a:gd name="connsiteY1" fmla="*/ 135 h 309624"/>
              <a:gd name="connsiteX2" fmla="*/ 787791 w 1139483"/>
              <a:gd name="connsiteY2" fmla="*/ 267421 h 309624"/>
              <a:gd name="connsiteX3" fmla="*/ 1139483 w 1139483"/>
              <a:gd name="connsiteY3" fmla="*/ 28271 h 309624"/>
            </a:gdLst>
            <a:ahLst/>
            <a:cxnLst>
              <a:cxn ang="0">
                <a:pos x="connsiteX0" y="connsiteY0"/>
              </a:cxn>
              <a:cxn ang="0">
                <a:pos x="connsiteX1" y="connsiteY1"/>
              </a:cxn>
              <a:cxn ang="0">
                <a:pos x="connsiteX2" y="connsiteY2"/>
              </a:cxn>
              <a:cxn ang="0">
                <a:pos x="connsiteX3" y="connsiteY3"/>
              </a:cxn>
            </a:cxnLst>
            <a:rect l="l" t="t" r="r" b="b"/>
            <a:pathLst>
              <a:path w="1139483" h="309624">
                <a:moveTo>
                  <a:pt x="0" y="309624"/>
                </a:moveTo>
                <a:cubicBezTo>
                  <a:pt x="138332" y="158396"/>
                  <a:pt x="276665" y="7169"/>
                  <a:pt x="407963" y="135"/>
                </a:cubicBezTo>
                <a:cubicBezTo>
                  <a:pt x="539262" y="-6899"/>
                  <a:pt x="665871" y="262732"/>
                  <a:pt x="787791" y="267421"/>
                </a:cubicBezTo>
                <a:cubicBezTo>
                  <a:pt x="909711" y="272110"/>
                  <a:pt x="1024597" y="150190"/>
                  <a:pt x="1139483" y="282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26107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32A5078-820B-4B84-A48A-358FE73A1669}"/>
              </a:ext>
            </a:extLst>
          </p:cNvPr>
          <p:cNvPicPr>
            <a:picLocks noChangeAspect="1"/>
          </p:cNvPicPr>
          <p:nvPr/>
        </p:nvPicPr>
        <p:blipFill>
          <a:blip r:embed="rId3"/>
          <a:stretch>
            <a:fillRect/>
          </a:stretch>
        </p:blipFill>
        <p:spPr>
          <a:xfrm>
            <a:off x="4966382" y="2522822"/>
            <a:ext cx="3973482" cy="1351974"/>
          </a:xfrm>
          <a:prstGeom prst="rect">
            <a:avLst/>
          </a:prstGeom>
        </p:spPr>
      </p:pic>
      <p:pic>
        <p:nvPicPr>
          <p:cNvPr id="3" name="図 2">
            <a:extLst>
              <a:ext uri="{FF2B5EF4-FFF2-40B4-BE49-F238E27FC236}">
                <a16:creationId xmlns:a16="http://schemas.microsoft.com/office/drawing/2014/main" id="{A5B1A1D2-5BFC-4F3C-B565-4A486456503A}"/>
              </a:ext>
            </a:extLst>
          </p:cNvPr>
          <p:cNvPicPr>
            <a:picLocks noChangeAspect="1"/>
          </p:cNvPicPr>
          <p:nvPr/>
        </p:nvPicPr>
        <p:blipFill>
          <a:blip r:embed="rId4"/>
          <a:stretch>
            <a:fillRect/>
          </a:stretch>
        </p:blipFill>
        <p:spPr>
          <a:xfrm>
            <a:off x="60610" y="2376197"/>
            <a:ext cx="4858934" cy="352837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「その他エネ量」</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397684894"/>
              </p:ext>
            </p:extLst>
          </p:nvPr>
        </p:nvGraphicFramePr>
        <p:xfrm>
          <a:off x="4925968" y="4104567"/>
          <a:ext cx="4032000" cy="1800000"/>
        </p:xfrm>
        <a:graphic>
          <a:graphicData uri="http://schemas.openxmlformats.org/drawingml/2006/table">
            <a:tbl>
              <a:tblPr firstRow="1" bandRow="1">
                <a:tableStyleId>{5940675A-B579-460E-94D1-54222C63F5DA}</a:tableStyleId>
              </a:tblPr>
              <a:tblGrid>
                <a:gridCol w="4032000">
                  <a:extLst>
                    <a:ext uri="{9D8B030D-6E8A-4147-A177-3AD203B41FA5}">
                      <a16:colId xmlns:a16="http://schemas.microsoft.com/office/drawing/2014/main" val="3724335789"/>
                    </a:ext>
                  </a:extLst>
                </a:gridCol>
              </a:tblGrid>
              <a:tr h="600000">
                <a:tc>
                  <a:txBody>
                    <a:bodyPr/>
                    <a:lstStyle/>
                    <a:p>
                      <a:r>
                        <a:rPr kumimoji="1" lang="ja-JP" altLang="en-US" sz="1600" b="1" u="sng" dirty="0">
                          <a:latin typeface="Meiryo UI" panose="020B0604030504040204" pitchFamily="50" charset="-128"/>
                          <a:ea typeface="Meiryo UI" panose="020B0604030504040204" pitchFamily="50" charset="-128"/>
                        </a:rPr>
                        <a:t>①エネルギー使用量</a:t>
                      </a:r>
                    </a:p>
                    <a:p>
                      <a:r>
                        <a:rPr kumimoji="1" lang="en-US" altLang="ja-JP" sz="1600" dirty="0">
                          <a:solidFill>
                            <a:schemeClr val="tx1"/>
                          </a:solidFill>
                          <a:latin typeface="Meiryo UI" panose="020B0604030504040204" pitchFamily="50" charset="-128"/>
                          <a:ea typeface="Meiryo UI" panose="020B0604030504040204" pitchFamily="50" charset="-128"/>
                        </a:rPr>
                        <a:t>P.63</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6-(6)No.1</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2805381164"/>
                  </a:ext>
                </a:extLst>
              </a:tr>
              <a:tr h="600000">
                <a:tc>
                  <a:txBody>
                    <a:bodyPr/>
                    <a:lstStyle/>
                    <a:p>
                      <a:r>
                        <a:rPr kumimoji="1" lang="ja-JP" altLang="en-US" sz="1600" b="1" u="sng" dirty="0">
                          <a:latin typeface="Meiryo UI" panose="020B0604030504040204" pitchFamily="50" charset="-128"/>
                          <a:ea typeface="Meiryo UI" panose="020B0604030504040204" pitchFamily="50" charset="-128"/>
                        </a:rPr>
                        <a:t>②エネルギー販売量</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P.64</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6-(6)No.2</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639487340"/>
                  </a:ext>
                </a:extLst>
              </a:tr>
              <a:tr h="600000">
                <a:tc>
                  <a:txBody>
                    <a:bodyPr/>
                    <a:lstStyle/>
                    <a:p>
                      <a:r>
                        <a:rPr kumimoji="1" lang="ja-JP" altLang="en-US" sz="1600" b="1" u="sng" dirty="0">
                          <a:latin typeface="Meiryo UI" panose="020B0604030504040204" pitchFamily="50" charset="-128"/>
                          <a:ea typeface="Meiryo UI" panose="020B0604030504040204" pitchFamily="50" charset="-128"/>
                        </a:rPr>
                        <a:t>③エネルギー起源以外の温室効果ガス排出量</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P.64</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6-(6)No.2</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2201429766"/>
                  </a:ext>
                </a:extLst>
              </a:tr>
            </a:tbl>
          </a:graphicData>
        </a:graphic>
      </p:graphicFrame>
      <p:sp>
        <p:nvSpPr>
          <p:cNvPr id="16" name="正方形/長方形 15"/>
          <p:cNvSpPr/>
          <p:nvPr/>
        </p:nvSpPr>
        <p:spPr>
          <a:xfrm>
            <a:off x="183792" y="828001"/>
            <a:ext cx="8636680" cy="1323439"/>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）その他事業所のエネルギー使用量や販売量等を合算して、記入ください。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なお、エネルギー使用量及び販売量は小数点第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位まで、エネルギー起源以外の温室効果ガス排出量は小数点第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25" name="正方形/長方形 24"/>
          <p:cNvSpPr/>
          <p:nvPr/>
        </p:nvSpPr>
        <p:spPr>
          <a:xfrm>
            <a:off x="1448232" y="2996952"/>
            <a:ext cx="1755616" cy="290761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232352" y="2996952"/>
            <a:ext cx="1649390" cy="291011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960975" y="3356992"/>
            <a:ext cx="3973482" cy="37802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203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p:cNvPicPr>
          <p:nvPr/>
        </p:nvPicPr>
        <p:blipFill rotWithShape="1">
          <a:blip r:embed="rId3"/>
          <a:srcRect l="9046" t="32282" r="14580" b="43109"/>
          <a:stretch/>
        </p:blipFill>
        <p:spPr>
          <a:xfrm>
            <a:off x="236071" y="1620599"/>
            <a:ext cx="8676000" cy="16920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実績報告書</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692696"/>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）主な事業所ごとに電気買電量等を記入ください。</a:t>
            </a:r>
          </a:p>
          <a:p>
            <a:endParaRPr lang="ja-JP" altLang="en-US"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755576" y="2202384"/>
            <a:ext cx="2808000" cy="57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563888" y="2204864"/>
            <a:ext cx="864000" cy="57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427887" y="2204864"/>
            <a:ext cx="828000" cy="57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459086261"/>
              </p:ext>
            </p:extLst>
          </p:nvPr>
        </p:nvGraphicFramePr>
        <p:xfrm>
          <a:off x="179512" y="3482268"/>
          <a:ext cx="8640960" cy="320040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報告対象年度に契約していた電気事業者をプルダウンで選択ください。なお、</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報告対象年度に契約していた電気メニューの調整後排出係数を小数点第</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位で記入ください。調整後排出係数は、（</a:t>
                      </a:r>
                      <a:r>
                        <a:rPr kumimoji="1" lang="en-US" altLang="ja-JP" sz="1600" b="0" u="none" dirty="0">
                          <a:latin typeface="Meiryo UI" panose="020B0604030504040204" pitchFamily="50" charset="-128"/>
                          <a:ea typeface="Meiryo UI" panose="020B0604030504040204" pitchFamily="50" charset="-128"/>
                          <a:hlinkClick r:id="rId4"/>
                        </a:rPr>
                        <a:t>https://policies.env.go.jp/earth/ghg-santeikohyo/calc.html</a:t>
                      </a:r>
                      <a:r>
                        <a:rPr kumimoji="1" lang="ja-JP" altLang="en-US" sz="1600" b="0" u="none" dirty="0">
                          <a:latin typeface="Meiryo UI" panose="020B0604030504040204" pitchFamily="50" charset="-128"/>
                          <a:ea typeface="Meiryo UI" panose="020B0604030504040204" pitchFamily="50" charset="-128"/>
                        </a:rPr>
                        <a:t>）をご覧ください（詳細は</a:t>
                      </a:r>
                      <a:r>
                        <a:rPr kumimoji="1" lang="en-US" altLang="ja-JP" sz="1600" b="0" u="none" dirty="0">
                          <a:latin typeface="Meiryo UI" panose="020B0604030504040204" pitchFamily="50" charset="-128"/>
                          <a:ea typeface="Meiryo UI" panose="020B0604030504040204" pitchFamily="50" charset="-128"/>
                        </a:rPr>
                        <a:t>P.67</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6-(</a:t>
                      </a:r>
                      <a:r>
                        <a:rPr kumimoji="1" lang="ja-JP" altLang="en-US" sz="1600" b="0" u="none" dirty="0">
                          <a:latin typeface="Meiryo UI" panose="020B0604030504040204" pitchFamily="50" charset="-128"/>
                          <a:ea typeface="Meiryo UI" panose="020B0604030504040204" pitchFamily="50" charset="-128"/>
                        </a:rPr>
                        <a:t>参考</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をご確認ください）。</a:t>
                      </a:r>
                    </a:p>
                    <a:p>
                      <a:r>
                        <a:rPr kumimoji="1" lang="ja-JP" altLang="en-US" sz="1600" b="0" u="none" dirty="0">
                          <a:latin typeface="Meiryo UI" panose="020B0604030504040204" pitchFamily="50" charset="-128"/>
                          <a:ea typeface="Meiryo UI" panose="020B0604030504040204" pitchFamily="50" charset="-128"/>
                        </a:rPr>
                        <a:t>これにより算定できない場合は、実測や契約内容等に基づき適切と認められる排出係数をご記入ください。</a:t>
                      </a:r>
                    </a:p>
                    <a:p>
                      <a:r>
                        <a:rPr kumimoji="1" lang="ja-JP" altLang="en-US" sz="1600" b="0" u="none" dirty="0">
                          <a:latin typeface="Meiryo UI" panose="020B0604030504040204" pitchFamily="50" charset="-128"/>
                          <a:ea typeface="Meiryo UI" panose="020B0604030504040204" pitchFamily="50" charset="-128"/>
                        </a:rPr>
                        <a:t>また、個別で契約している電気メニューの中で</a:t>
                      </a:r>
                      <a:r>
                        <a:rPr kumimoji="1" lang="en-US" altLang="ja-JP" sz="1600" b="0" u="none" dirty="0">
                          <a:latin typeface="Meiryo UI" panose="020B0604030504040204" pitchFamily="50" charset="-128"/>
                          <a:ea typeface="Meiryo UI" panose="020B0604030504040204" pitchFamily="50" charset="-128"/>
                        </a:rPr>
                        <a:t>CO2</a:t>
                      </a:r>
                      <a:r>
                        <a:rPr kumimoji="1" lang="ja-JP" altLang="en-US" sz="1600" b="0" u="none" dirty="0">
                          <a:latin typeface="Meiryo UI" panose="020B0604030504040204" pitchFamily="50" charset="-128"/>
                          <a:ea typeface="Meiryo UI" panose="020B0604030504040204" pitchFamily="50" charset="-128"/>
                        </a:rPr>
                        <a:t>フリー割合を契約で決めているような場合は、</a:t>
                      </a:r>
                      <a:r>
                        <a:rPr kumimoji="1" lang="en-US" altLang="ja-JP" sz="1600" b="0" u="none" dirty="0">
                          <a:latin typeface="Meiryo UI" panose="020B0604030504040204" pitchFamily="50" charset="-128"/>
                          <a:ea typeface="Meiryo UI" panose="020B0604030504040204" pitchFamily="50" charset="-128"/>
                        </a:rPr>
                        <a:t>P.47</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5-(8)No.3</a:t>
                      </a:r>
                      <a:r>
                        <a:rPr kumimoji="1" lang="ja-JP" altLang="en-US" sz="1600" b="0" u="none" dirty="0">
                          <a:latin typeface="Meiryo UI" panose="020B0604030504040204" pitchFamily="50" charset="-128"/>
                          <a:ea typeface="Meiryo UI" panose="020B0604030504040204" pitchFamily="50" charset="-128"/>
                        </a:rPr>
                        <a:t>をご参照ください。</a:t>
                      </a:r>
                    </a:p>
                  </a:txBody>
                  <a:tcPr anchor="ct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7" name="正方形/長方形 6">
            <a:extLst>
              <a:ext uri="{FF2B5EF4-FFF2-40B4-BE49-F238E27FC236}">
                <a16:creationId xmlns:a16="http://schemas.microsoft.com/office/drawing/2014/main" id="{EA15A444-EF32-F837-A12F-F3F6395D67C1}"/>
              </a:ext>
            </a:extLst>
          </p:cNvPr>
          <p:cNvSpPr/>
          <p:nvPr/>
        </p:nvSpPr>
        <p:spPr>
          <a:xfrm>
            <a:off x="133784" y="1268760"/>
            <a:ext cx="8636680"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　報告年度の主な事業所における電力量（電気事業者等からの供給分）</a:t>
            </a:r>
          </a:p>
        </p:txBody>
      </p:sp>
    </p:spTree>
    <p:extLst>
      <p:ext uri="{BB962C8B-B14F-4D97-AF65-F5344CB8AC3E}">
        <p14:creationId xmlns:p14="http://schemas.microsoft.com/office/powerpoint/2010/main" val="13996058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8C67A73-DD95-4A2A-82CC-8CE51DCA4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909" y="2276872"/>
            <a:ext cx="5108090" cy="293242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（参考）調整後排出係数について</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3528" y="828001"/>
            <a:ext cx="8496944" cy="132343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環境省</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に、小売電気事業者別のメニュー別排出係数が掲載されています。自社で契約している電気がどのメニューに該当するかを確認することで、調整後排出係数の把握が可能です。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ただし、個別に調整されたオリジナルのメニューである場合もあります。その場合は電気事業者にご確認いただくか、確認が困難又はメニューが不明な場合は、（残差）と記載のあるメニューの係数を採用することで確認に代えてください。</a:t>
            </a:r>
          </a:p>
        </p:txBody>
      </p:sp>
      <p:sp>
        <p:nvSpPr>
          <p:cNvPr id="74" name="テキスト ボックス 73">
            <a:extLst>
              <a:ext uri="{FF2B5EF4-FFF2-40B4-BE49-F238E27FC236}">
                <a16:creationId xmlns:a16="http://schemas.microsoft.com/office/drawing/2014/main" id="{ADA730A8-B738-D930-ABC4-709406284454}"/>
              </a:ext>
            </a:extLst>
          </p:cNvPr>
          <p:cNvSpPr txBox="1"/>
          <p:nvPr/>
        </p:nvSpPr>
        <p:spPr>
          <a:xfrm>
            <a:off x="272023" y="5313987"/>
            <a:ext cx="8599953" cy="307777"/>
          </a:xfrm>
          <a:prstGeom prst="rect">
            <a:avLst/>
          </a:prstGeom>
          <a:noFill/>
        </p:spPr>
        <p:txBody>
          <a:bodyPr wrap="square">
            <a:spAutoFit/>
          </a:bodyPr>
          <a:lstStyle/>
          <a:p>
            <a:r>
              <a:rPr kumimoji="1" lang="ja-JP" altLang="en-US" sz="1400" b="0" u="none" dirty="0">
                <a:latin typeface="Meiryo UI" panose="020B0604030504040204" pitchFamily="50" charset="-128"/>
                <a:ea typeface="Meiryo UI" panose="020B0604030504040204" pitchFamily="50" charset="-128"/>
              </a:rPr>
              <a:t>環境省　電気事業者別排出係数一覧（</a:t>
            </a:r>
            <a:r>
              <a:rPr kumimoji="1" lang="en-US" altLang="ja-JP" sz="1400" b="0" u="none" dirty="0">
                <a:latin typeface="Meiryo UI" panose="020B0604030504040204" pitchFamily="50" charset="-128"/>
                <a:ea typeface="Meiryo UI" panose="020B0604030504040204" pitchFamily="50" charset="-128"/>
                <a:hlinkClick r:id="rId4"/>
              </a:rPr>
              <a:t> https://policies.env.go.jp/earth/ghg-santeikohyo/calc.html </a:t>
            </a:r>
            <a:r>
              <a:rPr kumimoji="1" lang="ja-JP" altLang="en-US" sz="1400" b="0" u="none" dirty="0">
                <a:latin typeface="Meiryo UI" panose="020B0604030504040204" pitchFamily="50" charset="-128"/>
                <a:ea typeface="Meiryo UI" panose="020B0604030504040204" pitchFamily="50" charset="-128"/>
              </a:rPr>
              <a:t>）</a:t>
            </a:r>
            <a:endParaRPr lang="ja-JP" altLang="en-US" sz="1400" dirty="0"/>
          </a:p>
        </p:txBody>
      </p:sp>
      <p:sp>
        <p:nvSpPr>
          <p:cNvPr id="71" name="Freeform 64">
            <a:extLst>
              <a:ext uri="{FF2B5EF4-FFF2-40B4-BE49-F238E27FC236}">
                <a16:creationId xmlns:a16="http://schemas.microsoft.com/office/drawing/2014/main" id="{427A936A-C825-796D-E674-168E80E05065}"/>
              </a:ext>
            </a:extLst>
          </p:cNvPr>
          <p:cNvSpPr>
            <a:spLocks noEditPoints="1"/>
          </p:cNvSpPr>
          <p:nvPr/>
        </p:nvSpPr>
        <p:spPr bwMode="auto">
          <a:xfrm rot="393350">
            <a:off x="3500876" y="3828643"/>
            <a:ext cx="1223023" cy="166560"/>
          </a:xfrm>
          <a:custGeom>
            <a:avLst/>
            <a:gdLst>
              <a:gd name="T0" fmla="*/ 0 w 488"/>
              <a:gd name="T1" fmla="*/ 0 h 59"/>
              <a:gd name="T2" fmla="*/ 442 w 488"/>
              <a:gd name="T3" fmla="*/ 25 h 59"/>
              <a:gd name="T4" fmla="*/ 441 w 488"/>
              <a:gd name="T5" fmla="*/ 39 h 59"/>
              <a:gd name="T6" fmla="*/ 0 w 488"/>
              <a:gd name="T7" fmla="*/ 14 h 59"/>
              <a:gd name="T8" fmla="*/ 0 w 488"/>
              <a:gd name="T9" fmla="*/ 0 h 59"/>
              <a:gd name="T10" fmla="*/ 434 w 488"/>
              <a:gd name="T11" fmla="*/ 3 h 59"/>
              <a:gd name="T12" fmla="*/ 488 w 488"/>
              <a:gd name="T13" fmla="*/ 34 h 59"/>
              <a:gd name="T14" fmla="*/ 431 w 488"/>
              <a:gd name="T15" fmla="*/ 59 h 59"/>
              <a:gd name="T16" fmla="*/ 434 w 488"/>
              <a:gd name="T1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0" y="0"/>
                </a:moveTo>
                <a:lnTo>
                  <a:pt x="442" y="25"/>
                </a:lnTo>
                <a:lnTo>
                  <a:pt x="441" y="39"/>
                </a:lnTo>
                <a:lnTo>
                  <a:pt x="0" y="14"/>
                </a:lnTo>
                <a:lnTo>
                  <a:pt x="0" y="0"/>
                </a:lnTo>
                <a:close/>
                <a:moveTo>
                  <a:pt x="434" y="3"/>
                </a:moveTo>
                <a:lnTo>
                  <a:pt x="488" y="34"/>
                </a:lnTo>
                <a:lnTo>
                  <a:pt x="431" y="59"/>
                </a:lnTo>
                <a:lnTo>
                  <a:pt x="434" y="3"/>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12" name="表 8">
            <a:extLst>
              <a:ext uri="{FF2B5EF4-FFF2-40B4-BE49-F238E27FC236}">
                <a16:creationId xmlns:a16="http://schemas.microsoft.com/office/drawing/2014/main" id="{6F9F245A-56FF-4F27-A881-B10F8109F6FE}"/>
              </a:ext>
            </a:extLst>
          </p:cNvPr>
          <p:cNvGraphicFramePr>
            <a:graphicFrameLocks noGrp="1"/>
          </p:cNvGraphicFramePr>
          <p:nvPr>
            <p:extLst>
              <p:ext uri="{D42A27DB-BD31-4B8C-83A1-F6EECF244321}">
                <p14:modId xmlns:p14="http://schemas.microsoft.com/office/powerpoint/2010/main" val="4046040443"/>
              </p:ext>
            </p:extLst>
          </p:nvPr>
        </p:nvGraphicFramePr>
        <p:xfrm>
          <a:off x="255007" y="3313605"/>
          <a:ext cx="3119548" cy="598320"/>
        </p:xfrm>
        <a:graphic>
          <a:graphicData uri="http://schemas.openxmlformats.org/drawingml/2006/table">
            <a:tbl>
              <a:tblPr firstRow="1" bandRow="1">
                <a:tableStyleId>{5C22544A-7EE6-4342-B048-85BDC9FD1C3A}</a:tableStyleId>
              </a:tblPr>
              <a:tblGrid>
                <a:gridCol w="864563">
                  <a:extLst>
                    <a:ext uri="{9D8B030D-6E8A-4147-A177-3AD203B41FA5}">
                      <a16:colId xmlns:a16="http://schemas.microsoft.com/office/drawing/2014/main" val="1343738927"/>
                    </a:ext>
                  </a:extLst>
                </a:gridCol>
                <a:gridCol w="2254985">
                  <a:extLst>
                    <a:ext uri="{9D8B030D-6E8A-4147-A177-3AD203B41FA5}">
                      <a16:colId xmlns:a16="http://schemas.microsoft.com/office/drawing/2014/main" val="2922186866"/>
                    </a:ext>
                  </a:extLst>
                </a:gridCol>
              </a:tblGrid>
              <a:tr h="32400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基準年度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電気事業者別排出係数一覧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27372719"/>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2025</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584201"/>
                  </a:ext>
                </a:extLst>
              </a:tr>
            </a:tbl>
          </a:graphicData>
        </a:graphic>
      </p:graphicFrame>
    </p:spTree>
    <p:extLst>
      <p:ext uri="{BB962C8B-B14F-4D97-AF65-F5344CB8AC3E}">
        <p14:creationId xmlns:p14="http://schemas.microsoft.com/office/powerpoint/2010/main" val="1887432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95934D0-77C1-A5D8-389F-69DE8E686998}"/>
              </a:ext>
            </a:extLst>
          </p:cNvPr>
          <p:cNvPicPr>
            <a:picLocks noChangeAspect="1"/>
          </p:cNvPicPr>
          <p:nvPr/>
        </p:nvPicPr>
        <p:blipFill>
          <a:blip r:embed="rId3"/>
          <a:stretch>
            <a:fillRect/>
          </a:stretch>
        </p:blipFill>
        <p:spPr>
          <a:xfrm>
            <a:off x="584022" y="1283181"/>
            <a:ext cx="7636013" cy="189174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725795"/>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）主な事業所ごとに電気買電量等を記入ください。</a:t>
            </a:r>
          </a:p>
          <a:p>
            <a:endParaRPr lang="ja-JP" altLang="en-US"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860032" y="1815582"/>
            <a:ext cx="864000" cy="86475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080938" y="2680338"/>
            <a:ext cx="864000" cy="28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5828960" y="467005"/>
            <a:ext cx="3384376" cy="276999"/>
          </a:xfrm>
          <a:prstGeom prst="rect">
            <a:avLst/>
          </a:prstGeom>
        </p:spPr>
        <p:txBody>
          <a:bodyPr wrap="square">
            <a:spAutoFit/>
          </a:bodyPr>
          <a:lstStyle/>
          <a:p>
            <a:r>
              <a:rPr lang="en-US" altLang="ja-JP" sz="1200" b="1" dirty="0">
                <a:solidFill>
                  <a:srgbClr val="FF0000"/>
                </a:solidFill>
                <a:latin typeface="Meiryo UI" panose="020B0604030504040204" pitchFamily="50" charset="-128"/>
                <a:ea typeface="Meiryo UI" panose="020B0604030504040204" pitchFamily="50" charset="-128"/>
              </a:rPr>
              <a:t>P.47</a:t>
            </a:r>
            <a:r>
              <a:rPr lang="ja-JP" altLang="en-US" sz="1200" b="1" dirty="0">
                <a:solidFill>
                  <a:srgbClr val="FF0000"/>
                </a:solidFill>
                <a:latin typeface="Meiryo UI" panose="020B0604030504040204" pitchFamily="50" charset="-128"/>
                <a:ea typeface="Meiryo UI" panose="020B0604030504040204" pitchFamily="50" charset="-128"/>
              </a:rPr>
              <a:t>の</a:t>
            </a:r>
            <a:r>
              <a:rPr lang="en-US" altLang="ja-JP" sz="1200" b="1" dirty="0">
                <a:solidFill>
                  <a:srgbClr val="FF0000"/>
                </a:solidFill>
                <a:latin typeface="Meiryo UI" panose="020B0604030504040204" pitchFamily="50" charset="-128"/>
                <a:ea typeface="Meiryo UI" panose="020B0604030504040204" pitchFamily="50" charset="-128"/>
              </a:rPr>
              <a:t>5-(8)No.3</a:t>
            </a:r>
            <a:r>
              <a:rPr lang="ja-JP" altLang="en-US" sz="1200" b="1" dirty="0">
                <a:solidFill>
                  <a:srgbClr val="FF0000"/>
                </a:solidFill>
                <a:latin typeface="Meiryo UI" panose="020B0604030504040204" pitchFamily="50" charset="-128"/>
                <a:ea typeface="Meiryo UI" panose="020B0604030504040204" pitchFamily="50" charset="-128"/>
              </a:rPr>
              <a:t>の記入例をご参照ください。</a:t>
            </a:r>
          </a:p>
        </p:txBody>
      </p:sp>
      <p:graphicFrame>
        <p:nvGraphicFramePr>
          <p:cNvPr id="11" name="表 10">
            <a:extLst>
              <a:ext uri="{FF2B5EF4-FFF2-40B4-BE49-F238E27FC236}">
                <a16:creationId xmlns:a16="http://schemas.microsoft.com/office/drawing/2014/main" id="{2CD671B1-7E25-45FB-8DF6-AF765E490FA1}"/>
              </a:ext>
            </a:extLst>
          </p:cNvPr>
          <p:cNvGraphicFramePr>
            <a:graphicFrameLocks noGrp="1"/>
          </p:cNvGraphicFramePr>
          <p:nvPr>
            <p:extLst>
              <p:ext uri="{D42A27DB-BD31-4B8C-83A1-F6EECF244321}">
                <p14:modId xmlns:p14="http://schemas.microsoft.com/office/powerpoint/2010/main" val="3728167819"/>
              </p:ext>
            </p:extLst>
          </p:nvPr>
        </p:nvGraphicFramePr>
        <p:xfrm>
          <a:off x="183792" y="3164160"/>
          <a:ext cx="8636680" cy="3505200"/>
        </p:xfrm>
        <a:graphic>
          <a:graphicData uri="http://schemas.openxmlformats.org/drawingml/2006/table">
            <a:tbl>
              <a:tblPr firstRow="1" bandRow="1">
                <a:tableStyleId>{5940675A-B579-460E-94D1-54222C63F5DA}</a:tableStyleId>
              </a:tblPr>
              <a:tblGrid>
                <a:gridCol w="8636680">
                  <a:extLst>
                    <a:ext uri="{9D8B030D-6E8A-4147-A177-3AD203B41FA5}">
                      <a16:colId xmlns:a16="http://schemas.microsoft.com/office/drawing/2014/main" val="1340005264"/>
                    </a:ext>
                  </a:extLst>
                </a:gridCol>
              </a:tblGrid>
              <a:tr h="151087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）を記入ください。再エネ契約割合が</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以上の場合は、「買電量」「契約割合」「再エネ適用期間」「排出係数」「再エネ適用事業所」が明記された資料を添付書類としてご提出ください。</a:t>
                      </a:r>
                      <a:endParaRPr kumimoji="1" lang="en-US" altLang="ja-JP" sz="1600" b="0" u="none" dirty="0">
                        <a:latin typeface="Meiryo UI" panose="020B0604030504040204" pitchFamily="50" charset="-128"/>
                        <a:ea typeface="Meiryo UI" panose="020B0604030504040204" pitchFamily="50" charset="-128"/>
                      </a:endParaRPr>
                    </a:p>
                    <a:p>
                      <a:pPr>
                        <a:spcAft>
                          <a:spcPts val="1200"/>
                        </a:spcAft>
                      </a:pP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69448">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排出量の削減は、シート３「実績まとめ」にて行うため、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P.58</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6-(4)No.1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Tree>
    <p:extLst>
      <p:ext uri="{BB962C8B-B14F-4D97-AF65-F5344CB8AC3E}">
        <p14:creationId xmlns:p14="http://schemas.microsoft.com/office/powerpoint/2010/main" val="212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7472"/>
          </a:xfrm>
          <a:prstGeom prst="rect">
            <a:avLst/>
          </a:prstGeom>
          <a:noFill/>
        </p:spPr>
        <p:txBody>
          <a:bodyPr wrap="square" tIns="36000" bIns="0" rtlCol="0">
            <a:spAutoFit/>
          </a:bodyPr>
          <a:lstStyle/>
          <a:p>
            <a:pPr>
              <a:lnSpc>
                <a:spcPts val="24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気候変動の緩和及び気候変動への適応並びに電気の需要の最適化を把握する事業活動範囲</a:t>
            </a:r>
          </a:p>
        </p:txBody>
      </p:sp>
      <p:sp>
        <p:nvSpPr>
          <p:cNvPr id="9" name="Rectangle 2"/>
          <p:cNvSpPr>
            <a:spLocks noChangeArrowheads="1"/>
          </p:cNvSpPr>
          <p:nvPr/>
        </p:nvSpPr>
        <p:spPr bwMode="auto">
          <a:xfrm>
            <a:off x="18767" y="410756"/>
            <a:ext cx="9051756"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特定事業者の要件別事業活動範囲</a:t>
            </a:r>
            <a:endParaRPr kumimoji="0" lang="ja-JP" altLang="en-US" sz="1600" dirty="0">
              <a:latin typeface="Meiryo UI" panose="020B0604030504040204" pitchFamily="50" charset="-128"/>
              <a:ea typeface="Meiryo UI" panose="020B0604030504040204" pitchFamily="50" charset="-128"/>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次の①から③における特定事業者の要件ごとに気候変動の緩和及び気候変動への適応並びに電気の需要の最適化を把握する事業活動範囲を示します。</a:t>
            </a:r>
          </a:p>
          <a:p>
            <a:pPr lvl="0" indent="0"/>
            <a:endParaRPr kumimoji="0" lang="ja-JP" altLang="en-US" sz="1600" dirty="0">
              <a:latin typeface="Meiryo UI" panose="020B0604030504040204" pitchFamily="50" charset="-128"/>
              <a:ea typeface="Meiryo UI" panose="020B0604030504040204" pitchFamily="50" charset="-128"/>
            </a:endParaRPr>
          </a:p>
          <a:p>
            <a:pPr marL="360363" lvl="0" indent="-360363"/>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①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府内に設置している事業所において使用した化石燃料及び非化石燃料並びに電気の量並びに他人から供給された熱の量を原油換算した合計量が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en-US" altLang="ja-JP" sz="1600" dirty="0">
              <a:latin typeface="Meiryo UI" panose="020B0604030504040204" pitchFamily="50" charset="-128"/>
              <a:ea typeface="Meiryo UI" panose="020B0604030504040204" pitchFamily="50" charset="-128"/>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②　連鎖化事業者のうち、当該連鎖化事業者が府内に設置している事業所及び当該加盟者が府内に</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360363" lvl="0" indent="-360363"/>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設置している当該連鎖化事業に係る事業所において使用した化石燃料及び非化石燃料並びに電気の量並びに他人から供給された熱の量を原油換算した合計量が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ja-JP" altLang="en-US" sz="1600" dirty="0">
              <a:latin typeface="Meiryo UI" panose="020B0604030504040204" pitchFamily="50" charset="-128"/>
              <a:ea typeface="Meiryo UI" panose="020B0604030504040204" pitchFamily="50" charset="-128"/>
            </a:endParaRPr>
          </a:p>
          <a:p>
            <a:pPr lvl="0" indent="0"/>
            <a:endParaRPr kumimoji="0" lang="ja-JP" altLang="en-US" sz="1600" dirty="0">
              <a:latin typeface="Meiryo UI" panose="020B0604030504040204" pitchFamily="50" charset="-128"/>
              <a:ea typeface="Meiryo UI" panose="020B0604030504040204" pitchFamily="50" charset="-128"/>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府内に使用の本拠の位置を有する自動車（軽自動車、特殊自動車及び二輪自動車を除く。）を、</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30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台以上（タクシー事業者は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75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台以上）使用する特定事業者</a:t>
            </a:r>
            <a:b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b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角丸四角形 9"/>
          <p:cNvSpPr/>
          <p:nvPr/>
        </p:nvSpPr>
        <p:spPr>
          <a:xfrm>
            <a:off x="179512" y="3235329"/>
            <a:ext cx="8712968" cy="1417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①および②の要件である特定事業者は、以下の２つを事業活動範囲とする。</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・府内に立地する事業所（工場、業務ビル、店舗、配送所、ビルに入居する事務所及び店舗等）</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・府内に立地する事業所において事業活動のために使用する自動車（軽自動車及び特殊</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種</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自動車を含み、二輪自動車を除く。）</a:t>
            </a:r>
            <a:endParaRPr lang="ja-JP" altLang="en-US" sz="1600" strike="dblStrike"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188161" y="5592395"/>
            <a:ext cx="8712968" cy="95447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③の要件である特定事業者は、以下を事業活動範囲とする。</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・府内に立地する事業所において事業活動のために使用する自動車（軽自動車及び特殊</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種</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自動車を含み、二輪自動車を除く。）</a:t>
            </a:r>
            <a:endParaRPr lang="ja-JP" altLang="en-US" sz="1600" strike="dblStrike"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42114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96428" y="760349"/>
            <a:ext cx="8636680" cy="1077218"/>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）その他事業所の電気買電量等を小売電気事業者または電気メニューごとに合算して、記入ください。</a:t>
            </a:r>
          </a:p>
          <a:p>
            <a:endParaRPr lang="ja-JP" altLang="en-US" sz="1600" dirty="0">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368144" y="1844824"/>
            <a:ext cx="6588000" cy="1909782"/>
            <a:chOff x="1403648" y="1627065"/>
            <a:chExt cx="6588000" cy="1909782"/>
          </a:xfrm>
        </p:grpSpPr>
        <p:grpSp>
          <p:nvGrpSpPr>
            <p:cNvPr id="2" name="グループ化 1"/>
            <p:cNvGrpSpPr/>
            <p:nvPr/>
          </p:nvGrpSpPr>
          <p:grpSpPr>
            <a:xfrm>
              <a:off x="1403648" y="1627065"/>
              <a:ext cx="6588000" cy="1909782"/>
              <a:chOff x="-1478266" y="2495814"/>
              <a:chExt cx="6588000" cy="1909782"/>
            </a:xfrm>
          </p:grpSpPr>
          <p:pic>
            <p:nvPicPr>
              <p:cNvPr id="12" name="図 11"/>
              <p:cNvPicPr>
                <a:picLocks/>
              </p:cNvPicPr>
              <p:nvPr/>
            </p:nvPicPr>
            <p:blipFill rotWithShape="1">
              <a:blip r:embed="rId3"/>
              <a:srcRect l="8492" t="68575" r="18454" b="10625"/>
              <a:stretch/>
            </p:blipFill>
            <p:spPr>
              <a:xfrm>
                <a:off x="-1478266" y="3314161"/>
                <a:ext cx="6588000" cy="1091435"/>
              </a:xfrm>
              <a:prstGeom prst="rect">
                <a:avLst/>
              </a:prstGeom>
            </p:spPr>
          </p:pic>
          <p:pic>
            <p:nvPicPr>
              <p:cNvPr id="11" name="図 10"/>
              <p:cNvPicPr>
                <a:picLocks/>
              </p:cNvPicPr>
              <p:nvPr/>
            </p:nvPicPr>
            <p:blipFill rotWithShape="1">
              <a:blip r:embed="rId3"/>
              <a:srcRect l="8492" t="44094" r="18454" b="38893"/>
              <a:stretch/>
            </p:blipFill>
            <p:spPr>
              <a:xfrm>
                <a:off x="-1478266" y="2495814"/>
                <a:ext cx="6588000" cy="892694"/>
              </a:xfrm>
              <a:prstGeom prst="rect">
                <a:avLst/>
              </a:prstGeom>
            </p:spPr>
          </p:pic>
        </p:grpSp>
        <p:sp>
          <p:nvSpPr>
            <p:cNvPr id="25" name="正方形/長方形 24"/>
            <p:cNvSpPr/>
            <p:nvPr/>
          </p:nvSpPr>
          <p:spPr>
            <a:xfrm>
              <a:off x="1475655" y="2060846"/>
              <a:ext cx="2268000" cy="104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755491" y="2060846"/>
              <a:ext cx="684000" cy="104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468016" y="2060846"/>
              <a:ext cx="652275" cy="104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pSp>
      <p:graphicFrame>
        <p:nvGraphicFramePr>
          <p:cNvPr id="14" name="表 13"/>
          <p:cNvGraphicFramePr>
            <a:graphicFrameLocks noGrp="1"/>
          </p:cNvGraphicFramePr>
          <p:nvPr>
            <p:extLst>
              <p:ext uri="{D42A27DB-BD31-4B8C-83A1-F6EECF244321}">
                <p14:modId xmlns:p14="http://schemas.microsoft.com/office/powerpoint/2010/main" val="4210023517"/>
              </p:ext>
            </p:extLst>
          </p:nvPr>
        </p:nvGraphicFramePr>
        <p:xfrm>
          <a:off x="179512" y="3784808"/>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報告対象年度に契約していた電気事業者をプルダウンで選択ください。なお、</a:t>
                      </a:r>
                      <a:r>
                        <a:rPr kumimoji="1" lang="en-US" altLang="ja-JP" sz="1600" b="0" u="none" dirty="0">
                          <a:latin typeface="Meiryo UI" panose="020B0604030504040204" pitchFamily="50" charset="-128"/>
                          <a:ea typeface="Meiryo UI" panose="020B0604030504040204" pitchFamily="50" charset="-128"/>
                        </a:rPr>
                        <a:t>11</a:t>
                      </a:r>
                      <a:r>
                        <a:rPr kumimoji="1" lang="ja-JP" altLang="en-US" sz="1600" b="0" u="none" dirty="0">
                          <a:latin typeface="Meiryo UI" panose="020B0604030504040204" pitchFamily="50" charset="-128"/>
                          <a:ea typeface="Meiryo UI" panose="020B0604030504040204" pitchFamily="50" charset="-128"/>
                        </a:rPr>
                        <a:t>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latin typeface="Meiryo UI" panose="020B0604030504040204" pitchFamily="50" charset="-128"/>
                          <a:ea typeface="Meiryo UI" panose="020B0604030504040204" pitchFamily="50" charset="-128"/>
                        </a:rPr>
                        <a:t>報告対象年度に契約していた電気メニューの排出係数（確定値）を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3</a:t>
                      </a:r>
                      <a:r>
                        <a:rPr kumimoji="1" lang="ja-JP" altLang="en-US" sz="1600" b="0" u="none" dirty="0">
                          <a:solidFill>
                            <a:srgbClr val="FF0000"/>
                          </a:solidFill>
                          <a:latin typeface="Meiryo UI" panose="020B0604030504040204" pitchFamily="50" charset="-128"/>
                          <a:ea typeface="Meiryo UI" panose="020B0604030504040204" pitchFamily="50" charset="-128"/>
                        </a:rPr>
                        <a:t>位</a:t>
                      </a:r>
                      <a:r>
                        <a:rPr kumimoji="1" lang="ja-JP" altLang="en-US" sz="1600" b="0" u="none" dirty="0">
                          <a:latin typeface="Meiryo UI" panose="020B0604030504040204" pitchFamily="50" charset="-128"/>
                          <a:ea typeface="Meiryo UI" panose="020B0604030504040204" pitchFamily="50" charset="-128"/>
                        </a:rPr>
                        <a:t>で記入ください。なお、非化石証書など環境価値付き電気メニュー（再エネプランなど）を契約している場合は、</a:t>
                      </a:r>
                      <a:r>
                        <a:rPr kumimoji="1" lang="ja-JP" altLang="en-US" sz="1600" b="0" u="none" dirty="0">
                          <a:solidFill>
                            <a:srgbClr val="FF0000"/>
                          </a:solidFill>
                          <a:latin typeface="Meiryo UI" panose="020B0604030504040204" pitchFamily="50" charset="-128"/>
                          <a:ea typeface="Meiryo UI" panose="020B0604030504040204" pitchFamily="50" charset="-128"/>
                        </a:rPr>
                        <a:t>環境価値を差し引いた調整後の排出係数</a:t>
                      </a:r>
                      <a:r>
                        <a:rPr kumimoji="1" lang="ja-JP" altLang="en-US" sz="1600" b="0" u="none" dirty="0">
                          <a:latin typeface="Meiryo UI" panose="020B0604030504040204" pitchFamily="50" charset="-128"/>
                          <a:ea typeface="Meiryo UI" panose="020B0604030504040204" pitchFamily="50" charset="-128"/>
                        </a:rPr>
                        <a:t>を記入ください。排出係数が不明な場合は、環境省の電気事業者別排出係数一覧（ </a:t>
                      </a:r>
                      <a:r>
                        <a:rPr kumimoji="1" lang="en-US" altLang="ja-JP" sz="1600" b="0" u="none" dirty="0">
                          <a:latin typeface="Meiryo UI" panose="020B0604030504040204" pitchFamily="50" charset="-128"/>
                          <a:ea typeface="Meiryo UI" panose="020B0604030504040204" pitchFamily="50" charset="-128"/>
                          <a:hlinkClick r:id="rId4"/>
                        </a:rPr>
                        <a:t>https://policies.env.go.jp/earth/ghg-santeikohyo/calc.html</a:t>
                      </a:r>
                      <a:r>
                        <a:rPr kumimoji="1" lang="en-US" altLang="ja-JP" sz="1600" b="0" u="none" dirty="0">
                          <a:latin typeface="Meiryo UI" panose="020B0604030504040204" pitchFamily="50" charset="-128"/>
                          <a:ea typeface="Meiryo UI" panose="020B0604030504040204" pitchFamily="50" charset="-128"/>
                        </a:rPr>
                        <a:t> </a:t>
                      </a:r>
                      <a:r>
                        <a:rPr kumimoji="1" lang="ja-JP" altLang="en-US" sz="1600" b="0" u="none" dirty="0">
                          <a:latin typeface="Meiryo UI" panose="020B0604030504040204" pitchFamily="50" charset="-128"/>
                          <a:ea typeface="Meiryo UI" panose="020B0604030504040204" pitchFamily="50" charset="-128"/>
                        </a:rPr>
                        <a:t>）を参考に、電気事業者へお問合せください。</a:t>
                      </a:r>
                      <a:r>
                        <a:rPr kumimoji="1" lang="ja-JP" altLang="en-US" sz="1600" b="0" u="none" dirty="0">
                          <a:solidFill>
                            <a:schemeClr val="tx1"/>
                          </a:solidFill>
                          <a:latin typeface="Meiryo UI" panose="020B0604030504040204" pitchFamily="50" charset="-128"/>
                          <a:ea typeface="Meiryo UI" panose="020B0604030504040204" pitchFamily="50" charset="-128"/>
                        </a:rPr>
                        <a:t>（詳細は</a:t>
                      </a:r>
                      <a:r>
                        <a:rPr kumimoji="1" lang="en-US" altLang="ja-JP" sz="1600" b="0" u="none" dirty="0">
                          <a:solidFill>
                            <a:schemeClr val="tx1"/>
                          </a:solidFill>
                          <a:latin typeface="Meiryo UI" panose="020B0604030504040204" pitchFamily="50" charset="-128"/>
                          <a:ea typeface="Meiryo UI" panose="020B0604030504040204" pitchFamily="50" charset="-128"/>
                        </a:rPr>
                        <a:t>P.45</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5-(</a:t>
                      </a:r>
                      <a:r>
                        <a:rPr kumimoji="1" lang="ja-JP" altLang="en-US" sz="1600" b="0" u="none" dirty="0">
                          <a:solidFill>
                            <a:schemeClr val="tx1"/>
                          </a:solidFill>
                          <a:latin typeface="Meiryo UI" panose="020B0604030504040204" pitchFamily="50" charset="-128"/>
                          <a:ea typeface="Meiryo UI" panose="020B0604030504040204" pitchFamily="50" charset="-128"/>
                        </a:rPr>
                        <a:t>参考</a:t>
                      </a:r>
                      <a:r>
                        <a:rPr kumimoji="1" lang="en-US" altLang="ja-JP" sz="1600" b="0" u="none" dirty="0">
                          <a:solidFill>
                            <a:schemeClr val="tx1"/>
                          </a:solidFill>
                          <a:latin typeface="Meiryo UI" panose="020B0604030504040204" pitchFamily="50" charset="-128"/>
                          <a:ea typeface="Meiryo UI" panose="020B0604030504040204" pitchFamily="50" charset="-128"/>
                        </a:rPr>
                        <a:t>)</a:t>
                      </a:r>
                      <a:r>
                        <a:rPr kumimoji="1" lang="ja-JP" altLang="en-US" sz="1600" b="0" u="none" dirty="0">
                          <a:solidFill>
                            <a:schemeClr val="tx1"/>
                          </a:solidFill>
                          <a:latin typeface="Meiryo UI" panose="020B0604030504040204" pitchFamily="50" charset="-128"/>
                          <a:ea typeface="Meiryo UI" panose="020B0604030504040204" pitchFamily="50" charset="-128"/>
                        </a:rPr>
                        <a:t>をご確認ください。）</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1017701"/>
                  </a:ext>
                </a:extLst>
              </a:tr>
            </a:tbl>
          </a:graphicData>
        </a:graphic>
      </p:graphicFrame>
      <p:sp>
        <p:nvSpPr>
          <p:cNvPr id="9" name="正方形/長方形 8">
            <a:extLst>
              <a:ext uri="{FF2B5EF4-FFF2-40B4-BE49-F238E27FC236}">
                <a16:creationId xmlns:a16="http://schemas.microsoft.com/office/drawing/2014/main" id="{A6871269-F520-8B44-B050-72DB90E1885C}"/>
              </a:ext>
            </a:extLst>
          </p:cNvPr>
          <p:cNvSpPr/>
          <p:nvPr/>
        </p:nvSpPr>
        <p:spPr>
          <a:xfrm>
            <a:off x="145091" y="1597124"/>
            <a:ext cx="8636680"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９　報告年度のその他事業所における電力量（電気事業者等からの供給分）</a:t>
            </a:r>
          </a:p>
        </p:txBody>
      </p:sp>
    </p:spTree>
    <p:extLst>
      <p:ext uri="{BB962C8B-B14F-4D97-AF65-F5344CB8AC3E}">
        <p14:creationId xmlns:p14="http://schemas.microsoft.com/office/powerpoint/2010/main" val="2974015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254E869-B82A-1A10-8B80-0ACE4206EBF3}"/>
              </a:ext>
            </a:extLst>
          </p:cNvPr>
          <p:cNvPicPr>
            <a:picLocks noChangeAspect="1"/>
          </p:cNvPicPr>
          <p:nvPr/>
        </p:nvPicPr>
        <p:blipFill>
          <a:blip r:embed="rId3"/>
          <a:stretch>
            <a:fillRect/>
          </a:stretch>
        </p:blipFill>
        <p:spPr>
          <a:xfrm>
            <a:off x="1357922" y="1509427"/>
            <a:ext cx="6310031" cy="241333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764704"/>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）その他事業所の電気買電量等を小売電気事業者または電気メニューごとに合算して、記入ください。</a:t>
            </a:r>
          </a:p>
        </p:txBody>
      </p:sp>
      <p:sp>
        <p:nvSpPr>
          <p:cNvPr id="13" name="正方形/長方形 12"/>
          <p:cNvSpPr/>
          <p:nvPr/>
        </p:nvSpPr>
        <p:spPr>
          <a:xfrm>
            <a:off x="4931968" y="1955740"/>
            <a:ext cx="648000" cy="154526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283968" y="3501008"/>
            <a:ext cx="648000" cy="21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F91529FF-2680-4F9F-B47D-0E12A5D62956}"/>
              </a:ext>
            </a:extLst>
          </p:cNvPr>
          <p:cNvGraphicFramePr>
            <a:graphicFrameLocks noGrp="1"/>
          </p:cNvGraphicFramePr>
          <p:nvPr>
            <p:extLst>
              <p:ext uri="{D42A27DB-BD31-4B8C-83A1-F6EECF244321}">
                <p14:modId xmlns:p14="http://schemas.microsoft.com/office/powerpoint/2010/main" val="1981686038"/>
              </p:ext>
            </p:extLst>
          </p:nvPr>
        </p:nvGraphicFramePr>
        <p:xfrm>
          <a:off x="110395" y="3916105"/>
          <a:ext cx="8959026" cy="2893448"/>
        </p:xfrm>
        <a:graphic>
          <a:graphicData uri="http://schemas.openxmlformats.org/drawingml/2006/table">
            <a:tbl>
              <a:tblPr firstRow="1" bandRow="1">
                <a:tableStyleId>{5940675A-B579-460E-94D1-54222C63F5DA}</a:tableStyleId>
              </a:tblPr>
              <a:tblGrid>
                <a:gridCol w="8959026">
                  <a:extLst>
                    <a:ext uri="{9D8B030D-6E8A-4147-A177-3AD203B41FA5}">
                      <a16:colId xmlns:a16="http://schemas.microsoft.com/office/drawing/2014/main" val="1340005264"/>
                    </a:ext>
                  </a:extLst>
                </a:gridCol>
              </a:tblGrid>
              <a:tr h="1510872">
                <a:tc>
                  <a:txBody>
                    <a:bodyPr/>
                    <a:lstStyle/>
                    <a:p>
                      <a:r>
                        <a:rPr kumimoji="1" lang="ja-JP" altLang="en-US" sz="14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4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400" b="0" u="none" dirty="0">
                          <a:latin typeface="Meiryo UI" panose="020B0604030504040204" pitchFamily="50" charset="-128"/>
                          <a:ea typeface="Meiryo UI" panose="020B0604030504040204" pitchFamily="50" charset="-128"/>
                        </a:rPr>
                        <a:t>※</a:t>
                      </a:r>
                      <a:r>
                        <a:rPr kumimoji="1" lang="ja-JP" altLang="en-US" sz="1400" b="0" u="none" dirty="0">
                          <a:latin typeface="Meiryo UI" panose="020B0604030504040204" pitchFamily="50" charset="-128"/>
                          <a:ea typeface="Meiryo UI" panose="020B0604030504040204" pitchFamily="50" charset="-128"/>
                        </a:rPr>
                        <a:t>）を記入ください。再エネ契約割合が</a:t>
                      </a:r>
                      <a:r>
                        <a:rPr kumimoji="1" lang="en-US" altLang="ja-JP" sz="1400" b="0" u="none" dirty="0">
                          <a:latin typeface="Meiryo UI" panose="020B0604030504040204" pitchFamily="50" charset="-128"/>
                          <a:ea typeface="Meiryo UI" panose="020B0604030504040204" pitchFamily="50" charset="-128"/>
                        </a:rPr>
                        <a:t>1%</a:t>
                      </a:r>
                      <a:r>
                        <a:rPr kumimoji="1" lang="ja-JP" altLang="en-US" sz="1400" b="0" u="none" dirty="0">
                          <a:latin typeface="Meiryo UI" panose="020B0604030504040204" pitchFamily="50" charset="-128"/>
                          <a:ea typeface="Meiryo UI" panose="020B0604030504040204" pitchFamily="50" charset="-128"/>
                        </a:rPr>
                        <a:t>以上の場合は、「買電量」「契約割合」「再エネ適用期間」「排出係数」「再エネ適用事業所」が明記された資料を添付書類としてご提出ください。</a:t>
                      </a:r>
                      <a:endParaRPr kumimoji="1" lang="en-US" altLang="ja-JP" sz="1400" b="0" u="none" dirty="0">
                        <a:latin typeface="Meiryo UI" panose="020B0604030504040204" pitchFamily="50" charset="-128"/>
                        <a:ea typeface="Meiryo UI" panose="020B0604030504040204" pitchFamily="50" charset="-128"/>
                      </a:endParaRPr>
                    </a:p>
                    <a:p>
                      <a:pPr>
                        <a:spcAft>
                          <a:spcPts val="1200"/>
                        </a:spcAft>
                      </a:pPr>
                      <a:r>
                        <a:rPr kumimoji="1" lang="en-US" altLang="ja-JP" sz="1400" b="0" u="none" dirty="0">
                          <a:latin typeface="Meiryo UI" panose="020B0604030504040204" pitchFamily="50" charset="-128"/>
                          <a:ea typeface="Meiryo UI" panose="020B0604030504040204" pitchFamily="50" charset="-128"/>
                        </a:rPr>
                        <a:t>※</a:t>
                      </a:r>
                      <a:r>
                        <a:rPr kumimoji="1" lang="ja-JP" altLang="en-US" sz="14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400" b="0" u="none" dirty="0">
                          <a:latin typeface="Meiryo UI" panose="020B0604030504040204" pitchFamily="50" charset="-128"/>
                          <a:ea typeface="Meiryo UI" panose="020B0604030504040204" pitchFamily="50" charset="-128"/>
                        </a:rPr>
                        <a:t>FIT</a:t>
                      </a:r>
                      <a:r>
                        <a:rPr kumimoji="1" lang="ja-JP" altLang="en-US" sz="1400" b="0" u="none" dirty="0">
                          <a:latin typeface="Meiryo UI" panose="020B0604030504040204" pitchFamily="50" charset="-128"/>
                          <a:ea typeface="Meiryo UI" panose="020B0604030504040204" pitchFamily="50" charset="-128"/>
                        </a:rPr>
                        <a:t>非化石証書、非</a:t>
                      </a:r>
                      <a:r>
                        <a:rPr kumimoji="1" lang="en-US" altLang="ja-JP" sz="1400" b="0" u="none" dirty="0">
                          <a:latin typeface="Meiryo UI" panose="020B0604030504040204" pitchFamily="50" charset="-128"/>
                          <a:ea typeface="Meiryo UI" panose="020B0604030504040204" pitchFamily="50" charset="-128"/>
                        </a:rPr>
                        <a:t>FIT</a:t>
                      </a:r>
                      <a:r>
                        <a:rPr kumimoji="1" lang="ja-JP" altLang="en-US" sz="1400" b="0" u="none" dirty="0">
                          <a:latin typeface="Meiryo UI" panose="020B0604030504040204" pitchFamily="50" charset="-128"/>
                          <a:ea typeface="Meiryo UI" panose="020B0604030504040204" pitchFamily="50" charset="-128"/>
                        </a:rPr>
                        <a:t>非化石証書</a:t>
                      </a:r>
                      <a:r>
                        <a:rPr kumimoji="1" lang="en-US" altLang="ja-JP" sz="1400" b="0" u="none" dirty="0">
                          <a:latin typeface="Meiryo UI" panose="020B0604030504040204" pitchFamily="50" charset="-128"/>
                          <a:ea typeface="Meiryo UI" panose="020B0604030504040204" pitchFamily="50" charset="-128"/>
                        </a:rPr>
                        <a:t>(</a:t>
                      </a:r>
                      <a:r>
                        <a:rPr kumimoji="1" lang="ja-JP" altLang="en-US" sz="1400" b="0" u="none" dirty="0">
                          <a:latin typeface="Meiryo UI" panose="020B0604030504040204" pitchFamily="50" charset="-128"/>
                          <a:ea typeface="Meiryo UI" panose="020B0604030504040204" pitchFamily="50" charset="-128"/>
                        </a:rPr>
                        <a:t>再エネ指定</a:t>
                      </a:r>
                      <a:r>
                        <a:rPr kumimoji="1" lang="en-US" altLang="ja-JP" sz="1400" b="0" u="none" dirty="0">
                          <a:latin typeface="Meiryo UI" panose="020B0604030504040204" pitchFamily="50" charset="-128"/>
                          <a:ea typeface="Meiryo UI" panose="020B0604030504040204" pitchFamily="50" charset="-128"/>
                        </a:rPr>
                        <a:t>)</a:t>
                      </a:r>
                      <a:r>
                        <a:rPr kumimoji="1" lang="ja-JP" altLang="en-US" sz="1400" b="0" u="none" dirty="0">
                          <a:latin typeface="Meiryo UI" panose="020B0604030504040204" pitchFamily="50" charset="-128"/>
                          <a:ea typeface="Meiryo UI" panose="020B0604030504040204" pitchFamily="50" charset="-128"/>
                        </a:rPr>
                        <a:t>、グリーン電力証書、</a:t>
                      </a:r>
                      <a:r>
                        <a:rPr kumimoji="1" lang="en-US" altLang="ja-JP" sz="1400" b="0" u="none" dirty="0">
                          <a:latin typeface="Meiryo UI" panose="020B0604030504040204" pitchFamily="50" charset="-128"/>
                          <a:ea typeface="Meiryo UI" panose="020B0604030504040204" pitchFamily="50" charset="-128"/>
                        </a:rPr>
                        <a:t>J</a:t>
                      </a:r>
                      <a:r>
                        <a:rPr kumimoji="1" lang="ja-JP" altLang="en-US" sz="1400" b="0" u="none" dirty="0">
                          <a:latin typeface="Meiryo UI" panose="020B0604030504040204" pitchFamily="50" charset="-128"/>
                          <a:ea typeface="Meiryo UI" panose="020B0604030504040204" pitchFamily="50" charset="-128"/>
                        </a:rPr>
                        <a:t>クレジット</a:t>
                      </a:r>
                      <a:r>
                        <a:rPr kumimoji="1" lang="en-US" altLang="ja-JP" sz="1400" b="0" u="none" dirty="0">
                          <a:latin typeface="Meiryo UI" panose="020B0604030504040204" pitchFamily="50" charset="-128"/>
                          <a:ea typeface="Meiryo UI" panose="020B0604030504040204" pitchFamily="50" charset="-128"/>
                        </a:rPr>
                        <a:t>(</a:t>
                      </a:r>
                      <a:r>
                        <a:rPr kumimoji="1" lang="ja-JP" altLang="en-US" sz="1400" b="0" u="none" dirty="0">
                          <a:latin typeface="Meiryo UI" panose="020B0604030504040204" pitchFamily="50" charset="-128"/>
                          <a:ea typeface="Meiryo UI" panose="020B0604030504040204" pitchFamily="50" charset="-128"/>
                        </a:rPr>
                        <a:t>再エネ電力由来</a:t>
                      </a:r>
                      <a:r>
                        <a:rPr kumimoji="1" lang="en-US" altLang="ja-JP" sz="1400" b="0" u="none" dirty="0">
                          <a:latin typeface="Meiryo UI" panose="020B0604030504040204" pitchFamily="50" charset="-128"/>
                          <a:ea typeface="Meiryo UI" panose="020B0604030504040204" pitchFamily="50" charset="-128"/>
                        </a:rPr>
                        <a:t>)</a:t>
                      </a:r>
                      <a:r>
                        <a:rPr kumimoji="1" lang="ja-JP" altLang="en-US" sz="14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4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69448">
                <a:tc>
                  <a:txBody>
                    <a:bodyPr/>
                    <a:lstStyle/>
                    <a:p>
                      <a:r>
                        <a:rPr kumimoji="1" lang="ja-JP" altLang="en-US" sz="14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400" b="1" u="sng" dirty="0">
                        <a:latin typeface="Meiryo UI" panose="020B0604030504040204" pitchFamily="50" charset="-128"/>
                        <a:ea typeface="Meiryo UI" panose="020B0604030504040204" pitchFamily="50" charset="-128"/>
                      </a:endParaRPr>
                    </a:p>
                    <a:p>
                      <a:r>
                        <a:rPr kumimoji="1" lang="ja-JP" altLang="en-US" sz="14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400" b="0" u="none" dirty="0">
                          <a:latin typeface="Meiryo UI" panose="020B0604030504040204" pitchFamily="50" charset="-128"/>
                          <a:ea typeface="Meiryo UI" panose="020B0604030504040204" pitchFamily="50" charset="-128"/>
                        </a:rPr>
                        <a:t>（</a:t>
                      </a:r>
                      <a:r>
                        <a:rPr kumimoji="1" lang="en-US" altLang="ja-JP" sz="1400" b="0" u="none" dirty="0">
                          <a:latin typeface="Meiryo UI" panose="020B0604030504040204" pitchFamily="50" charset="-128"/>
                          <a:ea typeface="Meiryo UI" panose="020B0604030504040204" pitchFamily="50" charset="-128"/>
                        </a:rPr>
                        <a:t>FIT</a:t>
                      </a:r>
                      <a:r>
                        <a:rPr kumimoji="1" lang="ja-JP" altLang="en-US" sz="1400" b="0" u="none" dirty="0">
                          <a:latin typeface="Meiryo UI" panose="020B0604030504040204" pitchFamily="50" charset="-128"/>
                          <a:ea typeface="Meiryo UI" panose="020B0604030504040204" pitchFamily="50" charset="-128"/>
                        </a:rPr>
                        <a:t>非化石証書、非</a:t>
                      </a:r>
                      <a:r>
                        <a:rPr kumimoji="1" lang="en-US" altLang="ja-JP" sz="1400" b="0" u="none" dirty="0">
                          <a:latin typeface="Meiryo UI" panose="020B0604030504040204" pitchFamily="50" charset="-128"/>
                          <a:ea typeface="Meiryo UI" panose="020B0604030504040204" pitchFamily="50" charset="-128"/>
                        </a:rPr>
                        <a:t>FIT</a:t>
                      </a:r>
                      <a:r>
                        <a:rPr kumimoji="1" lang="ja-JP" altLang="en-US" sz="1400" b="0" u="none" dirty="0">
                          <a:latin typeface="Meiryo UI" panose="020B0604030504040204" pitchFamily="50" charset="-128"/>
                          <a:ea typeface="Meiryo UI" panose="020B0604030504040204" pitchFamily="50" charset="-128"/>
                        </a:rPr>
                        <a:t>非化石証書</a:t>
                      </a:r>
                      <a:r>
                        <a:rPr kumimoji="1" lang="en-US" altLang="ja-JP" sz="1400" b="0" u="none" dirty="0">
                          <a:latin typeface="Meiryo UI" panose="020B0604030504040204" pitchFamily="50" charset="-128"/>
                          <a:ea typeface="Meiryo UI" panose="020B0604030504040204" pitchFamily="50" charset="-128"/>
                        </a:rPr>
                        <a:t>(</a:t>
                      </a:r>
                      <a:r>
                        <a:rPr kumimoji="1" lang="ja-JP" altLang="en-US" sz="1400" b="0" u="none" dirty="0">
                          <a:latin typeface="Meiryo UI" panose="020B0604030504040204" pitchFamily="50" charset="-128"/>
                          <a:ea typeface="Meiryo UI" panose="020B0604030504040204" pitchFamily="50" charset="-128"/>
                        </a:rPr>
                        <a:t>再エネ指定</a:t>
                      </a:r>
                      <a:r>
                        <a:rPr kumimoji="1" lang="en-US" altLang="ja-JP" sz="1400" b="0" u="none" dirty="0">
                          <a:latin typeface="Meiryo UI" panose="020B0604030504040204" pitchFamily="50" charset="-128"/>
                          <a:ea typeface="Meiryo UI" panose="020B0604030504040204" pitchFamily="50" charset="-128"/>
                        </a:rPr>
                        <a:t>)</a:t>
                      </a:r>
                      <a:r>
                        <a:rPr kumimoji="1" lang="ja-JP" altLang="en-US" sz="1400" b="0" u="none" dirty="0">
                          <a:latin typeface="Meiryo UI" panose="020B0604030504040204" pitchFamily="50" charset="-128"/>
                          <a:ea typeface="Meiryo UI" panose="020B0604030504040204" pitchFamily="50" charset="-128"/>
                        </a:rPr>
                        <a:t>、グリーン電力証書、</a:t>
                      </a:r>
                      <a:r>
                        <a:rPr kumimoji="1" lang="en-US" altLang="ja-JP" sz="1400" b="0" u="none" dirty="0">
                          <a:latin typeface="Meiryo UI" panose="020B0604030504040204" pitchFamily="50" charset="-128"/>
                          <a:ea typeface="Meiryo UI" panose="020B0604030504040204" pitchFamily="50" charset="-128"/>
                        </a:rPr>
                        <a:t>J</a:t>
                      </a:r>
                      <a:r>
                        <a:rPr kumimoji="1" lang="ja-JP" altLang="en-US" sz="1400" b="0" u="none" dirty="0">
                          <a:latin typeface="Meiryo UI" panose="020B0604030504040204" pitchFamily="50" charset="-128"/>
                          <a:ea typeface="Meiryo UI" panose="020B0604030504040204" pitchFamily="50" charset="-128"/>
                        </a:rPr>
                        <a:t>クレジット</a:t>
                      </a:r>
                      <a:r>
                        <a:rPr kumimoji="1" lang="en-US" altLang="ja-JP" sz="1400" b="0" u="none" dirty="0">
                          <a:latin typeface="Meiryo UI" panose="020B0604030504040204" pitchFamily="50" charset="-128"/>
                          <a:ea typeface="Meiryo UI" panose="020B0604030504040204" pitchFamily="50" charset="-128"/>
                        </a:rPr>
                        <a:t>(</a:t>
                      </a:r>
                      <a:r>
                        <a:rPr kumimoji="1" lang="ja-JP" altLang="en-US" sz="1400" b="0" u="none" dirty="0">
                          <a:latin typeface="Meiryo UI" panose="020B0604030504040204" pitchFamily="50" charset="-128"/>
                          <a:ea typeface="Meiryo UI" panose="020B0604030504040204" pitchFamily="50" charset="-128"/>
                        </a:rPr>
                        <a:t>再エネ電力由来</a:t>
                      </a:r>
                      <a:r>
                        <a:rPr kumimoji="1" lang="en-US" altLang="ja-JP" sz="1400" b="0" u="none" dirty="0">
                          <a:latin typeface="Meiryo UI" panose="020B0604030504040204" pitchFamily="50" charset="-128"/>
                          <a:ea typeface="Meiryo UI" panose="020B0604030504040204" pitchFamily="50" charset="-128"/>
                        </a:rPr>
                        <a:t>)</a:t>
                      </a:r>
                      <a:r>
                        <a:rPr kumimoji="1" lang="ja-JP" altLang="en-US" sz="1400" b="0" u="none" dirty="0">
                          <a:latin typeface="Meiryo UI" panose="020B0604030504040204" pitchFamily="50" charset="-128"/>
                          <a:ea typeface="Meiryo UI" panose="020B0604030504040204" pitchFamily="50" charset="-128"/>
                        </a:rPr>
                        <a:t>）がある場合は、購入した再エネ価値を千</a:t>
                      </a:r>
                      <a:r>
                        <a:rPr kumimoji="1" lang="en-US" altLang="ja-JP" sz="1400" b="0" u="none" dirty="0">
                          <a:latin typeface="Meiryo UI" panose="020B0604030504040204" pitchFamily="50" charset="-128"/>
                          <a:ea typeface="Meiryo UI" panose="020B0604030504040204" pitchFamily="50" charset="-128"/>
                        </a:rPr>
                        <a:t>kWh</a:t>
                      </a:r>
                      <a:r>
                        <a:rPr kumimoji="1" lang="ja-JP" altLang="en-US" sz="1400" b="0" u="none" dirty="0">
                          <a:latin typeface="Meiryo UI" panose="020B0604030504040204" pitchFamily="50" charset="-128"/>
                          <a:ea typeface="Meiryo UI" panose="020B0604030504040204" pitchFamily="50" charset="-128"/>
                        </a:rPr>
                        <a:t>にて記入ください。</a:t>
                      </a:r>
                      <a:r>
                        <a:rPr kumimoji="1" lang="ja-JP" altLang="en-US" sz="1400" b="0" u="none" dirty="0">
                          <a:solidFill>
                            <a:srgbClr val="FF0000"/>
                          </a:solidFill>
                          <a:latin typeface="Meiryo UI" panose="020B0604030504040204" pitchFamily="50" charset="-128"/>
                          <a:ea typeface="Meiryo UI" panose="020B0604030504040204" pitchFamily="50" charset="-128"/>
                        </a:rPr>
                        <a:t>なお、</a:t>
                      </a:r>
                      <a:r>
                        <a:rPr kumimoji="1" lang="en-US" altLang="ja-JP" sz="1400" b="0" u="none" dirty="0">
                          <a:solidFill>
                            <a:srgbClr val="FF0000"/>
                          </a:solidFill>
                          <a:latin typeface="Meiryo UI" panose="020B0604030504040204" pitchFamily="50" charset="-128"/>
                          <a:ea typeface="Meiryo UI" panose="020B0604030504040204" pitchFamily="50" charset="-128"/>
                        </a:rPr>
                        <a:t>CO2</a:t>
                      </a:r>
                      <a:r>
                        <a:rPr kumimoji="1" lang="ja-JP" altLang="en-US" sz="1400" b="0" u="none" dirty="0">
                          <a:solidFill>
                            <a:srgbClr val="FF0000"/>
                          </a:solidFill>
                          <a:latin typeface="Meiryo UI" panose="020B0604030504040204" pitchFamily="50" charset="-128"/>
                          <a:ea typeface="Meiryo UI" panose="020B0604030504040204" pitchFamily="50" charset="-128"/>
                        </a:rPr>
                        <a:t>排出量の削減は、シート３「実績まとめ」にて行うため、</a:t>
                      </a:r>
                      <a:r>
                        <a:rPr kumimoji="1" lang="en-US" altLang="ja-JP" sz="1400" b="0" u="none" dirty="0">
                          <a:solidFill>
                            <a:srgbClr val="FF0000"/>
                          </a:solidFill>
                          <a:latin typeface="Meiryo UI" panose="020B0604030504040204" pitchFamily="50" charset="-128"/>
                          <a:ea typeface="Meiryo UI" panose="020B0604030504040204" pitchFamily="50" charset="-128"/>
                        </a:rPr>
                        <a:t>P.58</a:t>
                      </a:r>
                      <a:r>
                        <a:rPr kumimoji="1" lang="ja-JP" altLang="en-US" sz="1400" b="0" u="none" dirty="0">
                          <a:solidFill>
                            <a:srgbClr val="FF0000"/>
                          </a:solidFill>
                          <a:latin typeface="Meiryo UI" panose="020B0604030504040204" pitchFamily="50" charset="-128"/>
                          <a:ea typeface="Meiryo UI" panose="020B0604030504040204" pitchFamily="50" charset="-128"/>
                        </a:rPr>
                        <a:t>の</a:t>
                      </a:r>
                      <a:r>
                        <a:rPr kumimoji="1" lang="en-US" altLang="ja-JP" sz="1400" b="0" u="none" dirty="0">
                          <a:solidFill>
                            <a:srgbClr val="FF0000"/>
                          </a:solidFill>
                          <a:latin typeface="Meiryo UI" panose="020B0604030504040204" pitchFamily="50" charset="-128"/>
                          <a:ea typeface="Meiryo UI" panose="020B0604030504040204" pitchFamily="50" charset="-128"/>
                        </a:rPr>
                        <a:t>6-(4)No.1</a:t>
                      </a:r>
                      <a:r>
                        <a:rPr kumimoji="1" lang="ja-JP" altLang="en-US" sz="14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400" b="0" u="none"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Tree>
    <p:extLst>
      <p:ext uri="{BB962C8B-B14F-4D97-AF65-F5344CB8AC3E}">
        <p14:creationId xmlns:p14="http://schemas.microsoft.com/office/powerpoint/2010/main" val="279126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901B97-6B8F-42DB-A832-B9BC786DCC6A}"/>
              </a:ext>
            </a:extLst>
          </p:cNvPr>
          <p:cNvPicPr>
            <a:picLocks noChangeAspect="1"/>
          </p:cNvPicPr>
          <p:nvPr/>
        </p:nvPicPr>
        <p:blipFill>
          <a:blip r:embed="rId3"/>
          <a:stretch>
            <a:fillRect/>
          </a:stretch>
        </p:blipFill>
        <p:spPr>
          <a:xfrm>
            <a:off x="1032587" y="836712"/>
            <a:ext cx="6539274" cy="2636145"/>
          </a:xfrm>
          <a:prstGeom prst="rect">
            <a:avLst/>
          </a:prstGeom>
        </p:spPr>
      </p:pic>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実績報告書シート８「自動車エネ量」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4" name="正方形/長方形 13"/>
          <p:cNvSpPr/>
          <p:nvPr/>
        </p:nvSpPr>
        <p:spPr>
          <a:xfrm>
            <a:off x="3779912" y="1916832"/>
            <a:ext cx="3791949" cy="12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965787670"/>
              </p:ext>
            </p:extLst>
          </p:nvPr>
        </p:nvGraphicFramePr>
        <p:xfrm>
          <a:off x="281174" y="3483861"/>
          <a:ext cx="8581652" cy="3291840"/>
        </p:xfrm>
        <a:graphic>
          <a:graphicData uri="http://schemas.openxmlformats.org/drawingml/2006/table">
            <a:tbl>
              <a:tblPr firstRow="1" bandRow="1">
                <a:tableStyleId>{5940675A-B579-460E-94D1-54222C63F5DA}</a:tableStyleId>
              </a:tblPr>
              <a:tblGrid>
                <a:gridCol w="8581652">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・車検証の「使用の本拠の位置」が大阪府内で、業務に使用している車両（ガソリン車を含む全車両）について記入してください。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「使用の本拠の位置」は電子車検証の紙面には記載されていません。 「車検証閲覧アプリ」または「自動車検査証</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記録事項」でご確認ください。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740352" y="2928371"/>
            <a:ext cx="991850" cy="401976"/>
          </a:xfrm>
          <a:prstGeom prst="wedgeEllipseCallout">
            <a:avLst>
              <a:gd name="adj1" fmla="val -62396"/>
              <a:gd name="adj2" fmla="val 4701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3106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AEC2286-58AD-4471-90FC-36A346AC2FBA}"/>
              </a:ext>
            </a:extLst>
          </p:cNvPr>
          <p:cNvPicPr>
            <a:picLocks noChangeAspect="1"/>
          </p:cNvPicPr>
          <p:nvPr/>
        </p:nvPicPr>
        <p:blipFill>
          <a:blip r:embed="rId3"/>
          <a:stretch>
            <a:fillRect/>
          </a:stretch>
        </p:blipFill>
        <p:spPr>
          <a:xfrm>
            <a:off x="755576" y="908720"/>
            <a:ext cx="7638902" cy="18002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72</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実績報告書</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95576" y="1844824"/>
            <a:ext cx="4392000" cy="50400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94059473"/>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・大阪府域で使用する車両（ガソリン車を含む全車両）について、報告対象年度の１年間に導入</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買換え・リース更新など</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したものについて、台数と電動車の内訳を記入してください。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・軽自動車については「軽自動車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467544" y="4973106"/>
            <a:ext cx="8015946" cy="1384995"/>
          </a:xfrm>
          <a:prstGeom prst="rect">
            <a:avLst/>
          </a:prstGeom>
        </p:spPr>
        <p:txBody>
          <a:bodyPr wrap="square">
            <a:spAutoFit/>
          </a:bodyPr>
          <a:lstStyle/>
          <a:p>
            <a:r>
              <a:rPr lang="ja-JP" altLang="en-US" u="sng" dirty="0">
                <a:latin typeface="Meiryo UI" panose="020B0604030504040204" pitchFamily="50" charset="-128"/>
                <a:ea typeface="Meiryo UI" panose="020B0604030504040204" pitchFamily="50" charset="-128"/>
              </a:rPr>
              <a:t>乗用車を導入・更新する場合は、電動車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１</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やゼロエミッション車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２</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を積極的に</a:t>
            </a:r>
            <a:br>
              <a:rPr lang="en-US" altLang="ja-JP" u="sng" dirty="0">
                <a:latin typeface="Meiryo UI" panose="020B0604030504040204" pitchFamily="50" charset="-128"/>
                <a:ea typeface="Meiryo UI" panose="020B0604030504040204" pitchFamily="50" charset="-128"/>
              </a:rPr>
            </a:br>
            <a:r>
              <a:rPr lang="ja-JP" altLang="en-US" u="sng" dirty="0">
                <a:latin typeface="Meiryo UI" panose="020B0604030504040204" pitchFamily="50" charset="-128"/>
                <a:ea typeface="Meiryo UI" panose="020B0604030504040204" pitchFamily="50" charset="-128"/>
              </a:rPr>
              <a:t>ご検討ください</a:t>
            </a:r>
            <a:endParaRPr lang="en-US" altLang="ja-JP" u="sng"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Tree>
    <p:extLst>
      <p:ext uri="{BB962C8B-B14F-4D97-AF65-F5344CB8AC3E}">
        <p14:creationId xmlns:p14="http://schemas.microsoft.com/office/powerpoint/2010/main" val="16607679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BDDC92E-1165-4347-89D1-B8ECF60CF220}"/>
              </a:ext>
            </a:extLst>
          </p:cNvPr>
          <p:cNvPicPr>
            <a:picLocks noChangeAspect="1"/>
          </p:cNvPicPr>
          <p:nvPr/>
        </p:nvPicPr>
        <p:blipFill>
          <a:blip r:embed="rId3"/>
          <a:stretch>
            <a:fillRect/>
          </a:stretch>
        </p:blipFill>
        <p:spPr>
          <a:xfrm>
            <a:off x="252409" y="851445"/>
            <a:ext cx="8639182" cy="289772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73</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実績報告書シート８「自動車エネ量」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808833309"/>
              </p:ext>
            </p:extLst>
          </p:nvPr>
        </p:nvGraphicFramePr>
        <p:xfrm>
          <a:off x="157560" y="4077072"/>
          <a:ext cx="8881256" cy="271272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③電気・水素の使用量（報告対象年度）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・後で詳述する対策計画書シート９「</a:t>
                      </a:r>
                      <a:r>
                        <a:rPr kumimoji="1" lang="en-US" altLang="ja-JP" sz="1600" dirty="0">
                          <a:solidFill>
                            <a:schemeClr val="tx1"/>
                          </a:solidFill>
                          <a:latin typeface="Meiryo UI" panose="020B0604030504040204" pitchFamily="50" charset="-128"/>
                          <a:ea typeface="Meiryo UI" panose="020B0604030504040204" pitchFamily="50" charset="-128"/>
                        </a:rPr>
                        <a:t>EV/FCV</a:t>
                      </a:r>
                      <a:r>
                        <a:rPr kumimoji="1" lang="ja-JP" altLang="en-US" sz="1600" dirty="0">
                          <a:solidFill>
                            <a:schemeClr val="tx1"/>
                          </a:solidFill>
                          <a:latin typeface="Meiryo UI" panose="020B0604030504040204" pitchFamily="50" charset="-128"/>
                          <a:ea typeface="Meiryo UI" panose="020B0604030504040204" pitchFamily="50" charset="-128"/>
                        </a:rPr>
                        <a:t>一覧」を記入すると自動表示されます。</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「電気」については、１・２号特定事業者は「</a:t>
                      </a:r>
                      <a:r>
                        <a:rPr kumimoji="1" lang="en-US" altLang="ja-JP" sz="1400" dirty="0">
                          <a:solidFill>
                            <a:schemeClr val="tx1"/>
                          </a:solidFill>
                          <a:latin typeface="Meiryo UI" panose="020B0604030504040204" pitchFamily="50" charset="-128"/>
                          <a:ea typeface="Meiryo UI" panose="020B0604030504040204" pitchFamily="50" charset="-128"/>
                        </a:rPr>
                        <a:t>0.00</a:t>
                      </a:r>
                      <a:r>
                        <a:rPr kumimoji="1" lang="ja-JP" altLang="en-US" sz="1400" dirty="0">
                          <a:solidFill>
                            <a:schemeClr val="tx1"/>
                          </a:solidFill>
                          <a:latin typeface="Meiryo UI" panose="020B0604030504040204" pitchFamily="50" charset="-128"/>
                          <a:ea typeface="Meiryo UI" panose="020B0604030504040204" pitchFamily="50" charset="-128"/>
                        </a:rPr>
                        <a:t>」が自動表示されます</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事務所における電気使用量との重複しないようにするため</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④⑤自動車が使用する燃料使用量（報告対象年度）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6" name="テキスト ボックス 1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grpSp>
        <p:nvGrpSpPr>
          <p:cNvPr id="2" name="グループ化 1"/>
          <p:cNvGrpSpPr/>
          <p:nvPr/>
        </p:nvGrpSpPr>
        <p:grpSpPr>
          <a:xfrm>
            <a:off x="815835" y="1902820"/>
            <a:ext cx="8075755" cy="1598188"/>
            <a:chOff x="815835" y="1849032"/>
            <a:chExt cx="8075755" cy="1598188"/>
          </a:xfrm>
        </p:grpSpPr>
        <p:sp>
          <p:nvSpPr>
            <p:cNvPr id="18" name="正方形/長方形 17"/>
            <p:cNvSpPr/>
            <p:nvPr/>
          </p:nvSpPr>
          <p:spPr>
            <a:xfrm>
              <a:off x="3905599" y="2239298"/>
              <a:ext cx="1959876"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815835" y="2737564"/>
              <a:ext cx="8075755" cy="70965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3921475" y="1849032"/>
              <a:ext cx="1944000" cy="3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9099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986A806-2023-4117-B697-F2147E700A27}"/>
              </a:ext>
            </a:extLst>
          </p:cNvPr>
          <p:cNvPicPr>
            <a:picLocks noChangeAspect="1"/>
          </p:cNvPicPr>
          <p:nvPr/>
        </p:nvPicPr>
        <p:blipFill>
          <a:blip r:embed="rId3"/>
          <a:stretch>
            <a:fillRect/>
          </a:stretch>
        </p:blipFill>
        <p:spPr>
          <a:xfrm>
            <a:off x="1011917" y="753014"/>
            <a:ext cx="6781403" cy="433217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057155904"/>
              </p:ext>
            </p:extLst>
          </p:nvPr>
        </p:nvGraphicFramePr>
        <p:xfrm>
          <a:off x="323528" y="5229200"/>
          <a:ext cx="8424936" cy="106680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⑥数値把握の方法（報告対象年度）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・燃料データの把握方法について、ガソリン使用量等を用いた場合は「燃料法」、走行距離から逆算した</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場合は「燃費法」、それ以外の場合は「その他の方法」にチェックしてください。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・「その他の方法」にチェックした場合は、その詳細を記入してください。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4" name="正方形/長方形 13"/>
          <p:cNvSpPr/>
          <p:nvPr/>
        </p:nvSpPr>
        <p:spPr>
          <a:xfrm>
            <a:off x="1011917" y="1913696"/>
            <a:ext cx="468000" cy="43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⑥</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23528" y="6440016"/>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３</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7452320" y="861966"/>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732221" y="3281292"/>
            <a:ext cx="991850" cy="651763"/>
          </a:xfrm>
          <a:prstGeom prst="wedgeEllipseCallout">
            <a:avLst>
              <a:gd name="adj1" fmla="val -61103"/>
              <a:gd name="adj2" fmla="val 4384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Tree>
    <p:extLst>
      <p:ext uri="{BB962C8B-B14F-4D97-AF65-F5344CB8AC3E}">
        <p14:creationId xmlns:p14="http://schemas.microsoft.com/office/powerpoint/2010/main" val="2187131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B98B104-07AE-4B4C-9E3B-69773581338B}"/>
              </a:ext>
            </a:extLst>
          </p:cNvPr>
          <p:cNvPicPr>
            <a:picLocks noChangeAspect="1"/>
          </p:cNvPicPr>
          <p:nvPr/>
        </p:nvPicPr>
        <p:blipFill>
          <a:blip r:embed="rId3"/>
          <a:stretch>
            <a:fillRect/>
          </a:stretch>
        </p:blipFill>
        <p:spPr>
          <a:xfrm>
            <a:off x="241269" y="3296192"/>
            <a:ext cx="8336652" cy="1748352"/>
          </a:xfrm>
          <a:prstGeom prst="rect">
            <a:avLst/>
          </a:prstGeom>
        </p:spPr>
      </p:pic>
      <p:pic>
        <p:nvPicPr>
          <p:cNvPr id="4" name="図 3">
            <a:extLst>
              <a:ext uri="{FF2B5EF4-FFF2-40B4-BE49-F238E27FC236}">
                <a16:creationId xmlns:a16="http://schemas.microsoft.com/office/drawing/2014/main" id="{A4254F09-B60C-44CC-9A4C-1DC868780572}"/>
              </a:ext>
            </a:extLst>
          </p:cNvPr>
          <p:cNvPicPr>
            <a:picLocks noChangeAspect="1"/>
          </p:cNvPicPr>
          <p:nvPr/>
        </p:nvPicPr>
        <p:blipFill>
          <a:blip r:embed="rId4"/>
          <a:stretch>
            <a:fillRect/>
          </a:stretch>
        </p:blipFill>
        <p:spPr>
          <a:xfrm>
            <a:off x="179512" y="916892"/>
            <a:ext cx="6912768" cy="211476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(10)</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実績報告書</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シート９「</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EV/FCV</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一覧」</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69433322"/>
              </p:ext>
            </p:extLst>
          </p:nvPr>
        </p:nvGraphicFramePr>
        <p:xfrm>
          <a:off x="179512" y="5358720"/>
          <a:ext cx="8859304" cy="1310640"/>
        </p:xfrm>
        <a:graphic>
          <a:graphicData uri="http://schemas.openxmlformats.org/drawingml/2006/table">
            <a:tbl>
              <a:tblPr firstRow="1" bandRow="1">
                <a:tableStyleId>{5940675A-B579-460E-94D1-54222C63F5DA}</a:tableStyleId>
              </a:tblPr>
              <a:tblGrid>
                <a:gridCol w="8859304">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①車両情報（報告対象年度）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・車検証から情報を転記してください。</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届出者で経年的に車両の状況を識別管理できる場合は、</a:t>
                      </a:r>
                      <a:r>
                        <a:rPr kumimoji="1" lang="ja-JP" altLang="en-US" sz="1200" baseline="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ナンバープレート」欄の記入は必須ではありません。</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②③年間走行距離（報告対象年度）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・車両の報告対象年度末の走行メーターの値を③に入力すれば、前年度入力値との差が②に自動表示されます。</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5537712"/>
                  </a:ext>
                </a:extLst>
              </a:tr>
            </a:tbl>
          </a:graphicData>
        </a:graphic>
      </p:graphicFrame>
      <p:sp>
        <p:nvSpPr>
          <p:cNvPr id="14" name="正方形/長方形 13"/>
          <p:cNvSpPr/>
          <p:nvPr/>
        </p:nvSpPr>
        <p:spPr>
          <a:xfrm>
            <a:off x="539552" y="2421645"/>
            <a:ext cx="6480720" cy="61000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30" name="正方形/長方形 29"/>
          <p:cNvSpPr/>
          <p:nvPr/>
        </p:nvSpPr>
        <p:spPr>
          <a:xfrm>
            <a:off x="395536" y="4428593"/>
            <a:ext cx="1008112" cy="60250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7001043" y="4432086"/>
            <a:ext cx="1440160" cy="60250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5415646" y="197841"/>
            <a:ext cx="4217364" cy="1343675"/>
          </a:xfrm>
          <a:prstGeom prst="wedgeEllipseCallout">
            <a:avLst>
              <a:gd name="adj1" fmla="val -57501"/>
              <a:gd name="adj2" fmla="val -2489"/>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ja-JP" altLang="en-US" sz="1100" dirty="0">
                <a:latin typeface="Meiryo UI" panose="020B0604030504040204" pitchFamily="50" charset="-128"/>
                <a:ea typeface="Meiryo UI" panose="020B0604030504040204" pitchFamily="50" charset="-128"/>
              </a:rPr>
              <a:t>この様式は</a:t>
            </a:r>
            <a:endParaRPr lang="en-US" altLang="ja-JP" sz="1100" dirty="0">
              <a:latin typeface="Meiryo UI" panose="020B0604030504040204" pitchFamily="50" charset="-128"/>
              <a:ea typeface="Meiryo UI" panose="020B0604030504040204" pitchFamily="50" charset="-128"/>
            </a:endParaRPr>
          </a:p>
          <a:p>
            <a:pPr indent="-180000"/>
            <a:r>
              <a:rPr lang="ja-JP" altLang="en-US" sz="1100" dirty="0">
                <a:latin typeface="Meiryo UI" panose="020B0604030504040204" pitchFamily="50" charset="-128"/>
                <a:ea typeface="Meiryo UI" panose="020B0604030504040204" pitchFamily="50" charset="-128"/>
              </a:rPr>
              <a:t>●電気自動車</a:t>
            </a:r>
            <a:r>
              <a:rPr lang="en-US" altLang="ja-JP" sz="1100" dirty="0">
                <a:latin typeface="Meiryo UI" panose="020B0604030504040204" pitchFamily="50" charset="-128"/>
                <a:ea typeface="Meiryo UI" panose="020B0604030504040204" pitchFamily="50" charset="-128"/>
              </a:rPr>
              <a:t>(EV)</a:t>
            </a:r>
            <a:r>
              <a:rPr lang="ja-JP" altLang="en-US" sz="1100" dirty="0">
                <a:latin typeface="Meiryo UI" panose="020B0604030504040204" pitchFamily="50" charset="-128"/>
                <a:ea typeface="Meiryo UI" panose="020B0604030504040204" pitchFamily="50" charset="-128"/>
              </a:rPr>
              <a:t>と燃料電池自動車</a:t>
            </a:r>
            <a:r>
              <a:rPr lang="en-US" altLang="ja-JP" sz="1100" dirty="0">
                <a:latin typeface="Meiryo UI" panose="020B0604030504040204" pitchFamily="50" charset="-128"/>
                <a:ea typeface="Meiryo UI" panose="020B0604030504040204" pitchFamily="50" charset="-128"/>
              </a:rPr>
              <a:t>(FCV)</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のみ記入してください</a:t>
            </a:r>
            <a:endParaRPr lang="en-US" altLang="ja-JP" sz="1100" dirty="0">
              <a:latin typeface="Meiryo UI" panose="020B0604030504040204" pitchFamily="50" charset="-128"/>
              <a:ea typeface="Meiryo UI" panose="020B0604030504040204" pitchFamily="50" charset="-128"/>
            </a:endParaRPr>
          </a:p>
          <a:p>
            <a:pPr indent="-180000"/>
            <a:r>
              <a:rPr lang="en-US" altLang="ja-JP" sz="10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プラグインハイブリッド自動車やガソリン車等は記入不要</a:t>
            </a:r>
            <a:endParaRPr lang="en-US" altLang="ja-JP" sz="900" dirty="0">
              <a:latin typeface="Meiryo UI" panose="020B0604030504040204" pitchFamily="50" charset="-128"/>
              <a:ea typeface="Meiryo UI" panose="020B0604030504040204" pitchFamily="50" charset="-128"/>
            </a:endParaRPr>
          </a:p>
          <a:p>
            <a:pPr indent="-180000"/>
            <a:r>
              <a:rPr lang="ja-JP" altLang="en-US" sz="1000" dirty="0">
                <a:latin typeface="Meiryo UI" panose="020B0604030504040204" pitchFamily="50" charset="-128"/>
                <a:ea typeface="Meiryo UI" panose="020B0604030504040204" pitchFamily="50" charset="-128"/>
              </a:rPr>
              <a:t>●３号事業者だけでなく、１・２号事業者</a:t>
            </a:r>
            <a:r>
              <a:rPr lang="en-US" altLang="ja-JP" sz="600" dirty="0">
                <a:latin typeface="Meiryo UI" panose="020B0604030504040204" pitchFamily="50" charset="-128"/>
                <a:ea typeface="Meiryo UI" panose="020B0604030504040204" pitchFamily="50" charset="-128"/>
              </a:rPr>
              <a:t>(1500kL</a:t>
            </a:r>
            <a:r>
              <a:rPr lang="ja-JP" altLang="en-US" sz="600" dirty="0">
                <a:latin typeface="Meiryo UI" panose="020B0604030504040204" pitchFamily="50" charset="-128"/>
                <a:ea typeface="Meiryo UI" panose="020B0604030504040204" pitchFamily="50" charset="-128"/>
              </a:rPr>
              <a:t>以上使用</a:t>
            </a:r>
            <a:r>
              <a:rPr lang="en-US" altLang="ja-JP" sz="6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も</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ご記入ください　</a:t>
            </a:r>
            <a:r>
              <a:rPr lang="ja-JP" altLang="en-US" sz="800" u="sng" dirty="0">
                <a:solidFill>
                  <a:schemeClr val="accent6">
                    <a:lumMod val="50000"/>
                  </a:schemeClr>
                </a:solidFill>
                <a:latin typeface="Meiryo UI" panose="020B0604030504040204" pitchFamily="50" charset="-128"/>
                <a:ea typeface="Meiryo UI" panose="020B0604030504040204" pitchFamily="50" charset="-128"/>
              </a:rPr>
              <a:t>自動車が使う電気使用量をご確認</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9685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rotWithShape="1">
          <a:blip r:embed="rId3"/>
          <a:srcRect l="34440" t="12866" r="27693" b="67055"/>
          <a:stretch/>
        </p:blipFill>
        <p:spPr>
          <a:xfrm>
            <a:off x="526327" y="1321563"/>
            <a:ext cx="8078121" cy="236009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76</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(10)</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実績報告書</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シート９「</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EV/FCV</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一覧」</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9" name="正方形/長方形 18"/>
          <p:cNvSpPr/>
          <p:nvPr/>
        </p:nvSpPr>
        <p:spPr>
          <a:xfrm>
            <a:off x="2771800" y="2924944"/>
            <a:ext cx="864096" cy="75671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4426565" y="2924944"/>
            <a:ext cx="793507" cy="74823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5245010" y="2924944"/>
            <a:ext cx="1199198" cy="74823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⑥</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936625558"/>
              </p:ext>
            </p:extLst>
          </p:nvPr>
        </p:nvGraphicFramePr>
        <p:xfrm>
          <a:off x="130662" y="4165274"/>
          <a:ext cx="8881256" cy="2360069"/>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84941">
                <a:tc>
                  <a:txBody>
                    <a:bodyPr/>
                    <a:lstStyle/>
                    <a:p>
                      <a:r>
                        <a:rPr kumimoji="1" lang="ja-JP" altLang="en-US" sz="1800" b="1" u="sng" dirty="0">
                          <a:solidFill>
                            <a:schemeClr val="tx1"/>
                          </a:solidFill>
                          <a:latin typeface="Meiryo UI" panose="020B0604030504040204" pitchFamily="50" charset="-128"/>
                          <a:ea typeface="Meiryo UI" panose="020B0604030504040204" pitchFamily="50" charset="-128"/>
                        </a:rPr>
                        <a:t>④新規</a:t>
                      </a:r>
                      <a:r>
                        <a:rPr kumimoji="1" lang="en-US" altLang="ja-JP" sz="1800" b="1" u="sng" dirty="0">
                          <a:solidFill>
                            <a:schemeClr val="tx1"/>
                          </a:solidFill>
                          <a:latin typeface="Meiryo UI" panose="020B0604030504040204" pitchFamily="50" charset="-128"/>
                          <a:ea typeface="Meiryo UI" panose="020B0604030504040204" pitchFamily="50" charset="-128"/>
                        </a:rPr>
                        <a:t>or</a:t>
                      </a:r>
                      <a:r>
                        <a:rPr kumimoji="1" lang="ja-JP" altLang="en-US" sz="1800" b="1" u="sng" dirty="0">
                          <a:solidFill>
                            <a:schemeClr val="tx1"/>
                          </a:solidFill>
                          <a:latin typeface="Meiryo UI" panose="020B0604030504040204" pitchFamily="50" charset="-128"/>
                          <a:ea typeface="Meiryo UI" panose="020B0604030504040204" pitchFamily="50" charset="-128"/>
                        </a:rPr>
                        <a:t>廃止（報告対象年度）</a:t>
                      </a:r>
                      <a:endParaRPr kumimoji="1" lang="en-US" altLang="ja-JP" sz="18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・報告対象年度に車両を新規導入した場合は　「新規」、廃止した場合は「廃止」を選択してください。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50396803"/>
                  </a:ext>
                </a:extLst>
              </a:tr>
              <a:tr h="869778">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⑤電費等（報告対象年度）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・当該車両のカタログ等から、エネルギー消費効率</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電費</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zh-TW" altLang="en-US" sz="1600" dirty="0">
                          <a:solidFill>
                            <a:schemeClr val="tx1"/>
                          </a:solidFill>
                          <a:latin typeface="Meiryo UI" panose="020B0604030504040204" pitchFamily="50" charset="-128"/>
                          <a:ea typeface="Meiryo UI" panose="020B0604030504040204" pitchFamily="50" charset="-128"/>
                        </a:rPr>
                        <a:t>交流電力量消費率</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en-US" altLang="ja-JP" sz="1600" dirty="0" err="1">
                          <a:solidFill>
                            <a:schemeClr val="tx1"/>
                          </a:solidFill>
                          <a:latin typeface="Meiryo UI" panose="020B0604030504040204" pitchFamily="50" charset="-128"/>
                          <a:ea typeface="Meiryo UI" panose="020B0604030504040204" pitchFamily="50" charset="-128"/>
                        </a:rPr>
                        <a:t>Wh</a:t>
                      </a:r>
                      <a:r>
                        <a:rPr kumimoji="1" lang="en-US" altLang="ja-JP" sz="1600" dirty="0">
                          <a:solidFill>
                            <a:schemeClr val="tx1"/>
                          </a:solidFill>
                          <a:latin typeface="Meiryo UI" panose="020B0604030504040204" pitchFamily="50" charset="-128"/>
                          <a:ea typeface="Meiryo UI" panose="020B0604030504040204" pitchFamily="50" charset="-128"/>
                        </a:rPr>
                        <a:t>/km)</a:t>
                      </a:r>
                      <a:r>
                        <a:rPr kumimoji="1" lang="ja-JP" altLang="en-US" sz="1600" dirty="0">
                          <a:solidFill>
                            <a:schemeClr val="tx1"/>
                          </a:solidFill>
                          <a:latin typeface="Meiryo UI" panose="020B0604030504040204" pitchFamily="50" charset="-128"/>
                          <a:ea typeface="Meiryo UI" panose="020B0604030504040204" pitchFamily="50" charset="-128"/>
                        </a:rPr>
                        <a:t>や水素の燃料</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baseline="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使用率</a:t>
                      </a:r>
                      <a:r>
                        <a:rPr kumimoji="1" lang="en-US" altLang="ja-JP" sz="1600" dirty="0">
                          <a:solidFill>
                            <a:schemeClr val="tx1"/>
                          </a:solidFill>
                          <a:latin typeface="Meiryo UI" panose="020B0604030504040204" pitchFamily="50" charset="-128"/>
                          <a:ea typeface="Meiryo UI" panose="020B0604030504040204" pitchFamily="50" charset="-128"/>
                        </a:rPr>
                        <a:t>(km/kg)</a:t>
                      </a:r>
                      <a:r>
                        <a:rPr kumimoji="1" lang="ja-JP" altLang="en-US" sz="1600" dirty="0">
                          <a:solidFill>
                            <a:schemeClr val="tx1"/>
                          </a:solidFill>
                          <a:latin typeface="Meiryo UI" panose="020B0604030504040204" pitchFamily="50" charset="-128"/>
                          <a:ea typeface="Meiryo UI" panose="020B0604030504040204" pitchFamily="50" charset="-128"/>
                        </a:rPr>
                        <a:t>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80535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⑥</a:t>
                      </a:r>
                      <a:r>
                        <a:rPr kumimoji="1" lang="en-US" altLang="ja-JP" sz="1600" b="1" u="sng" dirty="0">
                          <a:solidFill>
                            <a:schemeClr val="tx1"/>
                          </a:solidFill>
                          <a:latin typeface="Meiryo UI" panose="020B0604030504040204" pitchFamily="50" charset="-128"/>
                          <a:ea typeface="Meiryo UI" panose="020B0604030504040204" pitchFamily="50" charset="-128"/>
                        </a:rPr>
                        <a:t>CO</a:t>
                      </a:r>
                      <a:r>
                        <a:rPr kumimoji="1" lang="en-US" altLang="ja-JP" sz="1600" b="1" u="sng" baseline="-25000" dirty="0">
                          <a:solidFill>
                            <a:schemeClr val="tx1"/>
                          </a:solidFill>
                          <a:latin typeface="Meiryo UI" panose="020B0604030504040204" pitchFamily="50" charset="-128"/>
                          <a:ea typeface="Meiryo UI" panose="020B0604030504040204" pitchFamily="50" charset="-128"/>
                        </a:rPr>
                        <a:t>2</a:t>
                      </a:r>
                      <a:r>
                        <a:rPr kumimoji="1" lang="ja-JP" altLang="en-US" sz="1600" b="1" u="sng" dirty="0">
                          <a:solidFill>
                            <a:schemeClr val="tx1"/>
                          </a:solidFill>
                          <a:latin typeface="Meiryo UI" panose="020B0604030504040204" pitchFamily="50" charset="-128"/>
                          <a:ea typeface="Meiryo UI" panose="020B0604030504040204" pitchFamily="50" charset="-128"/>
                        </a:rPr>
                        <a:t>排出係数（報告対象年度）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(EV)</a:t>
                      </a:r>
                      <a:r>
                        <a:rPr kumimoji="1" lang="ja-JP" altLang="en-US" sz="1400" dirty="0">
                          <a:solidFill>
                            <a:schemeClr val="tx1"/>
                          </a:solidFill>
                          <a:latin typeface="Meiryo UI" panose="020B0604030504040204" pitchFamily="50" charset="-128"/>
                          <a:ea typeface="Meiryo UI" panose="020B0604030504040204" pitchFamily="50" charset="-128"/>
                        </a:rPr>
                        <a:t>については、充電時に利用する電気</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事業所で契約している電気</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の排</a:t>
                      </a:r>
                      <a:r>
                        <a:rPr kumimoji="1" lang="ja-JP" altLang="en-US" sz="1400" dirty="0">
                          <a:solidFill>
                            <a:schemeClr val="tx1"/>
                          </a:solidFill>
                          <a:latin typeface="Meiryo UI" panose="020B0604030504040204" pitchFamily="50" charset="-128"/>
                          <a:ea typeface="Meiryo UI" panose="020B0604030504040204" pitchFamily="50" charset="-128"/>
                        </a:rPr>
                        <a:t>出係数</a:t>
                      </a:r>
                      <a:r>
                        <a:rPr kumimoji="1" lang="en-US" altLang="ja-JP" sz="1400" dirty="0">
                          <a:solidFill>
                            <a:schemeClr val="tx1"/>
                          </a:solidFill>
                          <a:latin typeface="Meiryo UI" panose="020B0604030504040204" pitchFamily="50" charset="-128"/>
                          <a:ea typeface="Meiryo UI" panose="020B0604030504040204" pitchFamily="50" charset="-128"/>
                        </a:rPr>
                        <a:t>(kg-CO2/kWh)</a:t>
                      </a:r>
                      <a:r>
                        <a:rPr kumimoji="1" lang="ja-JP" altLang="en-US" sz="1400" dirty="0">
                          <a:solidFill>
                            <a:schemeClr val="tx1"/>
                          </a:solidFill>
                          <a:latin typeface="Meiryo UI" panose="020B0604030504040204" pitchFamily="50" charset="-128"/>
                          <a:ea typeface="Meiryo UI" panose="020B0604030504040204" pitchFamily="50" charset="-128"/>
                        </a:rPr>
                        <a:t>を、</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燃料電池自動車</a:t>
                      </a:r>
                      <a:r>
                        <a:rPr kumimoji="1" lang="en-US" altLang="ja-JP" sz="1400" dirty="0">
                          <a:solidFill>
                            <a:schemeClr val="tx1"/>
                          </a:solidFill>
                          <a:latin typeface="Meiryo UI" panose="020B0604030504040204" pitchFamily="50" charset="-128"/>
                          <a:ea typeface="Meiryo UI" panose="020B0604030504040204" pitchFamily="50" charset="-128"/>
                        </a:rPr>
                        <a:t>(FCV)</a:t>
                      </a:r>
                      <a:r>
                        <a:rPr kumimoji="1" lang="ja-JP" altLang="en-US" sz="1400" dirty="0">
                          <a:solidFill>
                            <a:schemeClr val="tx1"/>
                          </a:solidFill>
                          <a:latin typeface="Meiryo UI" panose="020B0604030504040204" pitchFamily="50" charset="-128"/>
                          <a:ea typeface="Meiryo UI" panose="020B0604030504040204" pitchFamily="50" charset="-128"/>
                        </a:rPr>
                        <a:t>については、「０」を記入してください。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
        <p:nvSpPr>
          <p:cNvPr id="25" name="円形吹き出し 24"/>
          <p:cNvSpPr/>
          <p:nvPr/>
        </p:nvSpPr>
        <p:spPr>
          <a:xfrm>
            <a:off x="8007933" y="2924944"/>
            <a:ext cx="991850" cy="651763"/>
          </a:xfrm>
          <a:prstGeom prst="wedgeEllipseCallout">
            <a:avLst>
              <a:gd name="adj1" fmla="val -69536"/>
              <a:gd name="adj2" fmla="val -607"/>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排出量等は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Tree>
    <p:extLst>
      <p:ext uri="{BB962C8B-B14F-4D97-AF65-F5344CB8AC3E}">
        <p14:creationId xmlns:p14="http://schemas.microsoft.com/office/powerpoint/2010/main" val="18225403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　変更・廃止・休止・再開届の作成要領</a:t>
            </a:r>
          </a:p>
        </p:txBody>
      </p:sp>
      <p:sp>
        <p:nvSpPr>
          <p:cNvPr id="10" name="Rectangle 2"/>
          <p:cNvSpPr>
            <a:spLocks noChangeArrowheads="1"/>
          </p:cNvSpPr>
          <p:nvPr/>
        </p:nvSpPr>
        <p:spPr bwMode="auto">
          <a:xfrm>
            <a:off x="-46546" y="329629"/>
            <a:ext cx="9051756"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変更届の作成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dirty="0">
                <a:latin typeface="Meiryo UI" panose="020B0604030504040204" pitchFamily="50" charset="-128"/>
                <a:ea typeface="Meiryo UI" panose="020B0604030504040204" pitchFamily="50" charset="-128"/>
              </a:rPr>
              <a:t>対策計画書の以下の項目に変更がある場合は変更届を届出する必要があります。変更届の作成にあたっては、</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「５　対策計画書の作成要領」を参考としてください。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変更届が必要な変更事項</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・事業の概要</a:t>
            </a:r>
            <a:endParaRPr lang="en-US" altLang="ja-JP" sz="1400" dirty="0">
              <a:latin typeface="Meiryo UI" panose="020B0604030504040204" pitchFamily="50" charset="-128"/>
              <a:ea typeface="Meiryo UI" panose="020B0604030504040204" pitchFamily="50" charset="-128"/>
            </a:endParaRPr>
          </a:p>
          <a:p>
            <a:pPr marL="182563" indent="-55563"/>
            <a:r>
              <a:rPr lang="ja-JP" altLang="en-US" sz="1400" dirty="0">
                <a:latin typeface="Meiryo UI" panose="020B0604030504040204" pitchFamily="50" charset="-128"/>
                <a:ea typeface="Meiryo UI" panose="020B0604030504040204" pitchFamily="50" charset="-128"/>
              </a:rPr>
              <a:t>・事業活動に係る気候変動の緩和及び気候変動への適応並びに電気の需要の最適化のための対策計画の内容</a:t>
            </a:r>
          </a:p>
          <a:p>
            <a:r>
              <a:rPr lang="ja-JP" altLang="en-US" sz="1400" dirty="0">
                <a:latin typeface="Meiryo UI" panose="020B0604030504040204" pitchFamily="50" charset="-128"/>
                <a:ea typeface="Meiryo UI" panose="020B0604030504040204" pitchFamily="50" charset="-128"/>
              </a:rPr>
              <a:t>・事業活動に係る温室効果ガスの排出の量の削減に関する目標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（削減率の目標設定について排出量ベースまたは原単位ベースを変更する場合など）</a:t>
            </a:r>
          </a:p>
        </p:txBody>
      </p:sp>
      <p:sp>
        <p:nvSpPr>
          <p:cNvPr id="9" name="Rectangle 2"/>
          <p:cNvSpPr>
            <a:spLocks noChangeArrowheads="1"/>
          </p:cNvSpPr>
          <p:nvPr/>
        </p:nvSpPr>
        <p:spPr bwMode="auto">
          <a:xfrm>
            <a:off x="-45888" y="3457163"/>
            <a:ext cx="9154392"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廃止届の作成</a:t>
            </a:r>
          </a:p>
          <a:p>
            <a:r>
              <a:rPr lang="ja-JP" altLang="en-US" sz="1400" dirty="0">
                <a:latin typeface="Meiryo UI" panose="020B0604030504040204" pitchFamily="50" charset="-128"/>
                <a:ea typeface="Meiryo UI" panose="020B0604030504040204" pitchFamily="50" charset="-128"/>
              </a:rPr>
              <a:t>府内に立地する事業所がすべて閉鎖された場合、または吸収合併等により会社の法人格が消滅した（もしくは消滅予定で</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ある）場合は、廃止届を届出する必要があります。</a:t>
            </a:r>
          </a:p>
        </p:txBody>
      </p:sp>
      <p:sp>
        <p:nvSpPr>
          <p:cNvPr id="11" name="Rectangle 2"/>
          <p:cNvSpPr>
            <a:spLocks noChangeArrowheads="1"/>
          </p:cNvSpPr>
          <p:nvPr/>
        </p:nvSpPr>
        <p:spPr bwMode="auto">
          <a:xfrm>
            <a:off x="-36512" y="4322420"/>
            <a:ext cx="905175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休止届の作成</a:t>
            </a:r>
          </a:p>
          <a:p>
            <a:r>
              <a:rPr lang="ja-JP" altLang="en-US" sz="1400" dirty="0">
                <a:latin typeface="Meiryo UI" panose="020B0604030504040204" pitchFamily="50" charset="-128"/>
                <a:ea typeface="Meiryo UI" panose="020B0604030504040204" pitchFamily="50" charset="-128"/>
              </a:rPr>
              <a:t>特定事業者の要件を満たさなくなった場合、休止届を届出する必要があります。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なお、廃止届の対象となる事由の場合は、不要です。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任意事業者として、特定事業者用様式を使用して、引き続き届出する場合は、再度対策計画書を届出する必要は</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ありません。（任意事業者用様式で届出する場合は、再度任意事業者用様式にて対策計画書を届出ください。）</a:t>
            </a:r>
            <a:endParaRPr lang="en-US" altLang="ja-JP" sz="1600" dirty="0">
              <a:latin typeface="Meiryo UI" panose="020B0604030504040204" pitchFamily="50" charset="-128"/>
              <a:ea typeface="Meiryo UI" panose="020B0604030504040204" pitchFamily="50" charset="-128"/>
            </a:endParaRPr>
          </a:p>
        </p:txBody>
      </p:sp>
      <p:sp>
        <p:nvSpPr>
          <p:cNvPr id="12" name="Rectangle 2"/>
          <p:cNvSpPr>
            <a:spLocks noChangeArrowheads="1"/>
          </p:cNvSpPr>
          <p:nvPr/>
        </p:nvSpPr>
        <p:spPr bwMode="auto">
          <a:xfrm>
            <a:off x="-36512" y="5546556"/>
            <a:ext cx="905175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再開届の作成</a:t>
            </a:r>
          </a:p>
          <a:p>
            <a:r>
              <a:rPr lang="ja-JP" altLang="en-US" sz="1400" dirty="0">
                <a:latin typeface="Meiryo UI" panose="020B0604030504040204" pitchFamily="50" charset="-128"/>
                <a:ea typeface="Meiryo UI" panose="020B0604030504040204" pitchFamily="50" charset="-128"/>
              </a:rPr>
              <a:t>休止届を届出したのち、再度、特定事業者の要件を満たす場合、再開届を届出する必要があります。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任意事業者として、特定事業者用様式を使用して届出いただいていた場合は、再度対策計画書を届出する必要は</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ありません。</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（任意事業者用様式で届出していた場合や届出をしていなかった場合は、再度特定事業者用様式にて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対策計画書を届出ください。）</a:t>
            </a:r>
            <a:endParaRPr lang="en-US" altLang="ja-JP" sz="1400" dirty="0">
              <a:latin typeface="Meiryo UI" panose="020B0604030504040204" pitchFamily="50" charset="-128"/>
              <a:ea typeface="Meiryo UI" panose="020B0604030504040204" pitchFamily="50" charset="-128"/>
            </a:endParaRPr>
          </a:p>
        </p:txBody>
      </p:sp>
      <p:sp>
        <p:nvSpPr>
          <p:cNvPr id="13" name="Rectangle 2">
            <a:extLst>
              <a:ext uri="{FF2B5EF4-FFF2-40B4-BE49-F238E27FC236}">
                <a16:creationId xmlns:a16="http://schemas.microsoft.com/office/drawing/2014/main" id="{69A76173-5EFE-4D1C-B345-188C887820CC}"/>
              </a:ext>
            </a:extLst>
          </p:cNvPr>
          <p:cNvSpPr>
            <a:spLocks noChangeArrowheads="1"/>
          </p:cNvSpPr>
          <p:nvPr/>
        </p:nvSpPr>
        <p:spPr bwMode="auto">
          <a:xfrm>
            <a:off x="-36512" y="2204864"/>
            <a:ext cx="905175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氏名等変更</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届の作成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dirty="0">
                <a:latin typeface="Meiryo UI" panose="020B0604030504040204" pitchFamily="50" charset="-128"/>
                <a:ea typeface="Meiryo UI" panose="020B0604030504040204" pitchFamily="50" charset="-128"/>
              </a:rPr>
              <a:t>対策計画書の以下の項目に変更がある場合は氏名等変更届を届出する必要があります。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氏名等変更届が必要な変更事項</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・本社住所</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・事業者名　</a:t>
            </a:r>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代表者名の変更時は届出不要</a:t>
            </a:r>
          </a:p>
        </p:txBody>
      </p:sp>
    </p:spTree>
    <p:extLst>
      <p:ext uri="{BB962C8B-B14F-4D97-AF65-F5344CB8AC3E}">
        <p14:creationId xmlns:p14="http://schemas.microsoft.com/office/powerpoint/2010/main" val="2411321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2940" y="692914"/>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対策計画書にかかる評価制度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対策計画書については、「基準年度比削減率」および「重点対策実施率（算出方法は、</a:t>
            </a:r>
            <a:r>
              <a:rPr lang="en-US" altLang="ja-JP" sz="1600" dirty="0">
                <a:latin typeface="Meiryo UI" panose="020B0604030504040204" pitchFamily="50" charset="-128"/>
                <a:ea typeface="Meiryo UI" panose="020B0604030504040204" pitchFamily="50" charset="-128"/>
              </a:rPr>
              <a:t>P.12</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4-(1)3</a:t>
            </a:r>
            <a:r>
              <a:rPr lang="ja-JP" altLang="en-US" sz="1600" dirty="0">
                <a:latin typeface="Meiryo UI" panose="020B0604030504040204" pitchFamily="50" charset="-128"/>
                <a:ea typeface="Meiryo UI" panose="020B0604030504040204" pitchFamily="50" charset="-128"/>
              </a:rPr>
              <a:t>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参照）」に基づき、以下の表のとおり、</a:t>
            </a:r>
            <a:r>
              <a:rPr lang="en-US" altLang="ja-JP" sz="1600" dirty="0">
                <a:latin typeface="Meiryo UI" panose="020B0604030504040204" pitchFamily="50" charset="-128"/>
                <a:ea typeface="Meiryo UI" panose="020B0604030504040204" pitchFamily="50" charset="-128"/>
              </a:rPr>
              <a:t>AAA</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78</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　評価制度</a:t>
            </a:r>
          </a:p>
        </p:txBody>
      </p:sp>
      <p:graphicFrame>
        <p:nvGraphicFramePr>
          <p:cNvPr id="11" name="表 10"/>
          <p:cNvGraphicFramePr>
            <a:graphicFrameLocks noGrp="1"/>
          </p:cNvGraphicFramePr>
          <p:nvPr>
            <p:extLst>
              <p:ext uri="{D42A27DB-BD31-4B8C-83A1-F6EECF244321}">
                <p14:modId xmlns:p14="http://schemas.microsoft.com/office/powerpoint/2010/main" val="2325551755"/>
              </p:ext>
            </p:extLst>
          </p:nvPr>
        </p:nvGraphicFramePr>
        <p:xfrm>
          <a:off x="323528" y="1845042"/>
          <a:ext cx="8496943" cy="1943998"/>
        </p:xfrm>
        <a:graphic>
          <a:graphicData uri="http://schemas.openxmlformats.org/drawingml/2006/table">
            <a:tbl>
              <a:tblPr firstRow="1" firstCol="1" bandRow="1">
                <a:tableStyleId>{2D5ABB26-0587-4C30-8999-92F81FD0307C}</a:tableStyleId>
              </a:tblPr>
              <a:tblGrid>
                <a:gridCol w="1201588">
                  <a:extLst>
                    <a:ext uri="{9D8B030D-6E8A-4147-A177-3AD203B41FA5}">
                      <a16:colId xmlns:a16="http://schemas.microsoft.com/office/drawing/2014/main" val="2631533809"/>
                    </a:ext>
                  </a:extLst>
                </a:gridCol>
                <a:gridCol w="2918142">
                  <a:extLst>
                    <a:ext uri="{9D8B030D-6E8A-4147-A177-3AD203B41FA5}">
                      <a16:colId xmlns:a16="http://schemas.microsoft.com/office/drawing/2014/main" val="3020795201"/>
                    </a:ext>
                  </a:extLst>
                </a:gridCol>
                <a:gridCol w="2574831">
                  <a:extLst>
                    <a:ext uri="{9D8B030D-6E8A-4147-A177-3AD203B41FA5}">
                      <a16:colId xmlns:a16="http://schemas.microsoft.com/office/drawing/2014/main" val="1284690479"/>
                    </a:ext>
                  </a:extLst>
                </a:gridCol>
                <a:gridCol w="600794">
                  <a:extLst>
                    <a:ext uri="{9D8B030D-6E8A-4147-A177-3AD203B41FA5}">
                      <a16:colId xmlns:a16="http://schemas.microsoft.com/office/drawing/2014/main" val="2329779172"/>
                    </a:ext>
                  </a:extLst>
                </a:gridCol>
                <a:gridCol w="600794">
                  <a:extLst>
                    <a:ext uri="{9D8B030D-6E8A-4147-A177-3AD203B41FA5}">
                      <a16:colId xmlns:a16="http://schemas.microsoft.com/office/drawing/2014/main" val="2638977982"/>
                    </a:ext>
                  </a:extLst>
                </a:gridCol>
                <a:gridCol w="600794">
                  <a:extLst>
                    <a:ext uri="{9D8B030D-6E8A-4147-A177-3AD203B41FA5}">
                      <a16:colId xmlns:a16="http://schemas.microsoft.com/office/drawing/2014/main" val="4212649428"/>
                    </a:ext>
                  </a:extLst>
                </a:gridCol>
              </a:tblGrid>
              <a:tr h="324033">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45179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P.35</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5-(4)No.3</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52833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93788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414138"/>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P.35</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5-(4)No.3</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82376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419138"/>
                  </a:ext>
                </a:extLst>
              </a:tr>
            </a:tbl>
          </a:graphicData>
        </a:graphic>
      </p:graphicFrame>
      <p:sp>
        <p:nvSpPr>
          <p:cNvPr id="17" name="Rectangle 2"/>
          <p:cNvSpPr>
            <a:spLocks noChangeArrowheads="1"/>
          </p:cNvSpPr>
          <p:nvPr/>
        </p:nvSpPr>
        <p:spPr bwMode="auto">
          <a:xfrm>
            <a:off x="92244" y="4170477"/>
            <a:ext cx="9051756"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実績報告書については、「基準年度比削減率」、「前年度比削減率」、「重点対策実施率」に基づき、</a:t>
            </a:r>
            <a:r>
              <a:rPr lang="en-US" altLang="ja-JP" sz="1600" dirty="0">
                <a:latin typeface="Meiryo UI" panose="020B0604030504040204" pitchFamily="50" charset="-128"/>
                <a:ea typeface="Meiryo UI" panose="020B0604030504040204" pitchFamily="50" charset="-128"/>
              </a:rPr>
              <a:t>P.79 </a:t>
            </a:r>
            <a:r>
              <a:rPr lang="ja-JP" altLang="en-US" sz="1600" dirty="0">
                <a:latin typeface="Meiryo UI" panose="020B0604030504040204" pitchFamily="50" charset="-128"/>
                <a:ea typeface="Meiryo UI" panose="020B0604030504040204" pitchFamily="50" charset="-128"/>
              </a:rPr>
              <a:t>①に示す表のとおり、</a:t>
            </a:r>
            <a:r>
              <a:rPr lang="en-US" altLang="ja-JP" sz="1600" dirty="0">
                <a:latin typeface="Meiryo UI" panose="020B0604030504040204" pitchFamily="50" charset="-128"/>
                <a:ea typeface="Meiryo UI" panose="020B0604030504040204" pitchFamily="50" charset="-128"/>
              </a:rPr>
              <a:t>S</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a:t>
            </a:r>
            <a:r>
              <a:rPr lang="en-US" altLang="ja-JP" sz="1600" dirty="0">
                <a:latin typeface="Meiryo UI" panose="020B0604030504040204" pitchFamily="50" charset="-128"/>
                <a:ea typeface="Meiryo UI" panose="020B0604030504040204" pitchFamily="50" charset="-128"/>
              </a:rPr>
              <a:t>P.79</a:t>
            </a:r>
            <a:r>
              <a:rPr lang="ja-JP" altLang="en-US" sz="1600" dirty="0">
                <a:latin typeface="Meiryo UI" panose="020B0604030504040204" pitchFamily="50" charset="-128"/>
                <a:ea typeface="Meiryo UI" panose="020B0604030504040204" pitchFamily="50" charset="-128"/>
              </a:rPr>
              <a:t>②に示す表のとおり、基準年度比削減率に応じて、プラチナ、ゴールド、シルバーの</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種類の脱炭素化ランクを付与します。</a:t>
            </a:r>
          </a:p>
        </p:txBody>
      </p:sp>
    </p:spTree>
    <p:extLst>
      <p:ext uri="{BB962C8B-B14F-4D97-AF65-F5344CB8AC3E}">
        <p14:creationId xmlns:p14="http://schemas.microsoft.com/office/powerpoint/2010/main" val="113023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7472"/>
          </a:xfrm>
          <a:prstGeom prst="rect">
            <a:avLst/>
          </a:prstGeom>
          <a:noFill/>
        </p:spPr>
        <p:txBody>
          <a:bodyPr wrap="square" tIns="36000" bIns="0" rtlCol="0">
            <a:spAutoFit/>
          </a:bodyPr>
          <a:lstStyle/>
          <a:p>
            <a:pPr>
              <a:lnSpc>
                <a:spcPts val="24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気候変動の緩和及び気候変動への適応並びに電気の需要の最適化を把握する事業活動範囲</a:t>
            </a:r>
          </a:p>
        </p:txBody>
      </p:sp>
      <p:sp>
        <p:nvSpPr>
          <p:cNvPr id="9" name="Rectangle 2"/>
          <p:cNvSpPr>
            <a:spLocks noChangeArrowheads="1"/>
          </p:cNvSpPr>
          <p:nvPr/>
        </p:nvSpPr>
        <p:spPr bwMode="auto">
          <a:xfrm>
            <a:off x="18767" y="748248"/>
            <a:ext cx="9051756" cy="54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■テナントビルの扱いについて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事業所のうち、建物の設置者又は管理者以外の事業者（以下「テナント」という。）が、建物の一部を使用する場合においては、テナントが使用した化石燃料及び非化石燃料並びに電気の量並びに他人から供給された熱の量が計量器等により特定できないことがありますが、床面積の按分等の方法により、可能な限りテナント分の使用量を算出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■小規模事業所（エネルギー使用量が</a:t>
            </a:r>
            <a:r>
              <a:rPr kumimoji="0" lang="en-US" altLang="ja-JP" sz="1600" b="1" dirty="0">
                <a:latin typeface="Meiryo UI" panose="020B0604030504040204" pitchFamily="50" charset="-128"/>
                <a:ea typeface="Meiryo UI" panose="020B0604030504040204" pitchFamily="50" charset="-128"/>
                <a:cs typeface="Times New Roman" panose="02020603050405020304" pitchFamily="18" charset="0"/>
              </a:rPr>
              <a:t>15</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キロリットル／年未満）の扱いについて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エネルギー使用量が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ットル／年未満の事業所であり、かつ、特定事業者全体の総エネルギー使用量の１％未満の範囲の事業所については、当初に対策計画書等で大阪府に提出した値をそれ以降のエネルギー使用量とすることができ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■自動車の扱いについて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特定事業者自らが使用する自動車（軽自動車及び特殊</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自動車を含み、二輪自動車を除く。）は、温室効果ガス排出等に係る量的把握及び抑制対策を行う対象に必ず含めてください。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■特定事業者の対象要件と自動車の関係について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特定事業者は、４月１日現在において、府内に使用の本拠の位置を有する自動車（軽自動車、特殊自動車及び二輪自動車を除く。）を</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台以上使用する者としていますが、温室効果ガス排出等に係る量的把握及び抑制対策を行う対象には、軽自動車も含めてください。</a:t>
            </a:r>
          </a:p>
        </p:txBody>
      </p:sp>
    </p:spTree>
    <p:extLst>
      <p:ext uri="{BB962C8B-B14F-4D97-AF65-F5344CB8AC3E}">
        <p14:creationId xmlns:p14="http://schemas.microsoft.com/office/powerpoint/2010/main" val="3555818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465162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②脱炭素化ランクの評価基準</a:t>
            </a:r>
            <a:endParaRPr lang="ja-JP" altLang="en-US" b="1" dirty="0">
              <a:latin typeface="Meiryo UI" panose="020B0604030504040204" pitchFamily="50" charset="-128"/>
              <a:ea typeface="Meiryo UI" panose="020B0604030504040204" pitchFamily="50" charset="-128"/>
            </a:endParaRP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79</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　評価制度</a:t>
            </a:r>
          </a:p>
        </p:txBody>
      </p:sp>
      <p:graphicFrame>
        <p:nvGraphicFramePr>
          <p:cNvPr id="11" name="表 10"/>
          <p:cNvGraphicFramePr>
            <a:graphicFrameLocks noGrp="1"/>
          </p:cNvGraphicFramePr>
          <p:nvPr>
            <p:extLst>
              <p:ext uri="{D42A27DB-BD31-4B8C-83A1-F6EECF244321}">
                <p14:modId xmlns:p14="http://schemas.microsoft.com/office/powerpoint/2010/main" val="1442664596"/>
              </p:ext>
            </p:extLst>
          </p:nvPr>
        </p:nvGraphicFramePr>
        <p:xfrm>
          <a:off x="149066" y="5092962"/>
          <a:ext cx="8815421" cy="1341120"/>
        </p:xfrm>
        <a:graphic>
          <a:graphicData uri="http://schemas.openxmlformats.org/drawingml/2006/table">
            <a:tbl>
              <a:tblPr firstRow="1" bandRow="1">
                <a:tableStyleId>{5940675A-B579-460E-94D1-54222C63F5DA}</a:tableStyleId>
              </a:tblPr>
              <a:tblGrid>
                <a:gridCol w="2310259">
                  <a:extLst>
                    <a:ext uri="{9D8B030D-6E8A-4147-A177-3AD203B41FA5}">
                      <a16:colId xmlns:a16="http://schemas.microsoft.com/office/drawing/2014/main" val="2461468995"/>
                    </a:ext>
                  </a:extLst>
                </a:gridCol>
                <a:gridCol w="2735816">
                  <a:extLst>
                    <a:ext uri="{9D8B030D-6E8A-4147-A177-3AD203B41FA5}">
                      <a16:colId xmlns:a16="http://schemas.microsoft.com/office/drawing/2014/main" val="621014778"/>
                    </a:ext>
                  </a:extLst>
                </a:gridCol>
                <a:gridCol w="1945470">
                  <a:extLst>
                    <a:ext uri="{9D8B030D-6E8A-4147-A177-3AD203B41FA5}">
                      <a16:colId xmlns:a16="http://schemas.microsoft.com/office/drawing/2014/main" val="4044669233"/>
                    </a:ext>
                  </a:extLst>
                </a:gridCol>
                <a:gridCol w="911938">
                  <a:extLst>
                    <a:ext uri="{9D8B030D-6E8A-4147-A177-3AD203B41FA5}">
                      <a16:colId xmlns:a16="http://schemas.microsoft.com/office/drawing/2014/main" val="1054728531"/>
                    </a:ext>
                  </a:extLst>
                </a:gridCol>
                <a:gridCol w="911938">
                  <a:extLst>
                    <a:ext uri="{9D8B030D-6E8A-4147-A177-3AD203B41FA5}">
                      <a16:colId xmlns:a16="http://schemas.microsoft.com/office/drawing/2014/main" val="3422186379"/>
                    </a:ext>
                  </a:extLst>
                </a:gridCol>
              </a:tblGrid>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通知</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100</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50</a:t>
                      </a:r>
                      <a:r>
                        <a:rPr lang="ja-JP" altLang="en-US" sz="1600" b="0" dirty="0">
                          <a:solidFill>
                            <a:sysClr val="windowText" lastClr="000000"/>
                          </a:solidFill>
                          <a:latin typeface="Meiryo UI" panose="020B0604030504040204" pitchFamily="50" charset="-128"/>
                          <a:ea typeface="Meiryo UI" panose="020B0604030504040204" pitchFamily="50" charset="-128"/>
                        </a:rPr>
                        <a:t>％以上</a:t>
                      </a:r>
                      <a:endParaRPr kumimoji="1" lang="ja-JP" altLang="en-US" sz="1600" b="0" dirty="0">
                        <a:solidFill>
                          <a:sysClr val="windowText" lastClr="000000"/>
                        </a:solidFill>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25</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871749985"/>
              </p:ext>
            </p:extLst>
          </p:nvPr>
        </p:nvGraphicFramePr>
        <p:xfrm>
          <a:off x="149066" y="908720"/>
          <a:ext cx="8815423" cy="3600000"/>
        </p:xfrm>
        <a:graphic>
          <a:graphicData uri="http://schemas.openxmlformats.org/drawingml/2006/table">
            <a:tbl>
              <a:tblPr firstRow="1" firstCol="1" bandRow="1">
                <a:tableStyleId>{2D5ABB26-0587-4C30-8999-92F81FD0307C}</a:tableStyleId>
              </a:tblPr>
              <a:tblGrid>
                <a:gridCol w="995287">
                  <a:extLst>
                    <a:ext uri="{9D8B030D-6E8A-4147-A177-3AD203B41FA5}">
                      <a16:colId xmlns:a16="http://schemas.microsoft.com/office/drawing/2014/main" val="2044490435"/>
                    </a:ext>
                  </a:extLst>
                </a:gridCol>
                <a:gridCol w="1862629">
                  <a:extLst>
                    <a:ext uri="{9D8B030D-6E8A-4147-A177-3AD203B41FA5}">
                      <a16:colId xmlns:a16="http://schemas.microsoft.com/office/drawing/2014/main" val="3384821684"/>
                    </a:ext>
                  </a:extLst>
                </a:gridCol>
                <a:gridCol w="1862629">
                  <a:extLst>
                    <a:ext uri="{9D8B030D-6E8A-4147-A177-3AD203B41FA5}">
                      <a16:colId xmlns:a16="http://schemas.microsoft.com/office/drawing/2014/main" val="3000938496"/>
                    </a:ext>
                  </a:extLst>
                </a:gridCol>
                <a:gridCol w="1862629">
                  <a:extLst>
                    <a:ext uri="{9D8B030D-6E8A-4147-A177-3AD203B41FA5}">
                      <a16:colId xmlns:a16="http://schemas.microsoft.com/office/drawing/2014/main" val="4103868641"/>
                    </a:ext>
                  </a:extLst>
                </a:gridCol>
                <a:gridCol w="744083">
                  <a:extLst>
                    <a:ext uri="{9D8B030D-6E8A-4147-A177-3AD203B41FA5}">
                      <a16:colId xmlns:a16="http://schemas.microsoft.com/office/drawing/2014/main" val="3902119408"/>
                    </a:ext>
                  </a:extLst>
                </a:gridCol>
                <a:gridCol w="744083">
                  <a:extLst>
                    <a:ext uri="{9D8B030D-6E8A-4147-A177-3AD203B41FA5}">
                      <a16:colId xmlns:a16="http://schemas.microsoft.com/office/drawing/2014/main" val="1820212126"/>
                    </a:ext>
                  </a:extLst>
                </a:gridCol>
                <a:gridCol w="744083">
                  <a:extLst>
                    <a:ext uri="{9D8B030D-6E8A-4147-A177-3AD203B41FA5}">
                      <a16:colId xmlns:a16="http://schemas.microsoft.com/office/drawing/2014/main" val="2895637344"/>
                    </a:ext>
                  </a:extLst>
                </a:gridCol>
              </a:tblGrid>
              <a:tr h="360000">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a:t>
                      </a:r>
                      <a:r>
                        <a:rPr lang="en-US" altLang="ja-JP" sz="1600" b="0" kern="100" dirty="0">
                          <a:effectLst/>
                          <a:latin typeface="Meiryo UI" panose="020B0604030504040204" pitchFamily="50" charset="-128"/>
                          <a:ea typeface="Meiryo UI" panose="020B0604030504040204" pitchFamily="50" charset="-128"/>
                        </a:rPr>
                        <a:t>   </a:t>
                      </a:r>
                      <a:r>
                        <a:rPr lang="ja-JP" sz="1600" b="0" kern="100" dirty="0">
                          <a:effectLst/>
                          <a:latin typeface="Meiryo UI" panose="020B0604030504040204" pitchFamily="50" charset="-128"/>
                          <a:ea typeface="Meiryo UI" panose="020B0604030504040204" pitchFamily="50" charset="-128"/>
                        </a:rPr>
                        <a:t>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0" dirty="0">
                          <a:effectLst/>
                          <a:latin typeface="Meiryo UI" panose="020B0604030504040204" pitchFamily="50" charset="-128"/>
                          <a:ea typeface="Meiryo UI" panose="020B0604030504040204" pitchFamily="50" charset="-128"/>
                        </a:rPr>
                        <a:t>前年度比削減率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2169067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S</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P.60</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6-(4)No.4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en-US" sz="1600" kern="0" dirty="0">
                          <a:effectLst/>
                          <a:latin typeface="Meiryo UI" panose="020B0604030504040204" pitchFamily="50" charset="-128"/>
                          <a:ea typeface="Meiryo UI" panose="020B0604030504040204" pitchFamily="50" charset="-128"/>
                        </a:rPr>
                        <a:t>5</a:t>
                      </a:r>
                      <a:r>
                        <a:rPr lang="ja-JP" sz="1600" kern="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39353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kern="100" dirty="0">
                          <a:solidFill>
                            <a:schemeClr val="tx1"/>
                          </a:solidFill>
                          <a:effectLst/>
                          <a:latin typeface="Meiryo UI" panose="020B0604030504040204" pitchFamily="50" charset="-128"/>
                          <a:ea typeface="Meiryo UI" panose="020B0604030504040204" pitchFamily="50" charset="-128"/>
                        </a:rPr>
                        <a:t>-</a:t>
                      </a:r>
                      <a:endParaRPr lang="ja-JP"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083776"/>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5432810"/>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altLang="en-US" sz="1600" kern="100" dirty="0">
                          <a:effectLst/>
                          <a:latin typeface="Meiryo UI" panose="020B0604030504040204" pitchFamily="50" charset="-128"/>
                          <a:ea typeface="Meiryo UI" panose="020B0604030504040204" pitchFamily="50" charset="-128"/>
                        </a:rPr>
                        <a:t>％以上</a:t>
                      </a:r>
                      <a:r>
                        <a:rPr lang="en-US" sz="1600" kern="100" dirty="0">
                          <a:effectLst/>
                          <a:latin typeface="Meiryo UI" panose="020B0604030504040204" pitchFamily="50" charset="-128"/>
                          <a:ea typeface="Meiryo UI" panose="020B0604030504040204" pitchFamily="50" charset="-128"/>
                        </a:rPr>
                        <a:t>5</a:t>
                      </a:r>
                      <a:r>
                        <a:rPr lang="ja-JP" sz="1600" kern="100" dirty="0">
                          <a:effectLst/>
                          <a:latin typeface="Meiryo UI" panose="020B0604030504040204" pitchFamily="50" charset="-128"/>
                          <a:ea typeface="Meiryo UI" panose="020B0604030504040204" pitchFamily="50" charset="-128"/>
                        </a:rPr>
                        <a:t>％</a:t>
                      </a:r>
                      <a:r>
                        <a:rPr lang="ja-JP" altLang="en-US"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4546444"/>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945870"/>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64739"/>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P.60</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6-(4)No.4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66771"/>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892340"/>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64159"/>
                  </a:ext>
                </a:extLst>
              </a:tr>
            </a:tbl>
          </a:graphicData>
        </a:graphic>
      </p:graphicFrame>
      <p:sp>
        <p:nvSpPr>
          <p:cNvPr id="33" name="正方形/長方形 32"/>
          <p:cNvSpPr/>
          <p:nvPr/>
        </p:nvSpPr>
        <p:spPr>
          <a:xfrm>
            <a:off x="4677600" y="6453336"/>
            <a:ext cx="4286888"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200" dirty="0">
              <a:latin typeface="Meiryo UI" panose="020B0604030504040204" pitchFamily="50" charset="-128"/>
              <a:ea typeface="Meiryo UI" panose="020B0604030504040204" pitchFamily="50" charset="-128"/>
            </a:endParaRPr>
          </a:p>
        </p:txBody>
      </p:sp>
      <p:sp>
        <p:nvSpPr>
          <p:cNvPr id="34" name="正方形/長方形 33"/>
          <p:cNvSpPr/>
          <p:nvPr/>
        </p:nvSpPr>
        <p:spPr>
          <a:xfrm>
            <a:off x="5940152" y="4509120"/>
            <a:ext cx="3321203"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設定した基準年度によって削減目安は異なる。</a:t>
            </a:r>
            <a:endParaRPr lang="ja-JP" altLang="ja-JP" sz="1200" dirty="0">
              <a:latin typeface="Meiryo UI" panose="020B0604030504040204" pitchFamily="50" charset="-128"/>
              <a:ea typeface="Meiryo UI" panose="020B0604030504040204" pitchFamily="50" charset="-128"/>
            </a:endParaRPr>
          </a:p>
        </p:txBody>
      </p:sp>
      <p:sp>
        <p:nvSpPr>
          <p:cNvPr id="13" name="Rectangle 2"/>
          <p:cNvSpPr>
            <a:spLocks noChangeArrowheads="1"/>
          </p:cNvSpPr>
          <p:nvPr/>
        </p:nvSpPr>
        <p:spPr bwMode="auto">
          <a:xfrm>
            <a:off x="18835" y="47667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①実績報告書にかかる評価基準</a:t>
            </a:r>
            <a:endParaRPr lang="ja-JP" altLang="en-US"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964CBC93-8D8D-40D5-B0C9-6C94C7A35F75}"/>
              </a:ext>
            </a:extLst>
          </p:cNvPr>
          <p:cNvSpPr txBox="1"/>
          <p:nvPr/>
        </p:nvSpPr>
        <p:spPr>
          <a:xfrm>
            <a:off x="4860032" y="431933"/>
            <a:ext cx="4248472" cy="369332"/>
          </a:xfrm>
          <a:prstGeom prst="rect">
            <a:avLst/>
          </a:prstGeom>
          <a:noFill/>
        </p:spPr>
        <p:txBody>
          <a:bodyPr wrap="square">
            <a:spAutoFit/>
          </a:bodyPr>
          <a:lstStyle/>
          <a:p>
            <a:r>
              <a:rPr lang="en-US" altLang="ja-JP" sz="18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表彰は、期限内に提出されたものに限る</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00250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表彰制度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55A7BED7-9510-4C4B-91BA-7696EE92F05C}" type="slidenum">
              <a:rPr kumimoji="1" lang="ja-JP" altLang="en-US" smtClean="0"/>
              <a:t>80</a:t>
            </a:fld>
            <a:endParaRPr kumimoji="1" lang="ja-JP" altLang="en-US"/>
          </a:p>
        </p:txBody>
      </p:sp>
      <p:sp>
        <p:nvSpPr>
          <p:cNvPr id="27" name="テキスト ボックス 26">
            <a:extLst>
              <a:ext uri="{FF2B5EF4-FFF2-40B4-BE49-F238E27FC236}">
                <a16:creationId xmlns:a16="http://schemas.microsoft.com/office/drawing/2014/main" id="{D85538E7-BE6B-4352-89F6-B699CAA961EB}"/>
              </a:ext>
            </a:extLst>
          </p:cNvPr>
          <p:cNvSpPr txBox="1"/>
          <p:nvPr/>
        </p:nvSpPr>
        <p:spPr>
          <a:xfrm>
            <a:off x="279025" y="2780928"/>
            <a:ext cx="8314283" cy="923330"/>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Times New Roman" panose="02020603050405020304" pitchFamily="18" charset="0"/>
              </a:rPr>
              <a:t>実績報告書の評価に基づく顕彰</a:t>
            </a:r>
            <a:endParaRPr lang="en-US" altLang="ja-JP" b="1" u="sng" dirty="0">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dirty="0">
                <a:latin typeface="Meiryo UI" panose="020B0604030504040204" pitchFamily="50" charset="-128"/>
                <a:ea typeface="Meiryo UI" panose="020B0604030504040204" pitchFamily="50" charset="-128"/>
                <a:cs typeface="メイリオ" panose="020B0604030504040204" pitchFamily="50" charset="-128"/>
              </a:rPr>
              <a:t>実績報告書の内容をもとに、府が評価を実施し、特に成績が優良な事業者（</a:t>
            </a:r>
            <a:r>
              <a:rPr lang="en-US" altLang="ja-JP" dirty="0">
                <a:latin typeface="Meiryo UI" panose="020B0604030504040204" pitchFamily="50" charset="-128"/>
                <a:ea typeface="Meiryo UI" panose="020B0604030504040204" pitchFamily="50" charset="-128"/>
                <a:cs typeface="メイリオ" panose="020B0604030504040204" pitchFamily="50" charset="-128"/>
              </a:rPr>
              <a:t>S</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ゴールド</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プラチナ</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）は表彰します。</a:t>
            </a:r>
            <a:endParaRPr lang="en-US" altLang="ja-JP"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テキスト ボックス 1"/>
          <p:cNvSpPr txBox="1"/>
          <p:nvPr/>
        </p:nvSpPr>
        <p:spPr>
          <a:xfrm>
            <a:off x="1954115" y="1049311"/>
            <a:ext cx="6840760" cy="1477328"/>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おおさか気候変動対策賞</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府内で気候変動対策に関して優れた取組みを行った事業者を表彰し、</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府がその名称とその取組み内容を広く公表することによって、府内全体の</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事業者の意欲を高め、府域の対策の普及促進を図ることを目的とした</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顕彰制度</a:t>
            </a:r>
          </a:p>
        </p:txBody>
      </p:sp>
      <p:sp>
        <p:nvSpPr>
          <p:cNvPr id="29" name="テキスト ボックス 28">
            <a:extLst>
              <a:ext uri="{FF2B5EF4-FFF2-40B4-BE49-F238E27FC236}">
                <a16:creationId xmlns:a16="http://schemas.microsoft.com/office/drawing/2014/main" id="{D85538E7-BE6B-4352-89F6-B699CAA961EB}"/>
              </a:ext>
            </a:extLst>
          </p:cNvPr>
          <p:cNvSpPr txBox="1"/>
          <p:nvPr/>
        </p:nvSpPr>
        <p:spPr>
          <a:xfrm>
            <a:off x="611560" y="5748041"/>
            <a:ext cx="7869836" cy="646331"/>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受賞者は、</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府</a:t>
            </a:r>
            <a:r>
              <a:rPr lang="en-US" altLang="ja-JP"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HP</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で公開</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します。また、</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公募型部門での受賞者</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及び実績報告書の脱炭素化ランクが</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プラチナ</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の事業者に対しては、</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表彰式にて表彰状を授与</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します。</a:t>
            </a:r>
            <a:endParaRPr lang="en-US" altLang="ja-JP" b="1" u="sng"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D85538E7-BE6B-4352-89F6-B699CAA961EB}"/>
              </a:ext>
            </a:extLst>
          </p:cNvPr>
          <p:cNvSpPr txBox="1"/>
          <p:nvPr/>
        </p:nvSpPr>
        <p:spPr>
          <a:xfrm>
            <a:off x="279025" y="4226500"/>
            <a:ext cx="8202371" cy="1323439"/>
          </a:xfrm>
          <a:prstGeom prst="rect">
            <a:avLst/>
          </a:prstGeom>
          <a:noFill/>
        </p:spPr>
        <p:txBody>
          <a:bodyPr wrap="square" rtlCol="0">
            <a:spAutoFit/>
          </a:bodyPr>
          <a:lstStyle/>
          <a:p>
            <a:pPr marL="0" lvl="1"/>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また、上記とは別に公募型の顕彰制度もあります。</a:t>
            </a:r>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おおさか気候変動対策賞（公募型部門）</a:t>
            </a:r>
            <a:endParaRPr lang="en-US" altLang="ja-JP"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府内に事業所を有する事業者またはその事業所のうち、特に優れた気候変動対策の取組みを行った</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事業者を表彰</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角丸四角形 5"/>
          <p:cNvSpPr/>
          <p:nvPr/>
        </p:nvSpPr>
        <p:spPr>
          <a:xfrm>
            <a:off x="279025" y="2691767"/>
            <a:ext cx="8314283" cy="1169281"/>
          </a:xfrm>
          <a:prstGeom prst="roundRect">
            <a:avLst/>
          </a:prstGeom>
          <a:noFill/>
          <a:ln w="19050">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3" name="テキスト ボックス 2">
            <a:extLst>
              <a:ext uri="{FF2B5EF4-FFF2-40B4-BE49-F238E27FC236}">
                <a16:creationId xmlns:a16="http://schemas.microsoft.com/office/drawing/2014/main" id="{83029CD2-864A-8973-1A1C-FEC8B4A97572}"/>
              </a:ext>
            </a:extLst>
          </p:cNvPr>
          <p:cNvSpPr txBox="1"/>
          <p:nvPr/>
        </p:nvSpPr>
        <p:spPr>
          <a:xfrm>
            <a:off x="0" y="-11127"/>
            <a:ext cx="7058147" cy="344128"/>
          </a:xfrm>
          <a:prstGeom prst="rect">
            <a:avLst/>
          </a:prstGeom>
          <a:noFill/>
        </p:spPr>
        <p:txBody>
          <a:bodyPr wrap="square" tIns="36000" bIns="0" rtlCol="0">
            <a:spAutoFit/>
          </a:bodyPr>
          <a:lstStyle/>
          <a:p>
            <a:pPr>
              <a:lnSpc>
                <a:spcPts val="2400"/>
              </a:lnSpc>
            </a:pP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　評価制度</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86635"/>
            <a:ext cx="1585149" cy="1783293"/>
          </a:xfrm>
          <a:prstGeom prst="rect">
            <a:avLst/>
          </a:prstGeom>
        </p:spPr>
      </p:pic>
    </p:spTree>
    <p:extLst>
      <p:ext uri="{BB962C8B-B14F-4D97-AF65-F5344CB8AC3E}">
        <p14:creationId xmlns:p14="http://schemas.microsoft.com/office/powerpoint/2010/main" val="21878162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630F4E5-F9F9-45CF-A96E-10744650596C}"/>
              </a:ext>
            </a:extLst>
          </p:cNvPr>
          <p:cNvSpPr>
            <a:spLocks noGrp="1"/>
          </p:cNvSpPr>
          <p:nvPr>
            <p:ph type="sldNum" sz="quarter" idx="12"/>
          </p:nvPr>
        </p:nvSpPr>
        <p:spPr/>
        <p:txBody>
          <a:bodyPr/>
          <a:lstStyle/>
          <a:p>
            <a:fld id="{F0DA1747-7AE3-4485-B1CC-5CDDF653E874}" type="slidenum">
              <a:rPr kumimoji="1" lang="ja-JP" altLang="en-US" smtClean="0"/>
              <a:t>81</a:t>
            </a:fld>
            <a:endParaRPr kumimoji="1" lang="ja-JP" altLang="en-US"/>
          </a:p>
        </p:txBody>
      </p:sp>
      <p:sp>
        <p:nvSpPr>
          <p:cNvPr id="4" name="Rectangle 2">
            <a:extLst>
              <a:ext uri="{FF2B5EF4-FFF2-40B4-BE49-F238E27FC236}">
                <a16:creationId xmlns:a16="http://schemas.microsoft.com/office/drawing/2014/main" id="{FEA5A071-56CF-4EF3-9DA6-C63AED1C5875}"/>
              </a:ext>
            </a:extLst>
          </p:cNvPr>
          <p:cNvSpPr>
            <a:spLocks noChangeArrowheads="1"/>
          </p:cNvSpPr>
          <p:nvPr/>
        </p:nvSpPr>
        <p:spPr bwMode="auto">
          <a:xfrm>
            <a:off x="35496" y="471438"/>
            <a:ext cx="9108504" cy="626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テナントビルにおけるオーナーとテナント事業者のエネルギー使用量の算入方法について</a:t>
            </a: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dirty="0">
                <a:latin typeface="Meiryo UI" panose="020B0604030504040204" pitchFamily="50" charset="-128"/>
                <a:ea typeface="Meiryo UI" panose="020B0604030504040204" pitchFamily="50" charset="-128"/>
              </a:rPr>
              <a:t>　令和５年度以降に提出いただく対策計画書より、省エネ法に準拠し、テナントビルにおいてテナント事業者は</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u="wavyHeavy" dirty="0">
                <a:latin typeface="Meiryo UI" panose="020B0604030504040204" pitchFamily="50" charset="-128"/>
                <a:ea typeface="Meiryo UI" panose="020B0604030504040204" pitchFamily="50" charset="-128"/>
              </a:rPr>
              <a:t>テナント専有部の備付設備（照明・空調等）</a:t>
            </a:r>
            <a:r>
              <a:rPr lang="ja-JP" altLang="en-US" sz="1600" dirty="0">
                <a:latin typeface="Meiryo UI" panose="020B0604030504040204" pitchFamily="50" charset="-128"/>
                <a:ea typeface="Meiryo UI" panose="020B0604030504040204" pitchFamily="50" charset="-128"/>
              </a:rPr>
              <a:t>についてもエネルギー使用量を算入いただくよう統一しました。</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r>
              <a:rPr lang="ja-JP" altLang="en-US" sz="1400" dirty="0"/>
              <a:t>オーナーがテナント専有部を含む備付設備に管理権限を有し、テナント事業者が設備を持ち込んでいる場合</a:t>
            </a:r>
            <a:endParaRPr lang="en-US" altLang="ja-JP" sz="1400" dirty="0"/>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400" dirty="0">
                <a:latin typeface="Meiryo UI" panose="020B0604030504040204" pitchFamily="50" charset="-128"/>
                <a:ea typeface="Meiryo UI" panose="020B0604030504040204" pitchFamily="50" charset="-128"/>
              </a:rPr>
              <a:t>　ただし、テナント事業者がテナント専有部の備付設備のエネルギー管理権限を有している場合は、オーナーはその備付設備のエネルギー使用量について算入する必要はありません。</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エネルギー管理権限がある場合とは、設備の設置・更新の権限を有し、エネルギー使用量が計量器等により特定出来る場合を意味します。</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省エネポータルサイト（よくある質問）経済産業省資源エネルギー庁</a:t>
            </a:r>
            <a:r>
              <a:rPr lang="en-US" altLang="ja-JP" sz="1400" dirty="0">
                <a:latin typeface="Meiryo UI" panose="020B0604030504040204" pitchFamily="50" charset="-128"/>
                <a:ea typeface="Meiryo UI" panose="020B0604030504040204" pitchFamily="50" charset="-128"/>
              </a:rPr>
              <a:t>HP</a:t>
            </a: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hlinkClick r:id="rId2"/>
              </a:rPr>
              <a:t>https://www.enecho.meti.go.jp/category/saving_and_new/saving/enterprise/factory/faq/</a:t>
            </a:r>
            <a:r>
              <a:rPr lang="ja-JP" altLang="en-US" sz="1400" dirty="0">
                <a:latin typeface="Meiryo UI" panose="020B0604030504040204" pitchFamily="50" charset="-128"/>
                <a:ea typeface="Meiryo UI" panose="020B0604030504040204" pitchFamily="50" charset="-128"/>
              </a:rPr>
              <a:t>（外部リンク）</a:t>
            </a:r>
            <a:endParaRPr lang="en-US" altLang="ja-JP" sz="1400" dirty="0">
              <a:latin typeface="Meiryo UI" panose="020B0604030504040204" pitchFamily="50" charset="-128"/>
              <a:ea typeface="Meiryo UI" panose="020B0604030504040204" pitchFamily="50" charset="-128"/>
            </a:endParaRPr>
          </a:p>
        </p:txBody>
      </p:sp>
      <p:graphicFrame>
        <p:nvGraphicFramePr>
          <p:cNvPr id="5" name="表 5">
            <a:extLst>
              <a:ext uri="{FF2B5EF4-FFF2-40B4-BE49-F238E27FC236}">
                <a16:creationId xmlns:a16="http://schemas.microsoft.com/office/drawing/2014/main" id="{669477A2-F634-4B47-90EB-3FCE8ED0F0E7}"/>
              </a:ext>
            </a:extLst>
          </p:cNvPr>
          <p:cNvGraphicFramePr>
            <a:graphicFrameLocks noGrp="1"/>
          </p:cNvGraphicFramePr>
          <p:nvPr/>
        </p:nvGraphicFramePr>
        <p:xfrm>
          <a:off x="142374" y="2204864"/>
          <a:ext cx="8894748" cy="2401024"/>
        </p:xfrm>
        <a:graphic>
          <a:graphicData uri="http://schemas.openxmlformats.org/drawingml/2006/table">
            <a:tbl>
              <a:tblPr firstRow="1" bandRow="1">
                <a:tableStyleId>{5940675A-B579-460E-94D1-54222C63F5DA}</a:tableStyleId>
              </a:tblPr>
              <a:tblGrid>
                <a:gridCol w="1694625">
                  <a:extLst>
                    <a:ext uri="{9D8B030D-6E8A-4147-A177-3AD203B41FA5}">
                      <a16:colId xmlns:a16="http://schemas.microsoft.com/office/drawing/2014/main" val="791940972"/>
                    </a:ext>
                  </a:extLst>
                </a:gridCol>
                <a:gridCol w="955118">
                  <a:extLst>
                    <a:ext uri="{9D8B030D-6E8A-4147-A177-3AD203B41FA5}">
                      <a16:colId xmlns:a16="http://schemas.microsoft.com/office/drawing/2014/main" val="2723487461"/>
                    </a:ext>
                  </a:extLst>
                </a:gridCol>
                <a:gridCol w="1542883">
                  <a:extLst>
                    <a:ext uri="{9D8B030D-6E8A-4147-A177-3AD203B41FA5}">
                      <a16:colId xmlns:a16="http://schemas.microsoft.com/office/drawing/2014/main" val="355110814"/>
                    </a:ext>
                  </a:extLst>
                </a:gridCol>
                <a:gridCol w="1028589">
                  <a:extLst>
                    <a:ext uri="{9D8B030D-6E8A-4147-A177-3AD203B41FA5}">
                      <a16:colId xmlns:a16="http://schemas.microsoft.com/office/drawing/2014/main" val="3251111017"/>
                    </a:ext>
                  </a:extLst>
                </a:gridCol>
                <a:gridCol w="980826">
                  <a:extLst>
                    <a:ext uri="{9D8B030D-6E8A-4147-A177-3AD203B41FA5}">
                      <a16:colId xmlns:a16="http://schemas.microsoft.com/office/drawing/2014/main" val="2040868699"/>
                    </a:ext>
                  </a:extLst>
                </a:gridCol>
                <a:gridCol w="1629796">
                  <a:extLst>
                    <a:ext uri="{9D8B030D-6E8A-4147-A177-3AD203B41FA5}">
                      <a16:colId xmlns:a16="http://schemas.microsoft.com/office/drawing/2014/main" val="2265443982"/>
                    </a:ext>
                  </a:extLst>
                </a:gridCol>
                <a:gridCol w="1062911">
                  <a:extLst>
                    <a:ext uri="{9D8B030D-6E8A-4147-A177-3AD203B41FA5}">
                      <a16:colId xmlns:a16="http://schemas.microsoft.com/office/drawing/2014/main" val="1517622116"/>
                    </a:ext>
                  </a:extLst>
                </a:gridCol>
              </a:tblGrid>
              <a:tr h="154741">
                <a:tc rowSpan="2">
                  <a:txBody>
                    <a:bodyPr/>
                    <a:lstStyle/>
                    <a:p>
                      <a:endParaRPr kumimoji="1" lang="ja-JP" altLang="en-US" dirty="0"/>
                    </a:p>
                  </a:txBody>
                  <a:tcPr>
                    <a:lnTlToBr w="12700" cap="flat" cmpd="sng" algn="ctr">
                      <a:solidFill>
                        <a:schemeClr val="tx1"/>
                      </a:solidFill>
                      <a:prstDash val="solid"/>
                      <a:round/>
                      <a:headEnd type="none" w="med" len="med"/>
                      <a:tailEnd type="none" w="med" len="med"/>
                    </a:lnTlToBr>
                  </a:tcPr>
                </a:tc>
                <a:tc gridSpan="3">
                  <a:txBody>
                    <a:bodyPr/>
                    <a:lstStyle/>
                    <a:p>
                      <a:pPr algn="ctr"/>
                      <a:r>
                        <a:rPr kumimoji="1" lang="ja-JP" altLang="en-US" sz="1600" dirty="0"/>
                        <a:t>オーナー</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tc gridSpan="3">
                  <a:txBody>
                    <a:bodyPr/>
                    <a:lstStyle/>
                    <a:p>
                      <a:pPr algn="ctr"/>
                      <a:r>
                        <a:rPr kumimoji="1" lang="ja-JP" altLang="en-US" sz="1600" dirty="0"/>
                        <a:t>テナント事業者</a:t>
                      </a:r>
                    </a:p>
                  </a:txBody>
                  <a:tcPr anchor="ctr">
                    <a:solidFill>
                      <a:schemeClr val="accent5">
                        <a:lumMod val="20000"/>
                        <a:lumOff val="80000"/>
                      </a:schemeClr>
                    </a:solidFill>
                  </a:tcPr>
                </a:tc>
                <a:tc hMerge="1">
                  <a:txBody>
                    <a:bodyPr/>
                    <a:lstStyle/>
                    <a:p>
                      <a:pPr algn="ctr"/>
                      <a:endParaRPr kumimoji="1" lang="ja-JP" altLang="en-US" dirty="0"/>
                    </a:p>
                  </a:txBody>
                  <a:tcPr>
                    <a:solidFill>
                      <a:schemeClr val="accent5">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1660320779"/>
                  </a:ext>
                </a:extLst>
              </a:tr>
              <a:tr h="710208">
                <a:tc vMerge="1">
                  <a:txBody>
                    <a:bodyPr/>
                    <a:lstStyle/>
                    <a:p>
                      <a:endParaRPr kumimoji="1" lang="ja-JP" altLang="en-US" dirty="0"/>
                    </a:p>
                  </a:txBody>
                  <a:tcPr/>
                </a:tc>
                <a:tc>
                  <a:txBody>
                    <a:bodyPr/>
                    <a:lstStyle/>
                    <a:p>
                      <a:pPr algn="ctr"/>
                      <a:r>
                        <a:rPr kumimoji="1" lang="ja-JP" altLang="en-US" sz="1600" dirty="0"/>
                        <a:t>備付</a:t>
                      </a:r>
                      <a:endParaRPr kumimoji="1" lang="en-US" altLang="ja-JP" sz="1600" dirty="0"/>
                    </a:p>
                    <a:p>
                      <a:pPr algn="ctr"/>
                      <a:r>
                        <a:rPr kumimoji="1" lang="ja-JP" altLang="en-US" sz="1600" dirty="0"/>
                        <a:t>設備</a:t>
                      </a:r>
                      <a:endParaRPr kumimoji="1" lang="en-US" altLang="ja-JP" sz="1600" dirty="0"/>
                    </a:p>
                    <a:p>
                      <a:pPr algn="ctr"/>
                      <a:r>
                        <a:rPr kumimoji="1" lang="ja-JP" altLang="en-US" sz="1400" dirty="0"/>
                        <a:t>（共用部）</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備付</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（共用部）</a:t>
                      </a:r>
                    </a:p>
                  </a:txBody>
                  <a:tcPr anchor="ctr">
                    <a:solidFill>
                      <a:schemeClr val="accent5">
                        <a:lumMod val="20000"/>
                        <a:lumOff val="80000"/>
                      </a:schemeClr>
                    </a:solidFill>
                  </a:tcPr>
                </a:tc>
                <a:tc>
                  <a:txBody>
                    <a:bodyPr/>
                    <a:lstStyle/>
                    <a:p>
                      <a:pPr algn="ct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extLst>
                  <a:ext uri="{0D108BD9-81ED-4DB2-BD59-A6C34878D82A}">
                    <a16:rowId xmlns:a16="http://schemas.microsoft.com/office/drawing/2014/main" val="873616844"/>
                  </a:ext>
                </a:extLst>
              </a:tr>
              <a:tr h="533752">
                <a:tc>
                  <a:txBody>
                    <a:bodyPr/>
                    <a:lstStyle/>
                    <a:p>
                      <a:r>
                        <a:rPr kumimoji="1" lang="ja-JP" altLang="en-US" sz="1600" dirty="0"/>
                        <a:t>エネルギー管理権限</a:t>
                      </a:r>
                      <a:r>
                        <a:rPr kumimoji="1" lang="ja-JP" altLang="en-US" sz="1100" dirty="0"/>
                        <a:t>（</a:t>
                      </a:r>
                      <a:r>
                        <a:rPr kumimoji="1" lang="en-US" altLang="ja-JP" sz="1100" dirty="0"/>
                        <a:t>※</a:t>
                      </a:r>
                      <a:r>
                        <a:rPr kumimoji="1" lang="ja-JP" altLang="en-US" sz="1100" dirty="0"/>
                        <a:t>）</a:t>
                      </a:r>
                      <a:r>
                        <a:rPr kumimoji="1" lang="ja-JP" altLang="en-US" sz="1600" dirty="0"/>
                        <a:t>の有無</a:t>
                      </a:r>
                    </a:p>
                  </a:txBody>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extLst>
                  <a:ext uri="{0D108BD9-81ED-4DB2-BD59-A6C34878D82A}">
                    <a16:rowId xmlns:a16="http://schemas.microsoft.com/office/drawing/2014/main" val="1284155798"/>
                  </a:ext>
                </a:extLst>
              </a:tr>
              <a:tr h="694144">
                <a:tc>
                  <a:txBody>
                    <a:bodyPr/>
                    <a:lstStyle/>
                    <a:p>
                      <a:r>
                        <a:rPr kumimoji="1" lang="ja-JP" altLang="en-US" sz="1600" dirty="0"/>
                        <a:t>エネルギー使用量の算入要否</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solidFill>
                      <a:srgbClr val="FFFF00"/>
                    </a:solidFill>
                  </a:tcP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extLst>
                  <a:ext uri="{0D108BD9-81ED-4DB2-BD59-A6C34878D82A}">
                    <a16:rowId xmlns:a16="http://schemas.microsoft.com/office/drawing/2014/main" val="2745748724"/>
                  </a:ext>
                </a:extLst>
              </a:tr>
            </a:tbl>
          </a:graphicData>
        </a:graphic>
      </p:graphicFrame>
      <p:sp>
        <p:nvSpPr>
          <p:cNvPr id="6" name="テキスト ボックス 5">
            <a:extLst>
              <a:ext uri="{FF2B5EF4-FFF2-40B4-BE49-F238E27FC236}">
                <a16:creationId xmlns:a16="http://schemas.microsoft.com/office/drawing/2014/main" id="{83029CD2-864A-8973-1A1C-FEC8B4A97572}"/>
              </a:ext>
            </a:extLst>
          </p:cNvPr>
          <p:cNvSpPr txBox="1"/>
          <p:nvPr/>
        </p:nvSpPr>
        <p:spPr>
          <a:xfrm>
            <a:off x="0" y="-11127"/>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９</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a:t>
            </a:r>
            <a:endPar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512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エネルギー使用量及び温室効果ガスの排出量の算定方法</a:t>
            </a:r>
          </a:p>
        </p:txBody>
      </p:sp>
      <p:sp>
        <p:nvSpPr>
          <p:cNvPr id="9" name="Rectangle 2"/>
          <p:cNvSpPr>
            <a:spLocks noChangeArrowheads="1"/>
          </p:cNvSpPr>
          <p:nvPr/>
        </p:nvSpPr>
        <p:spPr bwMode="auto">
          <a:xfrm>
            <a:off x="18767" y="410756"/>
            <a:ext cx="9051756"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エネルギー使用量の算定</a:t>
            </a:r>
            <a:endPar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特定事業者は、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示した事業活動の範囲において、事業所での化石燃料及び非化石燃料並びに電気の量並びに他人から供給された熱の量や、自動車の燃料使用量を算定する。気候変動対策指針では、これらの使用量をもとに発熱量に換算して、エネルギー使用量を算出する方法を定めています。（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なお、これらの算定方法は、「省エネ法」の施行規則等にも示されているため、参考にしてください。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また、エネルギー使用量の算定期間は、</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とします。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35496" y="2175242"/>
            <a:ext cx="9051756" cy="4278094"/>
          </a:xfrm>
          <a:prstGeom prst="rect">
            <a:avLst/>
          </a:prstGeom>
        </p:spPr>
        <p:txBody>
          <a:bodyPr wrap="square">
            <a:spAutoFit/>
          </a:bodyPr>
          <a:lstStyle/>
          <a:p>
            <a:endParaRPr lang="ja-JP" altLang="en-US"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■単位発熱量について</a:t>
            </a:r>
          </a:p>
          <a:p>
            <a:r>
              <a:rPr lang="ja-JP" altLang="en-US" sz="1600" dirty="0">
                <a:latin typeface="Meiryo UI" panose="020B0604030504040204" pitchFamily="50" charset="-128"/>
                <a:ea typeface="Meiryo UI" panose="020B0604030504040204" pitchFamily="50" charset="-128"/>
              </a:rPr>
              <a:t>　気候変動対策指針別表第１に示す単位発熱量が実態と異なる場合は、実測等に基づいて別に数値を設定することができます。その場合には、設定方法等について根拠資料を添付してください。</a:t>
            </a:r>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■販売エネルギーについて</a:t>
            </a:r>
          </a:p>
          <a:p>
            <a:r>
              <a:rPr lang="ja-JP" altLang="en-US" sz="1600" dirty="0">
                <a:latin typeface="Meiryo UI" panose="020B0604030504040204" pitchFamily="50" charset="-128"/>
                <a:ea typeface="Meiryo UI" panose="020B0604030504040204" pitchFamily="50" charset="-128"/>
              </a:rPr>
              <a:t>　販売エネルギーは、燃料等から発生する副生エネルギーを販売している等、自らの生産等に寄与しないエネルギーを第三者に提供している場合をいいます。自家発電装置により発生した電力の一部を外部に売電する場合などが該当します。なお、生産等に寄与しないエネルギーであっても、第三者にエネルギーの販売等を行っていない場合（例えば、社員食堂、研究棟及び事務所棟等で使用されるエネルギー）は、販売エネルギーではなく、エネルギー使用量として算定してください。</a:t>
            </a:r>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エネルギー使用量の根拠確認</a:t>
            </a:r>
          </a:p>
          <a:p>
            <a:r>
              <a:rPr lang="ja-JP" altLang="en-US" sz="1600" dirty="0">
                <a:latin typeface="Meiryo UI" panose="020B0604030504040204" pitchFamily="50" charset="-128"/>
                <a:ea typeface="Meiryo UI" panose="020B0604030504040204" pitchFamily="50" charset="-128"/>
              </a:rPr>
              <a:t>　対策計画書、実績報告書に記載されている電気・ガス等のエネルギー使用量が有効であることを確認するため、根拠データの提出を求めたり、立入調査したりすることがあります。</a:t>
            </a:r>
          </a:p>
          <a:p>
            <a:r>
              <a:rPr lang="ja-JP" altLang="en-US" sz="1600" dirty="0">
                <a:latin typeface="Meiryo UI" panose="020B0604030504040204" pitchFamily="50" charset="-128"/>
                <a:ea typeface="Meiryo UI" panose="020B0604030504040204" pitchFamily="50" charset="-128"/>
              </a:rPr>
              <a:t>　その場合は、府が指定する事業所のエネルギー使用量が分かる利用明細（紙・</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どちらでも可）の写し又は原本を確認させていただきますので、ご留意ください。</a:t>
            </a:r>
          </a:p>
        </p:txBody>
      </p:sp>
    </p:spTree>
    <p:extLst>
      <p:ext uri="{BB962C8B-B14F-4D97-AF65-F5344CB8AC3E}">
        <p14:creationId xmlns:p14="http://schemas.microsoft.com/office/powerpoint/2010/main" val="15649882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23422</Words>
  <Application>Microsoft Office PowerPoint</Application>
  <PresentationFormat>画面に合わせる (4:3)</PresentationFormat>
  <Paragraphs>1730</Paragraphs>
  <Slides>82</Slides>
  <Notes>71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82</vt:i4>
      </vt:variant>
    </vt:vector>
  </HeadingPairs>
  <TitlesOfParts>
    <vt:vector size="90" baseType="lpstr">
      <vt:lpstr>BIZ UDPゴシック</vt:lpstr>
      <vt:lpstr>Meiryo UI</vt:lpstr>
      <vt:lpstr>メイリオ</vt:lpstr>
      <vt:lpstr>游ゴシック</vt:lpstr>
      <vt:lpstr>Arial</vt:lpstr>
      <vt:lpstr>Calibri</vt:lpstr>
      <vt:lpstr>Wingdings</vt:lpstr>
      <vt:lpstr>クラリティ</vt:lpstr>
      <vt:lpstr>大阪府気候変動対策の推進に関する条例に基づく 対策計画書及び実績報告書等 届出の手引き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2021-08-18T04:41:33Z</dcterms:created>
  <dcterms:modified xsi:type="dcterms:W3CDTF">2026-06-17T00:31:51Z</dcterms:modified>
</cp:coreProperties>
</file>