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982" r:id="rId1"/>
  </p:sldMasterIdLst>
  <p:notesMasterIdLst>
    <p:notesMasterId r:id="rId14"/>
  </p:notesMasterIdLst>
  <p:handoutMasterIdLst>
    <p:handoutMasterId r:id="rId15"/>
  </p:handoutMasterIdLst>
  <p:sldIdLst>
    <p:sldId id="403" r:id="rId2"/>
    <p:sldId id="349" r:id="rId3"/>
    <p:sldId id="807" r:id="rId4"/>
    <p:sldId id="946" r:id="rId5"/>
    <p:sldId id="947" r:id="rId6"/>
    <p:sldId id="948" r:id="rId7"/>
    <p:sldId id="950" r:id="rId8"/>
    <p:sldId id="951" r:id="rId9"/>
    <p:sldId id="949" r:id="rId10"/>
    <p:sldId id="961" r:id="rId11"/>
    <p:sldId id="959" r:id="rId12"/>
    <p:sldId id="362" r:id="rId13"/>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FBCC136-4C28-4DC6-97A4-1A8222E72289}">
          <p14:sldIdLst>
            <p14:sldId id="403"/>
            <p14:sldId id="349"/>
            <p14:sldId id="807"/>
            <p14:sldId id="946"/>
            <p14:sldId id="947"/>
            <p14:sldId id="948"/>
            <p14:sldId id="950"/>
            <p14:sldId id="951"/>
            <p14:sldId id="949"/>
            <p14:sldId id="961"/>
            <p14:sldId id="959"/>
            <p14:sldId id="3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1" userDrawn="1">
          <p15:clr>
            <a:srgbClr val="A4A3A4"/>
          </p15:clr>
        </p15:guide>
        <p15:guide id="2" pos="209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00FF"/>
    <a:srgbClr val="009900"/>
    <a:srgbClr val="F7EC97"/>
    <a:srgbClr val="FD6C5D"/>
    <a:srgbClr val="A50021"/>
    <a:srgbClr val="800000"/>
    <a:srgbClr val="005250"/>
    <a:srgbClr val="DCE6F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5285" autoAdjust="0"/>
  </p:normalViewPr>
  <p:slideViewPr>
    <p:cSldViewPr>
      <p:cViewPr varScale="1">
        <p:scale>
          <a:sx n="112" d="100"/>
          <a:sy n="112" d="100"/>
        </p:scale>
        <p:origin x="1404" y="114"/>
      </p:cViewPr>
      <p:guideLst>
        <p:guide orient="horz" pos="2160"/>
        <p:guide pos="2880"/>
      </p:guideLst>
    </p:cSldViewPr>
  </p:slideViewPr>
  <p:notesTextViewPr>
    <p:cViewPr>
      <p:scale>
        <a:sx n="1" d="1"/>
        <a:sy n="1" d="1"/>
      </p:scale>
      <p:origin x="0" y="0"/>
    </p:cViewPr>
  </p:notesTextViewPr>
  <p:sorterViewPr>
    <p:cViewPr>
      <p:scale>
        <a:sx n="60" d="100"/>
        <a:sy n="60" d="100"/>
      </p:scale>
      <p:origin x="0" y="-648"/>
    </p:cViewPr>
  </p:sorterViewPr>
  <p:notesViewPr>
    <p:cSldViewPr>
      <p:cViewPr varScale="1">
        <p:scale>
          <a:sx n="47" d="100"/>
          <a:sy n="47" d="100"/>
        </p:scale>
        <p:origin x="-3090" y="-114"/>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7A0B6-A70E-4AEC-B55C-8023CE21008C}"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kumimoji="1" lang="ja-JP" altLang="en-US"/>
        </a:p>
      </dgm:t>
    </dgm:pt>
    <dgm:pt modelId="{941CD646-31D3-4F3E-B07C-291ECA4709FD}">
      <dgm:prSet phldrT="[テキスト]"/>
      <dgm:spPr/>
      <dgm:t>
        <a:bodyPr/>
        <a:lstStyle/>
        <a:p>
          <a:r>
            <a:rPr kumimoji="1" lang="ja-JP" altLang="en-US" b="1" strike="noStrike" dirty="0">
              <a:solidFill>
                <a:schemeClr val="bg1"/>
              </a:solidFill>
            </a:rPr>
            <a:t>事前相談のうえ取組の計画を</a:t>
          </a:r>
          <a:r>
            <a:rPr kumimoji="1" lang="ja-JP" altLang="en-US" b="1" strike="noStrike" dirty="0"/>
            <a:t>申請</a:t>
          </a:r>
          <a:endParaRPr kumimoji="1" lang="ja-JP" altLang="en-US" b="1" strike="sngStrike" dirty="0"/>
        </a:p>
      </dgm:t>
    </dgm:pt>
    <dgm:pt modelId="{C1880042-0CD5-4C3A-A1C8-5543CEA46E21}" type="parTrans" cxnId="{D1EF8937-30A5-41A8-94AA-0EC904429426}">
      <dgm:prSet/>
      <dgm:spPr/>
      <dgm:t>
        <a:bodyPr/>
        <a:lstStyle/>
        <a:p>
          <a:endParaRPr kumimoji="1" lang="ja-JP" altLang="en-US"/>
        </a:p>
      </dgm:t>
    </dgm:pt>
    <dgm:pt modelId="{37AF5782-F4A7-4DAD-9709-32C1E593C239}" type="sibTrans" cxnId="{D1EF8937-30A5-41A8-94AA-0EC904429426}">
      <dgm:prSet/>
      <dgm:spPr/>
      <dgm:t>
        <a:bodyPr/>
        <a:lstStyle/>
        <a:p>
          <a:endParaRPr kumimoji="1" lang="ja-JP" altLang="en-US"/>
        </a:p>
      </dgm:t>
    </dgm:pt>
    <dgm:pt modelId="{067EF013-61CD-42DB-B513-BB60B8A611F9}">
      <dgm:prSet phldrT="[テキスト]"/>
      <dgm:spPr/>
      <dgm:t>
        <a:bodyPr/>
        <a:lstStyle/>
        <a:p>
          <a:r>
            <a:rPr kumimoji="1" lang="ja-JP" altLang="en-US" b="1" dirty="0"/>
            <a:t>取組報告</a:t>
          </a:r>
        </a:p>
      </dgm:t>
    </dgm:pt>
    <dgm:pt modelId="{4BB00CB9-9D4E-4DC6-BEB8-511CB04FBF0D}" type="parTrans" cxnId="{C7D35736-5005-45D9-8756-EE358F616648}">
      <dgm:prSet/>
      <dgm:spPr/>
      <dgm:t>
        <a:bodyPr/>
        <a:lstStyle/>
        <a:p>
          <a:endParaRPr kumimoji="1" lang="ja-JP" altLang="en-US"/>
        </a:p>
      </dgm:t>
    </dgm:pt>
    <dgm:pt modelId="{02D04E6E-52B6-4D5B-9814-C10E3F85AFF0}" type="sibTrans" cxnId="{C7D35736-5005-45D9-8756-EE358F616648}">
      <dgm:prSet/>
      <dgm:spPr/>
      <dgm:t>
        <a:bodyPr/>
        <a:lstStyle/>
        <a:p>
          <a:endParaRPr kumimoji="1" lang="ja-JP" altLang="en-US"/>
        </a:p>
      </dgm:t>
    </dgm:pt>
    <dgm:pt modelId="{296D9221-076B-4337-BC86-B13C864D52A6}">
      <dgm:prSet phldrT="[テキスト]"/>
      <dgm:spPr/>
      <dgm:t>
        <a:bodyPr/>
        <a:lstStyle/>
        <a:p>
          <a:r>
            <a:rPr kumimoji="1" lang="ja-JP" altLang="en-US" b="1" dirty="0"/>
            <a:t>認証（審査／算定後）</a:t>
          </a:r>
        </a:p>
      </dgm:t>
    </dgm:pt>
    <dgm:pt modelId="{932231B8-4562-4BB1-9A12-F2B2CA4A2BEE}" type="parTrans" cxnId="{33F93BAB-F5B4-49BD-AF82-97D44D58D38F}">
      <dgm:prSet/>
      <dgm:spPr/>
      <dgm:t>
        <a:bodyPr/>
        <a:lstStyle/>
        <a:p>
          <a:endParaRPr kumimoji="1" lang="ja-JP" altLang="en-US"/>
        </a:p>
      </dgm:t>
    </dgm:pt>
    <dgm:pt modelId="{FCCB0D08-AA15-4115-968B-E3BA1E3705CC}" type="sibTrans" cxnId="{33F93BAB-F5B4-49BD-AF82-97D44D58D38F}">
      <dgm:prSet/>
      <dgm:spPr/>
      <dgm:t>
        <a:bodyPr/>
        <a:lstStyle/>
        <a:p>
          <a:endParaRPr kumimoji="1" lang="ja-JP" altLang="en-US"/>
        </a:p>
      </dgm:t>
    </dgm:pt>
    <dgm:pt modelId="{70890608-0BDF-44F0-ADE5-AE9822237B41}">
      <dgm:prSet phldrT="[テキスト]"/>
      <dgm:spPr/>
      <dgm:t>
        <a:bodyPr/>
        <a:lstStyle/>
        <a:p>
          <a:r>
            <a:rPr kumimoji="1" lang="ja-JP" altLang="en-US" b="1" dirty="0"/>
            <a:t>森林整備や木材利用の取組実施</a:t>
          </a:r>
        </a:p>
      </dgm:t>
    </dgm:pt>
    <dgm:pt modelId="{D9379361-F6B6-4114-B32D-C21BB644CA80}" type="sibTrans" cxnId="{BD6A0873-C36B-42FA-879C-C4EE3CD67642}">
      <dgm:prSet/>
      <dgm:spPr/>
      <dgm:t>
        <a:bodyPr/>
        <a:lstStyle/>
        <a:p>
          <a:endParaRPr kumimoji="1" lang="ja-JP" altLang="en-US"/>
        </a:p>
      </dgm:t>
    </dgm:pt>
    <dgm:pt modelId="{6052D15A-F1EC-4FF7-A3EE-E448FD8D269F}" type="parTrans" cxnId="{BD6A0873-C36B-42FA-879C-C4EE3CD67642}">
      <dgm:prSet/>
      <dgm:spPr/>
      <dgm:t>
        <a:bodyPr/>
        <a:lstStyle/>
        <a:p>
          <a:endParaRPr kumimoji="1" lang="ja-JP" altLang="en-US"/>
        </a:p>
      </dgm:t>
    </dgm:pt>
    <dgm:pt modelId="{BBAF3E99-52E9-4C7B-B952-01B317725855}" type="pres">
      <dgm:prSet presAssocID="{DC67A0B6-A70E-4AEC-B55C-8023CE21008C}" presName="outerComposite" presStyleCnt="0">
        <dgm:presLayoutVars>
          <dgm:chMax val="5"/>
          <dgm:dir/>
          <dgm:resizeHandles val="exact"/>
        </dgm:presLayoutVars>
      </dgm:prSet>
      <dgm:spPr/>
    </dgm:pt>
    <dgm:pt modelId="{B9219930-809D-450A-822F-F6156711678A}" type="pres">
      <dgm:prSet presAssocID="{DC67A0B6-A70E-4AEC-B55C-8023CE21008C}" presName="dummyMaxCanvas" presStyleCnt="0">
        <dgm:presLayoutVars/>
      </dgm:prSet>
      <dgm:spPr/>
    </dgm:pt>
    <dgm:pt modelId="{693E40DB-17FB-4195-A6F2-BF7C3D4E3134}" type="pres">
      <dgm:prSet presAssocID="{DC67A0B6-A70E-4AEC-B55C-8023CE21008C}" presName="FourNodes_1" presStyleLbl="node1" presStyleIdx="0" presStyleCnt="4">
        <dgm:presLayoutVars>
          <dgm:bulletEnabled val="1"/>
        </dgm:presLayoutVars>
      </dgm:prSet>
      <dgm:spPr/>
    </dgm:pt>
    <dgm:pt modelId="{2C296E15-51DA-4B0A-924E-A4BDB2A5FFE5}" type="pres">
      <dgm:prSet presAssocID="{DC67A0B6-A70E-4AEC-B55C-8023CE21008C}" presName="FourNodes_2" presStyleLbl="node1" presStyleIdx="1" presStyleCnt="4">
        <dgm:presLayoutVars>
          <dgm:bulletEnabled val="1"/>
        </dgm:presLayoutVars>
      </dgm:prSet>
      <dgm:spPr/>
    </dgm:pt>
    <dgm:pt modelId="{94B09685-5B07-4A39-B65D-D2237E0D0AA2}" type="pres">
      <dgm:prSet presAssocID="{DC67A0B6-A70E-4AEC-B55C-8023CE21008C}" presName="FourNodes_3" presStyleLbl="node1" presStyleIdx="2" presStyleCnt="4">
        <dgm:presLayoutVars>
          <dgm:bulletEnabled val="1"/>
        </dgm:presLayoutVars>
      </dgm:prSet>
      <dgm:spPr/>
    </dgm:pt>
    <dgm:pt modelId="{2AAE0F07-13FE-4D1F-AC3A-DB40A540BB3D}" type="pres">
      <dgm:prSet presAssocID="{DC67A0B6-A70E-4AEC-B55C-8023CE21008C}" presName="FourNodes_4" presStyleLbl="node1" presStyleIdx="3" presStyleCnt="4">
        <dgm:presLayoutVars>
          <dgm:bulletEnabled val="1"/>
        </dgm:presLayoutVars>
      </dgm:prSet>
      <dgm:spPr/>
    </dgm:pt>
    <dgm:pt modelId="{A5146C5E-5969-4100-BF1E-B7FCF312657D}" type="pres">
      <dgm:prSet presAssocID="{DC67A0B6-A70E-4AEC-B55C-8023CE21008C}" presName="FourConn_1-2" presStyleLbl="fgAccFollowNode1" presStyleIdx="0" presStyleCnt="3">
        <dgm:presLayoutVars>
          <dgm:bulletEnabled val="1"/>
        </dgm:presLayoutVars>
      </dgm:prSet>
      <dgm:spPr/>
    </dgm:pt>
    <dgm:pt modelId="{253D5B15-9ECA-462D-B749-AEBD7C07CCE3}" type="pres">
      <dgm:prSet presAssocID="{DC67A0B6-A70E-4AEC-B55C-8023CE21008C}" presName="FourConn_2-3" presStyleLbl="fgAccFollowNode1" presStyleIdx="1" presStyleCnt="3">
        <dgm:presLayoutVars>
          <dgm:bulletEnabled val="1"/>
        </dgm:presLayoutVars>
      </dgm:prSet>
      <dgm:spPr/>
    </dgm:pt>
    <dgm:pt modelId="{542485ED-E105-4325-A55C-D6D6A0976586}" type="pres">
      <dgm:prSet presAssocID="{DC67A0B6-A70E-4AEC-B55C-8023CE21008C}" presName="FourConn_3-4" presStyleLbl="fgAccFollowNode1" presStyleIdx="2" presStyleCnt="3">
        <dgm:presLayoutVars>
          <dgm:bulletEnabled val="1"/>
        </dgm:presLayoutVars>
      </dgm:prSet>
      <dgm:spPr/>
    </dgm:pt>
    <dgm:pt modelId="{85ACE752-D431-4571-A621-1681297B3BF4}" type="pres">
      <dgm:prSet presAssocID="{DC67A0B6-A70E-4AEC-B55C-8023CE21008C}" presName="FourNodes_1_text" presStyleLbl="node1" presStyleIdx="3" presStyleCnt="4">
        <dgm:presLayoutVars>
          <dgm:bulletEnabled val="1"/>
        </dgm:presLayoutVars>
      </dgm:prSet>
      <dgm:spPr/>
    </dgm:pt>
    <dgm:pt modelId="{4A2C24C4-73D4-4ACB-8751-FF5F7BB39416}" type="pres">
      <dgm:prSet presAssocID="{DC67A0B6-A70E-4AEC-B55C-8023CE21008C}" presName="FourNodes_2_text" presStyleLbl="node1" presStyleIdx="3" presStyleCnt="4">
        <dgm:presLayoutVars>
          <dgm:bulletEnabled val="1"/>
        </dgm:presLayoutVars>
      </dgm:prSet>
      <dgm:spPr/>
    </dgm:pt>
    <dgm:pt modelId="{BF361A22-F3B2-4528-A559-0AEBF1C8DCA3}" type="pres">
      <dgm:prSet presAssocID="{DC67A0B6-A70E-4AEC-B55C-8023CE21008C}" presName="FourNodes_3_text" presStyleLbl="node1" presStyleIdx="3" presStyleCnt="4">
        <dgm:presLayoutVars>
          <dgm:bulletEnabled val="1"/>
        </dgm:presLayoutVars>
      </dgm:prSet>
      <dgm:spPr/>
    </dgm:pt>
    <dgm:pt modelId="{F3C79685-C949-429E-AF7C-3159648C891C}" type="pres">
      <dgm:prSet presAssocID="{DC67A0B6-A70E-4AEC-B55C-8023CE21008C}" presName="FourNodes_4_text" presStyleLbl="node1" presStyleIdx="3" presStyleCnt="4">
        <dgm:presLayoutVars>
          <dgm:bulletEnabled val="1"/>
        </dgm:presLayoutVars>
      </dgm:prSet>
      <dgm:spPr/>
    </dgm:pt>
  </dgm:ptLst>
  <dgm:cxnLst>
    <dgm:cxn modelId="{77411601-2B61-4EF3-9901-A3427F55B4B5}" type="presOf" srcId="{70890608-0BDF-44F0-ADE5-AE9822237B41}" destId="{2C296E15-51DA-4B0A-924E-A4BDB2A5FFE5}" srcOrd="0" destOrd="0" presId="urn:microsoft.com/office/officeart/2005/8/layout/vProcess5"/>
    <dgm:cxn modelId="{73DD3506-F0F6-4D35-812B-6B1830858354}" type="presOf" srcId="{067EF013-61CD-42DB-B513-BB60B8A611F9}" destId="{BF361A22-F3B2-4528-A559-0AEBF1C8DCA3}" srcOrd="1" destOrd="0" presId="urn:microsoft.com/office/officeart/2005/8/layout/vProcess5"/>
    <dgm:cxn modelId="{C7D35736-5005-45D9-8756-EE358F616648}" srcId="{DC67A0B6-A70E-4AEC-B55C-8023CE21008C}" destId="{067EF013-61CD-42DB-B513-BB60B8A611F9}" srcOrd="2" destOrd="0" parTransId="{4BB00CB9-9D4E-4DC6-BEB8-511CB04FBF0D}" sibTransId="{02D04E6E-52B6-4D5B-9814-C10E3F85AFF0}"/>
    <dgm:cxn modelId="{D1EF8937-30A5-41A8-94AA-0EC904429426}" srcId="{DC67A0B6-A70E-4AEC-B55C-8023CE21008C}" destId="{941CD646-31D3-4F3E-B07C-291ECA4709FD}" srcOrd="0" destOrd="0" parTransId="{C1880042-0CD5-4C3A-A1C8-5543CEA46E21}" sibTransId="{37AF5782-F4A7-4DAD-9709-32C1E593C239}"/>
    <dgm:cxn modelId="{403B2464-7CAE-44E1-A712-AC5F53E19471}" type="presOf" srcId="{296D9221-076B-4337-BC86-B13C864D52A6}" destId="{F3C79685-C949-429E-AF7C-3159648C891C}" srcOrd="1" destOrd="0" presId="urn:microsoft.com/office/officeart/2005/8/layout/vProcess5"/>
    <dgm:cxn modelId="{4901CC4D-76E0-4B42-AA44-A17AF86EC851}" type="presOf" srcId="{941CD646-31D3-4F3E-B07C-291ECA4709FD}" destId="{85ACE752-D431-4571-A621-1681297B3BF4}" srcOrd="1" destOrd="0" presId="urn:microsoft.com/office/officeart/2005/8/layout/vProcess5"/>
    <dgm:cxn modelId="{BD6A0873-C36B-42FA-879C-C4EE3CD67642}" srcId="{DC67A0B6-A70E-4AEC-B55C-8023CE21008C}" destId="{70890608-0BDF-44F0-ADE5-AE9822237B41}" srcOrd="1" destOrd="0" parTransId="{6052D15A-F1EC-4FF7-A3EE-E448FD8D269F}" sibTransId="{D9379361-F6B6-4114-B32D-C21BB644CA80}"/>
    <dgm:cxn modelId="{743DB581-0462-4340-9B48-CF74EA0E7480}" type="presOf" srcId="{DC67A0B6-A70E-4AEC-B55C-8023CE21008C}" destId="{BBAF3E99-52E9-4C7B-B952-01B317725855}" srcOrd="0" destOrd="0" presId="urn:microsoft.com/office/officeart/2005/8/layout/vProcess5"/>
    <dgm:cxn modelId="{23FC6AA1-33A2-4795-B456-394DD0017C80}" type="presOf" srcId="{D9379361-F6B6-4114-B32D-C21BB644CA80}" destId="{253D5B15-9ECA-462D-B749-AEBD7C07CCE3}" srcOrd="0" destOrd="0" presId="urn:microsoft.com/office/officeart/2005/8/layout/vProcess5"/>
    <dgm:cxn modelId="{F3C76BAA-F062-4338-BE58-625A04AE42AB}" type="presOf" srcId="{70890608-0BDF-44F0-ADE5-AE9822237B41}" destId="{4A2C24C4-73D4-4ACB-8751-FF5F7BB39416}" srcOrd="1" destOrd="0" presId="urn:microsoft.com/office/officeart/2005/8/layout/vProcess5"/>
    <dgm:cxn modelId="{33F93BAB-F5B4-49BD-AF82-97D44D58D38F}" srcId="{DC67A0B6-A70E-4AEC-B55C-8023CE21008C}" destId="{296D9221-076B-4337-BC86-B13C864D52A6}" srcOrd="3" destOrd="0" parTransId="{932231B8-4562-4BB1-9A12-F2B2CA4A2BEE}" sibTransId="{FCCB0D08-AA15-4115-968B-E3BA1E3705CC}"/>
    <dgm:cxn modelId="{278D50B5-5868-42CE-84CF-C7D5EE6B534A}" type="presOf" srcId="{941CD646-31D3-4F3E-B07C-291ECA4709FD}" destId="{693E40DB-17FB-4195-A6F2-BF7C3D4E3134}" srcOrd="0" destOrd="0" presId="urn:microsoft.com/office/officeart/2005/8/layout/vProcess5"/>
    <dgm:cxn modelId="{FD8C08BC-73AF-4E57-9162-1A0364770D25}" type="presOf" srcId="{067EF013-61CD-42DB-B513-BB60B8A611F9}" destId="{94B09685-5B07-4A39-B65D-D2237E0D0AA2}" srcOrd="0" destOrd="0" presId="urn:microsoft.com/office/officeart/2005/8/layout/vProcess5"/>
    <dgm:cxn modelId="{1B0EF0CB-0398-40FE-9665-A5CE596A5208}" type="presOf" srcId="{02D04E6E-52B6-4D5B-9814-C10E3F85AFF0}" destId="{542485ED-E105-4325-A55C-D6D6A0976586}" srcOrd="0" destOrd="0" presId="urn:microsoft.com/office/officeart/2005/8/layout/vProcess5"/>
    <dgm:cxn modelId="{B76D5DD4-59C2-49BF-ABDD-8E11DD8796D0}" type="presOf" srcId="{37AF5782-F4A7-4DAD-9709-32C1E593C239}" destId="{A5146C5E-5969-4100-BF1E-B7FCF312657D}" srcOrd="0" destOrd="0" presId="urn:microsoft.com/office/officeart/2005/8/layout/vProcess5"/>
    <dgm:cxn modelId="{4A9511F7-4D40-4244-9ED9-6EB4590FE9D6}" type="presOf" srcId="{296D9221-076B-4337-BC86-B13C864D52A6}" destId="{2AAE0F07-13FE-4D1F-AC3A-DB40A540BB3D}" srcOrd="0" destOrd="0" presId="urn:microsoft.com/office/officeart/2005/8/layout/vProcess5"/>
    <dgm:cxn modelId="{DC651474-41D0-4B28-8473-E44467547EF0}" type="presParOf" srcId="{BBAF3E99-52E9-4C7B-B952-01B317725855}" destId="{B9219930-809D-450A-822F-F6156711678A}" srcOrd="0" destOrd="0" presId="urn:microsoft.com/office/officeart/2005/8/layout/vProcess5"/>
    <dgm:cxn modelId="{A33BFE31-99B7-4CB2-9937-E0E58A78F0E3}" type="presParOf" srcId="{BBAF3E99-52E9-4C7B-B952-01B317725855}" destId="{693E40DB-17FB-4195-A6F2-BF7C3D4E3134}" srcOrd="1" destOrd="0" presId="urn:microsoft.com/office/officeart/2005/8/layout/vProcess5"/>
    <dgm:cxn modelId="{DEC5CD22-2EF4-4459-BA51-9E723CB2F0B8}" type="presParOf" srcId="{BBAF3E99-52E9-4C7B-B952-01B317725855}" destId="{2C296E15-51DA-4B0A-924E-A4BDB2A5FFE5}" srcOrd="2" destOrd="0" presId="urn:microsoft.com/office/officeart/2005/8/layout/vProcess5"/>
    <dgm:cxn modelId="{17358274-DA01-4D21-B428-0FED3691B79A}" type="presParOf" srcId="{BBAF3E99-52E9-4C7B-B952-01B317725855}" destId="{94B09685-5B07-4A39-B65D-D2237E0D0AA2}" srcOrd="3" destOrd="0" presId="urn:microsoft.com/office/officeart/2005/8/layout/vProcess5"/>
    <dgm:cxn modelId="{0A999D3D-FC2B-44F1-B749-6E2AF03C8D06}" type="presParOf" srcId="{BBAF3E99-52E9-4C7B-B952-01B317725855}" destId="{2AAE0F07-13FE-4D1F-AC3A-DB40A540BB3D}" srcOrd="4" destOrd="0" presId="urn:microsoft.com/office/officeart/2005/8/layout/vProcess5"/>
    <dgm:cxn modelId="{CB707392-77EB-4DE4-BEBC-4F7E934809E7}" type="presParOf" srcId="{BBAF3E99-52E9-4C7B-B952-01B317725855}" destId="{A5146C5E-5969-4100-BF1E-B7FCF312657D}" srcOrd="5" destOrd="0" presId="urn:microsoft.com/office/officeart/2005/8/layout/vProcess5"/>
    <dgm:cxn modelId="{2D9F430A-8982-4723-8190-BA16187DC5B0}" type="presParOf" srcId="{BBAF3E99-52E9-4C7B-B952-01B317725855}" destId="{253D5B15-9ECA-462D-B749-AEBD7C07CCE3}" srcOrd="6" destOrd="0" presId="urn:microsoft.com/office/officeart/2005/8/layout/vProcess5"/>
    <dgm:cxn modelId="{48795F51-1C4F-41D2-8A34-244B2292F459}" type="presParOf" srcId="{BBAF3E99-52E9-4C7B-B952-01B317725855}" destId="{542485ED-E105-4325-A55C-D6D6A0976586}" srcOrd="7" destOrd="0" presId="urn:microsoft.com/office/officeart/2005/8/layout/vProcess5"/>
    <dgm:cxn modelId="{6B04C605-E68B-4526-9029-7F9C2006C774}" type="presParOf" srcId="{BBAF3E99-52E9-4C7B-B952-01B317725855}" destId="{85ACE752-D431-4571-A621-1681297B3BF4}" srcOrd="8" destOrd="0" presId="urn:microsoft.com/office/officeart/2005/8/layout/vProcess5"/>
    <dgm:cxn modelId="{4034F153-5DFE-4FF0-BB93-92E0AC7BFC2E}" type="presParOf" srcId="{BBAF3E99-52E9-4C7B-B952-01B317725855}" destId="{4A2C24C4-73D4-4ACB-8751-FF5F7BB39416}" srcOrd="9" destOrd="0" presId="urn:microsoft.com/office/officeart/2005/8/layout/vProcess5"/>
    <dgm:cxn modelId="{89BD09A9-F09E-4D2C-8063-801812A9C943}" type="presParOf" srcId="{BBAF3E99-52E9-4C7B-B952-01B317725855}" destId="{BF361A22-F3B2-4528-A559-0AEBF1C8DCA3}" srcOrd="10" destOrd="0" presId="urn:microsoft.com/office/officeart/2005/8/layout/vProcess5"/>
    <dgm:cxn modelId="{5DFDEC3A-A330-417C-9834-765553FE1959}" type="presParOf" srcId="{BBAF3E99-52E9-4C7B-B952-01B317725855}" destId="{F3C79685-C949-429E-AF7C-3159648C891C}"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E40DB-17FB-4195-A6F2-BF7C3D4E3134}">
      <dsp:nvSpPr>
        <dsp:cNvPr id="0" name=""/>
        <dsp:cNvSpPr/>
      </dsp:nvSpPr>
      <dsp:spPr>
        <a:xfrm>
          <a:off x="0" y="0"/>
          <a:ext cx="3267347" cy="47525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strike="noStrike" kern="1200" dirty="0">
              <a:solidFill>
                <a:schemeClr val="bg1"/>
              </a:solidFill>
            </a:rPr>
            <a:t>事前相談のうえ取組の計画を</a:t>
          </a:r>
          <a:r>
            <a:rPr kumimoji="1" lang="ja-JP" altLang="en-US" sz="1400" b="1" strike="noStrike" kern="1200" dirty="0"/>
            <a:t>申請</a:t>
          </a:r>
          <a:endParaRPr kumimoji="1" lang="ja-JP" altLang="en-US" sz="1400" b="1" strike="sngStrike" kern="1200" dirty="0"/>
        </a:p>
      </dsp:txBody>
      <dsp:txXfrm>
        <a:off x="13920" y="13920"/>
        <a:ext cx="2714352" cy="447412"/>
      </dsp:txXfrm>
    </dsp:sp>
    <dsp:sp modelId="{2C296E15-51DA-4B0A-924E-A4BDB2A5FFE5}">
      <dsp:nvSpPr>
        <dsp:cNvPr id="0" name=""/>
        <dsp:cNvSpPr/>
      </dsp:nvSpPr>
      <dsp:spPr>
        <a:xfrm>
          <a:off x="273640" y="561662"/>
          <a:ext cx="3267347" cy="47525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森林整備や木材利用の取組実施</a:t>
          </a:r>
        </a:p>
      </dsp:txBody>
      <dsp:txXfrm>
        <a:off x="287560" y="575582"/>
        <a:ext cx="2656952" cy="447412"/>
      </dsp:txXfrm>
    </dsp:sp>
    <dsp:sp modelId="{94B09685-5B07-4A39-B65D-D2237E0D0AA2}">
      <dsp:nvSpPr>
        <dsp:cNvPr id="0" name=""/>
        <dsp:cNvSpPr/>
      </dsp:nvSpPr>
      <dsp:spPr>
        <a:xfrm>
          <a:off x="543196" y="1123324"/>
          <a:ext cx="3267347" cy="47525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取組報告</a:t>
          </a:r>
        </a:p>
      </dsp:txBody>
      <dsp:txXfrm>
        <a:off x="557116" y="1137244"/>
        <a:ext cx="2661036" cy="447412"/>
      </dsp:txXfrm>
    </dsp:sp>
    <dsp:sp modelId="{2AAE0F07-13FE-4D1F-AC3A-DB40A540BB3D}">
      <dsp:nvSpPr>
        <dsp:cNvPr id="0" name=""/>
        <dsp:cNvSpPr/>
      </dsp:nvSpPr>
      <dsp:spPr>
        <a:xfrm>
          <a:off x="816836" y="1684987"/>
          <a:ext cx="3267347" cy="47525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認証（審査／算定後）</a:t>
          </a:r>
        </a:p>
      </dsp:txBody>
      <dsp:txXfrm>
        <a:off x="830756" y="1698907"/>
        <a:ext cx="2656952" cy="447412"/>
      </dsp:txXfrm>
    </dsp:sp>
    <dsp:sp modelId="{A5146C5E-5969-4100-BF1E-B7FCF312657D}">
      <dsp:nvSpPr>
        <dsp:cNvPr id="0" name=""/>
        <dsp:cNvSpPr/>
      </dsp:nvSpPr>
      <dsp:spPr>
        <a:xfrm>
          <a:off x="2958432" y="364000"/>
          <a:ext cx="308914" cy="30891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027938" y="364000"/>
        <a:ext cx="169902" cy="232458"/>
      </dsp:txXfrm>
    </dsp:sp>
    <dsp:sp modelId="{253D5B15-9ECA-462D-B749-AEBD7C07CCE3}">
      <dsp:nvSpPr>
        <dsp:cNvPr id="0" name=""/>
        <dsp:cNvSpPr/>
      </dsp:nvSpPr>
      <dsp:spPr>
        <a:xfrm>
          <a:off x="3232073" y="925662"/>
          <a:ext cx="308914" cy="308914"/>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301579" y="925662"/>
        <a:ext cx="169902" cy="232458"/>
      </dsp:txXfrm>
    </dsp:sp>
    <dsp:sp modelId="{542485ED-E105-4325-A55C-D6D6A0976586}">
      <dsp:nvSpPr>
        <dsp:cNvPr id="0" name=""/>
        <dsp:cNvSpPr/>
      </dsp:nvSpPr>
      <dsp:spPr>
        <a:xfrm>
          <a:off x="3501629" y="1487325"/>
          <a:ext cx="308914" cy="308914"/>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571135" y="1487325"/>
        <a:ext cx="169902" cy="2324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880101" cy="488793"/>
          </a:xfrm>
          <a:prstGeom prst="rect">
            <a:avLst/>
          </a:prstGeom>
        </p:spPr>
        <p:txBody>
          <a:bodyPr vert="horz" lIns="89651" tIns="44827" rIns="89651" bIns="44827"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4" y="9287062"/>
            <a:ext cx="2880101" cy="488792"/>
          </a:xfrm>
          <a:prstGeom prst="rect">
            <a:avLst/>
          </a:prstGeom>
        </p:spPr>
        <p:txBody>
          <a:bodyPr vert="horz" lIns="89651" tIns="44827" rIns="89651" bIns="4482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5" y="9287062"/>
            <a:ext cx="2880101" cy="488792"/>
          </a:xfrm>
          <a:prstGeom prst="rect">
            <a:avLst/>
          </a:prstGeom>
        </p:spPr>
        <p:txBody>
          <a:bodyPr vert="horz" lIns="89651" tIns="44827" rIns="89651" bIns="44827" rtlCol="0" anchor="b"/>
          <a:lstStyle>
            <a:lvl1pPr algn="r">
              <a:defRPr sz="1200"/>
            </a:lvl1pPr>
          </a:lstStyle>
          <a:p>
            <a:fld id="{3FA8D4F6-A8D6-432C-BA59-0C059F0DD957}" type="slidenum">
              <a:rPr kumimoji="1" lang="ja-JP" altLang="en-US" smtClean="0"/>
              <a:t>‹#›</a:t>
            </a:fld>
            <a:endParaRPr kumimoji="1" lang="ja-JP" altLang="en-US"/>
          </a:p>
        </p:txBody>
      </p:sp>
    </p:spTree>
    <p:extLst>
      <p:ext uri="{BB962C8B-B14F-4D97-AF65-F5344CB8AC3E}">
        <p14:creationId xmlns:p14="http://schemas.microsoft.com/office/powerpoint/2010/main" val="4282714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80308" cy="488871"/>
          </a:xfrm>
          <a:prstGeom prst="rect">
            <a:avLst/>
          </a:prstGeom>
        </p:spPr>
        <p:txBody>
          <a:bodyPr vert="horz" lIns="89651" tIns="44827" rIns="89651" bIns="44827"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0" y="2"/>
            <a:ext cx="2880308" cy="488871"/>
          </a:xfrm>
          <a:prstGeom prst="rect">
            <a:avLst/>
          </a:prstGeom>
        </p:spPr>
        <p:txBody>
          <a:bodyPr vert="horz" lIns="89651" tIns="44827" rIns="89651" bIns="44827" rtlCol="0"/>
          <a:lstStyle>
            <a:lvl1pPr algn="r">
              <a:defRPr sz="1200"/>
            </a:lvl1pPr>
          </a:lstStyle>
          <a:p>
            <a:fld id="{8D5BEBC8-2257-4310-91FB-3838D0908DC9}" type="datetimeFigureOut">
              <a:rPr kumimoji="1" lang="ja-JP" altLang="en-US" smtClean="0"/>
              <a:t>2026/6/17</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51" tIns="44827" rIns="89651" bIns="44827"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51" tIns="44827" rIns="89651" bIns="4482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286850"/>
            <a:ext cx="2880308" cy="488871"/>
          </a:xfrm>
          <a:prstGeom prst="rect">
            <a:avLst/>
          </a:prstGeom>
        </p:spPr>
        <p:txBody>
          <a:bodyPr vert="horz" lIns="89651" tIns="44827" rIns="89651" bIns="4482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0" y="9286850"/>
            <a:ext cx="2880308" cy="488871"/>
          </a:xfrm>
          <a:prstGeom prst="rect">
            <a:avLst/>
          </a:prstGeom>
        </p:spPr>
        <p:txBody>
          <a:bodyPr vert="horz" lIns="89651" tIns="44827" rIns="89651" bIns="44827" rtlCol="0" anchor="b"/>
          <a:lstStyle>
            <a:lvl1pPr algn="r">
              <a:defRPr sz="1200"/>
            </a:lvl1pPr>
          </a:lstStyle>
          <a:p>
            <a:fld id="{F87C77AA-7151-4A8D-8C26-E58B9E1A327F}" type="slidenum">
              <a:rPr kumimoji="1" lang="ja-JP" altLang="en-US" smtClean="0"/>
              <a:t>‹#›</a:t>
            </a:fld>
            <a:endParaRPr kumimoji="1" lang="ja-JP" altLang="en-US"/>
          </a:p>
        </p:txBody>
      </p:sp>
    </p:spTree>
    <p:extLst>
      <p:ext uri="{BB962C8B-B14F-4D97-AF65-F5344CB8AC3E}">
        <p14:creationId xmlns:p14="http://schemas.microsoft.com/office/powerpoint/2010/main" val="1120341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5538" y="1222375"/>
            <a:ext cx="4395787" cy="32988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0</a:t>
            </a:fld>
            <a:endParaRPr kumimoji="1" lang="ja-JP" altLang="en-US" dirty="0"/>
          </a:p>
        </p:txBody>
      </p:sp>
    </p:spTree>
    <p:extLst>
      <p:ext uri="{BB962C8B-B14F-4D97-AF65-F5344CB8AC3E}">
        <p14:creationId xmlns:p14="http://schemas.microsoft.com/office/powerpoint/2010/main" val="303793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733425"/>
            <a:ext cx="5824537" cy="4368800"/>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421533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2</a:t>
            </a:fld>
            <a:endParaRPr kumimoji="1" lang="ja-JP" altLang="en-US"/>
          </a:p>
        </p:txBody>
      </p:sp>
    </p:spTree>
    <p:extLst>
      <p:ext uri="{BB962C8B-B14F-4D97-AF65-F5344CB8AC3E}">
        <p14:creationId xmlns:p14="http://schemas.microsoft.com/office/powerpoint/2010/main" val="36469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6</a:t>
            </a:fld>
            <a:endParaRPr kumimoji="1" lang="ja-JP" altLang="en-US"/>
          </a:p>
        </p:txBody>
      </p:sp>
    </p:spTree>
    <p:extLst>
      <p:ext uri="{BB962C8B-B14F-4D97-AF65-F5344CB8AC3E}">
        <p14:creationId xmlns:p14="http://schemas.microsoft.com/office/powerpoint/2010/main" val="8097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7188" y="712788"/>
            <a:ext cx="5653087" cy="4241800"/>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914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D342DC-5489-4635-8F93-B0EE3BC54242}" type="datetime1">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8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8B5E5E-28F1-4918-82B9-57C55D1396D5}" type="datetime1">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7189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7B6FC5E-6033-4C6E-A6E1-484BC7AACD7B}" type="datetime1">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27136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046FB4-91E0-4D43-B6D9-F6C50DDA7EA3}" type="datetime1">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79753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1F8D3F-AEEF-43D6-82F7-4146EC90F866}" type="datetime1">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6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059178-EB05-4864-8C37-FAF0CC447027}" type="datetime1">
              <a:rPr kumimoji="1" lang="ja-JP" altLang="en-US" smtClean="0"/>
              <a:t>2026/6/17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2468196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B589619-5FAF-45D8-B274-7D1DC10BCBF0}" type="datetime1">
              <a:rPr kumimoji="1" lang="ja-JP" altLang="en-US" smtClean="0"/>
              <a:t>2026/6/17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13749903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37A6A4-53B8-48E9-BAFE-B0806DADE0C9}" type="datetime1">
              <a:rPr kumimoji="1" lang="ja-JP" altLang="en-US" smtClean="0"/>
              <a:t>2026/6/17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5053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2BD9FD-4972-4227-B138-BC6730EA31F9}" type="datetime1">
              <a:rPr kumimoji="1" lang="ja-JP" altLang="en-US" smtClean="0"/>
              <a:t>2026/6/17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102502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69A2BC-0BF1-476A-9C8A-DCC58E96681B}" type="datetime1">
              <a:rPr kumimoji="1" lang="ja-JP" altLang="en-US" smtClean="0"/>
              <a:t>2026/6/17</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33619478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3E38DA-1E28-4510-B9E0-1FBCECFB7281}" type="datetime1">
              <a:rPr kumimoji="1" lang="ja-JP" altLang="en-US" smtClean="0"/>
              <a:t>2026/6/17</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54283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1992FEF-DF0C-4E7F-B812-70277EBDE182}" type="datetime1">
              <a:rPr kumimoji="1" lang="ja-JP" altLang="en-US" smtClean="0"/>
              <a:t>2026/6/17</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800">
                <a:solidFill>
                  <a:srgbClr val="FFFFFF"/>
                </a:solidFill>
              </a:defRPr>
            </a:lvl1pPr>
          </a:lstStyle>
          <a:p>
            <a:fld id="{F0DA1747-7AE3-4485-B1CC-5CDDF653E874}" type="slidenum">
              <a:rPr lang="ja-JP" altLang="en-US" smtClean="0"/>
              <a:pPr/>
              <a:t>‹#›</a:t>
            </a:fld>
            <a:endParaRPr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97948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3.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pref.osaka.lg.jp/o120040/midori/midori/ninsyouseido.html"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s://www.pref.osaka.lg.jp/o120020/eneseisaku/datsutanso_sengen/index.html" TargetMode="Externa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EB00010-DF0D-406E-92E5-F04B524C668D}"/>
              </a:ext>
            </a:extLst>
          </p:cNvPr>
          <p:cNvSpPr/>
          <p:nvPr/>
        </p:nvSpPr>
        <p:spPr>
          <a:xfrm>
            <a:off x="467544" y="2276872"/>
            <a:ext cx="8352928" cy="14401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64671" y="2255726"/>
            <a:ext cx="8748464" cy="1173274"/>
          </a:xfrm>
        </p:spPr>
        <p:txBody>
          <a:bodyPr>
            <a:normAutofit/>
          </a:bodyPr>
          <a:lstStyle/>
          <a:p>
            <a:pPr algn="ctr"/>
            <a:r>
              <a:rPr lang="ja-JP" altLang="en-US" sz="2800" b="1" dirty="0">
                <a:latin typeface="BIZ UDPゴシック" panose="020B0400000000000000" pitchFamily="50" charset="-128"/>
                <a:ea typeface="BIZ UDPゴシック" panose="020B0400000000000000" pitchFamily="50" charset="-128"/>
              </a:rPr>
              <a:t>条例に基づく届出</a:t>
            </a:r>
            <a:br>
              <a:rPr lang="en-US" altLang="ja-JP" sz="2800" b="1" dirty="0">
                <a:latin typeface="BIZ UDPゴシック" panose="020B0400000000000000" pitchFamily="50" charset="-128"/>
                <a:ea typeface="BIZ UDPゴシック" panose="020B0400000000000000" pitchFamily="50" charset="-128"/>
              </a:rPr>
            </a:br>
            <a:r>
              <a:rPr lang="ja-JP" altLang="en-US" sz="2800" b="1" dirty="0">
                <a:latin typeface="BIZ UDPゴシック" panose="020B0400000000000000" pitchFamily="50" charset="-128"/>
                <a:ea typeface="BIZ UDPゴシック" panose="020B0400000000000000" pitchFamily="50" charset="-128"/>
              </a:rPr>
              <a:t>実績報告書の書き方説明資料１</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２</a:t>
            </a:r>
            <a:endParaRPr lang="ja-JP" altLang="ja-JP" sz="2800" b="1" dirty="0">
              <a:latin typeface="BIZ UDPゴシック" panose="020B0400000000000000" pitchFamily="50" charset="-128"/>
              <a:ea typeface="BIZ UDPゴシック" panose="020B0400000000000000" pitchFamily="50" charset="-128"/>
            </a:endParaRPr>
          </a:p>
        </p:txBody>
      </p:sp>
      <p:sp>
        <p:nvSpPr>
          <p:cNvPr id="17" name="タイトル 1"/>
          <p:cNvSpPr txBox="1">
            <a:spLocks/>
          </p:cNvSpPr>
          <p:nvPr/>
        </p:nvSpPr>
        <p:spPr>
          <a:xfrm>
            <a:off x="179512" y="4581128"/>
            <a:ext cx="8748464" cy="1296144"/>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5400" kern="1200" cap="all" spc="-100" baseline="0">
                <a:solidFill>
                  <a:schemeClr val="tx2"/>
                </a:solidFill>
                <a:latin typeface="+mj-lt"/>
                <a:ea typeface="+mj-ea"/>
                <a:cs typeface="+mj-cs"/>
              </a:defRPr>
            </a:lvl1pPr>
          </a:lstStyle>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大阪府　環境農林水産部</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脱炭素・エネルギー政策課</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令和８年</a:t>
            </a: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６</a:t>
            </a:r>
            <a:r>
              <a:rPr lang="ja-JP" altLang="en-US" sz="2800" b="1">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月　</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8" name="オーディオ 7">
            <a:hlinkClick r:id="" action="ppaction://media"/>
            <a:extLst>
              <a:ext uri="{FF2B5EF4-FFF2-40B4-BE49-F238E27FC236}">
                <a16:creationId xmlns:a16="http://schemas.microsoft.com/office/drawing/2014/main" id="{36A1EF2A-7BA2-4DAE-B3B5-5B254B44A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10926385"/>
      </p:ext>
    </p:extLst>
  </p:cSld>
  <p:clrMapOvr>
    <a:masterClrMapping/>
  </p:clrMapOvr>
  <mc:AlternateContent xmlns:mc="http://schemas.openxmlformats.org/markup-compatibility/2006" xmlns:p14="http://schemas.microsoft.com/office/powerpoint/2010/main">
    <mc:Choice Requires="p14">
      <p:transition spd="slow" p14:dur="2000" advTm="26070"/>
    </mc:Choice>
    <mc:Fallback xmlns="">
      <p:transition spd="slow" advTm="2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440FAF0-A0FB-4FCC-AD54-14678DCA90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3" y="497430"/>
            <a:ext cx="4385858" cy="6097413"/>
          </a:xfrm>
          <a:prstGeom prst="rect">
            <a:avLst/>
          </a:prstGeom>
        </p:spPr>
      </p:pic>
      <p:sp>
        <p:nvSpPr>
          <p:cNvPr id="2" name="スライド番号プレースホルダー 1">
            <a:extLst>
              <a:ext uri="{FF2B5EF4-FFF2-40B4-BE49-F238E27FC236}">
                <a16:creationId xmlns:a16="http://schemas.microsoft.com/office/drawing/2014/main" id="{93D64683-6FC6-4C8F-8DE0-DA298F27DA48}"/>
              </a:ext>
            </a:extLst>
          </p:cNvPr>
          <p:cNvSpPr>
            <a:spLocks noGrp="1"/>
          </p:cNvSpPr>
          <p:nvPr>
            <p:ph type="sldNum" sz="quarter" idx="12"/>
          </p:nvPr>
        </p:nvSpPr>
        <p:spPr/>
        <p:txBody>
          <a:bodyPr/>
          <a:lstStyle/>
          <a:p>
            <a:fld id="{F0DA1747-7AE3-4485-B1CC-5CDDF653E874}" type="slidenum">
              <a:rPr lang="ja-JP" altLang="en-US" smtClean="0"/>
              <a:pPr/>
              <a:t>9</a:t>
            </a:fld>
            <a:endParaRPr lang="ja-JP" altLang="en-US"/>
          </a:p>
        </p:txBody>
      </p:sp>
      <p:sp>
        <p:nvSpPr>
          <p:cNvPr id="4" name="タイトル 3">
            <a:extLst>
              <a:ext uri="{FF2B5EF4-FFF2-40B4-BE49-F238E27FC236}">
                <a16:creationId xmlns:a16="http://schemas.microsoft.com/office/drawing/2014/main" id="{6399213C-3FC9-46C0-81E5-A09B0A82A822}"/>
              </a:ext>
            </a:extLst>
          </p:cNvPr>
          <p:cNvSpPr txBox="1">
            <a:spLocks/>
          </p:cNvSpPr>
          <p:nvPr/>
        </p:nvSpPr>
        <p:spPr>
          <a:xfrm>
            <a:off x="393894" y="-32934"/>
            <a:ext cx="8796633"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補足：加点項目④森林整備・木材利用の促進　について　</a:t>
            </a:r>
          </a:p>
        </p:txBody>
      </p:sp>
      <p:sp>
        <p:nvSpPr>
          <p:cNvPr id="5" name="テキスト ボックス 4">
            <a:extLst>
              <a:ext uri="{FF2B5EF4-FFF2-40B4-BE49-F238E27FC236}">
                <a16:creationId xmlns:a16="http://schemas.microsoft.com/office/drawing/2014/main" id="{6341950D-FC50-4C4F-9D17-2B8DF9F32C7C}"/>
              </a:ext>
            </a:extLst>
          </p:cNvPr>
          <p:cNvSpPr txBox="1"/>
          <p:nvPr/>
        </p:nvSpPr>
        <p:spPr>
          <a:xfrm>
            <a:off x="4578631" y="836712"/>
            <a:ext cx="4437593" cy="2954655"/>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「届出の手引き」</a:t>
            </a:r>
            <a:r>
              <a:rPr lang="en-US" altLang="ja-JP" b="1" dirty="0">
                <a:latin typeface="BIZ UDPゴシック" panose="020B0400000000000000" pitchFamily="50" charset="-128"/>
                <a:ea typeface="BIZ UDPゴシック" panose="020B0400000000000000" pitchFamily="50" charset="-128"/>
              </a:rPr>
              <a:t>P.27 </a:t>
            </a:r>
            <a:r>
              <a:rPr lang="ja-JP" altLang="en-US" b="1" dirty="0">
                <a:latin typeface="BIZ UDPゴシック" panose="020B0400000000000000" pitchFamily="50" charset="-128"/>
                <a:ea typeface="BIZ UDPゴシック" panose="020B0400000000000000" pitchFamily="50" charset="-128"/>
              </a:rPr>
              <a:t>判断基準から抜粋</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a:p>
            <a:r>
              <a:rPr lang="ja-JP" altLang="en-US" u="sng" dirty="0">
                <a:latin typeface="BIZ UDPゴシック" panose="020B0400000000000000" pitchFamily="50" charset="-128"/>
                <a:ea typeface="BIZ UDPゴシック" panose="020B0400000000000000" pitchFamily="50" charset="-128"/>
              </a:rPr>
              <a:t>大阪府</a:t>
            </a:r>
            <a:r>
              <a:rPr lang="en-US" altLang="ja-JP" u="sng" dirty="0">
                <a:latin typeface="BIZ UDPゴシック" panose="020B0400000000000000" pitchFamily="50" charset="-128"/>
                <a:ea typeface="BIZ UDPゴシック" panose="020B0400000000000000" pitchFamily="50" charset="-128"/>
              </a:rPr>
              <a:t>CO</a:t>
            </a:r>
            <a:r>
              <a:rPr lang="ja-JP" altLang="en-US" u="sng" baseline="-25000" dirty="0">
                <a:latin typeface="BIZ UDPゴシック" panose="020B0400000000000000" pitchFamily="50" charset="-128"/>
                <a:ea typeface="BIZ UDPゴシック" panose="020B0400000000000000" pitchFamily="50" charset="-128"/>
              </a:rPr>
              <a:t>２</a:t>
            </a:r>
            <a:r>
              <a:rPr lang="ja-JP" altLang="en-US" u="sng" dirty="0">
                <a:latin typeface="BIZ UDPゴシック" panose="020B0400000000000000" pitchFamily="50" charset="-128"/>
                <a:ea typeface="BIZ UDPゴシック" panose="020B0400000000000000" pitchFamily="50" charset="-128"/>
              </a:rPr>
              <a:t>森林吸収量・木材固定量認証制度の認証を受けていますか。</a:t>
            </a:r>
            <a:endParaRPr lang="en-US" altLang="ja-JP" u="sng"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・森林は</a:t>
            </a:r>
            <a:r>
              <a:rPr lang="en-US" altLang="ja-JP" sz="1600" dirty="0">
                <a:latin typeface="BIZ UDPゴシック" panose="020B0400000000000000" pitchFamily="50" charset="-128"/>
                <a:ea typeface="BIZ UDPゴシック" panose="020B0400000000000000" pitchFamily="50" charset="-128"/>
              </a:rPr>
              <a:t>CO</a:t>
            </a:r>
            <a:r>
              <a:rPr lang="ja-JP" altLang="en-US" sz="1600" baseline="-25000" dirty="0">
                <a:latin typeface="BIZ UDPゴシック" panose="020B0400000000000000" pitchFamily="50" charset="-128"/>
                <a:ea typeface="BIZ UDPゴシック" panose="020B0400000000000000" pitchFamily="50" charset="-128"/>
              </a:rPr>
              <a:t>２</a:t>
            </a:r>
            <a:r>
              <a:rPr lang="ja-JP" altLang="en-US" sz="1600" dirty="0">
                <a:latin typeface="BIZ UDPゴシック" panose="020B0400000000000000" pitchFamily="50" charset="-128"/>
                <a:ea typeface="BIZ UDPゴシック" panose="020B0400000000000000" pitchFamily="50" charset="-128"/>
              </a:rPr>
              <a:t>の吸収源としての役割のほか、森林から供給される木材は、炭素を長期的に貯蔵することが可能なことから、令和５年度から認証制度を開始</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solidFill>
                  <a:srgbClr val="0070C0"/>
                </a:solidFill>
                <a:latin typeface="BIZ UDPゴシック" panose="020B0400000000000000" pitchFamily="50" charset="-128"/>
                <a:ea typeface="BIZ UDPゴシック" panose="020B0400000000000000" pitchFamily="50" charset="-128"/>
              </a:rPr>
              <a:t>　　　　　　　　</a:t>
            </a:r>
            <a:r>
              <a:rPr lang="ja-JP" altLang="en-US" sz="1600" b="1" dirty="0">
                <a:solidFill>
                  <a:srgbClr val="008080"/>
                </a:solidFill>
                <a:latin typeface="BIZ UDPゴシック" panose="020B0400000000000000" pitchFamily="50" charset="-128"/>
                <a:ea typeface="BIZ UDPゴシック" panose="020B0400000000000000" pitchFamily="50" charset="-128"/>
              </a:rPr>
              <a:t>　</a:t>
            </a:r>
            <a:r>
              <a:rPr lang="en-US" altLang="ja-JP" sz="1600" b="1" dirty="0">
                <a:solidFill>
                  <a:srgbClr val="008080"/>
                </a:solidFill>
                <a:latin typeface="BIZ UDPゴシック" panose="020B0400000000000000" pitchFamily="50" charset="-128"/>
                <a:ea typeface="BIZ UDPゴシック" panose="020B0400000000000000" pitchFamily="50" charset="-128"/>
              </a:rPr>
              <a:t>【</a:t>
            </a:r>
            <a:r>
              <a:rPr lang="ja-JP" altLang="en-US" sz="1600" b="1" dirty="0">
                <a:solidFill>
                  <a:srgbClr val="008080"/>
                </a:solidFill>
                <a:latin typeface="BIZ UDPゴシック" panose="020B0400000000000000" pitchFamily="50" charset="-128"/>
                <a:ea typeface="BIZ UDPゴシック" panose="020B0400000000000000" pitchFamily="50" charset="-128"/>
              </a:rPr>
              <a:t>認証までの流れ</a:t>
            </a:r>
            <a:r>
              <a:rPr lang="en-US" altLang="ja-JP" sz="1600" b="1" dirty="0">
                <a:solidFill>
                  <a:srgbClr val="008080"/>
                </a:solidFill>
                <a:latin typeface="BIZ UDPゴシック" panose="020B0400000000000000" pitchFamily="50" charset="-128"/>
                <a:ea typeface="BIZ UDPゴシック" panose="020B0400000000000000" pitchFamily="50" charset="-128"/>
              </a:rPr>
              <a:t>】</a:t>
            </a:r>
            <a:endParaRPr lang="en-US" altLang="ja-JP" sz="1600" b="1" strike="sngStrike" dirty="0">
              <a:solidFill>
                <a:srgbClr val="008080"/>
              </a:solidFill>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p:txBody>
      </p:sp>
      <p:graphicFrame>
        <p:nvGraphicFramePr>
          <p:cNvPr id="8" name="図表 7">
            <a:extLst>
              <a:ext uri="{FF2B5EF4-FFF2-40B4-BE49-F238E27FC236}">
                <a16:creationId xmlns:a16="http://schemas.microsoft.com/office/drawing/2014/main" id="{B7C0545B-7DB3-4D34-A018-93755787250E}"/>
              </a:ext>
            </a:extLst>
          </p:cNvPr>
          <p:cNvGraphicFramePr/>
          <p:nvPr>
            <p:extLst>
              <p:ext uri="{D42A27DB-BD31-4B8C-83A1-F6EECF244321}">
                <p14:modId xmlns:p14="http://schemas.microsoft.com/office/powerpoint/2010/main" val="3308012872"/>
              </p:ext>
            </p:extLst>
          </p:nvPr>
        </p:nvGraphicFramePr>
        <p:xfrm>
          <a:off x="4823553" y="3577208"/>
          <a:ext cx="4084184" cy="2160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テキスト ボックス 8">
            <a:extLst>
              <a:ext uri="{FF2B5EF4-FFF2-40B4-BE49-F238E27FC236}">
                <a16:creationId xmlns:a16="http://schemas.microsoft.com/office/drawing/2014/main" id="{F2F7E0DA-4801-4F2A-91FE-B01F9915F911}"/>
              </a:ext>
            </a:extLst>
          </p:cNvPr>
          <p:cNvSpPr txBox="1"/>
          <p:nvPr/>
        </p:nvSpPr>
        <p:spPr>
          <a:xfrm>
            <a:off x="4706407" y="5771401"/>
            <a:ext cx="4437593" cy="523220"/>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認証手続きは大阪府指定の認証機関にて実施</a:t>
            </a:r>
            <a:endParaRPr lang="en-US" altLang="ja-JP" sz="1400" strike="sngStrike"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認証企業や事例は大阪府</a:t>
            </a:r>
            <a:r>
              <a:rPr lang="en-US" altLang="ja-JP" sz="1400" dirty="0">
                <a:latin typeface="BIZ UDPゴシック" panose="020B0400000000000000" pitchFamily="50" charset="-128"/>
                <a:ea typeface="BIZ UDPゴシック" panose="020B0400000000000000" pitchFamily="50" charset="-128"/>
              </a:rPr>
              <a:t>HP</a:t>
            </a:r>
            <a:r>
              <a:rPr lang="ja-JP" altLang="en-US" sz="1400" dirty="0">
                <a:latin typeface="BIZ UDPゴシック" panose="020B0400000000000000" pitchFamily="50" charset="-128"/>
                <a:ea typeface="BIZ UDPゴシック" panose="020B0400000000000000" pitchFamily="50" charset="-128"/>
              </a:rPr>
              <a:t>などで公表</a:t>
            </a:r>
            <a:endParaRPr lang="en-US" altLang="ja-JP" sz="1400"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9D6E5FDA-952B-4DC4-90E3-1EE40AB5DE5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2337116"/>
      </p:ext>
    </p:extLst>
  </p:cSld>
  <p:clrMapOvr>
    <a:masterClrMapping/>
  </p:clrMapOvr>
  <mc:AlternateContent xmlns:mc="http://schemas.openxmlformats.org/markup-compatibility/2006" xmlns:p14="http://schemas.microsoft.com/office/powerpoint/2010/main">
    <mc:Choice Requires="p14">
      <p:transition spd="slow" p14:dur="2000" advTm="58300"/>
    </mc:Choice>
    <mc:Fallback xmlns="">
      <p:transition spd="slow" advTm="5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5EF2C45-4FF3-400F-BA9A-3C300989F632}"/>
              </a:ext>
            </a:extLst>
          </p:cNvPr>
          <p:cNvPicPr>
            <a:picLocks noChangeAspect="1"/>
          </p:cNvPicPr>
          <p:nvPr/>
        </p:nvPicPr>
        <p:blipFill rotWithShape="1">
          <a:blip r:embed="rId4"/>
          <a:srcRect l="20863" t="20653" r="24801" b="8000"/>
          <a:stretch/>
        </p:blipFill>
        <p:spPr>
          <a:xfrm>
            <a:off x="875210" y="452395"/>
            <a:ext cx="7441322" cy="5496123"/>
          </a:xfrm>
          <a:prstGeom prst="rect">
            <a:avLst/>
          </a:prstGeom>
        </p:spPr>
      </p:pic>
      <p:sp>
        <p:nvSpPr>
          <p:cNvPr id="2" name="スライド番号プレースホルダー 1">
            <a:extLst>
              <a:ext uri="{FF2B5EF4-FFF2-40B4-BE49-F238E27FC236}">
                <a16:creationId xmlns:a16="http://schemas.microsoft.com/office/drawing/2014/main" id="{93D64683-6FC6-4C8F-8DE0-DA298F27DA48}"/>
              </a:ext>
            </a:extLst>
          </p:cNvPr>
          <p:cNvSpPr>
            <a:spLocks noGrp="1"/>
          </p:cNvSpPr>
          <p:nvPr>
            <p:ph type="sldNum" sz="quarter" idx="12"/>
          </p:nvPr>
        </p:nvSpPr>
        <p:spPr/>
        <p:txBody>
          <a:bodyPr/>
          <a:lstStyle/>
          <a:p>
            <a:fld id="{F0DA1747-7AE3-4485-B1CC-5CDDF653E874}" type="slidenum">
              <a:rPr lang="ja-JP" altLang="en-US" smtClean="0"/>
              <a:pPr/>
              <a:t>10</a:t>
            </a:fld>
            <a:endParaRPr lang="ja-JP" altLang="en-US"/>
          </a:p>
        </p:txBody>
      </p:sp>
      <p:sp>
        <p:nvSpPr>
          <p:cNvPr id="5" name="テキスト ボックス 4">
            <a:extLst>
              <a:ext uri="{FF2B5EF4-FFF2-40B4-BE49-F238E27FC236}">
                <a16:creationId xmlns:a16="http://schemas.microsoft.com/office/drawing/2014/main" id="{6341950D-FC50-4C4F-9D17-2B8DF9F32C7C}"/>
              </a:ext>
            </a:extLst>
          </p:cNvPr>
          <p:cNvSpPr txBox="1"/>
          <p:nvPr/>
        </p:nvSpPr>
        <p:spPr>
          <a:xfrm>
            <a:off x="251520" y="169971"/>
            <a:ext cx="3600400" cy="369332"/>
          </a:xfrm>
          <a:prstGeom prst="rect">
            <a:avLst/>
          </a:prstGeom>
          <a:noFill/>
        </p:spPr>
        <p:txBody>
          <a:bodyPr wrap="square" rtlCol="0">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認証の対象となる取組について</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2F7E0DA-4801-4F2A-91FE-B01F9915F911}"/>
              </a:ext>
            </a:extLst>
          </p:cNvPr>
          <p:cNvSpPr txBox="1"/>
          <p:nvPr/>
        </p:nvSpPr>
        <p:spPr>
          <a:xfrm>
            <a:off x="271711" y="5872706"/>
            <a:ext cx="7344816" cy="523220"/>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認証制度の詳細や大阪府指定認証機関については</a:t>
            </a:r>
            <a:r>
              <a:rPr lang="en-US" altLang="ja-JP" sz="1400" dirty="0">
                <a:latin typeface="BIZ UDPゴシック" panose="020B0400000000000000" pitchFamily="50" charset="-128"/>
                <a:ea typeface="BIZ UDPゴシック" panose="020B0400000000000000" pitchFamily="50" charset="-128"/>
              </a:rPr>
              <a:t>URL</a:t>
            </a:r>
            <a:r>
              <a:rPr lang="ja-JP" altLang="en-US" sz="1400" dirty="0">
                <a:latin typeface="BIZ UDPゴシック" panose="020B0400000000000000" pitchFamily="50" charset="-128"/>
                <a:ea typeface="BIZ UDPゴシック" panose="020B0400000000000000" pitchFamily="50" charset="-128"/>
              </a:rPr>
              <a:t>を確認</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hlinkClick r:id="rId5"/>
              </a:rPr>
              <a:t>https://www.pref.osaka.lg.jp/o120040/midori/midori/ninsyouseido.html</a:t>
            </a:r>
            <a:endParaRPr lang="en-US" altLang="ja-JP" sz="1400" dirty="0">
              <a:latin typeface="BIZ UDPゴシック" panose="020B0400000000000000" pitchFamily="50" charset="-128"/>
              <a:ea typeface="BIZ UDPゴシック" panose="020B0400000000000000" pitchFamily="50" charset="-128"/>
            </a:endParaRPr>
          </a:p>
        </p:txBody>
      </p:sp>
      <p:pic>
        <p:nvPicPr>
          <p:cNvPr id="6" name="オーディオ 5">
            <a:hlinkClick r:id="" action="ppaction://media"/>
            <a:extLst>
              <a:ext uri="{FF2B5EF4-FFF2-40B4-BE49-F238E27FC236}">
                <a16:creationId xmlns:a16="http://schemas.microsoft.com/office/drawing/2014/main" id="{1117D56C-C639-4E22-A1BF-D2BBD09AD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98845361"/>
      </p:ext>
    </p:extLst>
  </p:cSld>
  <p:clrMapOvr>
    <a:masterClrMapping/>
  </p:clrMapOvr>
  <mc:AlternateContent xmlns:mc="http://schemas.openxmlformats.org/markup-compatibility/2006" xmlns:p14="http://schemas.microsoft.com/office/powerpoint/2010/main">
    <mc:Choice Requires="p14">
      <p:transition spd="slow" p14:dur="2000" advTm="5098"/>
    </mc:Choice>
    <mc:Fallback xmlns="">
      <p:transition spd="slow" advTm="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492CEBD1-12F0-4664-A41F-11C34AF1D00F}"/>
              </a:ext>
            </a:extLst>
          </p:cNvPr>
          <p:cNvSpPr txBox="1"/>
          <p:nvPr/>
        </p:nvSpPr>
        <p:spPr>
          <a:xfrm>
            <a:off x="1835696" y="3028890"/>
            <a:ext cx="5843393" cy="400110"/>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実績報告書の書き方説明資料</a:t>
            </a:r>
            <a:r>
              <a:rPr lang="en-US" altLang="ja-JP" sz="2000" b="1" dirty="0">
                <a:latin typeface="BIZ UDPゴシック" panose="020B0400000000000000" pitchFamily="50" charset="-128"/>
                <a:ea typeface="BIZ UDPゴシック" panose="020B0400000000000000" pitchFamily="50" charset="-128"/>
              </a:rPr>
              <a:t>2/2</a:t>
            </a:r>
            <a:r>
              <a:rPr lang="ja-JP" altLang="en-US" sz="2000" b="1" dirty="0">
                <a:latin typeface="BIZ UDPゴシック" panose="020B0400000000000000" pitchFamily="50" charset="-128"/>
                <a:ea typeface="BIZ UDPゴシック" panose="020B0400000000000000" pitchFamily="50" charset="-128"/>
              </a:rPr>
              <a:t>につづきます　</a:t>
            </a:r>
            <a:endParaRPr lang="en-US" altLang="ja-JP" sz="2000" b="1"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7AB365E8-FAB1-40F5-B41F-CA78FE0B9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26997251"/>
      </p:ext>
    </p:extLst>
  </p:cSld>
  <p:clrMapOvr>
    <a:masterClrMapping/>
  </p:clrMapOvr>
  <mc:AlternateContent xmlns:mc="http://schemas.openxmlformats.org/markup-compatibility/2006" xmlns:p14="http://schemas.microsoft.com/office/powerpoint/2010/main">
    <mc:Choice Requires="p14">
      <p:transition spd="slow" p14:dur="2000" advTm="4666"/>
    </mc:Choice>
    <mc:Fallback xmlns="">
      <p:transition spd="slow" advTm="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84616" y="5125585"/>
            <a:ext cx="8820472" cy="369332"/>
          </a:xfrm>
          <a:prstGeom prst="rect">
            <a:avLst/>
          </a:prstGeom>
          <a:noFill/>
        </p:spPr>
        <p:txBody>
          <a:bodyPr wrap="square" rtlCol="0">
            <a:spAutoFit/>
          </a:bodyPr>
          <a:lstStyle/>
          <a:p>
            <a:r>
              <a:rPr kumimoji="1" lang="en-US" altLang="ja-JP" b="1" dirty="0">
                <a:solidFill>
                  <a:srgbClr val="C00000"/>
                </a:solidFill>
                <a:latin typeface="BIZ UDPゴシック" panose="020B0400000000000000" pitchFamily="50" charset="-128"/>
                <a:ea typeface="BIZ UDPゴシック" panose="020B0400000000000000" pitchFamily="50" charset="-128"/>
              </a:rPr>
              <a:t>※</a:t>
            </a:r>
            <a:r>
              <a:rPr kumimoji="1" lang="ja-JP" altLang="en-US" b="1" dirty="0">
                <a:solidFill>
                  <a:srgbClr val="C00000"/>
                </a:solidFill>
                <a:latin typeface="BIZ UDPゴシック" panose="020B0400000000000000" pitchFamily="50" charset="-128"/>
                <a:ea typeface="BIZ UDPゴシック" panose="020B0400000000000000" pitchFamily="50" charset="-128"/>
              </a:rPr>
              <a:t>　記入にあたっては「気候変動対策指針」及び「届出の手引き」を必ず確認すること</a:t>
            </a:r>
            <a:endParaRPr kumimoji="1" lang="ja-JP" altLang="en-US" sz="1200" dirty="0">
              <a:solidFill>
                <a:srgbClr val="C00000"/>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E42CF1A1-8BB3-453A-AC26-780C16B8E8F6}"/>
              </a:ext>
            </a:extLst>
          </p:cNvPr>
          <p:cNvGrpSpPr/>
          <p:nvPr/>
        </p:nvGrpSpPr>
        <p:grpSpPr>
          <a:xfrm>
            <a:off x="418727" y="2667363"/>
            <a:ext cx="8261232" cy="2492767"/>
            <a:chOff x="418727" y="2667363"/>
            <a:chExt cx="8261232" cy="2492767"/>
          </a:xfrm>
        </p:grpSpPr>
        <p:sp>
          <p:nvSpPr>
            <p:cNvPr id="18" name="角丸四角形 17"/>
            <p:cNvSpPr/>
            <p:nvPr/>
          </p:nvSpPr>
          <p:spPr>
            <a:xfrm>
              <a:off x="418727" y="2721935"/>
              <a:ext cx="8261232" cy="2438195"/>
            </a:xfrm>
            <a:prstGeom prst="roundRect">
              <a:avLst>
                <a:gd name="adj" fmla="val 416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5090"/>
              <a:endPar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indent="85090"/>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・その他事業所における各エネルギー使用量の内訳</a:t>
              </a: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・「エネルギーの使用によって発生する二酸化炭素」以外の温室効果ガスの算定根拠</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・温室効果ガス排出量と密接な関係を持つ値を複数設定した場合の算定根拠</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・電気の排出係数および契約している電気メニュー</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（再エネ契約割合がわかるもの）の根拠資料</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・個別調達した証書および大阪府</a:t>
              </a:r>
              <a:r>
                <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CO₂</a:t>
              </a:r>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森林吸収量・木材固定量認証制度証書</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・単位発熱量および排出係数等を実測に基づき設定する場合の根拠資料</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・燃費法による自動車の燃料使用量の算定根拠</a:t>
              </a:r>
            </a:p>
          </p:txBody>
        </p:sp>
        <p:sp>
          <p:nvSpPr>
            <p:cNvPr id="17" name="テキスト ボックス 16"/>
            <p:cNvSpPr txBox="1"/>
            <p:nvPr/>
          </p:nvSpPr>
          <p:spPr>
            <a:xfrm>
              <a:off x="711497" y="2667363"/>
              <a:ext cx="1467068" cy="400110"/>
            </a:xfrm>
            <a:prstGeom prst="rect">
              <a:avLst/>
            </a:prstGeom>
            <a:noFill/>
          </p:spPr>
          <p:txBody>
            <a:bodyPr wrap="none" rtlCol="0">
              <a:spAutoFit/>
            </a:bodyPr>
            <a:lstStyle/>
            <a:p>
              <a:pPr algn="ct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添付資料</a:t>
              </a:r>
              <a:r>
                <a:rPr lang="en-US" altLang="ja-JP" sz="2000" dirty="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2200253" y="2713599"/>
              <a:ext cx="1795683" cy="338554"/>
            </a:xfrm>
            <a:prstGeom prst="rect">
              <a:avLst/>
            </a:prstGeom>
            <a:noFill/>
          </p:spPr>
          <p:txBody>
            <a:bodyPr wrap="none" rtlCol="0">
              <a:spAutoFit/>
            </a:bodyPr>
            <a:lstStyle/>
            <a:p>
              <a:pPr algn="ctr"/>
              <a:r>
                <a:rPr lang="ja-JP" altLang="en-US" sz="1600" dirty="0">
                  <a:latin typeface="BIZ UDPゴシック" panose="020B0400000000000000" pitchFamily="50" charset="-128"/>
                  <a:ea typeface="BIZ UDPゴシック" panose="020B0400000000000000" pitchFamily="50" charset="-128"/>
                </a:rPr>
                <a:t>必要に応じて提出</a:t>
              </a:r>
              <a:endParaRPr kumimoji="1" lang="ja-JP" altLang="en-US" dirty="0">
                <a:latin typeface="BIZ UDPゴシック" panose="020B0400000000000000" pitchFamily="50" charset="-128"/>
                <a:ea typeface="BIZ UDPゴシック" panose="020B0400000000000000" pitchFamily="50" charset="-128"/>
              </a:endParaRPr>
            </a:p>
          </p:txBody>
        </p:sp>
      </p:grpSp>
      <p:sp>
        <p:nvSpPr>
          <p:cNvPr id="11" name="スライド番号プレースホルダー 10"/>
          <p:cNvSpPr>
            <a:spLocks noGrp="1"/>
          </p:cNvSpPr>
          <p:nvPr>
            <p:ph type="sldNum" sz="quarter" idx="12"/>
          </p:nvPr>
        </p:nvSpPr>
        <p:spPr/>
        <p:txBody>
          <a:bodyPr/>
          <a:lstStyle/>
          <a:p>
            <a:fld id="{55A7BED7-9510-4C4B-91BA-7696EE92F05C}" type="slidenum">
              <a:rPr kumimoji="1" lang="ja-JP" altLang="en-US" smtClean="0"/>
              <a:t>1</a:t>
            </a:fld>
            <a:endParaRPr kumimoji="1" lang="ja-JP" altLang="en-US" dirty="0"/>
          </a:p>
        </p:txBody>
      </p:sp>
      <p:sp>
        <p:nvSpPr>
          <p:cNvPr id="22" name="タイトル 3">
            <a:extLst>
              <a:ext uri="{FF2B5EF4-FFF2-40B4-BE49-F238E27FC236}">
                <a16:creationId xmlns:a16="http://schemas.microsoft.com/office/drawing/2014/main" id="{D658637F-823B-4609-84A8-A598ACC4396B}"/>
              </a:ext>
            </a:extLst>
          </p:cNvPr>
          <p:cNvSpPr txBox="1">
            <a:spLocks/>
          </p:cNvSpPr>
          <p:nvPr/>
        </p:nvSpPr>
        <p:spPr>
          <a:xfrm>
            <a:off x="465412" y="-27384"/>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実績報告書（</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Excel</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様式）の構成</a:t>
            </a:r>
          </a:p>
        </p:txBody>
      </p:sp>
      <p:grpSp>
        <p:nvGrpSpPr>
          <p:cNvPr id="2" name="グループ化 1">
            <a:extLst>
              <a:ext uri="{FF2B5EF4-FFF2-40B4-BE49-F238E27FC236}">
                <a16:creationId xmlns:a16="http://schemas.microsoft.com/office/drawing/2014/main" id="{A9A4AD6D-BDBE-4DC3-9575-23CB61FF570E}"/>
              </a:ext>
            </a:extLst>
          </p:cNvPr>
          <p:cNvGrpSpPr/>
          <p:nvPr/>
        </p:nvGrpSpPr>
        <p:grpSpPr>
          <a:xfrm>
            <a:off x="418727" y="743288"/>
            <a:ext cx="8230273" cy="1901833"/>
            <a:chOff x="465412" y="1023111"/>
            <a:chExt cx="8230273" cy="1901833"/>
          </a:xfrm>
        </p:grpSpPr>
        <p:sp>
          <p:nvSpPr>
            <p:cNvPr id="13" name="角丸四角形 12"/>
            <p:cNvSpPr/>
            <p:nvPr/>
          </p:nvSpPr>
          <p:spPr>
            <a:xfrm>
              <a:off x="465412" y="1023111"/>
              <a:ext cx="8230273" cy="1901833"/>
            </a:xfrm>
            <a:prstGeom prst="roundRect">
              <a:avLst>
                <a:gd name="adj" fmla="val 244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74597" y="1025812"/>
              <a:ext cx="6771405" cy="707886"/>
            </a:xfrm>
            <a:prstGeom prst="rect">
              <a:avLst/>
            </a:prstGeom>
            <a:noFill/>
          </p:spPr>
          <p:txBody>
            <a:bodyPr wrap="none" rtlCol="0">
              <a:spAutoFit/>
            </a:bodyPr>
            <a:lstStyle/>
            <a:p>
              <a:pPr algn="ct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実績報告書</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　</a:t>
              </a:r>
              <a:r>
                <a:rPr lang="ja-JP" altLang="en-US" dirty="0"/>
                <a:t>計画期間：対策計画書届出年度から</a:t>
              </a:r>
              <a:r>
                <a:rPr lang="en-US" altLang="ja-JP" dirty="0"/>
                <a:t>2030</a:t>
              </a:r>
              <a:r>
                <a:rPr lang="ja-JP" altLang="en-US" dirty="0"/>
                <a:t>年度まで</a:t>
              </a:r>
              <a:endParaRPr kumimoji="1" lang="ja-JP" altLang="en-US" sz="2000" dirty="0"/>
            </a:p>
            <a:p>
              <a:pPr algn="ct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BD4ABFE0-233B-49E2-9FA7-C9253475A620}"/>
                </a:ext>
              </a:extLst>
            </p:cNvPr>
            <p:cNvSpPr txBox="1"/>
            <p:nvPr/>
          </p:nvSpPr>
          <p:spPr>
            <a:xfrm>
              <a:off x="3765397" y="1358636"/>
              <a:ext cx="1349000"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シートタグ名</a:t>
              </a:r>
            </a:p>
          </p:txBody>
        </p:sp>
        <p:sp>
          <p:nvSpPr>
            <p:cNvPr id="30" name="正方形/長方形 29">
              <a:extLst>
                <a:ext uri="{FF2B5EF4-FFF2-40B4-BE49-F238E27FC236}">
                  <a16:creationId xmlns:a16="http://schemas.microsoft.com/office/drawing/2014/main" id="{49FDF729-E51A-40B0-8CF0-613A8E8DC1D3}"/>
                </a:ext>
              </a:extLst>
            </p:cNvPr>
            <p:cNvSpPr/>
            <p:nvPr/>
          </p:nvSpPr>
          <p:spPr>
            <a:xfrm>
              <a:off x="981332" y="2551348"/>
              <a:ext cx="7298776" cy="338554"/>
            </a:xfrm>
            <a:prstGeom prst="rect">
              <a:avLst/>
            </a:prstGeom>
          </p:spPr>
          <p:txBody>
            <a:bodyPr wrap="square">
              <a:spAutoFit/>
            </a:bodyPr>
            <a:lstStyle/>
            <a:p>
              <a:r>
                <a:rPr lang="ja-JP" altLang="en-US" sz="1600" dirty="0">
                  <a:latin typeface="BIZ UDPゴシック" panose="020B0400000000000000" pitchFamily="50" charset="-128"/>
                  <a:ea typeface="BIZ UDPゴシック" panose="020B0400000000000000" pitchFamily="50" charset="-128"/>
                </a:rPr>
                <a:t>自動算出式を入力しているため、</a:t>
              </a:r>
              <a:r>
                <a:rPr lang="ja-JP" altLang="en-US" sz="1600" dirty="0">
                  <a:solidFill>
                    <a:srgbClr val="C00000"/>
                  </a:solidFill>
                  <a:latin typeface="BIZ UDPゴシック" panose="020B0400000000000000" pitchFamily="50" charset="-128"/>
                  <a:ea typeface="BIZ UDPゴシック" panose="020B0400000000000000" pitchFamily="50" charset="-128"/>
                </a:rPr>
                <a:t>シートタグ名の変更や削除</a:t>
              </a:r>
              <a:r>
                <a:rPr lang="ja-JP" altLang="en-US" sz="1600" dirty="0">
                  <a:latin typeface="BIZ UDPゴシック" panose="020B0400000000000000" pitchFamily="50" charset="-128"/>
                  <a:ea typeface="BIZ UDPゴシック" panose="020B0400000000000000" pitchFamily="50" charset="-128"/>
                </a:rPr>
                <a:t>はしないこと</a:t>
              </a:r>
              <a:endParaRPr lang="ja-JP" altLang="en-US" sz="1200" dirty="0">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9A5ABC57-B4F7-4747-B9C9-3D9CBF4A997A}"/>
                </a:ext>
              </a:extLst>
            </p:cNvPr>
            <p:cNvGrpSpPr/>
            <p:nvPr/>
          </p:nvGrpSpPr>
          <p:grpSpPr>
            <a:xfrm>
              <a:off x="1242050" y="1669667"/>
              <a:ext cx="6624736" cy="844659"/>
              <a:chOff x="-2268760" y="2055931"/>
              <a:chExt cx="6624736" cy="844659"/>
            </a:xfrm>
          </p:grpSpPr>
          <p:sp>
            <p:nvSpPr>
              <p:cNvPr id="9" name="正方形/長方形 8">
                <a:extLst>
                  <a:ext uri="{FF2B5EF4-FFF2-40B4-BE49-F238E27FC236}">
                    <a16:creationId xmlns:a16="http://schemas.microsoft.com/office/drawing/2014/main" id="{3D10C7AE-3A5B-4F6D-A72A-15E60D9DC3FE}"/>
                  </a:ext>
                </a:extLst>
              </p:cNvPr>
              <p:cNvSpPr/>
              <p:nvPr/>
            </p:nvSpPr>
            <p:spPr>
              <a:xfrm>
                <a:off x="-2268760" y="2057292"/>
                <a:ext cx="6624736" cy="843298"/>
              </a:xfrm>
              <a:prstGeom prst="rect">
                <a:avLst/>
              </a:prstGeom>
              <a:solidFill>
                <a:schemeClr val="accent1">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709A8A6-8301-43E9-BF0A-0CAF339B0FD7}"/>
                  </a:ext>
                </a:extLst>
              </p:cNvPr>
              <p:cNvSpPr txBox="1"/>
              <p:nvPr/>
            </p:nvSpPr>
            <p:spPr>
              <a:xfrm>
                <a:off x="2214603" y="2055931"/>
                <a:ext cx="2047909"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７　電気使用量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８　自動車エネ量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９　</a:t>
                </a:r>
                <a:r>
                  <a:rPr kumimoji="1" lang="en-US" altLang="ja-JP" sz="1600" dirty="0">
                    <a:latin typeface="BIZ UDPゴシック" panose="020B0400000000000000" pitchFamily="50" charset="-128"/>
                    <a:ea typeface="BIZ UDPゴシック" panose="020B0400000000000000" pitchFamily="50" charset="-128"/>
                  </a:rPr>
                  <a:t>EV</a:t>
                </a:r>
                <a:r>
                  <a:rPr kumimoji="1" lang="ja-JP" altLang="en-US" sz="1600" dirty="0">
                    <a:latin typeface="BIZ UDPゴシック" panose="020B0400000000000000" pitchFamily="50" charset="-128"/>
                    <a:ea typeface="BIZ UDPゴシック" panose="020B0400000000000000" pitchFamily="50" charset="-128"/>
                  </a:rPr>
                  <a:t>・</a:t>
                </a:r>
                <a:r>
                  <a:rPr kumimoji="1" lang="en-US" altLang="ja-JP" sz="1600" dirty="0">
                    <a:latin typeface="BIZ UDPゴシック" panose="020B0400000000000000" pitchFamily="50" charset="-128"/>
                    <a:ea typeface="BIZ UDPゴシック" panose="020B0400000000000000" pitchFamily="50" charset="-128"/>
                  </a:rPr>
                  <a:t>FCV</a:t>
                </a:r>
                <a:r>
                  <a:rPr kumimoji="1" lang="ja-JP" altLang="en-US" sz="1600" dirty="0">
                    <a:latin typeface="BIZ UDPゴシック" panose="020B0400000000000000" pitchFamily="50" charset="-128"/>
                    <a:ea typeface="BIZ UDPゴシック" panose="020B0400000000000000" pitchFamily="50" charset="-128"/>
                  </a:rPr>
                  <a:t>一覧</a:t>
                </a:r>
              </a:p>
            </p:txBody>
          </p:sp>
          <p:sp>
            <p:nvSpPr>
              <p:cNvPr id="26" name="テキスト ボックス 25">
                <a:extLst>
                  <a:ext uri="{FF2B5EF4-FFF2-40B4-BE49-F238E27FC236}">
                    <a16:creationId xmlns:a16="http://schemas.microsoft.com/office/drawing/2014/main" id="{5FDDCDE0-D202-4FBC-9131-D1260576479A}"/>
                  </a:ext>
                </a:extLst>
              </p:cNvPr>
              <p:cNvSpPr txBox="1"/>
              <p:nvPr/>
            </p:nvSpPr>
            <p:spPr>
              <a:xfrm>
                <a:off x="-2214223" y="2057292"/>
                <a:ext cx="1953021"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１　 表紙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２　事業所名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３　対策まとめ　　　　</a:t>
                </a:r>
              </a:p>
            </p:txBody>
          </p:sp>
          <p:sp>
            <p:nvSpPr>
              <p:cNvPr id="31" name="テキスト ボックス 30">
                <a:extLst>
                  <a:ext uri="{FF2B5EF4-FFF2-40B4-BE49-F238E27FC236}">
                    <a16:creationId xmlns:a16="http://schemas.microsoft.com/office/drawing/2014/main" id="{0F5936C8-3F5B-471E-B225-B967A1C8460F}"/>
                  </a:ext>
                </a:extLst>
              </p:cNvPr>
              <p:cNvSpPr txBox="1"/>
              <p:nvPr/>
            </p:nvSpPr>
            <p:spPr>
              <a:xfrm>
                <a:off x="-42623" y="2057292"/>
                <a:ext cx="2047909"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４　重点対策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５　主なエネ量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６　その他エネ量</a:t>
                </a:r>
              </a:p>
            </p:txBody>
          </p:sp>
        </p:grpSp>
      </p:grpSp>
      <p:grpSp>
        <p:nvGrpSpPr>
          <p:cNvPr id="14" name="グループ化 13">
            <a:extLst>
              <a:ext uri="{FF2B5EF4-FFF2-40B4-BE49-F238E27FC236}">
                <a16:creationId xmlns:a16="http://schemas.microsoft.com/office/drawing/2014/main" id="{8A66CB83-2BD2-4B11-B013-DEE36D4D9D11}"/>
              </a:ext>
            </a:extLst>
          </p:cNvPr>
          <p:cNvGrpSpPr/>
          <p:nvPr/>
        </p:nvGrpSpPr>
        <p:grpSpPr>
          <a:xfrm>
            <a:off x="107504" y="5392356"/>
            <a:ext cx="8856984" cy="1200329"/>
            <a:chOff x="107504" y="5392356"/>
            <a:chExt cx="8856984" cy="1200329"/>
          </a:xfrm>
        </p:grpSpPr>
        <p:sp>
          <p:nvSpPr>
            <p:cNvPr id="27" name="正方形/長方形 26">
              <a:extLst>
                <a:ext uri="{FF2B5EF4-FFF2-40B4-BE49-F238E27FC236}">
                  <a16:creationId xmlns:a16="http://schemas.microsoft.com/office/drawing/2014/main" id="{7829F21D-7E4F-4168-8E4D-344394735639}"/>
                </a:ext>
              </a:extLst>
            </p:cNvPr>
            <p:cNvSpPr/>
            <p:nvPr/>
          </p:nvSpPr>
          <p:spPr>
            <a:xfrm>
              <a:off x="107504" y="5392356"/>
              <a:ext cx="88569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表示規則</a:t>
              </a:r>
              <a:r>
                <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b="0"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Times New Roman" panose="02020603050405020304" pitchFamily="18" charset="0"/>
                </a:rPr>
                <a:t>記入が必要</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な項目　／</a:t>
              </a:r>
              <a:r>
                <a:rPr lang="ja-JP" altLang="en-US" sz="16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自動で入力される項目　／　</a:t>
              </a:r>
              <a:r>
                <a:rPr kumimoji="1" lang="ja-JP" altLang="en-US" sz="1600" b="1" i="0"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青文字　</a:t>
              </a:r>
              <a:r>
                <a:rPr kumimoji="1" lang="ja-JP" altLang="en-US" sz="1600" b="0" i="0"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rPr>
                <a:t>公表される</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en-US" altLang="ja-JP" sz="1400" dirty="0">
                  <a:solidFill>
                    <a:prstClr val="black"/>
                  </a:solidFill>
                  <a:latin typeface="BIZ UDPゴシック" panose="020B0400000000000000" pitchFamily="50" charset="-128"/>
                  <a:ea typeface="BIZ UDPゴシック" panose="020B0400000000000000" pitchFamily="50" charset="-128"/>
                </a:rPr>
                <a:t>(</a:t>
              </a:r>
              <a:r>
                <a:rPr kumimoji="1" lang="ja-JP" altLang="en-US" sz="140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青文字</a:t>
              </a:r>
              <a:r>
                <a:rPr lang="ja-JP" altLang="en-US" sz="1400" dirty="0">
                  <a:solidFill>
                    <a:prstClr val="black"/>
                  </a:solidFill>
                  <a:latin typeface="BIZ UDPゴシック" panose="020B0400000000000000" pitchFamily="50" charset="-128"/>
                  <a:ea typeface="BIZ UDPゴシック" panose="020B0400000000000000" pitchFamily="50" charset="-128"/>
                </a:rPr>
                <a:t>で表示される個所には個人情報や経営上の秘密情報などは記載しないこと</a:t>
              </a:r>
              <a:r>
                <a:rPr lang="en-US" altLang="ja-JP" sz="1400" dirty="0">
                  <a:solidFill>
                    <a:prstClr val="black"/>
                  </a:solidFill>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9" name="図 28">
              <a:extLst>
                <a:ext uri="{FF2B5EF4-FFF2-40B4-BE49-F238E27FC236}">
                  <a16:creationId xmlns:a16="http://schemas.microsoft.com/office/drawing/2014/main" id="{B40B0DA3-64BD-4A17-B859-88864BE1EF94}"/>
                </a:ext>
              </a:extLst>
            </p:cNvPr>
            <p:cNvPicPr>
              <a:picLocks/>
            </p:cNvPicPr>
            <p:nvPr/>
          </p:nvPicPr>
          <p:blipFill rotWithShape="1">
            <a:blip r:embed="rId5"/>
            <a:srcRect l="73244" t="73625" r="19561" b="24406"/>
            <a:stretch/>
          </p:blipFill>
          <p:spPr>
            <a:xfrm>
              <a:off x="3361179" y="5837918"/>
              <a:ext cx="648000" cy="216000"/>
            </a:xfrm>
            <a:prstGeom prst="rect">
              <a:avLst/>
            </a:prstGeom>
            <a:ln>
              <a:solidFill>
                <a:schemeClr val="tx1"/>
              </a:solidFill>
            </a:ln>
          </p:spPr>
        </p:pic>
        <p:sp>
          <p:nvSpPr>
            <p:cNvPr id="12" name="正方形/長方形 11">
              <a:extLst>
                <a:ext uri="{FF2B5EF4-FFF2-40B4-BE49-F238E27FC236}">
                  <a16:creationId xmlns:a16="http://schemas.microsoft.com/office/drawing/2014/main" id="{4713B1C2-BA69-4768-B305-21469E92AAE5}"/>
                </a:ext>
              </a:extLst>
            </p:cNvPr>
            <p:cNvSpPr/>
            <p:nvPr/>
          </p:nvSpPr>
          <p:spPr>
            <a:xfrm>
              <a:off x="555522" y="5828190"/>
              <a:ext cx="676800" cy="216000"/>
            </a:xfrm>
            <a:prstGeom prst="rect">
              <a:avLst/>
            </a:prstGeom>
            <a:solidFill>
              <a:srgbClr val="F7EC9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オーディオ 6">
            <a:hlinkClick r:id="" action="ppaction://media"/>
            <a:extLst>
              <a:ext uri="{FF2B5EF4-FFF2-40B4-BE49-F238E27FC236}">
                <a16:creationId xmlns:a16="http://schemas.microsoft.com/office/drawing/2014/main" id="{FD3016FE-F3AC-4648-AE33-DF0056238C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26175458"/>
      </p:ext>
    </p:extLst>
  </p:cSld>
  <p:clrMapOvr>
    <a:masterClrMapping/>
  </p:clrMapOvr>
  <mc:AlternateContent xmlns:mc="http://schemas.openxmlformats.org/markup-compatibility/2006" xmlns:p14="http://schemas.microsoft.com/office/powerpoint/2010/main">
    <mc:Choice Requires="p14">
      <p:transition spd="slow" p14:dur="2000" advTm="78294"/>
    </mc:Choice>
    <mc:Fallback xmlns="">
      <p:transition spd="slow" advTm="7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2</a:t>
            </a:fld>
            <a:endParaRPr kumimoji="1" lang="ja-JP" altLang="en-US" dirty="0"/>
          </a:p>
        </p:txBody>
      </p:sp>
      <p:sp>
        <p:nvSpPr>
          <p:cNvPr id="4" name="タイトル 3">
            <a:extLst>
              <a:ext uri="{FF2B5EF4-FFF2-40B4-BE49-F238E27FC236}">
                <a16:creationId xmlns:a16="http://schemas.microsoft.com/office/drawing/2014/main" id="{CC98F3D8-34E0-4767-A37E-2058F6A66BF2}"/>
              </a:ext>
            </a:extLst>
          </p:cNvPr>
          <p:cNvSpPr>
            <a:spLocks noGrp="1"/>
          </p:cNvSpPr>
          <p:nvPr>
            <p:ph type="title" idx="4294967295"/>
          </p:nvPr>
        </p:nvSpPr>
        <p:spPr>
          <a:xfrm>
            <a:off x="465412" y="26321"/>
            <a:ext cx="8136904" cy="725630"/>
          </a:xfrm>
        </p:spPr>
        <p:txBody>
          <a:bodyPr>
            <a:noAutofit/>
          </a:body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「１ 表紙」シート（届出の手引き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P.56</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21" name="グループ化 20">
            <a:extLst>
              <a:ext uri="{FF2B5EF4-FFF2-40B4-BE49-F238E27FC236}">
                <a16:creationId xmlns:a16="http://schemas.microsoft.com/office/drawing/2014/main" id="{B1B76507-2F39-46F2-8ABE-938407540790}"/>
              </a:ext>
            </a:extLst>
          </p:cNvPr>
          <p:cNvGrpSpPr/>
          <p:nvPr/>
        </p:nvGrpSpPr>
        <p:grpSpPr>
          <a:xfrm>
            <a:off x="318965" y="729825"/>
            <a:ext cx="3744415" cy="5616623"/>
            <a:chOff x="323528" y="620688"/>
            <a:chExt cx="3744415" cy="5616623"/>
          </a:xfrm>
        </p:grpSpPr>
        <p:pic>
          <p:nvPicPr>
            <p:cNvPr id="16" name="図 15">
              <a:extLst>
                <a:ext uri="{FF2B5EF4-FFF2-40B4-BE49-F238E27FC236}">
                  <a16:creationId xmlns:a16="http://schemas.microsoft.com/office/drawing/2014/main" id="{9BBE6B45-F5B3-47C8-B6CE-B7D77B5925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3528" y="620688"/>
              <a:ext cx="3744415" cy="5616623"/>
            </a:xfrm>
            <a:prstGeom prst="rect">
              <a:avLst/>
            </a:prstGeom>
          </p:spPr>
        </p:pic>
        <p:sp>
          <p:nvSpPr>
            <p:cNvPr id="17" name="正方形/長方形 16">
              <a:extLst>
                <a:ext uri="{FF2B5EF4-FFF2-40B4-BE49-F238E27FC236}">
                  <a16:creationId xmlns:a16="http://schemas.microsoft.com/office/drawing/2014/main" id="{99448812-28B7-402E-AB66-581462913EFC}"/>
                </a:ext>
              </a:extLst>
            </p:cNvPr>
            <p:cNvSpPr/>
            <p:nvPr/>
          </p:nvSpPr>
          <p:spPr>
            <a:xfrm>
              <a:off x="2305844" y="917883"/>
              <a:ext cx="1610147" cy="21000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EA8BDAB-3CFA-4F64-96CD-44BDDF51501C}"/>
                </a:ext>
              </a:extLst>
            </p:cNvPr>
            <p:cNvSpPr/>
            <p:nvPr/>
          </p:nvSpPr>
          <p:spPr>
            <a:xfrm>
              <a:off x="1519820" y="3356993"/>
              <a:ext cx="2415221" cy="28201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4376B36-AAD1-408B-8E6F-38030A804912}"/>
                </a:ext>
              </a:extLst>
            </p:cNvPr>
            <p:cNvSpPr/>
            <p:nvPr/>
          </p:nvSpPr>
          <p:spPr>
            <a:xfrm>
              <a:off x="400100" y="5472354"/>
              <a:ext cx="3553992" cy="39562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F588008-3153-46FE-9B98-F09CB6C85A54}"/>
                </a:ext>
              </a:extLst>
            </p:cNvPr>
            <p:cNvSpPr/>
            <p:nvPr/>
          </p:nvSpPr>
          <p:spPr>
            <a:xfrm>
              <a:off x="400100" y="5768135"/>
              <a:ext cx="1131344" cy="265135"/>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F0C3569F-75D3-4B6B-AB76-678B5B00EC83}"/>
              </a:ext>
            </a:extLst>
          </p:cNvPr>
          <p:cNvGrpSpPr/>
          <p:nvPr/>
        </p:nvGrpSpPr>
        <p:grpSpPr>
          <a:xfrm>
            <a:off x="3911428" y="1132025"/>
            <a:ext cx="4304601" cy="1051088"/>
            <a:chOff x="3911428" y="1132025"/>
            <a:chExt cx="4304601" cy="1051088"/>
          </a:xfrm>
        </p:grpSpPr>
        <p:sp>
          <p:nvSpPr>
            <p:cNvPr id="22" name="線吹き出し 2 (枠付き) 8">
              <a:extLst>
                <a:ext uri="{FF2B5EF4-FFF2-40B4-BE49-F238E27FC236}">
                  <a16:creationId xmlns:a16="http://schemas.microsoft.com/office/drawing/2014/main" id="{A1BB11AE-D66F-4A0C-B1C2-1C6B1E91538E}"/>
                </a:ext>
              </a:extLst>
            </p:cNvPr>
            <p:cNvSpPr/>
            <p:nvPr/>
          </p:nvSpPr>
          <p:spPr>
            <a:xfrm>
              <a:off x="5049809" y="1565560"/>
              <a:ext cx="3166220" cy="617553"/>
            </a:xfrm>
            <a:prstGeom prst="borderCallout2">
              <a:avLst>
                <a:gd name="adj1" fmla="val 54302"/>
                <a:gd name="adj2" fmla="val -21"/>
                <a:gd name="adj3" fmla="val 158657"/>
                <a:gd name="adj4" fmla="val -14536"/>
                <a:gd name="adj5" fmla="val 302660"/>
                <a:gd name="adj6" fmla="val -34625"/>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日付、業種</a:t>
              </a:r>
              <a:r>
                <a:rPr lang="ja-JP" altLang="en-US" dirty="0">
                  <a:solidFill>
                    <a:schemeClr val="tx1"/>
                  </a:solidFill>
                  <a:latin typeface="BIZ UDPゴシック" panose="020B0400000000000000" pitchFamily="50" charset="-128"/>
                  <a:ea typeface="BIZ UDPゴシック" panose="020B0400000000000000" pitchFamily="50" charset="-128"/>
                </a:rPr>
                <a:t>の記載漏れに注意</a:t>
              </a:r>
            </a:p>
          </p:txBody>
        </p:sp>
        <p:cxnSp>
          <p:nvCxnSpPr>
            <p:cNvPr id="24" name="直線矢印コネクタ 23">
              <a:extLst>
                <a:ext uri="{FF2B5EF4-FFF2-40B4-BE49-F238E27FC236}">
                  <a16:creationId xmlns:a16="http://schemas.microsoft.com/office/drawing/2014/main" id="{A86F75D3-9476-4CA9-859C-5B44854D1B11}"/>
                </a:ext>
              </a:extLst>
            </p:cNvPr>
            <p:cNvCxnSpPr>
              <a:cxnSpLocks/>
              <a:stCxn id="22" idx="2"/>
              <a:endCxn id="17" idx="3"/>
            </p:cNvCxnSpPr>
            <p:nvPr/>
          </p:nvCxnSpPr>
          <p:spPr>
            <a:xfrm flipH="1" flipV="1">
              <a:off x="3911428" y="1132025"/>
              <a:ext cx="1138381" cy="742312"/>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grpSp>
      <p:sp>
        <p:nvSpPr>
          <p:cNvPr id="28" name="線吹き出し 2 (枠付き) 8">
            <a:extLst>
              <a:ext uri="{FF2B5EF4-FFF2-40B4-BE49-F238E27FC236}">
                <a16:creationId xmlns:a16="http://schemas.microsoft.com/office/drawing/2014/main" id="{9FB92111-9FF8-4145-A9C6-CF7670EF1507}"/>
              </a:ext>
            </a:extLst>
          </p:cNvPr>
          <p:cNvSpPr/>
          <p:nvPr/>
        </p:nvSpPr>
        <p:spPr>
          <a:xfrm>
            <a:off x="5080622" y="2760794"/>
            <a:ext cx="3676971" cy="1146292"/>
          </a:xfrm>
          <a:prstGeom prst="borderCallout2">
            <a:avLst>
              <a:gd name="adj1" fmla="val 91439"/>
              <a:gd name="adj2" fmla="val 238"/>
              <a:gd name="adj3" fmla="val 148391"/>
              <a:gd name="adj4" fmla="val -16524"/>
              <a:gd name="adj5" fmla="val 246125"/>
              <a:gd name="adj6" fmla="val -32745"/>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連絡先</a:t>
            </a:r>
            <a:r>
              <a:rPr lang="ja-JP" altLang="en-US" dirty="0">
                <a:solidFill>
                  <a:schemeClr val="tx1"/>
                </a:solidFill>
                <a:latin typeface="BIZ UDPゴシック" panose="020B0400000000000000" pitchFamily="50" charset="-128"/>
                <a:ea typeface="BIZ UDPゴシック" panose="020B0400000000000000" pitchFamily="50" charset="-128"/>
              </a:rPr>
              <a:t>は届出内容の確認時に必要（担当者名の記載があると、府との連絡がスムーズとなります。）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0" name="線吹き出し 2 (枠付き) 8">
            <a:extLst>
              <a:ext uri="{FF2B5EF4-FFF2-40B4-BE49-F238E27FC236}">
                <a16:creationId xmlns:a16="http://schemas.microsoft.com/office/drawing/2014/main" id="{A24050AE-CE3A-43B2-8D99-AD12ECA12FFF}"/>
              </a:ext>
            </a:extLst>
          </p:cNvPr>
          <p:cNvSpPr/>
          <p:nvPr/>
        </p:nvSpPr>
        <p:spPr>
          <a:xfrm>
            <a:off x="5049809" y="4452619"/>
            <a:ext cx="3676971" cy="1085079"/>
          </a:xfrm>
          <a:prstGeom prst="borderCallout2">
            <a:avLst>
              <a:gd name="adj1" fmla="val 91439"/>
              <a:gd name="adj2" fmla="val 238"/>
              <a:gd name="adj3" fmla="val 160846"/>
              <a:gd name="adj4" fmla="val -14193"/>
              <a:gd name="adj5" fmla="val 159661"/>
              <a:gd name="adj6" fmla="val -94867"/>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整理番号</a:t>
            </a:r>
            <a:r>
              <a:rPr lang="ja-JP" altLang="en-US" dirty="0">
                <a:solidFill>
                  <a:schemeClr val="tx1"/>
                </a:solidFill>
                <a:latin typeface="BIZ UDPゴシック" panose="020B0400000000000000" pitchFamily="50" charset="-128"/>
                <a:ea typeface="BIZ UDPゴシック" panose="020B0400000000000000" pitchFamily="50" charset="-128"/>
              </a:rPr>
              <a:t>は府が付番している５桁の数字を記入（対策計画書と同じ）</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8C0A1F85-8380-48E0-9DA4-1A46C03D9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77469577"/>
      </p:ext>
    </p:extLst>
  </p:cSld>
  <p:clrMapOvr>
    <a:masterClrMapping/>
  </p:clrMapOvr>
  <mc:AlternateContent xmlns:mc="http://schemas.openxmlformats.org/markup-compatibility/2006" xmlns:p14="http://schemas.microsoft.com/office/powerpoint/2010/main">
    <mc:Choice Requires="p14">
      <p:transition spd="slow" p14:dur="2000" advTm="33524"/>
    </mc:Choice>
    <mc:Fallback xmlns="">
      <p:transition spd="slow" advTm="3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8F9B37-7EDE-4382-855F-60B6D161C1B0}"/>
              </a:ext>
            </a:extLst>
          </p:cNvPr>
          <p:cNvSpPr>
            <a:spLocks noGrp="1"/>
          </p:cNvSpPr>
          <p:nvPr>
            <p:ph type="sldNum" sz="quarter" idx="12"/>
          </p:nvPr>
        </p:nvSpPr>
        <p:spPr/>
        <p:txBody>
          <a:bodyPr/>
          <a:lstStyle/>
          <a:p>
            <a:fld id="{F0DA1747-7AE3-4485-B1CC-5CDDF653E874}" type="slidenum">
              <a:rPr kumimoji="1" lang="ja-JP" altLang="en-US" smtClean="0"/>
              <a:t>3</a:t>
            </a:fld>
            <a:endParaRPr kumimoji="1" lang="ja-JP" altLang="en-US"/>
          </a:p>
        </p:txBody>
      </p:sp>
      <p:sp>
        <p:nvSpPr>
          <p:cNvPr id="5" name="タイトル 3">
            <a:extLst>
              <a:ext uri="{FF2B5EF4-FFF2-40B4-BE49-F238E27FC236}">
                <a16:creationId xmlns:a16="http://schemas.microsoft.com/office/drawing/2014/main" id="{38B579E6-8C48-4E61-83E8-BC1D7D38F576}"/>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 事業所名」シート（届出の手引き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P.57</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8" name="グループ化 7">
            <a:extLst>
              <a:ext uri="{FF2B5EF4-FFF2-40B4-BE49-F238E27FC236}">
                <a16:creationId xmlns:a16="http://schemas.microsoft.com/office/drawing/2014/main" id="{4EBAF5DA-09B6-4F5A-9C30-DBE61BA80C8C}"/>
              </a:ext>
            </a:extLst>
          </p:cNvPr>
          <p:cNvGrpSpPr/>
          <p:nvPr/>
        </p:nvGrpSpPr>
        <p:grpSpPr>
          <a:xfrm>
            <a:off x="113325" y="751951"/>
            <a:ext cx="8975625" cy="3389461"/>
            <a:chOff x="121005" y="692696"/>
            <a:chExt cx="8975625" cy="3389461"/>
          </a:xfrm>
        </p:grpSpPr>
        <p:pic>
          <p:nvPicPr>
            <p:cNvPr id="4" name="図 3">
              <a:extLst>
                <a:ext uri="{FF2B5EF4-FFF2-40B4-BE49-F238E27FC236}">
                  <a16:creationId xmlns:a16="http://schemas.microsoft.com/office/drawing/2014/main" id="{3A514B11-F2D9-4521-8D3A-F5A5E842DB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005" y="692696"/>
              <a:ext cx="8975625" cy="3389461"/>
            </a:xfrm>
            <a:prstGeom prst="rect">
              <a:avLst/>
            </a:prstGeom>
          </p:spPr>
        </p:pic>
        <p:sp>
          <p:nvSpPr>
            <p:cNvPr id="6" name="正方形/長方形 5">
              <a:extLst>
                <a:ext uri="{FF2B5EF4-FFF2-40B4-BE49-F238E27FC236}">
                  <a16:creationId xmlns:a16="http://schemas.microsoft.com/office/drawing/2014/main" id="{2C7DE711-E432-45A7-8B91-54DFE6DD0DD6}"/>
                </a:ext>
              </a:extLst>
            </p:cNvPr>
            <p:cNvSpPr/>
            <p:nvPr/>
          </p:nvSpPr>
          <p:spPr>
            <a:xfrm>
              <a:off x="251520" y="3598698"/>
              <a:ext cx="8640960" cy="48345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6EB84B49-BE6A-44A9-9800-B39841199E4B}"/>
              </a:ext>
            </a:extLst>
          </p:cNvPr>
          <p:cNvSpPr txBox="1"/>
          <p:nvPr/>
        </p:nvSpPr>
        <p:spPr>
          <a:xfrm>
            <a:off x="455670" y="5580529"/>
            <a:ext cx="8640960" cy="584775"/>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「主な事業所」とは、原油換算燃料等使用量で</a:t>
            </a:r>
            <a:r>
              <a:rPr lang="en-US" altLang="ja-JP" sz="1600" dirty="0">
                <a:latin typeface="BIZ UDPゴシック" panose="020B0400000000000000" pitchFamily="50" charset="-128"/>
                <a:ea typeface="BIZ UDPゴシック" panose="020B0400000000000000" pitchFamily="50" charset="-128"/>
              </a:rPr>
              <a:t>1,500kL</a:t>
            </a:r>
            <a:r>
              <a:rPr lang="ja-JP" altLang="en-US" sz="1600" dirty="0">
                <a:latin typeface="BIZ UDPゴシック" panose="020B0400000000000000" pitchFamily="50" charset="-128"/>
                <a:ea typeface="BIZ UDPゴシック" panose="020B0400000000000000" pitchFamily="50" charset="-128"/>
              </a:rPr>
              <a:t>／年以上の事業所のこと</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（２）へは</a:t>
            </a:r>
            <a:r>
              <a:rPr kumimoji="1" lang="en-US" altLang="ja-JP" sz="1600" dirty="0">
                <a:latin typeface="BIZ UDPゴシック" panose="020B0400000000000000" pitchFamily="50" charset="-128"/>
                <a:ea typeface="BIZ UDPゴシック" panose="020B0400000000000000" pitchFamily="50" charset="-128"/>
              </a:rPr>
              <a:t>1,500kL</a:t>
            </a:r>
            <a:r>
              <a:rPr kumimoji="1" lang="ja-JP" altLang="en-US" sz="1600" dirty="0">
                <a:latin typeface="BIZ UDPゴシック" panose="020B0400000000000000" pitchFamily="50" charset="-128"/>
                <a:ea typeface="BIZ UDPゴシック" panose="020B0400000000000000" pitchFamily="50" charset="-128"/>
              </a:rPr>
              <a:t>／年未満の事業所数を記入</a:t>
            </a:r>
          </a:p>
        </p:txBody>
      </p:sp>
      <p:sp>
        <p:nvSpPr>
          <p:cNvPr id="10" name="テキスト ボックス 9">
            <a:extLst>
              <a:ext uri="{FF2B5EF4-FFF2-40B4-BE49-F238E27FC236}">
                <a16:creationId xmlns:a16="http://schemas.microsoft.com/office/drawing/2014/main" id="{1F6AE753-22F0-4242-BA80-8DA1AFDE41F5}"/>
              </a:ext>
            </a:extLst>
          </p:cNvPr>
          <p:cNvSpPr txBox="1"/>
          <p:nvPr/>
        </p:nvSpPr>
        <p:spPr>
          <a:xfrm>
            <a:off x="1053385" y="4581128"/>
            <a:ext cx="7099559" cy="646331"/>
          </a:xfrm>
          <a:prstGeom prst="rect">
            <a:avLst/>
          </a:prstGeom>
          <a:solidFill>
            <a:srgbClr val="F7EC97"/>
          </a:solidFill>
          <a:ln w="38100">
            <a:solidFill>
              <a:schemeClr val="tx1"/>
            </a:solidFill>
          </a:ln>
        </p:spPr>
        <p:txBody>
          <a:bodyPr wrap="square" rtlCol="0">
            <a:sp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（１）へは主な事業所の名称から所在地まで、（２）へは大阪府内にある「主な事業所」　</a:t>
            </a:r>
            <a:r>
              <a:rPr lang="ja-JP" altLang="en-US" u="sng" dirty="0">
                <a:solidFill>
                  <a:schemeClr val="tx1"/>
                </a:solidFill>
                <a:latin typeface="BIZ UDPゴシック" panose="020B0400000000000000" pitchFamily="50" charset="-128"/>
                <a:ea typeface="BIZ UDPゴシック" panose="020B0400000000000000" pitchFamily="50" charset="-128"/>
              </a:rPr>
              <a:t>以外</a:t>
            </a:r>
            <a:r>
              <a:rPr lang="ja-JP" altLang="en-US" dirty="0">
                <a:solidFill>
                  <a:schemeClr val="tx1"/>
                </a:solidFill>
                <a:latin typeface="BIZ UDPゴシック" panose="020B0400000000000000" pitchFamily="50" charset="-128"/>
                <a:ea typeface="BIZ UDPゴシック" panose="020B0400000000000000" pitchFamily="50" charset="-128"/>
              </a:rPr>
              <a:t>の</a:t>
            </a:r>
            <a:r>
              <a:rPr lang="ja-JP" altLang="en-US" b="1" dirty="0">
                <a:solidFill>
                  <a:srgbClr val="C00000"/>
                </a:solidFill>
                <a:latin typeface="BIZ UDPゴシック" panose="020B0400000000000000" pitchFamily="50" charset="-128"/>
                <a:ea typeface="BIZ UDPゴシック" panose="020B0400000000000000" pitchFamily="50" charset="-128"/>
              </a:rPr>
              <a:t>事業所数</a:t>
            </a:r>
            <a:r>
              <a:rPr lang="ja-JP" altLang="en-US" dirty="0">
                <a:solidFill>
                  <a:schemeClr val="tx1"/>
                </a:solidFill>
                <a:latin typeface="BIZ UDPゴシック" panose="020B0400000000000000" pitchFamily="50" charset="-128"/>
                <a:ea typeface="BIZ UDPゴシック" panose="020B0400000000000000" pitchFamily="50" charset="-128"/>
              </a:rPr>
              <a:t>及びその</a:t>
            </a:r>
            <a:r>
              <a:rPr lang="ja-JP" altLang="en-US" b="1" dirty="0">
                <a:solidFill>
                  <a:srgbClr val="C00000"/>
                </a:solidFill>
                <a:latin typeface="BIZ UDPゴシック" panose="020B0400000000000000" pitchFamily="50" charset="-128"/>
                <a:ea typeface="BIZ UDPゴシック" panose="020B0400000000000000" pitchFamily="50" charset="-128"/>
              </a:rPr>
              <a:t>主たる業種</a:t>
            </a:r>
            <a:r>
              <a:rPr lang="ja-JP" altLang="en-US" dirty="0">
                <a:solidFill>
                  <a:schemeClr val="tx1"/>
                </a:solidFill>
                <a:latin typeface="BIZ UDPゴシック" panose="020B0400000000000000" pitchFamily="50" charset="-128"/>
                <a:ea typeface="BIZ UDPゴシック" panose="020B0400000000000000" pitchFamily="50" charset="-128"/>
              </a:rPr>
              <a:t>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15" name="オーディオ 14">
            <a:hlinkClick r:id="" action="ppaction://media"/>
            <a:extLst>
              <a:ext uri="{FF2B5EF4-FFF2-40B4-BE49-F238E27FC236}">
                <a16:creationId xmlns:a16="http://schemas.microsoft.com/office/drawing/2014/main" id="{D470DF02-8094-4452-A1AF-02073E472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61207973"/>
      </p:ext>
    </p:extLst>
  </p:cSld>
  <p:clrMapOvr>
    <a:masterClrMapping/>
  </p:clrMapOvr>
  <mc:AlternateContent xmlns:mc="http://schemas.openxmlformats.org/markup-compatibility/2006" xmlns:p14="http://schemas.microsoft.com/office/powerpoint/2010/main">
    <mc:Choice Requires="p14">
      <p:transition spd="slow" p14:dur="2000" advTm="29464"/>
    </mc:Choice>
    <mc:Fallback xmlns="">
      <p:transition spd="slow" advTm="2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E6F056-1B70-4E2E-B1F4-424F5C38AE63}"/>
              </a:ext>
            </a:extLst>
          </p:cNvPr>
          <p:cNvSpPr>
            <a:spLocks noGrp="1"/>
          </p:cNvSpPr>
          <p:nvPr>
            <p:ph type="sldNum" sz="quarter" idx="12"/>
          </p:nvPr>
        </p:nvSpPr>
        <p:spPr/>
        <p:txBody>
          <a:bodyPr/>
          <a:lstStyle/>
          <a:p>
            <a:fld id="{F0DA1747-7AE3-4485-B1CC-5CDDF653E874}" type="slidenum">
              <a:rPr kumimoji="1" lang="ja-JP" altLang="en-US" smtClean="0"/>
              <a:t>4</a:t>
            </a:fld>
            <a:endParaRPr kumimoji="1" lang="ja-JP" altLang="en-US"/>
          </a:p>
        </p:txBody>
      </p:sp>
      <p:sp>
        <p:nvSpPr>
          <p:cNvPr id="5" name="タイトル 3">
            <a:extLst>
              <a:ext uri="{FF2B5EF4-FFF2-40B4-BE49-F238E27FC236}">
                <a16:creationId xmlns:a16="http://schemas.microsoft.com/office/drawing/2014/main" id="{CEDF0993-E371-420E-8D1B-8BAFA0FDB8F4}"/>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P.58</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10" name="グループ化 9">
            <a:extLst>
              <a:ext uri="{FF2B5EF4-FFF2-40B4-BE49-F238E27FC236}">
                <a16:creationId xmlns:a16="http://schemas.microsoft.com/office/drawing/2014/main" id="{BF11FEF6-0B6C-4854-80BC-55B6BB23305E}"/>
              </a:ext>
            </a:extLst>
          </p:cNvPr>
          <p:cNvGrpSpPr/>
          <p:nvPr/>
        </p:nvGrpSpPr>
        <p:grpSpPr>
          <a:xfrm>
            <a:off x="76200" y="679571"/>
            <a:ext cx="8895243" cy="2965081"/>
            <a:chOff x="76200" y="679571"/>
            <a:chExt cx="8895243" cy="2965081"/>
          </a:xfrm>
        </p:grpSpPr>
        <p:pic>
          <p:nvPicPr>
            <p:cNvPr id="4" name="図 3">
              <a:extLst>
                <a:ext uri="{FF2B5EF4-FFF2-40B4-BE49-F238E27FC236}">
                  <a16:creationId xmlns:a16="http://schemas.microsoft.com/office/drawing/2014/main" id="{AFE23864-38E6-410A-ADD6-241E9EC434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679571"/>
              <a:ext cx="8895243" cy="2965081"/>
            </a:xfrm>
            <a:prstGeom prst="rect">
              <a:avLst/>
            </a:prstGeom>
          </p:spPr>
        </p:pic>
        <p:sp>
          <p:nvSpPr>
            <p:cNvPr id="7" name="正方形/長方形 6">
              <a:extLst>
                <a:ext uri="{FF2B5EF4-FFF2-40B4-BE49-F238E27FC236}">
                  <a16:creationId xmlns:a16="http://schemas.microsoft.com/office/drawing/2014/main" id="{A3399DAF-5369-4AB4-9870-BEEC219245C8}"/>
                </a:ext>
              </a:extLst>
            </p:cNvPr>
            <p:cNvSpPr/>
            <p:nvPr/>
          </p:nvSpPr>
          <p:spPr>
            <a:xfrm>
              <a:off x="2171353" y="1519222"/>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40119C6-AB15-4C61-82A8-2ED089058391}"/>
                </a:ext>
              </a:extLst>
            </p:cNvPr>
            <p:cNvSpPr/>
            <p:nvPr/>
          </p:nvSpPr>
          <p:spPr>
            <a:xfrm>
              <a:off x="4440944" y="1513071"/>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E47536F-73C4-4507-A323-C23679DDBEF9}"/>
                </a:ext>
              </a:extLst>
            </p:cNvPr>
            <p:cNvSpPr/>
            <p:nvPr/>
          </p:nvSpPr>
          <p:spPr>
            <a:xfrm>
              <a:off x="6660232" y="1513071"/>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線吹き出し 2 (枠付き) 8">
            <a:extLst>
              <a:ext uri="{FF2B5EF4-FFF2-40B4-BE49-F238E27FC236}">
                <a16:creationId xmlns:a16="http://schemas.microsoft.com/office/drawing/2014/main" id="{A7268FA6-EFDE-46A0-900A-8A843BD576B2}"/>
              </a:ext>
            </a:extLst>
          </p:cNvPr>
          <p:cNvSpPr/>
          <p:nvPr/>
        </p:nvSpPr>
        <p:spPr>
          <a:xfrm>
            <a:off x="2627784" y="3645024"/>
            <a:ext cx="3096344" cy="2459305"/>
          </a:xfrm>
          <a:prstGeom prst="borderCallout2">
            <a:avLst>
              <a:gd name="adj1" fmla="val 53"/>
              <a:gd name="adj2" fmla="val 63050"/>
              <a:gd name="adj3" fmla="val -12591"/>
              <a:gd name="adj4" fmla="val 65309"/>
              <a:gd name="adj5" fmla="val -22544"/>
              <a:gd name="adj6" fmla="val 66370"/>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前年度のエネルギー使用量等を記入（前年に届出した実績報告書と同値）</a:t>
            </a:r>
            <a:br>
              <a:rPr lang="en-US" altLang="ja-JP" dirty="0">
                <a:solidFill>
                  <a:schemeClr val="tx1"/>
                </a:solidFill>
                <a:latin typeface="BIZ UDPゴシック" panose="020B0400000000000000" pitchFamily="50" charset="-128"/>
                <a:ea typeface="BIZ UDPゴシック" panose="020B0400000000000000" pitchFamily="50" charset="-128"/>
              </a:rPr>
            </a:br>
            <a:r>
              <a:rPr lang="en-US" altLang="ja-JP" sz="1600" b="1" dirty="0">
                <a:solidFill>
                  <a:srgbClr val="C00000"/>
                </a:solidFill>
                <a:latin typeface="BIZ UDPゴシック" panose="020B0400000000000000" pitchFamily="50" charset="-128"/>
                <a:ea typeface="BIZ UDPゴシック" panose="020B0400000000000000" pitchFamily="50" charset="-128"/>
              </a:rPr>
              <a:t>※</a:t>
            </a:r>
            <a:r>
              <a:rPr lang="ja-JP" altLang="en-US" sz="1600" b="1" dirty="0">
                <a:solidFill>
                  <a:srgbClr val="C00000"/>
                </a:solidFill>
                <a:latin typeface="BIZ UDPゴシック" panose="020B0400000000000000" pitchFamily="50" charset="-128"/>
                <a:ea typeface="BIZ UDPゴシック" panose="020B0400000000000000" pitchFamily="50" charset="-128"/>
              </a:rPr>
              <a:t>「前年度」の入力については、対策計画書を提出した翌年度、変更届を提出した年度及びその翌年度は計画期間外となり、評価対象外であるため記載を要しない。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sp>
        <p:nvSpPr>
          <p:cNvPr id="6" name="線吹き出し 2 (枠付き) 8">
            <a:extLst>
              <a:ext uri="{FF2B5EF4-FFF2-40B4-BE49-F238E27FC236}">
                <a16:creationId xmlns:a16="http://schemas.microsoft.com/office/drawing/2014/main" id="{2078C1C8-D885-4A97-BA79-C426437EB5BF}"/>
              </a:ext>
            </a:extLst>
          </p:cNvPr>
          <p:cNvSpPr/>
          <p:nvPr/>
        </p:nvSpPr>
        <p:spPr>
          <a:xfrm>
            <a:off x="251520" y="3861048"/>
            <a:ext cx="2304256" cy="954794"/>
          </a:xfrm>
          <a:prstGeom prst="borderCallout2">
            <a:avLst>
              <a:gd name="adj1" fmla="val -1177"/>
              <a:gd name="adj2" fmla="val 85790"/>
              <a:gd name="adj3" fmla="val -9498"/>
              <a:gd name="adj4" fmla="val 87971"/>
              <a:gd name="adj5" fmla="val -38401"/>
              <a:gd name="adj6" fmla="val 95152"/>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基準年度のエネルギー使用量等を記入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（対策計画書と同値）</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2" name="線吹き出し 2 (枠付き) 8">
            <a:extLst>
              <a:ext uri="{FF2B5EF4-FFF2-40B4-BE49-F238E27FC236}">
                <a16:creationId xmlns:a16="http://schemas.microsoft.com/office/drawing/2014/main" id="{D241C3DE-7083-4BB6-B0E1-ED8F76840808}"/>
              </a:ext>
            </a:extLst>
          </p:cNvPr>
          <p:cNvSpPr/>
          <p:nvPr/>
        </p:nvSpPr>
        <p:spPr>
          <a:xfrm>
            <a:off x="5796136" y="3861048"/>
            <a:ext cx="2936030" cy="1480571"/>
          </a:xfrm>
          <a:prstGeom prst="borderCallout2">
            <a:avLst>
              <a:gd name="adj1" fmla="val 1239"/>
              <a:gd name="adj2" fmla="val 40719"/>
              <a:gd name="adj3" fmla="val -14135"/>
              <a:gd name="adj4" fmla="val 50355"/>
              <a:gd name="adj5" fmla="val -28742"/>
              <a:gd name="adj6" fmla="val 59351"/>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水色部分は自動算出のため記入不要</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クレジット調達や大阪府</a:t>
            </a:r>
            <a:r>
              <a:rPr lang="en-US" altLang="ja-JP" dirty="0">
                <a:solidFill>
                  <a:schemeClr val="tx1"/>
                </a:solidFill>
                <a:latin typeface="BIZ UDPゴシック" panose="020B0400000000000000" pitchFamily="50" charset="-128"/>
                <a:ea typeface="BIZ UDPゴシック" panose="020B0400000000000000" pitchFamily="50" charset="-128"/>
              </a:rPr>
              <a:t>CO</a:t>
            </a:r>
            <a:r>
              <a:rPr lang="en-US" altLang="ja-JP" baseline="-25000" dirty="0">
                <a:solidFill>
                  <a:schemeClr val="tx1"/>
                </a:solidFill>
                <a:latin typeface="BIZ UDPゴシック" panose="020B0400000000000000" pitchFamily="50" charset="-128"/>
                <a:ea typeface="BIZ UDPゴシック" panose="020B0400000000000000" pitchFamily="50" charset="-128"/>
              </a:rPr>
              <a:t>2</a:t>
            </a:r>
            <a:r>
              <a:rPr lang="ja-JP" altLang="en-US" dirty="0">
                <a:solidFill>
                  <a:schemeClr val="tx1"/>
                </a:solidFill>
                <a:latin typeface="BIZ UDPゴシック" panose="020B0400000000000000" pitchFamily="50" charset="-128"/>
                <a:ea typeface="BIZ UDPゴシック" panose="020B0400000000000000" pitchFamily="50" charset="-128"/>
              </a:rPr>
              <a:t>森林吸収量の</a:t>
            </a:r>
            <a:r>
              <a:rPr lang="ja-JP" altLang="en-US">
                <a:solidFill>
                  <a:schemeClr val="tx1"/>
                </a:solidFill>
                <a:latin typeface="BIZ UDPゴシック" panose="020B0400000000000000" pitchFamily="50" charset="-128"/>
                <a:ea typeface="BIZ UDPゴシック" panose="020B0400000000000000" pitchFamily="50" charset="-128"/>
              </a:rPr>
              <a:t>認証制度等が</a:t>
            </a:r>
            <a:r>
              <a:rPr lang="ja-JP" altLang="en-US" dirty="0">
                <a:solidFill>
                  <a:schemeClr val="tx1"/>
                </a:solidFill>
                <a:latin typeface="BIZ UDPゴシック" panose="020B0400000000000000" pitchFamily="50" charset="-128"/>
                <a:ea typeface="BIZ UDPゴシック" panose="020B0400000000000000" pitchFamily="50" charset="-128"/>
              </a:rPr>
              <a:t>あれば記入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F2649DCB-2AFF-44B8-8D43-54E221AB0A35}"/>
              </a:ext>
            </a:extLst>
          </p:cNvPr>
          <p:cNvSpPr txBox="1"/>
          <p:nvPr/>
        </p:nvSpPr>
        <p:spPr>
          <a:xfrm>
            <a:off x="455887" y="6104329"/>
            <a:ext cx="8659926" cy="276999"/>
          </a:xfrm>
          <a:prstGeom prst="rect">
            <a:avLst/>
          </a:prstGeom>
          <a:noFill/>
        </p:spPr>
        <p:txBody>
          <a:bodyPr wrap="square" rtlCol="0">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クレジットなど自社で証書を発行し売却した場合は、</a:t>
            </a:r>
            <a:r>
              <a:rPr lang="ja-JP" altLang="en-US" sz="1200" b="1" dirty="0">
                <a:latin typeface="BIZ UDPゴシック" panose="020B0400000000000000" pitchFamily="50" charset="-128"/>
                <a:ea typeface="BIZ UDPゴシック" panose="020B0400000000000000" pitchFamily="50" charset="-128"/>
              </a:rPr>
              <a:t>売却分の二酸化炭素排出削減量を</a:t>
            </a:r>
            <a:r>
              <a:rPr lang="ja-JP" altLang="en-US" sz="1200" b="1" dirty="0">
                <a:solidFill>
                  <a:srgbClr val="0070C0"/>
                </a:solidFill>
                <a:latin typeface="BIZ UDPゴシック" panose="020B0400000000000000" pitchFamily="50" charset="-128"/>
                <a:ea typeface="BIZ UDPゴシック" panose="020B0400000000000000" pitchFamily="50" charset="-128"/>
              </a:rPr>
              <a:t>マイナス値</a:t>
            </a:r>
            <a:r>
              <a:rPr lang="ja-JP" altLang="en-US" sz="1200" b="1" dirty="0">
                <a:latin typeface="BIZ UDPゴシック" panose="020B0400000000000000" pitchFamily="50" charset="-128"/>
                <a:ea typeface="BIZ UDPゴシック" panose="020B0400000000000000" pitchFamily="50" charset="-128"/>
              </a:rPr>
              <a:t>で計上</a:t>
            </a:r>
            <a:endParaRPr lang="en-US" altLang="ja-JP" sz="1200" dirty="0">
              <a:latin typeface="BIZ UDPゴシック" panose="020B0400000000000000" pitchFamily="50" charset="-128"/>
              <a:ea typeface="BIZ UDPゴシック" panose="020B0400000000000000" pitchFamily="50" charset="-128"/>
            </a:endParaRPr>
          </a:p>
        </p:txBody>
      </p:sp>
      <p:pic>
        <p:nvPicPr>
          <p:cNvPr id="16" name="オーディオ 15">
            <a:hlinkClick r:id="" action="ppaction://media"/>
            <a:extLst>
              <a:ext uri="{FF2B5EF4-FFF2-40B4-BE49-F238E27FC236}">
                <a16:creationId xmlns:a16="http://schemas.microsoft.com/office/drawing/2014/main" id="{4E6EE33C-7AA0-43A4-9EBF-D09B66FD9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8563387"/>
      </p:ext>
    </p:extLst>
  </p:cSld>
  <p:clrMapOvr>
    <a:masterClrMapping/>
  </p:clrMapOvr>
  <mc:AlternateContent xmlns:mc="http://schemas.openxmlformats.org/markup-compatibility/2006" xmlns:p14="http://schemas.microsoft.com/office/powerpoint/2010/main">
    <mc:Choice Requires="p14">
      <p:transition spd="slow" p14:dur="2000" advTm="40921"/>
    </mc:Choice>
    <mc:Fallback xmlns="">
      <p:transition spd="slow" advTm="40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3FC89AB-EE93-46A8-8046-550434A605CF}"/>
              </a:ext>
            </a:extLst>
          </p:cNvPr>
          <p:cNvSpPr>
            <a:spLocks noGrp="1"/>
          </p:cNvSpPr>
          <p:nvPr>
            <p:ph type="sldNum" sz="quarter" idx="12"/>
          </p:nvPr>
        </p:nvSpPr>
        <p:spPr/>
        <p:txBody>
          <a:bodyPr/>
          <a:lstStyle/>
          <a:p>
            <a:fld id="{F0DA1747-7AE3-4485-B1CC-5CDDF653E874}" type="slidenum">
              <a:rPr kumimoji="1" lang="ja-JP" altLang="en-US" smtClean="0"/>
              <a:t>5</a:t>
            </a:fld>
            <a:endParaRPr kumimoji="1" lang="ja-JP" altLang="en-US"/>
          </a:p>
        </p:txBody>
      </p:sp>
      <p:sp>
        <p:nvSpPr>
          <p:cNvPr id="5" name="タイトル 3">
            <a:extLst>
              <a:ext uri="{FF2B5EF4-FFF2-40B4-BE49-F238E27FC236}">
                <a16:creationId xmlns:a16="http://schemas.microsoft.com/office/drawing/2014/main" id="{15B63EE0-FAA3-43C1-83FA-67152E97E79F}"/>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P.59</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4DCFBBDE-67E5-4185-AB89-18D3B3A85F71}"/>
              </a:ext>
            </a:extLst>
          </p:cNvPr>
          <p:cNvSpPr txBox="1"/>
          <p:nvPr/>
        </p:nvSpPr>
        <p:spPr>
          <a:xfrm>
            <a:off x="255507" y="5199367"/>
            <a:ext cx="8727593" cy="1292662"/>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対策計画書の届出後、２回目以降の実績報告書からは、過年度に報告した実績報告の「温室効果ガス総排出量」、「再生可能エネルギー利用」、「再エネ利用率」は、過年度の実績報告書を参照して数値を記入　（大阪府から過年度実績を転記した様式は送付しない）</a:t>
            </a:r>
            <a:endParaRPr lang="en-US" altLang="ja-JP" sz="16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8E814B9D-4088-4A80-AE4E-D54B4B9AD1A3}"/>
              </a:ext>
            </a:extLst>
          </p:cNvPr>
          <p:cNvGrpSpPr/>
          <p:nvPr/>
        </p:nvGrpSpPr>
        <p:grpSpPr>
          <a:xfrm>
            <a:off x="164543" y="1988840"/>
            <a:ext cx="8904065" cy="1872208"/>
            <a:chOff x="167272" y="2152341"/>
            <a:chExt cx="8904065" cy="1872208"/>
          </a:xfrm>
        </p:grpSpPr>
        <p:grpSp>
          <p:nvGrpSpPr>
            <p:cNvPr id="22" name="グループ化 21">
              <a:extLst>
                <a:ext uri="{FF2B5EF4-FFF2-40B4-BE49-F238E27FC236}">
                  <a16:creationId xmlns:a16="http://schemas.microsoft.com/office/drawing/2014/main" id="{A89479FA-547C-45ED-B0B3-177D264C94BB}"/>
                </a:ext>
              </a:extLst>
            </p:cNvPr>
            <p:cNvGrpSpPr/>
            <p:nvPr/>
          </p:nvGrpSpPr>
          <p:grpSpPr>
            <a:xfrm>
              <a:off x="167272" y="2152341"/>
              <a:ext cx="8904065" cy="1872208"/>
              <a:chOff x="167272" y="2152341"/>
              <a:chExt cx="8904065" cy="1872208"/>
            </a:xfrm>
          </p:grpSpPr>
          <p:grpSp>
            <p:nvGrpSpPr>
              <p:cNvPr id="10" name="グループ化 9">
                <a:extLst>
                  <a:ext uri="{FF2B5EF4-FFF2-40B4-BE49-F238E27FC236}">
                    <a16:creationId xmlns:a16="http://schemas.microsoft.com/office/drawing/2014/main" id="{7115B0AF-57CC-4995-ACA2-3634FC450E73}"/>
                  </a:ext>
                </a:extLst>
              </p:cNvPr>
              <p:cNvGrpSpPr/>
              <p:nvPr/>
            </p:nvGrpSpPr>
            <p:grpSpPr>
              <a:xfrm>
                <a:off x="167272" y="2152341"/>
                <a:ext cx="8904065" cy="1872208"/>
                <a:chOff x="119966" y="772324"/>
                <a:chExt cx="8904065" cy="1872208"/>
              </a:xfrm>
            </p:grpSpPr>
            <p:pic>
              <p:nvPicPr>
                <p:cNvPr id="6" name="図 5">
                  <a:extLst>
                    <a:ext uri="{FF2B5EF4-FFF2-40B4-BE49-F238E27FC236}">
                      <a16:creationId xmlns:a16="http://schemas.microsoft.com/office/drawing/2014/main" id="{3FA54B40-901D-4DE6-BEA7-3049CA91CD67}"/>
                    </a:ext>
                  </a:extLst>
                </p:cNvPr>
                <p:cNvPicPr>
                  <a:picLocks noChangeAspect="1"/>
                </p:cNvPicPr>
                <p:nvPr/>
              </p:nvPicPr>
              <p:blipFill rotWithShape="1">
                <a:blip r:embed="rId4"/>
                <a:srcRect l="3538" t="21688" r="31888" b="54175"/>
                <a:stretch/>
              </p:blipFill>
              <p:spPr>
                <a:xfrm>
                  <a:off x="119966" y="772324"/>
                  <a:ext cx="8904065" cy="1872208"/>
                </a:xfrm>
                <a:prstGeom prst="rect">
                  <a:avLst/>
                </a:prstGeom>
              </p:spPr>
            </p:pic>
            <p:sp>
              <p:nvSpPr>
                <p:cNvPr id="8" name="正方形/長方形 7">
                  <a:extLst>
                    <a:ext uri="{FF2B5EF4-FFF2-40B4-BE49-F238E27FC236}">
                      <a16:creationId xmlns:a16="http://schemas.microsoft.com/office/drawing/2014/main" id="{0FC00614-3718-4E47-9716-FBEE3D0E586B}"/>
                    </a:ext>
                  </a:extLst>
                </p:cNvPr>
                <p:cNvSpPr/>
                <p:nvPr/>
              </p:nvSpPr>
              <p:spPr>
                <a:xfrm>
                  <a:off x="6621319" y="1186037"/>
                  <a:ext cx="2334617" cy="1277675"/>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5B83F6A6-2D34-48DE-BBB2-842A291191AE}"/>
                  </a:ext>
                </a:extLst>
              </p:cNvPr>
              <p:cNvSpPr/>
              <p:nvPr/>
            </p:nvSpPr>
            <p:spPr>
              <a:xfrm>
                <a:off x="4355976" y="2273379"/>
                <a:ext cx="4647266" cy="288000"/>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FE06B8A0-2FCC-4FB0-9F2B-DB71E5F73A7F}"/>
                </a:ext>
              </a:extLst>
            </p:cNvPr>
            <p:cNvSpPr/>
            <p:nvPr/>
          </p:nvSpPr>
          <p:spPr>
            <a:xfrm>
              <a:off x="233614" y="3372214"/>
              <a:ext cx="8769628" cy="252000"/>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線吹き出し 2 (枠付き) 8">
            <a:extLst>
              <a:ext uri="{FF2B5EF4-FFF2-40B4-BE49-F238E27FC236}">
                <a16:creationId xmlns:a16="http://schemas.microsoft.com/office/drawing/2014/main" id="{069EE134-2486-4E72-B40C-D30DEDA3A4F9}"/>
              </a:ext>
            </a:extLst>
          </p:cNvPr>
          <p:cNvSpPr/>
          <p:nvPr/>
        </p:nvSpPr>
        <p:spPr>
          <a:xfrm>
            <a:off x="200283" y="4151610"/>
            <a:ext cx="8727593" cy="789558"/>
          </a:xfrm>
          <a:prstGeom prst="borderCallout2">
            <a:avLst>
              <a:gd name="adj1" fmla="val -2622"/>
              <a:gd name="adj2" fmla="val 93588"/>
              <a:gd name="adj3" fmla="val -9284"/>
              <a:gd name="adj4" fmla="val 93497"/>
              <a:gd name="adj5" fmla="val -63100"/>
              <a:gd name="adj6" fmla="val 92577"/>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対策計画書で原単位ベースでの目標削減率を設定している場合、温室効果ガス排出量と密接な関係を持つ値（原単位）を記入（名称の記入漏れ注意）　</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原則、変更は不可</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45462952-EE88-4899-85AE-3AEA164376B8}"/>
              </a:ext>
            </a:extLst>
          </p:cNvPr>
          <p:cNvGrpSpPr/>
          <p:nvPr/>
        </p:nvGrpSpPr>
        <p:grpSpPr>
          <a:xfrm>
            <a:off x="3491880" y="812713"/>
            <a:ext cx="4176464" cy="2315349"/>
            <a:chOff x="3491880" y="934705"/>
            <a:chExt cx="4176464" cy="2315349"/>
          </a:xfrm>
        </p:grpSpPr>
        <p:grpSp>
          <p:nvGrpSpPr>
            <p:cNvPr id="4" name="グループ化 3">
              <a:extLst>
                <a:ext uri="{FF2B5EF4-FFF2-40B4-BE49-F238E27FC236}">
                  <a16:creationId xmlns:a16="http://schemas.microsoft.com/office/drawing/2014/main" id="{F03A695B-18FF-40FD-A923-03AD734B5CE9}"/>
                </a:ext>
              </a:extLst>
            </p:cNvPr>
            <p:cNvGrpSpPr/>
            <p:nvPr/>
          </p:nvGrpSpPr>
          <p:grpSpPr>
            <a:xfrm>
              <a:off x="4355976" y="934705"/>
              <a:ext cx="3312368" cy="1293171"/>
              <a:chOff x="4355976" y="980728"/>
              <a:chExt cx="3312368" cy="1293171"/>
            </a:xfrm>
          </p:grpSpPr>
          <p:cxnSp>
            <p:nvCxnSpPr>
              <p:cNvPr id="20" name="直線矢印コネクタ 19">
                <a:extLst>
                  <a:ext uri="{FF2B5EF4-FFF2-40B4-BE49-F238E27FC236}">
                    <a16:creationId xmlns:a16="http://schemas.microsoft.com/office/drawing/2014/main" id="{71DD0C8B-A14B-4C35-8102-1E315B91D857}"/>
                  </a:ext>
                </a:extLst>
              </p:cNvPr>
              <p:cNvCxnSpPr>
                <a:cxnSpLocks/>
              </p:cNvCxnSpPr>
              <p:nvPr/>
            </p:nvCxnSpPr>
            <p:spPr>
              <a:xfrm>
                <a:off x="7092280" y="1828997"/>
                <a:ext cx="576064" cy="444902"/>
              </a:xfrm>
              <a:prstGeom prst="straightConnector1">
                <a:avLst/>
              </a:prstGeom>
              <a:ln w="50800">
                <a:solidFill>
                  <a:schemeClr val="tx1"/>
                </a:solidFill>
                <a:prstDash val="sysDash"/>
                <a:tailEnd type="arrow"/>
              </a:ln>
            </p:spPr>
            <p:style>
              <a:lnRef idx="1">
                <a:schemeClr val="dk1"/>
              </a:lnRef>
              <a:fillRef idx="0">
                <a:schemeClr val="dk1"/>
              </a:fillRef>
              <a:effectRef idx="0">
                <a:schemeClr val="dk1"/>
              </a:effectRef>
              <a:fontRef idx="minor">
                <a:schemeClr val="tx1"/>
              </a:fontRef>
            </p:style>
          </p:cxnSp>
          <p:sp>
            <p:nvSpPr>
              <p:cNvPr id="18" name="線吹き出し 2 (枠付き) 8">
                <a:extLst>
                  <a:ext uri="{FF2B5EF4-FFF2-40B4-BE49-F238E27FC236}">
                    <a16:creationId xmlns:a16="http://schemas.microsoft.com/office/drawing/2014/main" id="{53674EFD-C3D1-4B3B-BE36-8CB91CA706EA}"/>
                  </a:ext>
                </a:extLst>
              </p:cNvPr>
              <p:cNvSpPr/>
              <p:nvPr/>
            </p:nvSpPr>
            <p:spPr>
              <a:xfrm>
                <a:off x="4355976" y="980728"/>
                <a:ext cx="2736304" cy="954794"/>
              </a:xfrm>
              <a:prstGeom prst="borderCallout2">
                <a:avLst>
                  <a:gd name="adj1" fmla="val 99686"/>
                  <a:gd name="adj2" fmla="val 68481"/>
                  <a:gd name="adj3" fmla="val 137213"/>
                  <a:gd name="adj4" fmla="val 60531"/>
                  <a:gd name="adj5" fmla="val 140912"/>
                  <a:gd name="adj6" fmla="val 59691"/>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対策計画書の届出後、</a:t>
                </a:r>
                <a:r>
                  <a:rPr lang="ja-JP" altLang="en-US" b="1" dirty="0">
                    <a:solidFill>
                      <a:srgbClr val="C00000"/>
                    </a:solidFill>
                    <a:latin typeface="BIZ UDPゴシック" panose="020B0400000000000000" pitchFamily="50" charset="-128"/>
                    <a:ea typeface="BIZ UDPゴシック" panose="020B0400000000000000" pitchFamily="50" charset="-128"/>
                  </a:rPr>
                  <a:t>初めて</a:t>
                </a:r>
                <a:r>
                  <a:rPr lang="ja-JP" altLang="en-US" dirty="0">
                    <a:solidFill>
                      <a:schemeClr val="tx1"/>
                    </a:solidFill>
                    <a:latin typeface="BIZ UDPゴシック" panose="020B0400000000000000" pitchFamily="50" charset="-128"/>
                    <a:ea typeface="BIZ UDPゴシック" panose="020B0400000000000000" pitchFamily="50" charset="-128"/>
                  </a:rPr>
                  <a:t>提出する実績報告書では</a:t>
                </a:r>
                <a:r>
                  <a:rPr lang="ja-JP" altLang="en-US" b="1" dirty="0">
                    <a:solidFill>
                      <a:srgbClr val="C00000"/>
                    </a:solidFill>
                    <a:latin typeface="BIZ UDPゴシック" panose="020B0400000000000000" pitchFamily="50" charset="-128"/>
                    <a:ea typeface="BIZ UDPゴシック" panose="020B0400000000000000" pitchFamily="50" charset="-128"/>
                  </a:rPr>
                  <a:t>空欄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cxnSp>
          <p:nvCxnSpPr>
            <p:cNvPr id="15" name="直線矢印コネクタ 14">
              <a:extLst>
                <a:ext uri="{FF2B5EF4-FFF2-40B4-BE49-F238E27FC236}">
                  <a16:creationId xmlns:a16="http://schemas.microsoft.com/office/drawing/2014/main" id="{404BF424-C013-4093-B363-D2868129F9AE}"/>
                </a:ext>
              </a:extLst>
            </p:cNvPr>
            <p:cNvCxnSpPr>
              <a:cxnSpLocks/>
            </p:cNvCxnSpPr>
            <p:nvPr/>
          </p:nvCxnSpPr>
          <p:spPr>
            <a:xfrm flipH="1">
              <a:off x="3491880" y="1889499"/>
              <a:ext cx="1035546" cy="1360555"/>
            </a:xfrm>
            <a:prstGeom prst="straightConnector1">
              <a:avLst/>
            </a:prstGeom>
            <a:ln w="50800">
              <a:solidFill>
                <a:schemeClr val="tx1"/>
              </a:solidFill>
              <a:prstDash val="sysDash"/>
              <a:tailEnd type="arrow"/>
            </a:ln>
          </p:spPr>
          <p:style>
            <a:lnRef idx="1">
              <a:schemeClr val="dk1"/>
            </a:lnRef>
            <a:fillRef idx="0">
              <a:schemeClr val="dk1"/>
            </a:fillRef>
            <a:effectRef idx="0">
              <a:schemeClr val="dk1"/>
            </a:effectRef>
            <a:fontRef idx="minor">
              <a:schemeClr val="tx1"/>
            </a:fontRef>
          </p:style>
        </p:cxnSp>
      </p:grpSp>
      <p:pic>
        <p:nvPicPr>
          <p:cNvPr id="11" name="オーディオ 10">
            <a:hlinkClick r:id="" action="ppaction://media"/>
            <a:extLst>
              <a:ext uri="{FF2B5EF4-FFF2-40B4-BE49-F238E27FC236}">
                <a16:creationId xmlns:a16="http://schemas.microsoft.com/office/drawing/2014/main" id="{F9FAFCD5-2DB4-4D99-B122-9014E1EE5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2406431"/>
      </p:ext>
    </p:extLst>
  </p:cSld>
  <p:clrMapOvr>
    <a:masterClrMapping/>
  </p:clrMapOvr>
  <mc:AlternateContent xmlns:mc="http://schemas.openxmlformats.org/markup-compatibility/2006" xmlns:p14="http://schemas.microsoft.com/office/powerpoint/2010/main">
    <mc:Choice Requires="p14">
      <p:transition spd="slow" p14:dur="2000" advTm="64300"/>
    </mc:Choice>
    <mc:Fallback xmlns="">
      <p:transition spd="slow" advTm="6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3FC89AB-EE93-46A8-8046-550434A605CF}"/>
              </a:ext>
            </a:extLst>
          </p:cNvPr>
          <p:cNvSpPr>
            <a:spLocks noGrp="1"/>
          </p:cNvSpPr>
          <p:nvPr>
            <p:ph type="sldNum" sz="quarter" idx="12"/>
          </p:nvPr>
        </p:nvSpPr>
        <p:spPr/>
        <p:txBody>
          <a:bodyPr/>
          <a:lstStyle/>
          <a:p>
            <a:fld id="{F0DA1747-7AE3-4485-B1CC-5CDDF653E874}" type="slidenum">
              <a:rPr kumimoji="1" lang="ja-JP" altLang="en-US" smtClean="0"/>
              <a:t>6</a:t>
            </a:fld>
            <a:endParaRPr kumimoji="1" lang="ja-JP" altLang="en-US"/>
          </a:p>
        </p:txBody>
      </p:sp>
      <p:sp>
        <p:nvSpPr>
          <p:cNvPr id="5" name="タイトル 3">
            <a:extLst>
              <a:ext uri="{FF2B5EF4-FFF2-40B4-BE49-F238E27FC236}">
                <a16:creationId xmlns:a16="http://schemas.microsoft.com/office/drawing/2014/main" id="{15B63EE0-FAA3-43C1-83FA-67152E97E79F}"/>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P.60</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4DCFBBDE-67E5-4185-AB89-18D3B3A85F71}"/>
              </a:ext>
            </a:extLst>
          </p:cNvPr>
          <p:cNvSpPr txBox="1"/>
          <p:nvPr/>
        </p:nvSpPr>
        <p:spPr>
          <a:xfrm>
            <a:off x="133992" y="5692007"/>
            <a:ext cx="8738598" cy="769441"/>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脱炭素化経営宣言の</a:t>
            </a:r>
            <a:r>
              <a:rPr lang="en-US" altLang="ja-JP" sz="1400" dirty="0">
                <a:latin typeface="BIZ UDPゴシック" panose="020B0400000000000000" pitchFamily="50" charset="-128"/>
                <a:ea typeface="BIZ UDPゴシック" panose="020B0400000000000000" pitchFamily="50" charset="-128"/>
              </a:rPr>
              <a:t>URL</a:t>
            </a:r>
          </a:p>
          <a:p>
            <a:r>
              <a:rPr lang="en-US" altLang="ja-JP" sz="1400" dirty="0">
                <a:latin typeface="BIZ UDPゴシック" panose="020B0400000000000000" pitchFamily="50" charset="-128"/>
                <a:ea typeface="BIZ UDPゴシック" panose="020B0400000000000000" pitchFamily="50" charset="-128"/>
                <a:hlinkClick r:id="rId5"/>
              </a:rPr>
              <a:t>https://www.pref.osaka.lg.jp/o120020/eneseisaku/datsutanso_sengen/index.html</a:t>
            </a:r>
            <a:endParaRPr lang="en-US" altLang="ja-JP" sz="14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C48DFBDC-3F30-4B56-B3D0-AE1568E4EEA8}"/>
              </a:ext>
            </a:extLst>
          </p:cNvPr>
          <p:cNvGrpSpPr/>
          <p:nvPr/>
        </p:nvGrpSpPr>
        <p:grpSpPr>
          <a:xfrm>
            <a:off x="133992" y="1069378"/>
            <a:ext cx="8811791" cy="4279663"/>
            <a:chOff x="163601" y="3312264"/>
            <a:chExt cx="8811791" cy="4279663"/>
          </a:xfrm>
        </p:grpSpPr>
        <p:grpSp>
          <p:nvGrpSpPr>
            <p:cNvPr id="25" name="グループ化 24">
              <a:extLst>
                <a:ext uri="{FF2B5EF4-FFF2-40B4-BE49-F238E27FC236}">
                  <a16:creationId xmlns:a16="http://schemas.microsoft.com/office/drawing/2014/main" id="{9A12233D-B5E4-41AD-BBC0-57E5A0C57749}"/>
                </a:ext>
              </a:extLst>
            </p:cNvPr>
            <p:cNvGrpSpPr/>
            <p:nvPr/>
          </p:nvGrpSpPr>
          <p:grpSpPr>
            <a:xfrm>
              <a:off x="163601" y="3312264"/>
              <a:ext cx="8811791" cy="2884388"/>
              <a:chOff x="163601" y="3429000"/>
              <a:chExt cx="8811791" cy="2884388"/>
            </a:xfrm>
          </p:grpSpPr>
          <p:grpSp>
            <p:nvGrpSpPr>
              <p:cNvPr id="14" name="グループ化 13">
                <a:extLst>
                  <a:ext uri="{FF2B5EF4-FFF2-40B4-BE49-F238E27FC236}">
                    <a16:creationId xmlns:a16="http://schemas.microsoft.com/office/drawing/2014/main" id="{94256B95-438E-4007-BAD8-7C98EBF7FCF6}"/>
                  </a:ext>
                </a:extLst>
              </p:cNvPr>
              <p:cNvGrpSpPr/>
              <p:nvPr/>
            </p:nvGrpSpPr>
            <p:grpSpPr>
              <a:xfrm>
                <a:off x="163601" y="3429000"/>
                <a:ext cx="8811791" cy="2515652"/>
                <a:chOff x="241425" y="3429000"/>
                <a:chExt cx="8811791" cy="2515652"/>
              </a:xfrm>
            </p:grpSpPr>
            <p:pic>
              <p:nvPicPr>
                <p:cNvPr id="7" name="図 6">
                  <a:extLst>
                    <a:ext uri="{FF2B5EF4-FFF2-40B4-BE49-F238E27FC236}">
                      <a16:creationId xmlns:a16="http://schemas.microsoft.com/office/drawing/2014/main" id="{51B82B26-94B3-4FA5-B91A-DB9D8B1113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1425" y="3429000"/>
                  <a:ext cx="8811791" cy="2515652"/>
                </a:xfrm>
                <a:prstGeom prst="rect">
                  <a:avLst/>
                </a:prstGeom>
              </p:spPr>
            </p:pic>
            <p:sp>
              <p:nvSpPr>
                <p:cNvPr id="11" name="正方形/長方形 10">
                  <a:extLst>
                    <a:ext uri="{FF2B5EF4-FFF2-40B4-BE49-F238E27FC236}">
                      <a16:creationId xmlns:a16="http://schemas.microsoft.com/office/drawing/2014/main" id="{44EB74EA-5564-43B1-8F87-98B8381889C7}"/>
                    </a:ext>
                  </a:extLst>
                </p:cNvPr>
                <p:cNvSpPr/>
                <p:nvPr/>
              </p:nvSpPr>
              <p:spPr>
                <a:xfrm>
                  <a:off x="311753" y="5445224"/>
                  <a:ext cx="2334617" cy="41357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ED2D8228-C172-4006-8FDD-16FE62B4CC92}"/>
                  </a:ext>
                </a:extLst>
              </p:cNvPr>
              <p:cNvSpPr txBox="1"/>
              <p:nvPr/>
            </p:nvSpPr>
            <p:spPr>
              <a:xfrm>
                <a:off x="4633037" y="4005064"/>
                <a:ext cx="3989363" cy="2308324"/>
              </a:xfrm>
              <a:prstGeom prst="rect">
                <a:avLst/>
              </a:prstGeom>
              <a:solidFill>
                <a:srgbClr val="F7EC97"/>
              </a:solidFill>
              <a:ln w="38100">
                <a:solidFill>
                  <a:schemeClr val="tx1"/>
                </a:solidFill>
                <a:prstDash val="sysDash"/>
              </a:ln>
            </p:spPr>
            <p:txBody>
              <a:bodyPr wrap="square" rtlCol="0">
                <a:sp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・前年度の削減状況に対する自己評価、次年度の取組み予定を記入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・削減率がマイナス値になっている場合は自己評価でその理由を必ず記載すること</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b="1" dirty="0">
                  <a:solidFill>
                    <a:schemeClr val="tx1"/>
                  </a:solidFill>
                  <a:latin typeface="BIZ UDPゴシック" panose="020B0400000000000000" pitchFamily="50" charset="-128"/>
                  <a:ea typeface="BIZ UDPゴシック" panose="020B0400000000000000" pitchFamily="50" charset="-128"/>
                </a:endParaRPr>
              </a:p>
              <a:p>
                <a:r>
                  <a:rPr lang="en-US" altLang="ja-JP" b="1" dirty="0">
                    <a:solidFill>
                      <a:srgbClr val="C00000"/>
                    </a:solidFill>
                    <a:latin typeface="BIZ UDPゴシック" panose="020B0400000000000000" pitchFamily="50" charset="-128"/>
                    <a:ea typeface="BIZ UDPゴシック" panose="020B0400000000000000" pitchFamily="50" charset="-128"/>
                  </a:rPr>
                  <a:t>※</a:t>
                </a:r>
                <a:r>
                  <a:rPr lang="ja-JP" altLang="en-US" b="1" dirty="0">
                    <a:solidFill>
                      <a:srgbClr val="C00000"/>
                    </a:solidFill>
                    <a:latin typeface="BIZ UDPゴシック" panose="020B0400000000000000" pitchFamily="50" charset="-128"/>
                    <a:ea typeface="BIZ UDPゴシック" panose="020B0400000000000000" pitchFamily="50" charset="-128"/>
                  </a:rPr>
                  <a:t>公表内容のため、個人情報や経営上の秘密情報などは記載しない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3" name="グループ化 22">
              <a:extLst>
                <a:ext uri="{FF2B5EF4-FFF2-40B4-BE49-F238E27FC236}">
                  <a16:creationId xmlns:a16="http://schemas.microsoft.com/office/drawing/2014/main" id="{045ABF48-AC09-46F9-B2F3-D182EED7B525}"/>
                </a:ext>
              </a:extLst>
            </p:cNvPr>
            <p:cNvGrpSpPr/>
            <p:nvPr/>
          </p:nvGrpSpPr>
          <p:grpSpPr>
            <a:xfrm>
              <a:off x="260280" y="5742068"/>
              <a:ext cx="6717593" cy="1849859"/>
              <a:chOff x="260280" y="5829620"/>
              <a:chExt cx="6717593" cy="1849859"/>
            </a:xfrm>
          </p:grpSpPr>
          <p:sp>
            <p:nvSpPr>
              <p:cNvPr id="19" name="テキスト ボックス 18">
                <a:extLst>
                  <a:ext uri="{FF2B5EF4-FFF2-40B4-BE49-F238E27FC236}">
                    <a16:creationId xmlns:a16="http://schemas.microsoft.com/office/drawing/2014/main" id="{29057E6B-0DD4-429B-A7B3-9807F38BD831}"/>
                  </a:ext>
                </a:extLst>
              </p:cNvPr>
              <p:cNvSpPr txBox="1"/>
              <p:nvPr/>
            </p:nvSpPr>
            <p:spPr>
              <a:xfrm>
                <a:off x="260280" y="6756149"/>
                <a:ext cx="6717593" cy="923330"/>
              </a:xfrm>
              <a:prstGeom prst="rect">
                <a:avLst/>
              </a:prstGeom>
              <a:solidFill>
                <a:srgbClr val="F7EC97"/>
              </a:solidFill>
              <a:ln w="38100">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・これまで</a:t>
                </a:r>
                <a:r>
                  <a:rPr lang="ja-JP" altLang="en-US" dirty="0">
                    <a:solidFill>
                      <a:schemeClr val="tx1"/>
                    </a:solidFill>
                    <a:latin typeface="BIZ UDPゴシック" panose="020B0400000000000000" pitchFamily="50" charset="-128"/>
                    <a:ea typeface="BIZ UDPゴシック" panose="020B0400000000000000" pitchFamily="50" charset="-128"/>
                  </a:rPr>
                  <a:t>に宣言をしている場合は</a:t>
                </a:r>
                <a:r>
                  <a:rPr lang="ja-JP" altLang="en-US" b="1" dirty="0">
                    <a:solidFill>
                      <a:srgbClr val="C00000"/>
                    </a:solidFill>
                    <a:latin typeface="BIZ UDPゴシック" panose="020B0400000000000000" pitchFamily="50" charset="-128"/>
                    <a:ea typeface="BIZ UDPゴシック" panose="020B0400000000000000" pitchFamily="50" charset="-128"/>
                  </a:rPr>
                  <a:t>「すでに宣言している」</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・今年度中に宣言予定の場合は</a:t>
                </a:r>
                <a:r>
                  <a:rPr lang="ja-JP" altLang="en-US" b="1" dirty="0">
                    <a:solidFill>
                      <a:srgbClr val="C00000"/>
                    </a:solidFill>
                    <a:latin typeface="BIZ UDPゴシック" panose="020B0400000000000000" pitchFamily="50" charset="-128"/>
                    <a:ea typeface="BIZ UDPゴシック" panose="020B0400000000000000" pitchFamily="50" charset="-128"/>
                  </a:rPr>
                  <a:t>「宣言する」（要申請）</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・宣言しない、または今年度中は宣言しない場合は</a:t>
                </a:r>
                <a:r>
                  <a:rPr lang="ja-JP" altLang="en-US" b="1" dirty="0">
                    <a:solidFill>
                      <a:srgbClr val="C00000"/>
                    </a:solidFill>
                    <a:latin typeface="BIZ UDPゴシック" panose="020B0400000000000000" pitchFamily="50" charset="-128"/>
                    <a:ea typeface="BIZ UDPゴシック" panose="020B0400000000000000" pitchFamily="50" charset="-128"/>
                  </a:rPr>
                  <a:t>「宣言しない」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89836E57-CE39-4B2D-B196-673653AF6A1F}"/>
                  </a:ext>
                </a:extLst>
              </p:cNvPr>
              <p:cNvCxnSpPr>
                <a:cxnSpLocks/>
              </p:cNvCxnSpPr>
              <p:nvPr/>
            </p:nvCxnSpPr>
            <p:spPr>
              <a:xfrm flipV="1">
                <a:off x="1401237" y="5829620"/>
                <a:ext cx="248044" cy="926529"/>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grpSp>
      </p:grpSp>
      <p:pic>
        <p:nvPicPr>
          <p:cNvPr id="6" name="オーディオ 5">
            <a:hlinkClick r:id="" action="ppaction://media"/>
            <a:extLst>
              <a:ext uri="{FF2B5EF4-FFF2-40B4-BE49-F238E27FC236}">
                <a16:creationId xmlns:a16="http://schemas.microsoft.com/office/drawing/2014/main" id="{512146FD-E43D-4399-A336-1F8FF10971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16659758"/>
      </p:ext>
    </p:extLst>
  </p:cSld>
  <p:clrMapOvr>
    <a:masterClrMapping/>
  </p:clrMapOvr>
  <mc:AlternateContent xmlns:mc="http://schemas.openxmlformats.org/markup-compatibility/2006" xmlns:p14="http://schemas.microsoft.com/office/powerpoint/2010/main">
    <mc:Choice Requires="p14">
      <p:transition spd="slow" p14:dur="2000" advTm="47731"/>
    </mc:Choice>
    <mc:Fallback xmlns="">
      <p:transition spd="slow" advTm="4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381259-5C6F-486C-AD27-18226F6533E9}"/>
              </a:ext>
            </a:extLst>
          </p:cNvPr>
          <p:cNvSpPr>
            <a:spLocks noGrp="1"/>
          </p:cNvSpPr>
          <p:nvPr>
            <p:ph type="sldNum" sz="quarter" idx="12"/>
          </p:nvPr>
        </p:nvSpPr>
        <p:spPr/>
        <p:txBody>
          <a:bodyPr/>
          <a:lstStyle/>
          <a:p>
            <a:fld id="{F0DA1747-7AE3-4485-B1CC-5CDDF653E874}" type="slidenum">
              <a:rPr kumimoji="1" lang="ja-JP" altLang="en-US" smtClean="0"/>
              <a:t>7</a:t>
            </a:fld>
            <a:endParaRPr kumimoji="1" lang="ja-JP" altLang="en-US"/>
          </a:p>
        </p:txBody>
      </p:sp>
      <p:sp>
        <p:nvSpPr>
          <p:cNvPr id="3" name="タイトル 3">
            <a:extLst>
              <a:ext uri="{FF2B5EF4-FFF2-40B4-BE49-F238E27FC236}">
                <a16:creationId xmlns:a16="http://schemas.microsoft.com/office/drawing/2014/main" id="{3ED79219-CEA5-477C-ACB1-31CECB19EF43}"/>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「４ 重点対策」シート（届出の手引き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P.62</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4" name="テキスト ボックス 3">
            <a:extLst>
              <a:ext uri="{FF2B5EF4-FFF2-40B4-BE49-F238E27FC236}">
                <a16:creationId xmlns:a16="http://schemas.microsoft.com/office/drawing/2014/main" id="{27EE6ABC-C4B0-4FD3-89C4-10D9F8DF6FCB}"/>
              </a:ext>
            </a:extLst>
          </p:cNvPr>
          <p:cNvSpPr txBox="1"/>
          <p:nvPr/>
        </p:nvSpPr>
        <p:spPr>
          <a:xfrm>
            <a:off x="518613" y="3121512"/>
            <a:ext cx="8157843" cy="3293209"/>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重点対策項目の実施状況についてプルダウンの選択肢から選択</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実績報告書における実施状況の選択肢</a:t>
            </a:r>
            <a:r>
              <a:rPr lang="en-US" altLang="ja-JP" b="1" dirty="0">
                <a:latin typeface="BIZ UDPゴシック" panose="020B0400000000000000" pitchFamily="50" charset="-128"/>
                <a:ea typeface="BIZ UDPゴシック" panose="020B0400000000000000" pitchFamily="50" charset="-128"/>
              </a:rPr>
              <a:t>》</a:t>
            </a:r>
          </a:p>
          <a:p>
            <a:r>
              <a:rPr lang="ja-JP" altLang="en-US" b="1"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「実施済み」、「未実施」、「非該当」</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判断基準</a:t>
            </a:r>
            <a:r>
              <a:rPr lang="en-US" altLang="ja-JP" b="1" dirty="0">
                <a:latin typeface="BIZ UDPゴシック" panose="020B0400000000000000" pitchFamily="50" charset="-128"/>
                <a:ea typeface="BIZ UDPゴシック" panose="020B0400000000000000" pitchFamily="50" charset="-128"/>
              </a:rPr>
              <a:t>》</a:t>
            </a:r>
          </a:p>
          <a:p>
            <a:r>
              <a:rPr lang="ja-JP" altLang="en-US" dirty="0">
                <a:latin typeface="BIZ UDPゴシック" panose="020B0400000000000000" pitchFamily="50" charset="-128"/>
                <a:ea typeface="BIZ UDPゴシック" panose="020B0400000000000000" pitchFamily="50" charset="-128"/>
              </a:rPr>
              <a:t>〇実施済み　 判断基準すべてを実施している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〇未実施　　　判断基準一つでも実施することができていない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〇非該当　　　当該設備が無い事業所や、特記事項で適用しない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合理的な理由がある場合</a:t>
            </a:r>
            <a:endParaRPr lang="en-US" altLang="ja-JP"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特記事項</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１～</a:t>
            </a:r>
            <a:r>
              <a:rPr lang="en-US" altLang="ja-JP" sz="1600" dirty="0">
                <a:latin typeface="BIZ UDPゴシック" panose="020B0400000000000000" pitchFamily="50" charset="-128"/>
                <a:ea typeface="BIZ UDPゴシック" panose="020B0400000000000000" pitchFamily="50" charset="-128"/>
              </a:rPr>
              <a:t>10 </a:t>
            </a:r>
            <a:r>
              <a:rPr lang="ja-JP" altLang="en-US" sz="1600" dirty="0">
                <a:latin typeface="BIZ UDPゴシック" panose="020B0400000000000000" pitchFamily="50" charset="-128"/>
                <a:ea typeface="BIZ UDPゴシック" panose="020B0400000000000000" pitchFamily="50" charset="-128"/>
              </a:rPr>
              <a:t>はシート４の下部と「届出の手引き」</a:t>
            </a:r>
            <a:r>
              <a:rPr lang="en-US" altLang="ja-JP" sz="1600" dirty="0">
                <a:latin typeface="BIZ UDPゴシック" panose="020B0400000000000000" pitchFamily="50" charset="-128"/>
                <a:ea typeface="BIZ UDPゴシック" panose="020B0400000000000000" pitchFamily="50" charset="-128"/>
              </a:rPr>
              <a:t>P.28</a:t>
            </a:r>
            <a:r>
              <a:rPr lang="ja-JP" altLang="en-US" sz="1600" dirty="0">
                <a:latin typeface="BIZ UDPゴシック" panose="020B0400000000000000" pitchFamily="50" charset="-128"/>
                <a:ea typeface="BIZ UDPゴシック" panose="020B0400000000000000" pitchFamily="50" charset="-128"/>
              </a:rPr>
              <a:t>に記載</a:t>
            </a:r>
            <a:endParaRPr lang="en-US" altLang="ja-JP" sz="1600" dirty="0">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C65183AF-5EE3-47DE-9C60-9708DD44B167}"/>
              </a:ext>
            </a:extLst>
          </p:cNvPr>
          <p:cNvGrpSpPr/>
          <p:nvPr/>
        </p:nvGrpSpPr>
        <p:grpSpPr>
          <a:xfrm>
            <a:off x="92280" y="764704"/>
            <a:ext cx="8969485" cy="709141"/>
            <a:chOff x="92280" y="764704"/>
            <a:chExt cx="8969485" cy="709141"/>
          </a:xfrm>
        </p:grpSpPr>
        <p:pic>
          <p:nvPicPr>
            <p:cNvPr id="6" name="図 5">
              <a:extLst>
                <a:ext uri="{FF2B5EF4-FFF2-40B4-BE49-F238E27FC236}">
                  <a16:creationId xmlns:a16="http://schemas.microsoft.com/office/drawing/2014/main" id="{45B77A03-D47E-43F5-88FA-92572EF625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0" y="764704"/>
              <a:ext cx="8969485" cy="709141"/>
            </a:xfrm>
            <a:prstGeom prst="rect">
              <a:avLst/>
            </a:prstGeom>
          </p:spPr>
        </p:pic>
        <p:sp>
          <p:nvSpPr>
            <p:cNvPr id="19" name="正方形/長方形 18">
              <a:extLst>
                <a:ext uri="{FF2B5EF4-FFF2-40B4-BE49-F238E27FC236}">
                  <a16:creationId xmlns:a16="http://schemas.microsoft.com/office/drawing/2014/main" id="{F15D8C22-5DD9-4540-8332-CAF6B3A41F45}"/>
                </a:ext>
              </a:extLst>
            </p:cNvPr>
            <p:cNvSpPr/>
            <p:nvPr/>
          </p:nvSpPr>
          <p:spPr>
            <a:xfrm>
              <a:off x="4038646" y="959428"/>
              <a:ext cx="936104" cy="413640"/>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線吹き出し 2 (枠付き) 8">
            <a:extLst>
              <a:ext uri="{FF2B5EF4-FFF2-40B4-BE49-F238E27FC236}">
                <a16:creationId xmlns:a16="http://schemas.microsoft.com/office/drawing/2014/main" id="{4878F64F-762C-48CC-8DA1-4B66F24D6C78}"/>
              </a:ext>
            </a:extLst>
          </p:cNvPr>
          <p:cNvSpPr/>
          <p:nvPr/>
        </p:nvSpPr>
        <p:spPr>
          <a:xfrm>
            <a:off x="455888" y="1556792"/>
            <a:ext cx="8313516" cy="1553842"/>
          </a:xfrm>
          <a:prstGeom prst="borderCallout2">
            <a:avLst>
              <a:gd name="adj1" fmla="val 2422"/>
              <a:gd name="adj2" fmla="val 49260"/>
              <a:gd name="adj3" fmla="val -7279"/>
              <a:gd name="adj4" fmla="val 49287"/>
              <a:gd name="adj5" fmla="val -22744"/>
              <a:gd name="adj6" fmla="val 49580"/>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脱炭素化ランクを判断するため、脱炭素化該当状況を選択（基準年度比削減率が</a:t>
            </a:r>
            <a:r>
              <a:rPr lang="en-US" altLang="ja-JP" b="1" dirty="0">
                <a:solidFill>
                  <a:srgbClr val="C00000"/>
                </a:solidFill>
                <a:latin typeface="BIZ UDPゴシック" panose="020B0400000000000000" pitchFamily="50" charset="-128"/>
                <a:ea typeface="BIZ UDPゴシック" panose="020B0400000000000000" pitchFamily="50" charset="-128"/>
              </a:rPr>
              <a:t>25%</a:t>
            </a:r>
            <a:r>
              <a:rPr lang="ja-JP" altLang="en-US" b="1" dirty="0">
                <a:solidFill>
                  <a:srgbClr val="C00000"/>
                </a:solidFill>
                <a:latin typeface="BIZ UDPゴシック" panose="020B0400000000000000" pitchFamily="50" charset="-128"/>
                <a:ea typeface="BIZ UDPゴシック" panose="020B0400000000000000" pitchFamily="50" charset="-128"/>
              </a:rPr>
              <a:t>以上</a:t>
            </a:r>
            <a:r>
              <a:rPr lang="ja-JP" altLang="en-US" dirty="0">
                <a:solidFill>
                  <a:schemeClr val="tx1"/>
                </a:solidFill>
                <a:latin typeface="BIZ UDPゴシック" panose="020B0400000000000000" pitchFamily="50" charset="-128"/>
                <a:ea typeface="BIZ UDPゴシック" panose="020B0400000000000000" pitchFamily="50" charset="-128"/>
              </a:rPr>
              <a:t>は</a:t>
            </a:r>
            <a:r>
              <a:rPr lang="ja-JP" altLang="en-US" b="1" dirty="0">
                <a:solidFill>
                  <a:schemeClr val="tx1"/>
                </a:solidFill>
                <a:latin typeface="BIZ UDPゴシック" panose="020B0400000000000000" pitchFamily="50" charset="-128"/>
                <a:ea typeface="BIZ UDPゴシック" panose="020B0400000000000000" pitchFamily="50" charset="-128"/>
              </a:rPr>
              <a:t>「該当する」</a:t>
            </a:r>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25%</a:t>
            </a:r>
            <a:r>
              <a:rPr lang="ja-JP" altLang="en-US" dirty="0">
                <a:solidFill>
                  <a:schemeClr val="tx1"/>
                </a:solidFill>
                <a:latin typeface="BIZ UDPゴシック" panose="020B0400000000000000" pitchFamily="50" charset="-128"/>
                <a:ea typeface="BIZ UDPゴシック" panose="020B0400000000000000" pitchFamily="50" charset="-128"/>
              </a:rPr>
              <a:t>未満は</a:t>
            </a:r>
            <a:r>
              <a:rPr lang="ja-JP" altLang="en-US" b="1" dirty="0">
                <a:solidFill>
                  <a:schemeClr val="tx1"/>
                </a:solidFill>
                <a:latin typeface="BIZ UDPゴシック" panose="020B0400000000000000" pitchFamily="50" charset="-128"/>
                <a:ea typeface="BIZ UDPゴシック" panose="020B0400000000000000" pitchFamily="50" charset="-128"/>
              </a:rPr>
              <a:t>「該当しない」</a:t>
            </a:r>
            <a:r>
              <a:rPr lang="ja-JP" altLang="en-US" dirty="0">
                <a:solidFill>
                  <a:schemeClr val="tx1"/>
                </a:solidFill>
                <a:latin typeface="BIZ UDPゴシック" panose="020B0400000000000000" pitchFamily="50" charset="-128"/>
                <a:ea typeface="BIZ UDPゴシック" panose="020B0400000000000000" pitchFamily="50" charset="-128"/>
              </a:rPr>
              <a:t>）</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基準年度比削減率が事業所閉鎖や製造中止などによる事業者の削減努力に寄らない場合で、</a:t>
            </a:r>
            <a:r>
              <a:rPr lang="ja-JP" altLang="en-US" b="1" dirty="0">
                <a:solidFill>
                  <a:srgbClr val="C00000"/>
                </a:solidFill>
                <a:latin typeface="BIZ UDPゴシック" panose="020B0400000000000000" pitchFamily="50" charset="-128"/>
                <a:ea typeface="BIZ UDPゴシック" panose="020B0400000000000000" pitchFamily="50" charset="-128"/>
              </a:rPr>
              <a:t>脱炭素化ランクの付与を辞退する場合は</a:t>
            </a:r>
            <a:r>
              <a:rPr lang="en-US" altLang="ja-JP" b="1" dirty="0">
                <a:solidFill>
                  <a:srgbClr val="C00000"/>
                </a:solidFill>
                <a:latin typeface="BIZ UDPゴシック" panose="020B0400000000000000" pitchFamily="50" charset="-128"/>
                <a:ea typeface="BIZ UDPゴシック" panose="020B0400000000000000" pitchFamily="50" charset="-128"/>
              </a:rPr>
              <a:t>25</a:t>
            </a:r>
            <a:r>
              <a:rPr lang="ja-JP" altLang="en-US" b="1" dirty="0">
                <a:solidFill>
                  <a:srgbClr val="C00000"/>
                </a:solidFill>
                <a:latin typeface="BIZ UDPゴシック" panose="020B0400000000000000" pitchFamily="50" charset="-128"/>
                <a:ea typeface="BIZ UDPゴシック" panose="020B0400000000000000" pitchFamily="50" charset="-128"/>
              </a:rPr>
              <a:t>％以上でも「該当しない」を選択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pic>
        <p:nvPicPr>
          <p:cNvPr id="10" name="オーディオ 9">
            <a:hlinkClick r:id="" action="ppaction://media"/>
            <a:extLst>
              <a:ext uri="{FF2B5EF4-FFF2-40B4-BE49-F238E27FC236}">
                <a16:creationId xmlns:a16="http://schemas.microsoft.com/office/drawing/2014/main" id="{F228D418-1642-404C-9AE6-D99C119C5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92529881"/>
      </p:ext>
    </p:extLst>
  </p:cSld>
  <p:clrMapOvr>
    <a:masterClrMapping/>
  </p:clrMapOvr>
  <mc:AlternateContent xmlns:mc="http://schemas.openxmlformats.org/markup-compatibility/2006" xmlns:p14="http://schemas.microsoft.com/office/powerpoint/2010/main">
    <mc:Choice Requires="p14">
      <p:transition spd="slow" p14:dur="2000" advTm="67770"/>
    </mc:Choice>
    <mc:Fallback xmlns="">
      <p:transition spd="slow" advTm="67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381259-5C6F-486C-AD27-18226F6533E9}"/>
              </a:ext>
            </a:extLst>
          </p:cNvPr>
          <p:cNvSpPr>
            <a:spLocks noGrp="1"/>
          </p:cNvSpPr>
          <p:nvPr>
            <p:ph type="sldNum" sz="quarter" idx="12"/>
          </p:nvPr>
        </p:nvSpPr>
        <p:spPr/>
        <p:txBody>
          <a:bodyPr/>
          <a:lstStyle/>
          <a:p>
            <a:fld id="{F0DA1747-7AE3-4485-B1CC-5CDDF653E874}" type="slidenum">
              <a:rPr kumimoji="1" lang="ja-JP" altLang="en-US" smtClean="0"/>
              <a:t>8</a:t>
            </a:fld>
            <a:endParaRPr kumimoji="1" lang="ja-JP" altLang="en-US"/>
          </a:p>
        </p:txBody>
      </p:sp>
      <p:sp>
        <p:nvSpPr>
          <p:cNvPr id="3" name="タイトル 3">
            <a:extLst>
              <a:ext uri="{FF2B5EF4-FFF2-40B4-BE49-F238E27FC236}">
                <a16:creationId xmlns:a16="http://schemas.microsoft.com/office/drawing/2014/main" id="{3ED79219-CEA5-477C-ACB1-31CECB19EF43}"/>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「４ 重点対策」シート</a:t>
            </a:r>
          </a:p>
        </p:txBody>
      </p:sp>
      <p:sp>
        <p:nvSpPr>
          <p:cNvPr id="4" name="テキスト ボックス 3">
            <a:extLst>
              <a:ext uri="{FF2B5EF4-FFF2-40B4-BE49-F238E27FC236}">
                <a16:creationId xmlns:a16="http://schemas.microsoft.com/office/drawing/2014/main" id="{27EE6ABC-C4B0-4FD3-89C4-10D9F8DF6FCB}"/>
              </a:ext>
            </a:extLst>
          </p:cNvPr>
          <p:cNvSpPr txBox="1"/>
          <p:nvPr/>
        </p:nvSpPr>
        <p:spPr>
          <a:xfrm>
            <a:off x="203859" y="6010911"/>
            <a:ext cx="8640960"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重点対策の指定と各項目の判断基準については「届出の手引き」</a:t>
            </a:r>
            <a:r>
              <a:rPr lang="en-US" altLang="ja-JP" sz="1600" dirty="0">
                <a:latin typeface="BIZ UDPゴシック" panose="020B0400000000000000" pitchFamily="50" charset="-128"/>
                <a:ea typeface="BIZ UDPゴシック" panose="020B0400000000000000" pitchFamily="50" charset="-128"/>
              </a:rPr>
              <a:t>P.11</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29</a:t>
            </a:r>
            <a:r>
              <a:rPr lang="ja-JP" altLang="en-US" sz="1600" dirty="0">
                <a:latin typeface="BIZ UDPゴシック" panose="020B0400000000000000" pitchFamily="50" charset="-128"/>
                <a:ea typeface="BIZ UDPゴシック" panose="020B0400000000000000" pitchFamily="50" charset="-128"/>
              </a:rPr>
              <a:t>に記載</a:t>
            </a:r>
            <a:endParaRPr lang="en-US" altLang="ja-JP" sz="1600" dirty="0">
              <a:latin typeface="BIZ UDPゴシック" panose="020B0400000000000000" pitchFamily="50" charset="-128"/>
              <a:ea typeface="BIZ UDPゴシック" panose="020B0400000000000000" pitchFamily="50" charset="-128"/>
            </a:endParaRPr>
          </a:p>
        </p:txBody>
      </p:sp>
      <p:grpSp>
        <p:nvGrpSpPr>
          <p:cNvPr id="57" name="グループ化 56">
            <a:extLst>
              <a:ext uri="{FF2B5EF4-FFF2-40B4-BE49-F238E27FC236}">
                <a16:creationId xmlns:a16="http://schemas.microsoft.com/office/drawing/2014/main" id="{D9C49F26-86AA-4004-80B4-3EFACE29132A}"/>
              </a:ext>
            </a:extLst>
          </p:cNvPr>
          <p:cNvGrpSpPr/>
          <p:nvPr/>
        </p:nvGrpSpPr>
        <p:grpSpPr>
          <a:xfrm>
            <a:off x="119658" y="244651"/>
            <a:ext cx="8774690" cy="5743994"/>
            <a:chOff x="119658" y="244651"/>
            <a:chExt cx="8774690" cy="5743994"/>
          </a:xfrm>
        </p:grpSpPr>
        <p:grpSp>
          <p:nvGrpSpPr>
            <p:cNvPr id="52" name="グループ化 51">
              <a:extLst>
                <a:ext uri="{FF2B5EF4-FFF2-40B4-BE49-F238E27FC236}">
                  <a16:creationId xmlns:a16="http://schemas.microsoft.com/office/drawing/2014/main" id="{7E28E0CF-3EA3-426F-A1F0-9FCA2B3551A0}"/>
                </a:ext>
              </a:extLst>
            </p:cNvPr>
            <p:cNvGrpSpPr/>
            <p:nvPr/>
          </p:nvGrpSpPr>
          <p:grpSpPr>
            <a:xfrm>
              <a:off x="169911" y="244651"/>
              <a:ext cx="8724437" cy="4482453"/>
              <a:chOff x="169911" y="312745"/>
              <a:chExt cx="8724437" cy="4482453"/>
            </a:xfrm>
          </p:grpSpPr>
          <p:grpSp>
            <p:nvGrpSpPr>
              <p:cNvPr id="36" name="グループ化 35">
                <a:extLst>
                  <a:ext uri="{FF2B5EF4-FFF2-40B4-BE49-F238E27FC236}">
                    <a16:creationId xmlns:a16="http://schemas.microsoft.com/office/drawing/2014/main" id="{50537E96-3FEC-45E3-AD09-43FCA5F4796D}"/>
                  </a:ext>
                </a:extLst>
              </p:cNvPr>
              <p:cNvGrpSpPr/>
              <p:nvPr/>
            </p:nvGrpSpPr>
            <p:grpSpPr>
              <a:xfrm>
                <a:off x="169911" y="312745"/>
                <a:ext cx="8724437" cy="4482453"/>
                <a:chOff x="169911" y="507305"/>
                <a:chExt cx="8724437" cy="4482453"/>
              </a:xfrm>
            </p:grpSpPr>
            <p:grpSp>
              <p:nvGrpSpPr>
                <p:cNvPr id="26" name="グループ化 25">
                  <a:extLst>
                    <a:ext uri="{FF2B5EF4-FFF2-40B4-BE49-F238E27FC236}">
                      <a16:creationId xmlns:a16="http://schemas.microsoft.com/office/drawing/2014/main" id="{BC4783D5-B03E-464F-8DF9-BD11C2914E84}"/>
                    </a:ext>
                  </a:extLst>
                </p:cNvPr>
                <p:cNvGrpSpPr/>
                <p:nvPr/>
              </p:nvGrpSpPr>
              <p:grpSpPr>
                <a:xfrm>
                  <a:off x="169911" y="976493"/>
                  <a:ext cx="7618192" cy="4013265"/>
                  <a:chOff x="155570" y="781561"/>
                  <a:chExt cx="7618192" cy="4013265"/>
                </a:xfrm>
              </p:grpSpPr>
              <p:pic>
                <p:nvPicPr>
                  <p:cNvPr id="10" name="図 9">
                    <a:extLst>
                      <a:ext uri="{FF2B5EF4-FFF2-40B4-BE49-F238E27FC236}">
                        <a16:creationId xmlns:a16="http://schemas.microsoft.com/office/drawing/2014/main" id="{9E98D22C-9584-47A1-BA3B-AA7C7AA453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9172"/>
                  <a:stretch/>
                </p:blipFill>
                <p:spPr>
                  <a:xfrm>
                    <a:off x="182855" y="781561"/>
                    <a:ext cx="7590907" cy="786905"/>
                  </a:xfrm>
                  <a:prstGeom prst="rect">
                    <a:avLst/>
                  </a:prstGeom>
                </p:spPr>
              </p:pic>
              <p:pic>
                <p:nvPicPr>
                  <p:cNvPr id="12" name="図 11">
                    <a:extLst>
                      <a:ext uri="{FF2B5EF4-FFF2-40B4-BE49-F238E27FC236}">
                        <a16:creationId xmlns:a16="http://schemas.microsoft.com/office/drawing/2014/main" id="{67947F6A-0E85-4238-B756-1F6AD496E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570" y="1916460"/>
                    <a:ext cx="7535866" cy="2878366"/>
                  </a:xfrm>
                  <a:prstGeom prst="rect">
                    <a:avLst/>
                  </a:prstGeom>
                </p:spPr>
              </p:pic>
              <p:grpSp>
                <p:nvGrpSpPr>
                  <p:cNvPr id="25" name="グループ化 24">
                    <a:extLst>
                      <a:ext uri="{FF2B5EF4-FFF2-40B4-BE49-F238E27FC236}">
                        <a16:creationId xmlns:a16="http://schemas.microsoft.com/office/drawing/2014/main" id="{B13C49F3-EAF0-42AC-9D59-D4F08056F9F9}"/>
                      </a:ext>
                    </a:extLst>
                  </p:cNvPr>
                  <p:cNvGrpSpPr/>
                  <p:nvPr/>
                </p:nvGrpSpPr>
                <p:grpSpPr>
                  <a:xfrm>
                    <a:off x="2129545" y="1503137"/>
                    <a:ext cx="360040" cy="557338"/>
                    <a:chOff x="-2094168" y="203044"/>
                    <a:chExt cx="540725" cy="826853"/>
                  </a:xfrm>
                </p:grpSpPr>
                <p:sp>
                  <p:nvSpPr>
                    <p:cNvPr id="23" name="フリーフォーム: 図形 22">
                      <a:extLst>
                        <a:ext uri="{FF2B5EF4-FFF2-40B4-BE49-F238E27FC236}">
                          <a16:creationId xmlns:a16="http://schemas.microsoft.com/office/drawing/2014/main" id="{A2684A54-BD42-436D-ADA4-25A5852C2067}"/>
                        </a:ext>
                      </a:extLst>
                    </p:cNvPr>
                    <p:cNvSpPr/>
                    <p:nvPr/>
                  </p:nvSpPr>
                  <p:spPr>
                    <a:xfrm>
                      <a:off x="-2094168" y="203046"/>
                      <a:ext cx="362645" cy="826851"/>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フリーフォーム: 図形 23">
                      <a:extLst>
                        <a:ext uri="{FF2B5EF4-FFF2-40B4-BE49-F238E27FC236}">
                          <a16:creationId xmlns:a16="http://schemas.microsoft.com/office/drawing/2014/main" id="{8E8E9E9C-1C46-457B-B04F-D005D8CC60CB}"/>
                        </a:ext>
                      </a:extLst>
                    </p:cNvPr>
                    <p:cNvSpPr/>
                    <p:nvPr/>
                  </p:nvSpPr>
                  <p:spPr>
                    <a:xfrm>
                      <a:off x="-1916088" y="203044"/>
                      <a:ext cx="362645" cy="826852"/>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7" name="線吹き出し 2 (枠付き) 8">
                  <a:extLst>
                    <a:ext uri="{FF2B5EF4-FFF2-40B4-BE49-F238E27FC236}">
                      <a16:creationId xmlns:a16="http://schemas.microsoft.com/office/drawing/2014/main" id="{91F13C63-B29D-44D4-8CA4-A4CE1BD1644C}"/>
                    </a:ext>
                  </a:extLst>
                </p:cNvPr>
                <p:cNvSpPr/>
                <p:nvPr/>
              </p:nvSpPr>
              <p:spPr>
                <a:xfrm>
                  <a:off x="2843808" y="1535328"/>
                  <a:ext cx="2880320" cy="661064"/>
                </a:xfrm>
                <a:prstGeom prst="borderCallout2">
                  <a:avLst>
                    <a:gd name="adj1" fmla="val 35500"/>
                    <a:gd name="adj2" fmla="val -843"/>
                    <a:gd name="adj3" fmla="val 36350"/>
                    <a:gd name="adj4" fmla="val -260"/>
                    <a:gd name="adj5" fmla="val -35112"/>
                    <a:gd name="adj6" fmla="val -14342"/>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主な事業所がない場合、任意の１事業所を必ず記入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4" name="線吹き出し 2 (枠付き) 8">
                  <a:extLst>
                    <a:ext uri="{FF2B5EF4-FFF2-40B4-BE49-F238E27FC236}">
                      <a16:creationId xmlns:a16="http://schemas.microsoft.com/office/drawing/2014/main" id="{1BB8FFC7-2D47-4109-8894-B0657E464304}"/>
                    </a:ext>
                  </a:extLst>
                </p:cNvPr>
                <p:cNvSpPr/>
                <p:nvPr/>
              </p:nvSpPr>
              <p:spPr>
                <a:xfrm>
                  <a:off x="2923761" y="2687456"/>
                  <a:ext cx="2880320" cy="504056"/>
                </a:xfrm>
                <a:prstGeom prst="borderCallout2">
                  <a:avLst>
                    <a:gd name="adj1" fmla="val 35500"/>
                    <a:gd name="adj2" fmla="val -843"/>
                    <a:gd name="adj3" fmla="val 36350"/>
                    <a:gd name="adj4" fmla="val -260"/>
                    <a:gd name="adj5" fmla="val -35112"/>
                    <a:gd name="adj6" fmla="val -12991"/>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任意の１事業所を必ず記入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444B6BC3-6A61-4853-B5B3-22347170B3D2}"/>
                    </a:ext>
                  </a:extLst>
                </p:cNvPr>
                <p:cNvSpPr txBox="1"/>
                <p:nvPr/>
              </p:nvSpPr>
              <p:spPr>
                <a:xfrm>
                  <a:off x="6241709" y="507305"/>
                  <a:ext cx="2652639" cy="3970318"/>
                </a:xfrm>
                <a:prstGeom prst="rect">
                  <a:avLst/>
                </a:prstGeom>
                <a:solidFill>
                  <a:srgbClr val="F7EC97"/>
                </a:solidFill>
                <a:ln w="38100">
                  <a:solidFill>
                    <a:schemeClr val="tx1"/>
                  </a:solidFill>
                  <a:prstDash val="sysDash"/>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＜留意点＞</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・「対策の実施状況」は項目ごとに必ず</a:t>
                  </a:r>
                  <a:r>
                    <a:rPr lang="ja-JP" altLang="en-US" b="1" dirty="0">
                      <a:solidFill>
                        <a:srgbClr val="C00000"/>
                      </a:solidFill>
                      <a:latin typeface="BIZ UDPゴシック" panose="020B0400000000000000" pitchFamily="50" charset="-128"/>
                      <a:ea typeface="BIZ UDPゴシック" panose="020B0400000000000000" pitchFamily="50" charset="-128"/>
                    </a:rPr>
                    <a:t>プルダウンで選択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・項目ごとに「非該当」などの</a:t>
                  </a:r>
                  <a:r>
                    <a:rPr lang="ja-JP" altLang="en-US" b="1" dirty="0">
                      <a:solidFill>
                        <a:schemeClr val="tx1"/>
                      </a:solidFill>
                      <a:latin typeface="BIZ UDPゴシック" panose="020B0400000000000000" pitchFamily="50" charset="-128"/>
                      <a:ea typeface="BIZ UDPゴシック" panose="020B0400000000000000" pitchFamily="50" charset="-128"/>
                    </a:rPr>
                    <a:t>選択肢が異なるため、</a:t>
                  </a:r>
                  <a:r>
                    <a:rPr lang="ja-JP" altLang="en-US" dirty="0">
                      <a:solidFill>
                        <a:schemeClr val="tx1"/>
                      </a:solidFill>
                      <a:latin typeface="BIZ UDPゴシック" panose="020B0400000000000000" pitchFamily="50" charset="-128"/>
                      <a:ea typeface="BIZ UDPゴシック" panose="020B0400000000000000" pitchFamily="50" charset="-128"/>
                    </a:rPr>
                    <a:t>他項目のセルを</a:t>
                  </a:r>
                  <a:r>
                    <a:rPr lang="ja-JP" altLang="en-US" b="1" dirty="0">
                      <a:solidFill>
                        <a:srgbClr val="C00000"/>
                      </a:solidFill>
                      <a:latin typeface="BIZ UDPゴシック" panose="020B0400000000000000" pitchFamily="50" charset="-128"/>
                      <a:ea typeface="BIZ UDPゴシック" panose="020B0400000000000000" pitchFamily="50" charset="-128"/>
                    </a:rPr>
                    <a:t>コピー＆貼付けしない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・対策計画書とは</a:t>
                  </a:r>
                  <a:r>
                    <a:rPr lang="ja-JP" altLang="en-US" b="1" dirty="0">
                      <a:latin typeface="BIZ UDPゴシック" panose="020B0400000000000000" pitchFamily="50" charset="-128"/>
                      <a:ea typeface="BIZ UDPゴシック" panose="020B0400000000000000" pitchFamily="50" charset="-128"/>
                    </a:rPr>
                    <a:t>選択肢が異なるため、</a:t>
                  </a:r>
                  <a:r>
                    <a:rPr lang="ja-JP" altLang="en-US" dirty="0">
                      <a:latin typeface="BIZ UDPゴシック" panose="020B0400000000000000" pitchFamily="50" charset="-128"/>
                      <a:ea typeface="BIZ UDPゴシック" panose="020B0400000000000000" pitchFamily="50" charset="-128"/>
                    </a:rPr>
                    <a:t>対策計画書から実施状況を</a:t>
                  </a:r>
                  <a:r>
                    <a:rPr lang="ja-JP" altLang="en-US" b="1" dirty="0">
                      <a:solidFill>
                        <a:srgbClr val="C00000"/>
                      </a:solidFill>
                      <a:latin typeface="BIZ UDPゴシック" panose="020B0400000000000000" pitchFamily="50" charset="-128"/>
                      <a:ea typeface="BIZ UDPゴシック" panose="020B0400000000000000" pitchFamily="50" charset="-128"/>
                    </a:rPr>
                    <a:t>コピー＆貼付けしない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sp>
            <p:nvSpPr>
              <p:cNvPr id="38" name="正方形/長方形 37">
                <a:extLst>
                  <a:ext uri="{FF2B5EF4-FFF2-40B4-BE49-F238E27FC236}">
                    <a16:creationId xmlns:a16="http://schemas.microsoft.com/office/drawing/2014/main" id="{D86F5B66-1884-4993-AA6A-0AD43C289CB3}"/>
                  </a:ext>
                </a:extLst>
              </p:cNvPr>
              <p:cNvSpPr/>
              <p:nvPr/>
            </p:nvSpPr>
            <p:spPr>
              <a:xfrm>
                <a:off x="2666696" y="3521535"/>
                <a:ext cx="2386442" cy="84356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BADBD0DC-E866-4195-B7E3-47992A589489}"/>
                  </a:ext>
                </a:extLst>
              </p:cNvPr>
              <p:cNvSpPr/>
              <p:nvPr/>
            </p:nvSpPr>
            <p:spPr>
              <a:xfrm>
                <a:off x="1334428" y="2060848"/>
                <a:ext cx="1567864" cy="24497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9BCCB52-638D-4046-9000-CFEA39FFF540}"/>
                  </a:ext>
                </a:extLst>
              </p:cNvPr>
              <p:cNvSpPr/>
              <p:nvPr/>
            </p:nvSpPr>
            <p:spPr>
              <a:xfrm>
                <a:off x="1356501" y="908331"/>
                <a:ext cx="1487307" cy="22666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図 53">
              <a:extLst>
                <a:ext uri="{FF2B5EF4-FFF2-40B4-BE49-F238E27FC236}">
                  <a16:creationId xmlns:a16="http://schemas.microsoft.com/office/drawing/2014/main" id="{E0C5FEDD-A499-4D66-AB58-A7B5429BBE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658" y="5091342"/>
              <a:ext cx="7668445" cy="897303"/>
            </a:xfrm>
            <a:prstGeom prst="rect">
              <a:avLst/>
            </a:prstGeom>
          </p:spPr>
        </p:pic>
        <p:sp>
          <p:nvSpPr>
            <p:cNvPr id="55" name="正方形/長方形 54">
              <a:extLst>
                <a:ext uri="{FF2B5EF4-FFF2-40B4-BE49-F238E27FC236}">
                  <a16:creationId xmlns:a16="http://schemas.microsoft.com/office/drawing/2014/main" id="{70F05841-A349-4F17-868C-BDFA5ED91619}"/>
                </a:ext>
              </a:extLst>
            </p:cNvPr>
            <p:cNvSpPr/>
            <p:nvPr/>
          </p:nvSpPr>
          <p:spPr>
            <a:xfrm>
              <a:off x="1901925" y="5505855"/>
              <a:ext cx="830963" cy="284559"/>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線吹き出し 2 (枠付き) 8">
            <a:extLst>
              <a:ext uri="{FF2B5EF4-FFF2-40B4-BE49-F238E27FC236}">
                <a16:creationId xmlns:a16="http://schemas.microsoft.com/office/drawing/2014/main" id="{0134DC86-BEB9-41C0-A7D6-50ABFF583D25}"/>
              </a:ext>
            </a:extLst>
          </p:cNvPr>
          <p:cNvSpPr/>
          <p:nvPr/>
        </p:nvSpPr>
        <p:spPr>
          <a:xfrm>
            <a:off x="609692" y="4433884"/>
            <a:ext cx="8066764" cy="576361"/>
          </a:xfrm>
          <a:prstGeom prst="borderCallout2">
            <a:avLst>
              <a:gd name="adj1" fmla="val 1745"/>
              <a:gd name="adj2" fmla="val 8728"/>
              <a:gd name="adj3" fmla="val -10908"/>
              <a:gd name="adj4" fmla="val 12369"/>
              <a:gd name="adj5" fmla="val -68868"/>
              <a:gd name="adj6" fmla="val 25294"/>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「実施済み」の場合は、</a:t>
            </a:r>
            <a:r>
              <a:rPr lang="ja-JP" altLang="en-US" b="1" dirty="0">
                <a:solidFill>
                  <a:srgbClr val="C00000"/>
                </a:solidFill>
                <a:latin typeface="BIZ UDPゴシック" panose="020B0400000000000000" pitchFamily="50" charset="-128"/>
                <a:ea typeface="BIZ UDPゴシック" panose="020B0400000000000000" pitchFamily="50" charset="-128"/>
              </a:rPr>
              <a:t>取組内容の記入が必要</a:t>
            </a:r>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CO</a:t>
            </a:r>
            <a:r>
              <a:rPr lang="ja-JP" altLang="en-US" baseline="-25000" dirty="0">
                <a:solidFill>
                  <a:schemeClr val="tx1"/>
                </a:solidFill>
                <a:latin typeface="BIZ UDPゴシック" panose="020B0400000000000000" pitchFamily="50" charset="-128"/>
                <a:ea typeface="BIZ UDPゴシック" panose="020B0400000000000000" pitchFamily="50" charset="-128"/>
              </a:rPr>
              <a:t>２</a:t>
            </a:r>
            <a:r>
              <a:rPr lang="ja-JP" altLang="en-US" dirty="0">
                <a:solidFill>
                  <a:schemeClr val="tx1"/>
                </a:solidFill>
                <a:latin typeface="BIZ UDPゴシック" panose="020B0400000000000000" pitchFamily="50" charset="-128"/>
                <a:ea typeface="BIZ UDPゴシック" panose="020B0400000000000000" pitchFamily="50" charset="-128"/>
              </a:rPr>
              <a:t>削減に関する取組みは適応ではありません）　</a:t>
            </a: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気候変動適応についての詳細は「気候変動対策指針」</a:t>
            </a:r>
            <a:r>
              <a:rPr lang="en-US" altLang="ja-JP" sz="1600" dirty="0">
                <a:solidFill>
                  <a:schemeClr val="tx1"/>
                </a:solidFill>
                <a:latin typeface="BIZ UDPゴシック" panose="020B0400000000000000" pitchFamily="50" charset="-128"/>
                <a:ea typeface="BIZ UDPゴシック" panose="020B0400000000000000" pitchFamily="50" charset="-128"/>
              </a:rPr>
              <a:t>P.9</a:t>
            </a:r>
            <a:r>
              <a:rPr lang="ja-JP" altLang="en-US" sz="1600" dirty="0">
                <a:solidFill>
                  <a:schemeClr val="tx1"/>
                </a:solidFill>
                <a:latin typeface="BIZ UDPゴシック" panose="020B0400000000000000" pitchFamily="50" charset="-128"/>
                <a:ea typeface="BIZ UDPゴシック" panose="020B0400000000000000" pitchFamily="50" charset="-128"/>
              </a:rPr>
              <a:t>を確認</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56" name="線吹き出し 2 (枠付き) 8">
            <a:extLst>
              <a:ext uri="{FF2B5EF4-FFF2-40B4-BE49-F238E27FC236}">
                <a16:creationId xmlns:a16="http://schemas.microsoft.com/office/drawing/2014/main" id="{935E66C1-0A97-413B-8385-78A2B5ADB57F}"/>
              </a:ext>
            </a:extLst>
          </p:cNvPr>
          <p:cNvSpPr/>
          <p:nvPr/>
        </p:nvSpPr>
        <p:spPr>
          <a:xfrm>
            <a:off x="4572001" y="5080832"/>
            <a:ext cx="4322348" cy="897303"/>
          </a:xfrm>
          <a:prstGeom prst="borderCallout2">
            <a:avLst>
              <a:gd name="adj1" fmla="val 91439"/>
              <a:gd name="adj2" fmla="val 238"/>
              <a:gd name="adj3" fmla="val 64025"/>
              <a:gd name="adj4" fmla="val -17367"/>
              <a:gd name="adj5" fmla="val 56564"/>
              <a:gd name="adj6" fmla="val -45395"/>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加点項目⑤「省エネ取組み率」は対策計画書の届出後、</a:t>
            </a:r>
            <a:r>
              <a:rPr lang="ja-JP" altLang="en-US" b="1" dirty="0">
                <a:solidFill>
                  <a:srgbClr val="C00000"/>
                </a:solidFill>
                <a:latin typeface="BIZ UDPゴシック" panose="020B0400000000000000" pitchFamily="50" charset="-128"/>
                <a:ea typeface="BIZ UDPゴシック" panose="020B0400000000000000" pitchFamily="50" charset="-128"/>
              </a:rPr>
              <a:t>初めて</a:t>
            </a:r>
            <a:r>
              <a:rPr lang="ja-JP" altLang="en-US" dirty="0">
                <a:solidFill>
                  <a:schemeClr val="tx1"/>
                </a:solidFill>
                <a:latin typeface="BIZ UDPゴシック" panose="020B0400000000000000" pitchFamily="50" charset="-128"/>
                <a:ea typeface="BIZ UDPゴシック" panose="020B0400000000000000" pitchFamily="50" charset="-128"/>
              </a:rPr>
              <a:t>提出する実績報告書では</a:t>
            </a:r>
            <a:r>
              <a:rPr lang="ja-JP" altLang="en-US" b="1" dirty="0">
                <a:solidFill>
                  <a:srgbClr val="C00000"/>
                </a:solidFill>
                <a:latin typeface="BIZ UDPゴシック" panose="020B0400000000000000" pitchFamily="50" charset="-128"/>
                <a:ea typeface="BIZ UDPゴシック" panose="020B0400000000000000" pitchFamily="50" charset="-128"/>
              </a:rPr>
              <a:t>「非該当（</a:t>
            </a:r>
            <a:r>
              <a:rPr lang="en-US" altLang="ja-JP" b="1" dirty="0">
                <a:solidFill>
                  <a:srgbClr val="C00000"/>
                </a:solidFill>
                <a:latin typeface="BIZ UDPゴシック" panose="020B0400000000000000" pitchFamily="50" charset="-128"/>
                <a:ea typeface="BIZ UDPゴシック" panose="020B0400000000000000" pitchFamily="50" charset="-128"/>
              </a:rPr>
              <a:t>※10</a:t>
            </a:r>
            <a:r>
              <a:rPr lang="ja-JP" altLang="en-US" b="1" dirty="0">
                <a:solidFill>
                  <a:srgbClr val="C00000"/>
                </a:solidFill>
                <a:latin typeface="BIZ UDPゴシック" panose="020B0400000000000000" pitchFamily="50" charset="-128"/>
                <a:ea typeface="BIZ UDPゴシック" panose="020B0400000000000000" pitchFamily="50" charset="-128"/>
              </a:rPr>
              <a:t>）」を選択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pic>
        <p:nvPicPr>
          <p:cNvPr id="7" name="オーディオ 6">
            <a:hlinkClick r:id="" action="ppaction://media"/>
            <a:extLst>
              <a:ext uri="{FF2B5EF4-FFF2-40B4-BE49-F238E27FC236}">
                <a16:creationId xmlns:a16="http://schemas.microsoft.com/office/drawing/2014/main" id="{DB440811-12F3-4DC4-A2A6-121932C155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3678576"/>
      </p:ext>
    </p:extLst>
  </p:cSld>
  <p:clrMapOvr>
    <a:masterClrMapping/>
  </p:clrMapOvr>
  <mc:AlternateContent xmlns:mc="http://schemas.openxmlformats.org/markup-compatibility/2006" xmlns:p14="http://schemas.microsoft.com/office/powerpoint/2010/main">
    <mc:Choice Requires="p14">
      <p:transition spd="slow" p14:dur="2000" advTm="50471"/>
    </mc:Choice>
    <mc:Fallback xmlns="">
      <p:transition spd="slow" advTm="5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レトロスペクト">
  <a:themeElements>
    <a:clrScheme name="紫">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1495</Words>
  <Application>Microsoft Office PowerPoint</Application>
  <PresentationFormat>画面に合わせる (4:3)</PresentationFormat>
  <Paragraphs>121</Paragraphs>
  <Slides>12</Slides>
  <Notes>5</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BIZ UDPゴシック</vt:lpstr>
      <vt:lpstr>Meiryo UI</vt:lpstr>
      <vt:lpstr>Calibri</vt:lpstr>
      <vt:lpstr>Calibri Light</vt:lpstr>
      <vt:lpstr>レトロスペクト</vt:lpstr>
      <vt:lpstr>条例に基づく届出 実績報告書の書き方説明資料１/２</vt:lpstr>
      <vt:lpstr>PowerPoint プレゼンテーション</vt:lpstr>
      <vt:lpstr>「１ 表紙」シート（届出の手引きP.56）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2021-08-18T04:41:33Z</dcterms:created>
  <dcterms:modified xsi:type="dcterms:W3CDTF">2026-06-17T00:33:01Z</dcterms:modified>
</cp:coreProperties>
</file>