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3"/>
  </p:notesMasterIdLst>
  <p:handoutMasterIdLst>
    <p:handoutMasterId r:id="rId24"/>
  </p:handoutMasterIdLst>
  <p:sldIdLst>
    <p:sldId id="259" r:id="rId2"/>
    <p:sldId id="313" r:id="rId3"/>
    <p:sldId id="315" r:id="rId4"/>
    <p:sldId id="326" r:id="rId5"/>
    <p:sldId id="317" r:id="rId6"/>
    <p:sldId id="316" r:id="rId7"/>
    <p:sldId id="318" r:id="rId8"/>
    <p:sldId id="319" r:id="rId9"/>
    <p:sldId id="320" r:id="rId10"/>
    <p:sldId id="322" r:id="rId11"/>
    <p:sldId id="321" r:id="rId12"/>
    <p:sldId id="324" r:id="rId13"/>
    <p:sldId id="311" r:id="rId14"/>
    <p:sldId id="298" r:id="rId15"/>
    <p:sldId id="312" r:id="rId16"/>
    <p:sldId id="282" r:id="rId17"/>
    <p:sldId id="310" r:id="rId18"/>
    <p:sldId id="327" r:id="rId19"/>
    <p:sldId id="328" r:id="rId20"/>
    <p:sldId id="314" r:id="rId21"/>
    <p:sldId id="323" r:id="rId22"/>
  </p:sldIdLst>
  <p:sldSz cx="9144000" cy="6858000" type="screen4x3"/>
  <p:notesSz cx="6807200" cy="9939338"/>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06" autoAdjust="0"/>
    <p:restoredTop sz="73968" autoAdjust="0"/>
  </p:normalViewPr>
  <p:slideViewPr>
    <p:cSldViewPr>
      <p:cViewPr varScale="1">
        <p:scale>
          <a:sx n="51" d="100"/>
          <a:sy n="51" d="100"/>
        </p:scale>
        <p:origin x="1806"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190" cy="498662"/>
          </a:xfrm>
          <a:prstGeom prst="rect">
            <a:avLst/>
          </a:prstGeom>
        </p:spPr>
        <p:txBody>
          <a:bodyPr vert="horz" lIns="93232" tIns="46616" rIns="93232" bIns="466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384" y="0"/>
            <a:ext cx="2949190" cy="498662"/>
          </a:xfrm>
          <a:prstGeom prst="rect">
            <a:avLst/>
          </a:prstGeom>
        </p:spPr>
        <p:txBody>
          <a:bodyPr vert="horz" lIns="93232" tIns="46616" rIns="93232" bIns="46616" rtlCol="0"/>
          <a:lstStyle>
            <a:lvl1pPr algn="r">
              <a:defRPr sz="1200"/>
            </a:lvl1pPr>
          </a:lstStyle>
          <a:p>
            <a:fld id="{64C9E5AD-B317-4C0D-A523-5E245AF58A84}" type="datetimeFigureOut">
              <a:rPr kumimoji="1" lang="ja-JP" altLang="en-US" smtClean="0"/>
              <a:t>2019/6/5</a:t>
            </a:fld>
            <a:endParaRPr kumimoji="1" lang="ja-JP" altLang="en-US"/>
          </a:p>
        </p:txBody>
      </p:sp>
      <p:sp>
        <p:nvSpPr>
          <p:cNvPr id="4" name="フッター プレースホルダー 3"/>
          <p:cNvSpPr>
            <a:spLocks noGrp="1"/>
          </p:cNvSpPr>
          <p:nvPr>
            <p:ph type="ftr" sz="quarter" idx="2"/>
          </p:nvPr>
        </p:nvSpPr>
        <p:spPr>
          <a:xfrm>
            <a:off x="1" y="9440676"/>
            <a:ext cx="2949190" cy="498662"/>
          </a:xfrm>
          <a:prstGeom prst="rect">
            <a:avLst/>
          </a:prstGeom>
        </p:spPr>
        <p:txBody>
          <a:bodyPr vert="horz" lIns="93232" tIns="46616" rIns="93232" bIns="466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384" y="9440676"/>
            <a:ext cx="2949190" cy="498662"/>
          </a:xfrm>
          <a:prstGeom prst="rect">
            <a:avLst/>
          </a:prstGeom>
        </p:spPr>
        <p:txBody>
          <a:bodyPr vert="horz" lIns="93232" tIns="46616" rIns="93232" bIns="46616" rtlCol="0" anchor="b"/>
          <a:lstStyle>
            <a:lvl1pPr algn="r">
              <a:defRPr sz="1200"/>
            </a:lvl1pPr>
          </a:lstStyle>
          <a:p>
            <a:fld id="{C2B530E2-4519-4DB9-BEB7-B070939E129A}" type="slidenum">
              <a:rPr kumimoji="1" lang="ja-JP" altLang="en-US" smtClean="0"/>
              <a:t>‹#›</a:t>
            </a:fld>
            <a:endParaRPr kumimoji="1" lang="ja-JP" altLang="en-US"/>
          </a:p>
        </p:txBody>
      </p:sp>
    </p:spTree>
    <p:extLst>
      <p:ext uri="{BB962C8B-B14F-4D97-AF65-F5344CB8AC3E}">
        <p14:creationId xmlns:p14="http://schemas.microsoft.com/office/powerpoint/2010/main" val="4179174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7" rIns="91433" bIns="45717" rtlCol="0"/>
          <a:lstStyle>
            <a:lvl1pPr algn="r">
              <a:defRPr sz="1200"/>
            </a:lvl1pPr>
          </a:lstStyle>
          <a:p>
            <a:fld id="{E786524D-9D30-4F28-9A77-09A8B3F4127D}" type="datetimeFigureOut">
              <a:rPr kumimoji="1" lang="ja-JP" altLang="en-US" smtClean="0"/>
              <a:t>2019/6/5</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7" rIns="91433"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3" tIns="45717" rIns="91433" bIns="45717" rtlCol="0" anchor="b"/>
          <a:lstStyle>
            <a:lvl1pPr algn="r">
              <a:defRPr sz="1200"/>
            </a:lvl1pPr>
          </a:lstStyle>
          <a:p>
            <a:fld id="{F9D83328-8ABD-4BA1-BEFC-DDC17FF7E69A}" type="slidenum">
              <a:rPr kumimoji="1" lang="ja-JP" altLang="en-US" smtClean="0"/>
              <a:t>‹#›</a:t>
            </a:fld>
            <a:endParaRPr kumimoji="1" lang="ja-JP" altLang="en-US"/>
          </a:p>
        </p:txBody>
      </p:sp>
    </p:spTree>
    <p:extLst>
      <p:ext uri="{BB962C8B-B14F-4D97-AF65-F5344CB8AC3E}">
        <p14:creationId xmlns:p14="http://schemas.microsoft.com/office/powerpoint/2010/main" val="1923893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3</a:t>
            </a:fld>
            <a:endParaRPr kumimoji="1" lang="ja-JP" altLang="en-US"/>
          </a:p>
        </p:txBody>
      </p:sp>
    </p:spTree>
    <p:extLst>
      <p:ext uri="{BB962C8B-B14F-4D97-AF65-F5344CB8AC3E}">
        <p14:creationId xmlns:p14="http://schemas.microsoft.com/office/powerpoint/2010/main" val="762424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12</a:t>
            </a:fld>
            <a:endParaRPr kumimoji="1" lang="ja-JP" altLang="en-US"/>
          </a:p>
        </p:txBody>
      </p:sp>
    </p:spTree>
    <p:extLst>
      <p:ext uri="{BB962C8B-B14F-4D97-AF65-F5344CB8AC3E}">
        <p14:creationId xmlns:p14="http://schemas.microsoft.com/office/powerpoint/2010/main" val="585531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13</a:t>
            </a:fld>
            <a:endParaRPr kumimoji="1" lang="ja-JP" altLang="en-US"/>
          </a:p>
        </p:txBody>
      </p:sp>
    </p:spTree>
    <p:extLst>
      <p:ext uri="{BB962C8B-B14F-4D97-AF65-F5344CB8AC3E}">
        <p14:creationId xmlns:p14="http://schemas.microsoft.com/office/powerpoint/2010/main" val="207175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14</a:t>
            </a:fld>
            <a:endParaRPr kumimoji="1" lang="ja-JP" altLang="en-US"/>
          </a:p>
        </p:txBody>
      </p:sp>
    </p:spTree>
    <p:extLst>
      <p:ext uri="{BB962C8B-B14F-4D97-AF65-F5344CB8AC3E}">
        <p14:creationId xmlns:p14="http://schemas.microsoft.com/office/powerpoint/2010/main" val="1081689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15</a:t>
            </a:fld>
            <a:endParaRPr kumimoji="1" lang="ja-JP" altLang="en-US"/>
          </a:p>
        </p:txBody>
      </p:sp>
    </p:spTree>
    <p:extLst>
      <p:ext uri="{BB962C8B-B14F-4D97-AF65-F5344CB8AC3E}">
        <p14:creationId xmlns:p14="http://schemas.microsoft.com/office/powerpoint/2010/main" val="359908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16</a:t>
            </a:fld>
            <a:endParaRPr kumimoji="1" lang="ja-JP" altLang="en-US"/>
          </a:p>
        </p:txBody>
      </p:sp>
    </p:spTree>
    <p:extLst>
      <p:ext uri="{BB962C8B-B14F-4D97-AF65-F5344CB8AC3E}">
        <p14:creationId xmlns:p14="http://schemas.microsoft.com/office/powerpoint/2010/main" val="3094069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17</a:t>
            </a:fld>
            <a:endParaRPr kumimoji="1" lang="ja-JP" altLang="en-US"/>
          </a:p>
        </p:txBody>
      </p:sp>
    </p:spTree>
    <p:extLst>
      <p:ext uri="{BB962C8B-B14F-4D97-AF65-F5344CB8AC3E}">
        <p14:creationId xmlns:p14="http://schemas.microsoft.com/office/powerpoint/2010/main" val="3802711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18</a:t>
            </a:fld>
            <a:endParaRPr kumimoji="1" lang="ja-JP" altLang="en-US"/>
          </a:p>
        </p:txBody>
      </p:sp>
    </p:spTree>
    <p:extLst>
      <p:ext uri="{BB962C8B-B14F-4D97-AF65-F5344CB8AC3E}">
        <p14:creationId xmlns:p14="http://schemas.microsoft.com/office/powerpoint/2010/main" val="2377539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19</a:t>
            </a:fld>
            <a:endParaRPr kumimoji="1" lang="ja-JP" altLang="en-US"/>
          </a:p>
        </p:txBody>
      </p:sp>
    </p:spTree>
    <p:extLst>
      <p:ext uri="{BB962C8B-B14F-4D97-AF65-F5344CB8AC3E}">
        <p14:creationId xmlns:p14="http://schemas.microsoft.com/office/powerpoint/2010/main" val="1547352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20</a:t>
            </a:fld>
            <a:endParaRPr kumimoji="1" lang="ja-JP" altLang="en-US"/>
          </a:p>
        </p:txBody>
      </p:sp>
    </p:spTree>
    <p:extLst>
      <p:ext uri="{BB962C8B-B14F-4D97-AF65-F5344CB8AC3E}">
        <p14:creationId xmlns:p14="http://schemas.microsoft.com/office/powerpoint/2010/main" val="826532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21</a:t>
            </a:fld>
            <a:endParaRPr kumimoji="1" lang="ja-JP" altLang="en-US"/>
          </a:p>
        </p:txBody>
      </p:sp>
    </p:spTree>
    <p:extLst>
      <p:ext uri="{BB962C8B-B14F-4D97-AF65-F5344CB8AC3E}">
        <p14:creationId xmlns:p14="http://schemas.microsoft.com/office/powerpoint/2010/main" val="3577870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4</a:t>
            </a:fld>
            <a:endParaRPr kumimoji="1" lang="ja-JP" altLang="en-US"/>
          </a:p>
        </p:txBody>
      </p:sp>
    </p:spTree>
    <p:extLst>
      <p:ext uri="{BB962C8B-B14F-4D97-AF65-F5344CB8AC3E}">
        <p14:creationId xmlns:p14="http://schemas.microsoft.com/office/powerpoint/2010/main" val="858304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5</a:t>
            </a:fld>
            <a:endParaRPr kumimoji="1" lang="ja-JP" altLang="en-US"/>
          </a:p>
        </p:txBody>
      </p:sp>
    </p:spTree>
    <p:extLst>
      <p:ext uri="{BB962C8B-B14F-4D97-AF65-F5344CB8AC3E}">
        <p14:creationId xmlns:p14="http://schemas.microsoft.com/office/powerpoint/2010/main" val="2915160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6</a:t>
            </a:fld>
            <a:endParaRPr kumimoji="1" lang="ja-JP" altLang="en-US"/>
          </a:p>
        </p:txBody>
      </p:sp>
    </p:spTree>
    <p:extLst>
      <p:ext uri="{BB962C8B-B14F-4D97-AF65-F5344CB8AC3E}">
        <p14:creationId xmlns:p14="http://schemas.microsoft.com/office/powerpoint/2010/main" val="4046399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7</a:t>
            </a:fld>
            <a:endParaRPr kumimoji="1" lang="ja-JP" altLang="en-US"/>
          </a:p>
        </p:txBody>
      </p:sp>
    </p:spTree>
    <p:extLst>
      <p:ext uri="{BB962C8B-B14F-4D97-AF65-F5344CB8AC3E}">
        <p14:creationId xmlns:p14="http://schemas.microsoft.com/office/powerpoint/2010/main" val="3649627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8</a:t>
            </a:fld>
            <a:endParaRPr kumimoji="1" lang="ja-JP" altLang="en-US"/>
          </a:p>
        </p:txBody>
      </p:sp>
    </p:spTree>
    <p:extLst>
      <p:ext uri="{BB962C8B-B14F-4D97-AF65-F5344CB8AC3E}">
        <p14:creationId xmlns:p14="http://schemas.microsoft.com/office/powerpoint/2010/main" val="3772234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9</a:t>
            </a:fld>
            <a:endParaRPr kumimoji="1" lang="ja-JP" altLang="en-US"/>
          </a:p>
        </p:txBody>
      </p:sp>
    </p:spTree>
    <p:extLst>
      <p:ext uri="{BB962C8B-B14F-4D97-AF65-F5344CB8AC3E}">
        <p14:creationId xmlns:p14="http://schemas.microsoft.com/office/powerpoint/2010/main" val="992120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10</a:t>
            </a:fld>
            <a:endParaRPr kumimoji="1" lang="ja-JP" altLang="en-US"/>
          </a:p>
        </p:txBody>
      </p:sp>
    </p:spTree>
    <p:extLst>
      <p:ext uri="{BB962C8B-B14F-4D97-AF65-F5344CB8AC3E}">
        <p14:creationId xmlns:p14="http://schemas.microsoft.com/office/powerpoint/2010/main" val="757254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11</a:t>
            </a:fld>
            <a:endParaRPr kumimoji="1" lang="ja-JP" altLang="en-US"/>
          </a:p>
        </p:txBody>
      </p:sp>
    </p:spTree>
    <p:extLst>
      <p:ext uri="{BB962C8B-B14F-4D97-AF65-F5344CB8AC3E}">
        <p14:creationId xmlns:p14="http://schemas.microsoft.com/office/powerpoint/2010/main" val="13033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F3D141BB-DDAC-49EB-83EE-86318DB06272}" type="datetimeFigureOut">
              <a:rPr lang="ja-JP" altLang="en-US"/>
              <a:pPr>
                <a:defRPr/>
              </a:pPr>
              <a:t>2019/6/5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13D0A75-B5AC-4B44-A9E6-5C468718EDE7}" type="slidenum">
              <a:rPr lang="ja-JP" altLang="en-US"/>
              <a:pPr>
                <a:defRPr/>
              </a:pPr>
              <a:t>‹#›</a:t>
            </a:fld>
            <a:endParaRPr lang="ja-JP" altLang="en-US"/>
          </a:p>
        </p:txBody>
      </p:sp>
    </p:spTree>
    <p:extLst>
      <p:ext uri="{BB962C8B-B14F-4D97-AF65-F5344CB8AC3E}">
        <p14:creationId xmlns:p14="http://schemas.microsoft.com/office/powerpoint/2010/main" val="3675959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C67426E8-C73A-412F-BEF7-389FE39EC4B7}" type="datetimeFigureOut">
              <a:rPr lang="ja-JP" altLang="en-US"/>
              <a:pPr>
                <a:defRPr/>
              </a:pPr>
              <a:t>2019/6/5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83BA9B7-A8C5-455A-9417-8018CE896041}" type="slidenum">
              <a:rPr lang="ja-JP" altLang="en-US"/>
              <a:pPr>
                <a:defRPr/>
              </a:pPr>
              <a:t>‹#›</a:t>
            </a:fld>
            <a:endParaRPr lang="ja-JP" altLang="en-US"/>
          </a:p>
        </p:txBody>
      </p:sp>
    </p:spTree>
    <p:extLst>
      <p:ext uri="{BB962C8B-B14F-4D97-AF65-F5344CB8AC3E}">
        <p14:creationId xmlns:p14="http://schemas.microsoft.com/office/powerpoint/2010/main" val="977233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E3FF8EF2-3D0F-40A3-A8F8-01C7BFE36A79}" type="datetimeFigureOut">
              <a:rPr lang="ja-JP" altLang="en-US"/>
              <a:pPr>
                <a:defRPr/>
              </a:pPr>
              <a:t>2019/6/5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D3E8509-0D8F-4AFC-8F09-571DF9DEEFED}" type="slidenum">
              <a:rPr lang="ja-JP" altLang="en-US"/>
              <a:pPr>
                <a:defRPr/>
              </a:pPr>
              <a:t>‹#›</a:t>
            </a:fld>
            <a:endParaRPr lang="ja-JP" altLang="en-US"/>
          </a:p>
        </p:txBody>
      </p:sp>
    </p:spTree>
    <p:extLst>
      <p:ext uri="{BB962C8B-B14F-4D97-AF65-F5344CB8AC3E}">
        <p14:creationId xmlns:p14="http://schemas.microsoft.com/office/powerpoint/2010/main" val="2803011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3FA3957F-7473-4BF7-A524-45DFC386330F}" type="datetimeFigureOut">
              <a:rPr lang="ja-JP" altLang="en-US"/>
              <a:pPr>
                <a:defRPr/>
              </a:pPr>
              <a:t>2019/6/5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4A0DCBF-9C28-4B95-8AAC-A3FF3DF71C00}" type="slidenum">
              <a:rPr lang="ja-JP" altLang="en-US"/>
              <a:pPr>
                <a:defRPr/>
              </a:pPr>
              <a:t>‹#›</a:t>
            </a:fld>
            <a:endParaRPr lang="ja-JP" altLang="en-US"/>
          </a:p>
        </p:txBody>
      </p:sp>
    </p:spTree>
    <p:extLst>
      <p:ext uri="{BB962C8B-B14F-4D97-AF65-F5344CB8AC3E}">
        <p14:creationId xmlns:p14="http://schemas.microsoft.com/office/powerpoint/2010/main" val="2515836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2C02A1C8-4683-48AD-8A68-94EDF88F24E2}" type="datetimeFigureOut">
              <a:rPr lang="ja-JP" altLang="en-US"/>
              <a:pPr>
                <a:defRPr/>
              </a:pPr>
              <a:t>2019/6/5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072DB042-77C0-476D-98E1-6360DE2FC909}" type="slidenum">
              <a:rPr lang="ja-JP" altLang="en-US"/>
              <a:pPr>
                <a:defRPr/>
              </a:pPr>
              <a:t>‹#›</a:t>
            </a:fld>
            <a:endParaRPr lang="ja-JP" altLang="en-US"/>
          </a:p>
        </p:txBody>
      </p:sp>
    </p:spTree>
    <p:extLst>
      <p:ext uri="{BB962C8B-B14F-4D97-AF65-F5344CB8AC3E}">
        <p14:creationId xmlns:p14="http://schemas.microsoft.com/office/powerpoint/2010/main" val="2692010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6F124BAC-FF2A-4B93-8D43-A5ED873B10DE}" type="datetimeFigureOut">
              <a:rPr lang="ja-JP" altLang="en-US"/>
              <a:pPr>
                <a:defRPr/>
              </a:pPr>
              <a:t>2019/6/5</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B3E4EE7E-C446-46D2-A85E-FB50BC46B6EE}" type="slidenum">
              <a:rPr lang="ja-JP" altLang="en-US"/>
              <a:pPr>
                <a:defRPr/>
              </a:pPr>
              <a:t>‹#›</a:t>
            </a:fld>
            <a:endParaRPr lang="ja-JP" altLang="en-US"/>
          </a:p>
        </p:txBody>
      </p:sp>
    </p:spTree>
    <p:extLst>
      <p:ext uri="{BB962C8B-B14F-4D97-AF65-F5344CB8AC3E}">
        <p14:creationId xmlns:p14="http://schemas.microsoft.com/office/powerpoint/2010/main" val="3908187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0FCA4925-8BC3-42C4-B529-8950C76D73B3}" type="datetimeFigureOut">
              <a:rPr lang="ja-JP" altLang="en-US"/>
              <a:pPr>
                <a:defRPr/>
              </a:pPr>
              <a:t>2019/6/5</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FA97FA98-62F8-44B6-BADB-B86E48034368}" type="slidenum">
              <a:rPr lang="ja-JP" altLang="en-US"/>
              <a:pPr>
                <a:defRPr/>
              </a:pPr>
              <a:t>‹#›</a:t>
            </a:fld>
            <a:endParaRPr lang="ja-JP" altLang="en-US"/>
          </a:p>
        </p:txBody>
      </p:sp>
    </p:spTree>
    <p:extLst>
      <p:ext uri="{BB962C8B-B14F-4D97-AF65-F5344CB8AC3E}">
        <p14:creationId xmlns:p14="http://schemas.microsoft.com/office/powerpoint/2010/main" val="2482737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2B0373AD-D20B-4F37-A633-AE00A2C0DADE}" type="datetimeFigureOut">
              <a:rPr lang="ja-JP" altLang="en-US"/>
              <a:pPr>
                <a:defRPr/>
              </a:pPr>
              <a:t>2019/6/5</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C3A0600F-89AC-4E21-AE12-2F59CCF5C11A}" type="slidenum">
              <a:rPr lang="ja-JP" altLang="en-US"/>
              <a:pPr>
                <a:defRPr/>
              </a:pPr>
              <a:t>‹#›</a:t>
            </a:fld>
            <a:endParaRPr lang="ja-JP" altLang="en-US"/>
          </a:p>
        </p:txBody>
      </p:sp>
    </p:spTree>
    <p:extLst>
      <p:ext uri="{BB962C8B-B14F-4D97-AF65-F5344CB8AC3E}">
        <p14:creationId xmlns:p14="http://schemas.microsoft.com/office/powerpoint/2010/main" val="8118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AD89591C-07E5-4123-878E-07FEAAFD9107}" type="datetimeFigureOut">
              <a:rPr lang="ja-JP" altLang="en-US"/>
              <a:pPr>
                <a:defRPr/>
              </a:pPr>
              <a:t>2019/6/5</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45CEF2A0-89B8-43D0-92BF-BE323AD38D54}" type="slidenum">
              <a:rPr lang="ja-JP" altLang="en-US"/>
              <a:pPr>
                <a:defRPr/>
              </a:pPr>
              <a:t>‹#›</a:t>
            </a:fld>
            <a:endParaRPr lang="ja-JP" altLang="en-US"/>
          </a:p>
        </p:txBody>
      </p:sp>
    </p:spTree>
    <p:extLst>
      <p:ext uri="{BB962C8B-B14F-4D97-AF65-F5344CB8AC3E}">
        <p14:creationId xmlns:p14="http://schemas.microsoft.com/office/powerpoint/2010/main" val="3599912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22ADFAF6-7A2F-4F13-A460-82C0FAF2D6AD}" type="datetimeFigureOut">
              <a:rPr lang="ja-JP" altLang="en-US"/>
              <a:pPr>
                <a:defRPr/>
              </a:pPr>
              <a:t>2019/6/5</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C6D3C2DD-D373-4529-BC42-53726378F1DA}" type="slidenum">
              <a:rPr lang="ja-JP" altLang="en-US"/>
              <a:pPr>
                <a:defRPr/>
              </a:pPr>
              <a:t>‹#›</a:t>
            </a:fld>
            <a:endParaRPr lang="ja-JP" altLang="en-US"/>
          </a:p>
        </p:txBody>
      </p:sp>
    </p:spTree>
    <p:extLst>
      <p:ext uri="{BB962C8B-B14F-4D97-AF65-F5344CB8AC3E}">
        <p14:creationId xmlns:p14="http://schemas.microsoft.com/office/powerpoint/2010/main" val="3426803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6B1247D5-9EEE-43CE-B111-83143CDC9519}" type="datetimeFigureOut">
              <a:rPr lang="ja-JP" altLang="en-US"/>
              <a:pPr>
                <a:defRPr/>
              </a:pPr>
              <a:t>2019/6/5</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8C23185-F718-4E79-A4A5-6A8A294A15A8}" type="slidenum">
              <a:rPr lang="ja-JP" altLang="en-US"/>
              <a:pPr>
                <a:defRPr/>
              </a:pPr>
              <a:t>‹#›</a:t>
            </a:fld>
            <a:endParaRPr lang="ja-JP" altLang="en-US"/>
          </a:p>
        </p:txBody>
      </p:sp>
    </p:spTree>
    <p:extLst>
      <p:ext uri="{BB962C8B-B14F-4D97-AF65-F5344CB8AC3E}">
        <p14:creationId xmlns:p14="http://schemas.microsoft.com/office/powerpoint/2010/main" val="3286736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BFE1AF88-CEAC-4E96-A9D1-1925FD5836A8}" type="datetimeFigureOut">
              <a:rPr lang="ja-JP" altLang="en-US"/>
              <a:pPr>
                <a:defRPr/>
              </a:pPr>
              <a:t>2019/6/5</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1F02226C-96EF-427A-A5AE-4D92E288489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www.pref.osaka.lg.jp/kannosomu/midoritokazenogekan/aria_kitaosaka.html" TargetMode="External"/><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emf"/><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テキスト ボックス 8"/>
          <p:cNvSpPr txBox="1">
            <a:spLocks noChangeArrowheads="1"/>
          </p:cNvSpPr>
          <p:nvPr/>
        </p:nvSpPr>
        <p:spPr bwMode="auto">
          <a:xfrm>
            <a:off x="7380312" y="580692"/>
            <a:ext cx="1459735" cy="42240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65306" tIns="72000" rIns="65306" bIns="720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資料</a:t>
            </a:r>
            <a:r>
              <a:rPr lang="ja-JP" altLang="en-US" sz="1800" b="1"/>
              <a:t>　</a:t>
            </a:r>
            <a:r>
              <a:rPr lang="ja-JP" altLang="en-US" sz="1800" b="1" smtClean="0"/>
              <a:t>２－３</a:t>
            </a:r>
            <a:endParaRPr lang="ja-JP" altLang="en-US" sz="1800" b="1" strike="sngStrike" dirty="0"/>
          </a:p>
        </p:txBody>
      </p:sp>
      <p:sp>
        <p:nvSpPr>
          <p:cNvPr id="7" name="テキスト ボックス 6"/>
          <p:cNvSpPr txBox="1"/>
          <p:nvPr/>
        </p:nvSpPr>
        <p:spPr>
          <a:xfrm>
            <a:off x="-1480" y="-20310"/>
            <a:ext cx="9145480" cy="455501"/>
          </a:xfrm>
          <a:prstGeom prst="rect">
            <a:avLst/>
          </a:prstGeom>
          <a:solidFill>
            <a:srgbClr val="002060"/>
          </a:solidFill>
          <a:ln>
            <a:noFill/>
          </a:ln>
          <a:effectLst/>
        </p:spPr>
        <p:txBody>
          <a:bodyPr wrap="square" lIns="91190" tIns="57908" rIns="91190" bIns="57908" rtlCol="0" anchor="ctr">
            <a:spAutoFit/>
          </a:bodyPr>
          <a:lstStyle/>
          <a:p>
            <a:pPr algn="r"/>
            <a:r>
              <a:rPr kumimoji="0" lang="ja-JP" altLang="en-US" sz="11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令和元年５月</a:t>
            </a:r>
            <a:r>
              <a:rPr kumimoji="0" lang="en-US" altLang="ja-JP" sz="11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30</a:t>
            </a:r>
            <a:r>
              <a:rPr kumimoji="0" lang="ja-JP" altLang="en-US" sz="11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endParaRPr kumimoji="0" lang="en-US" altLang="zh-TW" sz="11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r"/>
            <a:r>
              <a:rPr kumimoji="0" lang="ja-JP" altLang="en-US" sz="11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第３回</a:t>
            </a:r>
            <a:r>
              <a:rPr kumimoji="0" lang="zh-TW" altLang="en-US" sz="11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大阪府</a:t>
            </a:r>
            <a:r>
              <a:rPr kumimoji="0" lang="zh-TW" altLang="en-US" sz="11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猛暑対策検討会議</a:t>
            </a:r>
          </a:p>
        </p:txBody>
      </p:sp>
      <p:sp>
        <p:nvSpPr>
          <p:cNvPr id="18"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smtClean="0"/>
              <a:t>１</a:t>
            </a:r>
            <a:endParaRPr lang="ja-JP" altLang="en-US" sz="2200" b="1" dirty="0"/>
          </a:p>
        </p:txBody>
      </p:sp>
      <p:cxnSp>
        <p:nvCxnSpPr>
          <p:cNvPr id="3" name="直線コネクタ 2"/>
          <p:cNvCxnSpPr/>
          <p:nvPr/>
        </p:nvCxnSpPr>
        <p:spPr>
          <a:xfrm>
            <a:off x="302472" y="3502443"/>
            <a:ext cx="8537575"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タイトル 1"/>
          <p:cNvSpPr txBox="1">
            <a:spLocks/>
          </p:cNvSpPr>
          <p:nvPr/>
        </p:nvSpPr>
        <p:spPr bwMode="auto">
          <a:xfrm>
            <a:off x="1475656" y="2708920"/>
            <a:ext cx="6181704"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b="1" dirty="0" smtClean="0">
                <a:solidFill>
                  <a:schemeClr val="accent1">
                    <a:lumMod val="75000"/>
                  </a:schemeClr>
                </a:solidFill>
                <a:latin typeface="Meiryo UI" panose="020B0604030504040204" pitchFamily="50" charset="-128"/>
                <a:ea typeface="Meiryo UI" panose="020B0604030504040204" pitchFamily="50" charset="-128"/>
              </a:rPr>
              <a:t>大阪府における</a:t>
            </a:r>
            <a:r>
              <a:rPr lang="en-US" altLang="ja-JP" sz="3200" b="1" dirty="0" smtClean="0">
                <a:solidFill>
                  <a:schemeClr val="accent1">
                    <a:lumMod val="75000"/>
                  </a:schemeClr>
                </a:solidFill>
                <a:latin typeface="Meiryo UI" panose="020B0604030504040204" pitchFamily="50" charset="-128"/>
                <a:ea typeface="Meiryo UI" panose="020B0604030504040204" pitchFamily="50" charset="-128"/>
              </a:rPr>
              <a:t>2019</a:t>
            </a:r>
            <a:r>
              <a:rPr lang="ja-JP" altLang="en-US" sz="3200" b="1" dirty="0" smtClean="0">
                <a:solidFill>
                  <a:schemeClr val="accent1">
                    <a:lumMod val="75000"/>
                  </a:schemeClr>
                </a:solidFill>
                <a:latin typeface="Meiryo UI" panose="020B0604030504040204" pitchFamily="50" charset="-128"/>
                <a:ea typeface="Meiryo UI" panose="020B0604030504040204" pitchFamily="50" charset="-128"/>
              </a:rPr>
              <a:t>夏の暑さ対策</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 15"/>
          <p:cNvGraphicFramePr>
            <a:graphicFrameLocks noGrp="1"/>
          </p:cNvGraphicFramePr>
          <p:nvPr>
            <p:extLst>
              <p:ext uri="{D42A27DB-BD31-4B8C-83A1-F6EECF244321}">
                <p14:modId xmlns:p14="http://schemas.microsoft.com/office/powerpoint/2010/main" val="1755363231"/>
              </p:ext>
            </p:extLst>
          </p:nvPr>
        </p:nvGraphicFramePr>
        <p:xfrm>
          <a:off x="155342" y="1268760"/>
          <a:ext cx="8831835" cy="5391616"/>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96000">
                <a:tc>
                  <a:txBody>
                    <a:bodyP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具体的な取組内容</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4995616">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（１）暑さ対策・熱中症</a:t>
            </a:r>
            <a:r>
              <a:rPr kumimoji="0" lang="ja-JP" altLang="en-US" sz="2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予防</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に関する</a:t>
            </a:r>
            <a:r>
              <a:rPr kumimoji="0" lang="ja-JP" altLang="en-US" sz="2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タイトル 1"/>
          <p:cNvSpPr txBox="1">
            <a:spLocks/>
          </p:cNvSpPr>
          <p:nvPr/>
        </p:nvSpPr>
        <p:spPr>
          <a:xfrm>
            <a:off x="8380077" y="6540469"/>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smtClean="0"/>
              <a:t>３</a:t>
            </a:r>
            <a:endParaRPr lang="ja-JP" altLang="en-US" sz="2200" b="1" dirty="0"/>
          </a:p>
        </p:txBody>
      </p:sp>
      <p:sp>
        <p:nvSpPr>
          <p:cNvPr id="20" name="タイトル 1"/>
          <p:cNvSpPr txBox="1">
            <a:spLocks/>
          </p:cNvSpPr>
          <p:nvPr/>
        </p:nvSpPr>
        <p:spPr>
          <a:xfrm>
            <a:off x="8380077" y="6540469"/>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smtClean="0"/>
              <a:t>10</a:t>
            </a:r>
            <a:endParaRPr lang="ja-JP" altLang="en-US" sz="2200" b="1" dirty="0"/>
          </a:p>
        </p:txBody>
      </p:sp>
      <p:grpSp>
        <p:nvGrpSpPr>
          <p:cNvPr id="39" name="グループ化 38"/>
          <p:cNvGrpSpPr/>
          <p:nvPr/>
        </p:nvGrpSpPr>
        <p:grpSpPr>
          <a:xfrm>
            <a:off x="1696955" y="536138"/>
            <a:ext cx="7280953" cy="657827"/>
            <a:chOff x="3050802" y="2420887"/>
            <a:chExt cx="3584010"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50802" y="2520118"/>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民間事業者との連携による啓発活動</a:t>
              </a:r>
            </a:p>
          </p:txBody>
        </p:sp>
      </p:grpSp>
      <p:sp>
        <p:nvSpPr>
          <p:cNvPr id="45" name="角丸四角形 44"/>
          <p:cNvSpPr/>
          <p:nvPr/>
        </p:nvSpPr>
        <p:spPr>
          <a:xfrm>
            <a:off x="179512"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取組⑦</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1"/>
          <p:cNvSpPr>
            <a:spLocks noChangeArrowheads="1"/>
          </p:cNvSpPr>
          <p:nvPr/>
        </p:nvSpPr>
        <p:spPr bwMode="auto">
          <a:xfrm>
            <a:off x="6335167" y="892980"/>
            <a:ext cx="2880320" cy="349284"/>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（健康医療部・ 環境</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農林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bwMode="auto">
          <a:xfrm>
            <a:off x="3264368" y="1737996"/>
            <a:ext cx="1296144" cy="204311"/>
          </a:xfrm>
          <a:prstGeom prst="roundRect">
            <a:avLst/>
          </a:prstGeom>
          <a:solidFill>
            <a:srgbClr val="0070C0"/>
          </a:solidFill>
          <a:ln w="25400">
            <a:noFill/>
          </a:ln>
          <a:effectLst/>
          <a:extLst/>
        </p:spPr>
        <p:txBody>
          <a:bodyPr wrap="square" lIns="0" tIns="0" rIns="0" bIns="0" anchor="ctr">
            <a:spAutoFit/>
          </a:bodyPr>
          <a:lstStyle/>
          <a:p>
            <a:pPr algn="ctr">
              <a:defRPr/>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2019NEW</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角丸四角形 23"/>
          <p:cNvSpPr/>
          <p:nvPr/>
        </p:nvSpPr>
        <p:spPr>
          <a:xfrm>
            <a:off x="245325" y="1998355"/>
            <a:ext cx="4286601" cy="570362"/>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立命館</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大学主催イベント</a:t>
            </a:r>
            <a:endPar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“いばらき</a:t>
            </a:r>
            <a:r>
              <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立命館</a:t>
            </a:r>
            <a:r>
              <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DAY2019</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”における啓発</a:t>
            </a: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1"/>
          <p:cNvSpPr>
            <a:spLocks noChangeArrowheads="1"/>
          </p:cNvSpPr>
          <p:nvPr/>
        </p:nvSpPr>
        <p:spPr bwMode="auto">
          <a:xfrm>
            <a:off x="349290" y="2548057"/>
            <a:ext cx="4172136" cy="3999353"/>
          </a:xfrm>
          <a:prstGeom prst="rect">
            <a:avLst/>
          </a:prstGeom>
          <a:noFill/>
          <a:ln w="9525" algn="ctr">
            <a:noFill/>
            <a:round/>
            <a:headEnd/>
            <a:tailEnd/>
          </a:ln>
          <a:extLst/>
        </p:spPr>
        <p:txBody>
          <a:bodyPr/>
          <a:lstStyle/>
          <a:p>
            <a:pPr marL="182563" indent="-182563"/>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〇立命館大学が主催する大学と地域の交流イベントにおいて、暑さ対策の啓発（５月）</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2563" indent="-182563"/>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365125" indent="-182563"/>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■概要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学生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や市民団体などが主体となって企画した催しを地域の皆様にお届けする大学と地域の交流フェスタ</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365125" indent="-182563"/>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来場対象 ： 茨木市民及び関連機関・関連企業、学生・院生・教職員等</a:t>
            </a:r>
          </a:p>
          <a:p>
            <a:pPr marL="365125" indent="-182563"/>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昨年度来場者数</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15,000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名</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marL="365125" indent="-182563"/>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会 場 ： 立命館大学大阪いばらき</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キャンパス、</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365125" indent="71755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岩倉公園</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latin typeface="Meiryo UI" panose="020B0604030504040204" pitchFamily="50" charset="-128"/>
                <a:ea typeface="Meiryo UI" panose="020B0604030504040204" pitchFamily="50" charset="-128"/>
                <a:cs typeface="Meiryo UI" panose="020B0604030504040204" pitchFamily="50" charset="-128"/>
              </a:rPr>
              <a:t>■主 催 ：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立命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大学</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■共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催 ： 茨木市</a:t>
            </a:r>
          </a:p>
          <a:p>
            <a:pPr marL="365125" indent="-182563"/>
            <a:r>
              <a:rPr lang="ja-JP" altLang="en-US" sz="1400" dirty="0">
                <a:latin typeface="Meiryo UI" panose="020B0604030504040204" pitchFamily="50" charset="-128"/>
                <a:ea typeface="Meiryo UI" panose="020B0604030504040204" pitchFamily="50" charset="-128"/>
                <a:cs typeface="Meiryo UI" panose="020B0604030504040204" pitchFamily="50" charset="-128"/>
              </a:rPr>
              <a:t>■後 援 ： 茨木市教育委員会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365125" indent="71755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茨木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商工会議所</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365125" indent="71755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茨木市</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観光協会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365125" indent="71755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西日本</a:t>
            </a:r>
          </a:p>
          <a:p>
            <a:pPr marL="365125" indent="-182563"/>
            <a:endParaRPr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4" name="Picture 2" descr="いばらき×立命館DAY2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9514" y="4785285"/>
            <a:ext cx="1263744" cy="1789065"/>
          </a:xfrm>
          <a:prstGeom prst="rect">
            <a:avLst/>
          </a:prstGeom>
          <a:noFill/>
          <a:extLst>
            <a:ext uri="{909E8E84-426E-40DD-AFC4-6F175D3DCCD1}">
              <a14:hiddenFill xmlns:a14="http://schemas.microsoft.com/office/drawing/2010/main">
                <a:solidFill>
                  <a:srgbClr val="FFFFFF"/>
                </a:solidFill>
              </a14:hiddenFill>
            </a:ext>
          </a:extLst>
        </p:spPr>
      </p:pic>
      <p:sp>
        <p:nvSpPr>
          <p:cNvPr id="47" name="角丸四角形 46"/>
          <p:cNvSpPr/>
          <p:nvPr/>
        </p:nvSpPr>
        <p:spPr>
          <a:xfrm>
            <a:off x="4696156" y="1726643"/>
            <a:ext cx="4147739" cy="368691"/>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雪印・銭湯バナー広告による</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啓発</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1"/>
          <p:cNvSpPr>
            <a:spLocks noChangeArrowheads="1"/>
          </p:cNvSpPr>
          <p:nvPr/>
        </p:nvSpPr>
        <p:spPr bwMode="auto">
          <a:xfrm>
            <a:off x="4606762" y="2107373"/>
            <a:ext cx="4484379" cy="1003152"/>
          </a:xfrm>
          <a:prstGeom prst="rect">
            <a:avLst/>
          </a:prstGeom>
          <a:noFill/>
          <a:ln w="9525" algn="ctr">
            <a:noFill/>
            <a:round/>
            <a:headEnd/>
            <a:tailEnd/>
          </a:ln>
          <a:extLst/>
        </p:spPr>
        <p:txBody>
          <a:bodyPr/>
          <a:lstStyle/>
          <a:p>
            <a:pPr marL="714375" indent="-714375"/>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◇５月：「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夏の暑さに備えるために、今から汗をかく運動を習慣づけましょう！「大阪府　暑さ対策」で検索</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714375" indent="-714375"/>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◇６月：「猛暑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に備えて「暑さ指数メール配信サービス」に登録しよう！「大阪府　暑さ対策」で検索</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a:spLocks noChangeArrowheads="1"/>
          </p:cNvSpPr>
          <p:nvPr/>
        </p:nvSpPr>
        <p:spPr bwMode="auto">
          <a:xfrm>
            <a:off x="4658299" y="3025463"/>
            <a:ext cx="4172136" cy="1017636"/>
          </a:xfrm>
          <a:prstGeom prst="rect">
            <a:avLst/>
          </a:prstGeom>
          <a:noFill/>
          <a:ln w="9525" algn="ctr">
            <a:noFill/>
            <a:round/>
            <a:headEnd/>
            <a:tailEnd/>
          </a:ln>
          <a:extLst/>
        </p:spPr>
        <p:txBody>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参考</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年７月</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「こわい</a:t>
            </a:r>
            <a:r>
              <a:rPr lang="ja-JP" altLang="en-US" sz="1400" dirty="0" err="1" smtClean="0">
                <a:latin typeface="Meiryo UI" panose="020B0604030504040204" pitchFamily="50" charset="-128"/>
                <a:ea typeface="Meiryo UI" panose="020B0604030504040204" pitchFamily="50" charset="-128"/>
                <a:cs typeface="Meiryo UI" panose="020B0604030504040204" pitchFamily="50" charset="-128"/>
              </a:rPr>
              <a:t>んやで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熱中症！」　毎年、熱中症で命を落とされている方がいます。こまめな水分補給など、熱中症予防を心がけましょう！</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50" name="Picture 4" descr="http://www.osakabus.jp/wp-content/themes/osakabus/common/img/top/ph_service_shina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8727" y="5050915"/>
            <a:ext cx="2556128" cy="1472330"/>
          </a:xfrm>
          <a:prstGeom prst="rect">
            <a:avLst/>
          </a:prstGeom>
          <a:noFill/>
          <a:extLst>
            <a:ext uri="{909E8E84-426E-40DD-AFC4-6F175D3DCCD1}">
              <a14:hiddenFill xmlns:a14="http://schemas.microsoft.com/office/drawing/2010/main">
                <a:solidFill>
                  <a:srgbClr val="FFFFFF"/>
                </a:solidFill>
              </a14:hiddenFill>
            </a:ext>
          </a:extLst>
        </p:spPr>
      </p:pic>
      <p:sp>
        <p:nvSpPr>
          <p:cNvPr id="52" name="角丸四角形 51"/>
          <p:cNvSpPr/>
          <p:nvPr/>
        </p:nvSpPr>
        <p:spPr>
          <a:xfrm>
            <a:off x="4696156" y="3937490"/>
            <a:ext cx="4202175" cy="368691"/>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大阪バス</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車内アナウンスによる</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啓発</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予定</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角丸四角形吹き出し 52"/>
          <p:cNvSpPr/>
          <p:nvPr/>
        </p:nvSpPr>
        <p:spPr>
          <a:xfrm>
            <a:off x="6125584" y="4365965"/>
            <a:ext cx="2723691" cy="975583"/>
          </a:xfrm>
          <a:prstGeom prst="wedgeRoundRectCallout">
            <a:avLst>
              <a:gd name="adj1" fmla="val -57241"/>
              <a:gd name="adj2" fmla="val 6184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1"/>
          <p:cNvSpPr>
            <a:spLocks noChangeArrowheads="1"/>
          </p:cNvSpPr>
          <p:nvPr/>
        </p:nvSpPr>
        <p:spPr bwMode="auto">
          <a:xfrm>
            <a:off x="6140251" y="4189431"/>
            <a:ext cx="2678512" cy="1318083"/>
          </a:xfrm>
          <a:prstGeom prst="rect">
            <a:avLst/>
          </a:prstGeom>
          <a:noFill/>
          <a:ln w="9525" algn="ctr">
            <a:noFill/>
            <a:round/>
            <a:headEnd/>
            <a:tailEnd/>
          </a:ln>
          <a:extLst/>
        </p:spPr>
        <p:txBody>
          <a:bodyPr/>
          <a:lstStyle/>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私は大丈夫」と思っていませんか？ 熱中症は、昼間の炎天下だけでなく、夜、寝ている間や部屋の中でも起こります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2221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 15"/>
          <p:cNvGraphicFramePr>
            <a:graphicFrameLocks noGrp="1"/>
          </p:cNvGraphicFramePr>
          <p:nvPr>
            <p:extLst>
              <p:ext uri="{D42A27DB-BD31-4B8C-83A1-F6EECF244321}">
                <p14:modId xmlns:p14="http://schemas.microsoft.com/office/powerpoint/2010/main" val="2936268353"/>
              </p:ext>
            </p:extLst>
          </p:nvPr>
        </p:nvGraphicFramePr>
        <p:xfrm>
          <a:off x="155342" y="1268760"/>
          <a:ext cx="8831835" cy="5391616"/>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96000">
                <a:tc>
                  <a:txBody>
                    <a:bodyP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具体的な取組内容</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4995616">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a:t>
            </a:r>
            <a:r>
              <a:rPr kumimoji="0" lang="ja-JP" altLang="en-US" sz="2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smtClean="0"/>
              <a:t>３</a:t>
            </a:r>
            <a:endParaRPr lang="ja-JP" altLang="en-US" sz="2200" b="1" dirty="0"/>
          </a:p>
        </p:txBody>
      </p:sp>
      <p:sp>
        <p:nvSpPr>
          <p:cNvPr id="20"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smtClean="0"/>
              <a:t>11</a:t>
            </a:r>
            <a:endParaRPr lang="ja-JP" altLang="en-US" sz="2200" b="1" dirty="0"/>
          </a:p>
        </p:txBody>
      </p:sp>
      <p:grpSp>
        <p:nvGrpSpPr>
          <p:cNvPr id="39" name="グループ化 38"/>
          <p:cNvGrpSpPr/>
          <p:nvPr/>
        </p:nvGrpSpPr>
        <p:grpSpPr>
          <a:xfrm>
            <a:off x="1747876" y="536138"/>
            <a:ext cx="7275628" cy="657827"/>
            <a:chOff x="3075868" y="2420887"/>
            <a:chExt cx="3581389"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90274" y="2588101"/>
              <a:ext cx="3566983" cy="541834"/>
            </a:xfrm>
            <a:prstGeom prst="rect">
              <a:avLst/>
            </a:prstGeom>
          </p:spPr>
          <p:txBody>
            <a:bodyPr wrap="square">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民間事</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業者との連携による啓発活動</a:t>
              </a:r>
            </a:p>
          </p:txBody>
        </p:sp>
      </p:grpSp>
      <p:sp>
        <p:nvSpPr>
          <p:cNvPr id="45" name="角丸四角形 44"/>
          <p:cNvSpPr/>
          <p:nvPr/>
        </p:nvSpPr>
        <p:spPr>
          <a:xfrm>
            <a:off x="179512"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取組⑦</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1"/>
          <p:cNvSpPr>
            <a:spLocks noChangeArrowheads="1"/>
          </p:cNvSpPr>
          <p:nvPr/>
        </p:nvSpPr>
        <p:spPr bwMode="auto">
          <a:xfrm>
            <a:off x="6660232" y="890328"/>
            <a:ext cx="2592288" cy="349284"/>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（福祉部・ 環境</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農林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a:xfrm>
            <a:off x="4658485" y="2012472"/>
            <a:ext cx="4286601" cy="3816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大阪府老人クラブ連合会会報誌による啓発</a:t>
            </a: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1"/>
          <p:cNvSpPr>
            <a:spLocks noChangeArrowheads="1"/>
          </p:cNvSpPr>
          <p:nvPr/>
        </p:nvSpPr>
        <p:spPr bwMode="auto">
          <a:xfrm>
            <a:off x="4644205" y="2446087"/>
            <a:ext cx="4379298" cy="443315"/>
          </a:xfrm>
          <a:prstGeom prst="rect">
            <a:avLst/>
          </a:prstGeom>
          <a:noFill/>
          <a:ln w="9525" algn="ctr">
            <a:noFill/>
            <a:round/>
            <a:headEnd/>
            <a:tailEnd/>
          </a:ln>
          <a:extLst/>
        </p:spPr>
        <p:txBody>
          <a:bodyPr/>
          <a:lstStyle/>
          <a:p>
            <a:pPr marL="182563" indent="-182563"/>
            <a:r>
              <a:rPr lang="ja-JP" altLang="en-US" sz="1400" dirty="0">
                <a:latin typeface="Meiryo UI" panose="020B0604030504040204" pitchFamily="50" charset="-128"/>
                <a:ea typeface="Meiryo UI" panose="020B0604030504040204" pitchFamily="50" charset="-128"/>
                <a:cs typeface="Meiryo UI" panose="020B0604030504040204" pitchFamily="50" charset="-128"/>
              </a:rPr>
              <a:t>〇</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一般財団法人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老人クラブ連合会会報誌“</a:t>
            </a:r>
            <a:r>
              <a:rPr lang="ja-JP" altLang="en-US" sz="1400" dirty="0" err="1" smtClean="0">
                <a:latin typeface="Meiryo UI" panose="020B0604030504040204" pitchFamily="50" charset="-128"/>
                <a:ea typeface="Meiryo UI" panose="020B0604030504040204" pitchFamily="50" charset="-128"/>
                <a:cs typeface="Meiryo UI" panose="020B0604030504040204" pitchFamily="50" charset="-128"/>
              </a:rPr>
              <a:t>ねんりん</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OSAKA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”７月号での啓発（会員数：約</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角丸四角形 34"/>
          <p:cNvSpPr/>
          <p:nvPr/>
        </p:nvSpPr>
        <p:spPr bwMode="auto">
          <a:xfrm>
            <a:off x="7601673" y="1741467"/>
            <a:ext cx="1296144" cy="204311"/>
          </a:xfrm>
          <a:prstGeom prst="roundRect">
            <a:avLst/>
          </a:prstGeom>
          <a:solidFill>
            <a:srgbClr val="0070C0"/>
          </a:solidFill>
          <a:ln w="25400">
            <a:noFill/>
          </a:ln>
          <a:effectLst/>
          <a:extLst/>
        </p:spPr>
        <p:txBody>
          <a:bodyPr wrap="square" lIns="0" tIns="0" rIns="0" bIns="0" anchor="ctr">
            <a:spAutoFit/>
          </a:bodyPr>
          <a:lstStyle/>
          <a:p>
            <a:pPr algn="ctr">
              <a:defRPr/>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2019NEW</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角丸四角形 35"/>
          <p:cNvSpPr/>
          <p:nvPr/>
        </p:nvSpPr>
        <p:spPr>
          <a:xfrm>
            <a:off x="243196" y="2005944"/>
            <a:ext cx="4286601" cy="380838"/>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セルビスグループ会員向け冊子による啓発</a:t>
            </a: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1"/>
          <p:cNvSpPr>
            <a:spLocks noChangeArrowheads="1"/>
          </p:cNvSpPr>
          <p:nvPr/>
        </p:nvSpPr>
        <p:spPr bwMode="auto">
          <a:xfrm>
            <a:off x="380794" y="6202565"/>
            <a:ext cx="4214742" cy="432048"/>
          </a:xfrm>
          <a:prstGeom prst="rect">
            <a:avLst/>
          </a:prstGeom>
          <a:noFill/>
          <a:ln w="9525" algn="ctr">
            <a:noFill/>
            <a:round/>
            <a:headEnd/>
            <a:tailEnd/>
          </a:ln>
          <a:extLst/>
        </p:spPr>
        <p:txBody>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セルビスグループ会員向け冊子“幸せ風船”５月号による啓発</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（会員数：約</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8" name="図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650" y="2458351"/>
            <a:ext cx="2729031" cy="3773788"/>
          </a:xfrm>
          <a:prstGeom prst="rect">
            <a:avLst/>
          </a:prstGeom>
        </p:spPr>
      </p:pic>
      <p:sp>
        <p:nvSpPr>
          <p:cNvPr id="40" name="角丸四角形 39"/>
          <p:cNvSpPr/>
          <p:nvPr/>
        </p:nvSpPr>
        <p:spPr bwMode="auto">
          <a:xfrm>
            <a:off x="3206562" y="1734755"/>
            <a:ext cx="1296144" cy="204311"/>
          </a:xfrm>
          <a:prstGeom prst="roundRect">
            <a:avLst/>
          </a:prstGeom>
          <a:solidFill>
            <a:srgbClr val="0070C0"/>
          </a:solidFill>
          <a:ln w="25400">
            <a:noFill/>
          </a:ln>
          <a:effectLst/>
          <a:extLst/>
        </p:spPr>
        <p:txBody>
          <a:bodyPr wrap="square" lIns="0" tIns="0" rIns="0" bIns="0" anchor="ctr">
            <a:spAutoFit/>
          </a:bodyPr>
          <a:lstStyle/>
          <a:p>
            <a:pPr algn="ctr">
              <a:defRPr/>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2019NEW</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角丸四角形 20"/>
          <p:cNvSpPr/>
          <p:nvPr/>
        </p:nvSpPr>
        <p:spPr>
          <a:xfrm>
            <a:off x="4658485" y="3411456"/>
            <a:ext cx="4286601" cy="3816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a:t>
            </a:r>
            <a:r>
              <a:rPr lang="zh-TW"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阪府</a:t>
            </a:r>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農業会議</a:t>
            </a:r>
            <a:r>
              <a:rPr lang="zh-TW"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広報紙</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による啓発</a:t>
            </a: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1"/>
          <p:cNvSpPr>
            <a:spLocks noChangeArrowheads="1"/>
          </p:cNvSpPr>
          <p:nvPr/>
        </p:nvSpPr>
        <p:spPr bwMode="auto">
          <a:xfrm>
            <a:off x="4644205" y="3845071"/>
            <a:ext cx="4379298" cy="443315"/>
          </a:xfrm>
          <a:prstGeom prst="rect">
            <a:avLst/>
          </a:prstGeom>
          <a:noFill/>
          <a:ln w="9525" algn="ctr">
            <a:noFill/>
            <a:round/>
            <a:headEnd/>
            <a:tailEnd/>
          </a:ln>
          <a:extLst/>
        </p:spPr>
        <p:txBody>
          <a:bodyPr/>
          <a:lstStyle/>
          <a:p>
            <a:pPr marL="182563" indent="-182563"/>
            <a:r>
              <a:rPr lang="ja-JP" altLang="en-US" sz="1400" dirty="0">
                <a:latin typeface="Meiryo UI" panose="020B0604030504040204" pitchFamily="50" charset="-128"/>
                <a:ea typeface="Meiryo UI" panose="020B0604030504040204" pitchFamily="50" charset="-128"/>
                <a:cs typeface="Meiryo UI" panose="020B0604030504040204" pitchFamily="50" charset="-128"/>
              </a:rPr>
              <a:t>〇一般社団法人</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大阪府</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農業会議広報紙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“大阪農業時報”６月号での啓発（</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4,400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発行）</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bwMode="auto">
          <a:xfrm>
            <a:off x="7601673" y="3140451"/>
            <a:ext cx="1296144" cy="204311"/>
          </a:xfrm>
          <a:prstGeom prst="roundRect">
            <a:avLst/>
          </a:prstGeom>
          <a:solidFill>
            <a:srgbClr val="0070C0"/>
          </a:solidFill>
          <a:ln w="25400">
            <a:noFill/>
          </a:ln>
          <a:effectLst/>
          <a:extLst/>
        </p:spPr>
        <p:txBody>
          <a:bodyPr wrap="square" lIns="0" tIns="0" rIns="0" bIns="0" anchor="ctr">
            <a:spAutoFit/>
          </a:bodyPr>
          <a:lstStyle/>
          <a:p>
            <a:pPr algn="ctr">
              <a:defRPr/>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2019NEW</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角丸四角形 26"/>
          <p:cNvSpPr/>
          <p:nvPr/>
        </p:nvSpPr>
        <p:spPr>
          <a:xfrm>
            <a:off x="4695249" y="4797753"/>
            <a:ext cx="4213072" cy="570362"/>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ソニー</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・ピクチャーズ </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エンタテインメント</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タイアップポスターによる啓発</a:t>
            </a: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1"/>
          <p:cNvSpPr>
            <a:spLocks noChangeArrowheads="1"/>
          </p:cNvSpPr>
          <p:nvPr/>
        </p:nvSpPr>
        <p:spPr bwMode="auto">
          <a:xfrm>
            <a:off x="4721417" y="5459188"/>
            <a:ext cx="4172136" cy="1216001"/>
          </a:xfrm>
          <a:prstGeom prst="rect">
            <a:avLst/>
          </a:prstGeom>
          <a:noFill/>
          <a:ln w="9525" algn="ctr">
            <a:noFill/>
            <a:round/>
            <a:headEnd/>
            <a:tailEnd/>
          </a:ln>
          <a:extLst/>
        </p:spPr>
        <p:txBody>
          <a:bodyPr/>
          <a:lstStyle/>
          <a:p>
            <a:pPr marL="182563" indent="-182563"/>
            <a:r>
              <a:rPr lang="ja-JP" altLang="en-US" sz="1400" dirty="0">
                <a:latin typeface="Meiryo UI" panose="020B0604030504040204" pitchFamily="50" charset="-128"/>
                <a:ea typeface="Meiryo UI" panose="020B0604030504040204" pitchFamily="50" charset="-128"/>
                <a:cs typeface="Meiryo UI" panose="020B0604030504040204" pitchFamily="50" charset="-128"/>
              </a:rPr>
              <a:t>〇映画「スパイダーマン ファー・フロム・ホーム</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」のポスターによる暑さ対策の啓発（</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月から）</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2563" indent="-88900"/>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掲示予定場所</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a:p>
            <a:pPr marL="182563"/>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府各庁舎、市区町村庁舎、小中学校、図書館、公民館等</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bwMode="auto">
          <a:xfrm>
            <a:off x="7670167" y="4571310"/>
            <a:ext cx="1296144" cy="204311"/>
          </a:xfrm>
          <a:prstGeom prst="roundRect">
            <a:avLst/>
          </a:prstGeom>
          <a:solidFill>
            <a:srgbClr val="0070C0"/>
          </a:solidFill>
          <a:ln w="25400">
            <a:noFill/>
          </a:ln>
          <a:effectLst/>
          <a:extLst/>
        </p:spPr>
        <p:txBody>
          <a:bodyPr wrap="square" lIns="0" tIns="0" rIns="0" bIns="0" anchor="ctr">
            <a:spAutoFit/>
          </a:bodyPr>
          <a:lstStyle/>
          <a:p>
            <a:pPr algn="ctr">
              <a:defRPr/>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2019NEW</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6274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 15"/>
          <p:cNvGraphicFramePr>
            <a:graphicFrameLocks noGrp="1"/>
          </p:cNvGraphicFramePr>
          <p:nvPr>
            <p:extLst/>
          </p:nvPr>
        </p:nvGraphicFramePr>
        <p:xfrm>
          <a:off x="155342" y="2533912"/>
          <a:ext cx="8831835" cy="3869071"/>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68975">
                <a:tc>
                  <a:txBody>
                    <a:bodyP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具体的な取組内容</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3500096">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5"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smtClean="0"/>
              <a:t>12</a:t>
            </a:r>
            <a:endParaRPr lang="ja-JP" altLang="en-US" sz="2200" b="1" dirty="0"/>
          </a:p>
        </p:txBody>
      </p:sp>
      <p:sp>
        <p:nvSpPr>
          <p:cNvPr id="52" name="正方形/長方形 1"/>
          <p:cNvSpPr>
            <a:spLocks noChangeArrowheads="1"/>
          </p:cNvSpPr>
          <p:nvPr/>
        </p:nvSpPr>
        <p:spPr bwMode="auto">
          <a:xfrm>
            <a:off x="105399" y="2925034"/>
            <a:ext cx="8810186" cy="644801"/>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◆クールスポットモデル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拠点推進事業にて整備した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クールスポットで、暑さ</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対策</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について学ぶイベントを開催</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3" name="Picture 1" descr="ブース３の様子"/>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535" y="4759954"/>
            <a:ext cx="1521412" cy="1138016"/>
          </a:xfrm>
          <a:prstGeom prst="rect">
            <a:avLst/>
          </a:prstGeom>
          <a:noFill/>
          <a:extLst>
            <a:ext uri="{909E8E84-426E-40DD-AFC4-6F175D3DCCD1}">
              <a14:hiddenFill xmlns:a14="http://schemas.microsoft.com/office/drawing/2010/main">
                <a:solidFill>
                  <a:srgbClr val="FFFFFF"/>
                </a:solidFill>
              </a14:hiddenFill>
            </a:ext>
          </a:extLst>
        </p:spPr>
      </p:pic>
      <p:sp>
        <p:nvSpPr>
          <p:cNvPr id="54" name="正方形/長方形 1"/>
          <p:cNvSpPr>
            <a:spLocks noChangeArrowheads="1"/>
          </p:cNvSpPr>
          <p:nvPr/>
        </p:nvSpPr>
        <p:spPr bwMode="auto">
          <a:xfrm>
            <a:off x="543834" y="5899205"/>
            <a:ext cx="2985839" cy="416269"/>
          </a:xfrm>
          <a:prstGeom prst="rect">
            <a:avLst/>
          </a:prstGeom>
          <a:noFill/>
          <a:ln w="9525" algn="ctr">
            <a:noFill/>
            <a:round/>
            <a:headEnd/>
            <a:tailEnd/>
          </a:ln>
          <a:extLst/>
        </p:spPr>
        <p:txBody>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日傘は本当に涼しいの？</a:t>
            </a:r>
            <a:br>
              <a:rPr lang="ja-JP" altLang="en-US" sz="1200" b="1" dirty="0">
                <a:latin typeface="Meiryo UI" panose="020B0604030504040204" pitchFamily="50" charset="-128"/>
                <a:ea typeface="Meiryo UI" panose="020B0604030504040204" pitchFamily="50" charset="-128"/>
                <a:cs typeface="Meiryo UI" panose="020B0604030504040204" pitchFamily="50" charset="-128"/>
              </a:rPr>
            </a:b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日傘の下の温度を測ると・・</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5" name="Picture 2" descr="ブース４の様子"/>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5017" y="4751525"/>
            <a:ext cx="1532682" cy="1146446"/>
          </a:xfrm>
          <a:prstGeom prst="rect">
            <a:avLst/>
          </a:prstGeom>
          <a:noFill/>
          <a:extLst>
            <a:ext uri="{909E8E84-426E-40DD-AFC4-6F175D3DCCD1}">
              <a14:hiddenFill xmlns:a14="http://schemas.microsoft.com/office/drawing/2010/main">
                <a:solidFill>
                  <a:srgbClr val="FFFFFF"/>
                </a:solidFill>
              </a14:hiddenFill>
            </a:ext>
          </a:extLst>
        </p:spPr>
      </p:pic>
      <p:sp>
        <p:nvSpPr>
          <p:cNvPr id="56" name="正方形/長方形 1"/>
          <p:cNvSpPr>
            <a:spLocks noChangeArrowheads="1"/>
          </p:cNvSpPr>
          <p:nvPr/>
        </p:nvSpPr>
        <p:spPr bwMode="auto">
          <a:xfrm>
            <a:off x="3203848" y="6026864"/>
            <a:ext cx="2985839" cy="416269"/>
          </a:xfrm>
          <a:prstGeom prst="rect">
            <a:avLst/>
          </a:prstGeom>
          <a:noFill/>
          <a:ln w="9525" algn="ctr">
            <a:noFill/>
            <a:round/>
            <a:headEnd/>
            <a:tailEnd/>
          </a:ln>
          <a:extLst/>
        </p:spPr>
        <p:txBody>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わたしの「適応」宣言を書いたよ</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正方形/長方形 1"/>
          <p:cNvSpPr>
            <a:spLocks noChangeArrowheads="1"/>
          </p:cNvSpPr>
          <p:nvPr/>
        </p:nvSpPr>
        <p:spPr bwMode="auto">
          <a:xfrm>
            <a:off x="5978649" y="6037067"/>
            <a:ext cx="2985839" cy="416269"/>
          </a:xfrm>
          <a:prstGeom prst="rect">
            <a:avLst/>
          </a:prstGeom>
          <a:noFill/>
          <a:ln w="9525" algn="ctr">
            <a:noFill/>
            <a:round/>
            <a:headEnd/>
            <a:tailEnd/>
          </a:ln>
          <a:extLst/>
        </p:spPr>
        <p:txBody>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身近にできる暑さ対策をチェック！</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8" name="Picture 4" descr="ブース６の様子"/>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1136" y="4759955"/>
            <a:ext cx="1521411" cy="1138016"/>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グループ化 40"/>
          <p:cNvGrpSpPr/>
          <p:nvPr/>
        </p:nvGrpSpPr>
        <p:grpSpPr>
          <a:xfrm>
            <a:off x="1761894" y="536135"/>
            <a:ext cx="7274602" cy="657826"/>
            <a:chOff x="3075868" y="2420887"/>
            <a:chExt cx="3580884"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89769" y="2632904"/>
              <a:ext cx="3566983" cy="541835"/>
            </a:xfrm>
            <a:prstGeom prst="rect">
              <a:avLst/>
            </a:prstGeom>
          </p:spPr>
          <p:txBody>
            <a:bodyPr wrap="square">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ヒートアイランド現象への</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「適応」啓発イベント</a:t>
              </a:r>
            </a:p>
          </p:txBody>
        </p:sp>
      </p:grpSp>
      <p:sp>
        <p:nvSpPr>
          <p:cNvPr id="44" name="角丸四角形 43"/>
          <p:cNvSpPr/>
          <p:nvPr/>
        </p:nvSpPr>
        <p:spPr>
          <a:xfrm>
            <a:off x="19353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取組⑧</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5" name="表 44"/>
          <p:cNvGraphicFramePr>
            <a:graphicFrameLocks noGrp="1"/>
          </p:cNvGraphicFramePr>
          <p:nvPr>
            <p:extLst/>
          </p:nvPr>
        </p:nvGraphicFramePr>
        <p:xfrm>
          <a:off x="132653" y="1292217"/>
          <a:ext cx="8831835" cy="1146230"/>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673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概　要</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778900">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ヒートアイランド現象に対する「適応」として暑さ対策について学ぶイベントを開催</a:t>
                      </a: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46" name="コンテンツ プレースホルダー 2">
            <a:extLst>
              <a:ext uri="{FF2B5EF4-FFF2-40B4-BE49-F238E27FC236}">
                <a16:creationId xmlns:a16="http://schemas.microsoft.com/office/drawing/2014/main" id="{356DC709-632E-4B31-90F6-8F125A5E9633}"/>
              </a:ext>
            </a:extLst>
          </p:cNvPr>
          <p:cNvSpPr txBox="1">
            <a:spLocks/>
          </p:cNvSpPr>
          <p:nvPr/>
        </p:nvSpPr>
        <p:spPr>
          <a:xfrm>
            <a:off x="193530" y="3429000"/>
            <a:ext cx="8722055" cy="1286506"/>
          </a:xfrm>
          <a:prstGeom prst="rect">
            <a:avLst/>
          </a:prstGeom>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年度実績＞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適応」もええなあ！　おおさか</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COOL</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横丁</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開催日：８月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４日（</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土）　　場所：あべのキューズモール（大阪市阿倍野区）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協力</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：東</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急不動産</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株</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大阪市立環境科学研究センター、</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ひがしなり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わがまちくらぶ、えーかっこ</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SEED</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0"/>
              </a:spcBef>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なにわ</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エコクラブ、大阪市 環境局、気象庁 大阪管区気象台、大阪ヒートアイランド対策技術コンソーシアム</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0"/>
              </a:spcBef>
              <a:buNone/>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地球温暖化防止活動</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推進員</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
          <p:cNvSpPr>
            <a:spLocks noChangeArrowheads="1"/>
          </p:cNvSpPr>
          <p:nvPr/>
        </p:nvSpPr>
        <p:spPr bwMode="auto">
          <a:xfrm>
            <a:off x="7380312" y="890328"/>
            <a:ext cx="1944216" cy="349284"/>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8384" y="728"/>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a:t>
            </a:r>
            <a:r>
              <a:rPr kumimoji="0" lang="ja-JP" altLang="en-US" sz="2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916137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（２）</a:t>
            </a: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クールスポットの創出・活用促進</a:t>
            </a:r>
          </a:p>
        </p:txBody>
      </p:sp>
      <p:grpSp>
        <p:nvGrpSpPr>
          <p:cNvPr id="3" name="グループ化 2"/>
          <p:cNvGrpSpPr/>
          <p:nvPr/>
        </p:nvGrpSpPr>
        <p:grpSpPr>
          <a:xfrm>
            <a:off x="1819884" y="536135"/>
            <a:ext cx="7274602" cy="657826"/>
            <a:chOff x="3075868" y="2420887"/>
            <a:chExt cx="3580884"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9769" y="2632904"/>
              <a:ext cx="3566983" cy="541835"/>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クールスポットモデル拠点推進</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事業</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 name="角丸四角形 10"/>
          <p:cNvSpPr/>
          <p:nvPr/>
        </p:nvSpPr>
        <p:spPr>
          <a:xfrm>
            <a:off x="25152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取組①</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1687354161"/>
              </p:ext>
            </p:extLst>
          </p:nvPr>
        </p:nvGraphicFramePr>
        <p:xfrm>
          <a:off x="218080" y="1292216"/>
          <a:ext cx="8831835" cy="1214250"/>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608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概　要</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765073">
                <a:tc>
                  <a:txBody>
                    <a:bodyPr/>
                    <a:lstStyle/>
                    <a:p>
                      <a:pPr marL="176213" indent="-176213"/>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■クールスポットをモデル的に整備する事業を民間事業者から公募し、整備に係る費用の一部を補助する　</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クールスポットモデル拠点推進事業</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を実施</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年４月</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日まで公募し現在、採択事業を選定中</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＜これまでの実績＞　・</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　２件、</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　１件、</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　１件</a:t>
                      </a:r>
                      <a:endParaRPr kumimoji="1" lang="en-US" altLang="ja-JP"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val="1483609609"/>
              </p:ext>
            </p:extLst>
          </p:nvPr>
        </p:nvGraphicFramePr>
        <p:xfrm>
          <a:off x="218080" y="2564905"/>
          <a:ext cx="8831835" cy="3966068"/>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78225">
                <a:tc>
                  <a:txBody>
                    <a:bodyP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具体的な取組内容</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3587843">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5"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smtClean="0"/>
              <a:t>13</a:t>
            </a:r>
          </a:p>
        </p:txBody>
      </p:sp>
      <p:sp>
        <p:nvSpPr>
          <p:cNvPr id="24" name="正方形/長方形 1"/>
          <p:cNvSpPr>
            <a:spLocks noChangeArrowheads="1"/>
          </p:cNvSpPr>
          <p:nvPr/>
        </p:nvSpPr>
        <p:spPr bwMode="auto">
          <a:xfrm>
            <a:off x="173510" y="3122801"/>
            <a:ext cx="8491441" cy="954107"/>
          </a:xfrm>
          <a:prstGeom prst="rect">
            <a:avLst/>
          </a:prstGeom>
          <a:noFill/>
          <a:ln w="9525" algn="ctr">
            <a:noFill/>
            <a:round/>
            <a:headEnd/>
            <a:tailEnd/>
          </a:ln>
          <a:extLst/>
        </p:spPr>
        <p:txBody>
          <a:bodyPr>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◆クールスポットモデル拠点</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推進事業とは</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・民間事業者他の見本となるクールスポットの整備　⇒適応の考えを府内へ広げていく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・緑化を必須とし、</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設備以上の暑熱環境改善設備で構成する（既設は</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設備に限り可）</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・ベンチやいす等の付帯設備についても補助可　⇒クールスポットにおけるにぎわい創出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Picture 2" descr="\\s22G\LIB\LIB\○温暖化対策Ｇ\01.温暖化対策\☆温暖化に関するpptファイル\180521枚方セミナー\coolspot.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43236" y="4221088"/>
            <a:ext cx="6021252" cy="2309885"/>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
          <p:cNvSpPr>
            <a:spLocks noChangeArrowheads="1"/>
          </p:cNvSpPr>
          <p:nvPr/>
        </p:nvSpPr>
        <p:spPr bwMode="auto">
          <a:xfrm>
            <a:off x="7380312" y="890328"/>
            <a:ext cx="1944216" cy="349284"/>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1"/>
          <p:cNvSpPr>
            <a:spLocks noChangeArrowheads="1"/>
          </p:cNvSpPr>
          <p:nvPr/>
        </p:nvSpPr>
        <p:spPr bwMode="auto">
          <a:xfrm>
            <a:off x="5434899" y="4162649"/>
            <a:ext cx="1616819" cy="416269"/>
          </a:xfrm>
          <a:prstGeom prst="rect">
            <a:avLst/>
          </a:prstGeom>
          <a:noFill/>
          <a:ln w="9525" algn="ctr">
            <a:noFill/>
            <a:round/>
            <a:headEnd/>
            <a:tailEnd/>
          </a:ln>
          <a:extLst/>
        </p:spPr>
        <p:txBody>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200" b="1" dirty="0" smtClean="0">
                <a:latin typeface="Meiryo UI" panose="020B0604030504040204" pitchFamily="50" charset="-128"/>
                <a:ea typeface="Meiryo UI" panose="020B0604030504040204" pitchFamily="50" charset="-128"/>
                <a:cs typeface="Meiryo UI" panose="020B0604030504040204" pitchFamily="50" charset="-128"/>
              </a:rPr>
              <a:t>補助</a:t>
            </a:r>
            <a:r>
              <a:rPr lang="zh-TW" altLang="en-US" sz="1200" b="1" dirty="0">
                <a:latin typeface="Meiryo UI" panose="020B0604030504040204" pitchFamily="50" charset="-128"/>
                <a:ea typeface="Meiryo UI" panose="020B0604030504040204" pitchFamily="50" charset="-128"/>
                <a:cs typeface="Meiryo UI" panose="020B0604030504040204" pitchFamily="50" charset="-128"/>
              </a:rPr>
              <a:t>対象</a:t>
            </a:r>
            <a:r>
              <a:rPr lang="zh-TW" altLang="en-US" sz="1200" b="1" dirty="0" smtClean="0">
                <a:latin typeface="Meiryo UI" panose="020B0604030504040204" pitchFamily="50" charset="-128"/>
                <a:ea typeface="Meiryo UI" panose="020B0604030504040204" pitchFamily="50" charset="-128"/>
                <a:cs typeface="Meiryo UI" panose="020B0604030504040204" pitchFamily="50" charset="-128"/>
              </a:rPr>
              <a:t>設備</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8085014" y="5039650"/>
            <a:ext cx="879474" cy="534368"/>
          </a:xfrm>
          <a:prstGeom prst="rect">
            <a:avLst/>
          </a:prstGeom>
          <a:noFill/>
          <a:ln w="6350">
            <a:solidFill>
              <a:schemeClr val="tx1"/>
            </a:solidFill>
          </a:ln>
        </p:spPr>
        <p:txBody>
          <a:bodyPr wrap="square" lIns="36000" tIns="36000" rIns="36000" bIns="36000" rtlCol="0">
            <a:spAutoFit/>
          </a:bodyPr>
          <a:lstStyle/>
          <a:p>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⑩その他</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暑熱環境改善効果のある設備</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224950" y="4008566"/>
            <a:ext cx="3822426" cy="2062103"/>
          </a:xfrm>
          <a:prstGeom prst="rect">
            <a:avLst/>
          </a:prstGeom>
        </p:spPr>
        <p:txBody>
          <a:bodyPr wrap="square">
            <a:spAutoFit/>
          </a:bodyPr>
          <a:lstStyle/>
          <a:p>
            <a:endParaRPr lang="en-US" altLang="ja-JP" b="1" dirty="0" smtClean="0">
              <a:solidFill>
                <a:srgbClr val="FF0000"/>
              </a:solidFill>
              <a:latin typeface="Meiryo UI" pitchFamily="50" charset="-128"/>
              <a:ea typeface="Meiryo UI" pitchFamily="50" charset="-128"/>
              <a:cs typeface="Meiryo UI" pitchFamily="50" charset="-128"/>
            </a:endParaRPr>
          </a:p>
          <a:p>
            <a:r>
              <a:rPr lang="en-US" altLang="ja-JP" b="1" dirty="0" smtClean="0">
                <a:latin typeface="Meiryo UI" pitchFamily="50" charset="-128"/>
                <a:ea typeface="Meiryo UI" pitchFamily="50" charset="-128"/>
                <a:cs typeface="Meiryo UI" pitchFamily="50" charset="-128"/>
              </a:rPr>
              <a:t>〔2019</a:t>
            </a:r>
            <a:r>
              <a:rPr lang="ja-JP" altLang="en-US" b="1" dirty="0" smtClean="0">
                <a:latin typeface="Meiryo UI" pitchFamily="50" charset="-128"/>
                <a:ea typeface="Meiryo UI" pitchFamily="50" charset="-128"/>
                <a:cs typeface="Meiryo UI" pitchFamily="50" charset="-128"/>
              </a:rPr>
              <a:t>年度は拡充</a:t>
            </a:r>
            <a:r>
              <a:rPr lang="en-US" altLang="ja-JP" b="1" dirty="0" smtClean="0">
                <a:latin typeface="Meiryo UI" pitchFamily="50" charset="-128"/>
                <a:ea typeface="Meiryo UI" pitchFamily="50" charset="-128"/>
                <a:cs typeface="Meiryo UI" pitchFamily="50" charset="-128"/>
              </a:rPr>
              <a:t>〕</a:t>
            </a:r>
            <a:endParaRPr lang="en-US" altLang="ja-JP" b="1" dirty="0">
              <a:latin typeface="Meiryo UI" pitchFamily="50" charset="-128"/>
              <a:ea typeface="Meiryo UI" pitchFamily="50" charset="-128"/>
              <a:cs typeface="Meiryo UI" pitchFamily="50" charset="-128"/>
            </a:endParaRPr>
          </a:p>
          <a:p>
            <a:r>
              <a:rPr lang="en-US" altLang="ja-JP" b="1" dirty="0">
                <a:latin typeface="Meiryo UI" pitchFamily="50" charset="-128"/>
                <a:ea typeface="Meiryo UI" pitchFamily="50" charset="-128"/>
                <a:cs typeface="Meiryo UI" pitchFamily="50" charset="-128"/>
              </a:rPr>
              <a:t>◆</a:t>
            </a:r>
            <a:r>
              <a:rPr lang="ja-JP" altLang="en-US" b="1" dirty="0">
                <a:latin typeface="Meiryo UI" pitchFamily="50" charset="-128"/>
                <a:ea typeface="Meiryo UI" pitchFamily="50" charset="-128"/>
                <a:cs typeface="Meiryo UI" pitchFamily="50" charset="-128"/>
              </a:rPr>
              <a:t>要件を緩和</a:t>
            </a:r>
            <a:r>
              <a:rPr lang="ja-JP" altLang="en-US" b="1" dirty="0" smtClean="0">
                <a:latin typeface="Meiryo UI" pitchFamily="50" charset="-128"/>
                <a:ea typeface="Meiryo UI" pitchFamily="50" charset="-128"/>
                <a:cs typeface="Meiryo UI" pitchFamily="50" charset="-128"/>
              </a:rPr>
              <a:t>！</a:t>
            </a:r>
            <a:endParaRPr lang="en-US" altLang="ja-JP" b="1" dirty="0" smtClean="0">
              <a:latin typeface="Meiryo UI" pitchFamily="50" charset="-128"/>
              <a:ea typeface="Meiryo UI" pitchFamily="50" charset="-128"/>
              <a:cs typeface="Meiryo UI" pitchFamily="50" charset="-128"/>
            </a:endParaRPr>
          </a:p>
          <a:p>
            <a:r>
              <a:rPr lang="ja-JP" altLang="en-US" sz="1400" b="1" dirty="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ミスト</a:t>
            </a:r>
            <a:r>
              <a:rPr lang="ja-JP" altLang="en-US" sz="1400" dirty="0">
                <a:latin typeface="Meiryo UI" pitchFamily="50" charset="-128"/>
                <a:ea typeface="Meiryo UI" pitchFamily="50" charset="-128"/>
                <a:cs typeface="Meiryo UI" pitchFamily="50" charset="-128"/>
              </a:rPr>
              <a:t>発生器を新たに設置する場合は</a:t>
            </a:r>
            <a:r>
              <a:rPr lang="ja-JP" altLang="en-US" sz="1400" dirty="0" smtClean="0">
                <a:latin typeface="Meiryo UI" pitchFamily="50" charset="-128"/>
                <a:ea typeface="Meiryo UI" pitchFamily="50" charset="-128"/>
                <a:cs typeface="Meiryo UI" pitchFamily="50" charset="-128"/>
              </a:rPr>
              <a:t>、</a:t>
            </a:r>
            <a:endParaRPr lang="en-US" altLang="ja-JP" sz="1400" dirty="0" smtClean="0">
              <a:latin typeface="Meiryo UI" pitchFamily="50" charset="-128"/>
              <a:ea typeface="Meiryo UI" pitchFamily="50" charset="-128"/>
              <a:cs typeface="Meiryo UI" pitchFamily="50" charset="-128"/>
            </a:endParaRPr>
          </a:p>
          <a:p>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　緑化</a:t>
            </a:r>
            <a:r>
              <a:rPr lang="ja-JP" altLang="en-US" sz="1400" dirty="0">
                <a:latin typeface="Meiryo UI" pitchFamily="50" charset="-128"/>
                <a:ea typeface="Meiryo UI" pitchFamily="50" charset="-128"/>
                <a:cs typeface="Meiryo UI" pitchFamily="50" charset="-128"/>
              </a:rPr>
              <a:t>と併せて２設備でも対象</a:t>
            </a:r>
          </a:p>
          <a:p>
            <a:r>
              <a:rPr lang="ja-JP" altLang="en-US" b="1" dirty="0">
                <a:latin typeface="Meiryo UI" pitchFamily="50" charset="-128"/>
                <a:ea typeface="Meiryo UI" pitchFamily="50" charset="-128"/>
                <a:cs typeface="Meiryo UI" pitchFamily="50" charset="-128"/>
              </a:rPr>
              <a:t>◆採択事業数を拡充</a:t>
            </a:r>
            <a:r>
              <a:rPr lang="ja-JP" altLang="en-US" b="1" dirty="0" smtClean="0">
                <a:latin typeface="Meiryo UI" pitchFamily="50" charset="-128"/>
                <a:ea typeface="Meiryo UI" pitchFamily="50" charset="-128"/>
                <a:cs typeface="Meiryo UI" pitchFamily="50" charset="-128"/>
              </a:rPr>
              <a:t>！</a:t>
            </a:r>
            <a:endParaRPr lang="en-US" altLang="ja-JP" b="1" dirty="0" smtClean="0">
              <a:latin typeface="Meiryo UI" pitchFamily="50" charset="-128"/>
              <a:ea typeface="Meiryo UI" pitchFamily="50" charset="-128"/>
              <a:cs typeface="Meiryo UI" pitchFamily="50" charset="-128"/>
            </a:endParaRPr>
          </a:p>
          <a:p>
            <a:r>
              <a:rPr lang="ja-JP" altLang="en-US" sz="1400" dirty="0" smtClean="0">
                <a:latin typeface="Meiryo UI" pitchFamily="50" charset="-128"/>
                <a:ea typeface="Meiryo UI" pitchFamily="50" charset="-128"/>
                <a:cs typeface="Meiryo UI" pitchFamily="50" charset="-128"/>
              </a:rPr>
              <a:t>　　２</a:t>
            </a:r>
            <a:r>
              <a:rPr lang="ja-JP" altLang="en-US" sz="1400" dirty="0">
                <a:latin typeface="Meiryo UI" pitchFamily="50" charset="-128"/>
                <a:ea typeface="Meiryo UI" pitchFamily="50" charset="-128"/>
                <a:cs typeface="Meiryo UI" pitchFamily="50" charset="-128"/>
              </a:rPr>
              <a:t>事業⇒７事業</a:t>
            </a:r>
          </a:p>
          <a:p>
            <a:endParaRPr lang="ja-JP" altLang="en-US" sz="1400" dirty="0">
              <a:solidFill>
                <a:srgbClr val="FF0000"/>
              </a:solidFill>
              <a:latin typeface="Meiryo UI" pitchFamily="50" charset="-128"/>
              <a:ea typeface="Meiryo UI" pitchFamily="50" charset="-128"/>
              <a:cs typeface="Meiryo UI" pitchFamily="50" charset="-128"/>
            </a:endParaRPr>
          </a:p>
        </p:txBody>
      </p:sp>
      <p:sp>
        <p:nvSpPr>
          <p:cNvPr id="21" name="角丸四角形 20"/>
          <p:cNvSpPr/>
          <p:nvPr/>
        </p:nvSpPr>
        <p:spPr bwMode="auto">
          <a:xfrm>
            <a:off x="7630438" y="591541"/>
            <a:ext cx="1296144" cy="204311"/>
          </a:xfrm>
          <a:prstGeom prst="roundRect">
            <a:avLst/>
          </a:prstGeom>
          <a:solidFill>
            <a:srgbClr val="0070C0"/>
          </a:solidFill>
          <a:ln w="25400">
            <a:noFill/>
          </a:ln>
          <a:effectLst/>
          <a:extLst/>
        </p:spPr>
        <p:txBody>
          <a:bodyPr wrap="square" lIns="0" tIns="0" rIns="0" bIns="0" anchor="ctr">
            <a:spAutoFit/>
          </a:bodyPr>
          <a:lstStyle/>
          <a:p>
            <a:pPr algn="ctr">
              <a:defRPr/>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2019</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拡充！</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857715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（２）</a:t>
            </a: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クールスポットの創出</a:t>
            </a: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活用促進</a:t>
            </a:r>
          </a:p>
        </p:txBody>
      </p:sp>
      <p:graphicFrame>
        <p:nvGraphicFramePr>
          <p:cNvPr id="16" name="表 15"/>
          <p:cNvGraphicFramePr>
            <a:graphicFrameLocks noGrp="1"/>
          </p:cNvGraphicFramePr>
          <p:nvPr>
            <p:extLst>
              <p:ext uri="{D42A27DB-BD31-4B8C-83A1-F6EECF244321}">
                <p14:modId xmlns:p14="http://schemas.microsoft.com/office/powerpoint/2010/main" val="692963816"/>
              </p:ext>
            </p:extLst>
          </p:nvPr>
        </p:nvGraphicFramePr>
        <p:xfrm>
          <a:off x="155342" y="1329405"/>
          <a:ext cx="8831835" cy="5105901"/>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486926">
                <a:tc>
                  <a:txBody>
                    <a:bodyP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具体的な取組内容</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4618975">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5"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smtClean="0"/>
              <a:t>14</a:t>
            </a:r>
            <a:endParaRPr lang="ja-JP" altLang="en-US" sz="2200" b="1" dirty="0"/>
          </a:p>
        </p:txBody>
      </p:sp>
      <p:grpSp>
        <p:nvGrpSpPr>
          <p:cNvPr id="41" name="グループ化 40"/>
          <p:cNvGrpSpPr/>
          <p:nvPr/>
        </p:nvGrpSpPr>
        <p:grpSpPr>
          <a:xfrm>
            <a:off x="1819884" y="536135"/>
            <a:ext cx="7274602" cy="657826"/>
            <a:chOff x="3075868" y="2420887"/>
            <a:chExt cx="3580884"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89769" y="2632904"/>
              <a:ext cx="3566983" cy="541835"/>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クールスポットモデル拠点推進</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事業</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4" name="角丸四角形 43"/>
          <p:cNvSpPr/>
          <p:nvPr/>
        </p:nvSpPr>
        <p:spPr>
          <a:xfrm>
            <a:off x="25152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取組①</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4" name="図 6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2915" y="2033415"/>
            <a:ext cx="3064965" cy="3679459"/>
          </a:xfrm>
          <a:prstGeom prst="rect">
            <a:avLst/>
          </a:prstGeom>
        </p:spPr>
      </p:pic>
      <p:grpSp>
        <p:nvGrpSpPr>
          <p:cNvPr id="65" name="グループ化 64"/>
          <p:cNvGrpSpPr/>
          <p:nvPr/>
        </p:nvGrpSpPr>
        <p:grpSpPr>
          <a:xfrm>
            <a:off x="1946040" y="1948438"/>
            <a:ext cx="1663143" cy="526876"/>
            <a:chOff x="2069497" y="1959147"/>
            <a:chExt cx="1663143" cy="526876"/>
          </a:xfrm>
        </p:grpSpPr>
        <p:sp>
          <p:nvSpPr>
            <p:cNvPr id="66" name="object 9"/>
            <p:cNvSpPr/>
            <p:nvPr/>
          </p:nvSpPr>
          <p:spPr>
            <a:xfrm>
              <a:off x="2069497" y="2168759"/>
              <a:ext cx="288000" cy="288000"/>
            </a:xfrm>
            <a:custGeom>
              <a:avLst/>
              <a:gdLst/>
              <a:ahLst/>
              <a:cxnLst/>
              <a:rect l="l" t="t" r="r" b="b"/>
              <a:pathLst>
                <a:path w="144144" h="144144">
                  <a:moveTo>
                    <a:pt x="71996" y="0"/>
                  </a:moveTo>
                  <a:lnTo>
                    <a:pt x="43976" y="5657"/>
                  </a:lnTo>
                  <a:lnTo>
                    <a:pt x="21091" y="21085"/>
                  </a:lnTo>
                  <a:lnTo>
                    <a:pt x="5659" y="43966"/>
                  </a:lnTo>
                  <a:lnTo>
                    <a:pt x="0" y="71983"/>
                  </a:lnTo>
                  <a:lnTo>
                    <a:pt x="5659" y="100000"/>
                  </a:lnTo>
                  <a:lnTo>
                    <a:pt x="21091" y="122882"/>
                  </a:lnTo>
                  <a:lnTo>
                    <a:pt x="43976" y="138309"/>
                  </a:lnTo>
                  <a:lnTo>
                    <a:pt x="71996" y="143967"/>
                  </a:lnTo>
                  <a:lnTo>
                    <a:pt x="100015" y="138309"/>
                  </a:lnTo>
                  <a:lnTo>
                    <a:pt x="122901" y="122882"/>
                  </a:lnTo>
                  <a:lnTo>
                    <a:pt x="138333" y="100000"/>
                  </a:lnTo>
                  <a:lnTo>
                    <a:pt x="143992" y="71983"/>
                  </a:lnTo>
                  <a:lnTo>
                    <a:pt x="138333" y="43966"/>
                  </a:lnTo>
                  <a:lnTo>
                    <a:pt x="122901" y="21085"/>
                  </a:lnTo>
                  <a:lnTo>
                    <a:pt x="100015" y="5657"/>
                  </a:lnTo>
                  <a:lnTo>
                    <a:pt x="71996" y="0"/>
                  </a:lnTo>
                  <a:close/>
                </a:path>
              </a:pathLst>
            </a:custGeom>
            <a:solidFill>
              <a:srgbClr val="00A0E9"/>
            </a:solidFill>
          </p:spPr>
          <p:txBody>
            <a:bodyPr wrap="square" lIns="0" tIns="0" rIns="0" bIns="0" rtlCol="0"/>
            <a:lstStyle/>
            <a:p>
              <a:endParaRPr/>
            </a:p>
          </p:txBody>
        </p:sp>
        <p:sp>
          <p:nvSpPr>
            <p:cNvPr id="67" name="object 41"/>
            <p:cNvSpPr/>
            <p:nvPr/>
          </p:nvSpPr>
          <p:spPr>
            <a:xfrm>
              <a:off x="2568089" y="1959147"/>
              <a:ext cx="1164551" cy="526876"/>
            </a:xfrm>
            <a:custGeom>
              <a:avLst/>
              <a:gdLst/>
              <a:ahLst/>
              <a:cxnLst/>
              <a:rect l="l" t="t" r="r" b="b"/>
              <a:pathLst>
                <a:path w="4608195" h="792480">
                  <a:moveTo>
                    <a:pt x="4500016" y="0"/>
                  </a:moveTo>
                  <a:lnTo>
                    <a:pt x="108000" y="0"/>
                  </a:lnTo>
                  <a:lnTo>
                    <a:pt x="65965" y="8486"/>
                  </a:lnTo>
                  <a:lnTo>
                    <a:pt x="31635" y="31630"/>
                  </a:lnTo>
                  <a:lnTo>
                    <a:pt x="8488" y="65960"/>
                  </a:lnTo>
                  <a:lnTo>
                    <a:pt x="0" y="108000"/>
                  </a:lnTo>
                  <a:lnTo>
                    <a:pt x="0" y="683996"/>
                  </a:lnTo>
                  <a:lnTo>
                    <a:pt x="8488" y="726032"/>
                  </a:lnTo>
                  <a:lnTo>
                    <a:pt x="31635" y="760361"/>
                  </a:lnTo>
                  <a:lnTo>
                    <a:pt x="65965" y="783509"/>
                  </a:lnTo>
                  <a:lnTo>
                    <a:pt x="108000" y="791997"/>
                  </a:lnTo>
                  <a:lnTo>
                    <a:pt x="4500016" y="791997"/>
                  </a:lnTo>
                  <a:lnTo>
                    <a:pt x="4542046" y="783509"/>
                  </a:lnTo>
                  <a:lnTo>
                    <a:pt x="4576376" y="760361"/>
                  </a:lnTo>
                  <a:lnTo>
                    <a:pt x="4599527" y="726032"/>
                  </a:lnTo>
                  <a:lnTo>
                    <a:pt x="4608017" y="683996"/>
                  </a:lnTo>
                  <a:lnTo>
                    <a:pt x="4608017" y="108000"/>
                  </a:lnTo>
                  <a:lnTo>
                    <a:pt x="4599527" y="65960"/>
                  </a:lnTo>
                  <a:lnTo>
                    <a:pt x="4576376" y="31630"/>
                  </a:lnTo>
                  <a:lnTo>
                    <a:pt x="4542046" y="8486"/>
                  </a:lnTo>
                  <a:lnTo>
                    <a:pt x="4500016" y="0"/>
                  </a:lnTo>
                  <a:close/>
                </a:path>
              </a:pathLst>
            </a:custGeom>
            <a:solidFill>
              <a:srgbClr val="00A0E9"/>
            </a:solidFill>
          </p:spPr>
          <p:txBody>
            <a:bodyPr wrap="square" lIns="0" tIns="0" rIns="0" bIns="0" rtlCol="0" anchor="ctr" anchorCtr="0">
              <a:spAutoFit/>
            </a:bodyPr>
            <a:lstStyle/>
            <a:p>
              <a:pPr marL="12700" marR="5080" indent="88900" algn="ctr">
                <a:lnSpc>
                  <a:spcPct val="107200"/>
                </a:lnSpc>
              </a:pP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躯体</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による</a:t>
              </a:r>
            </a:p>
            <a:p>
              <a:pPr marL="12700" marR="5080" indent="88900" algn="ctr">
                <a:lnSpc>
                  <a:spcPct val="107200"/>
                </a:lnSpc>
              </a:pP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日除け</a:t>
              </a:r>
              <a:endParaRPr sz="1400" dirty="0">
                <a:solidFill>
                  <a:schemeClr val="bg1"/>
                </a:solidFill>
              </a:endParaRPr>
            </a:p>
          </p:txBody>
        </p:sp>
        <p:sp>
          <p:nvSpPr>
            <p:cNvPr id="68" name="object 57"/>
            <p:cNvSpPr/>
            <p:nvPr/>
          </p:nvSpPr>
          <p:spPr>
            <a:xfrm rot="1806162">
              <a:off x="2360072" y="2118749"/>
              <a:ext cx="223548" cy="248489"/>
            </a:xfrm>
            <a:custGeom>
              <a:avLst/>
              <a:gdLst/>
              <a:ahLst/>
              <a:cxnLst/>
              <a:rect l="l" t="t" r="r" b="b"/>
              <a:pathLst>
                <a:path w="347344" h="575944">
                  <a:moveTo>
                    <a:pt x="0" y="575729"/>
                  </a:moveTo>
                  <a:lnTo>
                    <a:pt x="347129" y="0"/>
                  </a:lnTo>
                </a:path>
              </a:pathLst>
            </a:custGeom>
            <a:ln w="76200">
              <a:solidFill>
                <a:srgbClr val="00A0E9"/>
              </a:solidFill>
            </a:ln>
          </p:spPr>
          <p:txBody>
            <a:bodyPr wrap="square" lIns="0" tIns="0" rIns="0" bIns="0" rtlCol="0"/>
            <a:lstStyle/>
            <a:p>
              <a:endParaRPr/>
            </a:p>
          </p:txBody>
        </p:sp>
      </p:grpSp>
      <p:sp>
        <p:nvSpPr>
          <p:cNvPr id="69" name="テキスト ボックス 68"/>
          <p:cNvSpPr txBox="1"/>
          <p:nvPr/>
        </p:nvSpPr>
        <p:spPr>
          <a:xfrm>
            <a:off x="270003" y="5808951"/>
            <a:ext cx="4402583" cy="553998"/>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あべのキューズモール（大阪市阿倍野区）</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年度整備</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0" name="グループ化 69"/>
          <p:cNvGrpSpPr/>
          <p:nvPr/>
        </p:nvGrpSpPr>
        <p:grpSpPr>
          <a:xfrm>
            <a:off x="1857901" y="3607692"/>
            <a:ext cx="1877309" cy="1849839"/>
            <a:chOff x="2023519" y="3618401"/>
            <a:chExt cx="1877309" cy="1849839"/>
          </a:xfrm>
        </p:grpSpPr>
        <p:sp>
          <p:nvSpPr>
            <p:cNvPr id="71" name="object 9"/>
            <p:cNvSpPr/>
            <p:nvPr/>
          </p:nvSpPr>
          <p:spPr>
            <a:xfrm>
              <a:off x="2174476" y="3618401"/>
              <a:ext cx="288000" cy="288000"/>
            </a:xfrm>
            <a:custGeom>
              <a:avLst/>
              <a:gdLst/>
              <a:ahLst/>
              <a:cxnLst/>
              <a:rect l="l" t="t" r="r" b="b"/>
              <a:pathLst>
                <a:path w="144144" h="144144">
                  <a:moveTo>
                    <a:pt x="71996" y="0"/>
                  </a:moveTo>
                  <a:lnTo>
                    <a:pt x="43976" y="5657"/>
                  </a:lnTo>
                  <a:lnTo>
                    <a:pt x="21091" y="21085"/>
                  </a:lnTo>
                  <a:lnTo>
                    <a:pt x="5659" y="43966"/>
                  </a:lnTo>
                  <a:lnTo>
                    <a:pt x="0" y="71983"/>
                  </a:lnTo>
                  <a:lnTo>
                    <a:pt x="5659" y="100000"/>
                  </a:lnTo>
                  <a:lnTo>
                    <a:pt x="21091" y="122882"/>
                  </a:lnTo>
                  <a:lnTo>
                    <a:pt x="43976" y="138309"/>
                  </a:lnTo>
                  <a:lnTo>
                    <a:pt x="71996" y="143967"/>
                  </a:lnTo>
                  <a:lnTo>
                    <a:pt x="100015" y="138309"/>
                  </a:lnTo>
                  <a:lnTo>
                    <a:pt x="122901" y="122882"/>
                  </a:lnTo>
                  <a:lnTo>
                    <a:pt x="138333" y="100000"/>
                  </a:lnTo>
                  <a:lnTo>
                    <a:pt x="143992" y="71983"/>
                  </a:lnTo>
                  <a:lnTo>
                    <a:pt x="138333" y="43966"/>
                  </a:lnTo>
                  <a:lnTo>
                    <a:pt x="122901" y="21085"/>
                  </a:lnTo>
                  <a:lnTo>
                    <a:pt x="100015" y="5657"/>
                  </a:lnTo>
                  <a:lnTo>
                    <a:pt x="71996" y="0"/>
                  </a:lnTo>
                  <a:close/>
                </a:path>
              </a:pathLst>
            </a:custGeom>
            <a:solidFill>
              <a:srgbClr val="00A0E9"/>
            </a:solidFill>
          </p:spPr>
          <p:txBody>
            <a:bodyPr wrap="square" lIns="0" tIns="0" rIns="0" bIns="0" rtlCol="0"/>
            <a:lstStyle/>
            <a:p>
              <a:endParaRPr/>
            </a:p>
          </p:txBody>
        </p:sp>
        <p:sp>
          <p:nvSpPr>
            <p:cNvPr id="72" name="object 57"/>
            <p:cNvSpPr/>
            <p:nvPr/>
          </p:nvSpPr>
          <p:spPr>
            <a:xfrm rot="1806162" flipV="1">
              <a:off x="2023519" y="4138491"/>
              <a:ext cx="1226788" cy="1012836"/>
            </a:xfrm>
            <a:custGeom>
              <a:avLst/>
              <a:gdLst/>
              <a:ahLst/>
              <a:cxnLst/>
              <a:rect l="l" t="t" r="r" b="b"/>
              <a:pathLst>
                <a:path w="347344" h="575944">
                  <a:moveTo>
                    <a:pt x="0" y="575729"/>
                  </a:moveTo>
                  <a:lnTo>
                    <a:pt x="347129" y="0"/>
                  </a:lnTo>
                </a:path>
              </a:pathLst>
            </a:custGeom>
            <a:ln w="76200">
              <a:solidFill>
                <a:srgbClr val="00A0E9"/>
              </a:solidFill>
            </a:ln>
          </p:spPr>
          <p:txBody>
            <a:bodyPr wrap="square" lIns="0" tIns="0" rIns="0" bIns="0" rtlCol="0"/>
            <a:lstStyle/>
            <a:p>
              <a:endParaRPr/>
            </a:p>
          </p:txBody>
        </p:sp>
        <p:sp>
          <p:nvSpPr>
            <p:cNvPr id="73" name="object 41"/>
            <p:cNvSpPr/>
            <p:nvPr/>
          </p:nvSpPr>
          <p:spPr>
            <a:xfrm>
              <a:off x="2736277" y="4914242"/>
              <a:ext cx="1164551" cy="553998"/>
            </a:xfrm>
            <a:custGeom>
              <a:avLst/>
              <a:gdLst/>
              <a:ahLst/>
              <a:cxnLst/>
              <a:rect l="l" t="t" r="r" b="b"/>
              <a:pathLst>
                <a:path w="4608195" h="792480">
                  <a:moveTo>
                    <a:pt x="4500016" y="0"/>
                  </a:moveTo>
                  <a:lnTo>
                    <a:pt x="108000" y="0"/>
                  </a:lnTo>
                  <a:lnTo>
                    <a:pt x="65965" y="8486"/>
                  </a:lnTo>
                  <a:lnTo>
                    <a:pt x="31635" y="31630"/>
                  </a:lnTo>
                  <a:lnTo>
                    <a:pt x="8488" y="65960"/>
                  </a:lnTo>
                  <a:lnTo>
                    <a:pt x="0" y="108000"/>
                  </a:lnTo>
                  <a:lnTo>
                    <a:pt x="0" y="683996"/>
                  </a:lnTo>
                  <a:lnTo>
                    <a:pt x="8488" y="726032"/>
                  </a:lnTo>
                  <a:lnTo>
                    <a:pt x="31635" y="760361"/>
                  </a:lnTo>
                  <a:lnTo>
                    <a:pt x="65965" y="783509"/>
                  </a:lnTo>
                  <a:lnTo>
                    <a:pt x="108000" y="791997"/>
                  </a:lnTo>
                  <a:lnTo>
                    <a:pt x="4500016" y="791997"/>
                  </a:lnTo>
                  <a:lnTo>
                    <a:pt x="4542046" y="783509"/>
                  </a:lnTo>
                  <a:lnTo>
                    <a:pt x="4576376" y="760361"/>
                  </a:lnTo>
                  <a:lnTo>
                    <a:pt x="4599527" y="726032"/>
                  </a:lnTo>
                  <a:lnTo>
                    <a:pt x="4608017" y="683996"/>
                  </a:lnTo>
                  <a:lnTo>
                    <a:pt x="4608017" y="108000"/>
                  </a:lnTo>
                  <a:lnTo>
                    <a:pt x="4599527" y="65960"/>
                  </a:lnTo>
                  <a:lnTo>
                    <a:pt x="4576376" y="31630"/>
                  </a:lnTo>
                  <a:lnTo>
                    <a:pt x="4542046" y="8486"/>
                  </a:lnTo>
                  <a:lnTo>
                    <a:pt x="4500016" y="0"/>
                  </a:lnTo>
                  <a:close/>
                </a:path>
              </a:pathLst>
            </a:custGeom>
            <a:solidFill>
              <a:srgbClr val="00A0E9"/>
            </a:solidFill>
          </p:spPr>
          <p:txBody>
            <a:bodyPr wrap="square" lIns="0" tIns="0" rIns="0" bIns="0" rtlCol="0" anchor="ctr" anchorCtr="0">
              <a:spAutoFit/>
            </a:bodyPr>
            <a:lstStyle/>
            <a:p>
              <a:pPr marL="12700" marR="5080" indent="88900"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ミスト</a:t>
              </a:r>
              <a:endPar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2700" marR="5080" indent="88900"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発生器</a:t>
              </a:r>
              <a:endParaRPr sz="1400" dirty="0">
                <a:solidFill>
                  <a:schemeClr val="bg1"/>
                </a:solidFill>
              </a:endParaRPr>
            </a:p>
          </p:txBody>
        </p:sp>
      </p:grpSp>
      <p:sp>
        <p:nvSpPr>
          <p:cNvPr id="76" name="object 57"/>
          <p:cNvSpPr/>
          <p:nvPr/>
        </p:nvSpPr>
        <p:spPr>
          <a:xfrm flipH="1" flipV="1">
            <a:off x="3070614" y="3048980"/>
            <a:ext cx="504024" cy="420647"/>
          </a:xfrm>
          <a:custGeom>
            <a:avLst/>
            <a:gdLst/>
            <a:ahLst/>
            <a:cxnLst/>
            <a:rect l="l" t="t" r="r" b="b"/>
            <a:pathLst>
              <a:path w="347344" h="575944">
                <a:moveTo>
                  <a:pt x="0" y="575729"/>
                </a:moveTo>
                <a:lnTo>
                  <a:pt x="347129" y="0"/>
                </a:lnTo>
              </a:path>
            </a:pathLst>
          </a:custGeom>
          <a:ln w="76200">
            <a:solidFill>
              <a:srgbClr val="00A0E9"/>
            </a:solidFill>
          </a:ln>
        </p:spPr>
        <p:txBody>
          <a:bodyPr wrap="square" lIns="0" tIns="0" rIns="0" bIns="0" rtlCol="0"/>
          <a:lstStyle/>
          <a:p>
            <a:endParaRPr/>
          </a:p>
        </p:txBody>
      </p:sp>
      <p:sp>
        <p:nvSpPr>
          <p:cNvPr id="77" name="object 41"/>
          <p:cNvSpPr/>
          <p:nvPr/>
        </p:nvSpPr>
        <p:spPr>
          <a:xfrm>
            <a:off x="2714139" y="3269262"/>
            <a:ext cx="1164551" cy="553998"/>
          </a:xfrm>
          <a:custGeom>
            <a:avLst/>
            <a:gdLst/>
            <a:ahLst/>
            <a:cxnLst/>
            <a:rect l="l" t="t" r="r" b="b"/>
            <a:pathLst>
              <a:path w="4608195" h="792480">
                <a:moveTo>
                  <a:pt x="4500016" y="0"/>
                </a:moveTo>
                <a:lnTo>
                  <a:pt x="108000" y="0"/>
                </a:lnTo>
                <a:lnTo>
                  <a:pt x="65965" y="8486"/>
                </a:lnTo>
                <a:lnTo>
                  <a:pt x="31635" y="31630"/>
                </a:lnTo>
                <a:lnTo>
                  <a:pt x="8488" y="65960"/>
                </a:lnTo>
                <a:lnTo>
                  <a:pt x="0" y="108000"/>
                </a:lnTo>
                <a:lnTo>
                  <a:pt x="0" y="683996"/>
                </a:lnTo>
                <a:lnTo>
                  <a:pt x="8488" y="726032"/>
                </a:lnTo>
                <a:lnTo>
                  <a:pt x="31635" y="760361"/>
                </a:lnTo>
                <a:lnTo>
                  <a:pt x="65965" y="783509"/>
                </a:lnTo>
                <a:lnTo>
                  <a:pt x="108000" y="791997"/>
                </a:lnTo>
                <a:lnTo>
                  <a:pt x="4500016" y="791997"/>
                </a:lnTo>
                <a:lnTo>
                  <a:pt x="4542046" y="783509"/>
                </a:lnTo>
                <a:lnTo>
                  <a:pt x="4576376" y="760361"/>
                </a:lnTo>
                <a:lnTo>
                  <a:pt x="4599527" y="726032"/>
                </a:lnTo>
                <a:lnTo>
                  <a:pt x="4608017" y="683996"/>
                </a:lnTo>
                <a:lnTo>
                  <a:pt x="4608017" y="108000"/>
                </a:lnTo>
                <a:lnTo>
                  <a:pt x="4599527" y="65960"/>
                </a:lnTo>
                <a:lnTo>
                  <a:pt x="4576376" y="31630"/>
                </a:lnTo>
                <a:lnTo>
                  <a:pt x="4542046" y="8486"/>
                </a:lnTo>
                <a:lnTo>
                  <a:pt x="4500016" y="0"/>
                </a:lnTo>
                <a:close/>
              </a:path>
            </a:pathLst>
          </a:custGeom>
          <a:solidFill>
            <a:srgbClr val="00A0E9"/>
          </a:solidFill>
        </p:spPr>
        <p:txBody>
          <a:bodyPr wrap="square" lIns="0" tIns="0" rIns="0" bIns="0" rtlCol="0" anchor="ctr" anchorCtr="0">
            <a:spAutoFit/>
          </a:bodyPr>
          <a:lstStyle/>
          <a:p>
            <a:pPr marL="12700" marR="5080" indent="88900"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遮熱性</a:t>
            </a:r>
            <a:endPar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2700" marR="5080" indent="88900"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フィルム</a:t>
            </a:r>
            <a:endParaRPr sz="1400" dirty="0">
              <a:solidFill>
                <a:schemeClr val="bg1"/>
              </a:solidFill>
            </a:endParaRPr>
          </a:p>
        </p:txBody>
      </p:sp>
      <p:pic>
        <p:nvPicPr>
          <p:cNvPr id="78" name="図 77"/>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617581" y="1949563"/>
            <a:ext cx="3759428" cy="3763311"/>
          </a:xfrm>
          <a:prstGeom prst="rect">
            <a:avLst/>
          </a:prstGeom>
        </p:spPr>
      </p:pic>
      <p:sp>
        <p:nvSpPr>
          <p:cNvPr id="79" name="テキスト ボックス 78"/>
          <p:cNvSpPr txBox="1"/>
          <p:nvPr/>
        </p:nvSpPr>
        <p:spPr>
          <a:xfrm>
            <a:off x="5018896" y="5812427"/>
            <a:ext cx="3349035" cy="553998"/>
          </a:xfrm>
          <a:prstGeom prst="rect">
            <a:avLst/>
          </a:prstGeom>
          <a:noFill/>
        </p:spPr>
        <p:txBody>
          <a:bodyPr wrap="square" rtlCol="0">
            <a:spAutoFit/>
          </a:bodyPr>
          <a:lstStyle/>
          <a:p>
            <a:r>
              <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rPr>
              <a:t>SENRITO</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よみうり（豊中市）</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年度整備</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0" name="グループ化 79"/>
          <p:cNvGrpSpPr/>
          <p:nvPr/>
        </p:nvGrpSpPr>
        <p:grpSpPr>
          <a:xfrm>
            <a:off x="5569051" y="2233782"/>
            <a:ext cx="1861292" cy="553998"/>
            <a:chOff x="6167728" y="1895775"/>
            <a:chExt cx="1861292" cy="553998"/>
          </a:xfrm>
        </p:grpSpPr>
        <p:sp>
          <p:nvSpPr>
            <p:cNvPr id="81" name="object 9"/>
            <p:cNvSpPr/>
            <p:nvPr/>
          </p:nvSpPr>
          <p:spPr>
            <a:xfrm>
              <a:off x="7741020" y="2019770"/>
              <a:ext cx="288000" cy="288000"/>
            </a:xfrm>
            <a:custGeom>
              <a:avLst/>
              <a:gdLst/>
              <a:ahLst/>
              <a:cxnLst/>
              <a:rect l="l" t="t" r="r" b="b"/>
              <a:pathLst>
                <a:path w="144144" h="144144">
                  <a:moveTo>
                    <a:pt x="71996" y="0"/>
                  </a:moveTo>
                  <a:lnTo>
                    <a:pt x="43976" y="5657"/>
                  </a:lnTo>
                  <a:lnTo>
                    <a:pt x="21091" y="21085"/>
                  </a:lnTo>
                  <a:lnTo>
                    <a:pt x="5659" y="43966"/>
                  </a:lnTo>
                  <a:lnTo>
                    <a:pt x="0" y="71983"/>
                  </a:lnTo>
                  <a:lnTo>
                    <a:pt x="5659" y="100000"/>
                  </a:lnTo>
                  <a:lnTo>
                    <a:pt x="21091" y="122882"/>
                  </a:lnTo>
                  <a:lnTo>
                    <a:pt x="43976" y="138309"/>
                  </a:lnTo>
                  <a:lnTo>
                    <a:pt x="71996" y="143967"/>
                  </a:lnTo>
                  <a:lnTo>
                    <a:pt x="100015" y="138309"/>
                  </a:lnTo>
                  <a:lnTo>
                    <a:pt x="122901" y="122882"/>
                  </a:lnTo>
                  <a:lnTo>
                    <a:pt x="138333" y="100000"/>
                  </a:lnTo>
                  <a:lnTo>
                    <a:pt x="143992" y="71983"/>
                  </a:lnTo>
                  <a:lnTo>
                    <a:pt x="138333" y="43966"/>
                  </a:lnTo>
                  <a:lnTo>
                    <a:pt x="122901" y="21085"/>
                  </a:lnTo>
                  <a:lnTo>
                    <a:pt x="100015" y="5657"/>
                  </a:lnTo>
                  <a:lnTo>
                    <a:pt x="71996" y="0"/>
                  </a:lnTo>
                  <a:close/>
                </a:path>
              </a:pathLst>
            </a:custGeom>
            <a:solidFill>
              <a:srgbClr val="00A0E9"/>
            </a:solidFill>
          </p:spPr>
          <p:txBody>
            <a:bodyPr wrap="square" lIns="0" tIns="0" rIns="0" bIns="0" rtlCol="0"/>
            <a:lstStyle/>
            <a:p>
              <a:endParaRPr/>
            </a:p>
          </p:txBody>
        </p:sp>
        <p:sp>
          <p:nvSpPr>
            <p:cNvPr id="82" name="object 57"/>
            <p:cNvSpPr/>
            <p:nvPr/>
          </p:nvSpPr>
          <p:spPr>
            <a:xfrm rot="6716390" flipH="1">
              <a:off x="7412052" y="1792215"/>
              <a:ext cx="140271" cy="628940"/>
            </a:xfrm>
            <a:custGeom>
              <a:avLst/>
              <a:gdLst/>
              <a:ahLst/>
              <a:cxnLst/>
              <a:rect l="l" t="t" r="r" b="b"/>
              <a:pathLst>
                <a:path w="347344" h="575944">
                  <a:moveTo>
                    <a:pt x="0" y="575729"/>
                  </a:moveTo>
                  <a:lnTo>
                    <a:pt x="347129" y="0"/>
                  </a:lnTo>
                </a:path>
              </a:pathLst>
            </a:custGeom>
            <a:ln w="76200">
              <a:solidFill>
                <a:srgbClr val="00A0E9"/>
              </a:solidFill>
            </a:ln>
          </p:spPr>
          <p:txBody>
            <a:bodyPr wrap="square" lIns="0" tIns="0" rIns="0" bIns="0" rtlCol="0"/>
            <a:lstStyle/>
            <a:p>
              <a:endParaRPr/>
            </a:p>
          </p:txBody>
        </p:sp>
        <p:sp>
          <p:nvSpPr>
            <p:cNvPr id="83" name="object 41"/>
            <p:cNvSpPr/>
            <p:nvPr/>
          </p:nvSpPr>
          <p:spPr>
            <a:xfrm>
              <a:off x="6167728" y="1895775"/>
              <a:ext cx="1164551" cy="553998"/>
            </a:xfrm>
            <a:custGeom>
              <a:avLst/>
              <a:gdLst/>
              <a:ahLst/>
              <a:cxnLst/>
              <a:rect l="l" t="t" r="r" b="b"/>
              <a:pathLst>
                <a:path w="4608195" h="792480">
                  <a:moveTo>
                    <a:pt x="4500016" y="0"/>
                  </a:moveTo>
                  <a:lnTo>
                    <a:pt x="108000" y="0"/>
                  </a:lnTo>
                  <a:lnTo>
                    <a:pt x="65965" y="8486"/>
                  </a:lnTo>
                  <a:lnTo>
                    <a:pt x="31635" y="31630"/>
                  </a:lnTo>
                  <a:lnTo>
                    <a:pt x="8488" y="65960"/>
                  </a:lnTo>
                  <a:lnTo>
                    <a:pt x="0" y="108000"/>
                  </a:lnTo>
                  <a:lnTo>
                    <a:pt x="0" y="683996"/>
                  </a:lnTo>
                  <a:lnTo>
                    <a:pt x="8488" y="726032"/>
                  </a:lnTo>
                  <a:lnTo>
                    <a:pt x="31635" y="760361"/>
                  </a:lnTo>
                  <a:lnTo>
                    <a:pt x="65965" y="783509"/>
                  </a:lnTo>
                  <a:lnTo>
                    <a:pt x="108000" y="791997"/>
                  </a:lnTo>
                  <a:lnTo>
                    <a:pt x="4500016" y="791997"/>
                  </a:lnTo>
                  <a:lnTo>
                    <a:pt x="4542046" y="783509"/>
                  </a:lnTo>
                  <a:lnTo>
                    <a:pt x="4576376" y="760361"/>
                  </a:lnTo>
                  <a:lnTo>
                    <a:pt x="4599527" y="726032"/>
                  </a:lnTo>
                  <a:lnTo>
                    <a:pt x="4608017" y="683996"/>
                  </a:lnTo>
                  <a:lnTo>
                    <a:pt x="4608017" y="108000"/>
                  </a:lnTo>
                  <a:lnTo>
                    <a:pt x="4599527" y="65960"/>
                  </a:lnTo>
                  <a:lnTo>
                    <a:pt x="4576376" y="31630"/>
                  </a:lnTo>
                  <a:lnTo>
                    <a:pt x="4542046" y="8486"/>
                  </a:lnTo>
                  <a:lnTo>
                    <a:pt x="4500016" y="0"/>
                  </a:lnTo>
                  <a:close/>
                </a:path>
              </a:pathLst>
            </a:custGeom>
            <a:solidFill>
              <a:srgbClr val="00A0E9"/>
            </a:solidFill>
          </p:spPr>
          <p:txBody>
            <a:bodyPr wrap="square" lIns="0" tIns="0" rIns="0" bIns="0" rtlCol="0" anchor="ctr" anchorCtr="0">
              <a:spAutoFit/>
            </a:bodyPr>
            <a:lstStyle/>
            <a:p>
              <a:pPr marL="12700" marR="5080" indent="88900"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遮光性</a:t>
              </a:r>
              <a:endPar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2700" marR="5080" indent="88900"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フィルム</a:t>
              </a:r>
              <a:endParaRPr sz="1400" dirty="0">
                <a:solidFill>
                  <a:schemeClr val="bg1"/>
                </a:solidFill>
              </a:endParaRPr>
            </a:p>
          </p:txBody>
        </p:sp>
      </p:grpSp>
      <p:sp>
        <p:nvSpPr>
          <p:cNvPr id="86" name="object 57"/>
          <p:cNvSpPr/>
          <p:nvPr/>
        </p:nvSpPr>
        <p:spPr>
          <a:xfrm rot="5853387" flipH="1" flipV="1">
            <a:off x="5150688" y="3749760"/>
            <a:ext cx="841539" cy="1395802"/>
          </a:xfrm>
          <a:custGeom>
            <a:avLst/>
            <a:gdLst/>
            <a:ahLst/>
            <a:cxnLst/>
            <a:rect l="l" t="t" r="r" b="b"/>
            <a:pathLst>
              <a:path w="347344" h="575944">
                <a:moveTo>
                  <a:pt x="0" y="575729"/>
                </a:moveTo>
                <a:lnTo>
                  <a:pt x="347129" y="0"/>
                </a:lnTo>
              </a:path>
            </a:pathLst>
          </a:custGeom>
          <a:ln w="76200">
            <a:solidFill>
              <a:srgbClr val="00A0E9"/>
            </a:solidFill>
          </a:ln>
        </p:spPr>
        <p:txBody>
          <a:bodyPr wrap="square" lIns="0" tIns="0" rIns="0" bIns="0" rtlCol="0"/>
          <a:lstStyle/>
          <a:p>
            <a:endParaRPr/>
          </a:p>
        </p:txBody>
      </p:sp>
      <p:sp>
        <p:nvSpPr>
          <p:cNvPr id="88" name="object 57"/>
          <p:cNvSpPr/>
          <p:nvPr/>
        </p:nvSpPr>
        <p:spPr>
          <a:xfrm rot="11516592" flipH="1" flipV="1">
            <a:off x="7185624" y="4842714"/>
            <a:ext cx="564289" cy="523032"/>
          </a:xfrm>
          <a:custGeom>
            <a:avLst/>
            <a:gdLst/>
            <a:ahLst/>
            <a:cxnLst/>
            <a:rect l="l" t="t" r="r" b="b"/>
            <a:pathLst>
              <a:path w="347344" h="575944">
                <a:moveTo>
                  <a:pt x="0" y="575729"/>
                </a:moveTo>
                <a:lnTo>
                  <a:pt x="347129" y="0"/>
                </a:lnTo>
              </a:path>
            </a:pathLst>
          </a:custGeom>
          <a:ln w="76200">
            <a:solidFill>
              <a:srgbClr val="00A0E9"/>
            </a:solidFill>
          </a:ln>
        </p:spPr>
        <p:txBody>
          <a:bodyPr wrap="square" lIns="0" tIns="0" rIns="0" bIns="0" rtlCol="0"/>
          <a:lstStyle/>
          <a:p>
            <a:endParaRPr/>
          </a:p>
        </p:txBody>
      </p:sp>
      <p:sp>
        <p:nvSpPr>
          <p:cNvPr id="89" name="object 41"/>
          <p:cNvSpPr/>
          <p:nvPr/>
        </p:nvSpPr>
        <p:spPr>
          <a:xfrm>
            <a:off x="4826694" y="4615160"/>
            <a:ext cx="1482457" cy="468000"/>
          </a:xfrm>
          <a:custGeom>
            <a:avLst/>
            <a:gdLst/>
            <a:ahLst/>
            <a:cxnLst/>
            <a:rect l="l" t="t" r="r" b="b"/>
            <a:pathLst>
              <a:path w="4608195" h="792480">
                <a:moveTo>
                  <a:pt x="4500016" y="0"/>
                </a:moveTo>
                <a:lnTo>
                  <a:pt x="108000" y="0"/>
                </a:lnTo>
                <a:lnTo>
                  <a:pt x="65965" y="8486"/>
                </a:lnTo>
                <a:lnTo>
                  <a:pt x="31635" y="31630"/>
                </a:lnTo>
                <a:lnTo>
                  <a:pt x="8488" y="65960"/>
                </a:lnTo>
                <a:lnTo>
                  <a:pt x="0" y="108000"/>
                </a:lnTo>
                <a:lnTo>
                  <a:pt x="0" y="683996"/>
                </a:lnTo>
                <a:lnTo>
                  <a:pt x="8488" y="726032"/>
                </a:lnTo>
                <a:lnTo>
                  <a:pt x="31635" y="760361"/>
                </a:lnTo>
                <a:lnTo>
                  <a:pt x="65965" y="783509"/>
                </a:lnTo>
                <a:lnTo>
                  <a:pt x="108000" y="791997"/>
                </a:lnTo>
                <a:lnTo>
                  <a:pt x="4500016" y="791997"/>
                </a:lnTo>
                <a:lnTo>
                  <a:pt x="4542046" y="783509"/>
                </a:lnTo>
                <a:lnTo>
                  <a:pt x="4576376" y="760361"/>
                </a:lnTo>
                <a:lnTo>
                  <a:pt x="4599527" y="726032"/>
                </a:lnTo>
                <a:lnTo>
                  <a:pt x="4608017" y="683996"/>
                </a:lnTo>
                <a:lnTo>
                  <a:pt x="4608017" y="108000"/>
                </a:lnTo>
                <a:lnTo>
                  <a:pt x="4599527" y="65960"/>
                </a:lnTo>
                <a:lnTo>
                  <a:pt x="4576376" y="31630"/>
                </a:lnTo>
                <a:lnTo>
                  <a:pt x="4542046" y="8486"/>
                </a:lnTo>
                <a:lnTo>
                  <a:pt x="4500016" y="0"/>
                </a:lnTo>
                <a:close/>
              </a:path>
            </a:pathLst>
          </a:custGeom>
          <a:solidFill>
            <a:srgbClr val="00A0E9"/>
          </a:solidFill>
        </p:spPr>
        <p:txBody>
          <a:bodyPr wrap="square" lIns="0" tIns="0" rIns="0" bIns="0" rtlCol="0" anchor="ctr" anchorCtr="0">
            <a:spAutoFit/>
          </a:bodyPr>
          <a:lstStyle/>
          <a:p>
            <a:pPr marL="12700" marR="5080" indent="88900" algn="ctr">
              <a:lnSpc>
                <a:spcPts val="2900"/>
              </a:lnSpc>
            </a:pP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地上部緑化</a:t>
            </a:r>
            <a:endParaRPr sz="1400" dirty="0">
              <a:solidFill>
                <a:schemeClr val="bg1"/>
              </a:solidFill>
            </a:endParaRPr>
          </a:p>
        </p:txBody>
      </p:sp>
      <p:sp>
        <p:nvSpPr>
          <p:cNvPr id="35" name="正方形/長方形 1"/>
          <p:cNvSpPr>
            <a:spLocks noChangeArrowheads="1"/>
          </p:cNvSpPr>
          <p:nvPr/>
        </p:nvSpPr>
        <p:spPr bwMode="auto">
          <a:xfrm>
            <a:off x="7382706" y="847875"/>
            <a:ext cx="1944216" cy="349284"/>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object 9"/>
          <p:cNvSpPr/>
          <p:nvPr/>
        </p:nvSpPr>
        <p:spPr>
          <a:xfrm>
            <a:off x="3347896" y="2996984"/>
            <a:ext cx="288000" cy="288000"/>
          </a:xfrm>
          <a:custGeom>
            <a:avLst/>
            <a:gdLst/>
            <a:ahLst/>
            <a:cxnLst/>
            <a:rect l="l" t="t" r="r" b="b"/>
            <a:pathLst>
              <a:path w="144144" h="144144">
                <a:moveTo>
                  <a:pt x="71996" y="0"/>
                </a:moveTo>
                <a:lnTo>
                  <a:pt x="43976" y="5657"/>
                </a:lnTo>
                <a:lnTo>
                  <a:pt x="21091" y="21085"/>
                </a:lnTo>
                <a:lnTo>
                  <a:pt x="5659" y="43966"/>
                </a:lnTo>
                <a:lnTo>
                  <a:pt x="0" y="71983"/>
                </a:lnTo>
                <a:lnTo>
                  <a:pt x="5659" y="100000"/>
                </a:lnTo>
                <a:lnTo>
                  <a:pt x="21091" y="122882"/>
                </a:lnTo>
                <a:lnTo>
                  <a:pt x="43976" y="138309"/>
                </a:lnTo>
                <a:lnTo>
                  <a:pt x="71996" y="143967"/>
                </a:lnTo>
                <a:lnTo>
                  <a:pt x="100015" y="138309"/>
                </a:lnTo>
                <a:lnTo>
                  <a:pt x="122901" y="122882"/>
                </a:lnTo>
                <a:lnTo>
                  <a:pt x="138333" y="100000"/>
                </a:lnTo>
                <a:lnTo>
                  <a:pt x="143992" y="71983"/>
                </a:lnTo>
                <a:lnTo>
                  <a:pt x="138333" y="43966"/>
                </a:lnTo>
                <a:lnTo>
                  <a:pt x="122901" y="21085"/>
                </a:lnTo>
                <a:lnTo>
                  <a:pt x="100015" y="5657"/>
                </a:lnTo>
                <a:lnTo>
                  <a:pt x="71996" y="0"/>
                </a:lnTo>
                <a:close/>
              </a:path>
            </a:pathLst>
          </a:custGeom>
          <a:solidFill>
            <a:srgbClr val="00A0E9"/>
          </a:solidFill>
        </p:spPr>
        <p:txBody>
          <a:bodyPr wrap="square" lIns="0" tIns="0" rIns="0" bIns="0" rtlCol="0"/>
          <a:lstStyle/>
          <a:p>
            <a:endParaRPr/>
          </a:p>
        </p:txBody>
      </p:sp>
      <p:sp>
        <p:nvSpPr>
          <p:cNvPr id="87" name="object 9"/>
          <p:cNvSpPr/>
          <p:nvPr/>
        </p:nvSpPr>
        <p:spPr>
          <a:xfrm>
            <a:off x="7608723" y="4775788"/>
            <a:ext cx="297176" cy="288000"/>
          </a:xfrm>
          <a:custGeom>
            <a:avLst/>
            <a:gdLst/>
            <a:ahLst/>
            <a:cxnLst/>
            <a:rect l="l" t="t" r="r" b="b"/>
            <a:pathLst>
              <a:path w="144144" h="144144">
                <a:moveTo>
                  <a:pt x="71996" y="0"/>
                </a:moveTo>
                <a:lnTo>
                  <a:pt x="43976" y="5657"/>
                </a:lnTo>
                <a:lnTo>
                  <a:pt x="21091" y="21085"/>
                </a:lnTo>
                <a:lnTo>
                  <a:pt x="5659" y="43966"/>
                </a:lnTo>
                <a:lnTo>
                  <a:pt x="0" y="71983"/>
                </a:lnTo>
                <a:lnTo>
                  <a:pt x="5659" y="100000"/>
                </a:lnTo>
                <a:lnTo>
                  <a:pt x="21091" y="122882"/>
                </a:lnTo>
                <a:lnTo>
                  <a:pt x="43976" y="138309"/>
                </a:lnTo>
                <a:lnTo>
                  <a:pt x="71996" y="143967"/>
                </a:lnTo>
                <a:lnTo>
                  <a:pt x="100015" y="138309"/>
                </a:lnTo>
                <a:lnTo>
                  <a:pt x="122901" y="122882"/>
                </a:lnTo>
                <a:lnTo>
                  <a:pt x="138333" y="100000"/>
                </a:lnTo>
                <a:lnTo>
                  <a:pt x="143992" y="71983"/>
                </a:lnTo>
                <a:lnTo>
                  <a:pt x="138333" y="43966"/>
                </a:lnTo>
                <a:lnTo>
                  <a:pt x="122901" y="21085"/>
                </a:lnTo>
                <a:lnTo>
                  <a:pt x="100015" y="5657"/>
                </a:lnTo>
                <a:lnTo>
                  <a:pt x="71996" y="0"/>
                </a:lnTo>
                <a:close/>
              </a:path>
            </a:pathLst>
          </a:custGeom>
          <a:solidFill>
            <a:srgbClr val="00A0E9"/>
          </a:solidFill>
        </p:spPr>
        <p:txBody>
          <a:bodyPr wrap="square" lIns="0" tIns="0" rIns="0" bIns="0" rtlCol="0"/>
          <a:lstStyle/>
          <a:p>
            <a:endParaRPr/>
          </a:p>
        </p:txBody>
      </p:sp>
      <p:sp>
        <p:nvSpPr>
          <p:cNvPr id="85" name="object 9"/>
          <p:cNvSpPr/>
          <p:nvPr/>
        </p:nvSpPr>
        <p:spPr>
          <a:xfrm>
            <a:off x="4708603" y="3679260"/>
            <a:ext cx="297176" cy="288000"/>
          </a:xfrm>
          <a:custGeom>
            <a:avLst/>
            <a:gdLst/>
            <a:ahLst/>
            <a:cxnLst/>
            <a:rect l="l" t="t" r="r" b="b"/>
            <a:pathLst>
              <a:path w="144144" h="144144">
                <a:moveTo>
                  <a:pt x="71996" y="0"/>
                </a:moveTo>
                <a:lnTo>
                  <a:pt x="43976" y="5657"/>
                </a:lnTo>
                <a:lnTo>
                  <a:pt x="21091" y="21085"/>
                </a:lnTo>
                <a:lnTo>
                  <a:pt x="5659" y="43966"/>
                </a:lnTo>
                <a:lnTo>
                  <a:pt x="0" y="71983"/>
                </a:lnTo>
                <a:lnTo>
                  <a:pt x="5659" y="100000"/>
                </a:lnTo>
                <a:lnTo>
                  <a:pt x="21091" y="122882"/>
                </a:lnTo>
                <a:lnTo>
                  <a:pt x="43976" y="138309"/>
                </a:lnTo>
                <a:lnTo>
                  <a:pt x="71996" y="143967"/>
                </a:lnTo>
                <a:lnTo>
                  <a:pt x="100015" y="138309"/>
                </a:lnTo>
                <a:lnTo>
                  <a:pt x="122901" y="122882"/>
                </a:lnTo>
                <a:lnTo>
                  <a:pt x="138333" y="100000"/>
                </a:lnTo>
                <a:lnTo>
                  <a:pt x="143992" y="71983"/>
                </a:lnTo>
                <a:lnTo>
                  <a:pt x="138333" y="43966"/>
                </a:lnTo>
                <a:lnTo>
                  <a:pt x="122901" y="21085"/>
                </a:lnTo>
                <a:lnTo>
                  <a:pt x="100015" y="5657"/>
                </a:lnTo>
                <a:lnTo>
                  <a:pt x="71996" y="0"/>
                </a:lnTo>
                <a:close/>
              </a:path>
            </a:pathLst>
          </a:custGeom>
          <a:solidFill>
            <a:srgbClr val="00A0E9"/>
          </a:solidFill>
        </p:spPr>
        <p:txBody>
          <a:bodyPr wrap="square" lIns="0" tIns="0" rIns="0" bIns="0" rtlCol="0"/>
          <a:lstStyle/>
          <a:p>
            <a:endParaRPr/>
          </a:p>
        </p:txBody>
      </p:sp>
      <p:sp>
        <p:nvSpPr>
          <p:cNvPr id="36" name="object 41"/>
          <p:cNvSpPr/>
          <p:nvPr/>
        </p:nvSpPr>
        <p:spPr>
          <a:xfrm>
            <a:off x="6083130" y="5194462"/>
            <a:ext cx="1482457" cy="396000"/>
          </a:xfrm>
          <a:custGeom>
            <a:avLst/>
            <a:gdLst/>
            <a:ahLst/>
            <a:cxnLst/>
            <a:rect l="l" t="t" r="r" b="b"/>
            <a:pathLst>
              <a:path w="4608195" h="792480">
                <a:moveTo>
                  <a:pt x="4500016" y="0"/>
                </a:moveTo>
                <a:lnTo>
                  <a:pt x="108000" y="0"/>
                </a:lnTo>
                <a:lnTo>
                  <a:pt x="65965" y="8486"/>
                </a:lnTo>
                <a:lnTo>
                  <a:pt x="31635" y="31630"/>
                </a:lnTo>
                <a:lnTo>
                  <a:pt x="8488" y="65960"/>
                </a:lnTo>
                <a:lnTo>
                  <a:pt x="0" y="108000"/>
                </a:lnTo>
                <a:lnTo>
                  <a:pt x="0" y="683996"/>
                </a:lnTo>
                <a:lnTo>
                  <a:pt x="8488" y="726032"/>
                </a:lnTo>
                <a:lnTo>
                  <a:pt x="31635" y="760361"/>
                </a:lnTo>
                <a:lnTo>
                  <a:pt x="65965" y="783509"/>
                </a:lnTo>
                <a:lnTo>
                  <a:pt x="108000" y="791997"/>
                </a:lnTo>
                <a:lnTo>
                  <a:pt x="4500016" y="791997"/>
                </a:lnTo>
                <a:lnTo>
                  <a:pt x="4542046" y="783509"/>
                </a:lnTo>
                <a:lnTo>
                  <a:pt x="4576376" y="760361"/>
                </a:lnTo>
                <a:lnTo>
                  <a:pt x="4599527" y="726032"/>
                </a:lnTo>
                <a:lnTo>
                  <a:pt x="4608017" y="683996"/>
                </a:lnTo>
                <a:lnTo>
                  <a:pt x="4608017" y="108000"/>
                </a:lnTo>
                <a:lnTo>
                  <a:pt x="4599527" y="65960"/>
                </a:lnTo>
                <a:lnTo>
                  <a:pt x="4576376" y="31630"/>
                </a:lnTo>
                <a:lnTo>
                  <a:pt x="4542046" y="8486"/>
                </a:lnTo>
                <a:lnTo>
                  <a:pt x="4500016" y="0"/>
                </a:lnTo>
                <a:close/>
              </a:path>
            </a:pathLst>
          </a:custGeom>
          <a:solidFill>
            <a:srgbClr val="00A0E9"/>
          </a:solidFill>
        </p:spPr>
        <p:txBody>
          <a:bodyPr wrap="square" lIns="0" tIns="0" rIns="0" bIns="0" rtlCol="0" anchor="ctr" anchorCtr="0">
            <a:spAutoFit/>
          </a:bodyPr>
          <a:lstStyle/>
          <a:p>
            <a:pPr marL="12700" marR="5080" indent="88900"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壁面緑化</a:t>
            </a:r>
            <a:endPar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039076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（２）</a:t>
            </a: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クールスポットの創出</a:t>
            </a: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活用促進</a:t>
            </a:r>
          </a:p>
        </p:txBody>
      </p:sp>
      <p:graphicFrame>
        <p:nvGraphicFramePr>
          <p:cNvPr id="16" name="表 15"/>
          <p:cNvGraphicFramePr>
            <a:graphicFrameLocks noGrp="1"/>
          </p:cNvGraphicFramePr>
          <p:nvPr>
            <p:extLst>
              <p:ext uri="{D42A27DB-BD31-4B8C-83A1-F6EECF244321}">
                <p14:modId xmlns:p14="http://schemas.microsoft.com/office/powerpoint/2010/main" val="1301415029"/>
              </p:ext>
            </p:extLst>
          </p:nvPr>
        </p:nvGraphicFramePr>
        <p:xfrm>
          <a:off x="155342" y="1329405"/>
          <a:ext cx="8831835" cy="5125985"/>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488841">
                <a:tc>
                  <a:txBody>
                    <a:bodyP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具体的な取組内容</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4637144">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5"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smtClean="0"/>
              <a:t>15</a:t>
            </a:r>
            <a:endParaRPr lang="ja-JP" altLang="en-US" sz="2200" b="1" dirty="0"/>
          </a:p>
        </p:txBody>
      </p:sp>
      <p:grpSp>
        <p:nvGrpSpPr>
          <p:cNvPr id="41" name="グループ化 40"/>
          <p:cNvGrpSpPr/>
          <p:nvPr/>
        </p:nvGrpSpPr>
        <p:grpSpPr>
          <a:xfrm>
            <a:off x="1819884" y="536135"/>
            <a:ext cx="7274602" cy="657826"/>
            <a:chOff x="3075868" y="2420887"/>
            <a:chExt cx="3580884"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89769" y="2632904"/>
              <a:ext cx="3566983" cy="541835"/>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クールスポットモデル拠点推進</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事業</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4" name="角丸四角形 43"/>
          <p:cNvSpPr/>
          <p:nvPr/>
        </p:nvSpPr>
        <p:spPr>
          <a:xfrm>
            <a:off x="25152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取組①</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68"/>
          <p:cNvSpPr txBox="1"/>
          <p:nvPr/>
        </p:nvSpPr>
        <p:spPr>
          <a:xfrm>
            <a:off x="347309" y="5687734"/>
            <a:ext cx="4164060" cy="553998"/>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難波センター街</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商店街（</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大阪市中央区）</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年度整備</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テキスト ボックス 78"/>
          <p:cNvSpPr txBox="1"/>
          <p:nvPr/>
        </p:nvSpPr>
        <p:spPr>
          <a:xfrm>
            <a:off x="4758068" y="5670914"/>
            <a:ext cx="3982409" cy="553998"/>
          </a:xfrm>
          <a:prstGeom prst="rect">
            <a:avLst/>
          </a:prstGeom>
          <a:noFill/>
        </p:spPr>
        <p:txBody>
          <a:bodyPr wrap="square" rtlCol="0">
            <a:spAutoFit/>
          </a:bodyPr>
          <a:lstStyle/>
          <a:p>
            <a:r>
              <a:rPr lang="zh-CN" altLang="en-US" b="1" dirty="0">
                <a:latin typeface="Meiryo UI" panose="020B0604030504040204" pitchFamily="50" charset="-128"/>
                <a:ea typeface="Meiryo UI" panose="020B0604030504040204" pitchFamily="50" charset="-128"/>
                <a:cs typeface="Meiryo UI" panose="020B0604030504040204" pitchFamily="50" charset="-128"/>
              </a:rPr>
              <a:t>大阪経済大学</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（大阪市東淀川区）</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年度整備</a:t>
            </a:r>
            <a:endParaRPr kumimoji="1" lang="ja-JP" altLang="en-US" sz="1200" b="1" strike="sngStrike"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91" name="図 9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789" y="2603239"/>
            <a:ext cx="3996218" cy="2997163"/>
          </a:xfrm>
          <a:prstGeom prst="rect">
            <a:avLst/>
          </a:prstGeom>
        </p:spPr>
      </p:pic>
      <p:sp>
        <p:nvSpPr>
          <p:cNvPr id="92" name="object 9"/>
          <p:cNvSpPr/>
          <p:nvPr/>
        </p:nvSpPr>
        <p:spPr>
          <a:xfrm>
            <a:off x="3128592" y="3006374"/>
            <a:ext cx="288000" cy="288000"/>
          </a:xfrm>
          <a:custGeom>
            <a:avLst/>
            <a:gdLst/>
            <a:ahLst/>
            <a:cxnLst/>
            <a:rect l="l" t="t" r="r" b="b"/>
            <a:pathLst>
              <a:path w="144144" h="144144">
                <a:moveTo>
                  <a:pt x="71996" y="0"/>
                </a:moveTo>
                <a:lnTo>
                  <a:pt x="43976" y="5657"/>
                </a:lnTo>
                <a:lnTo>
                  <a:pt x="21091" y="21085"/>
                </a:lnTo>
                <a:lnTo>
                  <a:pt x="5659" y="43966"/>
                </a:lnTo>
                <a:lnTo>
                  <a:pt x="0" y="71983"/>
                </a:lnTo>
                <a:lnTo>
                  <a:pt x="5659" y="100000"/>
                </a:lnTo>
                <a:lnTo>
                  <a:pt x="21091" y="122882"/>
                </a:lnTo>
                <a:lnTo>
                  <a:pt x="43976" y="138309"/>
                </a:lnTo>
                <a:lnTo>
                  <a:pt x="71996" y="143967"/>
                </a:lnTo>
                <a:lnTo>
                  <a:pt x="100015" y="138309"/>
                </a:lnTo>
                <a:lnTo>
                  <a:pt x="122901" y="122882"/>
                </a:lnTo>
                <a:lnTo>
                  <a:pt x="138333" y="100000"/>
                </a:lnTo>
                <a:lnTo>
                  <a:pt x="143992" y="71983"/>
                </a:lnTo>
                <a:lnTo>
                  <a:pt x="138333" y="43966"/>
                </a:lnTo>
                <a:lnTo>
                  <a:pt x="122901" y="21085"/>
                </a:lnTo>
                <a:lnTo>
                  <a:pt x="100015" y="5657"/>
                </a:lnTo>
                <a:lnTo>
                  <a:pt x="71996" y="0"/>
                </a:lnTo>
                <a:close/>
              </a:path>
            </a:pathLst>
          </a:custGeom>
          <a:solidFill>
            <a:srgbClr val="00A0E9"/>
          </a:solidFill>
        </p:spPr>
        <p:txBody>
          <a:bodyPr wrap="square" lIns="0" tIns="0" rIns="0" bIns="0" rtlCol="0"/>
          <a:lstStyle/>
          <a:p>
            <a:endParaRPr/>
          </a:p>
        </p:txBody>
      </p:sp>
      <p:sp>
        <p:nvSpPr>
          <p:cNvPr id="94" name="object 57"/>
          <p:cNvSpPr/>
          <p:nvPr/>
        </p:nvSpPr>
        <p:spPr>
          <a:xfrm rot="1806162">
            <a:off x="3419167" y="2956364"/>
            <a:ext cx="223548" cy="248489"/>
          </a:xfrm>
          <a:custGeom>
            <a:avLst/>
            <a:gdLst/>
            <a:ahLst/>
            <a:cxnLst/>
            <a:rect l="l" t="t" r="r" b="b"/>
            <a:pathLst>
              <a:path w="347344" h="575944">
                <a:moveTo>
                  <a:pt x="0" y="575729"/>
                </a:moveTo>
                <a:lnTo>
                  <a:pt x="347129" y="0"/>
                </a:lnTo>
              </a:path>
            </a:pathLst>
          </a:custGeom>
          <a:ln w="76200">
            <a:solidFill>
              <a:srgbClr val="00A0E9"/>
            </a:solidFill>
          </a:ln>
        </p:spPr>
        <p:txBody>
          <a:bodyPr wrap="square" lIns="0" tIns="0" rIns="0" bIns="0" rtlCol="0"/>
          <a:lstStyle/>
          <a:p>
            <a:endParaRPr/>
          </a:p>
        </p:txBody>
      </p:sp>
      <p:sp>
        <p:nvSpPr>
          <p:cNvPr id="96" name="object 57"/>
          <p:cNvSpPr/>
          <p:nvPr/>
        </p:nvSpPr>
        <p:spPr>
          <a:xfrm rot="12366756" flipV="1">
            <a:off x="3357771" y="4186838"/>
            <a:ext cx="45719" cy="738200"/>
          </a:xfrm>
          <a:custGeom>
            <a:avLst/>
            <a:gdLst/>
            <a:ahLst/>
            <a:cxnLst/>
            <a:rect l="l" t="t" r="r" b="b"/>
            <a:pathLst>
              <a:path w="347344" h="575944">
                <a:moveTo>
                  <a:pt x="0" y="575729"/>
                </a:moveTo>
                <a:lnTo>
                  <a:pt x="347129" y="0"/>
                </a:lnTo>
              </a:path>
            </a:pathLst>
          </a:custGeom>
          <a:ln w="76200">
            <a:solidFill>
              <a:srgbClr val="00A0E9"/>
            </a:solidFill>
          </a:ln>
        </p:spPr>
        <p:txBody>
          <a:bodyPr wrap="square" lIns="0" tIns="0" rIns="0" bIns="0" rtlCol="0"/>
          <a:lstStyle/>
          <a:p>
            <a:endParaRPr/>
          </a:p>
        </p:txBody>
      </p:sp>
      <p:sp>
        <p:nvSpPr>
          <p:cNvPr id="97" name="object 41"/>
          <p:cNvSpPr/>
          <p:nvPr/>
        </p:nvSpPr>
        <p:spPr>
          <a:xfrm>
            <a:off x="2531363" y="4635419"/>
            <a:ext cx="1482457" cy="553998"/>
          </a:xfrm>
          <a:custGeom>
            <a:avLst/>
            <a:gdLst/>
            <a:ahLst/>
            <a:cxnLst/>
            <a:rect l="l" t="t" r="r" b="b"/>
            <a:pathLst>
              <a:path w="4608195" h="792480">
                <a:moveTo>
                  <a:pt x="4500016" y="0"/>
                </a:moveTo>
                <a:lnTo>
                  <a:pt x="108000" y="0"/>
                </a:lnTo>
                <a:lnTo>
                  <a:pt x="65965" y="8486"/>
                </a:lnTo>
                <a:lnTo>
                  <a:pt x="31635" y="31630"/>
                </a:lnTo>
                <a:lnTo>
                  <a:pt x="8488" y="65960"/>
                </a:lnTo>
                <a:lnTo>
                  <a:pt x="0" y="108000"/>
                </a:lnTo>
                <a:lnTo>
                  <a:pt x="0" y="683996"/>
                </a:lnTo>
                <a:lnTo>
                  <a:pt x="8488" y="726032"/>
                </a:lnTo>
                <a:lnTo>
                  <a:pt x="31635" y="760361"/>
                </a:lnTo>
                <a:lnTo>
                  <a:pt x="65965" y="783509"/>
                </a:lnTo>
                <a:lnTo>
                  <a:pt x="108000" y="791997"/>
                </a:lnTo>
                <a:lnTo>
                  <a:pt x="4500016" y="791997"/>
                </a:lnTo>
                <a:lnTo>
                  <a:pt x="4542046" y="783509"/>
                </a:lnTo>
                <a:lnTo>
                  <a:pt x="4576376" y="760361"/>
                </a:lnTo>
                <a:lnTo>
                  <a:pt x="4599527" y="726032"/>
                </a:lnTo>
                <a:lnTo>
                  <a:pt x="4608017" y="683996"/>
                </a:lnTo>
                <a:lnTo>
                  <a:pt x="4608017" y="108000"/>
                </a:lnTo>
                <a:lnTo>
                  <a:pt x="4599527" y="65960"/>
                </a:lnTo>
                <a:lnTo>
                  <a:pt x="4576376" y="31630"/>
                </a:lnTo>
                <a:lnTo>
                  <a:pt x="4542046" y="8486"/>
                </a:lnTo>
                <a:lnTo>
                  <a:pt x="4500016" y="0"/>
                </a:lnTo>
                <a:close/>
              </a:path>
            </a:pathLst>
          </a:custGeom>
          <a:solidFill>
            <a:srgbClr val="00A0E9"/>
          </a:solidFill>
        </p:spPr>
        <p:txBody>
          <a:bodyPr wrap="square" lIns="0" tIns="0" rIns="0" bIns="0" rtlCol="0" anchor="ctr" anchorCtr="0">
            <a:spAutoFit/>
          </a:bodyPr>
          <a:lstStyle/>
          <a:p>
            <a:pPr marL="12700" marR="5080" indent="88900"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地上部</a:t>
            </a:r>
            <a:endPar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2700" marR="5080" indent="88900"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緑化</a:t>
            </a:r>
            <a:endParaRPr sz="1400" dirty="0">
              <a:solidFill>
                <a:schemeClr val="bg1"/>
              </a:solidFill>
            </a:endParaRPr>
          </a:p>
        </p:txBody>
      </p:sp>
      <p:sp>
        <p:nvSpPr>
          <p:cNvPr id="101" name="object 57"/>
          <p:cNvSpPr/>
          <p:nvPr/>
        </p:nvSpPr>
        <p:spPr>
          <a:xfrm rot="1806162" flipV="1">
            <a:off x="1145643" y="4549379"/>
            <a:ext cx="356511" cy="277346"/>
          </a:xfrm>
          <a:custGeom>
            <a:avLst/>
            <a:gdLst/>
            <a:ahLst/>
            <a:cxnLst/>
            <a:rect l="l" t="t" r="r" b="b"/>
            <a:pathLst>
              <a:path w="347344" h="575944">
                <a:moveTo>
                  <a:pt x="0" y="575729"/>
                </a:moveTo>
                <a:lnTo>
                  <a:pt x="347129" y="0"/>
                </a:lnTo>
              </a:path>
            </a:pathLst>
          </a:custGeom>
          <a:ln w="76200">
            <a:solidFill>
              <a:srgbClr val="00A0E9"/>
            </a:solidFill>
          </a:ln>
        </p:spPr>
        <p:txBody>
          <a:bodyPr wrap="square" lIns="0" tIns="0" rIns="0" bIns="0" rtlCol="0"/>
          <a:lstStyle/>
          <a:p>
            <a:endParaRPr/>
          </a:p>
        </p:txBody>
      </p:sp>
      <p:sp>
        <p:nvSpPr>
          <p:cNvPr id="102" name="object 41"/>
          <p:cNvSpPr/>
          <p:nvPr/>
        </p:nvSpPr>
        <p:spPr>
          <a:xfrm>
            <a:off x="1232241" y="4897426"/>
            <a:ext cx="1164551" cy="553998"/>
          </a:xfrm>
          <a:custGeom>
            <a:avLst/>
            <a:gdLst/>
            <a:ahLst/>
            <a:cxnLst/>
            <a:rect l="l" t="t" r="r" b="b"/>
            <a:pathLst>
              <a:path w="4608195" h="792480">
                <a:moveTo>
                  <a:pt x="4500016" y="0"/>
                </a:moveTo>
                <a:lnTo>
                  <a:pt x="108000" y="0"/>
                </a:lnTo>
                <a:lnTo>
                  <a:pt x="65965" y="8486"/>
                </a:lnTo>
                <a:lnTo>
                  <a:pt x="31635" y="31630"/>
                </a:lnTo>
                <a:lnTo>
                  <a:pt x="8488" y="65960"/>
                </a:lnTo>
                <a:lnTo>
                  <a:pt x="0" y="108000"/>
                </a:lnTo>
                <a:lnTo>
                  <a:pt x="0" y="683996"/>
                </a:lnTo>
                <a:lnTo>
                  <a:pt x="8488" y="726032"/>
                </a:lnTo>
                <a:lnTo>
                  <a:pt x="31635" y="760361"/>
                </a:lnTo>
                <a:lnTo>
                  <a:pt x="65965" y="783509"/>
                </a:lnTo>
                <a:lnTo>
                  <a:pt x="108000" y="791997"/>
                </a:lnTo>
                <a:lnTo>
                  <a:pt x="4500016" y="791997"/>
                </a:lnTo>
                <a:lnTo>
                  <a:pt x="4542046" y="783509"/>
                </a:lnTo>
                <a:lnTo>
                  <a:pt x="4576376" y="760361"/>
                </a:lnTo>
                <a:lnTo>
                  <a:pt x="4599527" y="726032"/>
                </a:lnTo>
                <a:lnTo>
                  <a:pt x="4608017" y="683996"/>
                </a:lnTo>
                <a:lnTo>
                  <a:pt x="4608017" y="108000"/>
                </a:lnTo>
                <a:lnTo>
                  <a:pt x="4599527" y="65960"/>
                </a:lnTo>
                <a:lnTo>
                  <a:pt x="4576376" y="31630"/>
                </a:lnTo>
                <a:lnTo>
                  <a:pt x="4542046" y="8486"/>
                </a:lnTo>
                <a:lnTo>
                  <a:pt x="4500016" y="0"/>
                </a:lnTo>
                <a:close/>
              </a:path>
            </a:pathLst>
          </a:custGeom>
          <a:solidFill>
            <a:srgbClr val="00A0E9"/>
          </a:solidFill>
        </p:spPr>
        <p:txBody>
          <a:bodyPr wrap="square" lIns="0" tIns="0" rIns="0" bIns="0" rtlCol="0" anchor="ctr" anchorCtr="0">
            <a:spAutoFit/>
          </a:bodyPr>
          <a:lstStyle/>
          <a:p>
            <a:pPr marL="12700" marR="5080" indent="88900"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ミスト</a:t>
            </a:r>
            <a:endPar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2700" marR="5080" indent="88900"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発生器</a:t>
            </a:r>
            <a:endParaRPr sz="1400" dirty="0">
              <a:solidFill>
                <a:schemeClr val="bg1"/>
              </a:solidFill>
            </a:endParaRPr>
          </a:p>
        </p:txBody>
      </p:sp>
      <p:sp>
        <p:nvSpPr>
          <p:cNvPr id="112" name="正方形/長方形 1"/>
          <p:cNvSpPr>
            <a:spLocks noChangeArrowheads="1"/>
          </p:cNvSpPr>
          <p:nvPr/>
        </p:nvSpPr>
        <p:spPr bwMode="auto">
          <a:xfrm>
            <a:off x="7380312" y="890328"/>
            <a:ext cx="1944216" cy="349284"/>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object 9"/>
          <p:cNvSpPr/>
          <p:nvPr/>
        </p:nvSpPr>
        <p:spPr>
          <a:xfrm>
            <a:off x="3371927" y="4020452"/>
            <a:ext cx="297176" cy="288000"/>
          </a:xfrm>
          <a:custGeom>
            <a:avLst/>
            <a:gdLst/>
            <a:ahLst/>
            <a:cxnLst/>
            <a:rect l="l" t="t" r="r" b="b"/>
            <a:pathLst>
              <a:path w="144144" h="144144">
                <a:moveTo>
                  <a:pt x="71996" y="0"/>
                </a:moveTo>
                <a:lnTo>
                  <a:pt x="43976" y="5657"/>
                </a:lnTo>
                <a:lnTo>
                  <a:pt x="21091" y="21085"/>
                </a:lnTo>
                <a:lnTo>
                  <a:pt x="5659" y="43966"/>
                </a:lnTo>
                <a:lnTo>
                  <a:pt x="0" y="71983"/>
                </a:lnTo>
                <a:lnTo>
                  <a:pt x="5659" y="100000"/>
                </a:lnTo>
                <a:lnTo>
                  <a:pt x="21091" y="122882"/>
                </a:lnTo>
                <a:lnTo>
                  <a:pt x="43976" y="138309"/>
                </a:lnTo>
                <a:lnTo>
                  <a:pt x="71996" y="143967"/>
                </a:lnTo>
                <a:lnTo>
                  <a:pt x="100015" y="138309"/>
                </a:lnTo>
                <a:lnTo>
                  <a:pt x="122901" y="122882"/>
                </a:lnTo>
                <a:lnTo>
                  <a:pt x="138333" y="100000"/>
                </a:lnTo>
                <a:lnTo>
                  <a:pt x="143992" y="71983"/>
                </a:lnTo>
                <a:lnTo>
                  <a:pt x="138333" y="43966"/>
                </a:lnTo>
                <a:lnTo>
                  <a:pt x="122901" y="21085"/>
                </a:lnTo>
                <a:lnTo>
                  <a:pt x="100015" y="5657"/>
                </a:lnTo>
                <a:lnTo>
                  <a:pt x="71996" y="0"/>
                </a:lnTo>
                <a:close/>
              </a:path>
            </a:pathLst>
          </a:custGeom>
          <a:solidFill>
            <a:srgbClr val="00A0E9"/>
          </a:solidFill>
        </p:spPr>
        <p:txBody>
          <a:bodyPr wrap="square" lIns="0" tIns="0" rIns="0" bIns="0" rtlCol="0"/>
          <a:lstStyle/>
          <a:p>
            <a:endParaRPr/>
          </a:p>
        </p:txBody>
      </p:sp>
      <p:sp>
        <p:nvSpPr>
          <p:cNvPr id="100" name="object 9"/>
          <p:cNvSpPr/>
          <p:nvPr/>
        </p:nvSpPr>
        <p:spPr>
          <a:xfrm>
            <a:off x="1014630" y="4236831"/>
            <a:ext cx="288000" cy="288000"/>
          </a:xfrm>
          <a:custGeom>
            <a:avLst/>
            <a:gdLst/>
            <a:ahLst/>
            <a:cxnLst/>
            <a:rect l="l" t="t" r="r" b="b"/>
            <a:pathLst>
              <a:path w="144144" h="144144">
                <a:moveTo>
                  <a:pt x="71996" y="0"/>
                </a:moveTo>
                <a:lnTo>
                  <a:pt x="43976" y="5657"/>
                </a:lnTo>
                <a:lnTo>
                  <a:pt x="21091" y="21085"/>
                </a:lnTo>
                <a:lnTo>
                  <a:pt x="5659" y="43966"/>
                </a:lnTo>
                <a:lnTo>
                  <a:pt x="0" y="71983"/>
                </a:lnTo>
                <a:lnTo>
                  <a:pt x="5659" y="100000"/>
                </a:lnTo>
                <a:lnTo>
                  <a:pt x="21091" y="122882"/>
                </a:lnTo>
                <a:lnTo>
                  <a:pt x="43976" y="138309"/>
                </a:lnTo>
                <a:lnTo>
                  <a:pt x="71996" y="143967"/>
                </a:lnTo>
                <a:lnTo>
                  <a:pt x="100015" y="138309"/>
                </a:lnTo>
                <a:lnTo>
                  <a:pt x="122901" y="122882"/>
                </a:lnTo>
                <a:lnTo>
                  <a:pt x="138333" y="100000"/>
                </a:lnTo>
                <a:lnTo>
                  <a:pt x="143992" y="71983"/>
                </a:lnTo>
                <a:lnTo>
                  <a:pt x="138333" y="43966"/>
                </a:lnTo>
                <a:lnTo>
                  <a:pt x="122901" y="21085"/>
                </a:lnTo>
                <a:lnTo>
                  <a:pt x="100015" y="5657"/>
                </a:lnTo>
                <a:lnTo>
                  <a:pt x="71996" y="0"/>
                </a:lnTo>
                <a:close/>
              </a:path>
            </a:pathLst>
          </a:custGeom>
          <a:solidFill>
            <a:srgbClr val="00A0E9"/>
          </a:solidFill>
        </p:spPr>
        <p:txBody>
          <a:bodyPr wrap="square" lIns="0" tIns="0" rIns="0" bIns="0" rtlCol="0"/>
          <a:lstStyle/>
          <a:p>
            <a:endParaRPr/>
          </a:p>
        </p:txBody>
      </p:sp>
      <p:sp>
        <p:nvSpPr>
          <p:cNvPr id="93" name="object 41"/>
          <p:cNvSpPr/>
          <p:nvPr/>
        </p:nvSpPr>
        <p:spPr>
          <a:xfrm>
            <a:off x="3627184" y="2796762"/>
            <a:ext cx="1164551" cy="526876"/>
          </a:xfrm>
          <a:custGeom>
            <a:avLst/>
            <a:gdLst/>
            <a:ahLst/>
            <a:cxnLst/>
            <a:rect l="l" t="t" r="r" b="b"/>
            <a:pathLst>
              <a:path w="4608195" h="792480">
                <a:moveTo>
                  <a:pt x="4500016" y="0"/>
                </a:moveTo>
                <a:lnTo>
                  <a:pt x="108000" y="0"/>
                </a:lnTo>
                <a:lnTo>
                  <a:pt x="65965" y="8486"/>
                </a:lnTo>
                <a:lnTo>
                  <a:pt x="31635" y="31630"/>
                </a:lnTo>
                <a:lnTo>
                  <a:pt x="8488" y="65960"/>
                </a:lnTo>
                <a:lnTo>
                  <a:pt x="0" y="108000"/>
                </a:lnTo>
                <a:lnTo>
                  <a:pt x="0" y="683996"/>
                </a:lnTo>
                <a:lnTo>
                  <a:pt x="8488" y="726032"/>
                </a:lnTo>
                <a:lnTo>
                  <a:pt x="31635" y="760361"/>
                </a:lnTo>
                <a:lnTo>
                  <a:pt x="65965" y="783509"/>
                </a:lnTo>
                <a:lnTo>
                  <a:pt x="108000" y="791997"/>
                </a:lnTo>
                <a:lnTo>
                  <a:pt x="4500016" y="791997"/>
                </a:lnTo>
                <a:lnTo>
                  <a:pt x="4542046" y="783509"/>
                </a:lnTo>
                <a:lnTo>
                  <a:pt x="4576376" y="760361"/>
                </a:lnTo>
                <a:lnTo>
                  <a:pt x="4599527" y="726032"/>
                </a:lnTo>
                <a:lnTo>
                  <a:pt x="4608017" y="683996"/>
                </a:lnTo>
                <a:lnTo>
                  <a:pt x="4608017" y="108000"/>
                </a:lnTo>
                <a:lnTo>
                  <a:pt x="4599527" y="65960"/>
                </a:lnTo>
                <a:lnTo>
                  <a:pt x="4576376" y="31630"/>
                </a:lnTo>
                <a:lnTo>
                  <a:pt x="4542046" y="8486"/>
                </a:lnTo>
                <a:lnTo>
                  <a:pt x="4500016" y="0"/>
                </a:lnTo>
                <a:close/>
              </a:path>
            </a:pathLst>
          </a:custGeom>
          <a:solidFill>
            <a:srgbClr val="00A0E9"/>
          </a:solidFill>
        </p:spPr>
        <p:txBody>
          <a:bodyPr wrap="square" lIns="0" tIns="0" rIns="0" bIns="0" rtlCol="0" anchor="ctr" anchorCtr="0">
            <a:spAutoFit/>
          </a:bodyPr>
          <a:lstStyle/>
          <a:p>
            <a:pPr marL="12700" marR="5080" indent="88900" algn="ctr">
              <a:lnSpc>
                <a:spcPct val="107200"/>
              </a:lnSpc>
            </a:pP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躯体</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による</a:t>
            </a:r>
          </a:p>
          <a:p>
            <a:pPr marL="12700" marR="5080" indent="88900" algn="ctr">
              <a:lnSpc>
                <a:spcPct val="107200"/>
              </a:lnSpc>
            </a:pP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日除け</a:t>
            </a:r>
            <a:endParaRPr sz="1400" dirty="0">
              <a:solidFill>
                <a:schemeClr val="bg1"/>
              </a:solidFill>
            </a:endParaRPr>
          </a:p>
        </p:txBody>
      </p:sp>
      <p:pic>
        <p:nvPicPr>
          <p:cNvPr id="3" name="図 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838688" y="2612754"/>
            <a:ext cx="3931870" cy="3058160"/>
          </a:xfrm>
          <a:prstGeom prst="rect">
            <a:avLst/>
          </a:prstGeom>
        </p:spPr>
      </p:pic>
      <p:sp>
        <p:nvSpPr>
          <p:cNvPr id="105" name="object 57"/>
          <p:cNvSpPr/>
          <p:nvPr/>
        </p:nvSpPr>
        <p:spPr>
          <a:xfrm rot="4263639">
            <a:off x="7069027" y="3271569"/>
            <a:ext cx="996992" cy="248762"/>
          </a:xfrm>
          <a:custGeom>
            <a:avLst/>
            <a:gdLst/>
            <a:ahLst/>
            <a:cxnLst/>
            <a:rect l="l" t="t" r="r" b="b"/>
            <a:pathLst>
              <a:path w="347344" h="575944">
                <a:moveTo>
                  <a:pt x="0" y="575729"/>
                </a:moveTo>
                <a:lnTo>
                  <a:pt x="347129" y="0"/>
                </a:lnTo>
              </a:path>
            </a:pathLst>
          </a:custGeom>
          <a:ln w="76200">
            <a:solidFill>
              <a:srgbClr val="00A0E9"/>
            </a:solidFill>
          </a:ln>
        </p:spPr>
        <p:txBody>
          <a:bodyPr wrap="square" lIns="0" tIns="0" rIns="0" bIns="0" rtlCol="0"/>
          <a:lstStyle/>
          <a:p>
            <a:endParaRPr/>
          </a:p>
        </p:txBody>
      </p:sp>
      <p:sp>
        <p:nvSpPr>
          <p:cNvPr id="107" name="object 57"/>
          <p:cNvSpPr/>
          <p:nvPr/>
        </p:nvSpPr>
        <p:spPr>
          <a:xfrm rot="1806162" flipV="1">
            <a:off x="5167466" y="5121308"/>
            <a:ext cx="473490" cy="119327"/>
          </a:xfrm>
          <a:custGeom>
            <a:avLst/>
            <a:gdLst/>
            <a:ahLst/>
            <a:cxnLst/>
            <a:rect l="l" t="t" r="r" b="b"/>
            <a:pathLst>
              <a:path w="347344" h="575944">
                <a:moveTo>
                  <a:pt x="0" y="575729"/>
                </a:moveTo>
                <a:lnTo>
                  <a:pt x="347129" y="0"/>
                </a:lnTo>
              </a:path>
            </a:pathLst>
          </a:custGeom>
          <a:ln w="76200">
            <a:solidFill>
              <a:srgbClr val="00A0E9"/>
            </a:solidFill>
          </a:ln>
        </p:spPr>
        <p:txBody>
          <a:bodyPr wrap="square" lIns="0" tIns="0" rIns="0" bIns="0" rtlCol="0"/>
          <a:lstStyle/>
          <a:p>
            <a:endParaRPr/>
          </a:p>
        </p:txBody>
      </p:sp>
      <p:sp>
        <p:nvSpPr>
          <p:cNvPr id="108" name="object 41"/>
          <p:cNvSpPr/>
          <p:nvPr/>
        </p:nvSpPr>
        <p:spPr>
          <a:xfrm>
            <a:off x="5462930" y="5171708"/>
            <a:ext cx="1554236" cy="279716"/>
          </a:xfrm>
          <a:custGeom>
            <a:avLst/>
            <a:gdLst/>
            <a:ahLst/>
            <a:cxnLst/>
            <a:rect l="l" t="t" r="r" b="b"/>
            <a:pathLst>
              <a:path w="4608195" h="792480">
                <a:moveTo>
                  <a:pt x="4500016" y="0"/>
                </a:moveTo>
                <a:lnTo>
                  <a:pt x="108000" y="0"/>
                </a:lnTo>
                <a:lnTo>
                  <a:pt x="65965" y="8486"/>
                </a:lnTo>
                <a:lnTo>
                  <a:pt x="31635" y="31630"/>
                </a:lnTo>
                <a:lnTo>
                  <a:pt x="8488" y="65960"/>
                </a:lnTo>
                <a:lnTo>
                  <a:pt x="0" y="108000"/>
                </a:lnTo>
                <a:lnTo>
                  <a:pt x="0" y="683996"/>
                </a:lnTo>
                <a:lnTo>
                  <a:pt x="8488" y="726032"/>
                </a:lnTo>
                <a:lnTo>
                  <a:pt x="31635" y="760361"/>
                </a:lnTo>
                <a:lnTo>
                  <a:pt x="65965" y="783509"/>
                </a:lnTo>
                <a:lnTo>
                  <a:pt x="108000" y="791997"/>
                </a:lnTo>
                <a:lnTo>
                  <a:pt x="4500016" y="791997"/>
                </a:lnTo>
                <a:lnTo>
                  <a:pt x="4542046" y="783509"/>
                </a:lnTo>
                <a:lnTo>
                  <a:pt x="4576376" y="760361"/>
                </a:lnTo>
                <a:lnTo>
                  <a:pt x="4599527" y="726032"/>
                </a:lnTo>
                <a:lnTo>
                  <a:pt x="4608017" y="683996"/>
                </a:lnTo>
                <a:lnTo>
                  <a:pt x="4608017" y="108000"/>
                </a:lnTo>
                <a:lnTo>
                  <a:pt x="4599527" y="65960"/>
                </a:lnTo>
                <a:lnTo>
                  <a:pt x="4576376" y="31630"/>
                </a:lnTo>
                <a:lnTo>
                  <a:pt x="4542046" y="8486"/>
                </a:lnTo>
                <a:lnTo>
                  <a:pt x="4500016" y="0"/>
                </a:lnTo>
                <a:close/>
              </a:path>
            </a:pathLst>
          </a:custGeom>
          <a:solidFill>
            <a:srgbClr val="00A0E9"/>
          </a:solidFill>
        </p:spPr>
        <p:txBody>
          <a:bodyPr wrap="square" lIns="0" tIns="0" rIns="0" bIns="0" rtlCol="0" anchor="ctr" anchorCtr="0">
            <a:spAutoFit/>
          </a:bodyPr>
          <a:lstStyle/>
          <a:p>
            <a:pPr marL="12700" marR="5080" indent="88900"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建築物緑化</a:t>
            </a:r>
            <a:endParaRPr sz="1400" dirty="0">
              <a:solidFill>
                <a:schemeClr val="bg1"/>
              </a:solidFill>
            </a:endParaRPr>
          </a:p>
        </p:txBody>
      </p:sp>
      <p:sp>
        <p:nvSpPr>
          <p:cNvPr id="109" name="object 9"/>
          <p:cNvSpPr/>
          <p:nvPr/>
        </p:nvSpPr>
        <p:spPr>
          <a:xfrm>
            <a:off x="5796136" y="4538996"/>
            <a:ext cx="288000" cy="288000"/>
          </a:xfrm>
          <a:custGeom>
            <a:avLst/>
            <a:gdLst/>
            <a:ahLst/>
            <a:cxnLst/>
            <a:rect l="l" t="t" r="r" b="b"/>
            <a:pathLst>
              <a:path w="144144" h="144144">
                <a:moveTo>
                  <a:pt x="71996" y="0"/>
                </a:moveTo>
                <a:lnTo>
                  <a:pt x="43976" y="5657"/>
                </a:lnTo>
                <a:lnTo>
                  <a:pt x="21091" y="21085"/>
                </a:lnTo>
                <a:lnTo>
                  <a:pt x="5659" y="43966"/>
                </a:lnTo>
                <a:lnTo>
                  <a:pt x="0" y="71983"/>
                </a:lnTo>
                <a:lnTo>
                  <a:pt x="5659" y="100000"/>
                </a:lnTo>
                <a:lnTo>
                  <a:pt x="21091" y="122882"/>
                </a:lnTo>
                <a:lnTo>
                  <a:pt x="43976" y="138309"/>
                </a:lnTo>
                <a:lnTo>
                  <a:pt x="71996" y="143967"/>
                </a:lnTo>
                <a:lnTo>
                  <a:pt x="100015" y="138309"/>
                </a:lnTo>
                <a:lnTo>
                  <a:pt x="122901" y="122882"/>
                </a:lnTo>
                <a:lnTo>
                  <a:pt x="138333" y="100000"/>
                </a:lnTo>
                <a:lnTo>
                  <a:pt x="143992" y="71983"/>
                </a:lnTo>
                <a:lnTo>
                  <a:pt x="138333" y="43966"/>
                </a:lnTo>
                <a:lnTo>
                  <a:pt x="122901" y="21085"/>
                </a:lnTo>
                <a:lnTo>
                  <a:pt x="100015" y="5657"/>
                </a:lnTo>
                <a:lnTo>
                  <a:pt x="71996" y="0"/>
                </a:lnTo>
                <a:close/>
              </a:path>
            </a:pathLst>
          </a:custGeom>
          <a:solidFill>
            <a:srgbClr val="00A0E9"/>
          </a:solidFill>
        </p:spPr>
        <p:txBody>
          <a:bodyPr wrap="square" lIns="0" tIns="0" rIns="0" bIns="0" rtlCol="0"/>
          <a:lstStyle/>
          <a:p>
            <a:endParaRPr/>
          </a:p>
        </p:txBody>
      </p:sp>
      <p:sp>
        <p:nvSpPr>
          <p:cNvPr id="111" name="object 57"/>
          <p:cNvSpPr/>
          <p:nvPr/>
        </p:nvSpPr>
        <p:spPr>
          <a:xfrm rot="1806162" flipH="1">
            <a:off x="5405664" y="4454769"/>
            <a:ext cx="556143" cy="61662"/>
          </a:xfrm>
          <a:custGeom>
            <a:avLst/>
            <a:gdLst/>
            <a:ahLst/>
            <a:cxnLst/>
            <a:rect l="l" t="t" r="r" b="b"/>
            <a:pathLst>
              <a:path w="347344" h="575944">
                <a:moveTo>
                  <a:pt x="0" y="575729"/>
                </a:moveTo>
                <a:lnTo>
                  <a:pt x="347129" y="0"/>
                </a:lnTo>
              </a:path>
            </a:pathLst>
          </a:custGeom>
          <a:ln w="76200">
            <a:solidFill>
              <a:srgbClr val="00A0E9"/>
            </a:solidFill>
          </a:ln>
        </p:spPr>
        <p:txBody>
          <a:bodyPr wrap="square" lIns="0" tIns="0" rIns="0" bIns="0" rtlCol="0"/>
          <a:lstStyle/>
          <a:p>
            <a:endParaRPr/>
          </a:p>
        </p:txBody>
      </p:sp>
      <p:sp>
        <p:nvSpPr>
          <p:cNvPr id="106" name="object 9"/>
          <p:cNvSpPr/>
          <p:nvPr/>
        </p:nvSpPr>
        <p:spPr>
          <a:xfrm>
            <a:off x="5032764" y="4849914"/>
            <a:ext cx="288000" cy="288000"/>
          </a:xfrm>
          <a:custGeom>
            <a:avLst/>
            <a:gdLst/>
            <a:ahLst/>
            <a:cxnLst/>
            <a:rect l="l" t="t" r="r" b="b"/>
            <a:pathLst>
              <a:path w="144144" h="144144">
                <a:moveTo>
                  <a:pt x="71996" y="0"/>
                </a:moveTo>
                <a:lnTo>
                  <a:pt x="43976" y="5657"/>
                </a:lnTo>
                <a:lnTo>
                  <a:pt x="21091" y="21085"/>
                </a:lnTo>
                <a:lnTo>
                  <a:pt x="5659" y="43966"/>
                </a:lnTo>
                <a:lnTo>
                  <a:pt x="0" y="71983"/>
                </a:lnTo>
                <a:lnTo>
                  <a:pt x="5659" y="100000"/>
                </a:lnTo>
                <a:lnTo>
                  <a:pt x="21091" y="122882"/>
                </a:lnTo>
                <a:lnTo>
                  <a:pt x="43976" y="138309"/>
                </a:lnTo>
                <a:lnTo>
                  <a:pt x="71996" y="143967"/>
                </a:lnTo>
                <a:lnTo>
                  <a:pt x="100015" y="138309"/>
                </a:lnTo>
                <a:lnTo>
                  <a:pt x="122901" y="122882"/>
                </a:lnTo>
                <a:lnTo>
                  <a:pt x="138333" y="100000"/>
                </a:lnTo>
                <a:lnTo>
                  <a:pt x="143992" y="71983"/>
                </a:lnTo>
                <a:lnTo>
                  <a:pt x="138333" y="43966"/>
                </a:lnTo>
                <a:lnTo>
                  <a:pt x="122901" y="21085"/>
                </a:lnTo>
                <a:lnTo>
                  <a:pt x="100015" y="5657"/>
                </a:lnTo>
                <a:lnTo>
                  <a:pt x="71996" y="0"/>
                </a:lnTo>
                <a:close/>
              </a:path>
            </a:pathLst>
          </a:custGeom>
          <a:solidFill>
            <a:srgbClr val="00A0E9"/>
          </a:solidFill>
        </p:spPr>
        <p:txBody>
          <a:bodyPr wrap="square" lIns="0" tIns="0" rIns="0" bIns="0" rtlCol="0"/>
          <a:lstStyle/>
          <a:p>
            <a:endParaRPr/>
          </a:p>
        </p:txBody>
      </p:sp>
      <p:sp>
        <p:nvSpPr>
          <p:cNvPr id="103" name="object 9"/>
          <p:cNvSpPr/>
          <p:nvPr/>
        </p:nvSpPr>
        <p:spPr>
          <a:xfrm>
            <a:off x="7745331" y="3763829"/>
            <a:ext cx="297176" cy="288000"/>
          </a:xfrm>
          <a:custGeom>
            <a:avLst/>
            <a:gdLst/>
            <a:ahLst/>
            <a:cxnLst/>
            <a:rect l="l" t="t" r="r" b="b"/>
            <a:pathLst>
              <a:path w="144144" h="144144">
                <a:moveTo>
                  <a:pt x="71996" y="0"/>
                </a:moveTo>
                <a:lnTo>
                  <a:pt x="43976" y="5657"/>
                </a:lnTo>
                <a:lnTo>
                  <a:pt x="21091" y="21085"/>
                </a:lnTo>
                <a:lnTo>
                  <a:pt x="5659" y="43966"/>
                </a:lnTo>
                <a:lnTo>
                  <a:pt x="0" y="71983"/>
                </a:lnTo>
                <a:lnTo>
                  <a:pt x="5659" y="100000"/>
                </a:lnTo>
                <a:lnTo>
                  <a:pt x="21091" y="122882"/>
                </a:lnTo>
                <a:lnTo>
                  <a:pt x="43976" y="138309"/>
                </a:lnTo>
                <a:lnTo>
                  <a:pt x="71996" y="143967"/>
                </a:lnTo>
                <a:lnTo>
                  <a:pt x="100015" y="138309"/>
                </a:lnTo>
                <a:lnTo>
                  <a:pt x="122901" y="122882"/>
                </a:lnTo>
                <a:lnTo>
                  <a:pt x="138333" y="100000"/>
                </a:lnTo>
                <a:lnTo>
                  <a:pt x="143992" y="71983"/>
                </a:lnTo>
                <a:lnTo>
                  <a:pt x="138333" y="43966"/>
                </a:lnTo>
                <a:lnTo>
                  <a:pt x="122901" y="21085"/>
                </a:lnTo>
                <a:lnTo>
                  <a:pt x="100015" y="5657"/>
                </a:lnTo>
                <a:lnTo>
                  <a:pt x="71996" y="0"/>
                </a:lnTo>
                <a:close/>
              </a:path>
            </a:pathLst>
          </a:custGeom>
          <a:solidFill>
            <a:srgbClr val="00A0E9"/>
          </a:solidFill>
        </p:spPr>
        <p:txBody>
          <a:bodyPr wrap="square" lIns="0" tIns="0" rIns="0" bIns="0" rtlCol="0"/>
          <a:lstStyle/>
          <a:p>
            <a:endParaRPr/>
          </a:p>
        </p:txBody>
      </p:sp>
      <p:sp>
        <p:nvSpPr>
          <p:cNvPr id="104" name="object 41"/>
          <p:cNvSpPr/>
          <p:nvPr/>
        </p:nvSpPr>
        <p:spPr>
          <a:xfrm>
            <a:off x="6038114" y="2828658"/>
            <a:ext cx="1482457" cy="276999"/>
          </a:xfrm>
          <a:custGeom>
            <a:avLst/>
            <a:gdLst/>
            <a:ahLst/>
            <a:cxnLst/>
            <a:rect l="l" t="t" r="r" b="b"/>
            <a:pathLst>
              <a:path w="4608195" h="792480">
                <a:moveTo>
                  <a:pt x="4500016" y="0"/>
                </a:moveTo>
                <a:lnTo>
                  <a:pt x="108000" y="0"/>
                </a:lnTo>
                <a:lnTo>
                  <a:pt x="65965" y="8486"/>
                </a:lnTo>
                <a:lnTo>
                  <a:pt x="31635" y="31630"/>
                </a:lnTo>
                <a:lnTo>
                  <a:pt x="8488" y="65960"/>
                </a:lnTo>
                <a:lnTo>
                  <a:pt x="0" y="108000"/>
                </a:lnTo>
                <a:lnTo>
                  <a:pt x="0" y="683996"/>
                </a:lnTo>
                <a:lnTo>
                  <a:pt x="8488" y="726032"/>
                </a:lnTo>
                <a:lnTo>
                  <a:pt x="31635" y="760361"/>
                </a:lnTo>
                <a:lnTo>
                  <a:pt x="65965" y="783509"/>
                </a:lnTo>
                <a:lnTo>
                  <a:pt x="108000" y="791997"/>
                </a:lnTo>
                <a:lnTo>
                  <a:pt x="4500016" y="791997"/>
                </a:lnTo>
                <a:lnTo>
                  <a:pt x="4542046" y="783509"/>
                </a:lnTo>
                <a:lnTo>
                  <a:pt x="4576376" y="760361"/>
                </a:lnTo>
                <a:lnTo>
                  <a:pt x="4599527" y="726032"/>
                </a:lnTo>
                <a:lnTo>
                  <a:pt x="4608017" y="683996"/>
                </a:lnTo>
                <a:lnTo>
                  <a:pt x="4608017" y="108000"/>
                </a:lnTo>
                <a:lnTo>
                  <a:pt x="4599527" y="65960"/>
                </a:lnTo>
                <a:lnTo>
                  <a:pt x="4576376" y="31630"/>
                </a:lnTo>
                <a:lnTo>
                  <a:pt x="4542046" y="8486"/>
                </a:lnTo>
                <a:lnTo>
                  <a:pt x="4500016" y="0"/>
                </a:lnTo>
                <a:close/>
              </a:path>
            </a:pathLst>
          </a:custGeom>
          <a:solidFill>
            <a:srgbClr val="00A0E9"/>
          </a:solidFill>
        </p:spPr>
        <p:txBody>
          <a:bodyPr wrap="square" lIns="0" tIns="0" rIns="0" bIns="0" rtlCol="0" anchor="ctr" anchorCtr="0">
            <a:spAutoFit/>
          </a:bodyPr>
          <a:lstStyle/>
          <a:p>
            <a:pPr marL="12700" marR="5080" indent="88900"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地上部緑化</a:t>
            </a:r>
            <a:endParaRPr sz="1400" dirty="0">
              <a:solidFill>
                <a:schemeClr val="bg1"/>
              </a:solidFill>
            </a:endParaRPr>
          </a:p>
        </p:txBody>
      </p:sp>
      <p:sp>
        <p:nvSpPr>
          <p:cNvPr id="110" name="object 41"/>
          <p:cNvSpPr/>
          <p:nvPr/>
        </p:nvSpPr>
        <p:spPr>
          <a:xfrm>
            <a:off x="4399109" y="4094012"/>
            <a:ext cx="1507655" cy="276999"/>
          </a:xfrm>
          <a:custGeom>
            <a:avLst/>
            <a:gdLst/>
            <a:ahLst/>
            <a:cxnLst/>
            <a:rect l="l" t="t" r="r" b="b"/>
            <a:pathLst>
              <a:path w="4608195" h="792480">
                <a:moveTo>
                  <a:pt x="4500016" y="0"/>
                </a:moveTo>
                <a:lnTo>
                  <a:pt x="108000" y="0"/>
                </a:lnTo>
                <a:lnTo>
                  <a:pt x="65965" y="8486"/>
                </a:lnTo>
                <a:lnTo>
                  <a:pt x="31635" y="31630"/>
                </a:lnTo>
                <a:lnTo>
                  <a:pt x="8488" y="65960"/>
                </a:lnTo>
                <a:lnTo>
                  <a:pt x="0" y="108000"/>
                </a:lnTo>
                <a:lnTo>
                  <a:pt x="0" y="683996"/>
                </a:lnTo>
                <a:lnTo>
                  <a:pt x="8488" y="726032"/>
                </a:lnTo>
                <a:lnTo>
                  <a:pt x="31635" y="760361"/>
                </a:lnTo>
                <a:lnTo>
                  <a:pt x="65965" y="783509"/>
                </a:lnTo>
                <a:lnTo>
                  <a:pt x="108000" y="791997"/>
                </a:lnTo>
                <a:lnTo>
                  <a:pt x="4500016" y="791997"/>
                </a:lnTo>
                <a:lnTo>
                  <a:pt x="4542046" y="783509"/>
                </a:lnTo>
                <a:lnTo>
                  <a:pt x="4576376" y="760361"/>
                </a:lnTo>
                <a:lnTo>
                  <a:pt x="4599527" y="726032"/>
                </a:lnTo>
                <a:lnTo>
                  <a:pt x="4608017" y="683996"/>
                </a:lnTo>
                <a:lnTo>
                  <a:pt x="4608017" y="108000"/>
                </a:lnTo>
                <a:lnTo>
                  <a:pt x="4599527" y="65960"/>
                </a:lnTo>
                <a:lnTo>
                  <a:pt x="4576376" y="31630"/>
                </a:lnTo>
                <a:lnTo>
                  <a:pt x="4542046" y="8486"/>
                </a:lnTo>
                <a:lnTo>
                  <a:pt x="4500016" y="0"/>
                </a:lnTo>
                <a:close/>
              </a:path>
            </a:pathLst>
          </a:custGeom>
          <a:solidFill>
            <a:srgbClr val="00A0E9"/>
          </a:solidFill>
        </p:spPr>
        <p:txBody>
          <a:bodyPr wrap="square" lIns="0" tIns="0" rIns="0" bIns="0" rtlCol="0" anchor="ctr" anchorCtr="0">
            <a:spAutoFit/>
          </a:bodyPr>
          <a:lstStyle/>
          <a:p>
            <a:pPr marL="12700" marR="5080" indent="88900"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ミスト発生器</a:t>
            </a:r>
            <a:endParaRPr lang="ja-JP" altLang="en-US" dirty="0">
              <a:solidFill>
                <a:schemeClr val="bg1"/>
              </a:solidFill>
            </a:endParaRPr>
          </a:p>
        </p:txBody>
      </p:sp>
    </p:spTree>
    <p:extLst>
      <p:ext uri="{BB962C8B-B14F-4D97-AF65-F5344CB8AC3E}">
        <p14:creationId xmlns:p14="http://schemas.microsoft.com/office/powerpoint/2010/main" val="17256145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（２）</a:t>
            </a: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クールスポットの創出</a:t>
            </a: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活用促進</a:t>
            </a:r>
          </a:p>
        </p:txBody>
      </p:sp>
      <p:grpSp>
        <p:nvGrpSpPr>
          <p:cNvPr id="3" name="グループ化 2"/>
          <p:cNvGrpSpPr/>
          <p:nvPr/>
        </p:nvGrpSpPr>
        <p:grpSpPr>
          <a:xfrm>
            <a:off x="1819884" y="536135"/>
            <a:ext cx="7274602" cy="657826"/>
            <a:chOff x="3075868" y="2420887"/>
            <a:chExt cx="3580884"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9769" y="2703680"/>
              <a:ext cx="3566983" cy="416796"/>
            </a:xfrm>
            <a:prstGeom prst="rect">
              <a:avLst/>
            </a:prstGeom>
          </p:spPr>
          <p:txBody>
            <a:bodyPr wrap="square">
              <a:spAutoFit/>
            </a:bodyPr>
            <a:lstStyle/>
            <a:p>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 name="角丸四角形 10"/>
          <p:cNvSpPr/>
          <p:nvPr/>
        </p:nvSpPr>
        <p:spPr>
          <a:xfrm>
            <a:off x="25152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取組②</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2516367104"/>
              </p:ext>
            </p:extLst>
          </p:nvPr>
        </p:nvGraphicFramePr>
        <p:xfrm>
          <a:off x="218080" y="1292217"/>
          <a:ext cx="8831835" cy="1146230"/>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673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概　要</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778900">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大阪ヒートアイランド対策技術</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コンソーシアムと連携した身近</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なクールスポットの活用促進</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val="61127900"/>
              </p:ext>
            </p:extLst>
          </p:nvPr>
        </p:nvGraphicFramePr>
        <p:xfrm>
          <a:off x="218080" y="2533912"/>
          <a:ext cx="8831835" cy="3997061"/>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81181">
                <a:tc>
                  <a:txBody>
                    <a:bodyP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具体的な取組内容</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3615880">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5"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smtClean="0"/>
              <a:t>16</a:t>
            </a:r>
            <a:endParaRPr lang="ja-JP" altLang="en-US" sz="2200" b="1" dirty="0"/>
          </a:p>
        </p:txBody>
      </p:sp>
      <p:pic>
        <p:nvPicPr>
          <p:cNvPr id="22" name="図 21"/>
          <p:cNvPicPr/>
          <p:nvPr/>
        </p:nvPicPr>
        <p:blipFill>
          <a:blip r:embed="rId3" cstate="print">
            <a:extLst>
              <a:ext uri="{28A0092B-C50C-407E-A947-70E740481C1C}">
                <a14:useLocalDpi xmlns:a14="http://schemas.microsoft.com/office/drawing/2010/main" val="0"/>
              </a:ext>
            </a:extLst>
          </a:blip>
          <a:stretch>
            <a:fillRect/>
          </a:stretch>
        </p:blipFill>
        <p:spPr>
          <a:xfrm>
            <a:off x="3925560" y="3130428"/>
            <a:ext cx="2459301" cy="1720732"/>
          </a:xfrm>
          <a:prstGeom prst="rect">
            <a:avLst/>
          </a:prstGeom>
        </p:spPr>
      </p:pic>
      <p:sp>
        <p:nvSpPr>
          <p:cNvPr id="23" name="正方形/長方形 1"/>
          <p:cNvSpPr>
            <a:spLocks noChangeArrowheads="1"/>
          </p:cNvSpPr>
          <p:nvPr/>
        </p:nvSpPr>
        <p:spPr bwMode="auto">
          <a:xfrm>
            <a:off x="327539" y="5445224"/>
            <a:ext cx="8628469" cy="1005962"/>
          </a:xfrm>
          <a:prstGeom prst="rect">
            <a:avLst/>
          </a:prstGeom>
          <a:solidFill>
            <a:schemeClr val="bg1"/>
          </a:solidFill>
          <a:ln w="9525" algn="ctr">
            <a:solidFill>
              <a:schemeClr val="tx1"/>
            </a:solidFill>
            <a:round/>
            <a:headEnd/>
            <a:tailEnd/>
          </a:ln>
          <a:extLst/>
        </p:spPr>
        <p:txBody>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大阪ヒートアイランド対策技術コンソーシアム</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HITEC)</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行政（大阪府・大阪市）、民間事業者（メーカー、コンサル等）、</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大学等</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で</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2006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年１月に設立され、ヒートアイランド対策技術の開発</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普及</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、対策の実施と効果検証、産学官民による協働の実践を通じ、より効果的・効率的なヒートアイランド対策を推進しています。</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から</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は、ヒートアイランド現象の緩和に効果の大きい対策の技術認証を開始し、高い技術を持つ企業等を支援するとともに、対策技術</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を利用</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しようとする者</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に性能の目安を提供し、より一層のヒートアイランド対策技術の普及促進を図っています。</a:t>
            </a:r>
          </a:p>
        </p:txBody>
      </p:sp>
      <p:pic>
        <p:nvPicPr>
          <p:cNvPr id="10" name="図 9"/>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595368" y="3151437"/>
            <a:ext cx="2275678" cy="1706759"/>
          </a:xfrm>
          <a:prstGeom prst="rect">
            <a:avLst/>
          </a:prstGeom>
        </p:spPr>
      </p:pic>
      <p:sp>
        <p:nvSpPr>
          <p:cNvPr id="24" name="正方形/長方形 1"/>
          <p:cNvSpPr>
            <a:spLocks noChangeArrowheads="1"/>
          </p:cNvSpPr>
          <p:nvPr/>
        </p:nvSpPr>
        <p:spPr bwMode="auto">
          <a:xfrm>
            <a:off x="216870" y="2946866"/>
            <a:ext cx="5003202" cy="2554545"/>
          </a:xfrm>
          <a:prstGeom prst="rect">
            <a:avLst/>
          </a:prstGeom>
          <a:noFill/>
          <a:ln w="9525" algn="ctr">
            <a:noFill/>
            <a:round/>
            <a:headEnd/>
            <a:tailEnd/>
          </a:ln>
          <a:extLst/>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◆大阪ヒートアイランド対策技術コンソーシアム</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で、</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からの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応募により選定した「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クールス</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ポット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選</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クールロード</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選</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ホームページ</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で公開し、広く利用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を呼びかけ</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・クールスポット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119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か所（</a:t>
            </a:r>
            <a:r>
              <a:rPr lang="en-US" altLang="ja-JP" sz="1200" smtClean="0">
                <a:latin typeface="Meiryo UI" panose="020B0604030504040204" pitchFamily="50" charset="-128"/>
                <a:ea typeface="Meiryo UI" panose="020B0604030504040204" pitchFamily="50" charset="-128"/>
                <a:cs typeface="Meiryo UI" panose="020B0604030504040204" pitchFamily="50" charset="-128"/>
              </a:rPr>
              <a:t>2012</a:t>
            </a:r>
            <a:r>
              <a:rPr lang="ja-JP" altLang="en-US" sz="120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選定）</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・クールロード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か所（</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年度選定）</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◆クールスポット体感説明会</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クールスポット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選・クールロード</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選を含め</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err="1" smtClean="0">
                <a:latin typeface="Meiryo UI" panose="020B0604030504040204" pitchFamily="50" charset="-128"/>
                <a:ea typeface="Meiryo UI" panose="020B0604030504040204" pitchFamily="50" charset="-128"/>
                <a:cs typeface="Meiryo UI" panose="020B0604030504040204" pitchFamily="50" charset="-128"/>
              </a:rPr>
              <a:t>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地点で開催</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＜これまでの実績＞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　中之島周辺、</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　天王寺周辺、</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　梅田周辺</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1"/>
          <p:cNvSpPr>
            <a:spLocks noChangeArrowheads="1"/>
          </p:cNvSpPr>
          <p:nvPr/>
        </p:nvSpPr>
        <p:spPr bwMode="auto">
          <a:xfrm>
            <a:off x="3851920" y="4812931"/>
            <a:ext cx="2736304" cy="416269"/>
          </a:xfrm>
          <a:prstGeom prst="rect">
            <a:avLst/>
          </a:prstGeom>
          <a:noFill/>
          <a:ln w="9525" algn="ctr">
            <a:noFill/>
            <a:round/>
            <a:headEnd/>
            <a:tailEnd/>
          </a:ln>
          <a:extLst/>
        </p:spPr>
        <p:txBody>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クールスポット</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100</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選</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クールロード</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100</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選　ホームページ</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1"/>
          <p:cNvSpPr>
            <a:spLocks noChangeArrowheads="1"/>
          </p:cNvSpPr>
          <p:nvPr/>
        </p:nvSpPr>
        <p:spPr bwMode="auto">
          <a:xfrm>
            <a:off x="6599207" y="4880193"/>
            <a:ext cx="2268000" cy="276999"/>
          </a:xfrm>
          <a:prstGeom prst="rect">
            <a:avLst/>
          </a:prstGeom>
          <a:noFill/>
          <a:ln w="9525" algn="ctr">
            <a:noFill/>
            <a:round/>
            <a:headEnd/>
            <a:tailEnd/>
          </a:ln>
          <a:extLst/>
        </p:spPr>
        <p:txBody>
          <a:bodyP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クールスポット体感説明会</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1848124" y="580618"/>
            <a:ext cx="7246362" cy="400110"/>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「大阪府クールスポット</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選</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大阪府クールロード</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選」</a:t>
            </a:r>
          </a:p>
        </p:txBody>
      </p:sp>
      <p:sp>
        <p:nvSpPr>
          <p:cNvPr id="18" name="正方形/長方形 1"/>
          <p:cNvSpPr>
            <a:spLocks noChangeArrowheads="1"/>
          </p:cNvSpPr>
          <p:nvPr/>
        </p:nvSpPr>
        <p:spPr bwMode="auto">
          <a:xfrm>
            <a:off x="7380312" y="890328"/>
            <a:ext cx="1944216" cy="349284"/>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938751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（２）</a:t>
            </a: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クールスポットの創出</a:t>
            </a: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活用促進</a:t>
            </a:r>
          </a:p>
        </p:txBody>
      </p:sp>
      <p:grpSp>
        <p:nvGrpSpPr>
          <p:cNvPr id="3" name="グループ化 2"/>
          <p:cNvGrpSpPr/>
          <p:nvPr/>
        </p:nvGrpSpPr>
        <p:grpSpPr>
          <a:xfrm>
            <a:off x="1814115" y="536135"/>
            <a:ext cx="7171359" cy="657826"/>
            <a:chOff x="3068400" y="2420887"/>
            <a:chExt cx="9284883" cy="890838"/>
          </a:xfrm>
        </p:grpSpPr>
        <p:sp>
          <p:nvSpPr>
            <p:cNvPr id="4" name="角丸四角形 3"/>
            <p:cNvSpPr/>
            <p:nvPr/>
          </p:nvSpPr>
          <p:spPr>
            <a:xfrm>
              <a:off x="3075868" y="2420887"/>
              <a:ext cx="9277415"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68400" y="2620321"/>
              <a:ext cx="9284883" cy="541835"/>
            </a:xfrm>
            <a:prstGeom prst="rect">
              <a:avLst/>
            </a:prstGeom>
          </p:spPr>
          <p:txBody>
            <a:bodyPr wrap="square">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大阪府ホームページによるクールスポットの紹介</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 name="角丸四角形 10"/>
          <p:cNvSpPr/>
          <p:nvPr/>
        </p:nvSpPr>
        <p:spPr>
          <a:xfrm>
            <a:off x="25152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取組③</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2599018880"/>
              </p:ext>
            </p:extLst>
          </p:nvPr>
        </p:nvGraphicFramePr>
        <p:xfrm>
          <a:off x="218081" y="1292216"/>
          <a:ext cx="8767393" cy="928475"/>
        </p:xfrm>
        <a:graphic>
          <a:graphicData uri="http://schemas.openxmlformats.org/drawingml/2006/table">
            <a:tbl>
              <a:tblPr firstRow="1" bandRow="1">
                <a:tableStyleId>{5C22544A-7EE6-4342-B048-85BDC9FD1C3A}</a:tableStyleId>
              </a:tblPr>
              <a:tblGrid>
                <a:gridCol w="8767393">
                  <a:extLst>
                    <a:ext uri="{9D8B030D-6E8A-4147-A177-3AD203B41FA5}">
                      <a16:colId xmlns:a16="http://schemas.microsoft.com/office/drawing/2014/main" val="20000"/>
                    </a:ext>
                  </a:extLst>
                </a:gridCol>
              </a:tblGrid>
              <a:tr h="294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概　要</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623675">
                <a:tc>
                  <a:txBody>
                    <a:bodyPr/>
                    <a:lstStyle/>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■みどりのクールスポットマップや市町村が整備したクールスポット等をホームページで公開</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val="2242828680"/>
              </p:ext>
            </p:extLst>
          </p:nvPr>
        </p:nvGraphicFramePr>
        <p:xfrm>
          <a:off x="218080" y="2367497"/>
          <a:ext cx="8767393" cy="4163476"/>
        </p:xfrm>
        <a:graphic>
          <a:graphicData uri="http://schemas.openxmlformats.org/drawingml/2006/table">
            <a:tbl>
              <a:tblPr firstRow="1" bandRow="1">
                <a:tableStyleId>{5C22544A-7EE6-4342-B048-85BDC9FD1C3A}</a:tableStyleId>
              </a:tblPr>
              <a:tblGrid>
                <a:gridCol w="8767393">
                  <a:extLst>
                    <a:ext uri="{9D8B030D-6E8A-4147-A177-3AD203B41FA5}">
                      <a16:colId xmlns:a16="http://schemas.microsoft.com/office/drawing/2014/main" val="20000"/>
                    </a:ext>
                  </a:extLst>
                </a:gridCol>
              </a:tblGrid>
              <a:tr h="397051">
                <a:tc>
                  <a:txBody>
                    <a:bodyP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具体的な取組内容</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3766425">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　</a:t>
                      </a: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5"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smtClean="0"/>
              <a:t>17</a:t>
            </a:r>
            <a:endParaRPr lang="ja-JP" altLang="en-US" sz="2200" b="1" dirty="0"/>
          </a:p>
        </p:txBody>
      </p:sp>
      <p:sp>
        <p:nvSpPr>
          <p:cNvPr id="24" name="正方形/長方形 1"/>
          <p:cNvSpPr>
            <a:spLocks noChangeArrowheads="1"/>
          </p:cNvSpPr>
          <p:nvPr/>
        </p:nvSpPr>
        <p:spPr bwMode="auto">
          <a:xfrm>
            <a:off x="647068" y="6251449"/>
            <a:ext cx="3897637" cy="417911"/>
          </a:xfrm>
          <a:prstGeom prst="rect">
            <a:avLst/>
          </a:prstGeom>
          <a:noFill/>
          <a:ln w="9525" algn="ctr">
            <a:noFill/>
            <a:round/>
            <a:headEnd/>
            <a:tailEnd/>
          </a:ln>
          <a:extLst/>
        </p:spPr>
        <p:txBody>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みどりの</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クールスポット」ホームページ</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1"/>
          <p:cNvSpPr>
            <a:spLocks noChangeArrowheads="1"/>
          </p:cNvSpPr>
          <p:nvPr/>
        </p:nvSpPr>
        <p:spPr bwMode="auto">
          <a:xfrm>
            <a:off x="5191961" y="6203944"/>
            <a:ext cx="3705661" cy="271346"/>
          </a:xfrm>
          <a:prstGeom prst="rect">
            <a:avLst/>
          </a:prstGeom>
          <a:noFill/>
          <a:ln w="9525" algn="ctr">
            <a:noFill/>
            <a:round/>
            <a:headEnd/>
            <a:tailEnd/>
          </a:ln>
          <a:extLst/>
        </p:spPr>
        <p:txBody>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「クールスポット</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に出かけよう</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！」ホームページ</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31" name="Picture 6" descr="大阪市内エリア">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950" y="3549777"/>
            <a:ext cx="2454369" cy="271765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ウエルカムガーデン新大阪駅"/>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8261" y="3807239"/>
            <a:ext cx="1645668" cy="1227198"/>
          </a:xfrm>
          <a:prstGeom prst="rect">
            <a:avLst/>
          </a:prstGeom>
          <a:noFill/>
          <a:extLst>
            <a:ext uri="{909E8E84-426E-40DD-AFC4-6F175D3DCCD1}">
              <a14:hiddenFill xmlns:a14="http://schemas.microsoft.com/office/drawing/2010/main">
                <a:solidFill>
                  <a:srgbClr val="FFFFFF"/>
                </a:solidFill>
              </a14:hiddenFill>
            </a:ext>
          </a:extLst>
        </p:spPr>
      </p:pic>
      <p:sp>
        <p:nvSpPr>
          <p:cNvPr id="46" name="正方形/長方形 1"/>
          <p:cNvSpPr>
            <a:spLocks noChangeArrowheads="1"/>
          </p:cNvSpPr>
          <p:nvPr/>
        </p:nvSpPr>
        <p:spPr bwMode="auto">
          <a:xfrm>
            <a:off x="2628722" y="5014597"/>
            <a:ext cx="1973908" cy="604411"/>
          </a:xfrm>
          <a:prstGeom prst="rect">
            <a:avLst/>
          </a:prstGeom>
          <a:noFill/>
          <a:ln w="9525" algn="ctr">
            <a:noFill/>
            <a:round/>
            <a:headEnd/>
            <a:tailEnd/>
          </a:ln>
          <a:extLst/>
        </p:spPr>
        <p:txBody>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ウエルカムガーデン新</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zh-CN" altLang="en-US" sz="1400" dirty="0" smtClean="0">
                <a:latin typeface="Meiryo UI" panose="020B0604030504040204" pitchFamily="50" charset="-128"/>
                <a:ea typeface="Meiryo UI" panose="020B0604030504040204" pitchFamily="50" charset="-128"/>
                <a:cs typeface="Meiryo UI" panose="020B0604030504040204" pitchFamily="50" charset="-128"/>
              </a:rPr>
              <a:t>大阪市淀川区</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正方形/長方形 1"/>
          <p:cNvSpPr>
            <a:spLocks noChangeArrowheads="1"/>
          </p:cNvSpPr>
          <p:nvPr/>
        </p:nvSpPr>
        <p:spPr bwMode="auto">
          <a:xfrm>
            <a:off x="179513" y="2792222"/>
            <a:ext cx="4423118" cy="738664"/>
          </a:xfrm>
          <a:prstGeom prst="rect">
            <a:avLst/>
          </a:prstGeom>
          <a:noFill/>
          <a:ln w="9525" algn="ctr">
            <a:noFill/>
            <a:round/>
            <a:headEnd/>
            <a:tailEnd/>
          </a:ln>
          <a:extLst/>
        </p:spPr>
        <p:txBody>
          <a:bodyPr>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◆気温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だけでなく、木陰の状況や風にそよぐ木の葉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の音など</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の感覚的な涼しさや、生き物の生態なども含めたみどり</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清涼感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に着目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「大阪みどりのクールスポット」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を紹介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1"/>
          <p:cNvSpPr>
            <a:spLocks noChangeArrowheads="1"/>
          </p:cNvSpPr>
          <p:nvPr/>
        </p:nvSpPr>
        <p:spPr bwMode="auto">
          <a:xfrm>
            <a:off x="4553155" y="4435694"/>
            <a:ext cx="4423118" cy="523220"/>
          </a:xfrm>
          <a:prstGeom prst="rect">
            <a:avLst/>
          </a:prstGeom>
          <a:noFill/>
          <a:ln w="9525" algn="ctr">
            <a:noFill/>
            <a:round/>
            <a:headEnd/>
            <a:tailEnd/>
          </a:ln>
          <a:extLst/>
        </p:spPr>
        <p:txBody>
          <a:bodyPr>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◆暑い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大阪の夏を屋外でも快適に過ごすため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、市町村が</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整備したクールスポットを紹介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49" name="Picture 9" descr="pho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3091" y="4948529"/>
            <a:ext cx="1602846" cy="1065893"/>
          </a:xfrm>
          <a:prstGeom prst="rect">
            <a:avLst/>
          </a:prstGeom>
          <a:noFill/>
          <a:extLst>
            <a:ext uri="{909E8E84-426E-40DD-AFC4-6F175D3DCCD1}">
              <a14:hiddenFill xmlns:a14="http://schemas.microsoft.com/office/drawing/2010/main">
                <a:solidFill>
                  <a:srgbClr val="FFFFFF"/>
                </a:solidFill>
              </a14:hiddenFill>
            </a:ext>
          </a:extLst>
        </p:spPr>
      </p:pic>
      <p:sp>
        <p:nvSpPr>
          <p:cNvPr id="53" name="正方形/長方形 1"/>
          <p:cNvSpPr>
            <a:spLocks noChangeArrowheads="1"/>
          </p:cNvSpPr>
          <p:nvPr/>
        </p:nvSpPr>
        <p:spPr bwMode="auto">
          <a:xfrm>
            <a:off x="4760420" y="6014423"/>
            <a:ext cx="2153384" cy="250877"/>
          </a:xfrm>
          <a:prstGeom prst="rect">
            <a:avLst/>
          </a:prstGeom>
          <a:noFill/>
          <a:ln w="9525" algn="ctr">
            <a:noFill/>
            <a:round/>
            <a:headEnd/>
            <a:tailEnd/>
          </a:ln>
          <a:extLst/>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春木川緑</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道（岸和田市）</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1"/>
          <p:cNvSpPr>
            <a:spLocks noChangeArrowheads="1"/>
          </p:cNvSpPr>
          <p:nvPr/>
        </p:nvSpPr>
        <p:spPr bwMode="auto">
          <a:xfrm>
            <a:off x="7003950" y="5988156"/>
            <a:ext cx="2050462" cy="214374"/>
          </a:xfrm>
          <a:prstGeom prst="rect">
            <a:avLst/>
          </a:prstGeom>
          <a:noFill/>
          <a:ln w="9525" algn="ctr">
            <a:noFill/>
            <a:round/>
            <a:headEnd/>
            <a:tailEnd/>
          </a:ln>
          <a:extLst/>
        </p:spPr>
        <p:txBody>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JR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吹田駅周辺</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商店街</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55" name="Picture 11" descr="sui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7491" y="4941168"/>
            <a:ext cx="1454670" cy="1091003"/>
          </a:xfrm>
          <a:prstGeom prst="rect">
            <a:avLst/>
          </a:prstGeom>
          <a:noFill/>
          <a:extLst>
            <a:ext uri="{909E8E84-426E-40DD-AFC4-6F175D3DCCD1}">
              <a14:hiddenFill xmlns:a14="http://schemas.microsoft.com/office/drawing/2010/main">
                <a:solidFill>
                  <a:srgbClr val="FFFFFF"/>
                </a:solidFill>
              </a14:hiddenFill>
            </a:ext>
          </a:extLst>
        </p:spPr>
      </p:pic>
      <p:sp>
        <p:nvSpPr>
          <p:cNvPr id="38" name="正方形/長方形 1"/>
          <p:cNvSpPr>
            <a:spLocks noChangeArrowheads="1"/>
          </p:cNvSpPr>
          <p:nvPr/>
        </p:nvSpPr>
        <p:spPr bwMode="auto">
          <a:xfrm>
            <a:off x="7308304" y="872794"/>
            <a:ext cx="1944216" cy="349284"/>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03449" y="2753795"/>
            <a:ext cx="2250338" cy="1467885"/>
          </a:xfrm>
          <a:prstGeom prst="rect">
            <a:avLst/>
          </a:prstGeom>
        </p:spPr>
      </p:pic>
      <p:sp>
        <p:nvSpPr>
          <p:cNvPr id="23" name="正方形/長方形 1"/>
          <p:cNvSpPr>
            <a:spLocks noChangeArrowheads="1"/>
          </p:cNvSpPr>
          <p:nvPr/>
        </p:nvSpPr>
        <p:spPr bwMode="auto">
          <a:xfrm>
            <a:off x="4597653" y="2840380"/>
            <a:ext cx="1979047" cy="1384995"/>
          </a:xfrm>
          <a:prstGeom prst="rect">
            <a:avLst/>
          </a:prstGeom>
          <a:noFill/>
          <a:ln w="9525" algn="ctr">
            <a:noFill/>
            <a:round/>
            <a:headEnd/>
            <a:tailEnd/>
          </a:ln>
          <a:extLst/>
        </p:spPr>
        <p:txBody>
          <a:bodyPr wrap="square">
            <a:spAutoFit/>
          </a:bodyPr>
          <a:lstStyle/>
          <a:p>
            <a:pPr marL="176213" indent="-176213"/>
            <a:r>
              <a:rPr lang="ja-JP" altLang="en-US" sz="1400" dirty="0">
                <a:latin typeface="Meiryo UI" panose="020B0604030504040204" pitchFamily="50" charset="-128"/>
                <a:ea typeface="Meiryo UI" panose="020B0604030504040204" pitchFamily="50" charset="-128"/>
                <a:cs typeface="Meiryo UI" panose="020B0604030504040204" pitchFamily="50" charset="-128"/>
              </a:rPr>
              <a:t>◆緑地・公園・公共施設・商業施設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など涼しくお得に楽しんでいただけるクールシェア協力施設やイベントを紹介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6213" indent="-176213"/>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（７月～９月）</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1"/>
          <p:cNvSpPr>
            <a:spLocks noChangeArrowheads="1"/>
          </p:cNvSpPr>
          <p:nvPr/>
        </p:nvSpPr>
        <p:spPr bwMode="auto">
          <a:xfrm>
            <a:off x="5132592" y="4155201"/>
            <a:ext cx="3705661" cy="271346"/>
          </a:xfrm>
          <a:prstGeom prst="rect">
            <a:avLst/>
          </a:prstGeom>
          <a:noFill/>
          <a:ln w="9525" algn="ctr">
            <a:noFill/>
            <a:round/>
            <a:headEnd/>
            <a:tailEnd/>
          </a:ln>
          <a:extLst/>
        </p:spPr>
        <p:txBody>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「みんなでお出かけクールシェア」ホームページ</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402708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（３）</a:t>
            </a: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緑化・緑陰形成</a:t>
            </a:r>
          </a:p>
        </p:txBody>
      </p:sp>
      <p:grpSp>
        <p:nvGrpSpPr>
          <p:cNvPr id="3" name="グループ化 2"/>
          <p:cNvGrpSpPr/>
          <p:nvPr/>
        </p:nvGrpSpPr>
        <p:grpSpPr>
          <a:xfrm>
            <a:off x="1819884" y="536138"/>
            <a:ext cx="7274602" cy="657827"/>
            <a:chOff x="3075868" y="2420887"/>
            <a:chExt cx="3580884"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9769" y="2481122"/>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実感・みどり事業者認定</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制度／「</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実感できるみどりづくり事業」</a:t>
              </a:r>
            </a:p>
          </p:txBody>
        </p:sp>
      </p:grpSp>
      <p:sp>
        <p:nvSpPr>
          <p:cNvPr id="11" name="角丸四角形 10"/>
          <p:cNvSpPr/>
          <p:nvPr/>
        </p:nvSpPr>
        <p:spPr>
          <a:xfrm>
            <a:off x="25152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①</a:t>
            </a:r>
            <a:endPar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923891795"/>
              </p:ext>
            </p:extLst>
          </p:nvPr>
        </p:nvGraphicFramePr>
        <p:xfrm>
          <a:off x="218080" y="1292216"/>
          <a:ext cx="8831835" cy="1483084"/>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801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概　要</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1102963">
                <a:tc>
                  <a:txBody>
                    <a:bodyPr/>
                    <a:lstStyle/>
                    <a:p>
                      <a:pPr>
                        <a:lnSpc>
                          <a:spcPct val="150000"/>
                        </a:lnSpc>
                      </a:pP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■市街地中心部等で、民間施設の接道部に緑陰等を整備するとともに周辺の街区に緑化を広める民間事業者を支援</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する「実感・みどり事業者認定制度」及び「実感できるみどりづくり事業」を実施</a:t>
                      </a: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＜２０１６年度から</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年度までの実績＞　・認定事業者数　１０</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　　・緑化整備面積　約</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2,809</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6" name="表 15"/>
          <p:cNvGraphicFramePr>
            <a:graphicFrameLocks noGrp="1"/>
          </p:cNvGraphicFramePr>
          <p:nvPr>
            <p:extLst/>
          </p:nvPr>
        </p:nvGraphicFramePr>
        <p:xfrm>
          <a:off x="192230" y="3068960"/>
          <a:ext cx="8831835" cy="3462012"/>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30156">
                <a:tc>
                  <a:txBody>
                    <a:bodyP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具体的な取組内容</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3131856">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dirty="0" smtClean="0"/>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5"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smtClean="0"/>
              <a:t>18</a:t>
            </a:r>
            <a:endParaRPr lang="ja-JP" altLang="en-US" sz="2200" b="1" dirty="0"/>
          </a:p>
        </p:txBody>
      </p:sp>
      <p:sp>
        <p:nvSpPr>
          <p:cNvPr id="27" name="正方形/長方形 1"/>
          <p:cNvSpPr>
            <a:spLocks noChangeArrowheads="1"/>
          </p:cNvSpPr>
          <p:nvPr/>
        </p:nvSpPr>
        <p:spPr bwMode="auto">
          <a:xfrm>
            <a:off x="202656" y="3632244"/>
            <a:ext cx="3385525" cy="2811026"/>
          </a:xfrm>
          <a:prstGeom prst="rect">
            <a:avLst/>
          </a:prstGeom>
          <a:noFill/>
          <a:ln w="9525" algn="ctr">
            <a:noFill/>
            <a:round/>
            <a:headEnd/>
            <a:tailEnd/>
          </a:ln>
          <a:extLst/>
        </p:spPr>
        <p:txBody>
          <a:bodyPr wrap="square">
            <a:spAutoFit/>
          </a:bodyPr>
          <a:lstStyle/>
          <a:p>
            <a:pPr>
              <a:lnSpc>
                <a:spcPts val="20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実感・みどり事業者認定制度 </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緑化整備とあわせて緑化促進活動に取り</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組む民間事業者を「実感・みどり事業者</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認定し、認定事業者の緑化施設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や</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緑化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促進活動を大阪府が積極的に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ＰＲ</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し、支援</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実感</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できるみどりづくり</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実感･みどり事業者</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が取り組む緑化施設</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整備や緑化プラン</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みどりづくりの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方針等</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の策定に要する経費などを助成 </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1"/>
          <p:cNvSpPr>
            <a:spLocks noChangeArrowheads="1"/>
          </p:cNvSpPr>
          <p:nvPr/>
        </p:nvSpPr>
        <p:spPr bwMode="auto">
          <a:xfrm>
            <a:off x="7380312" y="890328"/>
            <a:ext cx="1944216" cy="349284"/>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
          <p:cNvSpPr>
            <a:spLocks noChangeArrowheads="1"/>
          </p:cNvSpPr>
          <p:nvPr/>
        </p:nvSpPr>
        <p:spPr bwMode="auto">
          <a:xfrm>
            <a:off x="3326216" y="5733256"/>
            <a:ext cx="2985839" cy="851885"/>
          </a:xfrm>
          <a:prstGeom prst="rect">
            <a:avLst/>
          </a:prstGeom>
          <a:noFill/>
          <a:ln w="9525" algn="ctr">
            <a:noFill/>
            <a:round/>
            <a:headEnd/>
            <a:tailEnd/>
          </a:ln>
          <a:extLst/>
        </p:spPr>
        <p:txBody>
          <a:bodyPr/>
          <a:lstStyle/>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オーエス㈱</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ja-JP" sz="1400" b="1" dirty="0">
                <a:latin typeface="Meiryo UI" panose="020B0604030504040204" pitchFamily="50" charset="-128"/>
                <a:ea typeface="Meiryo UI" panose="020B0604030504040204" pitchFamily="50" charset="-128"/>
              </a:rPr>
              <a:t>ＯＳビル前遊歩</a:t>
            </a:r>
            <a:r>
              <a:rPr lang="ja-JP" altLang="ja-JP" sz="1400" b="1" dirty="0" smtClean="0">
                <a:latin typeface="Meiryo UI" panose="020B0604030504040204" pitchFamily="50" charset="-128"/>
                <a:ea typeface="Meiryo UI" panose="020B0604030504040204" pitchFamily="50" charset="-128"/>
              </a:rPr>
              <a:t>道</a:t>
            </a:r>
            <a:endParaRPr lang="en-US" altLang="ja-JP" sz="1400" b="1" dirty="0" smtClean="0">
              <a:latin typeface="Meiryo UI" panose="020B0604030504040204" pitchFamily="50" charset="-128"/>
              <a:ea typeface="Meiryo UI" panose="020B0604030504040204" pitchFamily="50" charset="-128"/>
            </a:endParaRPr>
          </a:p>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（大阪市北区）</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1"/>
          <p:cNvSpPr>
            <a:spLocks noChangeArrowheads="1"/>
          </p:cNvSpPr>
          <p:nvPr/>
        </p:nvSpPr>
        <p:spPr bwMode="auto">
          <a:xfrm>
            <a:off x="6064076" y="5733257"/>
            <a:ext cx="2985839" cy="810763"/>
          </a:xfrm>
          <a:prstGeom prst="rect">
            <a:avLst/>
          </a:prstGeom>
          <a:noFill/>
          <a:ln w="9525" algn="ctr">
            <a:noFill/>
            <a:round/>
            <a:headEnd/>
            <a:tailEnd/>
          </a:ln>
          <a:extLst/>
        </p:spPr>
        <p:txBody>
          <a:bodyPr/>
          <a:lstStyle/>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（株）近鉄百貨店</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あべのハルカス</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（大阪市阿倍野区）</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 name="グループ化 12"/>
          <p:cNvGrpSpPr/>
          <p:nvPr/>
        </p:nvGrpSpPr>
        <p:grpSpPr>
          <a:xfrm>
            <a:off x="3598608" y="3643625"/>
            <a:ext cx="2520006" cy="2035462"/>
            <a:chOff x="3598608" y="3643625"/>
            <a:chExt cx="2520006" cy="2035462"/>
          </a:xfrm>
        </p:grpSpPr>
        <p:pic>
          <p:nvPicPr>
            <p:cNvPr id="20" name="Picture 2" descr="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8608" y="3643625"/>
              <a:ext cx="2520006" cy="203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楕円 25"/>
            <p:cNvSpPr/>
            <p:nvPr/>
          </p:nvSpPr>
          <p:spPr>
            <a:xfrm>
              <a:off x="4475609" y="4866345"/>
              <a:ext cx="58291" cy="91417"/>
            </a:xfrm>
            <a:prstGeom prst="ellipse">
              <a:avLst/>
            </a:prstGeom>
            <a:solidFill>
              <a:srgbClr val="60330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p:cNvSpPr/>
            <p:nvPr/>
          </p:nvSpPr>
          <p:spPr>
            <a:xfrm>
              <a:off x="3986213" y="4814888"/>
              <a:ext cx="81730" cy="88106"/>
            </a:xfrm>
            <a:prstGeom prst="ellipse">
              <a:avLst/>
            </a:prstGeom>
            <a:solidFill>
              <a:srgbClr val="60330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3" name="図 2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188843" y="3655066"/>
            <a:ext cx="2736304" cy="2028402"/>
          </a:xfrm>
          <a:prstGeom prst="rect">
            <a:avLst/>
          </a:prstGeom>
        </p:spPr>
      </p:pic>
    </p:spTree>
    <p:extLst>
      <p:ext uri="{BB962C8B-B14F-4D97-AF65-F5344CB8AC3E}">
        <p14:creationId xmlns:p14="http://schemas.microsoft.com/office/powerpoint/2010/main" val="20336246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（３）</a:t>
            </a: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緑化・緑陰形成</a:t>
            </a:r>
          </a:p>
        </p:txBody>
      </p:sp>
      <p:grpSp>
        <p:nvGrpSpPr>
          <p:cNvPr id="3" name="グループ化 2"/>
          <p:cNvGrpSpPr/>
          <p:nvPr/>
        </p:nvGrpSpPr>
        <p:grpSpPr>
          <a:xfrm>
            <a:off x="1819884" y="536138"/>
            <a:ext cx="7274602" cy="657827"/>
            <a:chOff x="3075868" y="2420887"/>
            <a:chExt cx="3580884"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9769" y="2481122"/>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良好な</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緑陰づくり支援事業</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 name="角丸四角形 10"/>
          <p:cNvSpPr/>
          <p:nvPr/>
        </p:nvSpPr>
        <p:spPr>
          <a:xfrm>
            <a:off x="25152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②</a:t>
            </a:r>
            <a:endPar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4154952149"/>
              </p:ext>
            </p:extLst>
          </p:nvPr>
        </p:nvGraphicFramePr>
        <p:xfrm>
          <a:off x="218080" y="1292216"/>
          <a:ext cx="8831835" cy="1127169"/>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2834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概　要</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822369">
                <a:tc>
                  <a:txBody>
                    <a:bodyPr/>
                    <a:lstStyle/>
                    <a:p>
                      <a:pPr>
                        <a:lnSpc>
                          <a:spcPct val="150000"/>
                        </a:lnSpc>
                      </a:pP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spc="-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民間事業者による接道部への高木緑化を支援し、将来にわたって大阪の魅力となる沿道の良好な緑陰形成を促進</a:t>
                      </a: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val="3305944486"/>
              </p:ext>
            </p:extLst>
          </p:nvPr>
        </p:nvGraphicFramePr>
        <p:xfrm>
          <a:off x="192230" y="2636912"/>
          <a:ext cx="8831835" cy="3894060"/>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71358">
                <a:tc>
                  <a:txBody>
                    <a:bodyP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具体的な取組内容</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3522702">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dirty="0" smtClean="0"/>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5"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smtClean="0"/>
              <a:t>19</a:t>
            </a:r>
            <a:endParaRPr lang="ja-JP" altLang="en-US" sz="2200" b="1" dirty="0"/>
          </a:p>
        </p:txBody>
      </p:sp>
      <p:sp>
        <p:nvSpPr>
          <p:cNvPr id="27" name="正方形/長方形 1"/>
          <p:cNvSpPr>
            <a:spLocks noChangeArrowheads="1"/>
          </p:cNvSpPr>
          <p:nvPr/>
        </p:nvSpPr>
        <p:spPr bwMode="auto">
          <a:xfrm>
            <a:off x="192230" y="3299513"/>
            <a:ext cx="3360048" cy="2926442"/>
          </a:xfrm>
          <a:prstGeom prst="rect">
            <a:avLst/>
          </a:prstGeom>
          <a:noFill/>
          <a:ln w="9525" algn="ctr">
            <a:noFill/>
            <a:round/>
            <a:headEnd/>
            <a:tailEnd/>
          </a:ln>
          <a:extLst/>
        </p:spPr>
        <p:txBody>
          <a:bodyPr>
            <a:spAutoFit/>
          </a:bodyPr>
          <a:lstStyle/>
          <a:p>
            <a:pPr>
              <a:lnSpc>
                <a:spcPts val="19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spc="-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民間施設の敷地の道路に面する部分</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err="1" smtClean="0">
                <a:latin typeface="Meiryo UI" panose="020B0604030504040204" pitchFamily="50" charset="-128"/>
                <a:ea typeface="Meiryo UI" panose="020B0604030504040204" pitchFamily="50" charset="-128"/>
                <a:cs typeface="Meiryo UI" panose="020B0604030504040204" pitchFamily="50" charset="-128"/>
              </a:rPr>
              <a:t>への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高木植栽に要する経費を助成</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・補助率１／２</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補助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上限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500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千円</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道路境界線から３ｍ</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以内で樹高３ｍ</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以上の高木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spc="-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植栽した高木を豊かなみどりへと育てる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ための支援として、ガイドライン</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手引き</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作成し、その普及を推進</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ガイドライン</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手引き</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の内容</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樹木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を健全に生長させるため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の正しい</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整備</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・維持管理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の知識や技術</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1"/>
          <p:cNvSpPr>
            <a:spLocks noChangeArrowheads="1"/>
          </p:cNvSpPr>
          <p:nvPr/>
        </p:nvSpPr>
        <p:spPr bwMode="auto">
          <a:xfrm>
            <a:off x="7380312" y="890328"/>
            <a:ext cx="1944216" cy="349284"/>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bwMode="auto">
          <a:xfrm>
            <a:off x="7685798" y="607308"/>
            <a:ext cx="1296144" cy="204311"/>
          </a:xfrm>
          <a:prstGeom prst="roundRect">
            <a:avLst/>
          </a:prstGeom>
          <a:solidFill>
            <a:srgbClr val="0070C0"/>
          </a:solidFill>
          <a:ln w="25400">
            <a:noFill/>
          </a:ln>
          <a:effectLst/>
          <a:extLst/>
        </p:spPr>
        <p:txBody>
          <a:bodyPr wrap="square" lIns="0" tIns="0" rIns="0" bIns="0" anchor="ctr">
            <a:spAutoFit/>
          </a:bodyPr>
          <a:lstStyle/>
          <a:p>
            <a:pPr algn="ctr">
              <a:defRPr/>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2019NEW</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
          <p:cNvSpPr>
            <a:spLocks noChangeArrowheads="1"/>
          </p:cNvSpPr>
          <p:nvPr/>
        </p:nvSpPr>
        <p:spPr bwMode="auto">
          <a:xfrm>
            <a:off x="4860032" y="5961138"/>
            <a:ext cx="3188886" cy="419991"/>
          </a:xfrm>
          <a:prstGeom prst="rect">
            <a:avLst/>
          </a:prstGeom>
          <a:noFill/>
          <a:ln w="9525" algn="ctr">
            <a:noFill/>
            <a:round/>
            <a:headEnd/>
            <a:tailEnd/>
          </a:ln>
          <a:extLst/>
        </p:spPr>
        <p:txBody>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整備イメージ</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63888" y="3665454"/>
            <a:ext cx="3291840" cy="2194561"/>
          </a:xfrm>
          <a:prstGeom prst="rect">
            <a:avLst/>
          </a:prstGeom>
        </p:spPr>
      </p:pic>
      <p:pic>
        <p:nvPicPr>
          <p:cNvPr id="8" name="図 7"/>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909709" y="3109788"/>
            <a:ext cx="1971242" cy="2757439"/>
          </a:xfrm>
          <a:prstGeom prst="rect">
            <a:avLst/>
          </a:prstGeom>
        </p:spPr>
      </p:pic>
    </p:spTree>
    <p:extLst>
      <p:ext uri="{BB962C8B-B14F-4D97-AF65-F5344CB8AC3E}">
        <p14:creationId xmlns:p14="http://schemas.microsoft.com/office/powerpoint/2010/main" val="2610876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1619672" y="1443351"/>
            <a:ext cx="6283162" cy="3888432"/>
            <a:chOff x="3075868" y="2420887"/>
            <a:chExt cx="3580884" cy="890838"/>
          </a:xfrm>
        </p:grpSpPr>
        <p:sp>
          <p:nvSpPr>
            <p:cNvPr id="13" name="角丸四角形 12"/>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3089769" y="2632904"/>
              <a:ext cx="3566983" cy="61739"/>
            </a:xfrm>
            <a:prstGeom prst="rect">
              <a:avLst/>
            </a:prstGeom>
          </p:spPr>
          <p:txBody>
            <a:bodyPr wrap="square">
              <a:spAutoFit/>
            </a:bodyPr>
            <a:lstStyle/>
            <a:p>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5" name="正方形/長方形 14"/>
          <p:cNvSpPr/>
          <p:nvPr/>
        </p:nvSpPr>
        <p:spPr>
          <a:xfrm>
            <a:off x="2123728" y="2354578"/>
            <a:ext cx="5646116" cy="2246769"/>
          </a:xfrm>
          <a:prstGeom prst="rect">
            <a:avLst/>
          </a:prstGeom>
        </p:spPr>
        <p:txBody>
          <a:bodyPr wrap="square">
            <a:spAutoFit/>
          </a:bodyPr>
          <a:lstStyle/>
          <a:p>
            <a:pPr>
              <a:spcBef>
                <a:spcPts val="1200"/>
              </a:spcBef>
            </a:pPr>
            <a:r>
              <a:rPr kumimoji="0" lang="ja-JP" altLang="en-US" sz="2000" b="1" kern="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（１）暑さ対策・熱中症予防に関する啓発</a:t>
            </a:r>
            <a:endParaRPr kumimoji="0" lang="en-US" altLang="ja-JP" sz="2000" b="1" kern="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kumimoji="0" lang="ja-JP" altLang="en-US" sz="2000" b="1" kern="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（２）クールスポットの創出・活用促進</a:t>
            </a:r>
            <a:endParaRPr kumimoji="0" lang="en-US" altLang="ja-JP" sz="2000" b="1" kern="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kumimoji="0" lang="ja-JP" altLang="en-US" sz="2000" b="1" kern="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（３）緑化</a:t>
            </a:r>
            <a:r>
              <a:rPr kumimoji="0" lang="ja-JP" altLang="en-US" sz="20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・緑陰</a:t>
            </a:r>
            <a:r>
              <a:rPr kumimoji="0" lang="ja-JP" altLang="en-US" sz="2000" b="1" kern="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形成</a:t>
            </a:r>
            <a:endParaRPr kumimoji="0" lang="en-US" altLang="ja-JP" sz="2000" b="1" kern="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kumimoji="0" lang="ja-JP" altLang="en-US" sz="2000" b="1" kern="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（４）路面や空気</a:t>
            </a:r>
            <a:r>
              <a:rPr kumimoji="0" lang="ja-JP" altLang="en-US" sz="20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を冷やす</a:t>
            </a:r>
            <a:r>
              <a:rPr kumimoji="0" lang="ja-JP" altLang="en-US" sz="2000" b="1" kern="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取組み</a:t>
            </a:r>
            <a:endParaRPr kumimoji="0" lang="en-US" altLang="ja-JP" sz="2000" b="1" kern="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kumimoji="0" lang="ja-JP" altLang="en-US" sz="2000" b="1" kern="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（５）建築物における対策</a:t>
            </a:r>
            <a:endParaRPr kumimoji="0" lang="en-US" altLang="ja-JP" sz="2000" b="1" kern="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smtClean="0"/>
              <a:t>２</a:t>
            </a:r>
            <a:endParaRPr lang="ja-JP" altLang="en-US" sz="2200" b="1" dirty="0"/>
          </a:p>
        </p:txBody>
      </p:sp>
    </p:spTree>
    <p:extLst>
      <p:ext uri="{BB962C8B-B14F-4D97-AF65-F5344CB8AC3E}">
        <p14:creationId xmlns:p14="http://schemas.microsoft.com/office/powerpoint/2010/main" val="4076165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（４）</a:t>
            </a:r>
            <a:r>
              <a:rPr kumimoji="0" lang="ja-JP" altLang="en-US" sz="2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路面や</a:t>
            </a: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空気を冷やす取組み</a:t>
            </a:r>
            <a:endPar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819883" y="536135"/>
            <a:ext cx="2765765" cy="657826"/>
            <a:chOff x="3075868" y="2420887"/>
            <a:chExt cx="3580884"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9769" y="2535390"/>
              <a:ext cx="3566983" cy="541835"/>
            </a:xfrm>
            <a:prstGeom prst="rect">
              <a:avLst/>
            </a:prstGeom>
          </p:spPr>
          <p:txBody>
            <a:bodyPr wrap="square">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打ち水</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の普及促進</a:t>
              </a:r>
            </a:p>
          </p:txBody>
        </p:sp>
      </p:grpSp>
      <p:sp>
        <p:nvSpPr>
          <p:cNvPr id="11" name="角丸四角形 10"/>
          <p:cNvSpPr/>
          <p:nvPr/>
        </p:nvSpPr>
        <p:spPr>
          <a:xfrm>
            <a:off x="25152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取組①</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319064530"/>
              </p:ext>
            </p:extLst>
          </p:nvPr>
        </p:nvGraphicFramePr>
        <p:xfrm>
          <a:off x="218081" y="1292216"/>
          <a:ext cx="4353919" cy="928475"/>
        </p:xfrm>
        <a:graphic>
          <a:graphicData uri="http://schemas.openxmlformats.org/drawingml/2006/table">
            <a:tbl>
              <a:tblPr firstRow="1" bandRow="1">
                <a:tableStyleId>{5C22544A-7EE6-4342-B048-85BDC9FD1C3A}</a:tableStyleId>
              </a:tblPr>
              <a:tblGrid>
                <a:gridCol w="4353919">
                  <a:extLst>
                    <a:ext uri="{9D8B030D-6E8A-4147-A177-3AD203B41FA5}">
                      <a16:colId xmlns:a16="http://schemas.microsoft.com/office/drawing/2014/main" val="20000"/>
                    </a:ext>
                  </a:extLst>
                </a:gridCol>
              </a:tblGrid>
              <a:tr h="294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概　要</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623675">
                <a:tc>
                  <a:txBody>
                    <a:bodyPr/>
                    <a:lstStyle/>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■打ち水イベントに下水処理水を提供することによる</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打ち水の普及促進</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val="3680105757"/>
              </p:ext>
            </p:extLst>
          </p:nvPr>
        </p:nvGraphicFramePr>
        <p:xfrm>
          <a:off x="218081" y="2367497"/>
          <a:ext cx="4326624" cy="4163476"/>
        </p:xfrm>
        <a:graphic>
          <a:graphicData uri="http://schemas.openxmlformats.org/drawingml/2006/table">
            <a:tbl>
              <a:tblPr firstRow="1" bandRow="1">
                <a:tableStyleId>{5C22544A-7EE6-4342-B048-85BDC9FD1C3A}</a:tableStyleId>
              </a:tblPr>
              <a:tblGrid>
                <a:gridCol w="4326624">
                  <a:extLst>
                    <a:ext uri="{9D8B030D-6E8A-4147-A177-3AD203B41FA5}">
                      <a16:colId xmlns:a16="http://schemas.microsoft.com/office/drawing/2014/main" val="20000"/>
                    </a:ext>
                  </a:extLst>
                </a:gridCol>
              </a:tblGrid>
              <a:tr h="397051">
                <a:tc>
                  <a:txBody>
                    <a:bodyP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具体的な取組内容</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3766425">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　</a:t>
                      </a: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5"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smtClean="0"/>
              <a:t>20</a:t>
            </a:r>
            <a:endParaRPr lang="ja-JP" altLang="en-US" sz="2200" b="1" dirty="0"/>
          </a:p>
        </p:txBody>
      </p:sp>
      <p:sp>
        <p:nvSpPr>
          <p:cNvPr id="24" name="正方形/長方形 1"/>
          <p:cNvSpPr>
            <a:spLocks noChangeArrowheads="1"/>
          </p:cNvSpPr>
          <p:nvPr/>
        </p:nvSpPr>
        <p:spPr bwMode="auto">
          <a:xfrm>
            <a:off x="257023" y="2924944"/>
            <a:ext cx="4242969" cy="1493622"/>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◆下水</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高度処理水を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、樹木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への水まき、道路への散水</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どに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、有効かつ簡単に誰にでも使用していただけるよう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流域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水みらいセンターと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ポンプ場（計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か所）に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処理</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水</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供給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施設</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Ｑ水くん</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を設置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8" name="グループ化 27"/>
          <p:cNvGrpSpPr/>
          <p:nvPr/>
        </p:nvGrpSpPr>
        <p:grpSpPr>
          <a:xfrm>
            <a:off x="6260652" y="536135"/>
            <a:ext cx="2770841" cy="657826"/>
            <a:chOff x="3075868" y="2420887"/>
            <a:chExt cx="3587456" cy="890838"/>
          </a:xfrm>
        </p:grpSpPr>
        <p:sp>
          <p:nvSpPr>
            <p:cNvPr id="29" name="角丸四角形 28"/>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3096341" y="2513763"/>
              <a:ext cx="3566983" cy="541835"/>
            </a:xfrm>
            <a:prstGeom prst="rect">
              <a:avLst/>
            </a:prstGeom>
          </p:spPr>
          <p:txBody>
            <a:bodyPr wrap="square">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ミストロードの設置</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3" name="角丸四角形 32"/>
          <p:cNvSpPr/>
          <p:nvPr/>
        </p:nvSpPr>
        <p:spPr>
          <a:xfrm>
            <a:off x="4692289"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取組②</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4" name="表 33"/>
          <p:cNvGraphicFramePr>
            <a:graphicFrameLocks noGrp="1"/>
          </p:cNvGraphicFramePr>
          <p:nvPr>
            <p:extLst>
              <p:ext uri="{D42A27DB-BD31-4B8C-83A1-F6EECF244321}">
                <p14:modId xmlns:p14="http://schemas.microsoft.com/office/powerpoint/2010/main" val="1235669114"/>
              </p:ext>
            </p:extLst>
          </p:nvPr>
        </p:nvGraphicFramePr>
        <p:xfrm>
          <a:off x="4658850" y="1292216"/>
          <a:ext cx="4353919" cy="928475"/>
        </p:xfrm>
        <a:graphic>
          <a:graphicData uri="http://schemas.openxmlformats.org/drawingml/2006/table">
            <a:tbl>
              <a:tblPr firstRow="1" bandRow="1">
                <a:tableStyleId>{5C22544A-7EE6-4342-B048-85BDC9FD1C3A}</a:tableStyleId>
              </a:tblPr>
              <a:tblGrid>
                <a:gridCol w="4353919">
                  <a:extLst>
                    <a:ext uri="{9D8B030D-6E8A-4147-A177-3AD203B41FA5}">
                      <a16:colId xmlns:a16="http://schemas.microsoft.com/office/drawing/2014/main" val="20000"/>
                    </a:ext>
                  </a:extLst>
                </a:gridCol>
              </a:tblGrid>
              <a:tr h="294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概　要</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623675">
                <a:tc>
                  <a:txBody>
                    <a:bodyPr/>
                    <a:lstStyle/>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記念公園内の園路</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か所に</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ミストロード（ドライ型ミスト噴霧器）を設置</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35" name="表 34"/>
          <p:cNvGraphicFramePr>
            <a:graphicFrameLocks noGrp="1"/>
          </p:cNvGraphicFramePr>
          <p:nvPr>
            <p:extLst>
              <p:ext uri="{D42A27DB-BD31-4B8C-83A1-F6EECF244321}">
                <p14:modId xmlns:p14="http://schemas.microsoft.com/office/powerpoint/2010/main" val="3889570061"/>
              </p:ext>
            </p:extLst>
          </p:nvPr>
        </p:nvGraphicFramePr>
        <p:xfrm>
          <a:off x="4658850" y="2367497"/>
          <a:ext cx="4336363" cy="4163476"/>
        </p:xfrm>
        <a:graphic>
          <a:graphicData uri="http://schemas.openxmlformats.org/drawingml/2006/table">
            <a:tbl>
              <a:tblPr firstRow="1" bandRow="1">
                <a:tableStyleId>{5C22544A-7EE6-4342-B048-85BDC9FD1C3A}</a:tableStyleId>
              </a:tblPr>
              <a:tblGrid>
                <a:gridCol w="4336363">
                  <a:extLst>
                    <a:ext uri="{9D8B030D-6E8A-4147-A177-3AD203B41FA5}">
                      <a16:colId xmlns:a16="http://schemas.microsoft.com/office/drawing/2014/main" val="20000"/>
                    </a:ext>
                  </a:extLst>
                </a:gridCol>
              </a:tblGrid>
              <a:tr h="397051">
                <a:tc>
                  <a:txBody>
                    <a:bodyP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具体的な取組内容</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3766425">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　</a:t>
                      </a: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pic>
        <p:nvPicPr>
          <p:cNvPr id="37" name="Picture 2" descr="https://www.expo70-park.jp/sys/wp-content/uploads/63648067d60331d943e507920959723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4653136"/>
            <a:ext cx="1939769" cy="129317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 descr="https://www.expo70-park.jp/sys/wp-content/uploads/58c599e2188703760066c7f6cb46a9b1-640x43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4297" y="4653136"/>
            <a:ext cx="2009694" cy="137538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自動給水装置写真"/>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939" y="4568795"/>
            <a:ext cx="1756797" cy="1461860"/>
          </a:xfrm>
          <a:prstGeom prst="rect">
            <a:avLst/>
          </a:prstGeom>
          <a:noFill/>
          <a:extLst>
            <a:ext uri="{909E8E84-426E-40DD-AFC4-6F175D3DCCD1}">
              <a14:hiddenFill xmlns:a14="http://schemas.microsoft.com/office/drawing/2010/main">
                <a:solidFill>
                  <a:srgbClr val="FFFFFF"/>
                </a:solidFill>
              </a14:hiddenFill>
            </a:ext>
          </a:extLst>
        </p:spPr>
      </p:pic>
      <p:sp>
        <p:nvSpPr>
          <p:cNvPr id="41" name="正方形/長方形 1"/>
          <p:cNvSpPr>
            <a:spLocks noChangeArrowheads="1"/>
          </p:cNvSpPr>
          <p:nvPr/>
        </p:nvSpPr>
        <p:spPr bwMode="auto">
          <a:xfrm>
            <a:off x="179512" y="6014974"/>
            <a:ext cx="2170911" cy="353458"/>
          </a:xfrm>
          <a:prstGeom prst="rect">
            <a:avLst/>
          </a:prstGeom>
          <a:noFill/>
          <a:ln w="9525" algn="ctr">
            <a:noFill/>
            <a:round/>
            <a:headEnd/>
            <a:tailEnd/>
          </a:ln>
          <a:extLst/>
        </p:spPr>
        <p:txBody>
          <a:bodyPr/>
          <a:lstStyle/>
          <a:p>
            <a:pPr algn="ctr"/>
            <a:r>
              <a:rPr lang="ja-JP" altLang="en-US" sz="1400" b="1" dirty="0"/>
              <a:t>ボタンを押す</a:t>
            </a:r>
            <a:r>
              <a:rPr lang="ja-JP" altLang="en-US" sz="1400" b="1" dirty="0" smtClean="0"/>
              <a:t>と水</a:t>
            </a:r>
            <a:r>
              <a:rPr lang="ja-JP" altLang="en-US" sz="1400" b="1" dirty="0"/>
              <a:t>が出ます</a:t>
            </a:r>
          </a:p>
        </p:txBody>
      </p:sp>
      <p:pic>
        <p:nvPicPr>
          <p:cNvPr id="42" name="Picture 4" descr="住民による打ち水風景写真"/>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2065" y="4565372"/>
            <a:ext cx="1950308" cy="1462731"/>
          </a:xfrm>
          <a:prstGeom prst="rect">
            <a:avLst/>
          </a:prstGeom>
          <a:noFill/>
          <a:extLst>
            <a:ext uri="{909E8E84-426E-40DD-AFC4-6F175D3DCCD1}">
              <a14:hiddenFill xmlns:a14="http://schemas.microsoft.com/office/drawing/2010/main">
                <a:solidFill>
                  <a:srgbClr val="FFFFFF"/>
                </a:solidFill>
              </a14:hiddenFill>
            </a:ext>
          </a:extLst>
        </p:spPr>
      </p:pic>
      <p:sp>
        <p:nvSpPr>
          <p:cNvPr id="43" name="正方形/長方形 1"/>
          <p:cNvSpPr>
            <a:spLocks noChangeArrowheads="1"/>
          </p:cNvSpPr>
          <p:nvPr/>
        </p:nvSpPr>
        <p:spPr bwMode="auto">
          <a:xfrm>
            <a:off x="2215600" y="6014974"/>
            <a:ext cx="2170911" cy="353458"/>
          </a:xfrm>
          <a:prstGeom prst="rect">
            <a:avLst/>
          </a:prstGeom>
          <a:noFill/>
          <a:ln w="9525" algn="ctr">
            <a:noFill/>
            <a:round/>
            <a:headEnd/>
            <a:tailEnd/>
          </a:ln>
          <a:extLst/>
        </p:spPr>
        <p:txBody>
          <a:bodyPr/>
          <a:lstStyle/>
          <a:p>
            <a:pPr algn="ctr"/>
            <a:r>
              <a:rPr lang="ja-JP" altLang="en-US" sz="1400" b="1" dirty="0" smtClean="0"/>
              <a:t>Ｑ水くん利用例 </a:t>
            </a:r>
            <a:endParaRPr lang="ja-JP" altLang="en-US" sz="1400" b="1" dirty="0"/>
          </a:p>
        </p:txBody>
      </p:sp>
      <p:sp>
        <p:nvSpPr>
          <p:cNvPr id="44" name="正方形/長方形 1"/>
          <p:cNvSpPr>
            <a:spLocks noChangeArrowheads="1"/>
          </p:cNvSpPr>
          <p:nvPr/>
        </p:nvSpPr>
        <p:spPr bwMode="auto">
          <a:xfrm>
            <a:off x="5076056" y="6014974"/>
            <a:ext cx="1360301" cy="353458"/>
          </a:xfrm>
          <a:prstGeom prst="rect">
            <a:avLst/>
          </a:prstGeom>
          <a:noFill/>
          <a:ln w="9525" algn="ctr">
            <a:noFill/>
            <a:round/>
            <a:headEnd/>
            <a:tailEnd/>
          </a:ln>
          <a:extLst/>
        </p:spPr>
        <p:txBody>
          <a:bodyPr/>
          <a:lstStyle/>
          <a:p>
            <a:pPr algn="ctr"/>
            <a:r>
              <a:rPr lang="ja-JP" altLang="en-US" sz="1400" b="1" dirty="0" smtClean="0"/>
              <a:t>ミストロード</a:t>
            </a:r>
            <a:endParaRPr lang="ja-JP" altLang="en-US" sz="1400" b="1" dirty="0"/>
          </a:p>
        </p:txBody>
      </p:sp>
      <p:sp>
        <p:nvSpPr>
          <p:cNvPr id="45" name="正方形/長方形 1"/>
          <p:cNvSpPr>
            <a:spLocks noChangeArrowheads="1"/>
          </p:cNvSpPr>
          <p:nvPr/>
        </p:nvSpPr>
        <p:spPr bwMode="auto">
          <a:xfrm>
            <a:off x="6770025" y="6014974"/>
            <a:ext cx="2239446" cy="353458"/>
          </a:xfrm>
          <a:prstGeom prst="rect">
            <a:avLst/>
          </a:prstGeom>
          <a:noFill/>
          <a:ln w="9525" algn="ctr">
            <a:noFill/>
            <a:round/>
            <a:headEnd/>
            <a:tailEnd/>
          </a:ln>
          <a:extLst/>
        </p:spPr>
        <p:txBody>
          <a:bodyPr/>
          <a:lstStyle/>
          <a:p>
            <a:pPr algn="ctr"/>
            <a:r>
              <a:rPr lang="ja-JP" altLang="en-US" sz="1400" b="1" dirty="0" smtClean="0"/>
              <a:t>ミストロード設置場所</a:t>
            </a:r>
            <a:endParaRPr lang="ja-JP" altLang="en-US" sz="1400" b="1" dirty="0"/>
          </a:p>
        </p:txBody>
      </p:sp>
      <p:sp>
        <p:nvSpPr>
          <p:cNvPr id="31" name="正方形/長方形 1"/>
          <p:cNvSpPr>
            <a:spLocks noChangeArrowheads="1"/>
          </p:cNvSpPr>
          <p:nvPr/>
        </p:nvSpPr>
        <p:spPr bwMode="auto">
          <a:xfrm>
            <a:off x="7740352" y="890328"/>
            <a:ext cx="1584176" cy="349284"/>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（府民文化部）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1"/>
          <p:cNvSpPr>
            <a:spLocks noChangeArrowheads="1"/>
          </p:cNvSpPr>
          <p:nvPr/>
        </p:nvSpPr>
        <p:spPr bwMode="auto">
          <a:xfrm>
            <a:off x="3275856" y="905931"/>
            <a:ext cx="1584176" cy="349284"/>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（都市整備部）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1"/>
          <p:cNvSpPr>
            <a:spLocks noChangeArrowheads="1"/>
          </p:cNvSpPr>
          <p:nvPr/>
        </p:nvSpPr>
        <p:spPr bwMode="auto">
          <a:xfrm>
            <a:off x="4644592" y="2876663"/>
            <a:ext cx="4242969" cy="1728193"/>
          </a:xfrm>
          <a:prstGeom prst="rect">
            <a:avLst/>
          </a:prstGeom>
          <a:noFill/>
          <a:ln w="9525" algn="ctr">
            <a:noFill/>
            <a:round/>
            <a:headEnd/>
            <a:tailEnd/>
          </a:ln>
          <a:extLst/>
        </p:spPr>
        <p:txBody>
          <a:bodyPr/>
          <a:lstStyle/>
          <a:p>
            <a:pPr eaLnBrk="0" fontAlgn="base" hangingPunct="0">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◆「ひまわりフェスタ」期間中にミストロードを設置し、「万博</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記念公園だより」や万博記念公</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園ＨＰへ掲載</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期間：</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土</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から</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予定</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ドライ型ミスト噴霧器の設置場所：</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中央口、お祭り広場西側の園路</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ts val="60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お祭り広場西側園路沿いの木陰には長さ</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50m</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88900" eaLnBrk="0" fontAlgn="base" hangingPunct="0">
              <a:spcBef>
                <a:spcPct val="0"/>
              </a:spcBef>
              <a:spcAft>
                <a:spcPct val="0"/>
              </a:spcAft>
            </a:pP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巨大ミストロードが登場</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762720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（５）建築物における取組み</a:t>
            </a:r>
            <a:endPar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nvPr>
        </p:nvGraphicFramePr>
        <p:xfrm>
          <a:off x="155342" y="2533912"/>
          <a:ext cx="8831835" cy="3869071"/>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68975">
                <a:tc>
                  <a:txBody>
                    <a:bodyP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具体的な取組内容</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3500096">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5"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smtClean="0"/>
              <a:t>21</a:t>
            </a:r>
            <a:endParaRPr lang="ja-JP" altLang="en-US" sz="2200" b="1" dirty="0"/>
          </a:p>
        </p:txBody>
      </p:sp>
      <p:sp>
        <p:nvSpPr>
          <p:cNvPr id="52" name="正方形/長方形 1"/>
          <p:cNvSpPr>
            <a:spLocks noChangeArrowheads="1"/>
          </p:cNvSpPr>
          <p:nvPr/>
        </p:nvSpPr>
        <p:spPr bwMode="auto">
          <a:xfrm>
            <a:off x="105399" y="3023951"/>
            <a:ext cx="8810186" cy="644801"/>
          </a:xfrm>
          <a:prstGeom prst="rect">
            <a:avLst/>
          </a:prstGeom>
          <a:noFill/>
          <a:ln w="9525" algn="ctr">
            <a:noFill/>
            <a:round/>
            <a:headEnd/>
            <a:tailEnd/>
          </a:ln>
          <a:extLst/>
        </p:spPr>
        <p:txBody>
          <a:bodyPr/>
          <a:lstStyle/>
          <a:p>
            <a:pPr marL="174625" indent="-174625"/>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◆建築物の環境配慮制度</a:t>
            </a:r>
            <a:r>
              <a:rPr lang="en-US" altLang="ja-JP" sz="1400" baseline="30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による完了届出がなされた建築物のうち、</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CASBEE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の総合評価が一定以上で、ヒートアイランド対策の評価値が高いものを表彰</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1" name="グループ化 40"/>
          <p:cNvGrpSpPr/>
          <p:nvPr/>
        </p:nvGrpSpPr>
        <p:grpSpPr>
          <a:xfrm>
            <a:off x="1761894" y="536135"/>
            <a:ext cx="7246362" cy="657826"/>
            <a:chOff x="3075868" y="2420887"/>
            <a:chExt cx="3566983"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75868" y="2595388"/>
              <a:ext cx="3566983" cy="541835"/>
            </a:xfrm>
            <a:prstGeom prst="rect">
              <a:avLst/>
            </a:prstGeom>
          </p:spPr>
          <p:txBody>
            <a:bodyPr wrap="square">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建築物のヒートアイランド</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対策貢献者の表彰と</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HP</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公表</a:t>
              </a:r>
            </a:p>
          </p:txBody>
        </p:sp>
      </p:grpSp>
      <p:sp>
        <p:nvSpPr>
          <p:cNvPr id="44" name="角丸四角形 43"/>
          <p:cNvSpPr/>
          <p:nvPr/>
        </p:nvSpPr>
        <p:spPr>
          <a:xfrm>
            <a:off x="19353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5" name="表 44"/>
          <p:cNvGraphicFramePr>
            <a:graphicFrameLocks noGrp="1"/>
          </p:cNvGraphicFramePr>
          <p:nvPr>
            <p:extLst>
              <p:ext uri="{D42A27DB-BD31-4B8C-83A1-F6EECF244321}">
                <p14:modId xmlns:p14="http://schemas.microsoft.com/office/powerpoint/2010/main" val="3921942192"/>
              </p:ext>
            </p:extLst>
          </p:nvPr>
        </p:nvGraphicFramePr>
        <p:xfrm>
          <a:off x="132653" y="1292217"/>
          <a:ext cx="8831835" cy="1146230"/>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673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概　要</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778900">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■暑さ対策として、</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ヒートアイランド対策の評価が高い建築物の建築主、設計者の表彰と府ホームページで公表</a:t>
                      </a: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46" name="コンテンツ プレースホルダー 2">
            <a:extLst>
              <a:ext uri="{FF2B5EF4-FFF2-40B4-BE49-F238E27FC236}">
                <a16:creationId xmlns:a16="http://schemas.microsoft.com/office/drawing/2014/main" id="{356DC709-632E-4B31-90F6-8F125A5E9633}"/>
              </a:ext>
            </a:extLst>
          </p:cNvPr>
          <p:cNvSpPr txBox="1">
            <a:spLocks/>
          </p:cNvSpPr>
          <p:nvPr/>
        </p:nvSpPr>
        <p:spPr>
          <a:xfrm>
            <a:off x="395536" y="3754405"/>
            <a:ext cx="3306255" cy="1428083"/>
          </a:xfrm>
          <a:prstGeom prst="rect">
            <a:avLst/>
          </a:prstGeom>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建築物の環境配慮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制度とは</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0">
              <a:buNone/>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府温暖化防止条例に基づき、延べ面積</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2,000㎡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以上の建築物の新築等をしようとする建築主に工事着手前の建築物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環境計画書届出、工事完了後の完了届出を義務付け</a:t>
            </a: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
          <p:cNvSpPr>
            <a:spLocks noChangeArrowheads="1"/>
          </p:cNvSpPr>
          <p:nvPr/>
        </p:nvSpPr>
        <p:spPr bwMode="auto">
          <a:xfrm>
            <a:off x="7380312" y="890328"/>
            <a:ext cx="1944216" cy="349284"/>
          </a:xfrm>
          <a:prstGeom prst="rect">
            <a:avLst/>
          </a:prstGeom>
          <a:noFill/>
          <a:ln w="9525" algn="ctr">
            <a:noFill/>
            <a:round/>
            <a:headEnd/>
            <a:tailEnd/>
          </a:ln>
          <a:extLst/>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（住宅まちづくり部）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bwMode="auto">
          <a:xfrm>
            <a:off x="7619441" y="592612"/>
            <a:ext cx="1296144" cy="204311"/>
          </a:xfrm>
          <a:prstGeom prst="roundRect">
            <a:avLst/>
          </a:prstGeom>
          <a:solidFill>
            <a:srgbClr val="0070C0"/>
          </a:solidFill>
          <a:ln w="25400">
            <a:noFill/>
          </a:ln>
          <a:effectLst/>
          <a:extLst/>
        </p:spPr>
        <p:txBody>
          <a:bodyPr wrap="square" lIns="0" tIns="0" rIns="0" bIns="0" anchor="ctr">
            <a:spAutoFit/>
          </a:bodyPr>
          <a:lstStyle/>
          <a:p>
            <a:pPr algn="ctr">
              <a:defRPr/>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2019NEW</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角丸四角形 2"/>
          <p:cNvSpPr/>
          <p:nvPr/>
        </p:nvSpPr>
        <p:spPr>
          <a:xfrm>
            <a:off x="4278351" y="3612275"/>
            <a:ext cx="4453971" cy="20508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コンテンツ プレースホルダー 2">
            <a:extLst>
              <a:ext uri="{FF2B5EF4-FFF2-40B4-BE49-F238E27FC236}">
                <a16:creationId xmlns:a16="http://schemas.microsoft.com/office/drawing/2014/main" id="{356DC709-632E-4B31-90F6-8F125A5E9633}"/>
              </a:ext>
            </a:extLst>
          </p:cNvPr>
          <p:cNvSpPr txBox="1">
            <a:spLocks/>
          </p:cNvSpPr>
          <p:nvPr/>
        </p:nvSpPr>
        <p:spPr>
          <a:xfrm>
            <a:off x="4399356" y="3698372"/>
            <a:ext cx="4332966" cy="1858970"/>
          </a:xfrm>
          <a:prstGeom prst="rect">
            <a:avLst/>
          </a:prstGeom>
          <a:noFill/>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＜ヒートアイランド対策の評価内容例＞</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93663" indent="-93663">
              <a:buNone/>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・風を導く建築物の配置・形状の工夫</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93663" indent="-93663">
              <a:buNone/>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・緑地、水面、日陰の確保</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93663" indent="-93663">
              <a:buNone/>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・外壁面の緑化</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93663" indent="-93663">
              <a:buNone/>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・設備の排熱位置を高所に</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93663" indent="-93663">
              <a:buNone/>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・屋根面に緑化や高反射材料を採用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93663" indent="-93663">
              <a:buNone/>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・地表面に蒸散効果のある材料や高反射材料を採用　等</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26574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797930" y="725542"/>
            <a:ext cx="7274602" cy="657827"/>
            <a:chOff x="3075868" y="2420887"/>
            <a:chExt cx="3580884"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9769" y="2632904"/>
              <a:ext cx="3566983" cy="541834"/>
            </a:xfrm>
            <a:prstGeom prst="rect">
              <a:avLst/>
            </a:prstGeom>
          </p:spPr>
          <p:txBody>
            <a:bodyPr wrap="square">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暑さ対策啓発資料の作成</a:t>
              </a:r>
              <a:endParaRPr lang="ja-JP" altLang="en-US" sz="2000" b="1" strike="sngStrike"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 name="角丸四角形 10"/>
          <p:cNvSpPr/>
          <p:nvPr/>
        </p:nvSpPr>
        <p:spPr>
          <a:xfrm>
            <a:off x="229566" y="738240"/>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①</a:t>
            </a:r>
            <a:endPar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タイトル 1"/>
          <p:cNvSpPr txBox="1">
            <a:spLocks/>
          </p:cNvSpPr>
          <p:nvPr/>
        </p:nvSpPr>
        <p:spPr>
          <a:xfrm>
            <a:off x="8397442" y="6531661"/>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smtClean="0"/>
              <a:t>３</a:t>
            </a:r>
            <a:endParaRPr lang="ja-JP" altLang="en-US" sz="2200" b="1" dirty="0"/>
          </a:p>
        </p:txBody>
      </p:sp>
      <p:graphicFrame>
        <p:nvGraphicFramePr>
          <p:cNvPr id="24" name="表 23"/>
          <p:cNvGraphicFramePr>
            <a:graphicFrameLocks noGrp="1"/>
          </p:cNvGraphicFramePr>
          <p:nvPr>
            <p:extLst>
              <p:ext uri="{D42A27DB-BD31-4B8C-83A1-F6EECF244321}">
                <p14:modId xmlns:p14="http://schemas.microsoft.com/office/powerpoint/2010/main" val="4066345714"/>
              </p:ext>
            </p:extLst>
          </p:nvPr>
        </p:nvGraphicFramePr>
        <p:xfrm>
          <a:off x="218079" y="1479843"/>
          <a:ext cx="8818195" cy="5003408"/>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477151">
                <a:tc>
                  <a:txBody>
                    <a:bodyP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具体的な取組内容</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4526257">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　</a:t>
                      </a: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7" name="正方形/長方形 1"/>
          <p:cNvSpPr>
            <a:spLocks noChangeArrowheads="1"/>
          </p:cNvSpPr>
          <p:nvPr/>
        </p:nvSpPr>
        <p:spPr bwMode="auto">
          <a:xfrm>
            <a:off x="7286350" y="1079732"/>
            <a:ext cx="2016224" cy="349284"/>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（環境</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農林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1"/>
          <p:cNvSpPr>
            <a:spLocks noChangeArrowheads="1"/>
          </p:cNvSpPr>
          <p:nvPr/>
        </p:nvSpPr>
        <p:spPr bwMode="auto">
          <a:xfrm>
            <a:off x="262213" y="2040530"/>
            <a:ext cx="8270227" cy="307777"/>
          </a:xfrm>
          <a:prstGeom prst="rect">
            <a:avLst/>
          </a:prstGeom>
          <a:noFill/>
          <a:ln w="9525" algn="ctr">
            <a:noFill/>
            <a:round/>
            <a:headEnd/>
            <a:tailEnd/>
          </a:ln>
          <a:extLst/>
        </p:spPr>
        <p:txBody>
          <a:bodyPr wrap="square">
            <a:spAutoFit/>
          </a:bodyPr>
          <a:lstStyle/>
          <a:p>
            <a:pPr marL="180975" indent="-180975"/>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◆重要な取組みについて府民に啓発するためのチラシを作成し、セミナー・イベント等で配付</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1"/>
          <p:cNvSpPr>
            <a:spLocks noChangeArrowheads="1"/>
          </p:cNvSpPr>
          <p:nvPr/>
        </p:nvSpPr>
        <p:spPr bwMode="auto">
          <a:xfrm>
            <a:off x="1475657" y="5757997"/>
            <a:ext cx="3313922" cy="507277"/>
          </a:xfrm>
          <a:prstGeom prst="rect">
            <a:avLst/>
          </a:prstGeom>
          <a:noFill/>
          <a:ln w="9525" algn="ctr">
            <a:noFill/>
            <a:round/>
            <a:headEnd/>
            <a:tailEnd/>
          </a:ln>
          <a:extLst/>
        </p:spPr>
        <p:txBody>
          <a:bodyPr/>
          <a:lstStyle/>
          <a:p>
            <a:pPr algn="ctr"/>
            <a:r>
              <a:rPr lang="ja-JP" altLang="en-US" sz="1400" b="1" dirty="0" smtClean="0">
                <a:latin typeface="Meiryo UI" panose="020B0604030504040204" pitchFamily="50" charset="-128"/>
                <a:ea typeface="Meiryo UI" panose="020B0604030504040204" pitchFamily="50" charset="-128"/>
              </a:rPr>
              <a:t>一般向け暑さ</a:t>
            </a:r>
            <a:r>
              <a:rPr lang="ja-JP" altLang="en-US" sz="1400" b="1" dirty="0">
                <a:latin typeface="Meiryo UI" panose="020B0604030504040204" pitchFamily="50" charset="-128"/>
                <a:ea typeface="Meiryo UI" panose="020B0604030504040204" pitchFamily="50" charset="-128"/>
              </a:rPr>
              <a:t>対策啓発</a:t>
            </a:r>
            <a:r>
              <a:rPr lang="ja-JP" altLang="en-US" sz="1400" b="1" dirty="0" smtClean="0">
                <a:latin typeface="Meiryo UI" panose="020B0604030504040204" pitchFamily="50" charset="-128"/>
                <a:ea typeface="Meiryo UI" panose="020B0604030504040204" pitchFamily="50" charset="-128"/>
              </a:rPr>
              <a:t>資料（</a:t>
            </a:r>
            <a:r>
              <a:rPr lang="en-US" altLang="ja-JP" sz="1400" b="1" dirty="0" smtClean="0">
                <a:latin typeface="Meiryo UI" panose="020B0604030504040204" pitchFamily="50" charset="-128"/>
                <a:ea typeface="Meiryo UI" panose="020B0604030504040204" pitchFamily="50" charset="-128"/>
              </a:rPr>
              <a:t>5</a:t>
            </a:r>
            <a:r>
              <a:rPr lang="ja-JP" altLang="en-US" sz="1400" b="1" dirty="0" smtClean="0">
                <a:latin typeface="Meiryo UI" panose="020B0604030504040204" pitchFamily="50" charset="-128"/>
                <a:ea typeface="Meiryo UI" panose="020B0604030504040204" pitchFamily="50" charset="-128"/>
              </a:rPr>
              <a:t>万枚）</a:t>
            </a:r>
            <a:endParaRPr lang="ja-JP" altLang="en-US" sz="1400" b="1" dirty="0">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5149398" y="5706526"/>
            <a:ext cx="3527057" cy="307777"/>
          </a:xfrm>
          <a:prstGeom prst="rect">
            <a:avLst/>
          </a:prstGeom>
          <a:noFill/>
        </p:spPr>
        <p:txBody>
          <a:bodyPr wrap="square" lIns="36000" rIns="36000" rtlCol="0">
            <a:spAutoFit/>
          </a:bodyPr>
          <a:lstStyle/>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高齢者向け</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暑さ対策啓発</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資料（２万枚）</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角丸四角形 57"/>
          <p:cNvSpPr/>
          <p:nvPr/>
        </p:nvSpPr>
        <p:spPr bwMode="auto">
          <a:xfrm>
            <a:off x="7740130" y="491282"/>
            <a:ext cx="1296144" cy="204311"/>
          </a:xfrm>
          <a:prstGeom prst="roundRect">
            <a:avLst/>
          </a:prstGeom>
          <a:solidFill>
            <a:srgbClr val="0070C0"/>
          </a:solidFill>
          <a:ln w="25400">
            <a:noFill/>
          </a:ln>
          <a:effectLst/>
          <a:extLst/>
        </p:spPr>
        <p:txBody>
          <a:bodyPr wrap="square" lIns="0" tIns="0" rIns="0" bIns="0" anchor="ctr">
            <a:spAutoFit/>
          </a:bodyPr>
          <a:lstStyle/>
          <a:p>
            <a:pPr algn="ctr">
              <a:defRPr/>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2019NEW</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5328" y="2533089"/>
            <a:ext cx="2249184" cy="3174081"/>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1500" y="2532163"/>
            <a:ext cx="2231375" cy="3148950"/>
          </a:xfrm>
          <a:prstGeom prst="rect">
            <a:avLst/>
          </a:prstGeom>
        </p:spPr>
      </p:pic>
    </p:spTree>
    <p:extLst>
      <p:ext uri="{BB962C8B-B14F-4D97-AF65-F5344CB8AC3E}">
        <p14:creationId xmlns:p14="http://schemas.microsoft.com/office/powerpoint/2010/main" val="3690383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797930" y="725542"/>
            <a:ext cx="7274602" cy="657827"/>
            <a:chOff x="3075868" y="2420887"/>
            <a:chExt cx="3580884"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9769" y="2632904"/>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暑さ指数の活用</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促進</a:t>
              </a:r>
              <a:endParaRPr lang="ja-JP" altLang="en-US" sz="2000" b="1" strike="sngStrike"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 name="角丸四角形 10"/>
          <p:cNvSpPr/>
          <p:nvPr/>
        </p:nvSpPr>
        <p:spPr>
          <a:xfrm>
            <a:off x="229566" y="738240"/>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②</a:t>
            </a:r>
            <a:endPar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タイトル 1"/>
          <p:cNvSpPr txBox="1">
            <a:spLocks/>
          </p:cNvSpPr>
          <p:nvPr/>
        </p:nvSpPr>
        <p:spPr>
          <a:xfrm>
            <a:off x="8397442" y="6531661"/>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t>４</a:t>
            </a:r>
          </a:p>
        </p:txBody>
      </p:sp>
      <p:graphicFrame>
        <p:nvGraphicFramePr>
          <p:cNvPr id="24" name="表 23"/>
          <p:cNvGraphicFramePr>
            <a:graphicFrameLocks noGrp="1"/>
          </p:cNvGraphicFramePr>
          <p:nvPr>
            <p:extLst>
              <p:ext uri="{D42A27DB-BD31-4B8C-83A1-F6EECF244321}">
                <p14:modId xmlns:p14="http://schemas.microsoft.com/office/powerpoint/2010/main" val="4066345714"/>
              </p:ext>
            </p:extLst>
          </p:nvPr>
        </p:nvGraphicFramePr>
        <p:xfrm>
          <a:off x="218079" y="1479843"/>
          <a:ext cx="8818195" cy="5003408"/>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477151">
                <a:tc>
                  <a:txBody>
                    <a:bodyP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具体的な取組内容</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4526257">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　</a:t>
                      </a: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7" name="正方形/長方形 1"/>
          <p:cNvSpPr>
            <a:spLocks noChangeArrowheads="1"/>
          </p:cNvSpPr>
          <p:nvPr/>
        </p:nvSpPr>
        <p:spPr bwMode="auto">
          <a:xfrm>
            <a:off x="7286350" y="1079732"/>
            <a:ext cx="2016224" cy="349284"/>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（環境</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農林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1"/>
          <p:cNvSpPr>
            <a:spLocks noChangeArrowheads="1"/>
          </p:cNvSpPr>
          <p:nvPr/>
        </p:nvSpPr>
        <p:spPr bwMode="auto">
          <a:xfrm>
            <a:off x="4705583" y="2025342"/>
            <a:ext cx="4093405" cy="523220"/>
          </a:xfrm>
          <a:prstGeom prst="rect">
            <a:avLst/>
          </a:prstGeom>
          <a:noFill/>
          <a:ln w="9525" algn="ctr">
            <a:noFill/>
            <a:round/>
            <a:headEnd/>
            <a:tailEnd/>
          </a:ln>
          <a:extLst/>
        </p:spPr>
        <p:txBody>
          <a:bodyPr wrap="square">
            <a:spAutoFit/>
          </a:bodyPr>
          <a:lstStyle/>
          <a:p>
            <a:pPr marL="180975" indent="-180975"/>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◆可搬式</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の電光表示パネルを活用し、暑さ指数と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熱中症危険度をリアルタイム</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に表示し、周知</a:t>
            </a:r>
          </a:p>
        </p:txBody>
      </p:sp>
      <p:grpSp>
        <p:nvGrpSpPr>
          <p:cNvPr id="46" name="グループ化 45"/>
          <p:cNvGrpSpPr>
            <a:grpSpLocks noChangeAspect="1"/>
          </p:cNvGrpSpPr>
          <p:nvPr/>
        </p:nvGrpSpPr>
        <p:grpSpPr>
          <a:xfrm>
            <a:off x="5527869" y="2885201"/>
            <a:ext cx="2234382" cy="2374226"/>
            <a:chOff x="3478383" y="2636155"/>
            <a:chExt cx="1637966" cy="1914530"/>
          </a:xfrm>
        </p:grpSpPr>
        <p:pic>
          <p:nvPicPr>
            <p:cNvPr id="47" name="図 4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11743" y="2814426"/>
              <a:ext cx="804606" cy="1736259"/>
            </a:xfrm>
            <a:prstGeom prst="rect">
              <a:avLst/>
            </a:prstGeom>
          </p:spPr>
        </p:pic>
        <p:grpSp>
          <p:nvGrpSpPr>
            <p:cNvPr id="48" name="グループ化 47"/>
            <p:cNvGrpSpPr/>
            <p:nvPr/>
          </p:nvGrpSpPr>
          <p:grpSpPr>
            <a:xfrm>
              <a:off x="3478383" y="2636155"/>
              <a:ext cx="889541" cy="1122697"/>
              <a:chOff x="3800637" y="2190423"/>
              <a:chExt cx="889541" cy="1122697"/>
            </a:xfrm>
          </p:grpSpPr>
          <p:sp>
            <p:nvSpPr>
              <p:cNvPr id="49" name="角丸四角形吹き出し 48"/>
              <p:cNvSpPr/>
              <p:nvPr/>
            </p:nvSpPr>
            <p:spPr>
              <a:xfrm>
                <a:off x="3800637" y="2190423"/>
                <a:ext cx="889541" cy="1122697"/>
              </a:xfrm>
              <a:prstGeom prst="wedgeRoundRectCallout">
                <a:avLst>
                  <a:gd name="adj1" fmla="val 58650"/>
                  <a:gd name="adj2" fmla="val 28336"/>
                  <a:gd name="adj3" fmla="val 16667"/>
                </a:avLst>
              </a:prstGeom>
              <a:solidFill>
                <a:schemeClr val="bg1"/>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50" name="図 4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856652" y="2256130"/>
                <a:ext cx="765413" cy="931970"/>
              </a:xfrm>
              <a:prstGeom prst="rect">
                <a:avLst/>
              </a:prstGeom>
            </p:spPr>
          </p:pic>
        </p:grpSp>
      </p:grpSp>
      <p:sp>
        <p:nvSpPr>
          <p:cNvPr id="51" name="正方形/長方形 1"/>
          <p:cNvSpPr>
            <a:spLocks noChangeArrowheads="1"/>
          </p:cNvSpPr>
          <p:nvPr/>
        </p:nvSpPr>
        <p:spPr bwMode="auto">
          <a:xfrm>
            <a:off x="262213" y="2040530"/>
            <a:ext cx="4155115" cy="523220"/>
          </a:xfrm>
          <a:prstGeom prst="rect">
            <a:avLst/>
          </a:prstGeom>
          <a:noFill/>
          <a:ln w="9525" algn="ctr">
            <a:noFill/>
            <a:round/>
            <a:headEnd/>
            <a:tailEnd/>
          </a:ln>
          <a:extLst/>
        </p:spPr>
        <p:txBody>
          <a:bodyPr wrap="square">
            <a:spAutoFit/>
          </a:bodyPr>
          <a:lstStyle/>
          <a:p>
            <a:pPr marL="180975" indent="-180975"/>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暑さ指数メール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配信</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サービス</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府ホームページ等により</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周知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し、府民の暑さ指数情報の受信登録を促進</a:t>
            </a:r>
          </a:p>
        </p:txBody>
      </p:sp>
      <p:pic>
        <p:nvPicPr>
          <p:cNvPr id="53" name="図 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600" y="3292418"/>
            <a:ext cx="2787389" cy="2254458"/>
          </a:xfrm>
          <a:prstGeom prst="rect">
            <a:avLst/>
          </a:prstGeom>
        </p:spPr>
      </p:pic>
      <p:sp>
        <p:nvSpPr>
          <p:cNvPr id="55" name="正方形/長方形 1"/>
          <p:cNvSpPr>
            <a:spLocks noChangeArrowheads="1"/>
          </p:cNvSpPr>
          <p:nvPr/>
        </p:nvSpPr>
        <p:spPr bwMode="auto">
          <a:xfrm>
            <a:off x="505822" y="5552519"/>
            <a:ext cx="3672408" cy="353458"/>
          </a:xfrm>
          <a:prstGeom prst="rect">
            <a:avLst/>
          </a:prstGeom>
          <a:noFill/>
          <a:ln w="9525" algn="ctr">
            <a:noFill/>
            <a:round/>
            <a:headEnd/>
            <a:tailEnd/>
          </a:ln>
          <a:extLst/>
        </p:spPr>
        <p:txBody>
          <a:bodyPr/>
          <a:lstStyle/>
          <a:p>
            <a:pPr algn="ctr"/>
            <a:r>
              <a:rPr lang="ja-JP" altLang="en-US" sz="1400" b="1" dirty="0">
                <a:latin typeface="Meiryo UI" panose="020B0604030504040204" pitchFamily="50" charset="-128"/>
                <a:ea typeface="Meiryo UI" panose="020B0604030504040204" pitchFamily="50" charset="-128"/>
              </a:rPr>
              <a:t>「大阪府暑さ対策情報ポータルサイト」を開設</a:t>
            </a:r>
          </a:p>
        </p:txBody>
      </p:sp>
      <p:sp>
        <p:nvSpPr>
          <p:cNvPr id="56" name="テキスト ボックス 55"/>
          <p:cNvSpPr txBox="1"/>
          <p:nvPr/>
        </p:nvSpPr>
        <p:spPr>
          <a:xfrm>
            <a:off x="5527869" y="5491005"/>
            <a:ext cx="2767396" cy="523220"/>
          </a:xfrm>
          <a:prstGeom prst="rect">
            <a:avLst/>
          </a:prstGeom>
          <a:noFill/>
        </p:spPr>
        <p:txBody>
          <a:bodyPr wrap="square" lIns="36000" rIns="36000"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電光表示</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パネルイメージ</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暑さ</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指数</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と熱中症危険度をお知らせ</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角丸四角形 57"/>
          <p:cNvSpPr/>
          <p:nvPr/>
        </p:nvSpPr>
        <p:spPr bwMode="auto">
          <a:xfrm>
            <a:off x="7740130" y="491282"/>
            <a:ext cx="1296144" cy="204311"/>
          </a:xfrm>
          <a:prstGeom prst="roundRect">
            <a:avLst/>
          </a:prstGeom>
          <a:solidFill>
            <a:srgbClr val="0070C0"/>
          </a:solidFill>
          <a:ln w="25400">
            <a:noFill/>
          </a:ln>
          <a:effectLst/>
          <a:extLst/>
        </p:spPr>
        <p:txBody>
          <a:bodyPr wrap="square" lIns="0" tIns="0" rIns="0" bIns="0" anchor="ctr">
            <a:spAutoFit/>
          </a:bodyPr>
          <a:lstStyle/>
          <a:p>
            <a:pPr algn="ctr">
              <a:defRPr/>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2019NEW</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83778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 15"/>
          <p:cNvGraphicFramePr>
            <a:graphicFrameLocks noGrp="1"/>
          </p:cNvGraphicFramePr>
          <p:nvPr>
            <p:extLst>
              <p:ext uri="{D42A27DB-BD31-4B8C-83A1-F6EECF244321}">
                <p14:modId xmlns:p14="http://schemas.microsoft.com/office/powerpoint/2010/main" val="453860754"/>
              </p:ext>
            </p:extLst>
          </p:nvPr>
        </p:nvGraphicFramePr>
        <p:xfrm>
          <a:off x="218081" y="1372576"/>
          <a:ext cx="4326624" cy="5158397"/>
        </p:xfrm>
        <a:graphic>
          <a:graphicData uri="http://schemas.openxmlformats.org/drawingml/2006/table">
            <a:tbl>
              <a:tblPr firstRow="1" bandRow="1">
                <a:tableStyleId>{5C22544A-7EE6-4342-B048-85BDC9FD1C3A}</a:tableStyleId>
              </a:tblPr>
              <a:tblGrid>
                <a:gridCol w="4326624">
                  <a:extLst>
                    <a:ext uri="{9D8B030D-6E8A-4147-A177-3AD203B41FA5}">
                      <a16:colId xmlns:a16="http://schemas.microsoft.com/office/drawing/2014/main" val="20000"/>
                    </a:ext>
                  </a:extLst>
                </a:gridCol>
              </a:tblGrid>
              <a:tr h="491931">
                <a:tc>
                  <a:txBody>
                    <a:bodyP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具体的な取組内容</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4666466">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　</a:t>
                      </a: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4" name="正方形/長方形 1"/>
          <p:cNvSpPr>
            <a:spLocks noChangeArrowheads="1"/>
          </p:cNvSpPr>
          <p:nvPr/>
        </p:nvSpPr>
        <p:spPr bwMode="auto">
          <a:xfrm>
            <a:off x="151287" y="1851246"/>
            <a:ext cx="4446592" cy="2375107"/>
          </a:xfrm>
          <a:prstGeom prst="rect">
            <a:avLst/>
          </a:prstGeom>
          <a:noFill/>
          <a:ln w="9525" algn="ctr">
            <a:noFill/>
            <a:round/>
            <a:headEnd/>
            <a:tailEnd/>
          </a:ln>
          <a:extLst/>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■教育・福祉関係者等を対象とした暑さ対策セミナーを開催</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5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◆教育関係者対象暑さ対策セミナー</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（５月・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167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人参加）</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＜内容＞</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子どもの体温調節特性と熱中症</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予防</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zh-CN" altLang="en-US" sz="1400" dirty="0">
                <a:latin typeface="Meiryo UI" panose="020B0604030504040204" pitchFamily="50" charset="-128"/>
                <a:ea typeface="Meiryo UI" panose="020B0604030504040204" pitchFamily="50" charset="-128"/>
                <a:cs typeface="Meiryo UI" panose="020B0604030504040204" pitchFamily="50" charset="-128"/>
              </a:rPr>
              <a:t>大阪国際大学　人間科学部　教授　井上</a:t>
            </a:r>
            <a:r>
              <a:rPr lang="zh-CN" altLang="en-US" sz="1400" dirty="0" smtClean="0">
                <a:latin typeface="Meiryo UI" panose="020B0604030504040204" pitchFamily="50" charset="-128"/>
                <a:ea typeface="Meiryo UI" panose="020B0604030504040204" pitchFamily="50" charset="-128"/>
                <a:cs typeface="Meiryo UI" panose="020B0604030504040204" pitchFamily="50" charset="-128"/>
              </a:rPr>
              <a:t>芳光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223838" indent="-223838"/>
            <a:r>
              <a:rPr lang="ja-JP" altLang="en-US" sz="1400" dirty="0">
                <a:latin typeface="Meiryo UI" panose="020B0604030504040204" pitchFamily="50" charset="-128"/>
                <a:ea typeface="Meiryo UI" panose="020B0604030504040204" pitchFamily="50" charset="-128"/>
                <a:cs typeface="Meiryo UI" panose="020B0604030504040204" pitchFamily="50" charset="-128"/>
              </a:rPr>
              <a:t>　・子どもの熱中症救急搬送事例から見た観察ポイントや応急</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処置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223838" indent="-223838"/>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zh-CN" altLang="en-US" sz="1400" dirty="0">
                <a:latin typeface="Meiryo UI" panose="020B0604030504040204" pitchFamily="50" charset="-128"/>
                <a:ea typeface="Meiryo UI" panose="020B0604030504040204" pitchFamily="50" charset="-128"/>
                <a:cs typeface="Meiryo UI" panose="020B0604030504040204" pitchFamily="50" charset="-128"/>
              </a:rPr>
              <a:t>大阪市消防局　救急部救急課　救命普及担当</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5" name="表 34"/>
          <p:cNvGraphicFramePr>
            <a:graphicFrameLocks noGrp="1"/>
          </p:cNvGraphicFramePr>
          <p:nvPr>
            <p:extLst>
              <p:ext uri="{D42A27DB-BD31-4B8C-83A1-F6EECF244321}">
                <p14:modId xmlns:p14="http://schemas.microsoft.com/office/powerpoint/2010/main" val="4154898763"/>
              </p:ext>
            </p:extLst>
          </p:nvPr>
        </p:nvGraphicFramePr>
        <p:xfrm>
          <a:off x="4658850" y="1378092"/>
          <a:ext cx="4336363" cy="5152882"/>
        </p:xfrm>
        <a:graphic>
          <a:graphicData uri="http://schemas.openxmlformats.org/drawingml/2006/table">
            <a:tbl>
              <a:tblPr firstRow="1" bandRow="1">
                <a:tableStyleId>{5C22544A-7EE6-4342-B048-85BDC9FD1C3A}</a:tableStyleId>
              </a:tblPr>
              <a:tblGrid>
                <a:gridCol w="4336363">
                  <a:extLst>
                    <a:ext uri="{9D8B030D-6E8A-4147-A177-3AD203B41FA5}">
                      <a16:colId xmlns:a16="http://schemas.microsoft.com/office/drawing/2014/main" val="20000"/>
                    </a:ext>
                  </a:extLst>
                </a:gridCol>
              </a:tblGrid>
              <a:tr h="491407">
                <a:tc>
                  <a:txBody>
                    <a:bodyP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具体的な取組内容</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4661475">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　</a:t>
                      </a: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36" name="正方形/長方形 1"/>
          <p:cNvSpPr>
            <a:spLocks noChangeArrowheads="1"/>
          </p:cNvSpPr>
          <p:nvPr/>
        </p:nvSpPr>
        <p:spPr bwMode="auto">
          <a:xfrm>
            <a:off x="4603927" y="1844824"/>
            <a:ext cx="4446208" cy="835364"/>
          </a:xfrm>
          <a:prstGeom prst="rect">
            <a:avLst/>
          </a:prstGeom>
          <a:noFill/>
          <a:ln w="9525" algn="ctr">
            <a:noFill/>
            <a:round/>
            <a:headEnd/>
            <a:tailEnd/>
          </a:ln>
          <a:extLst/>
        </p:spPr>
        <p:txBody>
          <a:bodyPr/>
          <a:lstStyle/>
          <a:p>
            <a:pPr marL="180975" indent="-180975"/>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■ゴーヤ</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・アサガオの種等の啓発物品（企業協賛）を活用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、みどりの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カーテンづくりの取組みの促進を通じ、府民の暑さ対策を促進。</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1"/>
          <p:cNvSpPr>
            <a:spLocks noChangeArrowheads="1"/>
          </p:cNvSpPr>
          <p:nvPr/>
        </p:nvSpPr>
        <p:spPr bwMode="auto">
          <a:xfrm>
            <a:off x="4658850" y="5529737"/>
            <a:ext cx="4432783" cy="1029592"/>
          </a:xfrm>
          <a:prstGeom prst="rect">
            <a:avLst/>
          </a:prstGeom>
          <a:noFill/>
          <a:ln w="9525" algn="ctr">
            <a:noFill/>
            <a:round/>
            <a:headEnd/>
            <a:tailEnd/>
          </a:ln>
          <a:extLst/>
        </p:spPr>
        <p:txBody>
          <a:bodyPr/>
          <a:lstStyle/>
          <a:p>
            <a:pPr algn="ctr"/>
            <a:r>
              <a:rPr lang="ja-JP" altLang="en-US" sz="1400" b="1" dirty="0">
                <a:latin typeface="Meiryo UI" panose="020B0604030504040204" pitchFamily="50" charset="-128"/>
                <a:ea typeface="Meiryo UI" panose="020B0604030504040204" pitchFamily="50" charset="-128"/>
              </a:rPr>
              <a:t>株式会社リクルート住まいカンパニー様</a:t>
            </a:r>
            <a:r>
              <a:rPr lang="ja-JP" altLang="en-US" sz="1400" b="1" dirty="0" smtClean="0">
                <a:latin typeface="Meiryo UI" panose="020B0604030504040204" pitchFamily="50" charset="-128"/>
                <a:ea typeface="Meiryo UI" panose="020B0604030504040204" pitchFamily="50" charset="-128"/>
              </a:rPr>
              <a:t>協賛 ゴーヤ</a:t>
            </a:r>
            <a:r>
              <a:rPr lang="ja-JP" altLang="en-US" sz="1400" b="1" dirty="0">
                <a:latin typeface="Meiryo UI" panose="020B0604030504040204" pitchFamily="50" charset="-128"/>
                <a:ea typeface="Meiryo UI" panose="020B0604030504040204" pitchFamily="50" charset="-128"/>
              </a:rPr>
              <a:t>の種</a:t>
            </a:r>
            <a:endParaRPr lang="en-US" altLang="ja-JP" sz="1400" b="1" dirty="0" smtClean="0">
              <a:latin typeface="Meiryo UI" panose="020B0604030504040204" pitchFamily="50" charset="-128"/>
              <a:ea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rPr>
              <a:t>大阪府</a:t>
            </a:r>
            <a:r>
              <a:rPr lang="en-US" altLang="ja-JP" sz="1400" dirty="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SUUMO</a:t>
            </a:r>
            <a:r>
              <a:rPr lang="ja-JP" altLang="en-US" sz="1400" dirty="0" smtClean="0">
                <a:latin typeface="Meiryo UI" panose="020B0604030504040204" pitchFamily="50" charset="-128"/>
                <a:ea typeface="Meiryo UI" panose="020B0604030504040204" pitchFamily="50" charset="-128"/>
              </a:rPr>
              <a:t>暑い夏をエコに涼しく乗り越えよう！</a:t>
            </a:r>
            <a:endParaRPr lang="en-US" altLang="ja-JP" sz="1400" dirty="0" smtClean="0">
              <a:latin typeface="Meiryo UI" panose="020B0604030504040204" pitchFamily="50" charset="-128"/>
              <a:ea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rPr>
              <a:t>緑のカーテンをみんなで広げよう！</a:t>
            </a:r>
            <a:endParaRPr lang="en-US" altLang="ja-JP" sz="1400" dirty="0" smtClean="0">
              <a:latin typeface="Meiryo UI" panose="020B0604030504040204" pitchFamily="50" charset="-128"/>
              <a:ea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4,500</a:t>
            </a:r>
            <a:r>
              <a:rPr lang="ja-JP" altLang="en-US" sz="1400" dirty="0" smtClean="0">
                <a:latin typeface="Meiryo UI" panose="020B0604030504040204" pitchFamily="50" charset="-128"/>
                <a:ea typeface="Meiryo UI" panose="020B0604030504040204" pitchFamily="50" charset="-128"/>
              </a:rPr>
              <a:t>袋）</a:t>
            </a:r>
            <a:endParaRPr lang="ja-JP" altLang="en-US" sz="1400" dirty="0">
              <a:latin typeface="Meiryo UI" panose="020B0604030504040204" pitchFamily="50" charset="-128"/>
              <a:ea typeface="Meiryo UI" panose="020B0604030504040204" pitchFamily="50" charset="-128"/>
            </a:endParaRPr>
          </a:p>
        </p:txBody>
      </p:sp>
      <p:pic>
        <p:nvPicPr>
          <p:cNvPr id="47" name="図 46"/>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4302" r="13504"/>
          <a:stretch/>
        </p:blipFill>
        <p:spPr bwMode="auto">
          <a:xfrm rot="16200000">
            <a:off x="5533541" y="2809778"/>
            <a:ext cx="2580862" cy="2334036"/>
          </a:xfrm>
          <a:prstGeom prst="rect">
            <a:avLst/>
          </a:prstGeom>
          <a:ln>
            <a:noFill/>
          </a:ln>
          <a:extLst>
            <a:ext uri="{53640926-AAD7-44D8-BBD7-CCE9431645EC}">
              <a14:shadowObscured xmlns:a14="http://schemas.microsoft.com/office/drawing/2010/main"/>
            </a:ext>
          </a:extLst>
        </p:spPr>
      </p:pic>
      <p:sp>
        <p:nvSpPr>
          <p:cNvPr id="48" name="テキスト ボックス 47"/>
          <p:cNvSpPr txBox="1"/>
          <p:nvPr/>
        </p:nvSpPr>
        <p:spPr>
          <a:xfrm>
            <a:off x="0" y="0"/>
            <a:ext cx="7058147"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３</a:t>
            </a:r>
            <a:r>
              <a:rPr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大阪府の暑さ対策</a:t>
            </a:r>
            <a:endPar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スライド番号プレースホルダー 3"/>
          <p:cNvSpPr>
            <a:spLocks noGrp="1"/>
          </p:cNvSpPr>
          <p:nvPr>
            <p:ph type="sldNum" sz="quarter" idx="12"/>
          </p:nvPr>
        </p:nvSpPr>
        <p:spPr>
          <a:xfrm>
            <a:off x="8041704" y="18288"/>
            <a:ext cx="1066800" cy="329184"/>
          </a:xfrm>
        </p:spPr>
        <p:txBody>
          <a:bodyPr/>
          <a:lstStyle/>
          <a:p>
            <a:r>
              <a:rPr kumimoji="1" lang="en-US" altLang="ja-JP" dirty="0" smtClean="0"/>
              <a:t>13</a:t>
            </a:r>
            <a:endParaRPr kumimoji="1" lang="ja-JP" altLang="en-US" dirty="0"/>
          </a:p>
        </p:txBody>
      </p:sp>
      <p:grpSp>
        <p:nvGrpSpPr>
          <p:cNvPr id="40" name="グループ化 39"/>
          <p:cNvGrpSpPr/>
          <p:nvPr/>
        </p:nvGrpSpPr>
        <p:grpSpPr>
          <a:xfrm>
            <a:off x="1689425" y="697461"/>
            <a:ext cx="2868786" cy="657827"/>
            <a:chOff x="2948157" y="2420887"/>
            <a:chExt cx="3686655" cy="890838"/>
          </a:xfrm>
        </p:grpSpPr>
        <p:sp>
          <p:nvSpPr>
            <p:cNvPr id="41" name="角丸四角形 40"/>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2948157" y="2519537"/>
              <a:ext cx="2711098" cy="500154"/>
            </a:xfrm>
            <a:prstGeom prst="rect">
              <a:avLst/>
            </a:prstGeom>
          </p:spPr>
          <p:txBody>
            <a:bodyPr wrap="square">
              <a:spAutoFit/>
            </a:bodyPr>
            <a:lstStyle/>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暑さ対策</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セミナー</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3" name="角丸四角形 42"/>
          <p:cNvSpPr/>
          <p:nvPr/>
        </p:nvSpPr>
        <p:spPr>
          <a:xfrm>
            <a:off x="219578" y="710159"/>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取組③</a:t>
            </a:r>
            <a:endPar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1"/>
          <p:cNvSpPr>
            <a:spLocks noChangeArrowheads="1"/>
          </p:cNvSpPr>
          <p:nvPr/>
        </p:nvSpPr>
        <p:spPr bwMode="auto">
          <a:xfrm>
            <a:off x="2305236" y="1063492"/>
            <a:ext cx="2592288" cy="349284"/>
          </a:xfrm>
          <a:prstGeom prst="rect">
            <a:avLst/>
          </a:prstGeom>
          <a:noFill/>
          <a:ln w="9525" algn="ctr">
            <a:noFill/>
            <a:round/>
            <a:headEnd/>
            <a:tailEnd/>
          </a:ln>
          <a:extLst/>
        </p:spPr>
        <p:txBody>
          <a:bodyPr/>
          <a:lstStyle/>
          <a:p>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環境</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農林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水産部・教育庁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a:t>
            </a:r>
            <a:r>
              <a:rPr kumimoji="0" lang="ja-JP" altLang="en-US" sz="2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予防</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に関する</a:t>
            </a:r>
            <a:r>
              <a:rPr kumimoji="0" lang="ja-JP" altLang="en-US" sz="2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1"/>
          <p:cNvSpPr>
            <a:spLocks noChangeArrowheads="1"/>
          </p:cNvSpPr>
          <p:nvPr/>
        </p:nvSpPr>
        <p:spPr bwMode="auto">
          <a:xfrm>
            <a:off x="253098" y="5148349"/>
            <a:ext cx="4242969" cy="1410980"/>
          </a:xfrm>
          <a:prstGeom prst="rect">
            <a:avLst/>
          </a:prstGeom>
          <a:noFill/>
          <a:ln w="9525" algn="ctr">
            <a:noFill/>
            <a:round/>
            <a:headEnd/>
            <a:tailEnd/>
          </a:ln>
          <a:extLst/>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福祉関係者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対象暑さ対策セミナー</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（６月）</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＜内容＞</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・高齢者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の熱中症予防のための住まい方の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工夫</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・高齢者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の熱中症救急搬送事例から見た観察ポイント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応急処置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・からだづくり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で暑さに備える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楽しむウォーキング習慣</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52" name="正方形/長方形 1"/>
          <p:cNvSpPr>
            <a:spLocks noChangeArrowheads="1"/>
          </p:cNvSpPr>
          <p:nvPr/>
        </p:nvSpPr>
        <p:spPr bwMode="auto">
          <a:xfrm>
            <a:off x="913458" y="4874113"/>
            <a:ext cx="2922248" cy="274236"/>
          </a:xfrm>
          <a:prstGeom prst="rect">
            <a:avLst/>
          </a:prstGeom>
          <a:noFill/>
          <a:ln w="9525" algn="ctr">
            <a:noFill/>
            <a:round/>
            <a:headEnd/>
            <a:tailEnd/>
          </a:ln>
          <a:extLst/>
        </p:spPr>
        <p:txBody>
          <a:bodyPr/>
          <a:lstStyle/>
          <a:p>
            <a:pPr algn="ctr"/>
            <a:r>
              <a:rPr lang="ja-JP" altLang="en-US" sz="1400" b="1" dirty="0" smtClean="0">
                <a:latin typeface="Meiryo UI" panose="020B0604030504040204" pitchFamily="50" charset="-128"/>
                <a:ea typeface="Meiryo UI" panose="020B0604030504040204" pitchFamily="50" charset="-128"/>
              </a:rPr>
              <a:t>教育関係者対象暑さ対策セミナー</a:t>
            </a:r>
            <a:endParaRPr lang="ja-JP" altLang="en-US" sz="1400" dirty="0">
              <a:latin typeface="Meiryo UI" panose="020B0604030504040204" pitchFamily="50" charset="-128"/>
              <a:ea typeface="Meiryo UI" panose="020B0604030504040204" pitchFamily="50" charset="-128"/>
            </a:endParaRPr>
          </a:p>
        </p:txBody>
      </p:sp>
      <p:sp>
        <p:nvSpPr>
          <p:cNvPr id="26" name="タイトル 1"/>
          <p:cNvSpPr txBox="1">
            <a:spLocks/>
          </p:cNvSpPr>
          <p:nvPr/>
        </p:nvSpPr>
        <p:spPr>
          <a:xfrm>
            <a:off x="8397442" y="6531661"/>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smtClean="0"/>
              <a:t>５</a:t>
            </a:r>
            <a:endParaRPr lang="ja-JP" altLang="en-US" sz="2200" b="1" dirty="0"/>
          </a:p>
        </p:txBody>
      </p:sp>
      <p:sp>
        <p:nvSpPr>
          <p:cNvPr id="37" name="角丸四角形 36"/>
          <p:cNvSpPr/>
          <p:nvPr/>
        </p:nvSpPr>
        <p:spPr bwMode="auto">
          <a:xfrm>
            <a:off x="3212123" y="480570"/>
            <a:ext cx="1296144" cy="204311"/>
          </a:xfrm>
          <a:prstGeom prst="roundRect">
            <a:avLst/>
          </a:prstGeom>
          <a:solidFill>
            <a:srgbClr val="0070C0"/>
          </a:solidFill>
          <a:ln w="25400">
            <a:noFill/>
          </a:ln>
          <a:effectLst/>
          <a:extLst/>
        </p:spPr>
        <p:txBody>
          <a:bodyPr wrap="square" lIns="0" tIns="0" rIns="0" bIns="0" anchor="ctr">
            <a:spAutoFit/>
          </a:bodyPr>
          <a:lstStyle/>
          <a:p>
            <a:pPr algn="ctr">
              <a:defRPr/>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2019NEW</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角丸四角形 29"/>
          <p:cNvSpPr/>
          <p:nvPr/>
        </p:nvSpPr>
        <p:spPr>
          <a:xfrm>
            <a:off x="4673419" y="695768"/>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取組④</a:t>
            </a:r>
            <a:endPar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p:cNvSpPr/>
          <p:nvPr/>
        </p:nvSpPr>
        <p:spPr>
          <a:xfrm>
            <a:off x="6216021" y="691910"/>
            <a:ext cx="2779192" cy="657827"/>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a:xfrm>
            <a:off x="6234264" y="707301"/>
            <a:ext cx="2714242" cy="477054"/>
          </a:xfrm>
          <a:prstGeom prst="rect">
            <a:avLst/>
          </a:prstGeom>
        </p:spPr>
        <p:txBody>
          <a:bodyPr wrap="square">
            <a:spAutoFit/>
          </a:bodyPr>
          <a:lstStyle/>
          <a:p>
            <a:pPr>
              <a:lnSpc>
                <a:spcPts val="15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みどりのカーテンづくりを</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通じた</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府民の暑さ対策の取組促進</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1"/>
          <p:cNvSpPr>
            <a:spLocks noChangeArrowheads="1"/>
          </p:cNvSpPr>
          <p:nvPr/>
        </p:nvSpPr>
        <p:spPr bwMode="auto">
          <a:xfrm>
            <a:off x="7408889" y="1072774"/>
            <a:ext cx="2077390" cy="349284"/>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（環境</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農林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bwMode="auto">
          <a:xfrm>
            <a:off x="7682051" y="476637"/>
            <a:ext cx="1296144" cy="204311"/>
          </a:xfrm>
          <a:prstGeom prst="roundRect">
            <a:avLst/>
          </a:prstGeom>
          <a:solidFill>
            <a:srgbClr val="0070C0"/>
          </a:solidFill>
          <a:ln w="25400">
            <a:noFill/>
          </a:ln>
          <a:effectLst/>
          <a:extLst/>
        </p:spPr>
        <p:txBody>
          <a:bodyPr wrap="square" lIns="0" tIns="0" rIns="0" bIns="0" anchor="ctr">
            <a:spAutoFit/>
          </a:bodyPr>
          <a:lstStyle/>
          <a:p>
            <a:pPr algn="ctr">
              <a:defRPr/>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2019NEW</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1923" y="3985125"/>
            <a:ext cx="1243386" cy="932539"/>
          </a:xfrm>
          <a:prstGeom prst="rect">
            <a:avLst/>
          </a:prstGeom>
        </p:spPr>
      </p:pic>
    </p:spTree>
    <p:extLst>
      <p:ext uri="{BB962C8B-B14F-4D97-AF65-F5344CB8AC3E}">
        <p14:creationId xmlns:p14="http://schemas.microsoft.com/office/powerpoint/2010/main" val="1005375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a:t>
            </a:r>
            <a:r>
              <a:rPr kumimoji="0" lang="ja-JP" altLang="en-US" sz="2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予防</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に関する</a:t>
            </a:r>
            <a:r>
              <a:rPr kumimoji="0" lang="ja-JP" altLang="en-US" sz="2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819884" y="536138"/>
            <a:ext cx="7246600" cy="657827"/>
            <a:chOff x="3075868" y="2420887"/>
            <a:chExt cx="3567100"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75985" y="2627953"/>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大阪府広報による注意喚起・啓発</a:t>
              </a:r>
            </a:p>
          </p:txBody>
        </p:sp>
      </p:grpSp>
      <p:sp>
        <p:nvSpPr>
          <p:cNvPr id="11" name="角丸四角形 10"/>
          <p:cNvSpPr/>
          <p:nvPr/>
        </p:nvSpPr>
        <p:spPr>
          <a:xfrm>
            <a:off x="25152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取組⑤</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タイトル 1"/>
          <p:cNvSpPr txBox="1">
            <a:spLocks/>
          </p:cNvSpPr>
          <p:nvPr/>
        </p:nvSpPr>
        <p:spPr>
          <a:xfrm>
            <a:off x="8439417" y="6558355"/>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smtClean="0"/>
              <a:t>６</a:t>
            </a:r>
            <a:endParaRPr lang="ja-JP" altLang="en-US" sz="2200" b="1" dirty="0"/>
          </a:p>
        </p:txBody>
      </p:sp>
      <p:sp>
        <p:nvSpPr>
          <p:cNvPr id="52" name="正方形/長方形 1"/>
          <p:cNvSpPr>
            <a:spLocks noChangeArrowheads="1"/>
          </p:cNvSpPr>
          <p:nvPr/>
        </p:nvSpPr>
        <p:spPr bwMode="auto">
          <a:xfrm>
            <a:off x="-3072395" y="4459713"/>
            <a:ext cx="4343141" cy="1409866"/>
          </a:xfrm>
          <a:prstGeom prst="rect">
            <a:avLst/>
          </a:prstGeom>
          <a:noFill/>
          <a:ln w="9525" algn="ctr">
            <a:noFill/>
            <a:round/>
            <a:headEnd/>
            <a:tailEnd/>
          </a:ln>
          <a:extLst/>
        </p:spPr>
        <p:txBody>
          <a:bodyPr/>
          <a:lstStyle/>
          <a:p>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1"/>
          <p:cNvSpPr>
            <a:spLocks noChangeArrowheads="1"/>
          </p:cNvSpPr>
          <p:nvPr/>
        </p:nvSpPr>
        <p:spPr bwMode="auto">
          <a:xfrm>
            <a:off x="9234947" y="5106194"/>
            <a:ext cx="4343141" cy="1409866"/>
          </a:xfrm>
          <a:prstGeom prst="rect">
            <a:avLst/>
          </a:prstGeom>
          <a:noFill/>
          <a:ln w="9525" algn="ctr">
            <a:noFill/>
            <a:round/>
            <a:headEnd/>
            <a:tailEnd/>
          </a:ln>
          <a:extLst/>
        </p:spPr>
        <p:txBody>
          <a:bodyPr/>
          <a:lstStyle/>
          <a:p>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1057436947"/>
              </p:ext>
            </p:extLst>
          </p:nvPr>
        </p:nvGraphicFramePr>
        <p:xfrm>
          <a:off x="218079" y="1350526"/>
          <a:ext cx="8818195" cy="5132724"/>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489483">
                <a:tc>
                  <a:txBody>
                    <a:bodyP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具体的な取組内容</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4643241">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　</a:t>
                      </a: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0" name="正方形/長方形 1"/>
          <p:cNvSpPr>
            <a:spLocks noChangeArrowheads="1"/>
          </p:cNvSpPr>
          <p:nvPr/>
        </p:nvSpPr>
        <p:spPr bwMode="auto">
          <a:xfrm>
            <a:off x="341310" y="2487744"/>
            <a:ext cx="4876042" cy="1542593"/>
          </a:xfrm>
          <a:prstGeom prst="rect">
            <a:avLst/>
          </a:prstGeom>
          <a:noFill/>
          <a:ln w="9525" algn="ctr">
            <a:noFill/>
            <a:round/>
            <a:headEnd/>
            <a:tailEnd/>
          </a:ln>
          <a:extLst/>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①</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大阪府暑さ対策情報ポータルサイト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」による啓発（再掲）</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②府内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の救急搬送人員数や現在の暑さ指数を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お知らせ</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③</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熱中症</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予防のポイントや注意事項などを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周知</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④</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も</a:t>
            </a:r>
            <a:r>
              <a:rPr lang="ja-JP" altLang="en-US" sz="1400" dirty="0" err="1" smtClean="0">
                <a:latin typeface="Meiryo UI" panose="020B0604030504040204" pitchFamily="50" charset="-128"/>
                <a:ea typeface="Meiryo UI" panose="020B0604030504040204" pitchFamily="50" charset="-128"/>
                <a:cs typeface="Meiryo UI" panose="020B0604030504040204" pitchFamily="50" charset="-128"/>
              </a:rPr>
              <a:t>ずやん</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Twitter</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での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啓発</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⑤</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Facebook</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での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啓発</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⑥</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ホームページトップへ</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の掲載（予定）</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ネット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配信</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番組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チャンネル（予定）</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1"/>
          <p:cNvSpPr>
            <a:spLocks noChangeArrowheads="1"/>
          </p:cNvSpPr>
          <p:nvPr/>
        </p:nvSpPr>
        <p:spPr bwMode="auto">
          <a:xfrm>
            <a:off x="6300192" y="890328"/>
            <a:ext cx="3024336" cy="349284"/>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（健康医療部・環境</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農林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327401" y="2041609"/>
            <a:ext cx="2711529" cy="368691"/>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smtClean="0">
                <a:latin typeface="Meiryo UI" pitchFamily="50" charset="-128"/>
                <a:ea typeface="Meiryo UI" pitchFamily="50" charset="-128"/>
                <a:cs typeface="Meiryo UI" pitchFamily="50" charset="-128"/>
              </a:rPr>
              <a:t>ホームページ</a:t>
            </a:r>
            <a:r>
              <a:rPr lang="ja-JP" altLang="en-US" sz="1600" b="1" dirty="0">
                <a:latin typeface="Meiryo UI" pitchFamily="50" charset="-128"/>
                <a:ea typeface="Meiryo UI" pitchFamily="50" charset="-128"/>
                <a:cs typeface="Meiryo UI" pitchFamily="50" charset="-128"/>
              </a:rPr>
              <a:t>等による</a:t>
            </a:r>
            <a:r>
              <a:rPr lang="ja-JP" altLang="en-US" sz="1600" b="1" dirty="0" smtClean="0">
                <a:latin typeface="Meiryo UI" pitchFamily="50" charset="-128"/>
                <a:ea typeface="Meiryo UI" pitchFamily="50" charset="-128"/>
                <a:cs typeface="Meiryo UI" pitchFamily="50" charset="-128"/>
              </a:rPr>
              <a:t>啓発</a:t>
            </a:r>
            <a:endParaRPr kumimoji="1" lang="ja-JP" altLang="en-US" sz="1600" b="1" dirty="0">
              <a:latin typeface="Meiryo UI" pitchFamily="50" charset="-128"/>
              <a:ea typeface="Meiryo UI" pitchFamily="50" charset="-128"/>
              <a:cs typeface="Meiryo UI" pitchFamily="50" charset="-128"/>
            </a:endParaRPr>
          </a:p>
        </p:txBody>
      </p:sp>
      <p:sp>
        <p:nvSpPr>
          <p:cNvPr id="30" name="角丸四角形 29"/>
          <p:cNvSpPr/>
          <p:nvPr/>
        </p:nvSpPr>
        <p:spPr>
          <a:xfrm>
            <a:off x="323528" y="4619094"/>
            <a:ext cx="3668180" cy="368691"/>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府政だよりでの注意喚起</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（予定</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341310" y="5422287"/>
            <a:ext cx="3668180" cy="428983"/>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知事定例会見での注意</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喚起</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（予定）</a:t>
            </a: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1"/>
          <p:cNvSpPr>
            <a:spLocks noChangeArrowheads="1"/>
          </p:cNvSpPr>
          <p:nvPr/>
        </p:nvSpPr>
        <p:spPr bwMode="auto">
          <a:xfrm>
            <a:off x="5580112" y="4389590"/>
            <a:ext cx="2376264" cy="459008"/>
          </a:xfrm>
          <a:prstGeom prst="rect">
            <a:avLst/>
          </a:prstGeom>
          <a:noFill/>
          <a:ln w="9525" algn="ctr">
            <a:noFill/>
            <a:round/>
            <a:headEnd/>
            <a:tailEnd/>
          </a:ln>
          <a:extLst/>
        </p:spPr>
        <p:txBody>
          <a:bodyPr/>
          <a:lstStyle/>
          <a:p>
            <a:pPr algn="ct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年度　大阪府ホームページ</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6" name="図 35" descr="D:\IbaY\Desktop\キャプチャ.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0583" y="2404906"/>
            <a:ext cx="3014565" cy="2009710"/>
          </a:xfrm>
          <a:prstGeom prst="rect">
            <a:avLst/>
          </a:prstGeom>
          <a:noFill/>
          <a:ln>
            <a:noFill/>
          </a:ln>
        </p:spPr>
      </p:pic>
      <p:sp>
        <p:nvSpPr>
          <p:cNvPr id="40" name="正方形/長方形 1"/>
          <p:cNvSpPr>
            <a:spLocks noChangeArrowheads="1"/>
          </p:cNvSpPr>
          <p:nvPr/>
        </p:nvSpPr>
        <p:spPr bwMode="auto">
          <a:xfrm>
            <a:off x="4484852" y="5748544"/>
            <a:ext cx="3962743" cy="561345"/>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・農業</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情報メール「おおさかアグリメール」で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農作業中</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熱中症に対する注意</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喚起</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a:xfrm>
            <a:off x="4541510" y="5400632"/>
            <a:ext cx="2711529" cy="368691"/>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smtClean="0">
                <a:latin typeface="Meiryo UI" pitchFamily="50" charset="-128"/>
                <a:ea typeface="Meiryo UI" pitchFamily="50" charset="-128"/>
                <a:cs typeface="Meiryo UI" pitchFamily="50" charset="-128"/>
              </a:rPr>
              <a:t>メールによる注意喚起</a:t>
            </a:r>
            <a:endParaRPr kumimoji="1" lang="ja-JP" altLang="en-US" sz="16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046811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a:t>
            </a:r>
            <a:r>
              <a:rPr kumimoji="0" lang="ja-JP" altLang="en-US" sz="2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予防</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に関する</a:t>
            </a:r>
            <a:r>
              <a:rPr kumimoji="0" lang="ja-JP" altLang="en-US" sz="2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799599" y="536138"/>
            <a:ext cx="7250315" cy="657827"/>
            <a:chOff x="3065883" y="2420887"/>
            <a:chExt cx="3568929"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65883" y="2477301"/>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様々な機関・施設を通じた注意喚起・啓発</a:t>
              </a:r>
            </a:p>
          </p:txBody>
        </p:sp>
      </p:grpSp>
      <p:sp>
        <p:nvSpPr>
          <p:cNvPr id="11" name="角丸四角形 10"/>
          <p:cNvSpPr/>
          <p:nvPr/>
        </p:nvSpPr>
        <p:spPr>
          <a:xfrm>
            <a:off x="25152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取組⑥</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2638743437"/>
              </p:ext>
            </p:extLst>
          </p:nvPr>
        </p:nvGraphicFramePr>
        <p:xfrm>
          <a:off x="261207" y="1412837"/>
          <a:ext cx="8784755" cy="5001480"/>
        </p:xfrm>
        <a:graphic>
          <a:graphicData uri="http://schemas.openxmlformats.org/drawingml/2006/table">
            <a:tbl>
              <a:tblPr firstRow="1" bandRow="1">
                <a:tableStyleId>{5C22544A-7EE6-4342-B048-85BDC9FD1C3A}</a:tableStyleId>
              </a:tblPr>
              <a:tblGrid>
                <a:gridCol w="8784755">
                  <a:extLst>
                    <a:ext uri="{9D8B030D-6E8A-4147-A177-3AD203B41FA5}">
                      <a16:colId xmlns:a16="http://schemas.microsoft.com/office/drawing/2014/main" val="20000"/>
                    </a:ext>
                  </a:extLst>
                </a:gridCol>
              </a:tblGrid>
              <a:tr h="396000">
                <a:tc>
                  <a:txBody>
                    <a:bodyP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具体的な取組内容</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4605480">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dirty="0" smtClean="0"/>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5" name="タイトル 1"/>
          <p:cNvSpPr txBox="1">
            <a:spLocks/>
          </p:cNvSpPr>
          <p:nvPr/>
        </p:nvSpPr>
        <p:spPr>
          <a:xfrm>
            <a:off x="8439417" y="6558355"/>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smtClean="0"/>
              <a:t>７</a:t>
            </a:r>
            <a:endParaRPr lang="ja-JP" altLang="en-US" sz="2200" b="1" dirty="0"/>
          </a:p>
        </p:txBody>
      </p:sp>
      <p:sp>
        <p:nvSpPr>
          <p:cNvPr id="52" name="正方形/長方形 1"/>
          <p:cNvSpPr>
            <a:spLocks noChangeArrowheads="1"/>
          </p:cNvSpPr>
          <p:nvPr/>
        </p:nvSpPr>
        <p:spPr bwMode="auto">
          <a:xfrm>
            <a:off x="-3072395" y="4459713"/>
            <a:ext cx="4343141" cy="1409866"/>
          </a:xfrm>
          <a:prstGeom prst="rect">
            <a:avLst/>
          </a:prstGeom>
          <a:noFill/>
          <a:ln w="9525" algn="ctr">
            <a:noFill/>
            <a:round/>
            <a:headEnd/>
            <a:tailEnd/>
          </a:ln>
          <a:extLst/>
        </p:spPr>
        <p:txBody>
          <a:bodyPr/>
          <a:lstStyle/>
          <a:p>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
          <p:cNvSpPr>
            <a:spLocks noChangeArrowheads="1"/>
          </p:cNvSpPr>
          <p:nvPr/>
        </p:nvSpPr>
        <p:spPr bwMode="auto">
          <a:xfrm>
            <a:off x="372153" y="2023491"/>
            <a:ext cx="4108323" cy="4185761"/>
          </a:xfrm>
          <a:prstGeom prst="rect">
            <a:avLst/>
          </a:prstGeom>
          <a:noFill/>
          <a:ln w="9525" algn="ctr">
            <a:noFill/>
            <a:round/>
            <a:headEnd/>
            <a:tailEnd/>
          </a:ln>
          <a:extLst/>
        </p:spPr>
        <p:txBody>
          <a:bodyPr>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①市町村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に対して、あらゆる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機会</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通じた注意喚起について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協力</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依頼</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するとともに、環境省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パンフ</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レット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などの普及・啓発媒体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配付</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②保健所</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環境省パンフレットな</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どの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普及・啓発媒体を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配付</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③大阪府民生委員協議会会長連絡会での注意</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喚起</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（６月）</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④</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指定障がい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児支援事業者・障がい福祉サービス事業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者に対して実施した集団指導において、熱中症</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予防</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啓発（５月・６月）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⑤訪問看護ステーション協会を通じ、訪問看護</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ステー</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ションへ</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周知を依頼</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1"/>
          <p:cNvSpPr>
            <a:spLocks noChangeArrowheads="1"/>
          </p:cNvSpPr>
          <p:nvPr/>
        </p:nvSpPr>
        <p:spPr bwMode="auto">
          <a:xfrm>
            <a:off x="5796136" y="890328"/>
            <a:ext cx="3528392" cy="349284"/>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（健康医療部・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福祉部・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1"/>
          <p:cNvSpPr>
            <a:spLocks noChangeArrowheads="1"/>
          </p:cNvSpPr>
          <p:nvPr/>
        </p:nvSpPr>
        <p:spPr bwMode="auto">
          <a:xfrm>
            <a:off x="2873735" y="3535017"/>
            <a:ext cx="1704013" cy="304331"/>
          </a:xfrm>
          <a:prstGeom prst="rect">
            <a:avLst/>
          </a:prstGeom>
          <a:noFill/>
          <a:ln w="9525" algn="ctr">
            <a:noFill/>
            <a:round/>
            <a:headEnd/>
            <a:tailEnd/>
          </a:ln>
          <a:extLst/>
        </p:spPr>
        <p:txBody>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高齢者向けリーフレット</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0270" y="1988840"/>
            <a:ext cx="1240973" cy="15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正方形/長方形 1"/>
          <p:cNvSpPr>
            <a:spLocks noChangeArrowheads="1"/>
          </p:cNvSpPr>
          <p:nvPr/>
        </p:nvSpPr>
        <p:spPr bwMode="auto">
          <a:xfrm>
            <a:off x="4663497" y="2018775"/>
            <a:ext cx="4174850" cy="1130712"/>
          </a:xfrm>
          <a:prstGeom prst="rect">
            <a:avLst/>
          </a:prstGeom>
          <a:noFill/>
          <a:ln w="9525" algn="ctr">
            <a:noFill/>
            <a:round/>
            <a:headEnd/>
            <a:tailEnd/>
          </a:ln>
          <a:extLst/>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⑥</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介護</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保険施設等に対し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、熱中症啓発チラシと大阪府</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熱中症</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ホームページについて周知</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高齢者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施設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へメールによる注意喚起</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
          <p:cNvSpPr>
            <a:spLocks noChangeArrowheads="1"/>
          </p:cNvSpPr>
          <p:nvPr/>
        </p:nvSpPr>
        <p:spPr bwMode="auto">
          <a:xfrm>
            <a:off x="4663497" y="3455849"/>
            <a:ext cx="4174850" cy="1587210"/>
          </a:xfrm>
          <a:prstGeom prst="rect">
            <a:avLst/>
          </a:prstGeom>
          <a:noFill/>
          <a:ln w="9525" algn="ctr">
            <a:noFill/>
            <a:round/>
            <a:headEnd/>
            <a:tailEnd/>
          </a:ln>
          <a:extLst/>
        </p:spPr>
        <p:txBody>
          <a:bodyPr/>
          <a:lstStyle/>
          <a:p>
            <a:pPr marL="182563" indent="-182563"/>
            <a:r>
              <a:rPr lang="ja-JP" altLang="en-US" sz="1400" dirty="0">
                <a:latin typeface="Meiryo UI" panose="020B0604030504040204" pitchFamily="50" charset="-128"/>
                <a:ea typeface="Meiryo UI" panose="020B0604030504040204" pitchFamily="50" charset="-128"/>
                <a:cs typeface="Meiryo UI" panose="020B0604030504040204" pitchFamily="50" charset="-128"/>
              </a:rPr>
              <a:t>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指定居宅サービス事業者等 集団指導において、暑さ対策啓発（４月・５月）</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400" dirty="0">
                <a:latin typeface="Meiryo UI" panose="020B0604030504040204" pitchFamily="50" charset="-128"/>
                <a:ea typeface="Meiryo UI" panose="020B0604030504040204" pitchFamily="50" charset="-128"/>
                <a:cs typeface="Meiryo UI" panose="020B0604030504040204" pitchFamily="50" charset="-128"/>
              </a:rPr>
              <a:t>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大阪府・市町村社会福祉法人・施設等指導監査合同説明会において、暑さ対策啓発（６月予定）</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bwMode="auto">
          <a:xfrm>
            <a:off x="7542203" y="3281675"/>
            <a:ext cx="1296144" cy="204311"/>
          </a:xfrm>
          <a:prstGeom prst="roundRect">
            <a:avLst/>
          </a:prstGeom>
          <a:solidFill>
            <a:srgbClr val="0070C0"/>
          </a:solidFill>
          <a:ln w="25400">
            <a:noFill/>
          </a:ln>
          <a:effectLst/>
          <a:extLst/>
        </p:spPr>
        <p:txBody>
          <a:bodyPr wrap="square" lIns="0" tIns="0" rIns="0" bIns="0" anchor="ctr">
            <a:spAutoFit/>
          </a:bodyPr>
          <a:lstStyle/>
          <a:p>
            <a:pPr algn="ctr">
              <a:defRPr/>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2019NEW</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角丸四角形 20"/>
          <p:cNvSpPr/>
          <p:nvPr/>
        </p:nvSpPr>
        <p:spPr bwMode="auto">
          <a:xfrm>
            <a:off x="7542203" y="4140529"/>
            <a:ext cx="1296144" cy="204311"/>
          </a:xfrm>
          <a:prstGeom prst="roundRect">
            <a:avLst/>
          </a:prstGeom>
          <a:solidFill>
            <a:srgbClr val="0070C0"/>
          </a:solidFill>
          <a:ln w="25400">
            <a:noFill/>
          </a:ln>
          <a:effectLst/>
          <a:extLst/>
        </p:spPr>
        <p:txBody>
          <a:bodyPr wrap="square" lIns="0" tIns="0" rIns="0" bIns="0" anchor="ctr">
            <a:spAutoFit/>
          </a:bodyPr>
          <a:lstStyle/>
          <a:p>
            <a:pPr algn="ctr">
              <a:defRPr/>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2019NEW</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15561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a:t>
            </a:r>
            <a:r>
              <a:rPr kumimoji="0" lang="ja-JP" altLang="en-US" sz="2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予防</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に関する</a:t>
            </a:r>
            <a:r>
              <a:rPr kumimoji="0" lang="ja-JP" altLang="en-US" sz="2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2415719351"/>
              </p:ext>
            </p:extLst>
          </p:nvPr>
        </p:nvGraphicFramePr>
        <p:xfrm>
          <a:off x="155342" y="1340768"/>
          <a:ext cx="8831835" cy="5390386"/>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96000">
                <a:tc>
                  <a:txBody>
                    <a:bodyP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具体的な取組内容</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4994386">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5" name="タイトル 1"/>
          <p:cNvSpPr txBox="1">
            <a:spLocks/>
          </p:cNvSpPr>
          <p:nvPr/>
        </p:nvSpPr>
        <p:spPr>
          <a:xfrm>
            <a:off x="8322838" y="6404125"/>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smtClean="0"/>
              <a:t>８</a:t>
            </a:r>
            <a:endParaRPr lang="ja-JP" altLang="en-US" sz="2200" b="1" dirty="0"/>
          </a:p>
        </p:txBody>
      </p:sp>
      <p:sp>
        <p:nvSpPr>
          <p:cNvPr id="12" name="正方形/長方形 1"/>
          <p:cNvSpPr>
            <a:spLocks noChangeArrowheads="1"/>
          </p:cNvSpPr>
          <p:nvPr/>
        </p:nvSpPr>
        <p:spPr bwMode="auto">
          <a:xfrm>
            <a:off x="284546" y="2292710"/>
            <a:ext cx="5486329" cy="1208298"/>
          </a:xfrm>
          <a:prstGeom prst="rect">
            <a:avLst/>
          </a:prstGeom>
          <a:noFill/>
          <a:ln w="9525" algn="ctr">
            <a:noFill/>
            <a:round/>
            <a:headEnd/>
            <a:tailEnd/>
          </a:ln>
          <a:extLst/>
        </p:spPr>
        <p:txBody>
          <a:bodyPr/>
          <a:lstStyle/>
          <a:p>
            <a:pPr marL="174625" indent="-174625"/>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①府立学校・市町村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教育委員会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へ</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熱中症</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対策</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に関する通知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ポスター配付</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②府立学校・市町村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教育委員会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を通じて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小中学校に対し、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環境省熱中症</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対策</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マニュアル・ポスター・リーフレット・カード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配付</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
          <p:cNvSpPr>
            <a:spLocks noChangeArrowheads="1"/>
          </p:cNvSpPr>
          <p:nvPr/>
        </p:nvSpPr>
        <p:spPr bwMode="auto">
          <a:xfrm>
            <a:off x="295541" y="4636922"/>
            <a:ext cx="5188471" cy="1870731"/>
          </a:xfrm>
          <a:prstGeom prst="rect">
            <a:avLst/>
          </a:prstGeom>
          <a:noFill/>
          <a:ln w="9525" algn="ctr">
            <a:noFill/>
            <a:round/>
            <a:headEnd/>
            <a:tailEnd/>
          </a:ln>
          <a:extLst/>
        </p:spPr>
        <p:txBody>
          <a:bodyPr/>
          <a:lstStyle/>
          <a:p>
            <a:pPr marL="174625" indent="-174625"/>
            <a:r>
              <a:rPr lang="ja-JP" altLang="en-US" sz="1400" dirty="0">
                <a:latin typeface="Meiryo UI" panose="020B0604030504040204" pitchFamily="50" charset="-128"/>
                <a:ea typeface="Meiryo UI" panose="020B0604030504040204" pitchFamily="50" charset="-128"/>
                <a:cs typeface="Meiryo UI" panose="020B0604030504040204" pitchFamily="50" charset="-128"/>
              </a:rPr>
              <a:t>④府立学校の熱中症対策として、体育館（</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171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校）を５ケ年計画で、支援学校（肢体不自由校）特別教室等（</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校）への空調設備整備を計画的に実施し、教育環境を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改善</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400" dirty="0">
                <a:latin typeface="Meiryo UI" panose="020B0604030504040204" pitchFamily="50" charset="-128"/>
                <a:ea typeface="Meiryo UI" panose="020B0604030504040204" pitchFamily="50" charset="-128"/>
                <a:cs typeface="Meiryo UI" panose="020B0604030504040204" pitchFamily="50" charset="-128"/>
              </a:rPr>
              <a:t>⑤全府立学校に対して、暑さ指数計をグラウンド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と体育館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に各１台</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配備予定（グラウンド</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174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台、体育館</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178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台）</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74625"/>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あわせて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、「熱中症予防のための運動指針」</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啓発ポスター</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配付予定</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1"/>
          <p:cNvSpPr>
            <a:spLocks noChangeArrowheads="1"/>
          </p:cNvSpPr>
          <p:nvPr/>
        </p:nvSpPr>
        <p:spPr bwMode="auto">
          <a:xfrm>
            <a:off x="295541" y="3647417"/>
            <a:ext cx="5387029" cy="697887"/>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③府立学校・市町村立学校・私立学校の教職員等を対象とした学校</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体育</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活動事故防止研修会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を開催し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、熱中症対策の講話</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を実施</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（５月・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211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人参加）</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1"/>
          <p:cNvSpPr>
            <a:spLocks noChangeArrowheads="1"/>
          </p:cNvSpPr>
          <p:nvPr/>
        </p:nvSpPr>
        <p:spPr bwMode="auto">
          <a:xfrm>
            <a:off x="6270273" y="3849308"/>
            <a:ext cx="2300740" cy="495996"/>
          </a:xfrm>
          <a:prstGeom prst="rect">
            <a:avLst/>
          </a:prstGeom>
          <a:noFill/>
          <a:ln w="9525" algn="ctr">
            <a:noFill/>
            <a:round/>
            <a:headEnd/>
            <a:tailEnd/>
          </a:ln>
          <a:extLst/>
        </p:spPr>
        <p:txBody>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学校体育</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活動事故防止研修会</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おける熱中症講義の</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様子</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8632" y="1793125"/>
            <a:ext cx="2688155" cy="2016116"/>
          </a:xfrm>
          <a:prstGeom prst="rect">
            <a:avLst/>
          </a:prstGeom>
        </p:spPr>
      </p:pic>
      <p:sp>
        <p:nvSpPr>
          <p:cNvPr id="40" name="正方形/長方形 1"/>
          <p:cNvSpPr>
            <a:spLocks noChangeArrowheads="1"/>
          </p:cNvSpPr>
          <p:nvPr/>
        </p:nvSpPr>
        <p:spPr bwMode="auto">
          <a:xfrm>
            <a:off x="182882" y="1814883"/>
            <a:ext cx="3308093" cy="366741"/>
          </a:xfrm>
          <a:prstGeom prst="rect">
            <a:avLst/>
          </a:prstGeom>
          <a:noFill/>
          <a:ln w="9525" algn="ctr">
            <a:noFill/>
            <a:round/>
            <a:headEnd/>
            <a:tailEnd/>
          </a:ln>
          <a:extLst/>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＜学校現場等における熱中症</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対策＞</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1" name="グループ化 40"/>
          <p:cNvGrpSpPr/>
          <p:nvPr/>
        </p:nvGrpSpPr>
        <p:grpSpPr>
          <a:xfrm>
            <a:off x="1747876" y="536138"/>
            <a:ext cx="7251169" cy="657827"/>
            <a:chOff x="3075868" y="2420887"/>
            <a:chExt cx="3569349"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78234" y="2526203"/>
              <a:ext cx="3566983" cy="541834"/>
            </a:xfrm>
            <a:prstGeom prst="rect">
              <a:avLst/>
            </a:prstGeom>
          </p:spPr>
          <p:txBody>
            <a:bodyPr wrap="square">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様々</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な機関・施設を通じた注意喚起・啓発 </a:t>
              </a:r>
            </a:p>
          </p:txBody>
        </p:sp>
      </p:grpSp>
      <p:sp>
        <p:nvSpPr>
          <p:cNvPr id="44" name="角丸四角形 43"/>
          <p:cNvSpPr/>
          <p:nvPr/>
        </p:nvSpPr>
        <p:spPr>
          <a:xfrm>
            <a:off x="179512"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取組⑥</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1"/>
          <p:cNvSpPr>
            <a:spLocks noChangeArrowheads="1"/>
          </p:cNvSpPr>
          <p:nvPr/>
        </p:nvSpPr>
        <p:spPr bwMode="auto">
          <a:xfrm>
            <a:off x="7994949" y="877829"/>
            <a:ext cx="1152128" cy="349284"/>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（教育庁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bwMode="auto">
          <a:xfrm>
            <a:off x="4147728" y="4460344"/>
            <a:ext cx="1296144" cy="204311"/>
          </a:xfrm>
          <a:prstGeom prst="roundRect">
            <a:avLst/>
          </a:prstGeom>
          <a:solidFill>
            <a:srgbClr val="0070C0"/>
          </a:solidFill>
          <a:ln w="25400">
            <a:noFill/>
          </a:ln>
          <a:effectLst/>
          <a:extLst/>
        </p:spPr>
        <p:txBody>
          <a:bodyPr wrap="square" lIns="0" tIns="0" rIns="0" bIns="0" anchor="ctr">
            <a:spAutoFit/>
          </a:bodyPr>
          <a:lstStyle/>
          <a:p>
            <a:pPr algn="ctr">
              <a:defRPr/>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2019NEW</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角丸四角形 20"/>
          <p:cNvSpPr/>
          <p:nvPr/>
        </p:nvSpPr>
        <p:spPr bwMode="auto">
          <a:xfrm>
            <a:off x="4130797" y="5513507"/>
            <a:ext cx="1296144" cy="204311"/>
          </a:xfrm>
          <a:prstGeom prst="roundRect">
            <a:avLst/>
          </a:prstGeom>
          <a:solidFill>
            <a:srgbClr val="0070C0"/>
          </a:solidFill>
          <a:ln w="25400">
            <a:noFill/>
          </a:ln>
          <a:effectLst/>
          <a:extLst/>
        </p:spPr>
        <p:txBody>
          <a:bodyPr wrap="square" lIns="0" tIns="0" rIns="0" bIns="0" anchor="ctr">
            <a:spAutoFit/>
          </a:bodyPr>
          <a:lstStyle/>
          <a:p>
            <a:pPr algn="ctr">
              <a:defRPr/>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2019NEW</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4"/>
          <p:cNvPicPr>
            <a:picLocks noChangeAspect="1"/>
          </p:cNvPicPr>
          <p:nvPr/>
        </p:nvPicPr>
        <p:blipFill>
          <a:blip r:embed="rId4"/>
          <a:stretch>
            <a:fillRect/>
          </a:stretch>
        </p:blipFill>
        <p:spPr>
          <a:xfrm rot="5400000">
            <a:off x="5514931" y="4845513"/>
            <a:ext cx="1492796" cy="1488876"/>
          </a:xfrm>
          <a:prstGeom prst="rect">
            <a:avLst/>
          </a:prstGeom>
        </p:spPr>
      </p:pic>
      <p:pic>
        <p:nvPicPr>
          <p:cNvPr id="6" name="図 5"/>
          <p:cNvPicPr>
            <a:picLocks noChangeAspect="1"/>
          </p:cNvPicPr>
          <p:nvPr/>
        </p:nvPicPr>
        <p:blipFill>
          <a:blip r:embed="rId5"/>
          <a:stretch>
            <a:fillRect/>
          </a:stretch>
        </p:blipFill>
        <p:spPr>
          <a:xfrm rot="5400000">
            <a:off x="7238489" y="4844799"/>
            <a:ext cx="1480241" cy="1476354"/>
          </a:xfrm>
          <a:prstGeom prst="rect">
            <a:avLst/>
          </a:prstGeom>
        </p:spPr>
      </p:pic>
      <p:sp>
        <p:nvSpPr>
          <p:cNvPr id="22" name="正方形/長方形 1"/>
          <p:cNvSpPr>
            <a:spLocks noChangeArrowheads="1"/>
          </p:cNvSpPr>
          <p:nvPr/>
        </p:nvSpPr>
        <p:spPr bwMode="auto">
          <a:xfrm>
            <a:off x="5805457" y="6392191"/>
            <a:ext cx="2591980" cy="353319"/>
          </a:xfrm>
          <a:prstGeom prst="rect">
            <a:avLst/>
          </a:prstGeom>
          <a:noFill/>
          <a:ln w="9525" algn="ctr">
            <a:noFill/>
            <a:round/>
            <a:headEnd/>
            <a:tailEnd/>
          </a:ln>
          <a:extLst/>
        </p:spPr>
        <p:txBody>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全府立学校に配備する暑さ指数計</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1"/>
          <p:cNvSpPr>
            <a:spLocks noChangeArrowheads="1"/>
          </p:cNvSpPr>
          <p:nvPr/>
        </p:nvSpPr>
        <p:spPr bwMode="auto">
          <a:xfrm>
            <a:off x="5707040" y="4567766"/>
            <a:ext cx="1075699" cy="353319"/>
          </a:xfrm>
          <a:prstGeom prst="rect">
            <a:avLst/>
          </a:prstGeom>
          <a:noFill/>
          <a:ln w="9525" algn="ctr">
            <a:noFill/>
            <a:round/>
            <a:headEnd/>
            <a:tailEnd/>
          </a:ln>
          <a:extLst/>
        </p:spPr>
        <p:txBody>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グラウンド用</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1"/>
          <p:cNvSpPr>
            <a:spLocks noChangeArrowheads="1"/>
          </p:cNvSpPr>
          <p:nvPr/>
        </p:nvSpPr>
        <p:spPr bwMode="auto">
          <a:xfrm>
            <a:off x="7369540" y="4590534"/>
            <a:ext cx="1075699" cy="353319"/>
          </a:xfrm>
          <a:prstGeom prst="rect">
            <a:avLst/>
          </a:prstGeom>
          <a:noFill/>
          <a:ln w="9525" algn="ctr">
            <a:noFill/>
            <a:round/>
            <a:headEnd/>
            <a:tailEnd/>
          </a:ln>
          <a:extLst/>
        </p:spPr>
        <p:txBody>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体育館用</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04724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 15"/>
          <p:cNvGraphicFramePr>
            <a:graphicFrameLocks noGrp="1"/>
          </p:cNvGraphicFramePr>
          <p:nvPr>
            <p:extLst>
              <p:ext uri="{D42A27DB-BD31-4B8C-83A1-F6EECF244321}">
                <p14:modId xmlns:p14="http://schemas.microsoft.com/office/powerpoint/2010/main" val="3509555972"/>
              </p:ext>
            </p:extLst>
          </p:nvPr>
        </p:nvGraphicFramePr>
        <p:xfrm>
          <a:off x="155342" y="1268760"/>
          <a:ext cx="8831835" cy="5391616"/>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9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4995616">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（１）暑さ対策・熱中症</a:t>
            </a:r>
            <a:r>
              <a:rPr kumimoji="0" lang="ja-JP" altLang="en-US" sz="2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予防</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に関する</a:t>
            </a:r>
            <a:r>
              <a:rPr kumimoji="0" lang="ja-JP" altLang="en-US" sz="2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smtClean="0"/>
              <a:t>３</a:t>
            </a:r>
            <a:endParaRPr lang="ja-JP" altLang="en-US" sz="2200" b="1" dirty="0"/>
          </a:p>
        </p:txBody>
      </p:sp>
      <p:sp>
        <p:nvSpPr>
          <p:cNvPr id="20"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smtClean="0"/>
              <a:t>９</a:t>
            </a:r>
            <a:endParaRPr lang="ja-JP" altLang="en-US" sz="2200" b="1" dirty="0"/>
          </a:p>
        </p:txBody>
      </p:sp>
      <p:grpSp>
        <p:nvGrpSpPr>
          <p:cNvPr id="39" name="グループ化 38"/>
          <p:cNvGrpSpPr/>
          <p:nvPr/>
        </p:nvGrpSpPr>
        <p:grpSpPr>
          <a:xfrm>
            <a:off x="1747876" y="536138"/>
            <a:ext cx="7246472" cy="657827"/>
            <a:chOff x="3075868" y="2420887"/>
            <a:chExt cx="3567037"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75922" y="2603553"/>
              <a:ext cx="3566983" cy="541834"/>
            </a:xfrm>
            <a:prstGeom prst="rect">
              <a:avLst/>
            </a:prstGeom>
          </p:spPr>
          <p:txBody>
            <a:bodyPr wrap="square">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民間事</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業者との連携による啓発活動</a:t>
              </a:r>
            </a:p>
          </p:txBody>
        </p:sp>
      </p:grpSp>
      <p:sp>
        <p:nvSpPr>
          <p:cNvPr id="45" name="角丸四角形 44"/>
          <p:cNvSpPr/>
          <p:nvPr/>
        </p:nvSpPr>
        <p:spPr>
          <a:xfrm>
            <a:off x="179512"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取組⑦</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1"/>
          <p:cNvSpPr>
            <a:spLocks noChangeArrowheads="1"/>
          </p:cNvSpPr>
          <p:nvPr/>
        </p:nvSpPr>
        <p:spPr bwMode="auto">
          <a:xfrm>
            <a:off x="7575578" y="890328"/>
            <a:ext cx="1676941" cy="349284"/>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（健康医療部）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1"/>
          <p:cNvSpPr>
            <a:spLocks noChangeArrowheads="1"/>
          </p:cNvSpPr>
          <p:nvPr/>
        </p:nvSpPr>
        <p:spPr bwMode="auto">
          <a:xfrm>
            <a:off x="4635781" y="2132825"/>
            <a:ext cx="2862738" cy="3832571"/>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①移動</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販売車</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コープの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お買物便</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おいて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、熱中症の注意喚起に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関する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リーフレット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等を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配布</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②地域の自治会と連携して、移動販</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売車への買い物に来ていただいた方</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中心に、大塚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製薬</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株</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よる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熱中</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症</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ミニセミナーを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92075" indent="-92075">
              <a:spcBef>
                <a:spcPts val="6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③大阪いずみ市民生活協同組合機関誌「いずみ」</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月号での啓発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92075" indent="-92075"/>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（会員むけに約</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万部配布）</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92075" indent="-92075">
              <a:spcBef>
                <a:spcPts val="6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④大阪いずみ市民生活協同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組合の夕食宅配時に啓発チラシの配布</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92075" indent="-92075"/>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（約</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7000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枚配布）</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2563" indent="-182563">
              <a:spcBef>
                <a:spcPts val="6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⑤高齢者むけサロンでの熱中症ミニセミナーの実施</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正方形/長方形 1"/>
          <p:cNvSpPr>
            <a:spLocks noChangeArrowheads="1"/>
          </p:cNvSpPr>
          <p:nvPr/>
        </p:nvSpPr>
        <p:spPr bwMode="auto">
          <a:xfrm>
            <a:off x="209351" y="2213547"/>
            <a:ext cx="4265086" cy="3262432"/>
          </a:xfrm>
          <a:prstGeom prst="rect">
            <a:avLst/>
          </a:prstGeom>
          <a:noFill/>
          <a:ln w="9525" algn="ctr">
            <a:noFill/>
            <a:round/>
            <a:headEnd/>
            <a:tailEnd/>
          </a:ln>
          <a:extLst/>
        </p:spPr>
        <p:txBody>
          <a:bodyPr>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①予防</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啓発ポスターの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作成（約</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1800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枚）</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高校</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、スポーツ、教育</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施設、消防本部、小売店（薬局・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スーパーなど）などに配付</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②熱中症</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セミナーの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・福祉施設関係者むけ研修</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大阪府社会福祉協</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議会主催）</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介護支援専門員協会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研修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（大阪介護支援専門員協会主催）</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③その他</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製薬・堺市消防局による熱中症啓発活動　</a:t>
            </a:r>
          </a:p>
          <a:p>
            <a:pPr>
              <a:spcBef>
                <a:spcPts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堺市</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消防局予防部による「高齢者防火訪問」で　　　</a:t>
            </a:r>
          </a:p>
          <a:p>
            <a:pPr>
              <a:spcBef>
                <a:spcPts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熱中症</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啓発チラシ約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20,000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枚を配布</a:t>
            </a:r>
          </a:p>
          <a:p>
            <a:pPr>
              <a:spcBef>
                <a:spcPts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・大塚製薬・イオンリテール近畿に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よるイオン茨木店での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熱中症</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啓発</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活動（５月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日予定）</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1" name="Picture 2" descr="shashin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6219" y="2242331"/>
            <a:ext cx="1360938" cy="93675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7" descr="shashin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4813" y="5719375"/>
            <a:ext cx="1186049" cy="932317"/>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 descr="shashin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6056" y="5750638"/>
            <a:ext cx="1186049" cy="912346"/>
          </a:xfrm>
          <a:prstGeom prst="rect">
            <a:avLst/>
          </a:prstGeom>
          <a:noFill/>
          <a:extLst>
            <a:ext uri="{909E8E84-426E-40DD-AFC4-6F175D3DCCD1}">
              <a14:hiddenFill xmlns:a14="http://schemas.microsoft.com/office/drawing/2010/main">
                <a:solidFill>
                  <a:srgbClr val="FFFFFF"/>
                </a:solidFill>
              </a14:hiddenFill>
            </a:ext>
          </a:extLst>
        </p:spPr>
      </p:pic>
      <p:sp>
        <p:nvSpPr>
          <p:cNvPr id="67" name="正方形/長方形 1"/>
          <p:cNvSpPr>
            <a:spLocks noChangeArrowheads="1"/>
          </p:cNvSpPr>
          <p:nvPr/>
        </p:nvSpPr>
        <p:spPr bwMode="auto">
          <a:xfrm>
            <a:off x="7452843" y="6117796"/>
            <a:ext cx="1587988" cy="253228"/>
          </a:xfrm>
          <a:prstGeom prst="rect">
            <a:avLst/>
          </a:prstGeom>
          <a:noFill/>
          <a:ln w="9525" algn="ctr">
            <a:noFill/>
            <a:round/>
            <a:headEnd/>
            <a:tailEnd/>
          </a:ln>
          <a:extLst/>
        </p:spPr>
        <p:txBody>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熱中症ミニセミナー</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角丸四角形 68"/>
          <p:cNvSpPr/>
          <p:nvPr/>
        </p:nvSpPr>
        <p:spPr>
          <a:xfrm>
            <a:off x="155342" y="1698207"/>
            <a:ext cx="4286601" cy="425563"/>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大塚</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製薬㈱と</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の啓発事業</a:t>
            </a:r>
          </a:p>
        </p:txBody>
      </p:sp>
      <p:sp>
        <p:nvSpPr>
          <p:cNvPr id="70" name="角丸四角形 69"/>
          <p:cNvSpPr/>
          <p:nvPr/>
        </p:nvSpPr>
        <p:spPr>
          <a:xfrm>
            <a:off x="4662182" y="1680630"/>
            <a:ext cx="4286601" cy="446979"/>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大塚</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製薬㈱・大阪</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いずみ市民生活協同組合</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との啓発事業</a:t>
            </a:r>
          </a:p>
        </p:txBody>
      </p:sp>
      <p:pic>
        <p:nvPicPr>
          <p:cNvPr id="71" name="図 70" descr="DSCN1512"/>
          <p:cNvPicPr>
            <a:picLocks noGrp="1" noChangeAspect="1"/>
          </p:cNvPicPr>
          <p:nvPr isPhoto="1"/>
        </p:nvPicPr>
        <p:blipFill>
          <a:blip r:embed="rId6" cstate="print">
            <a:lum/>
            <a:extLst>
              <a:ext uri="{28A0092B-C50C-407E-A947-70E740481C1C}">
                <a14:useLocalDpi xmlns:a14="http://schemas.microsoft.com/office/drawing/2010/main" val="0"/>
              </a:ext>
            </a:extLst>
          </a:blip>
          <a:stretch>
            <a:fillRect/>
          </a:stretch>
        </p:blipFill>
        <p:spPr>
          <a:xfrm>
            <a:off x="2892642" y="2770018"/>
            <a:ext cx="1605317" cy="1184364"/>
          </a:xfrm>
          <a:prstGeom prst="rect">
            <a:avLst/>
          </a:prstGeom>
          <a:noFill/>
          <a:ln>
            <a:noFill/>
          </a:ln>
        </p:spPr>
      </p:pic>
      <p:sp>
        <p:nvSpPr>
          <p:cNvPr id="22" name="角丸四角形 21"/>
          <p:cNvSpPr/>
          <p:nvPr/>
        </p:nvSpPr>
        <p:spPr bwMode="auto">
          <a:xfrm>
            <a:off x="1039768" y="4124674"/>
            <a:ext cx="1296144" cy="204311"/>
          </a:xfrm>
          <a:prstGeom prst="roundRect">
            <a:avLst/>
          </a:prstGeom>
          <a:solidFill>
            <a:srgbClr val="0070C0"/>
          </a:solidFill>
          <a:ln w="25400">
            <a:noFill/>
          </a:ln>
          <a:effectLst/>
          <a:extLst/>
        </p:spPr>
        <p:txBody>
          <a:bodyPr wrap="square" lIns="0" tIns="0" rIns="0" bIns="0" anchor="ctr">
            <a:spAutoFit/>
          </a:bodyPr>
          <a:lstStyle/>
          <a:p>
            <a:pPr algn="ctr">
              <a:defRPr/>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2019NEW</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角丸四角形 23"/>
          <p:cNvSpPr/>
          <p:nvPr/>
        </p:nvSpPr>
        <p:spPr bwMode="auto">
          <a:xfrm>
            <a:off x="7498519" y="3837540"/>
            <a:ext cx="1296144" cy="204311"/>
          </a:xfrm>
          <a:prstGeom prst="roundRect">
            <a:avLst/>
          </a:prstGeom>
          <a:solidFill>
            <a:srgbClr val="0070C0"/>
          </a:solidFill>
          <a:ln w="25400">
            <a:noFill/>
          </a:ln>
          <a:effectLst/>
          <a:extLst/>
        </p:spPr>
        <p:txBody>
          <a:bodyPr wrap="square" lIns="0" tIns="0" rIns="0" bIns="0" anchor="ctr">
            <a:spAutoFit/>
          </a:bodyPr>
          <a:lstStyle/>
          <a:p>
            <a:pPr algn="ctr">
              <a:defRPr/>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2019NEW</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角丸四角形 24"/>
          <p:cNvSpPr/>
          <p:nvPr/>
        </p:nvSpPr>
        <p:spPr bwMode="auto">
          <a:xfrm>
            <a:off x="7470806" y="4536392"/>
            <a:ext cx="1296144" cy="204311"/>
          </a:xfrm>
          <a:prstGeom prst="roundRect">
            <a:avLst/>
          </a:prstGeom>
          <a:solidFill>
            <a:srgbClr val="0070C0"/>
          </a:solidFill>
          <a:ln w="25400">
            <a:noFill/>
          </a:ln>
          <a:effectLst/>
          <a:extLst/>
        </p:spPr>
        <p:txBody>
          <a:bodyPr wrap="square" lIns="0" tIns="0" rIns="0" bIns="0" anchor="ctr">
            <a:spAutoFit/>
          </a:bodyPr>
          <a:lstStyle/>
          <a:p>
            <a:pPr algn="ctr">
              <a:defRPr/>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2019NEW</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角丸四角形 25"/>
          <p:cNvSpPr/>
          <p:nvPr/>
        </p:nvSpPr>
        <p:spPr bwMode="auto">
          <a:xfrm>
            <a:off x="7575579" y="5299616"/>
            <a:ext cx="1296144" cy="204311"/>
          </a:xfrm>
          <a:prstGeom prst="roundRect">
            <a:avLst/>
          </a:prstGeom>
          <a:solidFill>
            <a:srgbClr val="0070C0"/>
          </a:solidFill>
          <a:ln w="25400">
            <a:noFill/>
          </a:ln>
          <a:effectLst/>
          <a:extLst/>
        </p:spPr>
        <p:txBody>
          <a:bodyPr wrap="square" lIns="0" tIns="0" rIns="0" bIns="0" anchor="ctr">
            <a:spAutoFit/>
          </a:bodyPr>
          <a:lstStyle/>
          <a:p>
            <a:pPr algn="ctr">
              <a:defRPr/>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2019NEW</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505814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2245</Words>
  <Application>Microsoft Office PowerPoint</Application>
  <PresentationFormat>画面に合わせる (4:3)</PresentationFormat>
  <Paragraphs>600</Paragraphs>
  <Slides>21</Slides>
  <Notes>19</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21</vt:i4>
      </vt:variant>
    </vt:vector>
  </HeadingPairs>
  <TitlesOfParts>
    <vt:vector size="27" baseType="lpstr">
      <vt:lpstr>Meiryo UI</vt:lpstr>
      <vt:lpstr>ＭＳ Ｐゴシック</vt:lpstr>
      <vt:lpstr>メイリオ</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2019-05-31T04:11:44Z</dcterms:created>
  <dcterms:modified xsi:type="dcterms:W3CDTF">2019-06-05T03:13:15Z</dcterms:modified>
</cp:coreProperties>
</file>