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65" r:id="rId3"/>
    <p:sldId id="271" r:id="rId4"/>
    <p:sldId id="259" r:id="rId5"/>
    <p:sldId id="272" r:id="rId6"/>
    <p:sldId id="286" r:id="rId7"/>
    <p:sldId id="263" r:id="rId8"/>
    <p:sldId id="284" r:id="rId9"/>
    <p:sldId id="264" r:id="rId1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434" autoAdjust="0"/>
  </p:normalViewPr>
  <p:slideViewPr>
    <p:cSldViewPr snapToGrid="0">
      <p:cViewPr varScale="1">
        <p:scale>
          <a:sx n="115" d="100"/>
          <a:sy n="115" d="100"/>
        </p:scale>
        <p:origin x="1080"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97231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28611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686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634653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758607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455923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96244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559634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24096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230684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9339EE-CBEF-4DA1-918E-4302B8F2B69B}" type="datetimeFigureOut">
              <a:rPr kumimoji="1" lang="ja-JP" altLang="en-US" smtClean="0"/>
              <a:t>2024/6/24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77363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339EE-CBEF-4DA1-918E-4302B8F2B69B}" type="datetimeFigureOut">
              <a:rPr kumimoji="1" lang="ja-JP" altLang="en-US" smtClean="0"/>
              <a:t>2024/6/24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4AA8F-A3C8-4B48-B0C0-D12E1A06D757}" type="slidenum">
              <a:rPr kumimoji="1" lang="ja-JP" altLang="en-US" smtClean="0"/>
              <a:t>‹#›</a:t>
            </a:fld>
            <a:endParaRPr kumimoji="1" lang="ja-JP" altLang="en-US"/>
          </a:p>
        </p:txBody>
      </p:sp>
    </p:spTree>
    <p:extLst>
      <p:ext uri="{BB962C8B-B14F-4D97-AF65-F5344CB8AC3E}">
        <p14:creationId xmlns:p14="http://schemas.microsoft.com/office/powerpoint/2010/main" val="3890284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40914" y="2478284"/>
            <a:ext cx="9092484"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おおさかマイボトルパートナーズ</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アクションプログラム</a:t>
            </a:r>
          </a:p>
        </p:txBody>
      </p:sp>
      <p:sp>
        <p:nvSpPr>
          <p:cNvPr id="5" name="テキスト ボックス 4"/>
          <p:cNvSpPr txBox="1"/>
          <p:nvPr/>
        </p:nvSpPr>
        <p:spPr>
          <a:xfrm>
            <a:off x="8113691" y="6284890"/>
            <a:ext cx="1648495"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令和６年６月</a:t>
            </a:r>
          </a:p>
        </p:txBody>
      </p:sp>
      <p:sp>
        <p:nvSpPr>
          <p:cNvPr id="6" name="テキスト ボックス 16">
            <a:extLst>
              <a:ext uri="{FF2B5EF4-FFF2-40B4-BE49-F238E27FC236}">
                <a16:creationId xmlns:a16="http://schemas.microsoft.com/office/drawing/2014/main" id="{43298726-F754-4DB6-B87F-6E9CF4282977}"/>
              </a:ext>
            </a:extLst>
          </p:cNvPr>
          <p:cNvSpPr txBox="1"/>
          <p:nvPr/>
        </p:nvSpPr>
        <p:spPr>
          <a:xfrm>
            <a:off x="8471848" y="325668"/>
            <a:ext cx="932180" cy="4210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kern="100" dirty="0">
                <a:effectLst/>
                <a:latin typeface="+mn-ea"/>
                <a:cs typeface="Times New Roman" panose="02020603050405020304" pitchFamily="18" charset="0"/>
              </a:rPr>
              <a:t>資料</a:t>
            </a:r>
            <a:r>
              <a:rPr lang="ja-JP" altLang="en-US" kern="100" dirty="0">
                <a:effectLst/>
                <a:latin typeface="+mn-ea"/>
                <a:cs typeface="Times New Roman" panose="02020603050405020304" pitchFamily="18" charset="0"/>
              </a:rPr>
              <a:t>２</a:t>
            </a:r>
            <a:endParaRPr lang="ja-JP" kern="100" dirty="0">
              <a:effectLst/>
              <a:latin typeface="+mn-ea"/>
              <a:cs typeface="Times New Roman" panose="02020603050405020304" pitchFamily="18" charset="0"/>
            </a:endParaRPr>
          </a:p>
        </p:txBody>
      </p:sp>
    </p:spTree>
    <p:extLst>
      <p:ext uri="{BB962C8B-B14F-4D97-AF65-F5344CB8AC3E}">
        <p14:creationId xmlns:p14="http://schemas.microsoft.com/office/powerpoint/2010/main" val="3129389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角丸四角形 67"/>
          <p:cNvSpPr/>
          <p:nvPr/>
        </p:nvSpPr>
        <p:spPr>
          <a:xfrm>
            <a:off x="5807993" y="5609732"/>
            <a:ext cx="1910145" cy="104518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74636" y="1001474"/>
            <a:ext cx="9587550" cy="616945"/>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20473" y="0"/>
            <a:ext cx="4855335"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アクションプログラム</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71712" y="1140076"/>
            <a:ext cx="9326079"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おおさかマイボトルパートナーズメンバーの取組内容を、毎年度とりまとめて公表</a:t>
            </a:r>
            <a:endParaRPr kumimoji="1" lang="en-US" altLang="ja-JP" sz="2000" b="1" dirty="0">
              <a:latin typeface="Meiryo UI" panose="020B0604030504040204" pitchFamily="50" charset="-128"/>
              <a:ea typeface="Meiryo UI" panose="020B0604030504040204" pitchFamily="50" charset="-128"/>
            </a:endParaRPr>
          </a:p>
        </p:txBody>
      </p:sp>
      <p:sp>
        <p:nvSpPr>
          <p:cNvPr id="7" name="角丸四角形 6"/>
          <p:cNvSpPr/>
          <p:nvPr/>
        </p:nvSpPr>
        <p:spPr>
          <a:xfrm>
            <a:off x="174636" y="740105"/>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アクションプログラムについて</a:t>
            </a:r>
          </a:p>
        </p:txBody>
      </p:sp>
      <p:sp>
        <p:nvSpPr>
          <p:cNvPr id="11" name="角丸四角形 10"/>
          <p:cNvSpPr/>
          <p:nvPr/>
        </p:nvSpPr>
        <p:spPr>
          <a:xfrm>
            <a:off x="174635" y="1758942"/>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取組目標</a:t>
            </a:r>
          </a:p>
        </p:txBody>
      </p:sp>
      <p:sp>
        <p:nvSpPr>
          <p:cNvPr id="12" name="角丸四角形 11"/>
          <p:cNvSpPr/>
          <p:nvPr/>
        </p:nvSpPr>
        <p:spPr>
          <a:xfrm>
            <a:off x="174633" y="3425176"/>
            <a:ext cx="2645837" cy="342430"/>
          </a:xfrm>
          <a:prstGeom prst="roundRect">
            <a:avLst>
              <a:gd name="adj" fmla="val 50000"/>
            </a:avLst>
          </a:prstGeom>
          <a:solidFill>
            <a:srgbClr val="00B0F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bg1"/>
                </a:solidFill>
                <a:latin typeface="Meiryo UI" pitchFamily="50" charset="-128"/>
                <a:ea typeface="Meiryo UI" pitchFamily="50" charset="-128"/>
                <a:cs typeface="Meiryo UI" pitchFamily="50" charset="-128"/>
              </a:rPr>
              <a:t>取組の体制・メンバー</a:t>
            </a:r>
          </a:p>
        </p:txBody>
      </p:sp>
      <p:sp>
        <p:nvSpPr>
          <p:cNvPr id="25" name="正方形/長方形 24"/>
          <p:cNvSpPr/>
          <p:nvPr/>
        </p:nvSpPr>
        <p:spPr>
          <a:xfrm>
            <a:off x="211415" y="2231593"/>
            <a:ext cx="4712062" cy="96097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5675976" y="2353004"/>
            <a:ext cx="4086210" cy="83956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70929" y="2391636"/>
            <a:ext cx="2252548" cy="677108"/>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マイボトルスポット数　</a:t>
            </a:r>
            <a:r>
              <a:rPr kumimoji="1" lang="en-US" altLang="ja-JP" b="1" dirty="0">
                <a:latin typeface="Meiryo UI" panose="020B0604030504040204" pitchFamily="50" charset="-128"/>
                <a:ea typeface="Meiryo UI" panose="020B0604030504040204" pitchFamily="50" charset="-128"/>
              </a:rPr>
              <a:t>5,000</a:t>
            </a:r>
            <a:r>
              <a:rPr kumimoji="1" lang="ja-JP" altLang="en-US" sz="2000" b="1" dirty="0">
                <a:latin typeface="Meiryo UI" panose="020B0604030504040204" pitchFamily="50" charset="-128"/>
                <a:ea typeface="Meiryo UI" panose="020B0604030504040204" pitchFamily="50" charset="-128"/>
              </a:rPr>
              <a:t>スポット</a:t>
            </a:r>
            <a:endParaRPr kumimoji="1" lang="en-US" altLang="ja-JP" sz="2000" b="1" dirty="0">
              <a:latin typeface="Meiryo UI" panose="020B0604030504040204" pitchFamily="50" charset="-128"/>
              <a:ea typeface="Meiryo UI" panose="020B0604030504040204" pitchFamily="50" charset="-128"/>
            </a:endParaRPr>
          </a:p>
        </p:txBody>
      </p:sp>
      <p:sp>
        <p:nvSpPr>
          <p:cNvPr id="34" name="角丸四角形 33"/>
          <p:cNvSpPr/>
          <p:nvPr/>
        </p:nvSpPr>
        <p:spPr>
          <a:xfrm>
            <a:off x="489397" y="4836002"/>
            <a:ext cx="8830298" cy="45483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667925" y="4886968"/>
            <a:ext cx="3336613"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おおさかマイボトルパートナーズ</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36" name="角丸四角形 35"/>
          <p:cNvSpPr/>
          <p:nvPr/>
        </p:nvSpPr>
        <p:spPr>
          <a:xfrm>
            <a:off x="208208" y="3902314"/>
            <a:ext cx="9489583" cy="758452"/>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dirty="0">
                <a:solidFill>
                  <a:schemeClr val="tx1"/>
                </a:solidFill>
                <a:latin typeface="Meiryo UI" pitchFamily="50" charset="-128"/>
                <a:ea typeface="Meiryo UI" pitchFamily="50" charset="-128"/>
                <a:cs typeface="Meiryo UI" pitchFamily="50" charset="-128"/>
              </a:rPr>
              <a:t>マイボトルユーザーにやさしい街おおさかの実現のため、事業者･</a:t>
            </a:r>
            <a:r>
              <a:rPr lang="en-US" altLang="ja-JP" sz="1600" dirty="0">
                <a:solidFill>
                  <a:schemeClr val="tx1"/>
                </a:solidFill>
                <a:latin typeface="Meiryo UI" pitchFamily="50" charset="-128"/>
                <a:ea typeface="Meiryo UI" pitchFamily="50" charset="-128"/>
                <a:cs typeface="Meiryo UI" pitchFamily="50" charset="-128"/>
              </a:rPr>
              <a:t>NPO</a:t>
            </a:r>
            <a:r>
              <a:rPr lang="ja-JP" altLang="en-US" sz="1600" dirty="0">
                <a:solidFill>
                  <a:schemeClr val="tx1"/>
                </a:solidFill>
                <a:latin typeface="Meiryo UI" pitchFamily="50" charset="-128"/>
                <a:ea typeface="Meiryo UI" pitchFamily="50" charset="-128"/>
                <a:cs typeface="Meiryo UI" pitchFamily="50" charset="-128"/>
              </a:rPr>
              <a:t>・行政等、あらゆる関係者と情報を共有しつつ、</a:t>
            </a:r>
            <a:endParaRPr lang="en-US" altLang="ja-JP" sz="1600" dirty="0">
              <a:solidFill>
                <a:schemeClr val="tx1"/>
              </a:solidFill>
              <a:latin typeface="Meiryo UI" pitchFamily="50" charset="-128"/>
              <a:ea typeface="Meiryo UI" pitchFamily="50" charset="-128"/>
              <a:cs typeface="Meiryo UI" pitchFamily="50" charset="-128"/>
            </a:endParaRPr>
          </a:p>
          <a:p>
            <a:r>
              <a:rPr lang="ja-JP" altLang="en-US" sz="1600" dirty="0">
                <a:solidFill>
                  <a:schemeClr val="tx1"/>
                </a:solidFill>
                <a:latin typeface="Meiryo UI" pitchFamily="50" charset="-128"/>
                <a:ea typeface="Meiryo UI" pitchFamily="50" charset="-128"/>
                <a:cs typeface="Meiryo UI" pitchFamily="50" charset="-128"/>
              </a:rPr>
              <a:t>意見交換を重ねながら、マイボトルスポットの普及、マイボトル利用啓発に関する取組を連携して進めます。</a:t>
            </a:r>
            <a:endParaRPr lang="en-US" altLang="ja-JP" sz="1600" dirty="0">
              <a:solidFill>
                <a:schemeClr val="tx1"/>
              </a:solidFill>
              <a:latin typeface="Meiryo UI" pitchFamily="50" charset="-128"/>
              <a:ea typeface="Meiryo UI" pitchFamily="50" charset="-128"/>
              <a:cs typeface="Meiryo UI" pitchFamily="50" charset="-128"/>
            </a:endParaRPr>
          </a:p>
        </p:txBody>
      </p:sp>
      <p:sp>
        <p:nvSpPr>
          <p:cNvPr id="41" name="二等辺三角形 40"/>
          <p:cNvSpPr/>
          <p:nvPr/>
        </p:nvSpPr>
        <p:spPr>
          <a:xfrm rot="5400000">
            <a:off x="4874069" y="2512828"/>
            <a:ext cx="947128" cy="41234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28650" y="2239734"/>
            <a:ext cx="2425045" cy="9232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77811" y="2381281"/>
            <a:ext cx="2542659" cy="646331"/>
          </a:xfrm>
          <a:prstGeom prst="rect">
            <a:avLst/>
          </a:prstGeom>
          <a:noFill/>
        </p:spPr>
        <p:txBody>
          <a:bodyPr wrap="square" rtlCol="0">
            <a:spAutoFit/>
          </a:bodyPr>
          <a:lstStyle/>
          <a:p>
            <a:r>
              <a:rPr kumimoji="1" lang="ja-JP" altLang="en-US" dirty="0">
                <a:solidFill>
                  <a:schemeClr val="bg1"/>
                </a:solidFill>
                <a:latin typeface="Meiryo UI" panose="020B0604030504040204" pitchFamily="50" charset="-128"/>
                <a:ea typeface="Meiryo UI" panose="020B0604030504040204" pitchFamily="50" charset="-128"/>
              </a:rPr>
              <a:t>マイボトルスポットの普及</a:t>
            </a:r>
            <a:endParaRPr kumimoji="1" lang="en-US" altLang="ja-JP" dirty="0">
              <a:solidFill>
                <a:schemeClr val="bg1"/>
              </a:solidFill>
              <a:latin typeface="Meiryo UI" panose="020B0604030504040204" pitchFamily="50" charset="-128"/>
              <a:ea typeface="Meiryo UI" panose="020B0604030504040204" pitchFamily="50" charset="-128"/>
            </a:endParaRPr>
          </a:p>
          <a:p>
            <a:r>
              <a:rPr kumimoji="1" lang="ja-JP" altLang="en-US" dirty="0">
                <a:solidFill>
                  <a:schemeClr val="bg1"/>
                </a:solidFill>
                <a:latin typeface="Meiryo UI" panose="020B0604030504040204" pitchFamily="50" charset="-128"/>
                <a:ea typeface="Meiryo UI" panose="020B0604030504040204" pitchFamily="50" charset="-128"/>
              </a:rPr>
              <a:t>マイボトル利用啓発</a:t>
            </a:r>
            <a:endParaRPr kumimoji="1" lang="en-US" altLang="ja-JP" dirty="0">
              <a:solidFill>
                <a:schemeClr val="bg1"/>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5756081" y="2396669"/>
            <a:ext cx="4143300" cy="615553"/>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目指すゴール</a:t>
            </a:r>
            <a:endParaRPr kumimoji="1" lang="en-US" altLang="ja-JP" sz="1600"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府民の日常的なマイボトル携帯率８</a:t>
            </a:r>
            <a:r>
              <a:rPr kumimoji="1" lang="en-US" altLang="ja-JP" b="1" dirty="0">
                <a:latin typeface="Meiryo UI" panose="020B0604030504040204" pitchFamily="50" charset="-128"/>
                <a:ea typeface="Meiryo UI" panose="020B0604030504040204" pitchFamily="50" charset="-128"/>
              </a:rPr>
              <a:t>0%</a:t>
            </a:r>
          </a:p>
        </p:txBody>
      </p:sp>
      <p:sp>
        <p:nvSpPr>
          <p:cNvPr id="49" name="テキスト ボックス 48"/>
          <p:cNvSpPr txBox="1"/>
          <p:nvPr/>
        </p:nvSpPr>
        <p:spPr>
          <a:xfrm>
            <a:off x="2704544" y="1823495"/>
            <a:ext cx="2469305"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　＜</a:t>
            </a:r>
            <a:r>
              <a:rPr kumimoji="1" lang="en-US" altLang="ja-JP" sz="1400" b="1" dirty="0">
                <a:latin typeface="Meiryo UI" panose="020B0604030504040204" pitchFamily="50" charset="-128"/>
                <a:ea typeface="Meiryo UI" panose="020B0604030504040204" pitchFamily="50" charset="-128"/>
              </a:rPr>
              <a:t>2025</a:t>
            </a:r>
            <a:r>
              <a:rPr kumimoji="1" lang="ja-JP" altLang="en-US" sz="1400" b="1" dirty="0">
                <a:latin typeface="Meiryo UI" panose="020B0604030504040204" pitchFamily="50" charset="-128"/>
                <a:ea typeface="Meiryo UI" panose="020B0604030504040204" pitchFamily="50" charset="-128"/>
              </a:rPr>
              <a:t>年目標＞</a:t>
            </a:r>
            <a:endParaRPr kumimoji="1" lang="en-US" altLang="ja-JP" sz="1600" b="1" dirty="0">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3800228" y="4915330"/>
            <a:ext cx="5795513" cy="307777"/>
          </a:xfrm>
          <a:prstGeom prst="rect">
            <a:avLst/>
          </a:prstGeom>
          <a:noFill/>
        </p:spPr>
        <p:txBody>
          <a:bodyPr wrap="square" rtlCol="0">
            <a:spAutoFit/>
          </a:bodyPr>
          <a:lstStyle/>
          <a:p>
            <a:r>
              <a:rPr kumimoji="1" lang="ja-JP" altLang="en-US" sz="1400" b="1" dirty="0">
                <a:solidFill>
                  <a:schemeClr val="bg1"/>
                </a:solidFill>
                <a:latin typeface="Meiryo UI" panose="020B0604030504040204" pitchFamily="50" charset="-128"/>
                <a:ea typeface="Meiryo UI" panose="020B0604030504040204" pitchFamily="50" charset="-128"/>
              </a:rPr>
              <a:t>各主体間での情報共有・意見交換を行い、それぞれの取組みを展開する</a:t>
            </a:r>
            <a:endParaRPr kumimoji="1" lang="en-US" altLang="ja-JP" sz="1400" b="1" dirty="0">
              <a:solidFill>
                <a:schemeClr val="bg1"/>
              </a:solidFill>
              <a:latin typeface="Meiryo UI" panose="020B0604030504040204" pitchFamily="50" charset="-128"/>
              <a:ea typeface="Meiryo UI" panose="020B0604030504040204" pitchFamily="50" charset="-128"/>
            </a:endParaRPr>
          </a:p>
        </p:txBody>
      </p:sp>
      <p:sp>
        <p:nvSpPr>
          <p:cNvPr id="51" name="角丸四角形 50"/>
          <p:cNvSpPr/>
          <p:nvPr/>
        </p:nvSpPr>
        <p:spPr>
          <a:xfrm>
            <a:off x="174632" y="5609732"/>
            <a:ext cx="1970935" cy="10621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3900602" y="5609732"/>
            <a:ext cx="1807059" cy="10621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角丸四角形 53"/>
          <p:cNvSpPr/>
          <p:nvPr/>
        </p:nvSpPr>
        <p:spPr>
          <a:xfrm>
            <a:off x="2243284" y="5609732"/>
            <a:ext cx="1554467" cy="106213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667925" y="5685511"/>
            <a:ext cx="967838"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事業者</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2523252" y="5740915"/>
            <a:ext cx="959876" cy="369332"/>
          </a:xfrm>
          <a:prstGeom prst="rect">
            <a:avLst/>
          </a:prstGeom>
          <a:noFill/>
        </p:spPr>
        <p:txBody>
          <a:bodyPr wrap="square" rtlCol="0">
            <a:spAutoFit/>
          </a:bodyPr>
          <a:lstStyle/>
          <a:p>
            <a:r>
              <a:rPr kumimoji="1" lang="en-US" altLang="ja-JP" b="1" dirty="0">
                <a:solidFill>
                  <a:schemeClr val="bg1"/>
                </a:solidFill>
                <a:latin typeface="Meiryo UI" panose="020B0604030504040204" pitchFamily="50" charset="-128"/>
                <a:ea typeface="Meiryo UI" panose="020B0604030504040204" pitchFamily="50" charset="-128"/>
              </a:rPr>
              <a:t>NPO</a:t>
            </a:r>
            <a:r>
              <a:rPr kumimoji="1" lang="ja-JP" altLang="en-US" b="1" dirty="0">
                <a:solidFill>
                  <a:schemeClr val="bg1"/>
                </a:solidFill>
                <a:latin typeface="Meiryo UI" panose="020B0604030504040204" pitchFamily="50" charset="-128"/>
                <a:ea typeface="Meiryo UI" panose="020B0604030504040204" pitchFamily="50" charset="-128"/>
              </a:rPr>
              <a:t>等</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392041" y="5690826"/>
            <a:ext cx="967838"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行　政</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テキスト ボックス 57"/>
          <p:cNvSpPr txBox="1"/>
          <p:nvPr/>
        </p:nvSpPr>
        <p:spPr>
          <a:xfrm>
            <a:off x="6129180" y="5692744"/>
            <a:ext cx="1444807"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水道事業者</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63" name="直線コネクタ 62"/>
          <p:cNvCxnSpPr/>
          <p:nvPr/>
        </p:nvCxnSpPr>
        <p:spPr>
          <a:xfrm flipV="1">
            <a:off x="1167012" y="5287822"/>
            <a:ext cx="0" cy="366700"/>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2360386" y="6196639"/>
            <a:ext cx="1492503" cy="261610"/>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・府民運動の推進</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117128" y="6105085"/>
            <a:ext cx="2152545"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・ボトル、マイボトルスポットの拡大</a:t>
            </a:r>
          </a:p>
          <a:p>
            <a:r>
              <a:rPr kumimoji="1" lang="ja-JP" altLang="en-US" sz="1100" b="1" dirty="0">
                <a:solidFill>
                  <a:schemeClr val="bg1"/>
                </a:solidFill>
                <a:latin typeface="Meiryo UI" panose="020B0604030504040204" pitchFamily="50" charset="-128"/>
                <a:ea typeface="Meiryo UI" panose="020B0604030504040204" pitchFamily="50" charset="-128"/>
              </a:rPr>
              <a:t>・ボトル利用サービスの展開</a:t>
            </a:r>
          </a:p>
        </p:txBody>
      </p:sp>
      <p:cxnSp>
        <p:nvCxnSpPr>
          <p:cNvPr id="62" name="直線コネクタ 61"/>
          <p:cNvCxnSpPr/>
          <p:nvPr/>
        </p:nvCxnSpPr>
        <p:spPr>
          <a:xfrm flipV="1">
            <a:off x="3043886" y="5297380"/>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V="1">
            <a:off x="4890302" y="5297378"/>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4095001" y="6067927"/>
            <a:ext cx="1703972"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p>
        </p:txBody>
      </p:sp>
      <p:cxnSp>
        <p:nvCxnSpPr>
          <p:cNvPr id="67" name="直線コネクタ 66"/>
          <p:cNvCxnSpPr/>
          <p:nvPr/>
        </p:nvCxnSpPr>
        <p:spPr>
          <a:xfrm flipV="1">
            <a:off x="6814480" y="5297378"/>
            <a:ext cx="0" cy="3200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6006664" y="6051786"/>
            <a:ext cx="1787754"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・府民啓発（水道</a:t>
            </a:r>
            <a:r>
              <a:rPr kumimoji="1" lang="en-US" altLang="ja-JP" sz="1100" b="1" dirty="0">
                <a:solidFill>
                  <a:schemeClr val="bg1"/>
                </a:solidFill>
                <a:latin typeface="Meiryo UI" panose="020B0604030504040204" pitchFamily="50" charset="-128"/>
                <a:ea typeface="Meiryo UI" panose="020B0604030504040204" pitchFamily="50" charset="-128"/>
              </a:rPr>
              <a:t>PR</a:t>
            </a:r>
            <a:r>
              <a:rPr kumimoji="1" lang="ja-JP" altLang="en-US" sz="1100" b="1" dirty="0">
                <a:solidFill>
                  <a:schemeClr val="bg1"/>
                </a:solidFill>
                <a:latin typeface="Meiryo UI" panose="020B0604030504040204" pitchFamily="50" charset="-128"/>
                <a:ea typeface="Meiryo UI" panose="020B0604030504040204" pitchFamily="50" charset="-128"/>
              </a:rPr>
              <a:t>）</a:t>
            </a:r>
            <a:endParaRPr kumimoji="1" lang="en-US" altLang="ja-JP" sz="1100" b="1" dirty="0">
              <a:solidFill>
                <a:schemeClr val="bg1"/>
              </a:solidFill>
              <a:latin typeface="Meiryo UI" panose="020B0604030504040204" pitchFamily="50" charset="-128"/>
              <a:ea typeface="Meiryo UI" panose="020B0604030504040204" pitchFamily="50" charset="-128"/>
            </a:endParaRPr>
          </a:p>
          <a:p>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7818470" y="5609733"/>
            <a:ext cx="1910145" cy="106212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8125091" y="5720289"/>
            <a:ext cx="1444807"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rPr>
              <a:t>教育機関</a:t>
            </a:r>
            <a:endParaRPr kumimoji="1" lang="en-US" altLang="ja-JP" b="1" dirty="0">
              <a:solidFill>
                <a:schemeClr val="bg1"/>
              </a:solidFill>
              <a:latin typeface="Meiryo UI" panose="020B0604030504040204" pitchFamily="50" charset="-128"/>
              <a:ea typeface="Meiryo UI" panose="020B0604030504040204" pitchFamily="50" charset="-128"/>
            </a:endParaRPr>
          </a:p>
        </p:txBody>
      </p:sp>
      <p:cxnSp>
        <p:nvCxnSpPr>
          <p:cNvPr id="40" name="直線コネクタ 39"/>
          <p:cNvCxnSpPr/>
          <p:nvPr/>
        </p:nvCxnSpPr>
        <p:spPr>
          <a:xfrm flipV="1">
            <a:off x="8810391" y="5287822"/>
            <a:ext cx="6056" cy="357143"/>
          </a:xfrm>
          <a:prstGeom prst="line">
            <a:avLst/>
          </a:prstGeom>
          <a:ln w="92075">
            <a:solidFill>
              <a:srgbClr val="92D050"/>
            </a:solidFill>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8002575" y="6079331"/>
            <a:ext cx="1787754" cy="430887"/>
          </a:xfrm>
          <a:prstGeom prst="rect">
            <a:avLst/>
          </a:prstGeom>
          <a:noFill/>
        </p:spPr>
        <p:txBody>
          <a:bodyPr wrap="square" rtlCol="0">
            <a:spAutoFit/>
          </a:bodyPr>
          <a:lstStyle/>
          <a:p>
            <a:r>
              <a:rPr kumimoji="1" lang="ja-JP" altLang="en-US" sz="1100" b="1" dirty="0">
                <a:solidFill>
                  <a:schemeClr val="bg1"/>
                </a:solidFill>
                <a:latin typeface="Meiryo UI" panose="020B0604030504040204" pitchFamily="50" charset="-128"/>
                <a:ea typeface="Meiryo UI" panose="020B0604030504040204" pitchFamily="50" charset="-128"/>
              </a:rPr>
              <a:t>・府民啓発</a:t>
            </a:r>
            <a:br>
              <a:rPr kumimoji="1" lang="en-US" altLang="ja-JP" sz="1100" b="1" dirty="0">
                <a:solidFill>
                  <a:schemeClr val="bg1"/>
                </a:solidFill>
                <a:latin typeface="Meiryo UI" panose="020B0604030504040204" pitchFamily="50" charset="-128"/>
                <a:ea typeface="Meiryo UI" panose="020B0604030504040204" pitchFamily="50" charset="-128"/>
              </a:rPr>
            </a:br>
            <a:r>
              <a:rPr kumimoji="1" lang="ja-JP" altLang="en-US" sz="1100" b="1" dirty="0">
                <a:solidFill>
                  <a:schemeClr val="bg1"/>
                </a:solidFill>
                <a:latin typeface="Meiryo UI" panose="020B0604030504040204" pitchFamily="50" charset="-128"/>
                <a:ea typeface="Meiryo UI" panose="020B0604030504040204" pitchFamily="50" charset="-128"/>
              </a:rPr>
              <a:t>・マイボトルスポットの拡大</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580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51354" y="33880"/>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プログラムの一覧</a:t>
            </a:r>
          </a:p>
        </p:txBody>
      </p:sp>
      <p:sp>
        <p:nvSpPr>
          <p:cNvPr id="6" name="テキスト ボックス 5"/>
          <p:cNvSpPr txBox="1"/>
          <p:nvPr/>
        </p:nvSpPr>
        <p:spPr>
          <a:xfrm>
            <a:off x="415502" y="818060"/>
            <a:ext cx="9282129" cy="5555367"/>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マイボトルの利用啓発</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イベント等におけるマイボトル利用啓発</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マイボトル配布による利用啓発</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若い世代への環境教育</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府民のマイボトルに関する意識・実態調査</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その他マイボトル利用啓発・</a:t>
            </a:r>
            <a:r>
              <a:rPr kumimoji="1" lang="en-US" altLang="ja-JP" sz="2000" dirty="0">
                <a:latin typeface="Meiryo UI" panose="020B0604030504040204" pitchFamily="50" charset="-128"/>
                <a:ea typeface="Meiryo UI" panose="020B0604030504040204" pitchFamily="50" charset="-128"/>
              </a:rPr>
              <a:t>PR</a:t>
            </a:r>
          </a:p>
          <a:p>
            <a:endParaRPr kumimoji="1" lang="en-US" altLang="ja-JP" sz="12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マイボトルスポットの普及</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マイボトルスポットの設置</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マイボトル利用可能店舗の拡大</a:t>
            </a:r>
            <a:endParaRPr kumimoji="1" lang="en-US" altLang="ja-JP" sz="20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効果的な情報発信</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マイボトルスポットの情報発信</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統一ロゴ等を活用した各種広報・</a:t>
            </a:r>
            <a:r>
              <a:rPr kumimoji="1" lang="en-US" altLang="ja-JP" sz="2000" dirty="0">
                <a:latin typeface="Meiryo UI" panose="020B0604030504040204" pitchFamily="50" charset="-128"/>
                <a:ea typeface="Meiryo UI" panose="020B0604030504040204" pitchFamily="50" charset="-128"/>
              </a:rPr>
              <a:t>PR</a:t>
            </a:r>
          </a:p>
          <a:p>
            <a:r>
              <a:rPr kumimoji="1" lang="ja-JP" altLang="en-US" sz="2000" dirty="0">
                <a:latin typeface="Meiryo UI" panose="020B0604030504040204" pitchFamily="50" charset="-128"/>
                <a:ea typeface="Meiryo UI" panose="020B0604030504040204" pitchFamily="50" charset="-128"/>
              </a:rPr>
              <a:t>○  各種媒体によるマイボトルの利用促進</a:t>
            </a:r>
          </a:p>
          <a:p>
            <a:endParaRPr kumimoji="1" lang="en-US" altLang="ja-JP" sz="1100"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パートナーズ会議</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パートナーズ会議の開催</a:t>
            </a:r>
            <a:endParaRPr kumimoji="1" lang="en-US" altLang="ja-JP"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メンバーの募集・拡大</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252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17622" y="1450630"/>
            <a:ext cx="6069569" cy="529789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 name="角丸四角形 8"/>
          <p:cNvSpPr/>
          <p:nvPr/>
        </p:nvSpPr>
        <p:spPr>
          <a:xfrm>
            <a:off x="441313" y="1573599"/>
            <a:ext cx="35182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イベント等におけるマイボトル利用啓発</a:t>
            </a:r>
          </a:p>
        </p:txBody>
      </p:sp>
      <p:sp>
        <p:nvSpPr>
          <p:cNvPr id="15" name="正方形/長方形 14"/>
          <p:cNvSpPr/>
          <p:nvPr/>
        </p:nvSpPr>
        <p:spPr>
          <a:xfrm>
            <a:off x="499536" y="5831768"/>
            <a:ext cx="5769730" cy="85512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■スポ</a:t>
            </a:r>
            <a:r>
              <a:rPr lang="en-US" altLang="ja-JP" sz="1050" dirty="0">
                <a:solidFill>
                  <a:schemeClr val="tx1"/>
                </a:solidFill>
                <a:latin typeface="Meiryo UI" pitchFamily="50" charset="-128"/>
                <a:ea typeface="Meiryo UI" pitchFamily="50" charset="-128"/>
                <a:cs typeface="Meiryo UI" pitchFamily="50" charset="-128"/>
              </a:rPr>
              <a:t>GOMI</a:t>
            </a:r>
            <a:r>
              <a:rPr lang="ja-JP" altLang="en-US" sz="1050" dirty="0">
                <a:solidFill>
                  <a:schemeClr val="tx1"/>
                </a:solidFill>
                <a:latin typeface="Meiryo UI" pitchFamily="50" charset="-128"/>
                <a:ea typeface="Meiryo UI" pitchFamily="50" charset="-128"/>
                <a:cs typeface="Meiryo UI" pitchFamily="50" charset="-128"/>
              </a:rPr>
              <a:t>大会を実施し、プラスチックごみの削減・マイボトル使用の啓発を行う（泉大津市）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■イベント等で啓発ブースの設置（大阪市、東大阪市、富田林市、大阪市水道局、</a:t>
            </a:r>
            <a:r>
              <a:rPr lang="en-US" altLang="ja-JP" sz="1050" dirty="0">
                <a:solidFill>
                  <a:schemeClr val="tx1"/>
                </a:solidFill>
                <a:latin typeface="Meiryo UI" pitchFamily="50" charset="-128"/>
                <a:ea typeface="Meiryo UI" pitchFamily="50" charset="-128"/>
                <a:cs typeface="Meiryo UI" pitchFamily="50" charset="-128"/>
              </a:rPr>
              <a:t>ecotone</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■「環境かるた」を使いマイボトルの啓発活動を行う（</a:t>
            </a:r>
            <a:r>
              <a:rPr lang="en-US" altLang="ja-JP" sz="1050" dirty="0">
                <a:solidFill>
                  <a:schemeClr val="tx1"/>
                </a:solidFill>
                <a:latin typeface="Meiryo UI" pitchFamily="50" charset="-128"/>
                <a:ea typeface="Meiryo UI" pitchFamily="50" charset="-128"/>
                <a:cs typeface="Meiryo UI" pitchFamily="50" charset="-128"/>
              </a:rPr>
              <a:t>SDG</a:t>
            </a:r>
            <a:r>
              <a:rPr lang="ja-JP" altLang="en-US" sz="1050" dirty="0">
                <a:solidFill>
                  <a:schemeClr val="tx1"/>
                </a:solidFill>
                <a:latin typeface="Meiryo UI" pitchFamily="50" charset="-128"/>
                <a:ea typeface="Meiryo UI" pitchFamily="50" charset="-128"/>
                <a:cs typeface="Meiryo UI" pitchFamily="50" charset="-128"/>
              </a:rPr>
              <a:t>サポーターズ）</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8" name="角丸四角形 1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9" name="正方形/長方形 18"/>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2790746" y="20445"/>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マイボトルの利用啓発</a:t>
            </a:r>
          </a:p>
        </p:txBody>
      </p:sp>
      <p:sp>
        <p:nvSpPr>
          <p:cNvPr id="21" name="正方形/長方形 20"/>
          <p:cNvSpPr/>
          <p:nvPr/>
        </p:nvSpPr>
        <p:spPr>
          <a:xfrm>
            <a:off x="500238" y="1973306"/>
            <a:ext cx="5463834" cy="907941"/>
          </a:xfrm>
          <a:prstGeom prst="rect">
            <a:avLst/>
          </a:prstGeom>
        </p:spPr>
        <p:txBody>
          <a:bodyPr wrap="square" lIns="0" tIns="0" rIns="0" bIns="0">
            <a:spAutoFit/>
          </a:bodyPr>
          <a:lstStyle/>
          <a:p>
            <a:pPr marL="95250" indent="-9525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府内のイベントにおけるマイボトル利用啓発ブースの出展</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◆プラスチックごみ問題やマイボトルの取組みについて、イベント来場者にわかりやすく伝えます。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参考事例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561557" y="5296199"/>
            <a:ext cx="4574094" cy="400110"/>
          </a:xfrm>
          <a:prstGeom prst="rect">
            <a:avLst/>
          </a:prstGeom>
        </p:spPr>
        <p:txBody>
          <a:bodyPr wrap="square" lIns="0" tIns="0" rIns="0" bIns="0">
            <a:spAutoFit/>
          </a:bodyPr>
          <a:lstStyle/>
          <a:p>
            <a:pPr marL="95250" indent="-9525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啓発ツールの作成・貸出</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◆イベント等で活用できる啓発パネルや、啓発チラシ等を作成します。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473922" y="3186205"/>
            <a:ext cx="2038949"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マイボトル利用の啓発、給水機の設置、ボトル型浄水器の提供</a:t>
            </a:r>
            <a:endParaRPr lang="en-US" altLang="ja-JP" sz="1100" dirty="0">
              <a:latin typeface="Meiryo UI" panose="020B0604030504040204" pitchFamily="50" charset="-128"/>
              <a:ea typeface="Meiryo UI" panose="020B0604030504040204" pitchFamily="50" charset="-128"/>
            </a:endParaRPr>
          </a:p>
        </p:txBody>
      </p:sp>
      <p:sp>
        <p:nvSpPr>
          <p:cNvPr id="28" name="正方形/長方形 27"/>
          <p:cNvSpPr/>
          <p:nvPr/>
        </p:nvSpPr>
        <p:spPr>
          <a:xfrm>
            <a:off x="4788920" y="4858187"/>
            <a:ext cx="1698271" cy="2769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ロハスフェスタ万博における出展</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(R5.5.12~13, 11.4~5)</a:t>
            </a:r>
          </a:p>
        </p:txBody>
      </p:sp>
      <p:sp>
        <p:nvSpPr>
          <p:cNvPr id="29" name="テキスト ボックス 28"/>
          <p:cNvSpPr txBox="1"/>
          <p:nvPr/>
        </p:nvSpPr>
        <p:spPr>
          <a:xfrm>
            <a:off x="597067" y="3145849"/>
            <a:ext cx="1746606" cy="600164"/>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ステンレスボトルやボトル型浄水器の展示およびマイボトル啓発ブースの設置</a:t>
            </a:r>
            <a:endParaRPr lang="en-US" altLang="ja-JP" sz="1100" dirty="0">
              <a:latin typeface="Meiryo UI" panose="020B0604030504040204" pitchFamily="50" charset="-128"/>
              <a:ea typeface="Meiryo UI" panose="020B0604030504040204" pitchFamily="50" charset="-128"/>
            </a:endParaRPr>
          </a:p>
        </p:txBody>
      </p:sp>
      <p:sp>
        <p:nvSpPr>
          <p:cNvPr id="30" name="正方形/長方形 29"/>
          <p:cNvSpPr/>
          <p:nvPr/>
        </p:nvSpPr>
        <p:spPr>
          <a:xfrm>
            <a:off x="4578996" y="2934670"/>
            <a:ext cx="2296227"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大阪府・ウォーターネット・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p>
        </p:txBody>
      </p:sp>
      <p:sp>
        <p:nvSpPr>
          <p:cNvPr id="31" name="正方形/長方形 30"/>
          <p:cNvSpPr/>
          <p:nvPr/>
        </p:nvSpPr>
        <p:spPr>
          <a:xfrm>
            <a:off x="561557" y="2893205"/>
            <a:ext cx="1935947" cy="2769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〈BRITA</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MI</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クリエーションｽﾞ・ﾀｲｶﾞｰ・象印・ｳｫｰﾀｰﾈｯﾄ・ｳｫｰﾀｰｽﾀﾝﾄﾞ・ﾋﾟｰｺｯｸ</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2" name="正方形/長方形 31"/>
          <p:cNvSpPr/>
          <p:nvPr/>
        </p:nvSpPr>
        <p:spPr>
          <a:xfrm>
            <a:off x="561557" y="4861120"/>
            <a:ext cx="1696807" cy="276999"/>
          </a:xfrm>
          <a:prstGeom prst="rect">
            <a:avLst/>
          </a:prstGeom>
        </p:spPr>
        <p:txBody>
          <a:bodyPr wrap="square" lIns="0" tIns="0" rIns="0" bIns="0">
            <a:spAutoFit/>
          </a:bodyPr>
          <a:lstStyle/>
          <a:p>
            <a:pPr marL="95250" indent="-95250"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海洋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WEEK</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＠大阪南港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ATC</a:t>
            </a:r>
          </a:p>
          <a:p>
            <a:pPr marL="95250" indent="-95250"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(R3.3.16~20)</a:t>
            </a:r>
          </a:p>
        </p:txBody>
      </p:sp>
      <p:sp>
        <p:nvSpPr>
          <p:cNvPr id="41" name="角丸四角形 40"/>
          <p:cNvSpPr/>
          <p:nvPr/>
        </p:nvSpPr>
        <p:spPr>
          <a:xfrm>
            <a:off x="6550924" y="1444574"/>
            <a:ext cx="3215243" cy="530395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2" name="角丸四角形 41"/>
          <p:cNvSpPr/>
          <p:nvPr/>
        </p:nvSpPr>
        <p:spPr>
          <a:xfrm>
            <a:off x="6648248" y="1630876"/>
            <a:ext cx="29194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マイボトル配布による利用啓発</a:t>
            </a:r>
          </a:p>
        </p:txBody>
      </p:sp>
      <p:sp>
        <p:nvSpPr>
          <p:cNvPr id="43" name="正方形/長方形 42"/>
          <p:cNvSpPr/>
          <p:nvPr/>
        </p:nvSpPr>
        <p:spPr>
          <a:xfrm>
            <a:off x="6748543" y="6183910"/>
            <a:ext cx="2820002" cy="41420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■イベントにてボトル型浄水器を提供（</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44" name="正方形/長方形 43"/>
          <p:cNvSpPr/>
          <p:nvPr/>
        </p:nvSpPr>
        <p:spPr>
          <a:xfrm>
            <a:off x="6648248" y="2082914"/>
            <a:ext cx="2919410" cy="400110"/>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◆マイボトルの無料配布により、その利用を促進します。</a:t>
            </a:r>
            <a:endParaRPr lang="en-US" altLang="ja-JP" sz="1200" dirty="0">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718052" y="3111352"/>
            <a:ext cx="2880985" cy="461665"/>
          </a:xfrm>
          <a:prstGeom prst="rect">
            <a:avLst/>
          </a:prstGeom>
          <a:noFill/>
        </p:spPr>
        <p:txBody>
          <a:bodyPr wrap="square" rtlCol="0">
            <a:spAutoFit/>
          </a:bodyPr>
          <a:lstStyle/>
          <a:p>
            <a:pPr lvl="0"/>
            <a:r>
              <a:rPr lang="ja-JP" altLang="en-US" sz="1200" dirty="0">
                <a:latin typeface="Meiryo UI" panose="020B0604030504040204" pitchFamily="50" charset="-128"/>
                <a:ea typeface="Meiryo UI" panose="020B0604030504040204" pitchFamily="50" charset="-128"/>
              </a:rPr>
              <a:t>マイボトルデザインコンテストの実施</a:t>
            </a:r>
            <a:endParaRPr lang="en-US" altLang="ja-JP" sz="1200" dirty="0">
              <a:latin typeface="Meiryo UI" panose="020B0604030504040204" pitchFamily="50" charset="-128"/>
              <a:ea typeface="Meiryo UI" panose="020B0604030504040204" pitchFamily="50" charset="-128"/>
            </a:endParaRPr>
          </a:p>
          <a:p>
            <a:pPr lvl="0"/>
            <a:r>
              <a:rPr lang="ja-JP" altLang="en-US" sz="1200" dirty="0">
                <a:latin typeface="Meiryo UI" panose="020B0604030504040204" pitchFamily="50" charset="-128"/>
                <a:ea typeface="Meiryo UI" panose="020B0604030504040204" pitchFamily="50" charset="-128"/>
              </a:rPr>
              <a:t>入賞者に</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名にオリジナルマイボトルを贈呈</a:t>
            </a:r>
            <a:endParaRPr lang="en-US" altLang="ja-JP" sz="1200" dirty="0">
              <a:latin typeface="Meiryo UI" pitchFamily="50" charset="-128"/>
              <a:ea typeface="Meiryo UI" pitchFamily="50" charset="-128"/>
              <a:cs typeface="Meiryo UI" pitchFamily="50" charset="-128"/>
            </a:endParaRPr>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20433" y="3758390"/>
            <a:ext cx="1426464" cy="1035326"/>
          </a:xfrm>
          <a:prstGeom prst="rect">
            <a:avLst/>
          </a:prstGeom>
        </p:spPr>
      </p:pic>
      <p:sp>
        <p:nvSpPr>
          <p:cNvPr id="10" name="テキスト ボックス 9"/>
          <p:cNvSpPr txBox="1"/>
          <p:nvPr/>
        </p:nvSpPr>
        <p:spPr>
          <a:xfrm>
            <a:off x="6586789" y="2620101"/>
            <a:ext cx="2621136" cy="43088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rPr>
              <a:t>〇参考事例</a:t>
            </a:r>
            <a:endParaRPr lang="en-US" altLang="ja-JP" sz="13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大阪府、お絵かき水筒、象印、ピーコック</a:t>
            </a:r>
            <a:r>
              <a:rPr lang="en-US" altLang="ja-JP" sz="900" dirty="0">
                <a:latin typeface="Meiryo UI" panose="020B0604030504040204" pitchFamily="50" charset="-128"/>
                <a:ea typeface="Meiryo UI" panose="020B0604030504040204" pitchFamily="50" charset="-128"/>
              </a:rPr>
              <a:t>〉</a:t>
            </a:r>
            <a:endParaRPr kumimoji="1" lang="ja-JP" altLang="en-US" dirty="0"/>
          </a:p>
        </p:txBody>
      </p:sp>
      <p:sp>
        <p:nvSpPr>
          <p:cNvPr id="36" name="正方形/長方形 35"/>
          <p:cNvSpPr/>
          <p:nvPr/>
        </p:nvSpPr>
        <p:spPr>
          <a:xfrm>
            <a:off x="2584860" y="4861120"/>
            <a:ext cx="1735092"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ブルーオーシャン作戦 潮干狩りの前に、みんなで「プラ干狩り」</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(R4.4.16)</a:t>
            </a:r>
          </a:p>
        </p:txBody>
      </p:sp>
      <p:sp>
        <p:nvSpPr>
          <p:cNvPr id="37" name="正方形/長方形 36"/>
          <p:cNvSpPr/>
          <p:nvPr/>
        </p:nvSpPr>
        <p:spPr>
          <a:xfrm>
            <a:off x="2603415" y="2927508"/>
            <a:ext cx="1738326"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〈OSG</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コーポレーション他</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9" name="テキスト ボックス 38"/>
          <p:cNvSpPr txBox="1"/>
          <p:nvPr/>
        </p:nvSpPr>
        <p:spPr>
          <a:xfrm>
            <a:off x="2537870" y="3095734"/>
            <a:ext cx="1746606"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マイクロプラスチックの回収、給水機の設置</a:t>
            </a:r>
            <a:endParaRPr lang="en-US" altLang="ja-JP" sz="1100"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565" y="3720882"/>
            <a:ext cx="1828800" cy="1028700"/>
          </a:xfrm>
          <a:prstGeom prst="rect">
            <a:avLst/>
          </a:prstGeom>
        </p:spPr>
      </p:pic>
      <p:pic>
        <p:nvPicPr>
          <p:cNvPr id="25" name="図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461" y="3602851"/>
            <a:ext cx="1068665" cy="1068665"/>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5517" y="3943617"/>
            <a:ext cx="1133465" cy="850099"/>
          </a:xfrm>
          <a:prstGeom prst="rect">
            <a:avLst/>
          </a:prstGeom>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9106" y="4900020"/>
            <a:ext cx="1733550" cy="1133475"/>
          </a:xfrm>
          <a:prstGeom prst="rect">
            <a:avLst/>
          </a:prstGeom>
        </p:spPr>
      </p:pic>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0531" y="3673315"/>
            <a:ext cx="1762125" cy="1152525"/>
          </a:xfrm>
          <a:prstGeom prst="rect">
            <a:avLst/>
          </a:prstGeom>
        </p:spPr>
      </p:pic>
    </p:spTree>
    <p:extLst>
      <p:ext uri="{BB962C8B-B14F-4D97-AF65-F5344CB8AC3E}">
        <p14:creationId xmlns:p14="http://schemas.microsoft.com/office/powerpoint/2010/main" val="263112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5022"/>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790746" y="20445"/>
            <a:ext cx="4324507" cy="584775"/>
          </a:xfrm>
          <a:prstGeom prst="rect">
            <a:avLst/>
          </a:prstGeom>
          <a:noFill/>
        </p:spPr>
        <p:txBody>
          <a:bodyPr wrap="square" rtlCol="0">
            <a:spAutoFit/>
          </a:bodyPr>
          <a:lstStyle/>
          <a:p>
            <a:r>
              <a:rPr kumimoji="1" lang="ja-JP" altLang="en-US" sz="3200" b="1" dirty="0">
                <a:solidFill>
                  <a:schemeClr val="bg1"/>
                </a:solidFill>
                <a:latin typeface="Meiryo UI" panose="020B0604030504040204" pitchFamily="50" charset="-128"/>
                <a:ea typeface="Meiryo UI" panose="020B0604030504040204" pitchFamily="50" charset="-128"/>
              </a:rPr>
              <a:t>マイボトルの利用啓発</a:t>
            </a:r>
          </a:p>
        </p:txBody>
      </p:sp>
      <p:sp>
        <p:nvSpPr>
          <p:cNvPr id="7" name="角丸四角形 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イベント啓発等を通じ、海洋プラスチックごみ問題への府民理解を促進し、マイボトル利用を促進します。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 name="角丸四角形 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40" name="角丸四角形 39"/>
          <p:cNvSpPr/>
          <p:nvPr/>
        </p:nvSpPr>
        <p:spPr>
          <a:xfrm>
            <a:off x="5964414" y="1444574"/>
            <a:ext cx="3770018" cy="532166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1" name="角丸四角形 40"/>
          <p:cNvSpPr/>
          <p:nvPr/>
        </p:nvSpPr>
        <p:spPr>
          <a:xfrm>
            <a:off x="6063425" y="1531084"/>
            <a:ext cx="3076313" cy="363149"/>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その他マイボトル利用啓発・</a:t>
            </a:r>
            <a:r>
              <a:rPr lang="en-US" altLang="ja-JP" sz="1600" b="1" dirty="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6014669" y="1956385"/>
            <a:ext cx="3734729" cy="430887"/>
          </a:xfrm>
          <a:prstGeom prst="rect">
            <a:avLst/>
          </a:prstGeom>
          <a:noFill/>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〇参考事例　　</a:t>
            </a:r>
            <a:endParaRPr kumimoji="1" lang="en-US" altLang="ja-JP" sz="10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p>
        </p:txBody>
      </p:sp>
      <p:sp>
        <p:nvSpPr>
          <p:cNvPr id="45" name="正方形/長方形 44"/>
          <p:cNvSpPr/>
          <p:nvPr/>
        </p:nvSpPr>
        <p:spPr>
          <a:xfrm>
            <a:off x="6048288" y="4649062"/>
            <a:ext cx="3565611" cy="2035552"/>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■当社品をご販売いただいている店舗にてマイボトルの啓発発信（</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■従業員の家族へのマイボトル推進（ベッド通販セラピス）</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■自社従業員又は自社施設利用者への啓発（大和ハウス工業、</a:t>
            </a:r>
            <a:r>
              <a:rPr lang="en-US" altLang="ja-JP" sz="1050" dirty="0">
                <a:solidFill>
                  <a:schemeClr val="tx1"/>
                </a:solidFill>
                <a:latin typeface="Meiryo UI" pitchFamily="50" charset="-128"/>
                <a:ea typeface="Meiryo UI" pitchFamily="50" charset="-128"/>
                <a:cs typeface="Meiryo UI" pitchFamily="50" charset="-128"/>
              </a:rPr>
              <a:t>BFLAT</a:t>
            </a:r>
            <a:r>
              <a:rPr lang="ja-JP" altLang="en-US" sz="1050" dirty="0">
                <a:solidFill>
                  <a:schemeClr val="tx1"/>
                </a:solidFill>
                <a:latin typeface="Meiryo UI" pitchFamily="50" charset="-128"/>
                <a:ea typeface="Meiryo UI" pitchFamily="50" charset="-128"/>
                <a:cs typeface="Meiryo UI" pitchFamily="50" charset="-128"/>
              </a:rPr>
              <a:t>他）</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■庁内職員に対して、庁内放送によりマイボトル利用の呼びかけを行う予定（堺市）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■電子申請システムで応募すると抽選で</a:t>
            </a:r>
            <a:r>
              <a:rPr lang="en-US" altLang="ja-JP" sz="1050" dirty="0">
                <a:solidFill>
                  <a:schemeClr val="tx1"/>
                </a:solidFill>
                <a:latin typeface="Meiryo UI" pitchFamily="50" charset="-128"/>
                <a:ea typeface="Meiryo UI" pitchFamily="50" charset="-128"/>
                <a:cs typeface="Meiryo UI" pitchFamily="50" charset="-128"/>
              </a:rPr>
              <a:t>30</a:t>
            </a:r>
            <a:r>
              <a:rPr lang="ja-JP" altLang="en-US" sz="1050" dirty="0">
                <a:solidFill>
                  <a:schemeClr val="tx1"/>
                </a:solidFill>
                <a:latin typeface="Meiryo UI" pitchFamily="50" charset="-128"/>
                <a:ea typeface="Meiryo UI" pitchFamily="50" charset="-128"/>
                <a:cs typeface="Meiryo UI" pitchFamily="50" charset="-128"/>
              </a:rPr>
              <a:t>人に真空断熱ボトルが当たるキャンペーンを実施予定（堺市）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■マイボトル専用パウダードリンクを発売（味の素</a:t>
            </a:r>
            <a:r>
              <a:rPr lang="en-US" altLang="ja-JP" sz="1050" dirty="0">
                <a:solidFill>
                  <a:schemeClr val="tx1"/>
                </a:solidFill>
                <a:latin typeface="Meiryo UI" pitchFamily="50" charset="-128"/>
                <a:ea typeface="Meiryo UI" pitchFamily="50" charset="-128"/>
                <a:cs typeface="Meiryo UI" pitchFamily="50" charset="-128"/>
              </a:rPr>
              <a:t>AGF)</a:t>
            </a:r>
          </a:p>
        </p:txBody>
      </p:sp>
      <p:sp>
        <p:nvSpPr>
          <p:cNvPr id="47" name="角丸四角形 46"/>
          <p:cNvSpPr/>
          <p:nvPr/>
        </p:nvSpPr>
        <p:spPr>
          <a:xfrm>
            <a:off x="152401" y="1444574"/>
            <a:ext cx="5676900" cy="3074891"/>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8" name="角丸四角形 47"/>
          <p:cNvSpPr/>
          <p:nvPr/>
        </p:nvSpPr>
        <p:spPr>
          <a:xfrm>
            <a:off x="315051" y="1518809"/>
            <a:ext cx="2526724"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若い世代への環境教育</a:t>
            </a:r>
          </a:p>
        </p:txBody>
      </p:sp>
      <p:sp>
        <p:nvSpPr>
          <p:cNvPr id="49" name="正方形/長方形 48"/>
          <p:cNvSpPr/>
          <p:nvPr/>
        </p:nvSpPr>
        <p:spPr>
          <a:xfrm>
            <a:off x="325605" y="3252803"/>
            <a:ext cx="5330490" cy="110620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b="1"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出前授業を実施 （住吉商業高校、</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err="1">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大阪市水道局、大阪市環境局、大阪府）</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■同志社大学との共創プロジェクトを継続して取り組む（ピーコック）</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■高校生とのワークショップ実施でマイボトル利用促進の模索（</a:t>
            </a:r>
            <a:r>
              <a:rPr lang="en-US" altLang="ja-JP" sz="1050" dirty="0">
                <a:solidFill>
                  <a:schemeClr val="tx1"/>
                </a:solidFill>
                <a:latin typeface="Meiryo UI" pitchFamily="50" charset="-128"/>
                <a:ea typeface="Meiryo UI" pitchFamily="50" charset="-128"/>
                <a:cs typeface="Meiryo UI" pitchFamily="50" charset="-128"/>
              </a:rPr>
              <a:t>BRITA</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■調べ学習や外部コンテストや他校への研究発表でプレゼンテーションを実施。本校に訪れた中学生や中学校教員へマイボトル体験を行い、マイボトル利用を呼びかける（住吉商業高校）</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0" name="正方形/長方形 49"/>
          <p:cNvSpPr/>
          <p:nvPr/>
        </p:nvSpPr>
        <p:spPr>
          <a:xfrm>
            <a:off x="311190" y="1969085"/>
            <a:ext cx="3278561" cy="1107996"/>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◆海洋プラスチックごみ問題、</a:t>
            </a:r>
            <a:r>
              <a:rPr lang="en-US" altLang="ja-JP" sz="1300" dirty="0">
                <a:latin typeface="Meiryo UI" pitchFamily="50" charset="-128"/>
                <a:ea typeface="Meiryo UI" pitchFamily="50" charset="-128"/>
                <a:cs typeface="Meiryo UI" pitchFamily="50" charset="-128"/>
              </a:rPr>
              <a:t>SDGs</a:t>
            </a:r>
            <a:r>
              <a:rPr lang="ja-JP" altLang="en-US" sz="1300" dirty="0">
                <a:latin typeface="Meiryo UI" pitchFamily="50" charset="-128"/>
                <a:ea typeface="Meiryo UI" pitchFamily="50" charset="-128"/>
                <a:cs typeface="Meiryo UI" pitchFamily="50" charset="-128"/>
              </a:rPr>
              <a:t>などをキーワードとし、若い世代への環境教育に取り組みます。</a:t>
            </a:r>
            <a:endParaRPr lang="en-US" altLang="ja-JP" sz="1300" dirty="0">
              <a:latin typeface="Meiryo UI" pitchFamily="50" charset="-128"/>
              <a:ea typeface="Meiryo UI" pitchFamily="50" charset="-128"/>
              <a:cs typeface="Meiryo UI" pitchFamily="50" charset="-128"/>
            </a:endParaRPr>
          </a:p>
          <a:p>
            <a:pPr marL="95250" indent="-95250"/>
            <a:endParaRPr lang="en-US" altLang="ja-JP" sz="7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○参考事例</a:t>
            </a:r>
            <a:endParaRPr lang="en-US" altLang="ja-JP" sz="13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小学生</a:t>
            </a:r>
            <a:r>
              <a:rPr lang="ja-JP" altLang="en-US" sz="1200" dirty="0">
                <a:latin typeface="Meiryo UI" pitchFamily="50" charset="-128"/>
                <a:ea typeface="Meiryo UI" pitchFamily="50" charset="-128"/>
                <a:cs typeface="Meiryo UI" pitchFamily="50" charset="-128"/>
              </a:rPr>
              <a:t>を対象</a:t>
            </a:r>
            <a:r>
              <a:rPr lang="ja-JP" altLang="en-US" sz="1300" dirty="0">
                <a:latin typeface="Meiryo UI" pitchFamily="50" charset="-128"/>
                <a:ea typeface="Meiryo UI" pitchFamily="50" charset="-128"/>
                <a:cs typeface="Meiryo UI" pitchFamily="50" charset="-128"/>
              </a:rPr>
              <a:t>に、海洋プラスチックごみ問題についての出前授業を実施</a:t>
            </a:r>
            <a:endParaRPr lang="en-US" altLang="ja-JP" sz="1300" dirty="0">
              <a:latin typeface="Meiryo UI" pitchFamily="50" charset="-128"/>
              <a:ea typeface="Meiryo UI" pitchFamily="50" charset="-128"/>
              <a:cs typeface="Meiryo UI" pitchFamily="50" charset="-128"/>
            </a:endParaRPr>
          </a:p>
        </p:txBody>
      </p:sp>
      <p:sp>
        <p:nvSpPr>
          <p:cNvPr id="53" name="正方形/長方形 52"/>
          <p:cNvSpPr/>
          <p:nvPr/>
        </p:nvSpPr>
        <p:spPr>
          <a:xfrm>
            <a:off x="3892528" y="2888664"/>
            <a:ext cx="1603604" cy="1384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大阪湾エコバスツアー（</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R</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元</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.8)</a:t>
            </a:r>
          </a:p>
        </p:txBody>
      </p:sp>
      <p:sp>
        <p:nvSpPr>
          <p:cNvPr id="54" name="角丸四角形 53"/>
          <p:cNvSpPr/>
          <p:nvPr/>
        </p:nvSpPr>
        <p:spPr>
          <a:xfrm>
            <a:off x="122788" y="4617093"/>
            <a:ext cx="5676899" cy="214533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56" name="角丸四角形 55"/>
          <p:cNvSpPr/>
          <p:nvPr/>
        </p:nvSpPr>
        <p:spPr>
          <a:xfrm>
            <a:off x="318043" y="4683889"/>
            <a:ext cx="3935089"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府民のマイボトルに関する意識・実態調査</a:t>
            </a:r>
          </a:p>
        </p:txBody>
      </p:sp>
      <p:sp>
        <p:nvSpPr>
          <p:cNvPr id="57" name="正方形/長方形 56"/>
          <p:cNvSpPr/>
          <p:nvPr/>
        </p:nvSpPr>
        <p:spPr>
          <a:xfrm>
            <a:off x="325605" y="6312971"/>
            <a:ext cx="4875840" cy="36856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■おおさか</a:t>
            </a:r>
            <a:r>
              <a:rPr lang="en-US" altLang="ja-JP" sz="1050" dirty="0">
                <a:solidFill>
                  <a:schemeClr val="tx1"/>
                </a:solidFill>
                <a:latin typeface="Meiryo UI" pitchFamily="50" charset="-128"/>
                <a:ea typeface="Meiryo UI" pitchFamily="50" charset="-128"/>
                <a:cs typeface="Meiryo UI" pitchFamily="50" charset="-128"/>
              </a:rPr>
              <a:t>Q</a:t>
            </a:r>
            <a:r>
              <a:rPr lang="ja-JP" altLang="en-US" sz="1050" dirty="0">
                <a:solidFill>
                  <a:schemeClr val="tx1"/>
                </a:solidFill>
                <a:latin typeface="Meiryo UI" pitchFamily="50" charset="-128"/>
                <a:ea typeface="Meiryo UI" pitchFamily="50" charset="-128"/>
                <a:cs typeface="Meiryo UI" pitchFamily="50" charset="-128"/>
              </a:rPr>
              <a:t>ネット（大阪府）</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8" name="正方形/長方形 57"/>
          <p:cNvSpPr/>
          <p:nvPr/>
        </p:nvSpPr>
        <p:spPr>
          <a:xfrm>
            <a:off x="488695" y="6096742"/>
            <a:ext cx="4604101"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年度：マイボトルを「いつも携帯している」または「たまに携帯している」と回答した割合は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63.1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311190" y="5106242"/>
            <a:ext cx="5300096" cy="961802"/>
          </a:xfrm>
          <a:prstGeom prst="rect">
            <a:avLst/>
          </a:prstGeom>
        </p:spPr>
        <p:txBody>
          <a:bodyPr wrap="square" lIns="0" tIns="0" rIns="0" bIns="0">
            <a:spAutoFit/>
          </a:bodyPr>
          <a:lstStyle/>
          <a:p>
            <a:pPr marL="95250" indent="-95250"/>
            <a:r>
              <a:rPr lang="ja-JP" altLang="en-US" sz="1300" dirty="0">
                <a:latin typeface="Meiryo UI" pitchFamily="50" charset="-128"/>
                <a:ea typeface="Meiryo UI" pitchFamily="50" charset="-128"/>
                <a:cs typeface="Meiryo UI" pitchFamily="50" charset="-128"/>
              </a:rPr>
              <a:t>◆府民のマイボトルに関する意識・取組みの実態について、アンケート調査等を実施し、結果を活用した啓発を行います。</a:t>
            </a:r>
            <a:endParaRPr lang="en-US" altLang="ja-JP" sz="1300" dirty="0">
              <a:latin typeface="Meiryo UI" pitchFamily="50" charset="-128"/>
              <a:ea typeface="Meiryo UI" pitchFamily="50" charset="-128"/>
              <a:cs typeface="Meiryo UI" pitchFamily="50" charset="-128"/>
            </a:endParaRPr>
          </a:p>
          <a:p>
            <a:pPr marL="95250" indent="-95250"/>
            <a:endParaRPr lang="en-US" altLang="ja-JP" sz="105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○参考事例　おおさか</a:t>
            </a:r>
            <a:r>
              <a:rPr lang="en-US" altLang="ja-JP" sz="1300" dirty="0">
                <a:latin typeface="Meiryo UI" pitchFamily="50" charset="-128"/>
                <a:ea typeface="Meiryo UI" pitchFamily="50" charset="-128"/>
                <a:cs typeface="Meiryo UI" pitchFamily="50" charset="-128"/>
              </a:rPr>
              <a:t>Q</a:t>
            </a:r>
            <a:r>
              <a:rPr lang="ja-JP" altLang="en-US" sz="1300" dirty="0">
                <a:latin typeface="Meiryo UI" pitchFamily="50" charset="-128"/>
                <a:ea typeface="Meiryo UI" pitchFamily="50" charset="-128"/>
                <a:cs typeface="Meiryo UI" pitchFamily="50" charset="-128"/>
              </a:rPr>
              <a:t>ネット（インターネット府民アンケート）</a:t>
            </a:r>
            <a:endParaRPr lang="en-US" altLang="ja-JP" sz="1300" dirty="0">
              <a:latin typeface="Meiryo UI" pitchFamily="50" charset="-128"/>
              <a:ea typeface="Meiryo UI" pitchFamily="50" charset="-128"/>
              <a:cs typeface="Meiryo UI" pitchFamily="50" charset="-128"/>
            </a:endParaRPr>
          </a:p>
          <a:p>
            <a:pPr marL="95250" indent="-95250"/>
            <a:r>
              <a:rPr lang="ja-JP" altLang="en-US" sz="1300" dirty="0">
                <a:latin typeface="Meiryo UI" pitchFamily="50" charset="-128"/>
                <a:ea typeface="Meiryo UI" pitchFamily="50" charset="-128"/>
                <a:cs typeface="Meiryo UI" pitchFamily="50" charset="-128"/>
              </a:rPr>
              <a:t>　　　　　　　　　　　　「使い捨てプラスチック」に関するアンケート調査</a:t>
            </a:r>
          </a:p>
        </p:txBody>
      </p:sp>
      <p:sp>
        <p:nvSpPr>
          <p:cNvPr id="10" name="正方形/長方形 9"/>
          <p:cNvSpPr/>
          <p:nvPr/>
        </p:nvSpPr>
        <p:spPr>
          <a:xfrm>
            <a:off x="6021502" y="4649062"/>
            <a:ext cx="4953000" cy="369332"/>
          </a:xfrm>
          <a:prstGeom prst="rect">
            <a:avLst/>
          </a:prstGeom>
        </p:spPr>
        <p:txBody>
          <a:bodyPr>
            <a:spAutoFit/>
          </a:bodyPr>
          <a:lstStyle/>
          <a:p>
            <a:r>
              <a:rPr lang="ja-JP" altLang="en-US" dirty="0"/>
              <a:t> </a:t>
            </a:r>
          </a:p>
        </p:txBody>
      </p:sp>
      <p:sp>
        <p:nvSpPr>
          <p:cNvPr id="11" name="正方形/長方形 10"/>
          <p:cNvSpPr/>
          <p:nvPr/>
        </p:nvSpPr>
        <p:spPr>
          <a:xfrm>
            <a:off x="6097735" y="2331949"/>
            <a:ext cx="3568595" cy="430887"/>
          </a:xfrm>
          <a:prstGeom prst="rect">
            <a:avLst/>
          </a:prstGeom>
        </p:spPr>
        <p:txBody>
          <a:bodyPr wrap="square">
            <a:spAutoFit/>
          </a:bodyPr>
          <a:lstStyle/>
          <a:p>
            <a:r>
              <a:rPr lang="ja-JP" altLang="en-US" sz="1100" dirty="0">
                <a:latin typeface="Meiryo UI" pitchFamily="50" charset="-128"/>
                <a:ea typeface="Meiryo UI" pitchFamily="50" charset="-128"/>
                <a:cs typeface="Meiryo UI" pitchFamily="50" charset="-128"/>
              </a:rPr>
              <a:t>学生によるマイボトルスポット普及啓発動画（㈱バンタンとの連携協力制作）の参加チームへ、商品提供</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152" y="2955132"/>
            <a:ext cx="2719888" cy="1505005"/>
          </a:xfrm>
          <a:prstGeom prst="rect">
            <a:avLst/>
          </a:prstGeom>
        </p:spPr>
      </p:pic>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8758" y="1607341"/>
            <a:ext cx="2021535" cy="1521509"/>
          </a:xfrm>
          <a:prstGeom prst="rect">
            <a:avLst/>
          </a:prstGeom>
        </p:spPr>
      </p:pic>
    </p:spTree>
    <p:extLst>
      <p:ext uri="{BB962C8B-B14F-4D97-AF65-F5344CB8AC3E}">
        <p14:creationId xmlns:p14="http://schemas.microsoft.com/office/powerpoint/2010/main" val="91016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 字 31"/>
          <p:cNvSpPr/>
          <p:nvPr/>
        </p:nvSpPr>
        <p:spPr>
          <a:xfrm rot="5400000">
            <a:off x="2398340" y="-678148"/>
            <a:ext cx="5106162" cy="9636141"/>
          </a:xfrm>
          <a:custGeom>
            <a:avLst/>
            <a:gdLst>
              <a:gd name="connsiteX0" fmla="*/ 0 w 5276782"/>
              <a:gd name="connsiteY0" fmla="*/ 0 h 9521050"/>
              <a:gd name="connsiteX1" fmla="*/ 2638391 w 5276782"/>
              <a:gd name="connsiteY1" fmla="*/ 0 h 9521050"/>
              <a:gd name="connsiteX2" fmla="*/ 2638391 w 5276782"/>
              <a:gd name="connsiteY2" fmla="*/ 6882659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276782"/>
              <a:gd name="connsiteY0" fmla="*/ 0 h 9521050"/>
              <a:gd name="connsiteX1" fmla="*/ 2638391 w 5276782"/>
              <a:gd name="connsiteY1" fmla="*/ 0 h 9521050"/>
              <a:gd name="connsiteX2" fmla="*/ 2597448 w 5276782"/>
              <a:gd name="connsiteY2" fmla="*/ 6869012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304078"/>
              <a:gd name="connsiteY0" fmla="*/ 0 h 9521050"/>
              <a:gd name="connsiteX1" fmla="*/ 2638391 w 5304078"/>
              <a:gd name="connsiteY1" fmla="*/ 0 h 9521050"/>
              <a:gd name="connsiteX2" fmla="*/ 2597448 w 5304078"/>
              <a:gd name="connsiteY2" fmla="*/ 6869012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2597448 w 5304078"/>
              <a:gd name="connsiteY2" fmla="*/ 4849143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361722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13648 h 9534698"/>
              <a:gd name="connsiteX1" fmla="*/ 3375370 w 5304078"/>
              <a:gd name="connsiteY1" fmla="*/ 0 h 9534698"/>
              <a:gd name="connsiteX2" fmla="*/ 3361722 w 5304078"/>
              <a:gd name="connsiteY2" fmla="*/ 4890087 h 9534698"/>
              <a:gd name="connsiteX3" fmla="*/ 5304078 w 5304078"/>
              <a:gd name="connsiteY3" fmla="*/ 4903734 h 9534698"/>
              <a:gd name="connsiteX4" fmla="*/ 5276782 w 5304078"/>
              <a:gd name="connsiteY4" fmla="*/ 9534698 h 9534698"/>
              <a:gd name="connsiteX5" fmla="*/ 0 w 5304078"/>
              <a:gd name="connsiteY5" fmla="*/ 9534698 h 9534698"/>
              <a:gd name="connsiteX6" fmla="*/ 0 w 5304078"/>
              <a:gd name="connsiteY6" fmla="*/ 13648 h 9534698"/>
              <a:gd name="connsiteX0" fmla="*/ 0 w 5276782"/>
              <a:gd name="connsiteY0" fmla="*/ 13648 h 9534698"/>
              <a:gd name="connsiteX1" fmla="*/ 3375370 w 5276782"/>
              <a:gd name="connsiteY1" fmla="*/ 0 h 9534698"/>
              <a:gd name="connsiteX2" fmla="*/ 3361722 w 5276782"/>
              <a:gd name="connsiteY2" fmla="*/ 4890087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375370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1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50 w 5276782"/>
              <a:gd name="connsiteY3" fmla="*/ 5476169 h 9534698"/>
              <a:gd name="connsiteX4" fmla="*/ 5276782 w 5276782"/>
              <a:gd name="connsiteY4" fmla="*/ 9534698 h 9534698"/>
              <a:gd name="connsiteX5" fmla="*/ 0 w 5276782"/>
              <a:gd name="connsiteY5" fmla="*/ 9534698 h 9534698"/>
              <a:gd name="connsiteX6" fmla="*/ 0 w 5276782"/>
              <a:gd name="connsiteY6" fmla="*/ 13648 h 953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782" h="9534698">
                <a:moveTo>
                  <a:pt x="0" y="13648"/>
                </a:moveTo>
                <a:lnTo>
                  <a:pt x="3275902" y="0"/>
                </a:lnTo>
                <a:cubicBezTo>
                  <a:pt x="3275902" y="1607282"/>
                  <a:pt x="3265711" y="3880373"/>
                  <a:pt x="3265711" y="5487655"/>
                </a:cubicBezTo>
                <a:lnTo>
                  <a:pt x="5254350" y="5476169"/>
                </a:lnTo>
                <a:lnTo>
                  <a:pt x="5276782" y="9534698"/>
                </a:lnTo>
                <a:lnTo>
                  <a:pt x="0" y="9534698"/>
                </a:lnTo>
                <a:lnTo>
                  <a:pt x="0" y="13648"/>
                </a:lnTo>
                <a:close/>
              </a:path>
            </a:pathLst>
          </a:cu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角丸四角形 26"/>
          <p:cNvSpPr/>
          <p:nvPr/>
        </p:nvSpPr>
        <p:spPr>
          <a:xfrm>
            <a:off x="4347674" y="4812556"/>
            <a:ext cx="5421818" cy="188044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pPr marL="95250" indent="-95250"/>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　府内における</a:t>
            </a:r>
            <a:r>
              <a:rPr lang="ja-JP" altLang="en-US" sz="1600" b="1" dirty="0">
                <a:solidFill>
                  <a:schemeClr val="tx1"/>
                </a:solidFill>
                <a:latin typeface="Meiryo UI" pitchFamily="50" charset="-128"/>
                <a:ea typeface="Meiryo UI" pitchFamily="50" charset="-128"/>
                <a:cs typeface="Meiryo UI" pitchFamily="50" charset="-128"/>
              </a:rPr>
              <a:t>マイボトルスポッ</a:t>
            </a:r>
            <a:r>
              <a:rPr lang="ja-JP" altLang="en-US" sz="1600" b="1" dirty="0">
                <a:solidFill>
                  <a:prstClr val="black"/>
                </a:solidFill>
                <a:latin typeface="Meiryo UI" pitchFamily="50" charset="-128"/>
                <a:ea typeface="Meiryo UI" pitchFamily="50" charset="-128"/>
                <a:cs typeface="Meiryo UI" pitchFamily="50" charset="-128"/>
              </a:rPr>
              <a:t>トの設置を広く促進します。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25" name="テキスト ボックス 24">
            <a:extLst>
              <a:ext uri="{FF2B5EF4-FFF2-40B4-BE49-F238E27FC236}">
                <a16:creationId xmlns:a16="http://schemas.microsoft.com/office/drawing/2014/main" id="{BC176F6C-B798-45BD-BCB1-5DF66E2FF7F8}"/>
              </a:ext>
            </a:extLst>
          </p:cNvPr>
          <p:cNvSpPr txBox="1"/>
          <p:nvPr/>
        </p:nvSpPr>
        <p:spPr>
          <a:xfrm>
            <a:off x="2735483" y="0"/>
            <a:ext cx="495836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マイボトルスポットの普及</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32" name="角丸四角形 28">
            <a:extLst>
              <a:ext uri="{FF2B5EF4-FFF2-40B4-BE49-F238E27FC236}">
                <a16:creationId xmlns:a16="http://schemas.microsoft.com/office/drawing/2014/main" id="{00382827-093E-4905-8DD6-78AA5754908E}"/>
              </a:ext>
            </a:extLst>
          </p:cNvPr>
          <p:cNvSpPr/>
          <p:nvPr/>
        </p:nvSpPr>
        <p:spPr>
          <a:xfrm>
            <a:off x="205021" y="1703014"/>
            <a:ext cx="2782810"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マイボトルスポットの設置</a:t>
            </a:r>
          </a:p>
        </p:txBody>
      </p:sp>
      <p:sp>
        <p:nvSpPr>
          <p:cNvPr id="36" name="正方形/長方形 35">
            <a:extLst>
              <a:ext uri="{FF2B5EF4-FFF2-40B4-BE49-F238E27FC236}">
                <a16:creationId xmlns:a16="http://schemas.microsoft.com/office/drawing/2014/main" id="{586DF745-C58E-46B3-9130-B625F06A5C55}"/>
              </a:ext>
            </a:extLst>
          </p:cNvPr>
          <p:cNvSpPr/>
          <p:nvPr/>
        </p:nvSpPr>
        <p:spPr>
          <a:xfrm>
            <a:off x="321301" y="2140443"/>
            <a:ext cx="3499461" cy="707886"/>
          </a:xfrm>
          <a:prstGeom prst="rect">
            <a:avLst/>
          </a:prstGeom>
        </p:spPr>
        <p:txBody>
          <a:bodyPr wrap="square" lIns="0" tIns="0" rIns="0" bIns="0">
            <a:spAutoFit/>
          </a:bodyPr>
          <a:lstStyle/>
          <a:p>
            <a:pPr marL="95250" indent="-9525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公共施設等における無料マイボトルスポットの設置</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◆府および市町村の施設において、無料のマイボトルスポットの試行設置を進めます。</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945F56A6-4262-43F9-BD36-3CC963B530F2}"/>
              </a:ext>
            </a:extLst>
          </p:cNvPr>
          <p:cNvSpPr/>
          <p:nvPr/>
        </p:nvSpPr>
        <p:spPr>
          <a:xfrm>
            <a:off x="241871" y="2786111"/>
            <a:ext cx="3738635" cy="1286082"/>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■市役所本庁舎での給水スポットに加え、新たに</a:t>
            </a:r>
            <a:r>
              <a:rPr lang="en-US" altLang="ja-JP" sz="1050" dirty="0">
                <a:solidFill>
                  <a:schemeClr val="tx1"/>
                </a:solidFill>
                <a:latin typeface="Meiryo UI" pitchFamily="50" charset="-128"/>
                <a:ea typeface="Meiryo UI" pitchFamily="50" charset="-128"/>
                <a:cs typeface="Meiryo UI" pitchFamily="50" charset="-128"/>
              </a:rPr>
              <a:t>3</a:t>
            </a:r>
            <a:r>
              <a:rPr lang="ja-JP" altLang="en-US" sz="1050" dirty="0">
                <a:solidFill>
                  <a:schemeClr val="tx1"/>
                </a:solidFill>
                <a:latin typeface="Meiryo UI" pitchFamily="50" charset="-128"/>
                <a:ea typeface="Meiryo UI" pitchFamily="50" charset="-128"/>
                <a:cs typeface="Meiryo UI" pitchFamily="50" charset="-128"/>
              </a:rPr>
              <a:t>箇所の設置をめざす（東大阪市）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■公共施設への給水スポットの更なる設置を検討（泉大津市）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■新たなマイボトルスポット箇所の設置を検討する（富田林市）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■気候変動適応法施行に伴うクーリングスポットでの給水スポットの設置提案（ウォーターネット）</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9" name="正方形/長方形 38">
            <a:extLst>
              <a:ext uri="{FF2B5EF4-FFF2-40B4-BE49-F238E27FC236}">
                <a16:creationId xmlns:a16="http://schemas.microsoft.com/office/drawing/2014/main" id="{3D1683D7-9209-4B50-8957-BC3429CB8AF9}"/>
              </a:ext>
            </a:extLst>
          </p:cNvPr>
          <p:cNvSpPr/>
          <p:nvPr/>
        </p:nvSpPr>
        <p:spPr>
          <a:xfrm>
            <a:off x="5979567" y="3870381"/>
            <a:ext cx="2104878"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熊取町　永楽墓苑・永楽ゆめの森</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公園管理棟　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084B4B38-D28D-46B9-A478-EDCB42B90ADA}"/>
              </a:ext>
            </a:extLst>
          </p:cNvPr>
          <p:cNvSpPr/>
          <p:nvPr/>
        </p:nvSpPr>
        <p:spPr>
          <a:xfrm>
            <a:off x="6075027" y="1815944"/>
            <a:ext cx="1913958" cy="692497"/>
          </a:xfrm>
          <a:prstGeom prst="rect">
            <a:avLst/>
          </a:prstGeom>
        </p:spPr>
        <p:txBody>
          <a:bodyPr wrap="square">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熊取町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小学校や体育館など、８か所に給水機を設置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F2DFE0F5-9833-4F52-B890-68A00B28A97F}"/>
              </a:ext>
            </a:extLst>
          </p:cNvPr>
          <p:cNvSpPr/>
          <p:nvPr/>
        </p:nvSpPr>
        <p:spPr>
          <a:xfrm>
            <a:off x="7897282" y="1801882"/>
            <a:ext cx="1633218" cy="692497"/>
          </a:xfrm>
          <a:prstGeom prst="rect">
            <a:avLst/>
          </a:prstGeom>
        </p:spPr>
        <p:txBody>
          <a:bodyPr wrap="square">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島本町</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町有施設５箇所に給水機を設置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6FA7BAF9-A20E-460E-9541-65EE4023433E}"/>
              </a:ext>
            </a:extLst>
          </p:cNvPr>
          <p:cNvSpPr/>
          <p:nvPr/>
        </p:nvSpPr>
        <p:spPr>
          <a:xfrm>
            <a:off x="8125312" y="4074279"/>
            <a:ext cx="1495926" cy="2769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島本町</a:t>
            </a:r>
            <a:r>
              <a:rPr lang="zh-TW" altLang="en-US" sz="900" dirty="0">
                <a:latin typeface="Meiryo UI" panose="020B0604030504040204" pitchFamily="50" charset="-128"/>
                <a:ea typeface="Meiryo UI" panose="020B0604030504040204" pitchFamily="50" charset="-128"/>
                <a:cs typeface="Meiryo UI" panose="020B0604030504040204" pitchFamily="50" charset="-128"/>
              </a:rPr>
              <a:t>本庁舎１階（税務課前）</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a:extLst>
              <a:ext uri="{FF2B5EF4-FFF2-40B4-BE49-F238E27FC236}">
                <a16:creationId xmlns:a16="http://schemas.microsoft.com/office/drawing/2014/main" id="{53C5AAB4-C7A8-4386-99F2-1DD8C2408B3D}"/>
              </a:ext>
            </a:extLst>
          </p:cNvPr>
          <p:cNvSpPr/>
          <p:nvPr/>
        </p:nvSpPr>
        <p:spPr>
          <a:xfrm>
            <a:off x="4294879" y="1815326"/>
            <a:ext cx="1812146" cy="677108"/>
          </a:xfrm>
          <a:prstGeom prst="rect">
            <a:avLst/>
          </a:prstGeom>
        </p:spPr>
        <p:txBody>
          <a:bodyPr wrap="square">
            <a:spAutoFit/>
          </a:bodyPr>
          <a:lstStyle/>
          <a:p>
            <a:pPr marL="95250" indent="-95250"/>
            <a:r>
              <a:rPr lang="ja-JP" altLang="en-US" sz="1400" dirty="0">
                <a:latin typeface="Meiryo UI" panose="020B0604030504040204" pitchFamily="50" charset="-128"/>
                <a:ea typeface="Meiryo UI" panose="020B0604030504040204" pitchFamily="50" charset="-128"/>
                <a:cs typeface="Meiryo UI" panose="020B0604030504040204" pitchFamily="50" charset="-128"/>
              </a:rPr>
              <a:t>○ 参考事例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泉大津市</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95250" indent="-95250"/>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市内公共施設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か所に給水機を設置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a:extLst>
              <a:ext uri="{FF2B5EF4-FFF2-40B4-BE49-F238E27FC236}">
                <a16:creationId xmlns:a16="http://schemas.microsoft.com/office/drawing/2014/main" id="{14A5C9EB-EF0C-415F-AF43-CB55FCDA11E3}"/>
              </a:ext>
            </a:extLst>
          </p:cNvPr>
          <p:cNvSpPr/>
          <p:nvPr/>
        </p:nvSpPr>
        <p:spPr>
          <a:xfrm>
            <a:off x="4362408" y="4088440"/>
            <a:ext cx="1784154" cy="276999"/>
          </a:xfrm>
          <a:prstGeom prst="rect">
            <a:avLst/>
          </a:prstGeom>
        </p:spPr>
        <p:txBody>
          <a:bodyPr wrap="square" lIns="0" tIns="0" rIns="0" bIns="0">
            <a:spAutoFit/>
          </a:bodyPr>
          <a:lstStyle/>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泉大津市役所１階</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　無料マイボトルスポット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a:extLst>
              <a:ext uri="{FF2B5EF4-FFF2-40B4-BE49-F238E27FC236}">
                <a16:creationId xmlns:a16="http://schemas.microsoft.com/office/drawing/2014/main" id="{4C1A6683-3842-4328-8074-C1D9CB1D6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2046" y="2463033"/>
            <a:ext cx="1183640" cy="1580467"/>
          </a:xfrm>
          <a:prstGeom prst="rect">
            <a:avLst/>
          </a:prstGeom>
        </p:spPr>
      </p:pic>
      <p:pic>
        <p:nvPicPr>
          <p:cNvPr id="46" name="図 45">
            <a:extLst>
              <a:ext uri="{FF2B5EF4-FFF2-40B4-BE49-F238E27FC236}">
                <a16:creationId xmlns:a16="http://schemas.microsoft.com/office/drawing/2014/main" id="{AF1FEAB1-5B27-42C3-A8CB-B875647D5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206" y="2569168"/>
            <a:ext cx="1625600" cy="1219200"/>
          </a:xfrm>
          <a:prstGeom prst="rect">
            <a:avLst/>
          </a:prstGeom>
        </p:spPr>
      </p:pic>
      <p:pic>
        <p:nvPicPr>
          <p:cNvPr id="47" name="図 46">
            <a:extLst>
              <a:ext uri="{FF2B5EF4-FFF2-40B4-BE49-F238E27FC236}">
                <a16:creationId xmlns:a16="http://schemas.microsoft.com/office/drawing/2014/main" id="{37F52FCB-E5A0-4882-94F3-937E7FDDCE1E}"/>
              </a:ext>
            </a:extLst>
          </p:cNvPr>
          <p:cNvPicPr>
            <a:picLocks noChangeAspect="1"/>
          </p:cNvPicPr>
          <p:nvPr/>
        </p:nvPicPr>
        <p:blipFill>
          <a:blip r:embed="rId4"/>
          <a:stretch>
            <a:fillRect/>
          </a:stretch>
        </p:blipFill>
        <p:spPr>
          <a:xfrm>
            <a:off x="8318358" y="2463033"/>
            <a:ext cx="883974" cy="1571378"/>
          </a:xfrm>
          <a:prstGeom prst="rect">
            <a:avLst/>
          </a:prstGeom>
        </p:spPr>
      </p:pic>
      <p:sp>
        <p:nvSpPr>
          <p:cNvPr id="48" name="正方形/長方形 47">
            <a:extLst>
              <a:ext uri="{FF2B5EF4-FFF2-40B4-BE49-F238E27FC236}">
                <a16:creationId xmlns:a16="http://schemas.microsoft.com/office/drawing/2014/main" id="{B2788CCC-77B1-4C75-9AE1-4A9F8BCF3E24}"/>
              </a:ext>
            </a:extLst>
          </p:cNvPr>
          <p:cNvSpPr/>
          <p:nvPr/>
        </p:nvSpPr>
        <p:spPr>
          <a:xfrm>
            <a:off x="241872" y="4209633"/>
            <a:ext cx="4715456" cy="400110"/>
          </a:xfrm>
          <a:prstGeom prst="rect">
            <a:avLst/>
          </a:prstGeom>
        </p:spPr>
        <p:txBody>
          <a:bodyPr wrap="square" lIns="0" tIns="0" rIns="0" bIns="0">
            <a:spAutoFit/>
          </a:bodyPr>
          <a:lstStyle/>
          <a:p>
            <a:pPr marL="95250" indent="-9525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観光・集客施設等におけるマイボトルスポットの設置</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◆観光・集客施設等において、マイボトルスポットの設置を進めます。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a:extLst>
              <a:ext uri="{FF2B5EF4-FFF2-40B4-BE49-F238E27FC236}">
                <a16:creationId xmlns:a16="http://schemas.microsoft.com/office/drawing/2014/main" id="{3FA21AF8-97E3-402D-B28F-EA3A133588BF}"/>
              </a:ext>
            </a:extLst>
          </p:cNvPr>
          <p:cNvSpPr/>
          <p:nvPr/>
        </p:nvSpPr>
        <p:spPr>
          <a:xfrm>
            <a:off x="244925" y="4658618"/>
            <a:ext cx="3735582" cy="92718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p>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イベントにおいてマイボトルスポットを設置（大阪市、東大阪市、ウォータースタンド、ウォーターネット）</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■マイボトルスポット設置に向けた民間企業などへの呼びかけ（ウォータースタンド、ウォーターネット他）</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4" name="正方形/長方形 53">
            <a:extLst>
              <a:ext uri="{FF2B5EF4-FFF2-40B4-BE49-F238E27FC236}">
                <a16:creationId xmlns:a16="http://schemas.microsoft.com/office/drawing/2014/main" id="{635D1921-36BC-4FF6-8552-2F012DC87A4B}"/>
              </a:ext>
            </a:extLst>
          </p:cNvPr>
          <p:cNvSpPr/>
          <p:nvPr/>
        </p:nvSpPr>
        <p:spPr>
          <a:xfrm>
            <a:off x="213382" y="5616294"/>
            <a:ext cx="3961306" cy="600164"/>
          </a:xfrm>
          <a:prstGeom prst="rect">
            <a:avLst/>
          </a:prstGeom>
        </p:spPr>
        <p:txBody>
          <a:bodyPr wrap="square" lIns="0" tIns="0" rIns="0" bIns="0">
            <a:spAutoFit/>
          </a:bodyPr>
          <a:lstStyle/>
          <a:p>
            <a:pPr marL="95250" indent="-95250"/>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オフィスや学校等におけるマイボトルスポットの設置</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◆オフィスや学校等のクローズドな場におけるマイボトルスポットの設置を進めます。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a:extLst>
              <a:ext uri="{FF2B5EF4-FFF2-40B4-BE49-F238E27FC236}">
                <a16:creationId xmlns:a16="http://schemas.microsoft.com/office/drawing/2014/main" id="{C5EB926D-AEAA-4DC3-9949-BEE3BC1DE8EB}"/>
              </a:ext>
            </a:extLst>
          </p:cNvPr>
          <p:cNvSpPr/>
          <p:nvPr/>
        </p:nvSpPr>
        <p:spPr>
          <a:xfrm>
            <a:off x="244925" y="6238002"/>
            <a:ext cx="3735582" cy="39927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p>
          <a:p>
            <a:pPr marL="87313" indent="-87313"/>
            <a:r>
              <a:rPr lang="ja-JP" altLang="en-US" sz="1050" dirty="0">
                <a:solidFill>
                  <a:schemeClr val="tx1"/>
                </a:solidFill>
                <a:latin typeface="Meiryo UI" pitchFamily="50" charset="-128"/>
                <a:ea typeface="Meiryo UI" pitchFamily="50" charset="-128"/>
                <a:cs typeface="Meiryo UI" pitchFamily="50" charset="-128"/>
              </a:rPr>
              <a:t>■自社オフィスへの給水機の設置（</a:t>
            </a:r>
            <a:r>
              <a:rPr lang="en-US" altLang="ja-JP" sz="1050" dirty="0">
                <a:solidFill>
                  <a:schemeClr val="tx1"/>
                </a:solidFill>
                <a:latin typeface="Meiryo UI" pitchFamily="50" charset="-128"/>
                <a:ea typeface="Meiryo UI" pitchFamily="50" charset="-128"/>
                <a:cs typeface="Meiryo UI" pitchFamily="50" charset="-128"/>
              </a:rPr>
              <a:t>BFLAT</a:t>
            </a:r>
            <a:r>
              <a:rPr lang="ja-JP" altLang="en-US" sz="1050" dirty="0">
                <a:solidFill>
                  <a:schemeClr val="tx1"/>
                </a:solidFill>
                <a:latin typeface="Meiryo UI" pitchFamily="50" charset="-128"/>
                <a:ea typeface="Meiryo UI" pitchFamily="50" charset="-128"/>
                <a:cs typeface="Meiryo UI" pitchFamily="50" charset="-128"/>
              </a:rPr>
              <a:t>他）</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56" name="角丸四角形 16">
            <a:extLst>
              <a:ext uri="{FF2B5EF4-FFF2-40B4-BE49-F238E27FC236}">
                <a16:creationId xmlns:a16="http://schemas.microsoft.com/office/drawing/2014/main" id="{700A1408-8B13-4CDB-87A3-7326F07C3FAC}"/>
              </a:ext>
            </a:extLst>
          </p:cNvPr>
          <p:cNvSpPr/>
          <p:nvPr/>
        </p:nvSpPr>
        <p:spPr>
          <a:xfrm>
            <a:off x="4510333" y="4908514"/>
            <a:ext cx="3454021" cy="34690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マイボトル利用可能店舗の拡大</a:t>
            </a:r>
          </a:p>
        </p:txBody>
      </p:sp>
      <p:sp>
        <p:nvSpPr>
          <p:cNvPr id="57" name="正方形/長方形 56">
            <a:extLst>
              <a:ext uri="{FF2B5EF4-FFF2-40B4-BE49-F238E27FC236}">
                <a16:creationId xmlns:a16="http://schemas.microsoft.com/office/drawing/2014/main" id="{F91C4EFF-F003-433C-8D03-5EE4CDBC9037}"/>
              </a:ext>
            </a:extLst>
          </p:cNvPr>
          <p:cNvSpPr/>
          <p:nvPr/>
        </p:nvSpPr>
        <p:spPr>
          <a:xfrm>
            <a:off x="4532491" y="5373485"/>
            <a:ext cx="3758486" cy="1138773"/>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◆マイボトルを利用できる（飲料を補充できる）店舗の増加を目指します。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参考事例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象印・つぼ市製茶本舗）</a:t>
            </a:r>
            <a:endParaRPr lang="en-US" altLang="ja-JP" sz="7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給茶スポット（マイボトル持参で、こだわりの飲み物をリフィルできる場所）の展開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図 57">
            <a:extLst>
              <a:ext uri="{FF2B5EF4-FFF2-40B4-BE49-F238E27FC236}">
                <a16:creationId xmlns:a16="http://schemas.microsoft.com/office/drawing/2014/main" id="{AE994F30-1509-432A-8400-B8A03336D399}"/>
              </a:ext>
            </a:extLst>
          </p:cNvPr>
          <p:cNvPicPr>
            <a:picLocks noChangeAspect="1"/>
          </p:cNvPicPr>
          <p:nvPr/>
        </p:nvPicPr>
        <p:blipFill>
          <a:blip r:embed="rId5"/>
          <a:stretch>
            <a:fillRect/>
          </a:stretch>
        </p:blipFill>
        <p:spPr>
          <a:xfrm>
            <a:off x="8357889" y="5414663"/>
            <a:ext cx="1312145" cy="902808"/>
          </a:xfrm>
          <a:prstGeom prst="rect">
            <a:avLst/>
          </a:prstGeom>
        </p:spPr>
      </p:pic>
    </p:spTree>
    <p:extLst>
      <p:ext uri="{BB962C8B-B14F-4D97-AF65-F5344CB8AC3E}">
        <p14:creationId xmlns:p14="http://schemas.microsoft.com/office/powerpoint/2010/main" val="222270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L 字 31"/>
          <p:cNvSpPr/>
          <p:nvPr/>
        </p:nvSpPr>
        <p:spPr>
          <a:xfrm rot="5400000">
            <a:off x="2398340" y="-678148"/>
            <a:ext cx="5106162" cy="9636141"/>
          </a:xfrm>
          <a:custGeom>
            <a:avLst/>
            <a:gdLst>
              <a:gd name="connsiteX0" fmla="*/ 0 w 5276782"/>
              <a:gd name="connsiteY0" fmla="*/ 0 h 9521050"/>
              <a:gd name="connsiteX1" fmla="*/ 2638391 w 5276782"/>
              <a:gd name="connsiteY1" fmla="*/ 0 h 9521050"/>
              <a:gd name="connsiteX2" fmla="*/ 2638391 w 5276782"/>
              <a:gd name="connsiteY2" fmla="*/ 6882659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276782"/>
              <a:gd name="connsiteY0" fmla="*/ 0 h 9521050"/>
              <a:gd name="connsiteX1" fmla="*/ 2638391 w 5276782"/>
              <a:gd name="connsiteY1" fmla="*/ 0 h 9521050"/>
              <a:gd name="connsiteX2" fmla="*/ 2597448 w 5276782"/>
              <a:gd name="connsiteY2" fmla="*/ 6869012 h 9521050"/>
              <a:gd name="connsiteX3" fmla="*/ 5276782 w 5276782"/>
              <a:gd name="connsiteY3" fmla="*/ 6882659 h 9521050"/>
              <a:gd name="connsiteX4" fmla="*/ 5276782 w 5276782"/>
              <a:gd name="connsiteY4" fmla="*/ 9521050 h 9521050"/>
              <a:gd name="connsiteX5" fmla="*/ 0 w 5276782"/>
              <a:gd name="connsiteY5" fmla="*/ 9521050 h 9521050"/>
              <a:gd name="connsiteX6" fmla="*/ 0 w 5276782"/>
              <a:gd name="connsiteY6" fmla="*/ 0 h 9521050"/>
              <a:gd name="connsiteX0" fmla="*/ 0 w 5304078"/>
              <a:gd name="connsiteY0" fmla="*/ 0 h 9521050"/>
              <a:gd name="connsiteX1" fmla="*/ 2638391 w 5304078"/>
              <a:gd name="connsiteY1" fmla="*/ 0 h 9521050"/>
              <a:gd name="connsiteX2" fmla="*/ 2597448 w 5304078"/>
              <a:gd name="connsiteY2" fmla="*/ 6869012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2597448 w 5304078"/>
              <a:gd name="connsiteY2" fmla="*/ 4849143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2638391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49143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21847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525495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0 h 9521050"/>
              <a:gd name="connsiteX1" fmla="*/ 3525496 w 5304078"/>
              <a:gd name="connsiteY1" fmla="*/ 0 h 9521050"/>
              <a:gd name="connsiteX2" fmla="*/ 3361722 w 5304078"/>
              <a:gd name="connsiteY2" fmla="*/ 4876439 h 9521050"/>
              <a:gd name="connsiteX3" fmla="*/ 5304078 w 5304078"/>
              <a:gd name="connsiteY3" fmla="*/ 4890086 h 9521050"/>
              <a:gd name="connsiteX4" fmla="*/ 5276782 w 5304078"/>
              <a:gd name="connsiteY4" fmla="*/ 9521050 h 9521050"/>
              <a:gd name="connsiteX5" fmla="*/ 0 w 5304078"/>
              <a:gd name="connsiteY5" fmla="*/ 9521050 h 9521050"/>
              <a:gd name="connsiteX6" fmla="*/ 0 w 5304078"/>
              <a:gd name="connsiteY6" fmla="*/ 0 h 9521050"/>
              <a:gd name="connsiteX0" fmla="*/ 0 w 5304078"/>
              <a:gd name="connsiteY0" fmla="*/ 13648 h 9534698"/>
              <a:gd name="connsiteX1" fmla="*/ 3375370 w 5304078"/>
              <a:gd name="connsiteY1" fmla="*/ 0 h 9534698"/>
              <a:gd name="connsiteX2" fmla="*/ 3361722 w 5304078"/>
              <a:gd name="connsiteY2" fmla="*/ 4890087 h 9534698"/>
              <a:gd name="connsiteX3" fmla="*/ 5304078 w 5304078"/>
              <a:gd name="connsiteY3" fmla="*/ 4903734 h 9534698"/>
              <a:gd name="connsiteX4" fmla="*/ 5276782 w 5304078"/>
              <a:gd name="connsiteY4" fmla="*/ 9534698 h 9534698"/>
              <a:gd name="connsiteX5" fmla="*/ 0 w 5304078"/>
              <a:gd name="connsiteY5" fmla="*/ 9534698 h 9534698"/>
              <a:gd name="connsiteX6" fmla="*/ 0 w 5304078"/>
              <a:gd name="connsiteY6" fmla="*/ 13648 h 9534698"/>
              <a:gd name="connsiteX0" fmla="*/ 0 w 5276782"/>
              <a:gd name="connsiteY0" fmla="*/ 13648 h 9534698"/>
              <a:gd name="connsiteX1" fmla="*/ 3375370 w 5276782"/>
              <a:gd name="connsiteY1" fmla="*/ 0 h 9534698"/>
              <a:gd name="connsiteX2" fmla="*/ 3361722 w 5276782"/>
              <a:gd name="connsiteY2" fmla="*/ 4890087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375370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1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6 w 5276782"/>
              <a:gd name="connsiteY3" fmla="*/ 4903734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78832 w 5276782"/>
              <a:gd name="connsiteY2" fmla="*/ 4922172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47 w 5276782"/>
              <a:gd name="connsiteY3" fmla="*/ 4935818 h 9534698"/>
              <a:gd name="connsiteX4" fmla="*/ 5276782 w 5276782"/>
              <a:gd name="connsiteY4" fmla="*/ 9534698 h 9534698"/>
              <a:gd name="connsiteX5" fmla="*/ 0 w 5276782"/>
              <a:gd name="connsiteY5" fmla="*/ 9534698 h 9534698"/>
              <a:gd name="connsiteX6" fmla="*/ 0 w 5276782"/>
              <a:gd name="connsiteY6" fmla="*/ 13648 h 9534698"/>
              <a:gd name="connsiteX0" fmla="*/ 0 w 5276782"/>
              <a:gd name="connsiteY0" fmla="*/ 13648 h 9534698"/>
              <a:gd name="connsiteX1" fmla="*/ 3275902 w 5276782"/>
              <a:gd name="connsiteY1" fmla="*/ 0 h 9534698"/>
              <a:gd name="connsiteX2" fmla="*/ 3265711 w 5276782"/>
              <a:gd name="connsiteY2" fmla="*/ 5487655 h 9534698"/>
              <a:gd name="connsiteX3" fmla="*/ 5254350 w 5276782"/>
              <a:gd name="connsiteY3" fmla="*/ 5476169 h 9534698"/>
              <a:gd name="connsiteX4" fmla="*/ 5276782 w 5276782"/>
              <a:gd name="connsiteY4" fmla="*/ 9534698 h 9534698"/>
              <a:gd name="connsiteX5" fmla="*/ 0 w 5276782"/>
              <a:gd name="connsiteY5" fmla="*/ 9534698 h 9534698"/>
              <a:gd name="connsiteX6" fmla="*/ 0 w 5276782"/>
              <a:gd name="connsiteY6" fmla="*/ 13648 h 953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6782" h="9534698">
                <a:moveTo>
                  <a:pt x="0" y="13648"/>
                </a:moveTo>
                <a:lnTo>
                  <a:pt x="3275902" y="0"/>
                </a:lnTo>
                <a:cubicBezTo>
                  <a:pt x="3275902" y="1607282"/>
                  <a:pt x="3265711" y="3880373"/>
                  <a:pt x="3265711" y="5487655"/>
                </a:cubicBezTo>
                <a:lnTo>
                  <a:pt x="5254350" y="5476169"/>
                </a:lnTo>
                <a:lnTo>
                  <a:pt x="5276782" y="9534698"/>
                </a:lnTo>
                <a:lnTo>
                  <a:pt x="0" y="9534698"/>
                </a:lnTo>
                <a:lnTo>
                  <a:pt x="0" y="13648"/>
                </a:lnTo>
                <a:close/>
              </a:path>
            </a:pathLst>
          </a:custGeom>
          <a:solidFill>
            <a:schemeClr val="bg1"/>
          </a:solidFill>
          <a:ln w="317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347674" y="4812556"/>
            <a:ext cx="5421818" cy="188044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28" name="角丸四角形 27"/>
          <p:cNvSpPr/>
          <p:nvPr/>
        </p:nvSpPr>
        <p:spPr>
          <a:xfrm>
            <a:off x="4418084" y="4897387"/>
            <a:ext cx="3632631"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統一ロゴ等を活用した各種広報・</a:t>
            </a:r>
            <a:r>
              <a:rPr lang="en-US" altLang="ja-JP" sz="1600" b="1" dirty="0">
                <a:solidFill>
                  <a:schemeClr val="tx1"/>
                </a:solidFill>
                <a:latin typeface="Meiryo UI" pitchFamily="50" charset="-128"/>
                <a:ea typeface="Meiryo UI" pitchFamily="50" charset="-128"/>
                <a:cs typeface="Meiryo UI" pitchFamily="50" charset="-128"/>
              </a:rPr>
              <a:t>PR</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0" name="正方形/長方形 29"/>
          <p:cNvSpPr/>
          <p:nvPr/>
        </p:nvSpPr>
        <p:spPr>
          <a:xfrm>
            <a:off x="4474846" y="5315772"/>
            <a:ext cx="4208565"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◆パートナーズの取組みについて、ロゴマーク、バナー、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などを活用して積極的に</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8750300" y="6095819"/>
            <a:ext cx="977564" cy="461665"/>
          </a:xfrm>
          <a:prstGeom prst="rect">
            <a:avLst/>
          </a:prstGeom>
        </p:spPr>
        <p:txBody>
          <a:bodyPr wrap="square" lIns="0" tIns="0" rIns="0" bIns="0">
            <a:spAutoFit/>
          </a:bodyPr>
          <a:lstStyle/>
          <a:p>
            <a:pPr marL="95250" indent="-95250"/>
            <a:r>
              <a:rPr lang="ja-JP" altLang="en-US" sz="1000" dirty="0">
                <a:latin typeface="Meiryo UI" panose="020B0604030504040204" pitchFamily="50" charset="-128"/>
                <a:ea typeface="Meiryo UI" panose="020B0604030504040204" pitchFamily="50" charset="-128"/>
                <a:cs typeface="Meiryo UI" panose="020B0604030504040204" pitchFamily="50" charset="-128"/>
              </a:rPr>
              <a:t>  マイボトルをいつも携帯するイメージをロゴとしました。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3" name="図 3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8185" y="4983395"/>
            <a:ext cx="774298" cy="998305"/>
          </a:xfrm>
          <a:prstGeom prst="rect">
            <a:avLst/>
          </a:prstGeom>
          <a:noFill/>
          <a:ln>
            <a:noFill/>
          </a:ln>
        </p:spPr>
      </p:pic>
      <p:sp>
        <p:nvSpPr>
          <p:cNvPr id="35" name="正方形/長方形 34"/>
          <p:cNvSpPr/>
          <p:nvPr/>
        </p:nvSpPr>
        <p:spPr>
          <a:xfrm>
            <a:off x="4452887" y="5743033"/>
            <a:ext cx="4180404" cy="90444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■お絵かき水筒販売時に大阪マイボトルパートナーズのロゴを表示することで取り組みを広く周知する（曽田印刷 お絵描き水筒）</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■虫ケアステーションなどの設置時に「おおさかマイボトルパートナーズ」のロゴマークを掲示し、マイボトル利用の啓発を行う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アース製薬</a:t>
            </a:r>
            <a:r>
              <a:rPr lang="en-US" altLang="ja-JP" sz="1050" dirty="0">
                <a:solidFill>
                  <a:schemeClr val="tx1"/>
                </a:solidFill>
                <a:latin typeface="Meiryo UI" pitchFamily="50" charset="-128"/>
                <a:ea typeface="Meiryo UI" pitchFamily="50" charset="-128"/>
                <a:cs typeface="Meiryo UI" pitchFamily="50" charset="-128"/>
              </a:rPr>
              <a:t>)</a:t>
            </a:r>
          </a:p>
          <a:p>
            <a:pPr marL="87313" indent="-87313"/>
            <a:endParaRPr lang="en-US" altLang="ja-JP" sz="1050" dirty="0">
              <a:solidFill>
                <a:schemeClr val="tx1"/>
              </a:solidFill>
              <a:latin typeface="Meiryo UI" pitchFamily="50" charset="-128"/>
              <a:ea typeface="Meiryo UI" pitchFamily="50" charset="-128"/>
              <a:cs typeface="Meiryo UI" pitchFamily="50" charset="-128"/>
            </a:endParaRPr>
          </a:p>
          <a:p>
            <a:pPr marL="87313" indent="-87313"/>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8" name="角丸四角形 7"/>
          <p:cNvSpPr/>
          <p:nvPr/>
        </p:nvSpPr>
        <p:spPr>
          <a:xfrm>
            <a:off x="286876" y="1648157"/>
            <a:ext cx="2858616" cy="32506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マイボトルスポットの情報発信</a:t>
            </a:r>
          </a:p>
        </p:txBody>
      </p:sp>
      <p:sp>
        <p:nvSpPr>
          <p:cNvPr id="9" name="正方形/長方形 8"/>
          <p:cNvSpPr/>
          <p:nvPr/>
        </p:nvSpPr>
        <p:spPr>
          <a:xfrm>
            <a:off x="394601" y="2041191"/>
            <a:ext cx="3622661" cy="3000821"/>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◆府内のマイボトルスポットに関する情報をホームページや　アプリ等により、わかりやすく発信します。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マイボトルスポット、</a:t>
            </a:r>
            <a:r>
              <a:rPr lang="ja-JP" altLang="en-US" sz="1600" b="1" dirty="0">
                <a:solidFill>
                  <a:prstClr val="black"/>
                </a:solidFill>
                <a:latin typeface="Meiryo UI" pitchFamily="50" charset="-128"/>
                <a:ea typeface="Meiryo UI" pitchFamily="50" charset="-128"/>
                <a:cs typeface="Meiryo UI" pitchFamily="50" charset="-128"/>
              </a:rPr>
              <a:t>マイボトル利用サービスに関するわかりやすい情報発信、広報</a:t>
            </a:r>
            <a:r>
              <a:rPr lang="en-US" altLang="ja-JP" sz="1600" b="1" dirty="0">
                <a:solidFill>
                  <a:prstClr val="black"/>
                </a:solidFill>
                <a:latin typeface="Meiryo UI" pitchFamily="50" charset="-128"/>
                <a:ea typeface="Meiryo UI" pitchFamily="50" charset="-128"/>
                <a:cs typeface="Meiryo UI" pitchFamily="50" charset="-128"/>
              </a:rPr>
              <a:t>PR</a:t>
            </a:r>
            <a:r>
              <a:rPr lang="ja-JP" altLang="en-US" sz="1600" b="1" dirty="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3" name="角丸四角形 12"/>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20" name="正方形/長方形 19"/>
          <p:cNvSpPr/>
          <p:nvPr/>
        </p:nvSpPr>
        <p:spPr>
          <a:xfrm>
            <a:off x="189469" y="5321357"/>
            <a:ext cx="3963431" cy="129731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Osaka</a:t>
            </a:r>
            <a:r>
              <a:rPr lang="ja-JP" altLang="en-US" sz="1050" dirty="0">
                <a:solidFill>
                  <a:schemeClr val="tx1"/>
                </a:solidFill>
                <a:latin typeface="Meiryo UI" pitchFamily="50" charset="-128"/>
                <a:ea typeface="Meiryo UI" pitchFamily="50" charset="-128"/>
                <a:cs typeface="Meiryo UI" pitchFamily="50" charset="-128"/>
              </a:rPr>
              <a:t>ほかさんマップ」によるマイボトルスポットの発信（大阪府）</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■本市ホームページや</a:t>
            </a:r>
            <a:r>
              <a:rPr lang="en-US" altLang="ja-JP" sz="1050" dirty="0">
                <a:solidFill>
                  <a:schemeClr val="tx1"/>
                </a:solidFill>
                <a:latin typeface="Meiryo UI" pitchFamily="50" charset="-128"/>
                <a:ea typeface="Meiryo UI" pitchFamily="50" charset="-128"/>
                <a:cs typeface="Meiryo UI" pitchFamily="50" charset="-128"/>
              </a:rPr>
              <a:t>SNS</a:t>
            </a:r>
            <a:r>
              <a:rPr lang="ja-JP" altLang="en-US" sz="1050" dirty="0">
                <a:solidFill>
                  <a:schemeClr val="tx1"/>
                </a:solidFill>
                <a:latin typeface="Meiryo UI" pitchFamily="50" charset="-128"/>
                <a:ea typeface="Meiryo UI" pitchFamily="50" charset="-128"/>
                <a:cs typeface="Meiryo UI" pitchFamily="50" charset="-128"/>
              </a:rPr>
              <a:t>等において、マイボトル給水スポットの情報発信に取り組む（大阪市）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■ホームページにおいて公民館へのマイボトルスポット設置を紹介（熊取町）</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■マイボトルの啓発活動に関する特設サイトでの情報発信（象印マホービン）</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1159099" y="4983395"/>
            <a:ext cx="2119677" cy="153888"/>
          </a:xfrm>
          <a:prstGeom prst="rect">
            <a:avLst/>
          </a:prstGeom>
        </p:spPr>
        <p:txBody>
          <a:bodyPr wrap="square" lIns="0" tIns="0" rIns="0" bIns="0">
            <a:spAutoFit/>
          </a:bodyPr>
          <a:lstStyle/>
          <a:p>
            <a:pPr marL="95250" indent="-95250"/>
            <a:r>
              <a:rPr lang="en-US" altLang="ja-JP" sz="1000" dirty="0">
                <a:latin typeface="Meiryo UI" panose="020B0604030504040204" pitchFamily="50" charset="-128"/>
                <a:ea typeface="Meiryo UI" panose="020B0604030504040204" pitchFamily="50" charset="-128"/>
                <a:cs typeface="Meiryo UI" panose="020B0604030504040204" pitchFamily="50" charset="-128"/>
              </a:rPr>
              <a:t>Refill Japan</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給水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リフィル スポットマップ</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223408" y="3353793"/>
            <a:ext cx="1654777" cy="138499"/>
          </a:xfrm>
          <a:prstGeom prst="rect">
            <a:avLst/>
          </a:prstGeom>
        </p:spPr>
        <p:txBody>
          <a:bodyPr wrap="square" lIns="0" tIns="0" rIns="0" bIns="0">
            <a:spAutoFit/>
          </a:bodyPr>
          <a:lstStyle/>
          <a:p>
            <a:pPr marL="95250" indent="-95250"/>
            <a:r>
              <a:rPr lang="ja-JP" altLang="en-US" sz="900" dirty="0">
                <a:latin typeface="Meiryo UI" panose="020B0604030504040204" pitchFamily="50" charset="-128"/>
                <a:ea typeface="Meiryo UI" panose="020B0604030504040204" pitchFamily="50" charset="-128"/>
                <a:cs typeface="Meiryo UI" panose="020B0604030504040204" pitchFamily="50" charset="-128"/>
              </a:rPr>
              <a:t>府ホームページ　マイボトルスポット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486161" y="2482004"/>
            <a:ext cx="2243889"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○参考事例</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Do</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！ネットワーク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19" name="図 1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375" y="2787487"/>
            <a:ext cx="3232810" cy="2133708"/>
          </a:xfrm>
          <a:prstGeom prst="rect">
            <a:avLst/>
          </a:prstGeom>
        </p:spPr>
      </p:pic>
      <p:cxnSp>
        <p:nvCxnSpPr>
          <p:cNvPr id="11" name="直線コネクタ 10"/>
          <p:cNvCxnSpPr>
            <a:cxnSpLocks/>
          </p:cNvCxnSpPr>
          <p:nvPr/>
        </p:nvCxnSpPr>
        <p:spPr>
          <a:xfrm flipV="1">
            <a:off x="2505127" y="3284319"/>
            <a:ext cx="1807613" cy="124018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01664" y="1821049"/>
            <a:ext cx="3206881" cy="1470155"/>
          </a:xfrm>
          <a:prstGeom prst="rect">
            <a:avLst/>
          </a:prstGeom>
        </p:spPr>
      </p:pic>
      <p:sp>
        <p:nvSpPr>
          <p:cNvPr id="38" name="正方形/長方形 37"/>
          <p:cNvSpPr/>
          <p:nvPr/>
        </p:nvSpPr>
        <p:spPr>
          <a:xfrm>
            <a:off x="6412374" y="3693666"/>
            <a:ext cx="3315490" cy="78168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95250" indent="-9525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（上）マイボトルスポットを公表することにより、各種マイボトルマップの登録をすすめます。</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（左）マイボトルスポット名や場所、利用可能時間などが一目でわかります。</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78209" y="1796004"/>
            <a:ext cx="1812483" cy="2746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762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825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936384" y="18124"/>
            <a:ext cx="4559121"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効果的な情報発信</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7" name="角丸四角形 6"/>
          <p:cNvSpPr/>
          <p:nvPr/>
        </p:nvSpPr>
        <p:spPr>
          <a:xfrm>
            <a:off x="1045463" y="804635"/>
            <a:ext cx="8724028" cy="502862"/>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schemeClr val="tx1"/>
                </a:solidFill>
                <a:latin typeface="Meiryo UI" pitchFamily="50" charset="-128"/>
                <a:ea typeface="Meiryo UI" pitchFamily="50" charset="-128"/>
                <a:cs typeface="Meiryo UI" pitchFamily="50" charset="-128"/>
              </a:rPr>
              <a:t>マイボトルス</a:t>
            </a:r>
            <a:r>
              <a:rPr lang="ja-JP" altLang="en-US" sz="1600" b="1" dirty="0">
                <a:solidFill>
                  <a:prstClr val="black"/>
                </a:solidFill>
                <a:latin typeface="Meiryo UI" pitchFamily="50" charset="-128"/>
                <a:ea typeface="Meiryo UI" pitchFamily="50" charset="-128"/>
                <a:cs typeface="Meiryo UI" pitchFamily="50" charset="-128"/>
              </a:rPr>
              <a:t>ポット、マイボトル利用サービスに関するわかりやすい情報発信、広報</a:t>
            </a:r>
            <a:r>
              <a:rPr lang="en-US" altLang="ja-JP" sz="1600" b="1" dirty="0">
                <a:solidFill>
                  <a:prstClr val="black"/>
                </a:solidFill>
                <a:latin typeface="Meiryo UI" pitchFamily="50" charset="-128"/>
                <a:ea typeface="Meiryo UI" pitchFamily="50" charset="-128"/>
                <a:cs typeface="Meiryo UI" pitchFamily="50" charset="-128"/>
              </a:rPr>
              <a:t>PR</a:t>
            </a:r>
            <a:r>
              <a:rPr lang="ja-JP" altLang="en-US" sz="1600" b="1" dirty="0">
                <a:solidFill>
                  <a:prstClr val="black"/>
                </a:solidFill>
                <a:latin typeface="Meiryo UI" pitchFamily="50" charset="-128"/>
                <a:ea typeface="Meiryo UI" pitchFamily="50" charset="-128"/>
                <a:cs typeface="Meiryo UI" pitchFamily="50" charset="-128"/>
              </a:rPr>
              <a:t>を行います。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8" name="角丸四角形 7"/>
          <p:cNvSpPr/>
          <p:nvPr/>
        </p:nvSpPr>
        <p:spPr>
          <a:xfrm>
            <a:off x="52903" y="804635"/>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6" name="コンテンツ プレースホルダー 5"/>
          <p:cNvSpPr>
            <a:spLocks noGrp="1"/>
          </p:cNvSpPr>
          <p:nvPr>
            <p:ph idx="1"/>
          </p:nvPr>
        </p:nvSpPr>
        <p:spPr/>
        <p:txBody>
          <a:bodyPr/>
          <a:lstStyle/>
          <a:p>
            <a:endParaRPr kumimoji="1" lang="ja-JP" altLang="en-US"/>
          </a:p>
        </p:txBody>
      </p:sp>
      <p:sp>
        <p:nvSpPr>
          <p:cNvPr id="33" name="角丸四角形 32"/>
          <p:cNvSpPr/>
          <p:nvPr/>
        </p:nvSpPr>
        <p:spPr>
          <a:xfrm>
            <a:off x="199271" y="1429552"/>
            <a:ext cx="9570220" cy="527604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34" name="正方形/長方形 33"/>
          <p:cNvSpPr/>
          <p:nvPr/>
        </p:nvSpPr>
        <p:spPr>
          <a:xfrm>
            <a:off x="344462" y="1912779"/>
            <a:ext cx="4418228"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◆専用アプリ等を通じた、マイボトルへの飲料補充サービスに関する情報提供により、マイボトルの補充（利用）促進を図ります。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p:cNvPicPr>
            <a:picLocks noChangeAspect="1"/>
          </p:cNvPicPr>
          <p:nvPr/>
        </p:nvPicPr>
        <p:blipFill>
          <a:blip r:embed="rId2"/>
          <a:stretch>
            <a:fillRect/>
          </a:stretch>
        </p:blipFill>
        <p:spPr>
          <a:xfrm>
            <a:off x="361615" y="3479351"/>
            <a:ext cx="2372827" cy="1003122"/>
          </a:xfrm>
          <a:prstGeom prst="rect">
            <a:avLst/>
          </a:prstGeom>
        </p:spPr>
      </p:pic>
      <p:sp>
        <p:nvSpPr>
          <p:cNvPr id="36" name="正方形/長方形 35"/>
          <p:cNvSpPr/>
          <p:nvPr/>
        </p:nvSpPr>
        <p:spPr>
          <a:xfrm>
            <a:off x="418758" y="2605361"/>
            <a:ext cx="602730"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ボトルト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262033" y="1468976"/>
            <a:ext cx="3814130" cy="34085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各種媒体によるマイボトルの利用促進</a:t>
            </a:r>
          </a:p>
        </p:txBody>
      </p:sp>
      <p:sp>
        <p:nvSpPr>
          <p:cNvPr id="38" name="正方形/長方形 37"/>
          <p:cNvSpPr/>
          <p:nvPr/>
        </p:nvSpPr>
        <p:spPr>
          <a:xfrm>
            <a:off x="5261700" y="5058117"/>
            <a:ext cx="4425999" cy="143933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■海洋汚染を考える企画展「海とマイボトル」を水道記念館に移設（象印、大阪市水道局）</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■マイボトル持参推奨及び給水スポット設置場所に係る動画制作を実施（大阪市水道局）</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■デジタル（アプリ）を活用したナッジの働きかけやマイボトル利用等の環境行動の実践に対してポイントを付与する事業を実施する（堺市）</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39" name="正方形/長方形 38"/>
          <p:cNvSpPr/>
          <p:nvPr/>
        </p:nvSpPr>
        <p:spPr>
          <a:xfrm>
            <a:off x="383525" y="2383955"/>
            <a:ext cx="1495926" cy="184666"/>
          </a:xfrm>
          <a:prstGeom prst="rect">
            <a:avLst/>
          </a:prstGeom>
        </p:spPr>
        <p:txBody>
          <a:bodyPr wrap="square" lIns="0" tIns="0" rIns="0" bIns="0">
            <a:spAutoFit/>
          </a:bodyPr>
          <a:lstStyle/>
          <a:p>
            <a:pPr marL="95250" indent="-95250"/>
            <a:r>
              <a:rPr lang="ja-JP" altLang="en-US" sz="1200" dirty="0">
                <a:latin typeface="Meiryo UI" panose="020B0604030504040204" pitchFamily="50" charset="-128"/>
                <a:ea typeface="Meiryo UI" panose="020B0604030504040204" pitchFamily="50" charset="-128"/>
                <a:cs typeface="Meiryo UI" panose="020B0604030504040204" pitchFamily="50" charset="-128"/>
              </a:rPr>
              <a:t>○参考事例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251269" y="4641417"/>
            <a:ext cx="5114680" cy="784830"/>
          </a:xfrm>
          <a:prstGeom prst="rect">
            <a:avLst/>
          </a:prstGeom>
          <a:noFill/>
        </p:spPr>
        <p:txBody>
          <a:bodyPr wrap="square" rtlCol="0">
            <a:spAutoFit/>
          </a:bodyPr>
          <a:lstStyle/>
          <a:p>
            <a:r>
              <a:rPr kumimoji="1" lang="en-US" altLang="ja-JP" sz="1300" b="1" dirty="0">
                <a:latin typeface="Meiryo UI" panose="020B0604030504040204" pitchFamily="50" charset="-128"/>
                <a:ea typeface="Meiryo UI" panose="020B0604030504040204" pitchFamily="50" charset="-128"/>
              </a:rPr>
              <a:t>SNS</a:t>
            </a:r>
            <a:r>
              <a:rPr kumimoji="1" lang="ja-JP" altLang="en-US" sz="1300" b="1" dirty="0">
                <a:latin typeface="Meiryo UI" panose="020B0604030504040204" pitchFamily="50" charset="-128"/>
                <a:ea typeface="Meiryo UI" panose="020B0604030504040204" pitchFamily="50" charset="-128"/>
              </a:rPr>
              <a:t>や</a:t>
            </a:r>
            <a:r>
              <a:rPr kumimoji="1" lang="en-US" altLang="ja-JP" sz="1300" b="1" dirty="0">
                <a:latin typeface="Meiryo UI" panose="020B0604030504040204" pitchFamily="50" charset="-128"/>
                <a:ea typeface="Meiryo UI" panose="020B0604030504040204" pitchFamily="50" charset="-128"/>
              </a:rPr>
              <a:t>HP</a:t>
            </a:r>
            <a:r>
              <a:rPr kumimoji="1" lang="ja-JP" altLang="en-US" sz="1300" b="1" dirty="0">
                <a:latin typeface="Meiryo UI" panose="020B0604030504040204" pitchFamily="50" charset="-128"/>
                <a:ea typeface="Meiryo UI" panose="020B0604030504040204" pitchFamily="50" charset="-128"/>
              </a:rPr>
              <a:t>を活用したマイボトル利用促進</a:t>
            </a:r>
            <a:endParaRPr kumimoji="1" lang="en-US" altLang="ja-JP" sz="1300" b="1" dirty="0">
              <a:latin typeface="Meiryo UI" panose="020B0604030504040204" pitchFamily="50" charset="-128"/>
              <a:ea typeface="Meiryo UI" panose="020B0604030504040204" pitchFamily="50" charset="-128"/>
            </a:endParaRPr>
          </a:p>
          <a:p>
            <a:endParaRPr kumimoji="1" lang="en-US" altLang="ja-JP" sz="600" b="1"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Twitter</a:t>
            </a:r>
            <a:r>
              <a:rPr kumimoji="1" lang="ja-JP" altLang="en-US" sz="1300" dirty="0">
                <a:latin typeface="Meiryo UI" panose="020B0604030504040204" pitchFamily="50" charset="-128"/>
                <a:ea typeface="Meiryo UI" panose="020B0604030504040204" pitchFamily="50" charset="-128"/>
              </a:rPr>
              <a:t>や</a:t>
            </a:r>
            <a:r>
              <a:rPr kumimoji="1" lang="en-US" altLang="ja-JP" sz="1300" dirty="0">
                <a:latin typeface="Meiryo UI" panose="020B0604030504040204" pitchFamily="50" charset="-128"/>
                <a:ea typeface="Meiryo UI" panose="020B0604030504040204" pitchFamily="50" charset="-128"/>
              </a:rPr>
              <a:t>Instagram</a:t>
            </a:r>
            <a:r>
              <a:rPr kumimoji="1" lang="ja-JP" altLang="en-US" sz="1300" dirty="0">
                <a:latin typeface="Meiryo UI" panose="020B0604030504040204" pitchFamily="50" charset="-128"/>
                <a:ea typeface="Meiryo UI" panose="020B0604030504040204" pitchFamily="50" charset="-128"/>
              </a:rPr>
              <a:t>などの</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および</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を通じた、</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情報提供や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により、マイボトルの利用促進を図ります。</a:t>
            </a:r>
            <a:endParaRPr kumimoji="1" lang="ja-JP" altLang="en-US" sz="1300" dirty="0">
              <a:latin typeface="Meiryo UI" panose="020B0604030504040204" pitchFamily="50" charset="-128"/>
              <a:ea typeface="Meiryo UI" panose="020B0604030504040204" pitchFamily="50" charset="-128"/>
            </a:endParaRPr>
          </a:p>
        </p:txBody>
      </p:sp>
      <p:sp>
        <p:nvSpPr>
          <p:cNvPr id="41" name="正方形/長方形 40"/>
          <p:cNvSpPr/>
          <p:nvPr/>
        </p:nvSpPr>
        <p:spPr>
          <a:xfrm>
            <a:off x="279699" y="5510306"/>
            <a:ext cx="4689276" cy="106272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SNS</a:t>
            </a:r>
            <a:r>
              <a:rPr lang="ja-JP" altLang="en-US" sz="1100" dirty="0">
                <a:solidFill>
                  <a:schemeClr val="tx1"/>
                </a:solidFill>
                <a:latin typeface="Meiryo UI" pitchFamily="50" charset="-128"/>
                <a:ea typeface="Meiryo UI" pitchFamily="50" charset="-128"/>
                <a:cs typeface="Meiryo UI" pitchFamily="50" charset="-128"/>
              </a:rPr>
              <a:t>を活用した熱中症予防・マイボトルの利用促進の啓発（ウォーターネット、ホテルインターゲート大阪 梅田他）</a:t>
            </a:r>
            <a:endParaRPr lang="en-US" altLang="ja-JP" sz="1100" dirty="0">
              <a:solidFill>
                <a:schemeClr val="tx1"/>
              </a:solidFill>
              <a:latin typeface="Meiryo UI" pitchFamily="50" charset="-128"/>
              <a:ea typeface="Meiryo UI" pitchFamily="50" charset="-128"/>
              <a:cs typeface="Meiryo UI" pitchFamily="50" charset="-128"/>
            </a:endParaRPr>
          </a:p>
          <a:p>
            <a:pPr marL="87313" indent="-87313"/>
            <a:r>
              <a:rPr lang="ja-JP" altLang="en-US" sz="1100" dirty="0">
                <a:solidFill>
                  <a:schemeClr val="tx1"/>
                </a:solidFill>
                <a:latin typeface="Meiryo UI" pitchFamily="50" charset="-128"/>
                <a:ea typeface="Meiryo UI" pitchFamily="50" charset="-128"/>
                <a:cs typeface="Meiryo UI" pitchFamily="50" charset="-128"/>
              </a:rPr>
              <a:t>■</a:t>
            </a:r>
            <a:r>
              <a:rPr lang="en-US" altLang="ja-JP" sz="1100" dirty="0">
                <a:solidFill>
                  <a:schemeClr val="tx1"/>
                </a:solidFill>
                <a:latin typeface="Meiryo UI" pitchFamily="50" charset="-128"/>
                <a:ea typeface="Meiryo UI" pitchFamily="50" charset="-128"/>
                <a:cs typeface="Meiryo UI" pitchFamily="50" charset="-128"/>
              </a:rPr>
              <a:t>HP</a:t>
            </a:r>
            <a:r>
              <a:rPr lang="ja-JP" altLang="en-US" sz="1100" dirty="0">
                <a:solidFill>
                  <a:schemeClr val="tx1"/>
                </a:solidFill>
                <a:latin typeface="Meiryo UI" pitchFamily="50" charset="-128"/>
                <a:ea typeface="Meiryo UI" pitchFamily="50" charset="-128"/>
                <a:cs typeface="Meiryo UI" pitchFamily="50" charset="-128"/>
              </a:rPr>
              <a:t>等を活用し、マイボトルの普及促進に向けた情報発信を行う。（大阪市、東大阪市、大伸社ディライト、熊取町、住吉商業高校他）</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42" name="テキスト ボックス 41"/>
          <p:cNvSpPr txBox="1"/>
          <p:nvPr/>
        </p:nvSpPr>
        <p:spPr>
          <a:xfrm>
            <a:off x="2808609" y="2749431"/>
            <a:ext cx="2160366" cy="492443"/>
          </a:xfrm>
          <a:prstGeom prst="rect">
            <a:avLst/>
          </a:prstGeom>
          <a:noFill/>
        </p:spPr>
        <p:txBody>
          <a:bodyPr wrap="square" rtlCol="0">
            <a:spAutoFit/>
          </a:bodyPr>
          <a:lstStyle/>
          <a:p>
            <a:r>
              <a:rPr kumimoji="1" lang="ja-JP" altLang="en-US" sz="1300" dirty="0">
                <a:latin typeface="Meiryo UI" panose="020B0604030504040204" pitchFamily="50" charset="-128"/>
                <a:ea typeface="Meiryo UI" panose="020B0604030504040204" pitchFamily="50" charset="-128"/>
              </a:rPr>
              <a:t>給水ポイントの場所や</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ペットボトルの削減量を表示</a:t>
            </a:r>
          </a:p>
        </p:txBody>
      </p:sp>
      <p:sp>
        <p:nvSpPr>
          <p:cNvPr id="43" name="テキスト ボックス 42"/>
          <p:cNvSpPr txBox="1"/>
          <p:nvPr/>
        </p:nvSpPr>
        <p:spPr>
          <a:xfrm>
            <a:off x="344462" y="2715010"/>
            <a:ext cx="2441888" cy="692497"/>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アプリでマイボトル飲料補充スポットを探し、簡単ドリンクオーダー。現地で補充サービス</a:t>
            </a:r>
            <a:endParaRPr kumimoji="1" lang="ja-JP" altLang="en-US" sz="1300" dirty="0"/>
          </a:p>
        </p:txBody>
      </p:sp>
      <p:sp>
        <p:nvSpPr>
          <p:cNvPr id="45" name="正方形/長方形 44"/>
          <p:cNvSpPr/>
          <p:nvPr/>
        </p:nvSpPr>
        <p:spPr>
          <a:xfrm>
            <a:off x="2940424" y="2582295"/>
            <a:ext cx="602730" cy="138499"/>
          </a:xfrm>
          <a:prstGeom prst="rect">
            <a:avLst/>
          </a:prstGeom>
        </p:spPr>
        <p:txBody>
          <a:bodyPr wrap="square" lIns="0" tIns="0" rIns="0" bIns="0">
            <a:spAutoFit/>
          </a:bodyPr>
          <a:lstStyle/>
          <a:p>
            <a:pPr marL="95250" indent="-95250"/>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良品計画</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5198785" y="1528125"/>
            <a:ext cx="3183125" cy="1384995"/>
          </a:xfrm>
          <a:prstGeom prst="rect">
            <a:avLst/>
          </a:prstGeom>
          <a:noFill/>
        </p:spPr>
        <p:txBody>
          <a:bodyPr wrap="square" rtlCol="0">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冊子作成</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a:t>
            </a:r>
            <a:r>
              <a:rPr kumimoji="1" lang="ja-JP" altLang="en-US" sz="1300" dirty="0">
                <a:latin typeface="Meiryo UI" panose="020B0604030504040204" pitchFamily="50" charset="-128"/>
                <a:ea typeface="Meiryo UI" panose="020B0604030504040204" pitchFamily="50" charset="-128"/>
              </a:rPr>
              <a:t>マイボトルの利用を促進する冊子を作成し、府民に向けて情報発信します。</a:t>
            </a:r>
            <a:endParaRPr kumimoji="1" lang="en-US" altLang="ja-JP" sz="13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〇参考事例</a:t>
            </a:r>
            <a:r>
              <a:rPr kumimoji="1" lang="en-US" altLang="ja-JP" sz="900" dirty="0">
                <a:latin typeface="Meiryo UI" panose="020B0604030504040204" pitchFamily="50" charset="-128"/>
                <a:ea typeface="Meiryo UI" panose="020B0604030504040204" pitchFamily="50" charset="-128"/>
              </a:rPr>
              <a:t>〈OSG</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ウォーターネット</a:t>
            </a:r>
            <a:r>
              <a:rPr kumimoji="1" lang="en-US" altLang="ja-JP" sz="900" dirty="0">
                <a:latin typeface="Meiryo UI" panose="020B0604030504040204" pitchFamily="50" charset="-128"/>
                <a:ea typeface="Meiryo UI" panose="020B0604030504040204" pitchFamily="50" charset="-128"/>
              </a:rPr>
              <a:t>〉</a:t>
            </a:r>
          </a:p>
          <a:p>
            <a:r>
              <a:rPr kumimoji="1" lang="ja-JP" altLang="en-US" sz="1300" dirty="0">
                <a:latin typeface="Meiryo UI" panose="020B0604030504040204" pitchFamily="50" charset="-128"/>
                <a:ea typeface="Meiryo UI" panose="020B0604030504040204" pitchFamily="50" charset="-128"/>
              </a:rPr>
              <a:t>　「マイボトル」「</a:t>
            </a:r>
            <a:r>
              <a:rPr kumimoji="1" lang="en-US" altLang="ja-JP" sz="1300" dirty="0">
                <a:latin typeface="Meiryo UI" panose="020B0604030504040204" pitchFamily="50" charset="-128"/>
                <a:ea typeface="Meiryo UI" panose="020B0604030504040204" pitchFamily="50" charset="-128"/>
              </a:rPr>
              <a:t>SDGs</a:t>
            </a:r>
            <a:r>
              <a:rPr kumimoji="1" lang="ja-JP" altLang="en-US" sz="1300" dirty="0">
                <a:latin typeface="Meiryo UI" panose="020B0604030504040204" pitchFamily="50" charset="-128"/>
                <a:ea typeface="Meiryo UI" panose="020B0604030504040204" pitchFamily="50" charset="-128"/>
              </a:rPr>
              <a:t>」「海洋プラスチック」などをテーマに配信</a:t>
            </a:r>
          </a:p>
        </p:txBody>
      </p:sp>
      <p:pic>
        <p:nvPicPr>
          <p:cNvPr id="47" name="コンテンツ プレースホルダー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179" y="1505136"/>
            <a:ext cx="944667" cy="1407990"/>
          </a:xfrm>
          <a:prstGeom prst="rect">
            <a:avLst/>
          </a:prstGeom>
        </p:spPr>
      </p:pic>
      <p:cxnSp>
        <p:nvCxnSpPr>
          <p:cNvPr id="48" name="直線コネクタ 47"/>
          <p:cNvCxnSpPr/>
          <p:nvPr/>
        </p:nvCxnSpPr>
        <p:spPr>
          <a:xfrm>
            <a:off x="5108243" y="1659230"/>
            <a:ext cx="0" cy="4734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247512" y="3985414"/>
            <a:ext cx="4378790" cy="15880"/>
          </a:xfrm>
          <a:prstGeom prst="line">
            <a:avLst/>
          </a:prstGeom>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198785" y="2951672"/>
            <a:ext cx="4488914" cy="93902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■海洋プラスチックごみ問題などについての啓発冊子を府内小学校に配布（大阪府）</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■マイボトルの利用啓発を目的とした冊子作成（リニューアル）及び配布（象印）</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■市広報誌において、マイボトルの利用に関する啓発活動を実施（富田林市）</a:t>
            </a: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a:p>
            <a:pPr marL="87313" indent="-87313"/>
            <a:endParaRPr lang="ja-JP" altLang="en-US" sz="1050" dirty="0">
              <a:solidFill>
                <a:schemeClr val="tx1"/>
              </a:solidFill>
              <a:latin typeface="Meiryo UI" pitchFamily="50" charset="-128"/>
              <a:ea typeface="Meiryo UI" pitchFamily="50" charset="-128"/>
              <a:cs typeface="Meiryo UI" pitchFamily="50" charset="-128"/>
            </a:endParaRPr>
          </a:p>
        </p:txBody>
      </p:sp>
      <p:pic>
        <p:nvPicPr>
          <p:cNvPr id="26" name="図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004" y="3349075"/>
            <a:ext cx="2036259" cy="1141153"/>
          </a:xfrm>
          <a:prstGeom prst="rect">
            <a:avLst/>
          </a:prstGeom>
        </p:spPr>
      </p:pic>
      <p:cxnSp>
        <p:nvCxnSpPr>
          <p:cNvPr id="25" name="直線コネクタ 24"/>
          <p:cNvCxnSpPr/>
          <p:nvPr/>
        </p:nvCxnSpPr>
        <p:spPr>
          <a:xfrm flipV="1">
            <a:off x="344462" y="4574286"/>
            <a:ext cx="4638353" cy="1"/>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157897" y="4180428"/>
            <a:ext cx="4412619" cy="692497"/>
          </a:xfrm>
          <a:prstGeom prst="rect">
            <a:avLst/>
          </a:prstGeom>
          <a:noFill/>
        </p:spPr>
        <p:txBody>
          <a:bodyPr wrap="square" rtlCol="0">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その他情報発信</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rPr>
              <a:t>◆デジタルサイネージや展示などにより、マイボトルの利用促進を図ります。</a:t>
            </a:r>
            <a:endParaRPr kumimoji="1" lang="en-US" altLang="ja-JP"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566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61828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052293" y="0"/>
            <a:ext cx="405684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パートナーズ会議</a:t>
            </a:r>
            <a:endParaRPr kumimoji="1" lang="en-US" altLang="ja-JP" sz="3600" b="1" dirty="0">
              <a:solidFill>
                <a:schemeClr val="bg1"/>
              </a:solidFill>
              <a:latin typeface="Meiryo UI" panose="020B0604030504040204" pitchFamily="50" charset="-128"/>
              <a:ea typeface="Meiryo UI" panose="020B0604030504040204" pitchFamily="50" charset="-128"/>
            </a:endParaRPr>
          </a:p>
        </p:txBody>
      </p:sp>
      <p:sp>
        <p:nvSpPr>
          <p:cNvPr id="13" name="角丸四角形 12"/>
          <p:cNvSpPr/>
          <p:nvPr/>
        </p:nvSpPr>
        <p:spPr>
          <a:xfrm>
            <a:off x="1025962" y="709529"/>
            <a:ext cx="8724028" cy="362007"/>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a:solidFill>
                  <a:prstClr val="black"/>
                </a:solidFill>
                <a:latin typeface="Meiryo UI" pitchFamily="50" charset="-128"/>
                <a:ea typeface="Meiryo UI" pitchFamily="50" charset="-128"/>
                <a:cs typeface="Meiryo UI" pitchFamily="50" charset="-128"/>
              </a:rPr>
              <a:t>パートナーズ会議の開催による各主体間の情報共有・意見交換を通じ、効果的な取組みを展開します。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14" name="角丸四角形 13"/>
          <p:cNvSpPr/>
          <p:nvPr/>
        </p:nvSpPr>
        <p:spPr>
          <a:xfrm>
            <a:off x="50137" y="633872"/>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a:solidFill>
                  <a:prstClr val="white"/>
                </a:solidFill>
                <a:latin typeface="Meiryo UI" pitchFamily="50" charset="-128"/>
                <a:ea typeface="Meiryo UI" pitchFamily="50" charset="-128"/>
                <a:cs typeface="Meiryo UI" pitchFamily="50" charset="-128"/>
              </a:rPr>
              <a:t>取組</a:t>
            </a:r>
            <a:endParaRPr lang="en-US" altLang="ja-JP" sz="1400" b="1" dirty="0">
              <a:solidFill>
                <a:prstClr val="white"/>
              </a:solidFill>
              <a:latin typeface="Meiryo UI" pitchFamily="50" charset="-128"/>
              <a:ea typeface="Meiryo UI" pitchFamily="50" charset="-128"/>
              <a:cs typeface="Meiryo UI" pitchFamily="50" charset="-128"/>
            </a:endParaRPr>
          </a:p>
          <a:p>
            <a:pPr algn="ctr"/>
            <a:r>
              <a:rPr lang="ja-JP" altLang="en-US" sz="1400" b="1" dirty="0">
                <a:solidFill>
                  <a:prstClr val="white"/>
                </a:solidFill>
                <a:latin typeface="Meiryo UI" pitchFamily="50" charset="-128"/>
                <a:ea typeface="Meiryo UI" pitchFamily="50" charset="-128"/>
                <a:cs typeface="Meiryo UI" pitchFamily="50" charset="-128"/>
              </a:rPr>
              <a:t>方針</a:t>
            </a:r>
          </a:p>
        </p:txBody>
      </p:sp>
      <p:sp>
        <p:nvSpPr>
          <p:cNvPr id="15" name="角丸四角形 14"/>
          <p:cNvSpPr/>
          <p:nvPr/>
        </p:nvSpPr>
        <p:spPr>
          <a:xfrm>
            <a:off x="133398" y="1227982"/>
            <a:ext cx="9641214" cy="555452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17" name="角丸四角形 16"/>
          <p:cNvSpPr/>
          <p:nvPr/>
        </p:nvSpPr>
        <p:spPr>
          <a:xfrm>
            <a:off x="296139" y="1257463"/>
            <a:ext cx="2581442"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パートナーズ会議の開催</a:t>
            </a:r>
          </a:p>
        </p:txBody>
      </p:sp>
      <p:sp>
        <p:nvSpPr>
          <p:cNvPr id="18" name="正方形/長方形 17"/>
          <p:cNvSpPr/>
          <p:nvPr/>
        </p:nvSpPr>
        <p:spPr>
          <a:xfrm>
            <a:off x="339697" y="1629374"/>
            <a:ext cx="9434915" cy="400110"/>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◆パートナーズ会議を開催し、事業者、行政、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水道事業者等が情報を共有しつつ、マイボトルスポット普及に向けた課題等について意見交換し、新たな取組みについて検討します。</a:t>
            </a:r>
          </a:p>
        </p:txBody>
      </p:sp>
      <p:sp>
        <p:nvSpPr>
          <p:cNvPr id="23" name="角丸四角形 22"/>
          <p:cNvSpPr/>
          <p:nvPr/>
        </p:nvSpPr>
        <p:spPr>
          <a:xfrm>
            <a:off x="5216777" y="5231889"/>
            <a:ext cx="2320953" cy="34243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メンバーの募集・拡大</a:t>
            </a:r>
          </a:p>
        </p:txBody>
      </p:sp>
      <p:sp>
        <p:nvSpPr>
          <p:cNvPr id="24" name="正方形/長方形 23"/>
          <p:cNvSpPr/>
          <p:nvPr/>
        </p:nvSpPr>
        <p:spPr>
          <a:xfrm>
            <a:off x="5200518" y="5694302"/>
            <a:ext cx="4574094" cy="800219"/>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◆おおさかマイボトルパートナーズの活動趣旨に賛同いただける事業者・行政・</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等を募集し、メンバーの拡大を図ります。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例：市町村、施設系業種、大学、スーパー、小売店舗など</a:t>
            </a:r>
          </a:p>
        </p:txBody>
      </p:sp>
      <p:sp>
        <p:nvSpPr>
          <p:cNvPr id="28" name="正方形/長方形 27"/>
          <p:cNvSpPr/>
          <p:nvPr/>
        </p:nvSpPr>
        <p:spPr>
          <a:xfrm>
            <a:off x="546417" y="6347528"/>
            <a:ext cx="4406583" cy="35211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t" anchorCtr="0"/>
          <a:lstStyle/>
          <a:p>
            <a:pPr marL="87313" indent="-87313"/>
            <a:r>
              <a:rPr lang="ja-JP" altLang="en-US" sz="1050" b="1" dirty="0">
                <a:solidFill>
                  <a:schemeClr val="tx1"/>
                </a:solidFill>
                <a:latin typeface="Meiryo UI" pitchFamily="50" charset="-128"/>
                <a:ea typeface="Meiryo UI" pitchFamily="50" charset="-128"/>
                <a:cs typeface="Meiryo UI" pitchFamily="50" charset="-128"/>
              </a:rPr>
              <a:t>＜取組内容＞</a:t>
            </a:r>
            <a:endParaRPr lang="en-US" altLang="ja-JP" sz="1050" b="1"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■情報共有によるメンバー間の連携強化や、新たな施策の検討（全メンバー）</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9" name="正方形/長方形 28"/>
          <p:cNvSpPr/>
          <p:nvPr/>
        </p:nvSpPr>
        <p:spPr>
          <a:xfrm>
            <a:off x="502665" y="5220377"/>
            <a:ext cx="4574094" cy="1092607"/>
          </a:xfrm>
          <a:prstGeom prst="rect">
            <a:avLst/>
          </a:prstGeom>
        </p:spPr>
        <p:txBody>
          <a:bodyPr wrap="square" lIns="0" tIns="0" rIns="0" bIns="0">
            <a:spAutoFit/>
          </a:bodyPr>
          <a:lstStyle/>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○開催予定</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月、令和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月頃（２回）</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○議題</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マイボトルパートナーズの取組状況の共有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300" dirty="0">
                <a:latin typeface="Meiryo UI" panose="020B0604030504040204" pitchFamily="50" charset="-128"/>
                <a:ea typeface="Meiryo UI" panose="020B0604030504040204" pitchFamily="50" charset="-128"/>
                <a:cs typeface="Meiryo UI" panose="020B0604030504040204" pitchFamily="50" charset="-128"/>
              </a:rPr>
              <a:t>　マイボトルスポット普及に向けた新たな取組の検討</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239778" y="2036385"/>
            <a:ext cx="2910626" cy="292388"/>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○参加団体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63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R6.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６</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時点）</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1881299741"/>
              </p:ext>
            </p:extLst>
          </p:nvPr>
        </p:nvGraphicFramePr>
        <p:xfrm>
          <a:off x="239778" y="2328773"/>
          <a:ext cx="9437176" cy="2865120"/>
        </p:xfrm>
        <a:graphic>
          <a:graphicData uri="http://schemas.openxmlformats.org/drawingml/2006/table">
            <a:tbl>
              <a:tblPr firstRow="1" bandRow="1">
                <a:tableStyleId>{5C22544A-7EE6-4342-B048-85BDC9FD1C3A}</a:tableStyleId>
              </a:tblPr>
              <a:tblGrid>
                <a:gridCol w="602269">
                  <a:extLst>
                    <a:ext uri="{9D8B030D-6E8A-4147-A177-3AD203B41FA5}">
                      <a16:colId xmlns:a16="http://schemas.microsoft.com/office/drawing/2014/main" val="3935343917"/>
                    </a:ext>
                  </a:extLst>
                </a:gridCol>
                <a:gridCol w="4906851">
                  <a:extLst>
                    <a:ext uri="{9D8B030D-6E8A-4147-A177-3AD203B41FA5}">
                      <a16:colId xmlns:a16="http://schemas.microsoft.com/office/drawing/2014/main" val="2724551334"/>
                    </a:ext>
                  </a:extLst>
                </a:gridCol>
                <a:gridCol w="1043188">
                  <a:extLst>
                    <a:ext uri="{9D8B030D-6E8A-4147-A177-3AD203B41FA5}">
                      <a16:colId xmlns:a16="http://schemas.microsoft.com/office/drawing/2014/main" val="529441268"/>
                    </a:ext>
                  </a:extLst>
                </a:gridCol>
                <a:gridCol w="2884868">
                  <a:extLst>
                    <a:ext uri="{9D8B030D-6E8A-4147-A177-3AD203B41FA5}">
                      <a16:colId xmlns:a16="http://schemas.microsoft.com/office/drawing/2014/main" val="1953108396"/>
                    </a:ext>
                  </a:extLst>
                </a:gridCol>
              </a:tblGrid>
              <a:tr h="245855">
                <a:tc>
                  <a:txBody>
                    <a:bodyPr/>
                    <a:lstStyle/>
                    <a:p>
                      <a:pPr algn="ctr"/>
                      <a:r>
                        <a:rPr kumimoji="1" lang="ja-JP" altLang="en-US" sz="1100" dirty="0">
                          <a:latin typeface="Meiryo UI" panose="020B0604030504040204" pitchFamily="50" charset="-128"/>
                          <a:ea typeface="Meiryo UI" panose="020B0604030504040204" pitchFamily="50" charset="-128"/>
                        </a:rPr>
                        <a:t>分類</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名称</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分類</a:t>
                      </a:r>
                    </a:p>
                  </a:txBody>
                  <a:tcPr/>
                </a:tc>
                <a:tc>
                  <a:txBody>
                    <a:bodyPr/>
                    <a:lstStyle/>
                    <a:p>
                      <a:pPr algn="ctr"/>
                      <a:r>
                        <a:rPr kumimoji="1" lang="ja-JP" altLang="en-US" sz="1100" dirty="0">
                          <a:latin typeface="Meiryo UI" panose="020B0604030504040204" pitchFamily="50" charset="-128"/>
                          <a:ea typeface="Meiryo UI" panose="020B0604030504040204" pitchFamily="50" charset="-128"/>
                        </a:rPr>
                        <a:t>名称</a:t>
                      </a:r>
                    </a:p>
                  </a:txBody>
                  <a:tcPr/>
                </a:tc>
                <a:extLst>
                  <a:ext uri="{0D108BD9-81ED-4DB2-BD59-A6C34878D82A}">
                    <a16:rowId xmlns:a16="http://schemas.microsoft.com/office/drawing/2014/main" val="1337073937"/>
                  </a:ext>
                </a:extLst>
              </a:tr>
              <a:tr h="1359435">
                <a:tc rowSpan="4">
                  <a:txBody>
                    <a:bodyPr/>
                    <a:lstStyle/>
                    <a:p>
                      <a:r>
                        <a:rPr kumimoji="1" lang="ja-JP" altLang="en-US" sz="1100" dirty="0">
                          <a:latin typeface="Meiryo UI" panose="020B0604030504040204" pitchFamily="50" charset="-128"/>
                          <a:ea typeface="Meiryo UI" panose="020B0604030504040204" pitchFamily="50" charset="-128"/>
                        </a:rPr>
                        <a:t>事業者</a:t>
                      </a:r>
                    </a:p>
                  </a:txBody>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象印マホービン</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お絵描き水筒</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有</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曽田印刷　</a:t>
                      </a:r>
                      <a:r>
                        <a:rPr kumimoji="1" lang="ja-JP" altLang="en-US" sz="1100" baseline="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タイガー魔法瓶</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lang="en-US" altLang="ja-JP" sz="1100" dirty="0">
                          <a:effectLst/>
                          <a:latin typeface="Meiryo UI" panose="020B0604030504040204" pitchFamily="50" charset="-128"/>
                          <a:ea typeface="Meiryo UI" panose="020B0604030504040204" pitchFamily="50" charset="-128"/>
                        </a:rPr>
                        <a:t>FM802</a:t>
                      </a:r>
                      <a:r>
                        <a:rPr kumimoji="1" lang="ja-JP" altLang="en-US" sz="1100" dirty="0">
                          <a:effectLst/>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ピーコック魔法瓶工業</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大和ハウス工業</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オルゴ</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良品計画　　　　　　　　　　ウォータースタンド</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BRITA</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Japan(</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)OSG</a:t>
                      </a:r>
                      <a:r>
                        <a:rPr kumimoji="1" lang="ja-JP" altLang="en-US" sz="1100" dirty="0">
                          <a:latin typeface="Meiryo UI" panose="020B0604030504040204" pitchFamily="50" charset="-128"/>
                          <a:ea typeface="Meiryo UI" panose="020B0604030504040204" pitchFamily="50" charset="-128"/>
                        </a:rPr>
                        <a:t>コーポレーション　　　　ベッド通販セラピス</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ウォーターネット           アストラゼネカ</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ボトルト</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三菱ケミカル・クリンスイ</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zh-TW" altLang="en-US" sz="1100" dirty="0">
                          <a:latin typeface="Meiryo UI" panose="020B0604030504040204" pitchFamily="50" charset="-128"/>
                          <a:ea typeface="Meiryo UI" panose="020B0604030504040204" pitchFamily="50" charset="-128"/>
                        </a:rPr>
                        <a:t>日産大阪販売</a:t>
                      </a:r>
                      <a:r>
                        <a:rPr kumimoji="1" lang="ja-JP" altLang="en-US" sz="1100" dirty="0">
                          <a:latin typeface="Meiryo UI" panose="020B0604030504040204" pitchFamily="50" charset="-128"/>
                          <a:ea typeface="Meiryo UI" panose="020B0604030504040204" pitchFamily="50" charset="-128"/>
                        </a:rPr>
                        <a:t>（株）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イモタニ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つぼ市製茶本舗</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グランパスコンサルティング</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東亜金属</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味の素</a:t>
                      </a:r>
                      <a:r>
                        <a:rPr kumimoji="1" lang="en-US" altLang="ja-JP" sz="1100" dirty="0">
                          <a:latin typeface="Meiryo UI" panose="020B0604030504040204" pitchFamily="50" charset="-128"/>
                          <a:ea typeface="Meiryo UI" panose="020B0604030504040204" pitchFamily="50" charset="-128"/>
                        </a:rPr>
                        <a:t>AGF(</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ja-JP" altLang="en-US" sz="1100" baseline="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中農製作所　　　　　　　　イケア・ジャパン</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ﾃﾞｻﾞｲﾝﾜｰｸｽｴﾝｼｪﾝﾄ　　 </a:t>
                      </a:r>
                      <a:r>
                        <a:rPr kumimoji="1" lang="en-US" altLang="ja-JP" sz="1100" baseline="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パルコ　　　　　　　　　　</a:t>
                      </a:r>
                      <a:r>
                        <a:rPr kumimoji="1" lang="ja-JP" altLang="en-US" sz="1100" baseline="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ダイオーズジャパン</a:t>
                      </a:r>
                      <a:endParaRPr kumimoji="1" lang="en-US" altLang="ja-JP" sz="1100" dirty="0">
                        <a:latin typeface="Meiryo UI" panose="020B0604030504040204" pitchFamily="50" charset="-128"/>
                        <a:ea typeface="Meiryo UI" panose="020B0604030504040204" pitchFamily="50" charset="-128"/>
                      </a:endParaRPr>
                    </a:p>
                    <a:p>
                      <a:r>
                        <a:rPr kumimoji="1" lang="zh-CN" altLang="en-US" sz="1100" dirty="0">
                          <a:latin typeface="Meiryo UI" panose="020B0604030504040204" pitchFamily="50" charset="-128"/>
                          <a:ea typeface="Meiryo UI" panose="020B0604030504040204" pitchFamily="50" charset="-128"/>
                        </a:rPr>
                        <a:t>中西金属工業</a:t>
                      </a:r>
                      <a:r>
                        <a:rPr kumimoji="1" lang="en-US" altLang="zh-CN" sz="1100" dirty="0">
                          <a:latin typeface="Meiryo UI" panose="020B0604030504040204" pitchFamily="50" charset="-128"/>
                          <a:ea typeface="Meiryo UI" panose="020B0604030504040204" pitchFamily="50" charset="-128"/>
                        </a:rPr>
                        <a:t>(</a:t>
                      </a:r>
                      <a:r>
                        <a:rPr kumimoji="1" lang="zh-CN" altLang="en-US" sz="1100" dirty="0">
                          <a:latin typeface="Meiryo UI" panose="020B0604030504040204" pitchFamily="50" charset="-128"/>
                          <a:ea typeface="Meiryo UI" panose="020B0604030504040204" pitchFamily="50" charset="-128"/>
                        </a:rPr>
                        <a:t>株</a:t>
                      </a:r>
                      <a:r>
                        <a:rPr kumimoji="1" lang="en-US" altLang="zh-CN"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ja-JP" altLang="en-US" sz="1100" baseline="0" dirty="0">
                          <a:latin typeface="Meiryo UI" panose="020B0604030504040204" pitchFamily="50" charset="-128"/>
                          <a:ea typeface="Meiryo UI" panose="020B0604030504040204" pitchFamily="50" charset="-128"/>
                        </a:rPr>
                        <a:t> </a:t>
                      </a:r>
                      <a:r>
                        <a:rPr kumimoji="1" lang="en-US" altLang="zh-CN" sz="1100" dirty="0">
                          <a:latin typeface="Meiryo UI" panose="020B0604030504040204" pitchFamily="50" charset="-128"/>
                          <a:ea typeface="Meiryo UI" panose="020B0604030504040204" pitchFamily="50" charset="-128"/>
                        </a:rPr>
                        <a:t>(</a:t>
                      </a:r>
                      <a:r>
                        <a:rPr kumimoji="1" lang="zh-CN" altLang="en-US" sz="1100" dirty="0">
                          <a:latin typeface="Meiryo UI" panose="020B0604030504040204" pitchFamily="50" charset="-128"/>
                          <a:ea typeface="Meiryo UI" panose="020B0604030504040204" pitchFamily="50" charset="-128"/>
                        </a:rPr>
                        <a:t>株</a:t>
                      </a:r>
                      <a:r>
                        <a:rPr kumimoji="1" lang="en-US" altLang="zh-CN" sz="1100" dirty="0">
                          <a:latin typeface="Meiryo UI" panose="020B0604030504040204" pitchFamily="50" charset="-128"/>
                          <a:ea typeface="Meiryo UI" panose="020B0604030504040204" pitchFamily="50" charset="-128"/>
                        </a:rPr>
                        <a:t>)</a:t>
                      </a:r>
                      <a:r>
                        <a:rPr kumimoji="1" lang="en-US" altLang="zh-CN" sz="1100" dirty="0" err="1">
                          <a:latin typeface="Meiryo UI" panose="020B0604030504040204" pitchFamily="50" charset="-128"/>
                          <a:ea typeface="Meiryo UI" panose="020B0604030504040204" pitchFamily="50" charset="-128"/>
                        </a:rPr>
                        <a:t>Soelu</a:t>
                      </a:r>
                      <a:r>
                        <a:rPr kumimoji="1" lang="ja-JP" altLang="en-US" sz="1100" dirty="0">
                          <a:latin typeface="Meiryo UI" panose="020B0604030504040204" pitchFamily="50" charset="-128"/>
                          <a:ea typeface="Meiryo UI" panose="020B0604030504040204" pitchFamily="50" charset="-128"/>
                        </a:rPr>
                        <a:t>　　　　　　　　　　　 行政書士やまだ事務所</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ホシザキ</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ja-JP" altLang="en-US" sz="1100" baseline="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アサヒユウアス</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a:t>
                      </a:r>
                      <a:r>
                        <a:rPr kumimoji="1" lang="en-US" altLang="zh-CN" sz="1100" dirty="0">
                          <a:latin typeface="Meiryo UI" panose="020B0604030504040204" pitchFamily="50" charset="-128"/>
                          <a:ea typeface="Meiryo UI" panose="020B0604030504040204" pitchFamily="50" charset="-128"/>
                        </a:rPr>
                        <a:t>(</a:t>
                      </a:r>
                      <a:r>
                        <a:rPr kumimoji="1" lang="zh-CN" altLang="en-US" sz="1100" dirty="0">
                          <a:latin typeface="Meiryo UI" panose="020B0604030504040204" pitchFamily="50" charset="-128"/>
                          <a:ea typeface="Meiryo UI" panose="020B0604030504040204" pitchFamily="50" charset="-128"/>
                        </a:rPr>
                        <a:t>株</a:t>
                      </a:r>
                      <a:r>
                        <a:rPr kumimoji="1" lang="en-US" altLang="zh-CN" sz="1100" dirty="0">
                          <a:latin typeface="Meiryo UI" panose="020B0604030504040204" pitchFamily="50" charset="-128"/>
                          <a:ea typeface="Meiryo UI" panose="020B0604030504040204" pitchFamily="50" charset="-128"/>
                        </a:rPr>
                        <a:t>)F</a:t>
                      </a:r>
                      <a:r>
                        <a:rPr kumimoji="1" lang="zh-CN" altLang="en-US" sz="1100" dirty="0">
                          <a:latin typeface="Meiryo UI" panose="020B0604030504040204" pitchFamily="50" charset="-128"/>
                          <a:ea typeface="Meiryo UI" panose="020B0604030504040204" pitchFamily="50" charset="-128"/>
                        </a:rPr>
                        <a:t>企画</a:t>
                      </a:r>
                      <a:endParaRPr kumimoji="1" lang="en-US" altLang="zh-CN"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サルソニード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獏　　　　　　　　　　　　　　アース製薬</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エルソニック</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　　　　　　　　縁里庵かつもと鍼灸院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)BFLAT</a:t>
                      </a: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ブランド買取ブランドハンズ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大伸社ディライト</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ホテルインターゲート大阪 梅田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株</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ヨロスト</a:t>
                      </a:r>
                      <a:endParaRPr kumimoji="1" lang="en-US" altLang="ja-JP" sz="1100" dirty="0">
                        <a:latin typeface="Meiryo UI" panose="020B0604030504040204" pitchFamily="50" charset="-128"/>
                        <a:ea typeface="Meiryo UI" panose="020B0604030504040204" pitchFamily="50" charset="-128"/>
                      </a:endParaRPr>
                    </a:p>
                  </a:txBody>
                  <a:tcPr/>
                </a:tc>
                <a:tc>
                  <a:txBody>
                    <a:bodyPr/>
                    <a:lstStyle/>
                    <a:p>
                      <a:r>
                        <a:rPr kumimoji="1" lang="en-US" altLang="ja-JP" sz="1100" dirty="0">
                          <a:latin typeface="Meiryo UI" panose="020B0604030504040204" pitchFamily="50" charset="-128"/>
                          <a:ea typeface="Meiryo UI" panose="020B0604030504040204" pitchFamily="50" charset="-128"/>
                        </a:rPr>
                        <a:t>NPO</a:t>
                      </a:r>
                      <a:r>
                        <a:rPr kumimoji="1" lang="ja-JP" altLang="en-US" sz="1100" dirty="0">
                          <a:latin typeface="Meiryo UI" panose="020B0604030504040204" pitchFamily="50" charset="-128"/>
                          <a:ea typeface="Meiryo UI" panose="020B0604030504040204" pitchFamily="50" charset="-128"/>
                        </a:rPr>
                        <a:t>等団体</a:t>
                      </a:r>
                    </a:p>
                  </a:txBody>
                  <a:tcPr/>
                </a:tc>
                <a:tc>
                  <a:txBody>
                    <a:bodyPr/>
                    <a:lstStyle/>
                    <a:p>
                      <a:r>
                        <a:rPr kumimoji="1" lang="ja-JP" altLang="en-US" sz="1100" dirty="0">
                          <a:latin typeface="Meiryo UI" panose="020B0604030504040204" pitchFamily="50" charset="-128"/>
                          <a:ea typeface="Meiryo UI" panose="020B0604030504040204" pitchFamily="50" charset="-128"/>
                        </a:rPr>
                        <a:t>水</a:t>
                      </a:r>
                      <a:r>
                        <a:rPr kumimoji="1" lang="en-US" altLang="ja-JP" sz="1100" dirty="0">
                          <a:latin typeface="Meiryo UI" panose="020B0604030504040204" pitchFamily="50" charset="-128"/>
                          <a:ea typeface="Meiryo UI" panose="020B0604030504040204" pitchFamily="50" charset="-128"/>
                        </a:rPr>
                        <a:t>Do</a:t>
                      </a:r>
                      <a:r>
                        <a:rPr kumimoji="1" lang="ja-JP" altLang="en-US" sz="1100" dirty="0">
                          <a:latin typeface="Meiryo UI" panose="020B0604030504040204" pitchFamily="50" charset="-128"/>
                          <a:ea typeface="Meiryo UI" panose="020B0604030504040204" pitchFamily="50" charset="-128"/>
                        </a:rPr>
                        <a:t>！ネットワーク</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大阪府民環境会議</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SDG</a:t>
                      </a:r>
                      <a:r>
                        <a:rPr kumimoji="1" lang="ja-JP" altLang="en-US" sz="1100" dirty="0">
                          <a:latin typeface="Meiryo UI" panose="020B0604030504040204" pitchFamily="50" charset="-128"/>
                          <a:ea typeface="Meiryo UI" panose="020B0604030504040204" pitchFamily="50" charset="-128"/>
                        </a:rPr>
                        <a:t>サポーターズ</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一般社団法人</a:t>
                      </a:r>
                      <a:r>
                        <a:rPr kumimoji="1" lang="en-US" altLang="ja-JP" sz="1100" dirty="0">
                          <a:latin typeface="Meiryo UI" panose="020B0604030504040204" pitchFamily="50" charset="-128"/>
                          <a:ea typeface="Meiryo UI" panose="020B0604030504040204" pitchFamily="50" charset="-128"/>
                        </a:rPr>
                        <a:t>Social Innovation Japan</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effectLst/>
                          <a:latin typeface="Meiryo UI" panose="020B0604030504040204" pitchFamily="50" charset="-128"/>
                          <a:ea typeface="Meiryo UI" panose="020B0604030504040204" pitchFamily="50" charset="-128"/>
                        </a:rPr>
                        <a:t>特定非営利活動法人　日本おもてなし倶楽部</a:t>
                      </a:r>
                      <a:endParaRPr lang="en-US" altLang="ja-JP" sz="1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effectLst/>
                          <a:latin typeface="Meiryo UI" panose="020B0604030504040204" pitchFamily="50" charset="-128"/>
                          <a:ea typeface="Meiryo UI" panose="020B0604030504040204" pitchFamily="50" charset="-128"/>
                        </a:rPr>
                        <a:t>特定非営利活動法人</a:t>
                      </a:r>
                      <a:endParaRPr lang="en-US" altLang="ja-JP" sz="1100" dirty="0">
                        <a:effectLs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effectLst/>
                          <a:latin typeface="Meiryo UI" panose="020B0604030504040204" pitchFamily="50" charset="-128"/>
                          <a:ea typeface="Meiryo UI" panose="020B0604030504040204" pitchFamily="50" charset="-128"/>
                        </a:rPr>
                        <a:t>地域環境デザイン研究所</a:t>
                      </a:r>
                      <a:r>
                        <a:rPr lang="en-US" altLang="ja-JP" sz="1100" dirty="0">
                          <a:effectLst/>
                          <a:latin typeface="Meiryo UI" panose="020B0604030504040204" pitchFamily="50" charset="-128"/>
                          <a:ea typeface="Meiryo UI" panose="020B0604030504040204" pitchFamily="50" charset="-128"/>
                        </a:rPr>
                        <a:t>ecotone</a:t>
                      </a:r>
                      <a:endParaRPr lang="ja-JP" altLang="en-US" sz="1100" dirty="0">
                        <a:effectLst/>
                        <a:latin typeface="Meiryo UI" panose="020B0604030504040204" pitchFamily="50" charset="-128"/>
                        <a:ea typeface="Meiryo UI" panose="020B0604030504040204" pitchFamily="50" charset="-128"/>
                      </a:endParaRPr>
                    </a:p>
                    <a:p>
                      <a:r>
                        <a:rPr kumimoji="1" lang="zh-TW" altLang="en-US" sz="1100" dirty="0">
                          <a:latin typeface="Meiryo UI" panose="020B0604030504040204" pitchFamily="50" charset="-128"/>
                          <a:ea typeface="Meiryo UI" panose="020B0604030504040204" pitchFamily="50" charset="-128"/>
                        </a:rPr>
                        <a:t>特定非営利活動法人</a:t>
                      </a:r>
                      <a:r>
                        <a:rPr kumimoji="1" lang="ja-JP" altLang="en-US" sz="1100" dirty="0">
                          <a:latin typeface="Meiryo UI" panose="020B0604030504040204" pitchFamily="50" charset="-128"/>
                          <a:ea typeface="Meiryo UI" panose="020B0604030504040204" pitchFamily="50" charset="-128"/>
                        </a:rPr>
                        <a:t>　</a:t>
                      </a:r>
                      <a:r>
                        <a:rPr kumimoji="1" lang="zh-TW" altLang="en-US" sz="1100" dirty="0">
                          <a:latin typeface="Meiryo UI" panose="020B0604030504040204" pitchFamily="50" charset="-128"/>
                          <a:ea typeface="Meiryo UI" panose="020B0604030504040204" pitchFamily="50" charset="-128"/>
                        </a:rPr>
                        <a:t>素材探検隊</a:t>
                      </a:r>
                      <a:endParaRPr kumimoji="1" lang="en-US" altLang="ja-JP" sz="11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73345778"/>
                  </a:ext>
                </a:extLst>
              </a:tr>
              <a:tr h="245855">
                <a:tc vMerge="1">
                  <a:txBody>
                    <a:bodyPr/>
                    <a:lstStyle/>
                    <a:p>
                      <a:endParaRPr kumimoji="1" lang="ja-JP" altLang="en-US" sz="1100" dirty="0"/>
                    </a:p>
                  </a:txBody>
                  <a:tcPr/>
                </a:tc>
                <a:tc vMerge="1">
                  <a:txBody>
                    <a:bodyPr/>
                    <a:lstStyle/>
                    <a:p>
                      <a:endParaRPr kumimoji="1" lang="ja-JP" altLang="en-US" sz="1100" dirty="0"/>
                    </a:p>
                  </a:txBody>
                  <a:tcPr/>
                </a:tc>
                <a:tc>
                  <a:txBody>
                    <a:bodyPr/>
                    <a:lstStyle/>
                    <a:p>
                      <a:r>
                        <a:rPr kumimoji="1" lang="ja-JP" altLang="en-US" sz="1100" dirty="0">
                          <a:latin typeface="Meiryo UI" panose="020B0604030504040204" pitchFamily="50" charset="-128"/>
                          <a:ea typeface="Meiryo UI" panose="020B0604030504040204" pitchFamily="50" charset="-128"/>
                        </a:rPr>
                        <a:t>水道事業者</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effectLst/>
                          <a:latin typeface="Meiryo UI" panose="020B0604030504040204" pitchFamily="50" charset="-128"/>
                          <a:ea typeface="Meiryo UI" panose="020B0604030504040204" pitchFamily="50" charset="-128"/>
                        </a:rPr>
                        <a:t>大阪市水道局</a:t>
                      </a:r>
                    </a:p>
                  </a:txBody>
                  <a:tcPr/>
                </a:tc>
                <a:extLst>
                  <a:ext uri="{0D108BD9-81ED-4DB2-BD59-A6C34878D82A}">
                    <a16:rowId xmlns:a16="http://schemas.microsoft.com/office/drawing/2014/main" val="2737594046"/>
                  </a:ext>
                </a:extLst>
              </a:tr>
              <a:tr h="245855">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100" dirty="0">
                          <a:latin typeface="Meiryo UI" panose="020B0604030504040204" pitchFamily="50" charset="-128"/>
                          <a:ea typeface="Meiryo UI" panose="020B0604030504040204" pitchFamily="50" charset="-128"/>
                        </a:rPr>
                        <a:t>教育機関</a:t>
                      </a:r>
                    </a:p>
                  </a:txBody>
                  <a:tcPr/>
                </a:tc>
                <a:tc>
                  <a:txBody>
                    <a:bodyPr/>
                    <a:lstStyle/>
                    <a:p>
                      <a:r>
                        <a:rPr kumimoji="1" lang="ja-JP" altLang="en-US" sz="1100" dirty="0">
                          <a:latin typeface="Meiryo UI" panose="020B0604030504040204" pitchFamily="50" charset="-128"/>
                          <a:ea typeface="Meiryo UI" panose="020B0604030504040204" pitchFamily="50" charset="-128"/>
                        </a:rPr>
                        <a:t>大阪府立住吉商業高校</a:t>
                      </a:r>
                    </a:p>
                  </a:txBody>
                  <a:tcPr/>
                </a:tc>
                <a:extLst>
                  <a:ext uri="{0D108BD9-81ED-4DB2-BD59-A6C34878D82A}">
                    <a16:rowId xmlns:a16="http://schemas.microsoft.com/office/drawing/2014/main" val="2742312773"/>
                  </a:ext>
                </a:extLst>
              </a:tr>
              <a:tr h="503228">
                <a:tc vMerge="1">
                  <a:txBody>
                    <a:bodyPr/>
                    <a:lstStyle/>
                    <a:p>
                      <a:endParaRPr kumimoji="1" lang="ja-JP" altLang="en-US" sz="1100" dirty="0"/>
                    </a:p>
                  </a:txBody>
                  <a:tcPr/>
                </a:tc>
                <a:tc vMerge="1">
                  <a:txBody>
                    <a:bodyPr/>
                    <a:lstStyle/>
                    <a:p>
                      <a:endParaRPr kumimoji="1" lang="ja-JP" altLang="en-US" sz="1100" dirty="0"/>
                    </a:p>
                  </a:txBody>
                  <a:tcPr/>
                </a:tc>
                <a:tc>
                  <a:txBody>
                    <a:bodyPr/>
                    <a:lstStyle/>
                    <a:p>
                      <a:r>
                        <a:rPr kumimoji="1" lang="ja-JP" altLang="en-US" sz="1100" dirty="0">
                          <a:latin typeface="Meiryo UI" panose="020B0604030504040204" pitchFamily="50" charset="-128"/>
                          <a:ea typeface="Meiryo UI" panose="020B0604030504040204" pitchFamily="50" charset="-128"/>
                        </a:rPr>
                        <a:t>行政等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大阪市、堺市、熊取町、泉大津市、吹田市、島本町、東大阪市、富田林市、貝塚市、門真市、大阪府</a:t>
                      </a:r>
                    </a:p>
                  </a:txBody>
                  <a:tcPr/>
                </a:tc>
                <a:extLst>
                  <a:ext uri="{0D108BD9-81ED-4DB2-BD59-A6C34878D82A}">
                    <a16:rowId xmlns:a16="http://schemas.microsoft.com/office/drawing/2014/main" val="809511318"/>
                  </a:ext>
                </a:extLst>
              </a:tr>
            </a:tbl>
          </a:graphicData>
        </a:graphic>
      </p:graphicFrame>
    </p:spTree>
    <p:extLst>
      <p:ext uri="{BB962C8B-B14F-4D97-AF65-F5344CB8AC3E}">
        <p14:creationId xmlns:p14="http://schemas.microsoft.com/office/powerpoint/2010/main" val="108442034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2491</Words>
  <Application>Microsoft Office PowerPoint</Application>
  <PresentationFormat>A4 210 x 297 mm</PresentationFormat>
  <Paragraphs>276</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2022-06-13T11:52:57Z</dcterms:created>
  <dcterms:modified xsi:type="dcterms:W3CDTF">2024-06-24T08:48:06Z</dcterms:modified>
</cp:coreProperties>
</file>