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96" r:id="rId1"/>
    <p:sldMasterId id="2147483720" r:id="rId2"/>
    <p:sldMasterId id="2147483732" r:id="rId3"/>
    <p:sldMasterId id="2147483744" r:id="rId4"/>
  </p:sldMasterIdLst>
  <p:notesMasterIdLst>
    <p:notesMasterId r:id="rId11"/>
  </p:notesMasterIdLst>
  <p:sldIdLst>
    <p:sldId id="268" r:id="rId5"/>
    <p:sldId id="265" r:id="rId6"/>
    <p:sldId id="768" r:id="rId7"/>
    <p:sldId id="822" r:id="rId8"/>
    <p:sldId id="821" r:id="rId9"/>
    <p:sldId id="820" r:id="rId10"/>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21" autoAdjust="0"/>
    <p:restoredTop sz="94660"/>
  </p:normalViewPr>
  <p:slideViewPr>
    <p:cSldViewPr snapToGrid="0">
      <p:cViewPr varScale="1">
        <p:scale>
          <a:sx n="47" d="100"/>
          <a:sy n="47" d="100"/>
        </p:scale>
        <p:origin x="12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04157067558773E-2"/>
          <c:y val="0"/>
          <c:w val="0.88907803052462064"/>
          <c:h val="0.74124547704052446"/>
        </c:manualLayout>
      </c:layout>
      <c:barChart>
        <c:barDir val="col"/>
        <c:grouping val="clustered"/>
        <c:varyColors val="0"/>
        <c:ser>
          <c:idx val="0"/>
          <c:order val="0"/>
          <c:tx>
            <c:strRef>
              <c:f>認知度の推移!$B$20</c:f>
              <c:strCache>
                <c:ptCount val="1"/>
                <c:pt idx="0">
                  <c:v>大阪府</c:v>
                </c:pt>
              </c:strCache>
            </c:strRef>
          </c:tx>
          <c:spPr>
            <a:solidFill>
              <a:srgbClr val="FFFF00"/>
            </a:solidFill>
            <a:ln>
              <a:noFill/>
            </a:ln>
            <a:effectLst/>
          </c:spPr>
          <c:invertIfNegative val="0"/>
          <c:cat>
            <c:numRef>
              <c:f>認知度の推移!$A$21:$A$27</c:f>
              <c:numCache>
                <c:formatCode>General</c:formatCode>
                <c:ptCount val="7"/>
                <c:pt idx="0">
                  <c:v>2018</c:v>
                </c:pt>
                <c:pt idx="1">
                  <c:v>2019</c:v>
                </c:pt>
                <c:pt idx="2">
                  <c:v>2020</c:v>
                </c:pt>
                <c:pt idx="3">
                  <c:v>2021</c:v>
                </c:pt>
                <c:pt idx="4">
                  <c:v>2022</c:v>
                </c:pt>
                <c:pt idx="5">
                  <c:v>2023</c:v>
                </c:pt>
                <c:pt idx="6">
                  <c:v>2024</c:v>
                </c:pt>
              </c:numCache>
            </c:numRef>
          </c:cat>
          <c:val>
            <c:numRef>
              <c:f>認知度の推移!$B$21:$B$27</c:f>
              <c:numCache>
                <c:formatCode>General</c:formatCode>
                <c:ptCount val="7"/>
                <c:pt idx="0">
                  <c:v>0</c:v>
                </c:pt>
                <c:pt idx="1">
                  <c:v>0</c:v>
                </c:pt>
                <c:pt idx="2">
                  <c:v>86.3</c:v>
                </c:pt>
                <c:pt idx="3">
                  <c:v>0</c:v>
                </c:pt>
                <c:pt idx="4">
                  <c:v>0</c:v>
                </c:pt>
                <c:pt idx="5">
                  <c:v>0</c:v>
                </c:pt>
                <c:pt idx="6">
                  <c:v>85.7</c:v>
                </c:pt>
              </c:numCache>
            </c:numRef>
          </c:val>
          <c:extLst>
            <c:ext xmlns:c16="http://schemas.microsoft.com/office/drawing/2014/chart" uri="{C3380CC4-5D6E-409C-BE32-E72D297353CC}">
              <c16:uniqueId val="{00000000-CCE4-4B06-9D2E-1DD8E8AD0EB7}"/>
            </c:ext>
          </c:extLst>
        </c:ser>
        <c:dLbls>
          <c:showLegendKey val="0"/>
          <c:showVal val="0"/>
          <c:showCatName val="0"/>
          <c:showSerName val="0"/>
          <c:showPercent val="0"/>
          <c:showBubbleSize val="0"/>
        </c:dLbls>
        <c:gapWidth val="219"/>
        <c:overlap val="-27"/>
        <c:axId val="1089524319"/>
        <c:axId val="1089522655"/>
      </c:barChart>
      <c:lineChart>
        <c:grouping val="standard"/>
        <c:varyColors val="0"/>
        <c:ser>
          <c:idx val="1"/>
          <c:order val="1"/>
          <c:tx>
            <c:strRef>
              <c:f>認知度の推移!$C$20</c:f>
              <c:strCache>
                <c:ptCount val="1"/>
                <c:pt idx="0">
                  <c:v>消費者庁</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layout>
                <c:manualLayout>
                  <c:x val="-8.3333333333333332E-3"/>
                  <c:y val="-7.40740740740740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CE4-4B06-9D2E-1DD8E8AD0EB7}"/>
                </c:ext>
              </c:extLst>
            </c:dLbl>
            <c:dLbl>
              <c:idx val="1"/>
              <c:layout>
                <c:manualLayout>
                  <c:x val="-5.0925337632079971E-17"/>
                  <c:y val="-4.166666666666668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CE4-4B06-9D2E-1DD8E8AD0EB7}"/>
                </c:ext>
              </c:extLst>
            </c:dLbl>
            <c:dLbl>
              <c:idx val="2"/>
              <c:layout>
                <c:manualLayout>
                  <c:x val="0"/>
                  <c:y val="-9.2592592592592615E-2"/>
                </c:manualLayout>
              </c:layout>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CE4-4B06-9D2E-1DD8E8AD0EB7}"/>
                </c:ext>
              </c:extLst>
            </c:dLbl>
            <c:dLbl>
              <c:idx val="3"/>
              <c:layout>
                <c:manualLayout>
                  <c:x val="0"/>
                  <c:y val="-6.48148148148148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CE4-4B06-9D2E-1DD8E8AD0EB7}"/>
                </c:ext>
              </c:extLst>
            </c:dLbl>
            <c:dLbl>
              <c:idx val="4"/>
              <c:layout>
                <c:manualLayout>
                  <c:x val="-2.7777777777778798E-3"/>
                  <c:y val="-7.40740740740740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CE4-4B06-9D2E-1DD8E8AD0EB7}"/>
                </c:ext>
              </c:extLst>
            </c:dLbl>
            <c:dLbl>
              <c:idx val="5"/>
              <c:layout>
                <c:manualLayout>
                  <c:x val="-3.162680043447421E-2"/>
                  <c:y val="-4.64252553389043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CE4-4B06-9D2E-1DD8E8AD0EB7}"/>
                </c:ext>
              </c:extLst>
            </c:dLbl>
            <c:dLbl>
              <c:idx val="6"/>
              <c:layout>
                <c:manualLayout>
                  <c:x val="-1.3383006181473563E-2"/>
                  <c:y val="-7.8249631728685334E-2"/>
                </c:manualLayout>
              </c:layout>
              <c:tx>
                <c:rich>
                  <a:bodyPr rot="0" spcFirstLastPara="1" vertOverflow="ellipsis" vert="horz" wrap="square" lIns="38100" tIns="19050" rIns="38100" bIns="19050" anchor="ctr" anchorCtr="1">
                    <a:spAutoFit/>
                  </a:bodyPr>
                  <a:lstStyle/>
                  <a:p>
                    <a:pPr>
                      <a:defRPr sz="8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A7085891-8C08-4CC2-8ECA-73385111FB06}" type="VALUE">
                      <a:rPr lang="en-US" altLang="ja-JP" sz="800"/>
                      <a:pPr>
                        <a:defRPr sz="800" b="1">
                          <a:latin typeface="Meiryo UI" panose="020B0604030504040204" pitchFamily="50" charset="-128"/>
                          <a:ea typeface="Meiryo UI" panose="020B0604030504040204" pitchFamily="50" charset="-128"/>
                        </a:defRPr>
                      </a:pPr>
                      <a:t>[値]</a:t>
                    </a:fld>
                    <a:endParaRPr lang="ja-JP" altLang="en-US"/>
                  </a:p>
                </c:rich>
              </c:tx>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CCE4-4B06-9D2E-1DD8E8AD0EB7}"/>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認知度の推移!$A$21:$A$27</c:f>
              <c:numCache>
                <c:formatCode>General</c:formatCode>
                <c:ptCount val="7"/>
                <c:pt idx="0">
                  <c:v>2018</c:v>
                </c:pt>
                <c:pt idx="1">
                  <c:v>2019</c:v>
                </c:pt>
                <c:pt idx="2">
                  <c:v>2020</c:v>
                </c:pt>
                <c:pt idx="3">
                  <c:v>2021</c:v>
                </c:pt>
                <c:pt idx="4">
                  <c:v>2022</c:v>
                </c:pt>
                <c:pt idx="5">
                  <c:v>2023</c:v>
                </c:pt>
                <c:pt idx="6">
                  <c:v>2024</c:v>
                </c:pt>
              </c:numCache>
            </c:numRef>
          </c:cat>
          <c:val>
            <c:numRef>
              <c:f>認知度の推移!$C$21:$C$27</c:f>
              <c:numCache>
                <c:formatCode>General</c:formatCode>
                <c:ptCount val="7"/>
                <c:pt idx="0">
                  <c:v>74.5</c:v>
                </c:pt>
                <c:pt idx="1">
                  <c:v>80.2</c:v>
                </c:pt>
                <c:pt idx="2">
                  <c:v>79.400000000000006</c:v>
                </c:pt>
                <c:pt idx="3">
                  <c:v>80.900000000000006</c:v>
                </c:pt>
                <c:pt idx="4">
                  <c:v>81.099999999999994</c:v>
                </c:pt>
                <c:pt idx="5">
                  <c:v>80.8</c:v>
                </c:pt>
                <c:pt idx="6">
                  <c:v>78.8</c:v>
                </c:pt>
              </c:numCache>
            </c:numRef>
          </c:val>
          <c:smooth val="0"/>
          <c:extLst>
            <c:ext xmlns:c16="http://schemas.microsoft.com/office/drawing/2014/chart" uri="{C3380CC4-5D6E-409C-BE32-E72D297353CC}">
              <c16:uniqueId val="{00000008-CCE4-4B06-9D2E-1DD8E8AD0EB7}"/>
            </c:ext>
          </c:extLst>
        </c:ser>
        <c:dLbls>
          <c:showLegendKey val="0"/>
          <c:showVal val="0"/>
          <c:showCatName val="0"/>
          <c:showSerName val="0"/>
          <c:showPercent val="0"/>
          <c:showBubbleSize val="0"/>
        </c:dLbls>
        <c:marker val="1"/>
        <c:smooth val="0"/>
        <c:axId val="1089524319"/>
        <c:axId val="1089522655"/>
      </c:lineChart>
      <c:catAx>
        <c:axId val="1089524319"/>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ja-JP"/>
          </a:p>
        </c:txPr>
        <c:crossAx val="1089522655"/>
        <c:crosses val="autoZero"/>
        <c:auto val="1"/>
        <c:lblAlgn val="ctr"/>
        <c:lblOffset val="100"/>
        <c:noMultiLvlLbl val="0"/>
      </c:catAx>
      <c:valAx>
        <c:axId val="1089522655"/>
        <c:scaling>
          <c:orientation val="minMax"/>
        </c:scaling>
        <c:delete val="1"/>
        <c:axPos val="l"/>
        <c:majorGridlines>
          <c:spPr>
            <a:ln w="9525" cap="flat" cmpd="sng" algn="ctr">
              <a:noFill/>
              <a:prstDash val="dash"/>
              <a:round/>
            </a:ln>
            <a:effectLst/>
          </c:spPr>
        </c:majorGridlines>
        <c:numFmt formatCode="General" sourceLinked="1"/>
        <c:majorTickMark val="none"/>
        <c:minorTickMark val="none"/>
        <c:tickLblPos val="nextTo"/>
        <c:crossAx val="10895243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3175">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7861561652552826E-2"/>
          <c:y val="2.5811948371225409E-2"/>
          <c:w val="0.92427687669489433"/>
          <c:h val="0.76361417681631771"/>
        </c:manualLayout>
      </c:layout>
      <c:barChart>
        <c:barDir val="col"/>
        <c:grouping val="clustered"/>
        <c:varyColors val="0"/>
        <c:ser>
          <c:idx val="0"/>
          <c:order val="0"/>
          <c:spPr>
            <a:solidFill>
              <a:schemeClr val="accent1"/>
            </a:solidFill>
            <a:ln>
              <a:noFill/>
            </a:ln>
            <a:effectLst/>
          </c:spPr>
          <c:invertIfNegative val="0"/>
          <c:dPt>
            <c:idx val="2"/>
            <c:invertIfNegative val="0"/>
            <c:bubble3D val="0"/>
            <c:spPr>
              <a:pattFill prst="ltUpDiag">
                <a:fgClr>
                  <a:schemeClr val="accent1"/>
                </a:fgClr>
                <a:bgClr>
                  <a:schemeClr val="bg1"/>
                </a:bgClr>
              </a:pattFill>
              <a:ln>
                <a:noFill/>
              </a:ln>
              <a:effectLst/>
            </c:spPr>
            <c:extLst>
              <c:ext xmlns:c16="http://schemas.microsoft.com/office/drawing/2014/chart" uri="{C3380CC4-5D6E-409C-BE32-E72D297353CC}">
                <c16:uniqueId val="{00000001-109F-4A3C-B51E-4151CE219F41}"/>
              </c:ext>
            </c:extLst>
          </c:dPt>
          <c:dPt>
            <c:idx val="3"/>
            <c:invertIfNegative val="0"/>
            <c:bubble3D val="0"/>
            <c:spPr>
              <a:pattFill prst="ltUpDiag">
                <a:fgClr>
                  <a:schemeClr val="accent1"/>
                </a:fgClr>
                <a:bgClr>
                  <a:schemeClr val="bg1"/>
                </a:bgClr>
              </a:pattFill>
              <a:ln>
                <a:noFill/>
              </a:ln>
              <a:effectLst/>
            </c:spPr>
            <c:extLst>
              <c:ext xmlns:c16="http://schemas.microsoft.com/office/drawing/2014/chart" uri="{C3380CC4-5D6E-409C-BE32-E72D297353CC}">
                <c16:uniqueId val="{00000003-109F-4A3C-B51E-4151CE219F41}"/>
              </c:ext>
            </c:extLst>
          </c:dPt>
          <c:cat>
            <c:strRef>
              <c:f>Sheet1!$A$73:$A$75</c:f>
              <c:strCache>
                <c:ptCount val="3"/>
                <c:pt idx="0">
                  <c:v>2020</c:v>
                </c:pt>
                <c:pt idx="1">
                  <c:v>2024</c:v>
                </c:pt>
                <c:pt idx="2">
                  <c:v>2030(目標)</c:v>
                </c:pt>
              </c:strCache>
            </c:strRef>
          </c:cat>
          <c:val>
            <c:numRef>
              <c:f>Sheet1!$B$73:$B$75</c:f>
              <c:numCache>
                <c:formatCode>?0.0;\-?0.0;\-</c:formatCode>
                <c:ptCount val="3"/>
                <c:pt idx="0" formatCode="0.0;\-0.0;\-">
                  <c:v>81.900000000000006</c:v>
                </c:pt>
                <c:pt idx="1">
                  <c:v>86.4</c:v>
                </c:pt>
                <c:pt idx="2" formatCode="General">
                  <c:v>90</c:v>
                </c:pt>
              </c:numCache>
            </c:numRef>
          </c:val>
          <c:extLst>
            <c:ext xmlns:c16="http://schemas.microsoft.com/office/drawing/2014/chart" uri="{C3380CC4-5D6E-409C-BE32-E72D297353CC}">
              <c16:uniqueId val="{00000004-109F-4A3C-B51E-4151CE219F41}"/>
            </c:ext>
          </c:extLst>
        </c:ser>
        <c:dLbls>
          <c:showLegendKey val="0"/>
          <c:showVal val="0"/>
          <c:showCatName val="0"/>
          <c:showSerName val="0"/>
          <c:showPercent val="0"/>
          <c:showBubbleSize val="0"/>
        </c:dLbls>
        <c:gapWidth val="219"/>
        <c:overlap val="-27"/>
        <c:axId val="727709904"/>
        <c:axId val="727703664"/>
      </c:barChart>
      <c:catAx>
        <c:axId val="72770990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800" b="1"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727703664"/>
        <c:crosses val="autoZero"/>
        <c:auto val="1"/>
        <c:lblAlgn val="ctr"/>
        <c:lblOffset val="100"/>
        <c:noMultiLvlLbl val="0"/>
      </c:catAx>
      <c:valAx>
        <c:axId val="727703664"/>
        <c:scaling>
          <c:orientation val="minMax"/>
          <c:min val="0"/>
        </c:scaling>
        <c:delete val="1"/>
        <c:axPos val="l"/>
        <c:majorGridlines>
          <c:spPr>
            <a:ln w="9525" cap="flat" cmpd="sng" algn="ctr">
              <a:noFill/>
              <a:prstDash val="dash"/>
              <a:round/>
            </a:ln>
            <a:effectLst/>
          </c:spPr>
        </c:majorGridlines>
        <c:numFmt formatCode="0.0;\-0.0;\-" sourceLinked="1"/>
        <c:majorTickMark val="none"/>
        <c:minorTickMark val="none"/>
        <c:tickLblPos val="nextTo"/>
        <c:crossAx val="727709904"/>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3175">
      <a:noFill/>
    </a:ln>
    <a:effectLst/>
  </c:spPr>
  <c:txPr>
    <a:bodyPr/>
    <a:lstStyle/>
    <a:p>
      <a:pPr>
        <a:defRPr sz="800" b="1">
          <a:latin typeface="BIZ UDPゴシック" panose="020B0400000000000000" pitchFamily="50" charset="-128"/>
          <a:ea typeface="BIZ UDPゴシック" panose="020B0400000000000000" pitchFamily="50" charset="-128"/>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0.40633</cdr:x>
      <cdr:y>0</cdr:y>
    </cdr:from>
    <cdr:to>
      <cdr:x>0.6573</cdr:x>
      <cdr:y>0.13014</cdr:y>
    </cdr:to>
    <cdr:sp macro="" textlink="">
      <cdr:nvSpPr>
        <cdr:cNvPr id="2" name="正方形/長方形 1">
          <a:extLst xmlns:a="http://schemas.openxmlformats.org/drawingml/2006/main">
            <a:ext uri="{FF2B5EF4-FFF2-40B4-BE49-F238E27FC236}">
              <a16:creationId xmlns:a16="http://schemas.microsoft.com/office/drawing/2014/main" id="{797A84C0-826A-47B3-81F2-91A202F48966}"/>
            </a:ext>
          </a:extLst>
        </cdr:cNvPr>
        <cdr:cNvSpPr/>
      </cdr:nvSpPr>
      <cdr:spPr>
        <a:xfrm xmlns:a="http://schemas.openxmlformats.org/drawingml/2006/main">
          <a:off x="1026829" y="0"/>
          <a:ext cx="634202" cy="230832"/>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xmlns:a="http://schemas.openxmlformats.org/drawingml/2006/main">
          <a:r>
            <a:rPr lang="en-US" altLang="ja-JP" sz="900" b="1" dirty="0">
              <a:solidFill>
                <a:srgbClr val="FF0000"/>
              </a:solidFill>
              <a:latin typeface="Meiryo UI" panose="020B0604030504040204" pitchFamily="50" charset="-128"/>
              <a:ea typeface="Meiryo UI" panose="020B0604030504040204" pitchFamily="50" charset="-128"/>
            </a:rPr>
            <a:t>86.4</a:t>
          </a:r>
          <a:r>
            <a:rPr lang="ja-JP" altLang="en-US" sz="900" b="1" dirty="0">
              <a:solidFill>
                <a:srgbClr val="FF0000"/>
              </a:solidFill>
              <a:latin typeface="Meiryo UI" panose="020B0604030504040204" pitchFamily="50" charset="-128"/>
              <a:ea typeface="Meiryo UI" panose="020B0604030504040204" pitchFamily="50" charset="-128"/>
            </a:rPr>
            <a:t>％</a:t>
          </a:r>
          <a:endParaRPr lang="en-US" altLang="ja-JP" sz="900" b="1" dirty="0">
            <a:solidFill>
              <a:srgbClr val="FF0000"/>
            </a:solidFill>
            <a:latin typeface="Meiryo UI" panose="020B0604030504040204" pitchFamily="50" charset="-128"/>
            <a:ea typeface="Meiryo UI" panose="020B0604030504040204" pitchFamily="50" charset="-128"/>
          </a:endParaRPr>
        </a:p>
      </cdr:txBody>
    </cdr:sp>
  </cdr:relSizeAnchor>
  <cdr:relSizeAnchor xmlns:cdr="http://schemas.openxmlformats.org/drawingml/2006/chartDrawing">
    <cdr:from>
      <cdr:x>0.73172</cdr:x>
      <cdr:y>0</cdr:y>
    </cdr:from>
    <cdr:to>
      <cdr:x>0.93098</cdr:x>
      <cdr:y>0.12146</cdr:y>
    </cdr:to>
    <cdr:sp macro="" textlink="">
      <cdr:nvSpPr>
        <cdr:cNvPr id="4" name="正方形/長方形 3">
          <a:extLst xmlns:a="http://schemas.openxmlformats.org/drawingml/2006/main">
            <a:ext uri="{FF2B5EF4-FFF2-40B4-BE49-F238E27FC236}">
              <a16:creationId xmlns:a16="http://schemas.microsoft.com/office/drawing/2014/main" id="{914B28D4-5D05-4023-960B-3DA8DA449934}"/>
            </a:ext>
          </a:extLst>
        </cdr:cNvPr>
        <cdr:cNvSpPr/>
      </cdr:nvSpPr>
      <cdr:spPr>
        <a:xfrm xmlns:a="http://schemas.openxmlformats.org/drawingml/2006/main">
          <a:off x="1849096" y="0"/>
          <a:ext cx="503557" cy="215444"/>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ja-JP" sz="800" b="1" dirty="0">
              <a:latin typeface="Meiryo UI" panose="020B0604030504040204" pitchFamily="50" charset="-128"/>
              <a:ea typeface="Meiryo UI" panose="020B0604030504040204" pitchFamily="50" charset="-128"/>
            </a:rPr>
            <a:t>90</a:t>
          </a:r>
          <a:r>
            <a:rPr lang="ja-JP" altLang="en-US" sz="800" b="1" dirty="0">
              <a:latin typeface="Meiryo UI" panose="020B0604030504040204" pitchFamily="50" charset="-128"/>
              <a:ea typeface="Meiryo UI" panose="020B0604030504040204" pitchFamily="50" charset="-128"/>
            </a:rPr>
            <a:t>％</a:t>
          </a:r>
          <a:endParaRPr lang="en-US" altLang="ja-JP" sz="800" b="1" dirty="0">
            <a:latin typeface="Meiryo UI" panose="020B0604030504040204" pitchFamily="50" charset="-128"/>
            <a:ea typeface="Meiryo UI" panose="020B0604030504040204" pitchFamily="50" charset="-128"/>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13642B4-4473-4673-A2DB-BE0969966C6E}" type="datetimeFigureOut">
              <a:rPr kumimoji="1" lang="ja-JP" altLang="en-US" smtClean="0"/>
              <a:t>2025/8/1</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728B596B-1D03-4011-A4A5-E8ACBA3ECB3E}" type="slidenum">
              <a:rPr kumimoji="1" lang="ja-JP" altLang="en-US" smtClean="0"/>
              <a:t>‹#›</a:t>
            </a:fld>
            <a:endParaRPr kumimoji="1" lang="ja-JP" altLang="en-US"/>
          </a:p>
        </p:txBody>
      </p:sp>
    </p:spTree>
    <p:extLst>
      <p:ext uri="{BB962C8B-B14F-4D97-AF65-F5344CB8AC3E}">
        <p14:creationId xmlns:p14="http://schemas.microsoft.com/office/powerpoint/2010/main" val="38083447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7FAA14F-D4B8-4FAD-8C38-DB5B92F8CCA5}" type="slidenum">
              <a:rPr kumimoji="1" lang="ja-JP" altLang="en-US" smtClean="0"/>
              <a:t>1</a:t>
            </a:fld>
            <a:endParaRPr kumimoji="1" lang="ja-JP" altLang="en-US" dirty="0"/>
          </a:p>
        </p:txBody>
      </p:sp>
    </p:spTree>
    <p:extLst>
      <p:ext uri="{BB962C8B-B14F-4D97-AF65-F5344CB8AC3E}">
        <p14:creationId xmlns:p14="http://schemas.microsoft.com/office/powerpoint/2010/main" val="1214746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1280160" rtl="0" eaLnBrk="1" fontAlgn="auto" latinLnBrk="0" hangingPunct="1">
              <a:lnSpc>
                <a:spcPct val="100000"/>
              </a:lnSpc>
              <a:spcBef>
                <a:spcPts val="0"/>
              </a:spcBef>
              <a:spcAft>
                <a:spcPts val="0"/>
              </a:spcAft>
              <a:buClrTx/>
              <a:buSzTx/>
              <a:buFontTx/>
              <a:buNone/>
              <a:tabLst/>
              <a:defRPr/>
            </a:pPr>
            <a:fld id="{E89182C8-D04B-4A1A-8523-950FC9621A72}"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128016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191848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7754"/>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102"/>
            </a:lvl1pPr>
            <a:lvl2pPr marL="590840" indent="0" algn="ctr">
              <a:buNone/>
              <a:defRPr sz="2585"/>
            </a:lvl2pPr>
            <a:lvl3pPr marL="1181679" indent="0" algn="ctr">
              <a:buNone/>
              <a:defRPr sz="2326"/>
            </a:lvl3pPr>
            <a:lvl4pPr marL="1772519" indent="0" algn="ctr">
              <a:buNone/>
              <a:defRPr sz="2068"/>
            </a:lvl4pPr>
            <a:lvl5pPr marL="2363358" indent="0" algn="ctr">
              <a:buNone/>
              <a:defRPr sz="2068"/>
            </a:lvl5pPr>
            <a:lvl6pPr marL="2954198" indent="0" algn="ctr">
              <a:buNone/>
              <a:defRPr sz="2068"/>
            </a:lvl6pPr>
            <a:lvl7pPr marL="3545037" indent="0" algn="ctr">
              <a:buNone/>
              <a:defRPr sz="2068"/>
            </a:lvl7pPr>
            <a:lvl8pPr marL="4135877" indent="0" algn="ctr">
              <a:buNone/>
              <a:defRPr sz="2068"/>
            </a:lvl8pPr>
            <a:lvl9pPr marL="4726716" indent="0" algn="ctr">
              <a:buNone/>
              <a:defRPr sz="2068"/>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9804A91-91D6-4F6A-B7B8-24DC0DD68320}" type="datetime1">
              <a:rPr kumimoji="1" lang="ja-JP" altLang="en-US" smtClean="0"/>
              <a:t>2025/8/1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1A2E50-83C5-4483-B0CA-AC279CFA76AE}" type="slidenum">
              <a:rPr kumimoji="1" lang="ja-JP" altLang="en-US" smtClean="0"/>
              <a:t>‹#›</a:t>
            </a:fld>
            <a:endParaRPr kumimoji="1" lang="ja-JP" altLang="en-US"/>
          </a:p>
        </p:txBody>
      </p:sp>
    </p:spTree>
    <p:extLst>
      <p:ext uri="{BB962C8B-B14F-4D97-AF65-F5344CB8AC3E}">
        <p14:creationId xmlns:p14="http://schemas.microsoft.com/office/powerpoint/2010/main" val="2605289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3B95AA-B45B-444E-9636-831539E565C0}" type="datetime1">
              <a:rPr kumimoji="1" lang="ja-JP" altLang="en-US" smtClean="0"/>
              <a:t>2025/8/1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1A2E50-83C5-4483-B0CA-AC279CFA76AE}" type="slidenum">
              <a:rPr kumimoji="1" lang="ja-JP" altLang="en-US" smtClean="0"/>
              <a:t>‹#›</a:t>
            </a:fld>
            <a:endParaRPr kumimoji="1" lang="ja-JP" altLang="en-US"/>
          </a:p>
        </p:txBody>
      </p:sp>
    </p:spTree>
    <p:extLst>
      <p:ext uri="{BB962C8B-B14F-4D97-AF65-F5344CB8AC3E}">
        <p14:creationId xmlns:p14="http://schemas.microsoft.com/office/powerpoint/2010/main" val="2857108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1E7BD2A-AB6C-483D-8D1A-D3EF80637EB6}" type="datetime1">
              <a:rPr kumimoji="1" lang="ja-JP" altLang="en-US" smtClean="0"/>
              <a:t>2025/8/1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1A2E50-83C5-4483-B0CA-AC279CFA76AE}" type="slidenum">
              <a:rPr kumimoji="1" lang="ja-JP" altLang="en-US" smtClean="0"/>
              <a:t>‹#›</a:t>
            </a:fld>
            <a:endParaRPr kumimoji="1" lang="ja-JP" altLang="en-US"/>
          </a:p>
        </p:txBody>
      </p:sp>
    </p:spTree>
    <p:extLst>
      <p:ext uri="{BB962C8B-B14F-4D97-AF65-F5344CB8AC3E}">
        <p14:creationId xmlns:p14="http://schemas.microsoft.com/office/powerpoint/2010/main" val="30422924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1574342"/>
            <a:ext cx="9601200" cy="3342640"/>
          </a:xfrm>
        </p:spPr>
        <p:txBody>
          <a:bodyPr anchor="b">
            <a:normAutofit/>
          </a:bodyPr>
          <a:lstStyle>
            <a:lvl1pPr algn="ctr">
              <a:defRPr sz="63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normAutofit/>
          </a:bodyPr>
          <a:lstStyle>
            <a:lvl1pPr marL="0" indent="0" algn="ctr">
              <a:buNone/>
              <a:defRPr sz="2520">
                <a:solidFill>
                  <a:schemeClr val="tx1">
                    <a:lumMod val="75000"/>
                    <a:lumOff val="25000"/>
                  </a:schemeClr>
                </a:solidFill>
              </a:defRPr>
            </a:lvl1pPr>
            <a:lvl2pPr marL="480073" indent="0" algn="ctr">
              <a:buNone/>
              <a:defRPr sz="2940"/>
            </a:lvl2pPr>
            <a:lvl3pPr marL="960144" indent="0" algn="ctr">
              <a:buNone/>
              <a:defRPr sz="2520"/>
            </a:lvl3pPr>
            <a:lvl4pPr marL="1440216" indent="0" algn="ctr">
              <a:buNone/>
              <a:defRPr sz="2100"/>
            </a:lvl4pPr>
            <a:lvl5pPr marL="1920288" indent="0" algn="ctr">
              <a:buNone/>
              <a:defRPr sz="2100"/>
            </a:lvl5pPr>
            <a:lvl6pPr marL="2400360" indent="0" algn="ctr">
              <a:buNone/>
              <a:defRPr sz="2100"/>
            </a:lvl6pPr>
            <a:lvl7pPr marL="2880431" indent="0" algn="ctr">
              <a:buNone/>
              <a:defRPr sz="2100"/>
            </a:lvl7pPr>
            <a:lvl8pPr marL="3360504" indent="0" algn="ctr">
              <a:buNone/>
              <a:defRPr sz="2100"/>
            </a:lvl8pPr>
            <a:lvl9pPr marL="3840577" indent="0" algn="ctr">
              <a:buNone/>
              <a:defRPr sz="21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3794E7F-CB46-4EA2-8D4C-838E248F4724}" type="datetime1">
              <a:rPr kumimoji="1" lang="ja-JP" altLang="en-US" smtClean="0"/>
              <a:t>2025/8/1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B75F29-2A43-47D9-BF57-FD259BF795F0}" type="slidenum">
              <a:rPr lang="ja-JP" altLang="en-US" smtClean="0"/>
              <a:pPr/>
              <a:t>‹#›</a:t>
            </a:fld>
            <a:endParaRPr lang="ja-JP" altLang="en-US"/>
          </a:p>
        </p:txBody>
      </p:sp>
    </p:spTree>
    <p:extLst>
      <p:ext uri="{BB962C8B-B14F-4D97-AF65-F5344CB8AC3E}">
        <p14:creationId xmlns:p14="http://schemas.microsoft.com/office/powerpoint/2010/main" val="15864571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E3D7E6E-440C-48DF-A23B-2DA20C8D9405}" type="datetime1">
              <a:rPr kumimoji="1" lang="ja-JP" altLang="en-US" smtClean="0"/>
              <a:t>2025/8/1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B75F29-2A43-47D9-BF57-FD259BF795F0}" type="slidenum">
              <a:rPr lang="ja-JP" altLang="en-US" smtClean="0"/>
              <a:pPr/>
              <a:t>‹#›</a:t>
            </a:fld>
            <a:endParaRPr lang="ja-JP" altLang="en-US"/>
          </a:p>
        </p:txBody>
      </p:sp>
    </p:spTree>
    <p:extLst>
      <p:ext uri="{BB962C8B-B14F-4D97-AF65-F5344CB8AC3E}">
        <p14:creationId xmlns:p14="http://schemas.microsoft.com/office/powerpoint/2010/main" val="31395824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7392"/>
            <a:ext cx="11041380" cy="3991691"/>
          </a:xfrm>
        </p:spPr>
        <p:txBody>
          <a:bodyPr anchor="b">
            <a:normAutofit/>
          </a:bodyPr>
          <a:lstStyle>
            <a:lvl1pPr>
              <a:defRPr sz="63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373690"/>
            <a:ext cx="11041380" cy="2100262"/>
          </a:xfrm>
        </p:spPr>
        <p:txBody>
          <a:bodyPr anchor="t">
            <a:normAutofit/>
          </a:bodyPr>
          <a:lstStyle>
            <a:lvl1pPr marL="0" indent="0">
              <a:buNone/>
              <a:defRPr sz="2520">
                <a:solidFill>
                  <a:schemeClr val="tx1">
                    <a:lumMod val="75000"/>
                    <a:lumOff val="25000"/>
                  </a:schemeClr>
                </a:solidFill>
              </a:defRPr>
            </a:lvl1pPr>
            <a:lvl2pPr marL="480073" indent="0">
              <a:buNone/>
              <a:defRPr sz="1890">
                <a:solidFill>
                  <a:schemeClr val="tx1">
                    <a:tint val="75000"/>
                  </a:schemeClr>
                </a:solidFill>
              </a:defRPr>
            </a:lvl2pPr>
            <a:lvl3pPr marL="960144" indent="0">
              <a:buNone/>
              <a:defRPr sz="1680">
                <a:solidFill>
                  <a:schemeClr val="tx1">
                    <a:tint val="75000"/>
                  </a:schemeClr>
                </a:solidFill>
              </a:defRPr>
            </a:lvl3pPr>
            <a:lvl4pPr marL="1440216" indent="0">
              <a:buNone/>
              <a:defRPr sz="1470">
                <a:solidFill>
                  <a:schemeClr val="tx1">
                    <a:tint val="75000"/>
                  </a:schemeClr>
                </a:solidFill>
              </a:defRPr>
            </a:lvl4pPr>
            <a:lvl5pPr marL="1920288" indent="0">
              <a:buNone/>
              <a:defRPr sz="1470">
                <a:solidFill>
                  <a:schemeClr val="tx1">
                    <a:tint val="75000"/>
                  </a:schemeClr>
                </a:solidFill>
              </a:defRPr>
            </a:lvl5pPr>
            <a:lvl6pPr marL="2400360" indent="0">
              <a:buNone/>
              <a:defRPr sz="1470">
                <a:solidFill>
                  <a:schemeClr val="tx1">
                    <a:tint val="75000"/>
                  </a:schemeClr>
                </a:solidFill>
              </a:defRPr>
            </a:lvl6pPr>
            <a:lvl7pPr marL="2880431" indent="0">
              <a:buNone/>
              <a:defRPr sz="1470">
                <a:solidFill>
                  <a:schemeClr val="tx1">
                    <a:tint val="75000"/>
                  </a:schemeClr>
                </a:solidFill>
              </a:defRPr>
            </a:lvl7pPr>
            <a:lvl8pPr marL="3360504" indent="0">
              <a:buNone/>
              <a:defRPr sz="1470">
                <a:solidFill>
                  <a:schemeClr val="tx1">
                    <a:tint val="75000"/>
                  </a:schemeClr>
                </a:solidFill>
              </a:defRPr>
            </a:lvl8pPr>
            <a:lvl9pPr marL="3840577" indent="0">
              <a:buNone/>
              <a:defRPr sz="147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F2169BA-3D16-45FB-9F27-A337C8F1900F}" type="datetime1">
              <a:rPr kumimoji="1" lang="ja-JP" altLang="en-US" smtClean="0"/>
              <a:t>2025/8/1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B75F29-2A43-47D9-BF57-FD259BF795F0}" type="slidenum">
              <a:rPr lang="ja-JP" altLang="en-US" smtClean="0"/>
              <a:pPr/>
              <a:t>‹#›</a:t>
            </a:fld>
            <a:endParaRPr lang="ja-JP" altLang="en-US"/>
          </a:p>
        </p:txBody>
      </p:sp>
    </p:spTree>
    <p:extLst>
      <p:ext uri="{BB962C8B-B14F-4D97-AF65-F5344CB8AC3E}">
        <p14:creationId xmlns:p14="http://schemas.microsoft.com/office/powerpoint/2010/main" val="21911299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7384" y="2560323"/>
            <a:ext cx="5440680" cy="60918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60323"/>
            <a:ext cx="5440680" cy="60918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7141367-8649-4E9F-BE0D-F2B11A969628}" type="datetime1">
              <a:rPr kumimoji="1" lang="ja-JP" altLang="en-US" smtClean="0"/>
              <a:t>2025/8/1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FB75F29-2A43-47D9-BF57-FD259BF795F0}" type="slidenum">
              <a:rPr lang="ja-JP" altLang="en-US" smtClean="0"/>
              <a:pPr/>
              <a:t>‹#›</a:t>
            </a:fld>
            <a:endParaRPr lang="ja-JP" altLang="en-US"/>
          </a:p>
        </p:txBody>
      </p:sp>
    </p:spTree>
    <p:extLst>
      <p:ext uri="{BB962C8B-B14F-4D97-AF65-F5344CB8AC3E}">
        <p14:creationId xmlns:p14="http://schemas.microsoft.com/office/powerpoint/2010/main" val="4719814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87383" y="2354593"/>
            <a:ext cx="5414010" cy="1155979"/>
          </a:xfrm>
        </p:spPr>
        <p:txBody>
          <a:bodyPr anchor="b">
            <a:normAutofit/>
          </a:bodyPr>
          <a:lstStyle>
            <a:lvl1pPr marL="0" indent="0">
              <a:spcBef>
                <a:spcPts val="0"/>
              </a:spcBef>
              <a:buNone/>
              <a:defRPr sz="2520" b="1"/>
            </a:lvl1pPr>
            <a:lvl2pPr marL="480073" indent="0">
              <a:buNone/>
              <a:defRPr sz="2100" b="1"/>
            </a:lvl2pPr>
            <a:lvl3pPr marL="960144" indent="0">
              <a:buNone/>
              <a:defRPr sz="1890" b="1"/>
            </a:lvl3pPr>
            <a:lvl4pPr marL="1440216" indent="0">
              <a:buNone/>
              <a:defRPr sz="1680" b="1"/>
            </a:lvl4pPr>
            <a:lvl5pPr marL="1920288" indent="0">
              <a:buNone/>
              <a:defRPr sz="1680" b="1"/>
            </a:lvl5pPr>
            <a:lvl6pPr marL="2400360" indent="0">
              <a:buNone/>
              <a:defRPr sz="1680" b="1"/>
            </a:lvl6pPr>
            <a:lvl7pPr marL="2880431" indent="0">
              <a:buNone/>
              <a:defRPr sz="1680" b="1"/>
            </a:lvl7pPr>
            <a:lvl8pPr marL="3360504" indent="0">
              <a:buNone/>
              <a:defRPr sz="1680" b="1"/>
            </a:lvl8pPr>
            <a:lvl9pPr marL="3840577"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887383" y="3510574"/>
            <a:ext cx="5414010" cy="515273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2" y="2354592"/>
            <a:ext cx="5440681" cy="1155977"/>
          </a:xfrm>
        </p:spPr>
        <p:txBody>
          <a:bodyPr anchor="b"/>
          <a:lstStyle>
            <a:lvl1pPr marL="0" indent="0">
              <a:spcBef>
                <a:spcPts val="0"/>
              </a:spcBef>
              <a:buNone/>
              <a:defRPr sz="2520" b="1"/>
            </a:lvl1pPr>
            <a:lvl2pPr marL="480073" indent="0">
              <a:buNone/>
              <a:defRPr sz="2100" b="1"/>
            </a:lvl2pPr>
            <a:lvl3pPr marL="960144" indent="0">
              <a:buNone/>
              <a:defRPr sz="1890" b="1"/>
            </a:lvl3pPr>
            <a:lvl4pPr marL="1440216" indent="0">
              <a:buNone/>
              <a:defRPr sz="1680" b="1"/>
            </a:lvl4pPr>
            <a:lvl5pPr marL="1920288" indent="0">
              <a:buNone/>
              <a:defRPr sz="1680" b="1"/>
            </a:lvl5pPr>
            <a:lvl6pPr marL="2400360" indent="0">
              <a:buNone/>
              <a:defRPr sz="1680" b="1"/>
            </a:lvl6pPr>
            <a:lvl7pPr marL="2880431" indent="0">
              <a:buNone/>
              <a:defRPr sz="1680" b="1"/>
            </a:lvl7pPr>
            <a:lvl8pPr marL="3360504" indent="0">
              <a:buNone/>
              <a:defRPr sz="1680" b="1"/>
            </a:lvl8pPr>
            <a:lvl9pPr marL="3840577"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6480812" y="3510574"/>
            <a:ext cx="5440681" cy="515273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949D7B00-A733-44F8-8FF6-762AFEBB2C4F}" type="datetime1">
              <a:rPr kumimoji="1" lang="ja-JP" altLang="en-US" smtClean="0"/>
              <a:t>2025/8/1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FB75F29-2A43-47D9-BF57-FD259BF795F0}" type="slidenum">
              <a:rPr lang="ja-JP" altLang="en-US" smtClean="0"/>
              <a:pPr/>
              <a:t>‹#›</a:t>
            </a:fld>
            <a:endParaRPr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2023643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27A9421-2479-455B-8FF9-3A3F11130EC6}" type="datetime1">
              <a:rPr kumimoji="1" lang="ja-JP" altLang="en-US" smtClean="0"/>
              <a:t>2025/8/1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FB75F29-2A43-47D9-BF57-FD259BF795F0}" type="slidenum">
              <a:rPr lang="ja-JP" altLang="en-US" smtClean="0"/>
              <a:pPr/>
              <a:t>‹#›</a:t>
            </a:fld>
            <a:endParaRPr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6068559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922499-1889-46FF-B38F-696D3287E7B7}" type="datetime1">
              <a:rPr kumimoji="1" lang="ja-JP" altLang="en-US" smtClean="0"/>
              <a:t>2025/8/1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FB75F29-2A43-47D9-BF57-FD259BF795F0}" type="slidenum">
              <a:rPr lang="ja-JP" altLang="en-US" smtClean="0"/>
              <a:pPr/>
              <a:t>‹#›</a:t>
            </a:fld>
            <a:endParaRPr lang="ja-JP" altLang="en-US"/>
          </a:p>
        </p:txBody>
      </p:sp>
    </p:spTree>
    <p:extLst>
      <p:ext uri="{BB962C8B-B14F-4D97-AF65-F5344CB8AC3E}">
        <p14:creationId xmlns:p14="http://schemas.microsoft.com/office/powerpoint/2010/main" val="42808353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3310" y="640083"/>
            <a:ext cx="4128516" cy="2240276"/>
          </a:xfrm>
        </p:spPr>
        <p:txBody>
          <a:bodyPr anchor="b">
            <a:normAutofit/>
          </a:bodyPr>
          <a:lstStyle>
            <a:lvl1pPr>
              <a:defRPr sz="3360" b="0"/>
            </a:lvl1pPr>
          </a:lstStyle>
          <a:p>
            <a:r>
              <a:rPr lang="ja-JP" altLang="en-US"/>
              <a:t>マスター タイトルの書式設定</a:t>
            </a:r>
            <a:endParaRPr lang="en-US" dirty="0"/>
          </a:p>
        </p:txBody>
      </p:sp>
      <p:sp>
        <p:nvSpPr>
          <p:cNvPr id="3" name="Content Placeholder 2"/>
          <p:cNvSpPr>
            <a:spLocks noGrp="1"/>
          </p:cNvSpPr>
          <p:nvPr>
            <p:ph idx="1"/>
          </p:nvPr>
        </p:nvSpPr>
        <p:spPr>
          <a:xfrm>
            <a:off x="5440681" y="1386840"/>
            <a:ext cx="6480810" cy="6827520"/>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3310" y="2880359"/>
            <a:ext cx="4128516" cy="5334001"/>
          </a:xfrm>
        </p:spPr>
        <p:txBody>
          <a:bodyPr>
            <a:normAutofit/>
          </a:bodyPr>
          <a:lstStyle>
            <a:lvl1pPr marL="0" indent="0">
              <a:lnSpc>
                <a:spcPct val="90000"/>
              </a:lnSpc>
              <a:buNone/>
              <a:defRPr sz="1680"/>
            </a:lvl1pPr>
            <a:lvl2pPr marL="480073" indent="0">
              <a:buNone/>
              <a:defRPr sz="1260"/>
            </a:lvl2pPr>
            <a:lvl3pPr marL="960144" indent="0">
              <a:buNone/>
              <a:defRPr sz="1050"/>
            </a:lvl3pPr>
            <a:lvl4pPr marL="1440216" indent="0">
              <a:buNone/>
              <a:defRPr sz="945"/>
            </a:lvl4pPr>
            <a:lvl5pPr marL="1920288" indent="0">
              <a:buNone/>
              <a:defRPr sz="945"/>
            </a:lvl5pPr>
            <a:lvl6pPr marL="2400360" indent="0">
              <a:buNone/>
              <a:defRPr sz="945"/>
            </a:lvl6pPr>
            <a:lvl7pPr marL="2880431" indent="0">
              <a:buNone/>
              <a:defRPr sz="945"/>
            </a:lvl7pPr>
            <a:lvl8pPr marL="3360504" indent="0">
              <a:buNone/>
              <a:defRPr sz="945"/>
            </a:lvl8pPr>
            <a:lvl9pPr marL="3840577" indent="0">
              <a:buNone/>
              <a:defRPr sz="94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26C8556-6F5D-44C8-AFC5-2552041138B1}" type="datetime1">
              <a:rPr kumimoji="1" lang="ja-JP" altLang="en-US" smtClean="0"/>
              <a:t>2025/8/1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FB75F29-2A43-47D9-BF57-FD259BF795F0}" type="slidenum">
              <a:rPr lang="ja-JP" altLang="en-US" smtClean="0"/>
              <a:pPr/>
              <a:t>‹#›</a:t>
            </a:fld>
            <a:endParaRPr lang="ja-JP" altLang="en-US"/>
          </a:p>
        </p:txBody>
      </p:sp>
    </p:spTree>
    <p:extLst>
      <p:ext uri="{BB962C8B-B14F-4D97-AF65-F5344CB8AC3E}">
        <p14:creationId xmlns:p14="http://schemas.microsoft.com/office/powerpoint/2010/main" val="777415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137E1E7-D9CA-44A2-92C5-5C3ABF3208D3}" type="datetime1">
              <a:rPr kumimoji="1" lang="ja-JP" altLang="en-US" smtClean="0"/>
              <a:t>2025/8/1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1A2E50-83C5-4483-B0CA-AC279CFA76AE}" type="slidenum">
              <a:rPr kumimoji="1" lang="ja-JP" altLang="en-US" smtClean="0"/>
              <a:t>‹#›</a:t>
            </a:fld>
            <a:endParaRPr kumimoji="1" lang="ja-JP" altLang="en-US"/>
          </a:p>
        </p:txBody>
      </p:sp>
    </p:spTree>
    <p:extLst>
      <p:ext uri="{BB962C8B-B14F-4D97-AF65-F5344CB8AC3E}">
        <p14:creationId xmlns:p14="http://schemas.microsoft.com/office/powerpoint/2010/main" val="36328438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3310" y="640080"/>
            <a:ext cx="4128516" cy="2240280"/>
          </a:xfrm>
        </p:spPr>
        <p:txBody>
          <a:bodyPr anchor="b">
            <a:normAutofit/>
          </a:bodyPr>
          <a:lstStyle>
            <a:lvl1pPr>
              <a:defRPr sz="336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440681" y="1386840"/>
            <a:ext cx="6480810" cy="6827520"/>
          </a:xfrm>
        </p:spPr>
        <p:txBody>
          <a:bodyPr/>
          <a:lstStyle>
            <a:lvl1pPr marL="0" indent="0">
              <a:buNone/>
              <a:defRPr sz="3360"/>
            </a:lvl1pPr>
            <a:lvl2pPr marL="480073" indent="0">
              <a:buNone/>
              <a:defRPr sz="2940"/>
            </a:lvl2pPr>
            <a:lvl3pPr marL="960144" indent="0">
              <a:buNone/>
              <a:defRPr sz="2520"/>
            </a:lvl3pPr>
            <a:lvl4pPr marL="1440216" indent="0">
              <a:buNone/>
              <a:defRPr sz="2100"/>
            </a:lvl4pPr>
            <a:lvl5pPr marL="1920288" indent="0">
              <a:buNone/>
              <a:defRPr sz="2100"/>
            </a:lvl5pPr>
            <a:lvl6pPr marL="2400360" indent="0">
              <a:buNone/>
              <a:defRPr sz="2100"/>
            </a:lvl6pPr>
            <a:lvl7pPr marL="2880431" indent="0">
              <a:buNone/>
              <a:defRPr sz="2100"/>
            </a:lvl7pPr>
            <a:lvl8pPr marL="3360504" indent="0">
              <a:buNone/>
              <a:defRPr sz="2100"/>
            </a:lvl8pPr>
            <a:lvl9pPr marL="3840577" indent="0">
              <a:buNone/>
              <a:defRPr sz="21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3310" y="2880360"/>
            <a:ext cx="4128516" cy="5334000"/>
          </a:xfrm>
        </p:spPr>
        <p:txBody>
          <a:bodyPr>
            <a:normAutofit/>
          </a:bodyPr>
          <a:lstStyle>
            <a:lvl1pPr marL="0" indent="0">
              <a:lnSpc>
                <a:spcPct val="90000"/>
              </a:lnSpc>
              <a:buNone/>
              <a:defRPr sz="1680"/>
            </a:lvl1pPr>
            <a:lvl2pPr marL="480073" indent="0">
              <a:buNone/>
              <a:defRPr sz="1260"/>
            </a:lvl2pPr>
            <a:lvl3pPr marL="960144" indent="0">
              <a:buNone/>
              <a:defRPr sz="1050"/>
            </a:lvl3pPr>
            <a:lvl4pPr marL="1440216" indent="0">
              <a:buNone/>
              <a:defRPr sz="945"/>
            </a:lvl4pPr>
            <a:lvl5pPr marL="1920288" indent="0">
              <a:buNone/>
              <a:defRPr sz="945"/>
            </a:lvl5pPr>
            <a:lvl6pPr marL="2400360" indent="0">
              <a:buNone/>
              <a:defRPr sz="945"/>
            </a:lvl6pPr>
            <a:lvl7pPr marL="2880431" indent="0">
              <a:buNone/>
              <a:defRPr sz="945"/>
            </a:lvl7pPr>
            <a:lvl8pPr marL="3360504" indent="0">
              <a:buNone/>
              <a:defRPr sz="945"/>
            </a:lvl8pPr>
            <a:lvl9pPr marL="3840577" indent="0">
              <a:buNone/>
              <a:defRPr sz="94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DD05CDD-E105-4B23-90FE-B2C96694E647}" type="datetime1">
              <a:rPr kumimoji="1" lang="ja-JP" altLang="en-US" smtClean="0"/>
              <a:t>2025/8/1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FB75F29-2A43-47D9-BF57-FD259BF795F0}" type="slidenum">
              <a:rPr lang="ja-JP" altLang="en-US" smtClean="0"/>
              <a:pPr/>
              <a:t>‹#›</a:t>
            </a:fld>
            <a:endParaRPr lang="ja-JP" altLang="en-US"/>
          </a:p>
        </p:txBody>
      </p:sp>
    </p:spTree>
    <p:extLst>
      <p:ext uri="{BB962C8B-B14F-4D97-AF65-F5344CB8AC3E}">
        <p14:creationId xmlns:p14="http://schemas.microsoft.com/office/powerpoint/2010/main" val="9963378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2CFBC81-B16E-4F25-A004-25209CCBC4B8}" type="datetime1">
              <a:rPr kumimoji="1" lang="ja-JP" altLang="en-US" smtClean="0"/>
              <a:t>2025/8/1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B75F29-2A43-47D9-BF57-FD259BF795F0}" type="slidenum">
              <a:rPr lang="ja-JP" altLang="en-US" smtClean="0"/>
              <a:pPr/>
              <a:t>‹#›</a:t>
            </a:fld>
            <a:endParaRPr lang="ja-JP" altLang="en-US"/>
          </a:p>
        </p:txBody>
      </p:sp>
    </p:spTree>
    <p:extLst>
      <p:ext uri="{BB962C8B-B14F-4D97-AF65-F5344CB8AC3E}">
        <p14:creationId xmlns:p14="http://schemas.microsoft.com/office/powerpoint/2010/main" val="7651218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04507"/>
            <a:ext cx="2760345" cy="8136573"/>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80111" y="504510"/>
            <a:ext cx="8121015" cy="813657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34919FE-284D-4A70-ADCC-7DE7AED1035A}" type="datetime1">
              <a:rPr kumimoji="1" lang="ja-JP" altLang="en-US" smtClean="0"/>
              <a:t>2025/8/1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B75F29-2A43-47D9-BF57-FD259BF795F0}" type="slidenum">
              <a:rPr lang="ja-JP" altLang="en-US" smtClean="0"/>
              <a:pPr/>
              <a:t>‹#›</a:t>
            </a:fld>
            <a:endParaRPr lang="ja-JP" altLang="en-US"/>
          </a:p>
        </p:txBody>
      </p:sp>
    </p:spTree>
    <p:extLst>
      <p:ext uri="{BB962C8B-B14F-4D97-AF65-F5344CB8AC3E}">
        <p14:creationId xmlns:p14="http://schemas.microsoft.com/office/powerpoint/2010/main" val="25415105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3141828-B464-4878-AB63-3FE967824397}" type="datetime1">
              <a:rPr kumimoji="1" lang="ja-JP" altLang="en-US" smtClean="0"/>
              <a:t>2025/8/1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F3728C9-30FB-449E-BDEC-AEEAB58381F9}" type="slidenum">
              <a:rPr kumimoji="1" lang="ja-JP" altLang="en-US" smtClean="0"/>
              <a:t>‹#›</a:t>
            </a:fld>
            <a:endParaRPr kumimoji="1" lang="ja-JP" altLang="en-US"/>
          </a:p>
        </p:txBody>
      </p:sp>
    </p:spTree>
    <p:extLst>
      <p:ext uri="{BB962C8B-B14F-4D97-AF65-F5344CB8AC3E}">
        <p14:creationId xmlns:p14="http://schemas.microsoft.com/office/powerpoint/2010/main" val="6717747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750C82C-E4CF-4D08-93A6-442484CEC0D3}" type="datetime1">
              <a:rPr kumimoji="1" lang="ja-JP" altLang="en-US" smtClean="0"/>
              <a:t>2025/8/1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F3728C9-30FB-449E-BDEC-AEEAB58381F9}" type="slidenum">
              <a:rPr kumimoji="1" lang="ja-JP" altLang="en-US" smtClean="0"/>
              <a:t>‹#›</a:t>
            </a:fld>
            <a:endParaRPr kumimoji="1" lang="ja-JP" altLang="en-US"/>
          </a:p>
        </p:txBody>
      </p:sp>
    </p:spTree>
    <p:extLst>
      <p:ext uri="{BB962C8B-B14F-4D97-AF65-F5344CB8AC3E}">
        <p14:creationId xmlns:p14="http://schemas.microsoft.com/office/powerpoint/2010/main" val="10366718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A83B4BE-71BF-4249-A2FD-AF93253F4B23}" type="datetime1">
              <a:rPr kumimoji="1" lang="ja-JP" altLang="en-US" smtClean="0"/>
              <a:t>2025/8/1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F3728C9-30FB-449E-BDEC-AEEAB58381F9}" type="slidenum">
              <a:rPr kumimoji="1" lang="ja-JP" altLang="en-US" smtClean="0"/>
              <a:t>‹#›</a:t>
            </a:fld>
            <a:endParaRPr kumimoji="1" lang="ja-JP" altLang="en-US"/>
          </a:p>
        </p:txBody>
      </p:sp>
    </p:spTree>
    <p:extLst>
      <p:ext uri="{BB962C8B-B14F-4D97-AF65-F5344CB8AC3E}">
        <p14:creationId xmlns:p14="http://schemas.microsoft.com/office/powerpoint/2010/main" val="15817613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DE1248B-364B-496B-BBE1-9AE88152A9A6}" type="datetime1">
              <a:rPr kumimoji="1" lang="ja-JP" altLang="en-US" smtClean="0"/>
              <a:t>2025/8/1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F3728C9-30FB-449E-BDEC-AEEAB58381F9}" type="slidenum">
              <a:rPr kumimoji="1" lang="ja-JP" altLang="en-US" smtClean="0"/>
              <a:t>‹#›</a:t>
            </a:fld>
            <a:endParaRPr kumimoji="1" lang="ja-JP" altLang="en-US"/>
          </a:p>
        </p:txBody>
      </p:sp>
    </p:spTree>
    <p:extLst>
      <p:ext uri="{BB962C8B-B14F-4D97-AF65-F5344CB8AC3E}">
        <p14:creationId xmlns:p14="http://schemas.microsoft.com/office/powerpoint/2010/main" val="20425175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77F2D32-44AB-4E86-9B07-58E7F0B05EEE}" type="datetime1">
              <a:rPr kumimoji="1" lang="ja-JP" altLang="en-US" smtClean="0"/>
              <a:t>2025/8/1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F3728C9-30FB-449E-BDEC-AEEAB58381F9}" type="slidenum">
              <a:rPr kumimoji="1" lang="ja-JP" altLang="en-US" smtClean="0"/>
              <a:t>‹#›</a:t>
            </a:fld>
            <a:endParaRPr kumimoji="1" lang="ja-JP" altLang="en-US"/>
          </a:p>
        </p:txBody>
      </p:sp>
    </p:spTree>
    <p:extLst>
      <p:ext uri="{BB962C8B-B14F-4D97-AF65-F5344CB8AC3E}">
        <p14:creationId xmlns:p14="http://schemas.microsoft.com/office/powerpoint/2010/main" val="12867008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A7596CF-D7A8-469F-9BBD-4436CF9111C2}" type="datetime1">
              <a:rPr kumimoji="1" lang="ja-JP" altLang="en-US" smtClean="0"/>
              <a:t>2025/8/1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F3728C9-30FB-449E-BDEC-AEEAB58381F9}" type="slidenum">
              <a:rPr kumimoji="1" lang="ja-JP" altLang="en-US" smtClean="0"/>
              <a:t>‹#›</a:t>
            </a:fld>
            <a:endParaRPr kumimoji="1" lang="ja-JP" altLang="en-US"/>
          </a:p>
        </p:txBody>
      </p:sp>
    </p:spTree>
    <p:extLst>
      <p:ext uri="{BB962C8B-B14F-4D97-AF65-F5344CB8AC3E}">
        <p14:creationId xmlns:p14="http://schemas.microsoft.com/office/powerpoint/2010/main" val="159472569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19598-75A7-4963-8878-294CD50248F1}" type="datetime1">
              <a:rPr kumimoji="1" lang="ja-JP" altLang="en-US" smtClean="0"/>
              <a:t>2025/8/1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F3728C9-30FB-449E-BDEC-AEEAB58381F9}" type="slidenum">
              <a:rPr kumimoji="1" lang="ja-JP" altLang="en-US" smtClean="0"/>
              <a:t>‹#›</a:t>
            </a:fld>
            <a:endParaRPr kumimoji="1" lang="ja-JP" altLang="en-US"/>
          </a:p>
        </p:txBody>
      </p:sp>
    </p:spTree>
    <p:extLst>
      <p:ext uri="{BB962C8B-B14F-4D97-AF65-F5344CB8AC3E}">
        <p14:creationId xmlns:p14="http://schemas.microsoft.com/office/powerpoint/2010/main" val="122406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4" y="2393637"/>
            <a:ext cx="11041380" cy="3993832"/>
          </a:xfrm>
        </p:spPr>
        <p:txBody>
          <a:bodyPr anchor="b"/>
          <a:lstStyle>
            <a:lvl1pPr>
              <a:defRPr sz="775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4" y="6425252"/>
            <a:ext cx="11041380" cy="2100262"/>
          </a:xfrm>
        </p:spPr>
        <p:txBody>
          <a:bodyPr/>
          <a:lstStyle>
            <a:lvl1pPr marL="0" indent="0">
              <a:buNone/>
              <a:defRPr sz="3102">
                <a:solidFill>
                  <a:schemeClr val="tx1"/>
                </a:solidFill>
              </a:defRPr>
            </a:lvl1pPr>
            <a:lvl2pPr marL="590840" indent="0">
              <a:buNone/>
              <a:defRPr sz="2585">
                <a:solidFill>
                  <a:schemeClr val="tx1">
                    <a:tint val="75000"/>
                  </a:schemeClr>
                </a:solidFill>
              </a:defRPr>
            </a:lvl2pPr>
            <a:lvl3pPr marL="1181679" indent="0">
              <a:buNone/>
              <a:defRPr sz="2326">
                <a:solidFill>
                  <a:schemeClr val="tx1">
                    <a:tint val="75000"/>
                  </a:schemeClr>
                </a:solidFill>
              </a:defRPr>
            </a:lvl3pPr>
            <a:lvl4pPr marL="1772519" indent="0">
              <a:buNone/>
              <a:defRPr sz="2068">
                <a:solidFill>
                  <a:schemeClr val="tx1">
                    <a:tint val="75000"/>
                  </a:schemeClr>
                </a:solidFill>
              </a:defRPr>
            </a:lvl4pPr>
            <a:lvl5pPr marL="2363358" indent="0">
              <a:buNone/>
              <a:defRPr sz="2068">
                <a:solidFill>
                  <a:schemeClr val="tx1">
                    <a:tint val="75000"/>
                  </a:schemeClr>
                </a:solidFill>
              </a:defRPr>
            </a:lvl5pPr>
            <a:lvl6pPr marL="2954198" indent="0">
              <a:buNone/>
              <a:defRPr sz="2068">
                <a:solidFill>
                  <a:schemeClr val="tx1">
                    <a:tint val="75000"/>
                  </a:schemeClr>
                </a:solidFill>
              </a:defRPr>
            </a:lvl6pPr>
            <a:lvl7pPr marL="3545037" indent="0">
              <a:buNone/>
              <a:defRPr sz="2068">
                <a:solidFill>
                  <a:schemeClr val="tx1">
                    <a:tint val="75000"/>
                  </a:schemeClr>
                </a:solidFill>
              </a:defRPr>
            </a:lvl7pPr>
            <a:lvl8pPr marL="4135877" indent="0">
              <a:buNone/>
              <a:defRPr sz="2068">
                <a:solidFill>
                  <a:schemeClr val="tx1">
                    <a:tint val="75000"/>
                  </a:schemeClr>
                </a:solidFill>
              </a:defRPr>
            </a:lvl8pPr>
            <a:lvl9pPr marL="4726716" indent="0">
              <a:buNone/>
              <a:defRPr sz="2068">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AD9494C-14F6-4C7F-9327-4C341E8F835A}" type="datetime1">
              <a:rPr kumimoji="1" lang="ja-JP" altLang="en-US" smtClean="0"/>
              <a:t>2025/8/1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1A2E50-83C5-4483-B0CA-AC279CFA76AE}" type="slidenum">
              <a:rPr kumimoji="1" lang="ja-JP" altLang="en-US" smtClean="0"/>
              <a:t>‹#›</a:t>
            </a:fld>
            <a:endParaRPr kumimoji="1" lang="ja-JP" altLang="en-US"/>
          </a:p>
        </p:txBody>
      </p:sp>
    </p:spTree>
    <p:extLst>
      <p:ext uri="{BB962C8B-B14F-4D97-AF65-F5344CB8AC3E}">
        <p14:creationId xmlns:p14="http://schemas.microsoft.com/office/powerpoint/2010/main" val="57571876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E305208-34D2-40C6-8719-5E6B288F7EA7}" type="datetime1">
              <a:rPr kumimoji="1" lang="ja-JP" altLang="en-US" smtClean="0"/>
              <a:t>2025/8/1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F3728C9-30FB-449E-BDEC-AEEAB58381F9}" type="slidenum">
              <a:rPr kumimoji="1" lang="ja-JP" altLang="en-US" smtClean="0"/>
              <a:t>‹#›</a:t>
            </a:fld>
            <a:endParaRPr kumimoji="1" lang="ja-JP" altLang="en-US"/>
          </a:p>
        </p:txBody>
      </p:sp>
    </p:spTree>
    <p:extLst>
      <p:ext uri="{BB962C8B-B14F-4D97-AF65-F5344CB8AC3E}">
        <p14:creationId xmlns:p14="http://schemas.microsoft.com/office/powerpoint/2010/main" val="259320111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57BE408-13C2-4C00-A915-821AF45A4FD5}" type="datetime1">
              <a:rPr kumimoji="1" lang="ja-JP" altLang="en-US" smtClean="0"/>
              <a:t>2025/8/1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F3728C9-30FB-449E-BDEC-AEEAB58381F9}" type="slidenum">
              <a:rPr kumimoji="1" lang="ja-JP" altLang="en-US" smtClean="0"/>
              <a:t>‹#›</a:t>
            </a:fld>
            <a:endParaRPr kumimoji="1" lang="ja-JP" altLang="en-US"/>
          </a:p>
        </p:txBody>
      </p:sp>
    </p:spTree>
    <p:extLst>
      <p:ext uri="{BB962C8B-B14F-4D97-AF65-F5344CB8AC3E}">
        <p14:creationId xmlns:p14="http://schemas.microsoft.com/office/powerpoint/2010/main" val="70616269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3ACE2D1-ADC9-45DC-8537-FA13F74925DA}" type="datetime1">
              <a:rPr kumimoji="1" lang="ja-JP" altLang="en-US" smtClean="0"/>
              <a:t>2025/8/1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F3728C9-30FB-449E-BDEC-AEEAB58381F9}" type="slidenum">
              <a:rPr kumimoji="1" lang="ja-JP" altLang="en-US" smtClean="0"/>
              <a:t>‹#›</a:t>
            </a:fld>
            <a:endParaRPr kumimoji="1" lang="ja-JP" altLang="en-US"/>
          </a:p>
        </p:txBody>
      </p:sp>
    </p:spTree>
    <p:extLst>
      <p:ext uri="{BB962C8B-B14F-4D97-AF65-F5344CB8AC3E}">
        <p14:creationId xmlns:p14="http://schemas.microsoft.com/office/powerpoint/2010/main" val="32926227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B443414-2A3A-4B7E-BE12-92CB2960ECAA}" type="datetime1">
              <a:rPr kumimoji="1" lang="ja-JP" altLang="en-US" smtClean="0"/>
              <a:t>2025/8/1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F3728C9-30FB-449E-BDEC-AEEAB58381F9}" type="slidenum">
              <a:rPr kumimoji="1" lang="ja-JP" altLang="en-US" smtClean="0"/>
              <a:t>‹#›</a:t>
            </a:fld>
            <a:endParaRPr kumimoji="1" lang="ja-JP" altLang="en-US"/>
          </a:p>
        </p:txBody>
      </p:sp>
    </p:spTree>
    <p:extLst>
      <p:ext uri="{BB962C8B-B14F-4D97-AF65-F5344CB8AC3E}">
        <p14:creationId xmlns:p14="http://schemas.microsoft.com/office/powerpoint/2010/main" val="291249006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2025/8/1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69908079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2025/8/1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9469780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2025/8/1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44027472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2025/8/1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99086900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2025/8/1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64098288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2025/8/1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642704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1"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1"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BE5E367-C22D-42AB-A094-ECCBE24DEDA1}" type="datetime1">
              <a:rPr kumimoji="1" lang="ja-JP" altLang="en-US" smtClean="0"/>
              <a:t>2025/8/1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81A2E50-83C5-4483-B0CA-AC279CFA76AE}" type="slidenum">
              <a:rPr kumimoji="1" lang="ja-JP" altLang="en-US" smtClean="0"/>
              <a:t>‹#›</a:t>
            </a:fld>
            <a:endParaRPr kumimoji="1" lang="ja-JP" altLang="en-US"/>
          </a:p>
        </p:txBody>
      </p:sp>
    </p:spTree>
    <p:extLst>
      <p:ext uri="{BB962C8B-B14F-4D97-AF65-F5344CB8AC3E}">
        <p14:creationId xmlns:p14="http://schemas.microsoft.com/office/powerpoint/2010/main" val="121414447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2025/8/1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97154653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2025/8/1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81232776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2025/8/1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8075220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2025/8/1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51390294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2025/8/1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6214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8" y="511179"/>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102" b="1"/>
            </a:lvl1pPr>
            <a:lvl2pPr marL="590840" indent="0">
              <a:buNone/>
              <a:defRPr sz="2585" b="1"/>
            </a:lvl2pPr>
            <a:lvl3pPr marL="1181679" indent="0">
              <a:buNone/>
              <a:defRPr sz="2326" b="1"/>
            </a:lvl3pPr>
            <a:lvl4pPr marL="1772519" indent="0">
              <a:buNone/>
              <a:defRPr sz="2068" b="1"/>
            </a:lvl4pPr>
            <a:lvl5pPr marL="2363358" indent="0">
              <a:buNone/>
              <a:defRPr sz="2068" b="1"/>
            </a:lvl5pPr>
            <a:lvl6pPr marL="2954198" indent="0">
              <a:buNone/>
              <a:defRPr sz="2068" b="1"/>
            </a:lvl6pPr>
            <a:lvl7pPr marL="3545037" indent="0">
              <a:buNone/>
              <a:defRPr sz="2068" b="1"/>
            </a:lvl7pPr>
            <a:lvl8pPr marL="4135877" indent="0">
              <a:buNone/>
              <a:defRPr sz="2068" b="1"/>
            </a:lvl8pPr>
            <a:lvl9pPr marL="4726716" indent="0">
              <a:buNone/>
              <a:defRPr sz="2068"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102" b="1"/>
            </a:lvl1pPr>
            <a:lvl2pPr marL="590840" indent="0">
              <a:buNone/>
              <a:defRPr sz="2585" b="1"/>
            </a:lvl2pPr>
            <a:lvl3pPr marL="1181679" indent="0">
              <a:buNone/>
              <a:defRPr sz="2326" b="1"/>
            </a:lvl3pPr>
            <a:lvl4pPr marL="1772519" indent="0">
              <a:buNone/>
              <a:defRPr sz="2068" b="1"/>
            </a:lvl4pPr>
            <a:lvl5pPr marL="2363358" indent="0">
              <a:buNone/>
              <a:defRPr sz="2068" b="1"/>
            </a:lvl5pPr>
            <a:lvl6pPr marL="2954198" indent="0">
              <a:buNone/>
              <a:defRPr sz="2068" b="1"/>
            </a:lvl6pPr>
            <a:lvl7pPr marL="3545037" indent="0">
              <a:buNone/>
              <a:defRPr sz="2068" b="1"/>
            </a:lvl7pPr>
            <a:lvl8pPr marL="4135877" indent="0">
              <a:buNone/>
              <a:defRPr sz="2068" b="1"/>
            </a:lvl8pPr>
            <a:lvl9pPr marL="4726716" indent="0">
              <a:buNone/>
              <a:defRPr sz="2068"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A52B038-4B8C-441A-A192-30FBF72386E4}" type="datetime1">
              <a:rPr kumimoji="1" lang="ja-JP" altLang="en-US" smtClean="0"/>
              <a:t>2025/8/1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81A2E50-83C5-4483-B0CA-AC279CFA76AE}" type="slidenum">
              <a:rPr kumimoji="1" lang="ja-JP" altLang="en-US" smtClean="0"/>
              <a:t>‹#›</a:t>
            </a:fld>
            <a:endParaRPr kumimoji="1" lang="ja-JP" altLang="en-US"/>
          </a:p>
        </p:txBody>
      </p:sp>
    </p:spTree>
    <p:extLst>
      <p:ext uri="{BB962C8B-B14F-4D97-AF65-F5344CB8AC3E}">
        <p14:creationId xmlns:p14="http://schemas.microsoft.com/office/powerpoint/2010/main" val="3771959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530E31D-275D-497F-BFF7-40F18BC2CB36}" type="datetime1">
              <a:rPr kumimoji="1" lang="ja-JP" altLang="en-US" smtClean="0"/>
              <a:t>2025/8/1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81A2E50-83C5-4483-B0CA-AC279CFA76AE}" type="slidenum">
              <a:rPr kumimoji="1" lang="ja-JP" altLang="en-US" smtClean="0"/>
              <a:t>‹#›</a:t>
            </a:fld>
            <a:endParaRPr kumimoji="1" lang="ja-JP" altLang="en-US"/>
          </a:p>
        </p:txBody>
      </p:sp>
    </p:spTree>
    <p:extLst>
      <p:ext uri="{BB962C8B-B14F-4D97-AF65-F5344CB8AC3E}">
        <p14:creationId xmlns:p14="http://schemas.microsoft.com/office/powerpoint/2010/main" val="864541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AE7E05-F66B-4B96-8F00-E855504CF75D}" type="datetime1">
              <a:rPr kumimoji="1" lang="ja-JP" altLang="en-US" smtClean="0"/>
              <a:t>2025/8/1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81A2E50-83C5-4483-B0CA-AC279CFA76AE}" type="slidenum">
              <a:rPr kumimoji="1" lang="ja-JP" altLang="en-US" smtClean="0"/>
              <a:t>‹#›</a:t>
            </a:fld>
            <a:endParaRPr kumimoji="1" lang="ja-JP" altLang="en-US"/>
          </a:p>
        </p:txBody>
      </p:sp>
    </p:spTree>
    <p:extLst>
      <p:ext uri="{BB962C8B-B14F-4D97-AF65-F5344CB8AC3E}">
        <p14:creationId xmlns:p14="http://schemas.microsoft.com/office/powerpoint/2010/main" val="302754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9" y="640080"/>
            <a:ext cx="4128849" cy="2240280"/>
          </a:xfrm>
        </p:spPr>
        <p:txBody>
          <a:bodyPr anchor="b"/>
          <a:lstStyle>
            <a:lvl1pPr>
              <a:defRPr sz="4135"/>
            </a:lvl1pPr>
          </a:lstStyle>
          <a:p>
            <a:r>
              <a:rPr lang="ja-JP" altLang="en-US"/>
              <a:t>マスター タイトルの書式設定</a:t>
            </a:r>
            <a:endParaRPr lang="en-US" dirty="0"/>
          </a:p>
        </p:txBody>
      </p:sp>
      <p:sp>
        <p:nvSpPr>
          <p:cNvPr id="3" name="Content Placeholder 2"/>
          <p:cNvSpPr>
            <a:spLocks noGrp="1"/>
          </p:cNvSpPr>
          <p:nvPr>
            <p:ph idx="1"/>
          </p:nvPr>
        </p:nvSpPr>
        <p:spPr>
          <a:xfrm>
            <a:off x="5442348" y="1382399"/>
            <a:ext cx="6480811" cy="6823075"/>
          </a:xfrm>
        </p:spPr>
        <p:txBody>
          <a:bodyPr/>
          <a:lstStyle>
            <a:lvl1pPr>
              <a:defRPr sz="4135"/>
            </a:lvl1pPr>
            <a:lvl2pPr>
              <a:defRPr sz="3618"/>
            </a:lvl2pPr>
            <a:lvl3pPr>
              <a:defRPr sz="3102"/>
            </a:lvl3pPr>
            <a:lvl4pPr>
              <a:defRPr sz="2585"/>
            </a:lvl4pPr>
            <a:lvl5pPr>
              <a:defRPr sz="2585"/>
            </a:lvl5pPr>
            <a:lvl6pPr>
              <a:defRPr sz="2585"/>
            </a:lvl6pPr>
            <a:lvl7pPr>
              <a:defRPr sz="2585"/>
            </a:lvl7pPr>
            <a:lvl8pPr>
              <a:defRPr sz="2585"/>
            </a:lvl8pPr>
            <a:lvl9pPr>
              <a:defRPr sz="258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9" y="2880360"/>
            <a:ext cx="4128849" cy="5336223"/>
          </a:xfrm>
        </p:spPr>
        <p:txBody>
          <a:bodyPr/>
          <a:lstStyle>
            <a:lvl1pPr marL="0" indent="0">
              <a:buNone/>
              <a:defRPr sz="2068"/>
            </a:lvl1pPr>
            <a:lvl2pPr marL="590840" indent="0">
              <a:buNone/>
              <a:defRPr sz="1809"/>
            </a:lvl2pPr>
            <a:lvl3pPr marL="1181679" indent="0">
              <a:buNone/>
              <a:defRPr sz="1551"/>
            </a:lvl3pPr>
            <a:lvl4pPr marL="1772519" indent="0">
              <a:buNone/>
              <a:defRPr sz="1292"/>
            </a:lvl4pPr>
            <a:lvl5pPr marL="2363358" indent="0">
              <a:buNone/>
              <a:defRPr sz="1292"/>
            </a:lvl5pPr>
            <a:lvl6pPr marL="2954198" indent="0">
              <a:buNone/>
              <a:defRPr sz="1292"/>
            </a:lvl6pPr>
            <a:lvl7pPr marL="3545037" indent="0">
              <a:buNone/>
              <a:defRPr sz="1292"/>
            </a:lvl7pPr>
            <a:lvl8pPr marL="4135877" indent="0">
              <a:buNone/>
              <a:defRPr sz="1292"/>
            </a:lvl8pPr>
            <a:lvl9pPr marL="4726716" indent="0">
              <a:buNone/>
              <a:defRPr sz="129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A3FE2BD-1C15-42B3-90D0-FA509DEE2EDB}" type="datetime1">
              <a:rPr kumimoji="1" lang="ja-JP" altLang="en-US" smtClean="0"/>
              <a:t>2025/8/1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81A2E50-83C5-4483-B0CA-AC279CFA76AE}" type="slidenum">
              <a:rPr kumimoji="1" lang="ja-JP" altLang="en-US" smtClean="0"/>
              <a:t>‹#›</a:t>
            </a:fld>
            <a:endParaRPr kumimoji="1" lang="ja-JP" altLang="en-US"/>
          </a:p>
        </p:txBody>
      </p:sp>
    </p:spTree>
    <p:extLst>
      <p:ext uri="{BB962C8B-B14F-4D97-AF65-F5344CB8AC3E}">
        <p14:creationId xmlns:p14="http://schemas.microsoft.com/office/powerpoint/2010/main" val="1780575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9" y="640080"/>
            <a:ext cx="4128849" cy="2240280"/>
          </a:xfrm>
        </p:spPr>
        <p:txBody>
          <a:bodyPr anchor="b"/>
          <a:lstStyle>
            <a:lvl1pPr>
              <a:defRPr sz="413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8" y="1382399"/>
            <a:ext cx="6480811" cy="6823075"/>
          </a:xfrm>
        </p:spPr>
        <p:txBody>
          <a:bodyPr anchor="t"/>
          <a:lstStyle>
            <a:lvl1pPr marL="0" indent="0">
              <a:buNone/>
              <a:defRPr sz="4135"/>
            </a:lvl1pPr>
            <a:lvl2pPr marL="590840" indent="0">
              <a:buNone/>
              <a:defRPr sz="3618"/>
            </a:lvl2pPr>
            <a:lvl3pPr marL="1181679" indent="0">
              <a:buNone/>
              <a:defRPr sz="3102"/>
            </a:lvl3pPr>
            <a:lvl4pPr marL="1772519" indent="0">
              <a:buNone/>
              <a:defRPr sz="2585"/>
            </a:lvl4pPr>
            <a:lvl5pPr marL="2363358" indent="0">
              <a:buNone/>
              <a:defRPr sz="2585"/>
            </a:lvl5pPr>
            <a:lvl6pPr marL="2954198" indent="0">
              <a:buNone/>
              <a:defRPr sz="2585"/>
            </a:lvl6pPr>
            <a:lvl7pPr marL="3545037" indent="0">
              <a:buNone/>
              <a:defRPr sz="2585"/>
            </a:lvl7pPr>
            <a:lvl8pPr marL="4135877" indent="0">
              <a:buNone/>
              <a:defRPr sz="2585"/>
            </a:lvl8pPr>
            <a:lvl9pPr marL="4726716" indent="0">
              <a:buNone/>
              <a:defRPr sz="258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9" y="2880360"/>
            <a:ext cx="4128849" cy="5336223"/>
          </a:xfrm>
        </p:spPr>
        <p:txBody>
          <a:bodyPr/>
          <a:lstStyle>
            <a:lvl1pPr marL="0" indent="0">
              <a:buNone/>
              <a:defRPr sz="2068"/>
            </a:lvl1pPr>
            <a:lvl2pPr marL="590840" indent="0">
              <a:buNone/>
              <a:defRPr sz="1809"/>
            </a:lvl2pPr>
            <a:lvl3pPr marL="1181679" indent="0">
              <a:buNone/>
              <a:defRPr sz="1551"/>
            </a:lvl3pPr>
            <a:lvl4pPr marL="1772519" indent="0">
              <a:buNone/>
              <a:defRPr sz="1292"/>
            </a:lvl4pPr>
            <a:lvl5pPr marL="2363358" indent="0">
              <a:buNone/>
              <a:defRPr sz="1292"/>
            </a:lvl5pPr>
            <a:lvl6pPr marL="2954198" indent="0">
              <a:buNone/>
              <a:defRPr sz="1292"/>
            </a:lvl6pPr>
            <a:lvl7pPr marL="3545037" indent="0">
              <a:buNone/>
              <a:defRPr sz="1292"/>
            </a:lvl7pPr>
            <a:lvl8pPr marL="4135877" indent="0">
              <a:buNone/>
              <a:defRPr sz="1292"/>
            </a:lvl8pPr>
            <a:lvl9pPr marL="4726716" indent="0">
              <a:buNone/>
              <a:defRPr sz="129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F82CB3B-3627-4861-959B-30CEA123141A}" type="datetime1">
              <a:rPr kumimoji="1" lang="ja-JP" altLang="en-US" smtClean="0"/>
              <a:t>2025/8/1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81A2E50-83C5-4483-B0CA-AC279CFA76AE}" type="slidenum">
              <a:rPr kumimoji="1" lang="ja-JP" altLang="en-US" smtClean="0"/>
              <a:t>‹#›</a:t>
            </a:fld>
            <a:endParaRPr kumimoji="1" lang="ja-JP" altLang="en-US"/>
          </a:p>
        </p:txBody>
      </p:sp>
    </p:spTree>
    <p:extLst>
      <p:ext uri="{BB962C8B-B14F-4D97-AF65-F5344CB8AC3E}">
        <p14:creationId xmlns:p14="http://schemas.microsoft.com/office/powerpoint/2010/main" val="1053203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1" y="511179"/>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1"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1" y="8898894"/>
            <a:ext cx="2880360" cy="511175"/>
          </a:xfrm>
          <a:prstGeom prst="rect">
            <a:avLst/>
          </a:prstGeom>
        </p:spPr>
        <p:txBody>
          <a:bodyPr vert="horz" lIns="91440" tIns="45720" rIns="91440" bIns="45720" rtlCol="0" anchor="ctr"/>
          <a:lstStyle>
            <a:lvl1pPr algn="l">
              <a:defRPr sz="1551">
                <a:solidFill>
                  <a:schemeClr val="tx1">
                    <a:tint val="75000"/>
                  </a:schemeClr>
                </a:solidFill>
              </a:defRPr>
            </a:lvl1pPr>
          </a:lstStyle>
          <a:p>
            <a:fld id="{746D28A1-C291-46FC-8C81-EA147CB6DDF1}" type="datetime1">
              <a:rPr kumimoji="1" lang="ja-JP" altLang="en-US" smtClean="0"/>
              <a:t>2025/8/1</a:t>
            </a:fld>
            <a:endParaRPr kumimoji="1" lang="ja-JP" altLang="en-US"/>
          </a:p>
        </p:txBody>
      </p:sp>
      <p:sp>
        <p:nvSpPr>
          <p:cNvPr id="5" name="Footer Placeholder 4"/>
          <p:cNvSpPr>
            <a:spLocks noGrp="1"/>
          </p:cNvSpPr>
          <p:nvPr>
            <p:ph type="ftr" sz="quarter" idx="3"/>
          </p:nvPr>
        </p:nvSpPr>
        <p:spPr>
          <a:xfrm>
            <a:off x="4240531" y="8898894"/>
            <a:ext cx="4320540" cy="511175"/>
          </a:xfrm>
          <a:prstGeom prst="rect">
            <a:avLst/>
          </a:prstGeom>
        </p:spPr>
        <p:txBody>
          <a:bodyPr vert="horz" lIns="91440" tIns="45720" rIns="91440" bIns="45720" rtlCol="0" anchor="ctr"/>
          <a:lstStyle>
            <a:lvl1pPr algn="ctr">
              <a:defRPr sz="1551">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1" y="8898894"/>
            <a:ext cx="2880360" cy="511175"/>
          </a:xfrm>
          <a:prstGeom prst="rect">
            <a:avLst/>
          </a:prstGeom>
        </p:spPr>
        <p:txBody>
          <a:bodyPr vert="horz" lIns="91440" tIns="45720" rIns="91440" bIns="45720" rtlCol="0" anchor="ctr"/>
          <a:lstStyle>
            <a:lvl1pPr algn="r">
              <a:defRPr sz="1551">
                <a:solidFill>
                  <a:schemeClr val="tx1">
                    <a:tint val="75000"/>
                  </a:schemeClr>
                </a:solidFill>
              </a:defRPr>
            </a:lvl1pPr>
          </a:lstStyle>
          <a:p>
            <a:fld id="{481A2E50-83C5-4483-B0CA-AC279CFA76AE}" type="slidenum">
              <a:rPr kumimoji="1" lang="ja-JP" altLang="en-US" smtClean="0"/>
              <a:t>‹#›</a:t>
            </a:fld>
            <a:endParaRPr kumimoji="1" lang="ja-JP" altLang="en-US"/>
          </a:p>
        </p:txBody>
      </p:sp>
    </p:spTree>
    <p:extLst>
      <p:ext uri="{BB962C8B-B14F-4D97-AF65-F5344CB8AC3E}">
        <p14:creationId xmlns:p14="http://schemas.microsoft.com/office/powerpoint/2010/main" val="268472421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1181679" rtl="0" eaLnBrk="1" latinLnBrk="0" hangingPunct="1">
        <a:lnSpc>
          <a:spcPct val="90000"/>
        </a:lnSpc>
        <a:spcBef>
          <a:spcPct val="0"/>
        </a:spcBef>
        <a:buNone/>
        <a:defRPr kumimoji="1" sz="5686" kern="1200">
          <a:solidFill>
            <a:schemeClr val="tx1"/>
          </a:solidFill>
          <a:latin typeface="+mj-lt"/>
          <a:ea typeface="+mj-ea"/>
          <a:cs typeface="+mj-cs"/>
        </a:defRPr>
      </a:lvl1pPr>
    </p:titleStyle>
    <p:bodyStyle>
      <a:lvl1pPr marL="295420" indent="-295420" algn="l" defTabSz="1181679" rtl="0" eaLnBrk="1" latinLnBrk="0" hangingPunct="1">
        <a:lnSpc>
          <a:spcPct val="90000"/>
        </a:lnSpc>
        <a:spcBef>
          <a:spcPts val="1292"/>
        </a:spcBef>
        <a:buFont typeface="Arial" panose="020B0604020202020204" pitchFamily="34" charset="0"/>
        <a:buChar char="•"/>
        <a:defRPr kumimoji="1" sz="3618" kern="1200">
          <a:solidFill>
            <a:schemeClr val="tx1"/>
          </a:solidFill>
          <a:latin typeface="+mn-lt"/>
          <a:ea typeface="+mn-ea"/>
          <a:cs typeface="+mn-cs"/>
        </a:defRPr>
      </a:lvl1pPr>
      <a:lvl2pPr marL="886259" indent="-295420" algn="l" defTabSz="1181679" rtl="0" eaLnBrk="1" latinLnBrk="0" hangingPunct="1">
        <a:lnSpc>
          <a:spcPct val="90000"/>
        </a:lnSpc>
        <a:spcBef>
          <a:spcPts val="646"/>
        </a:spcBef>
        <a:buFont typeface="Arial" panose="020B0604020202020204" pitchFamily="34" charset="0"/>
        <a:buChar char="•"/>
        <a:defRPr kumimoji="1" sz="3102" kern="1200">
          <a:solidFill>
            <a:schemeClr val="tx1"/>
          </a:solidFill>
          <a:latin typeface="+mn-lt"/>
          <a:ea typeface="+mn-ea"/>
          <a:cs typeface="+mn-cs"/>
        </a:defRPr>
      </a:lvl2pPr>
      <a:lvl3pPr marL="1477099" indent="-295420" algn="l" defTabSz="1181679" rtl="0" eaLnBrk="1" latinLnBrk="0" hangingPunct="1">
        <a:lnSpc>
          <a:spcPct val="90000"/>
        </a:lnSpc>
        <a:spcBef>
          <a:spcPts val="646"/>
        </a:spcBef>
        <a:buFont typeface="Arial" panose="020B0604020202020204" pitchFamily="34" charset="0"/>
        <a:buChar char="•"/>
        <a:defRPr kumimoji="1" sz="2585" kern="1200">
          <a:solidFill>
            <a:schemeClr val="tx1"/>
          </a:solidFill>
          <a:latin typeface="+mn-lt"/>
          <a:ea typeface="+mn-ea"/>
          <a:cs typeface="+mn-cs"/>
        </a:defRPr>
      </a:lvl3pPr>
      <a:lvl4pPr marL="2067938" indent="-295420" algn="l" defTabSz="1181679" rtl="0" eaLnBrk="1" latinLnBrk="0" hangingPunct="1">
        <a:lnSpc>
          <a:spcPct val="90000"/>
        </a:lnSpc>
        <a:spcBef>
          <a:spcPts val="646"/>
        </a:spcBef>
        <a:buFont typeface="Arial" panose="020B0604020202020204" pitchFamily="34" charset="0"/>
        <a:buChar char="•"/>
        <a:defRPr kumimoji="1" sz="2326" kern="1200">
          <a:solidFill>
            <a:schemeClr val="tx1"/>
          </a:solidFill>
          <a:latin typeface="+mn-lt"/>
          <a:ea typeface="+mn-ea"/>
          <a:cs typeface="+mn-cs"/>
        </a:defRPr>
      </a:lvl4pPr>
      <a:lvl5pPr marL="2658778" indent="-295420" algn="l" defTabSz="1181679" rtl="0" eaLnBrk="1" latinLnBrk="0" hangingPunct="1">
        <a:lnSpc>
          <a:spcPct val="90000"/>
        </a:lnSpc>
        <a:spcBef>
          <a:spcPts val="646"/>
        </a:spcBef>
        <a:buFont typeface="Arial" panose="020B0604020202020204" pitchFamily="34" charset="0"/>
        <a:buChar char="•"/>
        <a:defRPr kumimoji="1" sz="2326" kern="1200">
          <a:solidFill>
            <a:schemeClr val="tx1"/>
          </a:solidFill>
          <a:latin typeface="+mn-lt"/>
          <a:ea typeface="+mn-ea"/>
          <a:cs typeface="+mn-cs"/>
        </a:defRPr>
      </a:lvl5pPr>
      <a:lvl6pPr marL="3249618" indent="-295420" algn="l" defTabSz="1181679" rtl="0" eaLnBrk="1" latinLnBrk="0" hangingPunct="1">
        <a:lnSpc>
          <a:spcPct val="90000"/>
        </a:lnSpc>
        <a:spcBef>
          <a:spcPts val="646"/>
        </a:spcBef>
        <a:buFont typeface="Arial" panose="020B0604020202020204" pitchFamily="34" charset="0"/>
        <a:buChar char="•"/>
        <a:defRPr kumimoji="1" sz="2326" kern="1200">
          <a:solidFill>
            <a:schemeClr val="tx1"/>
          </a:solidFill>
          <a:latin typeface="+mn-lt"/>
          <a:ea typeface="+mn-ea"/>
          <a:cs typeface="+mn-cs"/>
        </a:defRPr>
      </a:lvl6pPr>
      <a:lvl7pPr marL="3840457" indent="-295420" algn="l" defTabSz="1181679" rtl="0" eaLnBrk="1" latinLnBrk="0" hangingPunct="1">
        <a:lnSpc>
          <a:spcPct val="90000"/>
        </a:lnSpc>
        <a:spcBef>
          <a:spcPts val="646"/>
        </a:spcBef>
        <a:buFont typeface="Arial" panose="020B0604020202020204" pitchFamily="34" charset="0"/>
        <a:buChar char="•"/>
        <a:defRPr kumimoji="1" sz="2326" kern="1200">
          <a:solidFill>
            <a:schemeClr val="tx1"/>
          </a:solidFill>
          <a:latin typeface="+mn-lt"/>
          <a:ea typeface="+mn-ea"/>
          <a:cs typeface="+mn-cs"/>
        </a:defRPr>
      </a:lvl7pPr>
      <a:lvl8pPr marL="4431297" indent="-295420" algn="l" defTabSz="1181679" rtl="0" eaLnBrk="1" latinLnBrk="0" hangingPunct="1">
        <a:lnSpc>
          <a:spcPct val="90000"/>
        </a:lnSpc>
        <a:spcBef>
          <a:spcPts val="646"/>
        </a:spcBef>
        <a:buFont typeface="Arial" panose="020B0604020202020204" pitchFamily="34" charset="0"/>
        <a:buChar char="•"/>
        <a:defRPr kumimoji="1" sz="2326" kern="1200">
          <a:solidFill>
            <a:schemeClr val="tx1"/>
          </a:solidFill>
          <a:latin typeface="+mn-lt"/>
          <a:ea typeface="+mn-ea"/>
          <a:cs typeface="+mn-cs"/>
        </a:defRPr>
      </a:lvl8pPr>
      <a:lvl9pPr marL="5022136" indent="-295420" algn="l" defTabSz="1181679" rtl="0" eaLnBrk="1" latinLnBrk="0" hangingPunct="1">
        <a:lnSpc>
          <a:spcPct val="90000"/>
        </a:lnSpc>
        <a:spcBef>
          <a:spcPts val="646"/>
        </a:spcBef>
        <a:buFont typeface="Arial" panose="020B0604020202020204" pitchFamily="34" charset="0"/>
        <a:buChar char="•"/>
        <a:defRPr kumimoji="1" sz="2326" kern="1200">
          <a:solidFill>
            <a:schemeClr val="tx1"/>
          </a:solidFill>
          <a:latin typeface="+mn-lt"/>
          <a:ea typeface="+mn-ea"/>
          <a:cs typeface="+mn-cs"/>
        </a:defRPr>
      </a:lvl9pPr>
    </p:bodyStyle>
    <p:otherStyle>
      <a:defPPr>
        <a:defRPr lang="en-US"/>
      </a:defPPr>
      <a:lvl1pPr marL="0" algn="l" defTabSz="1181679" rtl="0" eaLnBrk="1" latinLnBrk="0" hangingPunct="1">
        <a:defRPr kumimoji="1" sz="2326" kern="1200">
          <a:solidFill>
            <a:schemeClr val="tx1"/>
          </a:solidFill>
          <a:latin typeface="+mn-lt"/>
          <a:ea typeface="+mn-ea"/>
          <a:cs typeface="+mn-cs"/>
        </a:defRPr>
      </a:lvl1pPr>
      <a:lvl2pPr marL="590840" algn="l" defTabSz="1181679" rtl="0" eaLnBrk="1" latinLnBrk="0" hangingPunct="1">
        <a:defRPr kumimoji="1" sz="2326" kern="1200">
          <a:solidFill>
            <a:schemeClr val="tx1"/>
          </a:solidFill>
          <a:latin typeface="+mn-lt"/>
          <a:ea typeface="+mn-ea"/>
          <a:cs typeface="+mn-cs"/>
        </a:defRPr>
      </a:lvl2pPr>
      <a:lvl3pPr marL="1181679" algn="l" defTabSz="1181679" rtl="0" eaLnBrk="1" latinLnBrk="0" hangingPunct="1">
        <a:defRPr kumimoji="1" sz="2326" kern="1200">
          <a:solidFill>
            <a:schemeClr val="tx1"/>
          </a:solidFill>
          <a:latin typeface="+mn-lt"/>
          <a:ea typeface="+mn-ea"/>
          <a:cs typeface="+mn-cs"/>
        </a:defRPr>
      </a:lvl3pPr>
      <a:lvl4pPr marL="1772519" algn="l" defTabSz="1181679" rtl="0" eaLnBrk="1" latinLnBrk="0" hangingPunct="1">
        <a:defRPr kumimoji="1" sz="2326" kern="1200">
          <a:solidFill>
            <a:schemeClr val="tx1"/>
          </a:solidFill>
          <a:latin typeface="+mn-lt"/>
          <a:ea typeface="+mn-ea"/>
          <a:cs typeface="+mn-cs"/>
        </a:defRPr>
      </a:lvl4pPr>
      <a:lvl5pPr marL="2363358" algn="l" defTabSz="1181679" rtl="0" eaLnBrk="1" latinLnBrk="0" hangingPunct="1">
        <a:defRPr kumimoji="1" sz="2326" kern="1200">
          <a:solidFill>
            <a:schemeClr val="tx1"/>
          </a:solidFill>
          <a:latin typeface="+mn-lt"/>
          <a:ea typeface="+mn-ea"/>
          <a:cs typeface="+mn-cs"/>
        </a:defRPr>
      </a:lvl5pPr>
      <a:lvl6pPr marL="2954198" algn="l" defTabSz="1181679" rtl="0" eaLnBrk="1" latinLnBrk="0" hangingPunct="1">
        <a:defRPr kumimoji="1" sz="2326" kern="1200">
          <a:solidFill>
            <a:schemeClr val="tx1"/>
          </a:solidFill>
          <a:latin typeface="+mn-lt"/>
          <a:ea typeface="+mn-ea"/>
          <a:cs typeface="+mn-cs"/>
        </a:defRPr>
      </a:lvl6pPr>
      <a:lvl7pPr marL="3545037" algn="l" defTabSz="1181679" rtl="0" eaLnBrk="1" latinLnBrk="0" hangingPunct="1">
        <a:defRPr kumimoji="1" sz="2326" kern="1200">
          <a:solidFill>
            <a:schemeClr val="tx1"/>
          </a:solidFill>
          <a:latin typeface="+mn-lt"/>
          <a:ea typeface="+mn-ea"/>
          <a:cs typeface="+mn-cs"/>
        </a:defRPr>
      </a:lvl7pPr>
      <a:lvl8pPr marL="4135877" algn="l" defTabSz="1181679" rtl="0" eaLnBrk="1" latinLnBrk="0" hangingPunct="1">
        <a:defRPr kumimoji="1" sz="2326" kern="1200">
          <a:solidFill>
            <a:schemeClr val="tx1"/>
          </a:solidFill>
          <a:latin typeface="+mn-lt"/>
          <a:ea typeface="+mn-ea"/>
          <a:cs typeface="+mn-cs"/>
        </a:defRPr>
      </a:lvl8pPr>
      <a:lvl9pPr marL="4726716" algn="l" defTabSz="1181679" rtl="0" eaLnBrk="1" latinLnBrk="0" hangingPunct="1">
        <a:defRPr kumimoji="1" sz="232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7384" y="512064"/>
            <a:ext cx="11041380" cy="185578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7384" y="2560323"/>
            <a:ext cx="11041380" cy="609187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4"/>
            <a:ext cx="2880360" cy="511175"/>
          </a:xfrm>
          <a:prstGeom prst="rect">
            <a:avLst/>
          </a:prstGeom>
        </p:spPr>
        <p:txBody>
          <a:bodyPr vert="horz" lIns="91440" tIns="45720" rIns="91440" bIns="45720" rtlCol="0" anchor="ctr"/>
          <a:lstStyle>
            <a:lvl1pPr algn="l">
              <a:defRPr sz="1155">
                <a:solidFill>
                  <a:schemeClr val="tx1">
                    <a:lumMod val="65000"/>
                    <a:lumOff val="35000"/>
                  </a:schemeClr>
                </a:solidFill>
              </a:defRPr>
            </a:lvl1pPr>
          </a:lstStyle>
          <a:p>
            <a:fld id="{4EBCBE79-53DF-42E4-A316-4DA87A1AA327}" type="datetime1">
              <a:rPr kumimoji="1" lang="ja-JP" altLang="en-US" smtClean="0"/>
              <a:t>2025/8/1</a:t>
            </a:fld>
            <a:endParaRPr kumimoji="1" lang="ja-JP" altLang="en-US"/>
          </a:p>
        </p:txBody>
      </p:sp>
      <p:sp>
        <p:nvSpPr>
          <p:cNvPr id="5" name="Footer Placeholder 4"/>
          <p:cNvSpPr>
            <a:spLocks noGrp="1"/>
          </p:cNvSpPr>
          <p:nvPr>
            <p:ph type="ftr" sz="quarter" idx="3"/>
          </p:nvPr>
        </p:nvSpPr>
        <p:spPr>
          <a:xfrm>
            <a:off x="4240531" y="8898894"/>
            <a:ext cx="4320540" cy="511175"/>
          </a:xfrm>
          <a:prstGeom prst="rect">
            <a:avLst/>
          </a:prstGeom>
        </p:spPr>
        <p:txBody>
          <a:bodyPr vert="horz" lIns="91440" tIns="45720" rIns="91440" bIns="45720" rtlCol="0" anchor="ctr"/>
          <a:lstStyle>
            <a:lvl1pPr algn="ctr">
              <a:defRPr sz="1155">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9048404" y="8898894"/>
            <a:ext cx="2880360" cy="511175"/>
          </a:xfrm>
          <a:prstGeom prst="rect">
            <a:avLst/>
          </a:prstGeom>
        </p:spPr>
        <p:txBody>
          <a:bodyPr vert="horz" lIns="91440" tIns="45720" rIns="91440" bIns="45720" rtlCol="0" anchor="ctr"/>
          <a:lstStyle>
            <a:lvl1pPr algn="r">
              <a:defRPr sz="1155">
                <a:solidFill>
                  <a:schemeClr val="tx1">
                    <a:tint val="75000"/>
                  </a:schemeClr>
                </a:solidFill>
              </a:defRPr>
            </a:lvl1pPr>
          </a:lstStyle>
          <a:p>
            <a:fld id="{EFB75F29-2A43-47D9-BF57-FD259BF795F0}" type="slidenum">
              <a:rPr lang="ja-JP" altLang="en-US" smtClean="0"/>
              <a:pPr/>
              <a:t>‹#›</a:t>
            </a:fld>
            <a:endParaRPr lang="ja-JP" altLang="en-US"/>
          </a:p>
        </p:txBody>
      </p:sp>
    </p:spTree>
    <p:extLst>
      <p:ext uri="{BB962C8B-B14F-4D97-AF65-F5344CB8AC3E}">
        <p14:creationId xmlns:p14="http://schemas.microsoft.com/office/powerpoint/2010/main" val="161410782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60144"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7" indent="-240037" algn="l" defTabSz="960144" rtl="0" eaLnBrk="1" latinLnBrk="0" hangingPunct="1">
        <a:lnSpc>
          <a:spcPct val="90000"/>
        </a:lnSpc>
        <a:spcBef>
          <a:spcPts val="1050"/>
        </a:spcBef>
        <a:buFont typeface="Wingdings 2" pitchFamily="18" charset="2"/>
        <a:buChar char=""/>
        <a:defRPr kumimoji="1" sz="2940" kern="1200">
          <a:solidFill>
            <a:schemeClr val="tx1"/>
          </a:solidFill>
          <a:latin typeface="+mn-lt"/>
          <a:ea typeface="+mn-ea"/>
          <a:cs typeface="+mn-cs"/>
        </a:defRPr>
      </a:lvl1pPr>
      <a:lvl2pPr marL="720108" indent="-240037" algn="l" defTabSz="960144" rtl="0" eaLnBrk="1" latinLnBrk="0" hangingPunct="1">
        <a:lnSpc>
          <a:spcPct val="90000"/>
        </a:lnSpc>
        <a:spcBef>
          <a:spcPts val="525"/>
        </a:spcBef>
        <a:buFont typeface="Wingdings 2" pitchFamily="18" charset="2"/>
        <a:buChar char=""/>
        <a:defRPr kumimoji="1" sz="2520" kern="1200">
          <a:solidFill>
            <a:schemeClr val="tx1"/>
          </a:solidFill>
          <a:latin typeface="+mn-lt"/>
          <a:ea typeface="+mn-ea"/>
          <a:cs typeface="+mn-cs"/>
        </a:defRPr>
      </a:lvl2pPr>
      <a:lvl3pPr marL="1200181" indent="-240037" algn="l" defTabSz="960144" rtl="0" eaLnBrk="1" latinLnBrk="0" hangingPunct="1">
        <a:lnSpc>
          <a:spcPct val="90000"/>
        </a:lnSpc>
        <a:spcBef>
          <a:spcPts val="525"/>
        </a:spcBef>
        <a:buFont typeface="Wingdings 2" pitchFamily="18" charset="2"/>
        <a:buChar char=""/>
        <a:defRPr kumimoji="1" sz="2100" kern="1200">
          <a:solidFill>
            <a:schemeClr val="tx1"/>
          </a:solidFill>
          <a:latin typeface="+mn-lt"/>
          <a:ea typeface="+mn-ea"/>
          <a:cs typeface="+mn-cs"/>
        </a:defRPr>
      </a:lvl3pPr>
      <a:lvl4pPr marL="1680252" indent="-240037" algn="l" defTabSz="960144" rtl="0" eaLnBrk="1" latinLnBrk="0" hangingPunct="1">
        <a:lnSpc>
          <a:spcPct val="90000"/>
        </a:lnSpc>
        <a:spcBef>
          <a:spcPts val="525"/>
        </a:spcBef>
        <a:buFont typeface="Wingdings 2" pitchFamily="18" charset="2"/>
        <a:buChar char=""/>
        <a:defRPr kumimoji="1" sz="1890" kern="1200">
          <a:solidFill>
            <a:schemeClr val="tx1"/>
          </a:solidFill>
          <a:latin typeface="+mn-lt"/>
          <a:ea typeface="+mn-ea"/>
          <a:cs typeface="+mn-cs"/>
        </a:defRPr>
      </a:lvl4pPr>
      <a:lvl5pPr marL="2160325" indent="-240037" algn="l" defTabSz="960144" rtl="0" eaLnBrk="1" latinLnBrk="0" hangingPunct="1">
        <a:lnSpc>
          <a:spcPct val="90000"/>
        </a:lnSpc>
        <a:spcBef>
          <a:spcPts val="525"/>
        </a:spcBef>
        <a:buFont typeface="Wingdings 2" pitchFamily="18" charset="2"/>
        <a:buChar char=""/>
        <a:defRPr kumimoji="1" sz="1890" kern="1200">
          <a:solidFill>
            <a:schemeClr val="tx1"/>
          </a:solidFill>
          <a:latin typeface="+mn-lt"/>
          <a:ea typeface="+mn-ea"/>
          <a:cs typeface="+mn-cs"/>
        </a:defRPr>
      </a:lvl5pPr>
      <a:lvl6pPr marL="2640397" indent="-240037" algn="l" defTabSz="960144" rtl="0" eaLnBrk="1" latinLnBrk="0" hangingPunct="1">
        <a:spcBef>
          <a:spcPct val="20000"/>
        </a:spcBef>
        <a:buFont typeface="Wingdings 2" pitchFamily="18" charset="2"/>
        <a:buChar char=""/>
        <a:defRPr kumimoji="1" sz="1890" kern="1200">
          <a:solidFill>
            <a:schemeClr val="tx1"/>
          </a:solidFill>
          <a:latin typeface="+mn-lt"/>
          <a:ea typeface="+mn-ea"/>
          <a:cs typeface="+mn-cs"/>
        </a:defRPr>
      </a:lvl6pPr>
      <a:lvl7pPr marL="3120468" indent="-240037" algn="l" defTabSz="960144" rtl="0" eaLnBrk="1" latinLnBrk="0" hangingPunct="1">
        <a:spcBef>
          <a:spcPct val="20000"/>
        </a:spcBef>
        <a:buFont typeface="Wingdings 2" pitchFamily="18" charset="2"/>
        <a:buChar char=""/>
        <a:defRPr kumimoji="1" sz="1890" kern="1200">
          <a:solidFill>
            <a:schemeClr val="tx1"/>
          </a:solidFill>
          <a:latin typeface="+mn-lt"/>
          <a:ea typeface="+mn-ea"/>
          <a:cs typeface="+mn-cs"/>
        </a:defRPr>
      </a:lvl7pPr>
      <a:lvl8pPr marL="3600541" indent="-240037" algn="l" defTabSz="960144" rtl="0" eaLnBrk="1" latinLnBrk="0" hangingPunct="1">
        <a:spcBef>
          <a:spcPct val="20000"/>
        </a:spcBef>
        <a:buFont typeface="Wingdings 2" pitchFamily="18" charset="2"/>
        <a:buChar char=""/>
        <a:defRPr kumimoji="1" sz="1890" kern="1200">
          <a:solidFill>
            <a:schemeClr val="tx1"/>
          </a:solidFill>
          <a:latin typeface="+mn-lt"/>
          <a:ea typeface="+mn-ea"/>
          <a:cs typeface="+mn-cs"/>
        </a:defRPr>
      </a:lvl8pPr>
      <a:lvl9pPr marL="4080612" indent="-240037" algn="l" defTabSz="960144" rtl="0" eaLnBrk="1" latinLnBrk="0" hangingPunct="1">
        <a:spcBef>
          <a:spcPct val="20000"/>
        </a:spcBef>
        <a:buFont typeface="Wingdings 2" pitchFamily="18" charset="2"/>
        <a:buChar char=""/>
        <a:defRPr kumimoji="1" sz="1890" kern="1200">
          <a:solidFill>
            <a:schemeClr val="tx1"/>
          </a:solidFill>
          <a:latin typeface="+mn-lt"/>
          <a:ea typeface="+mn-ea"/>
          <a:cs typeface="+mn-cs"/>
        </a:defRPr>
      </a:lvl9pPr>
    </p:bodyStyle>
    <p:otherStyle>
      <a:defPPr>
        <a:defRPr lang="en-US"/>
      </a:defPPr>
      <a:lvl1pPr marL="0" algn="l" defTabSz="960144" rtl="0" eaLnBrk="1" latinLnBrk="0" hangingPunct="1">
        <a:defRPr kumimoji="1" sz="1890" kern="1200">
          <a:solidFill>
            <a:schemeClr val="tx1"/>
          </a:solidFill>
          <a:latin typeface="+mn-lt"/>
          <a:ea typeface="+mn-ea"/>
          <a:cs typeface="+mn-cs"/>
        </a:defRPr>
      </a:lvl1pPr>
      <a:lvl2pPr marL="480073" algn="l" defTabSz="960144" rtl="0" eaLnBrk="1" latinLnBrk="0" hangingPunct="1">
        <a:defRPr kumimoji="1" sz="1890" kern="1200">
          <a:solidFill>
            <a:schemeClr val="tx1"/>
          </a:solidFill>
          <a:latin typeface="+mn-lt"/>
          <a:ea typeface="+mn-ea"/>
          <a:cs typeface="+mn-cs"/>
        </a:defRPr>
      </a:lvl2pPr>
      <a:lvl3pPr marL="960144" algn="l" defTabSz="960144" rtl="0" eaLnBrk="1" latinLnBrk="0" hangingPunct="1">
        <a:defRPr kumimoji="1" sz="1890" kern="1200">
          <a:solidFill>
            <a:schemeClr val="tx1"/>
          </a:solidFill>
          <a:latin typeface="+mn-lt"/>
          <a:ea typeface="+mn-ea"/>
          <a:cs typeface="+mn-cs"/>
        </a:defRPr>
      </a:lvl3pPr>
      <a:lvl4pPr marL="1440216" algn="l" defTabSz="960144" rtl="0" eaLnBrk="1" latinLnBrk="0" hangingPunct="1">
        <a:defRPr kumimoji="1" sz="1890" kern="1200">
          <a:solidFill>
            <a:schemeClr val="tx1"/>
          </a:solidFill>
          <a:latin typeface="+mn-lt"/>
          <a:ea typeface="+mn-ea"/>
          <a:cs typeface="+mn-cs"/>
        </a:defRPr>
      </a:lvl4pPr>
      <a:lvl5pPr marL="1920288" algn="l" defTabSz="960144" rtl="0" eaLnBrk="1" latinLnBrk="0" hangingPunct="1">
        <a:defRPr kumimoji="1" sz="1890" kern="1200">
          <a:solidFill>
            <a:schemeClr val="tx1"/>
          </a:solidFill>
          <a:latin typeface="+mn-lt"/>
          <a:ea typeface="+mn-ea"/>
          <a:cs typeface="+mn-cs"/>
        </a:defRPr>
      </a:lvl5pPr>
      <a:lvl6pPr marL="2400360" algn="l" defTabSz="960144" rtl="0" eaLnBrk="1" latinLnBrk="0" hangingPunct="1">
        <a:defRPr kumimoji="1" sz="1890" kern="1200">
          <a:solidFill>
            <a:schemeClr val="tx1"/>
          </a:solidFill>
          <a:latin typeface="+mn-lt"/>
          <a:ea typeface="+mn-ea"/>
          <a:cs typeface="+mn-cs"/>
        </a:defRPr>
      </a:lvl6pPr>
      <a:lvl7pPr marL="2880431" algn="l" defTabSz="960144" rtl="0" eaLnBrk="1" latinLnBrk="0" hangingPunct="1">
        <a:defRPr kumimoji="1" sz="1890" kern="1200">
          <a:solidFill>
            <a:schemeClr val="tx1"/>
          </a:solidFill>
          <a:latin typeface="+mn-lt"/>
          <a:ea typeface="+mn-ea"/>
          <a:cs typeface="+mn-cs"/>
        </a:defRPr>
      </a:lvl7pPr>
      <a:lvl8pPr marL="3360504" algn="l" defTabSz="960144" rtl="0" eaLnBrk="1" latinLnBrk="0" hangingPunct="1">
        <a:defRPr kumimoji="1" sz="1890" kern="1200">
          <a:solidFill>
            <a:schemeClr val="tx1"/>
          </a:solidFill>
          <a:latin typeface="+mn-lt"/>
          <a:ea typeface="+mn-ea"/>
          <a:cs typeface="+mn-cs"/>
        </a:defRPr>
      </a:lvl8pPr>
      <a:lvl9pPr marL="3840577" algn="l" defTabSz="960144" rtl="0" eaLnBrk="1" latinLnBrk="0" hangingPunct="1">
        <a:defRPr kumimoji="1" sz="189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E9DCFBB3-D217-4C07-868F-E21E80E83969}" type="datetime1">
              <a:rPr kumimoji="1" lang="ja-JP" altLang="en-US" smtClean="0"/>
              <a:t>2025/8/1</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7F3728C9-30FB-449E-BDEC-AEEAB58381F9}" type="slidenum">
              <a:rPr kumimoji="1" lang="ja-JP" altLang="en-US" smtClean="0"/>
              <a:t>‹#›</a:t>
            </a:fld>
            <a:endParaRPr kumimoji="1" lang="ja-JP" altLang="en-US"/>
          </a:p>
        </p:txBody>
      </p:sp>
    </p:spTree>
    <p:extLst>
      <p:ext uri="{BB962C8B-B14F-4D97-AF65-F5344CB8AC3E}">
        <p14:creationId xmlns:p14="http://schemas.microsoft.com/office/powerpoint/2010/main" val="168992936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2025/8/1</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50572611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chart" Target="../charts/chart2.xml"/><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34.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jpeg"/><Relationship Id="rId4" Type="http://schemas.openxmlformats.org/officeDocument/2006/relationships/image" Target="../media/image10.png"/><Relationship Id="rId9" Type="http://schemas.openxmlformats.org/officeDocument/2006/relationships/image" Target="../media/image1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idx="4294967295"/>
          </p:nvPr>
        </p:nvSpPr>
        <p:spPr>
          <a:xfrm>
            <a:off x="920868" y="3947962"/>
            <a:ext cx="11067069" cy="1107831"/>
          </a:xfrm>
        </p:spPr>
        <p:txBody>
          <a:bodyPr>
            <a:normAutofit/>
          </a:bodyPr>
          <a:lstStyle/>
          <a:p>
            <a:pPr algn="ctr"/>
            <a:r>
              <a:rPr lang="ja-JP" altLang="en-US" sz="4135" dirty="0">
                <a:latin typeface="UD デジタル 教科書体 NP-B" panose="02020700000000000000" pitchFamily="18" charset="-128"/>
                <a:ea typeface="UD デジタル 教科書体 NP-B" panose="02020700000000000000" pitchFamily="18" charset="-128"/>
              </a:rPr>
              <a:t>食品ロス削減推進計画の見直しについて</a:t>
            </a:r>
          </a:p>
        </p:txBody>
      </p:sp>
      <p:cxnSp>
        <p:nvCxnSpPr>
          <p:cNvPr id="6" name="直線コネクタ 5"/>
          <p:cNvCxnSpPr>
            <a:cxnSpLocks/>
          </p:cNvCxnSpPr>
          <p:nvPr/>
        </p:nvCxnSpPr>
        <p:spPr>
          <a:xfrm>
            <a:off x="1219978" y="5076767"/>
            <a:ext cx="10659223" cy="0"/>
          </a:xfrm>
          <a:prstGeom prst="line">
            <a:avLst/>
          </a:prstGeom>
          <a:ln>
            <a:solidFill>
              <a:schemeClr val="accent1">
                <a:lumMod val="50000"/>
              </a:schemeClr>
            </a:solidFill>
          </a:ln>
        </p:spPr>
        <p:style>
          <a:lnRef idx="3">
            <a:schemeClr val="accent2"/>
          </a:lnRef>
          <a:fillRef idx="0">
            <a:schemeClr val="accent2"/>
          </a:fillRef>
          <a:effectRef idx="2">
            <a:schemeClr val="accent2"/>
          </a:effectRef>
          <a:fontRef idx="minor">
            <a:schemeClr val="tx1"/>
          </a:fontRef>
        </p:style>
      </p:cxnSp>
      <p:grpSp>
        <p:nvGrpSpPr>
          <p:cNvPr id="8" name="グループ化 7"/>
          <p:cNvGrpSpPr/>
          <p:nvPr/>
        </p:nvGrpSpPr>
        <p:grpSpPr>
          <a:xfrm>
            <a:off x="415827" y="334867"/>
            <a:ext cx="4040325" cy="497708"/>
            <a:chOff x="285317" y="757882"/>
            <a:chExt cx="10837585" cy="1354699"/>
          </a:xfrm>
        </p:grpSpPr>
        <p:grpSp>
          <p:nvGrpSpPr>
            <p:cNvPr id="9" name="グループ化 8">
              <a:extLst>
                <a:ext uri="{FF2B5EF4-FFF2-40B4-BE49-F238E27FC236}">
                  <a16:creationId xmlns:a16="http://schemas.microsoft.com/office/drawing/2014/main" id="{F1F051AA-3954-45BB-A823-4A6521ED1B9A}"/>
                </a:ext>
              </a:extLst>
            </p:cNvPr>
            <p:cNvGrpSpPr/>
            <p:nvPr/>
          </p:nvGrpSpPr>
          <p:grpSpPr>
            <a:xfrm>
              <a:off x="285317" y="757882"/>
              <a:ext cx="9482886" cy="1354698"/>
              <a:chOff x="192024" y="0"/>
              <a:chExt cx="10838688" cy="1548384"/>
            </a:xfrm>
          </p:grpSpPr>
          <p:pic>
            <p:nvPicPr>
              <p:cNvPr id="11" name="図 10" descr="アイコン&#10;&#10;自動的に生成された説明">
                <a:extLst>
                  <a:ext uri="{FF2B5EF4-FFF2-40B4-BE49-F238E27FC236}">
                    <a16:creationId xmlns:a16="http://schemas.microsoft.com/office/drawing/2014/main" id="{AD9F5F3C-31D2-4EFB-8497-0BB87765547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92024" y="0"/>
                <a:ext cx="1548384" cy="1548384"/>
              </a:xfrm>
              <a:prstGeom prst="rect">
                <a:avLst/>
              </a:prstGeom>
            </p:spPr>
          </p:pic>
          <p:pic>
            <p:nvPicPr>
              <p:cNvPr id="12" name="図 11" descr="アイコン が含まれている画像&#10;&#10;自動的に生成された説明">
                <a:extLst>
                  <a:ext uri="{FF2B5EF4-FFF2-40B4-BE49-F238E27FC236}">
                    <a16:creationId xmlns:a16="http://schemas.microsoft.com/office/drawing/2014/main" id="{3C13A7C0-FBB8-4CA8-B240-B6FCD0D76D2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740408" y="0"/>
                <a:ext cx="1548384" cy="1548384"/>
              </a:xfrm>
              <a:prstGeom prst="rect">
                <a:avLst/>
              </a:prstGeom>
            </p:spPr>
          </p:pic>
          <p:pic>
            <p:nvPicPr>
              <p:cNvPr id="13" name="図 12" descr="アイコン が含まれている画像&#10;&#10;自動的に生成された説明">
                <a:extLst>
                  <a:ext uri="{FF2B5EF4-FFF2-40B4-BE49-F238E27FC236}">
                    <a16:creationId xmlns:a16="http://schemas.microsoft.com/office/drawing/2014/main" id="{0C551BCB-3466-43F1-9B9B-B269414C11A8}"/>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288792" y="0"/>
                <a:ext cx="1548384" cy="1548384"/>
              </a:xfrm>
              <a:prstGeom prst="rect">
                <a:avLst/>
              </a:prstGeom>
            </p:spPr>
          </p:pic>
          <p:pic>
            <p:nvPicPr>
              <p:cNvPr id="14" name="図 13" descr="アイコン が含まれている画像&#10;&#10;自動的に生成された説明">
                <a:extLst>
                  <a:ext uri="{FF2B5EF4-FFF2-40B4-BE49-F238E27FC236}">
                    <a16:creationId xmlns:a16="http://schemas.microsoft.com/office/drawing/2014/main" id="{B1957410-E686-4323-B04B-E7B078C66ACC}"/>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4837176" y="0"/>
                <a:ext cx="1548384" cy="1548384"/>
              </a:xfrm>
              <a:prstGeom prst="rect">
                <a:avLst/>
              </a:prstGeom>
            </p:spPr>
          </p:pic>
          <p:pic>
            <p:nvPicPr>
              <p:cNvPr id="15" name="図 14" descr="ロゴ が含まれている画像&#10;&#10;自動的に生成された説明">
                <a:extLst>
                  <a:ext uri="{FF2B5EF4-FFF2-40B4-BE49-F238E27FC236}">
                    <a16:creationId xmlns:a16="http://schemas.microsoft.com/office/drawing/2014/main" id="{84A3BC83-2E88-4066-9FA6-413884CE6096}"/>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6385560" y="0"/>
                <a:ext cx="1548384" cy="1548384"/>
              </a:xfrm>
              <a:prstGeom prst="rect">
                <a:avLst/>
              </a:prstGeom>
            </p:spPr>
          </p:pic>
          <p:pic>
            <p:nvPicPr>
              <p:cNvPr id="16" name="図 15" descr="アイコン が含まれている画像&#10;&#10;自動的に生成された説明">
                <a:extLst>
                  <a:ext uri="{FF2B5EF4-FFF2-40B4-BE49-F238E27FC236}">
                    <a16:creationId xmlns:a16="http://schemas.microsoft.com/office/drawing/2014/main" id="{9BBC6DAE-1E2E-4328-9C49-95B78CE1F3FF}"/>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7933944" y="0"/>
                <a:ext cx="1548384" cy="1548384"/>
              </a:xfrm>
              <a:prstGeom prst="rect">
                <a:avLst/>
              </a:prstGeom>
            </p:spPr>
          </p:pic>
          <p:pic>
            <p:nvPicPr>
              <p:cNvPr id="17" name="図 16" descr="アイコン&#10;&#10;自動的に生成された説明">
                <a:extLst>
                  <a:ext uri="{FF2B5EF4-FFF2-40B4-BE49-F238E27FC236}">
                    <a16:creationId xmlns:a16="http://schemas.microsoft.com/office/drawing/2014/main" id="{C03E810A-505C-4C5A-B684-766E38ACBD00}"/>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9482328" y="0"/>
                <a:ext cx="1548384" cy="1548384"/>
              </a:xfrm>
              <a:prstGeom prst="rect">
                <a:avLst/>
              </a:prstGeom>
            </p:spPr>
          </p:pic>
        </p:grpSp>
        <p:pic>
          <p:nvPicPr>
            <p:cNvPr id="10" name="図 9"/>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9768204" y="757883"/>
              <a:ext cx="1354698" cy="1354698"/>
            </a:xfrm>
            <a:prstGeom prst="rect">
              <a:avLst/>
            </a:prstGeom>
            <a:solidFill>
              <a:schemeClr val="bg1"/>
            </a:solidFill>
          </p:spPr>
        </p:pic>
      </p:grpSp>
      <p:sp>
        <p:nvSpPr>
          <p:cNvPr id="3" name="テキスト ボックス 2"/>
          <p:cNvSpPr txBox="1"/>
          <p:nvPr/>
        </p:nvSpPr>
        <p:spPr>
          <a:xfrm>
            <a:off x="7788730" y="318603"/>
            <a:ext cx="4940254" cy="291170"/>
          </a:xfrm>
          <a:prstGeom prst="rect">
            <a:avLst/>
          </a:prstGeom>
          <a:noFill/>
        </p:spPr>
        <p:txBody>
          <a:bodyPr wrap="square" rtlCol="0">
            <a:spAutoFit/>
          </a:bodyPr>
          <a:lstStyle/>
          <a:p>
            <a:r>
              <a:rPr kumimoji="1" lang="en-US" altLang="ja-JP" sz="1292" dirty="0">
                <a:latin typeface="UD デジタル 教科書体 NP-R" panose="02020400000000000000" pitchFamily="18" charset="-128"/>
                <a:ea typeface="UD デジタル 教科書体 NP-R" panose="02020400000000000000" pitchFamily="18" charset="-128"/>
              </a:rPr>
              <a:t>R7.8.7</a:t>
            </a:r>
            <a:r>
              <a:rPr kumimoji="1" lang="ja-JP" altLang="en-US" sz="1292" dirty="0">
                <a:latin typeface="UD デジタル 教科書体 NP-R" panose="02020400000000000000" pitchFamily="18" charset="-128"/>
                <a:ea typeface="UD デジタル 教科書体 NP-R" panose="02020400000000000000" pitchFamily="18" charset="-128"/>
              </a:rPr>
              <a:t>　令和</a:t>
            </a:r>
            <a:r>
              <a:rPr kumimoji="1" lang="en-US" altLang="ja-JP" sz="1292" dirty="0">
                <a:latin typeface="UD デジタル 教科書体 NP-R" panose="02020400000000000000" pitchFamily="18" charset="-128"/>
                <a:ea typeface="UD デジタル 教科書体 NP-R" panose="02020400000000000000" pitchFamily="18" charset="-128"/>
              </a:rPr>
              <a:t>7</a:t>
            </a:r>
            <a:r>
              <a:rPr kumimoji="1" lang="ja-JP" altLang="en-US" sz="1292" dirty="0">
                <a:latin typeface="UD デジタル 教科書体 NP-R" panose="02020400000000000000" pitchFamily="18" charset="-128"/>
                <a:ea typeface="UD デジタル 教科書体 NP-R" panose="02020400000000000000" pitchFamily="18" charset="-128"/>
              </a:rPr>
              <a:t>年度第</a:t>
            </a:r>
            <a:r>
              <a:rPr kumimoji="1" lang="en-US" altLang="ja-JP" sz="1292" dirty="0">
                <a:latin typeface="UD デジタル 教科書体 NP-R" panose="02020400000000000000" pitchFamily="18" charset="-128"/>
                <a:ea typeface="UD デジタル 教科書体 NP-R" panose="02020400000000000000" pitchFamily="18" charset="-128"/>
              </a:rPr>
              <a:t>1</a:t>
            </a:r>
            <a:r>
              <a:rPr kumimoji="1" lang="ja-JP" altLang="en-US" sz="1292" dirty="0">
                <a:latin typeface="UD デジタル 教科書体 NP-R" panose="02020400000000000000" pitchFamily="18" charset="-128"/>
                <a:ea typeface="UD デジタル 教科書体 NP-R" panose="02020400000000000000" pitchFamily="18" charset="-128"/>
              </a:rPr>
              <a:t>回食品ロス削減ネットワーク懇話会資料</a:t>
            </a:r>
          </a:p>
        </p:txBody>
      </p:sp>
      <p:sp>
        <p:nvSpPr>
          <p:cNvPr id="5" name="テキスト ボックス 4">
            <a:extLst>
              <a:ext uri="{FF2B5EF4-FFF2-40B4-BE49-F238E27FC236}">
                <a16:creationId xmlns:a16="http://schemas.microsoft.com/office/drawing/2014/main" id="{0B7A549D-C907-41CC-BEBD-5160EF9DADB8}"/>
              </a:ext>
            </a:extLst>
          </p:cNvPr>
          <p:cNvSpPr txBox="1"/>
          <p:nvPr/>
        </p:nvSpPr>
        <p:spPr>
          <a:xfrm>
            <a:off x="11361280" y="949374"/>
            <a:ext cx="1243232" cy="450251"/>
          </a:xfrm>
          <a:prstGeom prst="rect">
            <a:avLst/>
          </a:prstGeom>
          <a:noFill/>
        </p:spPr>
        <p:txBody>
          <a:bodyPr wrap="square" rtlCol="0">
            <a:spAutoFit/>
          </a:bodyPr>
          <a:lstStyle/>
          <a:p>
            <a:pPr algn="ctr"/>
            <a:r>
              <a:rPr kumimoji="1" lang="ja-JP" altLang="en-US" sz="2326" dirty="0">
                <a:latin typeface="UD デジタル 教科書体 NP-R" panose="02020400000000000000" pitchFamily="18" charset="-128"/>
                <a:ea typeface="UD デジタル 教科書体 NP-R" panose="02020400000000000000" pitchFamily="18" charset="-128"/>
              </a:rPr>
              <a:t>資料２</a:t>
            </a:r>
          </a:p>
        </p:txBody>
      </p:sp>
    </p:spTree>
    <p:extLst>
      <p:ext uri="{BB962C8B-B14F-4D97-AF65-F5344CB8AC3E}">
        <p14:creationId xmlns:p14="http://schemas.microsoft.com/office/powerpoint/2010/main" val="110460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角丸四角形 68"/>
          <p:cNvSpPr/>
          <p:nvPr/>
        </p:nvSpPr>
        <p:spPr>
          <a:xfrm>
            <a:off x="115632" y="749070"/>
            <a:ext cx="8029313" cy="8755773"/>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96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8" name="角丸四角形 77"/>
          <p:cNvSpPr/>
          <p:nvPr/>
        </p:nvSpPr>
        <p:spPr>
          <a:xfrm>
            <a:off x="8213468" y="4522709"/>
            <a:ext cx="4439648" cy="299789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96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75" name="角丸四角形 74"/>
          <p:cNvSpPr/>
          <p:nvPr/>
        </p:nvSpPr>
        <p:spPr>
          <a:xfrm>
            <a:off x="8219260" y="592398"/>
            <a:ext cx="4439648" cy="361934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96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79" name="角丸四角形 78"/>
          <p:cNvSpPr/>
          <p:nvPr/>
        </p:nvSpPr>
        <p:spPr>
          <a:xfrm>
            <a:off x="8221398" y="4331388"/>
            <a:ext cx="4439648"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lIns="91440" tIns="36000" rIns="91440" bIns="36000" rtlCol="0" anchor="ctr">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a:ea typeface="Meiryo UI"/>
                <a:cs typeface="Meiryo UI" pitchFamily="50" charset="-128"/>
              </a:rPr>
              <a:t>検討にかかる論点（案）</a:t>
            </a:r>
          </a:p>
        </p:txBody>
      </p:sp>
      <p:sp>
        <p:nvSpPr>
          <p:cNvPr id="90" name="角丸四角形 89"/>
          <p:cNvSpPr/>
          <p:nvPr/>
        </p:nvSpPr>
        <p:spPr>
          <a:xfrm>
            <a:off x="8221398" y="7892152"/>
            <a:ext cx="4447747" cy="1650583"/>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96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97" name="角丸四角形 96"/>
          <p:cNvSpPr/>
          <p:nvPr/>
        </p:nvSpPr>
        <p:spPr>
          <a:xfrm>
            <a:off x="8204575" y="7612439"/>
            <a:ext cx="446457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lIns="91440" tIns="36000" rIns="91440" bIns="36000" rtlCol="0" anchor="ctr">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a:ea typeface="Meiryo UI"/>
                <a:cs typeface="+mn-cs"/>
              </a:rPr>
              <a:t>スケジュール（案）</a:t>
            </a:r>
          </a:p>
        </p:txBody>
      </p:sp>
      <p:sp>
        <p:nvSpPr>
          <p:cNvPr id="43" name="角丸四角形 42"/>
          <p:cNvSpPr/>
          <p:nvPr/>
        </p:nvSpPr>
        <p:spPr>
          <a:xfrm>
            <a:off x="153449" y="7532152"/>
            <a:ext cx="4032000"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L="0" marR="142875"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p:txBody>
      </p:sp>
      <p:sp>
        <p:nvSpPr>
          <p:cNvPr id="44" name="角丸四角形 43"/>
          <p:cNvSpPr/>
          <p:nvPr/>
        </p:nvSpPr>
        <p:spPr>
          <a:xfrm>
            <a:off x="153449" y="7911442"/>
            <a:ext cx="4032000"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L="0" marR="142875"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p:txBody>
      </p:sp>
      <p:sp>
        <p:nvSpPr>
          <p:cNvPr id="45" name="角丸四角形 44"/>
          <p:cNvSpPr/>
          <p:nvPr/>
        </p:nvSpPr>
        <p:spPr>
          <a:xfrm>
            <a:off x="-2724309" y="7094809"/>
            <a:ext cx="4032000" cy="360000"/>
          </a:xfrm>
          <a:prstGeom prst="roundRect">
            <a:avLst>
              <a:gd name="adj" fmla="val 0"/>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L="0" marR="142875"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p:txBody>
      </p:sp>
      <p:sp>
        <p:nvSpPr>
          <p:cNvPr id="46" name="角丸四角形 45"/>
          <p:cNvSpPr/>
          <p:nvPr/>
        </p:nvSpPr>
        <p:spPr>
          <a:xfrm>
            <a:off x="109959" y="8814038"/>
            <a:ext cx="4031999"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L="0" marR="142875"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p:txBody>
      </p:sp>
      <p:sp>
        <p:nvSpPr>
          <p:cNvPr id="99" name="角丸四角形 98"/>
          <p:cNvSpPr/>
          <p:nvPr/>
        </p:nvSpPr>
        <p:spPr>
          <a:xfrm>
            <a:off x="109959" y="603629"/>
            <a:ext cx="8040659"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現計画の概要・取組状況</a:t>
            </a:r>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95079" y="36331"/>
            <a:ext cx="5938225"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252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Meiryo UI"/>
                  <a:ea typeface="Meiryo UI"/>
                  <a:cs typeface="Meiryo UI" panose="020B0604030504040204" pitchFamily="50" charset="-128"/>
                </a:rPr>
                <a:t>大阪府食品ロス削減推進計画の見直しについて</a:t>
              </a:r>
              <a:endParaRPr kumimoji="1" lang="ja-JP" altLang="en-US" sz="1600" b="1" i="0" u="none" strike="noStrike" kern="1200" cap="none" spc="0" normalizeH="0" baseline="0" noProof="0" dirty="0">
                <a:ln>
                  <a:noFill/>
                </a:ln>
                <a:solidFill>
                  <a:prstClr val="white"/>
                </a:solidFill>
                <a:effectLst/>
                <a:uLnTx/>
                <a:uFillTx/>
                <a:latin typeface="Meiryo UI"/>
                <a:ea typeface="Meiryo UI"/>
                <a:cs typeface="+mn-cs"/>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252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252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pSp>
      <p:sp>
        <p:nvSpPr>
          <p:cNvPr id="72" name="正方形/長方形 71"/>
          <p:cNvSpPr/>
          <p:nvPr/>
        </p:nvSpPr>
        <p:spPr>
          <a:xfrm>
            <a:off x="9275229" y="8161117"/>
            <a:ext cx="3299832" cy="461665"/>
          </a:xfrm>
          <a:prstGeom prst="rect">
            <a:avLst/>
          </a:prstGeom>
        </p:spPr>
        <p:txBody>
          <a:bodyPr wrap="square">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同審議会 食品ロス削減推進計画部会で審議</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（計</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回）</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73" name="テキスト ボックス 72"/>
          <p:cNvSpPr txBox="1"/>
          <p:nvPr/>
        </p:nvSpPr>
        <p:spPr>
          <a:xfrm>
            <a:off x="8451174" y="7876813"/>
            <a:ext cx="2930048" cy="267124"/>
          </a:xfrm>
          <a:prstGeom prst="rect">
            <a:avLst/>
          </a:prstGeom>
          <a:noFill/>
          <a:ln>
            <a:noFill/>
          </a:ln>
        </p:spPr>
        <p:txBody>
          <a:bodyPr wrap="square" rtlCol="0">
            <a:spAutoFit/>
          </a:bodyPr>
          <a:lstStyle/>
          <a:p>
            <a:pPr marL="0" marR="0" lvl="0" indent="0" algn="l" defTabSz="1280160" rtl="0" eaLnBrk="1" fontAlgn="auto" latinLnBrk="0" hangingPunct="1">
              <a:lnSpc>
                <a:spcPts val="15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令和</a:t>
            </a:r>
            <a:r>
              <a:rPr kumimoji="1" lang="en-US" altLang="ja-JP" sz="12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12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年７月　府環境審議会に諮問</a:t>
            </a:r>
          </a:p>
        </p:txBody>
      </p:sp>
      <p:sp>
        <p:nvSpPr>
          <p:cNvPr id="77" name="テキスト ボックス 76"/>
          <p:cNvSpPr txBox="1"/>
          <p:nvPr/>
        </p:nvSpPr>
        <p:spPr>
          <a:xfrm>
            <a:off x="8452884" y="8643047"/>
            <a:ext cx="4165836" cy="761747"/>
          </a:xfrm>
          <a:prstGeom prst="rect">
            <a:avLst/>
          </a:prstGeom>
          <a:noFill/>
          <a:ln>
            <a:noFill/>
          </a:ln>
        </p:spPr>
        <p:txBody>
          <a:bodyPr wrap="square" rtlCol="0">
            <a:spAutoFit/>
          </a:bodyPr>
          <a:lstStyle/>
          <a:p>
            <a:pPr marL="0" marR="0" lvl="0" indent="0" algn="l" defTabSz="1280160" rtl="0" eaLnBrk="1" fontAlgn="auto" latinLnBrk="0" hangingPunct="1">
              <a:lnSpc>
                <a:spcPct val="100000"/>
              </a:lnSpc>
              <a:spcBef>
                <a:spcPts val="0"/>
              </a:spcBef>
              <a:spcAft>
                <a:spcPts val="600"/>
              </a:spcAft>
              <a:buClrTx/>
              <a:buSzTx/>
              <a:buFontTx/>
              <a:buNone/>
              <a:tabLst/>
              <a:defRPr/>
            </a:pPr>
            <a:r>
              <a:rPr kumimoji="1" lang="ja-JP" altLang="en-US" sz="12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令和８年１月頃　府環境審議会より答申</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同年２月頃　パブリックコメントの募集</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3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同年</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３月頃　大阪府食品ロス削減推進計画の改定</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下矢印 99"/>
          <p:cNvSpPr/>
          <p:nvPr/>
        </p:nvSpPr>
        <p:spPr>
          <a:xfrm>
            <a:off x="8712941" y="8166435"/>
            <a:ext cx="412400" cy="430382"/>
          </a:xfrm>
          <a:prstGeom prst="down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1" lang="ja-JP" altLang="en-US" sz="3528"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61" name="Text Box 2"/>
          <p:cNvSpPr txBox="1">
            <a:spLocks noChangeArrowheads="1"/>
          </p:cNvSpPr>
          <p:nvPr/>
        </p:nvSpPr>
        <p:spPr bwMode="auto">
          <a:xfrm>
            <a:off x="9734722" y="54557"/>
            <a:ext cx="2971799" cy="470736"/>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defTabSz="1280160" rtl="0" eaLnBrk="1" fontAlgn="base" latinLnBrk="0" hangingPunct="1">
              <a:spcBef>
                <a:spcPts val="0"/>
              </a:spcBef>
              <a:spcAft>
                <a:spcPts val="0"/>
              </a:spcAft>
              <a:buClrTx/>
              <a:buSzTx/>
              <a:buFontTx/>
              <a:buNone/>
              <a:tabLst/>
              <a:defRPr/>
            </a:pP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ゴシック" panose="020B0609070205080204" pitchFamily="49" charset="-128"/>
                <a:cs typeface="ＭＳ Ｐゴシック" panose="020B0600070205080204" pitchFamily="50" charset="-128"/>
              </a:rPr>
              <a:t>令和</a:t>
            </a:r>
            <a:r>
              <a:rPr kumimoji="1" lang="en-US" altLang="ja-JP"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ゴシック" panose="020B0609070205080204" pitchFamily="49" charset="-128"/>
                <a:cs typeface="ＭＳ Ｐゴシック" panose="020B0600070205080204" pitchFamily="50" charset="-128"/>
              </a:rPr>
              <a:t>7</a:t>
            </a: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ゴシック" panose="020B0609070205080204" pitchFamily="49" charset="-128"/>
                <a:cs typeface="ＭＳ Ｐゴシック" panose="020B0600070205080204" pitchFamily="50" charset="-128"/>
              </a:rPr>
              <a:t>年</a:t>
            </a:r>
            <a:r>
              <a:rPr kumimoji="1" lang="en-US" altLang="ja-JP"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ゴシック" panose="020B0609070205080204" pitchFamily="49" charset="-128"/>
                <a:cs typeface="ＭＳ Ｐゴシック" panose="020B0600070205080204" pitchFamily="50" charset="-128"/>
              </a:rPr>
              <a:t>7</a:t>
            </a: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ゴシック" panose="020B0609070205080204" pitchFamily="49" charset="-128"/>
                <a:cs typeface="ＭＳ Ｐゴシック" panose="020B0600070205080204" pitchFamily="50" charset="-128"/>
              </a:rPr>
              <a:t>月</a:t>
            </a:r>
            <a:r>
              <a:rPr kumimoji="1" lang="en-US" altLang="ja-JP"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ゴシック" panose="020B0609070205080204" pitchFamily="49" charset="-128"/>
                <a:cs typeface="ＭＳ Ｐゴシック" panose="020B0600070205080204" pitchFamily="50" charset="-128"/>
              </a:rPr>
              <a:t>25</a:t>
            </a: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ゴシック" panose="020B0609070205080204" pitchFamily="49" charset="-128"/>
                <a:cs typeface="ＭＳ Ｐゴシック" panose="020B0600070205080204" pitchFamily="50" charset="-128"/>
              </a:rPr>
              <a:t>日</a:t>
            </a:r>
            <a:r>
              <a:rPr kumimoji="1" lang="ja-JP" altLang="en-US" sz="1300"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　大阪府</a:t>
            </a: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ゴシック" panose="020B0609070205080204" pitchFamily="49" charset="-128"/>
                <a:cs typeface="ＭＳ Ｐゴシック" panose="020B0600070205080204" pitchFamily="50" charset="-128"/>
              </a:rPr>
              <a:t>環境審議会</a:t>
            </a:r>
            <a:endParaRPr kumimoji="1" lang="en-US" altLang="ja-JP"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ゴシック" panose="020B0609070205080204" pitchFamily="49" charset="-128"/>
              <a:cs typeface="ＭＳ Ｐゴシック" panose="020B0600070205080204" pitchFamily="50" charset="-128"/>
            </a:endParaRPr>
          </a:p>
          <a:p>
            <a:pPr marL="0" marR="0" lvl="0" indent="0" defTabSz="1280160" rtl="0" eaLnBrk="1" fontAlgn="base" latinLnBrk="0" hangingPunct="1">
              <a:spcBef>
                <a:spcPts val="0"/>
              </a:spcBef>
              <a:spcAft>
                <a:spcPts val="0"/>
              </a:spcAft>
              <a:buClrTx/>
              <a:buSzTx/>
              <a:buFontTx/>
              <a:buNone/>
              <a:tabLst/>
              <a:defRPr/>
            </a:pP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ゴシック" panose="020B0609070205080204" pitchFamily="49" charset="-128"/>
                <a:cs typeface="ＭＳ Ｐゴシック" panose="020B0600070205080204" pitchFamily="50" charset="-128"/>
              </a:rPr>
              <a:t>諮問資料</a:t>
            </a:r>
            <a:endParaRPr kumimoji="1" lang="ja-JP" altLang="en-US" sz="13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7" name="テキスト ボックス 6">
            <a:extLst>
              <a:ext uri="{FF2B5EF4-FFF2-40B4-BE49-F238E27FC236}">
                <a16:creationId xmlns:a16="http://schemas.microsoft.com/office/drawing/2014/main" id="{608C6244-DF21-8FF7-D0E1-11C8CAF4E515}"/>
              </a:ext>
            </a:extLst>
          </p:cNvPr>
          <p:cNvSpPr txBox="1"/>
          <p:nvPr/>
        </p:nvSpPr>
        <p:spPr>
          <a:xfrm>
            <a:off x="153448" y="951876"/>
            <a:ext cx="7237952" cy="2754600"/>
          </a:xfrm>
          <a:prstGeom prst="rect">
            <a:avLst/>
          </a:prstGeom>
          <a:noFill/>
        </p:spPr>
        <p:txBody>
          <a:bodyPr wrap="square" rtlCol="0">
            <a:spAutoFit/>
          </a:bodyPr>
          <a:lstStyle/>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2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計画の位置付け</a:t>
            </a:r>
            <a:br>
              <a:rPr kumimoji="1" lang="en-US" altLang="ja-JP" sz="12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根拠：</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「食品ロスの削減の推進に関する法律」、「食品ロスの削減の推進に関する基本的な方針」</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府関連計画：</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「大阪府循環型社会推進計画」等との調和を図り、「大阪府環境総合計画」の考え方を踏まえる。</a:t>
            </a:r>
            <a:br>
              <a:rPr kumimoji="1"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endParaRPr kumimoji="1"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2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基本的な方向</a:t>
            </a:r>
            <a:endParaRPr kumimoji="1" lang="en-US" altLang="ja-JP" sz="12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6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府民の「もったいない」と「おいしさを追求する」心を大切にし、事業者、消費者、行政が一体となって、</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もったいないやん！”食の都大阪でおいしく食べきろう</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をスローガンに、取組を進める。</a:t>
            </a:r>
            <a:endParaRPr kumimoji="1"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2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計画期間</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国の「基本方針」及び</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SDG</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ｓを踏まえ、</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2021</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2030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年度までの</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年計画</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2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将来目標（</a:t>
            </a:r>
            <a:r>
              <a:rPr kumimoji="1" lang="en-US" altLang="ja-JP" sz="12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2030</a:t>
            </a:r>
            <a:r>
              <a:rPr kumimoji="1" lang="ja-JP" altLang="en-US" sz="12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年度目標）</a:t>
            </a: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①食品ロス量　 事業系・家庭系ともに、</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2000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年度比で</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2030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年度に食品ロス量の半減をめざす。</a:t>
            </a: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②食品ロス削減に取り組む府民の割合</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 </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2030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年度までに、食品ロス削減のための複数（２項目以上）の取組を行う府民の割合を</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90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％とする。</a:t>
            </a:r>
          </a:p>
        </p:txBody>
      </p:sp>
      <p:sp>
        <p:nvSpPr>
          <p:cNvPr id="8" name="テキスト ボックス 7">
            <a:extLst>
              <a:ext uri="{FF2B5EF4-FFF2-40B4-BE49-F238E27FC236}">
                <a16:creationId xmlns:a16="http://schemas.microsoft.com/office/drawing/2014/main" id="{644E6E41-E2D9-B078-A0CB-E0F338A75B76}"/>
              </a:ext>
            </a:extLst>
          </p:cNvPr>
          <p:cNvSpPr txBox="1"/>
          <p:nvPr/>
        </p:nvSpPr>
        <p:spPr>
          <a:xfrm>
            <a:off x="162935" y="5938826"/>
            <a:ext cx="2650486" cy="259045"/>
          </a:xfrm>
          <a:prstGeom prst="rect">
            <a:avLst/>
          </a:prstGeom>
          <a:noFill/>
        </p:spPr>
        <p:txBody>
          <a:bodyPr wrap="square" rtlCol="0">
            <a:spAutoFit/>
          </a:bodyPr>
          <a:lstStyle/>
          <a:p>
            <a:pPr marL="177800" marR="0" lvl="0" indent="-177800" algn="l" defTabSz="1280160" rtl="0" eaLnBrk="1" fontAlgn="auto" latinLnBrk="0" hangingPunct="1">
              <a:lnSpc>
                <a:spcPts val="1300"/>
              </a:lnSpc>
              <a:spcBef>
                <a:spcPts val="0"/>
              </a:spcBef>
              <a:spcAft>
                <a:spcPts val="0"/>
              </a:spcAft>
              <a:buClrTx/>
              <a:buSzTx/>
              <a:buFont typeface="Wingdings" panose="05000000000000000000" pitchFamily="2" charset="2"/>
              <a:buChar char="u"/>
              <a:tabLst/>
              <a:defRPr/>
            </a:pPr>
            <a:r>
              <a:rPr kumimoji="1" lang="ja-JP" altLang="en-US" sz="12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計画の進捗状況</a:t>
            </a:r>
            <a:endParaRPr kumimoji="1" lang="en-US" altLang="ja-JP" sz="12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6" name="テキスト ボックス 25">
            <a:extLst>
              <a:ext uri="{FF2B5EF4-FFF2-40B4-BE49-F238E27FC236}">
                <a16:creationId xmlns:a16="http://schemas.microsoft.com/office/drawing/2014/main" id="{4F2C0BBB-886E-4FB9-8E3F-70F4BE53153C}"/>
              </a:ext>
            </a:extLst>
          </p:cNvPr>
          <p:cNvSpPr txBox="1"/>
          <p:nvPr/>
        </p:nvSpPr>
        <p:spPr>
          <a:xfrm>
            <a:off x="226539" y="8758335"/>
            <a:ext cx="7961026" cy="707886"/>
          </a:xfrm>
          <a:prstGeom prst="rect">
            <a:avLst/>
          </a:prstGeom>
          <a:noFill/>
        </p:spPr>
        <p:txBody>
          <a:bodyPr wrap="square" rtlCol="0">
            <a:spAutoFit/>
          </a:bodyPr>
          <a:lstStyle/>
          <a:p>
            <a:pPr marL="0" marR="0" lvl="0" indent="0" algn="l" defTabSz="1280160" rtl="0" eaLnBrk="1" fontAlgn="auto" latinLnBrk="0" hangingPunct="1">
              <a:lnSpc>
                <a:spcPts val="1400"/>
              </a:lnSpc>
              <a:spcBef>
                <a:spcPts val="0"/>
              </a:spcBef>
              <a:spcAft>
                <a:spcPts val="3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食品ロス発生量は減少傾向。うち 事業系は</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2022</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年度に大幅に減少したが、家庭系は微減～横ばいで推移している。</a:t>
            </a:r>
          </a:p>
          <a:p>
            <a:pPr marL="0" marR="0" lvl="0" indent="0" algn="l" defTabSz="1280160" rtl="0" eaLnBrk="1" fontAlgn="auto" latinLnBrk="0" hangingPunct="1">
              <a:lnSpc>
                <a:spcPts val="1400"/>
              </a:lnSpc>
              <a:spcBef>
                <a:spcPts val="0"/>
              </a:spcBef>
              <a:spcAft>
                <a:spcPts val="3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府の食品ロス問題の認知度及び二項目以上取り組む府民の割合については、高い水準を維持し、目標達成に向けて</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ts val="1400"/>
              </a:lnSpc>
              <a:spcBef>
                <a:spcPts val="0"/>
              </a:spcBef>
              <a:spcAft>
                <a:spcPts val="30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堅調に推移している。</a:t>
            </a:r>
          </a:p>
        </p:txBody>
      </p:sp>
      <p:sp>
        <p:nvSpPr>
          <p:cNvPr id="27" name="テキスト ボックス 26">
            <a:extLst>
              <a:ext uri="{FF2B5EF4-FFF2-40B4-BE49-F238E27FC236}">
                <a16:creationId xmlns:a16="http://schemas.microsoft.com/office/drawing/2014/main" id="{1CCE3E1B-1B4F-184B-B354-F3F8A96B2885}"/>
              </a:ext>
            </a:extLst>
          </p:cNvPr>
          <p:cNvSpPr txBox="1"/>
          <p:nvPr/>
        </p:nvSpPr>
        <p:spPr>
          <a:xfrm>
            <a:off x="153448" y="3765596"/>
            <a:ext cx="4931773" cy="276999"/>
          </a:xfrm>
          <a:prstGeom prst="rect">
            <a:avLst/>
          </a:prstGeom>
          <a:noFill/>
        </p:spPr>
        <p:txBody>
          <a:bodyPr wrap="square" rtlCol="0">
            <a:spAutoFit/>
          </a:bodyPr>
          <a:lstStyle/>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2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基本的施策</a:t>
            </a:r>
          </a:p>
        </p:txBody>
      </p:sp>
      <p:sp>
        <p:nvSpPr>
          <p:cNvPr id="30" name="テキスト ボックス 29">
            <a:extLst>
              <a:ext uri="{FF2B5EF4-FFF2-40B4-BE49-F238E27FC236}">
                <a16:creationId xmlns:a16="http://schemas.microsoft.com/office/drawing/2014/main" id="{49B4D6CF-3B1D-028A-18CD-A24E9DA0209C}"/>
              </a:ext>
            </a:extLst>
          </p:cNvPr>
          <p:cNvSpPr txBox="1"/>
          <p:nvPr/>
        </p:nvSpPr>
        <p:spPr>
          <a:xfrm>
            <a:off x="832958" y="4795552"/>
            <a:ext cx="4381109" cy="415498"/>
          </a:xfrm>
          <a:prstGeom prst="rect">
            <a:avLst/>
          </a:prstGeom>
          <a:noFill/>
        </p:spPr>
        <p:txBody>
          <a:bodyPr wrap="square" rtlCol="0">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＜緑地の確保＞　</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2013</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40.9</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2022</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40.8</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本計画では担保性があるもの</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施設緑地、地域制緑地</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を「緑地」としている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3" name="テキスト ボックス 32">
            <a:extLst>
              <a:ext uri="{FF2B5EF4-FFF2-40B4-BE49-F238E27FC236}">
                <a16:creationId xmlns:a16="http://schemas.microsoft.com/office/drawing/2014/main" id="{28636525-603D-F26C-7F2A-978FDCB321C7}"/>
              </a:ext>
            </a:extLst>
          </p:cNvPr>
          <p:cNvSpPr txBox="1"/>
          <p:nvPr/>
        </p:nvSpPr>
        <p:spPr>
          <a:xfrm>
            <a:off x="285911" y="6227770"/>
            <a:ext cx="3015554" cy="276999"/>
          </a:xfrm>
          <a:prstGeom prst="rect">
            <a:avLst/>
          </a:prstGeom>
          <a:noFill/>
        </p:spPr>
        <p:txBody>
          <a:bodyPr wrap="square" rtlCol="0">
            <a:spAutoFit/>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〇食品ロス量（推計）</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5" name="角丸四角形 98">
            <a:extLst>
              <a:ext uri="{FF2B5EF4-FFF2-40B4-BE49-F238E27FC236}">
                <a16:creationId xmlns:a16="http://schemas.microsoft.com/office/drawing/2014/main" id="{C741C557-D2FE-4DFF-BFFA-4144E20BE3FE}"/>
              </a:ext>
            </a:extLst>
          </p:cNvPr>
          <p:cNvSpPr/>
          <p:nvPr/>
        </p:nvSpPr>
        <p:spPr>
          <a:xfrm>
            <a:off x="8238289" y="606597"/>
            <a:ext cx="4447678"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国の動向</a:t>
            </a:r>
          </a:p>
        </p:txBody>
      </p:sp>
      <p:sp>
        <p:nvSpPr>
          <p:cNvPr id="56" name="正方形/長方形 55">
            <a:extLst>
              <a:ext uri="{FF2B5EF4-FFF2-40B4-BE49-F238E27FC236}">
                <a16:creationId xmlns:a16="http://schemas.microsoft.com/office/drawing/2014/main" id="{DE5D2452-734B-4F8E-9E26-97C1E61EE5E6}"/>
              </a:ext>
            </a:extLst>
          </p:cNvPr>
          <p:cNvSpPr/>
          <p:nvPr/>
        </p:nvSpPr>
        <p:spPr>
          <a:xfrm>
            <a:off x="8238289" y="951876"/>
            <a:ext cx="4380431" cy="3259867"/>
          </a:xfrm>
          <a:prstGeom prst="rect">
            <a:avLst/>
          </a:prstGeom>
        </p:spPr>
        <p:txBody>
          <a:bodyPr wrap="square">
            <a:spAutoFit/>
          </a:bodyPr>
          <a:lstStyle/>
          <a:p>
            <a:pPr marL="144000" marR="0" lvl="0" indent="-144000" algn="l" defTabSz="1280160" rtl="0" eaLnBrk="1" fontAlgn="auto" latinLnBrk="0" hangingPunct="1">
              <a:lnSpc>
                <a:spcPts val="13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国の「食品ロスの削減の推進に関する基本的な方針」の変更</a:t>
            </a:r>
            <a:endParaRPr kumimoji="1" lang="en-US" altLang="ja-JP" sz="12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44000" marR="0" lvl="0" indent="-144000" algn="l" defTabSz="1280160" rtl="0" eaLnBrk="1" fontAlgn="auto" latinLnBrk="0" hangingPunct="1">
              <a:lnSpc>
                <a:spcPts val="13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（第</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次基本方針の策定）</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2025</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25</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日</a:t>
            </a:r>
            <a:endParaRPr kumimoji="1"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・事業系食品ロス半減の目標を８年前倒しで前倒し達成。</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・今後、物価高騰や物流の問題、食品流通等における</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AI</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活用や</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DX</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、食品アクセスの確保などの社会情勢の変化を踏まえ、削減</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目標や施策を変更・拡充。</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1450" marR="0" lvl="0" indent="-171450" algn="l" defTabSz="1280160" rtl="0" eaLnBrk="1" fontAlgn="auto" latinLnBrk="0" hangingPunct="1">
              <a:lnSpc>
                <a:spcPts val="1300"/>
              </a:lnSpc>
              <a:spcBef>
                <a:spcPts val="0"/>
              </a:spcBef>
              <a:spcAft>
                <a:spcPts val="0"/>
              </a:spcAft>
              <a:buClrTx/>
              <a:buSzTx/>
              <a:buFont typeface="Wingdings" panose="05000000000000000000" pitchFamily="2" charset="2"/>
              <a:buChar char="u"/>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目標（</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2030</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年度目標）</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①家庭系食品ロス　</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50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％減</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事業系食品ロス  </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60</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％減 </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次方針より</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％引き下げ</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b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②食品ロス問題を認知して削減に取り組む消費者の割合 </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80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1450" marR="0" lvl="0" indent="-171450" algn="l" defTabSz="1280160" rtl="0" eaLnBrk="1" fontAlgn="auto" latinLnBrk="0" hangingPunct="1">
              <a:lnSpc>
                <a:spcPts val="1300"/>
              </a:lnSpc>
              <a:spcBef>
                <a:spcPts val="0"/>
              </a:spcBef>
              <a:spcAft>
                <a:spcPts val="0"/>
              </a:spcAft>
              <a:buClrTx/>
              <a:buSzTx/>
              <a:buFont typeface="Wingdings" panose="05000000000000000000" pitchFamily="2" charset="2"/>
              <a:buChar char="u"/>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基本的施策</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１　教育及び学習の振興、普及啓発等</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２　食品関連事業者の取組に対する支援</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３　表彰</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４　実態調査及び調査・研究の推進</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５　情報の収集及び提供</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６　未利用食品等を提供するための活動（食品寄附）の支援等</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58" name="グループ化 47">
            <a:extLst>
              <a:ext uri="{FF2B5EF4-FFF2-40B4-BE49-F238E27FC236}">
                <a16:creationId xmlns:a16="http://schemas.microsoft.com/office/drawing/2014/main" id="{905A252F-FE6C-4EC7-99A6-DF9F7A6BEE4E}"/>
              </a:ext>
            </a:extLst>
          </p:cNvPr>
          <p:cNvGrpSpPr>
            <a:grpSpLocks/>
          </p:cNvGrpSpPr>
          <p:nvPr/>
        </p:nvGrpSpPr>
        <p:grpSpPr bwMode="auto">
          <a:xfrm>
            <a:off x="6369847" y="92054"/>
            <a:ext cx="3271458" cy="436069"/>
            <a:chOff x="7706062" y="20711"/>
            <a:chExt cx="4090513" cy="591720"/>
          </a:xfrm>
        </p:grpSpPr>
        <p:pic>
          <p:nvPicPr>
            <p:cNvPr id="59" name="図 49">
              <a:extLst>
                <a:ext uri="{FF2B5EF4-FFF2-40B4-BE49-F238E27FC236}">
                  <a16:creationId xmlns:a16="http://schemas.microsoft.com/office/drawing/2014/main" id="{7AD830B5-23D4-42FD-AA81-BB3F088457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6062" y="22500"/>
              <a:ext cx="586091" cy="586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 name="図 50">
              <a:extLst>
                <a:ext uri="{FF2B5EF4-FFF2-40B4-BE49-F238E27FC236}">
                  <a16:creationId xmlns:a16="http://schemas.microsoft.com/office/drawing/2014/main" id="{878CB778-ACAD-4A95-800B-2D41B60C5E3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4404" y="26474"/>
              <a:ext cx="582117" cy="582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 name="図 51">
              <a:extLst>
                <a:ext uri="{FF2B5EF4-FFF2-40B4-BE49-F238E27FC236}">
                  <a16:creationId xmlns:a16="http://schemas.microsoft.com/office/drawing/2014/main" id="{DDABF94C-F11C-4775-B5AC-627EBB3D0A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76130" y="20711"/>
              <a:ext cx="590810" cy="590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 name="図 52">
              <a:extLst>
                <a:ext uri="{FF2B5EF4-FFF2-40B4-BE49-F238E27FC236}">
                  <a16:creationId xmlns:a16="http://schemas.microsoft.com/office/drawing/2014/main" id="{C6202440-0E9A-4DA2-AF7D-85B5836EC2D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60094" y="26550"/>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 name="図 53">
              <a:extLst>
                <a:ext uri="{FF2B5EF4-FFF2-40B4-BE49-F238E27FC236}">
                  <a16:creationId xmlns:a16="http://schemas.microsoft.com/office/drawing/2014/main" id="{BC959148-0543-40C4-BF37-B0C36062DF1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42294" y="25489"/>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 name="図 54">
              <a:extLst>
                <a:ext uri="{FF2B5EF4-FFF2-40B4-BE49-F238E27FC236}">
                  <a16:creationId xmlns:a16="http://schemas.microsoft.com/office/drawing/2014/main" id="{3C57FA50-C269-4A4E-815E-910E1A8DC07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628176" y="26500"/>
              <a:ext cx="582200" cy="58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 name="図 55">
              <a:extLst>
                <a:ext uri="{FF2B5EF4-FFF2-40B4-BE49-F238E27FC236}">
                  <a16:creationId xmlns:a16="http://schemas.microsoft.com/office/drawing/2014/main" id="{36BEEB29-CA74-4732-A120-1E9662F4C34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210375" y="22500"/>
              <a:ext cx="586200" cy="5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aphicFrame>
        <p:nvGraphicFramePr>
          <p:cNvPr id="47" name="表 46">
            <a:extLst>
              <a:ext uri="{FF2B5EF4-FFF2-40B4-BE49-F238E27FC236}">
                <a16:creationId xmlns:a16="http://schemas.microsoft.com/office/drawing/2014/main" id="{321B079D-AAEC-4FDF-B050-AC127020D2DA}"/>
              </a:ext>
            </a:extLst>
          </p:cNvPr>
          <p:cNvGraphicFramePr>
            <a:graphicFrameLocks noGrp="1"/>
          </p:cNvGraphicFramePr>
          <p:nvPr/>
        </p:nvGraphicFramePr>
        <p:xfrm>
          <a:off x="285911" y="4064221"/>
          <a:ext cx="7688753" cy="1803779"/>
        </p:xfrm>
        <a:graphic>
          <a:graphicData uri="http://schemas.openxmlformats.org/drawingml/2006/table">
            <a:tbl>
              <a:tblPr firstRow="1" bandRow="1">
                <a:tableStyleId>{F5AB1C69-6EDB-4FF4-983F-18BD219EF322}</a:tableStyleId>
              </a:tblPr>
              <a:tblGrid>
                <a:gridCol w="3763699">
                  <a:extLst>
                    <a:ext uri="{9D8B030D-6E8A-4147-A177-3AD203B41FA5}">
                      <a16:colId xmlns:a16="http://schemas.microsoft.com/office/drawing/2014/main" val="3241766134"/>
                    </a:ext>
                  </a:extLst>
                </a:gridCol>
                <a:gridCol w="3925054">
                  <a:extLst>
                    <a:ext uri="{9D8B030D-6E8A-4147-A177-3AD203B41FA5}">
                      <a16:colId xmlns:a16="http://schemas.microsoft.com/office/drawing/2014/main" val="4230220939"/>
                    </a:ext>
                  </a:extLst>
                </a:gridCol>
              </a:tblGrid>
              <a:tr h="295111">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事　業　者</a:t>
                      </a:r>
                      <a:r>
                        <a:rPr kumimoji="1" lang="ja-JP" altLang="en-US" sz="1200" dirty="0">
                          <a:latin typeface="Meiryo UI" panose="020B0604030504040204" pitchFamily="50" charset="-128"/>
                          <a:ea typeface="Meiryo UI" panose="020B0604030504040204" pitchFamily="50" charset="-128"/>
                        </a:rPr>
                        <a:t> </a:t>
                      </a:r>
                    </a:p>
                  </a:txBody>
                  <a:tcPr marL="36000" marR="36000" marT="36000" marB="0" anchor="ctr"/>
                </a:tc>
                <a:tc>
                  <a:txBody>
                    <a:bodyPr/>
                    <a:lstStyle/>
                    <a:p>
                      <a:pPr algn="ctr"/>
                      <a:r>
                        <a:rPr kumimoji="1" lang="ja-JP" altLang="en-US" sz="1200" dirty="0">
                          <a:latin typeface="Meiryo UI" panose="020B0604030504040204" pitchFamily="50" charset="-128"/>
                          <a:ea typeface="Meiryo UI" panose="020B0604030504040204" pitchFamily="50" charset="-128"/>
                        </a:rPr>
                        <a:t>消　費　者  </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36000" marR="36000" marT="36000" marB="0" anchor="ctr"/>
                </a:tc>
                <a:extLst>
                  <a:ext uri="{0D108BD9-81ED-4DB2-BD59-A6C34878D82A}">
                    <a16:rowId xmlns:a16="http://schemas.microsoft.com/office/drawing/2014/main" val="2904749161"/>
                  </a:ext>
                </a:extLst>
              </a:tr>
              <a:tr h="1508668">
                <a:tc>
                  <a:txBody>
                    <a:bodyPr/>
                    <a:lstStyle/>
                    <a:p>
                      <a:pPr marL="0" marR="0" lvl="0" indent="0" algn="l" defTabSz="1475129" rtl="0" eaLnBrk="1" fontAlgn="auto" latinLnBrk="0" hangingPunct="1">
                        <a:lnSpc>
                          <a:spcPct val="100000"/>
                        </a:lnSpc>
                        <a:spcBef>
                          <a:spcPts val="0"/>
                        </a:spcBef>
                        <a:spcAft>
                          <a:spcPts val="0"/>
                        </a:spcAft>
                        <a:buClrTx/>
                        <a:buSzTx/>
                        <a:buFontTx/>
                        <a:buNone/>
                        <a:tabLst/>
                        <a:defRPr/>
                      </a:pPr>
                      <a:r>
                        <a:rPr kumimoji="1" lang="ja-JP" altLang="en-US" sz="11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ネットワーク懇話会等の検討の場で各立場からの意見交</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Tx/>
                        <a:buNone/>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換により、流通の各段階の施策を具体化する取組を展開</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Tx/>
                        <a:buNone/>
                        <a:tabLst/>
                        <a:defRPr/>
                      </a:pP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「おおさか食品ロス削減パートナーシップ制度」の推進</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「フードバンクガイドライン」の活用</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飲食店の“食べきり・持ち帰り“の取組への支援</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食品ロス削減の取組事例の共有・周知</a:t>
                      </a: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marL="36000" marR="36000" marT="36000" marB="0"/>
                </a:tc>
                <a:tc>
                  <a:txBody>
                    <a:bodyPr/>
                    <a:lstStyle/>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■ネットワーク懇話会等の場を活用し、消費者と事業者のコミュ</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1200"/>
                        </a:spcAft>
                        <a:buClrTx/>
                        <a:buSzTx/>
                        <a:buFont typeface="Wingdings" panose="05000000000000000000" pitchFamily="2" charset="2"/>
                        <a:buNone/>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ニケーションを図り、消費者の認知度向上や行動変容を促す</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リーフレットやデジタルコンテンツ等の啓発媒体の活用</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大学</a:t>
                      </a:r>
                      <a:r>
                        <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府内栄養士養成課程の大学等</a:t>
                      </a:r>
                      <a:r>
                        <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との連携　</a:t>
                      </a:r>
                      <a:endParaRPr kumimoji="1" lang="en-US" altLang="ja-JP" sz="1200" b="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10</a:t>
                      </a: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月食品ロス削減月間における取組の実施</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endParaRPr kumimoji="1" lang="en-US" altLang="ja-JP" sz="12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marL="36000" marR="36000" marT="36000" marB="0"/>
                </a:tc>
                <a:extLst>
                  <a:ext uri="{0D108BD9-81ED-4DB2-BD59-A6C34878D82A}">
                    <a16:rowId xmlns:a16="http://schemas.microsoft.com/office/drawing/2014/main" val="2270901083"/>
                  </a:ext>
                </a:extLst>
              </a:tr>
            </a:tbl>
          </a:graphicData>
        </a:graphic>
      </p:graphicFrame>
      <p:pic>
        <p:nvPicPr>
          <p:cNvPr id="48" name="図 47">
            <a:extLst>
              <a:ext uri="{FF2B5EF4-FFF2-40B4-BE49-F238E27FC236}">
                <a16:creationId xmlns:a16="http://schemas.microsoft.com/office/drawing/2014/main" id="{45EACEA1-33A1-4AA9-987B-F6CDE39FB42F}"/>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55108" y="1869170"/>
            <a:ext cx="1351840" cy="1350410"/>
          </a:xfrm>
          <a:prstGeom prst="rect">
            <a:avLst/>
          </a:prstGeom>
        </p:spPr>
      </p:pic>
      <p:pic>
        <p:nvPicPr>
          <p:cNvPr id="49" name="図 48">
            <a:extLst>
              <a:ext uri="{FF2B5EF4-FFF2-40B4-BE49-F238E27FC236}">
                <a16:creationId xmlns:a16="http://schemas.microsoft.com/office/drawing/2014/main" id="{E95F9129-DEC5-450E-9E2B-0AED21005873}"/>
              </a:ext>
            </a:extLst>
          </p:cNvPr>
          <p:cNvPicPr>
            <a:picLocks noChangeAspect="1"/>
          </p:cNvPicPr>
          <p:nvPr/>
        </p:nvPicPr>
        <p:blipFill>
          <a:blip r:embed="rId11"/>
          <a:stretch>
            <a:fillRect/>
          </a:stretch>
        </p:blipFill>
        <p:spPr>
          <a:xfrm>
            <a:off x="162935" y="6530109"/>
            <a:ext cx="3309668" cy="2040842"/>
          </a:xfrm>
          <a:prstGeom prst="rect">
            <a:avLst/>
          </a:prstGeom>
        </p:spPr>
      </p:pic>
      <p:graphicFrame>
        <p:nvGraphicFramePr>
          <p:cNvPr id="50" name="グラフ 49">
            <a:extLst>
              <a:ext uri="{FF2B5EF4-FFF2-40B4-BE49-F238E27FC236}">
                <a16:creationId xmlns:a16="http://schemas.microsoft.com/office/drawing/2014/main" id="{33E5F965-09B8-4EA6-806D-C331150C31FD}"/>
              </a:ext>
            </a:extLst>
          </p:cNvPr>
          <p:cNvGraphicFramePr>
            <a:graphicFrameLocks/>
          </p:cNvGraphicFramePr>
          <p:nvPr/>
        </p:nvGraphicFramePr>
        <p:xfrm>
          <a:off x="3196410" y="6599331"/>
          <a:ext cx="2710742" cy="2243466"/>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51" name="グラフ 50">
            <a:extLst>
              <a:ext uri="{FF2B5EF4-FFF2-40B4-BE49-F238E27FC236}">
                <a16:creationId xmlns:a16="http://schemas.microsoft.com/office/drawing/2014/main" id="{7E3F06DE-1820-44B1-9235-D2BA29D2D9D9}"/>
              </a:ext>
            </a:extLst>
          </p:cNvPr>
          <p:cNvGraphicFramePr>
            <a:graphicFrameLocks/>
          </p:cNvGraphicFramePr>
          <p:nvPr/>
        </p:nvGraphicFramePr>
        <p:xfrm>
          <a:off x="5818088" y="6841182"/>
          <a:ext cx="2352654" cy="1789719"/>
        </p:xfrm>
        <a:graphic>
          <a:graphicData uri="http://schemas.openxmlformats.org/drawingml/2006/chart">
            <c:chart xmlns:c="http://schemas.openxmlformats.org/drawingml/2006/chart" xmlns:r="http://schemas.openxmlformats.org/officeDocument/2006/relationships" r:id="rId13"/>
          </a:graphicData>
        </a:graphic>
      </p:graphicFrame>
      <p:sp>
        <p:nvSpPr>
          <p:cNvPr id="53" name="テキスト ボックス 52">
            <a:extLst>
              <a:ext uri="{FF2B5EF4-FFF2-40B4-BE49-F238E27FC236}">
                <a16:creationId xmlns:a16="http://schemas.microsoft.com/office/drawing/2014/main" id="{78241DA6-8C82-4048-91A8-70319261F2EB}"/>
              </a:ext>
            </a:extLst>
          </p:cNvPr>
          <p:cNvSpPr txBox="1"/>
          <p:nvPr/>
        </p:nvSpPr>
        <p:spPr>
          <a:xfrm>
            <a:off x="3210951" y="6239113"/>
            <a:ext cx="2678938" cy="276999"/>
          </a:xfrm>
          <a:prstGeom prst="rect">
            <a:avLst/>
          </a:prstGeom>
          <a:noFill/>
        </p:spPr>
        <p:txBody>
          <a:bodyPr wrap="none" rtlCol="0">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〇食品ロス問題の認知度（府、全国）</a:t>
            </a:r>
          </a:p>
        </p:txBody>
      </p:sp>
      <p:sp>
        <p:nvSpPr>
          <p:cNvPr id="54" name="テキスト ボックス 53">
            <a:extLst>
              <a:ext uri="{FF2B5EF4-FFF2-40B4-BE49-F238E27FC236}">
                <a16:creationId xmlns:a16="http://schemas.microsoft.com/office/drawing/2014/main" id="{753B785B-FF2E-4F6D-AB9A-0D0EF98049AA}"/>
              </a:ext>
            </a:extLst>
          </p:cNvPr>
          <p:cNvSpPr txBox="1"/>
          <p:nvPr/>
        </p:nvSpPr>
        <p:spPr>
          <a:xfrm>
            <a:off x="5860249" y="6201777"/>
            <a:ext cx="2257349" cy="461665"/>
          </a:xfrm>
          <a:prstGeom prst="rect">
            <a:avLst/>
          </a:prstGeom>
          <a:noFill/>
        </p:spPr>
        <p:txBody>
          <a:bodyPr wrap="none" rtlCol="0">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〇食品ロス削減の取組を二項目</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以上取り組む府民の割合</a:t>
            </a:r>
          </a:p>
        </p:txBody>
      </p:sp>
      <p:sp>
        <p:nvSpPr>
          <p:cNvPr id="52" name="正方形/長方形 51">
            <a:extLst>
              <a:ext uri="{FF2B5EF4-FFF2-40B4-BE49-F238E27FC236}">
                <a16:creationId xmlns:a16="http://schemas.microsoft.com/office/drawing/2014/main" id="{8495D1AA-1EF8-4EFF-8D61-7444F996BDC0}"/>
              </a:ext>
            </a:extLst>
          </p:cNvPr>
          <p:cNvSpPr/>
          <p:nvPr/>
        </p:nvSpPr>
        <p:spPr>
          <a:xfrm>
            <a:off x="5975675" y="6825977"/>
            <a:ext cx="850250" cy="261610"/>
          </a:xfrm>
          <a:prstGeom prst="rect">
            <a:avLst/>
          </a:prstGeom>
          <a:noFill/>
        </p:spPr>
        <p:txBody>
          <a:bodyPr wrap="square">
            <a:spAutoFit/>
          </a:bodyPr>
          <a:lstStyle/>
          <a:p>
            <a:pPr marL="0" marR="0" lvl="0" indent="0" algn="l" defTabSz="1181679" rtl="0" eaLnBrk="1" fontAlgn="auto" latinLnBrk="0" hangingPunct="1">
              <a:lnSpc>
                <a:spcPct val="100000"/>
              </a:lnSpc>
              <a:spcBef>
                <a:spcPts val="0"/>
              </a:spcBef>
              <a:spcAft>
                <a:spcPts val="0"/>
              </a:spcAft>
              <a:buClrTx/>
              <a:buSzTx/>
              <a:buFontTx/>
              <a:buNone/>
              <a:tabLst/>
              <a:defRPr/>
            </a:pPr>
            <a:r>
              <a:rPr kumimoji="0" lang="ja-JP" altLang="en-US" sz="1050" b="1"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0" lang="en-US" altLang="ja-JP" sz="1050" b="1"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81.9</a:t>
            </a:r>
            <a:r>
              <a:rPr kumimoji="0" lang="ja-JP" altLang="en-US" sz="1050" b="1"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0" lang="en-US" altLang="ja-JP" sz="1050" b="1"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57" name="正方形/長方形 56">
            <a:extLst>
              <a:ext uri="{FF2B5EF4-FFF2-40B4-BE49-F238E27FC236}">
                <a16:creationId xmlns:a16="http://schemas.microsoft.com/office/drawing/2014/main" id="{6436214A-DABD-4360-BBE7-67ED17D55D25}"/>
              </a:ext>
            </a:extLst>
          </p:cNvPr>
          <p:cNvSpPr/>
          <p:nvPr/>
        </p:nvSpPr>
        <p:spPr>
          <a:xfrm>
            <a:off x="8235374" y="4586010"/>
            <a:ext cx="4461218" cy="2977738"/>
          </a:xfrm>
          <a:prstGeom prst="rect">
            <a:avLst/>
          </a:prstGeom>
        </p:spPr>
        <p:txBody>
          <a:bodyPr wrap="square">
            <a:spAutoFit/>
          </a:bodyPr>
          <a:lstStyle/>
          <a:p>
            <a:pPr marL="171450" marR="0" lvl="0" indent="-171450" algn="l" defTabSz="1280160" rtl="0" eaLnBrk="1" fontAlgn="auto" latinLnBrk="0" hangingPunct="1">
              <a:lnSpc>
                <a:spcPts val="1400"/>
              </a:lnSpc>
              <a:spcBef>
                <a:spcPts val="300"/>
              </a:spcBef>
              <a:spcAft>
                <a:spcPts val="0"/>
              </a:spcAft>
              <a:buClrTx/>
              <a:buSzTx/>
              <a:buFont typeface="Wingdings" panose="05000000000000000000" pitchFamily="2" charset="2"/>
              <a:buChar char="u"/>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削減目標について</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国の第</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次基本方針や府の削減状況を踏まえた目標設定の見直し（事業系食品ロス量の</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60%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削減など）について検討</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1450" marR="0" lvl="0" indent="-171450" algn="l" defTabSz="1280160" rtl="0" eaLnBrk="1" fontAlgn="auto" latinLnBrk="0" hangingPunct="1">
              <a:lnSpc>
                <a:spcPts val="1400"/>
              </a:lnSpc>
              <a:spcBef>
                <a:spcPts val="300"/>
              </a:spcBef>
              <a:spcAft>
                <a:spcPts val="0"/>
              </a:spcAft>
              <a:buClrTx/>
              <a:buSzTx/>
              <a:buFont typeface="Wingdings" panose="05000000000000000000" pitchFamily="2" charset="2"/>
              <a:buChar char="u"/>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目標達成に向けた取組について</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ts val="1400"/>
              </a:lnSpc>
              <a:spcBef>
                <a:spcPts val="30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国の第２次基本方針をはじめ、これまでに府が取り組んできた「おお</a:t>
            </a:r>
            <a:b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さか食品ロス削減パートナーシップ制度」の推進や、小売店舗における</a:t>
            </a:r>
            <a:b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消費者向け食品ロス削減実証実験などの成果を踏まえ、目標を達成</a:t>
            </a:r>
            <a:b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するための取組について検討</a:t>
            </a:r>
            <a:endPar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ts val="1400"/>
              </a:lnSpc>
              <a:spcBef>
                <a:spcPts val="30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 事業者と連携した大規模キャンペーンによる、小売店での売り切り、</a:t>
            </a:r>
            <a:b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外食での食べきりなど、消費者の行動変容の促進</a:t>
            </a:r>
          </a:p>
          <a:p>
            <a:pPr marL="0" marR="0" lvl="0" indent="0" algn="l" defTabSz="1280160" rtl="0" eaLnBrk="1" fontAlgn="auto" latinLnBrk="0" hangingPunct="1">
              <a:lnSpc>
                <a:spcPts val="1400"/>
              </a:lnSpc>
              <a:spcBef>
                <a:spcPts val="30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  「フードシェアリングサービス」や「フードバンク」「フードドライブ」への</a:t>
            </a:r>
            <a:b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食品寄附の推奨</a:t>
            </a:r>
          </a:p>
          <a:p>
            <a:pPr marL="0" marR="0" lvl="0" indent="0" algn="l" defTabSz="1280160" rtl="0" eaLnBrk="1" fontAlgn="auto" latinLnBrk="0" hangingPunct="1">
              <a:lnSpc>
                <a:spcPts val="1400"/>
              </a:lnSpc>
              <a:spcBef>
                <a:spcPts val="30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○事業者及び市町村と連携した、家庭での具体的な削減手法の</a:t>
            </a:r>
            <a:b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消費者啓発　など</a:t>
            </a:r>
            <a:endParaRPr kumimoji="1" lang="en-US" altLang="ja-JP" sz="10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正方形/長方形 66">
            <a:extLst>
              <a:ext uri="{FF2B5EF4-FFF2-40B4-BE49-F238E27FC236}">
                <a16:creationId xmlns:a16="http://schemas.microsoft.com/office/drawing/2014/main" id="{10C379A3-718A-4F34-807A-20F2B9BF6B2F}"/>
              </a:ext>
            </a:extLst>
          </p:cNvPr>
          <p:cNvSpPr/>
          <p:nvPr/>
        </p:nvSpPr>
        <p:spPr>
          <a:xfrm>
            <a:off x="3750053" y="7494497"/>
            <a:ext cx="1051447" cy="261610"/>
          </a:xfrm>
          <a:prstGeom prst="rect">
            <a:avLst/>
          </a:prstGeom>
        </p:spPr>
        <p:txBody>
          <a:bodyPr wrap="square">
            <a:spAutoFit/>
          </a:bodyPr>
          <a:lstStyle/>
          <a:p>
            <a:pPr marL="0" marR="0" lvl="0" indent="0" algn="l" defTabSz="1181679"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府　　</a:t>
            </a:r>
            <a:r>
              <a:rPr kumimoji="0"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86.3</a:t>
            </a:r>
            <a:r>
              <a:rPr kumimoji="0" lang="ja-JP" altLang="en-US"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a:t>
            </a:r>
            <a:endParaRPr kumimoji="0"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68" name="正方形/長方形 67">
            <a:extLst>
              <a:ext uri="{FF2B5EF4-FFF2-40B4-BE49-F238E27FC236}">
                <a16:creationId xmlns:a16="http://schemas.microsoft.com/office/drawing/2014/main" id="{78D9368C-A15F-4EB9-AD79-0A6EE474992B}"/>
              </a:ext>
            </a:extLst>
          </p:cNvPr>
          <p:cNvSpPr/>
          <p:nvPr/>
        </p:nvSpPr>
        <p:spPr>
          <a:xfrm>
            <a:off x="4976594" y="7465615"/>
            <a:ext cx="1051447" cy="261610"/>
          </a:xfrm>
          <a:prstGeom prst="rect">
            <a:avLst/>
          </a:prstGeom>
        </p:spPr>
        <p:txBody>
          <a:bodyPr wrap="square">
            <a:spAutoFit/>
          </a:bodyPr>
          <a:lstStyle/>
          <a:p>
            <a:pPr marL="0" marR="0" lvl="0" indent="0" algn="l" defTabSz="1181679"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府　　</a:t>
            </a:r>
            <a:r>
              <a:rPr kumimoji="1"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85.7</a:t>
            </a:r>
            <a:r>
              <a:rPr kumimoji="1" lang="ja-JP" altLang="en-US"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a:t>
            </a:r>
            <a:endParaRPr kumimoji="1"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70" name="正方形/長方形 69">
            <a:extLst>
              <a:ext uri="{FF2B5EF4-FFF2-40B4-BE49-F238E27FC236}">
                <a16:creationId xmlns:a16="http://schemas.microsoft.com/office/drawing/2014/main" id="{AC24C741-6B7A-4FBB-89A0-A6862A3AA18A}"/>
              </a:ext>
            </a:extLst>
          </p:cNvPr>
          <p:cNvSpPr/>
          <p:nvPr/>
        </p:nvSpPr>
        <p:spPr>
          <a:xfrm>
            <a:off x="3234326" y="6712641"/>
            <a:ext cx="495525" cy="261610"/>
          </a:xfrm>
          <a:prstGeom prst="rect">
            <a:avLst/>
          </a:prstGeom>
        </p:spPr>
        <p:txBody>
          <a:bodyPr wrap="square">
            <a:spAutoFit/>
          </a:bodyPr>
          <a:lstStyle/>
          <a:p>
            <a:pPr marL="0" marR="0" lvl="0" indent="0" algn="l" defTabSz="1181679"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全国</a:t>
            </a:r>
            <a:r>
              <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a:t>
            </a:r>
            <a:endParaRPr kumimoji="1" lang="en-US" altLang="ja-JP"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71" name="スライド番号プレースホルダー 3">
            <a:extLst>
              <a:ext uri="{FF2B5EF4-FFF2-40B4-BE49-F238E27FC236}">
                <a16:creationId xmlns:a16="http://schemas.microsoft.com/office/drawing/2014/main" id="{49BD813D-1364-4692-B1A6-B950BAD76AB6}"/>
              </a:ext>
            </a:extLst>
          </p:cNvPr>
          <p:cNvSpPr txBox="1">
            <a:spLocks/>
          </p:cNvSpPr>
          <p:nvPr/>
        </p:nvSpPr>
        <p:spPr>
          <a:xfrm>
            <a:off x="12441943" y="9072753"/>
            <a:ext cx="359657" cy="51905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ja-JP" altLang="en-US" sz="2240" dirty="0">
                <a:latin typeface="HGSｺﾞｼｯｸM" panose="020B0600000000000000" pitchFamily="50" charset="-128"/>
                <a:ea typeface="HGSｺﾞｼｯｸM" panose="020B0600000000000000" pitchFamily="50" charset="-128"/>
              </a:rPr>
              <a:t>１</a:t>
            </a:r>
          </a:p>
        </p:txBody>
      </p:sp>
    </p:spTree>
    <p:extLst>
      <p:ext uri="{BB962C8B-B14F-4D97-AF65-F5344CB8AC3E}">
        <p14:creationId xmlns:p14="http://schemas.microsoft.com/office/powerpoint/2010/main" val="129171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bwMode="white">
          <a:xfrm>
            <a:off x="1" y="-10160"/>
            <a:ext cx="12801599" cy="523220"/>
          </a:xfrm>
          <a:prstGeom prst="rect">
            <a:avLst/>
          </a:prstGeom>
          <a:solidFill>
            <a:schemeClr val="tx2"/>
          </a:solidFill>
        </p:spPr>
        <p:txBody>
          <a:bodyPr wrap="square" rtlCol="0">
            <a:spAutoFit/>
          </a:bodyPr>
          <a:lstStyle/>
          <a:p>
            <a:r>
              <a:rPr lang="ja-JP" altLang="en-US" sz="2800" b="1" dirty="0">
                <a:solidFill>
                  <a:schemeClr val="bg1"/>
                </a:solidFill>
                <a:latin typeface="Meiryo UI" panose="020B0604030504040204" pitchFamily="50" charset="-128"/>
                <a:ea typeface="Meiryo UI" panose="020B0604030504040204" pitchFamily="50" charset="-128"/>
              </a:rPr>
              <a:t>　将来目標、施策の方向性①について</a:t>
            </a:r>
            <a:endParaRPr lang="en-US" altLang="ja-JP" sz="2800" b="1" dirty="0">
              <a:solidFill>
                <a:schemeClr val="bg1"/>
              </a:solidFill>
              <a:latin typeface="Meiryo UI" panose="020B0604030504040204" pitchFamily="50" charset="-128"/>
              <a:ea typeface="Meiryo UI" panose="020B0604030504040204" pitchFamily="50" charset="-128"/>
            </a:endParaRPr>
          </a:p>
        </p:txBody>
      </p:sp>
      <p:sp>
        <p:nvSpPr>
          <p:cNvPr id="12" name="正方形/長方形 11"/>
          <p:cNvSpPr/>
          <p:nvPr/>
        </p:nvSpPr>
        <p:spPr>
          <a:xfrm>
            <a:off x="359642" y="709083"/>
            <a:ext cx="8699975" cy="523220"/>
          </a:xfrm>
          <a:prstGeom prst="rect">
            <a:avLst/>
          </a:prstGeom>
        </p:spPr>
        <p:txBody>
          <a:bodyPr wrap="square">
            <a:spAutoFit/>
          </a:bodyPr>
          <a:lstStyle/>
          <a:p>
            <a:r>
              <a:rPr lang="ja-JP" altLang="en-US" sz="2800" b="1" dirty="0">
                <a:latin typeface="Meiryo UI" panose="020B0604030504040204" pitchFamily="50" charset="-128"/>
                <a:ea typeface="Meiryo UI" panose="020B0604030504040204" pitchFamily="50" charset="-128"/>
              </a:rPr>
              <a:t>１　将来目標</a:t>
            </a:r>
          </a:p>
        </p:txBody>
      </p:sp>
      <p:sp>
        <p:nvSpPr>
          <p:cNvPr id="18" name="テキスト ボックス 17">
            <a:extLst>
              <a:ext uri="{FF2B5EF4-FFF2-40B4-BE49-F238E27FC236}">
                <a16:creationId xmlns:a16="http://schemas.microsoft.com/office/drawing/2014/main" id="{054F5401-FD47-45E5-AF3B-97B868D7DD55}"/>
              </a:ext>
            </a:extLst>
          </p:cNvPr>
          <p:cNvSpPr txBox="1"/>
          <p:nvPr/>
        </p:nvSpPr>
        <p:spPr>
          <a:xfrm>
            <a:off x="359645" y="1269237"/>
            <a:ext cx="12082298" cy="3046988"/>
          </a:xfrm>
          <a:prstGeom prst="rect">
            <a:avLst/>
          </a:prstGeom>
          <a:noFill/>
          <a:ln w="38100">
            <a:solidFill>
              <a:schemeClr val="accent1"/>
            </a:solidFill>
          </a:ln>
        </p:spPr>
        <p:txBody>
          <a:bodyPr wrap="square" rtlCol="0">
            <a:spAutoFit/>
          </a:bodyPr>
          <a:lstStyle/>
          <a:p>
            <a:pPr marL="122238" indent="-122238"/>
            <a:r>
              <a:rPr lang="en-US" altLang="ja-JP" sz="2400" b="1" dirty="0">
                <a:solidFill>
                  <a:prstClr val="black"/>
                </a:solidFill>
                <a:latin typeface="Meiryo UI" pitchFamily="50" charset="-128"/>
                <a:ea typeface="Meiryo UI" pitchFamily="50" charset="-128"/>
                <a:cs typeface="Meiryo UI" pitchFamily="50" charset="-128"/>
              </a:rPr>
              <a:t>Ⅰ</a:t>
            </a:r>
            <a:r>
              <a:rPr lang="ja-JP" altLang="en-US" sz="2400" b="1" dirty="0">
                <a:solidFill>
                  <a:prstClr val="black"/>
                </a:solidFill>
                <a:latin typeface="Meiryo UI" pitchFamily="50" charset="-128"/>
                <a:ea typeface="Meiryo UI" pitchFamily="50" charset="-128"/>
                <a:cs typeface="Meiryo UI" pitchFamily="50" charset="-128"/>
              </a:rPr>
              <a:t>　食品ロス量の削減目標</a:t>
            </a:r>
            <a:endParaRPr lang="en-US" altLang="ja-JP" sz="2400" b="1" dirty="0">
              <a:solidFill>
                <a:prstClr val="black"/>
              </a:solidFill>
              <a:latin typeface="Meiryo UI" pitchFamily="50" charset="-128"/>
              <a:ea typeface="Meiryo UI" pitchFamily="50" charset="-128"/>
              <a:cs typeface="Meiryo UI" pitchFamily="50" charset="-128"/>
            </a:endParaRPr>
          </a:p>
          <a:p>
            <a:pPr marL="122238" indent="-122238"/>
            <a:r>
              <a:rPr lang="ja-JP" altLang="en-US" sz="2400" dirty="0">
                <a:latin typeface="Meiryo UI" pitchFamily="50" charset="-128"/>
                <a:ea typeface="Meiryo UI" pitchFamily="50" charset="-128"/>
                <a:cs typeface="Meiryo UI" pitchFamily="50" charset="-128"/>
              </a:rPr>
              <a:t>◎　国の第</a:t>
            </a:r>
            <a:r>
              <a:rPr lang="en-US" altLang="ja-JP" sz="2400" dirty="0">
                <a:latin typeface="Meiryo UI" pitchFamily="50" charset="-128"/>
                <a:ea typeface="Meiryo UI" pitchFamily="50" charset="-128"/>
                <a:cs typeface="Meiryo UI" pitchFamily="50" charset="-128"/>
              </a:rPr>
              <a:t>2</a:t>
            </a:r>
            <a:r>
              <a:rPr lang="ja-JP" altLang="en-US" sz="2400" dirty="0">
                <a:latin typeface="Meiryo UI" pitchFamily="50" charset="-128"/>
                <a:ea typeface="Meiryo UI" pitchFamily="50" charset="-128"/>
                <a:cs typeface="Meiryo UI" pitchFamily="50" charset="-128"/>
              </a:rPr>
              <a:t>次基本方針における削減目標、及び府の事業系食品ロスの削減状況を踏まえ、</a:t>
            </a:r>
            <a:br>
              <a:rPr lang="en-US" altLang="ja-JP" sz="2400" dirty="0">
                <a:latin typeface="Meiryo UI" pitchFamily="50" charset="-128"/>
                <a:ea typeface="Meiryo UI" pitchFamily="50" charset="-128"/>
                <a:cs typeface="Meiryo UI" pitchFamily="50" charset="-128"/>
              </a:rPr>
            </a:br>
            <a:r>
              <a:rPr lang="ja-JP" altLang="en-US" sz="2400" dirty="0">
                <a:latin typeface="Meiryo UI" pitchFamily="50" charset="-128"/>
                <a:ea typeface="Meiryo UI" pitchFamily="50" charset="-128"/>
                <a:cs typeface="Meiryo UI" pitchFamily="50" charset="-128"/>
              </a:rPr>
              <a:t>　府の削減目標を見直し、</a:t>
            </a:r>
            <a:r>
              <a:rPr lang="ja-JP" altLang="en-US" sz="2400" dirty="0">
                <a:solidFill>
                  <a:srgbClr val="FF0000"/>
                </a:solidFill>
                <a:latin typeface="Meiryo UI" pitchFamily="50" charset="-128"/>
                <a:ea typeface="Meiryo UI" pitchFamily="50" charset="-128"/>
                <a:cs typeface="Meiryo UI" pitchFamily="50" charset="-128"/>
              </a:rPr>
              <a:t>事業系</a:t>
            </a:r>
            <a:r>
              <a:rPr lang="en-US" altLang="ja-JP" sz="2400" dirty="0">
                <a:solidFill>
                  <a:srgbClr val="FF0000"/>
                </a:solidFill>
                <a:latin typeface="Meiryo UI" pitchFamily="50" charset="-128"/>
                <a:ea typeface="Meiryo UI" pitchFamily="50" charset="-128"/>
                <a:cs typeface="Meiryo UI" pitchFamily="50" charset="-128"/>
              </a:rPr>
              <a:t>60</a:t>
            </a:r>
            <a:r>
              <a:rPr lang="ja-JP" altLang="en-US" sz="2400" dirty="0">
                <a:solidFill>
                  <a:srgbClr val="FF0000"/>
                </a:solidFill>
                <a:latin typeface="Meiryo UI" pitchFamily="50" charset="-128"/>
                <a:ea typeface="Meiryo UI" pitchFamily="50" charset="-128"/>
                <a:cs typeface="Meiryo UI" pitchFamily="50" charset="-128"/>
              </a:rPr>
              <a:t>％減</a:t>
            </a:r>
            <a:r>
              <a:rPr lang="ja-JP" altLang="en-US" sz="2400" dirty="0">
                <a:latin typeface="Meiryo UI" pitchFamily="50" charset="-128"/>
                <a:ea typeface="Meiryo UI" pitchFamily="50" charset="-128"/>
                <a:cs typeface="Meiryo UI" pitchFamily="50" charset="-128"/>
              </a:rPr>
              <a:t>、家庭系</a:t>
            </a:r>
            <a:r>
              <a:rPr lang="en-US" altLang="ja-JP" sz="2400" dirty="0">
                <a:latin typeface="Meiryo UI" pitchFamily="50" charset="-128"/>
                <a:ea typeface="Meiryo UI" pitchFamily="50" charset="-128"/>
                <a:cs typeface="Meiryo UI" pitchFamily="50" charset="-128"/>
              </a:rPr>
              <a:t>50</a:t>
            </a:r>
            <a:r>
              <a:rPr lang="ja-JP" altLang="en-US" sz="2400" dirty="0">
                <a:latin typeface="Meiryo UI" pitchFamily="50" charset="-128"/>
                <a:ea typeface="Meiryo UI" pitchFamily="50" charset="-128"/>
                <a:cs typeface="Meiryo UI" pitchFamily="50" charset="-128"/>
              </a:rPr>
              <a:t>％減をめざす。</a:t>
            </a:r>
            <a:endParaRPr lang="en-US" altLang="ja-JP" sz="2400" dirty="0">
              <a:latin typeface="Meiryo UI" pitchFamily="50" charset="-128"/>
              <a:ea typeface="Meiryo UI" pitchFamily="50" charset="-128"/>
              <a:cs typeface="Meiryo UI" pitchFamily="50" charset="-128"/>
            </a:endParaRPr>
          </a:p>
          <a:p>
            <a:pPr marL="122238" indent="-122238"/>
            <a:endParaRPr lang="en-US" altLang="ja-JP" sz="2400" dirty="0">
              <a:latin typeface="Meiryo UI" pitchFamily="50" charset="-128"/>
              <a:ea typeface="Meiryo UI" pitchFamily="50" charset="-128"/>
              <a:cs typeface="Meiryo UI"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Ⅱ</a:t>
            </a: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食品ロス削減に取り組む府民の割合について</a:t>
            </a:r>
          </a:p>
          <a:p>
            <a:pPr marL="122238" indent="-122238"/>
            <a:r>
              <a:rPr kumimoji="1" lang="ja-JP" altLang="en-US" sz="24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　国方針より高い水準である現行の目標を維持し、目標達成に向けて、取り組んでいく。</a:t>
            </a:r>
            <a:endParaRPr lang="en-US" altLang="ja-JP" sz="2400" dirty="0">
              <a:latin typeface="Meiryo UI" pitchFamily="50" charset="-128"/>
              <a:ea typeface="Meiryo UI" pitchFamily="50" charset="-128"/>
              <a:cs typeface="Meiryo UI" pitchFamily="50" charset="-128"/>
            </a:endParaRPr>
          </a:p>
          <a:p>
            <a:pPr marL="122238" indent="-122238"/>
            <a:r>
              <a:rPr lang="ja-JP" altLang="en-US" sz="2400" dirty="0">
                <a:latin typeface="Meiryo UI" pitchFamily="50" charset="-128"/>
                <a:ea typeface="Meiryo UI" pitchFamily="50" charset="-128"/>
                <a:cs typeface="Meiryo UI" pitchFamily="50" charset="-128"/>
              </a:rPr>
              <a:t>　　食品ロス削減のための複数（２項目以上）の取組を行う府⺠の割合を</a:t>
            </a:r>
            <a:r>
              <a:rPr lang="en-US" altLang="ja-JP" sz="2400" dirty="0">
                <a:latin typeface="Meiryo UI" pitchFamily="50" charset="-128"/>
                <a:ea typeface="Meiryo UI" pitchFamily="50" charset="-128"/>
                <a:cs typeface="Meiryo UI" pitchFamily="50" charset="-128"/>
              </a:rPr>
              <a:t>90</a:t>
            </a:r>
            <a:r>
              <a:rPr lang="ja-JP" altLang="en-US" sz="2400" dirty="0">
                <a:latin typeface="Meiryo UI" pitchFamily="50" charset="-128"/>
                <a:ea typeface="Meiryo UI" pitchFamily="50" charset="-128"/>
                <a:cs typeface="Meiryo UI" pitchFamily="50" charset="-128"/>
              </a:rPr>
              <a:t>％とします。</a:t>
            </a:r>
            <a:endParaRPr lang="en-US" altLang="ja-JP" sz="2400" dirty="0">
              <a:latin typeface="Meiryo UI" pitchFamily="50" charset="-128"/>
              <a:ea typeface="Meiryo UI" pitchFamily="50" charset="-128"/>
              <a:cs typeface="Meiryo UI" pitchFamily="50" charset="-128"/>
            </a:endParaRPr>
          </a:p>
          <a:p>
            <a:pPr marL="122238" indent="-122238"/>
            <a:endParaRPr lang="en-US" altLang="ja-JP" sz="2400" dirty="0">
              <a:latin typeface="Meiryo UI" pitchFamily="50" charset="-128"/>
              <a:ea typeface="Meiryo UI" pitchFamily="50" charset="-128"/>
              <a:cs typeface="Meiryo UI" pitchFamily="50" charset="-128"/>
            </a:endParaRPr>
          </a:p>
        </p:txBody>
      </p:sp>
      <p:sp>
        <p:nvSpPr>
          <p:cNvPr id="11" name="スライド番号プレースホルダー 3">
            <a:extLst>
              <a:ext uri="{FF2B5EF4-FFF2-40B4-BE49-F238E27FC236}">
                <a16:creationId xmlns:a16="http://schemas.microsoft.com/office/drawing/2014/main" id="{14EDB4E4-1877-4697-8527-12A402ADA9E2}"/>
              </a:ext>
            </a:extLst>
          </p:cNvPr>
          <p:cNvSpPr txBox="1">
            <a:spLocks/>
          </p:cNvSpPr>
          <p:nvPr/>
        </p:nvSpPr>
        <p:spPr>
          <a:xfrm>
            <a:off x="12441943" y="9072753"/>
            <a:ext cx="359657" cy="51905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ja-JP" altLang="en-US" sz="2240" dirty="0">
                <a:latin typeface="HGSｺﾞｼｯｸM" panose="020B0600000000000000" pitchFamily="50" charset="-128"/>
                <a:ea typeface="HGSｺﾞｼｯｸM" panose="020B0600000000000000" pitchFamily="50" charset="-128"/>
              </a:rPr>
              <a:t>２</a:t>
            </a:r>
          </a:p>
        </p:txBody>
      </p:sp>
      <p:sp>
        <p:nvSpPr>
          <p:cNvPr id="13" name="正方形/長方形 12">
            <a:extLst>
              <a:ext uri="{FF2B5EF4-FFF2-40B4-BE49-F238E27FC236}">
                <a16:creationId xmlns:a16="http://schemas.microsoft.com/office/drawing/2014/main" id="{77C3B658-1968-4E52-A12C-5297D622A36B}"/>
              </a:ext>
            </a:extLst>
          </p:cNvPr>
          <p:cNvSpPr/>
          <p:nvPr/>
        </p:nvSpPr>
        <p:spPr>
          <a:xfrm>
            <a:off x="359642" y="5026797"/>
            <a:ext cx="8699975" cy="523220"/>
          </a:xfrm>
          <a:prstGeom prst="rect">
            <a:avLst/>
          </a:prstGeom>
        </p:spPr>
        <p:txBody>
          <a:bodyPr wrap="square">
            <a:spAutoFit/>
          </a:bodyPr>
          <a:lstStyle/>
          <a:p>
            <a:r>
              <a:rPr lang="ja-JP" altLang="en-US" sz="2800" b="1" dirty="0">
                <a:latin typeface="Meiryo UI" panose="020B0604030504040204" pitchFamily="50" charset="-128"/>
                <a:ea typeface="Meiryo UI" panose="020B0604030504040204" pitchFamily="50" charset="-128"/>
              </a:rPr>
              <a:t>２　削減状況を踏まえた施策の方向性について</a:t>
            </a:r>
          </a:p>
        </p:txBody>
      </p:sp>
      <p:sp>
        <p:nvSpPr>
          <p:cNvPr id="16" name="テキスト ボックス 15">
            <a:extLst>
              <a:ext uri="{FF2B5EF4-FFF2-40B4-BE49-F238E27FC236}">
                <a16:creationId xmlns:a16="http://schemas.microsoft.com/office/drawing/2014/main" id="{ABEF64B3-197C-4A69-8795-9419C83A00CC}"/>
              </a:ext>
            </a:extLst>
          </p:cNvPr>
          <p:cNvSpPr txBox="1"/>
          <p:nvPr/>
        </p:nvSpPr>
        <p:spPr>
          <a:xfrm>
            <a:off x="359645" y="5726406"/>
            <a:ext cx="12082298" cy="2308324"/>
          </a:xfrm>
          <a:prstGeom prst="rect">
            <a:avLst/>
          </a:prstGeom>
          <a:noFill/>
          <a:ln w="38100">
            <a:solidFill>
              <a:schemeClr val="accent1"/>
            </a:solidFill>
          </a:ln>
        </p:spPr>
        <p:txBody>
          <a:bodyPr wrap="square" rtlCol="0">
            <a:spAutoFit/>
          </a:bodyPr>
          <a:lstStyle/>
          <a:p>
            <a:pPr marL="122238" indent="-122238"/>
            <a:r>
              <a:rPr lang="ja-JP" altLang="en-US" sz="2400" b="1" dirty="0">
                <a:solidFill>
                  <a:prstClr val="black"/>
                </a:solidFill>
                <a:latin typeface="Meiryo UI" pitchFamily="50" charset="-128"/>
                <a:ea typeface="Meiryo UI" pitchFamily="50" charset="-128"/>
                <a:cs typeface="Meiryo UI" pitchFamily="50" charset="-128"/>
              </a:rPr>
              <a:t>方向性①</a:t>
            </a:r>
            <a:endParaRPr lang="en-US" altLang="ja-JP" sz="2400" b="1" dirty="0">
              <a:solidFill>
                <a:prstClr val="black"/>
              </a:solidFill>
              <a:latin typeface="Meiryo UI" pitchFamily="50" charset="-128"/>
              <a:ea typeface="Meiryo UI" pitchFamily="50" charset="-128"/>
              <a:cs typeface="Meiryo UI" pitchFamily="50" charset="-128"/>
            </a:endParaRPr>
          </a:p>
          <a:p>
            <a:pPr marL="122238" indent="-122238"/>
            <a:r>
              <a:rPr lang="ja-JP" altLang="en-US" sz="2400" dirty="0">
                <a:latin typeface="Meiryo UI" pitchFamily="50" charset="-128"/>
                <a:ea typeface="Meiryo UI" pitchFamily="50" charset="-128"/>
                <a:cs typeface="Meiryo UI" pitchFamily="50" charset="-128"/>
              </a:rPr>
              <a:t>◎　これまでの取組により、食品ロス量の削減は一定進んでいるが、目標達成のためには、これまで</a:t>
            </a:r>
          </a:p>
          <a:p>
            <a:pPr marL="122238" indent="-122238"/>
            <a:r>
              <a:rPr lang="ja-JP" altLang="en-US" sz="2400" dirty="0">
                <a:latin typeface="Meiryo UI" pitchFamily="50" charset="-128"/>
                <a:ea typeface="Meiryo UI" pitchFamily="50" charset="-128"/>
                <a:cs typeface="Meiryo UI" pitchFamily="50" charset="-128"/>
              </a:rPr>
              <a:t>　　以上に取組を加速させていく必要がある。</a:t>
            </a:r>
            <a:endParaRPr lang="en-US" altLang="ja-JP" sz="2400" dirty="0">
              <a:latin typeface="Meiryo UI" pitchFamily="50" charset="-128"/>
              <a:ea typeface="Meiryo UI" pitchFamily="50" charset="-128"/>
              <a:cs typeface="Meiryo UI" pitchFamily="50" charset="-128"/>
            </a:endParaRPr>
          </a:p>
          <a:p>
            <a:pPr marL="122238" indent="-122238"/>
            <a:endParaRPr lang="ja-JP" altLang="en-US" sz="2400" dirty="0">
              <a:latin typeface="Meiryo UI" pitchFamily="50" charset="-128"/>
              <a:ea typeface="Meiryo UI" pitchFamily="50" charset="-128"/>
              <a:cs typeface="Meiryo UI" pitchFamily="50" charset="-128"/>
            </a:endParaRPr>
          </a:p>
          <a:p>
            <a:pPr marL="122238" indent="-122238"/>
            <a:r>
              <a:rPr lang="ja-JP" altLang="en-US" sz="2400" dirty="0">
                <a:latin typeface="Meiryo UI" pitchFamily="50" charset="-128"/>
                <a:ea typeface="Meiryo UI" pitchFamily="50" charset="-128"/>
                <a:cs typeface="Meiryo UI" pitchFamily="50" charset="-128"/>
              </a:rPr>
              <a:t>◎　このため、計画の基本的構成は維持しつつ、</a:t>
            </a:r>
            <a:r>
              <a:rPr lang="en-US" altLang="ja-JP" sz="2400" dirty="0">
                <a:latin typeface="Meiryo UI" pitchFamily="50" charset="-128"/>
                <a:ea typeface="Meiryo UI" pitchFamily="50" charset="-128"/>
                <a:cs typeface="Meiryo UI" pitchFamily="50" charset="-128"/>
              </a:rPr>
              <a:t>2030</a:t>
            </a:r>
            <a:r>
              <a:rPr lang="ja-JP" altLang="en-US" sz="2400" dirty="0">
                <a:latin typeface="Meiryo UI" pitchFamily="50" charset="-128"/>
                <a:ea typeface="Meiryo UI" pitchFamily="50" charset="-128"/>
                <a:cs typeface="Meiryo UI" pitchFamily="50" charset="-128"/>
              </a:rPr>
              <a:t>年度の目標達成に向け、取組を加速させる</a:t>
            </a:r>
          </a:p>
          <a:p>
            <a:pPr marL="122238" indent="-122238"/>
            <a:r>
              <a:rPr lang="ja-JP" altLang="en-US" sz="2400" dirty="0">
                <a:latin typeface="Meiryo UI" pitchFamily="50" charset="-128"/>
                <a:ea typeface="Meiryo UI" pitchFamily="50" charset="-128"/>
                <a:cs typeface="Meiryo UI" pitchFamily="50" charset="-128"/>
              </a:rPr>
              <a:t>　　ための具体的な内容を計画に盛り込んでいく。</a:t>
            </a:r>
          </a:p>
        </p:txBody>
      </p:sp>
    </p:spTree>
    <p:extLst>
      <p:ext uri="{BB962C8B-B14F-4D97-AF65-F5344CB8AC3E}">
        <p14:creationId xmlns:p14="http://schemas.microsoft.com/office/powerpoint/2010/main" val="2919960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bwMode="white">
          <a:xfrm>
            <a:off x="1" y="-10160"/>
            <a:ext cx="12801599" cy="523220"/>
          </a:xfrm>
          <a:prstGeom prst="rect">
            <a:avLst/>
          </a:prstGeom>
          <a:solidFill>
            <a:schemeClr val="tx2"/>
          </a:solidFill>
        </p:spPr>
        <p:txBody>
          <a:bodyPr wrap="square" rtlCol="0">
            <a:spAutoFit/>
          </a:bodyPr>
          <a:lstStyle/>
          <a:p>
            <a:r>
              <a:rPr lang="ja-JP" altLang="en-US" sz="2800" b="1" dirty="0">
                <a:solidFill>
                  <a:schemeClr val="bg1"/>
                </a:solidFill>
                <a:latin typeface="Meiryo UI" panose="020B0604030504040204" pitchFamily="50" charset="-128"/>
                <a:ea typeface="Meiryo UI" panose="020B0604030504040204" pitchFamily="50" charset="-128"/>
              </a:rPr>
              <a:t>　施策の方向性②について</a:t>
            </a:r>
            <a:endParaRPr lang="en-US" altLang="ja-JP" sz="2800" b="1" dirty="0">
              <a:solidFill>
                <a:schemeClr val="bg1"/>
              </a:solidFill>
              <a:latin typeface="Meiryo UI" panose="020B0604030504040204" pitchFamily="50" charset="-128"/>
              <a:ea typeface="Meiryo UI" panose="020B0604030504040204" pitchFamily="50" charset="-128"/>
            </a:endParaRPr>
          </a:p>
        </p:txBody>
      </p:sp>
      <p:sp>
        <p:nvSpPr>
          <p:cNvPr id="12" name="正方形/長方形 11"/>
          <p:cNvSpPr/>
          <p:nvPr/>
        </p:nvSpPr>
        <p:spPr>
          <a:xfrm>
            <a:off x="206089" y="550341"/>
            <a:ext cx="8699975" cy="461665"/>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■食品ロスの発生要因と発生の割合</a:t>
            </a:r>
          </a:p>
        </p:txBody>
      </p:sp>
      <p:sp>
        <p:nvSpPr>
          <p:cNvPr id="11" name="スライド番号プレースホルダー 3">
            <a:extLst>
              <a:ext uri="{FF2B5EF4-FFF2-40B4-BE49-F238E27FC236}">
                <a16:creationId xmlns:a16="http://schemas.microsoft.com/office/drawing/2014/main" id="{14EDB4E4-1877-4697-8527-12A402ADA9E2}"/>
              </a:ext>
            </a:extLst>
          </p:cNvPr>
          <p:cNvSpPr txBox="1">
            <a:spLocks/>
          </p:cNvSpPr>
          <p:nvPr/>
        </p:nvSpPr>
        <p:spPr>
          <a:xfrm>
            <a:off x="12441943" y="9072753"/>
            <a:ext cx="359657" cy="51905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ja-JP" altLang="en-US" sz="2240" dirty="0">
                <a:latin typeface="HGSｺﾞｼｯｸM" panose="020B0600000000000000" pitchFamily="50" charset="-128"/>
                <a:ea typeface="HGSｺﾞｼｯｸM" panose="020B0600000000000000" pitchFamily="50" charset="-128"/>
              </a:rPr>
              <a:t>４</a:t>
            </a:r>
          </a:p>
        </p:txBody>
      </p:sp>
      <p:sp>
        <p:nvSpPr>
          <p:cNvPr id="13" name="正方形/長方形 12">
            <a:extLst>
              <a:ext uri="{FF2B5EF4-FFF2-40B4-BE49-F238E27FC236}">
                <a16:creationId xmlns:a16="http://schemas.microsoft.com/office/drawing/2014/main" id="{77C3B658-1968-4E52-A12C-5297D622A36B}"/>
              </a:ext>
            </a:extLst>
          </p:cNvPr>
          <p:cNvSpPr/>
          <p:nvPr/>
        </p:nvSpPr>
        <p:spPr>
          <a:xfrm>
            <a:off x="239906" y="6262944"/>
            <a:ext cx="8699975" cy="461665"/>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削減状況を踏まえた施策の方向性について</a:t>
            </a:r>
          </a:p>
        </p:txBody>
      </p:sp>
      <p:sp>
        <p:nvSpPr>
          <p:cNvPr id="16" name="テキスト ボックス 15">
            <a:extLst>
              <a:ext uri="{FF2B5EF4-FFF2-40B4-BE49-F238E27FC236}">
                <a16:creationId xmlns:a16="http://schemas.microsoft.com/office/drawing/2014/main" id="{ABEF64B3-197C-4A69-8795-9419C83A00CC}"/>
              </a:ext>
            </a:extLst>
          </p:cNvPr>
          <p:cNvSpPr txBox="1"/>
          <p:nvPr/>
        </p:nvSpPr>
        <p:spPr>
          <a:xfrm>
            <a:off x="282867" y="6828372"/>
            <a:ext cx="12082298" cy="2308324"/>
          </a:xfrm>
          <a:prstGeom prst="rect">
            <a:avLst/>
          </a:prstGeom>
          <a:noFill/>
          <a:ln w="38100">
            <a:solidFill>
              <a:schemeClr val="accent1"/>
            </a:solidFill>
          </a:ln>
        </p:spPr>
        <p:txBody>
          <a:bodyPr wrap="square" rtlCol="0">
            <a:spAutoFit/>
          </a:bodyPr>
          <a:lstStyle/>
          <a:p>
            <a:pPr marL="122238" indent="-122238"/>
            <a:r>
              <a:rPr kumimoji="0"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方向性②</a:t>
            </a:r>
            <a:endParaRPr kumimoji="0" lang="en-US" altLang="ja-JP"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22238" indent="-122238"/>
            <a:r>
              <a:rPr kumimoji="1" lang="ja-JP" altLang="en-US" sz="24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 これまでの食品ロス量の削減状況及び取組状況を踏まえ、今後、府として、重点的に取り組む</a:t>
            </a:r>
            <a:endParaRPr kumimoji="1" lang="en-US" altLang="ja-JP" sz="24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122238" indent="-122238"/>
            <a:r>
              <a:rPr kumimoji="1" lang="ja-JP" altLang="en-US" sz="2400" dirty="0">
                <a:solidFill>
                  <a:prstClr val="black"/>
                </a:solidFill>
                <a:latin typeface="Meiryo UI" pitchFamily="50" charset="-128"/>
                <a:ea typeface="Meiryo UI" pitchFamily="50" charset="-128"/>
                <a:cs typeface="Meiryo UI" pitchFamily="50" charset="-128"/>
              </a:rPr>
              <a:t>　　</a:t>
            </a:r>
            <a:r>
              <a:rPr kumimoji="1" lang="ja-JP" altLang="en-US" sz="24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施策を具体化・体系化する。</a:t>
            </a:r>
          </a:p>
          <a:p>
            <a:pPr marL="122238" indent="-122238"/>
            <a:r>
              <a:rPr kumimoji="1" lang="ja-JP" altLang="en-US" sz="24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 施策の柱として、事業系・家庭系双方の食品ロス削減にアプローチするため、</a:t>
            </a:r>
            <a:endParaRPr kumimoji="1" lang="en-US" altLang="ja-JP" sz="24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122238" indent="-122238"/>
            <a:r>
              <a:rPr kumimoji="1" lang="ja-JP" altLang="en-US" sz="2400" dirty="0">
                <a:solidFill>
                  <a:prstClr val="black"/>
                </a:solidFill>
                <a:latin typeface="Meiryo UI" pitchFamily="50" charset="-128"/>
                <a:ea typeface="Meiryo UI" pitchFamily="50" charset="-128"/>
                <a:cs typeface="Meiryo UI" pitchFamily="50" charset="-128"/>
              </a:rPr>
              <a:t>　　</a:t>
            </a:r>
            <a:r>
              <a:rPr kumimoji="1" lang="ja-JP" altLang="en-US" sz="2400" b="1"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「売れ残り、食べ残し等の発生抑制」</a:t>
            </a:r>
            <a:endParaRPr kumimoji="1" lang="en-US" altLang="ja-JP" sz="2400" b="1"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122238" indent="-122238"/>
            <a:r>
              <a:rPr kumimoji="1" lang="ja-JP" altLang="en-US" sz="2400" dirty="0">
                <a:solidFill>
                  <a:prstClr val="black"/>
                </a:solidFill>
                <a:latin typeface="Meiryo UI" pitchFamily="50" charset="-128"/>
                <a:ea typeface="Meiryo UI" pitchFamily="50" charset="-128"/>
                <a:cs typeface="Meiryo UI" pitchFamily="50" charset="-128"/>
              </a:rPr>
              <a:t>　　</a:t>
            </a:r>
            <a:r>
              <a:rPr kumimoji="1" lang="ja-JP" altLang="en-US" sz="2400" b="1"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「未利用食品の有効活用」　　　　　　　　　　　　</a:t>
            </a:r>
            <a:r>
              <a:rPr kumimoji="1" lang="ja-JP" altLang="en-US" sz="24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という２つの柱を掲げて、取り組んでいく。</a:t>
            </a:r>
            <a:endParaRPr lang="en-US" altLang="ja-JP" sz="2400" dirty="0">
              <a:latin typeface="Meiryo UI" pitchFamily="50" charset="-128"/>
              <a:ea typeface="Meiryo UI" pitchFamily="50" charset="-128"/>
              <a:cs typeface="Meiryo UI" pitchFamily="50" charset="-128"/>
            </a:endParaRPr>
          </a:p>
        </p:txBody>
      </p:sp>
      <p:graphicFrame>
        <p:nvGraphicFramePr>
          <p:cNvPr id="8" name="表 2">
            <a:extLst>
              <a:ext uri="{FF2B5EF4-FFF2-40B4-BE49-F238E27FC236}">
                <a16:creationId xmlns:a16="http://schemas.microsoft.com/office/drawing/2014/main" id="{C09EA841-A0AF-4E28-AC20-A8FD2112FCC3}"/>
              </a:ext>
            </a:extLst>
          </p:cNvPr>
          <p:cNvGraphicFramePr>
            <a:graphicFrameLocks noGrp="1"/>
          </p:cNvGraphicFramePr>
          <p:nvPr>
            <p:extLst>
              <p:ext uri="{D42A27DB-BD31-4B8C-83A1-F6EECF244321}">
                <p14:modId xmlns:p14="http://schemas.microsoft.com/office/powerpoint/2010/main" val="3643587136"/>
              </p:ext>
            </p:extLst>
          </p:nvPr>
        </p:nvGraphicFramePr>
        <p:xfrm>
          <a:off x="359644" y="1557763"/>
          <a:ext cx="6411270" cy="4175387"/>
        </p:xfrm>
        <a:graphic>
          <a:graphicData uri="http://schemas.openxmlformats.org/drawingml/2006/table">
            <a:tbl>
              <a:tblPr firstRow="1" bandRow="1"/>
              <a:tblGrid>
                <a:gridCol w="1871927">
                  <a:extLst>
                    <a:ext uri="{9D8B030D-6E8A-4147-A177-3AD203B41FA5}">
                      <a16:colId xmlns:a16="http://schemas.microsoft.com/office/drawing/2014/main" val="3945398134"/>
                    </a:ext>
                  </a:extLst>
                </a:gridCol>
                <a:gridCol w="3439886">
                  <a:extLst>
                    <a:ext uri="{9D8B030D-6E8A-4147-A177-3AD203B41FA5}">
                      <a16:colId xmlns:a16="http://schemas.microsoft.com/office/drawing/2014/main" val="3311381485"/>
                    </a:ext>
                  </a:extLst>
                </a:gridCol>
                <a:gridCol w="1099457">
                  <a:extLst>
                    <a:ext uri="{9D8B030D-6E8A-4147-A177-3AD203B41FA5}">
                      <a16:colId xmlns:a16="http://schemas.microsoft.com/office/drawing/2014/main" val="630344939"/>
                    </a:ext>
                  </a:extLst>
                </a:gridCol>
              </a:tblGrid>
              <a:tr h="679462">
                <a:tc>
                  <a:txBody>
                    <a:bodyPr/>
                    <a:lstStyle>
                      <a:lvl1pPr marL="0" algn="l" defTabSz="1280160" rtl="0" eaLnBrk="1" latinLnBrk="0" hangingPunct="1">
                        <a:defRPr kumimoji="1" sz="2520" b="1" kern="1200">
                          <a:solidFill>
                            <a:schemeClr val="lt1"/>
                          </a:solidFill>
                          <a:latin typeface="游ゴシック" panose="020F0502020204030204"/>
                        </a:defRPr>
                      </a:lvl1pPr>
                      <a:lvl2pPr marL="640080" algn="l" defTabSz="1280160" rtl="0" eaLnBrk="1" latinLnBrk="0" hangingPunct="1">
                        <a:defRPr kumimoji="1" sz="2520" b="1" kern="1200">
                          <a:solidFill>
                            <a:schemeClr val="lt1"/>
                          </a:solidFill>
                          <a:latin typeface="游ゴシック" panose="020F0502020204030204"/>
                        </a:defRPr>
                      </a:lvl2pPr>
                      <a:lvl3pPr marL="1280160" algn="l" defTabSz="1280160" rtl="0" eaLnBrk="1" latinLnBrk="0" hangingPunct="1">
                        <a:defRPr kumimoji="1" sz="2520" b="1" kern="1200">
                          <a:solidFill>
                            <a:schemeClr val="lt1"/>
                          </a:solidFill>
                          <a:latin typeface="游ゴシック" panose="020F0502020204030204"/>
                        </a:defRPr>
                      </a:lvl3pPr>
                      <a:lvl4pPr marL="1920240" algn="l" defTabSz="1280160" rtl="0" eaLnBrk="1" latinLnBrk="0" hangingPunct="1">
                        <a:defRPr kumimoji="1" sz="2520" b="1" kern="1200">
                          <a:solidFill>
                            <a:schemeClr val="lt1"/>
                          </a:solidFill>
                          <a:latin typeface="游ゴシック" panose="020F0502020204030204"/>
                        </a:defRPr>
                      </a:lvl4pPr>
                      <a:lvl5pPr marL="2560320" algn="l" defTabSz="1280160" rtl="0" eaLnBrk="1" latinLnBrk="0" hangingPunct="1">
                        <a:defRPr kumimoji="1" sz="2520" b="1" kern="1200">
                          <a:solidFill>
                            <a:schemeClr val="lt1"/>
                          </a:solidFill>
                          <a:latin typeface="游ゴシック" panose="020F0502020204030204"/>
                        </a:defRPr>
                      </a:lvl5pPr>
                      <a:lvl6pPr marL="3200400" algn="l" defTabSz="1280160" rtl="0" eaLnBrk="1" latinLnBrk="0" hangingPunct="1">
                        <a:defRPr kumimoji="1" sz="2520" b="1" kern="1200">
                          <a:solidFill>
                            <a:schemeClr val="lt1"/>
                          </a:solidFill>
                          <a:latin typeface="游ゴシック" panose="020F0502020204030204"/>
                        </a:defRPr>
                      </a:lvl6pPr>
                      <a:lvl7pPr marL="3840480" algn="l" defTabSz="1280160" rtl="0" eaLnBrk="1" latinLnBrk="0" hangingPunct="1">
                        <a:defRPr kumimoji="1" sz="2520" b="1" kern="1200">
                          <a:solidFill>
                            <a:schemeClr val="lt1"/>
                          </a:solidFill>
                          <a:latin typeface="游ゴシック" panose="020F0502020204030204"/>
                        </a:defRPr>
                      </a:lvl7pPr>
                      <a:lvl8pPr marL="4480560" algn="l" defTabSz="1280160" rtl="0" eaLnBrk="1" latinLnBrk="0" hangingPunct="1">
                        <a:defRPr kumimoji="1" sz="2520" b="1" kern="1200">
                          <a:solidFill>
                            <a:schemeClr val="lt1"/>
                          </a:solidFill>
                          <a:latin typeface="游ゴシック" panose="020F0502020204030204"/>
                        </a:defRPr>
                      </a:lvl8pPr>
                      <a:lvl9pPr marL="5120640" algn="l" defTabSz="1280160" rtl="0" eaLnBrk="1" latinLnBrk="0" hangingPunct="1">
                        <a:defRPr kumimoji="1" sz="2520" b="1" kern="1200">
                          <a:solidFill>
                            <a:schemeClr val="lt1"/>
                          </a:solidFill>
                          <a:latin typeface="游ゴシック" panose="020F0502020204030204"/>
                        </a:defRPr>
                      </a:lvl9pPr>
                    </a:lstStyle>
                    <a:p>
                      <a:pPr algn="ctr"/>
                      <a:r>
                        <a:rPr kumimoji="1" lang="ja-JP" altLang="en-US" sz="1600" b="1" dirty="0">
                          <a:solidFill>
                            <a:sysClr val="windowText" lastClr="000000"/>
                          </a:solidFill>
                          <a:latin typeface="Meiryo UI" panose="020B0604030504040204" pitchFamily="50" charset="-128"/>
                          <a:ea typeface="Meiryo UI" panose="020B0604030504040204" pitchFamily="50" charset="-128"/>
                        </a:rPr>
                        <a:t>発生源</a:t>
                      </a:r>
                      <a:endParaRPr kumimoji="1" lang="en-US" altLang="ja-JP" sz="1600" b="1"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1600" b="0" dirty="0">
                          <a:solidFill>
                            <a:sysClr val="windowText" lastClr="000000"/>
                          </a:solidFill>
                          <a:latin typeface="Meiryo UI" panose="020B0604030504040204" pitchFamily="50" charset="-128"/>
                          <a:ea typeface="Meiryo UI" panose="020B0604030504040204" pitchFamily="50" charset="-128"/>
                        </a:rPr>
                        <a:t>（府の発生割合）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tc>
                  <a:txBody>
                    <a:bodyPr/>
                    <a:lstStyle>
                      <a:lvl1pPr marL="0" algn="l" defTabSz="1280160" rtl="0" eaLnBrk="1" latinLnBrk="0" hangingPunct="1">
                        <a:defRPr kumimoji="1" sz="2520" b="1" kern="1200">
                          <a:solidFill>
                            <a:schemeClr val="lt1"/>
                          </a:solidFill>
                          <a:latin typeface="游ゴシック" panose="020F0502020204030204"/>
                        </a:defRPr>
                      </a:lvl1pPr>
                      <a:lvl2pPr marL="640080" algn="l" defTabSz="1280160" rtl="0" eaLnBrk="1" latinLnBrk="0" hangingPunct="1">
                        <a:defRPr kumimoji="1" sz="2520" b="1" kern="1200">
                          <a:solidFill>
                            <a:schemeClr val="lt1"/>
                          </a:solidFill>
                          <a:latin typeface="游ゴシック" panose="020F0502020204030204"/>
                        </a:defRPr>
                      </a:lvl2pPr>
                      <a:lvl3pPr marL="1280160" algn="l" defTabSz="1280160" rtl="0" eaLnBrk="1" latinLnBrk="0" hangingPunct="1">
                        <a:defRPr kumimoji="1" sz="2520" b="1" kern="1200">
                          <a:solidFill>
                            <a:schemeClr val="lt1"/>
                          </a:solidFill>
                          <a:latin typeface="游ゴシック" panose="020F0502020204030204"/>
                        </a:defRPr>
                      </a:lvl3pPr>
                      <a:lvl4pPr marL="1920240" algn="l" defTabSz="1280160" rtl="0" eaLnBrk="1" latinLnBrk="0" hangingPunct="1">
                        <a:defRPr kumimoji="1" sz="2520" b="1" kern="1200">
                          <a:solidFill>
                            <a:schemeClr val="lt1"/>
                          </a:solidFill>
                          <a:latin typeface="游ゴシック" panose="020F0502020204030204"/>
                        </a:defRPr>
                      </a:lvl4pPr>
                      <a:lvl5pPr marL="2560320" algn="l" defTabSz="1280160" rtl="0" eaLnBrk="1" latinLnBrk="0" hangingPunct="1">
                        <a:defRPr kumimoji="1" sz="2520" b="1" kern="1200">
                          <a:solidFill>
                            <a:schemeClr val="lt1"/>
                          </a:solidFill>
                          <a:latin typeface="游ゴシック" panose="020F0502020204030204"/>
                        </a:defRPr>
                      </a:lvl5pPr>
                      <a:lvl6pPr marL="3200400" algn="l" defTabSz="1280160" rtl="0" eaLnBrk="1" latinLnBrk="0" hangingPunct="1">
                        <a:defRPr kumimoji="1" sz="2520" b="1" kern="1200">
                          <a:solidFill>
                            <a:schemeClr val="lt1"/>
                          </a:solidFill>
                          <a:latin typeface="游ゴシック" panose="020F0502020204030204"/>
                        </a:defRPr>
                      </a:lvl6pPr>
                      <a:lvl7pPr marL="3840480" algn="l" defTabSz="1280160" rtl="0" eaLnBrk="1" latinLnBrk="0" hangingPunct="1">
                        <a:defRPr kumimoji="1" sz="2520" b="1" kern="1200">
                          <a:solidFill>
                            <a:schemeClr val="lt1"/>
                          </a:solidFill>
                          <a:latin typeface="游ゴシック" panose="020F0502020204030204"/>
                        </a:defRPr>
                      </a:lvl7pPr>
                      <a:lvl8pPr marL="4480560" algn="l" defTabSz="1280160" rtl="0" eaLnBrk="1" latinLnBrk="0" hangingPunct="1">
                        <a:defRPr kumimoji="1" sz="2520" b="1" kern="1200">
                          <a:solidFill>
                            <a:schemeClr val="lt1"/>
                          </a:solidFill>
                          <a:latin typeface="游ゴシック" panose="020F0502020204030204"/>
                        </a:defRPr>
                      </a:lvl8pPr>
                      <a:lvl9pPr marL="5120640" algn="l" defTabSz="1280160" rtl="0" eaLnBrk="1" latinLnBrk="0" hangingPunct="1">
                        <a:defRPr kumimoji="1" sz="2520" b="1" kern="1200">
                          <a:solidFill>
                            <a:schemeClr val="lt1"/>
                          </a:solidFill>
                          <a:latin typeface="游ゴシック" panose="020F0502020204030204"/>
                        </a:defRPr>
                      </a:lvl9pPr>
                    </a:lstStyle>
                    <a:p>
                      <a:pPr algn="ctr"/>
                      <a:r>
                        <a:rPr kumimoji="1" lang="ja-JP" altLang="en-US" sz="1600" b="1" dirty="0">
                          <a:solidFill>
                            <a:sysClr val="windowText" lastClr="000000"/>
                          </a:solidFill>
                          <a:latin typeface="Meiryo UI" panose="020B0604030504040204" pitchFamily="50" charset="-128"/>
                          <a:ea typeface="Meiryo UI" panose="020B0604030504040204" pitchFamily="50" charset="-128"/>
                        </a:rPr>
                        <a:t>食品ロスの発生要因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tc>
                  <a:txBody>
                    <a:bodyPr/>
                    <a:lstStyle>
                      <a:lvl1pPr marL="0" algn="l" defTabSz="1280160" rtl="0" eaLnBrk="1" latinLnBrk="0" hangingPunct="1">
                        <a:defRPr kumimoji="1" sz="2520" b="1" kern="1200">
                          <a:solidFill>
                            <a:schemeClr val="lt1"/>
                          </a:solidFill>
                          <a:latin typeface="游ゴシック" panose="020F0502020204030204"/>
                        </a:defRPr>
                      </a:lvl1pPr>
                      <a:lvl2pPr marL="640080" algn="l" defTabSz="1280160" rtl="0" eaLnBrk="1" latinLnBrk="0" hangingPunct="1">
                        <a:defRPr kumimoji="1" sz="2520" b="1" kern="1200">
                          <a:solidFill>
                            <a:schemeClr val="lt1"/>
                          </a:solidFill>
                          <a:latin typeface="游ゴシック" panose="020F0502020204030204"/>
                        </a:defRPr>
                      </a:lvl2pPr>
                      <a:lvl3pPr marL="1280160" algn="l" defTabSz="1280160" rtl="0" eaLnBrk="1" latinLnBrk="0" hangingPunct="1">
                        <a:defRPr kumimoji="1" sz="2520" b="1" kern="1200">
                          <a:solidFill>
                            <a:schemeClr val="lt1"/>
                          </a:solidFill>
                          <a:latin typeface="游ゴシック" panose="020F0502020204030204"/>
                        </a:defRPr>
                      </a:lvl3pPr>
                      <a:lvl4pPr marL="1920240" algn="l" defTabSz="1280160" rtl="0" eaLnBrk="1" latinLnBrk="0" hangingPunct="1">
                        <a:defRPr kumimoji="1" sz="2520" b="1" kern="1200">
                          <a:solidFill>
                            <a:schemeClr val="lt1"/>
                          </a:solidFill>
                          <a:latin typeface="游ゴシック" panose="020F0502020204030204"/>
                        </a:defRPr>
                      </a:lvl4pPr>
                      <a:lvl5pPr marL="2560320" algn="l" defTabSz="1280160" rtl="0" eaLnBrk="1" latinLnBrk="0" hangingPunct="1">
                        <a:defRPr kumimoji="1" sz="2520" b="1" kern="1200">
                          <a:solidFill>
                            <a:schemeClr val="lt1"/>
                          </a:solidFill>
                          <a:latin typeface="游ゴシック" panose="020F0502020204030204"/>
                        </a:defRPr>
                      </a:lvl5pPr>
                      <a:lvl6pPr marL="3200400" algn="l" defTabSz="1280160" rtl="0" eaLnBrk="1" latinLnBrk="0" hangingPunct="1">
                        <a:defRPr kumimoji="1" sz="2520" b="1" kern="1200">
                          <a:solidFill>
                            <a:schemeClr val="lt1"/>
                          </a:solidFill>
                          <a:latin typeface="游ゴシック" panose="020F0502020204030204"/>
                        </a:defRPr>
                      </a:lvl6pPr>
                      <a:lvl7pPr marL="3840480" algn="l" defTabSz="1280160" rtl="0" eaLnBrk="1" latinLnBrk="0" hangingPunct="1">
                        <a:defRPr kumimoji="1" sz="2520" b="1" kern="1200">
                          <a:solidFill>
                            <a:schemeClr val="lt1"/>
                          </a:solidFill>
                          <a:latin typeface="游ゴシック" panose="020F0502020204030204"/>
                        </a:defRPr>
                      </a:lvl7pPr>
                      <a:lvl8pPr marL="4480560" algn="l" defTabSz="1280160" rtl="0" eaLnBrk="1" latinLnBrk="0" hangingPunct="1">
                        <a:defRPr kumimoji="1" sz="2520" b="1" kern="1200">
                          <a:solidFill>
                            <a:schemeClr val="lt1"/>
                          </a:solidFill>
                          <a:latin typeface="游ゴシック" panose="020F0502020204030204"/>
                        </a:defRPr>
                      </a:lvl8pPr>
                      <a:lvl9pPr marL="5120640" algn="l" defTabSz="1280160" rtl="0" eaLnBrk="1" latinLnBrk="0" hangingPunct="1">
                        <a:defRPr kumimoji="1" sz="2520" b="1" kern="1200">
                          <a:solidFill>
                            <a:schemeClr val="lt1"/>
                          </a:solidFill>
                          <a:latin typeface="游ゴシック" panose="020F0502020204030204"/>
                        </a:defRPr>
                      </a:lvl9pPr>
                    </a:lstStyle>
                    <a:p>
                      <a:pPr algn="ctr"/>
                      <a:r>
                        <a:rPr kumimoji="1" lang="ja-JP" altLang="en-US" sz="1600" b="1" dirty="0">
                          <a:solidFill>
                            <a:sysClr val="windowText" lastClr="000000"/>
                          </a:solidFill>
                          <a:latin typeface="Meiryo UI" panose="020B0604030504040204" pitchFamily="50" charset="-128"/>
                          <a:ea typeface="Meiryo UI" panose="020B0604030504040204" pitchFamily="50" charset="-128"/>
                        </a:rPr>
                        <a:t>業種内</a:t>
                      </a:r>
                      <a:br>
                        <a:rPr kumimoji="1" lang="en-US" altLang="ja-JP" sz="1600" b="1" dirty="0">
                          <a:solidFill>
                            <a:sysClr val="windowText" lastClr="000000"/>
                          </a:solidFill>
                          <a:latin typeface="Meiryo UI" panose="020B0604030504040204" pitchFamily="50" charset="-128"/>
                          <a:ea typeface="Meiryo UI" panose="020B0604030504040204" pitchFamily="50" charset="-128"/>
                        </a:rPr>
                      </a:br>
                      <a:r>
                        <a:rPr kumimoji="1" lang="ja-JP" altLang="en-US" sz="1600" b="1" dirty="0">
                          <a:solidFill>
                            <a:sysClr val="windowText" lastClr="000000"/>
                          </a:solidFill>
                          <a:latin typeface="Meiryo UI" panose="020B0604030504040204" pitchFamily="50" charset="-128"/>
                          <a:ea typeface="Meiryo UI" panose="020B0604030504040204" pitchFamily="50" charset="-128"/>
                        </a:rPr>
                        <a:t>発生割合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extLst>
                  <a:ext uri="{0D108BD9-81ED-4DB2-BD59-A6C34878D82A}">
                    <a16:rowId xmlns:a16="http://schemas.microsoft.com/office/drawing/2014/main" val="3228513064"/>
                  </a:ext>
                </a:extLst>
              </a:tr>
              <a:tr h="360144">
                <a:tc rowSpan="3">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ctr"/>
                      <a:r>
                        <a:rPr kumimoji="1" lang="ja-JP" altLang="en-US" sz="1600" b="1" dirty="0">
                          <a:solidFill>
                            <a:sysClr val="windowText" lastClr="000000"/>
                          </a:solidFill>
                          <a:latin typeface="Meiryo UI" panose="020B0604030504040204" pitchFamily="50" charset="-128"/>
                          <a:ea typeface="Meiryo UI" panose="020B0604030504040204" pitchFamily="50" charset="-128"/>
                        </a:rPr>
                        <a:t>食品製造業</a:t>
                      </a:r>
                      <a:endParaRPr kumimoji="1" lang="en-US" altLang="ja-JP" sz="1600" b="1" dirty="0">
                        <a:solidFill>
                          <a:sysClr val="windowText" lastClr="000000"/>
                        </a:solidFill>
                        <a:latin typeface="Meiryo UI" panose="020B0604030504040204" pitchFamily="50" charset="-128"/>
                        <a:ea typeface="Meiryo UI" panose="020B0604030504040204" pitchFamily="50" charset="-128"/>
                      </a:endParaRPr>
                    </a:p>
                    <a:p>
                      <a:pPr algn="ctr"/>
                      <a:r>
                        <a:rPr kumimoji="1" lang="en-US" altLang="ja-JP" sz="1600" b="1" dirty="0">
                          <a:solidFill>
                            <a:sysClr val="windowText" lastClr="000000"/>
                          </a:solidFill>
                          <a:latin typeface="Meiryo UI" panose="020B0604030504040204" pitchFamily="50" charset="-128"/>
                          <a:ea typeface="Meiryo UI" panose="020B0604030504040204" pitchFamily="50" charset="-128"/>
                        </a:rPr>
                        <a:t>12%</a:t>
                      </a:r>
                      <a:endParaRPr kumimoji="1" lang="ja-JP" altLang="en-US" sz="1600" b="1"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l"/>
                      <a:r>
                        <a:rPr kumimoji="1" lang="ja-JP" altLang="en-US" sz="1600" b="1" dirty="0">
                          <a:solidFill>
                            <a:sysClr val="windowText" lastClr="000000"/>
                          </a:solidFill>
                          <a:latin typeface="Meiryo UI" panose="020B0604030504040204" pitchFamily="50" charset="-128"/>
                          <a:ea typeface="Meiryo UI" panose="020B0604030504040204" pitchFamily="50" charset="-128"/>
                        </a:rPr>
                        <a:t>◎製造段階での端材等の廃棄</a:t>
                      </a:r>
                      <a:endParaRPr kumimoji="1" lang="en-US" altLang="ja-JP" sz="1600" b="1"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r"/>
                      <a:r>
                        <a:rPr kumimoji="1" lang="en-US" altLang="ja-JP" sz="1800" b="0" dirty="0">
                          <a:solidFill>
                            <a:sysClr val="windowText" lastClr="000000"/>
                          </a:solidFill>
                          <a:latin typeface="Meiryo UI" panose="020B0604030504040204" pitchFamily="50" charset="-128"/>
                          <a:ea typeface="Meiryo UI" panose="020B0604030504040204" pitchFamily="50" charset="-128"/>
                        </a:rPr>
                        <a:t>76%</a:t>
                      </a:r>
                      <a:endParaRPr kumimoji="1" lang="ja-JP" altLang="en-US" sz="1800" b="0"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3213235305"/>
                  </a:ext>
                </a:extLst>
              </a:tr>
              <a:tr h="372728">
                <a:tc vMerge="1">
                  <a:txBody>
                    <a:bodyPr/>
                    <a:lstStyle/>
                    <a:p>
                      <a:endParaRPr kumimoji="1" lang="ja-JP" altLang="en-US"/>
                    </a:p>
                  </a:txBody>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b="1" dirty="0">
                          <a:solidFill>
                            <a:sysClr val="windowText" lastClr="000000"/>
                          </a:solidFill>
                          <a:latin typeface="Meiryo UI" panose="020B0604030504040204" pitchFamily="50" charset="-128"/>
                          <a:ea typeface="Meiryo UI" panose="020B0604030504040204" pitchFamily="50" charset="-128"/>
                        </a:rPr>
                        <a:t>◎パッケージの印字ミスや破損</a:t>
                      </a:r>
                      <a:endParaRPr kumimoji="1" lang="en-US" altLang="ja-JP" sz="1600" b="1"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r"/>
                      <a:r>
                        <a:rPr kumimoji="1" lang="en-US" altLang="ja-JP" sz="1800" b="0" dirty="0">
                          <a:solidFill>
                            <a:sysClr val="windowText" lastClr="000000"/>
                          </a:solidFill>
                          <a:latin typeface="Meiryo UI" panose="020B0604030504040204" pitchFamily="50" charset="-128"/>
                          <a:ea typeface="Meiryo UI" panose="020B0604030504040204" pitchFamily="50" charset="-128"/>
                        </a:rPr>
                        <a:t>16%</a:t>
                      </a:r>
                      <a:endParaRPr kumimoji="1" lang="ja-JP" altLang="en-US" sz="180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32664351"/>
                  </a:ext>
                </a:extLst>
              </a:tr>
              <a:tr h="329553">
                <a:tc vMerge="1">
                  <a:txBody>
                    <a:bodyPr/>
                    <a:lstStyle/>
                    <a:p>
                      <a:endParaRPr kumimoji="1" lang="ja-JP" altLang="en-US"/>
                    </a:p>
                  </a:txBody>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b="1" dirty="0">
                          <a:solidFill>
                            <a:sysClr val="windowText" lastClr="000000"/>
                          </a:solidFill>
                          <a:latin typeface="Meiryo UI" panose="020B0604030504040204" pitchFamily="50" charset="-128"/>
                          <a:ea typeface="Meiryo UI" panose="020B0604030504040204" pitchFamily="50" charset="-128"/>
                        </a:rPr>
                        <a:t>◎期限切れ、需要を上回る製造</a:t>
                      </a:r>
                      <a:endParaRPr kumimoji="1" lang="en-US" altLang="ja-JP" sz="1600" b="1"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800" dirty="0">
                          <a:solidFill>
                            <a:sysClr val="windowText" lastClr="000000"/>
                          </a:solidFill>
                          <a:latin typeface="Meiryo UI" panose="020B0604030504040204" pitchFamily="50" charset="-128"/>
                          <a:ea typeface="Meiryo UI" panose="020B0604030504040204" pitchFamily="50" charset="-128"/>
                        </a:rPr>
                        <a:t>1%</a:t>
                      </a:r>
                      <a:endParaRPr kumimoji="1" lang="ja-JP" altLang="en-US" sz="180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82782652"/>
                  </a:ext>
                </a:extLst>
              </a:tr>
              <a:tr h="329553">
                <a:tc rowSpan="2">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ctr"/>
                      <a:r>
                        <a:rPr kumimoji="1" lang="ja-JP" altLang="en-US" sz="1600" b="1" dirty="0">
                          <a:solidFill>
                            <a:sysClr val="windowText" lastClr="000000"/>
                          </a:solidFill>
                          <a:latin typeface="Meiryo UI" panose="020B0604030504040204" pitchFamily="50" charset="-128"/>
                          <a:ea typeface="Meiryo UI" panose="020B0604030504040204" pitchFamily="50" charset="-128"/>
                        </a:rPr>
                        <a:t>食品卸売業</a:t>
                      </a:r>
                      <a:endParaRPr kumimoji="1" lang="en-US" altLang="ja-JP" sz="1600" b="1" dirty="0">
                        <a:solidFill>
                          <a:sysClr val="windowText" lastClr="000000"/>
                        </a:solidFill>
                        <a:latin typeface="Meiryo UI" panose="020B0604030504040204" pitchFamily="50" charset="-128"/>
                        <a:ea typeface="Meiryo UI" panose="020B0604030504040204" pitchFamily="50" charset="-128"/>
                      </a:endParaRPr>
                    </a:p>
                    <a:p>
                      <a:pPr algn="ctr"/>
                      <a:r>
                        <a:rPr kumimoji="1" lang="en-US" altLang="ja-JP" sz="1600" b="1" dirty="0">
                          <a:solidFill>
                            <a:sysClr val="windowText" lastClr="000000"/>
                          </a:solidFill>
                          <a:latin typeface="Meiryo UI" panose="020B0604030504040204" pitchFamily="50" charset="-128"/>
                          <a:ea typeface="Meiryo UI" panose="020B0604030504040204" pitchFamily="50" charset="-128"/>
                        </a:rPr>
                        <a:t>4%</a:t>
                      </a:r>
                      <a:endParaRPr kumimoji="1" lang="ja-JP" altLang="en-US" sz="1600" b="1"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l"/>
                      <a:r>
                        <a:rPr kumimoji="1" lang="ja-JP" altLang="en-US" sz="1600" b="1" dirty="0">
                          <a:solidFill>
                            <a:sysClr val="windowText" lastClr="000000"/>
                          </a:solidFill>
                          <a:latin typeface="Meiryo UI" panose="020B0604030504040204" pitchFamily="50" charset="-128"/>
                          <a:ea typeface="Meiryo UI" panose="020B0604030504040204" pitchFamily="50" charset="-128"/>
                        </a:rPr>
                        <a:t>◎売れ残り</a:t>
                      </a:r>
                      <a:endParaRPr kumimoji="1" lang="en-US" altLang="ja-JP" sz="1600" b="1"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r"/>
                      <a:r>
                        <a:rPr kumimoji="1" lang="en-US" altLang="ja-JP" sz="1800" b="0" dirty="0">
                          <a:solidFill>
                            <a:sysClr val="windowText" lastClr="000000"/>
                          </a:solidFill>
                          <a:latin typeface="Meiryo UI" panose="020B0604030504040204" pitchFamily="50" charset="-128"/>
                          <a:ea typeface="Meiryo UI" panose="020B0604030504040204" pitchFamily="50" charset="-128"/>
                        </a:rPr>
                        <a:t>17%</a:t>
                      </a:r>
                      <a:endParaRPr kumimoji="1" lang="ja-JP" altLang="en-US" sz="1800" b="0"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8170700"/>
                  </a:ext>
                </a:extLst>
              </a:tr>
              <a:tr h="329553">
                <a:tc vMerge="1">
                  <a:txBody>
                    <a:bodyPr/>
                    <a:lstStyle/>
                    <a:p>
                      <a:endParaRPr kumimoji="1" lang="ja-JP" altLang="en-US"/>
                    </a:p>
                  </a:txBody>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b="1" dirty="0">
                          <a:solidFill>
                            <a:sysClr val="windowText" lastClr="000000"/>
                          </a:solidFill>
                          <a:latin typeface="Meiryo UI" panose="020B0604030504040204" pitchFamily="50" charset="-128"/>
                          <a:ea typeface="Meiryo UI" panose="020B0604030504040204" pitchFamily="50" charset="-128"/>
                        </a:rPr>
                        <a:t>◎パッケージの破損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r"/>
                      <a:r>
                        <a:rPr kumimoji="1" lang="en-US" altLang="ja-JP" sz="1800" dirty="0">
                          <a:solidFill>
                            <a:sysClr val="windowText" lastClr="000000"/>
                          </a:solidFill>
                          <a:latin typeface="Meiryo UI" panose="020B0604030504040204" pitchFamily="50" charset="-128"/>
                          <a:ea typeface="Meiryo UI" panose="020B0604030504040204" pitchFamily="50" charset="-128"/>
                        </a:rPr>
                        <a:t>33%</a:t>
                      </a:r>
                      <a:endParaRPr kumimoji="1" lang="ja-JP" altLang="en-US" sz="1800"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25777691"/>
                  </a:ext>
                </a:extLst>
              </a:tr>
              <a:tr h="358672">
                <a:tc rowSpan="2">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ctr"/>
                      <a:r>
                        <a:rPr kumimoji="1" lang="ja-JP" altLang="en-US" sz="1600" b="1" dirty="0">
                          <a:solidFill>
                            <a:sysClr val="windowText" lastClr="000000"/>
                          </a:solidFill>
                          <a:latin typeface="Meiryo UI" panose="020B0604030504040204" pitchFamily="50" charset="-128"/>
                          <a:ea typeface="Meiryo UI" panose="020B0604030504040204" pitchFamily="50" charset="-128"/>
                        </a:rPr>
                        <a:t>食品小売業</a:t>
                      </a:r>
                      <a:endParaRPr kumimoji="1" lang="en-US" altLang="ja-JP" sz="1600" b="1" dirty="0">
                        <a:solidFill>
                          <a:sysClr val="windowText" lastClr="000000"/>
                        </a:solidFill>
                        <a:latin typeface="Meiryo UI" panose="020B0604030504040204" pitchFamily="50" charset="-128"/>
                        <a:ea typeface="Meiryo UI" panose="020B0604030504040204" pitchFamily="50" charset="-128"/>
                      </a:endParaRPr>
                    </a:p>
                    <a:p>
                      <a:pPr algn="ctr"/>
                      <a:r>
                        <a:rPr kumimoji="1" lang="en-US" altLang="ja-JP" sz="1600" b="1" dirty="0">
                          <a:solidFill>
                            <a:sysClr val="windowText" lastClr="000000"/>
                          </a:solidFill>
                          <a:latin typeface="Meiryo UI" panose="020B0604030504040204" pitchFamily="50" charset="-128"/>
                          <a:ea typeface="Meiryo UI" panose="020B0604030504040204" pitchFamily="50" charset="-128"/>
                        </a:rPr>
                        <a:t>37%</a:t>
                      </a:r>
                      <a:endParaRPr kumimoji="1" lang="ja-JP" altLang="en-US" sz="160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r>
                        <a:rPr kumimoji="1" lang="ja-JP" altLang="en-US" sz="1600" b="1" dirty="0">
                          <a:solidFill>
                            <a:sysClr val="windowText" lastClr="000000"/>
                          </a:solidFill>
                          <a:latin typeface="Meiryo UI" panose="020B0604030504040204" pitchFamily="50" charset="-128"/>
                          <a:ea typeface="Meiryo UI" panose="020B0604030504040204" pitchFamily="50" charset="-128"/>
                        </a:rPr>
                        <a:t>◎期限切れ、売れ残り</a:t>
                      </a:r>
                      <a:endParaRPr kumimoji="1" lang="ja-JP" altLang="en-US" sz="160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r"/>
                      <a:r>
                        <a:rPr kumimoji="1" lang="en-US" altLang="ja-JP" sz="1800" b="0" dirty="0">
                          <a:solidFill>
                            <a:sysClr val="windowText" lastClr="000000"/>
                          </a:solidFill>
                          <a:latin typeface="Meiryo UI" panose="020B0604030504040204" pitchFamily="50" charset="-128"/>
                          <a:ea typeface="Meiryo UI" panose="020B0604030504040204" pitchFamily="50" charset="-128"/>
                        </a:rPr>
                        <a:t>57%</a:t>
                      </a:r>
                      <a:endParaRPr kumimoji="1" lang="ja-JP" altLang="en-US" sz="180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3961825303"/>
                  </a:ext>
                </a:extLst>
              </a:tr>
              <a:tr h="562877">
                <a:tc vMerge="1">
                  <a:txBody>
                    <a:bodyPr/>
                    <a:lstStyle/>
                    <a:p>
                      <a:endParaRPr kumimoji="1" lang="ja-JP" altLang="en-US"/>
                    </a:p>
                  </a:txBody>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l"/>
                      <a:r>
                        <a:rPr kumimoji="1" lang="ja-JP" altLang="en-US" sz="1600" b="1" dirty="0">
                          <a:solidFill>
                            <a:sysClr val="windowText" lastClr="000000"/>
                          </a:solidFill>
                          <a:latin typeface="Meiryo UI" panose="020B0604030504040204" pitchFamily="50" charset="-128"/>
                          <a:ea typeface="Meiryo UI" panose="020B0604030504040204" pitchFamily="50" charset="-128"/>
                        </a:rPr>
                        <a:t>◎パッケージの破損、調理ミス等その他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r"/>
                      <a:r>
                        <a:rPr kumimoji="1" lang="en-US" altLang="ja-JP" sz="1800" b="0" dirty="0">
                          <a:solidFill>
                            <a:sysClr val="windowText" lastClr="000000"/>
                          </a:solidFill>
                          <a:latin typeface="Meiryo UI" panose="020B0604030504040204" pitchFamily="50" charset="-128"/>
                          <a:ea typeface="Meiryo UI" panose="020B0604030504040204" pitchFamily="50" charset="-128"/>
                        </a:rPr>
                        <a:t>37%</a:t>
                      </a:r>
                      <a:endParaRPr kumimoji="1" lang="ja-JP" altLang="en-US" sz="1800" b="0"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36730841"/>
                  </a:ext>
                </a:extLst>
              </a:tr>
              <a:tr h="329553">
                <a:tc rowSpan="2">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ctr"/>
                      <a:r>
                        <a:rPr kumimoji="1" lang="ja-JP" altLang="en-US" sz="1600" b="1" dirty="0">
                          <a:solidFill>
                            <a:sysClr val="windowText" lastClr="000000"/>
                          </a:solidFill>
                          <a:latin typeface="Meiryo UI" panose="020B0604030504040204" pitchFamily="50" charset="-128"/>
                          <a:ea typeface="Meiryo UI" panose="020B0604030504040204" pitchFamily="50" charset="-128"/>
                        </a:rPr>
                        <a:t>外食産業</a:t>
                      </a:r>
                      <a:endParaRPr kumimoji="1" lang="en-US" altLang="ja-JP" sz="1600" b="1" dirty="0">
                        <a:solidFill>
                          <a:sysClr val="windowText" lastClr="000000"/>
                        </a:solidFill>
                        <a:latin typeface="Meiryo UI" panose="020B0604030504040204" pitchFamily="50" charset="-128"/>
                        <a:ea typeface="Meiryo UI" panose="020B0604030504040204" pitchFamily="50" charset="-128"/>
                      </a:endParaRPr>
                    </a:p>
                    <a:p>
                      <a:pPr algn="ctr"/>
                      <a:r>
                        <a:rPr kumimoji="1" lang="en-US" altLang="ja-JP" sz="1600" b="1" dirty="0">
                          <a:solidFill>
                            <a:sysClr val="windowText" lastClr="000000"/>
                          </a:solidFill>
                          <a:latin typeface="Meiryo UI" panose="020B0604030504040204" pitchFamily="50" charset="-128"/>
                          <a:ea typeface="Meiryo UI" panose="020B0604030504040204" pitchFamily="50" charset="-128"/>
                        </a:rPr>
                        <a:t>47%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l"/>
                      <a:r>
                        <a:rPr kumimoji="1" lang="ja-JP" altLang="en-US" sz="1600" b="1" dirty="0">
                          <a:solidFill>
                            <a:sysClr val="windowText" lastClr="000000"/>
                          </a:solidFill>
                          <a:latin typeface="Meiryo UI" panose="020B0604030504040204" pitchFamily="50" charset="-128"/>
                          <a:ea typeface="Meiryo UI" panose="020B0604030504040204" pitchFamily="50" charset="-128"/>
                        </a:rPr>
                        <a:t>◎作りすぎ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r"/>
                      <a:r>
                        <a:rPr kumimoji="1" lang="en-US" altLang="ja-JP" sz="1800" b="0" dirty="0">
                          <a:solidFill>
                            <a:sysClr val="windowText" lastClr="000000"/>
                          </a:solidFill>
                          <a:latin typeface="Meiryo UI" panose="020B0604030504040204" pitchFamily="50" charset="-128"/>
                          <a:ea typeface="Meiryo UI" panose="020B0604030504040204" pitchFamily="50" charset="-128"/>
                        </a:rPr>
                        <a:t>40%</a:t>
                      </a:r>
                      <a:endParaRPr kumimoji="1" lang="ja-JP" altLang="en-US" sz="1800" b="0"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35281952"/>
                  </a:ext>
                </a:extLst>
              </a:tr>
              <a:tr h="341859">
                <a:tc vMerge="1">
                  <a:txBody>
                    <a:bodyPr/>
                    <a:lstStyle/>
                    <a:p>
                      <a:endParaRPr kumimoji="1" lang="ja-JP" altLang="en-US"/>
                    </a:p>
                  </a:txBody>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b="1"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◎食べ残し</a:t>
                      </a:r>
                      <a:endParaRPr kumimoji="1" lang="ja-JP" altLang="en-US" sz="16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48%</a:t>
                      </a:r>
                      <a:endParaRPr kumimoji="1" lang="ja-JP" altLang="en-US" sz="18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11745365"/>
                  </a:ext>
                </a:extLst>
              </a:tr>
            </a:tbl>
          </a:graphicData>
        </a:graphic>
      </p:graphicFrame>
      <p:graphicFrame>
        <p:nvGraphicFramePr>
          <p:cNvPr id="9" name="表 2">
            <a:extLst>
              <a:ext uri="{FF2B5EF4-FFF2-40B4-BE49-F238E27FC236}">
                <a16:creationId xmlns:a16="http://schemas.microsoft.com/office/drawing/2014/main" id="{3A367447-1F63-45E7-A4B8-E6CC6A7E77B5}"/>
              </a:ext>
            </a:extLst>
          </p:cNvPr>
          <p:cNvGraphicFramePr>
            <a:graphicFrameLocks noGrp="1"/>
          </p:cNvGraphicFramePr>
          <p:nvPr>
            <p:extLst>
              <p:ext uri="{D42A27DB-BD31-4B8C-83A1-F6EECF244321}">
                <p14:modId xmlns:p14="http://schemas.microsoft.com/office/powerpoint/2010/main" val="211022522"/>
              </p:ext>
            </p:extLst>
          </p:nvPr>
        </p:nvGraphicFramePr>
        <p:xfrm>
          <a:off x="7399069" y="1533337"/>
          <a:ext cx="4198101" cy="3008229"/>
        </p:xfrm>
        <a:graphic>
          <a:graphicData uri="http://schemas.openxmlformats.org/drawingml/2006/table">
            <a:tbl>
              <a:tblPr firstRow="1" bandRow="1"/>
              <a:tblGrid>
                <a:gridCol w="2017074">
                  <a:extLst>
                    <a:ext uri="{9D8B030D-6E8A-4147-A177-3AD203B41FA5}">
                      <a16:colId xmlns:a16="http://schemas.microsoft.com/office/drawing/2014/main" val="3945398134"/>
                    </a:ext>
                  </a:extLst>
                </a:gridCol>
                <a:gridCol w="2181027">
                  <a:extLst>
                    <a:ext uri="{9D8B030D-6E8A-4147-A177-3AD203B41FA5}">
                      <a16:colId xmlns:a16="http://schemas.microsoft.com/office/drawing/2014/main" val="3311381485"/>
                    </a:ext>
                  </a:extLst>
                </a:gridCol>
              </a:tblGrid>
              <a:tr h="698234">
                <a:tc>
                  <a:txBody>
                    <a:bodyPr/>
                    <a:lstStyle>
                      <a:lvl1pPr marL="0" algn="l" defTabSz="1280160" rtl="0" eaLnBrk="1" latinLnBrk="0" hangingPunct="1">
                        <a:defRPr kumimoji="1" sz="2520" b="1" kern="1200">
                          <a:solidFill>
                            <a:schemeClr val="lt1"/>
                          </a:solidFill>
                          <a:latin typeface="游ゴシック" panose="020F0502020204030204"/>
                        </a:defRPr>
                      </a:lvl1pPr>
                      <a:lvl2pPr marL="640080" algn="l" defTabSz="1280160" rtl="0" eaLnBrk="1" latinLnBrk="0" hangingPunct="1">
                        <a:defRPr kumimoji="1" sz="2520" b="1" kern="1200">
                          <a:solidFill>
                            <a:schemeClr val="lt1"/>
                          </a:solidFill>
                          <a:latin typeface="游ゴシック" panose="020F0502020204030204"/>
                        </a:defRPr>
                      </a:lvl2pPr>
                      <a:lvl3pPr marL="1280160" algn="l" defTabSz="1280160" rtl="0" eaLnBrk="1" latinLnBrk="0" hangingPunct="1">
                        <a:defRPr kumimoji="1" sz="2520" b="1" kern="1200">
                          <a:solidFill>
                            <a:schemeClr val="lt1"/>
                          </a:solidFill>
                          <a:latin typeface="游ゴシック" panose="020F0502020204030204"/>
                        </a:defRPr>
                      </a:lvl3pPr>
                      <a:lvl4pPr marL="1920240" algn="l" defTabSz="1280160" rtl="0" eaLnBrk="1" latinLnBrk="0" hangingPunct="1">
                        <a:defRPr kumimoji="1" sz="2520" b="1" kern="1200">
                          <a:solidFill>
                            <a:schemeClr val="lt1"/>
                          </a:solidFill>
                          <a:latin typeface="游ゴシック" panose="020F0502020204030204"/>
                        </a:defRPr>
                      </a:lvl4pPr>
                      <a:lvl5pPr marL="2560320" algn="l" defTabSz="1280160" rtl="0" eaLnBrk="1" latinLnBrk="0" hangingPunct="1">
                        <a:defRPr kumimoji="1" sz="2520" b="1" kern="1200">
                          <a:solidFill>
                            <a:schemeClr val="lt1"/>
                          </a:solidFill>
                          <a:latin typeface="游ゴシック" panose="020F0502020204030204"/>
                        </a:defRPr>
                      </a:lvl5pPr>
                      <a:lvl6pPr marL="3200400" algn="l" defTabSz="1280160" rtl="0" eaLnBrk="1" latinLnBrk="0" hangingPunct="1">
                        <a:defRPr kumimoji="1" sz="2520" b="1" kern="1200">
                          <a:solidFill>
                            <a:schemeClr val="lt1"/>
                          </a:solidFill>
                          <a:latin typeface="游ゴシック" panose="020F0502020204030204"/>
                        </a:defRPr>
                      </a:lvl6pPr>
                      <a:lvl7pPr marL="3840480" algn="l" defTabSz="1280160" rtl="0" eaLnBrk="1" latinLnBrk="0" hangingPunct="1">
                        <a:defRPr kumimoji="1" sz="2520" b="1" kern="1200">
                          <a:solidFill>
                            <a:schemeClr val="lt1"/>
                          </a:solidFill>
                          <a:latin typeface="游ゴシック" panose="020F0502020204030204"/>
                        </a:defRPr>
                      </a:lvl7pPr>
                      <a:lvl8pPr marL="4480560" algn="l" defTabSz="1280160" rtl="0" eaLnBrk="1" latinLnBrk="0" hangingPunct="1">
                        <a:defRPr kumimoji="1" sz="2520" b="1" kern="1200">
                          <a:solidFill>
                            <a:schemeClr val="lt1"/>
                          </a:solidFill>
                          <a:latin typeface="游ゴシック" panose="020F0502020204030204"/>
                        </a:defRPr>
                      </a:lvl8pPr>
                      <a:lvl9pPr marL="5120640" algn="l" defTabSz="1280160" rtl="0" eaLnBrk="1" latinLnBrk="0" hangingPunct="1">
                        <a:defRPr kumimoji="1" sz="2520" b="1" kern="1200">
                          <a:solidFill>
                            <a:schemeClr val="lt1"/>
                          </a:solidFill>
                          <a:latin typeface="游ゴシック" panose="020F0502020204030204"/>
                        </a:defRPr>
                      </a:lvl9p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700" b="1" dirty="0">
                          <a:solidFill>
                            <a:sysClr val="windowText" lastClr="000000"/>
                          </a:solidFill>
                          <a:latin typeface="Meiryo UI" panose="020B0604030504040204" pitchFamily="50" charset="-128"/>
                          <a:ea typeface="Meiryo UI" panose="020B0604030504040204" pitchFamily="50" charset="-128"/>
                        </a:rPr>
                        <a:t>発生源</a:t>
                      </a:r>
                      <a:br>
                        <a:rPr kumimoji="1" lang="en-US" altLang="ja-JP" sz="1700" b="1" dirty="0">
                          <a:solidFill>
                            <a:sysClr val="windowText" lastClr="000000"/>
                          </a:solidFill>
                          <a:latin typeface="Meiryo UI" panose="020B0604030504040204" pitchFamily="50" charset="-128"/>
                          <a:ea typeface="Meiryo UI" panose="020B0604030504040204" pitchFamily="50" charset="-128"/>
                        </a:rPr>
                      </a:br>
                      <a:r>
                        <a:rPr kumimoji="1" lang="ja-JP" altLang="en-US" sz="16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（全国の発生割合）</a:t>
                      </a:r>
                      <a:endParaRPr kumimoji="1" lang="ja-JP" altLang="en-US" sz="1700" b="1" dirty="0">
                        <a:solidFill>
                          <a:sysClr val="windowText" lastClr="000000"/>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tc>
                  <a:txBody>
                    <a:bodyPr/>
                    <a:lstStyle>
                      <a:lvl1pPr marL="0" algn="l" defTabSz="1280160" rtl="0" eaLnBrk="1" latinLnBrk="0" hangingPunct="1">
                        <a:defRPr kumimoji="1" sz="2520" b="1" kern="1200">
                          <a:solidFill>
                            <a:schemeClr val="lt1"/>
                          </a:solidFill>
                          <a:latin typeface="游ゴシック" panose="020F0502020204030204"/>
                        </a:defRPr>
                      </a:lvl1pPr>
                      <a:lvl2pPr marL="640080" algn="l" defTabSz="1280160" rtl="0" eaLnBrk="1" latinLnBrk="0" hangingPunct="1">
                        <a:defRPr kumimoji="1" sz="2520" b="1" kern="1200">
                          <a:solidFill>
                            <a:schemeClr val="lt1"/>
                          </a:solidFill>
                          <a:latin typeface="游ゴシック" panose="020F0502020204030204"/>
                        </a:defRPr>
                      </a:lvl2pPr>
                      <a:lvl3pPr marL="1280160" algn="l" defTabSz="1280160" rtl="0" eaLnBrk="1" latinLnBrk="0" hangingPunct="1">
                        <a:defRPr kumimoji="1" sz="2520" b="1" kern="1200">
                          <a:solidFill>
                            <a:schemeClr val="lt1"/>
                          </a:solidFill>
                          <a:latin typeface="游ゴシック" panose="020F0502020204030204"/>
                        </a:defRPr>
                      </a:lvl3pPr>
                      <a:lvl4pPr marL="1920240" algn="l" defTabSz="1280160" rtl="0" eaLnBrk="1" latinLnBrk="0" hangingPunct="1">
                        <a:defRPr kumimoji="1" sz="2520" b="1" kern="1200">
                          <a:solidFill>
                            <a:schemeClr val="lt1"/>
                          </a:solidFill>
                          <a:latin typeface="游ゴシック" panose="020F0502020204030204"/>
                        </a:defRPr>
                      </a:lvl4pPr>
                      <a:lvl5pPr marL="2560320" algn="l" defTabSz="1280160" rtl="0" eaLnBrk="1" latinLnBrk="0" hangingPunct="1">
                        <a:defRPr kumimoji="1" sz="2520" b="1" kern="1200">
                          <a:solidFill>
                            <a:schemeClr val="lt1"/>
                          </a:solidFill>
                          <a:latin typeface="游ゴシック" panose="020F0502020204030204"/>
                        </a:defRPr>
                      </a:lvl5pPr>
                      <a:lvl6pPr marL="3200400" algn="l" defTabSz="1280160" rtl="0" eaLnBrk="1" latinLnBrk="0" hangingPunct="1">
                        <a:defRPr kumimoji="1" sz="2520" b="1" kern="1200">
                          <a:solidFill>
                            <a:schemeClr val="lt1"/>
                          </a:solidFill>
                          <a:latin typeface="游ゴシック" panose="020F0502020204030204"/>
                        </a:defRPr>
                      </a:lvl6pPr>
                      <a:lvl7pPr marL="3840480" algn="l" defTabSz="1280160" rtl="0" eaLnBrk="1" latinLnBrk="0" hangingPunct="1">
                        <a:defRPr kumimoji="1" sz="2520" b="1" kern="1200">
                          <a:solidFill>
                            <a:schemeClr val="lt1"/>
                          </a:solidFill>
                          <a:latin typeface="游ゴシック" panose="020F0502020204030204"/>
                        </a:defRPr>
                      </a:lvl7pPr>
                      <a:lvl8pPr marL="4480560" algn="l" defTabSz="1280160" rtl="0" eaLnBrk="1" latinLnBrk="0" hangingPunct="1">
                        <a:defRPr kumimoji="1" sz="2520" b="1" kern="1200">
                          <a:solidFill>
                            <a:schemeClr val="lt1"/>
                          </a:solidFill>
                          <a:latin typeface="游ゴシック" panose="020F0502020204030204"/>
                        </a:defRPr>
                      </a:lvl8pPr>
                      <a:lvl9pPr marL="5120640" algn="l" defTabSz="1280160" rtl="0" eaLnBrk="1" latinLnBrk="0" hangingPunct="1">
                        <a:defRPr kumimoji="1" sz="2520" b="1" kern="1200">
                          <a:solidFill>
                            <a:schemeClr val="lt1"/>
                          </a:solidFill>
                          <a:latin typeface="游ゴシック" panose="020F0502020204030204"/>
                        </a:defRPr>
                      </a:lvl9pPr>
                    </a:lstStyle>
                    <a:p>
                      <a:pPr algn="ctr"/>
                      <a:r>
                        <a:rPr kumimoji="1" lang="ja-JP" altLang="en-US" sz="1700" b="1" dirty="0">
                          <a:solidFill>
                            <a:sysClr val="windowText" lastClr="000000"/>
                          </a:solidFill>
                          <a:latin typeface="Meiryo UI" panose="020B0604030504040204" pitchFamily="50" charset="-128"/>
                          <a:ea typeface="Meiryo UI" panose="020B0604030504040204" pitchFamily="50" charset="-128"/>
                        </a:rPr>
                        <a:t>食品ロスの発生要因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extLst>
                  <a:ext uri="{0D108BD9-81ED-4DB2-BD59-A6C34878D82A}">
                    <a16:rowId xmlns:a16="http://schemas.microsoft.com/office/drawing/2014/main" val="3228513064"/>
                  </a:ext>
                </a:extLst>
              </a:tr>
              <a:tr h="663397">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ctr"/>
                      <a:r>
                        <a:rPr kumimoji="1" lang="ja-JP" altLang="en-US" sz="1500" b="1" dirty="0">
                          <a:solidFill>
                            <a:sysClr val="windowText" lastClr="000000"/>
                          </a:solidFill>
                          <a:latin typeface="Meiryo UI" panose="020B0604030504040204" pitchFamily="50" charset="-128"/>
                          <a:ea typeface="Meiryo UI" panose="020B0604030504040204" pitchFamily="50" charset="-128"/>
                        </a:rPr>
                        <a:t>直接廃棄</a:t>
                      </a:r>
                      <a:endParaRPr kumimoji="1" lang="en-US" altLang="ja-JP" sz="1500" b="1" dirty="0">
                        <a:solidFill>
                          <a:sysClr val="windowText" lastClr="000000"/>
                        </a:solidFill>
                        <a:latin typeface="Meiryo UI" panose="020B0604030504040204" pitchFamily="50" charset="-128"/>
                        <a:ea typeface="Meiryo UI" panose="020B0604030504040204" pitchFamily="50" charset="-128"/>
                      </a:endParaRPr>
                    </a:p>
                    <a:p>
                      <a:pPr algn="ctr"/>
                      <a:r>
                        <a:rPr kumimoji="1" lang="en-US" altLang="ja-JP" sz="1500" b="1" dirty="0">
                          <a:solidFill>
                            <a:sysClr val="windowText" lastClr="000000"/>
                          </a:solidFill>
                          <a:latin typeface="Meiryo UI" panose="020B0604030504040204" pitchFamily="50" charset="-128"/>
                          <a:ea typeface="Meiryo UI" panose="020B0604030504040204" pitchFamily="50" charset="-128"/>
                        </a:rPr>
                        <a:t>43%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l"/>
                      <a:r>
                        <a:rPr kumimoji="1" lang="ja-JP" altLang="en-US" sz="1500" b="1" dirty="0">
                          <a:solidFill>
                            <a:sysClr val="windowText" lastClr="000000"/>
                          </a:solidFill>
                          <a:latin typeface="Meiryo UI" panose="020B0604030504040204" pitchFamily="50" charset="-128"/>
                          <a:ea typeface="Meiryo UI" panose="020B0604030504040204" pitchFamily="50" charset="-128"/>
                        </a:rPr>
                        <a:t>◎買いすぎ</a:t>
                      </a:r>
                      <a:endParaRPr kumimoji="1" lang="en-US" altLang="ja-JP" sz="1500" b="1" dirty="0">
                        <a:solidFill>
                          <a:sysClr val="windowText" lastClr="000000"/>
                        </a:solidFill>
                        <a:latin typeface="Meiryo UI" panose="020B0604030504040204" pitchFamily="50" charset="-128"/>
                        <a:ea typeface="Meiryo UI" panose="020B0604030504040204" pitchFamily="50" charset="-128"/>
                      </a:endParaRPr>
                    </a:p>
                    <a:p>
                      <a:pPr algn="l"/>
                      <a:r>
                        <a:rPr kumimoji="1" lang="ja-JP" altLang="en-US" sz="1500" b="1" dirty="0">
                          <a:solidFill>
                            <a:sysClr val="windowText" lastClr="000000"/>
                          </a:solidFill>
                          <a:latin typeface="Meiryo UI" panose="020B0604030504040204" pitchFamily="50" charset="-128"/>
                          <a:ea typeface="Meiryo UI" panose="020B0604030504040204" pitchFamily="50" charset="-128"/>
                        </a:rPr>
                        <a:t>◎使い忘れ</a:t>
                      </a:r>
                      <a:endParaRPr kumimoji="1" lang="en-US" altLang="ja-JP" sz="1500" b="1" dirty="0">
                        <a:solidFill>
                          <a:sysClr val="windowText" lastClr="000000"/>
                        </a:solidFill>
                        <a:latin typeface="Meiryo UI" panose="020B0604030504040204" pitchFamily="50" charset="-128"/>
                        <a:ea typeface="Meiryo UI" panose="020B0604030504040204" pitchFamily="50" charset="-128"/>
                      </a:endParaRPr>
                    </a:p>
                    <a:p>
                      <a:pPr algn="l"/>
                      <a:r>
                        <a:rPr kumimoji="1" lang="ja-JP" altLang="en-US" sz="1500" b="1" dirty="0">
                          <a:solidFill>
                            <a:sysClr val="windowText" lastClr="000000"/>
                          </a:solidFill>
                          <a:latin typeface="Meiryo UI" panose="020B0604030504040204" pitchFamily="50" charset="-128"/>
                          <a:ea typeface="Meiryo UI" panose="020B0604030504040204" pitchFamily="50" charset="-128"/>
                        </a:rPr>
                        <a:t>◎傷みや期限による廃棄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62621925"/>
                  </a:ext>
                </a:extLst>
              </a:tr>
              <a:tr h="801189">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ctr"/>
                      <a:r>
                        <a:rPr kumimoji="1" lang="ja-JP" altLang="en-US" sz="1500" b="1" dirty="0">
                          <a:solidFill>
                            <a:sysClr val="windowText" lastClr="000000"/>
                          </a:solidFill>
                          <a:latin typeface="Meiryo UI" panose="020B0604030504040204" pitchFamily="50" charset="-128"/>
                          <a:ea typeface="Meiryo UI" panose="020B0604030504040204" pitchFamily="50" charset="-128"/>
                        </a:rPr>
                        <a:t>過剰除去</a:t>
                      </a:r>
                      <a:endParaRPr kumimoji="1" lang="en-US" altLang="ja-JP" sz="1500" b="1" dirty="0">
                        <a:solidFill>
                          <a:sysClr val="windowText" lastClr="000000"/>
                        </a:solidFill>
                        <a:latin typeface="Meiryo UI" panose="020B0604030504040204" pitchFamily="50" charset="-128"/>
                        <a:ea typeface="Meiryo UI" panose="020B0604030504040204" pitchFamily="50" charset="-128"/>
                      </a:endParaRPr>
                    </a:p>
                    <a:p>
                      <a:pPr algn="ctr"/>
                      <a:r>
                        <a:rPr kumimoji="1" lang="en-US" altLang="ja-JP" sz="1500" b="1" dirty="0">
                          <a:solidFill>
                            <a:sysClr val="windowText" lastClr="000000"/>
                          </a:solidFill>
                          <a:latin typeface="Meiryo UI" panose="020B0604030504040204" pitchFamily="50" charset="-128"/>
                          <a:ea typeface="Meiryo UI" panose="020B0604030504040204" pitchFamily="50" charset="-128"/>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l"/>
                      <a:r>
                        <a:rPr kumimoji="1" lang="ja-JP" altLang="en-US" sz="1500" b="1" dirty="0">
                          <a:solidFill>
                            <a:sysClr val="windowText" lastClr="000000"/>
                          </a:solidFill>
                          <a:latin typeface="Meiryo UI" panose="020B0604030504040204" pitchFamily="50" charset="-128"/>
                          <a:ea typeface="Meiryo UI" panose="020B0604030504040204" pitchFamily="50" charset="-128"/>
                        </a:rPr>
                        <a:t>◎可食部位の除去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8088341"/>
                  </a:ext>
                </a:extLst>
              </a:tr>
              <a:tr h="731566">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ctr"/>
                      <a:r>
                        <a:rPr kumimoji="1" lang="ja-JP" altLang="en-US" sz="1500" b="1" dirty="0">
                          <a:solidFill>
                            <a:sysClr val="windowText" lastClr="000000"/>
                          </a:solidFill>
                          <a:latin typeface="Meiryo UI" panose="020B0604030504040204" pitchFamily="50" charset="-128"/>
                          <a:ea typeface="Meiryo UI" panose="020B0604030504040204" pitchFamily="50" charset="-128"/>
                        </a:rPr>
                        <a:t>食べ残し</a:t>
                      </a:r>
                      <a:endParaRPr kumimoji="1" lang="en-US" altLang="ja-JP" sz="1500" b="1" dirty="0">
                        <a:solidFill>
                          <a:sysClr val="windowText" lastClr="000000"/>
                        </a:solidFill>
                        <a:latin typeface="Meiryo UI" panose="020B0604030504040204" pitchFamily="50" charset="-128"/>
                        <a:ea typeface="Meiryo UI" panose="020B0604030504040204" pitchFamily="50" charset="-128"/>
                      </a:endParaRPr>
                    </a:p>
                    <a:p>
                      <a:pPr algn="ctr"/>
                      <a:r>
                        <a:rPr kumimoji="1" lang="en-US" altLang="ja-JP" sz="1500" b="1" dirty="0">
                          <a:solidFill>
                            <a:sysClr val="windowText" lastClr="000000"/>
                          </a:solidFill>
                          <a:latin typeface="Meiryo UI" panose="020B0604030504040204" pitchFamily="50" charset="-128"/>
                          <a:ea typeface="Meiryo UI" panose="020B0604030504040204" pitchFamily="50" charset="-128"/>
                        </a:rPr>
                        <a:t>41%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lvl1pPr marL="0" algn="l" defTabSz="1280160" rtl="0" eaLnBrk="1" latinLnBrk="0" hangingPunct="1">
                        <a:defRPr kumimoji="1" sz="2520" kern="1200">
                          <a:solidFill>
                            <a:schemeClr val="dk1"/>
                          </a:solidFill>
                          <a:latin typeface="游ゴシック" panose="020F0502020204030204"/>
                        </a:defRPr>
                      </a:lvl1pPr>
                      <a:lvl2pPr marL="640080" algn="l" defTabSz="1280160" rtl="0" eaLnBrk="1" latinLnBrk="0" hangingPunct="1">
                        <a:defRPr kumimoji="1" sz="2520" kern="1200">
                          <a:solidFill>
                            <a:schemeClr val="dk1"/>
                          </a:solidFill>
                          <a:latin typeface="游ゴシック" panose="020F0502020204030204"/>
                        </a:defRPr>
                      </a:lvl2pPr>
                      <a:lvl3pPr marL="1280160" algn="l" defTabSz="1280160" rtl="0" eaLnBrk="1" latinLnBrk="0" hangingPunct="1">
                        <a:defRPr kumimoji="1" sz="2520" kern="1200">
                          <a:solidFill>
                            <a:schemeClr val="dk1"/>
                          </a:solidFill>
                          <a:latin typeface="游ゴシック" panose="020F0502020204030204"/>
                        </a:defRPr>
                      </a:lvl3pPr>
                      <a:lvl4pPr marL="1920240" algn="l" defTabSz="1280160" rtl="0" eaLnBrk="1" latinLnBrk="0" hangingPunct="1">
                        <a:defRPr kumimoji="1" sz="2520" kern="1200">
                          <a:solidFill>
                            <a:schemeClr val="dk1"/>
                          </a:solidFill>
                          <a:latin typeface="游ゴシック" panose="020F0502020204030204"/>
                        </a:defRPr>
                      </a:lvl4pPr>
                      <a:lvl5pPr marL="2560320" algn="l" defTabSz="1280160" rtl="0" eaLnBrk="1" latinLnBrk="0" hangingPunct="1">
                        <a:defRPr kumimoji="1" sz="2520" kern="1200">
                          <a:solidFill>
                            <a:schemeClr val="dk1"/>
                          </a:solidFill>
                          <a:latin typeface="游ゴシック" panose="020F0502020204030204"/>
                        </a:defRPr>
                      </a:lvl5pPr>
                      <a:lvl6pPr marL="3200400" algn="l" defTabSz="1280160" rtl="0" eaLnBrk="1" latinLnBrk="0" hangingPunct="1">
                        <a:defRPr kumimoji="1" sz="2520" kern="1200">
                          <a:solidFill>
                            <a:schemeClr val="dk1"/>
                          </a:solidFill>
                          <a:latin typeface="游ゴシック" panose="020F0502020204030204"/>
                        </a:defRPr>
                      </a:lvl6pPr>
                      <a:lvl7pPr marL="3840480" algn="l" defTabSz="1280160" rtl="0" eaLnBrk="1" latinLnBrk="0" hangingPunct="1">
                        <a:defRPr kumimoji="1" sz="2520" kern="1200">
                          <a:solidFill>
                            <a:schemeClr val="dk1"/>
                          </a:solidFill>
                          <a:latin typeface="游ゴシック" panose="020F0502020204030204"/>
                        </a:defRPr>
                      </a:lvl7pPr>
                      <a:lvl8pPr marL="4480560" algn="l" defTabSz="1280160" rtl="0" eaLnBrk="1" latinLnBrk="0" hangingPunct="1">
                        <a:defRPr kumimoji="1" sz="2520" kern="1200">
                          <a:solidFill>
                            <a:schemeClr val="dk1"/>
                          </a:solidFill>
                          <a:latin typeface="游ゴシック" panose="020F0502020204030204"/>
                        </a:defRPr>
                      </a:lvl8pPr>
                      <a:lvl9pPr marL="5120640" algn="l" defTabSz="1280160" rtl="0" eaLnBrk="1" latinLnBrk="0" hangingPunct="1">
                        <a:defRPr kumimoji="1" sz="2520" kern="1200">
                          <a:solidFill>
                            <a:schemeClr val="dk1"/>
                          </a:solidFill>
                          <a:latin typeface="游ゴシック" panose="020F0502020204030204"/>
                        </a:defRPr>
                      </a:lvl9pPr>
                    </a:lstStyle>
                    <a:p>
                      <a:pPr algn="l"/>
                      <a:r>
                        <a:rPr kumimoji="1" lang="ja-JP" altLang="en-US" sz="1500" b="1" dirty="0">
                          <a:solidFill>
                            <a:sysClr val="windowText" lastClr="000000"/>
                          </a:solidFill>
                          <a:latin typeface="Meiryo UI" panose="020B0604030504040204" pitchFamily="50" charset="-128"/>
                          <a:ea typeface="Meiryo UI" panose="020B0604030504040204" pitchFamily="50" charset="-128"/>
                        </a:rPr>
                        <a:t>◎作りすぎ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8389161"/>
                  </a:ext>
                </a:extLst>
              </a:tr>
            </a:tbl>
          </a:graphicData>
        </a:graphic>
      </p:graphicFrame>
      <p:sp>
        <p:nvSpPr>
          <p:cNvPr id="10" name="テキスト ボックス 9">
            <a:extLst>
              <a:ext uri="{FF2B5EF4-FFF2-40B4-BE49-F238E27FC236}">
                <a16:creationId xmlns:a16="http://schemas.microsoft.com/office/drawing/2014/main" id="{DD45EBC8-EDD0-47A5-B911-8F416E2DF875}"/>
              </a:ext>
            </a:extLst>
          </p:cNvPr>
          <p:cNvSpPr txBox="1"/>
          <p:nvPr/>
        </p:nvSpPr>
        <p:spPr>
          <a:xfrm>
            <a:off x="7229134" y="1176982"/>
            <a:ext cx="5119666" cy="400110"/>
          </a:xfrm>
          <a:prstGeom prst="rect">
            <a:avLst/>
          </a:prstGeom>
          <a:noFill/>
        </p:spPr>
        <p:txBody>
          <a:bodyPr wrap="square" rtlCol="0">
            <a:spAutoFit/>
          </a:bodyPr>
          <a:lstStyle/>
          <a:p>
            <a:pPr defTabSz="1280160">
              <a:defRPr/>
            </a:pPr>
            <a:r>
              <a:rPr kumimoji="1" lang="ja-JP" altLang="en-US" sz="2000" b="1" dirty="0">
                <a:solidFill>
                  <a:prstClr val="black"/>
                </a:solidFill>
                <a:latin typeface="Meiryo UI" panose="020B0604030504040204" pitchFamily="50" charset="-128"/>
                <a:ea typeface="Meiryo UI" panose="020B0604030504040204" pitchFamily="50" charset="-128"/>
              </a:rPr>
              <a:t>◇ 家庭系</a:t>
            </a:r>
          </a:p>
        </p:txBody>
      </p:sp>
      <p:sp>
        <p:nvSpPr>
          <p:cNvPr id="14" name="テキスト ボックス 13">
            <a:extLst>
              <a:ext uri="{FF2B5EF4-FFF2-40B4-BE49-F238E27FC236}">
                <a16:creationId xmlns:a16="http://schemas.microsoft.com/office/drawing/2014/main" id="{A114B235-3895-48A6-8C64-08630C561B2E}"/>
              </a:ext>
            </a:extLst>
          </p:cNvPr>
          <p:cNvSpPr txBox="1"/>
          <p:nvPr/>
        </p:nvSpPr>
        <p:spPr>
          <a:xfrm>
            <a:off x="282867" y="1188430"/>
            <a:ext cx="5119666" cy="400110"/>
          </a:xfrm>
          <a:prstGeom prst="rect">
            <a:avLst/>
          </a:prstGeom>
          <a:noFill/>
        </p:spPr>
        <p:txBody>
          <a:bodyPr wrap="square" rtlCol="0">
            <a:spAutoFit/>
          </a:bodyPr>
          <a:lstStyle/>
          <a:p>
            <a:pPr defTabSz="1280160">
              <a:defRPr/>
            </a:pPr>
            <a:r>
              <a:rPr kumimoji="1" lang="ja-JP" altLang="en-US" sz="2000" b="1" dirty="0">
                <a:solidFill>
                  <a:prstClr val="black"/>
                </a:solidFill>
                <a:latin typeface="Meiryo UI" panose="020B0604030504040204" pitchFamily="50" charset="-128"/>
                <a:ea typeface="Meiryo UI" panose="020B0604030504040204" pitchFamily="50" charset="-128"/>
              </a:rPr>
              <a:t>◆ 事業系</a:t>
            </a:r>
          </a:p>
        </p:txBody>
      </p:sp>
    </p:spTree>
    <p:extLst>
      <p:ext uri="{BB962C8B-B14F-4D97-AF65-F5344CB8AC3E}">
        <p14:creationId xmlns:p14="http://schemas.microsoft.com/office/powerpoint/2010/main" val="2644794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81951-2CE9-FB37-018F-4B5B04DDE0EE}"/>
            </a:ext>
          </a:extLst>
        </p:cNvPr>
        <p:cNvGrpSpPr/>
        <p:nvPr/>
      </p:nvGrpSpPr>
      <p:grpSpPr>
        <a:xfrm>
          <a:off x="0" y="0"/>
          <a:ext cx="0" cy="0"/>
          <a:chOff x="0" y="0"/>
          <a:chExt cx="0" cy="0"/>
        </a:xfrm>
      </p:grpSpPr>
      <p:sp>
        <p:nvSpPr>
          <p:cNvPr id="14" name="正方形/長方形 13">
            <a:extLst>
              <a:ext uri="{FF2B5EF4-FFF2-40B4-BE49-F238E27FC236}">
                <a16:creationId xmlns:a16="http://schemas.microsoft.com/office/drawing/2014/main" id="{2C99F604-4D35-9439-9571-A14BB110A2CA}"/>
              </a:ext>
            </a:extLst>
          </p:cNvPr>
          <p:cNvSpPr/>
          <p:nvPr/>
        </p:nvSpPr>
        <p:spPr>
          <a:xfrm>
            <a:off x="246548" y="1115822"/>
            <a:ext cx="11996533" cy="8221283"/>
          </a:xfrm>
          <a:prstGeom prst="rect">
            <a:avLst/>
          </a:prstGeom>
          <a:solidFill>
            <a:schemeClr val="bg1">
              <a:alpha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50400" tIns="50400" rIns="50400" bIns="50400" rtlCol="0" anchor="t" anchorCtr="0"/>
          <a:lstStyle/>
          <a:p>
            <a:pPr marL="504508" indent="-504508" defTabSz="1280160">
              <a:lnSpc>
                <a:spcPts val="2240"/>
              </a:lnSpc>
              <a:defRPr/>
            </a:pPr>
            <a:r>
              <a:rPr kumimoji="1" lang="ja-JP" altLang="en-US" sz="1960" dirty="0">
                <a:solidFill>
                  <a:prstClr val="black"/>
                </a:solidFill>
                <a:latin typeface="BIZ UDゴシック" panose="020B0400000000000000" pitchFamily="49" charset="-128"/>
                <a:ea typeface="BIZ UDゴシック" panose="020B0400000000000000" pitchFamily="49" charset="-128"/>
              </a:rPr>
              <a:t> </a:t>
            </a:r>
            <a:endParaRPr lang="en-US" altLang="ja-JP" sz="1960" dirty="0">
              <a:solidFill>
                <a:prstClr val="black"/>
              </a:solidFill>
              <a:latin typeface="BIZ UDゴシック" panose="020B0400000000000000" pitchFamily="49" charset="-128"/>
              <a:ea typeface="BIZ UDゴシック" panose="020B0400000000000000" pitchFamily="49" charset="-128"/>
            </a:endParaRPr>
          </a:p>
          <a:p>
            <a:pPr marL="504508" indent="-504508" defTabSz="1280160">
              <a:lnSpc>
                <a:spcPts val="2660"/>
              </a:lnSpc>
              <a:defRPr/>
            </a:pPr>
            <a:r>
              <a:rPr lang="ja-JP" altLang="en-US" sz="2240" b="1" dirty="0">
                <a:solidFill>
                  <a:srgbClr val="FF0000"/>
                </a:solidFill>
                <a:highlight>
                  <a:srgbClr val="FFFF00"/>
                </a:highlight>
                <a:latin typeface="Meiryo UI" panose="020B0604030504040204" pitchFamily="50" charset="-128"/>
                <a:ea typeface="Meiryo UI" panose="020B0604030504040204" pitchFamily="50" charset="-128"/>
              </a:rPr>
              <a:t>　≪ 施策体系１：売れ残り、食べ残し等の発生抑制 ≫</a:t>
            </a:r>
            <a:r>
              <a:rPr lang="en-US" altLang="ja-JP" sz="2240" b="1" dirty="0">
                <a:solidFill>
                  <a:srgbClr val="FF0000"/>
                </a:solidFill>
                <a:highlight>
                  <a:srgbClr val="FFFF00"/>
                </a:highlight>
                <a:latin typeface="Meiryo UI" panose="020B0604030504040204" pitchFamily="50" charset="-128"/>
                <a:ea typeface="Meiryo UI" panose="020B0604030504040204" pitchFamily="50" charset="-128"/>
              </a:rPr>
              <a:t> </a:t>
            </a:r>
          </a:p>
          <a:p>
            <a:pPr marL="504508" indent="-504508" defTabSz="1280160">
              <a:lnSpc>
                <a:spcPts val="2660"/>
              </a:lnSpc>
              <a:defRPr/>
            </a:pPr>
            <a:r>
              <a:rPr kumimoji="1" lang="en-US" altLang="ja-JP" sz="2240" b="1" dirty="0">
                <a:solidFill>
                  <a:srgbClr val="FF0000"/>
                </a:solidFill>
                <a:latin typeface="Meiryo UI" panose="020B0604030504040204" pitchFamily="50" charset="-128"/>
                <a:ea typeface="Meiryo UI" panose="020B0604030504040204" pitchFamily="50" charset="-128"/>
              </a:rPr>
              <a:t>     </a:t>
            </a:r>
            <a:r>
              <a:rPr kumimoji="1" lang="ja-JP" altLang="en-US" sz="2240" dirty="0">
                <a:solidFill>
                  <a:prstClr val="black"/>
                </a:solidFill>
                <a:latin typeface="Meiryo UI" panose="020B0604030504040204" pitchFamily="50" charset="-128"/>
                <a:ea typeface="Meiryo UI" panose="020B0604030504040204" pitchFamily="50" charset="-128"/>
              </a:rPr>
              <a:t>◆　おおさか食品ロス削減パートナーシップ制度の推進</a:t>
            </a:r>
            <a:endParaRPr kumimoji="1" lang="en-US" altLang="ja-JP" sz="2240" dirty="0">
              <a:solidFill>
                <a:prstClr val="black"/>
              </a:solidFill>
              <a:latin typeface="Meiryo UI" panose="020B0604030504040204" pitchFamily="50" charset="-128"/>
              <a:ea typeface="Meiryo UI" panose="020B0604030504040204" pitchFamily="50" charset="-128"/>
            </a:endParaRPr>
          </a:p>
          <a:p>
            <a:pPr marL="504508" indent="-504508" defTabSz="1280160">
              <a:lnSpc>
                <a:spcPts val="2660"/>
              </a:lnSpc>
              <a:defRPr/>
            </a:pPr>
            <a:r>
              <a:rPr lang="ja-JP" altLang="en-US" sz="2240" dirty="0">
                <a:solidFill>
                  <a:prstClr val="black"/>
                </a:solidFill>
                <a:latin typeface="Meiryo UI" panose="020B0604030504040204" pitchFamily="50" charset="-128"/>
                <a:ea typeface="Meiryo UI" panose="020B0604030504040204" pitchFamily="50" charset="-128"/>
              </a:rPr>
              <a:t>　　　   事業者による積極的な取組と、</a:t>
            </a:r>
            <a:r>
              <a:rPr lang="ja-JP" altLang="en-US" sz="2240" b="1" u="sng" dirty="0">
                <a:solidFill>
                  <a:srgbClr val="FF0000"/>
                </a:solidFill>
                <a:latin typeface="Meiryo UI" panose="020B0604030504040204" pitchFamily="50" charset="-128"/>
                <a:ea typeface="Meiryo UI" panose="020B0604030504040204" pitchFamily="50" charset="-128"/>
              </a:rPr>
              <a:t>事業者間連携による取組拡大を推進</a:t>
            </a:r>
          </a:p>
          <a:p>
            <a:pPr marL="504508" indent="-504508" defTabSz="1280160">
              <a:lnSpc>
                <a:spcPts val="2660"/>
              </a:lnSpc>
              <a:defRPr/>
            </a:pPr>
            <a:r>
              <a:rPr lang="ja-JP" altLang="en-US" sz="2240" dirty="0">
                <a:solidFill>
                  <a:prstClr val="black"/>
                </a:solidFill>
                <a:latin typeface="Meiryo UI" panose="020B0604030504040204" pitchFamily="50" charset="-128"/>
                <a:ea typeface="Meiryo UI" panose="020B0604030504040204" pitchFamily="50" charset="-128"/>
              </a:rPr>
              <a:t>　　　   ・ 情報共有、事業者間交流の促進</a:t>
            </a:r>
          </a:p>
          <a:p>
            <a:pPr marL="504508" indent="-504508" defTabSz="1280160">
              <a:lnSpc>
                <a:spcPts val="2660"/>
              </a:lnSpc>
              <a:defRPr/>
            </a:pPr>
            <a:r>
              <a:rPr lang="ja-JP" altLang="en-US" sz="2240" dirty="0">
                <a:solidFill>
                  <a:prstClr val="black"/>
                </a:solidFill>
                <a:latin typeface="Meiryo UI" panose="020B0604030504040204" pitchFamily="50" charset="-128"/>
                <a:ea typeface="Meiryo UI" panose="020B0604030504040204" pitchFamily="50" charset="-128"/>
              </a:rPr>
              <a:t>　　　   ・ 府民への取組周知、連携した取組の実施等</a:t>
            </a:r>
            <a:endParaRPr lang="en-US" altLang="ja-JP" sz="2240" dirty="0">
              <a:solidFill>
                <a:prstClr val="black"/>
              </a:solidFill>
              <a:latin typeface="Meiryo UI" panose="020B0604030504040204" pitchFamily="50" charset="-128"/>
              <a:ea typeface="Meiryo UI" panose="020B0604030504040204" pitchFamily="50" charset="-128"/>
            </a:endParaRPr>
          </a:p>
          <a:p>
            <a:pPr marL="504508" indent="-504508" defTabSz="1280160">
              <a:lnSpc>
                <a:spcPts val="2660"/>
              </a:lnSpc>
              <a:defRPr/>
            </a:pPr>
            <a:r>
              <a:rPr lang="en-US" altLang="ja-JP" sz="2240" dirty="0">
                <a:solidFill>
                  <a:prstClr val="black"/>
                </a:solidFill>
                <a:latin typeface="Meiryo UI" panose="020B0604030504040204" pitchFamily="50" charset="-128"/>
                <a:ea typeface="Meiryo UI" panose="020B0604030504040204" pitchFamily="50" charset="-128"/>
              </a:rPr>
              <a:t>  </a:t>
            </a:r>
            <a:r>
              <a:rPr lang="ja-JP" altLang="en-US" sz="2240" dirty="0">
                <a:solidFill>
                  <a:prstClr val="black"/>
                </a:solidFill>
                <a:latin typeface="Meiryo UI" panose="020B0604030504040204" pitchFamily="50" charset="-128"/>
                <a:ea typeface="Meiryo UI" panose="020B0604030504040204" pitchFamily="50" charset="-128"/>
              </a:rPr>
              <a:t>　</a:t>
            </a:r>
            <a:r>
              <a:rPr lang="en-US" altLang="ja-JP" sz="2240" dirty="0">
                <a:solidFill>
                  <a:prstClr val="black"/>
                </a:solidFill>
                <a:latin typeface="Meiryo UI" panose="020B0604030504040204" pitchFamily="50" charset="-128"/>
                <a:ea typeface="Meiryo UI" panose="020B0604030504040204" pitchFamily="50" charset="-128"/>
              </a:rPr>
              <a:t> </a:t>
            </a:r>
            <a:r>
              <a:rPr kumimoji="1" lang="ja-JP" altLang="en-US" sz="2240" dirty="0">
                <a:solidFill>
                  <a:prstClr val="black"/>
                </a:solidFill>
                <a:latin typeface="Meiryo UI" panose="020B0604030504040204" pitchFamily="50" charset="-128"/>
                <a:ea typeface="Meiryo UI" panose="020B0604030504040204" pitchFamily="50" charset="-128"/>
              </a:rPr>
              <a:t>◆  食品ロス削減の取組事例の共有・周知</a:t>
            </a:r>
            <a:endParaRPr lang="en-US" altLang="ja-JP" sz="2240" dirty="0">
              <a:solidFill>
                <a:prstClr val="black"/>
              </a:solidFill>
              <a:latin typeface="Meiryo UI" panose="020B0604030504040204" pitchFamily="50" charset="-128"/>
              <a:ea typeface="Meiryo UI" panose="020B0604030504040204" pitchFamily="50" charset="-128"/>
            </a:endParaRPr>
          </a:p>
          <a:p>
            <a:pPr marL="504508" indent="-504508" defTabSz="1280160">
              <a:lnSpc>
                <a:spcPts val="2240"/>
              </a:lnSpc>
              <a:defRPr/>
            </a:pPr>
            <a:r>
              <a:rPr kumimoji="1" lang="ja-JP" altLang="en-US" sz="2240" dirty="0">
                <a:solidFill>
                  <a:prstClr val="black"/>
                </a:solidFill>
                <a:latin typeface="Meiryo UI" panose="020B0604030504040204" pitchFamily="50" charset="-128"/>
                <a:ea typeface="Meiryo UI" panose="020B0604030504040204" pitchFamily="50" charset="-128"/>
              </a:rPr>
              <a:t>　</a:t>
            </a:r>
            <a:endParaRPr lang="en-US" altLang="ja-JP" sz="1960" dirty="0">
              <a:solidFill>
                <a:prstClr val="black"/>
              </a:solidFill>
              <a:latin typeface="BIZ UDゴシック" panose="020B0400000000000000" pitchFamily="49" charset="-128"/>
              <a:ea typeface="BIZ UDゴシック" panose="020B0400000000000000" pitchFamily="49" charset="-128"/>
            </a:endParaRPr>
          </a:p>
          <a:p>
            <a:pPr marL="504508" indent="-504508" defTabSz="1280160">
              <a:lnSpc>
                <a:spcPts val="2660"/>
              </a:lnSpc>
              <a:defRPr/>
            </a:pPr>
            <a:r>
              <a:rPr kumimoji="1" lang="ja-JP" altLang="en-US" sz="2240" dirty="0">
                <a:solidFill>
                  <a:prstClr val="black"/>
                </a:solidFill>
                <a:latin typeface="Meiryo UI" panose="020B0604030504040204" pitchFamily="50" charset="-128"/>
                <a:ea typeface="Meiryo UI" panose="020B0604030504040204" pitchFamily="50" charset="-128"/>
              </a:rPr>
              <a:t>　　 ◆　飲食店の食べきり・持ち帰りの取組への</a:t>
            </a:r>
            <a:r>
              <a:rPr lang="ja-JP" altLang="en-US" sz="2240" dirty="0">
                <a:solidFill>
                  <a:prstClr val="black"/>
                </a:solidFill>
                <a:latin typeface="Meiryo UI" panose="020B0604030504040204" pitchFamily="50" charset="-128"/>
                <a:ea typeface="Meiryo UI" panose="020B0604030504040204" pitchFamily="50" charset="-128"/>
              </a:rPr>
              <a:t>支援</a:t>
            </a:r>
            <a:endParaRPr lang="en-US" altLang="ja-JP" sz="2240" dirty="0">
              <a:solidFill>
                <a:prstClr val="black"/>
              </a:solidFill>
              <a:latin typeface="Meiryo UI" panose="020B0604030504040204" pitchFamily="50" charset="-128"/>
              <a:ea typeface="Meiryo UI" panose="020B0604030504040204" pitchFamily="50" charset="-128"/>
            </a:endParaRPr>
          </a:p>
          <a:p>
            <a:pPr marL="504508" indent="-504508" defTabSz="1280160">
              <a:lnSpc>
                <a:spcPts val="2660"/>
              </a:lnSpc>
              <a:defRPr/>
            </a:pPr>
            <a:r>
              <a:rPr kumimoji="1" lang="ja-JP" altLang="en-US" sz="2240" dirty="0">
                <a:solidFill>
                  <a:prstClr val="black"/>
                </a:solidFill>
                <a:latin typeface="Meiryo UI" panose="020B0604030504040204" pitchFamily="50" charset="-128"/>
                <a:ea typeface="Meiryo UI" panose="020B0604030504040204" pitchFamily="50" charset="-128"/>
              </a:rPr>
              <a:t>　　　   　① 飲食店の“食べきり”の取組への支援</a:t>
            </a:r>
          </a:p>
          <a:p>
            <a:pPr marL="504508" indent="-504508" defTabSz="1280160">
              <a:lnSpc>
                <a:spcPts val="2660"/>
              </a:lnSpc>
              <a:defRPr/>
            </a:pPr>
            <a:r>
              <a:rPr kumimoji="1" lang="ja-JP" altLang="en-US" sz="2240" dirty="0">
                <a:solidFill>
                  <a:prstClr val="black"/>
                </a:solidFill>
                <a:latin typeface="Meiryo UI" panose="020B0604030504040204" pitchFamily="50" charset="-128"/>
                <a:ea typeface="Meiryo UI" panose="020B0604030504040204" pitchFamily="50" charset="-128"/>
              </a:rPr>
              <a:t>　　　         </a:t>
            </a:r>
            <a:r>
              <a:rPr kumimoji="1" lang="ja-JP" altLang="en-US" sz="2240" b="1" u="sng" dirty="0">
                <a:solidFill>
                  <a:srgbClr val="FF0000"/>
                </a:solidFill>
                <a:latin typeface="Meiryo UI" panose="020B0604030504040204" pitchFamily="50" charset="-128"/>
                <a:ea typeface="Meiryo UI" panose="020B0604030504040204" pitchFamily="50" charset="-128"/>
              </a:rPr>
              <a:t>・ 事業者と連携したキャンペーン等の消費者啓発</a:t>
            </a:r>
            <a:endParaRPr kumimoji="1" lang="en-US" altLang="ja-JP" sz="2240" b="1" u="sng" dirty="0">
              <a:solidFill>
                <a:srgbClr val="FF0000"/>
              </a:solidFill>
              <a:latin typeface="Meiryo UI" panose="020B0604030504040204" pitchFamily="50" charset="-128"/>
              <a:ea typeface="Meiryo UI" panose="020B0604030504040204" pitchFamily="50" charset="-128"/>
            </a:endParaRPr>
          </a:p>
          <a:p>
            <a:pPr marL="504508" indent="-504508" defTabSz="1280160">
              <a:lnSpc>
                <a:spcPts val="2660"/>
              </a:lnSpc>
              <a:defRPr/>
            </a:pPr>
            <a:r>
              <a:rPr lang="ja-JP" altLang="en-US" sz="2240" dirty="0">
                <a:solidFill>
                  <a:srgbClr val="FF0000"/>
                </a:solidFill>
                <a:latin typeface="Meiryo UI" panose="020B0604030504040204" pitchFamily="50" charset="-128"/>
                <a:ea typeface="Meiryo UI" panose="020B0604030504040204" pitchFamily="50" charset="-128"/>
              </a:rPr>
              <a:t>　　　　   </a:t>
            </a:r>
            <a:r>
              <a:rPr kumimoji="1" lang="ja-JP" altLang="en-US" sz="2240" dirty="0">
                <a:solidFill>
                  <a:prstClr val="black"/>
                </a:solidFill>
                <a:latin typeface="Meiryo UI" panose="020B0604030504040204" pitchFamily="50" charset="-128"/>
                <a:ea typeface="Meiryo UI" panose="020B0604030504040204" pitchFamily="50" charset="-128"/>
              </a:rPr>
              <a:t>② 飲食店での“持ち帰り”の取組への支援</a:t>
            </a:r>
          </a:p>
          <a:p>
            <a:pPr marL="504508" indent="-504508" defTabSz="1280160">
              <a:lnSpc>
                <a:spcPts val="2660"/>
              </a:lnSpc>
              <a:defRPr/>
            </a:pPr>
            <a:r>
              <a:rPr kumimoji="1" lang="ja-JP" altLang="en-US" sz="2240" dirty="0">
                <a:solidFill>
                  <a:prstClr val="black"/>
                </a:solidFill>
                <a:latin typeface="Meiryo UI" panose="020B0604030504040204" pitchFamily="50" charset="-128"/>
                <a:ea typeface="Meiryo UI" panose="020B0604030504040204" pitchFamily="50" charset="-128"/>
              </a:rPr>
              <a:t>　　　　　     </a:t>
            </a:r>
            <a:r>
              <a:rPr kumimoji="1" lang="ja-JP" altLang="en-US" sz="2240" b="1" u="sng" dirty="0">
                <a:solidFill>
                  <a:prstClr val="black"/>
                </a:solidFill>
                <a:latin typeface="Meiryo UI" panose="020B0604030504040204" pitchFamily="50" charset="-128"/>
                <a:ea typeface="Meiryo UI" panose="020B0604030504040204" pitchFamily="50" charset="-128"/>
              </a:rPr>
              <a:t>・ </a:t>
            </a:r>
            <a:r>
              <a:rPr kumimoji="1" lang="ja-JP" altLang="en-US" sz="2240" b="1" u="sng" dirty="0">
                <a:solidFill>
                  <a:srgbClr val="FF0000"/>
                </a:solidFill>
                <a:latin typeface="Meiryo UI" panose="020B0604030504040204" pitchFamily="50" charset="-128"/>
                <a:ea typeface="Meiryo UI" panose="020B0604030504040204" pitchFamily="50" charset="-128"/>
              </a:rPr>
              <a:t>国「食べ残し持ち帰り促進ガイドライン」、「</a:t>
            </a:r>
            <a:r>
              <a:rPr kumimoji="1" lang="en-US" altLang="ja-JP" sz="2240" b="1" u="sng" dirty="0" err="1">
                <a:solidFill>
                  <a:srgbClr val="FF0000"/>
                </a:solidFill>
                <a:latin typeface="Meiryo UI" panose="020B0604030504040204" pitchFamily="50" charset="-128"/>
                <a:ea typeface="Meiryo UI" panose="020B0604030504040204" pitchFamily="50" charset="-128"/>
              </a:rPr>
              <a:t>mottECO</a:t>
            </a:r>
            <a:r>
              <a:rPr kumimoji="1" lang="ja-JP" altLang="en-US" sz="2240" b="1" u="sng" dirty="0">
                <a:solidFill>
                  <a:srgbClr val="FF0000"/>
                </a:solidFill>
                <a:latin typeface="Meiryo UI" panose="020B0604030504040204" pitchFamily="50" charset="-128"/>
                <a:ea typeface="Meiryo UI" panose="020B0604030504040204" pitchFamily="50" charset="-128"/>
              </a:rPr>
              <a:t>」等の普及</a:t>
            </a:r>
            <a:br>
              <a:rPr kumimoji="1" lang="en-US" altLang="ja-JP" sz="2240" b="1" u="sng" dirty="0">
                <a:solidFill>
                  <a:srgbClr val="FF0000"/>
                </a:solidFill>
                <a:latin typeface="Meiryo UI" panose="020B0604030504040204" pitchFamily="50" charset="-128"/>
                <a:ea typeface="Meiryo UI" panose="020B0604030504040204" pitchFamily="50" charset="-128"/>
              </a:rPr>
            </a:br>
            <a:endParaRPr kumimoji="1" lang="en-US" altLang="ja-JP" sz="2240" dirty="0">
              <a:solidFill>
                <a:prstClr val="black"/>
              </a:solidFill>
              <a:latin typeface="Meiryo UI" panose="020B0604030504040204" pitchFamily="50" charset="-128"/>
              <a:ea typeface="Meiryo UI" panose="020B0604030504040204" pitchFamily="50" charset="-128"/>
            </a:endParaRPr>
          </a:p>
          <a:p>
            <a:pPr marL="504508" indent="-504508" defTabSz="1280160">
              <a:lnSpc>
                <a:spcPts val="2660"/>
              </a:lnSpc>
              <a:defRPr/>
            </a:pPr>
            <a:r>
              <a:rPr lang="en-US" altLang="ja-JP" sz="2240" dirty="0">
                <a:solidFill>
                  <a:prstClr val="black"/>
                </a:solidFill>
                <a:latin typeface="Meiryo UI" panose="020B0604030504040204" pitchFamily="50" charset="-128"/>
                <a:ea typeface="Meiryo UI" panose="020B0604030504040204" pitchFamily="50" charset="-128"/>
              </a:rPr>
              <a:t>  </a:t>
            </a:r>
            <a:r>
              <a:rPr lang="ja-JP" altLang="en-US" sz="2240" dirty="0">
                <a:solidFill>
                  <a:prstClr val="black"/>
                </a:solidFill>
                <a:latin typeface="Meiryo UI" panose="020B0604030504040204" pitchFamily="50" charset="-128"/>
                <a:ea typeface="Meiryo UI" panose="020B0604030504040204" pitchFamily="50" charset="-128"/>
              </a:rPr>
              <a:t>　</a:t>
            </a:r>
            <a:r>
              <a:rPr lang="en-US" altLang="ja-JP" sz="2240" dirty="0">
                <a:solidFill>
                  <a:prstClr val="black"/>
                </a:solidFill>
                <a:latin typeface="Meiryo UI" panose="020B0604030504040204" pitchFamily="50" charset="-128"/>
                <a:ea typeface="Meiryo UI" panose="020B0604030504040204" pitchFamily="50" charset="-128"/>
              </a:rPr>
              <a:t> </a:t>
            </a:r>
            <a:r>
              <a:rPr kumimoji="1" lang="ja-JP" altLang="en-US" sz="2240" dirty="0">
                <a:solidFill>
                  <a:prstClr val="black"/>
                </a:solidFill>
                <a:latin typeface="Meiryo UI" panose="020B0604030504040204" pitchFamily="50" charset="-128"/>
                <a:ea typeface="Meiryo UI" panose="020B0604030504040204" pitchFamily="50" charset="-128"/>
              </a:rPr>
              <a:t>◆  </a:t>
            </a:r>
            <a:r>
              <a:rPr kumimoji="1" lang="ja-JP" altLang="en-US" sz="2240" b="1" u="sng" dirty="0">
                <a:solidFill>
                  <a:srgbClr val="FF0000"/>
                </a:solidFill>
                <a:latin typeface="Meiryo UI" panose="020B0604030504040204" pitchFamily="50" charset="-128"/>
                <a:ea typeface="Meiryo UI" panose="020B0604030504040204" pitchFamily="50" charset="-128"/>
              </a:rPr>
              <a:t>小売店の“売り切り”の取組への支援</a:t>
            </a:r>
          </a:p>
          <a:p>
            <a:pPr marL="504508" indent="-504508" defTabSz="1280160">
              <a:lnSpc>
                <a:spcPts val="2660"/>
              </a:lnSpc>
              <a:defRPr/>
            </a:pPr>
            <a:r>
              <a:rPr kumimoji="1" lang="ja-JP" altLang="en-US" sz="2240" dirty="0">
                <a:solidFill>
                  <a:prstClr val="black"/>
                </a:solidFill>
                <a:latin typeface="Meiryo UI" panose="020B0604030504040204" pitchFamily="50" charset="-128"/>
                <a:ea typeface="Meiryo UI" panose="020B0604030504040204" pitchFamily="50" charset="-128"/>
              </a:rPr>
              <a:t>　　　    </a:t>
            </a:r>
            <a:r>
              <a:rPr kumimoji="1" lang="ja-JP" altLang="en-US" sz="2240" b="1" u="sng" dirty="0">
                <a:solidFill>
                  <a:srgbClr val="FF0000"/>
                </a:solidFill>
                <a:latin typeface="Meiryo UI" panose="020B0604030504040204" pitchFamily="50" charset="-128"/>
                <a:ea typeface="Meiryo UI" panose="020B0604030504040204" pitchFamily="50" charset="-128"/>
              </a:rPr>
              <a:t>・ 小売事業者と連携したキャンペーン等の消費者啓発</a:t>
            </a:r>
          </a:p>
          <a:p>
            <a:pPr marL="504508" indent="-504508" defTabSz="1280160">
              <a:lnSpc>
                <a:spcPts val="2660"/>
              </a:lnSpc>
              <a:defRPr/>
            </a:pPr>
            <a:r>
              <a:rPr kumimoji="1" lang="ja-JP" altLang="en-US" sz="2240" dirty="0">
                <a:solidFill>
                  <a:srgbClr val="FF0000"/>
                </a:solidFill>
                <a:latin typeface="Meiryo UI" panose="020B0604030504040204" pitchFamily="50" charset="-128"/>
                <a:ea typeface="Meiryo UI" panose="020B0604030504040204" pitchFamily="50" charset="-128"/>
              </a:rPr>
              <a:t>　　    　</a:t>
            </a:r>
            <a:r>
              <a:rPr kumimoji="1" lang="ja-JP" altLang="en-US" sz="2240" b="1" u="sng" dirty="0">
                <a:solidFill>
                  <a:srgbClr val="FF0000"/>
                </a:solidFill>
                <a:latin typeface="Meiryo UI" panose="020B0604030504040204" pitchFamily="50" charset="-128"/>
                <a:ea typeface="Meiryo UI" panose="020B0604030504040204" pitchFamily="50" charset="-128"/>
              </a:rPr>
              <a:t>・ 事業者によるフードシェアリングサービス、アップサイクルの拡大支援</a:t>
            </a:r>
          </a:p>
          <a:p>
            <a:pPr marL="504508" indent="-504508" defTabSz="1280160">
              <a:lnSpc>
                <a:spcPts val="2660"/>
              </a:lnSpc>
              <a:defRPr/>
            </a:pPr>
            <a:endParaRPr lang="en-US" altLang="ja-JP" sz="2240" dirty="0">
              <a:solidFill>
                <a:prstClr val="black"/>
              </a:solidFill>
              <a:latin typeface="Meiryo UI" panose="020B0604030504040204" pitchFamily="50" charset="-128"/>
              <a:ea typeface="Meiryo UI" panose="020B0604030504040204" pitchFamily="50" charset="-128"/>
            </a:endParaRPr>
          </a:p>
          <a:p>
            <a:pPr marL="504508" indent="-504508">
              <a:lnSpc>
                <a:spcPts val="2660"/>
              </a:lnSpc>
              <a:defRPr/>
            </a:pPr>
            <a:r>
              <a:rPr lang="ja-JP" altLang="en-US" sz="2240" b="1" dirty="0">
                <a:solidFill>
                  <a:srgbClr val="FF0000"/>
                </a:solidFill>
                <a:highlight>
                  <a:srgbClr val="FFFF00"/>
                </a:highlight>
                <a:latin typeface="Meiryo UI" panose="020B0604030504040204" pitchFamily="50" charset="-128"/>
                <a:ea typeface="Meiryo UI" panose="020B0604030504040204" pitchFamily="50" charset="-128"/>
              </a:rPr>
              <a:t>　≪ 施策体系２：未利用食品の有効活用≫</a:t>
            </a:r>
            <a:r>
              <a:rPr lang="en-US" altLang="ja-JP" sz="2240" b="1" dirty="0">
                <a:solidFill>
                  <a:srgbClr val="FF0000"/>
                </a:solidFill>
                <a:highlight>
                  <a:srgbClr val="FFFF00"/>
                </a:highlight>
                <a:latin typeface="Meiryo UI" panose="020B0604030504040204" pitchFamily="50" charset="-128"/>
                <a:ea typeface="Meiryo UI" panose="020B0604030504040204" pitchFamily="50" charset="-128"/>
              </a:rPr>
              <a:t> </a:t>
            </a:r>
            <a:endParaRPr kumimoji="1" lang="ja-JP" altLang="en-US" sz="2240" b="1" u="sng" dirty="0">
              <a:solidFill>
                <a:srgbClr val="FF0000"/>
              </a:solidFill>
              <a:highlight>
                <a:srgbClr val="FFFF00"/>
              </a:highlight>
              <a:latin typeface="Meiryo UI" panose="020B0604030504040204" pitchFamily="50" charset="-128"/>
              <a:ea typeface="Meiryo UI" panose="020B0604030504040204" pitchFamily="50" charset="-128"/>
            </a:endParaRPr>
          </a:p>
          <a:p>
            <a:pPr marL="504508" indent="-504508" defTabSz="1280160">
              <a:lnSpc>
                <a:spcPts val="2660"/>
              </a:lnSpc>
              <a:defRPr/>
            </a:pPr>
            <a:r>
              <a:rPr kumimoji="1" lang="ja-JP" altLang="en-US" sz="2240" dirty="0">
                <a:solidFill>
                  <a:srgbClr val="FF0000"/>
                </a:solidFill>
                <a:latin typeface="Meiryo UI" panose="020B0604030504040204" pitchFamily="50" charset="-128"/>
                <a:ea typeface="Meiryo UI" panose="020B0604030504040204" pitchFamily="50" charset="-128"/>
              </a:rPr>
              <a:t>　　 </a:t>
            </a:r>
            <a:r>
              <a:rPr kumimoji="1" lang="ja-JP" altLang="en-US" sz="2240" b="1" u="sng" dirty="0">
                <a:solidFill>
                  <a:srgbClr val="FF0000"/>
                </a:solidFill>
                <a:latin typeface="Meiryo UI" panose="020B0604030504040204" pitchFamily="50" charset="-128"/>
                <a:ea typeface="Meiryo UI" panose="020B0604030504040204" pitchFamily="50" charset="-128"/>
              </a:rPr>
              <a:t>未利用食品を提供する事業者の参入を促進し、有効活用の取組を推進</a:t>
            </a:r>
            <a:endParaRPr lang="en-US" altLang="ja-JP" sz="2240" dirty="0">
              <a:solidFill>
                <a:srgbClr val="FF0000"/>
              </a:solidFill>
              <a:latin typeface="Meiryo UI" panose="020B0604030504040204" pitchFamily="50" charset="-128"/>
              <a:ea typeface="Meiryo UI" panose="020B0604030504040204" pitchFamily="50" charset="-128"/>
            </a:endParaRPr>
          </a:p>
          <a:p>
            <a:pPr marL="504508" indent="-504508" defTabSz="1280160">
              <a:lnSpc>
                <a:spcPts val="2660"/>
              </a:lnSpc>
              <a:defRPr/>
            </a:pPr>
            <a:r>
              <a:rPr kumimoji="1" lang="en-US" altLang="ja-JP" sz="2240" dirty="0">
                <a:solidFill>
                  <a:srgbClr val="FF0000"/>
                </a:solidFill>
                <a:latin typeface="Meiryo UI" panose="020B0604030504040204" pitchFamily="50" charset="-128"/>
                <a:ea typeface="Meiryo UI" panose="020B0604030504040204" pitchFamily="50" charset="-128"/>
              </a:rPr>
              <a:t>  </a:t>
            </a:r>
            <a:r>
              <a:rPr kumimoji="1" lang="ja-JP" altLang="en-US" sz="2240" dirty="0">
                <a:solidFill>
                  <a:srgbClr val="FF0000"/>
                </a:solidFill>
                <a:latin typeface="Meiryo UI" panose="020B0604030504040204" pitchFamily="50" charset="-128"/>
                <a:ea typeface="Meiryo UI" panose="020B0604030504040204" pitchFamily="50" charset="-128"/>
              </a:rPr>
              <a:t>　</a:t>
            </a:r>
            <a:r>
              <a:rPr kumimoji="1" lang="en-US" altLang="ja-JP" sz="2240" dirty="0">
                <a:solidFill>
                  <a:srgbClr val="FF0000"/>
                </a:solidFill>
                <a:latin typeface="Meiryo UI" panose="020B0604030504040204" pitchFamily="50" charset="-128"/>
                <a:ea typeface="Meiryo UI" panose="020B0604030504040204" pitchFamily="50" charset="-128"/>
              </a:rPr>
              <a:t> </a:t>
            </a:r>
            <a:r>
              <a:rPr lang="ja-JP" altLang="en-US" sz="2240" dirty="0">
                <a:solidFill>
                  <a:prstClr val="black"/>
                </a:solidFill>
                <a:latin typeface="Meiryo UI" panose="020B0604030504040204" pitchFamily="50" charset="-128"/>
                <a:ea typeface="Meiryo UI" panose="020B0604030504040204" pitchFamily="50" charset="-128"/>
              </a:rPr>
              <a:t>◆</a:t>
            </a:r>
            <a:r>
              <a:rPr kumimoji="1" lang="ja-JP" altLang="en-US" sz="2240" dirty="0">
                <a:solidFill>
                  <a:prstClr val="black"/>
                </a:solidFill>
                <a:latin typeface="Meiryo UI" panose="020B0604030504040204" pitchFamily="50" charset="-128"/>
                <a:ea typeface="Meiryo UI" panose="020B0604030504040204" pitchFamily="50" charset="-128"/>
              </a:rPr>
              <a:t> </a:t>
            </a:r>
            <a:r>
              <a:rPr kumimoji="1" lang="ja-JP" altLang="en-US" sz="2240" b="1" u="sng" dirty="0">
                <a:solidFill>
                  <a:srgbClr val="FF0000"/>
                </a:solidFill>
                <a:latin typeface="Meiryo UI" panose="020B0604030504040204" pitchFamily="50" charset="-128"/>
                <a:ea typeface="Meiryo UI" panose="020B0604030504040204" pitchFamily="50" charset="-128"/>
              </a:rPr>
              <a:t>事業者による食品寄附等の拡大支援</a:t>
            </a:r>
          </a:p>
          <a:p>
            <a:pPr marL="504508" indent="-504508" defTabSz="1280160">
              <a:lnSpc>
                <a:spcPts val="2660"/>
              </a:lnSpc>
              <a:defRPr/>
            </a:pPr>
            <a:r>
              <a:rPr kumimoji="1" lang="ja-JP" altLang="en-US" sz="2240" dirty="0">
                <a:solidFill>
                  <a:prstClr val="black"/>
                </a:solidFill>
                <a:latin typeface="Meiryo UI" panose="020B0604030504040204" pitchFamily="50" charset="-128"/>
                <a:ea typeface="Meiryo UI" panose="020B0604030504040204" pitchFamily="50" charset="-128"/>
              </a:rPr>
              <a:t>　　       </a:t>
            </a:r>
            <a:r>
              <a:rPr lang="ja-JP" altLang="en-US" sz="2240" dirty="0">
                <a:solidFill>
                  <a:prstClr val="black"/>
                </a:solidFill>
                <a:latin typeface="Meiryo UI" panose="020B0604030504040204" pitchFamily="50" charset="-128"/>
                <a:ea typeface="Meiryo UI" panose="020B0604030504040204" pitchFamily="50" charset="-128"/>
              </a:rPr>
              <a:t>① </a:t>
            </a:r>
            <a:r>
              <a:rPr kumimoji="1" lang="ja-JP" altLang="en-US" sz="2240" dirty="0">
                <a:solidFill>
                  <a:prstClr val="black"/>
                </a:solidFill>
                <a:latin typeface="Meiryo UI" panose="020B0604030504040204" pitchFamily="50" charset="-128"/>
                <a:ea typeface="Meiryo UI" panose="020B0604030504040204" pitchFamily="50" charset="-128"/>
              </a:rPr>
              <a:t>府版フードバンクガイドライン</a:t>
            </a:r>
            <a:r>
              <a:rPr kumimoji="1" lang="ja-JP" altLang="en-US" sz="2240" b="1" u="sng" dirty="0">
                <a:solidFill>
                  <a:srgbClr val="FF0000"/>
                </a:solidFill>
                <a:latin typeface="Meiryo UI" panose="020B0604030504040204" pitchFamily="50" charset="-128"/>
                <a:ea typeface="Meiryo UI" panose="020B0604030504040204" pitchFamily="50" charset="-128"/>
              </a:rPr>
              <a:t>拡充更新</a:t>
            </a:r>
          </a:p>
          <a:p>
            <a:pPr marL="504508" indent="-504508" defTabSz="1280160">
              <a:lnSpc>
                <a:spcPts val="2660"/>
              </a:lnSpc>
              <a:defRPr/>
            </a:pPr>
            <a:r>
              <a:rPr kumimoji="1" lang="ja-JP" altLang="en-US" sz="2240" dirty="0">
                <a:solidFill>
                  <a:prstClr val="black"/>
                </a:solidFill>
                <a:latin typeface="Meiryo UI" panose="020B0604030504040204" pitchFamily="50" charset="-128"/>
                <a:ea typeface="Meiryo UI" panose="020B0604030504040204" pitchFamily="50" charset="-128"/>
              </a:rPr>
              <a:t>　　       ② </a:t>
            </a:r>
            <a:r>
              <a:rPr kumimoji="1" lang="ja-JP" altLang="en-US" sz="2240" b="1" u="sng" dirty="0">
                <a:solidFill>
                  <a:srgbClr val="FF0000"/>
                </a:solidFill>
                <a:latin typeface="Meiryo UI" panose="020B0604030504040204" pitchFamily="50" charset="-128"/>
                <a:ea typeface="Meiryo UI" panose="020B0604030504040204" pitchFamily="50" charset="-128"/>
              </a:rPr>
              <a:t>国施策を活用したフードバンク活動や食品アクセスの支援</a:t>
            </a:r>
            <a:endParaRPr kumimoji="1" lang="en-US" altLang="ja-JP" sz="2240" b="1" u="sng" dirty="0">
              <a:solidFill>
                <a:srgbClr val="FF0000"/>
              </a:solidFill>
              <a:latin typeface="Meiryo UI" panose="020B0604030504040204" pitchFamily="50" charset="-128"/>
              <a:ea typeface="Meiryo UI" panose="020B0604030504040204" pitchFamily="50" charset="-128"/>
            </a:endParaRPr>
          </a:p>
          <a:p>
            <a:pPr marL="504508" indent="-504508" defTabSz="1280160">
              <a:lnSpc>
                <a:spcPts val="2660"/>
              </a:lnSpc>
              <a:defRPr/>
            </a:pPr>
            <a:r>
              <a:rPr lang="en-US" altLang="ja-JP" sz="2240" b="1" dirty="0">
                <a:solidFill>
                  <a:srgbClr val="FF0000"/>
                </a:solidFill>
                <a:latin typeface="Meiryo UI" panose="020B0604030504040204" pitchFamily="50" charset="-128"/>
                <a:ea typeface="Meiryo UI" panose="020B0604030504040204" pitchFamily="50" charset="-128"/>
              </a:rPr>
              <a:t>  </a:t>
            </a:r>
            <a:r>
              <a:rPr lang="ja-JP" altLang="en-US" sz="2240" b="1" dirty="0">
                <a:solidFill>
                  <a:srgbClr val="FF0000"/>
                </a:solidFill>
                <a:latin typeface="Meiryo UI" panose="020B0604030504040204" pitchFamily="50" charset="-128"/>
                <a:ea typeface="Meiryo UI" panose="020B0604030504040204" pitchFamily="50" charset="-128"/>
              </a:rPr>
              <a:t>　</a:t>
            </a:r>
            <a:r>
              <a:rPr lang="en-US" altLang="ja-JP" sz="2240" b="1" dirty="0">
                <a:solidFill>
                  <a:srgbClr val="FF0000"/>
                </a:solidFill>
                <a:latin typeface="Meiryo UI" panose="020B0604030504040204" pitchFamily="50" charset="-128"/>
                <a:ea typeface="Meiryo UI" panose="020B0604030504040204" pitchFamily="50" charset="-128"/>
              </a:rPr>
              <a:t>    </a:t>
            </a:r>
            <a:r>
              <a:rPr lang="ja-JP" altLang="en-US" sz="2240" b="1" dirty="0">
                <a:solidFill>
                  <a:srgbClr val="FF0000"/>
                </a:solidFill>
                <a:latin typeface="Meiryo UI" panose="020B0604030504040204" pitchFamily="50" charset="-128"/>
                <a:ea typeface="Meiryo UI" panose="020B0604030504040204" pitchFamily="50" charset="-128"/>
              </a:rPr>
              <a:t>　 </a:t>
            </a:r>
            <a:r>
              <a:rPr lang="ja-JP" altLang="en-US" sz="2240" b="1" u="sng" dirty="0">
                <a:solidFill>
                  <a:srgbClr val="FF0000"/>
                </a:solidFill>
                <a:latin typeface="Meiryo UI" panose="020B0604030504040204" pitchFamily="50" charset="-128"/>
                <a:ea typeface="Meiryo UI" panose="020B0604030504040204" pitchFamily="50" charset="-128"/>
              </a:rPr>
              <a:t>③</a:t>
            </a:r>
            <a:r>
              <a:rPr kumimoji="1" lang="ja-JP" altLang="en-US" sz="2240" b="1" u="sng" dirty="0">
                <a:solidFill>
                  <a:srgbClr val="FF0000"/>
                </a:solidFill>
                <a:latin typeface="Meiryo UI" panose="020B0604030504040204" pitchFamily="50" charset="-128"/>
                <a:ea typeface="Meiryo UI" panose="020B0604030504040204" pitchFamily="50" charset="-128"/>
              </a:rPr>
              <a:t> 事業者によるフードシェアリングサービス、アップサイクルの拡大支援（再掲）</a:t>
            </a:r>
            <a:endParaRPr kumimoji="1" lang="en-US" altLang="ja-JP" sz="2240" b="1" u="sng" dirty="0">
              <a:solidFill>
                <a:srgbClr val="FF0000"/>
              </a:solidFill>
              <a:latin typeface="Meiryo UI" panose="020B0604030504040204" pitchFamily="50" charset="-128"/>
              <a:ea typeface="Meiryo UI" panose="020B0604030504040204" pitchFamily="50" charset="-128"/>
            </a:endParaRPr>
          </a:p>
          <a:p>
            <a:pPr marL="504508" indent="-504508" defTabSz="1280160">
              <a:lnSpc>
                <a:spcPts val="2660"/>
              </a:lnSpc>
              <a:defRPr/>
            </a:pPr>
            <a:endParaRPr kumimoji="1" lang="ja-JP" altLang="en-US" sz="2240" dirty="0">
              <a:solidFill>
                <a:prstClr val="black"/>
              </a:solidFill>
              <a:latin typeface="Meiryo UI" panose="020B0604030504040204" pitchFamily="50" charset="-128"/>
              <a:ea typeface="Meiryo UI" panose="020B0604030504040204" pitchFamily="50" charset="-128"/>
            </a:endParaRPr>
          </a:p>
          <a:p>
            <a:pPr marL="504508" indent="-504508" defTabSz="1280160">
              <a:lnSpc>
                <a:spcPts val="2660"/>
              </a:lnSpc>
              <a:defRPr/>
            </a:pPr>
            <a:r>
              <a:rPr kumimoji="1" lang="ja-JP" altLang="en-US" sz="2240" dirty="0">
                <a:solidFill>
                  <a:prstClr val="black"/>
                </a:solidFill>
                <a:latin typeface="Meiryo UI" panose="020B0604030504040204" pitchFamily="50" charset="-128"/>
                <a:ea typeface="Meiryo UI" panose="020B0604030504040204" pitchFamily="50" charset="-128"/>
              </a:rPr>
              <a:t> </a:t>
            </a:r>
            <a:endParaRPr kumimoji="1" lang="ja-JP" altLang="en-US" sz="2520" dirty="0">
              <a:solidFill>
                <a:prstClr val="black"/>
              </a:solidFill>
              <a:latin typeface="Meiryo UI" panose="020B0604030504040204" pitchFamily="50" charset="-128"/>
              <a:ea typeface="Meiryo UI" panose="020B0604030504040204" pitchFamily="50" charset="-128"/>
            </a:endParaRPr>
          </a:p>
          <a:p>
            <a:pPr marL="504508" indent="-504508" defTabSz="1280160">
              <a:lnSpc>
                <a:spcPts val="2240"/>
              </a:lnSpc>
              <a:defRPr/>
            </a:pPr>
            <a:r>
              <a:rPr kumimoji="1" lang="ja-JP" altLang="en-US" sz="2520" dirty="0">
                <a:solidFill>
                  <a:prstClr val="black"/>
                </a:solidFill>
                <a:latin typeface="Meiryo UI" panose="020B0604030504040204" pitchFamily="50" charset="-128"/>
                <a:ea typeface="Meiryo UI" panose="020B0604030504040204" pitchFamily="50" charset="-128"/>
              </a:rPr>
              <a:t> </a:t>
            </a:r>
          </a:p>
        </p:txBody>
      </p:sp>
      <p:sp>
        <p:nvSpPr>
          <p:cNvPr id="15" name="四角形: 角を丸くする 42">
            <a:extLst>
              <a:ext uri="{FF2B5EF4-FFF2-40B4-BE49-F238E27FC236}">
                <a16:creationId xmlns:a16="http://schemas.microsoft.com/office/drawing/2014/main" id="{AAE5D721-00DC-0F07-52C9-0BF75EA4AB02}"/>
              </a:ext>
            </a:extLst>
          </p:cNvPr>
          <p:cNvSpPr/>
          <p:nvPr/>
        </p:nvSpPr>
        <p:spPr>
          <a:xfrm>
            <a:off x="208844" y="791606"/>
            <a:ext cx="5385467" cy="560154"/>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tIns="50400" rtlCol="0" anchor="ctr"/>
          <a:lstStyle/>
          <a:p>
            <a:pPr algn="ctr" defTabSz="480060">
              <a:lnSpc>
                <a:spcPts val="2100"/>
              </a:lnSpc>
              <a:defRPr/>
            </a:pPr>
            <a:r>
              <a:rPr lang="ja-JP" altLang="en-US" sz="2240" b="1" dirty="0">
                <a:solidFill>
                  <a:prstClr val="white"/>
                </a:solidFill>
                <a:latin typeface="Meiryo UI" panose="020B0604030504040204" pitchFamily="50" charset="-128"/>
                <a:ea typeface="Meiryo UI" panose="020B0604030504040204" pitchFamily="50" charset="-128"/>
              </a:rPr>
              <a:t>計画に盛り込む基本的施策（事務局案）</a:t>
            </a:r>
          </a:p>
        </p:txBody>
      </p:sp>
      <p:sp>
        <p:nvSpPr>
          <p:cNvPr id="23" name="タイトル 1">
            <a:extLst>
              <a:ext uri="{FF2B5EF4-FFF2-40B4-BE49-F238E27FC236}">
                <a16:creationId xmlns:a16="http://schemas.microsoft.com/office/drawing/2014/main" id="{8040B74D-B7FA-4B6F-082A-026980805D00}"/>
              </a:ext>
            </a:extLst>
          </p:cNvPr>
          <p:cNvSpPr txBox="1">
            <a:spLocks/>
          </p:cNvSpPr>
          <p:nvPr/>
        </p:nvSpPr>
        <p:spPr>
          <a:xfrm>
            <a:off x="10958171" y="-66380"/>
            <a:ext cx="1843430" cy="738875"/>
          </a:xfrm>
          <a:prstGeom prst="rect">
            <a:avLst/>
          </a:prstGeom>
        </p:spPr>
        <p:txBody>
          <a:bodyPr vert="horz" lIns="128016" tIns="64008" rIns="128016" bIns="64008"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1280160">
              <a:lnSpc>
                <a:spcPct val="100000"/>
              </a:lnSpc>
              <a:spcBef>
                <a:spcPts val="0"/>
              </a:spcBef>
              <a:defRPr/>
            </a:pPr>
            <a:r>
              <a:rPr lang="en-US" altLang="ja-JP" sz="1680" b="1" dirty="0">
                <a:solidFill>
                  <a:prstClr val="white"/>
                </a:solidFill>
                <a:latin typeface="BIZ UDゴシック" panose="020B0400000000000000" pitchFamily="49" charset="-128"/>
                <a:ea typeface="BIZ UDゴシック" panose="020B0400000000000000" pitchFamily="49" charset="-128"/>
                <a:cs typeface="Meiryo UI" panose="020B0604030504040204" pitchFamily="50" charset="-128"/>
              </a:rPr>
              <a:t>R7.4.17</a:t>
            </a:r>
            <a:r>
              <a:rPr lang="ja-JP" altLang="en-US" sz="1680" b="1" dirty="0">
                <a:solidFill>
                  <a:prstClr val="white"/>
                </a:solidFill>
                <a:latin typeface="BIZ UDゴシック" panose="020B0400000000000000" pitchFamily="49" charset="-128"/>
                <a:ea typeface="BIZ UDゴシック" panose="020B0400000000000000" pitchFamily="49" charset="-128"/>
                <a:cs typeface="Meiryo UI" panose="020B0604030504040204" pitchFamily="50" charset="-128"/>
              </a:rPr>
              <a:t>（木）流通対策室</a:t>
            </a:r>
          </a:p>
        </p:txBody>
      </p:sp>
      <p:sp>
        <p:nvSpPr>
          <p:cNvPr id="12" name="テキスト ボックス 11">
            <a:extLst>
              <a:ext uri="{FF2B5EF4-FFF2-40B4-BE49-F238E27FC236}">
                <a16:creationId xmlns:a16="http://schemas.microsoft.com/office/drawing/2014/main" id="{B36FCE6E-9851-4C08-98AC-7161DB66D195}"/>
              </a:ext>
            </a:extLst>
          </p:cNvPr>
          <p:cNvSpPr txBox="1"/>
          <p:nvPr/>
        </p:nvSpPr>
        <p:spPr bwMode="white">
          <a:xfrm>
            <a:off x="0" y="-10159"/>
            <a:ext cx="12819004" cy="523220"/>
          </a:xfrm>
          <a:prstGeom prst="rect">
            <a:avLst/>
          </a:prstGeom>
          <a:solidFill>
            <a:schemeClr val="accent1">
              <a:lumMod val="50000"/>
            </a:schemeClr>
          </a:solidFill>
        </p:spPr>
        <p:txBody>
          <a:bodyPr wrap="square" rtlCol="0">
            <a:spAutoFit/>
          </a:bodyPr>
          <a:lstStyle/>
          <a:p>
            <a:pPr defTabSz="1280160">
              <a:defRPr/>
            </a:pPr>
            <a:r>
              <a:rPr kumimoji="1" lang="ja-JP" altLang="en-US" sz="2800" b="1" dirty="0">
                <a:solidFill>
                  <a:prstClr val="white"/>
                </a:solidFill>
                <a:latin typeface="Meiryo UI" panose="020B0604030504040204" pitchFamily="50" charset="-128"/>
                <a:ea typeface="Meiryo UI" panose="020B0604030504040204" pitchFamily="50" charset="-128"/>
              </a:rPr>
              <a:t>　事業者への取組（計画に盛り込む基本的施策）</a:t>
            </a:r>
            <a:endParaRPr kumimoji="1" lang="en-US" altLang="ja-JP" sz="2800" b="1" dirty="0">
              <a:solidFill>
                <a:prstClr val="white"/>
              </a:solidFill>
              <a:latin typeface="Meiryo UI" panose="020B0604030504040204" pitchFamily="50" charset="-128"/>
              <a:ea typeface="Meiryo UI" panose="020B0604030504040204" pitchFamily="50" charset="-128"/>
            </a:endParaRPr>
          </a:p>
        </p:txBody>
      </p:sp>
      <p:sp>
        <p:nvSpPr>
          <p:cNvPr id="8" name="スライド番号プレースホルダー 3">
            <a:extLst>
              <a:ext uri="{FF2B5EF4-FFF2-40B4-BE49-F238E27FC236}">
                <a16:creationId xmlns:a16="http://schemas.microsoft.com/office/drawing/2014/main" id="{F475A702-775E-4811-B198-3E4670CA520C}"/>
              </a:ext>
            </a:extLst>
          </p:cNvPr>
          <p:cNvSpPr txBox="1">
            <a:spLocks/>
          </p:cNvSpPr>
          <p:nvPr/>
        </p:nvSpPr>
        <p:spPr>
          <a:xfrm>
            <a:off x="12147039" y="9082147"/>
            <a:ext cx="671965" cy="51905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ja-JP" altLang="en-US" sz="2240" dirty="0">
                <a:latin typeface="HGSｺﾞｼｯｸM" panose="020B0600000000000000" pitchFamily="50" charset="-128"/>
                <a:ea typeface="HGSｺﾞｼｯｸM" panose="020B0600000000000000" pitchFamily="50" charset="-128"/>
              </a:rPr>
              <a:t>５</a:t>
            </a:r>
          </a:p>
        </p:txBody>
      </p:sp>
    </p:spTree>
    <p:extLst>
      <p:ext uri="{BB962C8B-B14F-4D97-AF65-F5344CB8AC3E}">
        <p14:creationId xmlns:p14="http://schemas.microsoft.com/office/powerpoint/2010/main" val="2199939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81951-2CE9-FB37-018F-4B5B04DDE0EE}"/>
            </a:ext>
          </a:extLst>
        </p:cNvPr>
        <p:cNvGrpSpPr/>
        <p:nvPr/>
      </p:nvGrpSpPr>
      <p:grpSpPr>
        <a:xfrm>
          <a:off x="0" y="0"/>
          <a:ext cx="0" cy="0"/>
          <a:chOff x="0" y="0"/>
          <a:chExt cx="0" cy="0"/>
        </a:xfrm>
      </p:grpSpPr>
      <p:sp>
        <p:nvSpPr>
          <p:cNvPr id="14" name="正方形/長方形 13">
            <a:extLst>
              <a:ext uri="{FF2B5EF4-FFF2-40B4-BE49-F238E27FC236}">
                <a16:creationId xmlns:a16="http://schemas.microsoft.com/office/drawing/2014/main" id="{2C99F604-4D35-9439-9571-A14BB110A2CA}"/>
              </a:ext>
            </a:extLst>
          </p:cNvPr>
          <p:cNvSpPr/>
          <p:nvPr/>
        </p:nvSpPr>
        <p:spPr>
          <a:xfrm>
            <a:off x="553751" y="1121852"/>
            <a:ext cx="11689329" cy="7960295"/>
          </a:xfrm>
          <a:prstGeom prst="rect">
            <a:avLst/>
          </a:prstGeom>
          <a:solidFill>
            <a:schemeClr val="bg1">
              <a:alpha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50400" tIns="50400" rIns="50400" bIns="50400" rtlCol="0" anchor="t" anchorCtr="0"/>
          <a:lstStyle/>
          <a:p>
            <a:pPr marL="504508" indent="-504508" defTabSz="1280160">
              <a:lnSpc>
                <a:spcPts val="2240"/>
              </a:lnSpc>
              <a:defRPr/>
            </a:pPr>
            <a:r>
              <a:rPr kumimoji="1" lang="ja-JP" altLang="en-US" sz="2240" dirty="0">
                <a:solidFill>
                  <a:prstClr val="black"/>
                </a:solidFill>
                <a:latin typeface="BIZ UDゴシック" panose="020B0400000000000000" pitchFamily="49" charset="-128"/>
                <a:ea typeface="BIZ UDゴシック" panose="020B0400000000000000" pitchFamily="49" charset="-128"/>
              </a:rPr>
              <a:t> </a:t>
            </a:r>
            <a:endParaRPr lang="en-US" altLang="ja-JP" sz="2240" dirty="0">
              <a:solidFill>
                <a:prstClr val="black"/>
              </a:solidFill>
              <a:latin typeface="BIZ UDゴシック" panose="020B0400000000000000" pitchFamily="49" charset="-128"/>
              <a:ea typeface="BIZ UDゴシック" panose="020B0400000000000000" pitchFamily="49" charset="-128"/>
            </a:endParaRPr>
          </a:p>
          <a:p>
            <a:pPr marL="504508" indent="-504508">
              <a:lnSpc>
                <a:spcPts val="2940"/>
              </a:lnSpc>
              <a:defRPr/>
            </a:pPr>
            <a:r>
              <a:rPr lang="en-US" altLang="ja-JP" sz="2240" dirty="0">
                <a:solidFill>
                  <a:prstClr val="black"/>
                </a:solidFill>
                <a:latin typeface="BIZ UDゴシック" panose="020B0400000000000000" pitchFamily="49" charset="-128"/>
                <a:ea typeface="BIZ UDゴシック" panose="020B0400000000000000" pitchFamily="49" charset="-128"/>
              </a:rPr>
              <a:t>  </a:t>
            </a:r>
            <a:r>
              <a:rPr lang="ja-JP" altLang="en-US" sz="2240" b="1" dirty="0">
                <a:solidFill>
                  <a:srgbClr val="FF0000"/>
                </a:solidFill>
                <a:highlight>
                  <a:srgbClr val="FFFF00"/>
                </a:highlight>
                <a:latin typeface="Meiryo UI" panose="020B0604030504040204" pitchFamily="50" charset="-128"/>
                <a:ea typeface="Meiryo UI" panose="020B0604030504040204" pitchFamily="50" charset="-128"/>
              </a:rPr>
              <a:t>≪ 施策体系１：売れ残り、食べ残し等の発生抑制 ≫</a:t>
            </a:r>
            <a:r>
              <a:rPr lang="en-US" altLang="ja-JP" sz="2240" b="1" dirty="0">
                <a:solidFill>
                  <a:srgbClr val="FF0000"/>
                </a:solidFill>
                <a:highlight>
                  <a:srgbClr val="FFFF00"/>
                </a:highlight>
                <a:latin typeface="Meiryo UI" panose="020B0604030504040204" pitchFamily="50" charset="-128"/>
                <a:ea typeface="Meiryo UI" panose="020B0604030504040204" pitchFamily="50" charset="-128"/>
              </a:rPr>
              <a:t> </a:t>
            </a:r>
          </a:p>
          <a:p>
            <a:pPr marL="504508" indent="-504508" defTabSz="1280160">
              <a:lnSpc>
                <a:spcPts val="2940"/>
              </a:lnSpc>
              <a:defRPr/>
            </a:pPr>
            <a:r>
              <a:rPr kumimoji="1" lang="ja-JP" altLang="en-US" sz="2240" dirty="0">
                <a:solidFill>
                  <a:prstClr val="black"/>
                </a:solidFill>
                <a:latin typeface="Meiryo UI" panose="020B0604030504040204" pitchFamily="50" charset="-128"/>
                <a:ea typeface="Meiryo UI" panose="020B0604030504040204" pitchFamily="50" charset="-128"/>
              </a:rPr>
              <a:t>      ◇ </a:t>
            </a:r>
            <a:r>
              <a:rPr kumimoji="1" lang="en-US" altLang="ja-JP" sz="2240" dirty="0">
                <a:solidFill>
                  <a:prstClr val="black"/>
                </a:solidFill>
                <a:latin typeface="Meiryo UI" panose="020B0604030504040204" pitchFamily="50" charset="-128"/>
                <a:ea typeface="Meiryo UI" panose="020B0604030504040204" pitchFamily="50" charset="-128"/>
              </a:rPr>
              <a:t>10</a:t>
            </a:r>
            <a:r>
              <a:rPr kumimoji="1" lang="ja-JP" altLang="en-US" sz="2240" dirty="0">
                <a:solidFill>
                  <a:prstClr val="black"/>
                </a:solidFill>
                <a:latin typeface="Meiryo UI" panose="020B0604030504040204" pitchFamily="50" charset="-128"/>
                <a:ea typeface="Meiryo UI" panose="020B0604030504040204" pitchFamily="50" charset="-128"/>
              </a:rPr>
              <a:t>月食品ロス削減月間における取組の実施</a:t>
            </a:r>
            <a:br>
              <a:rPr kumimoji="1" lang="en-US" altLang="ja-JP" sz="2240" dirty="0">
                <a:solidFill>
                  <a:prstClr val="black"/>
                </a:solidFill>
                <a:latin typeface="Meiryo UI" panose="020B0604030504040204" pitchFamily="50" charset="-128"/>
                <a:ea typeface="Meiryo UI" panose="020B0604030504040204" pitchFamily="50" charset="-128"/>
              </a:rPr>
            </a:br>
            <a:r>
              <a:rPr kumimoji="1" lang="en-US" altLang="ja-JP" sz="2240" dirty="0">
                <a:solidFill>
                  <a:prstClr val="black"/>
                </a:solidFill>
                <a:latin typeface="Meiryo UI" panose="020B0604030504040204" pitchFamily="50" charset="-128"/>
                <a:ea typeface="Meiryo UI" panose="020B0604030504040204" pitchFamily="50" charset="-128"/>
              </a:rPr>
              <a:t>    </a:t>
            </a:r>
            <a:r>
              <a:rPr kumimoji="1" lang="ja-JP" altLang="en-US" sz="2240" b="1" u="sng" dirty="0">
                <a:solidFill>
                  <a:srgbClr val="FF0000"/>
                </a:solidFill>
                <a:latin typeface="Meiryo UI" panose="020B0604030504040204" pitchFamily="50" charset="-128"/>
                <a:ea typeface="Meiryo UI" panose="020B0604030504040204" pitchFamily="50" charset="-128"/>
              </a:rPr>
              <a:t>・  事業者と連携したキャンペーンの実施</a:t>
            </a:r>
            <a:br>
              <a:rPr kumimoji="1" lang="en-US" altLang="ja-JP" sz="2240" dirty="0">
                <a:solidFill>
                  <a:srgbClr val="FF0000"/>
                </a:solidFill>
                <a:latin typeface="Meiryo UI" panose="020B0604030504040204" pitchFamily="50" charset="-128"/>
                <a:ea typeface="Meiryo UI" panose="020B0604030504040204" pitchFamily="50" charset="-128"/>
              </a:rPr>
            </a:br>
            <a:r>
              <a:rPr kumimoji="1" lang="en-US" altLang="ja-JP" sz="2240" dirty="0">
                <a:solidFill>
                  <a:srgbClr val="FF0000"/>
                </a:solidFill>
                <a:latin typeface="Meiryo UI" panose="020B0604030504040204" pitchFamily="50" charset="-128"/>
                <a:ea typeface="Meiryo UI" panose="020B0604030504040204" pitchFamily="50" charset="-128"/>
              </a:rPr>
              <a:t>    </a:t>
            </a:r>
            <a:r>
              <a:rPr kumimoji="1" lang="ja-JP" altLang="en-US" sz="2240" dirty="0">
                <a:solidFill>
                  <a:prstClr val="black"/>
                </a:solidFill>
                <a:latin typeface="Meiryo UI" panose="020B0604030504040204" pitchFamily="50" charset="-128"/>
                <a:ea typeface="Meiryo UI" panose="020B0604030504040204" pitchFamily="50" charset="-128"/>
              </a:rPr>
              <a:t>・  事業者や市町村の取組を府民に発信</a:t>
            </a:r>
            <a:br>
              <a:rPr kumimoji="1" lang="en-US" altLang="ja-JP" sz="2240" dirty="0">
                <a:solidFill>
                  <a:prstClr val="black"/>
                </a:solidFill>
                <a:latin typeface="Meiryo UI" panose="020B0604030504040204" pitchFamily="50" charset="-128"/>
                <a:ea typeface="Meiryo UI" panose="020B0604030504040204" pitchFamily="50" charset="-128"/>
              </a:rPr>
            </a:br>
            <a:br>
              <a:rPr kumimoji="1" lang="en-US" altLang="ja-JP" sz="2240" dirty="0">
                <a:solidFill>
                  <a:prstClr val="black"/>
                </a:solidFill>
                <a:latin typeface="Meiryo UI" panose="020B0604030504040204" pitchFamily="50" charset="-128"/>
                <a:ea typeface="Meiryo UI" panose="020B0604030504040204" pitchFamily="50" charset="-128"/>
              </a:rPr>
            </a:br>
            <a:r>
              <a:rPr kumimoji="1" lang="ja-JP" altLang="en-US" sz="2240" dirty="0">
                <a:solidFill>
                  <a:prstClr val="black"/>
                </a:solidFill>
                <a:latin typeface="Meiryo UI" panose="020B0604030504040204" pitchFamily="50" charset="-128"/>
                <a:ea typeface="Meiryo UI" panose="020B0604030504040204" pitchFamily="50" charset="-128"/>
              </a:rPr>
              <a:t>◇　大学</a:t>
            </a:r>
            <a:r>
              <a:rPr kumimoji="1" lang="ja-JP" altLang="en-US" sz="2240" b="1" u="sng" dirty="0">
                <a:solidFill>
                  <a:srgbClr val="FF0000"/>
                </a:solidFill>
                <a:latin typeface="Meiryo UI" panose="020B0604030504040204" pitchFamily="50" charset="-128"/>
                <a:ea typeface="Meiryo UI" panose="020B0604030504040204" pitchFamily="50" charset="-128"/>
              </a:rPr>
              <a:t>・啓発ボランティア・事業者・市町村</a:t>
            </a:r>
            <a:r>
              <a:rPr kumimoji="1" lang="ja-JP" altLang="en-US" sz="2240" dirty="0">
                <a:solidFill>
                  <a:prstClr val="black"/>
                </a:solidFill>
                <a:latin typeface="Meiryo UI" panose="020B0604030504040204" pitchFamily="50" charset="-128"/>
                <a:ea typeface="Meiryo UI" panose="020B0604030504040204" pitchFamily="50" charset="-128"/>
              </a:rPr>
              <a:t>の活動支援</a:t>
            </a:r>
            <a:endParaRPr kumimoji="1" lang="en-US" altLang="ja-JP" sz="2240" dirty="0">
              <a:solidFill>
                <a:prstClr val="black"/>
              </a:solidFill>
              <a:latin typeface="Meiryo UI" panose="020B0604030504040204" pitchFamily="50" charset="-128"/>
              <a:ea typeface="Meiryo UI" panose="020B0604030504040204" pitchFamily="50" charset="-128"/>
            </a:endParaRPr>
          </a:p>
          <a:p>
            <a:pPr marL="504508" indent="-504508" defTabSz="1280160">
              <a:lnSpc>
                <a:spcPts val="2940"/>
              </a:lnSpc>
              <a:defRPr/>
            </a:pPr>
            <a:r>
              <a:rPr kumimoji="1" lang="ja-JP" altLang="en-US" sz="2240" dirty="0">
                <a:solidFill>
                  <a:prstClr val="black"/>
                </a:solidFill>
                <a:latin typeface="Meiryo UI" panose="020B0604030504040204" pitchFamily="50" charset="-128"/>
                <a:ea typeface="Meiryo UI" panose="020B0604030504040204" pitchFamily="50" charset="-128"/>
              </a:rPr>
              <a:t>　　      </a:t>
            </a:r>
            <a:r>
              <a:rPr kumimoji="1" lang="ja-JP" altLang="en-US" sz="2240" b="1" u="sng" dirty="0">
                <a:solidFill>
                  <a:srgbClr val="FF0000"/>
                </a:solidFill>
                <a:latin typeface="Meiryo UI" panose="020B0604030504040204" pitchFamily="50" charset="-128"/>
                <a:ea typeface="Meiryo UI" panose="020B0604030504040204" pitchFamily="50" charset="-128"/>
              </a:rPr>
              <a:t>・　活動隊の地域活動支援</a:t>
            </a:r>
            <a:endParaRPr kumimoji="1" lang="en-US" altLang="ja-JP" sz="2240" dirty="0">
              <a:solidFill>
                <a:srgbClr val="FF0000"/>
              </a:solidFill>
              <a:latin typeface="Meiryo UI" panose="020B0604030504040204" pitchFamily="50" charset="-128"/>
              <a:ea typeface="Meiryo UI" panose="020B0604030504040204" pitchFamily="50" charset="-128"/>
            </a:endParaRPr>
          </a:p>
          <a:p>
            <a:pPr marL="504508" indent="-504508" defTabSz="1280160">
              <a:lnSpc>
                <a:spcPts val="2940"/>
              </a:lnSpc>
              <a:defRPr/>
            </a:pPr>
            <a:r>
              <a:rPr kumimoji="1" lang="ja-JP" altLang="en-US" sz="2240" dirty="0">
                <a:solidFill>
                  <a:srgbClr val="FF0000"/>
                </a:solidFill>
                <a:latin typeface="Meiryo UI" panose="020B0604030504040204" pitchFamily="50" charset="-128"/>
                <a:ea typeface="Meiryo UI" panose="020B0604030504040204" pitchFamily="50" charset="-128"/>
              </a:rPr>
              <a:t>　　      </a:t>
            </a:r>
            <a:r>
              <a:rPr kumimoji="1" lang="ja-JP" altLang="en-US" sz="2240" dirty="0">
                <a:solidFill>
                  <a:prstClr val="black"/>
                </a:solidFill>
                <a:latin typeface="Meiryo UI" panose="020B0604030504040204" pitchFamily="50" charset="-128"/>
                <a:ea typeface="Meiryo UI" panose="020B0604030504040204" pitchFamily="50" charset="-128"/>
              </a:rPr>
              <a:t>・　大学による啓発・実証等との連携</a:t>
            </a:r>
            <a:endParaRPr kumimoji="1" lang="en-US" altLang="ja-JP" sz="2240" dirty="0">
              <a:solidFill>
                <a:prstClr val="black"/>
              </a:solidFill>
              <a:latin typeface="Meiryo UI" panose="020B0604030504040204" pitchFamily="50" charset="-128"/>
              <a:ea typeface="Meiryo UI" panose="020B0604030504040204" pitchFamily="50" charset="-128"/>
            </a:endParaRPr>
          </a:p>
          <a:p>
            <a:pPr marL="504508" indent="-504508" defTabSz="1280160">
              <a:lnSpc>
                <a:spcPts val="2940"/>
              </a:lnSpc>
              <a:defRPr/>
            </a:pPr>
            <a:r>
              <a:rPr kumimoji="1" lang="ja-JP" altLang="en-US" sz="2240" b="1" dirty="0">
                <a:solidFill>
                  <a:prstClr val="black"/>
                </a:solidFill>
                <a:latin typeface="Meiryo UI" panose="020B0604030504040204" pitchFamily="50" charset="-128"/>
                <a:ea typeface="Meiryo UI" panose="020B0604030504040204" pitchFamily="50" charset="-128"/>
              </a:rPr>
              <a:t>　　      </a:t>
            </a:r>
            <a:r>
              <a:rPr kumimoji="1" lang="ja-JP" altLang="en-US" sz="2240" b="1" u="sng" dirty="0">
                <a:solidFill>
                  <a:srgbClr val="FF0000"/>
                </a:solidFill>
                <a:latin typeface="Meiryo UI" panose="020B0604030504040204" pitchFamily="50" charset="-128"/>
                <a:ea typeface="Meiryo UI" panose="020B0604030504040204" pitchFamily="50" charset="-128"/>
              </a:rPr>
              <a:t>・　各主体の交流による活動の活性化・協働の促進</a:t>
            </a:r>
            <a:br>
              <a:rPr kumimoji="1" lang="en-US" altLang="ja-JP" sz="2240" b="1" u="sng" dirty="0">
                <a:solidFill>
                  <a:srgbClr val="FF0000"/>
                </a:solidFill>
                <a:latin typeface="Meiryo UI" panose="020B0604030504040204" pitchFamily="50" charset="-128"/>
                <a:ea typeface="Meiryo UI" panose="020B0604030504040204" pitchFamily="50" charset="-128"/>
              </a:rPr>
            </a:br>
            <a:endParaRPr kumimoji="1" lang="ja-JP" altLang="en-US" sz="2240" b="1" u="sng" dirty="0">
              <a:solidFill>
                <a:srgbClr val="FF0000"/>
              </a:solidFill>
              <a:latin typeface="Meiryo UI" panose="020B0604030504040204" pitchFamily="50" charset="-128"/>
              <a:ea typeface="Meiryo UI" panose="020B0604030504040204" pitchFamily="50" charset="-128"/>
            </a:endParaRPr>
          </a:p>
          <a:p>
            <a:pPr marL="504508" indent="-504508">
              <a:lnSpc>
                <a:spcPts val="2940"/>
              </a:lnSpc>
              <a:defRPr/>
            </a:pPr>
            <a:r>
              <a:rPr kumimoji="1" lang="ja-JP" altLang="en-US" sz="2240" dirty="0">
                <a:solidFill>
                  <a:prstClr val="black"/>
                </a:solidFill>
                <a:latin typeface="Meiryo UI" panose="020B0604030504040204" pitchFamily="50" charset="-128"/>
                <a:ea typeface="Meiryo UI" panose="020B0604030504040204" pitchFamily="50" charset="-128"/>
              </a:rPr>
              <a:t>      ◇　啓発媒体を活用した</a:t>
            </a:r>
            <a:r>
              <a:rPr kumimoji="1" lang="ja-JP" altLang="en-US" sz="2240" b="1" u="sng" dirty="0">
                <a:solidFill>
                  <a:srgbClr val="FF0000"/>
                </a:solidFill>
                <a:latin typeface="Meiryo UI" panose="020B0604030504040204" pitchFamily="50" charset="-128"/>
                <a:ea typeface="Meiryo UI" panose="020B0604030504040204" pitchFamily="50" charset="-128"/>
              </a:rPr>
              <a:t>府民啓発の実施</a:t>
            </a:r>
            <a:br>
              <a:rPr kumimoji="1" lang="en-US" altLang="ja-JP" sz="2240" b="1" u="sng" dirty="0">
                <a:solidFill>
                  <a:srgbClr val="FF0000"/>
                </a:solidFill>
                <a:latin typeface="Meiryo UI" panose="020B0604030504040204" pitchFamily="50" charset="-128"/>
                <a:ea typeface="Meiryo UI" panose="020B0604030504040204" pitchFamily="50" charset="-128"/>
              </a:rPr>
            </a:br>
            <a:r>
              <a:rPr kumimoji="1" lang="en-US" altLang="ja-JP" sz="2240" b="1" dirty="0">
                <a:solidFill>
                  <a:srgbClr val="FF0000"/>
                </a:solidFill>
                <a:latin typeface="Meiryo UI" panose="020B0604030504040204" pitchFamily="50" charset="-128"/>
                <a:ea typeface="Meiryo UI" panose="020B0604030504040204" pitchFamily="50" charset="-128"/>
              </a:rPr>
              <a:t>    </a:t>
            </a:r>
            <a:r>
              <a:rPr kumimoji="1" lang="ja-JP" altLang="en-US" sz="2240" dirty="0">
                <a:solidFill>
                  <a:prstClr val="black"/>
                </a:solidFill>
                <a:latin typeface="Meiryo UI" panose="020B0604030504040204" pitchFamily="50" charset="-128"/>
                <a:ea typeface="Meiryo UI" panose="020B0604030504040204" pitchFamily="50" charset="-128"/>
              </a:rPr>
              <a:t>・　ポータルサイト、リーフレット、</a:t>
            </a:r>
            <a:r>
              <a:rPr kumimoji="1" lang="ja-JP" altLang="en-US" sz="2240" b="1" u="sng" dirty="0">
                <a:solidFill>
                  <a:srgbClr val="FF0000"/>
                </a:solidFill>
                <a:latin typeface="Meiryo UI" panose="020B0604030504040204" pitchFamily="50" charset="-128"/>
                <a:ea typeface="Meiryo UI" panose="020B0604030504040204" pitchFamily="50" charset="-128"/>
              </a:rPr>
              <a:t>ゲーム類</a:t>
            </a:r>
            <a:r>
              <a:rPr kumimoji="1" lang="ja-JP" altLang="en-US" sz="2240" dirty="0">
                <a:solidFill>
                  <a:prstClr val="black"/>
                </a:solidFill>
                <a:latin typeface="Meiryo UI" panose="020B0604030504040204" pitchFamily="50" charset="-128"/>
                <a:ea typeface="Meiryo UI" panose="020B0604030504040204" pitchFamily="50" charset="-128"/>
              </a:rPr>
              <a:t>による消費者啓発</a:t>
            </a:r>
            <a:br>
              <a:rPr lang="en-US" altLang="ja-JP" sz="2240" dirty="0">
                <a:solidFill>
                  <a:prstClr val="black"/>
                </a:solidFill>
                <a:latin typeface="Meiryo UI" panose="020B0604030504040204" pitchFamily="50" charset="-128"/>
                <a:ea typeface="Meiryo UI" panose="020B0604030504040204" pitchFamily="50" charset="-128"/>
              </a:rPr>
            </a:br>
            <a:r>
              <a:rPr lang="en-US" altLang="ja-JP" sz="2240" dirty="0">
                <a:solidFill>
                  <a:prstClr val="black"/>
                </a:solidFill>
                <a:latin typeface="Meiryo UI" panose="020B0604030504040204" pitchFamily="50" charset="-128"/>
                <a:ea typeface="Meiryo UI" panose="020B0604030504040204" pitchFamily="50" charset="-128"/>
              </a:rPr>
              <a:t>    </a:t>
            </a:r>
            <a:r>
              <a:rPr kumimoji="1" lang="ja-JP" altLang="en-US" sz="2240" dirty="0">
                <a:solidFill>
                  <a:prstClr val="black"/>
                </a:solidFill>
                <a:latin typeface="Meiryo UI" panose="020B0604030504040204" pitchFamily="50" charset="-128"/>
                <a:ea typeface="Meiryo UI" panose="020B0604030504040204" pitchFamily="50" charset="-128"/>
              </a:rPr>
              <a:t>・　学校教育・環境教育等での出前授業</a:t>
            </a:r>
            <a:br>
              <a:rPr lang="en-US" altLang="ja-JP" sz="2240" dirty="0">
                <a:solidFill>
                  <a:prstClr val="black"/>
                </a:solidFill>
                <a:latin typeface="Meiryo UI" panose="020B0604030504040204" pitchFamily="50" charset="-128"/>
                <a:ea typeface="Meiryo UI" panose="020B0604030504040204" pitchFamily="50" charset="-128"/>
              </a:rPr>
            </a:br>
            <a:r>
              <a:rPr lang="en-US" altLang="ja-JP" sz="2240" dirty="0">
                <a:solidFill>
                  <a:prstClr val="black"/>
                </a:solidFill>
                <a:latin typeface="Meiryo UI" panose="020B0604030504040204" pitchFamily="50" charset="-128"/>
                <a:ea typeface="Meiryo UI" panose="020B0604030504040204" pitchFamily="50" charset="-128"/>
              </a:rPr>
              <a:t>    </a:t>
            </a:r>
            <a:r>
              <a:rPr kumimoji="1" lang="ja-JP" altLang="en-US" sz="2240" dirty="0">
                <a:solidFill>
                  <a:prstClr val="black"/>
                </a:solidFill>
                <a:latin typeface="Meiryo UI" panose="020B0604030504040204" pitchFamily="50" charset="-128"/>
                <a:ea typeface="Meiryo UI" panose="020B0604030504040204" pitchFamily="50" charset="-128"/>
              </a:rPr>
              <a:t>・　市町村や府イベント等でのブース啓発および啓発媒体の提供</a:t>
            </a:r>
            <a:endParaRPr lang="en-US" altLang="ja-JP" sz="2240" b="1" dirty="0">
              <a:solidFill>
                <a:srgbClr val="FF0000"/>
              </a:solidFill>
              <a:highlight>
                <a:srgbClr val="FFFF00"/>
              </a:highlight>
              <a:latin typeface="Meiryo UI" panose="020B0604030504040204" pitchFamily="50" charset="-128"/>
              <a:ea typeface="Meiryo UI" panose="020B0604030504040204" pitchFamily="50" charset="-128"/>
            </a:endParaRPr>
          </a:p>
          <a:p>
            <a:pPr marL="504508" indent="-504508">
              <a:lnSpc>
                <a:spcPts val="2940"/>
              </a:lnSpc>
              <a:defRPr/>
            </a:pPr>
            <a:endParaRPr lang="en-US" altLang="ja-JP" sz="2240" b="1" dirty="0">
              <a:solidFill>
                <a:srgbClr val="FF0000"/>
              </a:solidFill>
              <a:highlight>
                <a:srgbClr val="FFFF00"/>
              </a:highlight>
              <a:latin typeface="Meiryo UI" panose="020B0604030504040204" pitchFamily="50" charset="-128"/>
              <a:ea typeface="Meiryo UI" panose="020B0604030504040204" pitchFamily="50" charset="-128"/>
            </a:endParaRPr>
          </a:p>
          <a:p>
            <a:pPr marL="504508" indent="-504508">
              <a:lnSpc>
                <a:spcPts val="2940"/>
              </a:lnSpc>
              <a:defRPr/>
            </a:pPr>
            <a:r>
              <a:rPr lang="ja-JP" altLang="en-US" sz="2240" b="1" dirty="0">
                <a:solidFill>
                  <a:srgbClr val="FF0000"/>
                </a:solidFill>
                <a:latin typeface="Meiryo UI" panose="020B0604030504040204" pitchFamily="50" charset="-128"/>
                <a:ea typeface="Meiryo UI" panose="020B0604030504040204" pitchFamily="50" charset="-128"/>
              </a:rPr>
              <a:t>  　</a:t>
            </a:r>
            <a:r>
              <a:rPr lang="ja-JP" altLang="en-US" sz="2240" b="1" dirty="0">
                <a:solidFill>
                  <a:srgbClr val="FF0000"/>
                </a:solidFill>
                <a:highlight>
                  <a:srgbClr val="FFFF00"/>
                </a:highlight>
                <a:latin typeface="Meiryo UI" panose="020B0604030504040204" pitchFamily="50" charset="-128"/>
                <a:ea typeface="Meiryo UI" panose="020B0604030504040204" pitchFamily="50" charset="-128"/>
              </a:rPr>
              <a:t>≪ 施策体系</a:t>
            </a:r>
            <a:r>
              <a:rPr lang="en-US" altLang="ja-JP" sz="2240" b="1" dirty="0">
                <a:solidFill>
                  <a:srgbClr val="FF0000"/>
                </a:solidFill>
                <a:highlight>
                  <a:srgbClr val="FFFF00"/>
                </a:highlight>
                <a:latin typeface="Meiryo UI" panose="020B0604030504040204" pitchFamily="50" charset="-128"/>
                <a:ea typeface="Meiryo UI" panose="020B0604030504040204" pitchFamily="50" charset="-128"/>
              </a:rPr>
              <a:t>2</a:t>
            </a:r>
            <a:r>
              <a:rPr lang="ja-JP" altLang="en-US" sz="2240" b="1" dirty="0">
                <a:solidFill>
                  <a:srgbClr val="FF0000"/>
                </a:solidFill>
                <a:highlight>
                  <a:srgbClr val="FFFF00"/>
                </a:highlight>
                <a:latin typeface="Meiryo UI" panose="020B0604030504040204" pitchFamily="50" charset="-128"/>
                <a:ea typeface="Meiryo UI" panose="020B0604030504040204" pitchFamily="50" charset="-128"/>
              </a:rPr>
              <a:t>：未利用食品の有効活用≫</a:t>
            </a:r>
            <a:r>
              <a:rPr lang="en-US" altLang="ja-JP" sz="2240" b="1" dirty="0">
                <a:solidFill>
                  <a:srgbClr val="FF0000"/>
                </a:solidFill>
                <a:highlight>
                  <a:srgbClr val="FFFF00"/>
                </a:highlight>
                <a:latin typeface="Meiryo UI" panose="020B0604030504040204" pitchFamily="50" charset="-128"/>
                <a:ea typeface="Meiryo UI" panose="020B0604030504040204" pitchFamily="50" charset="-128"/>
              </a:rPr>
              <a:t> </a:t>
            </a:r>
            <a:endParaRPr kumimoji="1" lang="en-US" altLang="ja-JP" sz="2240" dirty="0">
              <a:solidFill>
                <a:prstClr val="black"/>
              </a:solidFill>
              <a:latin typeface="Meiryo UI" panose="020B0604030504040204" pitchFamily="50" charset="-128"/>
              <a:ea typeface="Meiryo UI" panose="020B0604030504040204" pitchFamily="50" charset="-128"/>
            </a:endParaRPr>
          </a:p>
          <a:p>
            <a:pPr marL="504508" indent="-504508" defTabSz="1280160">
              <a:lnSpc>
                <a:spcPts val="2940"/>
              </a:lnSpc>
              <a:defRPr/>
            </a:pPr>
            <a:r>
              <a:rPr kumimoji="1" lang="ja-JP" altLang="en-US" sz="2240" dirty="0">
                <a:solidFill>
                  <a:prstClr val="black"/>
                </a:solidFill>
                <a:latin typeface="Meiryo UI" panose="020B0604030504040204" pitchFamily="50" charset="-128"/>
                <a:ea typeface="Meiryo UI" panose="020B0604030504040204" pitchFamily="50" charset="-128"/>
              </a:rPr>
              <a:t>     </a:t>
            </a:r>
            <a:r>
              <a:rPr kumimoji="1" lang="ja-JP" altLang="en-US" sz="2240" b="1" u="sng" dirty="0">
                <a:solidFill>
                  <a:srgbClr val="FF0000"/>
                </a:solidFill>
                <a:latin typeface="Meiryo UI" panose="020B0604030504040204" pitchFamily="50" charset="-128"/>
                <a:ea typeface="Meiryo UI" panose="020B0604030504040204" pitchFamily="50" charset="-128"/>
              </a:rPr>
              <a:t>◇ フードドライブ実施支援</a:t>
            </a:r>
          </a:p>
          <a:p>
            <a:pPr marL="504508" indent="-504508" defTabSz="1280160">
              <a:lnSpc>
                <a:spcPts val="2940"/>
              </a:lnSpc>
              <a:defRPr/>
            </a:pPr>
            <a:r>
              <a:rPr kumimoji="1" lang="ja-JP" altLang="en-US" sz="2240" dirty="0">
                <a:solidFill>
                  <a:srgbClr val="FF0000"/>
                </a:solidFill>
                <a:latin typeface="Meiryo UI" panose="020B0604030504040204" pitchFamily="50" charset="-128"/>
                <a:ea typeface="Meiryo UI" panose="020B0604030504040204" pitchFamily="50" charset="-128"/>
              </a:rPr>
              <a:t> 　     </a:t>
            </a:r>
            <a:r>
              <a:rPr kumimoji="1" lang="ja-JP" altLang="en-US" sz="2240" b="1" u="sng" dirty="0">
                <a:solidFill>
                  <a:srgbClr val="FF0000"/>
                </a:solidFill>
                <a:latin typeface="Meiryo UI" panose="020B0604030504040204" pitchFamily="50" charset="-128"/>
                <a:ea typeface="Meiryo UI" panose="020B0604030504040204" pitchFamily="50" charset="-128"/>
              </a:rPr>
              <a:t>・ 市町村・パートナー事業者の実施するフードドライブ情報の周知</a:t>
            </a:r>
          </a:p>
          <a:p>
            <a:pPr marL="504508" indent="-504508" defTabSz="1280160">
              <a:lnSpc>
                <a:spcPts val="2940"/>
              </a:lnSpc>
              <a:defRPr/>
            </a:pPr>
            <a:r>
              <a:rPr kumimoji="1" lang="ja-JP" altLang="en-US" sz="2240" dirty="0">
                <a:solidFill>
                  <a:srgbClr val="FF0000"/>
                </a:solidFill>
                <a:latin typeface="Meiryo UI" panose="020B0604030504040204" pitchFamily="50" charset="-128"/>
                <a:ea typeface="Meiryo UI" panose="020B0604030504040204" pitchFamily="50" charset="-128"/>
              </a:rPr>
              <a:t>　</a:t>
            </a:r>
            <a:r>
              <a:rPr kumimoji="1" lang="ja-JP" altLang="en-US" sz="2240" b="1" dirty="0">
                <a:solidFill>
                  <a:srgbClr val="FF0000"/>
                </a:solidFill>
                <a:latin typeface="Meiryo UI" panose="020B0604030504040204" pitchFamily="50" charset="-128"/>
                <a:ea typeface="Meiryo UI" panose="020B0604030504040204" pitchFamily="50" charset="-128"/>
              </a:rPr>
              <a:t>　    </a:t>
            </a:r>
            <a:r>
              <a:rPr kumimoji="1" lang="ja-JP" altLang="en-US" sz="2240" b="1" u="sng" dirty="0">
                <a:solidFill>
                  <a:srgbClr val="FF0000"/>
                </a:solidFill>
                <a:latin typeface="Meiryo UI" panose="020B0604030504040204" pitchFamily="50" charset="-128"/>
                <a:ea typeface="Meiryo UI" panose="020B0604030504040204" pitchFamily="50" charset="-128"/>
              </a:rPr>
              <a:t>・ 府・市町村イベントでのフードドライブ実施の支援</a:t>
            </a:r>
          </a:p>
          <a:p>
            <a:pPr marL="504508" indent="-504508" defTabSz="1280160">
              <a:lnSpc>
                <a:spcPts val="3360"/>
              </a:lnSpc>
              <a:defRPr/>
            </a:pPr>
            <a:br>
              <a:rPr kumimoji="1" lang="en-US" altLang="ja-JP" sz="2520" dirty="0">
                <a:solidFill>
                  <a:prstClr val="black"/>
                </a:solidFill>
                <a:latin typeface="Meiryo UI" panose="020B0604030504040204" pitchFamily="50" charset="-128"/>
                <a:ea typeface="Meiryo UI" panose="020B0604030504040204" pitchFamily="50" charset="-128"/>
              </a:rPr>
            </a:br>
            <a:endParaRPr kumimoji="1" lang="ja-JP" altLang="en-US" sz="2520" dirty="0">
              <a:solidFill>
                <a:prstClr val="black"/>
              </a:solidFill>
              <a:latin typeface="Meiryo UI" panose="020B0604030504040204" pitchFamily="50" charset="-128"/>
              <a:ea typeface="Meiryo UI" panose="020B0604030504040204" pitchFamily="50" charset="-128"/>
            </a:endParaRPr>
          </a:p>
          <a:p>
            <a:pPr marL="504508" indent="-504508" defTabSz="1280160">
              <a:lnSpc>
                <a:spcPts val="2240"/>
              </a:lnSpc>
              <a:defRPr/>
            </a:pPr>
            <a:endParaRPr kumimoji="1" lang="ja-JP" altLang="en-US" sz="2240" dirty="0">
              <a:solidFill>
                <a:prstClr val="black"/>
              </a:solidFill>
              <a:latin typeface="BIZ UDゴシック" panose="020B0400000000000000" pitchFamily="49" charset="-128"/>
              <a:ea typeface="BIZ UDゴシック" panose="020B0400000000000000" pitchFamily="49" charset="-128"/>
            </a:endParaRPr>
          </a:p>
        </p:txBody>
      </p:sp>
      <p:sp>
        <p:nvSpPr>
          <p:cNvPr id="23" name="タイトル 1">
            <a:extLst>
              <a:ext uri="{FF2B5EF4-FFF2-40B4-BE49-F238E27FC236}">
                <a16:creationId xmlns:a16="http://schemas.microsoft.com/office/drawing/2014/main" id="{8040B74D-B7FA-4B6F-082A-026980805D00}"/>
              </a:ext>
            </a:extLst>
          </p:cNvPr>
          <p:cNvSpPr txBox="1">
            <a:spLocks/>
          </p:cNvSpPr>
          <p:nvPr/>
        </p:nvSpPr>
        <p:spPr>
          <a:xfrm>
            <a:off x="10958171" y="-66380"/>
            <a:ext cx="1843430" cy="738875"/>
          </a:xfrm>
          <a:prstGeom prst="rect">
            <a:avLst/>
          </a:prstGeom>
        </p:spPr>
        <p:txBody>
          <a:bodyPr vert="horz" lIns="128016" tIns="64008" rIns="128016" bIns="64008"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spcBef>
                <a:spcPts val="0"/>
              </a:spcBef>
              <a:defRPr/>
            </a:pPr>
            <a:r>
              <a:rPr lang="en-US" altLang="ja-JP" sz="1680" b="1" dirty="0">
                <a:solidFill>
                  <a:schemeClr val="bg1"/>
                </a:solidFill>
                <a:latin typeface="BIZ UDゴシック" panose="020B0400000000000000" pitchFamily="49" charset="-128"/>
                <a:ea typeface="BIZ UDゴシック" panose="020B0400000000000000" pitchFamily="49" charset="-128"/>
                <a:cs typeface="Meiryo UI" panose="020B0604030504040204" pitchFamily="50" charset="-128"/>
              </a:rPr>
              <a:t>R7.4.17</a:t>
            </a:r>
            <a:r>
              <a:rPr lang="ja-JP" altLang="en-US" sz="1680" b="1" dirty="0">
                <a:solidFill>
                  <a:schemeClr val="bg1"/>
                </a:solidFill>
                <a:latin typeface="BIZ UDゴシック" panose="020B0400000000000000" pitchFamily="49" charset="-128"/>
                <a:ea typeface="BIZ UDゴシック" panose="020B0400000000000000" pitchFamily="49" charset="-128"/>
                <a:cs typeface="Meiryo UI" panose="020B0604030504040204" pitchFamily="50" charset="-128"/>
              </a:rPr>
              <a:t>（木）流通対策室</a:t>
            </a:r>
          </a:p>
        </p:txBody>
      </p:sp>
      <p:sp>
        <p:nvSpPr>
          <p:cNvPr id="10" name="スライド番号プレースホルダー 3">
            <a:extLst>
              <a:ext uri="{FF2B5EF4-FFF2-40B4-BE49-F238E27FC236}">
                <a16:creationId xmlns:a16="http://schemas.microsoft.com/office/drawing/2014/main" id="{A7792813-E467-4AEC-B3A7-08B9C1D6F763}"/>
              </a:ext>
            </a:extLst>
          </p:cNvPr>
          <p:cNvSpPr txBox="1">
            <a:spLocks/>
          </p:cNvSpPr>
          <p:nvPr/>
        </p:nvSpPr>
        <p:spPr>
          <a:xfrm>
            <a:off x="12147039" y="9082147"/>
            <a:ext cx="671965" cy="51905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ja-JP" altLang="en-US" sz="2240" dirty="0">
                <a:latin typeface="HGSｺﾞｼｯｸM" panose="020B0600000000000000" pitchFamily="50" charset="-128"/>
                <a:ea typeface="HGSｺﾞｼｯｸM" panose="020B0600000000000000" pitchFamily="50" charset="-128"/>
              </a:rPr>
              <a:t>６</a:t>
            </a:r>
          </a:p>
        </p:txBody>
      </p:sp>
      <p:sp>
        <p:nvSpPr>
          <p:cNvPr id="16" name="テキスト ボックス 15">
            <a:extLst>
              <a:ext uri="{FF2B5EF4-FFF2-40B4-BE49-F238E27FC236}">
                <a16:creationId xmlns:a16="http://schemas.microsoft.com/office/drawing/2014/main" id="{50810A62-EEAA-472E-AAC5-09A495D9556F}"/>
              </a:ext>
            </a:extLst>
          </p:cNvPr>
          <p:cNvSpPr txBox="1"/>
          <p:nvPr/>
        </p:nvSpPr>
        <p:spPr bwMode="white">
          <a:xfrm>
            <a:off x="0" y="-10159"/>
            <a:ext cx="12819004" cy="523220"/>
          </a:xfrm>
          <a:prstGeom prst="rect">
            <a:avLst/>
          </a:prstGeom>
          <a:solidFill>
            <a:schemeClr val="accent1">
              <a:lumMod val="50000"/>
            </a:schemeClr>
          </a:solidFill>
        </p:spPr>
        <p:txBody>
          <a:bodyPr wrap="square" rtlCol="0">
            <a:spAutoFit/>
          </a:bodyPr>
          <a:lstStyle/>
          <a:p>
            <a:pPr defTabSz="1280160">
              <a:defRPr/>
            </a:pPr>
            <a:r>
              <a:rPr kumimoji="1" lang="ja-JP" altLang="en-US" sz="2800" b="1" dirty="0">
                <a:solidFill>
                  <a:prstClr val="white"/>
                </a:solidFill>
                <a:latin typeface="Meiryo UI" panose="020B0604030504040204" pitchFamily="50" charset="-128"/>
                <a:ea typeface="Meiryo UI" panose="020B0604030504040204" pitchFamily="50" charset="-128"/>
              </a:rPr>
              <a:t>　消費者への取組（計画に盛り込む基本的施策）</a:t>
            </a:r>
            <a:endParaRPr kumimoji="1" lang="en-US" altLang="ja-JP" sz="2800" b="1" dirty="0">
              <a:solidFill>
                <a:prstClr val="white"/>
              </a:solidFill>
              <a:latin typeface="Meiryo UI" panose="020B0604030504040204" pitchFamily="50" charset="-128"/>
              <a:ea typeface="Meiryo UI" panose="020B0604030504040204" pitchFamily="50" charset="-128"/>
            </a:endParaRPr>
          </a:p>
        </p:txBody>
      </p:sp>
      <p:sp>
        <p:nvSpPr>
          <p:cNvPr id="18" name="四角形: 角を丸くする 42">
            <a:extLst>
              <a:ext uri="{FF2B5EF4-FFF2-40B4-BE49-F238E27FC236}">
                <a16:creationId xmlns:a16="http://schemas.microsoft.com/office/drawing/2014/main" id="{9C72E88D-0021-4641-8323-92925D5992EE}"/>
              </a:ext>
            </a:extLst>
          </p:cNvPr>
          <p:cNvSpPr/>
          <p:nvPr/>
        </p:nvSpPr>
        <p:spPr>
          <a:xfrm>
            <a:off x="452939" y="688332"/>
            <a:ext cx="5385467" cy="560154"/>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tIns="50400" rtlCol="0" anchor="ctr"/>
          <a:lstStyle/>
          <a:p>
            <a:pPr algn="ctr" defTabSz="480060">
              <a:lnSpc>
                <a:spcPts val="2100"/>
              </a:lnSpc>
              <a:defRPr/>
            </a:pPr>
            <a:r>
              <a:rPr lang="ja-JP" altLang="en-US" sz="2240" b="1" dirty="0">
                <a:solidFill>
                  <a:prstClr val="white"/>
                </a:solidFill>
                <a:latin typeface="Meiryo UI" panose="020B0604030504040204" pitchFamily="50" charset="-128"/>
                <a:ea typeface="Meiryo UI" panose="020B0604030504040204" pitchFamily="50" charset="-128"/>
              </a:rPr>
              <a:t>計画に盛り込む基本的施策（事務局案）</a:t>
            </a:r>
          </a:p>
        </p:txBody>
      </p:sp>
    </p:spTree>
    <p:extLst>
      <p:ext uri="{BB962C8B-B14F-4D97-AF65-F5344CB8AC3E}">
        <p14:creationId xmlns:p14="http://schemas.microsoft.com/office/powerpoint/2010/main" val="1937220162"/>
      </p:ext>
    </p:extLst>
  </p:cSld>
  <p:clrMapOvr>
    <a:masterClrMapping/>
  </p:clrMapOvr>
</p:sld>
</file>

<file path=ppt/theme/theme1.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2147</Words>
  <Application>Microsoft Office PowerPoint</Application>
  <PresentationFormat>A3 297x420 mm</PresentationFormat>
  <Paragraphs>198</Paragraphs>
  <Slides>6</Slides>
  <Notes>2</Notes>
  <HiddenSlides>0</HiddenSlides>
  <MMClips>0</MMClips>
  <ScaleCrop>false</ScaleCrop>
  <HeadingPairs>
    <vt:vector size="6" baseType="variant">
      <vt:variant>
        <vt:lpstr>使用されているフォント</vt:lpstr>
      </vt:variant>
      <vt:variant>
        <vt:i4>12</vt:i4>
      </vt:variant>
      <vt:variant>
        <vt:lpstr>テーマ</vt:lpstr>
      </vt:variant>
      <vt:variant>
        <vt:i4>4</vt:i4>
      </vt:variant>
      <vt:variant>
        <vt:lpstr>スライド タイトル</vt:lpstr>
      </vt:variant>
      <vt:variant>
        <vt:i4>6</vt:i4>
      </vt:variant>
    </vt:vector>
  </HeadingPairs>
  <TitlesOfParts>
    <vt:vector size="22" baseType="lpstr">
      <vt:lpstr>BIZ UDゴシック</vt:lpstr>
      <vt:lpstr>HGSｺﾞｼｯｸM</vt:lpstr>
      <vt:lpstr>Meiryo UI</vt:lpstr>
      <vt:lpstr>ＭＳ Ｐゴシック</vt:lpstr>
      <vt:lpstr>UD デジタル 教科書体 NP-B</vt:lpstr>
      <vt:lpstr>UD デジタル 教科書体 NP-R</vt:lpstr>
      <vt:lpstr>游ゴシック</vt:lpstr>
      <vt:lpstr>Arial</vt:lpstr>
      <vt:lpstr>Calibri</vt:lpstr>
      <vt:lpstr>Calibri Light</vt:lpstr>
      <vt:lpstr>Wingdings</vt:lpstr>
      <vt:lpstr>Wingdings 2</vt:lpstr>
      <vt:lpstr>2_Office テーマ</vt:lpstr>
      <vt:lpstr>HDOfficeLightV0</vt:lpstr>
      <vt:lpstr>1_Office テーマ</vt:lpstr>
      <vt:lpstr>Office ​​テーマ</vt:lpstr>
      <vt:lpstr>食品ロス削減推進計画の見直しについて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2020-08-19T02:55:58Z</dcterms:created>
  <dcterms:modified xsi:type="dcterms:W3CDTF">2025-08-01T06:11:04Z</dcterms:modified>
</cp:coreProperties>
</file>