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1"/>
    <p:sldMasterId id="2147483672" r:id="rId2"/>
    <p:sldMasterId id="2147483685" r:id="rId3"/>
  </p:sldMasterIdLst>
  <p:notesMasterIdLst>
    <p:notesMasterId r:id="rId27"/>
  </p:notesMasterIdLst>
  <p:sldIdLst>
    <p:sldId id="282" r:id="rId4"/>
    <p:sldId id="852" r:id="rId5"/>
    <p:sldId id="841" r:id="rId6"/>
    <p:sldId id="842" r:id="rId7"/>
    <p:sldId id="866" r:id="rId8"/>
    <p:sldId id="834" r:id="rId9"/>
    <p:sldId id="849" r:id="rId10"/>
    <p:sldId id="838" r:id="rId11"/>
    <p:sldId id="829" r:id="rId12"/>
    <p:sldId id="860" r:id="rId13"/>
    <p:sldId id="262" r:id="rId14"/>
    <p:sldId id="341" r:id="rId15"/>
    <p:sldId id="848" r:id="rId16"/>
    <p:sldId id="882" r:id="rId17"/>
    <p:sldId id="862" r:id="rId18"/>
    <p:sldId id="870" r:id="rId19"/>
    <p:sldId id="872" r:id="rId20"/>
    <p:sldId id="868" r:id="rId21"/>
    <p:sldId id="846" r:id="rId22"/>
    <p:sldId id="881" r:id="rId23"/>
    <p:sldId id="844" r:id="rId24"/>
    <p:sldId id="879" r:id="rId25"/>
    <p:sldId id="867"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79646" autoAdjust="0"/>
  </p:normalViewPr>
  <p:slideViewPr>
    <p:cSldViewPr snapToGrid="0">
      <p:cViewPr varScale="1">
        <p:scale>
          <a:sx n="72" d="100"/>
          <a:sy n="72" d="100"/>
        </p:scale>
        <p:origin x="1522"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1AAD2B-01E8-4FFF-AA2B-CF5E33D7B790}" type="datetimeFigureOut">
              <a:rPr kumimoji="1" lang="ja-JP" altLang="en-US" smtClean="0"/>
              <a:t>2026/7/30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7F30BE-047C-4DD6-9454-63C4953E5FD7}" type="slidenum">
              <a:rPr kumimoji="1" lang="ja-JP" altLang="en-US" smtClean="0"/>
              <a:t>‹#›</a:t>
            </a:fld>
            <a:endParaRPr kumimoji="1" lang="ja-JP" altLang="en-US"/>
          </a:p>
        </p:txBody>
      </p:sp>
    </p:spTree>
    <p:extLst>
      <p:ext uri="{BB962C8B-B14F-4D97-AF65-F5344CB8AC3E}">
        <p14:creationId xmlns:p14="http://schemas.microsoft.com/office/powerpoint/2010/main" val="41439969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FAA14F-D4B8-4FAD-8C38-DB5B92F8CCA5}"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81312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C4437B-A7CA-4189-B2A6-9082C261735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172069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pPr marL="0" marR="0" lvl="0" indent="0" algn="r" defTabSz="473979" rtl="0" eaLnBrk="1" fontAlgn="auto" latinLnBrk="0" hangingPunct="1">
              <a:lnSpc>
                <a:spcPct val="100000"/>
              </a:lnSpc>
              <a:spcBef>
                <a:spcPts val="0"/>
              </a:spcBef>
              <a:spcAft>
                <a:spcPts val="0"/>
              </a:spcAft>
              <a:buClrTx/>
              <a:buSzTx/>
              <a:buFontTx/>
              <a:buNone/>
              <a:tabLst/>
              <a:defRPr/>
            </a:pPr>
            <a:fld id="{DAC4437B-A7CA-4189-B2A6-9082C261735B}"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73979"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26992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pPr marL="0" marR="0" lvl="0" indent="0" algn="r" defTabSz="473979" rtl="0" eaLnBrk="1" fontAlgn="auto" latinLnBrk="0" hangingPunct="1">
              <a:lnSpc>
                <a:spcPct val="100000"/>
              </a:lnSpc>
              <a:spcBef>
                <a:spcPts val="0"/>
              </a:spcBef>
              <a:spcAft>
                <a:spcPts val="0"/>
              </a:spcAft>
              <a:buClrTx/>
              <a:buSzTx/>
              <a:buFontTx/>
              <a:buNone/>
              <a:tabLst/>
              <a:defRPr/>
            </a:pPr>
            <a:fld id="{DAC4437B-A7CA-4189-B2A6-9082C261735B}"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73979"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42241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7FAA14F-D4B8-4FAD-8C38-DB5B92F8CCA5}" type="slidenum">
              <a:rPr kumimoji="1" lang="ja-JP" altLang="en-US" smtClean="0"/>
              <a:t>15</a:t>
            </a:fld>
            <a:endParaRPr kumimoji="1" lang="ja-JP" altLang="en-US" dirty="0"/>
          </a:p>
        </p:txBody>
      </p:sp>
    </p:spTree>
    <p:extLst>
      <p:ext uri="{BB962C8B-B14F-4D97-AF65-F5344CB8AC3E}">
        <p14:creationId xmlns:p14="http://schemas.microsoft.com/office/powerpoint/2010/main" val="3324217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F15E701C-BFA3-40FE-BCE1-23BC89E67627}"/>
              </a:ext>
            </a:extLst>
          </p:cNvPr>
          <p:cNvSpPr>
            <a:spLocks noGrp="1"/>
          </p:cNvSpPr>
          <p:nvPr>
            <p:ph type="body" idx="1"/>
          </p:nvPr>
        </p:nvSpPr>
        <p:spPr/>
        <p:txBody>
          <a:bodyPr/>
          <a:lstStyle/>
          <a:p>
            <a:endParaRPr kumimoji="1" lang="ja-JP"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1BF2E02A-AB84-4BFE-9045-7703E5AA1E8D}" type="slidenum">
              <a:rPr kumimoji="1" lang="ja-JP" altLang="en-US" smtClean="0"/>
              <a:pPr/>
              <a:t>17</a:t>
            </a:fld>
            <a:endParaRPr kumimoji="1" lang="ja-JP" altLang="en-US"/>
          </a:p>
        </p:txBody>
      </p:sp>
    </p:spTree>
    <p:extLst>
      <p:ext uri="{BB962C8B-B14F-4D97-AF65-F5344CB8AC3E}">
        <p14:creationId xmlns:p14="http://schemas.microsoft.com/office/powerpoint/2010/main" val="1645481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F2E02A-AB84-4BFE-9045-7703E5AA1E8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67192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1BF2E02A-AB84-4BFE-9045-7703E5AA1E8D}" type="slidenum">
              <a:rPr kumimoji="1" lang="ja-JP" altLang="en-US" smtClean="0"/>
              <a:pPr/>
              <a:t>19</a:t>
            </a:fld>
            <a:endParaRPr kumimoji="1" lang="ja-JP" altLang="en-US"/>
          </a:p>
        </p:txBody>
      </p:sp>
    </p:spTree>
    <p:extLst>
      <p:ext uri="{BB962C8B-B14F-4D97-AF65-F5344CB8AC3E}">
        <p14:creationId xmlns:p14="http://schemas.microsoft.com/office/powerpoint/2010/main" val="4053275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1BF2E02A-AB84-4BFE-9045-7703E5AA1E8D}" type="slidenum">
              <a:rPr kumimoji="1" lang="ja-JP" altLang="en-US" smtClean="0"/>
              <a:pPr/>
              <a:t>20</a:t>
            </a:fld>
            <a:endParaRPr kumimoji="1" lang="ja-JP" altLang="en-US"/>
          </a:p>
        </p:txBody>
      </p:sp>
    </p:spTree>
    <p:extLst>
      <p:ext uri="{BB962C8B-B14F-4D97-AF65-F5344CB8AC3E}">
        <p14:creationId xmlns:p14="http://schemas.microsoft.com/office/powerpoint/2010/main" val="11035928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7FAA14F-D4B8-4FAD-8C38-DB5B92F8CCA5}" type="slidenum">
              <a:rPr kumimoji="1" lang="ja-JP" altLang="en-US" smtClean="0"/>
              <a:t>21</a:t>
            </a:fld>
            <a:endParaRPr kumimoji="1" lang="ja-JP" altLang="en-US" dirty="0"/>
          </a:p>
        </p:txBody>
      </p:sp>
    </p:spTree>
    <p:extLst>
      <p:ext uri="{BB962C8B-B14F-4D97-AF65-F5344CB8AC3E}">
        <p14:creationId xmlns:p14="http://schemas.microsoft.com/office/powerpoint/2010/main" val="493946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C4437B-A7CA-4189-B2A6-9082C261735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726909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7FAA14F-D4B8-4FAD-8C38-DB5B92F8CCA5}" type="slidenum">
              <a:rPr kumimoji="1" lang="ja-JP" altLang="en-US" smtClean="0"/>
              <a:t>3</a:t>
            </a:fld>
            <a:endParaRPr kumimoji="1" lang="ja-JP" altLang="en-US" dirty="0"/>
          </a:p>
        </p:txBody>
      </p:sp>
    </p:spTree>
    <p:extLst>
      <p:ext uri="{BB962C8B-B14F-4D97-AF65-F5344CB8AC3E}">
        <p14:creationId xmlns:p14="http://schemas.microsoft.com/office/powerpoint/2010/main" val="3881312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F2E02A-AB84-4BFE-9045-7703E5AA1E8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16809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CE7F30BE-047C-4DD6-9454-63C4953E5FD7}" type="slidenum">
              <a:rPr kumimoji="1" lang="ja-JP" altLang="en-US" smtClean="0"/>
              <a:t>5</a:t>
            </a:fld>
            <a:endParaRPr kumimoji="1" lang="ja-JP" altLang="en-US"/>
          </a:p>
        </p:txBody>
      </p:sp>
    </p:spTree>
    <p:extLst>
      <p:ext uri="{BB962C8B-B14F-4D97-AF65-F5344CB8AC3E}">
        <p14:creationId xmlns:p14="http://schemas.microsoft.com/office/powerpoint/2010/main" val="1764004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7FAA14F-D4B8-4FAD-8C38-DB5B92F8CCA5}" type="slidenum">
              <a:rPr kumimoji="1" lang="ja-JP" altLang="en-US" smtClean="0"/>
              <a:t>6</a:t>
            </a:fld>
            <a:endParaRPr kumimoji="1" lang="ja-JP" altLang="en-US" dirty="0"/>
          </a:p>
        </p:txBody>
      </p:sp>
    </p:spTree>
    <p:extLst>
      <p:ext uri="{BB962C8B-B14F-4D97-AF65-F5344CB8AC3E}">
        <p14:creationId xmlns:p14="http://schemas.microsoft.com/office/powerpoint/2010/main" val="1368329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E7F30BE-047C-4DD6-9454-63C4953E5FD7}" type="slidenum">
              <a:rPr kumimoji="1" lang="ja-JP" altLang="en-US" smtClean="0"/>
              <a:t>7</a:t>
            </a:fld>
            <a:endParaRPr kumimoji="1" lang="ja-JP" altLang="en-US"/>
          </a:p>
        </p:txBody>
      </p:sp>
    </p:spTree>
    <p:extLst>
      <p:ext uri="{BB962C8B-B14F-4D97-AF65-F5344CB8AC3E}">
        <p14:creationId xmlns:p14="http://schemas.microsoft.com/office/powerpoint/2010/main" val="251854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E7F30BE-047C-4DD6-9454-63C4953E5FD7}" type="slidenum">
              <a:rPr kumimoji="1" lang="ja-JP" altLang="en-US" smtClean="0"/>
              <a:t>8</a:t>
            </a:fld>
            <a:endParaRPr kumimoji="1" lang="ja-JP" altLang="en-US"/>
          </a:p>
        </p:txBody>
      </p:sp>
    </p:spTree>
    <p:extLst>
      <p:ext uri="{BB962C8B-B14F-4D97-AF65-F5344CB8AC3E}">
        <p14:creationId xmlns:p14="http://schemas.microsoft.com/office/powerpoint/2010/main" val="3971785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7FAA14F-D4B8-4FAD-8C38-DB5B92F8CCA5}" type="slidenum">
              <a:rPr kumimoji="1" lang="ja-JP" altLang="en-US" smtClean="0"/>
              <a:t>9</a:t>
            </a:fld>
            <a:endParaRPr kumimoji="1" lang="ja-JP" altLang="en-US" dirty="0"/>
          </a:p>
        </p:txBody>
      </p:sp>
    </p:spTree>
    <p:extLst>
      <p:ext uri="{BB962C8B-B14F-4D97-AF65-F5344CB8AC3E}">
        <p14:creationId xmlns:p14="http://schemas.microsoft.com/office/powerpoint/2010/main" val="1057665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CC3484E-2B4C-4887-8AF3-097CFF75DCF2}"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183681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70F9A4F-9454-45F5-8B56-359E6DF34922}"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587644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2FA48E0-8CBF-419E-B7A4-D1F4E6B92A95}"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673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CC3484E-2B4C-4887-8AF3-097CFF75DCF2}"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471468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D95CF8A-98BF-4785-B0F5-BB68432AD01D}"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346732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1_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EBC3377-B5EB-416B-A552-841A12F7F3CC}"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4134512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D0BCFAC-699B-42B4-9B0B-071A9EFC46DF}"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440089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1_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BA79EE1-1716-4843-86FA-872F1B961C0B}" type="datetime1">
              <a:rPr kumimoji="1" lang="ja-JP" altLang="en-US" smtClean="0"/>
              <a:t>2026/7/30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2289604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1_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2CA455E-8D92-4F50-8CCC-993EACB4840A}" type="datetime1">
              <a:rPr kumimoji="1" lang="ja-JP" altLang="en-US" smtClean="0"/>
              <a:t>2026/7/30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9998784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6A19CC-D521-4964-914B-A953459B7009}" type="datetime1">
              <a:rPr kumimoji="1" lang="ja-JP" altLang="en-US" smtClean="0"/>
              <a:t>2026/7/30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020657" y="6492875"/>
            <a:ext cx="2057400" cy="365125"/>
          </a:xfrm>
        </p:spPr>
        <p:txBody>
          <a:bodyPr/>
          <a:lstStyle>
            <a:lvl1pPr>
              <a:defRPr sz="1800">
                <a:solidFill>
                  <a:schemeClr val="tx1"/>
                </a:solidFill>
              </a:defRPr>
            </a:lvl1pPr>
          </a:lstStyle>
          <a:p>
            <a:fld id="{481A2E50-83C5-4483-B0CA-AC279CFA76AE}" type="slidenum">
              <a:rPr kumimoji="1" lang="ja-JP" altLang="en-US" smtClean="0"/>
              <a:pPr/>
              <a:t>‹#›</a:t>
            </a:fld>
            <a:endParaRPr kumimoji="1" lang="ja-JP" altLang="en-US"/>
          </a:p>
        </p:txBody>
      </p:sp>
    </p:spTree>
    <p:extLst>
      <p:ext uri="{BB962C8B-B14F-4D97-AF65-F5344CB8AC3E}">
        <p14:creationId xmlns:p14="http://schemas.microsoft.com/office/powerpoint/2010/main" val="3806586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1_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48BB9C-54D6-47C4-84AD-949FF9F5C972}"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87413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D95CF8A-98BF-4785-B0F5-BB68432AD01D}"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3142199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1_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BF236BE-E779-4ACC-BB25-5E3E68D0668F}"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715002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1_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70F9A4F-9454-45F5-8B56-359E6DF34922}"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6368827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2FA48E0-8CBF-419E-B7A4-D1F4E6B92A95}"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017361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2_白紙">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55D077-9509-464C-A4CD-F81C2E65062A}"/>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909804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2_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6F5C334-896F-4908-9396-CF16575815AD}"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41022945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4EEDAE2-2A5A-4952-BC75-050432C71361}"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4899365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2_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CD8CC17-77C2-4BF9-9BDE-7B51587167AD}"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9214481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_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9BDEC48-DBE2-4850-879D-95E54B40534B}"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6694543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2_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087E8AD-D02C-43D3-A258-B41A9D9EF02B}" type="datetime1">
              <a:rPr kumimoji="1" lang="ja-JP" altLang="en-US" smtClean="0"/>
              <a:t>2026/7/30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6463746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2_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939CED5-AA77-421A-B258-4947D10084D5}" type="datetime1">
              <a:rPr kumimoji="1" lang="ja-JP" altLang="en-US" smtClean="0"/>
              <a:t>2026/7/30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667778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EBC3377-B5EB-416B-A552-841A12F7F3CC}"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5623801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4_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76B03-7883-4A5B-BC23-65EDC13CED33}" type="datetime1">
              <a:rPr kumimoji="1" lang="ja-JP" altLang="en-US" smtClean="0"/>
              <a:t>2026/7/30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020657" y="6492875"/>
            <a:ext cx="2057400" cy="365125"/>
          </a:xfrm>
        </p:spPr>
        <p:txBody>
          <a:bodyPr/>
          <a:lstStyle>
            <a:lvl1pPr>
              <a:defRPr sz="1800">
                <a:solidFill>
                  <a:schemeClr val="tx1"/>
                </a:solidFill>
              </a:defRPr>
            </a:lvl1pPr>
          </a:lstStyle>
          <a:p>
            <a:fld id="{481A2E50-83C5-4483-B0CA-AC279CFA76AE}" type="slidenum">
              <a:rPr kumimoji="1" lang="ja-JP" altLang="en-US" smtClean="0"/>
              <a:pPr/>
              <a:t>‹#›</a:t>
            </a:fld>
            <a:endParaRPr kumimoji="1" lang="ja-JP" altLang="en-US"/>
          </a:p>
        </p:txBody>
      </p:sp>
    </p:spTree>
    <p:extLst>
      <p:ext uri="{BB962C8B-B14F-4D97-AF65-F5344CB8AC3E}">
        <p14:creationId xmlns:p14="http://schemas.microsoft.com/office/powerpoint/2010/main" val="20548023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2_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9BA475-120B-4D4C-93E5-48482B6DDC45}"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7271963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2_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CF0F097-1741-40E5-9206-CB6AC9406192}"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9680946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2_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7AF54F2-805D-4706-8285-284ECFB462EC}"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2642918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2_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9E396A-6EF1-4515-8B99-478A12CC9530}"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2813016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3_白紙">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55D077-9509-464C-A4CD-F81C2E65062A}"/>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842440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9" indent="0" algn="ctr">
              <a:buNone/>
              <a:defRPr sz="2100"/>
            </a:lvl2pPr>
            <a:lvl3pPr marL="685817" indent="0" algn="ctr">
              <a:buNone/>
              <a:defRPr sz="1800"/>
            </a:lvl3pPr>
            <a:lvl4pPr marL="1028726" indent="0" algn="ctr">
              <a:buNone/>
              <a:defRPr sz="1500"/>
            </a:lvl4pPr>
            <a:lvl5pPr marL="1371634" indent="0" algn="ctr">
              <a:buNone/>
              <a:defRPr sz="1500"/>
            </a:lvl5pPr>
            <a:lvl6pPr marL="1714543" indent="0" algn="ctr">
              <a:buNone/>
              <a:defRPr sz="1500"/>
            </a:lvl6pPr>
            <a:lvl7pPr marL="2057451" indent="0" algn="ctr">
              <a:buNone/>
              <a:defRPr sz="1500"/>
            </a:lvl7pPr>
            <a:lvl8pPr marL="2400360" indent="0" algn="ctr">
              <a:buNone/>
              <a:defRPr sz="1500"/>
            </a:lvl8pPr>
            <a:lvl9pPr marL="2743269" indent="0" algn="ctr">
              <a:buNone/>
              <a:defRPr sz="15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2AADCFE-5F3B-4220-8BFD-FB711FACE058}"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27340709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26BC230-3112-41E5-B00C-A801E5B64C01}"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21576820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35"/>
            <a:ext cx="7886700" cy="1500187"/>
          </a:xfrm>
        </p:spPr>
        <p:txBody>
          <a:bodyPr anchor="t">
            <a:normAutofit/>
          </a:bodyPr>
          <a:lstStyle>
            <a:lvl1pPr marL="0" indent="0">
              <a:buNone/>
              <a:defRPr sz="1800">
                <a:solidFill>
                  <a:schemeClr val="tx1">
                    <a:lumMod val="75000"/>
                    <a:lumOff val="25000"/>
                  </a:schemeClr>
                </a:solidFill>
              </a:defRPr>
            </a:lvl1pPr>
            <a:lvl2pPr marL="342909" indent="0">
              <a:buNone/>
              <a:defRPr sz="1350">
                <a:solidFill>
                  <a:schemeClr val="tx1">
                    <a:tint val="75000"/>
                  </a:schemeClr>
                </a:solidFill>
              </a:defRPr>
            </a:lvl2pPr>
            <a:lvl3pPr marL="685817" indent="0">
              <a:buNone/>
              <a:defRPr sz="1200">
                <a:solidFill>
                  <a:schemeClr val="tx1">
                    <a:tint val="75000"/>
                  </a:schemeClr>
                </a:solidFill>
              </a:defRPr>
            </a:lvl3pPr>
            <a:lvl4pPr marL="1028726" indent="0">
              <a:buNone/>
              <a:defRPr sz="1050">
                <a:solidFill>
                  <a:schemeClr val="tx1">
                    <a:tint val="75000"/>
                  </a:schemeClr>
                </a:solidFill>
              </a:defRPr>
            </a:lvl4pPr>
            <a:lvl5pPr marL="1371634" indent="0">
              <a:buNone/>
              <a:defRPr sz="1050">
                <a:solidFill>
                  <a:schemeClr val="tx1">
                    <a:tint val="75000"/>
                  </a:schemeClr>
                </a:solidFill>
              </a:defRPr>
            </a:lvl5pPr>
            <a:lvl6pPr marL="1714543" indent="0">
              <a:buNone/>
              <a:defRPr sz="1050">
                <a:solidFill>
                  <a:schemeClr val="tx1">
                    <a:tint val="75000"/>
                  </a:schemeClr>
                </a:solidFill>
              </a:defRPr>
            </a:lvl6pPr>
            <a:lvl7pPr marL="2057451" indent="0">
              <a:buNone/>
              <a:defRPr sz="1050">
                <a:solidFill>
                  <a:schemeClr val="tx1">
                    <a:tint val="75000"/>
                  </a:schemeClr>
                </a:solidFill>
              </a:defRPr>
            </a:lvl7pPr>
            <a:lvl8pPr marL="2400360" indent="0">
              <a:buNone/>
              <a:defRPr sz="1050">
                <a:solidFill>
                  <a:schemeClr val="tx1">
                    <a:tint val="75000"/>
                  </a:schemeClr>
                </a:solidFill>
              </a:defRPr>
            </a:lvl8pPr>
            <a:lvl9pPr marL="2743269"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9AF9782-D458-44C4-9579-25A2F7974F44}"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33390642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6" y="1828802"/>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2"/>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AC15CA7-3CAF-45B5-9266-4C5348F0C5E7}"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530289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D0BCFAC-699B-42B4-9B0B-071A9EFC46DF}"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6833586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2"/>
            <a:ext cx="3867150" cy="825699"/>
          </a:xfrm>
        </p:spPr>
        <p:txBody>
          <a:bodyPr anchor="b">
            <a:normAutofit/>
          </a:bodyPr>
          <a:lstStyle>
            <a:lvl1pPr marL="0" indent="0">
              <a:spcBef>
                <a:spcPts val="0"/>
              </a:spcBef>
              <a:buNone/>
              <a:defRPr sz="1800" b="1"/>
            </a:lvl1pPr>
            <a:lvl2pPr marL="342909" indent="0">
              <a:buNone/>
              <a:defRPr sz="1500" b="1"/>
            </a:lvl2pPr>
            <a:lvl3pPr marL="685817" indent="0">
              <a:buNone/>
              <a:defRPr sz="1350" b="1"/>
            </a:lvl3pPr>
            <a:lvl4pPr marL="1028726" indent="0">
              <a:buNone/>
              <a:defRPr sz="1200" b="1"/>
            </a:lvl4pPr>
            <a:lvl5pPr marL="1371634" indent="0">
              <a:buNone/>
              <a:defRPr sz="1200" b="1"/>
            </a:lvl5pPr>
            <a:lvl6pPr marL="1714543" indent="0">
              <a:buNone/>
              <a:defRPr sz="1200" b="1"/>
            </a:lvl6pPr>
            <a:lvl7pPr marL="2057451" indent="0">
              <a:buNone/>
              <a:defRPr sz="1200" b="1"/>
            </a:lvl7pPr>
            <a:lvl8pPr marL="2400360" indent="0">
              <a:buNone/>
              <a:defRPr sz="1200" b="1"/>
            </a:lvl8pPr>
            <a:lvl9pPr marL="2743269"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52"/>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1" y="1681851"/>
            <a:ext cx="3886201" cy="825698"/>
          </a:xfrm>
        </p:spPr>
        <p:txBody>
          <a:bodyPr anchor="b"/>
          <a:lstStyle>
            <a:lvl1pPr marL="0" indent="0">
              <a:spcBef>
                <a:spcPts val="0"/>
              </a:spcBef>
              <a:buNone/>
              <a:defRPr sz="1800" b="1"/>
            </a:lvl1pPr>
            <a:lvl2pPr marL="342909" indent="0">
              <a:buNone/>
              <a:defRPr sz="1500" b="1"/>
            </a:lvl2pPr>
            <a:lvl3pPr marL="685817" indent="0">
              <a:buNone/>
              <a:defRPr sz="1350" b="1"/>
            </a:lvl3pPr>
            <a:lvl4pPr marL="1028726" indent="0">
              <a:buNone/>
              <a:defRPr sz="1200" b="1"/>
            </a:lvl4pPr>
            <a:lvl5pPr marL="1371634" indent="0">
              <a:buNone/>
              <a:defRPr sz="1200" b="1"/>
            </a:lvl5pPr>
            <a:lvl6pPr marL="1714543" indent="0">
              <a:buNone/>
              <a:defRPr sz="1200" b="1"/>
            </a:lvl6pPr>
            <a:lvl7pPr marL="2057451" indent="0">
              <a:buNone/>
              <a:defRPr sz="1200" b="1"/>
            </a:lvl7pPr>
            <a:lvl8pPr marL="2400360" indent="0">
              <a:buNone/>
              <a:defRPr sz="1200" b="1"/>
            </a:lvl8pPr>
            <a:lvl9pPr marL="2743269"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29151" y="2507552"/>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D099A91-D15D-44D1-A985-6085854ED79F}" type="datetime1">
              <a:rPr kumimoji="1" lang="ja-JP" altLang="en-US" smtClean="0"/>
              <a:t>2026/7/30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FB75F29-2A43-47D9-BF57-FD259BF795F0}" type="slidenum">
              <a:rPr lang="ja-JP" altLang="en-US" smtClean="0"/>
              <a:pPr/>
              <a:t>‹#›</a:t>
            </a:fld>
            <a:endParaRPr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10974545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3155989-D648-4DFE-81B7-A11DC4B691E0}" type="datetime1">
              <a:rPr kumimoji="1" lang="ja-JP" altLang="en-US" smtClean="0"/>
              <a:t>2026/7/30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FB75F29-2A43-47D9-BF57-FD259BF795F0}" type="slidenum">
              <a:rPr lang="ja-JP" altLang="en-US" smtClean="0"/>
              <a:pPr/>
              <a:t>‹#›</a:t>
            </a:fld>
            <a:endParaRPr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0795398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1F51D-58E3-4E18-82EF-9A7F59554DEE}" type="datetime1">
              <a:rPr kumimoji="1" lang="ja-JP" altLang="en-US" smtClean="0"/>
              <a:t>2026/7/30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025854" y="6382242"/>
            <a:ext cx="2057400" cy="365125"/>
          </a:xfrm>
        </p:spPr>
        <p:txBody>
          <a:bodyPr/>
          <a:lstStyle>
            <a:lvl1pPr>
              <a:defRPr sz="1800">
                <a:solidFill>
                  <a:schemeClr val="tx1"/>
                </a:solidFill>
              </a:defRPr>
            </a:lvl1p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1919566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2"/>
            <a:ext cx="2948940" cy="1600197"/>
          </a:xfrm>
        </p:spPr>
        <p:txBody>
          <a:bodyPr anchor="b">
            <a:normAutofit/>
          </a:bodyPr>
          <a:lstStyle>
            <a:lvl1pP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1"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9" indent="0">
              <a:buNone/>
              <a:defRPr sz="900"/>
            </a:lvl2pPr>
            <a:lvl3pPr marL="685817" indent="0">
              <a:buNone/>
              <a:defRPr sz="750"/>
            </a:lvl3pPr>
            <a:lvl4pPr marL="1028726" indent="0">
              <a:buNone/>
              <a:defRPr sz="675"/>
            </a:lvl4pPr>
            <a:lvl5pPr marL="1371634" indent="0">
              <a:buNone/>
              <a:defRPr sz="675"/>
            </a:lvl5pPr>
            <a:lvl6pPr marL="1714543" indent="0">
              <a:buNone/>
              <a:defRPr sz="675"/>
            </a:lvl6pPr>
            <a:lvl7pPr marL="2057451" indent="0">
              <a:buNone/>
              <a:defRPr sz="675"/>
            </a:lvl7pPr>
            <a:lvl8pPr marL="2400360" indent="0">
              <a:buNone/>
              <a:defRPr sz="675"/>
            </a:lvl8pPr>
            <a:lvl9pPr marL="2743269"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535190-AD97-408F-A428-E5A0368E8F34}"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2603340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1" y="990600"/>
            <a:ext cx="4629150" cy="4876800"/>
          </a:xfrm>
        </p:spPr>
        <p:txBody>
          <a:bodyPr/>
          <a:lstStyle>
            <a:lvl1pPr marL="0" indent="0">
              <a:buNone/>
              <a:defRPr sz="2400"/>
            </a:lvl1pPr>
            <a:lvl2pPr marL="342909" indent="0">
              <a:buNone/>
              <a:defRPr sz="2100"/>
            </a:lvl2pPr>
            <a:lvl3pPr marL="685817" indent="0">
              <a:buNone/>
              <a:defRPr sz="1800"/>
            </a:lvl3pPr>
            <a:lvl4pPr marL="1028726" indent="0">
              <a:buNone/>
              <a:defRPr sz="1500"/>
            </a:lvl4pPr>
            <a:lvl5pPr marL="1371634" indent="0">
              <a:buNone/>
              <a:defRPr sz="1500"/>
            </a:lvl5pPr>
            <a:lvl6pPr marL="1714543" indent="0">
              <a:buNone/>
              <a:defRPr sz="1500"/>
            </a:lvl6pPr>
            <a:lvl7pPr marL="2057451" indent="0">
              <a:buNone/>
              <a:defRPr sz="1500"/>
            </a:lvl7pPr>
            <a:lvl8pPr marL="2400360" indent="0">
              <a:buNone/>
              <a:defRPr sz="1500"/>
            </a:lvl8pPr>
            <a:lvl9pPr marL="2743269"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9" indent="0">
              <a:buNone/>
              <a:defRPr sz="900"/>
            </a:lvl2pPr>
            <a:lvl3pPr marL="685817" indent="0">
              <a:buNone/>
              <a:defRPr sz="750"/>
            </a:lvl3pPr>
            <a:lvl4pPr marL="1028726" indent="0">
              <a:buNone/>
              <a:defRPr sz="675"/>
            </a:lvl4pPr>
            <a:lvl5pPr marL="1371634" indent="0">
              <a:buNone/>
              <a:defRPr sz="675"/>
            </a:lvl5pPr>
            <a:lvl6pPr marL="1714543" indent="0">
              <a:buNone/>
              <a:defRPr sz="675"/>
            </a:lvl6pPr>
            <a:lvl7pPr marL="2057451" indent="0">
              <a:buNone/>
              <a:defRPr sz="675"/>
            </a:lvl7pPr>
            <a:lvl8pPr marL="2400360" indent="0">
              <a:buNone/>
              <a:defRPr sz="675"/>
            </a:lvl8pPr>
            <a:lvl9pPr marL="2743269"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B1FA06-9426-42B0-B73C-CEFEFADC0BCF}"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1090126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16228FB-F2E7-4A71-8ECF-267ED4D5B6E6}"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8558761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0364"/>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FADEF60-87D7-4A80-BF1F-6D526809B8AA}"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2548111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287C942-8160-4001-B67B-A90108010025}"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357095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59B9E3-E3DF-4453-BB88-2BD2C3BD405A}"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4848420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CA191AF-7CC0-40CC-AA06-4B3F44BABB0C}"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493566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BA79EE1-1716-4843-86FA-872F1B961C0B}" type="datetime1">
              <a:rPr kumimoji="1" lang="ja-JP" altLang="en-US" smtClean="0"/>
              <a:t>2026/7/30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7086296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9DCBC67-7F7A-44AF-BB07-10446325EC56}"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6132683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A35A546-8FE9-4E50-A314-938BD08675C4}" type="datetime1">
              <a:rPr kumimoji="1" lang="ja-JP" altLang="en-US" smtClean="0"/>
              <a:t>2026/7/30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8425141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AACD864-318A-4DAD-A7F1-3644D70BA7D2}" type="datetime1">
              <a:rPr kumimoji="1" lang="ja-JP" altLang="en-US" smtClean="0"/>
              <a:t>2026/7/30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2898277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067E-7D29-455C-AC30-152F8F6454FA}" type="datetime1">
              <a:rPr kumimoji="1" lang="ja-JP" altLang="en-US" smtClean="0"/>
              <a:t>2026/7/30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5256348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CC5FD19-95C7-4C3C-A3C8-675A176D4E67}"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7026406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BBEB8C-DBAC-4A6E-9F02-C25D50C19026}"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4070156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AEB5762-01C4-4C0A-94D9-4F8A542B4042}"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8681354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A54601C-8567-42EE-A26F-B187331179BD}" type="datetime1">
              <a:rPr kumimoji="1" lang="ja-JP" altLang="en-US" smtClean="0"/>
              <a:t>2026/7/30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1604087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2CA455E-8D92-4F50-8CCC-993EACB4840A}" type="datetime1">
              <a:rPr kumimoji="1" lang="ja-JP" altLang="en-US" smtClean="0"/>
              <a:t>2026/7/30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2212268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6A19CC-D521-4964-914B-A953459B7009}" type="datetime1">
              <a:rPr kumimoji="1" lang="ja-JP" altLang="en-US" smtClean="0"/>
              <a:t>2026/7/30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020657" y="6492875"/>
            <a:ext cx="2057400" cy="365125"/>
          </a:xfrm>
        </p:spPr>
        <p:txBody>
          <a:bodyPr/>
          <a:lstStyle>
            <a:lvl1pPr>
              <a:defRPr sz="1800">
                <a:solidFill>
                  <a:schemeClr val="tx1"/>
                </a:solidFill>
              </a:defRPr>
            </a:lvl1pPr>
          </a:lstStyle>
          <a:p>
            <a:fld id="{481A2E50-83C5-4483-B0CA-AC279CFA76AE}" type="slidenum">
              <a:rPr kumimoji="1" lang="ja-JP" altLang="en-US" smtClean="0"/>
              <a:pPr/>
              <a:t>‹#›</a:t>
            </a:fld>
            <a:endParaRPr kumimoji="1" lang="ja-JP" altLang="en-US"/>
          </a:p>
        </p:txBody>
      </p:sp>
    </p:spTree>
    <p:extLst>
      <p:ext uri="{BB962C8B-B14F-4D97-AF65-F5344CB8AC3E}">
        <p14:creationId xmlns:p14="http://schemas.microsoft.com/office/powerpoint/2010/main" val="690076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48BB9C-54D6-47C4-84AD-949FF9F5C972}"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628814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BF236BE-E779-4ACC-BB25-5E3E68D0668F}" type="datetime1">
              <a:rPr kumimoji="1" lang="ja-JP" altLang="en-US" smtClean="0"/>
              <a:t>2026/7/30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61913178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4B3CA4-F883-4C13-8B60-01CD325C0108}" type="datetime1">
              <a:rPr kumimoji="1" lang="ja-JP" altLang="en-US" smtClean="0"/>
              <a:t>2026/7/30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89396" y="6374425"/>
            <a:ext cx="2057400" cy="365125"/>
          </a:xfrm>
          <a:prstGeom prst="rect">
            <a:avLst/>
          </a:prstGeom>
        </p:spPr>
        <p:txBody>
          <a:bodyPr vert="horz" lIns="91440" tIns="45720" rIns="91440" bIns="45720" rtlCol="0" anchor="ctr"/>
          <a:lstStyle>
            <a:lvl1pPr algn="r">
              <a:defRPr sz="1800">
                <a:solidFill>
                  <a:schemeClr val="tx1">
                    <a:tint val="75000"/>
                  </a:schemeClr>
                </a:solidFill>
              </a:defRPr>
            </a:lvl1pPr>
          </a:lstStyle>
          <a:p>
            <a:fld id="{481A2E50-83C5-4483-B0CA-AC279CFA76AE}" type="slidenum">
              <a:rPr kumimoji="1" lang="ja-JP" altLang="en-US" smtClean="0"/>
              <a:pPr/>
              <a:t>‹#›</a:t>
            </a:fld>
            <a:endParaRPr kumimoji="1" lang="ja-JP" altLang="en-US"/>
          </a:p>
        </p:txBody>
      </p:sp>
    </p:spTree>
    <p:extLst>
      <p:ext uri="{BB962C8B-B14F-4D97-AF65-F5344CB8AC3E}">
        <p14:creationId xmlns:p14="http://schemas.microsoft.com/office/powerpoint/2010/main" val="1123425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6"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6" y="1828802"/>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0CE2402B-1E81-48EC-9067-FE50362F513E}" type="datetime1">
              <a:rPr kumimoji="1" lang="ja-JP" altLang="en-US" smtClean="0"/>
              <a:t>2026/7/30</a:t>
            </a:fld>
            <a:endParaRPr kumimoji="1" lang="ja-JP" altLang="en-US"/>
          </a:p>
        </p:txBody>
      </p:sp>
      <p:sp>
        <p:nvSpPr>
          <p:cNvPr id="5" name="Footer Placeholder 4"/>
          <p:cNvSpPr>
            <a:spLocks noGrp="1"/>
          </p:cNvSpPr>
          <p:nvPr>
            <p:ph type="ftr" sz="quarter" idx="3"/>
          </p:nvPr>
        </p:nvSpPr>
        <p:spPr>
          <a:xfrm>
            <a:off x="3028951" y="6356352"/>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6463146" y="6356352"/>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EFB75F29-2A43-47D9-BF57-FD259BF795F0}" type="slidenum">
              <a:rPr lang="ja-JP" altLang="en-US" smtClean="0"/>
              <a:pPr/>
              <a:t>‹#›</a:t>
            </a:fld>
            <a:endParaRPr lang="ja-JP" altLang="en-US"/>
          </a:p>
        </p:txBody>
      </p:sp>
    </p:spTree>
    <p:extLst>
      <p:ext uri="{BB962C8B-B14F-4D97-AF65-F5344CB8AC3E}">
        <p14:creationId xmlns:p14="http://schemas.microsoft.com/office/powerpoint/2010/main" val="18109124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17"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5" indent="-171455" algn="l" defTabSz="685817"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63" indent="-171455" algn="l" defTabSz="685817"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72" indent="-171455" algn="l" defTabSz="685817"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80" indent="-171455" algn="l" defTabSz="685817"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89" indent="-171455" algn="l" defTabSz="685817"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98" indent="-171455" algn="l" defTabSz="685817"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906" indent="-171455" algn="l" defTabSz="685817"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815" indent="-171455" algn="l" defTabSz="685817"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723" indent="-171455" algn="l" defTabSz="685817"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p:bodyStyle>
    <p:otherStyle>
      <a:defPPr>
        <a:defRPr lang="en-US"/>
      </a:defPPr>
      <a:lvl1pPr marL="0" algn="l" defTabSz="685817" rtl="0" eaLnBrk="1" latinLnBrk="0" hangingPunct="1">
        <a:defRPr kumimoji="1" sz="1350" kern="1200">
          <a:solidFill>
            <a:schemeClr val="tx1"/>
          </a:solidFill>
          <a:latin typeface="+mn-lt"/>
          <a:ea typeface="+mn-ea"/>
          <a:cs typeface="+mn-cs"/>
        </a:defRPr>
      </a:lvl1pPr>
      <a:lvl2pPr marL="342909" algn="l" defTabSz="685817" rtl="0" eaLnBrk="1" latinLnBrk="0" hangingPunct="1">
        <a:defRPr kumimoji="1" sz="1350" kern="1200">
          <a:solidFill>
            <a:schemeClr val="tx1"/>
          </a:solidFill>
          <a:latin typeface="+mn-lt"/>
          <a:ea typeface="+mn-ea"/>
          <a:cs typeface="+mn-cs"/>
        </a:defRPr>
      </a:lvl2pPr>
      <a:lvl3pPr marL="685817" algn="l" defTabSz="685817" rtl="0" eaLnBrk="1" latinLnBrk="0" hangingPunct="1">
        <a:defRPr kumimoji="1" sz="1350" kern="1200">
          <a:solidFill>
            <a:schemeClr val="tx1"/>
          </a:solidFill>
          <a:latin typeface="+mn-lt"/>
          <a:ea typeface="+mn-ea"/>
          <a:cs typeface="+mn-cs"/>
        </a:defRPr>
      </a:lvl3pPr>
      <a:lvl4pPr marL="1028726" algn="l" defTabSz="685817" rtl="0" eaLnBrk="1" latinLnBrk="0" hangingPunct="1">
        <a:defRPr kumimoji="1" sz="1350" kern="1200">
          <a:solidFill>
            <a:schemeClr val="tx1"/>
          </a:solidFill>
          <a:latin typeface="+mn-lt"/>
          <a:ea typeface="+mn-ea"/>
          <a:cs typeface="+mn-cs"/>
        </a:defRPr>
      </a:lvl4pPr>
      <a:lvl5pPr marL="1371634" algn="l" defTabSz="685817" rtl="0" eaLnBrk="1" latinLnBrk="0" hangingPunct="1">
        <a:defRPr kumimoji="1" sz="1350" kern="1200">
          <a:solidFill>
            <a:schemeClr val="tx1"/>
          </a:solidFill>
          <a:latin typeface="+mn-lt"/>
          <a:ea typeface="+mn-ea"/>
          <a:cs typeface="+mn-cs"/>
        </a:defRPr>
      </a:lvl5pPr>
      <a:lvl6pPr marL="1714543" algn="l" defTabSz="685817" rtl="0" eaLnBrk="1" latinLnBrk="0" hangingPunct="1">
        <a:defRPr kumimoji="1" sz="1350" kern="1200">
          <a:solidFill>
            <a:schemeClr val="tx1"/>
          </a:solidFill>
          <a:latin typeface="+mn-lt"/>
          <a:ea typeface="+mn-ea"/>
          <a:cs typeface="+mn-cs"/>
        </a:defRPr>
      </a:lvl6pPr>
      <a:lvl7pPr marL="2057451" algn="l" defTabSz="685817" rtl="0" eaLnBrk="1" latinLnBrk="0" hangingPunct="1">
        <a:defRPr kumimoji="1" sz="1350" kern="1200">
          <a:solidFill>
            <a:schemeClr val="tx1"/>
          </a:solidFill>
          <a:latin typeface="+mn-lt"/>
          <a:ea typeface="+mn-ea"/>
          <a:cs typeface="+mn-cs"/>
        </a:defRPr>
      </a:lvl7pPr>
      <a:lvl8pPr marL="2400360" algn="l" defTabSz="685817" rtl="0" eaLnBrk="1" latinLnBrk="0" hangingPunct="1">
        <a:defRPr kumimoji="1" sz="1350" kern="1200">
          <a:solidFill>
            <a:schemeClr val="tx1"/>
          </a:solidFill>
          <a:latin typeface="+mn-lt"/>
          <a:ea typeface="+mn-ea"/>
          <a:cs typeface="+mn-cs"/>
        </a:defRPr>
      </a:lvl8pPr>
      <a:lvl9pPr marL="2743269" algn="l" defTabSz="685817" rtl="0" eaLnBrk="1" latinLnBrk="0" hangingPunct="1">
        <a:defRPr kumimoji="1"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0F1809-B12A-47E4-ABEF-CB1BF64847D7}" type="datetime1">
              <a:rPr kumimoji="1" lang="ja-JP" altLang="en-US" smtClean="0"/>
              <a:t>2026/7/30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A2E50-83C5-4483-B0CA-AC279CFA76AE}" type="slidenum">
              <a:rPr kumimoji="1" lang="ja-JP" altLang="en-US" smtClean="0"/>
              <a:t>‹#›</a:t>
            </a:fld>
            <a:endParaRPr kumimoji="1" lang="ja-JP" altLang="en-US"/>
          </a:p>
        </p:txBody>
      </p:sp>
    </p:spTree>
    <p:extLst>
      <p:ext uri="{BB962C8B-B14F-4D97-AF65-F5344CB8AC3E}">
        <p14:creationId xmlns:p14="http://schemas.microsoft.com/office/powerpoint/2010/main" val="312059717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3.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4.jpeg"/><Relationship Id="rId5" Type="http://schemas.microsoft.com/office/2007/relationships/hdphoto" Target="../media/hdphoto1.wdp"/><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hyperlink" Target="https://www.pref.osaka.lg.jp/o120110/ryutai/foodloss/mottainaiproject.html"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4.jpg"/><Relationship Id="rId1" Type="http://schemas.openxmlformats.org/officeDocument/2006/relationships/slideLayout" Target="../slideLayouts/slideLayout7.xml"/><Relationship Id="rId4" Type="http://schemas.openxmlformats.org/officeDocument/2006/relationships/image" Target="../media/image35.emf"/></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s://www.pref.osaka.lg.jp/o120110/ryutai/foodloss/partnership.html"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367628" y="2794000"/>
            <a:ext cx="8580969" cy="857250"/>
          </a:xfrm>
        </p:spPr>
        <p:txBody>
          <a:bodyPr>
            <a:normAutofit/>
          </a:bodyPr>
          <a:lstStyle/>
          <a:p>
            <a:r>
              <a:rPr lang="ja-JP" altLang="en-US"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２（２）令和８年度の食品ロス削減の取組について</a:t>
            </a:r>
          </a:p>
        </p:txBody>
      </p:sp>
      <p:cxnSp>
        <p:nvCxnSpPr>
          <p:cNvPr id="6" name="直線コネクタ 5"/>
          <p:cNvCxnSpPr>
            <a:cxnSpLocks/>
          </p:cNvCxnSpPr>
          <p:nvPr/>
        </p:nvCxnSpPr>
        <p:spPr>
          <a:xfrm>
            <a:off x="847725" y="3748088"/>
            <a:ext cx="7410450" cy="0"/>
          </a:xfrm>
          <a:prstGeom prst="line">
            <a:avLst/>
          </a:prstGeom>
          <a:ln>
            <a:solidFill>
              <a:schemeClr val="accent1">
                <a:lumMod val="50000"/>
              </a:schemeClr>
            </a:solidFill>
          </a:ln>
        </p:spPr>
        <p:style>
          <a:lnRef idx="3">
            <a:schemeClr val="accent2"/>
          </a:lnRef>
          <a:fillRef idx="0">
            <a:schemeClr val="accent2"/>
          </a:fillRef>
          <a:effectRef idx="2">
            <a:schemeClr val="accent2"/>
          </a:effectRef>
          <a:fontRef idx="minor">
            <a:schemeClr val="tx1"/>
          </a:fontRef>
        </p:style>
      </p:cxnSp>
      <p:grpSp>
        <p:nvGrpSpPr>
          <p:cNvPr id="8" name="グループ化 7"/>
          <p:cNvGrpSpPr/>
          <p:nvPr/>
        </p:nvGrpSpPr>
        <p:grpSpPr>
          <a:xfrm>
            <a:off x="172226" y="415142"/>
            <a:ext cx="3126442" cy="385131"/>
            <a:chOff x="285317" y="757882"/>
            <a:chExt cx="10837585" cy="1354699"/>
          </a:xfrm>
        </p:grpSpPr>
        <p:grpSp>
          <p:nvGrpSpPr>
            <p:cNvPr id="9" name="グループ化 8">
              <a:extLst>
                <a:ext uri="{FF2B5EF4-FFF2-40B4-BE49-F238E27FC236}">
                  <a16:creationId xmlns:a16="http://schemas.microsoft.com/office/drawing/2014/main" id="{F1F051AA-3954-45BB-A823-4A6521ED1B9A}"/>
                </a:ext>
              </a:extLst>
            </p:cNvPr>
            <p:cNvGrpSpPr/>
            <p:nvPr/>
          </p:nvGrpSpPr>
          <p:grpSpPr>
            <a:xfrm>
              <a:off x="285317" y="757882"/>
              <a:ext cx="9482886" cy="1354698"/>
              <a:chOff x="192024" y="0"/>
              <a:chExt cx="10838688" cy="1548384"/>
            </a:xfrm>
          </p:grpSpPr>
          <p:pic>
            <p:nvPicPr>
              <p:cNvPr id="11" name="図 10" descr="アイコン&#10;&#10;自動的に生成された説明">
                <a:extLst>
                  <a:ext uri="{FF2B5EF4-FFF2-40B4-BE49-F238E27FC236}">
                    <a16:creationId xmlns:a16="http://schemas.microsoft.com/office/drawing/2014/main" id="{AD9F5F3C-31D2-4EFB-8497-0BB8776554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024" y="0"/>
                <a:ext cx="1548384" cy="1548384"/>
              </a:xfrm>
              <a:prstGeom prst="rect">
                <a:avLst/>
              </a:prstGeom>
            </p:spPr>
          </p:pic>
          <p:pic>
            <p:nvPicPr>
              <p:cNvPr id="12" name="図 11" descr="アイコン が含まれている画像&#10;&#10;自動的に生成された説明">
                <a:extLst>
                  <a:ext uri="{FF2B5EF4-FFF2-40B4-BE49-F238E27FC236}">
                    <a16:creationId xmlns:a16="http://schemas.microsoft.com/office/drawing/2014/main" id="{3C13A7C0-FBB8-4CA8-B240-B6FCD0D76D2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40408" y="0"/>
                <a:ext cx="1548384" cy="1548384"/>
              </a:xfrm>
              <a:prstGeom prst="rect">
                <a:avLst/>
              </a:prstGeom>
            </p:spPr>
          </p:pic>
          <p:pic>
            <p:nvPicPr>
              <p:cNvPr id="13" name="図 12" descr="アイコン が含まれている画像&#10;&#10;自動的に生成された説明">
                <a:extLst>
                  <a:ext uri="{FF2B5EF4-FFF2-40B4-BE49-F238E27FC236}">
                    <a16:creationId xmlns:a16="http://schemas.microsoft.com/office/drawing/2014/main" id="{0C551BCB-3466-43F1-9B9B-B269414C11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88792" y="0"/>
                <a:ext cx="1548384" cy="1548384"/>
              </a:xfrm>
              <a:prstGeom prst="rect">
                <a:avLst/>
              </a:prstGeom>
            </p:spPr>
          </p:pic>
          <p:pic>
            <p:nvPicPr>
              <p:cNvPr id="14" name="図 13" descr="アイコン が含まれている画像&#10;&#10;自動的に生成された説明">
                <a:extLst>
                  <a:ext uri="{FF2B5EF4-FFF2-40B4-BE49-F238E27FC236}">
                    <a16:creationId xmlns:a16="http://schemas.microsoft.com/office/drawing/2014/main" id="{B1957410-E686-4323-B04B-E7B078C66AC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37176" y="0"/>
                <a:ext cx="1548384" cy="1548384"/>
              </a:xfrm>
              <a:prstGeom prst="rect">
                <a:avLst/>
              </a:prstGeom>
            </p:spPr>
          </p:pic>
          <p:pic>
            <p:nvPicPr>
              <p:cNvPr id="15" name="図 14" descr="ロゴ が含まれている画像&#10;&#10;自動的に生成された説明">
                <a:extLst>
                  <a:ext uri="{FF2B5EF4-FFF2-40B4-BE49-F238E27FC236}">
                    <a16:creationId xmlns:a16="http://schemas.microsoft.com/office/drawing/2014/main" id="{84A3BC83-2E88-4066-9FA6-413884CE609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85560" y="0"/>
                <a:ext cx="1548384" cy="1548384"/>
              </a:xfrm>
              <a:prstGeom prst="rect">
                <a:avLst/>
              </a:prstGeom>
            </p:spPr>
          </p:pic>
          <p:pic>
            <p:nvPicPr>
              <p:cNvPr id="16" name="図 15" descr="アイコン が含まれている画像&#10;&#10;自動的に生成された説明">
                <a:extLst>
                  <a:ext uri="{FF2B5EF4-FFF2-40B4-BE49-F238E27FC236}">
                    <a16:creationId xmlns:a16="http://schemas.microsoft.com/office/drawing/2014/main" id="{9BBC6DAE-1E2E-4328-9C49-95B78CE1F3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33944" y="0"/>
                <a:ext cx="1548384" cy="1548384"/>
              </a:xfrm>
              <a:prstGeom prst="rect">
                <a:avLst/>
              </a:prstGeom>
            </p:spPr>
          </p:pic>
          <p:pic>
            <p:nvPicPr>
              <p:cNvPr id="17" name="図 16" descr="アイコン&#10;&#10;自動的に生成された説明">
                <a:extLst>
                  <a:ext uri="{FF2B5EF4-FFF2-40B4-BE49-F238E27FC236}">
                    <a16:creationId xmlns:a16="http://schemas.microsoft.com/office/drawing/2014/main" id="{C03E810A-505C-4C5A-B684-766E38ACBD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482328" y="0"/>
                <a:ext cx="1548384" cy="1548384"/>
              </a:xfrm>
              <a:prstGeom prst="rect">
                <a:avLst/>
              </a:prstGeom>
            </p:spPr>
          </p:pic>
        </p:grpSp>
        <p:pic>
          <p:nvPicPr>
            <p:cNvPr id="10" name="図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768204" y="757883"/>
              <a:ext cx="1354698" cy="1354698"/>
            </a:xfrm>
            <a:prstGeom prst="rect">
              <a:avLst/>
            </a:prstGeom>
            <a:solidFill>
              <a:schemeClr val="bg1"/>
            </a:solidFill>
          </p:spPr>
        </p:pic>
      </p:grpSp>
      <p:sp>
        <p:nvSpPr>
          <p:cNvPr id="18" name="テキスト ボックス 17">
            <a:extLst>
              <a:ext uri="{FF2B5EF4-FFF2-40B4-BE49-F238E27FC236}">
                <a16:creationId xmlns:a16="http://schemas.microsoft.com/office/drawing/2014/main" id="{ECF0B33D-CD98-46DC-8BB3-1C52DE569858}"/>
              </a:ext>
            </a:extLst>
          </p:cNvPr>
          <p:cNvSpPr txBox="1"/>
          <p:nvPr/>
        </p:nvSpPr>
        <p:spPr>
          <a:xfrm>
            <a:off x="3797300" y="235803"/>
            <a:ext cx="5346701" cy="2911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R</a:t>
            </a:r>
            <a:r>
              <a:rPr kumimoji="1" lang="ja-JP" altLang="en-US" sz="1292" dirty="0">
                <a:solidFill>
                  <a:prstClr val="black"/>
                </a:solidFill>
                <a:latin typeface="UD デジタル 教科書体 NP-R" panose="02020400000000000000" pitchFamily="18" charset="-128"/>
                <a:ea typeface="UD デジタル 教科書体 NP-R" panose="02020400000000000000" pitchFamily="18" charset="-128"/>
              </a:rPr>
              <a:t>８</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７</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.31</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　令和８年度第１回食品ロス削減ネットワーク懇話会資料</a:t>
            </a:r>
          </a:p>
        </p:txBody>
      </p:sp>
      <p:sp>
        <p:nvSpPr>
          <p:cNvPr id="22" name="スライド番号プレースホルダー 2">
            <a:extLst>
              <a:ext uri="{FF2B5EF4-FFF2-40B4-BE49-F238E27FC236}">
                <a16:creationId xmlns:a16="http://schemas.microsoft.com/office/drawing/2014/main" id="{D1DE5527-4738-437F-A37C-ECA3BE628AFD}"/>
              </a:ext>
            </a:extLst>
          </p:cNvPr>
          <p:cNvSpPr>
            <a:spLocks noGrp="1"/>
          </p:cNvSpPr>
          <p:nvPr>
            <p:ph type="sldNum" sz="quarter" idx="12"/>
          </p:nvPr>
        </p:nvSpPr>
        <p:spPr>
          <a:xfrm>
            <a:off x="7020657" y="6492875"/>
            <a:ext cx="2057400" cy="365125"/>
          </a:xfrm>
        </p:spPr>
        <p:txBody>
          <a:bodyPr/>
          <a:lstStyle/>
          <a:p>
            <a:fld id="{481A2E50-83C5-4483-B0CA-AC279CFA76AE}" type="slidenum">
              <a:rPr kumimoji="1" lang="ja-JP" altLang="en-US" sz="1800" smtClean="0">
                <a:solidFill>
                  <a:schemeClr val="tx1"/>
                </a:solidFill>
                <a:latin typeface="BIZ UDPゴシック" panose="020B0400000000000000" pitchFamily="50" charset="-128"/>
                <a:ea typeface="BIZ UDPゴシック" panose="020B0400000000000000" pitchFamily="50" charset="-128"/>
              </a:rPr>
              <a:t>1</a:t>
            </a:fld>
            <a:endParaRPr kumimoji="1" lang="ja-JP" altLang="en-US" sz="18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23484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40E5FEE-5BC7-4865-9059-62F8EB3E71C7}"/>
              </a:ext>
            </a:extLst>
          </p:cNvPr>
          <p:cNvSpPr txBox="1"/>
          <p:nvPr/>
        </p:nvSpPr>
        <p:spPr>
          <a:xfrm>
            <a:off x="224576" y="1398027"/>
            <a:ext cx="5122487" cy="646331"/>
          </a:xfrm>
          <a:prstGeom prst="rect">
            <a:avLst/>
          </a:prstGeom>
          <a:noFill/>
          <a:ln w="57150">
            <a:solidFill>
              <a:srgbClr val="92D050"/>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府民（消費者）・事業者が</a:t>
            </a:r>
            <a:r>
              <a:rPr kumimoji="1" lang="en-US" altLang="ja-JP"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10</a:t>
            </a: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月は「食品ロス</a:t>
            </a:r>
            <a:br>
              <a:rPr kumimoji="1" lang="en-US" altLang="ja-JP"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削減月間」であることを知り・理解している</a:t>
            </a:r>
          </a:p>
        </p:txBody>
      </p:sp>
      <p:sp>
        <p:nvSpPr>
          <p:cNvPr id="21" name="矢印: 右 20">
            <a:extLst>
              <a:ext uri="{FF2B5EF4-FFF2-40B4-BE49-F238E27FC236}">
                <a16:creationId xmlns:a16="http://schemas.microsoft.com/office/drawing/2014/main" id="{E96E1B92-14A7-4375-9CD7-15FC4C2318CB}"/>
              </a:ext>
            </a:extLst>
          </p:cNvPr>
          <p:cNvSpPr/>
          <p:nvPr/>
        </p:nvSpPr>
        <p:spPr>
          <a:xfrm>
            <a:off x="5429166" y="3116931"/>
            <a:ext cx="647814" cy="1419907"/>
          </a:xfrm>
          <a:prstGeom prst="rightArrow">
            <a:avLst>
              <a:gd name="adj1" fmla="val 45710"/>
              <a:gd name="adj2" fmla="val 47424"/>
            </a:avLst>
          </a:prstGeom>
          <a:gradFill flip="none" rotWithShape="1">
            <a:gsLst>
              <a:gs pos="0">
                <a:srgbClr val="FF6699">
                  <a:tint val="66000"/>
                  <a:satMod val="160000"/>
                </a:srgbClr>
              </a:gs>
              <a:gs pos="50000">
                <a:srgbClr val="FF6699">
                  <a:tint val="44500"/>
                  <a:satMod val="160000"/>
                </a:srgbClr>
              </a:gs>
              <a:gs pos="100000">
                <a:srgbClr val="FF6699">
                  <a:tint val="23500"/>
                  <a:satMod val="160000"/>
                </a:srgbClr>
              </a:gs>
            </a:gsLst>
            <a:lin ang="0" scaled="1"/>
            <a:tileRect/>
          </a:grad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33062" rtl="0" eaLnBrk="1" fontAlgn="auto" latinLnBrk="0" hangingPunct="1">
              <a:lnSpc>
                <a:spcPct val="100000"/>
              </a:lnSpc>
              <a:spcBef>
                <a:spcPts val="0"/>
              </a:spcBef>
              <a:spcAft>
                <a:spcPts val="0"/>
              </a:spcAft>
              <a:buClrTx/>
              <a:buSzTx/>
              <a:buFontTx/>
              <a:buNone/>
              <a:tabLst/>
              <a:defRPr/>
            </a:pPr>
            <a:endParaRPr kumimoji="1" lang="ja-JP" altLang="en-US" sz="969"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2" name="楕円 21">
            <a:extLst>
              <a:ext uri="{FF2B5EF4-FFF2-40B4-BE49-F238E27FC236}">
                <a16:creationId xmlns:a16="http://schemas.microsoft.com/office/drawing/2014/main" id="{BB15D597-703B-48E0-98FF-032A25838A48}"/>
              </a:ext>
            </a:extLst>
          </p:cNvPr>
          <p:cNvSpPr>
            <a:spLocks noChangeAspect="1"/>
          </p:cNvSpPr>
          <p:nvPr/>
        </p:nvSpPr>
        <p:spPr>
          <a:xfrm>
            <a:off x="6159090" y="2429252"/>
            <a:ext cx="2880599" cy="2740421"/>
          </a:xfrm>
          <a:prstGeom prst="ellipse">
            <a:avLst/>
          </a:prstGeom>
          <a:solidFill>
            <a:srgbClr val="92D050"/>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33062"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8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年度目標</a:t>
            </a:r>
          </a:p>
          <a:p>
            <a:pPr marL="0" marR="0" lvl="0" indent="0" algn="ctr" defTabSz="633062"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食品ロス削減（</a:t>
            </a:r>
            <a:r>
              <a:rPr kumimoji="1" lang="en-US" altLang="ja-JP" sz="18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2000</a:t>
            </a:r>
            <a:r>
              <a:rPr kumimoji="1" lang="ja-JP" altLang="en-US" sz="18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年度比）</a:t>
            </a:r>
            <a:endParaRPr kumimoji="1" lang="en-US" altLang="ja-JP" sz="18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633062"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633062"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20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事業系</a:t>
            </a:r>
            <a:r>
              <a:rPr kumimoji="1" lang="en-US" altLang="ja-JP" sz="20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60%</a:t>
            </a:r>
            <a:r>
              <a:rPr kumimoji="1" lang="ja-JP" altLang="en-US" sz="20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減</a:t>
            </a:r>
          </a:p>
          <a:p>
            <a:pPr marL="0" marR="0" lvl="0" indent="0" algn="ctr" defTabSz="633062"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家庭系</a:t>
            </a:r>
            <a:r>
              <a:rPr kumimoji="1" lang="en-US" altLang="ja-JP" sz="20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50%</a:t>
            </a:r>
            <a:r>
              <a:rPr kumimoji="1" lang="ja-JP" altLang="en-US" sz="20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減</a:t>
            </a:r>
          </a:p>
        </p:txBody>
      </p:sp>
      <p:sp>
        <p:nvSpPr>
          <p:cNvPr id="23" name="テキスト ボックス 22">
            <a:extLst>
              <a:ext uri="{FF2B5EF4-FFF2-40B4-BE49-F238E27FC236}">
                <a16:creationId xmlns:a16="http://schemas.microsoft.com/office/drawing/2014/main" id="{C9A0A6AB-3729-4076-8675-D35E38E97A0F}"/>
              </a:ext>
            </a:extLst>
          </p:cNvPr>
          <p:cNvSpPr txBox="1"/>
          <p:nvPr/>
        </p:nvSpPr>
        <p:spPr>
          <a:xfrm>
            <a:off x="224569" y="861486"/>
            <a:ext cx="8694848" cy="369332"/>
          </a:xfrm>
          <a:prstGeom prst="rect">
            <a:avLst/>
          </a:prstGeom>
          <a:solidFill>
            <a:schemeClr val="accent6">
              <a:lumMod val="20000"/>
              <a:lumOff val="80000"/>
            </a:schemeClr>
          </a:solidFill>
          <a:ln>
            <a:solidFill>
              <a:schemeClr val="accent6">
                <a:lumMod val="20000"/>
                <a:lumOff val="80000"/>
              </a:schemeClr>
            </a:solidFill>
          </a:ln>
        </p:spPr>
        <p:txBody>
          <a:bodyPr wrap="square" rtlCol="0">
            <a:spAutoFit/>
          </a:bodyPr>
          <a:lstStyle/>
          <a:p>
            <a:pPr marL="0" marR="0" lvl="0" indent="0" defTabSz="633062"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○キャンペーンを通じてめざす府民・事業者の行動変容</a:t>
            </a:r>
            <a:endParaRPr kumimoji="1" lang="en-US" altLang="ja-JP" sz="18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24" name="テキスト ボックス 23">
            <a:extLst>
              <a:ext uri="{FF2B5EF4-FFF2-40B4-BE49-F238E27FC236}">
                <a16:creationId xmlns:a16="http://schemas.microsoft.com/office/drawing/2014/main" id="{7F5951A7-3462-416C-A278-158F515EB211}"/>
              </a:ext>
            </a:extLst>
          </p:cNvPr>
          <p:cNvSpPr txBox="1"/>
          <p:nvPr/>
        </p:nvSpPr>
        <p:spPr>
          <a:xfrm>
            <a:off x="224571" y="3246982"/>
            <a:ext cx="5122487" cy="646331"/>
          </a:xfrm>
          <a:prstGeom prst="rect">
            <a:avLst/>
          </a:prstGeom>
          <a:noFill/>
          <a:ln w="57150">
            <a:solidFill>
              <a:srgbClr val="92D050"/>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事業者が「てまえどり」「売り切り」の推進を行い、府民（消費者）が実践することが日常になる</a:t>
            </a:r>
            <a:endParaRPr kumimoji="1" lang="en-US" altLang="ja-JP"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25" name="テキスト ボックス 24">
            <a:extLst>
              <a:ext uri="{FF2B5EF4-FFF2-40B4-BE49-F238E27FC236}">
                <a16:creationId xmlns:a16="http://schemas.microsoft.com/office/drawing/2014/main" id="{22A185DE-9BC3-4F3D-9CF4-86E574651916}"/>
              </a:ext>
            </a:extLst>
          </p:cNvPr>
          <p:cNvSpPr txBox="1"/>
          <p:nvPr/>
        </p:nvSpPr>
        <p:spPr>
          <a:xfrm>
            <a:off x="224569" y="2308263"/>
            <a:ext cx="5122487" cy="646331"/>
          </a:xfrm>
          <a:prstGeom prst="rect">
            <a:avLst/>
          </a:prstGeom>
          <a:noFill/>
          <a:ln w="57150">
            <a:solidFill>
              <a:srgbClr val="92D050"/>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府民（消費者）が見切品棚の食材購入を</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“恥ずかしい”とは思わない</a:t>
            </a:r>
          </a:p>
        </p:txBody>
      </p:sp>
      <p:sp>
        <p:nvSpPr>
          <p:cNvPr id="26" name="テキスト ボックス 25">
            <a:extLst>
              <a:ext uri="{FF2B5EF4-FFF2-40B4-BE49-F238E27FC236}">
                <a16:creationId xmlns:a16="http://schemas.microsoft.com/office/drawing/2014/main" id="{EF3D226B-3445-4F34-B62F-9C51341DF0C5}"/>
              </a:ext>
            </a:extLst>
          </p:cNvPr>
          <p:cNvSpPr txBox="1"/>
          <p:nvPr/>
        </p:nvSpPr>
        <p:spPr>
          <a:xfrm>
            <a:off x="224570" y="4175021"/>
            <a:ext cx="5122487" cy="646331"/>
          </a:xfrm>
          <a:prstGeom prst="rect">
            <a:avLst/>
          </a:prstGeom>
          <a:noFill/>
          <a:ln w="57150">
            <a:solidFill>
              <a:srgbClr val="92D050"/>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府民（消費者）・事業者にとってフードドライブが日常行動のひとつになる</a:t>
            </a:r>
            <a:endParaRPr kumimoji="1" lang="en-US" altLang="ja-JP"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27" name="テキスト ボックス 26">
            <a:extLst>
              <a:ext uri="{FF2B5EF4-FFF2-40B4-BE49-F238E27FC236}">
                <a16:creationId xmlns:a16="http://schemas.microsoft.com/office/drawing/2014/main" id="{100F2277-775B-4408-8672-9A3E411B95F0}"/>
              </a:ext>
            </a:extLst>
          </p:cNvPr>
          <p:cNvSpPr txBox="1"/>
          <p:nvPr/>
        </p:nvSpPr>
        <p:spPr>
          <a:xfrm>
            <a:off x="224569" y="6026020"/>
            <a:ext cx="5122487" cy="646331"/>
          </a:xfrm>
          <a:prstGeom prst="rect">
            <a:avLst/>
          </a:prstGeom>
          <a:noFill/>
          <a:ln w="57150">
            <a:solidFill>
              <a:srgbClr val="92D050"/>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事業者・府民（消費者）ともに継続的かつ持続的に食品ロス削減に取り組んでいる</a:t>
            </a:r>
          </a:p>
        </p:txBody>
      </p:sp>
      <p:sp>
        <p:nvSpPr>
          <p:cNvPr id="28" name="テキスト ボックス 27">
            <a:extLst>
              <a:ext uri="{FF2B5EF4-FFF2-40B4-BE49-F238E27FC236}">
                <a16:creationId xmlns:a16="http://schemas.microsoft.com/office/drawing/2014/main" id="{2AF0F6F1-3E59-40B1-AD89-5901665EF375}"/>
              </a:ext>
            </a:extLst>
          </p:cNvPr>
          <p:cNvSpPr txBox="1"/>
          <p:nvPr/>
        </p:nvSpPr>
        <p:spPr>
          <a:xfrm>
            <a:off x="224569" y="5095132"/>
            <a:ext cx="5122487" cy="646331"/>
          </a:xfrm>
          <a:prstGeom prst="rect">
            <a:avLst/>
          </a:prstGeom>
          <a:noFill/>
          <a:ln w="57150">
            <a:solidFill>
              <a:srgbClr val="92D050"/>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府民（消費者）・事業者が「食品ロス」の問題を</a:t>
            </a:r>
            <a:endParaRPr kumimoji="1" lang="en-US" altLang="ja-JP"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自分ごととして捉えることができる</a:t>
            </a:r>
          </a:p>
        </p:txBody>
      </p:sp>
      <p:sp>
        <p:nvSpPr>
          <p:cNvPr id="4" name="タイトル 1">
            <a:extLst>
              <a:ext uri="{FF2B5EF4-FFF2-40B4-BE49-F238E27FC236}">
                <a16:creationId xmlns:a16="http://schemas.microsoft.com/office/drawing/2014/main" id="{BF048A57-AB54-3356-56E1-D0A2508D7E2C}"/>
              </a:ext>
            </a:extLst>
          </p:cNvPr>
          <p:cNvSpPr txBox="1">
            <a:spLocks/>
          </p:cNvSpPr>
          <p:nvPr/>
        </p:nvSpPr>
        <p:spPr>
          <a:xfrm>
            <a:off x="0" y="0"/>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③食品ロス削減連携活動推進事業について</a:t>
            </a:r>
          </a:p>
        </p:txBody>
      </p:sp>
      <p:sp>
        <p:nvSpPr>
          <p:cNvPr id="5" name="正方形/長方形 4">
            <a:extLst>
              <a:ext uri="{FF2B5EF4-FFF2-40B4-BE49-F238E27FC236}">
                <a16:creationId xmlns:a16="http://schemas.microsoft.com/office/drawing/2014/main" id="{603DD587-D201-CF08-E6AD-B59210326D60}"/>
              </a:ext>
            </a:extLst>
          </p:cNvPr>
          <p:cNvSpPr/>
          <p:nvPr/>
        </p:nvSpPr>
        <p:spPr>
          <a:xfrm>
            <a:off x="94991" y="508814"/>
            <a:ext cx="6627135" cy="369332"/>
          </a:xfrm>
          <a:prstGeom prst="rect">
            <a:avLst/>
          </a:prstGeom>
          <a:noFill/>
        </p:spPr>
        <p:txBody>
          <a:bodyPr wrap="none">
            <a:spAutoFit/>
          </a:bodyPr>
          <a:lstStyle/>
          <a:p>
            <a:pPr defTabSz="844083"/>
            <a:r>
              <a:rPr lang="ja-JP" altLang="en-US" b="1" dirty="0">
                <a:latin typeface="BIZ UDPゴシック" panose="020B0400000000000000" pitchFamily="50" charset="-128"/>
                <a:ea typeface="BIZ UDPゴシック" panose="020B0400000000000000" pitchFamily="50" charset="-128"/>
              </a:rPr>
              <a:t>（ア）大阪府「食品ロス削減キャンペーン」及びキックオフイベント</a:t>
            </a:r>
            <a:endParaRPr lang="en-US" altLang="ja-JP" b="1" dirty="0">
              <a:latin typeface="BIZ UDPゴシック" panose="020B0400000000000000" pitchFamily="50" charset="-128"/>
              <a:ea typeface="BIZ UDPゴシック" panose="020B0400000000000000" pitchFamily="50" charset="-128"/>
            </a:endParaRPr>
          </a:p>
        </p:txBody>
      </p:sp>
      <p:sp>
        <p:nvSpPr>
          <p:cNvPr id="15" name="スライド番号プレースホルダー 2">
            <a:extLst>
              <a:ext uri="{FF2B5EF4-FFF2-40B4-BE49-F238E27FC236}">
                <a16:creationId xmlns:a16="http://schemas.microsoft.com/office/drawing/2014/main" id="{25D5149F-3DC1-4B90-92A1-82D86F0B4F54}"/>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759815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A788EA87-AE26-4B04-91A7-F56C67548701}"/>
              </a:ext>
            </a:extLst>
          </p:cNvPr>
          <p:cNvGraphicFramePr>
            <a:graphicFrameLocks noGrp="1"/>
          </p:cNvGraphicFramePr>
          <p:nvPr>
            <p:extLst>
              <p:ext uri="{D42A27DB-BD31-4B8C-83A1-F6EECF244321}">
                <p14:modId xmlns:p14="http://schemas.microsoft.com/office/powerpoint/2010/main" val="2112617103"/>
              </p:ext>
            </p:extLst>
          </p:nvPr>
        </p:nvGraphicFramePr>
        <p:xfrm>
          <a:off x="332246" y="1324163"/>
          <a:ext cx="8516383" cy="5025024"/>
        </p:xfrm>
        <a:graphic>
          <a:graphicData uri="http://schemas.openxmlformats.org/drawingml/2006/table">
            <a:tbl>
              <a:tblPr firstRow="1" bandRow="1">
                <a:tableStyleId>{5DA37D80-6434-44D0-A028-1B22A696006F}</a:tableStyleId>
              </a:tblPr>
              <a:tblGrid>
                <a:gridCol w="1180654">
                  <a:extLst>
                    <a:ext uri="{9D8B030D-6E8A-4147-A177-3AD203B41FA5}">
                      <a16:colId xmlns:a16="http://schemas.microsoft.com/office/drawing/2014/main" val="3069237643"/>
                    </a:ext>
                  </a:extLst>
                </a:gridCol>
                <a:gridCol w="7335729">
                  <a:extLst>
                    <a:ext uri="{9D8B030D-6E8A-4147-A177-3AD203B41FA5}">
                      <a16:colId xmlns:a16="http://schemas.microsoft.com/office/drawing/2014/main" val="1108759374"/>
                    </a:ext>
                  </a:extLst>
                </a:gridCol>
              </a:tblGrid>
              <a:tr h="1214119">
                <a:tc>
                  <a:txBody>
                    <a:bodyPr/>
                    <a:lstStyle/>
                    <a:p>
                      <a:pPr algn="ctr"/>
                      <a:r>
                        <a:rPr lang="ja-JP" altLang="en-US" sz="1600" b="1" dirty="0">
                          <a:latin typeface="BIZ UDPゴシック" panose="020B0400000000000000" pitchFamily="50" charset="-128"/>
                          <a:ea typeface="BIZ UDPゴシック" panose="020B0400000000000000" pitchFamily="50" charset="-128"/>
                        </a:rPr>
                        <a:t>開催期間</a:t>
                      </a:r>
                      <a:endParaRPr kumimoji="1" lang="ja-JP" altLang="en-US" sz="1600" b="1" dirty="0">
                        <a:latin typeface="BIZ UDPゴシック" panose="020B0400000000000000" pitchFamily="50" charset="-128"/>
                        <a:ea typeface="BIZ UDPゴシック" panose="020B0400000000000000" pitchFamily="50" charset="-128"/>
                      </a:endParaRPr>
                    </a:p>
                  </a:txBody>
                  <a:tcPr anchor="ctr"/>
                </a:tc>
                <a:tc>
                  <a:txBody>
                    <a:bodyPr/>
                    <a:lstStyle/>
                    <a:p>
                      <a:pPr algn="l"/>
                      <a:r>
                        <a:rPr lang="ja-JP" altLang="en-US" sz="1600" b="0" dirty="0">
                          <a:latin typeface="BIZ UDPゴシック" panose="020B0400000000000000" pitchFamily="50" charset="-128"/>
                          <a:ea typeface="BIZ UDPゴシック" panose="020B0400000000000000" pitchFamily="50" charset="-128"/>
                        </a:rPr>
                        <a:t>「</a:t>
                      </a:r>
                      <a:r>
                        <a:rPr lang="ja-JP" altLang="en-US" sz="1600" b="0" dirty="0">
                          <a:solidFill>
                            <a:schemeClr val="tx1"/>
                          </a:solidFill>
                          <a:latin typeface="BIZ UDPゴシック" panose="020B0400000000000000" pitchFamily="50" charset="-128"/>
                          <a:ea typeface="BIZ UDPゴシック" panose="020B0400000000000000" pitchFamily="50" charset="-128"/>
                        </a:rPr>
                        <a:t>食品ロス削減月間」　　　　　　　　令和８年</a:t>
                      </a:r>
                      <a:r>
                        <a:rPr lang="en-US" altLang="ja-JP" sz="1600" b="0" dirty="0">
                          <a:solidFill>
                            <a:schemeClr val="tx1"/>
                          </a:solidFill>
                          <a:latin typeface="BIZ UDPゴシック" panose="020B0400000000000000" pitchFamily="50" charset="-128"/>
                          <a:ea typeface="BIZ UDPゴシック" panose="020B0400000000000000" pitchFamily="50" charset="-128"/>
                        </a:rPr>
                        <a:t>10</a:t>
                      </a:r>
                      <a:r>
                        <a:rPr lang="ja-JP" altLang="en-US" sz="1600" b="0" dirty="0">
                          <a:solidFill>
                            <a:schemeClr val="tx1"/>
                          </a:solidFill>
                          <a:latin typeface="BIZ UDPゴシック" panose="020B0400000000000000" pitchFamily="50" charset="-128"/>
                          <a:ea typeface="BIZ UDPゴシック" panose="020B0400000000000000" pitchFamily="50" charset="-128"/>
                        </a:rPr>
                        <a:t>月</a:t>
                      </a:r>
                      <a:r>
                        <a:rPr lang="en-US" altLang="ja-JP" sz="1600" b="0" dirty="0">
                          <a:solidFill>
                            <a:schemeClr val="tx1"/>
                          </a:solidFill>
                          <a:latin typeface="BIZ UDPゴシック" panose="020B0400000000000000" pitchFamily="50" charset="-128"/>
                          <a:ea typeface="BIZ UDPゴシック" panose="020B0400000000000000" pitchFamily="50" charset="-128"/>
                        </a:rPr>
                        <a:t>1</a:t>
                      </a:r>
                      <a:r>
                        <a:rPr lang="ja-JP" altLang="en-US" sz="1600" b="0" dirty="0">
                          <a:solidFill>
                            <a:schemeClr val="tx1"/>
                          </a:solidFill>
                          <a:latin typeface="BIZ UDPゴシック" panose="020B0400000000000000" pitchFamily="50" charset="-128"/>
                          <a:ea typeface="BIZ UDPゴシック" panose="020B0400000000000000" pitchFamily="50" charset="-128"/>
                        </a:rPr>
                        <a:t>日（木）～</a:t>
                      </a:r>
                      <a:r>
                        <a:rPr lang="en-US" altLang="ja-JP" sz="1600" b="0" dirty="0">
                          <a:solidFill>
                            <a:schemeClr val="tx1"/>
                          </a:solidFill>
                          <a:latin typeface="BIZ UDPゴシック" panose="020B0400000000000000" pitchFamily="50" charset="-128"/>
                          <a:ea typeface="BIZ UDPゴシック" panose="020B0400000000000000" pitchFamily="50" charset="-128"/>
                        </a:rPr>
                        <a:t>10</a:t>
                      </a:r>
                      <a:r>
                        <a:rPr lang="ja-JP" altLang="en-US" sz="1600" b="0" dirty="0">
                          <a:solidFill>
                            <a:schemeClr val="tx1"/>
                          </a:solidFill>
                          <a:latin typeface="BIZ UDPゴシック" panose="020B0400000000000000" pitchFamily="50" charset="-128"/>
                          <a:ea typeface="BIZ UDPゴシック" panose="020B0400000000000000" pitchFamily="50" charset="-128"/>
                        </a:rPr>
                        <a:t>月</a:t>
                      </a:r>
                      <a:r>
                        <a:rPr lang="en-US" altLang="ja-JP" sz="1600" b="0" dirty="0">
                          <a:solidFill>
                            <a:schemeClr val="tx1"/>
                          </a:solidFill>
                          <a:latin typeface="BIZ UDPゴシック" panose="020B0400000000000000" pitchFamily="50" charset="-128"/>
                          <a:ea typeface="BIZ UDPゴシック" panose="020B0400000000000000" pitchFamily="50" charset="-128"/>
                        </a:rPr>
                        <a:t>31</a:t>
                      </a:r>
                      <a:r>
                        <a:rPr lang="ja-JP" altLang="en-US" sz="1600" b="0" dirty="0">
                          <a:solidFill>
                            <a:schemeClr val="tx1"/>
                          </a:solidFill>
                          <a:latin typeface="BIZ UDPゴシック" panose="020B0400000000000000" pitchFamily="50" charset="-128"/>
                          <a:ea typeface="BIZ UDPゴシック" panose="020B0400000000000000" pitchFamily="50" charset="-128"/>
                        </a:rPr>
                        <a:t>日（土）</a:t>
                      </a:r>
                      <a:endParaRPr lang="en-US" altLang="ja-JP" sz="1600" b="0" dirty="0">
                        <a:solidFill>
                          <a:schemeClr val="tx1"/>
                        </a:solidFill>
                        <a:latin typeface="BIZ UDPゴシック" panose="020B0400000000000000" pitchFamily="50" charset="-128"/>
                        <a:ea typeface="BIZ UDPゴシック" panose="020B0400000000000000" pitchFamily="50" charset="-128"/>
                      </a:endParaRPr>
                    </a:p>
                    <a:p>
                      <a:pPr algn="l"/>
                      <a:r>
                        <a:rPr lang="ja-JP" altLang="en-US" sz="1600" b="0" strike="noStrike" dirty="0">
                          <a:solidFill>
                            <a:schemeClr val="tx1"/>
                          </a:solidFill>
                          <a:latin typeface="BIZ UDPゴシック" panose="020B0400000000000000" pitchFamily="50" charset="-128"/>
                          <a:ea typeface="BIZ UDPゴシック" panose="020B0400000000000000" pitchFamily="50" charset="-128"/>
                        </a:rPr>
                        <a:t>「食品ロス削減キャンペーン」のキックオフイベント　令和８年</a:t>
                      </a:r>
                      <a:r>
                        <a:rPr lang="en-US" altLang="ja-JP" sz="1600" b="0" strike="noStrike" dirty="0">
                          <a:solidFill>
                            <a:schemeClr val="tx1"/>
                          </a:solidFill>
                          <a:latin typeface="BIZ UDPゴシック" panose="020B0400000000000000" pitchFamily="50" charset="-128"/>
                          <a:ea typeface="BIZ UDPゴシック" panose="020B0400000000000000" pitchFamily="50" charset="-128"/>
                        </a:rPr>
                        <a:t>10</a:t>
                      </a:r>
                      <a:r>
                        <a:rPr lang="ja-JP" altLang="en-US" sz="1600" b="0" strike="noStrike" dirty="0">
                          <a:solidFill>
                            <a:schemeClr val="tx1"/>
                          </a:solidFill>
                          <a:latin typeface="BIZ UDPゴシック" panose="020B0400000000000000" pitchFamily="50" charset="-128"/>
                          <a:ea typeface="BIZ UDPゴシック" panose="020B0400000000000000" pitchFamily="50" charset="-128"/>
                        </a:rPr>
                        <a:t>月</a:t>
                      </a:r>
                      <a:r>
                        <a:rPr lang="en-US" altLang="ja-JP" sz="1600" b="0" strike="noStrike" dirty="0">
                          <a:solidFill>
                            <a:schemeClr val="tx1"/>
                          </a:solidFill>
                          <a:latin typeface="BIZ UDPゴシック" panose="020B0400000000000000" pitchFamily="50" charset="-128"/>
                          <a:ea typeface="BIZ UDPゴシック" panose="020B0400000000000000" pitchFamily="50" charset="-128"/>
                        </a:rPr>
                        <a:t>3</a:t>
                      </a:r>
                      <a:r>
                        <a:rPr lang="ja-JP" altLang="en-US" sz="1600" b="0" strike="noStrike" dirty="0">
                          <a:solidFill>
                            <a:schemeClr val="tx1"/>
                          </a:solidFill>
                          <a:latin typeface="BIZ UDPゴシック" panose="020B0400000000000000" pitchFamily="50" charset="-128"/>
                          <a:ea typeface="BIZ UDPゴシック" panose="020B0400000000000000" pitchFamily="50" charset="-128"/>
                        </a:rPr>
                        <a:t>日（土）</a:t>
                      </a:r>
                      <a:endParaRPr lang="en-US" altLang="ja-JP" sz="1600" b="0" strike="noStrike"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717217541"/>
                  </a:ext>
                </a:extLst>
              </a:tr>
              <a:tr h="1061341">
                <a:tc>
                  <a:txBody>
                    <a:bodyP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連携先</a:t>
                      </a:r>
                    </a:p>
                  </a:txBody>
                  <a:tcPr anchor="ctr"/>
                </a:tc>
                <a:tc>
                  <a:txBody>
                    <a:bodyPr/>
                    <a:lstStyle/>
                    <a:p>
                      <a:r>
                        <a:rPr kumimoji="1" lang="ja-JP" altLang="en-US" sz="1600" dirty="0">
                          <a:solidFill>
                            <a:schemeClr val="tx1"/>
                          </a:solidFill>
                          <a:latin typeface="BIZ UDPゴシック" panose="020B0400000000000000" pitchFamily="50" charset="-128"/>
                          <a:ea typeface="BIZ UDPゴシック" panose="020B0400000000000000" pitchFamily="50" charset="-128"/>
                        </a:rPr>
                        <a:t>・府内全域のスーパーマーケット等の小売店</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dirty="0">
                          <a:solidFill>
                            <a:schemeClr val="tx1"/>
                          </a:solidFill>
                          <a:latin typeface="BIZ UDPゴシック" panose="020B0400000000000000" pitchFamily="50" charset="-128"/>
                          <a:ea typeface="BIZ UDPゴシック" panose="020B0400000000000000" pitchFamily="50" charset="-128"/>
                        </a:rPr>
                        <a:t>・おおさか食品ロス削減パートナーシップ事業者</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26242755"/>
                  </a:ext>
                </a:extLst>
              </a:tr>
              <a:tr h="1374782">
                <a:tc>
                  <a:txBody>
                    <a:bodyPr/>
                    <a:lstStyle/>
                    <a:p>
                      <a:pPr algn="ctr"/>
                      <a:r>
                        <a:rPr kumimoji="1" lang="ja-JP" altLang="en-US" sz="1600" b="1" dirty="0">
                          <a:latin typeface="BIZ UDPゴシック" panose="020B0400000000000000" pitchFamily="50" charset="-128"/>
                          <a:ea typeface="BIZ UDPゴシック" panose="020B0400000000000000" pitchFamily="50" charset="-128"/>
                          <a:cs typeface="+mn-cs"/>
                        </a:rPr>
                        <a:t>概　要</a:t>
                      </a:r>
                      <a:endParaRPr kumimoji="1" lang="ja-JP" altLang="en-US" sz="1600" b="1" dirty="0">
                        <a:latin typeface="BIZ UDPゴシック" panose="020B0400000000000000" pitchFamily="50" charset="-128"/>
                        <a:ea typeface="BIZ UDPゴシック" panose="020B0400000000000000" pitchFamily="50" charset="-128"/>
                      </a:endParaRPr>
                    </a:p>
                  </a:txBody>
                  <a:tcPr anchor="ctr"/>
                </a:tc>
                <a:tc>
                  <a:txBody>
                    <a:bodyPr/>
                    <a:lstStyle/>
                    <a:p>
                      <a:r>
                        <a:rPr lang="ja-JP" altLang="en-US" sz="1600" dirty="0">
                          <a:latin typeface="BIZ UDPゴシック" panose="020B0400000000000000" pitchFamily="50" charset="-128"/>
                          <a:ea typeface="BIZ UDPゴシック" panose="020B0400000000000000" pitchFamily="50" charset="-128"/>
                          <a:cs typeface="+mn-cs"/>
                        </a:rPr>
                        <a:t>府内全域の</a:t>
                      </a:r>
                      <a:r>
                        <a:rPr lang="ja-JP" altLang="en-US" sz="1600" dirty="0">
                          <a:solidFill>
                            <a:schemeClr val="tx1"/>
                          </a:solidFill>
                          <a:latin typeface="BIZ UDPゴシック" panose="020B0400000000000000" pitchFamily="50" charset="-128"/>
                          <a:ea typeface="BIZ UDPゴシック" panose="020B0400000000000000" pitchFamily="50" charset="-128"/>
                          <a:cs typeface="+mn-cs"/>
                        </a:rPr>
                        <a:t>スーパーマーケット等</a:t>
                      </a:r>
                      <a:r>
                        <a:rPr lang="ja-JP" altLang="en-US" sz="1600" dirty="0">
                          <a:latin typeface="BIZ UDPゴシック" panose="020B0400000000000000" pitchFamily="50" charset="-128"/>
                          <a:ea typeface="BIZ UDPゴシック" panose="020B0400000000000000" pitchFamily="50" charset="-128"/>
                          <a:cs typeface="+mn-cs"/>
                        </a:rPr>
                        <a:t>において、同時期（</a:t>
                      </a:r>
                      <a:r>
                        <a:rPr lang="en-US" altLang="ja-JP" sz="1600" dirty="0">
                          <a:latin typeface="BIZ UDPゴシック" panose="020B0400000000000000" pitchFamily="50" charset="-128"/>
                          <a:ea typeface="BIZ UDPゴシック" panose="020B0400000000000000" pitchFamily="50" charset="-128"/>
                          <a:cs typeface="+mn-cs"/>
                        </a:rPr>
                        <a:t>10</a:t>
                      </a:r>
                      <a:r>
                        <a:rPr lang="ja-JP" altLang="en-US" sz="1600" dirty="0">
                          <a:latin typeface="BIZ UDPゴシック" panose="020B0400000000000000" pitchFamily="50" charset="-128"/>
                          <a:ea typeface="BIZ UDPゴシック" panose="020B0400000000000000" pitchFamily="50" charset="-128"/>
                          <a:cs typeface="+mn-cs"/>
                        </a:rPr>
                        <a:t>月の「食品ロス削減月間」）</a:t>
                      </a:r>
                      <a:endParaRPr lang="en-US" altLang="ja-JP" sz="1600" dirty="0">
                        <a:latin typeface="BIZ UDPゴシック" panose="020B0400000000000000" pitchFamily="50" charset="-128"/>
                        <a:ea typeface="BIZ UDPゴシック" panose="020B0400000000000000" pitchFamily="50" charset="-128"/>
                        <a:cs typeface="+mn-cs"/>
                      </a:endParaRPr>
                    </a:p>
                    <a:p>
                      <a:r>
                        <a:rPr lang="ja-JP" altLang="en-US" sz="1600" dirty="0">
                          <a:latin typeface="BIZ UDPゴシック" panose="020B0400000000000000" pitchFamily="50" charset="-128"/>
                          <a:ea typeface="BIZ UDPゴシック" panose="020B0400000000000000" pitchFamily="50" charset="-128"/>
                          <a:cs typeface="+mn-cs"/>
                        </a:rPr>
                        <a:t>に一斉に、イベントによる啓発や販売方法の工夫等を通じた食品ロス削減の取組を実施し、来客される府民（消費者）に対する啓発を行う。</a:t>
                      </a:r>
                      <a:endParaRPr lang="en-US" altLang="ja-JP" sz="1600" dirty="0">
                        <a:latin typeface="BIZ UDPゴシック" panose="020B0400000000000000" pitchFamily="50" charset="-128"/>
                        <a:ea typeface="BIZ UDPゴシック" panose="020B0400000000000000" pitchFamily="50" charset="-128"/>
                        <a:cs typeface="+mn-cs"/>
                      </a:endParaRPr>
                    </a:p>
                  </a:txBody>
                  <a:tcPr anchor="ctr"/>
                </a:tc>
                <a:extLst>
                  <a:ext uri="{0D108BD9-81ED-4DB2-BD59-A6C34878D82A}">
                    <a16:rowId xmlns:a16="http://schemas.microsoft.com/office/drawing/2014/main" val="1992293758"/>
                  </a:ext>
                </a:extLst>
              </a:tr>
              <a:tr h="1374782">
                <a:tc>
                  <a:txBody>
                    <a:bodyPr/>
                    <a:lstStyle/>
                    <a:p>
                      <a:pPr algn="ctr"/>
                      <a:r>
                        <a:rPr lang="ja-JP" altLang="en-US" sz="1600" b="1" dirty="0">
                          <a:latin typeface="BIZ UDPゴシック" panose="020B0400000000000000" pitchFamily="50" charset="-128"/>
                          <a:ea typeface="BIZ UDPゴシック" panose="020B0400000000000000" pitchFamily="50" charset="-128"/>
                          <a:cs typeface="+mn-cs"/>
                        </a:rPr>
                        <a:t>目　的</a:t>
                      </a:r>
                      <a:endParaRPr kumimoji="1" lang="ja-JP" altLang="en-US" sz="1600" b="1" dirty="0">
                        <a:latin typeface="BIZ UDPゴシック" panose="020B0400000000000000" pitchFamily="50" charset="-128"/>
                        <a:ea typeface="BIZ UDPゴシック" panose="020B0400000000000000" pitchFamily="50" charset="-128"/>
                      </a:endParaRPr>
                    </a:p>
                  </a:txBody>
                  <a:tcPr anchor="ctr"/>
                </a:tc>
                <a:tc>
                  <a:txBody>
                    <a:bodyPr/>
                    <a:lstStyle/>
                    <a:p>
                      <a:pPr marL="0" indent="0">
                        <a:buNone/>
                      </a:pPr>
                      <a:r>
                        <a:rPr lang="ja-JP" altLang="en-US" sz="1600" b="1" dirty="0">
                          <a:solidFill>
                            <a:schemeClr val="tx1"/>
                          </a:solidFill>
                          <a:latin typeface="BIZ UDPゴシック" panose="020B0400000000000000" pitchFamily="50" charset="-128"/>
                          <a:ea typeface="BIZ UDPゴシック" panose="020B0400000000000000" pitchFamily="50" charset="-128"/>
                        </a:rPr>
                        <a:t>府内全域のスーパーマーケット等において、事業者と行政が一斉にキャンペーンを実施することで話題性を高め</a:t>
                      </a:r>
                      <a:r>
                        <a:rPr lang="ja-JP" altLang="en-US" sz="1600" dirty="0">
                          <a:latin typeface="BIZ UDPゴシック" panose="020B0400000000000000" pitchFamily="50" charset="-128"/>
                          <a:ea typeface="BIZ UDPゴシック" panose="020B0400000000000000" pitchFamily="50" charset="-128"/>
                        </a:rPr>
                        <a:t>、</a:t>
                      </a:r>
                      <a:r>
                        <a:rPr lang="ja-JP" altLang="en-US" sz="1600" b="1" dirty="0">
                          <a:latin typeface="BIZ UDPゴシック" panose="020B0400000000000000" pitchFamily="50" charset="-128"/>
                          <a:ea typeface="BIZ UDPゴシック" panose="020B0400000000000000" pitchFamily="50" charset="-128"/>
                          <a:cs typeface="+mn-cs"/>
                        </a:rPr>
                        <a:t>府民（消費者）</a:t>
                      </a:r>
                      <a:r>
                        <a:rPr lang="ja-JP" altLang="en-US" sz="1600" b="1" dirty="0">
                          <a:latin typeface="BIZ UDPゴシック" panose="020B0400000000000000" pitchFamily="50" charset="-128"/>
                          <a:ea typeface="BIZ UDPゴシック" panose="020B0400000000000000" pitchFamily="50" charset="-128"/>
                        </a:rPr>
                        <a:t>行動による</a:t>
                      </a:r>
                      <a:r>
                        <a:rPr lang="ja-JP" altLang="en-US" sz="1600" b="1" u="sng" dirty="0">
                          <a:latin typeface="BIZ UDPゴシック" panose="020B0400000000000000" pitchFamily="50" charset="-128"/>
                          <a:ea typeface="BIZ UDPゴシック" panose="020B0400000000000000" pitchFamily="50" charset="-128"/>
                        </a:rPr>
                        <a:t>事業系及び家庭系食品ロスの削減を促進する</a:t>
                      </a:r>
                      <a:r>
                        <a:rPr lang="ja-JP" altLang="en-US" sz="1600" dirty="0">
                          <a:latin typeface="BIZ UDPゴシック" panose="020B0400000000000000" pitchFamily="50" charset="-128"/>
                          <a:ea typeface="BIZ UDPゴシック" panose="020B0400000000000000" pitchFamily="50" charset="-128"/>
                        </a:rPr>
                        <a:t>。</a:t>
                      </a:r>
                      <a:endParaRPr lang="en-US" altLang="ja-JP" sz="16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415045450"/>
                  </a:ext>
                </a:extLst>
              </a:tr>
            </a:tbl>
          </a:graphicData>
        </a:graphic>
      </p:graphicFrame>
      <p:pic>
        <p:nvPicPr>
          <p:cNvPr id="11" name="図 10">
            <a:extLst>
              <a:ext uri="{FF2B5EF4-FFF2-40B4-BE49-F238E27FC236}">
                <a16:creationId xmlns:a16="http://schemas.microsoft.com/office/drawing/2014/main" id="{5BB344B2-60FE-4E46-BBA3-85C696291E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6901" y="2199484"/>
            <a:ext cx="1233433" cy="1229516"/>
          </a:xfrm>
          <a:prstGeom prst="rect">
            <a:avLst/>
          </a:prstGeom>
        </p:spPr>
      </p:pic>
      <p:sp>
        <p:nvSpPr>
          <p:cNvPr id="12" name="テキスト ボックス 11">
            <a:extLst>
              <a:ext uri="{FF2B5EF4-FFF2-40B4-BE49-F238E27FC236}">
                <a16:creationId xmlns:a16="http://schemas.microsoft.com/office/drawing/2014/main" id="{DFEA1709-D700-466A-8174-40A0CA1349B8}"/>
              </a:ext>
            </a:extLst>
          </p:cNvPr>
          <p:cNvSpPr txBox="1"/>
          <p:nvPr/>
        </p:nvSpPr>
        <p:spPr>
          <a:xfrm>
            <a:off x="6335853" y="3378966"/>
            <a:ext cx="2502587" cy="25391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大阪府「おいしく食べきろうロゴマーク」</a:t>
            </a:r>
          </a:p>
        </p:txBody>
      </p:sp>
      <p:sp>
        <p:nvSpPr>
          <p:cNvPr id="3" name="タイトル 1">
            <a:extLst>
              <a:ext uri="{FF2B5EF4-FFF2-40B4-BE49-F238E27FC236}">
                <a16:creationId xmlns:a16="http://schemas.microsoft.com/office/drawing/2014/main" id="{87A98B34-A4E7-939E-D083-6A03CA2B26F1}"/>
              </a:ext>
            </a:extLst>
          </p:cNvPr>
          <p:cNvSpPr txBox="1">
            <a:spLocks/>
          </p:cNvSpPr>
          <p:nvPr/>
        </p:nvSpPr>
        <p:spPr>
          <a:xfrm>
            <a:off x="0" y="0"/>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③食品ロス削減連携活動推進事業について</a:t>
            </a:r>
          </a:p>
        </p:txBody>
      </p:sp>
      <p:sp>
        <p:nvSpPr>
          <p:cNvPr id="4" name="正方形/長方形 3">
            <a:extLst>
              <a:ext uri="{FF2B5EF4-FFF2-40B4-BE49-F238E27FC236}">
                <a16:creationId xmlns:a16="http://schemas.microsoft.com/office/drawing/2014/main" id="{CDBB287D-0157-1313-35B6-A855B499F45E}"/>
              </a:ext>
            </a:extLst>
          </p:cNvPr>
          <p:cNvSpPr/>
          <p:nvPr/>
        </p:nvSpPr>
        <p:spPr>
          <a:xfrm>
            <a:off x="94991" y="508814"/>
            <a:ext cx="6627135" cy="369332"/>
          </a:xfrm>
          <a:prstGeom prst="rect">
            <a:avLst/>
          </a:prstGeom>
          <a:noFill/>
        </p:spPr>
        <p:txBody>
          <a:bodyPr wrap="none">
            <a:spAutoFit/>
          </a:bodyPr>
          <a:lstStyle/>
          <a:p>
            <a:pPr defTabSz="844083"/>
            <a:r>
              <a:rPr lang="ja-JP" altLang="en-US" b="1" dirty="0">
                <a:latin typeface="BIZ UDPゴシック" panose="020B0400000000000000" pitchFamily="50" charset="-128"/>
                <a:ea typeface="BIZ UDPゴシック" panose="020B0400000000000000" pitchFamily="50" charset="-128"/>
              </a:rPr>
              <a:t>（ア）大阪府「食品ロス削減キャンペーン」及びキックオフイベント</a:t>
            </a:r>
            <a:endParaRPr lang="en-US" altLang="ja-JP"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71BE3245-55C9-5985-F497-50BF94BB7A50}"/>
              </a:ext>
            </a:extLst>
          </p:cNvPr>
          <p:cNvSpPr/>
          <p:nvPr/>
        </p:nvSpPr>
        <p:spPr>
          <a:xfrm>
            <a:off x="209113" y="954831"/>
            <a:ext cx="6198752"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Meiryo UI" panose="020B0604030504040204" pitchFamily="50" charset="-128"/>
                <a:ea typeface="Meiryo UI" panose="020B0604030504040204" pitchFamily="50" charset="-128"/>
              </a:rPr>
              <a:t>○大阪府食品ロス削減キャンペーンの概要</a:t>
            </a:r>
            <a:endParaRPr kumimoji="1" lang="ja-JP" altLang="en-US" dirty="0">
              <a:solidFill>
                <a:schemeClr val="tx1"/>
              </a:solidFill>
            </a:endParaRPr>
          </a:p>
        </p:txBody>
      </p:sp>
      <p:sp>
        <p:nvSpPr>
          <p:cNvPr id="13" name="スライド番号プレースホルダー 2">
            <a:extLst>
              <a:ext uri="{FF2B5EF4-FFF2-40B4-BE49-F238E27FC236}">
                <a16:creationId xmlns:a16="http://schemas.microsoft.com/office/drawing/2014/main" id="{94744FBB-6A1D-4535-B3C9-6FDF70186C2D}"/>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98590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4">
            <a:extLst>
              <a:ext uri="{FF2B5EF4-FFF2-40B4-BE49-F238E27FC236}">
                <a16:creationId xmlns:a16="http://schemas.microsoft.com/office/drawing/2014/main" id="{B1112841-09E9-4DCB-855D-83628B1988EA}"/>
              </a:ext>
            </a:extLst>
          </p:cNvPr>
          <p:cNvSpPr>
            <a:spLocks noGrp="1"/>
          </p:cNvSpPr>
          <p:nvPr>
            <p:ph idx="4294967295"/>
          </p:nvPr>
        </p:nvSpPr>
        <p:spPr>
          <a:xfrm>
            <a:off x="257175" y="496888"/>
            <a:ext cx="8886825" cy="4130675"/>
          </a:xfrm>
        </p:spPr>
        <p:txBody>
          <a:bodyPr>
            <a:normAutofit/>
          </a:bodyPr>
          <a:lstStyle/>
          <a:p>
            <a:pPr marL="0" indent="0">
              <a:lnSpc>
                <a:spcPct val="110000"/>
              </a:lnSpc>
              <a:buNone/>
            </a:pPr>
            <a:r>
              <a:rPr lang="ja-JP" altLang="en-US" sz="1600" b="1" dirty="0">
                <a:latin typeface="BIZ UDPゴシック" panose="020B0400000000000000" pitchFamily="50" charset="-128"/>
                <a:ea typeface="BIZ UDPゴシック" panose="020B0400000000000000" pitchFamily="50" charset="-128"/>
              </a:rPr>
              <a:t>１．店内入口やサッカー台（袋詰め台）でキャンペーンポスターを掲出</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en-US" altLang="ja-JP" sz="1600" b="1" dirty="0">
                <a:latin typeface="BIZ UDPゴシック" panose="020B0400000000000000" pitchFamily="50" charset="-128"/>
                <a:ea typeface="BIZ UDPゴシック" panose="020B0400000000000000" pitchFamily="50" charset="-128"/>
              </a:rPr>
              <a:t>2</a:t>
            </a:r>
            <a:r>
              <a:rPr lang="ja-JP" altLang="en-US" sz="1600" b="1" dirty="0">
                <a:latin typeface="BIZ UDPゴシック" panose="020B0400000000000000" pitchFamily="50" charset="-128"/>
                <a:ea typeface="BIZ UDPゴシック" panose="020B0400000000000000" pitchFamily="50" charset="-128"/>
              </a:rPr>
              <a:t>．見切品コーナー、見切品棚への共通ポスターや</a:t>
            </a:r>
            <a:r>
              <a:rPr lang="en-US" altLang="ja-JP" sz="1600" b="1" dirty="0">
                <a:latin typeface="BIZ UDPゴシック" panose="020B0400000000000000" pitchFamily="50" charset="-128"/>
                <a:ea typeface="BIZ UDPゴシック" panose="020B0400000000000000" pitchFamily="50" charset="-128"/>
              </a:rPr>
              <a:t>POP</a:t>
            </a:r>
            <a:r>
              <a:rPr lang="ja-JP" altLang="en-US" sz="1600" b="1" dirty="0">
                <a:latin typeface="BIZ UDPゴシック" panose="020B0400000000000000" pitchFamily="50" charset="-128"/>
                <a:ea typeface="BIZ UDPゴシック" panose="020B0400000000000000" pitchFamily="50" charset="-128"/>
              </a:rPr>
              <a:t>等の設置</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b="1" dirty="0">
                <a:latin typeface="BIZ UDPゴシック" panose="020B0400000000000000" pitchFamily="50" charset="-128"/>
                <a:ea typeface="BIZ UDPゴシック" panose="020B0400000000000000" pitchFamily="50" charset="-128"/>
              </a:rPr>
              <a:t>３．各店舗独自の食品ロス削減の取組を実施・府が後押し</a:t>
            </a:r>
            <a:endParaRPr lang="en-US" altLang="ja-JP" sz="1400" strike="sngStrike" dirty="0">
              <a:solidFill>
                <a:srgbClr val="00B05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lang="ja-JP" altLang="en-US" sz="1600" b="1" dirty="0">
                <a:latin typeface="BIZ UDPゴシック" panose="020B0400000000000000" pitchFamily="50" charset="-128"/>
                <a:ea typeface="BIZ UDPゴシック" panose="020B0400000000000000" pitchFamily="50" charset="-128"/>
              </a:rPr>
              <a:t>４</a:t>
            </a: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．府の啓発グッズを活用した店内での</a:t>
            </a:r>
            <a:r>
              <a:rPr kumimoji="1" lang="en-US" altLang="ja-JP"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PR</a:t>
            </a:r>
            <a:r>
              <a:rPr kumimoji="1" lang="ja-JP" altLang="en-US" sz="140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（府が希望事業者に貸し出し）</a:t>
            </a:r>
            <a:endParaRPr kumimoji="1" lang="en-US" altLang="ja-JP" sz="140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lang="ja-JP" altLang="en-US" sz="1600" b="1" dirty="0">
                <a:latin typeface="BIZ UDPゴシック" panose="020B0400000000000000" pitchFamily="50" charset="-128"/>
                <a:ea typeface="BIZ UDPゴシック" panose="020B0400000000000000" pitchFamily="50" charset="-128"/>
              </a:rPr>
              <a:t>５．府と事業者の同時プレスリリース、</a:t>
            </a:r>
            <a:br>
              <a:rPr lang="en-US" altLang="ja-JP" sz="1600" b="1" dirty="0">
                <a:latin typeface="BIZ UDPゴシック" panose="020B0400000000000000" pitchFamily="50" charset="-128"/>
                <a:ea typeface="BIZ UDPゴシック" panose="020B0400000000000000" pitchFamily="50" charset="-128"/>
              </a:rPr>
            </a:br>
            <a:r>
              <a:rPr lang="ja-JP" altLang="en-US" sz="1600" b="1" dirty="0">
                <a:latin typeface="BIZ UDPゴシック" panose="020B0400000000000000" pitchFamily="50" charset="-128"/>
                <a:ea typeface="BIZ UDPゴシック" panose="020B0400000000000000" pitchFamily="50" charset="-128"/>
              </a:rPr>
              <a:t>　　</a:t>
            </a:r>
            <a:r>
              <a:rPr lang="en-US" altLang="ja-JP" sz="1600" b="1" dirty="0">
                <a:latin typeface="BIZ UDPゴシック" panose="020B0400000000000000" pitchFamily="50" charset="-128"/>
                <a:ea typeface="BIZ UDPゴシック" panose="020B0400000000000000" pitchFamily="50" charset="-128"/>
              </a:rPr>
              <a:t>SNS</a:t>
            </a:r>
            <a:r>
              <a:rPr lang="ja-JP" altLang="en-US" sz="1600" b="1" dirty="0">
                <a:latin typeface="BIZ UDPゴシック" panose="020B0400000000000000" pitchFamily="50" charset="-128"/>
                <a:ea typeface="BIZ UDPゴシック" panose="020B0400000000000000" pitchFamily="50" charset="-128"/>
              </a:rPr>
              <a:t>発信・自社の「食品ロス削減」の取組介</a:t>
            </a:r>
          </a:p>
          <a:p>
            <a:pPr marL="0" marR="0" lvl="0" indent="0" algn="l" defTabSz="914400" rtl="0"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lang="ja-JP" altLang="en-US" sz="1600" b="1" dirty="0">
                <a:latin typeface="BIZ UDPゴシック" panose="020B0400000000000000" pitchFamily="50" charset="-128"/>
                <a:ea typeface="BIZ UDPゴシック" panose="020B0400000000000000" pitchFamily="50" charset="-128"/>
              </a:rPr>
              <a:t>６．府主催キックオフイベントへの参画</a:t>
            </a:r>
            <a:br>
              <a:rPr lang="en-US" altLang="ja-JP" sz="1600" b="1" dirty="0">
                <a:latin typeface="BIZ UDPゴシック" panose="020B0400000000000000" pitchFamily="50" charset="-128"/>
                <a:ea typeface="BIZ UDPゴシック" panose="020B0400000000000000" pitchFamily="50" charset="-128"/>
              </a:rPr>
            </a:br>
            <a:r>
              <a:rPr lang="ja-JP" altLang="en-US" sz="1600" b="1"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（キックオフイベントの内容は次ページ参照）</a:t>
            </a:r>
            <a:r>
              <a:rPr lang="ja-JP" altLang="en-US" sz="1600" dirty="0">
                <a:latin typeface="BIZ UDPゴシック" panose="020B0400000000000000" pitchFamily="50" charset="-128"/>
                <a:ea typeface="BIZ UDPゴシック" panose="020B0400000000000000" pitchFamily="50" charset="-128"/>
              </a:rPr>
              <a:t>　</a:t>
            </a:r>
            <a:endParaRPr lang="en-US" altLang="ja-JP" sz="1400" strike="sngStrike" dirty="0">
              <a:solidFill>
                <a:srgbClr val="00B05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lang="ja-JP" altLang="en-US" sz="1600" b="1" dirty="0">
                <a:latin typeface="BIZ UDPゴシック" panose="020B0400000000000000" pitchFamily="50" charset="-128"/>
                <a:ea typeface="BIZ UDPゴシック" panose="020B0400000000000000" pitchFamily="50" charset="-128"/>
              </a:rPr>
              <a:t>７</a:t>
            </a:r>
            <a:r>
              <a:rPr kumimoji="1" lang="ja-JP" altLang="en-US" sz="16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．食品ロス量の計測</a:t>
            </a:r>
            <a:endParaRPr kumimoji="1" lang="en-US" altLang="ja-JP" sz="16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kumimoji="1" lang="ja-JP" altLang="en-US" sz="16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８．来店者アンケートの実施</a:t>
            </a:r>
            <a:r>
              <a:rPr kumimoji="1" lang="ja-JP" altLang="en-US" sz="140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（プレゼントあり）</a:t>
            </a:r>
            <a:endParaRPr kumimoji="1" lang="en-US" altLang="ja-JP" sz="1400" i="0" strike="noStrike" kern="1200" cap="none" spc="0" normalizeH="0" baseline="0" noProof="0" dirty="0">
              <a:ln>
                <a:noFill/>
              </a:ln>
              <a:solidFill>
                <a:srgbClr val="00B050"/>
              </a:solidFill>
              <a:effectLst/>
              <a:uLnTx/>
              <a:uFillTx/>
              <a:latin typeface="BIZ UDPゴシック" panose="020B0400000000000000" pitchFamily="50" charset="-128"/>
              <a:ea typeface="BIZ UDPゴシック" panose="020B0400000000000000" pitchFamily="50" charset="-128"/>
              <a:cs typeface="+mn-cs"/>
            </a:endParaRPr>
          </a:p>
          <a:p>
            <a:pPr marL="0" indent="0">
              <a:buClr>
                <a:srgbClr val="99CB38"/>
              </a:buClr>
              <a:buNone/>
              <a:defRPr/>
            </a:pPr>
            <a:r>
              <a:rPr lang="ja-JP" altLang="en-US" sz="1600" b="1" dirty="0">
                <a:latin typeface="BIZ UDPゴシック" panose="020B0400000000000000" pitchFamily="50" charset="-128"/>
                <a:ea typeface="BIZ UDPゴシック" panose="020B0400000000000000" pitchFamily="50" charset="-128"/>
              </a:rPr>
              <a:t>９．食品ロス削減行動を起こした府民へのプレゼントの実施</a:t>
            </a:r>
            <a:endParaRPr kumimoji="1" lang="en-US" altLang="ja-JP" sz="1400" i="0" strike="sngStrike" kern="1200" cap="none" spc="0" normalizeH="0" baseline="0" noProof="0" dirty="0">
              <a:ln>
                <a:noFill/>
              </a:ln>
              <a:solidFill>
                <a:srgbClr val="00B050"/>
              </a:solidFill>
              <a:effectLst/>
              <a:uLnTx/>
              <a:uFillTx/>
              <a:latin typeface="BIZ UDPゴシック" panose="020B0400000000000000" pitchFamily="50" charset="-128"/>
              <a:ea typeface="BIZ UDPゴシック" panose="020B0400000000000000" pitchFamily="50" charset="-128"/>
              <a:cs typeface="+mn-cs"/>
            </a:endParaRPr>
          </a:p>
        </p:txBody>
      </p:sp>
      <p:sp>
        <p:nvSpPr>
          <p:cNvPr id="7" name="タイトル 3">
            <a:extLst>
              <a:ext uri="{FF2B5EF4-FFF2-40B4-BE49-F238E27FC236}">
                <a16:creationId xmlns:a16="http://schemas.microsoft.com/office/drawing/2014/main" id="{3DE82217-E7F6-4AF7-9C3E-40755EDA3A31}"/>
              </a:ext>
            </a:extLst>
          </p:cNvPr>
          <p:cNvSpPr txBox="1">
            <a:spLocks/>
          </p:cNvSpPr>
          <p:nvPr/>
        </p:nvSpPr>
        <p:spPr>
          <a:xfrm>
            <a:off x="0" y="-6339"/>
            <a:ext cx="9144000" cy="443142"/>
          </a:xfrm>
          <a:prstGeom prst="rect">
            <a:avLst/>
          </a:prstGeom>
          <a:solidFill>
            <a:srgbClr val="0000FF"/>
          </a:solidFill>
        </p:spPr>
        <p:txBody>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1" lang="ja-JP" altLang="en-US"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　</a:t>
            </a:r>
            <a:r>
              <a:rPr kumimoji="1" lang="en-US" altLang="ja-JP"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a:t>
            </a:r>
            <a:r>
              <a:rPr kumimoji="1" lang="ja-JP" altLang="en-US"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企画案</a:t>
            </a:r>
            <a:r>
              <a:rPr kumimoji="1" lang="en-US" altLang="ja-JP"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a:t>
            </a:r>
            <a:r>
              <a:rPr kumimoji="1" lang="ja-JP" altLang="en-US"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令和８年</a:t>
            </a:r>
            <a:r>
              <a:rPr kumimoji="1" lang="en-US" altLang="ja-JP"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10</a:t>
            </a:r>
            <a:r>
              <a:rPr kumimoji="1" lang="ja-JP" altLang="en-US"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月「食品ロス削減キャンペーン」</a:t>
            </a:r>
            <a:endParaRPr kumimoji="1" lang="en-US" altLang="ja-JP"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endParaRPr>
          </a:p>
        </p:txBody>
      </p:sp>
      <p:sp>
        <p:nvSpPr>
          <p:cNvPr id="18" name="テキスト ボックス 7">
            <a:extLst>
              <a:ext uri="{FF2B5EF4-FFF2-40B4-BE49-F238E27FC236}">
                <a16:creationId xmlns:a16="http://schemas.microsoft.com/office/drawing/2014/main" id="{EE25F194-B1AE-4454-BE88-323A060A652D}"/>
              </a:ext>
            </a:extLst>
          </p:cNvPr>
          <p:cNvSpPr txBox="1"/>
          <p:nvPr/>
        </p:nvSpPr>
        <p:spPr>
          <a:xfrm>
            <a:off x="1995666" y="4759158"/>
            <a:ext cx="6721337" cy="16552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「食品ロス削減キャンペーン」共通の傘をかぶせる</a:t>
            </a:r>
            <a:endParaRPr kumimoji="0" lang="en-US" altLang="ja-JP"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ts val="8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（目的）</a:t>
            </a:r>
            <a:endParaRPr kumimoji="0"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府民がどのスーパーでもこのロゴマークを目にすることで、府域一体でキャンペーンを実施していることがわかるようにする。</a:t>
            </a:r>
            <a:endParaRPr kumimoji="0"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ts val="8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（概要）</a:t>
            </a:r>
            <a:endParaRPr kumimoji="0"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大阪府</a:t>
            </a:r>
            <a:r>
              <a:rPr kumimoji="0"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事業者の連携を打ち出せるように見切品棚・コーナーの</a:t>
            </a:r>
            <a:r>
              <a:rPr kumimoji="0"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POP</a:t>
            </a: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を中心に、</a:t>
            </a:r>
            <a:br>
              <a:rPr kumimoji="0"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店内</a:t>
            </a:r>
            <a:r>
              <a:rPr kumimoji="0"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POP</a:t>
            </a: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等への「おいしく食べきろうロゴマーク」の貼付を行う。</a:t>
            </a:r>
            <a:endParaRPr kumimoji="0"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3" name="図 2">
            <a:extLst>
              <a:ext uri="{FF2B5EF4-FFF2-40B4-BE49-F238E27FC236}">
                <a16:creationId xmlns:a16="http://schemas.microsoft.com/office/drawing/2014/main" id="{6686F8B6-B385-43D6-9C2A-3B5AA5F95D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6501" y="4709305"/>
            <a:ext cx="1479205" cy="1477642"/>
          </a:xfrm>
          <a:prstGeom prst="rect">
            <a:avLst/>
          </a:prstGeom>
        </p:spPr>
      </p:pic>
      <p:grpSp>
        <p:nvGrpSpPr>
          <p:cNvPr id="2" name="グループ化 1">
            <a:extLst>
              <a:ext uri="{FF2B5EF4-FFF2-40B4-BE49-F238E27FC236}">
                <a16:creationId xmlns:a16="http://schemas.microsoft.com/office/drawing/2014/main" id="{D5359875-3E6B-4939-A14E-30D1D272CA08}"/>
              </a:ext>
            </a:extLst>
          </p:cNvPr>
          <p:cNvGrpSpPr/>
          <p:nvPr/>
        </p:nvGrpSpPr>
        <p:grpSpPr>
          <a:xfrm>
            <a:off x="6751803" y="882317"/>
            <a:ext cx="2155657" cy="3171901"/>
            <a:chOff x="6994939" y="1411661"/>
            <a:chExt cx="1940942" cy="3123679"/>
          </a:xfrm>
        </p:grpSpPr>
        <p:grpSp>
          <p:nvGrpSpPr>
            <p:cNvPr id="16" name="グループ化 15">
              <a:extLst>
                <a:ext uri="{FF2B5EF4-FFF2-40B4-BE49-F238E27FC236}">
                  <a16:creationId xmlns:a16="http://schemas.microsoft.com/office/drawing/2014/main" id="{0AB7D3AC-F058-4614-A1C5-10F10A05C36A}"/>
                </a:ext>
              </a:extLst>
            </p:cNvPr>
            <p:cNvGrpSpPr/>
            <p:nvPr/>
          </p:nvGrpSpPr>
          <p:grpSpPr>
            <a:xfrm>
              <a:off x="6994939" y="1411661"/>
              <a:ext cx="1940942" cy="2798679"/>
              <a:chOff x="3559946" y="3169331"/>
              <a:chExt cx="2587922" cy="3731572"/>
            </a:xfrm>
          </p:grpSpPr>
          <p:pic>
            <p:nvPicPr>
              <p:cNvPr id="13" name="図 12">
                <a:extLst>
                  <a:ext uri="{FF2B5EF4-FFF2-40B4-BE49-F238E27FC236}">
                    <a16:creationId xmlns:a16="http://schemas.microsoft.com/office/drawing/2014/main" id="{01763550-2840-4C1A-9F1C-0CE88BB39A7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2988121" y="3741156"/>
                <a:ext cx="3731572" cy="2587922"/>
              </a:xfrm>
              <a:prstGeom prst="rect">
                <a:avLst/>
              </a:prstGeom>
            </p:spPr>
          </p:pic>
          <p:pic>
            <p:nvPicPr>
              <p:cNvPr id="14" name="図 13">
                <a:extLst>
                  <a:ext uri="{FF2B5EF4-FFF2-40B4-BE49-F238E27FC236}">
                    <a16:creationId xmlns:a16="http://schemas.microsoft.com/office/drawing/2014/main" id="{59ECC429-2084-468B-A22F-989B00A2A9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82323" y="4738148"/>
                <a:ext cx="552326" cy="766013"/>
              </a:xfrm>
              <a:prstGeom prst="rect">
                <a:avLst/>
              </a:prstGeom>
            </p:spPr>
          </p:pic>
          <p:pic>
            <p:nvPicPr>
              <p:cNvPr id="15" name="図 14">
                <a:extLst>
                  <a:ext uri="{FF2B5EF4-FFF2-40B4-BE49-F238E27FC236}">
                    <a16:creationId xmlns:a16="http://schemas.microsoft.com/office/drawing/2014/main" id="{2E3ED27B-789F-4DA7-B9D3-6B04144623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34649" y="3307844"/>
                <a:ext cx="552326" cy="766013"/>
              </a:xfrm>
              <a:prstGeom prst="rect">
                <a:avLst/>
              </a:prstGeom>
            </p:spPr>
          </p:pic>
        </p:grpSp>
        <p:sp>
          <p:nvSpPr>
            <p:cNvPr id="17" name="テキスト ボックス 7">
              <a:extLst>
                <a:ext uri="{FF2B5EF4-FFF2-40B4-BE49-F238E27FC236}">
                  <a16:creationId xmlns:a16="http://schemas.microsoft.com/office/drawing/2014/main" id="{F392F063-4D3C-484F-8515-BF5E05C70CB1}"/>
                </a:ext>
              </a:extLst>
            </p:cNvPr>
            <p:cNvSpPr txBox="1"/>
            <p:nvPr/>
          </p:nvSpPr>
          <p:spPr>
            <a:xfrm>
              <a:off x="6994939" y="4207605"/>
              <a:ext cx="1928311" cy="32773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「見切品棚」での啓発実施イメージ</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（大阪府で写真画像を加工）</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31" name="図 30">
              <a:extLst>
                <a:ext uri="{FF2B5EF4-FFF2-40B4-BE49-F238E27FC236}">
                  <a16:creationId xmlns:a16="http://schemas.microsoft.com/office/drawing/2014/main" id="{85D0F3DA-0EE9-4702-80A7-0C4690AB02F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36620" y="3429000"/>
              <a:ext cx="147564" cy="147408"/>
            </a:xfrm>
            <a:prstGeom prst="rect">
              <a:avLst/>
            </a:prstGeom>
          </p:spPr>
        </p:pic>
        <p:pic>
          <p:nvPicPr>
            <p:cNvPr id="33" name="図 32">
              <a:extLst>
                <a:ext uri="{FF2B5EF4-FFF2-40B4-BE49-F238E27FC236}">
                  <a16:creationId xmlns:a16="http://schemas.microsoft.com/office/drawing/2014/main" id="{3F7647B8-076D-4EDA-9AF6-1AC29C881A7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31913" y="1904958"/>
              <a:ext cx="169054" cy="168875"/>
            </a:xfrm>
            <a:prstGeom prst="rect">
              <a:avLst/>
            </a:prstGeom>
          </p:spPr>
        </p:pic>
        <p:pic>
          <p:nvPicPr>
            <p:cNvPr id="34" name="図 33">
              <a:extLst>
                <a:ext uri="{FF2B5EF4-FFF2-40B4-BE49-F238E27FC236}">
                  <a16:creationId xmlns:a16="http://schemas.microsoft.com/office/drawing/2014/main" id="{A0AA3746-81DC-4A1A-804D-81217158EA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31177" y="2336437"/>
              <a:ext cx="169054" cy="168875"/>
            </a:xfrm>
            <a:prstGeom prst="rect">
              <a:avLst/>
            </a:prstGeom>
          </p:spPr>
        </p:pic>
        <p:pic>
          <p:nvPicPr>
            <p:cNvPr id="35" name="図 34">
              <a:extLst>
                <a:ext uri="{FF2B5EF4-FFF2-40B4-BE49-F238E27FC236}">
                  <a16:creationId xmlns:a16="http://schemas.microsoft.com/office/drawing/2014/main" id="{6748BC51-1F85-4B3B-86CD-FD6DF511DCC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507527" y="2419399"/>
              <a:ext cx="169054" cy="168875"/>
            </a:xfrm>
            <a:prstGeom prst="rect">
              <a:avLst/>
            </a:prstGeom>
          </p:spPr>
        </p:pic>
        <p:pic>
          <p:nvPicPr>
            <p:cNvPr id="36" name="図 35">
              <a:extLst>
                <a:ext uri="{FF2B5EF4-FFF2-40B4-BE49-F238E27FC236}">
                  <a16:creationId xmlns:a16="http://schemas.microsoft.com/office/drawing/2014/main" id="{03EDFC4C-773B-4BD8-A2DB-216FC48C73E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56185" y="2867339"/>
              <a:ext cx="169054" cy="168875"/>
            </a:xfrm>
            <a:prstGeom prst="rect">
              <a:avLst/>
            </a:prstGeom>
          </p:spPr>
        </p:pic>
        <p:pic>
          <p:nvPicPr>
            <p:cNvPr id="37" name="図 36">
              <a:extLst>
                <a:ext uri="{FF2B5EF4-FFF2-40B4-BE49-F238E27FC236}">
                  <a16:creationId xmlns:a16="http://schemas.microsoft.com/office/drawing/2014/main" id="{AB7BF0A1-08D0-422D-97A9-EEB3FC77307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559246" y="2943742"/>
              <a:ext cx="169054" cy="168875"/>
            </a:xfrm>
            <a:prstGeom prst="rect">
              <a:avLst/>
            </a:prstGeom>
          </p:spPr>
        </p:pic>
        <p:pic>
          <p:nvPicPr>
            <p:cNvPr id="38" name="図 37">
              <a:extLst>
                <a:ext uri="{FF2B5EF4-FFF2-40B4-BE49-F238E27FC236}">
                  <a16:creationId xmlns:a16="http://schemas.microsoft.com/office/drawing/2014/main" id="{E030B47F-4422-4380-9ED9-0AC99E9FEA5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01270" y="3359573"/>
              <a:ext cx="169054" cy="168875"/>
            </a:xfrm>
            <a:prstGeom prst="rect">
              <a:avLst/>
            </a:prstGeom>
          </p:spPr>
        </p:pic>
        <p:pic>
          <p:nvPicPr>
            <p:cNvPr id="39" name="図 38">
              <a:extLst>
                <a:ext uri="{FF2B5EF4-FFF2-40B4-BE49-F238E27FC236}">
                  <a16:creationId xmlns:a16="http://schemas.microsoft.com/office/drawing/2014/main" id="{67C797A5-B2DD-4E1A-891E-DD8A2EDC9F2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13812" y="3764482"/>
              <a:ext cx="169054" cy="168875"/>
            </a:xfrm>
            <a:prstGeom prst="rect">
              <a:avLst/>
            </a:prstGeom>
          </p:spPr>
        </p:pic>
        <p:pic>
          <p:nvPicPr>
            <p:cNvPr id="40" name="図 39">
              <a:extLst>
                <a:ext uri="{FF2B5EF4-FFF2-40B4-BE49-F238E27FC236}">
                  <a16:creationId xmlns:a16="http://schemas.microsoft.com/office/drawing/2014/main" id="{7C9685E8-6120-411C-B59C-144B72B878D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52640" y="3406639"/>
              <a:ext cx="169054" cy="168875"/>
            </a:xfrm>
            <a:prstGeom prst="rect">
              <a:avLst/>
            </a:prstGeom>
          </p:spPr>
        </p:pic>
        <p:pic>
          <p:nvPicPr>
            <p:cNvPr id="41" name="図 40">
              <a:extLst>
                <a:ext uri="{FF2B5EF4-FFF2-40B4-BE49-F238E27FC236}">
                  <a16:creationId xmlns:a16="http://schemas.microsoft.com/office/drawing/2014/main" id="{C3B3BB79-6A0D-4854-8E7A-C89D3FD31E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74718" y="3406639"/>
              <a:ext cx="169054" cy="168875"/>
            </a:xfrm>
            <a:prstGeom prst="rect">
              <a:avLst/>
            </a:prstGeom>
          </p:spPr>
        </p:pic>
        <p:pic>
          <p:nvPicPr>
            <p:cNvPr id="42" name="図 41">
              <a:extLst>
                <a:ext uri="{FF2B5EF4-FFF2-40B4-BE49-F238E27FC236}">
                  <a16:creationId xmlns:a16="http://schemas.microsoft.com/office/drawing/2014/main" id="{A0BE16DE-D145-47C4-8BE9-D770FBE6FF1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54541" y="2336440"/>
              <a:ext cx="169054" cy="168875"/>
            </a:xfrm>
            <a:prstGeom prst="rect">
              <a:avLst/>
            </a:prstGeom>
          </p:spPr>
        </p:pic>
      </p:grpSp>
      <p:sp>
        <p:nvSpPr>
          <p:cNvPr id="9" name="正方形/長方形 8">
            <a:extLst>
              <a:ext uri="{FF2B5EF4-FFF2-40B4-BE49-F238E27FC236}">
                <a16:creationId xmlns:a16="http://schemas.microsoft.com/office/drawing/2014/main" id="{317C3F1F-1C20-4E0E-9165-C2CC00409E28}"/>
              </a:ext>
            </a:extLst>
          </p:cNvPr>
          <p:cNvSpPr/>
          <p:nvPr/>
        </p:nvSpPr>
        <p:spPr>
          <a:xfrm>
            <a:off x="6653048" y="820289"/>
            <a:ext cx="2343996" cy="3349690"/>
          </a:xfrm>
          <a:prstGeom prst="rect">
            <a:avLst/>
          </a:prstGeom>
          <a:no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12" name="直線コネクタ 11">
            <a:extLst>
              <a:ext uri="{FF2B5EF4-FFF2-40B4-BE49-F238E27FC236}">
                <a16:creationId xmlns:a16="http://schemas.microsoft.com/office/drawing/2014/main" id="{1ED3747D-800E-473F-BE75-16E005C3C31E}"/>
              </a:ext>
            </a:extLst>
          </p:cNvPr>
          <p:cNvCxnSpPr>
            <a:cxnSpLocks/>
          </p:cNvCxnSpPr>
          <p:nvPr/>
        </p:nvCxnSpPr>
        <p:spPr>
          <a:xfrm>
            <a:off x="6202399" y="1221016"/>
            <a:ext cx="450647" cy="35016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FEC10F3D-41CF-438D-8DD0-33C2DDCB2307}"/>
              </a:ext>
            </a:extLst>
          </p:cNvPr>
          <p:cNvSpPr txBox="1"/>
          <p:nvPr/>
        </p:nvSpPr>
        <p:spPr>
          <a:xfrm>
            <a:off x="236420" y="6206708"/>
            <a:ext cx="1831232" cy="20774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7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大阪府「おいしく食べきろうロゴマーク」</a:t>
            </a:r>
          </a:p>
        </p:txBody>
      </p:sp>
      <p:sp>
        <p:nvSpPr>
          <p:cNvPr id="28" name="正方形/長方形 27">
            <a:extLst>
              <a:ext uri="{FF2B5EF4-FFF2-40B4-BE49-F238E27FC236}">
                <a16:creationId xmlns:a16="http://schemas.microsoft.com/office/drawing/2014/main" id="{7A068BBC-13E1-43EA-A3DC-471F4449A41B}"/>
              </a:ext>
            </a:extLst>
          </p:cNvPr>
          <p:cNvSpPr/>
          <p:nvPr/>
        </p:nvSpPr>
        <p:spPr>
          <a:xfrm>
            <a:off x="236540" y="4571590"/>
            <a:ext cx="8760504" cy="1901833"/>
          </a:xfrm>
          <a:prstGeom prst="rect">
            <a:avLst/>
          </a:prstGeom>
          <a:no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0" name="スライド番号プレースホルダー 2">
            <a:extLst>
              <a:ext uri="{FF2B5EF4-FFF2-40B4-BE49-F238E27FC236}">
                <a16:creationId xmlns:a16="http://schemas.microsoft.com/office/drawing/2014/main" id="{635849F9-14A3-49AB-B035-0E3CB4A62C55}"/>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51633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コンテンツ プレースホルダー 4">
            <a:extLst>
              <a:ext uri="{FF2B5EF4-FFF2-40B4-BE49-F238E27FC236}">
                <a16:creationId xmlns:a16="http://schemas.microsoft.com/office/drawing/2014/main" id="{B2B8635B-4B40-432D-8C57-951FA4228AEF}"/>
              </a:ext>
            </a:extLst>
          </p:cNvPr>
          <p:cNvSpPr>
            <a:spLocks noGrp="1"/>
          </p:cNvSpPr>
          <p:nvPr>
            <p:ph idx="4294967295"/>
          </p:nvPr>
        </p:nvSpPr>
        <p:spPr>
          <a:xfrm>
            <a:off x="16242" y="1293644"/>
            <a:ext cx="7075438" cy="5483076"/>
          </a:xfrm>
        </p:spPr>
        <p:txBody>
          <a:bodyPr>
            <a:noAutofit/>
          </a:bodyPr>
          <a:lstStyle/>
          <a:p>
            <a:pPr marL="0" indent="0">
              <a:buNone/>
            </a:pPr>
            <a:r>
              <a:rPr lang="ja-JP" altLang="en-US" sz="1800" b="1" dirty="0">
                <a:latin typeface="BIZ UDPゴシック" panose="020B0400000000000000" pitchFamily="50" charset="-128"/>
                <a:ea typeface="BIZ UDPゴシック" panose="020B0400000000000000" pitchFamily="50" charset="-128"/>
              </a:rPr>
              <a:t>■概要</a:t>
            </a:r>
            <a:endParaRPr lang="en-US" altLang="ja-JP" sz="1800" b="1" dirty="0">
              <a:latin typeface="BIZ UDPゴシック" panose="020B0400000000000000" pitchFamily="50" charset="-128"/>
              <a:ea typeface="BIZ UDPゴシック" panose="020B0400000000000000" pitchFamily="50" charset="-128"/>
            </a:endParaRPr>
          </a:p>
          <a:p>
            <a:pPr marL="0" indent="0">
              <a:buNone/>
            </a:pPr>
            <a:r>
              <a:rPr lang="ja-JP" altLang="en-US" sz="1100" b="1"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目的：府民に「食品ロス削減」について楽しく知ってもらい、</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行動につなげていく</a:t>
            </a:r>
            <a:endParaRPr lang="en-US" altLang="ja-JP" sz="1600" dirty="0">
              <a:latin typeface="BIZ UDPゴシック" panose="020B0400000000000000" pitchFamily="50" charset="-128"/>
              <a:ea typeface="BIZ UDPゴシック" panose="020B0400000000000000" pitchFamily="50" charset="-128"/>
            </a:endParaRPr>
          </a:p>
          <a:p>
            <a:pPr marL="0" indent="0">
              <a:lnSpc>
                <a:spcPts val="7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日時：令和８年</a:t>
            </a:r>
            <a:r>
              <a:rPr lang="en-US" altLang="ja-JP" sz="1600" dirty="0">
                <a:latin typeface="BIZ UDPゴシック" panose="020B0400000000000000" pitchFamily="50" charset="-128"/>
                <a:ea typeface="BIZ UDPゴシック" panose="020B0400000000000000" pitchFamily="50" charset="-128"/>
              </a:rPr>
              <a:t>10</a:t>
            </a:r>
            <a:r>
              <a:rPr lang="ja-JP" altLang="en-US" sz="1600" dirty="0">
                <a:latin typeface="BIZ UDPゴシック" panose="020B0400000000000000" pitchFamily="50" charset="-128"/>
                <a:ea typeface="BIZ UDPゴシック" panose="020B0400000000000000" pitchFamily="50" charset="-128"/>
              </a:rPr>
              <a:t>月３日（土）</a:t>
            </a:r>
            <a:r>
              <a:rPr lang="en-US" altLang="ja-JP" sz="1600" dirty="0">
                <a:latin typeface="BIZ UDPゴシック" panose="020B0400000000000000" pitchFamily="50" charset="-128"/>
                <a:ea typeface="BIZ UDPゴシック" panose="020B0400000000000000" pitchFamily="50" charset="-128"/>
              </a:rPr>
              <a:t>11:00-17:30</a:t>
            </a:r>
            <a:r>
              <a:rPr lang="ja-JP" altLang="en-US" sz="1600" dirty="0">
                <a:latin typeface="BIZ UDPゴシック" panose="020B0400000000000000" pitchFamily="50" charset="-128"/>
                <a:ea typeface="BIZ UDPゴシック" panose="020B0400000000000000" pitchFamily="50" charset="-128"/>
              </a:rPr>
              <a:t>　</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時間は予定</a:t>
            </a:r>
            <a:endParaRPr lang="en-US" altLang="ja-JP" sz="1600" dirty="0">
              <a:latin typeface="BIZ UDPゴシック" panose="020B0400000000000000" pitchFamily="50" charset="-128"/>
              <a:ea typeface="BIZ UDPゴシック" panose="020B0400000000000000" pitchFamily="50" charset="-128"/>
            </a:endParaRPr>
          </a:p>
          <a:p>
            <a:pPr marL="0" indent="0">
              <a:lnSpc>
                <a:spcPts val="7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会場：ららぽーと堺「</a:t>
            </a:r>
            <a:r>
              <a:rPr lang="en-US" altLang="ja-JP" sz="1600" dirty="0" err="1">
                <a:latin typeface="BIZ UDPゴシック" panose="020B0400000000000000" pitchFamily="50" charset="-128"/>
                <a:ea typeface="BIZ UDPゴシック" panose="020B0400000000000000" pitchFamily="50" charset="-128"/>
              </a:rPr>
              <a:t>Fansta</a:t>
            </a:r>
            <a:r>
              <a:rPr lang="en-US" altLang="ja-JP" sz="1600" dirty="0">
                <a:latin typeface="BIZ UDPゴシック" panose="020B0400000000000000" pitchFamily="50" charset="-128"/>
                <a:ea typeface="BIZ UDPゴシック" panose="020B0400000000000000" pitchFamily="50" charset="-128"/>
              </a:rPr>
              <a:t> XROSS STADIUM</a:t>
            </a:r>
            <a:r>
              <a:rPr lang="ja-JP" altLang="en-US" sz="1600" dirty="0">
                <a:latin typeface="BIZ UDPゴシック" panose="020B0400000000000000" pitchFamily="50" charset="-128"/>
                <a:ea typeface="BIZ UDPゴシック" panose="020B0400000000000000" pitchFamily="50" charset="-128"/>
              </a:rPr>
              <a:t>」</a:t>
            </a:r>
            <a:endParaRPr lang="en-US" altLang="ja-JP" sz="1600" dirty="0">
              <a:latin typeface="BIZ UDPゴシック" panose="020B0400000000000000" pitchFamily="50" charset="-128"/>
              <a:ea typeface="BIZ UDPゴシック" panose="020B0400000000000000" pitchFamily="50" charset="-128"/>
            </a:endParaRPr>
          </a:p>
          <a:p>
            <a:pPr marL="0" indent="0">
              <a:buNone/>
            </a:pPr>
            <a:endParaRPr lang="en-US" altLang="ja-JP" sz="1100" b="1" dirty="0">
              <a:latin typeface="BIZ UDPゴシック" panose="020B0400000000000000" pitchFamily="50" charset="-128"/>
              <a:ea typeface="BIZ UDPゴシック" panose="020B0400000000000000" pitchFamily="50" charset="-128"/>
            </a:endParaRPr>
          </a:p>
          <a:p>
            <a:pPr marL="0" indent="0">
              <a:buNone/>
            </a:pPr>
            <a:r>
              <a:rPr lang="ja-JP" altLang="en-US" sz="1800" b="1" dirty="0">
                <a:latin typeface="BIZ UDPゴシック" panose="020B0400000000000000" pitchFamily="50" charset="-128"/>
                <a:ea typeface="BIZ UDPゴシック" panose="020B0400000000000000" pitchFamily="50" charset="-128"/>
              </a:rPr>
              <a:t>■企画内容</a:t>
            </a:r>
            <a:endParaRPr lang="en-US" altLang="ja-JP" sz="1800" b="1" dirty="0">
              <a:latin typeface="BIZ UDPゴシック" panose="020B0400000000000000" pitchFamily="50" charset="-128"/>
              <a:ea typeface="BIZ UDPゴシック" panose="020B0400000000000000" pitchFamily="50" charset="-128"/>
            </a:endParaRPr>
          </a:p>
          <a:p>
            <a:pPr marL="0" indent="0">
              <a:buNone/>
            </a:pPr>
            <a:r>
              <a:rPr lang="ja-JP" altLang="en-US" sz="1600" b="1"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（１）ステージコンテンツ　（</a:t>
            </a:r>
            <a:r>
              <a:rPr lang="en-US" altLang="ja-JP" sz="1600" dirty="0">
                <a:latin typeface="BIZ UDPゴシック" panose="020B0400000000000000" pitchFamily="50" charset="-128"/>
                <a:ea typeface="BIZ UDPゴシック" panose="020B0400000000000000" pitchFamily="50" charset="-128"/>
              </a:rPr>
              <a:t>12:00</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17</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00</a:t>
            </a:r>
            <a:r>
              <a:rPr lang="ja-JP" altLang="en-US" sz="1600" dirty="0">
                <a:latin typeface="BIZ UDPゴシック" panose="020B0400000000000000" pitchFamily="50" charset="-128"/>
                <a:ea typeface="BIZ UDPゴシック" panose="020B0400000000000000" pitchFamily="50" charset="-128"/>
              </a:rPr>
              <a:t>予定）　</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各</a:t>
            </a:r>
            <a:r>
              <a:rPr lang="en-US" altLang="ja-JP" sz="1600" dirty="0">
                <a:latin typeface="BIZ UDPゴシック" panose="020B0400000000000000" pitchFamily="50" charset="-128"/>
                <a:ea typeface="BIZ UDPゴシック" panose="020B0400000000000000" pitchFamily="50" charset="-128"/>
              </a:rPr>
              <a:t>15</a:t>
            </a:r>
            <a:r>
              <a:rPr lang="ja-JP" altLang="en-US" sz="1600" dirty="0">
                <a:latin typeface="BIZ UDPゴシック" panose="020B0400000000000000" pitchFamily="50" charset="-128"/>
                <a:ea typeface="BIZ UDPゴシック" panose="020B0400000000000000" pitchFamily="50" charset="-128"/>
              </a:rPr>
              <a:t>分～</a:t>
            </a:r>
            <a:r>
              <a:rPr lang="en-US" altLang="ja-JP" sz="1600" dirty="0">
                <a:latin typeface="BIZ UDPゴシック" panose="020B0400000000000000" pitchFamily="50" charset="-128"/>
                <a:ea typeface="BIZ UDPゴシック" panose="020B0400000000000000" pitchFamily="50" charset="-128"/>
              </a:rPr>
              <a:t>30</a:t>
            </a:r>
            <a:r>
              <a:rPr lang="ja-JP" altLang="en-US" sz="1600" dirty="0">
                <a:latin typeface="BIZ UDPゴシック" panose="020B0400000000000000" pitchFamily="50" charset="-128"/>
                <a:ea typeface="BIZ UDPゴシック" panose="020B0400000000000000" pitchFamily="50" charset="-128"/>
              </a:rPr>
              <a:t>分程度</a:t>
            </a:r>
            <a:endParaRPr lang="en-US" altLang="ja-JP" sz="1600" dirty="0">
              <a:latin typeface="BIZ UDPゴシック" panose="020B0400000000000000" pitchFamily="50" charset="-128"/>
              <a:ea typeface="BIZ UDPゴシック" panose="020B0400000000000000" pitchFamily="50" charset="-128"/>
            </a:endParaRPr>
          </a:p>
          <a:p>
            <a:pPr marL="0" indent="0">
              <a:lnSpc>
                <a:spcPts val="7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（２）ブース出展（</a:t>
            </a:r>
            <a:r>
              <a:rPr lang="en-US" altLang="ja-JP" sz="1600" dirty="0">
                <a:latin typeface="BIZ UDPゴシック" panose="020B0400000000000000" pitchFamily="50" charset="-128"/>
                <a:ea typeface="BIZ UDPゴシック" panose="020B0400000000000000" pitchFamily="50" charset="-128"/>
              </a:rPr>
              <a:t>20</a:t>
            </a:r>
            <a:r>
              <a:rPr lang="ja-JP" altLang="en-US" sz="1600" dirty="0">
                <a:latin typeface="BIZ UDPゴシック" panose="020B0400000000000000" pitchFamily="50" charset="-128"/>
                <a:ea typeface="BIZ UDPゴシック" panose="020B0400000000000000" pitchFamily="50" charset="-128"/>
              </a:rPr>
              <a:t>ブースほど想定）　</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物販は要相談</a:t>
            </a:r>
            <a:endParaRPr lang="en-US" altLang="ja-JP" sz="1600" dirty="0">
              <a:latin typeface="BIZ UDPゴシック" panose="020B0400000000000000" pitchFamily="50" charset="-128"/>
              <a:ea typeface="BIZ UDPゴシック" panose="020B0400000000000000" pitchFamily="50" charset="-128"/>
            </a:endParaRPr>
          </a:p>
          <a:p>
            <a:pPr marL="0" indent="0">
              <a:lnSpc>
                <a:spcPts val="7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（３）会場内のゆるキャラ周遊</a:t>
            </a:r>
            <a:endParaRPr lang="en-US" altLang="ja-JP" sz="1600" dirty="0">
              <a:latin typeface="BIZ UDPゴシック" panose="020B0400000000000000" pitchFamily="50" charset="-128"/>
              <a:ea typeface="BIZ UDPゴシック" panose="020B0400000000000000" pitchFamily="50" charset="-128"/>
            </a:endParaRPr>
          </a:p>
          <a:p>
            <a:pPr marL="0" indent="0">
              <a:lnSpc>
                <a:spcPts val="7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（４）会場内ブース周遊企画</a:t>
            </a:r>
            <a:endParaRPr lang="en-US" altLang="ja-JP" sz="1600" dirty="0">
              <a:latin typeface="BIZ UDPゴシック" panose="020B0400000000000000" pitchFamily="50" charset="-128"/>
              <a:ea typeface="BIZ UDPゴシック" panose="020B0400000000000000" pitchFamily="50" charset="-128"/>
            </a:endParaRPr>
          </a:p>
          <a:p>
            <a:pPr marL="0" indent="0">
              <a:lnSpc>
                <a:spcPts val="7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（５）フードドライブの実施</a:t>
            </a:r>
            <a:endParaRPr lang="en-US" altLang="ja-JP" sz="1600"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7276190E-30EF-4E18-B45B-B7C470DA4A4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2416" y="4791405"/>
            <a:ext cx="1235609" cy="1713375"/>
          </a:xfrm>
          <a:prstGeom prst="rect">
            <a:avLst/>
          </a:prstGeom>
        </p:spPr>
      </p:pic>
      <p:sp>
        <p:nvSpPr>
          <p:cNvPr id="6" name="テキスト ボックス 5">
            <a:extLst>
              <a:ext uri="{FF2B5EF4-FFF2-40B4-BE49-F238E27FC236}">
                <a16:creationId xmlns:a16="http://schemas.microsoft.com/office/drawing/2014/main" id="{0AF4F600-B3D6-45DC-A12E-9CA83B00EEAE}"/>
              </a:ext>
            </a:extLst>
          </p:cNvPr>
          <p:cNvSpPr txBox="1"/>
          <p:nvPr/>
        </p:nvSpPr>
        <p:spPr>
          <a:xfrm>
            <a:off x="4967581" y="6504780"/>
            <a:ext cx="1605280" cy="246221"/>
          </a:xfrm>
          <a:prstGeom prst="rect">
            <a:avLst/>
          </a:prstGeom>
          <a:noFill/>
        </p:spPr>
        <p:txBody>
          <a:bodyPr wrap="square" rtlCol="0">
            <a:spAutoFit/>
          </a:bodyPr>
          <a:lstStyle/>
          <a:p>
            <a:pPr marL="0" marR="0" lvl="0" indent="0" algn="l" defTabSz="633062"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2014 </a:t>
            </a:r>
            <a:r>
              <a:rPr kumimoji="0" lang="ja-JP" altLang="en-US" sz="1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大阪府もずやん</a:t>
            </a:r>
            <a:endParaRPr kumimoji="0"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8" name="図 7">
            <a:extLst>
              <a:ext uri="{FF2B5EF4-FFF2-40B4-BE49-F238E27FC236}">
                <a16:creationId xmlns:a16="http://schemas.microsoft.com/office/drawing/2014/main" id="{B0189C59-2323-4A8B-9D18-1A0BEB3B8EDC}"/>
              </a:ext>
            </a:extLst>
          </p:cNvPr>
          <p:cNvPicPr>
            <a:picLocks noChangeAspect="1"/>
          </p:cNvPicPr>
          <p:nvPr/>
        </p:nvPicPr>
        <p:blipFill>
          <a:blip r:embed="rId4" cstate="email">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a:ext>
            </a:extLst>
          </a:blip>
          <a:stretch>
            <a:fillRect/>
          </a:stretch>
        </p:blipFill>
        <p:spPr>
          <a:xfrm>
            <a:off x="6204707" y="999344"/>
            <a:ext cx="2758772" cy="2069546"/>
          </a:xfrm>
          <a:prstGeom prst="rect">
            <a:avLst/>
          </a:prstGeom>
          <a:ln w="19050">
            <a:solidFill>
              <a:srgbClr val="FFFF00"/>
            </a:solidFill>
          </a:ln>
        </p:spPr>
      </p:pic>
      <p:sp>
        <p:nvSpPr>
          <p:cNvPr id="12" name="テキスト ボックス 11">
            <a:extLst>
              <a:ext uri="{FF2B5EF4-FFF2-40B4-BE49-F238E27FC236}">
                <a16:creationId xmlns:a16="http://schemas.microsoft.com/office/drawing/2014/main" id="{11EA0ED4-7CE2-486C-A668-3A907E52DAC0}"/>
              </a:ext>
            </a:extLst>
          </p:cNvPr>
          <p:cNvSpPr txBox="1"/>
          <p:nvPr/>
        </p:nvSpPr>
        <p:spPr>
          <a:xfrm>
            <a:off x="6204707" y="3144275"/>
            <a:ext cx="2758772" cy="246221"/>
          </a:xfrm>
          <a:prstGeom prst="rect">
            <a:avLst/>
          </a:prstGeom>
          <a:noFill/>
        </p:spPr>
        <p:txBody>
          <a:bodyPr wrap="square" rtlCol="0">
            <a:spAutoFit/>
          </a:bodyPr>
          <a:lstStyle/>
          <a:p>
            <a:pPr marL="0" marR="0" lvl="0" indent="0" algn="ctr" defTabSz="633062"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ららぽーと堺「</a:t>
            </a:r>
            <a:r>
              <a:rPr kumimoji="0" lang="en-US" altLang="ja-JP" sz="1000" b="0" i="0" u="none" strike="noStrike" kern="1200" cap="none" spc="0" normalizeH="0" baseline="0" noProof="0" dirty="0" err="1">
                <a:ln>
                  <a:noFill/>
                </a:ln>
                <a:solidFill>
                  <a:prstClr val="black"/>
                </a:solidFill>
                <a:effectLst/>
                <a:uLnTx/>
                <a:uFillTx/>
                <a:latin typeface="BIZ UDPゴシック" panose="020B0400000000000000" pitchFamily="50" charset="-128"/>
                <a:ea typeface="BIZ UDPゴシック" panose="020B0400000000000000" pitchFamily="50" charset="-128"/>
                <a:cs typeface="+mn-cs"/>
              </a:rPr>
              <a:t>Fansta</a:t>
            </a:r>
            <a:r>
              <a:rPr kumimoji="0"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XROSS STADIUM</a:t>
            </a:r>
            <a:r>
              <a:rPr kumimoji="0"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p>
        </p:txBody>
      </p:sp>
      <p:pic>
        <p:nvPicPr>
          <p:cNvPr id="11" name="図 10">
            <a:extLst>
              <a:ext uri="{FF2B5EF4-FFF2-40B4-BE49-F238E27FC236}">
                <a16:creationId xmlns:a16="http://schemas.microsoft.com/office/drawing/2014/main" id="{E4CDCE0B-16B7-4739-8E23-14D4994EB84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71324" y="3437744"/>
            <a:ext cx="1974450" cy="1480838"/>
          </a:xfrm>
          <a:prstGeom prst="rect">
            <a:avLst/>
          </a:prstGeom>
          <a:ln w="19050">
            <a:solidFill>
              <a:srgbClr val="FFFF00"/>
            </a:solidFill>
          </a:ln>
        </p:spPr>
      </p:pic>
      <p:pic>
        <p:nvPicPr>
          <p:cNvPr id="13" name="図 12">
            <a:extLst>
              <a:ext uri="{FF2B5EF4-FFF2-40B4-BE49-F238E27FC236}">
                <a16:creationId xmlns:a16="http://schemas.microsoft.com/office/drawing/2014/main" id="{60E9D54E-B9B0-465B-AF34-829B0F8262C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42223" y="4985549"/>
            <a:ext cx="2221256" cy="1480838"/>
          </a:xfrm>
          <a:prstGeom prst="rect">
            <a:avLst/>
          </a:prstGeom>
          <a:ln w="19050">
            <a:solidFill>
              <a:srgbClr val="FFFF00"/>
            </a:solidFill>
          </a:ln>
        </p:spPr>
      </p:pic>
      <p:sp>
        <p:nvSpPr>
          <p:cNvPr id="14" name="テキスト ボックス 13">
            <a:extLst>
              <a:ext uri="{FF2B5EF4-FFF2-40B4-BE49-F238E27FC236}">
                <a16:creationId xmlns:a16="http://schemas.microsoft.com/office/drawing/2014/main" id="{4F966873-D279-46FF-AC73-00434CA59046}"/>
              </a:ext>
            </a:extLst>
          </p:cNvPr>
          <p:cNvSpPr txBox="1"/>
          <p:nvPr/>
        </p:nvSpPr>
        <p:spPr>
          <a:xfrm>
            <a:off x="6722126" y="6504780"/>
            <a:ext cx="1853584" cy="246221"/>
          </a:xfrm>
          <a:prstGeom prst="rect">
            <a:avLst/>
          </a:prstGeom>
          <a:noFill/>
        </p:spPr>
        <p:txBody>
          <a:bodyPr wrap="square" rtlCol="0">
            <a:spAutoFit/>
          </a:bodyPr>
          <a:lstStyle/>
          <a:p>
            <a:pPr marL="0" marR="0" lvl="0" indent="0" algn="l" defTabSz="633062"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もったいないやん釣りゲーム</a:t>
            </a:r>
          </a:p>
        </p:txBody>
      </p:sp>
      <p:sp>
        <p:nvSpPr>
          <p:cNvPr id="2" name="タイトル 1">
            <a:extLst>
              <a:ext uri="{FF2B5EF4-FFF2-40B4-BE49-F238E27FC236}">
                <a16:creationId xmlns:a16="http://schemas.microsoft.com/office/drawing/2014/main" id="{0A1C6CBC-7506-01FF-F626-6AE6DB1AEDF2}"/>
              </a:ext>
            </a:extLst>
          </p:cNvPr>
          <p:cNvSpPr txBox="1">
            <a:spLocks/>
          </p:cNvSpPr>
          <p:nvPr/>
        </p:nvSpPr>
        <p:spPr>
          <a:xfrm>
            <a:off x="0" y="0"/>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③食品ロス削減連携活動推進事業について</a:t>
            </a:r>
          </a:p>
        </p:txBody>
      </p:sp>
      <p:sp>
        <p:nvSpPr>
          <p:cNvPr id="3" name="正方形/長方形 2">
            <a:extLst>
              <a:ext uri="{FF2B5EF4-FFF2-40B4-BE49-F238E27FC236}">
                <a16:creationId xmlns:a16="http://schemas.microsoft.com/office/drawing/2014/main" id="{1E7E8C43-F52D-30E4-A85E-D3FC3AEAA69B}"/>
              </a:ext>
            </a:extLst>
          </p:cNvPr>
          <p:cNvSpPr/>
          <p:nvPr/>
        </p:nvSpPr>
        <p:spPr>
          <a:xfrm>
            <a:off x="94991" y="508814"/>
            <a:ext cx="6627135" cy="369332"/>
          </a:xfrm>
          <a:prstGeom prst="rect">
            <a:avLst/>
          </a:prstGeom>
          <a:noFill/>
        </p:spPr>
        <p:txBody>
          <a:bodyPr wrap="none">
            <a:spAutoFit/>
          </a:bodyPr>
          <a:lstStyle/>
          <a:p>
            <a:pPr defTabSz="844083"/>
            <a:r>
              <a:rPr lang="ja-JP" altLang="en-US" b="1" dirty="0">
                <a:latin typeface="BIZ UDPゴシック" panose="020B0400000000000000" pitchFamily="50" charset="-128"/>
                <a:ea typeface="BIZ UDPゴシック" panose="020B0400000000000000" pitchFamily="50" charset="-128"/>
              </a:rPr>
              <a:t>（ア）大阪府「食品ロス削減キャンペーン」及びキックオフイベント</a:t>
            </a:r>
            <a:endParaRPr lang="en-US" altLang="ja-JP" b="1"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D57F901F-E3E5-AB3A-1C83-FA123E20E7ED}"/>
              </a:ext>
            </a:extLst>
          </p:cNvPr>
          <p:cNvSpPr/>
          <p:nvPr/>
        </p:nvSpPr>
        <p:spPr>
          <a:xfrm>
            <a:off x="5955" y="907144"/>
            <a:ext cx="6198752"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Meiryo UI" panose="020B0604030504040204" pitchFamily="50" charset="-128"/>
                <a:ea typeface="Meiryo UI" panose="020B0604030504040204" pitchFamily="50" charset="-128"/>
              </a:rPr>
              <a:t>○キックオフイベントの概要</a:t>
            </a:r>
            <a:endParaRPr kumimoji="1" lang="ja-JP" altLang="en-US" dirty="0">
              <a:solidFill>
                <a:schemeClr val="tx1"/>
              </a:solidFill>
            </a:endParaRPr>
          </a:p>
        </p:txBody>
      </p:sp>
      <p:sp>
        <p:nvSpPr>
          <p:cNvPr id="15" name="スライド番号プレースホルダー 2">
            <a:extLst>
              <a:ext uri="{FF2B5EF4-FFF2-40B4-BE49-F238E27FC236}">
                <a16:creationId xmlns:a16="http://schemas.microsoft.com/office/drawing/2014/main" id="{37357C39-1CEA-4EB2-86D8-052114AF20C3}"/>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15112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コンテンツ プレースホルダー 4">
            <a:extLst>
              <a:ext uri="{FF2B5EF4-FFF2-40B4-BE49-F238E27FC236}">
                <a16:creationId xmlns:a16="http://schemas.microsoft.com/office/drawing/2014/main" id="{B2B8635B-4B40-432D-8C57-951FA4228AEF}"/>
              </a:ext>
            </a:extLst>
          </p:cNvPr>
          <p:cNvSpPr>
            <a:spLocks noGrp="1"/>
          </p:cNvSpPr>
          <p:nvPr>
            <p:ph idx="4294967295"/>
          </p:nvPr>
        </p:nvSpPr>
        <p:spPr>
          <a:xfrm>
            <a:off x="167640" y="1483570"/>
            <a:ext cx="6944360" cy="5252510"/>
          </a:xfrm>
        </p:spPr>
        <p:txBody>
          <a:bodyPr>
            <a:noAutofit/>
          </a:bodyPr>
          <a:lstStyle/>
          <a:p>
            <a:pPr marL="0" indent="0">
              <a:buNone/>
            </a:pPr>
            <a:r>
              <a:rPr lang="ja-JP" altLang="en-US" sz="1600" dirty="0">
                <a:latin typeface="BIZ UDPゴシック" panose="020B0400000000000000" pitchFamily="50" charset="-128"/>
                <a:ea typeface="BIZ UDPゴシック" panose="020B0400000000000000" pitchFamily="50" charset="-128"/>
              </a:rPr>
              <a:t>　１．お客様情報</a:t>
            </a:r>
            <a:endParaRPr lang="en-US" altLang="ja-JP" sz="1600" dirty="0">
              <a:latin typeface="BIZ UDPゴシック" panose="020B0400000000000000" pitchFamily="50" charset="-128"/>
              <a:ea typeface="BIZ UDPゴシック" panose="020B0400000000000000" pitchFamily="50" charset="-128"/>
            </a:endParaRPr>
          </a:p>
          <a:p>
            <a:pPr marL="0" indent="0">
              <a:lnSpc>
                <a:spcPts val="10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２．大阪府「食品ロス削減</a:t>
            </a:r>
            <a:r>
              <a:rPr lang="en-US" altLang="ja-JP" sz="1600" dirty="0">
                <a:latin typeface="BIZ UDPゴシック" panose="020B0400000000000000" pitchFamily="50" charset="-128"/>
                <a:ea typeface="BIZ UDPゴシック" panose="020B0400000000000000" pitchFamily="50" charset="-128"/>
              </a:rPr>
              <a:t>10</a:t>
            </a:r>
            <a:r>
              <a:rPr lang="ja-JP" altLang="en-US" sz="1600" dirty="0">
                <a:latin typeface="BIZ UDPゴシック" panose="020B0400000000000000" pitchFamily="50" charset="-128"/>
                <a:ea typeface="BIZ UDPゴシック" panose="020B0400000000000000" pitchFamily="50" charset="-128"/>
              </a:rPr>
              <a:t>カ条」の認知度</a:t>
            </a:r>
            <a:endParaRPr lang="en-US" altLang="ja-JP" sz="1600" dirty="0">
              <a:latin typeface="BIZ UDPゴシック" panose="020B0400000000000000" pitchFamily="50" charset="-128"/>
              <a:ea typeface="BIZ UDPゴシック" panose="020B0400000000000000" pitchFamily="50" charset="-128"/>
            </a:endParaRPr>
          </a:p>
          <a:p>
            <a:pPr marL="0" indent="0">
              <a:lnSpc>
                <a:spcPts val="10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３．店舗内に掲出している啓発物の認知度</a:t>
            </a:r>
            <a:endParaRPr lang="en-US" altLang="ja-JP" sz="1600" dirty="0">
              <a:latin typeface="BIZ UDPゴシック" panose="020B0400000000000000" pitchFamily="50" charset="-128"/>
              <a:ea typeface="BIZ UDPゴシック" panose="020B0400000000000000" pitchFamily="50" charset="-128"/>
            </a:endParaRPr>
          </a:p>
          <a:p>
            <a:pPr marL="0" indent="0">
              <a:lnSpc>
                <a:spcPts val="10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４．日頃実践している取組　（「食品ロス削減</a:t>
            </a:r>
            <a:r>
              <a:rPr lang="en-US" altLang="ja-JP" sz="1600" dirty="0">
                <a:latin typeface="BIZ UDPゴシック" panose="020B0400000000000000" pitchFamily="50" charset="-128"/>
                <a:ea typeface="BIZ UDPゴシック" panose="020B0400000000000000" pitchFamily="50" charset="-128"/>
              </a:rPr>
              <a:t>10</a:t>
            </a:r>
            <a:r>
              <a:rPr lang="ja-JP" altLang="en-US" sz="1600" dirty="0">
                <a:latin typeface="BIZ UDPゴシック" panose="020B0400000000000000" pitchFamily="50" charset="-128"/>
                <a:ea typeface="BIZ UDPゴシック" panose="020B0400000000000000" pitchFamily="50" charset="-128"/>
              </a:rPr>
              <a:t>カ条」ベース）</a:t>
            </a:r>
            <a:endParaRPr lang="en-US" altLang="ja-JP" sz="1600" dirty="0">
              <a:latin typeface="BIZ UDPゴシック" panose="020B0400000000000000" pitchFamily="50" charset="-128"/>
              <a:ea typeface="BIZ UDPゴシック" panose="020B0400000000000000" pitchFamily="50" charset="-128"/>
            </a:endParaRPr>
          </a:p>
          <a:p>
            <a:pPr marL="0" indent="0">
              <a:lnSpc>
                <a:spcPts val="10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５．実践していない理由　（「食品ロス削減</a:t>
            </a:r>
            <a:r>
              <a:rPr lang="en-US" altLang="ja-JP" sz="1600" dirty="0">
                <a:latin typeface="BIZ UDPゴシック" panose="020B0400000000000000" pitchFamily="50" charset="-128"/>
                <a:ea typeface="BIZ UDPゴシック" panose="020B0400000000000000" pitchFamily="50" charset="-128"/>
              </a:rPr>
              <a:t>10</a:t>
            </a:r>
            <a:r>
              <a:rPr lang="ja-JP" altLang="en-US" sz="1600" dirty="0">
                <a:latin typeface="BIZ UDPゴシック" panose="020B0400000000000000" pitchFamily="50" charset="-128"/>
                <a:ea typeface="BIZ UDPゴシック" panose="020B0400000000000000" pitchFamily="50" charset="-128"/>
              </a:rPr>
              <a:t>カ条」ベース）</a:t>
            </a:r>
            <a:endParaRPr lang="en-US" altLang="ja-JP" sz="1600" dirty="0">
              <a:latin typeface="BIZ UDPゴシック" panose="020B0400000000000000" pitchFamily="50" charset="-128"/>
              <a:ea typeface="BIZ UDPゴシック" panose="020B0400000000000000" pitchFamily="50" charset="-128"/>
            </a:endParaRPr>
          </a:p>
          <a:p>
            <a:pPr marL="0" indent="0">
              <a:lnSpc>
                <a:spcPts val="10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６．見切品購入　（今回のキャンペーンのテーマ）</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①購入の動機</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②ポスター、</a:t>
            </a:r>
            <a:r>
              <a:rPr lang="en-US" altLang="ja-JP" sz="1600" dirty="0">
                <a:latin typeface="BIZ UDPゴシック" panose="020B0400000000000000" pitchFamily="50" charset="-128"/>
                <a:ea typeface="BIZ UDPゴシック" panose="020B0400000000000000" pitchFamily="50" charset="-128"/>
              </a:rPr>
              <a:t>POP</a:t>
            </a:r>
            <a:r>
              <a:rPr lang="ja-JP" altLang="en-US" sz="1600" dirty="0">
                <a:latin typeface="BIZ UDPゴシック" panose="020B0400000000000000" pitchFamily="50" charset="-128"/>
                <a:ea typeface="BIZ UDPゴシック" panose="020B0400000000000000" pitchFamily="50" charset="-128"/>
              </a:rPr>
              <a:t>等の啓発物の効果</a:t>
            </a:r>
            <a:endParaRPr lang="en-US" altLang="ja-JP" sz="1600" dirty="0">
              <a:latin typeface="BIZ UDPゴシック" panose="020B0400000000000000" pitchFamily="50" charset="-128"/>
              <a:ea typeface="BIZ UDPゴシック" panose="020B0400000000000000" pitchFamily="50" charset="-128"/>
            </a:endParaRPr>
          </a:p>
          <a:p>
            <a:pPr marL="0" indent="0">
              <a:lnSpc>
                <a:spcPts val="1000"/>
              </a:lnSpc>
              <a:buNone/>
            </a:pPr>
            <a:endParaRPr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７．ご意見・ご感想</a:t>
            </a:r>
            <a:endParaRPr lang="en-US" altLang="ja-JP" sz="1600" dirty="0">
              <a:latin typeface="BIZ UDPゴシック" panose="020B0400000000000000" pitchFamily="50" charset="-128"/>
              <a:ea typeface="BIZ UDPゴシック" panose="020B0400000000000000" pitchFamily="50" charset="-128"/>
            </a:endParaRPr>
          </a:p>
        </p:txBody>
      </p:sp>
      <p:sp>
        <p:nvSpPr>
          <p:cNvPr id="2" name="タイトル 1">
            <a:extLst>
              <a:ext uri="{FF2B5EF4-FFF2-40B4-BE49-F238E27FC236}">
                <a16:creationId xmlns:a16="http://schemas.microsoft.com/office/drawing/2014/main" id="{0A1C6CBC-7506-01FF-F626-6AE6DB1AEDF2}"/>
              </a:ext>
            </a:extLst>
          </p:cNvPr>
          <p:cNvSpPr txBox="1">
            <a:spLocks/>
          </p:cNvSpPr>
          <p:nvPr/>
        </p:nvSpPr>
        <p:spPr>
          <a:xfrm>
            <a:off x="0" y="0"/>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215"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③食品ロス削減連携活動推進事業について</a:t>
            </a:r>
          </a:p>
        </p:txBody>
      </p:sp>
      <p:sp>
        <p:nvSpPr>
          <p:cNvPr id="3" name="正方形/長方形 2">
            <a:extLst>
              <a:ext uri="{FF2B5EF4-FFF2-40B4-BE49-F238E27FC236}">
                <a16:creationId xmlns:a16="http://schemas.microsoft.com/office/drawing/2014/main" id="{1E7E8C43-F52D-30E4-A85E-D3FC3AEAA69B}"/>
              </a:ext>
            </a:extLst>
          </p:cNvPr>
          <p:cNvSpPr/>
          <p:nvPr/>
        </p:nvSpPr>
        <p:spPr>
          <a:xfrm>
            <a:off x="94991" y="508814"/>
            <a:ext cx="6627135" cy="369332"/>
          </a:xfrm>
          <a:prstGeom prst="rect">
            <a:avLst/>
          </a:prstGeom>
          <a:noFill/>
        </p:spPr>
        <p:txBody>
          <a:bodyPr wrap="none">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（ア）大阪府「食品ロス削減キャンペーン」及びキックオフイベント</a:t>
            </a:r>
            <a:endParaRPr kumimoji="0" lang="en-US" altLang="ja-JP"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 name="正方形/長方形 3">
            <a:extLst>
              <a:ext uri="{FF2B5EF4-FFF2-40B4-BE49-F238E27FC236}">
                <a16:creationId xmlns:a16="http://schemas.microsoft.com/office/drawing/2014/main" id="{D57F901F-E3E5-AB3A-1C83-FA123E20E7ED}"/>
              </a:ext>
            </a:extLst>
          </p:cNvPr>
          <p:cNvSpPr/>
          <p:nvPr/>
        </p:nvSpPr>
        <p:spPr>
          <a:xfrm>
            <a:off x="167640" y="956368"/>
            <a:ext cx="6198752"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○来店者アンケート（府民アンケート）の項目の再構成（案）</a:t>
            </a:r>
            <a:endParaRPr kumimoji="1" lang="ja-JP" altLang="en-US" sz="1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 name="四角形: 角を丸くする 14">
            <a:extLst>
              <a:ext uri="{FF2B5EF4-FFF2-40B4-BE49-F238E27FC236}">
                <a16:creationId xmlns:a16="http://schemas.microsoft.com/office/drawing/2014/main" id="{D4AE4579-574C-4A6F-8148-1BC432F7EA99}"/>
              </a:ext>
            </a:extLst>
          </p:cNvPr>
          <p:cNvSpPr/>
          <p:nvPr/>
        </p:nvSpPr>
        <p:spPr>
          <a:xfrm>
            <a:off x="183781" y="1366340"/>
            <a:ext cx="8665579" cy="4882060"/>
          </a:xfrm>
          <a:prstGeom prst="roundRect">
            <a:avLst>
              <a:gd name="adj" fmla="val 7109"/>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スライド番号プレースホルダー 2">
            <a:extLst>
              <a:ext uri="{FF2B5EF4-FFF2-40B4-BE49-F238E27FC236}">
                <a16:creationId xmlns:a16="http://schemas.microsoft.com/office/drawing/2014/main" id="{126D6D9B-1EFC-4C3C-947A-6E3E92E6A820}"/>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644640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847725" y="2564092"/>
            <a:ext cx="7410450" cy="1183996"/>
          </a:xfrm>
        </p:spPr>
        <p:txBody>
          <a:bodyPr>
            <a:normAutofit/>
          </a:bodyPr>
          <a:lstStyle/>
          <a:p>
            <a:pPr algn="ctr"/>
            <a:r>
              <a:rPr lang="ja-JP" altLang="en-US"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③食品ロス削減連携活動推進事業</a:t>
            </a:r>
            <a:br>
              <a:rPr lang="en-US" altLang="ja-JP"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br>
            <a:r>
              <a:rPr lang="ja-JP" altLang="en-US" sz="22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（イ）大阪府「食品ロス削減</a:t>
            </a:r>
            <a:r>
              <a:rPr lang="en-US" altLang="ja-JP" sz="22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10</a:t>
            </a:r>
            <a:r>
              <a:rPr lang="ja-JP" altLang="en-US" sz="22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カ条」</a:t>
            </a:r>
            <a:endParaRPr lang="ja-JP" altLang="en-US"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endParaRPr>
          </a:p>
        </p:txBody>
      </p:sp>
      <p:cxnSp>
        <p:nvCxnSpPr>
          <p:cNvPr id="6" name="直線コネクタ 5"/>
          <p:cNvCxnSpPr>
            <a:cxnSpLocks/>
          </p:cNvCxnSpPr>
          <p:nvPr/>
        </p:nvCxnSpPr>
        <p:spPr>
          <a:xfrm>
            <a:off x="847725" y="3748088"/>
            <a:ext cx="7410450" cy="0"/>
          </a:xfrm>
          <a:prstGeom prst="line">
            <a:avLst/>
          </a:prstGeom>
          <a:ln>
            <a:solidFill>
              <a:schemeClr val="accent1">
                <a:lumMod val="50000"/>
              </a:schemeClr>
            </a:solidFill>
          </a:ln>
        </p:spPr>
        <p:style>
          <a:lnRef idx="3">
            <a:schemeClr val="accent2"/>
          </a:lnRef>
          <a:fillRef idx="0">
            <a:schemeClr val="accent2"/>
          </a:fillRef>
          <a:effectRef idx="2">
            <a:schemeClr val="accent2"/>
          </a:effectRef>
          <a:fontRef idx="minor">
            <a:schemeClr val="tx1"/>
          </a:fontRef>
        </p:style>
      </p:cxnSp>
      <p:grpSp>
        <p:nvGrpSpPr>
          <p:cNvPr id="8" name="グループ化 7"/>
          <p:cNvGrpSpPr/>
          <p:nvPr/>
        </p:nvGrpSpPr>
        <p:grpSpPr>
          <a:xfrm>
            <a:off x="172226" y="415142"/>
            <a:ext cx="3126442" cy="385131"/>
            <a:chOff x="285317" y="757882"/>
            <a:chExt cx="10837585" cy="1354699"/>
          </a:xfrm>
        </p:grpSpPr>
        <p:grpSp>
          <p:nvGrpSpPr>
            <p:cNvPr id="9" name="グループ化 8">
              <a:extLst>
                <a:ext uri="{FF2B5EF4-FFF2-40B4-BE49-F238E27FC236}">
                  <a16:creationId xmlns:a16="http://schemas.microsoft.com/office/drawing/2014/main" id="{F1F051AA-3954-45BB-A823-4A6521ED1B9A}"/>
                </a:ext>
              </a:extLst>
            </p:cNvPr>
            <p:cNvGrpSpPr/>
            <p:nvPr/>
          </p:nvGrpSpPr>
          <p:grpSpPr>
            <a:xfrm>
              <a:off x="285317" y="757882"/>
              <a:ext cx="9482886" cy="1354698"/>
              <a:chOff x="192024" y="0"/>
              <a:chExt cx="10838688" cy="1548384"/>
            </a:xfrm>
          </p:grpSpPr>
          <p:pic>
            <p:nvPicPr>
              <p:cNvPr id="11" name="図 10" descr="アイコン&#10;&#10;自動的に生成された説明">
                <a:extLst>
                  <a:ext uri="{FF2B5EF4-FFF2-40B4-BE49-F238E27FC236}">
                    <a16:creationId xmlns:a16="http://schemas.microsoft.com/office/drawing/2014/main" id="{AD9F5F3C-31D2-4EFB-8497-0BB8776554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024" y="0"/>
                <a:ext cx="1548384" cy="1548384"/>
              </a:xfrm>
              <a:prstGeom prst="rect">
                <a:avLst/>
              </a:prstGeom>
            </p:spPr>
          </p:pic>
          <p:pic>
            <p:nvPicPr>
              <p:cNvPr id="12" name="図 11" descr="アイコン が含まれている画像&#10;&#10;自動的に生成された説明">
                <a:extLst>
                  <a:ext uri="{FF2B5EF4-FFF2-40B4-BE49-F238E27FC236}">
                    <a16:creationId xmlns:a16="http://schemas.microsoft.com/office/drawing/2014/main" id="{3C13A7C0-FBB8-4CA8-B240-B6FCD0D76D2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40408" y="0"/>
                <a:ext cx="1548384" cy="1548384"/>
              </a:xfrm>
              <a:prstGeom prst="rect">
                <a:avLst/>
              </a:prstGeom>
            </p:spPr>
          </p:pic>
          <p:pic>
            <p:nvPicPr>
              <p:cNvPr id="13" name="図 12" descr="アイコン が含まれている画像&#10;&#10;自動的に生成された説明">
                <a:extLst>
                  <a:ext uri="{FF2B5EF4-FFF2-40B4-BE49-F238E27FC236}">
                    <a16:creationId xmlns:a16="http://schemas.microsoft.com/office/drawing/2014/main" id="{0C551BCB-3466-43F1-9B9B-B269414C11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88792" y="0"/>
                <a:ext cx="1548384" cy="1548384"/>
              </a:xfrm>
              <a:prstGeom prst="rect">
                <a:avLst/>
              </a:prstGeom>
            </p:spPr>
          </p:pic>
          <p:pic>
            <p:nvPicPr>
              <p:cNvPr id="14" name="図 13" descr="アイコン が含まれている画像&#10;&#10;自動的に生成された説明">
                <a:extLst>
                  <a:ext uri="{FF2B5EF4-FFF2-40B4-BE49-F238E27FC236}">
                    <a16:creationId xmlns:a16="http://schemas.microsoft.com/office/drawing/2014/main" id="{B1957410-E686-4323-B04B-E7B078C66AC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37176" y="0"/>
                <a:ext cx="1548384" cy="1548384"/>
              </a:xfrm>
              <a:prstGeom prst="rect">
                <a:avLst/>
              </a:prstGeom>
            </p:spPr>
          </p:pic>
          <p:pic>
            <p:nvPicPr>
              <p:cNvPr id="15" name="図 14" descr="ロゴ が含まれている画像&#10;&#10;自動的に生成された説明">
                <a:extLst>
                  <a:ext uri="{FF2B5EF4-FFF2-40B4-BE49-F238E27FC236}">
                    <a16:creationId xmlns:a16="http://schemas.microsoft.com/office/drawing/2014/main" id="{84A3BC83-2E88-4066-9FA6-413884CE609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85560" y="0"/>
                <a:ext cx="1548384" cy="1548384"/>
              </a:xfrm>
              <a:prstGeom prst="rect">
                <a:avLst/>
              </a:prstGeom>
            </p:spPr>
          </p:pic>
          <p:pic>
            <p:nvPicPr>
              <p:cNvPr id="16" name="図 15" descr="アイコン が含まれている画像&#10;&#10;自動的に生成された説明">
                <a:extLst>
                  <a:ext uri="{FF2B5EF4-FFF2-40B4-BE49-F238E27FC236}">
                    <a16:creationId xmlns:a16="http://schemas.microsoft.com/office/drawing/2014/main" id="{9BBC6DAE-1E2E-4328-9C49-95B78CE1F3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33944" y="0"/>
                <a:ext cx="1548384" cy="1548384"/>
              </a:xfrm>
              <a:prstGeom prst="rect">
                <a:avLst/>
              </a:prstGeom>
            </p:spPr>
          </p:pic>
          <p:pic>
            <p:nvPicPr>
              <p:cNvPr id="17" name="図 16" descr="アイコン&#10;&#10;自動的に生成された説明">
                <a:extLst>
                  <a:ext uri="{FF2B5EF4-FFF2-40B4-BE49-F238E27FC236}">
                    <a16:creationId xmlns:a16="http://schemas.microsoft.com/office/drawing/2014/main" id="{C03E810A-505C-4C5A-B684-766E38ACBD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482328" y="0"/>
                <a:ext cx="1548384" cy="1548384"/>
              </a:xfrm>
              <a:prstGeom prst="rect">
                <a:avLst/>
              </a:prstGeom>
            </p:spPr>
          </p:pic>
        </p:grpSp>
        <p:pic>
          <p:nvPicPr>
            <p:cNvPr id="10" name="図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768204" y="757883"/>
              <a:ext cx="1354698" cy="1354698"/>
            </a:xfrm>
            <a:prstGeom prst="rect">
              <a:avLst/>
            </a:prstGeom>
            <a:solidFill>
              <a:schemeClr val="bg1"/>
            </a:solidFill>
          </p:spPr>
        </p:pic>
      </p:grpSp>
      <p:sp>
        <p:nvSpPr>
          <p:cNvPr id="19" name="テキスト ボックス 18">
            <a:extLst>
              <a:ext uri="{FF2B5EF4-FFF2-40B4-BE49-F238E27FC236}">
                <a16:creationId xmlns:a16="http://schemas.microsoft.com/office/drawing/2014/main" id="{49C0EBF3-D80B-449A-B622-AF51AC34417B}"/>
              </a:ext>
            </a:extLst>
          </p:cNvPr>
          <p:cNvSpPr txBox="1"/>
          <p:nvPr/>
        </p:nvSpPr>
        <p:spPr>
          <a:xfrm>
            <a:off x="3797300" y="235803"/>
            <a:ext cx="5346701" cy="2911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R</a:t>
            </a:r>
            <a:r>
              <a:rPr kumimoji="1" lang="ja-JP" altLang="en-US" sz="1292" dirty="0">
                <a:solidFill>
                  <a:prstClr val="black"/>
                </a:solidFill>
                <a:latin typeface="UD デジタル 教科書体 NP-R" panose="02020400000000000000" pitchFamily="18" charset="-128"/>
                <a:ea typeface="UD デジタル 教科書体 NP-R" panose="02020400000000000000" pitchFamily="18" charset="-128"/>
              </a:rPr>
              <a:t>８</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７</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.31</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　令和８年度第１回食品ロス削減ネットワーク懇話会資料</a:t>
            </a:r>
          </a:p>
        </p:txBody>
      </p:sp>
      <p:sp>
        <p:nvSpPr>
          <p:cNvPr id="18" name="スライド番号プレースホルダー 2">
            <a:extLst>
              <a:ext uri="{FF2B5EF4-FFF2-40B4-BE49-F238E27FC236}">
                <a16:creationId xmlns:a16="http://schemas.microsoft.com/office/drawing/2014/main" id="{72039AE5-B12A-4A30-862A-C2680FDF09C1}"/>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02459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コンテンツ プレースホルダー 4">
            <a:extLst>
              <a:ext uri="{FF2B5EF4-FFF2-40B4-BE49-F238E27FC236}">
                <a16:creationId xmlns:a16="http://schemas.microsoft.com/office/drawing/2014/main" id="{B2B8635B-4B40-432D-8C57-951FA4228AEF}"/>
              </a:ext>
            </a:extLst>
          </p:cNvPr>
          <p:cNvSpPr>
            <a:spLocks noGrp="1"/>
          </p:cNvSpPr>
          <p:nvPr>
            <p:ph idx="4294967295"/>
          </p:nvPr>
        </p:nvSpPr>
        <p:spPr>
          <a:xfrm>
            <a:off x="137948" y="518436"/>
            <a:ext cx="8868103" cy="2418299"/>
          </a:xfrm>
        </p:spPr>
        <p:txBody>
          <a:bodyPr>
            <a:normAutofit/>
          </a:bodyPr>
          <a:lstStyle/>
          <a:p>
            <a:pPr>
              <a:buFont typeface="Wingdings" panose="05000000000000000000" pitchFamily="2" charset="2"/>
              <a:buChar char="p"/>
            </a:pPr>
            <a:r>
              <a:rPr lang="ja-JP" altLang="en-US" sz="1800" b="1" dirty="0">
                <a:latin typeface="BIZ UDPゴシック" panose="020B0400000000000000" pitchFamily="50" charset="-128"/>
                <a:ea typeface="BIZ UDPゴシック" panose="020B0400000000000000" pitchFamily="50" charset="-128"/>
              </a:rPr>
              <a:t>　大阪府「食品ロス削減</a:t>
            </a:r>
            <a:r>
              <a:rPr lang="en-US" altLang="ja-JP" sz="1800" b="1" dirty="0">
                <a:latin typeface="BIZ UDPゴシック" panose="020B0400000000000000" pitchFamily="50" charset="-128"/>
                <a:ea typeface="BIZ UDPゴシック" panose="020B0400000000000000" pitchFamily="50" charset="-128"/>
              </a:rPr>
              <a:t>10</a:t>
            </a:r>
            <a:r>
              <a:rPr lang="ja-JP" altLang="en-US" sz="1800" b="1" dirty="0">
                <a:latin typeface="BIZ UDPゴシック" panose="020B0400000000000000" pitchFamily="50" charset="-128"/>
                <a:ea typeface="BIZ UDPゴシック" panose="020B0400000000000000" pitchFamily="50" charset="-128"/>
              </a:rPr>
              <a:t>カ条」</a:t>
            </a:r>
            <a:br>
              <a:rPr lang="en-US" altLang="ja-JP" sz="1800" b="1" dirty="0">
                <a:latin typeface="BIZ UDPゴシック" panose="020B0400000000000000" pitchFamily="50" charset="-128"/>
                <a:ea typeface="BIZ UDPゴシック" panose="020B0400000000000000" pitchFamily="50" charset="-128"/>
              </a:rPr>
            </a:br>
            <a:r>
              <a:rPr lang="en-US" altLang="ja-JP" sz="1800" b="1" dirty="0">
                <a:latin typeface="BIZ UDPゴシック" panose="020B0400000000000000" pitchFamily="50" charset="-128"/>
                <a:ea typeface="BIZ UDPゴシック" panose="020B0400000000000000" pitchFamily="50" charset="-128"/>
              </a:rPr>
              <a:t>   </a:t>
            </a:r>
            <a:r>
              <a:rPr lang="en-US" altLang="ja-JP" sz="1500" b="1" dirty="0">
                <a:latin typeface="BIZ UDPゴシック" panose="020B0400000000000000" pitchFamily="50" charset="-128"/>
                <a:ea typeface="BIZ UDPゴシック" panose="020B0400000000000000" pitchFamily="50" charset="-128"/>
              </a:rPr>
              <a:t>【</a:t>
            </a:r>
            <a:r>
              <a:rPr lang="ja-JP" altLang="en-US" sz="1500" b="1" dirty="0">
                <a:latin typeface="BIZ UDPゴシック" panose="020B0400000000000000" pitchFamily="50" charset="-128"/>
                <a:ea typeface="BIZ UDPゴシック" panose="020B0400000000000000" pitchFamily="50" charset="-128"/>
              </a:rPr>
              <a:t>概要</a:t>
            </a:r>
            <a:r>
              <a:rPr lang="en-US" altLang="ja-JP" sz="1500" b="1" dirty="0">
                <a:latin typeface="BIZ UDPゴシック" panose="020B0400000000000000" pitchFamily="50" charset="-128"/>
                <a:ea typeface="BIZ UDPゴシック" panose="020B0400000000000000" pitchFamily="50" charset="-128"/>
              </a:rPr>
              <a:t>】</a:t>
            </a:r>
            <a:r>
              <a:rPr lang="ja-JP" altLang="en-US" sz="1500" b="1"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具体的な食品ロス削減の取組を、イラストとともに簡潔かつキャッチ</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に示したシート</a:t>
            </a:r>
            <a:endParaRPr lang="en-US" altLang="ja-JP" sz="1400" dirty="0">
              <a:latin typeface="BIZ UDPゴシック" panose="020B0400000000000000" pitchFamily="50" charset="-128"/>
              <a:ea typeface="BIZ UDPゴシック" panose="020B0400000000000000" pitchFamily="50" charset="-128"/>
            </a:endParaRPr>
          </a:p>
          <a:p>
            <a:pPr>
              <a:buFont typeface="Wingdings" panose="05000000000000000000" pitchFamily="2" charset="2"/>
              <a:buChar char="p"/>
            </a:pPr>
            <a:r>
              <a:rPr lang="ja-JP" altLang="en-US" sz="1800" b="1" dirty="0">
                <a:latin typeface="BIZ UDPゴシック" panose="020B0400000000000000" pitchFamily="50" charset="-128"/>
                <a:ea typeface="BIZ UDPゴシック" panose="020B0400000000000000" pitchFamily="50" charset="-128"/>
              </a:rPr>
              <a:t>　「食品ロス削減キャンペーン」での活用</a:t>
            </a:r>
            <a:br>
              <a:rPr lang="en-US" altLang="ja-JP" sz="1800" b="1" dirty="0">
                <a:latin typeface="BIZ UDPゴシック" panose="020B0400000000000000" pitchFamily="50" charset="-128"/>
                <a:ea typeface="BIZ UDPゴシック" panose="020B0400000000000000" pitchFamily="50" charset="-128"/>
              </a:rPr>
            </a:br>
            <a:r>
              <a:rPr lang="en-US" altLang="ja-JP" sz="1800" b="1" dirty="0">
                <a:latin typeface="BIZ UDPゴシック" panose="020B0400000000000000" pitchFamily="50" charset="-128"/>
                <a:ea typeface="BIZ UDPゴシック" panose="020B0400000000000000" pitchFamily="50" charset="-128"/>
              </a:rPr>
              <a:t>   </a:t>
            </a:r>
            <a:r>
              <a:rPr lang="en-US" altLang="ja-JP" sz="1500" b="1" dirty="0">
                <a:latin typeface="BIZ UDPゴシック" panose="020B0400000000000000" pitchFamily="50" charset="-128"/>
                <a:ea typeface="BIZ UDPゴシック" panose="020B0400000000000000" pitchFamily="50" charset="-128"/>
              </a:rPr>
              <a:t>【</a:t>
            </a:r>
            <a:r>
              <a:rPr lang="ja-JP" altLang="en-US" sz="1500" b="1" dirty="0">
                <a:latin typeface="BIZ UDPゴシック" panose="020B0400000000000000" pitchFamily="50" charset="-128"/>
                <a:ea typeface="BIZ UDPゴシック" panose="020B0400000000000000" pitchFamily="50" charset="-128"/>
              </a:rPr>
              <a:t>配布方法</a:t>
            </a:r>
            <a:r>
              <a:rPr lang="en-US" altLang="ja-JP" sz="1500" b="1" dirty="0">
                <a:latin typeface="BIZ UDPゴシック" panose="020B0400000000000000" pitchFamily="50" charset="-128"/>
                <a:ea typeface="BIZ UDPゴシック" panose="020B0400000000000000" pitchFamily="50" charset="-128"/>
              </a:rPr>
              <a:t>】</a:t>
            </a:r>
            <a:r>
              <a:rPr lang="ja-JP" altLang="en-US" sz="1500" b="1" dirty="0">
                <a:latin typeface="BIZ UDPゴシック" panose="020B0400000000000000" pitchFamily="50" charset="-128"/>
                <a:ea typeface="BIZ UDPゴシック" panose="020B0400000000000000" pitchFamily="50" charset="-128"/>
              </a:rPr>
              <a:t>　</a:t>
            </a:r>
            <a:br>
              <a:rPr lang="en-US" altLang="ja-JP" sz="1500" dirty="0">
                <a:latin typeface="BIZ UDPゴシック" panose="020B0400000000000000" pitchFamily="50" charset="-128"/>
                <a:ea typeface="BIZ UDPゴシック" panose="020B0400000000000000" pitchFamily="50" charset="-128"/>
              </a:rPr>
            </a:br>
            <a:r>
              <a:rPr lang="ja-JP" altLang="en-US" sz="15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・（キャンペーン期間中常時）　キャンペーンボード、サッカー台、サービスカウンター等での配架・配布</a:t>
            </a:r>
            <a:br>
              <a:rPr lang="en-US" altLang="ja-JP" sz="1400" dirty="0">
                <a:latin typeface="BIZ UDPゴシック" panose="020B0400000000000000" pitchFamily="50" charset="-128"/>
                <a:ea typeface="BIZ UDPゴシック" panose="020B0400000000000000" pitchFamily="50" charset="-128"/>
              </a:rPr>
            </a:br>
            <a:r>
              <a:rPr lang="ja-JP" altLang="en-US" sz="1400" dirty="0">
                <a:latin typeface="BIZ UDPゴシック" panose="020B0400000000000000" pitchFamily="50" charset="-128"/>
                <a:ea typeface="BIZ UDPゴシック" panose="020B0400000000000000" pitchFamily="50" charset="-128"/>
              </a:rPr>
              <a:t>　  ・（イベント実施時）　　　　      イベントコーナーでの配架・配布</a:t>
            </a:r>
            <a:br>
              <a:rPr lang="en-US" altLang="ja-JP" sz="1400" dirty="0">
                <a:latin typeface="BIZ UDPゴシック" panose="020B0400000000000000" pitchFamily="50" charset="-128"/>
                <a:ea typeface="BIZ UDPゴシック" panose="020B0400000000000000" pitchFamily="50" charset="-128"/>
              </a:rPr>
            </a:br>
            <a:r>
              <a:rPr lang="en-US" altLang="ja-JP" sz="1400" dirty="0">
                <a:latin typeface="BIZ UDPゴシック" panose="020B0400000000000000" pitchFamily="50" charset="-128"/>
                <a:ea typeface="BIZ UDPゴシック" panose="020B0400000000000000" pitchFamily="50" charset="-128"/>
              </a:rPr>
              <a:t>    </a:t>
            </a:r>
            <a:r>
              <a:rPr lang="en-US" altLang="ja-JP" sz="1500" b="1" dirty="0">
                <a:latin typeface="BIZ UDPゴシック" panose="020B0400000000000000" pitchFamily="50" charset="-128"/>
                <a:ea typeface="BIZ UDPゴシック" panose="020B0400000000000000" pitchFamily="50" charset="-128"/>
              </a:rPr>
              <a:t>【</a:t>
            </a:r>
            <a:r>
              <a:rPr lang="ja-JP" altLang="en-US" sz="1500" b="1" dirty="0">
                <a:latin typeface="BIZ UDPゴシック" panose="020B0400000000000000" pitchFamily="50" charset="-128"/>
                <a:ea typeface="BIZ UDPゴシック" panose="020B0400000000000000" pitchFamily="50" charset="-128"/>
              </a:rPr>
              <a:t>府民の行動変容へのインセンティブ案</a:t>
            </a:r>
            <a:r>
              <a:rPr lang="en-US" altLang="ja-JP" sz="1500" b="1" dirty="0">
                <a:latin typeface="BIZ UDPゴシック" panose="020B0400000000000000" pitchFamily="50" charset="-128"/>
                <a:ea typeface="BIZ UDPゴシック" panose="020B0400000000000000" pitchFamily="50" charset="-128"/>
              </a:rPr>
              <a:t>】</a:t>
            </a:r>
            <a:br>
              <a:rPr lang="en-US" altLang="ja-JP" sz="1500" dirty="0">
                <a:latin typeface="BIZ UDPゴシック" panose="020B0400000000000000" pitchFamily="50" charset="-128"/>
                <a:ea typeface="BIZ UDPゴシック" panose="020B0400000000000000" pitchFamily="50" charset="-128"/>
              </a:rPr>
            </a:br>
            <a:r>
              <a:rPr lang="en-US" altLang="ja-JP" sz="15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　・具体的な行動を、複数かつ複数回取り組んだ府民（消費者）が、</a:t>
            </a:r>
            <a:br>
              <a:rPr lang="en-US" altLang="ja-JP" sz="1400" dirty="0">
                <a:latin typeface="BIZ UDPゴシック" panose="020B0400000000000000" pitchFamily="50" charset="-128"/>
                <a:ea typeface="BIZ UDPゴシック" panose="020B0400000000000000" pitchFamily="50" charset="-128"/>
              </a:rPr>
            </a:br>
            <a:r>
              <a:rPr lang="ja-JP" altLang="en-US" sz="1400" dirty="0">
                <a:latin typeface="BIZ UDPゴシック" panose="020B0400000000000000" pitchFamily="50" charset="-128"/>
                <a:ea typeface="BIZ UDPゴシック" panose="020B0400000000000000" pitchFamily="50" charset="-128"/>
              </a:rPr>
              <a:t>　　  裏面に記載の</a:t>
            </a:r>
            <a:r>
              <a:rPr lang="en-US" altLang="ja-JP" sz="1400" dirty="0">
                <a:latin typeface="BIZ UDPゴシック" panose="020B0400000000000000" pitchFamily="50" charset="-128"/>
                <a:ea typeface="BIZ UDPゴシック" panose="020B0400000000000000" pitchFamily="50" charset="-128"/>
              </a:rPr>
              <a:t>QR</a:t>
            </a:r>
            <a:r>
              <a:rPr lang="ja-JP" altLang="en-US" sz="1400" dirty="0">
                <a:latin typeface="BIZ UDPゴシック" panose="020B0400000000000000" pitchFamily="50" charset="-128"/>
                <a:ea typeface="BIZ UDPゴシック" panose="020B0400000000000000" pitchFamily="50" charset="-128"/>
              </a:rPr>
              <a:t>コードから自己申告することで、後日抽選でプレゼントを送付する。</a:t>
            </a:r>
            <a:br>
              <a:rPr lang="en-US" altLang="ja-JP" sz="1400" dirty="0">
                <a:latin typeface="BIZ UDPゴシック" panose="020B0400000000000000" pitchFamily="50" charset="-128"/>
                <a:ea typeface="BIZ UDPゴシック" panose="020B0400000000000000" pitchFamily="50" charset="-128"/>
              </a:rPr>
            </a:br>
            <a:r>
              <a:rPr lang="ja-JP" altLang="en-US" sz="1400" dirty="0">
                <a:latin typeface="BIZ UDPゴシック" panose="020B0400000000000000" pitchFamily="50" charset="-128"/>
                <a:ea typeface="BIZ UDPゴシック" panose="020B0400000000000000" pitchFamily="50" charset="-128"/>
              </a:rPr>
              <a:t>　  ・イベント実施時は、さらにその場で見せていただくことでプチ景品をプレゼントする。</a:t>
            </a:r>
            <a:endParaRPr lang="en-US" altLang="ja-JP" sz="1500" dirty="0">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F57CDA7D-903B-423F-A1DA-2D9B1C343C6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6876" y="2898391"/>
            <a:ext cx="6992288" cy="3724568"/>
          </a:xfrm>
          <a:prstGeom prst="rect">
            <a:avLst/>
          </a:prstGeom>
        </p:spPr>
      </p:pic>
      <p:sp>
        <p:nvSpPr>
          <p:cNvPr id="69" name="テキスト ボックス 68">
            <a:extLst>
              <a:ext uri="{FF2B5EF4-FFF2-40B4-BE49-F238E27FC236}">
                <a16:creationId xmlns:a16="http://schemas.microsoft.com/office/drawing/2014/main" id="{DDEFD48B-9416-48D2-9A3D-EC4EBB97F057}"/>
              </a:ext>
            </a:extLst>
          </p:cNvPr>
          <p:cNvSpPr txBox="1"/>
          <p:nvPr/>
        </p:nvSpPr>
        <p:spPr>
          <a:xfrm>
            <a:off x="402021" y="3012029"/>
            <a:ext cx="614855" cy="261610"/>
          </a:xfrm>
          <a:prstGeom prst="rect">
            <a:avLst/>
          </a:prstGeom>
          <a:solidFill>
            <a:srgbClr val="FFFFCC"/>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（表面）</a:t>
            </a:r>
          </a:p>
        </p:txBody>
      </p:sp>
      <p:sp>
        <p:nvSpPr>
          <p:cNvPr id="8" name="タイトル 1">
            <a:extLst>
              <a:ext uri="{FF2B5EF4-FFF2-40B4-BE49-F238E27FC236}">
                <a16:creationId xmlns:a16="http://schemas.microsoft.com/office/drawing/2014/main" id="{3279E873-2A37-4B6B-93F4-DADD4641D184}"/>
              </a:ext>
            </a:extLst>
          </p:cNvPr>
          <p:cNvSpPr txBox="1">
            <a:spLocks/>
          </p:cNvSpPr>
          <p:nvPr/>
        </p:nvSpPr>
        <p:spPr>
          <a:xfrm>
            <a:off x="0" y="4642"/>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215"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③食品ロス削減連携活動推進事業</a:t>
            </a:r>
          </a:p>
        </p:txBody>
      </p:sp>
      <p:sp>
        <p:nvSpPr>
          <p:cNvPr id="7" name="テキスト ボックス 6">
            <a:extLst>
              <a:ext uri="{FF2B5EF4-FFF2-40B4-BE49-F238E27FC236}">
                <a16:creationId xmlns:a16="http://schemas.microsoft.com/office/drawing/2014/main" id="{8C7E218C-9DE8-4ADC-85B5-E1B0EC37A513}"/>
              </a:ext>
            </a:extLst>
          </p:cNvPr>
          <p:cNvSpPr txBox="1"/>
          <p:nvPr/>
        </p:nvSpPr>
        <p:spPr>
          <a:xfrm>
            <a:off x="6495393" y="496288"/>
            <a:ext cx="2634962" cy="369332"/>
          </a:xfrm>
          <a:prstGeom prst="rect">
            <a:avLst/>
          </a:prstGeom>
          <a:solidFill>
            <a:schemeClr val="accent5">
              <a:lumMod val="20000"/>
              <a:lumOff val="80000"/>
            </a:schemeClr>
          </a:solidFill>
        </p:spPr>
        <p:txBody>
          <a:bodyPr wrap="square" rtlCol="0">
            <a:spAutoFit/>
          </a:bodyPr>
          <a:lstStyle/>
          <a:p>
            <a:pPr algn="ctr"/>
            <a:r>
              <a:rPr kumimoji="1" lang="en-US" altLang="ja-JP" b="1" dirty="0">
                <a:solidFill>
                  <a:schemeClr val="accent1">
                    <a:lumMod val="75000"/>
                  </a:schemeClr>
                </a:solidFill>
                <a:latin typeface="BIZ UDPゴシック" panose="020B0400000000000000" pitchFamily="50" charset="-128"/>
                <a:ea typeface="BIZ UDPゴシック" panose="020B0400000000000000" pitchFamily="50" charset="-128"/>
              </a:rPr>
              <a:t>R8.2</a:t>
            </a:r>
            <a:r>
              <a:rPr kumimoji="1" lang="ja-JP" altLang="en-US" b="1" dirty="0">
                <a:solidFill>
                  <a:schemeClr val="accent1">
                    <a:lumMod val="75000"/>
                  </a:schemeClr>
                </a:solidFill>
                <a:latin typeface="BIZ UDPゴシック" panose="020B0400000000000000" pitchFamily="50" charset="-128"/>
                <a:ea typeface="BIZ UDPゴシック" panose="020B0400000000000000" pitchFamily="50" charset="-128"/>
              </a:rPr>
              <a:t>　懇話会資料</a:t>
            </a:r>
            <a:endParaRPr kumimoji="1" lang="en-US" altLang="ja-JP" b="1" dirty="0">
              <a:solidFill>
                <a:schemeClr val="accent1">
                  <a:lumMod val="75000"/>
                </a:schemeClr>
              </a:solidFill>
              <a:latin typeface="BIZ UDPゴシック" panose="020B0400000000000000" pitchFamily="50" charset="-128"/>
              <a:ea typeface="BIZ UDPゴシック" panose="020B0400000000000000" pitchFamily="50" charset="-128"/>
            </a:endParaRPr>
          </a:p>
        </p:txBody>
      </p:sp>
      <p:sp>
        <p:nvSpPr>
          <p:cNvPr id="10" name="スライド番号プレースホルダー 2">
            <a:extLst>
              <a:ext uri="{FF2B5EF4-FFF2-40B4-BE49-F238E27FC236}">
                <a16:creationId xmlns:a16="http://schemas.microsoft.com/office/drawing/2014/main" id="{347F953F-0AA9-450D-A902-385C58C6FA85}"/>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07072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a:extLst>
              <a:ext uri="{FF2B5EF4-FFF2-40B4-BE49-F238E27FC236}">
                <a16:creationId xmlns:a16="http://schemas.microsoft.com/office/drawing/2014/main" id="{6D5D61B9-D25F-4F1F-8BBE-3F8C9135EAA8}"/>
              </a:ext>
            </a:extLst>
          </p:cNvPr>
          <p:cNvSpPr txBox="1">
            <a:spLocks/>
          </p:cNvSpPr>
          <p:nvPr/>
        </p:nvSpPr>
        <p:spPr>
          <a:xfrm>
            <a:off x="0" y="12663"/>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③食品ロス削減連携活動推進事業</a:t>
            </a:r>
          </a:p>
        </p:txBody>
      </p:sp>
      <p:sp>
        <p:nvSpPr>
          <p:cNvPr id="12" name="タイトル 1">
            <a:extLst>
              <a:ext uri="{FF2B5EF4-FFF2-40B4-BE49-F238E27FC236}">
                <a16:creationId xmlns:a16="http://schemas.microsoft.com/office/drawing/2014/main" id="{19E3DBF5-9085-4534-95C4-A6A7E549F34F}"/>
              </a:ext>
            </a:extLst>
          </p:cNvPr>
          <p:cNvSpPr txBox="1">
            <a:spLocks/>
          </p:cNvSpPr>
          <p:nvPr/>
        </p:nvSpPr>
        <p:spPr>
          <a:xfrm>
            <a:off x="0" y="647663"/>
            <a:ext cx="5054600" cy="491646"/>
          </a:xfrm>
          <a:prstGeom prst="rect">
            <a:avLst/>
          </a:prstGeom>
          <a:no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ysClr val="windowText" lastClr="000000"/>
                </a:solidFill>
                <a:latin typeface="BIZ UDPゴシック" panose="020B0400000000000000" pitchFamily="50" charset="-128"/>
                <a:ea typeface="BIZ UDPゴシック" panose="020B0400000000000000" pitchFamily="50" charset="-128"/>
              </a:rPr>
              <a:t>（イ）大阪府「食品ロス削減</a:t>
            </a:r>
            <a:r>
              <a:rPr lang="en-US" altLang="ja-JP" sz="2215" b="1" dirty="0">
                <a:solidFill>
                  <a:sysClr val="windowText" lastClr="000000"/>
                </a:solidFill>
                <a:latin typeface="BIZ UDPゴシック" panose="020B0400000000000000" pitchFamily="50" charset="-128"/>
                <a:ea typeface="BIZ UDPゴシック" panose="020B0400000000000000" pitchFamily="50" charset="-128"/>
              </a:rPr>
              <a:t>10</a:t>
            </a:r>
            <a:r>
              <a:rPr lang="ja-JP" altLang="en-US" sz="2215" b="1" dirty="0">
                <a:solidFill>
                  <a:sysClr val="windowText" lastClr="000000"/>
                </a:solidFill>
                <a:latin typeface="BIZ UDPゴシック" panose="020B0400000000000000" pitchFamily="50" charset="-128"/>
                <a:ea typeface="BIZ UDPゴシック" panose="020B0400000000000000" pitchFamily="50" charset="-128"/>
              </a:rPr>
              <a:t>カ条」</a:t>
            </a:r>
          </a:p>
        </p:txBody>
      </p:sp>
      <p:sp>
        <p:nvSpPr>
          <p:cNvPr id="11" name="コンテンツ プレースホルダー 2">
            <a:extLst>
              <a:ext uri="{FF2B5EF4-FFF2-40B4-BE49-F238E27FC236}">
                <a16:creationId xmlns:a16="http://schemas.microsoft.com/office/drawing/2014/main" id="{9C09357F-F281-4D5D-8CEA-B6180694046B}"/>
              </a:ext>
            </a:extLst>
          </p:cNvPr>
          <p:cNvSpPr txBox="1">
            <a:spLocks/>
          </p:cNvSpPr>
          <p:nvPr/>
        </p:nvSpPr>
        <p:spPr>
          <a:xfrm>
            <a:off x="271955" y="1325329"/>
            <a:ext cx="8714389" cy="402336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800" b="1" dirty="0">
                <a:latin typeface="BIZ UDPゴシック" panose="020B0400000000000000" pitchFamily="50" charset="-128"/>
                <a:ea typeface="BIZ UDPゴシック" panose="020B0400000000000000" pitchFamily="50" charset="-128"/>
              </a:rPr>
              <a:t>○</a:t>
            </a:r>
            <a:r>
              <a:rPr kumimoji="1" lang="ja-JP" altLang="en-US" sz="1800" b="1" dirty="0">
                <a:latin typeface="BIZ UDPゴシック" panose="020B0400000000000000" pitchFamily="50" charset="-128"/>
                <a:ea typeface="BIZ UDPゴシック" panose="020B0400000000000000" pitchFamily="50" charset="-128"/>
              </a:rPr>
              <a:t>令和８年２月の懇話会でのご意見</a:t>
            </a:r>
            <a:endParaRPr lang="en-US" altLang="ja-JP" sz="1800" b="1" dirty="0">
              <a:latin typeface="BIZ UDPゴシック" panose="020B0400000000000000" pitchFamily="50" charset="-128"/>
              <a:ea typeface="BIZ UDPゴシック" panose="020B0400000000000000" pitchFamily="50" charset="-128"/>
            </a:endParaRPr>
          </a:p>
          <a:p>
            <a:pPr marL="0" indent="0">
              <a:buNone/>
            </a:pPr>
            <a:endParaRPr lang="en-US" altLang="ja-JP" sz="1600" b="1" dirty="0">
              <a:latin typeface="BIZ UDPゴシック" panose="020B0400000000000000" pitchFamily="50" charset="-128"/>
              <a:ea typeface="BIZ UDPゴシック" panose="020B0400000000000000" pitchFamily="50" charset="-128"/>
            </a:endParaRPr>
          </a:p>
          <a:p>
            <a:pPr defTabSz="742950">
              <a:spcBef>
                <a:spcPts val="813"/>
              </a:spcBef>
              <a:buFont typeface="Wingdings" panose="05000000000000000000" pitchFamily="2" charset="2"/>
              <a:buChar char="p"/>
            </a:pPr>
            <a:r>
              <a:rPr lang="ja-JP" altLang="en-US" sz="1600" dirty="0">
                <a:solidFill>
                  <a:prstClr val="black"/>
                </a:solidFill>
                <a:latin typeface="BIZ UDPゴシック" panose="020B0400000000000000" pitchFamily="50" charset="-128"/>
                <a:ea typeface="BIZ UDPゴシック" panose="020B0400000000000000" pitchFamily="50" charset="-128"/>
              </a:rPr>
              <a:t>各イラストに</a:t>
            </a:r>
            <a:r>
              <a:rPr lang="en-US" altLang="ja-JP" sz="1600" dirty="0">
                <a:solidFill>
                  <a:prstClr val="black"/>
                </a:solidFill>
                <a:latin typeface="BIZ UDPゴシック" panose="020B0400000000000000" pitchFamily="50" charset="-128"/>
                <a:ea typeface="BIZ UDPゴシック" panose="020B0400000000000000" pitchFamily="50" charset="-128"/>
              </a:rPr>
              <a:t>QR</a:t>
            </a:r>
            <a:r>
              <a:rPr lang="ja-JP" altLang="en-US" sz="1600" dirty="0">
                <a:solidFill>
                  <a:prstClr val="black"/>
                </a:solidFill>
                <a:latin typeface="BIZ UDPゴシック" panose="020B0400000000000000" pitchFamily="50" charset="-128"/>
                <a:ea typeface="BIZ UDPゴシック" panose="020B0400000000000000" pitchFamily="50" charset="-128"/>
              </a:rPr>
              <a:t>コードを掲載。具体例を知ることができるＨＰや動画にリンクするようにする。</a:t>
            </a:r>
            <a:endParaRPr lang="en-US" altLang="ja-JP" sz="1600" dirty="0">
              <a:solidFill>
                <a:prstClr val="black"/>
              </a:solidFill>
              <a:latin typeface="BIZ UDPゴシック" panose="020B0400000000000000" pitchFamily="50" charset="-128"/>
              <a:ea typeface="BIZ UDPゴシック" panose="020B0400000000000000" pitchFamily="50" charset="-128"/>
            </a:endParaRPr>
          </a:p>
          <a:p>
            <a:pPr marL="0" indent="0" defTabSz="742950">
              <a:spcBef>
                <a:spcPts val="813"/>
              </a:spcBef>
              <a:buNone/>
            </a:pPr>
            <a:r>
              <a:rPr lang="ja-JP" altLang="en-US" sz="1400" dirty="0">
                <a:solidFill>
                  <a:prstClr val="black"/>
                </a:solidFill>
                <a:latin typeface="BIZ UDPゴシック" panose="020B0400000000000000" pitchFamily="50" charset="-128"/>
                <a:ea typeface="BIZ UDPゴシック" panose="020B0400000000000000" pitchFamily="50" charset="-128"/>
              </a:rPr>
              <a:t>    （例）「冷蔵庫・冷凍庫整理」　　　　　　　　　　　→具体的な整理方法の紹介</a:t>
            </a:r>
            <a:endParaRPr lang="en-US" altLang="ja-JP" sz="1400" dirty="0">
              <a:solidFill>
                <a:prstClr val="black"/>
              </a:solidFill>
              <a:latin typeface="BIZ UDPゴシック" panose="020B0400000000000000" pitchFamily="50" charset="-128"/>
              <a:ea typeface="BIZ UDPゴシック" panose="020B0400000000000000" pitchFamily="50" charset="-128"/>
            </a:endParaRPr>
          </a:p>
          <a:p>
            <a:pPr marL="0" indent="0" defTabSz="742950">
              <a:spcBef>
                <a:spcPts val="813"/>
              </a:spcBef>
              <a:buNone/>
            </a:pPr>
            <a:r>
              <a:rPr lang="en-US" altLang="ja-JP" sz="1400" dirty="0">
                <a:solidFill>
                  <a:prstClr val="black"/>
                </a:solidFill>
                <a:latin typeface="BIZ UDPゴシック" panose="020B0400000000000000" pitchFamily="50" charset="-128"/>
                <a:ea typeface="BIZ UDPゴシック" panose="020B0400000000000000" pitchFamily="50" charset="-128"/>
              </a:rPr>
              <a:t>          </a:t>
            </a:r>
            <a:r>
              <a:rPr lang="ja-JP" altLang="en-US" sz="1400" dirty="0">
                <a:solidFill>
                  <a:prstClr val="black"/>
                </a:solidFill>
                <a:latin typeface="BIZ UDPゴシック" panose="020B0400000000000000" pitchFamily="50" charset="-128"/>
                <a:ea typeface="BIZ UDPゴシック" panose="020B0400000000000000" pitchFamily="50" charset="-128"/>
              </a:rPr>
              <a:t>「野菜・果物などの皮をむきすぎない」　→レシピと合わせた紹介</a:t>
            </a:r>
            <a:endParaRPr lang="en-US" altLang="ja-JP" sz="1400" dirty="0">
              <a:solidFill>
                <a:prstClr val="black"/>
              </a:solidFill>
              <a:latin typeface="BIZ UDPゴシック" panose="020B0400000000000000" pitchFamily="50" charset="-128"/>
              <a:ea typeface="BIZ UDPゴシック" panose="020B0400000000000000" pitchFamily="50" charset="-128"/>
            </a:endParaRPr>
          </a:p>
          <a:p>
            <a:pPr marL="0" indent="0" defTabSz="742950">
              <a:lnSpc>
                <a:spcPts val="1500"/>
              </a:lnSpc>
              <a:spcBef>
                <a:spcPts val="813"/>
              </a:spcBef>
              <a:buNone/>
            </a:pPr>
            <a:r>
              <a:rPr lang="en-US" altLang="ja-JP" sz="1400" dirty="0">
                <a:solidFill>
                  <a:prstClr val="black"/>
                </a:solidFill>
                <a:latin typeface="BIZ UDPゴシック" panose="020B0400000000000000" pitchFamily="50" charset="-128"/>
                <a:ea typeface="BIZ UDPゴシック" panose="020B0400000000000000" pitchFamily="50" charset="-128"/>
              </a:rPr>
              <a:t>          </a:t>
            </a:r>
            <a:r>
              <a:rPr lang="ja-JP" altLang="en-US" sz="1400" dirty="0">
                <a:solidFill>
                  <a:prstClr val="black"/>
                </a:solidFill>
                <a:latin typeface="BIZ UDPゴシック" panose="020B0400000000000000" pitchFamily="50" charset="-128"/>
                <a:ea typeface="BIZ UDPゴシック" panose="020B0400000000000000" pitchFamily="50" charset="-128"/>
              </a:rPr>
              <a:t>「アップサイクル商品」　　　　　　　　　　　→言葉の説明と具体的な商品例</a:t>
            </a:r>
            <a:endParaRPr lang="en-US" altLang="ja-JP" sz="1400" dirty="0">
              <a:solidFill>
                <a:prstClr val="black"/>
              </a:solidFill>
              <a:latin typeface="BIZ UDPゴシック" panose="020B0400000000000000" pitchFamily="50" charset="-128"/>
              <a:ea typeface="BIZ UDPゴシック" panose="020B0400000000000000" pitchFamily="50" charset="-128"/>
            </a:endParaRPr>
          </a:p>
          <a:p>
            <a:pPr marL="0" indent="0" defTabSz="742950">
              <a:spcBef>
                <a:spcPts val="813"/>
              </a:spcBef>
              <a:buNone/>
            </a:pPr>
            <a:endParaRPr lang="en-US" altLang="ja-JP" sz="1600" dirty="0">
              <a:solidFill>
                <a:prstClr val="black"/>
              </a:solidFill>
              <a:latin typeface="BIZ UDPゴシック" panose="020B0400000000000000" pitchFamily="50" charset="-128"/>
              <a:ea typeface="BIZ UDPゴシック" panose="020B0400000000000000" pitchFamily="50" charset="-128"/>
            </a:endParaRPr>
          </a:p>
          <a:p>
            <a:pPr defTabSz="742950">
              <a:spcBef>
                <a:spcPts val="813"/>
              </a:spcBef>
              <a:buFont typeface="Wingdings" panose="05000000000000000000" pitchFamily="2" charset="2"/>
              <a:buChar char="p"/>
            </a:pPr>
            <a:r>
              <a:rPr lang="ja-JP" altLang="en-US" sz="1600" dirty="0">
                <a:solidFill>
                  <a:prstClr val="black"/>
                </a:solidFill>
                <a:latin typeface="BIZ UDPゴシック" panose="020B0400000000000000" pitchFamily="50" charset="-128"/>
                <a:ea typeface="BIZ UDPゴシック" panose="020B0400000000000000" pitchFamily="50" charset="-128"/>
              </a:rPr>
              <a:t>項目内容が、消費者側と事業者側の立場での食品ロス削減項目が混在しているため整理の</a:t>
            </a:r>
            <a:br>
              <a:rPr lang="en-US" altLang="ja-JP" sz="1600" dirty="0">
                <a:solidFill>
                  <a:prstClr val="black"/>
                </a:solidFill>
                <a:latin typeface="BIZ UDPゴシック" panose="020B0400000000000000" pitchFamily="50" charset="-128"/>
                <a:ea typeface="BIZ UDPゴシック" panose="020B0400000000000000" pitchFamily="50" charset="-128"/>
              </a:rPr>
            </a:br>
            <a:r>
              <a:rPr lang="ja-JP" altLang="en-US" sz="1600" dirty="0">
                <a:solidFill>
                  <a:prstClr val="black"/>
                </a:solidFill>
                <a:latin typeface="BIZ UDPゴシック" panose="020B0400000000000000" pitchFamily="50" charset="-128"/>
                <a:ea typeface="BIZ UDPゴシック" panose="020B0400000000000000" pitchFamily="50" charset="-128"/>
              </a:rPr>
              <a:t>検討が必要。</a:t>
            </a:r>
            <a:endParaRPr lang="en-US" altLang="ja-JP" sz="1600" dirty="0">
              <a:solidFill>
                <a:prstClr val="black"/>
              </a:solidFill>
              <a:latin typeface="BIZ UDPゴシック" panose="020B0400000000000000" pitchFamily="50" charset="-128"/>
              <a:ea typeface="BIZ UDPゴシック" panose="020B0400000000000000" pitchFamily="50" charset="-128"/>
            </a:endParaRPr>
          </a:p>
          <a:p>
            <a:pPr marL="0" indent="0" defTabSz="742950">
              <a:spcBef>
                <a:spcPts val="813"/>
              </a:spcBef>
              <a:buNone/>
            </a:pPr>
            <a:r>
              <a:rPr lang="en-US" altLang="ja-JP" sz="1600" dirty="0">
                <a:solidFill>
                  <a:prstClr val="black"/>
                </a:solidFill>
                <a:latin typeface="BIZ UDPゴシック" panose="020B0400000000000000" pitchFamily="50" charset="-128"/>
                <a:ea typeface="BIZ UDPゴシック" panose="020B0400000000000000" pitchFamily="50" charset="-128"/>
              </a:rPr>
              <a:t>   </a:t>
            </a:r>
            <a:r>
              <a:rPr lang="ja-JP" altLang="en-US" sz="1400" dirty="0">
                <a:solidFill>
                  <a:prstClr val="black"/>
                </a:solidFill>
                <a:latin typeface="BIZ UDPゴシック" panose="020B0400000000000000" pitchFamily="50" charset="-128"/>
                <a:ea typeface="BIZ UDPゴシック" panose="020B0400000000000000" pitchFamily="50" charset="-128"/>
              </a:rPr>
              <a:t>（例） 「てまえどり」、「見切品の購入」　→事業系食品ロスが減る</a:t>
            </a:r>
            <a:endParaRPr lang="en-US" altLang="ja-JP" sz="1400" dirty="0">
              <a:solidFill>
                <a:prstClr val="black"/>
              </a:solidFill>
              <a:latin typeface="BIZ UDPゴシック" panose="020B0400000000000000" pitchFamily="50" charset="-128"/>
              <a:ea typeface="BIZ UDPゴシック" panose="020B0400000000000000" pitchFamily="50" charset="-128"/>
            </a:endParaRPr>
          </a:p>
          <a:p>
            <a:pPr marL="0" indent="0" defTabSz="742950">
              <a:spcBef>
                <a:spcPts val="813"/>
              </a:spcBef>
              <a:buNone/>
            </a:pPr>
            <a:r>
              <a:rPr lang="en-US" altLang="ja-JP" sz="1400" dirty="0">
                <a:solidFill>
                  <a:prstClr val="black"/>
                </a:solidFill>
                <a:latin typeface="BIZ UDPゴシック" panose="020B0400000000000000" pitchFamily="50" charset="-128"/>
                <a:ea typeface="BIZ UDPゴシック" panose="020B0400000000000000" pitchFamily="50" charset="-128"/>
              </a:rPr>
              <a:t>          </a:t>
            </a:r>
            <a:r>
              <a:rPr lang="ja-JP" altLang="en-US" sz="1400" dirty="0">
                <a:solidFill>
                  <a:prstClr val="black"/>
                </a:solidFill>
                <a:latin typeface="BIZ UDPゴシック" panose="020B0400000000000000" pitchFamily="50" charset="-128"/>
                <a:ea typeface="BIZ UDPゴシック" panose="020B0400000000000000" pitchFamily="50" charset="-128"/>
              </a:rPr>
              <a:t>「冷蔵庫・冷凍庫整理」　            →家庭系食品ロスが減る</a:t>
            </a:r>
            <a:endParaRPr lang="en-US" altLang="ja-JP" sz="1400" dirty="0">
              <a:solidFill>
                <a:prstClr val="black"/>
              </a:solidFill>
              <a:latin typeface="BIZ UDPゴシック" panose="020B0400000000000000" pitchFamily="50" charset="-128"/>
              <a:ea typeface="BIZ UDPゴシック" panose="020B0400000000000000" pitchFamily="50" charset="-128"/>
            </a:endParaRPr>
          </a:p>
          <a:p>
            <a:pPr defTabSz="742950">
              <a:spcBef>
                <a:spcPts val="813"/>
              </a:spcBef>
              <a:buFont typeface="Wingdings" panose="05000000000000000000" pitchFamily="2" charset="2"/>
              <a:buChar char="n"/>
            </a:pPr>
            <a:endParaRPr lang="en-US" altLang="ja-JP" sz="1600" dirty="0">
              <a:solidFill>
                <a:prstClr val="black"/>
              </a:solidFill>
              <a:latin typeface="BIZ UDPゴシック" panose="020B0400000000000000" pitchFamily="50" charset="-128"/>
              <a:ea typeface="BIZ UDPゴシック" panose="020B0400000000000000" pitchFamily="50" charset="-128"/>
            </a:endParaRPr>
          </a:p>
          <a:p>
            <a:pPr defTabSz="742950">
              <a:spcBef>
                <a:spcPts val="813"/>
              </a:spcBef>
              <a:buFont typeface="Wingdings" panose="05000000000000000000" pitchFamily="2" charset="2"/>
              <a:buChar char="p"/>
            </a:pPr>
            <a:r>
              <a:rPr lang="ja-JP" altLang="en-US" sz="1600" dirty="0">
                <a:solidFill>
                  <a:prstClr val="black"/>
                </a:solidFill>
                <a:latin typeface="BIZ UDPゴシック" panose="020B0400000000000000" pitchFamily="50" charset="-128"/>
                <a:ea typeface="BIZ UDPゴシック" panose="020B0400000000000000" pitchFamily="50" charset="-128"/>
              </a:rPr>
              <a:t>消費者の能動的な行動変容を促すため、ＱＲコードを読み取るとデジタルスタンプが付与</a:t>
            </a:r>
            <a:br>
              <a:rPr lang="en-US" altLang="ja-JP" sz="1600" dirty="0">
                <a:solidFill>
                  <a:prstClr val="black"/>
                </a:solidFill>
                <a:latin typeface="BIZ UDPゴシック" panose="020B0400000000000000" pitchFamily="50" charset="-128"/>
                <a:ea typeface="BIZ UDPゴシック" panose="020B0400000000000000" pitchFamily="50" charset="-128"/>
              </a:rPr>
            </a:br>
            <a:r>
              <a:rPr lang="ja-JP" altLang="en-US" sz="1600" dirty="0">
                <a:solidFill>
                  <a:prstClr val="black"/>
                </a:solidFill>
                <a:latin typeface="BIZ UDPゴシック" panose="020B0400000000000000" pitchFamily="50" charset="-128"/>
                <a:ea typeface="BIZ UDPゴシック" panose="020B0400000000000000" pitchFamily="50" charset="-128"/>
              </a:rPr>
              <a:t>されるなど、ゲーム性をもたせる。</a:t>
            </a:r>
            <a:endParaRPr lang="en-US" altLang="ja-JP" sz="3200" dirty="0">
              <a:solidFill>
                <a:prstClr val="black"/>
              </a:solidFill>
              <a:latin typeface="BIZ UDPゴシック" panose="020B0400000000000000" pitchFamily="50" charset="-128"/>
              <a:ea typeface="BIZ UDPゴシック" panose="020B0400000000000000" pitchFamily="50" charset="-128"/>
            </a:endParaRPr>
          </a:p>
          <a:p>
            <a:pPr marL="0" indent="0">
              <a:lnSpc>
                <a:spcPts val="1000"/>
              </a:lnSpc>
              <a:buFont typeface="Arial" panose="020B0604020202020204" pitchFamily="34" charset="0"/>
              <a:buNone/>
            </a:pPr>
            <a:endParaRPr lang="en-US" altLang="ja-JP" sz="1600" b="1" dirty="0">
              <a:latin typeface="BIZ UDPゴシック" panose="020B0400000000000000" pitchFamily="50" charset="-128"/>
              <a:ea typeface="BIZ UDPゴシック" panose="020B0400000000000000" pitchFamily="50" charset="-128"/>
            </a:endParaRPr>
          </a:p>
          <a:p>
            <a:pPr marL="0" indent="0">
              <a:buNone/>
            </a:pPr>
            <a:endParaRPr lang="ja-JP" altLang="en-US" sz="1400" dirty="0">
              <a:latin typeface="BIZ UDPゴシック" panose="020B0400000000000000" pitchFamily="50" charset="-128"/>
              <a:ea typeface="BIZ UDPゴシック" panose="020B0400000000000000" pitchFamily="50" charset="-128"/>
            </a:endParaRPr>
          </a:p>
        </p:txBody>
      </p:sp>
      <p:sp>
        <p:nvSpPr>
          <p:cNvPr id="7" name="スライド番号プレースホルダー 2">
            <a:extLst>
              <a:ext uri="{FF2B5EF4-FFF2-40B4-BE49-F238E27FC236}">
                <a16:creationId xmlns:a16="http://schemas.microsoft.com/office/drawing/2014/main" id="{60FF2081-98AC-416B-B60C-229FD4C21587}"/>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714821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a:extLst>
              <a:ext uri="{FF2B5EF4-FFF2-40B4-BE49-F238E27FC236}">
                <a16:creationId xmlns:a16="http://schemas.microsoft.com/office/drawing/2014/main" id="{6D5D61B9-D25F-4F1F-8BBE-3F8C9135EAA8}"/>
              </a:ext>
            </a:extLst>
          </p:cNvPr>
          <p:cNvSpPr txBox="1">
            <a:spLocks/>
          </p:cNvSpPr>
          <p:nvPr/>
        </p:nvSpPr>
        <p:spPr>
          <a:xfrm>
            <a:off x="0" y="4642"/>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215"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③食品ロス削減連携活動推進事業</a:t>
            </a:r>
          </a:p>
        </p:txBody>
      </p:sp>
      <p:sp>
        <p:nvSpPr>
          <p:cNvPr id="12" name="タイトル 1">
            <a:extLst>
              <a:ext uri="{FF2B5EF4-FFF2-40B4-BE49-F238E27FC236}">
                <a16:creationId xmlns:a16="http://schemas.microsoft.com/office/drawing/2014/main" id="{19E3DBF5-9085-4534-95C4-A6A7E549F34F}"/>
              </a:ext>
            </a:extLst>
          </p:cNvPr>
          <p:cNvSpPr txBox="1">
            <a:spLocks/>
          </p:cNvSpPr>
          <p:nvPr/>
        </p:nvSpPr>
        <p:spPr>
          <a:xfrm>
            <a:off x="0" y="604447"/>
            <a:ext cx="5054600" cy="491646"/>
          </a:xfrm>
          <a:prstGeom prst="rect">
            <a:avLst/>
          </a:prstGeom>
          <a:no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215" b="1" i="0" u="none" strike="noStrike" kern="120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（イ）大阪府「食品ロス削減</a:t>
            </a:r>
            <a:r>
              <a:rPr kumimoji="1" lang="en-US" altLang="ja-JP" sz="2215" b="1" i="0" u="none" strike="noStrike" kern="120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10</a:t>
            </a:r>
            <a:r>
              <a:rPr kumimoji="1" lang="ja-JP" altLang="en-US" sz="2215" b="1" i="0" u="none" strike="noStrike" kern="120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カ条」</a:t>
            </a:r>
          </a:p>
        </p:txBody>
      </p:sp>
      <p:sp>
        <p:nvSpPr>
          <p:cNvPr id="3" name="テキスト ボックス 2">
            <a:extLst>
              <a:ext uri="{FF2B5EF4-FFF2-40B4-BE49-F238E27FC236}">
                <a16:creationId xmlns:a16="http://schemas.microsoft.com/office/drawing/2014/main" id="{362EE68E-62E3-4E4E-A3F8-17184C447763}"/>
              </a:ext>
            </a:extLst>
          </p:cNvPr>
          <p:cNvSpPr txBox="1"/>
          <p:nvPr/>
        </p:nvSpPr>
        <p:spPr>
          <a:xfrm>
            <a:off x="-1" y="1096093"/>
            <a:ext cx="8931966" cy="61555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700" dirty="0">
                <a:latin typeface="BIZ UDPゴシック" panose="020B0400000000000000" pitchFamily="50" charset="-128"/>
                <a:ea typeface="BIZ UDPゴシック" panose="020B0400000000000000" pitchFamily="50" charset="-128"/>
              </a:rPr>
              <a:t>○</a:t>
            </a:r>
            <a:r>
              <a:rPr kumimoji="1" lang="ja-JP" altLang="en-US" sz="1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「いばらき</a:t>
            </a:r>
            <a:r>
              <a:rPr kumimoji="1" lang="en-US" altLang="ja-JP" sz="1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立命館</a:t>
            </a:r>
            <a:r>
              <a:rPr kumimoji="1" lang="en-US" altLang="ja-JP" sz="1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DAY2026</a:t>
            </a:r>
            <a:r>
              <a:rPr kumimoji="1" lang="ja-JP" altLang="en-US" sz="1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」（令和８年５月</a:t>
            </a:r>
            <a:r>
              <a:rPr kumimoji="1" lang="en-US" altLang="ja-JP" sz="1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17</a:t>
            </a:r>
            <a:r>
              <a:rPr kumimoji="1" lang="ja-JP" altLang="en-US" sz="1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日開催）に食品ロス削減ブースを出展</a:t>
            </a:r>
            <a:endParaRPr kumimoji="1" lang="en-US" altLang="ja-JP" sz="1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700" dirty="0">
                <a:latin typeface="BIZ UDPゴシック" panose="020B0400000000000000" pitchFamily="50" charset="-128"/>
                <a:ea typeface="BIZ UDPゴシック" panose="020B0400000000000000" pitchFamily="50" charset="-128"/>
              </a:rPr>
              <a:t>○</a:t>
            </a:r>
            <a:r>
              <a:rPr kumimoji="1" lang="ja-JP" altLang="en-US" sz="17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ブース来訪者に複数回答可能でアンケートを実施</a:t>
            </a:r>
            <a:endParaRPr kumimoji="1" lang="ja-JP" altLang="en-US" sz="1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15" name="図 14">
            <a:extLst>
              <a:ext uri="{FF2B5EF4-FFF2-40B4-BE49-F238E27FC236}">
                <a16:creationId xmlns:a16="http://schemas.microsoft.com/office/drawing/2014/main" id="{4AC6A509-C9C8-46E6-99AA-F312BC9EC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0708" y="2001547"/>
            <a:ext cx="3018602" cy="2000920"/>
          </a:xfrm>
          <a:prstGeom prst="rect">
            <a:avLst/>
          </a:prstGeom>
        </p:spPr>
      </p:pic>
      <p:pic>
        <p:nvPicPr>
          <p:cNvPr id="21" name="図 20">
            <a:extLst>
              <a:ext uri="{FF2B5EF4-FFF2-40B4-BE49-F238E27FC236}">
                <a16:creationId xmlns:a16="http://schemas.microsoft.com/office/drawing/2014/main" id="{CE06DBAD-51D9-4A16-9CFF-730D4B08B1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6715" y="4156356"/>
            <a:ext cx="2966587" cy="2014276"/>
          </a:xfrm>
          <a:prstGeom prst="rect">
            <a:avLst/>
          </a:prstGeom>
        </p:spPr>
      </p:pic>
      <p:sp>
        <p:nvSpPr>
          <p:cNvPr id="16" name="テキスト ボックス 15">
            <a:extLst>
              <a:ext uri="{FF2B5EF4-FFF2-40B4-BE49-F238E27FC236}">
                <a16:creationId xmlns:a16="http://schemas.microsoft.com/office/drawing/2014/main" id="{9AC76A64-26B2-419E-9765-C6BECEE22443}"/>
              </a:ext>
            </a:extLst>
          </p:cNvPr>
          <p:cNvSpPr txBox="1"/>
          <p:nvPr/>
        </p:nvSpPr>
        <p:spPr>
          <a:xfrm>
            <a:off x="6236337" y="6245508"/>
            <a:ext cx="2705055"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写真はアンケートの一部</a:t>
            </a:r>
            <a:endParaRPr kumimoji="1" lang="ja-JP" altLang="en-US"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11" name="図 10">
            <a:extLst>
              <a:ext uri="{FF2B5EF4-FFF2-40B4-BE49-F238E27FC236}">
                <a16:creationId xmlns:a16="http://schemas.microsoft.com/office/drawing/2014/main" id="{3D44A2C1-2245-4EE4-8854-E3D5E05471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728" y="2001547"/>
            <a:ext cx="5723116" cy="4168501"/>
          </a:xfrm>
          <a:prstGeom prst="rect">
            <a:avLst/>
          </a:prstGeom>
        </p:spPr>
      </p:pic>
      <p:sp>
        <p:nvSpPr>
          <p:cNvPr id="24" name="スライド番号プレースホルダー 2">
            <a:extLst>
              <a:ext uri="{FF2B5EF4-FFF2-40B4-BE49-F238E27FC236}">
                <a16:creationId xmlns:a16="http://schemas.microsoft.com/office/drawing/2014/main" id="{194BD1A4-6231-4645-BEE2-9BC0F097F3AC}"/>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88472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a:extLst>
              <a:ext uri="{FF2B5EF4-FFF2-40B4-BE49-F238E27FC236}">
                <a16:creationId xmlns:a16="http://schemas.microsoft.com/office/drawing/2014/main" id="{6D5D61B9-D25F-4F1F-8BBE-3F8C9135EAA8}"/>
              </a:ext>
            </a:extLst>
          </p:cNvPr>
          <p:cNvSpPr txBox="1">
            <a:spLocks/>
          </p:cNvSpPr>
          <p:nvPr/>
        </p:nvSpPr>
        <p:spPr>
          <a:xfrm>
            <a:off x="0" y="12663"/>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③食品ロス削減連携活動推進事業</a:t>
            </a:r>
          </a:p>
        </p:txBody>
      </p:sp>
      <p:sp>
        <p:nvSpPr>
          <p:cNvPr id="12" name="タイトル 1">
            <a:extLst>
              <a:ext uri="{FF2B5EF4-FFF2-40B4-BE49-F238E27FC236}">
                <a16:creationId xmlns:a16="http://schemas.microsoft.com/office/drawing/2014/main" id="{19E3DBF5-9085-4534-95C4-A6A7E549F34F}"/>
              </a:ext>
            </a:extLst>
          </p:cNvPr>
          <p:cNvSpPr txBox="1">
            <a:spLocks/>
          </p:cNvSpPr>
          <p:nvPr/>
        </p:nvSpPr>
        <p:spPr>
          <a:xfrm>
            <a:off x="0" y="647663"/>
            <a:ext cx="5054600" cy="491646"/>
          </a:xfrm>
          <a:prstGeom prst="rect">
            <a:avLst/>
          </a:prstGeom>
          <a:no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ysClr val="windowText" lastClr="000000"/>
                </a:solidFill>
                <a:latin typeface="BIZ UDPゴシック" panose="020B0400000000000000" pitchFamily="50" charset="-128"/>
                <a:ea typeface="BIZ UDPゴシック" panose="020B0400000000000000" pitchFamily="50" charset="-128"/>
              </a:rPr>
              <a:t>（イ）大阪府「食品ロス削減</a:t>
            </a:r>
            <a:r>
              <a:rPr lang="en-US" altLang="ja-JP" sz="2215" b="1" dirty="0">
                <a:solidFill>
                  <a:sysClr val="windowText" lastClr="000000"/>
                </a:solidFill>
                <a:latin typeface="BIZ UDPゴシック" panose="020B0400000000000000" pitchFamily="50" charset="-128"/>
                <a:ea typeface="BIZ UDPゴシック" panose="020B0400000000000000" pitchFamily="50" charset="-128"/>
              </a:rPr>
              <a:t>10</a:t>
            </a:r>
            <a:r>
              <a:rPr lang="ja-JP" altLang="en-US" sz="2215" b="1" dirty="0">
                <a:solidFill>
                  <a:sysClr val="windowText" lastClr="000000"/>
                </a:solidFill>
                <a:latin typeface="BIZ UDPゴシック" panose="020B0400000000000000" pitchFamily="50" charset="-128"/>
                <a:ea typeface="BIZ UDPゴシック" panose="020B0400000000000000" pitchFamily="50" charset="-128"/>
              </a:rPr>
              <a:t>カ条」</a:t>
            </a:r>
          </a:p>
        </p:txBody>
      </p:sp>
      <p:sp>
        <p:nvSpPr>
          <p:cNvPr id="3" name="テキスト ボックス 2">
            <a:extLst>
              <a:ext uri="{FF2B5EF4-FFF2-40B4-BE49-F238E27FC236}">
                <a16:creationId xmlns:a16="http://schemas.microsoft.com/office/drawing/2014/main" id="{362EE68E-62E3-4E4E-A3F8-17184C447763}"/>
              </a:ext>
            </a:extLst>
          </p:cNvPr>
          <p:cNvSpPr txBox="1"/>
          <p:nvPr/>
        </p:nvSpPr>
        <p:spPr>
          <a:xfrm>
            <a:off x="86025" y="1139309"/>
            <a:ext cx="8971950" cy="961802"/>
          </a:xfrm>
          <a:prstGeom prst="rect">
            <a:avLst/>
          </a:prstGeom>
          <a:noFill/>
        </p:spPr>
        <p:txBody>
          <a:bodyPr wrap="square" rtlCol="0">
            <a:spAutoFit/>
          </a:bodyPr>
          <a:lstStyle/>
          <a:p>
            <a:r>
              <a:rPr kumimoji="1" lang="en-US" altLang="ja-JP" dirty="0">
                <a:latin typeface="BIZ UDPゴシック" panose="020B0400000000000000" pitchFamily="50" charset="-128"/>
                <a:ea typeface="BIZ UDPゴシック" panose="020B0400000000000000" pitchFamily="50" charset="-128"/>
              </a:rPr>
              <a:t>2026</a:t>
            </a:r>
            <a:r>
              <a:rPr kumimoji="1" lang="ja-JP" altLang="en-US" dirty="0">
                <a:latin typeface="BIZ UDPゴシック" panose="020B0400000000000000" pitchFamily="50" charset="-128"/>
                <a:ea typeface="BIZ UDPゴシック" panose="020B0400000000000000" pitchFamily="50" charset="-128"/>
              </a:rPr>
              <a:t>年度「“もったいないやん！”食の都大阪でおいしく食べきろう」学生プロジェクト　</a:t>
            </a:r>
            <a:br>
              <a:rPr kumimoji="1" lang="ja-JP" altLang="en-US" dirty="0">
                <a:latin typeface="BIZ UDPゴシック" panose="020B0400000000000000" pitchFamily="50" charset="-128"/>
                <a:ea typeface="BIZ UDPゴシック" panose="020B0400000000000000" pitchFamily="50" charset="-128"/>
              </a:rPr>
            </a:br>
            <a:r>
              <a:rPr kumimoji="1" lang="ja-JP" altLang="en-US" dirty="0">
                <a:latin typeface="BIZ UDPゴシック" panose="020B0400000000000000" pitchFamily="50" charset="-128"/>
                <a:ea typeface="BIZ UDPゴシック" panose="020B0400000000000000" pitchFamily="50" charset="-128"/>
              </a:rPr>
              <a:t>（令和８年７月４日（土）　ワークショップ実施）　</a:t>
            </a:r>
            <a:endParaRPr kumimoji="1" lang="en-US" altLang="ja-JP" dirty="0">
              <a:latin typeface="BIZ UDPゴシック" panose="020B0400000000000000" pitchFamily="50" charset="-128"/>
              <a:ea typeface="BIZ UDPゴシック" panose="020B0400000000000000" pitchFamily="50" charset="-128"/>
            </a:endParaRPr>
          </a:p>
          <a:p>
            <a:pPr>
              <a:lnSpc>
                <a:spcPts val="1000"/>
              </a:lnSpc>
            </a:pPr>
            <a:r>
              <a:rPr kumimoji="1" lang="ja-JP" altLang="en-US" dirty="0">
                <a:latin typeface="BIZ UDPゴシック" panose="020B0400000000000000" pitchFamily="50" charset="-128"/>
                <a:ea typeface="BIZ UDPゴシック" panose="020B0400000000000000" pitchFamily="50" charset="-128"/>
              </a:rPr>
              <a:t>　</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（参考）　</a:t>
            </a:r>
            <a:r>
              <a:rPr kumimoji="1" lang="en-US" altLang="ja-JP" sz="1050" dirty="0">
                <a:latin typeface="BIZ UDPゴシック" panose="020B0400000000000000" pitchFamily="50" charset="-128"/>
                <a:ea typeface="BIZ UDPゴシック" panose="020B0400000000000000" pitchFamily="50" charset="-128"/>
                <a:hlinkClick r:id="rId3"/>
              </a:rPr>
              <a:t>https://www.pref.osaka.lg.jp/o120110/ryutai/foodloss/mottainaiproject.html</a:t>
            </a:r>
            <a:r>
              <a:rPr kumimoji="1" lang="ja-JP" altLang="en-US" sz="1050" dirty="0">
                <a:latin typeface="BIZ UDPゴシック" panose="020B0400000000000000" pitchFamily="50" charset="-128"/>
                <a:ea typeface="BIZ UDPゴシック" panose="020B0400000000000000" pitchFamily="50" charset="-128"/>
              </a:rPr>
              <a:t>　</a:t>
            </a:r>
          </a:p>
        </p:txBody>
      </p:sp>
      <p:sp>
        <p:nvSpPr>
          <p:cNvPr id="9" name="コンテンツ プレースホルダー 2">
            <a:extLst>
              <a:ext uri="{FF2B5EF4-FFF2-40B4-BE49-F238E27FC236}">
                <a16:creationId xmlns:a16="http://schemas.microsoft.com/office/drawing/2014/main" id="{CAE9F11C-7261-4503-A45B-15BEF4BCF283}"/>
              </a:ext>
            </a:extLst>
          </p:cNvPr>
          <p:cNvSpPr txBox="1">
            <a:spLocks/>
          </p:cNvSpPr>
          <p:nvPr/>
        </p:nvSpPr>
        <p:spPr>
          <a:xfrm>
            <a:off x="224658" y="2284036"/>
            <a:ext cx="8714389" cy="40233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1800" b="1" dirty="0">
                <a:latin typeface="BIZ UDPゴシック" panose="020B0400000000000000" pitchFamily="50" charset="-128"/>
                <a:ea typeface="BIZ UDPゴシック" panose="020B0400000000000000" pitchFamily="50" charset="-128"/>
              </a:rPr>
              <a:t>【</a:t>
            </a:r>
            <a:r>
              <a:rPr lang="ja-JP" altLang="en-US" sz="1800" b="1" dirty="0">
                <a:latin typeface="BIZ UDPゴシック" panose="020B0400000000000000" pitchFamily="50" charset="-128"/>
                <a:ea typeface="BIZ UDPゴシック" panose="020B0400000000000000" pitchFamily="50" charset="-128"/>
              </a:rPr>
              <a:t>大学生からのアイデア</a:t>
            </a:r>
            <a:r>
              <a:rPr lang="en-US" altLang="ja-JP" sz="1800" b="1" dirty="0">
                <a:latin typeface="BIZ UDPゴシック" panose="020B0400000000000000" pitchFamily="50" charset="-128"/>
                <a:ea typeface="BIZ UDPゴシック" panose="020B0400000000000000" pitchFamily="50" charset="-128"/>
              </a:rPr>
              <a:t>】※</a:t>
            </a:r>
            <a:r>
              <a:rPr lang="ja-JP" altLang="en-US" sz="1800" b="1" dirty="0">
                <a:latin typeface="BIZ UDPゴシック" panose="020B0400000000000000" pitchFamily="50" charset="-128"/>
                <a:ea typeface="BIZ UDPゴシック" panose="020B0400000000000000" pitchFamily="50" charset="-128"/>
              </a:rPr>
              <a:t>主なものを抜粋</a:t>
            </a:r>
            <a:endParaRPr lang="en-US" altLang="ja-JP" sz="1800" b="1" dirty="0">
              <a:latin typeface="BIZ UDPゴシック" panose="020B0400000000000000" pitchFamily="50" charset="-128"/>
              <a:ea typeface="BIZ UDPゴシック" panose="020B0400000000000000" pitchFamily="50" charset="-128"/>
            </a:endParaRPr>
          </a:p>
          <a:p>
            <a:pPr marL="0" indent="0">
              <a:lnSpc>
                <a:spcPts val="1000"/>
              </a:lnSpc>
              <a:buFont typeface="Arial" panose="020B0604020202020204" pitchFamily="34" charset="0"/>
              <a:buNone/>
            </a:pPr>
            <a:endParaRPr lang="en-US" altLang="ja-JP" sz="1600" b="1" dirty="0">
              <a:latin typeface="BIZ UDPゴシック" panose="020B0400000000000000" pitchFamily="50" charset="-128"/>
              <a:ea typeface="BIZ UDPゴシック" panose="020B0400000000000000" pitchFamily="50" charset="-128"/>
            </a:endParaRPr>
          </a:p>
          <a:p>
            <a:pPr marL="0" indent="0">
              <a:buNone/>
            </a:pPr>
            <a:r>
              <a:rPr lang="ja-JP" altLang="en-US" sz="1400" dirty="0">
                <a:latin typeface="BIZ UDPゴシック" panose="020B0400000000000000" pitchFamily="50" charset="-128"/>
                <a:ea typeface="BIZ UDPゴシック" panose="020B0400000000000000" pitchFamily="50" charset="-128"/>
              </a:rPr>
              <a:t>・親しみやすい表記にするため、言葉をすべて関西弁にしてはどうか</a:t>
            </a:r>
            <a:endParaRPr lang="en-US" altLang="ja-JP" sz="14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400" dirty="0">
                <a:latin typeface="BIZ UDPゴシック" panose="020B0400000000000000" pitchFamily="50" charset="-128"/>
                <a:ea typeface="BIZ UDPゴシック" panose="020B0400000000000000" pitchFamily="50" charset="-128"/>
              </a:rPr>
              <a:t>・言葉と「もずやんイラスト」が一致していないところがあるため、一致させてはどうか</a:t>
            </a:r>
            <a:endParaRPr lang="en-US" altLang="ja-JP" sz="14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400" dirty="0">
                <a:latin typeface="BIZ UDPゴシック" panose="020B0400000000000000" pitchFamily="50" charset="-128"/>
                <a:ea typeface="BIZ UDPゴシック" panose="020B0400000000000000" pitchFamily="50" charset="-128"/>
              </a:rPr>
              <a:t>・縦２マス</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横５マスの場合、言葉が３行になり読みづらいところがあるため、言葉を縦書きで記載してはどうか</a:t>
            </a:r>
            <a:endParaRPr lang="en-US" altLang="ja-JP" sz="14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400" dirty="0">
                <a:latin typeface="BIZ UDPゴシック" panose="020B0400000000000000" pitchFamily="50" charset="-128"/>
                <a:ea typeface="BIZ UDPゴシック" panose="020B0400000000000000" pitchFamily="50" charset="-128"/>
              </a:rPr>
              <a:t>・縦５マス</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横２マスにし、言葉を横書きで記載してはどうか</a:t>
            </a:r>
            <a:endParaRPr lang="en-US" altLang="ja-JP" sz="14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QR</a:t>
            </a:r>
            <a:r>
              <a:rPr lang="ja-JP" altLang="en-US" sz="1400" dirty="0">
                <a:latin typeface="BIZ UDPゴシック" panose="020B0400000000000000" pitchFamily="50" charset="-128"/>
                <a:ea typeface="BIZ UDPゴシック" panose="020B0400000000000000" pitchFamily="50" charset="-128"/>
              </a:rPr>
              <a:t>コードについて、どのページにリンクしているのかが分からないため、</a:t>
            </a:r>
            <a:r>
              <a:rPr lang="en-US" altLang="ja-JP" sz="1400" dirty="0">
                <a:latin typeface="BIZ UDPゴシック" panose="020B0400000000000000" pitchFamily="50" charset="-128"/>
                <a:ea typeface="BIZ UDPゴシック" panose="020B0400000000000000" pitchFamily="50" charset="-128"/>
              </a:rPr>
              <a:t>QR</a:t>
            </a:r>
            <a:r>
              <a:rPr lang="ja-JP" altLang="en-US" sz="1400" dirty="0">
                <a:latin typeface="BIZ UDPゴシック" panose="020B0400000000000000" pitchFamily="50" charset="-128"/>
                <a:ea typeface="BIZ UDPゴシック" panose="020B0400000000000000" pitchFamily="50" charset="-128"/>
              </a:rPr>
              <a:t>コードの説明を入れてはどうか</a:t>
            </a:r>
            <a:endParaRPr lang="en-US" altLang="ja-JP" sz="14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400" dirty="0">
                <a:latin typeface="BIZ UDPゴシック" panose="020B0400000000000000" pitchFamily="50" charset="-128"/>
                <a:ea typeface="BIZ UDPゴシック" panose="020B0400000000000000" pitchFamily="50" charset="-128"/>
              </a:rPr>
              <a:t>・文字色を黒一色ではなく、強調したいところを赤色・青色など、文字色を変更してはどうか</a:t>
            </a:r>
            <a:endParaRPr lang="en-US" altLang="ja-JP" sz="14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©2014</a:t>
            </a:r>
            <a:r>
              <a:rPr lang="ja-JP" altLang="en-US" sz="1400" dirty="0">
                <a:latin typeface="BIZ UDPゴシック" panose="020B0400000000000000" pitchFamily="50" charset="-128"/>
                <a:ea typeface="BIZ UDPゴシック" panose="020B0400000000000000" pitchFamily="50" charset="-128"/>
              </a:rPr>
              <a:t>　大阪府もずやん」のフォントサイズを下げて、もっとスペースを有効活用してはどうか</a:t>
            </a:r>
            <a:endParaRPr lang="en-US" altLang="ja-JP" sz="14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環境・家計・自分にやさしい🌸食品ロス削減</a:t>
            </a:r>
            <a:r>
              <a:rPr lang="en-US" altLang="ja-JP" sz="1400" dirty="0">
                <a:latin typeface="BIZ UDPゴシック" panose="020B0400000000000000" pitchFamily="50" charset="-128"/>
                <a:ea typeface="BIZ UDPゴシック" panose="020B0400000000000000" pitchFamily="50" charset="-128"/>
              </a:rPr>
              <a:t>10</a:t>
            </a:r>
            <a:r>
              <a:rPr lang="ja-JP" altLang="en-US" sz="1400" dirty="0">
                <a:latin typeface="BIZ UDPゴシック" panose="020B0400000000000000" pitchFamily="50" charset="-128"/>
                <a:ea typeface="BIZ UDPゴシック" panose="020B0400000000000000" pitchFamily="50" charset="-128"/>
              </a:rPr>
              <a:t>カ条</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　」の題名をもっと大きくしてはどうか</a:t>
            </a:r>
            <a:endParaRPr lang="en-US" altLang="ja-JP" sz="14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1400" dirty="0">
                <a:latin typeface="BIZ UDPゴシック" panose="020B0400000000000000" pitchFamily="50" charset="-128"/>
                <a:ea typeface="BIZ UDPゴシック" panose="020B0400000000000000" pitchFamily="50" charset="-128"/>
              </a:rPr>
              <a:t>・「検索」窓と、「主に家庭や小売店で実施できる取組」の文字の配置を入れ替えてはどうか</a:t>
            </a:r>
          </a:p>
        </p:txBody>
      </p:sp>
      <p:sp>
        <p:nvSpPr>
          <p:cNvPr id="10" name="スライド番号プレースホルダー 2">
            <a:extLst>
              <a:ext uri="{FF2B5EF4-FFF2-40B4-BE49-F238E27FC236}">
                <a16:creationId xmlns:a16="http://schemas.microsoft.com/office/drawing/2014/main" id="{7D5C5383-F65E-4F58-859D-7E22E83385B9}"/>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81A2E50-83C5-4483-B0CA-AC279CFA76AE}" type="slidenum">
              <a:rPr kumimoji="1" lang="ja-JP" altLang="en-US" smtClean="0">
                <a:latin typeface="BIZ UDPゴシック" panose="020B0400000000000000" pitchFamily="50" charset="-128"/>
                <a:ea typeface="BIZ UDPゴシック" panose="020B0400000000000000" pitchFamily="50" charset="-128"/>
              </a:rPr>
              <a:pPr algn="r"/>
              <a:t>19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482485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4">
            <a:extLst>
              <a:ext uri="{FF2B5EF4-FFF2-40B4-BE49-F238E27FC236}">
                <a16:creationId xmlns:a16="http://schemas.microsoft.com/office/drawing/2014/main" id="{B1112841-09E9-4DCB-855D-83628B1988EA}"/>
              </a:ext>
            </a:extLst>
          </p:cNvPr>
          <p:cNvSpPr>
            <a:spLocks noGrp="1"/>
          </p:cNvSpPr>
          <p:nvPr>
            <p:ph idx="1"/>
          </p:nvPr>
        </p:nvSpPr>
        <p:spPr>
          <a:xfrm>
            <a:off x="132510" y="674664"/>
            <a:ext cx="8808290" cy="5837896"/>
          </a:xfrm>
        </p:spPr>
        <p:txBody>
          <a:bodyPr>
            <a:normAutofit/>
          </a:bodyPr>
          <a:lstStyle/>
          <a:p>
            <a:pPr marL="0" indent="0">
              <a:buNone/>
            </a:pPr>
            <a:r>
              <a:rPr lang="en-US" altLang="ja-JP" sz="2400" dirty="0">
                <a:highlight>
                  <a:srgbClr val="66FF33"/>
                </a:highlight>
                <a:latin typeface="BIZ UDPゴシック" panose="020B0400000000000000" pitchFamily="50" charset="-128"/>
                <a:ea typeface="BIZ UDPゴシック" panose="020B0400000000000000" pitchFamily="50" charset="-128"/>
              </a:rPr>
              <a:t>【</a:t>
            </a:r>
            <a:r>
              <a:rPr lang="ja-JP" altLang="en-US" sz="2400" dirty="0">
                <a:highlight>
                  <a:srgbClr val="66FF33"/>
                </a:highlight>
                <a:latin typeface="BIZ UDPゴシック" panose="020B0400000000000000" pitchFamily="50" charset="-128"/>
                <a:ea typeface="BIZ UDPゴシック" panose="020B0400000000000000" pitchFamily="50" charset="-128"/>
              </a:rPr>
              <a:t>現状・課題</a:t>
            </a:r>
            <a:r>
              <a:rPr lang="en-US" altLang="ja-JP" sz="2400" dirty="0">
                <a:highlight>
                  <a:srgbClr val="66FF33"/>
                </a:highlight>
                <a:latin typeface="BIZ UDPゴシック" panose="020B0400000000000000" pitchFamily="50" charset="-128"/>
                <a:ea typeface="BIZ UDPゴシック" panose="020B0400000000000000" pitchFamily="50" charset="-128"/>
              </a:rPr>
              <a:t>】</a:t>
            </a:r>
          </a:p>
          <a:p>
            <a:pPr>
              <a:buFont typeface="Wingdings" panose="05000000000000000000" pitchFamily="2" charset="2"/>
              <a:buChar char="p"/>
            </a:pPr>
            <a:r>
              <a:rPr lang="ja-JP" altLang="en-US" sz="1900" b="1" dirty="0">
                <a:latin typeface="BIZ UDPゴシック" panose="020B0400000000000000" pitchFamily="50" charset="-128"/>
                <a:ea typeface="BIZ UDPゴシック" panose="020B0400000000000000" pitchFamily="50" charset="-128"/>
              </a:rPr>
              <a:t>食品ロス量</a:t>
            </a:r>
            <a:r>
              <a:rPr lang="en-US" altLang="ja-JP" sz="1900" b="1" dirty="0">
                <a:latin typeface="BIZ UDPゴシック" panose="020B0400000000000000" pitchFamily="50" charset="-128"/>
                <a:ea typeface="BIZ UDPゴシック" panose="020B0400000000000000" pitchFamily="50" charset="-128"/>
              </a:rPr>
              <a:t>…</a:t>
            </a:r>
            <a:r>
              <a:rPr lang="ja-JP" altLang="en-US" sz="1900" b="1" dirty="0">
                <a:latin typeface="BIZ UDPゴシック" panose="020B0400000000000000" pitchFamily="50" charset="-128"/>
                <a:ea typeface="BIZ UDPゴシック" panose="020B0400000000000000" pitchFamily="50" charset="-128"/>
              </a:rPr>
              <a:t>減少傾向</a:t>
            </a:r>
            <a:endParaRPr lang="en-US" altLang="ja-JP" sz="1900" b="1" dirty="0">
              <a:latin typeface="BIZ UDPゴシック" panose="020B0400000000000000" pitchFamily="50" charset="-128"/>
              <a:ea typeface="BIZ UDPゴシック" panose="020B0400000000000000" pitchFamily="50" charset="-128"/>
            </a:endParaRPr>
          </a:p>
          <a:p>
            <a:pPr marL="0" indent="0">
              <a:buNone/>
            </a:pPr>
            <a:r>
              <a:rPr lang="ja-JP" altLang="en-US" sz="1900" dirty="0">
                <a:latin typeface="BIZ UDPゴシック" panose="020B0400000000000000" pitchFamily="50" charset="-128"/>
                <a:ea typeface="BIZ UDPゴシック" panose="020B0400000000000000" pitchFamily="50" charset="-128"/>
              </a:rPr>
              <a:t>　・「事業系」</a:t>
            </a:r>
            <a:r>
              <a:rPr lang="en-US" altLang="ja-JP" sz="1900" dirty="0">
                <a:latin typeface="BIZ UDPゴシック" panose="020B0400000000000000" pitchFamily="50" charset="-128"/>
                <a:ea typeface="BIZ UDPゴシック" panose="020B0400000000000000" pitchFamily="50" charset="-128"/>
              </a:rPr>
              <a:t>…2030</a:t>
            </a:r>
            <a:r>
              <a:rPr lang="ja-JP" altLang="en-US" sz="1900" dirty="0">
                <a:latin typeface="BIZ UDPゴシック" panose="020B0400000000000000" pitchFamily="50" charset="-128"/>
                <a:ea typeface="BIZ UDPゴシック" panose="020B0400000000000000" pitchFamily="50" charset="-128"/>
              </a:rPr>
              <a:t>年度までの削減目標を</a:t>
            </a:r>
            <a:r>
              <a:rPr lang="en-US" altLang="ja-JP" sz="1900" dirty="0">
                <a:latin typeface="BIZ UDPゴシック" panose="020B0400000000000000" pitchFamily="50" charset="-128"/>
                <a:ea typeface="BIZ UDPゴシック" panose="020B0400000000000000" pitchFamily="50" charset="-128"/>
              </a:rPr>
              <a:t>5</a:t>
            </a:r>
            <a:r>
              <a:rPr lang="ja-JP" altLang="en-US" sz="1900" dirty="0">
                <a:latin typeface="BIZ UDPゴシック" panose="020B0400000000000000" pitchFamily="50" charset="-128"/>
                <a:ea typeface="BIZ UDPゴシック" panose="020B0400000000000000" pitchFamily="50" charset="-128"/>
              </a:rPr>
              <a:t>割から６割に引き上げ。</a:t>
            </a:r>
            <a:br>
              <a:rPr lang="en-US" altLang="ja-JP" sz="1900" dirty="0">
                <a:latin typeface="BIZ UDPゴシック" panose="020B0400000000000000" pitchFamily="50" charset="-128"/>
                <a:ea typeface="BIZ UDPゴシック" panose="020B0400000000000000" pitchFamily="50" charset="-128"/>
              </a:rPr>
            </a:br>
            <a:r>
              <a:rPr lang="ja-JP" altLang="en-US" sz="1900" dirty="0">
                <a:latin typeface="BIZ UDPゴシック" panose="020B0400000000000000" pitchFamily="50" charset="-128"/>
                <a:ea typeface="BIZ UDPゴシック" panose="020B0400000000000000" pitchFamily="50" charset="-128"/>
              </a:rPr>
              <a:t>　　　　　　　　　 大阪府は小売・外食産業の占める割合が多い。</a:t>
            </a:r>
            <a:endParaRPr lang="en-US" altLang="ja-JP" sz="1900" dirty="0">
              <a:latin typeface="BIZ UDPゴシック" panose="020B0400000000000000" pitchFamily="50" charset="-128"/>
              <a:ea typeface="BIZ UDPゴシック" panose="020B0400000000000000" pitchFamily="50" charset="-128"/>
            </a:endParaRPr>
          </a:p>
          <a:p>
            <a:pPr marL="0" indent="0">
              <a:buNone/>
            </a:pPr>
            <a:r>
              <a:rPr lang="ja-JP" altLang="en-US" sz="1900" dirty="0">
                <a:latin typeface="BIZ UDPゴシック" panose="020B0400000000000000" pitchFamily="50" charset="-128"/>
                <a:ea typeface="BIZ UDPゴシック" panose="020B0400000000000000" pitchFamily="50" charset="-128"/>
              </a:rPr>
              <a:t>　・「家庭系」</a:t>
            </a:r>
            <a:r>
              <a:rPr lang="en-US" altLang="ja-JP" sz="1900" dirty="0">
                <a:latin typeface="BIZ UDPゴシック" panose="020B0400000000000000" pitchFamily="50" charset="-128"/>
                <a:ea typeface="BIZ UDPゴシック" panose="020B0400000000000000" pitchFamily="50" charset="-128"/>
              </a:rPr>
              <a:t>…</a:t>
            </a:r>
            <a:r>
              <a:rPr lang="ja-JP" altLang="en-US" sz="1900" dirty="0">
                <a:latin typeface="BIZ UDPゴシック" panose="020B0400000000000000" pitchFamily="50" charset="-128"/>
                <a:ea typeface="BIZ UDPゴシック" panose="020B0400000000000000" pitchFamily="50" charset="-128"/>
              </a:rPr>
              <a:t>食品ロス量の削減が進んでおらず、</a:t>
            </a:r>
            <a:r>
              <a:rPr lang="en-US" altLang="ja-JP" sz="1900" dirty="0">
                <a:latin typeface="BIZ UDPゴシック" panose="020B0400000000000000" pitchFamily="50" charset="-128"/>
                <a:ea typeface="BIZ UDPゴシック" panose="020B0400000000000000" pitchFamily="50" charset="-128"/>
              </a:rPr>
              <a:t>2030</a:t>
            </a:r>
            <a:r>
              <a:rPr lang="ja-JP" altLang="en-US" sz="1900" dirty="0">
                <a:latin typeface="BIZ UDPゴシック" panose="020B0400000000000000" pitchFamily="50" charset="-128"/>
                <a:ea typeface="BIZ UDPゴシック" panose="020B0400000000000000" pitchFamily="50" charset="-128"/>
              </a:rPr>
              <a:t>年度までに目標値の</a:t>
            </a:r>
            <a:br>
              <a:rPr lang="en-US" altLang="ja-JP" sz="1900" dirty="0">
                <a:latin typeface="BIZ UDPゴシック" panose="020B0400000000000000" pitchFamily="50" charset="-128"/>
                <a:ea typeface="BIZ UDPゴシック" panose="020B0400000000000000" pitchFamily="50" charset="-128"/>
              </a:rPr>
            </a:br>
            <a:r>
              <a:rPr lang="ja-JP" altLang="en-US" sz="1900" dirty="0">
                <a:latin typeface="BIZ UDPゴシック" panose="020B0400000000000000" pitchFamily="50" charset="-128"/>
                <a:ea typeface="BIZ UDPゴシック" panose="020B0400000000000000" pitchFamily="50" charset="-128"/>
              </a:rPr>
              <a:t>　　　　　　　　　</a:t>
            </a:r>
            <a:r>
              <a:rPr lang="en-US" altLang="ja-JP" sz="1900" dirty="0">
                <a:latin typeface="BIZ UDPゴシック" panose="020B0400000000000000" pitchFamily="50" charset="-128"/>
                <a:ea typeface="BIZ UDPゴシック" panose="020B0400000000000000" pitchFamily="50" charset="-128"/>
              </a:rPr>
              <a:t>16.1</a:t>
            </a:r>
            <a:r>
              <a:rPr lang="ja-JP" altLang="en-US" sz="1900" dirty="0">
                <a:latin typeface="BIZ UDPゴシック" panose="020B0400000000000000" pitchFamily="50" charset="-128"/>
                <a:ea typeface="BIZ UDPゴシック" panose="020B0400000000000000" pitchFamily="50" charset="-128"/>
              </a:rPr>
              <a:t>万トンまで到達できない可能性あり。</a:t>
            </a:r>
            <a:br>
              <a:rPr lang="en-US" altLang="ja-JP" sz="1900" dirty="0">
                <a:latin typeface="BIZ UDPゴシック" panose="020B0400000000000000" pitchFamily="50" charset="-128"/>
                <a:ea typeface="BIZ UDPゴシック" panose="020B0400000000000000" pitchFamily="50" charset="-128"/>
              </a:rPr>
            </a:br>
            <a:endParaRPr lang="en-US" altLang="ja-JP" sz="1900" dirty="0">
              <a:latin typeface="BIZ UDPゴシック" panose="020B0400000000000000" pitchFamily="50" charset="-128"/>
              <a:ea typeface="BIZ UDPゴシック" panose="020B0400000000000000" pitchFamily="50" charset="-128"/>
            </a:endParaRPr>
          </a:p>
          <a:p>
            <a:pPr>
              <a:buFont typeface="Wingdings" panose="05000000000000000000" pitchFamily="2" charset="2"/>
              <a:buChar char="p"/>
            </a:pPr>
            <a:r>
              <a:rPr lang="ja-JP" altLang="en-US" sz="1900" b="1" dirty="0">
                <a:latin typeface="BIZ UDPゴシック" panose="020B0400000000000000" pitchFamily="50" charset="-128"/>
                <a:ea typeface="BIZ UDPゴシック" panose="020B0400000000000000" pitchFamily="50" charset="-128"/>
              </a:rPr>
              <a:t>食品ロス削減に取り組む府民の割合</a:t>
            </a:r>
            <a:r>
              <a:rPr lang="en-US" altLang="ja-JP" sz="1900" b="1" dirty="0">
                <a:latin typeface="BIZ UDPゴシック" panose="020B0400000000000000" pitchFamily="50" charset="-128"/>
                <a:ea typeface="BIZ UDPゴシック" panose="020B0400000000000000" pitchFamily="50" charset="-128"/>
              </a:rPr>
              <a:t>…</a:t>
            </a:r>
            <a:r>
              <a:rPr lang="ja-JP" altLang="en-US" sz="1900" b="1" dirty="0">
                <a:latin typeface="BIZ UDPゴシック" panose="020B0400000000000000" pitchFamily="50" charset="-128"/>
                <a:ea typeface="BIZ UDPゴシック" panose="020B0400000000000000" pitchFamily="50" charset="-128"/>
              </a:rPr>
              <a:t>堅調に推移</a:t>
            </a:r>
            <a:endParaRPr lang="en-US" altLang="ja-JP" sz="1900" b="1" dirty="0">
              <a:latin typeface="BIZ UDPゴシック" panose="020B0400000000000000" pitchFamily="50" charset="-128"/>
              <a:ea typeface="BIZ UDPゴシック" panose="020B0400000000000000" pitchFamily="50" charset="-128"/>
            </a:endParaRPr>
          </a:p>
          <a:p>
            <a:pPr marL="0" indent="0">
              <a:buNone/>
            </a:pPr>
            <a:r>
              <a:rPr lang="ja-JP" altLang="en-US" sz="1900" dirty="0">
                <a:latin typeface="BIZ UDPゴシック" panose="020B0400000000000000" pitchFamily="50" charset="-128"/>
                <a:ea typeface="BIZ UDPゴシック" panose="020B0400000000000000" pitchFamily="50" charset="-128"/>
              </a:rPr>
              <a:t>　 </a:t>
            </a:r>
            <a:r>
              <a:rPr lang="en-US" altLang="ja-JP" sz="1900" dirty="0">
                <a:latin typeface="BIZ UDPゴシック" panose="020B0400000000000000" pitchFamily="50" charset="-128"/>
                <a:ea typeface="BIZ UDPゴシック" panose="020B0400000000000000" pitchFamily="50" charset="-128"/>
              </a:rPr>
              <a:t>…86.4%</a:t>
            </a:r>
            <a:r>
              <a:rPr lang="ja-JP" altLang="en-US" sz="1900" dirty="0">
                <a:latin typeface="BIZ UDPゴシック" panose="020B0400000000000000" pitchFamily="50" charset="-128"/>
                <a:ea typeface="BIZ UDPゴシック" panose="020B0400000000000000" pitchFamily="50" charset="-128"/>
              </a:rPr>
              <a:t>（</a:t>
            </a:r>
            <a:r>
              <a:rPr lang="en-US" altLang="ja-JP" sz="1900" dirty="0">
                <a:latin typeface="BIZ UDPゴシック" panose="020B0400000000000000" pitchFamily="50" charset="-128"/>
                <a:ea typeface="BIZ UDPゴシック" panose="020B0400000000000000" pitchFamily="50" charset="-128"/>
              </a:rPr>
              <a:t>2024</a:t>
            </a:r>
            <a:r>
              <a:rPr lang="ja-JP" altLang="en-US" sz="1900" dirty="0">
                <a:latin typeface="BIZ UDPゴシック" panose="020B0400000000000000" pitchFamily="50" charset="-128"/>
                <a:ea typeface="BIZ UDPゴシック" panose="020B0400000000000000" pitchFamily="50" charset="-128"/>
              </a:rPr>
              <a:t>年度）であるが、家庭系の食品ロス量の削減までには</a:t>
            </a:r>
            <a:br>
              <a:rPr lang="en-US" altLang="ja-JP" sz="1900" dirty="0">
                <a:latin typeface="BIZ UDPゴシック" panose="020B0400000000000000" pitchFamily="50" charset="-128"/>
                <a:ea typeface="BIZ UDPゴシック" panose="020B0400000000000000" pitchFamily="50" charset="-128"/>
              </a:rPr>
            </a:br>
            <a:r>
              <a:rPr lang="ja-JP" altLang="en-US" sz="1900" dirty="0">
                <a:latin typeface="BIZ UDPゴシック" panose="020B0400000000000000" pitchFamily="50" charset="-128"/>
                <a:ea typeface="BIZ UDPゴシック" panose="020B0400000000000000" pitchFamily="50" charset="-128"/>
              </a:rPr>
              <a:t>　　　至っていない。</a:t>
            </a:r>
            <a:endParaRPr lang="en-US" altLang="ja-JP" sz="1900" dirty="0">
              <a:latin typeface="BIZ UDPゴシック" panose="020B0400000000000000" pitchFamily="50" charset="-128"/>
              <a:ea typeface="BIZ UDPゴシック" panose="020B0400000000000000" pitchFamily="50" charset="-128"/>
            </a:endParaRPr>
          </a:p>
          <a:p>
            <a:pPr marL="0" indent="0">
              <a:buNone/>
            </a:pPr>
            <a:endParaRPr lang="en-US" altLang="ja-JP" sz="1900" dirty="0">
              <a:latin typeface="BIZ UDPゴシック" panose="020B0400000000000000" pitchFamily="50" charset="-128"/>
              <a:ea typeface="BIZ UDPゴシック" panose="020B0400000000000000" pitchFamily="50" charset="-128"/>
            </a:endParaRPr>
          </a:p>
          <a:p>
            <a:pPr marL="0" indent="0">
              <a:buNone/>
            </a:pPr>
            <a:r>
              <a:rPr lang="en-US" altLang="ja-JP" sz="2400" dirty="0">
                <a:highlight>
                  <a:srgbClr val="66FF33"/>
                </a:highlight>
                <a:latin typeface="BIZ UDPゴシック" panose="020B0400000000000000" pitchFamily="50" charset="-128"/>
                <a:ea typeface="BIZ UDPゴシック" panose="020B0400000000000000" pitchFamily="50" charset="-128"/>
              </a:rPr>
              <a:t>【</a:t>
            </a:r>
            <a:r>
              <a:rPr lang="ja-JP" altLang="en-US" sz="2400" dirty="0">
                <a:highlight>
                  <a:srgbClr val="66FF33"/>
                </a:highlight>
                <a:latin typeface="BIZ UDPゴシック" panose="020B0400000000000000" pitchFamily="50" charset="-128"/>
                <a:ea typeface="BIZ UDPゴシック" panose="020B0400000000000000" pitchFamily="50" charset="-128"/>
              </a:rPr>
              <a:t>方向性</a:t>
            </a:r>
            <a:r>
              <a:rPr lang="en-US" altLang="ja-JP" sz="2400" dirty="0">
                <a:highlight>
                  <a:srgbClr val="66FF33"/>
                </a:highlight>
                <a:latin typeface="BIZ UDPゴシック" panose="020B0400000000000000" pitchFamily="50" charset="-128"/>
                <a:ea typeface="BIZ UDPゴシック" panose="020B0400000000000000" pitchFamily="50" charset="-128"/>
              </a:rPr>
              <a:t>】</a:t>
            </a:r>
          </a:p>
          <a:p>
            <a:pPr>
              <a:buFont typeface="Wingdings" panose="05000000000000000000" pitchFamily="2" charset="2"/>
              <a:buChar char="p"/>
            </a:pPr>
            <a:r>
              <a:rPr lang="ja-JP" altLang="en-US" sz="1800" dirty="0">
                <a:latin typeface="BIZ UDPゴシック" panose="020B0400000000000000" pitchFamily="50" charset="-128"/>
                <a:ea typeface="BIZ UDPゴシック" panose="020B0400000000000000" pitchFamily="50" charset="-128"/>
              </a:rPr>
              <a:t>継続して「事業系」「家庭系」の食品ロス量の削減に努める。</a:t>
            </a:r>
            <a:endParaRPr lang="en-US" altLang="ja-JP" sz="1800" dirty="0">
              <a:latin typeface="BIZ UDPゴシック" panose="020B0400000000000000" pitchFamily="50" charset="-128"/>
              <a:ea typeface="BIZ UDPゴシック" panose="020B0400000000000000" pitchFamily="50" charset="-128"/>
            </a:endParaRPr>
          </a:p>
          <a:p>
            <a:pPr>
              <a:buFont typeface="Wingdings" panose="05000000000000000000" pitchFamily="2" charset="2"/>
              <a:buChar char="p"/>
            </a:pPr>
            <a:r>
              <a:rPr lang="ja-JP" altLang="en-US" sz="1800" dirty="0">
                <a:latin typeface="BIZ UDPゴシック" panose="020B0400000000000000" pitchFamily="50" charset="-128"/>
                <a:ea typeface="BIZ UDPゴシック" panose="020B0400000000000000" pitchFamily="50" charset="-128"/>
              </a:rPr>
              <a:t>特に「家庭系」の食品ロス削減に向けて、府民（消費者）が削減に取り組む項目を、</a:t>
            </a:r>
            <a:br>
              <a:rPr lang="en-US" altLang="ja-JP" sz="1800" dirty="0">
                <a:latin typeface="BIZ UDPゴシック" panose="020B0400000000000000" pitchFamily="50" charset="-128"/>
                <a:ea typeface="BIZ UDPゴシック" panose="020B0400000000000000" pitchFamily="50" charset="-128"/>
              </a:rPr>
            </a:br>
            <a:r>
              <a:rPr lang="ja-JP" altLang="en-US" sz="1800" dirty="0">
                <a:latin typeface="BIZ UDPゴシック" panose="020B0400000000000000" pitchFamily="50" charset="-128"/>
                <a:ea typeface="BIZ UDPゴシック" panose="020B0400000000000000" pitchFamily="50" charset="-128"/>
              </a:rPr>
              <a:t>複数以上、かつ、継続して取り組むための行動変容を促進させる必要がある。</a:t>
            </a:r>
            <a:endParaRPr lang="en-US" altLang="ja-JP" sz="1800" dirty="0">
              <a:latin typeface="BIZ UDPゴシック" panose="020B0400000000000000" pitchFamily="50" charset="-128"/>
              <a:ea typeface="BIZ UDPゴシック" panose="020B0400000000000000" pitchFamily="50" charset="-128"/>
            </a:endParaRPr>
          </a:p>
          <a:p>
            <a:pPr marL="0" indent="0">
              <a:buNone/>
            </a:pPr>
            <a:endParaRPr lang="en-US" altLang="ja-JP" sz="1800" dirty="0">
              <a:latin typeface="BIZ UDPゴシック" panose="020B0400000000000000" pitchFamily="50" charset="-128"/>
              <a:ea typeface="BIZ UDPゴシック" panose="020B0400000000000000" pitchFamily="50" charset="-128"/>
            </a:endParaRPr>
          </a:p>
          <a:p>
            <a:pPr marL="0" indent="0">
              <a:buNone/>
            </a:pPr>
            <a:endParaRPr lang="en-US" altLang="ja-JP" sz="3600" dirty="0">
              <a:latin typeface="BIZ UDPゴシック" panose="020B0400000000000000" pitchFamily="50" charset="-128"/>
              <a:ea typeface="BIZ UDPゴシック" panose="020B0400000000000000" pitchFamily="50" charset="-128"/>
            </a:endParaRPr>
          </a:p>
          <a:p>
            <a:pPr marL="0" indent="0">
              <a:buNone/>
            </a:pPr>
            <a:endParaRPr lang="en-US" altLang="ja-JP" sz="3600" dirty="0">
              <a:latin typeface="BIZ UDPゴシック" panose="020B0400000000000000" pitchFamily="50" charset="-128"/>
              <a:ea typeface="BIZ UDPゴシック" panose="020B0400000000000000" pitchFamily="50" charset="-128"/>
            </a:endParaRPr>
          </a:p>
        </p:txBody>
      </p:sp>
      <p:sp>
        <p:nvSpPr>
          <p:cNvPr id="8" name="タイトル 3">
            <a:extLst>
              <a:ext uri="{FF2B5EF4-FFF2-40B4-BE49-F238E27FC236}">
                <a16:creationId xmlns:a16="http://schemas.microsoft.com/office/drawing/2014/main" id="{2F78E503-1508-4F36-AC96-13F90307C5C1}"/>
              </a:ext>
            </a:extLst>
          </p:cNvPr>
          <p:cNvSpPr txBox="1">
            <a:spLocks/>
          </p:cNvSpPr>
          <p:nvPr/>
        </p:nvSpPr>
        <p:spPr>
          <a:xfrm>
            <a:off x="0" y="0"/>
            <a:ext cx="9144000" cy="443142"/>
          </a:xfrm>
          <a:prstGeom prst="rect">
            <a:avLst/>
          </a:prstGeom>
          <a:solidFill>
            <a:srgbClr val="0000FF"/>
          </a:solidFill>
        </p:spPr>
        <p:txBody>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1" lang="ja-JP" altLang="en-US" sz="2700" b="0"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　</a:t>
            </a:r>
            <a:r>
              <a:rPr kumimoji="1" lang="ja-JP" altLang="en-US"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大阪府「食品ロス</a:t>
            </a:r>
            <a:r>
              <a:rPr kumimoji="1" lang="ja-JP" altLang="en-US" sz="2700" b="1" i="0" u="none" strike="noStrike" kern="1200" cap="none" spc="-5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j-cs"/>
              </a:rPr>
              <a:t>削減</a:t>
            </a:r>
            <a:r>
              <a:rPr kumimoji="1" lang="ja-JP" altLang="en-US" sz="2700" b="1" i="0" u="none" strike="noStrike" kern="1200" cap="none" spc="-5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の現状と課題」</a:t>
            </a:r>
          </a:p>
        </p:txBody>
      </p:sp>
      <p:sp>
        <p:nvSpPr>
          <p:cNvPr id="9" name="スライド番号プレースホルダー 2">
            <a:extLst>
              <a:ext uri="{FF2B5EF4-FFF2-40B4-BE49-F238E27FC236}">
                <a16:creationId xmlns:a16="http://schemas.microsoft.com/office/drawing/2014/main" id="{90CEA109-B403-4876-A8EC-3937D0CA5724}"/>
              </a:ext>
            </a:extLst>
          </p:cNvPr>
          <p:cNvSpPr>
            <a:spLocks noGrp="1"/>
          </p:cNvSpPr>
          <p:nvPr>
            <p:ph type="sldNum" sz="quarter" idx="12"/>
          </p:nvPr>
        </p:nvSpPr>
        <p:spPr>
          <a:xfrm>
            <a:off x="7020657" y="6492875"/>
            <a:ext cx="2057400" cy="365125"/>
          </a:xfrm>
        </p:spPr>
        <p:txBody>
          <a:bodyPr/>
          <a:lstStyle/>
          <a:p>
            <a:fld id="{481A2E50-83C5-4483-B0CA-AC279CFA76AE}" type="slidenum">
              <a:rPr kumimoji="1" lang="ja-JP" altLang="en-US" smtClean="0">
                <a:solidFill>
                  <a:schemeClr val="tx1"/>
                </a:solidFill>
                <a:latin typeface="BIZ UDPゴシック" panose="020B0400000000000000" pitchFamily="50" charset="-128"/>
                <a:ea typeface="BIZ UDPゴシック" panose="020B0400000000000000" pitchFamily="50" charset="-128"/>
              </a:rPr>
              <a:t>2</a:t>
            </a:fld>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56443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a:extLst>
              <a:ext uri="{FF2B5EF4-FFF2-40B4-BE49-F238E27FC236}">
                <a16:creationId xmlns:a16="http://schemas.microsoft.com/office/drawing/2014/main" id="{6D5D61B9-D25F-4F1F-8BBE-3F8C9135EAA8}"/>
              </a:ext>
            </a:extLst>
          </p:cNvPr>
          <p:cNvSpPr txBox="1">
            <a:spLocks/>
          </p:cNvSpPr>
          <p:nvPr/>
        </p:nvSpPr>
        <p:spPr>
          <a:xfrm>
            <a:off x="0" y="12663"/>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③食品ロス削減連携活動推進事業</a:t>
            </a:r>
          </a:p>
        </p:txBody>
      </p:sp>
      <p:sp>
        <p:nvSpPr>
          <p:cNvPr id="12" name="タイトル 1">
            <a:extLst>
              <a:ext uri="{FF2B5EF4-FFF2-40B4-BE49-F238E27FC236}">
                <a16:creationId xmlns:a16="http://schemas.microsoft.com/office/drawing/2014/main" id="{19E3DBF5-9085-4534-95C4-A6A7E549F34F}"/>
              </a:ext>
            </a:extLst>
          </p:cNvPr>
          <p:cNvSpPr txBox="1">
            <a:spLocks/>
          </p:cNvSpPr>
          <p:nvPr/>
        </p:nvSpPr>
        <p:spPr>
          <a:xfrm>
            <a:off x="0" y="636657"/>
            <a:ext cx="4477407" cy="1844735"/>
          </a:xfrm>
          <a:prstGeom prst="rect">
            <a:avLst/>
          </a:prstGeom>
          <a:no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t"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ysClr val="windowText" lastClr="000000"/>
                </a:solidFill>
                <a:latin typeface="BIZ UDPゴシック" panose="020B0400000000000000" pitchFamily="50" charset="-128"/>
                <a:ea typeface="BIZ UDPゴシック" panose="020B0400000000000000" pitchFamily="50" charset="-128"/>
              </a:rPr>
              <a:t>（イ）大阪府「食品ロス削減</a:t>
            </a:r>
            <a:r>
              <a:rPr lang="en-US" altLang="ja-JP" sz="2215" b="1" dirty="0">
                <a:solidFill>
                  <a:sysClr val="windowText" lastClr="000000"/>
                </a:solidFill>
                <a:latin typeface="BIZ UDPゴシック" panose="020B0400000000000000" pitchFamily="50" charset="-128"/>
                <a:ea typeface="BIZ UDPゴシック" panose="020B0400000000000000" pitchFamily="50" charset="-128"/>
              </a:rPr>
              <a:t>10</a:t>
            </a:r>
            <a:r>
              <a:rPr lang="ja-JP" altLang="en-US" sz="2215" b="1" dirty="0">
                <a:solidFill>
                  <a:sysClr val="windowText" lastClr="000000"/>
                </a:solidFill>
                <a:latin typeface="BIZ UDPゴシック" panose="020B0400000000000000" pitchFamily="50" charset="-128"/>
                <a:ea typeface="BIZ UDPゴシック" panose="020B0400000000000000" pitchFamily="50" charset="-128"/>
              </a:rPr>
              <a:t>カ条」</a:t>
            </a:r>
            <a:endParaRPr lang="en-US" altLang="ja-JP" sz="2215" b="1" dirty="0">
              <a:solidFill>
                <a:sysClr val="windowText" lastClr="000000"/>
              </a:solidFill>
              <a:latin typeface="BIZ UDPゴシック" panose="020B0400000000000000" pitchFamily="50" charset="-128"/>
              <a:ea typeface="BIZ UDPゴシック" panose="020B0400000000000000" pitchFamily="50" charset="-128"/>
            </a:endParaRPr>
          </a:p>
          <a:p>
            <a:endParaRPr lang="en-US" altLang="ja-JP" sz="2215" b="1" dirty="0">
              <a:solidFill>
                <a:sysClr val="windowText" lastClr="000000"/>
              </a:solidFill>
              <a:latin typeface="BIZ UDPゴシック" panose="020B0400000000000000" pitchFamily="50" charset="-128"/>
              <a:ea typeface="BIZ UDPゴシック" panose="020B0400000000000000" pitchFamily="50" charset="-128"/>
            </a:endParaRPr>
          </a:p>
          <a:p>
            <a:r>
              <a:rPr lang="ja-JP" altLang="en-US" sz="2215" b="1" dirty="0">
                <a:solidFill>
                  <a:sysClr val="windowText" lastClr="000000"/>
                </a:solidFill>
                <a:latin typeface="BIZ UDPゴシック" panose="020B0400000000000000" pitchFamily="50" charset="-128"/>
                <a:ea typeface="BIZ UDPゴシック" panose="020B0400000000000000" pitchFamily="50" charset="-128"/>
              </a:rPr>
              <a:t>　</a:t>
            </a:r>
            <a:r>
              <a:rPr lang="ja-JP" altLang="en-US" sz="2215" dirty="0">
                <a:solidFill>
                  <a:sysClr val="windowText" lastClr="000000"/>
                </a:solidFill>
                <a:latin typeface="BIZ UDPゴシック" panose="020B0400000000000000" pitchFamily="50" charset="-128"/>
                <a:ea typeface="BIZ UDPゴシック" panose="020B0400000000000000" pitchFamily="50" charset="-128"/>
              </a:rPr>
              <a:t>修正案</a:t>
            </a:r>
            <a:endParaRPr lang="en-US" altLang="ja-JP" sz="2215" dirty="0">
              <a:solidFill>
                <a:sysClr val="windowText" lastClr="000000"/>
              </a:solidFill>
              <a:latin typeface="BIZ UDPゴシック" panose="020B0400000000000000" pitchFamily="50" charset="-128"/>
              <a:ea typeface="BIZ UDPゴシック" panose="020B0400000000000000" pitchFamily="50" charset="-128"/>
            </a:endParaRPr>
          </a:p>
          <a:p>
            <a:endParaRPr lang="en-US" altLang="ja-JP" sz="2215" dirty="0">
              <a:solidFill>
                <a:sysClr val="windowText" lastClr="000000"/>
              </a:solidFill>
              <a:latin typeface="BIZ UDPゴシック" panose="020B0400000000000000" pitchFamily="50" charset="-128"/>
              <a:ea typeface="BIZ UDPゴシック" panose="020B0400000000000000" pitchFamily="50" charset="-128"/>
            </a:endParaRPr>
          </a:p>
          <a:p>
            <a:r>
              <a:rPr lang="ja-JP" altLang="en-US" sz="2215" dirty="0">
                <a:solidFill>
                  <a:sysClr val="windowText" lastClr="000000"/>
                </a:solidFill>
                <a:latin typeface="BIZ UDPゴシック" panose="020B0400000000000000" pitchFamily="50" charset="-128"/>
                <a:ea typeface="BIZ UDPゴシック" panose="020B0400000000000000" pitchFamily="50" charset="-128"/>
              </a:rPr>
              <a:t>　⇒詳細は</a:t>
            </a:r>
            <a:r>
              <a:rPr lang="en-US" altLang="ja-JP" sz="2215" dirty="0">
                <a:solidFill>
                  <a:sysClr val="windowText" lastClr="000000"/>
                </a:solidFill>
                <a:latin typeface="BIZ UDPゴシック" panose="020B0400000000000000" pitchFamily="50" charset="-128"/>
                <a:ea typeface="BIZ UDPゴシック" panose="020B0400000000000000" pitchFamily="50" charset="-128"/>
              </a:rPr>
              <a:t>PDF</a:t>
            </a:r>
            <a:r>
              <a:rPr lang="ja-JP" altLang="en-US" sz="2215" dirty="0">
                <a:solidFill>
                  <a:sysClr val="windowText" lastClr="000000"/>
                </a:solidFill>
                <a:latin typeface="BIZ UDPゴシック" panose="020B0400000000000000" pitchFamily="50" charset="-128"/>
                <a:ea typeface="BIZ UDPゴシック" panose="020B0400000000000000" pitchFamily="50" charset="-128"/>
              </a:rPr>
              <a:t>参照</a:t>
            </a:r>
            <a:endParaRPr lang="en-US" altLang="ja-JP" sz="2215" dirty="0">
              <a:solidFill>
                <a:sysClr val="windowText" lastClr="000000"/>
              </a:solidFill>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7B9F190B-0A97-41F4-9779-1981E57B5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3215" y="145011"/>
            <a:ext cx="4500934" cy="6567977"/>
          </a:xfrm>
          <a:prstGeom prst="rect">
            <a:avLst/>
          </a:prstGeom>
          <a:ln w="38100">
            <a:solidFill>
              <a:srgbClr val="92D050"/>
            </a:solidFill>
          </a:ln>
        </p:spPr>
      </p:pic>
      <p:sp>
        <p:nvSpPr>
          <p:cNvPr id="9" name="スライド番号プレースホルダー 2">
            <a:extLst>
              <a:ext uri="{FF2B5EF4-FFF2-40B4-BE49-F238E27FC236}">
                <a16:creationId xmlns:a16="http://schemas.microsoft.com/office/drawing/2014/main" id="{624C662D-3B15-43AB-B316-C60FE852ADE4}"/>
              </a:ext>
            </a:extLst>
          </p:cNvPr>
          <p:cNvSpPr txBox="1">
            <a:spLocks/>
          </p:cNvSpPr>
          <p:nvPr/>
        </p:nvSpPr>
        <p:spPr>
          <a:xfrm>
            <a:off x="2062577" y="6378343"/>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ja-JP" altLang="en-US" dirty="0">
                <a:latin typeface="BIZ UDPゴシック" panose="020B0400000000000000" pitchFamily="50" charset="-128"/>
                <a:ea typeface="BIZ UDPゴシック" panose="020B0400000000000000" pitchFamily="50" charset="-128"/>
              </a:rPr>
              <a:t>２０</a:t>
            </a:r>
          </a:p>
        </p:txBody>
      </p:sp>
    </p:spTree>
    <p:extLst>
      <p:ext uri="{BB962C8B-B14F-4D97-AF65-F5344CB8AC3E}">
        <p14:creationId xmlns:p14="http://schemas.microsoft.com/office/powerpoint/2010/main" val="3572916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847725" y="2890838"/>
            <a:ext cx="7410450" cy="857250"/>
          </a:xfrm>
        </p:spPr>
        <p:txBody>
          <a:bodyPr>
            <a:normAutofit/>
          </a:bodyPr>
          <a:lstStyle/>
          <a:p>
            <a:r>
              <a:rPr lang="ja-JP" altLang="en-US"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３　その他</a:t>
            </a:r>
          </a:p>
        </p:txBody>
      </p:sp>
      <p:cxnSp>
        <p:nvCxnSpPr>
          <p:cNvPr id="6" name="直線コネクタ 5"/>
          <p:cNvCxnSpPr>
            <a:cxnSpLocks/>
          </p:cNvCxnSpPr>
          <p:nvPr/>
        </p:nvCxnSpPr>
        <p:spPr>
          <a:xfrm>
            <a:off x="847725" y="3748088"/>
            <a:ext cx="7410450" cy="0"/>
          </a:xfrm>
          <a:prstGeom prst="line">
            <a:avLst/>
          </a:prstGeom>
          <a:ln>
            <a:solidFill>
              <a:schemeClr val="accent1">
                <a:lumMod val="50000"/>
              </a:schemeClr>
            </a:solidFill>
          </a:ln>
        </p:spPr>
        <p:style>
          <a:lnRef idx="3">
            <a:schemeClr val="accent2"/>
          </a:lnRef>
          <a:fillRef idx="0">
            <a:schemeClr val="accent2"/>
          </a:fillRef>
          <a:effectRef idx="2">
            <a:schemeClr val="accent2"/>
          </a:effectRef>
          <a:fontRef idx="minor">
            <a:schemeClr val="tx1"/>
          </a:fontRef>
        </p:style>
      </p:cxnSp>
      <p:grpSp>
        <p:nvGrpSpPr>
          <p:cNvPr id="8" name="グループ化 7"/>
          <p:cNvGrpSpPr/>
          <p:nvPr/>
        </p:nvGrpSpPr>
        <p:grpSpPr>
          <a:xfrm>
            <a:off x="172226" y="415142"/>
            <a:ext cx="3126442" cy="385131"/>
            <a:chOff x="285317" y="757882"/>
            <a:chExt cx="10837585" cy="1354699"/>
          </a:xfrm>
        </p:grpSpPr>
        <p:grpSp>
          <p:nvGrpSpPr>
            <p:cNvPr id="9" name="グループ化 8">
              <a:extLst>
                <a:ext uri="{FF2B5EF4-FFF2-40B4-BE49-F238E27FC236}">
                  <a16:creationId xmlns:a16="http://schemas.microsoft.com/office/drawing/2014/main" id="{F1F051AA-3954-45BB-A823-4A6521ED1B9A}"/>
                </a:ext>
              </a:extLst>
            </p:cNvPr>
            <p:cNvGrpSpPr/>
            <p:nvPr/>
          </p:nvGrpSpPr>
          <p:grpSpPr>
            <a:xfrm>
              <a:off x="285317" y="757882"/>
              <a:ext cx="9482886" cy="1354698"/>
              <a:chOff x="192024" y="0"/>
              <a:chExt cx="10838688" cy="1548384"/>
            </a:xfrm>
          </p:grpSpPr>
          <p:pic>
            <p:nvPicPr>
              <p:cNvPr id="11" name="図 10" descr="アイコン&#10;&#10;自動的に生成された説明">
                <a:extLst>
                  <a:ext uri="{FF2B5EF4-FFF2-40B4-BE49-F238E27FC236}">
                    <a16:creationId xmlns:a16="http://schemas.microsoft.com/office/drawing/2014/main" id="{AD9F5F3C-31D2-4EFB-8497-0BB8776554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024" y="0"/>
                <a:ext cx="1548384" cy="1548384"/>
              </a:xfrm>
              <a:prstGeom prst="rect">
                <a:avLst/>
              </a:prstGeom>
            </p:spPr>
          </p:pic>
          <p:pic>
            <p:nvPicPr>
              <p:cNvPr id="12" name="図 11" descr="アイコン が含まれている画像&#10;&#10;自動的に生成された説明">
                <a:extLst>
                  <a:ext uri="{FF2B5EF4-FFF2-40B4-BE49-F238E27FC236}">
                    <a16:creationId xmlns:a16="http://schemas.microsoft.com/office/drawing/2014/main" id="{3C13A7C0-FBB8-4CA8-B240-B6FCD0D76D2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40408" y="0"/>
                <a:ext cx="1548384" cy="1548384"/>
              </a:xfrm>
              <a:prstGeom prst="rect">
                <a:avLst/>
              </a:prstGeom>
            </p:spPr>
          </p:pic>
          <p:pic>
            <p:nvPicPr>
              <p:cNvPr id="13" name="図 12" descr="アイコン が含まれている画像&#10;&#10;自動的に生成された説明">
                <a:extLst>
                  <a:ext uri="{FF2B5EF4-FFF2-40B4-BE49-F238E27FC236}">
                    <a16:creationId xmlns:a16="http://schemas.microsoft.com/office/drawing/2014/main" id="{0C551BCB-3466-43F1-9B9B-B269414C11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88792" y="0"/>
                <a:ext cx="1548384" cy="1548384"/>
              </a:xfrm>
              <a:prstGeom prst="rect">
                <a:avLst/>
              </a:prstGeom>
            </p:spPr>
          </p:pic>
          <p:pic>
            <p:nvPicPr>
              <p:cNvPr id="14" name="図 13" descr="アイコン が含まれている画像&#10;&#10;自動的に生成された説明">
                <a:extLst>
                  <a:ext uri="{FF2B5EF4-FFF2-40B4-BE49-F238E27FC236}">
                    <a16:creationId xmlns:a16="http://schemas.microsoft.com/office/drawing/2014/main" id="{B1957410-E686-4323-B04B-E7B078C66AC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37176" y="0"/>
                <a:ext cx="1548384" cy="1548384"/>
              </a:xfrm>
              <a:prstGeom prst="rect">
                <a:avLst/>
              </a:prstGeom>
            </p:spPr>
          </p:pic>
          <p:pic>
            <p:nvPicPr>
              <p:cNvPr id="15" name="図 14" descr="ロゴ が含まれている画像&#10;&#10;自動的に生成された説明">
                <a:extLst>
                  <a:ext uri="{FF2B5EF4-FFF2-40B4-BE49-F238E27FC236}">
                    <a16:creationId xmlns:a16="http://schemas.microsoft.com/office/drawing/2014/main" id="{84A3BC83-2E88-4066-9FA6-413884CE609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85560" y="0"/>
                <a:ext cx="1548384" cy="1548384"/>
              </a:xfrm>
              <a:prstGeom prst="rect">
                <a:avLst/>
              </a:prstGeom>
            </p:spPr>
          </p:pic>
          <p:pic>
            <p:nvPicPr>
              <p:cNvPr id="16" name="図 15" descr="アイコン が含まれている画像&#10;&#10;自動的に生成された説明">
                <a:extLst>
                  <a:ext uri="{FF2B5EF4-FFF2-40B4-BE49-F238E27FC236}">
                    <a16:creationId xmlns:a16="http://schemas.microsoft.com/office/drawing/2014/main" id="{9BBC6DAE-1E2E-4328-9C49-95B78CE1F3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33944" y="0"/>
                <a:ext cx="1548384" cy="1548384"/>
              </a:xfrm>
              <a:prstGeom prst="rect">
                <a:avLst/>
              </a:prstGeom>
            </p:spPr>
          </p:pic>
          <p:pic>
            <p:nvPicPr>
              <p:cNvPr id="17" name="図 16" descr="アイコン&#10;&#10;自動的に生成された説明">
                <a:extLst>
                  <a:ext uri="{FF2B5EF4-FFF2-40B4-BE49-F238E27FC236}">
                    <a16:creationId xmlns:a16="http://schemas.microsoft.com/office/drawing/2014/main" id="{C03E810A-505C-4C5A-B684-766E38ACBD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482328" y="0"/>
                <a:ext cx="1548384" cy="1548384"/>
              </a:xfrm>
              <a:prstGeom prst="rect">
                <a:avLst/>
              </a:prstGeom>
            </p:spPr>
          </p:pic>
        </p:grpSp>
        <p:pic>
          <p:nvPicPr>
            <p:cNvPr id="10" name="図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768204" y="757883"/>
              <a:ext cx="1354698" cy="1354698"/>
            </a:xfrm>
            <a:prstGeom prst="rect">
              <a:avLst/>
            </a:prstGeom>
            <a:solidFill>
              <a:schemeClr val="bg1"/>
            </a:solidFill>
          </p:spPr>
        </p:pic>
      </p:grpSp>
      <p:sp>
        <p:nvSpPr>
          <p:cNvPr id="19" name="テキスト ボックス 18">
            <a:extLst>
              <a:ext uri="{FF2B5EF4-FFF2-40B4-BE49-F238E27FC236}">
                <a16:creationId xmlns:a16="http://schemas.microsoft.com/office/drawing/2014/main" id="{49C0EBF3-D80B-449A-B622-AF51AC34417B}"/>
              </a:ext>
            </a:extLst>
          </p:cNvPr>
          <p:cNvSpPr txBox="1"/>
          <p:nvPr/>
        </p:nvSpPr>
        <p:spPr>
          <a:xfrm>
            <a:off x="3797300" y="235803"/>
            <a:ext cx="5346701" cy="2911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R</a:t>
            </a:r>
            <a:r>
              <a:rPr kumimoji="1" lang="ja-JP" altLang="en-US" sz="1292" dirty="0">
                <a:solidFill>
                  <a:prstClr val="black"/>
                </a:solidFill>
                <a:latin typeface="UD デジタル 教科書体 NP-R" panose="02020400000000000000" pitchFamily="18" charset="-128"/>
                <a:ea typeface="UD デジタル 教科書体 NP-R" panose="02020400000000000000" pitchFamily="18" charset="-128"/>
              </a:rPr>
              <a:t>８</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７</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.31</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　令和８年度第１回食品ロス削減ネットワーク懇話会資料</a:t>
            </a:r>
          </a:p>
        </p:txBody>
      </p:sp>
      <p:sp>
        <p:nvSpPr>
          <p:cNvPr id="20" name="スライド番号プレースホルダー 2">
            <a:extLst>
              <a:ext uri="{FF2B5EF4-FFF2-40B4-BE49-F238E27FC236}">
                <a16:creationId xmlns:a16="http://schemas.microsoft.com/office/drawing/2014/main" id="{E9FBCFB2-AB60-45CB-A38B-F35B07EC4330}"/>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ja-JP" altLang="en-US" dirty="0">
                <a:latin typeface="BIZ UDPゴシック" panose="020B0400000000000000" pitchFamily="50" charset="-128"/>
                <a:ea typeface="BIZ UDPゴシック" panose="020B0400000000000000" pitchFamily="50" charset="-128"/>
              </a:rPr>
              <a:t>２１</a:t>
            </a:r>
          </a:p>
        </p:txBody>
      </p:sp>
    </p:spTree>
    <p:extLst>
      <p:ext uri="{BB962C8B-B14F-4D97-AF65-F5344CB8AC3E}">
        <p14:creationId xmlns:p14="http://schemas.microsoft.com/office/powerpoint/2010/main" val="3533731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3A3D170-50A1-4C58-B161-05DA396AC3EE}"/>
              </a:ext>
            </a:extLst>
          </p:cNvPr>
          <p:cNvSpPr txBox="1"/>
          <p:nvPr/>
        </p:nvSpPr>
        <p:spPr>
          <a:xfrm>
            <a:off x="126124" y="726188"/>
            <a:ext cx="9017876" cy="3600986"/>
          </a:xfrm>
          <a:prstGeom prst="rect">
            <a:avLst/>
          </a:prstGeom>
          <a:noFill/>
        </p:spPr>
        <p:txBody>
          <a:bodyPr wrap="square">
            <a:spAutoFit/>
          </a:bodyPr>
          <a:lstStyle/>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r>
              <a:rPr kumimoji="0" lang="ja-JP" altLang="en-US" sz="2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en-US" altLang="ja-JP" sz="2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a:t>
            </a:r>
            <a:r>
              <a:rPr kumimoji="0" lang="ja-JP" altLang="en-US" sz="2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）食品ロス削減啓発情報交換会</a:t>
            </a:r>
            <a:endParaRPr kumimoji="0" lang="en-US" altLang="ja-JP" sz="2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endPar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開催時期： 令和９年</a:t>
            </a:r>
            <a:r>
              <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a:t>
            </a: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月上旬</a:t>
            </a:r>
            <a:endPar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開催場所：</a:t>
            </a:r>
            <a:r>
              <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QUINT BRIDGE</a:t>
            </a: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（大阪市都島区東野田町</a:t>
            </a:r>
            <a:r>
              <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4</a:t>
            </a: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丁目</a:t>
            </a:r>
            <a:r>
              <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15</a:t>
            </a: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番</a:t>
            </a:r>
            <a:r>
              <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82</a:t>
            </a: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号）</a:t>
            </a:r>
            <a:endPar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対　象  ： おおさか食品ロス削減パートナーシップ事業者、</a:t>
            </a:r>
            <a:endPar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食品ロス削減の取組に関心のある事業者及び個人・団体、</a:t>
            </a:r>
            <a:endPar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r>
              <a:rPr kumimoji="0"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市町村担当者</a:t>
            </a:r>
            <a:endPar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endParaRPr kumimoji="0"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r>
              <a:rPr kumimoji="0" lang="en-US" altLang="ja-JP" sz="1600" b="0" i="0" u="none" strike="noStrike" kern="1200" cap="none" spc="0" normalizeH="0" baseline="0" noProof="0" dirty="0">
                <a:ln>
                  <a:noFill/>
                </a:ln>
                <a:solidFill>
                  <a:srgbClr val="000000"/>
                </a:solidFill>
                <a:effectLst/>
                <a:uLnTx/>
                <a:uFillTx/>
                <a:latin typeface="Noto Sans JP" panose="020B0200000000000000" pitchFamily="50" charset="-128"/>
                <a:ea typeface="Noto Sans JP" panose="020B0200000000000000" pitchFamily="50" charset="-128"/>
                <a:cs typeface="+mn-cs"/>
              </a:rPr>
              <a:t>※</a:t>
            </a:r>
            <a:r>
              <a:rPr kumimoji="0" lang="ja-JP" altLang="en-US" sz="1600" b="0" i="0" u="none" strike="noStrike" kern="1200" cap="none" spc="0" normalizeH="0" baseline="0" noProof="0" dirty="0">
                <a:ln>
                  <a:noFill/>
                </a:ln>
                <a:solidFill>
                  <a:srgbClr val="000000"/>
                </a:solidFill>
                <a:effectLst/>
                <a:uLnTx/>
                <a:uFillTx/>
                <a:latin typeface="Noto Sans JP" panose="020B0200000000000000" pitchFamily="50" charset="-128"/>
                <a:ea typeface="Noto Sans JP" panose="020B0200000000000000" pitchFamily="50" charset="-128"/>
                <a:cs typeface="+mn-cs"/>
              </a:rPr>
              <a:t>関西</a:t>
            </a:r>
            <a:r>
              <a:rPr kumimoji="0" lang="en-US" altLang="ja-JP" sz="1600" b="0" i="0" u="none" strike="noStrike" kern="1200" cap="none" spc="0" normalizeH="0" baseline="0" noProof="0" dirty="0">
                <a:ln>
                  <a:noFill/>
                </a:ln>
                <a:solidFill>
                  <a:srgbClr val="000000"/>
                </a:solidFill>
                <a:effectLst/>
                <a:uLnTx/>
                <a:uFillTx/>
                <a:latin typeface="Noto Sans JP" panose="020B0200000000000000" pitchFamily="50" charset="-128"/>
                <a:ea typeface="Noto Sans JP" panose="020B0200000000000000" pitchFamily="50" charset="-128"/>
                <a:cs typeface="+mn-cs"/>
              </a:rPr>
              <a:t>SDGs</a:t>
            </a:r>
            <a:r>
              <a:rPr kumimoji="0" lang="ja-JP" altLang="en-US" sz="1600" b="0" i="0" u="none" strike="noStrike" kern="1200" cap="none" spc="0" normalizeH="0" baseline="0" noProof="0" dirty="0">
                <a:ln>
                  <a:noFill/>
                </a:ln>
                <a:solidFill>
                  <a:srgbClr val="000000"/>
                </a:solidFill>
                <a:effectLst/>
                <a:uLnTx/>
                <a:uFillTx/>
                <a:latin typeface="Noto Sans JP" panose="020B0200000000000000" pitchFamily="50" charset="-128"/>
                <a:ea typeface="Noto Sans JP" panose="020B0200000000000000" pitchFamily="50" charset="-128"/>
                <a:cs typeface="+mn-cs"/>
              </a:rPr>
              <a:t>プラットフォーム　食品ロス削減分科会 </a:t>
            </a:r>
            <a:r>
              <a:rPr kumimoji="0" lang="en-US" altLang="ja-JP" sz="1600" b="0" i="0" u="none" strike="noStrike" kern="1200" cap="none" spc="0" normalizeH="0" baseline="0" noProof="0" dirty="0">
                <a:ln>
                  <a:noFill/>
                </a:ln>
                <a:solidFill>
                  <a:srgbClr val="000000"/>
                </a:solidFill>
                <a:effectLst/>
                <a:uLnTx/>
                <a:uFillTx/>
                <a:latin typeface="Noto Sans JP" panose="020B0200000000000000" pitchFamily="50" charset="-128"/>
                <a:ea typeface="Noto Sans JP" panose="020B0200000000000000" pitchFamily="50" charset="-128"/>
                <a:cs typeface="+mn-cs"/>
              </a:rPr>
              <a:t>ZERO FOOD WASTE</a:t>
            </a:r>
            <a:r>
              <a:rPr kumimoji="0" lang="ja-JP" altLang="en-US" sz="1600" b="0" i="0" u="none" strike="noStrike" kern="1200" cap="none" spc="0" normalizeH="0" baseline="0" noProof="0" dirty="0">
                <a:ln>
                  <a:noFill/>
                </a:ln>
                <a:solidFill>
                  <a:srgbClr val="000000"/>
                </a:solidFill>
                <a:effectLst/>
                <a:uLnTx/>
                <a:uFillTx/>
                <a:latin typeface="Noto Sans JP" panose="020B0200000000000000" pitchFamily="50" charset="-128"/>
                <a:ea typeface="Noto Sans JP" panose="020B0200000000000000" pitchFamily="50" charset="-128"/>
                <a:cs typeface="+mn-cs"/>
              </a:rPr>
              <a:t>との共同開催を予定</a:t>
            </a:r>
            <a:endParaRPr kumimoji="0" lang="en-US" altLang="ja-JP" sz="1600" b="0" i="0" u="none" strike="noStrike" kern="1200" cap="none" spc="0" normalizeH="0" baseline="0" noProof="0" dirty="0">
              <a:ln>
                <a:noFill/>
              </a:ln>
              <a:solidFill>
                <a:srgbClr val="000000"/>
              </a:solidFill>
              <a:effectLst/>
              <a:uLnTx/>
              <a:uFillTx/>
              <a:latin typeface="Noto Sans JP" panose="020B0200000000000000" pitchFamily="50" charset="-128"/>
              <a:ea typeface="Noto Sans JP" panose="020B0200000000000000" pitchFamily="50" charset="-128"/>
              <a:cs typeface="+mn-cs"/>
            </a:endParaRPr>
          </a:p>
          <a:p>
            <a:pPr marL="0" marR="0" lvl="0" indent="0" algn="l" defTabSz="948265" rtl="0" eaLnBrk="1" fontAlgn="auto" latinLnBrk="0" hangingPunct="1">
              <a:lnSpc>
                <a:spcPct val="100000"/>
              </a:lnSpc>
              <a:spcBef>
                <a:spcPts val="0"/>
              </a:spcBef>
              <a:spcAft>
                <a:spcPts val="0"/>
              </a:spcAft>
              <a:buClrTx/>
              <a:buSzTx/>
              <a:buFontTx/>
              <a:buNone/>
              <a:tabLst>
                <a:tab pos="4664214" algn="l"/>
              </a:tabLst>
              <a:defRPr/>
            </a:pPr>
            <a:endParaRPr kumimoji="0" lang="en-US" altLang="ja-JP" sz="1600" b="0"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ja-JP" sz="1600" b="0"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a:t>
            </a:r>
            <a:r>
              <a:rPr kumimoji="0" lang="ja-JP" altLang="en-US" sz="1600" b="0"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昨年度参考</a:t>
            </a:r>
            <a:r>
              <a:rPr kumimoji="0" lang="en-US" altLang="ja-JP" sz="1600" b="0"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7" name="Rectangle 3">
            <a:extLst>
              <a:ext uri="{FF2B5EF4-FFF2-40B4-BE49-F238E27FC236}">
                <a16:creationId xmlns:a16="http://schemas.microsoft.com/office/drawing/2014/main" id="{B79B5FE2-553A-4114-A16F-F73673A71E4B}"/>
              </a:ext>
            </a:extLst>
          </p:cNvPr>
          <p:cNvSpPr>
            <a:spLocks noChangeArrowheads="1"/>
          </p:cNvSpPr>
          <p:nvPr/>
        </p:nvSpPr>
        <p:spPr bwMode="auto">
          <a:xfrm>
            <a:off x="0" y="13879"/>
            <a:ext cx="9138646" cy="474218"/>
          </a:xfrm>
          <a:prstGeom prst="rect">
            <a:avLst/>
          </a:prstGeom>
          <a:solidFill>
            <a:srgbClr val="0000FF"/>
          </a:solidFill>
          <a:ln>
            <a:noFill/>
          </a:ln>
          <a:effectLst>
            <a:outerShdw dist="71842" dir="2700000" algn="ctr" rotWithShape="0">
              <a:schemeClr val="bg2">
                <a:alpha val="50000"/>
              </a:schemeClr>
            </a:outerShdw>
          </a:effectLst>
        </p:spPr>
        <p:txBody>
          <a:bodyPr wrap="none" lIns="82499" tIns="41249" rIns="82499" bIns="41249"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民間事業者との連携</a:t>
            </a:r>
            <a:endParaRPr kumimoji="1" lang="zh-TW" altLang="en-US" sz="2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pic>
        <p:nvPicPr>
          <p:cNvPr id="12" name="図 11">
            <a:extLst>
              <a:ext uri="{FF2B5EF4-FFF2-40B4-BE49-F238E27FC236}">
                <a16:creationId xmlns:a16="http://schemas.microsoft.com/office/drawing/2014/main" id="{27C87722-67B4-49DD-B394-E5177C9256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7292" y="4094136"/>
            <a:ext cx="2909634" cy="2182717"/>
          </a:xfrm>
          <a:prstGeom prst="rect">
            <a:avLst/>
          </a:prstGeom>
        </p:spPr>
      </p:pic>
      <p:pic>
        <p:nvPicPr>
          <p:cNvPr id="14" name="図 13">
            <a:extLst>
              <a:ext uri="{FF2B5EF4-FFF2-40B4-BE49-F238E27FC236}">
                <a16:creationId xmlns:a16="http://schemas.microsoft.com/office/drawing/2014/main" id="{53E726DA-99B5-4993-B6BA-074D071671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8241" y="4080953"/>
            <a:ext cx="2909635" cy="2182719"/>
          </a:xfrm>
          <a:prstGeom prst="rect">
            <a:avLst/>
          </a:prstGeom>
        </p:spPr>
      </p:pic>
      <p:pic>
        <p:nvPicPr>
          <p:cNvPr id="18" name="図 17">
            <a:extLst>
              <a:ext uri="{FF2B5EF4-FFF2-40B4-BE49-F238E27FC236}">
                <a16:creationId xmlns:a16="http://schemas.microsoft.com/office/drawing/2014/main" id="{260F6A81-D379-4AF5-B436-948DAF0CB48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25332" y="4089925"/>
            <a:ext cx="2815836" cy="2164774"/>
          </a:xfrm>
          <a:prstGeom prst="rect">
            <a:avLst/>
          </a:prstGeom>
        </p:spPr>
      </p:pic>
      <p:sp>
        <p:nvSpPr>
          <p:cNvPr id="10" name="スライド番号プレースホルダー 2">
            <a:extLst>
              <a:ext uri="{FF2B5EF4-FFF2-40B4-BE49-F238E27FC236}">
                <a16:creationId xmlns:a16="http://schemas.microsoft.com/office/drawing/2014/main" id="{A19A619C-F859-40BF-9B79-B74F2BD69A28}"/>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ja-JP" altLang="en-US" dirty="0">
                <a:latin typeface="BIZ UDPゴシック" panose="020B0400000000000000" pitchFamily="50" charset="-128"/>
                <a:ea typeface="BIZ UDPゴシック" panose="020B0400000000000000" pitchFamily="50" charset="-128"/>
              </a:rPr>
              <a:t>２４</a:t>
            </a:r>
          </a:p>
        </p:txBody>
      </p:sp>
    </p:spTree>
    <p:extLst>
      <p:ext uri="{BB962C8B-B14F-4D97-AF65-F5344CB8AC3E}">
        <p14:creationId xmlns:p14="http://schemas.microsoft.com/office/powerpoint/2010/main" val="1875093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6">
            <a:extLst>
              <a:ext uri="{FF2B5EF4-FFF2-40B4-BE49-F238E27FC236}">
                <a16:creationId xmlns:a16="http://schemas.microsoft.com/office/drawing/2014/main" id="{A26BD26D-5E18-48BF-9620-176A71333005}"/>
              </a:ext>
            </a:extLst>
          </p:cNvPr>
          <p:cNvSpPr>
            <a:spLocks noChangeArrowheads="1"/>
          </p:cNvSpPr>
          <p:nvPr/>
        </p:nvSpPr>
        <p:spPr bwMode="auto">
          <a:xfrm>
            <a:off x="259487" y="1117387"/>
            <a:ext cx="8555680" cy="1260000"/>
          </a:xfrm>
          <a:prstGeom prst="flowChartProcess">
            <a:avLst/>
          </a:prstGeom>
          <a:noFill/>
          <a:ln w="31750" cap="rnd">
            <a:solidFill>
              <a:schemeClr val="accent5">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844083">
              <a:spcBef>
                <a:spcPct val="0"/>
              </a:spcBef>
              <a:buNone/>
            </a:pPr>
            <a:endParaRPr lang="en-US" altLang="ja-JP" sz="944" b="1" dirty="0">
              <a:solidFill>
                <a:prstClr val="black"/>
              </a:solidFill>
              <a:latin typeface="BIZ UDPゴシック" panose="020B0400000000000000" pitchFamily="50" charset="-128"/>
              <a:ea typeface="BIZ UDPゴシック" panose="020B0400000000000000" pitchFamily="50" charset="-128"/>
            </a:endParaRPr>
          </a:p>
          <a:p>
            <a:pPr defTabSz="844083">
              <a:spcBef>
                <a:spcPct val="0"/>
              </a:spcBef>
              <a:buNone/>
            </a:pPr>
            <a:endParaRPr lang="en-US" altLang="ja-JP" sz="865" dirty="0">
              <a:solidFill>
                <a:prstClr val="black"/>
              </a:solidFill>
              <a:latin typeface="BIZ UDPゴシック" panose="020B0400000000000000" pitchFamily="50" charset="-128"/>
              <a:ea typeface="BIZ UDPゴシック" panose="020B0400000000000000" pitchFamily="50" charset="-128"/>
            </a:endParaRPr>
          </a:p>
          <a:p>
            <a:pPr defTabSz="844083">
              <a:spcBef>
                <a:spcPct val="0"/>
              </a:spcBef>
              <a:buNone/>
            </a:pPr>
            <a:r>
              <a:rPr lang="en-US" altLang="ja-JP" sz="865" dirty="0">
                <a:solidFill>
                  <a:prstClr val="black"/>
                </a:solidFill>
                <a:latin typeface="BIZ UDPゴシック" panose="020B0400000000000000" pitchFamily="50" charset="-128"/>
                <a:ea typeface="BIZ UDPゴシック" panose="020B0400000000000000" pitchFamily="50" charset="-128"/>
              </a:rPr>
              <a:t>  </a:t>
            </a:r>
            <a:r>
              <a:rPr lang="ja-JP" altLang="en-US" sz="865" dirty="0">
                <a:solidFill>
                  <a:prstClr val="black"/>
                </a:solidFill>
                <a:latin typeface="BIZ UDPゴシック" panose="020B0400000000000000" pitchFamily="50" charset="-128"/>
                <a:ea typeface="BIZ UDPゴシック" panose="020B0400000000000000" pitchFamily="50" charset="-128"/>
              </a:rPr>
              <a:t>　</a:t>
            </a:r>
            <a:endParaRPr lang="en-US" altLang="ja-JP" sz="944" dirty="0">
              <a:solidFill>
                <a:prstClr val="black"/>
              </a:solidFill>
              <a:latin typeface="BIZ UDPゴシック" panose="020B0400000000000000" pitchFamily="50" charset="-128"/>
              <a:ea typeface="BIZ UDPゴシック" panose="020B0400000000000000" pitchFamily="50" charset="-128"/>
            </a:endParaRPr>
          </a:p>
          <a:p>
            <a:pPr defTabSz="844083">
              <a:spcBef>
                <a:spcPct val="0"/>
              </a:spcBef>
              <a:buNone/>
            </a:pPr>
            <a:r>
              <a:rPr lang="ja-JP" altLang="en-US" sz="944" dirty="0">
                <a:solidFill>
                  <a:prstClr val="black"/>
                </a:solidFill>
                <a:latin typeface="BIZ UDPゴシック" panose="020B0400000000000000" pitchFamily="50" charset="-128"/>
                <a:ea typeface="BIZ UDPゴシック" panose="020B0400000000000000" pitchFamily="50" charset="-128"/>
              </a:rPr>
              <a:t>　</a:t>
            </a:r>
            <a:r>
              <a:rPr lang="ja-JP" altLang="en-US" sz="865" dirty="0">
                <a:solidFill>
                  <a:prstClr val="black"/>
                </a:solidFill>
                <a:latin typeface="BIZ UDPゴシック" panose="020B0400000000000000" pitchFamily="50" charset="-128"/>
                <a:ea typeface="BIZ UDPゴシック" panose="020B0400000000000000" pitchFamily="50" charset="-128"/>
              </a:rPr>
              <a:t>　　</a:t>
            </a:r>
            <a:endParaRPr lang="en-US" altLang="ja-JP" sz="865" dirty="0">
              <a:solidFill>
                <a:prstClr val="black"/>
              </a:solidFill>
              <a:latin typeface="BIZ UDPゴシック" panose="020B0400000000000000" pitchFamily="50" charset="-128"/>
              <a:ea typeface="BIZ UDPゴシック" panose="020B0400000000000000" pitchFamily="50" charset="-128"/>
            </a:endParaRPr>
          </a:p>
          <a:p>
            <a:pPr defTabSz="844083">
              <a:spcBef>
                <a:spcPct val="0"/>
              </a:spcBef>
              <a:buNone/>
            </a:pPr>
            <a:endParaRPr lang="en-US" altLang="ja-JP" sz="944" dirty="0">
              <a:solidFill>
                <a:prstClr val="black"/>
              </a:solidFill>
              <a:latin typeface="BIZ UDPゴシック" panose="020B0400000000000000" pitchFamily="50" charset="-128"/>
              <a:ea typeface="BIZ UDPゴシック" panose="020B0400000000000000" pitchFamily="50" charset="-128"/>
            </a:endParaRPr>
          </a:p>
          <a:p>
            <a:pPr defTabSz="844083">
              <a:spcBef>
                <a:spcPct val="0"/>
              </a:spcBef>
              <a:buNone/>
            </a:pPr>
            <a:r>
              <a:rPr lang="ja-JP" altLang="en-US" sz="944" dirty="0">
                <a:solidFill>
                  <a:prstClr val="black"/>
                </a:solidFill>
                <a:latin typeface="BIZ UDPゴシック" panose="020B0400000000000000" pitchFamily="50" charset="-128"/>
                <a:ea typeface="BIZ UDPゴシック" panose="020B0400000000000000" pitchFamily="50" charset="-128"/>
              </a:rPr>
              <a:t>　</a:t>
            </a:r>
            <a:endParaRPr lang="en-US" altLang="ja-JP" sz="944" dirty="0">
              <a:solidFill>
                <a:prstClr val="black"/>
              </a:solidFill>
              <a:latin typeface="BIZ UDPゴシック" panose="020B0400000000000000" pitchFamily="50" charset="-128"/>
              <a:ea typeface="BIZ UDPゴシック" panose="020B0400000000000000" pitchFamily="50" charset="-128"/>
            </a:endParaRPr>
          </a:p>
          <a:p>
            <a:pPr defTabSz="844083">
              <a:spcBef>
                <a:spcPct val="0"/>
              </a:spcBef>
              <a:buNone/>
            </a:pPr>
            <a:endParaRPr lang="en-US" altLang="ja-JP" sz="944" dirty="0">
              <a:solidFill>
                <a:prstClr val="black"/>
              </a:solidFill>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AB248235-D4AD-4DA9-8F40-DE79454D4502}"/>
              </a:ext>
            </a:extLst>
          </p:cNvPr>
          <p:cNvSpPr/>
          <p:nvPr/>
        </p:nvSpPr>
        <p:spPr>
          <a:xfrm>
            <a:off x="294160" y="1195105"/>
            <a:ext cx="8555680" cy="1071960"/>
          </a:xfrm>
          <a:prstGeom prst="rect">
            <a:avLst/>
          </a:prstGeom>
        </p:spPr>
        <p:txBody>
          <a:bodyPr wrap="square">
            <a:spAutoFit/>
          </a:bodyPr>
          <a:lstStyle/>
          <a:p>
            <a:pPr defTabSz="844083">
              <a:lnSpc>
                <a:spcPct val="150000"/>
              </a:lnSpc>
            </a:pPr>
            <a:r>
              <a:rPr lang="ja-JP" altLang="en-US" sz="1108" dirty="0">
                <a:solidFill>
                  <a:prstClr val="black"/>
                </a:solidFill>
                <a:latin typeface="BIZ UDPゴシック" panose="020B0400000000000000" pitchFamily="50" charset="-128"/>
                <a:ea typeface="BIZ UDPゴシック" panose="020B0400000000000000" pitchFamily="50" charset="-128"/>
              </a:rPr>
              <a:t>○　大阪府牛乳処理事業協同組合のご協力を得て、令和６年の２学期より、学校給食用の牛乳パック広報欄を活用して、府内の児童・生徒に対する啓発を行っている。</a:t>
            </a:r>
            <a:endParaRPr lang="en-US" altLang="ja-JP" sz="1108" dirty="0">
              <a:solidFill>
                <a:prstClr val="black"/>
              </a:solidFill>
              <a:latin typeface="BIZ UDPゴシック" panose="020B0400000000000000" pitchFamily="50" charset="-128"/>
              <a:ea typeface="BIZ UDPゴシック" panose="020B0400000000000000" pitchFamily="50" charset="-128"/>
            </a:endParaRPr>
          </a:p>
          <a:p>
            <a:pPr defTabSz="844083">
              <a:lnSpc>
                <a:spcPct val="150000"/>
              </a:lnSpc>
            </a:pPr>
            <a:r>
              <a:rPr lang="ja-JP" altLang="en-US" sz="1108" dirty="0">
                <a:latin typeface="BIZ UDPゴシック" panose="020B0400000000000000" pitchFamily="50" charset="-128"/>
                <a:ea typeface="BIZ UDPゴシック" panose="020B0400000000000000" pitchFamily="50" charset="-128"/>
              </a:rPr>
              <a:t>○　令和８年度においては、食品ロス削減の更なる機運醸成を図るため、コック衣装のもずやんをアイキャッチとして掲載し、府内の児童・生徒に対して、食べきりの啓発を行う。</a:t>
            </a:r>
          </a:p>
        </p:txBody>
      </p:sp>
      <p:sp>
        <p:nvSpPr>
          <p:cNvPr id="13" name="テキスト ボックス 12">
            <a:extLst>
              <a:ext uri="{FF2B5EF4-FFF2-40B4-BE49-F238E27FC236}">
                <a16:creationId xmlns:a16="http://schemas.microsoft.com/office/drawing/2014/main" id="{278461D7-0173-406D-9074-E3F868A2F5F7}"/>
              </a:ext>
            </a:extLst>
          </p:cNvPr>
          <p:cNvSpPr txBox="1"/>
          <p:nvPr/>
        </p:nvSpPr>
        <p:spPr>
          <a:xfrm>
            <a:off x="259487" y="2653296"/>
            <a:ext cx="5513657" cy="3763851"/>
          </a:xfrm>
          <a:prstGeom prst="rect">
            <a:avLst/>
          </a:prstGeom>
          <a:noFill/>
        </p:spPr>
        <p:txBody>
          <a:bodyPr wrap="square">
            <a:spAutoFit/>
          </a:bodyPr>
          <a:lstStyle/>
          <a:p>
            <a:pPr defTabSz="844083"/>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対象地域</a:t>
            </a:r>
            <a:r>
              <a:rPr lang="en-US" altLang="ja-JP" sz="1193" dirty="0">
                <a:solidFill>
                  <a:prstClr val="black"/>
                </a:solidFill>
                <a:latin typeface="BIZ UDPゴシック" panose="020B0400000000000000" pitchFamily="50" charset="-128"/>
                <a:ea typeface="BIZ UDPゴシック" panose="020B0400000000000000" pitchFamily="50" charset="-128"/>
              </a:rPr>
              <a:t>】</a:t>
            </a: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大阪府牛乳処理事業協同組合が、学校給食用牛乳を供給している　　</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公立小中学校と特別支援学校（府内</a:t>
            </a:r>
            <a:r>
              <a:rPr lang="en-US" altLang="ja-JP" sz="1193" dirty="0">
                <a:solidFill>
                  <a:prstClr val="black"/>
                </a:solidFill>
                <a:latin typeface="BIZ UDPゴシック" panose="020B0400000000000000" pitchFamily="50" charset="-128"/>
                <a:ea typeface="BIZ UDPゴシック" panose="020B0400000000000000" pitchFamily="50" charset="-128"/>
              </a:rPr>
              <a:t>33</a:t>
            </a:r>
            <a:r>
              <a:rPr lang="ja-JP" altLang="en-US" sz="1193" dirty="0">
                <a:solidFill>
                  <a:prstClr val="black"/>
                </a:solidFill>
                <a:latin typeface="BIZ UDPゴシック" panose="020B0400000000000000" pitchFamily="50" charset="-128"/>
                <a:ea typeface="BIZ UDPゴシック" panose="020B0400000000000000" pitchFamily="50" charset="-128"/>
              </a:rPr>
              <a:t>市町村（</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）、和歌山県、</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奈良県の一部の市町村）</a:t>
            </a: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）豊中市、豊能町、能勢町、茨木市、吹田市、大東市、貝塚市、</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泉大津市、守口市、松原市を除く府内市町村</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広報欄付牛乳パック供給本数</a:t>
            </a:r>
            <a:r>
              <a:rPr lang="en-US" altLang="ja-JP" sz="1193" dirty="0">
                <a:solidFill>
                  <a:prstClr val="black"/>
                </a:solidFill>
                <a:latin typeface="BIZ UDPゴシック" panose="020B0400000000000000" pitchFamily="50" charset="-128"/>
                <a:ea typeface="BIZ UDPゴシック" panose="020B0400000000000000" pitchFamily="50" charset="-128"/>
              </a:rPr>
              <a:t>】</a:t>
            </a:r>
          </a:p>
          <a:p>
            <a:pPr defTabSz="844083"/>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〇令和７年度実績</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約３</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０</a:t>
            </a:r>
            <a:r>
              <a:rPr lang="en-US" altLang="ja-JP" sz="1193" dirty="0">
                <a:solidFill>
                  <a:prstClr val="black"/>
                </a:solidFill>
                <a:latin typeface="BIZ UDPゴシック" panose="020B0400000000000000" pitchFamily="50" charset="-128"/>
                <a:ea typeface="BIZ UDPゴシック" panose="020B0400000000000000" pitchFamily="50" charset="-128"/>
              </a:rPr>
              <a:t>00</a:t>
            </a:r>
            <a:r>
              <a:rPr lang="ja-JP" altLang="en-US" sz="1193" dirty="0">
                <a:solidFill>
                  <a:prstClr val="black"/>
                </a:solidFill>
                <a:latin typeface="BIZ UDPゴシック" panose="020B0400000000000000" pitchFamily="50" charset="-128"/>
                <a:ea typeface="BIZ UDPゴシック" panose="020B0400000000000000" pitchFamily="50" charset="-128"/>
              </a:rPr>
              <a:t>万本（令和７年１学期～令和７年１０月１３日）</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〇令和８年度予定</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約</a:t>
            </a:r>
            <a:r>
              <a:rPr lang="en-US" altLang="ja-JP" sz="1193" dirty="0">
                <a:solidFill>
                  <a:prstClr val="black"/>
                </a:solidFill>
                <a:latin typeface="BIZ UDPゴシック" panose="020B0400000000000000" pitchFamily="50" charset="-128"/>
                <a:ea typeface="BIZ UDPゴシック" panose="020B0400000000000000" pitchFamily="50" charset="-128"/>
              </a:rPr>
              <a:t>5,</a:t>
            </a:r>
            <a:r>
              <a:rPr lang="ja-JP" altLang="en-US" sz="1193" dirty="0">
                <a:solidFill>
                  <a:prstClr val="black"/>
                </a:solidFill>
                <a:latin typeface="BIZ UDPゴシック" panose="020B0400000000000000" pitchFamily="50" charset="-128"/>
                <a:ea typeface="BIZ UDPゴシック" panose="020B0400000000000000" pitchFamily="50" charset="-128"/>
              </a:rPr>
              <a:t>０</a:t>
            </a:r>
            <a:r>
              <a:rPr lang="en-US" altLang="ja-JP" sz="1193" dirty="0">
                <a:solidFill>
                  <a:prstClr val="black"/>
                </a:solidFill>
                <a:latin typeface="BIZ UDPゴシック" panose="020B0400000000000000" pitchFamily="50" charset="-128"/>
                <a:ea typeface="BIZ UDPゴシック" panose="020B0400000000000000" pitchFamily="50" charset="-128"/>
              </a:rPr>
              <a:t>00</a:t>
            </a:r>
            <a:r>
              <a:rPr lang="ja-JP" altLang="en-US" sz="1193" dirty="0">
                <a:solidFill>
                  <a:prstClr val="black"/>
                </a:solidFill>
                <a:latin typeface="BIZ UDPゴシック" panose="020B0400000000000000" pitchFamily="50" charset="-128"/>
                <a:ea typeface="BIZ UDPゴシック" panose="020B0400000000000000" pitchFamily="50" charset="-128"/>
              </a:rPr>
              <a:t>万本</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掲載時期</a:t>
            </a:r>
            <a:r>
              <a:rPr lang="en-US" altLang="ja-JP" sz="1193" dirty="0">
                <a:solidFill>
                  <a:prstClr val="black"/>
                </a:solidFill>
                <a:latin typeface="BIZ UDPゴシック" panose="020B0400000000000000" pitchFamily="50" charset="-128"/>
                <a:ea typeface="BIZ UDPゴシック" panose="020B0400000000000000" pitchFamily="50" charset="-128"/>
              </a:rPr>
              <a:t>】</a:t>
            </a: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〇令和８年２学期（順次）～令和９年３月（予定）</a:t>
            </a:r>
            <a:endParaRPr lang="en-US" altLang="ja-JP" sz="1193" dirty="0">
              <a:solidFill>
                <a:prstClr val="black"/>
              </a:solidFill>
              <a:latin typeface="BIZ UDPゴシック" panose="020B0400000000000000" pitchFamily="50" charset="-128"/>
              <a:ea typeface="BIZ UDPゴシック" panose="020B0400000000000000" pitchFamily="50" charset="-128"/>
            </a:endParaRP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：日本酪農協同</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株</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、泉南乳業</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株</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株</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いかるが牛乳、ビタミン乳業</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株</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　　</a:t>
            </a:r>
          </a:p>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　　　　北庄司乳業</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株</a:t>
            </a:r>
            <a:r>
              <a:rPr lang="en-US" altLang="ja-JP" sz="1193" dirty="0">
                <a:solidFill>
                  <a:prstClr val="black"/>
                </a:solidFill>
                <a:latin typeface="BIZ UDPゴシック" panose="020B0400000000000000" pitchFamily="50" charset="-128"/>
                <a:ea typeface="BIZ UDPゴシック" panose="020B0400000000000000" pitchFamily="50" charset="-128"/>
              </a:rPr>
              <a:t>)</a:t>
            </a:r>
            <a:r>
              <a:rPr lang="ja-JP" altLang="en-US" sz="1193" dirty="0">
                <a:solidFill>
                  <a:prstClr val="black"/>
                </a:solidFill>
                <a:latin typeface="BIZ UDPゴシック" panose="020B0400000000000000" pitchFamily="50" charset="-128"/>
                <a:ea typeface="BIZ UDPゴシック" panose="020B0400000000000000" pitchFamily="50" charset="-128"/>
              </a:rPr>
              <a:t>、南海牛乳処理工場</a:t>
            </a:r>
          </a:p>
          <a:p>
            <a:pPr defTabSz="844083"/>
            <a:endParaRPr lang="ja-JP" altLang="en-US" sz="1193" dirty="0">
              <a:solidFill>
                <a:prstClr val="black"/>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63EDE060-C29F-4452-8FDC-CCD31ACD5BAA}"/>
              </a:ext>
            </a:extLst>
          </p:cNvPr>
          <p:cNvSpPr/>
          <p:nvPr/>
        </p:nvSpPr>
        <p:spPr>
          <a:xfrm>
            <a:off x="4657572" y="584681"/>
            <a:ext cx="2231143" cy="307777"/>
          </a:xfrm>
          <a:prstGeom prst="rect">
            <a:avLst/>
          </a:prstGeom>
        </p:spPr>
        <p:txBody>
          <a:bodyPr wrap="square">
            <a:spAutoFit/>
          </a:bodyPr>
          <a:lstStyle/>
          <a:p>
            <a:pPr defTabSz="844083"/>
            <a:r>
              <a:rPr lang="en-US" altLang="ja-JP" sz="1400" b="1" dirty="0">
                <a:solidFill>
                  <a:srgbClr val="002060"/>
                </a:solidFill>
                <a:latin typeface="BIZ UDPゴシック" panose="020B0400000000000000" pitchFamily="50" charset="-128"/>
                <a:ea typeface="BIZ UDPゴシック" panose="020B0400000000000000" pitchFamily="50" charset="-128"/>
              </a:rPr>
              <a:t>※</a:t>
            </a:r>
            <a:r>
              <a:rPr lang="ja-JP" altLang="en-US" sz="1400" b="1" dirty="0">
                <a:solidFill>
                  <a:srgbClr val="002060"/>
                </a:solidFill>
                <a:latin typeface="BIZ UDPゴシック" panose="020B0400000000000000" pitchFamily="50" charset="-128"/>
                <a:ea typeface="BIZ UDPゴシック" panose="020B0400000000000000" pitchFamily="50" charset="-128"/>
              </a:rPr>
              <a:t>令和６年度からの継続</a:t>
            </a:r>
            <a:endParaRPr lang="en-US" altLang="ja-JP" sz="1400" b="1" dirty="0">
              <a:solidFill>
                <a:srgbClr val="002060"/>
              </a:solidFill>
              <a:latin typeface="BIZ UDPゴシック" panose="020B0400000000000000" pitchFamily="50" charset="-128"/>
              <a:ea typeface="BIZ UDPゴシック" panose="020B0400000000000000" pitchFamily="50" charset="-128"/>
            </a:endParaRPr>
          </a:p>
        </p:txBody>
      </p:sp>
      <p:sp>
        <p:nvSpPr>
          <p:cNvPr id="12" name="Rectangle 3">
            <a:extLst>
              <a:ext uri="{FF2B5EF4-FFF2-40B4-BE49-F238E27FC236}">
                <a16:creationId xmlns:a16="http://schemas.microsoft.com/office/drawing/2014/main" id="{C368B0DB-F315-48E6-8799-2488860CD706}"/>
              </a:ext>
            </a:extLst>
          </p:cNvPr>
          <p:cNvSpPr>
            <a:spLocks noChangeArrowheads="1"/>
          </p:cNvSpPr>
          <p:nvPr/>
        </p:nvSpPr>
        <p:spPr bwMode="auto">
          <a:xfrm>
            <a:off x="259487" y="501088"/>
            <a:ext cx="4577368" cy="474218"/>
          </a:xfrm>
          <a:prstGeom prst="rect">
            <a:avLst/>
          </a:prstGeom>
          <a:noFill/>
          <a:ln>
            <a:noFill/>
          </a:ln>
          <a:effectLst>
            <a:outerShdw dist="71842" dir="2700000" algn="ctr" rotWithShape="0">
              <a:schemeClr val="bg2">
                <a:alpha val="50000"/>
              </a:schemeClr>
            </a:outerShdw>
          </a:effectLst>
        </p:spPr>
        <p:txBody>
          <a:bodyPr wrap="none" lIns="82499" tIns="41249" rIns="82499" bIns="41249"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defTabSz="685817">
              <a:buNone/>
            </a:pPr>
            <a:r>
              <a:rPr lang="ja-JP" altLang="en-US" sz="2000" b="1" dirty="0">
                <a:latin typeface="BIZ UDPゴシック" panose="020B0400000000000000" pitchFamily="50" charset="-128"/>
                <a:ea typeface="BIZ UDPゴシック" panose="020B0400000000000000" pitchFamily="50" charset="-128"/>
              </a:rPr>
              <a:t>（</a:t>
            </a:r>
            <a:r>
              <a:rPr lang="en-US" altLang="ja-JP" sz="2000" b="1" dirty="0">
                <a:latin typeface="BIZ UDPゴシック" panose="020B0400000000000000" pitchFamily="50" charset="-128"/>
                <a:ea typeface="BIZ UDPゴシック" panose="020B0400000000000000" pitchFamily="50" charset="-128"/>
              </a:rPr>
              <a:t>2</a:t>
            </a:r>
            <a:r>
              <a:rPr lang="ja-JP" altLang="en-US" sz="2000" b="1" dirty="0">
                <a:latin typeface="BIZ UDPゴシック" panose="020B0400000000000000" pitchFamily="50" charset="-128"/>
                <a:ea typeface="BIZ UDPゴシック" panose="020B0400000000000000" pitchFamily="50" charset="-128"/>
              </a:rPr>
              <a:t>）</a:t>
            </a:r>
            <a:r>
              <a:rPr lang="ja-JP" altLang="en-US" sz="2000" b="1" dirty="0">
                <a:solidFill>
                  <a:sysClr val="windowText" lastClr="000000"/>
                </a:solidFill>
                <a:latin typeface="BIZ UDPゴシック" panose="020B0400000000000000" pitchFamily="50" charset="-128"/>
                <a:ea typeface="BIZ UDPゴシック" panose="020B0400000000000000" pitchFamily="50" charset="-128"/>
              </a:rPr>
              <a:t>学校牛乳広報欄を活用した啓発</a:t>
            </a:r>
            <a:endParaRPr lang="en-US" altLang="ja-JP" sz="2000" b="1" dirty="0">
              <a:solidFill>
                <a:sysClr val="windowText" lastClr="000000"/>
              </a:solidFill>
              <a:latin typeface="BIZ UDPゴシック" panose="020B0400000000000000" pitchFamily="50" charset="-128"/>
              <a:ea typeface="BIZ UDPゴシック" panose="020B0400000000000000" pitchFamily="50" charset="-128"/>
            </a:endParaRPr>
          </a:p>
        </p:txBody>
      </p:sp>
      <p:sp>
        <p:nvSpPr>
          <p:cNvPr id="18" name="Rectangle 3">
            <a:extLst>
              <a:ext uri="{FF2B5EF4-FFF2-40B4-BE49-F238E27FC236}">
                <a16:creationId xmlns:a16="http://schemas.microsoft.com/office/drawing/2014/main" id="{D69F814B-37CE-40B8-95FD-48C55E1CF409}"/>
              </a:ext>
            </a:extLst>
          </p:cNvPr>
          <p:cNvSpPr>
            <a:spLocks noChangeArrowheads="1"/>
          </p:cNvSpPr>
          <p:nvPr/>
        </p:nvSpPr>
        <p:spPr bwMode="auto">
          <a:xfrm>
            <a:off x="5354" y="1580"/>
            <a:ext cx="9138646" cy="474218"/>
          </a:xfrm>
          <a:prstGeom prst="rect">
            <a:avLst/>
          </a:prstGeom>
          <a:solidFill>
            <a:srgbClr val="0000FF"/>
          </a:solidFill>
          <a:ln>
            <a:noFill/>
          </a:ln>
          <a:effectLst>
            <a:outerShdw dist="71842" dir="2700000" algn="ctr" rotWithShape="0">
              <a:schemeClr val="bg2">
                <a:alpha val="50000"/>
              </a:schemeClr>
            </a:outerShdw>
          </a:effectLst>
        </p:spPr>
        <p:txBody>
          <a:bodyPr wrap="none" lIns="82499" tIns="41249" rIns="82499" bIns="41249"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defTabSz="457200" rtl="0" eaLnBrk="1" fontAlgn="auto" latinLnBrk="0" hangingPunct="1">
              <a:lnSpc>
                <a:spcPct val="100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prstClr val="white"/>
                </a:solidFill>
                <a:uLnTx/>
                <a:uFillTx/>
                <a:latin typeface="BIZ UDPゴシック" panose="020B0400000000000000" pitchFamily="50" charset="-128"/>
                <a:ea typeface="BIZ UDPゴシック" panose="020B0400000000000000" pitchFamily="50" charset="-128"/>
              </a:rPr>
              <a:t>民間事業者との連携</a:t>
            </a:r>
            <a:endParaRPr kumimoji="1" lang="zh-TW" altLang="en-US" sz="2400" b="1" i="0" u="none" strike="noStrike" kern="1200" cap="none" spc="0" normalizeH="0" baseline="0" noProof="0" dirty="0">
              <a:ln>
                <a:noFill/>
              </a:ln>
              <a:solidFill>
                <a:prstClr val="white"/>
              </a:solidFill>
              <a:uLnTx/>
              <a:uFillTx/>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18867310-C41D-40BD-A8AF-BD23DF068ADD}"/>
              </a:ext>
            </a:extLst>
          </p:cNvPr>
          <p:cNvGrpSpPr/>
          <p:nvPr/>
        </p:nvGrpSpPr>
        <p:grpSpPr>
          <a:xfrm>
            <a:off x="6054144" y="2493405"/>
            <a:ext cx="2214743" cy="4224922"/>
            <a:chOff x="488230" y="2468134"/>
            <a:chExt cx="2214743" cy="4224922"/>
          </a:xfrm>
        </p:grpSpPr>
        <p:pic>
          <p:nvPicPr>
            <p:cNvPr id="4" name="図 3">
              <a:extLst>
                <a:ext uri="{FF2B5EF4-FFF2-40B4-BE49-F238E27FC236}">
                  <a16:creationId xmlns:a16="http://schemas.microsoft.com/office/drawing/2014/main" id="{744C0120-0D29-4560-9B35-B29A400EF3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230" y="2468134"/>
              <a:ext cx="2204305" cy="1982708"/>
            </a:xfrm>
            <a:prstGeom prst="rect">
              <a:avLst/>
            </a:prstGeom>
          </p:spPr>
        </p:pic>
        <p:graphicFrame>
          <p:nvGraphicFramePr>
            <p:cNvPr id="5" name="オブジェクト 4">
              <a:extLst>
                <a:ext uri="{FF2B5EF4-FFF2-40B4-BE49-F238E27FC236}">
                  <a16:creationId xmlns:a16="http://schemas.microsoft.com/office/drawing/2014/main" id="{47897D70-95B2-4616-985B-99BF22C48FB5}"/>
                </a:ext>
              </a:extLst>
            </p:cNvPr>
            <p:cNvGraphicFramePr>
              <a:graphicFrameLocks noChangeAspect="1"/>
            </p:cNvGraphicFramePr>
            <p:nvPr>
              <p:extLst>
                <p:ext uri="{D42A27DB-BD31-4B8C-83A1-F6EECF244321}">
                  <p14:modId xmlns:p14="http://schemas.microsoft.com/office/powerpoint/2010/main" val="2745386164"/>
                </p:ext>
              </p:extLst>
            </p:nvPr>
          </p:nvGraphicFramePr>
          <p:xfrm>
            <a:off x="608561" y="5037987"/>
            <a:ext cx="2094412" cy="1379160"/>
          </p:xfrm>
          <a:graphic>
            <a:graphicData uri="http://schemas.openxmlformats.org/presentationml/2006/ole">
              <mc:AlternateContent xmlns:mc="http://schemas.openxmlformats.org/markup-compatibility/2006">
                <mc:Choice xmlns:v="urn:schemas-microsoft-com:vml" Requires="v">
                  <p:oleObj name="Acrobat Document" r:id="rId3" imgW="4663069" imgH="3070683" progId="AcroExch.Document.DC">
                    <p:embed/>
                  </p:oleObj>
                </mc:Choice>
                <mc:Fallback>
                  <p:oleObj name="Acrobat Document" r:id="rId3" imgW="4663069" imgH="3070683" progId="AcroExch.Document.DC">
                    <p:embed/>
                    <p:pic>
                      <p:nvPicPr>
                        <p:cNvPr id="5" name="オブジェクト 4">
                          <a:extLst>
                            <a:ext uri="{FF2B5EF4-FFF2-40B4-BE49-F238E27FC236}">
                              <a16:creationId xmlns:a16="http://schemas.microsoft.com/office/drawing/2014/main" id="{47897D70-95B2-4616-985B-99BF22C48FB5}"/>
                            </a:ext>
                          </a:extLst>
                        </p:cNvPr>
                        <p:cNvPicPr/>
                        <p:nvPr/>
                      </p:nvPicPr>
                      <p:blipFill>
                        <a:blip r:embed="rId4"/>
                        <a:stretch>
                          <a:fillRect/>
                        </a:stretch>
                      </p:blipFill>
                      <p:spPr>
                        <a:xfrm>
                          <a:off x="608561" y="5037987"/>
                          <a:ext cx="2094412" cy="1379160"/>
                        </a:xfrm>
                        <a:prstGeom prst="rect">
                          <a:avLst/>
                        </a:prstGeom>
                      </p:spPr>
                    </p:pic>
                  </p:oleObj>
                </mc:Fallback>
              </mc:AlternateContent>
            </a:graphicData>
          </a:graphic>
        </p:graphicFrame>
        <p:sp>
          <p:nvSpPr>
            <p:cNvPr id="14" name="テキスト ボックス 13">
              <a:extLst>
                <a:ext uri="{FF2B5EF4-FFF2-40B4-BE49-F238E27FC236}">
                  <a16:creationId xmlns:a16="http://schemas.microsoft.com/office/drawing/2014/main" id="{FDB501E7-9361-47CB-B2A0-288307F2FA2A}"/>
                </a:ext>
              </a:extLst>
            </p:cNvPr>
            <p:cNvSpPr txBox="1"/>
            <p:nvPr/>
          </p:nvSpPr>
          <p:spPr>
            <a:xfrm>
              <a:off x="1173736" y="4423545"/>
              <a:ext cx="1081046" cy="275909"/>
            </a:xfrm>
            <a:prstGeom prst="rect">
              <a:avLst/>
            </a:prstGeom>
            <a:noFill/>
          </p:spPr>
          <p:txBody>
            <a:bodyPr wrap="square">
              <a:spAutoFit/>
            </a:bodyPr>
            <a:lstStyle/>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掲載画像</a:t>
              </a:r>
              <a:endParaRPr lang="en-US" altLang="ja-JP" sz="1193" dirty="0">
                <a:solidFill>
                  <a:prstClr val="black"/>
                </a:solidFill>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0679BE45-2C26-4B5A-8D1C-87AC39BC8D7C}"/>
                </a:ext>
              </a:extLst>
            </p:cNvPr>
            <p:cNvSpPr txBox="1"/>
            <p:nvPr/>
          </p:nvSpPr>
          <p:spPr>
            <a:xfrm>
              <a:off x="1173736" y="6417147"/>
              <a:ext cx="1081046" cy="275909"/>
            </a:xfrm>
            <a:prstGeom prst="rect">
              <a:avLst/>
            </a:prstGeom>
            <a:noFill/>
          </p:spPr>
          <p:txBody>
            <a:bodyPr wrap="square">
              <a:spAutoFit/>
            </a:bodyPr>
            <a:lstStyle/>
            <a:p>
              <a:pPr defTabSz="844083"/>
              <a:r>
                <a:rPr lang="ja-JP" altLang="en-US" sz="1193" dirty="0">
                  <a:solidFill>
                    <a:prstClr val="black"/>
                  </a:solidFill>
                  <a:latin typeface="BIZ UDPゴシック" panose="020B0400000000000000" pitchFamily="50" charset="-128"/>
                  <a:ea typeface="BIZ UDPゴシック" panose="020B0400000000000000" pitchFamily="50" charset="-128"/>
                </a:rPr>
                <a:t>掲載イメージ</a:t>
              </a:r>
              <a:endParaRPr lang="en-US" altLang="ja-JP" sz="1193" dirty="0">
                <a:solidFill>
                  <a:prstClr val="black"/>
                </a:solidFill>
                <a:latin typeface="BIZ UDPゴシック" panose="020B0400000000000000" pitchFamily="50" charset="-128"/>
                <a:ea typeface="BIZ UDPゴシック" panose="020B0400000000000000" pitchFamily="50" charset="-128"/>
              </a:endParaRPr>
            </a:p>
          </p:txBody>
        </p:sp>
      </p:grpSp>
      <p:sp>
        <p:nvSpPr>
          <p:cNvPr id="3" name="テキスト ボックス 2">
            <a:extLst>
              <a:ext uri="{FF2B5EF4-FFF2-40B4-BE49-F238E27FC236}">
                <a16:creationId xmlns:a16="http://schemas.microsoft.com/office/drawing/2014/main" id="{56758189-9153-4772-9D14-8D57230030F7}"/>
              </a:ext>
            </a:extLst>
          </p:cNvPr>
          <p:cNvSpPr txBox="1"/>
          <p:nvPr/>
        </p:nvSpPr>
        <p:spPr>
          <a:xfrm>
            <a:off x="-291548" y="-742122"/>
            <a:ext cx="2239618" cy="369332"/>
          </a:xfrm>
          <a:prstGeom prst="rect">
            <a:avLst/>
          </a:prstGeom>
          <a:noFill/>
        </p:spPr>
        <p:txBody>
          <a:bodyPr wrap="square" rtlCol="0">
            <a:spAutoFit/>
          </a:bodyPr>
          <a:lstStyle/>
          <a:p>
            <a:r>
              <a:rPr kumimoji="1" lang="ja-JP" altLang="en-US" dirty="0"/>
              <a:t>修正案</a:t>
            </a:r>
          </a:p>
        </p:txBody>
      </p:sp>
      <p:sp>
        <p:nvSpPr>
          <p:cNvPr id="20" name="スライド番号プレースホルダー 2">
            <a:extLst>
              <a:ext uri="{FF2B5EF4-FFF2-40B4-BE49-F238E27FC236}">
                <a16:creationId xmlns:a16="http://schemas.microsoft.com/office/drawing/2014/main" id="{C2DC7936-31A1-4AB4-8774-EF1B65B95304}"/>
              </a:ext>
            </a:extLst>
          </p:cNvPr>
          <p:cNvSpPr txBox="1">
            <a:spLocks/>
          </p:cNvSpPr>
          <p:nvPr/>
        </p:nvSpPr>
        <p:spPr>
          <a:xfrm>
            <a:off x="7020657" y="6492875"/>
            <a:ext cx="20574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kumimoji="1" lang="ja-JP" altLang="en-US" dirty="0">
                <a:latin typeface="BIZ UDPゴシック" panose="020B0400000000000000" pitchFamily="50" charset="-128"/>
                <a:ea typeface="BIZ UDPゴシック" panose="020B0400000000000000" pitchFamily="50" charset="-128"/>
              </a:rPr>
              <a:t>２５</a:t>
            </a:r>
          </a:p>
        </p:txBody>
      </p:sp>
    </p:spTree>
    <p:extLst>
      <p:ext uri="{BB962C8B-B14F-4D97-AF65-F5344CB8AC3E}">
        <p14:creationId xmlns:p14="http://schemas.microsoft.com/office/powerpoint/2010/main" val="188531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367628" y="2890838"/>
            <a:ext cx="8580969" cy="857250"/>
          </a:xfrm>
        </p:spPr>
        <p:txBody>
          <a:bodyPr>
            <a:normAutofit/>
          </a:bodyPr>
          <a:lstStyle/>
          <a:p>
            <a:pPr algn="ctr"/>
            <a:r>
              <a:rPr lang="ja-JP" altLang="en-US"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①食品ロス削減対策検討事業について</a:t>
            </a:r>
          </a:p>
        </p:txBody>
      </p:sp>
      <p:cxnSp>
        <p:nvCxnSpPr>
          <p:cNvPr id="6" name="直線コネクタ 5"/>
          <p:cNvCxnSpPr>
            <a:cxnSpLocks/>
          </p:cNvCxnSpPr>
          <p:nvPr/>
        </p:nvCxnSpPr>
        <p:spPr>
          <a:xfrm>
            <a:off x="847725" y="3748088"/>
            <a:ext cx="7410450" cy="0"/>
          </a:xfrm>
          <a:prstGeom prst="line">
            <a:avLst/>
          </a:prstGeom>
          <a:ln>
            <a:solidFill>
              <a:schemeClr val="accent1">
                <a:lumMod val="50000"/>
              </a:schemeClr>
            </a:solidFill>
          </a:ln>
        </p:spPr>
        <p:style>
          <a:lnRef idx="3">
            <a:schemeClr val="accent2"/>
          </a:lnRef>
          <a:fillRef idx="0">
            <a:schemeClr val="accent2"/>
          </a:fillRef>
          <a:effectRef idx="2">
            <a:schemeClr val="accent2"/>
          </a:effectRef>
          <a:fontRef idx="minor">
            <a:schemeClr val="tx1"/>
          </a:fontRef>
        </p:style>
      </p:cxnSp>
      <p:grpSp>
        <p:nvGrpSpPr>
          <p:cNvPr id="8" name="グループ化 7"/>
          <p:cNvGrpSpPr/>
          <p:nvPr/>
        </p:nvGrpSpPr>
        <p:grpSpPr>
          <a:xfrm>
            <a:off x="172226" y="415142"/>
            <a:ext cx="3126442" cy="385131"/>
            <a:chOff x="285317" y="757882"/>
            <a:chExt cx="10837585" cy="1354699"/>
          </a:xfrm>
        </p:grpSpPr>
        <p:grpSp>
          <p:nvGrpSpPr>
            <p:cNvPr id="9" name="グループ化 8">
              <a:extLst>
                <a:ext uri="{FF2B5EF4-FFF2-40B4-BE49-F238E27FC236}">
                  <a16:creationId xmlns:a16="http://schemas.microsoft.com/office/drawing/2014/main" id="{F1F051AA-3954-45BB-A823-4A6521ED1B9A}"/>
                </a:ext>
              </a:extLst>
            </p:cNvPr>
            <p:cNvGrpSpPr/>
            <p:nvPr/>
          </p:nvGrpSpPr>
          <p:grpSpPr>
            <a:xfrm>
              <a:off x="285317" y="757882"/>
              <a:ext cx="9482886" cy="1354698"/>
              <a:chOff x="192024" y="0"/>
              <a:chExt cx="10838688" cy="1548384"/>
            </a:xfrm>
          </p:grpSpPr>
          <p:pic>
            <p:nvPicPr>
              <p:cNvPr id="11" name="図 10" descr="アイコン&#10;&#10;自動的に生成された説明">
                <a:extLst>
                  <a:ext uri="{FF2B5EF4-FFF2-40B4-BE49-F238E27FC236}">
                    <a16:creationId xmlns:a16="http://schemas.microsoft.com/office/drawing/2014/main" id="{AD9F5F3C-31D2-4EFB-8497-0BB8776554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024" y="0"/>
                <a:ext cx="1548384" cy="1548384"/>
              </a:xfrm>
              <a:prstGeom prst="rect">
                <a:avLst/>
              </a:prstGeom>
            </p:spPr>
          </p:pic>
          <p:pic>
            <p:nvPicPr>
              <p:cNvPr id="12" name="図 11" descr="アイコン が含まれている画像&#10;&#10;自動的に生成された説明">
                <a:extLst>
                  <a:ext uri="{FF2B5EF4-FFF2-40B4-BE49-F238E27FC236}">
                    <a16:creationId xmlns:a16="http://schemas.microsoft.com/office/drawing/2014/main" id="{3C13A7C0-FBB8-4CA8-B240-B6FCD0D76D2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40408" y="0"/>
                <a:ext cx="1548384" cy="1548384"/>
              </a:xfrm>
              <a:prstGeom prst="rect">
                <a:avLst/>
              </a:prstGeom>
            </p:spPr>
          </p:pic>
          <p:pic>
            <p:nvPicPr>
              <p:cNvPr id="13" name="図 12" descr="アイコン が含まれている画像&#10;&#10;自動的に生成された説明">
                <a:extLst>
                  <a:ext uri="{FF2B5EF4-FFF2-40B4-BE49-F238E27FC236}">
                    <a16:creationId xmlns:a16="http://schemas.microsoft.com/office/drawing/2014/main" id="{0C551BCB-3466-43F1-9B9B-B269414C11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88792" y="0"/>
                <a:ext cx="1548384" cy="1548384"/>
              </a:xfrm>
              <a:prstGeom prst="rect">
                <a:avLst/>
              </a:prstGeom>
            </p:spPr>
          </p:pic>
          <p:pic>
            <p:nvPicPr>
              <p:cNvPr id="14" name="図 13" descr="アイコン が含まれている画像&#10;&#10;自動的に生成された説明">
                <a:extLst>
                  <a:ext uri="{FF2B5EF4-FFF2-40B4-BE49-F238E27FC236}">
                    <a16:creationId xmlns:a16="http://schemas.microsoft.com/office/drawing/2014/main" id="{B1957410-E686-4323-B04B-E7B078C66AC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37176" y="0"/>
                <a:ext cx="1548384" cy="1548384"/>
              </a:xfrm>
              <a:prstGeom prst="rect">
                <a:avLst/>
              </a:prstGeom>
            </p:spPr>
          </p:pic>
          <p:pic>
            <p:nvPicPr>
              <p:cNvPr id="15" name="図 14" descr="ロゴ が含まれている画像&#10;&#10;自動的に生成された説明">
                <a:extLst>
                  <a:ext uri="{FF2B5EF4-FFF2-40B4-BE49-F238E27FC236}">
                    <a16:creationId xmlns:a16="http://schemas.microsoft.com/office/drawing/2014/main" id="{84A3BC83-2E88-4066-9FA6-413884CE609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85560" y="0"/>
                <a:ext cx="1548384" cy="1548384"/>
              </a:xfrm>
              <a:prstGeom prst="rect">
                <a:avLst/>
              </a:prstGeom>
            </p:spPr>
          </p:pic>
          <p:pic>
            <p:nvPicPr>
              <p:cNvPr id="16" name="図 15" descr="アイコン が含まれている画像&#10;&#10;自動的に生成された説明">
                <a:extLst>
                  <a:ext uri="{FF2B5EF4-FFF2-40B4-BE49-F238E27FC236}">
                    <a16:creationId xmlns:a16="http://schemas.microsoft.com/office/drawing/2014/main" id="{9BBC6DAE-1E2E-4328-9C49-95B78CE1F3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33944" y="0"/>
                <a:ext cx="1548384" cy="1548384"/>
              </a:xfrm>
              <a:prstGeom prst="rect">
                <a:avLst/>
              </a:prstGeom>
            </p:spPr>
          </p:pic>
          <p:pic>
            <p:nvPicPr>
              <p:cNvPr id="17" name="図 16" descr="アイコン&#10;&#10;自動的に生成された説明">
                <a:extLst>
                  <a:ext uri="{FF2B5EF4-FFF2-40B4-BE49-F238E27FC236}">
                    <a16:creationId xmlns:a16="http://schemas.microsoft.com/office/drawing/2014/main" id="{C03E810A-505C-4C5A-B684-766E38ACBD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482328" y="0"/>
                <a:ext cx="1548384" cy="1548384"/>
              </a:xfrm>
              <a:prstGeom prst="rect">
                <a:avLst/>
              </a:prstGeom>
            </p:spPr>
          </p:pic>
        </p:grpSp>
        <p:pic>
          <p:nvPicPr>
            <p:cNvPr id="10" name="図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768204" y="757883"/>
              <a:ext cx="1354698" cy="1354698"/>
            </a:xfrm>
            <a:prstGeom prst="rect">
              <a:avLst/>
            </a:prstGeom>
            <a:solidFill>
              <a:schemeClr val="bg1"/>
            </a:solidFill>
          </p:spPr>
        </p:pic>
      </p:grpSp>
      <p:sp>
        <p:nvSpPr>
          <p:cNvPr id="3" name="スライド番号プレースホルダー 2">
            <a:extLst>
              <a:ext uri="{FF2B5EF4-FFF2-40B4-BE49-F238E27FC236}">
                <a16:creationId xmlns:a16="http://schemas.microsoft.com/office/drawing/2014/main" id="{72C7E837-93B0-4900-9EE3-D44E11F840B1}"/>
              </a:ext>
            </a:extLst>
          </p:cNvPr>
          <p:cNvSpPr>
            <a:spLocks noGrp="1"/>
          </p:cNvSpPr>
          <p:nvPr>
            <p:ph type="sldNum" sz="quarter" idx="12"/>
          </p:nvPr>
        </p:nvSpPr>
        <p:spPr/>
        <p:txBody>
          <a:bodyPr/>
          <a:lstStyle/>
          <a:p>
            <a:fld id="{481A2E50-83C5-4483-B0CA-AC279CFA76AE}" type="slidenum">
              <a:rPr kumimoji="1" lang="ja-JP" altLang="en-US" smtClean="0">
                <a:latin typeface="BIZ UDPゴシック" panose="020B0400000000000000" pitchFamily="50" charset="-128"/>
                <a:ea typeface="BIZ UDPゴシック" panose="020B0400000000000000" pitchFamily="50" charset="-128"/>
              </a:rPr>
              <a:t>3</a:t>
            </a:fld>
            <a:endParaRPr kumimoji="1" lang="ja-JP" altLang="en-US" dirty="0">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23F436CA-CCDA-499B-BFBC-D992E784DBDA}"/>
              </a:ext>
            </a:extLst>
          </p:cNvPr>
          <p:cNvSpPr txBox="1"/>
          <p:nvPr/>
        </p:nvSpPr>
        <p:spPr>
          <a:xfrm>
            <a:off x="3797300" y="235803"/>
            <a:ext cx="5346701" cy="2911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R</a:t>
            </a:r>
            <a:r>
              <a:rPr kumimoji="1" lang="ja-JP" altLang="en-US" sz="1292" dirty="0">
                <a:solidFill>
                  <a:prstClr val="black"/>
                </a:solidFill>
                <a:latin typeface="UD デジタル 教科書体 NP-R" panose="02020400000000000000" pitchFamily="18" charset="-128"/>
                <a:ea typeface="UD デジタル 教科書体 NP-R" panose="02020400000000000000" pitchFamily="18" charset="-128"/>
              </a:rPr>
              <a:t>８</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７</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.31</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　令和８年度第１回食品ロス削減ネットワーク懇話会資料</a:t>
            </a:r>
          </a:p>
        </p:txBody>
      </p:sp>
    </p:spTree>
    <p:extLst>
      <p:ext uri="{BB962C8B-B14F-4D97-AF65-F5344CB8AC3E}">
        <p14:creationId xmlns:p14="http://schemas.microsoft.com/office/powerpoint/2010/main" val="811685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a:spLocks noGrp="1"/>
          </p:cNvSpPr>
          <p:nvPr>
            <p:ph type="ctrTitle" idx="4294967295"/>
          </p:nvPr>
        </p:nvSpPr>
        <p:spPr>
          <a:xfrm>
            <a:off x="0" y="0"/>
            <a:ext cx="9144000" cy="491646"/>
          </a:xfrm>
          <a:solidFill>
            <a:srgbClr val="0000FF"/>
          </a:solidFill>
          <a:ln>
            <a:noFill/>
          </a:ln>
          <a:effectLst/>
        </p:spPr>
        <p:style>
          <a:lnRef idx="0">
            <a:schemeClr val="accent5"/>
          </a:lnRef>
          <a:fillRef idx="3">
            <a:schemeClr val="accent5"/>
          </a:fillRef>
          <a:effectRef idx="3">
            <a:schemeClr val="accent5"/>
          </a:effectRef>
          <a:fontRef idx="minor">
            <a:schemeClr val="lt1"/>
          </a:fontRef>
        </p:style>
        <p:txBody>
          <a:bodyPr anchor="ctr" anchorCtr="0">
            <a:noAutofit/>
          </a:body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①食品ロス削減対策検討事業について</a:t>
            </a:r>
          </a:p>
        </p:txBody>
      </p:sp>
      <p:sp>
        <p:nvSpPr>
          <p:cNvPr id="3" name="正方形/長方形 2"/>
          <p:cNvSpPr/>
          <p:nvPr/>
        </p:nvSpPr>
        <p:spPr>
          <a:xfrm>
            <a:off x="131975" y="4864323"/>
            <a:ext cx="4685898" cy="348109"/>
          </a:xfrm>
          <a:prstGeom prst="rect">
            <a:avLst/>
          </a:prstGeom>
        </p:spPr>
        <p:txBody>
          <a:bodyPr wrap="none">
            <a:spAutoFit/>
          </a:bodyPr>
          <a:lstStyle/>
          <a:p>
            <a:pPr defTabSz="844083">
              <a:defRPr/>
            </a:pPr>
            <a:r>
              <a:rPr lang="ja-JP" altLang="en-US" sz="1662" b="1" dirty="0">
                <a:solidFill>
                  <a:srgbClr val="002060"/>
                </a:solidFill>
                <a:latin typeface="BIZ UDPゴシック" panose="020B0400000000000000" pitchFamily="50" charset="-128"/>
                <a:ea typeface="BIZ UDPゴシック" panose="020B0400000000000000" pitchFamily="50" charset="-128"/>
              </a:rPr>
              <a:t>（イ）おおさか食品ロス削減パートナーシップ制度</a:t>
            </a:r>
            <a:endParaRPr lang="en-US" altLang="ja-JP" sz="1662" b="1" dirty="0">
              <a:solidFill>
                <a:srgbClr val="002060"/>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A0C48F8F-CF09-4D14-AEBC-CD5DCA8B30D7}"/>
              </a:ext>
            </a:extLst>
          </p:cNvPr>
          <p:cNvSpPr/>
          <p:nvPr/>
        </p:nvSpPr>
        <p:spPr>
          <a:xfrm>
            <a:off x="253895" y="5246637"/>
            <a:ext cx="8636209" cy="1346522"/>
          </a:xfrm>
          <a:prstGeom prst="rect">
            <a:avLst/>
          </a:prstGeom>
        </p:spPr>
        <p:txBody>
          <a:bodyPr wrap="square">
            <a:spAutoFit/>
          </a:bodyPr>
          <a:lstStyle/>
          <a:p>
            <a:pPr defTabSz="844083">
              <a:spcAft>
                <a:spcPts val="554"/>
              </a:spcAft>
            </a:pPr>
            <a:r>
              <a:rPr lang="ja-JP" altLang="en-US" sz="1400" dirty="0">
                <a:latin typeface="BIZ UDPゴシック" panose="020B0400000000000000" pitchFamily="50" charset="-128"/>
                <a:ea typeface="BIZ UDPゴシック" panose="020B0400000000000000" pitchFamily="50" charset="-128"/>
              </a:rPr>
              <a:t>食品ロス削減に積極的に取り組む事業者を後押しし、さらに取組を進める制度</a:t>
            </a:r>
            <a:endParaRPr lang="en-US" altLang="ja-JP" sz="1400" dirty="0">
              <a:latin typeface="BIZ UDPゴシック" panose="020B0400000000000000" pitchFamily="50" charset="-128"/>
              <a:ea typeface="BIZ UDPゴシック" panose="020B0400000000000000" pitchFamily="50" charset="-128"/>
            </a:endParaRPr>
          </a:p>
          <a:p>
            <a:pPr defTabSz="1027261">
              <a:tabLst>
                <a:tab pos="5052772" algn="l"/>
              </a:tabLst>
              <a:defRPr/>
            </a:pPr>
            <a:r>
              <a:rPr lang="ja-JP" altLang="en-US" sz="1400" dirty="0">
                <a:latin typeface="BIZ UDPゴシック" panose="020B0400000000000000" pitchFamily="50" charset="-128"/>
                <a:ea typeface="BIZ UDPゴシック" panose="020B0400000000000000" pitchFamily="50" charset="-128"/>
              </a:rPr>
              <a:t>　　令和８年度の参画事業者　</a:t>
            </a:r>
            <a:r>
              <a:rPr lang="en-US" altLang="ja-JP" sz="1400" dirty="0">
                <a:latin typeface="BIZ UDPゴシック" panose="020B0400000000000000" pitchFamily="50" charset="-128"/>
                <a:ea typeface="BIZ UDPゴシック" panose="020B0400000000000000" pitchFamily="50" charset="-128"/>
              </a:rPr>
              <a:t>66</a:t>
            </a:r>
            <a:r>
              <a:rPr lang="ja-JP" altLang="en-US" sz="1400" dirty="0">
                <a:latin typeface="BIZ UDPゴシック" panose="020B0400000000000000" pitchFamily="50" charset="-128"/>
                <a:ea typeface="BIZ UDPゴシック" panose="020B0400000000000000" pitchFamily="50" charset="-128"/>
              </a:rPr>
              <a:t>事業者　（</a:t>
            </a:r>
            <a:r>
              <a:rPr lang="zh-TW" altLang="en-US" sz="1400" dirty="0">
                <a:latin typeface="BIZ UDPゴシック" panose="020B0400000000000000" pitchFamily="50" charset="-128"/>
                <a:ea typeface="BIZ UDPゴシック" panose="020B0400000000000000" pitchFamily="50" charset="-128"/>
              </a:rPr>
              <a:t>令和</a:t>
            </a:r>
            <a:r>
              <a:rPr lang="en-US" altLang="zh-TW" sz="1400" dirty="0">
                <a:latin typeface="BIZ UDPゴシック" panose="020B0400000000000000" pitchFamily="50" charset="-128"/>
                <a:ea typeface="BIZ UDPゴシック" panose="020B0400000000000000" pitchFamily="50" charset="-128"/>
              </a:rPr>
              <a:t>8</a:t>
            </a:r>
            <a:r>
              <a:rPr lang="zh-TW" altLang="en-US" sz="1400" dirty="0">
                <a:latin typeface="BIZ UDPゴシック" panose="020B0400000000000000" pitchFamily="50" charset="-128"/>
                <a:ea typeface="BIZ UDPゴシック" panose="020B0400000000000000" pitchFamily="50" charset="-128"/>
              </a:rPr>
              <a:t>年</a:t>
            </a:r>
            <a:r>
              <a:rPr lang="ja-JP" altLang="en-US" sz="1400" dirty="0">
                <a:latin typeface="BIZ UDPゴシック" panose="020B0400000000000000" pitchFamily="50" charset="-128"/>
                <a:ea typeface="BIZ UDPゴシック" panose="020B0400000000000000" pitchFamily="50" charset="-128"/>
              </a:rPr>
              <a:t>７</a:t>
            </a:r>
            <a:r>
              <a:rPr lang="zh-TW" altLang="en-US" sz="1400" dirty="0">
                <a:latin typeface="BIZ UDPゴシック" panose="020B0400000000000000" pitchFamily="50" charset="-128"/>
                <a:ea typeface="BIZ UDPゴシック" panose="020B0400000000000000" pitchFamily="50" charset="-128"/>
              </a:rPr>
              <a:t>月</a:t>
            </a:r>
            <a:r>
              <a:rPr lang="en-US" altLang="zh-TW" sz="1400" dirty="0">
                <a:latin typeface="BIZ UDPゴシック" panose="020B0400000000000000" pitchFamily="50" charset="-128"/>
                <a:ea typeface="BIZ UDPゴシック" panose="020B0400000000000000" pitchFamily="50" charset="-128"/>
              </a:rPr>
              <a:t>31</a:t>
            </a:r>
            <a:r>
              <a:rPr lang="zh-TW" altLang="en-US" sz="1400" dirty="0">
                <a:latin typeface="BIZ UDPゴシック" panose="020B0400000000000000" pitchFamily="50" charset="-128"/>
                <a:ea typeface="BIZ UDPゴシック" panose="020B0400000000000000" pitchFamily="50" charset="-128"/>
              </a:rPr>
              <a:t>日</a:t>
            </a:r>
            <a:r>
              <a:rPr lang="ja-JP" altLang="en-US" sz="1400" dirty="0">
                <a:latin typeface="BIZ UDPゴシック" panose="020B0400000000000000" pitchFamily="50" charset="-128"/>
                <a:ea typeface="BIZ UDPゴシック" panose="020B0400000000000000" pitchFamily="50" charset="-128"/>
              </a:rPr>
              <a:t>時点）</a:t>
            </a:r>
            <a:endParaRPr lang="zh-TW" altLang="en-US" sz="1400" dirty="0">
              <a:latin typeface="BIZ UDPゴシック" panose="020B0400000000000000" pitchFamily="50" charset="-128"/>
              <a:ea typeface="BIZ UDPゴシック" panose="020B0400000000000000" pitchFamily="50" charset="-128"/>
            </a:endParaRPr>
          </a:p>
          <a:p>
            <a:pPr defTabSz="1027261">
              <a:tabLst>
                <a:tab pos="5052772" algn="l"/>
              </a:tabLst>
              <a:defRPr/>
            </a:pPr>
            <a:r>
              <a:rPr lang="ja-JP" altLang="en-US" sz="1400" dirty="0">
                <a:latin typeface="BIZ UDPゴシック" panose="020B0400000000000000" pitchFamily="50" charset="-128"/>
                <a:ea typeface="BIZ UDPゴシック" panose="020B0400000000000000" pitchFamily="50" charset="-128"/>
              </a:rPr>
              <a:t>　　（新規参画　５団体　金融業、製薬業、小売業、製造業、スポーツ等関連業）</a:t>
            </a:r>
            <a:endParaRPr lang="en-US" altLang="ja-JP" sz="1400" dirty="0">
              <a:latin typeface="BIZ UDPゴシック" panose="020B0400000000000000" pitchFamily="50" charset="-128"/>
              <a:ea typeface="BIZ UDPゴシック" panose="020B0400000000000000" pitchFamily="50" charset="-128"/>
            </a:endParaRPr>
          </a:p>
          <a:p>
            <a:pPr defTabSz="1027261">
              <a:tabLst>
                <a:tab pos="5052772" algn="l"/>
              </a:tabLst>
              <a:defRPr/>
            </a:pPr>
            <a:endParaRPr lang="en-US" altLang="ja-JP" sz="1050" dirty="0">
              <a:solidFill>
                <a:prstClr val="black"/>
              </a:solidFill>
              <a:latin typeface="BIZ UDPゴシック" panose="020B0400000000000000" pitchFamily="50" charset="-128"/>
              <a:ea typeface="BIZ UDPゴシック" panose="020B0400000000000000" pitchFamily="50" charset="-128"/>
            </a:endParaRPr>
          </a:p>
          <a:p>
            <a:pPr defTabSz="1027261">
              <a:tabLst>
                <a:tab pos="5052772" algn="l"/>
              </a:tabLst>
              <a:defRPr/>
            </a:pPr>
            <a:r>
              <a:rPr lang="ja-JP" altLang="en-US" sz="1200" dirty="0">
                <a:solidFill>
                  <a:prstClr val="black"/>
                </a:solidFill>
                <a:latin typeface="BIZ UDPゴシック" panose="020B0400000000000000" pitchFamily="50" charset="-128"/>
                <a:ea typeface="BIZ UDPゴシック" panose="020B0400000000000000" pitchFamily="50" charset="-128"/>
              </a:rPr>
              <a:t>パートナーシップ制度ホームページ</a:t>
            </a:r>
            <a:endParaRPr lang="en-US" altLang="ja-JP" sz="1200" dirty="0">
              <a:solidFill>
                <a:prstClr val="black"/>
              </a:solidFill>
              <a:latin typeface="BIZ UDPゴシック" panose="020B0400000000000000" pitchFamily="50" charset="-128"/>
              <a:ea typeface="BIZ UDPゴシック" panose="020B0400000000000000" pitchFamily="50" charset="-128"/>
            </a:endParaRPr>
          </a:p>
          <a:p>
            <a:pPr defTabSz="1027261">
              <a:tabLst>
                <a:tab pos="5052772" algn="l"/>
              </a:tabLst>
              <a:defRPr/>
            </a:pPr>
            <a:r>
              <a:rPr lang="en-US" altLang="ja-JP" sz="1200" dirty="0">
                <a:solidFill>
                  <a:prstClr val="black"/>
                </a:solidFill>
                <a:latin typeface="BIZ UDPゴシック" panose="020B0400000000000000" pitchFamily="50" charset="-128"/>
                <a:ea typeface="BIZ UDPゴシック" panose="020B0400000000000000" pitchFamily="50" charset="-128"/>
                <a:hlinkClick r:id="rId3"/>
              </a:rPr>
              <a:t>https://www.pref.osaka.lg.jp/o120110/ryutai/foodloss/partnership.html</a:t>
            </a:r>
            <a:endParaRPr lang="en-US" altLang="ja-JP" sz="1400" dirty="0">
              <a:solidFill>
                <a:prstClr val="black"/>
              </a:solidFill>
              <a:latin typeface="BIZ UDPゴシック" panose="020B0400000000000000" pitchFamily="50" charset="-128"/>
              <a:ea typeface="BIZ UDPゴシック" panose="020B0400000000000000" pitchFamily="50" charset="-128"/>
            </a:endParaRPr>
          </a:p>
        </p:txBody>
      </p:sp>
      <p:sp>
        <p:nvSpPr>
          <p:cNvPr id="23" name="正方形/長方形 22">
            <a:extLst>
              <a:ext uri="{FF2B5EF4-FFF2-40B4-BE49-F238E27FC236}">
                <a16:creationId xmlns:a16="http://schemas.microsoft.com/office/drawing/2014/main" id="{02FE7544-CAB1-4802-9F12-22A8FF15E319}"/>
              </a:ext>
            </a:extLst>
          </p:cNvPr>
          <p:cNvSpPr/>
          <p:nvPr/>
        </p:nvSpPr>
        <p:spPr>
          <a:xfrm>
            <a:off x="120265" y="563074"/>
            <a:ext cx="3637534" cy="348109"/>
          </a:xfrm>
          <a:prstGeom prst="rect">
            <a:avLst/>
          </a:prstGeom>
        </p:spPr>
        <p:txBody>
          <a:bodyPr wrap="none">
            <a:spAutoFit/>
          </a:bodyPr>
          <a:lstStyle/>
          <a:p>
            <a:pPr defTabSz="844083"/>
            <a:r>
              <a:rPr lang="ja-JP" altLang="en-US" sz="1662" b="1" dirty="0">
                <a:solidFill>
                  <a:srgbClr val="002060"/>
                </a:solidFill>
                <a:latin typeface="BIZ UDPゴシック" panose="020B0400000000000000" pitchFamily="50" charset="-128"/>
                <a:ea typeface="BIZ UDPゴシック" panose="020B0400000000000000" pitchFamily="50" charset="-128"/>
              </a:rPr>
              <a:t>（ア）食品ロス削減ネットワーク懇話会</a:t>
            </a:r>
            <a:endParaRPr lang="en-US" altLang="ja-JP" sz="1662" b="1" dirty="0">
              <a:solidFill>
                <a:srgbClr val="002060"/>
              </a:solidFill>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882EB7CC-4457-4070-BED1-95F36EB8492A}"/>
              </a:ext>
            </a:extLst>
          </p:cNvPr>
          <p:cNvSpPr/>
          <p:nvPr/>
        </p:nvSpPr>
        <p:spPr>
          <a:xfrm>
            <a:off x="406400" y="911183"/>
            <a:ext cx="8298600" cy="1246495"/>
          </a:xfrm>
          <a:prstGeom prst="rect">
            <a:avLst/>
          </a:prstGeom>
        </p:spPr>
        <p:txBody>
          <a:bodyPr wrap="square">
            <a:spAutoFit/>
          </a:bodyPr>
          <a:lstStyle/>
          <a:p>
            <a:pPr defTabSz="844083">
              <a:lnSpc>
                <a:spcPts val="1900"/>
              </a:lnSpc>
              <a:spcAft>
                <a:spcPts val="554"/>
              </a:spcAft>
            </a:pPr>
            <a:r>
              <a:rPr lang="ja-JP" altLang="en-US" sz="1600" dirty="0">
                <a:latin typeface="BIZ UDPゴシック" panose="020B0400000000000000" pitchFamily="50" charset="-128"/>
                <a:ea typeface="BIZ UDPゴシック" panose="020B0400000000000000" pitchFamily="50" charset="-128"/>
              </a:rPr>
              <a:t>食品製造業者</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食品卸売・小売業者、外食事業者</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消費者</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行政等による</a:t>
            </a:r>
            <a:br>
              <a:rPr lang="en-US" altLang="ja-JP" sz="1600" dirty="0">
                <a:latin typeface="BIZ UDPゴシック" panose="020B0400000000000000" pitchFamily="50" charset="-128"/>
                <a:ea typeface="BIZ UDPゴシック" panose="020B0400000000000000" pitchFamily="50" charset="-128"/>
              </a:rPr>
            </a:br>
            <a:r>
              <a:rPr lang="ja-JP" altLang="en-US" sz="1600" dirty="0">
                <a:latin typeface="BIZ UDPゴシック" panose="020B0400000000000000" pitchFamily="50" charset="-128"/>
                <a:ea typeface="BIZ UDPゴシック" panose="020B0400000000000000" pitchFamily="50" charset="-128"/>
              </a:rPr>
              <a:t>「食品ロス削減ネットワーク懇話会」を設置し、流通全体で具体的な取組を展開。</a:t>
            </a:r>
            <a:endParaRPr lang="en-US" altLang="ja-JP" sz="1600" dirty="0">
              <a:latin typeface="BIZ UDPゴシック" panose="020B0400000000000000" pitchFamily="50" charset="-128"/>
              <a:ea typeface="BIZ UDPゴシック" panose="020B0400000000000000" pitchFamily="50" charset="-128"/>
            </a:endParaRPr>
          </a:p>
          <a:p>
            <a:pPr defTabSz="844083">
              <a:lnSpc>
                <a:spcPts val="1000"/>
              </a:lnSpc>
              <a:spcAft>
                <a:spcPts val="554"/>
              </a:spcAft>
            </a:pPr>
            <a:endParaRPr lang="en-US" altLang="ja-JP" sz="1292" dirty="0">
              <a:latin typeface="BIZ UDPゴシック" panose="020B0400000000000000" pitchFamily="50" charset="-128"/>
              <a:ea typeface="BIZ UDPゴシック" panose="020B0400000000000000" pitchFamily="50" charset="-128"/>
            </a:endParaRPr>
          </a:p>
          <a:p>
            <a:pPr defTabSz="844083">
              <a:lnSpc>
                <a:spcPts val="1500"/>
              </a:lnSpc>
              <a:spcAft>
                <a:spcPts val="554"/>
              </a:spcAft>
            </a:pPr>
            <a:r>
              <a:rPr kumimoji="1" lang="ja-JP" altLang="en-US" sz="1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〇全体会議（令和</a:t>
            </a:r>
            <a:r>
              <a:rPr kumimoji="1" lang="ja-JP" altLang="en-US" sz="1600" dirty="0">
                <a:latin typeface="BIZ UDPゴシック" panose="020B0400000000000000" pitchFamily="50" charset="-128"/>
                <a:ea typeface="BIZ UDPゴシック" panose="020B0400000000000000" pitchFamily="50" charset="-128"/>
              </a:rPr>
              <a:t>８</a:t>
            </a:r>
            <a:r>
              <a:rPr kumimoji="1" lang="ja-JP" altLang="en-US" sz="1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年度：</a:t>
            </a:r>
            <a:r>
              <a:rPr kumimoji="1" lang="ja-JP" altLang="en-US" sz="1600" dirty="0">
                <a:latin typeface="BIZ UDPゴシック" panose="020B0400000000000000" pitchFamily="50" charset="-128"/>
                <a:ea typeface="BIZ UDPゴシック" panose="020B0400000000000000" pitchFamily="50" charset="-128"/>
              </a:rPr>
              <a:t>令和８年７</a:t>
            </a:r>
            <a:r>
              <a:rPr kumimoji="1" lang="ja-JP" altLang="en-US" sz="1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月</a:t>
            </a:r>
            <a:r>
              <a:rPr kumimoji="1" lang="en-US" altLang="ja-JP" sz="1600" dirty="0">
                <a:latin typeface="BIZ UDPゴシック" panose="020B0400000000000000" pitchFamily="50" charset="-128"/>
                <a:ea typeface="BIZ UDPゴシック" panose="020B0400000000000000" pitchFamily="50" charset="-128"/>
              </a:rPr>
              <a:t>31</a:t>
            </a:r>
            <a:r>
              <a:rPr kumimoji="1" lang="ja-JP" altLang="en-US" sz="1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日、令和９</a:t>
            </a:r>
            <a:r>
              <a:rPr kumimoji="1" lang="ja-JP" altLang="en-US" sz="1600" dirty="0">
                <a:latin typeface="BIZ UDPゴシック" panose="020B0400000000000000" pitchFamily="50" charset="-128"/>
                <a:ea typeface="BIZ UDPゴシック" panose="020B0400000000000000" pitchFamily="50" charset="-128"/>
              </a:rPr>
              <a:t>年２月頃</a:t>
            </a:r>
            <a:r>
              <a:rPr kumimoji="1" lang="ja-JP" altLang="en-US" sz="1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br>
              <a:rPr kumimoji="1" lang="en-US" altLang="ja-JP" sz="1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1" lang="ja-JP" altLang="en-US" sz="1477"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ja-JP" altLang="en-US" sz="1292"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各段階の情報交換や取組への意見など　　令和９年度も年２回程度の実施を予定</a:t>
            </a:r>
            <a:endParaRPr lang="ja-JP" altLang="en-US" sz="1292" dirty="0">
              <a:latin typeface="BIZ UDPゴシック" panose="020B0400000000000000" pitchFamily="50" charset="-128"/>
              <a:ea typeface="BIZ UDPゴシック" panose="020B0400000000000000" pitchFamily="50" charset="-128"/>
            </a:endParaRPr>
          </a:p>
        </p:txBody>
      </p:sp>
      <p:sp>
        <p:nvSpPr>
          <p:cNvPr id="2" name="AutoShape 2" descr="macocoro">
            <a:extLst>
              <a:ext uri="{FF2B5EF4-FFF2-40B4-BE49-F238E27FC236}">
                <a16:creationId xmlns:a16="http://schemas.microsoft.com/office/drawing/2014/main" id="{1701623A-9CEF-407D-9F28-80F29152623A}"/>
              </a:ext>
            </a:extLst>
          </p:cNvPr>
          <p:cNvSpPr>
            <a:spLocks noChangeAspect="1" noChangeArrowheads="1"/>
          </p:cNvSpPr>
          <p:nvPr/>
        </p:nvSpPr>
        <p:spPr bwMode="auto">
          <a:xfrm>
            <a:off x="7763692" y="604134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8" name="図 17">
            <a:extLst>
              <a:ext uri="{FF2B5EF4-FFF2-40B4-BE49-F238E27FC236}">
                <a16:creationId xmlns:a16="http://schemas.microsoft.com/office/drawing/2014/main" id="{636849AB-D893-4166-82D0-7780F70FF1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8387" y="2185481"/>
            <a:ext cx="6418972" cy="2614801"/>
          </a:xfrm>
          <a:prstGeom prst="rect">
            <a:avLst/>
          </a:prstGeom>
        </p:spPr>
      </p:pic>
      <p:sp>
        <p:nvSpPr>
          <p:cNvPr id="5" name="四角形: 角を丸くする 4">
            <a:extLst>
              <a:ext uri="{FF2B5EF4-FFF2-40B4-BE49-F238E27FC236}">
                <a16:creationId xmlns:a16="http://schemas.microsoft.com/office/drawing/2014/main" id="{AD0B815B-A228-A321-47A0-351E16A70565}"/>
              </a:ext>
            </a:extLst>
          </p:cNvPr>
          <p:cNvSpPr/>
          <p:nvPr/>
        </p:nvSpPr>
        <p:spPr>
          <a:xfrm>
            <a:off x="214261" y="911184"/>
            <a:ext cx="8490740" cy="3889098"/>
          </a:xfrm>
          <a:prstGeom prst="roundRect">
            <a:avLst>
              <a:gd name="adj" fmla="val 7109"/>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BA33837B-EFE2-FC90-09AA-43C3856A8519}"/>
              </a:ext>
            </a:extLst>
          </p:cNvPr>
          <p:cNvSpPr/>
          <p:nvPr/>
        </p:nvSpPr>
        <p:spPr>
          <a:xfrm>
            <a:off x="214260" y="5219821"/>
            <a:ext cx="8490740" cy="1448994"/>
          </a:xfrm>
          <a:prstGeom prst="roundRect">
            <a:avLst>
              <a:gd name="adj" fmla="val 7109"/>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スライド番号プレースホルダー 2">
            <a:extLst>
              <a:ext uri="{FF2B5EF4-FFF2-40B4-BE49-F238E27FC236}">
                <a16:creationId xmlns:a16="http://schemas.microsoft.com/office/drawing/2014/main" id="{55711380-1BA1-4007-A7DC-49C265960309}"/>
              </a:ext>
            </a:extLst>
          </p:cNvPr>
          <p:cNvSpPr>
            <a:spLocks noGrp="1"/>
          </p:cNvSpPr>
          <p:nvPr>
            <p:ph type="sldNum" sz="quarter" idx="12"/>
          </p:nvPr>
        </p:nvSpPr>
        <p:spPr>
          <a:xfrm>
            <a:off x="7020657" y="6492875"/>
            <a:ext cx="2057400" cy="365125"/>
          </a:xfrm>
        </p:spPr>
        <p:txBody>
          <a:bodyPr/>
          <a:lstStyle/>
          <a:p>
            <a:fld id="{481A2E50-83C5-4483-B0CA-AC279CFA76AE}" type="slidenum">
              <a:rPr kumimoji="1" lang="ja-JP" altLang="en-US" smtClean="0">
                <a:latin typeface="BIZ UDPゴシック" panose="020B0400000000000000" pitchFamily="50" charset="-128"/>
                <a:ea typeface="BIZ UDPゴシック" panose="020B0400000000000000" pitchFamily="50" charset="-128"/>
              </a:rPr>
              <a:t>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73599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AutoShape 6"/>
          <p:cNvSpPr>
            <a:spLocks noChangeArrowheads="1"/>
          </p:cNvSpPr>
          <p:nvPr/>
        </p:nvSpPr>
        <p:spPr bwMode="auto">
          <a:xfrm>
            <a:off x="94991" y="1212640"/>
            <a:ext cx="8954018" cy="5356405"/>
          </a:xfrm>
          <a:prstGeom prst="flowChartProcess">
            <a:avLst/>
          </a:prstGeom>
          <a:noFill/>
          <a:ln w="9525">
            <a:noFill/>
            <a:miter lim="800000"/>
            <a:headEnd/>
            <a:tailEnd/>
          </a:ln>
          <a:effectLst/>
        </p:spPr>
        <p:txBody>
          <a:bodyPr wrap="none"/>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1600" b="1" dirty="0">
                <a:latin typeface="Meiryo UI" panose="020B0604030504040204" pitchFamily="50" charset="-128"/>
                <a:ea typeface="Meiryo UI" panose="020B0604030504040204" pitchFamily="50" charset="-128"/>
              </a:rPr>
              <a:t>○大阪府版「フードバンクガイドライン」の更新</a:t>
            </a:r>
            <a:endParaRPr lang="en-US" altLang="ja-JP" sz="1600" b="1" dirty="0">
              <a:latin typeface="Meiryo UI" panose="020B0604030504040204" pitchFamily="50" charset="-128"/>
              <a:ea typeface="Meiryo UI" panose="020B0604030504040204" pitchFamily="50" charset="-128"/>
            </a:endParaRPr>
          </a:p>
          <a:p>
            <a:pPr>
              <a:spcBef>
                <a:spcPct val="0"/>
              </a:spcBef>
              <a:buNone/>
            </a:pP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pPr>
              <a:spcBef>
                <a:spcPct val="0"/>
              </a:spcBef>
              <a:buNone/>
            </a:pPr>
            <a:r>
              <a:rPr lang="ja-JP" altLang="en-US" sz="12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令和２年に大阪府版「フードバンクガイドライン」を作成し、事業者等に対し、</a:t>
            </a:r>
            <a:endParaRPr lang="en-US" altLang="ja-JP" sz="1400" dirty="0">
              <a:latin typeface="Meiryo UI" panose="020B0604030504040204" pitchFamily="50" charset="-128"/>
              <a:ea typeface="Meiryo UI" panose="020B0604030504040204" pitchFamily="50" charset="-128"/>
            </a:endParaRPr>
          </a:p>
          <a:p>
            <a:pPr>
              <a:spcBef>
                <a:spcPct val="0"/>
              </a:spcBef>
              <a:buNone/>
            </a:pPr>
            <a:r>
              <a:rPr lang="ja-JP" altLang="en-US" sz="1400" dirty="0">
                <a:latin typeface="Meiryo UI" panose="020B0604030504040204" pitchFamily="50" charset="-128"/>
                <a:ea typeface="Meiryo UI" panose="020B0604030504040204" pitchFamily="50" charset="-128"/>
              </a:rPr>
              <a:t>　安全安心な食品寄附を案内するツールとして活用してきたが、</a:t>
            </a:r>
            <a:endParaRPr lang="en-US" altLang="ja-JP" sz="1400" dirty="0">
              <a:latin typeface="Meiryo UI" panose="020B0604030504040204" pitchFamily="50" charset="-128"/>
              <a:ea typeface="Meiryo UI" panose="020B0604030504040204" pitchFamily="50" charset="-128"/>
            </a:endParaRPr>
          </a:p>
          <a:p>
            <a:pPr>
              <a:spcBef>
                <a:spcPct val="0"/>
              </a:spcBef>
              <a:buNone/>
            </a:pPr>
            <a:r>
              <a:rPr lang="ja-JP" altLang="en-US" sz="1400" dirty="0">
                <a:latin typeface="Meiryo UI" panose="020B0604030504040204" pitchFamily="50" charset="-128"/>
                <a:ea typeface="Meiryo UI" panose="020B0604030504040204" pitchFamily="50" charset="-128"/>
              </a:rPr>
              <a:t>　ベースとしていた国の手引きが廃止され、「食品寄附ガイドライン」が新たな規範となったことから、</a:t>
            </a:r>
            <a:endParaRPr lang="en-US" altLang="ja-JP" sz="1400" dirty="0">
              <a:latin typeface="Meiryo UI" panose="020B0604030504040204" pitchFamily="50" charset="-128"/>
              <a:ea typeface="Meiryo UI" panose="020B0604030504040204" pitchFamily="50" charset="-128"/>
            </a:endParaRPr>
          </a:p>
          <a:p>
            <a:pPr>
              <a:spcBef>
                <a:spcPct val="0"/>
              </a:spcBef>
              <a:buNone/>
            </a:pPr>
            <a:r>
              <a:rPr lang="ja-JP" altLang="en-US" sz="1400" dirty="0">
                <a:latin typeface="Meiryo UI" panose="020B0604030504040204" pitchFamily="50" charset="-128"/>
                <a:ea typeface="Meiryo UI" panose="020B0604030504040204" pitchFamily="50" charset="-128"/>
              </a:rPr>
              <a:t>　府ガイドラインを更新する。</a:t>
            </a:r>
          </a:p>
          <a:p>
            <a:pPr>
              <a:lnSpc>
                <a:spcPts val="800"/>
              </a:lnSpc>
              <a:spcBef>
                <a:spcPct val="0"/>
              </a:spcBef>
              <a:buNone/>
            </a:pPr>
            <a:endParaRPr lang="en-US" altLang="ja-JP" sz="1200" dirty="0">
              <a:latin typeface="Meiryo UI" panose="020B0604030504040204" pitchFamily="50" charset="-128"/>
              <a:ea typeface="Meiryo UI" panose="020B0604030504040204" pitchFamily="50" charset="-128"/>
            </a:endParaRPr>
          </a:p>
          <a:p>
            <a:pPr>
              <a:spcBef>
                <a:spcPct val="0"/>
              </a:spcBef>
              <a:buNone/>
            </a:pPr>
            <a:r>
              <a:rPr lang="ja-JP" altLang="en-US" sz="1200" dirty="0">
                <a:latin typeface="Meiryo UI" panose="020B0604030504040204" pitchFamily="50" charset="-128"/>
                <a:ea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rPr>
              <a:t>■ 府ガイドラインの主な更新内容　</a:t>
            </a:r>
            <a:endParaRPr lang="en-US" altLang="ja-JP" sz="1300" dirty="0">
              <a:latin typeface="Meiryo UI" panose="020B0604030504040204" pitchFamily="50" charset="-128"/>
              <a:ea typeface="Meiryo UI" panose="020B0604030504040204" pitchFamily="50" charset="-128"/>
            </a:endParaRPr>
          </a:p>
          <a:p>
            <a:pPr>
              <a:spcBef>
                <a:spcPct val="0"/>
              </a:spcBef>
              <a:buNone/>
            </a:pPr>
            <a:r>
              <a:rPr lang="ja-JP" altLang="en-US" sz="1300" dirty="0">
                <a:latin typeface="Meiryo UI" panose="020B0604030504040204" pitchFamily="50" charset="-128"/>
                <a:ea typeface="Meiryo UI" panose="020B0604030504040204" pitchFamily="50" charset="-128"/>
              </a:rPr>
              <a:t>　　　　✓食品寄附ガイドラインの反映</a:t>
            </a:r>
            <a:endParaRPr lang="en-US" altLang="ja-JP" sz="1300" dirty="0">
              <a:latin typeface="Meiryo UI" panose="020B0604030504040204" pitchFamily="50" charset="-128"/>
              <a:ea typeface="Meiryo UI" panose="020B0604030504040204" pitchFamily="50" charset="-128"/>
            </a:endParaRPr>
          </a:p>
          <a:p>
            <a:pPr>
              <a:spcBef>
                <a:spcPct val="0"/>
              </a:spcBef>
              <a:buNone/>
            </a:pPr>
            <a:r>
              <a:rPr lang="ja-JP" altLang="en-US" sz="1300" dirty="0">
                <a:latin typeface="Meiryo UI" panose="020B0604030504040204" pitchFamily="50" charset="-128"/>
                <a:ea typeface="Meiryo UI" panose="020B0604030504040204" pitchFamily="50" charset="-128"/>
              </a:rPr>
              <a:t>　　　　✓優良事例（動画など）の掲載</a:t>
            </a:r>
            <a:endParaRPr lang="en-US" altLang="ja-JP" sz="1300" dirty="0">
              <a:latin typeface="Meiryo UI" panose="020B0604030504040204" pitchFamily="50" charset="-128"/>
              <a:ea typeface="Meiryo UI" panose="020B0604030504040204" pitchFamily="50" charset="-128"/>
            </a:endParaRPr>
          </a:p>
          <a:p>
            <a:pPr>
              <a:spcBef>
                <a:spcPct val="0"/>
              </a:spcBef>
              <a:buNone/>
            </a:pP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pPr>
              <a:spcBef>
                <a:spcPct val="0"/>
              </a:spcBef>
              <a:buNone/>
            </a:pPr>
            <a:r>
              <a:rPr lang="ja-JP" altLang="en-US" sz="1200" dirty="0">
                <a:latin typeface="Meiryo UI" panose="020B0604030504040204" pitchFamily="50" charset="-128"/>
                <a:ea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rPr>
              <a:t>■ 今後のスケジュール　</a:t>
            </a:r>
            <a:endParaRPr lang="en-US" altLang="ja-JP" sz="1300" dirty="0">
              <a:latin typeface="Meiryo UI" panose="020B0604030504040204" pitchFamily="50" charset="-128"/>
              <a:ea typeface="Meiryo UI" panose="020B0604030504040204" pitchFamily="50" charset="-128"/>
            </a:endParaRPr>
          </a:p>
          <a:p>
            <a:pPr>
              <a:spcBef>
                <a:spcPct val="0"/>
              </a:spcBef>
              <a:buNone/>
            </a:pPr>
            <a:r>
              <a:rPr lang="ja-JP" altLang="en-US" sz="1300" dirty="0">
                <a:latin typeface="Meiryo UI" panose="020B0604030504040204" pitchFamily="50" charset="-128"/>
                <a:ea typeface="Meiryo UI" panose="020B0604030504040204" pitchFamily="50" charset="-128"/>
              </a:rPr>
              <a:t>　　　　令和８年</a:t>
            </a:r>
            <a:r>
              <a:rPr lang="en-US" altLang="ja-JP" sz="1300" dirty="0">
                <a:latin typeface="Meiryo UI" panose="020B0604030504040204" pitchFamily="50" charset="-128"/>
                <a:ea typeface="Meiryo UI" panose="020B0604030504040204" pitchFamily="50" charset="-128"/>
              </a:rPr>
              <a:t>10</a:t>
            </a:r>
            <a:r>
              <a:rPr lang="ja-JP" altLang="en-US" sz="1300" dirty="0">
                <a:latin typeface="Meiryo UI" panose="020B0604030504040204" pitchFamily="50" charset="-128"/>
                <a:ea typeface="Meiryo UI" panose="020B0604030504040204" pitchFamily="50" charset="-128"/>
              </a:rPr>
              <a:t>月頃：原稿確定・デザイン化</a:t>
            </a:r>
            <a:endParaRPr lang="en-US" altLang="ja-JP" sz="1300" dirty="0">
              <a:latin typeface="Meiryo UI" panose="020B0604030504040204" pitchFamily="50" charset="-128"/>
              <a:ea typeface="Meiryo UI" panose="020B0604030504040204" pitchFamily="50" charset="-128"/>
            </a:endParaRPr>
          </a:p>
          <a:p>
            <a:pPr>
              <a:spcBef>
                <a:spcPct val="0"/>
              </a:spcBef>
              <a:buNone/>
            </a:pPr>
            <a:r>
              <a:rPr lang="ja-JP" altLang="en-US" sz="1300" dirty="0">
                <a:latin typeface="Meiryo UI" panose="020B0604030504040204" pitchFamily="50" charset="-128"/>
                <a:ea typeface="Meiryo UI" panose="020B0604030504040204" pitchFamily="50" charset="-128"/>
              </a:rPr>
              <a:t>　　　　令和９年 １月頃：内容確定</a:t>
            </a:r>
            <a:endParaRPr lang="en-US" altLang="ja-JP" sz="1300" dirty="0">
              <a:latin typeface="Meiryo UI" panose="020B0604030504040204" pitchFamily="50" charset="-128"/>
              <a:ea typeface="Meiryo UI" panose="020B0604030504040204" pitchFamily="50" charset="-128"/>
            </a:endParaRPr>
          </a:p>
          <a:p>
            <a:pPr>
              <a:spcBef>
                <a:spcPct val="0"/>
              </a:spcBef>
              <a:buNone/>
            </a:pPr>
            <a:r>
              <a:rPr lang="ja-JP" altLang="en-US" sz="1300" dirty="0">
                <a:latin typeface="Meiryo UI" panose="020B0604030504040204" pitchFamily="50" charset="-128"/>
                <a:ea typeface="Meiryo UI" panose="020B0604030504040204" pitchFamily="50" charset="-128"/>
              </a:rPr>
              <a:t>　　　　令和９年 ２月頃：関係者へ配布</a:t>
            </a:r>
            <a:endParaRPr lang="en-US" altLang="ja-JP" sz="1300" dirty="0">
              <a:latin typeface="Meiryo UI" panose="020B0604030504040204" pitchFamily="50" charset="-128"/>
              <a:ea typeface="Meiryo UI" panose="020B0604030504040204" pitchFamily="50" charset="-128"/>
            </a:endParaRPr>
          </a:p>
          <a:p>
            <a:pPr>
              <a:spcBef>
                <a:spcPct val="0"/>
              </a:spcBef>
              <a:buNone/>
            </a:pPr>
            <a:endParaRPr lang="en-US" altLang="ja-JP" sz="1200" dirty="0">
              <a:latin typeface="Meiryo UI" panose="020B0604030504040204" pitchFamily="50" charset="-128"/>
              <a:ea typeface="Meiryo UI" panose="020B0604030504040204" pitchFamily="50" charset="-128"/>
            </a:endParaRPr>
          </a:p>
          <a:p>
            <a:pPr>
              <a:lnSpc>
                <a:spcPts val="1000"/>
              </a:lnSpc>
              <a:spcBef>
                <a:spcPct val="0"/>
              </a:spcBef>
              <a:buNone/>
            </a:pPr>
            <a:endParaRPr lang="en-US" altLang="ja-JP" sz="1200" b="1" dirty="0">
              <a:latin typeface="Meiryo UI" panose="020B0604030504040204" pitchFamily="50" charset="-128"/>
              <a:ea typeface="Meiryo UI" panose="020B0604030504040204" pitchFamily="50" charset="-128"/>
            </a:endParaRPr>
          </a:p>
          <a:p>
            <a:pPr>
              <a:spcBef>
                <a:spcPct val="0"/>
              </a:spcBef>
              <a:buNone/>
            </a:pPr>
            <a:r>
              <a:rPr lang="ja-JP" altLang="en-US" sz="1600" b="1" dirty="0">
                <a:latin typeface="Meiryo UI" panose="020B0604030504040204" pitchFamily="50" charset="-128"/>
                <a:ea typeface="Meiryo UI" panose="020B0604030504040204" pitchFamily="50" charset="-128"/>
              </a:rPr>
              <a:t>○「フードドライブ」ポスターの作成</a:t>
            </a:r>
          </a:p>
          <a:p>
            <a:pPr>
              <a:spcBef>
                <a:spcPct val="0"/>
              </a:spcBef>
              <a:buNone/>
              <a:defRPr/>
            </a:pP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pPr>
              <a:spcBef>
                <a:spcPct val="0"/>
              </a:spcBef>
              <a:buNone/>
              <a:defRPr/>
            </a:pPr>
            <a:r>
              <a:rPr lang="en-US" altLang="ja-JP" sz="12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家庭における未利用食品を地域で活用する“フードドライブ”は、市町村や事業者等による</a:t>
            </a:r>
            <a:endParaRPr lang="en-US" altLang="ja-JP" sz="1400" dirty="0">
              <a:latin typeface="Meiryo UI" panose="020B0604030504040204" pitchFamily="50" charset="-128"/>
              <a:ea typeface="Meiryo UI" panose="020B0604030504040204" pitchFamily="50" charset="-128"/>
            </a:endParaRPr>
          </a:p>
          <a:p>
            <a:pPr>
              <a:spcBef>
                <a:spcPct val="0"/>
              </a:spcBef>
              <a:buNone/>
              <a:defRPr/>
            </a:pPr>
            <a:r>
              <a:rPr lang="en-US" altLang="ja-JP" sz="14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設置が進んでいる。</a:t>
            </a:r>
            <a:endParaRPr lang="en-US" altLang="ja-JP" sz="1400" dirty="0">
              <a:latin typeface="Meiryo UI" panose="020B0604030504040204" pitchFamily="50" charset="-128"/>
              <a:ea typeface="Meiryo UI" panose="020B0604030504040204" pitchFamily="50" charset="-128"/>
            </a:endParaRPr>
          </a:p>
          <a:p>
            <a:pPr>
              <a:spcBef>
                <a:spcPct val="0"/>
              </a:spcBef>
              <a:buNone/>
              <a:defRPr/>
            </a:pPr>
            <a:r>
              <a:rPr lang="ja-JP" altLang="en-US" sz="1400" dirty="0">
                <a:latin typeface="Meiryo UI" panose="020B0604030504040204" pitchFamily="50" charset="-128"/>
                <a:ea typeface="Meiryo UI" panose="020B0604030504040204" pitchFamily="50" charset="-128"/>
              </a:rPr>
              <a:t>　  一方で、府民がフードドライブに取り組む割合は</a:t>
            </a:r>
            <a:r>
              <a:rPr lang="en-US" altLang="ja-JP" sz="1400" dirty="0">
                <a:latin typeface="Meiryo UI" panose="020B0604030504040204" pitchFamily="50" charset="-128"/>
                <a:ea typeface="Meiryo UI" panose="020B0604030504040204" pitchFamily="50" charset="-128"/>
              </a:rPr>
              <a:t>4.3</a:t>
            </a:r>
            <a:r>
              <a:rPr lang="ja-JP" altLang="en-US" sz="1400" dirty="0">
                <a:latin typeface="Meiryo UI" panose="020B0604030504040204" pitchFamily="50" charset="-128"/>
                <a:ea typeface="Meiryo UI" panose="020B0604030504040204" pitchFamily="50" charset="-128"/>
              </a:rPr>
              <a:t>％と低いことから（</a:t>
            </a:r>
            <a:r>
              <a:rPr lang="en-US" altLang="ja-JP" sz="1400" dirty="0">
                <a:latin typeface="Meiryo UI" panose="020B0604030504040204" pitchFamily="50" charset="-128"/>
                <a:ea typeface="Meiryo UI" panose="020B0604030504040204" pitchFamily="50" charset="-128"/>
              </a:rPr>
              <a:t>R6</a:t>
            </a:r>
            <a:r>
              <a:rPr lang="ja-JP" altLang="en-US" sz="1400" dirty="0">
                <a:latin typeface="Meiryo UI" panose="020B0604030504040204" pitchFamily="50" charset="-128"/>
                <a:ea typeface="Meiryo UI" panose="020B0604030504040204" pitchFamily="50" charset="-128"/>
              </a:rPr>
              <a:t>意識調査）、</a:t>
            </a:r>
            <a:endParaRPr lang="en-US" altLang="ja-JP" sz="1400" dirty="0">
              <a:latin typeface="Meiryo UI" panose="020B0604030504040204" pitchFamily="50" charset="-128"/>
              <a:ea typeface="Meiryo UI" panose="020B0604030504040204" pitchFamily="50" charset="-128"/>
            </a:endParaRPr>
          </a:p>
          <a:p>
            <a:pPr>
              <a:spcBef>
                <a:spcPct val="0"/>
              </a:spcBef>
              <a:buNone/>
              <a:defRPr/>
            </a:pPr>
            <a:r>
              <a:rPr lang="en-US" altLang="ja-JP" sz="14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“フードドライブ”というフレーズや意義の認知が高まるよう、周知ポスターを作成し、認知向上を図る。</a:t>
            </a:r>
            <a:endParaRPr lang="en-US" altLang="ja-JP" sz="1400" dirty="0">
              <a:latin typeface="Meiryo UI" panose="020B0604030504040204" pitchFamily="50" charset="-128"/>
              <a:ea typeface="Meiryo UI" panose="020B0604030504040204" pitchFamily="50" charset="-128"/>
            </a:endParaRPr>
          </a:p>
          <a:p>
            <a:pPr>
              <a:spcBef>
                <a:spcPct val="0"/>
              </a:spcBef>
              <a:buNone/>
              <a:defRPr/>
            </a:pP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pPr>
              <a:spcBef>
                <a:spcPct val="0"/>
              </a:spcBef>
              <a:buNone/>
              <a:defRPr/>
            </a:pPr>
            <a:r>
              <a:rPr lang="ja-JP" altLang="en-US" sz="1300" dirty="0">
                <a:latin typeface="Meiryo UI" panose="020B0604030504040204" pitchFamily="50" charset="-128"/>
                <a:ea typeface="Meiryo UI" panose="020B0604030504040204" pitchFamily="50" charset="-128"/>
              </a:rPr>
              <a:t>　　■ 主な掲示場所：市町村庁舎、図書館や公民館などの公的施設</a:t>
            </a:r>
            <a:endParaRPr lang="en-US" altLang="ja-JP" sz="1300" b="1" dirty="0">
              <a:latin typeface="Meiryo UI" panose="020B0604030504040204" pitchFamily="50" charset="-128"/>
              <a:ea typeface="Meiryo UI" panose="020B0604030504040204" pitchFamily="50" charset="-128"/>
            </a:endParaRPr>
          </a:p>
          <a:p>
            <a:pPr>
              <a:spcBef>
                <a:spcPct val="0"/>
              </a:spcBef>
              <a:buNone/>
              <a:defRPr/>
            </a:pPr>
            <a:r>
              <a:rPr lang="ja-JP" altLang="en-US" sz="1300" b="1" dirty="0">
                <a:latin typeface="Meiryo UI" panose="020B0604030504040204" pitchFamily="50" charset="-128"/>
                <a:ea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rPr>
              <a:t>■ 配布部数　　　：</a:t>
            </a:r>
            <a:r>
              <a:rPr lang="en-US" altLang="ja-JP" sz="1300" dirty="0">
                <a:latin typeface="Meiryo UI" panose="020B0604030504040204" pitchFamily="50" charset="-128"/>
                <a:ea typeface="Meiryo UI" panose="020B0604030504040204" pitchFamily="50" charset="-128"/>
              </a:rPr>
              <a:t>450</a:t>
            </a:r>
            <a:r>
              <a:rPr lang="ja-JP" altLang="en-US" sz="1300" dirty="0">
                <a:latin typeface="Meiryo UI" panose="020B0604030504040204" pitchFamily="50" charset="-128"/>
                <a:ea typeface="Meiryo UI" panose="020B0604030504040204" pitchFamily="50" charset="-128"/>
              </a:rPr>
              <a:t>部程度</a:t>
            </a:r>
            <a:endParaRPr lang="en-US" altLang="ja-JP" sz="1300" dirty="0">
              <a:latin typeface="Meiryo UI" panose="020B0604030504040204" pitchFamily="50" charset="-128"/>
              <a:ea typeface="Meiryo UI" panose="020B0604030504040204" pitchFamily="50" charset="-128"/>
            </a:endParaRPr>
          </a:p>
          <a:p>
            <a:pPr>
              <a:spcBef>
                <a:spcPct val="0"/>
              </a:spcBef>
              <a:buNone/>
              <a:defRPr/>
            </a:pPr>
            <a:endParaRPr lang="en-US" altLang="ja-JP" sz="1200" dirty="0">
              <a:latin typeface="Meiryo UI" panose="020B0604030504040204" pitchFamily="50" charset="-128"/>
              <a:ea typeface="Meiryo UI" panose="020B0604030504040204" pitchFamily="50" charset="-128"/>
            </a:endParaRPr>
          </a:p>
        </p:txBody>
      </p:sp>
      <p:pic>
        <p:nvPicPr>
          <p:cNvPr id="85" name="図 84">
            <a:extLst>
              <a:ext uri="{FF2B5EF4-FFF2-40B4-BE49-F238E27FC236}">
                <a16:creationId xmlns:a16="http://schemas.microsoft.com/office/drawing/2014/main" id="{57C8C3DE-552A-4A90-82FA-EBC99C6A7F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31270" y="1625250"/>
            <a:ext cx="1813993" cy="2553421"/>
          </a:xfrm>
          <a:prstGeom prst="rect">
            <a:avLst/>
          </a:prstGeom>
        </p:spPr>
      </p:pic>
      <p:pic>
        <p:nvPicPr>
          <p:cNvPr id="11" name="Picture 4" descr="窓口写真">
            <a:extLst>
              <a:ext uri="{FF2B5EF4-FFF2-40B4-BE49-F238E27FC236}">
                <a16:creationId xmlns:a16="http://schemas.microsoft.com/office/drawing/2014/main" id="{4F2F1675-CEEC-4C2D-8894-A028A7F45E3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38437" y="4948883"/>
            <a:ext cx="1859948" cy="1591287"/>
          </a:xfrm>
          <a:prstGeom prst="rect">
            <a:avLst/>
          </a:prstGeom>
          <a:noFill/>
          <a:extLst>
            <a:ext uri="{909E8E84-426E-40DD-AFC4-6F175D3DCCD1}">
              <a14:hiddenFill xmlns:a14="http://schemas.microsoft.com/office/drawing/2010/main">
                <a:solidFill>
                  <a:srgbClr val="FFFFFF"/>
                </a:solidFill>
              </a14:hiddenFill>
            </a:ext>
          </a:extLst>
        </p:spPr>
      </p:pic>
      <p:sp>
        <p:nvSpPr>
          <p:cNvPr id="9" name="タイトル 1">
            <a:extLst>
              <a:ext uri="{FF2B5EF4-FFF2-40B4-BE49-F238E27FC236}">
                <a16:creationId xmlns:a16="http://schemas.microsoft.com/office/drawing/2014/main" id="{C878A0A9-DAF2-48AF-BAE8-512F8E035CE0}"/>
              </a:ext>
            </a:extLst>
          </p:cNvPr>
          <p:cNvSpPr txBox="1">
            <a:spLocks/>
          </p:cNvSpPr>
          <p:nvPr/>
        </p:nvSpPr>
        <p:spPr>
          <a:xfrm>
            <a:off x="0" y="-26779"/>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685817" rtl="0" eaLnBrk="1" latinLnBrk="0" hangingPunct="1">
              <a:lnSpc>
                <a:spcPct val="90000"/>
              </a:lnSpc>
              <a:spcBef>
                <a:spcPct val="0"/>
              </a:spcBef>
              <a:buNone/>
              <a:defRPr kumimoji="1" sz="33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①食品ロス削減対策検討事業について</a:t>
            </a:r>
          </a:p>
        </p:txBody>
      </p:sp>
      <p:sp>
        <p:nvSpPr>
          <p:cNvPr id="12" name="正方形/長方形 11">
            <a:extLst>
              <a:ext uri="{FF2B5EF4-FFF2-40B4-BE49-F238E27FC236}">
                <a16:creationId xmlns:a16="http://schemas.microsoft.com/office/drawing/2014/main" id="{0C1E23B4-7B29-479B-BB5D-0F3688C7F892}"/>
              </a:ext>
            </a:extLst>
          </p:cNvPr>
          <p:cNvSpPr/>
          <p:nvPr/>
        </p:nvSpPr>
        <p:spPr>
          <a:xfrm>
            <a:off x="94991" y="508814"/>
            <a:ext cx="6739345" cy="369332"/>
          </a:xfrm>
          <a:prstGeom prst="rect">
            <a:avLst/>
          </a:prstGeom>
          <a:noFill/>
        </p:spPr>
        <p:txBody>
          <a:bodyPr wrap="none">
            <a:spAutoFit/>
          </a:bodyPr>
          <a:lstStyle/>
          <a:p>
            <a:pPr defTabSz="844083"/>
            <a:r>
              <a:rPr lang="ja-JP" altLang="en-US" b="1" dirty="0">
                <a:solidFill>
                  <a:srgbClr val="002060"/>
                </a:solidFill>
                <a:latin typeface="BIZ UDPゴシック" panose="020B0400000000000000" pitchFamily="50" charset="-128"/>
                <a:ea typeface="BIZ UDPゴシック" panose="020B0400000000000000" pitchFamily="50" charset="-128"/>
              </a:rPr>
              <a:t>（ウ）食品寄附（フードバンクガイドライン・フードドライブポスター）</a:t>
            </a:r>
            <a:endParaRPr lang="en-US" altLang="ja-JP" b="1" dirty="0">
              <a:solidFill>
                <a:srgbClr val="002060"/>
              </a:solidFill>
              <a:latin typeface="BIZ UDPゴシック" panose="020B0400000000000000" pitchFamily="50" charset="-128"/>
              <a:ea typeface="BIZ UDPゴシック" panose="020B0400000000000000" pitchFamily="50" charset="-128"/>
            </a:endParaRPr>
          </a:p>
        </p:txBody>
      </p:sp>
      <p:sp>
        <p:nvSpPr>
          <p:cNvPr id="3" name="四角形: 角を丸くする 2">
            <a:extLst>
              <a:ext uri="{FF2B5EF4-FFF2-40B4-BE49-F238E27FC236}">
                <a16:creationId xmlns:a16="http://schemas.microsoft.com/office/drawing/2014/main" id="{50B69808-2D43-E390-1B32-CA6509A4CA2A}"/>
              </a:ext>
            </a:extLst>
          </p:cNvPr>
          <p:cNvSpPr/>
          <p:nvPr/>
        </p:nvSpPr>
        <p:spPr>
          <a:xfrm>
            <a:off x="214260" y="1524000"/>
            <a:ext cx="8834749" cy="2763901"/>
          </a:xfrm>
          <a:prstGeom prst="roundRect">
            <a:avLst>
              <a:gd name="adj" fmla="val 7109"/>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57337811-7177-1025-B1F5-542A6FF2B058}"/>
              </a:ext>
            </a:extLst>
          </p:cNvPr>
          <p:cNvSpPr/>
          <p:nvPr/>
        </p:nvSpPr>
        <p:spPr>
          <a:xfrm>
            <a:off x="214261" y="4826000"/>
            <a:ext cx="8856115" cy="1714170"/>
          </a:xfrm>
          <a:prstGeom prst="roundRect">
            <a:avLst>
              <a:gd name="adj" fmla="val 7109"/>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スライド番号プレースホルダー 2">
            <a:extLst>
              <a:ext uri="{FF2B5EF4-FFF2-40B4-BE49-F238E27FC236}">
                <a16:creationId xmlns:a16="http://schemas.microsoft.com/office/drawing/2014/main" id="{2ED85308-9986-4EF6-A646-34EBEEA4E902}"/>
              </a:ext>
            </a:extLst>
          </p:cNvPr>
          <p:cNvSpPr>
            <a:spLocks noGrp="1"/>
          </p:cNvSpPr>
          <p:nvPr>
            <p:ph type="sldNum" sz="quarter" idx="12"/>
          </p:nvPr>
        </p:nvSpPr>
        <p:spPr>
          <a:xfrm>
            <a:off x="7020657" y="6492875"/>
            <a:ext cx="2057400" cy="365125"/>
          </a:xfrm>
        </p:spPr>
        <p:txBody>
          <a:bodyPr/>
          <a:lstStyle/>
          <a:p>
            <a:fld id="{481A2E50-83C5-4483-B0CA-AC279CFA76AE}" type="slidenum">
              <a:rPr kumimoji="1" lang="ja-JP" altLang="en-US" smtClean="0">
                <a:latin typeface="BIZ UDPゴシック" panose="020B0400000000000000" pitchFamily="50" charset="-128"/>
                <a:ea typeface="BIZ UDPゴシック" panose="020B0400000000000000" pitchFamily="50" charset="-128"/>
              </a:rPr>
              <a:t>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10522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367628" y="2890838"/>
            <a:ext cx="8580969" cy="857250"/>
          </a:xfrm>
        </p:spPr>
        <p:txBody>
          <a:bodyPr>
            <a:normAutofit/>
          </a:bodyPr>
          <a:lstStyle/>
          <a:p>
            <a:pPr algn="ctr"/>
            <a:r>
              <a:rPr lang="ja-JP" altLang="en-US"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②食品ロス削減ボランティア活動推進事業について</a:t>
            </a:r>
          </a:p>
        </p:txBody>
      </p:sp>
      <p:cxnSp>
        <p:nvCxnSpPr>
          <p:cNvPr id="6" name="直線コネクタ 5"/>
          <p:cNvCxnSpPr>
            <a:cxnSpLocks/>
          </p:cNvCxnSpPr>
          <p:nvPr/>
        </p:nvCxnSpPr>
        <p:spPr>
          <a:xfrm>
            <a:off x="847725" y="3748088"/>
            <a:ext cx="7410450" cy="0"/>
          </a:xfrm>
          <a:prstGeom prst="line">
            <a:avLst/>
          </a:prstGeom>
          <a:ln>
            <a:solidFill>
              <a:schemeClr val="accent1">
                <a:lumMod val="50000"/>
              </a:schemeClr>
            </a:solidFill>
          </a:ln>
        </p:spPr>
        <p:style>
          <a:lnRef idx="3">
            <a:schemeClr val="accent2"/>
          </a:lnRef>
          <a:fillRef idx="0">
            <a:schemeClr val="accent2"/>
          </a:fillRef>
          <a:effectRef idx="2">
            <a:schemeClr val="accent2"/>
          </a:effectRef>
          <a:fontRef idx="minor">
            <a:schemeClr val="tx1"/>
          </a:fontRef>
        </p:style>
      </p:cxnSp>
      <p:grpSp>
        <p:nvGrpSpPr>
          <p:cNvPr id="8" name="グループ化 7"/>
          <p:cNvGrpSpPr/>
          <p:nvPr/>
        </p:nvGrpSpPr>
        <p:grpSpPr>
          <a:xfrm>
            <a:off x="172226" y="415142"/>
            <a:ext cx="3126442" cy="385131"/>
            <a:chOff x="285317" y="757882"/>
            <a:chExt cx="10837585" cy="1354699"/>
          </a:xfrm>
        </p:grpSpPr>
        <p:grpSp>
          <p:nvGrpSpPr>
            <p:cNvPr id="9" name="グループ化 8">
              <a:extLst>
                <a:ext uri="{FF2B5EF4-FFF2-40B4-BE49-F238E27FC236}">
                  <a16:creationId xmlns:a16="http://schemas.microsoft.com/office/drawing/2014/main" id="{F1F051AA-3954-45BB-A823-4A6521ED1B9A}"/>
                </a:ext>
              </a:extLst>
            </p:cNvPr>
            <p:cNvGrpSpPr/>
            <p:nvPr/>
          </p:nvGrpSpPr>
          <p:grpSpPr>
            <a:xfrm>
              <a:off x="285317" y="757882"/>
              <a:ext cx="9482886" cy="1354698"/>
              <a:chOff x="192024" y="0"/>
              <a:chExt cx="10838688" cy="1548384"/>
            </a:xfrm>
          </p:grpSpPr>
          <p:pic>
            <p:nvPicPr>
              <p:cNvPr id="11" name="図 10" descr="アイコン&#10;&#10;自動的に生成された説明">
                <a:extLst>
                  <a:ext uri="{FF2B5EF4-FFF2-40B4-BE49-F238E27FC236}">
                    <a16:creationId xmlns:a16="http://schemas.microsoft.com/office/drawing/2014/main" id="{AD9F5F3C-31D2-4EFB-8497-0BB8776554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024" y="0"/>
                <a:ext cx="1548384" cy="1548384"/>
              </a:xfrm>
              <a:prstGeom prst="rect">
                <a:avLst/>
              </a:prstGeom>
            </p:spPr>
          </p:pic>
          <p:pic>
            <p:nvPicPr>
              <p:cNvPr id="12" name="図 11" descr="アイコン が含まれている画像&#10;&#10;自動的に生成された説明">
                <a:extLst>
                  <a:ext uri="{FF2B5EF4-FFF2-40B4-BE49-F238E27FC236}">
                    <a16:creationId xmlns:a16="http://schemas.microsoft.com/office/drawing/2014/main" id="{3C13A7C0-FBB8-4CA8-B240-B6FCD0D76D2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40408" y="0"/>
                <a:ext cx="1548384" cy="1548384"/>
              </a:xfrm>
              <a:prstGeom prst="rect">
                <a:avLst/>
              </a:prstGeom>
            </p:spPr>
          </p:pic>
          <p:pic>
            <p:nvPicPr>
              <p:cNvPr id="13" name="図 12" descr="アイコン が含まれている画像&#10;&#10;自動的に生成された説明">
                <a:extLst>
                  <a:ext uri="{FF2B5EF4-FFF2-40B4-BE49-F238E27FC236}">
                    <a16:creationId xmlns:a16="http://schemas.microsoft.com/office/drawing/2014/main" id="{0C551BCB-3466-43F1-9B9B-B269414C11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88792" y="0"/>
                <a:ext cx="1548384" cy="1548384"/>
              </a:xfrm>
              <a:prstGeom prst="rect">
                <a:avLst/>
              </a:prstGeom>
            </p:spPr>
          </p:pic>
          <p:pic>
            <p:nvPicPr>
              <p:cNvPr id="14" name="図 13" descr="アイコン が含まれている画像&#10;&#10;自動的に生成された説明">
                <a:extLst>
                  <a:ext uri="{FF2B5EF4-FFF2-40B4-BE49-F238E27FC236}">
                    <a16:creationId xmlns:a16="http://schemas.microsoft.com/office/drawing/2014/main" id="{B1957410-E686-4323-B04B-E7B078C66AC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37176" y="0"/>
                <a:ext cx="1548384" cy="1548384"/>
              </a:xfrm>
              <a:prstGeom prst="rect">
                <a:avLst/>
              </a:prstGeom>
            </p:spPr>
          </p:pic>
          <p:pic>
            <p:nvPicPr>
              <p:cNvPr id="15" name="図 14" descr="ロゴ が含まれている画像&#10;&#10;自動的に生成された説明">
                <a:extLst>
                  <a:ext uri="{FF2B5EF4-FFF2-40B4-BE49-F238E27FC236}">
                    <a16:creationId xmlns:a16="http://schemas.microsoft.com/office/drawing/2014/main" id="{84A3BC83-2E88-4066-9FA6-413884CE609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85560" y="0"/>
                <a:ext cx="1548384" cy="1548384"/>
              </a:xfrm>
              <a:prstGeom prst="rect">
                <a:avLst/>
              </a:prstGeom>
            </p:spPr>
          </p:pic>
          <p:pic>
            <p:nvPicPr>
              <p:cNvPr id="16" name="図 15" descr="アイコン が含まれている画像&#10;&#10;自動的に生成された説明">
                <a:extLst>
                  <a:ext uri="{FF2B5EF4-FFF2-40B4-BE49-F238E27FC236}">
                    <a16:creationId xmlns:a16="http://schemas.microsoft.com/office/drawing/2014/main" id="{9BBC6DAE-1E2E-4328-9C49-95B78CE1F3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33944" y="0"/>
                <a:ext cx="1548384" cy="1548384"/>
              </a:xfrm>
              <a:prstGeom prst="rect">
                <a:avLst/>
              </a:prstGeom>
            </p:spPr>
          </p:pic>
          <p:pic>
            <p:nvPicPr>
              <p:cNvPr id="17" name="図 16" descr="アイコン&#10;&#10;自動的に生成された説明">
                <a:extLst>
                  <a:ext uri="{FF2B5EF4-FFF2-40B4-BE49-F238E27FC236}">
                    <a16:creationId xmlns:a16="http://schemas.microsoft.com/office/drawing/2014/main" id="{C03E810A-505C-4C5A-B684-766E38ACBD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482328" y="0"/>
                <a:ext cx="1548384" cy="1548384"/>
              </a:xfrm>
              <a:prstGeom prst="rect">
                <a:avLst/>
              </a:prstGeom>
            </p:spPr>
          </p:pic>
        </p:grpSp>
        <p:pic>
          <p:nvPicPr>
            <p:cNvPr id="10" name="図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768204" y="757883"/>
              <a:ext cx="1354698" cy="1354698"/>
            </a:xfrm>
            <a:prstGeom prst="rect">
              <a:avLst/>
            </a:prstGeom>
            <a:solidFill>
              <a:schemeClr val="bg1"/>
            </a:solidFill>
          </p:spPr>
        </p:pic>
      </p:grpSp>
      <p:sp>
        <p:nvSpPr>
          <p:cNvPr id="19" name="テキスト ボックス 18">
            <a:extLst>
              <a:ext uri="{FF2B5EF4-FFF2-40B4-BE49-F238E27FC236}">
                <a16:creationId xmlns:a16="http://schemas.microsoft.com/office/drawing/2014/main" id="{8F329164-2880-450D-ACF0-04E482FE4A7A}"/>
              </a:ext>
            </a:extLst>
          </p:cNvPr>
          <p:cNvSpPr txBox="1"/>
          <p:nvPr/>
        </p:nvSpPr>
        <p:spPr>
          <a:xfrm>
            <a:off x="3797300" y="235803"/>
            <a:ext cx="5346701" cy="2911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R</a:t>
            </a:r>
            <a:r>
              <a:rPr kumimoji="1" lang="ja-JP" altLang="en-US" sz="1292" dirty="0">
                <a:solidFill>
                  <a:prstClr val="black"/>
                </a:solidFill>
                <a:latin typeface="UD デジタル 教科書体 NP-R" panose="02020400000000000000" pitchFamily="18" charset="-128"/>
                <a:ea typeface="UD デジタル 教科書体 NP-R" panose="02020400000000000000" pitchFamily="18" charset="-128"/>
              </a:rPr>
              <a:t>８</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７</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.31</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　令和８年度第１回食品ロス削減ネットワーク懇話会資料</a:t>
            </a:r>
          </a:p>
        </p:txBody>
      </p:sp>
      <p:sp>
        <p:nvSpPr>
          <p:cNvPr id="18" name="スライド番号プレースホルダー 2">
            <a:extLst>
              <a:ext uri="{FF2B5EF4-FFF2-40B4-BE49-F238E27FC236}">
                <a16:creationId xmlns:a16="http://schemas.microsoft.com/office/drawing/2014/main" id="{6A03EA3A-9671-415F-BA5C-A1CA5248D04C}"/>
              </a:ext>
            </a:extLst>
          </p:cNvPr>
          <p:cNvSpPr>
            <a:spLocks noGrp="1"/>
          </p:cNvSpPr>
          <p:nvPr>
            <p:ph type="sldNum" sz="quarter" idx="12"/>
          </p:nvPr>
        </p:nvSpPr>
        <p:spPr>
          <a:xfrm>
            <a:off x="7020657" y="6492875"/>
            <a:ext cx="2057400" cy="365125"/>
          </a:xfrm>
        </p:spPr>
        <p:txBody>
          <a:bodyPr/>
          <a:lstStyle/>
          <a:p>
            <a:fld id="{481A2E50-83C5-4483-B0CA-AC279CFA76AE}" type="slidenum">
              <a:rPr kumimoji="1" lang="ja-JP" altLang="en-US" smtClean="0">
                <a:latin typeface="BIZ UDPゴシック" panose="020B0400000000000000" pitchFamily="50" charset="-128"/>
                <a:ea typeface="BIZ UDPゴシック" panose="020B0400000000000000" pitchFamily="50" charset="-128"/>
              </a:rPr>
              <a:t>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09204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474989EC-9041-475D-BD3E-008A6A6B86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92144" y="5012193"/>
            <a:ext cx="2579911" cy="1591152"/>
          </a:xfrm>
          <a:prstGeom prst="rect">
            <a:avLst/>
          </a:prstGeom>
        </p:spPr>
      </p:pic>
      <p:sp>
        <p:nvSpPr>
          <p:cNvPr id="20" name="タイトル 1">
            <a:extLst>
              <a:ext uri="{FF2B5EF4-FFF2-40B4-BE49-F238E27FC236}">
                <a16:creationId xmlns:a16="http://schemas.microsoft.com/office/drawing/2014/main" id="{346C17D8-59A6-45CF-A261-2C23D0EC3F68}"/>
              </a:ext>
            </a:extLst>
          </p:cNvPr>
          <p:cNvSpPr txBox="1">
            <a:spLocks/>
          </p:cNvSpPr>
          <p:nvPr/>
        </p:nvSpPr>
        <p:spPr>
          <a:xfrm>
            <a:off x="0" y="-17929"/>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②食品ロス削減ボランティア活動推進事業について</a:t>
            </a:r>
          </a:p>
        </p:txBody>
      </p:sp>
      <p:pic>
        <p:nvPicPr>
          <p:cNvPr id="31" name="図 30">
            <a:extLst>
              <a:ext uri="{FF2B5EF4-FFF2-40B4-BE49-F238E27FC236}">
                <a16:creationId xmlns:a16="http://schemas.microsoft.com/office/drawing/2014/main" id="{AC1228D4-25A7-4384-A08D-A65230802B00}"/>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101634" y="522834"/>
            <a:ext cx="1933338" cy="1702430"/>
          </a:xfrm>
          <a:prstGeom prst="rect">
            <a:avLst/>
          </a:prstGeom>
        </p:spPr>
      </p:pic>
      <p:sp>
        <p:nvSpPr>
          <p:cNvPr id="37" name="正方形/長方形 36">
            <a:extLst>
              <a:ext uri="{FF2B5EF4-FFF2-40B4-BE49-F238E27FC236}">
                <a16:creationId xmlns:a16="http://schemas.microsoft.com/office/drawing/2014/main" id="{59572421-B1E0-4EE0-8DBB-E3A1FBB6997B}"/>
              </a:ext>
            </a:extLst>
          </p:cNvPr>
          <p:cNvSpPr/>
          <p:nvPr/>
        </p:nvSpPr>
        <p:spPr>
          <a:xfrm>
            <a:off x="197310" y="2085139"/>
            <a:ext cx="5765298" cy="338554"/>
          </a:xfrm>
          <a:prstGeom prst="rect">
            <a:avLst/>
          </a:prstGeom>
        </p:spPr>
        <p:txBody>
          <a:bodyPr wrap="square">
            <a:spAutoFit/>
          </a:bodyPr>
          <a:lstStyle/>
          <a:p>
            <a:pPr defTabSz="779173">
              <a:defRPr/>
            </a:pPr>
            <a:r>
              <a:rPr kumimoji="1" lang="ja-JP" altLang="en-US" sz="1600" b="1" dirty="0">
                <a:latin typeface="BIZ UDPゴシック" panose="020B0400000000000000" pitchFamily="50" charset="-128"/>
                <a:ea typeface="BIZ UDPゴシック" panose="020B0400000000000000" pitchFamily="50" charset="-128"/>
              </a:rPr>
              <a:t>○活動隊の派遣</a:t>
            </a:r>
            <a:endParaRPr kumimoji="1" lang="en-US" altLang="ja-JP" sz="1600" b="1" dirty="0">
              <a:latin typeface="BIZ UDPゴシック" panose="020B0400000000000000" pitchFamily="50" charset="-128"/>
              <a:ea typeface="BIZ UDPゴシック" panose="020B0400000000000000" pitchFamily="50" charset="-128"/>
            </a:endParaRPr>
          </a:p>
        </p:txBody>
      </p:sp>
      <p:sp>
        <p:nvSpPr>
          <p:cNvPr id="38" name="テキスト ボックス 37">
            <a:extLst>
              <a:ext uri="{FF2B5EF4-FFF2-40B4-BE49-F238E27FC236}">
                <a16:creationId xmlns:a16="http://schemas.microsoft.com/office/drawing/2014/main" id="{F71061DB-125E-457A-A2C4-F067EDC98509}"/>
              </a:ext>
            </a:extLst>
          </p:cNvPr>
          <p:cNvSpPr txBox="1"/>
          <p:nvPr/>
        </p:nvSpPr>
        <p:spPr>
          <a:xfrm>
            <a:off x="303371" y="2419184"/>
            <a:ext cx="5255588" cy="1728678"/>
          </a:xfrm>
          <a:prstGeom prst="rect">
            <a:avLst/>
          </a:prstGeom>
          <a:noFill/>
          <a:ln>
            <a:noFill/>
          </a:ln>
        </p:spPr>
        <p:txBody>
          <a:bodyPr wrap="square" rtlCol="0">
            <a:spAutoFit/>
          </a:bodyPr>
          <a:lstStyle/>
          <a:p>
            <a:pPr defTabSz="779173">
              <a:defRPr/>
            </a:pPr>
            <a:r>
              <a:rPr kumimoji="1" lang="en-US" altLang="ja-JP" sz="1200" dirty="0">
                <a:solidFill>
                  <a:prstClr val="black"/>
                </a:solidFill>
                <a:latin typeface="BIZ UDPゴシック" panose="020B0400000000000000" pitchFamily="50" charset="-128"/>
                <a:ea typeface="BIZ UDPゴシック" panose="020B0400000000000000" pitchFamily="50" charset="-128"/>
              </a:rPr>
              <a:t>  </a:t>
            </a:r>
            <a:r>
              <a:rPr kumimoji="1" lang="ja-JP" altLang="en-US" sz="1400" dirty="0">
                <a:solidFill>
                  <a:prstClr val="black"/>
                </a:solidFill>
                <a:latin typeface="BIZ UDPゴシック" panose="020B0400000000000000" pitchFamily="50" charset="-128"/>
                <a:ea typeface="BIZ UDPゴシック" panose="020B0400000000000000" pitchFamily="50" charset="-128"/>
              </a:rPr>
              <a:t>■対象地域・派遣回数</a:t>
            </a:r>
          </a:p>
          <a:p>
            <a:pPr defTabSz="779173">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　　  ✓　府内市町村・年３０回</a:t>
            </a:r>
            <a:endParaRPr kumimoji="1" lang="en-US" altLang="ja-JP" sz="1400" dirty="0">
              <a:solidFill>
                <a:prstClr val="black"/>
              </a:solidFill>
              <a:latin typeface="BIZ UDPゴシック" panose="020B0400000000000000" pitchFamily="50" charset="-128"/>
              <a:ea typeface="BIZ UDPゴシック" panose="020B0400000000000000" pitchFamily="50" charset="-128"/>
            </a:endParaRPr>
          </a:p>
          <a:p>
            <a:pPr defTabSz="779173">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　　　　　（派遣希望のあった市町村・事業者のイベント等へ派遣）</a:t>
            </a:r>
            <a:endParaRPr kumimoji="1" lang="en-US" altLang="ja-JP" sz="1400" dirty="0">
              <a:solidFill>
                <a:prstClr val="black"/>
              </a:solidFill>
              <a:latin typeface="BIZ UDPゴシック" panose="020B0400000000000000" pitchFamily="50" charset="-128"/>
              <a:ea typeface="BIZ UDPゴシック" panose="020B0400000000000000" pitchFamily="50" charset="-128"/>
            </a:endParaRPr>
          </a:p>
          <a:p>
            <a:pPr defTabSz="779173">
              <a:lnSpc>
                <a:spcPts val="1000"/>
              </a:lnSpc>
              <a:defRPr/>
            </a:pPr>
            <a:endParaRPr kumimoji="1" lang="en-US" altLang="ja-JP" sz="1400" dirty="0">
              <a:solidFill>
                <a:prstClr val="black"/>
              </a:solidFill>
              <a:latin typeface="BIZ UDPゴシック" panose="020B0400000000000000" pitchFamily="50" charset="-128"/>
              <a:ea typeface="BIZ UDPゴシック" panose="020B0400000000000000" pitchFamily="50" charset="-128"/>
            </a:endParaRPr>
          </a:p>
          <a:p>
            <a:pPr defTabSz="779173">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　■主な活動内容</a:t>
            </a:r>
          </a:p>
          <a:p>
            <a:pPr defTabSz="779173">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　　  ✓　市町村等のイベントにおける出展ブースでの啓発</a:t>
            </a:r>
          </a:p>
          <a:p>
            <a:pPr defTabSz="779173">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　 　 ✓　学校や公民館などでの出前講座</a:t>
            </a:r>
          </a:p>
          <a:p>
            <a:pPr defTabSz="779173">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　 　 ✓　市町村等が実施するフードドライブ活動のサポート</a:t>
            </a:r>
            <a:endParaRPr kumimoji="1" lang="en-US" altLang="ja-JP" sz="1400" dirty="0">
              <a:solidFill>
                <a:prstClr val="black"/>
              </a:solidFill>
              <a:latin typeface="BIZ UDPゴシック" panose="020B0400000000000000" pitchFamily="50" charset="-128"/>
              <a:ea typeface="BIZ UDPゴシック" panose="020B0400000000000000" pitchFamily="50" charset="-128"/>
            </a:endParaRPr>
          </a:p>
        </p:txBody>
      </p:sp>
      <p:grpSp>
        <p:nvGrpSpPr>
          <p:cNvPr id="39" name="グループ化 38">
            <a:extLst>
              <a:ext uri="{FF2B5EF4-FFF2-40B4-BE49-F238E27FC236}">
                <a16:creationId xmlns:a16="http://schemas.microsoft.com/office/drawing/2014/main" id="{61FE83ED-D95D-4F84-9AED-2BF494D14294}"/>
              </a:ext>
            </a:extLst>
          </p:cNvPr>
          <p:cNvGrpSpPr/>
          <p:nvPr/>
        </p:nvGrpSpPr>
        <p:grpSpPr>
          <a:xfrm>
            <a:off x="6116981" y="2476705"/>
            <a:ext cx="2442837" cy="1695055"/>
            <a:chOff x="5189586" y="4237571"/>
            <a:chExt cx="3772034" cy="2322325"/>
          </a:xfrm>
        </p:grpSpPr>
        <p:sp>
          <p:nvSpPr>
            <p:cNvPr id="40" name="四角形: 角を丸くする 39">
              <a:extLst>
                <a:ext uri="{FF2B5EF4-FFF2-40B4-BE49-F238E27FC236}">
                  <a16:creationId xmlns:a16="http://schemas.microsoft.com/office/drawing/2014/main" id="{6A57561C-DC74-4F6A-8DCD-A4782927CA02}"/>
                </a:ext>
              </a:extLst>
            </p:cNvPr>
            <p:cNvSpPr/>
            <p:nvPr/>
          </p:nvSpPr>
          <p:spPr>
            <a:xfrm>
              <a:off x="5189586" y="4237571"/>
              <a:ext cx="3772034" cy="2322325"/>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89586">
                <a:defRPr/>
              </a:pPr>
              <a:endParaRPr kumimoji="1" lang="ja-JP" altLang="en-US" sz="1534">
                <a:solidFill>
                  <a:prstClr val="white"/>
                </a:solidFill>
                <a:latin typeface="Calibri" panose="020F0502020204030204"/>
                <a:ea typeface="游ゴシック" panose="020B0400000000000000" pitchFamily="50" charset="-128"/>
              </a:endParaRPr>
            </a:p>
          </p:txBody>
        </p:sp>
        <p:cxnSp>
          <p:nvCxnSpPr>
            <p:cNvPr id="41" name="直線矢印コネクタ 40">
              <a:extLst>
                <a:ext uri="{FF2B5EF4-FFF2-40B4-BE49-F238E27FC236}">
                  <a16:creationId xmlns:a16="http://schemas.microsoft.com/office/drawing/2014/main" id="{FE4F6BC5-E420-4BFD-A97E-2DA482C6B70D}"/>
                </a:ext>
              </a:extLst>
            </p:cNvPr>
            <p:cNvCxnSpPr>
              <a:cxnSpLocks/>
            </p:cNvCxnSpPr>
            <p:nvPr/>
          </p:nvCxnSpPr>
          <p:spPr>
            <a:xfrm>
              <a:off x="6766161" y="5398734"/>
              <a:ext cx="796226"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2" name="図 13">
              <a:extLst>
                <a:ext uri="{FF2B5EF4-FFF2-40B4-BE49-F238E27FC236}">
                  <a16:creationId xmlns:a16="http://schemas.microsoft.com/office/drawing/2014/main" id="{3A451999-9B44-4A75-B20F-6D007A2966B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961397" y="4953376"/>
              <a:ext cx="847137" cy="847136"/>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43" name="テキスト ボックス 7">
              <a:extLst>
                <a:ext uri="{FF2B5EF4-FFF2-40B4-BE49-F238E27FC236}">
                  <a16:creationId xmlns:a16="http://schemas.microsoft.com/office/drawing/2014/main" id="{99A76695-3136-4E5A-B37D-0A417E5E48F7}"/>
                </a:ext>
              </a:extLst>
            </p:cNvPr>
            <p:cNvSpPr txBox="1">
              <a:spLocks noChangeArrowheads="1"/>
            </p:cNvSpPr>
            <p:nvPr/>
          </p:nvSpPr>
          <p:spPr bwMode="auto">
            <a:xfrm>
              <a:off x="6088425" y="5913264"/>
              <a:ext cx="2272142" cy="55290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63305" tIns="7575" rIns="63305" bIns="7575" numCol="1" anchor="t" anchorCtr="0" compatLnSpc="1">
              <a:prstTxWarp prst="textNoShape">
                <a:avLst/>
              </a:prstTxWarp>
            </a:bodyPr>
            <a:lstStyle/>
            <a:p>
              <a:pPr algn="ctr" defTabSz="779173" eaLnBrk="0" fontAlgn="base" hangingPunct="0">
                <a:spcBef>
                  <a:spcPct val="0"/>
                </a:spcBef>
                <a:spcAft>
                  <a:spcPct val="0"/>
                </a:spcAft>
                <a:defRPr/>
              </a:pPr>
              <a:r>
                <a:rPr lang="ja-JP" altLang="en-US" sz="852" dirty="0">
                  <a:solidFill>
                    <a:prstClr val="black"/>
                  </a:solidFill>
                  <a:latin typeface="BIZ UDゴシック" panose="020B0400000000000000" pitchFamily="49" charset="-128"/>
                  <a:ea typeface="BIZ UDゴシック" panose="020B0400000000000000" pitchFamily="49" charset="-128"/>
                  <a:cs typeface="Times New Roman" panose="02020603050405020304" pitchFamily="18" charset="0"/>
                </a:rPr>
                <a:t>市町村や事業者が行う</a:t>
              </a:r>
              <a:endParaRPr lang="en-US" altLang="ja-JP" sz="852" dirty="0">
                <a:solidFill>
                  <a:prstClr val="black"/>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defTabSz="779173" eaLnBrk="0" fontAlgn="base" hangingPunct="0">
                <a:spcBef>
                  <a:spcPct val="0"/>
                </a:spcBef>
                <a:spcAft>
                  <a:spcPct val="0"/>
                </a:spcAft>
                <a:defRPr/>
              </a:pPr>
              <a:r>
                <a:rPr lang="ja-JP" altLang="en-US" sz="852" dirty="0">
                  <a:solidFill>
                    <a:prstClr val="black"/>
                  </a:solidFill>
                  <a:latin typeface="BIZ UDゴシック" panose="020B0400000000000000" pitchFamily="49" charset="-128"/>
                  <a:ea typeface="BIZ UDゴシック" panose="020B0400000000000000" pitchFamily="49" charset="-128"/>
                  <a:cs typeface="Times New Roman" panose="02020603050405020304" pitchFamily="18" charset="0"/>
                </a:rPr>
                <a:t>啓発活動等</a:t>
              </a:r>
              <a:r>
                <a:rPr lang="ja-JP" altLang="ja-JP" sz="852" dirty="0">
                  <a:solidFill>
                    <a:prstClr val="black"/>
                  </a:solidFill>
                  <a:latin typeface="BIZ UDゴシック" panose="020B0400000000000000" pitchFamily="49" charset="-128"/>
                  <a:ea typeface="BIZ UDゴシック" panose="020B0400000000000000" pitchFamily="49" charset="-128"/>
                  <a:cs typeface="Times New Roman" panose="02020603050405020304" pitchFamily="18" charset="0"/>
                </a:rPr>
                <a:t>へ</a:t>
              </a:r>
              <a:r>
                <a:rPr lang="ja-JP" altLang="en-US" sz="852" dirty="0">
                  <a:solidFill>
                    <a:prstClr val="black"/>
                  </a:solidFill>
                  <a:latin typeface="BIZ UDゴシック" panose="020B0400000000000000" pitchFamily="49" charset="-128"/>
                  <a:ea typeface="BIZ UDゴシック" panose="020B0400000000000000" pitchFamily="49" charset="-128"/>
                  <a:cs typeface="Times New Roman" panose="02020603050405020304" pitchFamily="18" charset="0"/>
                </a:rPr>
                <a:t>参画</a:t>
              </a:r>
              <a:endParaRPr lang="en-US" altLang="ja-JP" sz="852" dirty="0">
                <a:solidFill>
                  <a:prstClr val="black"/>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pic>
          <p:nvPicPr>
            <p:cNvPr id="45" name="図 44">
              <a:extLst>
                <a:ext uri="{FF2B5EF4-FFF2-40B4-BE49-F238E27FC236}">
                  <a16:creationId xmlns:a16="http://schemas.microsoft.com/office/drawing/2014/main" id="{527D272C-0F4F-40E4-8E50-A13D051DAEF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22280" y="4876689"/>
              <a:ext cx="1059025" cy="932542"/>
            </a:xfrm>
            <a:prstGeom prst="rect">
              <a:avLst/>
            </a:prstGeom>
            <a:ln w="6350">
              <a:solidFill>
                <a:schemeClr val="tx1"/>
              </a:solidFill>
            </a:ln>
          </p:spPr>
        </p:pic>
      </p:grpSp>
      <p:sp>
        <p:nvSpPr>
          <p:cNvPr id="46" name="正方形/長方形 45">
            <a:extLst>
              <a:ext uri="{FF2B5EF4-FFF2-40B4-BE49-F238E27FC236}">
                <a16:creationId xmlns:a16="http://schemas.microsoft.com/office/drawing/2014/main" id="{357D3D72-FAB3-4510-A473-8C335CAAB97C}"/>
              </a:ext>
            </a:extLst>
          </p:cNvPr>
          <p:cNvSpPr/>
          <p:nvPr/>
        </p:nvSpPr>
        <p:spPr>
          <a:xfrm>
            <a:off x="226846" y="4337861"/>
            <a:ext cx="5765298" cy="338554"/>
          </a:xfrm>
          <a:prstGeom prst="rect">
            <a:avLst/>
          </a:prstGeom>
        </p:spPr>
        <p:txBody>
          <a:bodyPr wrap="square">
            <a:spAutoFit/>
          </a:bodyPr>
          <a:lstStyle/>
          <a:p>
            <a:pPr defTabSz="779173">
              <a:defRPr/>
            </a:pPr>
            <a:r>
              <a:rPr kumimoji="1" lang="ja-JP" altLang="en-US" sz="1600" b="1" dirty="0">
                <a:latin typeface="BIZ UDPゴシック" panose="020B0400000000000000" pitchFamily="50" charset="-128"/>
                <a:ea typeface="BIZ UDPゴシック" panose="020B0400000000000000" pitchFamily="50" charset="-128"/>
              </a:rPr>
              <a:t>○食</a:t>
            </a:r>
            <a:r>
              <a:rPr kumimoji="1" lang="ja-JP" altLang="en-US" sz="1600" b="1" dirty="0">
                <a:solidFill>
                  <a:prstClr val="black"/>
                </a:solidFill>
                <a:latin typeface="BIZ UDPゴシック" panose="020B0400000000000000" pitchFamily="50" charset="-128"/>
                <a:ea typeface="BIZ UDPゴシック" panose="020B0400000000000000" pitchFamily="50" charset="-128"/>
              </a:rPr>
              <a:t>品ロス削減講座の開催</a:t>
            </a:r>
            <a:endParaRPr kumimoji="1" lang="en-US" altLang="ja-JP" sz="1600" b="1" dirty="0">
              <a:solidFill>
                <a:prstClr val="black"/>
              </a:solidFill>
              <a:latin typeface="BIZ UDPゴシック" panose="020B0400000000000000" pitchFamily="50" charset="-128"/>
              <a:ea typeface="BIZ UDPゴシック" panose="020B0400000000000000" pitchFamily="50" charset="-128"/>
            </a:endParaRPr>
          </a:p>
        </p:txBody>
      </p:sp>
      <p:sp>
        <p:nvSpPr>
          <p:cNvPr id="47" name="テキスト ボックス 46">
            <a:extLst>
              <a:ext uri="{FF2B5EF4-FFF2-40B4-BE49-F238E27FC236}">
                <a16:creationId xmlns:a16="http://schemas.microsoft.com/office/drawing/2014/main" id="{9F2FA4DB-B100-46C2-83C5-4AA2331ECF8D}"/>
              </a:ext>
            </a:extLst>
          </p:cNvPr>
          <p:cNvSpPr txBox="1"/>
          <p:nvPr/>
        </p:nvSpPr>
        <p:spPr>
          <a:xfrm>
            <a:off x="303371" y="4673639"/>
            <a:ext cx="6200528" cy="2085186"/>
          </a:xfrm>
          <a:prstGeom prst="rect">
            <a:avLst/>
          </a:prstGeom>
          <a:noFill/>
          <a:ln>
            <a:noFill/>
          </a:ln>
        </p:spPr>
        <p:txBody>
          <a:bodyPr wrap="square" rtlCol="0">
            <a:spAutoFit/>
          </a:bodyPr>
          <a:lstStyle/>
          <a:p>
            <a:pPr defTabSz="779173">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a:t>
            </a:r>
            <a:r>
              <a:rPr kumimoji="1" lang="ja-JP" altLang="en-US" sz="1400" dirty="0">
                <a:solidFill>
                  <a:prstClr val="black"/>
                </a:solidFill>
                <a:latin typeface="BIZ UDPゴシック" panose="020B0400000000000000" pitchFamily="50" charset="-128"/>
                <a:ea typeface="BIZ UDPゴシック" panose="020B0400000000000000" pitchFamily="50" charset="-128"/>
              </a:rPr>
              <a:t>■対象</a:t>
            </a:r>
          </a:p>
          <a:p>
            <a:pPr defTabSz="779173">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   </a:t>
            </a:r>
            <a:r>
              <a:rPr kumimoji="1" lang="ja-JP" altLang="en-US" sz="1400" dirty="0">
                <a:latin typeface="BIZ UDPゴシック" panose="020B0400000000000000" pitchFamily="50" charset="-128"/>
                <a:ea typeface="BIZ UDPゴシック" panose="020B0400000000000000" pitchFamily="50" charset="-128"/>
              </a:rPr>
              <a:t>　 ✓　活動隊の派遣を希望した市町村・事業者及び活動隊</a:t>
            </a:r>
            <a:endParaRPr kumimoji="1" lang="en-US" altLang="ja-JP" sz="1400" dirty="0">
              <a:latin typeface="BIZ UDPゴシック" panose="020B0400000000000000" pitchFamily="50" charset="-128"/>
              <a:ea typeface="BIZ UDPゴシック" panose="020B0400000000000000" pitchFamily="50" charset="-128"/>
            </a:endParaRPr>
          </a:p>
          <a:p>
            <a:pPr defTabSz="779173">
              <a:lnSpc>
                <a:spcPts val="100"/>
              </a:lnSpc>
              <a:defRPr/>
            </a:pPr>
            <a:r>
              <a:rPr kumimoji="1" lang="ja-JP" altLang="en-US" sz="1400" dirty="0">
                <a:latin typeface="BIZ UDPゴシック" panose="020B0400000000000000" pitchFamily="50" charset="-128"/>
                <a:ea typeface="BIZ UDPゴシック" panose="020B0400000000000000" pitchFamily="50" charset="-128"/>
              </a:rPr>
              <a:t>  </a:t>
            </a:r>
            <a:endParaRPr kumimoji="1" lang="en-US" altLang="ja-JP" sz="1400" dirty="0">
              <a:latin typeface="BIZ UDPゴシック" panose="020B0400000000000000" pitchFamily="50" charset="-128"/>
              <a:ea typeface="BIZ UDPゴシック" panose="020B0400000000000000" pitchFamily="50" charset="-128"/>
            </a:endParaRPr>
          </a:p>
          <a:p>
            <a:pPr defTabSz="779173">
              <a:lnSpc>
                <a:spcPts val="1000"/>
              </a:lnSpc>
              <a:defRPr/>
            </a:pPr>
            <a:r>
              <a:rPr kumimoji="1" lang="ja-JP" altLang="en-US" sz="1400" dirty="0">
                <a:latin typeface="BIZ UDPゴシック" panose="020B0400000000000000" pitchFamily="50" charset="-128"/>
                <a:ea typeface="BIZ UDPゴシック" panose="020B0400000000000000" pitchFamily="50" charset="-128"/>
              </a:rPr>
              <a:t>　</a:t>
            </a:r>
            <a:endParaRPr kumimoji="1" lang="en-US" altLang="ja-JP" sz="1400" dirty="0">
              <a:latin typeface="BIZ UDPゴシック" panose="020B0400000000000000" pitchFamily="50" charset="-128"/>
              <a:ea typeface="BIZ UDPゴシック" panose="020B0400000000000000" pitchFamily="50" charset="-128"/>
            </a:endParaRPr>
          </a:p>
          <a:p>
            <a:pPr defTabSz="779173">
              <a:defRPr/>
            </a:pPr>
            <a:r>
              <a:rPr kumimoji="1" lang="en-US" altLang="ja-JP" sz="1400" dirty="0">
                <a:latin typeface="BIZ UDPゴシック" panose="020B0400000000000000" pitchFamily="50" charset="-128"/>
                <a:ea typeface="BIZ UDPゴシック" panose="020B0400000000000000" pitchFamily="50" charset="-128"/>
              </a:rPr>
              <a:t>  </a:t>
            </a:r>
            <a:r>
              <a:rPr kumimoji="1" lang="ja-JP" altLang="en-US" sz="1400" dirty="0">
                <a:latin typeface="BIZ UDPゴシック" panose="020B0400000000000000" pitchFamily="50" charset="-128"/>
                <a:ea typeface="BIZ UDPゴシック" panose="020B0400000000000000" pitchFamily="50" charset="-128"/>
              </a:rPr>
              <a:t>■開催期間・回数</a:t>
            </a:r>
            <a:endParaRPr kumimoji="1" lang="en-US" altLang="ja-JP" sz="1400" dirty="0">
              <a:latin typeface="BIZ UDPゴシック" panose="020B0400000000000000" pitchFamily="50" charset="-128"/>
              <a:ea typeface="BIZ UDPゴシック" panose="020B0400000000000000" pitchFamily="50" charset="-128"/>
            </a:endParaRPr>
          </a:p>
          <a:p>
            <a:pPr defTabSz="779173">
              <a:defRPr/>
            </a:pPr>
            <a:r>
              <a:rPr kumimoji="1" lang="ja-JP" altLang="en-US" sz="1400" dirty="0">
                <a:latin typeface="BIZ UDPゴシック" panose="020B0400000000000000" pitchFamily="50" charset="-128"/>
                <a:ea typeface="BIZ UDPゴシック" panose="020B0400000000000000" pitchFamily="50" charset="-128"/>
              </a:rPr>
              <a:t>　　　✓　９～</a:t>
            </a:r>
            <a:r>
              <a:rPr kumimoji="1" lang="en-US" altLang="ja-JP" sz="1400" dirty="0">
                <a:latin typeface="BIZ UDPゴシック" panose="020B0400000000000000" pitchFamily="50" charset="-128"/>
                <a:ea typeface="BIZ UDPゴシック" panose="020B0400000000000000" pitchFamily="50" charset="-128"/>
              </a:rPr>
              <a:t>11</a:t>
            </a:r>
            <a:r>
              <a:rPr kumimoji="1" lang="ja-JP" altLang="en-US" sz="1400" dirty="0">
                <a:latin typeface="BIZ UDPゴシック" panose="020B0400000000000000" pitchFamily="50" charset="-128"/>
                <a:ea typeface="BIZ UDPゴシック" panose="020B0400000000000000" pitchFamily="50" charset="-128"/>
              </a:rPr>
              <a:t>月ごろ・１回</a:t>
            </a:r>
          </a:p>
          <a:p>
            <a:pPr defTabSz="779173">
              <a:lnSpc>
                <a:spcPts val="1000"/>
              </a:lnSpc>
              <a:defRPr/>
            </a:pPr>
            <a:endParaRPr kumimoji="1" lang="en-US" altLang="ja-JP" sz="1400" dirty="0">
              <a:latin typeface="BIZ UDPゴシック" panose="020B0400000000000000" pitchFamily="50" charset="-128"/>
              <a:ea typeface="BIZ UDPゴシック" panose="020B0400000000000000" pitchFamily="50" charset="-128"/>
            </a:endParaRPr>
          </a:p>
          <a:p>
            <a:pPr defTabSz="779173">
              <a:defRPr/>
            </a:pPr>
            <a:r>
              <a:rPr kumimoji="1" lang="ja-JP" altLang="en-US" sz="1400" dirty="0">
                <a:latin typeface="BIZ UDPゴシック" panose="020B0400000000000000" pitchFamily="50" charset="-128"/>
                <a:ea typeface="BIZ UDPゴシック" panose="020B0400000000000000" pitchFamily="50" charset="-128"/>
              </a:rPr>
              <a:t>  ■プログラム</a:t>
            </a:r>
          </a:p>
          <a:p>
            <a:pPr defTabSz="779173">
              <a:defRPr/>
            </a:pPr>
            <a:r>
              <a:rPr kumimoji="1" lang="ja-JP" altLang="en-US" sz="1400" dirty="0">
                <a:latin typeface="BIZ UDPゴシック" panose="020B0400000000000000" pitchFamily="50" charset="-128"/>
                <a:ea typeface="BIZ UDPゴシック" panose="020B0400000000000000" pitchFamily="50" charset="-128"/>
              </a:rPr>
              <a:t>      ✓　座学　（派遣事例の共有など）</a:t>
            </a:r>
            <a:endParaRPr kumimoji="1" lang="en-US" altLang="ja-JP" sz="1400" dirty="0">
              <a:latin typeface="BIZ UDPゴシック" panose="020B0400000000000000" pitchFamily="50" charset="-128"/>
              <a:ea typeface="BIZ UDPゴシック" panose="020B0400000000000000" pitchFamily="50" charset="-128"/>
            </a:endParaRPr>
          </a:p>
          <a:p>
            <a:pPr defTabSz="779173">
              <a:defRPr/>
            </a:pPr>
            <a:r>
              <a:rPr kumimoji="1" lang="ja-JP" altLang="en-US" sz="1400" dirty="0">
                <a:latin typeface="BIZ UDPゴシック" panose="020B0400000000000000" pitchFamily="50" charset="-128"/>
                <a:ea typeface="BIZ UDPゴシック" panose="020B0400000000000000" pitchFamily="50" charset="-128"/>
              </a:rPr>
              <a:t>　　　✓　交流会</a:t>
            </a:r>
          </a:p>
          <a:p>
            <a:pPr defTabSz="779173">
              <a:defRPr/>
            </a:pPr>
            <a:r>
              <a:rPr kumimoji="1" lang="ja-JP" altLang="en-US" sz="1400" dirty="0">
                <a:latin typeface="BIZ UDPゴシック" panose="020B0400000000000000" pitchFamily="50" charset="-128"/>
                <a:ea typeface="BIZ UDPゴシック" panose="020B0400000000000000" pitchFamily="50" charset="-128"/>
              </a:rPr>
              <a:t>　　　✓　現地見学</a:t>
            </a:r>
          </a:p>
        </p:txBody>
      </p:sp>
      <p:sp>
        <p:nvSpPr>
          <p:cNvPr id="23" name="テキスト ボックス 22">
            <a:extLst>
              <a:ext uri="{FF2B5EF4-FFF2-40B4-BE49-F238E27FC236}">
                <a16:creationId xmlns:a16="http://schemas.microsoft.com/office/drawing/2014/main" id="{B84E7AEC-CC52-48FC-9E9C-A7D3963535C8}"/>
              </a:ext>
            </a:extLst>
          </p:cNvPr>
          <p:cNvSpPr txBox="1"/>
          <p:nvPr/>
        </p:nvSpPr>
        <p:spPr>
          <a:xfrm>
            <a:off x="303371" y="1019798"/>
            <a:ext cx="6798263" cy="830997"/>
          </a:xfrm>
          <a:prstGeom prst="rect">
            <a:avLst/>
          </a:prstGeom>
          <a:noFill/>
          <a:ln>
            <a:solidFill>
              <a:schemeClr val="accent5">
                <a:lumMod val="75000"/>
              </a:schemeClr>
            </a:solidFill>
          </a:ln>
        </p:spPr>
        <p:txBody>
          <a:bodyPr wrap="square" anchor="ctr" anchorCtr="0">
            <a:spAutoFit/>
          </a:bodyPr>
          <a:lstStyle/>
          <a:p>
            <a:pPr>
              <a:spcBef>
                <a:spcPct val="0"/>
              </a:spcBef>
              <a:buFontTx/>
              <a:buNone/>
            </a:pPr>
            <a:r>
              <a:rPr lang="ja-JP" altLang="en-US" sz="1600" dirty="0">
                <a:latin typeface="Meiryo UI" panose="020B0604030504040204" pitchFamily="50" charset="-128"/>
                <a:ea typeface="Meiryo UI" panose="020B0604030504040204" pitchFamily="50" charset="-128"/>
              </a:rPr>
              <a:t>食品ロス削減について学び、地域活動や学校への出前授業など、多様な分野で</a:t>
            </a:r>
            <a:endParaRPr lang="en-US" altLang="ja-JP" sz="1600" dirty="0">
              <a:latin typeface="Meiryo UI" panose="020B0604030504040204" pitchFamily="50" charset="-128"/>
              <a:ea typeface="Meiryo UI" panose="020B0604030504040204" pitchFamily="50" charset="-128"/>
            </a:endParaRPr>
          </a:p>
          <a:p>
            <a:pPr>
              <a:spcBef>
                <a:spcPct val="0"/>
              </a:spcBef>
              <a:buFontTx/>
              <a:buNone/>
            </a:pPr>
            <a:r>
              <a:rPr lang="ja-JP" altLang="en-US" sz="1600" dirty="0">
                <a:latin typeface="Meiryo UI" panose="020B0604030504040204" pitchFamily="50" charset="-128"/>
                <a:ea typeface="Meiryo UI" panose="020B0604030504040204" pitchFamily="50" charset="-128"/>
              </a:rPr>
              <a:t>活躍していただくボランティア</a:t>
            </a:r>
            <a:endParaRPr lang="en-US" altLang="ja-JP" sz="1600" dirty="0">
              <a:latin typeface="Meiryo UI" panose="020B0604030504040204" pitchFamily="50" charset="-128"/>
              <a:ea typeface="Meiryo UI" panose="020B0604030504040204" pitchFamily="50" charset="-128"/>
            </a:endParaRPr>
          </a:p>
          <a:p>
            <a:pPr>
              <a:spcBef>
                <a:spcPct val="0"/>
              </a:spcBef>
              <a:buFontTx/>
              <a:buNone/>
            </a:pPr>
            <a:r>
              <a:rPr lang="ja-JP" altLang="en-US" sz="1600" dirty="0">
                <a:latin typeface="Meiryo UI" panose="020B0604030504040204" pitchFamily="50" charset="-128"/>
                <a:ea typeface="Meiryo UI" panose="020B0604030504040204" pitchFamily="50" charset="-128"/>
              </a:rPr>
              <a:t>令和４～６年の３か年で養成を行い、現在</a:t>
            </a:r>
            <a:r>
              <a:rPr lang="en-US" altLang="ja-JP" sz="1600" dirty="0">
                <a:latin typeface="Meiryo UI" panose="020B0604030504040204" pitchFamily="50" charset="-128"/>
                <a:ea typeface="Meiryo UI" panose="020B0604030504040204" pitchFamily="50" charset="-128"/>
              </a:rPr>
              <a:t>46</a:t>
            </a:r>
            <a:r>
              <a:rPr lang="ja-JP" altLang="en-US" sz="1600" dirty="0">
                <a:latin typeface="Meiryo UI" panose="020B0604030504040204" pitchFamily="50" charset="-128"/>
                <a:ea typeface="Meiryo UI" panose="020B0604030504040204" pitchFamily="50" charset="-128"/>
              </a:rPr>
              <a:t>名が登録</a:t>
            </a:r>
          </a:p>
        </p:txBody>
      </p:sp>
      <p:sp>
        <p:nvSpPr>
          <p:cNvPr id="4" name="正方形/長方形 3">
            <a:extLst>
              <a:ext uri="{FF2B5EF4-FFF2-40B4-BE49-F238E27FC236}">
                <a16:creationId xmlns:a16="http://schemas.microsoft.com/office/drawing/2014/main" id="{33A207C4-DF91-BBE5-F99C-9100A98BE8BF}"/>
              </a:ext>
            </a:extLst>
          </p:cNvPr>
          <p:cNvSpPr/>
          <p:nvPr/>
        </p:nvSpPr>
        <p:spPr>
          <a:xfrm>
            <a:off x="226478" y="714939"/>
            <a:ext cx="4000082" cy="32419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b="1" dirty="0">
                <a:solidFill>
                  <a:schemeClr val="tx1"/>
                </a:solidFill>
                <a:latin typeface="Meiryo UI" panose="020B0604030504040204" pitchFamily="50" charset="-128"/>
                <a:ea typeface="Meiryo UI" panose="020B0604030504040204" pitchFamily="50" charset="-128"/>
              </a:rPr>
              <a:t>もったいないやん活動隊とは・・・</a:t>
            </a:r>
            <a:endParaRPr kumimoji="1" lang="en-US" altLang="ja-JP" b="1" dirty="0">
              <a:solidFill>
                <a:schemeClr val="tx1"/>
              </a:solidFill>
              <a:latin typeface="Meiryo UI" panose="020B0604030504040204" pitchFamily="50" charset="-128"/>
              <a:ea typeface="Meiryo UI" panose="020B0604030504040204" pitchFamily="50" charset="-128"/>
            </a:endParaRPr>
          </a:p>
        </p:txBody>
      </p:sp>
      <p:sp>
        <p:nvSpPr>
          <p:cNvPr id="6" name="四角形: 角を丸くする 5">
            <a:extLst>
              <a:ext uri="{FF2B5EF4-FFF2-40B4-BE49-F238E27FC236}">
                <a16:creationId xmlns:a16="http://schemas.microsoft.com/office/drawing/2014/main" id="{CFC2AB10-F754-79B3-FD55-BFCE9C0219A1}"/>
              </a:ext>
            </a:extLst>
          </p:cNvPr>
          <p:cNvSpPr/>
          <p:nvPr/>
        </p:nvSpPr>
        <p:spPr>
          <a:xfrm>
            <a:off x="214261" y="2387885"/>
            <a:ext cx="8624940" cy="1905942"/>
          </a:xfrm>
          <a:prstGeom prst="roundRect">
            <a:avLst>
              <a:gd name="adj" fmla="val 7109"/>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BF06EFE4-5F12-BE87-9901-79D69DE153F1}"/>
              </a:ext>
            </a:extLst>
          </p:cNvPr>
          <p:cNvSpPr/>
          <p:nvPr/>
        </p:nvSpPr>
        <p:spPr>
          <a:xfrm>
            <a:off x="226478" y="4701525"/>
            <a:ext cx="8612723" cy="2070655"/>
          </a:xfrm>
          <a:prstGeom prst="roundRect">
            <a:avLst>
              <a:gd name="adj" fmla="val 7109"/>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スライド番号プレースホルダー 2">
            <a:extLst>
              <a:ext uri="{FF2B5EF4-FFF2-40B4-BE49-F238E27FC236}">
                <a16:creationId xmlns:a16="http://schemas.microsoft.com/office/drawing/2014/main" id="{07799EE3-85D0-4C11-8532-6096C638078C}"/>
              </a:ext>
            </a:extLst>
          </p:cNvPr>
          <p:cNvSpPr>
            <a:spLocks noGrp="1"/>
          </p:cNvSpPr>
          <p:nvPr>
            <p:ph type="sldNum" sz="quarter" idx="12"/>
          </p:nvPr>
        </p:nvSpPr>
        <p:spPr>
          <a:xfrm>
            <a:off x="7132417" y="6492875"/>
            <a:ext cx="2057400" cy="365125"/>
          </a:xfrm>
        </p:spPr>
        <p:txBody>
          <a:bodyPr/>
          <a:lstStyle/>
          <a:p>
            <a:fld id="{481A2E50-83C5-4483-B0CA-AC279CFA76AE}" type="slidenum">
              <a:rPr kumimoji="1" lang="ja-JP" altLang="en-US" smtClean="0">
                <a:latin typeface="BIZ UDPゴシック" panose="020B0400000000000000" pitchFamily="50" charset="-128"/>
                <a:ea typeface="BIZ UDPゴシック" panose="020B0400000000000000" pitchFamily="50" charset="-128"/>
              </a:rPr>
              <a:t>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5222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3">
            <a:extLst>
              <a:ext uri="{FF2B5EF4-FFF2-40B4-BE49-F238E27FC236}">
                <a16:creationId xmlns:a16="http://schemas.microsoft.com/office/drawing/2014/main" id="{BA583F53-726A-4035-9835-9FC5552A58BA}"/>
              </a:ext>
            </a:extLst>
          </p:cNvPr>
          <p:cNvGraphicFramePr>
            <a:graphicFrameLocks noGrp="1"/>
          </p:cNvGraphicFramePr>
          <p:nvPr/>
        </p:nvGraphicFramePr>
        <p:xfrm>
          <a:off x="547574" y="1376054"/>
          <a:ext cx="7690843" cy="4564096"/>
        </p:xfrm>
        <a:graphic>
          <a:graphicData uri="http://schemas.openxmlformats.org/drawingml/2006/table">
            <a:tbl>
              <a:tblPr firstRow="1" bandRow="1">
                <a:tableStyleId>{5C22544A-7EE6-4342-B048-85BDC9FD1C3A}</a:tableStyleId>
              </a:tblPr>
              <a:tblGrid>
                <a:gridCol w="999616">
                  <a:extLst>
                    <a:ext uri="{9D8B030D-6E8A-4147-A177-3AD203B41FA5}">
                      <a16:colId xmlns:a16="http://schemas.microsoft.com/office/drawing/2014/main" val="2135359190"/>
                    </a:ext>
                  </a:extLst>
                </a:gridCol>
                <a:gridCol w="2126902">
                  <a:extLst>
                    <a:ext uri="{9D8B030D-6E8A-4147-A177-3AD203B41FA5}">
                      <a16:colId xmlns:a16="http://schemas.microsoft.com/office/drawing/2014/main" val="2347580258"/>
                    </a:ext>
                  </a:extLst>
                </a:gridCol>
                <a:gridCol w="2460684">
                  <a:extLst>
                    <a:ext uri="{9D8B030D-6E8A-4147-A177-3AD203B41FA5}">
                      <a16:colId xmlns:a16="http://schemas.microsoft.com/office/drawing/2014/main" val="617461521"/>
                    </a:ext>
                  </a:extLst>
                </a:gridCol>
                <a:gridCol w="2103641">
                  <a:extLst>
                    <a:ext uri="{9D8B030D-6E8A-4147-A177-3AD203B41FA5}">
                      <a16:colId xmlns:a16="http://schemas.microsoft.com/office/drawing/2014/main" val="362606626"/>
                    </a:ext>
                  </a:extLst>
                </a:gridCol>
              </a:tblGrid>
              <a:tr h="355880">
                <a:tc>
                  <a:txBody>
                    <a:bodyPr/>
                    <a:lstStyle/>
                    <a:p>
                      <a:pPr algn="ctr"/>
                      <a:r>
                        <a:rPr kumimoji="1" lang="ja-JP" altLang="en-US" sz="1300" dirty="0">
                          <a:latin typeface="BIZ UDPゴシック" panose="020B0400000000000000" pitchFamily="50" charset="-128"/>
                          <a:ea typeface="BIZ UDPゴシック" panose="020B0400000000000000" pitchFamily="50" charset="-128"/>
                        </a:rPr>
                        <a:t>番号</a:t>
                      </a:r>
                    </a:p>
                  </a:txBody>
                  <a:tcPr marL="77913" marR="77913" marT="38957" marB="38957" anchor="ctr"/>
                </a:tc>
                <a:tc>
                  <a:txBody>
                    <a:bodyPr/>
                    <a:lstStyle/>
                    <a:p>
                      <a:pPr algn="ctr"/>
                      <a:r>
                        <a:rPr kumimoji="1" lang="ja-JP" altLang="en-US" sz="1300" dirty="0">
                          <a:latin typeface="BIZ UDPゴシック" panose="020B0400000000000000" pitchFamily="50" charset="-128"/>
                          <a:ea typeface="BIZ UDPゴシック" panose="020B0400000000000000" pitchFamily="50" charset="-128"/>
                        </a:rPr>
                        <a:t>市町村等名</a:t>
                      </a:r>
                    </a:p>
                  </a:txBody>
                  <a:tcPr marL="77913" marR="77913" marT="38957" marB="38957" anchor="ctr"/>
                </a:tc>
                <a:tc>
                  <a:txBody>
                    <a:bodyPr/>
                    <a:lstStyle/>
                    <a:p>
                      <a:pPr algn="ctr"/>
                      <a:r>
                        <a:rPr kumimoji="1" lang="ja-JP" altLang="en-US" sz="1300">
                          <a:latin typeface="BIZ UDPゴシック" panose="020B0400000000000000" pitchFamily="50" charset="-128"/>
                          <a:ea typeface="BIZ UDPゴシック" panose="020B0400000000000000" pitchFamily="50" charset="-128"/>
                        </a:rPr>
                        <a:t>内容</a:t>
                      </a:r>
                      <a:endParaRPr kumimoji="1" lang="ja-JP" altLang="en-US" sz="1300" dirty="0">
                        <a:latin typeface="BIZ UDPゴシック" panose="020B0400000000000000" pitchFamily="50" charset="-128"/>
                        <a:ea typeface="BIZ UDPゴシック" panose="020B0400000000000000" pitchFamily="50" charset="-128"/>
                      </a:endParaRPr>
                    </a:p>
                  </a:txBody>
                  <a:tcPr marL="77913" marR="77913" marT="38957" marB="38957" anchor="ctr"/>
                </a:tc>
                <a:tc>
                  <a:txBody>
                    <a:bodyPr/>
                    <a:lstStyle/>
                    <a:p>
                      <a:pPr algn="ctr"/>
                      <a:r>
                        <a:rPr kumimoji="1" lang="ja-JP" altLang="en-US" sz="1300" dirty="0">
                          <a:latin typeface="BIZ UDPゴシック" panose="020B0400000000000000" pitchFamily="50" charset="-128"/>
                          <a:ea typeface="BIZ UDPゴシック" panose="020B0400000000000000" pitchFamily="50" charset="-128"/>
                        </a:rPr>
                        <a:t>開催時期</a:t>
                      </a:r>
                    </a:p>
                  </a:txBody>
                  <a:tcPr marL="77913" marR="77913" marT="38957" marB="38957" anchor="ctr"/>
                </a:tc>
                <a:extLst>
                  <a:ext uri="{0D108BD9-81ED-4DB2-BD59-A6C34878D82A}">
                    <a16:rowId xmlns:a16="http://schemas.microsoft.com/office/drawing/2014/main" val="589619775"/>
                  </a:ext>
                </a:extLst>
              </a:tr>
              <a:tr h="699168">
                <a:tc>
                  <a:txBody>
                    <a:bodyPr/>
                    <a:lstStyle/>
                    <a:p>
                      <a:pPr algn="ctr"/>
                      <a:r>
                        <a:rPr kumimoji="1" lang="ja-JP" altLang="en-US" sz="1300">
                          <a:latin typeface="BIZ UDPゴシック" panose="020B0400000000000000" pitchFamily="50" charset="-128"/>
                          <a:ea typeface="BIZ UDPゴシック" panose="020B0400000000000000" pitchFamily="50" charset="-128"/>
                        </a:rPr>
                        <a:t>１</a:t>
                      </a:r>
                      <a:endParaRPr kumimoji="1" lang="ja-JP" altLang="en-US" sz="1300" dirty="0">
                        <a:latin typeface="BIZ UDPゴシック" panose="020B0400000000000000" pitchFamily="50" charset="-128"/>
                        <a:ea typeface="BIZ UDPゴシック" panose="020B0400000000000000" pitchFamily="50" charset="-128"/>
                      </a:endParaRPr>
                    </a:p>
                  </a:txBody>
                  <a:tcPr marL="77913" marR="77913" marT="38957" marB="38957" anchor="ctr"/>
                </a:tc>
                <a:tc>
                  <a:txBody>
                    <a:bodyPr/>
                    <a:lstStyle/>
                    <a:p>
                      <a:r>
                        <a:rPr kumimoji="1" lang="ja-JP" altLang="en-US" sz="1300">
                          <a:latin typeface="BIZ UDPゴシック" panose="020B0400000000000000" pitchFamily="50" charset="-128"/>
                          <a:ea typeface="BIZ UDPゴシック" panose="020B0400000000000000" pitchFamily="50" charset="-128"/>
                        </a:rPr>
                        <a:t>大阪市</a:t>
                      </a:r>
                      <a:endParaRPr kumimoji="1" lang="ja-JP" altLang="en-US" sz="1300" dirty="0">
                        <a:latin typeface="BIZ UDPゴシック" panose="020B0400000000000000" pitchFamily="50" charset="-128"/>
                        <a:ea typeface="BIZ UDPゴシック" panose="020B0400000000000000" pitchFamily="50" charset="-128"/>
                      </a:endParaRP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親子セミナー</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令和８年８月</a:t>
                      </a:r>
                    </a:p>
                  </a:txBody>
                  <a:tcPr marL="77913" marR="77913" marT="38957" marB="38957" anchor="ctr"/>
                </a:tc>
                <a:extLst>
                  <a:ext uri="{0D108BD9-81ED-4DB2-BD59-A6C34878D82A}">
                    <a16:rowId xmlns:a16="http://schemas.microsoft.com/office/drawing/2014/main" val="3170487008"/>
                  </a:ext>
                </a:extLst>
              </a:tr>
              <a:tr h="473350">
                <a:tc>
                  <a:txBody>
                    <a:bodyPr/>
                    <a:lstStyle/>
                    <a:p>
                      <a:pPr algn="ctr"/>
                      <a:r>
                        <a:rPr kumimoji="1" lang="ja-JP" altLang="en-US" sz="1300" dirty="0">
                          <a:latin typeface="BIZ UDPゴシック" panose="020B0400000000000000" pitchFamily="50" charset="-128"/>
                          <a:ea typeface="BIZ UDPゴシック" panose="020B0400000000000000" pitchFamily="50" charset="-128"/>
                        </a:rPr>
                        <a:t>２</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堺市</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イベント出展</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令和</a:t>
                      </a:r>
                      <a:r>
                        <a:rPr kumimoji="1" lang="en-US" altLang="ja-JP" sz="1300" dirty="0">
                          <a:latin typeface="BIZ UDPゴシック" panose="020B0400000000000000" pitchFamily="50" charset="-128"/>
                          <a:ea typeface="BIZ UDPゴシック" panose="020B0400000000000000" pitchFamily="50" charset="-128"/>
                        </a:rPr>
                        <a:t>8</a:t>
                      </a:r>
                      <a:r>
                        <a:rPr kumimoji="1" lang="ja-JP" altLang="en-US" sz="1300" dirty="0">
                          <a:latin typeface="BIZ UDPゴシック" panose="020B0400000000000000" pitchFamily="50" charset="-128"/>
                          <a:ea typeface="BIZ UDPゴシック" panose="020B0400000000000000" pitchFamily="50" charset="-128"/>
                        </a:rPr>
                        <a:t>年</a:t>
                      </a:r>
                      <a:r>
                        <a:rPr kumimoji="1" lang="en-US" altLang="ja-JP" sz="1300" dirty="0">
                          <a:latin typeface="BIZ UDPゴシック" panose="020B0400000000000000" pitchFamily="50" charset="-128"/>
                          <a:ea typeface="BIZ UDPゴシック" panose="020B0400000000000000" pitchFamily="50" charset="-128"/>
                        </a:rPr>
                        <a:t>10</a:t>
                      </a:r>
                      <a:r>
                        <a:rPr kumimoji="1" lang="ja-JP" altLang="en-US" sz="1300" dirty="0">
                          <a:latin typeface="BIZ UDPゴシック" panose="020B0400000000000000" pitchFamily="50" charset="-128"/>
                          <a:ea typeface="BIZ UDPゴシック" panose="020B0400000000000000" pitchFamily="50" charset="-128"/>
                        </a:rPr>
                        <a:t>月</a:t>
                      </a:r>
                    </a:p>
                  </a:txBody>
                  <a:tcPr marL="77913" marR="77913" marT="38957" marB="38957" anchor="ctr"/>
                </a:tc>
                <a:extLst>
                  <a:ext uri="{0D108BD9-81ED-4DB2-BD59-A6C34878D82A}">
                    <a16:rowId xmlns:a16="http://schemas.microsoft.com/office/drawing/2014/main" val="2764361289"/>
                  </a:ext>
                </a:extLst>
              </a:tr>
              <a:tr h="475702">
                <a:tc>
                  <a:txBody>
                    <a:bodyPr/>
                    <a:lstStyle/>
                    <a:p>
                      <a:pPr algn="ctr"/>
                      <a:r>
                        <a:rPr kumimoji="1" lang="ja-JP" altLang="en-US" sz="1300" dirty="0">
                          <a:latin typeface="BIZ UDPゴシック" panose="020B0400000000000000" pitchFamily="50" charset="-128"/>
                          <a:ea typeface="BIZ UDPゴシック" panose="020B0400000000000000" pitchFamily="50" charset="-128"/>
                        </a:rPr>
                        <a:t>３</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枚方市</a:t>
                      </a:r>
                      <a:endParaRPr kumimoji="1" lang="en-US" altLang="ja-JP" sz="1300" dirty="0">
                        <a:latin typeface="BIZ UDPゴシック" panose="020B0400000000000000" pitchFamily="50" charset="-128"/>
                        <a:ea typeface="BIZ UDPゴシック" panose="020B0400000000000000" pitchFamily="50" charset="-128"/>
                      </a:endParaRP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イベント出展</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令和８年１</a:t>
                      </a:r>
                      <a:r>
                        <a:rPr kumimoji="1" lang="en-US" altLang="ja-JP" sz="1300" dirty="0">
                          <a:latin typeface="BIZ UDPゴシック" panose="020B0400000000000000" pitchFamily="50" charset="-128"/>
                          <a:ea typeface="BIZ UDPゴシック" panose="020B0400000000000000" pitchFamily="50" charset="-128"/>
                        </a:rPr>
                        <a:t>1</a:t>
                      </a:r>
                      <a:r>
                        <a:rPr kumimoji="1" lang="ja-JP" altLang="en-US" sz="1300" dirty="0">
                          <a:latin typeface="BIZ UDPゴシック" panose="020B0400000000000000" pitchFamily="50" charset="-128"/>
                          <a:ea typeface="BIZ UDPゴシック" panose="020B0400000000000000" pitchFamily="50" charset="-128"/>
                        </a:rPr>
                        <a:t>月</a:t>
                      </a:r>
                    </a:p>
                  </a:txBody>
                  <a:tcPr marL="77913" marR="77913" marT="38957" marB="38957" anchor="ctr"/>
                </a:tc>
                <a:extLst>
                  <a:ext uri="{0D108BD9-81ED-4DB2-BD59-A6C34878D82A}">
                    <a16:rowId xmlns:a16="http://schemas.microsoft.com/office/drawing/2014/main" val="4047424014"/>
                  </a:ext>
                </a:extLst>
              </a:tr>
              <a:tr h="473350">
                <a:tc>
                  <a:txBody>
                    <a:bodyPr/>
                    <a:lstStyle/>
                    <a:p>
                      <a:pPr algn="ctr"/>
                      <a:r>
                        <a:rPr kumimoji="1" lang="ja-JP" altLang="en-US" sz="1300" dirty="0">
                          <a:latin typeface="BIZ UDPゴシック" panose="020B0400000000000000" pitchFamily="50" charset="-128"/>
                          <a:ea typeface="BIZ UDPゴシック" panose="020B0400000000000000" pitchFamily="50" charset="-128"/>
                        </a:rPr>
                        <a:t>４</a:t>
                      </a:r>
                    </a:p>
                  </a:txBody>
                  <a:tcPr marL="77913" marR="77913" marT="38957" marB="38957"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latin typeface="BIZ UDPゴシック" panose="020B0400000000000000" pitchFamily="50" charset="-128"/>
                          <a:ea typeface="BIZ UDPゴシック" panose="020B0400000000000000" pitchFamily="50" charset="-128"/>
                        </a:rPr>
                        <a:t>摂津市</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イベント出展</a:t>
                      </a:r>
                    </a:p>
                  </a:txBody>
                  <a:tcPr marL="77913" marR="77913" marT="38957" marB="38957"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latin typeface="BIZ UDPゴシック" panose="020B0400000000000000" pitchFamily="50" charset="-128"/>
                          <a:ea typeface="BIZ UDPゴシック" panose="020B0400000000000000" pitchFamily="50" charset="-128"/>
                        </a:rPr>
                        <a:t>令和８年１</a:t>
                      </a:r>
                      <a:r>
                        <a:rPr kumimoji="1" lang="en-US" altLang="ja-JP" sz="1300" dirty="0">
                          <a:latin typeface="BIZ UDPゴシック" panose="020B0400000000000000" pitchFamily="50" charset="-128"/>
                          <a:ea typeface="BIZ UDPゴシック" panose="020B0400000000000000" pitchFamily="50" charset="-128"/>
                        </a:rPr>
                        <a:t>1</a:t>
                      </a:r>
                      <a:r>
                        <a:rPr kumimoji="1" lang="ja-JP" altLang="en-US" sz="1300" dirty="0">
                          <a:latin typeface="BIZ UDPゴシック" panose="020B0400000000000000" pitchFamily="50" charset="-128"/>
                          <a:ea typeface="BIZ UDPゴシック" panose="020B0400000000000000" pitchFamily="50" charset="-128"/>
                        </a:rPr>
                        <a:t>月</a:t>
                      </a:r>
                    </a:p>
                  </a:txBody>
                  <a:tcPr marL="77913" marR="77913" marT="38957" marB="38957" anchor="ctr"/>
                </a:tc>
                <a:extLst>
                  <a:ext uri="{0D108BD9-81ED-4DB2-BD59-A6C34878D82A}">
                    <a16:rowId xmlns:a16="http://schemas.microsoft.com/office/drawing/2014/main" val="3933761462"/>
                  </a:ext>
                </a:extLst>
              </a:tr>
              <a:tr h="547175">
                <a:tc>
                  <a:txBody>
                    <a:bodyPr/>
                    <a:lstStyle/>
                    <a:p>
                      <a:pPr algn="ctr"/>
                      <a:r>
                        <a:rPr kumimoji="1" lang="ja-JP" altLang="en-US" sz="1300" dirty="0">
                          <a:latin typeface="BIZ UDPゴシック" panose="020B0400000000000000" pitchFamily="50" charset="-128"/>
                          <a:ea typeface="BIZ UDPゴシック" panose="020B0400000000000000" pitchFamily="50" charset="-128"/>
                        </a:rPr>
                        <a:t>５</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熊取町</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イベント出展</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令和８年１</a:t>
                      </a:r>
                      <a:r>
                        <a:rPr kumimoji="1" lang="en-US" altLang="ja-JP" sz="1300" dirty="0">
                          <a:latin typeface="BIZ UDPゴシック" panose="020B0400000000000000" pitchFamily="50" charset="-128"/>
                          <a:ea typeface="BIZ UDPゴシック" panose="020B0400000000000000" pitchFamily="50" charset="-128"/>
                        </a:rPr>
                        <a:t>1</a:t>
                      </a:r>
                      <a:r>
                        <a:rPr kumimoji="1" lang="ja-JP" altLang="en-US" sz="1300" dirty="0">
                          <a:latin typeface="BIZ UDPゴシック" panose="020B0400000000000000" pitchFamily="50" charset="-128"/>
                          <a:ea typeface="BIZ UDPゴシック" panose="020B0400000000000000" pitchFamily="50" charset="-128"/>
                        </a:rPr>
                        <a:t>月</a:t>
                      </a:r>
                    </a:p>
                  </a:txBody>
                  <a:tcPr marL="77913" marR="77913" marT="38957" marB="38957" anchor="ctr"/>
                </a:tc>
                <a:extLst>
                  <a:ext uri="{0D108BD9-81ED-4DB2-BD59-A6C34878D82A}">
                    <a16:rowId xmlns:a16="http://schemas.microsoft.com/office/drawing/2014/main" val="4009084280"/>
                  </a:ext>
                </a:extLst>
              </a:tr>
              <a:tr h="868531">
                <a:tc>
                  <a:txBody>
                    <a:bodyPr/>
                    <a:lstStyle/>
                    <a:p>
                      <a:pPr algn="ctr"/>
                      <a:r>
                        <a:rPr kumimoji="1" lang="ja-JP" altLang="en-US" sz="1300" dirty="0">
                          <a:latin typeface="BIZ UDPゴシック" panose="020B0400000000000000" pitchFamily="50" charset="-128"/>
                          <a:ea typeface="BIZ UDPゴシック" panose="020B0400000000000000" pitchFamily="50" charset="-128"/>
                        </a:rPr>
                        <a:t>６</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千早赤阪村</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イベント出展</a:t>
                      </a:r>
                      <a:endParaRPr kumimoji="1" lang="en-US" altLang="ja-JP" sz="1300" dirty="0">
                        <a:latin typeface="BIZ UDPゴシック" panose="020B0400000000000000" pitchFamily="50" charset="-128"/>
                        <a:ea typeface="BIZ UDPゴシック" panose="020B0400000000000000" pitchFamily="50" charset="-128"/>
                      </a:endParaRP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令和８年１</a:t>
                      </a:r>
                      <a:r>
                        <a:rPr kumimoji="1" lang="en-US" altLang="ja-JP" sz="1300" dirty="0">
                          <a:latin typeface="BIZ UDPゴシック" panose="020B0400000000000000" pitchFamily="50" charset="-128"/>
                          <a:ea typeface="BIZ UDPゴシック" panose="020B0400000000000000" pitchFamily="50" charset="-128"/>
                        </a:rPr>
                        <a:t>1</a:t>
                      </a:r>
                      <a:r>
                        <a:rPr kumimoji="1" lang="ja-JP" altLang="en-US" sz="1300" dirty="0">
                          <a:latin typeface="BIZ UDPゴシック" panose="020B0400000000000000" pitchFamily="50" charset="-128"/>
                          <a:ea typeface="BIZ UDPゴシック" panose="020B0400000000000000" pitchFamily="50" charset="-128"/>
                        </a:rPr>
                        <a:t>月</a:t>
                      </a:r>
                    </a:p>
                  </a:txBody>
                  <a:tcPr marL="77913" marR="77913" marT="38957" marB="38957" anchor="ctr"/>
                </a:tc>
                <a:extLst>
                  <a:ext uri="{0D108BD9-81ED-4DB2-BD59-A6C34878D82A}">
                    <a16:rowId xmlns:a16="http://schemas.microsoft.com/office/drawing/2014/main" val="3385742095"/>
                  </a:ext>
                </a:extLst>
              </a:tr>
              <a:tr h="670940">
                <a:tc>
                  <a:txBody>
                    <a:bodyPr/>
                    <a:lstStyle/>
                    <a:p>
                      <a:pPr algn="ctr"/>
                      <a:r>
                        <a:rPr kumimoji="1" lang="ja-JP" altLang="en-US" sz="1300" dirty="0">
                          <a:latin typeface="BIZ UDPゴシック" panose="020B0400000000000000" pitchFamily="50" charset="-128"/>
                          <a:ea typeface="BIZ UDPゴシック" panose="020B0400000000000000" pitchFamily="50" charset="-128"/>
                        </a:rPr>
                        <a:t>７</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大阪府</a:t>
                      </a: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イベント出展</a:t>
                      </a:r>
                      <a:endParaRPr kumimoji="1" lang="en-US" altLang="ja-JP" sz="1300" dirty="0">
                        <a:latin typeface="BIZ UDPゴシック" panose="020B0400000000000000" pitchFamily="50" charset="-128"/>
                        <a:ea typeface="BIZ UDPゴシック" panose="020B0400000000000000" pitchFamily="50" charset="-128"/>
                      </a:endParaRPr>
                    </a:p>
                  </a:txBody>
                  <a:tcPr marL="77913" marR="77913" marT="38957" marB="38957" anchor="ctr"/>
                </a:tc>
                <a:tc>
                  <a:txBody>
                    <a:bodyPr/>
                    <a:lstStyle/>
                    <a:p>
                      <a:r>
                        <a:rPr kumimoji="1" lang="ja-JP" altLang="en-US" sz="1300" dirty="0">
                          <a:latin typeface="BIZ UDPゴシック" panose="020B0400000000000000" pitchFamily="50" charset="-128"/>
                          <a:ea typeface="BIZ UDPゴシック" panose="020B0400000000000000" pitchFamily="50" charset="-128"/>
                        </a:rPr>
                        <a:t>令和８年１</a:t>
                      </a:r>
                      <a:r>
                        <a:rPr kumimoji="1" lang="en-US" altLang="ja-JP" sz="1300" dirty="0">
                          <a:latin typeface="BIZ UDPゴシック" panose="020B0400000000000000" pitchFamily="50" charset="-128"/>
                          <a:ea typeface="BIZ UDPゴシック" panose="020B0400000000000000" pitchFamily="50" charset="-128"/>
                        </a:rPr>
                        <a:t>1</a:t>
                      </a:r>
                      <a:r>
                        <a:rPr kumimoji="1" lang="ja-JP" altLang="en-US" sz="1300" dirty="0">
                          <a:latin typeface="BIZ UDPゴシック" panose="020B0400000000000000" pitchFamily="50" charset="-128"/>
                          <a:ea typeface="BIZ UDPゴシック" panose="020B0400000000000000" pitchFamily="50" charset="-128"/>
                        </a:rPr>
                        <a:t>月</a:t>
                      </a:r>
                      <a:endParaRPr kumimoji="1" lang="en-US" altLang="ja-JP" sz="1300" dirty="0">
                        <a:latin typeface="BIZ UDPゴシック" panose="020B0400000000000000" pitchFamily="50" charset="-128"/>
                        <a:ea typeface="BIZ UDPゴシック" panose="020B0400000000000000" pitchFamily="50" charset="-128"/>
                      </a:endParaRPr>
                    </a:p>
                  </a:txBody>
                  <a:tcPr marL="77913" marR="77913" marT="38957" marB="38957" anchor="ctr"/>
                </a:tc>
                <a:extLst>
                  <a:ext uri="{0D108BD9-81ED-4DB2-BD59-A6C34878D82A}">
                    <a16:rowId xmlns:a16="http://schemas.microsoft.com/office/drawing/2014/main" val="2255317820"/>
                  </a:ext>
                </a:extLst>
              </a:tr>
            </a:tbl>
          </a:graphicData>
        </a:graphic>
      </p:graphicFrame>
      <p:sp>
        <p:nvSpPr>
          <p:cNvPr id="17" name="正方形/長方形 16">
            <a:extLst>
              <a:ext uri="{FF2B5EF4-FFF2-40B4-BE49-F238E27FC236}">
                <a16:creationId xmlns:a16="http://schemas.microsoft.com/office/drawing/2014/main" id="{B1A7B897-3F48-4DFE-AF2A-C1A90B565465}"/>
              </a:ext>
            </a:extLst>
          </p:cNvPr>
          <p:cNvSpPr/>
          <p:nvPr/>
        </p:nvSpPr>
        <p:spPr>
          <a:xfrm>
            <a:off x="547574" y="1002771"/>
            <a:ext cx="5765298" cy="319639"/>
          </a:xfrm>
          <a:prstGeom prst="rect">
            <a:avLst/>
          </a:prstGeom>
        </p:spPr>
        <p:txBody>
          <a:bodyPr wrap="square">
            <a:spAutoFit/>
          </a:bodyPr>
          <a:lstStyle/>
          <a:p>
            <a:pPr defTabSz="779173">
              <a:defRPr/>
            </a:pPr>
            <a:r>
              <a:rPr kumimoji="1" lang="ja-JP" altLang="en-US" sz="1477" dirty="0">
                <a:solidFill>
                  <a:prstClr val="black"/>
                </a:solidFill>
                <a:latin typeface="BIZ UDPゴシック" panose="020B0400000000000000" pitchFamily="50" charset="-128"/>
                <a:ea typeface="BIZ UDPゴシック" panose="020B0400000000000000" pitchFamily="50" charset="-128"/>
              </a:rPr>
              <a:t>■派遣予定（主なものを抜粋）  その他</a:t>
            </a:r>
            <a:r>
              <a:rPr kumimoji="1" lang="en-US" altLang="ja-JP" sz="1477" dirty="0">
                <a:solidFill>
                  <a:prstClr val="black"/>
                </a:solidFill>
                <a:latin typeface="BIZ UDPゴシック" panose="020B0400000000000000" pitchFamily="50" charset="-128"/>
                <a:ea typeface="BIZ UDPゴシック" panose="020B0400000000000000" pitchFamily="50" charset="-128"/>
              </a:rPr>
              <a:t>17</a:t>
            </a:r>
            <a:r>
              <a:rPr kumimoji="1" lang="ja-JP" altLang="en-US" sz="1477" dirty="0">
                <a:solidFill>
                  <a:prstClr val="black"/>
                </a:solidFill>
                <a:latin typeface="BIZ UDPゴシック" panose="020B0400000000000000" pitchFamily="50" charset="-128"/>
                <a:ea typeface="BIZ UDPゴシック" panose="020B0400000000000000" pitchFamily="50" charset="-128"/>
              </a:rPr>
              <a:t>件調整中</a:t>
            </a:r>
            <a:endParaRPr kumimoji="1" lang="en-US" altLang="ja-JP" sz="1477" dirty="0">
              <a:solidFill>
                <a:prstClr val="black"/>
              </a:solidFill>
              <a:latin typeface="BIZ UDPゴシック" panose="020B0400000000000000" pitchFamily="50" charset="-128"/>
              <a:ea typeface="BIZ UDPゴシック" panose="020B0400000000000000" pitchFamily="50" charset="-128"/>
            </a:endParaRPr>
          </a:p>
        </p:txBody>
      </p:sp>
      <p:sp>
        <p:nvSpPr>
          <p:cNvPr id="7" name="タイトル 1">
            <a:extLst>
              <a:ext uri="{FF2B5EF4-FFF2-40B4-BE49-F238E27FC236}">
                <a16:creationId xmlns:a16="http://schemas.microsoft.com/office/drawing/2014/main" id="{343A6A87-D326-44C8-B8DE-98E11CE93031}"/>
              </a:ext>
            </a:extLst>
          </p:cNvPr>
          <p:cNvSpPr txBox="1">
            <a:spLocks/>
          </p:cNvSpPr>
          <p:nvPr/>
        </p:nvSpPr>
        <p:spPr>
          <a:xfrm>
            <a:off x="0" y="7735"/>
            <a:ext cx="9144000" cy="491646"/>
          </a:xfrm>
          <a:prstGeom prst="rect">
            <a:avLst/>
          </a:prstGeom>
          <a:solidFill>
            <a:srgbClr val="0000FF"/>
          </a:solidFill>
          <a:effectLst/>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15" b="1" dirty="0">
                <a:solidFill>
                  <a:schemeClr val="bg1"/>
                </a:solidFill>
                <a:latin typeface="BIZ UDPゴシック" panose="020B0400000000000000" pitchFamily="50" charset="-128"/>
                <a:ea typeface="BIZ UDPゴシック" panose="020B0400000000000000" pitchFamily="50" charset="-128"/>
              </a:rPr>
              <a:t>②食品ロス削減ボランティア活動推進事業について</a:t>
            </a:r>
          </a:p>
        </p:txBody>
      </p:sp>
      <p:sp>
        <p:nvSpPr>
          <p:cNvPr id="9" name="正方形/長方形 8">
            <a:extLst>
              <a:ext uri="{FF2B5EF4-FFF2-40B4-BE49-F238E27FC236}">
                <a16:creationId xmlns:a16="http://schemas.microsoft.com/office/drawing/2014/main" id="{64A6E98E-3C35-41D9-A4FE-7ABB36CDADA4}"/>
              </a:ext>
            </a:extLst>
          </p:cNvPr>
          <p:cNvSpPr/>
          <p:nvPr/>
        </p:nvSpPr>
        <p:spPr>
          <a:xfrm>
            <a:off x="220250" y="622435"/>
            <a:ext cx="5765298" cy="646331"/>
          </a:xfrm>
          <a:prstGeom prst="rect">
            <a:avLst/>
          </a:prstGeom>
        </p:spPr>
        <p:txBody>
          <a:bodyPr wrap="square">
            <a:spAutoFit/>
          </a:bodyPr>
          <a:lstStyle/>
          <a:p>
            <a:pPr defTabSz="779173">
              <a:defRPr/>
            </a:pPr>
            <a:r>
              <a:rPr kumimoji="1" lang="ja-JP" altLang="en-US" dirty="0">
                <a:latin typeface="BIZ UDPゴシック" panose="020B0400000000000000" pitchFamily="50" charset="-128"/>
                <a:ea typeface="BIZ UDPゴシック" panose="020B0400000000000000" pitchFamily="50" charset="-128"/>
              </a:rPr>
              <a:t>（１）活動隊の派遣</a:t>
            </a:r>
            <a:br>
              <a:rPr kumimoji="1" lang="ja-JP" altLang="en-US" dirty="0">
                <a:latin typeface="BIZ UDPゴシック" panose="020B0400000000000000" pitchFamily="50" charset="-128"/>
                <a:ea typeface="BIZ UDPゴシック" panose="020B0400000000000000" pitchFamily="50" charset="-128"/>
              </a:rPr>
            </a:br>
            <a:endParaRPr kumimoji="1" lang="en-US" altLang="ja-JP" dirty="0">
              <a:latin typeface="BIZ UDPゴシック" panose="020B0400000000000000" pitchFamily="50" charset="-128"/>
              <a:ea typeface="BIZ UDPゴシック" panose="020B0400000000000000" pitchFamily="50" charset="-128"/>
            </a:endParaRPr>
          </a:p>
        </p:txBody>
      </p:sp>
      <p:sp>
        <p:nvSpPr>
          <p:cNvPr id="10" name="スライド番号プレースホルダー 2">
            <a:extLst>
              <a:ext uri="{FF2B5EF4-FFF2-40B4-BE49-F238E27FC236}">
                <a16:creationId xmlns:a16="http://schemas.microsoft.com/office/drawing/2014/main" id="{D83703DF-EE0E-4AF4-8168-8434D3D2161C}"/>
              </a:ext>
            </a:extLst>
          </p:cNvPr>
          <p:cNvSpPr>
            <a:spLocks noGrp="1"/>
          </p:cNvSpPr>
          <p:nvPr>
            <p:ph type="sldNum" sz="quarter" idx="12"/>
          </p:nvPr>
        </p:nvSpPr>
        <p:spPr>
          <a:xfrm>
            <a:off x="7020657" y="6492875"/>
            <a:ext cx="2057400" cy="365125"/>
          </a:xfrm>
        </p:spPr>
        <p:txBody>
          <a:bodyPr/>
          <a:lstStyle/>
          <a:p>
            <a:fld id="{481A2E50-83C5-4483-B0CA-AC279CFA76AE}" type="slidenum">
              <a:rPr kumimoji="1" lang="ja-JP" altLang="en-US" smtClean="0">
                <a:latin typeface="BIZ UDPゴシック" panose="020B0400000000000000" pitchFamily="50" charset="-128"/>
                <a:ea typeface="BIZ UDPゴシック" panose="020B0400000000000000" pitchFamily="50" charset="-128"/>
              </a:rPr>
              <a:t>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86122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847725" y="2564092"/>
            <a:ext cx="7410450" cy="1183996"/>
          </a:xfrm>
        </p:spPr>
        <p:txBody>
          <a:bodyPr>
            <a:normAutofit/>
          </a:bodyPr>
          <a:lstStyle/>
          <a:p>
            <a:pPr algn="ctr"/>
            <a:r>
              <a:rPr lang="ja-JP" altLang="en-US"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③食品ロス削減連携活動推進事業</a:t>
            </a:r>
            <a:br>
              <a:rPr lang="en-US" altLang="ja-JP"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br>
            <a:r>
              <a:rPr lang="ja-JP" altLang="en-US" sz="22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（ア）大阪府「食品ロス削減キャンペーン」</a:t>
            </a:r>
            <a:br>
              <a:rPr lang="en-US" altLang="ja-JP" sz="22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br>
            <a:r>
              <a:rPr lang="ja-JP" altLang="en-US" sz="22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rPr>
              <a:t>及びキックオフイベント</a:t>
            </a:r>
            <a:endParaRPr lang="ja-JP" altLang="en-US" sz="2800" dirty="0">
              <a:solidFill>
                <a:schemeClr val="tx1">
                  <a:lumMod val="65000"/>
                  <a:lumOff val="35000"/>
                </a:schemeClr>
              </a:solidFill>
              <a:latin typeface="UD デジタル 教科書体 NP-B" panose="02020700000000000000" pitchFamily="18" charset="-128"/>
              <a:ea typeface="UD デジタル 教科書体 NP-B" panose="02020700000000000000" pitchFamily="18" charset="-128"/>
            </a:endParaRPr>
          </a:p>
        </p:txBody>
      </p:sp>
      <p:cxnSp>
        <p:nvCxnSpPr>
          <p:cNvPr id="6" name="直線コネクタ 5"/>
          <p:cNvCxnSpPr>
            <a:cxnSpLocks/>
          </p:cNvCxnSpPr>
          <p:nvPr/>
        </p:nvCxnSpPr>
        <p:spPr>
          <a:xfrm>
            <a:off x="847725" y="3748088"/>
            <a:ext cx="7410450" cy="0"/>
          </a:xfrm>
          <a:prstGeom prst="line">
            <a:avLst/>
          </a:prstGeom>
          <a:ln>
            <a:solidFill>
              <a:schemeClr val="accent1">
                <a:lumMod val="50000"/>
              </a:schemeClr>
            </a:solidFill>
          </a:ln>
        </p:spPr>
        <p:style>
          <a:lnRef idx="3">
            <a:schemeClr val="accent2"/>
          </a:lnRef>
          <a:fillRef idx="0">
            <a:schemeClr val="accent2"/>
          </a:fillRef>
          <a:effectRef idx="2">
            <a:schemeClr val="accent2"/>
          </a:effectRef>
          <a:fontRef idx="minor">
            <a:schemeClr val="tx1"/>
          </a:fontRef>
        </p:style>
      </p:cxnSp>
      <p:grpSp>
        <p:nvGrpSpPr>
          <p:cNvPr id="8" name="グループ化 7"/>
          <p:cNvGrpSpPr/>
          <p:nvPr/>
        </p:nvGrpSpPr>
        <p:grpSpPr>
          <a:xfrm>
            <a:off x="172226" y="415142"/>
            <a:ext cx="3126442" cy="385131"/>
            <a:chOff x="285317" y="757882"/>
            <a:chExt cx="10837585" cy="1354699"/>
          </a:xfrm>
        </p:grpSpPr>
        <p:grpSp>
          <p:nvGrpSpPr>
            <p:cNvPr id="9" name="グループ化 8">
              <a:extLst>
                <a:ext uri="{FF2B5EF4-FFF2-40B4-BE49-F238E27FC236}">
                  <a16:creationId xmlns:a16="http://schemas.microsoft.com/office/drawing/2014/main" id="{F1F051AA-3954-45BB-A823-4A6521ED1B9A}"/>
                </a:ext>
              </a:extLst>
            </p:cNvPr>
            <p:cNvGrpSpPr/>
            <p:nvPr/>
          </p:nvGrpSpPr>
          <p:grpSpPr>
            <a:xfrm>
              <a:off x="285317" y="757882"/>
              <a:ext cx="9482886" cy="1354698"/>
              <a:chOff x="192024" y="0"/>
              <a:chExt cx="10838688" cy="1548384"/>
            </a:xfrm>
          </p:grpSpPr>
          <p:pic>
            <p:nvPicPr>
              <p:cNvPr id="11" name="図 10" descr="アイコン&#10;&#10;自動的に生成された説明">
                <a:extLst>
                  <a:ext uri="{FF2B5EF4-FFF2-40B4-BE49-F238E27FC236}">
                    <a16:creationId xmlns:a16="http://schemas.microsoft.com/office/drawing/2014/main" id="{AD9F5F3C-31D2-4EFB-8497-0BB8776554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024" y="0"/>
                <a:ext cx="1548384" cy="1548384"/>
              </a:xfrm>
              <a:prstGeom prst="rect">
                <a:avLst/>
              </a:prstGeom>
            </p:spPr>
          </p:pic>
          <p:pic>
            <p:nvPicPr>
              <p:cNvPr id="12" name="図 11" descr="アイコン が含まれている画像&#10;&#10;自動的に生成された説明">
                <a:extLst>
                  <a:ext uri="{FF2B5EF4-FFF2-40B4-BE49-F238E27FC236}">
                    <a16:creationId xmlns:a16="http://schemas.microsoft.com/office/drawing/2014/main" id="{3C13A7C0-FBB8-4CA8-B240-B6FCD0D76D2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40408" y="0"/>
                <a:ext cx="1548384" cy="1548384"/>
              </a:xfrm>
              <a:prstGeom prst="rect">
                <a:avLst/>
              </a:prstGeom>
            </p:spPr>
          </p:pic>
          <p:pic>
            <p:nvPicPr>
              <p:cNvPr id="13" name="図 12" descr="アイコン が含まれている画像&#10;&#10;自動的に生成された説明">
                <a:extLst>
                  <a:ext uri="{FF2B5EF4-FFF2-40B4-BE49-F238E27FC236}">
                    <a16:creationId xmlns:a16="http://schemas.microsoft.com/office/drawing/2014/main" id="{0C551BCB-3466-43F1-9B9B-B269414C11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88792" y="0"/>
                <a:ext cx="1548384" cy="1548384"/>
              </a:xfrm>
              <a:prstGeom prst="rect">
                <a:avLst/>
              </a:prstGeom>
            </p:spPr>
          </p:pic>
          <p:pic>
            <p:nvPicPr>
              <p:cNvPr id="14" name="図 13" descr="アイコン が含まれている画像&#10;&#10;自動的に生成された説明">
                <a:extLst>
                  <a:ext uri="{FF2B5EF4-FFF2-40B4-BE49-F238E27FC236}">
                    <a16:creationId xmlns:a16="http://schemas.microsoft.com/office/drawing/2014/main" id="{B1957410-E686-4323-B04B-E7B078C66AC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37176" y="0"/>
                <a:ext cx="1548384" cy="1548384"/>
              </a:xfrm>
              <a:prstGeom prst="rect">
                <a:avLst/>
              </a:prstGeom>
            </p:spPr>
          </p:pic>
          <p:pic>
            <p:nvPicPr>
              <p:cNvPr id="15" name="図 14" descr="ロゴ が含まれている画像&#10;&#10;自動的に生成された説明">
                <a:extLst>
                  <a:ext uri="{FF2B5EF4-FFF2-40B4-BE49-F238E27FC236}">
                    <a16:creationId xmlns:a16="http://schemas.microsoft.com/office/drawing/2014/main" id="{84A3BC83-2E88-4066-9FA6-413884CE609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85560" y="0"/>
                <a:ext cx="1548384" cy="1548384"/>
              </a:xfrm>
              <a:prstGeom prst="rect">
                <a:avLst/>
              </a:prstGeom>
            </p:spPr>
          </p:pic>
          <p:pic>
            <p:nvPicPr>
              <p:cNvPr id="16" name="図 15" descr="アイコン が含まれている画像&#10;&#10;自動的に生成された説明">
                <a:extLst>
                  <a:ext uri="{FF2B5EF4-FFF2-40B4-BE49-F238E27FC236}">
                    <a16:creationId xmlns:a16="http://schemas.microsoft.com/office/drawing/2014/main" id="{9BBC6DAE-1E2E-4328-9C49-95B78CE1F3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33944" y="0"/>
                <a:ext cx="1548384" cy="1548384"/>
              </a:xfrm>
              <a:prstGeom prst="rect">
                <a:avLst/>
              </a:prstGeom>
            </p:spPr>
          </p:pic>
          <p:pic>
            <p:nvPicPr>
              <p:cNvPr id="17" name="図 16" descr="アイコン&#10;&#10;自動的に生成された説明">
                <a:extLst>
                  <a:ext uri="{FF2B5EF4-FFF2-40B4-BE49-F238E27FC236}">
                    <a16:creationId xmlns:a16="http://schemas.microsoft.com/office/drawing/2014/main" id="{C03E810A-505C-4C5A-B684-766E38ACBD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482328" y="0"/>
                <a:ext cx="1548384" cy="1548384"/>
              </a:xfrm>
              <a:prstGeom prst="rect">
                <a:avLst/>
              </a:prstGeom>
            </p:spPr>
          </p:pic>
        </p:grpSp>
        <p:pic>
          <p:nvPicPr>
            <p:cNvPr id="10" name="図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768204" y="757883"/>
              <a:ext cx="1354698" cy="1354698"/>
            </a:xfrm>
            <a:prstGeom prst="rect">
              <a:avLst/>
            </a:prstGeom>
            <a:solidFill>
              <a:schemeClr val="bg1"/>
            </a:solidFill>
          </p:spPr>
        </p:pic>
      </p:grpSp>
      <p:sp>
        <p:nvSpPr>
          <p:cNvPr id="19" name="テキスト ボックス 18">
            <a:extLst>
              <a:ext uri="{FF2B5EF4-FFF2-40B4-BE49-F238E27FC236}">
                <a16:creationId xmlns:a16="http://schemas.microsoft.com/office/drawing/2014/main" id="{49C0EBF3-D80B-449A-B622-AF51AC34417B}"/>
              </a:ext>
            </a:extLst>
          </p:cNvPr>
          <p:cNvSpPr txBox="1"/>
          <p:nvPr/>
        </p:nvSpPr>
        <p:spPr>
          <a:xfrm>
            <a:off x="3797300" y="235803"/>
            <a:ext cx="5346701" cy="2911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R</a:t>
            </a:r>
            <a:r>
              <a:rPr kumimoji="1" lang="ja-JP" altLang="en-US" sz="1292" dirty="0">
                <a:solidFill>
                  <a:prstClr val="black"/>
                </a:solidFill>
                <a:latin typeface="UD デジタル 教科書体 NP-R" panose="02020400000000000000" pitchFamily="18" charset="-128"/>
                <a:ea typeface="UD デジタル 教科書体 NP-R" panose="02020400000000000000" pitchFamily="18" charset="-128"/>
              </a:rPr>
              <a:t>８</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７</a:t>
            </a:r>
            <a:r>
              <a:rPr kumimoji="1" lang="en-US" altLang="ja-JP"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.31</a:t>
            </a:r>
            <a:r>
              <a:rPr kumimoji="1" lang="ja-JP" altLang="en-US" sz="1292"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t>　令和８年度第１回食品ロス削減ネットワーク懇話会資料</a:t>
            </a:r>
          </a:p>
        </p:txBody>
      </p:sp>
      <p:sp>
        <p:nvSpPr>
          <p:cNvPr id="18" name="スライド番号プレースホルダー 2">
            <a:extLst>
              <a:ext uri="{FF2B5EF4-FFF2-40B4-BE49-F238E27FC236}">
                <a16:creationId xmlns:a16="http://schemas.microsoft.com/office/drawing/2014/main" id="{5D417014-F36F-42E1-99EA-7594739B0196}"/>
              </a:ext>
            </a:extLst>
          </p:cNvPr>
          <p:cNvSpPr>
            <a:spLocks noGrp="1"/>
          </p:cNvSpPr>
          <p:nvPr>
            <p:ph type="sldNum" sz="quarter" idx="12"/>
          </p:nvPr>
        </p:nvSpPr>
        <p:spPr>
          <a:xfrm>
            <a:off x="7020657" y="6492875"/>
            <a:ext cx="2057400" cy="365125"/>
          </a:xfrm>
        </p:spPr>
        <p:txBody>
          <a:bodyPr/>
          <a:lstStyle/>
          <a:p>
            <a:fld id="{481A2E50-83C5-4483-B0CA-AC279CFA76AE}" type="slidenum">
              <a:rPr kumimoji="1" lang="ja-JP" altLang="en-US" smtClean="0">
                <a:latin typeface="BIZ UDPゴシック" panose="020B0400000000000000" pitchFamily="50" charset="-128"/>
                <a:ea typeface="BIZ UDPゴシック" panose="020B0400000000000000" pitchFamily="50" charset="-128"/>
              </a:rPr>
              <a:t>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20546058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3226</Words>
  <Application>Microsoft Office PowerPoint</Application>
  <PresentationFormat>画面に合わせる (4:3)</PresentationFormat>
  <Paragraphs>354</Paragraphs>
  <Slides>23</Slides>
  <Notes>19</Notes>
  <HiddenSlides>0</HiddenSlides>
  <MMClips>0</MMClips>
  <ScaleCrop>false</ScaleCrop>
  <HeadingPairs>
    <vt:vector size="8" baseType="variant">
      <vt:variant>
        <vt:lpstr>使用されているフォント</vt:lpstr>
      </vt:variant>
      <vt:variant>
        <vt:i4>12</vt:i4>
      </vt:variant>
      <vt:variant>
        <vt:lpstr>テーマ</vt:lpstr>
      </vt:variant>
      <vt:variant>
        <vt:i4>3</vt:i4>
      </vt:variant>
      <vt:variant>
        <vt:lpstr>埋め込まれた OLE サーバー</vt:lpstr>
      </vt:variant>
      <vt:variant>
        <vt:i4>1</vt:i4>
      </vt:variant>
      <vt:variant>
        <vt:lpstr>スライド タイトル</vt:lpstr>
      </vt:variant>
      <vt:variant>
        <vt:i4>23</vt:i4>
      </vt:variant>
    </vt:vector>
  </HeadingPairs>
  <TitlesOfParts>
    <vt:vector size="39" baseType="lpstr">
      <vt:lpstr>BIZ UDPゴシック</vt:lpstr>
      <vt:lpstr>BIZ UDゴシック</vt:lpstr>
      <vt:lpstr>Meiryo UI</vt:lpstr>
      <vt:lpstr>Noto Sans JP</vt:lpstr>
      <vt:lpstr>UD デジタル 教科書体 NP-B</vt:lpstr>
      <vt:lpstr>UD デジタル 教科書体 NP-R</vt:lpstr>
      <vt:lpstr>游ゴシック</vt:lpstr>
      <vt:lpstr>Arial</vt:lpstr>
      <vt:lpstr>Calibri</vt:lpstr>
      <vt:lpstr>Calibri Light</vt:lpstr>
      <vt:lpstr>Wingdings</vt:lpstr>
      <vt:lpstr>Wingdings 2</vt:lpstr>
      <vt:lpstr>Office テーマ</vt:lpstr>
      <vt:lpstr>HDOfficeLightV0</vt:lpstr>
      <vt:lpstr>1_Office テーマ</vt:lpstr>
      <vt:lpstr>Acrobat Document</vt:lpstr>
      <vt:lpstr>２（２）令和８年度の食品ロス削減の取組について</vt:lpstr>
      <vt:lpstr>PowerPoint プレゼンテーション</vt:lpstr>
      <vt:lpstr>①食品ロス削減対策検討事業について</vt:lpstr>
      <vt:lpstr>①食品ロス削減対策検討事業について</vt:lpstr>
      <vt:lpstr>PowerPoint プレゼンテーション</vt:lpstr>
      <vt:lpstr>②食品ロス削減ボランティア活動推進事業について</vt:lpstr>
      <vt:lpstr>PowerPoint プレゼンテーション</vt:lpstr>
      <vt:lpstr>PowerPoint プレゼンテーション</vt:lpstr>
      <vt:lpstr>③食品ロス削減連携活動推進事業 （ア）大阪府「食品ロス削減キャンペーン」 及びキックオフイベント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③食品ロス削減連携活動推進事業 （イ）大阪府「食品ロス削減10カ条」</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３　その他</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2026-07-24T07:28:51Z</dcterms:created>
  <dcterms:modified xsi:type="dcterms:W3CDTF">2026-07-30T02:51:13Z</dcterms:modified>
</cp:coreProperties>
</file>