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 id="2147483672" r:id="rId2"/>
  </p:sldMasterIdLst>
  <p:notesMasterIdLst>
    <p:notesMasterId r:id="rId30"/>
  </p:notesMasterIdLst>
  <p:sldIdLst>
    <p:sldId id="841" r:id="rId3"/>
    <p:sldId id="842" r:id="rId4"/>
    <p:sldId id="843" r:id="rId5"/>
    <p:sldId id="834" r:id="rId6"/>
    <p:sldId id="835" r:id="rId7"/>
    <p:sldId id="836" r:id="rId8"/>
    <p:sldId id="837" r:id="rId9"/>
    <p:sldId id="838" r:id="rId10"/>
    <p:sldId id="839" r:id="rId11"/>
    <p:sldId id="840" r:id="rId12"/>
    <p:sldId id="829" r:id="rId13"/>
    <p:sldId id="823" r:id="rId14"/>
    <p:sldId id="825" r:id="rId15"/>
    <p:sldId id="258" r:id="rId16"/>
    <p:sldId id="260" r:id="rId17"/>
    <p:sldId id="833" r:id="rId18"/>
    <p:sldId id="271" r:id="rId19"/>
    <p:sldId id="275" r:id="rId20"/>
    <p:sldId id="273" r:id="rId21"/>
    <p:sldId id="278" r:id="rId22"/>
    <p:sldId id="342" r:id="rId23"/>
    <p:sldId id="341" r:id="rId24"/>
    <p:sldId id="340" r:id="rId25"/>
    <p:sldId id="830" r:id="rId26"/>
    <p:sldId id="820" r:id="rId27"/>
    <p:sldId id="265" r:id="rId28"/>
    <p:sldId id="26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10" d="100"/>
          <a:sy n="110" d="100"/>
        </p:scale>
        <p:origin x="46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1NS701\d10168$\doc\!&#20316;&#26989;&#29992;&#12363;&#12425;&#12398;&#33258;&#21205;&#31227;&#34892;&#20998;!\01&#32207;&#21209;&#38306;&#20418;\24%20&#39135;&#12525;&#12473;\41%2010&#26376;&#39135;&#21697;&#12525;&#12473;&#21066;&#28187;&#26376;&#38291;\R7\01_&#12473;&#12540;&#12497;&#12540;&#22823;&#35215;&#27169;&#12461;&#12515;&#12531;&#12506;&#12540;&#12531;\08&#26469;&#23458;&#32773;&#12461;&#12515;&#12531;&#12506;&#12540;&#12531;\&#26368;&#32066;&#32080;&#26524;\&#12450;&#12531;&#12465;&#12540;&#12488;&#32080;&#26524;&#12487;&#12540;&#1247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094734640716964E-2"/>
          <c:y val="4.2512077294685993E-2"/>
          <c:w val="0.94175533405901268"/>
          <c:h val="0.89613480923580191"/>
        </c:manualLayout>
      </c:layout>
      <c:barChart>
        <c:barDir val="col"/>
        <c:grouping val="stacked"/>
        <c:varyColors val="0"/>
        <c:ser>
          <c:idx val="0"/>
          <c:order val="0"/>
          <c:tx>
            <c:strRef>
              <c:f>お家グラフ!$C$2</c:f>
              <c:strCache>
                <c:ptCount val="1"/>
                <c:pt idx="0">
                  <c:v>２０代</c:v>
                </c:pt>
              </c:strCache>
            </c:strRef>
          </c:tx>
          <c:spPr>
            <a:solidFill>
              <a:srgbClr val="0070C0"/>
            </a:solidFill>
            <a:ln>
              <a:noFill/>
            </a:ln>
            <a:effectLst/>
          </c:spPr>
          <c:invertIfNegative val="0"/>
          <c:cat>
            <c:strRef>
              <c:f>お家グラフ!$B$3:$B$11</c:f>
              <c:strCache>
                <c:ptCount val="9"/>
                <c:pt idx="0">
                  <c:v>残さず食べきっている</c:v>
                </c:pt>
                <c:pt idx="1">
                  <c:v>料理を作り過ぎない</c:v>
                </c:pt>
                <c:pt idx="2">
                  <c:v>野菜の果物の皮の剥き過ぎをなくす</c:v>
                </c:pt>
                <c:pt idx="3">
                  <c:v>余った食材を冷凍保存する</c:v>
                </c:pt>
                <c:pt idx="4">
                  <c:v>「賞味期限」を過ぎてもすぐ捨てるのではなく、自分で食べられるか判断する</c:v>
                </c:pt>
                <c:pt idx="5">
                  <c:v> 冷蔵庫を整理し何があるかを確認できるようにしている</c:v>
                </c:pt>
                <c:pt idx="6">
                  <c:v> 残った料理を別の料理に作り替える</c:v>
                </c:pt>
                <c:pt idx="7">
                  <c:v>その他</c:v>
                </c:pt>
                <c:pt idx="8">
                  <c:v> 回答</c:v>
                </c:pt>
              </c:strCache>
            </c:strRef>
          </c:cat>
          <c:val>
            <c:numRef>
              <c:f>お家グラフ!$C$3:$C$11</c:f>
              <c:numCache>
                <c:formatCode>General</c:formatCode>
                <c:ptCount val="9"/>
                <c:pt idx="0">
                  <c:v>6</c:v>
                </c:pt>
                <c:pt idx="1">
                  <c:v>5</c:v>
                </c:pt>
                <c:pt idx="2">
                  <c:v>3</c:v>
                </c:pt>
                <c:pt idx="3">
                  <c:v>5</c:v>
                </c:pt>
                <c:pt idx="4">
                  <c:v>5</c:v>
                </c:pt>
                <c:pt idx="5">
                  <c:v>4</c:v>
                </c:pt>
                <c:pt idx="6">
                  <c:v>2</c:v>
                </c:pt>
                <c:pt idx="8">
                  <c:v>6</c:v>
                </c:pt>
              </c:numCache>
            </c:numRef>
          </c:val>
          <c:extLst>
            <c:ext xmlns:c16="http://schemas.microsoft.com/office/drawing/2014/chart" uri="{C3380CC4-5D6E-409C-BE32-E72D297353CC}">
              <c16:uniqueId val="{00000000-530F-452B-BAB4-E48E6A0CA6D6}"/>
            </c:ext>
          </c:extLst>
        </c:ser>
        <c:ser>
          <c:idx val="1"/>
          <c:order val="1"/>
          <c:tx>
            <c:strRef>
              <c:f>お家グラフ!$D$2</c:f>
              <c:strCache>
                <c:ptCount val="1"/>
                <c:pt idx="0">
                  <c:v>３０代</c:v>
                </c:pt>
              </c:strCache>
            </c:strRef>
          </c:tx>
          <c:spPr>
            <a:solidFill>
              <a:srgbClr val="FF6600"/>
            </a:solidFill>
            <a:ln>
              <a:noFill/>
            </a:ln>
            <a:effectLst/>
          </c:spPr>
          <c:invertIfNegative val="0"/>
          <c:cat>
            <c:strRef>
              <c:f>お家グラフ!$B$3:$B$11</c:f>
              <c:strCache>
                <c:ptCount val="9"/>
                <c:pt idx="0">
                  <c:v>残さず食べきっている</c:v>
                </c:pt>
                <c:pt idx="1">
                  <c:v>料理を作り過ぎない</c:v>
                </c:pt>
                <c:pt idx="2">
                  <c:v>野菜の果物の皮の剥き過ぎをなくす</c:v>
                </c:pt>
                <c:pt idx="3">
                  <c:v>余った食材を冷凍保存する</c:v>
                </c:pt>
                <c:pt idx="4">
                  <c:v>「賞味期限」を過ぎてもすぐ捨てるのではなく、自分で食べられるか判断する</c:v>
                </c:pt>
                <c:pt idx="5">
                  <c:v> 冷蔵庫を整理し何があるかを確認できるようにしている</c:v>
                </c:pt>
                <c:pt idx="6">
                  <c:v> 残った料理を別の料理に作り替える</c:v>
                </c:pt>
                <c:pt idx="7">
                  <c:v>その他</c:v>
                </c:pt>
                <c:pt idx="8">
                  <c:v> 回答</c:v>
                </c:pt>
              </c:strCache>
            </c:strRef>
          </c:cat>
          <c:val>
            <c:numRef>
              <c:f>お家グラフ!$D$3:$D$11</c:f>
              <c:numCache>
                <c:formatCode>General</c:formatCode>
                <c:ptCount val="9"/>
                <c:pt idx="0">
                  <c:v>21</c:v>
                </c:pt>
                <c:pt idx="1">
                  <c:v>15</c:v>
                </c:pt>
                <c:pt idx="2">
                  <c:v>14</c:v>
                </c:pt>
                <c:pt idx="3">
                  <c:v>16</c:v>
                </c:pt>
                <c:pt idx="4">
                  <c:v>18</c:v>
                </c:pt>
                <c:pt idx="5">
                  <c:v>12</c:v>
                </c:pt>
                <c:pt idx="6">
                  <c:v>14</c:v>
                </c:pt>
                <c:pt idx="7">
                  <c:v>1</c:v>
                </c:pt>
                <c:pt idx="8">
                  <c:v>23</c:v>
                </c:pt>
              </c:numCache>
            </c:numRef>
          </c:val>
          <c:extLst>
            <c:ext xmlns:c16="http://schemas.microsoft.com/office/drawing/2014/chart" uri="{C3380CC4-5D6E-409C-BE32-E72D297353CC}">
              <c16:uniqueId val="{00000001-530F-452B-BAB4-E48E6A0CA6D6}"/>
            </c:ext>
          </c:extLst>
        </c:ser>
        <c:ser>
          <c:idx val="2"/>
          <c:order val="2"/>
          <c:tx>
            <c:strRef>
              <c:f>お家グラフ!$E$2</c:f>
              <c:strCache>
                <c:ptCount val="1"/>
                <c:pt idx="0">
                  <c:v>４０代</c:v>
                </c:pt>
              </c:strCache>
            </c:strRef>
          </c:tx>
          <c:spPr>
            <a:solidFill>
              <a:schemeClr val="bg1">
                <a:lumMod val="65000"/>
              </a:schemeClr>
            </a:solidFill>
            <a:ln>
              <a:noFill/>
            </a:ln>
            <a:effectLst/>
          </c:spPr>
          <c:invertIfNegative val="0"/>
          <c:cat>
            <c:strRef>
              <c:f>お家グラフ!$B$3:$B$11</c:f>
              <c:strCache>
                <c:ptCount val="9"/>
                <c:pt idx="0">
                  <c:v>残さず食べきっている</c:v>
                </c:pt>
                <c:pt idx="1">
                  <c:v>料理を作り過ぎない</c:v>
                </c:pt>
                <c:pt idx="2">
                  <c:v>野菜の果物の皮の剥き過ぎをなくす</c:v>
                </c:pt>
                <c:pt idx="3">
                  <c:v>余った食材を冷凍保存する</c:v>
                </c:pt>
                <c:pt idx="4">
                  <c:v>「賞味期限」を過ぎてもすぐ捨てるのではなく、自分で食べられるか判断する</c:v>
                </c:pt>
                <c:pt idx="5">
                  <c:v> 冷蔵庫を整理し何があるかを確認できるようにしている</c:v>
                </c:pt>
                <c:pt idx="6">
                  <c:v> 残った料理を別の料理に作り替える</c:v>
                </c:pt>
                <c:pt idx="7">
                  <c:v>その他</c:v>
                </c:pt>
                <c:pt idx="8">
                  <c:v> 回答</c:v>
                </c:pt>
              </c:strCache>
            </c:strRef>
          </c:cat>
          <c:val>
            <c:numRef>
              <c:f>お家グラフ!$E$3:$E$11</c:f>
              <c:numCache>
                <c:formatCode>General</c:formatCode>
                <c:ptCount val="9"/>
                <c:pt idx="0">
                  <c:v>15</c:v>
                </c:pt>
                <c:pt idx="1">
                  <c:v>9</c:v>
                </c:pt>
                <c:pt idx="2">
                  <c:v>8</c:v>
                </c:pt>
                <c:pt idx="3">
                  <c:v>12</c:v>
                </c:pt>
                <c:pt idx="4">
                  <c:v>11</c:v>
                </c:pt>
                <c:pt idx="5">
                  <c:v>8</c:v>
                </c:pt>
                <c:pt idx="6">
                  <c:v>10</c:v>
                </c:pt>
                <c:pt idx="7">
                  <c:v>1</c:v>
                </c:pt>
                <c:pt idx="8">
                  <c:v>16</c:v>
                </c:pt>
              </c:numCache>
            </c:numRef>
          </c:val>
          <c:extLst>
            <c:ext xmlns:c16="http://schemas.microsoft.com/office/drawing/2014/chart" uri="{C3380CC4-5D6E-409C-BE32-E72D297353CC}">
              <c16:uniqueId val="{00000002-530F-452B-BAB4-E48E6A0CA6D6}"/>
            </c:ext>
          </c:extLst>
        </c:ser>
        <c:ser>
          <c:idx val="3"/>
          <c:order val="3"/>
          <c:tx>
            <c:strRef>
              <c:f>お家グラフ!$F$2</c:f>
              <c:strCache>
                <c:ptCount val="1"/>
                <c:pt idx="0">
                  <c:v>５０代</c:v>
                </c:pt>
              </c:strCache>
            </c:strRef>
          </c:tx>
          <c:spPr>
            <a:solidFill>
              <a:srgbClr val="FFC000"/>
            </a:solidFill>
            <a:ln>
              <a:noFill/>
            </a:ln>
            <a:effectLst/>
          </c:spPr>
          <c:invertIfNegative val="0"/>
          <c:cat>
            <c:strRef>
              <c:f>お家グラフ!$B$3:$B$11</c:f>
              <c:strCache>
                <c:ptCount val="9"/>
                <c:pt idx="0">
                  <c:v>残さず食べきっている</c:v>
                </c:pt>
                <c:pt idx="1">
                  <c:v>料理を作り過ぎない</c:v>
                </c:pt>
                <c:pt idx="2">
                  <c:v>野菜の果物の皮の剥き過ぎをなくす</c:v>
                </c:pt>
                <c:pt idx="3">
                  <c:v>余った食材を冷凍保存する</c:v>
                </c:pt>
                <c:pt idx="4">
                  <c:v>「賞味期限」を過ぎてもすぐ捨てるのではなく、自分で食べられるか判断する</c:v>
                </c:pt>
                <c:pt idx="5">
                  <c:v> 冷蔵庫を整理し何があるかを確認できるようにしている</c:v>
                </c:pt>
                <c:pt idx="6">
                  <c:v> 残った料理を別の料理に作り替える</c:v>
                </c:pt>
                <c:pt idx="7">
                  <c:v>その他</c:v>
                </c:pt>
                <c:pt idx="8">
                  <c:v> 回答</c:v>
                </c:pt>
              </c:strCache>
            </c:strRef>
          </c:cat>
          <c:val>
            <c:numRef>
              <c:f>お家グラフ!$F$3:$F$11</c:f>
              <c:numCache>
                <c:formatCode>General</c:formatCode>
                <c:ptCount val="9"/>
                <c:pt idx="0">
                  <c:v>11</c:v>
                </c:pt>
                <c:pt idx="1">
                  <c:v>9</c:v>
                </c:pt>
                <c:pt idx="2">
                  <c:v>6</c:v>
                </c:pt>
                <c:pt idx="3">
                  <c:v>9</c:v>
                </c:pt>
                <c:pt idx="4">
                  <c:v>11</c:v>
                </c:pt>
                <c:pt idx="5">
                  <c:v>6</c:v>
                </c:pt>
                <c:pt idx="6">
                  <c:v>8</c:v>
                </c:pt>
                <c:pt idx="7">
                  <c:v>1</c:v>
                </c:pt>
                <c:pt idx="8">
                  <c:v>14</c:v>
                </c:pt>
              </c:numCache>
            </c:numRef>
          </c:val>
          <c:extLst>
            <c:ext xmlns:c16="http://schemas.microsoft.com/office/drawing/2014/chart" uri="{C3380CC4-5D6E-409C-BE32-E72D297353CC}">
              <c16:uniqueId val="{00000003-530F-452B-BAB4-E48E6A0CA6D6}"/>
            </c:ext>
          </c:extLst>
        </c:ser>
        <c:ser>
          <c:idx val="4"/>
          <c:order val="4"/>
          <c:tx>
            <c:strRef>
              <c:f>お家グラフ!$G$2</c:f>
              <c:strCache>
                <c:ptCount val="1"/>
                <c:pt idx="0">
                  <c:v>６０代</c:v>
                </c:pt>
              </c:strCache>
            </c:strRef>
          </c:tx>
          <c:spPr>
            <a:solidFill>
              <a:schemeClr val="accent5"/>
            </a:solidFill>
            <a:ln>
              <a:noFill/>
            </a:ln>
            <a:effectLst/>
          </c:spPr>
          <c:invertIfNegative val="0"/>
          <c:cat>
            <c:strRef>
              <c:f>お家グラフ!$B$3:$B$11</c:f>
              <c:strCache>
                <c:ptCount val="9"/>
                <c:pt idx="0">
                  <c:v>残さず食べきっている</c:v>
                </c:pt>
                <c:pt idx="1">
                  <c:v>料理を作り過ぎない</c:v>
                </c:pt>
                <c:pt idx="2">
                  <c:v>野菜の果物の皮の剥き過ぎをなくす</c:v>
                </c:pt>
                <c:pt idx="3">
                  <c:v>余った食材を冷凍保存する</c:v>
                </c:pt>
                <c:pt idx="4">
                  <c:v>「賞味期限」を過ぎてもすぐ捨てるのではなく、自分で食べられるか判断する</c:v>
                </c:pt>
                <c:pt idx="5">
                  <c:v> 冷蔵庫を整理し何があるかを確認できるようにしている</c:v>
                </c:pt>
                <c:pt idx="6">
                  <c:v> 残った料理を別の料理に作り替える</c:v>
                </c:pt>
                <c:pt idx="7">
                  <c:v>その他</c:v>
                </c:pt>
                <c:pt idx="8">
                  <c:v> 回答</c:v>
                </c:pt>
              </c:strCache>
            </c:strRef>
          </c:cat>
          <c:val>
            <c:numRef>
              <c:f>お家グラフ!$G$3:$G$11</c:f>
              <c:numCache>
                <c:formatCode>General</c:formatCode>
                <c:ptCount val="9"/>
                <c:pt idx="0">
                  <c:v>5</c:v>
                </c:pt>
                <c:pt idx="1">
                  <c:v>4</c:v>
                </c:pt>
                <c:pt idx="2">
                  <c:v>3</c:v>
                </c:pt>
                <c:pt idx="3">
                  <c:v>4</c:v>
                </c:pt>
                <c:pt idx="4">
                  <c:v>3</c:v>
                </c:pt>
                <c:pt idx="5">
                  <c:v>3</c:v>
                </c:pt>
                <c:pt idx="6">
                  <c:v>3</c:v>
                </c:pt>
                <c:pt idx="8">
                  <c:v>6</c:v>
                </c:pt>
              </c:numCache>
            </c:numRef>
          </c:val>
          <c:extLst>
            <c:ext xmlns:c16="http://schemas.microsoft.com/office/drawing/2014/chart" uri="{C3380CC4-5D6E-409C-BE32-E72D297353CC}">
              <c16:uniqueId val="{00000004-530F-452B-BAB4-E48E6A0CA6D6}"/>
            </c:ext>
          </c:extLst>
        </c:ser>
        <c:ser>
          <c:idx val="5"/>
          <c:order val="5"/>
          <c:tx>
            <c:strRef>
              <c:f>お家グラフ!$H$2</c:f>
              <c:strCache>
                <c:ptCount val="1"/>
                <c:pt idx="0">
                  <c:v>７０代以上</c:v>
                </c:pt>
              </c:strCache>
            </c:strRef>
          </c:tx>
          <c:spPr>
            <a:solidFill>
              <a:srgbClr val="00B050"/>
            </a:solidFill>
            <a:ln>
              <a:noFill/>
            </a:ln>
            <a:effectLst/>
          </c:spPr>
          <c:invertIfNegative val="0"/>
          <c:cat>
            <c:strRef>
              <c:f>お家グラフ!$B$3:$B$11</c:f>
              <c:strCache>
                <c:ptCount val="9"/>
                <c:pt idx="0">
                  <c:v>残さず食べきっている</c:v>
                </c:pt>
                <c:pt idx="1">
                  <c:v>料理を作り過ぎない</c:v>
                </c:pt>
                <c:pt idx="2">
                  <c:v>野菜の果物の皮の剥き過ぎをなくす</c:v>
                </c:pt>
                <c:pt idx="3">
                  <c:v>余った食材を冷凍保存する</c:v>
                </c:pt>
                <c:pt idx="4">
                  <c:v>「賞味期限」を過ぎてもすぐ捨てるのではなく、自分で食べられるか判断する</c:v>
                </c:pt>
                <c:pt idx="5">
                  <c:v> 冷蔵庫を整理し何があるかを確認できるようにしている</c:v>
                </c:pt>
                <c:pt idx="6">
                  <c:v> 残った料理を別の料理に作り替える</c:v>
                </c:pt>
                <c:pt idx="7">
                  <c:v>その他</c:v>
                </c:pt>
                <c:pt idx="8">
                  <c:v> 回答</c:v>
                </c:pt>
              </c:strCache>
            </c:strRef>
          </c:cat>
          <c:val>
            <c:numRef>
              <c:f>お家グラフ!$H$3:$H$11</c:f>
              <c:numCache>
                <c:formatCode>General</c:formatCode>
                <c:ptCount val="9"/>
                <c:pt idx="0">
                  <c:v>3</c:v>
                </c:pt>
                <c:pt idx="1">
                  <c:v>3</c:v>
                </c:pt>
                <c:pt idx="2">
                  <c:v>1</c:v>
                </c:pt>
                <c:pt idx="3">
                  <c:v>3</c:v>
                </c:pt>
                <c:pt idx="4">
                  <c:v>3</c:v>
                </c:pt>
                <c:pt idx="5">
                  <c:v>3</c:v>
                </c:pt>
                <c:pt idx="6">
                  <c:v>2</c:v>
                </c:pt>
                <c:pt idx="8">
                  <c:v>4</c:v>
                </c:pt>
              </c:numCache>
            </c:numRef>
          </c:val>
          <c:extLst>
            <c:ext xmlns:c16="http://schemas.microsoft.com/office/drawing/2014/chart" uri="{C3380CC4-5D6E-409C-BE32-E72D297353CC}">
              <c16:uniqueId val="{00000005-530F-452B-BAB4-E48E6A0CA6D6}"/>
            </c:ext>
          </c:extLst>
        </c:ser>
        <c:dLbls>
          <c:showLegendKey val="0"/>
          <c:showVal val="0"/>
          <c:showCatName val="0"/>
          <c:showSerName val="0"/>
          <c:showPercent val="0"/>
          <c:showBubbleSize val="0"/>
        </c:dLbls>
        <c:gapWidth val="150"/>
        <c:overlap val="100"/>
        <c:axId val="570170008"/>
        <c:axId val="570169648"/>
      </c:barChart>
      <c:catAx>
        <c:axId val="5701700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70169648"/>
        <c:crosses val="autoZero"/>
        <c:auto val="1"/>
        <c:lblAlgn val="ctr"/>
        <c:lblOffset val="100"/>
        <c:noMultiLvlLbl val="0"/>
      </c:catAx>
      <c:valAx>
        <c:axId val="570169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570170008"/>
        <c:crosses val="autoZero"/>
        <c:crossBetween val="between"/>
        <c:majorUnit val="10"/>
      </c:valAx>
      <c:spPr>
        <a:noFill/>
        <a:ln>
          <a:noFill/>
        </a:ln>
        <a:effectLst/>
      </c:spPr>
    </c:plotArea>
    <c:legend>
      <c:legendPos val="b"/>
      <c:layout>
        <c:manualLayout>
          <c:xMode val="edge"/>
          <c:yMode val="edge"/>
          <c:x val="0.21661829744827948"/>
          <c:y val="2.0101571524762017E-2"/>
          <c:w val="0.35778987003196161"/>
          <c:h val="0.27212123474054511"/>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33363790277056E-2"/>
          <c:y val="2.5428331875182269E-2"/>
          <c:w val="0.91598855177232541"/>
          <c:h val="0.60531116042927069"/>
        </c:manualLayout>
      </c:layout>
      <c:barChart>
        <c:barDir val="col"/>
        <c:grouping val="stacked"/>
        <c:varyColors val="0"/>
        <c:ser>
          <c:idx val="0"/>
          <c:order val="0"/>
          <c:tx>
            <c:strRef>
              <c:f>買い物グラフ!$B$3</c:f>
              <c:strCache>
                <c:ptCount val="1"/>
                <c:pt idx="0">
                  <c:v>２０代</c:v>
                </c:pt>
              </c:strCache>
            </c:strRef>
          </c:tx>
          <c:spPr>
            <a:solidFill>
              <a:srgbClr val="0070C0"/>
            </a:solidFill>
            <a:ln>
              <a:noFill/>
            </a:ln>
            <a:effectLst/>
          </c:spPr>
          <c:invertIfNegative val="0"/>
          <c:cat>
            <c:strRef>
              <c:f>買い物グラフ!$C$2:$M$2</c:f>
              <c:strCache>
                <c:ptCount val="11"/>
                <c:pt idx="0">
                  <c:v> 冷蔵庫の中身を確認し買い物に来ている</c:v>
                </c:pt>
                <c:pt idx="1">
                  <c:v>「てまえどり（商品棚の手前に並ぶ期限の近い商品を購入する）」を実践している</c:v>
                </c:pt>
                <c:pt idx="2">
                  <c:v> 期限間近による値引き商品・ポイント還元の商品を率先して選んでいる</c:v>
                </c:pt>
                <c:pt idx="3">
                  <c:v>食べきれる量を購入している</c:v>
                </c:pt>
                <c:pt idx="4">
                  <c:v>小分け商品、少量パック商品、バラ売りなどを必要に応じ購入している</c:v>
                </c:pt>
                <c:pt idx="5">
                  <c:v>冷凍食品・カット野菜・調理済み食品などを必要に応じ購入している</c:v>
                </c:pt>
                <c:pt idx="6">
                  <c:v>アップサイクル商品（＊１）など、食品ロス削減につながる商品を選んで購入している</c:v>
                </c:pt>
                <c:pt idx="7">
                  <c:v>フードシェアリングサービス（＊２）を利用している</c:v>
                </c:pt>
                <c:pt idx="8">
                  <c:v>賞味期限がまだあるものの使用する予定のない食品はフードドライブ （＊３）を通じて寄贈している</c:v>
                </c:pt>
                <c:pt idx="9">
                  <c:v>その他</c:v>
                </c:pt>
                <c:pt idx="10">
                  <c:v>回答合計
人数</c:v>
                </c:pt>
              </c:strCache>
            </c:strRef>
          </c:cat>
          <c:val>
            <c:numRef>
              <c:f>買い物グラフ!$C$3:$M$3</c:f>
              <c:numCache>
                <c:formatCode>General</c:formatCode>
                <c:ptCount val="11"/>
                <c:pt idx="0">
                  <c:v>6</c:v>
                </c:pt>
                <c:pt idx="1">
                  <c:v>5</c:v>
                </c:pt>
                <c:pt idx="2">
                  <c:v>4</c:v>
                </c:pt>
                <c:pt idx="3">
                  <c:v>6</c:v>
                </c:pt>
                <c:pt idx="4">
                  <c:v>4</c:v>
                </c:pt>
                <c:pt idx="5">
                  <c:v>3</c:v>
                </c:pt>
                <c:pt idx="6">
                  <c:v>1</c:v>
                </c:pt>
                <c:pt idx="7">
                  <c:v>1</c:v>
                </c:pt>
                <c:pt idx="8">
                  <c:v>1</c:v>
                </c:pt>
                <c:pt idx="10">
                  <c:v>6</c:v>
                </c:pt>
              </c:numCache>
            </c:numRef>
          </c:val>
          <c:extLst>
            <c:ext xmlns:c16="http://schemas.microsoft.com/office/drawing/2014/chart" uri="{C3380CC4-5D6E-409C-BE32-E72D297353CC}">
              <c16:uniqueId val="{00000000-44F0-4896-BD48-87CDE86D45EF}"/>
            </c:ext>
          </c:extLst>
        </c:ser>
        <c:ser>
          <c:idx val="1"/>
          <c:order val="1"/>
          <c:tx>
            <c:strRef>
              <c:f>買い物グラフ!$B$4</c:f>
              <c:strCache>
                <c:ptCount val="1"/>
                <c:pt idx="0">
                  <c:v>３０代</c:v>
                </c:pt>
              </c:strCache>
            </c:strRef>
          </c:tx>
          <c:spPr>
            <a:solidFill>
              <a:srgbClr val="FF6600"/>
            </a:solidFill>
            <a:ln>
              <a:noFill/>
            </a:ln>
            <a:effectLst/>
          </c:spPr>
          <c:invertIfNegative val="0"/>
          <c:cat>
            <c:strRef>
              <c:f>買い物グラフ!$C$2:$M$2</c:f>
              <c:strCache>
                <c:ptCount val="11"/>
                <c:pt idx="0">
                  <c:v> 冷蔵庫の中身を確認し買い物に来ている</c:v>
                </c:pt>
                <c:pt idx="1">
                  <c:v>「てまえどり（商品棚の手前に並ぶ期限の近い商品を購入する）」を実践している</c:v>
                </c:pt>
                <c:pt idx="2">
                  <c:v> 期限間近による値引き商品・ポイント還元の商品を率先して選んでいる</c:v>
                </c:pt>
                <c:pt idx="3">
                  <c:v>食べきれる量を購入している</c:v>
                </c:pt>
                <c:pt idx="4">
                  <c:v>小分け商品、少量パック商品、バラ売りなどを必要に応じ購入している</c:v>
                </c:pt>
                <c:pt idx="5">
                  <c:v>冷凍食品・カット野菜・調理済み食品などを必要に応じ購入している</c:v>
                </c:pt>
                <c:pt idx="6">
                  <c:v>アップサイクル商品（＊１）など、食品ロス削減につながる商品を選んで購入している</c:v>
                </c:pt>
                <c:pt idx="7">
                  <c:v>フードシェアリングサービス（＊２）を利用している</c:v>
                </c:pt>
                <c:pt idx="8">
                  <c:v>賞味期限がまだあるものの使用する予定のない食品はフードドライブ （＊３）を通じて寄贈している</c:v>
                </c:pt>
                <c:pt idx="9">
                  <c:v>その他</c:v>
                </c:pt>
                <c:pt idx="10">
                  <c:v>回答合計
人数</c:v>
                </c:pt>
              </c:strCache>
            </c:strRef>
          </c:cat>
          <c:val>
            <c:numRef>
              <c:f>買い物グラフ!$C$4:$M$4</c:f>
              <c:numCache>
                <c:formatCode>General</c:formatCode>
                <c:ptCount val="11"/>
                <c:pt idx="0">
                  <c:v>18</c:v>
                </c:pt>
                <c:pt idx="1">
                  <c:v>14</c:v>
                </c:pt>
                <c:pt idx="2">
                  <c:v>19</c:v>
                </c:pt>
                <c:pt idx="3">
                  <c:v>14</c:v>
                </c:pt>
                <c:pt idx="4">
                  <c:v>9</c:v>
                </c:pt>
                <c:pt idx="5">
                  <c:v>13</c:v>
                </c:pt>
                <c:pt idx="6">
                  <c:v>3</c:v>
                </c:pt>
                <c:pt idx="8">
                  <c:v>1</c:v>
                </c:pt>
                <c:pt idx="10">
                  <c:v>23</c:v>
                </c:pt>
              </c:numCache>
            </c:numRef>
          </c:val>
          <c:extLst>
            <c:ext xmlns:c16="http://schemas.microsoft.com/office/drawing/2014/chart" uri="{C3380CC4-5D6E-409C-BE32-E72D297353CC}">
              <c16:uniqueId val="{00000001-44F0-4896-BD48-87CDE86D45EF}"/>
            </c:ext>
          </c:extLst>
        </c:ser>
        <c:ser>
          <c:idx val="2"/>
          <c:order val="2"/>
          <c:tx>
            <c:strRef>
              <c:f>買い物グラフ!$B$5</c:f>
              <c:strCache>
                <c:ptCount val="1"/>
                <c:pt idx="0">
                  <c:v>４０代</c:v>
                </c:pt>
              </c:strCache>
            </c:strRef>
          </c:tx>
          <c:spPr>
            <a:solidFill>
              <a:schemeClr val="bg1">
                <a:lumMod val="65000"/>
              </a:schemeClr>
            </a:solidFill>
            <a:ln>
              <a:noFill/>
            </a:ln>
            <a:effectLst/>
          </c:spPr>
          <c:invertIfNegative val="0"/>
          <c:cat>
            <c:strRef>
              <c:f>買い物グラフ!$C$2:$M$2</c:f>
              <c:strCache>
                <c:ptCount val="11"/>
                <c:pt idx="0">
                  <c:v> 冷蔵庫の中身を確認し買い物に来ている</c:v>
                </c:pt>
                <c:pt idx="1">
                  <c:v>「てまえどり（商品棚の手前に並ぶ期限の近い商品を購入する）」を実践している</c:v>
                </c:pt>
                <c:pt idx="2">
                  <c:v> 期限間近による値引き商品・ポイント還元の商品を率先して選んでいる</c:v>
                </c:pt>
                <c:pt idx="3">
                  <c:v>食べきれる量を購入している</c:v>
                </c:pt>
                <c:pt idx="4">
                  <c:v>小分け商品、少量パック商品、バラ売りなどを必要に応じ購入している</c:v>
                </c:pt>
                <c:pt idx="5">
                  <c:v>冷凍食品・カット野菜・調理済み食品などを必要に応じ購入している</c:v>
                </c:pt>
                <c:pt idx="6">
                  <c:v>アップサイクル商品（＊１）など、食品ロス削減につながる商品を選んで購入している</c:v>
                </c:pt>
                <c:pt idx="7">
                  <c:v>フードシェアリングサービス（＊２）を利用している</c:v>
                </c:pt>
                <c:pt idx="8">
                  <c:v>賞味期限がまだあるものの使用する予定のない食品はフードドライブ （＊３）を通じて寄贈している</c:v>
                </c:pt>
                <c:pt idx="9">
                  <c:v>その他</c:v>
                </c:pt>
                <c:pt idx="10">
                  <c:v>回答合計
人数</c:v>
                </c:pt>
              </c:strCache>
            </c:strRef>
          </c:cat>
          <c:val>
            <c:numRef>
              <c:f>買い物グラフ!$C$5:$M$5</c:f>
              <c:numCache>
                <c:formatCode>General</c:formatCode>
                <c:ptCount val="11"/>
                <c:pt idx="0">
                  <c:v>8</c:v>
                </c:pt>
                <c:pt idx="1">
                  <c:v>9</c:v>
                </c:pt>
                <c:pt idx="2">
                  <c:v>16</c:v>
                </c:pt>
                <c:pt idx="3">
                  <c:v>10</c:v>
                </c:pt>
                <c:pt idx="4">
                  <c:v>5</c:v>
                </c:pt>
                <c:pt idx="5">
                  <c:v>9</c:v>
                </c:pt>
                <c:pt idx="6">
                  <c:v>6</c:v>
                </c:pt>
                <c:pt idx="7">
                  <c:v>2</c:v>
                </c:pt>
                <c:pt idx="8">
                  <c:v>4</c:v>
                </c:pt>
                <c:pt idx="9">
                  <c:v>1</c:v>
                </c:pt>
                <c:pt idx="10">
                  <c:v>16</c:v>
                </c:pt>
              </c:numCache>
            </c:numRef>
          </c:val>
          <c:extLst>
            <c:ext xmlns:c16="http://schemas.microsoft.com/office/drawing/2014/chart" uri="{C3380CC4-5D6E-409C-BE32-E72D297353CC}">
              <c16:uniqueId val="{00000002-44F0-4896-BD48-87CDE86D45EF}"/>
            </c:ext>
          </c:extLst>
        </c:ser>
        <c:ser>
          <c:idx val="3"/>
          <c:order val="3"/>
          <c:tx>
            <c:strRef>
              <c:f>買い物グラフ!$B$6</c:f>
              <c:strCache>
                <c:ptCount val="1"/>
                <c:pt idx="0">
                  <c:v>５０代</c:v>
                </c:pt>
              </c:strCache>
            </c:strRef>
          </c:tx>
          <c:spPr>
            <a:solidFill>
              <a:srgbClr val="FFC000"/>
            </a:solidFill>
            <a:ln>
              <a:noFill/>
            </a:ln>
            <a:effectLst/>
          </c:spPr>
          <c:invertIfNegative val="0"/>
          <c:cat>
            <c:strRef>
              <c:f>買い物グラフ!$C$2:$M$2</c:f>
              <c:strCache>
                <c:ptCount val="11"/>
                <c:pt idx="0">
                  <c:v> 冷蔵庫の中身を確認し買い物に来ている</c:v>
                </c:pt>
                <c:pt idx="1">
                  <c:v>「てまえどり（商品棚の手前に並ぶ期限の近い商品を購入する）」を実践している</c:v>
                </c:pt>
                <c:pt idx="2">
                  <c:v> 期限間近による値引き商品・ポイント還元の商品を率先して選んでいる</c:v>
                </c:pt>
                <c:pt idx="3">
                  <c:v>食べきれる量を購入している</c:v>
                </c:pt>
                <c:pt idx="4">
                  <c:v>小分け商品、少量パック商品、バラ売りなどを必要に応じ購入している</c:v>
                </c:pt>
                <c:pt idx="5">
                  <c:v>冷凍食品・カット野菜・調理済み食品などを必要に応じ購入している</c:v>
                </c:pt>
                <c:pt idx="6">
                  <c:v>アップサイクル商品（＊１）など、食品ロス削減につながる商品を選んで購入している</c:v>
                </c:pt>
                <c:pt idx="7">
                  <c:v>フードシェアリングサービス（＊２）を利用している</c:v>
                </c:pt>
                <c:pt idx="8">
                  <c:v>賞味期限がまだあるものの使用する予定のない食品はフードドライブ （＊３）を通じて寄贈している</c:v>
                </c:pt>
                <c:pt idx="9">
                  <c:v>その他</c:v>
                </c:pt>
                <c:pt idx="10">
                  <c:v>回答合計
人数</c:v>
                </c:pt>
              </c:strCache>
            </c:strRef>
          </c:cat>
          <c:val>
            <c:numRef>
              <c:f>買い物グラフ!$C$6:$M$6</c:f>
              <c:numCache>
                <c:formatCode>General</c:formatCode>
                <c:ptCount val="11"/>
                <c:pt idx="0">
                  <c:v>11</c:v>
                </c:pt>
                <c:pt idx="1">
                  <c:v>6</c:v>
                </c:pt>
                <c:pt idx="2">
                  <c:v>13</c:v>
                </c:pt>
                <c:pt idx="3">
                  <c:v>11</c:v>
                </c:pt>
                <c:pt idx="4">
                  <c:v>7</c:v>
                </c:pt>
                <c:pt idx="5">
                  <c:v>6</c:v>
                </c:pt>
                <c:pt idx="6">
                  <c:v>3</c:v>
                </c:pt>
                <c:pt idx="7">
                  <c:v>1</c:v>
                </c:pt>
                <c:pt idx="8">
                  <c:v>3</c:v>
                </c:pt>
                <c:pt idx="10">
                  <c:v>14</c:v>
                </c:pt>
              </c:numCache>
            </c:numRef>
          </c:val>
          <c:extLst>
            <c:ext xmlns:c16="http://schemas.microsoft.com/office/drawing/2014/chart" uri="{C3380CC4-5D6E-409C-BE32-E72D297353CC}">
              <c16:uniqueId val="{00000003-44F0-4896-BD48-87CDE86D45EF}"/>
            </c:ext>
          </c:extLst>
        </c:ser>
        <c:ser>
          <c:idx val="4"/>
          <c:order val="4"/>
          <c:tx>
            <c:strRef>
              <c:f>買い物グラフ!$B$7</c:f>
              <c:strCache>
                <c:ptCount val="1"/>
                <c:pt idx="0">
                  <c:v>６０代</c:v>
                </c:pt>
              </c:strCache>
            </c:strRef>
          </c:tx>
          <c:spPr>
            <a:solidFill>
              <a:schemeClr val="accent5"/>
            </a:solidFill>
            <a:ln>
              <a:noFill/>
            </a:ln>
            <a:effectLst/>
          </c:spPr>
          <c:invertIfNegative val="0"/>
          <c:cat>
            <c:strRef>
              <c:f>買い物グラフ!$C$2:$M$2</c:f>
              <c:strCache>
                <c:ptCount val="11"/>
                <c:pt idx="0">
                  <c:v> 冷蔵庫の中身を確認し買い物に来ている</c:v>
                </c:pt>
                <c:pt idx="1">
                  <c:v>「てまえどり（商品棚の手前に並ぶ期限の近い商品を購入する）」を実践している</c:v>
                </c:pt>
                <c:pt idx="2">
                  <c:v> 期限間近による値引き商品・ポイント還元の商品を率先して選んでいる</c:v>
                </c:pt>
                <c:pt idx="3">
                  <c:v>食べきれる量を購入している</c:v>
                </c:pt>
                <c:pt idx="4">
                  <c:v>小分け商品、少量パック商品、バラ売りなどを必要に応じ購入している</c:v>
                </c:pt>
                <c:pt idx="5">
                  <c:v>冷凍食品・カット野菜・調理済み食品などを必要に応じ購入している</c:v>
                </c:pt>
                <c:pt idx="6">
                  <c:v>アップサイクル商品（＊１）など、食品ロス削減につながる商品を選んで購入している</c:v>
                </c:pt>
                <c:pt idx="7">
                  <c:v>フードシェアリングサービス（＊２）を利用している</c:v>
                </c:pt>
                <c:pt idx="8">
                  <c:v>賞味期限がまだあるものの使用する予定のない食品はフードドライブ （＊３）を通じて寄贈している</c:v>
                </c:pt>
                <c:pt idx="9">
                  <c:v>その他</c:v>
                </c:pt>
                <c:pt idx="10">
                  <c:v>回答合計
人数</c:v>
                </c:pt>
              </c:strCache>
            </c:strRef>
          </c:cat>
          <c:val>
            <c:numRef>
              <c:f>買い物グラフ!$C$7:$M$7</c:f>
              <c:numCache>
                <c:formatCode>General</c:formatCode>
                <c:ptCount val="11"/>
                <c:pt idx="0">
                  <c:v>4</c:v>
                </c:pt>
                <c:pt idx="1">
                  <c:v>3</c:v>
                </c:pt>
                <c:pt idx="2">
                  <c:v>6</c:v>
                </c:pt>
                <c:pt idx="3">
                  <c:v>2</c:v>
                </c:pt>
                <c:pt idx="4">
                  <c:v>1</c:v>
                </c:pt>
                <c:pt idx="5">
                  <c:v>3</c:v>
                </c:pt>
                <c:pt idx="10">
                  <c:v>6</c:v>
                </c:pt>
              </c:numCache>
            </c:numRef>
          </c:val>
          <c:extLst>
            <c:ext xmlns:c16="http://schemas.microsoft.com/office/drawing/2014/chart" uri="{C3380CC4-5D6E-409C-BE32-E72D297353CC}">
              <c16:uniqueId val="{00000004-44F0-4896-BD48-87CDE86D45EF}"/>
            </c:ext>
          </c:extLst>
        </c:ser>
        <c:ser>
          <c:idx val="5"/>
          <c:order val="5"/>
          <c:tx>
            <c:strRef>
              <c:f>買い物グラフ!$B$8</c:f>
              <c:strCache>
                <c:ptCount val="1"/>
                <c:pt idx="0">
                  <c:v>７０代以上</c:v>
                </c:pt>
              </c:strCache>
            </c:strRef>
          </c:tx>
          <c:spPr>
            <a:solidFill>
              <a:srgbClr val="00B050"/>
            </a:solidFill>
            <a:ln>
              <a:noFill/>
            </a:ln>
            <a:effectLst/>
          </c:spPr>
          <c:invertIfNegative val="0"/>
          <c:cat>
            <c:strRef>
              <c:f>買い物グラフ!$C$2:$M$2</c:f>
              <c:strCache>
                <c:ptCount val="11"/>
                <c:pt idx="0">
                  <c:v> 冷蔵庫の中身を確認し買い物に来ている</c:v>
                </c:pt>
                <c:pt idx="1">
                  <c:v>「てまえどり（商品棚の手前に並ぶ期限の近い商品を購入する）」を実践している</c:v>
                </c:pt>
                <c:pt idx="2">
                  <c:v> 期限間近による値引き商品・ポイント還元の商品を率先して選んでいる</c:v>
                </c:pt>
                <c:pt idx="3">
                  <c:v>食べきれる量を購入している</c:v>
                </c:pt>
                <c:pt idx="4">
                  <c:v>小分け商品、少量パック商品、バラ売りなどを必要に応じ購入している</c:v>
                </c:pt>
                <c:pt idx="5">
                  <c:v>冷凍食品・カット野菜・調理済み食品などを必要に応じ購入している</c:v>
                </c:pt>
                <c:pt idx="6">
                  <c:v>アップサイクル商品（＊１）など、食品ロス削減につながる商品を選んで購入している</c:v>
                </c:pt>
                <c:pt idx="7">
                  <c:v>フードシェアリングサービス（＊２）を利用している</c:v>
                </c:pt>
                <c:pt idx="8">
                  <c:v>賞味期限がまだあるものの使用する予定のない食品はフードドライブ （＊３）を通じて寄贈している</c:v>
                </c:pt>
                <c:pt idx="9">
                  <c:v>その他</c:v>
                </c:pt>
                <c:pt idx="10">
                  <c:v>回答合計
人数</c:v>
                </c:pt>
              </c:strCache>
            </c:strRef>
          </c:cat>
          <c:val>
            <c:numRef>
              <c:f>買い物グラフ!$C$8:$M$8</c:f>
              <c:numCache>
                <c:formatCode>General</c:formatCode>
                <c:ptCount val="11"/>
                <c:pt idx="0">
                  <c:v>2</c:v>
                </c:pt>
                <c:pt idx="1">
                  <c:v>3</c:v>
                </c:pt>
                <c:pt idx="2">
                  <c:v>4</c:v>
                </c:pt>
                <c:pt idx="3">
                  <c:v>2</c:v>
                </c:pt>
                <c:pt idx="4">
                  <c:v>4</c:v>
                </c:pt>
                <c:pt idx="5">
                  <c:v>2</c:v>
                </c:pt>
                <c:pt idx="6">
                  <c:v>2</c:v>
                </c:pt>
                <c:pt idx="7">
                  <c:v>1</c:v>
                </c:pt>
                <c:pt idx="8">
                  <c:v>1</c:v>
                </c:pt>
                <c:pt idx="10">
                  <c:v>4</c:v>
                </c:pt>
              </c:numCache>
            </c:numRef>
          </c:val>
          <c:extLst>
            <c:ext xmlns:c16="http://schemas.microsoft.com/office/drawing/2014/chart" uri="{C3380CC4-5D6E-409C-BE32-E72D297353CC}">
              <c16:uniqueId val="{00000005-44F0-4896-BD48-87CDE86D45EF}"/>
            </c:ext>
          </c:extLst>
        </c:ser>
        <c:dLbls>
          <c:showLegendKey val="0"/>
          <c:showVal val="0"/>
          <c:showCatName val="0"/>
          <c:showSerName val="0"/>
          <c:showPercent val="0"/>
          <c:showBubbleSize val="0"/>
        </c:dLbls>
        <c:gapWidth val="150"/>
        <c:overlap val="100"/>
        <c:axId val="688177632"/>
        <c:axId val="688182312"/>
      </c:barChart>
      <c:catAx>
        <c:axId val="688177632"/>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8182312"/>
        <c:crosses val="autoZero"/>
        <c:auto val="1"/>
        <c:lblAlgn val="ctr"/>
        <c:lblOffset val="100"/>
        <c:noMultiLvlLbl val="0"/>
      </c:catAx>
      <c:valAx>
        <c:axId val="688182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688177632"/>
        <c:crosses val="autoZero"/>
        <c:crossBetween val="between"/>
      </c:valAx>
      <c:spPr>
        <a:noFill/>
        <a:ln>
          <a:noFill/>
        </a:ln>
        <a:effectLst/>
      </c:spPr>
    </c:plotArea>
    <c:legend>
      <c:legendPos val="b"/>
      <c:layout>
        <c:manualLayout>
          <c:xMode val="edge"/>
          <c:yMode val="edge"/>
          <c:x val="0.62383291471175084"/>
          <c:y val="5.8456092339427113E-2"/>
          <c:w val="0.25958291229806457"/>
          <c:h val="0.16900257288451057"/>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861547824642801E-2"/>
          <c:y val="2.5812083887676977E-2"/>
          <c:w val="0.92427687669489433"/>
          <c:h val="0.76361417681631771"/>
        </c:manualLayout>
      </c:layout>
      <c:barChart>
        <c:barDir val="col"/>
        <c:grouping val="clustered"/>
        <c:varyColors val="0"/>
        <c:ser>
          <c:idx val="0"/>
          <c:order val="0"/>
          <c:spPr>
            <a:solidFill>
              <a:schemeClr val="accent1"/>
            </a:solidFill>
            <a:ln>
              <a:noFill/>
            </a:ln>
            <a:effectLst/>
          </c:spPr>
          <c:invertIfNegative val="0"/>
          <c:dPt>
            <c:idx val="2"/>
            <c:invertIfNegative val="0"/>
            <c:bubble3D val="0"/>
            <c:spPr>
              <a:pattFill prst="ltUpDiag">
                <a:fgClr>
                  <a:schemeClr val="accent1"/>
                </a:fgClr>
                <a:bgClr>
                  <a:schemeClr val="bg1"/>
                </a:bgClr>
              </a:pattFill>
              <a:ln>
                <a:noFill/>
              </a:ln>
              <a:effectLst/>
            </c:spPr>
            <c:extLst>
              <c:ext xmlns:c16="http://schemas.microsoft.com/office/drawing/2014/chart" uri="{C3380CC4-5D6E-409C-BE32-E72D297353CC}">
                <c16:uniqueId val="{00000001-8581-4593-B136-AFCF37363B3B}"/>
              </c:ext>
            </c:extLst>
          </c:dPt>
          <c:dPt>
            <c:idx val="3"/>
            <c:invertIfNegative val="0"/>
            <c:bubble3D val="0"/>
            <c:spPr>
              <a:pattFill prst="ltUpDiag">
                <a:fgClr>
                  <a:schemeClr val="accent1"/>
                </a:fgClr>
                <a:bgClr>
                  <a:schemeClr val="bg1"/>
                </a:bgClr>
              </a:pattFill>
              <a:ln>
                <a:noFill/>
              </a:ln>
              <a:effectLst/>
            </c:spPr>
            <c:extLst>
              <c:ext xmlns:c16="http://schemas.microsoft.com/office/drawing/2014/chart" uri="{C3380CC4-5D6E-409C-BE32-E72D297353CC}">
                <c16:uniqueId val="{00000003-8581-4593-B136-AFCF37363B3B}"/>
              </c:ext>
            </c:extLst>
          </c:dPt>
          <c:cat>
            <c:strRef>
              <c:f>Sheet1!$A$73:$A$75</c:f>
              <c:strCache>
                <c:ptCount val="3"/>
                <c:pt idx="0">
                  <c:v>2020</c:v>
                </c:pt>
                <c:pt idx="1">
                  <c:v>2024</c:v>
                </c:pt>
                <c:pt idx="2">
                  <c:v>2030(目標)</c:v>
                </c:pt>
              </c:strCache>
            </c:strRef>
          </c:cat>
          <c:val>
            <c:numRef>
              <c:f>Sheet1!$B$73:$B$75</c:f>
              <c:numCache>
                <c:formatCode>?0.0;\-?0.0;\-</c:formatCode>
                <c:ptCount val="3"/>
                <c:pt idx="0" formatCode="0.0;\-0.0;\-">
                  <c:v>81.900000000000006</c:v>
                </c:pt>
                <c:pt idx="1">
                  <c:v>86.4</c:v>
                </c:pt>
                <c:pt idx="2" formatCode="General">
                  <c:v>90</c:v>
                </c:pt>
              </c:numCache>
            </c:numRef>
          </c:val>
          <c:extLst>
            <c:ext xmlns:c16="http://schemas.microsoft.com/office/drawing/2014/chart" uri="{C3380CC4-5D6E-409C-BE32-E72D297353CC}">
              <c16:uniqueId val="{00000004-8581-4593-B136-AFCF37363B3B}"/>
            </c:ext>
          </c:extLst>
        </c:ser>
        <c:dLbls>
          <c:showLegendKey val="0"/>
          <c:showVal val="0"/>
          <c:showCatName val="0"/>
          <c:showSerName val="0"/>
          <c:showPercent val="0"/>
          <c:showBubbleSize val="0"/>
        </c:dLbls>
        <c:gapWidth val="219"/>
        <c:overlap val="-27"/>
        <c:axId val="290456456"/>
        <c:axId val="290458416"/>
      </c:barChart>
      <c:catAx>
        <c:axId val="2904564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90458416"/>
        <c:crosses val="autoZero"/>
        <c:auto val="1"/>
        <c:lblAlgn val="ctr"/>
        <c:lblOffset val="100"/>
        <c:noMultiLvlLbl val="0"/>
      </c:catAx>
      <c:valAx>
        <c:axId val="290458416"/>
        <c:scaling>
          <c:orientation val="minMax"/>
          <c:min val="0"/>
        </c:scaling>
        <c:delete val="1"/>
        <c:axPos val="l"/>
        <c:majorGridlines>
          <c:spPr>
            <a:ln w="9525" cap="flat" cmpd="sng" algn="ctr">
              <a:noFill/>
              <a:prstDash val="dash"/>
              <a:round/>
            </a:ln>
            <a:effectLst/>
          </c:spPr>
        </c:majorGridlines>
        <c:numFmt formatCode="0.0;\-0.0;\-" sourceLinked="1"/>
        <c:majorTickMark val="none"/>
        <c:minorTickMark val="none"/>
        <c:tickLblPos val="nextTo"/>
        <c:crossAx val="29045645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noFill/>
    </a:ln>
    <a:effectLst/>
  </c:spPr>
  <c:txPr>
    <a:bodyPr/>
    <a:lstStyle/>
    <a:p>
      <a:pPr>
        <a:defRPr sz="800"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764644067994877E-2"/>
          <c:y val="4.4167932933255459E-2"/>
          <c:w val="0.87110646142276982"/>
          <c:h val="0.67084334320214833"/>
        </c:manualLayout>
      </c:layout>
      <c:barChart>
        <c:barDir val="col"/>
        <c:grouping val="stacked"/>
        <c:varyColors val="0"/>
        <c:ser>
          <c:idx val="0"/>
          <c:order val="0"/>
          <c:tx>
            <c:strRef>
              <c:f>Sheet1!$B$21</c:f>
              <c:strCache>
                <c:ptCount val="1"/>
                <c:pt idx="0">
                  <c:v>家庭系</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(Sheet1!$F$20,Sheet1!$G$20,Sheet1!$J$20)</c:f>
              <c:strCache>
                <c:ptCount val="3"/>
                <c:pt idx="0">
                  <c:v>2019</c:v>
                </c:pt>
                <c:pt idx="1">
                  <c:v>2022</c:v>
                </c:pt>
                <c:pt idx="2">
                  <c:v>2030(当初目標)</c:v>
                </c:pt>
              </c:strCache>
            </c:strRef>
          </c:cat>
          <c:val>
            <c:numRef>
              <c:f>(Sheet1!$F$21,Sheet1!$G$21,Sheet1!$J$21)</c:f>
              <c:numCache>
                <c:formatCode>General</c:formatCode>
                <c:ptCount val="3"/>
                <c:pt idx="0">
                  <c:v>20.8</c:v>
                </c:pt>
                <c:pt idx="1">
                  <c:v>20.5</c:v>
                </c:pt>
                <c:pt idx="2">
                  <c:v>16.100000000000001</c:v>
                </c:pt>
              </c:numCache>
            </c:numRef>
          </c:val>
          <c:extLst>
            <c:ext xmlns:c16="http://schemas.microsoft.com/office/drawing/2014/chart" uri="{C3380CC4-5D6E-409C-BE32-E72D297353CC}">
              <c16:uniqueId val="{00000000-9D13-458F-B54C-DDEB5CE15E99}"/>
            </c:ext>
          </c:extLst>
        </c:ser>
        <c:ser>
          <c:idx val="1"/>
          <c:order val="1"/>
          <c:tx>
            <c:strRef>
              <c:f>Sheet1!$B$22</c:f>
              <c:strCache>
                <c:ptCount val="1"/>
                <c:pt idx="0">
                  <c:v>事業系</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(Sheet1!$F$20,Sheet1!$G$20,Sheet1!$J$20)</c:f>
              <c:strCache>
                <c:ptCount val="3"/>
                <c:pt idx="0">
                  <c:v>2019</c:v>
                </c:pt>
                <c:pt idx="1">
                  <c:v>2022</c:v>
                </c:pt>
                <c:pt idx="2">
                  <c:v>2030(当初目標)</c:v>
                </c:pt>
              </c:strCache>
            </c:strRef>
          </c:cat>
          <c:val>
            <c:numRef>
              <c:f>(Sheet1!$F$22,Sheet1!$G$22,Sheet1!$J$22)</c:f>
              <c:numCache>
                <c:formatCode>General</c:formatCode>
                <c:ptCount val="3"/>
                <c:pt idx="0">
                  <c:v>22.3</c:v>
                </c:pt>
                <c:pt idx="1">
                  <c:v>17.3</c:v>
                </c:pt>
                <c:pt idx="2">
                  <c:v>16.600000000000001</c:v>
                </c:pt>
              </c:numCache>
            </c:numRef>
          </c:val>
          <c:extLst>
            <c:ext xmlns:c16="http://schemas.microsoft.com/office/drawing/2014/chart" uri="{C3380CC4-5D6E-409C-BE32-E72D297353CC}">
              <c16:uniqueId val="{00000001-9D13-458F-B54C-DDEB5CE15E99}"/>
            </c:ext>
          </c:extLst>
        </c:ser>
        <c:dLbls>
          <c:showLegendKey val="0"/>
          <c:showVal val="0"/>
          <c:showCatName val="0"/>
          <c:showSerName val="0"/>
          <c:showPercent val="0"/>
          <c:showBubbleSize val="0"/>
        </c:dLbls>
        <c:gapWidth val="150"/>
        <c:overlap val="100"/>
        <c:axId val="322394399"/>
        <c:axId val="322395231"/>
      </c:barChart>
      <c:catAx>
        <c:axId val="322394399"/>
        <c:scaling>
          <c:orientation val="minMax"/>
        </c:scaling>
        <c:delete val="0"/>
        <c:axPos val="b"/>
        <c:numFmt formatCode="General" sourceLinked="1"/>
        <c:majorTickMark val="none"/>
        <c:minorTickMark val="none"/>
        <c:tickLblPos val="nextTo"/>
        <c:spPr>
          <a:noFill/>
          <a:ln w="9525" cap="flat" cmpd="sng" algn="ctr">
            <a:solidFill>
              <a:sysClr val="window" lastClr="FFFFFF">
                <a:lumMod val="85000"/>
              </a:sys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322395231"/>
        <c:crosses val="autoZero"/>
        <c:auto val="1"/>
        <c:lblAlgn val="ctr"/>
        <c:lblOffset val="100"/>
        <c:noMultiLvlLbl val="0"/>
      </c:catAx>
      <c:valAx>
        <c:axId val="322395231"/>
        <c:scaling>
          <c:orientation val="minMax"/>
        </c:scaling>
        <c:delete val="1"/>
        <c:axPos val="l"/>
        <c:numFmt formatCode="General" sourceLinked="1"/>
        <c:majorTickMark val="none"/>
        <c:minorTickMark val="none"/>
        <c:tickLblPos val="nextTo"/>
        <c:crossAx val="322394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0.38231</cdr:x>
      <cdr:y>0</cdr:y>
    </cdr:from>
    <cdr:to>
      <cdr:x>0.70489</cdr:x>
      <cdr:y>0.18037</cdr:y>
    </cdr:to>
    <cdr:sp macro="" textlink="">
      <cdr:nvSpPr>
        <cdr:cNvPr id="2" name="正方形/長方形 1">
          <a:extLst xmlns:a="http://schemas.openxmlformats.org/drawingml/2006/main">
            <a:ext uri="{FF2B5EF4-FFF2-40B4-BE49-F238E27FC236}">
              <a16:creationId xmlns:a16="http://schemas.microsoft.com/office/drawing/2014/main" id="{797A84C0-826A-47B3-81F2-91A202F48966}"/>
            </a:ext>
          </a:extLst>
        </cdr:cNvPr>
        <cdr:cNvSpPr/>
      </cdr:nvSpPr>
      <cdr:spPr>
        <a:xfrm xmlns:a="http://schemas.openxmlformats.org/drawingml/2006/main">
          <a:off x="604524" y="0"/>
          <a:ext cx="510079" cy="200055"/>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xmlns:a="http://schemas.openxmlformats.org/drawingml/2006/main">
          <a:r>
            <a:rPr lang="en-US" altLang="ja-JP" sz="700" b="1" dirty="0">
              <a:latin typeface="Meiryo UI" panose="020B0604030504040204" pitchFamily="50" charset="-128"/>
              <a:ea typeface="Meiryo UI" panose="020B0604030504040204" pitchFamily="50" charset="-128"/>
            </a:rPr>
            <a:t>86.4</a:t>
          </a:r>
          <a:r>
            <a:rPr lang="ja-JP" altLang="en-US" sz="700" b="1" dirty="0">
              <a:latin typeface="Meiryo UI" panose="020B0604030504040204" pitchFamily="50" charset="-128"/>
              <a:ea typeface="Meiryo UI" panose="020B0604030504040204" pitchFamily="50" charset="-128"/>
            </a:rPr>
            <a:t>％</a:t>
          </a:r>
          <a:endParaRPr lang="en-US" altLang="ja-JP" sz="700" b="1"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0.71615</cdr:x>
      <cdr:y>0</cdr:y>
    </cdr:from>
    <cdr:to>
      <cdr:x>1</cdr:x>
      <cdr:y>0.18037</cdr:y>
    </cdr:to>
    <cdr:sp macro="" textlink="">
      <cdr:nvSpPr>
        <cdr:cNvPr id="4" name="正方形/長方形 3">
          <a:extLst xmlns:a="http://schemas.openxmlformats.org/drawingml/2006/main">
            <a:ext uri="{FF2B5EF4-FFF2-40B4-BE49-F238E27FC236}">
              <a16:creationId xmlns:a16="http://schemas.microsoft.com/office/drawing/2014/main" id="{914B28D4-5D05-4023-960B-3DA8DA449934}"/>
            </a:ext>
          </a:extLst>
        </cdr:cNvPr>
        <cdr:cNvSpPr/>
      </cdr:nvSpPr>
      <cdr:spPr>
        <a:xfrm xmlns:a="http://schemas.openxmlformats.org/drawingml/2006/main">
          <a:off x="1132405" y="0"/>
          <a:ext cx="448835" cy="200055"/>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b="1" dirty="0">
              <a:latin typeface="Meiryo UI" panose="020B0604030504040204" pitchFamily="50" charset="-128"/>
              <a:ea typeface="Meiryo UI" panose="020B0604030504040204" pitchFamily="50" charset="-128"/>
            </a:rPr>
            <a:t>90</a:t>
          </a:r>
          <a:r>
            <a:rPr lang="ja-JP" altLang="en-US" sz="700" b="1" dirty="0">
              <a:latin typeface="Meiryo UI" panose="020B0604030504040204" pitchFamily="50" charset="-128"/>
              <a:ea typeface="Meiryo UI" panose="020B0604030504040204" pitchFamily="50" charset="-128"/>
            </a:rPr>
            <a:t>％</a:t>
          </a:r>
          <a:endParaRPr lang="en-US" altLang="ja-JP" sz="700" b="1" dirty="0">
            <a:latin typeface="Meiryo UI" panose="020B0604030504040204" pitchFamily="50" charset="-128"/>
            <a:ea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AAD2B-01E8-4FFF-AA2B-CF5E33D7B790}" type="datetimeFigureOut">
              <a:rPr kumimoji="1" lang="ja-JP" altLang="en-US" smtClean="0"/>
              <a:t>2026/2/10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F30BE-047C-4DD6-9454-63C4953E5FD7}" type="slidenum">
              <a:rPr kumimoji="1" lang="ja-JP" altLang="en-US" smtClean="0"/>
              <a:t>‹#›</a:t>
            </a:fld>
            <a:endParaRPr kumimoji="1" lang="ja-JP" altLang="en-US"/>
          </a:p>
        </p:txBody>
      </p:sp>
    </p:spTree>
    <p:extLst>
      <p:ext uri="{BB962C8B-B14F-4D97-AF65-F5344CB8AC3E}">
        <p14:creationId xmlns:p14="http://schemas.microsoft.com/office/powerpoint/2010/main" val="41439969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1</a:t>
            </a:fld>
            <a:endParaRPr kumimoji="1" lang="ja-JP" altLang="en-US" dirty="0"/>
          </a:p>
        </p:txBody>
      </p:sp>
    </p:spTree>
    <p:extLst>
      <p:ext uri="{BB962C8B-B14F-4D97-AF65-F5344CB8AC3E}">
        <p14:creationId xmlns:p14="http://schemas.microsoft.com/office/powerpoint/2010/main" val="388131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AC4437B-A7CA-4189-B2A6-9082C261735B}" type="slidenum">
              <a:rPr kumimoji="1" lang="ja-JP" altLang="en-US" smtClean="0"/>
              <a:t>22</a:t>
            </a:fld>
            <a:endParaRPr kumimoji="1" lang="ja-JP" altLang="en-US"/>
          </a:p>
        </p:txBody>
      </p:sp>
    </p:spTree>
    <p:extLst>
      <p:ext uri="{BB962C8B-B14F-4D97-AF65-F5344CB8AC3E}">
        <p14:creationId xmlns:p14="http://schemas.microsoft.com/office/powerpoint/2010/main" val="2172069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C4437B-A7CA-4189-B2A6-9082C261735B}" type="slidenum">
              <a:rPr kumimoji="1" lang="ja-JP" altLang="en-US" smtClean="0"/>
              <a:t>23</a:t>
            </a:fld>
            <a:endParaRPr kumimoji="1" lang="ja-JP" altLang="en-US"/>
          </a:p>
        </p:txBody>
      </p:sp>
    </p:spTree>
    <p:extLst>
      <p:ext uri="{BB962C8B-B14F-4D97-AF65-F5344CB8AC3E}">
        <p14:creationId xmlns:p14="http://schemas.microsoft.com/office/powerpoint/2010/main" val="1766002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24</a:t>
            </a:fld>
            <a:endParaRPr kumimoji="1" lang="ja-JP" altLang="en-US" dirty="0"/>
          </a:p>
        </p:txBody>
      </p:sp>
    </p:spTree>
    <p:extLst>
      <p:ext uri="{BB962C8B-B14F-4D97-AF65-F5344CB8AC3E}">
        <p14:creationId xmlns:p14="http://schemas.microsoft.com/office/powerpoint/2010/main" val="536771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大阪府ではおおさか食品ロス削減パートナーシップ制度という制度を設けておりまして、</a:t>
            </a:r>
            <a:endParaRPr kumimoji="1" lang="en-US" altLang="ja-JP" dirty="0"/>
          </a:p>
          <a:p>
            <a:r>
              <a:rPr kumimoji="1" lang="ja-JP" altLang="en-US" dirty="0"/>
              <a:t>食品ロス削減に積極的に取り組むとともに消費者に対して啓発を実施する事業者を後押ししさらに取組みを進めていただくため</a:t>
            </a:r>
            <a:endParaRPr kumimoji="1" lang="en-US" altLang="ja-JP" dirty="0"/>
          </a:p>
          <a:p>
            <a:r>
              <a:rPr kumimoji="1" lang="ja-JP" altLang="en-US" dirty="0"/>
              <a:t>平成３０年度に創設した制度になります。</a:t>
            </a:r>
            <a:endParaRPr kumimoji="1" lang="en-US" altLang="ja-JP" dirty="0"/>
          </a:p>
          <a:p>
            <a:endParaRPr kumimoji="1" lang="en-US" altLang="ja-JP" dirty="0"/>
          </a:p>
          <a:p>
            <a:r>
              <a:rPr kumimoji="1" lang="ja-JP" altLang="en-US" dirty="0"/>
              <a:t>パートナーシップ事業者は令和６年６月末現在で４９事業者登録されており、今年４月～６月においても、</a:t>
            </a:r>
            <a:endParaRPr kumimoji="1" lang="en-US" altLang="ja-JP" dirty="0"/>
          </a:p>
          <a:p>
            <a:r>
              <a:rPr kumimoji="1" lang="ja-JP" altLang="en-US" dirty="0"/>
              <a:t>すでに３事業者に登録いただいており、食品の需要予測をすることで仕入等を調整することができるサービスを提供する事業者など新たな分野での参画も増えています。</a:t>
            </a:r>
            <a:endParaRPr kumimoji="1" lang="en-US" altLang="ja-JP" dirty="0"/>
          </a:p>
          <a:p>
            <a:endParaRPr kumimoji="1" lang="en-US" altLang="ja-JP" dirty="0"/>
          </a:p>
          <a:p>
            <a:r>
              <a:rPr kumimoji="1" lang="ja-JP" altLang="en-US" dirty="0"/>
              <a:t>また、８月２７日にはパートナーシップ事業者交流会を予定しておりまして、</a:t>
            </a:r>
            <a:endParaRPr kumimoji="1" lang="en-US" altLang="ja-JP" dirty="0"/>
          </a:p>
          <a:p>
            <a:r>
              <a:rPr kumimoji="1" lang="ja-JP" altLang="en-US" dirty="0"/>
              <a:t>小売業などの各業種の代表事業者による取組事例の紹介、さらに、事例紹介の後には自由な事業者同士の交流、意見交換の場を設けております。</a:t>
            </a:r>
            <a:endParaRPr kumimoji="1" lang="en-US" altLang="ja-JP" dirty="0"/>
          </a:p>
          <a:p>
            <a:r>
              <a:rPr kumimoji="1" lang="ja-JP" altLang="en-US" dirty="0"/>
              <a:t>参加対象としましてはパートナーシップ事業者を中心に、食品ロス削減の取組を実施していただいている又は実施予定・関心のある事業者、</a:t>
            </a:r>
            <a:endParaRPr kumimoji="1" lang="en-US" altLang="ja-JP" dirty="0"/>
          </a:p>
          <a:p>
            <a:r>
              <a:rPr kumimoji="1" lang="ja-JP" altLang="en-US" dirty="0"/>
              <a:t>大阪府の取組にのボランティアとして協力いただいているもったいないやん活動隊、その他市町村担当者ほか</a:t>
            </a:r>
            <a:endParaRPr kumimoji="1" lang="en-US" altLang="ja-JP" dirty="0"/>
          </a:p>
          <a:p>
            <a:r>
              <a:rPr kumimoji="1" lang="ja-JP" altLang="en-US" dirty="0"/>
              <a:t>食品絵雄削減の取組に興味のある一般の方々にもご参加いただければと考えています。</a:t>
            </a:r>
            <a:endParaRPr kumimoji="1" lang="en-US" altLang="ja-JP" dirty="0"/>
          </a:p>
          <a:p>
            <a:r>
              <a:rPr kumimoji="1" lang="ja-JP" altLang="en-US" dirty="0"/>
              <a:t>すでにエイチツーオーリテイリング株式会社様には本交流会にて事例紹介をしていただく予定になっております。</a:t>
            </a:r>
            <a:endParaRPr kumimoji="1" lang="en-US" altLang="ja-JP" dirty="0"/>
          </a:p>
          <a:p>
            <a:r>
              <a:rPr kumimoji="1" lang="ja-JP" altLang="en-US" dirty="0"/>
              <a:t>懇話会メンバーのみなさまにおかれましてもご興味がおありでしたら、ぜひご連絡いただけましたらと思います。</a:t>
            </a:r>
            <a:endParaRPr kumimoji="1" lang="en-US" altLang="ja-JP" dirty="0"/>
          </a:p>
          <a:p>
            <a:r>
              <a:rPr kumimoji="1" lang="ja-JP" altLang="en-US" dirty="0"/>
              <a:t>パートナー事業者様におかれましては別途連絡させていただきます。</a:t>
            </a:r>
            <a:endParaRPr kumimoji="1" lang="en-US" altLang="ja-JP" dirty="0"/>
          </a:p>
          <a:p>
            <a:endParaRPr kumimoji="1" lang="en-US" altLang="ja-JP" dirty="0"/>
          </a:p>
          <a:p>
            <a:r>
              <a:rPr kumimoji="1" lang="ja-JP" altLang="en-US" dirty="0"/>
              <a:t>本制度の紹介、呼びかけについては、</a:t>
            </a:r>
            <a:endParaRPr kumimoji="1" lang="en-US" altLang="ja-JP" dirty="0"/>
          </a:p>
          <a:p>
            <a:r>
              <a:rPr kumimoji="1" lang="ja-JP" altLang="en-US" dirty="0"/>
              <a:t>食品ロス削減に関連する取組を実施していただいている事業者様を中心に今年度すでに</a:t>
            </a:r>
            <a:r>
              <a:rPr kumimoji="1" lang="en-US" altLang="ja-JP" dirty="0"/>
              <a:t>6</a:t>
            </a:r>
            <a:r>
              <a:rPr kumimoji="1" lang="ja-JP" altLang="en-US" dirty="0"/>
              <a:t>社に制度説明させてもらっており、</a:t>
            </a:r>
            <a:endParaRPr kumimoji="1" lang="en-US" altLang="ja-JP" dirty="0"/>
          </a:p>
          <a:p>
            <a:r>
              <a:rPr kumimoji="1" lang="ja-JP" altLang="en-US" dirty="0"/>
              <a:t>大阪産マルシェでのチラシの配架、またマルシェに出店していただいた事業者様の紹介をパネルのような形で掲示させていただきました。</a:t>
            </a:r>
            <a:endParaRPr kumimoji="1" lang="en-US" altLang="ja-JP" dirty="0"/>
          </a:p>
          <a:p>
            <a:r>
              <a:rPr kumimoji="1" lang="ja-JP" altLang="en-US" dirty="0"/>
              <a:t>また、今後の</a:t>
            </a:r>
            <a:r>
              <a:rPr kumimoji="1" lang="en-US" altLang="ja-JP" dirty="0"/>
              <a:t>FABEX</a:t>
            </a:r>
            <a:r>
              <a:rPr kumimoji="1" lang="ja-JP" altLang="en-US" dirty="0"/>
              <a:t>関西や</a:t>
            </a:r>
            <a:r>
              <a:rPr kumimoji="1" lang="en-US" altLang="ja-JP" dirty="0" err="1"/>
              <a:t>FoodStyleKansai</a:t>
            </a:r>
            <a:r>
              <a:rPr kumimoji="1" lang="ja-JP" altLang="en-US" dirty="0"/>
              <a:t>などの食品関係の展示会でもチラシを配架予定です。</a:t>
            </a:r>
            <a:endParaRPr kumimoji="1" lang="en-US" altLang="ja-JP" dirty="0"/>
          </a:p>
          <a:p>
            <a:r>
              <a:rPr kumimoji="1" lang="ja-JP" altLang="en-US" dirty="0"/>
              <a:t>脱炭素を推進する経営等に取り組んでいる事業者に対して脱炭素・エネルギー政策課が登録している、脱炭素宣言事業者への</a:t>
            </a:r>
            <a:r>
              <a:rPr kumimoji="1" lang="en-US" altLang="ja-JP" dirty="0"/>
              <a:t>PR</a:t>
            </a:r>
            <a:r>
              <a:rPr kumimoji="1" lang="ja-JP" altLang="en-US" dirty="0"/>
              <a:t>も実施予定です。</a:t>
            </a:r>
            <a:endParaRPr kumimoji="1" lang="en-US" altLang="ja-JP" dirty="0"/>
          </a:p>
          <a:p>
            <a:r>
              <a:rPr kumimoji="1" lang="ja-JP" altLang="en-US" dirty="0"/>
              <a:t>その他、興味を示していただいた事業者について随時メールにて情報提供を実施しています。</a:t>
            </a:r>
            <a:endParaRPr kumimoji="1" lang="en-US" altLang="ja-JP" dirty="0"/>
          </a:p>
          <a:p>
            <a:endParaRPr kumimoji="1" lang="en-US" altLang="ja-JP" dirty="0"/>
          </a:p>
          <a:p>
            <a:r>
              <a:rPr kumimoji="1" lang="ja-JP" altLang="en-US" dirty="0"/>
              <a:t>（</a:t>
            </a:r>
            <a:r>
              <a:rPr kumimoji="1" lang="en-US" altLang="ja-JP" dirty="0"/>
              <a:t>※</a:t>
            </a:r>
            <a:r>
              <a:rPr kumimoji="1" lang="ja-JP" altLang="en-US" dirty="0"/>
              <a:t>メモ）</a:t>
            </a:r>
            <a:endParaRPr kumimoji="1" lang="en-US" altLang="ja-JP" dirty="0"/>
          </a:p>
          <a:p>
            <a:r>
              <a:rPr kumimoji="1" lang="ja-JP" altLang="en-US" dirty="0"/>
              <a:t>これまで制度説明をしたのはニチバン、清涼飲料水組合、ライフ、ソフトバンク、サラヤ、ファミリーマートの</a:t>
            </a:r>
            <a:r>
              <a:rPr kumimoji="1" lang="en-US" altLang="ja-JP" dirty="0"/>
              <a:t>6</a:t>
            </a:r>
            <a:r>
              <a:rPr kumimoji="1" lang="ja-JP" altLang="en-US" dirty="0"/>
              <a:t>社</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2E02A-AB84-4BFE-9045-7703E5AA1E8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6809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26</a:t>
            </a:fld>
            <a:endParaRPr kumimoji="1" lang="ja-JP" altLang="en-US"/>
          </a:p>
        </p:txBody>
      </p:sp>
    </p:spTree>
    <p:extLst>
      <p:ext uri="{BB962C8B-B14F-4D97-AF65-F5344CB8AC3E}">
        <p14:creationId xmlns:p14="http://schemas.microsoft.com/office/powerpoint/2010/main" val="1191848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1280160" rtl="0" eaLnBrk="1" fontAlgn="auto" latinLnBrk="0" hangingPunct="1">
              <a:lnSpc>
                <a:spcPct val="100000"/>
              </a:lnSpc>
              <a:spcBef>
                <a:spcPts val="0"/>
              </a:spcBef>
              <a:spcAft>
                <a:spcPts val="0"/>
              </a:spcAft>
              <a:buClrTx/>
              <a:buSzTx/>
              <a:buFontTx/>
              <a:buNone/>
              <a:tabLst/>
              <a:defRPr/>
            </a:pPr>
            <a:fld id="{E89182C8-D04B-4A1A-8523-950FC9621A72}"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128016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343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大阪府ではおおさか食品ロス削減パートナーシップ制度という制度を設けておりまして、</a:t>
            </a:r>
            <a:endParaRPr kumimoji="1" lang="en-US" altLang="ja-JP" dirty="0"/>
          </a:p>
          <a:p>
            <a:r>
              <a:rPr kumimoji="1" lang="ja-JP" altLang="en-US" dirty="0"/>
              <a:t>食品ロス削減に積極的に取り組むとともに消費者に対して啓発を実施する事業者を後押ししさらに取組みを進めていただくため</a:t>
            </a:r>
            <a:endParaRPr kumimoji="1" lang="en-US" altLang="ja-JP" dirty="0"/>
          </a:p>
          <a:p>
            <a:r>
              <a:rPr kumimoji="1" lang="ja-JP" altLang="en-US" dirty="0"/>
              <a:t>平成３０年度に創設した制度になります。</a:t>
            </a:r>
            <a:endParaRPr kumimoji="1" lang="en-US" altLang="ja-JP" dirty="0"/>
          </a:p>
          <a:p>
            <a:endParaRPr kumimoji="1" lang="en-US" altLang="ja-JP" dirty="0"/>
          </a:p>
          <a:p>
            <a:r>
              <a:rPr kumimoji="1" lang="ja-JP" altLang="en-US" dirty="0"/>
              <a:t>パートナーシップ事業者は令和６年６月末現在で４９事業者登録されており、今年４月～６月においても、</a:t>
            </a:r>
            <a:endParaRPr kumimoji="1" lang="en-US" altLang="ja-JP" dirty="0"/>
          </a:p>
          <a:p>
            <a:r>
              <a:rPr kumimoji="1" lang="ja-JP" altLang="en-US" dirty="0"/>
              <a:t>すでに３事業者に登録いただいており、食品の需要予測をすることで仕入等を調整することができるサービスを提供する事業者など新たな分野での参画も増えています。</a:t>
            </a:r>
            <a:endParaRPr kumimoji="1" lang="en-US" altLang="ja-JP" dirty="0"/>
          </a:p>
          <a:p>
            <a:endParaRPr kumimoji="1" lang="en-US" altLang="ja-JP" dirty="0"/>
          </a:p>
          <a:p>
            <a:r>
              <a:rPr kumimoji="1" lang="ja-JP" altLang="en-US" dirty="0"/>
              <a:t>また、８月２７日にはパートナーシップ事業者交流会を予定しておりまして、</a:t>
            </a:r>
            <a:endParaRPr kumimoji="1" lang="en-US" altLang="ja-JP" dirty="0"/>
          </a:p>
          <a:p>
            <a:r>
              <a:rPr kumimoji="1" lang="ja-JP" altLang="en-US" dirty="0"/>
              <a:t>小売業などの各業種の代表事業者による取組事例の紹介、さらに、事例紹介の後には自由な事業者同士の交流、意見交換の場を設けております。</a:t>
            </a:r>
            <a:endParaRPr kumimoji="1" lang="en-US" altLang="ja-JP" dirty="0"/>
          </a:p>
          <a:p>
            <a:r>
              <a:rPr kumimoji="1" lang="ja-JP" altLang="en-US" dirty="0"/>
              <a:t>参加対象としましてはパートナーシップ事業者を中心に、食品ロス削減の取組を実施していただいている又は実施予定・関心のある事業者、</a:t>
            </a:r>
            <a:endParaRPr kumimoji="1" lang="en-US" altLang="ja-JP" dirty="0"/>
          </a:p>
          <a:p>
            <a:r>
              <a:rPr kumimoji="1" lang="ja-JP" altLang="en-US" dirty="0"/>
              <a:t>大阪府の取組にのボランティアとして協力いただいているもったいないやん活動隊、その他市町村担当者ほか</a:t>
            </a:r>
            <a:endParaRPr kumimoji="1" lang="en-US" altLang="ja-JP" dirty="0"/>
          </a:p>
          <a:p>
            <a:r>
              <a:rPr kumimoji="1" lang="ja-JP" altLang="en-US" dirty="0"/>
              <a:t>食品絵雄削減の取組に興味のある一般の方々にもご参加いただければと考えています。</a:t>
            </a:r>
            <a:endParaRPr kumimoji="1" lang="en-US" altLang="ja-JP" dirty="0"/>
          </a:p>
          <a:p>
            <a:r>
              <a:rPr kumimoji="1" lang="ja-JP" altLang="en-US" dirty="0"/>
              <a:t>すでにエイチツーオーリテイリング株式会社様には本交流会にて事例紹介をしていただく予定になっております。</a:t>
            </a:r>
            <a:endParaRPr kumimoji="1" lang="en-US" altLang="ja-JP" dirty="0"/>
          </a:p>
          <a:p>
            <a:r>
              <a:rPr kumimoji="1" lang="ja-JP" altLang="en-US" dirty="0"/>
              <a:t>懇話会メンバーのみなさまにおかれましてもご興味がおありでしたら、ぜひご連絡いただけましたらと思います。</a:t>
            </a:r>
            <a:endParaRPr kumimoji="1" lang="en-US" altLang="ja-JP" dirty="0"/>
          </a:p>
          <a:p>
            <a:r>
              <a:rPr kumimoji="1" lang="ja-JP" altLang="en-US" dirty="0"/>
              <a:t>パートナー事業者様におかれましては別途連絡させていただきます。</a:t>
            </a:r>
            <a:endParaRPr kumimoji="1" lang="en-US" altLang="ja-JP" dirty="0"/>
          </a:p>
          <a:p>
            <a:endParaRPr kumimoji="1" lang="en-US" altLang="ja-JP" dirty="0"/>
          </a:p>
          <a:p>
            <a:r>
              <a:rPr kumimoji="1" lang="ja-JP" altLang="en-US" dirty="0"/>
              <a:t>本制度の紹介、呼びかけについては、</a:t>
            </a:r>
            <a:endParaRPr kumimoji="1" lang="en-US" altLang="ja-JP" dirty="0"/>
          </a:p>
          <a:p>
            <a:r>
              <a:rPr kumimoji="1" lang="ja-JP" altLang="en-US" dirty="0"/>
              <a:t>食品ロス削減に関連する取組を実施していただいている事業者様を中心に今年度すでに</a:t>
            </a:r>
            <a:r>
              <a:rPr kumimoji="1" lang="en-US" altLang="ja-JP" dirty="0"/>
              <a:t>6</a:t>
            </a:r>
            <a:r>
              <a:rPr kumimoji="1" lang="ja-JP" altLang="en-US" dirty="0"/>
              <a:t>社に制度説明させてもらっており、</a:t>
            </a:r>
            <a:endParaRPr kumimoji="1" lang="en-US" altLang="ja-JP" dirty="0"/>
          </a:p>
          <a:p>
            <a:r>
              <a:rPr kumimoji="1" lang="ja-JP" altLang="en-US" dirty="0"/>
              <a:t>大阪産マルシェでのチラシの配架、またマルシェに出店していただいた事業者様の紹介をパネルのような形で掲示させていただきました。</a:t>
            </a:r>
            <a:endParaRPr kumimoji="1" lang="en-US" altLang="ja-JP" dirty="0"/>
          </a:p>
          <a:p>
            <a:r>
              <a:rPr kumimoji="1" lang="ja-JP" altLang="en-US" dirty="0"/>
              <a:t>また、今後の</a:t>
            </a:r>
            <a:r>
              <a:rPr kumimoji="1" lang="en-US" altLang="ja-JP" dirty="0"/>
              <a:t>FABEX</a:t>
            </a:r>
            <a:r>
              <a:rPr kumimoji="1" lang="ja-JP" altLang="en-US" dirty="0"/>
              <a:t>関西や</a:t>
            </a:r>
            <a:r>
              <a:rPr kumimoji="1" lang="en-US" altLang="ja-JP" dirty="0" err="1"/>
              <a:t>FoodStyleKansai</a:t>
            </a:r>
            <a:r>
              <a:rPr kumimoji="1" lang="ja-JP" altLang="en-US" dirty="0"/>
              <a:t>などの食品関係の展示会でもチラシを配架予定です。</a:t>
            </a:r>
            <a:endParaRPr kumimoji="1" lang="en-US" altLang="ja-JP" dirty="0"/>
          </a:p>
          <a:p>
            <a:r>
              <a:rPr kumimoji="1" lang="ja-JP" altLang="en-US" dirty="0"/>
              <a:t>脱炭素を推進する経営等に取り組んでいる事業者に対して脱炭素・エネルギー政策課が登録している、脱炭素宣言事業者への</a:t>
            </a:r>
            <a:r>
              <a:rPr kumimoji="1" lang="en-US" altLang="ja-JP" dirty="0"/>
              <a:t>PR</a:t>
            </a:r>
            <a:r>
              <a:rPr kumimoji="1" lang="ja-JP" altLang="en-US" dirty="0"/>
              <a:t>も実施予定です。</a:t>
            </a:r>
            <a:endParaRPr kumimoji="1" lang="en-US" altLang="ja-JP" dirty="0"/>
          </a:p>
          <a:p>
            <a:r>
              <a:rPr kumimoji="1" lang="ja-JP" altLang="en-US" dirty="0"/>
              <a:t>その他、興味を示していただいた事業者について随時メールにて情報提供を実施しています。</a:t>
            </a:r>
            <a:endParaRPr kumimoji="1" lang="en-US" altLang="ja-JP" dirty="0"/>
          </a:p>
          <a:p>
            <a:endParaRPr kumimoji="1" lang="en-US" altLang="ja-JP" dirty="0"/>
          </a:p>
          <a:p>
            <a:r>
              <a:rPr kumimoji="1" lang="ja-JP" altLang="en-US" dirty="0"/>
              <a:t>（</a:t>
            </a:r>
            <a:r>
              <a:rPr kumimoji="1" lang="en-US" altLang="ja-JP" dirty="0"/>
              <a:t>※</a:t>
            </a:r>
            <a:r>
              <a:rPr kumimoji="1" lang="ja-JP" altLang="en-US" dirty="0"/>
              <a:t>メモ）</a:t>
            </a:r>
            <a:endParaRPr kumimoji="1" lang="en-US" altLang="ja-JP" dirty="0"/>
          </a:p>
          <a:p>
            <a:r>
              <a:rPr kumimoji="1" lang="ja-JP" altLang="en-US" dirty="0"/>
              <a:t>これまで制度説明をしたのはニチバン、清涼飲料水組合、ライフ、ソフトバンク、サラヤ、ファミリーマートの</a:t>
            </a:r>
            <a:r>
              <a:rPr kumimoji="1" lang="en-US" altLang="ja-JP" dirty="0"/>
              <a:t>6</a:t>
            </a:r>
            <a:r>
              <a:rPr kumimoji="1" lang="ja-JP" altLang="en-US" dirty="0"/>
              <a:t>社</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2E02A-AB84-4BFE-9045-7703E5AA1E8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6809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4</a:t>
            </a:fld>
            <a:endParaRPr kumimoji="1" lang="ja-JP" altLang="en-US" dirty="0"/>
          </a:p>
        </p:txBody>
      </p:sp>
    </p:spTree>
    <p:extLst>
      <p:ext uri="{BB962C8B-B14F-4D97-AF65-F5344CB8AC3E}">
        <p14:creationId xmlns:p14="http://schemas.microsoft.com/office/powerpoint/2010/main" val="1368329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11</a:t>
            </a:fld>
            <a:endParaRPr kumimoji="1" lang="ja-JP" altLang="en-US" dirty="0"/>
          </a:p>
        </p:txBody>
      </p:sp>
    </p:spTree>
    <p:extLst>
      <p:ext uri="{BB962C8B-B14F-4D97-AF65-F5344CB8AC3E}">
        <p14:creationId xmlns:p14="http://schemas.microsoft.com/office/powerpoint/2010/main" val="1057665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大阪府ではおおさか食品ロス削減パートナーシップ制度という制度を設けておりまして、</a:t>
            </a:r>
            <a:endParaRPr kumimoji="1" lang="en-US" altLang="ja-JP" dirty="0"/>
          </a:p>
          <a:p>
            <a:r>
              <a:rPr kumimoji="1" lang="ja-JP" altLang="en-US" dirty="0"/>
              <a:t>食品ロス削減に積極的に取り組むとともに消費者に対して啓発を実施する事業者を後押ししさらに取組みを進めていただくため</a:t>
            </a:r>
            <a:endParaRPr kumimoji="1" lang="en-US" altLang="ja-JP" dirty="0"/>
          </a:p>
          <a:p>
            <a:r>
              <a:rPr kumimoji="1" lang="ja-JP" altLang="en-US" dirty="0"/>
              <a:t>平成３０年度に創設した制度になります。</a:t>
            </a:r>
            <a:endParaRPr kumimoji="1" lang="en-US" altLang="ja-JP" dirty="0"/>
          </a:p>
          <a:p>
            <a:endParaRPr kumimoji="1" lang="en-US" altLang="ja-JP" dirty="0"/>
          </a:p>
          <a:p>
            <a:r>
              <a:rPr kumimoji="1" lang="ja-JP" altLang="en-US" dirty="0"/>
              <a:t>パートナーシップ事業者は令和６年６月末現在で４９事業者登録されており、今年４月～６月においても、</a:t>
            </a:r>
            <a:endParaRPr kumimoji="1" lang="en-US" altLang="ja-JP" dirty="0"/>
          </a:p>
          <a:p>
            <a:r>
              <a:rPr kumimoji="1" lang="ja-JP" altLang="en-US" dirty="0"/>
              <a:t>すでに３事業者に登録いただいており、食品の需要予測をすることで仕入等を調整することができるサービスを提供する事業者など新たな分野での参画も増えています。</a:t>
            </a:r>
            <a:endParaRPr kumimoji="1" lang="en-US" altLang="ja-JP" dirty="0"/>
          </a:p>
          <a:p>
            <a:endParaRPr kumimoji="1" lang="en-US" altLang="ja-JP" dirty="0"/>
          </a:p>
          <a:p>
            <a:r>
              <a:rPr kumimoji="1" lang="ja-JP" altLang="en-US" dirty="0"/>
              <a:t>また、８月２７日にはパートナーシップ事業者交流会を予定しておりまして、</a:t>
            </a:r>
            <a:endParaRPr kumimoji="1" lang="en-US" altLang="ja-JP" dirty="0"/>
          </a:p>
          <a:p>
            <a:r>
              <a:rPr kumimoji="1" lang="ja-JP" altLang="en-US" dirty="0"/>
              <a:t>小売業などの各業種の代表事業者による取組事例の紹介、さらに、事例紹介の後には自由な事業者同士の交流、意見交換の場を設けております。</a:t>
            </a:r>
            <a:endParaRPr kumimoji="1" lang="en-US" altLang="ja-JP" dirty="0"/>
          </a:p>
          <a:p>
            <a:r>
              <a:rPr kumimoji="1" lang="ja-JP" altLang="en-US" dirty="0"/>
              <a:t>参加対象としましてはパートナーシップ事業者を中心に、食品ロス削減の取組を実施していただいている又は実施予定・関心のある事業者、</a:t>
            </a:r>
            <a:endParaRPr kumimoji="1" lang="en-US" altLang="ja-JP" dirty="0"/>
          </a:p>
          <a:p>
            <a:r>
              <a:rPr kumimoji="1" lang="ja-JP" altLang="en-US" dirty="0"/>
              <a:t>大阪府の取組にのボランティアとして協力いただいているもったいないやん活動隊、その他市町村担当者ほか</a:t>
            </a:r>
            <a:endParaRPr kumimoji="1" lang="en-US" altLang="ja-JP" dirty="0"/>
          </a:p>
          <a:p>
            <a:r>
              <a:rPr kumimoji="1" lang="ja-JP" altLang="en-US" dirty="0"/>
              <a:t>食品絵雄削減の取組に興味のある一般の方々にもご参加いただければと考えています。</a:t>
            </a:r>
            <a:endParaRPr kumimoji="1" lang="en-US" altLang="ja-JP" dirty="0"/>
          </a:p>
          <a:p>
            <a:r>
              <a:rPr kumimoji="1" lang="ja-JP" altLang="en-US" dirty="0"/>
              <a:t>すでにエイチツーオーリテイリング株式会社様には本交流会にて事例紹介をしていただく予定になっております。</a:t>
            </a:r>
            <a:endParaRPr kumimoji="1" lang="en-US" altLang="ja-JP" dirty="0"/>
          </a:p>
          <a:p>
            <a:r>
              <a:rPr kumimoji="1" lang="ja-JP" altLang="en-US" dirty="0"/>
              <a:t>懇話会メンバーのみなさまにおかれましてもご興味がおありでしたら、ぜひご連絡いただけましたらと思います。</a:t>
            </a:r>
            <a:endParaRPr kumimoji="1" lang="en-US" altLang="ja-JP" dirty="0"/>
          </a:p>
          <a:p>
            <a:r>
              <a:rPr kumimoji="1" lang="ja-JP" altLang="en-US" dirty="0"/>
              <a:t>パートナー事業者様におかれましては別途連絡させていただきます。</a:t>
            </a:r>
            <a:endParaRPr kumimoji="1" lang="en-US" altLang="ja-JP" dirty="0"/>
          </a:p>
          <a:p>
            <a:endParaRPr kumimoji="1" lang="en-US" altLang="ja-JP" dirty="0"/>
          </a:p>
          <a:p>
            <a:r>
              <a:rPr kumimoji="1" lang="ja-JP" altLang="en-US" dirty="0"/>
              <a:t>本制度の紹介、呼びかけについては、</a:t>
            </a:r>
            <a:endParaRPr kumimoji="1" lang="en-US" altLang="ja-JP" dirty="0"/>
          </a:p>
          <a:p>
            <a:r>
              <a:rPr kumimoji="1" lang="ja-JP" altLang="en-US" dirty="0"/>
              <a:t>食品ロス削減に関連する取組を実施していただいている事業者様を中心に今年度すでに</a:t>
            </a:r>
            <a:r>
              <a:rPr kumimoji="1" lang="en-US" altLang="ja-JP" dirty="0"/>
              <a:t>6</a:t>
            </a:r>
            <a:r>
              <a:rPr kumimoji="1" lang="ja-JP" altLang="en-US" dirty="0"/>
              <a:t>社に制度説明させてもらっており、</a:t>
            </a:r>
            <a:endParaRPr kumimoji="1" lang="en-US" altLang="ja-JP" dirty="0"/>
          </a:p>
          <a:p>
            <a:r>
              <a:rPr kumimoji="1" lang="ja-JP" altLang="en-US" dirty="0"/>
              <a:t>大阪産マルシェでのチラシの配架、またマルシェに出店していただいた事業者様の紹介をパネルのような形で掲示させていただきました。</a:t>
            </a:r>
            <a:endParaRPr kumimoji="1" lang="en-US" altLang="ja-JP" dirty="0"/>
          </a:p>
          <a:p>
            <a:r>
              <a:rPr kumimoji="1" lang="ja-JP" altLang="en-US" dirty="0"/>
              <a:t>また、今後の</a:t>
            </a:r>
            <a:r>
              <a:rPr kumimoji="1" lang="en-US" altLang="ja-JP" dirty="0"/>
              <a:t>FABEX</a:t>
            </a:r>
            <a:r>
              <a:rPr kumimoji="1" lang="ja-JP" altLang="en-US" dirty="0"/>
              <a:t>関西や</a:t>
            </a:r>
            <a:r>
              <a:rPr kumimoji="1" lang="en-US" altLang="ja-JP" dirty="0" err="1"/>
              <a:t>FoodStyleKansai</a:t>
            </a:r>
            <a:r>
              <a:rPr kumimoji="1" lang="ja-JP" altLang="en-US" dirty="0"/>
              <a:t>などの食品関係の展示会でもチラシを配架予定です。</a:t>
            </a:r>
            <a:endParaRPr kumimoji="1" lang="en-US" altLang="ja-JP" dirty="0"/>
          </a:p>
          <a:p>
            <a:r>
              <a:rPr kumimoji="1" lang="ja-JP" altLang="en-US" dirty="0"/>
              <a:t>脱炭素を推進する経営等に取り組んでいる事業者に対して脱炭素・エネルギー政策課が登録している、脱炭素宣言事業者への</a:t>
            </a:r>
            <a:r>
              <a:rPr kumimoji="1" lang="en-US" altLang="ja-JP" dirty="0"/>
              <a:t>PR</a:t>
            </a:r>
            <a:r>
              <a:rPr kumimoji="1" lang="ja-JP" altLang="en-US" dirty="0"/>
              <a:t>も実施予定です。</a:t>
            </a:r>
            <a:endParaRPr kumimoji="1" lang="en-US" altLang="ja-JP" dirty="0"/>
          </a:p>
          <a:p>
            <a:r>
              <a:rPr kumimoji="1" lang="ja-JP" altLang="en-US" dirty="0"/>
              <a:t>その他、興味を示していただいた事業者について随時メールにて情報提供を実施しています。</a:t>
            </a:r>
            <a:endParaRPr kumimoji="1" lang="en-US" altLang="ja-JP" dirty="0"/>
          </a:p>
          <a:p>
            <a:endParaRPr kumimoji="1" lang="en-US" altLang="ja-JP" dirty="0"/>
          </a:p>
          <a:p>
            <a:r>
              <a:rPr kumimoji="1" lang="ja-JP" altLang="en-US" dirty="0"/>
              <a:t>（</a:t>
            </a:r>
            <a:r>
              <a:rPr kumimoji="1" lang="en-US" altLang="ja-JP" dirty="0"/>
              <a:t>※</a:t>
            </a:r>
            <a:r>
              <a:rPr kumimoji="1" lang="ja-JP" altLang="en-US" dirty="0"/>
              <a:t>メモ）</a:t>
            </a:r>
            <a:endParaRPr kumimoji="1" lang="en-US" altLang="ja-JP" dirty="0"/>
          </a:p>
          <a:p>
            <a:r>
              <a:rPr kumimoji="1" lang="ja-JP" altLang="en-US" dirty="0"/>
              <a:t>これまで制度説明をしたのはニチバン、清涼飲料水組合、ライフ、ソフトバンク、サラヤ、ファミリーマートの</a:t>
            </a:r>
            <a:r>
              <a:rPr kumimoji="1" lang="en-US" altLang="ja-JP" dirty="0"/>
              <a:t>6</a:t>
            </a:r>
            <a:r>
              <a:rPr kumimoji="1" lang="ja-JP" altLang="en-US" dirty="0"/>
              <a:t>社</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BF2E02A-AB84-4BFE-9045-7703E5AA1E8D}" type="slidenum">
              <a:rPr kumimoji="1" lang="ja-JP" altLang="en-US" smtClean="0"/>
              <a:pPr/>
              <a:t>13</a:t>
            </a:fld>
            <a:endParaRPr kumimoji="1" lang="ja-JP" altLang="en-US"/>
          </a:p>
        </p:txBody>
      </p:sp>
    </p:spTree>
    <p:extLst>
      <p:ext uri="{BB962C8B-B14F-4D97-AF65-F5344CB8AC3E}">
        <p14:creationId xmlns:p14="http://schemas.microsoft.com/office/powerpoint/2010/main" val="2809265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15496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11233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6166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cs typeface="ＭＳ ゴシック" panose="020B0609070205080204" pitchFamily="49" charset="-128"/>
              </a:rPr>
              <a:t>・店舗の取組</a:t>
            </a:r>
            <a:r>
              <a:rPr lang="ja-JP" altLang="en-US" dirty="0">
                <a:latin typeface="Meiryo UI" panose="020B0604030504040204" pitchFamily="50" charset="-128"/>
                <a:ea typeface="Meiryo UI" panose="020B0604030504040204" pitchFamily="50" charset="-128"/>
              </a:rPr>
              <a:t>とリンクするような調査が実施できなかった</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→何の調査？　意識調査？啓発に対する効果の調査？</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各店の計測方法が異なる中で売れ残り、廃棄量の把握が困難</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→データのご提供も難しかったのでは？そもそも計測していない事業者もある</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廃棄量の把握がそもそも困難で、かつ、廃棄量の計測が店舗によって異なるということでしょうか？</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0685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CC3484E-2B4C-4887-8AF3-097CFF75DCF2}" type="datetime1">
              <a:rPr kumimoji="1" lang="ja-JP" altLang="en-US" smtClean="0"/>
              <a:t>2026/2/10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2183681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0F9A4F-9454-45F5-8B56-359E6DF34922}" type="datetime1">
              <a:rPr kumimoji="1" lang="ja-JP" altLang="en-US" smtClean="0"/>
              <a:t>2026/2/10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3587644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FA48E0-8CBF-419E-B7A4-D1F4E6B92A95}" type="datetime1">
              <a:rPr kumimoji="1" lang="ja-JP" altLang="en-US" smtClean="0"/>
              <a:t>2026/2/10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67353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白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55D077-9509-464C-A4CD-F81C2E65062A}"/>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383605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9" indent="0" algn="ctr">
              <a:buNone/>
              <a:defRPr sz="2100"/>
            </a:lvl2pPr>
            <a:lvl3pPr marL="685817" indent="0" algn="ctr">
              <a:buNone/>
              <a:defRPr sz="1800"/>
            </a:lvl3pPr>
            <a:lvl4pPr marL="1028726" indent="0" algn="ctr">
              <a:buNone/>
              <a:defRPr sz="1500"/>
            </a:lvl4pPr>
            <a:lvl5pPr marL="1371634" indent="0" algn="ctr">
              <a:buNone/>
              <a:defRPr sz="1500"/>
            </a:lvl5pPr>
            <a:lvl6pPr marL="1714543" indent="0" algn="ctr">
              <a:buNone/>
              <a:defRPr sz="1500"/>
            </a:lvl6pPr>
            <a:lvl7pPr marL="2057451" indent="0" algn="ctr">
              <a:buNone/>
              <a:defRPr sz="1500"/>
            </a:lvl7pPr>
            <a:lvl8pPr marL="2400360" indent="0" algn="ctr">
              <a:buNone/>
              <a:defRPr sz="1500"/>
            </a:lvl8pPr>
            <a:lvl9pPr marL="2743269"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2AADCFE-5F3B-4220-8BFD-FB711FACE058}" type="datetime1">
              <a:rPr kumimoji="1" lang="ja-JP" altLang="en-US" smtClean="0"/>
              <a:t>2026/2/10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2734070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6BC230-3112-41E5-B00C-A801E5B64C01}" type="datetime1">
              <a:rPr kumimoji="1" lang="ja-JP" altLang="en-US" smtClean="0"/>
              <a:t>2026/2/10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2157682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5"/>
            <a:ext cx="7886700" cy="1500187"/>
          </a:xfrm>
        </p:spPr>
        <p:txBody>
          <a:bodyPr anchor="t">
            <a:normAutofit/>
          </a:bodyPr>
          <a:lstStyle>
            <a:lvl1pPr marL="0" indent="0">
              <a:buNone/>
              <a:defRPr sz="1800">
                <a:solidFill>
                  <a:schemeClr val="tx1">
                    <a:lumMod val="75000"/>
                    <a:lumOff val="25000"/>
                  </a:schemeClr>
                </a:solidFill>
              </a:defRPr>
            </a:lvl1pPr>
            <a:lvl2pPr marL="342909" indent="0">
              <a:buNone/>
              <a:defRPr sz="1350">
                <a:solidFill>
                  <a:schemeClr val="tx1">
                    <a:tint val="75000"/>
                  </a:schemeClr>
                </a:solidFill>
              </a:defRPr>
            </a:lvl2pPr>
            <a:lvl3pPr marL="685817" indent="0">
              <a:buNone/>
              <a:defRPr sz="1200">
                <a:solidFill>
                  <a:schemeClr val="tx1">
                    <a:tint val="75000"/>
                  </a:schemeClr>
                </a:solidFill>
              </a:defRPr>
            </a:lvl3pPr>
            <a:lvl4pPr marL="1028726" indent="0">
              <a:buNone/>
              <a:defRPr sz="1050">
                <a:solidFill>
                  <a:schemeClr val="tx1">
                    <a:tint val="75000"/>
                  </a:schemeClr>
                </a:solidFill>
              </a:defRPr>
            </a:lvl4pPr>
            <a:lvl5pPr marL="1371634" indent="0">
              <a:buNone/>
              <a:defRPr sz="1050">
                <a:solidFill>
                  <a:schemeClr val="tx1">
                    <a:tint val="75000"/>
                  </a:schemeClr>
                </a:solidFill>
              </a:defRPr>
            </a:lvl5pPr>
            <a:lvl6pPr marL="1714543" indent="0">
              <a:buNone/>
              <a:defRPr sz="1050">
                <a:solidFill>
                  <a:schemeClr val="tx1">
                    <a:tint val="75000"/>
                  </a:schemeClr>
                </a:solidFill>
              </a:defRPr>
            </a:lvl6pPr>
            <a:lvl7pPr marL="2057451" indent="0">
              <a:buNone/>
              <a:defRPr sz="1050">
                <a:solidFill>
                  <a:schemeClr val="tx1">
                    <a:tint val="75000"/>
                  </a:schemeClr>
                </a:solidFill>
              </a:defRPr>
            </a:lvl7pPr>
            <a:lvl8pPr marL="2400360" indent="0">
              <a:buNone/>
              <a:defRPr sz="1050">
                <a:solidFill>
                  <a:schemeClr val="tx1">
                    <a:tint val="75000"/>
                  </a:schemeClr>
                </a:solidFill>
              </a:defRPr>
            </a:lvl8pPr>
            <a:lvl9pPr marL="2743269"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9AF9782-D458-44C4-9579-25A2F7974F44}" type="datetime1">
              <a:rPr kumimoji="1" lang="ja-JP" altLang="en-US" smtClean="0"/>
              <a:t>2026/2/10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3339064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6" y="1828802"/>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2"/>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AC15CA7-3CAF-45B5-9266-4C5348F0C5E7}" type="datetime1">
              <a:rPr kumimoji="1" lang="ja-JP" altLang="en-US" smtClean="0"/>
              <a:t>2026/2/10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53028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2"/>
            <a:ext cx="3867150" cy="825699"/>
          </a:xfrm>
        </p:spPr>
        <p:txBody>
          <a:bodyPr anchor="b">
            <a:normAutofit/>
          </a:bodyPr>
          <a:lstStyle>
            <a:lvl1pPr marL="0" indent="0">
              <a:spcBef>
                <a:spcPts val="0"/>
              </a:spcBef>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2"/>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851"/>
            <a:ext cx="3886201" cy="825698"/>
          </a:xfrm>
        </p:spPr>
        <p:txBody>
          <a:bodyPr anchor="b"/>
          <a:lstStyle>
            <a:lvl1pPr marL="0" indent="0">
              <a:spcBef>
                <a:spcPts val="0"/>
              </a:spcBef>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7552"/>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0D099A91-D15D-44D1-A985-6085854ED79F}" type="datetime1">
              <a:rPr kumimoji="1" lang="ja-JP" altLang="en-US" smtClean="0"/>
              <a:t>2026/2/10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FB75F29-2A43-47D9-BF57-FD259BF795F0}" type="slidenum">
              <a:rPr lang="ja-JP" altLang="en-US" smtClean="0"/>
              <a:pPr/>
              <a:t>‹#›</a:t>
            </a:fld>
            <a:endParaRPr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097454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155989-D648-4DFE-81B7-A11DC4B691E0}" type="datetime1">
              <a:rPr kumimoji="1" lang="ja-JP" altLang="en-US" smtClean="0"/>
              <a:t>2026/2/10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FB75F29-2A43-47D9-BF57-FD259BF795F0}" type="slidenum">
              <a:rPr lang="ja-JP" altLang="en-US" smtClean="0"/>
              <a:pPr/>
              <a:t>‹#›</a:t>
            </a:fld>
            <a:endParaRPr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079539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1F51D-58E3-4E18-82EF-9A7F59554DEE}" type="datetime1">
              <a:rPr kumimoji="1" lang="ja-JP" altLang="en-US" smtClean="0"/>
              <a:t>2026/2/10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25854" y="6382242"/>
            <a:ext cx="2057400" cy="365125"/>
          </a:xfrm>
        </p:spPr>
        <p:txBody>
          <a:bodyPr/>
          <a:lstStyle>
            <a:lvl1pPr>
              <a:defRPr sz="1800">
                <a:solidFill>
                  <a:schemeClr val="tx1"/>
                </a:solidFill>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19195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95CF8A-98BF-4785-B0F5-BB68432AD01D}" type="datetime1">
              <a:rPr kumimoji="1" lang="ja-JP" altLang="en-US" smtClean="0"/>
              <a:t>2026/2/10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3314219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2"/>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1"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9" indent="0">
              <a:buNone/>
              <a:defRPr sz="900"/>
            </a:lvl2pPr>
            <a:lvl3pPr marL="685817" indent="0">
              <a:buNone/>
              <a:defRPr sz="750"/>
            </a:lvl3pPr>
            <a:lvl4pPr marL="1028726" indent="0">
              <a:buNone/>
              <a:defRPr sz="675"/>
            </a:lvl4pPr>
            <a:lvl5pPr marL="1371634" indent="0">
              <a:buNone/>
              <a:defRPr sz="675"/>
            </a:lvl5pPr>
            <a:lvl6pPr marL="1714543" indent="0">
              <a:buNone/>
              <a:defRPr sz="675"/>
            </a:lvl6pPr>
            <a:lvl7pPr marL="2057451" indent="0">
              <a:buNone/>
              <a:defRPr sz="675"/>
            </a:lvl7pPr>
            <a:lvl8pPr marL="2400360" indent="0">
              <a:buNone/>
              <a:defRPr sz="675"/>
            </a:lvl8pPr>
            <a:lvl9pPr marL="2743269"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535190-AD97-408F-A428-E5A0368E8F34}" type="datetime1">
              <a:rPr kumimoji="1" lang="ja-JP" altLang="en-US" smtClean="0"/>
              <a:t>2026/2/10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2603340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1" y="990600"/>
            <a:ext cx="4629150" cy="4876800"/>
          </a:xfrm>
        </p:spPr>
        <p:txBody>
          <a:bodyPr/>
          <a:lstStyle>
            <a:lvl1pPr marL="0" indent="0">
              <a:buNone/>
              <a:defRPr sz="2400"/>
            </a:lvl1pPr>
            <a:lvl2pPr marL="342909" indent="0">
              <a:buNone/>
              <a:defRPr sz="2100"/>
            </a:lvl2pPr>
            <a:lvl3pPr marL="685817" indent="0">
              <a:buNone/>
              <a:defRPr sz="1800"/>
            </a:lvl3pPr>
            <a:lvl4pPr marL="1028726" indent="0">
              <a:buNone/>
              <a:defRPr sz="1500"/>
            </a:lvl4pPr>
            <a:lvl5pPr marL="1371634" indent="0">
              <a:buNone/>
              <a:defRPr sz="1500"/>
            </a:lvl5pPr>
            <a:lvl6pPr marL="1714543" indent="0">
              <a:buNone/>
              <a:defRPr sz="1500"/>
            </a:lvl6pPr>
            <a:lvl7pPr marL="2057451" indent="0">
              <a:buNone/>
              <a:defRPr sz="1500"/>
            </a:lvl7pPr>
            <a:lvl8pPr marL="2400360" indent="0">
              <a:buNone/>
              <a:defRPr sz="1500"/>
            </a:lvl8pPr>
            <a:lvl9pPr marL="2743269"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9" indent="0">
              <a:buNone/>
              <a:defRPr sz="900"/>
            </a:lvl2pPr>
            <a:lvl3pPr marL="685817" indent="0">
              <a:buNone/>
              <a:defRPr sz="750"/>
            </a:lvl3pPr>
            <a:lvl4pPr marL="1028726" indent="0">
              <a:buNone/>
              <a:defRPr sz="675"/>
            </a:lvl4pPr>
            <a:lvl5pPr marL="1371634" indent="0">
              <a:buNone/>
              <a:defRPr sz="675"/>
            </a:lvl5pPr>
            <a:lvl6pPr marL="1714543" indent="0">
              <a:buNone/>
              <a:defRPr sz="675"/>
            </a:lvl6pPr>
            <a:lvl7pPr marL="2057451" indent="0">
              <a:buNone/>
              <a:defRPr sz="675"/>
            </a:lvl7pPr>
            <a:lvl8pPr marL="2400360" indent="0">
              <a:buNone/>
              <a:defRPr sz="675"/>
            </a:lvl8pPr>
            <a:lvl9pPr marL="2743269"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B1FA06-9426-42B0-B73C-CEFEFADC0BCF}" type="datetime1">
              <a:rPr kumimoji="1" lang="ja-JP" altLang="en-US" smtClean="0"/>
              <a:t>2026/2/10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109012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6228FB-F2E7-4A71-8ECF-267ED4D5B6E6}" type="datetime1">
              <a:rPr kumimoji="1" lang="ja-JP" altLang="en-US" smtClean="0"/>
              <a:t>2026/2/10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855876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4"/>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FADEF60-87D7-4A80-BF1F-6D526809B8AA}" type="datetime1">
              <a:rPr kumimoji="1" lang="ja-JP" altLang="en-US" smtClean="0"/>
              <a:t>2026/2/10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2548111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EBC3377-B5EB-416B-A552-841A12F7F3CC}" type="datetime1">
              <a:rPr kumimoji="1" lang="ja-JP" altLang="en-US" smtClean="0"/>
              <a:t>2026/2/10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256238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D0BCFAC-699B-42B4-9B0B-071A9EFC46DF}" type="datetime1">
              <a:rPr kumimoji="1" lang="ja-JP" altLang="en-US" smtClean="0"/>
              <a:t>2026/2/10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683358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A79EE1-1716-4843-86FA-872F1B961C0B}" type="datetime1">
              <a:rPr kumimoji="1" lang="ja-JP" altLang="en-US" smtClean="0"/>
              <a:t>2026/2/10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270862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2CA455E-8D92-4F50-8CCC-993EACB4840A}" type="datetime1">
              <a:rPr kumimoji="1" lang="ja-JP" altLang="en-US" smtClean="0"/>
              <a:t>2026/2/10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2212268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A19CC-D521-4964-914B-A953459B7009}" type="datetime1">
              <a:rPr kumimoji="1" lang="ja-JP" altLang="en-US" smtClean="0"/>
              <a:t>2026/2/10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20657" y="6492875"/>
            <a:ext cx="2057400" cy="365125"/>
          </a:xfrm>
        </p:spPr>
        <p:txBody>
          <a:bodyPr/>
          <a:lstStyle>
            <a:lvl1pPr>
              <a:defRPr sz="1800">
                <a:solidFill>
                  <a:schemeClr val="tx1"/>
                </a:solidFill>
              </a:defRPr>
            </a:lvl1pPr>
          </a:lstStyle>
          <a:p>
            <a:fld id="{481A2E50-83C5-4483-B0CA-AC279CFA76AE}" type="slidenum">
              <a:rPr kumimoji="1" lang="ja-JP" altLang="en-US" smtClean="0"/>
              <a:pPr/>
              <a:t>‹#›</a:t>
            </a:fld>
            <a:endParaRPr kumimoji="1" lang="ja-JP" altLang="en-US"/>
          </a:p>
        </p:txBody>
      </p:sp>
    </p:spTree>
    <p:extLst>
      <p:ext uri="{BB962C8B-B14F-4D97-AF65-F5344CB8AC3E}">
        <p14:creationId xmlns:p14="http://schemas.microsoft.com/office/powerpoint/2010/main" val="690076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48BB9C-54D6-47C4-84AD-949FF9F5C972}" type="datetime1">
              <a:rPr kumimoji="1" lang="ja-JP" altLang="en-US" smtClean="0"/>
              <a:t>2026/2/10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362881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BF236BE-E779-4ACC-BB25-5E3E68D0668F}" type="datetime1">
              <a:rPr kumimoji="1" lang="ja-JP" altLang="en-US" smtClean="0"/>
              <a:t>2026/2/10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3619131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B3CA4-F883-4C13-8B60-01CD325C0108}" type="datetime1">
              <a:rPr kumimoji="1" lang="ja-JP" altLang="en-US" smtClean="0"/>
              <a:t>2026/2/10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89396" y="6374425"/>
            <a:ext cx="20574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481A2E50-83C5-4483-B0CA-AC279CFA76AE}" type="slidenum">
              <a:rPr kumimoji="1" lang="ja-JP" altLang="en-US" smtClean="0"/>
              <a:pPr/>
              <a:t>‹#›</a:t>
            </a:fld>
            <a:endParaRPr kumimoji="1" lang="ja-JP" altLang="en-US"/>
          </a:p>
        </p:txBody>
      </p:sp>
    </p:spTree>
    <p:extLst>
      <p:ext uri="{BB962C8B-B14F-4D97-AF65-F5344CB8AC3E}">
        <p14:creationId xmlns:p14="http://schemas.microsoft.com/office/powerpoint/2010/main" val="1123425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6"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6" y="1828802"/>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0CE2402B-1E81-48EC-9067-FE50362F513E}" type="datetime1">
              <a:rPr kumimoji="1" lang="ja-JP" altLang="en-US" smtClean="0"/>
              <a:t>2026/2/10</a:t>
            </a:fld>
            <a:endParaRPr kumimoji="1" lang="ja-JP" altLang="en-US"/>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463146" y="6356352"/>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1810912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17"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5" indent="-171455" algn="l" defTabSz="685817"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72" indent="-171455" algn="l" defTabSz="685817"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98" indent="-171455" algn="l" defTabSz="685817"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906" indent="-171455" algn="l" defTabSz="685817"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815" indent="-171455" algn="l" defTabSz="685817"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723" indent="-171455" algn="l" defTabSz="685817"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17" rtl="0" eaLnBrk="1" latinLnBrk="0" hangingPunct="1">
        <a:defRPr kumimoji="1" sz="1350" kern="1200">
          <a:solidFill>
            <a:schemeClr val="tx1"/>
          </a:solidFill>
          <a:latin typeface="+mn-lt"/>
          <a:ea typeface="+mn-ea"/>
          <a:cs typeface="+mn-cs"/>
        </a:defRPr>
      </a:lvl1pPr>
      <a:lvl2pPr marL="342909" algn="l" defTabSz="685817" rtl="0" eaLnBrk="1" latinLnBrk="0" hangingPunct="1">
        <a:defRPr kumimoji="1" sz="1350" kern="1200">
          <a:solidFill>
            <a:schemeClr val="tx1"/>
          </a:solidFill>
          <a:latin typeface="+mn-lt"/>
          <a:ea typeface="+mn-ea"/>
          <a:cs typeface="+mn-cs"/>
        </a:defRPr>
      </a:lvl2pPr>
      <a:lvl3pPr marL="685817" algn="l" defTabSz="685817" rtl="0" eaLnBrk="1" latinLnBrk="0" hangingPunct="1">
        <a:defRPr kumimoji="1" sz="1350" kern="1200">
          <a:solidFill>
            <a:schemeClr val="tx1"/>
          </a:solidFill>
          <a:latin typeface="+mn-lt"/>
          <a:ea typeface="+mn-ea"/>
          <a:cs typeface="+mn-cs"/>
        </a:defRPr>
      </a:lvl3pPr>
      <a:lvl4pPr marL="1028726" algn="l" defTabSz="685817" rtl="0" eaLnBrk="1" latinLnBrk="0" hangingPunct="1">
        <a:defRPr kumimoji="1" sz="1350" kern="1200">
          <a:solidFill>
            <a:schemeClr val="tx1"/>
          </a:solidFill>
          <a:latin typeface="+mn-lt"/>
          <a:ea typeface="+mn-ea"/>
          <a:cs typeface="+mn-cs"/>
        </a:defRPr>
      </a:lvl4pPr>
      <a:lvl5pPr marL="1371634" algn="l" defTabSz="685817" rtl="0" eaLnBrk="1" latinLnBrk="0" hangingPunct="1">
        <a:defRPr kumimoji="1" sz="1350" kern="1200">
          <a:solidFill>
            <a:schemeClr val="tx1"/>
          </a:solidFill>
          <a:latin typeface="+mn-lt"/>
          <a:ea typeface="+mn-ea"/>
          <a:cs typeface="+mn-cs"/>
        </a:defRPr>
      </a:lvl5pPr>
      <a:lvl6pPr marL="1714543" algn="l" defTabSz="685817" rtl="0" eaLnBrk="1" latinLnBrk="0" hangingPunct="1">
        <a:defRPr kumimoji="1" sz="1350" kern="1200">
          <a:solidFill>
            <a:schemeClr val="tx1"/>
          </a:solidFill>
          <a:latin typeface="+mn-lt"/>
          <a:ea typeface="+mn-ea"/>
          <a:cs typeface="+mn-cs"/>
        </a:defRPr>
      </a:lvl6pPr>
      <a:lvl7pPr marL="2057451" algn="l" defTabSz="685817" rtl="0" eaLnBrk="1" latinLnBrk="0" hangingPunct="1">
        <a:defRPr kumimoji="1" sz="1350" kern="1200">
          <a:solidFill>
            <a:schemeClr val="tx1"/>
          </a:solidFill>
          <a:latin typeface="+mn-lt"/>
          <a:ea typeface="+mn-ea"/>
          <a:cs typeface="+mn-cs"/>
        </a:defRPr>
      </a:lvl7pPr>
      <a:lvl8pPr marL="2400360" algn="l" defTabSz="685817" rtl="0" eaLnBrk="1" latinLnBrk="0" hangingPunct="1">
        <a:defRPr kumimoji="1" sz="1350" kern="1200">
          <a:solidFill>
            <a:schemeClr val="tx1"/>
          </a:solidFill>
          <a:latin typeface="+mn-lt"/>
          <a:ea typeface="+mn-ea"/>
          <a:cs typeface="+mn-cs"/>
        </a:defRPr>
      </a:lvl8pPr>
      <a:lvl9pPr marL="2743269" algn="l" defTabSz="685817"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pyKrTYKrh1w"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17.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1.jpeg"/><Relationship Id="rId11" Type="http://schemas.openxmlformats.org/officeDocument/2006/relationships/image" Target="../media/image66.jpeg"/><Relationship Id="rId5" Type="http://schemas.openxmlformats.org/officeDocument/2006/relationships/image" Target="../media/image60.jpeg"/><Relationship Id="rId10" Type="http://schemas.openxmlformats.org/officeDocument/2006/relationships/image" Target="../media/image65.jpeg"/><Relationship Id="rId4" Type="http://schemas.openxmlformats.org/officeDocument/2006/relationships/image" Target="../media/image59.jpeg"/><Relationship Id="rId9" Type="http://schemas.openxmlformats.org/officeDocument/2006/relationships/image" Target="../media/image64.jpeg"/></Relationships>
</file>

<file path=ppt/slides/_rels/slide1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ww.pref.osaka.lg.jp/o120110/ryutai/foodloss/partnership.html" TargetMode="External"/><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hyperlink" Target="https://www.irasutoya.com/2018/05/blog-post_426.html" TargetMode="External"/><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png"/><Relationship Id="rId4" Type="http://schemas.openxmlformats.org/officeDocument/2006/relationships/image" Target="../media/image73.jpeg"/></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1.png"/><Relationship Id="rId11" Type="http://schemas.openxmlformats.org/officeDocument/2006/relationships/image" Target="../media/image85.jpeg"/><Relationship Id="rId5" Type="http://schemas.openxmlformats.org/officeDocument/2006/relationships/image" Target="../media/image80.png"/><Relationship Id="rId10" Type="http://schemas.openxmlformats.org/officeDocument/2006/relationships/chart" Target="../charts/chart3.xml"/><Relationship Id="rId4" Type="http://schemas.openxmlformats.org/officeDocument/2006/relationships/image" Target="../media/image79.png"/><Relationship Id="rId9" Type="http://schemas.openxmlformats.org/officeDocument/2006/relationships/image" Target="../media/image84.png"/></Relationships>
</file>

<file path=ppt/slides/_rels/slide2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hyperlink" Target="https://www.irasutoya.com/2018/05/blog-post_426.html" TargetMode="External"/><Relationship Id="rId4" Type="http://schemas.openxmlformats.org/officeDocument/2006/relationships/image" Target="../media/image79.png"/><Relationship Id="rId9" Type="http://schemas.openxmlformats.org/officeDocument/2006/relationships/image" Target="../media/image8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67628" y="2890838"/>
            <a:ext cx="8580969" cy="857250"/>
          </a:xfrm>
        </p:spPr>
        <p:txBody>
          <a:bodyPr>
            <a:normAutofit/>
          </a:bodyPr>
          <a:lstStyle/>
          <a:p>
            <a:pPr algn="ctr"/>
            <a:r>
              <a:rPr lang="ja-JP" altLang="en-US" sz="2800" dirty="0">
                <a:solidFill>
                  <a:schemeClr val="tx1">
                    <a:lumMod val="65000"/>
                    <a:lumOff val="35000"/>
                  </a:schemeClr>
                </a:solidFill>
                <a:latin typeface="UD デジタル 教科書体 NP-B" panose="02020700000000000000" pitchFamily="18" charset="-128"/>
                <a:ea typeface="UD デジタル 教科書体 NP-B" panose="02020700000000000000" pitchFamily="18" charset="-128"/>
              </a:rPr>
              <a:t>（２）食品ロス削減対策検討事業について</a:t>
            </a:r>
          </a:p>
        </p:txBody>
      </p:sp>
      <p:cxnSp>
        <p:nvCxnSpPr>
          <p:cNvPr id="6" name="直線コネクタ 5"/>
          <p:cNvCxnSpPr>
            <a:cxnSpLocks/>
          </p:cNvCxnSpPr>
          <p:nvPr/>
        </p:nvCxnSpPr>
        <p:spPr>
          <a:xfrm>
            <a:off x="847725" y="3748088"/>
            <a:ext cx="7410450" cy="0"/>
          </a:xfrm>
          <a:prstGeom prst="line">
            <a:avLst/>
          </a:prstGeom>
          <a:ln>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grpSp>
        <p:nvGrpSpPr>
          <p:cNvPr id="8" name="グループ化 7"/>
          <p:cNvGrpSpPr/>
          <p:nvPr/>
        </p:nvGrpSpPr>
        <p:grpSpPr>
          <a:xfrm>
            <a:off x="172226" y="415142"/>
            <a:ext cx="3126442" cy="385131"/>
            <a:chOff x="285317" y="757882"/>
            <a:chExt cx="10837585" cy="1354699"/>
          </a:xfrm>
        </p:grpSpPr>
        <p:grpSp>
          <p:nvGrpSpPr>
            <p:cNvPr id="9" name="グループ化 8">
              <a:extLst>
                <a:ext uri="{FF2B5EF4-FFF2-40B4-BE49-F238E27FC236}">
                  <a16:creationId xmlns:a16="http://schemas.microsoft.com/office/drawing/2014/main" id="{F1F051AA-3954-45BB-A823-4A6521ED1B9A}"/>
                </a:ext>
              </a:extLst>
            </p:cNvPr>
            <p:cNvGrpSpPr/>
            <p:nvPr/>
          </p:nvGrpSpPr>
          <p:grpSpPr>
            <a:xfrm>
              <a:off x="285317" y="757882"/>
              <a:ext cx="9482886" cy="1354698"/>
              <a:chOff x="192024" y="0"/>
              <a:chExt cx="10838688" cy="1548384"/>
            </a:xfrm>
          </p:grpSpPr>
          <p:pic>
            <p:nvPicPr>
              <p:cNvPr id="11" name="図 10" descr="アイコン&#10;&#10;自動的に生成された説明">
                <a:extLst>
                  <a:ext uri="{FF2B5EF4-FFF2-40B4-BE49-F238E27FC236}">
                    <a16:creationId xmlns:a16="http://schemas.microsoft.com/office/drawing/2014/main" id="{AD9F5F3C-31D2-4EFB-8497-0BB8776554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024" y="0"/>
                <a:ext cx="1548384" cy="1548384"/>
              </a:xfrm>
              <a:prstGeom prst="rect">
                <a:avLst/>
              </a:prstGeom>
            </p:spPr>
          </p:pic>
          <p:pic>
            <p:nvPicPr>
              <p:cNvPr id="12" name="図 11" descr="アイコン が含まれている画像&#10;&#10;自動的に生成された説明">
                <a:extLst>
                  <a:ext uri="{FF2B5EF4-FFF2-40B4-BE49-F238E27FC236}">
                    <a16:creationId xmlns:a16="http://schemas.microsoft.com/office/drawing/2014/main" id="{3C13A7C0-FBB8-4CA8-B240-B6FCD0D76D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0408" y="0"/>
                <a:ext cx="1548384" cy="1548384"/>
              </a:xfrm>
              <a:prstGeom prst="rect">
                <a:avLst/>
              </a:prstGeom>
            </p:spPr>
          </p:pic>
          <p:pic>
            <p:nvPicPr>
              <p:cNvPr id="13" name="図 12" descr="アイコン が含まれている画像&#10;&#10;自動的に生成された説明">
                <a:extLst>
                  <a:ext uri="{FF2B5EF4-FFF2-40B4-BE49-F238E27FC236}">
                    <a16:creationId xmlns:a16="http://schemas.microsoft.com/office/drawing/2014/main" id="{0C551BCB-3466-43F1-9B9B-B269414C11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88792" y="0"/>
                <a:ext cx="1548384" cy="1548384"/>
              </a:xfrm>
              <a:prstGeom prst="rect">
                <a:avLst/>
              </a:prstGeom>
            </p:spPr>
          </p:pic>
          <p:pic>
            <p:nvPicPr>
              <p:cNvPr id="14" name="図 13" descr="アイコン が含まれている画像&#10;&#10;自動的に生成された説明">
                <a:extLst>
                  <a:ext uri="{FF2B5EF4-FFF2-40B4-BE49-F238E27FC236}">
                    <a16:creationId xmlns:a16="http://schemas.microsoft.com/office/drawing/2014/main" id="{B1957410-E686-4323-B04B-E7B078C66A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37176" y="0"/>
                <a:ext cx="1548384" cy="1548384"/>
              </a:xfrm>
              <a:prstGeom prst="rect">
                <a:avLst/>
              </a:prstGeom>
            </p:spPr>
          </p:pic>
          <p:pic>
            <p:nvPicPr>
              <p:cNvPr id="15" name="図 14" descr="ロゴ が含まれている画像&#10;&#10;自動的に生成された説明">
                <a:extLst>
                  <a:ext uri="{FF2B5EF4-FFF2-40B4-BE49-F238E27FC236}">
                    <a16:creationId xmlns:a16="http://schemas.microsoft.com/office/drawing/2014/main" id="{84A3BC83-2E88-4066-9FA6-413884CE609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85560" y="0"/>
                <a:ext cx="1548384" cy="1548384"/>
              </a:xfrm>
              <a:prstGeom prst="rect">
                <a:avLst/>
              </a:prstGeom>
            </p:spPr>
          </p:pic>
          <p:pic>
            <p:nvPicPr>
              <p:cNvPr id="16" name="図 15" descr="アイコン が含まれている画像&#10;&#10;自動的に生成された説明">
                <a:extLst>
                  <a:ext uri="{FF2B5EF4-FFF2-40B4-BE49-F238E27FC236}">
                    <a16:creationId xmlns:a16="http://schemas.microsoft.com/office/drawing/2014/main" id="{9BBC6DAE-1E2E-4328-9C49-95B78CE1F3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33944" y="0"/>
                <a:ext cx="1548384" cy="1548384"/>
              </a:xfrm>
              <a:prstGeom prst="rect">
                <a:avLst/>
              </a:prstGeom>
            </p:spPr>
          </p:pic>
          <p:pic>
            <p:nvPicPr>
              <p:cNvPr id="17" name="図 16" descr="アイコン&#10;&#10;自動的に生成された説明">
                <a:extLst>
                  <a:ext uri="{FF2B5EF4-FFF2-40B4-BE49-F238E27FC236}">
                    <a16:creationId xmlns:a16="http://schemas.microsoft.com/office/drawing/2014/main" id="{C03E810A-505C-4C5A-B684-766E38ACBD0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82328" y="0"/>
                <a:ext cx="1548384" cy="1548384"/>
              </a:xfrm>
              <a:prstGeom prst="rect">
                <a:avLst/>
              </a:prstGeom>
            </p:spPr>
          </p:pic>
        </p:grpSp>
        <p:pic>
          <p:nvPicPr>
            <p:cNvPr id="10" name="図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68204" y="757883"/>
              <a:ext cx="1354698" cy="1354698"/>
            </a:xfrm>
            <a:prstGeom prst="rect">
              <a:avLst/>
            </a:prstGeom>
            <a:solidFill>
              <a:schemeClr val="bg1"/>
            </a:solidFill>
          </p:spPr>
        </p:pic>
      </p:grpSp>
      <p:sp>
        <p:nvSpPr>
          <p:cNvPr id="5" name="テキスト ボックス 4">
            <a:extLst>
              <a:ext uri="{FF2B5EF4-FFF2-40B4-BE49-F238E27FC236}">
                <a16:creationId xmlns:a16="http://schemas.microsoft.com/office/drawing/2014/main" id="{0435DBAA-654D-4B31-9D21-962C4E498C75}"/>
              </a:ext>
            </a:extLst>
          </p:cNvPr>
          <p:cNvSpPr txBox="1"/>
          <p:nvPr/>
        </p:nvSpPr>
        <p:spPr>
          <a:xfrm>
            <a:off x="7738006" y="761528"/>
            <a:ext cx="1685925" cy="40011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資料１</a:t>
            </a:r>
          </a:p>
        </p:txBody>
      </p:sp>
      <p:sp>
        <p:nvSpPr>
          <p:cNvPr id="18" name="テキスト ボックス 17">
            <a:extLst>
              <a:ext uri="{FF2B5EF4-FFF2-40B4-BE49-F238E27FC236}">
                <a16:creationId xmlns:a16="http://schemas.microsoft.com/office/drawing/2014/main" id="{ECF0B33D-CD98-46DC-8BB3-1C52DE569858}"/>
              </a:ext>
            </a:extLst>
          </p:cNvPr>
          <p:cNvSpPr txBox="1"/>
          <p:nvPr/>
        </p:nvSpPr>
        <p:spPr>
          <a:xfrm>
            <a:off x="3983182" y="235803"/>
            <a:ext cx="5160819" cy="291170"/>
          </a:xfrm>
          <a:prstGeom prst="rect">
            <a:avLst/>
          </a:prstGeom>
          <a:noFill/>
        </p:spPr>
        <p:txBody>
          <a:bodyPr wrap="square" rtlCol="0">
            <a:spAutoFit/>
          </a:bodyPr>
          <a:lstStyle/>
          <a:p>
            <a:r>
              <a:rPr kumimoji="1" lang="en-US" altLang="ja-JP" sz="1292" dirty="0">
                <a:latin typeface="UD デジタル 教科書体 NP-R" panose="02020400000000000000" pitchFamily="18" charset="-128"/>
                <a:ea typeface="UD デジタル 教科書体 NP-R" panose="02020400000000000000" pitchFamily="18" charset="-128"/>
              </a:rPr>
              <a:t>R</a:t>
            </a:r>
            <a:r>
              <a:rPr kumimoji="1" lang="ja-JP" altLang="en-US" sz="1292" dirty="0">
                <a:latin typeface="UD デジタル 教科書体 NP-R" panose="02020400000000000000" pitchFamily="18" charset="-128"/>
                <a:ea typeface="UD デジタル 教科書体 NP-R" panose="02020400000000000000" pitchFamily="18" charset="-128"/>
              </a:rPr>
              <a:t>８</a:t>
            </a:r>
            <a:r>
              <a:rPr kumimoji="1" lang="en-US" altLang="ja-JP" sz="1292" dirty="0">
                <a:latin typeface="UD デジタル 教科書体 NP-R" panose="02020400000000000000" pitchFamily="18" charset="-128"/>
                <a:ea typeface="UD デジタル 教科書体 NP-R" panose="02020400000000000000" pitchFamily="18" charset="-128"/>
              </a:rPr>
              <a:t>.</a:t>
            </a:r>
            <a:r>
              <a:rPr kumimoji="1" lang="ja-JP" altLang="en-US" sz="1292" dirty="0">
                <a:latin typeface="UD デジタル 教科書体 NP-R" panose="02020400000000000000" pitchFamily="18" charset="-128"/>
                <a:ea typeface="UD デジタル 教科書体 NP-R" panose="02020400000000000000" pitchFamily="18" charset="-128"/>
              </a:rPr>
              <a:t>２</a:t>
            </a:r>
            <a:r>
              <a:rPr kumimoji="1" lang="en-US" altLang="ja-JP" sz="1292" dirty="0">
                <a:latin typeface="UD デジタル 教科書体 NP-R" panose="02020400000000000000" pitchFamily="18" charset="-128"/>
                <a:ea typeface="UD デジタル 教科書体 NP-R" panose="02020400000000000000" pitchFamily="18" charset="-128"/>
              </a:rPr>
              <a:t>.</a:t>
            </a:r>
            <a:r>
              <a:rPr kumimoji="1" lang="ja-JP" altLang="en-US" sz="1292" dirty="0">
                <a:latin typeface="UD デジタル 教科書体 NP-R" panose="02020400000000000000" pitchFamily="18" charset="-128"/>
                <a:ea typeface="UD デジタル 教科書体 NP-R" panose="02020400000000000000" pitchFamily="18" charset="-128"/>
              </a:rPr>
              <a:t>９　令和７年度第２回食品ロス削減ネットワーク懇話会資料</a:t>
            </a:r>
          </a:p>
        </p:txBody>
      </p:sp>
      <p:sp>
        <p:nvSpPr>
          <p:cNvPr id="3" name="スライド番号プレースホルダー 2">
            <a:extLst>
              <a:ext uri="{FF2B5EF4-FFF2-40B4-BE49-F238E27FC236}">
                <a16:creationId xmlns:a16="http://schemas.microsoft.com/office/drawing/2014/main" id="{72C7E837-93B0-4900-9EE3-D44E11F840B1}"/>
              </a:ext>
            </a:extLst>
          </p:cNvPr>
          <p:cNvSpPr>
            <a:spLocks noGrp="1"/>
          </p:cNvSpPr>
          <p:nvPr>
            <p:ph type="sldNum" sz="quarter" idx="12"/>
          </p:nvPr>
        </p:nvSpPr>
        <p:spPr/>
        <p:txBody>
          <a:bodyPr/>
          <a:lstStyle/>
          <a:p>
            <a:fld id="{481A2E50-83C5-4483-B0CA-AC279CFA76AE}" type="slidenum">
              <a:rPr kumimoji="1" lang="ja-JP" altLang="en-US" smtClean="0"/>
              <a:t>1</a:t>
            </a:fld>
            <a:endParaRPr kumimoji="1" lang="ja-JP" altLang="en-US"/>
          </a:p>
        </p:txBody>
      </p:sp>
    </p:spTree>
    <p:extLst>
      <p:ext uri="{BB962C8B-B14F-4D97-AF65-F5344CB8AC3E}">
        <p14:creationId xmlns:p14="http://schemas.microsoft.com/office/powerpoint/2010/main" val="811685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86E8F281-6C5E-426D-9013-31A2FED1889F}"/>
              </a:ext>
            </a:extLst>
          </p:cNvPr>
          <p:cNvSpPr/>
          <p:nvPr/>
        </p:nvSpPr>
        <p:spPr>
          <a:xfrm>
            <a:off x="556644" y="2941853"/>
            <a:ext cx="5765298" cy="307777"/>
          </a:xfrm>
          <a:prstGeom prst="rect">
            <a:avLst/>
          </a:prstGeom>
        </p:spPr>
        <p:txBody>
          <a:bodyPr wrap="square">
            <a:spAutoFit/>
          </a:bodyPr>
          <a:lstStyle/>
          <a:p>
            <a:pPr defTabSz="779173">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（１）食品ロス削減講座の開催</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83F59005-7DF9-4602-8175-E893B64D7ED5}"/>
              </a:ext>
            </a:extLst>
          </p:cNvPr>
          <p:cNvSpPr/>
          <p:nvPr/>
        </p:nvSpPr>
        <p:spPr>
          <a:xfrm>
            <a:off x="632835" y="4867893"/>
            <a:ext cx="5765298" cy="523220"/>
          </a:xfrm>
          <a:prstGeom prst="rect">
            <a:avLst/>
          </a:prstGeom>
        </p:spPr>
        <p:txBody>
          <a:bodyPr wrap="square">
            <a:spAutoFit/>
          </a:bodyPr>
          <a:lstStyle/>
          <a:p>
            <a:pPr defTabSz="779173">
              <a:defRPr/>
            </a:pPr>
            <a:r>
              <a:rPr kumimoji="1" lang="ja-JP" altLang="en-US" sz="1400" dirty="0">
                <a:latin typeface="BIZ UDPゴシック" panose="020B0400000000000000" pitchFamily="50" charset="-128"/>
                <a:ea typeface="BIZ UDPゴシック" panose="020B0400000000000000" pitchFamily="50" charset="-128"/>
              </a:rPr>
              <a:t>（２）地域の食品ロス削減に向けた取組の実践（活動隊の派遣）</a:t>
            </a:r>
            <a:br>
              <a:rPr kumimoji="1" lang="ja-JP" altLang="en-US" sz="1400" dirty="0">
                <a:latin typeface="BIZ UDPゴシック" panose="020B0400000000000000" pitchFamily="50" charset="-128"/>
                <a:ea typeface="BIZ UDPゴシック" panose="020B0400000000000000" pitchFamily="50" charset="-128"/>
              </a:rPr>
            </a:br>
            <a:endParaRPr kumimoji="1" lang="en-US" altLang="ja-JP" sz="1400"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474989EC-9041-475D-BD3E-008A6A6B86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8473" y="2948656"/>
            <a:ext cx="1683838" cy="1038502"/>
          </a:xfrm>
          <a:prstGeom prst="rect">
            <a:avLst/>
          </a:prstGeom>
        </p:spPr>
      </p:pic>
      <p:sp>
        <p:nvSpPr>
          <p:cNvPr id="18" name="Text Box 5">
            <a:extLst>
              <a:ext uri="{FF2B5EF4-FFF2-40B4-BE49-F238E27FC236}">
                <a16:creationId xmlns:a16="http://schemas.microsoft.com/office/drawing/2014/main" id="{E07508B1-C214-419E-B13F-F45278A1C033}"/>
              </a:ext>
            </a:extLst>
          </p:cNvPr>
          <p:cNvSpPr txBox="1">
            <a:spLocks noChangeArrowheads="1"/>
          </p:cNvSpPr>
          <p:nvPr/>
        </p:nvSpPr>
        <p:spPr bwMode="auto">
          <a:xfrm>
            <a:off x="556644" y="1544485"/>
            <a:ext cx="8208984" cy="714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276" tIns="27138" rIns="54276" bIns="2713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422041">
              <a:spcBef>
                <a:spcPct val="0"/>
              </a:spcBef>
              <a:buNone/>
              <a:defRPr/>
            </a:pPr>
            <a:r>
              <a:rPr lang="ja-JP" altLang="en-US" sz="1292" dirty="0">
                <a:solidFill>
                  <a:prstClr val="black"/>
                </a:solidFill>
                <a:latin typeface="Meiryo UI" panose="020B0604030504040204" pitchFamily="50" charset="-128"/>
                <a:ea typeface="Meiryo UI" panose="020B0604030504040204" pitchFamily="50" charset="-128"/>
              </a:rPr>
              <a:t>　令和８年度は、これまでの取組を踏まえ、市町村や事業者が開催するイベントなどを通じて、啓発事例をさらに創出していく。あわせて、食品ロス削減講座の内容を、当該イベントに参加する活動隊・市町村・事業者向けに、より実践的な内容へと改善し、活動隊が主体的に取組を展開できるよう支援していく。</a:t>
            </a:r>
          </a:p>
        </p:txBody>
      </p:sp>
      <p:sp>
        <p:nvSpPr>
          <p:cNvPr id="22" name="AutoShape 7">
            <a:extLst>
              <a:ext uri="{FF2B5EF4-FFF2-40B4-BE49-F238E27FC236}">
                <a16:creationId xmlns:a16="http://schemas.microsoft.com/office/drawing/2014/main" id="{C1A10C36-1C5C-48E6-81E8-211F925ACDA6}"/>
              </a:ext>
            </a:extLst>
          </p:cNvPr>
          <p:cNvSpPr>
            <a:spLocks noChangeArrowheads="1"/>
          </p:cNvSpPr>
          <p:nvPr/>
        </p:nvSpPr>
        <p:spPr bwMode="auto">
          <a:xfrm>
            <a:off x="556644" y="2554604"/>
            <a:ext cx="847558" cy="297567"/>
          </a:xfrm>
          <a:prstGeom prst="roundRect">
            <a:avLst>
              <a:gd name="adj" fmla="val 16667"/>
            </a:avLst>
          </a:prstGeom>
          <a:solidFill>
            <a:schemeClr val="accent1">
              <a:lumMod val="75000"/>
            </a:schemeClr>
          </a:solidFill>
          <a:ln w="9525">
            <a:solidFill>
              <a:schemeClr val="accent1">
                <a:lumMod val="75000"/>
              </a:schemeClr>
            </a:solidFill>
            <a:round/>
            <a:headEnd/>
            <a:tailEnd/>
          </a:ln>
          <a:effectLst/>
        </p:spPr>
        <p:txBody>
          <a:bodyPr wrap="none" lIns="72368" tIns="36185" rIns="72368" bIns="3618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422041">
              <a:spcBef>
                <a:spcPct val="0"/>
              </a:spcBef>
              <a:buNone/>
              <a:defRPr/>
            </a:pPr>
            <a:r>
              <a:rPr lang="ja-JP" altLang="en-US" sz="1108" b="1" dirty="0">
                <a:solidFill>
                  <a:schemeClr val="bg1"/>
                </a:solidFill>
                <a:latin typeface="Meiryo UI" panose="020B0604030504040204" pitchFamily="50" charset="-128"/>
                <a:ea typeface="Meiryo UI" panose="020B0604030504040204" pitchFamily="50" charset="-128"/>
              </a:rPr>
              <a:t>事業の概要</a:t>
            </a:r>
          </a:p>
        </p:txBody>
      </p:sp>
      <p:sp>
        <p:nvSpPr>
          <p:cNvPr id="23" name="AutoShape 7">
            <a:extLst>
              <a:ext uri="{FF2B5EF4-FFF2-40B4-BE49-F238E27FC236}">
                <a16:creationId xmlns:a16="http://schemas.microsoft.com/office/drawing/2014/main" id="{B1836F83-21C8-408F-96D4-51FAAB067866}"/>
              </a:ext>
            </a:extLst>
          </p:cNvPr>
          <p:cNvSpPr>
            <a:spLocks noChangeArrowheads="1"/>
          </p:cNvSpPr>
          <p:nvPr/>
        </p:nvSpPr>
        <p:spPr bwMode="auto">
          <a:xfrm>
            <a:off x="556644" y="1189492"/>
            <a:ext cx="847558" cy="297567"/>
          </a:xfrm>
          <a:prstGeom prst="roundRect">
            <a:avLst>
              <a:gd name="adj" fmla="val 16667"/>
            </a:avLst>
          </a:prstGeom>
          <a:solidFill>
            <a:schemeClr val="accent1">
              <a:lumMod val="75000"/>
            </a:schemeClr>
          </a:solidFill>
          <a:ln w="9525">
            <a:solidFill>
              <a:schemeClr val="accent1">
                <a:lumMod val="75000"/>
              </a:schemeClr>
            </a:solidFill>
            <a:round/>
            <a:headEnd/>
            <a:tailEnd/>
          </a:ln>
          <a:effectLst/>
        </p:spPr>
        <p:txBody>
          <a:bodyPr wrap="none" lIns="72368" tIns="36185" rIns="72368" bIns="3618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422041">
              <a:spcBef>
                <a:spcPct val="0"/>
              </a:spcBef>
              <a:buNone/>
              <a:defRPr/>
            </a:pPr>
            <a:r>
              <a:rPr lang="ja-JP" altLang="en-US" sz="1108" b="1" dirty="0">
                <a:solidFill>
                  <a:schemeClr val="bg1"/>
                </a:solidFill>
                <a:latin typeface="Meiryo UI" panose="020B0604030504040204" pitchFamily="50" charset="-128"/>
                <a:ea typeface="Meiryo UI" panose="020B0604030504040204" pitchFamily="50" charset="-128"/>
              </a:rPr>
              <a:t>事業の目的</a:t>
            </a:r>
          </a:p>
        </p:txBody>
      </p:sp>
      <p:sp>
        <p:nvSpPr>
          <p:cNvPr id="3" name="スライド番号プレースホルダー 2">
            <a:extLst>
              <a:ext uri="{FF2B5EF4-FFF2-40B4-BE49-F238E27FC236}">
                <a16:creationId xmlns:a16="http://schemas.microsoft.com/office/drawing/2014/main" id="{ADEB6196-78B7-42B2-BAF4-B25F116F2B6F}"/>
              </a:ext>
            </a:extLst>
          </p:cNvPr>
          <p:cNvSpPr>
            <a:spLocks noGrp="1"/>
          </p:cNvSpPr>
          <p:nvPr>
            <p:ph type="sldNum" sz="quarter" idx="12"/>
          </p:nvPr>
        </p:nvSpPr>
        <p:spPr>
          <a:xfrm>
            <a:off x="7037730" y="6463028"/>
            <a:ext cx="2057400" cy="337038"/>
          </a:xfrm>
        </p:spPr>
        <p:txBody>
          <a:bodyPr/>
          <a:lstStyle/>
          <a:p>
            <a:fld id="{EFB75F29-2A43-47D9-BF57-FD259BF795F0}" type="slidenum">
              <a:rPr lang="ja-JP" altLang="en-US" smtClean="0"/>
              <a:pPr/>
              <a:t>10</a:t>
            </a:fld>
            <a:endParaRPr lang="ja-JP" altLang="en-US" dirty="0"/>
          </a:p>
        </p:txBody>
      </p:sp>
      <p:sp>
        <p:nvSpPr>
          <p:cNvPr id="20" name="タイトル 1">
            <a:extLst>
              <a:ext uri="{FF2B5EF4-FFF2-40B4-BE49-F238E27FC236}">
                <a16:creationId xmlns:a16="http://schemas.microsoft.com/office/drawing/2014/main" id="{346C17D8-59A6-45CF-A261-2C23D0EC3F68}"/>
              </a:ext>
            </a:extLst>
          </p:cNvPr>
          <p:cNvSpPr txBox="1">
            <a:spLocks/>
          </p:cNvSpPr>
          <p:nvPr/>
        </p:nvSpPr>
        <p:spPr>
          <a:xfrm>
            <a:off x="0" y="63463"/>
            <a:ext cx="9144000" cy="491646"/>
          </a:xfrm>
          <a:prstGeom prst="rect">
            <a:avLst/>
          </a:prstGeom>
          <a:solidFill>
            <a:schemeClr val="accent1">
              <a:lumMod val="75000"/>
            </a:schemeClr>
          </a:solidFill>
          <a:effectLst/>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215" b="1" dirty="0">
                <a:solidFill>
                  <a:schemeClr val="bg1"/>
                </a:solidFill>
                <a:latin typeface="BIZ UDPゴシック" panose="020B0400000000000000" pitchFamily="50" charset="-128"/>
                <a:ea typeface="BIZ UDPゴシック" panose="020B0400000000000000" pitchFamily="50" charset="-128"/>
              </a:rPr>
              <a:t>食品ロス削減ボランティア活動推進事業について（令和８年度）</a:t>
            </a:r>
          </a:p>
        </p:txBody>
      </p:sp>
      <p:grpSp>
        <p:nvGrpSpPr>
          <p:cNvPr id="19" name="グループ化 18">
            <a:extLst>
              <a:ext uri="{FF2B5EF4-FFF2-40B4-BE49-F238E27FC236}">
                <a16:creationId xmlns:a16="http://schemas.microsoft.com/office/drawing/2014/main" id="{8EA6523A-7495-4211-9562-3322A3F57240}"/>
              </a:ext>
            </a:extLst>
          </p:cNvPr>
          <p:cNvGrpSpPr/>
          <p:nvPr/>
        </p:nvGrpSpPr>
        <p:grpSpPr>
          <a:xfrm>
            <a:off x="3399452" y="5267705"/>
            <a:ext cx="1732224" cy="1030128"/>
            <a:chOff x="5189586" y="4237571"/>
            <a:chExt cx="3772034" cy="2322325"/>
          </a:xfrm>
        </p:grpSpPr>
        <p:sp>
          <p:nvSpPr>
            <p:cNvPr id="21" name="四角形: 角を丸くする 20">
              <a:extLst>
                <a:ext uri="{FF2B5EF4-FFF2-40B4-BE49-F238E27FC236}">
                  <a16:creationId xmlns:a16="http://schemas.microsoft.com/office/drawing/2014/main" id="{86C69574-2A62-472B-AC8C-2FC1922831DC}"/>
                </a:ext>
              </a:extLst>
            </p:cNvPr>
            <p:cNvSpPr/>
            <p:nvPr/>
          </p:nvSpPr>
          <p:spPr>
            <a:xfrm>
              <a:off x="5189586" y="4237571"/>
              <a:ext cx="3772034" cy="2322325"/>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9586">
                <a:defRPr/>
              </a:pPr>
              <a:endParaRPr kumimoji="1" lang="ja-JP" altLang="en-US" sz="1534">
                <a:solidFill>
                  <a:prstClr val="white"/>
                </a:solidFill>
                <a:latin typeface="Calibri" panose="020F0502020204030204"/>
                <a:ea typeface="游ゴシック" panose="020B0400000000000000" pitchFamily="50" charset="-128"/>
              </a:endParaRPr>
            </a:p>
          </p:txBody>
        </p:sp>
        <p:cxnSp>
          <p:nvCxnSpPr>
            <p:cNvPr id="24" name="直線矢印コネクタ 23">
              <a:extLst>
                <a:ext uri="{FF2B5EF4-FFF2-40B4-BE49-F238E27FC236}">
                  <a16:creationId xmlns:a16="http://schemas.microsoft.com/office/drawing/2014/main" id="{A2DA3C19-5AFC-4BFD-9EEF-847BA9B9520A}"/>
                </a:ext>
              </a:extLst>
            </p:cNvPr>
            <p:cNvCxnSpPr>
              <a:cxnSpLocks/>
            </p:cNvCxnSpPr>
            <p:nvPr/>
          </p:nvCxnSpPr>
          <p:spPr>
            <a:xfrm>
              <a:off x="6823244" y="5187148"/>
              <a:ext cx="796226"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図 13">
              <a:extLst>
                <a:ext uri="{FF2B5EF4-FFF2-40B4-BE49-F238E27FC236}">
                  <a16:creationId xmlns:a16="http://schemas.microsoft.com/office/drawing/2014/main" id="{58DAD5AD-3441-4EEB-880C-379795589D3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96393" y="4676406"/>
              <a:ext cx="847137" cy="847136"/>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33" name="テキスト ボックス 7">
              <a:extLst>
                <a:ext uri="{FF2B5EF4-FFF2-40B4-BE49-F238E27FC236}">
                  <a16:creationId xmlns:a16="http://schemas.microsoft.com/office/drawing/2014/main" id="{2DFF8B31-AA65-4A71-9886-BE2CEB2BB368}"/>
                </a:ext>
              </a:extLst>
            </p:cNvPr>
            <p:cNvSpPr txBox="1">
              <a:spLocks noChangeArrowheads="1"/>
            </p:cNvSpPr>
            <p:nvPr/>
          </p:nvSpPr>
          <p:spPr bwMode="auto">
            <a:xfrm>
              <a:off x="5819202" y="5788840"/>
              <a:ext cx="2924328" cy="6303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63305" tIns="7575" rIns="63305" bIns="7575" numCol="1" anchor="t" anchorCtr="0" compatLnSpc="1">
              <a:prstTxWarp prst="textNoShape">
                <a:avLst/>
              </a:prstTxWarp>
            </a:bodyPr>
            <a:lstStyle/>
            <a:p>
              <a:pPr algn="ctr" defTabSz="779173" eaLnBrk="0" fontAlgn="base" hangingPunct="0">
                <a:spcBef>
                  <a:spcPct val="0"/>
                </a:spcBef>
                <a:spcAft>
                  <a:spcPct val="0"/>
                </a:spcAft>
                <a:defRPr/>
              </a:pPr>
              <a:r>
                <a:rPr lang="ja-JP" altLang="en-US" sz="852"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市町村や事業者が行う</a:t>
              </a:r>
              <a:endParaRPr lang="en-US" altLang="ja-JP" sz="852"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defTabSz="779173" eaLnBrk="0" fontAlgn="base" hangingPunct="0">
                <a:spcBef>
                  <a:spcPct val="0"/>
                </a:spcBef>
                <a:spcAft>
                  <a:spcPct val="0"/>
                </a:spcAft>
                <a:defRPr/>
              </a:pPr>
              <a:r>
                <a:rPr lang="ja-JP" altLang="en-US" sz="852"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啓発活動等</a:t>
              </a:r>
              <a:r>
                <a:rPr lang="ja-JP" altLang="ja-JP" sz="852"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へ</a:t>
              </a:r>
              <a:r>
                <a:rPr lang="ja-JP" altLang="en-US" sz="852"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参画</a:t>
              </a:r>
              <a:endParaRPr lang="en-US" altLang="ja-JP" sz="852"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35" name="図 34">
              <a:extLst>
                <a:ext uri="{FF2B5EF4-FFF2-40B4-BE49-F238E27FC236}">
                  <a16:creationId xmlns:a16="http://schemas.microsoft.com/office/drawing/2014/main" id="{680D1D5B-8018-4486-8D40-785B447F9E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2375" y="4645245"/>
              <a:ext cx="1059026" cy="932542"/>
            </a:xfrm>
            <a:prstGeom prst="rect">
              <a:avLst/>
            </a:prstGeom>
            <a:ln w="6350">
              <a:solidFill>
                <a:schemeClr val="tx1"/>
              </a:solidFill>
            </a:ln>
          </p:spPr>
        </p:pic>
      </p:grpSp>
      <p:sp>
        <p:nvSpPr>
          <p:cNvPr id="45" name="テキスト ボックス 44">
            <a:extLst>
              <a:ext uri="{FF2B5EF4-FFF2-40B4-BE49-F238E27FC236}">
                <a16:creationId xmlns:a16="http://schemas.microsoft.com/office/drawing/2014/main" id="{F06001A9-627F-49F4-9798-D6F5083D43A5}"/>
              </a:ext>
            </a:extLst>
          </p:cNvPr>
          <p:cNvSpPr txBox="1"/>
          <p:nvPr/>
        </p:nvSpPr>
        <p:spPr>
          <a:xfrm>
            <a:off x="589563" y="3348843"/>
            <a:ext cx="6200528" cy="1546577"/>
          </a:xfrm>
          <a:prstGeom prst="rect">
            <a:avLst/>
          </a:prstGeom>
          <a:noFill/>
          <a:ln>
            <a:noFill/>
          </a:ln>
        </p:spPr>
        <p:txBody>
          <a:bodyPr wrap="square" rtlCol="0">
            <a:spAutoFit/>
          </a:bodyPr>
          <a:lstStyle/>
          <a:p>
            <a:pPr defTabSz="779173">
              <a:defRPr/>
            </a:pPr>
            <a:r>
              <a:rPr kumimoji="1" lang="ja-JP" altLang="en-US" sz="1050" dirty="0">
                <a:solidFill>
                  <a:prstClr val="black"/>
                </a:solidFill>
                <a:latin typeface="BIZ UDPゴシック" panose="020B0400000000000000" pitchFamily="50" charset="-128"/>
                <a:ea typeface="BIZ UDPゴシック" panose="020B0400000000000000" pitchFamily="50" charset="-128"/>
              </a:rPr>
              <a:t>　■対象</a:t>
            </a:r>
          </a:p>
          <a:p>
            <a:pPr defTabSz="779173">
              <a:defRPr/>
            </a:pPr>
            <a:r>
              <a:rPr kumimoji="1" lang="ja-JP" altLang="en-US" sz="1050" dirty="0">
                <a:solidFill>
                  <a:prstClr val="black"/>
                </a:solidFill>
                <a:latin typeface="BIZ UDPゴシック" panose="020B0400000000000000" pitchFamily="50" charset="-128"/>
                <a:ea typeface="BIZ UDPゴシック" panose="020B0400000000000000" pitchFamily="50" charset="-128"/>
              </a:rPr>
              <a:t>   　</a:t>
            </a:r>
            <a:r>
              <a:rPr kumimoji="1" lang="ja-JP" altLang="en-US" sz="1050" dirty="0">
                <a:solidFill>
                  <a:srgbClr val="FF0000"/>
                </a:solidFill>
                <a:latin typeface="BIZ UDPゴシック" panose="020B0400000000000000" pitchFamily="50" charset="-128"/>
                <a:ea typeface="BIZ UDPゴシック" panose="020B0400000000000000" pitchFamily="50" charset="-128"/>
              </a:rPr>
              <a:t> ・（２）の取組実践を希望する</a:t>
            </a:r>
            <a:endParaRPr kumimoji="1" lang="en-US" altLang="ja-JP" sz="1050" dirty="0">
              <a:solidFill>
                <a:srgbClr val="FF0000"/>
              </a:solidFill>
              <a:latin typeface="BIZ UDPゴシック" panose="020B0400000000000000" pitchFamily="50" charset="-128"/>
              <a:ea typeface="BIZ UDPゴシック" panose="020B0400000000000000" pitchFamily="50" charset="-128"/>
            </a:endParaRPr>
          </a:p>
          <a:p>
            <a:pPr defTabSz="779173">
              <a:defRPr/>
            </a:pPr>
            <a:r>
              <a:rPr kumimoji="1" lang="ja-JP" altLang="en-US" sz="1050" dirty="0">
                <a:solidFill>
                  <a:srgbClr val="FF0000"/>
                </a:solidFill>
                <a:latin typeface="BIZ UDPゴシック" panose="020B0400000000000000" pitchFamily="50" charset="-128"/>
                <a:ea typeface="BIZ UDPゴシック" panose="020B0400000000000000" pitchFamily="50" charset="-128"/>
              </a:rPr>
              <a:t>　　　　市町村・事業者・活動隊</a:t>
            </a:r>
            <a:endParaRPr kumimoji="1" lang="en-US" altLang="ja-JP" sz="1050" dirty="0">
              <a:solidFill>
                <a:srgbClr val="FF0000"/>
              </a:solidFill>
              <a:latin typeface="BIZ UDPゴシック" panose="020B0400000000000000" pitchFamily="50" charset="-128"/>
              <a:ea typeface="BIZ UDPゴシック" panose="020B0400000000000000" pitchFamily="50" charset="-128"/>
            </a:endParaRPr>
          </a:p>
          <a:p>
            <a:pPr defTabSz="779173">
              <a:defRPr/>
            </a:pPr>
            <a:r>
              <a:rPr kumimoji="1" lang="ja-JP" altLang="en-US" sz="1050" dirty="0">
                <a:solidFill>
                  <a:prstClr val="black"/>
                </a:solidFill>
                <a:latin typeface="BIZ UDPゴシック" panose="020B0400000000000000" pitchFamily="50" charset="-128"/>
                <a:ea typeface="BIZ UDPゴシック" panose="020B0400000000000000" pitchFamily="50" charset="-128"/>
              </a:rPr>
              <a:t>  ■開催期間</a:t>
            </a:r>
            <a:endParaRPr kumimoji="1" lang="en-US" altLang="ja-JP" sz="1050" dirty="0">
              <a:solidFill>
                <a:prstClr val="black"/>
              </a:solidFill>
              <a:latin typeface="BIZ UDPゴシック" panose="020B0400000000000000" pitchFamily="50" charset="-128"/>
              <a:ea typeface="BIZ UDPゴシック" panose="020B0400000000000000" pitchFamily="50" charset="-128"/>
            </a:endParaRPr>
          </a:p>
          <a:p>
            <a:pPr defTabSz="779173">
              <a:defRPr/>
            </a:pPr>
            <a:r>
              <a:rPr kumimoji="1" lang="ja-JP" altLang="en-US" sz="1050" dirty="0">
                <a:solidFill>
                  <a:prstClr val="black"/>
                </a:solidFill>
                <a:latin typeface="BIZ UDPゴシック" panose="020B0400000000000000" pitchFamily="50" charset="-128"/>
                <a:ea typeface="BIZ UDPゴシック" panose="020B0400000000000000" pitchFamily="50" charset="-128"/>
              </a:rPr>
              <a:t>　　　・９～</a:t>
            </a:r>
            <a:r>
              <a:rPr kumimoji="1" lang="en-US" altLang="ja-JP" sz="1050" dirty="0">
                <a:solidFill>
                  <a:prstClr val="black"/>
                </a:solidFill>
                <a:latin typeface="BIZ UDPゴシック" panose="020B0400000000000000" pitchFamily="50" charset="-128"/>
                <a:ea typeface="BIZ UDPゴシック" panose="020B0400000000000000" pitchFamily="50" charset="-128"/>
              </a:rPr>
              <a:t>11</a:t>
            </a:r>
            <a:r>
              <a:rPr kumimoji="1" lang="ja-JP" altLang="en-US" sz="1050" dirty="0">
                <a:solidFill>
                  <a:prstClr val="black"/>
                </a:solidFill>
                <a:latin typeface="BIZ UDPゴシック" panose="020B0400000000000000" pitchFamily="50" charset="-128"/>
                <a:ea typeface="BIZ UDPゴシック" panose="020B0400000000000000" pitchFamily="50" charset="-128"/>
              </a:rPr>
              <a:t>月ごろ</a:t>
            </a:r>
          </a:p>
          <a:p>
            <a:pPr defTabSz="779173">
              <a:defRPr/>
            </a:pPr>
            <a:r>
              <a:rPr kumimoji="1" lang="ja-JP" altLang="en-US" sz="1050" dirty="0">
                <a:solidFill>
                  <a:prstClr val="black"/>
                </a:solidFill>
                <a:latin typeface="BIZ UDPゴシック" panose="020B0400000000000000" pitchFamily="50" charset="-128"/>
                <a:ea typeface="BIZ UDPゴシック" panose="020B0400000000000000" pitchFamily="50" charset="-128"/>
              </a:rPr>
              <a:t>  ■内容</a:t>
            </a:r>
          </a:p>
          <a:p>
            <a:pPr defTabSz="779173">
              <a:defRPr/>
            </a:pPr>
            <a:r>
              <a:rPr kumimoji="1" lang="ja-JP" altLang="en-US" sz="1050" dirty="0">
                <a:solidFill>
                  <a:prstClr val="black"/>
                </a:solidFill>
                <a:latin typeface="BIZ UDPゴシック" panose="020B0400000000000000" pitchFamily="50" charset="-128"/>
                <a:ea typeface="BIZ UDPゴシック" panose="020B0400000000000000" pitchFamily="50" charset="-128"/>
              </a:rPr>
              <a:t>      </a:t>
            </a:r>
            <a:r>
              <a:rPr kumimoji="1" lang="ja-JP" altLang="en-US" sz="1050" dirty="0">
                <a:solidFill>
                  <a:srgbClr val="FF0000"/>
                </a:solidFill>
                <a:latin typeface="BIZ UDPゴシック" panose="020B0400000000000000" pitchFamily="50" charset="-128"/>
                <a:ea typeface="BIZ UDPゴシック" panose="020B0400000000000000" pitchFamily="50" charset="-128"/>
              </a:rPr>
              <a:t>・効果的な啓発手法、出前講座の手法等</a:t>
            </a:r>
          </a:p>
          <a:p>
            <a:pPr defTabSz="779173">
              <a:defRPr/>
            </a:pPr>
            <a:r>
              <a:rPr kumimoji="1" lang="ja-JP" altLang="en-US" sz="1050" dirty="0">
                <a:solidFill>
                  <a:srgbClr val="FF0000"/>
                </a:solidFill>
                <a:latin typeface="BIZ UDPゴシック" panose="020B0400000000000000" pitchFamily="50" charset="-128"/>
                <a:ea typeface="BIZ UDPゴシック" panose="020B0400000000000000" pitchFamily="50" charset="-128"/>
              </a:rPr>
              <a:t>　　　・市町村・事業者の食品ロス削減取組事例の共有や現地見学</a:t>
            </a:r>
          </a:p>
          <a:p>
            <a:pPr defTabSz="779173">
              <a:defRPr/>
            </a:pPr>
            <a:endParaRPr kumimoji="1"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F6B203C8-44CF-468E-BA1D-158B6E481554}"/>
              </a:ext>
            </a:extLst>
          </p:cNvPr>
          <p:cNvSpPr txBox="1"/>
          <p:nvPr/>
        </p:nvSpPr>
        <p:spPr>
          <a:xfrm>
            <a:off x="632835" y="5267705"/>
            <a:ext cx="6200528" cy="1384995"/>
          </a:xfrm>
          <a:prstGeom prst="rect">
            <a:avLst/>
          </a:prstGeom>
          <a:noFill/>
          <a:ln>
            <a:noFill/>
          </a:ln>
        </p:spPr>
        <p:txBody>
          <a:bodyPr wrap="square" rtlCol="0">
            <a:spAutoFit/>
          </a:bodyPr>
          <a:lstStyle/>
          <a:p>
            <a:pPr defTabSz="779173">
              <a:defRPr/>
            </a:pPr>
            <a:r>
              <a:rPr kumimoji="1" lang="ja-JP" altLang="en-US" sz="1050" dirty="0">
                <a:solidFill>
                  <a:prstClr val="black"/>
                </a:solidFill>
                <a:latin typeface="BIZ UDPゴシック" panose="020B0400000000000000" pitchFamily="50" charset="-128"/>
                <a:ea typeface="BIZ UDPゴシック" panose="020B0400000000000000" pitchFamily="50" charset="-128"/>
              </a:rPr>
              <a:t>　■対象地域</a:t>
            </a:r>
          </a:p>
          <a:p>
            <a:pPr defTabSz="779173">
              <a:defRPr/>
            </a:pPr>
            <a:r>
              <a:rPr kumimoji="1" lang="ja-JP" altLang="en-US" sz="1050" dirty="0">
                <a:solidFill>
                  <a:prstClr val="black"/>
                </a:solidFill>
                <a:latin typeface="BIZ UDPゴシック" panose="020B0400000000000000" pitchFamily="50" charset="-128"/>
                <a:ea typeface="BIZ UDPゴシック" panose="020B0400000000000000" pitchFamily="50" charset="-128"/>
              </a:rPr>
              <a:t>　　  ・特定の市町村</a:t>
            </a:r>
            <a:endParaRPr kumimoji="1" lang="en-US" altLang="ja-JP" sz="1050" dirty="0">
              <a:solidFill>
                <a:prstClr val="black"/>
              </a:solidFill>
              <a:latin typeface="BIZ UDPゴシック" panose="020B0400000000000000" pitchFamily="50" charset="-128"/>
              <a:ea typeface="BIZ UDPゴシック" panose="020B0400000000000000" pitchFamily="50" charset="-128"/>
            </a:endParaRPr>
          </a:p>
          <a:p>
            <a:pPr defTabSz="779173">
              <a:defRPr/>
            </a:pPr>
            <a:r>
              <a:rPr kumimoji="1" lang="ja-JP" altLang="en-US" sz="1050" dirty="0">
                <a:solidFill>
                  <a:prstClr val="black"/>
                </a:solidFill>
                <a:latin typeface="BIZ UDPゴシック" panose="020B0400000000000000" pitchFamily="50" charset="-128"/>
                <a:ea typeface="BIZ UDPゴシック" panose="020B0400000000000000" pitchFamily="50" charset="-128"/>
              </a:rPr>
              <a:t>　　　（事前の希望調査・ヒアリング等で決定）</a:t>
            </a:r>
          </a:p>
          <a:p>
            <a:pPr defTabSz="779173">
              <a:defRPr/>
            </a:pPr>
            <a:r>
              <a:rPr kumimoji="1" lang="ja-JP" altLang="en-US" sz="1050" dirty="0">
                <a:solidFill>
                  <a:prstClr val="black"/>
                </a:solidFill>
                <a:latin typeface="BIZ UDPゴシック" panose="020B0400000000000000" pitchFamily="50" charset="-128"/>
                <a:ea typeface="BIZ UDPゴシック" panose="020B0400000000000000" pitchFamily="50" charset="-128"/>
              </a:rPr>
              <a:t>　    </a:t>
            </a:r>
          </a:p>
          <a:p>
            <a:pPr defTabSz="779173">
              <a:defRPr/>
            </a:pPr>
            <a:r>
              <a:rPr kumimoji="1" lang="ja-JP" altLang="en-US" sz="1050" dirty="0">
                <a:solidFill>
                  <a:prstClr val="black"/>
                </a:solidFill>
                <a:latin typeface="BIZ UDPゴシック" panose="020B0400000000000000" pitchFamily="50" charset="-128"/>
                <a:ea typeface="BIZ UDPゴシック" panose="020B0400000000000000" pitchFamily="50" charset="-128"/>
              </a:rPr>
              <a:t>　■想定される活動内容</a:t>
            </a:r>
          </a:p>
          <a:p>
            <a:pPr defTabSz="779173">
              <a:defRPr/>
            </a:pPr>
            <a:r>
              <a:rPr kumimoji="1" lang="ja-JP" altLang="en-US" sz="1050" dirty="0">
                <a:solidFill>
                  <a:prstClr val="black"/>
                </a:solidFill>
                <a:latin typeface="BIZ UDPゴシック" panose="020B0400000000000000" pitchFamily="50" charset="-128"/>
                <a:ea typeface="BIZ UDPゴシック" panose="020B0400000000000000" pitchFamily="50" charset="-128"/>
              </a:rPr>
              <a:t>　　  ・市町村イベントでの啓発ブース出展</a:t>
            </a:r>
          </a:p>
          <a:p>
            <a:pPr defTabSz="779173">
              <a:defRPr/>
            </a:pPr>
            <a:r>
              <a:rPr kumimoji="1" lang="ja-JP" altLang="en-US" sz="1050" dirty="0">
                <a:solidFill>
                  <a:prstClr val="black"/>
                </a:solidFill>
                <a:latin typeface="BIZ UDPゴシック" panose="020B0400000000000000" pitchFamily="50" charset="-128"/>
                <a:ea typeface="BIZ UDPゴシック" panose="020B0400000000000000" pitchFamily="50" charset="-128"/>
              </a:rPr>
              <a:t>　 　 ・学校や市民講座での出前講座</a:t>
            </a:r>
          </a:p>
          <a:p>
            <a:pPr defTabSz="779173">
              <a:defRPr/>
            </a:pPr>
            <a:r>
              <a:rPr kumimoji="1" lang="ja-JP" altLang="en-US" sz="1050" dirty="0">
                <a:solidFill>
                  <a:prstClr val="black"/>
                </a:solidFill>
                <a:latin typeface="BIZ UDPゴシック" panose="020B0400000000000000" pitchFamily="50" charset="-128"/>
                <a:ea typeface="BIZ UDPゴシック" panose="020B0400000000000000" pitchFamily="50" charset="-128"/>
              </a:rPr>
              <a:t>　 　 ・市や事業者の実施するフードドライブの受付・仕分けへの協力</a:t>
            </a:r>
            <a:endParaRPr kumimoji="1" lang="en-US" altLang="ja-JP" sz="1050" dirty="0">
              <a:solidFill>
                <a:prstClr val="black"/>
              </a:solidFill>
              <a:latin typeface="BIZ UDPゴシック" panose="020B0400000000000000" pitchFamily="50" charset="-128"/>
              <a:ea typeface="BIZ UDPゴシック" panose="020B0400000000000000" pitchFamily="50" charset="-128"/>
            </a:endParaRPr>
          </a:p>
        </p:txBody>
      </p:sp>
      <p:sp>
        <p:nvSpPr>
          <p:cNvPr id="5" name="矢印: 右 4">
            <a:extLst>
              <a:ext uri="{FF2B5EF4-FFF2-40B4-BE49-F238E27FC236}">
                <a16:creationId xmlns:a16="http://schemas.microsoft.com/office/drawing/2014/main" id="{50264CBC-C001-464D-BB2B-DBAA337B123E}"/>
              </a:ext>
            </a:extLst>
          </p:cNvPr>
          <p:cNvSpPr/>
          <p:nvPr/>
        </p:nvSpPr>
        <p:spPr>
          <a:xfrm>
            <a:off x="5578325" y="4090773"/>
            <a:ext cx="551794" cy="1074077"/>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AutoShape 7">
            <a:extLst>
              <a:ext uri="{FF2B5EF4-FFF2-40B4-BE49-F238E27FC236}">
                <a16:creationId xmlns:a16="http://schemas.microsoft.com/office/drawing/2014/main" id="{5B3DB86D-2841-4EA0-85E9-FAC5AE44D720}"/>
              </a:ext>
            </a:extLst>
          </p:cNvPr>
          <p:cNvSpPr>
            <a:spLocks noChangeArrowheads="1"/>
          </p:cNvSpPr>
          <p:nvPr/>
        </p:nvSpPr>
        <p:spPr bwMode="auto">
          <a:xfrm>
            <a:off x="6230657" y="2658664"/>
            <a:ext cx="847558" cy="297567"/>
          </a:xfrm>
          <a:prstGeom prst="roundRect">
            <a:avLst>
              <a:gd name="adj" fmla="val 16667"/>
            </a:avLst>
          </a:prstGeom>
          <a:solidFill>
            <a:schemeClr val="bg1"/>
          </a:solidFill>
          <a:ln w="9525">
            <a:solidFill>
              <a:schemeClr val="tx1"/>
            </a:solidFill>
            <a:round/>
            <a:headEnd/>
            <a:tailEnd/>
          </a:ln>
          <a:effectLst/>
        </p:spPr>
        <p:txBody>
          <a:bodyPr wrap="none" lIns="72368" tIns="36185" rIns="72368" bIns="3618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422041">
              <a:spcBef>
                <a:spcPct val="0"/>
              </a:spcBef>
              <a:buNone/>
              <a:defRPr/>
            </a:pPr>
            <a:r>
              <a:rPr lang="ja-JP" altLang="en-US" sz="1108" b="1" dirty="0">
                <a:solidFill>
                  <a:srgbClr val="FF0000"/>
                </a:solidFill>
                <a:latin typeface="Meiryo UI" panose="020B0604030504040204" pitchFamily="50" charset="-128"/>
                <a:ea typeface="Meiryo UI" panose="020B0604030504040204" pitchFamily="50" charset="-128"/>
              </a:rPr>
              <a:t>主な変更点</a:t>
            </a:r>
            <a:endParaRPr lang="en-US" altLang="ja-JP" sz="1108" b="1" dirty="0">
              <a:solidFill>
                <a:srgbClr val="FF0000"/>
              </a:solidFill>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6950486C-B668-4D0D-95F4-A0B0F8347A85}"/>
              </a:ext>
            </a:extLst>
          </p:cNvPr>
          <p:cNvSpPr txBox="1"/>
          <p:nvPr/>
        </p:nvSpPr>
        <p:spPr>
          <a:xfrm>
            <a:off x="6159713" y="3150797"/>
            <a:ext cx="2984287" cy="1384995"/>
          </a:xfrm>
          <a:prstGeom prst="rect">
            <a:avLst/>
          </a:prstGeom>
          <a:noFill/>
          <a:ln>
            <a:noFill/>
          </a:ln>
        </p:spPr>
        <p:txBody>
          <a:bodyPr wrap="square" rtlCol="0">
            <a:spAutoFit/>
          </a:bodyPr>
          <a:lstStyle/>
          <a:p>
            <a:pPr defTabSz="779173">
              <a:defRPr/>
            </a:pPr>
            <a:r>
              <a:rPr kumimoji="1" lang="ja-JP" altLang="en-US" sz="1050" dirty="0">
                <a:solidFill>
                  <a:srgbClr val="FF0000"/>
                </a:solidFill>
                <a:latin typeface="BIZ UDPゴシック" panose="020B0400000000000000" pitchFamily="50" charset="-128"/>
                <a:ea typeface="BIZ UDPゴシック" panose="020B0400000000000000" pitchFamily="50" charset="-128"/>
              </a:rPr>
              <a:t>（１）食品ロス削減講座の開催</a:t>
            </a:r>
          </a:p>
          <a:p>
            <a:pPr defTabSz="779173">
              <a:defRPr/>
            </a:pPr>
            <a:br>
              <a:rPr kumimoji="1" lang="en-US" altLang="ja-JP" sz="1050" dirty="0">
                <a:solidFill>
                  <a:srgbClr val="FF0000"/>
                </a:solidFill>
                <a:latin typeface="BIZ UDPゴシック" panose="020B0400000000000000" pitchFamily="50" charset="-128"/>
                <a:ea typeface="BIZ UDPゴシック" panose="020B0400000000000000" pitchFamily="50" charset="-128"/>
              </a:rPr>
            </a:br>
            <a:r>
              <a:rPr kumimoji="1" lang="ja-JP" altLang="en-US" sz="1050" dirty="0">
                <a:solidFill>
                  <a:srgbClr val="FF0000"/>
                </a:solidFill>
                <a:latin typeface="BIZ UDPゴシック" panose="020B0400000000000000" pitchFamily="50" charset="-128"/>
                <a:ea typeface="BIZ UDPゴシック" panose="020B0400000000000000" pitchFamily="50" charset="-128"/>
              </a:rPr>
              <a:t>〇　対象を「すべての市町村・事業者・活動隊」</a:t>
            </a:r>
            <a:endParaRPr kumimoji="1" lang="en-US" altLang="ja-JP" sz="1050" dirty="0">
              <a:solidFill>
                <a:srgbClr val="FF0000"/>
              </a:solidFill>
              <a:latin typeface="BIZ UDPゴシック" panose="020B0400000000000000" pitchFamily="50" charset="-128"/>
              <a:ea typeface="BIZ UDPゴシック" panose="020B0400000000000000" pitchFamily="50" charset="-128"/>
            </a:endParaRPr>
          </a:p>
          <a:p>
            <a:pPr defTabSz="779173">
              <a:defRPr/>
            </a:pPr>
            <a:r>
              <a:rPr kumimoji="1" lang="ja-JP" altLang="en-US" sz="1050" dirty="0">
                <a:solidFill>
                  <a:srgbClr val="FF0000"/>
                </a:solidFill>
                <a:latin typeface="BIZ UDPゴシック" panose="020B0400000000000000" pitchFamily="50" charset="-128"/>
                <a:ea typeface="BIZ UDPゴシック" panose="020B0400000000000000" pitchFamily="50" charset="-128"/>
              </a:rPr>
              <a:t>　から、「（２）の取組実践を希望する市町村・</a:t>
            </a:r>
            <a:br>
              <a:rPr kumimoji="1" lang="en-US" altLang="ja-JP" sz="1050" dirty="0">
                <a:solidFill>
                  <a:srgbClr val="FF0000"/>
                </a:solidFill>
                <a:latin typeface="BIZ UDPゴシック" panose="020B0400000000000000" pitchFamily="50" charset="-128"/>
                <a:ea typeface="BIZ UDPゴシック" panose="020B0400000000000000" pitchFamily="50" charset="-128"/>
              </a:rPr>
            </a:br>
            <a:r>
              <a:rPr kumimoji="1" lang="ja-JP" altLang="en-US" sz="1050" dirty="0">
                <a:solidFill>
                  <a:srgbClr val="FF0000"/>
                </a:solidFill>
                <a:latin typeface="BIZ UDPゴシック" panose="020B0400000000000000" pitchFamily="50" charset="-128"/>
                <a:ea typeface="BIZ UDPゴシック" panose="020B0400000000000000" pitchFamily="50" charset="-128"/>
              </a:rPr>
              <a:t>　事業者・活動隊」にする。</a:t>
            </a:r>
            <a:br>
              <a:rPr kumimoji="1" lang="en-US" altLang="ja-JP" sz="1050" dirty="0">
                <a:solidFill>
                  <a:srgbClr val="FF0000"/>
                </a:solidFill>
                <a:latin typeface="BIZ UDPゴシック" panose="020B0400000000000000" pitchFamily="50" charset="-128"/>
                <a:ea typeface="BIZ UDPゴシック" panose="020B0400000000000000" pitchFamily="50" charset="-128"/>
              </a:rPr>
            </a:br>
            <a:br>
              <a:rPr kumimoji="1" lang="en-US" altLang="ja-JP" sz="1050" dirty="0">
                <a:solidFill>
                  <a:srgbClr val="FF0000"/>
                </a:solidFill>
                <a:latin typeface="BIZ UDPゴシック" panose="020B0400000000000000" pitchFamily="50" charset="-128"/>
                <a:ea typeface="BIZ UDPゴシック" panose="020B0400000000000000" pitchFamily="50" charset="-128"/>
              </a:rPr>
            </a:br>
            <a:r>
              <a:rPr kumimoji="1" lang="ja-JP" altLang="en-US" sz="1050" dirty="0">
                <a:solidFill>
                  <a:srgbClr val="FF0000"/>
                </a:solidFill>
                <a:latin typeface="BIZ UDPゴシック" panose="020B0400000000000000" pitchFamily="50" charset="-128"/>
                <a:ea typeface="BIZ UDPゴシック" panose="020B0400000000000000" pitchFamily="50" charset="-128"/>
              </a:rPr>
              <a:t>〇　講座の内容を、初任者向けの基礎的な内容</a:t>
            </a:r>
            <a:endParaRPr kumimoji="1" lang="en-US" altLang="ja-JP" sz="1050" dirty="0">
              <a:solidFill>
                <a:srgbClr val="FF0000"/>
              </a:solidFill>
              <a:latin typeface="BIZ UDPゴシック" panose="020B0400000000000000" pitchFamily="50" charset="-128"/>
              <a:ea typeface="BIZ UDPゴシック" panose="020B0400000000000000" pitchFamily="50" charset="-128"/>
            </a:endParaRPr>
          </a:p>
          <a:p>
            <a:pPr defTabSz="779173">
              <a:defRPr/>
            </a:pPr>
            <a:r>
              <a:rPr kumimoji="1" lang="ja-JP" altLang="en-US" sz="1050" dirty="0">
                <a:solidFill>
                  <a:srgbClr val="FF0000"/>
                </a:solidFill>
                <a:latin typeface="BIZ UDPゴシック" panose="020B0400000000000000" pitchFamily="50" charset="-128"/>
                <a:ea typeface="BIZ UDPゴシック" panose="020B0400000000000000" pitchFamily="50" charset="-128"/>
              </a:rPr>
              <a:t>　から、より実践的な内容へと改善する。</a:t>
            </a:r>
            <a:endParaRPr kumimoji="1" lang="en-US" altLang="ja-JP" sz="1050" dirty="0">
              <a:solidFill>
                <a:srgbClr val="FF0000"/>
              </a:solidFill>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CC1653D9-F85A-4C86-8622-D344F967B999}"/>
              </a:ext>
            </a:extLst>
          </p:cNvPr>
          <p:cNvSpPr txBox="1"/>
          <p:nvPr/>
        </p:nvSpPr>
        <p:spPr>
          <a:xfrm>
            <a:off x="6230657" y="4933744"/>
            <a:ext cx="2984287" cy="1384995"/>
          </a:xfrm>
          <a:prstGeom prst="rect">
            <a:avLst/>
          </a:prstGeom>
          <a:noFill/>
          <a:ln>
            <a:noFill/>
          </a:ln>
        </p:spPr>
        <p:txBody>
          <a:bodyPr wrap="square" rtlCol="0">
            <a:spAutoFit/>
          </a:bodyPr>
          <a:lstStyle/>
          <a:p>
            <a:pPr defTabSz="779173">
              <a:defRPr/>
            </a:pPr>
            <a:r>
              <a:rPr kumimoji="1" lang="ja-JP" altLang="en-US" sz="1050" dirty="0">
                <a:solidFill>
                  <a:srgbClr val="FF0000"/>
                </a:solidFill>
                <a:latin typeface="BIZ UDPゴシック" panose="020B0400000000000000" pitchFamily="50" charset="-128"/>
                <a:ea typeface="BIZ UDPゴシック" panose="020B0400000000000000" pitchFamily="50" charset="-128"/>
              </a:rPr>
              <a:t>（２）地域の食品ロス削減に向けた取組の実践　　　</a:t>
            </a:r>
            <a:endParaRPr kumimoji="1" lang="en-US" altLang="ja-JP" sz="1050" dirty="0">
              <a:solidFill>
                <a:srgbClr val="FF0000"/>
              </a:solidFill>
              <a:latin typeface="BIZ UDPゴシック" panose="020B0400000000000000" pitchFamily="50" charset="-128"/>
              <a:ea typeface="BIZ UDPゴシック" panose="020B0400000000000000" pitchFamily="50" charset="-128"/>
            </a:endParaRPr>
          </a:p>
          <a:p>
            <a:pPr defTabSz="779173">
              <a:defRPr/>
            </a:pPr>
            <a:r>
              <a:rPr kumimoji="1" lang="ja-JP" altLang="en-US" sz="1050" dirty="0">
                <a:solidFill>
                  <a:srgbClr val="FF0000"/>
                </a:solidFill>
                <a:latin typeface="BIZ UDPゴシック" panose="020B0400000000000000" pitchFamily="50" charset="-128"/>
                <a:ea typeface="BIZ UDPゴシック" panose="020B0400000000000000" pitchFamily="50" charset="-128"/>
              </a:rPr>
              <a:t>　　　（活動隊の派遣）</a:t>
            </a:r>
            <a:br>
              <a:rPr kumimoji="1" lang="ja-JP" altLang="en-US" sz="1050" dirty="0">
                <a:solidFill>
                  <a:srgbClr val="FF0000"/>
                </a:solidFill>
                <a:latin typeface="BIZ UDPゴシック" panose="020B0400000000000000" pitchFamily="50" charset="-128"/>
                <a:ea typeface="BIZ UDPゴシック" panose="020B0400000000000000" pitchFamily="50" charset="-128"/>
              </a:rPr>
            </a:br>
            <a:endParaRPr kumimoji="1" lang="ja-JP" altLang="en-US" sz="1050" dirty="0">
              <a:solidFill>
                <a:srgbClr val="FF0000"/>
              </a:solidFill>
              <a:latin typeface="BIZ UDPゴシック" panose="020B0400000000000000" pitchFamily="50" charset="-128"/>
              <a:ea typeface="BIZ UDPゴシック" panose="020B0400000000000000" pitchFamily="50" charset="-128"/>
            </a:endParaRPr>
          </a:p>
          <a:p>
            <a:pPr defTabSz="779173">
              <a:defRPr/>
            </a:pPr>
            <a:r>
              <a:rPr kumimoji="1" lang="ja-JP" altLang="en-US" sz="1050" dirty="0">
                <a:solidFill>
                  <a:srgbClr val="FF0000"/>
                </a:solidFill>
                <a:latin typeface="BIZ UDPゴシック" panose="020B0400000000000000" pitchFamily="50" charset="-128"/>
                <a:ea typeface="BIZ UDPゴシック" panose="020B0400000000000000" pitchFamily="50" charset="-128"/>
              </a:rPr>
              <a:t>〇　年間派遣回数を１４回⇒３０回へ増やす。</a:t>
            </a:r>
            <a:endParaRPr kumimoji="1" lang="en-US" altLang="ja-JP" sz="1050" dirty="0">
              <a:solidFill>
                <a:srgbClr val="FF0000"/>
              </a:solidFill>
              <a:latin typeface="BIZ UDPゴシック" panose="020B0400000000000000" pitchFamily="50" charset="-128"/>
              <a:ea typeface="BIZ UDPゴシック" panose="020B0400000000000000" pitchFamily="50" charset="-128"/>
            </a:endParaRPr>
          </a:p>
          <a:p>
            <a:pPr defTabSz="779173">
              <a:defRPr/>
            </a:pPr>
            <a:endParaRPr kumimoji="1" lang="en-US" altLang="ja-JP" sz="1050" dirty="0">
              <a:solidFill>
                <a:srgbClr val="FF0000"/>
              </a:solidFill>
              <a:latin typeface="BIZ UDPゴシック" panose="020B0400000000000000" pitchFamily="50" charset="-128"/>
              <a:ea typeface="BIZ UDPゴシック" panose="020B0400000000000000" pitchFamily="50" charset="-128"/>
            </a:endParaRPr>
          </a:p>
          <a:p>
            <a:pPr defTabSz="779173">
              <a:defRPr/>
            </a:pPr>
            <a:r>
              <a:rPr kumimoji="1" lang="ja-JP" altLang="en-US" sz="1050" dirty="0">
                <a:solidFill>
                  <a:srgbClr val="FF0000"/>
                </a:solidFill>
                <a:latin typeface="BIZ UDPゴシック" panose="020B0400000000000000" pitchFamily="50" charset="-128"/>
                <a:ea typeface="BIZ UDPゴシック" panose="020B0400000000000000" pitchFamily="50" charset="-128"/>
              </a:rPr>
              <a:t>〇　事前の希望調査の際に、府から積極的な</a:t>
            </a:r>
            <a:endParaRPr kumimoji="1" lang="en-US" altLang="ja-JP" sz="1050" dirty="0">
              <a:solidFill>
                <a:srgbClr val="FF0000"/>
              </a:solidFill>
              <a:latin typeface="BIZ UDPゴシック" panose="020B0400000000000000" pitchFamily="50" charset="-128"/>
              <a:ea typeface="BIZ UDPゴシック" panose="020B0400000000000000" pitchFamily="50" charset="-128"/>
            </a:endParaRPr>
          </a:p>
          <a:p>
            <a:pPr defTabSz="779173">
              <a:defRPr/>
            </a:pPr>
            <a:r>
              <a:rPr kumimoji="1" lang="ja-JP" altLang="en-US" sz="1050" dirty="0">
                <a:solidFill>
                  <a:srgbClr val="FF0000"/>
                </a:solidFill>
                <a:latin typeface="BIZ UDPゴシック" panose="020B0400000000000000" pitchFamily="50" charset="-128"/>
                <a:ea typeface="BIZ UDPゴシック" panose="020B0400000000000000" pitchFamily="50" charset="-128"/>
              </a:rPr>
              <a:t>　　　活用に向けて働きかけを行う。</a:t>
            </a:r>
            <a:endParaRPr kumimoji="1" lang="en-US" altLang="ja-JP" sz="1050" dirty="0">
              <a:solidFill>
                <a:srgbClr val="FF0000"/>
              </a:solidFill>
              <a:latin typeface="BIZ UDPゴシック" panose="020B0400000000000000" pitchFamily="50" charset="-128"/>
              <a:ea typeface="BIZ UDPゴシック" panose="020B0400000000000000" pitchFamily="50" charset="-128"/>
            </a:endParaRPr>
          </a:p>
          <a:p>
            <a:pPr defTabSz="779173">
              <a:defRPr/>
            </a:pPr>
            <a:endParaRPr kumimoji="1" lang="en-US" altLang="ja-JP" sz="105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91959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67628" y="2890838"/>
            <a:ext cx="8580969" cy="857250"/>
          </a:xfrm>
        </p:spPr>
        <p:txBody>
          <a:bodyPr>
            <a:normAutofit/>
          </a:bodyPr>
          <a:lstStyle/>
          <a:p>
            <a:pPr algn="ctr"/>
            <a:r>
              <a:rPr lang="ja-JP" altLang="en-US" sz="2800" dirty="0">
                <a:solidFill>
                  <a:schemeClr val="tx1">
                    <a:lumMod val="65000"/>
                    <a:lumOff val="35000"/>
                  </a:schemeClr>
                </a:solidFill>
                <a:latin typeface="UD デジタル 教科書体 NP-B" panose="02020700000000000000" pitchFamily="18" charset="-128"/>
                <a:ea typeface="UD デジタル 教科書体 NP-B" panose="02020700000000000000" pitchFamily="18" charset="-128"/>
              </a:rPr>
              <a:t>（４）食品ロス削減連携活動推進事業</a:t>
            </a:r>
          </a:p>
        </p:txBody>
      </p:sp>
      <p:cxnSp>
        <p:nvCxnSpPr>
          <p:cNvPr id="6" name="直線コネクタ 5"/>
          <p:cNvCxnSpPr>
            <a:cxnSpLocks/>
          </p:cNvCxnSpPr>
          <p:nvPr/>
        </p:nvCxnSpPr>
        <p:spPr>
          <a:xfrm>
            <a:off x="847725" y="3748088"/>
            <a:ext cx="7410450" cy="0"/>
          </a:xfrm>
          <a:prstGeom prst="line">
            <a:avLst/>
          </a:prstGeom>
          <a:ln>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grpSp>
        <p:nvGrpSpPr>
          <p:cNvPr id="8" name="グループ化 7"/>
          <p:cNvGrpSpPr/>
          <p:nvPr/>
        </p:nvGrpSpPr>
        <p:grpSpPr>
          <a:xfrm>
            <a:off x="172226" y="415142"/>
            <a:ext cx="3126442" cy="385131"/>
            <a:chOff x="285317" y="757882"/>
            <a:chExt cx="10837585" cy="1354699"/>
          </a:xfrm>
        </p:grpSpPr>
        <p:grpSp>
          <p:nvGrpSpPr>
            <p:cNvPr id="9" name="グループ化 8">
              <a:extLst>
                <a:ext uri="{FF2B5EF4-FFF2-40B4-BE49-F238E27FC236}">
                  <a16:creationId xmlns:a16="http://schemas.microsoft.com/office/drawing/2014/main" id="{F1F051AA-3954-45BB-A823-4A6521ED1B9A}"/>
                </a:ext>
              </a:extLst>
            </p:cNvPr>
            <p:cNvGrpSpPr/>
            <p:nvPr/>
          </p:nvGrpSpPr>
          <p:grpSpPr>
            <a:xfrm>
              <a:off x="285317" y="757882"/>
              <a:ext cx="9482886" cy="1354698"/>
              <a:chOff x="192024" y="0"/>
              <a:chExt cx="10838688" cy="1548384"/>
            </a:xfrm>
          </p:grpSpPr>
          <p:pic>
            <p:nvPicPr>
              <p:cNvPr id="11" name="図 10" descr="アイコン&#10;&#10;自動的に生成された説明">
                <a:extLst>
                  <a:ext uri="{FF2B5EF4-FFF2-40B4-BE49-F238E27FC236}">
                    <a16:creationId xmlns:a16="http://schemas.microsoft.com/office/drawing/2014/main" id="{AD9F5F3C-31D2-4EFB-8497-0BB8776554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024" y="0"/>
                <a:ext cx="1548384" cy="1548384"/>
              </a:xfrm>
              <a:prstGeom prst="rect">
                <a:avLst/>
              </a:prstGeom>
            </p:spPr>
          </p:pic>
          <p:pic>
            <p:nvPicPr>
              <p:cNvPr id="12" name="図 11" descr="アイコン が含まれている画像&#10;&#10;自動的に生成された説明">
                <a:extLst>
                  <a:ext uri="{FF2B5EF4-FFF2-40B4-BE49-F238E27FC236}">
                    <a16:creationId xmlns:a16="http://schemas.microsoft.com/office/drawing/2014/main" id="{3C13A7C0-FBB8-4CA8-B240-B6FCD0D76D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0408" y="0"/>
                <a:ext cx="1548384" cy="1548384"/>
              </a:xfrm>
              <a:prstGeom prst="rect">
                <a:avLst/>
              </a:prstGeom>
            </p:spPr>
          </p:pic>
          <p:pic>
            <p:nvPicPr>
              <p:cNvPr id="13" name="図 12" descr="アイコン が含まれている画像&#10;&#10;自動的に生成された説明">
                <a:extLst>
                  <a:ext uri="{FF2B5EF4-FFF2-40B4-BE49-F238E27FC236}">
                    <a16:creationId xmlns:a16="http://schemas.microsoft.com/office/drawing/2014/main" id="{0C551BCB-3466-43F1-9B9B-B269414C11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88792" y="0"/>
                <a:ext cx="1548384" cy="1548384"/>
              </a:xfrm>
              <a:prstGeom prst="rect">
                <a:avLst/>
              </a:prstGeom>
            </p:spPr>
          </p:pic>
          <p:pic>
            <p:nvPicPr>
              <p:cNvPr id="14" name="図 13" descr="アイコン が含まれている画像&#10;&#10;自動的に生成された説明">
                <a:extLst>
                  <a:ext uri="{FF2B5EF4-FFF2-40B4-BE49-F238E27FC236}">
                    <a16:creationId xmlns:a16="http://schemas.microsoft.com/office/drawing/2014/main" id="{B1957410-E686-4323-B04B-E7B078C66A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37176" y="0"/>
                <a:ext cx="1548384" cy="1548384"/>
              </a:xfrm>
              <a:prstGeom prst="rect">
                <a:avLst/>
              </a:prstGeom>
            </p:spPr>
          </p:pic>
          <p:pic>
            <p:nvPicPr>
              <p:cNvPr id="15" name="図 14" descr="ロゴ が含まれている画像&#10;&#10;自動的に生成された説明">
                <a:extLst>
                  <a:ext uri="{FF2B5EF4-FFF2-40B4-BE49-F238E27FC236}">
                    <a16:creationId xmlns:a16="http://schemas.microsoft.com/office/drawing/2014/main" id="{84A3BC83-2E88-4066-9FA6-413884CE609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85560" y="0"/>
                <a:ext cx="1548384" cy="1548384"/>
              </a:xfrm>
              <a:prstGeom prst="rect">
                <a:avLst/>
              </a:prstGeom>
            </p:spPr>
          </p:pic>
          <p:pic>
            <p:nvPicPr>
              <p:cNvPr id="16" name="図 15" descr="アイコン が含まれている画像&#10;&#10;自動的に生成された説明">
                <a:extLst>
                  <a:ext uri="{FF2B5EF4-FFF2-40B4-BE49-F238E27FC236}">
                    <a16:creationId xmlns:a16="http://schemas.microsoft.com/office/drawing/2014/main" id="{9BBC6DAE-1E2E-4328-9C49-95B78CE1F3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33944" y="0"/>
                <a:ext cx="1548384" cy="1548384"/>
              </a:xfrm>
              <a:prstGeom prst="rect">
                <a:avLst/>
              </a:prstGeom>
            </p:spPr>
          </p:pic>
          <p:pic>
            <p:nvPicPr>
              <p:cNvPr id="17" name="図 16" descr="アイコン&#10;&#10;自動的に生成された説明">
                <a:extLst>
                  <a:ext uri="{FF2B5EF4-FFF2-40B4-BE49-F238E27FC236}">
                    <a16:creationId xmlns:a16="http://schemas.microsoft.com/office/drawing/2014/main" id="{C03E810A-505C-4C5A-B684-766E38ACBD0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82328" y="0"/>
                <a:ext cx="1548384" cy="1548384"/>
              </a:xfrm>
              <a:prstGeom prst="rect">
                <a:avLst/>
              </a:prstGeom>
            </p:spPr>
          </p:pic>
        </p:grpSp>
        <p:pic>
          <p:nvPicPr>
            <p:cNvPr id="10" name="図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68204" y="757883"/>
              <a:ext cx="1354698" cy="1354698"/>
            </a:xfrm>
            <a:prstGeom prst="rect">
              <a:avLst/>
            </a:prstGeom>
            <a:solidFill>
              <a:schemeClr val="bg1"/>
            </a:solidFill>
          </p:spPr>
        </p:pic>
      </p:grpSp>
      <p:sp>
        <p:nvSpPr>
          <p:cNvPr id="5" name="テキスト ボックス 4">
            <a:extLst>
              <a:ext uri="{FF2B5EF4-FFF2-40B4-BE49-F238E27FC236}">
                <a16:creationId xmlns:a16="http://schemas.microsoft.com/office/drawing/2014/main" id="{0435DBAA-654D-4B31-9D21-962C4E498C75}"/>
              </a:ext>
            </a:extLst>
          </p:cNvPr>
          <p:cNvSpPr txBox="1"/>
          <p:nvPr/>
        </p:nvSpPr>
        <p:spPr>
          <a:xfrm>
            <a:off x="7738006" y="761528"/>
            <a:ext cx="1685925" cy="40011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資料１</a:t>
            </a:r>
          </a:p>
        </p:txBody>
      </p:sp>
      <p:sp>
        <p:nvSpPr>
          <p:cNvPr id="18" name="テキスト ボックス 17">
            <a:extLst>
              <a:ext uri="{FF2B5EF4-FFF2-40B4-BE49-F238E27FC236}">
                <a16:creationId xmlns:a16="http://schemas.microsoft.com/office/drawing/2014/main" id="{ECF0B33D-CD98-46DC-8BB3-1C52DE569858}"/>
              </a:ext>
            </a:extLst>
          </p:cNvPr>
          <p:cNvSpPr txBox="1"/>
          <p:nvPr/>
        </p:nvSpPr>
        <p:spPr>
          <a:xfrm>
            <a:off x="3983182" y="235803"/>
            <a:ext cx="5160819" cy="291170"/>
          </a:xfrm>
          <a:prstGeom prst="rect">
            <a:avLst/>
          </a:prstGeom>
          <a:noFill/>
        </p:spPr>
        <p:txBody>
          <a:bodyPr wrap="square" rtlCol="0">
            <a:spAutoFit/>
          </a:bodyPr>
          <a:lstStyle/>
          <a:p>
            <a:r>
              <a:rPr kumimoji="1" lang="en-US" altLang="ja-JP" sz="1292" dirty="0">
                <a:latin typeface="UD デジタル 教科書体 NP-R" panose="02020400000000000000" pitchFamily="18" charset="-128"/>
                <a:ea typeface="UD デジタル 教科書体 NP-R" panose="02020400000000000000" pitchFamily="18" charset="-128"/>
              </a:rPr>
              <a:t>R</a:t>
            </a:r>
            <a:r>
              <a:rPr kumimoji="1" lang="ja-JP" altLang="en-US" sz="1292" dirty="0">
                <a:latin typeface="UD デジタル 教科書体 NP-R" panose="02020400000000000000" pitchFamily="18" charset="-128"/>
                <a:ea typeface="UD デジタル 教科書体 NP-R" panose="02020400000000000000" pitchFamily="18" charset="-128"/>
              </a:rPr>
              <a:t>８</a:t>
            </a:r>
            <a:r>
              <a:rPr kumimoji="1" lang="en-US" altLang="ja-JP" sz="1292" dirty="0">
                <a:latin typeface="UD デジタル 教科書体 NP-R" panose="02020400000000000000" pitchFamily="18" charset="-128"/>
                <a:ea typeface="UD デジタル 教科書体 NP-R" panose="02020400000000000000" pitchFamily="18" charset="-128"/>
              </a:rPr>
              <a:t>.</a:t>
            </a:r>
            <a:r>
              <a:rPr kumimoji="1" lang="ja-JP" altLang="en-US" sz="1292" dirty="0">
                <a:latin typeface="UD デジタル 教科書体 NP-R" panose="02020400000000000000" pitchFamily="18" charset="-128"/>
                <a:ea typeface="UD デジタル 教科書体 NP-R" panose="02020400000000000000" pitchFamily="18" charset="-128"/>
              </a:rPr>
              <a:t>２</a:t>
            </a:r>
            <a:r>
              <a:rPr kumimoji="1" lang="en-US" altLang="ja-JP" sz="1292" dirty="0">
                <a:latin typeface="UD デジタル 教科書体 NP-R" panose="02020400000000000000" pitchFamily="18" charset="-128"/>
                <a:ea typeface="UD デジタル 教科書体 NP-R" panose="02020400000000000000" pitchFamily="18" charset="-128"/>
              </a:rPr>
              <a:t>.</a:t>
            </a:r>
            <a:r>
              <a:rPr kumimoji="1" lang="ja-JP" altLang="en-US" sz="1292" dirty="0">
                <a:latin typeface="UD デジタル 教科書体 NP-R" panose="02020400000000000000" pitchFamily="18" charset="-128"/>
                <a:ea typeface="UD デジタル 教科書体 NP-R" panose="02020400000000000000" pitchFamily="18" charset="-128"/>
              </a:rPr>
              <a:t>９　令和７年度第２回食品ロス削減ネットワーク懇話会資料</a:t>
            </a:r>
          </a:p>
        </p:txBody>
      </p:sp>
      <p:sp>
        <p:nvSpPr>
          <p:cNvPr id="3" name="スライド番号プレースホルダー 2">
            <a:extLst>
              <a:ext uri="{FF2B5EF4-FFF2-40B4-BE49-F238E27FC236}">
                <a16:creationId xmlns:a16="http://schemas.microsoft.com/office/drawing/2014/main" id="{EFB2273E-7EE5-4D10-8D9A-9CB8E4C97B53}"/>
              </a:ext>
            </a:extLst>
          </p:cNvPr>
          <p:cNvSpPr>
            <a:spLocks noGrp="1"/>
          </p:cNvSpPr>
          <p:nvPr>
            <p:ph type="sldNum" sz="quarter" idx="12"/>
          </p:nvPr>
        </p:nvSpPr>
        <p:spPr/>
        <p:txBody>
          <a:bodyPr/>
          <a:lstStyle/>
          <a:p>
            <a:fld id="{481A2E50-83C5-4483-B0CA-AC279CFA76AE}" type="slidenum">
              <a:rPr kumimoji="1" lang="ja-JP" altLang="en-US" smtClean="0"/>
              <a:t>11</a:t>
            </a:fld>
            <a:endParaRPr kumimoji="1" lang="ja-JP" altLang="en-US"/>
          </a:p>
        </p:txBody>
      </p:sp>
    </p:spTree>
    <p:extLst>
      <p:ext uri="{BB962C8B-B14F-4D97-AF65-F5344CB8AC3E}">
        <p14:creationId xmlns:p14="http://schemas.microsoft.com/office/powerpoint/2010/main" val="2205460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3A3D170-50A1-4C58-B161-05DA396AC3EE}"/>
              </a:ext>
            </a:extLst>
          </p:cNvPr>
          <p:cNvSpPr txBox="1"/>
          <p:nvPr/>
        </p:nvSpPr>
        <p:spPr>
          <a:xfrm>
            <a:off x="197554" y="641876"/>
            <a:ext cx="6804216" cy="5139869"/>
          </a:xfrm>
          <a:prstGeom prst="rect">
            <a:avLst/>
          </a:prstGeom>
          <a:noFill/>
        </p:spPr>
        <p:txBody>
          <a:bodyPr wrap="square">
            <a:spAutoFit/>
          </a:bodyPr>
          <a:lstStyle/>
          <a:p>
            <a:pPr defTabSz="948265">
              <a:tabLst>
                <a:tab pos="4664214" algn="l"/>
              </a:tabLst>
              <a:defRPr/>
            </a:pPr>
            <a:r>
              <a:rPr lang="ja-JP" altLang="en-US" sz="2000" b="1" dirty="0">
                <a:solidFill>
                  <a:prstClr val="black"/>
                </a:solidFill>
                <a:latin typeface="BIZ UDPゴシック" panose="020B0400000000000000" pitchFamily="50" charset="-128"/>
                <a:ea typeface="BIZ UDPゴシック" panose="020B0400000000000000" pitchFamily="50" charset="-128"/>
              </a:rPr>
              <a:t>（１）食品ロス削減啓発情報交換会</a:t>
            </a:r>
            <a:endParaRPr lang="en-US" altLang="ja-JP" sz="2000" b="1" dirty="0">
              <a:solidFill>
                <a:prstClr val="black"/>
              </a:solidFill>
              <a:latin typeface="BIZ UDPゴシック" panose="020B0400000000000000" pitchFamily="50" charset="-128"/>
              <a:ea typeface="BIZ UDPゴシック" panose="020B0400000000000000" pitchFamily="50" charset="-128"/>
            </a:endParaRPr>
          </a:p>
          <a:p>
            <a:pPr defTabSz="948265">
              <a:tabLst>
                <a:tab pos="4664214" algn="l"/>
              </a:tabLst>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948265">
              <a:tabLst>
                <a:tab pos="4664214" algn="l"/>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開催時期： 令和８年</a:t>
            </a:r>
            <a:r>
              <a:rPr lang="en-US" altLang="ja-JP" sz="1600" dirty="0">
                <a:solidFill>
                  <a:prstClr val="black"/>
                </a:solidFill>
                <a:latin typeface="BIZ UDPゴシック" panose="020B0400000000000000" pitchFamily="50" charset="-128"/>
                <a:ea typeface="BIZ UDPゴシック" panose="020B0400000000000000" pitchFamily="50" charset="-128"/>
              </a:rPr>
              <a:t>2</a:t>
            </a:r>
            <a:r>
              <a:rPr lang="ja-JP" altLang="en-US" sz="1600" dirty="0">
                <a:solidFill>
                  <a:prstClr val="black"/>
                </a:solidFill>
                <a:latin typeface="BIZ UDPゴシック" panose="020B0400000000000000" pitchFamily="50" charset="-128"/>
                <a:ea typeface="BIZ UDPゴシック" panose="020B0400000000000000" pitchFamily="50" charset="-128"/>
              </a:rPr>
              <a:t>月５日（木）</a:t>
            </a:r>
            <a:r>
              <a:rPr lang="en-US" altLang="ja-JP" sz="1600" dirty="0">
                <a:solidFill>
                  <a:prstClr val="black"/>
                </a:solidFill>
                <a:latin typeface="BIZ UDPゴシック" panose="020B0400000000000000" pitchFamily="50" charset="-128"/>
                <a:ea typeface="BIZ UDPゴシック" panose="020B0400000000000000" pitchFamily="50" charset="-128"/>
              </a:rPr>
              <a:t>13:00</a:t>
            </a:r>
            <a:r>
              <a:rPr lang="ja-JP" altLang="en-US" sz="1600" dirty="0">
                <a:solidFill>
                  <a:prstClr val="black"/>
                </a:solidFill>
                <a:latin typeface="BIZ UDPゴシック" panose="020B0400000000000000" pitchFamily="50" charset="-128"/>
                <a:ea typeface="BIZ UDPゴシック" panose="020B0400000000000000" pitchFamily="50" charset="-128"/>
              </a:rPr>
              <a:t>～</a:t>
            </a:r>
            <a:endParaRPr lang="en-US" altLang="ja-JP" sz="1600" dirty="0">
              <a:solidFill>
                <a:srgbClr val="002060"/>
              </a:solidFill>
              <a:latin typeface="BIZ UDPゴシック" panose="020B0400000000000000" pitchFamily="50" charset="-128"/>
              <a:ea typeface="BIZ UDPゴシック" panose="020B0400000000000000" pitchFamily="50" charset="-128"/>
            </a:endParaRPr>
          </a:p>
          <a:p>
            <a:pPr defTabSz="948265">
              <a:tabLst>
                <a:tab pos="4664214" algn="l"/>
              </a:tabLst>
              <a:defRPr/>
            </a:pPr>
            <a:r>
              <a:rPr lang="ja-JP" altLang="en-US" sz="1600">
                <a:latin typeface="BIZ UDPゴシック" panose="020B0400000000000000" pitchFamily="50" charset="-128"/>
                <a:ea typeface="BIZ UDPゴシック" panose="020B0400000000000000" pitchFamily="50" charset="-128"/>
              </a:rPr>
              <a:t>開催</a:t>
            </a:r>
            <a:r>
              <a:rPr lang="ja-JP" altLang="en-US" sz="1600" dirty="0">
                <a:latin typeface="BIZ UDPゴシック" panose="020B0400000000000000" pitchFamily="50" charset="-128"/>
                <a:ea typeface="BIZ UDPゴシック" panose="020B0400000000000000" pitchFamily="50" charset="-128"/>
              </a:rPr>
              <a:t>場所：</a:t>
            </a:r>
            <a:r>
              <a:rPr lang="en-US" altLang="ja-JP" sz="1600" dirty="0">
                <a:latin typeface="BIZ UDPゴシック" panose="020B0400000000000000" pitchFamily="50" charset="-128"/>
                <a:ea typeface="BIZ UDPゴシック" panose="020B0400000000000000" pitchFamily="50" charset="-128"/>
              </a:rPr>
              <a:t>QUINT BRIDGE 1</a:t>
            </a:r>
            <a:r>
              <a:rPr lang="ja-JP" altLang="en-US" sz="1600" dirty="0">
                <a:latin typeface="BIZ UDPゴシック" panose="020B0400000000000000" pitchFamily="50" charset="-128"/>
                <a:ea typeface="BIZ UDPゴシック" panose="020B0400000000000000" pitchFamily="50" charset="-128"/>
              </a:rPr>
              <a:t>階</a:t>
            </a:r>
            <a:endParaRPr lang="en-US" altLang="ja-JP" sz="1600" dirty="0">
              <a:latin typeface="BIZ UDPゴシック" panose="020B0400000000000000" pitchFamily="50" charset="-128"/>
              <a:ea typeface="BIZ UDPゴシック" panose="020B0400000000000000" pitchFamily="50" charset="-128"/>
            </a:endParaRPr>
          </a:p>
          <a:p>
            <a:pPr defTabSz="948265">
              <a:tabLst>
                <a:tab pos="4664214" algn="l"/>
              </a:tabLst>
              <a:defRPr/>
            </a:pPr>
            <a:r>
              <a:rPr lang="ja-JP" altLang="en-US" sz="1600" dirty="0">
                <a:latin typeface="BIZ UDPゴシック" panose="020B0400000000000000" pitchFamily="50" charset="-128"/>
                <a:ea typeface="BIZ UDPゴシック" panose="020B0400000000000000" pitchFamily="50" charset="-128"/>
              </a:rPr>
              <a:t>　　　　　　　（大阪市都島区東野田町</a:t>
            </a:r>
            <a:r>
              <a:rPr lang="en-US" altLang="ja-JP" sz="1600" dirty="0">
                <a:latin typeface="BIZ UDPゴシック" panose="020B0400000000000000" pitchFamily="50" charset="-128"/>
                <a:ea typeface="BIZ UDPゴシック" panose="020B0400000000000000" pitchFamily="50" charset="-128"/>
              </a:rPr>
              <a:t>4</a:t>
            </a:r>
            <a:r>
              <a:rPr lang="ja-JP" altLang="en-US" sz="1600" dirty="0">
                <a:latin typeface="BIZ UDPゴシック" panose="020B0400000000000000" pitchFamily="50" charset="-128"/>
                <a:ea typeface="BIZ UDPゴシック" panose="020B0400000000000000" pitchFamily="50" charset="-128"/>
              </a:rPr>
              <a:t>丁目</a:t>
            </a:r>
            <a:r>
              <a:rPr lang="en-US" altLang="ja-JP" sz="1600" dirty="0">
                <a:latin typeface="BIZ UDPゴシック" panose="020B0400000000000000" pitchFamily="50" charset="-128"/>
                <a:ea typeface="BIZ UDPゴシック" panose="020B0400000000000000" pitchFamily="50" charset="-128"/>
              </a:rPr>
              <a:t>15</a:t>
            </a:r>
            <a:r>
              <a:rPr lang="ja-JP" altLang="en-US" sz="1600" dirty="0">
                <a:latin typeface="BIZ UDPゴシック" panose="020B0400000000000000" pitchFamily="50" charset="-128"/>
                <a:ea typeface="BIZ UDPゴシック" panose="020B0400000000000000" pitchFamily="50" charset="-128"/>
              </a:rPr>
              <a:t>番</a:t>
            </a:r>
            <a:r>
              <a:rPr lang="en-US" altLang="ja-JP" sz="1600" dirty="0">
                <a:latin typeface="BIZ UDPゴシック" panose="020B0400000000000000" pitchFamily="50" charset="-128"/>
                <a:ea typeface="BIZ UDPゴシック" panose="020B0400000000000000" pitchFamily="50" charset="-128"/>
              </a:rPr>
              <a:t>82</a:t>
            </a:r>
            <a:r>
              <a:rPr lang="ja-JP" altLang="en-US" sz="1600" dirty="0">
                <a:latin typeface="BIZ UDPゴシック" panose="020B0400000000000000" pitchFamily="50" charset="-128"/>
                <a:ea typeface="BIZ UDPゴシック" panose="020B0400000000000000" pitchFamily="50" charset="-128"/>
              </a:rPr>
              <a:t>号）</a:t>
            </a:r>
            <a:endParaRPr lang="en-US" altLang="ja-JP" sz="1600" dirty="0">
              <a:latin typeface="BIZ UDPゴシック" panose="020B0400000000000000" pitchFamily="50" charset="-128"/>
              <a:ea typeface="BIZ UDPゴシック" panose="020B0400000000000000" pitchFamily="50" charset="-128"/>
            </a:endParaRPr>
          </a:p>
          <a:p>
            <a:pPr defTabSz="948265">
              <a:tabLst>
                <a:tab pos="4664214" algn="l"/>
              </a:tabLst>
              <a:defRPr/>
            </a:pPr>
            <a:r>
              <a:rPr lang="ja-JP" altLang="en-US" sz="1600" dirty="0">
                <a:latin typeface="BIZ UDPゴシック" panose="020B0400000000000000" pitchFamily="50" charset="-128"/>
                <a:ea typeface="BIZ UDPゴシック" panose="020B0400000000000000" pitchFamily="50" charset="-128"/>
              </a:rPr>
              <a:t>　対　象  ： おおさか食品ロス削減パートナーシップ事業者、</a:t>
            </a:r>
            <a:endParaRPr lang="en-US" altLang="ja-JP" sz="1600" dirty="0">
              <a:latin typeface="BIZ UDPゴシック" panose="020B0400000000000000" pitchFamily="50" charset="-128"/>
              <a:ea typeface="BIZ UDPゴシック" panose="020B0400000000000000" pitchFamily="50" charset="-128"/>
            </a:endParaRPr>
          </a:p>
          <a:p>
            <a:pPr defTabSz="948265">
              <a:tabLst>
                <a:tab pos="4664214" algn="l"/>
              </a:tabLst>
              <a:defRPr/>
            </a:pPr>
            <a:r>
              <a:rPr lang="ja-JP" altLang="en-US" sz="1600" dirty="0">
                <a:latin typeface="BIZ UDPゴシック" panose="020B0400000000000000" pitchFamily="50" charset="-128"/>
                <a:ea typeface="BIZ UDPゴシック" panose="020B0400000000000000" pitchFamily="50" charset="-128"/>
              </a:rPr>
              <a:t>　　　　　　　食品ロス削減の取組に関心のある事業者及び個人・団体、</a:t>
            </a:r>
            <a:endParaRPr lang="en-US" altLang="ja-JP" sz="1600" dirty="0">
              <a:latin typeface="BIZ UDPゴシック" panose="020B0400000000000000" pitchFamily="50" charset="-128"/>
              <a:ea typeface="BIZ UDPゴシック" panose="020B0400000000000000" pitchFamily="50" charset="-128"/>
            </a:endParaRPr>
          </a:p>
          <a:p>
            <a:pPr defTabSz="948265">
              <a:tabLst>
                <a:tab pos="4664214" algn="l"/>
              </a:tabLst>
              <a:defRPr/>
            </a:pPr>
            <a:r>
              <a:rPr lang="ja-JP" altLang="en-US" sz="1600" dirty="0">
                <a:latin typeface="BIZ UDPゴシック" panose="020B0400000000000000" pitchFamily="50" charset="-128"/>
                <a:ea typeface="BIZ UDPゴシック" panose="020B0400000000000000" pitchFamily="50" charset="-128"/>
              </a:rPr>
              <a:t>　　　　　　　市町村担当者</a:t>
            </a:r>
            <a:endParaRPr lang="en-US" altLang="ja-JP" sz="1600" dirty="0">
              <a:latin typeface="BIZ UDPゴシック" panose="020B0400000000000000" pitchFamily="50" charset="-128"/>
              <a:ea typeface="BIZ UDPゴシック" panose="020B0400000000000000" pitchFamily="50" charset="-128"/>
            </a:endParaRPr>
          </a:p>
          <a:p>
            <a:pPr defTabSz="948265">
              <a:tabLst>
                <a:tab pos="4664214" algn="l"/>
              </a:tabLst>
              <a:defRPr/>
            </a:pPr>
            <a:endParaRPr lang="en-US" altLang="ja-JP" sz="1600" dirty="0">
              <a:latin typeface="BIZ UDPゴシック" panose="020B0400000000000000" pitchFamily="50" charset="-128"/>
              <a:ea typeface="BIZ UDPゴシック" panose="020B0400000000000000" pitchFamily="50" charset="-128"/>
            </a:endParaRPr>
          </a:p>
          <a:p>
            <a:pPr defTabSz="948265">
              <a:tabLst>
                <a:tab pos="4664214" algn="l"/>
              </a:tabLst>
              <a:defRPr/>
            </a:pPr>
            <a:r>
              <a:rPr lang="ja-JP" altLang="en-US" sz="1600" dirty="0">
                <a:latin typeface="BIZ UDPゴシック" panose="020B0400000000000000" pitchFamily="50" charset="-128"/>
                <a:ea typeface="BIZ UDPゴシック" panose="020B0400000000000000" pitchFamily="50" charset="-128"/>
              </a:rPr>
              <a:t>　　　　</a:t>
            </a:r>
            <a:r>
              <a:rPr lang="ja-JP" altLang="en-US" sz="1600" dirty="0">
                <a:solidFill>
                  <a:prstClr val="black"/>
                </a:solidFill>
                <a:latin typeface="BIZ UDPゴシック" panose="020B0400000000000000" pitchFamily="50" charset="-128"/>
                <a:ea typeface="BIZ UDPゴシック" panose="020B0400000000000000" pitchFamily="50" charset="-128"/>
              </a:rPr>
              <a:t>構成：</a:t>
            </a:r>
            <a:r>
              <a:rPr lang="ja-JP" altLang="en-US" sz="1600" b="1" dirty="0">
                <a:solidFill>
                  <a:prstClr val="black"/>
                </a:solidFill>
                <a:latin typeface="BIZ UDPゴシック" panose="020B0400000000000000" pitchFamily="50" charset="-128"/>
                <a:ea typeface="BIZ UDPゴシック" panose="020B0400000000000000" pitchFamily="50" charset="-128"/>
              </a:rPr>
              <a:t>第１部　取組事例の紹介</a:t>
            </a:r>
            <a:endParaRPr lang="en-US" altLang="ja-JP" sz="1600" b="1" dirty="0">
              <a:solidFill>
                <a:prstClr val="black"/>
              </a:solidFill>
              <a:latin typeface="BIZ UDPゴシック" panose="020B0400000000000000" pitchFamily="50" charset="-128"/>
              <a:ea typeface="BIZ UDPゴシック" panose="020B0400000000000000" pitchFamily="50" charset="-128"/>
            </a:endParaRPr>
          </a:p>
          <a:p>
            <a:pPr defTabSz="948265">
              <a:tabLst>
                <a:tab pos="4664214" algn="l"/>
              </a:tabLst>
              <a:defRPr/>
            </a:pPr>
            <a:r>
              <a:rPr lang="ja-JP" altLang="en-US" sz="1400" b="1"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・株式会社ライフコーポレーション</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defTabSz="948265">
              <a:tabLst>
                <a:tab pos="4664214" algn="l"/>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en-US" altLang="ja-JP" sz="1400" dirty="0">
                <a:solidFill>
                  <a:prstClr val="black"/>
                </a:solidFill>
                <a:latin typeface="BIZ UDPゴシック" panose="020B0400000000000000" pitchFamily="50" charset="-128"/>
                <a:ea typeface="BIZ UDPゴシック" panose="020B0400000000000000" pitchFamily="50" charset="-128"/>
              </a:rPr>
              <a:t>NPO</a:t>
            </a:r>
            <a:r>
              <a:rPr lang="ja-JP" altLang="en-US" sz="1400" dirty="0">
                <a:solidFill>
                  <a:prstClr val="black"/>
                </a:solidFill>
                <a:latin typeface="BIZ UDPゴシック" panose="020B0400000000000000" pitchFamily="50" charset="-128"/>
                <a:ea typeface="BIZ UDPゴシック" panose="020B0400000000000000" pitchFamily="50" charset="-128"/>
              </a:rPr>
              <a:t>法人日本もったいない食品センター</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defTabSz="948265">
              <a:tabLst>
                <a:tab pos="4664214" algn="l"/>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　　　　　　　　　　　　　　　・浜田化学株式会社</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defTabSz="948265">
              <a:tabLst>
                <a:tab pos="4664214" algn="l"/>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　　　　　　　　　　　　　　　・株式会社</a:t>
            </a:r>
            <a:r>
              <a:rPr lang="en-US" altLang="ja-JP" sz="1400" dirty="0">
                <a:solidFill>
                  <a:prstClr val="black"/>
                </a:solidFill>
                <a:latin typeface="BIZ UDPゴシック" panose="020B0400000000000000" pitchFamily="50" charset="-128"/>
                <a:ea typeface="BIZ UDPゴシック" panose="020B0400000000000000" pitchFamily="50" charset="-128"/>
              </a:rPr>
              <a:t>ABC</a:t>
            </a:r>
            <a:r>
              <a:rPr lang="ja-JP" altLang="en-US" sz="1400" dirty="0">
                <a:solidFill>
                  <a:prstClr val="black"/>
                </a:solidFill>
                <a:latin typeface="BIZ UDPゴシック" panose="020B0400000000000000" pitchFamily="50" charset="-128"/>
                <a:ea typeface="BIZ UDPゴシック" panose="020B0400000000000000" pitchFamily="50" charset="-128"/>
              </a:rPr>
              <a:t>サステナテーブル</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defTabSz="948265">
              <a:tabLst>
                <a:tab pos="4664214" algn="l"/>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　　　　　　　　　　　　　　　・大阪市環境局家庭ごみ減量課</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defTabSz="948265">
              <a:tabLst>
                <a:tab pos="4664214" algn="l"/>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　　　　　　　　　　　　　　　・もったいないやん活動隊</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defTabSz="948265">
              <a:tabLst>
                <a:tab pos="4664214" algn="l"/>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ja-JP" altLang="en-US" sz="1600" dirty="0">
                <a:latin typeface="Meiryo UI" panose="020B0604030504040204" pitchFamily="50" charset="-128"/>
                <a:ea typeface="Meiryo UI" panose="020B0604030504040204" pitchFamily="50" charset="-128"/>
              </a:rPr>
              <a:t>　　　　　　　　　　</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948265">
              <a:tabLst>
                <a:tab pos="4664214" algn="l"/>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ja-JP" altLang="en-US" sz="1600" b="1" dirty="0">
                <a:solidFill>
                  <a:prstClr val="black"/>
                </a:solidFill>
                <a:latin typeface="BIZ UDPゴシック" panose="020B0400000000000000" pitchFamily="50" charset="-128"/>
                <a:ea typeface="BIZ UDPゴシック" panose="020B0400000000000000" pitchFamily="50" charset="-128"/>
              </a:rPr>
              <a:t>第２部　事業者同士の交流、意見交換</a:t>
            </a:r>
            <a:endParaRPr lang="en-US" altLang="ja-JP" sz="1600" b="1" dirty="0">
              <a:solidFill>
                <a:prstClr val="black"/>
              </a:solidFill>
              <a:latin typeface="BIZ UDPゴシック" panose="020B0400000000000000" pitchFamily="50" charset="-128"/>
              <a:ea typeface="BIZ UDPゴシック" panose="020B0400000000000000" pitchFamily="50" charset="-128"/>
            </a:endParaRPr>
          </a:p>
          <a:p>
            <a:pPr defTabSz="948265">
              <a:tabLst>
                <a:tab pos="4664214" algn="l"/>
              </a:tabLst>
              <a:defRPr/>
            </a:pPr>
            <a:r>
              <a:rPr lang="ja-JP" altLang="en-US" sz="1600" b="1" dirty="0">
                <a:solidFill>
                  <a:prstClr val="black"/>
                </a:solidFill>
                <a:latin typeface="BIZ UDPゴシック" panose="020B0400000000000000" pitchFamily="50" charset="-128"/>
                <a:ea typeface="BIZ UDPゴシック" panose="020B0400000000000000" pitchFamily="50" charset="-128"/>
              </a:rPr>
              <a:t>　　　　　　　　　　　　　</a:t>
            </a:r>
            <a:r>
              <a:rPr lang="ja-JP" altLang="en-US" sz="1600" dirty="0">
                <a:solidFill>
                  <a:prstClr val="black"/>
                </a:solidFill>
                <a:latin typeface="BIZ UDPゴシック" panose="020B0400000000000000" pitchFamily="50" charset="-128"/>
                <a:ea typeface="BIZ UDPゴシック" panose="020B0400000000000000" pitchFamily="50" charset="-128"/>
              </a:rPr>
              <a:t>参加者が交流するブースを設けており、自由に交流</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algn="just"/>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正方形/長方形 22">
            <a:extLst>
              <a:ext uri="{FF2B5EF4-FFF2-40B4-BE49-F238E27FC236}">
                <a16:creationId xmlns:a16="http://schemas.microsoft.com/office/drawing/2014/main" id="{2B2BD6F3-0E84-4262-AA20-E048C73B5D3F}"/>
              </a:ext>
            </a:extLst>
          </p:cNvPr>
          <p:cNvSpPr>
            <a:spLocks noChangeArrowheads="1"/>
          </p:cNvSpPr>
          <p:nvPr/>
        </p:nvSpPr>
        <p:spPr bwMode="auto">
          <a:xfrm>
            <a:off x="7458086" y="2482499"/>
            <a:ext cx="1129003"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108" b="1" dirty="0">
                <a:latin typeface="BIZ UDPゴシック" panose="020B0400000000000000" pitchFamily="50" charset="-128"/>
                <a:ea typeface="BIZ UDPゴシック" panose="020B0400000000000000" pitchFamily="50" charset="-128"/>
              </a:rPr>
              <a:t>開催イメージ</a:t>
            </a:r>
          </a:p>
        </p:txBody>
      </p:sp>
      <p:pic>
        <p:nvPicPr>
          <p:cNvPr id="8" name="図 7">
            <a:extLst>
              <a:ext uri="{FF2B5EF4-FFF2-40B4-BE49-F238E27FC236}">
                <a16:creationId xmlns:a16="http://schemas.microsoft.com/office/drawing/2014/main" id="{C2CFDCF0-13E9-44E7-8F1D-77272916DD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4996" y="2976687"/>
            <a:ext cx="2288409" cy="3239437"/>
          </a:xfrm>
          <a:prstGeom prst="rect">
            <a:avLst/>
          </a:prstGeom>
        </p:spPr>
      </p:pic>
      <p:sp>
        <p:nvSpPr>
          <p:cNvPr id="7" name="Rectangle 3">
            <a:extLst>
              <a:ext uri="{FF2B5EF4-FFF2-40B4-BE49-F238E27FC236}">
                <a16:creationId xmlns:a16="http://schemas.microsoft.com/office/drawing/2014/main" id="{B79B5FE2-553A-4114-A16F-F73673A71E4B}"/>
              </a:ext>
            </a:extLst>
          </p:cNvPr>
          <p:cNvSpPr>
            <a:spLocks noChangeArrowheads="1"/>
          </p:cNvSpPr>
          <p:nvPr/>
        </p:nvSpPr>
        <p:spPr bwMode="auto">
          <a:xfrm>
            <a:off x="0" y="51979"/>
            <a:ext cx="9138646" cy="474218"/>
          </a:xfrm>
          <a:prstGeom prst="rect">
            <a:avLst/>
          </a:prstGeom>
          <a:solidFill>
            <a:schemeClr val="accent1">
              <a:lumMod val="75000"/>
            </a:schemeClr>
          </a:solidFill>
          <a:ln>
            <a:noFill/>
          </a:ln>
          <a:effectLst>
            <a:outerShdw dist="71842" dir="2700000" algn="ctr" rotWithShape="0">
              <a:schemeClr val="bg2">
                <a:alpha val="50000"/>
              </a:schemeClr>
            </a:outerShdw>
          </a:effectLst>
        </p:spPr>
        <p:txBody>
          <a:bodyPr wrap="none" lIns="82499" tIns="41249" rIns="82499" bIns="4124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食品ロス削減連携活動推進事業について</a:t>
            </a:r>
            <a:endParaRPr kumimoji="1" lang="zh-TW"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pic>
        <p:nvPicPr>
          <p:cNvPr id="9" name="図 8">
            <a:extLst>
              <a:ext uri="{FF2B5EF4-FFF2-40B4-BE49-F238E27FC236}">
                <a16:creationId xmlns:a16="http://schemas.microsoft.com/office/drawing/2014/main" id="{5B070D61-3FDE-4DEF-9776-3DFD5DA0B4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4995" y="748185"/>
            <a:ext cx="2288410" cy="1716309"/>
          </a:xfrm>
          <a:prstGeom prst="rect">
            <a:avLst/>
          </a:prstGeom>
        </p:spPr>
      </p:pic>
      <p:sp>
        <p:nvSpPr>
          <p:cNvPr id="2" name="スライド番号プレースホルダー 1">
            <a:extLst>
              <a:ext uri="{FF2B5EF4-FFF2-40B4-BE49-F238E27FC236}">
                <a16:creationId xmlns:a16="http://schemas.microsoft.com/office/drawing/2014/main" id="{5979491E-9AE0-4DB8-8796-D65FFD72E10C}"/>
              </a:ext>
            </a:extLst>
          </p:cNvPr>
          <p:cNvSpPr>
            <a:spLocks noGrp="1"/>
          </p:cNvSpPr>
          <p:nvPr>
            <p:ph type="sldNum" sz="quarter" idx="12"/>
          </p:nvPr>
        </p:nvSpPr>
        <p:spPr/>
        <p:txBody>
          <a:bodyPr/>
          <a:lstStyle/>
          <a:p>
            <a:fld id="{481A2E50-83C5-4483-B0CA-AC279CFA76AE}" type="slidenum">
              <a:rPr kumimoji="1" lang="ja-JP" altLang="en-US" smtClean="0"/>
              <a:t>12</a:t>
            </a:fld>
            <a:endParaRPr kumimoji="1" lang="ja-JP" altLang="en-US"/>
          </a:p>
        </p:txBody>
      </p:sp>
    </p:spTree>
    <p:extLst>
      <p:ext uri="{BB962C8B-B14F-4D97-AF65-F5344CB8AC3E}">
        <p14:creationId xmlns:p14="http://schemas.microsoft.com/office/powerpoint/2010/main" val="1503937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AC6C35F-12AA-4C3A-A3A6-220FDD2EE671}"/>
              </a:ext>
            </a:extLst>
          </p:cNvPr>
          <p:cNvSpPr txBox="1"/>
          <p:nvPr/>
        </p:nvSpPr>
        <p:spPr>
          <a:xfrm>
            <a:off x="265717" y="520209"/>
            <a:ext cx="8607209" cy="4801314"/>
          </a:xfrm>
          <a:prstGeom prst="rect">
            <a:avLst/>
          </a:prstGeom>
          <a:noFill/>
        </p:spPr>
        <p:txBody>
          <a:bodyPr wrap="square">
            <a:spAutoFit/>
          </a:bodyPr>
          <a:lstStyle/>
          <a:p>
            <a:pPr defTabSz="1027261">
              <a:tabLst>
                <a:tab pos="5052772" algn="l"/>
              </a:tabLst>
              <a:defRPr/>
            </a:pPr>
            <a:r>
              <a:rPr lang="ja-JP" altLang="en-US" b="1" dirty="0">
                <a:solidFill>
                  <a:srgbClr val="002060"/>
                </a:solidFill>
                <a:latin typeface="BIZ UDPゴシック" panose="020B0400000000000000" pitchFamily="50" charset="-128"/>
                <a:ea typeface="BIZ UDPゴシック" panose="020B0400000000000000" pitchFamily="50" charset="-128"/>
              </a:rPr>
              <a:t>（２）「もったいないやん　へらそう食品ロス」ポータルサイトの情報の充実</a:t>
            </a:r>
            <a:r>
              <a:rPr lang="ja-JP" altLang="en-US" sz="1477" dirty="0">
                <a:solidFill>
                  <a:prstClr val="black"/>
                </a:solidFill>
                <a:latin typeface="BIZ UDPゴシック" panose="020B0400000000000000" pitchFamily="50" charset="-128"/>
                <a:ea typeface="BIZ UDPゴシック" panose="020B0400000000000000" pitchFamily="50" charset="-128"/>
              </a:rPr>
              <a:t>　</a:t>
            </a:r>
            <a:r>
              <a:rPr lang="ja-JP" altLang="en-US" sz="1662" dirty="0">
                <a:latin typeface="BIZ UDPゴシック" panose="020B0400000000000000" pitchFamily="50" charset="-128"/>
                <a:ea typeface="BIZ UDPゴシック" panose="020B0400000000000000" pitchFamily="50" charset="-128"/>
              </a:rPr>
              <a:t>　　</a:t>
            </a:r>
            <a:br>
              <a:rPr lang="en-US" altLang="ja-JP" sz="1662" dirty="0">
                <a:latin typeface="BIZ UDPゴシック" panose="020B0400000000000000" pitchFamily="50" charset="-128"/>
                <a:ea typeface="BIZ UDPゴシック" panose="020B0400000000000000" pitchFamily="50" charset="-128"/>
              </a:rPr>
            </a:br>
            <a:r>
              <a:rPr lang="ja-JP" altLang="en-US" sz="1600" dirty="0">
                <a:latin typeface="BIZ UDPゴシック" panose="020B0400000000000000" pitchFamily="50" charset="-128"/>
                <a:ea typeface="BIZ UDPゴシック" panose="020B0400000000000000" pitchFamily="50" charset="-128"/>
              </a:rPr>
              <a:t>★ 「なんでやろう？食品ロスカードゲーム」の利用拡大に向けた情報掲載</a:t>
            </a:r>
            <a:endParaRPr lang="en-US" altLang="ja-JP" sz="1600" dirty="0">
              <a:latin typeface="BIZ UDPゴシック" panose="020B0400000000000000" pitchFamily="50" charset="-128"/>
              <a:ea typeface="BIZ UDPゴシック" panose="020B0400000000000000" pitchFamily="50" charset="-128"/>
            </a:endParaRPr>
          </a:p>
          <a:p>
            <a:pPr defTabSz="1027261">
              <a:tabLst>
                <a:tab pos="5052772" algn="l"/>
              </a:tabLst>
              <a:defRPr/>
            </a:pPr>
            <a:r>
              <a:rPr lang="ja-JP" altLang="en-US" sz="1600" dirty="0">
                <a:latin typeface="BIZ UDPゴシック" panose="020B0400000000000000" pitchFamily="50" charset="-128"/>
                <a:ea typeface="BIZ UDPゴシック" panose="020B0400000000000000" pitchFamily="50" charset="-128"/>
              </a:rPr>
              <a:t>　　　〇 より分かりやすい遊び方の動画へ差し替え</a:t>
            </a:r>
            <a:endParaRPr lang="en-US" altLang="ja-JP" sz="1600" dirty="0">
              <a:latin typeface="BIZ UDPゴシック" panose="020B0400000000000000" pitchFamily="50" charset="-128"/>
              <a:ea typeface="BIZ UDPゴシック" panose="020B0400000000000000" pitchFamily="50" charset="-128"/>
            </a:endParaRPr>
          </a:p>
          <a:p>
            <a:pPr>
              <a:defRPr/>
            </a:pPr>
            <a:r>
              <a:rPr lang="ja-JP" altLang="en-US" sz="1600" dirty="0">
                <a:latin typeface="BIZ UDPゴシック" panose="020B0400000000000000" pitchFamily="50" charset="-128"/>
                <a:ea typeface="BIZ UDPゴシック" panose="020B0400000000000000" pitchFamily="50" charset="-128"/>
              </a:rPr>
              <a:t>　　　　　→ 実際にカードゲームをプレイしている動画とともに、ルールを解説</a:t>
            </a:r>
            <a:endParaRPr lang="en-US" altLang="ja-JP" sz="1600" dirty="0">
              <a:latin typeface="BIZ UDPゴシック" panose="020B0400000000000000" pitchFamily="50" charset="-128"/>
              <a:ea typeface="BIZ UDPゴシック" panose="020B0400000000000000" pitchFamily="50" charset="-128"/>
            </a:endParaRPr>
          </a:p>
          <a:p>
            <a:pPr>
              <a:defRPr/>
            </a:pPr>
            <a:endParaRPr lang="en-US" altLang="ja-JP" sz="1600" dirty="0">
              <a:latin typeface="BIZ UDPゴシック" panose="020B0400000000000000" pitchFamily="50" charset="-128"/>
              <a:ea typeface="BIZ UDPゴシック" panose="020B0400000000000000" pitchFamily="50" charset="-128"/>
            </a:endParaRPr>
          </a:p>
          <a:p>
            <a:pPr>
              <a:defRPr/>
            </a:pPr>
            <a:endParaRPr lang="en-US" altLang="ja-JP" sz="1600" dirty="0">
              <a:latin typeface="BIZ UDPゴシック" panose="020B0400000000000000" pitchFamily="50" charset="-128"/>
              <a:ea typeface="BIZ UDPゴシック" panose="020B0400000000000000" pitchFamily="50" charset="-128"/>
            </a:endParaRPr>
          </a:p>
          <a:p>
            <a:pPr>
              <a:defRPr/>
            </a:pPr>
            <a:endParaRPr lang="en-US" altLang="ja-JP" sz="1600" dirty="0">
              <a:latin typeface="BIZ UDPゴシック" panose="020B0400000000000000" pitchFamily="50" charset="-128"/>
              <a:ea typeface="BIZ UDPゴシック" panose="020B0400000000000000" pitchFamily="50" charset="-128"/>
            </a:endParaRPr>
          </a:p>
          <a:p>
            <a:pPr>
              <a:defRPr/>
            </a:pPr>
            <a:endParaRPr lang="en-US" altLang="ja-JP" sz="1600" dirty="0">
              <a:latin typeface="BIZ UDPゴシック" panose="020B0400000000000000" pitchFamily="50" charset="-128"/>
              <a:ea typeface="BIZ UDPゴシック" panose="020B0400000000000000" pitchFamily="50" charset="-128"/>
            </a:endParaRPr>
          </a:p>
          <a:p>
            <a:pPr>
              <a:defRPr/>
            </a:pPr>
            <a:endParaRPr lang="en-US" altLang="ja-JP" sz="1600" dirty="0">
              <a:latin typeface="BIZ UDPゴシック" panose="020B0400000000000000" pitchFamily="50" charset="-128"/>
              <a:ea typeface="BIZ UDPゴシック" panose="020B0400000000000000" pitchFamily="50" charset="-128"/>
            </a:endParaRPr>
          </a:p>
          <a:p>
            <a:pPr>
              <a:defRPr/>
            </a:pPr>
            <a:endParaRPr lang="en-US" altLang="ja-JP" sz="1600" dirty="0">
              <a:latin typeface="BIZ UDPゴシック" panose="020B0400000000000000" pitchFamily="50" charset="-128"/>
              <a:ea typeface="BIZ UDPゴシック" panose="020B0400000000000000" pitchFamily="50" charset="-128"/>
            </a:endParaRPr>
          </a:p>
          <a:p>
            <a:pPr>
              <a:defRPr/>
            </a:pPr>
            <a:r>
              <a:rPr lang="ja-JP" altLang="en-US" sz="1600" dirty="0">
                <a:latin typeface="BIZ UDPゴシック" panose="020B0400000000000000" pitchFamily="50" charset="-128"/>
                <a:ea typeface="BIZ UDPゴシック" panose="020B0400000000000000" pitchFamily="50" charset="-128"/>
              </a:rPr>
              <a:t>　　　　　　　　　　　　　　　　　　　　　　　　　　　　　　　</a:t>
            </a:r>
            <a:r>
              <a:rPr lang="ja-JP" altLang="en-US" sz="1000" dirty="0">
                <a:hlinkClick r:id="rId3"/>
              </a:rPr>
              <a:t>「なんでやろう？食品ロス」カードゲーム　遊び方動画</a:t>
            </a:r>
            <a:endParaRPr lang="en-US" altLang="ja-JP" sz="1000" dirty="0">
              <a:latin typeface="BIZ UDPゴシック" panose="020B0400000000000000" pitchFamily="50" charset="-128"/>
              <a:ea typeface="BIZ UDPゴシック" panose="020B0400000000000000" pitchFamily="50" charset="-128"/>
            </a:endParaRPr>
          </a:p>
          <a:p>
            <a:pPr>
              <a:defRPr/>
            </a:pPr>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a:p>
            <a:pPr>
              <a:defRPr/>
            </a:pPr>
            <a:r>
              <a:rPr lang="ja-JP" altLang="en-US" sz="1600" dirty="0">
                <a:latin typeface="BIZ UDPゴシック" panose="020B0400000000000000" pitchFamily="50" charset="-128"/>
                <a:ea typeface="BIZ UDPゴシック" panose="020B0400000000000000" pitchFamily="50" charset="-128"/>
              </a:rPr>
              <a:t>　　　〇 イベントブース等を想定した低年齢、少人数、短時間での遊び方の紹介</a:t>
            </a:r>
            <a:endParaRPr lang="en-US" altLang="ja-JP" sz="1600" dirty="0">
              <a:latin typeface="BIZ UDPゴシック" panose="020B0400000000000000" pitchFamily="50" charset="-128"/>
              <a:ea typeface="BIZ UDPゴシック" panose="020B0400000000000000" pitchFamily="50" charset="-128"/>
            </a:endParaRPr>
          </a:p>
          <a:p>
            <a:pPr>
              <a:defRPr/>
            </a:pPr>
            <a:r>
              <a:rPr lang="ja-JP" altLang="en-US" sz="1600" dirty="0">
                <a:latin typeface="BIZ UDPゴシック" panose="020B0400000000000000" pitchFamily="50" charset="-128"/>
                <a:ea typeface="BIZ UDPゴシック" panose="020B0400000000000000" pitchFamily="50" charset="-128"/>
              </a:rPr>
              <a:t>　　　　　・簡易講座編１種類</a:t>
            </a:r>
            <a:endParaRPr lang="en-US" altLang="ja-JP" sz="1600" dirty="0">
              <a:latin typeface="BIZ UDPゴシック" panose="020B0400000000000000" pitchFamily="50" charset="-128"/>
              <a:ea typeface="BIZ UDPゴシック" panose="020B0400000000000000" pitchFamily="50" charset="-128"/>
            </a:endParaRPr>
          </a:p>
          <a:p>
            <a:pPr>
              <a:defRPr/>
            </a:pPr>
            <a:r>
              <a:rPr lang="ja-JP" altLang="en-US" sz="1600" dirty="0">
                <a:latin typeface="BIZ UDPゴシック" panose="020B0400000000000000" pitchFamily="50" charset="-128"/>
                <a:ea typeface="BIZ UDPゴシック" panose="020B0400000000000000" pitchFamily="50" charset="-128"/>
              </a:rPr>
              <a:t>　　 　　 ・ イベントブース編２種類　　　　　　　　</a:t>
            </a:r>
            <a:endParaRPr lang="en-US" altLang="ja-JP" sz="1600" dirty="0">
              <a:latin typeface="BIZ UDPゴシック" panose="020B0400000000000000" pitchFamily="50" charset="-128"/>
              <a:ea typeface="BIZ UDPゴシック" panose="020B0400000000000000" pitchFamily="50" charset="-128"/>
            </a:endParaRPr>
          </a:p>
          <a:p>
            <a:pPr>
              <a:defRPr/>
            </a:pPr>
            <a:r>
              <a:rPr lang="ja-JP" altLang="en-US" sz="1600" dirty="0">
                <a:latin typeface="BIZ UDPゴシック" panose="020B0400000000000000" pitchFamily="50" charset="-128"/>
                <a:ea typeface="BIZ UDPゴシック" panose="020B0400000000000000" pitchFamily="50" charset="-128"/>
              </a:rPr>
              <a:t>　　　　　→ ・ 啓発側の啓発ツールとしての利便性の向上</a:t>
            </a:r>
            <a:endParaRPr lang="en-US" altLang="ja-JP" sz="1600" dirty="0">
              <a:latin typeface="BIZ UDPゴシック" panose="020B0400000000000000" pitchFamily="50" charset="-128"/>
              <a:ea typeface="BIZ UDPゴシック" panose="020B0400000000000000" pitchFamily="50" charset="-128"/>
            </a:endParaRPr>
          </a:p>
          <a:p>
            <a:pPr marL="61352">
              <a:spcBef>
                <a:spcPct val="0"/>
              </a:spcBef>
              <a:defRPr/>
            </a:pPr>
            <a:r>
              <a:rPr lang="ja-JP" altLang="en-US" sz="1600" dirty="0">
                <a:latin typeface="BIZ UDPゴシック" panose="020B0400000000000000" pitchFamily="50" charset="-128"/>
                <a:ea typeface="BIZ UDPゴシック" panose="020B0400000000000000" pitchFamily="50" charset="-128"/>
              </a:rPr>
              <a:t>　　   　　  ・ わかりやすい遊び方、多様な遊び方を</a:t>
            </a:r>
            <a:endParaRPr lang="en-US" altLang="ja-JP" sz="1600" dirty="0">
              <a:latin typeface="BIZ UDPゴシック" panose="020B0400000000000000" pitchFamily="50" charset="-128"/>
              <a:ea typeface="BIZ UDPゴシック" panose="020B0400000000000000" pitchFamily="50" charset="-128"/>
            </a:endParaRPr>
          </a:p>
          <a:p>
            <a:pPr marL="61352">
              <a:spcBef>
                <a:spcPct val="0"/>
              </a:spcBef>
              <a:defRPr/>
            </a:pPr>
            <a:r>
              <a:rPr lang="ja-JP" altLang="en-US" sz="1600" dirty="0">
                <a:latin typeface="BIZ UDPゴシック" panose="020B0400000000000000" pitchFamily="50" charset="-128"/>
                <a:ea typeface="BIZ UDPゴシック" panose="020B0400000000000000" pitchFamily="50" charset="-128"/>
              </a:rPr>
              <a:t>　　　　　　　　掲載することによる利用対象の拡大</a:t>
            </a:r>
            <a:endParaRPr lang="en-US" altLang="ja-JP" sz="1600" dirty="0">
              <a:latin typeface="BIZ UDPゴシック" panose="020B0400000000000000" pitchFamily="50" charset="-128"/>
              <a:ea typeface="BIZ UDPゴシック" panose="020B0400000000000000" pitchFamily="50" charset="-128"/>
            </a:endParaRPr>
          </a:p>
          <a:p>
            <a:pPr marL="61352">
              <a:spcBef>
                <a:spcPct val="0"/>
              </a:spcBef>
              <a:defRPr/>
            </a:pPr>
            <a:r>
              <a:rPr lang="ja-JP" altLang="en-US" sz="1600" dirty="0">
                <a:latin typeface="BIZ UDPゴシック" panose="020B0400000000000000" pitchFamily="50" charset="-128"/>
                <a:ea typeface="BIZ UDPゴシック" panose="020B0400000000000000" pitchFamily="50" charset="-128"/>
              </a:rPr>
              <a:t>　　　　　　</a:t>
            </a:r>
          </a:p>
        </p:txBody>
      </p:sp>
      <p:sp>
        <p:nvSpPr>
          <p:cNvPr id="10" name="Rectangle 3">
            <a:extLst>
              <a:ext uri="{FF2B5EF4-FFF2-40B4-BE49-F238E27FC236}">
                <a16:creationId xmlns:a16="http://schemas.microsoft.com/office/drawing/2014/main" id="{4E19EA2E-8839-428F-A771-049E181E4D15}"/>
              </a:ext>
            </a:extLst>
          </p:cNvPr>
          <p:cNvSpPr>
            <a:spLocks noChangeArrowheads="1"/>
          </p:cNvSpPr>
          <p:nvPr/>
        </p:nvSpPr>
        <p:spPr bwMode="auto">
          <a:xfrm>
            <a:off x="-1" y="41452"/>
            <a:ext cx="9138646" cy="474218"/>
          </a:xfrm>
          <a:prstGeom prst="rect">
            <a:avLst/>
          </a:prstGeom>
          <a:solidFill>
            <a:schemeClr val="accent1">
              <a:lumMod val="75000"/>
            </a:schemeClr>
          </a:solidFill>
          <a:ln>
            <a:noFill/>
          </a:ln>
          <a:effectLst>
            <a:outerShdw dist="71842" dir="2700000" algn="ctr" rotWithShape="0">
              <a:schemeClr val="bg2">
                <a:alpha val="50000"/>
              </a:schemeClr>
            </a:outerShdw>
          </a:effectLst>
        </p:spPr>
        <p:txBody>
          <a:bodyPr wrap="none" lIns="82499" tIns="41249" rIns="82499" bIns="4124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食品ロス削減連携活動推進事業について</a:t>
            </a:r>
            <a:endParaRPr kumimoji="1" lang="zh-TW"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pic>
        <p:nvPicPr>
          <p:cNvPr id="3" name="図 2">
            <a:extLst>
              <a:ext uri="{FF2B5EF4-FFF2-40B4-BE49-F238E27FC236}">
                <a16:creationId xmlns:a16="http://schemas.microsoft.com/office/drawing/2014/main" id="{0D9117AD-6E74-4965-BBC5-CDDF5F08A2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0874" y="1679000"/>
            <a:ext cx="2207215" cy="1379509"/>
          </a:xfrm>
          <a:prstGeom prst="rect">
            <a:avLst/>
          </a:prstGeom>
        </p:spPr>
      </p:pic>
      <p:pic>
        <p:nvPicPr>
          <p:cNvPr id="7" name="図 6">
            <a:extLst>
              <a:ext uri="{FF2B5EF4-FFF2-40B4-BE49-F238E27FC236}">
                <a16:creationId xmlns:a16="http://schemas.microsoft.com/office/drawing/2014/main" id="{940A406C-1B6F-4E69-A730-640BDCBA3F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01776" y="1686883"/>
            <a:ext cx="2207217" cy="1379510"/>
          </a:xfrm>
          <a:prstGeom prst="rect">
            <a:avLst/>
          </a:prstGeom>
        </p:spPr>
      </p:pic>
      <p:pic>
        <p:nvPicPr>
          <p:cNvPr id="23" name="図 22">
            <a:extLst>
              <a:ext uri="{FF2B5EF4-FFF2-40B4-BE49-F238E27FC236}">
                <a16:creationId xmlns:a16="http://schemas.microsoft.com/office/drawing/2014/main" id="{CDF28AF3-EFCD-49CD-A292-B0089D0105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4217" y="3878034"/>
            <a:ext cx="3444765" cy="2886977"/>
          </a:xfrm>
          <a:prstGeom prst="rect">
            <a:avLst/>
          </a:prstGeom>
        </p:spPr>
      </p:pic>
      <p:sp>
        <p:nvSpPr>
          <p:cNvPr id="2" name="スライド番号プレースホルダー 1">
            <a:extLst>
              <a:ext uri="{FF2B5EF4-FFF2-40B4-BE49-F238E27FC236}">
                <a16:creationId xmlns:a16="http://schemas.microsoft.com/office/drawing/2014/main" id="{0D7E0C41-696C-4D6D-AED3-691711B75C70}"/>
              </a:ext>
            </a:extLst>
          </p:cNvPr>
          <p:cNvSpPr>
            <a:spLocks noGrp="1"/>
          </p:cNvSpPr>
          <p:nvPr>
            <p:ph type="sldNum" sz="quarter" idx="12"/>
          </p:nvPr>
        </p:nvSpPr>
        <p:spPr>
          <a:xfrm>
            <a:off x="7086600" y="6492875"/>
            <a:ext cx="2057400" cy="365125"/>
          </a:xfrm>
        </p:spPr>
        <p:txBody>
          <a:bodyPr/>
          <a:lstStyle/>
          <a:p>
            <a:fld id="{481A2E50-83C5-4483-B0CA-AC279CFA76AE}" type="slidenum">
              <a:rPr kumimoji="1" lang="ja-JP" altLang="en-US" smtClean="0"/>
              <a:t>13</a:t>
            </a:fld>
            <a:endParaRPr kumimoji="1" lang="ja-JP" altLang="en-US" dirty="0"/>
          </a:p>
        </p:txBody>
      </p:sp>
    </p:spTree>
    <p:extLst>
      <p:ext uri="{BB962C8B-B14F-4D97-AF65-F5344CB8AC3E}">
        <p14:creationId xmlns:p14="http://schemas.microsoft.com/office/powerpoint/2010/main" val="3498137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92AEC3-1FD6-47F6-B940-74EE0372C754}"/>
              </a:ext>
            </a:extLst>
          </p:cNvPr>
          <p:cNvSpPr>
            <a:spLocks noGrp="1"/>
          </p:cNvSpPr>
          <p:nvPr>
            <p:ph type="title" idx="4294967295"/>
          </p:nvPr>
        </p:nvSpPr>
        <p:spPr>
          <a:xfrm>
            <a:off x="0" y="6710"/>
            <a:ext cx="9144000" cy="468313"/>
          </a:xfrm>
          <a:solidFill>
            <a:schemeClr val="accent1">
              <a:lumMod val="75000"/>
            </a:schemeClr>
          </a:solidFill>
        </p:spPr>
        <p:txBody>
          <a:bodyPr>
            <a:normAutofit/>
          </a:bodyPr>
          <a:lstStyle/>
          <a:p>
            <a:r>
              <a:rPr lang="ja-JP" altLang="en-US" sz="2400" b="1" dirty="0">
                <a:solidFill>
                  <a:schemeClr val="bg1">
                    <a:lumMod val="95000"/>
                  </a:schemeClr>
                </a:solidFill>
                <a:latin typeface="Meiryo UI" panose="020B0604030504040204" pitchFamily="50" charset="-128"/>
                <a:ea typeface="Meiryo UI" panose="020B0604030504040204" pitchFamily="50" charset="-128"/>
              </a:rPr>
              <a:t>小売店と連携した食品ロス削減キャンペーンについて</a:t>
            </a:r>
            <a:endParaRPr kumimoji="1" lang="ja-JP" altLang="en-US" sz="2400" b="1" dirty="0">
              <a:solidFill>
                <a:schemeClr val="bg1">
                  <a:lumMod val="95000"/>
                </a:schemeClr>
              </a:solidFill>
              <a:latin typeface="Meiryo UI" panose="020B0604030504040204" pitchFamily="50" charset="-128"/>
              <a:ea typeface="Meiryo UI" panose="020B0604030504040204" pitchFamily="50" charset="-128"/>
            </a:endParaRPr>
          </a:p>
        </p:txBody>
      </p:sp>
      <p:graphicFrame>
        <p:nvGraphicFramePr>
          <p:cNvPr id="5" name="表 4">
            <a:extLst>
              <a:ext uri="{FF2B5EF4-FFF2-40B4-BE49-F238E27FC236}">
                <a16:creationId xmlns:a16="http://schemas.microsoft.com/office/drawing/2014/main" id="{F33D3C1C-CF16-4383-91FC-0451DFAC01DC}"/>
              </a:ext>
            </a:extLst>
          </p:cNvPr>
          <p:cNvGraphicFramePr>
            <a:graphicFrameLocks noGrp="1"/>
          </p:cNvGraphicFramePr>
          <p:nvPr/>
        </p:nvGraphicFramePr>
        <p:xfrm>
          <a:off x="330332" y="944743"/>
          <a:ext cx="8483335" cy="4964430"/>
        </p:xfrm>
        <a:graphic>
          <a:graphicData uri="http://schemas.openxmlformats.org/drawingml/2006/table">
            <a:tbl>
              <a:tblPr firstRow="1" bandRow="1">
                <a:tableStyleId>{5DA37D80-6434-44D0-A028-1B22A696006F}</a:tableStyleId>
              </a:tblPr>
              <a:tblGrid>
                <a:gridCol w="1176072">
                  <a:extLst>
                    <a:ext uri="{9D8B030D-6E8A-4147-A177-3AD203B41FA5}">
                      <a16:colId xmlns:a16="http://schemas.microsoft.com/office/drawing/2014/main" val="3069237643"/>
                    </a:ext>
                  </a:extLst>
                </a:gridCol>
                <a:gridCol w="7307263">
                  <a:extLst>
                    <a:ext uri="{9D8B030D-6E8A-4147-A177-3AD203B41FA5}">
                      <a16:colId xmlns:a16="http://schemas.microsoft.com/office/drawing/2014/main" val="1108759374"/>
                    </a:ext>
                  </a:extLst>
                </a:gridCol>
              </a:tblGrid>
              <a:tr h="1083464">
                <a:tc>
                  <a:txBody>
                    <a:bodyPr/>
                    <a:lstStyle/>
                    <a:p>
                      <a:pPr algn="ctr"/>
                      <a:r>
                        <a:rPr lang="ja-JP" altLang="en-US" sz="1600" b="1" dirty="0">
                          <a:latin typeface="メイリオ" panose="020B0604030504040204" pitchFamily="50" charset="-128"/>
                          <a:ea typeface="メイリオ" panose="020B0604030504040204" pitchFamily="50" charset="-128"/>
                        </a:rPr>
                        <a:t>開催期間</a:t>
                      </a:r>
                      <a:endParaRPr kumimoji="1" lang="ja-JP" altLang="en-US" sz="1600" b="1" dirty="0">
                        <a:latin typeface="メイリオ" panose="020B0604030504040204" pitchFamily="50" charset="-128"/>
                        <a:ea typeface="メイリオ" panose="020B0604030504040204" pitchFamily="50" charset="-128"/>
                      </a:endParaRPr>
                    </a:p>
                  </a:txBody>
                  <a:tcPr anchor="ctr"/>
                </a:tc>
                <a:tc>
                  <a:txBody>
                    <a:bodyPr/>
                    <a:lstStyle/>
                    <a:p>
                      <a:pPr algn="l"/>
                      <a:r>
                        <a:rPr lang="ja-JP" altLang="en-US" sz="1600" b="0" dirty="0">
                          <a:latin typeface="メイリオ" panose="020B0604030504040204" pitchFamily="50" charset="-128"/>
                          <a:ea typeface="メイリオ" panose="020B0604030504040204" pitchFamily="50" charset="-128"/>
                        </a:rPr>
                        <a:t>令和７年１０月「食品ロス削減月間」</a:t>
                      </a:r>
                      <a:endParaRPr lang="en-US" altLang="ja-JP" sz="1600" b="0" dirty="0">
                        <a:latin typeface="メイリオ" panose="020B0604030504040204" pitchFamily="50" charset="-128"/>
                        <a:ea typeface="メイリオ" panose="020B0604030504040204" pitchFamily="50" charset="-128"/>
                      </a:endParaRPr>
                    </a:p>
                    <a:p>
                      <a:pPr algn="l"/>
                      <a:r>
                        <a:rPr lang="en-US" altLang="ja-JP" sz="1600" b="0" dirty="0">
                          <a:latin typeface="メイリオ" panose="020B0604030504040204" pitchFamily="50" charset="-128"/>
                          <a:ea typeface="メイリオ" panose="020B0604030504040204" pitchFamily="50" charset="-128"/>
                        </a:rPr>
                        <a:t>10</a:t>
                      </a:r>
                      <a:r>
                        <a:rPr lang="ja-JP" altLang="en-US" sz="1600" b="0" dirty="0">
                          <a:latin typeface="メイリオ" panose="020B0604030504040204" pitchFamily="50" charset="-128"/>
                          <a:ea typeface="メイリオ" panose="020B0604030504040204" pitchFamily="50" charset="-128"/>
                        </a:rPr>
                        <a:t>月</a:t>
                      </a:r>
                      <a:r>
                        <a:rPr lang="en-US" altLang="ja-JP" sz="1600" b="0" dirty="0">
                          <a:latin typeface="メイリオ" panose="020B0604030504040204" pitchFamily="50" charset="-128"/>
                          <a:ea typeface="メイリオ" panose="020B0604030504040204" pitchFamily="50" charset="-128"/>
                        </a:rPr>
                        <a:t>1</a:t>
                      </a:r>
                      <a:r>
                        <a:rPr lang="ja-JP" altLang="en-US" sz="1600" b="0" dirty="0">
                          <a:latin typeface="メイリオ" panose="020B0604030504040204" pitchFamily="50" charset="-128"/>
                          <a:ea typeface="メイリオ" panose="020B0604030504040204" pitchFamily="50" charset="-128"/>
                        </a:rPr>
                        <a:t>日～</a:t>
                      </a:r>
                      <a:r>
                        <a:rPr lang="en-US" altLang="ja-JP" sz="1600" b="0" dirty="0">
                          <a:latin typeface="メイリオ" panose="020B0604030504040204" pitchFamily="50" charset="-128"/>
                          <a:ea typeface="メイリオ" panose="020B0604030504040204" pitchFamily="50" charset="-128"/>
                        </a:rPr>
                        <a:t>10</a:t>
                      </a:r>
                      <a:r>
                        <a:rPr lang="ja-JP" altLang="en-US" sz="1600" b="0" dirty="0">
                          <a:latin typeface="メイリオ" panose="020B0604030504040204" pitchFamily="50" charset="-128"/>
                          <a:ea typeface="メイリオ" panose="020B0604030504040204" pitchFamily="50" charset="-128"/>
                        </a:rPr>
                        <a:t>月</a:t>
                      </a:r>
                      <a:r>
                        <a:rPr lang="en-US" altLang="ja-JP" sz="1600" b="0" dirty="0">
                          <a:latin typeface="メイリオ" panose="020B0604030504040204" pitchFamily="50" charset="-128"/>
                          <a:ea typeface="メイリオ" panose="020B0604030504040204" pitchFamily="50" charset="-128"/>
                        </a:rPr>
                        <a:t>31</a:t>
                      </a:r>
                      <a:r>
                        <a:rPr lang="ja-JP" altLang="en-US" sz="1600" b="0" dirty="0">
                          <a:latin typeface="メイリオ" panose="020B0604030504040204" pitchFamily="50" charset="-128"/>
                          <a:ea typeface="メイリオ" panose="020B0604030504040204" pitchFamily="50" charset="-128"/>
                        </a:rPr>
                        <a:t>日</a:t>
                      </a:r>
                      <a:endParaRPr lang="en-US" altLang="ja-JP" sz="16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717217541"/>
                  </a:ext>
                </a:extLst>
              </a:tr>
              <a:tr h="1080854">
                <a:tc>
                  <a:txBody>
                    <a:bodyPr/>
                    <a:lstStyle/>
                    <a:p>
                      <a:pPr algn="ctr"/>
                      <a:r>
                        <a:rPr kumimoji="1" lang="ja-JP" altLang="en-US" sz="1600" b="1" dirty="0">
                          <a:latin typeface="メイリオ" panose="020B0604030504040204" pitchFamily="50" charset="-128"/>
                          <a:ea typeface="メイリオ" panose="020B0604030504040204" pitchFamily="50" charset="-128"/>
                        </a:rPr>
                        <a:t>開催場所</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府内全域のスーパーマーケット（詳細は次ページを参照）</a:t>
                      </a:r>
                    </a:p>
                  </a:txBody>
                  <a:tcPr anchor="ctr"/>
                </a:tc>
                <a:extLst>
                  <a:ext uri="{0D108BD9-81ED-4DB2-BD59-A6C34878D82A}">
                    <a16:rowId xmlns:a16="http://schemas.microsoft.com/office/drawing/2014/main" val="126242755"/>
                  </a:ext>
                </a:extLst>
              </a:tr>
              <a:tr h="1400056">
                <a:tc>
                  <a:txBody>
                    <a:bodyPr/>
                    <a:lstStyle/>
                    <a:p>
                      <a:pPr algn="ctr"/>
                      <a:r>
                        <a:rPr kumimoji="1" lang="ja-JP" altLang="en-US" sz="1600" b="1" dirty="0">
                          <a:latin typeface="メイリオ" panose="020B0604030504040204" pitchFamily="50" charset="-128"/>
                          <a:ea typeface="メイリオ" panose="020B0604030504040204" pitchFamily="50" charset="-128"/>
                          <a:cs typeface="+mn-cs"/>
                        </a:rPr>
                        <a:t>概　要</a:t>
                      </a:r>
                      <a:endParaRPr kumimoji="1" lang="ja-JP" altLang="en-US" sz="1600" b="1" dirty="0">
                        <a:latin typeface="メイリオ" panose="020B0604030504040204" pitchFamily="50" charset="-128"/>
                        <a:ea typeface="メイリオ" panose="020B0604030504040204" pitchFamily="50" charset="-128"/>
                      </a:endParaRPr>
                    </a:p>
                  </a:txBody>
                  <a:tcPr anchor="ctr"/>
                </a:tc>
                <a:tc>
                  <a:txBody>
                    <a:bodyPr/>
                    <a:lstStyle/>
                    <a:p>
                      <a:r>
                        <a:rPr lang="ja-JP" altLang="en-US" sz="1600" dirty="0">
                          <a:latin typeface="メイリオ" panose="020B0604030504040204" pitchFamily="50" charset="-128"/>
                          <a:ea typeface="メイリオ" panose="020B0604030504040204" pitchFamily="50" charset="-128"/>
                          <a:cs typeface="+mn-cs"/>
                        </a:rPr>
                        <a:t>府内全域のスーパーマーケットにおいて、同時期（１０月食品ロス削減月間）一斉に、イベントによる啓発や販売方法の工夫等を通じた食品ロス削減の取組を実施し、来客される消費者（府民）に対する啓発を行う。</a:t>
                      </a:r>
                      <a:endParaRPr lang="en-US" altLang="ja-JP" sz="1600" dirty="0">
                        <a:latin typeface="メイリオ" panose="020B0604030504040204" pitchFamily="50" charset="-128"/>
                        <a:ea typeface="メイリオ" panose="020B0604030504040204" pitchFamily="50" charset="-128"/>
                        <a:cs typeface="+mn-cs"/>
                      </a:endParaRPr>
                    </a:p>
                  </a:txBody>
                  <a:tcPr anchor="ctr"/>
                </a:tc>
                <a:extLst>
                  <a:ext uri="{0D108BD9-81ED-4DB2-BD59-A6C34878D82A}">
                    <a16:rowId xmlns:a16="http://schemas.microsoft.com/office/drawing/2014/main" val="1992293758"/>
                  </a:ext>
                </a:extLst>
              </a:tr>
              <a:tr h="1400056">
                <a:tc>
                  <a:txBody>
                    <a:bodyPr/>
                    <a:lstStyle/>
                    <a:p>
                      <a:pPr algn="ctr"/>
                      <a:r>
                        <a:rPr lang="ja-JP" altLang="en-US" sz="1600" b="1" dirty="0">
                          <a:latin typeface="メイリオ" panose="020B0604030504040204" pitchFamily="50" charset="-128"/>
                          <a:ea typeface="メイリオ" panose="020B0604030504040204" pitchFamily="50" charset="-128"/>
                          <a:cs typeface="+mn-cs"/>
                        </a:rPr>
                        <a:t>目　的</a:t>
                      </a:r>
                      <a:endParaRPr kumimoji="1" lang="ja-JP" altLang="en-US" sz="1600" b="1" dirty="0">
                        <a:latin typeface="メイリオ" panose="020B0604030504040204" pitchFamily="50" charset="-128"/>
                        <a:ea typeface="メイリオ" panose="020B0604030504040204" pitchFamily="50" charset="-128"/>
                      </a:endParaRPr>
                    </a:p>
                  </a:txBody>
                  <a:tcPr anchor="ctr"/>
                </a:tc>
                <a:tc>
                  <a:txBody>
                    <a:bodyPr/>
                    <a:lstStyle/>
                    <a:p>
                      <a:pPr marL="0" indent="0">
                        <a:buNone/>
                      </a:pPr>
                      <a:r>
                        <a:rPr lang="ja-JP" altLang="en-US" sz="1600" b="1" dirty="0">
                          <a:solidFill>
                            <a:schemeClr val="tx1"/>
                          </a:solidFill>
                          <a:latin typeface="メイリオ" panose="020B0604030504040204" pitchFamily="50" charset="-128"/>
                          <a:ea typeface="メイリオ" panose="020B0604030504040204" pitchFamily="50" charset="-128"/>
                        </a:rPr>
                        <a:t>府内全域のスーパーマーケットにおいて、事業者と行政が一斉にキャンペーンを実施することで話題性を高め</a:t>
                      </a:r>
                      <a:r>
                        <a:rPr lang="ja-JP" altLang="en-US" sz="1600" dirty="0">
                          <a:latin typeface="メイリオ" panose="020B0604030504040204" pitchFamily="50" charset="-128"/>
                          <a:ea typeface="メイリオ" panose="020B0604030504040204" pitchFamily="50" charset="-128"/>
                        </a:rPr>
                        <a:t>、消費者（顧客）行動による</a:t>
                      </a:r>
                      <a:r>
                        <a:rPr lang="ja-JP" altLang="en-US" sz="1600" b="1" u="sng" dirty="0">
                          <a:latin typeface="メイリオ" panose="020B0604030504040204" pitchFamily="50" charset="-128"/>
                          <a:ea typeface="メイリオ" panose="020B0604030504040204" pitchFamily="50" charset="-128"/>
                        </a:rPr>
                        <a:t>事業系及び家庭系食品ロスの削減を促進する</a:t>
                      </a:r>
                      <a:r>
                        <a:rPr lang="ja-JP" altLang="en-US"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415045450"/>
                  </a:ext>
                </a:extLst>
              </a:tr>
            </a:tbl>
          </a:graphicData>
        </a:graphic>
      </p:graphicFrame>
      <p:sp>
        <p:nvSpPr>
          <p:cNvPr id="3" name="スライド番号プレースホルダー 2">
            <a:extLst>
              <a:ext uri="{FF2B5EF4-FFF2-40B4-BE49-F238E27FC236}">
                <a16:creationId xmlns:a16="http://schemas.microsoft.com/office/drawing/2014/main" id="{2D8ECB88-E448-4C1A-A512-F7B91572E3E1}"/>
              </a:ext>
            </a:extLst>
          </p:cNvPr>
          <p:cNvSpPr>
            <a:spLocks noGrp="1"/>
          </p:cNvSpPr>
          <p:nvPr>
            <p:ph type="sldNum" sz="quarter" idx="12"/>
          </p:nvPr>
        </p:nvSpPr>
        <p:spPr/>
        <p:txBody>
          <a:bodyPr/>
          <a:lstStyle/>
          <a:p>
            <a:fld id="{481A2E50-83C5-4483-B0CA-AC279CFA76AE}" type="slidenum">
              <a:rPr kumimoji="1" lang="ja-JP" altLang="en-US" smtClean="0"/>
              <a:t>14</a:t>
            </a:fld>
            <a:endParaRPr kumimoji="1" lang="ja-JP" altLang="en-US"/>
          </a:p>
        </p:txBody>
      </p:sp>
    </p:spTree>
    <p:extLst>
      <p:ext uri="{BB962C8B-B14F-4D97-AF65-F5344CB8AC3E}">
        <p14:creationId xmlns:p14="http://schemas.microsoft.com/office/powerpoint/2010/main" val="2238926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92AEC3-1FD6-47F6-B940-74EE0372C754}"/>
              </a:ext>
            </a:extLst>
          </p:cNvPr>
          <p:cNvSpPr>
            <a:spLocks noGrp="1"/>
          </p:cNvSpPr>
          <p:nvPr>
            <p:ph type="title" idx="4294967295"/>
          </p:nvPr>
        </p:nvSpPr>
        <p:spPr>
          <a:xfrm>
            <a:off x="0" y="-9165"/>
            <a:ext cx="9144000" cy="468313"/>
          </a:xfrm>
          <a:solidFill>
            <a:schemeClr val="accent1">
              <a:lumMod val="75000"/>
            </a:schemeClr>
          </a:solidFill>
        </p:spPr>
        <p:txBody>
          <a:bodyPr>
            <a:normAutofit/>
          </a:bodyPr>
          <a:lstStyle/>
          <a:p>
            <a:r>
              <a:rPr lang="ja-JP" altLang="en-US" sz="2400" b="1" dirty="0">
                <a:solidFill>
                  <a:schemeClr val="bg1">
                    <a:lumMod val="95000"/>
                  </a:schemeClr>
                </a:solidFill>
                <a:latin typeface="Meiryo UI" panose="020B0604030504040204" pitchFamily="50" charset="-128"/>
                <a:ea typeface="Meiryo UI" panose="020B0604030504040204" pitchFamily="50" charset="-128"/>
              </a:rPr>
              <a:t>キャンペーン実施店舗</a:t>
            </a:r>
            <a:endParaRPr kumimoji="1" lang="ja-JP" altLang="en-US" sz="2400" b="1" dirty="0">
              <a:solidFill>
                <a:schemeClr val="bg1">
                  <a:lumMod val="95000"/>
                </a:schemeClr>
              </a:solidFill>
              <a:latin typeface="Meiryo UI" panose="020B0604030504040204" pitchFamily="50" charset="-128"/>
              <a:ea typeface="Meiryo UI" panose="020B0604030504040204" pitchFamily="50" charset="-128"/>
            </a:endParaRPr>
          </a:p>
        </p:txBody>
      </p:sp>
      <p:graphicFrame>
        <p:nvGraphicFramePr>
          <p:cNvPr id="4" name="表 3">
            <a:extLst>
              <a:ext uri="{FF2B5EF4-FFF2-40B4-BE49-F238E27FC236}">
                <a16:creationId xmlns:a16="http://schemas.microsoft.com/office/drawing/2014/main" id="{6CDAEDAD-D782-4475-8330-3AF3ED49513F}"/>
              </a:ext>
            </a:extLst>
          </p:cNvPr>
          <p:cNvGraphicFramePr>
            <a:graphicFrameLocks noGrp="1"/>
          </p:cNvGraphicFramePr>
          <p:nvPr/>
        </p:nvGraphicFramePr>
        <p:xfrm>
          <a:off x="268139" y="571433"/>
          <a:ext cx="8607721" cy="5876145"/>
        </p:xfrm>
        <a:graphic>
          <a:graphicData uri="http://schemas.openxmlformats.org/drawingml/2006/table">
            <a:tbl>
              <a:tblPr firstRow="1" bandRow="1">
                <a:tableStyleId>{5DA37D80-6434-44D0-A028-1B22A696006F}</a:tableStyleId>
              </a:tblPr>
              <a:tblGrid>
                <a:gridCol w="1925188">
                  <a:extLst>
                    <a:ext uri="{9D8B030D-6E8A-4147-A177-3AD203B41FA5}">
                      <a16:colId xmlns:a16="http://schemas.microsoft.com/office/drawing/2014/main" val="3069237643"/>
                    </a:ext>
                  </a:extLst>
                </a:gridCol>
                <a:gridCol w="5142193">
                  <a:extLst>
                    <a:ext uri="{9D8B030D-6E8A-4147-A177-3AD203B41FA5}">
                      <a16:colId xmlns:a16="http://schemas.microsoft.com/office/drawing/2014/main" val="1108759374"/>
                    </a:ext>
                  </a:extLst>
                </a:gridCol>
                <a:gridCol w="1540340">
                  <a:extLst>
                    <a:ext uri="{9D8B030D-6E8A-4147-A177-3AD203B41FA5}">
                      <a16:colId xmlns:a16="http://schemas.microsoft.com/office/drawing/2014/main" val="2744448400"/>
                    </a:ext>
                  </a:extLst>
                </a:gridCol>
              </a:tblGrid>
              <a:tr h="318464">
                <a:tc>
                  <a:txBody>
                    <a:bodyPr/>
                    <a:lstStyle/>
                    <a:p>
                      <a:pPr algn="ctr">
                        <a:lnSpc>
                          <a:spcPts val="1700"/>
                        </a:lnSpc>
                      </a:pPr>
                      <a:r>
                        <a:rPr kumimoji="1" lang="ja-JP" altLang="en-US" sz="1400" b="1" dirty="0">
                          <a:latin typeface="メイリオ" panose="020B0604030504040204" pitchFamily="50" charset="-128"/>
                          <a:ea typeface="メイリオ" panose="020B0604030504040204" pitchFamily="50" charset="-128"/>
                        </a:rPr>
                        <a:t>実施事業者</a:t>
                      </a:r>
                    </a:p>
                  </a:txBody>
                  <a:tcPr anchor="ctr">
                    <a:solidFill>
                      <a:schemeClr val="accent2">
                        <a:lumMod val="20000"/>
                        <a:lumOff val="80000"/>
                      </a:schemeClr>
                    </a:solidFill>
                  </a:tcPr>
                </a:tc>
                <a:tc>
                  <a:txBody>
                    <a:bodyPr/>
                    <a:lstStyle/>
                    <a:p>
                      <a:pPr algn="ctr">
                        <a:lnSpc>
                          <a:spcPts val="1700"/>
                        </a:lnSpc>
                      </a:pPr>
                      <a:r>
                        <a:rPr lang="ja-JP" altLang="en-US" sz="1400" b="1" dirty="0">
                          <a:latin typeface="メイリオ" panose="020B0604030504040204" pitchFamily="50" charset="-128"/>
                          <a:ea typeface="メイリオ" panose="020B0604030504040204" pitchFamily="50" charset="-128"/>
                        </a:rPr>
                        <a:t>実施店舗名</a:t>
                      </a:r>
                      <a:endParaRPr lang="en-US" altLang="ja-JP" sz="1400" b="1" dirty="0">
                        <a:latin typeface="メイリオ" panose="020B0604030504040204" pitchFamily="50" charset="-128"/>
                        <a:ea typeface="メイリオ" panose="020B0604030504040204" pitchFamily="50" charset="-128"/>
                      </a:endParaRPr>
                    </a:p>
                  </a:txBody>
                  <a:tcPr anchor="ctr">
                    <a:solidFill>
                      <a:schemeClr val="accent2">
                        <a:lumMod val="20000"/>
                        <a:lumOff val="80000"/>
                      </a:schemeClr>
                    </a:solidFill>
                  </a:tcPr>
                </a:tc>
                <a:tc>
                  <a:txBody>
                    <a:bodyPr/>
                    <a:lstStyle/>
                    <a:p>
                      <a:pPr algn="ctr">
                        <a:lnSpc>
                          <a:spcPts val="1700"/>
                        </a:lnSpc>
                      </a:pPr>
                      <a:r>
                        <a:rPr lang="ja-JP" altLang="en-US" sz="1600" b="1" dirty="0">
                          <a:latin typeface="メイリオ" panose="020B0604030504040204" pitchFamily="50" charset="-128"/>
                          <a:ea typeface="メイリオ" panose="020B0604030504040204" pitchFamily="50" charset="-128"/>
                        </a:rPr>
                        <a:t>店舗数</a:t>
                      </a:r>
                      <a:endParaRPr lang="en-US" altLang="ja-JP" sz="1600" b="1" dirty="0">
                        <a:latin typeface="メイリオ" panose="020B0604030504040204" pitchFamily="50" charset="-128"/>
                        <a:ea typeface="メイリオ" panose="020B0604030504040204" pitchFamily="50" charset="-128"/>
                      </a:endParaRPr>
                    </a:p>
                    <a:p>
                      <a:pPr algn="ctr">
                        <a:lnSpc>
                          <a:spcPts val="1700"/>
                        </a:lnSpc>
                      </a:pPr>
                      <a:r>
                        <a:rPr lang="en-US" altLang="ja-JP" sz="1600" b="1" u="sng" dirty="0">
                          <a:solidFill>
                            <a:srgbClr val="FF0000"/>
                          </a:solidFill>
                          <a:latin typeface="メイリオ" panose="020B0604030504040204" pitchFamily="50" charset="-128"/>
                          <a:ea typeface="メイリオ" panose="020B0604030504040204" pitchFamily="50" charset="-128"/>
                        </a:rPr>
                        <a:t>581</a:t>
                      </a:r>
                      <a:r>
                        <a:rPr lang="ja-JP" altLang="en-US" sz="1600" b="1" u="sng" dirty="0">
                          <a:solidFill>
                            <a:srgbClr val="FF0000"/>
                          </a:solidFill>
                          <a:latin typeface="メイリオ" panose="020B0604030504040204" pitchFamily="50" charset="-128"/>
                          <a:ea typeface="メイリオ" panose="020B0604030504040204" pitchFamily="50" charset="-128"/>
                        </a:rPr>
                        <a:t>店舗</a:t>
                      </a:r>
                      <a:endParaRPr lang="en-US" altLang="ja-JP" sz="1600" b="1" u="sng" dirty="0">
                        <a:solidFill>
                          <a:srgbClr val="FF0000"/>
                        </a:solidFill>
                        <a:latin typeface="メイリオ" panose="020B0604030504040204" pitchFamily="50" charset="-128"/>
                        <a:ea typeface="メイリオ" panose="020B0604030504040204" pitchFamily="50" charset="-128"/>
                      </a:endParaRPr>
                    </a:p>
                  </a:txBody>
                  <a:tcPr anchor="ctr">
                    <a:solidFill>
                      <a:schemeClr val="accent2">
                        <a:lumMod val="20000"/>
                        <a:lumOff val="80000"/>
                      </a:schemeClr>
                    </a:solidFill>
                  </a:tcPr>
                </a:tc>
                <a:extLst>
                  <a:ext uri="{0D108BD9-81ED-4DB2-BD59-A6C34878D82A}">
                    <a16:rowId xmlns:a16="http://schemas.microsoft.com/office/drawing/2014/main" val="2717217541"/>
                  </a:ext>
                </a:extLst>
              </a:tr>
              <a:tr h="443135">
                <a:tc>
                  <a:txBody>
                    <a:bodyPr/>
                    <a:lstStyle/>
                    <a:p>
                      <a:pPr algn="l">
                        <a:lnSpc>
                          <a:spcPts val="1700"/>
                        </a:lnSpc>
                      </a:pPr>
                      <a:r>
                        <a:rPr kumimoji="1" lang="ja-JP" altLang="en-US" sz="1400" b="1" dirty="0">
                          <a:latin typeface="メイリオ" panose="020B0604030504040204" pitchFamily="50" charset="-128"/>
                          <a:ea typeface="メイリオ" panose="020B0604030504040204" pitchFamily="50" charset="-128"/>
                        </a:rPr>
                        <a:t>㈱関西フード</a:t>
                      </a:r>
                      <a:endParaRPr kumimoji="1" lang="en-US" altLang="ja-JP" sz="1400" b="1" dirty="0">
                        <a:latin typeface="メイリオ" panose="020B0604030504040204" pitchFamily="50" charset="-128"/>
                        <a:ea typeface="メイリオ" panose="020B0604030504040204" pitchFamily="50" charset="-128"/>
                      </a:endParaRPr>
                    </a:p>
                    <a:p>
                      <a:pPr algn="l">
                        <a:lnSpc>
                          <a:spcPts val="1700"/>
                        </a:lnSpc>
                      </a:pPr>
                      <a:r>
                        <a:rPr kumimoji="1" lang="en-US" altLang="ja-JP" sz="1400" b="1" dirty="0">
                          <a:latin typeface="メイリオ" panose="020B0604030504040204" pitchFamily="50" charset="-128"/>
                          <a:ea typeface="メイリオ" panose="020B0604030504040204" pitchFamily="50" charset="-128"/>
                        </a:rPr>
                        <a:t>   </a:t>
                      </a:r>
                      <a:r>
                        <a:rPr kumimoji="1" lang="ja-JP" altLang="en-US" sz="1400" b="1" dirty="0">
                          <a:latin typeface="メイリオ" panose="020B0604030504040204" pitchFamily="50" charset="-128"/>
                          <a:ea typeface="メイリオ" panose="020B0604030504040204" pitchFamily="50" charset="-128"/>
                        </a:rPr>
                        <a:t>マーケット</a:t>
                      </a:r>
                    </a:p>
                  </a:txBody>
                  <a:tcPr anchor="ctr">
                    <a:solidFill>
                      <a:schemeClr val="bg1"/>
                    </a:solidFill>
                  </a:tcPr>
                </a:tc>
                <a:tc>
                  <a:txBody>
                    <a:bodyPr/>
                    <a:lstStyle/>
                    <a:p>
                      <a:pPr>
                        <a:lnSpc>
                          <a:spcPts val="1700"/>
                        </a:lnSpc>
                      </a:pPr>
                      <a:r>
                        <a:rPr kumimoji="1" lang="ja-JP" altLang="en-US" sz="1400" dirty="0">
                          <a:latin typeface="メイリオ" panose="020B0604030504040204" pitchFamily="50" charset="-128"/>
                          <a:ea typeface="メイリオ" panose="020B0604030504040204" pitchFamily="50" charset="-128"/>
                        </a:rPr>
                        <a:t>阪急</a:t>
                      </a:r>
                      <a:r>
                        <a:rPr kumimoji="1" lang="en-US" altLang="ja-JP" sz="1400" dirty="0">
                          <a:latin typeface="メイリオ" panose="020B0604030504040204" pitchFamily="50" charset="-128"/>
                          <a:ea typeface="メイリオ" panose="020B0604030504040204" pitchFamily="50" charset="-128"/>
                        </a:rPr>
                        <a:t>OASIS</a:t>
                      </a:r>
                      <a:r>
                        <a:rPr kumimoji="1" lang="ja-JP" altLang="en-US" sz="1400" dirty="0">
                          <a:latin typeface="メイリオ" panose="020B0604030504040204" pitchFamily="50" charset="-128"/>
                          <a:ea typeface="メイリオ" panose="020B0604030504040204" pitchFamily="50" charset="-128"/>
                        </a:rPr>
                        <a:t>、イズミヤ・デイリーカナート、</a:t>
                      </a:r>
                      <a:endParaRPr kumimoji="1" lang="en-US" altLang="ja-JP" sz="1400" dirty="0">
                        <a:latin typeface="メイリオ" panose="020B0604030504040204" pitchFamily="50" charset="-128"/>
                        <a:ea typeface="メイリオ" panose="020B0604030504040204" pitchFamily="50" charset="-128"/>
                      </a:endParaRPr>
                    </a:p>
                    <a:p>
                      <a:pPr>
                        <a:lnSpc>
                          <a:spcPts val="1700"/>
                        </a:lnSpc>
                      </a:pPr>
                      <a:r>
                        <a:rPr kumimoji="1" lang="ja-JP" altLang="en-US" sz="1400" dirty="0">
                          <a:latin typeface="メイリオ" panose="020B0604030504040204" pitchFamily="50" charset="-128"/>
                          <a:ea typeface="メイリオ" panose="020B0604030504040204" pitchFamily="50" charset="-128"/>
                        </a:rPr>
                        <a:t>関西スーパー</a:t>
                      </a:r>
                      <a:endParaRPr kumimoji="1" lang="en-US" altLang="ja-JP" sz="1400" dirty="0">
                        <a:latin typeface="メイリオ" panose="020B0604030504040204" pitchFamily="50" charset="-128"/>
                        <a:ea typeface="メイリオ" panose="020B0604030504040204" pitchFamily="50" charset="-128"/>
                      </a:endParaRPr>
                    </a:p>
                  </a:txBody>
                  <a:tcPr anchor="ctr">
                    <a:solidFill>
                      <a:schemeClr val="bg1"/>
                    </a:solidFill>
                  </a:tcPr>
                </a:tc>
                <a:tc>
                  <a:txBody>
                    <a:bodyPr/>
                    <a:lstStyle/>
                    <a:p>
                      <a:pPr algn="r">
                        <a:lnSpc>
                          <a:spcPts val="1700"/>
                        </a:lnSpc>
                      </a:pPr>
                      <a:r>
                        <a:rPr kumimoji="1" lang="en-US" altLang="ja-JP" sz="1600" b="1" dirty="0">
                          <a:solidFill>
                            <a:srgbClr val="FF0000"/>
                          </a:solidFill>
                          <a:latin typeface="メイリオ" panose="020B0604030504040204" pitchFamily="50" charset="-128"/>
                          <a:ea typeface="メイリオ" panose="020B0604030504040204" pitchFamily="50" charset="-128"/>
                        </a:rPr>
                        <a:t>142</a:t>
                      </a:r>
                      <a:endParaRPr kumimoji="1" lang="ja-JP" altLang="en-US" sz="1600" b="1" dirty="0">
                        <a:solidFill>
                          <a:srgbClr val="FF0000"/>
                        </a:solidFill>
                        <a:latin typeface="メイリオ" panose="020B0604030504040204" pitchFamily="50" charset="-128"/>
                        <a:ea typeface="メイリオ" panose="020B0604030504040204" pitchFamily="50" charset="-128"/>
                      </a:endParaRPr>
                    </a:p>
                  </a:txBody>
                  <a:tcPr anchor="ctr">
                    <a:solidFill>
                      <a:schemeClr val="bg1"/>
                    </a:solidFill>
                  </a:tcPr>
                </a:tc>
                <a:extLst>
                  <a:ext uri="{0D108BD9-81ED-4DB2-BD59-A6C34878D82A}">
                    <a16:rowId xmlns:a16="http://schemas.microsoft.com/office/drawing/2014/main" val="126242755"/>
                  </a:ext>
                </a:extLst>
              </a:tr>
              <a:tr h="425660">
                <a:tc>
                  <a:txBody>
                    <a:bodyPr/>
                    <a:lstStyle/>
                    <a:p>
                      <a:pPr algn="l">
                        <a:lnSpc>
                          <a:spcPts val="1700"/>
                        </a:lnSpc>
                      </a:pPr>
                      <a:r>
                        <a:rPr kumimoji="1" lang="ja-JP" altLang="en-US" sz="1400" b="1" dirty="0">
                          <a:latin typeface="メイリオ" panose="020B0604030504040204" pitchFamily="50" charset="-128"/>
                          <a:ea typeface="メイリオ" panose="020B0604030504040204" pitchFamily="50" charset="-128"/>
                        </a:rPr>
                        <a:t>㈱ライフ</a:t>
                      </a:r>
                      <a:endParaRPr kumimoji="1" lang="en-US" altLang="ja-JP" sz="1400" b="1" dirty="0">
                        <a:latin typeface="メイリオ" panose="020B0604030504040204" pitchFamily="50" charset="-128"/>
                        <a:ea typeface="メイリオ" panose="020B0604030504040204" pitchFamily="50" charset="-128"/>
                      </a:endParaRPr>
                    </a:p>
                    <a:p>
                      <a:pPr algn="l">
                        <a:lnSpc>
                          <a:spcPts val="1700"/>
                        </a:lnSpc>
                      </a:pPr>
                      <a:r>
                        <a:rPr kumimoji="1" lang="en-US" altLang="ja-JP" sz="1400" b="1" dirty="0">
                          <a:latin typeface="メイリオ" panose="020B0604030504040204" pitchFamily="50" charset="-128"/>
                          <a:ea typeface="メイリオ" panose="020B0604030504040204" pitchFamily="50" charset="-128"/>
                        </a:rPr>
                        <a:t>   </a:t>
                      </a:r>
                      <a:r>
                        <a:rPr kumimoji="1" lang="ja-JP" altLang="en-US" sz="1400" b="1" dirty="0">
                          <a:latin typeface="メイリオ" panose="020B0604030504040204" pitchFamily="50" charset="-128"/>
                          <a:ea typeface="メイリオ" panose="020B0604030504040204" pitchFamily="50" charset="-128"/>
                        </a:rPr>
                        <a:t>コーポレーション</a:t>
                      </a:r>
                    </a:p>
                  </a:txBody>
                  <a:tcPr anchor="ctr">
                    <a:solidFill>
                      <a:schemeClr val="bg1"/>
                    </a:solidFill>
                  </a:tcPr>
                </a:tc>
                <a:tc>
                  <a:txBody>
                    <a:bodyPr/>
                    <a:lstStyle/>
                    <a:p>
                      <a:pPr>
                        <a:lnSpc>
                          <a:spcPts val="1700"/>
                        </a:lnSpc>
                      </a:pPr>
                      <a:r>
                        <a:rPr lang="ja-JP" altLang="en-US" sz="1400" dirty="0">
                          <a:latin typeface="メイリオ" panose="020B0604030504040204" pitchFamily="50" charset="-128"/>
                          <a:ea typeface="メイリオ" panose="020B0604030504040204" pitchFamily="50" charset="-128"/>
                          <a:cs typeface="+mn-cs"/>
                        </a:rPr>
                        <a:t>ライフ、ビオラル、セントラルスクエア</a:t>
                      </a:r>
                      <a:endParaRPr lang="en-US" altLang="ja-JP" sz="1400" dirty="0">
                        <a:latin typeface="メイリオ" panose="020B0604030504040204" pitchFamily="50" charset="-128"/>
                        <a:ea typeface="メイリオ" panose="020B0604030504040204" pitchFamily="50" charset="-128"/>
                        <a:cs typeface="+mn-cs"/>
                      </a:endParaRPr>
                    </a:p>
                  </a:txBody>
                  <a:tcPr anchor="ctr">
                    <a:solidFill>
                      <a:schemeClr val="bg1"/>
                    </a:solidFill>
                  </a:tcPr>
                </a:tc>
                <a:tc>
                  <a:txBody>
                    <a:bodyPr/>
                    <a:lstStyle/>
                    <a:p>
                      <a:pPr algn="r">
                        <a:lnSpc>
                          <a:spcPts val="1700"/>
                        </a:lnSpc>
                      </a:pPr>
                      <a:r>
                        <a:rPr lang="en-US" altLang="ja-JP" sz="1600" b="1" dirty="0">
                          <a:solidFill>
                            <a:srgbClr val="FF0000"/>
                          </a:solidFill>
                          <a:latin typeface="メイリオ" panose="020B0604030504040204" pitchFamily="50" charset="-128"/>
                          <a:ea typeface="メイリオ" panose="020B0604030504040204" pitchFamily="50" charset="-128"/>
                          <a:cs typeface="+mn-cs"/>
                        </a:rPr>
                        <a:t>127</a:t>
                      </a:r>
                    </a:p>
                  </a:txBody>
                  <a:tcPr anchor="ctr">
                    <a:solidFill>
                      <a:schemeClr val="bg1"/>
                    </a:solidFill>
                  </a:tcPr>
                </a:tc>
                <a:extLst>
                  <a:ext uri="{0D108BD9-81ED-4DB2-BD59-A6C34878D82A}">
                    <a16:rowId xmlns:a16="http://schemas.microsoft.com/office/drawing/2014/main" val="1992293758"/>
                  </a:ext>
                </a:extLst>
              </a:tr>
              <a:tr h="456283">
                <a:tc>
                  <a:txBody>
                    <a:bodyPr/>
                    <a:lstStyle/>
                    <a:p>
                      <a:pPr algn="l">
                        <a:lnSpc>
                          <a:spcPts val="1700"/>
                        </a:lnSpc>
                      </a:pPr>
                      <a:r>
                        <a:rPr kumimoji="1" lang="ja-JP" altLang="en-US" sz="1400" b="1" dirty="0">
                          <a:latin typeface="メイリオ" panose="020B0604030504040204" pitchFamily="50" charset="-128"/>
                          <a:ea typeface="メイリオ" panose="020B0604030504040204" pitchFamily="50" charset="-128"/>
                        </a:rPr>
                        <a:t>㈱光洋</a:t>
                      </a:r>
                    </a:p>
                  </a:txBody>
                  <a:tcPr anchor="ctr">
                    <a:solidFill>
                      <a:schemeClr val="bg1"/>
                    </a:solidFill>
                  </a:tcPr>
                </a:tc>
                <a:tc>
                  <a:txBody>
                    <a:bodyPr/>
                    <a:lstStyle/>
                    <a:p>
                      <a:pPr marL="0" indent="0">
                        <a:lnSpc>
                          <a:spcPts val="1700"/>
                        </a:lnSpc>
                        <a:buNone/>
                      </a:pPr>
                      <a:r>
                        <a:rPr lang="en-US" altLang="ja-JP" sz="1400" dirty="0">
                          <a:latin typeface="メイリオ" panose="020B0604030504040204" pitchFamily="50" charset="-128"/>
                          <a:ea typeface="メイリオ" panose="020B0604030504040204" pitchFamily="50" charset="-128"/>
                        </a:rPr>
                        <a:t>KOHYO</a:t>
                      </a:r>
                      <a:r>
                        <a:rPr lang="ja-JP" altLang="en-US" sz="1400" dirty="0">
                          <a:latin typeface="メイリオ" panose="020B0604030504040204" pitchFamily="50" charset="-128"/>
                          <a:ea typeface="メイリオ" panose="020B0604030504040204" pitchFamily="50" charset="-128"/>
                        </a:rPr>
                        <a:t>、</a:t>
                      </a:r>
                      <a:r>
                        <a:rPr lang="en-US" altLang="ja-JP" sz="1400" dirty="0" err="1">
                          <a:latin typeface="メイリオ" panose="020B0604030504040204" pitchFamily="50" charset="-128"/>
                          <a:ea typeface="メイリオ" panose="020B0604030504040204" pitchFamily="50" charset="-128"/>
                        </a:rPr>
                        <a:t>MaxValu</a:t>
                      </a:r>
                      <a:endParaRPr lang="en-US" altLang="ja-JP" sz="1400" dirty="0">
                        <a:latin typeface="メイリオ" panose="020B0604030504040204" pitchFamily="50" charset="-128"/>
                        <a:ea typeface="メイリオ" panose="020B0604030504040204" pitchFamily="50" charset="-128"/>
                      </a:endParaRPr>
                    </a:p>
                  </a:txBody>
                  <a:tcPr anchor="ctr">
                    <a:solidFill>
                      <a:schemeClr val="bg1"/>
                    </a:solidFill>
                  </a:tcPr>
                </a:tc>
                <a:tc>
                  <a:txBody>
                    <a:bodyPr/>
                    <a:lstStyle/>
                    <a:p>
                      <a:pPr marL="0" indent="0" algn="r">
                        <a:lnSpc>
                          <a:spcPts val="1700"/>
                        </a:lnSpc>
                        <a:buNone/>
                      </a:pPr>
                      <a:r>
                        <a:rPr lang="en-US" altLang="ja-JP" sz="1600" b="1" dirty="0">
                          <a:solidFill>
                            <a:srgbClr val="FF0000"/>
                          </a:solidFill>
                          <a:latin typeface="メイリオ" panose="020B0604030504040204" pitchFamily="50" charset="-128"/>
                          <a:ea typeface="メイリオ" panose="020B0604030504040204" pitchFamily="50" charset="-128"/>
                        </a:rPr>
                        <a:t>46</a:t>
                      </a:r>
                    </a:p>
                  </a:txBody>
                  <a:tcPr anchor="ctr">
                    <a:solidFill>
                      <a:schemeClr val="bg1"/>
                    </a:solidFill>
                  </a:tcPr>
                </a:tc>
                <a:extLst>
                  <a:ext uri="{0D108BD9-81ED-4DB2-BD59-A6C34878D82A}">
                    <a16:rowId xmlns:a16="http://schemas.microsoft.com/office/drawing/2014/main" val="3415045450"/>
                  </a:ext>
                </a:extLst>
              </a:tr>
              <a:tr h="456283">
                <a:tc>
                  <a:txBody>
                    <a:bodyPr/>
                    <a:lstStyle/>
                    <a:p>
                      <a:pPr algn="l">
                        <a:lnSpc>
                          <a:spcPts val="1700"/>
                        </a:lnSpc>
                      </a:pPr>
                      <a:r>
                        <a:rPr kumimoji="1" lang="ja-JP" altLang="en-US" sz="1400" b="1" dirty="0">
                          <a:latin typeface="メイリオ" panose="020B0604030504040204" pitchFamily="50" charset="-128"/>
                          <a:ea typeface="メイリオ" panose="020B0604030504040204" pitchFamily="50" charset="-128"/>
                        </a:rPr>
                        <a:t>イオンリテール㈱</a:t>
                      </a:r>
                    </a:p>
                  </a:txBody>
                  <a:tcPr anchor="ctr">
                    <a:solidFill>
                      <a:schemeClr val="bg1"/>
                    </a:solidFill>
                  </a:tcPr>
                </a:tc>
                <a:tc>
                  <a:txBody>
                    <a:bodyPr/>
                    <a:lstStyle/>
                    <a:p>
                      <a:pPr marL="0" indent="0">
                        <a:lnSpc>
                          <a:spcPts val="1700"/>
                        </a:lnSpc>
                        <a:buNone/>
                      </a:pPr>
                      <a:r>
                        <a:rPr lang="ja-JP" altLang="en-US" sz="1400" dirty="0">
                          <a:latin typeface="メイリオ" panose="020B0604030504040204" pitchFamily="50" charset="-128"/>
                          <a:ea typeface="メイリオ" panose="020B0604030504040204" pitchFamily="50" charset="-128"/>
                        </a:rPr>
                        <a:t>イオン大阪ドームシティ店ほか イオンスタイル等</a:t>
                      </a:r>
                      <a:endParaRPr lang="en-US" altLang="ja-JP" sz="1400" dirty="0">
                        <a:latin typeface="メイリオ" panose="020B0604030504040204" pitchFamily="50" charset="-128"/>
                        <a:ea typeface="メイリオ" panose="020B0604030504040204" pitchFamily="50" charset="-128"/>
                      </a:endParaRPr>
                    </a:p>
                  </a:txBody>
                  <a:tcPr anchor="ctr">
                    <a:solidFill>
                      <a:schemeClr val="bg1"/>
                    </a:solidFill>
                  </a:tcPr>
                </a:tc>
                <a:tc>
                  <a:txBody>
                    <a:bodyPr/>
                    <a:lstStyle/>
                    <a:p>
                      <a:pPr marL="0" indent="0" algn="r">
                        <a:lnSpc>
                          <a:spcPts val="1700"/>
                        </a:lnSpc>
                        <a:buNone/>
                      </a:pPr>
                      <a:r>
                        <a:rPr lang="en-US" altLang="ja-JP" sz="1600" b="1" dirty="0">
                          <a:solidFill>
                            <a:srgbClr val="FF0000"/>
                          </a:solidFill>
                          <a:latin typeface="メイリオ" panose="020B0604030504040204" pitchFamily="50" charset="-128"/>
                          <a:ea typeface="メイリオ" panose="020B0604030504040204" pitchFamily="50" charset="-128"/>
                        </a:rPr>
                        <a:t>33</a:t>
                      </a:r>
                    </a:p>
                  </a:txBody>
                  <a:tcPr anchor="ctr">
                    <a:solidFill>
                      <a:schemeClr val="bg1"/>
                    </a:solidFill>
                  </a:tcPr>
                </a:tc>
                <a:extLst>
                  <a:ext uri="{0D108BD9-81ED-4DB2-BD59-A6C34878D82A}">
                    <a16:rowId xmlns:a16="http://schemas.microsoft.com/office/drawing/2014/main" val="3998216494"/>
                  </a:ext>
                </a:extLst>
              </a:tr>
              <a:tr h="456283">
                <a:tc>
                  <a:txBody>
                    <a:bodyPr/>
                    <a:lstStyle/>
                    <a:p>
                      <a:pPr algn="l">
                        <a:lnSpc>
                          <a:spcPts val="1700"/>
                        </a:lnSpc>
                      </a:pPr>
                      <a:r>
                        <a:rPr kumimoji="1" lang="ja-JP" altLang="en-US" sz="1400" b="1" dirty="0">
                          <a:latin typeface="メイリオ" panose="020B0604030504040204" pitchFamily="50" charset="-128"/>
                          <a:ea typeface="メイリオ" panose="020B0604030504040204" pitchFamily="50" charset="-128"/>
                        </a:rPr>
                        <a:t>㈱ダイエー</a:t>
                      </a:r>
                    </a:p>
                  </a:txBody>
                  <a:tcPr anchor="ctr">
                    <a:solidFill>
                      <a:schemeClr val="bg1"/>
                    </a:solidFill>
                  </a:tcPr>
                </a:tc>
                <a:tc>
                  <a:txBody>
                    <a:bodyPr/>
                    <a:lstStyle/>
                    <a:p>
                      <a:pPr marL="0" indent="0">
                        <a:lnSpc>
                          <a:spcPts val="1700"/>
                        </a:lnSpc>
                        <a:buNone/>
                      </a:pPr>
                      <a:r>
                        <a:rPr lang="ja-JP" altLang="en-US" sz="1400" dirty="0">
                          <a:latin typeface="メイリオ" panose="020B0604030504040204" pitchFamily="50" charset="-128"/>
                          <a:ea typeface="メイリオ" panose="020B0604030504040204" pitchFamily="50" charset="-128"/>
                        </a:rPr>
                        <a:t>ダイエー、イオンフードスタイル、グルメシティ</a:t>
                      </a:r>
                      <a:endParaRPr lang="en-US" altLang="ja-JP" sz="1400" dirty="0">
                        <a:latin typeface="メイリオ" panose="020B0604030504040204" pitchFamily="50" charset="-128"/>
                        <a:ea typeface="メイリオ" panose="020B0604030504040204" pitchFamily="50" charset="-128"/>
                      </a:endParaRPr>
                    </a:p>
                  </a:txBody>
                  <a:tcPr anchor="ctr">
                    <a:solidFill>
                      <a:schemeClr val="bg1"/>
                    </a:solidFill>
                  </a:tcPr>
                </a:tc>
                <a:tc>
                  <a:txBody>
                    <a:bodyPr/>
                    <a:lstStyle/>
                    <a:p>
                      <a:pPr marL="0" indent="0" algn="r">
                        <a:lnSpc>
                          <a:spcPts val="1700"/>
                        </a:lnSpc>
                        <a:buNone/>
                      </a:pPr>
                      <a:r>
                        <a:rPr lang="en-US" altLang="ja-JP" sz="1600" b="1" dirty="0">
                          <a:solidFill>
                            <a:srgbClr val="FF0000"/>
                          </a:solidFill>
                          <a:latin typeface="メイリオ" panose="020B0604030504040204" pitchFamily="50" charset="-128"/>
                          <a:ea typeface="メイリオ" panose="020B0604030504040204" pitchFamily="50" charset="-128"/>
                        </a:rPr>
                        <a:t>46</a:t>
                      </a:r>
                    </a:p>
                  </a:txBody>
                  <a:tcPr anchor="ctr">
                    <a:solidFill>
                      <a:schemeClr val="bg1"/>
                    </a:solidFill>
                  </a:tcPr>
                </a:tc>
                <a:extLst>
                  <a:ext uri="{0D108BD9-81ED-4DB2-BD59-A6C34878D82A}">
                    <a16:rowId xmlns:a16="http://schemas.microsoft.com/office/drawing/2014/main" val="4233676220"/>
                  </a:ext>
                </a:extLst>
              </a:tr>
              <a:tr h="456283">
                <a:tc>
                  <a:txBody>
                    <a:bodyPr/>
                    <a:lstStyle/>
                    <a:p>
                      <a:pPr algn="l">
                        <a:lnSpc>
                          <a:spcPts val="1700"/>
                        </a:lnSpc>
                      </a:pPr>
                      <a:r>
                        <a:rPr kumimoji="1" lang="ja-JP" altLang="en-US" sz="1400" b="1" dirty="0">
                          <a:latin typeface="メイリオ" panose="020B0604030504040204" pitchFamily="50" charset="-128"/>
                          <a:ea typeface="メイリオ" panose="020B0604030504040204" pitchFamily="50" charset="-128"/>
                        </a:rPr>
                        <a:t>㈱サンプラザ</a:t>
                      </a:r>
                    </a:p>
                  </a:txBody>
                  <a:tcPr anchor="ctr">
                    <a:solidFill>
                      <a:schemeClr val="bg1"/>
                    </a:solidFill>
                  </a:tcPr>
                </a:tc>
                <a:tc>
                  <a:txBody>
                    <a:bodyPr/>
                    <a:lstStyle/>
                    <a:p>
                      <a:pPr marL="0" indent="0">
                        <a:lnSpc>
                          <a:spcPts val="1700"/>
                        </a:lnSpc>
                        <a:buNone/>
                      </a:pPr>
                      <a:r>
                        <a:rPr lang="ja-JP" altLang="en-US" sz="1400" dirty="0">
                          <a:latin typeface="メイリオ" panose="020B0604030504040204" pitchFamily="50" charset="-128"/>
                          <a:ea typeface="メイリオ" panose="020B0604030504040204" pitchFamily="50" charset="-128"/>
                        </a:rPr>
                        <a:t>サンプラザ</a:t>
                      </a:r>
                      <a:endParaRPr lang="en-US" altLang="ja-JP" sz="1400" dirty="0">
                        <a:latin typeface="メイリオ" panose="020B0604030504040204" pitchFamily="50" charset="-128"/>
                        <a:ea typeface="メイリオ" panose="020B0604030504040204" pitchFamily="50" charset="-128"/>
                      </a:endParaRPr>
                    </a:p>
                  </a:txBody>
                  <a:tcPr anchor="ctr">
                    <a:solidFill>
                      <a:schemeClr val="bg1"/>
                    </a:solidFill>
                  </a:tcPr>
                </a:tc>
                <a:tc>
                  <a:txBody>
                    <a:bodyPr/>
                    <a:lstStyle/>
                    <a:p>
                      <a:pPr marL="0" indent="0" algn="r">
                        <a:lnSpc>
                          <a:spcPts val="1700"/>
                        </a:lnSpc>
                        <a:buNone/>
                      </a:pPr>
                      <a:r>
                        <a:rPr lang="en-US" altLang="ja-JP" sz="1600" b="1" dirty="0">
                          <a:solidFill>
                            <a:srgbClr val="FF0000"/>
                          </a:solidFill>
                          <a:latin typeface="メイリオ" panose="020B0604030504040204" pitchFamily="50" charset="-128"/>
                          <a:ea typeface="メイリオ" panose="020B0604030504040204" pitchFamily="50" charset="-128"/>
                        </a:rPr>
                        <a:t>34</a:t>
                      </a:r>
                    </a:p>
                  </a:txBody>
                  <a:tcPr anchor="ctr">
                    <a:solidFill>
                      <a:schemeClr val="bg1"/>
                    </a:solidFill>
                  </a:tcPr>
                </a:tc>
                <a:extLst>
                  <a:ext uri="{0D108BD9-81ED-4DB2-BD59-A6C34878D82A}">
                    <a16:rowId xmlns:a16="http://schemas.microsoft.com/office/drawing/2014/main" val="3599900513"/>
                  </a:ext>
                </a:extLst>
              </a:tr>
              <a:tr h="466925">
                <a:tc>
                  <a:txBody>
                    <a:bodyPr/>
                    <a:lstStyle/>
                    <a:p>
                      <a:pPr algn="l">
                        <a:lnSpc>
                          <a:spcPts val="1700"/>
                        </a:lnSpc>
                      </a:pPr>
                      <a:r>
                        <a:rPr kumimoji="1" lang="ja-JP" altLang="en-US" sz="1400" b="1" dirty="0">
                          <a:latin typeface="メイリオ" panose="020B0604030504040204" pitchFamily="50" charset="-128"/>
                          <a:ea typeface="メイリオ" panose="020B0604030504040204" pitchFamily="50" charset="-128"/>
                        </a:rPr>
                        <a:t>㈱万代</a:t>
                      </a:r>
                    </a:p>
                  </a:txBody>
                  <a:tcPr anchor="ctr">
                    <a:solidFill>
                      <a:schemeClr val="bg1"/>
                    </a:solidFill>
                  </a:tcPr>
                </a:tc>
                <a:tc>
                  <a:txBody>
                    <a:bodyPr/>
                    <a:lstStyle/>
                    <a:p>
                      <a:pPr marL="0" indent="0">
                        <a:lnSpc>
                          <a:spcPts val="1700"/>
                        </a:lnSpc>
                        <a:buNone/>
                      </a:pPr>
                      <a:r>
                        <a:rPr lang="ja-JP" altLang="en-US" sz="1400" dirty="0">
                          <a:latin typeface="メイリオ" panose="020B0604030504040204" pitchFamily="50" charset="-128"/>
                          <a:ea typeface="メイリオ" panose="020B0604030504040204" pitchFamily="50" charset="-128"/>
                        </a:rPr>
                        <a:t>万代</a:t>
                      </a:r>
                      <a:endParaRPr lang="en-US" altLang="ja-JP" sz="1400" dirty="0">
                        <a:latin typeface="メイリオ" panose="020B0604030504040204" pitchFamily="50" charset="-128"/>
                        <a:ea typeface="メイリオ" panose="020B0604030504040204" pitchFamily="50" charset="-128"/>
                      </a:endParaRPr>
                    </a:p>
                  </a:txBody>
                  <a:tcPr anchor="ctr">
                    <a:solidFill>
                      <a:schemeClr val="bg1"/>
                    </a:solidFill>
                  </a:tcPr>
                </a:tc>
                <a:tc>
                  <a:txBody>
                    <a:bodyPr/>
                    <a:lstStyle/>
                    <a:p>
                      <a:pPr marL="0" indent="0" algn="r">
                        <a:lnSpc>
                          <a:spcPts val="1700"/>
                        </a:lnSpc>
                        <a:buNone/>
                      </a:pPr>
                      <a:r>
                        <a:rPr lang="en-US" altLang="ja-JP" sz="1600" b="1" dirty="0">
                          <a:solidFill>
                            <a:srgbClr val="FF0000"/>
                          </a:solidFill>
                          <a:latin typeface="メイリオ" panose="020B0604030504040204" pitchFamily="50" charset="-128"/>
                          <a:ea typeface="メイリオ" panose="020B0604030504040204" pitchFamily="50" charset="-128"/>
                        </a:rPr>
                        <a:t>114</a:t>
                      </a:r>
                    </a:p>
                  </a:txBody>
                  <a:tcPr anchor="ctr">
                    <a:solidFill>
                      <a:schemeClr val="bg1"/>
                    </a:solidFill>
                  </a:tcPr>
                </a:tc>
                <a:extLst>
                  <a:ext uri="{0D108BD9-81ED-4DB2-BD59-A6C34878D82A}">
                    <a16:rowId xmlns:a16="http://schemas.microsoft.com/office/drawing/2014/main" val="3471931774"/>
                  </a:ext>
                </a:extLst>
              </a:tr>
              <a:tr h="456283">
                <a:tc>
                  <a:txBody>
                    <a:bodyPr/>
                    <a:lstStyle/>
                    <a:p>
                      <a:pPr algn="l">
                        <a:lnSpc>
                          <a:spcPts val="1700"/>
                        </a:lnSpc>
                      </a:pPr>
                      <a:r>
                        <a:rPr kumimoji="1" lang="ja-JP" altLang="en-US" sz="1400" b="1" dirty="0">
                          <a:latin typeface="メイリオ" panose="020B0604030504040204" pitchFamily="50" charset="-128"/>
                          <a:ea typeface="メイリオ" panose="020B0604030504040204" pitchFamily="50" charset="-128"/>
                        </a:rPr>
                        <a:t>生活協同組合</a:t>
                      </a:r>
                      <a:endParaRPr kumimoji="1" lang="en-US" altLang="ja-JP" sz="1400" b="1" dirty="0">
                        <a:latin typeface="メイリオ" panose="020B0604030504040204" pitchFamily="50" charset="-128"/>
                        <a:ea typeface="メイリオ" panose="020B0604030504040204" pitchFamily="50" charset="-128"/>
                      </a:endParaRPr>
                    </a:p>
                    <a:p>
                      <a:pPr algn="l">
                        <a:lnSpc>
                          <a:spcPts val="1700"/>
                        </a:lnSpc>
                      </a:pPr>
                      <a:r>
                        <a:rPr kumimoji="1" lang="ja-JP" altLang="en-US" sz="1400" b="1" dirty="0">
                          <a:latin typeface="メイリオ" panose="020B0604030504040204" pitchFamily="50" charset="-128"/>
                          <a:ea typeface="メイリオ" panose="020B0604030504040204" pitchFamily="50" charset="-128"/>
                        </a:rPr>
                        <a:t>コープこうべ</a:t>
                      </a:r>
                    </a:p>
                  </a:txBody>
                  <a:tcPr anchor="ctr">
                    <a:solidFill>
                      <a:schemeClr val="bg1"/>
                    </a:solidFill>
                  </a:tcPr>
                </a:tc>
                <a:tc>
                  <a:txBody>
                    <a:bodyPr/>
                    <a:lstStyle/>
                    <a:p>
                      <a:pPr marL="0" indent="0">
                        <a:lnSpc>
                          <a:spcPts val="1700"/>
                        </a:lnSpc>
                        <a:buNone/>
                      </a:pPr>
                      <a:r>
                        <a:rPr lang="ja-JP" altLang="en-US" sz="1400" dirty="0">
                          <a:latin typeface="メイリオ" panose="020B0604030504040204" pitchFamily="50" charset="-128"/>
                          <a:ea typeface="メイリオ" panose="020B0604030504040204" pitchFamily="50" charset="-128"/>
                        </a:rPr>
                        <a:t>生活協同組合コープこうべ</a:t>
                      </a:r>
                      <a:endParaRPr lang="en-US" altLang="ja-JP" sz="1400" dirty="0">
                        <a:latin typeface="メイリオ" panose="020B0604030504040204" pitchFamily="50" charset="-128"/>
                        <a:ea typeface="メイリオ" panose="020B0604030504040204" pitchFamily="50" charset="-128"/>
                      </a:endParaRPr>
                    </a:p>
                  </a:txBody>
                  <a:tcPr anchor="ctr">
                    <a:solidFill>
                      <a:schemeClr val="bg1"/>
                    </a:solidFill>
                  </a:tcPr>
                </a:tc>
                <a:tc>
                  <a:txBody>
                    <a:bodyPr/>
                    <a:lstStyle/>
                    <a:p>
                      <a:pPr marL="0" indent="0" algn="r">
                        <a:lnSpc>
                          <a:spcPts val="1700"/>
                        </a:lnSpc>
                        <a:buNone/>
                      </a:pPr>
                      <a:r>
                        <a:rPr lang="en-US" altLang="ja-JP" sz="1600" b="1" dirty="0">
                          <a:solidFill>
                            <a:srgbClr val="FF0000"/>
                          </a:solidFill>
                          <a:latin typeface="メイリオ" panose="020B0604030504040204" pitchFamily="50" charset="-128"/>
                          <a:ea typeface="メイリオ" panose="020B0604030504040204" pitchFamily="50" charset="-128"/>
                        </a:rPr>
                        <a:t>14</a:t>
                      </a:r>
                    </a:p>
                  </a:txBody>
                  <a:tcPr anchor="ctr">
                    <a:solidFill>
                      <a:schemeClr val="bg1"/>
                    </a:solidFill>
                  </a:tcPr>
                </a:tc>
                <a:extLst>
                  <a:ext uri="{0D108BD9-81ED-4DB2-BD59-A6C34878D82A}">
                    <a16:rowId xmlns:a16="http://schemas.microsoft.com/office/drawing/2014/main" val="2121411545"/>
                  </a:ext>
                </a:extLst>
              </a:tr>
              <a:tr h="456283">
                <a:tc>
                  <a:txBody>
                    <a:bodyPr/>
                    <a:lstStyle/>
                    <a:p>
                      <a:pPr algn="l">
                        <a:lnSpc>
                          <a:spcPts val="1700"/>
                        </a:lnSpc>
                      </a:pPr>
                      <a:r>
                        <a:rPr kumimoji="1" lang="ja-JP" altLang="en-US" sz="1400" b="1" dirty="0">
                          <a:latin typeface="メイリオ" panose="020B0604030504040204" pitchFamily="50" charset="-128"/>
                          <a:ea typeface="メイリオ" panose="020B0604030504040204" pitchFamily="50" charset="-128"/>
                        </a:rPr>
                        <a:t>大阪いずみ市民</a:t>
                      </a:r>
                      <a:endParaRPr kumimoji="1" lang="en-US" altLang="ja-JP" sz="1400" b="1" dirty="0">
                        <a:latin typeface="メイリオ" panose="020B0604030504040204" pitchFamily="50" charset="-128"/>
                        <a:ea typeface="メイリオ" panose="020B0604030504040204" pitchFamily="50" charset="-128"/>
                      </a:endParaRPr>
                    </a:p>
                    <a:p>
                      <a:pPr algn="l">
                        <a:lnSpc>
                          <a:spcPts val="1700"/>
                        </a:lnSpc>
                      </a:pPr>
                      <a:r>
                        <a:rPr kumimoji="1" lang="ja-JP" altLang="en-US" sz="1400" b="1" dirty="0">
                          <a:latin typeface="メイリオ" panose="020B0604030504040204" pitchFamily="50" charset="-128"/>
                          <a:ea typeface="メイリオ" panose="020B0604030504040204" pitchFamily="50" charset="-128"/>
                        </a:rPr>
                        <a:t>生活協同組合</a:t>
                      </a:r>
                    </a:p>
                  </a:txBody>
                  <a:tcPr anchor="ctr">
                    <a:solidFill>
                      <a:schemeClr val="bg1"/>
                    </a:solidFill>
                  </a:tcPr>
                </a:tc>
                <a:tc>
                  <a:txBody>
                    <a:bodyPr/>
                    <a:lstStyle/>
                    <a:p>
                      <a:pPr marL="0" indent="0">
                        <a:lnSpc>
                          <a:spcPts val="1700"/>
                        </a:lnSpc>
                        <a:buNone/>
                      </a:pPr>
                      <a:r>
                        <a:rPr lang="ja-JP" altLang="en-US" sz="1400" dirty="0">
                          <a:latin typeface="メイリオ" panose="020B0604030504040204" pitchFamily="50" charset="-128"/>
                          <a:ea typeface="メイリオ" panose="020B0604030504040204" pitchFamily="50" charset="-128"/>
                        </a:rPr>
                        <a:t>大阪いずみ市民生活協同組合</a:t>
                      </a:r>
                      <a:endParaRPr lang="en-US" altLang="ja-JP" sz="1400" dirty="0">
                        <a:latin typeface="メイリオ" panose="020B0604030504040204" pitchFamily="50" charset="-128"/>
                        <a:ea typeface="メイリオ" panose="020B0604030504040204" pitchFamily="50" charset="-128"/>
                      </a:endParaRPr>
                    </a:p>
                  </a:txBody>
                  <a:tcPr anchor="ctr">
                    <a:solidFill>
                      <a:schemeClr val="bg1"/>
                    </a:solidFill>
                  </a:tcPr>
                </a:tc>
                <a:tc>
                  <a:txBody>
                    <a:bodyPr/>
                    <a:lstStyle/>
                    <a:p>
                      <a:pPr marL="0" indent="0" algn="r">
                        <a:lnSpc>
                          <a:spcPts val="1700"/>
                        </a:lnSpc>
                        <a:buNone/>
                      </a:pPr>
                      <a:r>
                        <a:rPr lang="en-US" altLang="ja-JP" sz="1600" b="1" dirty="0">
                          <a:solidFill>
                            <a:srgbClr val="FF0000"/>
                          </a:solidFill>
                          <a:latin typeface="メイリオ" panose="020B0604030504040204" pitchFamily="50" charset="-128"/>
                          <a:ea typeface="メイリオ" panose="020B0604030504040204" pitchFamily="50" charset="-128"/>
                        </a:rPr>
                        <a:t>12</a:t>
                      </a:r>
                    </a:p>
                  </a:txBody>
                  <a:tcPr anchor="ctr">
                    <a:solidFill>
                      <a:schemeClr val="bg1"/>
                    </a:solidFill>
                  </a:tcPr>
                </a:tc>
                <a:extLst>
                  <a:ext uri="{0D108BD9-81ED-4DB2-BD59-A6C34878D82A}">
                    <a16:rowId xmlns:a16="http://schemas.microsoft.com/office/drawing/2014/main" val="3960390002"/>
                  </a:ext>
                </a:extLst>
              </a:tr>
              <a:tr h="445918">
                <a:tc>
                  <a:txBody>
                    <a:bodyPr/>
                    <a:lstStyle/>
                    <a:p>
                      <a:pPr algn="l">
                        <a:lnSpc>
                          <a:spcPts val="1700"/>
                        </a:lnSpc>
                      </a:pPr>
                      <a:r>
                        <a:rPr kumimoji="1" lang="ja-JP" altLang="en-US" sz="1400" b="1" dirty="0">
                          <a:latin typeface="メイリオ" panose="020B0604030504040204" pitchFamily="50" charset="-128"/>
                          <a:ea typeface="メイリオ" panose="020B0604030504040204" pitchFamily="50" charset="-128"/>
                        </a:rPr>
                        <a:t>京阪ザ・ストア</a:t>
                      </a:r>
                    </a:p>
                  </a:txBody>
                  <a:tcPr anchor="ctr">
                    <a:solidFill>
                      <a:schemeClr val="bg1"/>
                    </a:solidFill>
                  </a:tcPr>
                </a:tc>
                <a:tc>
                  <a:txBody>
                    <a:bodyPr/>
                    <a:lstStyle/>
                    <a:p>
                      <a:pPr marL="0" indent="0">
                        <a:lnSpc>
                          <a:spcPts val="1700"/>
                        </a:lnSpc>
                        <a:buNone/>
                      </a:pPr>
                      <a:r>
                        <a:rPr lang="ja-JP" altLang="en-US" sz="1400" dirty="0">
                          <a:latin typeface="メイリオ" panose="020B0604030504040204" pitchFamily="50" charset="-128"/>
                          <a:ea typeface="メイリオ" panose="020B0604030504040204" pitchFamily="50" charset="-128"/>
                        </a:rPr>
                        <a:t>フレスト、</a:t>
                      </a:r>
                      <a:r>
                        <a:rPr lang="en-US" altLang="ja-JP" sz="1400" dirty="0">
                          <a:latin typeface="メイリオ" panose="020B0604030504040204" pitchFamily="50" charset="-128"/>
                          <a:ea typeface="メイリオ" panose="020B0604030504040204" pitchFamily="50" charset="-128"/>
                        </a:rPr>
                        <a:t>THE</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STORE</a:t>
                      </a:r>
                    </a:p>
                  </a:txBody>
                  <a:tcPr anchor="ctr">
                    <a:solidFill>
                      <a:schemeClr val="bg1"/>
                    </a:solidFill>
                  </a:tcPr>
                </a:tc>
                <a:tc>
                  <a:txBody>
                    <a:bodyPr/>
                    <a:lstStyle/>
                    <a:p>
                      <a:pPr marL="0" indent="0" algn="r">
                        <a:lnSpc>
                          <a:spcPts val="1700"/>
                        </a:lnSpc>
                        <a:buNone/>
                      </a:pPr>
                      <a:r>
                        <a:rPr lang="en-US" altLang="ja-JP" sz="1600" b="1" dirty="0">
                          <a:solidFill>
                            <a:srgbClr val="FF0000"/>
                          </a:solidFill>
                          <a:latin typeface="メイリオ" panose="020B0604030504040204" pitchFamily="50" charset="-128"/>
                          <a:ea typeface="メイリオ" panose="020B0604030504040204" pitchFamily="50" charset="-128"/>
                        </a:rPr>
                        <a:t>5</a:t>
                      </a:r>
                    </a:p>
                  </a:txBody>
                  <a:tcPr anchor="ctr">
                    <a:solidFill>
                      <a:schemeClr val="bg1"/>
                    </a:solidFill>
                  </a:tcPr>
                </a:tc>
                <a:extLst>
                  <a:ext uri="{0D108BD9-81ED-4DB2-BD59-A6C34878D82A}">
                    <a16:rowId xmlns:a16="http://schemas.microsoft.com/office/drawing/2014/main" val="3145896299"/>
                  </a:ext>
                </a:extLst>
              </a:tr>
              <a:tr h="456283">
                <a:tc>
                  <a:txBody>
                    <a:bodyPr/>
                    <a:lstStyle/>
                    <a:p>
                      <a:pPr algn="l">
                        <a:lnSpc>
                          <a:spcPts val="1700"/>
                        </a:lnSpc>
                      </a:pPr>
                      <a:r>
                        <a:rPr kumimoji="1" lang="ja-JP" altLang="en-US" sz="1200" b="1" dirty="0">
                          <a:latin typeface="メイリオ" panose="020B0604030504040204" pitchFamily="50" charset="-128"/>
                          <a:ea typeface="メイリオ" panose="020B0604030504040204" pitchFamily="50" charset="-128"/>
                        </a:rPr>
                        <a:t>（特非）日本もったいない食品センター</a:t>
                      </a:r>
                    </a:p>
                  </a:txBody>
                  <a:tcPr anchor="ctr">
                    <a:solidFill>
                      <a:schemeClr val="bg1"/>
                    </a:solidFill>
                  </a:tcP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lang="ja-JP" altLang="en-US" sz="1400" dirty="0">
                          <a:latin typeface="メイリオ" panose="020B0604030504040204" pitchFamily="50" charset="-128"/>
                          <a:ea typeface="メイリオ" panose="020B0604030504040204" pitchFamily="50" charset="-128"/>
                        </a:rPr>
                        <a:t>食品ロス削減ショップ</a:t>
                      </a:r>
                      <a:r>
                        <a:rPr lang="en-US" altLang="ja-JP" sz="1400" dirty="0" err="1">
                          <a:latin typeface="メイリオ" panose="020B0604030504040204" pitchFamily="50" charset="-128"/>
                          <a:ea typeface="メイリオ" panose="020B0604030504040204" pitchFamily="50" charset="-128"/>
                        </a:rPr>
                        <a:t>ecoeat</a:t>
                      </a:r>
                      <a:r>
                        <a:rPr lang="ja-JP" altLang="en-US" sz="1400" dirty="0">
                          <a:latin typeface="メイリオ" panose="020B0604030504040204" pitchFamily="50" charset="-128"/>
                          <a:ea typeface="メイリオ" panose="020B0604030504040204" pitchFamily="50" charset="-128"/>
                        </a:rPr>
                        <a:t>（エコイート）</a:t>
                      </a:r>
                      <a:endParaRPr lang="en-US" altLang="ja-JP" sz="1400" dirty="0">
                        <a:latin typeface="メイリオ" panose="020B0604030504040204" pitchFamily="50" charset="-128"/>
                        <a:ea typeface="メイリオ" panose="020B0604030504040204" pitchFamily="50" charset="-128"/>
                      </a:endParaRPr>
                    </a:p>
                  </a:txBody>
                  <a:tcPr anchor="ctr">
                    <a:solidFill>
                      <a:schemeClr val="bg1"/>
                    </a:solidFill>
                  </a:tcPr>
                </a:tc>
                <a:tc>
                  <a:txBody>
                    <a:bodyPr/>
                    <a:lstStyle/>
                    <a:p>
                      <a:pPr marL="0" indent="0" algn="r">
                        <a:lnSpc>
                          <a:spcPts val="1700"/>
                        </a:lnSpc>
                        <a:buNone/>
                      </a:pPr>
                      <a:r>
                        <a:rPr lang="ja-JP" altLang="en-US" sz="1600" b="1" dirty="0">
                          <a:solidFill>
                            <a:srgbClr val="FF0000"/>
                          </a:solidFill>
                          <a:latin typeface="メイリオ" panose="020B0604030504040204" pitchFamily="50" charset="-128"/>
                          <a:ea typeface="メイリオ" panose="020B0604030504040204" pitchFamily="50" charset="-128"/>
                        </a:rPr>
                        <a:t>８</a:t>
                      </a:r>
                      <a:endParaRPr lang="en-US" altLang="ja-JP" sz="1600" b="1" dirty="0">
                        <a:solidFill>
                          <a:srgbClr val="FF0000"/>
                        </a:solidFill>
                        <a:latin typeface="メイリオ" panose="020B0604030504040204" pitchFamily="50" charset="-128"/>
                        <a:ea typeface="メイリオ" panose="020B0604030504040204" pitchFamily="50" charset="-128"/>
                      </a:endParaRPr>
                    </a:p>
                  </a:txBody>
                  <a:tcPr anchor="ctr">
                    <a:solidFill>
                      <a:schemeClr val="bg1"/>
                    </a:solidFill>
                  </a:tcPr>
                </a:tc>
                <a:extLst>
                  <a:ext uri="{0D108BD9-81ED-4DB2-BD59-A6C34878D82A}">
                    <a16:rowId xmlns:a16="http://schemas.microsoft.com/office/drawing/2014/main" val="1270132528"/>
                  </a:ext>
                </a:extLst>
              </a:tr>
            </a:tbl>
          </a:graphicData>
        </a:graphic>
      </p:graphicFrame>
      <p:sp>
        <p:nvSpPr>
          <p:cNvPr id="3" name="スライド番号プレースホルダー 2">
            <a:extLst>
              <a:ext uri="{FF2B5EF4-FFF2-40B4-BE49-F238E27FC236}">
                <a16:creationId xmlns:a16="http://schemas.microsoft.com/office/drawing/2014/main" id="{9C7AE177-1F7C-4A19-AA9A-1A2DA7817617}"/>
              </a:ext>
            </a:extLst>
          </p:cNvPr>
          <p:cNvSpPr>
            <a:spLocks noGrp="1"/>
          </p:cNvSpPr>
          <p:nvPr>
            <p:ph type="sldNum" sz="quarter" idx="12"/>
          </p:nvPr>
        </p:nvSpPr>
        <p:spPr/>
        <p:txBody>
          <a:bodyPr/>
          <a:lstStyle/>
          <a:p>
            <a:fld id="{481A2E50-83C5-4483-B0CA-AC279CFA76AE}" type="slidenum">
              <a:rPr kumimoji="1" lang="ja-JP" altLang="en-US" smtClean="0"/>
              <a:t>15</a:t>
            </a:fld>
            <a:endParaRPr kumimoji="1" lang="ja-JP" altLang="en-US"/>
          </a:p>
        </p:txBody>
      </p:sp>
    </p:spTree>
    <p:extLst>
      <p:ext uri="{BB962C8B-B14F-4D97-AF65-F5344CB8AC3E}">
        <p14:creationId xmlns:p14="http://schemas.microsoft.com/office/powerpoint/2010/main" val="2526097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C9D251-FE31-4FA0-B501-E8B0803D1A7F}"/>
              </a:ext>
            </a:extLst>
          </p:cNvPr>
          <p:cNvSpPr txBox="1">
            <a:spLocks/>
          </p:cNvSpPr>
          <p:nvPr/>
        </p:nvSpPr>
        <p:spPr>
          <a:xfrm>
            <a:off x="0" y="1778"/>
            <a:ext cx="9144000" cy="468313"/>
          </a:xfrm>
          <a:prstGeom prst="rect">
            <a:avLst/>
          </a:prstGeom>
          <a:solidFill>
            <a:schemeClr val="accent1">
              <a:lumMod val="75000"/>
            </a:schemeClr>
          </a:solid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400" b="1" dirty="0">
                <a:solidFill>
                  <a:schemeClr val="bg1">
                    <a:lumMod val="95000"/>
                  </a:schemeClr>
                </a:solidFill>
                <a:latin typeface="Meiryo UI" panose="020B0604030504040204" pitchFamily="50" charset="-128"/>
                <a:ea typeface="Meiryo UI" panose="020B0604030504040204" pitchFamily="50" charset="-128"/>
              </a:rPr>
              <a:t>キックオフイベント</a:t>
            </a:r>
          </a:p>
        </p:txBody>
      </p:sp>
      <p:sp>
        <p:nvSpPr>
          <p:cNvPr id="5" name="テキスト ボックス 4">
            <a:extLst>
              <a:ext uri="{FF2B5EF4-FFF2-40B4-BE49-F238E27FC236}">
                <a16:creationId xmlns:a16="http://schemas.microsoft.com/office/drawing/2014/main" id="{C988A54A-EE74-4195-8B45-D2DF458CC6B8}"/>
              </a:ext>
            </a:extLst>
          </p:cNvPr>
          <p:cNvSpPr txBox="1"/>
          <p:nvPr/>
        </p:nvSpPr>
        <p:spPr>
          <a:xfrm>
            <a:off x="133919" y="600029"/>
            <a:ext cx="5780849" cy="5523948"/>
          </a:xfrm>
          <a:prstGeom prst="rect">
            <a:avLst/>
          </a:prstGeom>
          <a:noFill/>
        </p:spPr>
        <p:txBody>
          <a:bodyPr wrap="square" rtlCol="0">
            <a:spAutoFit/>
          </a:bodyPr>
          <a:lstStyle/>
          <a:p>
            <a:pPr algn="just">
              <a:lnSpc>
                <a:spcPts val="2500"/>
              </a:lnSpc>
            </a:pPr>
            <a:r>
              <a:rPr lang="ja-JP" altLang="en-US" b="1" spc="10" dirty="0">
                <a:latin typeface="メイリオ" panose="020B0604030504040204" pitchFamily="50" charset="-128"/>
                <a:ea typeface="メイリオ" panose="020B0604030504040204" pitchFamily="50" charset="-128"/>
              </a:rPr>
              <a:t>開催場所：セブンパーク天美</a:t>
            </a:r>
            <a:r>
              <a:rPr lang="en-US" altLang="ja-JP" b="1" spc="10" dirty="0">
                <a:latin typeface="メイリオ" panose="020B0604030504040204" pitchFamily="50" charset="-128"/>
                <a:ea typeface="メイリオ" panose="020B0604030504040204" pitchFamily="50" charset="-128"/>
              </a:rPr>
              <a:t>1F</a:t>
            </a:r>
            <a:r>
              <a:rPr lang="ja-JP" altLang="en-US" b="1" spc="10" dirty="0">
                <a:latin typeface="メイリオ" panose="020B0604030504040204" pitchFamily="50" charset="-128"/>
                <a:ea typeface="メイリオ" panose="020B0604030504040204" pitchFamily="50" charset="-128"/>
              </a:rPr>
              <a:t>　</a:t>
            </a:r>
            <a:r>
              <a:rPr lang="en-US" altLang="ja-JP" b="1" i="0" dirty="0">
                <a:solidFill>
                  <a:srgbClr val="222222"/>
                </a:solidFill>
                <a:effectLst/>
                <a:latin typeface="Noto Sans JP" panose="020B0200000000000000" pitchFamily="50" charset="-128"/>
                <a:ea typeface="Noto Sans JP" panose="020B0200000000000000" pitchFamily="50" charset="-128"/>
              </a:rPr>
              <a:t>AMAMI STADIUM</a:t>
            </a:r>
          </a:p>
          <a:p>
            <a:pPr algn="just">
              <a:lnSpc>
                <a:spcPts val="2500"/>
              </a:lnSpc>
            </a:pPr>
            <a:r>
              <a:rPr lang="ja-JP" altLang="en-US" b="1" dirty="0">
                <a:solidFill>
                  <a:srgbClr val="222222"/>
                </a:solidFill>
                <a:latin typeface="Noto Sans JP" panose="020B0200000000000000" pitchFamily="50" charset="-128"/>
                <a:ea typeface="Noto Sans JP" panose="020B0200000000000000" pitchFamily="50" charset="-128"/>
              </a:rPr>
              <a:t>日時：令和７年</a:t>
            </a:r>
            <a:r>
              <a:rPr lang="en-US" altLang="ja-JP" b="1" dirty="0">
                <a:solidFill>
                  <a:srgbClr val="222222"/>
                </a:solidFill>
                <a:latin typeface="Noto Sans JP" panose="020B0200000000000000" pitchFamily="50" charset="-128"/>
                <a:ea typeface="Noto Sans JP" panose="020B0200000000000000" pitchFamily="50" charset="-128"/>
              </a:rPr>
              <a:t>10</a:t>
            </a:r>
            <a:r>
              <a:rPr lang="ja-JP" altLang="en-US" b="1" dirty="0">
                <a:solidFill>
                  <a:srgbClr val="222222"/>
                </a:solidFill>
                <a:latin typeface="Noto Sans JP" panose="020B0200000000000000" pitchFamily="50" charset="-128"/>
                <a:ea typeface="Noto Sans JP" panose="020B0200000000000000" pitchFamily="50" charset="-128"/>
              </a:rPr>
              <a:t>月</a:t>
            </a:r>
            <a:r>
              <a:rPr lang="en-US" altLang="ja-JP" b="1" dirty="0">
                <a:solidFill>
                  <a:srgbClr val="222222"/>
                </a:solidFill>
                <a:latin typeface="Noto Sans JP" panose="020B0200000000000000" pitchFamily="50" charset="-128"/>
                <a:ea typeface="Noto Sans JP" panose="020B0200000000000000" pitchFamily="50" charset="-128"/>
              </a:rPr>
              <a:t>5</a:t>
            </a:r>
            <a:r>
              <a:rPr lang="ja-JP" altLang="en-US" b="1" dirty="0">
                <a:solidFill>
                  <a:srgbClr val="222222"/>
                </a:solidFill>
                <a:latin typeface="Noto Sans JP" panose="020B0200000000000000" pitchFamily="50" charset="-128"/>
                <a:ea typeface="Noto Sans JP" panose="020B0200000000000000" pitchFamily="50" charset="-128"/>
              </a:rPr>
              <a:t>日　</a:t>
            </a:r>
            <a:r>
              <a:rPr lang="en-US" altLang="ja-JP" b="1" dirty="0">
                <a:solidFill>
                  <a:srgbClr val="222222"/>
                </a:solidFill>
                <a:latin typeface="Noto Sans JP" panose="020B0200000000000000" pitchFamily="50" charset="-128"/>
                <a:ea typeface="Noto Sans JP" panose="020B0200000000000000" pitchFamily="50" charset="-128"/>
              </a:rPr>
              <a:t>13</a:t>
            </a:r>
            <a:r>
              <a:rPr lang="ja-JP" altLang="en-US" b="1" dirty="0">
                <a:solidFill>
                  <a:srgbClr val="222222"/>
                </a:solidFill>
                <a:latin typeface="Noto Sans JP" panose="020B0200000000000000" pitchFamily="50" charset="-128"/>
                <a:ea typeface="Noto Sans JP" panose="020B0200000000000000" pitchFamily="50" charset="-128"/>
              </a:rPr>
              <a:t>時～</a:t>
            </a:r>
            <a:r>
              <a:rPr lang="en-US" altLang="ja-JP" b="1" dirty="0">
                <a:solidFill>
                  <a:srgbClr val="222222"/>
                </a:solidFill>
                <a:latin typeface="Noto Sans JP" panose="020B0200000000000000" pitchFamily="50" charset="-128"/>
                <a:ea typeface="Noto Sans JP" panose="020B0200000000000000" pitchFamily="50" charset="-128"/>
              </a:rPr>
              <a:t>16</a:t>
            </a:r>
            <a:r>
              <a:rPr lang="ja-JP" altLang="en-US" b="1" dirty="0">
                <a:solidFill>
                  <a:srgbClr val="222222"/>
                </a:solidFill>
                <a:latin typeface="Noto Sans JP" panose="020B0200000000000000" pitchFamily="50" charset="-128"/>
                <a:ea typeface="Noto Sans JP" panose="020B0200000000000000" pitchFamily="50" charset="-128"/>
              </a:rPr>
              <a:t>時</a:t>
            </a:r>
            <a:endParaRPr lang="en-US" altLang="ja-JP" b="1" i="0" dirty="0">
              <a:solidFill>
                <a:srgbClr val="222222"/>
              </a:solidFill>
              <a:effectLst/>
              <a:latin typeface="Noto Sans JP" panose="020B0200000000000000" pitchFamily="50" charset="-128"/>
              <a:ea typeface="Noto Sans JP" panose="020B0200000000000000" pitchFamily="50" charset="-128"/>
            </a:endParaRPr>
          </a:p>
          <a:p>
            <a:pPr algn="just">
              <a:lnSpc>
                <a:spcPts val="2500"/>
              </a:lnSpc>
            </a:pPr>
            <a:r>
              <a:rPr lang="ja-JP" altLang="en-US" spc="10" dirty="0">
                <a:latin typeface="メイリオ" panose="020B0604030504040204" pitchFamily="50" charset="-128"/>
                <a:ea typeface="メイリオ" panose="020B0604030504040204" pitchFamily="50" charset="-128"/>
              </a:rPr>
              <a:t>　</a:t>
            </a:r>
            <a:r>
              <a:rPr lang="ja-JP" altLang="en-US" sz="1600" spc="10" dirty="0">
                <a:latin typeface="メイリオ" panose="020B0604030504040204" pitchFamily="50" charset="-128"/>
                <a:ea typeface="メイリオ" panose="020B0604030504040204" pitchFamily="50" charset="-128"/>
              </a:rPr>
              <a:t>★ステージ企画案 </a:t>
            </a:r>
            <a:endParaRPr lang="en-US" altLang="ja-JP" sz="1600" spc="10" dirty="0">
              <a:latin typeface="メイリオ" panose="020B0604030504040204" pitchFamily="50" charset="-128"/>
              <a:ea typeface="メイリオ" panose="020B0604030504040204" pitchFamily="50" charset="-128"/>
            </a:endParaRPr>
          </a:p>
          <a:p>
            <a:pPr algn="just">
              <a:lnSpc>
                <a:spcPts val="2500"/>
              </a:lnSpc>
            </a:pPr>
            <a:r>
              <a:rPr lang="ja-JP" altLang="en-US" sz="1600" spc="10" dirty="0">
                <a:latin typeface="メイリオ" panose="020B0604030504040204" pitchFamily="50" charset="-128"/>
                <a:ea typeface="メイリオ" panose="020B0604030504040204" pitchFamily="50" charset="-128"/>
              </a:rPr>
              <a:t>　　 ・参加店舗取組紹介</a:t>
            </a:r>
            <a:endParaRPr lang="en-US" altLang="ja-JP" sz="1600" spc="10" dirty="0">
              <a:latin typeface="メイリオ" panose="020B0604030504040204" pitchFamily="50" charset="-128"/>
              <a:ea typeface="メイリオ" panose="020B0604030504040204" pitchFamily="50" charset="-128"/>
            </a:endParaRPr>
          </a:p>
          <a:p>
            <a:pPr algn="just">
              <a:lnSpc>
                <a:spcPts val="2500"/>
              </a:lnSpc>
            </a:pPr>
            <a:r>
              <a:rPr lang="ja-JP" altLang="en-US" sz="1600" spc="10" dirty="0">
                <a:latin typeface="メイリオ" panose="020B0604030504040204" pitchFamily="50" charset="-128"/>
                <a:ea typeface="メイリオ" panose="020B0604030504040204" pitchFamily="50" charset="-128"/>
              </a:rPr>
              <a:t>　　　　</a:t>
            </a:r>
            <a:r>
              <a:rPr lang="en-US" altLang="ja-JP" sz="1600" spc="10" dirty="0">
                <a:latin typeface="メイリオ" panose="020B0604030504040204" pitchFamily="50" charset="-128"/>
                <a:ea typeface="メイリオ" panose="020B0604030504040204" pitchFamily="50" charset="-128"/>
              </a:rPr>
              <a:t>(</a:t>
            </a:r>
            <a:r>
              <a:rPr lang="ja-JP" altLang="en-US" sz="1600" spc="10" dirty="0">
                <a:latin typeface="メイリオ" panose="020B0604030504040204" pitchFamily="50" charset="-128"/>
                <a:ea typeface="メイリオ" panose="020B0604030504040204" pitchFamily="50" charset="-128"/>
              </a:rPr>
              <a:t>もずやんコック衣装お披露目</a:t>
            </a:r>
            <a:r>
              <a:rPr lang="en-US" altLang="ja-JP" sz="1600" spc="10" dirty="0">
                <a:latin typeface="メイリオ" panose="020B0604030504040204" pitchFamily="50" charset="-128"/>
                <a:ea typeface="メイリオ" panose="020B0604030504040204" pitchFamily="50" charset="-128"/>
              </a:rPr>
              <a:t>)</a:t>
            </a:r>
          </a:p>
          <a:p>
            <a:pPr algn="just">
              <a:lnSpc>
                <a:spcPts val="2500"/>
              </a:lnSpc>
            </a:pPr>
            <a:r>
              <a:rPr lang="ja-JP" altLang="en-US" sz="1600" spc="10" dirty="0">
                <a:latin typeface="メイリオ" panose="020B0604030504040204" pitchFamily="50" charset="-128"/>
                <a:ea typeface="メイリオ" panose="020B0604030504040204" pitchFamily="50" charset="-128"/>
              </a:rPr>
              <a:t>　　 ・クイズ大会（大阪府、ライフ様）</a:t>
            </a:r>
            <a:endParaRPr lang="en-US" altLang="ja-JP" sz="1600" spc="10" dirty="0">
              <a:latin typeface="メイリオ" panose="020B0604030504040204" pitchFamily="50" charset="-128"/>
              <a:ea typeface="メイリオ" panose="020B0604030504040204" pitchFamily="50" charset="-128"/>
            </a:endParaRPr>
          </a:p>
          <a:p>
            <a:pPr algn="just">
              <a:lnSpc>
                <a:spcPts val="2500"/>
              </a:lnSpc>
            </a:pPr>
            <a:endParaRPr lang="en-US" altLang="ja-JP" sz="1600" spc="10" dirty="0">
              <a:latin typeface="メイリオ" panose="020B0604030504040204" pitchFamily="50" charset="-128"/>
              <a:ea typeface="メイリオ" panose="020B0604030504040204" pitchFamily="50" charset="-128"/>
            </a:endParaRPr>
          </a:p>
          <a:p>
            <a:pPr algn="just">
              <a:lnSpc>
                <a:spcPts val="2500"/>
              </a:lnSpc>
            </a:pPr>
            <a:endParaRPr lang="en-US" altLang="ja-JP" sz="1600" spc="10" dirty="0">
              <a:latin typeface="メイリオ" panose="020B0604030504040204" pitchFamily="50" charset="-128"/>
              <a:ea typeface="メイリオ" panose="020B0604030504040204" pitchFamily="50" charset="-128"/>
            </a:endParaRPr>
          </a:p>
          <a:p>
            <a:pPr algn="just">
              <a:lnSpc>
                <a:spcPts val="2500"/>
              </a:lnSpc>
            </a:pPr>
            <a:endParaRPr lang="en-US" altLang="ja-JP" sz="1600" spc="10" dirty="0">
              <a:latin typeface="メイリオ" panose="020B0604030504040204" pitchFamily="50" charset="-128"/>
              <a:ea typeface="メイリオ" panose="020B0604030504040204" pitchFamily="50" charset="-128"/>
            </a:endParaRPr>
          </a:p>
          <a:p>
            <a:pPr algn="just">
              <a:lnSpc>
                <a:spcPts val="2500"/>
              </a:lnSpc>
            </a:pPr>
            <a:endParaRPr lang="en-US" altLang="ja-JP" sz="1600" spc="10" dirty="0">
              <a:latin typeface="メイリオ" panose="020B0604030504040204" pitchFamily="50" charset="-128"/>
              <a:ea typeface="メイリオ" panose="020B0604030504040204" pitchFamily="50" charset="-128"/>
            </a:endParaRPr>
          </a:p>
          <a:p>
            <a:pPr algn="just">
              <a:lnSpc>
                <a:spcPts val="2500"/>
              </a:lnSpc>
            </a:pPr>
            <a:endParaRPr lang="en-US" altLang="ja-JP" sz="1600" spc="10" dirty="0">
              <a:latin typeface="メイリオ" panose="020B0604030504040204" pitchFamily="50" charset="-128"/>
              <a:ea typeface="メイリオ" panose="020B0604030504040204" pitchFamily="50" charset="-128"/>
            </a:endParaRPr>
          </a:p>
          <a:p>
            <a:pPr algn="just">
              <a:lnSpc>
                <a:spcPts val="2500"/>
              </a:lnSpc>
            </a:pPr>
            <a:endParaRPr lang="en-US" altLang="ja-JP" sz="1600" spc="10" dirty="0">
              <a:latin typeface="メイリオ" panose="020B0604030504040204" pitchFamily="50" charset="-128"/>
              <a:ea typeface="メイリオ" panose="020B0604030504040204" pitchFamily="50" charset="-128"/>
            </a:endParaRPr>
          </a:p>
          <a:p>
            <a:pPr algn="just">
              <a:lnSpc>
                <a:spcPts val="2500"/>
              </a:lnSpc>
            </a:pPr>
            <a:r>
              <a:rPr lang="ja-JP" altLang="en-US" sz="900" spc="10" dirty="0">
                <a:latin typeface="メイリオ" panose="020B0604030504040204" pitchFamily="50" charset="-128"/>
                <a:ea typeface="メイリオ" panose="020B0604030504040204" pitchFamily="50" charset="-128"/>
              </a:rPr>
              <a:t>　　</a:t>
            </a:r>
            <a:r>
              <a:rPr lang="ja-JP" altLang="en-US" sz="1600" spc="10" dirty="0">
                <a:latin typeface="メイリオ" panose="020B0604030504040204" pitchFamily="50" charset="-128"/>
                <a:ea typeface="メイリオ" panose="020B0604030504040204" pitchFamily="50" charset="-128"/>
              </a:rPr>
              <a:t>★ブース出展</a:t>
            </a:r>
            <a:endParaRPr lang="en-US" altLang="ja-JP" sz="1600" spc="10" dirty="0">
              <a:latin typeface="メイリオ" panose="020B0604030504040204" pitchFamily="50" charset="-128"/>
              <a:ea typeface="メイリオ" panose="020B0604030504040204" pitchFamily="50" charset="-128"/>
            </a:endParaRPr>
          </a:p>
          <a:p>
            <a:pPr algn="just">
              <a:lnSpc>
                <a:spcPts val="2500"/>
              </a:lnSpc>
            </a:pPr>
            <a:r>
              <a:rPr lang="ja-JP" altLang="en-US" sz="1600" spc="10" dirty="0">
                <a:latin typeface="メイリオ" panose="020B0604030504040204" pitchFamily="50" charset="-128"/>
                <a:ea typeface="メイリオ" panose="020B0604030504040204" pitchFamily="50" charset="-128"/>
              </a:rPr>
              <a:t>　　 ・松原市様</a:t>
            </a:r>
            <a:endParaRPr lang="en-US" altLang="ja-JP" sz="1600" spc="10" dirty="0">
              <a:latin typeface="メイリオ" panose="020B0604030504040204" pitchFamily="50" charset="-128"/>
              <a:ea typeface="メイリオ" panose="020B0604030504040204" pitchFamily="50" charset="-128"/>
            </a:endParaRPr>
          </a:p>
          <a:p>
            <a:pPr algn="just">
              <a:lnSpc>
                <a:spcPts val="2500"/>
              </a:lnSpc>
            </a:pPr>
            <a:r>
              <a:rPr lang="ja-JP" altLang="en-US" sz="1600" spc="10" dirty="0">
                <a:latin typeface="メイリオ" panose="020B0604030504040204" pitchFamily="50" charset="-128"/>
                <a:ea typeface="メイリオ" panose="020B0604030504040204" pitchFamily="50" charset="-128"/>
              </a:rPr>
              <a:t>　　 ・ライフ様</a:t>
            </a:r>
            <a:endParaRPr lang="en-US" altLang="ja-JP" sz="1600" spc="10" dirty="0">
              <a:latin typeface="メイリオ" panose="020B0604030504040204" pitchFamily="50" charset="-128"/>
              <a:ea typeface="メイリオ" panose="020B0604030504040204" pitchFamily="50" charset="-128"/>
            </a:endParaRPr>
          </a:p>
          <a:p>
            <a:pPr algn="just">
              <a:lnSpc>
                <a:spcPts val="2500"/>
              </a:lnSpc>
            </a:pPr>
            <a:r>
              <a:rPr lang="ja-JP" altLang="en-US" sz="1600" spc="10" dirty="0">
                <a:latin typeface="メイリオ" panose="020B0604030504040204" pitchFamily="50" charset="-128"/>
                <a:ea typeface="メイリオ" panose="020B0604030504040204" pitchFamily="50" charset="-128"/>
              </a:rPr>
              <a:t>　　 ・食品ロス削減ショップ</a:t>
            </a:r>
            <a:endParaRPr lang="en-US" altLang="ja-JP" sz="1600" spc="10" dirty="0">
              <a:latin typeface="メイリオ" panose="020B0604030504040204" pitchFamily="50" charset="-128"/>
              <a:ea typeface="メイリオ" panose="020B0604030504040204" pitchFamily="50" charset="-128"/>
            </a:endParaRPr>
          </a:p>
          <a:p>
            <a:pPr algn="just">
              <a:lnSpc>
                <a:spcPts val="2500"/>
              </a:lnSpc>
            </a:pPr>
            <a:r>
              <a:rPr lang="en-US" altLang="ja-JP" sz="1600" spc="10" dirty="0">
                <a:latin typeface="メイリオ" panose="020B0604030504040204" pitchFamily="50" charset="-128"/>
                <a:ea typeface="メイリオ" panose="020B0604030504040204" pitchFamily="50" charset="-128"/>
              </a:rPr>
              <a:t>         </a:t>
            </a:r>
            <a:r>
              <a:rPr lang="en-US" altLang="ja-JP" sz="1600" spc="10" dirty="0" err="1">
                <a:latin typeface="メイリオ" panose="020B0604030504040204" pitchFamily="50" charset="-128"/>
                <a:ea typeface="メイリオ" panose="020B0604030504040204" pitchFamily="50" charset="-128"/>
              </a:rPr>
              <a:t>ecoeat</a:t>
            </a:r>
            <a:r>
              <a:rPr lang="ja-JP" altLang="en-US" sz="1600" spc="10" dirty="0">
                <a:latin typeface="メイリオ" panose="020B0604030504040204" pitchFamily="50" charset="-128"/>
                <a:ea typeface="メイリオ" panose="020B0604030504040204" pitchFamily="50" charset="-128"/>
              </a:rPr>
              <a:t>様</a:t>
            </a:r>
            <a:endParaRPr lang="en-US" altLang="ja-JP" sz="1600" spc="1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C8F7387A-FE66-4980-9672-2CE182183D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3580" y="666154"/>
            <a:ext cx="2888314" cy="3144373"/>
          </a:xfrm>
          <a:prstGeom prst="rect">
            <a:avLst/>
          </a:prstGeom>
        </p:spPr>
      </p:pic>
      <p:sp>
        <p:nvSpPr>
          <p:cNvPr id="20" name="タイトル 1">
            <a:extLst>
              <a:ext uri="{FF2B5EF4-FFF2-40B4-BE49-F238E27FC236}">
                <a16:creationId xmlns:a16="http://schemas.microsoft.com/office/drawing/2014/main" id="{F56E2FAE-F5D9-447E-B85E-1188A3DF4D05}"/>
              </a:ext>
            </a:extLst>
          </p:cNvPr>
          <p:cNvSpPr txBox="1">
            <a:spLocks/>
          </p:cNvSpPr>
          <p:nvPr/>
        </p:nvSpPr>
        <p:spPr>
          <a:xfrm>
            <a:off x="0" y="-9165"/>
            <a:ext cx="9144000" cy="468313"/>
          </a:xfrm>
          <a:prstGeom prst="rect">
            <a:avLst/>
          </a:prstGeom>
          <a:solidFill>
            <a:schemeClr val="accent1">
              <a:lumMod val="75000"/>
            </a:schemeClr>
          </a:solid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400" b="1" dirty="0">
                <a:solidFill>
                  <a:schemeClr val="bg1">
                    <a:lumMod val="95000"/>
                  </a:schemeClr>
                </a:solidFill>
                <a:latin typeface="Meiryo UI" panose="020B0604030504040204" pitchFamily="50" charset="-128"/>
                <a:ea typeface="Meiryo UI" panose="020B0604030504040204" pitchFamily="50" charset="-128"/>
              </a:rPr>
              <a:t>キックオフイベント</a:t>
            </a:r>
          </a:p>
        </p:txBody>
      </p:sp>
      <p:sp>
        <p:nvSpPr>
          <p:cNvPr id="22" name="テキスト ボックス 21">
            <a:extLst>
              <a:ext uri="{FF2B5EF4-FFF2-40B4-BE49-F238E27FC236}">
                <a16:creationId xmlns:a16="http://schemas.microsoft.com/office/drawing/2014/main" id="{DCF1D48D-8061-4AC2-8EBA-BFF217DA5F69}"/>
              </a:ext>
            </a:extLst>
          </p:cNvPr>
          <p:cNvSpPr txBox="1"/>
          <p:nvPr/>
        </p:nvSpPr>
        <p:spPr>
          <a:xfrm>
            <a:off x="7327677" y="3744493"/>
            <a:ext cx="1081162" cy="378950"/>
          </a:xfrm>
          <a:prstGeom prst="rect">
            <a:avLst/>
          </a:prstGeom>
          <a:noFill/>
        </p:spPr>
        <p:txBody>
          <a:bodyPr wrap="square" rtlCol="0">
            <a:spAutoFit/>
          </a:bodyPr>
          <a:lstStyle/>
          <a:p>
            <a:pPr algn="just">
              <a:lnSpc>
                <a:spcPts val="2500"/>
              </a:lnSpc>
            </a:pPr>
            <a:r>
              <a:rPr lang="ja-JP" altLang="en-US" sz="1200" b="1" spc="10" dirty="0">
                <a:latin typeface="メイリオ" panose="020B0604030504040204" pitchFamily="50" charset="-128"/>
                <a:ea typeface="メイリオ" panose="020B0604030504040204" pitchFamily="50" charset="-128"/>
              </a:rPr>
              <a:t>取組紹介</a:t>
            </a:r>
            <a:endParaRPr lang="en-US" altLang="ja-JP" sz="1200" spc="10" dirty="0">
              <a:latin typeface="メイリオ" panose="020B0604030504040204" pitchFamily="50" charset="-128"/>
              <a:ea typeface="メイリオ" panose="020B0604030504040204" pitchFamily="50" charset="-128"/>
            </a:endParaRPr>
          </a:p>
        </p:txBody>
      </p:sp>
      <p:pic>
        <p:nvPicPr>
          <p:cNvPr id="23" name="図 22">
            <a:extLst>
              <a:ext uri="{FF2B5EF4-FFF2-40B4-BE49-F238E27FC236}">
                <a16:creationId xmlns:a16="http://schemas.microsoft.com/office/drawing/2014/main" id="{2E62CC4F-AE50-4671-8241-FADA0FE7D9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7099" y="1124483"/>
            <a:ext cx="1588806" cy="1191874"/>
          </a:xfrm>
          <a:prstGeom prst="rect">
            <a:avLst/>
          </a:prstGeom>
        </p:spPr>
      </p:pic>
      <p:sp>
        <p:nvSpPr>
          <p:cNvPr id="25" name="テキスト ボックス 24">
            <a:extLst>
              <a:ext uri="{FF2B5EF4-FFF2-40B4-BE49-F238E27FC236}">
                <a16:creationId xmlns:a16="http://schemas.microsoft.com/office/drawing/2014/main" id="{A20F2077-DCC0-489C-AC7C-E89204E87D46}"/>
              </a:ext>
            </a:extLst>
          </p:cNvPr>
          <p:cNvSpPr txBox="1"/>
          <p:nvPr/>
        </p:nvSpPr>
        <p:spPr>
          <a:xfrm>
            <a:off x="4464598" y="2230978"/>
            <a:ext cx="1809170" cy="378950"/>
          </a:xfrm>
          <a:prstGeom prst="rect">
            <a:avLst/>
          </a:prstGeom>
          <a:noFill/>
        </p:spPr>
        <p:txBody>
          <a:bodyPr wrap="square" rtlCol="0">
            <a:spAutoFit/>
          </a:bodyPr>
          <a:lstStyle/>
          <a:p>
            <a:pPr algn="just">
              <a:lnSpc>
                <a:spcPts val="2500"/>
              </a:lnSpc>
            </a:pPr>
            <a:r>
              <a:rPr lang="ja-JP" altLang="en-US" sz="1200" b="1" spc="10" dirty="0">
                <a:latin typeface="メイリオ" panose="020B0604030504040204" pitchFamily="50" charset="-128"/>
                <a:ea typeface="メイリオ" panose="020B0604030504040204" pitchFamily="50" charset="-128"/>
              </a:rPr>
              <a:t>もずやんコック衣装</a:t>
            </a:r>
            <a:endParaRPr lang="en-US" altLang="ja-JP" sz="1200" spc="10" dirty="0">
              <a:latin typeface="メイリオ" panose="020B0604030504040204" pitchFamily="50" charset="-128"/>
              <a:ea typeface="メイリオ" panose="020B0604030504040204" pitchFamily="50" charset="-128"/>
            </a:endParaRPr>
          </a:p>
        </p:txBody>
      </p:sp>
      <p:pic>
        <p:nvPicPr>
          <p:cNvPr id="27" name="図 26">
            <a:extLst>
              <a:ext uri="{FF2B5EF4-FFF2-40B4-BE49-F238E27FC236}">
                <a16:creationId xmlns:a16="http://schemas.microsoft.com/office/drawing/2014/main" id="{E7B2DBD1-950B-46CE-844C-29845D77DD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33936" y="2625711"/>
            <a:ext cx="1728768" cy="1296576"/>
          </a:xfrm>
          <a:prstGeom prst="rect">
            <a:avLst/>
          </a:prstGeom>
        </p:spPr>
      </p:pic>
      <p:sp>
        <p:nvSpPr>
          <p:cNvPr id="29" name="テキスト ボックス 28">
            <a:extLst>
              <a:ext uri="{FF2B5EF4-FFF2-40B4-BE49-F238E27FC236}">
                <a16:creationId xmlns:a16="http://schemas.microsoft.com/office/drawing/2014/main" id="{B6CA0E26-34A2-4500-9538-38C034409BBC}"/>
              </a:ext>
            </a:extLst>
          </p:cNvPr>
          <p:cNvSpPr txBox="1"/>
          <p:nvPr/>
        </p:nvSpPr>
        <p:spPr>
          <a:xfrm>
            <a:off x="1365052" y="3874431"/>
            <a:ext cx="2990675" cy="378950"/>
          </a:xfrm>
          <a:prstGeom prst="rect">
            <a:avLst/>
          </a:prstGeom>
          <a:noFill/>
        </p:spPr>
        <p:txBody>
          <a:bodyPr wrap="square" rtlCol="0">
            <a:spAutoFit/>
          </a:bodyPr>
          <a:lstStyle/>
          <a:p>
            <a:pPr algn="just">
              <a:lnSpc>
                <a:spcPts val="2500"/>
              </a:lnSpc>
            </a:pPr>
            <a:r>
              <a:rPr lang="ja-JP" altLang="en-US" sz="1200" b="1" spc="10" dirty="0">
                <a:latin typeface="メイリオ" panose="020B0604030504040204" pitchFamily="50" charset="-128"/>
                <a:ea typeface="メイリオ" panose="020B0604030504040204" pitchFamily="50" charset="-128"/>
              </a:rPr>
              <a:t>クイズ大会　（のべ約</a:t>
            </a:r>
            <a:r>
              <a:rPr lang="en-US" altLang="ja-JP" sz="1200" b="1" spc="10" dirty="0">
                <a:latin typeface="メイリオ" panose="020B0604030504040204" pitchFamily="50" charset="-128"/>
                <a:ea typeface="メイリオ" panose="020B0604030504040204" pitchFamily="50" charset="-128"/>
              </a:rPr>
              <a:t>80</a:t>
            </a:r>
            <a:r>
              <a:rPr lang="ja-JP" altLang="en-US" sz="1200" b="1" spc="10" dirty="0">
                <a:latin typeface="メイリオ" panose="020B0604030504040204" pitchFamily="50" charset="-128"/>
                <a:ea typeface="メイリオ" panose="020B0604030504040204" pitchFamily="50" charset="-128"/>
              </a:rPr>
              <a:t>人が参加）</a:t>
            </a:r>
            <a:endParaRPr lang="en-US" altLang="ja-JP" sz="1200" b="1" spc="10" dirty="0">
              <a:latin typeface="メイリオ" panose="020B0604030504040204" pitchFamily="50" charset="-128"/>
              <a:ea typeface="メイリオ" panose="020B0604030504040204" pitchFamily="50" charset="-128"/>
            </a:endParaRPr>
          </a:p>
        </p:txBody>
      </p:sp>
      <p:pic>
        <p:nvPicPr>
          <p:cNvPr id="30" name="図 29">
            <a:extLst>
              <a:ext uri="{FF2B5EF4-FFF2-40B4-BE49-F238E27FC236}">
                <a16:creationId xmlns:a16="http://schemas.microsoft.com/office/drawing/2014/main" id="{DD63564D-394C-4051-A7B9-7E78786A43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65501" y="2603909"/>
            <a:ext cx="1728767" cy="1296869"/>
          </a:xfrm>
          <a:prstGeom prst="rect">
            <a:avLst/>
          </a:prstGeom>
        </p:spPr>
      </p:pic>
      <p:sp>
        <p:nvSpPr>
          <p:cNvPr id="32" name="テキスト ボックス 31">
            <a:extLst>
              <a:ext uri="{FF2B5EF4-FFF2-40B4-BE49-F238E27FC236}">
                <a16:creationId xmlns:a16="http://schemas.microsoft.com/office/drawing/2014/main" id="{E0555775-A6D8-4BA8-9A11-2A948C855FA6}"/>
              </a:ext>
            </a:extLst>
          </p:cNvPr>
          <p:cNvSpPr txBox="1"/>
          <p:nvPr/>
        </p:nvSpPr>
        <p:spPr>
          <a:xfrm>
            <a:off x="4640126" y="3841241"/>
            <a:ext cx="1274642" cy="378950"/>
          </a:xfrm>
          <a:prstGeom prst="rect">
            <a:avLst/>
          </a:prstGeom>
          <a:noFill/>
        </p:spPr>
        <p:txBody>
          <a:bodyPr wrap="square" rtlCol="0">
            <a:spAutoFit/>
          </a:bodyPr>
          <a:lstStyle/>
          <a:p>
            <a:pPr algn="just">
              <a:lnSpc>
                <a:spcPts val="2500"/>
              </a:lnSpc>
            </a:pPr>
            <a:r>
              <a:rPr lang="ja-JP" altLang="en-US" sz="1200" b="1" spc="10" dirty="0">
                <a:latin typeface="メイリオ" panose="020B0604030504040204" pitchFamily="50" charset="-128"/>
                <a:ea typeface="メイリオ" panose="020B0604030504040204" pitchFamily="50" charset="-128"/>
              </a:rPr>
              <a:t>クイズ大会景品</a:t>
            </a:r>
            <a:endParaRPr lang="en-US" altLang="ja-JP" sz="1200" b="1" spc="10" dirty="0">
              <a:latin typeface="メイリオ" panose="020B0604030504040204" pitchFamily="50" charset="-128"/>
              <a:ea typeface="メイリオ" panose="020B0604030504040204" pitchFamily="50" charset="-128"/>
            </a:endParaRPr>
          </a:p>
        </p:txBody>
      </p:sp>
      <p:pic>
        <p:nvPicPr>
          <p:cNvPr id="33" name="図 32">
            <a:extLst>
              <a:ext uri="{FF2B5EF4-FFF2-40B4-BE49-F238E27FC236}">
                <a16:creationId xmlns:a16="http://schemas.microsoft.com/office/drawing/2014/main" id="{AC1F6109-141F-4EF6-B682-94A484D29B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72390" y="4614181"/>
            <a:ext cx="1910024" cy="1432842"/>
          </a:xfrm>
          <a:prstGeom prst="rect">
            <a:avLst/>
          </a:prstGeom>
        </p:spPr>
      </p:pic>
      <p:pic>
        <p:nvPicPr>
          <p:cNvPr id="35" name="図 34">
            <a:extLst>
              <a:ext uri="{FF2B5EF4-FFF2-40B4-BE49-F238E27FC236}">
                <a16:creationId xmlns:a16="http://schemas.microsoft.com/office/drawing/2014/main" id="{11804F73-7AFE-4F4C-8E73-64B53A012B6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43332" y="4598237"/>
            <a:ext cx="1931277" cy="1448785"/>
          </a:xfrm>
          <a:prstGeom prst="rect">
            <a:avLst/>
          </a:prstGeom>
        </p:spPr>
      </p:pic>
      <p:sp>
        <p:nvSpPr>
          <p:cNvPr id="37" name="テキスト ボックス 36">
            <a:extLst>
              <a:ext uri="{FF2B5EF4-FFF2-40B4-BE49-F238E27FC236}">
                <a16:creationId xmlns:a16="http://schemas.microsoft.com/office/drawing/2014/main" id="{23FBCD81-74AD-43E5-BB2C-E6F46DD52F9A}"/>
              </a:ext>
            </a:extLst>
          </p:cNvPr>
          <p:cNvSpPr txBox="1"/>
          <p:nvPr/>
        </p:nvSpPr>
        <p:spPr>
          <a:xfrm>
            <a:off x="3606966" y="5953218"/>
            <a:ext cx="670506" cy="378950"/>
          </a:xfrm>
          <a:prstGeom prst="rect">
            <a:avLst/>
          </a:prstGeom>
          <a:noFill/>
        </p:spPr>
        <p:txBody>
          <a:bodyPr wrap="square" rtlCol="0">
            <a:spAutoFit/>
          </a:bodyPr>
          <a:lstStyle/>
          <a:p>
            <a:pPr algn="just">
              <a:lnSpc>
                <a:spcPts val="2500"/>
              </a:lnSpc>
            </a:pPr>
            <a:r>
              <a:rPr lang="ja-JP" altLang="en-US" sz="1200" b="1" spc="10" dirty="0">
                <a:latin typeface="メイリオ" panose="020B0604030504040204" pitchFamily="50" charset="-128"/>
                <a:ea typeface="メイリオ" panose="020B0604030504040204" pitchFamily="50" charset="-128"/>
              </a:rPr>
              <a:t>松原市</a:t>
            </a:r>
            <a:endParaRPr lang="en-US" altLang="ja-JP" sz="1200" b="1" spc="10" dirty="0">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1E950B46-9872-468E-A6D2-581A57577AB1}"/>
              </a:ext>
            </a:extLst>
          </p:cNvPr>
          <p:cNvSpPr txBox="1"/>
          <p:nvPr/>
        </p:nvSpPr>
        <p:spPr>
          <a:xfrm>
            <a:off x="5679050" y="5953218"/>
            <a:ext cx="670506" cy="378950"/>
          </a:xfrm>
          <a:prstGeom prst="rect">
            <a:avLst/>
          </a:prstGeom>
          <a:noFill/>
        </p:spPr>
        <p:txBody>
          <a:bodyPr wrap="square" rtlCol="0">
            <a:spAutoFit/>
          </a:bodyPr>
          <a:lstStyle/>
          <a:p>
            <a:pPr algn="just">
              <a:lnSpc>
                <a:spcPts val="2500"/>
              </a:lnSpc>
            </a:pPr>
            <a:r>
              <a:rPr lang="ja-JP" altLang="en-US" sz="1200" b="1" spc="10" dirty="0">
                <a:latin typeface="メイリオ" panose="020B0604030504040204" pitchFamily="50" charset="-128"/>
                <a:ea typeface="メイリオ" panose="020B0604030504040204" pitchFamily="50" charset="-128"/>
              </a:rPr>
              <a:t>ライフ</a:t>
            </a:r>
            <a:endParaRPr lang="en-US" altLang="ja-JP" sz="1200" b="1" spc="10" dirty="0">
              <a:latin typeface="メイリオ" panose="020B0604030504040204" pitchFamily="50" charset="-128"/>
              <a:ea typeface="メイリオ" panose="020B0604030504040204" pitchFamily="50" charset="-128"/>
            </a:endParaRPr>
          </a:p>
        </p:txBody>
      </p:sp>
      <p:pic>
        <p:nvPicPr>
          <p:cNvPr id="39" name="図 38">
            <a:extLst>
              <a:ext uri="{FF2B5EF4-FFF2-40B4-BE49-F238E27FC236}">
                <a16:creationId xmlns:a16="http://schemas.microsoft.com/office/drawing/2014/main" id="{51933B30-FE98-4E39-9170-FAE5DB56DA8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52213" y="4598237"/>
            <a:ext cx="1931277" cy="1448784"/>
          </a:xfrm>
          <a:prstGeom prst="rect">
            <a:avLst/>
          </a:prstGeom>
        </p:spPr>
      </p:pic>
      <p:sp>
        <p:nvSpPr>
          <p:cNvPr id="41" name="テキスト ボックス 40">
            <a:extLst>
              <a:ext uri="{FF2B5EF4-FFF2-40B4-BE49-F238E27FC236}">
                <a16:creationId xmlns:a16="http://schemas.microsoft.com/office/drawing/2014/main" id="{C59F3CC9-7370-4BEF-B499-68823E6DA869}"/>
              </a:ext>
            </a:extLst>
          </p:cNvPr>
          <p:cNvSpPr txBox="1"/>
          <p:nvPr/>
        </p:nvSpPr>
        <p:spPr>
          <a:xfrm>
            <a:off x="6895341" y="5955987"/>
            <a:ext cx="2291544" cy="378950"/>
          </a:xfrm>
          <a:prstGeom prst="rect">
            <a:avLst/>
          </a:prstGeom>
          <a:noFill/>
        </p:spPr>
        <p:txBody>
          <a:bodyPr wrap="square" rtlCol="0">
            <a:spAutoFit/>
          </a:bodyPr>
          <a:lstStyle/>
          <a:p>
            <a:pPr algn="just">
              <a:lnSpc>
                <a:spcPts val="2500"/>
              </a:lnSpc>
            </a:pPr>
            <a:r>
              <a:rPr lang="ja-JP" altLang="en-US" sz="1200" b="1" spc="10" dirty="0">
                <a:latin typeface="メイリオ" panose="020B0604030504040204" pitchFamily="50" charset="-128"/>
                <a:ea typeface="メイリオ" panose="020B0604030504040204" pitchFamily="50" charset="-128"/>
              </a:rPr>
              <a:t>食品ロス削減ショップ</a:t>
            </a:r>
            <a:r>
              <a:rPr lang="en-US" altLang="ja-JP" sz="1200" b="1" spc="10" dirty="0" err="1">
                <a:latin typeface="メイリオ" panose="020B0604030504040204" pitchFamily="50" charset="-128"/>
                <a:ea typeface="メイリオ" panose="020B0604030504040204" pitchFamily="50" charset="-128"/>
              </a:rPr>
              <a:t>ecoeat</a:t>
            </a:r>
            <a:endParaRPr lang="en-US" altLang="ja-JP" sz="1200" b="1" spc="10" dirty="0">
              <a:latin typeface="メイリオ" panose="020B0604030504040204" pitchFamily="50" charset="-128"/>
              <a:ea typeface="メイリオ" panose="020B0604030504040204" pitchFamily="50" charset="-128"/>
            </a:endParaRPr>
          </a:p>
        </p:txBody>
      </p:sp>
      <p:pic>
        <p:nvPicPr>
          <p:cNvPr id="42" name="図 41">
            <a:extLst>
              <a:ext uri="{FF2B5EF4-FFF2-40B4-BE49-F238E27FC236}">
                <a16:creationId xmlns:a16="http://schemas.microsoft.com/office/drawing/2014/main" id="{1D065F7D-7D85-4CE2-AC31-F847A9C77C2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5161" y="2668239"/>
            <a:ext cx="1687638" cy="1265729"/>
          </a:xfrm>
          <a:prstGeom prst="rect">
            <a:avLst/>
          </a:prstGeom>
        </p:spPr>
      </p:pic>
      <p:sp>
        <p:nvSpPr>
          <p:cNvPr id="3" name="スライド番号プレースホルダー 2">
            <a:extLst>
              <a:ext uri="{FF2B5EF4-FFF2-40B4-BE49-F238E27FC236}">
                <a16:creationId xmlns:a16="http://schemas.microsoft.com/office/drawing/2014/main" id="{1613928A-1A4B-4048-92A2-47A5211E4A02}"/>
              </a:ext>
            </a:extLst>
          </p:cNvPr>
          <p:cNvSpPr>
            <a:spLocks noGrp="1"/>
          </p:cNvSpPr>
          <p:nvPr>
            <p:ph type="sldNum" sz="quarter" idx="12"/>
          </p:nvPr>
        </p:nvSpPr>
        <p:spPr/>
        <p:txBody>
          <a:bodyPr/>
          <a:lstStyle/>
          <a:p>
            <a:fld id="{481A2E50-83C5-4483-B0CA-AC279CFA76AE}" type="slidenum">
              <a:rPr kumimoji="1" lang="ja-JP" altLang="en-US" smtClean="0"/>
              <a:t>16</a:t>
            </a:fld>
            <a:endParaRPr kumimoji="1" lang="ja-JP" altLang="en-US"/>
          </a:p>
        </p:txBody>
      </p:sp>
    </p:spTree>
    <p:extLst>
      <p:ext uri="{BB962C8B-B14F-4D97-AF65-F5344CB8AC3E}">
        <p14:creationId xmlns:p14="http://schemas.microsoft.com/office/powerpoint/2010/main" val="3439911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6EDEE0-ADCB-4374-BF16-984CBA5532AF}"/>
              </a:ext>
            </a:extLst>
          </p:cNvPr>
          <p:cNvSpPr txBox="1">
            <a:spLocks/>
          </p:cNvSpPr>
          <p:nvPr/>
        </p:nvSpPr>
        <p:spPr>
          <a:xfrm>
            <a:off x="0" y="0"/>
            <a:ext cx="9144000" cy="468313"/>
          </a:xfrm>
          <a:prstGeom prst="rect">
            <a:avLst/>
          </a:prstGeom>
          <a:solidFill>
            <a:schemeClr val="accent1">
              <a:lumMod val="75000"/>
            </a:schemeClr>
          </a:solid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400" b="1" dirty="0">
                <a:solidFill>
                  <a:schemeClr val="bg1">
                    <a:lumMod val="95000"/>
                  </a:schemeClr>
                </a:solidFill>
                <a:latin typeface="Meiryo UI" panose="020B0604030504040204" pitchFamily="50" charset="-128"/>
                <a:ea typeface="Meiryo UI" panose="020B0604030504040204" pitchFamily="50" charset="-128"/>
              </a:rPr>
              <a:t>店舗イベント、店舗での取組</a:t>
            </a:r>
          </a:p>
        </p:txBody>
      </p:sp>
      <p:sp>
        <p:nvSpPr>
          <p:cNvPr id="5" name="テキスト ボックス 4">
            <a:extLst>
              <a:ext uri="{FF2B5EF4-FFF2-40B4-BE49-F238E27FC236}">
                <a16:creationId xmlns:a16="http://schemas.microsoft.com/office/drawing/2014/main" id="{ECDA5351-0553-4C3F-8537-36510B600E95}"/>
              </a:ext>
            </a:extLst>
          </p:cNvPr>
          <p:cNvSpPr txBox="1"/>
          <p:nvPr/>
        </p:nvSpPr>
        <p:spPr>
          <a:xfrm>
            <a:off x="379468" y="2749941"/>
            <a:ext cx="1789639" cy="378950"/>
          </a:xfrm>
          <a:prstGeom prst="rect">
            <a:avLst/>
          </a:prstGeom>
          <a:noFill/>
        </p:spPr>
        <p:txBody>
          <a:bodyPr wrap="square" rtlCol="0">
            <a:spAutoFit/>
          </a:bodyPr>
          <a:lstStyle/>
          <a:p>
            <a:pPr algn="just">
              <a:lnSpc>
                <a:spcPts val="2500"/>
              </a:lnSpc>
            </a:pPr>
            <a:r>
              <a:rPr lang="en-US" altLang="ja-JP" sz="1200" b="1" spc="10" dirty="0">
                <a:latin typeface="メイリオ" panose="020B0604030504040204" pitchFamily="50" charset="-128"/>
                <a:ea typeface="メイリオ" panose="020B0604030504040204" pitchFamily="50" charset="-128"/>
              </a:rPr>
              <a:t>10/4 </a:t>
            </a:r>
            <a:r>
              <a:rPr lang="ja-JP" altLang="en-US" sz="1200" b="1" spc="10" dirty="0">
                <a:latin typeface="メイリオ" panose="020B0604030504040204" pitchFamily="50" charset="-128"/>
                <a:ea typeface="メイリオ" panose="020B0604030504040204" pitchFamily="50" charset="-128"/>
              </a:rPr>
              <a:t>イオン堺鉄砲町</a:t>
            </a:r>
            <a:endParaRPr lang="en-US" altLang="ja-JP" sz="1200" b="1" spc="1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265C6129-1867-43B7-8203-9015D5A47D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1373" y="1224987"/>
            <a:ext cx="2126283" cy="1594711"/>
          </a:xfrm>
          <a:prstGeom prst="rect">
            <a:avLst/>
          </a:prstGeom>
        </p:spPr>
      </p:pic>
      <p:pic>
        <p:nvPicPr>
          <p:cNvPr id="6" name="図 5">
            <a:extLst>
              <a:ext uri="{FF2B5EF4-FFF2-40B4-BE49-F238E27FC236}">
                <a16:creationId xmlns:a16="http://schemas.microsoft.com/office/drawing/2014/main" id="{184E7BDA-D82A-477D-96DD-0F304D2C1E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3390" y="1218742"/>
            <a:ext cx="2126281" cy="1594711"/>
          </a:xfrm>
          <a:prstGeom prst="rect">
            <a:avLst/>
          </a:prstGeom>
        </p:spPr>
      </p:pic>
      <p:pic>
        <p:nvPicPr>
          <p:cNvPr id="10" name="図 9">
            <a:extLst>
              <a:ext uri="{FF2B5EF4-FFF2-40B4-BE49-F238E27FC236}">
                <a16:creationId xmlns:a16="http://schemas.microsoft.com/office/drawing/2014/main" id="{DF8E1701-B396-42D5-A4F3-8D566656ED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5527" y="1218741"/>
            <a:ext cx="2134609" cy="1600957"/>
          </a:xfrm>
          <a:prstGeom prst="rect">
            <a:avLst/>
          </a:prstGeom>
        </p:spPr>
      </p:pic>
      <p:sp>
        <p:nvSpPr>
          <p:cNvPr id="7" name="AutoShape 4">
            <a:extLst>
              <a:ext uri="{FF2B5EF4-FFF2-40B4-BE49-F238E27FC236}">
                <a16:creationId xmlns:a16="http://schemas.microsoft.com/office/drawing/2014/main" id="{E0DD59D2-F393-465D-9502-D575D9D22BE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9" name="図 8">
            <a:extLst>
              <a:ext uri="{FF2B5EF4-FFF2-40B4-BE49-F238E27FC236}">
                <a16:creationId xmlns:a16="http://schemas.microsoft.com/office/drawing/2014/main" id="{747A5390-0A74-4CC0-BECC-E015324D2E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061" y="1218742"/>
            <a:ext cx="2167772" cy="1607200"/>
          </a:xfrm>
          <a:prstGeom prst="rect">
            <a:avLst/>
          </a:prstGeom>
        </p:spPr>
      </p:pic>
      <p:sp>
        <p:nvSpPr>
          <p:cNvPr id="12" name="テキスト ボックス 11">
            <a:extLst>
              <a:ext uri="{FF2B5EF4-FFF2-40B4-BE49-F238E27FC236}">
                <a16:creationId xmlns:a16="http://schemas.microsoft.com/office/drawing/2014/main" id="{551BCE6E-2B62-4615-973B-DC7A43FF3376}"/>
              </a:ext>
            </a:extLst>
          </p:cNvPr>
          <p:cNvSpPr txBox="1"/>
          <p:nvPr/>
        </p:nvSpPr>
        <p:spPr>
          <a:xfrm>
            <a:off x="2131845" y="2825942"/>
            <a:ext cx="2673664" cy="520014"/>
          </a:xfrm>
          <a:prstGeom prst="rect">
            <a:avLst/>
          </a:prstGeom>
          <a:noFill/>
        </p:spPr>
        <p:txBody>
          <a:bodyPr wrap="square" rtlCol="0">
            <a:spAutoFit/>
          </a:bodyPr>
          <a:lstStyle/>
          <a:p>
            <a:pPr algn="ctr">
              <a:lnSpc>
                <a:spcPts val="1700"/>
              </a:lnSpc>
            </a:pPr>
            <a:r>
              <a:rPr lang="en-US" altLang="ja-JP" sz="1050" b="1" spc="10" dirty="0">
                <a:latin typeface="メイリオ" panose="020B0604030504040204" pitchFamily="50" charset="-128"/>
                <a:ea typeface="メイリオ" panose="020B0604030504040204" pitchFamily="50" charset="-128"/>
              </a:rPr>
              <a:t>10/13 </a:t>
            </a:r>
            <a:r>
              <a:rPr lang="ja-JP" altLang="en-US" sz="1050" b="1" spc="10" dirty="0">
                <a:latin typeface="メイリオ" panose="020B0604030504040204" pitchFamily="50" charset="-128"/>
                <a:ea typeface="メイリオ" panose="020B0604030504040204" pitchFamily="50" charset="-128"/>
              </a:rPr>
              <a:t>生活協同組合コープこうべ</a:t>
            </a:r>
            <a:endParaRPr lang="en-US" altLang="ja-JP" sz="1050" b="1" spc="10" dirty="0">
              <a:latin typeface="メイリオ" panose="020B0604030504040204" pitchFamily="50" charset="-128"/>
              <a:ea typeface="メイリオ" panose="020B0604030504040204" pitchFamily="50" charset="-128"/>
            </a:endParaRPr>
          </a:p>
          <a:p>
            <a:pPr algn="ctr">
              <a:lnSpc>
                <a:spcPts val="1700"/>
              </a:lnSpc>
            </a:pPr>
            <a:r>
              <a:rPr lang="ja-JP" altLang="en-US" sz="1050" b="1" spc="10" dirty="0">
                <a:latin typeface="メイリオ" panose="020B0604030504040204" pitchFamily="50" charset="-128"/>
                <a:ea typeface="メイリオ" panose="020B0604030504040204" pitchFamily="50" charset="-128"/>
              </a:rPr>
              <a:t>コープ桜塚店</a:t>
            </a:r>
            <a:endParaRPr lang="en-US" altLang="ja-JP" sz="1050" b="1" spc="1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5D072B17-524D-48D2-AC30-F125242AA704}"/>
              </a:ext>
            </a:extLst>
          </p:cNvPr>
          <p:cNvSpPr txBox="1"/>
          <p:nvPr/>
        </p:nvSpPr>
        <p:spPr>
          <a:xfrm>
            <a:off x="4658143" y="2755801"/>
            <a:ext cx="1962322" cy="378950"/>
          </a:xfrm>
          <a:prstGeom prst="rect">
            <a:avLst/>
          </a:prstGeom>
          <a:noFill/>
        </p:spPr>
        <p:txBody>
          <a:bodyPr wrap="square" rtlCol="0">
            <a:spAutoFit/>
          </a:bodyPr>
          <a:lstStyle/>
          <a:p>
            <a:pPr algn="just">
              <a:lnSpc>
                <a:spcPts val="2500"/>
              </a:lnSpc>
            </a:pPr>
            <a:r>
              <a:rPr lang="en-US" altLang="ja-JP" sz="1200" b="1" spc="10" dirty="0">
                <a:latin typeface="メイリオ" panose="020B0604030504040204" pitchFamily="50" charset="-128"/>
                <a:ea typeface="メイリオ" panose="020B0604030504040204" pitchFamily="50" charset="-128"/>
              </a:rPr>
              <a:t>10/18</a:t>
            </a:r>
            <a:r>
              <a:rPr lang="ja-JP" altLang="en-US" sz="1200" b="1" spc="10" dirty="0">
                <a:latin typeface="メイリオ" panose="020B0604030504040204" pitchFamily="50" charset="-128"/>
                <a:ea typeface="メイリオ" panose="020B0604030504040204" pitchFamily="50" charset="-128"/>
              </a:rPr>
              <a:t> フレスト長尾店</a:t>
            </a:r>
            <a:endParaRPr lang="en-US" altLang="ja-JP" sz="1200" b="1" spc="1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A09EEECD-6605-4343-9800-C9AD381BC60A}"/>
              </a:ext>
            </a:extLst>
          </p:cNvPr>
          <p:cNvSpPr txBox="1"/>
          <p:nvPr/>
        </p:nvSpPr>
        <p:spPr>
          <a:xfrm>
            <a:off x="6742627" y="2749941"/>
            <a:ext cx="2315230" cy="378950"/>
          </a:xfrm>
          <a:prstGeom prst="rect">
            <a:avLst/>
          </a:prstGeom>
          <a:noFill/>
        </p:spPr>
        <p:txBody>
          <a:bodyPr wrap="square" rtlCol="0">
            <a:spAutoFit/>
          </a:bodyPr>
          <a:lstStyle/>
          <a:p>
            <a:pPr algn="just">
              <a:lnSpc>
                <a:spcPts val="2500"/>
              </a:lnSpc>
            </a:pPr>
            <a:r>
              <a:rPr lang="en-US" altLang="ja-JP" sz="1200" b="1" spc="10" dirty="0">
                <a:latin typeface="メイリオ" panose="020B0604030504040204" pitchFamily="50" charset="-128"/>
                <a:ea typeface="メイリオ" panose="020B0604030504040204" pitchFamily="50" charset="-128"/>
              </a:rPr>
              <a:t>10/25</a:t>
            </a:r>
            <a:r>
              <a:rPr lang="ja-JP" altLang="en-US" sz="1200" b="1" spc="10" dirty="0">
                <a:latin typeface="メイリオ" panose="020B0604030504040204" pitchFamily="50" charset="-128"/>
                <a:ea typeface="メイリオ" panose="020B0604030504040204" pitchFamily="50" charset="-128"/>
              </a:rPr>
              <a:t> 関西スーパー西冠店</a:t>
            </a:r>
            <a:endParaRPr lang="en-US" altLang="ja-JP" sz="1200" b="1" spc="1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8DAA97D5-9F73-4E69-A2CF-67B5F8534769}"/>
              </a:ext>
            </a:extLst>
          </p:cNvPr>
          <p:cNvSpPr txBox="1"/>
          <p:nvPr/>
        </p:nvSpPr>
        <p:spPr>
          <a:xfrm>
            <a:off x="126036" y="718026"/>
            <a:ext cx="5780849" cy="412934"/>
          </a:xfrm>
          <a:prstGeom prst="rect">
            <a:avLst/>
          </a:prstGeom>
          <a:noFill/>
        </p:spPr>
        <p:txBody>
          <a:bodyPr wrap="square" rtlCol="0">
            <a:spAutoFit/>
          </a:bodyPr>
          <a:lstStyle/>
          <a:p>
            <a:pPr algn="just">
              <a:lnSpc>
                <a:spcPts val="2500"/>
              </a:lnSpc>
            </a:pPr>
            <a:r>
              <a:rPr lang="ja-JP" altLang="en-US" b="1" spc="10" dirty="0">
                <a:latin typeface="メイリオ" panose="020B0604030504040204" pitchFamily="50" charset="-128"/>
                <a:ea typeface="メイリオ" panose="020B0604030504040204" pitchFamily="50" charset="-128"/>
              </a:rPr>
              <a:t>店舗で実施したカードゲーム体験会等店舗イベント</a:t>
            </a:r>
            <a:endParaRPr lang="en-US" altLang="ja-JP" b="1" spc="1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041EB3EE-1481-4CDD-AADD-59B0C1989BAB}"/>
              </a:ext>
            </a:extLst>
          </p:cNvPr>
          <p:cNvSpPr txBox="1"/>
          <p:nvPr/>
        </p:nvSpPr>
        <p:spPr>
          <a:xfrm>
            <a:off x="172061" y="3581400"/>
            <a:ext cx="1640974" cy="412934"/>
          </a:xfrm>
          <a:prstGeom prst="rect">
            <a:avLst/>
          </a:prstGeom>
          <a:noFill/>
        </p:spPr>
        <p:txBody>
          <a:bodyPr wrap="square" rtlCol="0">
            <a:spAutoFit/>
          </a:bodyPr>
          <a:lstStyle/>
          <a:p>
            <a:pPr algn="just">
              <a:lnSpc>
                <a:spcPts val="2500"/>
              </a:lnSpc>
            </a:pPr>
            <a:r>
              <a:rPr lang="ja-JP" altLang="en-US" b="1" spc="10" dirty="0">
                <a:latin typeface="メイリオ" panose="020B0604030504040204" pitchFamily="50" charset="-128"/>
                <a:ea typeface="メイリオ" panose="020B0604030504040204" pitchFamily="50" charset="-128"/>
              </a:rPr>
              <a:t>店舗での取組</a:t>
            </a:r>
            <a:endParaRPr lang="en-US" altLang="ja-JP" b="1" spc="10" dirty="0">
              <a:latin typeface="メイリオ" panose="020B0604030504040204" pitchFamily="50" charset="-128"/>
              <a:ea typeface="メイリオ" panose="020B0604030504040204" pitchFamily="50" charset="-128"/>
            </a:endParaRPr>
          </a:p>
        </p:txBody>
      </p:sp>
      <p:pic>
        <p:nvPicPr>
          <p:cNvPr id="17" name="図 16">
            <a:extLst>
              <a:ext uri="{FF2B5EF4-FFF2-40B4-BE49-F238E27FC236}">
                <a16:creationId xmlns:a16="http://schemas.microsoft.com/office/drawing/2014/main" id="{A0B1EB63-C936-4A7F-8BDE-83650E11F41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94613" y="4119138"/>
            <a:ext cx="2119366" cy="1513876"/>
          </a:xfrm>
          <a:prstGeom prst="rect">
            <a:avLst/>
          </a:prstGeom>
        </p:spPr>
      </p:pic>
      <p:sp>
        <p:nvSpPr>
          <p:cNvPr id="19" name="テキスト ボックス 18">
            <a:extLst>
              <a:ext uri="{FF2B5EF4-FFF2-40B4-BE49-F238E27FC236}">
                <a16:creationId xmlns:a16="http://schemas.microsoft.com/office/drawing/2014/main" id="{6F3C9130-E9AC-4033-A818-C7097D9DA923}"/>
              </a:ext>
            </a:extLst>
          </p:cNvPr>
          <p:cNvSpPr txBox="1"/>
          <p:nvPr/>
        </p:nvSpPr>
        <p:spPr>
          <a:xfrm>
            <a:off x="379468" y="5568343"/>
            <a:ext cx="1789639" cy="378950"/>
          </a:xfrm>
          <a:prstGeom prst="rect">
            <a:avLst/>
          </a:prstGeom>
          <a:noFill/>
        </p:spPr>
        <p:txBody>
          <a:bodyPr wrap="square" rtlCol="0">
            <a:spAutoFit/>
          </a:bodyPr>
          <a:lstStyle/>
          <a:p>
            <a:pPr algn="just">
              <a:lnSpc>
                <a:spcPts val="2500"/>
              </a:lnSpc>
            </a:pPr>
            <a:r>
              <a:rPr lang="ja-JP" altLang="en-US" sz="1200" b="1" spc="10" dirty="0">
                <a:latin typeface="メイリオ" panose="020B0604030504040204" pitchFamily="50" charset="-128"/>
                <a:ea typeface="メイリオ" panose="020B0604030504040204" pitchFamily="50" charset="-128"/>
              </a:rPr>
              <a:t>てまえどり</a:t>
            </a:r>
            <a:r>
              <a:rPr lang="en-US" altLang="ja-JP" sz="1200" b="1" spc="10" dirty="0">
                <a:latin typeface="メイリオ" panose="020B0604030504040204" pitchFamily="50" charset="-128"/>
                <a:ea typeface="メイリオ" panose="020B0604030504040204" pitchFamily="50" charset="-128"/>
              </a:rPr>
              <a:t>POP</a:t>
            </a:r>
            <a:r>
              <a:rPr lang="ja-JP" altLang="en-US" sz="1200" b="1" spc="10" dirty="0">
                <a:latin typeface="メイリオ" panose="020B0604030504040204" pitchFamily="50" charset="-128"/>
                <a:ea typeface="メイリオ" panose="020B0604030504040204" pitchFamily="50" charset="-128"/>
              </a:rPr>
              <a:t>の掲示</a:t>
            </a:r>
            <a:endParaRPr lang="en-US" altLang="ja-JP" sz="1200" b="1" spc="10" dirty="0">
              <a:latin typeface="メイリオ" panose="020B0604030504040204" pitchFamily="50" charset="-128"/>
              <a:ea typeface="メイリオ" panose="020B0604030504040204" pitchFamily="50" charset="-128"/>
            </a:endParaRPr>
          </a:p>
        </p:txBody>
      </p:sp>
      <p:pic>
        <p:nvPicPr>
          <p:cNvPr id="20" name="図 19">
            <a:extLst>
              <a:ext uri="{FF2B5EF4-FFF2-40B4-BE49-F238E27FC236}">
                <a16:creationId xmlns:a16="http://schemas.microsoft.com/office/drawing/2014/main" id="{E2096115-BB56-400F-A2CC-2789F20F25D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607425" y="3660109"/>
            <a:ext cx="1801457" cy="1972904"/>
          </a:xfrm>
          <a:prstGeom prst="rect">
            <a:avLst/>
          </a:prstGeom>
        </p:spPr>
      </p:pic>
      <p:sp>
        <p:nvSpPr>
          <p:cNvPr id="22" name="テキスト ボックス 21">
            <a:extLst>
              <a:ext uri="{FF2B5EF4-FFF2-40B4-BE49-F238E27FC236}">
                <a16:creationId xmlns:a16="http://schemas.microsoft.com/office/drawing/2014/main" id="{3F3AD339-E60E-4D4D-832F-347C73E52D8D}"/>
              </a:ext>
            </a:extLst>
          </p:cNvPr>
          <p:cNvSpPr txBox="1"/>
          <p:nvPr/>
        </p:nvSpPr>
        <p:spPr>
          <a:xfrm>
            <a:off x="2811409" y="5588726"/>
            <a:ext cx="1318194" cy="378950"/>
          </a:xfrm>
          <a:prstGeom prst="rect">
            <a:avLst/>
          </a:prstGeom>
          <a:noFill/>
        </p:spPr>
        <p:txBody>
          <a:bodyPr wrap="square" rtlCol="0">
            <a:spAutoFit/>
          </a:bodyPr>
          <a:lstStyle/>
          <a:p>
            <a:pPr algn="just">
              <a:lnSpc>
                <a:spcPts val="2500"/>
              </a:lnSpc>
            </a:pPr>
            <a:r>
              <a:rPr lang="ja-JP" altLang="en-US" sz="1200" b="1" spc="10" dirty="0">
                <a:latin typeface="メイリオ" panose="020B0604030504040204" pitchFamily="50" charset="-128"/>
                <a:ea typeface="メイリオ" panose="020B0604030504040204" pitchFamily="50" charset="-128"/>
              </a:rPr>
              <a:t>コト</a:t>
            </a:r>
            <a:r>
              <a:rPr lang="en-US" altLang="ja-JP" sz="1200" b="1" spc="10" dirty="0">
                <a:latin typeface="メイリオ" panose="020B0604030504040204" pitchFamily="50" charset="-128"/>
                <a:ea typeface="メイリオ" panose="020B0604030504040204" pitchFamily="50" charset="-128"/>
              </a:rPr>
              <a:t>POP</a:t>
            </a:r>
            <a:r>
              <a:rPr lang="ja-JP" altLang="en-US" sz="1200" b="1" spc="10" dirty="0">
                <a:latin typeface="メイリオ" panose="020B0604030504040204" pitchFamily="50" charset="-128"/>
                <a:ea typeface="メイリオ" panose="020B0604030504040204" pitchFamily="50" charset="-128"/>
              </a:rPr>
              <a:t>の掲示</a:t>
            </a:r>
            <a:endParaRPr lang="en-US" altLang="ja-JP" sz="1200" b="1" spc="10" dirty="0">
              <a:latin typeface="メイリオ" panose="020B0604030504040204" pitchFamily="50" charset="-128"/>
              <a:ea typeface="メイリオ" panose="020B0604030504040204" pitchFamily="50" charset="-128"/>
            </a:endParaRPr>
          </a:p>
        </p:txBody>
      </p:sp>
      <p:pic>
        <p:nvPicPr>
          <p:cNvPr id="24" name="図 23">
            <a:extLst>
              <a:ext uri="{FF2B5EF4-FFF2-40B4-BE49-F238E27FC236}">
                <a16:creationId xmlns:a16="http://schemas.microsoft.com/office/drawing/2014/main" id="{7DB85E25-992F-4B7A-A87B-81B5B698AEE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674529" y="3418496"/>
            <a:ext cx="842596" cy="1184213"/>
          </a:xfrm>
          <a:prstGeom prst="rect">
            <a:avLst/>
          </a:prstGeom>
        </p:spPr>
      </p:pic>
      <p:pic>
        <p:nvPicPr>
          <p:cNvPr id="26" name="図 25">
            <a:extLst>
              <a:ext uri="{FF2B5EF4-FFF2-40B4-BE49-F238E27FC236}">
                <a16:creationId xmlns:a16="http://schemas.microsoft.com/office/drawing/2014/main" id="{5578D85F-087A-49B6-AFB0-804D1794488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625367" y="3489923"/>
            <a:ext cx="1969388" cy="2217746"/>
          </a:xfrm>
          <a:prstGeom prst="rect">
            <a:avLst/>
          </a:prstGeom>
        </p:spPr>
      </p:pic>
      <p:sp>
        <p:nvSpPr>
          <p:cNvPr id="27" name="テキスト ボックス 26">
            <a:extLst>
              <a:ext uri="{FF2B5EF4-FFF2-40B4-BE49-F238E27FC236}">
                <a16:creationId xmlns:a16="http://schemas.microsoft.com/office/drawing/2014/main" id="{019E379E-090A-481F-8646-43F512B821D0}"/>
              </a:ext>
            </a:extLst>
          </p:cNvPr>
          <p:cNvSpPr txBox="1"/>
          <p:nvPr/>
        </p:nvSpPr>
        <p:spPr>
          <a:xfrm>
            <a:off x="4805509" y="5674087"/>
            <a:ext cx="1762420" cy="378950"/>
          </a:xfrm>
          <a:prstGeom prst="rect">
            <a:avLst/>
          </a:prstGeom>
          <a:noFill/>
        </p:spPr>
        <p:txBody>
          <a:bodyPr wrap="square" rtlCol="0">
            <a:spAutoFit/>
          </a:bodyPr>
          <a:lstStyle/>
          <a:p>
            <a:pPr algn="just">
              <a:lnSpc>
                <a:spcPts val="2500"/>
              </a:lnSpc>
            </a:pPr>
            <a:r>
              <a:rPr lang="ja-JP" altLang="en-US" sz="1200" b="1" spc="10" dirty="0">
                <a:latin typeface="メイリオ" panose="020B0604030504040204" pitchFamily="50" charset="-128"/>
                <a:ea typeface="メイリオ" panose="020B0604030504040204" pitchFamily="50" charset="-128"/>
              </a:rPr>
              <a:t>フードドライブの実施</a:t>
            </a:r>
            <a:endParaRPr lang="en-US" altLang="ja-JP" sz="1200" b="1" spc="10" dirty="0">
              <a:latin typeface="メイリオ" panose="020B0604030504040204" pitchFamily="50" charset="-128"/>
              <a:ea typeface="メイリオ" panose="020B0604030504040204" pitchFamily="50" charset="-128"/>
            </a:endParaRPr>
          </a:p>
        </p:txBody>
      </p:sp>
      <p:pic>
        <p:nvPicPr>
          <p:cNvPr id="30" name="図 29">
            <a:extLst>
              <a:ext uri="{FF2B5EF4-FFF2-40B4-BE49-F238E27FC236}">
                <a16:creationId xmlns:a16="http://schemas.microsoft.com/office/drawing/2014/main" id="{D79BDA46-E536-4A63-98CC-F52292A52A74}"/>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757872" y="4119137"/>
            <a:ext cx="2284171" cy="1564213"/>
          </a:xfrm>
          <a:prstGeom prst="rect">
            <a:avLst/>
          </a:prstGeom>
        </p:spPr>
      </p:pic>
      <p:sp>
        <p:nvSpPr>
          <p:cNvPr id="31" name="テキスト ボックス 30">
            <a:extLst>
              <a:ext uri="{FF2B5EF4-FFF2-40B4-BE49-F238E27FC236}">
                <a16:creationId xmlns:a16="http://schemas.microsoft.com/office/drawing/2014/main" id="{9FC2326F-B0A0-4623-9D71-D26C4DCC03E4}"/>
              </a:ext>
            </a:extLst>
          </p:cNvPr>
          <p:cNvSpPr txBox="1"/>
          <p:nvPr/>
        </p:nvSpPr>
        <p:spPr>
          <a:xfrm>
            <a:off x="7032664" y="5707669"/>
            <a:ext cx="1762420" cy="520014"/>
          </a:xfrm>
          <a:prstGeom prst="rect">
            <a:avLst/>
          </a:prstGeom>
          <a:noFill/>
        </p:spPr>
        <p:txBody>
          <a:bodyPr wrap="square" rtlCol="0">
            <a:spAutoFit/>
          </a:bodyPr>
          <a:lstStyle/>
          <a:p>
            <a:pPr algn="ctr">
              <a:lnSpc>
                <a:spcPts val="1700"/>
              </a:lnSpc>
            </a:pPr>
            <a:r>
              <a:rPr lang="ja-JP" altLang="en-US" sz="1200" b="1" spc="10" dirty="0">
                <a:latin typeface="メイリオ" panose="020B0604030504040204" pitchFamily="50" charset="-128"/>
                <a:ea typeface="メイリオ" panose="020B0604030504040204" pitchFamily="50" charset="-128"/>
              </a:rPr>
              <a:t>冷凍魚のメリット啓発</a:t>
            </a:r>
            <a:endParaRPr lang="en-US" altLang="ja-JP" sz="1200" b="1" spc="10" dirty="0">
              <a:latin typeface="メイリオ" panose="020B0604030504040204" pitchFamily="50" charset="-128"/>
              <a:ea typeface="メイリオ" panose="020B0604030504040204" pitchFamily="50" charset="-128"/>
            </a:endParaRPr>
          </a:p>
          <a:p>
            <a:pPr algn="ctr">
              <a:lnSpc>
                <a:spcPts val="1700"/>
              </a:lnSpc>
            </a:pPr>
            <a:r>
              <a:rPr lang="ja-JP" altLang="en-US" sz="1200" b="1" spc="10" dirty="0">
                <a:latin typeface="メイリオ" panose="020B0604030504040204" pitchFamily="50" charset="-128"/>
                <a:ea typeface="メイリオ" panose="020B0604030504040204" pitchFamily="50" charset="-128"/>
              </a:rPr>
              <a:t>（サンプラザ）</a:t>
            </a:r>
            <a:endParaRPr lang="en-US" altLang="ja-JP" sz="1200" b="1" spc="10"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1765D645-454D-4B0F-A8C1-3D7BAF2486BE}"/>
              </a:ext>
            </a:extLst>
          </p:cNvPr>
          <p:cNvSpPr txBox="1"/>
          <p:nvPr/>
        </p:nvSpPr>
        <p:spPr>
          <a:xfrm>
            <a:off x="7443296" y="752010"/>
            <a:ext cx="1614561" cy="378950"/>
          </a:xfrm>
          <a:prstGeom prst="rect">
            <a:avLst/>
          </a:prstGeom>
          <a:noFill/>
        </p:spPr>
        <p:txBody>
          <a:bodyPr wrap="square" rtlCol="0">
            <a:spAutoFit/>
          </a:bodyPr>
          <a:lstStyle/>
          <a:p>
            <a:pPr algn="just">
              <a:lnSpc>
                <a:spcPts val="2500"/>
              </a:lnSpc>
            </a:pPr>
            <a:r>
              <a:rPr lang="ja-JP" altLang="en-US" sz="1200" b="1" spc="10" dirty="0">
                <a:latin typeface="メイリオ" panose="020B0604030504040204" pitchFamily="50" charset="-128"/>
                <a:ea typeface="メイリオ" panose="020B0604030504040204" pitchFamily="50" charset="-128"/>
              </a:rPr>
              <a:t>啓発人数：計</a:t>
            </a:r>
            <a:r>
              <a:rPr lang="en-US" altLang="ja-JP" sz="1200" b="1" spc="10" dirty="0">
                <a:latin typeface="メイリオ" panose="020B0604030504040204" pitchFamily="50" charset="-128"/>
                <a:ea typeface="メイリオ" panose="020B0604030504040204" pitchFamily="50" charset="-128"/>
              </a:rPr>
              <a:t>268</a:t>
            </a:r>
            <a:r>
              <a:rPr lang="ja-JP" altLang="en-US" sz="1200" b="1" spc="10" dirty="0">
                <a:latin typeface="メイリオ" panose="020B0604030504040204" pitchFamily="50" charset="-128"/>
                <a:ea typeface="メイリオ" panose="020B0604030504040204" pitchFamily="50" charset="-128"/>
              </a:rPr>
              <a:t>人</a:t>
            </a:r>
            <a:endParaRPr lang="en-US" altLang="ja-JP" sz="1200" b="1" spc="10"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AAA91AE3-09A9-4C3E-8535-A269B8E625A6}"/>
              </a:ext>
            </a:extLst>
          </p:cNvPr>
          <p:cNvSpPr>
            <a:spLocks noGrp="1"/>
          </p:cNvSpPr>
          <p:nvPr>
            <p:ph type="sldNum" sz="quarter" idx="12"/>
          </p:nvPr>
        </p:nvSpPr>
        <p:spPr/>
        <p:txBody>
          <a:bodyPr/>
          <a:lstStyle/>
          <a:p>
            <a:fld id="{481A2E50-83C5-4483-B0CA-AC279CFA76AE}" type="slidenum">
              <a:rPr kumimoji="1" lang="ja-JP" altLang="en-US" smtClean="0"/>
              <a:t>17</a:t>
            </a:fld>
            <a:endParaRPr kumimoji="1" lang="ja-JP" altLang="en-US"/>
          </a:p>
        </p:txBody>
      </p:sp>
    </p:spTree>
    <p:extLst>
      <p:ext uri="{BB962C8B-B14F-4D97-AF65-F5344CB8AC3E}">
        <p14:creationId xmlns:p14="http://schemas.microsoft.com/office/powerpoint/2010/main" val="950301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E6B1E3-A5C2-4706-9919-B745F5193AC5}"/>
              </a:ext>
            </a:extLst>
          </p:cNvPr>
          <p:cNvSpPr txBox="1">
            <a:spLocks/>
          </p:cNvSpPr>
          <p:nvPr/>
        </p:nvSpPr>
        <p:spPr>
          <a:xfrm>
            <a:off x="0" y="0"/>
            <a:ext cx="9144000" cy="468313"/>
          </a:xfrm>
          <a:prstGeom prst="rect">
            <a:avLst/>
          </a:prstGeom>
          <a:solidFill>
            <a:schemeClr val="accent1">
              <a:lumMod val="75000"/>
            </a:schemeClr>
          </a:solid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400" b="1" dirty="0">
                <a:solidFill>
                  <a:schemeClr val="bg1">
                    <a:lumMod val="95000"/>
                  </a:schemeClr>
                </a:solidFill>
                <a:latin typeface="Meiryo UI" panose="020B0604030504040204" pitchFamily="50" charset="-128"/>
                <a:ea typeface="Meiryo UI" panose="020B0604030504040204" pitchFamily="50" charset="-128"/>
              </a:rPr>
              <a:t>来客者参加型アンケート</a:t>
            </a:r>
          </a:p>
        </p:txBody>
      </p:sp>
      <p:sp>
        <p:nvSpPr>
          <p:cNvPr id="3" name="テキスト ボックス 2">
            <a:extLst>
              <a:ext uri="{FF2B5EF4-FFF2-40B4-BE49-F238E27FC236}">
                <a16:creationId xmlns:a16="http://schemas.microsoft.com/office/drawing/2014/main" id="{FC32FF73-0DE7-45C3-9474-6476AE9FD67C}"/>
              </a:ext>
            </a:extLst>
          </p:cNvPr>
          <p:cNvSpPr txBox="1"/>
          <p:nvPr/>
        </p:nvSpPr>
        <p:spPr>
          <a:xfrm>
            <a:off x="275808" y="523912"/>
            <a:ext cx="1836771" cy="412934"/>
          </a:xfrm>
          <a:prstGeom prst="rect">
            <a:avLst/>
          </a:prstGeom>
          <a:noFill/>
        </p:spPr>
        <p:txBody>
          <a:bodyPr wrap="square" rtlCol="0">
            <a:spAutoFit/>
          </a:bodyPr>
          <a:lstStyle/>
          <a:p>
            <a:pPr algn="just">
              <a:lnSpc>
                <a:spcPts val="2500"/>
              </a:lnSpc>
            </a:pPr>
            <a:r>
              <a:rPr lang="ja-JP" altLang="en-US" b="1" spc="10" dirty="0">
                <a:latin typeface="メイリオ" panose="020B0604030504040204" pitchFamily="50" charset="-128"/>
                <a:ea typeface="メイリオ" panose="020B0604030504040204" pitchFamily="50" charset="-128"/>
              </a:rPr>
              <a:t>お家での取組</a:t>
            </a:r>
            <a:endParaRPr lang="en-US" altLang="ja-JP" b="1" spc="1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282B451A-9522-4773-8B59-A4F3CC5204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66167" y="523912"/>
            <a:ext cx="2202060" cy="2936079"/>
          </a:xfrm>
          <a:prstGeom prst="rect">
            <a:avLst/>
          </a:prstGeom>
        </p:spPr>
      </p:pic>
      <p:pic>
        <p:nvPicPr>
          <p:cNvPr id="13" name="図 12">
            <a:extLst>
              <a:ext uri="{FF2B5EF4-FFF2-40B4-BE49-F238E27FC236}">
                <a16:creationId xmlns:a16="http://schemas.microsoft.com/office/drawing/2014/main" id="{746BB1D7-7EB6-4287-86BC-6E69D9BABA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6168" y="3515590"/>
            <a:ext cx="2202060" cy="2936080"/>
          </a:xfrm>
          <a:prstGeom prst="rect">
            <a:avLst/>
          </a:prstGeom>
        </p:spPr>
      </p:pic>
      <p:graphicFrame>
        <p:nvGraphicFramePr>
          <p:cNvPr id="9" name="グラフ 8">
            <a:extLst>
              <a:ext uri="{FF2B5EF4-FFF2-40B4-BE49-F238E27FC236}">
                <a16:creationId xmlns:a16="http://schemas.microsoft.com/office/drawing/2014/main" id="{A7F91652-905A-6EC3-656A-AB6961B672E9}"/>
              </a:ext>
            </a:extLst>
          </p:cNvPr>
          <p:cNvGraphicFramePr>
            <a:graphicFrameLocks/>
          </p:cNvGraphicFramePr>
          <p:nvPr>
            <p:extLst>
              <p:ext uri="{D42A27DB-BD31-4B8C-83A1-F6EECF244321}">
                <p14:modId xmlns:p14="http://schemas.microsoft.com/office/powerpoint/2010/main" val="3046049793"/>
              </p:ext>
            </p:extLst>
          </p:nvPr>
        </p:nvGraphicFramePr>
        <p:xfrm>
          <a:off x="583325" y="1939571"/>
          <a:ext cx="5510047" cy="2590096"/>
        </p:xfrm>
        <a:graphic>
          <a:graphicData uri="http://schemas.openxmlformats.org/drawingml/2006/chart">
            <c:chart xmlns:c="http://schemas.openxmlformats.org/drawingml/2006/chart" xmlns:r="http://schemas.openxmlformats.org/officeDocument/2006/relationships" r:id="rId4"/>
          </a:graphicData>
        </a:graphic>
      </p:graphicFrame>
      <p:pic>
        <p:nvPicPr>
          <p:cNvPr id="8" name="図 7">
            <a:extLst>
              <a:ext uri="{FF2B5EF4-FFF2-40B4-BE49-F238E27FC236}">
                <a16:creationId xmlns:a16="http://schemas.microsoft.com/office/drawing/2014/main" id="{5571D22E-A616-46C9-A13E-5830A77AD3F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28611" y="4382107"/>
            <a:ext cx="5180527" cy="1861479"/>
          </a:xfrm>
          <a:prstGeom prst="rect">
            <a:avLst/>
          </a:prstGeom>
        </p:spPr>
      </p:pic>
      <p:sp>
        <p:nvSpPr>
          <p:cNvPr id="10" name="テキスト ボックス 9">
            <a:extLst>
              <a:ext uri="{FF2B5EF4-FFF2-40B4-BE49-F238E27FC236}">
                <a16:creationId xmlns:a16="http://schemas.microsoft.com/office/drawing/2014/main" id="{E5D4FB5A-9105-41D6-B129-7095F0345A78}"/>
              </a:ext>
            </a:extLst>
          </p:cNvPr>
          <p:cNvSpPr txBox="1"/>
          <p:nvPr/>
        </p:nvSpPr>
        <p:spPr>
          <a:xfrm>
            <a:off x="498713" y="861006"/>
            <a:ext cx="6105197" cy="830997"/>
          </a:xfrm>
          <a:prstGeom prst="rect">
            <a:avLst/>
          </a:prstGeom>
          <a:noFill/>
        </p:spPr>
        <p:txBody>
          <a:bodyPr wrap="square" rtlCol="0">
            <a:spAutoFit/>
          </a:bodyPr>
          <a:lstStyle/>
          <a:p>
            <a:r>
              <a:rPr kumimoji="1" lang="ja-JP" altLang="en-US" sz="1600" dirty="0"/>
              <a:t>・</a:t>
            </a:r>
            <a:r>
              <a:rPr kumimoji="1" lang="en-US" altLang="ja-JP" sz="1600" dirty="0"/>
              <a:t>30</a:t>
            </a:r>
            <a:r>
              <a:rPr kumimoji="1" lang="ja-JP" altLang="en-US" sz="1600" dirty="0"/>
              <a:t>代～</a:t>
            </a:r>
            <a:r>
              <a:rPr kumimoji="1" lang="en-US" altLang="ja-JP" sz="1600" dirty="0"/>
              <a:t>50</a:t>
            </a:r>
            <a:r>
              <a:rPr kumimoji="1" lang="ja-JP" altLang="en-US" sz="1600" dirty="0"/>
              <a:t>代の回答が多い</a:t>
            </a:r>
            <a:endParaRPr kumimoji="1" lang="en-US" altLang="ja-JP" sz="1600" dirty="0"/>
          </a:p>
          <a:p>
            <a:r>
              <a:rPr kumimoji="1" lang="ja-JP" altLang="en-US" sz="1600" dirty="0"/>
              <a:t>・「残さず食べきっている」と答えた割合が多い</a:t>
            </a:r>
            <a:endParaRPr kumimoji="1" lang="en-US" altLang="ja-JP" sz="1600" dirty="0"/>
          </a:p>
          <a:p>
            <a:r>
              <a:rPr kumimoji="1" lang="ja-JP" altLang="en-US" sz="1600" dirty="0"/>
              <a:t>　「野菜や果物の皮の剥き過ぎをなくす」と答えた割合が少ない</a:t>
            </a:r>
          </a:p>
        </p:txBody>
      </p:sp>
      <p:sp>
        <p:nvSpPr>
          <p:cNvPr id="7" name="テキスト ボックス 6">
            <a:extLst>
              <a:ext uri="{FF2B5EF4-FFF2-40B4-BE49-F238E27FC236}">
                <a16:creationId xmlns:a16="http://schemas.microsoft.com/office/drawing/2014/main" id="{5F915C84-23B3-4566-B4FF-F85000B4D354}"/>
              </a:ext>
            </a:extLst>
          </p:cNvPr>
          <p:cNvSpPr txBox="1"/>
          <p:nvPr/>
        </p:nvSpPr>
        <p:spPr>
          <a:xfrm>
            <a:off x="3907377" y="1884115"/>
            <a:ext cx="1718182" cy="707245"/>
          </a:xfrm>
          <a:prstGeom prst="rect">
            <a:avLst/>
          </a:prstGeom>
          <a:noFill/>
        </p:spPr>
        <p:txBody>
          <a:bodyPr wrap="square" rtlCol="0">
            <a:spAutoFit/>
          </a:bodyPr>
          <a:lstStyle/>
          <a:p>
            <a:pPr algn="just">
              <a:lnSpc>
                <a:spcPts val="2500"/>
              </a:lnSpc>
            </a:pPr>
            <a:r>
              <a:rPr lang="ja-JP" altLang="en-US" sz="1400" spc="10" dirty="0">
                <a:latin typeface="メイリオ" panose="020B0604030504040204" pitchFamily="50" charset="-128"/>
                <a:ea typeface="メイリオ" panose="020B0604030504040204" pitchFamily="50" charset="-128"/>
              </a:rPr>
              <a:t>（回答数）</a:t>
            </a:r>
            <a:r>
              <a:rPr lang="en-US" altLang="ja-JP" sz="1400" spc="10" dirty="0">
                <a:latin typeface="メイリオ" panose="020B0604030504040204" pitchFamily="50" charset="-128"/>
                <a:ea typeface="メイリオ" panose="020B0604030504040204" pitchFamily="50" charset="-128"/>
              </a:rPr>
              <a:t>69</a:t>
            </a:r>
            <a:r>
              <a:rPr lang="ja-JP" altLang="en-US" sz="1400" spc="10" dirty="0">
                <a:latin typeface="メイリオ" panose="020B0604030504040204" pitchFamily="50" charset="-128"/>
                <a:ea typeface="メイリオ" panose="020B0604030504040204" pitchFamily="50" charset="-128"/>
              </a:rPr>
              <a:t>人</a:t>
            </a:r>
            <a:endParaRPr lang="en-US" altLang="ja-JP" sz="1400" spc="10" dirty="0">
              <a:latin typeface="メイリオ" panose="020B0604030504040204" pitchFamily="50" charset="-128"/>
              <a:ea typeface="メイリオ" panose="020B0604030504040204" pitchFamily="50" charset="-128"/>
            </a:endParaRPr>
          </a:p>
          <a:p>
            <a:pPr algn="just">
              <a:lnSpc>
                <a:spcPts val="2500"/>
              </a:lnSpc>
            </a:pPr>
            <a:r>
              <a:rPr lang="ja-JP" altLang="en-US" sz="1400" spc="10" dirty="0">
                <a:latin typeface="メイリオ" panose="020B0604030504040204" pitchFamily="50" charset="-128"/>
                <a:ea typeface="メイリオ" panose="020B0604030504040204" pitchFamily="50" charset="-128"/>
              </a:rPr>
              <a:t>　　</a:t>
            </a:r>
            <a:r>
              <a:rPr lang="en-US" altLang="ja-JP" sz="1400" spc="10" dirty="0">
                <a:latin typeface="メイリオ" panose="020B0604030504040204" pitchFamily="50" charset="-128"/>
                <a:ea typeface="メイリオ" panose="020B0604030504040204" pitchFamily="50" charset="-128"/>
              </a:rPr>
              <a:t>※</a:t>
            </a:r>
            <a:r>
              <a:rPr lang="ja-JP" altLang="en-US" sz="1400" spc="10" dirty="0">
                <a:latin typeface="メイリオ" panose="020B0604030504040204" pitchFamily="50" charset="-128"/>
                <a:ea typeface="メイリオ" panose="020B0604030504040204" pitchFamily="50" charset="-128"/>
              </a:rPr>
              <a:t>複数回答可</a:t>
            </a:r>
            <a:endParaRPr lang="en-US" altLang="ja-JP" sz="1400" spc="1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899A9252-847C-49F3-831D-77971D14A75D}"/>
              </a:ext>
            </a:extLst>
          </p:cNvPr>
          <p:cNvSpPr txBox="1"/>
          <p:nvPr/>
        </p:nvSpPr>
        <p:spPr>
          <a:xfrm>
            <a:off x="343176" y="1654151"/>
            <a:ext cx="749024" cy="386644"/>
          </a:xfrm>
          <a:prstGeom prst="rect">
            <a:avLst/>
          </a:prstGeom>
          <a:noFill/>
        </p:spPr>
        <p:txBody>
          <a:bodyPr wrap="square" rtlCol="0">
            <a:spAutoFit/>
          </a:bodyPr>
          <a:lstStyle/>
          <a:p>
            <a:pPr algn="just">
              <a:lnSpc>
                <a:spcPts val="2500"/>
              </a:lnSpc>
            </a:pPr>
            <a:r>
              <a:rPr lang="ja-JP" altLang="en-US" sz="1400" spc="10" dirty="0">
                <a:latin typeface="メイリオ" panose="020B0604030504040204" pitchFamily="50" charset="-128"/>
                <a:ea typeface="メイリオ" panose="020B0604030504040204" pitchFamily="50" charset="-128"/>
              </a:rPr>
              <a:t>（人）</a:t>
            </a:r>
            <a:endParaRPr lang="en-US" altLang="ja-JP" sz="1400" spc="1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32916EE-603C-4820-B95A-93CB4CCEDB8B}"/>
              </a:ext>
            </a:extLst>
          </p:cNvPr>
          <p:cNvSpPr>
            <a:spLocks noGrp="1"/>
          </p:cNvSpPr>
          <p:nvPr>
            <p:ph type="sldNum" sz="quarter" idx="12"/>
          </p:nvPr>
        </p:nvSpPr>
        <p:spPr/>
        <p:txBody>
          <a:bodyPr/>
          <a:lstStyle/>
          <a:p>
            <a:fld id="{481A2E50-83C5-4483-B0CA-AC279CFA76AE}" type="slidenum">
              <a:rPr kumimoji="1" lang="ja-JP" altLang="en-US" smtClean="0"/>
              <a:t>18</a:t>
            </a:fld>
            <a:endParaRPr kumimoji="1" lang="ja-JP" altLang="en-US"/>
          </a:p>
        </p:txBody>
      </p:sp>
    </p:spTree>
    <p:extLst>
      <p:ext uri="{BB962C8B-B14F-4D97-AF65-F5344CB8AC3E}">
        <p14:creationId xmlns:p14="http://schemas.microsoft.com/office/powerpoint/2010/main" val="3118459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2B0A1338-9642-66D2-10B8-94196F43EDAE}"/>
              </a:ext>
            </a:extLst>
          </p:cNvPr>
          <p:cNvGraphicFramePr>
            <a:graphicFrameLocks/>
          </p:cNvGraphicFramePr>
          <p:nvPr>
            <p:extLst>
              <p:ext uri="{D42A27DB-BD31-4B8C-83A1-F6EECF244321}">
                <p14:modId xmlns:p14="http://schemas.microsoft.com/office/powerpoint/2010/main" val="2706511007"/>
              </p:ext>
            </p:extLst>
          </p:nvPr>
        </p:nvGraphicFramePr>
        <p:xfrm>
          <a:off x="386971" y="1931276"/>
          <a:ext cx="7353897" cy="4201510"/>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a:extLst>
              <a:ext uri="{FF2B5EF4-FFF2-40B4-BE49-F238E27FC236}">
                <a16:creationId xmlns:a16="http://schemas.microsoft.com/office/drawing/2014/main" id="{CE832D53-7936-47F6-B2DB-EB3E53454B33}"/>
              </a:ext>
            </a:extLst>
          </p:cNvPr>
          <p:cNvSpPr txBox="1">
            <a:spLocks/>
          </p:cNvSpPr>
          <p:nvPr/>
        </p:nvSpPr>
        <p:spPr>
          <a:xfrm>
            <a:off x="0" y="0"/>
            <a:ext cx="9144000" cy="468313"/>
          </a:xfrm>
          <a:prstGeom prst="rect">
            <a:avLst/>
          </a:prstGeom>
          <a:solidFill>
            <a:schemeClr val="accent1">
              <a:lumMod val="75000"/>
            </a:schemeClr>
          </a:solid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400" b="1" dirty="0">
                <a:solidFill>
                  <a:schemeClr val="bg1">
                    <a:lumMod val="95000"/>
                  </a:schemeClr>
                </a:solidFill>
                <a:latin typeface="Meiryo UI" panose="020B0604030504040204" pitchFamily="50" charset="-128"/>
                <a:ea typeface="Meiryo UI" panose="020B0604030504040204" pitchFamily="50" charset="-128"/>
              </a:rPr>
              <a:t>来客者参加型アンケート</a:t>
            </a:r>
          </a:p>
        </p:txBody>
      </p:sp>
      <p:sp>
        <p:nvSpPr>
          <p:cNvPr id="7" name="テキスト ボックス 6">
            <a:extLst>
              <a:ext uri="{FF2B5EF4-FFF2-40B4-BE49-F238E27FC236}">
                <a16:creationId xmlns:a16="http://schemas.microsoft.com/office/drawing/2014/main" id="{148445A8-411A-45C0-8254-0D5AEE68C909}"/>
              </a:ext>
            </a:extLst>
          </p:cNvPr>
          <p:cNvSpPr txBox="1"/>
          <p:nvPr/>
        </p:nvSpPr>
        <p:spPr>
          <a:xfrm>
            <a:off x="299456" y="563078"/>
            <a:ext cx="1836771" cy="412934"/>
          </a:xfrm>
          <a:prstGeom prst="rect">
            <a:avLst/>
          </a:prstGeom>
          <a:noFill/>
        </p:spPr>
        <p:txBody>
          <a:bodyPr wrap="square" rtlCol="0">
            <a:spAutoFit/>
          </a:bodyPr>
          <a:lstStyle/>
          <a:p>
            <a:pPr algn="just">
              <a:lnSpc>
                <a:spcPts val="2500"/>
              </a:lnSpc>
            </a:pPr>
            <a:r>
              <a:rPr lang="ja-JP" altLang="en-US" b="1" spc="10" dirty="0">
                <a:latin typeface="メイリオ" panose="020B0604030504040204" pitchFamily="50" charset="-128"/>
                <a:ea typeface="メイリオ" panose="020B0604030504040204" pitchFamily="50" charset="-128"/>
              </a:rPr>
              <a:t>買い物での取組</a:t>
            </a:r>
            <a:endParaRPr lang="en-US" altLang="ja-JP" b="1" spc="1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4B79499B-E8DB-4F00-9C37-80E9854AA173}"/>
              </a:ext>
            </a:extLst>
          </p:cNvPr>
          <p:cNvSpPr txBox="1"/>
          <p:nvPr/>
        </p:nvSpPr>
        <p:spPr>
          <a:xfrm>
            <a:off x="7237887" y="1931276"/>
            <a:ext cx="1718182" cy="707245"/>
          </a:xfrm>
          <a:prstGeom prst="rect">
            <a:avLst/>
          </a:prstGeom>
          <a:noFill/>
        </p:spPr>
        <p:txBody>
          <a:bodyPr wrap="square" rtlCol="0">
            <a:spAutoFit/>
          </a:bodyPr>
          <a:lstStyle/>
          <a:p>
            <a:pPr algn="just">
              <a:lnSpc>
                <a:spcPts val="2500"/>
              </a:lnSpc>
            </a:pPr>
            <a:r>
              <a:rPr lang="ja-JP" altLang="en-US" sz="1400" spc="10" dirty="0">
                <a:latin typeface="メイリオ" panose="020B0604030504040204" pitchFamily="50" charset="-128"/>
                <a:ea typeface="メイリオ" panose="020B0604030504040204" pitchFamily="50" charset="-128"/>
              </a:rPr>
              <a:t>（回答数）</a:t>
            </a:r>
            <a:r>
              <a:rPr lang="en-US" altLang="ja-JP" sz="1400" spc="10" dirty="0">
                <a:latin typeface="メイリオ" panose="020B0604030504040204" pitchFamily="50" charset="-128"/>
                <a:ea typeface="メイリオ" panose="020B0604030504040204" pitchFamily="50" charset="-128"/>
              </a:rPr>
              <a:t>69</a:t>
            </a:r>
            <a:r>
              <a:rPr lang="ja-JP" altLang="en-US" sz="1400" spc="10" dirty="0">
                <a:latin typeface="メイリオ" panose="020B0604030504040204" pitchFamily="50" charset="-128"/>
                <a:ea typeface="メイリオ" panose="020B0604030504040204" pitchFamily="50" charset="-128"/>
              </a:rPr>
              <a:t>人</a:t>
            </a:r>
            <a:endParaRPr lang="en-US" altLang="ja-JP" sz="1400" spc="10" dirty="0">
              <a:latin typeface="メイリオ" panose="020B0604030504040204" pitchFamily="50" charset="-128"/>
              <a:ea typeface="メイリオ" panose="020B0604030504040204" pitchFamily="50" charset="-128"/>
            </a:endParaRPr>
          </a:p>
          <a:p>
            <a:pPr algn="just">
              <a:lnSpc>
                <a:spcPts val="2500"/>
              </a:lnSpc>
            </a:pPr>
            <a:r>
              <a:rPr lang="ja-JP" altLang="en-US" sz="1400" spc="10" dirty="0">
                <a:latin typeface="メイリオ" panose="020B0604030504040204" pitchFamily="50" charset="-128"/>
                <a:ea typeface="メイリオ" panose="020B0604030504040204" pitchFamily="50" charset="-128"/>
              </a:rPr>
              <a:t>　　</a:t>
            </a:r>
            <a:r>
              <a:rPr lang="en-US" altLang="ja-JP" sz="1400" spc="10" dirty="0">
                <a:latin typeface="メイリオ" panose="020B0604030504040204" pitchFamily="50" charset="-128"/>
                <a:ea typeface="メイリオ" panose="020B0604030504040204" pitchFamily="50" charset="-128"/>
              </a:rPr>
              <a:t>※</a:t>
            </a:r>
            <a:r>
              <a:rPr lang="ja-JP" altLang="en-US" sz="1400" spc="10" dirty="0">
                <a:latin typeface="メイリオ" panose="020B0604030504040204" pitchFamily="50" charset="-128"/>
                <a:ea typeface="メイリオ" panose="020B0604030504040204" pitchFamily="50" charset="-128"/>
              </a:rPr>
              <a:t>複数回答可</a:t>
            </a:r>
            <a:endParaRPr lang="en-US" altLang="ja-JP" sz="1400" spc="10" dirty="0">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24B46216-B55B-4894-AE03-81874D3A2D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5199" y="4619298"/>
            <a:ext cx="6692462" cy="1707156"/>
          </a:xfrm>
          <a:prstGeom prst="rect">
            <a:avLst/>
          </a:prstGeom>
        </p:spPr>
      </p:pic>
      <p:sp>
        <p:nvSpPr>
          <p:cNvPr id="12" name="テキスト ボックス 11">
            <a:extLst>
              <a:ext uri="{FF2B5EF4-FFF2-40B4-BE49-F238E27FC236}">
                <a16:creationId xmlns:a16="http://schemas.microsoft.com/office/drawing/2014/main" id="{89B9D046-F508-4FA4-AC0A-0BA85FCA80AE}"/>
              </a:ext>
            </a:extLst>
          </p:cNvPr>
          <p:cNvSpPr txBox="1"/>
          <p:nvPr/>
        </p:nvSpPr>
        <p:spPr>
          <a:xfrm>
            <a:off x="539968" y="924378"/>
            <a:ext cx="8036473" cy="830997"/>
          </a:xfrm>
          <a:prstGeom prst="rect">
            <a:avLst/>
          </a:prstGeom>
          <a:noFill/>
        </p:spPr>
        <p:txBody>
          <a:bodyPr wrap="square" rtlCol="0">
            <a:spAutoFit/>
          </a:bodyPr>
          <a:lstStyle/>
          <a:p>
            <a:r>
              <a:rPr kumimoji="1" lang="ja-JP" altLang="en-US" sz="1600" dirty="0"/>
              <a:t>・「冷蔵庫の中身を確認し、買い物に来ている」割合が高い</a:t>
            </a:r>
            <a:endParaRPr kumimoji="1" lang="en-US" altLang="ja-JP" sz="1600" dirty="0"/>
          </a:p>
          <a:p>
            <a:r>
              <a:rPr kumimoji="1" lang="ja-JP" altLang="en-US" sz="1600" dirty="0"/>
              <a:t>・「小分け商品、少量パックを必要に応じ購入している割合は比較的高齢の方が多い</a:t>
            </a:r>
            <a:endParaRPr kumimoji="1" lang="en-US" altLang="ja-JP" sz="1600" dirty="0"/>
          </a:p>
          <a:p>
            <a:r>
              <a:rPr kumimoji="1" lang="ja-JP" altLang="en-US" sz="1600" dirty="0"/>
              <a:t>・「フードドライブを通じて寄附している」割合が低い</a:t>
            </a:r>
          </a:p>
        </p:txBody>
      </p:sp>
      <p:sp>
        <p:nvSpPr>
          <p:cNvPr id="13" name="テキスト ボックス 12">
            <a:extLst>
              <a:ext uri="{FF2B5EF4-FFF2-40B4-BE49-F238E27FC236}">
                <a16:creationId xmlns:a16="http://schemas.microsoft.com/office/drawing/2014/main" id="{260F4366-A06E-4420-B912-6F373418557A}"/>
              </a:ext>
            </a:extLst>
          </p:cNvPr>
          <p:cNvSpPr txBox="1"/>
          <p:nvPr/>
        </p:nvSpPr>
        <p:spPr>
          <a:xfrm>
            <a:off x="206175" y="1650004"/>
            <a:ext cx="749024" cy="386644"/>
          </a:xfrm>
          <a:prstGeom prst="rect">
            <a:avLst/>
          </a:prstGeom>
          <a:noFill/>
        </p:spPr>
        <p:txBody>
          <a:bodyPr wrap="square" rtlCol="0">
            <a:spAutoFit/>
          </a:bodyPr>
          <a:lstStyle/>
          <a:p>
            <a:pPr algn="just">
              <a:lnSpc>
                <a:spcPts val="2500"/>
              </a:lnSpc>
            </a:pPr>
            <a:r>
              <a:rPr lang="ja-JP" altLang="en-US" sz="1400" spc="10" dirty="0">
                <a:latin typeface="メイリオ" panose="020B0604030504040204" pitchFamily="50" charset="-128"/>
                <a:ea typeface="メイリオ" panose="020B0604030504040204" pitchFamily="50" charset="-128"/>
              </a:rPr>
              <a:t>（人）</a:t>
            </a:r>
            <a:endParaRPr lang="en-US" altLang="ja-JP" sz="1400" spc="10"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2A7A4B34-777F-4F87-ACA6-5C1E7A088B8F}"/>
              </a:ext>
            </a:extLst>
          </p:cNvPr>
          <p:cNvSpPr>
            <a:spLocks noGrp="1"/>
          </p:cNvSpPr>
          <p:nvPr>
            <p:ph type="sldNum" sz="quarter" idx="12"/>
          </p:nvPr>
        </p:nvSpPr>
        <p:spPr/>
        <p:txBody>
          <a:bodyPr/>
          <a:lstStyle/>
          <a:p>
            <a:fld id="{481A2E50-83C5-4483-B0CA-AC279CFA76AE}" type="slidenum">
              <a:rPr kumimoji="1" lang="ja-JP" altLang="en-US" smtClean="0"/>
              <a:t>19</a:t>
            </a:fld>
            <a:endParaRPr kumimoji="1" lang="ja-JP" altLang="en-US"/>
          </a:p>
        </p:txBody>
      </p:sp>
    </p:spTree>
    <p:extLst>
      <p:ext uri="{BB962C8B-B14F-4D97-AF65-F5344CB8AC3E}">
        <p14:creationId xmlns:p14="http://schemas.microsoft.com/office/powerpoint/2010/main" val="1802019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idx="4294967295"/>
          </p:nvPr>
        </p:nvSpPr>
        <p:spPr>
          <a:xfrm>
            <a:off x="0" y="0"/>
            <a:ext cx="9144000" cy="491646"/>
          </a:xfrm>
          <a:solidFill>
            <a:schemeClr val="accent5">
              <a:lumMod val="50000"/>
            </a:schemeClr>
          </a:solidFill>
          <a:ln>
            <a:noFill/>
          </a:ln>
          <a:effectLst/>
        </p:spPr>
        <p:style>
          <a:lnRef idx="0">
            <a:schemeClr val="accent5"/>
          </a:lnRef>
          <a:fillRef idx="3">
            <a:schemeClr val="accent5"/>
          </a:fillRef>
          <a:effectRef idx="3">
            <a:schemeClr val="accent5"/>
          </a:effectRef>
          <a:fontRef idx="minor">
            <a:schemeClr val="lt1"/>
          </a:fontRef>
        </p:style>
        <p:txBody>
          <a:bodyPr anchor="ctr" anchorCtr="0">
            <a:noAutofit/>
          </a:bodyPr>
          <a:lstStyle/>
          <a:p>
            <a:r>
              <a:rPr lang="ja-JP" altLang="en-US" sz="2215" b="1" dirty="0">
                <a:solidFill>
                  <a:schemeClr val="bg1"/>
                </a:solidFill>
                <a:latin typeface="BIZ UDPゴシック" panose="020B0400000000000000" pitchFamily="50" charset="-128"/>
                <a:ea typeface="BIZ UDPゴシック" panose="020B0400000000000000" pitchFamily="50" charset="-128"/>
              </a:rPr>
              <a:t>食品ロス削減対策検討事業について</a:t>
            </a:r>
          </a:p>
        </p:txBody>
      </p:sp>
      <p:sp>
        <p:nvSpPr>
          <p:cNvPr id="3" name="正方形/長方形 2"/>
          <p:cNvSpPr/>
          <p:nvPr/>
        </p:nvSpPr>
        <p:spPr>
          <a:xfrm>
            <a:off x="120333" y="2458234"/>
            <a:ext cx="4514377" cy="348109"/>
          </a:xfrm>
          <a:prstGeom prst="rect">
            <a:avLst/>
          </a:prstGeom>
        </p:spPr>
        <p:txBody>
          <a:bodyPr wrap="none">
            <a:spAutoFit/>
          </a:bodyPr>
          <a:lstStyle/>
          <a:p>
            <a:pPr defTabSz="844083">
              <a:defRPr/>
            </a:pPr>
            <a:r>
              <a:rPr lang="ja-JP" altLang="en-US" sz="1662" b="1" dirty="0">
                <a:solidFill>
                  <a:srgbClr val="002060"/>
                </a:solidFill>
                <a:latin typeface="BIZ UDPゴシック" panose="020B0400000000000000" pitchFamily="50" charset="-128"/>
                <a:ea typeface="BIZ UDPゴシック" panose="020B0400000000000000" pitchFamily="50" charset="-128"/>
              </a:rPr>
              <a:t>■おおさか食品ロス削減パートナーシップ制度</a:t>
            </a:r>
            <a:endParaRPr lang="en-US" altLang="ja-JP" sz="1662" b="1" dirty="0">
              <a:solidFill>
                <a:srgbClr val="002060"/>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A0C48F8F-CF09-4D14-AEBC-CD5DCA8B30D7}"/>
              </a:ext>
            </a:extLst>
          </p:cNvPr>
          <p:cNvSpPr/>
          <p:nvPr/>
        </p:nvSpPr>
        <p:spPr>
          <a:xfrm>
            <a:off x="229483" y="2841516"/>
            <a:ext cx="6672047" cy="3985706"/>
          </a:xfrm>
          <a:prstGeom prst="rect">
            <a:avLst/>
          </a:prstGeom>
        </p:spPr>
        <p:txBody>
          <a:bodyPr wrap="square">
            <a:spAutoFit/>
          </a:bodyPr>
          <a:lstStyle/>
          <a:p>
            <a:pPr defTabSz="844083">
              <a:spcAft>
                <a:spcPts val="554"/>
              </a:spcAft>
            </a:pPr>
            <a:r>
              <a:rPr lang="ja-JP" altLang="en-US" sz="1400" dirty="0">
                <a:solidFill>
                  <a:prstClr val="black"/>
                </a:solidFill>
                <a:latin typeface="BIZ UDPゴシック" panose="020B0400000000000000" pitchFamily="50" charset="-128"/>
                <a:ea typeface="BIZ UDPゴシック" panose="020B0400000000000000" pitchFamily="50" charset="-128"/>
              </a:rPr>
              <a:t>食品ロス削減に積極的に取り組む事業者を後押しし、さらに取組を進める制度</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defTabSz="1027261">
              <a:tabLst>
                <a:tab pos="5052772" algn="l"/>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　　令和</a:t>
            </a:r>
            <a:r>
              <a:rPr lang="en-US" altLang="ja-JP" sz="1400" dirty="0">
                <a:solidFill>
                  <a:prstClr val="black"/>
                </a:solidFill>
                <a:latin typeface="BIZ UDPゴシック" panose="020B0400000000000000" pitchFamily="50" charset="-128"/>
                <a:ea typeface="BIZ UDPゴシック" panose="020B0400000000000000" pitchFamily="50" charset="-128"/>
              </a:rPr>
              <a:t>7</a:t>
            </a:r>
            <a:r>
              <a:rPr lang="ja-JP" altLang="en-US" sz="1400" dirty="0">
                <a:solidFill>
                  <a:prstClr val="black"/>
                </a:solidFill>
                <a:latin typeface="BIZ UDPゴシック" panose="020B0400000000000000" pitchFamily="50" charset="-128"/>
                <a:ea typeface="BIZ UDPゴシック" panose="020B0400000000000000" pitchFamily="50" charset="-128"/>
              </a:rPr>
              <a:t>年度の参画事業者　</a:t>
            </a:r>
            <a:r>
              <a:rPr lang="en-US" altLang="ja-JP" sz="1400" dirty="0">
                <a:solidFill>
                  <a:srgbClr val="FF0000"/>
                </a:solidFill>
                <a:latin typeface="BIZ UDPゴシック" panose="020B0400000000000000" pitchFamily="50" charset="-128"/>
                <a:ea typeface="BIZ UDPゴシック" panose="020B0400000000000000" pitchFamily="50" charset="-128"/>
              </a:rPr>
              <a:t>65</a:t>
            </a:r>
            <a:r>
              <a:rPr lang="ja-JP" altLang="en-US" sz="1400" dirty="0">
                <a:solidFill>
                  <a:srgbClr val="FF0000"/>
                </a:solidFill>
                <a:latin typeface="BIZ UDPゴシック" panose="020B0400000000000000" pitchFamily="50" charset="-128"/>
                <a:ea typeface="BIZ UDPゴシック" panose="020B0400000000000000" pitchFamily="50" charset="-128"/>
              </a:rPr>
              <a:t>事業者</a:t>
            </a:r>
            <a:r>
              <a:rPr lang="ja-JP" altLang="en-US" sz="1400" dirty="0">
                <a:latin typeface="BIZ UDPゴシック" panose="020B0400000000000000" pitchFamily="50" charset="-128"/>
                <a:ea typeface="BIZ UDPゴシック" panose="020B0400000000000000" pitchFamily="50" charset="-128"/>
              </a:rPr>
              <a:t>　（</a:t>
            </a:r>
            <a:r>
              <a:rPr lang="zh-TW" altLang="en-US" sz="1400" dirty="0">
                <a:latin typeface="BIZ UDPゴシック" panose="020B0400000000000000" pitchFamily="50" charset="-128"/>
                <a:ea typeface="BIZ UDPゴシック" panose="020B0400000000000000" pitchFamily="50" charset="-128"/>
              </a:rPr>
              <a:t>令和</a:t>
            </a:r>
            <a:r>
              <a:rPr lang="en-US" altLang="zh-TW" sz="1400" dirty="0">
                <a:latin typeface="BIZ UDPゴシック" panose="020B0400000000000000" pitchFamily="50" charset="-128"/>
                <a:ea typeface="BIZ UDPゴシック" panose="020B0400000000000000" pitchFamily="50" charset="-128"/>
              </a:rPr>
              <a:t>8</a:t>
            </a:r>
            <a:r>
              <a:rPr lang="zh-TW" altLang="en-US" sz="1400" dirty="0">
                <a:latin typeface="BIZ UDPゴシック" panose="020B0400000000000000" pitchFamily="50" charset="-128"/>
                <a:ea typeface="BIZ UDPゴシック" panose="020B0400000000000000" pitchFamily="50" charset="-128"/>
              </a:rPr>
              <a:t>年</a:t>
            </a:r>
            <a:r>
              <a:rPr lang="en-US" altLang="zh-TW" sz="1400" dirty="0">
                <a:latin typeface="BIZ UDPゴシック" panose="020B0400000000000000" pitchFamily="50" charset="-128"/>
                <a:ea typeface="BIZ UDPゴシック" panose="020B0400000000000000" pitchFamily="50" charset="-128"/>
              </a:rPr>
              <a:t>1</a:t>
            </a:r>
            <a:r>
              <a:rPr lang="zh-TW" altLang="en-US" sz="1400" dirty="0">
                <a:latin typeface="BIZ UDPゴシック" panose="020B0400000000000000" pitchFamily="50" charset="-128"/>
                <a:ea typeface="BIZ UDPゴシック" panose="020B0400000000000000" pitchFamily="50" charset="-128"/>
              </a:rPr>
              <a:t>月</a:t>
            </a:r>
            <a:r>
              <a:rPr lang="en-US" altLang="ja-JP" sz="1400" dirty="0">
                <a:latin typeface="BIZ UDPゴシック" panose="020B0400000000000000" pitchFamily="50" charset="-128"/>
                <a:ea typeface="BIZ UDPゴシック" panose="020B0400000000000000" pitchFamily="50" charset="-128"/>
              </a:rPr>
              <a:t>31</a:t>
            </a:r>
            <a:r>
              <a:rPr lang="zh-TW" altLang="en-US" sz="1400" dirty="0">
                <a:latin typeface="BIZ UDPゴシック" panose="020B0400000000000000" pitchFamily="50" charset="-128"/>
                <a:ea typeface="BIZ UDPゴシック" panose="020B0400000000000000" pitchFamily="50" charset="-128"/>
              </a:rPr>
              <a:t>日現在</a:t>
            </a:r>
            <a:r>
              <a:rPr lang="ja-JP" altLang="en-US" sz="1400" dirty="0">
                <a:latin typeface="BIZ UDPゴシック" panose="020B0400000000000000" pitchFamily="50" charset="-128"/>
                <a:ea typeface="BIZ UDPゴシック" panose="020B0400000000000000" pitchFamily="50" charset="-128"/>
              </a:rPr>
              <a:t>）</a:t>
            </a:r>
            <a:endParaRPr lang="zh-TW" altLang="en-US" sz="1400" dirty="0">
              <a:latin typeface="BIZ UDPゴシック" panose="020B0400000000000000" pitchFamily="50" charset="-128"/>
              <a:ea typeface="BIZ UDPゴシック" panose="020B0400000000000000" pitchFamily="50" charset="-128"/>
            </a:endParaRPr>
          </a:p>
          <a:p>
            <a:pPr defTabSz="1027261">
              <a:tabLst>
                <a:tab pos="5052772" algn="l"/>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　　新規参画　　食品製造、キッチンスクール、鮮度保持袋の販売など</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defTabSz="1027261">
              <a:tabLst>
                <a:tab pos="5052772" algn="l"/>
              </a:tabLst>
              <a:defRPr/>
            </a:pP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defTabSz="1027261">
              <a:tabLst>
                <a:tab pos="5052772" algn="l"/>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◎参画事業者の業種及び取組の拡大等を踏まえ、実施要領を改正（</a:t>
            </a:r>
            <a:r>
              <a:rPr lang="en-US" altLang="ja-JP" sz="1400" dirty="0">
                <a:solidFill>
                  <a:prstClr val="black"/>
                </a:solidFill>
                <a:latin typeface="BIZ UDPゴシック" panose="020B0400000000000000" pitchFamily="50" charset="-128"/>
                <a:ea typeface="BIZ UDPゴシック" panose="020B0400000000000000" pitchFamily="50" charset="-128"/>
              </a:rPr>
              <a:t>R7.12.</a:t>
            </a:r>
            <a:r>
              <a:rPr lang="ja-JP" altLang="en-US" sz="1400" dirty="0">
                <a:solidFill>
                  <a:prstClr val="black"/>
                </a:solidFill>
                <a:latin typeface="BIZ UDPゴシック" panose="020B0400000000000000" pitchFamily="50" charset="-128"/>
                <a:ea typeface="BIZ UDPゴシック" panose="020B0400000000000000" pitchFamily="50" charset="-128"/>
              </a:rPr>
              <a:t>４）</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defTabSz="1027261">
              <a:tabLst>
                <a:tab pos="5052772" algn="l"/>
              </a:tabLst>
              <a:defRPr/>
            </a:pPr>
            <a:r>
              <a:rPr lang="en-US" altLang="ja-JP" sz="1400" dirty="0">
                <a:solidFill>
                  <a:prstClr val="black"/>
                </a:solidFill>
                <a:latin typeface="BIZ UDPゴシック" panose="020B0400000000000000" pitchFamily="50" charset="-128"/>
                <a:ea typeface="BIZ UDPゴシック" panose="020B0400000000000000" pitchFamily="50" charset="-128"/>
              </a:rPr>
              <a:t>《</a:t>
            </a:r>
            <a:r>
              <a:rPr lang="ja-JP" altLang="en-US" sz="1400" dirty="0">
                <a:solidFill>
                  <a:prstClr val="black"/>
                </a:solidFill>
                <a:latin typeface="BIZ UDPゴシック" panose="020B0400000000000000" pitchFamily="50" charset="-128"/>
                <a:ea typeface="BIZ UDPゴシック" panose="020B0400000000000000" pitchFamily="50" charset="-128"/>
              </a:rPr>
              <a:t>背景</a:t>
            </a:r>
            <a:r>
              <a:rPr lang="en-US" altLang="ja-JP" sz="1400" dirty="0">
                <a:solidFill>
                  <a:prstClr val="black"/>
                </a:solidFill>
                <a:latin typeface="BIZ UDPゴシック" panose="020B0400000000000000" pitchFamily="50" charset="-128"/>
                <a:ea typeface="BIZ UDPゴシック" panose="020B0400000000000000" pitchFamily="50" charset="-128"/>
              </a:rPr>
              <a:t>》</a:t>
            </a:r>
          </a:p>
          <a:p>
            <a:pPr defTabSz="1027261">
              <a:tabLst>
                <a:tab pos="5052772" algn="l"/>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・関西・全国展開を行っている事業者や、食品関連以外の事業者の参画</a:t>
            </a:r>
          </a:p>
          <a:p>
            <a:pPr defTabSz="1027261">
              <a:tabLst>
                <a:tab pos="5052772" algn="l"/>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・事業者間での情報共有や共創による取組の拡大が生まれている。</a:t>
            </a:r>
          </a:p>
          <a:p>
            <a:pPr defTabSz="1027261">
              <a:tabLst>
                <a:tab pos="5052772" algn="l"/>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・廃業等により連絡を取ることができない事業者、部門を休止する事業者がある</a:t>
            </a:r>
          </a:p>
          <a:p>
            <a:pPr defTabSz="1027261">
              <a:tabLst>
                <a:tab pos="5052772" algn="l"/>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 府の指名停止を受ける業種がある</a:t>
            </a:r>
            <a:br>
              <a:rPr lang="en-US" altLang="ja-JP" sz="1400">
                <a:solidFill>
                  <a:prstClr val="black"/>
                </a:solidFill>
                <a:latin typeface="BIZ UDPゴシック" panose="020B0400000000000000" pitchFamily="50" charset="-128"/>
                <a:ea typeface="BIZ UDPゴシック" panose="020B0400000000000000" pitchFamily="50" charset="-128"/>
              </a:rPr>
            </a:br>
            <a:endParaRPr lang="ja-JP" altLang="en-US" sz="1400" dirty="0">
              <a:solidFill>
                <a:prstClr val="black"/>
              </a:solidFill>
              <a:latin typeface="BIZ UDPゴシック" panose="020B0400000000000000" pitchFamily="50" charset="-128"/>
              <a:ea typeface="BIZ UDPゴシック" panose="020B0400000000000000" pitchFamily="50" charset="-128"/>
            </a:endParaRPr>
          </a:p>
          <a:p>
            <a:pPr defTabSz="1027261">
              <a:tabLst>
                <a:tab pos="5052772" algn="l"/>
              </a:tabLst>
              <a:defRPr/>
            </a:pPr>
            <a:r>
              <a:rPr lang="en-US" altLang="ja-JP" sz="1400" dirty="0">
                <a:solidFill>
                  <a:prstClr val="black"/>
                </a:solidFill>
                <a:latin typeface="BIZ UDPゴシック" panose="020B0400000000000000" pitchFamily="50" charset="-128"/>
                <a:ea typeface="BIZ UDPゴシック" panose="020B0400000000000000" pitchFamily="50" charset="-128"/>
              </a:rPr>
              <a:t>《</a:t>
            </a:r>
            <a:r>
              <a:rPr lang="ja-JP" altLang="en-US" sz="1400" dirty="0">
                <a:solidFill>
                  <a:prstClr val="black"/>
                </a:solidFill>
                <a:latin typeface="BIZ UDPゴシック" panose="020B0400000000000000" pitchFamily="50" charset="-128"/>
                <a:ea typeface="BIZ UDPゴシック" panose="020B0400000000000000" pitchFamily="50" charset="-128"/>
              </a:rPr>
              <a:t>概要</a:t>
            </a:r>
            <a:r>
              <a:rPr lang="en-US" altLang="ja-JP" sz="1400" dirty="0">
                <a:solidFill>
                  <a:prstClr val="black"/>
                </a:solidFill>
                <a:latin typeface="BIZ UDPゴシック" panose="020B0400000000000000" pitchFamily="50" charset="-128"/>
                <a:ea typeface="BIZ UDPゴシック" panose="020B0400000000000000" pitchFamily="50" charset="-128"/>
              </a:rPr>
              <a:t>》</a:t>
            </a:r>
          </a:p>
          <a:p>
            <a:pPr defTabSz="1027261">
              <a:tabLst>
                <a:tab pos="5052772" algn="l"/>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１．目的及び要件の改正</a:t>
            </a:r>
          </a:p>
          <a:p>
            <a:pPr defTabSz="1027261">
              <a:tabLst>
                <a:tab pos="5052772" algn="l"/>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２．有効期間制度の変更</a:t>
            </a:r>
          </a:p>
          <a:p>
            <a:pPr defTabSz="1027261">
              <a:tabLst>
                <a:tab pos="5052772" algn="l"/>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３．連携した取組の休止に係る規定の作成</a:t>
            </a:r>
          </a:p>
          <a:p>
            <a:pPr defTabSz="1027261">
              <a:tabLst>
                <a:tab pos="5052772" algn="l"/>
              </a:tabLst>
              <a:defRPr/>
            </a:pP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defTabSz="1027261">
              <a:tabLst>
                <a:tab pos="5052772" algn="l"/>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パートナーシップ制度ホームページ</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defTabSz="1027261">
              <a:tabLst>
                <a:tab pos="5052772" algn="l"/>
              </a:tabLst>
              <a:defRPr/>
            </a:pPr>
            <a:r>
              <a:rPr lang="en-US" altLang="ja-JP" sz="1200" dirty="0">
                <a:solidFill>
                  <a:prstClr val="black"/>
                </a:solidFill>
                <a:latin typeface="BIZ UDPゴシック" panose="020B0400000000000000" pitchFamily="50" charset="-128"/>
                <a:ea typeface="BIZ UDPゴシック" panose="020B0400000000000000" pitchFamily="50" charset="-128"/>
                <a:hlinkClick r:id="rId3"/>
              </a:rPr>
              <a:t>https://www.pref.osaka.lg.jp/o120110/ryutai/foodloss/partnership.html</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88597E6E-69CC-4B2A-BE96-E6A3704CDCBF}"/>
              </a:ext>
            </a:extLst>
          </p:cNvPr>
          <p:cNvGrpSpPr/>
          <p:nvPr/>
        </p:nvGrpSpPr>
        <p:grpSpPr>
          <a:xfrm>
            <a:off x="6568887" y="692817"/>
            <a:ext cx="2389610" cy="1577280"/>
            <a:chOff x="6706018" y="1905367"/>
            <a:chExt cx="2659514" cy="2008347"/>
          </a:xfrm>
        </p:grpSpPr>
        <p:grpSp>
          <p:nvGrpSpPr>
            <p:cNvPr id="10" name="グループ化 9">
              <a:extLst>
                <a:ext uri="{FF2B5EF4-FFF2-40B4-BE49-F238E27FC236}">
                  <a16:creationId xmlns:a16="http://schemas.microsoft.com/office/drawing/2014/main" id="{ED061F00-8097-451D-B9E5-67FCBE27F1E3}"/>
                </a:ext>
              </a:extLst>
            </p:cNvPr>
            <p:cNvGrpSpPr/>
            <p:nvPr/>
          </p:nvGrpSpPr>
          <p:grpSpPr>
            <a:xfrm>
              <a:off x="6706018" y="1905367"/>
              <a:ext cx="2556227" cy="2008347"/>
              <a:chOff x="183007" y="-387727"/>
              <a:chExt cx="2718783" cy="2135671"/>
            </a:xfrm>
          </p:grpSpPr>
          <p:sp>
            <p:nvSpPr>
              <p:cNvPr id="16" name="楕円 15">
                <a:extLst>
                  <a:ext uri="{FF2B5EF4-FFF2-40B4-BE49-F238E27FC236}">
                    <a16:creationId xmlns:a16="http://schemas.microsoft.com/office/drawing/2014/main" id="{40DFDBC6-09FE-4DA0-8B80-3D96C79FDED1}"/>
                  </a:ext>
                </a:extLst>
              </p:cNvPr>
              <p:cNvSpPr/>
              <p:nvPr/>
            </p:nvSpPr>
            <p:spPr bwMode="gray">
              <a:xfrm>
                <a:off x="183007" y="-225722"/>
                <a:ext cx="2375587" cy="1795367"/>
              </a:xfrm>
              <a:prstGeom prst="ellipse">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endParaRPr lang="ja-JP" altLang="en-US" sz="923">
                  <a:solidFill>
                    <a:prstClr val="white"/>
                  </a:solidFill>
                  <a:latin typeface="BIZ UDPゴシック" panose="020B0400000000000000" pitchFamily="50" charset="-128"/>
                  <a:ea typeface="BIZ UDPゴシック" panose="020B0400000000000000" pitchFamily="50" charset="-128"/>
                </a:endParaRPr>
              </a:p>
            </p:txBody>
          </p:sp>
          <p:sp>
            <p:nvSpPr>
              <p:cNvPr id="17" name="角丸四角形 56">
                <a:extLst>
                  <a:ext uri="{FF2B5EF4-FFF2-40B4-BE49-F238E27FC236}">
                    <a16:creationId xmlns:a16="http://schemas.microsoft.com/office/drawing/2014/main" id="{E6F3AD0D-3E25-4816-A417-51272FAAC0D3}"/>
                  </a:ext>
                </a:extLst>
              </p:cNvPr>
              <p:cNvSpPr/>
              <p:nvPr/>
            </p:nvSpPr>
            <p:spPr>
              <a:xfrm>
                <a:off x="374948" y="-387727"/>
                <a:ext cx="2038987" cy="4557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pPr>
                <a:r>
                  <a:rPr lang="ja-JP" altLang="en-US" sz="923"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食品関連事業者</a:t>
                </a:r>
                <a:br>
                  <a:rPr lang="en-US" altLang="ja-JP" sz="923" dirty="0">
                    <a:solidFill>
                      <a:prstClr val="white"/>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923"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（製造、卸、小売、外食等）</a:t>
                </a:r>
                <a:endParaRPr lang="ja-JP" altLang="en-US" sz="923" dirty="0">
                  <a:solidFill>
                    <a:prstClr val="white"/>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9" name="角丸四角形 57">
                <a:extLst>
                  <a:ext uri="{FF2B5EF4-FFF2-40B4-BE49-F238E27FC236}">
                    <a16:creationId xmlns:a16="http://schemas.microsoft.com/office/drawing/2014/main" id="{EC32948B-40F4-4B42-8C08-4F4EC76C440B}"/>
                  </a:ext>
                </a:extLst>
              </p:cNvPr>
              <p:cNvSpPr/>
              <p:nvPr/>
            </p:nvSpPr>
            <p:spPr>
              <a:xfrm>
                <a:off x="185729" y="964558"/>
                <a:ext cx="697545" cy="3944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r>
                  <a:rPr lang="ja-JP" altLang="en-US" sz="923"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消費者</a:t>
                </a:r>
                <a:endParaRPr lang="ja-JP" altLang="en-US" sz="923" dirty="0">
                  <a:solidFill>
                    <a:prstClr val="white"/>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20" name="角丸四角形 58">
                <a:extLst>
                  <a:ext uri="{FF2B5EF4-FFF2-40B4-BE49-F238E27FC236}">
                    <a16:creationId xmlns:a16="http://schemas.microsoft.com/office/drawing/2014/main" id="{4B8D1A80-964B-4AE3-BA56-7F87B0E1FA36}"/>
                  </a:ext>
                </a:extLst>
              </p:cNvPr>
              <p:cNvSpPr/>
              <p:nvPr/>
            </p:nvSpPr>
            <p:spPr>
              <a:xfrm flipH="1">
                <a:off x="2167804" y="961837"/>
                <a:ext cx="536631" cy="3957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r>
                  <a:rPr lang="ja-JP" altLang="en-US" sz="923"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行政</a:t>
                </a:r>
                <a:endParaRPr lang="ja-JP" altLang="en-US" sz="923" dirty="0">
                  <a:solidFill>
                    <a:prstClr val="white"/>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pic>
            <p:nvPicPr>
              <p:cNvPr id="21" name="図 20" descr="真剣な会議のイラスト（老若男女）">
                <a:hlinkClick r:id="rId4"/>
                <a:extLst>
                  <a:ext uri="{FF2B5EF4-FFF2-40B4-BE49-F238E27FC236}">
                    <a16:creationId xmlns:a16="http://schemas.microsoft.com/office/drawing/2014/main" id="{44AC2AD6-0AAB-49C9-8EB3-0BD3D3BD72F2}"/>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8017" y="404100"/>
                <a:ext cx="781050" cy="781050"/>
              </a:xfrm>
              <a:prstGeom prst="rect">
                <a:avLst/>
              </a:prstGeom>
              <a:noFill/>
              <a:ln>
                <a:noFill/>
              </a:ln>
            </p:spPr>
          </p:pic>
          <p:sp>
            <p:nvSpPr>
              <p:cNvPr id="22" name="テキスト ボックス 2">
                <a:extLst>
                  <a:ext uri="{FF2B5EF4-FFF2-40B4-BE49-F238E27FC236}">
                    <a16:creationId xmlns:a16="http://schemas.microsoft.com/office/drawing/2014/main" id="{7B36E0A8-F100-4A57-8B7A-E3FBAFEE3F41}"/>
                  </a:ext>
                </a:extLst>
              </p:cNvPr>
              <p:cNvSpPr txBox="1">
                <a:spLocks noChangeArrowheads="1"/>
              </p:cNvSpPr>
              <p:nvPr/>
            </p:nvSpPr>
            <p:spPr bwMode="auto">
              <a:xfrm>
                <a:off x="706985" y="1609599"/>
                <a:ext cx="2194805" cy="138345"/>
              </a:xfrm>
              <a:prstGeom prst="rect">
                <a:avLst/>
              </a:prstGeom>
              <a:noFill/>
              <a:ln w="9525">
                <a:noFill/>
                <a:miter lim="800000"/>
                <a:headEnd/>
                <a:tailEnd/>
              </a:ln>
            </p:spPr>
            <p:txBody>
              <a:bodyPr rot="0" vert="horz" wrap="square" lIns="84406" tIns="42203" rIns="84406" bIns="42203" anchor="t" anchorCtr="0">
                <a:noAutofit/>
              </a:bodyPr>
              <a:lstStyle/>
              <a:p>
                <a:pPr algn="just" defTabSz="844083"/>
                <a:r>
                  <a:rPr lang="ja-JP" altLang="en-US" sz="923" b="1"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ネットワーク懇話会のイメージ</a:t>
                </a:r>
                <a:endParaRPr lang="ja-JP" altLang="en-US" sz="923"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grpSp>
        <p:sp>
          <p:nvSpPr>
            <p:cNvPr id="11" name="テキスト ボックス 2">
              <a:extLst>
                <a:ext uri="{FF2B5EF4-FFF2-40B4-BE49-F238E27FC236}">
                  <a16:creationId xmlns:a16="http://schemas.microsoft.com/office/drawing/2014/main" id="{20E94752-822E-4CBD-8728-502CEEC6455D}"/>
                </a:ext>
              </a:extLst>
            </p:cNvPr>
            <p:cNvSpPr txBox="1">
              <a:spLocks noChangeArrowheads="1"/>
            </p:cNvSpPr>
            <p:nvPr/>
          </p:nvSpPr>
          <p:spPr bwMode="auto">
            <a:xfrm>
              <a:off x="6869297" y="2414536"/>
              <a:ext cx="2114452" cy="303530"/>
            </a:xfrm>
            <a:prstGeom prst="rect">
              <a:avLst/>
            </a:prstGeom>
            <a:noFill/>
            <a:ln w="9525">
              <a:noFill/>
              <a:miter lim="800000"/>
              <a:headEnd/>
              <a:tailEnd/>
            </a:ln>
          </p:spPr>
          <p:txBody>
            <a:bodyPr rot="0" vert="horz" wrap="square" lIns="84406" tIns="42203" rIns="84406" bIns="42203" anchor="t" anchorCtr="0">
              <a:noAutofit/>
            </a:bodyPr>
            <a:lstStyle/>
            <a:p>
              <a:pPr algn="just" defTabSz="844083"/>
              <a:r>
                <a:rPr lang="ja-JP" altLang="en-US" sz="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具体的な取組展開、各業界団体へ発信</a:t>
              </a:r>
              <a:endParaRPr lang="en-US" altLang="ja-JP" sz="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2" name="テキスト ボックス 2">
              <a:extLst>
                <a:ext uri="{FF2B5EF4-FFF2-40B4-BE49-F238E27FC236}">
                  <a16:creationId xmlns:a16="http://schemas.microsoft.com/office/drawing/2014/main" id="{56A95D30-C2DF-4613-B557-3A855BBDA8BA}"/>
                </a:ext>
              </a:extLst>
            </p:cNvPr>
            <p:cNvSpPr txBox="1">
              <a:spLocks noChangeArrowheads="1"/>
            </p:cNvSpPr>
            <p:nvPr/>
          </p:nvSpPr>
          <p:spPr bwMode="auto">
            <a:xfrm>
              <a:off x="6786443" y="2854615"/>
              <a:ext cx="807449" cy="374519"/>
            </a:xfrm>
            <a:prstGeom prst="rect">
              <a:avLst/>
            </a:prstGeom>
            <a:noFill/>
            <a:ln w="9525">
              <a:noFill/>
              <a:miter lim="800000"/>
              <a:headEnd/>
              <a:tailEnd/>
            </a:ln>
          </p:spPr>
          <p:txBody>
            <a:bodyPr rot="0" vert="horz" wrap="square" lIns="84406" tIns="42203" rIns="84406" bIns="42203" anchor="t" anchorCtr="0">
              <a:noAutofit/>
            </a:bodyPr>
            <a:lstStyle/>
            <a:p>
              <a:pPr algn="just" defTabSz="844083">
                <a:lnSpc>
                  <a:spcPts val="923"/>
                </a:lnSpc>
              </a:pPr>
              <a:r>
                <a:rPr lang="ja-JP" altLang="en-US" sz="923"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意識</a:t>
              </a:r>
              <a:r>
                <a:rPr lang="ja-JP" altLang="en-US" sz="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啓発</a:t>
              </a:r>
              <a:r>
                <a:rPr lang="ja-JP" altLang="en-US" sz="923"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等</a:t>
              </a:r>
            </a:p>
          </p:txBody>
        </p:sp>
        <p:sp>
          <p:nvSpPr>
            <p:cNvPr id="13" name="テキスト ボックス 2">
              <a:extLst>
                <a:ext uri="{FF2B5EF4-FFF2-40B4-BE49-F238E27FC236}">
                  <a16:creationId xmlns:a16="http://schemas.microsoft.com/office/drawing/2014/main" id="{ED16570A-286B-4BE3-855B-2A2883B669A2}"/>
                </a:ext>
              </a:extLst>
            </p:cNvPr>
            <p:cNvSpPr txBox="1">
              <a:spLocks noChangeArrowheads="1"/>
            </p:cNvSpPr>
            <p:nvPr/>
          </p:nvSpPr>
          <p:spPr bwMode="auto">
            <a:xfrm>
              <a:off x="8261186" y="2666947"/>
              <a:ext cx="1104346" cy="400050"/>
            </a:xfrm>
            <a:prstGeom prst="rect">
              <a:avLst/>
            </a:prstGeom>
            <a:noFill/>
            <a:ln w="9525">
              <a:noFill/>
              <a:miter lim="800000"/>
              <a:headEnd/>
              <a:tailEnd/>
            </a:ln>
          </p:spPr>
          <p:txBody>
            <a:bodyPr rot="0" vert="horz" wrap="square" lIns="84406" tIns="42203" rIns="84406" bIns="42203" anchor="t" anchorCtr="0">
              <a:noAutofit/>
            </a:bodyPr>
            <a:lstStyle/>
            <a:p>
              <a:pPr algn="ctr" defTabSz="844083">
                <a:lnSpc>
                  <a:spcPts val="923"/>
                </a:lnSpc>
                <a:spcAft>
                  <a:spcPts val="554"/>
                </a:spcAft>
              </a:pPr>
              <a:r>
                <a:rPr lang="ja-JP" altLang="en-US" sz="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計画の進捗</a:t>
              </a:r>
            </a:p>
            <a:p>
              <a:pPr algn="ctr" defTabSz="844083">
                <a:lnSpc>
                  <a:spcPts val="923"/>
                </a:lnSpc>
                <a:spcAft>
                  <a:spcPts val="554"/>
                </a:spcAft>
              </a:pPr>
              <a:r>
                <a:rPr lang="ja-JP" altLang="en-US" sz="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管理等</a:t>
              </a:r>
            </a:p>
          </p:txBody>
        </p:sp>
        <p:sp>
          <p:nvSpPr>
            <p:cNvPr id="14" name="テキスト ボックス 2">
              <a:extLst>
                <a:ext uri="{FF2B5EF4-FFF2-40B4-BE49-F238E27FC236}">
                  <a16:creationId xmlns:a16="http://schemas.microsoft.com/office/drawing/2014/main" id="{E454C834-8B08-49B3-9F55-D5019EA86508}"/>
                </a:ext>
              </a:extLst>
            </p:cNvPr>
            <p:cNvSpPr txBox="1">
              <a:spLocks noChangeArrowheads="1"/>
            </p:cNvSpPr>
            <p:nvPr/>
          </p:nvSpPr>
          <p:spPr bwMode="auto">
            <a:xfrm>
              <a:off x="7518711" y="3378040"/>
              <a:ext cx="734060" cy="297180"/>
            </a:xfrm>
            <a:prstGeom prst="rect">
              <a:avLst/>
            </a:prstGeom>
            <a:noFill/>
            <a:ln w="9525">
              <a:noFill/>
              <a:miter lim="800000"/>
              <a:headEnd/>
              <a:tailEnd/>
            </a:ln>
          </p:spPr>
          <p:txBody>
            <a:bodyPr rot="0" vert="horz" wrap="square" lIns="84406" tIns="42203" rIns="84406" bIns="42203" anchor="t" anchorCtr="0">
              <a:noAutofit/>
            </a:bodyPr>
            <a:lstStyle/>
            <a:p>
              <a:pPr algn="ctr" defTabSz="844083">
                <a:lnSpc>
                  <a:spcPts val="923"/>
                </a:lnSpc>
              </a:pPr>
              <a:r>
                <a:rPr lang="ja-JP" altLang="en-US" sz="923"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意見交換</a:t>
              </a:r>
            </a:p>
          </p:txBody>
        </p:sp>
      </p:grpSp>
      <p:sp>
        <p:nvSpPr>
          <p:cNvPr id="23" name="正方形/長方形 22">
            <a:extLst>
              <a:ext uri="{FF2B5EF4-FFF2-40B4-BE49-F238E27FC236}">
                <a16:creationId xmlns:a16="http://schemas.microsoft.com/office/drawing/2014/main" id="{02FE7544-CAB1-4802-9F12-22A8FF15E319}"/>
              </a:ext>
            </a:extLst>
          </p:cNvPr>
          <p:cNvSpPr/>
          <p:nvPr/>
        </p:nvSpPr>
        <p:spPr>
          <a:xfrm>
            <a:off x="120265" y="563074"/>
            <a:ext cx="3445174" cy="348109"/>
          </a:xfrm>
          <a:prstGeom prst="rect">
            <a:avLst/>
          </a:prstGeom>
        </p:spPr>
        <p:txBody>
          <a:bodyPr wrap="none">
            <a:spAutoFit/>
          </a:bodyPr>
          <a:lstStyle/>
          <a:p>
            <a:pPr defTabSz="844083"/>
            <a:r>
              <a:rPr lang="ja-JP" altLang="en-US" sz="1662" b="1" dirty="0">
                <a:solidFill>
                  <a:srgbClr val="002060"/>
                </a:solidFill>
                <a:latin typeface="BIZ UDPゴシック" panose="020B0400000000000000" pitchFamily="50" charset="-128"/>
                <a:ea typeface="BIZ UDPゴシック" panose="020B0400000000000000" pitchFamily="50" charset="-128"/>
              </a:rPr>
              <a:t>■食品ロス削減ネットワーク懇話会</a:t>
            </a:r>
            <a:endParaRPr lang="en-US" altLang="ja-JP" sz="1662" b="1" dirty="0">
              <a:solidFill>
                <a:srgbClr val="002060"/>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882EB7CC-4457-4070-BED1-95F36EB8492A}"/>
              </a:ext>
            </a:extLst>
          </p:cNvPr>
          <p:cNvSpPr/>
          <p:nvPr/>
        </p:nvSpPr>
        <p:spPr>
          <a:xfrm>
            <a:off x="231521" y="911183"/>
            <a:ext cx="6442757" cy="1370760"/>
          </a:xfrm>
          <a:prstGeom prst="rect">
            <a:avLst/>
          </a:prstGeom>
        </p:spPr>
        <p:txBody>
          <a:bodyPr wrap="square">
            <a:spAutoFit/>
          </a:bodyPr>
          <a:lstStyle/>
          <a:p>
            <a:pPr defTabSz="844083">
              <a:spcAft>
                <a:spcPts val="554"/>
              </a:spcAft>
            </a:pPr>
            <a:r>
              <a:rPr lang="ja-JP" altLang="en-US" sz="1292" dirty="0">
                <a:solidFill>
                  <a:prstClr val="black"/>
                </a:solidFill>
                <a:latin typeface="BIZ UDPゴシック" panose="020B0400000000000000" pitchFamily="50" charset="-128"/>
                <a:ea typeface="BIZ UDPゴシック" panose="020B0400000000000000" pitchFamily="50" charset="-128"/>
              </a:rPr>
              <a:t>食品製造業者</a:t>
            </a:r>
            <a:r>
              <a:rPr lang="en-US" altLang="ja-JP" sz="1292" dirty="0">
                <a:solidFill>
                  <a:prstClr val="black"/>
                </a:solidFill>
                <a:latin typeface="BIZ UDPゴシック" panose="020B0400000000000000" pitchFamily="50" charset="-128"/>
                <a:ea typeface="BIZ UDPゴシック" panose="020B0400000000000000" pitchFamily="50" charset="-128"/>
              </a:rPr>
              <a:t>､</a:t>
            </a:r>
            <a:r>
              <a:rPr lang="ja-JP" altLang="en-US" sz="1292" dirty="0">
                <a:solidFill>
                  <a:prstClr val="black"/>
                </a:solidFill>
                <a:latin typeface="BIZ UDPゴシック" panose="020B0400000000000000" pitchFamily="50" charset="-128"/>
                <a:ea typeface="BIZ UDPゴシック" panose="020B0400000000000000" pitchFamily="50" charset="-128"/>
              </a:rPr>
              <a:t>食品卸売・小売業者、外食事業者</a:t>
            </a:r>
            <a:r>
              <a:rPr lang="en-US" altLang="ja-JP" sz="1292" dirty="0">
                <a:solidFill>
                  <a:prstClr val="black"/>
                </a:solidFill>
                <a:latin typeface="BIZ UDPゴシック" panose="020B0400000000000000" pitchFamily="50" charset="-128"/>
                <a:ea typeface="BIZ UDPゴシック" panose="020B0400000000000000" pitchFamily="50" charset="-128"/>
              </a:rPr>
              <a:t>､</a:t>
            </a:r>
            <a:r>
              <a:rPr lang="ja-JP" altLang="en-US" sz="1292" dirty="0">
                <a:solidFill>
                  <a:prstClr val="black"/>
                </a:solidFill>
                <a:latin typeface="BIZ UDPゴシック" panose="020B0400000000000000" pitchFamily="50" charset="-128"/>
                <a:ea typeface="BIZ UDPゴシック" panose="020B0400000000000000" pitchFamily="50" charset="-128"/>
              </a:rPr>
              <a:t>消費者</a:t>
            </a:r>
            <a:r>
              <a:rPr lang="en-US" altLang="ja-JP" sz="1292" dirty="0">
                <a:solidFill>
                  <a:prstClr val="black"/>
                </a:solidFill>
                <a:latin typeface="BIZ UDPゴシック" panose="020B0400000000000000" pitchFamily="50" charset="-128"/>
                <a:ea typeface="BIZ UDPゴシック" panose="020B0400000000000000" pitchFamily="50" charset="-128"/>
              </a:rPr>
              <a:t>､</a:t>
            </a:r>
            <a:r>
              <a:rPr lang="ja-JP" altLang="en-US" sz="1292" dirty="0">
                <a:solidFill>
                  <a:prstClr val="black"/>
                </a:solidFill>
                <a:latin typeface="BIZ UDPゴシック" panose="020B0400000000000000" pitchFamily="50" charset="-128"/>
                <a:ea typeface="BIZ UDPゴシック" panose="020B0400000000000000" pitchFamily="50" charset="-128"/>
              </a:rPr>
              <a:t>行政等による</a:t>
            </a:r>
            <a:br>
              <a:rPr lang="en-US" altLang="ja-JP" sz="1292" dirty="0">
                <a:solidFill>
                  <a:prstClr val="black"/>
                </a:solidFill>
                <a:latin typeface="BIZ UDPゴシック" panose="020B0400000000000000" pitchFamily="50" charset="-128"/>
                <a:ea typeface="BIZ UDPゴシック" panose="020B0400000000000000" pitchFamily="50" charset="-128"/>
              </a:rPr>
            </a:br>
            <a:r>
              <a:rPr lang="ja-JP" altLang="en-US" sz="1292" dirty="0">
                <a:solidFill>
                  <a:prstClr val="black"/>
                </a:solidFill>
                <a:latin typeface="BIZ UDPゴシック" panose="020B0400000000000000" pitchFamily="50" charset="-128"/>
                <a:ea typeface="BIZ UDPゴシック" panose="020B0400000000000000" pitchFamily="50" charset="-128"/>
              </a:rPr>
              <a:t>「食品ロス削減ネットワーク懇話会」を設置し、流通全体で具体的な取組を展開。</a:t>
            </a:r>
            <a:br>
              <a:rPr lang="en-US" altLang="ja-JP" sz="1292" dirty="0">
                <a:solidFill>
                  <a:prstClr val="black"/>
                </a:solidFill>
                <a:latin typeface="BIZ UDPゴシック" panose="020B0400000000000000" pitchFamily="50" charset="-128"/>
                <a:ea typeface="BIZ UDPゴシック" panose="020B0400000000000000" pitchFamily="50" charset="-128"/>
              </a:rPr>
            </a:br>
            <a:br>
              <a:rPr lang="en-US" altLang="ja-JP" sz="1292" dirty="0">
                <a:solidFill>
                  <a:prstClr val="black"/>
                </a:solidFill>
                <a:latin typeface="BIZ UDPゴシック" panose="020B0400000000000000" pitchFamily="50" charset="-128"/>
                <a:ea typeface="BIZ UDPゴシック" panose="020B0400000000000000" pitchFamily="50" charset="-128"/>
              </a:rPr>
            </a:br>
            <a:r>
              <a:rPr lang="ja-JP" altLang="en-US" sz="1292" dirty="0">
                <a:solidFill>
                  <a:prstClr val="black"/>
                </a:solidFill>
                <a:latin typeface="BIZ UDPゴシック" panose="020B0400000000000000" pitchFamily="50" charset="-128"/>
                <a:ea typeface="BIZ UDPゴシック" panose="020B0400000000000000" pitchFamily="50" charset="-128"/>
              </a:rPr>
              <a:t>　　</a:t>
            </a:r>
            <a:r>
              <a:rPr kumimoji="1" lang="ja-JP" altLang="en-US" sz="147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〇全体会議（令和</a:t>
            </a:r>
            <a:r>
              <a:rPr kumimoji="1" lang="en-US" altLang="ja-JP" sz="147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sz="147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a:t>
            </a:r>
            <a:r>
              <a:rPr kumimoji="1" lang="ja-JP" altLang="en-US" sz="1477" dirty="0">
                <a:solidFill>
                  <a:prstClr val="black"/>
                </a:solidFill>
                <a:latin typeface="BIZ UDPゴシック" panose="020B0400000000000000" pitchFamily="50" charset="-128"/>
                <a:ea typeface="BIZ UDPゴシック" panose="020B0400000000000000" pitchFamily="50" charset="-128"/>
              </a:rPr>
              <a:t>令和</a:t>
            </a:r>
            <a:r>
              <a:rPr kumimoji="1" lang="en-US" altLang="ja-JP" sz="147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sz="1477" dirty="0">
                <a:solidFill>
                  <a:prstClr val="black"/>
                </a:solidFill>
                <a:latin typeface="BIZ UDPゴシック" panose="020B0400000000000000" pitchFamily="50" charset="-128"/>
                <a:ea typeface="BIZ UDPゴシック" panose="020B0400000000000000" pitchFamily="50" charset="-128"/>
              </a:rPr>
              <a:t>年</a:t>
            </a:r>
            <a:r>
              <a:rPr kumimoji="1" lang="ja-JP" altLang="en-US" sz="147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８月７日、令和８</a:t>
            </a:r>
            <a:r>
              <a:rPr kumimoji="1" lang="ja-JP" altLang="en-US" sz="1477" dirty="0">
                <a:solidFill>
                  <a:prstClr val="black"/>
                </a:solidFill>
                <a:latin typeface="BIZ UDPゴシック" panose="020B0400000000000000" pitchFamily="50" charset="-128"/>
                <a:ea typeface="BIZ UDPゴシック" panose="020B0400000000000000" pitchFamily="50" charset="-128"/>
              </a:rPr>
              <a:t>年</a:t>
            </a:r>
            <a:r>
              <a:rPr kumimoji="1" lang="ja-JP" altLang="en-US" sz="147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２月</a:t>
            </a:r>
            <a:r>
              <a:rPr kumimoji="1" lang="en-US" altLang="ja-JP" sz="147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9</a:t>
            </a:r>
            <a:r>
              <a:rPr kumimoji="1" lang="ja-JP" altLang="en-US" sz="147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a:t>
            </a:r>
            <a:br>
              <a:rPr kumimoji="1" lang="en-US" altLang="ja-JP" sz="147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47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各段階の情報交換や取組への意見など</a:t>
            </a:r>
            <a:br>
              <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477"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令和</a:t>
            </a:r>
            <a:r>
              <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a:t>
            </a: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年度も年２回程度の実施を予定</a:t>
            </a:r>
            <a:endParaRPr lang="ja-JP" altLang="en-US" sz="1292" dirty="0">
              <a:solidFill>
                <a:prstClr val="black"/>
              </a:solidFill>
              <a:latin typeface="BIZ UDPゴシック" panose="020B0400000000000000" pitchFamily="50" charset="-128"/>
              <a:ea typeface="BIZ UDPゴシック" panose="020B0400000000000000" pitchFamily="50" charset="-128"/>
            </a:endParaRPr>
          </a:p>
        </p:txBody>
      </p:sp>
      <p:sp>
        <p:nvSpPr>
          <p:cNvPr id="2" name="AutoShape 2" descr="macocoro">
            <a:extLst>
              <a:ext uri="{FF2B5EF4-FFF2-40B4-BE49-F238E27FC236}">
                <a16:creationId xmlns:a16="http://schemas.microsoft.com/office/drawing/2014/main" id="{1701623A-9CEF-407D-9F28-80F29152623A}"/>
              </a:ext>
            </a:extLst>
          </p:cNvPr>
          <p:cNvSpPr>
            <a:spLocks noChangeAspect="1" noChangeArrowheads="1"/>
          </p:cNvSpPr>
          <p:nvPr/>
        </p:nvSpPr>
        <p:spPr bwMode="auto">
          <a:xfrm>
            <a:off x="7763692" y="60413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 name="図 6">
            <a:extLst>
              <a:ext uri="{FF2B5EF4-FFF2-40B4-BE49-F238E27FC236}">
                <a16:creationId xmlns:a16="http://schemas.microsoft.com/office/drawing/2014/main" id="{B6CD3478-015E-441D-8CFC-FEA0073873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12914" y="2714683"/>
            <a:ext cx="1705225" cy="507130"/>
          </a:xfrm>
          <a:prstGeom prst="rect">
            <a:avLst/>
          </a:prstGeom>
        </p:spPr>
      </p:pic>
      <p:pic>
        <p:nvPicPr>
          <p:cNvPr id="27" name="図 26">
            <a:extLst>
              <a:ext uri="{FF2B5EF4-FFF2-40B4-BE49-F238E27FC236}">
                <a16:creationId xmlns:a16="http://schemas.microsoft.com/office/drawing/2014/main" id="{FD7844E2-7020-493C-816C-CC3DF4DE66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29211" y="5238333"/>
            <a:ext cx="1242204" cy="1242204"/>
          </a:xfrm>
          <a:prstGeom prst="rect">
            <a:avLst/>
          </a:prstGeom>
        </p:spPr>
      </p:pic>
      <p:pic>
        <p:nvPicPr>
          <p:cNvPr id="30" name="図 29">
            <a:extLst>
              <a:ext uri="{FF2B5EF4-FFF2-40B4-BE49-F238E27FC236}">
                <a16:creationId xmlns:a16="http://schemas.microsoft.com/office/drawing/2014/main" id="{620544CD-4910-4E6F-AFD8-862E0F7BE3B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48928" y="3286786"/>
            <a:ext cx="1854153" cy="488282"/>
          </a:xfrm>
          <a:prstGeom prst="rect">
            <a:avLst/>
          </a:prstGeom>
        </p:spPr>
      </p:pic>
      <p:pic>
        <p:nvPicPr>
          <p:cNvPr id="32" name="図 31">
            <a:extLst>
              <a:ext uri="{FF2B5EF4-FFF2-40B4-BE49-F238E27FC236}">
                <a16:creationId xmlns:a16="http://schemas.microsoft.com/office/drawing/2014/main" id="{684E60A3-2966-4DA8-AB6E-96E5D3D89C5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16092" y="5300100"/>
            <a:ext cx="1046044" cy="1046044"/>
          </a:xfrm>
          <a:prstGeom prst="rect">
            <a:avLst/>
          </a:prstGeom>
        </p:spPr>
      </p:pic>
      <p:pic>
        <p:nvPicPr>
          <p:cNvPr id="35" name="図 34">
            <a:extLst>
              <a:ext uri="{FF2B5EF4-FFF2-40B4-BE49-F238E27FC236}">
                <a16:creationId xmlns:a16="http://schemas.microsoft.com/office/drawing/2014/main" id="{F22598E2-01C0-4AEE-88BE-7640F3C1C6C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765322" y="3983584"/>
            <a:ext cx="1990684" cy="443993"/>
          </a:xfrm>
          <a:prstGeom prst="rect">
            <a:avLst/>
          </a:prstGeom>
        </p:spPr>
      </p:pic>
      <p:pic>
        <p:nvPicPr>
          <p:cNvPr id="5" name="図 4">
            <a:extLst>
              <a:ext uri="{FF2B5EF4-FFF2-40B4-BE49-F238E27FC236}">
                <a16:creationId xmlns:a16="http://schemas.microsoft.com/office/drawing/2014/main" id="{566962F9-8FA1-4788-A2E5-C534CF1D413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782275" y="4463469"/>
            <a:ext cx="1916693" cy="640471"/>
          </a:xfrm>
          <a:prstGeom prst="rect">
            <a:avLst/>
          </a:prstGeom>
        </p:spPr>
      </p:pic>
      <p:sp>
        <p:nvSpPr>
          <p:cNvPr id="4" name="スライド番号プレースホルダー 3">
            <a:extLst>
              <a:ext uri="{FF2B5EF4-FFF2-40B4-BE49-F238E27FC236}">
                <a16:creationId xmlns:a16="http://schemas.microsoft.com/office/drawing/2014/main" id="{936C8771-C48E-4386-B2B6-DC4063CB323B}"/>
              </a:ext>
            </a:extLst>
          </p:cNvPr>
          <p:cNvSpPr>
            <a:spLocks noGrp="1"/>
          </p:cNvSpPr>
          <p:nvPr>
            <p:ph type="sldNum" sz="quarter" idx="12"/>
          </p:nvPr>
        </p:nvSpPr>
        <p:spPr/>
        <p:txBody>
          <a:bodyPr/>
          <a:lstStyle/>
          <a:p>
            <a:fld id="{EFB75F29-2A43-47D9-BF57-FD259BF795F0}" type="slidenum">
              <a:rPr lang="ja-JP" altLang="en-US" smtClean="0"/>
              <a:pPr/>
              <a:t>2</a:t>
            </a:fld>
            <a:endParaRPr lang="ja-JP" altLang="en-US" dirty="0"/>
          </a:p>
        </p:txBody>
      </p:sp>
    </p:spTree>
    <p:extLst>
      <p:ext uri="{BB962C8B-B14F-4D97-AF65-F5344CB8AC3E}">
        <p14:creationId xmlns:p14="http://schemas.microsoft.com/office/powerpoint/2010/main" val="173599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6CA38B-BF73-4684-9F0D-57BFB6292A8F}"/>
              </a:ext>
            </a:extLst>
          </p:cNvPr>
          <p:cNvSpPr txBox="1">
            <a:spLocks/>
          </p:cNvSpPr>
          <p:nvPr/>
        </p:nvSpPr>
        <p:spPr>
          <a:xfrm>
            <a:off x="0" y="0"/>
            <a:ext cx="9144000" cy="468313"/>
          </a:xfrm>
          <a:prstGeom prst="rect">
            <a:avLst/>
          </a:prstGeom>
          <a:solidFill>
            <a:schemeClr val="accent1">
              <a:lumMod val="75000"/>
            </a:schemeClr>
          </a:solid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400" b="1" dirty="0">
                <a:solidFill>
                  <a:schemeClr val="bg1">
                    <a:lumMod val="95000"/>
                  </a:schemeClr>
                </a:solidFill>
                <a:latin typeface="Meiryo UI" panose="020B0604030504040204" pitchFamily="50" charset="-128"/>
                <a:ea typeface="Meiryo UI" panose="020B0604030504040204" pitchFamily="50" charset="-128"/>
              </a:rPr>
              <a:t>まとめ</a:t>
            </a:r>
          </a:p>
        </p:txBody>
      </p:sp>
      <p:sp>
        <p:nvSpPr>
          <p:cNvPr id="3" name="テキスト ボックス 2">
            <a:extLst>
              <a:ext uri="{FF2B5EF4-FFF2-40B4-BE49-F238E27FC236}">
                <a16:creationId xmlns:a16="http://schemas.microsoft.com/office/drawing/2014/main" id="{A9D8B0F3-4DAC-4B27-9AE2-4C21EE8BA2CB}"/>
              </a:ext>
            </a:extLst>
          </p:cNvPr>
          <p:cNvSpPr txBox="1"/>
          <p:nvPr/>
        </p:nvSpPr>
        <p:spPr>
          <a:xfrm>
            <a:off x="239988" y="536383"/>
            <a:ext cx="8486226" cy="3139321"/>
          </a:xfrm>
          <a:prstGeom prst="rect">
            <a:avLst/>
          </a:prstGeom>
          <a:noFill/>
        </p:spPr>
        <p:txBody>
          <a:bodyPr wrap="square">
            <a:spAutoFit/>
          </a:bodyPr>
          <a:lstStyle/>
          <a:p>
            <a:pPr algn="just">
              <a:buFontTx/>
              <a:buNone/>
            </a:pPr>
            <a:r>
              <a:rPr lang="en-US" altLang="ja-JP" b="1" dirty="0">
                <a:highlight>
                  <a:srgbClr val="00FF00"/>
                </a:highlight>
                <a:latin typeface="Meiryo UI" panose="020B0604030504040204" pitchFamily="50" charset="-128"/>
                <a:ea typeface="Meiryo UI" panose="020B0604030504040204" pitchFamily="50" charset="-128"/>
              </a:rPr>
              <a:t>【</a:t>
            </a:r>
            <a:r>
              <a:rPr lang="ja-JP" altLang="en-US" b="1" dirty="0">
                <a:highlight>
                  <a:srgbClr val="00FF00"/>
                </a:highlight>
                <a:latin typeface="Meiryo UI" panose="020B0604030504040204" pitchFamily="50" charset="-128"/>
                <a:ea typeface="Meiryo UI" panose="020B0604030504040204" pitchFamily="50" charset="-128"/>
              </a:rPr>
              <a:t>成果</a:t>
            </a:r>
            <a:r>
              <a:rPr lang="en-US" altLang="ja-JP" b="1" dirty="0">
                <a:highlight>
                  <a:srgbClr val="00FF00"/>
                </a:highlight>
                <a:latin typeface="Meiryo UI" panose="020B0604030504040204" pitchFamily="50" charset="-128"/>
                <a:ea typeface="Meiryo UI" panose="020B0604030504040204" pitchFamily="50" charset="-128"/>
              </a:rPr>
              <a:t>】</a:t>
            </a:r>
          </a:p>
          <a:p>
            <a:pPr algn="just">
              <a:buFontTx/>
              <a:buNone/>
            </a:pPr>
            <a:r>
              <a:rPr lang="ja-JP" altLang="en-US" sz="1600" dirty="0">
                <a:latin typeface="Meiryo UI" panose="020B0604030504040204" pitchFamily="50" charset="-128"/>
                <a:ea typeface="Meiryo UI" panose="020B0604030504040204" pitchFamily="50" charset="-128"/>
                <a:cs typeface="ＭＳ ゴシック" panose="020B0609070205080204" pitchFamily="49" charset="-128"/>
              </a:rPr>
              <a:t>■キックオフイベント及び店舗イベントを通じ、来客者だけでなく、従業員へも意識啓発を行うことができた</a:t>
            </a:r>
            <a:endParaRPr lang="en-US" altLang="ja-JP" sz="1600" dirty="0">
              <a:latin typeface="Meiryo UI" panose="020B0604030504040204" pitchFamily="50" charset="-128"/>
              <a:ea typeface="Meiryo UI" panose="020B0604030504040204" pitchFamily="50" charset="-128"/>
              <a:cs typeface="ＭＳ ゴシック" panose="020B0609070205080204" pitchFamily="49" charset="-128"/>
            </a:endParaRPr>
          </a:p>
          <a:p>
            <a:pPr algn="just">
              <a:buFontTx/>
              <a:buNone/>
            </a:pPr>
            <a:r>
              <a:rPr lang="ja-JP" altLang="en-US" sz="1600" dirty="0">
                <a:latin typeface="Meiryo UI" panose="020B0604030504040204" pitchFamily="50" charset="-128"/>
                <a:ea typeface="Meiryo UI" panose="020B0604030504040204" pitchFamily="50" charset="-128"/>
              </a:rPr>
              <a:t>■府内</a:t>
            </a:r>
            <a:r>
              <a:rPr lang="en-US" altLang="ja-JP" sz="1600" dirty="0">
                <a:latin typeface="Meiryo UI" panose="020B0604030504040204" pitchFamily="50" charset="-128"/>
                <a:ea typeface="Meiryo UI" panose="020B0604030504040204" pitchFamily="50" charset="-128"/>
              </a:rPr>
              <a:t>581</a:t>
            </a:r>
            <a:r>
              <a:rPr lang="ja-JP" altLang="en-US" sz="1600" dirty="0">
                <a:latin typeface="Meiryo UI" panose="020B0604030504040204" pitchFamily="50" charset="-128"/>
                <a:ea typeface="Meiryo UI" panose="020B0604030504040204" pitchFamily="50" charset="-128"/>
              </a:rPr>
              <a:t>店舗に</a:t>
            </a:r>
            <a:r>
              <a:rPr lang="ja-JP" altLang="en-US" sz="1600" dirty="0">
                <a:latin typeface="Meiryo UI" panose="020B0604030504040204" pitchFamily="50" charset="-128"/>
                <a:ea typeface="Meiryo UI" panose="020B0604030504040204" pitchFamily="50" charset="-128"/>
                <a:cs typeface="ＭＳ ゴシック" panose="020B0609070205080204" pitchFamily="49" charset="-128"/>
              </a:rPr>
              <a:t>共通のキャンペーンのポスターを掲示できた</a:t>
            </a:r>
            <a:endParaRPr lang="en-US" altLang="ja-JP" sz="1600" dirty="0">
              <a:latin typeface="Meiryo UI" panose="020B0604030504040204" pitchFamily="50" charset="-128"/>
              <a:ea typeface="Meiryo UI" panose="020B0604030504040204" pitchFamily="50" charset="-128"/>
              <a:cs typeface="ＭＳ ゴシック" panose="020B0609070205080204" pitchFamily="49" charset="-128"/>
            </a:endParaRPr>
          </a:p>
          <a:p>
            <a:pPr algn="just">
              <a:buFontTx/>
              <a:buNone/>
            </a:pPr>
            <a:r>
              <a:rPr lang="ja-JP" altLang="en-US" sz="1600" dirty="0">
                <a:latin typeface="Meiryo UI" panose="020B0604030504040204" pitchFamily="50" charset="-128"/>
                <a:ea typeface="Meiryo UI" panose="020B0604030504040204" pitchFamily="50" charset="-128"/>
              </a:rPr>
              <a:t>■アンケートの実施により、来客者が実施する取組の傾向を把握できた</a:t>
            </a:r>
            <a:endParaRPr lang="en-US" altLang="ja-JP" sz="1600" dirty="0">
              <a:latin typeface="Meiryo UI" panose="020B0604030504040204" pitchFamily="50" charset="-128"/>
              <a:ea typeface="Meiryo UI" panose="020B0604030504040204" pitchFamily="50" charset="-128"/>
            </a:endParaRPr>
          </a:p>
          <a:p>
            <a:pPr algn="just">
              <a:buFontTx/>
              <a:buNone/>
            </a:pPr>
            <a:endParaRPr lang="en-US" altLang="ja-JP" b="1" dirty="0">
              <a:highlight>
                <a:srgbClr val="00FF00"/>
              </a:highlight>
              <a:latin typeface="Meiryo UI" panose="020B0604030504040204" pitchFamily="50" charset="-128"/>
              <a:ea typeface="Meiryo UI" panose="020B0604030504040204" pitchFamily="50" charset="-128"/>
            </a:endParaRPr>
          </a:p>
          <a:p>
            <a:pPr algn="just">
              <a:buFontTx/>
              <a:buNone/>
            </a:pPr>
            <a:r>
              <a:rPr lang="en-US" altLang="ja-JP" b="1" dirty="0">
                <a:highlight>
                  <a:srgbClr val="00FF00"/>
                </a:highlight>
                <a:latin typeface="Meiryo UI" panose="020B0604030504040204" pitchFamily="50" charset="-128"/>
                <a:ea typeface="Meiryo UI" panose="020B0604030504040204" pitchFamily="50" charset="-128"/>
              </a:rPr>
              <a:t>【</a:t>
            </a:r>
            <a:r>
              <a:rPr lang="ja-JP" altLang="en-US" b="1" dirty="0">
                <a:highlight>
                  <a:srgbClr val="00FF00"/>
                </a:highlight>
                <a:latin typeface="Meiryo UI" panose="020B0604030504040204" pitchFamily="50" charset="-128"/>
                <a:ea typeface="Meiryo UI" panose="020B0604030504040204" pitchFamily="50" charset="-128"/>
              </a:rPr>
              <a:t>課題</a:t>
            </a:r>
            <a:r>
              <a:rPr lang="en-US" altLang="ja-JP" b="1" dirty="0">
                <a:highlight>
                  <a:srgbClr val="00FF00"/>
                </a:highlight>
                <a:latin typeface="Meiryo UI" panose="020B0604030504040204" pitchFamily="50" charset="-128"/>
                <a:ea typeface="Meiryo UI" panose="020B0604030504040204" pitchFamily="50" charset="-128"/>
              </a:rPr>
              <a:t>】</a:t>
            </a:r>
          </a:p>
          <a:p>
            <a:pPr algn="just">
              <a:buFontTx/>
              <a:buNone/>
            </a:pPr>
            <a:r>
              <a:rPr lang="ja-JP" altLang="en-US" sz="1600" dirty="0">
                <a:latin typeface="Meiryo UI" panose="020B0604030504040204" pitchFamily="50" charset="-128"/>
                <a:ea typeface="Meiryo UI" panose="020B0604030504040204" pitchFamily="50" charset="-128"/>
              </a:rPr>
              <a:t>■府の啓発コンテンツを中心とした店舗イベントの開催になっていた</a:t>
            </a:r>
            <a:endParaRPr lang="en-US" altLang="ja-JP" sz="1600" dirty="0">
              <a:latin typeface="Meiryo UI" panose="020B0604030504040204" pitchFamily="50" charset="-128"/>
              <a:ea typeface="Meiryo UI" panose="020B0604030504040204" pitchFamily="50" charset="-128"/>
              <a:cs typeface="ＭＳ ゴシック" panose="020B0609070205080204" pitchFamily="49" charset="-128"/>
            </a:endParaRPr>
          </a:p>
          <a:p>
            <a:pPr algn="just">
              <a:buFontTx/>
              <a:buNone/>
            </a:pPr>
            <a:r>
              <a:rPr lang="ja-JP" altLang="en-US" sz="1600" dirty="0">
                <a:latin typeface="Meiryo UI" panose="020B0604030504040204" pitchFamily="50" charset="-128"/>
                <a:ea typeface="Meiryo UI" panose="020B0604030504040204" pitchFamily="50" charset="-128"/>
                <a:cs typeface="ＭＳ ゴシック" panose="020B0609070205080204" pitchFamily="49" charset="-128"/>
              </a:rPr>
              <a:t>■ポスターからの</a:t>
            </a:r>
            <a:r>
              <a:rPr lang="en-US" altLang="ja-JP" sz="1600" dirty="0">
                <a:latin typeface="Meiryo UI" panose="020B0604030504040204" pitchFamily="50" charset="-128"/>
                <a:ea typeface="Meiryo UI" panose="020B0604030504040204" pitchFamily="50" charset="-128"/>
                <a:cs typeface="ＭＳ ゴシック" panose="020B0609070205080204" pitchFamily="49" charset="-128"/>
              </a:rPr>
              <a:t>QR</a:t>
            </a:r>
            <a:r>
              <a:rPr lang="ja-JP" altLang="en-US" sz="1600" dirty="0">
                <a:latin typeface="Meiryo UI" panose="020B0604030504040204" pitchFamily="50" charset="-128"/>
                <a:ea typeface="Meiryo UI" panose="020B0604030504040204" pitchFamily="50" charset="-128"/>
                <a:cs typeface="ＭＳ ゴシック" panose="020B0609070205080204" pitchFamily="49" charset="-128"/>
              </a:rPr>
              <a:t>コードのアンケート回答数が少ない</a:t>
            </a:r>
            <a:endParaRPr lang="en-US" altLang="ja-JP" sz="1600" dirty="0">
              <a:latin typeface="Meiryo UI" panose="020B0604030504040204" pitchFamily="50" charset="-128"/>
              <a:ea typeface="Meiryo UI" panose="020B0604030504040204" pitchFamily="50" charset="-128"/>
            </a:endParaRPr>
          </a:p>
          <a:p>
            <a:pPr algn="just">
              <a:buFontTx/>
              <a:buNone/>
            </a:pPr>
            <a:r>
              <a:rPr lang="ja-JP" altLang="en-US" sz="1600" dirty="0">
                <a:latin typeface="Meiryo UI" panose="020B0604030504040204" pitchFamily="50" charset="-128"/>
                <a:ea typeface="Meiryo UI" panose="020B0604030504040204" pitchFamily="50" charset="-128"/>
                <a:cs typeface="ＭＳ ゴシック" panose="020B0609070205080204" pitchFamily="49" charset="-128"/>
              </a:rPr>
              <a:t>■店舗で実施している取組が来店者の行動に与える影響の調査ができなかった</a:t>
            </a:r>
            <a:endParaRPr lang="en-US" altLang="ja-JP" sz="1600" dirty="0">
              <a:latin typeface="Meiryo UI" panose="020B0604030504040204" pitchFamily="50" charset="-128"/>
              <a:ea typeface="Meiryo UI" panose="020B0604030504040204" pitchFamily="50" charset="-128"/>
            </a:endParaRPr>
          </a:p>
          <a:p>
            <a:pPr algn="just">
              <a:buFontTx/>
              <a:buNone/>
            </a:pPr>
            <a:r>
              <a:rPr lang="ja-JP" altLang="en-US" sz="1600" dirty="0">
                <a:latin typeface="Meiryo UI" panose="020B0604030504040204" pitchFamily="50" charset="-128"/>
                <a:ea typeface="Meiryo UI" panose="020B0604030504040204" pitchFamily="50" charset="-128"/>
              </a:rPr>
              <a:t>■計測していない事業者や事業者ごとに計測方法が異なっており、売れ残り、廃棄量の把握が困難</a:t>
            </a:r>
            <a:endParaRPr lang="en-US" altLang="ja-JP" sz="1600" dirty="0">
              <a:latin typeface="Meiryo UI" panose="020B0604030504040204" pitchFamily="50" charset="-128"/>
              <a:ea typeface="Meiryo UI" panose="020B0604030504040204" pitchFamily="50" charset="-128"/>
            </a:endParaRPr>
          </a:p>
          <a:p>
            <a:pPr algn="just">
              <a:buFontTx/>
              <a:buNone/>
            </a:pPr>
            <a:r>
              <a:rPr lang="ja-JP" altLang="en-US" sz="1600" dirty="0">
                <a:latin typeface="Meiryo UI" panose="020B0604030504040204" pitchFamily="50" charset="-128"/>
                <a:ea typeface="Meiryo UI" panose="020B0604030504040204" pitchFamily="50" charset="-128"/>
              </a:rPr>
              <a:t>■知事記者会見等を実施したがメディア等の取材がなく、</a:t>
            </a:r>
            <a:endParaRPr lang="en-US" altLang="ja-JP" sz="1600" dirty="0">
              <a:latin typeface="Meiryo UI" panose="020B0604030504040204" pitchFamily="50" charset="-128"/>
              <a:ea typeface="Meiryo UI" panose="020B0604030504040204" pitchFamily="50" charset="-128"/>
            </a:endParaRPr>
          </a:p>
          <a:p>
            <a:pPr algn="just">
              <a:buFontTx/>
              <a:buNone/>
            </a:pPr>
            <a:r>
              <a:rPr lang="ja-JP" altLang="en-US" sz="1600" dirty="0">
                <a:latin typeface="Meiryo UI" panose="020B0604030504040204" pitchFamily="50" charset="-128"/>
                <a:ea typeface="Meiryo UI" panose="020B0604030504040204" pitchFamily="50" charset="-128"/>
              </a:rPr>
              <a:t>　　より話題性を高める必要があるとともに別途メディア向けの広報が必要</a:t>
            </a:r>
            <a:endParaRPr lang="en-US" altLang="ja-JP" sz="16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CA088AA-AAA7-4829-B071-D63C61B4FFF4}"/>
              </a:ext>
            </a:extLst>
          </p:cNvPr>
          <p:cNvSpPr txBox="1"/>
          <p:nvPr/>
        </p:nvSpPr>
        <p:spPr>
          <a:xfrm>
            <a:off x="239988" y="4169217"/>
            <a:ext cx="8486226" cy="2431435"/>
          </a:xfrm>
          <a:prstGeom prst="rect">
            <a:avLst/>
          </a:prstGeom>
          <a:noFill/>
        </p:spPr>
        <p:txBody>
          <a:bodyPr wrap="square">
            <a:spAutoFit/>
          </a:bodyPr>
          <a:lstStyle/>
          <a:p>
            <a:pPr algn="just">
              <a:buFontTx/>
              <a:buNone/>
            </a:pPr>
            <a:r>
              <a:rPr lang="en-US" altLang="ja-JP" b="1" dirty="0">
                <a:highlight>
                  <a:srgbClr val="FFFF00"/>
                </a:highlight>
                <a:latin typeface="Meiryo UI" panose="020B0604030504040204" pitchFamily="50" charset="-128"/>
                <a:ea typeface="Meiryo UI" panose="020B0604030504040204" pitchFamily="50" charset="-128"/>
              </a:rPr>
              <a:t>【</a:t>
            </a:r>
            <a:r>
              <a:rPr lang="ja-JP" altLang="en-US" b="1" dirty="0">
                <a:highlight>
                  <a:srgbClr val="FFFF00"/>
                </a:highlight>
                <a:latin typeface="Meiryo UI" panose="020B0604030504040204" pitchFamily="50" charset="-128"/>
                <a:ea typeface="Meiryo UI" panose="020B0604030504040204" pitchFamily="50" charset="-128"/>
              </a:rPr>
              <a:t>新たな連携先</a:t>
            </a:r>
            <a:r>
              <a:rPr lang="en-US" altLang="ja-JP" b="1" dirty="0">
                <a:highlight>
                  <a:srgbClr val="FFFF00"/>
                </a:highlight>
                <a:latin typeface="Meiryo UI" panose="020B0604030504040204" pitchFamily="50" charset="-128"/>
                <a:ea typeface="Meiryo UI" panose="020B0604030504040204" pitchFamily="50" charset="-128"/>
              </a:rPr>
              <a:t>】</a:t>
            </a:r>
          </a:p>
          <a:p>
            <a:pPr algn="just">
              <a:buFontTx/>
              <a:buNone/>
            </a:pPr>
            <a:r>
              <a:rPr lang="ja-JP" altLang="en-US" sz="1600" dirty="0">
                <a:latin typeface="Meiryo UI" panose="020B0604030504040204" pitchFamily="50" charset="-128"/>
                <a:ea typeface="Meiryo UI" panose="020B0604030504040204" pitchFamily="50" charset="-128"/>
                <a:cs typeface="ＭＳ ゴシック" panose="020B0609070205080204" pitchFamily="49" charset="-128"/>
              </a:rPr>
              <a:t>■おおさか食品ロス削減パートナーシップ事業者にも協力を依頼し、より話題性を高める</a:t>
            </a:r>
            <a:endParaRPr lang="en-US" altLang="ja-JP" sz="1600" dirty="0">
              <a:latin typeface="Meiryo UI" panose="020B0604030504040204" pitchFamily="50" charset="-128"/>
              <a:ea typeface="Meiryo UI" panose="020B0604030504040204" pitchFamily="50" charset="-128"/>
              <a:cs typeface="ＭＳ ゴシック" panose="020B0609070205080204" pitchFamily="49" charset="-128"/>
            </a:endParaRPr>
          </a:p>
          <a:p>
            <a:pPr algn="just">
              <a:buFontTx/>
              <a:buNone/>
            </a:pPr>
            <a:endParaRPr lang="en-US" altLang="ja-JP" b="1" dirty="0">
              <a:highlight>
                <a:srgbClr val="00FF00"/>
              </a:highlight>
              <a:latin typeface="Meiryo UI" panose="020B0604030504040204" pitchFamily="50" charset="-128"/>
              <a:ea typeface="Meiryo UI" panose="020B0604030504040204" pitchFamily="50" charset="-128"/>
            </a:endParaRPr>
          </a:p>
          <a:p>
            <a:pPr algn="just">
              <a:buFontTx/>
              <a:buNone/>
            </a:pPr>
            <a:r>
              <a:rPr lang="en-US" altLang="ja-JP" b="1" dirty="0">
                <a:highlight>
                  <a:srgbClr val="FFFF00"/>
                </a:highlight>
                <a:latin typeface="Meiryo UI" panose="020B0604030504040204" pitchFamily="50" charset="-128"/>
                <a:ea typeface="Meiryo UI" panose="020B0604030504040204" pitchFamily="50" charset="-128"/>
              </a:rPr>
              <a:t>【</a:t>
            </a:r>
            <a:r>
              <a:rPr lang="ja-JP" altLang="en-US" b="1" dirty="0">
                <a:highlight>
                  <a:srgbClr val="FFFF00"/>
                </a:highlight>
                <a:latin typeface="Meiryo UI" panose="020B0604030504040204" pitchFamily="50" charset="-128"/>
                <a:ea typeface="Meiryo UI" panose="020B0604030504040204" pitchFamily="50" charset="-128"/>
              </a:rPr>
              <a:t>改善点</a:t>
            </a:r>
            <a:r>
              <a:rPr lang="en-US" altLang="ja-JP" b="1" dirty="0">
                <a:highlight>
                  <a:srgbClr val="FFFF00"/>
                </a:highlight>
                <a:latin typeface="Meiryo UI" panose="020B0604030504040204" pitchFamily="50" charset="-128"/>
                <a:ea typeface="Meiryo UI" panose="020B0604030504040204" pitchFamily="50" charset="-128"/>
              </a:rPr>
              <a:t>】</a:t>
            </a:r>
          </a:p>
          <a:p>
            <a:pPr algn="just">
              <a:buFontTx/>
              <a:buNone/>
            </a:pPr>
            <a:r>
              <a:rPr lang="ja-JP" altLang="en-US" sz="1600" dirty="0">
                <a:latin typeface="Meiryo UI" panose="020B0604030504040204" pitchFamily="50" charset="-128"/>
                <a:ea typeface="Meiryo UI" panose="020B0604030504040204" pitchFamily="50" charset="-128"/>
              </a:rPr>
              <a:t>■各店舗が力を入れている取組を府と店舗イベント等で</a:t>
            </a:r>
            <a:r>
              <a:rPr lang="en-US" altLang="ja-JP" sz="1600" dirty="0">
                <a:latin typeface="Meiryo UI" panose="020B0604030504040204" pitchFamily="50" charset="-128"/>
                <a:ea typeface="Meiryo UI" panose="020B0604030504040204" pitchFamily="50" charset="-128"/>
              </a:rPr>
              <a:t>PR</a:t>
            </a:r>
          </a:p>
          <a:p>
            <a:pPr algn="just">
              <a:buFontTx/>
              <a:buNone/>
            </a:pPr>
            <a:r>
              <a:rPr lang="ja-JP" altLang="en-US" sz="1600" dirty="0">
                <a:latin typeface="Meiryo UI" panose="020B0604030504040204" pitchFamily="50" charset="-128"/>
                <a:ea typeface="Meiryo UI" panose="020B0604030504040204" pitchFamily="50" charset="-128"/>
              </a:rPr>
              <a:t>■ポスター以外にも手に取りやすいカード等のツールも活用しアンケートを実施</a:t>
            </a:r>
            <a:endParaRPr lang="en-US" altLang="ja-JP" sz="1600" dirty="0">
              <a:latin typeface="Meiryo UI" panose="020B0604030504040204" pitchFamily="50" charset="-128"/>
              <a:ea typeface="Meiryo UI" panose="020B0604030504040204" pitchFamily="50" charset="-128"/>
            </a:endParaRPr>
          </a:p>
          <a:p>
            <a:pPr algn="just">
              <a:buFontTx/>
              <a:buNone/>
            </a:pPr>
            <a:r>
              <a:rPr lang="ja-JP" altLang="en-US" sz="1600" dirty="0">
                <a:latin typeface="Meiryo UI" panose="020B0604030504040204" pitchFamily="50" charset="-128"/>
                <a:ea typeface="Meiryo UI" panose="020B0604030504040204" pitchFamily="50" charset="-128"/>
              </a:rPr>
              <a:t>■アンケートは店舗の取組とリンクするような調査項目に設定</a:t>
            </a:r>
            <a:endParaRPr lang="en-US" altLang="ja-JP" sz="1600" dirty="0">
              <a:latin typeface="Meiryo UI" panose="020B0604030504040204" pitchFamily="50" charset="-128"/>
              <a:ea typeface="Meiryo UI" panose="020B0604030504040204" pitchFamily="50" charset="-128"/>
            </a:endParaRPr>
          </a:p>
          <a:p>
            <a:pPr algn="just">
              <a:buFontTx/>
              <a:buNone/>
            </a:pPr>
            <a:r>
              <a:rPr lang="ja-JP" altLang="en-US" sz="1600" dirty="0">
                <a:latin typeface="Meiryo UI" panose="020B0604030504040204" pitchFamily="50" charset="-128"/>
                <a:ea typeface="Meiryo UI" panose="020B0604030504040204" pitchFamily="50" charset="-128"/>
              </a:rPr>
              <a:t>■計測している店舗については、それぞれの形で調査を行い効果を検証</a:t>
            </a:r>
            <a:endParaRPr lang="en-US" altLang="ja-JP" sz="1600" dirty="0">
              <a:latin typeface="Meiryo UI" panose="020B0604030504040204" pitchFamily="50" charset="-128"/>
              <a:ea typeface="Meiryo UI" panose="020B0604030504040204" pitchFamily="50" charset="-128"/>
            </a:endParaRPr>
          </a:p>
          <a:p>
            <a:pPr algn="just">
              <a:buFontTx/>
              <a:buNone/>
            </a:pPr>
            <a:r>
              <a:rPr lang="ja-JP" altLang="en-US" sz="1600" dirty="0">
                <a:latin typeface="Meiryo UI" panose="020B0604030504040204" pitchFamily="50" charset="-128"/>
                <a:ea typeface="Meiryo UI" panose="020B0604030504040204" pitchFamily="50" charset="-128"/>
              </a:rPr>
              <a:t>■メディアに取り上げてもらえるような広報の工夫を実施</a:t>
            </a:r>
            <a:endParaRPr lang="en-US" altLang="ja-JP" sz="1600" dirty="0">
              <a:latin typeface="Meiryo UI" panose="020B0604030504040204" pitchFamily="50" charset="-128"/>
              <a:ea typeface="Meiryo UI" panose="020B0604030504040204" pitchFamily="50" charset="-128"/>
            </a:endParaRPr>
          </a:p>
        </p:txBody>
      </p:sp>
      <p:sp>
        <p:nvSpPr>
          <p:cNvPr id="7" name="矢印: 下 6">
            <a:extLst>
              <a:ext uri="{FF2B5EF4-FFF2-40B4-BE49-F238E27FC236}">
                <a16:creationId xmlns:a16="http://schemas.microsoft.com/office/drawing/2014/main" id="{21C3906D-E1CC-4B65-9DB4-20DEC9D2DFCF}"/>
              </a:ext>
            </a:extLst>
          </p:cNvPr>
          <p:cNvSpPr/>
          <p:nvPr/>
        </p:nvSpPr>
        <p:spPr>
          <a:xfrm>
            <a:off x="2885288" y="3726172"/>
            <a:ext cx="2399071" cy="392577"/>
          </a:xfrm>
          <a:prstGeom prst="downArrow">
            <a:avLst/>
          </a:prstGeom>
          <a:gradFill flip="none" rotWithShape="1">
            <a:gsLst>
              <a:gs pos="0">
                <a:srgbClr val="FF6699">
                  <a:tint val="66000"/>
                  <a:satMod val="160000"/>
                </a:srgbClr>
              </a:gs>
              <a:gs pos="50000">
                <a:srgbClr val="FF6699">
                  <a:tint val="44500"/>
                  <a:satMod val="160000"/>
                </a:srgbClr>
              </a:gs>
              <a:gs pos="100000">
                <a:srgbClr val="FF6699">
                  <a:tint val="23500"/>
                  <a:satMod val="160000"/>
                </a:srgbClr>
              </a:gs>
            </a:gsLst>
            <a:lin ang="16200000" scaled="1"/>
            <a:tileRect/>
          </a:gra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6F12A28B-D579-43EC-B2B6-11FB9F95ED12}"/>
              </a:ext>
            </a:extLst>
          </p:cNvPr>
          <p:cNvSpPr>
            <a:spLocks noGrp="1"/>
          </p:cNvSpPr>
          <p:nvPr>
            <p:ph type="sldNum" sz="quarter" idx="12"/>
          </p:nvPr>
        </p:nvSpPr>
        <p:spPr/>
        <p:txBody>
          <a:bodyPr/>
          <a:lstStyle/>
          <a:p>
            <a:fld id="{481A2E50-83C5-4483-B0CA-AC279CFA76AE}" type="slidenum">
              <a:rPr kumimoji="1" lang="ja-JP" altLang="en-US" smtClean="0"/>
              <a:t>20</a:t>
            </a:fld>
            <a:endParaRPr kumimoji="1" lang="ja-JP" altLang="en-US"/>
          </a:p>
        </p:txBody>
      </p:sp>
    </p:spTree>
    <p:extLst>
      <p:ext uri="{BB962C8B-B14F-4D97-AF65-F5344CB8AC3E}">
        <p14:creationId xmlns:p14="http://schemas.microsoft.com/office/powerpoint/2010/main" val="1286835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F33D3C1C-CF16-4383-91FC-0451DFAC01DC}"/>
              </a:ext>
            </a:extLst>
          </p:cNvPr>
          <p:cNvGraphicFramePr>
            <a:graphicFrameLocks noGrp="1"/>
          </p:cNvGraphicFramePr>
          <p:nvPr/>
        </p:nvGraphicFramePr>
        <p:xfrm>
          <a:off x="231318" y="629575"/>
          <a:ext cx="8681365" cy="3322320"/>
        </p:xfrm>
        <a:graphic>
          <a:graphicData uri="http://schemas.openxmlformats.org/drawingml/2006/table">
            <a:tbl>
              <a:tblPr firstRow="1" bandRow="1">
                <a:tableStyleId>{5DA37D80-6434-44D0-A028-1B22A696006F}</a:tableStyleId>
              </a:tblPr>
              <a:tblGrid>
                <a:gridCol w="1203526">
                  <a:extLst>
                    <a:ext uri="{9D8B030D-6E8A-4147-A177-3AD203B41FA5}">
                      <a16:colId xmlns:a16="http://schemas.microsoft.com/office/drawing/2014/main" val="3069237643"/>
                    </a:ext>
                  </a:extLst>
                </a:gridCol>
                <a:gridCol w="7477839">
                  <a:extLst>
                    <a:ext uri="{9D8B030D-6E8A-4147-A177-3AD203B41FA5}">
                      <a16:colId xmlns:a16="http://schemas.microsoft.com/office/drawing/2014/main" val="1108759374"/>
                    </a:ext>
                  </a:extLst>
                </a:gridCol>
              </a:tblGrid>
              <a:tr h="830580">
                <a:tc>
                  <a:txBody>
                    <a:bodyPr/>
                    <a:lstStyle/>
                    <a:p>
                      <a:pPr algn="ctr"/>
                      <a:r>
                        <a:rPr lang="ja-JP" altLang="en-US" sz="1200" b="1" dirty="0">
                          <a:latin typeface="BIZ UDPゴシック" panose="020B0400000000000000" pitchFamily="50" charset="-128"/>
                          <a:ea typeface="BIZ UDPゴシック" panose="020B0400000000000000" pitchFamily="50" charset="-128"/>
                        </a:rPr>
                        <a:t>開催期間</a:t>
                      </a:r>
                      <a:endParaRPr kumimoji="1" lang="ja-JP" altLang="en-US" sz="1200" b="1" dirty="0">
                        <a:latin typeface="BIZ UDPゴシック" panose="020B0400000000000000" pitchFamily="50" charset="-128"/>
                        <a:ea typeface="BIZ UDPゴシック" panose="020B0400000000000000" pitchFamily="50" charset="-128"/>
                      </a:endParaRPr>
                    </a:p>
                  </a:txBody>
                  <a:tcPr marL="68580" marR="68580" marT="34290" marB="34290" anchor="ctr"/>
                </a:tc>
                <a:tc>
                  <a:txBody>
                    <a:bodyPr/>
                    <a:lstStyle/>
                    <a:p>
                      <a:pPr algn="l"/>
                      <a:r>
                        <a:rPr lang="ja-JP" altLang="en-US" sz="1200" b="0" dirty="0">
                          <a:latin typeface="BIZ UDPゴシック" panose="020B0400000000000000" pitchFamily="50" charset="-128"/>
                          <a:ea typeface="BIZ UDPゴシック" panose="020B0400000000000000" pitchFamily="50" charset="-128"/>
                        </a:rPr>
                        <a:t>「食品ロス削減月間」　令和８年</a:t>
                      </a:r>
                      <a:r>
                        <a:rPr lang="en-US" altLang="ja-JP" sz="1200" b="0" dirty="0">
                          <a:latin typeface="BIZ UDPゴシック" panose="020B0400000000000000" pitchFamily="50" charset="-128"/>
                          <a:ea typeface="BIZ UDPゴシック" panose="020B0400000000000000" pitchFamily="50" charset="-128"/>
                        </a:rPr>
                        <a:t>10</a:t>
                      </a:r>
                      <a:r>
                        <a:rPr lang="ja-JP" altLang="en-US" sz="1200" b="0" dirty="0">
                          <a:latin typeface="BIZ UDPゴシック" panose="020B0400000000000000" pitchFamily="50" charset="-128"/>
                          <a:ea typeface="BIZ UDPゴシック" panose="020B0400000000000000" pitchFamily="50" charset="-128"/>
                        </a:rPr>
                        <a:t>月</a:t>
                      </a:r>
                      <a:r>
                        <a:rPr lang="en-US" altLang="ja-JP" sz="1200" b="0" dirty="0">
                          <a:latin typeface="BIZ UDPゴシック" panose="020B0400000000000000" pitchFamily="50" charset="-128"/>
                          <a:ea typeface="BIZ UDPゴシック" panose="020B0400000000000000" pitchFamily="50" charset="-128"/>
                        </a:rPr>
                        <a:t>1</a:t>
                      </a:r>
                      <a:r>
                        <a:rPr lang="ja-JP" altLang="en-US" sz="1200" b="0" dirty="0">
                          <a:latin typeface="BIZ UDPゴシック" panose="020B0400000000000000" pitchFamily="50" charset="-128"/>
                          <a:ea typeface="BIZ UDPゴシック" panose="020B0400000000000000" pitchFamily="50" charset="-128"/>
                        </a:rPr>
                        <a:t>日（木）～</a:t>
                      </a:r>
                      <a:r>
                        <a:rPr lang="en-US" altLang="ja-JP" sz="1200" b="0" dirty="0">
                          <a:latin typeface="BIZ UDPゴシック" panose="020B0400000000000000" pitchFamily="50" charset="-128"/>
                          <a:ea typeface="BIZ UDPゴシック" panose="020B0400000000000000" pitchFamily="50" charset="-128"/>
                        </a:rPr>
                        <a:t>10</a:t>
                      </a:r>
                      <a:r>
                        <a:rPr lang="ja-JP" altLang="en-US" sz="1200" b="0" dirty="0">
                          <a:latin typeface="BIZ UDPゴシック" panose="020B0400000000000000" pitchFamily="50" charset="-128"/>
                          <a:ea typeface="BIZ UDPゴシック" panose="020B0400000000000000" pitchFamily="50" charset="-128"/>
                        </a:rPr>
                        <a:t>月</a:t>
                      </a:r>
                      <a:r>
                        <a:rPr lang="en-US" altLang="ja-JP" sz="1200" b="0" dirty="0">
                          <a:latin typeface="BIZ UDPゴシック" panose="020B0400000000000000" pitchFamily="50" charset="-128"/>
                          <a:ea typeface="BIZ UDPゴシック" panose="020B0400000000000000" pitchFamily="50" charset="-128"/>
                        </a:rPr>
                        <a:t>31</a:t>
                      </a:r>
                      <a:r>
                        <a:rPr lang="ja-JP" altLang="en-US" sz="1200" b="0" dirty="0">
                          <a:latin typeface="BIZ UDPゴシック" panose="020B0400000000000000" pitchFamily="50" charset="-128"/>
                          <a:ea typeface="BIZ UDPゴシック" panose="020B0400000000000000" pitchFamily="50" charset="-128"/>
                        </a:rPr>
                        <a:t>日（土）</a:t>
                      </a:r>
                      <a:endParaRPr lang="en-US" altLang="ja-JP" sz="1200" b="0" dirty="0">
                        <a:latin typeface="BIZ UDPゴシック" panose="020B0400000000000000" pitchFamily="50" charset="-128"/>
                        <a:ea typeface="BIZ UDPゴシック" panose="020B0400000000000000" pitchFamily="50" charset="-128"/>
                      </a:endParaRPr>
                    </a:p>
                    <a:p>
                      <a:pPr algn="l"/>
                      <a:r>
                        <a:rPr lang="ja-JP" altLang="en-US" sz="1200" b="0" dirty="0">
                          <a:latin typeface="BIZ UDPゴシック" panose="020B0400000000000000" pitchFamily="50" charset="-128"/>
                          <a:ea typeface="BIZ UDPゴシック" panose="020B0400000000000000" pitchFamily="50" charset="-128"/>
                        </a:rPr>
                        <a:t>「食品ロス削減の日」　令和８年</a:t>
                      </a:r>
                      <a:r>
                        <a:rPr lang="en-US" altLang="ja-JP" sz="1200" b="0" dirty="0">
                          <a:latin typeface="BIZ UDPゴシック" panose="020B0400000000000000" pitchFamily="50" charset="-128"/>
                          <a:ea typeface="BIZ UDPゴシック" panose="020B0400000000000000" pitchFamily="50" charset="-128"/>
                        </a:rPr>
                        <a:t>10</a:t>
                      </a:r>
                      <a:r>
                        <a:rPr lang="ja-JP" altLang="en-US" sz="1200" b="0" dirty="0">
                          <a:latin typeface="BIZ UDPゴシック" panose="020B0400000000000000" pitchFamily="50" charset="-128"/>
                          <a:ea typeface="BIZ UDPゴシック" panose="020B0400000000000000" pitchFamily="50" charset="-128"/>
                        </a:rPr>
                        <a:t>月</a:t>
                      </a:r>
                      <a:r>
                        <a:rPr lang="en-US" altLang="ja-JP" sz="1200" b="0" dirty="0">
                          <a:latin typeface="BIZ UDPゴシック" panose="020B0400000000000000" pitchFamily="50" charset="-128"/>
                          <a:ea typeface="BIZ UDPゴシック" panose="020B0400000000000000" pitchFamily="50" charset="-128"/>
                        </a:rPr>
                        <a:t>30</a:t>
                      </a:r>
                      <a:r>
                        <a:rPr lang="ja-JP" altLang="en-US" sz="1200" b="0" dirty="0">
                          <a:latin typeface="BIZ UDPゴシック" panose="020B0400000000000000" pitchFamily="50" charset="-128"/>
                          <a:ea typeface="BIZ UDPゴシック" panose="020B0400000000000000" pitchFamily="50" charset="-128"/>
                        </a:rPr>
                        <a:t>日（金）</a:t>
                      </a:r>
                      <a:endParaRPr lang="en-US" altLang="ja-JP" sz="1200" b="0" dirty="0">
                        <a:latin typeface="BIZ UDPゴシック" panose="020B0400000000000000" pitchFamily="50" charset="-128"/>
                        <a:ea typeface="BIZ UDPゴシック" panose="020B0400000000000000" pitchFamily="50" charset="-128"/>
                      </a:endParaRPr>
                    </a:p>
                    <a:p>
                      <a:pPr algn="l"/>
                      <a:endParaRPr lang="en-US" altLang="ja-JP" sz="800" b="0" dirty="0">
                        <a:latin typeface="BIZ UDPゴシック" panose="020B0400000000000000" pitchFamily="50" charset="-128"/>
                        <a:ea typeface="BIZ UDPゴシック" panose="020B0400000000000000" pitchFamily="50" charset="-128"/>
                      </a:endParaRPr>
                    </a:p>
                    <a:p>
                      <a:pPr algn="l"/>
                      <a:r>
                        <a:rPr lang="ja-JP" altLang="en-US" sz="900" b="0" dirty="0">
                          <a:latin typeface="BIZ UDPゴシック" panose="020B0400000000000000" pitchFamily="50" charset="-128"/>
                          <a:ea typeface="BIZ UDPゴシック" panose="020B0400000000000000" pitchFamily="50" charset="-128"/>
                        </a:rPr>
                        <a:t>根拠法：食品ロスの削減の推進に関する法律　第９条第１項第１号・第２号</a:t>
                      </a:r>
                      <a:endParaRPr lang="en-US" altLang="ja-JP" sz="900" b="0" dirty="0">
                        <a:latin typeface="BIZ UDPゴシック" panose="020B0400000000000000" pitchFamily="50" charset="-128"/>
                        <a:ea typeface="BIZ UDPゴシック" panose="020B0400000000000000" pitchFamily="50" charset="-128"/>
                      </a:endParaRPr>
                    </a:p>
                    <a:p>
                      <a:pPr algn="l"/>
                      <a:r>
                        <a:rPr lang="ja-JP" altLang="en-US" sz="900" b="0" dirty="0">
                          <a:latin typeface="BIZ UDPゴシック" panose="020B0400000000000000" pitchFamily="50" charset="-128"/>
                          <a:ea typeface="BIZ UDPゴシック" panose="020B0400000000000000" pitchFamily="50" charset="-128"/>
                        </a:rPr>
                        <a:t>大阪府行政計画：「大阪府食品ロス削減推進計画」</a:t>
                      </a:r>
                      <a:endParaRPr lang="en-US" altLang="ja-JP" sz="900" b="0" dirty="0">
                        <a:latin typeface="BIZ UDPゴシック" panose="020B0400000000000000" pitchFamily="50" charset="-128"/>
                        <a:ea typeface="BIZ UDPゴシック" panose="020B0400000000000000" pitchFamily="50" charset="-128"/>
                      </a:endParaRPr>
                    </a:p>
                  </a:txBody>
                  <a:tcPr marL="68580" marR="68580" marT="34290" marB="34290" anchor="ctr"/>
                </a:tc>
                <a:extLst>
                  <a:ext uri="{0D108BD9-81ED-4DB2-BD59-A6C34878D82A}">
                    <a16:rowId xmlns:a16="http://schemas.microsoft.com/office/drawing/2014/main" val="2717217541"/>
                  </a:ext>
                </a:extLst>
              </a:tr>
              <a:tr h="830580">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連携先</a:t>
                      </a:r>
                    </a:p>
                  </a:txBody>
                  <a:tcPr marL="68580" marR="68580" marT="34290" marB="34290" anchor="ctr"/>
                </a:tc>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・府内全域のスーパーマーケット等の小売店</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・おおさか食品ロス削減パートナーシップ事業者</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tc>
                <a:extLst>
                  <a:ext uri="{0D108BD9-81ED-4DB2-BD59-A6C34878D82A}">
                    <a16:rowId xmlns:a16="http://schemas.microsoft.com/office/drawing/2014/main" val="126242755"/>
                  </a:ext>
                </a:extLst>
              </a:tr>
              <a:tr h="830580">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cs typeface="+mn-cs"/>
                        </a:rPr>
                        <a:t>概　要</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tc>
                <a:tc>
                  <a:txBody>
                    <a:bodyPr/>
                    <a:lstStyle/>
                    <a:p>
                      <a:r>
                        <a:rPr lang="ja-JP" altLang="en-US" sz="1200" dirty="0">
                          <a:solidFill>
                            <a:schemeClr val="tx1"/>
                          </a:solidFill>
                          <a:latin typeface="BIZ UDPゴシック" panose="020B0400000000000000" pitchFamily="50" charset="-128"/>
                          <a:ea typeface="BIZ UDPゴシック" panose="020B0400000000000000" pitchFamily="50" charset="-128"/>
                          <a:cs typeface="+mn-cs"/>
                        </a:rPr>
                        <a:t>府内全域のスーパーマーケット等において、同時期（</a:t>
                      </a:r>
                      <a:r>
                        <a:rPr lang="en-US" altLang="ja-JP" sz="1200" dirty="0">
                          <a:solidFill>
                            <a:schemeClr val="tx1"/>
                          </a:solidFill>
                          <a:latin typeface="BIZ UDPゴシック" panose="020B0400000000000000" pitchFamily="50" charset="-128"/>
                          <a:ea typeface="BIZ UDPゴシック" panose="020B0400000000000000" pitchFamily="50" charset="-128"/>
                          <a:cs typeface="+mn-cs"/>
                        </a:rPr>
                        <a:t>10</a:t>
                      </a:r>
                      <a:r>
                        <a:rPr lang="ja-JP" altLang="en-US" sz="1200" dirty="0">
                          <a:solidFill>
                            <a:schemeClr val="tx1"/>
                          </a:solidFill>
                          <a:latin typeface="BIZ UDPゴシック" panose="020B0400000000000000" pitchFamily="50" charset="-128"/>
                          <a:ea typeface="BIZ UDPゴシック" panose="020B0400000000000000" pitchFamily="50" charset="-128"/>
                          <a:cs typeface="+mn-cs"/>
                        </a:rPr>
                        <a:t>月「食品ロス削減月間」）一斉に、</a:t>
                      </a:r>
                      <a:endParaRPr lang="en-US" altLang="ja-JP" sz="1200" dirty="0">
                        <a:solidFill>
                          <a:schemeClr val="tx1"/>
                        </a:solidFill>
                        <a:latin typeface="BIZ UDPゴシック" panose="020B0400000000000000" pitchFamily="50" charset="-128"/>
                        <a:ea typeface="BIZ UDPゴシック" panose="020B0400000000000000" pitchFamily="50" charset="-128"/>
                        <a:cs typeface="+mn-cs"/>
                      </a:endParaRPr>
                    </a:p>
                    <a:p>
                      <a:r>
                        <a:rPr lang="ja-JP" altLang="en-US" sz="1200" dirty="0">
                          <a:solidFill>
                            <a:schemeClr val="tx1"/>
                          </a:solidFill>
                          <a:latin typeface="BIZ UDPゴシック" panose="020B0400000000000000" pitchFamily="50" charset="-128"/>
                          <a:ea typeface="BIZ UDPゴシック" panose="020B0400000000000000" pitchFamily="50" charset="-128"/>
                          <a:cs typeface="+mn-cs"/>
                        </a:rPr>
                        <a:t>イベントによる啓発や販売方法の工夫等を通じた食品ロス削減の取組を実施し、</a:t>
                      </a:r>
                      <a:endParaRPr lang="en-US" altLang="ja-JP" sz="1200" dirty="0">
                        <a:solidFill>
                          <a:schemeClr val="tx1"/>
                        </a:solidFill>
                        <a:latin typeface="BIZ UDPゴシック" panose="020B0400000000000000" pitchFamily="50" charset="-128"/>
                        <a:ea typeface="BIZ UDPゴシック" panose="020B0400000000000000" pitchFamily="50" charset="-128"/>
                        <a:cs typeface="+mn-cs"/>
                      </a:endParaRPr>
                    </a:p>
                    <a:p>
                      <a:r>
                        <a:rPr lang="ja-JP" altLang="en-US" sz="1200" dirty="0">
                          <a:solidFill>
                            <a:schemeClr val="tx1"/>
                          </a:solidFill>
                          <a:latin typeface="BIZ UDPゴシック" panose="020B0400000000000000" pitchFamily="50" charset="-128"/>
                          <a:ea typeface="BIZ UDPゴシック" panose="020B0400000000000000" pitchFamily="50" charset="-128"/>
                          <a:cs typeface="+mn-cs"/>
                        </a:rPr>
                        <a:t>来客される府民（消費者）に対する啓発を行う。</a:t>
                      </a:r>
                      <a:endParaRPr lang="en-US" altLang="ja-JP" sz="1200" dirty="0">
                        <a:solidFill>
                          <a:schemeClr val="tx1"/>
                        </a:solidFill>
                        <a:latin typeface="BIZ UDPゴシック" panose="020B0400000000000000" pitchFamily="50" charset="-128"/>
                        <a:ea typeface="BIZ UDPゴシック" panose="020B0400000000000000" pitchFamily="50" charset="-128"/>
                        <a:cs typeface="+mn-cs"/>
                      </a:endParaRPr>
                    </a:p>
                  </a:txBody>
                  <a:tcPr marL="68580" marR="68580" marT="34290" marB="34290" anchor="ctr"/>
                </a:tc>
                <a:extLst>
                  <a:ext uri="{0D108BD9-81ED-4DB2-BD59-A6C34878D82A}">
                    <a16:rowId xmlns:a16="http://schemas.microsoft.com/office/drawing/2014/main" val="1992293758"/>
                  </a:ext>
                </a:extLst>
              </a:tr>
              <a:tr h="830580">
                <a:tc>
                  <a:txBody>
                    <a:bodyP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cs typeface="+mn-cs"/>
                        </a:rPr>
                        <a:t>目　的</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tc>
                <a:tc>
                  <a:txBody>
                    <a:bodyPr/>
                    <a:lstStyle/>
                    <a:p>
                      <a:pPr marL="0" indent="0">
                        <a:buNone/>
                      </a:pPr>
                      <a:r>
                        <a:rPr lang="ja-JP" altLang="en-US" sz="1200" b="1" dirty="0">
                          <a:solidFill>
                            <a:schemeClr val="tx1"/>
                          </a:solidFill>
                          <a:latin typeface="BIZ UDPゴシック" panose="020B0400000000000000" pitchFamily="50" charset="-128"/>
                          <a:ea typeface="BIZ UDPゴシック" panose="020B0400000000000000" pitchFamily="50" charset="-128"/>
                        </a:rPr>
                        <a:t>府内全域のスーパーマーケット等において、事業者と行政が一斉にキャンペーンを実施することで話題性を高め</a:t>
                      </a: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cs typeface="+mn-cs"/>
                        </a:rPr>
                        <a:t>府民（消費者）</a:t>
                      </a:r>
                      <a:r>
                        <a:rPr lang="ja-JP" altLang="en-US" sz="1200" dirty="0">
                          <a:solidFill>
                            <a:schemeClr val="tx1"/>
                          </a:solidFill>
                          <a:latin typeface="BIZ UDPゴシック" panose="020B0400000000000000" pitchFamily="50" charset="-128"/>
                          <a:ea typeface="BIZ UDPゴシック" panose="020B0400000000000000" pitchFamily="50" charset="-128"/>
                        </a:rPr>
                        <a:t>行動による</a:t>
                      </a:r>
                      <a:r>
                        <a:rPr lang="ja-JP" altLang="en-US" sz="1200" b="1" u="sng" dirty="0">
                          <a:solidFill>
                            <a:schemeClr val="tx1"/>
                          </a:solidFill>
                          <a:latin typeface="BIZ UDPゴシック" panose="020B0400000000000000" pitchFamily="50" charset="-128"/>
                          <a:ea typeface="BIZ UDPゴシック" panose="020B0400000000000000" pitchFamily="50" charset="-128"/>
                        </a:rPr>
                        <a:t>事業系及び家庭系食品ロスの削減を促進する</a:t>
                      </a:r>
                      <a:r>
                        <a:rPr lang="ja-JP" altLang="en-US" sz="1200" dirty="0">
                          <a:solidFill>
                            <a:schemeClr val="tx1"/>
                          </a:solidFill>
                          <a:latin typeface="BIZ UDPゴシック" panose="020B0400000000000000" pitchFamily="50" charset="-128"/>
                          <a:ea typeface="BIZ UDPゴシック" panose="020B0400000000000000" pitchFamily="50" charset="-128"/>
                        </a:rPr>
                        <a:t>。</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tc>
                <a:extLst>
                  <a:ext uri="{0D108BD9-81ED-4DB2-BD59-A6C34878D82A}">
                    <a16:rowId xmlns:a16="http://schemas.microsoft.com/office/drawing/2014/main" val="3415045450"/>
                  </a:ext>
                </a:extLst>
              </a:tr>
            </a:tbl>
          </a:graphicData>
        </a:graphic>
      </p:graphicFrame>
      <p:sp>
        <p:nvSpPr>
          <p:cNvPr id="6" name="タイトル 3">
            <a:extLst>
              <a:ext uri="{FF2B5EF4-FFF2-40B4-BE49-F238E27FC236}">
                <a16:creationId xmlns:a16="http://schemas.microsoft.com/office/drawing/2014/main" id="{94C1B556-C775-4735-AF7B-EE41F76C46FC}"/>
              </a:ext>
            </a:extLst>
          </p:cNvPr>
          <p:cNvSpPr txBox="1">
            <a:spLocks/>
          </p:cNvSpPr>
          <p:nvPr/>
        </p:nvSpPr>
        <p:spPr>
          <a:xfrm>
            <a:off x="0" y="0"/>
            <a:ext cx="9144000" cy="443142"/>
          </a:xfrm>
          <a:prstGeom prst="rect">
            <a:avLst/>
          </a:prstGeom>
          <a:solidFill>
            <a:srgbClr val="0000FF"/>
          </a:solidFill>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defTabSz="685800"/>
            <a:r>
              <a:rPr lang="ja-JP" altLang="en-US" sz="2700" spc="-38" dirty="0">
                <a:solidFill>
                  <a:prstClr val="white"/>
                </a:solidFill>
                <a:latin typeface="BIZ UDPゴシック" panose="020B0400000000000000" pitchFamily="50" charset="-128"/>
                <a:ea typeface="BIZ UDPゴシック" panose="020B0400000000000000" pitchFamily="50" charset="-128"/>
              </a:rPr>
              <a:t>　</a:t>
            </a:r>
            <a:r>
              <a:rPr lang="ja-JP" altLang="en-US" sz="2700" b="1" spc="-38" dirty="0">
                <a:solidFill>
                  <a:prstClr val="white"/>
                </a:solidFill>
                <a:latin typeface="BIZ UDPゴシック" panose="020B0400000000000000" pitchFamily="50" charset="-128"/>
                <a:ea typeface="BIZ UDPゴシック" panose="020B0400000000000000" pitchFamily="50" charset="-128"/>
              </a:rPr>
              <a:t>令和８年</a:t>
            </a:r>
            <a:r>
              <a:rPr lang="en-US" altLang="ja-JP" sz="2700" b="1" spc="-38" dirty="0">
                <a:solidFill>
                  <a:prstClr val="white"/>
                </a:solidFill>
                <a:latin typeface="BIZ UDPゴシック" panose="020B0400000000000000" pitchFamily="50" charset="-128"/>
                <a:ea typeface="BIZ UDPゴシック" panose="020B0400000000000000" pitchFamily="50" charset="-128"/>
              </a:rPr>
              <a:t>10</a:t>
            </a:r>
            <a:r>
              <a:rPr lang="ja-JP" altLang="en-US" sz="2700" b="1" spc="-38" dirty="0">
                <a:solidFill>
                  <a:prstClr val="white"/>
                </a:solidFill>
                <a:latin typeface="BIZ UDPゴシック" panose="020B0400000000000000" pitchFamily="50" charset="-128"/>
                <a:ea typeface="BIZ UDPゴシック" panose="020B0400000000000000" pitchFamily="50" charset="-128"/>
              </a:rPr>
              <a:t>月「食品ロス削減キャンペーン」（案）</a:t>
            </a:r>
            <a:br>
              <a:rPr lang="ja-JP" altLang="en-US" sz="2700" b="1" spc="-38" dirty="0">
                <a:solidFill>
                  <a:prstClr val="white"/>
                </a:solidFill>
                <a:latin typeface="BIZ UDPゴシック" panose="020B0400000000000000" pitchFamily="50" charset="-128"/>
                <a:ea typeface="BIZ UDPゴシック" panose="020B0400000000000000" pitchFamily="50" charset="-128"/>
              </a:rPr>
            </a:br>
            <a:endParaRPr lang="ja-JP" altLang="en-US" sz="2700" b="1" spc="-38" dirty="0">
              <a:solidFill>
                <a:prstClr val="white"/>
              </a:solidFill>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5BB344B2-60FE-4E46-BBA3-85C696291E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86419" y="782601"/>
            <a:ext cx="978097" cy="974990"/>
          </a:xfrm>
          <a:prstGeom prst="rect">
            <a:avLst/>
          </a:prstGeom>
        </p:spPr>
      </p:pic>
      <p:sp>
        <p:nvSpPr>
          <p:cNvPr id="12" name="テキスト ボックス 11">
            <a:extLst>
              <a:ext uri="{FF2B5EF4-FFF2-40B4-BE49-F238E27FC236}">
                <a16:creationId xmlns:a16="http://schemas.microsoft.com/office/drawing/2014/main" id="{DFEA1709-D700-466A-8174-40A0CA1349B8}"/>
              </a:ext>
            </a:extLst>
          </p:cNvPr>
          <p:cNvSpPr txBox="1"/>
          <p:nvPr/>
        </p:nvSpPr>
        <p:spPr>
          <a:xfrm>
            <a:off x="6416575" y="1757591"/>
            <a:ext cx="1831232" cy="207749"/>
          </a:xfrm>
          <a:prstGeom prst="rect">
            <a:avLst/>
          </a:prstGeom>
          <a:noFill/>
        </p:spPr>
        <p:txBody>
          <a:bodyPr wrap="square" rtlCol="0">
            <a:spAutoFit/>
          </a:bodyPr>
          <a:lstStyle/>
          <a:p>
            <a:pPr defTabSz="685800"/>
            <a:r>
              <a:rPr kumimoji="1" lang="ja-JP" altLang="en-US" sz="750" dirty="0">
                <a:solidFill>
                  <a:prstClr val="black"/>
                </a:solidFill>
                <a:latin typeface="BIZ UDPゴシック" panose="020B0400000000000000" pitchFamily="50" charset="-128"/>
                <a:ea typeface="BIZ UDPゴシック" panose="020B0400000000000000" pitchFamily="50" charset="-128"/>
              </a:rPr>
              <a:t>大阪府「おいしく食べきろうロゴマーク」</a:t>
            </a:r>
          </a:p>
        </p:txBody>
      </p:sp>
      <p:sp>
        <p:nvSpPr>
          <p:cNvPr id="9" name="テキスト ボックス 8">
            <a:extLst>
              <a:ext uri="{FF2B5EF4-FFF2-40B4-BE49-F238E27FC236}">
                <a16:creationId xmlns:a16="http://schemas.microsoft.com/office/drawing/2014/main" id="{45D3F8EF-410E-4F0F-A3D2-79CAF4DF8F6A}"/>
              </a:ext>
            </a:extLst>
          </p:cNvPr>
          <p:cNvSpPr txBox="1"/>
          <p:nvPr/>
        </p:nvSpPr>
        <p:spPr>
          <a:xfrm>
            <a:off x="231318" y="3994082"/>
            <a:ext cx="3950380" cy="276999"/>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defTabSz="685800"/>
            <a:r>
              <a:rPr kumimoji="1" lang="ja-JP" altLang="en-US" sz="1200" b="1" dirty="0">
                <a:solidFill>
                  <a:prstClr val="black"/>
                </a:solidFill>
                <a:latin typeface="BIZ UDPゴシック" panose="020B0400000000000000" pitchFamily="50" charset="-128"/>
                <a:ea typeface="BIZ UDPゴシック" panose="020B0400000000000000" pitchFamily="50" charset="-128"/>
              </a:rPr>
              <a:t>大阪府が本キャンペーンの実施を通じて考える「ねらい」</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10" name="楕円 9">
            <a:extLst>
              <a:ext uri="{FF2B5EF4-FFF2-40B4-BE49-F238E27FC236}">
                <a16:creationId xmlns:a16="http://schemas.microsoft.com/office/drawing/2014/main" id="{F78D41C5-B743-476A-BF74-49D455ABCBC1}"/>
              </a:ext>
            </a:extLst>
          </p:cNvPr>
          <p:cNvSpPr/>
          <p:nvPr/>
        </p:nvSpPr>
        <p:spPr>
          <a:xfrm>
            <a:off x="7257065" y="4412418"/>
            <a:ext cx="1655618" cy="1538233"/>
          </a:xfrm>
          <a:prstGeom prst="ellips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kumimoji="1" lang="en-US" altLang="ja-JP" sz="1050" dirty="0">
                <a:solidFill>
                  <a:prstClr val="white"/>
                </a:solidFill>
                <a:latin typeface="BIZ UDPゴシック" panose="020B0400000000000000" pitchFamily="50" charset="-128"/>
                <a:ea typeface="BIZ UDPゴシック" panose="020B0400000000000000" pitchFamily="50" charset="-128"/>
              </a:rPr>
              <a:t>2030</a:t>
            </a:r>
            <a:r>
              <a:rPr kumimoji="1" lang="ja-JP" altLang="en-US" sz="1050" dirty="0">
                <a:solidFill>
                  <a:prstClr val="white"/>
                </a:solidFill>
                <a:latin typeface="BIZ UDPゴシック" panose="020B0400000000000000" pitchFamily="50" charset="-128"/>
                <a:ea typeface="BIZ UDPゴシック" panose="020B0400000000000000" pitchFamily="50" charset="-128"/>
              </a:rPr>
              <a:t>年度目標</a:t>
            </a:r>
          </a:p>
          <a:p>
            <a:pPr algn="ctr" defTabSz="685800"/>
            <a:r>
              <a:rPr kumimoji="1" lang="ja-JP" altLang="en-US" sz="1050" dirty="0">
                <a:solidFill>
                  <a:prstClr val="white"/>
                </a:solidFill>
                <a:latin typeface="BIZ UDPゴシック" panose="020B0400000000000000" pitchFamily="50" charset="-128"/>
                <a:ea typeface="BIZ UDPゴシック" panose="020B0400000000000000" pitchFamily="50" charset="-128"/>
              </a:rPr>
              <a:t>　食品ロス削減</a:t>
            </a:r>
            <a:r>
              <a:rPr kumimoji="1" lang="ja-JP" altLang="en-US" sz="800" dirty="0">
                <a:solidFill>
                  <a:prstClr val="white"/>
                </a:solidFill>
                <a:latin typeface="BIZ UDPゴシック" panose="020B0400000000000000" pitchFamily="50" charset="-128"/>
                <a:ea typeface="BIZ UDPゴシック" panose="020B0400000000000000" pitchFamily="50" charset="-128"/>
              </a:rPr>
              <a:t>（</a:t>
            </a:r>
            <a:r>
              <a:rPr kumimoji="1" lang="en-US" altLang="ja-JP" sz="800" dirty="0">
                <a:solidFill>
                  <a:prstClr val="white"/>
                </a:solidFill>
                <a:latin typeface="BIZ UDPゴシック" panose="020B0400000000000000" pitchFamily="50" charset="-128"/>
                <a:ea typeface="BIZ UDPゴシック" panose="020B0400000000000000" pitchFamily="50" charset="-128"/>
              </a:rPr>
              <a:t>2000</a:t>
            </a:r>
            <a:r>
              <a:rPr kumimoji="1" lang="ja-JP" altLang="en-US" sz="800" dirty="0">
                <a:solidFill>
                  <a:prstClr val="white"/>
                </a:solidFill>
                <a:latin typeface="BIZ UDPゴシック" panose="020B0400000000000000" pitchFamily="50" charset="-128"/>
                <a:ea typeface="BIZ UDPゴシック" panose="020B0400000000000000" pitchFamily="50" charset="-128"/>
              </a:rPr>
              <a:t>年度比）</a:t>
            </a:r>
          </a:p>
          <a:p>
            <a:pPr algn="ctr" defTabSz="685800"/>
            <a:r>
              <a:rPr kumimoji="1" lang="ja-JP" altLang="en-US" sz="1050" dirty="0">
                <a:solidFill>
                  <a:prstClr val="white"/>
                </a:solidFill>
                <a:latin typeface="BIZ UDPゴシック" panose="020B0400000000000000" pitchFamily="50" charset="-128"/>
                <a:ea typeface="BIZ UDPゴシック" panose="020B0400000000000000" pitchFamily="50" charset="-128"/>
              </a:rPr>
              <a:t>　事業系</a:t>
            </a:r>
            <a:r>
              <a:rPr kumimoji="1" lang="en-US" altLang="ja-JP" sz="1050" dirty="0">
                <a:solidFill>
                  <a:prstClr val="white"/>
                </a:solidFill>
                <a:latin typeface="BIZ UDPゴシック" panose="020B0400000000000000" pitchFamily="50" charset="-128"/>
                <a:ea typeface="BIZ UDPゴシック" panose="020B0400000000000000" pitchFamily="50" charset="-128"/>
              </a:rPr>
              <a:t>60%</a:t>
            </a:r>
            <a:r>
              <a:rPr kumimoji="1" lang="ja-JP" altLang="en-US" sz="1050" dirty="0">
                <a:solidFill>
                  <a:prstClr val="white"/>
                </a:solidFill>
                <a:latin typeface="BIZ UDPゴシック" panose="020B0400000000000000" pitchFamily="50" charset="-128"/>
                <a:ea typeface="BIZ UDPゴシック" panose="020B0400000000000000" pitchFamily="50" charset="-128"/>
              </a:rPr>
              <a:t>減</a:t>
            </a:r>
          </a:p>
          <a:p>
            <a:pPr algn="ctr" defTabSz="685800"/>
            <a:r>
              <a:rPr kumimoji="1" lang="ja-JP" altLang="en-US" sz="1050" dirty="0">
                <a:solidFill>
                  <a:prstClr val="white"/>
                </a:solidFill>
                <a:latin typeface="BIZ UDPゴシック" panose="020B0400000000000000" pitchFamily="50" charset="-128"/>
                <a:ea typeface="BIZ UDPゴシック" panose="020B0400000000000000" pitchFamily="50" charset="-128"/>
              </a:rPr>
              <a:t>　家庭系</a:t>
            </a:r>
            <a:r>
              <a:rPr kumimoji="1" lang="en-US" altLang="ja-JP" sz="1050" dirty="0">
                <a:solidFill>
                  <a:prstClr val="white"/>
                </a:solidFill>
                <a:latin typeface="BIZ UDPゴシック" panose="020B0400000000000000" pitchFamily="50" charset="-128"/>
                <a:ea typeface="BIZ UDPゴシック" panose="020B0400000000000000" pitchFamily="50" charset="-128"/>
              </a:rPr>
              <a:t>50%</a:t>
            </a:r>
            <a:r>
              <a:rPr kumimoji="1" lang="ja-JP" altLang="en-US" sz="1050" dirty="0">
                <a:solidFill>
                  <a:prstClr val="white"/>
                </a:solidFill>
                <a:latin typeface="BIZ UDPゴシック" panose="020B0400000000000000" pitchFamily="50" charset="-128"/>
                <a:ea typeface="BIZ UDPゴシック" panose="020B0400000000000000" pitchFamily="50" charset="-128"/>
              </a:rPr>
              <a:t>減</a:t>
            </a:r>
          </a:p>
        </p:txBody>
      </p:sp>
      <p:sp>
        <p:nvSpPr>
          <p:cNvPr id="13" name="楕円 12">
            <a:extLst>
              <a:ext uri="{FF2B5EF4-FFF2-40B4-BE49-F238E27FC236}">
                <a16:creationId xmlns:a16="http://schemas.microsoft.com/office/drawing/2014/main" id="{46D370A8-B6F2-400B-AC69-B6A0D4AFB524}"/>
              </a:ext>
            </a:extLst>
          </p:cNvPr>
          <p:cNvSpPr/>
          <p:nvPr/>
        </p:nvSpPr>
        <p:spPr>
          <a:xfrm>
            <a:off x="335698" y="5540218"/>
            <a:ext cx="1440870" cy="1251936"/>
          </a:xfrm>
          <a:prstGeom prst="ellipse">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kumimoji="1" lang="ja-JP" altLang="en-US" sz="1000" dirty="0">
                <a:solidFill>
                  <a:prstClr val="white"/>
                </a:solidFill>
                <a:latin typeface="BIZ UDPゴシック" panose="020B0400000000000000" pitchFamily="50" charset="-128"/>
                <a:ea typeface="BIZ UDPゴシック" panose="020B0400000000000000" pitchFamily="50" charset="-128"/>
              </a:rPr>
              <a:t>府民（消費者）が見切品棚の</a:t>
            </a:r>
            <a:endParaRPr kumimoji="1" lang="en-US" altLang="ja-JP" sz="1000" dirty="0">
              <a:solidFill>
                <a:prstClr val="white"/>
              </a:solidFill>
              <a:latin typeface="BIZ UDPゴシック" panose="020B0400000000000000" pitchFamily="50" charset="-128"/>
              <a:ea typeface="BIZ UDPゴシック" panose="020B0400000000000000" pitchFamily="50" charset="-128"/>
            </a:endParaRPr>
          </a:p>
          <a:p>
            <a:pPr algn="ctr" defTabSz="685800"/>
            <a:r>
              <a:rPr kumimoji="1" lang="ja-JP" altLang="en-US" sz="1000" dirty="0">
                <a:solidFill>
                  <a:prstClr val="white"/>
                </a:solidFill>
                <a:latin typeface="BIZ UDPゴシック" panose="020B0400000000000000" pitchFamily="50" charset="-128"/>
                <a:ea typeface="BIZ UDPゴシック" panose="020B0400000000000000" pitchFamily="50" charset="-128"/>
              </a:rPr>
              <a:t>食材購入を</a:t>
            </a:r>
            <a:endParaRPr kumimoji="1" lang="en-US" altLang="ja-JP" sz="1000" dirty="0">
              <a:solidFill>
                <a:prstClr val="white"/>
              </a:solidFill>
              <a:latin typeface="BIZ UDPゴシック" panose="020B0400000000000000" pitchFamily="50" charset="-128"/>
              <a:ea typeface="BIZ UDPゴシック" panose="020B0400000000000000" pitchFamily="50" charset="-128"/>
            </a:endParaRPr>
          </a:p>
          <a:p>
            <a:pPr algn="ctr" defTabSz="685800"/>
            <a:r>
              <a:rPr kumimoji="1" lang="ja-JP" altLang="en-US" sz="1000" dirty="0">
                <a:solidFill>
                  <a:prstClr val="white"/>
                </a:solidFill>
                <a:latin typeface="BIZ UDPゴシック" panose="020B0400000000000000" pitchFamily="50" charset="-128"/>
                <a:ea typeface="BIZ UDPゴシック" panose="020B0400000000000000" pitchFamily="50" charset="-128"/>
              </a:rPr>
              <a:t>“恥ずかしい”</a:t>
            </a:r>
            <a:endParaRPr kumimoji="1" lang="en-US" altLang="ja-JP" sz="1000" dirty="0">
              <a:solidFill>
                <a:prstClr val="white"/>
              </a:solidFill>
              <a:latin typeface="BIZ UDPゴシック" panose="020B0400000000000000" pitchFamily="50" charset="-128"/>
              <a:ea typeface="BIZ UDPゴシック" panose="020B0400000000000000" pitchFamily="50" charset="-128"/>
            </a:endParaRPr>
          </a:p>
          <a:p>
            <a:pPr algn="ctr" defTabSz="685800"/>
            <a:r>
              <a:rPr kumimoji="1" lang="ja-JP" altLang="en-US" sz="1000" dirty="0">
                <a:solidFill>
                  <a:prstClr val="white"/>
                </a:solidFill>
                <a:latin typeface="BIZ UDPゴシック" panose="020B0400000000000000" pitchFamily="50" charset="-128"/>
                <a:ea typeface="BIZ UDPゴシック" panose="020B0400000000000000" pitchFamily="50" charset="-128"/>
              </a:rPr>
              <a:t>とは思わない</a:t>
            </a:r>
          </a:p>
        </p:txBody>
      </p:sp>
      <p:sp>
        <p:nvSpPr>
          <p:cNvPr id="14" name="楕円 13">
            <a:extLst>
              <a:ext uri="{FF2B5EF4-FFF2-40B4-BE49-F238E27FC236}">
                <a16:creationId xmlns:a16="http://schemas.microsoft.com/office/drawing/2014/main" id="{A18D1E2A-14A9-45BA-BE02-B6313E2DC65F}"/>
              </a:ext>
            </a:extLst>
          </p:cNvPr>
          <p:cNvSpPr/>
          <p:nvPr/>
        </p:nvSpPr>
        <p:spPr>
          <a:xfrm>
            <a:off x="956844" y="4313268"/>
            <a:ext cx="1440869" cy="1322366"/>
          </a:xfrm>
          <a:prstGeom prst="ellipse">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kumimoji="1" lang="ja-JP" altLang="en-US" sz="800" dirty="0">
                <a:solidFill>
                  <a:prstClr val="white"/>
                </a:solidFill>
                <a:latin typeface="BIZ UDPゴシック" panose="020B0400000000000000" pitchFamily="50" charset="-128"/>
                <a:ea typeface="BIZ UDPゴシック" panose="020B0400000000000000" pitchFamily="50" charset="-128"/>
              </a:rPr>
              <a:t>府民（消費者）</a:t>
            </a:r>
            <a:endParaRPr kumimoji="1" lang="en-US" altLang="ja-JP" sz="800" dirty="0">
              <a:solidFill>
                <a:prstClr val="white"/>
              </a:solidFill>
              <a:latin typeface="BIZ UDPゴシック" panose="020B0400000000000000" pitchFamily="50" charset="-128"/>
              <a:ea typeface="BIZ UDPゴシック" panose="020B0400000000000000" pitchFamily="50" charset="-128"/>
            </a:endParaRPr>
          </a:p>
          <a:p>
            <a:pPr algn="ctr" defTabSz="685800"/>
            <a:r>
              <a:rPr kumimoji="1" lang="ja-JP" altLang="en-US" sz="800" dirty="0">
                <a:solidFill>
                  <a:prstClr val="white"/>
                </a:solidFill>
                <a:latin typeface="BIZ UDPゴシック" panose="020B0400000000000000" pitchFamily="50" charset="-128"/>
                <a:ea typeface="BIZ UDPゴシック" panose="020B0400000000000000" pitchFamily="50" charset="-128"/>
              </a:rPr>
              <a:t>・事業者が</a:t>
            </a:r>
            <a:r>
              <a:rPr kumimoji="1" lang="en-US" altLang="ja-JP" sz="800" dirty="0">
                <a:solidFill>
                  <a:prstClr val="white"/>
                </a:solidFill>
                <a:latin typeface="BIZ UDPゴシック" panose="020B0400000000000000" pitchFamily="50" charset="-128"/>
                <a:ea typeface="BIZ UDPゴシック" panose="020B0400000000000000" pitchFamily="50" charset="-128"/>
              </a:rPr>
              <a:t>10</a:t>
            </a:r>
            <a:r>
              <a:rPr kumimoji="1" lang="ja-JP" altLang="en-US" sz="800" dirty="0">
                <a:solidFill>
                  <a:prstClr val="white"/>
                </a:solidFill>
                <a:latin typeface="BIZ UDPゴシック" panose="020B0400000000000000" pitchFamily="50" charset="-128"/>
                <a:ea typeface="BIZ UDPゴシック" panose="020B0400000000000000" pitchFamily="50" charset="-128"/>
              </a:rPr>
              <a:t>月は「食品ロス削減月間」、</a:t>
            </a:r>
            <a:r>
              <a:rPr kumimoji="1" lang="en-US" altLang="ja-JP" sz="800" dirty="0">
                <a:solidFill>
                  <a:prstClr val="white"/>
                </a:solidFill>
                <a:latin typeface="BIZ UDPゴシック" panose="020B0400000000000000" pitchFamily="50" charset="-128"/>
                <a:ea typeface="BIZ UDPゴシック" panose="020B0400000000000000" pitchFamily="50" charset="-128"/>
              </a:rPr>
              <a:t>10</a:t>
            </a:r>
            <a:r>
              <a:rPr kumimoji="1" lang="ja-JP" altLang="en-US" sz="800" dirty="0">
                <a:solidFill>
                  <a:prstClr val="white"/>
                </a:solidFill>
                <a:latin typeface="BIZ UDPゴシック" panose="020B0400000000000000" pitchFamily="50" charset="-128"/>
                <a:ea typeface="BIZ UDPゴシック" panose="020B0400000000000000" pitchFamily="50" charset="-128"/>
              </a:rPr>
              <a:t>月</a:t>
            </a:r>
            <a:r>
              <a:rPr kumimoji="1" lang="en-US" altLang="ja-JP" sz="800" dirty="0">
                <a:solidFill>
                  <a:prstClr val="white"/>
                </a:solidFill>
                <a:latin typeface="BIZ UDPゴシック" panose="020B0400000000000000" pitchFamily="50" charset="-128"/>
                <a:ea typeface="BIZ UDPゴシック" panose="020B0400000000000000" pitchFamily="50" charset="-128"/>
              </a:rPr>
              <a:t>30</a:t>
            </a:r>
            <a:r>
              <a:rPr kumimoji="1" lang="ja-JP" altLang="en-US" sz="800" dirty="0">
                <a:solidFill>
                  <a:prstClr val="white"/>
                </a:solidFill>
                <a:latin typeface="BIZ UDPゴシック" panose="020B0400000000000000" pitchFamily="50" charset="-128"/>
                <a:ea typeface="BIZ UDPゴシック" panose="020B0400000000000000" pitchFamily="50" charset="-128"/>
              </a:rPr>
              <a:t>日は「食品ロス削減の日」であることを知り・理解している</a:t>
            </a:r>
          </a:p>
        </p:txBody>
      </p:sp>
      <p:sp>
        <p:nvSpPr>
          <p:cNvPr id="15" name="楕円 14">
            <a:extLst>
              <a:ext uri="{FF2B5EF4-FFF2-40B4-BE49-F238E27FC236}">
                <a16:creationId xmlns:a16="http://schemas.microsoft.com/office/drawing/2014/main" id="{22C595A8-09EE-4979-887D-7D3863A70D71}"/>
              </a:ext>
            </a:extLst>
          </p:cNvPr>
          <p:cNvSpPr/>
          <p:nvPr/>
        </p:nvSpPr>
        <p:spPr>
          <a:xfrm>
            <a:off x="1915792" y="5473451"/>
            <a:ext cx="1415185" cy="1251936"/>
          </a:xfrm>
          <a:prstGeom prst="ellipse">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kumimoji="1" lang="ja-JP" altLang="en-US" sz="900" dirty="0">
                <a:solidFill>
                  <a:prstClr val="white"/>
                </a:solidFill>
                <a:latin typeface="BIZ UDPゴシック" panose="020B0400000000000000" pitchFamily="50" charset="-128"/>
                <a:ea typeface="BIZ UDPゴシック" panose="020B0400000000000000" pitchFamily="50" charset="-128"/>
              </a:rPr>
              <a:t>府民（消費者）</a:t>
            </a:r>
            <a:endParaRPr kumimoji="1" lang="en-US" altLang="ja-JP" sz="900" dirty="0">
              <a:solidFill>
                <a:prstClr val="white"/>
              </a:solidFill>
              <a:latin typeface="BIZ UDPゴシック" panose="020B0400000000000000" pitchFamily="50" charset="-128"/>
              <a:ea typeface="BIZ UDPゴシック" panose="020B0400000000000000" pitchFamily="50" charset="-128"/>
            </a:endParaRPr>
          </a:p>
          <a:p>
            <a:pPr algn="ctr" defTabSz="685800"/>
            <a:r>
              <a:rPr kumimoji="1" lang="ja-JP" altLang="en-US" sz="900" dirty="0">
                <a:solidFill>
                  <a:prstClr val="white"/>
                </a:solidFill>
                <a:latin typeface="BIZ UDPゴシック" panose="020B0400000000000000" pitchFamily="50" charset="-128"/>
                <a:ea typeface="BIZ UDPゴシック" panose="020B0400000000000000" pitchFamily="50" charset="-128"/>
              </a:rPr>
              <a:t>・事業者にとってフードドライブが日常行動のひとつになる</a:t>
            </a:r>
          </a:p>
        </p:txBody>
      </p:sp>
      <p:sp>
        <p:nvSpPr>
          <p:cNvPr id="16" name="楕円 15">
            <a:extLst>
              <a:ext uri="{FF2B5EF4-FFF2-40B4-BE49-F238E27FC236}">
                <a16:creationId xmlns:a16="http://schemas.microsoft.com/office/drawing/2014/main" id="{A51B09A5-872D-4594-B101-A95101DA6C5E}"/>
              </a:ext>
            </a:extLst>
          </p:cNvPr>
          <p:cNvSpPr/>
          <p:nvPr/>
        </p:nvSpPr>
        <p:spPr>
          <a:xfrm>
            <a:off x="2672905" y="4333665"/>
            <a:ext cx="1482067" cy="1247527"/>
          </a:xfrm>
          <a:prstGeom prst="ellipse">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kumimoji="1" lang="ja-JP" altLang="en-US" sz="900" dirty="0">
                <a:solidFill>
                  <a:prstClr val="white"/>
                </a:solidFill>
                <a:latin typeface="BIZ UDPゴシック" panose="020B0400000000000000" pitchFamily="50" charset="-128"/>
                <a:ea typeface="BIZ UDPゴシック" panose="020B0400000000000000" pitchFamily="50" charset="-128"/>
              </a:rPr>
              <a:t>事業者が「てまえどり」「売り切り」の推進を行い、</a:t>
            </a:r>
            <a:endParaRPr kumimoji="1" lang="en-US" altLang="ja-JP" sz="900" dirty="0">
              <a:solidFill>
                <a:prstClr val="white"/>
              </a:solidFill>
              <a:latin typeface="BIZ UDPゴシック" panose="020B0400000000000000" pitchFamily="50" charset="-128"/>
              <a:ea typeface="BIZ UDPゴシック" panose="020B0400000000000000" pitchFamily="50" charset="-128"/>
            </a:endParaRPr>
          </a:p>
          <a:p>
            <a:pPr algn="ctr" defTabSz="685800"/>
            <a:r>
              <a:rPr kumimoji="1" lang="ja-JP" altLang="en-US" sz="900" dirty="0">
                <a:solidFill>
                  <a:prstClr val="white"/>
                </a:solidFill>
                <a:latin typeface="BIZ UDPゴシック" panose="020B0400000000000000" pitchFamily="50" charset="-128"/>
                <a:ea typeface="BIZ UDPゴシック" panose="020B0400000000000000" pitchFamily="50" charset="-128"/>
              </a:rPr>
              <a:t>府民（消費者）が</a:t>
            </a:r>
            <a:endParaRPr kumimoji="1" lang="en-US" altLang="ja-JP" sz="900" dirty="0">
              <a:solidFill>
                <a:prstClr val="white"/>
              </a:solidFill>
              <a:latin typeface="BIZ UDPゴシック" panose="020B0400000000000000" pitchFamily="50" charset="-128"/>
              <a:ea typeface="BIZ UDPゴシック" panose="020B0400000000000000" pitchFamily="50" charset="-128"/>
            </a:endParaRPr>
          </a:p>
          <a:p>
            <a:pPr algn="ctr" defTabSz="685800"/>
            <a:r>
              <a:rPr kumimoji="1" lang="ja-JP" altLang="en-US" sz="900" dirty="0">
                <a:solidFill>
                  <a:prstClr val="white"/>
                </a:solidFill>
                <a:latin typeface="BIZ UDPゴシック" panose="020B0400000000000000" pitchFamily="50" charset="-128"/>
                <a:ea typeface="BIZ UDPゴシック" panose="020B0400000000000000" pitchFamily="50" charset="-128"/>
              </a:rPr>
              <a:t>実践することが</a:t>
            </a:r>
            <a:endParaRPr kumimoji="1" lang="en-US" altLang="ja-JP" sz="900" dirty="0">
              <a:solidFill>
                <a:prstClr val="white"/>
              </a:solidFill>
              <a:latin typeface="BIZ UDPゴシック" panose="020B0400000000000000" pitchFamily="50" charset="-128"/>
              <a:ea typeface="BIZ UDPゴシック" panose="020B0400000000000000" pitchFamily="50" charset="-128"/>
            </a:endParaRPr>
          </a:p>
          <a:p>
            <a:pPr algn="ctr" defTabSz="685800"/>
            <a:r>
              <a:rPr kumimoji="1" lang="ja-JP" altLang="en-US" sz="900" dirty="0">
                <a:solidFill>
                  <a:prstClr val="white"/>
                </a:solidFill>
                <a:latin typeface="BIZ UDPゴシック" panose="020B0400000000000000" pitchFamily="50" charset="-128"/>
                <a:ea typeface="BIZ UDPゴシック" panose="020B0400000000000000" pitchFamily="50" charset="-128"/>
              </a:rPr>
              <a:t>日常になる</a:t>
            </a:r>
          </a:p>
        </p:txBody>
      </p:sp>
      <p:sp>
        <p:nvSpPr>
          <p:cNvPr id="17" name="矢印: 右 16">
            <a:extLst>
              <a:ext uri="{FF2B5EF4-FFF2-40B4-BE49-F238E27FC236}">
                <a16:creationId xmlns:a16="http://schemas.microsoft.com/office/drawing/2014/main" id="{6A3E6B44-995B-45F9-B368-7EE867E303EC}"/>
              </a:ext>
            </a:extLst>
          </p:cNvPr>
          <p:cNvSpPr/>
          <p:nvPr/>
        </p:nvSpPr>
        <p:spPr>
          <a:xfrm>
            <a:off x="6178491" y="4561186"/>
            <a:ext cx="1040783" cy="1538233"/>
          </a:xfrm>
          <a:prstGeom prst="rightArrow">
            <a:avLst>
              <a:gd name="adj1" fmla="val 45710"/>
              <a:gd name="adj2" fmla="val 47424"/>
            </a:avLst>
          </a:prstGeom>
          <a:gradFill flip="none" rotWithShape="1">
            <a:gsLst>
              <a:gs pos="0">
                <a:srgbClr val="FF6699">
                  <a:tint val="66000"/>
                  <a:satMod val="160000"/>
                </a:srgbClr>
              </a:gs>
              <a:gs pos="50000">
                <a:srgbClr val="FF6699">
                  <a:tint val="44500"/>
                  <a:satMod val="160000"/>
                </a:srgbClr>
              </a:gs>
              <a:gs pos="100000">
                <a:srgbClr val="FF6699">
                  <a:tint val="23500"/>
                  <a:satMod val="160000"/>
                </a:srgbClr>
              </a:gs>
            </a:gsLst>
            <a:lin ang="0" scaled="1"/>
            <a:tileRect/>
          </a:gra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050">
              <a:solidFill>
                <a:prstClr val="white"/>
              </a:solidFill>
              <a:latin typeface="游ゴシック" panose="020F0502020204030204"/>
              <a:ea typeface="游ゴシック" panose="020B0400000000000000" pitchFamily="50" charset="-128"/>
            </a:endParaRPr>
          </a:p>
        </p:txBody>
      </p:sp>
      <p:sp>
        <p:nvSpPr>
          <p:cNvPr id="18" name="楕円 17">
            <a:extLst>
              <a:ext uri="{FF2B5EF4-FFF2-40B4-BE49-F238E27FC236}">
                <a16:creationId xmlns:a16="http://schemas.microsoft.com/office/drawing/2014/main" id="{B8AADD4D-C29A-46A5-858E-3BB57317D699}"/>
              </a:ext>
            </a:extLst>
          </p:cNvPr>
          <p:cNvSpPr/>
          <p:nvPr/>
        </p:nvSpPr>
        <p:spPr>
          <a:xfrm>
            <a:off x="3606169" y="5377597"/>
            <a:ext cx="1595605" cy="1443644"/>
          </a:xfrm>
          <a:prstGeom prst="ellipse">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kumimoji="1" lang="ja-JP" altLang="en-US" sz="900" dirty="0">
                <a:solidFill>
                  <a:prstClr val="white"/>
                </a:solidFill>
                <a:latin typeface="BIZ UDPゴシック" panose="020B0400000000000000" pitchFamily="50" charset="-128"/>
                <a:ea typeface="BIZ UDPゴシック" panose="020B0400000000000000" pitchFamily="50" charset="-128"/>
              </a:rPr>
              <a:t>府民（消費者）</a:t>
            </a:r>
            <a:endParaRPr kumimoji="1" lang="en-US" altLang="ja-JP" sz="900" dirty="0">
              <a:solidFill>
                <a:prstClr val="white"/>
              </a:solidFill>
              <a:latin typeface="BIZ UDPゴシック" panose="020B0400000000000000" pitchFamily="50" charset="-128"/>
              <a:ea typeface="BIZ UDPゴシック" panose="020B0400000000000000" pitchFamily="50" charset="-128"/>
            </a:endParaRPr>
          </a:p>
          <a:p>
            <a:pPr algn="ctr" defTabSz="685800"/>
            <a:r>
              <a:rPr kumimoji="1" lang="ja-JP" altLang="en-US" sz="900" dirty="0">
                <a:solidFill>
                  <a:prstClr val="white"/>
                </a:solidFill>
                <a:latin typeface="BIZ UDPゴシック" panose="020B0400000000000000" pitchFamily="50" charset="-128"/>
                <a:ea typeface="BIZ UDPゴシック" panose="020B0400000000000000" pitchFamily="50" charset="-128"/>
              </a:rPr>
              <a:t>・事業者が「食品ロス」の問題を自分ごととして捉えることができる</a:t>
            </a:r>
          </a:p>
        </p:txBody>
      </p:sp>
      <p:sp>
        <p:nvSpPr>
          <p:cNvPr id="19" name="楕円 18">
            <a:extLst>
              <a:ext uri="{FF2B5EF4-FFF2-40B4-BE49-F238E27FC236}">
                <a16:creationId xmlns:a16="http://schemas.microsoft.com/office/drawing/2014/main" id="{5EA60400-95D5-4A4B-A99A-97B6C856FBFE}"/>
              </a:ext>
            </a:extLst>
          </p:cNvPr>
          <p:cNvSpPr/>
          <p:nvPr/>
        </p:nvSpPr>
        <p:spPr>
          <a:xfrm>
            <a:off x="4476730" y="4096574"/>
            <a:ext cx="1561125" cy="1443644"/>
          </a:xfrm>
          <a:prstGeom prst="ellipse">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kumimoji="1" lang="ja-JP" altLang="en-US" sz="900" dirty="0">
                <a:solidFill>
                  <a:prstClr val="white"/>
                </a:solidFill>
                <a:latin typeface="BIZ UDPゴシック" panose="020B0400000000000000" pitchFamily="50" charset="-128"/>
                <a:ea typeface="BIZ UDPゴシック" panose="020B0400000000000000" pitchFamily="50" charset="-128"/>
              </a:rPr>
              <a:t>事業者・府民（消費者）ともに継続的かつ持続的に</a:t>
            </a:r>
            <a:endParaRPr kumimoji="1" lang="en-US" altLang="ja-JP" sz="900" dirty="0">
              <a:solidFill>
                <a:prstClr val="white"/>
              </a:solidFill>
              <a:latin typeface="BIZ UDPゴシック" panose="020B0400000000000000" pitchFamily="50" charset="-128"/>
              <a:ea typeface="BIZ UDPゴシック" panose="020B0400000000000000" pitchFamily="50" charset="-128"/>
            </a:endParaRPr>
          </a:p>
          <a:p>
            <a:pPr algn="ctr" defTabSz="685800"/>
            <a:r>
              <a:rPr kumimoji="1" lang="ja-JP" altLang="en-US" sz="900" dirty="0">
                <a:solidFill>
                  <a:prstClr val="white"/>
                </a:solidFill>
                <a:latin typeface="BIZ UDPゴシック" panose="020B0400000000000000" pitchFamily="50" charset="-128"/>
                <a:ea typeface="BIZ UDPゴシック" panose="020B0400000000000000" pitchFamily="50" charset="-128"/>
              </a:rPr>
              <a:t>食品ロス削減に</a:t>
            </a:r>
            <a:endParaRPr kumimoji="1" lang="en-US" altLang="ja-JP" sz="900" dirty="0">
              <a:solidFill>
                <a:prstClr val="white"/>
              </a:solidFill>
              <a:latin typeface="BIZ UDPゴシック" panose="020B0400000000000000" pitchFamily="50" charset="-128"/>
              <a:ea typeface="BIZ UDPゴシック" panose="020B0400000000000000" pitchFamily="50" charset="-128"/>
            </a:endParaRPr>
          </a:p>
          <a:p>
            <a:pPr algn="ctr" defTabSz="685800"/>
            <a:r>
              <a:rPr kumimoji="1" lang="ja-JP" altLang="en-US" sz="900" dirty="0">
                <a:solidFill>
                  <a:prstClr val="white"/>
                </a:solidFill>
                <a:latin typeface="BIZ UDPゴシック" panose="020B0400000000000000" pitchFamily="50" charset="-128"/>
                <a:ea typeface="BIZ UDPゴシック" panose="020B0400000000000000" pitchFamily="50" charset="-128"/>
              </a:rPr>
              <a:t>取り組んでいる</a:t>
            </a:r>
          </a:p>
        </p:txBody>
      </p:sp>
      <p:sp>
        <p:nvSpPr>
          <p:cNvPr id="20" name="スライド番号プレースホルダー 3">
            <a:extLst>
              <a:ext uri="{FF2B5EF4-FFF2-40B4-BE49-F238E27FC236}">
                <a16:creationId xmlns:a16="http://schemas.microsoft.com/office/drawing/2014/main" id="{447D7E0E-A557-4545-B632-1692484520CF}"/>
              </a:ext>
            </a:extLst>
          </p:cNvPr>
          <p:cNvSpPr txBox="1">
            <a:spLocks/>
          </p:cNvSpPr>
          <p:nvPr/>
        </p:nvSpPr>
        <p:spPr>
          <a:xfrm>
            <a:off x="8670593" y="6427029"/>
            <a:ext cx="47340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1A2E50-83C5-4483-B0CA-AC279CFA76AE}" type="slidenum">
              <a:rPr kumimoji="1" lang="ja-JP" altLang="en-US" smtClean="0"/>
              <a:pPr/>
              <a:t>21</a:t>
            </a:fld>
            <a:endParaRPr kumimoji="1" lang="ja-JP" altLang="en-US" dirty="0"/>
          </a:p>
        </p:txBody>
      </p:sp>
    </p:spTree>
    <p:extLst>
      <p:ext uri="{BB962C8B-B14F-4D97-AF65-F5344CB8AC3E}">
        <p14:creationId xmlns:p14="http://schemas.microsoft.com/office/powerpoint/2010/main" val="4163253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B1112841-09E9-4DCB-855D-83628B1988EA}"/>
              </a:ext>
            </a:extLst>
          </p:cNvPr>
          <p:cNvSpPr>
            <a:spLocks noGrp="1"/>
          </p:cNvSpPr>
          <p:nvPr>
            <p:ph idx="4294967295"/>
          </p:nvPr>
        </p:nvSpPr>
        <p:spPr>
          <a:xfrm>
            <a:off x="236540" y="497240"/>
            <a:ext cx="8886618" cy="4129940"/>
          </a:xfrm>
        </p:spPr>
        <p:txBody>
          <a:bodyPr>
            <a:normAutofit/>
          </a:bodyPr>
          <a:lstStyle/>
          <a:p>
            <a:pPr marL="0" indent="0">
              <a:lnSpc>
                <a:spcPct val="110000"/>
              </a:lnSpc>
              <a:buNone/>
            </a:pPr>
            <a:r>
              <a:rPr lang="ja-JP" altLang="en-US" sz="1600" b="1" dirty="0">
                <a:latin typeface="BIZ UDPゴシック" panose="020B0400000000000000" pitchFamily="50" charset="-128"/>
                <a:ea typeface="BIZ UDPゴシック" panose="020B0400000000000000" pitchFamily="50" charset="-128"/>
              </a:rPr>
              <a:t>１．</a:t>
            </a:r>
            <a:r>
              <a:rPr lang="en-US" altLang="ja-JP" sz="1600" b="1" dirty="0">
                <a:highlight>
                  <a:srgbClr val="FFFF00"/>
                </a:highlight>
                <a:latin typeface="BIZ UDPゴシック" panose="020B0400000000000000" pitchFamily="50" charset="-128"/>
                <a:ea typeface="BIZ UDPゴシック" panose="020B0400000000000000" pitchFamily="50" charset="-128"/>
              </a:rPr>
              <a:t>【</a:t>
            </a:r>
            <a:r>
              <a:rPr lang="ja-JP" altLang="en-US" sz="1600" b="1" dirty="0">
                <a:highlight>
                  <a:srgbClr val="FFFF00"/>
                </a:highlight>
                <a:latin typeface="BIZ UDPゴシック" panose="020B0400000000000000" pitchFamily="50" charset="-128"/>
                <a:ea typeface="BIZ UDPゴシック" panose="020B0400000000000000" pitchFamily="50" charset="-128"/>
              </a:rPr>
              <a:t>必須</a:t>
            </a:r>
            <a:r>
              <a:rPr lang="en-US" altLang="ja-JP" sz="1600" b="1" dirty="0">
                <a:highlight>
                  <a:srgbClr val="FFFF00"/>
                </a:highlight>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店内入口やサッカー台（袋詰め台）でキャンペーンポスターを掲出</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en-US" altLang="ja-JP" sz="1600" b="1" u="sng" dirty="0">
                <a:solidFill>
                  <a:schemeClr val="tx1"/>
                </a:solidFill>
                <a:latin typeface="BIZ UDPゴシック" panose="020B0400000000000000" pitchFamily="50" charset="-128"/>
                <a:ea typeface="BIZ UDPゴシック" panose="020B0400000000000000" pitchFamily="50" charset="-128"/>
              </a:rPr>
              <a:t>2</a:t>
            </a:r>
            <a:r>
              <a:rPr lang="ja-JP" altLang="en-US" sz="1600" b="1" u="sng" dirty="0">
                <a:solidFill>
                  <a:schemeClr val="tx1"/>
                </a:solidFill>
                <a:latin typeface="BIZ UDPゴシック" panose="020B0400000000000000" pitchFamily="50" charset="-128"/>
                <a:ea typeface="BIZ UDPゴシック" panose="020B0400000000000000" pitchFamily="50" charset="-128"/>
              </a:rPr>
              <a:t>．</a:t>
            </a:r>
            <a:r>
              <a:rPr lang="en-US" altLang="ja-JP" sz="1600" b="1" u="sng" dirty="0">
                <a:solidFill>
                  <a:schemeClr val="tx1"/>
                </a:solidFill>
                <a:highlight>
                  <a:srgbClr val="FFFF00"/>
                </a:highlight>
                <a:latin typeface="BIZ UDPゴシック" panose="020B0400000000000000" pitchFamily="50" charset="-128"/>
                <a:ea typeface="BIZ UDPゴシック" panose="020B0400000000000000" pitchFamily="50" charset="-128"/>
              </a:rPr>
              <a:t>【</a:t>
            </a:r>
            <a:r>
              <a:rPr lang="ja-JP" altLang="en-US" sz="1600" b="1" u="sng" dirty="0">
                <a:solidFill>
                  <a:schemeClr val="tx1"/>
                </a:solidFill>
                <a:highlight>
                  <a:srgbClr val="FFFF00"/>
                </a:highlight>
                <a:latin typeface="BIZ UDPゴシック" panose="020B0400000000000000" pitchFamily="50" charset="-128"/>
                <a:ea typeface="BIZ UDPゴシック" panose="020B0400000000000000" pitchFamily="50" charset="-128"/>
              </a:rPr>
              <a:t>必須</a:t>
            </a:r>
            <a:r>
              <a:rPr lang="en-US" altLang="ja-JP" sz="1600" b="1" u="sng" dirty="0">
                <a:solidFill>
                  <a:schemeClr val="tx1"/>
                </a:solidFill>
                <a:highlight>
                  <a:srgbClr val="FFFF00"/>
                </a:highlight>
                <a:latin typeface="BIZ UDPゴシック" panose="020B0400000000000000" pitchFamily="50" charset="-128"/>
                <a:ea typeface="BIZ UDPゴシック" panose="020B0400000000000000" pitchFamily="50" charset="-128"/>
              </a:rPr>
              <a:t>】</a:t>
            </a:r>
            <a:r>
              <a:rPr lang="ja-JP" altLang="en-US" sz="1600" b="1" u="sng" dirty="0">
                <a:solidFill>
                  <a:schemeClr val="tx1"/>
                </a:solidFill>
                <a:latin typeface="BIZ UDPゴシック" panose="020B0400000000000000" pitchFamily="50" charset="-128"/>
                <a:ea typeface="BIZ UDPゴシック" panose="020B0400000000000000" pitchFamily="50" charset="-128"/>
              </a:rPr>
              <a:t>見切品コーナー、見切品棚への共通ポスターや</a:t>
            </a:r>
            <a:r>
              <a:rPr lang="en-US" altLang="ja-JP" sz="1600" b="1" u="sng" dirty="0">
                <a:solidFill>
                  <a:schemeClr val="tx1"/>
                </a:solidFill>
                <a:latin typeface="BIZ UDPゴシック" panose="020B0400000000000000" pitchFamily="50" charset="-128"/>
                <a:ea typeface="BIZ UDPゴシック" panose="020B0400000000000000" pitchFamily="50" charset="-128"/>
              </a:rPr>
              <a:t>POP</a:t>
            </a:r>
            <a:r>
              <a:rPr lang="ja-JP" altLang="en-US" sz="1600" b="1" u="sng" dirty="0">
                <a:solidFill>
                  <a:schemeClr val="tx1"/>
                </a:solidFill>
                <a:latin typeface="BIZ UDPゴシック" panose="020B0400000000000000" pitchFamily="50" charset="-128"/>
                <a:ea typeface="BIZ UDPゴシック" panose="020B0400000000000000" pitchFamily="50" charset="-128"/>
              </a:rPr>
              <a:t>等の設置</a:t>
            </a:r>
            <a:endParaRPr lang="en-US" altLang="ja-JP" sz="1600" u="sng"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1600" b="1" u="sng" dirty="0">
                <a:solidFill>
                  <a:schemeClr val="tx1"/>
                </a:solidFill>
                <a:latin typeface="BIZ UDPゴシック" panose="020B0400000000000000" pitchFamily="50" charset="-128"/>
                <a:ea typeface="BIZ UDPゴシック" panose="020B0400000000000000" pitchFamily="50" charset="-128"/>
              </a:rPr>
              <a:t>３．各店舗独自の食品ロス削減の取組を実施・府が後押し</a:t>
            </a:r>
            <a:br>
              <a:rPr lang="en-US" altLang="ja-JP" sz="1700" b="1" u="sng" dirty="0">
                <a:solidFill>
                  <a:schemeClr val="tx1"/>
                </a:solidFill>
                <a:latin typeface="BIZ UDPゴシック" panose="020B0400000000000000" pitchFamily="50" charset="-128"/>
                <a:ea typeface="BIZ UDPゴシック" panose="020B0400000000000000" pitchFamily="50" charset="-128"/>
              </a:rPr>
            </a:br>
            <a:r>
              <a:rPr lang="ja-JP" altLang="en-US" sz="1700" b="1" dirty="0">
                <a:solidFill>
                  <a:schemeClr val="tx1"/>
                </a:solidFill>
                <a:latin typeface="BIZ UDPゴシック" panose="020B0400000000000000" pitchFamily="50" charset="-128"/>
                <a:ea typeface="BIZ UDPゴシック" panose="020B0400000000000000" pitchFamily="50" charset="-128"/>
              </a:rPr>
              <a:t>　　</a:t>
            </a:r>
            <a:r>
              <a:rPr lang="ja-JP" altLang="en-US" sz="1400" u="sng" dirty="0">
                <a:solidFill>
                  <a:schemeClr val="tx1"/>
                </a:solidFill>
                <a:latin typeface="BIZ UDPゴシック" panose="020B0400000000000000" pitchFamily="50" charset="-128"/>
                <a:ea typeface="BIZ UDPゴシック" panose="020B0400000000000000" pitchFamily="50" charset="-128"/>
              </a:rPr>
              <a:t>（</a:t>
            </a:r>
            <a:r>
              <a:rPr lang="en-US" altLang="ja-JP" sz="1400" u="sng" dirty="0">
                <a:solidFill>
                  <a:schemeClr val="tx1"/>
                </a:solidFill>
                <a:latin typeface="BIZ UDPゴシック" panose="020B0400000000000000" pitchFamily="50" charset="-128"/>
                <a:ea typeface="BIZ UDPゴシック" panose="020B0400000000000000" pitchFamily="50" charset="-128"/>
              </a:rPr>
              <a:t>PR</a:t>
            </a:r>
            <a:r>
              <a:rPr lang="ja-JP" altLang="en-US" sz="1400" u="sng" dirty="0">
                <a:solidFill>
                  <a:schemeClr val="tx1"/>
                </a:solidFill>
                <a:latin typeface="BIZ UDPゴシック" panose="020B0400000000000000" pitchFamily="50" charset="-128"/>
                <a:ea typeface="BIZ UDPゴシック" panose="020B0400000000000000" pitchFamily="50" charset="-128"/>
              </a:rPr>
              <a:t>・イベント時に「もずやん」の動員等）</a:t>
            </a:r>
            <a:endParaRPr lang="en-US" altLang="ja-JP" sz="1400" u="sng"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r>
              <a:rPr lang="ja-JP" altLang="en-US" sz="1600" b="1" dirty="0">
                <a:solidFill>
                  <a:schemeClr val="tx1"/>
                </a:solidFill>
                <a:latin typeface="BIZ UDPゴシック" panose="020B0400000000000000" pitchFamily="50" charset="-128"/>
                <a:ea typeface="BIZ UDPゴシック" panose="020B0400000000000000" pitchFamily="50" charset="-128"/>
              </a:rPr>
              <a:t>４</a:t>
            </a:r>
            <a:r>
              <a:rPr kumimoji="1" lang="ja-JP" altLang="en-US"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．府の啓発グッズを活用した店内での</a:t>
            </a:r>
            <a:r>
              <a:rPr kumimoji="1" lang="en-US" altLang="ja-JP"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PR</a:t>
            </a:r>
            <a:r>
              <a:rPr kumimoji="1" lang="ja-JP" altLang="en-US" sz="14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（府が希望事業者</a:t>
            </a:r>
            <a:r>
              <a:rPr kumimoji="1" lang="ja-JP" altLang="en-US" sz="140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に貸し出し）</a:t>
            </a:r>
            <a:endParaRPr kumimoji="1" lang="en-US" altLang="ja-JP" sz="140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r>
              <a:rPr lang="ja-JP" altLang="en-US" sz="1600" b="1" u="sng" dirty="0">
                <a:solidFill>
                  <a:schemeClr val="tx1"/>
                </a:solidFill>
                <a:latin typeface="BIZ UDPゴシック" panose="020B0400000000000000" pitchFamily="50" charset="-128"/>
                <a:ea typeface="BIZ UDPゴシック" panose="020B0400000000000000" pitchFamily="50" charset="-128"/>
              </a:rPr>
              <a:t>５</a:t>
            </a:r>
            <a:r>
              <a:rPr kumimoji="1" lang="ja-JP" altLang="en-US" sz="1600" b="1"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．メディア露出・自社の「食品ロス削減」の取組紹介</a:t>
            </a:r>
            <a:endParaRPr kumimoji="1" lang="en-US" altLang="ja-JP" sz="1600" b="0"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r>
              <a:rPr lang="ja-JP" altLang="en-US" sz="1600" b="1" dirty="0">
                <a:solidFill>
                  <a:prstClr val="black">
                    <a:lumMod val="75000"/>
                    <a:lumOff val="25000"/>
                  </a:prstClr>
                </a:solidFill>
                <a:latin typeface="BIZ UDPゴシック" panose="020B0400000000000000" pitchFamily="50" charset="-128"/>
                <a:ea typeface="BIZ UDPゴシック" panose="020B0400000000000000" pitchFamily="50" charset="-128"/>
              </a:rPr>
              <a:t>６</a:t>
            </a:r>
            <a:r>
              <a:rPr kumimoji="1" lang="ja-JP" altLang="en-US" sz="16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．府主催キックオフイベントへの参画</a:t>
            </a:r>
            <a:r>
              <a:rPr kumimoji="1" lang="ja-JP" altLang="en-US" sz="140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r>
              <a:rPr lang="en-US" altLang="ja-JP" sz="1400" dirty="0">
                <a:solidFill>
                  <a:prstClr val="black">
                    <a:lumMod val="75000"/>
                    <a:lumOff val="25000"/>
                  </a:prstClr>
                </a:solidFill>
                <a:latin typeface="BIZ UDPゴシック" panose="020B0400000000000000" pitchFamily="50" charset="-128"/>
                <a:ea typeface="BIZ UDPゴシック" panose="020B0400000000000000" pitchFamily="50" charset="-128"/>
              </a:rPr>
              <a:t>10</a:t>
            </a:r>
            <a:r>
              <a:rPr lang="ja-JP" altLang="en-US" sz="1400" dirty="0">
                <a:solidFill>
                  <a:prstClr val="black">
                    <a:lumMod val="75000"/>
                    <a:lumOff val="25000"/>
                  </a:prstClr>
                </a:solidFill>
                <a:latin typeface="BIZ UDPゴシック" panose="020B0400000000000000" pitchFamily="50" charset="-128"/>
                <a:ea typeface="BIZ UDPゴシック" panose="020B0400000000000000" pitchFamily="50" charset="-128"/>
              </a:rPr>
              <a:t>月の土日祝いずれか１日）</a:t>
            </a:r>
            <a:endParaRPr kumimoji="1" lang="en-US" altLang="ja-JP" sz="14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indent="0">
              <a:buClr>
                <a:srgbClr val="99CB38"/>
              </a:buClr>
              <a:buNone/>
              <a:defRPr/>
            </a:pPr>
            <a:r>
              <a:rPr lang="ja-JP" altLang="en-US" sz="1600" b="1" u="sng" dirty="0">
                <a:solidFill>
                  <a:schemeClr val="tx1"/>
                </a:solidFill>
                <a:latin typeface="BIZ UDPゴシック" panose="020B0400000000000000" pitchFamily="50" charset="-128"/>
                <a:ea typeface="BIZ UDPゴシック" panose="020B0400000000000000" pitchFamily="50" charset="-128"/>
              </a:rPr>
              <a:t>７</a:t>
            </a:r>
            <a:r>
              <a:rPr kumimoji="1" lang="ja-JP" altLang="en-US" sz="1600" b="1"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．食品ロス量の計測</a:t>
            </a:r>
            <a:endParaRPr kumimoji="1" lang="en-US" altLang="ja-JP" sz="1600" b="0"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８．来店者アンケートの実施</a:t>
            </a:r>
            <a:r>
              <a:rPr kumimoji="1" lang="ja-JP" altLang="en-US" sz="140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（プレゼントあり）</a:t>
            </a:r>
            <a:endParaRPr kumimoji="1" lang="en-US" altLang="ja-JP" sz="140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indent="0">
              <a:buClr>
                <a:srgbClr val="99CB38"/>
              </a:buClr>
              <a:buNone/>
              <a:defRPr/>
            </a:pPr>
            <a:r>
              <a:rPr lang="ja-JP" altLang="en-US" sz="1600" b="1" u="sng" dirty="0">
                <a:solidFill>
                  <a:schemeClr val="tx1"/>
                </a:solidFill>
                <a:latin typeface="BIZ UDPゴシック" panose="020B0400000000000000" pitchFamily="50" charset="-128"/>
                <a:ea typeface="BIZ UDPゴシック" panose="020B0400000000000000" pitchFamily="50" charset="-128"/>
              </a:rPr>
              <a:t>９．食品ロス削減行動を起こした府民へのプレゼントの実施</a:t>
            </a:r>
            <a:br>
              <a:rPr lang="en-US" altLang="ja-JP" sz="1600" b="1" u="sng" dirty="0">
                <a:solidFill>
                  <a:schemeClr val="tx1"/>
                </a:solidFill>
                <a:latin typeface="BIZ UDPゴシック" panose="020B0400000000000000" pitchFamily="50" charset="-128"/>
                <a:ea typeface="BIZ UDPゴシック" panose="020B0400000000000000" pitchFamily="50" charset="-128"/>
              </a:rPr>
            </a:br>
            <a:r>
              <a:rPr lang="en-US" altLang="ja-JP" sz="1600" b="1" dirty="0">
                <a:solidFill>
                  <a:schemeClr val="tx1"/>
                </a:solidFill>
                <a:latin typeface="BIZ UDPゴシック" panose="020B0400000000000000" pitchFamily="50" charset="-128"/>
                <a:ea typeface="BIZ UDPゴシック" panose="020B0400000000000000" pitchFamily="50" charset="-128"/>
              </a:rPr>
              <a:t>    </a:t>
            </a:r>
            <a:r>
              <a:rPr lang="ja-JP" altLang="en-US" sz="1400" u="sng" dirty="0">
                <a:solidFill>
                  <a:schemeClr val="tx1"/>
                </a:solidFill>
                <a:latin typeface="BIZ UDPゴシック" panose="020B0400000000000000" pitchFamily="50" charset="-128"/>
                <a:ea typeface="BIZ UDPゴシック" panose="020B0400000000000000" pitchFamily="50" charset="-128"/>
              </a:rPr>
              <a:t>（「食品ロス削減</a:t>
            </a:r>
            <a:r>
              <a:rPr lang="en-US" altLang="ja-JP" sz="1400" u="sng" dirty="0">
                <a:solidFill>
                  <a:schemeClr val="tx1"/>
                </a:solidFill>
                <a:latin typeface="BIZ UDPゴシック" panose="020B0400000000000000" pitchFamily="50" charset="-128"/>
                <a:ea typeface="BIZ UDPゴシック" panose="020B0400000000000000" pitchFamily="50" charset="-128"/>
              </a:rPr>
              <a:t>10</a:t>
            </a:r>
            <a:r>
              <a:rPr lang="ja-JP" altLang="en-US" sz="1400" u="sng" dirty="0">
                <a:solidFill>
                  <a:schemeClr val="tx1"/>
                </a:solidFill>
                <a:latin typeface="BIZ UDPゴシック" panose="020B0400000000000000" pitchFamily="50" charset="-128"/>
                <a:ea typeface="BIZ UDPゴシック" panose="020B0400000000000000" pitchFamily="50" charset="-128"/>
              </a:rPr>
              <a:t>カ条」（名称仮）のカード、啓発リーフレット、グッズ等）</a:t>
            </a:r>
            <a:endParaRPr kumimoji="1" lang="en-US" altLang="ja-JP" sz="1400"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タイトル 3">
            <a:extLst>
              <a:ext uri="{FF2B5EF4-FFF2-40B4-BE49-F238E27FC236}">
                <a16:creationId xmlns:a16="http://schemas.microsoft.com/office/drawing/2014/main" id="{3DE82217-E7F6-4AF7-9C3E-40755EDA3A31}"/>
              </a:ext>
            </a:extLst>
          </p:cNvPr>
          <p:cNvSpPr txBox="1">
            <a:spLocks/>
          </p:cNvSpPr>
          <p:nvPr/>
        </p:nvSpPr>
        <p:spPr>
          <a:xfrm>
            <a:off x="0" y="-6339"/>
            <a:ext cx="9144000" cy="443142"/>
          </a:xfrm>
          <a:prstGeom prst="rect">
            <a:avLst/>
          </a:prstGeom>
          <a:solidFill>
            <a:srgbClr val="0000FF"/>
          </a:solidFill>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700" b="1" dirty="0">
                <a:solidFill>
                  <a:schemeClr val="bg1"/>
                </a:solidFill>
                <a:latin typeface="BIZ UDPゴシック" panose="020B0400000000000000" pitchFamily="50" charset="-128"/>
                <a:ea typeface="BIZ UDPゴシック" panose="020B0400000000000000" pitchFamily="50" charset="-128"/>
              </a:rPr>
              <a:t>　</a:t>
            </a:r>
            <a:r>
              <a:rPr lang="en-US" altLang="ja-JP" sz="2700" b="1" dirty="0">
                <a:solidFill>
                  <a:schemeClr val="bg1"/>
                </a:solidFill>
                <a:latin typeface="BIZ UDPゴシック" panose="020B0400000000000000" pitchFamily="50" charset="-128"/>
                <a:ea typeface="BIZ UDPゴシック" panose="020B0400000000000000" pitchFamily="50" charset="-128"/>
              </a:rPr>
              <a:t>【</a:t>
            </a:r>
            <a:r>
              <a:rPr lang="ja-JP" altLang="en-US" sz="2700" b="1" dirty="0">
                <a:solidFill>
                  <a:schemeClr val="bg1"/>
                </a:solidFill>
                <a:latin typeface="BIZ UDPゴシック" panose="020B0400000000000000" pitchFamily="50" charset="-128"/>
                <a:ea typeface="BIZ UDPゴシック" panose="020B0400000000000000" pitchFamily="50" charset="-128"/>
              </a:rPr>
              <a:t>企画案</a:t>
            </a:r>
            <a:r>
              <a:rPr lang="en-US" altLang="ja-JP" sz="2700" b="1" dirty="0">
                <a:solidFill>
                  <a:schemeClr val="bg1"/>
                </a:solidFill>
                <a:latin typeface="BIZ UDPゴシック" panose="020B0400000000000000" pitchFamily="50" charset="-128"/>
                <a:ea typeface="BIZ UDPゴシック" panose="020B0400000000000000" pitchFamily="50" charset="-128"/>
              </a:rPr>
              <a:t>】</a:t>
            </a:r>
            <a:r>
              <a:rPr lang="ja-JP" altLang="en-US" sz="2700" b="1" dirty="0">
                <a:solidFill>
                  <a:schemeClr val="bg1"/>
                </a:solidFill>
                <a:latin typeface="BIZ UDPゴシック" panose="020B0400000000000000" pitchFamily="50" charset="-128"/>
                <a:ea typeface="BIZ UDPゴシック" panose="020B0400000000000000" pitchFamily="50" charset="-128"/>
              </a:rPr>
              <a:t>令和８年</a:t>
            </a:r>
            <a:r>
              <a:rPr lang="en-US" altLang="ja-JP" sz="2700" b="1" dirty="0">
                <a:solidFill>
                  <a:schemeClr val="bg1"/>
                </a:solidFill>
                <a:latin typeface="BIZ UDPゴシック" panose="020B0400000000000000" pitchFamily="50" charset="-128"/>
                <a:ea typeface="BIZ UDPゴシック" panose="020B0400000000000000" pitchFamily="50" charset="-128"/>
              </a:rPr>
              <a:t>10</a:t>
            </a:r>
            <a:r>
              <a:rPr lang="ja-JP" altLang="en-US" sz="2700" b="1" dirty="0">
                <a:solidFill>
                  <a:schemeClr val="bg1"/>
                </a:solidFill>
                <a:latin typeface="BIZ UDPゴシック" panose="020B0400000000000000" pitchFamily="50" charset="-128"/>
                <a:ea typeface="BIZ UDPゴシック" panose="020B0400000000000000" pitchFamily="50" charset="-128"/>
              </a:rPr>
              <a:t>月「食品ロス削減キャンペーン」</a:t>
            </a:r>
            <a:endParaRPr lang="en-US" altLang="ja-JP" sz="2700" b="1" dirty="0">
              <a:solidFill>
                <a:schemeClr val="bg1"/>
              </a:solidFill>
              <a:latin typeface="BIZ UDPゴシック" panose="020B0400000000000000" pitchFamily="50" charset="-128"/>
              <a:ea typeface="BIZ UDPゴシック" panose="020B0400000000000000" pitchFamily="50" charset="-128"/>
            </a:endParaRPr>
          </a:p>
        </p:txBody>
      </p:sp>
      <p:sp>
        <p:nvSpPr>
          <p:cNvPr id="18" name="テキスト ボックス 7">
            <a:extLst>
              <a:ext uri="{FF2B5EF4-FFF2-40B4-BE49-F238E27FC236}">
                <a16:creationId xmlns:a16="http://schemas.microsoft.com/office/drawing/2014/main" id="{EE25F194-B1AE-4454-BE88-323A060A652D}"/>
              </a:ext>
            </a:extLst>
          </p:cNvPr>
          <p:cNvSpPr txBox="1"/>
          <p:nvPr/>
        </p:nvSpPr>
        <p:spPr>
          <a:xfrm>
            <a:off x="1995666" y="4891238"/>
            <a:ext cx="6721337" cy="16552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b="1" dirty="0">
                <a:solidFill>
                  <a:prstClr val="black"/>
                </a:solidFill>
                <a:latin typeface="BIZ UDPゴシック" panose="020B0400000000000000" pitchFamily="50" charset="-128"/>
                <a:ea typeface="BIZ UDPゴシック" panose="020B0400000000000000" pitchFamily="50" charset="-128"/>
              </a:rPr>
              <a:t>「食品ロス削減キャンペーン」共通の傘をかぶせる</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a:p>
            <a:endParaRPr lang="en-US" altLang="ja-JP" sz="1200" dirty="0">
              <a:solidFill>
                <a:prstClr val="black"/>
              </a:solidFill>
              <a:latin typeface="BIZ UDPゴシック" panose="020B0400000000000000" pitchFamily="50" charset="-128"/>
              <a:ea typeface="BIZ UDPゴシック" panose="020B0400000000000000" pitchFamily="50" charset="-128"/>
            </a:endParaRPr>
          </a:p>
          <a:p>
            <a:r>
              <a:rPr lang="ja-JP" altLang="en-US" sz="1200" b="1" dirty="0">
                <a:solidFill>
                  <a:prstClr val="black"/>
                </a:solidFill>
                <a:latin typeface="BIZ UDPゴシック" panose="020B0400000000000000" pitchFamily="50" charset="-128"/>
                <a:ea typeface="BIZ UDPゴシック" panose="020B0400000000000000" pitchFamily="50" charset="-128"/>
              </a:rPr>
              <a:t>（目的）</a:t>
            </a:r>
            <a:endParaRPr lang="en-US" altLang="ja-JP" sz="1200" b="1" dirty="0">
              <a:solidFill>
                <a:prstClr val="black"/>
              </a:solidFill>
              <a:latin typeface="BIZ UDPゴシック" panose="020B0400000000000000" pitchFamily="50" charset="-128"/>
              <a:ea typeface="BIZ UDPゴシック" panose="020B0400000000000000" pitchFamily="50" charset="-128"/>
            </a:endParaRPr>
          </a:p>
          <a:p>
            <a:r>
              <a:rPr lang="ja-JP" altLang="en-US" sz="1200" dirty="0">
                <a:solidFill>
                  <a:prstClr val="black"/>
                </a:solidFill>
                <a:latin typeface="BIZ UDPゴシック" panose="020B0400000000000000" pitchFamily="50" charset="-128"/>
                <a:ea typeface="BIZ UDPゴシック" panose="020B0400000000000000" pitchFamily="50" charset="-128"/>
              </a:rPr>
              <a:t>府民がどのスーパーでもこのロゴマークを目にすることで、府域一体でキャンペーンを実施していることがわかるようにする。</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endParaRPr lang="en-US" altLang="ja-JP" sz="1200" dirty="0">
              <a:solidFill>
                <a:prstClr val="black"/>
              </a:solidFill>
              <a:latin typeface="BIZ UDPゴシック" panose="020B0400000000000000" pitchFamily="50" charset="-128"/>
              <a:ea typeface="BIZ UDPゴシック" panose="020B0400000000000000" pitchFamily="50" charset="-128"/>
            </a:endParaRPr>
          </a:p>
          <a:p>
            <a:r>
              <a:rPr lang="ja-JP" altLang="en-US" sz="1200" b="1" dirty="0">
                <a:solidFill>
                  <a:prstClr val="black"/>
                </a:solidFill>
                <a:latin typeface="BIZ UDPゴシック" panose="020B0400000000000000" pitchFamily="50" charset="-128"/>
                <a:ea typeface="BIZ UDPゴシック" panose="020B0400000000000000" pitchFamily="50" charset="-128"/>
              </a:rPr>
              <a:t>（概要）</a:t>
            </a:r>
            <a:endParaRPr lang="en-US" altLang="ja-JP" sz="1200" b="1" dirty="0">
              <a:solidFill>
                <a:prstClr val="black"/>
              </a:solidFill>
              <a:latin typeface="BIZ UDPゴシック" panose="020B0400000000000000" pitchFamily="50" charset="-128"/>
              <a:ea typeface="BIZ UDPゴシック" panose="020B0400000000000000" pitchFamily="50" charset="-128"/>
            </a:endParaRPr>
          </a:p>
          <a:p>
            <a:r>
              <a:rPr lang="ja-JP" altLang="en-US" sz="1200" dirty="0">
                <a:solidFill>
                  <a:prstClr val="black"/>
                </a:solidFill>
                <a:latin typeface="BIZ UDPゴシック" panose="020B0400000000000000" pitchFamily="50" charset="-128"/>
                <a:ea typeface="BIZ UDPゴシック" panose="020B0400000000000000" pitchFamily="50" charset="-128"/>
              </a:rPr>
              <a:t>大阪府</a:t>
            </a:r>
            <a:r>
              <a:rPr lang="en-US" altLang="ja-JP" sz="1200" dirty="0">
                <a:solidFill>
                  <a:prstClr val="black"/>
                </a:solidFill>
                <a:latin typeface="BIZ UDPゴシック" panose="020B0400000000000000" pitchFamily="50" charset="-128"/>
                <a:ea typeface="BIZ UDPゴシック" panose="020B0400000000000000" pitchFamily="50" charset="-128"/>
              </a:rPr>
              <a:t>×</a:t>
            </a:r>
            <a:r>
              <a:rPr lang="ja-JP" altLang="en-US" sz="1200" dirty="0">
                <a:solidFill>
                  <a:prstClr val="black"/>
                </a:solidFill>
                <a:latin typeface="BIZ UDPゴシック" panose="020B0400000000000000" pitchFamily="50" charset="-128"/>
                <a:ea typeface="BIZ UDPゴシック" panose="020B0400000000000000" pitchFamily="50" charset="-128"/>
              </a:rPr>
              <a:t>事業者の連携を打ち出せるように見切品棚・コーナーの</a:t>
            </a:r>
            <a:r>
              <a:rPr lang="en-US" altLang="ja-JP" sz="1200" dirty="0">
                <a:solidFill>
                  <a:prstClr val="black"/>
                </a:solidFill>
                <a:latin typeface="BIZ UDPゴシック" panose="020B0400000000000000" pitchFamily="50" charset="-128"/>
                <a:ea typeface="BIZ UDPゴシック" panose="020B0400000000000000" pitchFamily="50" charset="-128"/>
              </a:rPr>
              <a:t>POP</a:t>
            </a:r>
            <a:r>
              <a:rPr lang="ja-JP" altLang="en-US" sz="1200" dirty="0">
                <a:solidFill>
                  <a:prstClr val="black"/>
                </a:solidFill>
                <a:latin typeface="BIZ UDPゴシック" panose="020B0400000000000000" pitchFamily="50" charset="-128"/>
                <a:ea typeface="BIZ UDPゴシック" panose="020B0400000000000000" pitchFamily="50" charset="-128"/>
              </a:rPr>
              <a:t>を中心に、店内</a:t>
            </a:r>
            <a:r>
              <a:rPr lang="en-US" altLang="ja-JP" sz="1200" dirty="0">
                <a:solidFill>
                  <a:prstClr val="black"/>
                </a:solidFill>
                <a:latin typeface="BIZ UDPゴシック" panose="020B0400000000000000" pitchFamily="50" charset="-128"/>
                <a:ea typeface="BIZ UDPゴシック" panose="020B0400000000000000" pitchFamily="50" charset="-128"/>
              </a:rPr>
              <a:t>POP</a:t>
            </a:r>
            <a:r>
              <a:rPr lang="ja-JP" altLang="en-US" sz="1200" dirty="0">
                <a:solidFill>
                  <a:prstClr val="black"/>
                </a:solidFill>
                <a:latin typeface="BIZ UDPゴシック" panose="020B0400000000000000" pitchFamily="50" charset="-128"/>
                <a:ea typeface="BIZ UDPゴシック" panose="020B0400000000000000" pitchFamily="50" charset="-128"/>
              </a:rPr>
              <a:t>等への「おいしく食べきろうロゴマーク」の貼付を行う。</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6686F8B6-B385-43D6-9C2A-3B5AA5F95D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501" y="4841385"/>
            <a:ext cx="1479205" cy="1477642"/>
          </a:xfrm>
          <a:prstGeom prst="rect">
            <a:avLst/>
          </a:prstGeom>
        </p:spPr>
      </p:pic>
      <p:grpSp>
        <p:nvGrpSpPr>
          <p:cNvPr id="2" name="グループ化 1">
            <a:extLst>
              <a:ext uri="{FF2B5EF4-FFF2-40B4-BE49-F238E27FC236}">
                <a16:creationId xmlns:a16="http://schemas.microsoft.com/office/drawing/2014/main" id="{D5359875-3E6B-4939-A14E-30D1D272CA08}"/>
              </a:ext>
            </a:extLst>
          </p:cNvPr>
          <p:cNvGrpSpPr/>
          <p:nvPr/>
        </p:nvGrpSpPr>
        <p:grpSpPr>
          <a:xfrm>
            <a:off x="6751803" y="882317"/>
            <a:ext cx="2155657" cy="3171901"/>
            <a:chOff x="6994939" y="1411661"/>
            <a:chExt cx="1940942" cy="3123679"/>
          </a:xfrm>
        </p:grpSpPr>
        <p:grpSp>
          <p:nvGrpSpPr>
            <p:cNvPr id="16" name="グループ化 15">
              <a:extLst>
                <a:ext uri="{FF2B5EF4-FFF2-40B4-BE49-F238E27FC236}">
                  <a16:creationId xmlns:a16="http://schemas.microsoft.com/office/drawing/2014/main" id="{0AB7D3AC-F058-4614-A1C5-10F10A05C36A}"/>
                </a:ext>
              </a:extLst>
            </p:cNvPr>
            <p:cNvGrpSpPr/>
            <p:nvPr/>
          </p:nvGrpSpPr>
          <p:grpSpPr>
            <a:xfrm>
              <a:off x="6994939" y="1411661"/>
              <a:ext cx="1940942" cy="2798679"/>
              <a:chOff x="3559946" y="3169331"/>
              <a:chExt cx="2587922" cy="3731572"/>
            </a:xfrm>
          </p:grpSpPr>
          <p:pic>
            <p:nvPicPr>
              <p:cNvPr id="13" name="図 12">
                <a:extLst>
                  <a:ext uri="{FF2B5EF4-FFF2-40B4-BE49-F238E27FC236}">
                    <a16:creationId xmlns:a16="http://schemas.microsoft.com/office/drawing/2014/main" id="{01763550-2840-4C1A-9F1C-0CE88BB39A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2988121" y="3741156"/>
                <a:ext cx="3731572" cy="2587922"/>
              </a:xfrm>
              <a:prstGeom prst="rect">
                <a:avLst/>
              </a:prstGeom>
            </p:spPr>
          </p:pic>
          <p:pic>
            <p:nvPicPr>
              <p:cNvPr id="14" name="図 13">
                <a:extLst>
                  <a:ext uri="{FF2B5EF4-FFF2-40B4-BE49-F238E27FC236}">
                    <a16:creationId xmlns:a16="http://schemas.microsoft.com/office/drawing/2014/main" id="{59ECC429-2084-468B-A22F-989B00A2A9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82323" y="4738148"/>
                <a:ext cx="552326" cy="766013"/>
              </a:xfrm>
              <a:prstGeom prst="rect">
                <a:avLst/>
              </a:prstGeom>
            </p:spPr>
          </p:pic>
          <p:pic>
            <p:nvPicPr>
              <p:cNvPr id="15" name="図 14">
                <a:extLst>
                  <a:ext uri="{FF2B5EF4-FFF2-40B4-BE49-F238E27FC236}">
                    <a16:creationId xmlns:a16="http://schemas.microsoft.com/office/drawing/2014/main" id="{2E3ED27B-789F-4DA7-B9D3-6B04144623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34649" y="3307844"/>
                <a:ext cx="552326" cy="766013"/>
              </a:xfrm>
              <a:prstGeom prst="rect">
                <a:avLst/>
              </a:prstGeom>
            </p:spPr>
          </p:pic>
        </p:grpSp>
        <p:sp>
          <p:nvSpPr>
            <p:cNvPr id="17" name="テキスト ボックス 7">
              <a:extLst>
                <a:ext uri="{FF2B5EF4-FFF2-40B4-BE49-F238E27FC236}">
                  <a16:creationId xmlns:a16="http://schemas.microsoft.com/office/drawing/2014/main" id="{F392F063-4D3C-484F-8515-BF5E05C70CB1}"/>
                </a:ext>
              </a:extLst>
            </p:cNvPr>
            <p:cNvSpPr txBox="1"/>
            <p:nvPr/>
          </p:nvSpPr>
          <p:spPr>
            <a:xfrm>
              <a:off x="6994939" y="4207605"/>
              <a:ext cx="1928311" cy="32773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dirty="0">
                  <a:solidFill>
                    <a:prstClr val="black"/>
                  </a:solidFill>
                  <a:latin typeface="Meiryo UI" panose="020B0604030504040204" pitchFamily="50" charset="-128"/>
                  <a:ea typeface="Meiryo UI" panose="020B0604030504040204" pitchFamily="50" charset="-128"/>
                </a:rPr>
                <a:t>「見切品棚」での啓発実施イメージ</a:t>
              </a:r>
              <a:endParaRPr lang="en-US" altLang="ja-JP" sz="900" dirty="0">
                <a:solidFill>
                  <a:prstClr val="black"/>
                </a:solidFill>
                <a:latin typeface="Meiryo UI" panose="020B0604030504040204" pitchFamily="50" charset="-128"/>
                <a:ea typeface="Meiryo UI" panose="020B0604030504040204" pitchFamily="50" charset="-128"/>
              </a:endParaRPr>
            </a:p>
            <a:p>
              <a:pPr algn="ctr"/>
              <a:r>
                <a:rPr lang="ja-JP" altLang="en-US" sz="900" dirty="0">
                  <a:solidFill>
                    <a:prstClr val="black"/>
                  </a:solidFill>
                  <a:latin typeface="Meiryo UI" panose="020B0604030504040204" pitchFamily="50" charset="-128"/>
                  <a:ea typeface="Meiryo UI" panose="020B0604030504040204" pitchFamily="50" charset="-128"/>
                </a:rPr>
                <a:t>（大阪府で写真画像を加工）</a:t>
              </a:r>
              <a:endParaRPr lang="en-US" altLang="ja-JP" sz="900" dirty="0">
                <a:solidFill>
                  <a:prstClr val="black"/>
                </a:solidFill>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85D0F3DA-0EE9-4702-80A7-0C4690AB02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36620" y="3429000"/>
              <a:ext cx="147564" cy="147408"/>
            </a:xfrm>
            <a:prstGeom prst="rect">
              <a:avLst/>
            </a:prstGeom>
          </p:spPr>
        </p:pic>
        <p:pic>
          <p:nvPicPr>
            <p:cNvPr id="33" name="図 32">
              <a:extLst>
                <a:ext uri="{FF2B5EF4-FFF2-40B4-BE49-F238E27FC236}">
                  <a16:creationId xmlns:a16="http://schemas.microsoft.com/office/drawing/2014/main" id="{3F7647B8-076D-4EDA-9AF6-1AC29C881A7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31913" y="1904958"/>
              <a:ext cx="169054" cy="168875"/>
            </a:xfrm>
            <a:prstGeom prst="rect">
              <a:avLst/>
            </a:prstGeom>
          </p:spPr>
        </p:pic>
        <p:pic>
          <p:nvPicPr>
            <p:cNvPr id="34" name="図 33">
              <a:extLst>
                <a:ext uri="{FF2B5EF4-FFF2-40B4-BE49-F238E27FC236}">
                  <a16:creationId xmlns:a16="http://schemas.microsoft.com/office/drawing/2014/main" id="{A0AA3746-81DC-4A1A-804D-81217158EA9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31177" y="2336437"/>
              <a:ext cx="169054" cy="168875"/>
            </a:xfrm>
            <a:prstGeom prst="rect">
              <a:avLst/>
            </a:prstGeom>
          </p:spPr>
        </p:pic>
        <p:pic>
          <p:nvPicPr>
            <p:cNvPr id="35" name="図 34">
              <a:extLst>
                <a:ext uri="{FF2B5EF4-FFF2-40B4-BE49-F238E27FC236}">
                  <a16:creationId xmlns:a16="http://schemas.microsoft.com/office/drawing/2014/main" id="{6748BC51-1F85-4B3B-86CD-FD6DF511DC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07527" y="2419399"/>
              <a:ext cx="169054" cy="168875"/>
            </a:xfrm>
            <a:prstGeom prst="rect">
              <a:avLst/>
            </a:prstGeom>
          </p:spPr>
        </p:pic>
        <p:pic>
          <p:nvPicPr>
            <p:cNvPr id="36" name="図 35">
              <a:extLst>
                <a:ext uri="{FF2B5EF4-FFF2-40B4-BE49-F238E27FC236}">
                  <a16:creationId xmlns:a16="http://schemas.microsoft.com/office/drawing/2014/main" id="{03EDFC4C-773B-4BD8-A2DB-216FC48C73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56185" y="2867339"/>
              <a:ext cx="169054" cy="168875"/>
            </a:xfrm>
            <a:prstGeom prst="rect">
              <a:avLst/>
            </a:prstGeom>
          </p:spPr>
        </p:pic>
        <p:pic>
          <p:nvPicPr>
            <p:cNvPr id="37" name="図 36">
              <a:extLst>
                <a:ext uri="{FF2B5EF4-FFF2-40B4-BE49-F238E27FC236}">
                  <a16:creationId xmlns:a16="http://schemas.microsoft.com/office/drawing/2014/main" id="{AB7BF0A1-08D0-422D-97A9-EEB3FC7730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59246" y="2943742"/>
              <a:ext cx="169054" cy="168875"/>
            </a:xfrm>
            <a:prstGeom prst="rect">
              <a:avLst/>
            </a:prstGeom>
          </p:spPr>
        </p:pic>
        <p:pic>
          <p:nvPicPr>
            <p:cNvPr id="38" name="図 37">
              <a:extLst>
                <a:ext uri="{FF2B5EF4-FFF2-40B4-BE49-F238E27FC236}">
                  <a16:creationId xmlns:a16="http://schemas.microsoft.com/office/drawing/2014/main" id="{E030B47F-4422-4380-9ED9-0AC99E9FEA5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01270" y="3359573"/>
              <a:ext cx="169054" cy="168875"/>
            </a:xfrm>
            <a:prstGeom prst="rect">
              <a:avLst/>
            </a:prstGeom>
          </p:spPr>
        </p:pic>
        <p:pic>
          <p:nvPicPr>
            <p:cNvPr id="39" name="図 38">
              <a:extLst>
                <a:ext uri="{FF2B5EF4-FFF2-40B4-BE49-F238E27FC236}">
                  <a16:creationId xmlns:a16="http://schemas.microsoft.com/office/drawing/2014/main" id="{67C797A5-B2DD-4E1A-891E-DD8A2EDC9F2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13812" y="3764482"/>
              <a:ext cx="169054" cy="168875"/>
            </a:xfrm>
            <a:prstGeom prst="rect">
              <a:avLst/>
            </a:prstGeom>
          </p:spPr>
        </p:pic>
        <p:pic>
          <p:nvPicPr>
            <p:cNvPr id="40" name="図 39">
              <a:extLst>
                <a:ext uri="{FF2B5EF4-FFF2-40B4-BE49-F238E27FC236}">
                  <a16:creationId xmlns:a16="http://schemas.microsoft.com/office/drawing/2014/main" id="{7C9685E8-6120-411C-B59C-144B72B878D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52640" y="3406639"/>
              <a:ext cx="169054" cy="168875"/>
            </a:xfrm>
            <a:prstGeom prst="rect">
              <a:avLst/>
            </a:prstGeom>
          </p:spPr>
        </p:pic>
        <p:pic>
          <p:nvPicPr>
            <p:cNvPr id="41" name="図 40">
              <a:extLst>
                <a:ext uri="{FF2B5EF4-FFF2-40B4-BE49-F238E27FC236}">
                  <a16:creationId xmlns:a16="http://schemas.microsoft.com/office/drawing/2014/main" id="{C3B3BB79-6A0D-4854-8E7A-C89D3FD31E9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74718" y="3406639"/>
              <a:ext cx="169054" cy="168875"/>
            </a:xfrm>
            <a:prstGeom prst="rect">
              <a:avLst/>
            </a:prstGeom>
          </p:spPr>
        </p:pic>
        <p:pic>
          <p:nvPicPr>
            <p:cNvPr id="42" name="図 41">
              <a:extLst>
                <a:ext uri="{FF2B5EF4-FFF2-40B4-BE49-F238E27FC236}">
                  <a16:creationId xmlns:a16="http://schemas.microsoft.com/office/drawing/2014/main" id="{A0BE16DE-D145-47C4-8BE9-D770FBE6FF1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54541" y="2336440"/>
              <a:ext cx="169054" cy="168875"/>
            </a:xfrm>
            <a:prstGeom prst="rect">
              <a:avLst/>
            </a:prstGeom>
          </p:spPr>
        </p:pic>
      </p:grpSp>
      <p:sp>
        <p:nvSpPr>
          <p:cNvPr id="26" name="コンテンツ プレースホルダー 4">
            <a:extLst>
              <a:ext uri="{FF2B5EF4-FFF2-40B4-BE49-F238E27FC236}">
                <a16:creationId xmlns:a16="http://schemas.microsoft.com/office/drawing/2014/main" id="{42334F91-1241-441A-82AA-2F745B387099}"/>
              </a:ext>
            </a:extLst>
          </p:cNvPr>
          <p:cNvSpPr txBox="1">
            <a:spLocks/>
          </p:cNvSpPr>
          <p:nvPr/>
        </p:nvSpPr>
        <p:spPr>
          <a:xfrm>
            <a:off x="7427645" y="513472"/>
            <a:ext cx="1654768" cy="306817"/>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ja-JP" altLang="en-US" sz="1600" u="sng" dirty="0">
                <a:solidFill>
                  <a:schemeClr val="tx1"/>
                </a:solidFill>
                <a:latin typeface="BIZ UDPゴシック" panose="020B0400000000000000" pitchFamily="50" charset="-128"/>
                <a:ea typeface="BIZ UDPゴシック" panose="020B0400000000000000" pitchFamily="50" charset="-128"/>
              </a:rPr>
              <a:t>下線：新規項目</a:t>
            </a:r>
            <a:endParaRPr lang="en-US" altLang="ja-JP" sz="1600" u="sng"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317C3F1F-1C20-4E0E-9165-C2CC00409E28}"/>
              </a:ext>
            </a:extLst>
          </p:cNvPr>
          <p:cNvSpPr/>
          <p:nvPr/>
        </p:nvSpPr>
        <p:spPr>
          <a:xfrm>
            <a:off x="6653048" y="820289"/>
            <a:ext cx="2343996" cy="3349690"/>
          </a:xfrm>
          <a:prstGeom prst="rect">
            <a:avLst/>
          </a:prstGeom>
          <a:noFill/>
          <a:ln w="285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1ED3747D-800E-473F-BE75-16E005C3C31E}"/>
              </a:ext>
            </a:extLst>
          </p:cNvPr>
          <p:cNvCxnSpPr>
            <a:cxnSpLocks/>
          </p:cNvCxnSpPr>
          <p:nvPr/>
        </p:nvCxnSpPr>
        <p:spPr>
          <a:xfrm>
            <a:off x="6202399" y="1221016"/>
            <a:ext cx="450647" cy="35016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FEC10F3D-41CF-438D-8DD0-33C2DDCB2307}"/>
              </a:ext>
            </a:extLst>
          </p:cNvPr>
          <p:cNvSpPr txBox="1"/>
          <p:nvPr/>
        </p:nvSpPr>
        <p:spPr>
          <a:xfrm>
            <a:off x="236420" y="6338788"/>
            <a:ext cx="1831232" cy="207749"/>
          </a:xfrm>
          <a:prstGeom prst="rect">
            <a:avLst/>
          </a:prstGeom>
          <a:noFill/>
        </p:spPr>
        <p:txBody>
          <a:bodyPr wrap="square" rtlCol="0">
            <a:spAutoFit/>
          </a:bodyPr>
          <a:lstStyle/>
          <a:p>
            <a:pPr defTabSz="685800"/>
            <a:r>
              <a:rPr kumimoji="1" lang="ja-JP" altLang="en-US" sz="750" dirty="0">
                <a:solidFill>
                  <a:prstClr val="black"/>
                </a:solidFill>
                <a:latin typeface="BIZ UDPゴシック" panose="020B0400000000000000" pitchFamily="50" charset="-128"/>
                <a:ea typeface="BIZ UDPゴシック" panose="020B0400000000000000" pitchFamily="50" charset="-128"/>
              </a:rPr>
              <a:t>大阪府「おいしく食べきろうロゴマーク」</a:t>
            </a:r>
          </a:p>
        </p:txBody>
      </p:sp>
      <p:sp>
        <p:nvSpPr>
          <p:cNvPr id="28" name="正方形/長方形 27">
            <a:extLst>
              <a:ext uri="{FF2B5EF4-FFF2-40B4-BE49-F238E27FC236}">
                <a16:creationId xmlns:a16="http://schemas.microsoft.com/office/drawing/2014/main" id="{7A068BBC-13E1-43EA-A3DC-471F4449A41B}"/>
              </a:ext>
            </a:extLst>
          </p:cNvPr>
          <p:cNvSpPr/>
          <p:nvPr/>
        </p:nvSpPr>
        <p:spPr>
          <a:xfrm>
            <a:off x="236540" y="4703670"/>
            <a:ext cx="8760504" cy="1901833"/>
          </a:xfrm>
          <a:prstGeom prst="rect">
            <a:avLst/>
          </a:prstGeom>
          <a:noFill/>
          <a:ln w="285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5BB920BF-D1B6-49FC-930C-A8185915C848}"/>
              </a:ext>
            </a:extLst>
          </p:cNvPr>
          <p:cNvSpPr>
            <a:spLocks noGrp="1"/>
          </p:cNvSpPr>
          <p:nvPr>
            <p:ph type="sldNum" sz="quarter" idx="12"/>
          </p:nvPr>
        </p:nvSpPr>
        <p:spPr>
          <a:xfrm>
            <a:off x="7062510" y="6544019"/>
            <a:ext cx="2057400" cy="365125"/>
          </a:xfrm>
        </p:spPr>
        <p:txBody>
          <a:bodyPr/>
          <a:lstStyle/>
          <a:p>
            <a:fld id="{481A2E50-83C5-4483-B0CA-AC279CFA76AE}" type="slidenum">
              <a:rPr kumimoji="1" lang="ja-JP" altLang="en-US" smtClean="0"/>
              <a:t>22</a:t>
            </a:fld>
            <a:endParaRPr kumimoji="1" lang="ja-JP" altLang="en-US" dirty="0"/>
          </a:p>
        </p:txBody>
      </p:sp>
    </p:spTree>
    <p:extLst>
      <p:ext uri="{BB962C8B-B14F-4D97-AF65-F5344CB8AC3E}">
        <p14:creationId xmlns:p14="http://schemas.microsoft.com/office/powerpoint/2010/main" val="3151633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4">
            <a:extLst>
              <a:ext uri="{FF2B5EF4-FFF2-40B4-BE49-F238E27FC236}">
                <a16:creationId xmlns:a16="http://schemas.microsoft.com/office/drawing/2014/main" id="{B2B8635B-4B40-432D-8C57-951FA4228AEF}"/>
              </a:ext>
            </a:extLst>
          </p:cNvPr>
          <p:cNvSpPr>
            <a:spLocks noGrp="1"/>
          </p:cNvSpPr>
          <p:nvPr>
            <p:ph idx="4294967295"/>
          </p:nvPr>
        </p:nvSpPr>
        <p:spPr>
          <a:xfrm>
            <a:off x="137948" y="518436"/>
            <a:ext cx="8868103" cy="2418299"/>
          </a:xfrm>
        </p:spPr>
        <p:txBody>
          <a:bodyPr>
            <a:normAutofit/>
          </a:bodyPr>
          <a:lstStyle/>
          <a:p>
            <a:pPr>
              <a:buFont typeface="Wingdings" panose="05000000000000000000" pitchFamily="2" charset="2"/>
              <a:buChar char="p"/>
            </a:pPr>
            <a:r>
              <a:rPr lang="ja-JP" altLang="en-US" sz="1800" b="1" dirty="0">
                <a:latin typeface="BIZ UDPゴシック" panose="020B0400000000000000" pitchFamily="50" charset="-128"/>
                <a:ea typeface="BIZ UDPゴシック" panose="020B0400000000000000" pitchFamily="50" charset="-128"/>
              </a:rPr>
              <a:t>　大阪府「食品ロス削減</a:t>
            </a:r>
            <a:r>
              <a:rPr lang="en-US" altLang="ja-JP" sz="1800" b="1" dirty="0">
                <a:latin typeface="BIZ UDPゴシック" panose="020B0400000000000000" pitchFamily="50" charset="-128"/>
                <a:ea typeface="BIZ UDPゴシック" panose="020B0400000000000000" pitchFamily="50" charset="-128"/>
              </a:rPr>
              <a:t>10</a:t>
            </a:r>
            <a:r>
              <a:rPr lang="ja-JP" altLang="en-US" sz="1800" b="1" dirty="0">
                <a:latin typeface="BIZ UDPゴシック" panose="020B0400000000000000" pitchFamily="50" charset="-128"/>
                <a:ea typeface="BIZ UDPゴシック" panose="020B0400000000000000" pitchFamily="50" charset="-128"/>
              </a:rPr>
              <a:t>カ条」</a:t>
            </a:r>
            <a:br>
              <a:rPr lang="en-US" altLang="ja-JP" sz="1800" b="1" dirty="0">
                <a:latin typeface="BIZ UDPゴシック" panose="020B0400000000000000" pitchFamily="50" charset="-128"/>
                <a:ea typeface="BIZ UDPゴシック" panose="020B0400000000000000" pitchFamily="50" charset="-128"/>
              </a:rPr>
            </a:br>
            <a:r>
              <a:rPr lang="en-US" altLang="ja-JP" sz="1800" b="1" dirty="0">
                <a:latin typeface="BIZ UDPゴシック" panose="020B0400000000000000" pitchFamily="50" charset="-128"/>
                <a:ea typeface="BIZ UDPゴシック" panose="020B0400000000000000" pitchFamily="50" charset="-128"/>
              </a:rPr>
              <a:t>   </a:t>
            </a:r>
            <a:r>
              <a:rPr lang="en-US" altLang="ja-JP" sz="1500" b="1" dirty="0">
                <a:latin typeface="BIZ UDPゴシック" panose="020B0400000000000000" pitchFamily="50" charset="-128"/>
                <a:ea typeface="BIZ UDPゴシック" panose="020B0400000000000000" pitchFamily="50" charset="-128"/>
              </a:rPr>
              <a:t>【</a:t>
            </a:r>
            <a:r>
              <a:rPr lang="ja-JP" altLang="en-US" sz="1500" b="1" dirty="0">
                <a:latin typeface="BIZ UDPゴシック" panose="020B0400000000000000" pitchFamily="50" charset="-128"/>
                <a:ea typeface="BIZ UDPゴシック" panose="020B0400000000000000" pitchFamily="50" charset="-128"/>
              </a:rPr>
              <a:t>概要</a:t>
            </a:r>
            <a:r>
              <a:rPr lang="en-US" altLang="ja-JP" sz="1500" b="1" dirty="0">
                <a:latin typeface="BIZ UDPゴシック" panose="020B0400000000000000" pitchFamily="50" charset="-128"/>
                <a:ea typeface="BIZ UDPゴシック" panose="020B0400000000000000" pitchFamily="50" charset="-128"/>
              </a:rPr>
              <a:t>】</a:t>
            </a:r>
            <a:r>
              <a:rPr lang="ja-JP" altLang="en-US" sz="1500" b="1"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具体的な食品ロス削減の取組を、イラストとともに簡潔かつキャッチ</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に示したシート</a:t>
            </a:r>
            <a:endParaRPr lang="en-US" altLang="ja-JP" sz="1400" dirty="0">
              <a:latin typeface="BIZ UDPゴシック" panose="020B0400000000000000" pitchFamily="50" charset="-128"/>
              <a:ea typeface="BIZ UDPゴシック" panose="020B0400000000000000" pitchFamily="50" charset="-128"/>
            </a:endParaRPr>
          </a:p>
          <a:p>
            <a:pPr>
              <a:buFont typeface="Wingdings" panose="05000000000000000000" pitchFamily="2" charset="2"/>
              <a:buChar char="p"/>
            </a:pPr>
            <a:r>
              <a:rPr lang="ja-JP" altLang="en-US" sz="1800" b="1" dirty="0">
                <a:latin typeface="BIZ UDPゴシック" panose="020B0400000000000000" pitchFamily="50" charset="-128"/>
                <a:ea typeface="BIZ UDPゴシック" panose="020B0400000000000000" pitchFamily="50" charset="-128"/>
              </a:rPr>
              <a:t>　「食品ロス削減キャンペーン」での活用</a:t>
            </a:r>
            <a:br>
              <a:rPr lang="en-US" altLang="ja-JP" sz="1800" b="1" dirty="0">
                <a:latin typeface="BIZ UDPゴシック" panose="020B0400000000000000" pitchFamily="50" charset="-128"/>
                <a:ea typeface="BIZ UDPゴシック" panose="020B0400000000000000" pitchFamily="50" charset="-128"/>
              </a:rPr>
            </a:br>
            <a:r>
              <a:rPr lang="en-US" altLang="ja-JP" sz="1800" b="1" dirty="0">
                <a:latin typeface="BIZ UDPゴシック" panose="020B0400000000000000" pitchFamily="50" charset="-128"/>
                <a:ea typeface="BIZ UDPゴシック" panose="020B0400000000000000" pitchFamily="50" charset="-128"/>
              </a:rPr>
              <a:t>   </a:t>
            </a:r>
            <a:r>
              <a:rPr lang="en-US" altLang="ja-JP" sz="1500" b="1" dirty="0">
                <a:latin typeface="BIZ UDPゴシック" panose="020B0400000000000000" pitchFamily="50" charset="-128"/>
                <a:ea typeface="BIZ UDPゴシック" panose="020B0400000000000000" pitchFamily="50" charset="-128"/>
              </a:rPr>
              <a:t>【</a:t>
            </a:r>
            <a:r>
              <a:rPr lang="ja-JP" altLang="en-US" sz="1500" b="1" dirty="0">
                <a:latin typeface="BIZ UDPゴシック" panose="020B0400000000000000" pitchFamily="50" charset="-128"/>
                <a:ea typeface="BIZ UDPゴシック" panose="020B0400000000000000" pitchFamily="50" charset="-128"/>
              </a:rPr>
              <a:t>配布方法</a:t>
            </a:r>
            <a:r>
              <a:rPr lang="en-US" altLang="ja-JP" sz="1500" b="1" dirty="0">
                <a:latin typeface="BIZ UDPゴシック" panose="020B0400000000000000" pitchFamily="50" charset="-128"/>
                <a:ea typeface="BIZ UDPゴシック" panose="020B0400000000000000" pitchFamily="50" charset="-128"/>
              </a:rPr>
              <a:t>】</a:t>
            </a:r>
            <a:r>
              <a:rPr lang="ja-JP" altLang="en-US" sz="1500" b="1" dirty="0">
                <a:latin typeface="BIZ UDPゴシック" panose="020B0400000000000000" pitchFamily="50" charset="-128"/>
                <a:ea typeface="BIZ UDPゴシック" panose="020B0400000000000000" pitchFamily="50" charset="-128"/>
              </a:rPr>
              <a:t>　</a:t>
            </a:r>
            <a:br>
              <a:rPr lang="en-US" altLang="ja-JP" sz="1500" dirty="0">
                <a:latin typeface="BIZ UDPゴシック" panose="020B0400000000000000" pitchFamily="50" charset="-128"/>
                <a:ea typeface="BIZ UDPゴシック" panose="020B0400000000000000" pitchFamily="50" charset="-128"/>
              </a:rPr>
            </a:br>
            <a:r>
              <a:rPr lang="ja-JP" altLang="en-US" sz="15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・（キャンペーン期間中常時）　キャンペーンボード、サッカー台、サービスカウンター等での配架・配布</a:t>
            </a:r>
            <a:br>
              <a:rPr lang="en-US" altLang="ja-JP" sz="1400" dirty="0">
                <a:latin typeface="BIZ UDPゴシック" panose="020B0400000000000000" pitchFamily="50" charset="-128"/>
                <a:ea typeface="BIZ UDPゴシック" panose="020B0400000000000000" pitchFamily="50" charset="-128"/>
              </a:rPr>
            </a:br>
            <a:r>
              <a:rPr lang="ja-JP" altLang="en-US" sz="1400" dirty="0">
                <a:latin typeface="BIZ UDPゴシック" panose="020B0400000000000000" pitchFamily="50" charset="-128"/>
                <a:ea typeface="BIZ UDPゴシック" panose="020B0400000000000000" pitchFamily="50" charset="-128"/>
              </a:rPr>
              <a:t>　  ・（イベント実施時）　　　　      イベントコーナーでの配架・配布</a:t>
            </a:r>
            <a:br>
              <a:rPr lang="en-US" altLang="ja-JP" sz="1400" dirty="0">
                <a:latin typeface="BIZ UDPゴシック" panose="020B0400000000000000" pitchFamily="50" charset="-128"/>
                <a:ea typeface="BIZ UDPゴシック" panose="020B0400000000000000" pitchFamily="50" charset="-128"/>
              </a:rPr>
            </a:br>
            <a:r>
              <a:rPr lang="en-US" altLang="ja-JP" sz="1400" dirty="0">
                <a:latin typeface="BIZ UDPゴシック" panose="020B0400000000000000" pitchFamily="50" charset="-128"/>
                <a:ea typeface="BIZ UDPゴシック" panose="020B0400000000000000" pitchFamily="50" charset="-128"/>
              </a:rPr>
              <a:t>    </a:t>
            </a:r>
            <a:r>
              <a:rPr lang="en-US" altLang="ja-JP" sz="1500" b="1" dirty="0">
                <a:latin typeface="BIZ UDPゴシック" panose="020B0400000000000000" pitchFamily="50" charset="-128"/>
                <a:ea typeface="BIZ UDPゴシック" panose="020B0400000000000000" pitchFamily="50" charset="-128"/>
              </a:rPr>
              <a:t>【</a:t>
            </a:r>
            <a:r>
              <a:rPr lang="ja-JP" altLang="en-US" sz="1500" b="1" dirty="0">
                <a:latin typeface="BIZ UDPゴシック" panose="020B0400000000000000" pitchFamily="50" charset="-128"/>
                <a:ea typeface="BIZ UDPゴシック" panose="020B0400000000000000" pitchFamily="50" charset="-128"/>
              </a:rPr>
              <a:t>府民の行動変容へのインセンティブ案</a:t>
            </a:r>
            <a:r>
              <a:rPr lang="en-US" altLang="ja-JP" sz="1500" b="1" dirty="0">
                <a:latin typeface="BIZ UDPゴシック" panose="020B0400000000000000" pitchFamily="50" charset="-128"/>
                <a:ea typeface="BIZ UDPゴシック" panose="020B0400000000000000" pitchFamily="50" charset="-128"/>
              </a:rPr>
              <a:t>】</a:t>
            </a:r>
            <a:br>
              <a:rPr lang="en-US" altLang="ja-JP" sz="1500" dirty="0">
                <a:latin typeface="BIZ UDPゴシック" panose="020B0400000000000000" pitchFamily="50" charset="-128"/>
                <a:ea typeface="BIZ UDPゴシック" panose="020B0400000000000000" pitchFamily="50" charset="-128"/>
              </a:rPr>
            </a:br>
            <a:r>
              <a:rPr lang="en-US" altLang="ja-JP" sz="15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・具体的な行動を、複数かつ複数回取り組んだ府民（消費者）が、</a:t>
            </a:r>
            <a:br>
              <a:rPr lang="en-US" altLang="ja-JP" sz="1400" dirty="0">
                <a:latin typeface="BIZ UDPゴシック" panose="020B0400000000000000" pitchFamily="50" charset="-128"/>
                <a:ea typeface="BIZ UDPゴシック" panose="020B0400000000000000" pitchFamily="50" charset="-128"/>
              </a:rPr>
            </a:br>
            <a:r>
              <a:rPr lang="ja-JP" altLang="en-US" sz="1400" dirty="0">
                <a:latin typeface="BIZ UDPゴシック" panose="020B0400000000000000" pitchFamily="50" charset="-128"/>
                <a:ea typeface="BIZ UDPゴシック" panose="020B0400000000000000" pitchFamily="50" charset="-128"/>
              </a:rPr>
              <a:t>　　  裏面に記載の</a:t>
            </a:r>
            <a:r>
              <a:rPr lang="en-US" altLang="ja-JP" sz="1400" dirty="0">
                <a:latin typeface="BIZ UDPゴシック" panose="020B0400000000000000" pitchFamily="50" charset="-128"/>
                <a:ea typeface="BIZ UDPゴシック" panose="020B0400000000000000" pitchFamily="50" charset="-128"/>
              </a:rPr>
              <a:t>QR</a:t>
            </a:r>
            <a:r>
              <a:rPr lang="ja-JP" altLang="en-US" sz="1400" dirty="0">
                <a:latin typeface="BIZ UDPゴシック" panose="020B0400000000000000" pitchFamily="50" charset="-128"/>
                <a:ea typeface="BIZ UDPゴシック" panose="020B0400000000000000" pitchFamily="50" charset="-128"/>
              </a:rPr>
              <a:t>コードから自己申告することで、後日抽選でプレゼントを送付する。</a:t>
            </a:r>
            <a:br>
              <a:rPr lang="en-US" altLang="ja-JP" sz="1400" dirty="0">
                <a:latin typeface="BIZ UDPゴシック" panose="020B0400000000000000" pitchFamily="50" charset="-128"/>
                <a:ea typeface="BIZ UDPゴシック" panose="020B0400000000000000" pitchFamily="50" charset="-128"/>
              </a:rPr>
            </a:br>
            <a:r>
              <a:rPr lang="ja-JP" altLang="en-US" sz="1400" dirty="0">
                <a:latin typeface="BIZ UDPゴシック" panose="020B0400000000000000" pitchFamily="50" charset="-128"/>
                <a:ea typeface="BIZ UDPゴシック" panose="020B0400000000000000" pitchFamily="50" charset="-128"/>
              </a:rPr>
              <a:t>　  ・イベント実施時は、さらにその場で見せていただくことでプチ景品をプレゼントする。</a:t>
            </a:r>
            <a:endParaRPr lang="en-US" altLang="ja-JP" sz="1500" dirty="0">
              <a:latin typeface="BIZ UDPゴシック" panose="020B0400000000000000" pitchFamily="50" charset="-128"/>
              <a:ea typeface="BIZ UDPゴシック" panose="020B0400000000000000" pitchFamily="50" charset="-128"/>
            </a:endParaRPr>
          </a:p>
        </p:txBody>
      </p:sp>
      <p:sp>
        <p:nvSpPr>
          <p:cNvPr id="17" name="タイトル 3">
            <a:extLst>
              <a:ext uri="{FF2B5EF4-FFF2-40B4-BE49-F238E27FC236}">
                <a16:creationId xmlns:a16="http://schemas.microsoft.com/office/drawing/2014/main" id="{52C06C65-AFAF-4014-99C8-6F41470E6B44}"/>
              </a:ext>
            </a:extLst>
          </p:cNvPr>
          <p:cNvSpPr txBox="1">
            <a:spLocks/>
          </p:cNvSpPr>
          <p:nvPr/>
        </p:nvSpPr>
        <p:spPr>
          <a:xfrm>
            <a:off x="0" y="0"/>
            <a:ext cx="9144000" cy="443142"/>
          </a:xfrm>
          <a:prstGeom prst="rect">
            <a:avLst/>
          </a:prstGeom>
          <a:solidFill>
            <a:srgbClr val="0000FF"/>
          </a:solidFill>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700" b="1" dirty="0">
                <a:solidFill>
                  <a:schemeClr val="bg1"/>
                </a:solidFill>
                <a:latin typeface="BIZ UDPゴシック" panose="020B0400000000000000" pitchFamily="50" charset="-128"/>
                <a:ea typeface="BIZ UDPゴシック" panose="020B0400000000000000" pitchFamily="50" charset="-128"/>
              </a:rPr>
              <a:t>　</a:t>
            </a:r>
            <a:r>
              <a:rPr lang="en-US" altLang="ja-JP" sz="2700" b="1" dirty="0">
                <a:solidFill>
                  <a:schemeClr val="bg1"/>
                </a:solidFill>
                <a:latin typeface="BIZ UDPゴシック" panose="020B0400000000000000" pitchFamily="50" charset="-128"/>
                <a:ea typeface="BIZ UDPゴシック" panose="020B0400000000000000" pitchFamily="50" charset="-128"/>
              </a:rPr>
              <a:t>【</a:t>
            </a:r>
            <a:r>
              <a:rPr lang="ja-JP" altLang="en-US" sz="2700" b="1" dirty="0">
                <a:solidFill>
                  <a:schemeClr val="bg1"/>
                </a:solidFill>
                <a:latin typeface="BIZ UDPゴシック" panose="020B0400000000000000" pitchFamily="50" charset="-128"/>
                <a:ea typeface="BIZ UDPゴシック" panose="020B0400000000000000" pitchFamily="50" charset="-128"/>
              </a:rPr>
              <a:t>新規</a:t>
            </a:r>
            <a:r>
              <a:rPr lang="en-US" altLang="ja-JP" sz="2700" b="1" dirty="0">
                <a:solidFill>
                  <a:schemeClr val="bg1"/>
                </a:solidFill>
                <a:latin typeface="BIZ UDPゴシック" panose="020B0400000000000000" pitchFamily="50" charset="-128"/>
                <a:ea typeface="BIZ UDPゴシック" panose="020B0400000000000000" pitchFamily="50" charset="-128"/>
              </a:rPr>
              <a:t>】</a:t>
            </a:r>
            <a:r>
              <a:rPr lang="ja-JP" altLang="en-US" sz="2700" b="1" dirty="0">
                <a:solidFill>
                  <a:schemeClr val="bg1"/>
                </a:solidFill>
                <a:latin typeface="BIZ UDPゴシック" panose="020B0400000000000000" pitchFamily="50" charset="-128"/>
                <a:ea typeface="BIZ UDPゴシック" panose="020B0400000000000000" pitchFamily="50" charset="-128"/>
              </a:rPr>
              <a:t>大阪府 「食品ロス削減</a:t>
            </a:r>
            <a:r>
              <a:rPr lang="en-US" altLang="ja-JP" sz="2700" b="1" dirty="0">
                <a:solidFill>
                  <a:schemeClr val="bg1"/>
                </a:solidFill>
                <a:latin typeface="BIZ UDPゴシック" panose="020B0400000000000000" pitchFamily="50" charset="-128"/>
                <a:ea typeface="BIZ UDPゴシック" panose="020B0400000000000000" pitchFamily="50" charset="-128"/>
              </a:rPr>
              <a:t>10</a:t>
            </a:r>
            <a:r>
              <a:rPr lang="ja-JP" altLang="en-US" sz="2700" b="1" dirty="0">
                <a:solidFill>
                  <a:schemeClr val="bg1"/>
                </a:solidFill>
                <a:latin typeface="BIZ UDPゴシック" panose="020B0400000000000000" pitchFamily="50" charset="-128"/>
                <a:ea typeface="BIZ UDPゴシック" panose="020B0400000000000000" pitchFamily="50" charset="-128"/>
              </a:rPr>
              <a:t>カ条」（案）概要</a:t>
            </a:r>
          </a:p>
        </p:txBody>
      </p:sp>
      <p:pic>
        <p:nvPicPr>
          <p:cNvPr id="4" name="図 3">
            <a:extLst>
              <a:ext uri="{FF2B5EF4-FFF2-40B4-BE49-F238E27FC236}">
                <a16:creationId xmlns:a16="http://schemas.microsoft.com/office/drawing/2014/main" id="{F57CDA7D-903B-423F-A1DA-2D9B1C343C6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6876" y="2898391"/>
            <a:ext cx="6992288" cy="3724568"/>
          </a:xfrm>
          <a:prstGeom prst="rect">
            <a:avLst/>
          </a:prstGeom>
        </p:spPr>
      </p:pic>
      <p:sp>
        <p:nvSpPr>
          <p:cNvPr id="69" name="テキスト ボックス 68">
            <a:extLst>
              <a:ext uri="{FF2B5EF4-FFF2-40B4-BE49-F238E27FC236}">
                <a16:creationId xmlns:a16="http://schemas.microsoft.com/office/drawing/2014/main" id="{DDEFD48B-9416-48D2-9A3D-EC4EBB97F057}"/>
              </a:ext>
            </a:extLst>
          </p:cNvPr>
          <p:cNvSpPr txBox="1"/>
          <p:nvPr/>
        </p:nvSpPr>
        <p:spPr>
          <a:xfrm>
            <a:off x="402021" y="3012029"/>
            <a:ext cx="614855" cy="261610"/>
          </a:xfrm>
          <a:prstGeom prst="rect">
            <a:avLst/>
          </a:prstGeom>
          <a:solidFill>
            <a:srgbClr val="FFFFCC"/>
          </a:solid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（表面）</a:t>
            </a:r>
          </a:p>
        </p:txBody>
      </p:sp>
      <p:sp>
        <p:nvSpPr>
          <p:cNvPr id="2" name="スライド番号プレースホルダー 1">
            <a:extLst>
              <a:ext uri="{FF2B5EF4-FFF2-40B4-BE49-F238E27FC236}">
                <a16:creationId xmlns:a16="http://schemas.microsoft.com/office/drawing/2014/main" id="{63C18B67-B026-4F9C-AA98-5175CDF5C6CB}"/>
              </a:ext>
            </a:extLst>
          </p:cNvPr>
          <p:cNvSpPr>
            <a:spLocks noGrp="1"/>
          </p:cNvSpPr>
          <p:nvPr>
            <p:ph type="sldNum" sz="quarter" idx="12"/>
          </p:nvPr>
        </p:nvSpPr>
        <p:spPr/>
        <p:txBody>
          <a:bodyPr/>
          <a:lstStyle/>
          <a:p>
            <a:fld id="{481A2E50-83C5-4483-B0CA-AC279CFA76AE}" type="slidenum">
              <a:rPr kumimoji="1" lang="ja-JP" altLang="en-US" smtClean="0"/>
              <a:t>23</a:t>
            </a:fld>
            <a:endParaRPr kumimoji="1" lang="ja-JP" altLang="en-US"/>
          </a:p>
        </p:txBody>
      </p:sp>
    </p:spTree>
    <p:extLst>
      <p:ext uri="{BB962C8B-B14F-4D97-AF65-F5344CB8AC3E}">
        <p14:creationId xmlns:p14="http://schemas.microsoft.com/office/powerpoint/2010/main" val="3582078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67628" y="2890838"/>
            <a:ext cx="8580969" cy="857250"/>
          </a:xfrm>
        </p:spPr>
        <p:txBody>
          <a:bodyPr>
            <a:normAutofit/>
          </a:bodyPr>
          <a:lstStyle/>
          <a:p>
            <a:pPr algn="ctr"/>
            <a:r>
              <a:rPr lang="ja-JP" altLang="en-US" sz="2800" dirty="0">
                <a:solidFill>
                  <a:schemeClr val="tx1">
                    <a:lumMod val="65000"/>
                    <a:lumOff val="35000"/>
                  </a:schemeClr>
                </a:solidFill>
                <a:latin typeface="UD デジタル 教科書体 NP-B" panose="02020700000000000000" pitchFamily="18" charset="-128"/>
                <a:ea typeface="UD デジタル 教科書体 NP-B" panose="02020700000000000000" pitchFamily="18" charset="-128"/>
              </a:rPr>
              <a:t>（５）食品ロス削減推進計画の見直しについて</a:t>
            </a:r>
          </a:p>
        </p:txBody>
      </p:sp>
      <p:cxnSp>
        <p:nvCxnSpPr>
          <p:cNvPr id="6" name="直線コネクタ 5"/>
          <p:cNvCxnSpPr>
            <a:cxnSpLocks/>
          </p:cNvCxnSpPr>
          <p:nvPr/>
        </p:nvCxnSpPr>
        <p:spPr>
          <a:xfrm>
            <a:off x="847725" y="3748088"/>
            <a:ext cx="7410450" cy="0"/>
          </a:xfrm>
          <a:prstGeom prst="line">
            <a:avLst/>
          </a:prstGeom>
          <a:ln>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grpSp>
        <p:nvGrpSpPr>
          <p:cNvPr id="8" name="グループ化 7"/>
          <p:cNvGrpSpPr/>
          <p:nvPr/>
        </p:nvGrpSpPr>
        <p:grpSpPr>
          <a:xfrm>
            <a:off x="172226" y="415142"/>
            <a:ext cx="3126442" cy="385131"/>
            <a:chOff x="285317" y="757882"/>
            <a:chExt cx="10837585" cy="1354699"/>
          </a:xfrm>
        </p:grpSpPr>
        <p:grpSp>
          <p:nvGrpSpPr>
            <p:cNvPr id="9" name="グループ化 8">
              <a:extLst>
                <a:ext uri="{FF2B5EF4-FFF2-40B4-BE49-F238E27FC236}">
                  <a16:creationId xmlns:a16="http://schemas.microsoft.com/office/drawing/2014/main" id="{F1F051AA-3954-45BB-A823-4A6521ED1B9A}"/>
                </a:ext>
              </a:extLst>
            </p:cNvPr>
            <p:cNvGrpSpPr/>
            <p:nvPr/>
          </p:nvGrpSpPr>
          <p:grpSpPr>
            <a:xfrm>
              <a:off x="285317" y="757882"/>
              <a:ext cx="9482886" cy="1354698"/>
              <a:chOff x="192024" y="0"/>
              <a:chExt cx="10838688" cy="1548384"/>
            </a:xfrm>
          </p:grpSpPr>
          <p:pic>
            <p:nvPicPr>
              <p:cNvPr id="11" name="図 10" descr="アイコン&#10;&#10;自動的に生成された説明">
                <a:extLst>
                  <a:ext uri="{FF2B5EF4-FFF2-40B4-BE49-F238E27FC236}">
                    <a16:creationId xmlns:a16="http://schemas.microsoft.com/office/drawing/2014/main" id="{AD9F5F3C-31D2-4EFB-8497-0BB8776554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024" y="0"/>
                <a:ext cx="1548384" cy="1548384"/>
              </a:xfrm>
              <a:prstGeom prst="rect">
                <a:avLst/>
              </a:prstGeom>
            </p:spPr>
          </p:pic>
          <p:pic>
            <p:nvPicPr>
              <p:cNvPr id="12" name="図 11" descr="アイコン が含まれている画像&#10;&#10;自動的に生成された説明">
                <a:extLst>
                  <a:ext uri="{FF2B5EF4-FFF2-40B4-BE49-F238E27FC236}">
                    <a16:creationId xmlns:a16="http://schemas.microsoft.com/office/drawing/2014/main" id="{3C13A7C0-FBB8-4CA8-B240-B6FCD0D76D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0408" y="0"/>
                <a:ext cx="1548384" cy="1548384"/>
              </a:xfrm>
              <a:prstGeom prst="rect">
                <a:avLst/>
              </a:prstGeom>
            </p:spPr>
          </p:pic>
          <p:pic>
            <p:nvPicPr>
              <p:cNvPr id="13" name="図 12" descr="アイコン が含まれている画像&#10;&#10;自動的に生成された説明">
                <a:extLst>
                  <a:ext uri="{FF2B5EF4-FFF2-40B4-BE49-F238E27FC236}">
                    <a16:creationId xmlns:a16="http://schemas.microsoft.com/office/drawing/2014/main" id="{0C551BCB-3466-43F1-9B9B-B269414C11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88792" y="0"/>
                <a:ext cx="1548384" cy="1548384"/>
              </a:xfrm>
              <a:prstGeom prst="rect">
                <a:avLst/>
              </a:prstGeom>
            </p:spPr>
          </p:pic>
          <p:pic>
            <p:nvPicPr>
              <p:cNvPr id="14" name="図 13" descr="アイコン が含まれている画像&#10;&#10;自動的に生成された説明">
                <a:extLst>
                  <a:ext uri="{FF2B5EF4-FFF2-40B4-BE49-F238E27FC236}">
                    <a16:creationId xmlns:a16="http://schemas.microsoft.com/office/drawing/2014/main" id="{B1957410-E686-4323-B04B-E7B078C66A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37176" y="0"/>
                <a:ext cx="1548384" cy="1548384"/>
              </a:xfrm>
              <a:prstGeom prst="rect">
                <a:avLst/>
              </a:prstGeom>
            </p:spPr>
          </p:pic>
          <p:pic>
            <p:nvPicPr>
              <p:cNvPr id="15" name="図 14" descr="ロゴ が含まれている画像&#10;&#10;自動的に生成された説明">
                <a:extLst>
                  <a:ext uri="{FF2B5EF4-FFF2-40B4-BE49-F238E27FC236}">
                    <a16:creationId xmlns:a16="http://schemas.microsoft.com/office/drawing/2014/main" id="{84A3BC83-2E88-4066-9FA6-413884CE609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85560" y="0"/>
                <a:ext cx="1548384" cy="1548384"/>
              </a:xfrm>
              <a:prstGeom prst="rect">
                <a:avLst/>
              </a:prstGeom>
            </p:spPr>
          </p:pic>
          <p:pic>
            <p:nvPicPr>
              <p:cNvPr id="16" name="図 15" descr="アイコン が含まれている画像&#10;&#10;自動的に生成された説明">
                <a:extLst>
                  <a:ext uri="{FF2B5EF4-FFF2-40B4-BE49-F238E27FC236}">
                    <a16:creationId xmlns:a16="http://schemas.microsoft.com/office/drawing/2014/main" id="{9BBC6DAE-1E2E-4328-9C49-95B78CE1F3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33944" y="0"/>
                <a:ext cx="1548384" cy="1548384"/>
              </a:xfrm>
              <a:prstGeom prst="rect">
                <a:avLst/>
              </a:prstGeom>
            </p:spPr>
          </p:pic>
          <p:pic>
            <p:nvPicPr>
              <p:cNvPr id="17" name="図 16" descr="アイコン&#10;&#10;自動的に生成された説明">
                <a:extLst>
                  <a:ext uri="{FF2B5EF4-FFF2-40B4-BE49-F238E27FC236}">
                    <a16:creationId xmlns:a16="http://schemas.microsoft.com/office/drawing/2014/main" id="{C03E810A-505C-4C5A-B684-766E38ACBD0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82328" y="0"/>
                <a:ext cx="1548384" cy="1548384"/>
              </a:xfrm>
              <a:prstGeom prst="rect">
                <a:avLst/>
              </a:prstGeom>
            </p:spPr>
          </p:pic>
        </p:grpSp>
        <p:pic>
          <p:nvPicPr>
            <p:cNvPr id="10" name="図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68204" y="757883"/>
              <a:ext cx="1354698" cy="1354698"/>
            </a:xfrm>
            <a:prstGeom prst="rect">
              <a:avLst/>
            </a:prstGeom>
            <a:solidFill>
              <a:schemeClr val="bg1"/>
            </a:solidFill>
          </p:spPr>
        </p:pic>
      </p:grpSp>
      <p:sp>
        <p:nvSpPr>
          <p:cNvPr id="5" name="テキスト ボックス 4">
            <a:extLst>
              <a:ext uri="{FF2B5EF4-FFF2-40B4-BE49-F238E27FC236}">
                <a16:creationId xmlns:a16="http://schemas.microsoft.com/office/drawing/2014/main" id="{0435DBAA-654D-4B31-9D21-962C4E498C75}"/>
              </a:ext>
            </a:extLst>
          </p:cNvPr>
          <p:cNvSpPr txBox="1"/>
          <p:nvPr/>
        </p:nvSpPr>
        <p:spPr>
          <a:xfrm>
            <a:off x="7738006" y="761528"/>
            <a:ext cx="1685925" cy="40011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資料１</a:t>
            </a:r>
          </a:p>
        </p:txBody>
      </p:sp>
      <p:sp>
        <p:nvSpPr>
          <p:cNvPr id="18" name="テキスト ボックス 17">
            <a:extLst>
              <a:ext uri="{FF2B5EF4-FFF2-40B4-BE49-F238E27FC236}">
                <a16:creationId xmlns:a16="http://schemas.microsoft.com/office/drawing/2014/main" id="{ECF0B33D-CD98-46DC-8BB3-1C52DE569858}"/>
              </a:ext>
            </a:extLst>
          </p:cNvPr>
          <p:cNvSpPr txBox="1"/>
          <p:nvPr/>
        </p:nvSpPr>
        <p:spPr>
          <a:xfrm>
            <a:off x="3983182" y="235803"/>
            <a:ext cx="5160819" cy="291170"/>
          </a:xfrm>
          <a:prstGeom prst="rect">
            <a:avLst/>
          </a:prstGeom>
          <a:noFill/>
        </p:spPr>
        <p:txBody>
          <a:bodyPr wrap="square" rtlCol="0">
            <a:spAutoFit/>
          </a:bodyPr>
          <a:lstStyle/>
          <a:p>
            <a:r>
              <a:rPr kumimoji="1" lang="en-US" altLang="ja-JP" sz="1292" dirty="0">
                <a:latin typeface="UD デジタル 教科書体 NP-R" panose="02020400000000000000" pitchFamily="18" charset="-128"/>
                <a:ea typeface="UD デジタル 教科書体 NP-R" panose="02020400000000000000" pitchFamily="18" charset="-128"/>
              </a:rPr>
              <a:t>R</a:t>
            </a:r>
            <a:r>
              <a:rPr kumimoji="1" lang="ja-JP" altLang="en-US" sz="1292" dirty="0">
                <a:latin typeface="UD デジタル 教科書体 NP-R" panose="02020400000000000000" pitchFamily="18" charset="-128"/>
                <a:ea typeface="UD デジタル 教科書体 NP-R" panose="02020400000000000000" pitchFamily="18" charset="-128"/>
              </a:rPr>
              <a:t>８</a:t>
            </a:r>
            <a:r>
              <a:rPr kumimoji="1" lang="en-US" altLang="ja-JP" sz="1292" dirty="0">
                <a:latin typeface="UD デジタル 教科書体 NP-R" panose="02020400000000000000" pitchFamily="18" charset="-128"/>
                <a:ea typeface="UD デジタル 教科書体 NP-R" panose="02020400000000000000" pitchFamily="18" charset="-128"/>
              </a:rPr>
              <a:t>.</a:t>
            </a:r>
            <a:r>
              <a:rPr kumimoji="1" lang="ja-JP" altLang="en-US" sz="1292" dirty="0">
                <a:latin typeface="UD デジタル 教科書体 NP-R" panose="02020400000000000000" pitchFamily="18" charset="-128"/>
                <a:ea typeface="UD デジタル 教科書体 NP-R" panose="02020400000000000000" pitchFamily="18" charset="-128"/>
              </a:rPr>
              <a:t>２</a:t>
            </a:r>
            <a:r>
              <a:rPr kumimoji="1" lang="en-US" altLang="ja-JP" sz="1292" dirty="0">
                <a:latin typeface="UD デジタル 教科書体 NP-R" panose="02020400000000000000" pitchFamily="18" charset="-128"/>
                <a:ea typeface="UD デジタル 教科書体 NP-R" panose="02020400000000000000" pitchFamily="18" charset="-128"/>
              </a:rPr>
              <a:t>.</a:t>
            </a:r>
            <a:r>
              <a:rPr kumimoji="1" lang="ja-JP" altLang="en-US" sz="1292" dirty="0">
                <a:latin typeface="UD デジタル 教科書体 NP-R" panose="02020400000000000000" pitchFamily="18" charset="-128"/>
                <a:ea typeface="UD デジタル 教科書体 NP-R" panose="02020400000000000000" pitchFamily="18" charset="-128"/>
              </a:rPr>
              <a:t>９　令和７年度第２回食品ロス削減ネットワーク懇話会資料</a:t>
            </a:r>
          </a:p>
        </p:txBody>
      </p:sp>
      <p:sp>
        <p:nvSpPr>
          <p:cNvPr id="3" name="スライド番号プレースホルダー 2">
            <a:extLst>
              <a:ext uri="{FF2B5EF4-FFF2-40B4-BE49-F238E27FC236}">
                <a16:creationId xmlns:a16="http://schemas.microsoft.com/office/drawing/2014/main" id="{886165FB-1BA5-4AD7-AE2E-A39FE99542EB}"/>
              </a:ext>
            </a:extLst>
          </p:cNvPr>
          <p:cNvSpPr>
            <a:spLocks noGrp="1"/>
          </p:cNvSpPr>
          <p:nvPr>
            <p:ph type="sldNum" sz="quarter" idx="12"/>
          </p:nvPr>
        </p:nvSpPr>
        <p:spPr/>
        <p:txBody>
          <a:bodyPr/>
          <a:lstStyle/>
          <a:p>
            <a:fld id="{481A2E50-83C5-4483-B0CA-AC279CFA76AE}" type="slidenum">
              <a:rPr kumimoji="1" lang="ja-JP" altLang="en-US" smtClean="0"/>
              <a:t>24</a:t>
            </a:fld>
            <a:endParaRPr kumimoji="1" lang="ja-JP" altLang="en-US"/>
          </a:p>
        </p:txBody>
      </p:sp>
    </p:spTree>
    <p:extLst>
      <p:ext uri="{BB962C8B-B14F-4D97-AF65-F5344CB8AC3E}">
        <p14:creationId xmlns:p14="http://schemas.microsoft.com/office/powerpoint/2010/main" val="1829990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idx="4294967295"/>
          </p:nvPr>
        </p:nvSpPr>
        <p:spPr>
          <a:xfrm>
            <a:off x="0" y="0"/>
            <a:ext cx="9144000" cy="491646"/>
          </a:xfrm>
          <a:solidFill>
            <a:schemeClr val="accent5">
              <a:lumMod val="50000"/>
            </a:schemeClr>
          </a:solidFill>
          <a:ln>
            <a:noFill/>
          </a:ln>
          <a:effectLst/>
        </p:spPr>
        <p:style>
          <a:lnRef idx="0">
            <a:schemeClr val="accent5"/>
          </a:lnRef>
          <a:fillRef idx="3">
            <a:schemeClr val="accent5"/>
          </a:fillRef>
          <a:effectRef idx="3">
            <a:schemeClr val="accent5"/>
          </a:effectRef>
          <a:fontRef idx="minor">
            <a:schemeClr val="lt1"/>
          </a:fontRef>
        </p:style>
        <p:txBody>
          <a:bodyPr anchor="ctr" anchorCtr="0">
            <a:noAutofit/>
          </a:bodyPr>
          <a:lstStyle/>
          <a:p>
            <a:r>
              <a:rPr lang="ja-JP" altLang="en-US" sz="2215" b="1" dirty="0">
                <a:solidFill>
                  <a:schemeClr val="bg1"/>
                </a:solidFill>
                <a:latin typeface="BIZ UDPゴシック" panose="020B0400000000000000" pitchFamily="50" charset="-128"/>
                <a:ea typeface="BIZ UDPゴシック" panose="020B0400000000000000" pitchFamily="50" charset="-128"/>
              </a:rPr>
              <a:t>大阪府食品ロス削減推進計画の改正について</a:t>
            </a:r>
          </a:p>
        </p:txBody>
      </p:sp>
      <p:sp>
        <p:nvSpPr>
          <p:cNvPr id="15" name="正方形/長方形 14">
            <a:extLst>
              <a:ext uri="{FF2B5EF4-FFF2-40B4-BE49-F238E27FC236}">
                <a16:creationId xmlns:a16="http://schemas.microsoft.com/office/drawing/2014/main" id="{A0C48F8F-CF09-4D14-AEBC-CD5DCA8B30D7}"/>
              </a:ext>
            </a:extLst>
          </p:cNvPr>
          <p:cNvSpPr/>
          <p:nvPr/>
        </p:nvSpPr>
        <p:spPr>
          <a:xfrm>
            <a:off x="63062" y="542659"/>
            <a:ext cx="9877097" cy="5498685"/>
          </a:xfrm>
          <a:prstGeom prst="rect">
            <a:avLst/>
          </a:prstGeom>
        </p:spPr>
        <p:txBody>
          <a:bodyPr wrap="square">
            <a:spAutoFit/>
          </a:bodyPr>
          <a:lstStyle/>
          <a:p>
            <a:pPr defTabSz="844100">
              <a:defRPr/>
            </a:pPr>
            <a:r>
              <a:rPr lang="ja-JP" altLang="en-US" sz="1714" dirty="0">
                <a:solidFill>
                  <a:prstClr val="black"/>
                </a:solidFill>
                <a:latin typeface="BIZ UDPゴシック" panose="020B0400000000000000" pitchFamily="50" charset="-128"/>
                <a:ea typeface="BIZ UDPゴシック" panose="020B0400000000000000" pitchFamily="50" charset="-128"/>
              </a:rPr>
              <a:t>「大阪府食品ロス削減推進計画」について、中間年である</a:t>
            </a:r>
            <a:r>
              <a:rPr lang="en-US" altLang="ja-JP" sz="1714" dirty="0">
                <a:solidFill>
                  <a:prstClr val="black"/>
                </a:solidFill>
                <a:latin typeface="BIZ UDPゴシック" panose="020B0400000000000000" pitchFamily="50" charset="-128"/>
                <a:ea typeface="BIZ UDPゴシック" panose="020B0400000000000000" pitchFamily="50" charset="-128"/>
              </a:rPr>
              <a:t>2025</a:t>
            </a:r>
            <a:r>
              <a:rPr lang="ja-JP" altLang="en-US" sz="1714" dirty="0">
                <a:solidFill>
                  <a:prstClr val="black"/>
                </a:solidFill>
                <a:latin typeface="BIZ UDPゴシック" panose="020B0400000000000000" pitchFamily="50" charset="-128"/>
                <a:ea typeface="BIZ UDPゴシック" panose="020B0400000000000000" pitchFamily="50" charset="-128"/>
              </a:rPr>
              <a:t>年度に見直しを行い、</a:t>
            </a:r>
            <a:br>
              <a:rPr lang="en-US" altLang="ja-JP" sz="1714" dirty="0">
                <a:solidFill>
                  <a:prstClr val="black"/>
                </a:solidFill>
                <a:latin typeface="BIZ UDPゴシック" panose="020B0400000000000000" pitchFamily="50" charset="-128"/>
                <a:ea typeface="BIZ UDPゴシック" panose="020B0400000000000000" pitchFamily="50" charset="-128"/>
              </a:rPr>
            </a:br>
            <a:r>
              <a:rPr lang="ja-JP" altLang="en-US" sz="1714" dirty="0">
                <a:solidFill>
                  <a:prstClr val="black"/>
                </a:solidFill>
                <a:latin typeface="BIZ UDPゴシック" panose="020B0400000000000000" pitchFamily="50" charset="-128"/>
                <a:ea typeface="BIZ UDPゴシック" panose="020B0400000000000000" pitchFamily="50" charset="-128"/>
              </a:rPr>
              <a:t>令和８年３月末に改定する。</a:t>
            </a:r>
          </a:p>
          <a:p>
            <a:pPr defTabSz="1027281">
              <a:tabLst>
                <a:tab pos="5052873" algn="l"/>
              </a:tabLst>
              <a:defRPr/>
            </a:pPr>
            <a:br>
              <a:rPr lang="en-US" altLang="ja-JP" sz="1571" dirty="0">
                <a:solidFill>
                  <a:prstClr val="black"/>
                </a:solidFill>
                <a:latin typeface="BIZ UDPゴシック" panose="020B0400000000000000" pitchFamily="50" charset="-128"/>
                <a:ea typeface="BIZ UDPゴシック" panose="020B0400000000000000" pitchFamily="50" charset="-128"/>
              </a:rPr>
            </a:br>
            <a:r>
              <a:rPr lang="ja-JP" altLang="en-US" sz="1714" dirty="0">
                <a:solidFill>
                  <a:prstClr val="black"/>
                </a:solidFill>
                <a:latin typeface="BIZ UDPゴシック" panose="020B0400000000000000" pitchFamily="50" charset="-128"/>
                <a:ea typeface="BIZ UDPゴシック" panose="020B0400000000000000" pitchFamily="50" charset="-128"/>
              </a:rPr>
              <a:t>◎主な変更点</a:t>
            </a:r>
            <a:br>
              <a:rPr lang="en-US" altLang="ja-JP" sz="1714" dirty="0">
                <a:solidFill>
                  <a:prstClr val="black"/>
                </a:solidFill>
                <a:latin typeface="BIZ UDPゴシック" panose="020B0400000000000000" pitchFamily="50" charset="-128"/>
                <a:ea typeface="BIZ UDPゴシック" panose="020B0400000000000000" pitchFamily="50" charset="-128"/>
              </a:rPr>
            </a:br>
            <a:endParaRPr lang="ja-JP" altLang="en-US" sz="1714" dirty="0">
              <a:solidFill>
                <a:prstClr val="black"/>
              </a:solidFill>
              <a:latin typeface="BIZ UDPゴシック" panose="020B0400000000000000" pitchFamily="50" charset="-128"/>
              <a:ea typeface="BIZ UDPゴシック" panose="020B0400000000000000" pitchFamily="50" charset="-128"/>
            </a:endParaRPr>
          </a:p>
          <a:p>
            <a:pPr defTabSz="1027281">
              <a:tabLst>
                <a:tab pos="5052873" algn="l"/>
              </a:tabLst>
              <a:defRPr/>
            </a:pPr>
            <a:r>
              <a:rPr lang="ja-JP" altLang="en-US" sz="1571" dirty="0">
                <a:solidFill>
                  <a:prstClr val="black"/>
                </a:solidFill>
                <a:latin typeface="BIZ UDPゴシック" panose="020B0400000000000000" pitchFamily="50" charset="-128"/>
                <a:ea typeface="BIZ UDPゴシック" panose="020B0400000000000000" pitchFamily="50" charset="-128"/>
              </a:rPr>
              <a:t> 　✓ 基本的施策の体系化・具体化</a:t>
            </a:r>
          </a:p>
          <a:p>
            <a:pPr defTabSz="1027281">
              <a:tabLst>
                <a:tab pos="5052873" algn="l"/>
              </a:tabLst>
              <a:defRPr/>
            </a:pPr>
            <a:r>
              <a:rPr lang="ja-JP" altLang="en-US" sz="1571" dirty="0">
                <a:solidFill>
                  <a:prstClr val="black"/>
                </a:solidFill>
                <a:latin typeface="BIZ UDPゴシック" panose="020B0400000000000000" pitchFamily="50" charset="-128"/>
                <a:ea typeface="BIZ UDPゴシック" panose="020B0400000000000000" pitchFamily="50" charset="-128"/>
              </a:rPr>
              <a:t>　　→ 目標達成に向けて取組を加速させるため、食品ロスの発生要因別に「どのような対策（行動変容）</a:t>
            </a:r>
            <a:br>
              <a:rPr lang="en-US" altLang="ja-JP" sz="1571" dirty="0">
                <a:solidFill>
                  <a:prstClr val="black"/>
                </a:solidFill>
                <a:latin typeface="BIZ UDPゴシック" panose="020B0400000000000000" pitchFamily="50" charset="-128"/>
                <a:ea typeface="BIZ UDPゴシック" panose="020B0400000000000000" pitchFamily="50" charset="-128"/>
              </a:rPr>
            </a:br>
            <a:r>
              <a:rPr lang="ja-JP" altLang="en-US" sz="1571" dirty="0">
                <a:solidFill>
                  <a:prstClr val="black"/>
                </a:solidFill>
                <a:latin typeface="BIZ UDPゴシック" panose="020B0400000000000000" pitchFamily="50" charset="-128"/>
                <a:ea typeface="BIZ UDPゴシック" panose="020B0400000000000000" pitchFamily="50" charset="-128"/>
              </a:rPr>
              <a:t>　　　　を促進していくのか」といった観点で施策を体系化するとともに、取り組んでいく内容を具体化</a:t>
            </a:r>
            <a:br>
              <a:rPr lang="en-US" altLang="ja-JP" sz="1571" dirty="0">
                <a:solidFill>
                  <a:prstClr val="black"/>
                </a:solidFill>
                <a:latin typeface="BIZ UDPゴシック" panose="020B0400000000000000" pitchFamily="50" charset="-128"/>
                <a:ea typeface="BIZ UDPゴシック" panose="020B0400000000000000" pitchFamily="50" charset="-128"/>
              </a:rPr>
            </a:br>
            <a:endParaRPr lang="ja-JP" altLang="en-US" sz="1571" dirty="0">
              <a:solidFill>
                <a:prstClr val="black"/>
              </a:solidFill>
              <a:latin typeface="BIZ UDPゴシック" panose="020B0400000000000000" pitchFamily="50" charset="-128"/>
              <a:ea typeface="BIZ UDPゴシック" panose="020B0400000000000000" pitchFamily="50" charset="-128"/>
            </a:endParaRPr>
          </a:p>
          <a:p>
            <a:pPr defTabSz="1027281">
              <a:tabLst>
                <a:tab pos="5052873" algn="l"/>
              </a:tabLst>
              <a:defRPr/>
            </a:pPr>
            <a:r>
              <a:rPr lang="ja-JP" altLang="en-US" sz="1571" dirty="0">
                <a:solidFill>
                  <a:prstClr val="black"/>
                </a:solidFill>
                <a:latin typeface="BIZ UDPゴシック" panose="020B0400000000000000" pitchFamily="50" charset="-128"/>
                <a:ea typeface="BIZ UDPゴシック" panose="020B0400000000000000" pitchFamily="50" charset="-128"/>
              </a:rPr>
              <a:t>　　 　</a:t>
            </a:r>
            <a:r>
              <a:rPr lang="en-US" altLang="ja-JP" sz="1571" dirty="0">
                <a:solidFill>
                  <a:prstClr val="black"/>
                </a:solidFill>
                <a:latin typeface="BIZ UDPゴシック" panose="020B0400000000000000" pitchFamily="50" charset="-128"/>
                <a:ea typeface="BIZ UDPゴシック" panose="020B0400000000000000" pitchFamily="50" charset="-128"/>
              </a:rPr>
              <a:t>【</a:t>
            </a:r>
            <a:r>
              <a:rPr lang="ja-JP" altLang="en-US" sz="1571" dirty="0">
                <a:solidFill>
                  <a:prstClr val="black"/>
                </a:solidFill>
                <a:latin typeface="BIZ UDPゴシック" panose="020B0400000000000000" pitchFamily="50" charset="-128"/>
                <a:ea typeface="BIZ UDPゴシック" panose="020B0400000000000000" pitchFamily="50" charset="-128"/>
              </a:rPr>
              <a:t>施策の体系</a:t>
            </a:r>
            <a:r>
              <a:rPr lang="en-US" altLang="ja-JP" sz="1571" dirty="0">
                <a:solidFill>
                  <a:prstClr val="black"/>
                </a:solidFill>
                <a:latin typeface="BIZ UDPゴシック" panose="020B0400000000000000" pitchFamily="50" charset="-128"/>
                <a:ea typeface="BIZ UDPゴシック" panose="020B0400000000000000" pitchFamily="50" charset="-128"/>
              </a:rPr>
              <a:t>】</a:t>
            </a:r>
            <a:r>
              <a:rPr lang="ja-JP" altLang="en-US" sz="1571" dirty="0">
                <a:solidFill>
                  <a:prstClr val="black"/>
                </a:solidFill>
                <a:latin typeface="BIZ UDPゴシック" panose="020B0400000000000000" pitchFamily="50" charset="-128"/>
                <a:ea typeface="BIZ UDPゴシック" panose="020B0400000000000000" pitchFamily="50" charset="-128"/>
              </a:rPr>
              <a:t>　　　</a:t>
            </a:r>
          </a:p>
          <a:p>
            <a:pPr defTabSz="1027281">
              <a:tabLst>
                <a:tab pos="5052873" algn="l"/>
              </a:tabLst>
              <a:defRPr/>
            </a:pPr>
            <a:r>
              <a:rPr lang="ja-JP" altLang="en-US" sz="1571" dirty="0">
                <a:solidFill>
                  <a:prstClr val="black"/>
                </a:solidFill>
                <a:latin typeface="BIZ UDPゴシック" panose="020B0400000000000000" pitchFamily="50" charset="-128"/>
                <a:ea typeface="BIZ UDPゴシック" panose="020B0400000000000000" pitchFamily="50" charset="-128"/>
              </a:rPr>
              <a:t>　　　　◇ 家庭での「使い忘れ」、「傷み・期限超過」などを削減する　</a:t>
            </a:r>
            <a:r>
              <a:rPr lang="ja-JP" altLang="en-US" sz="1571" b="1" dirty="0">
                <a:solidFill>
                  <a:prstClr val="black"/>
                </a:solidFill>
                <a:latin typeface="BIZ UDPゴシック" panose="020B0400000000000000" pitchFamily="50" charset="-128"/>
                <a:ea typeface="BIZ UDPゴシック" panose="020B0400000000000000" pitchFamily="50" charset="-128"/>
              </a:rPr>
              <a:t>「家庭における食品の使いきり」</a:t>
            </a:r>
            <a:br>
              <a:rPr lang="en-US" altLang="ja-JP" sz="1571" b="1" dirty="0">
                <a:solidFill>
                  <a:prstClr val="black"/>
                </a:solidFill>
                <a:latin typeface="BIZ UDPゴシック" panose="020B0400000000000000" pitchFamily="50" charset="-128"/>
                <a:ea typeface="BIZ UDPゴシック" panose="020B0400000000000000" pitchFamily="50" charset="-128"/>
              </a:rPr>
            </a:br>
            <a:br>
              <a:rPr lang="ja-JP" altLang="en-US" sz="1571" dirty="0">
                <a:solidFill>
                  <a:prstClr val="black"/>
                </a:solidFill>
                <a:latin typeface="BIZ UDPゴシック" panose="020B0400000000000000" pitchFamily="50" charset="-128"/>
                <a:ea typeface="BIZ UDPゴシック" panose="020B0400000000000000" pitchFamily="50" charset="-128"/>
              </a:rPr>
            </a:br>
            <a:r>
              <a:rPr lang="ja-JP" altLang="en-US" sz="1571" dirty="0">
                <a:solidFill>
                  <a:prstClr val="black"/>
                </a:solidFill>
                <a:latin typeface="BIZ UDPゴシック" panose="020B0400000000000000" pitchFamily="50" charset="-128"/>
                <a:ea typeface="BIZ UDPゴシック" panose="020B0400000000000000" pitchFamily="50" charset="-128"/>
              </a:rPr>
              <a:t>　　　　◇ 事業系・家庭系の双方で発生する「食べ残し」、事業系で消費者の行動により生じる「売れ残り」</a:t>
            </a:r>
            <a:br>
              <a:rPr lang="en-US" altLang="ja-JP" sz="1571" dirty="0">
                <a:solidFill>
                  <a:prstClr val="black"/>
                </a:solidFill>
                <a:latin typeface="BIZ UDPゴシック" panose="020B0400000000000000" pitchFamily="50" charset="-128"/>
                <a:ea typeface="BIZ UDPゴシック" panose="020B0400000000000000" pitchFamily="50" charset="-128"/>
              </a:rPr>
            </a:br>
            <a:r>
              <a:rPr lang="ja-JP" altLang="en-US" sz="1571" dirty="0">
                <a:solidFill>
                  <a:prstClr val="black"/>
                </a:solidFill>
                <a:latin typeface="BIZ UDPゴシック" panose="020B0400000000000000" pitchFamily="50" charset="-128"/>
                <a:ea typeface="BIZ UDPゴシック" panose="020B0400000000000000" pitchFamily="50" charset="-128"/>
              </a:rPr>
              <a:t>　　　　　　を削減する</a:t>
            </a:r>
            <a:r>
              <a:rPr lang="ja-JP" altLang="en-US" sz="1571" b="1" dirty="0">
                <a:solidFill>
                  <a:prstClr val="black"/>
                </a:solidFill>
                <a:latin typeface="BIZ UDPゴシック" panose="020B0400000000000000" pitchFamily="50" charset="-128"/>
                <a:ea typeface="BIZ UDPゴシック" panose="020B0400000000000000" pitchFamily="50" charset="-128"/>
              </a:rPr>
              <a:t>　「食品の売りきり・食べきり」</a:t>
            </a:r>
          </a:p>
          <a:p>
            <a:pPr defTabSz="1027281">
              <a:tabLst>
                <a:tab pos="5052873" algn="l"/>
              </a:tabLst>
              <a:defRPr/>
            </a:pPr>
            <a:br>
              <a:rPr lang="en-US" altLang="ja-JP" sz="1571" dirty="0">
                <a:solidFill>
                  <a:prstClr val="black"/>
                </a:solidFill>
                <a:latin typeface="BIZ UDPゴシック" panose="020B0400000000000000" pitchFamily="50" charset="-128"/>
                <a:ea typeface="BIZ UDPゴシック" panose="020B0400000000000000" pitchFamily="50" charset="-128"/>
              </a:rPr>
            </a:br>
            <a:r>
              <a:rPr lang="ja-JP" altLang="en-US" sz="1571" dirty="0">
                <a:solidFill>
                  <a:prstClr val="black"/>
                </a:solidFill>
                <a:latin typeface="BIZ UDPゴシック" panose="020B0400000000000000" pitchFamily="50" charset="-128"/>
                <a:ea typeface="BIZ UDPゴシック" panose="020B0400000000000000" pitchFamily="50" charset="-128"/>
              </a:rPr>
              <a:t>　　　　◇ 事業系・家庭系で発生抑制をすることができなかった食品ロスを、更に削減する</a:t>
            </a:r>
            <a:br>
              <a:rPr lang="en-US" altLang="ja-JP" sz="1571" dirty="0">
                <a:solidFill>
                  <a:prstClr val="black"/>
                </a:solidFill>
                <a:latin typeface="BIZ UDPゴシック" panose="020B0400000000000000" pitchFamily="50" charset="-128"/>
                <a:ea typeface="BIZ UDPゴシック" panose="020B0400000000000000" pitchFamily="50" charset="-128"/>
              </a:rPr>
            </a:br>
            <a:r>
              <a:rPr lang="ja-JP" altLang="en-US" sz="1571" dirty="0">
                <a:solidFill>
                  <a:prstClr val="black"/>
                </a:solidFill>
                <a:latin typeface="BIZ UDPゴシック" panose="020B0400000000000000" pitchFamily="50" charset="-128"/>
                <a:ea typeface="BIZ UDPゴシック" panose="020B0400000000000000" pitchFamily="50" charset="-128"/>
              </a:rPr>
              <a:t>　　　　　　</a:t>
            </a:r>
            <a:r>
              <a:rPr lang="ja-JP" altLang="en-US" sz="1571" b="1" dirty="0">
                <a:solidFill>
                  <a:prstClr val="black"/>
                </a:solidFill>
                <a:latin typeface="BIZ UDPゴシック" panose="020B0400000000000000" pitchFamily="50" charset="-128"/>
                <a:ea typeface="BIZ UDPゴシック" panose="020B0400000000000000" pitchFamily="50" charset="-128"/>
              </a:rPr>
              <a:t>「未利用食品の有効活用」</a:t>
            </a:r>
            <a:endParaRPr lang="en-US" altLang="ja-JP" sz="1571" b="1" dirty="0">
              <a:solidFill>
                <a:prstClr val="black"/>
              </a:solidFill>
              <a:latin typeface="BIZ UDPゴシック" panose="020B0400000000000000" pitchFamily="50" charset="-128"/>
              <a:ea typeface="BIZ UDPゴシック" panose="020B0400000000000000" pitchFamily="50" charset="-128"/>
            </a:endParaRPr>
          </a:p>
          <a:p>
            <a:pPr defTabSz="1027281">
              <a:tabLst>
                <a:tab pos="5052873" algn="l"/>
              </a:tabLst>
              <a:defRPr/>
            </a:pPr>
            <a:endParaRPr lang="ja-JP" altLang="en-US" sz="1571" dirty="0">
              <a:solidFill>
                <a:prstClr val="black"/>
              </a:solidFill>
              <a:latin typeface="BIZ UDPゴシック" panose="020B0400000000000000" pitchFamily="50" charset="-128"/>
              <a:ea typeface="BIZ UDPゴシック" panose="020B0400000000000000" pitchFamily="50" charset="-128"/>
            </a:endParaRPr>
          </a:p>
          <a:p>
            <a:pPr defTabSz="1027281">
              <a:tabLst>
                <a:tab pos="5052873" algn="l"/>
              </a:tabLst>
              <a:defRPr/>
            </a:pPr>
            <a:r>
              <a:rPr lang="ja-JP" altLang="en-US" sz="1571" dirty="0">
                <a:solidFill>
                  <a:prstClr val="black"/>
                </a:solidFill>
                <a:latin typeface="BIZ UDPゴシック" panose="020B0400000000000000" pitchFamily="50" charset="-128"/>
                <a:ea typeface="BIZ UDPゴシック" panose="020B0400000000000000" pitchFamily="50" charset="-128"/>
              </a:rPr>
              <a:t>　　✓ 事業系食品ロス量の削減目標を変更</a:t>
            </a:r>
          </a:p>
          <a:p>
            <a:pPr defTabSz="1027281">
              <a:tabLst>
                <a:tab pos="5052873" algn="l"/>
              </a:tabLst>
              <a:defRPr/>
            </a:pPr>
            <a:r>
              <a:rPr lang="ja-JP" altLang="en-US" sz="1571" dirty="0">
                <a:solidFill>
                  <a:prstClr val="black"/>
                </a:solidFill>
                <a:latin typeface="BIZ UDPゴシック" panose="020B0400000000000000" pitchFamily="50" charset="-128"/>
                <a:ea typeface="BIZ UDPゴシック" panose="020B0400000000000000" pitchFamily="50" charset="-128"/>
              </a:rPr>
              <a:t>　　 　→ 府の削減状況や国の第２次基本方針の内容を踏まえ、事業系食品ロス量の削減目標を</a:t>
            </a:r>
            <a:br>
              <a:rPr lang="en-US" altLang="ja-JP" sz="1571" dirty="0">
                <a:solidFill>
                  <a:prstClr val="black"/>
                </a:solidFill>
                <a:latin typeface="BIZ UDPゴシック" panose="020B0400000000000000" pitchFamily="50" charset="-128"/>
                <a:ea typeface="BIZ UDPゴシック" panose="020B0400000000000000" pitchFamily="50" charset="-128"/>
              </a:rPr>
            </a:br>
            <a:r>
              <a:rPr lang="ja-JP" altLang="en-US" sz="1571" dirty="0">
                <a:solidFill>
                  <a:prstClr val="black"/>
                </a:solidFill>
                <a:latin typeface="BIZ UDPゴシック" panose="020B0400000000000000" pitchFamily="50" charset="-128"/>
                <a:ea typeface="BIZ UDPゴシック" panose="020B0400000000000000" pitchFamily="50" charset="-128"/>
              </a:rPr>
              <a:t>　　　　　　</a:t>
            </a:r>
            <a:r>
              <a:rPr lang="en-US" altLang="ja-JP" sz="1571" dirty="0">
                <a:solidFill>
                  <a:prstClr val="black"/>
                </a:solidFill>
                <a:latin typeface="BIZ UDPゴシック" panose="020B0400000000000000" pitchFamily="50" charset="-128"/>
                <a:ea typeface="BIZ UDPゴシック" panose="020B0400000000000000" pitchFamily="50" charset="-128"/>
              </a:rPr>
              <a:t>50%</a:t>
            </a:r>
            <a:r>
              <a:rPr lang="ja-JP" altLang="en-US" sz="1571" dirty="0">
                <a:solidFill>
                  <a:prstClr val="black"/>
                </a:solidFill>
                <a:latin typeface="BIZ UDPゴシック" panose="020B0400000000000000" pitchFamily="50" charset="-128"/>
                <a:ea typeface="BIZ UDPゴシック" panose="020B0400000000000000" pitchFamily="50" charset="-128"/>
              </a:rPr>
              <a:t>減から</a:t>
            </a:r>
            <a:r>
              <a:rPr lang="en-US" altLang="ja-JP" sz="1571" dirty="0">
                <a:solidFill>
                  <a:prstClr val="black"/>
                </a:solidFill>
                <a:latin typeface="BIZ UDPゴシック" panose="020B0400000000000000" pitchFamily="50" charset="-128"/>
                <a:ea typeface="BIZ UDPゴシック" panose="020B0400000000000000" pitchFamily="50" charset="-128"/>
              </a:rPr>
              <a:t>60</a:t>
            </a:r>
            <a:r>
              <a:rPr lang="ja-JP" altLang="en-US" sz="1571" dirty="0">
                <a:solidFill>
                  <a:prstClr val="black"/>
                </a:solidFill>
                <a:latin typeface="BIZ UDPゴシック" panose="020B0400000000000000" pitchFamily="50" charset="-128"/>
                <a:ea typeface="BIZ UDPゴシック" panose="020B0400000000000000" pitchFamily="50" charset="-128"/>
              </a:rPr>
              <a:t>％減に引き上げ</a:t>
            </a:r>
            <a:br>
              <a:rPr lang="en-US" altLang="ja-JP" sz="1571" b="1" dirty="0">
                <a:solidFill>
                  <a:srgbClr val="002060"/>
                </a:solidFill>
                <a:latin typeface="BIZ UDPゴシック" panose="020B0400000000000000" pitchFamily="50" charset="-128"/>
                <a:ea typeface="BIZ UDPゴシック" panose="020B0400000000000000" pitchFamily="50" charset="-128"/>
              </a:rPr>
            </a:br>
            <a:endParaRPr lang="en-US" altLang="ja-JP" sz="1571" dirty="0">
              <a:solidFill>
                <a:prstClr val="black"/>
              </a:solidFill>
              <a:latin typeface="BIZ UDPゴシック" panose="020B0400000000000000" pitchFamily="50" charset="-128"/>
              <a:ea typeface="BIZ UDPゴシック" panose="020B0400000000000000" pitchFamily="50" charset="-128"/>
            </a:endParaRPr>
          </a:p>
        </p:txBody>
      </p:sp>
      <p:sp>
        <p:nvSpPr>
          <p:cNvPr id="2" name="AutoShape 2" descr="macocoro">
            <a:extLst>
              <a:ext uri="{FF2B5EF4-FFF2-40B4-BE49-F238E27FC236}">
                <a16:creationId xmlns:a16="http://schemas.microsoft.com/office/drawing/2014/main" id="{1701623A-9CEF-407D-9F28-80F29152623A}"/>
              </a:ext>
            </a:extLst>
          </p:cNvPr>
          <p:cNvSpPr>
            <a:spLocks noChangeAspect="1" noChangeArrowheads="1"/>
          </p:cNvSpPr>
          <p:nvPr/>
        </p:nvSpPr>
        <p:spPr bwMode="auto">
          <a:xfrm>
            <a:off x="7763692" y="60413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9"/>
            <a:endParaRPr lang="ja-JP" altLang="en-US" sz="1286">
              <a:solidFill>
                <a:prstClr val="black"/>
              </a:solidFill>
              <a:latin typeface="Calibri"/>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0847DA8E-DE54-47B0-B13A-A3C2CEDED540}"/>
              </a:ext>
            </a:extLst>
          </p:cNvPr>
          <p:cNvSpPr>
            <a:spLocks noGrp="1"/>
          </p:cNvSpPr>
          <p:nvPr>
            <p:ph type="sldNum" sz="quarter" idx="12"/>
          </p:nvPr>
        </p:nvSpPr>
        <p:spPr>
          <a:xfrm>
            <a:off x="7086600" y="6422841"/>
            <a:ext cx="2057400" cy="365125"/>
          </a:xfrm>
        </p:spPr>
        <p:txBody>
          <a:bodyPr/>
          <a:lstStyle/>
          <a:p>
            <a:fld id="{481A2E50-83C5-4483-B0CA-AC279CFA76AE}" type="slidenum">
              <a:rPr kumimoji="1" lang="ja-JP" altLang="en-US" smtClean="0"/>
              <a:t>25</a:t>
            </a:fld>
            <a:endParaRPr kumimoji="1" lang="ja-JP" altLang="en-US" dirty="0"/>
          </a:p>
        </p:txBody>
      </p:sp>
    </p:spTree>
    <p:extLst>
      <p:ext uri="{BB962C8B-B14F-4D97-AF65-F5344CB8AC3E}">
        <p14:creationId xmlns:p14="http://schemas.microsoft.com/office/powerpoint/2010/main" val="3128776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角丸四角形 68"/>
          <p:cNvSpPr/>
          <p:nvPr/>
        </p:nvSpPr>
        <p:spPr>
          <a:xfrm>
            <a:off x="50191" y="575337"/>
            <a:ext cx="4186006" cy="2352161"/>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400">
              <a:latin typeface="Meiryo UI" panose="020B0604030504040204" pitchFamily="50" charset="-128"/>
              <a:ea typeface="Meiryo UI" panose="020B0604030504040204" pitchFamily="50" charset="-128"/>
            </a:endParaRPr>
          </a:p>
        </p:txBody>
      </p:sp>
      <p:sp>
        <p:nvSpPr>
          <p:cNvPr id="75" name="角丸四角形 74"/>
          <p:cNvSpPr/>
          <p:nvPr/>
        </p:nvSpPr>
        <p:spPr>
          <a:xfrm>
            <a:off x="4306363" y="2973071"/>
            <a:ext cx="4776952" cy="3750439"/>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400"/>
          </a:p>
        </p:txBody>
      </p:sp>
      <p:sp>
        <p:nvSpPr>
          <p:cNvPr id="43" name="角丸四角形 42"/>
          <p:cNvSpPr/>
          <p:nvPr/>
        </p:nvSpPr>
        <p:spPr>
          <a:xfrm>
            <a:off x="109606" y="5380109"/>
            <a:ext cx="2880000" cy="25714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714" tIns="0" rIns="0" bIns="0" numCol="1" spcCol="0" rtlCol="0" fromWordArt="0" anchor="ctr" anchorCtr="0" forceAA="0" compatLnSpc="1">
            <a:prstTxWarp prst="textNoShape">
              <a:avLst/>
            </a:prstTxWarp>
            <a:noAutofit/>
          </a:bodyPr>
          <a:lstStyle/>
          <a:p>
            <a:pPr marR="102056"/>
            <a:endParaRPr lang="en-US" altLang="ja-JP" sz="643" kern="10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5" name="角丸四角形 44"/>
          <p:cNvSpPr/>
          <p:nvPr/>
        </p:nvSpPr>
        <p:spPr>
          <a:xfrm>
            <a:off x="-1945935" y="5067721"/>
            <a:ext cx="2880000" cy="257143"/>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714" tIns="0" rIns="0" bIns="0" numCol="1" spcCol="0" rtlCol="0" fromWordArt="0" anchor="ctr" anchorCtr="0" forceAA="0" compatLnSpc="1">
            <a:prstTxWarp prst="textNoShape">
              <a:avLst/>
            </a:prstTxWarp>
            <a:noAutofit/>
          </a:bodyPr>
          <a:lstStyle/>
          <a:p>
            <a:pPr marR="102056"/>
            <a:endParaRPr lang="en-US" altLang="ja-JP" sz="643" kern="10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9" name="角丸四角形 98"/>
          <p:cNvSpPr/>
          <p:nvPr/>
        </p:nvSpPr>
        <p:spPr>
          <a:xfrm>
            <a:off x="55949" y="410984"/>
            <a:ext cx="4173929" cy="205819"/>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r>
              <a:rPr lang="ja-JP" altLang="en-US" sz="1000" b="1" dirty="0">
                <a:latin typeface="Meiryo UI" pitchFamily="50" charset="-128"/>
                <a:ea typeface="Meiryo UI" pitchFamily="50" charset="-128"/>
                <a:cs typeface="Meiryo UI" pitchFamily="50" charset="-128"/>
              </a:rPr>
              <a:t>第１章　基本的な方向、第２章　基本的事項</a:t>
            </a:r>
          </a:p>
        </p:txBody>
      </p:sp>
      <p:grpSp>
        <p:nvGrpSpPr>
          <p:cNvPr id="84" name="Group 40">
            <a:extLst>
              <a:ext uri="{FF2B5EF4-FFF2-40B4-BE49-F238E27FC236}">
                <a16:creationId xmlns:a16="http://schemas.microsoft.com/office/drawing/2014/main" id="{04BC2CAA-6963-47DF-B1A4-A85A687FF524}"/>
              </a:ext>
            </a:extLst>
          </p:cNvPr>
          <p:cNvGrpSpPr>
            <a:grpSpLocks/>
          </p:cNvGrpSpPr>
          <p:nvPr/>
        </p:nvGrpSpPr>
        <p:grpSpPr bwMode="auto">
          <a:xfrm>
            <a:off x="67914" y="25951"/>
            <a:ext cx="4241589" cy="339479"/>
            <a:chOff x="737" y="402"/>
            <a:chExt cx="13540" cy="904"/>
          </a:xfrm>
        </p:grpSpPr>
        <p:sp>
          <p:nvSpPr>
            <p:cNvPr id="87"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65314" tIns="32657" rIns="65314" bIns="32657" numCol="1" anchor="t" anchorCtr="0" compatLnSpc="1">
              <a:prstTxWarp prst="textNoShape">
                <a:avLst/>
              </a:prstTxWarp>
            </a:bodyPr>
            <a:lstStyle/>
            <a:p>
              <a:endParaRPr lang="ja-JP" altLang="en-US" sz="1286"/>
            </a:p>
          </p:txBody>
        </p:sp>
        <p:sp>
          <p:nvSpPr>
            <p:cNvPr id="88"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53068" tIns="6350" rIns="53068" bIns="6350" numCol="1" anchor="ctr" anchorCtr="0" compatLnSpc="1">
              <a:prstTxWarp prst="textNoShape">
                <a:avLst/>
              </a:prstTxWarp>
            </a:bodyPr>
            <a:lstStyle/>
            <a:p>
              <a:pPr defTabSz="653156" eaLnBrk="0" fontAlgn="base" hangingPunct="0">
                <a:spcBef>
                  <a:spcPct val="0"/>
                </a:spcBef>
                <a:spcAft>
                  <a:spcPct val="0"/>
                </a:spcAft>
              </a:pPr>
              <a:r>
                <a:rPr lang="ja-JP" altLang="en-US" sz="1143" b="1" dirty="0">
                  <a:solidFill>
                    <a:schemeClr val="bg1"/>
                  </a:solidFill>
                  <a:latin typeface="Meiryo UI"/>
                  <a:ea typeface="Meiryo UI"/>
                  <a:cs typeface="Meiryo UI" panose="020B0604030504040204" pitchFamily="50" charset="-128"/>
                </a:rPr>
                <a:t>大阪府食品ロス削減推進計画の改正について</a:t>
              </a:r>
              <a:r>
                <a:rPr lang="en-US" altLang="ja-JP" sz="1143" b="1" dirty="0">
                  <a:solidFill>
                    <a:schemeClr val="bg1"/>
                  </a:solidFill>
                  <a:latin typeface="Meiryo UI"/>
                  <a:ea typeface="Meiryo UI"/>
                  <a:cs typeface="Meiryo UI" panose="020B0604030504040204" pitchFamily="50" charset="-128"/>
                </a:rPr>
                <a:t>(</a:t>
              </a:r>
              <a:r>
                <a:rPr lang="ja-JP" altLang="en-US" sz="1143" b="1" dirty="0">
                  <a:solidFill>
                    <a:schemeClr val="bg1"/>
                  </a:solidFill>
                  <a:latin typeface="Meiryo UI"/>
                  <a:ea typeface="Meiryo UI"/>
                  <a:cs typeface="Meiryo UI" panose="020B0604030504040204" pitchFamily="50" charset="-128"/>
                </a:rPr>
                <a:t>計画概要</a:t>
              </a:r>
              <a:r>
                <a:rPr lang="en-US" altLang="ja-JP" sz="1143" b="1" dirty="0">
                  <a:solidFill>
                    <a:schemeClr val="bg1"/>
                  </a:solidFill>
                  <a:latin typeface="Meiryo UI"/>
                  <a:ea typeface="Meiryo UI"/>
                  <a:cs typeface="Meiryo UI" panose="020B0604030504040204" pitchFamily="50" charset="-128"/>
                </a:rPr>
                <a:t>)</a:t>
              </a:r>
              <a:endParaRPr lang="ja-JP" altLang="en-US" sz="1143" b="1" dirty="0">
                <a:solidFill>
                  <a:schemeClr val="bg1"/>
                </a:solidFill>
                <a:latin typeface="Meiryo UI"/>
                <a:ea typeface="Meiryo UI"/>
              </a:endParaRPr>
            </a:p>
          </p:txBody>
        </p:sp>
        <p:sp>
          <p:nvSpPr>
            <p:cNvPr id="91"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65314" tIns="32657" rIns="65314" bIns="32657" numCol="1" anchor="t" anchorCtr="0" compatLnSpc="1">
              <a:prstTxWarp prst="textNoShape">
                <a:avLst/>
              </a:prstTxWarp>
            </a:bodyPr>
            <a:lstStyle/>
            <a:p>
              <a:endParaRPr lang="ja-JP" altLang="en-US" sz="1286"/>
            </a:p>
          </p:txBody>
        </p:sp>
        <p:sp>
          <p:nvSpPr>
            <p:cNvPr id="92"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65314" tIns="32657" rIns="65314" bIns="32657" numCol="1" anchor="t" anchorCtr="0" compatLnSpc="1">
              <a:prstTxWarp prst="textNoShape">
                <a:avLst/>
              </a:prstTxWarp>
            </a:bodyPr>
            <a:lstStyle/>
            <a:p>
              <a:endParaRPr lang="ja-JP" altLang="en-US" sz="1286"/>
            </a:p>
          </p:txBody>
        </p:sp>
      </p:grpSp>
      <p:sp>
        <p:nvSpPr>
          <p:cNvPr id="7" name="テキスト ボックス 6">
            <a:extLst>
              <a:ext uri="{FF2B5EF4-FFF2-40B4-BE49-F238E27FC236}">
                <a16:creationId xmlns:a16="http://schemas.microsoft.com/office/drawing/2014/main" id="{608C6244-DF21-8FF7-D0E1-11C8CAF4E515}"/>
              </a:ext>
            </a:extLst>
          </p:cNvPr>
          <p:cNvSpPr txBox="1"/>
          <p:nvPr/>
        </p:nvSpPr>
        <p:spPr>
          <a:xfrm>
            <a:off x="46534" y="622051"/>
            <a:ext cx="4242508" cy="2624436"/>
          </a:xfrm>
          <a:prstGeom prst="rect">
            <a:avLst/>
          </a:prstGeom>
          <a:noFill/>
        </p:spPr>
        <p:txBody>
          <a:bodyPr wrap="square" rtlCol="0">
            <a:spAutoFit/>
          </a:bodyPr>
          <a:lstStyle/>
          <a:p>
            <a:pPr marL="122467" indent="-122467" defTabSz="914418">
              <a:buFont typeface="Wingdings" panose="05000000000000000000" pitchFamily="2" charset="2"/>
              <a:buChar char="u"/>
              <a:defRPr/>
            </a:pPr>
            <a:r>
              <a:rPr kumimoji="1" lang="ja-JP" altLang="en-US" sz="78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78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8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章　基本的な方向</a:t>
            </a:r>
            <a:endParaRPr kumimoji="1" lang="en-US" altLang="ja-JP" sz="78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spcAft>
                <a:spcPts val="429"/>
              </a:spcAft>
              <a:defRPr/>
            </a:pPr>
            <a:r>
              <a:rPr kumimoji="1" lang="ja-JP" altLang="en-US" sz="786"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府民の「もったいない」と「おいしさを追求する」心を大切にし、事業者、消費者、行政が一体となって、</a:t>
            </a:r>
            <a:br>
              <a:rPr kumimoji="1"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64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br>
              <a:rPr kumimoji="1"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もったいないやん！食の都大阪でおいしく食べきろう</a:t>
            </a:r>
            <a:b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始末の心”で</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売りきり・食べきり・使いきり！</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b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をスローガンに、取組を進める。</a:t>
            </a:r>
            <a:endParaRPr kumimoji="1"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2467" indent="-122467">
              <a:lnSpc>
                <a:spcPts val="357"/>
              </a:lnSpc>
              <a:buFont typeface="Wingdings" panose="05000000000000000000" pitchFamily="2" charset="2"/>
              <a:buChar char="u"/>
            </a:pPr>
            <a:endParaRPr lang="en-US" altLang="ja-JP" sz="78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2467" indent="-122467">
              <a:buFont typeface="Wingdings" panose="05000000000000000000" pitchFamily="2" charset="2"/>
              <a:buChar char="u"/>
            </a:pPr>
            <a:r>
              <a:rPr lang="ja-JP" altLang="en-US" sz="78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　基本的事項</a:t>
            </a:r>
            <a:endParaRPr lang="en-US" altLang="ja-JP" sz="78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786"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計画の位置づけ</a:t>
            </a:r>
            <a:br>
              <a:rPr lang="en-US" altLang="ja-JP" sz="78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786"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「食品ロスの削減の推進に関する法律」第</a:t>
            </a:r>
            <a:r>
              <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条に基づく「食品ロスの削減の推進に関する基本的な</a:t>
            </a:r>
            <a:endPar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方針」を踏まえ、同法第</a:t>
            </a:r>
            <a:r>
              <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 </a:t>
            </a:r>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条に基づく都道府県食品ロス削減推進計画として本計画を策定。　　</a:t>
            </a:r>
            <a:br>
              <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本計画は「大阪府循環型社会推進計画」等の関連計画との調和を図り、「大阪府環境総合計画」</a:t>
            </a:r>
            <a:br>
              <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の考え方を踏まえ策定。</a:t>
            </a:r>
            <a:endPar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643"/>
              </a:lnSpc>
            </a:pPr>
            <a:br>
              <a:rPr lang="en-US" altLang="ja-JP" sz="786" b="1" dirty="0">
                <a:solidFill>
                  <a:prstClr val="black"/>
                </a:solidFill>
                <a:latin typeface="Meiryo UI" panose="020B0604030504040204" pitchFamily="50" charset="-128"/>
                <a:ea typeface="Meiryo UI" panose="020B0604030504040204" pitchFamily="50" charset="-128"/>
              </a:rPr>
            </a:br>
            <a:r>
              <a:rPr lang="ja-JP" altLang="en-US" sz="786" b="1" dirty="0">
                <a:solidFill>
                  <a:prstClr val="black"/>
                </a:solidFill>
                <a:latin typeface="Meiryo UI" panose="020B0604030504040204" pitchFamily="50" charset="-128"/>
                <a:ea typeface="Meiryo UI" panose="020B0604030504040204" pitchFamily="50" charset="-128"/>
              </a:rPr>
              <a:t>　　計画期間</a:t>
            </a:r>
            <a:r>
              <a:rPr lang="ja-JP" altLang="en-US" sz="786" dirty="0">
                <a:solidFill>
                  <a:prstClr val="black"/>
                </a:solidFill>
                <a:latin typeface="Meiryo UI" panose="020B0604030504040204" pitchFamily="50" charset="-128"/>
                <a:ea typeface="Meiryo UI" panose="020B0604030504040204" pitchFamily="50" charset="-128"/>
              </a:rPr>
              <a:t>　　</a:t>
            </a:r>
            <a:endParaRPr lang="en-US" altLang="ja-JP" sz="786" dirty="0">
              <a:solidFill>
                <a:prstClr val="black"/>
              </a:solidFill>
              <a:latin typeface="Meiryo UI" panose="020B0604030504040204" pitchFamily="50" charset="-128"/>
              <a:ea typeface="Meiryo UI" panose="020B0604030504040204" pitchFamily="50" charset="-128"/>
            </a:endParaRPr>
          </a:p>
          <a:p>
            <a:pPr defTabSz="914418">
              <a:defRPr/>
            </a:pPr>
            <a:r>
              <a:rPr kumimoji="1"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86" dirty="0">
                <a:solidFill>
                  <a:prstClr val="black"/>
                </a:solidFill>
                <a:latin typeface="Meiryo UI" panose="020B0604030504040204" pitchFamily="50" charset="-128"/>
                <a:ea typeface="Meiryo UI" panose="020B0604030504040204" pitchFamily="50" charset="-128"/>
              </a:rPr>
              <a:t>国の「基本方針」及び</a:t>
            </a:r>
            <a:r>
              <a:rPr lang="en-US" altLang="ja-JP" sz="786" dirty="0">
                <a:solidFill>
                  <a:prstClr val="black"/>
                </a:solidFill>
                <a:latin typeface="Meiryo UI" panose="020B0604030504040204" pitchFamily="50" charset="-128"/>
                <a:ea typeface="Meiryo UI" panose="020B0604030504040204" pitchFamily="50" charset="-128"/>
              </a:rPr>
              <a:t>SDG</a:t>
            </a:r>
            <a:r>
              <a:rPr lang="ja-JP" altLang="en-US" sz="786" dirty="0">
                <a:solidFill>
                  <a:prstClr val="black"/>
                </a:solidFill>
                <a:latin typeface="Meiryo UI" panose="020B0604030504040204" pitchFamily="50" charset="-128"/>
                <a:ea typeface="Meiryo UI" panose="020B0604030504040204" pitchFamily="50" charset="-128"/>
              </a:rPr>
              <a:t>ｓを踏まえ、</a:t>
            </a:r>
            <a:r>
              <a:rPr lang="en-US" altLang="ja-JP" sz="786" dirty="0">
                <a:solidFill>
                  <a:prstClr val="black"/>
                </a:solidFill>
                <a:latin typeface="Meiryo UI" panose="020B0604030504040204" pitchFamily="50" charset="-128"/>
                <a:ea typeface="Meiryo UI" panose="020B0604030504040204" pitchFamily="50" charset="-128"/>
              </a:rPr>
              <a:t>2021</a:t>
            </a:r>
            <a:r>
              <a:rPr lang="ja-JP" altLang="en-US" sz="786" dirty="0">
                <a:solidFill>
                  <a:prstClr val="black"/>
                </a:solidFill>
                <a:latin typeface="Meiryo UI" panose="020B0604030504040204" pitchFamily="50" charset="-128"/>
                <a:ea typeface="Meiryo UI" panose="020B0604030504040204" pitchFamily="50" charset="-128"/>
              </a:rPr>
              <a:t>年度～</a:t>
            </a:r>
            <a:r>
              <a:rPr lang="en-US" altLang="ja-JP" sz="786" dirty="0">
                <a:solidFill>
                  <a:prstClr val="black"/>
                </a:solidFill>
                <a:latin typeface="Meiryo UI" panose="020B0604030504040204" pitchFamily="50" charset="-128"/>
                <a:ea typeface="Meiryo UI" panose="020B0604030504040204" pitchFamily="50" charset="-128"/>
              </a:rPr>
              <a:t>2030</a:t>
            </a:r>
            <a:r>
              <a:rPr lang="ja-JP" altLang="en-US" sz="786" dirty="0">
                <a:solidFill>
                  <a:prstClr val="black"/>
                </a:solidFill>
                <a:latin typeface="Meiryo UI" panose="020B0604030504040204" pitchFamily="50" charset="-128"/>
                <a:ea typeface="Meiryo UI" panose="020B0604030504040204" pitchFamily="50" charset="-128"/>
              </a:rPr>
              <a:t>年度までの</a:t>
            </a:r>
            <a:r>
              <a:rPr lang="en-US" altLang="ja-JP" sz="786" dirty="0">
                <a:solidFill>
                  <a:prstClr val="black"/>
                </a:solidFill>
                <a:latin typeface="Meiryo UI" panose="020B0604030504040204" pitchFamily="50" charset="-128"/>
                <a:ea typeface="Meiryo UI" panose="020B0604030504040204" pitchFamily="50" charset="-128"/>
              </a:rPr>
              <a:t>10</a:t>
            </a:r>
            <a:r>
              <a:rPr lang="ja-JP" altLang="en-US" sz="786" dirty="0">
                <a:solidFill>
                  <a:prstClr val="black"/>
                </a:solidFill>
                <a:latin typeface="Meiryo UI" panose="020B0604030504040204" pitchFamily="50" charset="-128"/>
                <a:ea typeface="Meiryo UI" panose="020B0604030504040204" pitchFamily="50" charset="-128"/>
              </a:rPr>
              <a:t>年計画</a:t>
            </a:r>
            <a:br>
              <a:rPr lang="en-US" altLang="ja-JP" sz="786" dirty="0">
                <a:solidFill>
                  <a:prstClr val="black"/>
                </a:solidFill>
                <a:latin typeface="Meiryo UI" panose="020B0604030504040204" pitchFamily="50" charset="-128"/>
                <a:ea typeface="Meiryo UI" panose="020B0604030504040204" pitchFamily="50" charset="-128"/>
              </a:rPr>
            </a:br>
            <a:r>
              <a:rPr lang="en-US" altLang="ja-JP" sz="786" dirty="0">
                <a:solidFill>
                  <a:prstClr val="black"/>
                </a:solidFill>
                <a:latin typeface="Meiryo UI" panose="020B0604030504040204" pitchFamily="50" charset="-128"/>
                <a:ea typeface="Meiryo UI" panose="020B0604030504040204" pitchFamily="50" charset="-128"/>
              </a:rPr>
              <a:t> </a:t>
            </a:r>
            <a:br>
              <a:rPr lang="en-US" altLang="ja-JP" sz="786" dirty="0">
                <a:solidFill>
                  <a:prstClr val="black"/>
                </a:solidFill>
                <a:latin typeface="Meiryo UI" panose="020B0604030504040204" pitchFamily="50" charset="-128"/>
                <a:ea typeface="Meiryo UI" panose="020B0604030504040204" pitchFamily="50" charset="-128"/>
              </a:rPr>
            </a:br>
            <a:r>
              <a:rPr kumimoji="1" lang="ja-JP" altLang="en-US" sz="786" b="1" dirty="0">
                <a:solidFill>
                  <a:prstClr val="black"/>
                </a:solidFill>
                <a:latin typeface="Meiryo UI" panose="020B0604030504040204" pitchFamily="50" charset="-128"/>
                <a:ea typeface="Meiryo UI" panose="020B0604030504040204" pitchFamily="50" charset="-128"/>
              </a:rPr>
              <a:t>　　計画の実施主体</a:t>
            </a:r>
            <a:r>
              <a:rPr kumimoji="1" lang="ja-JP" altLang="en-US" sz="786" dirty="0">
                <a:solidFill>
                  <a:prstClr val="black"/>
                </a:solidFill>
                <a:latin typeface="Meiryo UI" panose="020B0604030504040204" pitchFamily="50" charset="-128"/>
                <a:ea typeface="Meiryo UI" panose="020B0604030504040204" pitchFamily="50" charset="-128"/>
              </a:rPr>
              <a:t>　　</a:t>
            </a:r>
            <a:endParaRPr kumimoji="1" lang="en-US" altLang="ja-JP" sz="786" dirty="0">
              <a:solidFill>
                <a:prstClr val="black"/>
              </a:solidFill>
              <a:latin typeface="Meiryo UI" panose="020B0604030504040204" pitchFamily="50" charset="-128"/>
              <a:ea typeface="Meiryo UI" panose="020B0604030504040204" pitchFamily="50" charset="-128"/>
            </a:endParaRPr>
          </a:p>
          <a:p>
            <a:pPr defTabSz="914418">
              <a:defRPr/>
            </a:pPr>
            <a:r>
              <a:rPr kumimoji="1"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大阪府、市町村、事業者、消費者が主体となり、連携・協働して取組を進める。</a:t>
            </a:r>
            <a:br>
              <a:rPr kumimoji="1" lang="en-US" altLang="ja-JP" sz="786" dirty="0">
                <a:solidFill>
                  <a:prstClr val="black"/>
                </a:solidFill>
                <a:latin typeface="Meiryo UI" panose="020B0604030504040204" pitchFamily="50" charset="-128"/>
                <a:ea typeface="Meiryo UI" panose="020B0604030504040204" pitchFamily="50" charset="-128"/>
              </a:rPr>
            </a:br>
            <a:endParaRPr kumimoji="1" lang="en-US" altLang="ja-JP" sz="786" dirty="0">
              <a:solidFill>
                <a:prstClr val="black"/>
              </a:solidFill>
              <a:latin typeface="Meiryo UI" panose="020B0604030504040204" pitchFamily="50" charset="-128"/>
              <a:ea typeface="Meiryo UI" panose="020B0604030504040204" pitchFamily="50" charset="-128"/>
            </a:endParaRPr>
          </a:p>
          <a:p>
            <a:endParaRPr lang="en-US" altLang="ja-JP" sz="786" dirty="0">
              <a:solidFill>
                <a:prstClr val="black"/>
              </a:solidFill>
              <a:latin typeface="Meiryo UI" panose="020B0604030504040204" pitchFamily="50" charset="-128"/>
              <a:ea typeface="Meiryo UI" panose="020B0604030504040204" pitchFamily="50" charset="-128"/>
            </a:endParaRPr>
          </a:p>
        </p:txBody>
      </p:sp>
      <p:sp>
        <p:nvSpPr>
          <p:cNvPr id="55" name="角丸四角形 98">
            <a:extLst>
              <a:ext uri="{FF2B5EF4-FFF2-40B4-BE49-F238E27FC236}">
                <a16:creationId xmlns:a16="http://schemas.microsoft.com/office/drawing/2014/main" id="{C741C557-D2FE-4DFF-BFFA-4144E20BE3FE}"/>
              </a:ext>
            </a:extLst>
          </p:cNvPr>
          <p:cNvSpPr/>
          <p:nvPr/>
        </p:nvSpPr>
        <p:spPr>
          <a:xfrm>
            <a:off x="4305750" y="2955552"/>
            <a:ext cx="4776952" cy="205819"/>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r>
              <a:rPr lang="ja-JP" altLang="en-US" sz="1000" b="1">
                <a:latin typeface="Meiryo UI" pitchFamily="50" charset="-128"/>
                <a:ea typeface="Meiryo UI" pitchFamily="50" charset="-128"/>
                <a:cs typeface="Meiryo UI" pitchFamily="50" charset="-128"/>
              </a:rPr>
              <a:t>第５章　各主体の役割</a:t>
            </a:r>
          </a:p>
        </p:txBody>
      </p:sp>
      <p:sp>
        <p:nvSpPr>
          <p:cNvPr id="56" name="正方形/長方形 55">
            <a:extLst>
              <a:ext uri="{FF2B5EF4-FFF2-40B4-BE49-F238E27FC236}">
                <a16:creationId xmlns:a16="http://schemas.microsoft.com/office/drawing/2014/main" id="{DE5D2452-734B-4F8E-9E26-97C1E61EE5E6}"/>
              </a:ext>
            </a:extLst>
          </p:cNvPr>
          <p:cNvSpPr/>
          <p:nvPr/>
        </p:nvSpPr>
        <p:spPr>
          <a:xfrm>
            <a:off x="4324815" y="3200101"/>
            <a:ext cx="4692561" cy="438582"/>
          </a:xfrm>
          <a:prstGeom prst="rect">
            <a:avLst/>
          </a:prstGeom>
        </p:spPr>
        <p:txBody>
          <a:bodyPr wrap="square">
            <a:spAutoFit/>
          </a:bodyPr>
          <a:lstStyle/>
          <a:p>
            <a:pPr>
              <a:lnSpc>
                <a:spcPts val="929"/>
              </a:lnSpc>
            </a:pPr>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と消費者のそれぞれが、行動を実践しながら、双方向でコミュニケーションを取り合い、それぞれの課題や考えを共有し、相手の取組を応援することが大切。なお、発生抑制を行った上でも発生する食品ロスについては、食品寄附やリサイクル等による適切な有効活用・再生利用等に協力することとする。</a:t>
            </a:r>
            <a:endPar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8" name="グループ化 47">
            <a:extLst>
              <a:ext uri="{FF2B5EF4-FFF2-40B4-BE49-F238E27FC236}">
                <a16:creationId xmlns:a16="http://schemas.microsoft.com/office/drawing/2014/main" id="{905A252F-FE6C-4EC7-99A6-DF9F7A6BEE4E}"/>
              </a:ext>
            </a:extLst>
          </p:cNvPr>
          <p:cNvGrpSpPr>
            <a:grpSpLocks/>
          </p:cNvGrpSpPr>
          <p:nvPr/>
        </p:nvGrpSpPr>
        <p:grpSpPr bwMode="auto">
          <a:xfrm>
            <a:off x="4549891" y="65753"/>
            <a:ext cx="2336756" cy="311478"/>
            <a:chOff x="7706062" y="20711"/>
            <a:chExt cx="4090513" cy="591720"/>
          </a:xfrm>
        </p:grpSpPr>
        <p:pic>
          <p:nvPicPr>
            <p:cNvPr id="59" name="図 49">
              <a:extLst>
                <a:ext uri="{FF2B5EF4-FFF2-40B4-BE49-F238E27FC236}">
                  <a16:creationId xmlns:a16="http://schemas.microsoft.com/office/drawing/2014/main" id="{7AD830B5-23D4-42FD-AA81-BB3F0884570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06062" y="22500"/>
              <a:ext cx="586091" cy="5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図 50">
              <a:extLst>
                <a:ext uri="{FF2B5EF4-FFF2-40B4-BE49-F238E27FC236}">
                  <a16:creationId xmlns:a16="http://schemas.microsoft.com/office/drawing/2014/main" id="{878CB778-ACAD-4A95-800B-2D41B60C5E3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94404" y="26474"/>
              <a:ext cx="582117" cy="5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図 51">
              <a:extLst>
                <a:ext uri="{FF2B5EF4-FFF2-40B4-BE49-F238E27FC236}">
                  <a16:creationId xmlns:a16="http://schemas.microsoft.com/office/drawing/2014/main" id="{DDABF94C-F11C-4775-B5AC-627EBB3D0A4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76130" y="20711"/>
              <a:ext cx="590810" cy="59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図 52">
              <a:extLst>
                <a:ext uri="{FF2B5EF4-FFF2-40B4-BE49-F238E27FC236}">
                  <a16:creationId xmlns:a16="http://schemas.microsoft.com/office/drawing/2014/main" id="{C6202440-0E9A-4DA2-AF7D-85B5836EC2D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460094" y="26550"/>
              <a:ext cx="585881" cy="58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図 53">
              <a:extLst>
                <a:ext uri="{FF2B5EF4-FFF2-40B4-BE49-F238E27FC236}">
                  <a16:creationId xmlns:a16="http://schemas.microsoft.com/office/drawing/2014/main" id="{BC959148-0543-40C4-BF37-B0C36062DF1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42294" y="25489"/>
              <a:ext cx="585881" cy="58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図 54">
              <a:extLst>
                <a:ext uri="{FF2B5EF4-FFF2-40B4-BE49-F238E27FC236}">
                  <a16:creationId xmlns:a16="http://schemas.microsoft.com/office/drawing/2014/main" id="{3C57FA50-C269-4A4E-815E-910E1A8DC07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628176" y="26500"/>
              <a:ext cx="582200" cy="58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図 55">
              <a:extLst>
                <a:ext uri="{FF2B5EF4-FFF2-40B4-BE49-F238E27FC236}">
                  <a16:creationId xmlns:a16="http://schemas.microsoft.com/office/drawing/2014/main" id="{36BEEB29-CA74-4732-A120-1E9662F4C34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1210375" y="22500"/>
              <a:ext cx="586200" cy="5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テキスト ボックス 35">
            <a:extLst>
              <a:ext uri="{FF2B5EF4-FFF2-40B4-BE49-F238E27FC236}">
                <a16:creationId xmlns:a16="http://schemas.microsoft.com/office/drawing/2014/main" id="{C95B9962-F9BF-41B8-9E6A-8E1F635A30D5}"/>
              </a:ext>
            </a:extLst>
          </p:cNvPr>
          <p:cNvSpPr txBox="1"/>
          <p:nvPr/>
        </p:nvSpPr>
        <p:spPr>
          <a:xfrm>
            <a:off x="60686" y="3220449"/>
            <a:ext cx="4159628" cy="3478388"/>
          </a:xfrm>
          <a:prstGeom prst="rect">
            <a:avLst/>
          </a:prstGeom>
          <a:noFill/>
        </p:spPr>
        <p:txBody>
          <a:bodyPr wrap="square" rtlCol="0">
            <a:spAutoFit/>
          </a:bodyPr>
          <a:lstStyle/>
          <a:p>
            <a:pPr marL="122467" indent="-122467">
              <a:buFont typeface="Wingdings" panose="05000000000000000000" pitchFamily="2" charset="2"/>
              <a:buChar char="u"/>
            </a:pPr>
            <a:r>
              <a:rPr lang="ja-JP" altLang="en-US" sz="786" b="1" dirty="0">
                <a:latin typeface="Meiryo UI" panose="020B0604030504040204" pitchFamily="50" charset="-128"/>
                <a:ea typeface="Meiryo UI" panose="020B0604030504040204" pitchFamily="50" charset="-128"/>
                <a:cs typeface="Meiryo UI" panose="020B0604030504040204" pitchFamily="50" charset="-128"/>
              </a:rPr>
              <a:t>現状</a:t>
            </a:r>
            <a:endParaRPr lang="en-US" altLang="ja-JP" sz="786"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86" dirty="0">
                <a:latin typeface="Meiryo UI" panose="020B0604030504040204" pitchFamily="50" charset="-128"/>
                <a:ea typeface="Meiryo UI" panose="020B0604030504040204" pitchFamily="50" charset="-128"/>
                <a:cs typeface="Meiryo UI" panose="020B0604030504040204" pitchFamily="50" charset="-128"/>
              </a:rPr>
              <a:t>①食品ロス量</a:t>
            </a:r>
            <a:br>
              <a:rPr lang="en-US" altLang="ja-JP" sz="786" dirty="0">
                <a:latin typeface="Meiryo UI" panose="020B0604030504040204" pitchFamily="50" charset="-128"/>
                <a:ea typeface="Meiryo UI" panose="020B0604030504040204" pitchFamily="50" charset="-128"/>
                <a:cs typeface="Meiryo UI" panose="020B0604030504040204" pitchFamily="50" charset="-128"/>
              </a:rPr>
            </a:br>
            <a:r>
              <a:rPr lang="ja-JP" altLang="en-US" sz="786" dirty="0">
                <a:latin typeface="Meiryo UI" panose="020B0604030504040204" pitchFamily="50" charset="-128"/>
                <a:ea typeface="Meiryo UI" panose="020B0604030504040204" pitchFamily="50" charset="-128"/>
                <a:cs typeface="Meiryo UI" panose="020B0604030504040204" pitchFamily="50" charset="-128"/>
              </a:rPr>
              <a:t>　　減少傾向。うち 事業系は</a:t>
            </a:r>
            <a:r>
              <a:rPr lang="en-US" altLang="ja-JP" sz="786"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86" dirty="0">
                <a:latin typeface="Meiryo UI" panose="020B0604030504040204" pitchFamily="50" charset="-128"/>
                <a:ea typeface="Meiryo UI" panose="020B0604030504040204" pitchFamily="50" charset="-128"/>
                <a:cs typeface="Meiryo UI" panose="020B0604030504040204" pitchFamily="50" charset="-128"/>
              </a:rPr>
              <a:t>年度に大幅に減少</a:t>
            </a:r>
            <a:endParaRPr lang="en-US" altLang="ja-JP" sz="786"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86" dirty="0">
                <a:latin typeface="Meiryo UI" panose="020B0604030504040204" pitchFamily="50" charset="-128"/>
                <a:ea typeface="Meiryo UI" panose="020B0604030504040204" pitchFamily="50" charset="-128"/>
                <a:cs typeface="Meiryo UI" panose="020B0604030504040204" pitchFamily="50" charset="-128"/>
              </a:rPr>
              <a:t>　　したが、家庭系は微減～横ばいで推移。</a:t>
            </a:r>
            <a:endParaRPr lang="en-US" altLang="ja-JP" sz="786"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86"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②食品ロス削減に取り組む人の割合</a:t>
            </a:r>
            <a:br>
              <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削減の取組を２項目以上取り組む府民の割合に</a:t>
            </a:r>
            <a:endPar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ついては、高い水準を維持し、目標達成に向けて</a:t>
            </a:r>
            <a:br>
              <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堅調に推移している。</a:t>
            </a:r>
            <a:br>
              <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endPar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2467" indent="-122467">
              <a:buFont typeface="Wingdings" panose="05000000000000000000" pitchFamily="2" charset="2"/>
              <a:buChar char="u"/>
            </a:pPr>
            <a:r>
              <a:rPr lang="ja-JP" altLang="en-US" sz="78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a:t>
            </a:r>
            <a:br>
              <a:rPr lang="en-US" altLang="ja-JP" sz="786"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 食品ロス量の削減状況</a:t>
            </a:r>
          </a:p>
          <a:p>
            <a:pPr defTabSz="914418">
              <a:defRPr/>
            </a:pPr>
            <a:r>
              <a:rPr kumimoji="1"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事業系</a:t>
            </a:r>
            <a:r>
              <a:rPr kumimoji="1"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914418">
              <a:defRPr/>
            </a:pPr>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小売・外食産業を中心に減少しているが、</a:t>
            </a:r>
            <a:endParaRPr kumimoji="1"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defRPr/>
            </a:pPr>
            <a:r>
              <a:rPr kumimoji="1"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外食産業については、今後、増加に転ずる懸念がある。</a:t>
            </a:r>
          </a:p>
          <a:p>
            <a:pPr defTabSz="914418">
              <a:defRPr/>
            </a:pPr>
            <a:r>
              <a:rPr kumimoji="1"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家庭系</a:t>
            </a:r>
            <a:r>
              <a:rPr kumimoji="1"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defTabSz="914418">
              <a:defRPr/>
            </a:pPr>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量的な削減が進んでおらず、目標値まで</a:t>
            </a:r>
            <a:br>
              <a:rPr kumimoji="1"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到達できない可能性がある。</a:t>
            </a:r>
            <a:endParaRPr kumimoji="1"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defRPr/>
            </a:pPr>
            <a:endParaRPr kumimoji="1"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defRPr/>
            </a:pPr>
            <a:r>
              <a:rPr kumimoji="1"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86" dirty="0">
                <a:latin typeface="Meiryo UI" panose="020B0604030504040204" pitchFamily="50" charset="-128"/>
                <a:ea typeface="Meiryo UI" panose="020B0604030504040204" pitchFamily="50" charset="-128"/>
                <a:cs typeface="Meiryo UI" panose="020B0604030504040204" pitchFamily="50" charset="-128"/>
              </a:rPr>
              <a:t>　② 食品ロス削減に取り組む府民の割合</a:t>
            </a:r>
            <a:br>
              <a:rPr kumimoji="1" lang="en-US" altLang="ja-JP" sz="786"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786" dirty="0">
                <a:latin typeface="Meiryo UI" panose="020B0604030504040204" pitchFamily="50" charset="-128"/>
                <a:ea typeface="Meiryo UI" panose="020B0604030504040204" pitchFamily="50" charset="-128"/>
                <a:cs typeface="Meiryo UI" panose="020B0604030504040204" pitchFamily="50" charset="-128"/>
              </a:rPr>
              <a:t>　　　　堅調に推移しているが、家庭系の食品ロス量の削減まで</a:t>
            </a:r>
            <a:endParaRPr kumimoji="1" lang="en-US" altLang="ja-JP" sz="786" dirty="0">
              <a:latin typeface="Meiryo UI" panose="020B0604030504040204" pitchFamily="50" charset="-128"/>
              <a:ea typeface="Meiryo UI" panose="020B0604030504040204" pitchFamily="50" charset="-128"/>
              <a:cs typeface="Meiryo UI" panose="020B0604030504040204" pitchFamily="50" charset="-128"/>
            </a:endParaRPr>
          </a:p>
          <a:p>
            <a:pPr defTabSz="914418">
              <a:defRPr/>
            </a:pPr>
            <a:r>
              <a:rPr lang="ja-JP" altLang="en-US" sz="786"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86" dirty="0">
                <a:latin typeface="Meiryo UI" panose="020B0604030504040204" pitchFamily="50" charset="-128"/>
                <a:ea typeface="Meiryo UI" panose="020B0604030504040204" pitchFamily="50" charset="-128"/>
                <a:cs typeface="Meiryo UI" panose="020B0604030504040204" pitchFamily="50" charset="-128"/>
              </a:rPr>
              <a:t>には至っていない。</a:t>
            </a:r>
            <a:endParaRPr kumimoji="1" lang="en-US" altLang="ja-JP" sz="786" dirty="0">
              <a:latin typeface="Meiryo UI" panose="020B0604030504040204" pitchFamily="50" charset="-128"/>
              <a:ea typeface="Meiryo UI" panose="020B0604030504040204" pitchFamily="50" charset="-128"/>
              <a:cs typeface="Meiryo UI" panose="020B0604030504040204" pitchFamily="50" charset="-128"/>
            </a:endParaRPr>
          </a:p>
          <a:p>
            <a:pPr defTabSz="914418">
              <a:defRPr/>
            </a:pPr>
            <a:endParaRPr lang="en-US" altLang="ja-JP" sz="786"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2467" indent="-122467">
              <a:buFont typeface="Wingdings" panose="05000000000000000000" pitchFamily="2" charset="2"/>
              <a:buChar char="u"/>
            </a:pPr>
            <a:r>
              <a:rPr lang="ja-JP" altLang="en-US" sz="786"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br>
              <a:rPr lang="en-US" altLang="ja-JP" sz="786"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786" dirty="0">
                <a:latin typeface="Meiryo UI" panose="020B0604030504040204" pitchFamily="50" charset="-128"/>
                <a:ea typeface="Meiryo UI" panose="020B0604030504040204" pitchFamily="50" charset="-128"/>
              </a:rPr>
              <a:t>食品ロス量の削減は一定進んでいるが、目標達成のためには、これまで以上に取組を加速させていく必要がある。このため、府民</a:t>
            </a:r>
            <a:r>
              <a:rPr lang="en-US" altLang="ja-JP" sz="786" dirty="0">
                <a:latin typeface="Meiryo UI" panose="020B0604030504040204" pitchFamily="50" charset="-128"/>
                <a:ea typeface="Meiryo UI" panose="020B0604030504040204" pitchFamily="50" charset="-128"/>
              </a:rPr>
              <a:t>(</a:t>
            </a:r>
            <a:r>
              <a:rPr lang="ja-JP" altLang="en-US" sz="786" dirty="0">
                <a:latin typeface="Meiryo UI" panose="020B0604030504040204" pitchFamily="50" charset="-128"/>
                <a:ea typeface="Meiryo UI" panose="020B0604030504040204" pitchFamily="50" charset="-128"/>
              </a:rPr>
              <a:t>消費者</a:t>
            </a:r>
            <a:r>
              <a:rPr lang="en-US" altLang="ja-JP" sz="786" dirty="0">
                <a:latin typeface="Meiryo UI" panose="020B0604030504040204" pitchFamily="50" charset="-128"/>
                <a:ea typeface="Meiryo UI" panose="020B0604030504040204" pitchFamily="50" charset="-128"/>
              </a:rPr>
              <a:t>)</a:t>
            </a:r>
            <a:r>
              <a:rPr lang="ja-JP" altLang="en-US" sz="786" dirty="0">
                <a:latin typeface="Meiryo UI" panose="020B0604030504040204" pitchFamily="50" charset="-128"/>
                <a:ea typeface="Meiryo UI" panose="020B0604030504040204" pitchFamily="50" charset="-128"/>
              </a:rPr>
              <a:t>が、削減に取り組む項目を、複数以上、かつ、継続して取り組むための行動変容を促進していくとともに、取組を加速させるための具体的な内容を盛り込む。</a:t>
            </a:r>
            <a:endParaRPr lang="en-US" altLang="ja-JP" sz="786" dirty="0">
              <a:latin typeface="Meiryo UI" panose="020B0604030504040204" pitchFamily="50" charset="-128"/>
              <a:ea typeface="Meiryo UI" panose="020B0604030504040204" pitchFamily="50" charset="-128"/>
            </a:endParaRPr>
          </a:p>
        </p:txBody>
      </p:sp>
      <p:sp>
        <p:nvSpPr>
          <p:cNvPr id="37" name="角丸四角形 68">
            <a:extLst>
              <a:ext uri="{FF2B5EF4-FFF2-40B4-BE49-F238E27FC236}">
                <a16:creationId xmlns:a16="http://schemas.microsoft.com/office/drawing/2014/main" id="{B9177131-AF2E-4655-99C6-8B9EA74DAD5D}"/>
              </a:ext>
            </a:extLst>
          </p:cNvPr>
          <p:cNvSpPr/>
          <p:nvPr/>
        </p:nvSpPr>
        <p:spPr>
          <a:xfrm>
            <a:off x="60686" y="3019669"/>
            <a:ext cx="4179836" cy="3708085"/>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400">
              <a:latin typeface="Meiryo UI" panose="020B0604030504040204" pitchFamily="50" charset="-128"/>
              <a:ea typeface="Meiryo UI" panose="020B0604030504040204" pitchFamily="50" charset="-128"/>
            </a:endParaRPr>
          </a:p>
        </p:txBody>
      </p:sp>
      <p:sp>
        <p:nvSpPr>
          <p:cNvPr id="38" name="角丸四角形 98">
            <a:extLst>
              <a:ext uri="{FF2B5EF4-FFF2-40B4-BE49-F238E27FC236}">
                <a16:creationId xmlns:a16="http://schemas.microsoft.com/office/drawing/2014/main" id="{563CE28B-833F-4D45-9EC5-D714A027991B}"/>
              </a:ext>
            </a:extLst>
          </p:cNvPr>
          <p:cNvSpPr/>
          <p:nvPr/>
        </p:nvSpPr>
        <p:spPr>
          <a:xfrm>
            <a:off x="62938" y="2967818"/>
            <a:ext cx="4186006" cy="205819"/>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r>
              <a:rPr lang="ja-JP" altLang="en-US" sz="1000" b="1" dirty="0">
                <a:latin typeface="Meiryo UI" pitchFamily="50" charset="-128"/>
                <a:ea typeface="Meiryo UI" pitchFamily="50" charset="-128"/>
                <a:cs typeface="Meiryo UI" pitchFamily="50" charset="-128"/>
              </a:rPr>
              <a:t>第３章　食品ロスの現状と課題</a:t>
            </a:r>
          </a:p>
        </p:txBody>
      </p:sp>
      <p:sp>
        <p:nvSpPr>
          <p:cNvPr id="39" name="テキスト ボックス 38">
            <a:extLst>
              <a:ext uri="{FF2B5EF4-FFF2-40B4-BE49-F238E27FC236}">
                <a16:creationId xmlns:a16="http://schemas.microsoft.com/office/drawing/2014/main" id="{7B035786-4E0F-4E77-A6AC-110AAB0CCAA4}"/>
              </a:ext>
            </a:extLst>
          </p:cNvPr>
          <p:cNvSpPr txBox="1"/>
          <p:nvPr/>
        </p:nvSpPr>
        <p:spPr>
          <a:xfrm>
            <a:off x="4376741" y="664458"/>
            <a:ext cx="4585371" cy="1906291"/>
          </a:xfrm>
          <a:prstGeom prst="rect">
            <a:avLst/>
          </a:prstGeom>
          <a:noFill/>
        </p:spPr>
        <p:txBody>
          <a:bodyPr wrap="square" rtlCol="0">
            <a:spAutoFit/>
          </a:bodyPr>
          <a:lstStyle/>
          <a:p>
            <a:pPr marL="122467" indent="-122467">
              <a:buFont typeface="Wingdings" panose="05000000000000000000" pitchFamily="2" charset="2"/>
              <a:buChar char="u"/>
            </a:pPr>
            <a:r>
              <a:rPr lang="ja-JP" altLang="en-US" sz="78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将来目標（</a:t>
            </a:r>
            <a:r>
              <a:rPr lang="en-US" altLang="ja-JP" sz="78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78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年度目標）</a:t>
            </a:r>
          </a:p>
          <a:p>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①食品ロス量　 </a:t>
            </a:r>
            <a:r>
              <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年度比で、</a:t>
            </a:r>
            <a:r>
              <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年度までに食品ロス量を</a:t>
            </a:r>
            <a:r>
              <a:rPr lang="ja-JP" altLang="en-US" sz="786" b="1" dirty="0">
                <a:latin typeface="Meiryo UI" panose="020B0604030504040204" pitchFamily="50" charset="-128"/>
                <a:ea typeface="Meiryo UI" panose="020B0604030504040204" pitchFamily="50" charset="-128"/>
                <a:cs typeface="Meiryo UI" panose="020B0604030504040204" pitchFamily="50" charset="-128"/>
              </a:rPr>
              <a:t>事業系</a:t>
            </a:r>
            <a:r>
              <a:rPr lang="en-US" altLang="ja-JP" sz="786" b="1" dirty="0">
                <a:latin typeface="Meiryo UI" panose="020B0604030504040204" pitchFamily="50" charset="-128"/>
                <a:ea typeface="Meiryo UI" panose="020B0604030504040204" pitchFamily="50" charset="-128"/>
                <a:cs typeface="Meiryo UI" panose="020B0604030504040204" pitchFamily="50" charset="-128"/>
              </a:rPr>
              <a:t>60</a:t>
            </a:r>
            <a:r>
              <a:rPr lang="ja-JP" altLang="en-US" sz="786" b="1" dirty="0">
                <a:latin typeface="Meiryo UI" panose="020B0604030504040204" pitchFamily="50" charset="-128"/>
                <a:ea typeface="Meiryo UI" panose="020B0604030504040204" pitchFamily="50" charset="-128"/>
                <a:cs typeface="Meiryo UI" panose="020B0604030504040204" pitchFamily="50" charset="-128"/>
              </a:rPr>
              <a:t>％減</a:t>
            </a:r>
            <a:r>
              <a:rPr lang="ja-JP" altLang="en-US" sz="786" dirty="0">
                <a:latin typeface="Meiryo UI" panose="020B0604030504040204" pitchFamily="50" charset="-128"/>
                <a:ea typeface="Meiryo UI" panose="020B0604030504040204" pitchFamily="50" charset="-128"/>
                <a:cs typeface="Meiryo UI" panose="020B0604030504040204" pitchFamily="50" charset="-128"/>
              </a:rPr>
              <a:t>、</a:t>
            </a:r>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家庭系</a:t>
            </a:r>
            <a:r>
              <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％減をめざす。</a:t>
            </a:r>
            <a:endPar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②食品ロス削減に取り組む府民の割合</a:t>
            </a:r>
            <a:br>
              <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年度までに、食品ロス削減のための複数（２項目以上）の取組を行う府民の割合を</a:t>
            </a:r>
            <a:r>
              <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％とする。</a:t>
            </a:r>
            <a:endPar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78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68">
            <a:extLst>
              <a:ext uri="{FF2B5EF4-FFF2-40B4-BE49-F238E27FC236}">
                <a16:creationId xmlns:a16="http://schemas.microsoft.com/office/drawing/2014/main" id="{C816D972-6211-4827-B00B-827B2C9DE3D5}"/>
              </a:ext>
            </a:extLst>
          </p:cNvPr>
          <p:cNvSpPr/>
          <p:nvPr/>
        </p:nvSpPr>
        <p:spPr>
          <a:xfrm>
            <a:off x="4305743" y="524592"/>
            <a:ext cx="4777571" cy="2402907"/>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400">
              <a:latin typeface="Meiryo UI" panose="020B0604030504040204" pitchFamily="50" charset="-128"/>
              <a:ea typeface="Meiryo UI" panose="020B0604030504040204" pitchFamily="50" charset="-128"/>
            </a:endParaRPr>
          </a:p>
        </p:txBody>
      </p:sp>
      <p:sp>
        <p:nvSpPr>
          <p:cNvPr id="41" name="角丸四角形 98">
            <a:extLst>
              <a:ext uri="{FF2B5EF4-FFF2-40B4-BE49-F238E27FC236}">
                <a16:creationId xmlns:a16="http://schemas.microsoft.com/office/drawing/2014/main" id="{53B0B76B-5716-4B81-A1F4-6FA48CA13C12}"/>
              </a:ext>
            </a:extLst>
          </p:cNvPr>
          <p:cNvSpPr/>
          <p:nvPr/>
        </p:nvSpPr>
        <p:spPr>
          <a:xfrm>
            <a:off x="4299470" y="409542"/>
            <a:ext cx="4800545" cy="205819"/>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25714" bIns="25714" rtlCol="0" anchor="ctr">
            <a:spAutoFit/>
          </a:bodyPr>
          <a:lstStyle/>
          <a:p>
            <a:r>
              <a:rPr lang="ja-JP" altLang="en-US" sz="1000" b="1">
                <a:latin typeface="Meiryo UI" pitchFamily="50" charset="-128"/>
                <a:ea typeface="Meiryo UI" pitchFamily="50" charset="-128"/>
                <a:cs typeface="Meiryo UI" pitchFamily="50" charset="-128"/>
              </a:rPr>
              <a:t>第４章　将来目標</a:t>
            </a:r>
          </a:p>
        </p:txBody>
      </p:sp>
      <p:sp>
        <p:nvSpPr>
          <p:cNvPr id="42" name="テキスト ボックス 41">
            <a:extLst>
              <a:ext uri="{FF2B5EF4-FFF2-40B4-BE49-F238E27FC236}">
                <a16:creationId xmlns:a16="http://schemas.microsoft.com/office/drawing/2014/main" id="{A90021F5-3896-4F35-9C0F-3F4EFEBC73F9}"/>
              </a:ext>
            </a:extLst>
          </p:cNvPr>
          <p:cNvSpPr txBox="1"/>
          <p:nvPr/>
        </p:nvSpPr>
        <p:spPr>
          <a:xfrm>
            <a:off x="2745506" y="3193741"/>
            <a:ext cx="1112949" cy="191271"/>
          </a:xfrm>
          <a:prstGeom prst="rect">
            <a:avLst/>
          </a:prstGeom>
          <a:noFill/>
        </p:spPr>
        <p:txBody>
          <a:bodyPr wrap="square" rtlCol="0">
            <a:spAutoFit/>
          </a:bodyPr>
          <a:lstStyle/>
          <a:p>
            <a:pPr algn="ctr"/>
            <a:r>
              <a:rPr lang="ja-JP" altLang="en-US" sz="643" b="1" dirty="0">
                <a:latin typeface="Meiryo UI" panose="020B0604030504040204" pitchFamily="50" charset="-128"/>
                <a:ea typeface="Meiryo UI" panose="020B0604030504040204" pitchFamily="50" charset="-128"/>
              </a:rPr>
              <a:t>〇食品ロス量（推計）</a:t>
            </a:r>
            <a:endParaRPr lang="en-US" altLang="ja-JP" sz="643" b="1" dirty="0">
              <a:latin typeface="Meiryo UI" panose="020B0604030504040204" pitchFamily="50" charset="-128"/>
              <a:ea typeface="Meiryo UI" panose="020B0604030504040204" pitchFamily="50" charset="-128"/>
            </a:endParaRPr>
          </a:p>
        </p:txBody>
      </p:sp>
      <p:graphicFrame>
        <p:nvGraphicFramePr>
          <p:cNvPr id="48" name="グラフ 47">
            <a:extLst>
              <a:ext uri="{FF2B5EF4-FFF2-40B4-BE49-F238E27FC236}">
                <a16:creationId xmlns:a16="http://schemas.microsoft.com/office/drawing/2014/main" id="{15EFDD91-86FA-47D0-80DE-F089D924ED48}"/>
              </a:ext>
            </a:extLst>
          </p:cNvPr>
          <p:cNvGraphicFramePr>
            <a:graphicFrameLocks/>
          </p:cNvGraphicFramePr>
          <p:nvPr>
            <p:extLst>
              <p:ext uri="{D42A27DB-BD31-4B8C-83A1-F6EECF244321}">
                <p14:modId xmlns:p14="http://schemas.microsoft.com/office/powerpoint/2010/main" val="2535966658"/>
              </p:ext>
            </p:extLst>
          </p:nvPr>
        </p:nvGraphicFramePr>
        <p:xfrm>
          <a:off x="2534758" y="5067721"/>
          <a:ext cx="1581240" cy="1109115"/>
        </p:xfrm>
        <a:graphic>
          <a:graphicData uri="http://schemas.openxmlformats.org/drawingml/2006/chart">
            <c:chart xmlns:c="http://schemas.openxmlformats.org/drawingml/2006/chart" xmlns:r="http://schemas.openxmlformats.org/officeDocument/2006/relationships" r:id="rId10"/>
          </a:graphicData>
        </a:graphic>
      </p:graphicFrame>
      <p:sp>
        <p:nvSpPr>
          <p:cNvPr id="49" name="テキスト ボックス 48">
            <a:extLst>
              <a:ext uri="{FF2B5EF4-FFF2-40B4-BE49-F238E27FC236}">
                <a16:creationId xmlns:a16="http://schemas.microsoft.com/office/drawing/2014/main" id="{0F3EBCA3-0F76-4CB2-9CAD-A34D6670A3E9}"/>
              </a:ext>
            </a:extLst>
          </p:cNvPr>
          <p:cNvSpPr txBox="1"/>
          <p:nvPr/>
        </p:nvSpPr>
        <p:spPr>
          <a:xfrm>
            <a:off x="2544642" y="4676670"/>
            <a:ext cx="1712726" cy="290208"/>
          </a:xfrm>
          <a:prstGeom prst="rect">
            <a:avLst/>
          </a:prstGeom>
          <a:noFill/>
        </p:spPr>
        <p:txBody>
          <a:bodyPr wrap="square" rtlCol="0">
            <a:spAutoFit/>
          </a:bodyPr>
          <a:lstStyle/>
          <a:p>
            <a:r>
              <a:rPr lang="ja-JP" altLang="en-US" sz="643" b="1" dirty="0">
                <a:latin typeface="Meiryo UI" panose="020B0604030504040204" pitchFamily="50" charset="-128"/>
                <a:ea typeface="Meiryo UI" panose="020B0604030504040204" pitchFamily="50" charset="-128"/>
              </a:rPr>
              <a:t>〇食品ロス削減の取組を</a:t>
            </a:r>
            <a:r>
              <a:rPr lang="en-US" altLang="ja-JP" sz="643" b="1" dirty="0">
                <a:latin typeface="Meiryo UI" panose="020B0604030504040204" pitchFamily="50" charset="-128"/>
                <a:ea typeface="Meiryo UI" panose="020B0604030504040204" pitchFamily="50" charset="-128"/>
              </a:rPr>
              <a:t>2</a:t>
            </a:r>
            <a:r>
              <a:rPr lang="ja-JP" altLang="en-US" sz="643" b="1" dirty="0">
                <a:latin typeface="Meiryo UI" panose="020B0604030504040204" pitchFamily="50" charset="-128"/>
                <a:ea typeface="Meiryo UI" panose="020B0604030504040204" pitchFamily="50" charset="-128"/>
              </a:rPr>
              <a:t>項目以上取り組む </a:t>
            </a:r>
            <a:endParaRPr lang="en-US" altLang="ja-JP" sz="643" b="1" dirty="0">
              <a:latin typeface="Meiryo UI" panose="020B0604030504040204" pitchFamily="50" charset="-128"/>
              <a:ea typeface="Meiryo UI" panose="020B0604030504040204" pitchFamily="50" charset="-128"/>
            </a:endParaRPr>
          </a:p>
          <a:p>
            <a:r>
              <a:rPr lang="en-US" altLang="ja-JP" sz="643" b="1" dirty="0">
                <a:latin typeface="Meiryo UI" panose="020B0604030504040204" pitchFamily="50" charset="-128"/>
                <a:ea typeface="Meiryo UI" panose="020B0604030504040204" pitchFamily="50" charset="-128"/>
              </a:rPr>
              <a:t>   </a:t>
            </a:r>
            <a:r>
              <a:rPr lang="ja-JP" altLang="en-US" sz="643" b="1" dirty="0">
                <a:latin typeface="Meiryo UI" panose="020B0604030504040204" pitchFamily="50" charset="-128"/>
                <a:ea typeface="Meiryo UI" panose="020B0604030504040204" pitchFamily="50" charset="-128"/>
              </a:rPr>
              <a:t>府民の割合</a:t>
            </a:r>
          </a:p>
        </p:txBody>
      </p:sp>
      <p:graphicFrame>
        <p:nvGraphicFramePr>
          <p:cNvPr id="51" name="表 50">
            <a:extLst>
              <a:ext uri="{FF2B5EF4-FFF2-40B4-BE49-F238E27FC236}">
                <a16:creationId xmlns:a16="http://schemas.microsoft.com/office/drawing/2014/main" id="{F3E05BE0-F1B7-4A72-8CA8-BE175EA27FCD}"/>
              </a:ext>
            </a:extLst>
          </p:cNvPr>
          <p:cNvGraphicFramePr>
            <a:graphicFrameLocks noGrp="1"/>
          </p:cNvGraphicFramePr>
          <p:nvPr>
            <p:extLst>
              <p:ext uri="{D42A27DB-BD31-4B8C-83A1-F6EECF244321}">
                <p14:modId xmlns:p14="http://schemas.microsoft.com/office/powerpoint/2010/main" val="1519024760"/>
              </p:ext>
            </p:extLst>
          </p:nvPr>
        </p:nvGraphicFramePr>
        <p:xfrm>
          <a:off x="4351337" y="3615941"/>
          <a:ext cx="4713835" cy="3044530"/>
        </p:xfrm>
        <a:graphic>
          <a:graphicData uri="http://schemas.openxmlformats.org/drawingml/2006/table">
            <a:tbl>
              <a:tblPr firstRow="1" bandRow="1"/>
              <a:tblGrid>
                <a:gridCol w="2364773">
                  <a:extLst>
                    <a:ext uri="{9D8B030D-6E8A-4147-A177-3AD203B41FA5}">
                      <a16:colId xmlns:a16="http://schemas.microsoft.com/office/drawing/2014/main" val="4230220939"/>
                    </a:ext>
                  </a:extLst>
                </a:gridCol>
                <a:gridCol w="2349062">
                  <a:extLst>
                    <a:ext uri="{9D8B030D-6E8A-4147-A177-3AD203B41FA5}">
                      <a16:colId xmlns:a16="http://schemas.microsoft.com/office/drawing/2014/main" val="774331964"/>
                    </a:ext>
                  </a:extLst>
                </a:gridCol>
              </a:tblGrid>
              <a:tr h="145457">
                <a:tc>
                  <a:txBody>
                    <a:bodyPr/>
                    <a:lstStyle>
                      <a:lvl1pPr marL="0" algn="l" defTabSz="1280160" rtl="0" eaLnBrk="1" latinLnBrk="0" hangingPunct="1">
                        <a:defRPr kumimoji="1" sz="2520" b="1" kern="1200">
                          <a:solidFill>
                            <a:schemeClr val="lt1"/>
                          </a:solidFill>
                          <a:latin typeface="Calibri"/>
                        </a:defRPr>
                      </a:lvl1pPr>
                      <a:lvl2pPr marL="640080" algn="l" defTabSz="1280160" rtl="0" eaLnBrk="1" latinLnBrk="0" hangingPunct="1">
                        <a:defRPr kumimoji="1" sz="2520" b="1" kern="1200">
                          <a:solidFill>
                            <a:schemeClr val="lt1"/>
                          </a:solidFill>
                          <a:latin typeface="Calibri"/>
                        </a:defRPr>
                      </a:lvl2pPr>
                      <a:lvl3pPr marL="1280160" algn="l" defTabSz="1280160" rtl="0" eaLnBrk="1" latinLnBrk="0" hangingPunct="1">
                        <a:defRPr kumimoji="1" sz="2520" b="1" kern="1200">
                          <a:solidFill>
                            <a:schemeClr val="lt1"/>
                          </a:solidFill>
                          <a:latin typeface="Calibri"/>
                        </a:defRPr>
                      </a:lvl3pPr>
                      <a:lvl4pPr marL="1920240" algn="l" defTabSz="1280160" rtl="0" eaLnBrk="1" latinLnBrk="0" hangingPunct="1">
                        <a:defRPr kumimoji="1" sz="2520" b="1" kern="1200">
                          <a:solidFill>
                            <a:schemeClr val="lt1"/>
                          </a:solidFill>
                          <a:latin typeface="Calibri"/>
                        </a:defRPr>
                      </a:lvl4pPr>
                      <a:lvl5pPr marL="2560320" algn="l" defTabSz="1280160" rtl="0" eaLnBrk="1" latinLnBrk="0" hangingPunct="1">
                        <a:defRPr kumimoji="1" sz="2520" b="1" kern="1200">
                          <a:solidFill>
                            <a:schemeClr val="lt1"/>
                          </a:solidFill>
                          <a:latin typeface="Calibri"/>
                        </a:defRPr>
                      </a:lvl5pPr>
                      <a:lvl6pPr marL="3200400" algn="l" defTabSz="1280160" rtl="0" eaLnBrk="1" latinLnBrk="0" hangingPunct="1">
                        <a:defRPr kumimoji="1" sz="2520" b="1" kern="1200">
                          <a:solidFill>
                            <a:schemeClr val="lt1"/>
                          </a:solidFill>
                          <a:latin typeface="Calibri"/>
                        </a:defRPr>
                      </a:lvl6pPr>
                      <a:lvl7pPr marL="3840480" algn="l" defTabSz="1280160" rtl="0" eaLnBrk="1" latinLnBrk="0" hangingPunct="1">
                        <a:defRPr kumimoji="1" sz="2520" b="1" kern="1200">
                          <a:solidFill>
                            <a:schemeClr val="lt1"/>
                          </a:solidFill>
                          <a:latin typeface="Calibri"/>
                        </a:defRPr>
                      </a:lvl7pPr>
                      <a:lvl8pPr marL="4480560" algn="l" defTabSz="1280160" rtl="0" eaLnBrk="1" latinLnBrk="0" hangingPunct="1">
                        <a:defRPr kumimoji="1" sz="2520" b="1" kern="1200">
                          <a:solidFill>
                            <a:schemeClr val="lt1"/>
                          </a:solidFill>
                          <a:latin typeface="Calibri"/>
                        </a:defRPr>
                      </a:lvl8pPr>
                      <a:lvl9pPr marL="5120640" algn="l" defTabSz="1280160" rtl="0" eaLnBrk="1" latinLnBrk="0" hangingPunct="1">
                        <a:defRPr kumimoji="1" sz="2520" b="1" kern="1200">
                          <a:solidFill>
                            <a:schemeClr val="lt1"/>
                          </a:solidFill>
                          <a:latin typeface="Calibri"/>
                        </a:defRPr>
                      </a:lvl9pPr>
                    </a:lstStyle>
                    <a:p>
                      <a:pPr algn="ctr"/>
                      <a:r>
                        <a:rPr kumimoji="1" lang="ja-JP" altLang="en-US" sz="770">
                          <a:solidFill>
                            <a:schemeClr val="tx1"/>
                          </a:solidFill>
                          <a:latin typeface="Meiryo UI" panose="020B0604030504040204" pitchFamily="50" charset="-128"/>
                          <a:ea typeface="Meiryo UI" panose="020B0604030504040204" pitchFamily="50" charset="-128"/>
                        </a:rPr>
                        <a:t>消費者 </a:t>
                      </a:r>
                      <a:r>
                        <a:rPr kumimoji="1" lang="ja-JP" altLang="en-US" sz="770">
                          <a:latin typeface="Meiryo UI" panose="020B0604030504040204" pitchFamily="50" charset="-128"/>
                          <a:ea typeface="Meiryo UI" panose="020B0604030504040204" pitchFamily="50" charset="-128"/>
                        </a:rPr>
                        <a:t> </a:t>
                      </a:r>
                      <a:endParaRPr kumimoji="1" lang="ja-JP" altLang="en-US" sz="770">
                        <a:solidFill>
                          <a:schemeClr val="bg1"/>
                        </a:solidFill>
                        <a:latin typeface="Meiryo UI" panose="020B0604030504040204" pitchFamily="50" charset="-128"/>
                        <a:ea typeface="Meiryo UI" panose="020B0604030504040204" pitchFamily="50" charset="-128"/>
                      </a:endParaRPr>
                    </a:p>
                  </a:txBody>
                  <a:tcPr marL="51429" marR="25714" marT="257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1280160" rtl="0" eaLnBrk="1" latinLnBrk="0" hangingPunct="1">
                        <a:defRPr kumimoji="1" sz="2520" b="1" kern="1200">
                          <a:solidFill>
                            <a:schemeClr val="lt1"/>
                          </a:solidFill>
                          <a:latin typeface="Calibri"/>
                        </a:defRPr>
                      </a:lvl1pPr>
                      <a:lvl2pPr marL="640080" algn="l" defTabSz="1280160" rtl="0" eaLnBrk="1" latinLnBrk="0" hangingPunct="1">
                        <a:defRPr kumimoji="1" sz="2520" b="1" kern="1200">
                          <a:solidFill>
                            <a:schemeClr val="lt1"/>
                          </a:solidFill>
                          <a:latin typeface="Calibri"/>
                        </a:defRPr>
                      </a:lvl2pPr>
                      <a:lvl3pPr marL="1280160" algn="l" defTabSz="1280160" rtl="0" eaLnBrk="1" latinLnBrk="0" hangingPunct="1">
                        <a:defRPr kumimoji="1" sz="2520" b="1" kern="1200">
                          <a:solidFill>
                            <a:schemeClr val="lt1"/>
                          </a:solidFill>
                          <a:latin typeface="Calibri"/>
                        </a:defRPr>
                      </a:lvl3pPr>
                      <a:lvl4pPr marL="1920240" algn="l" defTabSz="1280160" rtl="0" eaLnBrk="1" latinLnBrk="0" hangingPunct="1">
                        <a:defRPr kumimoji="1" sz="2520" b="1" kern="1200">
                          <a:solidFill>
                            <a:schemeClr val="lt1"/>
                          </a:solidFill>
                          <a:latin typeface="Calibri"/>
                        </a:defRPr>
                      </a:lvl4pPr>
                      <a:lvl5pPr marL="2560320" algn="l" defTabSz="1280160" rtl="0" eaLnBrk="1" latinLnBrk="0" hangingPunct="1">
                        <a:defRPr kumimoji="1" sz="2520" b="1" kern="1200">
                          <a:solidFill>
                            <a:schemeClr val="lt1"/>
                          </a:solidFill>
                          <a:latin typeface="Calibri"/>
                        </a:defRPr>
                      </a:lvl5pPr>
                      <a:lvl6pPr marL="3200400" algn="l" defTabSz="1280160" rtl="0" eaLnBrk="1" latinLnBrk="0" hangingPunct="1">
                        <a:defRPr kumimoji="1" sz="2520" b="1" kern="1200">
                          <a:solidFill>
                            <a:schemeClr val="lt1"/>
                          </a:solidFill>
                          <a:latin typeface="Calibri"/>
                        </a:defRPr>
                      </a:lvl6pPr>
                      <a:lvl7pPr marL="3840480" algn="l" defTabSz="1280160" rtl="0" eaLnBrk="1" latinLnBrk="0" hangingPunct="1">
                        <a:defRPr kumimoji="1" sz="2520" b="1" kern="1200">
                          <a:solidFill>
                            <a:schemeClr val="lt1"/>
                          </a:solidFill>
                          <a:latin typeface="Calibri"/>
                        </a:defRPr>
                      </a:lvl7pPr>
                      <a:lvl8pPr marL="4480560" algn="l" defTabSz="1280160" rtl="0" eaLnBrk="1" latinLnBrk="0" hangingPunct="1">
                        <a:defRPr kumimoji="1" sz="2520" b="1" kern="1200">
                          <a:solidFill>
                            <a:schemeClr val="lt1"/>
                          </a:solidFill>
                          <a:latin typeface="Calibri"/>
                        </a:defRPr>
                      </a:lvl8pPr>
                      <a:lvl9pPr marL="5120640" algn="l" defTabSz="1280160" rtl="0" eaLnBrk="1" latinLnBrk="0" hangingPunct="1">
                        <a:defRPr kumimoji="1" sz="2520" b="1" kern="1200">
                          <a:solidFill>
                            <a:schemeClr val="lt1"/>
                          </a:solidFill>
                          <a:latin typeface="Calibri"/>
                        </a:defRPr>
                      </a:lvl9pPr>
                    </a:lstStyle>
                    <a:p>
                      <a:pPr algn="ctr"/>
                      <a:r>
                        <a:rPr kumimoji="1" lang="ja-JP" altLang="en-US" sz="770">
                          <a:solidFill>
                            <a:schemeClr val="tx1"/>
                          </a:solidFill>
                          <a:latin typeface="Meiryo UI" panose="020B0604030504040204" pitchFamily="50" charset="-128"/>
                          <a:ea typeface="Meiryo UI" panose="020B0604030504040204" pitchFamily="50" charset="-128"/>
                        </a:rPr>
                        <a:t>事業者</a:t>
                      </a:r>
                    </a:p>
                  </a:txBody>
                  <a:tcPr marL="51429" marR="25714" marT="257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904749161"/>
                  </a:ext>
                </a:extLst>
              </a:tr>
              <a:tr h="2899073">
                <a:tc>
                  <a:txBody>
                    <a:bodyPr/>
                    <a:lstStyle>
                      <a:lvl1pPr marL="0" algn="l" defTabSz="1280160" rtl="0" eaLnBrk="1" latinLnBrk="0" hangingPunct="1">
                        <a:defRPr kumimoji="1" sz="2520" kern="1200">
                          <a:solidFill>
                            <a:schemeClr val="dk1"/>
                          </a:solidFill>
                          <a:latin typeface="Calibri"/>
                        </a:defRPr>
                      </a:lvl1pPr>
                      <a:lvl2pPr marL="640080" algn="l" defTabSz="1280160" rtl="0" eaLnBrk="1" latinLnBrk="0" hangingPunct="1">
                        <a:defRPr kumimoji="1" sz="2520" kern="1200">
                          <a:solidFill>
                            <a:schemeClr val="dk1"/>
                          </a:solidFill>
                          <a:latin typeface="Calibri"/>
                        </a:defRPr>
                      </a:lvl2pPr>
                      <a:lvl3pPr marL="1280160" algn="l" defTabSz="1280160" rtl="0" eaLnBrk="1" latinLnBrk="0" hangingPunct="1">
                        <a:defRPr kumimoji="1" sz="2520" kern="1200">
                          <a:solidFill>
                            <a:schemeClr val="dk1"/>
                          </a:solidFill>
                          <a:latin typeface="Calibri"/>
                        </a:defRPr>
                      </a:lvl3pPr>
                      <a:lvl4pPr marL="1920240" algn="l" defTabSz="1280160" rtl="0" eaLnBrk="1" latinLnBrk="0" hangingPunct="1">
                        <a:defRPr kumimoji="1" sz="2520" kern="1200">
                          <a:solidFill>
                            <a:schemeClr val="dk1"/>
                          </a:solidFill>
                          <a:latin typeface="Calibri"/>
                        </a:defRPr>
                      </a:lvl4pPr>
                      <a:lvl5pPr marL="2560320" algn="l" defTabSz="1280160" rtl="0" eaLnBrk="1" latinLnBrk="0" hangingPunct="1">
                        <a:defRPr kumimoji="1" sz="2520" kern="1200">
                          <a:solidFill>
                            <a:schemeClr val="dk1"/>
                          </a:solidFill>
                          <a:latin typeface="Calibri"/>
                        </a:defRPr>
                      </a:lvl5pPr>
                      <a:lvl6pPr marL="3200400" algn="l" defTabSz="1280160" rtl="0" eaLnBrk="1" latinLnBrk="0" hangingPunct="1">
                        <a:defRPr kumimoji="1" sz="2520" kern="1200">
                          <a:solidFill>
                            <a:schemeClr val="dk1"/>
                          </a:solidFill>
                          <a:latin typeface="Calibri"/>
                        </a:defRPr>
                      </a:lvl6pPr>
                      <a:lvl7pPr marL="3840480" algn="l" defTabSz="1280160" rtl="0" eaLnBrk="1" latinLnBrk="0" hangingPunct="1">
                        <a:defRPr kumimoji="1" sz="2520" kern="1200">
                          <a:solidFill>
                            <a:schemeClr val="dk1"/>
                          </a:solidFill>
                          <a:latin typeface="Calibri"/>
                        </a:defRPr>
                      </a:lvl7pPr>
                      <a:lvl8pPr marL="4480560" algn="l" defTabSz="1280160" rtl="0" eaLnBrk="1" latinLnBrk="0" hangingPunct="1">
                        <a:defRPr kumimoji="1" sz="2520" kern="1200">
                          <a:solidFill>
                            <a:schemeClr val="dk1"/>
                          </a:solidFill>
                          <a:latin typeface="Calibri"/>
                        </a:defRPr>
                      </a:lvl8pPr>
                      <a:lvl9pPr marL="5120640" algn="l" defTabSz="1280160" rtl="0" eaLnBrk="1" latinLnBrk="0" hangingPunct="1">
                        <a:defRPr kumimoji="1" sz="2520" kern="1200">
                          <a:solidFill>
                            <a:schemeClr val="dk1"/>
                          </a:solidFill>
                          <a:latin typeface="Calibri"/>
                        </a:defRPr>
                      </a:lvl9pPr>
                    </a:lstStyle>
                    <a:p>
                      <a:pPr marL="0" indent="0">
                        <a:spcAft>
                          <a:spcPts val="0"/>
                        </a:spcAft>
                        <a:buFont typeface="Wingdings" panose="05000000000000000000" pitchFamily="2" charset="2"/>
                        <a:buNone/>
                      </a:pPr>
                      <a:r>
                        <a:rPr kumimoji="1" lang="en-US" altLang="ja-JP" sz="770" b="1" dirty="0">
                          <a:latin typeface="Meiryo UI" panose="020B0604030504040204" pitchFamily="50" charset="-128"/>
                          <a:ea typeface="Meiryo UI" panose="020B0604030504040204" pitchFamily="50" charset="-128"/>
                        </a:rPr>
                        <a:t>《</a:t>
                      </a:r>
                      <a:r>
                        <a:rPr kumimoji="1" lang="ja-JP" altLang="en-US" sz="770" b="1" dirty="0">
                          <a:latin typeface="Meiryo UI" panose="020B0604030504040204" pitchFamily="50" charset="-128"/>
                          <a:ea typeface="Meiryo UI" panose="020B0604030504040204" pitchFamily="50" charset="-128"/>
                        </a:rPr>
                        <a:t>買物の際</a:t>
                      </a:r>
                      <a:r>
                        <a:rPr kumimoji="1" lang="en-US" altLang="ja-JP" sz="770" b="1" dirty="0">
                          <a:latin typeface="Meiryo UI" panose="020B0604030504040204" pitchFamily="50" charset="-128"/>
                          <a:ea typeface="Meiryo UI" panose="020B0604030504040204" pitchFamily="50" charset="-128"/>
                        </a:rPr>
                        <a:t>》</a:t>
                      </a:r>
                      <a:endParaRPr kumimoji="1" lang="ja-JP" altLang="en-US" sz="770" b="1" dirty="0">
                        <a:latin typeface="Meiryo UI" panose="020B0604030504040204" pitchFamily="50" charset="-128"/>
                        <a:ea typeface="Meiryo UI" panose="020B0604030504040204" pitchFamily="50" charset="-128"/>
                      </a:endParaRPr>
                    </a:p>
                    <a:p>
                      <a:pPr marL="171450" indent="-171450">
                        <a:spcAft>
                          <a:spcPts val="0"/>
                        </a:spcAft>
                        <a:buFont typeface="Wingdings" panose="05000000000000000000" pitchFamily="2" charset="2"/>
                        <a:buChar char="Ø"/>
                      </a:pPr>
                      <a:r>
                        <a:rPr kumimoji="1" lang="ja-JP" altLang="en-US" sz="770" dirty="0">
                          <a:latin typeface="Meiryo UI" panose="020B0604030504040204" pitchFamily="50" charset="-128"/>
                          <a:ea typeface="Meiryo UI" panose="020B0604030504040204" pitchFamily="50" charset="-128"/>
                        </a:rPr>
                        <a:t>家にある食材を事前に確認し、使いきれる分だけ購入</a:t>
                      </a:r>
                      <a:endParaRPr kumimoji="1" lang="en-US" altLang="ja-JP" sz="770" dirty="0">
                        <a:latin typeface="Meiryo UI" panose="020B0604030504040204" pitchFamily="50" charset="-128"/>
                        <a:ea typeface="Meiryo UI" panose="020B0604030504040204" pitchFamily="50" charset="-128"/>
                      </a:endParaRPr>
                    </a:p>
                    <a:p>
                      <a:pPr marL="171450" indent="-171450">
                        <a:spcAft>
                          <a:spcPts val="0"/>
                        </a:spcAft>
                        <a:buFont typeface="Wingdings" panose="05000000000000000000" pitchFamily="2" charset="2"/>
                        <a:buChar char="Ø"/>
                      </a:pPr>
                      <a:r>
                        <a:rPr kumimoji="1" lang="ja-JP" altLang="en-US" sz="770" dirty="0">
                          <a:solidFill>
                            <a:schemeClr val="tx1"/>
                          </a:solidFill>
                          <a:latin typeface="Meiryo UI" panose="020B0604030504040204" pitchFamily="50" charset="-128"/>
                          <a:ea typeface="Meiryo UI" panose="020B0604030504040204" pitchFamily="50" charset="-128"/>
                        </a:rPr>
                        <a:t>すぐ食べるものは「てまえどり」や見切り品を活用</a:t>
                      </a:r>
                    </a:p>
                    <a:p>
                      <a:pPr marL="171450" indent="-171450">
                        <a:spcAft>
                          <a:spcPts val="600"/>
                        </a:spcAft>
                        <a:buFont typeface="Wingdings" panose="05000000000000000000" pitchFamily="2" charset="2"/>
                        <a:buChar char="Ø"/>
                      </a:pPr>
                      <a:r>
                        <a:rPr kumimoji="1" lang="ja-JP" altLang="en-US" sz="770" dirty="0">
                          <a:solidFill>
                            <a:schemeClr val="tx1"/>
                          </a:solidFill>
                          <a:latin typeface="Meiryo UI" panose="020B0604030504040204" pitchFamily="50" charset="-128"/>
                          <a:ea typeface="Meiryo UI" panose="020B0604030504040204" pitchFamily="50" charset="-128"/>
                        </a:rPr>
                        <a:t>欠品を許容する意識を持つ</a:t>
                      </a:r>
                    </a:p>
                    <a:p>
                      <a:pPr marL="0" indent="0">
                        <a:spcAft>
                          <a:spcPts val="0"/>
                        </a:spcAft>
                        <a:buFont typeface="Wingdings" panose="05000000000000000000" pitchFamily="2" charset="2"/>
                        <a:buNone/>
                      </a:pPr>
                      <a:r>
                        <a:rPr kumimoji="1" lang="en-US" altLang="ja-JP" sz="770" b="1" dirty="0">
                          <a:solidFill>
                            <a:schemeClr val="tx1"/>
                          </a:solidFill>
                          <a:latin typeface="Meiryo UI" panose="020B0604030504040204" pitchFamily="50" charset="-128"/>
                          <a:ea typeface="Meiryo UI" panose="020B0604030504040204" pitchFamily="50" charset="-128"/>
                        </a:rPr>
                        <a:t>《</a:t>
                      </a:r>
                      <a:r>
                        <a:rPr kumimoji="1" lang="ja-JP" altLang="en-US" sz="770" b="1" dirty="0">
                          <a:solidFill>
                            <a:schemeClr val="tx1"/>
                          </a:solidFill>
                          <a:latin typeface="Meiryo UI" panose="020B0604030504040204" pitchFamily="50" charset="-128"/>
                          <a:ea typeface="Meiryo UI" panose="020B0604030504040204" pitchFamily="50" charset="-128"/>
                        </a:rPr>
                        <a:t>食品の保存の際</a:t>
                      </a:r>
                      <a:r>
                        <a:rPr kumimoji="1" lang="en-US" altLang="ja-JP" sz="770" b="1" dirty="0">
                          <a:solidFill>
                            <a:schemeClr val="tx1"/>
                          </a:solidFill>
                          <a:latin typeface="Meiryo UI" panose="020B0604030504040204" pitchFamily="50" charset="-128"/>
                          <a:ea typeface="Meiryo UI" panose="020B0604030504040204" pitchFamily="50" charset="-128"/>
                        </a:rPr>
                        <a:t>》</a:t>
                      </a:r>
                      <a:endParaRPr kumimoji="1" lang="ja-JP" altLang="en-US" sz="770" b="1" dirty="0">
                        <a:solidFill>
                          <a:schemeClr val="tx1"/>
                        </a:solidFill>
                        <a:latin typeface="Meiryo UI" panose="020B0604030504040204" pitchFamily="50" charset="-128"/>
                        <a:ea typeface="Meiryo UI" panose="020B0604030504040204" pitchFamily="50" charset="-128"/>
                      </a:endParaRPr>
                    </a:p>
                    <a:p>
                      <a:pPr marL="171450" indent="-171450">
                        <a:spcAft>
                          <a:spcPts val="0"/>
                        </a:spcAft>
                        <a:buFont typeface="Wingdings" panose="05000000000000000000" pitchFamily="2" charset="2"/>
                        <a:buChar char="Ø"/>
                      </a:pPr>
                      <a:r>
                        <a:rPr kumimoji="1" lang="ja-JP" altLang="en-US" sz="770" dirty="0">
                          <a:solidFill>
                            <a:schemeClr val="tx1"/>
                          </a:solidFill>
                          <a:latin typeface="Meiryo UI" panose="020B0604030504040204" pitchFamily="50" charset="-128"/>
                          <a:ea typeface="Meiryo UI" panose="020B0604030504040204" pitchFamily="50" charset="-128"/>
                        </a:rPr>
                        <a:t>食材に応じた適切な保存、冷蔵庫内の在庫管理等</a:t>
                      </a:r>
                      <a:endParaRPr kumimoji="1" lang="en-US" altLang="ja-JP" sz="770" dirty="0">
                        <a:solidFill>
                          <a:schemeClr val="tx1"/>
                        </a:solidFill>
                        <a:latin typeface="Meiryo UI" panose="020B0604030504040204" pitchFamily="50" charset="-128"/>
                        <a:ea typeface="Meiryo UI" panose="020B0604030504040204" pitchFamily="50" charset="-128"/>
                      </a:endParaRPr>
                    </a:p>
                    <a:p>
                      <a:pPr marL="171450" indent="-171450">
                        <a:spcAft>
                          <a:spcPts val="0"/>
                        </a:spcAft>
                        <a:buFont typeface="Wingdings" panose="05000000000000000000" pitchFamily="2" charset="2"/>
                        <a:buChar char="Ø"/>
                      </a:pPr>
                      <a:r>
                        <a:rPr kumimoji="1" lang="ja-JP" altLang="en-US" sz="770" dirty="0">
                          <a:solidFill>
                            <a:schemeClr val="tx1"/>
                          </a:solidFill>
                          <a:latin typeface="Meiryo UI" panose="020B0604030504040204" pitchFamily="50" charset="-128"/>
                          <a:ea typeface="Meiryo UI" panose="020B0604030504040204" pitchFamily="50" charset="-128"/>
                        </a:rPr>
                        <a:t>消費期限と賞味期限の理解等</a:t>
                      </a:r>
                      <a:endParaRPr kumimoji="1" lang="en-US" altLang="ja-JP" sz="770" dirty="0">
                        <a:solidFill>
                          <a:schemeClr val="tx1"/>
                        </a:solidFill>
                        <a:latin typeface="Meiryo UI" panose="020B0604030504040204" pitchFamily="50" charset="-128"/>
                        <a:ea typeface="Meiryo UI" panose="020B0604030504040204" pitchFamily="50" charset="-128"/>
                      </a:endParaRPr>
                    </a:p>
                    <a:p>
                      <a:pPr marL="171450" indent="-171450">
                        <a:spcAft>
                          <a:spcPts val="0"/>
                        </a:spcAft>
                        <a:buFont typeface="Wingdings" panose="05000000000000000000" pitchFamily="2" charset="2"/>
                        <a:buChar char="Ø"/>
                      </a:pPr>
                      <a:r>
                        <a:rPr kumimoji="1" lang="ja-JP" altLang="en-US" sz="770" dirty="0">
                          <a:solidFill>
                            <a:schemeClr val="tx1"/>
                          </a:solidFill>
                          <a:latin typeface="Meiryo UI" panose="020B0604030504040204" pitchFamily="50" charset="-128"/>
                          <a:ea typeface="Meiryo UI" panose="020B0604030504040204" pitchFamily="50" charset="-128"/>
                        </a:rPr>
                        <a:t>食品を備蓄する際に「ローリングストック法」を実践</a:t>
                      </a:r>
                    </a:p>
                    <a:p>
                      <a:pPr marL="171450" indent="-171450">
                        <a:spcAft>
                          <a:spcPts val="600"/>
                        </a:spcAft>
                        <a:buFont typeface="Wingdings" panose="05000000000000000000" pitchFamily="2" charset="2"/>
                        <a:buChar char="Ø"/>
                      </a:pPr>
                      <a:r>
                        <a:rPr kumimoji="1" lang="ja-JP" altLang="en-US" sz="770" dirty="0">
                          <a:solidFill>
                            <a:schemeClr val="tx1"/>
                          </a:solidFill>
                          <a:latin typeface="Meiryo UI" panose="020B0604030504040204" pitchFamily="50" charset="-128"/>
                          <a:ea typeface="Meiryo UI" panose="020B0604030504040204" pitchFamily="50" charset="-128"/>
                        </a:rPr>
                        <a:t>フードドライブ活動を通じた未利用食品の寄附</a:t>
                      </a:r>
                      <a:endParaRPr kumimoji="1" lang="en-US" altLang="ja-JP" sz="770" b="1" dirty="0">
                        <a:solidFill>
                          <a:schemeClr val="tx1"/>
                        </a:solidFill>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77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77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調理の際</a:t>
                      </a:r>
                      <a:r>
                        <a:rPr kumimoji="1" lang="en-US" altLang="ja-JP" sz="77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ja-JP" altLang="en-US" sz="77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128016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余った食材の活用等、食材を使いきる無駄のない</a:t>
                      </a:r>
                      <a:endPar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調理</a:t>
                      </a:r>
                    </a:p>
                    <a:p>
                      <a:pPr marL="171450" marR="0" lvl="0" indent="-171450" algn="l" defTabSz="128016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食べきれる量を食卓に上げ、食べきれなかったものは</a:t>
                      </a:r>
                      <a:endPar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リメイク等の工夫をする</a:t>
                      </a:r>
                      <a:endPar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indent="0">
                        <a:spcAft>
                          <a:spcPts val="0"/>
                        </a:spcAft>
                        <a:buFont typeface="Wingdings" panose="05000000000000000000" pitchFamily="2" charset="2"/>
                        <a:buNone/>
                      </a:pPr>
                      <a:r>
                        <a:rPr kumimoji="1" lang="en-US" altLang="ja-JP" sz="770" b="1" dirty="0">
                          <a:solidFill>
                            <a:schemeClr val="tx1"/>
                          </a:solidFill>
                          <a:latin typeface="Meiryo UI" panose="020B0604030504040204" pitchFamily="50" charset="-128"/>
                          <a:ea typeface="Meiryo UI" panose="020B0604030504040204" pitchFamily="50" charset="-128"/>
                        </a:rPr>
                        <a:t>《</a:t>
                      </a:r>
                      <a:r>
                        <a:rPr kumimoji="1" lang="ja-JP" altLang="en-US" sz="770" b="1" dirty="0">
                          <a:solidFill>
                            <a:schemeClr val="tx1"/>
                          </a:solidFill>
                          <a:latin typeface="Meiryo UI" panose="020B0604030504040204" pitchFamily="50" charset="-128"/>
                          <a:ea typeface="Meiryo UI" panose="020B0604030504040204" pitchFamily="50" charset="-128"/>
                        </a:rPr>
                        <a:t>外食の際</a:t>
                      </a:r>
                      <a:r>
                        <a:rPr kumimoji="1" lang="en-US" altLang="ja-JP" sz="770" b="1" dirty="0">
                          <a:solidFill>
                            <a:schemeClr val="tx1"/>
                          </a:solidFill>
                          <a:latin typeface="Meiryo UI" panose="020B0604030504040204" pitchFamily="50" charset="-128"/>
                          <a:ea typeface="Meiryo UI" panose="020B0604030504040204" pitchFamily="50" charset="-128"/>
                        </a:rPr>
                        <a:t>》</a:t>
                      </a:r>
                      <a:endParaRPr kumimoji="1" lang="ja-JP" altLang="en-US" sz="770" b="1" dirty="0">
                        <a:solidFill>
                          <a:schemeClr val="tx1"/>
                        </a:solidFill>
                        <a:latin typeface="Meiryo UI" panose="020B0604030504040204" pitchFamily="50" charset="-128"/>
                        <a:ea typeface="Meiryo UI" panose="020B0604030504040204" pitchFamily="50" charset="-128"/>
                      </a:endParaRPr>
                    </a:p>
                    <a:p>
                      <a:pPr marL="171450" indent="-171450">
                        <a:spcAft>
                          <a:spcPts val="0"/>
                        </a:spcAft>
                        <a:buFont typeface="Wingdings" panose="05000000000000000000" pitchFamily="2" charset="2"/>
                        <a:buChar char="Ø"/>
                      </a:pPr>
                      <a:r>
                        <a:rPr kumimoji="1" lang="ja-JP" altLang="en-US" sz="770" dirty="0">
                          <a:solidFill>
                            <a:schemeClr val="tx1"/>
                          </a:solidFill>
                          <a:latin typeface="Meiryo UI" panose="020B0604030504040204" pitchFamily="50" charset="-128"/>
                          <a:ea typeface="Meiryo UI" panose="020B0604030504040204" pitchFamily="50" charset="-128"/>
                        </a:rPr>
                        <a:t>食べきれる量を注文する</a:t>
                      </a:r>
                      <a:endParaRPr kumimoji="1" lang="en-US" altLang="ja-JP" sz="770" dirty="0">
                        <a:solidFill>
                          <a:schemeClr val="tx1"/>
                        </a:solidFill>
                        <a:latin typeface="Meiryo UI" panose="020B0604030504040204" pitchFamily="50" charset="-128"/>
                        <a:ea typeface="Meiryo UI" panose="020B0604030504040204" pitchFamily="50" charset="-128"/>
                      </a:endParaRPr>
                    </a:p>
                    <a:p>
                      <a:pPr marL="171450" indent="-171450">
                        <a:spcAft>
                          <a:spcPts val="0"/>
                        </a:spcAft>
                        <a:buFont typeface="Wingdings" panose="05000000000000000000" pitchFamily="2" charset="2"/>
                        <a:buChar char="Ø"/>
                      </a:pPr>
                      <a:r>
                        <a:rPr kumimoji="1" lang="ja-JP" altLang="en-US" sz="770" dirty="0">
                          <a:solidFill>
                            <a:schemeClr val="tx1"/>
                          </a:solidFill>
                          <a:latin typeface="Meiryo UI" panose="020B0604030504040204" pitchFamily="50" charset="-128"/>
                          <a:ea typeface="Meiryo UI" panose="020B0604030504040204" pitchFamily="50" charset="-128"/>
                        </a:rPr>
                        <a:t>残ってしまった場合は、「食べ残し持ち帰り促進ガイドライン」 に基づき持ち帰る</a:t>
                      </a:r>
                      <a:endParaRPr kumimoji="1" lang="en-US" altLang="ja-JP" sz="770" dirty="0">
                        <a:solidFill>
                          <a:schemeClr val="tx1"/>
                        </a:solidFill>
                        <a:latin typeface="Meiryo UI" panose="020B0604030504040204" pitchFamily="50" charset="-128"/>
                        <a:ea typeface="Meiryo UI" panose="020B0604030504040204" pitchFamily="50" charset="-128"/>
                      </a:endParaRPr>
                    </a:p>
                    <a:p>
                      <a:pPr marL="171450" indent="-171450">
                        <a:spcAft>
                          <a:spcPts val="0"/>
                        </a:spcAft>
                        <a:buFont typeface="Wingdings" panose="05000000000000000000" pitchFamily="2" charset="2"/>
                        <a:buChar char="Ø"/>
                      </a:pPr>
                      <a:endParaRPr kumimoji="1" lang="en-US" altLang="ja-JP" sz="77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indent="-171450">
                        <a:spcAft>
                          <a:spcPts val="0"/>
                        </a:spcAft>
                        <a:buFont typeface="Wingdings" panose="05000000000000000000" pitchFamily="2" charset="2"/>
                        <a:buChar char="Ø"/>
                      </a:pPr>
                      <a:r>
                        <a:rPr kumimoji="1" lang="en-US" altLang="ja-JP" sz="77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77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商品・サービス選択の際</a:t>
                      </a:r>
                      <a:r>
                        <a:rPr kumimoji="1" lang="en-US" altLang="ja-JP" sz="77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ja-JP" altLang="en-US" sz="77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128016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食品ロス削減に繋がる商品やサービスを積極的に</a:t>
                      </a:r>
                      <a:endPar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利用し、事業者の取組を支援</a:t>
                      </a:r>
                      <a:endPar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51429" marR="25714" marT="257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1280160" rtl="0" eaLnBrk="1" latinLnBrk="0" hangingPunct="1">
                        <a:defRPr kumimoji="1" sz="2520" kern="1200">
                          <a:solidFill>
                            <a:schemeClr val="dk1"/>
                          </a:solidFill>
                          <a:latin typeface="Calibri"/>
                        </a:defRPr>
                      </a:lvl1pPr>
                      <a:lvl2pPr marL="640080" algn="l" defTabSz="1280160" rtl="0" eaLnBrk="1" latinLnBrk="0" hangingPunct="1">
                        <a:defRPr kumimoji="1" sz="2520" kern="1200">
                          <a:solidFill>
                            <a:schemeClr val="dk1"/>
                          </a:solidFill>
                          <a:latin typeface="Calibri"/>
                        </a:defRPr>
                      </a:lvl2pPr>
                      <a:lvl3pPr marL="1280160" algn="l" defTabSz="1280160" rtl="0" eaLnBrk="1" latinLnBrk="0" hangingPunct="1">
                        <a:defRPr kumimoji="1" sz="2520" kern="1200">
                          <a:solidFill>
                            <a:schemeClr val="dk1"/>
                          </a:solidFill>
                          <a:latin typeface="Calibri"/>
                        </a:defRPr>
                      </a:lvl3pPr>
                      <a:lvl4pPr marL="1920240" algn="l" defTabSz="1280160" rtl="0" eaLnBrk="1" latinLnBrk="0" hangingPunct="1">
                        <a:defRPr kumimoji="1" sz="2520" kern="1200">
                          <a:solidFill>
                            <a:schemeClr val="dk1"/>
                          </a:solidFill>
                          <a:latin typeface="Calibri"/>
                        </a:defRPr>
                      </a:lvl4pPr>
                      <a:lvl5pPr marL="2560320" algn="l" defTabSz="1280160" rtl="0" eaLnBrk="1" latinLnBrk="0" hangingPunct="1">
                        <a:defRPr kumimoji="1" sz="2520" kern="1200">
                          <a:solidFill>
                            <a:schemeClr val="dk1"/>
                          </a:solidFill>
                          <a:latin typeface="Calibri"/>
                        </a:defRPr>
                      </a:lvl5pPr>
                      <a:lvl6pPr marL="3200400" algn="l" defTabSz="1280160" rtl="0" eaLnBrk="1" latinLnBrk="0" hangingPunct="1">
                        <a:defRPr kumimoji="1" sz="2520" kern="1200">
                          <a:solidFill>
                            <a:schemeClr val="dk1"/>
                          </a:solidFill>
                          <a:latin typeface="Calibri"/>
                        </a:defRPr>
                      </a:lvl6pPr>
                      <a:lvl7pPr marL="3840480" algn="l" defTabSz="1280160" rtl="0" eaLnBrk="1" latinLnBrk="0" hangingPunct="1">
                        <a:defRPr kumimoji="1" sz="2520" kern="1200">
                          <a:solidFill>
                            <a:schemeClr val="dk1"/>
                          </a:solidFill>
                          <a:latin typeface="Calibri"/>
                        </a:defRPr>
                      </a:lvl7pPr>
                      <a:lvl8pPr marL="4480560" algn="l" defTabSz="1280160" rtl="0" eaLnBrk="1" latinLnBrk="0" hangingPunct="1">
                        <a:defRPr kumimoji="1" sz="2520" kern="1200">
                          <a:solidFill>
                            <a:schemeClr val="dk1"/>
                          </a:solidFill>
                          <a:latin typeface="Calibri"/>
                        </a:defRPr>
                      </a:lvl8pPr>
                      <a:lvl9pPr marL="5120640" algn="l" defTabSz="1280160" rtl="0" eaLnBrk="1" latinLnBrk="0" hangingPunct="1">
                        <a:defRPr kumimoji="1" sz="2520" kern="1200">
                          <a:solidFill>
                            <a:schemeClr val="dk1"/>
                          </a:solidFill>
                          <a:latin typeface="Calibri"/>
                        </a:defRPr>
                      </a:lvl9pPr>
                    </a:lstStyle>
                    <a:p>
                      <a:pPr marL="0" marR="0" lvl="0" indent="0" algn="l" defTabSz="1454074"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77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7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食品製造業者・農林漁業者</a:t>
                      </a:r>
                      <a:r>
                        <a:rPr kumimoji="1" lang="en-US" altLang="ja-JP" sz="77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14540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製造・出荷での工程管理</a:t>
                      </a:r>
                      <a:endPar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14540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賞味期限の延長・表示の大括り化</a:t>
                      </a:r>
                      <a:endPar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14540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適正受注の推進</a:t>
                      </a:r>
                      <a:endPar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14540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小分け包装等の実施</a:t>
                      </a:r>
                      <a:endPar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1454074"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未利用食品の有効活用</a:t>
                      </a:r>
                    </a:p>
                    <a:p>
                      <a:pPr marL="0" marR="0" lvl="0" indent="0" algn="l" defTabSz="1454074"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77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77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食品卸売・小売業者</a:t>
                      </a:r>
                      <a:r>
                        <a:rPr kumimoji="1" lang="en-US" altLang="ja-JP" sz="77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商慣習の見直し（納品期限の緩和</a:t>
                      </a:r>
                      <a:r>
                        <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適正発注等）</a:t>
                      </a:r>
                      <a:endPar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14540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需要予測等の推進</a:t>
                      </a:r>
                      <a:endPar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14540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“売りきり”の推進</a:t>
                      </a:r>
                      <a:endPar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1454074"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小分け・少量販売等の工夫</a:t>
                      </a:r>
                    </a:p>
                    <a:p>
                      <a:pPr marL="0" marR="0" lvl="0" indent="0" algn="l" defTabSz="1454074"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77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外食事業者</a:t>
                      </a:r>
                      <a:r>
                        <a:rPr kumimoji="1" lang="en-US" altLang="ja-JP" sz="77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14540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適正発注や提供の推進</a:t>
                      </a:r>
                      <a:br>
                        <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需要予測等の推進</a:t>
                      </a:r>
                      <a:endPar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14540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“食べきり”の推進</a:t>
                      </a:r>
                      <a:endPar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1454074"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「食べ残し持ち帰り促進ガイドライン」に基づく</a:t>
                      </a:r>
                      <a:br>
                        <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“持ち帰り”の推進</a:t>
                      </a:r>
                      <a:endPar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1454074"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77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共通事項</a:t>
                      </a:r>
                      <a:r>
                        <a:rPr kumimoji="1" lang="en-US" altLang="ja-JP" sz="77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14540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「食品寄附ガイドライン」に基づく未利用食品の寄附</a:t>
                      </a:r>
                      <a:endPar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14540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フードシェアリングサービス活用等による売りきりの工夫 </a:t>
                      </a:r>
                      <a:endPar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14540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情報発信等を通じ、家庭での食品使いきりを推進 </a:t>
                      </a:r>
                      <a:endPar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1454074"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削減に向けた体制整備、取組や進捗状況の開示</a:t>
                      </a:r>
                      <a:endParaRPr kumimoji="1" lang="en-US" altLang="ja-JP" sz="77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51429" marR="25714" marT="257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2638439"/>
                  </a:ext>
                </a:extLst>
              </a:tr>
            </a:tbl>
          </a:graphicData>
        </a:graphic>
      </p:graphicFrame>
      <p:graphicFrame>
        <p:nvGraphicFramePr>
          <p:cNvPr id="2" name="表 1">
            <a:extLst>
              <a:ext uri="{FF2B5EF4-FFF2-40B4-BE49-F238E27FC236}">
                <a16:creationId xmlns:a16="http://schemas.microsoft.com/office/drawing/2014/main" id="{C1C7025B-BC01-4B0A-AC4B-DF8537E37519}"/>
              </a:ext>
            </a:extLst>
          </p:cNvPr>
          <p:cNvGraphicFramePr>
            <a:graphicFrameLocks noGrp="1"/>
          </p:cNvGraphicFramePr>
          <p:nvPr>
            <p:extLst>
              <p:ext uri="{D42A27DB-BD31-4B8C-83A1-F6EECF244321}">
                <p14:modId xmlns:p14="http://schemas.microsoft.com/office/powerpoint/2010/main" val="2994606650"/>
              </p:ext>
            </p:extLst>
          </p:nvPr>
        </p:nvGraphicFramePr>
        <p:xfrm>
          <a:off x="4931228" y="1137316"/>
          <a:ext cx="3341979" cy="878446"/>
        </p:xfrm>
        <a:graphic>
          <a:graphicData uri="http://schemas.openxmlformats.org/drawingml/2006/table">
            <a:tbl>
              <a:tblPr firstRow="1" firstCol="1" bandRow="1"/>
              <a:tblGrid>
                <a:gridCol w="791716">
                  <a:extLst>
                    <a:ext uri="{9D8B030D-6E8A-4147-A177-3AD203B41FA5}">
                      <a16:colId xmlns:a16="http://schemas.microsoft.com/office/drawing/2014/main" val="2472601581"/>
                    </a:ext>
                  </a:extLst>
                </a:gridCol>
                <a:gridCol w="844977">
                  <a:extLst>
                    <a:ext uri="{9D8B030D-6E8A-4147-A177-3AD203B41FA5}">
                      <a16:colId xmlns:a16="http://schemas.microsoft.com/office/drawing/2014/main" val="3084108110"/>
                    </a:ext>
                  </a:extLst>
                </a:gridCol>
                <a:gridCol w="875519">
                  <a:extLst>
                    <a:ext uri="{9D8B030D-6E8A-4147-A177-3AD203B41FA5}">
                      <a16:colId xmlns:a16="http://schemas.microsoft.com/office/drawing/2014/main" val="668554187"/>
                    </a:ext>
                  </a:extLst>
                </a:gridCol>
                <a:gridCol w="829767">
                  <a:extLst>
                    <a:ext uri="{9D8B030D-6E8A-4147-A177-3AD203B41FA5}">
                      <a16:colId xmlns:a16="http://schemas.microsoft.com/office/drawing/2014/main" val="725530497"/>
                    </a:ext>
                  </a:extLst>
                </a:gridCol>
              </a:tblGrid>
              <a:tr h="248557">
                <a:tc>
                  <a:txBody>
                    <a:bodyPr/>
                    <a:lstStyle/>
                    <a:p>
                      <a:pPr algn="ctr">
                        <a:lnSpc>
                          <a:spcPts val="1400"/>
                        </a:lnSpc>
                      </a:pPr>
                      <a:r>
                        <a:rPr lang="en-US" sz="800" kern="100">
                          <a:effectLst/>
                          <a:latin typeface="Meiryo UI" panose="020B0604030504040204" pitchFamily="50" charset="-128"/>
                          <a:ea typeface="游ゴシック" panose="020B0400000000000000" pitchFamily="50" charset="-128"/>
                          <a:cs typeface="Times New Roman" panose="02020603050405020304" pitchFamily="18" charset="0"/>
                        </a:rPr>
                        <a:t> </a:t>
                      </a:r>
                      <a:endParaRPr lang="ja-JP" sz="8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800" kern="100" dirty="0">
                          <a:effectLst/>
                          <a:latin typeface="Meiryo UI" panose="020B0604030504040204" pitchFamily="50" charset="-128"/>
                          <a:ea typeface="游ゴシック" panose="020B0400000000000000" pitchFamily="50" charset="-128"/>
                          <a:cs typeface="Times New Roman" panose="02020603050405020304" pitchFamily="18" charset="0"/>
                        </a:rPr>
                        <a:t>2000</a:t>
                      </a:r>
                      <a:r>
                        <a:rPr lang="ja-JP" sz="800" kern="100" dirty="0">
                          <a:effectLst/>
                          <a:latin typeface="游ゴシック" panose="020B0400000000000000" pitchFamily="50" charset="-128"/>
                          <a:ea typeface="Meiryo UI" panose="020B0604030504040204" pitchFamily="50" charset="-128"/>
                          <a:cs typeface="Times New Roman" panose="02020603050405020304" pitchFamily="18" charset="0"/>
                        </a:rPr>
                        <a:t>年度</a:t>
                      </a:r>
                      <a:br>
                        <a:rPr lang="en-US" altLang="ja-JP" sz="800" kern="100" dirty="0">
                          <a:effectLst/>
                          <a:latin typeface="游ゴシック" panose="020B0400000000000000" pitchFamily="50" charset="-128"/>
                          <a:ea typeface="Meiryo UI" panose="020B0604030504040204" pitchFamily="50" charset="-128"/>
                          <a:cs typeface="Times New Roman" panose="02020603050405020304" pitchFamily="18" charset="0"/>
                        </a:rPr>
                      </a:br>
                      <a:r>
                        <a:rPr lang="ja-JP" sz="800" kern="100" dirty="0">
                          <a:effectLst/>
                          <a:latin typeface="游ゴシック" panose="020B0400000000000000" pitchFamily="50" charset="-128"/>
                          <a:ea typeface="Meiryo UI" panose="020B0604030504040204" pitchFamily="50" charset="-128"/>
                          <a:cs typeface="Times New Roman" panose="02020603050405020304" pitchFamily="18" charset="0"/>
                        </a:rPr>
                        <a:t>（基準値）</a:t>
                      </a:r>
                      <a:endParaRPr lang="ja-JP" sz="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800" kern="100" dirty="0">
                          <a:solidFill>
                            <a:schemeClr val="tx1"/>
                          </a:solidFill>
                          <a:effectLst/>
                          <a:latin typeface="Meiryo UI" panose="020B0604030504040204" pitchFamily="50" charset="-128"/>
                          <a:ea typeface="游ゴシック" panose="020B0400000000000000" pitchFamily="50" charset="-128"/>
                          <a:cs typeface="Times New Roman" panose="02020603050405020304" pitchFamily="18" charset="0"/>
                        </a:rPr>
                        <a:t>2022</a:t>
                      </a:r>
                      <a:r>
                        <a:rPr lang="ja-JP" sz="800" kern="100" dirty="0">
                          <a:solidFill>
                            <a:schemeClr val="tx1"/>
                          </a:solidFill>
                          <a:effectLst/>
                          <a:latin typeface="游ゴシック" panose="020B0400000000000000" pitchFamily="50" charset="-128"/>
                          <a:ea typeface="Meiryo UI" panose="020B0604030504040204" pitchFamily="50" charset="-128"/>
                          <a:cs typeface="Times New Roman" panose="02020603050405020304" pitchFamily="18" charset="0"/>
                        </a:rPr>
                        <a:t>年度</a:t>
                      </a:r>
                      <a:br>
                        <a:rPr lang="en-US" altLang="ja-JP" sz="800" kern="100" dirty="0">
                          <a:solidFill>
                            <a:schemeClr val="tx1"/>
                          </a:solidFill>
                          <a:effectLst/>
                          <a:latin typeface="游ゴシック" panose="020B0400000000000000" pitchFamily="50" charset="-128"/>
                          <a:ea typeface="Meiryo UI" panose="020B0604030504040204" pitchFamily="50" charset="-128"/>
                          <a:cs typeface="Times New Roman" panose="02020603050405020304" pitchFamily="18" charset="0"/>
                        </a:rPr>
                      </a:br>
                      <a:r>
                        <a:rPr lang="ja-JP" sz="800" kern="100" dirty="0">
                          <a:solidFill>
                            <a:schemeClr val="tx1"/>
                          </a:solidFill>
                          <a:effectLst/>
                          <a:latin typeface="游ゴシック" panose="020B0400000000000000" pitchFamily="50" charset="-128"/>
                          <a:ea typeface="Meiryo UI" panose="020B0604030504040204" pitchFamily="50" charset="-128"/>
                          <a:cs typeface="Times New Roman" panose="02020603050405020304" pitchFamily="18" charset="0"/>
                        </a:rPr>
                        <a:t>（現状値）</a:t>
                      </a:r>
                      <a:endParaRPr lang="ja-JP" sz="8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800" kern="100" dirty="0">
                          <a:solidFill>
                            <a:schemeClr val="tx1"/>
                          </a:solidFill>
                          <a:effectLst/>
                          <a:latin typeface="Meiryo UI" panose="020B0604030504040204" pitchFamily="50" charset="-128"/>
                          <a:ea typeface="游ゴシック" panose="020B0400000000000000" pitchFamily="50" charset="-128"/>
                          <a:cs typeface="Times New Roman" panose="02020603050405020304" pitchFamily="18" charset="0"/>
                        </a:rPr>
                        <a:t>2030</a:t>
                      </a:r>
                      <a:r>
                        <a:rPr lang="ja-JP" sz="800" kern="100" dirty="0">
                          <a:solidFill>
                            <a:schemeClr val="tx1"/>
                          </a:solidFill>
                          <a:effectLst/>
                          <a:latin typeface="游ゴシック" panose="020B0400000000000000" pitchFamily="50" charset="-128"/>
                          <a:ea typeface="Meiryo UI" panose="020B0604030504040204" pitchFamily="50" charset="-128"/>
                          <a:cs typeface="Times New Roman" panose="02020603050405020304" pitchFamily="18" charset="0"/>
                        </a:rPr>
                        <a:t>年度</a:t>
                      </a:r>
                      <a:br>
                        <a:rPr lang="en-US" altLang="ja-JP" sz="800" kern="100" dirty="0">
                          <a:solidFill>
                            <a:schemeClr val="tx1"/>
                          </a:solidFill>
                          <a:effectLst/>
                          <a:latin typeface="游ゴシック" panose="020B0400000000000000" pitchFamily="50" charset="-128"/>
                          <a:ea typeface="Meiryo UI" panose="020B0604030504040204" pitchFamily="50" charset="-128"/>
                          <a:cs typeface="Times New Roman" panose="02020603050405020304" pitchFamily="18" charset="0"/>
                        </a:rPr>
                      </a:br>
                      <a:r>
                        <a:rPr lang="ja-JP" sz="800" kern="100" dirty="0">
                          <a:solidFill>
                            <a:schemeClr val="tx1"/>
                          </a:solidFill>
                          <a:effectLst/>
                          <a:latin typeface="游ゴシック" panose="020B0400000000000000" pitchFamily="50" charset="-128"/>
                          <a:ea typeface="Meiryo UI" panose="020B0604030504040204" pitchFamily="50" charset="-128"/>
                          <a:cs typeface="Times New Roman" panose="02020603050405020304" pitchFamily="18" charset="0"/>
                        </a:rPr>
                        <a:t>（</a:t>
                      </a:r>
                      <a:r>
                        <a:rPr lang="ja-JP" altLang="en-US" sz="800" kern="100" dirty="0">
                          <a:solidFill>
                            <a:schemeClr val="tx1"/>
                          </a:solidFill>
                          <a:effectLst/>
                          <a:latin typeface="游ゴシック" panose="020B0400000000000000" pitchFamily="50" charset="-128"/>
                          <a:ea typeface="Meiryo UI" panose="020B0604030504040204" pitchFamily="50" charset="-128"/>
                          <a:cs typeface="Times New Roman" panose="02020603050405020304" pitchFamily="18" charset="0"/>
                        </a:rPr>
                        <a:t>改定</a:t>
                      </a:r>
                      <a:r>
                        <a:rPr lang="ja-JP" sz="800" kern="100" dirty="0">
                          <a:solidFill>
                            <a:schemeClr val="tx1"/>
                          </a:solidFill>
                          <a:effectLst/>
                          <a:latin typeface="游ゴシック" panose="020B0400000000000000" pitchFamily="50" charset="-128"/>
                          <a:ea typeface="Meiryo UI" panose="020B0604030504040204" pitchFamily="50" charset="-128"/>
                          <a:cs typeface="Times New Roman" panose="02020603050405020304" pitchFamily="18" charset="0"/>
                        </a:rPr>
                        <a:t>目標値）</a:t>
                      </a:r>
                      <a:endParaRPr lang="ja-JP" sz="8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96043834"/>
                  </a:ext>
                </a:extLst>
              </a:tr>
              <a:tr h="183404">
                <a:tc>
                  <a:txBody>
                    <a:bodyPr/>
                    <a:lstStyle/>
                    <a:p>
                      <a:pPr algn="ctr"/>
                      <a:r>
                        <a:rPr lang="ja-JP" sz="900" kern="100" dirty="0">
                          <a:effectLst/>
                          <a:latin typeface="游ゴシック" panose="020B0400000000000000" pitchFamily="50" charset="-128"/>
                          <a:ea typeface="Meiryo UI" panose="020B0604030504040204" pitchFamily="50" charset="-128"/>
                          <a:cs typeface="Times New Roman" panose="02020603050405020304" pitchFamily="18" charset="0"/>
                        </a:rPr>
                        <a:t>事業系</a:t>
                      </a:r>
                      <a:endParaRPr 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Meiryo UI" panose="020B0604030504040204" pitchFamily="50" charset="-128"/>
                          <a:ea typeface="游ゴシック" panose="020B0400000000000000" pitchFamily="50" charset="-128"/>
                          <a:cs typeface="Times New Roman" panose="02020603050405020304" pitchFamily="18" charset="0"/>
                        </a:rPr>
                        <a:t>33.2</a:t>
                      </a:r>
                      <a:endParaRPr 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solidFill>
                            <a:schemeClr val="tx1"/>
                          </a:solidFill>
                          <a:effectLst/>
                          <a:latin typeface="Meiryo UI" panose="020B0604030504040204" pitchFamily="50" charset="-128"/>
                          <a:ea typeface="游ゴシック" panose="020B0400000000000000" pitchFamily="50" charset="-128"/>
                          <a:cs typeface="Times New Roman" panose="02020603050405020304" pitchFamily="18" charset="0"/>
                        </a:rPr>
                        <a:t>17.3</a:t>
                      </a:r>
                      <a:endParaRPr lang="ja-JP" sz="9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solidFill>
                            <a:schemeClr val="tx1"/>
                          </a:solidFill>
                          <a:effectLst/>
                          <a:latin typeface="Meiryo UI" panose="020B0604030504040204" pitchFamily="50" charset="-128"/>
                          <a:ea typeface="游ゴシック" panose="020B0400000000000000" pitchFamily="50" charset="-128"/>
                          <a:cs typeface="Times New Roman" panose="02020603050405020304" pitchFamily="18" charset="0"/>
                        </a:rPr>
                        <a:t>13.3</a:t>
                      </a:r>
                      <a:endParaRPr lang="ja-JP" sz="9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88145487"/>
                  </a:ext>
                </a:extLst>
              </a:tr>
              <a:tr h="168649">
                <a:tc>
                  <a:txBody>
                    <a:bodyPr/>
                    <a:lstStyle/>
                    <a:p>
                      <a:pPr algn="ctr"/>
                      <a:r>
                        <a:rPr lang="ja-JP" sz="900" kern="100" dirty="0">
                          <a:effectLst/>
                          <a:latin typeface="游ゴシック" panose="020B0400000000000000" pitchFamily="50" charset="-128"/>
                          <a:ea typeface="Meiryo UI" panose="020B0604030504040204" pitchFamily="50" charset="-128"/>
                          <a:cs typeface="Times New Roman" panose="02020603050405020304" pitchFamily="18" charset="0"/>
                        </a:rPr>
                        <a:t>家庭系</a:t>
                      </a:r>
                      <a:endParaRPr 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Meiryo UI" panose="020B0604030504040204" pitchFamily="50" charset="-128"/>
                          <a:ea typeface="游ゴシック" panose="020B0400000000000000" pitchFamily="50" charset="-128"/>
                          <a:cs typeface="Times New Roman" panose="02020603050405020304" pitchFamily="18" charset="0"/>
                        </a:rPr>
                        <a:t>32.2</a:t>
                      </a:r>
                      <a:endParaRPr lang="ja-JP" sz="9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solidFill>
                            <a:schemeClr val="tx1"/>
                          </a:solidFill>
                          <a:effectLst/>
                          <a:latin typeface="Meiryo UI" panose="020B0604030504040204" pitchFamily="50" charset="-128"/>
                          <a:ea typeface="游ゴシック" panose="020B0400000000000000" pitchFamily="50" charset="-128"/>
                          <a:cs typeface="Times New Roman" panose="02020603050405020304" pitchFamily="18" charset="0"/>
                        </a:rPr>
                        <a:t>20.5</a:t>
                      </a:r>
                      <a:endParaRPr lang="ja-JP" sz="9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solidFill>
                            <a:schemeClr val="tx1"/>
                          </a:solidFill>
                          <a:effectLst/>
                          <a:latin typeface="Meiryo UI" panose="020B0604030504040204" pitchFamily="50" charset="-128"/>
                          <a:ea typeface="游ゴシック" panose="020B0400000000000000" pitchFamily="50" charset="-128"/>
                          <a:cs typeface="Times New Roman" panose="02020603050405020304" pitchFamily="18" charset="0"/>
                        </a:rPr>
                        <a:t>16.1</a:t>
                      </a:r>
                      <a:endParaRPr lang="ja-JP" sz="9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06312496"/>
                  </a:ext>
                </a:extLst>
              </a:tr>
              <a:tr h="188446">
                <a:tc>
                  <a:txBody>
                    <a:bodyPr/>
                    <a:lstStyle/>
                    <a:p>
                      <a:pPr algn="ctr"/>
                      <a:r>
                        <a:rPr lang="ja-JP" sz="900" kern="100" dirty="0">
                          <a:effectLst/>
                          <a:latin typeface="游ゴシック" panose="020B0400000000000000" pitchFamily="50" charset="-128"/>
                          <a:ea typeface="Meiryo UI" panose="020B0604030504040204" pitchFamily="50" charset="-128"/>
                          <a:cs typeface="Times New Roman" panose="02020603050405020304" pitchFamily="18" charset="0"/>
                        </a:rPr>
                        <a:t>全体</a:t>
                      </a:r>
                      <a:endParaRPr 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Meiryo UI" panose="020B0604030504040204" pitchFamily="50" charset="-128"/>
                          <a:ea typeface="游ゴシック" panose="020B0400000000000000" pitchFamily="50" charset="-128"/>
                          <a:cs typeface="Times New Roman" panose="02020603050405020304" pitchFamily="18" charset="0"/>
                        </a:rPr>
                        <a:t>65.4</a:t>
                      </a:r>
                      <a:endParaRPr lang="ja-JP" sz="9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solidFill>
                            <a:schemeClr val="tx1"/>
                          </a:solidFill>
                          <a:effectLst/>
                          <a:latin typeface="Meiryo UI" panose="020B0604030504040204" pitchFamily="50" charset="-128"/>
                          <a:ea typeface="游ゴシック" panose="020B0400000000000000" pitchFamily="50" charset="-128"/>
                          <a:cs typeface="Times New Roman" panose="02020603050405020304" pitchFamily="18" charset="0"/>
                        </a:rPr>
                        <a:t>37.8</a:t>
                      </a:r>
                      <a:endParaRPr lang="ja-JP" sz="9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solidFill>
                            <a:schemeClr val="tx1"/>
                          </a:solidFill>
                          <a:effectLst/>
                          <a:latin typeface="Meiryo UI" panose="020B0604030504040204" pitchFamily="50" charset="-128"/>
                          <a:ea typeface="游ゴシック" panose="020B0400000000000000" pitchFamily="50" charset="-128"/>
                          <a:cs typeface="Times New Roman" panose="02020603050405020304" pitchFamily="18" charset="0"/>
                        </a:rPr>
                        <a:t>29.4</a:t>
                      </a:r>
                      <a:endParaRPr lang="ja-JP" sz="9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01951975"/>
                  </a:ext>
                </a:extLst>
              </a:tr>
            </a:tbl>
          </a:graphicData>
        </a:graphic>
      </p:graphicFrame>
      <p:graphicFrame>
        <p:nvGraphicFramePr>
          <p:cNvPr id="3" name="表 2">
            <a:extLst>
              <a:ext uri="{FF2B5EF4-FFF2-40B4-BE49-F238E27FC236}">
                <a16:creationId xmlns:a16="http://schemas.microsoft.com/office/drawing/2014/main" id="{9E871C6F-FC17-43EA-908C-6A652212DB73}"/>
              </a:ext>
            </a:extLst>
          </p:cNvPr>
          <p:cNvGraphicFramePr>
            <a:graphicFrameLocks noGrp="1"/>
          </p:cNvGraphicFramePr>
          <p:nvPr>
            <p:extLst>
              <p:ext uri="{D42A27DB-BD31-4B8C-83A1-F6EECF244321}">
                <p14:modId xmlns:p14="http://schemas.microsoft.com/office/powerpoint/2010/main" val="43520162"/>
              </p:ext>
            </p:extLst>
          </p:nvPr>
        </p:nvGraphicFramePr>
        <p:xfrm>
          <a:off x="5128459" y="2342212"/>
          <a:ext cx="2762803" cy="563428"/>
        </p:xfrm>
        <a:graphic>
          <a:graphicData uri="http://schemas.openxmlformats.org/drawingml/2006/table">
            <a:tbl>
              <a:tblPr firstRow="1" firstCol="1" bandRow="1"/>
              <a:tblGrid>
                <a:gridCol w="976186">
                  <a:extLst>
                    <a:ext uri="{9D8B030D-6E8A-4147-A177-3AD203B41FA5}">
                      <a16:colId xmlns:a16="http://schemas.microsoft.com/office/drawing/2014/main" val="3159060738"/>
                    </a:ext>
                  </a:extLst>
                </a:gridCol>
                <a:gridCol w="821871">
                  <a:extLst>
                    <a:ext uri="{9D8B030D-6E8A-4147-A177-3AD203B41FA5}">
                      <a16:colId xmlns:a16="http://schemas.microsoft.com/office/drawing/2014/main" val="398691355"/>
                    </a:ext>
                  </a:extLst>
                </a:gridCol>
                <a:gridCol w="964746">
                  <a:extLst>
                    <a:ext uri="{9D8B030D-6E8A-4147-A177-3AD203B41FA5}">
                      <a16:colId xmlns:a16="http://schemas.microsoft.com/office/drawing/2014/main" val="392014330"/>
                    </a:ext>
                  </a:extLst>
                </a:gridCol>
              </a:tblGrid>
              <a:tr h="252372">
                <a:tc>
                  <a:txBody>
                    <a:bodyPr/>
                    <a:lstStyle/>
                    <a:p>
                      <a:pPr algn="ctr">
                        <a:lnSpc>
                          <a:spcPts val="1400"/>
                        </a:lnSpc>
                      </a:pPr>
                      <a:r>
                        <a:rPr lang="en-US" sz="700" kern="100" dirty="0">
                          <a:effectLst/>
                          <a:latin typeface="Meiryo UI" panose="020B0604030504040204" pitchFamily="50" charset="-128"/>
                          <a:ea typeface="游ゴシック" panose="020B0400000000000000" pitchFamily="50" charset="-128"/>
                          <a:cs typeface="Times New Roman" panose="02020603050405020304" pitchFamily="18" charset="0"/>
                        </a:rPr>
                        <a:t>2020</a:t>
                      </a:r>
                      <a:r>
                        <a:rPr lang="ja-JP" sz="700" kern="100" dirty="0">
                          <a:effectLst/>
                          <a:latin typeface="游ゴシック" panose="020B0400000000000000" pitchFamily="50" charset="-128"/>
                          <a:ea typeface="Meiryo UI" panose="020B0604030504040204" pitchFamily="50" charset="-128"/>
                          <a:cs typeface="Times New Roman" panose="02020603050405020304" pitchFamily="18" charset="0"/>
                        </a:rPr>
                        <a:t>年度</a:t>
                      </a:r>
                      <a:br>
                        <a:rPr lang="en-US" altLang="ja-JP" sz="700" kern="100" dirty="0">
                          <a:effectLst/>
                          <a:latin typeface="游ゴシック" panose="020B0400000000000000" pitchFamily="50" charset="-128"/>
                          <a:ea typeface="Meiryo UI" panose="020B0604030504040204" pitchFamily="50" charset="-128"/>
                          <a:cs typeface="Times New Roman" panose="02020603050405020304" pitchFamily="18" charset="0"/>
                        </a:rPr>
                      </a:br>
                      <a:r>
                        <a:rPr lang="ja-JP" sz="700" kern="100" dirty="0">
                          <a:effectLst/>
                          <a:latin typeface="游ゴシック" panose="020B0400000000000000" pitchFamily="50" charset="-128"/>
                          <a:ea typeface="Meiryo UI" panose="020B0604030504040204" pitchFamily="50" charset="-128"/>
                          <a:cs typeface="Times New Roman" panose="02020603050405020304" pitchFamily="18" charset="0"/>
                        </a:rPr>
                        <a:t>（本計画策定時）</a:t>
                      </a:r>
                      <a:endParaRPr lang="ja-JP" sz="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700" kern="100" dirty="0">
                          <a:solidFill>
                            <a:schemeClr val="tx1"/>
                          </a:solidFill>
                          <a:effectLst/>
                          <a:latin typeface="Meiryo UI" panose="020B0604030504040204" pitchFamily="50" charset="-128"/>
                          <a:ea typeface="游ゴシック" panose="020B0400000000000000" pitchFamily="50" charset="-128"/>
                          <a:cs typeface="Times New Roman" panose="02020603050405020304" pitchFamily="18" charset="0"/>
                        </a:rPr>
                        <a:t>2024</a:t>
                      </a:r>
                      <a:r>
                        <a:rPr lang="ja-JP" sz="700" kern="100" dirty="0">
                          <a:solidFill>
                            <a:schemeClr val="tx1"/>
                          </a:solidFill>
                          <a:effectLst/>
                          <a:latin typeface="游ゴシック" panose="020B0400000000000000" pitchFamily="50" charset="-128"/>
                          <a:ea typeface="Meiryo UI" panose="020B0604030504040204" pitchFamily="50" charset="-128"/>
                          <a:cs typeface="Times New Roman" panose="02020603050405020304" pitchFamily="18" charset="0"/>
                        </a:rPr>
                        <a:t>年度</a:t>
                      </a:r>
                      <a:endParaRPr lang="ja-JP" sz="8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ts val="1400"/>
                        </a:lnSpc>
                      </a:pPr>
                      <a:r>
                        <a:rPr lang="ja-JP" sz="700" kern="100" dirty="0">
                          <a:solidFill>
                            <a:schemeClr val="tx1"/>
                          </a:solidFill>
                          <a:effectLst/>
                          <a:latin typeface="游ゴシック" panose="020B0400000000000000" pitchFamily="50" charset="-128"/>
                          <a:ea typeface="Meiryo UI" panose="020B0604030504040204" pitchFamily="50" charset="-128"/>
                          <a:cs typeface="Times New Roman" panose="02020603050405020304" pitchFamily="18" charset="0"/>
                        </a:rPr>
                        <a:t>（現状値）</a:t>
                      </a:r>
                      <a:endParaRPr lang="ja-JP" sz="8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700" kern="100">
                          <a:solidFill>
                            <a:srgbClr val="000000"/>
                          </a:solidFill>
                          <a:effectLst/>
                          <a:latin typeface="Meiryo UI" panose="020B0604030504040204" pitchFamily="50" charset="-128"/>
                          <a:ea typeface="游ゴシック" panose="020B0400000000000000" pitchFamily="50" charset="-128"/>
                          <a:cs typeface="Times New Roman" panose="02020603050405020304" pitchFamily="18" charset="0"/>
                        </a:rPr>
                        <a:t>2030</a:t>
                      </a:r>
                      <a:r>
                        <a:rPr lang="ja-JP" sz="700" kern="100">
                          <a:solidFill>
                            <a:srgbClr val="000000"/>
                          </a:solidFill>
                          <a:effectLst/>
                          <a:latin typeface="游ゴシック" panose="020B0400000000000000" pitchFamily="50" charset="-128"/>
                          <a:ea typeface="Meiryo UI" panose="020B0604030504040204" pitchFamily="50" charset="-128"/>
                          <a:cs typeface="Times New Roman" panose="02020603050405020304" pitchFamily="18" charset="0"/>
                        </a:rPr>
                        <a:t>年度</a:t>
                      </a:r>
                      <a:endParaRPr lang="ja-JP" sz="800"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ts val="1400"/>
                        </a:lnSpc>
                      </a:pPr>
                      <a:r>
                        <a:rPr lang="ja-JP" sz="700" kern="100">
                          <a:solidFill>
                            <a:srgbClr val="000000"/>
                          </a:solidFill>
                          <a:effectLst/>
                          <a:latin typeface="游ゴシック" panose="020B0400000000000000" pitchFamily="50" charset="-128"/>
                          <a:ea typeface="Meiryo UI" panose="020B0604030504040204" pitchFamily="50" charset="-128"/>
                          <a:cs typeface="Times New Roman" panose="02020603050405020304" pitchFamily="18" charset="0"/>
                        </a:rPr>
                        <a:t>（目標値）</a:t>
                      </a:r>
                      <a:endParaRPr lang="ja-JP" sz="8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37901393"/>
                  </a:ext>
                </a:extLst>
              </a:tr>
              <a:tr h="228846">
                <a:tc>
                  <a:txBody>
                    <a:bodyPr/>
                    <a:lstStyle/>
                    <a:p>
                      <a:pPr algn="ctr"/>
                      <a:r>
                        <a:rPr lang="en-US" sz="900" kern="100" dirty="0">
                          <a:effectLst/>
                          <a:latin typeface="Meiryo UI" panose="020B0604030504040204" pitchFamily="50" charset="-128"/>
                          <a:ea typeface="游ゴシック" panose="020B0400000000000000" pitchFamily="50" charset="-128"/>
                          <a:cs typeface="Times New Roman" panose="02020603050405020304" pitchFamily="18" charset="0"/>
                        </a:rPr>
                        <a:t>81.9</a:t>
                      </a:r>
                      <a:r>
                        <a:rPr lang="ja-JP" sz="900" kern="100" dirty="0">
                          <a:effectLst/>
                          <a:latin typeface="游ゴシック" panose="020B0400000000000000" pitchFamily="50" charset="-128"/>
                          <a:ea typeface="Meiryo UI" panose="020B0604030504040204" pitchFamily="50" charset="-128"/>
                          <a:cs typeface="Times New Roman" panose="02020603050405020304" pitchFamily="18" charset="0"/>
                        </a:rPr>
                        <a:t>％</a:t>
                      </a:r>
                      <a:endParaRPr 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solidFill>
                            <a:schemeClr val="tx1"/>
                          </a:solidFill>
                          <a:effectLst/>
                          <a:latin typeface="Meiryo UI" panose="020B0604030504040204" pitchFamily="50" charset="-128"/>
                          <a:ea typeface="游ゴシック" panose="020B0400000000000000" pitchFamily="50" charset="-128"/>
                          <a:cs typeface="Times New Roman" panose="02020603050405020304" pitchFamily="18" charset="0"/>
                        </a:rPr>
                        <a:t>86.4</a:t>
                      </a:r>
                      <a:r>
                        <a:rPr lang="ja-JP" sz="900" kern="100" dirty="0">
                          <a:solidFill>
                            <a:schemeClr val="tx1"/>
                          </a:solidFill>
                          <a:effectLst/>
                          <a:latin typeface="游ゴシック" panose="020B0400000000000000" pitchFamily="50" charset="-128"/>
                          <a:ea typeface="Meiryo UI" panose="020B0604030504040204" pitchFamily="50" charset="-128"/>
                          <a:cs typeface="Times New Roman" panose="02020603050405020304" pitchFamily="18" charset="0"/>
                        </a:rPr>
                        <a:t>％</a:t>
                      </a:r>
                      <a:endParaRPr lang="ja-JP" sz="10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solidFill>
                            <a:srgbClr val="000000"/>
                          </a:solidFill>
                          <a:effectLst/>
                          <a:latin typeface="Meiryo UI" panose="020B0604030504040204" pitchFamily="50" charset="-128"/>
                          <a:ea typeface="游ゴシック" panose="020B0400000000000000" pitchFamily="50" charset="-128"/>
                          <a:cs typeface="Times New Roman" panose="02020603050405020304" pitchFamily="18" charset="0"/>
                        </a:rPr>
                        <a:t>90</a:t>
                      </a:r>
                      <a:r>
                        <a:rPr lang="ja-JP" sz="900" kern="100" dirty="0">
                          <a:solidFill>
                            <a:srgbClr val="000000"/>
                          </a:solidFill>
                          <a:effectLst/>
                          <a:latin typeface="游ゴシック" panose="020B0400000000000000" pitchFamily="50" charset="-128"/>
                          <a:ea typeface="Meiryo UI" panose="020B0604030504040204" pitchFamily="50" charset="-128"/>
                          <a:cs typeface="Times New Roman" panose="02020603050405020304" pitchFamily="18" charset="0"/>
                        </a:rPr>
                        <a:t>％</a:t>
                      </a:r>
                      <a:endParaRPr 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0556951"/>
                  </a:ext>
                </a:extLst>
              </a:tr>
            </a:tbl>
          </a:graphicData>
        </a:graphic>
      </p:graphicFrame>
      <p:sp>
        <p:nvSpPr>
          <p:cNvPr id="44" name="テキスト ボックス 23">
            <a:extLst>
              <a:ext uri="{FF2B5EF4-FFF2-40B4-BE49-F238E27FC236}">
                <a16:creationId xmlns:a16="http://schemas.microsoft.com/office/drawing/2014/main" id="{0344AEE5-2373-416C-A4B5-B1F9BB39E461}"/>
              </a:ext>
            </a:extLst>
          </p:cNvPr>
          <p:cNvSpPr txBox="1">
            <a:spLocks/>
          </p:cNvSpPr>
          <p:nvPr/>
        </p:nvSpPr>
        <p:spPr>
          <a:xfrm>
            <a:off x="7815063" y="998098"/>
            <a:ext cx="763011" cy="7547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r>
              <a:rPr lang="ja-JP" altLang="en-US" sz="714" kern="100">
                <a:latin typeface="游ゴシック" panose="020B0400000000000000" pitchFamily="50" charset="-128"/>
                <a:ea typeface="Meiryo UI" panose="020B0604030504040204" pitchFamily="50" charset="-128"/>
                <a:cs typeface="Times New Roman" panose="02020603050405020304" pitchFamily="18" charset="0"/>
              </a:rPr>
              <a:t>（万トン</a:t>
            </a:r>
            <a:r>
              <a:rPr lang="en-US" sz="714" kern="100">
                <a:latin typeface="游ゴシック" panose="020B0400000000000000" pitchFamily="50" charset="-128"/>
                <a:ea typeface="Meiryo UI" panose="020B0604030504040204" pitchFamily="50" charset="-128"/>
                <a:cs typeface="Times New Roman" panose="02020603050405020304" pitchFamily="18" charset="0"/>
              </a:rPr>
              <a:t>/</a:t>
            </a:r>
            <a:r>
              <a:rPr lang="ja-JP" altLang="en-US" sz="714" kern="100">
                <a:latin typeface="游ゴシック" panose="020B0400000000000000" pitchFamily="50" charset="-128"/>
                <a:ea typeface="Meiryo UI" panose="020B0604030504040204" pitchFamily="50" charset="-128"/>
                <a:cs typeface="Times New Roman" panose="02020603050405020304" pitchFamily="18" charset="0"/>
              </a:rPr>
              <a:t>年）</a:t>
            </a:r>
            <a:endParaRPr lang="ja-JP" altLang="en-US" sz="857" kern="100">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46" name="図 45">
            <a:extLst>
              <a:ext uri="{FF2B5EF4-FFF2-40B4-BE49-F238E27FC236}">
                <a16:creationId xmlns:a16="http://schemas.microsoft.com/office/drawing/2014/main" id="{98D61E42-7FC5-473B-B221-36B6C15415D0}"/>
              </a:ext>
            </a:extLst>
          </p:cNvPr>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279087" y="949548"/>
            <a:ext cx="817499" cy="818562"/>
          </a:xfrm>
          <a:prstGeom prst="rect">
            <a:avLst/>
          </a:prstGeom>
          <a:noFill/>
          <a:ln>
            <a:noFill/>
          </a:ln>
        </p:spPr>
      </p:pic>
      <p:sp>
        <p:nvSpPr>
          <p:cNvPr id="50" name="正方形/長方形 49">
            <a:extLst>
              <a:ext uri="{FF2B5EF4-FFF2-40B4-BE49-F238E27FC236}">
                <a16:creationId xmlns:a16="http://schemas.microsoft.com/office/drawing/2014/main" id="{F94F63A5-8382-49DE-879E-108E3CE37BEA}"/>
              </a:ext>
            </a:extLst>
          </p:cNvPr>
          <p:cNvSpPr/>
          <p:nvPr/>
        </p:nvSpPr>
        <p:spPr>
          <a:xfrm>
            <a:off x="2646807" y="5091833"/>
            <a:ext cx="500895" cy="200055"/>
          </a:xfrm>
          <a:prstGeom prst="rect">
            <a:avLst/>
          </a:prstGeom>
          <a:noFill/>
        </p:spPr>
        <p:txBody>
          <a:bodyPr wrap="square">
            <a:spAutoFit/>
          </a:bodyPr>
          <a:lstStyle/>
          <a:p>
            <a:pPr defTabSz="844073">
              <a:defRPr/>
            </a:pPr>
            <a:r>
              <a:rPr lang="en-US" altLang="ja-JP" sz="700" b="1" kern="0" dirty="0">
                <a:solidFill>
                  <a:prstClr val="black"/>
                </a:solidFill>
                <a:latin typeface="Meiryo UI"/>
                <a:ea typeface="Meiryo UI"/>
              </a:rPr>
              <a:t>81.9</a:t>
            </a:r>
            <a:r>
              <a:rPr lang="ja-JP" altLang="en-US" sz="700" b="1" kern="0" dirty="0">
                <a:solidFill>
                  <a:prstClr val="black"/>
                </a:solidFill>
                <a:latin typeface="Meiryo UI"/>
                <a:ea typeface="Meiryo UI"/>
              </a:rPr>
              <a:t>％</a:t>
            </a:r>
            <a:endParaRPr lang="en-US" altLang="ja-JP" sz="700" b="1" kern="0" dirty="0">
              <a:solidFill>
                <a:prstClr val="black"/>
              </a:solidFill>
              <a:latin typeface="Meiryo UI"/>
              <a:ea typeface="Meiryo UI"/>
            </a:endParaRPr>
          </a:p>
        </p:txBody>
      </p:sp>
      <p:grpSp>
        <p:nvGrpSpPr>
          <p:cNvPr id="6" name="グループ化 5">
            <a:extLst>
              <a:ext uri="{FF2B5EF4-FFF2-40B4-BE49-F238E27FC236}">
                <a16:creationId xmlns:a16="http://schemas.microsoft.com/office/drawing/2014/main" id="{1B554BB0-194B-4A1A-9D71-DB93556C6D0E}"/>
              </a:ext>
            </a:extLst>
          </p:cNvPr>
          <p:cNvGrpSpPr/>
          <p:nvPr/>
        </p:nvGrpSpPr>
        <p:grpSpPr>
          <a:xfrm>
            <a:off x="2214490" y="3383407"/>
            <a:ext cx="2129432" cy="1446219"/>
            <a:chOff x="3053560" y="4590726"/>
            <a:chExt cx="2981203" cy="2024706"/>
          </a:xfrm>
        </p:grpSpPr>
        <p:graphicFrame>
          <p:nvGraphicFramePr>
            <p:cNvPr id="53" name="グラフ 52">
              <a:extLst>
                <a:ext uri="{FF2B5EF4-FFF2-40B4-BE49-F238E27FC236}">
                  <a16:creationId xmlns:a16="http://schemas.microsoft.com/office/drawing/2014/main" id="{EC5A1D38-9BF3-445C-8C8C-77B69711D4CA}"/>
                </a:ext>
              </a:extLst>
            </p:cNvPr>
            <p:cNvGraphicFramePr>
              <a:graphicFrameLocks/>
            </p:cNvGraphicFramePr>
            <p:nvPr>
              <p:extLst>
                <p:ext uri="{D42A27DB-BD31-4B8C-83A1-F6EECF244321}">
                  <p14:modId xmlns:p14="http://schemas.microsoft.com/office/powerpoint/2010/main" val="3073201748"/>
                </p:ext>
              </p:extLst>
            </p:nvPr>
          </p:nvGraphicFramePr>
          <p:xfrm>
            <a:off x="3162407" y="4594926"/>
            <a:ext cx="2872356" cy="2020506"/>
          </p:xfrm>
          <a:graphic>
            <a:graphicData uri="http://schemas.openxmlformats.org/drawingml/2006/chart">
              <c:chart xmlns:c="http://schemas.openxmlformats.org/drawingml/2006/chart" xmlns:r="http://schemas.openxmlformats.org/officeDocument/2006/relationships" r:id="rId12"/>
            </a:graphicData>
          </a:graphic>
        </p:graphicFrame>
        <p:sp>
          <p:nvSpPr>
            <p:cNvPr id="4" name="テキスト ボックス 3">
              <a:extLst>
                <a:ext uri="{FF2B5EF4-FFF2-40B4-BE49-F238E27FC236}">
                  <a16:creationId xmlns:a16="http://schemas.microsoft.com/office/drawing/2014/main" id="{B1D679AF-08D1-44EB-B840-61C18C8AA1FA}"/>
                </a:ext>
              </a:extLst>
            </p:cNvPr>
            <p:cNvSpPr txBox="1"/>
            <p:nvPr/>
          </p:nvSpPr>
          <p:spPr>
            <a:xfrm>
              <a:off x="3061368" y="5101457"/>
              <a:ext cx="624622" cy="252249"/>
            </a:xfrm>
            <a:prstGeom prst="rect">
              <a:avLst/>
            </a:prstGeom>
            <a:noFill/>
          </p:spPr>
          <p:txBody>
            <a:bodyPr wrap="square" rtlCol="0">
              <a:spAutoFit/>
            </a:bodyPr>
            <a:lstStyle/>
            <a:p>
              <a:r>
                <a:rPr kumimoji="1" lang="ja-JP" altLang="en-US" sz="571" dirty="0">
                  <a:latin typeface="メイリオ" panose="020B0604030504040204" pitchFamily="50" charset="-128"/>
                  <a:ea typeface="メイリオ" panose="020B0604030504040204" pitchFamily="50" charset="-128"/>
                </a:rPr>
                <a:t>事業系</a:t>
              </a:r>
            </a:p>
          </p:txBody>
        </p:sp>
        <p:sp>
          <p:nvSpPr>
            <p:cNvPr id="54" name="テキスト ボックス 53">
              <a:extLst>
                <a:ext uri="{FF2B5EF4-FFF2-40B4-BE49-F238E27FC236}">
                  <a16:creationId xmlns:a16="http://schemas.microsoft.com/office/drawing/2014/main" id="{11C6E070-10F8-4C74-B268-7DCA03713A4F}"/>
                </a:ext>
              </a:extLst>
            </p:cNvPr>
            <p:cNvSpPr txBox="1"/>
            <p:nvPr/>
          </p:nvSpPr>
          <p:spPr>
            <a:xfrm>
              <a:off x="3104372" y="5675273"/>
              <a:ext cx="624622" cy="252249"/>
            </a:xfrm>
            <a:prstGeom prst="rect">
              <a:avLst/>
            </a:prstGeom>
            <a:noFill/>
          </p:spPr>
          <p:txBody>
            <a:bodyPr wrap="square" rtlCol="0">
              <a:spAutoFit/>
            </a:bodyPr>
            <a:lstStyle/>
            <a:p>
              <a:r>
                <a:rPr kumimoji="1" lang="ja-JP" altLang="en-US" sz="571" dirty="0">
                  <a:latin typeface="メイリオ" panose="020B0604030504040204" pitchFamily="50" charset="-128"/>
                  <a:ea typeface="メイリオ" panose="020B0604030504040204" pitchFamily="50" charset="-128"/>
                </a:rPr>
                <a:t>家庭系</a:t>
              </a:r>
            </a:p>
          </p:txBody>
        </p:sp>
        <p:sp>
          <p:nvSpPr>
            <p:cNvPr id="57" name="テキスト ボックス 56">
              <a:extLst>
                <a:ext uri="{FF2B5EF4-FFF2-40B4-BE49-F238E27FC236}">
                  <a16:creationId xmlns:a16="http://schemas.microsoft.com/office/drawing/2014/main" id="{C58D4EE7-DB80-4DCB-990C-54E8A673D261}"/>
                </a:ext>
              </a:extLst>
            </p:cNvPr>
            <p:cNvSpPr txBox="1"/>
            <p:nvPr/>
          </p:nvSpPr>
          <p:spPr>
            <a:xfrm>
              <a:off x="3526838" y="4664376"/>
              <a:ext cx="688972" cy="301622"/>
            </a:xfrm>
            <a:prstGeom prst="rect">
              <a:avLst/>
            </a:prstGeom>
            <a:noFill/>
          </p:spPr>
          <p:txBody>
            <a:bodyPr wrap="square" rtlCol="0">
              <a:spAutoFit/>
            </a:bodyPr>
            <a:lstStyle/>
            <a:p>
              <a:r>
                <a:rPr kumimoji="1" lang="en-US" altLang="ja-JP" sz="800" dirty="0">
                  <a:latin typeface="メイリオ" panose="020B0604030504040204" pitchFamily="50" charset="-128"/>
                  <a:ea typeface="メイリオ" panose="020B0604030504040204" pitchFamily="50" charset="-128"/>
                </a:rPr>
                <a:t>43.1</a:t>
              </a:r>
              <a:endParaRPr kumimoji="1" lang="ja-JP" altLang="en-US" sz="800" dirty="0">
                <a:latin typeface="メイリオ" panose="020B0604030504040204" pitchFamily="50" charset="-128"/>
                <a:ea typeface="メイリオ" panose="020B0604030504040204" pitchFamily="50" charset="-128"/>
              </a:endParaRPr>
            </a:p>
          </p:txBody>
        </p:sp>
        <p:sp>
          <p:nvSpPr>
            <p:cNvPr id="67" name="テキスト ボックス 66">
              <a:extLst>
                <a:ext uri="{FF2B5EF4-FFF2-40B4-BE49-F238E27FC236}">
                  <a16:creationId xmlns:a16="http://schemas.microsoft.com/office/drawing/2014/main" id="{DB5B79F4-AB3C-4EBF-9645-D4055405DE5D}"/>
                </a:ext>
              </a:extLst>
            </p:cNvPr>
            <p:cNvSpPr txBox="1"/>
            <p:nvPr/>
          </p:nvSpPr>
          <p:spPr>
            <a:xfrm>
              <a:off x="4387243" y="4831486"/>
              <a:ext cx="688972" cy="301622"/>
            </a:xfrm>
            <a:prstGeom prst="rect">
              <a:avLst/>
            </a:prstGeom>
            <a:noFill/>
          </p:spPr>
          <p:txBody>
            <a:bodyPr wrap="square" rtlCol="0">
              <a:spAutoFit/>
            </a:bodyPr>
            <a:lstStyle/>
            <a:p>
              <a:r>
                <a:rPr lang="en-US" altLang="ja-JP" sz="800" dirty="0">
                  <a:latin typeface="メイリオ" panose="020B0604030504040204" pitchFamily="50" charset="-128"/>
                  <a:ea typeface="メイリオ" panose="020B0604030504040204" pitchFamily="50" charset="-128"/>
                </a:rPr>
                <a:t>37.8</a:t>
              </a:r>
              <a:endParaRPr kumimoji="1" lang="ja-JP" altLang="en-US" sz="800" dirty="0">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0EFD5DFD-4904-411B-B994-314D4AECC444}"/>
                </a:ext>
              </a:extLst>
            </p:cNvPr>
            <p:cNvSpPr txBox="1"/>
            <p:nvPr/>
          </p:nvSpPr>
          <p:spPr>
            <a:xfrm>
              <a:off x="5220375" y="4875247"/>
              <a:ext cx="732592" cy="301622"/>
            </a:xfrm>
            <a:prstGeom prst="rect">
              <a:avLst/>
            </a:prstGeom>
            <a:noFill/>
          </p:spPr>
          <p:txBody>
            <a:bodyPr wrap="square" rtlCol="0">
              <a:spAutoFit/>
            </a:bodyPr>
            <a:lstStyle/>
            <a:p>
              <a:r>
                <a:rPr lang="en-US" altLang="ja-JP" sz="800" dirty="0">
                  <a:latin typeface="メイリオ" panose="020B0604030504040204" pitchFamily="50" charset="-128"/>
                  <a:ea typeface="メイリオ" panose="020B0604030504040204" pitchFamily="50" charset="-128"/>
                </a:rPr>
                <a:t>32.7</a:t>
              </a:r>
              <a:endParaRPr kumimoji="1" lang="ja-JP" altLang="en-US" sz="800" dirty="0">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E1A5DEF6-F166-4263-827E-7B88BBEC267F}"/>
                </a:ext>
              </a:extLst>
            </p:cNvPr>
            <p:cNvSpPr txBox="1"/>
            <p:nvPr/>
          </p:nvSpPr>
          <p:spPr>
            <a:xfrm>
              <a:off x="3108959" y="4590726"/>
              <a:ext cx="689095" cy="252249"/>
            </a:xfrm>
            <a:prstGeom prst="rect">
              <a:avLst/>
            </a:prstGeom>
            <a:noFill/>
          </p:spPr>
          <p:txBody>
            <a:bodyPr wrap="square" rtlCol="0">
              <a:spAutoFit/>
            </a:bodyPr>
            <a:lstStyle/>
            <a:p>
              <a:r>
                <a:rPr lang="en-US" altLang="ja-JP" sz="571" dirty="0">
                  <a:latin typeface="メイリオ" panose="020B0604030504040204" pitchFamily="50" charset="-128"/>
                  <a:ea typeface="メイリオ" panose="020B0604030504040204" pitchFamily="50" charset="-128"/>
                </a:rPr>
                <a:t>(</a:t>
              </a:r>
              <a:r>
                <a:rPr lang="ja-JP" altLang="en-US" sz="571" dirty="0">
                  <a:latin typeface="メイリオ" panose="020B0604030504040204" pitchFamily="50" charset="-128"/>
                  <a:ea typeface="メイリオ" panose="020B0604030504040204" pitchFamily="50" charset="-128"/>
                </a:rPr>
                <a:t>万トン</a:t>
              </a:r>
              <a:r>
                <a:rPr lang="en-US" altLang="ja-JP" sz="571" dirty="0">
                  <a:latin typeface="メイリオ" panose="020B0604030504040204" pitchFamily="50" charset="-128"/>
                  <a:ea typeface="メイリオ" panose="020B0604030504040204" pitchFamily="50" charset="-128"/>
                </a:rPr>
                <a:t>)</a:t>
              </a:r>
            </a:p>
          </p:txBody>
        </p:sp>
        <p:sp>
          <p:nvSpPr>
            <p:cNvPr id="71" name="テキスト ボックス 70">
              <a:extLst>
                <a:ext uri="{FF2B5EF4-FFF2-40B4-BE49-F238E27FC236}">
                  <a16:creationId xmlns:a16="http://schemas.microsoft.com/office/drawing/2014/main" id="{D9F31C3F-79F3-464D-94F5-E003D0A5EE36}"/>
                </a:ext>
              </a:extLst>
            </p:cNvPr>
            <p:cNvSpPr txBox="1"/>
            <p:nvPr/>
          </p:nvSpPr>
          <p:spPr>
            <a:xfrm>
              <a:off x="3053560" y="6087118"/>
              <a:ext cx="624621" cy="252249"/>
            </a:xfrm>
            <a:prstGeom prst="rect">
              <a:avLst/>
            </a:prstGeom>
            <a:noFill/>
          </p:spPr>
          <p:txBody>
            <a:bodyPr wrap="square" rtlCol="0">
              <a:spAutoFit/>
            </a:bodyPr>
            <a:lstStyle/>
            <a:p>
              <a:r>
                <a:rPr lang="en-US" altLang="ja-JP" sz="571" dirty="0">
                  <a:latin typeface="メイリオ" panose="020B0604030504040204" pitchFamily="50" charset="-128"/>
                  <a:ea typeface="メイリオ" panose="020B0604030504040204" pitchFamily="50" charset="-128"/>
                </a:rPr>
                <a:t>(</a:t>
              </a:r>
              <a:r>
                <a:rPr lang="ja-JP" altLang="en-US" sz="571" dirty="0">
                  <a:latin typeface="メイリオ" panose="020B0604030504040204" pitchFamily="50" charset="-128"/>
                  <a:ea typeface="メイリオ" panose="020B0604030504040204" pitchFamily="50" charset="-128"/>
                </a:rPr>
                <a:t>年度</a:t>
              </a:r>
              <a:r>
                <a:rPr lang="en-US" altLang="ja-JP" sz="571" dirty="0">
                  <a:latin typeface="メイリオ" panose="020B0604030504040204" pitchFamily="50" charset="-128"/>
                  <a:ea typeface="メイリオ" panose="020B0604030504040204" pitchFamily="50" charset="-128"/>
                </a:rPr>
                <a:t>)</a:t>
              </a:r>
            </a:p>
          </p:txBody>
        </p:sp>
      </p:grpSp>
      <p:sp>
        <p:nvSpPr>
          <p:cNvPr id="47" name="スライド番号プレースホルダー 2">
            <a:extLst>
              <a:ext uri="{FF2B5EF4-FFF2-40B4-BE49-F238E27FC236}">
                <a16:creationId xmlns:a16="http://schemas.microsoft.com/office/drawing/2014/main" id="{4E6D76B2-90D3-4F3B-ABC3-057E99622A17}"/>
              </a:ext>
            </a:extLst>
          </p:cNvPr>
          <p:cNvSpPr>
            <a:spLocks noGrp="1"/>
          </p:cNvSpPr>
          <p:nvPr>
            <p:ph type="sldNum" sz="quarter" idx="12"/>
          </p:nvPr>
        </p:nvSpPr>
        <p:spPr>
          <a:xfrm>
            <a:off x="7070889" y="6579677"/>
            <a:ext cx="2057400" cy="365125"/>
          </a:xfrm>
        </p:spPr>
        <p:txBody>
          <a:bodyPr/>
          <a:lstStyle/>
          <a:p>
            <a:fld id="{481A2E50-83C5-4483-B0CA-AC279CFA76AE}" type="slidenum">
              <a:rPr kumimoji="1" lang="ja-JP" altLang="en-US" sz="1200" smtClean="0">
                <a:solidFill>
                  <a:schemeClr val="tx1"/>
                </a:solidFill>
              </a:rPr>
              <a:t>26</a:t>
            </a:fld>
            <a:endParaRPr kumimoji="1" lang="ja-JP" altLang="en-US" sz="1200" dirty="0">
              <a:solidFill>
                <a:schemeClr val="tx1"/>
              </a:solidFill>
            </a:endParaRPr>
          </a:p>
        </p:txBody>
      </p:sp>
    </p:spTree>
    <p:extLst>
      <p:ext uri="{BB962C8B-B14F-4D97-AF65-F5344CB8AC3E}">
        <p14:creationId xmlns:p14="http://schemas.microsoft.com/office/powerpoint/2010/main" val="129171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角丸四角形 77"/>
          <p:cNvSpPr/>
          <p:nvPr/>
        </p:nvSpPr>
        <p:spPr>
          <a:xfrm>
            <a:off x="95505" y="438288"/>
            <a:ext cx="8946572" cy="4828539"/>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pPr defTabSz="914418">
              <a:defRPr/>
            </a:pPr>
            <a:endParaRPr kumimoji="1" lang="ja-JP" altLang="en-US" sz="1286">
              <a:solidFill>
                <a:prstClr val="black"/>
              </a:solidFill>
              <a:latin typeface="Calibri"/>
              <a:ea typeface="ＭＳ Ｐゴシック" panose="020B0600070205080204" pitchFamily="50" charset="-128"/>
            </a:endParaRPr>
          </a:p>
        </p:txBody>
      </p:sp>
      <p:sp>
        <p:nvSpPr>
          <p:cNvPr id="79" name="角丸四角形 78"/>
          <p:cNvSpPr/>
          <p:nvPr/>
        </p:nvSpPr>
        <p:spPr>
          <a:xfrm>
            <a:off x="101923" y="412628"/>
            <a:ext cx="8940154" cy="205819"/>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65314" tIns="25714" rIns="65314" bIns="25714" rtlCol="0" anchor="ctr">
            <a:spAutoFit/>
          </a:bodyPr>
          <a:lstStyle/>
          <a:p>
            <a:pPr defTabSz="914418">
              <a:defRPr/>
            </a:pPr>
            <a:r>
              <a:rPr kumimoji="1" lang="ja-JP" altLang="en-US" sz="1000" b="1">
                <a:solidFill>
                  <a:prstClr val="white"/>
                </a:solidFill>
                <a:latin typeface="Meiryo UI"/>
                <a:ea typeface="Meiryo UI"/>
                <a:cs typeface="Meiryo UI" pitchFamily="50" charset="-128"/>
              </a:rPr>
              <a:t>第６章　基本的施策</a:t>
            </a:r>
          </a:p>
        </p:txBody>
      </p:sp>
      <p:sp>
        <p:nvSpPr>
          <p:cNvPr id="90" name="角丸四角形 89"/>
          <p:cNvSpPr/>
          <p:nvPr/>
        </p:nvSpPr>
        <p:spPr>
          <a:xfrm>
            <a:off x="135836" y="5470196"/>
            <a:ext cx="8906241" cy="1294777"/>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pPr defTabSz="914418">
              <a:defRPr/>
            </a:pPr>
            <a:endParaRPr kumimoji="1" lang="ja-JP" altLang="en-US" sz="1400">
              <a:solidFill>
                <a:prstClr val="black"/>
              </a:solidFill>
              <a:latin typeface="Calibri"/>
              <a:ea typeface="ＭＳ Ｐゴシック" panose="020B0600070205080204" pitchFamily="50" charset="-128"/>
            </a:endParaRPr>
          </a:p>
        </p:txBody>
      </p:sp>
      <p:sp>
        <p:nvSpPr>
          <p:cNvPr id="97" name="角丸四角形 96"/>
          <p:cNvSpPr/>
          <p:nvPr/>
        </p:nvSpPr>
        <p:spPr>
          <a:xfrm>
            <a:off x="132156" y="5337501"/>
            <a:ext cx="8902238" cy="205819"/>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65314" tIns="25714" rIns="65314" bIns="25714" rtlCol="0" anchor="ctr">
            <a:spAutoFit/>
          </a:bodyPr>
          <a:lstStyle/>
          <a:p>
            <a:pPr defTabSz="914418">
              <a:defRPr/>
            </a:pPr>
            <a:r>
              <a:rPr kumimoji="1" lang="ja-JP" altLang="en-US" sz="1000" b="1">
                <a:solidFill>
                  <a:prstClr val="white"/>
                </a:solidFill>
                <a:latin typeface="Meiryo UI"/>
                <a:ea typeface="Meiryo UI"/>
              </a:rPr>
              <a:t>計画の効果的な推進</a:t>
            </a:r>
          </a:p>
        </p:txBody>
      </p:sp>
      <p:sp>
        <p:nvSpPr>
          <p:cNvPr id="43" name="角丸四角形 42"/>
          <p:cNvSpPr/>
          <p:nvPr/>
        </p:nvSpPr>
        <p:spPr>
          <a:xfrm>
            <a:off x="109606" y="5380109"/>
            <a:ext cx="2880000" cy="25714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714" tIns="0" rIns="0" bIns="0" numCol="1" spcCol="0" rtlCol="0" fromWordArt="0" anchor="ctr" anchorCtr="0" forceAA="0" compatLnSpc="1">
            <a:prstTxWarp prst="textNoShape">
              <a:avLst/>
            </a:prstTxWarp>
            <a:noAutofit/>
          </a:bodyPr>
          <a:lstStyle/>
          <a:p>
            <a:pPr marR="102056" defTabSz="914418">
              <a:defRPr/>
            </a:pPr>
            <a:endParaRPr kumimoji="1" lang="en-US" altLang="ja-JP" sz="643" kern="10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5" name="角丸四角形 44"/>
          <p:cNvSpPr/>
          <p:nvPr/>
        </p:nvSpPr>
        <p:spPr>
          <a:xfrm>
            <a:off x="-1945935" y="5067721"/>
            <a:ext cx="2880000" cy="257143"/>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714" tIns="0" rIns="0" bIns="0" numCol="1" spcCol="0" rtlCol="0" fromWordArt="0" anchor="ctr" anchorCtr="0" forceAA="0" compatLnSpc="1">
            <a:prstTxWarp prst="textNoShape">
              <a:avLst/>
            </a:prstTxWarp>
            <a:noAutofit/>
          </a:bodyPr>
          <a:lstStyle/>
          <a:p>
            <a:pPr marR="102056" defTabSz="914418">
              <a:defRPr/>
            </a:pPr>
            <a:endParaRPr kumimoji="1" lang="en-US" altLang="ja-JP" sz="643" kern="10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84" name="Group 40">
            <a:extLst>
              <a:ext uri="{FF2B5EF4-FFF2-40B4-BE49-F238E27FC236}">
                <a16:creationId xmlns:a16="http://schemas.microsoft.com/office/drawing/2014/main" id="{04BC2CAA-6963-47DF-B1A4-A85A687FF524}"/>
              </a:ext>
            </a:extLst>
          </p:cNvPr>
          <p:cNvGrpSpPr>
            <a:grpSpLocks/>
          </p:cNvGrpSpPr>
          <p:nvPr/>
        </p:nvGrpSpPr>
        <p:grpSpPr bwMode="auto">
          <a:xfrm>
            <a:off x="67914" y="25951"/>
            <a:ext cx="4241589" cy="339479"/>
            <a:chOff x="737" y="402"/>
            <a:chExt cx="13540" cy="904"/>
          </a:xfrm>
        </p:grpSpPr>
        <p:sp>
          <p:nvSpPr>
            <p:cNvPr id="87"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65314" tIns="32657" rIns="65314" bIns="32657" numCol="1" anchor="t" anchorCtr="0" compatLnSpc="1">
              <a:prstTxWarp prst="textNoShape">
                <a:avLst/>
              </a:prstTxWarp>
            </a:bodyPr>
            <a:lstStyle/>
            <a:p>
              <a:pPr defTabSz="914418">
                <a:defRPr/>
              </a:pPr>
              <a:endParaRPr kumimoji="1" lang="ja-JP" altLang="en-US">
                <a:solidFill>
                  <a:prstClr val="black"/>
                </a:solidFill>
                <a:latin typeface="Calibri"/>
                <a:ea typeface="ＭＳ Ｐゴシック" panose="020B0600070205080204" pitchFamily="50" charset="-128"/>
              </a:endParaRPr>
            </a:p>
          </p:txBody>
        </p:sp>
        <p:sp>
          <p:nvSpPr>
            <p:cNvPr id="88"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53068" tIns="6350" rIns="53068" bIns="6350" numCol="1" anchor="ctr" anchorCtr="0" compatLnSpc="1">
              <a:prstTxWarp prst="textNoShape">
                <a:avLst/>
              </a:prstTxWarp>
            </a:bodyPr>
            <a:lstStyle/>
            <a:p>
              <a:pPr defTabSz="653156" eaLnBrk="0" fontAlgn="base" hangingPunct="0">
                <a:spcBef>
                  <a:spcPct val="0"/>
                </a:spcBef>
                <a:spcAft>
                  <a:spcPct val="0"/>
                </a:spcAft>
                <a:defRPr/>
              </a:pPr>
              <a:r>
                <a:rPr kumimoji="1" lang="ja-JP" altLang="en-US" sz="1143" b="1" dirty="0">
                  <a:solidFill>
                    <a:prstClr val="white"/>
                  </a:solidFill>
                  <a:latin typeface="Meiryo UI"/>
                  <a:ea typeface="Meiryo UI"/>
                  <a:cs typeface="Meiryo UI" panose="020B0604030504040204" pitchFamily="50" charset="-128"/>
                </a:rPr>
                <a:t>大阪府食品ロス削減推進計画の見直しについて</a:t>
              </a:r>
              <a:r>
                <a:rPr kumimoji="1" lang="en-US" altLang="ja-JP" sz="1143" b="1" dirty="0">
                  <a:solidFill>
                    <a:prstClr val="white"/>
                  </a:solidFill>
                  <a:latin typeface="Meiryo UI"/>
                  <a:ea typeface="Meiryo UI"/>
                  <a:cs typeface="Meiryo UI" panose="020B0604030504040204" pitchFamily="50" charset="-128"/>
                </a:rPr>
                <a:t>(</a:t>
              </a:r>
              <a:r>
                <a:rPr kumimoji="1" lang="ja-JP" altLang="en-US" sz="1143" b="1" dirty="0">
                  <a:solidFill>
                    <a:prstClr val="white"/>
                  </a:solidFill>
                  <a:latin typeface="Meiryo UI"/>
                  <a:ea typeface="Meiryo UI"/>
                  <a:cs typeface="Meiryo UI" panose="020B0604030504040204" pitchFamily="50" charset="-128"/>
                </a:rPr>
                <a:t>部会報告概要</a:t>
              </a:r>
              <a:r>
                <a:rPr kumimoji="1" lang="en-US" altLang="ja-JP" sz="1143" b="1" dirty="0">
                  <a:solidFill>
                    <a:prstClr val="white"/>
                  </a:solidFill>
                  <a:latin typeface="Meiryo UI"/>
                  <a:ea typeface="Meiryo UI"/>
                  <a:cs typeface="Meiryo UI" panose="020B0604030504040204" pitchFamily="50" charset="-128"/>
                </a:rPr>
                <a:t>)</a:t>
              </a:r>
              <a:endParaRPr kumimoji="1" lang="ja-JP" altLang="en-US" sz="1143" b="1" dirty="0">
                <a:solidFill>
                  <a:prstClr val="white"/>
                </a:solidFill>
                <a:latin typeface="Meiryo UI"/>
                <a:ea typeface="Meiryo UI"/>
              </a:endParaRPr>
            </a:p>
          </p:txBody>
        </p:sp>
        <p:sp>
          <p:nvSpPr>
            <p:cNvPr id="91"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65314" tIns="32657" rIns="65314" bIns="32657" numCol="1" anchor="t" anchorCtr="0" compatLnSpc="1">
              <a:prstTxWarp prst="textNoShape">
                <a:avLst/>
              </a:prstTxWarp>
            </a:bodyPr>
            <a:lstStyle/>
            <a:p>
              <a:pPr defTabSz="914418">
                <a:defRPr/>
              </a:pPr>
              <a:endParaRPr kumimoji="1" lang="ja-JP" altLang="en-US">
                <a:solidFill>
                  <a:prstClr val="black"/>
                </a:solidFill>
                <a:latin typeface="Calibri"/>
                <a:ea typeface="ＭＳ Ｐゴシック" panose="020B0600070205080204" pitchFamily="50" charset="-128"/>
              </a:endParaRPr>
            </a:p>
          </p:txBody>
        </p:sp>
        <p:sp>
          <p:nvSpPr>
            <p:cNvPr id="92"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65314" tIns="32657" rIns="65314" bIns="32657" numCol="1" anchor="t" anchorCtr="0" compatLnSpc="1">
              <a:prstTxWarp prst="textNoShape">
                <a:avLst/>
              </a:prstTxWarp>
            </a:bodyPr>
            <a:lstStyle/>
            <a:p>
              <a:pPr defTabSz="914418">
                <a:defRPr/>
              </a:pPr>
              <a:endParaRPr kumimoji="1" lang="ja-JP" altLang="en-US">
                <a:solidFill>
                  <a:prstClr val="black"/>
                </a:solidFill>
                <a:latin typeface="Calibri"/>
                <a:ea typeface="ＭＳ Ｐゴシック" panose="020B0600070205080204" pitchFamily="50" charset="-128"/>
              </a:endParaRPr>
            </a:p>
          </p:txBody>
        </p:sp>
      </p:grpSp>
      <p:grpSp>
        <p:nvGrpSpPr>
          <p:cNvPr id="58" name="グループ化 47">
            <a:extLst>
              <a:ext uri="{FF2B5EF4-FFF2-40B4-BE49-F238E27FC236}">
                <a16:creationId xmlns:a16="http://schemas.microsoft.com/office/drawing/2014/main" id="{905A252F-FE6C-4EC7-99A6-DF9F7A6BEE4E}"/>
              </a:ext>
            </a:extLst>
          </p:cNvPr>
          <p:cNvGrpSpPr>
            <a:grpSpLocks/>
          </p:cNvGrpSpPr>
          <p:nvPr/>
        </p:nvGrpSpPr>
        <p:grpSpPr bwMode="auto">
          <a:xfrm>
            <a:off x="4549891" y="65753"/>
            <a:ext cx="2336756" cy="311478"/>
            <a:chOff x="7706062" y="20711"/>
            <a:chExt cx="4090513" cy="591720"/>
          </a:xfrm>
        </p:grpSpPr>
        <p:pic>
          <p:nvPicPr>
            <p:cNvPr id="59" name="図 49">
              <a:extLst>
                <a:ext uri="{FF2B5EF4-FFF2-40B4-BE49-F238E27FC236}">
                  <a16:creationId xmlns:a16="http://schemas.microsoft.com/office/drawing/2014/main" id="{7AD830B5-23D4-42FD-AA81-BB3F0884570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06062" y="22500"/>
              <a:ext cx="586091" cy="5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図 50">
              <a:extLst>
                <a:ext uri="{FF2B5EF4-FFF2-40B4-BE49-F238E27FC236}">
                  <a16:creationId xmlns:a16="http://schemas.microsoft.com/office/drawing/2014/main" id="{878CB778-ACAD-4A95-800B-2D41B60C5E3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94404" y="26474"/>
              <a:ext cx="582117" cy="5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図 51">
              <a:extLst>
                <a:ext uri="{FF2B5EF4-FFF2-40B4-BE49-F238E27FC236}">
                  <a16:creationId xmlns:a16="http://schemas.microsoft.com/office/drawing/2014/main" id="{DDABF94C-F11C-4775-B5AC-627EBB3D0A4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76130" y="20711"/>
              <a:ext cx="590810" cy="59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図 52">
              <a:extLst>
                <a:ext uri="{FF2B5EF4-FFF2-40B4-BE49-F238E27FC236}">
                  <a16:creationId xmlns:a16="http://schemas.microsoft.com/office/drawing/2014/main" id="{C6202440-0E9A-4DA2-AF7D-85B5836EC2D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460094" y="26550"/>
              <a:ext cx="585881" cy="58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図 53">
              <a:extLst>
                <a:ext uri="{FF2B5EF4-FFF2-40B4-BE49-F238E27FC236}">
                  <a16:creationId xmlns:a16="http://schemas.microsoft.com/office/drawing/2014/main" id="{BC959148-0543-40C4-BF37-B0C36062DF1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42294" y="25489"/>
              <a:ext cx="585881" cy="58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図 54">
              <a:extLst>
                <a:ext uri="{FF2B5EF4-FFF2-40B4-BE49-F238E27FC236}">
                  <a16:creationId xmlns:a16="http://schemas.microsoft.com/office/drawing/2014/main" id="{3C57FA50-C269-4A4E-815E-910E1A8DC07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628176" y="26500"/>
              <a:ext cx="582200" cy="58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図 55">
              <a:extLst>
                <a:ext uri="{FF2B5EF4-FFF2-40B4-BE49-F238E27FC236}">
                  <a16:creationId xmlns:a16="http://schemas.microsoft.com/office/drawing/2014/main" id="{36BEEB29-CA74-4732-A120-1E9662F4C34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1210375" y="22500"/>
              <a:ext cx="586200" cy="5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 name="正方形/長方形 56">
            <a:extLst>
              <a:ext uri="{FF2B5EF4-FFF2-40B4-BE49-F238E27FC236}">
                <a16:creationId xmlns:a16="http://schemas.microsoft.com/office/drawing/2014/main" id="{6436214A-DABD-4360-BBE7-67ED17D55D25}"/>
              </a:ext>
            </a:extLst>
          </p:cNvPr>
          <p:cNvSpPr/>
          <p:nvPr/>
        </p:nvSpPr>
        <p:spPr>
          <a:xfrm>
            <a:off x="132155" y="666931"/>
            <a:ext cx="8940153" cy="310378"/>
          </a:xfrm>
          <a:prstGeom prst="rect">
            <a:avLst/>
          </a:prstGeom>
        </p:spPr>
        <p:txBody>
          <a:bodyPr wrap="square" lIns="65314" tIns="32657" rIns="65314" bIns="32657" anchor="t">
            <a:spAutoFit/>
          </a:bodyPr>
          <a:lstStyle/>
          <a:p>
            <a:pPr defTabSz="914418">
              <a:lnSpc>
                <a:spcPts val="1000"/>
              </a:lnSpc>
              <a:spcBef>
                <a:spcPts val="214"/>
              </a:spcBef>
              <a:defRPr/>
            </a:pPr>
            <a:r>
              <a:rPr lang="ja-JP" altLang="en-US" sz="786" dirty="0">
                <a:latin typeface="Meiryo UI"/>
                <a:ea typeface="Meiryo UI"/>
                <a:cs typeface="Meiryo UI" panose="020B0604030504040204" pitchFamily="50" charset="-128"/>
              </a:rPr>
              <a:t>　家庭系の食品ロスの更なる削減を進めていくために、</a:t>
            </a:r>
            <a:r>
              <a:rPr lang="ja-JP" altLang="en-US" sz="786" b="1" dirty="0">
                <a:latin typeface="Meiryo UI"/>
                <a:ea typeface="Meiryo UI"/>
                <a:cs typeface="Meiryo UI" panose="020B0604030504040204" pitchFamily="50" charset="-128"/>
              </a:rPr>
              <a:t>「家庭における食品の使いきりの推進」</a:t>
            </a:r>
            <a:r>
              <a:rPr lang="ja-JP" altLang="en-US" sz="786" dirty="0">
                <a:latin typeface="Meiryo UI"/>
                <a:ea typeface="Meiryo UI"/>
                <a:cs typeface="Meiryo UI" panose="020B0604030504040204" pitchFamily="50" charset="-128"/>
              </a:rPr>
              <a:t>を、また、事業系・家庭系双方の食品ロスの削減にアプローチするために、</a:t>
            </a:r>
            <a:r>
              <a:rPr lang="ja-JP" altLang="en-US" sz="786" b="1" dirty="0">
                <a:latin typeface="Meiryo UI"/>
                <a:ea typeface="Meiryo UI"/>
                <a:cs typeface="Meiryo UI" panose="020B0604030504040204" pitchFamily="50" charset="-128"/>
              </a:rPr>
              <a:t>事業者における適正量の製造・販売・供給</a:t>
            </a:r>
            <a:r>
              <a:rPr lang="ja-JP" altLang="en-US" sz="786" dirty="0">
                <a:latin typeface="Meiryo UI"/>
                <a:ea typeface="Meiryo UI"/>
                <a:cs typeface="Meiryo UI" panose="020B0604030504040204" pitchFamily="50" charset="-128"/>
              </a:rPr>
              <a:t>を前提としつつ、</a:t>
            </a:r>
            <a:r>
              <a:rPr lang="ja-JP" altLang="en-US" sz="786" b="1" dirty="0">
                <a:latin typeface="Meiryo UI"/>
                <a:ea typeface="Meiryo UI"/>
                <a:cs typeface="Meiryo UI" panose="020B0604030504040204" pitchFamily="50" charset="-128"/>
              </a:rPr>
              <a:t>「食品の売りきり・食べきりの推進」</a:t>
            </a:r>
            <a:r>
              <a:rPr lang="ja-JP" altLang="en-US" sz="786" dirty="0">
                <a:latin typeface="Meiryo UI"/>
                <a:ea typeface="Meiryo UI"/>
                <a:cs typeface="Meiryo UI" panose="020B0604030504040204" pitchFamily="50" charset="-128"/>
              </a:rPr>
              <a:t>及び</a:t>
            </a:r>
            <a:r>
              <a:rPr lang="ja-JP" altLang="en-US" sz="786" b="1" dirty="0">
                <a:latin typeface="Meiryo UI"/>
                <a:ea typeface="Meiryo UI"/>
                <a:cs typeface="Meiryo UI" panose="020B0604030504040204" pitchFamily="50" charset="-128"/>
              </a:rPr>
              <a:t>「未利用食品の有効活用」</a:t>
            </a:r>
            <a:r>
              <a:rPr lang="ja-JP" altLang="en-US" sz="786" dirty="0">
                <a:latin typeface="Meiryo UI"/>
                <a:ea typeface="Meiryo UI"/>
                <a:cs typeface="Meiryo UI" panose="020B0604030504040204" pitchFamily="50" charset="-128"/>
              </a:rPr>
              <a:t>という</a:t>
            </a:r>
            <a:r>
              <a:rPr lang="en-US" altLang="ja-JP" sz="786" dirty="0">
                <a:latin typeface="Meiryo UI"/>
                <a:ea typeface="Meiryo UI"/>
                <a:cs typeface="Meiryo UI" panose="020B0604030504040204" pitchFamily="50" charset="-128"/>
              </a:rPr>
              <a:t>3</a:t>
            </a:r>
            <a:r>
              <a:rPr lang="ja-JP" altLang="en-US" sz="786" dirty="0">
                <a:latin typeface="Meiryo UI"/>
                <a:ea typeface="Meiryo UI"/>
                <a:cs typeface="Meiryo UI" panose="020B0604030504040204" pitchFamily="50" charset="-128"/>
              </a:rPr>
              <a:t>つの施策の柱を掲げて、体系的かつ重点的に進めていく。</a:t>
            </a:r>
            <a:endParaRPr kumimoji="1" lang="en-US" altLang="ja-JP" sz="643" dirty="0">
              <a:latin typeface="Meiryo UI"/>
              <a:ea typeface="Meiryo UI"/>
              <a:cs typeface="Meiryo UI" panose="020B0604030504040204" pitchFamily="50" charset="-128"/>
            </a:endParaRPr>
          </a:p>
        </p:txBody>
      </p:sp>
      <p:sp>
        <p:nvSpPr>
          <p:cNvPr id="50" name="テキスト ボックス 49">
            <a:extLst>
              <a:ext uri="{FF2B5EF4-FFF2-40B4-BE49-F238E27FC236}">
                <a16:creationId xmlns:a16="http://schemas.microsoft.com/office/drawing/2014/main" id="{81F43C5E-3B44-416C-902E-50AE2F8B4DB9}"/>
              </a:ext>
            </a:extLst>
          </p:cNvPr>
          <p:cNvSpPr txBox="1"/>
          <p:nvPr/>
        </p:nvSpPr>
        <p:spPr>
          <a:xfrm>
            <a:off x="156575" y="5566554"/>
            <a:ext cx="4990865" cy="1077218"/>
          </a:xfrm>
          <a:prstGeom prst="rect">
            <a:avLst/>
          </a:prstGeom>
          <a:noFill/>
        </p:spPr>
        <p:txBody>
          <a:bodyPr wrap="square" rtlCol="0">
            <a:spAutoFit/>
          </a:bodyPr>
          <a:lstStyle/>
          <a:p>
            <a:pPr marL="122467" indent="-122467" defTabSz="914418">
              <a:buFont typeface="Wingdings" panose="05000000000000000000" pitchFamily="2" charset="2"/>
              <a:buChar char="u"/>
              <a:defRPr/>
            </a:pPr>
            <a:r>
              <a:rPr kumimoji="1" lang="ja-JP" altLang="en-US" sz="8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推進体制</a:t>
            </a:r>
            <a:br>
              <a:rPr kumimoji="1" lang="en-US" altLang="ja-JP" sz="8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食品ロス削減のためには、流通全体及び消費者が一体となってコミュニケーションを強化し、取組を推進する必要がある。このため、食品製造業者、食品卸売・小売業者、外食事業者、消費者、行政等多様な主体で構成するネットワーク</a:t>
            </a:r>
            <a:endParaRPr kumimoji="1"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18">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懇話会等の体制を築く。</a:t>
            </a:r>
          </a:p>
          <a:p>
            <a:pPr defTabSz="914418">
              <a:defRPr/>
            </a:pPr>
            <a:r>
              <a:rPr kumimoji="1"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庁内関係部局との連携や、市町村担当者会議等を活用することにより、オール大阪で取組を進める。</a:t>
            </a:r>
            <a:br>
              <a:rPr kumimoji="1"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endParaRPr kumimoji="1"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2467" indent="-122467" defTabSz="914418">
              <a:buFont typeface="Wingdings" panose="05000000000000000000" pitchFamily="2" charset="2"/>
              <a:buChar char="u"/>
              <a:defRPr/>
            </a:pPr>
            <a:r>
              <a:rPr kumimoji="1"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進捗管理</a:t>
            </a:r>
            <a:br>
              <a:rPr kumimoji="1"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ネットワーク懇話会等により、継続的に取組状況等の成果を検証し、より効果的な取組を検討。</a:t>
            </a:r>
          </a:p>
        </p:txBody>
      </p:sp>
      <p:graphicFrame>
        <p:nvGraphicFramePr>
          <p:cNvPr id="26" name="表 25">
            <a:extLst>
              <a:ext uri="{FF2B5EF4-FFF2-40B4-BE49-F238E27FC236}">
                <a16:creationId xmlns:a16="http://schemas.microsoft.com/office/drawing/2014/main" id="{AA5A03EE-3B14-4D2A-B195-5AB3D22E9802}"/>
              </a:ext>
            </a:extLst>
          </p:cNvPr>
          <p:cNvGraphicFramePr>
            <a:graphicFrameLocks noGrp="1"/>
          </p:cNvGraphicFramePr>
          <p:nvPr>
            <p:extLst>
              <p:ext uri="{D42A27DB-BD31-4B8C-83A1-F6EECF244321}">
                <p14:modId xmlns:p14="http://schemas.microsoft.com/office/powerpoint/2010/main" val="3253941645"/>
              </p:ext>
            </p:extLst>
          </p:nvPr>
        </p:nvGraphicFramePr>
        <p:xfrm>
          <a:off x="165611" y="1079981"/>
          <a:ext cx="4043334" cy="1913222"/>
        </p:xfrm>
        <a:graphic>
          <a:graphicData uri="http://schemas.openxmlformats.org/drawingml/2006/table">
            <a:tbl>
              <a:tblPr firstRow="1" bandRow="1"/>
              <a:tblGrid>
                <a:gridCol w="4043334">
                  <a:extLst>
                    <a:ext uri="{9D8B030D-6E8A-4147-A177-3AD203B41FA5}">
                      <a16:colId xmlns:a16="http://schemas.microsoft.com/office/drawing/2014/main" val="3241766134"/>
                    </a:ext>
                  </a:extLst>
                </a:gridCol>
              </a:tblGrid>
              <a:tr h="179113">
                <a:tc>
                  <a:txBody>
                    <a:bodyPr/>
                    <a:lstStyle>
                      <a:lvl1pPr marL="0" algn="l" defTabSz="1280160" rtl="0" eaLnBrk="1" latinLnBrk="0" hangingPunct="1">
                        <a:defRPr kumimoji="1" sz="2520" b="1" kern="1200">
                          <a:solidFill>
                            <a:schemeClr val="lt1"/>
                          </a:solidFill>
                          <a:latin typeface="Calibri"/>
                        </a:defRPr>
                      </a:lvl1pPr>
                      <a:lvl2pPr marL="640080" algn="l" defTabSz="1280160" rtl="0" eaLnBrk="1" latinLnBrk="0" hangingPunct="1">
                        <a:defRPr kumimoji="1" sz="2520" b="1" kern="1200">
                          <a:solidFill>
                            <a:schemeClr val="lt1"/>
                          </a:solidFill>
                          <a:latin typeface="Calibri"/>
                        </a:defRPr>
                      </a:lvl2pPr>
                      <a:lvl3pPr marL="1280160" algn="l" defTabSz="1280160" rtl="0" eaLnBrk="1" latinLnBrk="0" hangingPunct="1">
                        <a:defRPr kumimoji="1" sz="2520" b="1" kern="1200">
                          <a:solidFill>
                            <a:schemeClr val="lt1"/>
                          </a:solidFill>
                          <a:latin typeface="Calibri"/>
                        </a:defRPr>
                      </a:lvl3pPr>
                      <a:lvl4pPr marL="1920240" algn="l" defTabSz="1280160" rtl="0" eaLnBrk="1" latinLnBrk="0" hangingPunct="1">
                        <a:defRPr kumimoji="1" sz="2520" b="1" kern="1200">
                          <a:solidFill>
                            <a:schemeClr val="lt1"/>
                          </a:solidFill>
                          <a:latin typeface="Calibri"/>
                        </a:defRPr>
                      </a:lvl4pPr>
                      <a:lvl5pPr marL="2560320" algn="l" defTabSz="1280160" rtl="0" eaLnBrk="1" latinLnBrk="0" hangingPunct="1">
                        <a:defRPr kumimoji="1" sz="2520" b="1" kern="1200">
                          <a:solidFill>
                            <a:schemeClr val="lt1"/>
                          </a:solidFill>
                          <a:latin typeface="Calibri"/>
                        </a:defRPr>
                      </a:lvl5pPr>
                      <a:lvl6pPr marL="3200400" algn="l" defTabSz="1280160" rtl="0" eaLnBrk="1" latinLnBrk="0" hangingPunct="1">
                        <a:defRPr kumimoji="1" sz="2520" b="1" kern="1200">
                          <a:solidFill>
                            <a:schemeClr val="lt1"/>
                          </a:solidFill>
                          <a:latin typeface="Calibri"/>
                        </a:defRPr>
                      </a:lvl6pPr>
                      <a:lvl7pPr marL="3840480" algn="l" defTabSz="1280160" rtl="0" eaLnBrk="1" latinLnBrk="0" hangingPunct="1">
                        <a:defRPr kumimoji="1" sz="2520" b="1" kern="1200">
                          <a:solidFill>
                            <a:schemeClr val="lt1"/>
                          </a:solidFill>
                          <a:latin typeface="Calibri"/>
                        </a:defRPr>
                      </a:lvl7pPr>
                      <a:lvl8pPr marL="4480560" algn="l" defTabSz="1280160" rtl="0" eaLnBrk="1" latinLnBrk="0" hangingPunct="1">
                        <a:defRPr kumimoji="1" sz="2520" b="1" kern="1200">
                          <a:solidFill>
                            <a:schemeClr val="lt1"/>
                          </a:solidFill>
                          <a:latin typeface="Calibri"/>
                        </a:defRPr>
                      </a:lvl8pPr>
                      <a:lvl9pPr marL="5120640" algn="l" defTabSz="1280160" rtl="0" eaLnBrk="1" latinLnBrk="0" hangingPunct="1">
                        <a:defRPr kumimoji="1" sz="2520" b="1" kern="1200">
                          <a:solidFill>
                            <a:schemeClr val="lt1"/>
                          </a:solidFill>
                          <a:latin typeface="Calibri"/>
                        </a:defRPr>
                      </a:lvl9p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780" b="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体系</a:t>
                      </a:r>
                      <a:r>
                        <a:rPr kumimoji="1" lang="en-US" altLang="ja-JP" sz="780" b="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1</a:t>
                      </a:r>
                      <a:r>
                        <a:rPr kumimoji="1" lang="ja-JP" altLang="en-US" sz="780" b="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家庭における食品の使いきりの推進</a:t>
                      </a:r>
                      <a:endParaRPr kumimoji="1" lang="ja-JP" altLang="en-US" sz="780" dirty="0">
                        <a:solidFill>
                          <a:schemeClr val="tx1"/>
                        </a:solidFill>
                        <a:latin typeface="Meiryo UI" panose="020B0604030504040204" pitchFamily="50" charset="-128"/>
                        <a:ea typeface="Meiryo UI" panose="020B0604030504040204" pitchFamily="50" charset="-128"/>
                      </a:endParaRPr>
                    </a:p>
                  </a:txBody>
                  <a:tcPr marL="25714" marR="25714" marT="25714"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2904749161"/>
                  </a:ext>
                </a:extLst>
              </a:tr>
              <a:tr h="1734109">
                <a:tc>
                  <a:txBody>
                    <a:bodyPr/>
                    <a:lstStyle>
                      <a:lvl1pPr marL="0" algn="l" defTabSz="1280160" rtl="0" eaLnBrk="1" latinLnBrk="0" hangingPunct="1">
                        <a:defRPr kumimoji="1" sz="2520" kern="1200">
                          <a:solidFill>
                            <a:schemeClr val="dk1"/>
                          </a:solidFill>
                          <a:latin typeface="Calibri"/>
                        </a:defRPr>
                      </a:lvl1pPr>
                      <a:lvl2pPr marL="640080" algn="l" defTabSz="1280160" rtl="0" eaLnBrk="1" latinLnBrk="0" hangingPunct="1">
                        <a:defRPr kumimoji="1" sz="2520" kern="1200">
                          <a:solidFill>
                            <a:schemeClr val="dk1"/>
                          </a:solidFill>
                          <a:latin typeface="Calibri"/>
                        </a:defRPr>
                      </a:lvl2pPr>
                      <a:lvl3pPr marL="1280160" algn="l" defTabSz="1280160" rtl="0" eaLnBrk="1" latinLnBrk="0" hangingPunct="1">
                        <a:defRPr kumimoji="1" sz="2520" kern="1200">
                          <a:solidFill>
                            <a:schemeClr val="dk1"/>
                          </a:solidFill>
                          <a:latin typeface="Calibri"/>
                        </a:defRPr>
                      </a:lvl3pPr>
                      <a:lvl4pPr marL="1920240" algn="l" defTabSz="1280160" rtl="0" eaLnBrk="1" latinLnBrk="0" hangingPunct="1">
                        <a:defRPr kumimoji="1" sz="2520" kern="1200">
                          <a:solidFill>
                            <a:schemeClr val="dk1"/>
                          </a:solidFill>
                          <a:latin typeface="Calibri"/>
                        </a:defRPr>
                      </a:lvl4pPr>
                      <a:lvl5pPr marL="2560320" algn="l" defTabSz="1280160" rtl="0" eaLnBrk="1" latinLnBrk="0" hangingPunct="1">
                        <a:defRPr kumimoji="1" sz="2520" kern="1200">
                          <a:solidFill>
                            <a:schemeClr val="dk1"/>
                          </a:solidFill>
                          <a:latin typeface="Calibri"/>
                        </a:defRPr>
                      </a:lvl5pPr>
                      <a:lvl6pPr marL="3200400" algn="l" defTabSz="1280160" rtl="0" eaLnBrk="1" latinLnBrk="0" hangingPunct="1">
                        <a:defRPr kumimoji="1" sz="2520" kern="1200">
                          <a:solidFill>
                            <a:schemeClr val="dk1"/>
                          </a:solidFill>
                          <a:latin typeface="Calibri"/>
                        </a:defRPr>
                      </a:lvl6pPr>
                      <a:lvl7pPr marL="3840480" algn="l" defTabSz="1280160" rtl="0" eaLnBrk="1" latinLnBrk="0" hangingPunct="1">
                        <a:defRPr kumimoji="1" sz="2520" kern="1200">
                          <a:solidFill>
                            <a:schemeClr val="dk1"/>
                          </a:solidFill>
                          <a:latin typeface="Calibri"/>
                        </a:defRPr>
                      </a:lvl7pPr>
                      <a:lvl8pPr marL="4480560" algn="l" defTabSz="1280160" rtl="0" eaLnBrk="1" latinLnBrk="0" hangingPunct="1">
                        <a:defRPr kumimoji="1" sz="2520" kern="1200">
                          <a:solidFill>
                            <a:schemeClr val="dk1"/>
                          </a:solidFill>
                          <a:latin typeface="Calibri"/>
                        </a:defRPr>
                      </a:lvl8pPr>
                      <a:lvl9pPr marL="5120640" algn="l" defTabSz="1280160" rtl="0" eaLnBrk="1" latinLnBrk="0" hangingPunct="1">
                        <a:defRPr kumimoji="1" sz="2520" kern="1200">
                          <a:solidFill>
                            <a:schemeClr val="dk1"/>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78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8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家庭系食品ロスの</a:t>
                      </a:r>
                      <a:r>
                        <a:rPr kumimoji="1" lang="en-US" altLang="ja-JP" sz="78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78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割程度を占める「直接廃棄」、</a:t>
                      </a:r>
                      <a:r>
                        <a:rPr kumimoji="1" lang="en-US" altLang="ja-JP" sz="78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78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割程度を占める「過剰除去」の発生抑制</a:t>
                      </a:r>
                      <a:r>
                        <a:rPr kumimoji="1" lang="en-US" altLang="ja-JP" sz="78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1475129" rtl="0" eaLnBrk="1" fontAlgn="auto" latinLnBrk="0" hangingPunct="1">
                        <a:lnSpc>
                          <a:spcPct val="100000"/>
                        </a:lnSpc>
                        <a:spcBef>
                          <a:spcPts val="0"/>
                        </a:spcBef>
                        <a:spcAft>
                          <a:spcPts val="0"/>
                        </a:spcAft>
                        <a:buClrTx/>
                        <a:buSzTx/>
                        <a:buFontTx/>
                        <a:buNone/>
                        <a:tabLst/>
                        <a:defRPr/>
                      </a:pPr>
                      <a:r>
                        <a:rPr kumimoji="1" lang="ja-JP" altLang="en-US" sz="780" b="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食品を使いきるための在庫管理・買い物・保存方法及び調理等の手法を、消費者に情報提供</a:t>
                      </a:r>
                      <a:br>
                        <a:rPr kumimoji="1" lang="en-US" altLang="ja-JP" sz="780" b="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br>
                      <a:endParaRPr kumimoji="1" lang="en-US" altLang="ja-JP" sz="780" b="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78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10</a:t>
                      </a:r>
                      <a:r>
                        <a:rPr kumimoji="1" lang="ja-JP" altLang="en-US" sz="78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月</a:t>
                      </a:r>
                      <a:r>
                        <a:rPr kumimoji="1" lang="ja-JP" altLang="en-US" sz="780" b="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の</a:t>
                      </a:r>
                      <a:r>
                        <a:rPr kumimoji="1" lang="ja-JP" altLang="en-US" sz="78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食品ロス削減月間における広域的な情報提供と消費行動変容の呼びかけ</a:t>
                      </a:r>
                      <a:endParaRPr kumimoji="1" lang="en-US" altLang="ja-JP" sz="78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8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事業者と連携したキャンペーン等により、買い物や家庭でできる「使いきり」の手法と意義を、</a:t>
                      </a:r>
                      <a:endParaRPr kumimoji="1" lang="en-US" altLang="ja-JP" sz="78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8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消費者へ情報提供・呼びかけ</a:t>
                      </a:r>
                      <a:br>
                        <a:rPr kumimoji="1" lang="en-US" altLang="ja-JP" sz="78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br>
                      <a:endParaRPr kumimoji="1" lang="ja-JP" altLang="en-US" sz="78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8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大学</a:t>
                      </a:r>
                      <a:r>
                        <a:rPr kumimoji="1" lang="ja-JP" altLang="en-US" sz="780" b="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等</a:t>
                      </a:r>
                      <a:r>
                        <a:rPr kumimoji="1" lang="ja-JP" altLang="en-US" sz="78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・啓発ボランティア・事業者・市町村による手法の開発や啓発活動の支援</a:t>
                      </a:r>
                      <a:endParaRPr kumimoji="1" lang="en-US" altLang="ja-JP" sz="78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8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食材を無駄なく使いきるレシピや啓発の手法などについて、大学等と連携した開発、地域での</a:t>
                      </a:r>
                      <a:endParaRPr kumimoji="1" lang="en-US" altLang="ja-JP" sz="78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8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啓発などを推進</a:t>
                      </a:r>
                      <a:br>
                        <a:rPr kumimoji="1" lang="en-US" altLang="ja-JP" sz="78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br>
                      <a:endParaRPr kumimoji="1" lang="ja-JP" altLang="en-US" sz="78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8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啓発媒体を活用した消費者への情報提供・啓発の実施</a:t>
                      </a:r>
                      <a:endParaRPr kumimoji="1" lang="en-US" altLang="ja-JP" sz="78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1" lang="ja-JP" altLang="en-US" sz="78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地域での食育や環境教育の場を活用し、啓発媒体により「使いきり」の手法と意義を、幅広い</a:t>
                      </a:r>
                      <a:br>
                        <a:rPr kumimoji="1" lang="en-US" altLang="ja-JP" sz="78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br>
                      <a:r>
                        <a:rPr kumimoji="1" lang="ja-JP" altLang="en-US" sz="78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世代の消費者へ楽しく伝える</a:t>
                      </a:r>
                      <a:endParaRPr kumimoji="1" lang="en-US" altLang="ja-JP" sz="78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25714" marR="25714" marT="25714" marB="0">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270901083"/>
                  </a:ext>
                </a:extLst>
              </a:tr>
            </a:tbl>
          </a:graphicData>
        </a:graphic>
      </p:graphicFrame>
      <p:graphicFrame>
        <p:nvGraphicFramePr>
          <p:cNvPr id="27" name="表 26">
            <a:extLst>
              <a:ext uri="{FF2B5EF4-FFF2-40B4-BE49-F238E27FC236}">
                <a16:creationId xmlns:a16="http://schemas.microsoft.com/office/drawing/2014/main" id="{AA5A03EE-3B14-4D2A-B195-5AB3D22E9802}"/>
              </a:ext>
            </a:extLst>
          </p:cNvPr>
          <p:cNvGraphicFramePr>
            <a:graphicFrameLocks noGrp="1"/>
          </p:cNvGraphicFramePr>
          <p:nvPr>
            <p:extLst>
              <p:ext uri="{D42A27DB-BD31-4B8C-83A1-F6EECF244321}">
                <p14:modId xmlns:p14="http://schemas.microsoft.com/office/powerpoint/2010/main" val="2831475978"/>
              </p:ext>
            </p:extLst>
          </p:nvPr>
        </p:nvGraphicFramePr>
        <p:xfrm>
          <a:off x="4288164" y="1067450"/>
          <a:ext cx="4746229" cy="4148849"/>
        </p:xfrm>
        <a:graphic>
          <a:graphicData uri="http://schemas.openxmlformats.org/drawingml/2006/table">
            <a:tbl>
              <a:tblPr firstRow="1" bandRow="1"/>
              <a:tblGrid>
                <a:gridCol w="4746229">
                  <a:extLst>
                    <a:ext uri="{9D8B030D-6E8A-4147-A177-3AD203B41FA5}">
                      <a16:colId xmlns:a16="http://schemas.microsoft.com/office/drawing/2014/main" val="3241766134"/>
                    </a:ext>
                  </a:extLst>
                </a:gridCol>
              </a:tblGrid>
              <a:tr h="175867">
                <a:tc>
                  <a:txBody>
                    <a:bodyPr/>
                    <a:lstStyle>
                      <a:lvl1pPr marL="0" algn="l" defTabSz="1280160" rtl="0" eaLnBrk="1" latinLnBrk="0" hangingPunct="1">
                        <a:defRPr kumimoji="1" sz="2520" b="1" kern="1200">
                          <a:solidFill>
                            <a:schemeClr val="lt1"/>
                          </a:solidFill>
                          <a:latin typeface="Calibri"/>
                        </a:defRPr>
                      </a:lvl1pPr>
                      <a:lvl2pPr marL="640080" algn="l" defTabSz="1280160" rtl="0" eaLnBrk="1" latinLnBrk="0" hangingPunct="1">
                        <a:defRPr kumimoji="1" sz="2520" b="1" kern="1200">
                          <a:solidFill>
                            <a:schemeClr val="lt1"/>
                          </a:solidFill>
                          <a:latin typeface="Calibri"/>
                        </a:defRPr>
                      </a:lvl2pPr>
                      <a:lvl3pPr marL="1280160" algn="l" defTabSz="1280160" rtl="0" eaLnBrk="1" latinLnBrk="0" hangingPunct="1">
                        <a:defRPr kumimoji="1" sz="2520" b="1" kern="1200">
                          <a:solidFill>
                            <a:schemeClr val="lt1"/>
                          </a:solidFill>
                          <a:latin typeface="Calibri"/>
                        </a:defRPr>
                      </a:lvl3pPr>
                      <a:lvl4pPr marL="1920240" algn="l" defTabSz="1280160" rtl="0" eaLnBrk="1" latinLnBrk="0" hangingPunct="1">
                        <a:defRPr kumimoji="1" sz="2520" b="1" kern="1200">
                          <a:solidFill>
                            <a:schemeClr val="lt1"/>
                          </a:solidFill>
                          <a:latin typeface="Calibri"/>
                        </a:defRPr>
                      </a:lvl4pPr>
                      <a:lvl5pPr marL="2560320" algn="l" defTabSz="1280160" rtl="0" eaLnBrk="1" latinLnBrk="0" hangingPunct="1">
                        <a:defRPr kumimoji="1" sz="2520" b="1" kern="1200">
                          <a:solidFill>
                            <a:schemeClr val="lt1"/>
                          </a:solidFill>
                          <a:latin typeface="Calibri"/>
                        </a:defRPr>
                      </a:lvl5pPr>
                      <a:lvl6pPr marL="3200400" algn="l" defTabSz="1280160" rtl="0" eaLnBrk="1" latinLnBrk="0" hangingPunct="1">
                        <a:defRPr kumimoji="1" sz="2520" b="1" kern="1200">
                          <a:solidFill>
                            <a:schemeClr val="lt1"/>
                          </a:solidFill>
                          <a:latin typeface="Calibri"/>
                        </a:defRPr>
                      </a:lvl6pPr>
                      <a:lvl7pPr marL="3840480" algn="l" defTabSz="1280160" rtl="0" eaLnBrk="1" latinLnBrk="0" hangingPunct="1">
                        <a:defRPr kumimoji="1" sz="2520" b="1" kern="1200">
                          <a:solidFill>
                            <a:schemeClr val="lt1"/>
                          </a:solidFill>
                          <a:latin typeface="Calibri"/>
                        </a:defRPr>
                      </a:lvl7pPr>
                      <a:lvl8pPr marL="4480560" algn="l" defTabSz="1280160" rtl="0" eaLnBrk="1" latinLnBrk="0" hangingPunct="1">
                        <a:defRPr kumimoji="1" sz="2520" b="1" kern="1200">
                          <a:solidFill>
                            <a:schemeClr val="lt1"/>
                          </a:solidFill>
                          <a:latin typeface="Calibri"/>
                        </a:defRPr>
                      </a:lvl8pPr>
                      <a:lvl9pPr marL="5120640" algn="l" defTabSz="1280160" rtl="0" eaLnBrk="1" latinLnBrk="0" hangingPunct="1">
                        <a:defRPr kumimoji="1" sz="2520" b="1" kern="1200">
                          <a:solidFill>
                            <a:schemeClr val="lt1"/>
                          </a:solidFill>
                          <a:latin typeface="Calibri"/>
                        </a:defRPr>
                      </a:lvl9pPr>
                    </a:lstStyle>
                    <a:p>
                      <a:pPr algn="ctr"/>
                      <a:r>
                        <a:rPr kumimoji="1" lang="ja-JP" altLang="en-US" sz="800" dirty="0">
                          <a:solidFill>
                            <a:schemeClr val="tx1"/>
                          </a:solidFill>
                          <a:latin typeface="Meiryo UI" panose="020B0604030504040204" pitchFamily="50" charset="-128"/>
                          <a:ea typeface="Meiryo UI" panose="020B0604030504040204" pitchFamily="50" charset="-128"/>
                        </a:rPr>
                        <a:t>体系</a:t>
                      </a:r>
                      <a:r>
                        <a:rPr kumimoji="1" lang="en-US" altLang="ja-JP" sz="800" dirty="0">
                          <a:solidFill>
                            <a:schemeClr val="tx1"/>
                          </a:solidFill>
                          <a:latin typeface="Meiryo UI" panose="020B0604030504040204" pitchFamily="50" charset="-128"/>
                          <a:ea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rPr>
                        <a:t>　食品の売りきり・食べきりの推進</a:t>
                      </a:r>
                    </a:p>
                  </a:txBody>
                  <a:tcPr marL="25714" marR="25714" marT="25714"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2904749161"/>
                  </a:ext>
                </a:extLst>
              </a:tr>
              <a:tr h="3972982">
                <a:tc>
                  <a:txBody>
                    <a:bodyPr/>
                    <a:lstStyle>
                      <a:lvl1pPr marL="0" algn="l" defTabSz="1280160" rtl="0" eaLnBrk="1" latinLnBrk="0" hangingPunct="1">
                        <a:defRPr kumimoji="1" sz="2520" kern="1200">
                          <a:solidFill>
                            <a:schemeClr val="dk1"/>
                          </a:solidFill>
                          <a:latin typeface="Calibri"/>
                        </a:defRPr>
                      </a:lvl1pPr>
                      <a:lvl2pPr marL="640080" algn="l" defTabSz="1280160" rtl="0" eaLnBrk="1" latinLnBrk="0" hangingPunct="1">
                        <a:defRPr kumimoji="1" sz="2520" kern="1200">
                          <a:solidFill>
                            <a:schemeClr val="dk1"/>
                          </a:solidFill>
                          <a:latin typeface="Calibri"/>
                        </a:defRPr>
                      </a:lvl2pPr>
                      <a:lvl3pPr marL="1280160" algn="l" defTabSz="1280160" rtl="0" eaLnBrk="1" latinLnBrk="0" hangingPunct="1">
                        <a:defRPr kumimoji="1" sz="2520" kern="1200">
                          <a:solidFill>
                            <a:schemeClr val="dk1"/>
                          </a:solidFill>
                          <a:latin typeface="Calibri"/>
                        </a:defRPr>
                      </a:lvl3pPr>
                      <a:lvl4pPr marL="1920240" algn="l" defTabSz="1280160" rtl="0" eaLnBrk="1" latinLnBrk="0" hangingPunct="1">
                        <a:defRPr kumimoji="1" sz="2520" kern="1200">
                          <a:solidFill>
                            <a:schemeClr val="dk1"/>
                          </a:solidFill>
                          <a:latin typeface="Calibri"/>
                        </a:defRPr>
                      </a:lvl4pPr>
                      <a:lvl5pPr marL="2560320" algn="l" defTabSz="1280160" rtl="0" eaLnBrk="1" latinLnBrk="0" hangingPunct="1">
                        <a:defRPr kumimoji="1" sz="2520" kern="1200">
                          <a:solidFill>
                            <a:schemeClr val="dk1"/>
                          </a:solidFill>
                          <a:latin typeface="Calibri"/>
                        </a:defRPr>
                      </a:lvl5pPr>
                      <a:lvl6pPr marL="3200400" algn="l" defTabSz="1280160" rtl="0" eaLnBrk="1" latinLnBrk="0" hangingPunct="1">
                        <a:defRPr kumimoji="1" sz="2520" kern="1200">
                          <a:solidFill>
                            <a:schemeClr val="dk1"/>
                          </a:solidFill>
                          <a:latin typeface="Calibri"/>
                        </a:defRPr>
                      </a:lvl6pPr>
                      <a:lvl7pPr marL="3840480" algn="l" defTabSz="1280160" rtl="0" eaLnBrk="1" latinLnBrk="0" hangingPunct="1">
                        <a:defRPr kumimoji="1" sz="2520" kern="1200">
                          <a:solidFill>
                            <a:schemeClr val="dk1"/>
                          </a:solidFill>
                          <a:latin typeface="Calibri"/>
                        </a:defRPr>
                      </a:lvl7pPr>
                      <a:lvl8pPr marL="4480560" algn="l" defTabSz="1280160" rtl="0" eaLnBrk="1" latinLnBrk="0" hangingPunct="1">
                        <a:defRPr kumimoji="1" sz="2520" kern="1200">
                          <a:solidFill>
                            <a:schemeClr val="dk1"/>
                          </a:solidFill>
                          <a:latin typeface="Calibri"/>
                        </a:defRPr>
                      </a:lvl8pPr>
                      <a:lvl9pPr marL="5120640" algn="l" defTabSz="1280160" rtl="0" eaLnBrk="1" latinLnBrk="0" hangingPunct="1">
                        <a:defRPr kumimoji="1" sz="2520" kern="1200">
                          <a:solidFill>
                            <a:schemeClr val="dk1"/>
                          </a:solidFill>
                          <a:latin typeface="Calibri"/>
                        </a:defRPr>
                      </a:lvl9pPr>
                    </a:lstStyle>
                    <a:p>
                      <a:pPr marL="0" marR="0" lvl="0" indent="0" algn="ctr" defTabSz="1475129"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事業系：府内食品ロス量の多くを占める小売・外食から発生する、「売れ残り」「食べ残し」の発生抑制</a:t>
                      </a: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b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家庭系：食品ロスの</a:t>
                      </a: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割程度を占める「食べ残し」の発生抑制</a:t>
                      </a: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1475129"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事業者と連携した消費者啓発を進め、消費者の行動による“売れ残り”、“食べ残し”を削減。事業者においても、</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1475129"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適正量の把握・消費者への呼びかけ等について、事業者間の情報共有等により知見を広め、取組を推進</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475129" rtl="0" eaLnBrk="1" fontAlgn="auto" latinLnBrk="0" hangingPunct="1">
                        <a:lnSpc>
                          <a:spcPct val="100000"/>
                        </a:lnSpc>
                        <a:spcBef>
                          <a:spcPts val="0"/>
                        </a:spcBef>
                        <a:spcAft>
                          <a:spcPts val="0"/>
                        </a:spcAft>
                        <a:buClrTx/>
                        <a:buSzTx/>
                        <a:buFontTx/>
                        <a:buNone/>
                        <a:tabLst/>
                        <a:defRPr/>
                      </a:pPr>
                      <a:b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消費者の行動変容に向けた取組</a:t>
                      </a: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の</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食品ロス削減月間における広域的な情報提供と消費行動変容の呼びかけ</a:t>
                      </a: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飲食店での“食べきり・持ち帰り”、小売店での「てまえどり」や「見切り品コーナー活用」等の消費者行動について、　</a:t>
                      </a:r>
                      <a:b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事業者と連携して広域的に呼びかけ</a:t>
                      </a:r>
                      <a:b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飲食店の食べきり・持ち帰りの取組への支援</a:t>
                      </a: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外食事業者が実施する食べきり・持ち帰りの取組を啓発資材等で支援</a:t>
                      </a:r>
                      <a:b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「食べ残し持ち帰り促進ガイドライン」による衛生管理等留意事項の周知</a:t>
                      </a:r>
                      <a:b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“売りきり”の取組への支援</a:t>
                      </a: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475129"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小売事業者が店頭等で実施する「売りきり」の取組を啓発や呼びかけで支援</a:t>
                      </a:r>
                      <a:b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事業者によるフードシェアリングサービスの消費者や食品事業者への周知により拡大支援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大学</a:t>
                      </a:r>
                      <a:r>
                        <a:rPr kumimoji="1" lang="ja-JP" altLang="en-US" sz="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等</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・啓発ボランティア・事業者・市町村による啓発活動支援</a:t>
                      </a: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「売りきり」「食べきり」の意義や手法について、地域での消費者啓発を市町村や啓発ボランティア等と推進</a:t>
                      </a:r>
                      <a:b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啓発手法や実証について、大学と連携</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啓発媒体を活用した府民啓発の実施</a:t>
                      </a: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475129"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地域での食育や環境教育の場を活用し、啓発媒体により「売りきり」「食べきり」の手法と意義を、幅広い世代の</a:t>
                      </a:r>
                      <a:b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消費者へ楽しく伝える</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475129"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適正量の把握手法等の事業者間共有や連携に向けた取組</a:t>
                      </a: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おおさか食品ロス削減パートナーシップ制度の推進</a:t>
                      </a: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事業者等による「売りきり」「食べきり」の積極的な取組を広く周知。また、事業者間での情報共有や交流の場を</a:t>
                      </a:r>
                      <a:b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設け、需要予測や啓発等の手法の共有、事業者間連携による取組拡大を推進</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8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食品ロス削減の取組事例の共有・周知</a:t>
                      </a:r>
                      <a:endParaRPr kumimoji="1" lang="en-US" altLang="ja-JP" sz="8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80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国や府の表彰制度の活用等により、「売りきり」「食べきり」の優良事例について共有・周知を図り、横展開を促進</a:t>
                      </a:r>
                      <a:endParaRPr kumimoji="1" lang="en-US" altLang="ja-JP" sz="8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txBody>
                  <a:tcPr marL="25714" marR="25714" marT="25714"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270901083"/>
                  </a:ext>
                </a:extLst>
              </a:tr>
            </a:tbl>
          </a:graphicData>
        </a:graphic>
      </p:graphicFrame>
      <p:graphicFrame>
        <p:nvGraphicFramePr>
          <p:cNvPr id="28" name="表 27">
            <a:extLst>
              <a:ext uri="{FF2B5EF4-FFF2-40B4-BE49-F238E27FC236}">
                <a16:creationId xmlns:a16="http://schemas.microsoft.com/office/drawing/2014/main" id="{AA5A03EE-3B14-4D2A-B195-5AB3D22E9802}"/>
              </a:ext>
            </a:extLst>
          </p:cNvPr>
          <p:cNvGraphicFramePr>
            <a:graphicFrameLocks noGrp="1"/>
          </p:cNvGraphicFramePr>
          <p:nvPr>
            <p:extLst>
              <p:ext uri="{D42A27DB-BD31-4B8C-83A1-F6EECF244321}">
                <p14:modId xmlns:p14="http://schemas.microsoft.com/office/powerpoint/2010/main" val="2480422857"/>
              </p:ext>
            </p:extLst>
          </p:nvPr>
        </p:nvGraphicFramePr>
        <p:xfrm>
          <a:off x="189141" y="2993203"/>
          <a:ext cx="4035336" cy="2207070"/>
        </p:xfrm>
        <a:graphic>
          <a:graphicData uri="http://schemas.openxmlformats.org/drawingml/2006/table">
            <a:tbl>
              <a:tblPr firstRow="1" bandRow="1"/>
              <a:tblGrid>
                <a:gridCol w="4035336">
                  <a:extLst>
                    <a:ext uri="{9D8B030D-6E8A-4147-A177-3AD203B41FA5}">
                      <a16:colId xmlns:a16="http://schemas.microsoft.com/office/drawing/2014/main" val="3241766134"/>
                    </a:ext>
                  </a:extLst>
                </a:gridCol>
              </a:tblGrid>
              <a:tr h="183764">
                <a:tc>
                  <a:txBody>
                    <a:bodyPr/>
                    <a:lstStyle>
                      <a:lvl1pPr marL="0" algn="l" defTabSz="1280160" rtl="0" eaLnBrk="1" latinLnBrk="0" hangingPunct="1">
                        <a:defRPr kumimoji="1" sz="2520" b="1" kern="1200">
                          <a:solidFill>
                            <a:schemeClr val="lt1"/>
                          </a:solidFill>
                          <a:latin typeface="Calibri"/>
                        </a:defRPr>
                      </a:lvl1pPr>
                      <a:lvl2pPr marL="640080" algn="l" defTabSz="1280160" rtl="0" eaLnBrk="1" latinLnBrk="0" hangingPunct="1">
                        <a:defRPr kumimoji="1" sz="2520" b="1" kern="1200">
                          <a:solidFill>
                            <a:schemeClr val="lt1"/>
                          </a:solidFill>
                          <a:latin typeface="Calibri"/>
                        </a:defRPr>
                      </a:lvl2pPr>
                      <a:lvl3pPr marL="1280160" algn="l" defTabSz="1280160" rtl="0" eaLnBrk="1" latinLnBrk="0" hangingPunct="1">
                        <a:defRPr kumimoji="1" sz="2520" b="1" kern="1200">
                          <a:solidFill>
                            <a:schemeClr val="lt1"/>
                          </a:solidFill>
                          <a:latin typeface="Calibri"/>
                        </a:defRPr>
                      </a:lvl3pPr>
                      <a:lvl4pPr marL="1920240" algn="l" defTabSz="1280160" rtl="0" eaLnBrk="1" latinLnBrk="0" hangingPunct="1">
                        <a:defRPr kumimoji="1" sz="2520" b="1" kern="1200">
                          <a:solidFill>
                            <a:schemeClr val="lt1"/>
                          </a:solidFill>
                          <a:latin typeface="Calibri"/>
                        </a:defRPr>
                      </a:lvl4pPr>
                      <a:lvl5pPr marL="2560320" algn="l" defTabSz="1280160" rtl="0" eaLnBrk="1" latinLnBrk="0" hangingPunct="1">
                        <a:defRPr kumimoji="1" sz="2520" b="1" kern="1200">
                          <a:solidFill>
                            <a:schemeClr val="lt1"/>
                          </a:solidFill>
                          <a:latin typeface="Calibri"/>
                        </a:defRPr>
                      </a:lvl5pPr>
                      <a:lvl6pPr marL="3200400" algn="l" defTabSz="1280160" rtl="0" eaLnBrk="1" latinLnBrk="0" hangingPunct="1">
                        <a:defRPr kumimoji="1" sz="2520" b="1" kern="1200">
                          <a:solidFill>
                            <a:schemeClr val="lt1"/>
                          </a:solidFill>
                          <a:latin typeface="Calibri"/>
                        </a:defRPr>
                      </a:lvl6pPr>
                      <a:lvl7pPr marL="3840480" algn="l" defTabSz="1280160" rtl="0" eaLnBrk="1" latinLnBrk="0" hangingPunct="1">
                        <a:defRPr kumimoji="1" sz="2520" b="1" kern="1200">
                          <a:solidFill>
                            <a:schemeClr val="lt1"/>
                          </a:solidFill>
                          <a:latin typeface="Calibri"/>
                        </a:defRPr>
                      </a:lvl7pPr>
                      <a:lvl8pPr marL="4480560" algn="l" defTabSz="1280160" rtl="0" eaLnBrk="1" latinLnBrk="0" hangingPunct="1">
                        <a:defRPr kumimoji="1" sz="2520" b="1" kern="1200">
                          <a:solidFill>
                            <a:schemeClr val="lt1"/>
                          </a:solidFill>
                          <a:latin typeface="Calibri"/>
                        </a:defRPr>
                      </a:lvl8pPr>
                      <a:lvl9pPr marL="5120640" algn="l" defTabSz="1280160" rtl="0" eaLnBrk="1" latinLnBrk="0" hangingPunct="1">
                        <a:defRPr kumimoji="1" sz="2520" b="1" kern="1200">
                          <a:solidFill>
                            <a:schemeClr val="lt1"/>
                          </a:solidFill>
                          <a:latin typeface="Calibri"/>
                        </a:defRPr>
                      </a:lvl9p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体系３　未利用食品の有効活用の推進</a:t>
                      </a:r>
                    </a:p>
                  </a:txBody>
                  <a:tcPr marL="25714" marR="25714" marT="25714"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2904749161"/>
                  </a:ext>
                </a:extLst>
              </a:tr>
              <a:tr h="2023306">
                <a:tc>
                  <a:txBody>
                    <a:bodyPr/>
                    <a:lstStyle>
                      <a:lvl1pPr marL="0" algn="l" defTabSz="1280160" rtl="0" eaLnBrk="1" latinLnBrk="0" hangingPunct="1">
                        <a:defRPr kumimoji="1" sz="2520" kern="1200">
                          <a:solidFill>
                            <a:schemeClr val="dk1"/>
                          </a:solidFill>
                          <a:latin typeface="Calibri"/>
                        </a:defRPr>
                      </a:lvl1pPr>
                      <a:lvl2pPr marL="640080" algn="l" defTabSz="1280160" rtl="0" eaLnBrk="1" latinLnBrk="0" hangingPunct="1">
                        <a:defRPr kumimoji="1" sz="2520" kern="1200">
                          <a:solidFill>
                            <a:schemeClr val="dk1"/>
                          </a:solidFill>
                          <a:latin typeface="Calibri"/>
                        </a:defRPr>
                      </a:lvl2pPr>
                      <a:lvl3pPr marL="1280160" algn="l" defTabSz="1280160" rtl="0" eaLnBrk="1" latinLnBrk="0" hangingPunct="1">
                        <a:defRPr kumimoji="1" sz="2520" kern="1200">
                          <a:solidFill>
                            <a:schemeClr val="dk1"/>
                          </a:solidFill>
                          <a:latin typeface="Calibri"/>
                        </a:defRPr>
                      </a:lvl3pPr>
                      <a:lvl4pPr marL="1920240" algn="l" defTabSz="1280160" rtl="0" eaLnBrk="1" latinLnBrk="0" hangingPunct="1">
                        <a:defRPr kumimoji="1" sz="2520" kern="1200">
                          <a:solidFill>
                            <a:schemeClr val="dk1"/>
                          </a:solidFill>
                          <a:latin typeface="Calibri"/>
                        </a:defRPr>
                      </a:lvl4pPr>
                      <a:lvl5pPr marL="2560320" algn="l" defTabSz="1280160" rtl="0" eaLnBrk="1" latinLnBrk="0" hangingPunct="1">
                        <a:defRPr kumimoji="1" sz="2520" kern="1200">
                          <a:solidFill>
                            <a:schemeClr val="dk1"/>
                          </a:solidFill>
                          <a:latin typeface="Calibri"/>
                        </a:defRPr>
                      </a:lvl5pPr>
                      <a:lvl6pPr marL="3200400" algn="l" defTabSz="1280160" rtl="0" eaLnBrk="1" latinLnBrk="0" hangingPunct="1">
                        <a:defRPr kumimoji="1" sz="2520" kern="1200">
                          <a:solidFill>
                            <a:schemeClr val="dk1"/>
                          </a:solidFill>
                          <a:latin typeface="Calibri"/>
                        </a:defRPr>
                      </a:lvl6pPr>
                      <a:lvl7pPr marL="3840480" algn="l" defTabSz="1280160" rtl="0" eaLnBrk="1" latinLnBrk="0" hangingPunct="1">
                        <a:defRPr kumimoji="1" sz="2520" kern="1200">
                          <a:solidFill>
                            <a:schemeClr val="dk1"/>
                          </a:solidFill>
                          <a:latin typeface="Calibri"/>
                        </a:defRPr>
                      </a:lvl7pPr>
                      <a:lvl8pPr marL="4480560" algn="l" defTabSz="1280160" rtl="0" eaLnBrk="1" latinLnBrk="0" hangingPunct="1">
                        <a:defRPr kumimoji="1" sz="2520" kern="1200">
                          <a:solidFill>
                            <a:schemeClr val="dk1"/>
                          </a:solidFill>
                          <a:latin typeface="Calibri"/>
                        </a:defRPr>
                      </a:lvl8pPr>
                      <a:lvl9pPr marL="5120640" algn="l" defTabSz="1280160" rtl="0" eaLnBrk="1" latinLnBrk="0" hangingPunct="1">
                        <a:defRPr kumimoji="1" sz="2520" kern="1200">
                          <a:solidFill>
                            <a:schemeClr val="dk1"/>
                          </a:solidFill>
                          <a:latin typeface="Calibri"/>
                        </a:defRPr>
                      </a:lvl9pPr>
                    </a:lstStyle>
                    <a:p>
                      <a:pPr marL="0" marR="0" lvl="0" indent="0" algn="ctr" defTabSz="1475129"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発生抑制できなかった食品ロスを、家庭・事業者双方で活用</a:t>
                      </a: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1475129"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食品寄附やフードシェアリングサービスといった、未利用食品の利用拡大を支援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475129"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475129" rtl="0" eaLnBrk="1" fontAlgn="auto" latinLnBrk="0" hangingPunct="1">
                        <a:lnSpc>
                          <a:spcPct val="100000"/>
                        </a:lnSpc>
                        <a:spcBef>
                          <a:spcPts val="0"/>
                        </a:spcBef>
                        <a:spcAft>
                          <a:spcPts val="0"/>
                        </a:spcAft>
                        <a:buClrTx/>
                        <a:buSzTx/>
                        <a:buFontTx/>
                        <a:buNone/>
                        <a:tabLst/>
                        <a:defRPr/>
                      </a:pPr>
                      <a:r>
                        <a:rPr kumimoji="1" lang="en-US" altLang="ja-JP" sz="8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8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食品寄附の促進</a:t>
                      </a:r>
                      <a:r>
                        <a:rPr kumimoji="1" lang="en-US" altLang="ja-JP" sz="8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フードドライブの実施にかかる支援</a:t>
                      </a: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フードドライブの意義や受付窓口及び対象食品等について、消費者へ周知し、参加促進</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府内イベントでのフードドライブ受付を資材提供等で支援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事業者による食品寄附の拡大支援　</a:t>
                      </a: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府版「フードバンクガイドライン」について、国「食品寄附ガイドライン」の内容、近年の事例等を</a:t>
                      </a:r>
                      <a:b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踏まえ、拡充更新</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再販売・加工等の促進</a:t>
                      </a: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事業者によるフードシェアリングサービス等の拡大支援</a:t>
                      </a: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フードシェアリングサービス・加工等の事業活動について、認知度の向上等を支援</a:t>
                      </a:r>
                      <a:endParaRPr kumimoji="1" lang="en-US" altLang="ja-JP" sz="8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txBody>
                  <a:tcPr marL="25714" marR="25714" marT="25714"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270901083"/>
                  </a:ext>
                </a:extLst>
              </a:tr>
            </a:tbl>
          </a:graphicData>
        </a:graphic>
      </p:graphicFrame>
      <p:grpSp>
        <p:nvGrpSpPr>
          <p:cNvPr id="29" name="グループ化 28">
            <a:extLst>
              <a:ext uri="{FF2B5EF4-FFF2-40B4-BE49-F238E27FC236}">
                <a16:creationId xmlns:a16="http://schemas.microsoft.com/office/drawing/2014/main" id="{33991684-86C3-410E-8D33-46C18AE01F2D}"/>
              </a:ext>
            </a:extLst>
          </p:cNvPr>
          <p:cNvGrpSpPr/>
          <p:nvPr/>
        </p:nvGrpSpPr>
        <p:grpSpPr>
          <a:xfrm>
            <a:off x="5563774" y="5612646"/>
            <a:ext cx="1643409" cy="1152327"/>
            <a:chOff x="12297197" y="8862689"/>
            <a:chExt cx="3294774" cy="2036277"/>
          </a:xfrm>
        </p:grpSpPr>
        <p:sp>
          <p:nvSpPr>
            <p:cNvPr id="30" name="楕円 29">
              <a:extLst>
                <a:ext uri="{FF2B5EF4-FFF2-40B4-BE49-F238E27FC236}">
                  <a16:creationId xmlns:a16="http://schemas.microsoft.com/office/drawing/2014/main" id="{824D99C6-1D55-43B1-A9D2-2822F1084920}"/>
                </a:ext>
              </a:extLst>
            </p:cNvPr>
            <p:cNvSpPr/>
            <p:nvPr/>
          </p:nvSpPr>
          <p:spPr bwMode="gray">
            <a:xfrm>
              <a:off x="12575481" y="8951386"/>
              <a:ext cx="2375587" cy="1578791"/>
            </a:xfrm>
            <a:prstGeom prst="ellipse">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888" tIns="20944" rIns="41888" bIns="20944" numCol="1" spcCol="0" rtlCol="0" fromWordArt="0" anchor="ctr" anchorCtr="0" forceAA="0" compatLnSpc="1">
              <a:prstTxWarp prst="textNoShape">
                <a:avLst/>
              </a:prstTxWarp>
              <a:noAutofit/>
            </a:bodyPr>
            <a:lstStyle/>
            <a:p>
              <a:endParaRPr lang="ja-JP" altLang="en-US" sz="824"/>
            </a:p>
          </p:txBody>
        </p:sp>
        <p:sp>
          <p:nvSpPr>
            <p:cNvPr id="31" name="角丸四角形 91">
              <a:extLst>
                <a:ext uri="{FF2B5EF4-FFF2-40B4-BE49-F238E27FC236}">
                  <a16:creationId xmlns:a16="http://schemas.microsoft.com/office/drawing/2014/main" id="{01F4F164-8BB6-4FD9-8A0F-30E9817946F7}"/>
                </a:ext>
              </a:extLst>
            </p:cNvPr>
            <p:cNvSpPr/>
            <p:nvPr/>
          </p:nvSpPr>
          <p:spPr>
            <a:xfrm>
              <a:off x="12527863" y="8862689"/>
              <a:ext cx="2442790" cy="4819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888" tIns="20944" rIns="41888" bIns="20944" numCol="1" spcCol="0" rtlCol="0" fromWordArt="0" anchor="ctr" anchorCtr="0" forceAA="0" compatLnSpc="1">
              <a:prstTxWarp prst="textNoShape">
                <a:avLst/>
              </a:prstTxWarp>
              <a:noAutofit/>
            </a:bodyPr>
            <a:lstStyle/>
            <a:p>
              <a:pPr algn="ctr"/>
              <a:r>
                <a:rPr lang="ja-JP" altLang="en-US" sz="64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食品関連事業者</a:t>
              </a:r>
              <a:endParaRPr lang="en-US" altLang="ja-JP" sz="643" kern="100" dirty="0">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64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（製造、卸、小売、外食等）</a:t>
              </a:r>
              <a:endParaRPr lang="ja-JP" altLang="en-US" sz="643"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 name="角丸四角形 92">
              <a:extLst>
                <a:ext uri="{FF2B5EF4-FFF2-40B4-BE49-F238E27FC236}">
                  <a16:creationId xmlns:a16="http://schemas.microsoft.com/office/drawing/2014/main" id="{F41CA3D8-CF31-4793-8954-45EAB56FF318}"/>
                </a:ext>
              </a:extLst>
            </p:cNvPr>
            <p:cNvSpPr/>
            <p:nvPr/>
          </p:nvSpPr>
          <p:spPr>
            <a:xfrm>
              <a:off x="12297197" y="9654871"/>
              <a:ext cx="792753" cy="4819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888" tIns="20944" rIns="41888" bIns="20944" numCol="1" spcCol="0" rtlCol="0" fromWordArt="0" anchor="ctr" anchorCtr="0" forceAA="0" compatLnSpc="1">
              <a:prstTxWarp prst="textNoShape">
                <a:avLst/>
              </a:prstTxWarp>
              <a:noAutofit/>
            </a:bodyPr>
            <a:lstStyle/>
            <a:p>
              <a:pPr algn="just"/>
              <a:r>
                <a:rPr lang="ja-JP" altLang="en-US" sz="643" kern="1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消費者</a:t>
              </a:r>
              <a:endParaRPr lang="ja-JP" altLang="en-US" sz="643" kern="10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角丸四角形 93">
              <a:extLst>
                <a:ext uri="{FF2B5EF4-FFF2-40B4-BE49-F238E27FC236}">
                  <a16:creationId xmlns:a16="http://schemas.microsoft.com/office/drawing/2014/main" id="{B76A3B79-EC0D-4584-85FA-8A0C3B2C6E5B}"/>
                </a:ext>
              </a:extLst>
            </p:cNvPr>
            <p:cNvSpPr/>
            <p:nvPr/>
          </p:nvSpPr>
          <p:spPr>
            <a:xfrm flipH="1">
              <a:off x="14491943" y="9611966"/>
              <a:ext cx="582613" cy="422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888" tIns="20944" rIns="41888" bIns="20944" numCol="1" spcCol="0" rtlCol="0" fromWordArt="0" anchor="ctr" anchorCtr="0" forceAA="0" compatLnSpc="1">
              <a:prstTxWarp prst="textNoShape">
                <a:avLst/>
              </a:prstTxWarp>
              <a:noAutofit/>
            </a:bodyPr>
            <a:lstStyle/>
            <a:p>
              <a:pPr algn="just"/>
              <a:r>
                <a:rPr lang="ja-JP" altLang="en-US" sz="643" kern="1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行政</a:t>
              </a:r>
              <a:endParaRPr lang="ja-JP" altLang="en-US" sz="643" kern="10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4" name="図 33" descr="真剣な会議のイラスト（老若男女）">
              <a:hlinkClick r:id="rId10"/>
              <a:extLst>
                <a:ext uri="{FF2B5EF4-FFF2-40B4-BE49-F238E27FC236}">
                  <a16:creationId xmlns:a16="http://schemas.microsoft.com/office/drawing/2014/main" id="{0DAD3709-DD21-44E4-BE3C-64A7B31DFAD1}"/>
                </a:ext>
              </a:extLst>
            </p:cNvPr>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3339452" y="9359594"/>
              <a:ext cx="954782" cy="1005226"/>
            </a:xfrm>
            <a:prstGeom prst="rect">
              <a:avLst/>
            </a:prstGeom>
            <a:noFill/>
            <a:ln>
              <a:noFill/>
            </a:ln>
          </p:spPr>
        </p:pic>
        <p:sp>
          <p:nvSpPr>
            <p:cNvPr id="35" name="テキスト ボックス 2">
              <a:extLst>
                <a:ext uri="{FF2B5EF4-FFF2-40B4-BE49-F238E27FC236}">
                  <a16:creationId xmlns:a16="http://schemas.microsoft.com/office/drawing/2014/main" id="{78A00780-1914-4830-8133-0D82E71BE22C}"/>
                </a:ext>
              </a:extLst>
            </p:cNvPr>
            <p:cNvSpPr txBox="1">
              <a:spLocks noChangeArrowheads="1"/>
            </p:cNvSpPr>
            <p:nvPr/>
          </p:nvSpPr>
          <p:spPr bwMode="auto">
            <a:xfrm>
              <a:off x="12677010" y="10563732"/>
              <a:ext cx="2914961" cy="335234"/>
            </a:xfrm>
            <a:prstGeom prst="rect">
              <a:avLst/>
            </a:prstGeom>
            <a:noFill/>
            <a:ln w="9525">
              <a:noFill/>
              <a:miter lim="800000"/>
              <a:headEnd/>
              <a:tailEnd/>
            </a:ln>
          </p:spPr>
          <p:txBody>
            <a:bodyPr rot="0" vert="horz" wrap="square" lIns="41888" tIns="20944" rIns="41888" bIns="20944" anchor="t" anchorCtr="0">
              <a:noAutofit/>
            </a:bodyPr>
            <a:lstStyle/>
            <a:p>
              <a:pPr algn="just"/>
              <a:r>
                <a:rPr lang="ja-JP" altLang="en-US" sz="643" b="1" kern="100" dirty="0">
                  <a:latin typeface="Meiryo UI" panose="020B0604030504040204" pitchFamily="50" charset="-128"/>
                  <a:ea typeface="Meiryo UI" panose="020B0604030504040204" pitchFamily="50" charset="-128"/>
                  <a:cs typeface="Times New Roman" panose="02020603050405020304" pitchFamily="18" charset="0"/>
                </a:rPr>
                <a:t>ネットワーク懇話会等のイメージ</a:t>
              </a:r>
              <a:endParaRPr lang="ja-JP" altLang="en-US" sz="643"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36" name="スライド番号プレースホルダー 2">
            <a:extLst>
              <a:ext uri="{FF2B5EF4-FFF2-40B4-BE49-F238E27FC236}">
                <a16:creationId xmlns:a16="http://schemas.microsoft.com/office/drawing/2014/main" id="{6EAF99F0-21BD-4981-A186-946A0136E1D1}"/>
              </a:ext>
            </a:extLst>
          </p:cNvPr>
          <p:cNvSpPr>
            <a:spLocks noGrp="1"/>
          </p:cNvSpPr>
          <p:nvPr>
            <p:ph type="sldNum" sz="quarter" idx="12"/>
          </p:nvPr>
        </p:nvSpPr>
        <p:spPr>
          <a:xfrm>
            <a:off x="7015475" y="6392701"/>
            <a:ext cx="2057400" cy="365125"/>
          </a:xfrm>
        </p:spPr>
        <p:txBody>
          <a:bodyPr/>
          <a:lstStyle/>
          <a:p>
            <a:fld id="{481A2E50-83C5-4483-B0CA-AC279CFA76AE}" type="slidenum">
              <a:rPr kumimoji="1" lang="ja-JP" altLang="en-US" sz="1200" smtClean="0">
                <a:solidFill>
                  <a:schemeClr val="tx1"/>
                </a:solidFill>
              </a:rPr>
              <a:t>27</a:t>
            </a:fld>
            <a:endParaRPr kumimoji="1" lang="ja-JP" altLang="en-US" sz="1200" dirty="0">
              <a:solidFill>
                <a:schemeClr val="tx1"/>
              </a:solidFill>
            </a:endParaRPr>
          </a:p>
        </p:txBody>
      </p:sp>
    </p:spTree>
    <p:extLst>
      <p:ext uri="{BB962C8B-B14F-4D97-AF65-F5344CB8AC3E}">
        <p14:creationId xmlns:p14="http://schemas.microsoft.com/office/powerpoint/2010/main" val="803316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70945" y="520242"/>
            <a:ext cx="5785945" cy="337722"/>
          </a:xfrm>
          <a:prstGeom prst="rect">
            <a:avLst/>
          </a:prstGeom>
          <a:noFill/>
          <a:ln>
            <a:noFill/>
          </a:ln>
          <a:effectLst>
            <a:outerShdw dist="71842" dir="2700000" algn="ctr" rotWithShape="0">
              <a:schemeClr val="bg2">
                <a:alpha val="50000"/>
              </a:schemeClr>
            </a:outerShdw>
          </a:effectLst>
        </p:spPr>
        <p:txBody>
          <a:bodyPr wrap="none" lIns="82499" tIns="41249" rIns="82499" bIns="4124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346" b="1" dirty="0">
                <a:latin typeface="Meiryo UI" panose="020B0604030504040204" pitchFamily="50" charset="-128"/>
                <a:ea typeface="Meiryo UI" panose="020B0604030504040204" pitchFamily="50" charset="-128"/>
              </a:rPr>
              <a:t>■令和</a:t>
            </a:r>
            <a:r>
              <a:rPr lang="en-US" altLang="ja-JP" sz="1346" b="1" dirty="0">
                <a:latin typeface="Meiryo UI" panose="020B0604030504040204" pitchFamily="50" charset="-128"/>
                <a:ea typeface="Meiryo UI" panose="020B0604030504040204" pitchFamily="50" charset="-128"/>
              </a:rPr>
              <a:t>8</a:t>
            </a:r>
            <a:r>
              <a:rPr lang="ja-JP" altLang="en-US" sz="1346" b="1" dirty="0">
                <a:latin typeface="Meiryo UI" panose="020B0604030504040204" pitchFamily="50" charset="-128"/>
                <a:ea typeface="Meiryo UI" panose="020B0604030504040204" pitchFamily="50" charset="-128"/>
              </a:rPr>
              <a:t>年度　未利用食品の有効活用促進に向けた情報ツールの作成</a:t>
            </a:r>
            <a:endParaRPr lang="en-US" altLang="zh-CN" sz="1346" b="1" dirty="0">
              <a:latin typeface="Meiryo UI" panose="020B0604030504040204" pitchFamily="50" charset="-128"/>
              <a:ea typeface="Meiryo UI" panose="020B0604030504040204" pitchFamily="50" charset="-128"/>
            </a:endParaRPr>
          </a:p>
        </p:txBody>
      </p:sp>
      <p:sp>
        <p:nvSpPr>
          <p:cNvPr id="3078" name="AutoShape 6"/>
          <p:cNvSpPr>
            <a:spLocks noChangeArrowheads="1"/>
          </p:cNvSpPr>
          <p:nvPr/>
        </p:nvSpPr>
        <p:spPr bwMode="auto">
          <a:xfrm>
            <a:off x="220452" y="1772862"/>
            <a:ext cx="8758275" cy="4853522"/>
          </a:xfrm>
          <a:prstGeom prst="flowChartProcess">
            <a:avLst/>
          </a:prstGeom>
          <a:noFill/>
          <a:ln w="9525">
            <a:solidFill>
              <a:schemeClr val="tx1"/>
            </a:solidFill>
            <a:miter lim="800000"/>
            <a:headEnd/>
            <a:tailEnd/>
          </a:ln>
          <a:effec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1200" b="1" dirty="0">
                <a:latin typeface="Meiryo UI" panose="020B0604030504040204" pitchFamily="50" charset="-128"/>
                <a:ea typeface="Meiryo UI" panose="020B0604030504040204" pitchFamily="50" charset="-128"/>
              </a:rPr>
              <a:t>１　大阪府版「フードバンクガイドライン」の拡充・更新</a:t>
            </a:r>
            <a:endParaRPr lang="en-US" altLang="ja-JP" sz="1200" b="1"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　令和２年に大阪府版「フードバンクガイドライン」を作成し、事業者等に対し、安全安心な食品寄附を案内する</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　ツールとして活用してきたが、ベースとしていた国の手引きが廃止され、「食品寄附ガイドライン」が新たな規範と</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　なったことから、府ガイドラインを改訂する。</a:t>
            </a:r>
          </a:p>
          <a:p>
            <a:pPr>
              <a:spcBef>
                <a:spcPct val="0"/>
              </a:spcBef>
              <a:buNone/>
            </a:pP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　■ 府版ガイドラインの改訂内容</a:t>
            </a:r>
          </a:p>
          <a:p>
            <a:pPr>
              <a:spcBef>
                <a:spcPct val="0"/>
              </a:spcBef>
              <a:buNone/>
            </a:pPr>
            <a:r>
              <a:rPr lang="ja-JP" altLang="en-US" sz="1200" dirty="0">
                <a:latin typeface="Meiryo UI" panose="020B0604030504040204" pitchFamily="50" charset="-128"/>
                <a:ea typeface="Meiryo UI" panose="020B0604030504040204" pitchFamily="50" charset="-128"/>
              </a:rPr>
              <a:t>　  ○ 食品寄附ガイドラインの記載情報が大幅に増えたことに伴い、府版ガイドラインの内容を大幅に拡充するため、</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　　　　食品寄附の取組に関する豊富な経験と知識を有している事業者による監修を行う。</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  　＜参考＞ 国が作成したフードバンク活動にかかる手引きなど</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　　　　・ フードバンク活動における食品の取扱い等に関する手引き：</a:t>
            </a:r>
            <a:r>
              <a:rPr lang="en-US" altLang="ja-JP" sz="1200" dirty="0">
                <a:latin typeface="Meiryo UI" panose="020B0604030504040204" pitchFamily="50" charset="-128"/>
                <a:ea typeface="Meiryo UI" panose="020B0604030504040204" pitchFamily="50" charset="-128"/>
              </a:rPr>
              <a:t>A4</a:t>
            </a:r>
            <a:r>
              <a:rPr lang="ja-JP" altLang="en-US" sz="1200" dirty="0">
                <a:latin typeface="Meiryo UI" panose="020B0604030504040204" pitchFamily="50" charset="-128"/>
                <a:ea typeface="Meiryo UI" panose="020B0604030504040204" pitchFamily="50" charset="-128"/>
              </a:rPr>
              <a:t>判</a:t>
            </a:r>
            <a:r>
              <a:rPr lang="en-US" altLang="ja-JP" sz="1200" dirty="0">
                <a:latin typeface="Meiryo UI" panose="020B0604030504040204" pitchFamily="50" charset="-128"/>
                <a:ea typeface="Meiryo UI" panose="020B0604030504040204" pitchFamily="50" charset="-128"/>
              </a:rPr>
              <a:t>25</a:t>
            </a:r>
            <a:r>
              <a:rPr lang="ja-JP" altLang="en-US" sz="1200" dirty="0">
                <a:latin typeface="Meiryo UI" panose="020B0604030504040204" pitchFamily="50" charset="-128"/>
                <a:ea typeface="Meiryo UI" panose="020B0604030504040204" pitchFamily="50" charset="-128"/>
              </a:rPr>
              <a:t>ページ（</a:t>
            </a:r>
            <a:r>
              <a:rPr lang="en-US" altLang="ja-JP" sz="1200" dirty="0">
                <a:latin typeface="Meiryo UI" panose="020B0604030504040204" pitchFamily="50" charset="-128"/>
                <a:ea typeface="Meiryo UI" panose="020B0604030504040204" pitchFamily="50" charset="-128"/>
              </a:rPr>
              <a:t>R7</a:t>
            </a:r>
            <a:r>
              <a:rPr lang="ja-JP" altLang="en-US" sz="1200" dirty="0">
                <a:latin typeface="Meiryo UI" panose="020B0604030504040204" pitchFamily="50" charset="-128"/>
                <a:ea typeface="Meiryo UI" panose="020B0604030504040204" pitchFamily="50" charset="-128"/>
              </a:rPr>
              <a:t>年２月廃止）</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　　　　・ 食品寄附ガイドライン～食品寄附の信頼性向上に向けて～ ：</a:t>
            </a:r>
            <a:r>
              <a:rPr lang="en-US" altLang="ja-JP" sz="1200" dirty="0">
                <a:latin typeface="Meiryo UI" panose="020B0604030504040204" pitchFamily="50" charset="-128"/>
                <a:ea typeface="Meiryo UI" panose="020B0604030504040204" pitchFamily="50" charset="-128"/>
              </a:rPr>
              <a:t>A4</a:t>
            </a:r>
            <a:r>
              <a:rPr lang="ja-JP" altLang="en-US" sz="1200" dirty="0">
                <a:latin typeface="Meiryo UI" panose="020B0604030504040204" pitchFamily="50" charset="-128"/>
                <a:ea typeface="Meiryo UI" panose="020B0604030504040204" pitchFamily="50" charset="-128"/>
              </a:rPr>
              <a:t>判</a:t>
            </a:r>
            <a:r>
              <a:rPr lang="en-US" altLang="ja-JP" sz="1200" dirty="0">
                <a:latin typeface="Meiryo UI" panose="020B0604030504040204" pitchFamily="50" charset="-128"/>
                <a:ea typeface="Meiryo UI" panose="020B0604030504040204" pitchFamily="50" charset="-128"/>
              </a:rPr>
              <a:t>150</a:t>
            </a:r>
            <a:r>
              <a:rPr lang="ja-JP" altLang="en-US" sz="1200" dirty="0">
                <a:latin typeface="Meiryo UI" panose="020B0604030504040204" pitchFamily="50" charset="-128"/>
                <a:ea typeface="Meiryo UI" panose="020B0604030504040204" pitchFamily="50" charset="-128"/>
              </a:rPr>
              <a:t>ページ（</a:t>
            </a:r>
            <a:r>
              <a:rPr lang="en-US" altLang="ja-JP" sz="1200" dirty="0">
                <a:latin typeface="Meiryo UI" panose="020B0604030504040204" pitchFamily="50" charset="-128"/>
                <a:ea typeface="Meiryo UI" panose="020B0604030504040204" pitchFamily="50" charset="-128"/>
              </a:rPr>
              <a:t>R6</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月策定）</a:t>
            </a:r>
            <a:br>
              <a:rPr lang="en-US" altLang="ja-JP" sz="1200" dirty="0">
                <a:latin typeface="Meiryo UI" panose="020B0604030504040204" pitchFamily="50" charset="-128"/>
                <a:ea typeface="Meiryo UI" panose="020B0604030504040204" pitchFamily="50" charset="-128"/>
              </a:rPr>
            </a:b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　　○ 食品提供事業者・フードバンク団体等への包括的なツール（ルールや衛生面の相談先等）として活用して</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　　　いただくため、食品寄附ガイドラインの内容のほか、府内の取組事例や窓口等の情報を合わせて掲載する。</a:t>
            </a:r>
            <a:endParaRPr lang="en-US" altLang="ja-JP" sz="1200" dirty="0">
              <a:latin typeface="Meiryo UI" panose="020B0604030504040204" pitchFamily="50" charset="-128"/>
              <a:ea typeface="Meiryo UI" panose="020B0604030504040204" pitchFamily="50" charset="-128"/>
            </a:endParaRPr>
          </a:p>
          <a:p>
            <a:pPr>
              <a:spcBef>
                <a:spcPct val="0"/>
              </a:spcBef>
              <a:buNone/>
            </a:pPr>
            <a:endParaRPr lang="en-US" altLang="ja-JP" sz="1200" b="1" dirty="0">
              <a:latin typeface="Meiryo UI" panose="020B0604030504040204" pitchFamily="50" charset="-128"/>
              <a:ea typeface="Meiryo UI" panose="020B0604030504040204" pitchFamily="50" charset="-128"/>
            </a:endParaRPr>
          </a:p>
          <a:p>
            <a:pPr>
              <a:spcBef>
                <a:spcPct val="0"/>
              </a:spcBef>
              <a:buNone/>
            </a:pPr>
            <a:r>
              <a:rPr lang="ja-JP" altLang="en-US" sz="1200" b="1" dirty="0">
                <a:latin typeface="Meiryo UI" panose="020B0604030504040204" pitchFamily="50" charset="-128"/>
                <a:ea typeface="Meiryo UI" panose="020B0604030504040204" pitchFamily="50" charset="-128"/>
              </a:rPr>
              <a:t>２　「フードドライブ」リーフレットの作成</a:t>
            </a:r>
          </a:p>
          <a:p>
            <a:pPr>
              <a:spcBef>
                <a:spcPct val="0"/>
              </a:spcBef>
              <a:buNone/>
              <a:defRPr/>
            </a:pPr>
            <a:r>
              <a:rPr lang="ja-JP" altLang="en-US" sz="1200" dirty="0">
                <a:latin typeface="Meiryo UI" panose="020B0604030504040204" pitchFamily="50" charset="-128"/>
                <a:ea typeface="Meiryo UI" panose="020B0604030504040204" pitchFamily="50" charset="-128"/>
              </a:rPr>
              <a:t>　　家庭における未利用食品を地域で活用する“フードドライブ”は、市町村や事業者等による設置が進んでいる。</a:t>
            </a:r>
            <a:endParaRPr lang="en-US" altLang="ja-JP" sz="1200" dirty="0">
              <a:latin typeface="Meiryo UI" panose="020B0604030504040204" pitchFamily="50" charset="-128"/>
              <a:ea typeface="Meiryo UI" panose="020B0604030504040204" pitchFamily="50" charset="-128"/>
            </a:endParaRPr>
          </a:p>
          <a:p>
            <a:pPr>
              <a:spcBef>
                <a:spcPct val="0"/>
              </a:spcBef>
              <a:buNone/>
              <a:defRPr/>
            </a:pPr>
            <a:r>
              <a:rPr lang="ja-JP" altLang="en-US" sz="1200" dirty="0">
                <a:latin typeface="Meiryo UI" panose="020B0604030504040204" pitchFamily="50" charset="-128"/>
                <a:ea typeface="Meiryo UI" panose="020B0604030504040204" pitchFamily="50" charset="-128"/>
              </a:rPr>
              <a:t>　一方で、府民がフードドライブに取り組む割合は</a:t>
            </a:r>
            <a:r>
              <a:rPr lang="en-US" altLang="ja-JP" sz="1200" dirty="0">
                <a:latin typeface="Meiryo UI" panose="020B0604030504040204" pitchFamily="50" charset="-128"/>
                <a:ea typeface="Meiryo UI" panose="020B0604030504040204" pitchFamily="50" charset="-128"/>
              </a:rPr>
              <a:t>4.3</a:t>
            </a:r>
            <a:r>
              <a:rPr lang="ja-JP" altLang="en-US" sz="1200" dirty="0">
                <a:latin typeface="Meiryo UI" panose="020B0604030504040204" pitchFamily="50" charset="-128"/>
                <a:ea typeface="Meiryo UI" panose="020B0604030504040204" pitchFamily="50" charset="-128"/>
              </a:rPr>
              <a:t>％と低いことから（</a:t>
            </a:r>
            <a:r>
              <a:rPr lang="en-US" altLang="ja-JP" sz="1200" dirty="0">
                <a:latin typeface="Meiryo UI" panose="020B0604030504040204" pitchFamily="50" charset="-128"/>
                <a:ea typeface="Meiryo UI" panose="020B0604030504040204" pitchFamily="50" charset="-128"/>
              </a:rPr>
              <a:t>R6</a:t>
            </a:r>
            <a:r>
              <a:rPr lang="ja-JP" altLang="en-US" sz="1200" dirty="0">
                <a:latin typeface="Meiryo UI" panose="020B0604030504040204" pitchFamily="50" charset="-128"/>
                <a:ea typeface="Meiryo UI" panose="020B0604030504040204" pitchFamily="50" charset="-128"/>
              </a:rPr>
              <a:t>意識調査）、フードドライブの意義や</a:t>
            </a:r>
            <a:endParaRPr lang="en-US" altLang="ja-JP" sz="1200" dirty="0">
              <a:latin typeface="Meiryo UI" panose="020B0604030504040204" pitchFamily="50" charset="-128"/>
              <a:ea typeface="Meiryo UI" panose="020B0604030504040204" pitchFamily="50" charset="-128"/>
            </a:endParaRPr>
          </a:p>
          <a:p>
            <a:pPr>
              <a:spcBef>
                <a:spcPct val="0"/>
              </a:spcBef>
              <a:buNone/>
              <a:defRPr/>
            </a:pPr>
            <a:r>
              <a:rPr lang="ja-JP" altLang="en-US" sz="1200" dirty="0">
                <a:latin typeface="Meiryo UI" panose="020B0604030504040204" pitchFamily="50" charset="-128"/>
                <a:ea typeface="Meiryo UI" panose="020B0604030504040204" pitchFamily="50" charset="-128"/>
              </a:rPr>
              <a:t>　受付窓口及び対象となる食品等を積極的に周知するリーフレットを作成し、理解と参加の促進を図る。</a:t>
            </a:r>
            <a:endParaRPr lang="en-US" altLang="ja-JP" sz="1200" dirty="0">
              <a:latin typeface="Meiryo UI" panose="020B0604030504040204" pitchFamily="50" charset="-128"/>
              <a:ea typeface="Meiryo UI" panose="020B0604030504040204" pitchFamily="50" charset="-128"/>
            </a:endParaRPr>
          </a:p>
          <a:p>
            <a:pPr>
              <a:spcBef>
                <a:spcPct val="0"/>
              </a:spcBef>
              <a:buNone/>
              <a:defRPr/>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&lt;</a:t>
            </a:r>
            <a:r>
              <a:rPr lang="ja-JP" altLang="en-US" sz="1200" dirty="0">
                <a:latin typeface="Meiryo UI" panose="020B0604030504040204" pitchFamily="50" charset="-128"/>
                <a:ea typeface="Meiryo UI" panose="020B0604030504040204" pitchFamily="50" charset="-128"/>
              </a:rPr>
              <a:t>参考</a:t>
            </a:r>
            <a:r>
              <a:rPr lang="en-US" altLang="ja-JP" sz="1200" dirty="0">
                <a:latin typeface="Meiryo UI" panose="020B0604030504040204" pitchFamily="50" charset="-128"/>
                <a:ea typeface="Meiryo UI" panose="020B0604030504040204" pitchFamily="50" charset="-128"/>
              </a:rPr>
              <a:t>&gt;</a:t>
            </a: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pPr>
              <a:spcBef>
                <a:spcPct val="0"/>
              </a:spcBef>
              <a:buNone/>
              <a:defRPr/>
            </a:pPr>
            <a:r>
              <a:rPr lang="ja-JP" altLang="en-US" sz="1200" dirty="0">
                <a:latin typeface="Meiryo UI" panose="020B0604030504040204" pitchFamily="50" charset="-128"/>
                <a:ea typeface="Meiryo UI" panose="020B0604030504040204" pitchFamily="50" charset="-128"/>
              </a:rPr>
              <a:t>　　　・ 府内で設置されているフードドライブの数：</a:t>
            </a:r>
            <a:r>
              <a:rPr lang="en-US" altLang="ja-JP" sz="1200" dirty="0">
                <a:latin typeface="Meiryo UI" panose="020B0604030504040204" pitchFamily="50" charset="-128"/>
                <a:ea typeface="Meiryo UI" panose="020B0604030504040204" pitchFamily="50" charset="-128"/>
              </a:rPr>
              <a:t>256</a:t>
            </a:r>
            <a:r>
              <a:rPr lang="ja-JP" altLang="en-US" sz="1200" dirty="0">
                <a:latin typeface="Meiryo UI" panose="020B0604030504040204" pitchFamily="50" charset="-128"/>
                <a:ea typeface="Meiryo UI" panose="020B0604030504040204" pitchFamily="50" charset="-128"/>
              </a:rPr>
              <a:t>箇所（</a:t>
            </a:r>
            <a:r>
              <a:rPr lang="en-US" altLang="ja-JP" sz="1200" dirty="0">
                <a:latin typeface="Meiryo UI" panose="020B0604030504040204" pitchFamily="50" charset="-128"/>
                <a:ea typeface="Meiryo UI" panose="020B0604030504040204" pitchFamily="50" charset="-128"/>
              </a:rPr>
              <a:t>R7</a:t>
            </a:r>
            <a:r>
              <a:rPr lang="ja-JP" altLang="en-US" sz="1200" dirty="0">
                <a:latin typeface="Meiryo UI" panose="020B0604030504040204" pitchFamily="50" charset="-128"/>
                <a:ea typeface="Meiryo UI" panose="020B0604030504040204" pitchFamily="50" charset="-128"/>
              </a:rPr>
              <a:t>調査。</a:t>
            </a:r>
            <a:r>
              <a:rPr lang="en-US" altLang="ja-JP" sz="1200" dirty="0">
                <a:latin typeface="Meiryo UI" panose="020B0604030504040204" pitchFamily="50" charset="-128"/>
                <a:ea typeface="Meiryo UI" panose="020B0604030504040204" pitchFamily="50" charset="-128"/>
              </a:rPr>
              <a:t>R6</a:t>
            </a:r>
            <a:r>
              <a:rPr lang="ja-JP" altLang="en-US" sz="1200" dirty="0">
                <a:latin typeface="Meiryo UI" panose="020B0604030504040204" pitchFamily="50" charset="-128"/>
                <a:ea typeface="Meiryo UI" panose="020B0604030504040204" pitchFamily="50" charset="-128"/>
              </a:rPr>
              <a:t>調査と比べて、</a:t>
            </a:r>
            <a:r>
              <a:rPr lang="en-US" altLang="ja-JP" sz="1200" dirty="0">
                <a:latin typeface="Meiryo UI" panose="020B0604030504040204" pitchFamily="50" charset="-128"/>
                <a:ea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rPr>
              <a:t>箇所の増加。）</a:t>
            </a:r>
            <a:endParaRPr lang="en-US" altLang="ja-JP" sz="1200" dirty="0">
              <a:latin typeface="Meiryo UI" panose="020B0604030504040204" pitchFamily="50" charset="-128"/>
              <a:ea typeface="Meiryo UI" panose="020B0604030504040204" pitchFamily="50" charset="-128"/>
            </a:endParaRPr>
          </a:p>
          <a:p>
            <a:pPr>
              <a:spcBef>
                <a:spcPct val="0"/>
              </a:spcBef>
              <a:spcAft>
                <a:spcPts val="542"/>
              </a:spcAft>
              <a:buNone/>
              <a:defRPr/>
            </a:pPr>
            <a:r>
              <a:rPr lang="ja-JP" altLang="en-US" sz="1200" dirty="0">
                <a:latin typeface="Meiryo UI" panose="020B0604030504040204" pitchFamily="50" charset="-128"/>
                <a:ea typeface="Meiryo UI" panose="020B0604030504040204" pitchFamily="50" charset="-128"/>
              </a:rPr>
              <a:t>　　　・ 市町村によりフードドライブが設置されている数：</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市町</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 （事業者・団体によりフードドライブが設置されているものを含めて）フードドライブが設置されている</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市町村：</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市町</a:t>
            </a:r>
            <a:endParaRPr lang="en-US" altLang="ja-JP" sz="1200" dirty="0">
              <a:latin typeface="Meiryo UI" panose="020B0604030504040204" pitchFamily="50" charset="-128"/>
              <a:ea typeface="Meiryo UI" panose="020B0604030504040204" pitchFamily="50" charset="-128"/>
            </a:endParaRPr>
          </a:p>
        </p:txBody>
      </p:sp>
      <p:sp>
        <p:nvSpPr>
          <p:cNvPr id="3079" name="AutoShape 7"/>
          <p:cNvSpPr>
            <a:spLocks noChangeArrowheads="1"/>
          </p:cNvSpPr>
          <p:nvPr/>
        </p:nvSpPr>
        <p:spPr bwMode="auto">
          <a:xfrm>
            <a:off x="214260" y="1568116"/>
            <a:ext cx="492645" cy="233565"/>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399" tIns="39200" rIns="78399" bIns="392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b="1" dirty="0">
                <a:latin typeface="Meiryo UI" panose="020B0604030504040204" pitchFamily="50" charset="-128"/>
                <a:ea typeface="Meiryo UI" panose="020B0604030504040204" pitchFamily="50" charset="-128"/>
              </a:rPr>
              <a:t>概要</a:t>
            </a:r>
          </a:p>
        </p:txBody>
      </p:sp>
      <p:pic>
        <p:nvPicPr>
          <p:cNvPr id="85" name="図 84">
            <a:extLst>
              <a:ext uri="{FF2B5EF4-FFF2-40B4-BE49-F238E27FC236}">
                <a16:creationId xmlns:a16="http://schemas.microsoft.com/office/drawing/2014/main" id="{57C8C3DE-552A-4A90-82FA-EBC99C6A7F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39745" y="2051774"/>
            <a:ext cx="1570586" cy="2210795"/>
          </a:xfrm>
          <a:prstGeom prst="rect">
            <a:avLst/>
          </a:prstGeom>
        </p:spPr>
      </p:pic>
      <p:sp>
        <p:nvSpPr>
          <p:cNvPr id="10" name="テキスト ボックス 9">
            <a:extLst>
              <a:ext uri="{FF2B5EF4-FFF2-40B4-BE49-F238E27FC236}">
                <a16:creationId xmlns:a16="http://schemas.microsoft.com/office/drawing/2014/main" id="{97FF981A-6450-48AD-A122-41E7545F6808}"/>
              </a:ext>
            </a:extLst>
          </p:cNvPr>
          <p:cNvSpPr txBox="1"/>
          <p:nvPr/>
        </p:nvSpPr>
        <p:spPr>
          <a:xfrm>
            <a:off x="275631" y="1014013"/>
            <a:ext cx="8703096" cy="461665"/>
          </a:xfrm>
          <a:prstGeom prst="rect">
            <a:avLst/>
          </a:prstGeom>
          <a:noFill/>
          <a:ln>
            <a:solidFill>
              <a:schemeClr val="tx1"/>
            </a:solidFill>
          </a:ln>
        </p:spPr>
        <p:txBody>
          <a:bodyPr wrap="square">
            <a:spAutoFit/>
          </a:bodyPr>
          <a:lstStyle/>
          <a:p>
            <a:pPr>
              <a:spcBef>
                <a:spcPct val="0"/>
              </a:spcBef>
              <a:buFontTx/>
              <a:buNone/>
            </a:pPr>
            <a:r>
              <a:rPr lang="ja-JP" altLang="en-US" sz="1200" dirty="0">
                <a:latin typeface="Meiryo UI" panose="020B0604030504040204" pitchFamily="50" charset="-128"/>
                <a:ea typeface="Meiryo UI" panose="020B0604030504040204" pitchFamily="50" charset="-128"/>
              </a:rPr>
              <a:t>　食品ロスの発生抑制を中心としたこれまでの取組に加え、未利用食品を寄附する「フードバンク」「フードドライブ」について、事業者や府民への啓発・情報提供を強化し、発生抑制ができなかった食品ロスの活用を促進していく。</a:t>
            </a:r>
            <a:endParaRPr lang="en-US" altLang="ja-JP" sz="1200" dirty="0">
              <a:latin typeface="Meiryo UI" panose="020B0604030504040204" pitchFamily="50" charset="-128"/>
              <a:ea typeface="Meiryo UI" panose="020B0604030504040204" pitchFamily="50" charset="-128"/>
            </a:endParaRPr>
          </a:p>
        </p:txBody>
      </p:sp>
      <p:pic>
        <p:nvPicPr>
          <p:cNvPr id="11" name="Picture 4" descr="窓口写真">
            <a:extLst>
              <a:ext uri="{FF2B5EF4-FFF2-40B4-BE49-F238E27FC236}">
                <a16:creationId xmlns:a16="http://schemas.microsoft.com/office/drawing/2014/main" id="{4F2F1675-CEEC-4C2D-8894-A028A7F45E3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59804" y="4883938"/>
            <a:ext cx="1763744" cy="1508980"/>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7">
            <a:extLst>
              <a:ext uri="{FF2B5EF4-FFF2-40B4-BE49-F238E27FC236}">
                <a16:creationId xmlns:a16="http://schemas.microsoft.com/office/drawing/2014/main" id="{4316082F-FC91-4BC1-B2A5-8DD8918D0843}"/>
              </a:ext>
            </a:extLst>
          </p:cNvPr>
          <p:cNvSpPr>
            <a:spLocks noChangeArrowheads="1"/>
          </p:cNvSpPr>
          <p:nvPr/>
        </p:nvSpPr>
        <p:spPr bwMode="auto">
          <a:xfrm>
            <a:off x="214261" y="829145"/>
            <a:ext cx="492645" cy="233565"/>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399" tIns="39200" rIns="78399" bIns="392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b="1" dirty="0">
                <a:latin typeface="Meiryo UI" panose="020B0604030504040204" pitchFamily="50" charset="-128"/>
                <a:ea typeface="Meiryo UI" panose="020B0604030504040204" pitchFamily="50" charset="-128"/>
              </a:rPr>
              <a:t>目的</a:t>
            </a:r>
            <a:endParaRPr lang="ja-JP" altLang="en-US" sz="992" b="1" dirty="0">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id="{C878A0A9-DAF2-48AF-BAE8-512F8E035CE0}"/>
              </a:ext>
            </a:extLst>
          </p:cNvPr>
          <p:cNvSpPr txBox="1">
            <a:spLocks/>
          </p:cNvSpPr>
          <p:nvPr/>
        </p:nvSpPr>
        <p:spPr>
          <a:xfrm>
            <a:off x="0" y="-26779"/>
            <a:ext cx="9144000" cy="491646"/>
          </a:xfrm>
          <a:prstGeom prst="rect">
            <a:avLst/>
          </a:prstGeom>
          <a:solidFill>
            <a:schemeClr val="accent5">
              <a:lumMod val="50000"/>
            </a:schemeClr>
          </a:solidFill>
          <a:effectLst/>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lvl1pPr algn="l" defTabSz="685817" rtl="0" eaLnBrk="1" latinLnBrk="0" hangingPunct="1">
              <a:lnSpc>
                <a:spcPct val="90000"/>
              </a:lnSpc>
              <a:spcBef>
                <a:spcPct val="0"/>
              </a:spcBef>
              <a:buNone/>
              <a:defRPr kumimoji="1"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215" b="1">
                <a:solidFill>
                  <a:schemeClr val="bg1"/>
                </a:solidFill>
                <a:latin typeface="BIZ UDPゴシック" panose="020B0400000000000000" pitchFamily="50" charset="-128"/>
                <a:ea typeface="BIZ UDPゴシック" panose="020B0400000000000000" pitchFamily="50" charset="-128"/>
              </a:rPr>
              <a:t>食品ロス削減対策検討事業について</a:t>
            </a:r>
            <a:endParaRPr lang="ja-JP" altLang="en-US" sz="2215" b="1" dirty="0">
              <a:solidFill>
                <a:schemeClr val="bg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8B64B85F-3030-42C7-A500-698F7AC4FFAE}"/>
              </a:ext>
            </a:extLst>
          </p:cNvPr>
          <p:cNvSpPr>
            <a:spLocks noGrp="1"/>
          </p:cNvSpPr>
          <p:nvPr>
            <p:ph type="sldNum" sz="quarter" idx="12"/>
          </p:nvPr>
        </p:nvSpPr>
        <p:spPr>
          <a:xfrm>
            <a:off x="7012976" y="6540171"/>
            <a:ext cx="2057400" cy="365125"/>
          </a:xfrm>
        </p:spPr>
        <p:txBody>
          <a:bodyPr/>
          <a:lstStyle/>
          <a:p>
            <a:fld id="{EFB75F29-2A43-47D9-BF57-FD259BF795F0}" type="slidenum">
              <a:rPr lang="ja-JP" altLang="en-US" smtClean="0"/>
              <a:pPr/>
              <a:t>3</a:t>
            </a:fld>
            <a:endParaRPr lang="ja-JP" altLang="en-US" dirty="0"/>
          </a:p>
        </p:txBody>
      </p:sp>
    </p:spTree>
    <p:extLst>
      <p:ext uri="{BB962C8B-B14F-4D97-AF65-F5344CB8AC3E}">
        <p14:creationId xmlns:p14="http://schemas.microsoft.com/office/powerpoint/2010/main" val="1270838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67628" y="2890838"/>
            <a:ext cx="8580969" cy="857250"/>
          </a:xfrm>
        </p:spPr>
        <p:txBody>
          <a:bodyPr>
            <a:normAutofit fontScale="90000"/>
          </a:bodyPr>
          <a:lstStyle/>
          <a:p>
            <a:pPr algn="ctr"/>
            <a:r>
              <a:rPr lang="ja-JP" altLang="en-US" sz="2800" dirty="0">
                <a:solidFill>
                  <a:schemeClr val="tx1">
                    <a:lumMod val="65000"/>
                    <a:lumOff val="35000"/>
                  </a:schemeClr>
                </a:solidFill>
                <a:latin typeface="UD デジタル 教科書体 NP-B" panose="02020700000000000000" pitchFamily="18" charset="-128"/>
                <a:ea typeface="UD デジタル 教科書体 NP-B" panose="02020700000000000000" pitchFamily="18" charset="-128"/>
              </a:rPr>
              <a:t>（３）食品ロス削減ボランティア活動推進事業について</a:t>
            </a:r>
          </a:p>
        </p:txBody>
      </p:sp>
      <p:cxnSp>
        <p:nvCxnSpPr>
          <p:cNvPr id="6" name="直線コネクタ 5"/>
          <p:cNvCxnSpPr>
            <a:cxnSpLocks/>
          </p:cNvCxnSpPr>
          <p:nvPr/>
        </p:nvCxnSpPr>
        <p:spPr>
          <a:xfrm>
            <a:off x="847725" y="3748088"/>
            <a:ext cx="7410450" cy="0"/>
          </a:xfrm>
          <a:prstGeom prst="line">
            <a:avLst/>
          </a:prstGeom>
          <a:ln>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grpSp>
        <p:nvGrpSpPr>
          <p:cNvPr id="8" name="グループ化 7"/>
          <p:cNvGrpSpPr/>
          <p:nvPr/>
        </p:nvGrpSpPr>
        <p:grpSpPr>
          <a:xfrm>
            <a:off x="172226" y="415142"/>
            <a:ext cx="3126442" cy="385131"/>
            <a:chOff x="285317" y="757882"/>
            <a:chExt cx="10837585" cy="1354699"/>
          </a:xfrm>
        </p:grpSpPr>
        <p:grpSp>
          <p:nvGrpSpPr>
            <p:cNvPr id="9" name="グループ化 8">
              <a:extLst>
                <a:ext uri="{FF2B5EF4-FFF2-40B4-BE49-F238E27FC236}">
                  <a16:creationId xmlns:a16="http://schemas.microsoft.com/office/drawing/2014/main" id="{F1F051AA-3954-45BB-A823-4A6521ED1B9A}"/>
                </a:ext>
              </a:extLst>
            </p:cNvPr>
            <p:cNvGrpSpPr/>
            <p:nvPr/>
          </p:nvGrpSpPr>
          <p:grpSpPr>
            <a:xfrm>
              <a:off x="285317" y="757882"/>
              <a:ext cx="9482886" cy="1354698"/>
              <a:chOff x="192024" y="0"/>
              <a:chExt cx="10838688" cy="1548384"/>
            </a:xfrm>
          </p:grpSpPr>
          <p:pic>
            <p:nvPicPr>
              <p:cNvPr id="11" name="図 10" descr="アイコン&#10;&#10;自動的に生成された説明">
                <a:extLst>
                  <a:ext uri="{FF2B5EF4-FFF2-40B4-BE49-F238E27FC236}">
                    <a16:creationId xmlns:a16="http://schemas.microsoft.com/office/drawing/2014/main" id="{AD9F5F3C-31D2-4EFB-8497-0BB8776554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024" y="0"/>
                <a:ext cx="1548384" cy="1548384"/>
              </a:xfrm>
              <a:prstGeom prst="rect">
                <a:avLst/>
              </a:prstGeom>
            </p:spPr>
          </p:pic>
          <p:pic>
            <p:nvPicPr>
              <p:cNvPr id="12" name="図 11" descr="アイコン が含まれている画像&#10;&#10;自動的に生成された説明">
                <a:extLst>
                  <a:ext uri="{FF2B5EF4-FFF2-40B4-BE49-F238E27FC236}">
                    <a16:creationId xmlns:a16="http://schemas.microsoft.com/office/drawing/2014/main" id="{3C13A7C0-FBB8-4CA8-B240-B6FCD0D76D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0408" y="0"/>
                <a:ext cx="1548384" cy="1548384"/>
              </a:xfrm>
              <a:prstGeom prst="rect">
                <a:avLst/>
              </a:prstGeom>
            </p:spPr>
          </p:pic>
          <p:pic>
            <p:nvPicPr>
              <p:cNvPr id="13" name="図 12" descr="アイコン が含まれている画像&#10;&#10;自動的に生成された説明">
                <a:extLst>
                  <a:ext uri="{FF2B5EF4-FFF2-40B4-BE49-F238E27FC236}">
                    <a16:creationId xmlns:a16="http://schemas.microsoft.com/office/drawing/2014/main" id="{0C551BCB-3466-43F1-9B9B-B269414C11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88792" y="0"/>
                <a:ext cx="1548384" cy="1548384"/>
              </a:xfrm>
              <a:prstGeom prst="rect">
                <a:avLst/>
              </a:prstGeom>
            </p:spPr>
          </p:pic>
          <p:pic>
            <p:nvPicPr>
              <p:cNvPr id="14" name="図 13" descr="アイコン が含まれている画像&#10;&#10;自動的に生成された説明">
                <a:extLst>
                  <a:ext uri="{FF2B5EF4-FFF2-40B4-BE49-F238E27FC236}">
                    <a16:creationId xmlns:a16="http://schemas.microsoft.com/office/drawing/2014/main" id="{B1957410-E686-4323-B04B-E7B078C66A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37176" y="0"/>
                <a:ext cx="1548384" cy="1548384"/>
              </a:xfrm>
              <a:prstGeom prst="rect">
                <a:avLst/>
              </a:prstGeom>
            </p:spPr>
          </p:pic>
          <p:pic>
            <p:nvPicPr>
              <p:cNvPr id="15" name="図 14" descr="ロゴ が含まれている画像&#10;&#10;自動的に生成された説明">
                <a:extLst>
                  <a:ext uri="{FF2B5EF4-FFF2-40B4-BE49-F238E27FC236}">
                    <a16:creationId xmlns:a16="http://schemas.microsoft.com/office/drawing/2014/main" id="{84A3BC83-2E88-4066-9FA6-413884CE609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85560" y="0"/>
                <a:ext cx="1548384" cy="1548384"/>
              </a:xfrm>
              <a:prstGeom prst="rect">
                <a:avLst/>
              </a:prstGeom>
            </p:spPr>
          </p:pic>
          <p:pic>
            <p:nvPicPr>
              <p:cNvPr id="16" name="図 15" descr="アイコン が含まれている画像&#10;&#10;自動的に生成された説明">
                <a:extLst>
                  <a:ext uri="{FF2B5EF4-FFF2-40B4-BE49-F238E27FC236}">
                    <a16:creationId xmlns:a16="http://schemas.microsoft.com/office/drawing/2014/main" id="{9BBC6DAE-1E2E-4328-9C49-95B78CE1F3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33944" y="0"/>
                <a:ext cx="1548384" cy="1548384"/>
              </a:xfrm>
              <a:prstGeom prst="rect">
                <a:avLst/>
              </a:prstGeom>
            </p:spPr>
          </p:pic>
          <p:pic>
            <p:nvPicPr>
              <p:cNvPr id="17" name="図 16" descr="アイコン&#10;&#10;自動的に生成された説明">
                <a:extLst>
                  <a:ext uri="{FF2B5EF4-FFF2-40B4-BE49-F238E27FC236}">
                    <a16:creationId xmlns:a16="http://schemas.microsoft.com/office/drawing/2014/main" id="{C03E810A-505C-4C5A-B684-766E38ACBD0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82328" y="0"/>
                <a:ext cx="1548384" cy="1548384"/>
              </a:xfrm>
              <a:prstGeom prst="rect">
                <a:avLst/>
              </a:prstGeom>
            </p:spPr>
          </p:pic>
        </p:grpSp>
        <p:pic>
          <p:nvPicPr>
            <p:cNvPr id="10" name="図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68204" y="757883"/>
              <a:ext cx="1354698" cy="1354698"/>
            </a:xfrm>
            <a:prstGeom prst="rect">
              <a:avLst/>
            </a:prstGeom>
            <a:solidFill>
              <a:schemeClr val="bg1"/>
            </a:solidFill>
          </p:spPr>
        </p:pic>
      </p:grpSp>
      <p:sp>
        <p:nvSpPr>
          <p:cNvPr id="5" name="テキスト ボックス 4">
            <a:extLst>
              <a:ext uri="{FF2B5EF4-FFF2-40B4-BE49-F238E27FC236}">
                <a16:creationId xmlns:a16="http://schemas.microsoft.com/office/drawing/2014/main" id="{0435DBAA-654D-4B31-9D21-962C4E498C75}"/>
              </a:ext>
            </a:extLst>
          </p:cNvPr>
          <p:cNvSpPr txBox="1"/>
          <p:nvPr/>
        </p:nvSpPr>
        <p:spPr>
          <a:xfrm>
            <a:off x="7738006" y="761528"/>
            <a:ext cx="1685925" cy="40011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資料１</a:t>
            </a:r>
          </a:p>
        </p:txBody>
      </p:sp>
      <p:sp>
        <p:nvSpPr>
          <p:cNvPr id="18" name="テキスト ボックス 17">
            <a:extLst>
              <a:ext uri="{FF2B5EF4-FFF2-40B4-BE49-F238E27FC236}">
                <a16:creationId xmlns:a16="http://schemas.microsoft.com/office/drawing/2014/main" id="{ECF0B33D-CD98-46DC-8BB3-1C52DE569858}"/>
              </a:ext>
            </a:extLst>
          </p:cNvPr>
          <p:cNvSpPr txBox="1"/>
          <p:nvPr/>
        </p:nvSpPr>
        <p:spPr>
          <a:xfrm>
            <a:off x="3983182" y="235803"/>
            <a:ext cx="5160819" cy="291170"/>
          </a:xfrm>
          <a:prstGeom prst="rect">
            <a:avLst/>
          </a:prstGeom>
          <a:noFill/>
        </p:spPr>
        <p:txBody>
          <a:bodyPr wrap="square" rtlCol="0">
            <a:spAutoFit/>
          </a:bodyPr>
          <a:lstStyle/>
          <a:p>
            <a:r>
              <a:rPr kumimoji="1" lang="en-US" altLang="ja-JP" sz="1292" dirty="0">
                <a:latin typeface="UD デジタル 教科書体 NP-R" panose="02020400000000000000" pitchFamily="18" charset="-128"/>
                <a:ea typeface="UD デジタル 教科書体 NP-R" panose="02020400000000000000" pitchFamily="18" charset="-128"/>
              </a:rPr>
              <a:t>R</a:t>
            </a:r>
            <a:r>
              <a:rPr kumimoji="1" lang="ja-JP" altLang="en-US" sz="1292" dirty="0">
                <a:latin typeface="UD デジタル 教科書体 NP-R" panose="02020400000000000000" pitchFamily="18" charset="-128"/>
                <a:ea typeface="UD デジタル 教科書体 NP-R" panose="02020400000000000000" pitchFamily="18" charset="-128"/>
              </a:rPr>
              <a:t>８</a:t>
            </a:r>
            <a:r>
              <a:rPr kumimoji="1" lang="en-US" altLang="ja-JP" sz="1292" dirty="0">
                <a:latin typeface="UD デジタル 教科書体 NP-R" panose="02020400000000000000" pitchFamily="18" charset="-128"/>
                <a:ea typeface="UD デジタル 教科書体 NP-R" panose="02020400000000000000" pitchFamily="18" charset="-128"/>
              </a:rPr>
              <a:t>.</a:t>
            </a:r>
            <a:r>
              <a:rPr kumimoji="1" lang="ja-JP" altLang="en-US" sz="1292" dirty="0">
                <a:latin typeface="UD デジタル 教科書体 NP-R" panose="02020400000000000000" pitchFamily="18" charset="-128"/>
                <a:ea typeface="UD デジタル 教科書体 NP-R" panose="02020400000000000000" pitchFamily="18" charset="-128"/>
              </a:rPr>
              <a:t>２</a:t>
            </a:r>
            <a:r>
              <a:rPr kumimoji="1" lang="en-US" altLang="ja-JP" sz="1292" dirty="0">
                <a:latin typeface="UD デジタル 教科書体 NP-R" panose="02020400000000000000" pitchFamily="18" charset="-128"/>
                <a:ea typeface="UD デジタル 教科書体 NP-R" panose="02020400000000000000" pitchFamily="18" charset="-128"/>
              </a:rPr>
              <a:t>.</a:t>
            </a:r>
            <a:r>
              <a:rPr kumimoji="1" lang="ja-JP" altLang="en-US" sz="1292" dirty="0">
                <a:latin typeface="UD デジタル 教科書体 NP-R" panose="02020400000000000000" pitchFamily="18" charset="-128"/>
                <a:ea typeface="UD デジタル 教科書体 NP-R" panose="02020400000000000000" pitchFamily="18" charset="-128"/>
              </a:rPr>
              <a:t>９　令和７年度第２回食品ロス削減ネットワーク懇話会資料</a:t>
            </a:r>
          </a:p>
        </p:txBody>
      </p:sp>
      <p:sp>
        <p:nvSpPr>
          <p:cNvPr id="3" name="スライド番号プレースホルダー 2">
            <a:extLst>
              <a:ext uri="{FF2B5EF4-FFF2-40B4-BE49-F238E27FC236}">
                <a16:creationId xmlns:a16="http://schemas.microsoft.com/office/drawing/2014/main" id="{D81AEC39-6D8C-42A1-8790-622F98EE0CAD}"/>
              </a:ext>
            </a:extLst>
          </p:cNvPr>
          <p:cNvSpPr>
            <a:spLocks noGrp="1"/>
          </p:cNvSpPr>
          <p:nvPr>
            <p:ph type="sldNum" sz="quarter" idx="12"/>
          </p:nvPr>
        </p:nvSpPr>
        <p:spPr/>
        <p:txBody>
          <a:bodyPr/>
          <a:lstStyle/>
          <a:p>
            <a:fld id="{481A2E50-83C5-4483-B0CA-AC279CFA76AE}" type="slidenum">
              <a:rPr kumimoji="1" lang="ja-JP" altLang="en-US" smtClean="0"/>
              <a:t>4</a:t>
            </a:fld>
            <a:endParaRPr kumimoji="1" lang="ja-JP" altLang="en-US"/>
          </a:p>
        </p:txBody>
      </p:sp>
    </p:spTree>
    <p:extLst>
      <p:ext uri="{BB962C8B-B14F-4D97-AF65-F5344CB8AC3E}">
        <p14:creationId xmlns:p14="http://schemas.microsoft.com/office/powerpoint/2010/main" val="90920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86E8F281-6C5E-426D-9013-31A2FED1889F}"/>
              </a:ext>
            </a:extLst>
          </p:cNvPr>
          <p:cNvSpPr/>
          <p:nvPr/>
        </p:nvSpPr>
        <p:spPr>
          <a:xfrm>
            <a:off x="714299" y="2350880"/>
            <a:ext cx="5765298" cy="354584"/>
          </a:xfrm>
          <a:prstGeom prst="rect">
            <a:avLst/>
          </a:prstGeom>
        </p:spPr>
        <p:txBody>
          <a:bodyPr wrap="square">
            <a:spAutoFit/>
          </a:bodyPr>
          <a:lstStyle/>
          <a:p>
            <a:pPr defTabSz="779173">
              <a:defRPr/>
            </a:pPr>
            <a:r>
              <a:rPr kumimoji="1" lang="ja-JP" altLang="en-US" sz="1704" dirty="0">
                <a:solidFill>
                  <a:prstClr val="black"/>
                </a:solidFill>
                <a:latin typeface="BIZ UDPゴシック" panose="020B0400000000000000" pitchFamily="50" charset="-128"/>
                <a:ea typeface="BIZ UDPゴシック" panose="020B0400000000000000" pitchFamily="50" charset="-128"/>
              </a:rPr>
              <a:t>〇食品ロス削減講座の開催</a:t>
            </a:r>
            <a:endParaRPr kumimoji="1" lang="en-US" altLang="ja-JP" sz="1704" dirty="0">
              <a:solidFill>
                <a:prstClr val="black"/>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FC68EC1B-793F-450E-A272-0C984D5023D3}"/>
              </a:ext>
            </a:extLst>
          </p:cNvPr>
          <p:cNvSpPr txBox="1"/>
          <p:nvPr/>
        </p:nvSpPr>
        <p:spPr>
          <a:xfrm>
            <a:off x="866030" y="2698313"/>
            <a:ext cx="6200528" cy="1626086"/>
          </a:xfrm>
          <a:prstGeom prst="rect">
            <a:avLst/>
          </a:prstGeom>
          <a:noFill/>
          <a:ln>
            <a:noFill/>
          </a:ln>
        </p:spPr>
        <p:txBody>
          <a:bodyPr wrap="square" rtlCol="0">
            <a:spAutoFit/>
          </a:bodyPr>
          <a:lstStyle/>
          <a:p>
            <a:pPr defTabSz="779173">
              <a:defRPr/>
            </a:pPr>
            <a:r>
              <a:rPr kumimoji="1" lang="ja-JP" altLang="en-US" sz="1246" dirty="0">
                <a:solidFill>
                  <a:prstClr val="black"/>
                </a:solidFill>
                <a:latin typeface="BIZ UDPゴシック" panose="020B0400000000000000" pitchFamily="50" charset="-128"/>
                <a:ea typeface="BIZ UDPゴシック" panose="020B0400000000000000" pitchFamily="50" charset="-128"/>
              </a:rPr>
              <a:t>　■対象</a:t>
            </a:r>
          </a:p>
          <a:p>
            <a:pPr defTabSz="779173">
              <a:defRPr/>
            </a:pPr>
            <a:r>
              <a:rPr kumimoji="1" lang="ja-JP" altLang="en-US" sz="1246" dirty="0">
                <a:solidFill>
                  <a:prstClr val="black"/>
                </a:solidFill>
                <a:latin typeface="BIZ UDPゴシック" panose="020B0400000000000000" pitchFamily="50" charset="-128"/>
                <a:ea typeface="BIZ UDPゴシック" panose="020B0400000000000000" pitchFamily="50" charset="-128"/>
              </a:rPr>
              <a:t>   　 ・市町村担当者、事業者、活動隊</a:t>
            </a:r>
            <a:endParaRPr kumimoji="1" lang="en-US" altLang="ja-JP" sz="1246" dirty="0">
              <a:solidFill>
                <a:prstClr val="black"/>
              </a:solidFill>
              <a:latin typeface="BIZ UDPゴシック" panose="020B0400000000000000" pitchFamily="50" charset="-128"/>
              <a:ea typeface="BIZ UDPゴシック" panose="020B0400000000000000" pitchFamily="50" charset="-128"/>
            </a:endParaRPr>
          </a:p>
          <a:p>
            <a:pPr defTabSz="779173">
              <a:defRPr/>
            </a:pPr>
            <a:r>
              <a:rPr kumimoji="1" lang="ja-JP" altLang="en-US" sz="1246" dirty="0">
                <a:solidFill>
                  <a:prstClr val="black"/>
                </a:solidFill>
                <a:latin typeface="BIZ UDPゴシック" panose="020B0400000000000000" pitchFamily="50" charset="-128"/>
                <a:ea typeface="BIZ UDPゴシック" panose="020B0400000000000000" pitchFamily="50" charset="-128"/>
              </a:rPr>
              <a:t>  ■開催期間</a:t>
            </a:r>
            <a:endParaRPr kumimoji="1" lang="en-US" altLang="ja-JP" sz="1246" dirty="0">
              <a:solidFill>
                <a:prstClr val="black"/>
              </a:solidFill>
              <a:latin typeface="BIZ UDPゴシック" panose="020B0400000000000000" pitchFamily="50" charset="-128"/>
              <a:ea typeface="BIZ UDPゴシック" panose="020B0400000000000000" pitchFamily="50" charset="-128"/>
            </a:endParaRPr>
          </a:p>
          <a:p>
            <a:pPr defTabSz="779173">
              <a:defRPr/>
            </a:pPr>
            <a:r>
              <a:rPr kumimoji="1" lang="ja-JP" altLang="en-US" sz="1246" dirty="0">
                <a:solidFill>
                  <a:prstClr val="black"/>
                </a:solidFill>
                <a:latin typeface="BIZ UDPゴシック" panose="020B0400000000000000" pitchFamily="50" charset="-128"/>
                <a:ea typeface="BIZ UDPゴシック" panose="020B0400000000000000" pitchFamily="50" charset="-128"/>
              </a:rPr>
              <a:t>　　　・</a:t>
            </a:r>
            <a:r>
              <a:rPr kumimoji="1" lang="en-US" altLang="ja-JP" sz="1246" dirty="0">
                <a:solidFill>
                  <a:prstClr val="black"/>
                </a:solidFill>
                <a:latin typeface="BIZ UDPゴシック" panose="020B0400000000000000" pitchFamily="50" charset="-128"/>
                <a:ea typeface="BIZ UDPゴシック" panose="020B0400000000000000" pitchFamily="50" charset="-128"/>
              </a:rPr>
              <a:t>10</a:t>
            </a:r>
            <a:r>
              <a:rPr kumimoji="1" lang="ja-JP" altLang="en-US" sz="1246" dirty="0">
                <a:solidFill>
                  <a:prstClr val="black"/>
                </a:solidFill>
                <a:latin typeface="BIZ UDPゴシック" panose="020B0400000000000000" pitchFamily="50" charset="-128"/>
                <a:ea typeface="BIZ UDPゴシック" panose="020B0400000000000000" pitchFamily="50" charset="-128"/>
              </a:rPr>
              <a:t>～</a:t>
            </a:r>
            <a:r>
              <a:rPr kumimoji="1" lang="en-US" altLang="ja-JP" sz="1246" dirty="0">
                <a:solidFill>
                  <a:prstClr val="black"/>
                </a:solidFill>
                <a:latin typeface="BIZ UDPゴシック" panose="020B0400000000000000" pitchFamily="50" charset="-128"/>
                <a:ea typeface="BIZ UDPゴシック" panose="020B0400000000000000" pitchFamily="50" charset="-128"/>
              </a:rPr>
              <a:t>11</a:t>
            </a:r>
            <a:r>
              <a:rPr kumimoji="1" lang="ja-JP" altLang="en-US" sz="1246" dirty="0">
                <a:solidFill>
                  <a:prstClr val="black"/>
                </a:solidFill>
                <a:latin typeface="BIZ UDPゴシック" panose="020B0400000000000000" pitchFamily="50" charset="-128"/>
                <a:ea typeface="BIZ UDPゴシック" panose="020B0400000000000000" pitchFamily="50" charset="-128"/>
              </a:rPr>
              <a:t>月の平日</a:t>
            </a:r>
          </a:p>
          <a:p>
            <a:pPr defTabSz="779173">
              <a:defRPr/>
            </a:pPr>
            <a:r>
              <a:rPr kumimoji="1" lang="ja-JP" altLang="en-US" sz="1246" dirty="0">
                <a:solidFill>
                  <a:prstClr val="black"/>
                </a:solidFill>
                <a:latin typeface="BIZ UDPゴシック" panose="020B0400000000000000" pitchFamily="50" charset="-128"/>
                <a:ea typeface="BIZ UDPゴシック" panose="020B0400000000000000" pitchFamily="50" charset="-128"/>
              </a:rPr>
              <a:t>  ■内容</a:t>
            </a:r>
          </a:p>
          <a:p>
            <a:pPr defTabSz="779173">
              <a:defRPr/>
            </a:pPr>
            <a:r>
              <a:rPr kumimoji="1" lang="ja-JP" altLang="en-US" sz="1246" dirty="0">
                <a:solidFill>
                  <a:prstClr val="black"/>
                </a:solidFill>
                <a:latin typeface="BIZ UDPゴシック" panose="020B0400000000000000" pitchFamily="50" charset="-128"/>
                <a:ea typeface="BIZ UDPゴシック" panose="020B0400000000000000" pitchFamily="50" charset="-128"/>
              </a:rPr>
              <a:t>      ①食品ロスの基礎知識や効果的な啓発手法、出前講座の手法、</a:t>
            </a:r>
            <a:endParaRPr kumimoji="1" lang="en-US" altLang="ja-JP" sz="1246" dirty="0">
              <a:solidFill>
                <a:prstClr val="black"/>
              </a:solidFill>
              <a:latin typeface="BIZ UDPゴシック" panose="020B0400000000000000" pitchFamily="50" charset="-128"/>
              <a:ea typeface="BIZ UDPゴシック" panose="020B0400000000000000" pitchFamily="50" charset="-128"/>
            </a:endParaRPr>
          </a:p>
          <a:p>
            <a:pPr defTabSz="779173">
              <a:defRPr/>
            </a:pPr>
            <a:r>
              <a:rPr kumimoji="1" lang="en-US" altLang="ja-JP" sz="1246" dirty="0">
                <a:solidFill>
                  <a:prstClr val="black"/>
                </a:solidFill>
                <a:latin typeface="BIZ UDPゴシック" panose="020B0400000000000000" pitchFamily="50" charset="-128"/>
                <a:ea typeface="BIZ UDPゴシック" panose="020B0400000000000000" pitchFamily="50" charset="-128"/>
              </a:rPr>
              <a:t>         </a:t>
            </a:r>
            <a:r>
              <a:rPr kumimoji="1" lang="ja-JP" altLang="en-US" sz="1246" dirty="0">
                <a:solidFill>
                  <a:prstClr val="black"/>
                </a:solidFill>
                <a:latin typeface="BIZ UDPゴシック" panose="020B0400000000000000" pitchFamily="50" charset="-128"/>
                <a:ea typeface="BIZ UDPゴシック" panose="020B0400000000000000" pitchFamily="50" charset="-128"/>
              </a:rPr>
              <a:t>市町村・事業者の食  品ロス削減取組事例の共有　等</a:t>
            </a:r>
          </a:p>
          <a:p>
            <a:pPr defTabSz="779173">
              <a:defRPr/>
            </a:pPr>
            <a:r>
              <a:rPr kumimoji="1" lang="ja-JP" altLang="en-US" sz="1246" dirty="0">
                <a:solidFill>
                  <a:prstClr val="black"/>
                </a:solidFill>
                <a:latin typeface="BIZ UDPゴシック" panose="020B0400000000000000" pitchFamily="50" charset="-128"/>
                <a:ea typeface="BIZ UDPゴシック" panose="020B0400000000000000" pitchFamily="50" charset="-128"/>
              </a:rPr>
              <a:t>　　　②事業者等における食品ロスの現状や削減対策　等</a:t>
            </a:r>
          </a:p>
        </p:txBody>
      </p:sp>
      <p:sp>
        <p:nvSpPr>
          <p:cNvPr id="34" name="正方形/長方形 33">
            <a:extLst>
              <a:ext uri="{FF2B5EF4-FFF2-40B4-BE49-F238E27FC236}">
                <a16:creationId xmlns:a16="http://schemas.microsoft.com/office/drawing/2014/main" id="{83F59005-7DF9-4602-8175-E893B64D7ED5}"/>
              </a:ext>
            </a:extLst>
          </p:cNvPr>
          <p:cNvSpPr/>
          <p:nvPr/>
        </p:nvSpPr>
        <p:spPr>
          <a:xfrm>
            <a:off x="632835" y="4380690"/>
            <a:ext cx="5765298" cy="616836"/>
          </a:xfrm>
          <a:prstGeom prst="rect">
            <a:avLst/>
          </a:prstGeom>
        </p:spPr>
        <p:txBody>
          <a:bodyPr wrap="square">
            <a:spAutoFit/>
          </a:bodyPr>
          <a:lstStyle/>
          <a:p>
            <a:pPr defTabSz="779173">
              <a:defRPr/>
            </a:pPr>
            <a:r>
              <a:rPr kumimoji="1" lang="ja-JP" altLang="en-US" sz="1704" dirty="0">
                <a:solidFill>
                  <a:schemeClr val="bg2"/>
                </a:solidFill>
                <a:latin typeface="BIZ UDPゴシック" panose="020B0400000000000000" pitchFamily="50" charset="-128"/>
                <a:ea typeface="BIZ UDPゴシック" panose="020B0400000000000000" pitchFamily="50" charset="-128"/>
              </a:rPr>
              <a:t>〇地域の食品ロス削減に向けた取組の実践（活動隊の派遣）</a:t>
            </a:r>
            <a:br>
              <a:rPr kumimoji="1" lang="ja-JP" altLang="en-US" sz="1704" dirty="0">
                <a:solidFill>
                  <a:schemeClr val="bg2"/>
                </a:solidFill>
                <a:latin typeface="BIZ UDPゴシック" panose="020B0400000000000000" pitchFamily="50" charset="-128"/>
                <a:ea typeface="BIZ UDPゴシック" panose="020B0400000000000000" pitchFamily="50" charset="-128"/>
              </a:rPr>
            </a:br>
            <a:endParaRPr kumimoji="1" lang="en-US" altLang="ja-JP" sz="1704" dirty="0">
              <a:solidFill>
                <a:schemeClr val="bg2"/>
              </a:solidFill>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A4715402-7EC4-446B-9E93-554999AF082D}"/>
              </a:ext>
            </a:extLst>
          </p:cNvPr>
          <p:cNvSpPr txBox="1"/>
          <p:nvPr/>
        </p:nvSpPr>
        <p:spPr>
          <a:xfrm>
            <a:off x="866981" y="4690353"/>
            <a:ext cx="6200528" cy="1626086"/>
          </a:xfrm>
          <a:prstGeom prst="rect">
            <a:avLst/>
          </a:prstGeom>
          <a:noFill/>
          <a:ln>
            <a:noFill/>
          </a:ln>
        </p:spPr>
        <p:txBody>
          <a:bodyPr wrap="square" rtlCol="0">
            <a:spAutoFit/>
          </a:bodyPr>
          <a:lstStyle/>
          <a:p>
            <a:pPr defTabSz="779173">
              <a:defRPr/>
            </a:pPr>
            <a:r>
              <a:rPr kumimoji="1" lang="ja-JP" altLang="en-US" sz="1246" dirty="0">
                <a:solidFill>
                  <a:schemeClr val="bg2"/>
                </a:solidFill>
                <a:latin typeface="BIZ UDPゴシック" panose="020B0400000000000000" pitchFamily="50" charset="-128"/>
                <a:ea typeface="BIZ UDPゴシック" panose="020B0400000000000000" pitchFamily="50" charset="-128"/>
              </a:rPr>
              <a:t>　■対象地域</a:t>
            </a:r>
          </a:p>
          <a:p>
            <a:pPr defTabSz="779173">
              <a:defRPr/>
            </a:pPr>
            <a:r>
              <a:rPr kumimoji="1" lang="ja-JP" altLang="en-US" sz="1246" dirty="0">
                <a:solidFill>
                  <a:schemeClr val="bg2"/>
                </a:solidFill>
                <a:latin typeface="BIZ UDPゴシック" panose="020B0400000000000000" pitchFamily="50" charset="-128"/>
                <a:ea typeface="BIZ UDPゴシック" panose="020B0400000000000000" pitchFamily="50" charset="-128"/>
              </a:rPr>
              <a:t>　　  ・特定の市町村（事前の希望調査・ヒアリング等で決定）</a:t>
            </a:r>
          </a:p>
          <a:p>
            <a:pPr defTabSz="779173">
              <a:defRPr/>
            </a:pPr>
            <a:r>
              <a:rPr kumimoji="1" lang="ja-JP" altLang="en-US" sz="1246" dirty="0">
                <a:solidFill>
                  <a:schemeClr val="bg2"/>
                </a:solidFill>
                <a:latin typeface="BIZ UDPゴシック" panose="020B0400000000000000" pitchFamily="50" charset="-128"/>
                <a:ea typeface="BIZ UDPゴシック" panose="020B0400000000000000" pitchFamily="50" charset="-128"/>
              </a:rPr>
              <a:t>　    </a:t>
            </a:r>
          </a:p>
          <a:p>
            <a:pPr defTabSz="779173">
              <a:defRPr/>
            </a:pPr>
            <a:r>
              <a:rPr kumimoji="1" lang="ja-JP" altLang="en-US" sz="1246" dirty="0">
                <a:solidFill>
                  <a:schemeClr val="bg2"/>
                </a:solidFill>
                <a:latin typeface="BIZ UDPゴシック" panose="020B0400000000000000" pitchFamily="50" charset="-128"/>
                <a:ea typeface="BIZ UDPゴシック" panose="020B0400000000000000" pitchFamily="50" charset="-128"/>
              </a:rPr>
              <a:t>　■想定される活動内容</a:t>
            </a:r>
          </a:p>
          <a:p>
            <a:pPr defTabSz="779173">
              <a:defRPr/>
            </a:pPr>
            <a:r>
              <a:rPr kumimoji="1" lang="ja-JP" altLang="en-US" sz="1246" dirty="0">
                <a:solidFill>
                  <a:schemeClr val="bg2"/>
                </a:solidFill>
                <a:latin typeface="BIZ UDPゴシック" panose="020B0400000000000000" pitchFamily="50" charset="-128"/>
                <a:ea typeface="BIZ UDPゴシック" panose="020B0400000000000000" pitchFamily="50" charset="-128"/>
              </a:rPr>
              <a:t>　　  ・市町村イベントでの啓発ブース出展</a:t>
            </a:r>
          </a:p>
          <a:p>
            <a:pPr defTabSz="779173">
              <a:defRPr/>
            </a:pPr>
            <a:r>
              <a:rPr kumimoji="1" lang="ja-JP" altLang="en-US" sz="1246" dirty="0">
                <a:solidFill>
                  <a:schemeClr val="bg2"/>
                </a:solidFill>
                <a:latin typeface="BIZ UDPゴシック" panose="020B0400000000000000" pitchFamily="50" charset="-128"/>
                <a:ea typeface="BIZ UDPゴシック" panose="020B0400000000000000" pitchFamily="50" charset="-128"/>
              </a:rPr>
              <a:t>　 　 ・学校や市民講座での出前講座</a:t>
            </a:r>
          </a:p>
          <a:p>
            <a:pPr defTabSz="779173">
              <a:defRPr/>
            </a:pPr>
            <a:r>
              <a:rPr kumimoji="1" lang="ja-JP" altLang="en-US" sz="1246" dirty="0">
                <a:solidFill>
                  <a:schemeClr val="bg2"/>
                </a:solidFill>
                <a:latin typeface="BIZ UDPゴシック" panose="020B0400000000000000" pitchFamily="50" charset="-128"/>
                <a:ea typeface="BIZ UDPゴシック" panose="020B0400000000000000" pitchFamily="50" charset="-128"/>
              </a:rPr>
              <a:t>    　・スーパー等での 啓発</a:t>
            </a:r>
            <a:r>
              <a:rPr kumimoji="1" lang="en-US" altLang="ja-JP" sz="1246" dirty="0">
                <a:solidFill>
                  <a:schemeClr val="bg2"/>
                </a:solidFill>
                <a:latin typeface="BIZ UDPゴシック" panose="020B0400000000000000" pitchFamily="50" charset="-128"/>
                <a:ea typeface="BIZ UDPゴシック" panose="020B0400000000000000" pitchFamily="50" charset="-128"/>
              </a:rPr>
              <a:t>POP</a:t>
            </a:r>
            <a:r>
              <a:rPr kumimoji="1" lang="ja-JP" altLang="en-US" sz="1246" dirty="0">
                <a:solidFill>
                  <a:schemeClr val="bg2"/>
                </a:solidFill>
                <a:latin typeface="BIZ UDPゴシック" panose="020B0400000000000000" pitchFamily="50" charset="-128"/>
                <a:ea typeface="BIZ UDPゴシック" panose="020B0400000000000000" pitchFamily="50" charset="-128"/>
              </a:rPr>
              <a:t>作成</a:t>
            </a:r>
            <a:endParaRPr kumimoji="1" lang="en-US" altLang="ja-JP" sz="1246" dirty="0">
              <a:solidFill>
                <a:schemeClr val="bg2"/>
              </a:solidFill>
              <a:latin typeface="BIZ UDPゴシック" panose="020B0400000000000000" pitchFamily="50" charset="-128"/>
              <a:ea typeface="BIZ UDPゴシック" panose="020B0400000000000000" pitchFamily="50" charset="-128"/>
            </a:endParaRPr>
          </a:p>
          <a:p>
            <a:pPr defTabSz="779173">
              <a:defRPr/>
            </a:pPr>
            <a:r>
              <a:rPr kumimoji="1" lang="ja-JP" altLang="en-US" sz="1246" dirty="0">
                <a:solidFill>
                  <a:schemeClr val="bg2"/>
                </a:solidFill>
                <a:latin typeface="BIZ UDPゴシック" panose="020B0400000000000000" pitchFamily="50" charset="-128"/>
                <a:ea typeface="BIZ UDPゴシック" panose="020B0400000000000000" pitchFamily="50" charset="-128"/>
              </a:rPr>
              <a:t>　 　 ・市や事業者の実施するフードドライブの受付・仕分けへの協力</a:t>
            </a:r>
            <a:endParaRPr kumimoji="1" lang="en-US" altLang="ja-JP" sz="1246" dirty="0">
              <a:solidFill>
                <a:schemeClr val="bg2"/>
              </a:solidFill>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474989EC-9041-475D-BD3E-008A6A6B86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8654" y="2441721"/>
            <a:ext cx="2555806" cy="1576286"/>
          </a:xfrm>
          <a:prstGeom prst="rect">
            <a:avLst/>
          </a:prstGeom>
        </p:spPr>
      </p:pic>
      <p:grpSp>
        <p:nvGrpSpPr>
          <p:cNvPr id="26" name="グループ化 25">
            <a:extLst>
              <a:ext uri="{FF2B5EF4-FFF2-40B4-BE49-F238E27FC236}">
                <a16:creationId xmlns:a16="http://schemas.microsoft.com/office/drawing/2014/main" id="{A567D3DB-CB43-4C22-9557-F79D1E245E95}"/>
              </a:ext>
            </a:extLst>
          </p:cNvPr>
          <p:cNvGrpSpPr/>
          <p:nvPr/>
        </p:nvGrpSpPr>
        <p:grpSpPr>
          <a:xfrm>
            <a:off x="5773206" y="4704777"/>
            <a:ext cx="2557708" cy="1750479"/>
            <a:chOff x="5189586" y="4237571"/>
            <a:chExt cx="3772034" cy="2322325"/>
          </a:xfrm>
        </p:grpSpPr>
        <p:sp>
          <p:nvSpPr>
            <p:cNvPr id="27" name="四角形: 角を丸くする 26">
              <a:extLst>
                <a:ext uri="{FF2B5EF4-FFF2-40B4-BE49-F238E27FC236}">
                  <a16:creationId xmlns:a16="http://schemas.microsoft.com/office/drawing/2014/main" id="{FEDE6133-C090-47FA-9A06-C46B4DB7C12A}"/>
                </a:ext>
              </a:extLst>
            </p:cNvPr>
            <p:cNvSpPr/>
            <p:nvPr/>
          </p:nvSpPr>
          <p:spPr>
            <a:xfrm>
              <a:off x="5189586" y="4237571"/>
              <a:ext cx="3772034" cy="2322325"/>
            </a:xfrm>
            <a:prstGeom prst="round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9586">
                <a:defRPr/>
              </a:pPr>
              <a:endParaRPr kumimoji="1" lang="ja-JP" altLang="en-US" sz="1534">
                <a:solidFill>
                  <a:schemeClr val="bg2"/>
                </a:solidFill>
                <a:latin typeface="Calibri" panose="020F0502020204030204"/>
                <a:ea typeface="游ゴシック" panose="020B0400000000000000" pitchFamily="50" charset="-128"/>
              </a:endParaRPr>
            </a:p>
          </p:txBody>
        </p:sp>
        <p:cxnSp>
          <p:nvCxnSpPr>
            <p:cNvPr id="28" name="直線矢印コネクタ 27">
              <a:extLst>
                <a:ext uri="{FF2B5EF4-FFF2-40B4-BE49-F238E27FC236}">
                  <a16:creationId xmlns:a16="http://schemas.microsoft.com/office/drawing/2014/main" id="{286BF9C7-697C-4C51-A81A-0E1E9E748184}"/>
                </a:ext>
              </a:extLst>
            </p:cNvPr>
            <p:cNvCxnSpPr>
              <a:cxnSpLocks/>
            </p:cNvCxnSpPr>
            <p:nvPr/>
          </p:nvCxnSpPr>
          <p:spPr>
            <a:xfrm>
              <a:off x="6766161" y="5398734"/>
              <a:ext cx="796226" cy="0"/>
            </a:xfrm>
            <a:prstGeom prst="straightConnector1">
              <a:avLst/>
            </a:prstGeom>
            <a:ln w="635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29" name="図 13">
              <a:extLst>
                <a:ext uri="{FF2B5EF4-FFF2-40B4-BE49-F238E27FC236}">
                  <a16:creationId xmlns:a16="http://schemas.microsoft.com/office/drawing/2014/main" id="{CBC8CABF-72AE-4678-AE40-748E11609EA3}"/>
                </a:ext>
              </a:extLst>
            </p:cNvPr>
            <p:cNvPicPr>
              <a:picLocks noChangeAspect="1" noChangeArrowheads="1"/>
            </p:cNvPicPr>
            <p:nvPr/>
          </p:nvPicPr>
          <p:blipFill>
            <a:blip r:embed="rId3" cstate="screen">
              <a:alphaModFix amt="20000"/>
              <a:extLst>
                <a:ext uri="{28A0092B-C50C-407E-A947-70E740481C1C}">
                  <a14:useLocalDpi xmlns:a14="http://schemas.microsoft.com/office/drawing/2010/main"/>
                </a:ext>
              </a:extLst>
            </a:blip>
            <a:srcRect/>
            <a:stretch>
              <a:fillRect/>
            </a:stretch>
          </p:blipFill>
          <p:spPr bwMode="auto">
            <a:xfrm>
              <a:off x="7961397" y="4953376"/>
              <a:ext cx="847137" cy="847136"/>
            </a:xfrm>
            <a:prstGeom prst="rect">
              <a:avLst/>
            </a:prstGeom>
            <a:noFill/>
            <a:ln w="6350">
              <a:solidFill>
                <a:schemeClr val="bg2"/>
              </a:solidFill>
            </a:ln>
            <a:extLst>
              <a:ext uri="{909E8E84-426E-40DD-AFC4-6F175D3DCCD1}">
                <a14:hiddenFill xmlns:a14="http://schemas.microsoft.com/office/drawing/2010/main">
                  <a:solidFill>
                    <a:srgbClr val="FFFFFF"/>
                  </a:solidFill>
                </a14:hiddenFill>
              </a:ext>
            </a:extLst>
          </p:spPr>
        </p:pic>
        <p:sp>
          <p:nvSpPr>
            <p:cNvPr id="30" name="テキスト ボックス 7">
              <a:extLst>
                <a:ext uri="{FF2B5EF4-FFF2-40B4-BE49-F238E27FC236}">
                  <a16:creationId xmlns:a16="http://schemas.microsoft.com/office/drawing/2014/main" id="{20DFCDC2-AC15-45E2-B3EC-5D877B8E5EAC}"/>
                </a:ext>
              </a:extLst>
            </p:cNvPr>
            <p:cNvSpPr txBox="1">
              <a:spLocks noChangeArrowheads="1"/>
            </p:cNvSpPr>
            <p:nvPr/>
          </p:nvSpPr>
          <p:spPr bwMode="auto">
            <a:xfrm>
              <a:off x="6088425" y="5913264"/>
              <a:ext cx="2272142" cy="55290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3305" tIns="7575" rIns="63305" bIns="7575" numCol="1" anchor="t" anchorCtr="0" compatLnSpc="1">
              <a:prstTxWarp prst="textNoShape">
                <a:avLst/>
              </a:prstTxWarp>
            </a:bodyPr>
            <a:lstStyle/>
            <a:p>
              <a:pPr algn="ctr" defTabSz="779173" eaLnBrk="0" fontAlgn="base" hangingPunct="0">
                <a:spcBef>
                  <a:spcPct val="0"/>
                </a:spcBef>
                <a:spcAft>
                  <a:spcPct val="0"/>
                </a:spcAft>
                <a:defRPr/>
              </a:pPr>
              <a:r>
                <a:rPr lang="ja-JP" altLang="en-US" sz="852" dirty="0">
                  <a:solidFill>
                    <a:schemeClr val="bg2"/>
                  </a:solidFill>
                  <a:latin typeface="BIZ UDゴシック" panose="020B0400000000000000" pitchFamily="49" charset="-128"/>
                  <a:ea typeface="BIZ UDゴシック" panose="020B0400000000000000" pitchFamily="49" charset="-128"/>
                  <a:cs typeface="Times New Roman" panose="02020603050405020304" pitchFamily="18" charset="0"/>
                </a:rPr>
                <a:t>市町村や事業者が行う</a:t>
              </a:r>
              <a:endParaRPr lang="en-US" altLang="ja-JP" sz="852" dirty="0">
                <a:solidFill>
                  <a:schemeClr val="bg2"/>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defTabSz="779173" eaLnBrk="0" fontAlgn="base" hangingPunct="0">
                <a:spcBef>
                  <a:spcPct val="0"/>
                </a:spcBef>
                <a:spcAft>
                  <a:spcPct val="0"/>
                </a:spcAft>
                <a:defRPr/>
              </a:pPr>
              <a:r>
                <a:rPr lang="ja-JP" altLang="en-US" sz="852" dirty="0">
                  <a:solidFill>
                    <a:schemeClr val="bg2"/>
                  </a:solidFill>
                  <a:latin typeface="BIZ UDゴシック" panose="020B0400000000000000" pitchFamily="49" charset="-128"/>
                  <a:ea typeface="BIZ UDゴシック" panose="020B0400000000000000" pitchFamily="49" charset="-128"/>
                  <a:cs typeface="Times New Roman" panose="02020603050405020304" pitchFamily="18" charset="0"/>
                </a:rPr>
                <a:t>啓発活動等</a:t>
              </a:r>
              <a:r>
                <a:rPr lang="ja-JP" altLang="ja-JP" sz="852" dirty="0">
                  <a:solidFill>
                    <a:schemeClr val="bg2"/>
                  </a:solidFill>
                  <a:latin typeface="BIZ UDゴシック" panose="020B0400000000000000" pitchFamily="49" charset="-128"/>
                  <a:ea typeface="BIZ UDゴシック" panose="020B0400000000000000" pitchFamily="49" charset="-128"/>
                  <a:cs typeface="Times New Roman" panose="02020603050405020304" pitchFamily="18" charset="0"/>
                </a:rPr>
                <a:t>へ</a:t>
              </a:r>
              <a:r>
                <a:rPr lang="ja-JP" altLang="en-US" sz="852" dirty="0">
                  <a:solidFill>
                    <a:schemeClr val="bg2"/>
                  </a:solidFill>
                  <a:latin typeface="BIZ UDゴシック" panose="020B0400000000000000" pitchFamily="49" charset="-128"/>
                  <a:ea typeface="BIZ UDゴシック" panose="020B0400000000000000" pitchFamily="49" charset="-128"/>
                  <a:cs typeface="Times New Roman" panose="02020603050405020304" pitchFamily="18" charset="0"/>
                </a:rPr>
                <a:t>参画</a:t>
              </a:r>
              <a:endParaRPr lang="en-US" altLang="ja-JP" sz="852" dirty="0">
                <a:solidFill>
                  <a:schemeClr val="bg2"/>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36" name="図 35">
              <a:extLst>
                <a:ext uri="{FF2B5EF4-FFF2-40B4-BE49-F238E27FC236}">
                  <a16:creationId xmlns:a16="http://schemas.microsoft.com/office/drawing/2014/main" id="{47E3D07C-D430-4A0E-8645-70DBC82800B2}"/>
                </a:ext>
              </a:extLst>
            </p:cNvPr>
            <p:cNvPicPr>
              <a:picLocks noChangeAspect="1"/>
            </p:cNvPicPr>
            <p:nvPr/>
          </p:nvPicPr>
          <p:blipFill>
            <a:blip r:embed="rId4" cstate="screen">
              <a:alphaModFix amt="5000"/>
              <a:extLst>
                <a:ext uri="{28A0092B-C50C-407E-A947-70E740481C1C}">
                  <a14:useLocalDpi xmlns:a14="http://schemas.microsoft.com/office/drawing/2010/main"/>
                </a:ext>
              </a:extLst>
            </a:blip>
            <a:stretch>
              <a:fillRect/>
            </a:stretch>
          </p:blipFill>
          <p:spPr>
            <a:xfrm>
              <a:off x="5422280" y="4876689"/>
              <a:ext cx="1059025" cy="932542"/>
            </a:xfrm>
            <a:prstGeom prst="rect">
              <a:avLst/>
            </a:prstGeom>
            <a:solidFill>
              <a:schemeClr val="bg1"/>
            </a:solidFill>
            <a:ln w="6350">
              <a:solidFill>
                <a:schemeClr val="bg2"/>
              </a:solidFill>
            </a:ln>
          </p:spPr>
        </p:pic>
      </p:grpSp>
      <p:sp>
        <p:nvSpPr>
          <p:cNvPr id="18" name="Text Box 5">
            <a:extLst>
              <a:ext uri="{FF2B5EF4-FFF2-40B4-BE49-F238E27FC236}">
                <a16:creationId xmlns:a16="http://schemas.microsoft.com/office/drawing/2014/main" id="{E07508B1-C214-419E-B13F-F45278A1C033}"/>
              </a:ext>
            </a:extLst>
          </p:cNvPr>
          <p:cNvSpPr txBox="1">
            <a:spLocks noChangeArrowheads="1"/>
          </p:cNvSpPr>
          <p:nvPr/>
        </p:nvSpPr>
        <p:spPr bwMode="auto">
          <a:xfrm>
            <a:off x="725493" y="1536871"/>
            <a:ext cx="7948246" cy="49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276" tIns="27138" rIns="54276" bIns="2713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422041">
              <a:spcBef>
                <a:spcPct val="0"/>
              </a:spcBef>
              <a:buNone/>
              <a:defRPr/>
            </a:pPr>
            <a:r>
              <a:rPr lang="ja-JP" altLang="en-US" sz="1292" dirty="0">
                <a:solidFill>
                  <a:prstClr val="black"/>
                </a:solidFill>
                <a:latin typeface="Meiryo UI" panose="020B0604030504040204" pitchFamily="50" charset="-128"/>
                <a:ea typeface="Meiryo UI" panose="020B0604030504040204" pitchFamily="50" charset="-128"/>
              </a:rPr>
              <a:t>　令和７年度は、これまで養成した活動隊が、地域の市町村や事業者が展開する既存の啓発活動等に参画するとともに、市町村や事業者と一緒に学ぶことで、多様な主体との連携の枠組みを構築しつつ、地域活動の推進と定着を図る。</a:t>
            </a:r>
          </a:p>
        </p:txBody>
      </p:sp>
      <p:sp>
        <p:nvSpPr>
          <p:cNvPr id="22" name="AutoShape 7">
            <a:extLst>
              <a:ext uri="{FF2B5EF4-FFF2-40B4-BE49-F238E27FC236}">
                <a16:creationId xmlns:a16="http://schemas.microsoft.com/office/drawing/2014/main" id="{C1A10C36-1C5C-48E6-81E8-211F925ACDA6}"/>
              </a:ext>
            </a:extLst>
          </p:cNvPr>
          <p:cNvSpPr>
            <a:spLocks noChangeArrowheads="1"/>
          </p:cNvSpPr>
          <p:nvPr/>
        </p:nvSpPr>
        <p:spPr bwMode="auto">
          <a:xfrm>
            <a:off x="714299" y="2086555"/>
            <a:ext cx="847558" cy="297567"/>
          </a:xfrm>
          <a:prstGeom prst="roundRect">
            <a:avLst>
              <a:gd name="adj" fmla="val 16667"/>
            </a:avLst>
          </a:prstGeom>
          <a:solidFill>
            <a:schemeClr val="accent1">
              <a:lumMod val="75000"/>
            </a:schemeClr>
          </a:solidFill>
          <a:ln w="9525">
            <a:solidFill>
              <a:schemeClr val="accent1">
                <a:lumMod val="75000"/>
              </a:schemeClr>
            </a:solidFill>
            <a:round/>
            <a:headEnd/>
            <a:tailEnd/>
          </a:ln>
          <a:effectLst/>
        </p:spPr>
        <p:txBody>
          <a:bodyPr wrap="none" lIns="72368" tIns="36185" rIns="72368" bIns="3618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422041">
              <a:spcBef>
                <a:spcPct val="0"/>
              </a:spcBef>
              <a:buNone/>
              <a:defRPr/>
            </a:pPr>
            <a:r>
              <a:rPr lang="ja-JP" altLang="en-US" sz="1108" b="1" dirty="0">
                <a:solidFill>
                  <a:schemeClr val="bg1"/>
                </a:solidFill>
                <a:latin typeface="Meiryo UI" panose="020B0604030504040204" pitchFamily="50" charset="-128"/>
                <a:ea typeface="Meiryo UI" panose="020B0604030504040204" pitchFamily="50" charset="-128"/>
              </a:rPr>
              <a:t>事業の概要</a:t>
            </a:r>
          </a:p>
        </p:txBody>
      </p:sp>
      <p:sp>
        <p:nvSpPr>
          <p:cNvPr id="23" name="AutoShape 7">
            <a:extLst>
              <a:ext uri="{FF2B5EF4-FFF2-40B4-BE49-F238E27FC236}">
                <a16:creationId xmlns:a16="http://schemas.microsoft.com/office/drawing/2014/main" id="{B1836F83-21C8-408F-96D4-51FAAB067866}"/>
              </a:ext>
            </a:extLst>
          </p:cNvPr>
          <p:cNvSpPr>
            <a:spLocks noChangeArrowheads="1"/>
          </p:cNvSpPr>
          <p:nvPr/>
        </p:nvSpPr>
        <p:spPr bwMode="auto">
          <a:xfrm>
            <a:off x="714299" y="1191092"/>
            <a:ext cx="847558" cy="297567"/>
          </a:xfrm>
          <a:prstGeom prst="roundRect">
            <a:avLst>
              <a:gd name="adj" fmla="val 16667"/>
            </a:avLst>
          </a:prstGeom>
          <a:solidFill>
            <a:schemeClr val="accent1">
              <a:lumMod val="75000"/>
            </a:schemeClr>
          </a:solidFill>
          <a:ln w="9525">
            <a:solidFill>
              <a:schemeClr val="accent1">
                <a:lumMod val="75000"/>
              </a:schemeClr>
            </a:solidFill>
            <a:round/>
            <a:headEnd/>
            <a:tailEnd/>
          </a:ln>
          <a:effectLst/>
        </p:spPr>
        <p:txBody>
          <a:bodyPr wrap="none" lIns="72368" tIns="36185" rIns="72368" bIns="3618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422041">
              <a:spcBef>
                <a:spcPct val="0"/>
              </a:spcBef>
              <a:buNone/>
              <a:defRPr/>
            </a:pPr>
            <a:r>
              <a:rPr lang="ja-JP" altLang="en-US" sz="1108" b="1" dirty="0">
                <a:solidFill>
                  <a:schemeClr val="bg1"/>
                </a:solidFill>
                <a:latin typeface="Meiryo UI" panose="020B0604030504040204" pitchFamily="50" charset="-128"/>
                <a:ea typeface="Meiryo UI" panose="020B0604030504040204" pitchFamily="50" charset="-128"/>
              </a:rPr>
              <a:t>事業の目的</a:t>
            </a:r>
          </a:p>
        </p:txBody>
      </p:sp>
      <p:sp>
        <p:nvSpPr>
          <p:cNvPr id="3" name="スライド番号プレースホルダー 2">
            <a:extLst>
              <a:ext uri="{FF2B5EF4-FFF2-40B4-BE49-F238E27FC236}">
                <a16:creationId xmlns:a16="http://schemas.microsoft.com/office/drawing/2014/main" id="{ADEB6196-78B7-42B2-BAF4-B25F116F2B6F}"/>
              </a:ext>
            </a:extLst>
          </p:cNvPr>
          <p:cNvSpPr>
            <a:spLocks noGrp="1"/>
          </p:cNvSpPr>
          <p:nvPr>
            <p:ph type="sldNum" sz="quarter" idx="12"/>
          </p:nvPr>
        </p:nvSpPr>
        <p:spPr>
          <a:xfrm>
            <a:off x="7037730" y="6463028"/>
            <a:ext cx="2057400" cy="337038"/>
          </a:xfrm>
        </p:spPr>
        <p:txBody>
          <a:bodyPr/>
          <a:lstStyle/>
          <a:p>
            <a:fld id="{EFB75F29-2A43-47D9-BF57-FD259BF795F0}" type="slidenum">
              <a:rPr lang="ja-JP" altLang="en-US" smtClean="0"/>
              <a:pPr/>
              <a:t>5</a:t>
            </a:fld>
            <a:endParaRPr lang="ja-JP" altLang="en-US" dirty="0"/>
          </a:p>
        </p:txBody>
      </p:sp>
      <p:sp>
        <p:nvSpPr>
          <p:cNvPr id="20" name="タイトル 1">
            <a:extLst>
              <a:ext uri="{FF2B5EF4-FFF2-40B4-BE49-F238E27FC236}">
                <a16:creationId xmlns:a16="http://schemas.microsoft.com/office/drawing/2014/main" id="{346C17D8-59A6-45CF-A261-2C23D0EC3F68}"/>
              </a:ext>
            </a:extLst>
          </p:cNvPr>
          <p:cNvSpPr txBox="1">
            <a:spLocks/>
          </p:cNvSpPr>
          <p:nvPr/>
        </p:nvSpPr>
        <p:spPr>
          <a:xfrm>
            <a:off x="0" y="49915"/>
            <a:ext cx="9144000" cy="491646"/>
          </a:xfrm>
          <a:prstGeom prst="rect">
            <a:avLst/>
          </a:prstGeom>
          <a:solidFill>
            <a:schemeClr val="accent1">
              <a:lumMod val="75000"/>
            </a:schemeClr>
          </a:solidFill>
          <a:effectLst/>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215" b="1" dirty="0">
                <a:solidFill>
                  <a:schemeClr val="bg1"/>
                </a:solidFill>
                <a:latin typeface="BIZ UDPゴシック" panose="020B0400000000000000" pitchFamily="50" charset="-128"/>
                <a:ea typeface="BIZ UDPゴシック" panose="020B0400000000000000" pitchFamily="50" charset="-128"/>
              </a:rPr>
              <a:t>食品ロス削減ボランティア活動推進事業について（令和７年度）</a:t>
            </a:r>
          </a:p>
        </p:txBody>
      </p:sp>
    </p:spTree>
    <p:extLst>
      <p:ext uri="{BB962C8B-B14F-4D97-AF65-F5344CB8AC3E}">
        <p14:creationId xmlns:p14="http://schemas.microsoft.com/office/powerpoint/2010/main" val="140614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D8BB149-1F43-7E50-82F2-7CAB39129F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2426" y="1492565"/>
            <a:ext cx="797605" cy="509274"/>
          </a:xfrm>
          <a:prstGeom prst="rect">
            <a:avLst/>
          </a:prstGeom>
        </p:spPr>
      </p:pic>
      <p:pic>
        <p:nvPicPr>
          <p:cNvPr id="10" name="図 9">
            <a:extLst>
              <a:ext uri="{FF2B5EF4-FFF2-40B4-BE49-F238E27FC236}">
                <a16:creationId xmlns:a16="http://schemas.microsoft.com/office/drawing/2014/main" id="{3B3674AA-81E8-F61D-B3C2-1600604058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7211" y="1588460"/>
            <a:ext cx="909693" cy="567421"/>
          </a:xfrm>
          <a:prstGeom prst="rect">
            <a:avLst/>
          </a:prstGeom>
        </p:spPr>
      </p:pic>
      <p:sp>
        <p:nvSpPr>
          <p:cNvPr id="14" name="テキスト ボックス 13">
            <a:extLst>
              <a:ext uri="{FF2B5EF4-FFF2-40B4-BE49-F238E27FC236}">
                <a16:creationId xmlns:a16="http://schemas.microsoft.com/office/drawing/2014/main" id="{DF5792EE-2F44-AD81-C42D-729407610964}"/>
              </a:ext>
            </a:extLst>
          </p:cNvPr>
          <p:cNvSpPr txBox="1"/>
          <p:nvPr/>
        </p:nvSpPr>
        <p:spPr>
          <a:xfrm>
            <a:off x="5405774" y="2351309"/>
            <a:ext cx="910124" cy="249748"/>
          </a:xfrm>
          <a:prstGeom prst="rect">
            <a:avLst/>
          </a:prstGeom>
          <a:noFill/>
        </p:spPr>
        <p:txBody>
          <a:bodyPr wrap="square" rtlCol="0">
            <a:spAutoFit/>
          </a:bodyPr>
          <a:lstStyle/>
          <a:p>
            <a:pPr defTabSz="779173">
              <a:defRPr/>
            </a:pPr>
            <a:r>
              <a:rPr kumimoji="1" lang="ja-JP" altLang="en-US" sz="1023">
                <a:solidFill>
                  <a:prstClr val="black"/>
                </a:solidFill>
                <a:latin typeface="BIZ UDPGothic" panose="020B0400000000000000" pitchFamily="34" charset="-128"/>
                <a:ea typeface="BIZ UDPGothic" panose="020B0400000000000000" pitchFamily="34" charset="-128"/>
              </a:rPr>
              <a:t>小売</a:t>
            </a:r>
            <a:endParaRPr kumimoji="1" lang="ja-JP" altLang="en-US" sz="1023" dirty="0">
              <a:solidFill>
                <a:prstClr val="black"/>
              </a:solidFill>
              <a:latin typeface="BIZ UDPGothic" panose="020B0400000000000000" pitchFamily="34" charset="-128"/>
              <a:ea typeface="BIZ UDPGothic" panose="020B0400000000000000" pitchFamily="34" charset="-128"/>
            </a:endParaRPr>
          </a:p>
        </p:txBody>
      </p:sp>
      <p:sp>
        <p:nvSpPr>
          <p:cNvPr id="15" name="テキスト ボックス 14">
            <a:extLst>
              <a:ext uri="{FF2B5EF4-FFF2-40B4-BE49-F238E27FC236}">
                <a16:creationId xmlns:a16="http://schemas.microsoft.com/office/drawing/2014/main" id="{D45A6B61-FE44-D185-BAF8-EEF84E594BF9}"/>
              </a:ext>
            </a:extLst>
          </p:cNvPr>
          <p:cNvSpPr txBox="1"/>
          <p:nvPr/>
        </p:nvSpPr>
        <p:spPr>
          <a:xfrm>
            <a:off x="990910" y="2343086"/>
            <a:ext cx="817146" cy="249748"/>
          </a:xfrm>
          <a:prstGeom prst="rect">
            <a:avLst/>
          </a:prstGeom>
          <a:noFill/>
        </p:spPr>
        <p:txBody>
          <a:bodyPr wrap="square" rtlCol="0">
            <a:spAutoFit/>
          </a:bodyPr>
          <a:lstStyle/>
          <a:p>
            <a:pPr defTabSz="779173">
              <a:defRPr/>
            </a:pPr>
            <a:r>
              <a:rPr kumimoji="1" lang="ja-JP" altLang="en-US" sz="1023">
                <a:solidFill>
                  <a:prstClr val="black"/>
                </a:solidFill>
                <a:latin typeface="BIZ UDPGothic" panose="020B0400000000000000" pitchFamily="34" charset="-128"/>
                <a:ea typeface="BIZ UDPGothic" panose="020B0400000000000000" pitchFamily="34" charset="-128"/>
                <a:cs typeface="Tsukushi A Round Gothic Regular" charset="-128"/>
              </a:rPr>
              <a:t>生産</a:t>
            </a:r>
            <a:endParaRPr kumimoji="1" lang="ja-JP" altLang="en-US" sz="1023" dirty="0">
              <a:solidFill>
                <a:prstClr val="black"/>
              </a:solidFill>
              <a:latin typeface="BIZ UDPGothic" panose="020B0400000000000000" pitchFamily="34" charset="-128"/>
              <a:ea typeface="BIZ UDPGothic" panose="020B0400000000000000" pitchFamily="34" charset="-128"/>
            </a:endParaRPr>
          </a:p>
        </p:txBody>
      </p:sp>
      <p:sp>
        <p:nvSpPr>
          <p:cNvPr id="17" name="テキスト ボックス 16">
            <a:extLst>
              <a:ext uri="{FF2B5EF4-FFF2-40B4-BE49-F238E27FC236}">
                <a16:creationId xmlns:a16="http://schemas.microsoft.com/office/drawing/2014/main" id="{6F7D2CB7-85F1-6114-7E15-AEE561FA36CB}"/>
              </a:ext>
            </a:extLst>
          </p:cNvPr>
          <p:cNvSpPr txBox="1"/>
          <p:nvPr/>
        </p:nvSpPr>
        <p:spPr>
          <a:xfrm>
            <a:off x="3393084" y="2341741"/>
            <a:ext cx="817146" cy="249748"/>
          </a:xfrm>
          <a:prstGeom prst="rect">
            <a:avLst/>
          </a:prstGeom>
          <a:noFill/>
        </p:spPr>
        <p:txBody>
          <a:bodyPr wrap="square" rtlCol="0">
            <a:spAutoFit/>
          </a:bodyPr>
          <a:lstStyle/>
          <a:p>
            <a:pPr defTabSz="779173">
              <a:defRPr/>
            </a:pPr>
            <a:r>
              <a:rPr kumimoji="1" lang="ja-JP" altLang="en-US" sz="1023">
                <a:solidFill>
                  <a:prstClr val="black"/>
                </a:solidFill>
                <a:latin typeface="BIZ UDPGothic" panose="020B0400000000000000" pitchFamily="34" charset="-128"/>
                <a:ea typeface="BIZ UDPGothic" panose="020B0400000000000000" pitchFamily="34" charset="-128"/>
              </a:rPr>
              <a:t>流通・卸</a:t>
            </a:r>
            <a:endParaRPr kumimoji="1" lang="ja-JP" altLang="en-US" sz="1023" dirty="0">
              <a:solidFill>
                <a:prstClr val="black"/>
              </a:solidFill>
              <a:latin typeface="BIZ UDPGothic" panose="020B0400000000000000" pitchFamily="34" charset="-128"/>
              <a:ea typeface="BIZ UDPGothic" panose="020B0400000000000000" pitchFamily="34" charset="-128"/>
            </a:endParaRPr>
          </a:p>
        </p:txBody>
      </p:sp>
      <p:sp>
        <p:nvSpPr>
          <p:cNvPr id="18" name="テキスト ボックス 17">
            <a:extLst>
              <a:ext uri="{FF2B5EF4-FFF2-40B4-BE49-F238E27FC236}">
                <a16:creationId xmlns:a16="http://schemas.microsoft.com/office/drawing/2014/main" id="{9E319548-4644-4938-122A-C11A40AE4C1C}"/>
              </a:ext>
            </a:extLst>
          </p:cNvPr>
          <p:cNvSpPr txBox="1"/>
          <p:nvPr/>
        </p:nvSpPr>
        <p:spPr>
          <a:xfrm>
            <a:off x="1846359" y="2341741"/>
            <a:ext cx="1279939" cy="249748"/>
          </a:xfrm>
          <a:prstGeom prst="rect">
            <a:avLst/>
          </a:prstGeom>
          <a:noFill/>
        </p:spPr>
        <p:txBody>
          <a:bodyPr wrap="square" rtlCol="0">
            <a:spAutoFit/>
          </a:bodyPr>
          <a:lstStyle/>
          <a:p>
            <a:pPr defTabSz="779173">
              <a:defRPr/>
            </a:pPr>
            <a:r>
              <a:rPr kumimoji="1" lang="ja-JP" altLang="en-US" sz="1023">
                <a:solidFill>
                  <a:prstClr val="black"/>
                </a:solidFill>
                <a:latin typeface="BIZ UDPGothic" panose="020B0400000000000000" pitchFamily="34" charset="-128"/>
                <a:ea typeface="BIZ UDPGothic" panose="020B0400000000000000" pitchFamily="34" charset="-128"/>
              </a:rPr>
              <a:t>製造</a:t>
            </a:r>
            <a:endParaRPr kumimoji="1" lang="ja-JP" altLang="en-US" sz="1023" dirty="0">
              <a:solidFill>
                <a:prstClr val="black"/>
              </a:solidFill>
              <a:latin typeface="BIZ UDPGothic" panose="020B0400000000000000" pitchFamily="34" charset="-128"/>
              <a:ea typeface="BIZ UDPGothic" panose="020B0400000000000000" pitchFamily="34" charset="-128"/>
            </a:endParaRPr>
          </a:p>
        </p:txBody>
      </p:sp>
      <p:pic>
        <p:nvPicPr>
          <p:cNvPr id="19" name="図 18" descr="job_syokuhin_koujou_apron.png">
            <a:extLst>
              <a:ext uri="{FF2B5EF4-FFF2-40B4-BE49-F238E27FC236}">
                <a16:creationId xmlns:a16="http://schemas.microsoft.com/office/drawing/2014/main" id="{2AA1B9A7-696D-0135-64EF-CF2DFA4057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80049" y="1640210"/>
            <a:ext cx="664944" cy="649983"/>
          </a:xfrm>
          <a:prstGeom prst="rect">
            <a:avLst/>
          </a:prstGeom>
        </p:spPr>
      </p:pic>
      <p:pic>
        <p:nvPicPr>
          <p:cNvPr id="21" name="図 20" descr="syokuji_family_tanoshisou.png">
            <a:extLst>
              <a:ext uri="{FF2B5EF4-FFF2-40B4-BE49-F238E27FC236}">
                <a16:creationId xmlns:a16="http://schemas.microsoft.com/office/drawing/2014/main" id="{6D87460D-E991-9075-A17E-2635A39094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39271" y="1405133"/>
            <a:ext cx="1274966" cy="910326"/>
          </a:xfrm>
          <a:prstGeom prst="rect">
            <a:avLst/>
          </a:prstGeom>
        </p:spPr>
      </p:pic>
      <p:pic>
        <p:nvPicPr>
          <p:cNvPr id="23" name="図 22">
            <a:extLst>
              <a:ext uri="{FF2B5EF4-FFF2-40B4-BE49-F238E27FC236}">
                <a16:creationId xmlns:a16="http://schemas.microsoft.com/office/drawing/2014/main" id="{89FB85C1-DAB1-4C6F-A7C9-E8A0C104A121}"/>
              </a:ext>
            </a:extLst>
          </p:cNvPr>
          <p:cNvPicPr>
            <a:picLocks noChangeAspect="1"/>
          </p:cNvPicPr>
          <p:nvPr/>
        </p:nvPicPr>
        <p:blipFill>
          <a:blip r:embed="rId6"/>
          <a:stretch>
            <a:fillRect/>
          </a:stretch>
        </p:blipFill>
        <p:spPr>
          <a:xfrm>
            <a:off x="3093207" y="2654426"/>
            <a:ext cx="1031749" cy="1021829"/>
          </a:xfrm>
          <a:prstGeom prst="rect">
            <a:avLst/>
          </a:prstGeom>
        </p:spPr>
      </p:pic>
      <p:pic>
        <p:nvPicPr>
          <p:cNvPr id="24" name="図 23">
            <a:extLst>
              <a:ext uri="{FF2B5EF4-FFF2-40B4-BE49-F238E27FC236}">
                <a16:creationId xmlns:a16="http://schemas.microsoft.com/office/drawing/2014/main" id="{D0ADAA53-C8CC-C2E5-4943-5D89D41F829B}"/>
              </a:ext>
            </a:extLst>
          </p:cNvPr>
          <p:cNvPicPr>
            <a:picLocks noChangeAspect="1"/>
          </p:cNvPicPr>
          <p:nvPr/>
        </p:nvPicPr>
        <p:blipFill>
          <a:blip r:embed="rId7"/>
          <a:stretch>
            <a:fillRect/>
          </a:stretch>
        </p:blipFill>
        <p:spPr>
          <a:xfrm>
            <a:off x="1043681" y="2895338"/>
            <a:ext cx="1111403" cy="540004"/>
          </a:xfrm>
          <a:prstGeom prst="rect">
            <a:avLst/>
          </a:prstGeom>
        </p:spPr>
      </p:pic>
      <p:pic>
        <p:nvPicPr>
          <p:cNvPr id="27" name="図 26">
            <a:extLst>
              <a:ext uri="{FF2B5EF4-FFF2-40B4-BE49-F238E27FC236}">
                <a16:creationId xmlns:a16="http://schemas.microsoft.com/office/drawing/2014/main" id="{3EC59CDE-4FA0-1B40-FA39-6E20634B8FD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5121" y="2992200"/>
            <a:ext cx="1737315" cy="264834"/>
          </a:xfrm>
          <a:prstGeom prst="rect">
            <a:avLst/>
          </a:prstGeom>
        </p:spPr>
      </p:pic>
      <p:cxnSp>
        <p:nvCxnSpPr>
          <p:cNvPr id="31" name="直線コネクタ 30">
            <a:extLst>
              <a:ext uri="{FF2B5EF4-FFF2-40B4-BE49-F238E27FC236}">
                <a16:creationId xmlns:a16="http://schemas.microsoft.com/office/drawing/2014/main" id="{494C85B9-EA0C-E74E-78C3-D28AE1DD5082}"/>
              </a:ext>
            </a:extLst>
          </p:cNvPr>
          <p:cNvCxnSpPr>
            <a:cxnSpLocks/>
          </p:cNvCxnSpPr>
          <p:nvPr/>
        </p:nvCxnSpPr>
        <p:spPr>
          <a:xfrm>
            <a:off x="2647812" y="1363137"/>
            <a:ext cx="0" cy="4897470"/>
          </a:xfrm>
          <a:prstGeom prst="line">
            <a:avLst/>
          </a:prstGeom>
          <a:ln w="9525" cap="flat" cmpd="sng" algn="ctr">
            <a:solidFill>
              <a:srgbClr val="C2DDC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直線コネクタ 31">
            <a:extLst>
              <a:ext uri="{FF2B5EF4-FFF2-40B4-BE49-F238E27FC236}">
                <a16:creationId xmlns:a16="http://schemas.microsoft.com/office/drawing/2014/main" id="{3152E9E8-05CD-D65A-5666-C222C1BD0809}"/>
              </a:ext>
            </a:extLst>
          </p:cNvPr>
          <p:cNvCxnSpPr>
            <a:cxnSpLocks/>
          </p:cNvCxnSpPr>
          <p:nvPr/>
        </p:nvCxnSpPr>
        <p:spPr>
          <a:xfrm>
            <a:off x="4659013" y="1363137"/>
            <a:ext cx="0" cy="4897470"/>
          </a:xfrm>
          <a:prstGeom prst="line">
            <a:avLst/>
          </a:prstGeom>
          <a:ln w="9525" cap="flat" cmpd="sng" algn="ctr">
            <a:solidFill>
              <a:srgbClr val="C2DDC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直線コネクタ 32">
            <a:extLst>
              <a:ext uri="{FF2B5EF4-FFF2-40B4-BE49-F238E27FC236}">
                <a16:creationId xmlns:a16="http://schemas.microsoft.com/office/drawing/2014/main" id="{4575A174-68CE-B666-13EC-66676D2E529A}"/>
              </a:ext>
            </a:extLst>
          </p:cNvPr>
          <p:cNvCxnSpPr>
            <a:cxnSpLocks/>
          </p:cNvCxnSpPr>
          <p:nvPr/>
        </p:nvCxnSpPr>
        <p:spPr>
          <a:xfrm>
            <a:off x="6715756" y="1378282"/>
            <a:ext cx="0" cy="4882326"/>
          </a:xfrm>
          <a:prstGeom prst="line">
            <a:avLst/>
          </a:prstGeom>
          <a:ln w="9525" cap="flat" cmpd="sng" algn="ctr">
            <a:solidFill>
              <a:srgbClr val="C2DDC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直線コネクタ 33">
            <a:extLst>
              <a:ext uri="{FF2B5EF4-FFF2-40B4-BE49-F238E27FC236}">
                <a16:creationId xmlns:a16="http://schemas.microsoft.com/office/drawing/2014/main" id="{6FAFD982-93E2-139A-1B2A-9C56A29059C1}"/>
              </a:ext>
            </a:extLst>
          </p:cNvPr>
          <p:cNvCxnSpPr>
            <a:cxnSpLocks/>
          </p:cNvCxnSpPr>
          <p:nvPr/>
        </p:nvCxnSpPr>
        <p:spPr>
          <a:xfrm>
            <a:off x="579184" y="2734138"/>
            <a:ext cx="8011847" cy="0"/>
          </a:xfrm>
          <a:prstGeom prst="line">
            <a:avLst/>
          </a:prstGeom>
          <a:ln w="9525" cap="flat" cmpd="sng" algn="ctr">
            <a:solidFill>
              <a:srgbClr val="C2DDC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9" name="図 38">
            <a:extLst>
              <a:ext uri="{FF2B5EF4-FFF2-40B4-BE49-F238E27FC236}">
                <a16:creationId xmlns:a16="http://schemas.microsoft.com/office/drawing/2014/main" id="{9BB297E3-B785-3720-64F6-E5AB47951DA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41482" y="1453117"/>
            <a:ext cx="1221328" cy="949583"/>
          </a:xfrm>
          <a:prstGeom prst="rect">
            <a:avLst/>
          </a:prstGeom>
        </p:spPr>
      </p:pic>
      <p:sp>
        <p:nvSpPr>
          <p:cNvPr id="41" name="テキスト ボックス 40">
            <a:extLst>
              <a:ext uri="{FF2B5EF4-FFF2-40B4-BE49-F238E27FC236}">
                <a16:creationId xmlns:a16="http://schemas.microsoft.com/office/drawing/2014/main" id="{B73A5045-6F9B-EFE8-FFD1-842BDF5D93B7}"/>
              </a:ext>
            </a:extLst>
          </p:cNvPr>
          <p:cNvSpPr txBox="1"/>
          <p:nvPr/>
        </p:nvSpPr>
        <p:spPr>
          <a:xfrm>
            <a:off x="2823065" y="3575876"/>
            <a:ext cx="1857846" cy="1330749"/>
          </a:xfrm>
          <a:prstGeom prst="rect">
            <a:avLst/>
          </a:prstGeom>
          <a:noFill/>
        </p:spPr>
        <p:txBody>
          <a:bodyPr wrap="square" rtlCol="0">
            <a:spAutoFit/>
          </a:bodyPr>
          <a:lstStyle/>
          <a:p>
            <a:pPr defTabSz="779173">
              <a:defRPr/>
            </a:pPr>
            <a:r>
              <a:rPr kumimoji="1" lang="en-US" altLang="ja-JP" sz="894" dirty="0">
                <a:solidFill>
                  <a:prstClr val="black"/>
                </a:solidFill>
                <a:latin typeface="BIZ UDPGothic" panose="020B0400000000000000" pitchFamily="34" charset="-128"/>
                <a:ea typeface="BIZ UDPGothic" panose="020B0400000000000000" pitchFamily="34" charset="-128"/>
              </a:rPr>
              <a:t>【</a:t>
            </a:r>
            <a:r>
              <a:rPr kumimoji="1" lang="ja-JP" altLang="en-US" sz="894" dirty="0">
                <a:solidFill>
                  <a:prstClr val="black"/>
                </a:solidFill>
                <a:latin typeface="BIZ UDPGothic" panose="020B0400000000000000" pitchFamily="34" charset="-128"/>
                <a:ea typeface="BIZ UDPGothic" panose="020B0400000000000000" pitchFamily="34" charset="-128"/>
              </a:rPr>
              <a:t>国分グループ本社株式会社</a:t>
            </a:r>
            <a:r>
              <a:rPr kumimoji="1" lang="en-US" altLang="ja-JP" sz="894" dirty="0">
                <a:solidFill>
                  <a:prstClr val="black"/>
                </a:solidFill>
                <a:latin typeface="BIZ UDPGothic" panose="020B0400000000000000" pitchFamily="34" charset="-128"/>
                <a:ea typeface="BIZ UDPGothic" panose="020B0400000000000000" pitchFamily="34" charset="-128"/>
              </a:rPr>
              <a:t>】</a:t>
            </a:r>
          </a:p>
          <a:p>
            <a:pPr defTabSz="779173">
              <a:defRPr/>
            </a:pPr>
            <a:r>
              <a:rPr kumimoji="1" lang="ja-JP" altLang="en-US" sz="894" dirty="0">
                <a:solidFill>
                  <a:prstClr val="black"/>
                </a:solidFill>
                <a:latin typeface="BIZ UDPGothic" panose="020B0400000000000000" pitchFamily="34" charset="-128"/>
                <a:ea typeface="BIZ UDPGothic" panose="020B0400000000000000" pitchFamily="34" charset="-128"/>
              </a:rPr>
              <a:t>   卸売業者による食品ロス削減の</a:t>
            </a: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r>
              <a:rPr kumimoji="1" lang="en-US" altLang="ja-JP" sz="894" dirty="0">
                <a:solidFill>
                  <a:prstClr val="black"/>
                </a:solidFill>
                <a:latin typeface="BIZ UDPGothic" panose="020B0400000000000000" pitchFamily="34" charset="-128"/>
                <a:ea typeface="BIZ UDPGothic" panose="020B0400000000000000" pitchFamily="34" charset="-128"/>
              </a:rPr>
              <a:t>   </a:t>
            </a:r>
            <a:r>
              <a:rPr kumimoji="1" lang="ja-JP" altLang="en-US" sz="894" dirty="0">
                <a:solidFill>
                  <a:prstClr val="black"/>
                </a:solidFill>
                <a:latin typeface="BIZ UDPGothic" panose="020B0400000000000000" pitchFamily="34" charset="-128"/>
                <a:ea typeface="BIZ UDPGothic" panose="020B0400000000000000" pitchFamily="34" charset="-128"/>
              </a:rPr>
              <a:t>取組を聞き、倉庫の見学を行う。</a:t>
            </a: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r>
              <a:rPr kumimoji="1" lang="ja-JP" altLang="en-US" sz="894" dirty="0">
                <a:solidFill>
                  <a:prstClr val="black"/>
                </a:solidFill>
                <a:latin typeface="BIZ UDPGothic" panose="020B0400000000000000" pitchFamily="34" charset="-128"/>
                <a:ea typeface="BIZ UDPGothic" panose="020B0400000000000000" pitchFamily="34" charset="-128"/>
              </a:rPr>
              <a:t>●日程：</a:t>
            </a:r>
            <a:r>
              <a:rPr kumimoji="1" lang="en-US" altLang="ja-JP" sz="894" dirty="0">
                <a:solidFill>
                  <a:prstClr val="black"/>
                </a:solidFill>
                <a:latin typeface="BIZ UDPGothic" panose="020B0400000000000000" pitchFamily="34" charset="-128"/>
                <a:ea typeface="BIZ UDPGothic" panose="020B0400000000000000" pitchFamily="34" charset="-128"/>
              </a:rPr>
              <a:t>10</a:t>
            </a:r>
            <a:r>
              <a:rPr kumimoji="1" lang="ja-JP" altLang="en-US" sz="894" dirty="0">
                <a:solidFill>
                  <a:prstClr val="black"/>
                </a:solidFill>
                <a:latin typeface="BIZ UDPGothic" panose="020B0400000000000000" pitchFamily="34" charset="-128"/>
                <a:ea typeface="BIZ UDPGothic" panose="020B0400000000000000" pitchFamily="34" charset="-128"/>
              </a:rPr>
              <a:t>月</a:t>
            </a:r>
            <a:r>
              <a:rPr kumimoji="1" lang="en-US" altLang="ja-JP" sz="894" dirty="0">
                <a:solidFill>
                  <a:prstClr val="black"/>
                </a:solidFill>
                <a:latin typeface="BIZ UDPGothic" panose="020B0400000000000000" pitchFamily="34" charset="-128"/>
                <a:ea typeface="BIZ UDPGothic" panose="020B0400000000000000" pitchFamily="34" charset="-128"/>
              </a:rPr>
              <a:t>22</a:t>
            </a:r>
            <a:r>
              <a:rPr kumimoji="1" lang="ja-JP" altLang="en-US" sz="894" dirty="0">
                <a:solidFill>
                  <a:prstClr val="black"/>
                </a:solidFill>
                <a:latin typeface="BIZ UDPGothic" panose="020B0400000000000000" pitchFamily="34" charset="-128"/>
                <a:ea typeface="BIZ UDPGothic" panose="020B0400000000000000" pitchFamily="34" charset="-128"/>
              </a:rPr>
              <a:t>日（水）</a:t>
            </a: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r>
              <a:rPr kumimoji="1" lang="ja-JP" altLang="en-US" sz="894" dirty="0">
                <a:solidFill>
                  <a:prstClr val="black"/>
                </a:solidFill>
                <a:latin typeface="BIZ UDPGothic" panose="020B0400000000000000" pitchFamily="34" charset="-128"/>
                <a:ea typeface="BIZ UDPGothic" panose="020B0400000000000000" pitchFamily="34" charset="-128"/>
              </a:rPr>
              <a:t>●場所：茨城市</a:t>
            </a: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r>
              <a:rPr kumimoji="1" lang="ja-JP" altLang="en-US" sz="894" dirty="0">
                <a:solidFill>
                  <a:prstClr val="black"/>
                </a:solidFill>
                <a:latin typeface="BIZ UDPGothic" panose="020B0400000000000000" pitchFamily="34" charset="-128"/>
                <a:ea typeface="BIZ UDPGothic" panose="020B0400000000000000" pitchFamily="34" charset="-128"/>
              </a:rPr>
              <a:t>　</a:t>
            </a:r>
            <a:endParaRPr kumimoji="1" lang="en-US" altLang="ja-JP" sz="894" dirty="0">
              <a:solidFill>
                <a:prstClr val="black"/>
              </a:solidFill>
              <a:latin typeface="BIZ UDPGothic" panose="020B0400000000000000" pitchFamily="34" charset="-128"/>
              <a:ea typeface="BIZ UDPGothic" panose="020B0400000000000000" pitchFamily="34" charset="-128"/>
            </a:endParaRPr>
          </a:p>
        </p:txBody>
      </p:sp>
      <p:sp>
        <p:nvSpPr>
          <p:cNvPr id="6" name="正方形/長方形 5">
            <a:extLst>
              <a:ext uri="{FF2B5EF4-FFF2-40B4-BE49-F238E27FC236}">
                <a16:creationId xmlns:a16="http://schemas.microsoft.com/office/drawing/2014/main" id="{95C98437-0A4C-57FA-4B9D-2B75158D3390}"/>
              </a:ext>
            </a:extLst>
          </p:cNvPr>
          <p:cNvSpPr/>
          <p:nvPr/>
        </p:nvSpPr>
        <p:spPr>
          <a:xfrm>
            <a:off x="579183" y="1363136"/>
            <a:ext cx="8008887" cy="4897471"/>
          </a:xfrm>
          <a:prstGeom prst="rect">
            <a:avLst/>
          </a:prstGeom>
          <a:noFill/>
          <a:ln>
            <a:solidFill>
              <a:srgbClr val="C2DD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779173">
              <a:lnSpc>
                <a:spcPct val="120000"/>
              </a:lnSpc>
              <a:defRPr/>
            </a:pPr>
            <a:endParaRPr kumimoji="1" lang="ja-JP" altLang="en-US" sz="1363" dirty="0">
              <a:solidFill>
                <a:prstClr val="black"/>
              </a:solidFill>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A2165477-7FFD-AC75-9B7D-73A5ED788365}"/>
              </a:ext>
            </a:extLst>
          </p:cNvPr>
          <p:cNvSpPr txBox="1"/>
          <p:nvPr/>
        </p:nvSpPr>
        <p:spPr>
          <a:xfrm>
            <a:off x="6844587" y="3526464"/>
            <a:ext cx="1729475" cy="1193147"/>
          </a:xfrm>
          <a:prstGeom prst="rect">
            <a:avLst/>
          </a:prstGeom>
          <a:noFill/>
        </p:spPr>
        <p:txBody>
          <a:bodyPr wrap="square" rtlCol="0">
            <a:spAutoFit/>
          </a:bodyPr>
          <a:lstStyle/>
          <a:p>
            <a:pPr defTabSz="779173">
              <a:defRPr/>
            </a:pPr>
            <a:r>
              <a:rPr kumimoji="1" lang="en-US" altLang="ja-JP" sz="894" dirty="0">
                <a:solidFill>
                  <a:prstClr val="black"/>
                </a:solidFill>
                <a:latin typeface="BIZ UDPGothic" panose="020B0400000000000000" pitchFamily="34" charset="-128"/>
                <a:ea typeface="BIZ UDPGothic" panose="020B0400000000000000" pitchFamily="34" charset="-128"/>
              </a:rPr>
              <a:t>【</a:t>
            </a:r>
            <a:r>
              <a:rPr kumimoji="1" lang="ja-JP" altLang="en-US" sz="894" dirty="0">
                <a:solidFill>
                  <a:prstClr val="black"/>
                </a:solidFill>
                <a:latin typeface="BIZ UDPGothic" panose="020B0400000000000000" pitchFamily="34" charset="-128"/>
                <a:ea typeface="BIZ UDPGothic" panose="020B0400000000000000" pitchFamily="34" charset="-128"/>
              </a:rPr>
              <a:t>特定非営利活動法人グッドネイバーズジャパン</a:t>
            </a:r>
            <a:r>
              <a:rPr kumimoji="1" lang="en-US" altLang="ja-JP" sz="894" dirty="0">
                <a:solidFill>
                  <a:prstClr val="black"/>
                </a:solidFill>
                <a:latin typeface="BIZ UDPGothic" panose="020B0400000000000000" pitchFamily="34" charset="-128"/>
                <a:ea typeface="BIZ UDPGothic" panose="020B0400000000000000" pitchFamily="34" charset="-128"/>
              </a:rPr>
              <a:t>】</a:t>
            </a:r>
          </a:p>
          <a:p>
            <a:pPr defTabSz="779173">
              <a:defRPr/>
            </a:pPr>
            <a:r>
              <a:rPr kumimoji="1" lang="ja-JP" altLang="en-US" sz="894" dirty="0">
                <a:solidFill>
                  <a:prstClr val="black"/>
                </a:solidFill>
                <a:latin typeface="BIZ UDPGothic" panose="020B0400000000000000" pitchFamily="34" charset="-128"/>
                <a:ea typeface="BIZ UDPGothic" panose="020B0400000000000000" pitchFamily="34" charset="-128"/>
              </a:rPr>
              <a:t>　 フードバンク団体での寄附</a:t>
            </a: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r>
              <a:rPr kumimoji="1" lang="en-US" altLang="ja-JP" sz="894" dirty="0">
                <a:solidFill>
                  <a:prstClr val="black"/>
                </a:solidFill>
                <a:latin typeface="BIZ UDPGothic" panose="020B0400000000000000" pitchFamily="34" charset="-128"/>
                <a:ea typeface="BIZ UDPGothic" panose="020B0400000000000000" pitchFamily="34" charset="-128"/>
              </a:rPr>
              <a:t>   </a:t>
            </a:r>
            <a:r>
              <a:rPr kumimoji="1" lang="ja-JP" altLang="en-US" sz="894" dirty="0">
                <a:solidFill>
                  <a:prstClr val="black"/>
                </a:solidFill>
                <a:latin typeface="BIZ UDPGothic" panose="020B0400000000000000" pitchFamily="34" charset="-128"/>
                <a:ea typeface="BIZ UDPGothic" panose="020B0400000000000000" pitchFamily="34" charset="-128"/>
              </a:rPr>
              <a:t>食品の仕分け等を学ぶ。</a:t>
            </a: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r>
              <a:rPr kumimoji="1" lang="ja-JP" altLang="en-US" sz="894" dirty="0">
                <a:solidFill>
                  <a:prstClr val="black"/>
                </a:solidFill>
                <a:latin typeface="BIZ UDPGothic" panose="020B0400000000000000" pitchFamily="34" charset="-128"/>
                <a:ea typeface="BIZ UDPGothic" panose="020B0400000000000000" pitchFamily="34" charset="-128"/>
              </a:rPr>
              <a:t>●日程：</a:t>
            </a:r>
            <a:r>
              <a:rPr kumimoji="1" lang="en-US" altLang="ja-JP" sz="894" dirty="0">
                <a:solidFill>
                  <a:prstClr val="black"/>
                </a:solidFill>
                <a:latin typeface="BIZ UDPGothic" panose="020B0400000000000000" pitchFamily="34" charset="-128"/>
                <a:ea typeface="BIZ UDPGothic" panose="020B0400000000000000" pitchFamily="34" charset="-128"/>
              </a:rPr>
              <a:t>10</a:t>
            </a:r>
            <a:r>
              <a:rPr kumimoji="1" lang="ja-JP" altLang="en-US" sz="894" dirty="0">
                <a:solidFill>
                  <a:prstClr val="black"/>
                </a:solidFill>
                <a:latin typeface="BIZ UDPGothic" panose="020B0400000000000000" pitchFamily="34" charset="-128"/>
                <a:ea typeface="BIZ UDPGothic" panose="020B0400000000000000" pitchFamily="34" charset="-128"/>
              </a:rPr>
              <a:t>月</a:t>
            </a:r>
            <a:r>
              <a:rPr kumimoji="1" lang="en-US" altLang="ja-JP" sz="894" dirty="0">
                <a:solidFill>
                  <a:prstClr val="black"/>
                </a:solidFill>
                <a:latin typeface="BIZ UDPGothic" panose="020B0400000000000000" pitchFamily="34" charset="-128"/>
                <a:ea typeface="BIZ UDPGothic" panose="020B0400000000000000" pitchFamily="34" charset="-128"/>
              </a:rPr>
              <a:t>16</a:t>
            </a:r>
            <a:r>
              <a:rPr kumimoji="1" lang="ja-JP" altLang="en-US" sz="894" dirty="0">
                <a:solidFill>
                  <a:prstClr val="black"/>
                </a:solidFill>
                <a:latin typeface="BIZ UDPGothic" panose="020B0400000000000000" pitchFamily="34" charset="-128"/>
                <a:ea typeface="BIZ UDPGothic" panose="020B0400000000000000" pitchFamily="34" charset="-128"/>
              </a:rPr>
              <a:t>日（木）</a:t>
            </a: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r>
              <a:rPr kumimoji="1" lang="ja-JP" altLang="en-US" sz="894" dirty="0">
                <a:solidFill>
                  <a:prstClr val="black"/>
                </a:solidFill>
                <a:latin typeface="BIZ UDPGothic" panose="020B0400000000000000" pitchFamily="34" charset="-128"/>
                <a:ea typeface="BIZ UDPGothic" panose="020B0400000000000000" pitchFamily="34" charset="-128"/>
              </a:rPr>
              <a:t>●場所：大阪市</a:t>
            </a:r>
            <a:endParaRPr kumimoji="1" lang="en-US" altLang="ja-JP" sz="894" dirty="0">
              <a:solidFill>
                <a:prstClr val="black"/>
              </a:solidFill>
              <a:latin typeface="BIZ UDPGothic" panose="020B0400000000000000" pitchFamily="34" charset="-128"/>
              <a:ea typeface="BIZ UDPGothic" panose="020B0400000000000000" pitchFamily="34" charset="-128"/>
            </a:endParaRPr>
          </a:p>
        </p:txBody>
      </p:sp>
      <p:sp>
        <p:nvSpPr>
          <p:cNvPr id="46" name="テキスト ボックス 45">
            <a:extLst>
              <a:ext uri="{FF2B5EF4-FFF2-40B4-BE49-F238E27FC236}">
                <a16:creationId xmlns:a16="http://schemas.microsoft.com/office/drawing/2014/main" id="{143B2398-41BC-9558-24DB-F00DEDB13978}"/>
              </a:ext>
            </a:extLst>
          </p:cNvPr>
          <p:cNvSpPr txBox="1"/>
          <p:nvPr/>
        </p:nvSpPr>
        <p:spPr>
          <a:xfrm>
            <a:off x="789966" y="3526522"/>
            <a:ext cx="1857846" cy="1605952"/>
          </a:xfrm>
          <a:prstGeom prst="rect">
            <a:avLst/>
          </a:prstGeom>
          <a:noFill/>
        </p:spPr>
        <p:txBody>
          <a:bodyPr wrap="square" rtlCol="0">
            <a:spAutoFit/>
          </a:bodyPr>
          <a:lstStyle/>
          <a:p>
            <a:pPr defTabSz="779173">
              <a:defRPr/>
            </a:pPr>
            <a:r>
              <a:rPr kumimoji="1" lang="en-US" altLang="ja-JP" sz="894" dirty="0">
                <a:solidFill>
                  <a:prstClr val="black"/>
                </a:solidFill>
                <a:latin typeface="BIZ UDPGothic" panose="020B0400000000000000" pitchFamily="34" charset="-128"/>
                <a:ea typeface="BIZ UDPGothic" panose="020B0400000000000000" pitchFamily="34" charset="-128"/>
              </a:rPr>
              <a:t>【NWS</a:t>
            </a:r>
            <a:r>
              <a:rPr kumimoji="1" lang="ja-JP" altLang="en-US" sz="894" dirty="0">
                <a:solidFill>
                  <a:prstClr val="black"/>
                </a:solidFill>
                <a:latin typeface="BIZ UDPGothic" panose="020B0400000000000000" pitchFamily="34" charset="-128"/>
                <a:ea typeface="BIZ UDPGothic" panose="020B0400000000000000" pitchFamily="34" charset="-128"/>
              </a:rPr>
              <a:t>株式会社</a:t>
            </a:r>
            <a:r>
              <a:rPr kumimoji="1" lang="en-US" altLang="ja-JP" sz="894" dirty="0">
                <a:solidFill>
                  <a:prstClr val="black"/>
                </a:solidFill>
                <a:latin typeface="BIZ UDPGothic" panose="020B0400000000000000" pitchFamily="34" charset="-128"/>
                <a:ea typeface="BIZ UDPGothic" panose="020B0400000000000000" pitchFamily="34" charset="-128"/>
              </a:rPr>
              <a:t>】</a:t>
            </a:r>
          </a:p>
          <a:p>
            <a:pPr defTabSz="779173">
              <a:defRPr/>
            </a:pPr>
            <a:r>
              <a:rPr kumimoji="1" lang="ja-JP" altLang="en-US" sz="894" dirty="0">
                <a:solidFill>
                  <a:prstClr val="black"/>
                </a:solidFill>
                <a:latin typeface="BIZ UDPGothic" panose="020B0400000000000000" pitchFamily="34" charset="-128"/>
                <a:ea typeface="BIZ UDPGothic" panose="020B0400000000000000" pitchFamily="34" charset="-128"/>
              </a:rPr>
              <a:t> 　水なすを活用したピクルスの生　</a:t>
            </a: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r>
              <a:rPr kumimoji="1" lang="ja-JP" altLang="en-US" sz="894" dirty="0">
                <a:solidFill>
                  <a:prstClr val="black"/>
                </a:solidFill>
                <a:latin typeface="BIZ UDPGothic" panose="020B0400000000000000" pitchFamily="34" charset="-128"/>
                <a:ea typeface="BIZ UDPGothic" panose="020B0400000000000000" pitchFamily="34" charset="-128"/>
              </a:rPr>
              <a:t>　 産と生産過程における食品ロス  </a:t>
            </a: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r>
              <a:rPr kumimoji="1" lang="ja-JP" altLang="en-US" sz="894" dirty="0">
                <a:solidFill>
                  <a:prstClr val="black"/>
                </a:solidFill>
                <a:latin typeface="BIZ UDPGothic" panose="020B0400000000000000" pitchFamily="34" charset="-128"/>
                <a:ea typeface="BIZ UDPGothic" panose="020B0400000000000000" pitchFamily="34" charset="-128"/>
              </a:rPr>
              <a:t>　 削減対策について学ぶ。</a:t>
            </a: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r>
              <a:rPr kumimoji="1" lang="ja-JP" altLang="en-US" sz="894" dirty="0">
                <a:solidFill>
                  <a:prstClr val="black"/>
                </a:solidFill>
                <a:latin typeface="BIZ UDPGothic" panose="020B0400000000000000" pitchFamily="34" charset="-128"/>
                <a:ea typeface="BIZ UDPGothic" panose="020B0400000000000000" pitchFamily="34" charset="-128"/>
              </a:rPr>
              <a:t>●日程：</a:t>
            </a:r>
            <a:r>
              <a:rPr kumimoji="1" lang="en-US" altLang="ja-JP" sz="894" dirty="0">
                <a:solidFill>
                  <a:prstClr val="black"/>
                </a:solidFill>
                <a:latin typeface="BIZ UDPGothic" panose="020B0400000000000000" pitchFamily="34" charset="-128"/>
                <a:ea typeface="BIZ UDPGothic" panose="020B0400000000000000" pitchFamily="34" charset="-128"/>
              </a:rPr>
              <a:t>11</a:t>
            </a:r>
            <a:r>
              <a:rPr kumimoji="1" lang="ja-JP" altLang="en-US" sz="894" dirty="0">
                <a:solidFill>
                  <a:prstClr val="black"/>
                </a:solidFill>
                <a:latin typeface="BIZ UDPGothic" panose="020B0400000000000000" pitchFamily="34" charset="-128"/>
                <a:ea typeface="BIZ UDPGothic" panose="020B0400000000000000" pitchFamily="34" charset="-128"/>
              </a:rPr>
              <a:t>月</a:t>
            </a:r>
            <a:r>
              <a:rPr kumimoji="1" lang="en-US" altLang="ja-JP" sz="894" dirty="0">
                <a:solidFill>
                  <a:prstClr val="black"/>
                </a:solidFill>
                <a:latin typeface="BIZ UDPGothic" panose="020B0400000000000000" pitchFamily="34" charset="-128"/>
                <a:ea typeface="BIZ UDPGothic" panose="020B0400000000000000" pitchFamily="34" charset="-128"/>
              </a:rPr>
              <a:t>27</a:t>
            </a:r>
            <a:r>
              <a:rPr kumimoji="1" lang="ja-JP" altLang="en-US" sz="894" dirty="0">
                <a:solidFill>
                  <a:prstClr val="black"/>
                </a:solidFill>
                <a:latin typeface="BIZ UDPGothic" panose="020B0400000000000000" pitchFamily="34" charset="-128"/>
                <a:ea typeface="BIZ UDPGothic" panose="020B0400000000000000" pitchFamily="34" charset="-128"/>
              </a:rPr>
              <a:t>日（木）</a:t>
            </a: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r>
              <a:rPr kumimoji="1" lang="ja-JP" altLang="en-US" sz="894" dirty="0">
                <a:solidFill>
                  <a:prstClr val="black"/>
                </a:solidFill>
                <a:latin typeface="BIZ UDPGothic" panose="020B0400000000000000" pitchFamily="34" charset="-128"/>
                <a:ea typeface="BIZ UDPGothic" panose="020B0400000000000000" pitchFamily="34" charset="-128"/>
              </a:rPr>
              <a:t>●場所：泉佐野市</a:t>
            </a: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r>
              <a:rPr kumimoji="1" lang="ja-JP" altLang="en-US" sz="894" dirty="0">
                <a:solidFill>
                  <a:prstClr val="black"/>
                </a:solidFill>
                <a:latin typeface="BIZ UDPGothic" panose="020B0400000000000000" pitchFamily="34" charset="-128"/>
                <a:ea typeface="BIZ UDPGothic" panose="020B0400000000000000" pitchFamily="34" charset="-128"/>
              </a:rPr>
              <a:t>　</a:t>
            </a: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r>
              <a:rPr kumimoji="1" lang="ja-JP" altLang="en-US" sz="894" dirty="0">
                <a:solidFill>
                  <a:prstClr val="black"/>
                </a:solidFill>
                <a:latin typeface="BIZ UDPGothic" panose="020B0400000000000000" pitchFamily="34" charset="-128"/>
                <a:ea typeface="BIZ UDPGothic" panose="020B0400000000000000" pitchFamily="34" charset="-128"/>
              </a:rPr>
              <a:t>　 </a:t>
            </a: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endParaRPr kumimoji="1" lang="en-US" altLang="ja-JP" sz="894" dirty="0">
              <a:solidFill>
                <a:prstClr val="black"/>
              </a:solidFill>
              <a:latin typeface="BIZ UDPGothic" panose="020B0400000000000000" pitchFamily="34" charset="-128"/>
              <a:ea typeface="BIZ UDPGothic" panose="020B0400000000000000" pitchFamily="34" charset="-128"/>
            </a:endParaRPr>
          </a:p>
        </p:txBody>
      </p:sp>
      <p:sp>
        <p:nvSpPr>
          <p:cNvPr id="47" name="テキスト ボックス 46">
            <a:extLst>
              <a:ext uri="{FF2B5EF4-FFF2-40B4-BE49-F238E27FC236}">
                <a16:creationId xmlns:a16="http://schemas.microsoft.com/office/drawing/2014/main" id="{BBD8A79C-7606-5FF9-D6A5-2B05FEFF7627}"/>
              </a:ext>
            </a:extLst>
          </p:cNvPr>
          <p:cNvSpPr txBox="1"/>
          <p:nvPr/>
        </p:nvSpPr>
        <p:spPr>
          <a:xfrm>
            <a:off x="4808808" y="3449925"/>
            <a:ext cx="1951974" cy="1330749"/>
          </a:xfrm>
          <a:prstGeom prst="rect">
            <a:avLst/>
          </a:prstGeom>
          <a:noFill/>
        </p:spPr>
        <p:txBody>
          <a:bodyPr wrap="square" rtlCol="0">
            <a:spAutoFit/>
          </a:bodyPr>
          <a:lstStyle/>
          <a:p>
            <a:pPr defTabSz="779173">
              <a:defRPr/>
            </a:pPr>
            <a:r>
              <a:rPr kumimoji="1" lang="en-US" altLang="ja-JP" sz="894" dirty="0">
                <a:solidFill>
                  <a:prstClr val="black"/>
                </a:solidFill>
                <a:latin typeface="BIZ UDPGothic" panose="020B0400000000000000" pitchFamily="34" charset="-128"/>
                <a:ea typeface="BIZ UDPGothic" panose="020B0400000000000000" pitchFamily="34" charset="-128"/>
              </a:rPr>
              <a:t>【</a:t>
            </a:r>
            <a:r>
              <a:rPr kumimoji="1" lang="ja-JP" altLang="en-US" sz="894" dirty="0">
                <a:solidFill>
                  <a:prstClr val="black"/>
                </a:solidFill>
                <a:latin typeface="BIZ UDPGothic" panose="020B0400000000000000" pitchFamily="34" charset="-128"/>
                <a:ea typeface="BIZ UDPGothic" panose="020B0400000000000000" pitchFamily="34" charset="-128"/>
              </a:rPr>
              <a:t>株式会社ライフコーポレーション</a:t>
            </a:r>
            <a:r>
              <a:rPr kumimoji="1" lang="en-US" altLang="ja-JP" sz="894" dirty="0">
                <a:solidFill>
                  <a:prstClr val="black"/>
                </a:solidFill>
                <a:latin typeface="BIZ UDPGothic" panose="020B0400000000000000" pitchFamily="34" charset="-128"/>
                <a:ea typeface="BIZ UDPGothic" panose="020B0400000000000000" pitchFamily="34" charset="-128"/>
              </a:rPr>
              <a:t>】</a:t>
            </a:r>
          </a:p>
          <a:p>
            <a:pPr defTabSz="779173">
              <a:defRPr/>
            </a:pPr>
            <a:r>
              <a:rPr kumimoji="1" lang="ja-JP" altLang="en-US" sz="894" dirty="0">
                <a:solidFill>
                  <a:prstClr val="black"/>
                </a:solidFill>
                <a:latin typeface="BIZ UDPGothic" panose="020B0400000000000000" pitchFamily="34" charset="-128"/>
                <a:ea typeface="BIZ UDPGothic" panose="020B0400000000000000" pitchFamily="34" charset="-128"/>
              </a:rPr>
              <a:t>　 バイオガス発電所の見学および、  </a:t>
            </a: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r>
              <a:rPr kumimoji="1" lang="en-US" altLang="ja-JP" sz="894" dirty="0">
                <a:solidFill>
                  <a:prstClr val="black"/>
                </a:solidFill>
                <a:latin typeface="BIZ UDPGothic" panose="020B0400000000000000" pitchFamily="34" charset="-128"/>
                <a:ea typeface="BIZ UDPGothic" panose="020B0400000000000000" pitchFamily="34" charset="-128"/>
              </a:rPr>
              <a:t>   </a:t>
            </a:r>
            <a:r>
              <a:rPr kumimoji="1" lang="ja-JP" altLang="en-US" sz="894" dirty="0">
                <a:solidFill>
                  <a:prstClr val="black"/>
                </a:solidFill>
                <a:latin typeface="BIZ UDPGothic" panose="020B0400000000000000" pitchFamily="34" charset="-128"/>
                <a:ea typeface="BIZ UDPGothic" panose="020B0400000000000000" pitchFamily="34" charset="-128"/>
              </a:rPr>
              <a:t>ライフでの食費ロス削減の取組紹  </a:t>
            </a: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r>
              <a:rPr kumimoji="1" lang="en-US" altLang="ja-JP" sz="894" dirty="0">
                <a:solidFill>
                  <a:prstClr val="black"/>
                </a:solidFill>
                <a:latin typeface="BIZ UDPGothic" panose="020B0400000000000000" pitchFamily="34" charset="-128"/>
                <a:ea typeface="BIZ UDPGothic" panose="020B0400000000000000" pitchFamily="34" charset="-128"/>
              </a:rPr>
              <a:t>   </a:t>
            </a:r>
            <a:r>
              <a:rPr kumimoji="1" lang="ja-JP" altLang="en-US" sz="894" dirty="0">
                <a:solidFill>
                  <a:prstClr val="black"/>
                </a:solidFill>
                <a:latin typeface="BIZ UDPGothic" panose="020B0400000000000000" pitchFamily="34" charset="-128"/>
                <a:ea typeface="BIZ UDPGothic" panose="020B0400000000000000" pitchFamily="34" charset="-128"/>
              </a:rPr>
              <a:t>介。</a:t>
            </a: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r>
              <a:rPr kumimoji="1" lang="ja-JP" altLang="en-US" sz="894" dirty="0">
                <a:solidFill>
                  <a:prstClr val="black"/>
                </a:solidFill>
                <a:latin typeface="BIZ UDPGothic" panose="020B0400000000000000" pitchFamily="34" charset="-128"/>
                <a:ea typeface="BIZ UDPGothic" panose="020B0400000000000000" pitchFamily="34" charset="-128"/>
              </a:rPr>
              <a:t>●日程：</a:t>
            </a:r>
            <a:r>
              <a:rPr kumimoji="1" lang="en-US" altLang="ja-JP" sz="894" dirty="0">
                <a:solidFill>
                  <a:prstClr val="black"/>
                </a:solidFill>
                <a:latin typeface="BIZ UDPGothic" panose="020B0400000000000000" pitchFamily="34" charset="-128"/>
                <a:ea typeface="BIZ UDPGothic" panose="020B0400000000000000" pitchFamily="34" charset="-128"/>
              </a:rPr>
              <a:t>11</a:t>
            </a:r>
            <a:r>
              <a:rPr kumimoji="1" lang="ja-JP" altLang="en-US" sz="894" dirty="0">
                <a:solidFill>
                  <a:prstClr val="black"/>
                </a:solidFill>
                <a:latin typeface="BIZ UDPGothic" panose="020B0400000000000000" pitchFamily="34" charset="-128"/>
                <a:ea typeface="BIZ UDPGothic" panose="020B0400000000000000" pitchFamily="34" charset="-128"/>
              </a:rPr>
              <a:t>月</a:t>
            </a:r>
            <a:r>
              <a:rPr kumimoji="1" lang="en-US" altLang="ja-JP" sz="894" dirty="0">
                <a:solidFill>
                  <a:prstClr val="black"/>
                </a:solidFill>
                <a:latin typeface="BIZ UDPGothic" panose="020B0400000000000000" pitchFamily="34" charset="-128"/>
                <a:ea typeface="BIZ UDPGothic" panose="020B0400000000000000" pitchFamily="34" charset="-128"/>
              </a:rPr>
              <a:t>6</a:t>
            </a:r>
            <a:r>
              <a:rPr kumimoji="1" lang="ja-JP" altLang="en-US" sz="894" dirty="0">
                <a:solidFill>
                  <a:prstClr val="black"/>
                </a:solidFill>
                <a:latin typeface="BIZ UDPGothic" panose="020B0400000000000000" pitchFamily="34" charset="-128"/>
                <a:ea typeface="BIZ UDPGothic" panose="020B0400000000000000" pitchFamily="34" charset="-128"/>
              </a:rPr>
              <a:t>日（木）　</a:t>
            </a: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r>
              <a:rPr kumimoji="1" lang="ja-JP" altLang="en-US" sz="894" dirty="0">
                <a:solidFill>
                  <a:prstClr val="black"/>
                </a:solidFill>
                <a:latin typeface="BIZ UDPGothic" panose="020B0400000000000000" pitchFamily="34" charset="-128"/>
                <a:ea typeface="BIZ UDPGothic" panose="020B0400000000000000" pitchFamily="34" charset="-128"/>
              </a:rPr>
              <a:t>●場所：大阪市</a:t>
            </a:r>
            <a:endParaRPr kumimoji="1" lang="en-US" altLang="ja-JP" sz="894" dirty="0">
              <a:solidFill>
                <a:prstClr val="black"/>
              </a:solidFill>
              <a:latin typeface="BIZ UDPGothic" panose="020B0400000000000000" pitchFamily="34" charset="-128"/>
              <a:ea typeface="BIZ UDPGothic" panose="020B0400000000000000" pitchFamily="34" charset="-128"/>
            </a:endParaRPr>
          </a:p>
          <a:p>
            <a:pPr defTabSz="779173">
              <a:defRPr/>
            </a:pPr>
            <a:r>
              <a:rPr kumimoji="1" lang="ja-JP" altLang="en-US" sz="894" dirty="0">
                <a:solidFill>
                  <a:prstClr val="black"/>
                </a:solidFill>
                <a:latin typeface="BIZ UDPGothic" panose="020B0400000000000000" pitchFamily="34" charset="-128"/>
                <a:ea typeface="BIZ UDPGothic" panose="020B0400000000000000" pitchFamily="34" charset="-128"/>
              </a:rPr>
              <a:t>　</a:t>
            </a:r>
            <a:endParaRPr kumimoji="1" lang="en-US" altLang="ja-JP" sz="894" dirty="0">
              <a:solidFill>
                <a:prstClr val="black"/>
              </a:solidFill>
              <a:latin typeface="BIZ UDPGothic" panose="020B0400000000000000" pitchFamily="34" charset="-128"/>
              <a:ea typeface="BIZ UDPGothic" panose="020B0400000000000000" pitchFamily="34" charset="-128"/>
            </a:endParaRPr>
          </a:p>
        </p:txBody>
      </p:sp>
      <p:sp>
        <p:nvSpPr>
          <p:cNvPr id="2" name="テキスト ボックス 1">
            <a:extLst>
              <a:ext uri="{FF2B5EF4-FFF2-40B4-BE49-F238E27FC236}">
                <a16:creationId xmlns:a16="http://schemas.microsoft.com/office/drawing/2014/main" id="{49627275-7831-7563-1F83-66904C44620B}"/>
              </a:ext>
            </a:extLst>
          </p:cNvPr>
          <p:cNvSpPr txBox="1"/>
          <p:nvPr/>
        </p:nvSpPr>
        <p:spPr>
          <a:xfrm>
            <a:off x="7426385" y="2351309"/>
            <a:ext cx="910124" cy="249748"/>
          </a:xfrm>
          <a:prstGeom prst="rect">
            <a:avLst/>
          </a:prstGeom>
          <a:noFill/>
        </p:spPr>
        <p:txBody>
          <a:bodyPr wrap="square" rtlCol="0">
            <a:spAutoFit/>
          </a:bodyPr>
          <a:lstStyle/>
          <a:p>
            <a:pPr defTabSz="779173">
              <a:defRPr/>
            </a:pPr>
            <a:r>
              <a:rPr kumimoji="1" lang="ja-JP" altLang="en-US" sz="1023">
                <a:solidFill>
                  <a:prstClr val="black"/>
                </a:solidFill>
                <a:latin typeface="BIZ UDPGothic" panose="020B0400000000000000" pitchFamily="34" charset="-128"/>
                <a:ea typeface="BIZ UDPGothic" panose="020B0400000000000000" pitchFamily="34" charset="-128"/>
              </a:rPr>
              <a:t>消費者</a:t>
            </a:r>
            <a:endParaRPr kumimoji="1" lang="ja-JP" altLang="en-US" sz="1023" dirty="0">
              <a:solidFill>
                <a:prstClr val="black"/>
              </a:solidFill>
              <a:latin typeface="BIZ UDPGothic" panose="020B0400000000000000" pitchFamily="34" charset="-128"/>
              <a:ea typeface="BIZ UDPGothic" panose="020B0400000000000000" pitchFamily="34" charset="-128"/>
            </a:endParaRPr>
          </a:p>
        </p:txBody>
      </p:sp>
      <p:pic>
        <p:nvPicPr>
          <p:cNvPr id="35" name="図 34">
            <a:extLst>
              <a:ext uri="{FF2B5EF4-FFF2-40B4-BE49-F238E27FC236}">
                <a16:creationId xmlns:a16="http://schemas.microsoft.com/office/drawing/2014/main" id="{A8859EE5-CEAC-4428-A5F4-30A3AD33C4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09643" y="2818270"/>
            <a:ext cx="1951976" cy="548994"/>
          </a:xfrm>
          <a:prstGeom prst="rect">
            <a:avLst/>
          </a:prstGeom>
        </p:spPr>
      </p:pic>
      <p:pic>
        <p:nvPicPr>
          <p:cNvPr id="1026" name="Picture 2">
            <a:extLst>
              <a:ext uri="{FF2B5EF4-FFF2-40B4-BE49-F238E27FC236}">
                <a16:creationId xmlns:a16="http://schemas.microsoft.com/office/drawing/2014/main" id="{2609BC63-561B-4D04-A025-DD7F999993C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802256" y="4917446"/>
            <a:ext cx="1727912" cy="1341586"/>
          </a:xfrm>
          <a:prstGeom prst="rect">
            <a:avLst/>
          </a:prstGeom>
          <a:noFill/>
          <a:extLst>
            <a:ext uri="{909E8E84-426E-40DD-AFC4-6F175D3DCCD1}">
              <a14:hiddenFill xmlns:a14="http://schemas.microsoft.com/office/drawing/2010/main">
                <a:solidFill>
                  <a:srgbClr val="FFFFFF"/>
                </a:solidFill>
              </a14:hiddenFill>
            </a:ext>
          </a:extLst>
        </p:spPr>
      </p:pic>
      <p:sp>
        <p:nvSpPr>
          <p:cNvPr id="36" name="正方形/長方形 35">
            <a:extLst>
              <a:ext uri="{FF2B5EF4-FFF2-40B4-BE49-F238E27FC236}">
                <a16:creationId xmlns:a16="http://schemas.microsoft.com/office/drawing/2014/main" id="{D8B2CE48-A265-4DFF-B698-FDC4EAFD17E8}"/>
              </a:ext>
            </a:extLst>
          </p:cNvPr>
          <p:cNvSpPr/>
          <p:nvPr/>
        </p:nvSpPr>
        <p:spPr>
          <a:xfrm>
            <a:off x="331606" y="736817"/>
            <a:ext cx="5765298" cy="354584"/>
          </a:xfrm>
          <a:prstGeom prst="rect">
            <a:avLst/>
          </a:prstGeom>
        </p:spPr>
        <p:txBody>
          <a:bodyPr wrap="square">
            <a:spAutoFit/>
          </a:bodyPr>
          <a:lstStyle/>
          <a:p>
            <a:pPr defTabSz="779173">
              <a:defRPr/>
            </a:pPr>
            <a:r>
              <a:rPr kumimoji="1" lang="ja-JP" altLang="en-US" sz="1704" dirty="0">
                <a:solidFill>
                  <a:prstClr val="black"/>
                </a:solidFill>
                <a:latin typeface="BIZ UDPゴシック" panose="020B0400000000000000" pitchFamily="50" charset="-128"/>
                <a:ea typeface="BIZ UDPゴシック" panose="020B0400000000000000" pitchFamily="50" charset="-128"/>
              </a:rPr>
              <a:t>〇食品ロス削減講座の開催</a:t>
            </a:r>
            <a:endParaRPr kumimoji="1" lang="en-US" altLang="ja-JP" sz="1704" dirty="0">
              <a:solidFill>
                <a:prstClr val="black"/>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2128A295-311E-4DC3-B971-BD486C82D7E1}"/>
              </a:ext>
            </a:extLst>
          </p:cNvPr>
          <p:cNvSpPr txBox="1"/>
          <p:nvPr/>
        </p:nvSpPr>
        <p:spPr>
          <a:xfrm>
            <a:off x="483429" y="1058117"/>
            <a:ext cx="6200528" cy="284052"/>
          </a:xfrm>
          <a:prstGeom prst="rect">
            <a:avLst/>
          </a:prstGeom>
          <a:noFill/>
          <a:ln>
            <a:noFill/>
          </a:ln>
        </p:spPr>
        <p:txBody>
          <a:bodyPr wrap="square" rtlCol="0">
            <a:spAutoFit/>
          </a:bodyPr>
          <a:lstStyle/>
          <a:p>
            <a:pPr defTabSz="779173">
              <a:defRPr/>
            </a:pPr>
            <a:r>
              <a:rPr kumimoji="1" lang="ja-JP" altLang="en-US" sz="1246" dirty="0">
                <a:solidFill>
                  <a:prstClr val="black"/>
                </a:solidFill>
                <a:latin typeface="BIZ UDPゴシック" panose="020B0400000000000000" pitchFamily="50" charset="-128"/>
                <a:ea typeface="BIZ UDPゴシック" panose="020B0400000000000000" pitchFamily="50" charset="-128"/>
              </a:rPr>
              <a:t>　■のべ参加人数：６０名</a:t>
            </a:r>
          </a:p>
        </p:txBody>
      </p:sp>
      <p:pic>
        <p:nvPicPr>
          <p:cNvPr id="43" name="図 42">
            <a:extLst>
              <a:ext uri="{FF2B5EF4-FFF2-40B4-BE49-F238E27FC236}">
                <a16:creationId xmlns:a16="http://schemas.microsoft.com/office/drawing/2014/main" id="{2B48684D-517E-43B7-9912-BC7A23D69BC5}"/>
              </a:ext>
            </a:extLst>
          </p:cNvPr>
          <p:cNvPicPr/>
          <p:nvPr/>
        </p:nvPicPr>
        <p:blipFill>
          <a:blip r:embed="rId12" cstate="screen">
            <a:extLst>
              <a:ext uri="{28A0092B-C50C-407E-A947-70E740481C1C}">
                <a14:useLocalDpi xmlns:a14="http://schemas.microsoft.com/office/drawing/2010/main"/>
              </a:ext>
            </a:extLst>
          </a:blip>
          <a:stretch>
            <a:fillRect/>
          </a:stretch>
        </p:blipFill>
        <p:spPr>
          <a:xfrm>
            <a:off x="6715755" y="4900008"/>
            <a:ext cx="1860861" cy="1351122"/>
          </a:xfrm>
          <a:prstGeom prst="rect">
            <a:avLst/>
          </a:prstGeom>
        </p:spPr>
      </p:pic>
      <p:pic>
        <p:nvPicPr>
          <p:cNvPr id="44" name="図 43">
            <a:extLst>
              <a:ext uri="{FF2B5EF4-FFF2-40B4-BE49-F238E27FC236}">
                <a16:creationId xmlns:a16="http://schemas.microsoft.com/office/drawing/2014/main" id="{DD21196C-25FB-4D8E-B667-DF5CB90C5C6C}"/>
              </a:ext>
            </a:extLst>
          </p:cNvPr>
          <p:cNvPicPr/>
          <p:nvPr/>
        </p:nvPicPr>
        <p:blipFill>
          <a:blip r:embed="rId13" cstate="screen">
            <a:extLst>
              <a:ext uri="{28A0092B-C50C-407E-A947-70E740481C1C}">
                <a14:useLocalDpi xmlns:a14="http://schemas.microsoft.com/office/drawing/2010/main"/>
              </a:ext>
            </a:extLst>
          </a:blip>
          <a:stretch>
            <a:fillRect/>
          </a:stretch>
        </p:blipFill>
        <p:spPr>
          <a:xfrm>
            <a:off x="2726072" y="4915836"/>
            <a:ext cx="1901766" cy="1341516"/>
          </a:xfrm>
          <a:prstGeom prst="rect">
            <a:avLst/>
          </a:prstGeom>
        </p:spPr>
      </p:pic>
      <p:pic>
        <p:nvPicPr>
          <p:cNvPr id="48" name="図 47">
            <a:extLst>
              <a:ext uri="{FF2B5EF4-FFF2-40B4-BE49-F238E27FC236}">
                <a16:creationId xmlns:a16="http://schemas.microsoft.com/office/drawing/2014/main" id="{1ADB5F04-6145-49A4-AEF2-6F8ACE01FD0B}"/>
              </a:ext>
            </a:extLst>
          </p:cNvPr>
          <p:cNvPicPr/>
          <p:nvPr/>
        </p:nvPicPr>
        <p:blipFill rotWithShape="1">
          <a:blip r:embed="rId14" cstate="screen">
            <a:extLst>
              <a:ext uri="{28A0092B-C50C-407E-A947-70E740481C1C}">
                <a14:useLocalDpi xmlns:a14="http://schemas.microsoft.com/office/drawing/2010/main"/>
              </a:ext>
            </a:extLst>
          </a:blip>
          <a:srcRect/>
          <a:stretch/>
        </p:blipFill>
        <p:spPr bwMode="auto">
          <a:xfrm>
            <a:off x="609229" y="4915836"/>
            <a:ext cx="2030449" cy="1332687"/>
          </a:xfrm>
          <a:prstGeom prst="rect">
            <a:avLst/>
          </a:prstGeom>
          <a:ln>
            <a:noFill/>
          </a:ln>
          <a:extLst>
            <a:ext uri="{53640926-AAD7-44D8-BBD7-CCE9431645EC}">
              <a14:shadowObscured xmlns:a14="http://schemas.microsoft.com/office/drawing/2010/main"/>
            </a:ext>
          </a:extLst>
        </p:spPr>
      </p:pic>
      <p:sp>
        <p:nvSpPr>
          <p:cNvPr id="3" name="スライド番号プレースホルダー 2">
            <a:extLst>
              <a:ext uri="{FF2B5EF4-FFF2-40B4-BE49-F238E27FC236}">
                <a16:creationId xmlns:a16="http://schemas.microsoft.com/office/drawing/2014/main" id="{0A97F153-A6AE-4813-AD2D-6B453600FCAC}"/>
              </a:ext>
            </a:extLst>
          </p:cNvPr>
          <p:cNvSpPr>
            <a:spLocks noGrp="1"/>
          </p:cNvSpPr>
          <p:nvPr>
            <p:ph type="sldNum" sz="quarter" idx="12"/>
          </p:nvPr>
        </p:nvSpPr>
        <p:spPr>
          <a:xfrm>
            <a:off x="7039271" y="6423526"/>
            <a:ext cx="2057400" cy="337038"/>
          </a:xfrm>
        </p:spPr>
        <p:txBody>
          <a:bodyPr/>
          <a:lstStyle/>
          <a:p>
            <a:fld id="{EFB75F29-2A43-47D9-BF57-FD259BF795F0}" type="slidenum">
              <a:rPr lang="ja-JP" altLang="en-US" smtClean="0">
                <a:solidFill>
                  <a:schemeClr val="tx1"/>
                </a:solidFill>
              </a:rPr>
              <a:pPr/>
              <a:t>6</a:t>
            </a:fld>
            <a:endParaRPr lang="ja-JP" altLang="en-US" dirty="0">
              <a:solidFill>
                <a:schemeClr val="tx1"/>
              </a:solidFill>
            </a:endParaRPr>
          </a:p>
        </p:txBody>
      </p:sp>
      <p:sp>
        <p:nvSpPr>
          <p:cNvPr id="37" name="タイトル 1">
            <a:extLst>
              <a:ext uri="{FF2B5EF4-FFF2-40B4-BE49-F238E27FC236}">
                <a16:creationId xmlns:a16="http://schemas.microsoft.com/office/drawing/2014/main" id="{AED804A0-CEA9-45DF-96C3-522D05146157}"/>
              </a:ext>
            </a:extLst>
          </p:cNvPr>
          <p:cNvSpPr txBox="1">
            <a:spLocks/>
          </p:cNvSpPr>
          <p:nvPr/>
        </p:nvSpPr>
        <p:spPr>
          <a:xfrm>
            <a:off x="0" y="40806"/>
            <a:ext cx="9144000" cy="491646"/>
          </a:xfrm>
          <a:prstGeom prst="rect">
            <a:avLst/>
          </a:prstGeom>
          <a:solidFill>
            <a:schemeClr val="accent1">
              <a:lumMod val="75000"/>
            </a:schemeClr>
          </a:solidFill>
          <a:effectLst/>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215" b="1" dirty="0">
                <a:solidFill>
                  <a:schemeClr val="bg1"/>
                </a:solidFill>
                <a:latin typeface="BIZ UDPゴシック" panose="020B0400000000000000" pitchFamily="50" charset="-128"/>
                <a:ea typeface="BIZ UDPゴシック" panose="020B0400000000000000" pitchFamily="50" charset="-128"/>
              </a:rPr>
              <a:t>食品ロス削減ボランティア活動推進事業について（令和７年度）</a:t>
            </a:r>
          </a:p>
        </p:txBody>
      </p:sp>
    </p:spTree>
    <p:extLst>
      <p:ext uri="{BB962C8B-B14F-4D97-AF65-F5344CB8AC3E}">
        <p14:creationId xmlns:p14="http://schemas.microsoft.com/office/powerpoint/2010/main" val="89921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P spid="41" grpId="0"/>
      <p:bldP spid="45" grpId="0"/>
      <p:bldP spid="46" grpId="0"/>
      <p:bldP spid="4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86E8F281-6C5E-426D-9013-31A2FED1889F}"/>
              </a:ext>
            </a:extLst>
          </p:cNvPr>
          <p:cNvSpPr/>
          <p:nvPr/>
        </p:nvSpPr>
        <p:spPr>
          <a:xfrm>
            <a:off x="714300" y="2284399"/>
            <a:ext cx="5765298" cy="354584"/>
          </a:xfrm>
          <a:prstGeom prst="rect">
            <a:avLst/>
          </a:prstGeom>
        </p:spPr>
        <p:txBody>
          <a:bodyPr wrap="square">
            <a:spAutoFit/>
          </a:bodyPr>
          <a:lstStyle/>
          <a:p>
            <a:pPr defTabSz="779173">
              <a:defRPr/>
            </a:pPr>
            <a:r>
              <a:rPr kumimoji="1" lang="ja-JP" altLang="en-US" sz="1704" dirty="0">
                <a:solidFill>
                  <a:schemeClr val="bg2"/>
                </a:solidFill>
                <a:latin typeface="BIZ UDPゴシック" panose="020B0400000000000000" pitchFamily="50" charset="-128"/>
                <a:ea typeface="BIZ UDPゴシック" panose="020B0400000000000000" pitchFamily="50" charset="-128"/>
              </a:rPr>
              <a:t>〇食品ロス削減講座の開催</a:t>
            </a:r>
            <a:endParaRPr kumimoji="1" lang="en-US" altLang="ja-JP" sz="1704" dirty="0">
              <a:solidFill>
                <a:schemeClr val="bg2"/>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FC68EC1B-793F-450E-A272-0C984D5023D3}"/>
              </a:ext>
            </a:extLst>
          </p:cNvPr>
          <p:cNvSpPr txBox="1"/>
          <p:nvPr/>
        </p:nvSpPr>
        <p:spPr>
          <a:xfrm>
            <a:off x="866981" y="2633357"/>
            <a:ext cx="6200528" cy="1626086"/>
          </a:xfrm>
          <a:prstGeom prst="rect">
            <a:avLst/>
          </a:prstGeom>
          <a:noFill/>
          <a:ln>
            <a:noFill/>
          </a:ln>
        </p:spPr>
        <p:txBody>
          <a:bodyPr wrap="square" rtlCol="0">
            <a:spAutoFit/>
          </a:bodyPr>
          <a:lstStyle/>
          <a:p>
            <a:pPr defTabSz="779173">
              <a:defRPr/>
            </a:pPr>
            <a:r>
              <a:rPr kumimoji="1" lang="ja-JP" altLang="en-US" sz="1246" dirty="0">
                <a:solidFill>
                  <a:schemeClr val="bg2"/>
                </a:solidFill>
                <a:latin typeface="BIZ UDPゴシック" panose="020B0400000000000000" pitchFamily="50" charset="-128"/>
                <a:ea typeface="BIZ UDPゴシック" panose="020B0400000000000000" pitchFamily="50" charset="-128"/>
              </a:rPr>
              <a:t>　■対象</a:t>
            </a:r>
          </a:p>
          <a:p>
            <a:pPr defTabSz="779173">
              <a:defRPr/>
            </a:pPr>
            <a:r>
              <a:rPr kumimoji="1" lang="ja-JP" altLang="en-US" sz="1246" dirty="0">
                <a:solidFill>
                  <a:schemeClr val="bg2"/>
                </a:solidFill>
                <a:latin typeface="BIZ UDPゴシック" panose="020B0400000000000000" pitchFamily="50" charset="-128"/>
                <a:ea typeface="BIZ UDPゴシック" panose="020B0400000000000000" pitchFamily="50" charset="-128"/>
              </a:rPr>
              <a:t>   　 ・市町村担当者、事業者、活動隊</a:t>
            </a:r>
            <a:endParaRPr kumimoji="1" lang="en-US" altLang="ja-JP" sz="1246" dirty="0">
              <a:solidFill>
                <a:schemeClr val="bg2"/>
              </a:solidFill>
              <a:latin typeface="BIZ UDPゴシック" panose="020B0400000000000000" pitchFamily="50" charset="-128"/>
              <a:ea typeface="BIZ UDPゴシック" panose="020B0400000000000000" pitchFamily="50" charset="-128"/>
            </a:endParaRPr>
          </a:p>
          <a:p>
            <a:pPr defTabSz="779173">
              <a:defRPr/>
            </a:pPr>
            <a:r>
              <a:rPr kumimoji="1" lang="ja-JP" altLang="en-US" sz="1246" dirty="0">
                <a:solidFill>
                  <a:schemeClr val="bg2"/>
                </a:solidFill>
                <a:latin typeface="BIZ UDPゴシック" panose="020B0400000000000000" pitchFamily="50" charset="-128"/>
                <a:ea typeface="BIZ UDPゴシック" panose="020B0400000000000000" pitchFamily="50" charset="-128"/>
              </a:rPr>
              <a:t>  ■開催期間</a:t>
            </a:r>
            <a:endParaRPr kumimoji="1" lang="en-US" altLang="ja-JP" sz="1246" dirty="0">
              <a:solidFill>
                <a:schemeClr val="bg2"/>
              </a:solidFill>
              <a:latin typeface="BIZ UDPゴシック" panose="020B0400000000000000" pitchFamily="50" charset="-128"/>
              <a:ea typeface="BIZ UDPゴシック" panose="020B0400000000000000" pitchFamily="50" charset="-128"/>
            </a:endParaRPr>
          </a:p>
          <a:p>
            <a:pPr defTabSz="779173">
              <a:defRPr/>
            </a:pPr>
            <a:r>
              <a:rPr kumimoji="1" lang="ja-JP" altLang="en-US" sz="1246" dirty="0">
                <a:solidFill>
                  <a:schemeClr val="bg2"/>
                </a:solidFill>
                <a:latin typeface="BIZ UDPゴシック" panose="020B0400000000000000" pitchFamily="50" charset="-128"/>
                <a:ea typeface="BIZ UDPゴシック" panose="020B0400000000000000" pitchFamily="50" charset="-128"/>
              </a:rPr>
              <a:t>　　　・</a:t>
            </a:r>
            <a:r>
              <a:rPr kumimoji="1" lang="en-US" altLang="ja-JP" sz="1246" dirty="0">
                <a:solidFill>
                  <a:schemeClr val="bg2"/>
                </a:solidFill>
                <a:latin typeface="BIZ UDPゴシック" panose="020B0400000000000000" pitchFamily="50" charset="-128"/>
                <a:ea typeface="BIZ UDPゴシック" panose="020B0400000000000000" pitchFamily="50" charset="-128"/>
              </a:rPr>
              <a:t>10</a:t>
            </a:r>
            <a:r>
              <a:rPr kumimoji="1" lang="ja-JP" altLang="en-US" sz="1246" dirty="0">
                <a:solidFill>
                  <a:schemeClr val="bg2"/>
                </a:solidFill>
                <a:latin typeface="BIZ UDPゴシック" panose="020B0400000000000000" pitchFamily="50" charset="-128"/>
                <a:ea typeface="BIZ UDPゴシック" panose="020B0400000000000000" pitchFamily="50" charset="-128"/>
              </a:rPr>
              <a:t>～</a:t>
            </a:r>
            <a:r>
              <a:rPr kumimoji="1" lang="en-US" altLang="ja-JP" sz="1246" dirty="0">
                <a:solidFill>
                  <a:schemeClr val="bg2"/>
                </a:solidFill>
                <a:latin typeface="BIZ UDPゴシック" panose="020B0400000000000000" pitchFamily="50" charset="-128"/>
                <a:ea typeface="BIZ UDPゴシック" panose="020B0400000000000000" pitchFamily="50" charset="-128"/>
              </a:rPr>
              <a:t>11</a:t>
            </a:r>
            <a:r>
              <a:rPr kumimoji="1" lang="ja-JP" altLang="en-US" sz="1246" dirty="0">
                <a:solidFill>
                  <a:schemeClr val="bg2"/>
                </a:solidFill>
                <a:latin typeface="BIZ UDPゴシック" panose="020B0400000000000000" pitchFamily="50" charset="-128"/>
                <a:ea typeface="BIZ UDPゴシック" panose="020B0400000000000000" pitchFamily="50" charset="-128"/>
              </a:rPr>
              <a:t>月の平日</a:t>
            </a:r>
          </a:p>
          <a:p>
            <a:pPr defTabSz="779173">
              <a:defRPr/>
            </a:pPr>
            <a:r>
              <a:rPr kumimoji="1" lang="ja-JP" altLang="en-US" sz="1246" dirty="0">
                <a:solidFill>
                  <a:schemeClr val="bg2"/>
                </a:solidFill>
                <a:latin typeface="BIZ UDPゴシック" panose="020B0400000000000000" pitchFamily="50" charset="-128"/>
                <a:ea typeface="BIZ UDPゴシック" panose="020B0400000000000000" pitchFamily="50" charset="-128"/>
              </a:rPr>
              <a:t>  ■内容</a:t>
            </a:r>
          </a:p>
          <a:p>
            <a:pPr defTabSz="779173">
              <a:defRPr/>
            </a:pPr>
            <a:r>
              <a:rPr kumimoji="1" lang="ja-JP" altLang="en-US" sz="1246" dirty="0">
                <a:solidFill>
                  <a:schemeClr val="bg2"/>
                </a:solidFill>
                <a:latin typeface="BIZ UDPゴシック" panose="020B0400000000000000" pitchFamily="50" charset="-128"/>
                <a:ea typeface="BIZ UDPゴシック" panose="020B0400000000000000" pitchFamily="50" charset="-128"/>
              </a:rPr>
              <a:t>      ①食品ロスの基礎知識や効果的な啓発手法、出前講座の手法、</a:t>
            </a:r>
            <a:endParaRPr kumimoji="1" lang="en-US" altLang="ja-JP" sz="1246" dirty="0">
              <a:solidFill>
                <a:schemeClr val="bg2"/>
              </a:solidFill>
              <a:latin typeface="BIZ UDPゴシック" panose="020B0400000000000000" pitchFamily="50" charset="-128"/>
              <a:ea typeface="BIZ UDPゴシック" panose="020B0400000000000000" pitchFamily="50" charset="-128"/>
            </a:endParaRPr>
          </a:p>
          <a:p>
            <a:pPr defTabSz="779173">
              <a:defRPr/>
            </a:pPr>
            <a:r>
              <a:rPr kumimoji="1" lang="en-US" altLang="ja-JP" sz="1246" dirty="0">
                <a:solidFill>
                  <a:schemeClr val="bg2"/>
                </a:solidFill>
                <a:latin typeface="BIZ UDPゴシック" panose="020B0400000000000000" pitchFamily="50" charset="-128"/>
                <a:ea typeface="BIZ UDPゴシック" panose="020B0400000000000000" pitchFamily="50" charset="-128"/>
              </a:rPr>
              <a:t>         </a:t>
            </a:r>
            <a:r>
              <a:rPr kumimoji="1" lang="ja-JP" altLang="en-US" sz="1246" dirty="0">
                <a:solidFill>
                  <a:schemeClr val="bg2"/>
                </a:solidFill>
                <a:latin typeface="BIZ UDPゴシック" panose="020B0400000000000000" pitchFamily="50" charset="-128"/>
                <a:ea typeface="BIZ UDPゴシック" panose="020B0400000000000000" pitchFamily="50" charset="-128"/>
              </a:rPr>
              <a:t>市町村・事業者の食  品ロス削減取組事例の共有　等</a:t>
            </a:r>
          </a:p>
          <a:p>
            <a:pPr defTabSz="779173">
              <a:defRPr/>
            </a:pPr>
            <a:r>
              <a:rPr kumimoji="1" lang="ja-JP" altLang="en-US" sz="1246" dirty="0">
                <a:solidFill>
                  <a:schemeClr val="bg2"/>
                </a:solidFill>
                <a:latin typeface="BIZ UDPゴシック" panose="020B0400000000000000" pitchFamily="50" charset="-128"/>
                <a:ea typeface="BIZ UDPゴシック" panose="020B0400000000000000" pitchFamily="50" charset="-128"/>
              </a:rPr>
              <a:t>　　　②事業者等における食品ロスの現状や削減対策　等</a:t>
            </a:r>
          </a:p>
        </p:txBody>
      </p:sp>
      <p:sp>
        <p:nvSpPr>
          <p:cNvPr id="34" name="正方形/長方形 33">
            <a:extLst>
              <a:ext uri="{FF2B5EF4-FFF2-40B4-BE49-F238E27FC236}">
                <a16:creationId xmlns:a16="http://schemas.microsoft.com/office/drawing/2014/main" id="{83F59005-7DF9-4602-8175-E893B64D7ED5}"/>
              </a:ext>
            </a:extLst>
          </p:cNvPr>
          <p:cNvSpPr/>
          <p:nvPr/>
        </p:nvSpPr>
        <p:spPr>
          <a:xfrm>
            <a:off x="714300" y="4241773"/>
            <a:ext cx="5765298" cy="616836"/>
          </a:xfrm>
          <a:prstGeom prst="rect">
            <a:avLst/>
          </a:prstGeom>
        </p:spPr>
        <p:txBody>
          <a:bodyPr wrap="square">
            <a:spAutoFit/>
          </a:bodyPr>
          <a:lstStyle/>
          <a:p>
            <a:pPr defTabSz="779173">
              <a:defRPr/>
            </a:pPr>
            <a:r>
              <a:rPr kumimoji="1" lang="ja-JP" altLang="en-US" sz="1704" dirty="0">
                <a:solidFill>
                  <a:prstClr val="black"/>
                </a:solidFill>
                <a:latin typeface="BIZ UDPゴシック" panose="020B0400000000000000" pitchFamily="50" charset="-128"/>
                <a:ea typeface="BIZ UDPゴシック" panose="020B0400000000000000" pitchFamily="50" charset="-128"/>
              </a:rPr>
              <a:t>〇地域の食品ロス削減に向けた取組の実践（活動隊の派遣）</a:t>
            </a:r>
            <a:br>
              <a:rPr kumimoji="1" lang="ja-JP" altLang="en-US" sz="1704" dirty="0">
                <a:solidFill>
                  <a:prstClr val="black"/>
                </a:solidFill>
                <a:latin typeface="BIZ UDPゴシック" panose="020B0400000000000000" pitchFamily="50" charset="-128"/>
                <a:ea typeface="BIZ UDPゴシック" panose="020B0400000000000000" pitchFamily="50" charset="-128"/>
              </a:rPr>
            </a:br>
            <a:endParaRPr kumimoji="1" lang="en-US" altLang="ja-JP" sz="1704" dirty="0">
              <a:solidFill>
                <a:prstClr val="black"/>
              </a:solidFill>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A4715402-7EC4-446B-9E93-554999AF082D}"/>
              </a:ext>
            </a:extLst>
          </p:cNvPr>
          <p:cNvSpPr txBox="1"/>
          <p:nvPr/>
        </p:nvSpPr>
        <p:spPr>
          <a:xfrm>
            <a:off x="866981" y="4690355"/>
            <a:ext cx="6200528" cy="1434367"/>
          </a:xfrm>
          <a:prstGeom prst="rect">
            <a:avLst/>
          </a:prstGeom>
          <a:noFill/>
          <a:ln>
            <a:noFill/>
          </a:ln>
        </p:spPr>
        <p:txBody>
          <a:bodyPr wrap="square" rtlCol="0">
            <a:spAutoFit/>
          </a:bodyPr>
          <a:lstStyle/>
          <a:p>
            <a:pPr defTabSz="779173">
              <a:defRPr/>
            </a:pPr>
            <a:r>
              <a:rPr kumimoji="1" lang="ja-JP" altLang="en-US" sz="1246" dirty="0">
                <a:solidFill>
                  <a:prstClr val="black"/>
                </a:solidFill>
                <a:latin typeface="BIZ UDPゴシック" panose="020B0400000000000000" pitchFamily="50" charset="-128"/>
                <a:ea typeface="BIZ UDPゴシック" panose="020B0400000000000000" pitchFamily="50" charset="-128"/>
              </a:rPr>
              <a:t>　■対象地域</a:t>
            </a:r>
          </a:p>
          <a:p>
            <a:pPr defTabSz="779173">
              <a:defRPr/>
            </a:pPr>
            <a:r>
              <a:rPr kumimoji="1" lang="ja-JP" altLang="en-US" sz="1246" dirty="0">
                <a:solidFill>
                  <a:prstClr val="black"/>
                </a:solidFill>
                <a:latin typeface="BIZ UDPゴシック" panose="020B0400000000000000" pitchFamily="50" charset="-128"/>
                <a:ea typeface="BIZ UDPゴシック" panose="020B0400000000000000" pitchFamily="50" charset="-128"/>
              </a:rPr>
              <a:t>　　  ・特定の市町村（事前の希望調査・ヒアリング等で決定）</a:t>
            </a:r>
          </a:p>
          <a:p>
            <a:pPr defTabSz="779173">
              <a:defRPr/>
            </a:pPr>
            <a:r>
              <a:rPr kumimoji="1" lang="ja-JP" altLang="en-US" sz="1246" dirty="0">
                <a:solidFill>
                  <a:prstClr val="black"/>
                </a:solidFill>
                <a:latin typeface="BIZ UDPゴシック" panose="020B0400000000000000" pitchFamily="50" charset="-128"/>
                <a:ea typeface="BIZ UDPゴシック" panose="020B0400000000000000" pitchFamily="50" charset="-128"/>
              </a:rPr>
              <a:t>　    </a:t>
            </a:r>
          </a:p>
          <a:p>
            <a:pPr defTabSz="779173">
              <a:defRPr/>
            </a:pPr>
            <a:r>
              <a:rPr kumimoji="1" lang="ja-JP" altLang="en-US" sz="1246" dirty="0">
                <a:solidFill>
                  <a:prstClr val="black"/>
                </a:solidFill>
                <a:latin typeface="BIZ UDPゴシック" panose="020B0400000000000000" pitchFamily="50" charset="-128"/>
                <a:ea typeface="BIZ UDPゴシック" panose="020B0400000000000000" pitchFamily="50" charset="-128"/>
              </a:rPr>
              <a:t>　■想定される活動内容</a:t>
            </a:r>
          </a:p>
          <a:p>
            <a:pPr defTabSz="779173">
              <a:defRPr/>
            </a:pPr>
            <a:r>
              <a:rPr kumimoji="1" lang="ja-JP" altLang="en-US" sz="1246" dirty="0">
                <a:solidFill>
                  <a:prstClr val="black"/>
                </a:solidFill>
                <a:latin typeface="BIZ UDPゴシック" panose="020B0400000000000000" pitchFamily="50" charset="-128"/>
                <a:ea typeface="BIZ UDPゴシック" panose="020B0400000000000000" pitchFamily="50" charset="-128"/>
              </a:rPr>
              <a:t>　　  ・市町村イベントでの啓発ブース出展</a:t>
            </a:r>
          </a:p>
          <a:p>
            <a:pPr defTabSz="779173">
              <a:defRPr/>
            </a:pPr>
            <a:r>
              <a:rPr kumimoji="1" lang="ja-JP" altLang="en-US" sz="1246" dirty="0">
                <a:solidFill>
                  <a:prstClr val="black"/>
                </a:solidFill>
                <a:latin typeface="BIZ UDPゴシック" panose="020B0400000000000000" pitchFamily="50" charset="-128"/>
                <a:ea typeface="BIZ UDPゴシック" panose="020B0400000000000000" pitchFamily="50" charset="-128"/>
              </a:rPr>
              <a:t>　 　 ・学校や市民講座での出前講座</a:t>
            </a:r>
          </a:p>
          <a:p>
            <a:pPr defTabSz="779173">
              <a:defRPr/>
            </a:pPr>
            <a:r>
              <a:rPr kumimoji="1" lang="ja-JP" altLang="en-US" sz="1246" dirty="0">
                <a:solidFill>
                  <a:prstClr val="black"/>
                </a:solidFill>
                <a:latin typeface="BIZ UDPゴシック" panose="020B0400000000000000" pitchFamily="50" charset="-128"/>
                <a:ea typeface="BIZ UDPゴシック" panose="020B0400000000000000" pitchFamily="50" charset="-128"/>
              </a:rPr>
              <a:t>　 　 ・市や事業者の実施するフードドライブの受付・仕分けへの協力</a:t>
            </a:r>
            <a:endParaRPr kumimoji="1" lang="en-US" altLang="ja-JP" sz="1246" dirty="0">
              <a:solidFill>
                <a:prstClr val="black"/>
              </a:solidFill>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474989EC-9041-475D-BD3E-008A6A6B860B}"/>
              </a:ext>
            </a:extLst>
          </p:cNvPr>
          <p:cNvPicPr>
            <a:picLocks noChangeAspect="1"/>
          </p:cNvPicPr>
          <p:nvPr/>
        </p:nvPicPr>
        <p:blipFill>
          <a:blip r:embed="rId2" cstate="screen">
            <a:alphaModFix amt="5000"/>
            <a:extLst>
              <a:ext uri="{28A0092B-C50C-407E-A947-70E740481C1C}">
                <a14:useLocalDpi xmlns:a14="http://schemas.microsoft.com/office/drawing/2010/main"/>
              </a:ext>
            </a:extLst>
          </a:blip>
          <a:stretch>
            <a:fillRect/>
          </a:stretch>
        </p:blipFill>
        <p:spPr>
          <a:xfrm>
            <a:off x="5788654" y="2441721"/>
            <a:ext cx="2555806" cy="1576286"/>
          </a:xfrm>
          <a:prstGeom prst="rect">
            <a:avLst/>
          </a:prstGeom>
        </p:spPr>
      </p:pic>
      <p:grpSp>
        <p:nvGrpSpPr>
          <p:cNvPr id="26" name="グループ化 25">
            <a:extLst>
              <a:ext uri="{FF2B5EF4-FFF2-40B4-BE49-F238E27FC236}">
                <a16:creationId xmlns:a16="http://schemas.microsoft.com/office/drawing/2014/main" id="{A567D3DB-CB43-4C22-9557-F79D1E245E95}"/>
              </a:ext>
            </a:extLst>
          </p:cNvPr>
          <p:cNvGrpSpPr/>
          <p:nvPr/>
        </p:nvGrpSpPr>
        <p:grpSpPr>
          <a:xfrm>
            <a:off x="5788654" y="4634743"/>
            <a:ext cx="2557708" cy="1750479"/>
            <a:chOff x="5189586" y="4237571"/>
            <a:chExt cx="3772034" cy="2322325"/>
          </a:xfrm>
        </p:grpSpPr>
        <p:sp>
          <p:nvSpPr>
            <p:cNvPr id="27" name="四角形: 角を丸くする 26">
              <a:extLst>
                <a:ext uri="{FF2B5EF4-FFF2-40B4-BE49-F238E27FC236}">
                  <a16:creationId xmlns:a16="http://schemas.microsoft.com/office/drawing/2014/main" id="{FEDE6133-C090-47FA-9A06-C46B4DB7C12A}"/>
                </a:ext>
              </a:extLst>
            </p:cNvPr>
            <p:cNvSpPr/>
            <p:nvPr/>
          </p:nvSpPr>
          <p:spPr>
            <a:xfrm>
              <a:off x="5189586" y="4237571"/>
              <a:ext cx="3772034" cy="2322325"/>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9586">
                <a:defRPr/>
              </a:pPr>
              <a:endParaRPr kumimoji="1" lang="ja-JP" altLang="en-US" sz="1534">
                <a:solidFill>
                  <a:prstClr val="white"/>
                </a:solidFill>
                <a:latin typeface="Calibri" panose="020F0502020204030204"/>
                <a:ea typeface="游ゴシック" panose="020B0400000000000000" pitchFamily="50" charset="-128"/>
              </a:endParaRPr>
            </a:p>
          </p:txBody>
        </p:sp>
        <p:cxnSp>
          <p:nvCxnSpPr>
            <p:cNvPr id="28" name="直線矢印コネクタ 27">
              <a:extLst>
                <a:ext uri="{FF2B5EF4-FFF2-40B4-BE49-F238E27FC236}">
                  <a16:creationId xmlns:a16="http://schemas.microsoft.com/office/drawing/2014/main" id="{286BF9C7-697C-4C51-A81A-0E1E9E748184}"/>
                </a:ext>
              </a:extLst>
            </p:cNvPr>
            <p:cNvCxnSpPr>
              <a:cxnSpLocks/>
            </p:cNvCxnSpPr>
            <p:nvPr/>
          </p:nvCxnSpPr>
          <p:spPr>
            <a:xfrm>
              <a:off x="6766161" y="5398734"/>
              <a:ext cx="796226"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 name="図 13">
              <a:extLst>
                <a:ext uri="{FF2B5EF4-FFF2-40B4-BE49-F238E27FC236}">
                  <a16:creationId xmlns:a16="http://schemas.microsoft.com/office/drawing/2014/main" id="{CBC8CABF-72AE-4678-AE40-748E11609EA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61397" y="4953376"/>
              <a:ext cx="847137" cy="847136"/>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30" name="テキスト ボックス 7">
              <a:extLst>
                <a:ext uri="{FF2B5EF4-FFF2-40B4-BE49-F238E27FC236}">
                  <a16:creationId xmlns:a16="http://schemas.microsoft.com/office/drawing/2014/main" id="{20DFCDC2-AC15-45E2-B3EC-5D877B8E5EAC}"/>
                </a:ext>
              </a:extLst>
            </p:cNvPr>
            <p:cNvSpPr txBox="1">
              <a:spLocks noChangeArrowheads="1"/>
            </p:cNvSpPr>
            <p:nvPr/>
          </p:nvSpPr>
          <p:spPr bwMode="auto">
            <a:xfrm>
              <a:off x="6088425" y="5913264"/>
              <a:ext cx="2272142" cy="5529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63305" tIns="7575" rIns="63305" bIns="7575" numCol="1" anchor="t" anchorCtr="0" compatLnSpc="1">
              <a:prstTxWarp prst="textNoShape">
                <a:avLst/>
              </a:prstTxWarp>
            </a:bodyPr>
            <a:lstStyle/>
            <a:p>
              <a:pPr algn="ctr" defTabSz="779173" eaLnBrk="0" fontAlgn="base" hangingPunct="0">
                <a:spcBef>
                  <a:spcPct val="0"/>
                </a:spcBef>
                <a:spcAft>
                  <a:spcPct val="0"/>
                </a:spcAft>
                <a:defRPr/>
              </a:pPr>
              <a:r>
                <a:rPr lang="ja-JP" altLang="en-US" sz="852"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市町村や事業者が行う</a:t>
              </a:r>
              <a:endParaRPr lang="en-US" altLang="ja-JP" sz="852"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defTabSz="779173" eaLnBrk="0" fontAlgn="base" hangingPunct="0">
                <a:spcBef>
                  <a:spcPct val="0"/>
                </a:spcBef>
                <a:spcAft>
                  <a:spcPct val="0"/>
                </a:spcAft>
                <a:defRPr/>
              </a:pPr>
              <a:r>
                <a:rPr lang="ja-JP" altLang="en-US" sz="852"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啓発活動等</a:t>
              </a:r>
              <a:r>
                <a:rPr lang="ja-JP" altLang="ja-JP" sz="852"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へ</a:t>
              </a:r>
              <a:r>
                <a:rPr lang="ja-JP" altLang="en-US" sz="852"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参画</a:t>
              </a:r>
              <a:endParaRPr lang="en-US" altLang="ja-JP" sz="852"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36" name="図 35">
              <a:extLst>
                <a:ext uri="{FF2B5EF4-FFF2-40B4-BE49-F238E27FC236}">
                  <a16:creationId xmlns:a16="http://schemas.microsoft.com/office/drawing/2014/main" id="{47E3D07C-D430-4A0E-8645-70DBC82800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22280" y="4876689"/>
              <a:ext cx="1059025" cy="932542"/>
            </a:xfrm>
            <a:prstGeom prst="rect">
              <a:avLst/>
            </a:prstGeom>
            <a:ln w="6350">
              <a:solidFill>
                <a:schemeClr val="tx1"/>
              </a:solidFill>
            </a:ln>
          </p:spPr>
        </p:pic>
      </p:grpSp>
      <p:sp>
        <p:nvSpPr>
          <p:cNvPr id="18" name="Text Box 5">
            <a:extLst>
              <a:ext uri="{FF2B5EF4-FFF2-40B4-BE49-F238E27FC236}">
                <a16:creationId xmlns:a16="http://schemas.microsoft.com/office/drawing/2014/main" id="{E07508B1-C214-419E-B13F-F45278A1C033}"/>
              </a:ext>
            </a:extLst>
          </p:cNvPr>
          <p:cNvSpPr txBox="1">
            <a:spLocks noChangeArrowheads="1"/>
          </p:cNvSpPr>
          <p:nvPr/>
        </p:nvSpPr>
        <p:spPr bwMode="auto">
          <a:xfrm>
            <a:off x="725493" y="1440827"/>
            <a:ext cx="7948246" cy="49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276" tIns="27138" rIns="54276" bIns="2713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422041">
              <a:spcBef>
                <a:spcPct val="0"/>
              </a:spcBef>
              <a:buNone/>
              <a:defRPr/>
            </a:pPr>
            <a:r>
              <a:rPr lang="ja-JP" altLang="en-US" sz="1292" dirty="0">
                <a:solidFill>
                  <a:schemeClr val="bg2"/>
                </a:solidFill>
                <a:latin typeface="Meiryo UI" panose="020B0604030504040204" pitchFamily="50" charset="-128"/>
                <a:ea typeface="Meiryo UI" panose="020B0604030504040204" pitchFamily="50" charset="-128"/>
              </a:rPr>
              <a:t>　令和７年度は、これまで養成した活動隊が、地域の市町村や事業者が展開する既存の啓発活動等に参画するとともに、市町村や事業者と一緒に学ぶことで、多様な主体との連携の枠組みを構築しつつ、地域活動の推進と定着を図る。</a:t>
            </a:r>
          </a:p>
        </p:txBody>
      </p:sp>
      <p:sp>
        <p:nvSpPr>
          <p:cNvPr id="22" name="AutoShape 7">
            <a:extLst>
              <a:ext uri="{FF2B5EF4-FFF2-40B4-BE49-F238E27FC236}">
                <a16:creationId xmlns:a16="http://schemas.microsoft.com/office/drawing/2014/main" id="{C1A10C36-1C5C-48E6-81E8-211F925ACDA6}"/>
              </a:ext>
            </a:extLst>
          </p:cNvPr>
          <p:cNvSpPr>
            <a:spLocks noChangeArrowheads="1"/>
          </p:cNvSpPr>
          <p:nvPr/>
        </p:nvSpPr>
        <p:spPr bwMode="auto">
          <a:xfrm>
            <a:off x="714299" y="2010841"/>
            <a:ext cx="847558" cy="297567"/>
          </a:xfrm>
          <a:prstGeom prst="roundRect">
            <a:avLst>
              <a:gd name="adj" fmla="val 16667"/>
            </a:avLst>
          </a:prstGeom>
          <a:solidFill>
            <a:schemeClr val="accent1">
              <a:lumMod val="75000"/>
            </a:schemeClr>
          </a:solidFill>
          <a:ln w="9525">
            <a:solidFill>
              <a:schemeClr val="accent1">
                <a:lumMod val="75000"/>
              </a:schemeClr>
            </a:solidFill>
            <a:round/>
            <a:headEnd/>
            <a:tailEnd/>
          </a:ln>
          <a:effectLst/>
        </p:spPr>
        <p:txBody>
          <a:bodyPr wrap="none" lIns="72368" tIns="36185" rIns="72368" bIns="3618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422041">
              <a:spcBef>
                <a:spcPct val="0"/>
              </a:spcBef>
              <a:buNone/>
              <a:defRPr/>
            </a:pPr>
            <a:r>
              <a:rPr lang="ja-JP" altLang="en-US" sz="1108" b="1" dirty="0">
                <a:solidFill>
                  <a:schemeClr val="bg1"/>
                </a:solidFill>
                <a:latin typeface="Meiryo UI" panose="020B0604030504040204" pitchFamily="50" charset="-128"/>
                <a:ea typeface="Meiryo UI" panose="020B0604030504040204" pitchFamily="50" charset="-128"/>
              </a:rPr>
              <a:t>事業の概要</a:t>
            </a:r>
          </a:p>
        </p:txBody>
      </p:sp>
      <p:sp>
        <p:nvSpPr>
          <p:cNvPr id="23" name="AutoShape 7">
            <a:extLst>
              <a:ext uri="{FF2B5EF4-FFF2-40B4-BE49-F238E27FC236}">
                <a16:creationId xmlns:a16="http://schemas.microsoft.com/office/drawing/2014/main" id="{B1836F83-21C8-408F-96D4-51FAAB067866}"/>
              </a:ext>
            </a:extLst>
          </p:cNvPr>
          <p:cNvSpPr>
            <a:spLocks noChangeArrowheads="1"/>
          </p:cNvSpPr>
          <p:nvPr/>
        </p:nvSpPr>
        <p:spPr bwMode="auto">
          <a:xfrm>
            <a:off x="714299" y="1089546"/>
            <a:ext cx="847558" cy="297567"/>
          </a:xfrm>
          <a:prstGeom prst="roundRect">
            <a:avLst>
              <a:gd name="adj" fmla="val 16667"/>
            </a:avLst>
          </a:prstGeom>
          <a:solidFill>
            <a:schemeClr val="accent1">
              <a:lumMod val="75000"/>
            </a:schemeClr>
          </a:solidFill>
          <a:ln w="9525">
            <a:solidFill>
              <a:schemeClr val="accent1">
                <a:lumMod val="75000"/>
              </a:schemeClr>
            </a:solidFill>
            <a:round/>
            <a:headEnd/>
            <a:tailEnd/>
          </a:ln>
          <a:effectLst/>
        </p:spPr>
        <p:txBody>
          <a:bodyPr wrap="none" lIns="72368" tIns="36185" rIns="72368" bIns="3618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422041">
              <a:spcBef>
                <a:spcPct val="0"/>
              </a:spcBef>
              <a:buNone/>
              <a:defRPr/>
            </a:pPr>
            <a:r>
              <a:rPr lang="ja-JP" altLang="en-US" sz="1108" b="1" dirty="0">
                <a:solidFill>
                  <a:schemeClr val="bg1"/>
                </a:solidFill>
                <a:latin typeface="Meiryo UI" panose="020B0604030504040204" pitchFamily="50" charset="-128"/>
                <a:ea typeface="Meiryo UI" panose="020B0604030504040204" pitchFamily="50" charset="-128"/>
              </a:rPr>
              <a:t>事業の目的</a:t>
            </a:r>
          </a:p>
        </p:txBody>
      </p:sp>
      <p:sp>
        <p:nvSpPr>
          <p:cNvPr id="3" name="スライド番号プレースホルダー 2">
            <a:extLst>
              <a:ext uri="{FF2B5EF4-FFF2-40B4-BE49-F238E27FC236}">
                <a16:creationId xmlns:a16="http://schemas.microsoft.com/office/drawing/2014/main" id="{5315E121-7D41-445D-A16B-CF9F3F200F66}"/>
              </a:ext>
            </a:extLst>
          </p:cNvPr>
          <p:cNvSpPr>
            <a:spLocks noGrp="1"/>
          </p:cNvSpPr>
          <p:nvPr>
            <p:ph type="sldNum" sz="quarter" idx="12"/>
          </p:nvPr>
        </p:nvSpPr>
        <p:spPr>
          <a:xfrm>
            <a:off x="6926648" y="6146059"/>
            <a:ext cx="2057400" cy="337038"/>
          </a:xfrm>
        </p:spPr>
        <p:txBody>
          <a:bodyPr/>
          <a:lstStyle/>
          <a:p>
            <a:fld id="{EFB75F29-2A43-47D9-BF57-FD259BF795F0}" type="slidenum">
              <a:rPr lang="ja-JP" altLang="en-US" smtClean="0"/>
              <a:pPr/>
              <a:t>7</a:t>
            </a:fld>
            <a:endParaRPr lang="ja-JP" altLang="en-US" dirty="0"/>
          </a:p>
        </p:txBody>
      </p:sp>
      <p:sp>
        <p:nvSpPr>
          <p:cNvPr id="20" name="タイトル 1">
            <a:extLst>
              <a:ext uri="{FF2B5EF4-FFF2-40B4-BE49-F238E27FC236}">
                <a16:creationId xmlns:a16="http://schemas.microsoft.com/office/drawing/2014/main" id="{52D0D367-4675-4F50-98F8-00FCCBF6ECE6}"/>
              </a:ext>
            </a:extLst>
          </p:cNvPr>
          <p:cNvSpPr txBox="1">
            <a:spLocks/>
          </p:cNvSpPr>
          <p:nvPr/>
        </p:nvSpPr>
        <p:spPr>
          <a:xfrm>
            <a:off x="0" y="38347"/>
            <a:ext cx="9144000" cy="491646"/>
          </a:xfrm>
          <a:prstGeom prst="rect">
            <a:avLst/>
          </a:prstGeom>
          <a:solidFill>
            <a:schemeClr val="accent1">
              <a:lumMod val="75000"/>
            </a:schemeClr>
          </a:solidFill>
          <a:effectLst/>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215" b="1" dirty="0">
                <a:solidFill>
                  <a:schemeClr val="bg1"/>
                </a:solidFill>
                <a:latin typeface="BIZ UDPゴシック" panose="020B0400000000000000" pitchFamily="50" charset="-128"/>
                <a:ea typeface="BIZ UDPゴシック" panose="020B0400000000000000" pitchFamily="50" charset="-128"/>
              </a:rPr>
              <a:t>食品ロス削減ボランティア活動推進事業について（令和７年度）</a:t>
            </a:r>
          </a:p>
        </p:txBody>
      </p:sp>
    </p:spTree>
    <p:extLst>
      <p:ext uri="{BB962C8B-B14F-4D97-AF65-F5344CB8AC3E}">
        <p14:creationId xmlns:p14="http://schemas.microsoft.com/office/powerpoint/2010/main" val="505982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83F59005-7DF9-4602-8175-E893B64D7ED5}"/>
              </a:ext>
            </a:extLst>
          </p:cNvPr>
          <p:cNvSpPr/>
          <p:nvPr/>
        </p:nvSpPr>
        <p:spPr>
          <a:xfrm>
            <a:off x="424457" y="793649"/>
            <a:ext cx="5765298" cy="546945"/>
          </a:xfrm>
          <a:prstGeom prst="rect">
            <a:avLst/>
          </a:prstGeom>
        </p:spPr>
        <p:txBody>
          <a:bodyPr wrap="square">
            <a:spAutoFit/>
          </a:bodyPr>
          <a:lstStyle/>
          <a:p>
            <a:pPr defTabSz="779173">
              <a:defRPr/>
            </a:pPr>
            <a:r>
              <a:rPr lang="ja-JP" altLang="en-US" sz="1477" dirty="0">
                <a:solidFill>
                  <a:prstClr val="black"/>
                </a:solidFill>
                <a:latin typeface="BIZ UDPゴシック" panose="020B0400000000000000" pitchFamily="50" charset="-128"/>
                <a:ea typeface="BIZ UDPゴシック" panose="020B0400000000000000" pitchFamily="50" charset="-128"/>
              </a:rPr>
              <a:t>〇</a:t>
            </a:r>
            <a:r>
              <a:rPr kumimoji="1" lang="ja-JP" altLang="en-US" sz="1477" dirty="0">
                <a:solidFill>
                  <a:prstClr val="black"/>
                </a:solidFill>
                <a:latin typeface="BIZ UDPゴシック" panose="020B0400000000000000" pitchFamily="50" charset="-128"/>
                <a:ea typeface="BIZ UDPゴシック" panose="020B0400000000000000" pitchFamily="50" charset="-128"/>
              </a:rPr>
              <a:t>地域の食品ロス削減に向けた取組の実践（活動隊の派遣）</a:t>
            </a:r>
            <a:br>
              <a:rPr kumimoji="1" lang="ja-JP" altLang="en-US" sz="1477" dirty="0">
                <a:solidFill>
                  <a:prstClr val="black"/>
                </a:solidFill>
                <a:latin typeface="BIZ UDPゴシック" panose="020B0400000000000000" pitchFamily="50" charset="-128"/>
                <a:ea typeface="BIZ UDPゴシック" panose="020B0400000000000000" pitchFamily="50" charset="-128"/>
              </a:rPr>
            </a:br>
            <a:endParaRPr kumimoji="1" lang="en-US" altLang="ja-JP" sz="1477" dirty="0">
              <a:solidFill>
                <a:prstClr val="black"/>
              </a:solidFill>
              <a:latin typeface="BIZ UDPゴシック" panose="020B0400000000000000" pitchFamily="50" charset="-128"/>
              <a:ea typeface="BIZ UDPゴシック" panose="020B0400000000000000" pitchFamily="50" charset="-128"/>
            </a:endParaRPr>
          </a:p>
        </p:txBody>
      </p:sp>
      <p:graphicFrame>
        <p:nvGraphicFramePr>
          <p:cNvPr id="3" name="表 3">
            <a:extLst>
              <a:ext uri="{FF2B5EF4-FFF2-40B4-BE49-F238E27FC236}">
                <a16:creationId xmlns:a16="http://schemas.microsoft.com/office/drawing/2014/main" id="{BA583F53-726A-4035-9835-9FC5552A58BA}"/>
              </a:ext>
            </a:extLst>
          </p:cNvPr>
          <p:cNvGraphicFramePr>
            <a:graphicFrameLocks noGrp="1"/>
          </p:cNvGraphicFramePr>
          <p:nvPr/>
        </p:nvGraphicFramePr>
        <p:xfrm>
          <a:off x="424457" y="1376055"/>
          <a:ext cx="8367851" cy="5249652"/>
        </p:xfrm>
        <a:graphic>
          <a:graphicData uri="http://schemas.openxmlformats.org/drawingml/2006/table">
            <a:tbl>
              <a:tblPr firstRow="1" bandRow="1">
                <a:tableStyleId>{5C22544A-7EE6-4342-B048-85BDC9FD1C3A}</a:tableStyleId>
              </a:tblPr>
              <a:tblGrid>
                <a:gridCol w="737096">
                  <a:extLst>
                    <a:ext uri="{9D8B030D-6E8A-4147-A177-3AD203B41FA5}">
                      <a16:colId xmlns:a16="http://schemas.microsoft.com/office/drawing/2014/main" val="2135359190"/>
                    </a:ext>
                  </a:extLst>
                </a:gridCol>
                <a:gridCol w="1568334">
                  <a:extLst>
                    <a:ext uri="{9D8B030D-6E8A-4147-A177-3AD203B41FA5}">
                      <a16:colId xmlns:a16="http://schemas.microsoft.com/office/drawing/2014/main" val="2347580258"/>
                    </a:ext>
                  </a:extLst>
                </a:gridCol>
                <a:gridCol w="1814458">
                  <a:extLst>
                    <a:ext uri="{9D8B030D-6E8A-4147-A177-3AD203B41FA5}">
                      <a16:colId xmlns:a16="http://schemas.microsoft.com/office/drawing/2014/main" val="617461521"/>
                    </a:ext>
                  </a:extLst>
                </a:gridCol>
                <a:gridCol w="1551182">
                  <a:extLst>
                    <a:ext uri="{9D8B030D-6E8A-4147-A177-3AD203B41FA5}">
                      <a16:colId xmlns:a16="http://schemas.microsoft.com/office/drawing/2014/main" val="362606626"/>
                    </a:ext>
                  </a:extLst>
                </a:gridCol>
                <a:gridCol w="1614511">
                  <a:extLst>
                    <a:ext uri="{9D8B030D-6E8A-4147-A177-3AD203B41FA5}">
                      <a16:colId xmlns:a16="http://schemas.microsoft.com/office/drawing/2014/main" val="3988463641"/>
                    </a:ext>
                  </a:extLst>
                </a:gridCol>
                <a:gridCol w="1082270">
                  <a:extLst>
                    <a:ext uri="{9D8B030D-6E8A-4147-A177-3AD203B41FA5}">
                      <a16:colId xmlns:a16="http://schemas.microsoft.com/office/drawing/2014/main" val="1208157912"/>
                    </a:ext>
                  </a:extLst>
                </a:gridCol>
              </a:tblGrid>
              <a:tr h="354722">
                <a:tc>
                  <a:txBody>
                    <a:bodyPr/>
                    <a:lstStyle/>
                    <a:p>
                      <a:pPr algn="ctr"/>
                      <a:r>
                        <a:rPr kumimoji="1" lang="ja-JP" altLang="en-US" sz="1300" dirty="0">
                          <a:latin typeface="BIZ UDPゴシック" panose="020B0400000000000000" pitchFamily="50" charset="-128"/>
                          <a:ea typeface="BIZ UDPゴシック" panose="020B0400000000000000" pitchFamily="50" charset="-128"/>
                        </a:rPr>
                        <a:t>番号</a:t>
                      </a:r>
                    </a:p>
                  </a:txBody>
                  <a:tcPr marL="77913" marR="77913" marT="38957" marB="38957" anchor="ctr"/>
                </a:tc>
                <a:tc>
                  <a:txBody>
                    <a:bodyPr/>
                    <a:lstStyle/>
                    <a:p>
                      <a:pPr algn="ctr"/>
                      <a:r>
                        <a:rPr kumimoji="1" lang="ja-JP" altLang="en-US" sz="1300" dirty="0">
                          <a:latin typeface="BIZ UDPゴシック" panose="020B0400000000000000" pitchFamily="50" charset="-128"/>
                          <a:ea typeface="BIZ UDPゴシック" panose="020B0400000000000000" pitchFamily="50" charset="-128"/>
                        </a:rPr>
                        <a:t>市町村等名</a:t>
                      </a:r>
                    </a:p>
                  </a:txBody>
                  <a:tcPr marL="77913" marR="77913" marT="38957" marB="38957" anchor="ctr"/>
                </a:tc>
                <a:tc>
                  <a:txBody>
                    <a:bodyPr/>
                    <a:lstStyle/>
                    <a:p>
                      <a:pPr algn="ctr"/>
                      <a:r>
                        <a:rPr kumimoji="1" lang="ja-JP" altLang="en-US" sz="1300" dirty="0">
                          <a:latin typeface="BIZ UDPゴシック" panose="020B0400000000000000" pitchFamily="50" charset="-128"/>
                          <a:ea typeface="BIZ UDPゴシック" panose="020B0400000000000000" pitchFamily="50" charset="-128"/>
                        </a:rPr>
                        <a:t>開催名称</a:t>
                      </a:r>
                    </a:p>
                  </a:txBody>
                  <a:tcPr marL="77913" marR="77913" marT="38957" marB="38957" anchor="ctr"/>
                </a:tc>
                <a:tc>
                  <a:txBody>
                    <a:bodyPr/>
                    <a:lstStyle/>
                    <a:p>
                      <a:pPr algn="ctr"/>
                      <a:r>
                        <a:rPr kumimoji="1" lang="ja-JP" altLang="en-US" sz="1300" dirty="0">
                          <a:latin typeface="BIZ UDPゴシック" panose="020B0400000000000000" pitchFamily="50" charset="-128"/>
                          <a:ea typeface="BIZ UDPゴシック" panose="020B0400000000000000" pitchFamily="50" charset="-128"/>
                        </a:rPr>
                        <a:t>開催時期</a:t>
                      </a:r>
                    </a:p>
                  </a:txBody>
                  <a:tcPr marL="77913" marR="77913" marT="38957" marB="38957" anchor="ctr"/>
                </a:tc>
                <a:tc>
                  <a:txBody>
                    <a:bodyPr/>
                    <a:lstStyle/>
                    <a:p>
                      <a:pPr algn="ctr"/>
                      <a:r>
                        <a:rPr kumimoji="1" lang="ja-JP" altLang="en-US" sz="1300" dirty="0">
                          <a:latin typeface="BIZ UDPゴシック" panose="020B0400000000000000" pitchFamily="50" charset="-128"/>
                          <a:ea typeface="BIZ UDPゴシック" panose="020B0400000000000000" pitchFamily="50" charset="-128"/>
                        </a:rPr>
                        <a:t>開催場所</a:t>
                      </a:r>
                    </a:p>
                  </a:txBody>
                  <a:tcPr marL="77913" marR="77913" marT="38957" marB="38957" anchor="ctr"/>
                </a:tc>
                <a:tc>
                  <a:txBody>
                    <a:bodyPr/>
                    <a:lstStyle/>
                    <a:p>
                      <a:pPr algn="ctr"/>
                      <a:r>
                        <a:rPr kumimoji="1" lang="ja-JP" altLang="en-US" sz="1300" dirty="0">
                          <a:latin typeface="BIZ UDPゴシック" panose="020B0400000000000000" pitchFamily="50" charset="-128"/>
                          <a:ea typeface="BIZ UDPゴシック" panose="020B0400000000000000" pitchFamily="50" charset="-128"/>
                        </a:rPr>
                        <a:t>活動内容</a:t>
                      </a:r>
                    </a:p>
                  </a:txBody>
                  <a:tcPr marL="77913" marR="77913" marT="38957" marB="38957" anchor="ctr"/>
                </a:tc>
                <a:extLst>
                  <a:ext uri="{0D108BD9-81ED-4DB2-BD59-A6C34878D82A}">
                    <a16:rowId xmlns:a16="http://schemas.microsoft.com/office/drawing/2014/main" val="589619775"/>
                  </a:ext>
                </a:extLst>
              </a:tr>
              <a:tr h="696892">
                <a:tc>
                  <a:txBody>
                    <a:bodyPr/>
                    <a:lstStyle/>
                    <a:p>
                      <a:pPr algn="ctr"/>
                      <a:r>
                        <a:rPr kumimoji="1" lang="ja-JP" altLang="en-US" sz="1300" dirty="0">
                          <a:latin typeface="BIZ UDPゴシック" panose="020B0400000000000000" pitchFamily="50" charset="-128"/>
                          <a:ea typeface="BIZ UDPゴシック" panose="020B0400000000000000" pitchFamily="50" charset="-128"/>
                        </a:rPr>
                        <a:t>１</a:t>
                      </a: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吹田市</a:t>
                      </a:r>
                    </a:p>
                  </a:txBody>
                  <a:tcPr marL="77913" marR="77913" marT="38957" marB="38957" anchor="ctr"/>
                </a:tc>
                <a:tc>
                  <a:txBody>
                    <a:bodyPr/>
                    <a:lstStyle/>
                    <a:p>
                      <a:r>
                        <a:rPr kumimoji="1" lang="zh-TW" altLang="en-US" sz="1300" dirty="0">
                          <a:latin typeface="BIZ UDPゴシック" panose="020B0400000000000000" pitchFamily="50" charset="-128"/>
                          <a:ea typeface="BIZ UDPゴシック" panose="020B0400000000000000" pitchFamily="50" charset="-128"/>
                        </a:rPr>
                        <a:t>吹田市廃棄物減量等</a:t>
                      </a:r>
                    </a:p>
                    <a:p>
                      <a:r>
                        <a:rPr kumimoji="1" lang="zh-TW" altLang="en-US" sz="1300" dirty="0">
                          <a:latin typeface="BIZ UDPゴシック" panose="020B0400000000000000" pitchFamily="50" charset="-128"/>
                          <a:ea typeface="BIZ UDPゴシック" panose="020B0400000000000000" pitchFamily="50" charset="-128"/>
                        </a:rPr>
                        <a:t>推進員全体会</a:t>
                      </a:r>
                      <a:endParaRPr kumimoji="1" lang="ja-JP" altLang="en-US" sz="1300" dirty="0">
                        <a:latin typeface="BIZ UDPゴシック" panose="020B0400000000000000" pitchFamily="50" charset="-128"/>
                        <a:ea typeface="BIZ UDPゴシック" panose="020B0400000000000000" pitchFamily="50" charset="-128"/>
                      </a:endParaRP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①</a:t>
                      </a:r>
                      <a:r>
                        <a:rPr kumimoji="1" lang="en-US" altLang="ja-JP" sz="1300" dirty="0">
                          <a:latin typeface="BIZ UDPゴシック" panose="020B0400000000000000" pitchFamily="50" charset="-128"/>
                          <a:ea typeface="BIZ UDPゴシック" panose="020B0400000000000000" pitchFamily="50" charset="-128"/>
                        </a:rPr>
                        <a:t>7</a:t>
                      </a:r>
                      <a:r>
                        <a:rPr kumimoji="1" lang="ja-JP" altLang="en-US" sz="1300" dirty="0">
                          <a:latin typeface="BIZ UDPゴシック" panose="020B0400000000000000" pitchFamily="50" charset="-128"/>
                          <a:ea typeface="BIZ UDPゴシック" panose="020B0400000000000000" pitchFamily="50" charset="-128"/>
                        </a:rPr>
                        <a:t>月</a:t>
                      </a:r>
                      <a:r>
                        <a:rPr kumimoji="1" lang="en-US" altLang="ja-JP" sz="1300" dirty="0">
                          <a:latin typeface="BIZ UDPゴシック" panose="020B0400000000000000" pitchFamily="50" charset="-128"/>
                          <a:ea typeface="BIZ UDPゴシック" panose="020B0400000000000000" pitchFamily="50" charset="-128"/>
                        </a:rPr>
                        <a:t>12</a:t>
                      </a:r>
                      <a:r>
                        <a:rPr kumimoji="1" lang="ja-JP" altLang="en-US" sz="1300" dirty="0">
                          <a:latin typeface="BIZ UDPゴシック" panose="020B0400000000000000" pitchFamily="50" charset="-128"/>
                          <a:ea typeface="BIZ UDPゴシック" panose="020B0400000000000000" pitchFamily="50" charset="-128"/>
                        </a:rPr>
                        <a:t>日（土）</a:t>
                      </a:r>
                      <a:br>
                        <a:rPr kumimoji="1" lang="en-US" altLang="ja-JP" sz="1300" dirty="0">
                          <a:latin typeface="BIZ UDPゴシック" panose="020B0400000000000000" pitchFamily="50" charset="-128"/>
                          <a:ea typeface="BIZ UDPゴシック" panose="020B0400000000000000" pitchFamily="50" charset="-128"/>
                        </a:rPr>
                      </a:br>
                      <a:r>
                        <a:rPr kumimoji="1" lang="ja-JP" altLang="en-US" sz="1300" dirty="0">
                          <a:latin typeface="BIZ UDPゴシック" panose="020B0400000000000000" pitchFamily="50" charset="-128"/>
                          <a:ea typeface="BIZ UDPゴシック" panose="020B0400000000000000" pitchFamily="50" charset="-128"/>
                        </a:rPr>
                        <a:t>②</a:t>
                      </a:r>
                      <a:r>
                        <a:rPr kumimoji="1" lang="en-US" altLang="ja-JP" sz="1300" dirty="0">
                          <a:latin typeface="BIZ UDPゴシック" panose="020B0400000000000000" pitchFamily="50" charset="-128"/>
                          <a:ea typeface="BIZ UDPゴシック" panose="020B0400000000000000" pitchFamily="50" charset="-128"/>
                        </a:rPr>
                        <a:t>7</a:t>
                      </a:r>
                      <a:r>
                        <a:rPr kumimoji="1" lang="ja-JP" altLang="en-US" sz="1300" dirty="0">
                          <a:latin typeface="BIZ UDPゴシック" panose="020B0400000000000000" pitchFamily="50" charset="-128"/>
                          <a:ea typeface="BIZ UDPゴシック" panose="020B0400000000000000" pitchFamily="50" charset="-128"/>
                        </a:rPr>
                        <a:t>月</a:t>
                      </a:r>
                      <a:r>
                        <a:rPr kumimoji="1" lang="en-US" altLang="ja-JP" sz="1300" dirty="0">
                          <a:latin typeface="BIZ UDPゴシック" panose="020B0400000000000000" pitchFamily="50" charset="-128"/>
                          <a:ea typeface="BIZ UDPゴシック" panose="020B0400000000000000" pitchFamily="50" charset="-128"/>
                        </a:rPr>
                        <a:t>17</a:t>
                      </a:r>
                      <a:r>
                        <a:rPr kumimoji="1" lang="ja-JP" altLang="en-US" sz="1300" dirty="0">
                          <a:latin typeface="BIZ UDPゴシック" panose="020B0400000000000000" pitchFamily="50" charset="-128"/>
                          <a:ea typeface="BIZ UDPゴシック" panose="020B0400000000000000" pitchFamily="50" charset="-128"/>
                        </a:rPr>
                        <a:t>日（木）</a:t>
                      </a:r>
                    </a:p>
                  </a:txBody>
                  <a:tcPr marL="77913" marR="77913" marT="38957" marB="38957" anchor="ctr"/>
                </a:tc>
                <a:tc>
                  <a:txBody>
                    <a:bodyPr/>
                    <a:lstStyle/>
                    <a:p>
                      <a:r>
                        <a:rPr kumimoji="1" lang="ja-JP" altLang="en-US" sz="1000" dirty="0">
                          <a:latin typeface="BIZ UDPゴシック" panose="020B0400000000000000" pitchFamily="50" charset="-128"/>
                          <a:ea typeface="BIZ UDPゴシック" panose="020B0400000000000000" pitchFamily="50" charset="-128"/>
                        </a:rPr>
                        <a:t>①メイシアターレセプションホール</a:t>
                      </a:r>
                      <a:br>
                        <a:rPr kumimoji="1" lang="en-US" altLang="ja-JP" sz="1000" dirty="0">
                          <a:latin typeface="BIZ UDPゴシック" panose="020B0400000000000000" pitchFamily="50" charset="-128"/>
                          <a:ea typeface="BIZ UDPゴシック" panose="020B0400000000000000" pitchFamily="50" charset="-128"/>
                        </a:rPr>
                      </a:br>
                      <a:r>
                        <a:rPr kumimoji="1" lang="ja-JP" altLang="en-US" sz="1000" dirty="0">
                          <a:latin typeface="BIZ UDPゴシック" panose="020B0400000000000000" pitchFamily="50" charset="-128"/>
                          <a:ea typeface="BIZ UDPゴシック" panose="020B0400000000000000" pitchFamily="50" charset="-128"/>
                        </a:rPr>
                        <a:t>②千里山コミュニティセンター多目的ホール</a:t>
                      </a:r>
                    </a:p>
                  </a:txBody>
                  <a:tcPr marL="77913" marR="77913" marT="38957" marB="38957"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カードゲーム</a:t>
                      </a:r>
                      <a:endParaRPr kumimoji="1" lang="en-US" altLang="ja-JP" sz="1100" dirty="0">
                        <a:latin typeface="BIZ UDPゴシック" panose="020B0400000000000000" pitchFamily="50" charset="-128"/>
                        <a:ea typeface="BIZ UDPゴシック" panose="020B0400000000000000" pitchFamily="50" charset="-128"/>
                      </a:endParaRPr>
                    </a:p>
                  </a:txBody>
                  <a:tcPr marL="77913" marR="77913" marT="38957" marB="38957" anchor="ctr"/>
                </a:tc>
                <a:extLst>
                  <a:ext uri="{0D108BD9-81ED-4DB2-BD59-A6C34878D82A}">
                    <a16:rowId xmlns:a16="http://schemas.microsoft.com/office/drawing/2014/main" val="3170487008"/>
                  </a:ext>
                </a:extLst>
              </a:tr>
              <a:tr h="471809">
                <a:tc>
                  <a:txBody>
                    <a:bodyPr/>
                    <a:lstStyle/>
                    <a:p>
                      <a:pPr algn="ctr"/>
                      <a:r>
                        <a:rPr kumimoji="1" lang="ja-JP" altLang="en-US" sz="1300" dirty="0">
                          <a:latin typeface="BIZ UDPゴシック" panose="020B0400000000000000" pitchFamily="50" charset="-128"/>
                          <a:ea typeface="BIZ UDPゴシック" panose="020B0400000000000000" pitchFamily="50" charset="-128"/>
                        </a:rPr>
                        <a:t>２</a:t>
                      </a: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島本町</a:t>
                      </a: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環境まつり</a:t>
                      </a: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９月６日（土）</a:t>
                      </a: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島本町人権文化センター</a:t>
                      </a:r>
                    </a:p>
                  </a:txBody>
                  <a:tcPr marL="77913" marR="77913" marT="38957" marB="3895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カードゲーム</a:t>
                      </a:r>
                    </a:p>
                  </a:txBody>
                  <a:tcPr marL="77913" marR="77913" marT="38957" marB="38957" anchor="ctr"/>
                </a:tc>
                <a:extLst>
                  <a:ext uri="{0D108BD9-81ED-4DB2-BD59-A6C34878D82A}">
                    <a16:rowId xmlns:a16="http://schemas.microsoft.com/office/drawing/2014/main" val="2764361289"/>
                  </a:ext>
                </a:extLst>
              </a:tr>
              <a:tr h="471809">
                <a:tc>
                  <a:txBody>
                    <a:bodyPr/>
                    <a:lstStyle/>
                    <a:p>
                      <a:pPr algn="ctr"/>
                      <a:r>
                        <a:rPr kumimoji="1" lang="ja-JP" altLang="en-US" sz="1300" dirty="0">
                          <a:latin typeface="BIZ UDPゴシック" panose="020B0400000000000000" pitchFamily="50" charset="-128"/>
                          <a:ea typeface="BIZ UDPゴシック" panose="020B0400000000000000" pitchFamily="50" charset="-128"/>
                        </a:rPr>
                        <a:t>３</a:t>
                      </a: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堺市</a:t>
                      </a:r>
                    </a:p>
                  </a:txBody>
                  <a:tcPr marL="77913" marR="77913" marT="38957" marB="3895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BIZ UDPゴシック" panose="020B0400000000000000" pitchFamily="50" charset="-128"/>
                          <a:ea typeface="BIZ UDPゴシック" panose="020B0400000000000000" pitchFamily="50" charset="-128"/>
                        </a:rPr>
                        <a:t>堺市食品ロス削減イベント</a:t>
                      </a:r>
                    </a:p>
                  </a:txBody>
                  <a:tcPr marL="77913" marR="77913" marT="38957" marB="38957" anchor="ctr"/>
                </a:tc>
                <a:tc>
                  <a:txBody>
                    <a:bodyPr/>
                    <a:lstStyle/>
                    <a:p>
                      <a:r>
                        <a:rPr kumimoji="1" lang="en-US" altLang="ja-JP" sz="1300" dirty="0">
                          <a:latin typeface="BIZ UDPゴシック" panose="020B0400000000000000" pitchFamily="50" charset="-128"/>
                          <a:ea typeface="BIZ UDPゴシック" panose="020B0400000000000000" pitchFamily="50" charset="-128"/>
                        </a:rPr>
                        <a:t>10</a:t>
                      </a:r>
                      <a:r>
                        <a:rPr kumimoji="1" lang="ja-JP" altLang="en-US" sz="1300" dirty="0">
                          <a:latin typeface="BIZ UDPゴシック" panose="020B0400000000000000" pitchFamily="50" charset="-128"/>
                          <a:ea typeface="BIZ UDPゴシック" panose="020B0400000000000000" pitchFamily="50" charset="-128"/>
                        </a:rPr>
                        <a:t>月４日（土）</a:t>
                      </a: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イオンモール堺鉄砲町</a:t>
                      </a:r>
                    </a:p>
                  </a:txBody>
                  <a:tcPr marL="77913" marR="77913" marT="38957" marB="38957"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・もったいないやん釣りゲーム</a:t>
                      </a:r>
                      <a:endParaRPr kumimoji="1"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・カードゲーム</a:t>
                      </a:r>
                    </a:p>
                  </a:txBody>
                  <a:tcPr marL="77913" marR="77913" marT="38957" marB="38957" anchor="ctr"/>
                </a:tc>
                <a:extLst>
                  <a:ext uri="{0D108BD9-81ED-4DB2-BD59-A6C34878D82A}">
                    <a16:rowId xmlns:a16="http://schemas.microsoft.com/office/drawing/2014/main" val="1914993475"/>
                  </a:ext>
                </a:extLst>
              </a:tr>
              <a:tr h="471809">
                <a:tc>
                  <a:txBody>
                    <a:bodyPr/>
                    <a:lstStyle/>
                    <a:p>
                      <a:pPr algn="ctr"/>
                      <a:r>
                        <a:rPr kumimoji="1" lang="ja-JP" altLang="en-US" sz="1300" dirty="0">
                          <a:latin typeface="BIZ UDPゴシック" panose="020B0400000000000000" pitchFamily="50" charset="-128"/>
                          <a:ea typeface="BIZ UDPゴシック" panose="020B0400000000000000" pitchFamily="50" charset="-128"/>
                        </a:rPr>
                        <a:t>４</a:t>
                      </a: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株式会社京阪百貨店</a:t>
                      </a: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もったいないやん</a:t>
                      </a:r>
                      <a:r>
                        <a:rPr kumimoji="1" lang="en-US" altLang="ja-JP" sz="1300" dirty="0">
                          <a:latin typeface="BIZ UDPゴシック" panose="020B0400000000000000" pitchFamily="50" charset="-128"/>
                          <a:ea typeface="BIZ UDPゴシック" panose="020B0400000000000000" pitchFamily="50" charset="-128"/>
                        </a:rPr>
                        <a:t>EXPO</a:t>
                      </a:r>
                      <a:endParaRPr kumimoji="1" lang="ja-JP" altLang="en-US" sz="1300" dirty="0">
                        <a:latin typeface="BIZ UDPゴシック" panose="020B0400000000000000" pitchFamily="50" charset="-128"/>
                        <a:ea typeface="BIZ UDPゴシック" panose="020B0400000000000000" pitchFamily="50" charset="-128"/>
                      </a:endParaRP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７月</a:t>
                      </a:r>
                      <a:r>
                        <a:rPr kumimoji="1" lang="en-US" altLang="ja-JP" sz="1300" dirty="0">
                          <a:latin typeface="BIZ UDPゴシック" panose="020B0400000000000000" pitchFamily="50" charset="-128"/>
                          <a:ea typeface="BIZ UDPゴシック" panose="020B0400000000000000" pitchFamily="50" charset="-128"/>
                        </a:rPr>
                        <a:t>19</a:t>
                      </a:r>
                      <a:r>
                        <a:rPr kumimoji="1" lang="ja-JP" altLang="en-US" sz="1300" dirty="0">
                          <a:latin typeface="BIZ UDPゴシック" panose="020B0400000000000000" pitchFamily="50" charset="-128"/>
                          <a:ea typeface="BIZ UDPゴシック" panose="020B0400000000000000" pitchFamily="50" charset="-128"/>
                        </a:rPr>
                        <a:t>日（土）</a:t>
                      </a:r>
                      <a:br>
                        <a:rPr kumimoji="1" lang="en-US" altLang="ja-JP" sz="1300" dirty="0">
                          <a:latin typeface="BIZ UDPゴシック" panose="020B0400000000000000" pitchFamily="50" charset="-128"/>
                          <a:ea typeface="BIZ UDPゴシック" panose="020B0400000000000000" pitchFamily="50" charset="-128"/>
                        </a:rPr>
                      </a:br>
                      <a:r>
                        <a:rPr kumimoji="1" lang="ja-JP" altLang="en-US" sz="1300" dirty="0">
                          <a:latin typeface="BIZ UDPゴシック" panose="020B0400000000000000" pitchFamily="50" charset="-128"/>
                          <a:ea typeface="BIZ UDPゴシック" panose="020B0400000000000000" pitchFamily="50" charset="-128"/>
                        </a:rPr>
                        <a:t>　～７月２１日（月）</a:t>
                      </a: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京阪百貨店守口店</a:t>
                      </a:r>
                    </a:p>
                  </a:txBody>
                  <a:tcPr marL="77913" marR="77913" marT="38957" marB="38957"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・もったいないやん釣りゲーム</a:t>
                      </a:r>
                      <a:endParaRPr kumimoji="1"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・カードゲーム</a:t>
                      </a:r>
                    </a:p>
                  </a:txBody>
                  <a:tcPr marL="77913" marR="77913" marT="38957" marB="38957" anchor="ctr"/>
                </a:tc>
                <a:extLst>
                  <a:ext uri="{0D108BD9-81ED-4DB2-BD59-A6C34878D82A}">
                    <a16:rowId xmlns:a16="http://schemas.microsoft.com/office/drawing/2014/main" val="4047424014"/>
                  </a:ext>
                </a:extLst>
              </a:tr>
              <a:tr h="471809">
                <a:tc>
                  <a:txBody>
                    <a:bodyPr/>
                    <a:lstStyle/>
                    <a:p>
                      <a:pPr algn="ctr"/>
                      <a:r>
                        <a:rPr kumimoji="1" lang="ja-JP" altLang="en-US" sz="1300" dirty="0">
                          <a:latin typeface="BIZ UDPゴシック" panose="020B0400000000000000" pitchFamily="50" charset="-128"/>
                          <a:ea typeface="BIZ UDPゴシック" panose="020B0400000000000000" pitchFamily="50" charset="-128"/>
                        </a:rPr>
                        <a:t>５</a:t>
                      </a:r>
                    </a:p>
                  </a:txBody>
                  <a:tcPr marL="77913" marR="77913" marT="38957" marB="38957" anchor="ctr"/>
                </a:tc>
                <a:tc>
                  <a:txBody>
                    <a:bodyPr/>
                    <a:lstStyle/>
                    <a:p>
                      <a:r>
                        <a:rPr kumimoji="1" lang="en-US" altLang="ja-JP" sz="1300" dirty="0">
                          <a:latin typeface="BIZ UDPゴシック" panose="020B0400000000000000" pitchFamily="50" charset="-128"/>
                          <a:ea typeface="BIZ UDPゴシック" panose="020B0400000000000000" pitchFamily="50" charset="-128"/>
                        </a:rPr>
                        <a:t>NPO</a:t>
                      </a:r>
                      <a:r>
                        <a:rPr kumimoji="1" lang="ja-JP" altLang="en-US" sz="1300" dirty="0">
                          <a:latin typeface="BIZ UDPゴシック" panose="020B0400000000000000" pitchFamily="50" charset="-128"/>
                          <a:ea typeface="BIZ UDPゴシック" panose="020B0400000000000000" pitchFamily="50" charset="-128"/>
                        </a:rPr>
                        <a:t>法人イービーイング</a:t>
                      </a: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咲洲こども</a:t>
                      </a:r>
                      <a:r>
                        <a:rPr kumimoji="1" lang="en-US" altLang="ja-JP" sz="1300" dirty="0">
                          <a:latin typeface="BIZ UDPゴシック" panose="020B0400000000000000" pitchFamily="50" charset="-128"/>
                          <a:ea typeface="BIZ UDPゴシック" panose="020B0400000000000000" pitchFamily="50" charset="-128"/>
                        </a:rPr>
                        <a:t>EXPO</a:t>
                      </a:r>
                      <a:endParaRPr kumimoji="1" lang="ja-JP" altLang="en-US" sz="1300" dirty="0">
                        <a:latin typeface="BIZ UDPゴシック" panose="020B0400000000000000" pitchFamily="50" charset="-128"/>
                        <a:ea typeface="BIZ UDPゴシック" panose="020B0400000000000000" pitchFamily="50" charset="-128"/>
                      </a:endParaRPr>
                    </a:p>
                  </a:txBody>
                  <a:tcPr marL="77913" marR="77913" marT="38957" marB="3895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latin typeface="BIZ UDPゴシック" panose="020B0400000000000000" pitchFamily="50" charset="-128"/>
                          <a:ea typeface="BIZ UDPゴシック" panose="020B0400000000000000" pitchFamily="50" charset="-128"/>
                        </a:rPr>
                        <a:t>10</a:t>
                      </a:r>
                      <a:r>
                        <a:rPr kumimoji="1" lang="ja-JP" altLang="en-US" sz="1300" dirty="0">
                          <a:latin typeface="BIZ UDPゴシック" panose="020B0400000000000000" pitchFamily="50" charset="-128"/>
                          <a:ea typeface="BIZ UDPゴシック" panose="020B0400000000000000" pitchFamily="50" charset="-128"/>
                        </a:rPr>
                        <a:t>月</a:t>
                      </a:r>
                      <a:r>
                        <a:rPr kumimoji="1" lang="en-US" altLang="ja-JP" sz="1300" dirty="0">
                          <a:latin typeface="BIZ UDPゴシック" panose="020B0400000000000000" pitchFamily="50" charset="-128"/>
                          <a:ea typeface="BIZ UDPゴシック" panose="020B0400000000000000" pitchFamily="50" charset="-128"/>
                        </a:rPr>
                        <a:t>26</a:t>
                      </a:r>
                      <a:r>
                        <a:rPr kumimoji="1" lang="ja-JP" altLang="en-US" sz="1300" dirty="0">
                          <a:latin typeface="BIZ UDPゴシック" panose="020B0400000000000000" pitchFamily="50" charset="-128"/>
                          <a:ea typeface="BIZ UDPゴシック" panose="020B0400000000000000" pitchFamily="50" charset="-128"/>
                        </a:rPr>
                        <a:t>日（日）</a:t>
                      </a:r>
                    </a:p>
                  </a:txBody>
                  <a:tcPr marL="77913" marR="77913" marT="38957" marB="3895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latin typeface="BIZ UDPゴシック" panose="020B0400000000000000" pitchFamily="50" charset="-128"/>
                          <a:ea typeface="BIZ UDPゴシック" panose="020B0400000000000000" pitchFamily="50" charset="-128"/>
                        </a:rPr>
                        <a:t>ATC</a:t>
                      </a:r>
                      <a:endParaRPr kumimoji="1" lang="ja-JP" altLang="en-US" sz="1300" dirty="0">
                        <a:latin typeface="BIZ UDPゴシック" panose="020B0400000000000000" pitchFamily="50" charset="-128"/>
                        <a:ea typeface="BIZ UDPゴシック" panose="020B0400000000000000" pitchFamily="50" charset="-128"/>
                      </a:endParaRPr>
                    </a:p>
                  </a:txBody>
                  <a:tcPr marL="77913" marR="77913" marT="38957" marB="3895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カードゲーム</a:t>
                      </a:r>
                    </a:p>
                  </a:txBody>
                  <a:tcPr marL="77913" marR="77913" marT="38957" marB="38957" anchor="ctr"/>
                </a:tc>
                <a:extLst>
                  <a:ext uri="{0D108BD9-81ED-4DB2-BD59-A6C34878D82A}">
                    <a16:rowId xmlns:a16="http://schemas.microsoft.com/office/drawing/2014/main" val="3933761462"/>
                  </a:ext>
                </a:extLst>
              </a:tr>
              <a:tr h="545394">
                <a:tc>
                  <a:txBody>
                    <a:bodyPr/>
                    <a:lstStyle/>
                    <a:p>
                      <a:pPr algn="ctr"/>
                      <a:r>
                        <a:rPr kumimoji="1" lang="ja-JP" altLang="en-US" sz="1300" dirty="0">
                          <a:latin typeface="BIZ UDPゴシック" panose="020B0400000000000000" pitchFamily="50" charset="-128"/>
                          <a:ea typeface="BIZ UDPゴシック" panose="020B0400000000000000" pitchFamily="50" charset="-128"/>
                        </a:rPr>
                        <a:t>６</a:t>
                      </a: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アジェンダ</a:t>
                      </a:r>
                      <a:r>
                        <a:rPr kumimoji="1" lang="en-US" altLang="ja-JP" sz="1300" dirty="0">
                          <a:latin typeface="BIZ UDPゴシック" panose="020B0400000000000000" pitchFamily="50" charset="-128"/>
                          <a:ea typeface="BIZ UDPゴシック" panose="020B0400000000000000" pitchFamily="50" charset="-128"/>
                        </a:rPr>
                        <a:t>21</a:t>
                      </a:r>
                      <a:r>
                        <a:rPr kumimoji="1" lang="ja-JP" altLang="en-US" sz="1300" dirty="0">
                          <a:latin typeface="BIZ UDPゴシック" panose="020B0400000000000000" pitchFamily="50" charset="-128"/>
                          <a:ea typeface="BIZ UDPゴシック" panose="020B0400000000000000" pitchFamily="50" charset="-128"/>
                        </a:rPr>
                        <a:t>すいた</a:t>
                      </a: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サタデースクール出前講座</a:t>
                      </a:r>
                    </a:p>
                  </a:txBody>
                  <a:tcPr marL="77913" marR="77913" marT="38957" marB="38957" anchor="ctr"/>
                </a:tc>
                <a:tc>
                  <a:txBody>
                    <a:bodyPr/>
                    <a:lstStyle/>
                    <a:p>
                      <a:r>
                        <a:rPr kumimoji="1" lang="en-US" altLang="ja-JP" sz="1300" dirty="0">
                          <a:latin typeface="BIZ UDPゴシック" panose="020B0400000000000000" pitchFamily="50" charset="-128"/>
                          <a:ea typeface="BIZ UDPゴシック" panose="020B0400000000000000" pitchFamily="50" charset="-128"/>
                        </a:rPr>
                        <a:t>11</a:t>
                      </a:r>
                      <a:r>
                        <a:rPr kumimoji="1" lang="ja-JP" altLang="en-US" sz="1300" dirty="0">
                          <a:latin typeface="BIZ UDPゴシック" panose="020B0400000000000000" pitchFamily="50" charset="-128"/>
                          <a:ea typeface="BIZ UDPゴシック" panose="020B0400000000000000" pitchFamily="50" charset="-128"/>
                        </a:rPr>
                        <a:t>月</a:t>
                      </a:r>
                      <a:r>
                        <a:rPr kumimoji="1" lang="en-US" altLang="ja-JP" sz="1300" dirty="0">
                          <a:latin typeface="BIZ UDPゴシック" panose="020B0400000000000000" pitchFamily="50" charset="-128"/>
                          <a:ea typeface="BIZ UDPゴシック" panose="020B0400000000000000" pitchFamily="50" charset="-128"/>
                        </a:rPr>
                        <a:t>1</a:t>
                      </a:r>
                      <a:r>
                        <a:rPr kumimoji="1" lang="ja-JP" altLang="en-US" sz="1300" dirty="0">
                          <a:latin typeface="BIZ UDPゴシック" panose="020B0400000000000000" pitchFamily="50" charset="-128"/>
                          <a:ea typeface="BIZ UDPゴシック" panose="020B0400000000000000" pitchFamily="50" charset="-128"/>
                        </a:rPr>
                        <a:t>日（土）</a:t>
                      </a:r>
                    </a:p>
                  </a:txBody>
                  <a:tcPr marL="77913" marR="77913" marT="38957" marB="3895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BIZ UDPゴシック" panose="020B0400000000000000" pitchFamily="50" charset="-128"/>
                          <a:ea typeface="BIZ UDPゴシック" panose="020B0400000000000000" pitchFamily="50" charset="-128"/>
                        </a:rPr>
                        <a:t>吹田市内の小学校</a:t>
                      </a:r>
                      <a:endParaRPr kumimoji="1" lang="en-US" altLang="ja-JP" sz="1300" dirty="0">
                        <a:latin typeface="BIZ UDPゴシック" panose="020B0400000000000000" pitchFamily="50" charset="-128"/>
                        <a:ea typeface="BIZ UDPゴシック" panose="020B0400000000000000" pitchFamily="50" charset="-128"/>
                      </a:endParaRPr>
                    </a:p>
                  </a:txBody>
                  <a:tcPr marL="77913" marR="77913" marT="38957" marB="3895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カードゲーム</a:t>
                      </a:r>
                    </a:p>
                  </a:txBody>
                  <a:tcPr marL="77913" marR="77913" marT="38957" marB="38957" anchor="ctr"/>
                </a:tc>
                <a:extLst>
                  <a:ext uri="{0D108BD9-81ED-4DB2-BD59-A6C34878D82A}">
                    <a16:rowId xmlns:a16="http://schemas.microsoft.com/office/drawing/2014/main" val="4009084280"/>
                  </a:ext>
                </a:extLst>
              </a:tr>
              <a:tr h="865704">
                <a:tc>
                  <a:txBody>
                    <a:bodyPr/>
                    <a:lstStyle/>
                    <a:p>
                      <a:pPr algn="ctr"/>
                      <a:r>
                        <a:rPr kumimoji="1" lang="ja-JP" altLang="en-US" sz="1300" dirty="0">
                          <a:latin typeface="BIZ UDPゴシック" panose="020B0400000000000000" pitchFamily="50" charset="-128"/>
                          <a:ea typeface="BIZ UDPゴシック" panose="020B0400000000000000" pitchFamily="50" charset="-128"/>
                        </a:rPr>
                        <a:t>７</a:t>
                      </a:r>
                    </a:p>
                  </a:txBody>
                  <a:tcPr marL="77913" marR="77913" marT="38957" marB="38957" anchor="ctr"/>
                </a:tc>
                <a:tc>
                  <a:txBody>
                    <a:bodyPr/>
                    <a:lstStyle/>
                    <a:p>
                      <a:r>
                        <a:rPr kumimoji="1" lang="en-US" altLang="ja-JP" sz="1300" dirty="0">
                          <a:latin typeface="BIZ UDPゴシック" panose="020B0400000000000000" pitchFamily="50" charset="-128"/>
                          <a:ea typeface="BIZ UDPゴシック" panose="020B0400000000000000" pitchFamily="50" charset="-128"/>
                        </a:rPr>
                        <a:t>NPO</a:t>
                      </a:r>
                      <a:r>
                        <a:rPr kumimoji="1" lang="ja-JP" altLang="en-US" sz="1300" dirty="0">
                          <a:latin typeface="BIZ UDPゴシック" panose="020B0400000000000000" pitchFamily="50" charset="-128"/>
                          <a:ea typeface="BIZ UDPゴシック" panose="020B0400000000000000" pitchFamily="50" charset="-128"/>
                        </a:rPr>
                        <a:t>法人</a:t>
                      </a:r>
                      <a:r>
                        <a:rPr kumimoji="1" lang="en-US" altLang="ja-JP" sz="1300" dirty="0">
                          <a:latin typeface="BIZ UDPゴシック" panose="020B0400000000000000" pitchFamily="50" charset="-128"/>
                          <a:ea typeface="BIZ UDPゴシック" panose="020B0400000000000000" pitchFamily="50" charset="-128"/>
                        </a:rPr>
                        <a:t>Deep People</a:t>
                      </a:r>
                      <a:endParaRPr kumimoji="1" lang="ja-JP" altLang="en-US" sz="1300" dirty="0">
                        <a:latin typeface="BIZ UDPゴシック" panose="020B0400000000000000" pitchFamily="50" charset="-128"/>
                        <a:ea typeface="BIZ UDPゴシック" panose="020B0400000000000000" pitchFamily="50" charset="-128"/>
                      </a:endParaRP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①大阪エヴェッサゲーム試合</a:t>
                      </a:r>
                      <a:br>
                        <a:rPr kumimoji="1" lang="en-US" altLang="ja-JP" sz="1300" dirty="0">
                          <a:latin typeface="BIZ UDPゴシック" panose="020B0400000000000000" pitchFamily="50" charset="-128"/>
                          <a:ea typeface="BIZ UDPゴシック" panose="020B0400000000000000" pitchFamily="50" charset="-128"/>
                        </a:rPr>
                      </a:br>
                      <a:r>
                        <a:rPr kumimoji="1" lang="ja-JP" altLang="en-US" sz="1300" dirty="0">
                          <a:latin typeface="BIZ UDPゴシック" panose="020B0400000000000000" pitchFamily="50" charset="-128"/>
                          <a:ea typeface="BIZ UDPゴシック" panose="020B0400000000000000" pitchFamily="50" charset="-128"/>
                        </a:rPr>
                        <a:t>②食品ロスゼロフォーラム</a:t>
                      </a:r>
                      <a:endParaRPr kumimoji="1" lang="en-US" altLang="ja-JP" sz="1300" dirty="0">
                        <a:latin typeface="BIZ UDPゴシック" panose="020B0400000000000000" pitchFamily="50" charset="-128"/>
                        <a:ea typeface="BIZ UDPゴシック" panose="020B0400000000000000" pitchFamily="50" charset="-128"/>
                      </a:endParaRP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①</a:t>
                      </a:r>
                      <a:r>
                        <a:rPr kumimoji="1" lang="en-US" altLang="ja-JP" sz="1300" dirty="0">
                          <a:latin typeface="BIZ UDPゴシック" panose="020B0400000000000000" pitchFamily="50" charset="-128"/>
                          <a:ea typeface="BIZ UDPゴシック" panose="020B0400000000000000" pitchFamily="50" charset="-128"/>
                        </a:rPr>
                        <a:t>12</a:t>
                      </a:r>
                      <a:r>
                        <a:rPr kumimoji="1" lang="ja-JP" altLang="en-US" sz="1300" dirty="0">
                          <a:latin typeface="BIZ UDPゴシック" panose="020B0400000000000000" pitchFamily="50" charset="-128"/>
                          <a:ea typeface="BIZ UDPゴシック" panose="020B0400000000000000" pitchFamily="50" charset="-128"/>
                        </a:rPr>
                        <a:t>月６日（土）</a:t>
                      </a:r>
                      <a:br>
                        <a:rPr kumimoji="1" lang="en-US" altLang="ja-JP" sz="1300" dirty="0">
                          <a:latin typeface="BIZ UDPゴシック" panose="020B0400000000000000" pitchFamily="50" charset="-128"/>
                          <a:ea typeface="BIZ UDPゴシック" panose="020B0400000000000000" pitchFamily="50" charset="-128"/>
                        </a:rPr>
                      </a:br>
                      <a:r>
                        <a:rPr kumimoji="1" lang="ja-JP" altLang="en-US" sz="1300" dirty="0">
                          <a:latin typeface="BIZ UDPゴシック" panose="020B0400000000000000" pitchFamily="50" charset="-128"/>
                          <a:ea typeface="BIZ UDPゴシック" panose="020B0400000000000000" pitchFamily="50" charset="-128"/>
                        </a:rPr>
                        <a:t>②</a:t>
                      </a:r>
                      <a:r>
                        <a:rPr kumimoji="1" lang="en-US" altLang="ja-JP" sz="1300" dirty="0">
                          <a:latin typeface="BIZ UDPゴシック" panose="020B0400000000000000" pitchFamily="50" charset="-128"/>
                          <a:ea typeface="BIZ UDPゴシック" panose="020B0400000000000000" pitchFamily="50" charset="-128"/>
                        </a:rPr>
                        <a:t>12</a:t>
                      </a:r>
                      <a:r>
                        <a:rPr kumimoji="1" lang="ja-JP" altLang="en-US" sz="1300" dirty="0">
                          <a:latin typeface="BIZ UDPゴシック" panose="020B0400000000000000" pitchFamily="50" charset="-128"/>
                          <a:ea typeface="BIZ UDPゴシック" panose="020B0400000000000000" pitchFamily="50" charset="-128"/>
                        </a:rPr>
                        <a:t>月</a:t>
                      </a:r>
                      <a:r>
                        <a:rPr kumimoji="1" lang="en-US" altLang="ja-JP" sz="1300" dirty="0">
                          <a:latin typeface="BIZ UDPゴシック" panose="020B0400000000000000" pitchFamily="50" charset="-128"/>
                          <a:ea typeface="BIZ UDPゴシック" panose="020B0400000000000000" pitchFamily="50" charset="-128"/>
                        </a:rPr>
                        <a:t>15</a:t>
                      </a:r>
                      <a:r>
                        <a:rPr kumimoji="1" lang="ja-JP" altLang="en-US" sz="1300" dirty="0">
                          <a:latin typeface="BIZ UDPゴシック" panose="020B0400000000000000" pitchFamily="50" charset="-128"/>
                          <a:ea typeface="BIZ UDPゴシック" panose="020B0400000000000000" pitchFamily="50" charset="-128"/>
                        </a:rPr>
                        <a:t>日（月）</a:t>
                      </a: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①おおきにアリーナ舞洲</a:t>
                      </a:r>
                      <a:br>
                        <a:rPr kumimoji="1" lang="en-US" altLang="ja-JP" sz="1300" dirty="0">
                          <a:latin typeface="BIZ UDPゴシック" panose="020B0400000000000000" pitchFamily="50" charset="-128"/>
                          <a:ea typeface="BIZ UDPゴシック" panose="020B0400000000000000" pitchFamily="50" charset="-128"/>
                        </a:rPr>
                      </a:br>
                      <a:r>
                        <a:rPr kumimoji="1" lang="ja-JP" altLang="en-US" sz="1300" dirty="0">
                          <a:latin typeface="BIZ UDPゴシック" panose="020B0400000000000000" pitchFamily="50" charset="-128"/>
                          <a:ea typeface="BIZ UDPゴシック" panose="020B0400000000000000" pitchFamily="50" charset="-128"/>
                        </a:rPr>
                        <a:t>②クイントブリッジ</a:t>
                      </a:r>
                    </a:p>
                  </a:txBody>
                  <a:tcPr marL="77913" marR="77913" marT="38957" marB="3895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フードドライブ</a:t>
                      </a:r>
                      <a:endParaRPr kumimoji="1" lang="en-US" altLang="ja-JP" sz="1100" dirty="0">
                        <a:latin typeface="BIZ UDPゴシック" panose="020B0400000000000000" pitchFamily="50" charset="-128"/>
                        <a:ea typeface="BIZ UDPゴシック" panose="020B0400000000000000" pitchFamily="50" charset="-128"/>
                      </a:endParaRPr>
                    </a:p>
                  </a:txBody>
                  <a:tcPr marL="77913" marR="77913" marT="38957" marB="38957" anchor="ctr"/>
                </a:tc>
                <a:extLst>
                  <a:ext uri="{0D108BD9-81ED-4DB2-BD59-A6C34878D82A}">
                    <a16:rowId xmlns:a16="http://schemas.microsoft.com/office/drawing/2014/main" val="3385742095"/>
                  </a:ext>
                </a:extLst>
              </a:tr>
              <a:tr h="668756">
                <a:tc>
                  <a:txBody>
                    <a:bodyPr/>
                    <a:lstStyle/>
                    <a:p>
                      <a:pPr algn="ctr"/>
                      <a:r>
                        <a:rPr kumimoji="1" lang="ja-JP" altLang="en-US" sz="1300" dirty="0">
                          <a:latin typeface="BIZ UDPゴシック" panose="020B0400000000000000" pitchFamily="50" charset="-128"/>
                          <a:ea typeface="BIZ UDPゴシック" panose="020B0400000000000000" pitchFamily="50" charset="-128"/>
                        </a:rPr>
                        <a:t>８</a:t>
                      </a: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その他</a:t>
                      </a: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①コープフェスタ</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②大阪産まつり　など</a:t>
                      </a:r>
                      <a:endParaRPr kumimoji="1" lang="en-US" altLang="ja-JP" sz="1300" dirty="0">
                        <a:latin typeface="BIZ UDPゴシック" panose="020B0400000000000000" pitchFamily="50" charset="-128"/>
                        <a:ea typeface="BIZ UDPゴシック" panose="020B0400000000000000" pitchFamily="50" charset="-128"/>
                      </a:endParaRP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①</a:t>
                      </a:r>
                      <a:r>
                        <a:rPr kumimoji="1" lang="en-US" altLang="ja-JP" sz="1300" dirty="0">
                          <a:latin typeface="BIZ UDPゴシック" panose="020B0400000000000000" pitchFamily="50" charset="-128"/>
                          <a:ea typeface="BIZ UDPゴシック" panose="020B0400000000000000" pitchFamily="50" charset="-128"/>
                        </a:rPr>
                        <a:t>11</a:t>
                      </a:r>
                      <a:r>
                        <a:rPr kumimoji="1" lang="ja-JP" altLang="en-US" sz="1300" dirty="0">
                          <a:latin typeface="BIZ UDPゴシック" panose="020B0400000000000000" pitchFamily="50" charset="-128"/>
                          <a:ea typeface="BIZ UDPゴシック" panose="020B0400000000000000" pitchFamily="50" charset="-128"/>
                        </a:rPr>
                        <a:t>月</a:t>
                      </a:r>
                      <a:r>
                        <a:rPr kumimoji="1" lang="en-US" altLang="ja-JP" sz="1300" dirty="0">
                          <a:latin typeface="BIZ UDPゴシック" panose="020B0400000000000000" pitchFamily="50" charset="-128"/>
                          <a:ea typeface="BIZ UDPゴシック" panose="020B0400000000000000" pitchFamily="50" charset="-128"/>
                        </a:rPr>
                        <a:t>8</a:t>
                      </a:r>
                      <a:r>
                        <a:rPr kumimoji="1" lang="ja-JP" altLang="en-US" sz="1300" dirty="0">
                          <a:latin typeface="BIZ UDPゴシック" panose="020B0400000000000000" pitchFamily="50" charset="-128"/>
                          <a:ea typeface="BIZ UDPゴシック" panose="020B0400000000000000" pitchFamily="50" charset="-128"/>
                        </a:rPr>
                        <a:t>日（土）</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②</a:t>
                      </a:r>
                      <a:r>
                        <a:rPr kumimoji="1" lang="en-US" altLang="ja-JP" sz="1300" dirty="0">
                          <a:latin typeface="BIZ UDPゴシック" panose="020B0400000000000000" pitchFamily="50" charset="-128"/>
                          <a:ea typeface="BIZ UDPゴシック" panose="020B0400000000000000" pitchFamily="50" charset="-128"/>
                        </a:rPr>
                        <a:t>11</a:t>
                      </a:r>
                      <a:r>
                        <a:rPr kumimoji="1" lang="ja-JP" altLang="en-US" sz="1300" dirty="0">
                          <a:latin typeface="BIZ UDPゴシック" panose="020B0400000000000000" pitchFamily="50" charset="-128"/>
                          <a:ea typeface="BIZ UDPゴシック" panose="020B0400000000000000" pitchFamily="50" charset="-128"/>
                        </a:rPr>
                        <a:t>月</a:t>
                      </a:r>
                      <a:r>
                        <a:rPr kumimoji="1" lang="en-US" altLang="ja-JP" sz="1300" dirty="0">
                          <a:latin typeface="BIZ UDPゴシック" panose="020B0400000000000000" pitchFamily="50" charset="-128"/>
                          <a:ea typeface="BIZ UDPゴシック" panose="020B0400000000000000" pitchFamily="50" charset="-128"/>
                        </a:rPr>
                        <a:t>15</a:t>
                      </a:r>
                      <a:r>
                        <a:rPr kumimoji="1" lang="ja-JP" altLang="en-US" sz="1300" dirty="0">
                          <a:latin typeface="BIZ UDPゴシック" panose="020B0400000000000000" pitchFamily="50" charset="-128"/>
                          <a:ea typeface="BIZ UDPゴシック" panose="020B0400000000000000" pitchFamily="50" charset="-128"/>
                        </a:rPr>
                        <a:t>日（土）、</a:t>
                      </a:r>
                      <a:r>
                        <a:rPr kumimoji="1" lang="en-US" altLang="ja-JP" sz="1300" dirty="0">
                          <a:latin typeface="BIZ UDPゴシック" panose="020B0400000000000000" pitchFamily="50" charset="-128"/>
                          <a:ea typeface="BIZ UDPゴシック" panose="020B0400000000000000" pitchFamily="50" charset="-128"/>
                        </a:rPr>
                        <a:t>16</a:t>
                      </a:r>
                      <a:r>
                        <a:rPr kumimoji="1" lang="ja-JP" altLang="en-US" sz="1300" dirty="0">
                          <a:latin typeface="BIZ UDPゴシック" panose="020B0400000000000000" pitchFamily="50" charset="-128"/>
                          <a:ea typeface="BIZ UDPゴシック" panose="020B0400000000000000" pitchFamily="50" charset="-128"/>
                        </a:rPr>
                        <a:t>日</a:t>
                      </a:r>
                      <a:r>
                        <a:rPr kumimoji="1" lang="en-US" altLang="ja-JP"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日</a:t>
                      </a:r>
                      <a:r>
                        <a:rPr kumimoji="1" lang="en-US" altLang="ja-JP" sz="1300" dirty="0">
                          <a:latin typeface="BIZ UDPゴシック" panose="020B0400000000000000" pitchFamily="50" charset="-128"/>
                          <a:ea typeface="BIZ UDPゴシック" panose="020B0400000000000000" pitchFamily="50" charset="-128"/>
                        </a:rPr>
                        <a:t>)</a:t>
                      </a:r>
                    </a:p>
                  </a:txBody>
                  <a:tcPr marL="77913" marR="77913" marT="38957" marB="38957" anchor="ctr"/>
                </a:tc>
                <a:tc>
                  <a:txBody>
                    <a:bodyPr/>
                    <a:lstStyle/>
                    <a:p>
                      <a:r>
                        <a:rPr kumimoji="1" lang="ja-JP" altLang="en-US" sz="1300" dirty="0">
                          <a:latin typeface="BIZ UDPゴシック" panose="020B0400000000000000" pitchFamily="50" charset="-128"/>
                          <a:ea typeface="BIZ UDPゴシック" panose="020B0400000000000000" pitchFamily="50" charset="-128"/>
                        </a:rPr>
                        <a:t>①泉南ロングパーク</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②てんしば</a:t>
                      </a:r>
                    </a:p>
                  </a:txBody>
                  <a:tcPr marL="77913" marR="77913" marT="38957" marB="3895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・カードゲーム</a:t>
                      </a:r>
                      <a:endParaRPr kumimoji="1" lang="en-US" altLang="ja-JP" sz="1100" dirty="0">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・もったいないやん釣りゲーム</a:t>
                      </a:r>
                      <a:endParaRPr kumimoji="1" lang="en-US" altLang="ja-JP" sz="1100" dirty="0">
                        <a:latin typeface="BIZ UDPゴシック" panose="020B0400000000000000" pitchFamily="50" charset="-128"/>
                        <a:ea typeface="BIZ UDPゴシック" panose="020B0400000000000000" pitchFamily="50" charset="-128"/>
                      </a:endParaRPr>
                    </a:p>
                  </a:txBody>
                  <a:tcPr marL="77913" marR="77913" marT="38957" marB="38957" anchor="ctr"/>
                </a:tc>
                <a:extLst>
                  <a:ext uri="{0D108BD9-81ED-4DB2-BD59-A6C34878D82A}">
                    <a16:rowId xmlns:a16="http://schemas.microsoft.com/office/drawing/2014/main" val="2255317820"/>
                  </a:ext>
                </a:extLst>
              </a:tr>
            </a:tbl>
          </a:graphicData>
        </a:graphic>
      </p:graphicFrame>
      <p:sp>
        <p:nvSpPr>
          <p:cNvPr id="17" name="正方形/長方形 16">
            <a:extLst>
              <a:ext uri="{FF2B5EF4-FFF2-40B4-BE49-F238E27FC236}">
                <a16:creationId xmlns:a16="http://schemas.microsoft.com/office/drawing/2014/main" id="{B1A7B897-3F48-4DFE-AF2A-C1A90B565465}"/>
              </a:ext>
            </a:extLst>
          </p:cNvPr>
          <p:cNvSpPr/>
          <p:nvPr/>
        </p:nvSpPr>
        <p:spPr>
          <a:xfrm>
            <a:off x="657302" y="1063544"/>
            <a:ext cx="5765298" cy="319639"/>
          </a:xfrm>
          <a:prstGeom prst="rect">
            <a:avLst/>
          </a:prstGeom>
        </p:spPr>
        <p:txBody>
          <a:bodyPr wrap="square">
            <a:spAutoFit/>
          </a:bodyPr>
          <a:lstStyle/>
          <a:p>
            <a:pPr defTabSz="779173">
              <a:defRPr/>
            </a:pPr>
            <a:r>
              <a:rPr kumimoji="1" lang="ja-JP" altLang="en-US" sz="1477" dirty="0">
                <a:solidFill>
                  <a:prstClr val="black"/>
                </a:solidFill>
                <a:latin typeface="BIZ UDPゴシック" panose="020B0400000000000000" pitchFamily="50" charset="-128"/>
                <a:ea typeface="BIZ UDPゴシック" panose="020B0400000000000000" pitchFamily="50" charset="-128"/>
              </a:rPr>
              <a:t>■市町村・事業者からの派遣希望（７団体）</a:t>
            </a:r>
            <a:endParaRPr kumimoji="1" lang="en-US" altLang="ja-JP" sz="1477" dirty="0">
              <a:solidFill>
                <a:prstClr val="black"/>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A390FB6C-B6A6-4F9D-8C41-62A5235FE3CE}"/>
              </a:ext>
            </a:extLst>
          </p:cNvPr>
          <p:cNvSpPr>
            <a:spLocks noGrp="1"/>
          </p:cNvSpPr>
          <p:nvPr>
            <p:ph type="sldNum" sz="quarter" idx="12"/>
          </p:nvPr>
        </p:nvSpPr>
        <p:spPr>
          <a:xfrm>
            <a:off x="6987833" y="6226238"/>
            <a:ext cx="2057400" cy="337038"/>
          </a:xfrm>
        </p:spPr>
        <p:txBody>
          <a:bodyPr/>
          <a:lstStyle/>
          <a:p>
            <a:fld id="{EFB75F29-2A43-47D9-BF57-FD259BF795F0}" type="slidenum">
              <a:rPr lang="ja-JP" altLang="en-US" smtClean="0"/>
              <a:pPr/>
              <a:t>8</a:t>
            </a:fld>
            <a:endParaRPr lang="ja-JP" altLang="en-US" dirty="0"/>
          </a:p>
        </p:txBody>
      </p:sp>
      <p:sp>
        <p:nvSpPr>
          <p:cNvPr id="7" name="タイトル 1">
            <a:extLst>
              <a:ext uri="{FF2B5EF4-FFF2-40B4-BE49-F238E27FC236}">
                <a16:creationId xmlns:a16="http://schemas.microsoft.com/office/drawing/2014/main" id="{343A6A87-D326-44C8-B8DE-98E11CE93031}"/>
              </a:ext>
            </a:extLst>
          </p:cNvPr>
          <p:cNvSpPr txBox="1">
            <a:spLocks/>
          </p:cNvSpPr>
          <p:nvPr/>
        </p:nvSpPr>
        <p:spPr>
          <a:xfrm>
            <a:off x="0" y="48901"/>
            <a:ext cx="9144000" cy="491646"/>
          </a:xfrm>
          <a:prstGeom prst="rect">
            <a:avLst/>
          </a:prstGeom>
          <a:solidFill>
            <a:schemeClr val="accent1">
              <a:lumMod val="75000"/>
            </a:schemeClr>
          </a:solidFill>
          <a:effectLst/>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215" b="1" dirty="0">
                <a:solidFill>
                  <a:schemeClr val="bg1"/>
                </a:solidFill>
                <a:latin typeface="BIZ UDPゴシック" panose="020B0400000000000000" pitchFamily="50" charset="-128"/>
                <a:ea typeface="BIZ UDPゴシック" panose="020B0400000000000000" pitchFamily="50" charset="-128"/>
              </a:rPr>
              <a:t>食品ロス削減ボランティア活動推進事業について（令和７年度）</a:t>
            </a:r>
          </a:p>
        </p:txBody>
      </p:sp>
    </p:spTree>
    <p:extLst>
      <p:ext uri="{BB962C8B-B14F-4D97-AF65-F5344CB8AC3E}">
        <p14:creationId xmlns:p14="http://schemas.microsoft.com/office/powerpoint/2010/main" val="186122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83F59005-7DF9-4602-8175-E893B64D7ED5}"/>
              </a:ext>
            </a:extLst>
          </p:cNvPr>
          <p:cNvSpPr/>
          <p:nvPr/>
        </p:nvSpPr>
        <p:spPr>
          <a:xfrm>
            <a:off x="424457" y="793649"/>
            <a:ext cx="5765298" cy="546945"/>
          </a:xfrm>
          <a:prstGeom prst="rect">
            <a:avLst/>
          </a:prstGeom>
        </p:spPr>
        <p:txBody>
          <a:bodyPr wrap="square">
            <a:spAutoFit/>
          </a:bodyPr>
          <a:lstStyle/>
          <a:p>
            <a:pPr defTabSz="779173">
              <a:defRPr/>
            </a:pPr>
            <a:r>
              <a:rPr lang="ja-JP" altLang="en-US" sz="1477" dirty="0">
                <a:solidFill>
                  <a:prstClr val="black"/>
                </a:solidFill>
                <a:latin typeface="BIZ UDPゴシック" panose="020B0400000000000000" pitchFamily="50" charset="-128"/>
                <a:ea typeface="BIZ UDPゴシック" panose="020B0400000000000000" pitchFamily="50" charset="-128"/>
              </a:rPr>
              <a:t>〇</a:t>
            </a:r>
            <a:r>
              <a:rPr kumimoji="1" lang="ja-JP" altLang="en-US" sz="1477" dirty="0">
                <a:solidFill>
                  <a:prstClr val="black"/>
                </a:solidFill>
                <a:latin typeface="BIZ UDPゴシック" panose="020B0400000000000000" pitchFamily="50" charset="-128"/>
                <a:ea typeface="BIZ UDPゴシック" panose="020B0400000000000000" pitchFamily="50" charset="-128"/>
              </a:rPr>
              <a:t>地域の食品ロス削減に向けた取組の実践（活動隊の派遣）</a:t>
            </a:r>
            <a:br>
              <a:rPr kumimoji="1" lang="ja-JP" altLang="en-US" sz="1477" dirty="0">
                <a:solidFill>
                  <a:prstClr val="black"/>
                </a:solidFill>
                <a:latin typeface="BIZ UDPゴシック" panose="020B0400000000000000" pitchFamily="50" charset="-128"/>
                <a:ea typeface="BIZ UDPゴシック" panose="020B0400000000000000" pitchFamily="50" charset="-128"/>
              </a:rPr>
            </a:br>
            <a:endParaRPr kumimoji="1" lang="en-US" altLang="ja-JP" sz="1477" dirty="0">
              <a:solidFill>
                <a:prstClr val="black"/>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B1A7B897-3F48-4DFE-AF2A-C1A90B565465}"/>
              </a:ext>
            </a:extLst>
          </p:cNvPr>
          <p:cNvSpPr/>
          <p:nvPr/>
        </p:nvSpPr>
        <p:spPr>
          <a:xfrm>
            <a:off x="657302" y="1063544"/>
            <a:ext cx="5765298" cy="319639"/>
          </a:xfrm>
          <a:prstGeom prst="rect">
            <a:avLst/>
          </a:prstGeom>
        </p:spPr>
        <p:txBody>
          <a:bodyPr wrap="square">
            <a:spAutoFit/>
          </a:bodyPr>
          <a:lstStyle/>
          <a:p>
            <a:pPr defTabSz="779173">
              <a:defRPr/>
            </a:pPr>
            <a:r>
              <a:rPr kumimoji="1" lang="ja-JP" altLang="en-US" sz="1477" dirty="0">
                <a:solidFill>
                  <a:prstClr val="black"/>
                </a:solidFill>
                <a:latin typeface="BIZ UDPゴシック" panose="020B0400000000000000" pitchFamily="50" charset="-128"/>
                <a:ea typeface="BIZ UDPゴシック" panose="020B0400000000000000" pitchFamily="50" charset="-128"/>
              </a:rPr>
              <a:t>■活動風景（抜粋）</a:t>
            </a:r>
            <a:endParaRPr kumimoji="1" lang="en-US" altLang="ja-JP" sz="1477" dirty="0">
              <a:solidFill>
                <a:prstClr val="black"/>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A390FB6C-B6A6-4F9D-8C41-62A5235FE3CE}"/>
              </a:ext>
            </a:extLst>
          </p:cNvPr>
          <p:cNvSpPr>
            <a:spLocks noGrp="1"/>
          </p:cNvSpPr>
          <p:nvPr>
            <p:ph type="sldNum" sz="quarter" idx="12"/>
          </p:nvPr>
        </p:nvSpPr>
        <p:spPr>
          <a:xfrm>
            <a:off x="6987833" y="6226238"/>
            <a:ext cx="2057400" cy="337038"/>
          </a:xfrm>
        </p:spPr>
        <p:txBody>
          <a:bodyPr/>
          <a:lstStyle/>
          <a:p>
            <a:fld id="{EFB75F29-2A43-47D9-BF57-FD259BF795F0}" type="slidenum">
              <a:rPr lang="ja-JP" altLang="en-US" smtClean="0"/>
              <a:pPr/>
              <a:t>9</a:t>
            </a:fld>
            <a:endParaRPr lang="ja-JP" altLang="en-US" dirty="0"/>
          </a:p>
        </p:txBody>
      </p:sp>
      <p:sp>
        <p:nvSpPr>
          <p:cNvPr id="7" name="タイトル 1">
            <a:extLst>
              <a:ext uri="{FF2B5EF4-FFF2-40B4-BE49-F238E27FC236}">
                <a16:creationId xmlns:a16="http://schemas.microsoft.com/office/drawing/2014/main" id="{343A6A87-D326-44C8-B8DE-98E11CE93031}"/>
              </a:ext>
            </a:extLst>
          </p:cNvPr>
          <p:cNvSpPr txBox="1">
            <a:spLocks/>
          </p:cNvSpPr>
          <p:nvPr/>
        </p:nvSpPr>
        <p:spPr>
          <a:xfrm>
            <a:off x="11592" y="47048"/>
            <a:ext cx="9144000" cy="491646"/>
          </a:xfrm>
          <a:prstGeom prst="rect">
            <a:avLst/>
          </a:prstGeom>
          <a:solidFill>
            <a:schemeClr val="accent1">
              <a:lumMod val="75000"/>
            </a:schemeClr>
          </a:solidFill>
          <a:effectLst/>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215" b="1" dirty="0">
                <a:solidFill>
                  <a:schemeClr val="bg1"/>
                </a:solidFill>
                <a:latin typeface="BIZ UDPゴシック" panose="020B0400000000000000" pitchFamily="50" charset="-128"/>
                <a:ea typeface="BIZ UDPゴシック" panose="020B0400000000000000" pitchFamily="50" charset="-128"/>
              </a:rPr>
              <a:t>食品ロス削減ボランティア活動推進事業について</a:t>
            </a:r>
          </a:p>
        </p:txBody>
      </p:sp>
      <p:sp>
        <p:nvSpPr>
          <p:cNvPr id="11" name="正方形/長方形 10">
            <a:extLst>
              <a:ext uri="{FF2B5EF4-FFF2-40B4-BE49-F238E27FC236}">
                <a16:creationId xmlns:a16="http://schemas.microsoft.com/office/drawing/2014/main" id="{2A2C306B-CEFA-43EF-A695-8EDB5E1A0E54}"/>
              </a:ext>
            </a:extLst>
          </p:cNvPr>
          <p:cNvSpPr/>
          <p:nvPr/>
        </p:nvSpPr>
        <p:spPr>
          <a:xfrm>
            <a:off x="804720" y="1337016"/>
            <a:ext cx="8339280" cy="546945"/>
          </a:xfrm>
          <a:prstGeom prst="rect">
            <a:avLst/>
          </a:prstGeom>
        </p:spPr>
        <p:txBody>
          <a:bodyPr wrap="square">
            <a:spAutoFit/>
          </a:bodyPr>
          <a:lstStyle/>
          <a:p>
            <a:pPr defTabSz="779173">
              <a:defRPr/>
            </a:pPr>
            <a:r>
              <a:rPr kumimoji="1" lang="ja-JP" altLang="en-US" sz="1477" dirty="0">
                <a:solidFill>
                  <a:prstClr val="black"/>
                </a:solidFill>
                <a:latin typeface="BIZ UDPゴシック" panose="020B0400000000000000" pitchFamily="50" charset="-128"/>
                <a:ea typeface="BIZ UDPゴシック" panose="020B0400000000000000" pitchFamily="50" charset="-128"/>
              </a:rPr>
              <a:t>１　</a:t>
            </a:r>
            <a:r>
              <a:rPr kumimoji="1" lang="zh-TW" altLang="en-US" sz="1477" dirty="0">
                <a:solidFill>
                  <a:prstClr val="black"/>
                </a:solidFill>
                <a:latin typeface="BIZ UDPゴシック" panose="020B0400000000000000" pitchFamily="50" charset="-128"/>
                <a:ea typeface="BIZ UDPゴシック" panose="020B0400000000000000" pitchFamily="50" charset="-128"/>
              </a:rPr>
              <a:t>吹田市廃棄物減量等</a:t>
            </a:r>
            <a:endParaRPr kumimoji="1" lang="en-US" altLang="zh-TW" sz="1477" dirty="0">
              <a:solidFill>
                <a:prstClr val="black"/>
              </a:solidFill>
              <a:latin typeface="BIZ UDPゴシック" panose="020B0400000000000000" pitchFamily="50" charset="-128"/>
              <a:ea typeface="BIZ UDPゴシック" panose="020B0400000000000000" pitchFamily="50" charset="-128"/>
            </a:endParaRPr>
          </a:p>
          <a:p>
            <a:pPr defTabSz="779173">
              <a:defRPr/>
            </a:pPr>
            <a:r>
              <a:rPr kumimoji="1" lang="ja-JP" altLang="en-US" sz="1477" dirty="0">
                <a:solidFill>
                  <a:prstClr val="black"/>
                </a:solidFill>
                <a:latin typeface="BIZ UDPゴシック" panose="020B0400000000000000" pitchFamily="50" charset="-128"/>
                <a:ea typeface="BIZ UDPゴシック" panose="020B0400000000000000" pitchFamily="50" charset="-128"/>
              </a:rPr>
              <a:t>　 　</a:t>
            </a:r>
            <a:r>
              <a:rPr kumimoji="1" lang="zh-TW" altLang="en-US" sz="1477" dirty="0">
                <a:solidFill>
                  <a:prstClr val="black"/>
                </a:solidFill>
                <a:latin typeface="BIZ UDPゴシック" panose="020B0400000000000000" pitchFamily="50" charset="-128"/>
                <a:ea typeface="BIZ UDPゴシック" panose="020B0400000000000000" pitchFamily="50" charset="-128"/>
              </a:rPr>
              <a:t>推進員全体会</a:t>
            </a:r>
            <a:r>
              <a:rPr kumimoji="1" lang="ja-JP" altLang="en-US" sz="1477" dirty="0">
                <a:solidFill>
                  <a:prstClr val="black"/>
                </a:solidFill>
                <a:latin typeface="BIZ UDPゴシック" panose="020B0400000000000000" pitchFamily="50" charset="-128"/>
                <a:ea typeface="BIZ UDPゴシック" panose="020B0400000000000000" pitchFamily="50" charset="-128"/>
              </a:rPr>
              <a:t>（吹田市）</a:t>
            </a:r>
            <a:endParaRPr kumimoji="1" lang="en-US" altLang="ja-JP" sz="1477" dirty="0">
              <a:solidFill>
                <a:prstClr val="black"/>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11C0D0B4-61B4-4D79-97A3-506A64F6222E}"/>
              </a:ext>
            </a:extLst>
          </p:cNvPr>
          <p:cNvSpPr/>
          <p:nvPr/>
        </p:nvSpPr>
        <p:spPr>
          <a:xfrm>
            <a:off x="4240749" y="1344849"/>
            <a:ext cx="5765298" cy="319639"/>
          </a:xfrm>
          <a:prstGeom prst="rect">
            <a:avLst/>
          </a:prstGeom>
        </p:spPr>
        <p:txBody>
          <a:bodyPr wrap="square">
            <a:spAutoFit/>
          </a:bodyPr>
          <a:lstStyle/>
          <a:p>
            <a:pPr defTabSz="779173">
              <a:defRPr/>
            </a:pPr>
            <a:r>
              <a:rPr kumimoji="1" lang="ja-JP" altLang="en-US" sz="1477" dirty="0">
                <a:solidFill>
                  <a:prstClr val="black"/>
                </a:solidFill>
                <a:latin typeface="BIZ UDPゴシック" panose="020B0400000000000000" pitchFamily="50" charset="-128"/>
                <a:ea typeface="BIZ UDPゴシック" panose="020B0400000000000000" pitchFamily="50" charset="-128"/>
              </a:rPr>
              <a:t>３　食品ロス削減イベント（堺市）</a:t>
            </a:r>
            <a:endParaRPr kumimoji="1" lang="en-US" altLang="ja-JP" sz="1477" dirty="0">
              <a:solidFill>
                <a:prstClr val="black"/>
              </a:solidFill>
              <a:latin typeface="BIZ UDPゴシック" panose="020B0400000000000000" pitchFamily="50" charset="-128"/>
              <a:ea typeface="BIZ UDPゴシック" panose="020B0400000000000000" pitchFamily="50" charset="-128"/>
            </a:endParaRPr>
          </a:p>
        </p:txBody>
      </p:sp>
      <p:grpSp>
        <p:nvGrpSpPr>
          <p:cNvPr id="22" name="グループ化 21">
            <a:extLst>
              <a:ext uri="{FF2B5EF4-FFF2-40B4-BE49-F238E27FC236}">
                <a16:creationId xmlns:a16="http://schemas.microsoft.com/office/drawing/2014/main" id="{CB7E7727-9E59-496F-8C84-5782B6024DFB}"/>
              </a:ext>
            </a:extLst>
          </p:cNvPr>
          <p:cNvGrpSpPr/>
          <p:nvPr/>
        </p:nvGrpSpPr>
        <p:grpSpPr>
          <a:xfrm>
            <a:off x="5246274" y="4179810"/>
            <a:ext cx="5765298" cy="2425121"/>
            <a:chOff x="861427" y="1348169"/>
            <a:chExt cx="5765298" cy="2425121"/>
          </a:xfrm>
        </p:grpSpPr>
        <p:pic>
          <p:nvPicPr>
            <p:cNvPr id="23" name="図 22">
              <a:extLst>
                <a:ext uri="{FF2B5EF4-FFF2-40B4-BE49-F238E27FC236}">
                  <a16:creationId xmlns:a16="http://schemas.microsoft.com/office/drawing/2014/main" id="{62953DF3-5CBA-4DE2-B7C8-65AB928703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2344" y="1909849"/>
              <a:ext cx="1393435" cy="1857913"/>
            </a:xfrm>
            <a:prstGeom prst="rect">
              <a:avLst/>
            </a:prstGeom>
          </p:spPr>
        </p:pic>
        <p:pic>
          <p:nvPicPr>
            <p:cNvPr id="24" name="図 23">
              <a:extLst>
                <a:ext uri="{FF2B5EF4-FFF2-40B4-BE49-F238E27FC236}">
                  <a16:creationId xmlns:a16="http://schemas.microsoft.com/office/drawing/2014/main" id="{B88E565C-2C94-4A96-8B82-A39EEC5F27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6404" y="1915978"/>
              <a:ext cx="1393435" cy="1857312"/>
            </a:xfrm>
            <a:prstGeom prst="rect">
              <a:avLst/>
            </a:prstGeom>
          </p:spPr>
        </p:pic>
        <p:sp>
          <p:nvSpPr>
            <p:cNvPr id="25" name="正方形/長方形 24">
              <a:extLst>
                <a:ext uri="{FF2B5EF4-FFF2-40B4-BE49-F238E27FC236}">
                  <a16:creationId xmlns:a16="http://schemas.microsoft.com/office/drawing/2014/main" id="{5EAE4A0D-0848-470F-A508-52856324FAC4}"/>
                </a:ext>
              </a:extLst>
            </p:cNvPr>
            <p:cNvSpPr/>
            <p:nvPr/>
          </p:nvSpPr>
          <p:spPr>
            <a:xfrm>
              <a:off x="861427" y="1348169"/>
              <a:ext cx="5765298" cy="319639"/>
            </a:xfrm>
            <a:prstGeom prst="rect">
              <a:avLst/>
            </a:prstGeom>
          </p:spPr>
          <p:txBody>
            <a:bodyPr wrap="square">
              <a:spAutoFit/>
            </a:bodyPr>
            <a:lstStyle/>
            <a:p>
              <a:pPr defTabSz="779173">
                <a:defRPr/>
              </a:pPr>
              <a:r>
                <a:rPr kumimoji="1" lang="ja-JP" altLang="en-US" sz="1477" dirty="0">
                  <a:solidFill>
                    <a:prstClr val="black"/>
                  </a:solidFill>
                  <a:latin typeface="BIZ UDPゴシック" panose="020B0400000000000000" pitchFamily="50" charset="-128"/>
                  <a:ea typeface="BIZ UDPゴシック" panose="020B0400000000000000" pitchFamily="50" charset="-128"/>
                </a:rPr>
                <a:t>８　コープフェスタ（いずみ市民生協）</a:t>
              </a:r>
              <a:endParaRPr kumimoji="1" lang="en-US" altLang="ja-JP" sz="1477" dirty="0">
                <a:solidFill>
                  <a:prstClr val="black"/>
                </a:solidFill>
                <a:latin typeface="BIZ UDPゴシック" panose="020B0400000000000000" pitchFamily="50" charset="-128"/>
                <a:ea typeface="BIZ UDPゴシック" panose="020B0400000000000000" pitchFamily="50" charset="-128"/>
              </a:endParaRPr>
            </a:p>
          </p:txBody>
        </p:sp>
      </p:grpSp>
      <p:pic>
        <p:nvPicPr>
          <p:cNvPr id="12" name="図 11">
            <a:extLst>
              <a:ext uri="{FF2B5EF4-FFF2-40B4-BE49-F238E27FC236}">
                <a16:creationId xmlns:a16="http://schemas.microsoft.com/office/drawing/2014/main" id="{2FF3162C-98DB-4FBB-BD41-78FA273188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052" y="1962030"/>
            <a:ext cx="1393435" cy="1857389"/>
          </a:xfrm>
          <a:prstGeom prst="rect">
            <a:avLst/>
          </a:prstGeom>
        </p:spPr>
      </p:pic>
      <p:pic>
        <p:nvPicPr>
          <p:cNvPr id="27" name="図 26">
            <a:extLst>
              <a:ext uri="{FF2B5EF4-FFF2-40B4-BE49-F238E27FC236}">
                <a16:creationId xmlns:a16="http://schemas.microsoft.com/office/drawing/2014/main" id="{F4632BDB-B19F-483D-B703-9D1FFCDE41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98842" y="1961506"/>
            <a:ext cx="1393435" cy="1857913"/>
          </a:xfrm>
          <a:prstGeom prst="rect">
            <a:avLst/>
          </a:prstGeom>
        </p:spPr>
      </p:pic>
      <p:grpSp>
        <p:nvGrpSpPr>
          <p:cNvPr id="31" name="グループ化 30">
            <a:extLst>
              <a:ext uri="{FF2B5EF4-FFF2-40B4-BE49-F238E27FC236}">
                <a16:creationId xmlns:a16="http://schemas.microsoft.com/office/drawing/2014/main" id="{1A8D8C02-A49F-49C9-A96A-FD621B50802E}"/>
              </a:ext>
            </a:extLst>
          </p:cNvPr>
          <p:cNvGrpSpPr/>
          <p:nvPr/>
        </p:nvGrpSpPr>
        <p:grpSpPr>
          <a:xfrm>
            <a:off x="904161" y="4179810"/>
            <a:ext cx="5765298" cy="2440532"/>
            <a:chOff x="4692626" y="1392597"/>
            <a:chExt cx="5765298" cy="2440532"/>
          </a:xfrm>
        </p:grpSpPr>
        <p:sp>
          <p:nvSpPr>
            <p:cNvPr id="16" name="正方形/長方形 15">
              <a:extLst>
                <a:ext uri="{FF2B5EF4-FFF2-40B4-BE49-F238E27FC236}">
                  <a16:creationId xmlns:a16="http://schemas.microsoft.com/office/drawing/2014/main" id="{08836CE4-1DB0-48AD-ACAA-4213768922F0}"/>
                </a:ext>
              </a:extLst>
            </p:cNvPr>
            <p:cNvSpPr/>
            <p:nvPr/>
          </p:nvSpPr>
          <p:spPr>
            <a:xfrm>
              <a:off x="4692626" y="1392597"/>
              <a:ext cx="5765298" cy="319639"/>
            </a:xfrm>
            <a:prstGeom prst="rect">
              <a:avLst/>
            </a:prstGeom>
          </p:spPr>
          <p:txBody>
            <a:bodyPr wrap="square">
              <a:spAutoFit/>
            </a:bodyPr>
            <a:lstStyle/>
            <a:p>
              <a:pPr defTabSz="779173">
                <a:defRPr/>
              </a:pPr>
              <a:r>
                <a:rPr kumimoji="1" lang="ja-JP" altLang="en-US" sz="1477" dirty="0">
                  <a:solidFill>
                    <a:prstClr val="black"/>
                  </a:solidFill>
                  <a:latin typeface="BIZ UDPゴシック" panose="020B0400000000000000" pitchFamily="50" charset="-128"/>
                  <a:ea typeface="BIZ UDPゴシック" panose="020B0400000000000000" pitchFamily="50" charset="-128"/>
                </a:rPr>
                <a:t>４　「もったいないやん</a:t>
              </a:r>
              <a:r>
                <a:rPr kumimoji="1" lang="en-US" altLang="ja-JP" sz="1477" dirty="0">
                  <a:solidFill>
                    <a:prstClr val="black"/>
                  </a:solidFill>
                  <a:latin typeface="BIZ UDPゴシック" panose="020B0400000000000000" pitchFamily="50" charset="-128"/>
                  <a:ea typeface="BIZ UDPゴシック" panose="020B0400000000000000" pitchFamily="50" charset="-128"/>
                </a:rPr>
                <a:t>EXPO</a:t>
              </a:r>
              <a:r>
                <a:rPr kumimoji="1" lang="ja-JP" altLang="en-US" sz="1477" dirty="0">
                  <a:solidFill>
                    <a:prstClr val="black"/>
                  </a:solidFill>
                  <a:latin typeface="BIZ UDPゴシック" panose="020B0400000000000000" pitchFamily="50" charset="-128"/>
                  <a:ea typeface="BIZ UDPゴシック" panose="020B0400000000000000" pitchFamily="50" charset="-128"/>
                </a:rPr>
                <a:t>（京阪百貨店）</a:t>
              </a:r>
              <a:endParaRPr kumimoji="1" lang="en-US" altLang="ja-JP" sz="1477" dirty="0">
                <a:solidFill>
                  <a:prstClr val="black"/>
                </a:solidFill>
                <a:latin typeface="BIZ UDPゴシック" panose="020B0400000000000000" pitchFamily="50" charset="-128"/>
                <a:ea typeface="BIZ UDPゴシック" panose="020B0400000000000000" pitchFamily="50" charset="-128"/>
              </a:endParaRPr>
            </a:p>
          </p:txBody>
        </p:sp>
        <p:pic>
          <p:nvPicPr>
            <p:cNvPr id="28" name="図 27">
              <a:extLst>
                <a:ext uri="{FF2B5EF4-FFF2-40B4-BE49-F238E27FC236}">
                  <a16:creationId xmlns:a16="http://schemas.microsoft.com/office/drawing/2014/main" id="{696DF138-FE32-45FA-A138-C06C787BBA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92626" y="1958040"/>
              <a:ext cx="2576144" cy="1875089"/>
            </a:xfrm>
            <a:prstGeom prst="rect">
              <a:avLst/>
            </a:prstGeom>
          </p:spPr>
        </p:pic>
      </p:grpSp>
      <p:pic>
        <p:nvPicPr>
          <p:cNvPr id="30" name="図 29">
            <a:extLst>
              <a:ext uri="{FF2B5EF4-FFF2-40B4-BE49-F238E27FC236}">
                <a16:creationId xmlns:a16="http://schemas.microsoft.com/office/drawing/2014/main" id="{1877ABC4-8FB8-4A0C-9966-0E9D185049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96887" y="4746477"/>
            <a:ext cx="1505888" cy="1847937"/>
          </a:xfrm>
          <a:prstGeom prst="rect">
            <a:avLst/>
          </a:prstGeom>
        </p:spPr>
      </p:pic>
      <p:pic>
        <p:nvPicPr>
          <p:cNvPr id="36" name="図 35">
            <a:extLst>
              <a:ext uri="{FF2B5EF4-FFF2-40B4-BE49-F238E27FC236}">
                <a16:creationId xmlns:a16="http://schemas.microsoft.com/office/drawing/2014/main" id="{DEB44C2C-AA24-4912-893F-BB05C2FA4B8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28534" y="1961506"/>
            <a:ext cx="1857313" cy="1857313"/>
          </a:xfrm>
          <a:prstGeom prst="rect">
            <a:avLst/>
          </a:prstGeom>
        </p:spPr>
      </p:pic>
      <p:pic>
        <p:nvPicPr>
          <p:cNvPr id="38" name="図 37">
            <a:extLst>
              <a:ext uri="{FF2B5EF4-FFF2-40B4-BE49-F238E27FC236}">
                <a16:creationId xmlns:a16="http://schemas.microsoft.com/office/drawing/2014/main" id="{5E6BA5B5-7B05-4FD7-8E49-35FB4B1ED6F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422600" y="1982273"/>
            <a:ext cx="2505122" cy="1857313"/>
          </a:xfrm>
          <a:prstGeom prst="rect">
            <a:avLst/>
          </a:prstGeom>
        </p:spPr>
      </p:pic>
    </p:spTree>
    <p:extLst>
      <p:ext uri="{BB962C8B-B14F-4D97-AF65-F5344CB8AC3E}">
        <p14:creationId xmlns:p14="http://schemas.microsoft.com/office/powerpoint/2010/main" val="411219976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8924</Words>
  <Application>Microsoft Office PowerPoint</Application>
  <PresentationFormat>画面に合わせる (4:3)</PresentationFormat>
  <Paragraphs>818</Paragraphs>
  <Slides>27</Slides>
  <Notes>15</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27</vt:i4>
      </vt:variant>
    </vt:vector>
  </HeadingPairs>
  <TitlesOfParts>
    <vt:vector size="43" baseType="lpstr">
      <vt:lpstr>BIZ UDPゴシック</vt:lpstr>
      <vt:lpstr>BIZ UDPゴシック</vt:lpstr>
      <vt:lpstr>BIZ UDゴシック</vt:lpstr>
      <vt:lpstr>Meiryo UI</vt:lpstr>
      <vt:lpstr>Noto Sans JP</vt:lpstr>
      <vt:lpstr>UD デジタル 教科書体 NP-B</vt:lpstr>
      <vt:lpstr>UD デジタル 教科書体 NP-R</vt:lpstr>
      <vt:lpstr>メイリオ</vt:lpstr>
      <vt:lpstr>游ゴシック</vt:lpstr>
      <vt:lpstr>Arial</vt:lpstr>
      <vt:lpstr>Calibri</vt:lpstr>
      <vt:lpstr>Calibri Light</vt:lpstr>
      <vt:lpstr>Wingdings</vt:lpstr>
      <vt:lpstr>Wingdings 2</vt:lpstr>
      <vt:lpstr>Office テーマ</vt:lpstr>
      <vt:lpstr>HDOfficeLightV0</vt:lpstr>
      <vt:lpstr>（２）食品ロス削減対策検討事業について</vt:lpstr>
      <vt:lpstr>食品ロス削減対策検討事業について</vt:lpstr>
      <vt:lpstr>PowerPoint プレゼンテーション</vt:lpstr>
      <vt:lpstr>（３）食品ロス削減ボランティア活動推進事業について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（４）食品ロス削減連携活動推進事業</vt:lpstr>
      <vt:lpstr>PowerPoint プレゼンテーション</vt:lpstr>
      <vt:lpstr>PowerPoint プレゼンテーション</vt:lpstr>
      <vt:lpstr>小売店と連携した食品ロス削減キャンペーンについて</vt:lpstr>
      <vt:lpstr>キャンペーン実施店舗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（５）食品ロス削減推進計画の見直しについて</vt:lpstr>
      <vt:lpstr>大阪府食品ロス削減推進計画の改正について</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2026-02-10T00:05:07Z</dcterms:created>
  <dcterms:modified xsi:type="dcterms:W3CDTF">2026-02-10T00:05:40Z</dcterms:modified>
</cp:coreProperties>
</file>