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83" r:id="rId2"/>
    <p:sldId id="278" r:id="rId3"/>
    <p:sldId id="282" r:id="rId4"/>
    <p:sldId id="272" r:id="rId5"/>
    <p:sldId id="275" r:id="rId6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F1FC"/>
    <a:srgbClr val="A13E1F"/>
    <a:srgbClr val="AC5914"/>
    <a:srgbClr val="BA1616"/>
    <a:srgbClr val="CC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746" autoAdjust="0"/>
  </p:normalViewPr>
  <p:slideViewPr>
    <p:cSldViewPr>
      <p:cViewPr varScale="1">
        <p:scale>
          <a:sx n="110" d="100"/>
          <a:sy n="110" d="100"/>
        </p:scale>
        <p:origin x="192" y="86"/>
      </p:cViewPr>
      <p:guideLst>
        <p:guide orient="horz" pos="2205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認知度の推移!$B$20</c:f>
              <c:strCache>
                <c:ptCount val="1"/>
                <c:pt idx="0">
                  <c:v>大阪府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認知度の推移!$A$21:$A$28</c:f>
              <c:numCache>
                <c:formatCode>General</c:formatCode>
                <c:ptCount val="8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</c:numCache>
            </c:numRef>
          </c:cat>
          <c:val>
            <c:numRef>
              <c:f>認知度の推移!$B$21:$B$28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86.3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85.7</c:v>
                </c:pt>
                <c:pt idx="7">
                  <c:v>84.4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EC-4C2E-A8C9-DE763D4EB3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89524319"/>
        <c:axId val="1089522655"/>
      </c:barChart>
      <c:lineChart>
        <c:grouping val="standard"/>
        <c:varyColors val="0"/>
        <c:ser>
          <c:idx val="1"/>
          <c:order val="1"/>
          <c:tx>
            <c:strRef>
              <c:f>認知度の推移!$C$20</c:f>
              <c:strCache>
                <c:ptCount val="1"/>
                <c:pt idx="0">
                  <c:v>消費者庁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8.3333333333333332E-3"/>
                  <c:y val="-7.407407407407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EC-4C2E-A8C9-DE763D4EB3DE}"/>
                </c:ext>
              </c:extLst>
            </c:dLbl>
            <c:dLbl>
              <c:idx val="1"/>
              <c:layout>
                <c:manualLayout>
                  <c:x val="-5.0925337632079971E-17"/>
                  <c:y val="-4.1666666666666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EC-4C2E-A8C9-DE763D4EB3DE}"/>
                </c:ext>
              </c:extLst>
            </c:dLbl>
            <c:dLbl>
              <c:idx val="2"/>
              <c:layout>
                <c:manualLayout>
                  <c:x val="0"/>
                  <c:y val="-9.25925925925926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EC-4C2E-A8C9-DE763D4EB3DE}"/>
                </c:ext>
              </c:extLst>
            </c:dLbl>
            <c:dLbl>
              <c:idx val="3"/>
              <c:layout>
                <c:manualLayout>
                  <c:x val="0"/>
                  <c:y val="-6.4814814814814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EEC-4C2E-A8C9-DE763D4EB3DE}"/>
                </c:ext>
              </c:extLst>
            </c:dLbl>
            <c:dLbl>
              <c:idx val="4"/>
              <c:layout>
                <c:manualLayout>
                  <c:x val="-1.3177833514364254E-2"/>
                  <c:y val="-5.3879310344827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EC-4C2E-A8C9-DE763D4EB3DE}"/>
                </c:ext>
              </c:extLst>
            </c:dLbl>
            <c:dLbl>
              <c:idx val="5"/>
              <c:layout>
                <c:manualLayout>
                  <c:x val="-3.1626800434474307E-2"/>
                  <c:y val="-3.92413906235858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EEC-4C2E-A8C9-DE763D4EB3DE}"/>
                </c:ext>
              </c:extLst>
            </c:dLbl>
            <c:dLbl>
              <c:idx val="7"/>
              <c:layout>
                <c:manualLayout>
                  <c:x val="-7.9067001086185525E-3"/>
                  <c:y val="4.6695402298850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EC-4C2E-A8C9-DE763D4EB3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認知度の推移!$A$21:$A$28</c:f>
              <c:numCache>
                <c:formatCode>General</c:formatCode>
                <c:ptCount val="8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</c:numCache>
            </c:numRef>
          </c:cat>
          <c:val>
            <c:numRef>
              <c:f>認知度の推移!$C$21:$C$28</c:f>
              <c:numCache>
                <c:formatCode>General</c:formatCode>
                <c:ptCount val="8"/>
                <c:pt idx="0">
                  <c:v>74.5</c:v>
                </c:pt>
                <c:pt idx="1">
                  <c:v>80.2</c:v>
                </c:pt>
                <c:pt idx="2">
                  <c:v>79.400000000000006</c:v>
                </c:pt>
                <c:pt idx="3">
                  <c:v>80.900000000000006</c:v>
                </c:pt>
                <c:pt idx="4">
                  <c:v>81.099999999999994</c:v>
                </c:pt>
                <c:pt idx="5">
                  <c:v>80.8</c:v>
                </c:pt>
                <c:pt idx="6">
                  <c:v>78.8</c:v>
                </c:pt>
                <c:pt idx="7">
                  <c:v>81.2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EEC-4C2E-A8C9-DE763D4EB3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9524319"/>
        <c:axId val="1089522655"/>
      </c:lineChart>
      <c:catAx>
        <c:axId val="108952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89522655"/>
        <c:crosses val="autoZero"/>
        <c:auto val="1"/>
        <c:lblAlgn val="ctr"/>
        <c:lblOffset val="100"/>
        <c:noMultiLvlLbl val="0"/>
      </c:catAx>
      <c:valAx>
        <c:axId val="10895226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895243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認知度の推移!$B$62</c:f>
              <c:strCache>
                <c:ptCount val="1"/>
                <c:pt idx="0">
                  <c:v>2020年度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認知度の推移!$A$63:$A$68</c:f>
              <c:strCache>
                <c:ptCount val="6"/>
                <c:pt idx="0">
                  <c:v>18-19才</c:v>
                </c:pt>
                <c:pt idx="1">
                  <c:v>20-29才</c:v>
                </c:pt>
                <c:pt idx="2">
                  <c:v>30-39才</c:v>
                </c:pt>
                <c:pt idx="3">
                  <c:v>40-49才</c:v>
                </c:pt>
                <c:pt idx="4">
                  <c:v>50-59才</c:v>
                </c:pt>
                <c:pt idx="5">
                  <c:v>60才以上</c:v>
                </c:pt>
              </c:strCache>
            </c:strRef>
          </c:cat>
          <c:val>
            <c:numRef>
              <c:f>認知度の推移!$B$63:$B$68</c:f>
              <c:numCache>
                <c:formatCode>General</c:formatCode>
                <c:ptCount val="6"/>
                <c:pt idx="0">
                  <c:v>77.400000000000006</c:v>
                </c:pt>
                <c:pt idx="1">
                  <c:v>80.400000000000006</c:v>
                </c:pt>
                <c:pt idx="2">
                  <c:v>83.6</c:v>
                </c:pt>
                <c:pt idx="3">
                  <c:v>88.1</c:v>
                </c:pt>
                <c:pt idx="4">
                  <c:v>87</c:v>
                </c:pt>
                <c:pt idx="5">
                  <c:v>91.9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69-4F13-BE65-BA220DE41464}"/>
            </c:ext>
          </c:extLst>
        </c:ser>
        <c:ser>
          <c:idx val="2"/>
          <c:order val="1"/>
          <c:tx>
            <c:strRef>
              <c:f>認知度の推移!$C$62</c:f>
              <c:strCache>
                <c:ptCount val="1"/>
                <c:pt idx="0">
                  <c:v>2024年度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認知度の推移!$A$63:$A$68</c:f>
              <c:strCache>
                <c:ptCount val="6"/>
                <c:pt idx="0">
                  <c:v>18-19才</c:v>
                </c:pt>
                <c:pt idx="1">
                  <c:v>20-29才</c:v>
                </c:pt>
                <c:pt idx="2">
                  <c:v>30-39才</c:v>
                </c:pt>
                <c:pt idx="3">
                  <c:v>40-49才</c:v>
                </c:pt>
                <c:pt idx="4">
                  <c:v>50-59才</c:v>
                </c:pt>
                <c:pt idx="5">
                  <c:v>60才以上</c:v>
                </c:pt>
              </c:strCache>
            </c:strRef>
          </c:cat>
          <c:val>
            <c:numRef>
              <c:f>認知度の推移!$C$63:$C$68</c:f>
              <c:numCache>
                <c:formatCode>General</c:formatCode>
                <c:ptCount val="6"/>
                <c:pt idx="0">
                  <c:v>90.3</c:v>
                </c:pt>
                <c:pt idx="1">
                  <c:v>81.599999999999994</c:v>
                </c:pt>
                <c:pt idx="2">
                  <c:v>86.2</c:v>
                </c:pt>
                <c:pt idx="3">
                  <c:v>84.7</c:v>
                </c:pt>
                <c:pt idx="4">
                  <c:v>88.1</c:v>
                </c:pt>
                <c:pt idx="5">
                  <c:v>86.6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69-4F13-BE65-BA220DE41464}"/>
            </c:ext>
          </c:extLst>
        </c:ser>
        <c:ser>
          <c:idx val="1"/>
          <c:order val="2"/>
          <c:tx>
            <c:strRef>
              <c:f>認知度の推移!$D$62</c:f>
              <c:strCache>
                <c:ptCount val="1"/>
                <c:pt idx="0">
                  <c:v>2025年度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認知度の推移!$D$63:$D$68</c:f>
              <c:numCache>
                <c:formatCode>General</c:formatCode>
                <c:ptCount val="6"/>
                <c:pt idx="0">
                  <c:v>96.8</c:v>
                </c:pt>
                <c:pt idx="1">
                  <c:v>82.3</c:v>
                </c:pt>
                <c:pt idx="2">
                  <c:v>81</c:v>
                </c:pt>
                <c:pt idx="3">
                  <c:v>77.5</c:v>
                </c:pt>
                <c:pt idx="4">
                  <c:v>88.1</c:v>
                </c:pt>
                <c:pt idx="5">
                  <c:v>91.9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69-4F13-BE65-BA220DE41464}"/>
            </c:ext>
          </c:extLst>
        </c:ser>
        <c:ser>
          <c:idx val="3"/>
          <c:order val="3"/>
          <c:tx>
            <c:strRef>
              <c:f>認知度の推移!$E$62</c:f>
              <c:strCache>
                <c:ptCount val="1"/>
                <c:pt idx="0">
                  <c:v>全国（2025）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認知度の推移!$A$63:$A$68</c:f>
              <c:strCache>
                <c:ptCount val="6"/>
                <c:pt idx="0">
                  <c:v>18-19才</c:v>
                </c:pt>
                <c:pt idx="1">
                  <c:v>20-29才</c:v>
                </c:pt>
                <c:pt idx="2">
                  <c:v>30-39才</c:v>
                </c:pt>
                <c:pt idx="3">
                  <c:v>40-49才</c:v>
                </c:pt>
                <c:pt idx="4">
                  <c:v>50-59才</c:v>
                </c:pt>
                <c:pt idx="5">
                  <c:v>60才以上</c:v>
                </c:pt>
              </c:strCache>
            </c:strRef>
          </c:cat>
          <c:val>
            <c:numRef>
              <c:f>認知度の推移!$E$63:$E$68</c:f>
              <c:numCache>
                <c:formatCode>General</c:formatCode>
                <c:ptCount val="6"/>
                <c:pt idx="0">
                  <c:v>79.2</c:v>
                </c:pt>
                <c:pt idx="1">
                  <c:v>67.099999999999994</c:v>
                </c:pt>
                <c:pt idx="2">
                  <c:v>73.5</c:v>
                </c:pt>
                <c:pt idx="3">
                  <c:v>75.5</c:v>
                </c:pt>
                <c:pt idx="4">
                  <c:v>83.2</c:v>
                </c:pt>
                <c:pt idx="5">
                  <c:v>88.1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669-4F13-BE65-BA220DE414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59914848"/>
        <c:axId val="1459918176"/>
      </c:barChart>
      <c:catAx>
        <c:axId val="1459914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59918176"/>
        <c:crosses val="autoZero"/>
        <c:auto val="1"/>
        <c:lblAlgn val="ctr"/>
        <c:lblOffset val="100"/>
        <c:noMultiLvlLbl val="0"/>
      </c:catAx>
      <c:valAx>
        <c:axId val="145991817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59914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490467658792048E-2"/>
          <c:y val="3.3413330155377383E-2"/>
          <c:w val="0.8987778785443199"/>
          <c:h val="0.8857317198357710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Sheet1!$A$16</c:f>
              <c:strCache>
                <c:ptCount val="1"/>
                <c:pt idx="0">
                  <c:v>2020年度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9"/>
              <c:layout>
                <c:manualLayout>
                  <c:x val="-8.5551750468853376E-3"/>
                  <c:y val="2.58330853653149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25438964493162E-2"/>
                      <c:h val="6.401120040542769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99AD-4CBF-9CFA-99CF828E34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Sheet1!$B$16:$V$16</c:f>
              <c:numCache>
                <c:formatCode>0.0;\-0.0;\-</c:formatCode>
                <c:ptCount val="21"/>
                <c:pt idx="0">
                  <c:v>76</c:v>
                </c:pt>
                <c:pt idx="1">
                  <c:v>53.300000000000004</c:v>
                </c:pt>
                <c:pt idx="2">
                  <c:v>52.7</c:v>
                </c:pt>
                <c:pt idx="3">
                  <c:v>41.699999999999996</c:v>
                </c:pt>
                <c:pt idx="4">
                  <c:v>41.199999999999996</c:v>
                </c:pt>
                <c:pt idx="5">
                  <c:v>32.6</c:v>
                </c:pt>
                <c:pt idx="6">
                  <c:v>28.7</c:v>
                </c:pt>
                <c:pt idx="7">
                  <c:v>25.900000000000002</c:v>
                </c:pt>
                <c:pt idx="18" formatCode="General">
                  <c:v>93.8</c:v>
                </c:pt>
                <c:pt idx="19">
                  <c:v>81.900000000000006</c:v>
                </c:pt>
                <c:pt idx="20" formatCode="General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AD-4CBF-9CFA-99CF828E346A}"/>
            </c:ext>
          </c:extLst>
        </c:ser>
        <c:ser>
          <c:idx val="0"/>
          <c:order val="1"/>
          <c:tx>
            <c:strRef>
              <c:f>Sheet1!$A$15</c:f>
              <c:strCache>
                <c:ptCount val="1"/>
                <c:pt idx="0">
                  <c:v>2024年度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19"/>
              <c:layout>
                <c:manualLayout>
                  <c:x val="-1.9303878644816383E-16"/>
                  <c:y val="-2.9523692181800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9AD-4CBF-9CFA-99CF828E34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Sheet1!$B$13:$V$13</c:f>
              <c:strCache>
                <c:ptCount val="21"/>
                <c:pt idx="0">
                  <c:v>残さずに
食べる</c:v>
                </c:pt>
                <c:pt idx="1">
                  <c:v>冷凍保存を活用する</c:v>
                </c:pt>
                <c:pt idx="2">
                  <c:v>「賞味期限」を過ぎてもすぐ捨てるのではなく、自分で食べられるか判断する</c:v>
                </c:pt>
                <c:pt idx="3">
                  <c:v>飲食店等で注文し過ぎない</c:v>
                </c:pt>
                <c:pt idx="4">
                  <c:v>料理を作り過ぎない　</c:v>
                </c:pt>
                <c:pt idx="5">
                  <c:v>日頃から
冷蔵庫等の食材の種類・量・期限表示を確認し、使い切るようにしている</c:v>
                </c:pt>
                <c:pt idx="6">
                  <c:v>食べきれる量を購入する（小分け商品、少量パック商品、バラ売り等を必要に応じ活用）</c:v>
                </c:pt>
                <c:pt idx="7">
                  <c:v>残った料理を別の料理に作り替える
(リメイクする)</c:v>
                </c:pt>
                <c:pt idx="8">
                  <c:v>防災備蓄食品は、備蓄した食品を定期的に消費し、食べた分だけ買い足していくローリングストック法を活用している</c:v>
                </c:pt>
                <c:pt idx="9">
                  <c:v>期限間近による値引き商品・ポイント還元の商品を率先して選ぶ　</c:v>
                </c:pt>
                <c:pt idx="10">
                  <c:v>商品棚の手前に並ぶ期限の近い商品を購入する（いわゆる「てまえどり」）</c:v>
                </c:pt>
                <c:pt idx="11">
                  <c:v>恵方巻やクリスマスケーキなどの季節商品を事前予約する</c:v>
                </c:pt>
                <c:pt idx="12">
                  <c:v>外食時には、小盛メニュー等希望に沿った量で料理を提供する店を選ぶ</c:v>
                </c:pt>
                <c:pt idx="13">
                  <c:v>飲食店で食べきれなかった料理を持ち帰って食べる</c:v>
                </c:pt>
                <c:pt idx="14">
                  <c:v>宴会や会食などの大人数で外食する場合は、3010運動を心がける</c:v>
                </c:pt>
                <c:pt idx="15">
                  <c:v>フードシェアリングサービスやアップサイクル商品など、食品ロス削減につながる商品を選んで購入する</c:v>
                </c:pt>
                <c:pt idx="16">
                  <c:v>賞味期限がまだあるものの使用する予定のない食品はフードドライブを通じて寄贈する</c:v>
                </c:pt>
                <c:pt idx="17">
                  <c:v>その他</c:v>
                </c:pt>
                <c:pt idx="18">
                  <c:v>取り組んでいることがある・計</c:v>
                </c:pt>
                <c:pt idx="19">
                  <c:v>２項目以上取り組んでいることがある</c:v>
                </c:pt>
                <c:pt idx="20">
                  <c:v>取り組んでいることはない</c:v>
                </c:pt>
              </c:strCache>
            </c:strRef>
          </c:cat>
          <c:val>
            <c:numRef>
              <c:f>Sheet1!$B$15:$V$15</c:f>
              <c:numCache>
                <c:formatCode>?0.0;\-?0.0;\-</c:formatCode>
                <c:ptCount val="21"/>
                <c:pt idx="0">
                  <c:v>78.8</c:v>
                </c:pt>
                <c:pt idx="1">
                  <c:v>51.3</c:v>
                </c:pt>
                <c:pt idx="2">
                  <c:v>51.3</c:v>
                </c:pt>
                <c:pt idx="3">
                  <c:v>46.6</c:v>
                </c:pt>
                <c:pt idx="4">
                  <c:v>40.4</c:v>
                </c:pt>
                <c:pt idx="5">
                  <c:v>38</c:v>
                </c:pt>
                <c:pt idx="6">
                  <c:v>36.4</c:v>
                </c:pt>
                <c:pt idx="7">
                  <c:v>26.2</c:v>
                </c:pt>
                <c:pt idx="8">
                  <c:v>15.6</c:v>
                </c:pt>
                <c:pt idx="9">
                  <c:v>40.1</c:v>
                </c:pt>
                <c:pt idx="10">
                  <c:v>17.2</c:v>
                </c:pt>
                <c:pt idx="11">
                  <c:v>9.3000000000000007</c:v>
                </c:pt>
                <c:pt idx="12">
                  <c:v>7.3</c:v>
                </c:pt>
                <c:pt idx="13">
                  <c:v>9.1999999999999993</c:v>
                </c:pt>
                <c:pt idx="14">
                  <c:v>2.5</c:v>
                </c:pt>
                <c:pt idx="15">
                  <c:v>4.3</c:v>
                </c:pt>
                <c:pt idx="16">
                  <c:v>4.3</c:v>
                </c:pt>
                <c:pt idx="17">
                  <c:v>0.1</c:v>
                </c:pt>
                <c:pt idx="18">
                  <c:v>94.6</c:v>
                </c:pt>
                <c:pt idx="19">
                  <c:v>86.4</c:v>
                </c:pt>
                <c:pt idx="20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AD-4CBF-9CFA-99CF828E346A}"/>
            </c:ext>
          </c:extLst>
        </c:ser>
        <c:ser>
          <c:idx val="2"/>
          <c:order val="2"/>
          <c:tx>
            <c:strRef>
              <c:f>Sheet1!$A$14</c:f>
              <c:strCache>
                <c:ptCount val="1"/>
                <c:pt idx="0">
                  <c:v>2025年度</c:v>
                </c:pt>
              </c:strCache>
            </c:strRef>
          </c:tx>
          <c:spPr>
            <a:solidFill>
              <a:srgbClr val="00FF00"/>
            </a:solidFill>
            <a:ln>
              <a:noFill/>
            </a:ln>
            <a:effectLst/>
          </c:spPr>
          <c:invertIfNegative val="0"/>
          <c:dLbls>
            <c:dLbl>
              <c:idx val="19"/>
              <c:layout>
                <c:manualLayout>
                  <c:x val="1.3161887485138466E-2"/>
                  <c:y val="1.47618460909004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9AD-4CBF-9CFA-99CF828E34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Sheet1!$B$14:$V$14</c:f>
              <c:numCache>
                <c:formatCode>General</c:formatCode>
                <c:ptCount val="21"/>
                <c:pt idx="0">
                  <c:v>78.3</c:v>
                </c:pt>
                <c:pt idx="1">
                  <c:v>52</c:v>
                </c:pt>
                <c:pt idx="2">
                  <c:v>44.7</c:v>
                </c:pt>
                <c:pt idx="3">
                  <c:v>42</c:v>
                </c:pt>
                <c:pt idx="4">
                  <c:v>40.799999999999997</c:v>
                </c:pt>
                <c:pt idx="5">
                  <c:v>33.700000000000003</c:v>
                </c:pt>
                <c:pt idx="6">
                  <c:v>35.9</c:v>
                </c:pt>
                <c:pt idx="7">
                  <c:v>22.3</c:v>
                </c:pt>
                <c:pt idx="8">
                  <c:v>13.3</c:v>
                </c:pt>
                <c:pt idx="9">
                  <c:v>33.9</c:v>
                </c:pt>
                <c:pt idx="10">
                  <c:v>16.100000000000001</c:v>
                </c:pt>
                <c:pt idx="11">
                  <c:v>6</c:v>
                </c:pt>
                <c:pt idx="12">
                  <c:v>7.8</c:v>
                </c:pt>
                <c:pt idx="13">
                  <c:v>10.3</c:v>
                </c:pt>
                <c:pt idx="14">
                  <c:v>2.7</c:v>
                </c:pt>
                <c:pt idx="15">
                  <c:v>4.5999999999999996</c:v>
                </c:pt>
                <c:pt idx="16">
                  <c:v>4.2</c:v>
                </c:pt>
                <c:pt idx="17">
                  <c:v>0.2</c:v>
                </c:pt>
                <c:pt idx="18">
                  <c:v>93.7</c:v>
                </c:pt>
                <c:pt idx="19">
                  <c:v>82.3</c:v>
                </c:pt>
                <c:pt idx="20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AD-4CBF-9CFA-99CF828E34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40576351"/>
        <c:axId val="1840578847"/>
      </c:barChart>
      <c:catAx>
        <c:axId val="184057635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40578847"/>
        <c:crosses val="autoZero"/>
        <c:auto val="1"/>
        <c:lblAlgn val="ctr"/>
        <c:lblOffset val="100"/>
        <c:noMultiLvlLbl val="0"/>
      </c:catAx>
      <c:valAx>
        <c:axId val="18405788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0.0;\-0.0;\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405763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033401929852118"/>
          <c:y val="0.12667987390414556"/>
          <c:w val="0.12559162134412727"/>
          <c:h val="0.26421235219930395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大阪府2020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ffectLst/>
          </c:spPr>
          <c:invertIfNegative val="0"/>
          <c:val>
            <c:numRef>
              <c:f>Sheet1!$B$3:$L$3</c:f>
              <c:numCache>
                <c:formatCode>0.0;\-0.0;\-</c:formatCode>
                <c:ptCount val="11"/>
                <c:pt idx="0">
                  <c:v>76</c:v>
                </c:pt>
                <c:pt idx="1">
                  <c:v>53.300000000000004</c:v>
                </c:pt>
                <c:pt idx="2">
                  <c:v>52.7</c:v>
                </c:pt>
                <c:pt idx="3">
                  <c:v>41.699999999999996</c:v>
                </c:pt>
                <c:pt idx="4">
                  <c:v>41.199999999999996</c:v>
                </c:pt>
                <c:pt idx="5">
                  <c:v>32.6</c:v>
                </c:pt>
                <c:pt idx="6">
                  <c:v>28.7</c:v>
                </c:pt>
                <c:pt idx="7">
                  <c:v>25.900000000000002</c:v>
                </c:pt>
                <c:pt idx="8">
                  <c:v>0.70000000000000007</c:v>
                </c:pt>
                <c:pt idx="9">
                  <c:v>93.8</c:v>
                </c:pt>
                <c:pt idx="10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61-4B92-B4E5-2954CCDF6711}"/>
            </c:ext>
          </c:extLst>
        </c:ser>
        <c:ser>
          <c:idx val="1"/>
          <c:order val="1"/>
          <c:tx>
            <c:strRef>
              <c:f>Sheet1!$A$6</c:f>
              <c:strCache>
                <c:ptCount val="1"/>
                <c:pt idx="0">
                  <c:v>大阪府2025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Sheet1!$B$6:$L$6</c:f>
              <c:numCache>
                <c:formatCode>General</c:formatCode>
                <c:ptCount val="11"/>
                <c:pt idx="0">
                  <c:v>78.3</c:v>
                </c:pt>
                <c:pt idx="1">
                  <c:v>52</c:v>
                </c:pt>
                <c:pt idx="2">
                  <c:v>44.7</c:v>
                </c:pt>
                <c:pt idx="3">
                  <c:v>40.799999999999997</c:v>
                </c:pt>
                <c:pt idx="4">
                  <c:v>42</c:v>
                </c:pt>
                <c:pt idx="5">
                  <c:v>33.700000000000003</c:v>
                </c:pt>
                <c:pt idx="6">
                  <c:v>35.9</c:v>
                </c:pt>
                <c:pt idx="7">
                  <c:v>22.3</c:v>
                </c:pt>
                <c:pt idx="8">
                  <c:v>0.2</c:v>
                </c:pt>
                <c:pt idx="9">
                  <c:v>93.7</c:v>
                </c:pt>
                <c:pt idx="10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61-4B92-B4E5-2954CCDF6711}"/>
            </c:ext>
          </c:extLst>
        </c:ser>
        <c:ser>
          <c:idx val="2"/>
          <c:order val="2"/>
          <c:tx>
            <c:strRef>
              <c:f>Sheet1!$A$7</c:f>
              <c:strCache>
                <c:ptCount val="1"/>
                <c:pt idx="0">
                  <c:v>消費者庁2020</c:v>
                </c:pt>
              </c:strCache>
            </c:strRef>
          </c:tx>
          <c:spPr>
            <a:solidFill>
              <a:schemeClr val="accent5">
                <a:alpha val="5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Sheet1!$B$7:$L$7</c:f>
              <c:numCache>
                <c:formatCode>General</c:formatCode>
                <c:ptCount val="11"/>
                <c:pt idx="0">
                  <c:v>69.5</c:v>
                </c:pt>
                <c:pt idx="1">
                  <c:v>46.4</c:v>
                </c:pt>
                <c:pt idx="2">
                  <c:v>44.1</c:v>
                </c:pt>
                <c:pt idx="3">
                  <c:v>41.7</c:v>
                </c:pt>
                <c:pt idx="4">
                  <c:v>26.7</c:v>
                </c:pt>
                <c:pt idx="5">
                  <c:v>27.6</c:v>
                </c:pt>
                <c:pt idx="6">
                  <c:v>22.9</c:v>
                </c:pt>
                <c:pt idx="7">
                  <c:v>26.5</c:v>
                </c:pt>
                <c:pt idx="8">
                  <c:v>0.5</c:v>
                </c:pt>
                <c:pt idx="9">
                  <c:v>89.7</c:v>
                </c:pt>
                <c:pt idx="10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61-4B92-B4E5-2954CCDF6711}"/>
            </c:ext>
          </c:extLst>
        </c:ser>
        <c:ser>
          <c:idx val="3"/>
          <c:order val="3"/>
          <c:tx>
            <c:strRef>
              <c:f>Sheet1!$A$10</c:f>
              <c:strCache>
                <c:ptCount val="1"/>
                <c:pt idx="0">
                  <c:v>消費者庁2025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Sheet1!$B$10:$L$10</c:f>
              <c:numCache>
                <c:formatCode>General</c:formatCode>
                <c:ptCount val="11"/>
                <c:pt idx="0">
                  <c:v>59.5</c:v>
                </c:pt>
                <c:pt idx="1">
                  <c:v>42.7</c:v>
                </c:pt>
                <c:pt idx="2">
                  <c:v>45.7</c:v>
                </c:pt>
                <c:pt idx="3">
                  <c:v>31.6</c:v>
                </c:pt>
                <c:pt idx="4">
                  <c:v>32.299999999999997</c:v>
                </c:pt>
                <c:pt idx="5">
                  <c:v>31.5</c:v>
                </c:pt>
                <c:pt idx="6">
                  <c:v>24.8</c:v>
                </c:pt>
                <c:pt idx="7">
                  <c:v>21</c:v>
                </c:pt>
                <c:pt idx="8">
                  <c:v>0.3</c:v>
                </c:pt>
                <c:pt idx="9">
                  <c:v>85</c:v>
                </c:pt>
                <c:pt idx="1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61-4B92-B4E5-2954CCDF67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8"/>
        <c:overlap val="1"/>
        <c:axId val="1746907744"/>
        <c:axId val="1749316704"/>
      </c:barChart>
      <c:catAx>
        <c:axId val="1746907744"/>
        <c:scaling>
          <c:orientation val="minMax"/>
        </c:scaling>
        <c:delete val="1"/>
        <c:axPos val="b"/>
        <c:majorTickMark val="none"/>
        <c:minorTickMark val="none"/>
        <c:tickLblPos val="nextTo"/>
        <c:crossAx val="1749316704"/>
        <c:crosses val="autoZero"/>
        <c:auto val="1"/>
        <c:lblAlgn val="ctr"/>
        <c:lblOffset val="100"/>
        <c:noMultiLvlLbl val="0"/>
      </c:catAx>
      <c:valAx>
        <c:axId val="1749316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;\-0.0;\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46907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553-4C61-8D5E-D2D3190E298F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553-4C61-8D5E-D2D3190E298F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553-4C61-8D5E-D2D3190E298F}"/>
              </c:ext>
            </c:extLst>
          </c:dPt>
          <c:dPt>
            <c:idx val="3"/>
            <c:invertIfNegative val="0"/>
            <c:bubble3D val="0"/>
            <c:spPr>
              <a:pattFill prst="ltUpDiag">
                <a:fgClr>
                  <a:srgbClr val="00B0F0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53-4C61-8D5E-D2D3190E298F}"/>
              </c:ext>
            </c:extLst>
          </c:dPt>
          <c:cat>
            <c:strRef>
              <c:f>Sheet1!$A$35:$A$38</c:f>
              <c:strCache>
                <c:ptCount val="4"/>
                <c:pt idx="0">
                  <c:v>2020年度</c:v>
                </c:pt>
                <c:pt idx="1">
                  <c:v>2024年度</c:v>
                </c:pt>
                <c:pt idx="2">
                  <c:v>2025年度</c:v>
                </c:pt>
                <c:pt idx="3">
                  <c:v>2030年度(目標)</c:v>
                </c:pt>
              </c:strCache>
            </c:strRef>
          </c:cat>
          <c:val>
            <c:numRef>
              <c:f>Sheet1!$B$35:$B$38</c:f>
              <c:numCache>
                <c:formatCode>?0.0;\-?0.0;\-</c:formatCode>
                <c:ptCount val="4"/>
                <c:pt idx="0" formatCode="0.0;\-0.0;\-">
                  <c:v>81.900000000000006</c:v>
                </c:pt>
                <c:pt idx="1">
                  <c:v>86.4</c:v>
                </c:pt>
                <c:pt idx="2">
                  <c:v>82.3</c:v>
                </c:pt>
                <c:pt idx="3" formatCode="General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53-4C61-8D5E-D2D3190E2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7709904"/>
        <c:axId val="727703664"/>
      </c:barChart>
      <c:catAx>
        <c:axId val="72770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27703664"/>
        <c:crosses val="autoZero"/>
        <c:auto val="1"/>
        <c:lblAlgn val="ctr"/>
        <c:lblOffset val="100"/>
        <c:noMultiLvlLbl val="0"/>
      </c:catAx>
      <c:valAx>
        <c:axId val="72770366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ysClr val="windowText" lastClr="000000"/>
              </a:solidFill>
              <a:prstDash val="dash"/>
              <a:round/>
            </a:ln>
            <a:effectLst/>
          </c:spPr>
        </c:majorGridlines>
        <c:numFmt formatCode="0.0;\-0.0;\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27709904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9190" cy="49704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384" y="0"/>
            <a:ext cx="2949190" cy="49704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6125"/>
            <a:ext cx="5381625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209" y="4721952"/>
            <a:ext cx="5444784" cy="44718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0676"/>
            <a:ext cx="2949190" cy="49704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384" y="9440676"/>
            <a:ext cx="2949190" cy="49704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CC10BB8-A232-49A1-A1AE-A1CC3EEED65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499AB-7E58-4166-8727-5358A0091D7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9114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511AA-55B3-4049-A732-71AEA8583AC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77376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93E20-A643-4534-9946-B1FE3822975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55352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95300" y="1600200"/>
            <a:ext cx="4381500" cy="21859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5029200" y="1600200"/>
            <a:ext cx="4381500" cy="21859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95300" y="3938588"/>
            <a:ext cx="4381500" cy="21875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29200" y="3938588"/>
            <a:ext cx="4381500" cy="21875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080E1-061D-440D-A01E-D1BB3F4D666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6606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A18E1-E220-43AF-A3E2-4F711BC842A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0676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1DC71-5FF7-4748-BB32-93AB814445A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974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72D7C-F5B3-445C-9394-A0C0C8FCE91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34984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A11E9-0296-42FF-87C7-C69E7337BAE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31951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1175F-5B15-458D-8403-F12DBAD603C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277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95CD7-DDE4-4CA8-A92F-1D17823C295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159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4896B-0DE8-4840-8D0A-F512950DD4D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8772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E20E9-59D8-4F71-9A27-293B4D03041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0791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ADB8241-5156-45C4-8DDA-D75FEEE8BB4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グラフ 7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8245961"/>
              </p:ext>
            </p:extLst>
          </p:nvPr>
        </p:nvGraphicFramePr>
        <p:xfrm>
          <a:off x="848544" y="1892428"/>
          <a:ext cx="8064896" cy="4704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2">
            <a:extLst>
              <a:ext uri="{FF2B5EF4-FFF2-40B4-BE49-F238E27FC236}">
                <a16:creationId xmlns:a16="http://schemas.microsoft.com/office/drawing/2014/main" id="{749A3707-8EDA-4042-905A-2ACA61E2C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09" y="117428"/>
            <a:ext cx="9906000" cy="387286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74295" tIns="8890" rIns="74295" bIns="889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just"/>
            <a:r>
              <a:rPr lang="ja-JP" altLang="en-US" sz="24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大阪府　意識調査結果（</a:t>
            </a:r>
            <a:r>
              <a:rPr lang="en-US" altLang="ja-JP" sz="24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2025</a:t>
            </a:r>
            <a:r>
              <a:rPr lang="ja-JP" altLang="en-US" sz="24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）</a:t>
            </a:r>
            <a:endParaRPr lang="ja-JP" altLang="en-US" sz="2800" b="1" dirty="0">
              <a:solidFill>
                <a:prstClr val="white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ＭＳ Ｐゴシック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729BFD0-290E-4D32-81BB-7C15CB5A7F21}"/>
              </a:ext>
            </a:extLst>
          </p:cNvPr>
          <p:cNvSpPr/>
          <p:nvPr/>
        </p:nvSpPr>
        <p:spPr>
          <a:xfrm>
            <a:off x="4447801" y="752414"/>
            <a:ext cx="54726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大阪府「食品ロス削減に関する府民の意識調査」</a:t>
            </a:r>
            <a:endParaRPr lang="en-US" altLang="ja-JP" sz="1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  ・調査対象は、大阪府在住の男女</a:t>
            </a:r>
            <a:r>
              <a:rPr lang="en-US" altLang="ja-JP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1000</a:t>
            </a:r>
            <a:r>
              <a:rPr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人。</a:t>
            </a:r>
            <a:r>
              <a:rPr lang="en-US" altLang="ja-JP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人口構成比）</a:t>
            </a:r>
            <a:endParaRPr lang="en-US" altLang="ja-JP" sz="1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・実施期間：</a:t>
            </a:r>
            <a:r>
              <a:rPr lang="en-US" altLang="ja-JP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１月（前回調査は</a:t>
            </a:r>
            <a:r>
              <a:rPr lang="en-US" altLang="ja-JP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lang="ja-JP" altLang="en-US" sz="1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月）　</a:t>
            </a:r>
            <a:endParaRPr lang="en-US" altLang="ja-JP" sz="1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BBD817A-B639-4EC2-9ED1-7CC9B409830F}"/>
              </a:ext>
            </a:extLst>
          </p:cNvPr>
          <p:cNvSpPr/>
          <p:nvPr/>
        </p:nvSpPr>
        <p:spPr>
          <a:xfrm>
            <a:off x="241874" y="933207"/>
            <a:ext cx="47255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 食品ロス問題の認知度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142416" y="3717032"/>
            <a:ext cx="23053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　</a:t>
            </a:r>
            <a:r>
              <a:rPr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2020</a:t>
            </a:r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86.3</a:t>
            </a:r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　</a:t>
            </a:r>
            <a:endParaRPr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640632" y="3121641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全国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F16639A-06DE-4947-B383-A20CD0F20767}"/>
              </a:ext>
            </a:extLst>
          </p:cNvPr>
          <p:cNvSpPr txBox="1"/>
          <p:nvPr/>
        </p:nvSpPr>
        <p:spPr>
          <a:xfrm>
            <a:off x="6393160" y="371703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2024:85.7%</a:t>
            </a:r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5B89120-B734-4780-9E4F-5A01254B7A11}"/>
              </a:ext>
            </a:extLst>
          </p:cNvPr>
          <p:cNvSpPr txBox="1"/>
          <p:nvPr/>
        </p:nvSpPr>
        <p:spPr>
          <a:xfrm>
            <a:off x="7545288" y="408636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2025:84.4%</a:t>
            </a:r>
            <a:endParaRPr kumimoji="1" lang="ja-JP" altLang="en-US" dirty="0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7ED698F7-2943-46BA-B24B-87DF6C31D95F}"/>
              </a:ext>
            </a:extLst>
          </p:cNvPr>
          <p:cNvSpPr txBox="1">
            <a:spLocks/>
          </p:cNvSpPr>
          <p:nvPr/>
        </p:nvSpPr>
        <p:spPr>
          <a:xfrm>
            <a:off x="8265368" y="118795"/>
            <a:ext cx="1406567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vert="horz" lIns="0" tIns="0" rIns="0" bIns="0" rtlCol="0" anchor="ctr">
            <a:noAutofit/>
          </a:bodyPr>
          <a:lstStyle>
            <a:lvl1pPr algn="ctr" defTabSz="914389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参考資料２</a:t>
            </a: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3402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6430332"/>
              </p:ext>
            </p:extLst>
          </p:nvPr>
        </p:nvGraphicFramePr>
        <p:xfrm>
          <a:off x="1208584" y="593104"/>
          <a:ext cx="8208912" cy="348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385791" y="131440"/>
            <a:ext cx="6048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大阪府　年代別の認知度の変化について</a:t>
            </a:r>
            <a:endParaRPr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537176" y="4669206"/>
            <a:ext cx="311976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50" dirty="0"/>
              <a:t>全国値　出典：</a:t>
            </a:r>
            <a:r>
              <a:rPr lang="zh-TW" altLang="en-US" sz="1050" dirty="0"/>
              <a:t>令和</a:t>
            </a:r>
            <a:r>
              <a:rPr lang="ja-JP" altLang="en-US" sz="1050" dirty="0"/>
              <a:t>６</a:t>
            </a:r>
            <a:r>
              <a:rPr lang="zh-TW" altLang="en-US" sz="1050" dirty="0"/>
              <a:t>年度第２回 消費生活意識調査</a:t>
            </a:r>
            <a:endParaRPr lang="en-US" altLang="zh-TW" sz="105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F0E52C5-9174-49C6-8556-04E32B4B5D67}"/>
              </a:ext>
            </a:extLst>
          </p:cNvPr>
          <p:cNvSpPr/>
          <p:nvPr/>
        </p:nvSpPr>
        <p:spPr>
          <a:xfrm>
            <a:off x="1784648" y="3702224"/>
            <a:ext cx="100540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00" dirty="0"/>
              <a:t>※</a:t>
            </a:r>
            <a:r>
              <a:rPr lang="ja-JP" altLang="en-US" sz="900" dirty="0"/>
              <a:t>全国値は</a:t>
            </a:r>
            <a:r>
              <a:rPr lang="en-US" altLang="ja-JP" sz="900" dirty="0"/>
              <a:t>10</a:t>
            </a:r>
            <a:r>
              <a:rPr lang="ja-JP" altLang="en-US" sz="900" dirty="0"/>
              <a:t>代</a:t>
            </a:r>
            <a:endParaRPr lang="en-US" altLang="zh-TW" sz="9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74CD1A1-A87C-4CB0-A302-4238554929D8}"/>
              </a:ext>
            </a:extLst>
          </p:cNvPr>
          <p:cNvSpPr/>
          <p:nvPr/>
        </p:nvSpPr>
        <p:spPr>
          <a:xfrm>
            <a:off x="7617296" y="3702224"/>
            <a:ext cx="117211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00" dirty="0"/>
              <a:t>※</a:t>
            </a:r>
            <a:r>
              <a:rPr lang="ja-JP" altLang="en-US" sz="900" dirty="0"/>
              <a:t>全国値は</a:t>
            </a:r>
            <a:r>
              <a:rPr lang="en-US" altLang="ja-JP" sz="900" dirty="0"/>
              <a:t>60-69</a:t>
            </a:r>
            <a:r>
              <a:rPr lang="ja-JP" altLang="en-US" sz="900" dirty="0"/>
              <a:t>才</a:t>
            </a:r>
            <a:endParaRPr lang="en-US" altLang="zh-TW" sz="900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62B7E109-A952-4901-9320-5B826BD79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828771"/>
              </p:ext>
            </p:extLst>
          </p:nvPr>
        </p:nvGraphicFramePr>
        <p:xfrm>
          <a:off x="359483" y="4437112"/>
          <a:ext cx="6048673" cy="1973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8128">
                  <a:extLst>
                    <a:ext uri="{9D8B030D-6E8A-4147-A177-3AD203B41FA5}">
                      <a16:colId xmlns:a16="http://schemas.microsoft.com/office/drawing/2014/main" val="2258760030"/>
                    </a:ext>
                  </a:extLst>
                </a:gridCol>
                <a:gridCol w="1248110">
                  <a:extLst>
                    <a:ext uri="{9D8B030D-6E8A-4147-A177-3AD203B41FA5}">
                      <a16:colId xmlns:a16="http://schemas.microsoft.com/office/drawing/2014/main" val="179073457"/>
                    </a:ext>
                  </a:extLst>
                </a:gridCol>
                <a:gridCol w="1189594">
                  <a:extLst>
                    <a:ext uri="{9D8B030D-6E8A-4147-A177-3AD203B41FA5}">
                      <a16:colId xmlns:a16="http://schemas.microsoft.com/office/drawing/2014/main" val="540065045"/>
                    </a:ext>
                  </a:extLst>
                </a:gridCol>
                <a:gridCol w="1189594">
                  <a:extLst>
                    <a:ext uri="{9D8B030D-6E8A-4147-A177-3AD203B41FA5}">
                      <a16:colId xmlns:a16="http://schemas.microsoft.com/office/drawing/2014/main" val="3246855037"/>
                    </a:ext>
                  </a:extLst>
                </a:gridCol>
                <a:gridCol w="1083247">
                  <a:extLst>
                    <a:ext uri="{9D8B030D-6E8A-4147-A177-3AD203B41FA5}">
                      <a16:colId xmlns:a16="http://schemas.microsoft.com/office/drawing/2014/main" val="2566023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u="none" strike="noStrike" dirty="0">
                          <a:effectLst/>
                        </a:rPr>
                        <a:t>　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2020</a:t>
                      </a:r>
                      <a:r>
                        <a:rPr lang="ja-JP" altLang="en-US" sz="1800" u="none" strike="noStrike" dirty="0">
                          <a:effectLst/>
                        </a:rPr>
                        <a:t>年度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2024</a:t>
                      </a:r>
                      <a:r>
                        <a:rPr lang="ja-JP" altLang="en-US" sz="1800" u="none" strike="noStrike" dirty="0">
                          <a:effectLst/>
                        </a:rPr>
                        <a:t>年度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u="none" strike="noStrike" dirty="0">
                          <a:effectLst/>
                        </a:rPr>
                        <a:t>2025</a:t>
                      </a:r>
                      <a:r>
                        <a:rPr lang="ja-JP" altLang="en-US" sz="1800" u="none" strike="noStrike" dirty="0">
                          <a:effectLst/>
                        </a:rPr>
                        <a:t>年度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全国（</a:t>
                      </a:r>
                      <a:r>
                        <a:rPr lang="en-US" altLang="ja-JP" sz="1600" u="none" strike="noStrike" dirty="0">
                          <a:effectLst/>
                        </a:rPr>
                        <a:t>2025</a:t>
                      </a:r>
                      <a:r>
                        <a:rPr lang="en-US" sz="1600" u="none" strike="noStrike" dirty="0">
                          <a:effectLst/>
                        </a:rPr>
                        <a:t>）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246867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800" u="none" strike="noStrike">
                          <a:effectLst/>
                        </a:rPr>
                        <a:t>18-19</a:t>
                      </a:r>
                      <a:r>
                        <a:rPr lang="ja-JP" altLang="en-US" sz="1800" u="none" strike="noStrike">
                          <a:effectLst/>
                        </a:rPr>
                        <a:t>才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77.4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90.3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ゴシック" panose="020B0400000000000000" pitchFamily="50" charset="-128"/>
                        </a:rPr>
                        <a:t>96.8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ゴシック" panose="020B0400000000000000" pitchFamily="50" charset="-128"/>
                        </a:rPr>
                        <a:t>79.2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04146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800" u="none" strike="noStrike">
                          <a:effectLst/>
                        </a:rPr>
                        <a:t>20-29</a:t>
                      </a:r>
                      <a:r>
                        <a:rPr lang="ja-JP" altLang="en-US" sz="1800" u="none" strike="noStrike">
                          <a:effectLst/>
                        </a:rPr>
                        <a:t>才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80.4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81.6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ゴシック" panose="020B0400000000000000" pitchFamily="50" charset="-128"/>
                        </a:rPr>
                        <a:t>82.3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  <a:latin typeface="+mn-lt"/>
                        </a:rPr>
                        <a:t>67.1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0049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800" u="none" strike="noStrike" dirty="0">
                          <a:effectLst/>
                        </a:rPr>
                        <a:t>30-39</a:t>
                      </a:r>
                      <a:r>
                        <a:rPr lang="ja-JP" altLang="en-US" sz="1800" u="none" strike="noStrike" dirty="0">
                          <a:effectLst/>
                        </a:rPr>
                        <a:t>才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83.6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86.2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ゴシック" panose="020B0400000000000000" pitchFamily="50" charset="-128"/>
                        </a:rPr>
                        <a:t>81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ゴシック" panose="020B0400000000000000" pitchFamily="50" charset="-128"/>
                        </a:rPr>
                        <a:t>73.5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77693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800" u="none" strike="noStrike">
                          <a:effectLst/>
                        </a:rPr>
                        <a:t>40-49</a:t>
                      </a:r>
                      <a:r>
                        <a:rPr lang="ja-JP" altLang="en-US" sz="1800" u="none" strike="noStrike">
                          <a:effectLst/>
                        </a:rPr>
                        <a:t>才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88.1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84.7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ゴシック" panose="020B0400000000000000" pitchFamily="50" charset="-128"/>
                        </a:rPr>
                        <a:t>77.5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  <a:latin typeface="+mn-lt"/>
                        </a:rPr>
                        <a:t>75.5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815213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800" u="none" strike="noStrike">
                          <a:effectLst/>
                        </a:rPr>
                        <a:t>50-59</a:t>
                      </a:r>
                      <a:r>
                        <a:rPr lang="ja-JP" altLang="en-US" sz="1800" u="none" strike="noStrike">
                          <a:effectLst/>
                        </a:rPr>
                        <a:t>才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87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88.1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ゴシック" panose="020B0400000000000000" pitchFamily="50" charset="-128"/>
                        </a:rPr>
                        <a:t>88.1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  <a:latin typeface="+mn-lt"/>
                        </a:rPr>
                        <a:t>83.2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50559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800" u="none" strike="noStrike">
                          <a:effectLst/>
                        </a:rPr>
                        <a:t>60</a:t>
                      </a:r>
                      <a:r>
                        <a:rPr lang="ja-JP" altLang="en-US" sz="1800" u="none" strike="noStrike">
                          <a:effectLst/>
                        </a:rPr>
                        <a:t>才以上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91.9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86.6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游ゴシック" panose="020B0400000000000000" pitchFamily="50" charset="-128"/>
                        </a:rPr>
                        <a:t>91.9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  <a:latin typeface="+mn-lt"/>
                        </a:rPr>
                        <a:t>88.1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0352869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FE775827-2EAB-4351-A51B-6BA1D676DCE6}"/>
              </a:ext>
            </a:extLst>
          </p:cNvPr>
          <p:cNvSpPr txBox="1">
            <a:spLocks/>
          </p:cNvSpPr>
          <p:nvPr/>
        </p:nvSpPr>
        <p:spPr>
          <a:xfrm>
            <a:off x="8113642" y="192993"/>
            <a:ext cx="1406567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vert="horz" lIns="0" tIns="0" rIns="0" bIns="0" rtlCol="0" anchor="ctr">
            <a:noAutofit/>
          </a:bodyPr>
          <a:lstStyle>
            <a:lvl1pPr algn="ctr" defTabSz="914389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参考資料２</a:t>
            </a: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237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749A3707-8EDA-4042-905A-2ACA61E2C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2323"/>
            <a:ext cx="9906000" cy="448841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74295" tIns="8890" rIns="74295" bIns="889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just"/>
            <a:r>
              <a:rPr lang="ja-JP" altLang="en-US" sz="24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大阪府　意識調査結果</a:t>
            </a:r>
            <a:r>
              <a:rPr lang="ja-JP" altLang="en-US" sz="28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（</a:t>
            </a:r>
            <a:r>
              <a:rPr lang="en-US" altLang="ja-JP" sz="28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2025</a:t>
            </a:r>
            <a:r>
              <a:rPr lang="ja-JP" altLang="en-US" sz="28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BBD817A-B639-4EC2-9ED1-7CC9B409830F}"/>
              </a:ext>
            </a:extLst>
          </p:cNvPr>
          <p:cNvSpPr/>
          <p:nvPr/>
        </p:nvSpPr>
        <p:spPr>
          <a:xfrm>
            <a:off x="170138" y="610042"/>
            <a:ext cx="47255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　食品ロス削減に取り組む人の割合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AE9A792B-5378-412C-919C-56B34C500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560" y="4476757"/>
            <a:ext cx="8712968" cy="1616539"/>
          </a:xfrm>
          <a:prstGeom prst="rect">
            <a:avLst/>
          </a:prstGeom>
        </p:spPr>
      </p:pic>
      <p:graphicFrame>
        <p:nvGraphicFramePr>
          <p:cNvPr id="8" name="グラフ 7">
            <a:extLst>
              <a:ext uri="{FF2B5EF4-FFF2-40B4-BE49-F238E27FC236}">
                <a16:creationId xmlns:a16="http://schemas.microsoft.com/office/drawing/2014/main" id="{BB6886D7-890F-40D1-99EB-A1B778DE44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334450"/>
              </p:ext>
            </p:extLst>
          </p:nvPr>
        </p:nvGraphicFramePr>
        <p:xfrm>
          <a:off x="56456" y="1268760"/>
          <a:ext cx="9649072" cy="344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タイトル 1">
            <a:extLst>
              <a:ext uri="{FF2B5EF4-FFF2-40B4-BE49-F238E27FC236}">
                <a16:creationId xmlns:a16="http://schemas.microsoft.com/office/drawing/2014/main" id="{2ED64892-D8F2-4DCC-81BA-D1CA9C4599B2}"/>
              </a:ext>
            </a:extLst>
          </p:cNvPr>
          <p:cNvSpPr txBox="1">
            <a:spLocks/>
          </p:cNvSpPr>
          <p:nvPr/>
        </p:nvSpPr>
        <p:spPr>
          <a:xfrm>
            <a:off x="8193360" y="220104"/>
            <a:ext cx="1406567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vert="horz" lIns="0" tIns="0" rIns="0" bIns="0" rtlCol="0" anchor="ctr">
            <a:noAutofit/>
          </a:bodyPr>
          <a:lstStyle>
            <a:lvl1pPr algn="ctr" defTabSz="914389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参考資料２</a:t>
            </a: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248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00000000-0008-0000-0000-00001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6566309"/>
              </p:ext>
            </p:extLst>
          </p:nvPr>
        </p:nvGraphicFramePr>
        <p:xfrm>
          <a:off x="618413" y="1104931"/>
          <a:ext cx="8439043" cy="4001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2">
            <a:extLst>
              <a:ext uri="{FF2B5EF4-FFF2-40B4-BE49-F238E27FC236}">
                <a16:creationId xmlns:a16="http://schemas.microsoft.com/office/drawing/2014/main" id="{749A3707-8EDA-4042-905A-2ACA61E2C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2323"/>
            <a:ext cx="9906000" cy="448841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74295" tIns="8890" rIns="74295" bIns="889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just"/>
            <a:r>
              <a:rPr lang="ja-JP" altLang="en-US" sz="24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大阪府　意識調査結果</a:t>
            </a:r>
            <a:r>
              <a:rPr lang="ja-JP" altLang="en-US" sz="28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（</a:t>
            </a:r>
            <a:r>
              <a:rPr lang="en-US" altLang="ja-JP" sz="28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2025</a:t>
            </a:r>
            <a:r>
              <a:rPr lang="ja-JP" altLang="en-US" sz="28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BBD817A-B639-4EC2-9ED1-7CC9B409830F}"/>
              </a:ext>
            </a:extLst>
          </p:cNvPr>
          <p:cNvSpPr/>
          <p:nvPr/>
        </p:nvSpPr>
        <p:spPr>
          <a:xfrm>
            <a:off x="170138" y="610042"/>
            <a:ext cx="5790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　食品ロス削減に取り組む人の割合（既存項目の比較）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B676325-8BA3-443F-8CB1-F4553F594045}"/>
              </a:ext>
            </a:extLst>
          </p:cNvPr>
          <p:cNvSpPr txBox="1"/>
          <p:nvPr/>
        </p:nvSpPr>
        <p:spPr>
          <a:xfrm>
            <a:off x="1532620" y="2012872"/>
            <a:ext cx="77048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左から「大阪府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2020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年度」、「大阪府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年度」、「消費者庁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2020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年度」、「消費者庁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年度」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6BD5C77-04D0-4E2F-AE70-D8E4468BCA32}"/>
              </a:ext>
            </a:extLst>
          </p:cNvPr>
          <p:cNvSpPr txBox="1"/>
          <p:nvPr/>
        </p:nvSpPr>
        <p:spPr>
          <a:xfrm>
            <a:off x="5385048" y="6570251"/>
            <a:ext cx="3908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大阪府と消費者庁とで項目名の表記に若干の違いがあります。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48944" y="1143771"/>
            <a:ext cx="2684191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府 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93.8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　→　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93.7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国 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89.7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　→　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85.0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78489C6-EFFD-4118-A808-09D7B67A20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548" y="5022693"/>
            <a:ext cx="8136904" cy="1547558"/>
          </a:xfrm>
          <a:prstGeom prst="rect">
            <a:avLst/>
          </a:prstGeom>
        </p:spPr>
      </p:pic>
      <p:sp>
        <p:nvSpPr>
          <p:cNvPr id="9" name="タイトル 1">
            <a:extLst>
              <a:ext uri="{FF2B5EF4-FFF2-40B4-BE49-F238E27FC236}">
                <a16:creationId xmlns:a16="http://schemas.microsoft.com/office/drawing/2014/main" id="{95728616-2919-4B4F-AAA3-11E82A1D21AA}"/>
              </a:ext>
            </a:extLst>
          </p:cNvPr>
          <p:cNvSpPr txBox="1">
            <a:spLocks/>
          </p:cNvSpPr>
          <p:nvPr/>
        </p:nvSpPr>
        <p:spPr>
          <a:xfrm>
            <a:off x="8193360" y="230410"/>
            <a:ext cx="1406567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vert="horz" lIns="0" tIns="0" rIns="0" bIns="0" rtlCol="0" anchor="ctr">
            <a:noAutofit/>
          </a:bodyPr>
          <a:lstStyle>
            <a:lvl1pPr algn="ctr" defTabSz="914389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参考資料２</a:t>
            </a: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9304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47361000-1B0F-4E23-A05F-C4814D8B59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9419156"/>
              </p:ext>
            </p:extLst>
          </p:nvPr>
        </p:nvGraphicFramePr>
        <p:xfrm>
          <a:off x="1136576" y="2132856"/>
          <a:ext cx="7344816" cy="4217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2">
            <a:extLst>
              <a:ext uri="{FF2B5EF4-FFF2-40B4-BE49-F238E27FC236}">
                <a16:creationId xmlns:a16="http://schemas.microsoft.com/office/drawing/2014/main" id="{749A3707-8EDA-4042-905A-2ACA61E2C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2323"/>
            <a:ext cx="9906000" cy="448841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74295" tIns="8890" rIns="74295" bIns="889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just"/>
            <a:r>
              <a:rPr lang="ja-JP" altLang="en-US" sz="24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大阪府　意識調査結果</a:t>
            </a:r>
            <a:r>
              <a:rPr lang="ja-JP" altLang="en-US" sz="28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（</a:t>
            </a:r>
            <a:r>
              <a:rPr lang="en-US" altLang="ja-JP" sz="28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2025</a:t>
            </a:r>
            <a:r>
              <a:rPr lang="ja-JP" altLang="en-US" sz="28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charset="-128"/>
              </a:rPr>
              <a:t>）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3220E23-0B06-425B-B6ED-72AE7B5B012D}"/>
              </a:ext>
            </a:extLst>
          </p:cNvPr>
          <p:cNvSpPr/>
          <p:nvPr/>
        </p:nvSpPr>
        <p:spPr>
          <a:xfrm>
            <a:off x="344488" y="836712"/>
            <a:ext cx="37773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大阪府計画の目標の進捗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136576" y="1392254"/>
            <a:ext cx="6768752" cy="584775"/>
          </a:xfrm>
          <a:prstGeom prst="rect">
            <a:avLst/>
          </a:prstGeom>
          <a:solidFill>
            <a:srgbClr val="CCF1FC"/>
          </a:solidFill>
        </p:spPr>
        <p:txBody>
          <a:bodyPr wrap="square">
            <a:spAutoFit/>
          </a:bodyPr>
          <a:lstStyle/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2030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年度までに、食品ロス削減のための複数（２項目以上）の取組を行う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府民の割合を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90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％とする。（認知層、非認知層含む）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5701087-6EC6-43EB-A33A-1BBBEE2D8140}"/>
              </a:ext>
            </a:extLst>
          </p:cNvPr>
          <p:cNvSpPr/>
          <p:nvPr/>
        </p:nvSpPr>
        <p:spPr>
          <a:xfrm>
            <a:off x="1945027" y="2538843"/>
            <a:ext cx="108012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81.9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6C1415B-93C8-4140-93DA-AD35AEE57C14}"/>
              </a:ext>
            </a:extLst>
          </p:cNvPr>
          <p:cNvSpPr/>
          <p:nvPr/>
        </p:nvSpPr>
        <p:spPr>
          <a:xfrm>
            <a:off x="3635764" y="2376940"/>
            <a:ext cx="97210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86.4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C13F654-3788-4BE1-A3B3-5FA0D88FF716}"/>
              </a:ext>
            </a:extLst>
          </p:cNvPr>
          <p:cNvSpPr/>
          <p:nvPr/>
        </p:nvSpPr>
        <p:spPr>
          <a:xfrm>
            <a:off x="6969223" y="2348880"/>
            <a:ext cx="97210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90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F047FB1-4C2C-4D0F-A3AE-A4320180D629}"/>
              </a:ext>
            </a:extLst>
          </p:cNvPr>
          <p:cNvSpPr/>
          <p:nvPr/>
        </p:nvSpPr>
        <p:spPr>
          <a:xfrm>
            <a:off x="5248488" y="2528305"/>
            <a:ext cx="108012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82.3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4D864143-BDCC-4353-A7B2-36AC2CDD3B8E}"/>
              </a:ext>
            </a:extLst>
          </p:cNvPr>
          <p:cNvSpPr txBox="1">
            <a:spLocks/>
          </p:cNvSpPr>
          <p:nvPr/>
        </p:nvSpPr>
        <p:spPr>
          <a:xfrm>
            <a:off x="8337376" y="236688"/>
            <a:ext cx="1406567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vert="horz" lIns="0" tIns="0" rIns="0" bIns="0" rtlCol="0" anchor="ctr">
            <a:noAutofit/>
          </a:bodyPr>
          <a:lstStyle>
            <a:lvl1pPr algn="ctr" defTabSz="914389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参考資料２</a:t>
            </a: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4421326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A4 210 x 297 mm</PresentationFormat>
  <Paragraphs>79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BIZ UDゴシック</vt:lpstr>
      <vt:lpstr>Meiryo UI</vt:lpstr>
      <vt:lpstr>UD デジタル 教科書体 NK-B</vt:lpstr>
      <vt:lpstr>UD デジタル 教科書体 NP-B</vt:lpstr>
      <vt:lpstr>游ゴシック</vt:lpstr>
      <vt:lpstr>Arial</vt:lpstr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2026-02-10T00:06:56Z</dcterms:created>
  <dcterms:modified xsi:type="dcterms:W3CDTF">2026-02-10T00:07:20Z</dcterms:modified>
</cp:coreProperties>
</file>