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266" r:id="rId2"/>
    <p:sldId id="272" r:id="rId3"/>
    <p:sldId id="273" r:id="rId4"/>
    <p:sldId id="271" r:id="rId5"/>
    <p:sldId id="267" r:id="rId6"/>
    <p:sldId id="268" r:id="rId7"/>
    <p:sldId id="269" r:id="rId8"/>
  </p:sldIdLst>
  <p:sldSz cx="13679488" cy="9601200"/>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3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FF3EA"/>
    <a:srgbClr val="EDE1ED"/>
    <a:srgbClr val="000099"/>
    <a:srgbClr val="3E4FCE"/>
    <a:srgbClr val="00FF00"/>
    <a:srgbClr val="006600"/>
    <a:srgbClr val="003300"/>
    <a:srgbClr val="339933"/>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97" autoAdjust="0"/>
    <p:restoredTop sz="94434" autoAdjust="0"/>
  </p:normalViewPr>
  <p:slideViewPr>
    <p:cSldViewPr>
      <p:cViewPr varScale="1">
        <p:scale>
          <a:sx n="63" d="100"/>
          <a:sy n="63" d="100"/>
        </p:scale>
        <p:origin x="1214" y="58"/>
      </p:cViewPr>
      <p:guideLst>
        <p:guide orient="horz" pos="3024"/>
        <p:guide pos="430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2025/1/24</a:t>
            </a:fld>
            <a:endParaRPr kumimoji="1" lang="ja-JP" altLang="en-US"/>
          </a:p>
        </p:txBody>
      </p:sp>
      <p:sp>
        <p:nvSpPr>
          <p:cNvPr id="4" name="スライド イメージ プレースホルダー 3"/>
          <p:cNvSpPr>
            <a:spLocks noGrp="1" noRot="1" noChangeAspect="1"/>
          </p:cNvSpPr>
          <p:nvPr>
            <p:ph type="sldImg" idx="2"/>
          </p:nvPr>
        </p:nvSpPr>
        <p:spPr>
          <a:xfrm>
            <a:off x="750888" y="746125"/>
            <a:ext cx="5305425"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5962" y="2982602"/>
            <a:ext cx="11627565"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1924" y="5440680"/>
            <a:ext cx="9575642" cy="2453640"/>
          </a:xfrm>
        </p:spPr>
        <p:txBody>
          <a:bodyPr/>
          <a:lstStyle>
            <a:lvl1pPr marL="0" indent="0" algn="ctr">
              <a:buNone/>
              <a:defRPr>
                <a:solidFill>
                  <a:schemeClr val="tx1">
                    <a:tint val="75000"/>
                  </a:schemeClr>
                </a:solidFill>
              </a:defRPr>
            </a:lvl1pPr>
            <a:lvl2pPr marL="640064" indent="0" algn="ctr">
              <a:buNone/>
              <a:defRPr>
                <a:solidFill>
                  <a:schemeClr val="tx1">
                    <a:tint val="75000"/>
                  </a:schemeClr>
                </a:solidFill>
              </a:defRPr>
            </a:lvl2pPr>
            <a:lvl3pPr marL="1280128" indent="0" algn="ctr">
              <a:buNone/>
              <a:defRPr>
                <a:solidFill>
                  <a:schemeClr val="tx1">
                    <a:tint val="75000"/>
                  </a:schemeClr>
                </a:solidFill>
              </a:defRPr>
            </a:lvl3pPr>
            <a:lvl4pPr marL="1920192" indent="0" algn="ctr">
              <a:buNone/>
              <a:defRPr>
                <a:solidFill>
                  <a:schemeClr val="tx1">
                    <a:tint val="75000"/>
                  </a:schemeClr>
                </a:solidFill>
              </a:defRPr>
            </a:lvl4pPr>
            <a:lvl5pPr marL="2560256" indent="0" algn="ctr">
              <a:buNone/>
              <a:defRPr>
                <a:solidFill>
                  <a:schemeClr val="tx1">
                    <a:tint val="75000"/>
                  </a:schemeClr>
                </a:solidFill>
              </a:defRPr>
            </a:lvl5pPr>
            <a:lvl6pPr marL="3200320" indent="0" algn="ctr">
              <a:buNone/>
              <a:defRPr>
                <a:solidFill>
                  <a:schemeClr val="tx1">
                    <a:tint val="75000"/>
                  </a:schemeClr>
                </a:solidFill>
              </a:defRPr>
            </a:lvl6pPr>
            <a:lvl7pPr marL="3840384" indent="0" algn="ctr">
              <a:buNone/>
              <a:defRPr>
                <a:solidFill>
                  <a:schemeClr val="tx1">
                    <a:tint val="75000"/>
                  </a:schemeClr>
                </a:solidFill>
              </a:defRPr>
            </a:lvl7pPr>
            <a:lvl8pPr marL="4480448" indent="0" algn="ctr">
              <a:buNone/>
              <a:defRPr>
                <a:solidFill>
                  <a:schemeClr val="tx1">
                    <a:tint val="75000"/>
                  </a:schemeClr>
                </a:solidFill>
              </a:defRPr>
            </a:lvl8pPr>
            <a:lvl9pPr marL="512051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917629" y="384500"/>
            <a:ext cx="3077885"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3975" y="384500"/>
            <a:ext cx="9005663"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585" y="6169667"/>
            <a:ext cx="11627565"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585" y="4069399"/>
            <a:ext cx="11627565" cy="2100262"/>
          </a:xfrm>
        </p:spPr>
        <p:txBody>
          <a:bodyPr anchor="b"/>
          <a:lstStyle>
            <a:lvl1pPr marL="0" indent="0">
              <a:buNone/>
              <a:defRPr sz="2800">
                <a:solidFill>
                  <a:schemeClr val="tx1">
                    <a:tint val="75000"/>
                  </a:schemeClr>
                </a:solidFill>
              </a:defRPr>
            </a:lvl1pPr>
            <a:lvl2pPr marL="640064" indent="0">
              <a:buNone/>
              <a:defRPr sz="2520">
                <a:solidFill>
                  <a:schemeClr val="tx1">
                    <a:tint val="75000"/>
                  </a:schemeClr>
                </a:solidFill>
              </a:defRPr>
            </a:lvl2pPr>
            <a:lvl3pPr marL="1280128" indent="0">
              <a:buNone/>
              <a:defRPr sz="2240">
                <a:solidFill>
                  <a:schemeClr val="tx1">
                    <a:tint val="75000"/>
                  </a:schemeClr>
                </a:solidFill>
              </a:defRPr>
            </a:lvl3pPr>
            <a:lvl4pPr marL="1920192" indent="0">
              <a:buNone/>
              <a:defRPr sz="1960">
                <a:solidFill>
                  <a:schemeClr val="tx1">
                    <a:tint val="75000"/>
                  </a:schemeClr>
                </a:solidFill>
              </a:defRPr>
            </a:lvl4pPr>
            <a:lvl5pPr marL="2560256" indent="0">
              <a:buNone/>
              <a:defRPr sz="1960">
                <a:solidFill>
                  <a:schemeClr val="tx1">
                    <a:tint val="75000"/>
                  </a:schemeClr>
                </a:solidFill>
              </a:defRPr>
            </a:lvl5pPr>
            <a:lvl6pPr marL="3200320" indent="0">
              <a:buNone/>
              <a:defRPr sz="1960">
                <a:solidFill>
                  <a:schemeClr val="tx1">
                    <a:tint val="75000"/>
                  </a:schemeClr>
                </a:solidFill>
              </a:defRPr>
            </a:lvl6pPr>
            <a:lvl7pPr marL="3840384" indent="0">
              <a:buNone/>
              <a:defRPr sz="1960">
                <a:solidFill>
                  <a:schemeClr val="tx1">
                    <a:tint val="75000"/>
                  </a:schemeClr>
                </a:solidFill>
              </a:defRPr>
            </a:lvl7pPr>
            <a:lvl8pPr marL="4480448" indent="0">
              <a:buNone/>
              <a:defRPr sz="1960">
                <a:solidFill>
                  <a:schemeClr val="tx1">
                    <a:tint val="75000"/>
                  </a:schemeClr>
                </a:solidFill>
              </a:defRPr>
            </a:lvl8pPr>
            <a:lvl9pPr marL="5120512"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3975" y="2240281"/>
            <a:ext cx="6041774"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953739" y="2240281"/>
            <a:ext cx="6041774"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3977" y="2149164"/>
            <a:ext cx="6044149" cy="895667"/>
          </a:xfrm>
        </p:spPr>
        <p:txBody>
          <a:bodyPr anchor="b"/>
          <a:lstStyle>
            <a:lvl1pPr marL="0" indent="0">
              <a:buNone/>
              <a:defRPr sz="3360" b="1"/>
            </a:lvl1pPr>
            <a:lvl2pPr marL="640064" indent="0">
              <a:buNone/>
              <a:defRPr sz="2800" b="1"/>
            </a:lvl2pPr>
            <a:lvl3pPr marL="1280128" indent="0">
              <a:buNone/>
              <a:defRPr sz="2520" b="1"/>
            </a:lvl3pPr>
            <a:lvl4pPr marL="1920192" indent="0">
              <a:buNone/>
              <a:defRPr sz="2240" b="1"/>
            </a:lvl4pPr>
            <a:lvl5pPr marL="2560256" indent="0">
              <a:buNone/>
              <a:defRPr sz="2240" b="1"/>
            </a:lvl5pPr>
            <a:lvl6pPr marL="3200320" indent="0">
              <a:buNone/>
              <a:defRPr sz="2240" b="1"/>
            </a:lvl6pPr>
            <a:lvl7pPr marL="3840384" indent="0">
              <a:buNone/>
              <a:defRPr sz="2240" b="1"/>
            </a:lvl7pPr>
            <a:lvl8pPr marL="4480448" indent="0">
              <a:buNone/>
              <a:defRPr sz="2240" b="1"/>
            </a:lvl8pPr>
            <a:lvl9pPr marL="5120512"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3977" y="3044826"/>
            <a:ext cx="6044149"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8994" y="2149164"/>
            <a:ext cx="6046524" cy="895667"/>
          </a:xfrm>
        </p:spPr>
        <p:txBody>
          <a:bodyPr anchor="b"/>
          <a:lstStyle>
            <a:lvl1pPr marL="0" indent="0">
              <a:buNone/>
              <a:defRPr sz="3360" b="1"/>
            </a:lvl1pPr>
            <a:lvl2pPr marL="640064" indent="0">
              <a:buNone/>
              <a:defRPr sz="2800" b="1"/>
            </a:lvl2pPr>
            <a:lvl3pPr marL="1280128" indent="0">
              <a:buNone/>
              <a:defRPr sz="2520" b="1"/>
            </a:lvl3pPr>
            <a:lvl4pPr marL="1920192" indent="0">
              <a:buNone/>
              <a:defRPr sz="2240" b="1"/>
            </a:lvl4pPr>
            <a:lvl5pPr marL="2560256" indent="0">
              <a:buNone/>
              <a:defRPr sz="2240" b="1"/>
            </a:lvl5pPr>
            <a:lvl6pPr marL="3200320" indent="0">
              <a:buNone/>
              <a:defRPr sz="2240" b="1"/>
            </a:lvl6pPr>
            <a:lvl7pPr marL="3840384" indent="0">
              <a:buNone/>
              <a:defRPr sz="2240" b="1"/>
            </a:lvl7pPr>
            <a:lvl8pPr marL="4480448" indent="0">
              <a:buNone/>
              <a:defRPr sz="2240" b="1"/>
            </a:lvl8pPr>
            <a:lvl9pPr marL="5120512"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8994" y="3044826"/>
            <a:ext cx="6046524"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978" y="382270"/>
            <a:ext cx="4500457"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300" y="382271"/>
            <a:ext cx="7647214"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3978" y="2009141"/>
            <a:ext cx="4500457" cy="6567488"/>
          </a:xfrm>
        </p:spPr>
        <p:txBody>
          <a:bodyPr/>
          <a:lstStyle>
            <a:lvl1pPr marL="0" indent="0">
              <a:buNone/>
              <a:defRPr sz="1960"/>
            </a:lvl1pPr>
            <a:lvl2pPr marL="640064" indent="0">
              <a:buNone/>
              <a:defRPr sz="1680"/>
            </a:lvl2pPr>
            <a:lvl3pPr marL="1280128" indent="0">
              <a:buNone/>
              <a:defRPr sz="1400"/>
            </a:lvl3pPr>
            <a:lvl4pPr marL="1920192" indent="0">
              <a:buNone/>
              <a:defRPr sz="1260"/>
            </a:lvl4pPr>
            <a:lvl5pPr marL="2560256" indent="0">
              <a:buNone/>
              <a:defRPr sz="1260"/>
            </a:lvl5pPr>
            <a:lvl6pPr marL="3200320" indent="0">
              <a:buNone/>
              <a:defRPr sz="1260"/>
            </a:lvl6pPr>
            <a:lvl7pPr marL="3840384" indent="0">
              <a:buNone/>
              <a:defRPr sz="1260"/>
            </a:lvl7pPr>
            <a:lvl8pPr marL="4480448" indent="0">
              <a:buNone/>
              <a:defRPr sz="1260"/>
            </a:lvl8pPr>
            <a:lvl9pPr marL="5120512"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276" y="6720846"/>
            <a:ext cx="8207693"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276" y="857885"/>
            <a:ext cx="8207693" cy="5760720"/>
          </a:xfrm>
        </p:spPr>
        <p:txBody>
          <a:bodyPr/>
          <a:lstStyle>
            <a:lvl1pPr marL="0" indent="0">
              <a:buNone/>
              <a:defRPr sz="4480"/>
            </a:lvl1pPr>
            <a:lvl2pPr marL="640064" indent="0">
              <a:buNone/>
              <a:defRPr sz="3920"/>
            </a:lvl2pPr>
            <a:lvl3pPr marL="1280128" indent="0">
              <a:buNone/>
              <a:defRPr sz="3360"/>
            </a:lvl3pPr>
            <a:lvl4pPr marL="1920192" indent="0">
              <a:buNone/>
              <a:defRPr sz="2800"/>
            </a:lvl4pPr>
            <a:lvl5pPr marL="2560256" indent="0">
              <a:buNone/>
              <a:defRPr sz="2800"/>
            </a:lvl5pPr>
            <a:lvl6pPr marL="3200320" indent="0">
              <a:buNone/>
              <a:defRPr sz="2800"/>
            </a:lvl6pPr>
            <a:lvl7pPr marL="3840384" indent="0">
              <a:buNone/>
              <a:defRPr sz="2800"/>
            </a:lvl7pPr>
            <a:lvl8pPr marL="4480448" indent="0">
              <a:buNone/>
              <a:defRPr sz="2800"/>
            </a:lvl8pPr>
            <a:lvl9pPr marL="5120512" indent="0">
              <a:buNone/>
              <a:defRPr sz="2800"/>
            </a:lvl9pPr>
          </a:lstStyle>
          <a:p>
            <a:endParaRPr kumimoji="1" lang="ja-JP" altLang="en-US"/>
          </a:p>
        </p:txBody>
      </p:sp>
      <p:sp>
        <p:nvSpPr>
          <p:cNvPr id="4" name="テキスト プレースホルダー 3"/>
          <p:cNvSpPr>
            <a:spLocks noGrp="1"/>
          </p:cNvSpPr>
          <p:nvPr>
            <p:ph type="body" sz="half" idx="2"/>
          </p:nvPr>
        </p:nvSpPr>
        <p:spPr>
          <a:xfrm>
            <a:off x="2681276" y="7514279"/>
            <a:ext cx="8207693" cy="1126807"/>
          </a:xfrm>
        </p:spPr>
        <p:txBody>
          <a:bodyPr/>
          <a:lstStyle>
            <a:lvl1pPr marL="0" indent="0">
              <a:buNone/>
              <a:defRPr sz="1960"/>
            </a:lvl1pPr>
            <a:lvl2pPr marL="640064" indent="0">
              <a:buNone/>
              <a:defRPr sz="1680"/>
            </a:lvl2pPr>
            <a:lvl3pPr marL="1280128" indent="0">
              <a:buNone/>
              <a:defRPr sz="1400"/>
            </a:lvl3pPr>
            <a:lvl4pPr marL="1920192" indent="0">
              <a:buNone/>
              <a:defRPr sz="1260"/>
            </a:lvl4pPr>
            <a:lvl5pPr marL="2560256" indent="0">
              <a:buNone/>
              <a:defRPr sz="1260"/>
            </a:lvl5pPr>
            <a:lvl6pPr marL="3200320" indent="0">
              <a:buNone/>
              <a:defRPr sz="1260"/>
            </a:lvl6pPr>
            <a:lvl7pPr marL="3840384" indent="0">
              <a:buNone/>
              <a:defRPr sz="1260"/>
            </a:lvl7pPr>
            <a:lvl8pPr marL="4480448" indent="0">
              <a:buNone/>
              <a:defRPr sz="1260"/>
            </a:lvl8pPr>
            <a:lvl9pPr marL="5120512"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2025/1/24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3975" y="384493"/>
            <a:ext cx="123115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3975" y="2240281"/>
            <a:ext cx="123115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3975" y="8898897"/>
            <a:ext cx="3191881"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2025/1/24</a:t>
            </a:fld>
            <a:endParaRPr kumimoji="1" lang="ja-JP" altLang="en-US"/>
          </a:p>
        </p:txBody>
      </p:sp>
      <p:sp>
        <p:nvSpPr>
          <p:cNvPr id="5" name="フッター プレースホルダー 4"/>
          <p:cNvSpPr>
            <a:spLocks noGrp="1"/>
          </p:cNvSpPr>
          <p:nvPr>
            <p:ph type="ftr" sz="quarter" idx="3"/>
          </p:nvPr>
        </p:nvSpPr>
        <p:spPr>
          <a:xfrm>
            <a:off x="4673826" y="8898897"/>
            <a:ext cx="4331837"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3633" y="8898897"/>
            <a:ext cx="3191881"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28" rtl="0" eaLnBrk="1" latinLnBrk="0" hangingPunct="1">
        <a:spcBef>
          <a:spcPct val="0"/>
        </a:spcBef>
        <a:buNone/>
        <a:defRPr kumimoji="1" sz="6160" kern="1200">
          <a:solidFill>
            <a:schemeClr val="tx1"/>
          </a:solidFill>
          <a:latin typeface="+mj-lt"/>
          <a:ea typeface="+mj-ea"/>
          <a:cs typeface="+mj-cs"/>
        </a:defRPr>
      </a:lvl1pPr>
    </p:titleStyle>
    <p:bodyStyle>
      <a:lvl1pPr marL="480048" indent="-480048" algn="l" defTabSz="1280128"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04" indent="-400040" algn="l" defTabSz="1280128"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160" indent="-320032" algn="l" defTabSz="1280128"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24"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288"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352"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416"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480"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544" indent="-320032" algn="l" defTabSz="128012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28" rtl="0" eaLnBrk="1" latinLnBrk="0" hangingPunct="1">
        <a:defRPr kumimoji="1" sz="2520" kern="1200">
          <a:solidFill>
            <a:schemeClr val="tx1"/>
          </a:solidFill>
          <a:latin typeface="+mn-lt"/>
          <a:ea typeface="+mn-ea"/>
          <a:cs typeface="+mn-cs"/>
        </a:defRPr>
      </a:lvl1pPr>
      <a:lvl2pPr marL="640064" algn="l" defTabSz="1280128" rtl="0" eaLnBrk="1" latinLnBrk="0" hangingPunct="1">
        <a:defRPr kumimoji="1" sz="2520" kern="1200">
          <a:solidFill>
            <a:schemeClr val="tx1"/>
          </a:solidFill>
          <a:latin typeface="+mn-lt"/>
          <a:ea typeface="+mn-ea"/>
          <a:cs typeface="+mn-cs"/>
        </a:defRPr>
      </a:lvl2pPr>
      <a:lvl3pPr marL="1280128" algn="l" defTabSz="1280128" rtl="0" eaLnBrk="1" latinLnBrk="0" hangingPunct="1">
        <a:defRPr kumimoji="1" sz="2520" kern="1200">
          <a:solidFill>
            <a:schemeClr val="tx1"/>
          </a:solidFill>
          <a:latin typeface="+mn-lt"/>
          <a:ea typeface="+mn-ea"/>
          <a:cs typeface="+mn-cs"/>
        </a:defRPr>
      </a:lvl3pPr>
      <a:lvl4pPr marL="1920192" algn="l" defTabSz="1280128" rtl="0" eaLnBrk="1" latinLnBrk="0" hangingPunct="1">
        <a:defRPr kumimoji="1" sz="2520" kern="1200">
          <a:solidFill>
            <a:schemeClr val="tx1"/>
          </a:solidFill>
          <a:latin typeface="+mn-lt"/>
          <a:ea typeface="+mn-ea"/>
          <a:cs typeface="+mn-cs"/>
        </a:defRPr>
      </a:lvl4pPr>
      <a:lvl5pPr marL="2560256" algn="l" defTabSz="1280128" rtl="0" eaLnBrk="1" latinLnBrk="0" hangingPunct="1">
        <a:defRPr kumimoji="1" sz="2520" kern="1200">
          <a:solidFill>
            <a:schemeClr val="tx1"/>
          </a:solidFill>
          <a:latin typeface="+mn-lt"/>
          <a:ea typeface="+mn-ea"/>
          <a:cs typeface="+mn-cs"/>
        </a:defRPr>
      </a:lvl5pPr>
      <a:lvl6pPr marL="3200320" algn="l" defTabSz="1280128" rtl="0" eaLnBrk="1" latinLnBrk="0" hangingPunct="1">
        <a:defRPr kumimoji="1" sz="2520" kern="1200">
          <a:solidFill>
            <a:schemeClr val="tx1"/>
          </a:solidFill>
          <a:latin typeface="+mn-lt"/>
          <a:ea typeface="+mn-ea"/>
          <a:cs typeface="+mn-cs"/>
        </a:defRPr>
      </a:lvl6pPr>
      <a:lvl7pPr marL="3840384" algn="l" defTabSz="1280128" rtl="0" eaLnBrk="1" latinLnBrk="0" hangingPunct="1">
        <a:defRPr kumimoji="1" sz="2520" kern="1200">
          <a:solidFill>
            <a:schemeClr val="tx1"/>
          </a:solidFill>
          <a:latin typeface="+mn-lt"/>
          <a:ea typeface="+mn-ea"/>
          <a:cs typeface="+mn-cs"/>
        </a:defRPr>
      </a:lvl7pPr>
      <a:lvl8pPr marL="4480448" algn="l" defTabSz="1280128" rtl="0" eaLnBrk="1" latinLnBrk="0" hangingPunct="1">
        <a:defRPr kumimoji="1" sz="2520" kern="1200">
          <a:solidFill>
            <a:schemeClr val="tx1"/>
          </a:solidFill>
          <a:latin typeface="+mn-lt"/>
          <a:ea typeface="+mn-ea"/>
          <a:cs typeface="+mn-cs"/>
        </a:defRPr>
      </a:lvl8pPr>
      <a:lvl9pPr marL="5120512" algn="l" defTabSz="1280128"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70992" y="770787"/>
            <a:ext cx="13314772" cy="8675743"/>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grpSp>
        <p:nvGrpSpPr>
          <p:cNvPr id="16" name="Group 40">
            <a:extLst>
              <a:ext uri="{FF2B5EF4-FFF2-40B4-BE49-F238E27FC236}">
                <a16:creationId xmlns:a16="http://schemas.microsoft.com/office/drawing/2014/main" id="{04BC2CAA-6963-47DF-B1A4-A85A687FF524}"/>
              </a:ext>
            </a:extLst>
          </p:cNvPr>
          <p:cNvGrpSpPr>
            <a:grpSpLocks/>
          </p:cNvGrpSpPr>
          <p:nvPr/>
        </p:nvGrpSpPr>
        <p:grpSpPr bwMode="auto">
          <a:xfrm>
            <a:off x="95077" y="37907"/>
            <a:ext cx="10371513" cy="622493"/>
            <a:chOff x="737" y="405"/>
            <a:chExt cx="13528" cy="901"/>
          </a:xfrm>
        </p:grpSpPr>
        <p:sp>
          <p:nvSpPr>
            <p:cNvPr id="1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2800" b="1" dirty="0">
                  <a:solidFill>
                    <a:schemeClr val="bg1"/>
                  </a:solidFill>
                  <a:latin typeface="Meiryo UI" panose="020B0604030504040204" pitchFamily="50" charset="-128"/>
                  <a:ea typeface="Meiryo UI" panose="020B0604030504040204" pitchFamily="50" charset="-128"/>
                </a:rPr>
                <a:t>大阪府域における</a:t>
              </a:r>
              <a:r>
                <a:rPr lang="en-US" altLang="ja-JP" sz="2800" b="1" dirty="0">
                  <a:solidFill>
                    <a:schemeClr val="bg1"/>
                  </a:solidFill>
                  <a:latin typeface="Meiryo UI" panose="020B0604030504040204" pitchFamily="50" charset="-128"/>
                  <a:ea typeface="Meiryo UI" panose="020B0604030504040204" pitchFamily="50" charset="-128"/>
                </a:rPr>
                <a:t>2020</a:t>
              </a:r>
              <a:r>
                <a:rPr lang="ja-JP" altLang="en-US" sz="2800" b="1" dirty="0">
                  <a:solidFill>
                    <a:schemeClr val="bg1"/>
                  </a:solidFill>
                  <a:latin typeface="Meiryo UI" panose="020B0604030504040204" pitchFamily="50" charset="-128"/>
                  <a:ea typeface="Meiryo UI" panose="020B0604030504040204" pitchFamily="50" charset="-128"/>
                </a:rPr>
                <a:t>年度の温室効果ガス排出量の分析について</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19"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20"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grpSp>
      <p:sp>
        <p:nvSpPr>
          <p:cNvPr id="3" name="正方形/長方形 2">
            <a:extLst>
              <a:ext uri="{FF2B5EF4-FFF2-40B4-BE49-F238E27FC236}">
                <a16:creationId xmlns:a16="http://schemas.microsoft.com/office/drawing/2014/main" id="{6D1523F1-CC6C-D4FE-6198-A6FE13A43CE4}"/>
              </a:ext>
            </a:extLst>
          </p:cNvPr>
          <p:cNvSpPr/>
          <p:nvPr/>
        </p:nvSpPr>
        <p:spPr>
          <a:xfrm>
            <a:off x="287016" y="1302528"/>
            <a:ext cx="12771608" cy="2308324"/>
          </a:xfrm>
          <a:prstGeom prst="rect">
            <a:avLst/>
          </a:prstGeom>
        </p:spPr>
        <p:txBody>
          <a:bodyPr wrap="square">
            <a:spAutoFit/>
          </a:bodyPr>
          <a:lstStyle/>
          <a:p>
            <a:pPr marL="216000" indent="-216000"/>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〇前回の部会において、</a:t>
            </a:r>
            <a:r>
              <a:rPr lang="ja-JP" altLang="en-US" sz="2400" b="1" dirty="0">
                <a:solidFill>
                  <a:prstClr val="black"/>
                </a:solidFill>
                <a:latin typeface="Meiryo UI" panose="020B0604030504040204" pitchFamily="50" charset="-128"/>
                <a:ea typeface="Meiryo UI" panose="020B0604030504040204" pitchFamily="50" charset="-128"/>
              </a:rPr>
              <a:t>大阪府域における</a:t>
            </a:r>
            <a:r>
              <a:rPr lang="en-US" altLang="ja-JP" sz="2400" b="1" dirty="0">
                <a:solidFill>
                  <a:prstClr val="black"/>
                </a:solidFill>
                <a:latin typeface="Meiryo UI" panose="020B0604030504040204" pitchFamily="50" charset="-128"/>
                <a:ea typeface="Meiryo UI" panose="020B0604030504040204" pitchFamily="50" charset="-128"/>
              </a:rPr>
              <a:t>2020</a:t>
            </a:r>
            <a:r>
              <a:rPr lang="ja-JP" altLang="en-US" sz="2400" b="1" dirty="0">
                <a:solidFill>
                  <a:prstClr val="black"/>
                </a:solidFill>
                <a:latin typeface="Meiryo UI" panose="020B0604030504040204" pitchFamily="50" charset="-128"/>
                <a:ea typeface="Meiryo UI" panose="020B0604030504040204" pitchFamily="50" charset="-128"/>
              </a:rPr>
              <a:t>年度の温室効果ガス排出量について報告</a:t>
            </a:r>
            <a:endParaRPr lang="en-US" altLang="ja-JP" sz="2400" b="1" dirty="0">
              <a:solidFill>
                <a:prstClr val="black"/>
              </a:solidFill>
              <a:latin typeface="Meiryo UI" panose="020B0604030504040204" pitchFamily="50" charset="-128"/>
              <a:ea typeface="Meiryo UI" panose="020B0604030504040204" pitchFamily="50" charset="-128"/>
            </a:endParaRPr>
          </a:p>
          <a:p>
            <a:pPr marL="216000" indent="-216000">
              <a:spcBef>
                <a:spcPts val="1200"/>
              </a:spcBef>
            </a:pPr>
            <a:r>
              <a:rPr lang="ja-JP" altLang="en-US" sz="2200" b="1" dirty="0">
                <a:solidFill>
                  <a:prstClr val="black"/>
                </a:solidFill>
                <a:latin typeface="Meiryo UI" panose="020B0604030504040204" pitchFamily="50" charset="-128"/>
                <a:ea typeface="Meiryo UI" panose="020B0604030504040204" pitchFamily="50" charset="-128"/>
              </a:rPr>
              <a:t>・</a:t>
            </a:r>
            <a:r>
              <a:rPr lang="en-US" altLang="ja-JP" sz="2200" b="1" dirty="0">
                <a:solidFill>
                  <a:prstClr val="black"/>
                </a:solidFill>
                <a:latin typeface="Meiryo UI" panose="020B0604030504040204" pitchFamily="50" charset="-128"/>
                <a:ea typeface="Meiryo UI" panose="020B0604030504040204" pitchFamily="50" charset="-128"/>
              </a:rPr>
              <a:t>2020</a:t>
            </a:r>
            <a:r>
              <a:rPr lang="ja-JP" altLang="en-US" sz="2200" b="1" dirty="0">
                <a:solidFill>
                  <a:prstClr val="black"/>
                </a:solidFill>
                <a:latin typeface="Meiryo UI" panose="020B0604030504040204" pitchFamily="50" charset="-128"/>
                <a:ea typeface="Meiryo UI" panose="020B0604030504040204" pitchFamily="50" charset="-128"/>
              </a:rPr>
              <a:t>年度の府域の温室効果ガス排出量は、計画の基準年度である</a:t>
            </a:r>
            <a:r>
              <a:rPr lang="en-US" altLang="ja-JP" sz="2200" b="1" dirty="0">
                <a:solidFill>
                  <a:prstClr val="black"/>
                </a:solidFill>
                <a:latin typeface="Meiryo UI" panose="020B0604030504040204" pitchFamily="50" charset="-128"/>
                <a:ea typeface="Meiryo UI" panose="020B0604030504040204" pitchFamily="50" charset="-128"/>
              </a:rPr>
              <a:t>2013 </a:t>
            </a:r>
            <a:r>
              <a:rPr lang="ja-JP" altLang="en-US" sz="2200" b="1" dirty="0">
                <a:solidFill>
                  <a:prstClr val="black"/>
                </a:solidFill>
                <a:latin typeface="Meiryo UI" panose="020B0604030504040204" pitchFamily="50" charset="-128"/>
                <a:ea typeface="Meiryo UI" panose="020B0604030504040204" pitchFamily="50" charset="-128"/>
              </a:rPr>
              <a:t>年度比で</a:t>
            </a:r>
            <a:r>
              <a:rPr lang="en-US" altLang="ja-JP" sz="2200" b="1" dirty="0">
                <a:solidFill>
                  <a:prstClr val="black"/>
                </a:solidFill>
                <a:latin typeface="Meiryo UI" panose="020B0604030504040204" pitchFamily="50" charset="-128"/>
                <a:ea typeface="Meiryo UI" panose="020B0604030504040204" pitchFamily="50" charset="-128"/>
              </a:rPr>
              <a:t>21.8</a:t>
            </a:r>
            <a:r>
              <a:rPr lang="ja-JP" altLang="en-US" sz="2200" b="1" dirty="0">
                <a:solidFill>
                  <a:prstClr val="black"/>
                </a:solidFill>
                <a:latin typeface="Meiryo UI" panose="020B0604030504040204" pitchFamily="50" charset="-128"/>
                <a:ea typeface="Meiryo UI" panose="020B0604030504040204" pitchFamily="50" charset="-128"/>
              </a:rPr>
              <a:t>％削減</a:t>
            </a:r>
          </a:p>
          <a:p>
            <a:pPr marL="216000" indent="-216000"/>
            <a:r>
              <a:rPr lang="ja-JP" altLang="en-US" sz="2200" b="1" dirty="0">
                <a:solidFill>
                  <a:prstClr val="black"/>
                </a:solidFill>
                <a:latin typeface="Meiryo UI" panose="020B0604030504040204" pitchFamily="50" charset="-128"/>
                <a:ea typeface="Meiryo UI" panose="020B0604030504040204" pitchFamily="50" charset="-128"/>
              </a:rPr>
              <a:t>・基準年度以降は減少してきたが、前年度と比べると</a:t>
            </a:r>
            <a:r>
              <a:rPr lang="en-US" altLang="ja-JP" sz="2200" b="1" dirty="0">
                <a:solidFill>
                  <a:prstClr val="black"/>
                </a:solidFill>
                <a:latin typeface="Meiryo UI" panose="020B0604030504040204" pitchFamily="50" charset="-128"/>
                <a:ea typeface="Meiryo UI" panose="020B0604030504040204" pitchFamily="50" charset="-128"/>
              </a:rPr>
              <a:t>2.1</a:t>
            </a:r>
            <a:r>
              <a:rPr lang="ja-JP" altLang="en-US" sz="2200" b="1" dirty="0">
                <a:solidFill>
                  <a:prstClr val="black"/>
                </a:solidFill>
                <a:latin typeface="Meiryo UI" panose="020B0604030504040204" pitchFamily="50" charset="-128"/>
                <a:ea typeface="Meiryo UI" panose="020B0604030504040204" pitchFamily="50" charset="-128"/>
              </a:rPr>
              <a:t>％増加しており、その主な要因としては電気の排出係数の増加が挙げられる</a:t>
            </a:r>
            <a:endParaRPr lang="en-US" altLang="ja-JP" sz="2200" b="1" dirty="0">
              <a:solidFill>
                <a:prstClr val="black"/>
              </a:solidFill>
              <a:latin typeface="Meiryo UI" panose="020B0604030504040204" pitchFamily="50" charset="-128"/>
              <a:ea typeface="Meiryo UI" panose="020B0604030504040204" pitchFamily="50" charset="-128"/>
            </a:endParaRPr>
          </a:p>
          <a:p>
            <a:pPr marL="216000" indent="-216000"/>
            <a:r>
              <a:rPr lang="ja-JP" altLang="en-US" sz="2200" b="1" dirty="0">
                <a:solidFill>
                  <a:prstClr val="black"/>
                </a:solidFill>
                <a:latin typeface="Meiryo UI" panose="020B0604030504040204" pitchFamily="50" charset="-128"/>
                <a:ea typeface="Meiryo UI" panose="020B0604030504040204" pitchFamily="50" charset="-128"/>
              </a:rPr>
              <a:t>・前年度と比べて、産業部門、業務部門、運輸部門の温室効果ガス排出量は減少し、家庭部門、廃棄物部門の排出量は増加。新型コロナウイルス感染症の感染拡大の影響を受けているものと考えられる。</a:t>
            </a:r>
            <a:endParaRPr lang="en-US" altLang="ja-JP" sz="2200" b="1" dirty="0">
              <a:solidFill>
                <a:prstClr val="black"/>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83C216E0-E78F-4F06-A4F6-04BDB565AE94}"/>
              </a:ext>
            </a:extLst>
          </p:cNvPr>
          <p:cNvSpPr/>
          <p:nvPr/>
        </p:nvSpPr>
        <p:spPr>
          <a:xfrm>
            <a:off x="11441548" y="154670"/>
            <a:ext cx="1944216" cy="48690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280160" rtl="0" eaLnBrk="1" latinLnBrk="0" hangingPunct="1">
              <a:defRPr kumimoji="1" sz="2520" kern="1200">
                <a:solidFill>
                  <a:schemeClr val="lt1"/>
                </a:solidFill>
                <a:latin typeface="+mn-lt"/>
                <a:ea typeface="+mn-ea"/>
                <a:cs typeface="+mn-cs"/>
              </a:defRPr>
            </a:lvl1pPr>
            <a:lvl2pPr marL="640080" algn="l" defTabSz="1280160" rtl="0" eaLnBrk="1" latinLnBrk="0" hangingPunct="1">
              <a:defRPr kumimoji="1" sz="2520" kern="1200">
                <a:solidFill>
                  <a:schemeClr val="lt1"/>
                </a:solidFill>
                <a:latin typeface="+mn-lt"/>
                <a:ea typeface="+mn-ea"/>
                <a:cs typeface="+mn-cs"/>
              </a:defRPr>
            </a:lvl2pPr>
            <a:lvl3pPr marL="1280160" algn="l" defTabSz="1280160" rtl="0" eaLnBrk="1" latinLnBrk="0" hangingPunct="1">
              <a:defRPr kumimoji="1" sz="2520" kern="1200">
                <a:solidFill>
                  <a:schemeClr val="lt1"/>
                </a:solidFill>
                <a:latin typeface="+mn-lt"/>
                <a:ea typeface="+mn-ea"/>
                <a:cs typeface="+mn-cs"/>
              </a:defRPr>
            </a:lvl3pPr>
            <a:lvl4pPr marL="1920240" algn="l" defTabSz="1280160" rtl="0" eaLnBrk="1" latinLnBrk="0" hangingPunct="1">
              <a:defRPr kumimoji="1" sz="2520" kern="1200">
                <a:solidFill>
                  <a:schemeClr val="lt1"/>
                </a:solidFill>
                <a:latin typeface="+mn-lt"/>
                <a:ea typeface="+mn-ea"/>
                <a:cs typeface="+mn-cs"/>
              </a:defRPr>
            </a:lvl4pPr>
            <a:lvl5pPr marL="2560320" algn="l" defTabSz="1280160" rtl="0" eaLnBrk="1" latinLnBrk="0" hangingPunct="1">
              <a:defRPr kumimoji="1" sz="2520" kern="1200">
                <a:solidFill>
                  <a:schemeClr val="lt1"/>
                </a:solidFill>
                <a:latin typeface="+mn-lt"/>
                <a:ea typeface="+mn-ea"/>
                <a:cs typeface="+mn-cs"/>
              </a:defRPr>
            </a:lvl5pPr>
            <a:lvl6pPr marL="3200400" algn="l" defTabSz="1280160" rtl="0" eaLnBrk="1" latinLnBrk="0" hangingPunct="1">
              <a:defRPr kumimoji="1" sz="2520" kern="1200">
                <a:solidFill>
                  <a:schemeClr val="lt1"/>
                </a:solidFill>
                <a:latin typeface="+mn-lt"/>
                <a:ea typeface="+mn-ea"/>
                <a:cs typeface="+mn-cs"/>
              </a:defRPr>
            </a:lvl6pPr>
            <a:lvl7pPr marL="3840480" algn="l" defTabSz="1280160" rtl="0" eaLnBrk="1" latinLnBrk="0" hangingPunct="1">
              <a:defRPr kumimoji="1" sz="2520" kern="1200">
                <a:solidFill>
                  <a:schemeClr val="lt1"/>
                </a:solidFill>
                <a:latin typeface="+mn-lt"/>
                <a:ea typeface="+mn-ea"/>
                <a:cs typeface="+mn-cs"/>
              </a:defRPr>
            </a:lvl7pPr>
            <a:lvl8pPr marL="4480560" algn="l" defTabSz="1280160" rtl="0" eaLnBrk="1" latinLnBrk="0" hangingPunct="1">
              <a:defRPr kumimoji="1" sz="2520" kern="1200">
                <a:solidFill>
                  <a:schemeClr val="lt1"/>
                </a:solidFill>
                <a:latin typeface="+mn-lt"/>
                <a:ea typeface="+mn-ea"/>
                <a:cs typeface="+mn-cs"/>
              </a:defRPr>
            </a:lvl8pPr>
            <a:lvl9pPr marL="5120640" algn="l" defTabSz="1280160" rtl="0" eaLnBrk="1" latinLnBrk="0" hangingPunct="1">
              <a:defRPr kumimoji="1" sz="2520" kern="1200">
                <a:solidFill>
                  <a:schemeClr val="lt1"/>
                </a:solidFill>
                <a:latin typeface="+mn-lt"/>
                <a:ea typeface="+mn-ea"/>
                <a:cs typeface="+mn-cs"/>
              </a:defRPr>
            </a:lvl9pPr>
          </a:lstStyle>
          <a:p>
            <a:pPr algn="ctr"/>
            <a:r>
              <a:rPr kumimoji="1" lang="ja-JP" altLang="en-US" sz="2000" dirty="0">
                <a:solidFill>
                  <a:schemeClr val="tx1"/>
                </a:solidFill>
              </a:rPr>
              <a:t>資料１</a:t>
            </a:r>
          </a:p>
        </p:txBody>
      </p:sp>
      <p:pic>
        <p:nvPicPr>
          <p:cNvPr id="6" name="図 5">
            <a:extLst>
              <a:ext uri="{FF2B5EF4-FFF2-40B4-BE49-F238E27FC236}">
                <a16:creationId xmlns:a16="http://schemas.microsoft.com/office/drawing/2014/main" id="{368C109B-DC76-4D3B-94A7-695302F0DA20}"/>
              </a:ext>
            </a:extLst>
          </p:cNvPr>
          <p:cNvPicPr>
            <a:picLocks noChangeAspect="1"/>
          </p:cNvPicPr>
          <p:nvPr/>
        </p:nvPicPr>
        <p:blipFill>
          <a:blip r:embed="rId2"/>
          <a:stretch>
            <a:fillRect/>
          </a:stretch>
        </p:blipFill>
        <p:spPr>
          <a:xfrm>
            <a:off x="124831" y="4249918"/>
            <a:ext cx="6714913" cy="4308047"/>
          </a:xfrm>
          <a:prstGeom prst="rect">
            <a:avLst/>
          </a:prstGeom>
        </p:spPr>
      </p:pic>
      <p:pic>
        <p:nvPicPr>
          <p:cNvPr id="7" name="図 6">
            <a:extLst>
              <a:ext uri="{FF2B5EF4-FFF2-40B4-BE49-F238E27FC236}">
                <a16:creationId xmlns:a16="http://schemas.microsoft.com/office/drawing/2014/main" id="{2A0D9F9D-7B17-4B6C-936D-24A53E727F27}"/>
              </a:ext>
            </a:extLst>
          </p:cNvPr>
          <p:cNvPicPr>
            <a:picLocks noChangeAspect="1"/>
          </p:cNvPicPr>
          <p:nvPr/>
        </p:nvPicPr>
        <p:blipFill>
          <a:blip r:embed="rId3"/>
          <a:stretch>
            <a:fillRect/>
          </a:stretch>
        </p:blipFill>
        <p:spPr>
          <a:xfrm>
            <a:off x="6665924" y="4880660"/>
            <a:ext cx="6683700" cy="3429868"/>
          </a:xfrm>
          <a:prstGeom prst="rect">
            <a:avLst/>
          </a:prstGeom>
        </p:spPr>
      </p:pic>
      <p:sp>
        <p:nvSpPr>
          <p:cNvPr id="15" name="正方形/長方形 14">
            <a:extLst>
              <a:ext uri="{FF2B5EF4-FFF2-40B4-BE49-F238E27FC236}">
                <a16:creationId xmlns:a16="http://schemas.microsoft.com/office/drawing/2014/main" id="{AB53AD92-8B90-4BB6-84B0-304DFC6A1E21}"/>
              </a:ext>
            </a:extLst>
          </p:cNvPr>
          <p:cNvSpPr/>
          <p:nvPr/>
        </p:nvSpPr>
        <p:spPr>
          <a:xfrm>
            <a:off x="267773" y="8723167"/>
            <a:ext cx="6120680" cy="605294"/>
          </a:xfrm>
          <a:prstGeom prst="rect">
            <a:avLst/>
          </a:prstGeom>
        </p:spPr>
        <p:txBody>
          <a:bodyPr wrap="square">
            <a:spAutoFit/>
          </a:bodyPr>
          <a:lstStyle/>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図</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大阪府域における電気の排出係数及び</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温室効果ガス排出量の推移</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a:extLst>
              <a:ext uri="{FF2B5EF4-FFF2-40B4-BE49-F238E27FC236}">
                <a16:creationId xmlns:a16="http://schemas.microsoft.com/office/drawing/2014/main" id="{62FB52DB-B01C-4ADA-939D-1ECDA997A0CB}"/>
              </a:ext>
            </a:extLst>
          </p:cNvPr>
          <p:cNvSpPr/>
          <p:nvPr/>
        </p:nvSpPr>
        <p:spPr>
          <a:xfrm>
            <a:off x="7397592" y="4219136"/>
            <a:ext cx="5231873" cy="605294"/>
          </a:xfrm>
          <a:prstGeom prst="rect">
            <a:avLst/>
          </a:prstGeom>
        </p:spPr>
        <p:txBody>
          <a:bodyPr wrap="square">
            <a:spAutoFit/>
          </a:bodyPr>
          <a:lstStyle/>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表</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基準年度（</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2013 </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年度）との</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温室効果ガス排出量の比較</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03083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9DD3C5F-9AA3-4ED2-BAA3-4D1B88060D30}"/>
              </a:ext>
            </a:extLst>
          </p:cNvPr>
          <p:cNvSpPr/>
          <p:nvPr/>
        </p:nvSpPr>
        <p:spPr>
          <a:xfrm>
            <a:off x="287016" y="2195160"/>
            <a:ext cx="12889432" cy="383986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70992" y="770787"/>
            <a:ext cx="13314772" cy="8675743"/>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grpSp>
        <p:nvGrpSpPr>
          <p:cNvPr id="16" name="Group 40">
            <a:extLst>
              <a:ext uri="{FF2B5EF4-FFF2-40B4-BE49-F238E27FC236}">
                <a16:creationId xmlns:a16="http://schemas.microsoft.com/office/drawing/2014/main" id="{04BC2CAA-6963-47DF-B1A4-A85A687FF524}"/>
              </a:ext>
            </a:extLst>
          </p:cNvPr>
          <p:cNvGrpSpPr>
            <a:grpSpLocks/>
          </p:cNvGrpSpPr>
          <p:nvPr/>
        </p:nvGrpSpPr>
        <p:grpSpPr bwMode="auto">
          <a:xfrm>
            <a:off x="95077" y="37907"/>
            <a:ext cx="10371513" cy="622493"/>
            <a:chOff x="737" y="405"/>
            <a:chExt cx="13528" cy="901"/>
          </a:xfrm>
        </p:grpSpPr>
        <p:sp>
          <p:nvSpPr>
            <p:cNvPr id="1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2800" b="1" dirty="0">
                  <a:solidFill>
                    <a:schemeClr val="bg1"/>
                  </a:solidFill>
                  <a:latin typeface="Meiryo UI" panose="020B0604030504040204" pitchFamily="50" charset="-128"/>
                  <a:ea typeface="Meiryo UI" panose="020B0604030504040204" pitchFamily="50" charset="-128"/>
                </a:rPr>
                <a:t>大阪府域における</a:t>
              </a:r>
              <a:r>
                <a:rPr lang="en-US" altLang="ja-JP" sz="2800" b="1" dirty="0">
                  <a:solidFill>
                    <a:schemeClr val="bg1"/>
                  </a:solidFill>
                  <a:latin typeface="Meiryo UI" panose="020B0604030504040204" pitchFamily="50" charset="-128"/>
                  <a:ea typeface="Meiryo UI" panose="020B0604030504040204" pitchFamily="50" charset="-128"/>
                </a:rPr>
                <a:t>2020</a:t>
              </a:r>
              <a:r>
                <a:rPr lang="ja-JP" altLang="en-US" sz="2800" b="1" dirty="0">
                  <a:solidFill>
                    <a:schemeClr val="bg1"/>
                  </a:solidFill>
                  <a:latin typeface="Meiryo UI" panose="020B0604030504040204" pitchFamily="50" charset="-128"/>
                  <a:ea typeface="Meiryo UI" panose="020B0604030504040204" pitchFamily="50" charset="-128"/>
                </a:rPr>
                <a:t>年度の温室効果ガス排出量の分析について</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19"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20"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grpSp>
      <p:sp>
        <p:nvSpPr>
          <p:cNvPr id="3" name="正方形/長方形 2">
            <a:extLst>
              <a:ext uri="{FF2B5EF4-FFF2-40B4-BE49-F238E27FC236}">
                <a16:creationId xmlns:a16="http://schemas.microsoft.com/office/drawing/2014/main" id="{6D1523F1-CC6C-D4FE-6198-A6FE13A43CE4}"/>
              </a:ext>
            </a:extLst>
          </p:cNvPr>
          <p:cNvSpPr/>
          <p:nvPr/>
        </p:nvSpPr>
        <p:spPr>
          <a:xfrm>
            <a:off x="287016" y="1030988"/>
            <a:ext cx="12771608" cy="4893647"/>
          </a:xfrm>
          <a:prstGeom prst="rect">
            <a:avLst/>
          </a:prstGeom>
        </p:spPr>
        <p:txBody>
          <a:bodyPr wrap="square">
            <a:spAutoFit/>
          </a:bodyPr>
          <a:lstStyle/>
          <a:p>
            <a:pPr marL="216000" indent="-216000"/>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en-US" altLang="ja-JP" sz="2400" b="1" dirty="0">
                <a:solidFill>
                  <a:prstClr val="black"/>
                </a:solidFill>
                <a:latin typeface="Meiryo UI" panose="020B0604030504040204" pitchFamily="50" charset="-128"/>
                <a:ea typeface="Meiryo UI" panose="020B0604030504040204" pitchFamily="50" charset="-128"/>
              </a:rPr>
              <a:t>2019</a:t>
            </a:r>
            <a:r>
              <a:rPr lang="ja-JP" altLang="en-US" sz="2400" b="1" dirty="0">
                <a:solidFill>
                  <a:prstClr val="black"/>
                </a:solidFill>
                <a:latin typeface="Meiryo UI" panose="020B0604030504040204" pitchFamily="50" charset="-128"/>
                <a:ea typeface="Meiryo UI" panose="020B0604030504040204" pitchFamily="50" charset="-128"/>
              </a:rPr>
              <a:t>年度と比べて増加した原因等について、詳細分析を実施すべきとのご意見をいただいたため、追加の分析を実施</a:t>
            </a:r>
            <a:endParaRPr lang="en-US" altLang="ja-JP" sz="2400" b="1" dirty="0">
              <a:solidFill>
                <a:prstClr val="black"/>
              </a:solidFill>
              <a:latin typeface="Meiryo UI" panose="020B0604030504040204" pitchFamily="50" charset="-128"/>
              <a:ea typeface="Meiryo UI" panose="020B0604030504040204" pitchFamily="50" charset="-128"/>
            </a:endParaRPr>
          </a:p>
          <a:p>
            <a:pPr marL="216000" indent="-216000"/>
            <a:endParaRPr lang="en-US" altLang="ja-JP" sz="2200" b="1" dirty="0">
              <a:solidFill>
                <a:prstClr val="black"/>
              </a:solidFill>
              <a:latin typeface="Meiryo UI" panose="020B0604030504040204" pitchFamily="50" charset="-128"/>
              <a:ea typeface="Meiryo UI" panose="020B0604030504040204" pitchFamily="50" charset="-128"/>
            </a:endParaRPr>
          </a:p>
          <a:p>
            <a:pPr marL="828000" indent="-828000"/>
            <a:endParaRPr lang="en-US" altLang="ja-JP" sz="2200" b="1" dirty="0">
              <a:solidFill>
                <a:prstClr val="black"/>
              </a:solidFill>
              <a:latin typeface="Meiryo UI" panose="020B0604030504040204" pitchFamily="50" charset="-128"/>
              <a:ea typeface="Meiryo UI" panose="020B0604030504040204" pitchFamily="50" charset="-128"/>
            </a:endParaRPr>
          </a:p>
          <a:p>
            <a:pPr marL="828000" indent="-828000"/>
            <a:r>
              <a:rPr lang="ja-JP" altLang="en-US" sz="2200" b="1" dirty="0">
                <a:solidFill>
                  <a:prstClr val="black"/>
                </a:solidFill>
                <a:latin typeface="Meiryo UI" panose="020B0604030504040204" pitchFamily="50" charset="-128"/>
                <a:ea typeface="Meiryo UI" panose="020B0604030504040204" pitchFamily="50" charset="-128"/>
              </a:rPr>
              <a:t>（１）農業や水産業も化石燃料の消費は多いと言われているため、業種別のエネルギー消費量の推移があれば示してほしい（統計のバウンダリーが合わなくなるため、細分化しすぎることには留意が必要）</a:t>
            </a:r>
            <a:endParaRPr lang="en-US" altLang="ja-JP" sz="2200" b="1" dirty="0">
              <a:solidFill>
                <a:prstClr val="black"/>
              </a:solidFill>
              <a:latin typeface="Meiryo UI" panose="020B0604030504040204" pitchFamily="50" charset="-128"/>
              <a:ea typeface="Meiryo UI" panose="020B0604030504040204" pitchFamily="50" charset="-128"/>
            </a:endParaRPr>
          </a:p>
          <a:p>
            <a:pPr marL="828000" indent="-828000"/>
            <a:endParaRPr lang="en-US" altLang="ja-JP" sz="2200" b="1" dirty="0">
              <a:solidFill>
                <a:prstClr val="black"/>
              </a:solidFill>
              <a:latin typeface="Meiryo UI" panose="020B0604030504040204" pitchFamily="50" charset="-128"/>
              <a:ea typeface="Meiryo UI" panose="020B0604030504040204" pitchFamily="50" charset="-128"/>
            </a:endParaRPr>
          </a:p>
          <a:p>
            <a:pPr marL="828000" indent="-828000"/>
            <a:r>
              <a:rPr lang="ja-JP" altLang="en-US" sz="2200" b="1" dirty="0">
                <a:solidFill>
                  <a:prstClr val="black"/>
                </a:solidFill>
                <a:latin typeface="Meiryo UI" panose="020B0604030504040204" pitchFamily="50" charset="-128"/>
                <a:ea typeface="Meiryo UI" panose="020B0604030504040204" pitchFamily="50" charset="-128"/>
              </a:rPr>
              <a:t>（２）電気の排出係数が上がった主な要因として、原発停止の影響をあげていたが、原発停止の影響を除外した場合の排出係数や排出量を分析できないか</a:t>
            </a:r>
            <a:endParaRPr lang="en-US" altLang="ja-JP" sz="2200" b="1" dirty="0">
              <a:solidFill>
                <a:prstClr val="black"/>
              </a:solidFill>
              <a:latin typeface="Meiryo UI" panose="020B0604030504040204" pitchFamily="50" charset="-128"/>
              <a:ea typeface="Meiryo UI" panose="020B0604030504040204" pitchFamily="50" charset="-128"/>
            </a:endParaRPr>
          </a:p>
          <a:p>
            <a:pPr marL="828000" indent="-828000"/>
            <a:endParaRPr lang="en-US" altLang="ja-JP" sz="2200" b="1" dirty="0">
              <a:solidFill>
                <a:prstClr val="black"/>
              </a:solidFill>
              <a:latin typeface="Meiryo UI" panose="020B0604030504040204" pitchFamily="50" charset="-128"/>
              <a:ea typeface="Meiryo UI" panose="020B0604030504040204" pitchFamily="50" charset="-128"/>
            </a:endParaRPr>
          </a:p>
          <a:p>
            <a:pPr marL="828000" indent="-828000"/>
            <a:r>
              <a:rPr lang="ja-JP" altLang="en-US" sz="2200" b="1" dirty="0">
                <a:solidFill>
                  <a:prstClr val="black"/>
                </a:solidFill>
                <a:latin typeface="Meiryo UI" panose="020B0604030504040204" pitchFamily="50" charset="-128"/>
                <a:ea typeface="Meiryo UI" panose="020B0604030504040204" pitchFamily="50" charset="-128"/>
              </a:rPr>
              <a:t>（３）家庭部門の増加の原因を詳細に分析できないか</a:t>
            </a:r>
            <a:endParaRPr lang="en-US" altLang="ja-JP" sz="2200" b="1" dirty="0">
              <a:solidFill>
                <a:prstClr val="black"/>
              </a:solidFill>
              <a:latin typeface="Meiryo UI" panose="020B0604030504040204" pitchFamily="50" charset="-128"/>
              <a:ea typeface="Meiryo UI" panose="020B0604030504040204" pitchFamily="50" charset="-128"/>
            </a:endParaRPr>
          </a:p>
          <a:p>
            <a:pPr marL="828000" indent="-828000"/>
            <a:endParaRPr lang="en-US" altLang="ja-JP" sz="2200" b="1" dirty="0">
              <a:solidFill>
                <a:prstClr val="black"/>
              </a:solidFill>
              <a:latin typeface="Meiryo UI" panose="020B0604030504040204" pitchFamily="50" charset="-128"/>
              <a:ea typeface="Meiryo UI" panose="020B0604030504040204" pitchFamily="50" charset="-128"/>
            </a:endParaRPr>
          </a:p>
          <a:p>
            <a:pPr marL="828000" indent="-828000"/>
            <a:r>
              <a:rPr lang="ja-JP" altLang="en-US" sz="2200" b="1" dirty="0">
                <a:solidFill>
                  <a:prstClr val="black"/>
                </a:solidFill>
                <a:latin typeface="Meiryo UI" panose="020B0604030504040204" pitchFamily="50" charset="-128"/>
                <a:ea typeface="Meiryo UI" panose="020B0604030504040204" pitchFamily="50" charset="-128"/>
              </a:rPr>
              <a:t>（４）廃棄物部門の増加の原因として、プラスチック焼却量が増加したことをあげていたが、プラスチック焼却量が増加した原因について、詳細に分析できないか。</a:t>
            </a:r>
            <a:endParaRPr lang="en-US" altLang="ja-JP" sz="2200" b="1" dirty="0">
              <a:solidFill>
                <a:prstClr val="black"/>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9876E962-E0D9-4D4F-BBA1-27C81863CCCB}"/>
              </a:ext>
            </a:extLst>
          </p:cNvPr>
          <p:cNvSpPr/>
          <p:nvPr/>
        </p:nvSpPr>
        <p:spPr>
          <a:xfrm>
            <a:off x="287016" y="6168752"/>
            <a:ext cx="12771608" cy="2908489"/>
          </a:xfrm>
          <a:prstGeom prst="rect">
            <a:avLst/>
          </a:prstGeom>
        </p:spPr>
        <p:txBody>
          <a:bodyPr wrap="square">
            <a:spAutoFit/>
          </a:bodyPr>
          <a:lstStyle/>
          <a:p>
            <a:pPr marL="216000" indent="-216000"/>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2400" b="1" dirty="0">
                <a:solidFill>
                  <a:prstClr val="black"/>
                </a:solidFill>
                <a:latin typeface="Meiryo UI" panose="020B0604030504040204" pitchFamily="50" charset="-128"/>
                <a:ea typeface="Meiryo UI" panose="020B0604030504040204" pitchFamily="50" charset="-128"/>
              </a:rPr>
              <a:t>ご意見を受けて、以下</a:t>
            </a:r>
            <a:r>
              <a:rPr lang="en-US" altLang="ja-JP" sz="2400" b="1" dirty="0">
                <a:solidFill>
                  <a:prstClr val="black"/>
                </a:solidFill>
                <a:latin typeface="Meiryo UI" panose="020B0604030504040204" pitchFamily="50" charset="-128"/>
                <a:ea typeface="Meiryo UI" panose="020B0604030504040204" pitchFamily="50" charset="-128"/>
              </a:rPr>
              <a:t>4</a:t>
            </a:r>
            <a:r>
              <a:rPr lang="ja-JP" altLang="en-US" sz="2400" b="1" dirty="0">
                <a:solidFill>
                  <a:prstClr val="black"/>
                </a:solidFill>
                <a:latin typeface="Meiryo UI" panose="020B0604030504040204" pitchFamily="50" charset="-128"/>
                <a:ea typeface="Meiryo UI" panose="020B0604030504040204" pitchFamily="50" charset="-128"/>
              </a:rPr>
              <a:t>項目について分析を実施</a:t>
            </a:r>
            <a:endParaRPr lang="en-US" altLang="ja-JP" sz="2400" b="1" dirty="0">
              <a:solidFill>
                <a:prstClr val="black"/>
              </a:solidFill>
              <a:latin typeface="Meiryo UI" panose="020B0604030504040204" pitchFamily="50" charset="-128"/>
              <a:ea typeface="Meiryo UI" panose="020B0604030504040204" pitchFamily="50" charset="-128"/>
            </a:endParaRPr>
          </a:p>
          <a:p>
            <a:pPr marL="216000" indent="-216000">
              <a:spcBef>
                <a:spcPts val="600"/>
              </a:spcBef>
            </a:pPr>
            <a:r>
              <a:rPr lang="ja-JP" altLang="en-US" sz="2200" b="1" dirty="0">
                <a:solidFill>
                  <a:prstClr val="black"/>
                </a:solidFill>
                <a:latin typeface="Meiryo UI" panose="020B0604030504040204" pitchFamily="50" charset="-128"/>
                <a:ea typeface="Meiryo UI" panose="020B0604030504040204" pitchFamily="50" charset="-128"/>
              </a:rPr>
              <a:t>（１）産業部門の業種別エネルギー消費量の推移</a:t>
            </a:r>
            <a:endParaRPr lang="en-US" altLang="ja-JP" sz="2200" b="1" dirty="0">
              <a:solidFill>
                <a:prstClr val="black"/>
              </a:solidFill>
              <a:latin typeface="Meiryo UI" panose="020B0604030504040204" pitchFamily="50" charset="-128"/>
              <a:ea typeface="Meiryo UI" panose="020B0604030504040204" pitchFamily="50" charset="-128"/>
            </a:endParaRPr>
          </a:p>
          <a:p>
            <a:pPr marL="216000" indent="-216000"/>
            <a:endParaRPr lang="en-US" altLang="ja-JP" sz="2200" b="1" dirty="0">
              <a:solidFill>
                <a:prstClr val="black"/>
              </a:solidFill>
              <a:latin typeface="Meiryo UI" panose="020B0604030504040204" pitchFamily="50" charset="-128"/>
              <a:ea typeface="Meiryo UI" panose="020B0604030504040204" pitchFamily="50" charset="-128"/>
            </a:endParaRPr>
          </a:p>
          <a:p>
            <a:pPr marL="216000" indent="-216000"/>
            <a:r>
              <a:rPr lang="ja-JP" altLang="en-US" sz="2200" b="1" dirty="0">
                <a:solidFill>
                  <a:prstClr val="black"/>
                </a:solidFill>
                <a:latin typeface="Meiryo UI" panose="020B0604030504040204" pitchFamily="50" charset="-128"/>
                <a:ea typeface="Meiryo UI" panose="020B0604030504040204" pitchFamily="50" charset="-128"/>
              </a:rPr>
              <a:t>（２）原子力発電所停止の影響を除外した温室効果ガス排出量について</a:t>
            </a:r>
            <a:endParaRPr lang="en-US" altLang="ja-JP" sz="2200" b="1" dirty="0">
              <a:solidFill>
                <a:prstClr val="black"/>
              </a:solidFill>
              <a:latin typeface="Meiryo UI" panose="020B0604030504040204" pitchFamily="50" charset="-128"/>
              <a:ea typeface="Meiryo UI" panose="020B0604030504040204" pitchFamily="50" charset="-128"/>
            </a:endParaRPr>
          </a:p>
          <a:p>
            <a:pPr marL="216000" indent="-216000"/>
            <a:endParaRPr lang="en-US" altLang="ja-JP" sz="2200" b="1" dirty="0">
              <a:solidFill>
                <a:prstClr val="black"/>
              </a:solidFill>
              <a:latin typeface="Meiryo UI" panose="020B0604030504040204" pitchFamily="50" charset="-128"/>
              <a:ea typeface="Meiryo UI" panose="020B0604030504040204" pitchFamily="50" charset="-128"/>
            </a:endParaRPr>
          </a:p>
          <a:p>
            <a:pPr marL="216000" indent="-216000"/>
            <a:r>
              <a:rPr lang="ja-JP" altLang="en-US" sz="2200" b="1" dirty="0">
                <a:solidFill>
                  <a:prstClr val="black"/>
                </a:solidFill>
                <a:latin typeface="Meiryo UI" panose="020B0604030504040204" pitchFamily="50" charset="-128"/>
                <a:ea typeface="Meiryo UI" panose="020B0604030504040204" pitchFamily="50" charset="-128"/>
              </a:rPr>
              <a:t>（３）家庭部門の温室効果ガス排出量の増加原因分析について</a:t>
            </a:r>
            <a:endParaRPr lang="en-US" altLang="ja-JP" sz="2200" b="1" dirty="0">
              <a:solidFill>
                <a:prstClr val="black"/>
              </a:solidFill>
              <a:latin typeface="Meiryo UI" panose="020B0604030504040204" pitchFamily="50" charset="-128"/>
              <a:ea typeface="Meiryo UI" panose="020B0604030504040204" pitchFamily="50" charset="-128"/>
            </a:endParaRPr>
          </a:p>
          <a:p>
            <a:pPr marL="216000" indent="-216000"/>
            <a:endParaRPr lang="en-US" altLang="ja-JP" sz="2200" b="1" dirty="0">
              <a:solidFill>
                <a:prstClr val="black"/>
              </a:solidFill>
              <a:latin typeface="Meiryo UI" panose="020B0604030504040204" pitchFamily="50" charset="-128"/>
              <a:ea typeface="Meiryo UI" panose="020B0604030504040204" pitchFamily="50" charset="-128"/>
            </a:endParaRPr>
          </a:p>
          <a:p>
            <a:pPr marL="216000" indent="-216000"/>
            <a:r>
              <a:rPr lang="ja-JP" altLang="en-US" sz="2200" b="1" dirty="0">
                <a:solidFill>
                  <a:prstClr val="black"/>
                </a:solidFill>
                <a:latin typeface="Meiryo UI" panose="020B0604030504040204" pitchFamily="50" charset="-128"/>
                <a:ea typeface="Meiryo UI" panose="020B0604030504040204" pitchFamily="50" charset="-128"/>
              </a:rPr>
              <a:t>（４）廃棄物部門の温室効果ガス排出量の増加原因分析について</a:t>
            </a:r>
            <a:endParaRPr lang="en-US" altLang="ja-JP" sz="2200" b="1" dirty="0">
              <a:solidFill>
                <a:prstClr val="black"/>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6DFDB5A8-47FA-49B1-A636-143BB6FCCEF9}"/>
              </a:ext>
            </a:extLst>
          </p:cNvPr>
          <p:cNvSpPr txBox="1"/>
          <p:nvPr/>
        </p:nvSpPr>
        <p:spPr>
          <a:xfrm>
            <a:off x="431032" y="1941216"/>
            <a:ext cx="3122536" cy="461665"/>
          </a:xfrm>
          <a:prstGeom prst="rect">
            <a:avLst/>
          </a:prstGeom>
          <a:solidFill>
            <a:schemeClr val="bg1"/>
          </a:solidFill>
          <a:ln>
            <a:solidFill>
              <a:srgbClr val="000000"/>
            </a:solidFill>
          </a:ln>
        </p:spPr>
        <p:txBody>
          <a:bodyPr wrap="square" rtlCol="0">
            <a:spAutoFit/>
          </a:bodyPr>
          <a:lstStyle/>
          <a:p>
            <a:pPr algn="ctr"/>
            <a:r>
              <a:rPr kumimoji="1" lang="ja-JP" altLang="en-US" sz="2400" dirty="0"/>
              <a:t>前回部会でのご意見</a:t>
            </a:r>
          </a:p>
        </p:txBody>
      </p:sp>
    </p:spTree>
    <p:extLst>
      <p:ext uri="{BB962C8B-B14F-4D97-AF65-F5344CB8AC3E}">
        <p14:creationId xmlns:p14="http://schemas.microsoft.com/office/powerpoint/2010/main" val="3043056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a:extLst>
              <a:ext uri="{FF2B5EF4-FFF2-40B4-BE49-F238E27FC236}">
                <a16:creationId xmlns:a16="http://schemas.microsoft.com/office/drawing/2014/main" id="{EDAD55C6-7BD4-4766-BF95-FC26648AD26C}"/>
              </a:ext>
            </a:extLst>
          </p:cNvPr>
          <p:cNvPicPr>
            <a:picLocks noChangeAspect="1"/>
          </p:cNvPicPr>
          <p:nvPr/>
        </p:nvPicPr>
        <p:blipFill>
          <a:blip r:embed="rId2"/>
          <a:stretch>
            <a:fillRect/>
          </a:stretch>
        </p:blipFill>
        <p:spPr>
          <a:xfrm>
            <a:off x="2496483" y="2936753"/>
            <a:ext cx="8687553" cy="5681964"/>
          </a:xfrm>
          <a:prstGeom prst="rect">
            <a:avLst/>
          </a:prstGeom>
        </p:spPr>
      </p:pic>
      <p:sp>
        <p:nvSpPr>
          <p:cNvPr id="5" name="角丸四角形 4"/>
          <p:cNvSpPr/>
          <p:nvPr/>
        </p:nvSpPr>
        <p:spPr>
          <a:xfrm>
            <a:off x="70992" y="770787"/>
            <a:ext cx="13314772" cy="8675743"/>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4" name="角丸四角形 3"/>
          <p:cNvSpPr/>
          <p:nvPr/>
        </p:nvSpPr>
        <p:spPr>
          <a:xfrm>
            <a:off x="87024" y="726199"/>
            <a:ext cx="7544808" cy="442035"/>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2400" b="1" dirty="0">
                <a:latin typeface="Meiryo UI" pitchFamily="50" charset="-128"/>
                <a:ea typeface="Meiryo UI" pitchFamily="50" charset="-128"/>
                <a:cs typeface="Meiryo UI" pitchFamily="50" charset="-128"/>
              </a:rPr>
              <a:t>（１）産業部門の業種別エネルギー消費量の推移</a:t>
            </a:r>
            <a:endParaRPr lang="en-US" altLang="ja-JP" sz="2400" b="1" dirty="0">
              <a:latin typeface="Meiryo UI" pitchFamily="50" charset="-128"/>
              <a:ea typeface="Meiryo UI" pitchFamily="50" charset="-128"/>
              <a:cs typeface="Meiryo UI" pitchFamily="50" charset="-128"/>
            </a:endParaRPr>
          </a:p>
        </p:txBody>
      </p:sp>
      <p:sp>
        <p:nvSpPr>
          <p:cNvPr id="12" name="正方形/長方形 11"/>
          <p:cNvSpPr/>
          <p:nvPr/>
        </p:nvSpPr>
        <p:spPr>
          <a:xfrm>
            <a:off x="1761862" y="8849403"/>
            <a:ext cx="10155763" cy="348813"/>
          </a:xfrm>
          <a:prstGeom prst="rect">
            <a:avLst/>
          </a:prstGeom>
        </p:spPr>
        <p:txBody>
          <a:bodyPr wrap="square">
            <a:spAutoFit/>
          </a:bodyPr>
          <a:lstStyle/>
          <a:p>
            <a:pPr>
              <a:lnSpc>
                <a:spcPts val="2000"/>
              </a:lnSpc>
            </a:pP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図</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農林水産業、鉱業、製造業、建設業</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ごとのエネルギー消費量の推移</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6" name="Group 40">
            <a:extLst>
              <a:ext uri="{FF2B5EF4-FFF2-40B4-BE49-F238E27FC236}">
                <a16:creationId xmlns:a16="http://schemas.microsoft.com/office/drawing/2014/main" id="{04BC2CAA-6963-47DF-B1A4-A85A687FF524}"/>
              </a:ext>
            </a:extLst>
          </p:cNvPr>
          <p:cNvGrpSpPr>
            <a:grpSpLocks/>
          </p:cNvGrpSpPr>
          <p:nvPr/>
        </p:nvGrpSpPr>
        <p:grpSpPr bwMode="auto">
          <a:xfrm>
            <a:off x="95077" y="37907"/>
            <a:ext cx="10371513" cy="622493"/>
            <a:chOff x="737" y="405"/>
            <a:chExt cx="13528" cy="901"/>
          </a:xfrm>
        </p:grpSpPr>
        <p:sp>
          <p:nvSpPr>
            <p:cNvPr id="1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2800" b="1" dirty="0">
                  <a:solidFill>
                    <a:schemeClr val="bg1"/>
                  </a:solidFill>
                  <a:latin typeface="Meiryo UI" panose="020B0604030504040204" pitchFamily="50" charset="-128"/>
                  <a:ea typeface="Meiryo UI" panose="020B0604030504040204" pitchFamily="50" charset="-128"/>
                </a:rPr>
                <a:t>大阪府域における</a:t>
              </a:r>
              <a:r>
                <a:rPr lang="en-US" altLang="ja-JP" sz="2800" b="1" dirty="0">
                  <a:solidFill>
                    <a:schemeClr val="bg1"/>
                  </a:solidFill>
                  <a:latin typeface="Meiryo UI" panose="020B0604030504040204" pitchFamily="50" charset="-128"/>
                  <a:ea typeface="Meiryo UI" panose="020B0604030504040204" pitchFamily="50" charset="-128"/>
                </a:rPr>
                <a:t>2020</a:t>
              </a:r>
              <a:r>
                <a:rPr lang="ja-JP" altLang="en-US" sz="2800" b="1" dirty="0">
                  <a:solidFill>
                    <a:schemeClr val="bg1"/>
                  </a:solidFill>
                  <a:latin typeface="Meiryo UI" panose="020B0604030504040204" pitchFamily="50" charset="-128"/>
                  <a:ea typeface="Meiryo UI" panose="020B0604030504040204" pitchFamily="50" charset="-128"/>
                </a:rPr>
                <a:t>年度の温室効果ガス排出量の分析について</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19"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20"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grpSp>
      <p:sp>
        <p:nvSpPr>
          <p:cNvPr id="3" name="正方形/長方形 2">
            <a:extLst>
              <a:ext uri="{FF2B5EF4-FFF2-40B4-BE49-F238E27FC236}">
                <a16:creationId xmlns:a16="http://schemas.microsoft.com/office/drawing/2014/main" id="{6D1523F1-CC6C-D4FE-6198-A6FE13A43CE4}"/>
              </a:ext>
            </a:extLst>
          </p:cNvPr>
          <p:cNvSpPr/>
          <p:nvPr/>
        </p:nvSpPr>
        <p:spPr>
          <a:xfrm>
            <a:off x="287016" y="1272208"/>
            <a:ext cx="12771608" cy="1446550"/>
          </a:xfrm>
          <a:prstGeom prst="rect">
            <a:avLst/>
          </a:prstGeom>
        </p:spPr>
        <p:txBody>
          <a:bodyPr wrap="square">
            <a:spAutoFit/>
          </a:bodyPr>
          <a:lstStyle/>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2200" b="1" dirty="0">
                <a:solidFill>
                  <a:prstClr val="black"/>
                </a:solidFill>
                <a:latin typeface="Meiryo UI" panose="020B0604030504040204" pitchFamily="50" charset="-128"/>
                <a:ea typeface="Meiryo UI" panose="020B0604030504040204" pitchFamily="50" charset="-128"/>
              </a:rPr>
              <a:t>産業部門の業種別エネルギー消費量の推移は図１のとおり、製造業が非常に多くなっている。</a:t>
            </a:r>
            <a:endParaRPr lang="en-US" altLang="ja-JP" sz="2200" b="1" dirty="0">
              <a:solidFill>
                <a:prstClr val="black"/>
              </a:solidFill>
              <a:latin typeface="Meiryo UI" panose="020B0604030504040204" pitchFamily="50" charset="-128"/>
              <a:ea typeface="Meiryo UI" panose="020B0604030504040204" pitchFamily="50" charset="-128"/>
            </a:endParaRPr>
          </a:p>
          <a:p>
            <a:pPr marL="216000" indent="-216000"/>
            <a:r>
              <a:rPr lang="en-US" altLang="ja-JP" sz="2200" b="1" dirty="0">
                <a:solidFill>
                  <a:prstClr val="black"/>
                </a:solidFill>
                <a:latin typeface="Meiryo UI" panose="020B0604030504040204" pitchFamily="50" charset="-128"/>
                <a:ea typeface="Meiryo UI" panose="020B0604030504040204" pitchFamily="50" charset="-128"/>
              </a:rPr>
              <a:t> </a:t>
            </a:r>
          </a:p>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年度における各業種が占める割合は以下の通り</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r>
              <a:rPr lang="ja-JP" altLang="en-US" sz="2200" b="1" dirty="0">
                <a:solidFill>
                  <a:prstClr val="black"/>
                </a:solidFill>
                <a:latin typeface="Meiryo UI" panose="020B0604030504040204" pitchFamily="50" charset="-128"/>
                <a:ea typeface="Meiryo UI" panose="020B0604030504040204" pitchFamily="50" charset="-128"/>
              </a:rPr>
              <a:t>　 製造業：約</a:t>
            </a:r>
            <a:r>
              <a:rPr lang="en-US" altLang="ja-JP" sz="2200" b="1" dirty="0">
                <a:solidFill>
                  <a:prstClr val="black"/>
                </a:solidFill>
                <a:latin typeface="Meiryo UI" panose="020B0604030504040204" pitchFamily="50" charset="-128"/>
                <a:ea typeface="Meiryo UI" panose="020B0604030504040204" pitchFamily="50" charset="-128"/>
              </a:rPr>
              <a:t>95%</a:t>
            </a:r>
            <a:r>
              <a:rPr lang="ja-JP" altLang="en-US" sz="2200" b="1" dirty="0">
                <a:solidFill>
                  <a:prstClr val="black"/>
                </a:solidFill>
                <a:latin typeface="Meiryo UI" panose="020B0604030504040204" pitchFamily="50" charset="-128"/>
                <a:ea typeface="Meiryo UI" panose="020B0604030504040204" pitchFamily="50" charset="-128"/>
              </a:rPr>
              <a:t>　、　農林水産業：約２％　、　鉱業：</a:t>
            </a:r>
            <a:r>
              <a:rPr lang="en-US" altLang="ja-JP" sz="2200" b="1" dirty="0">
                <a:solidFill>
                  <a:prstClr val="black"/>
                </a:solidFill>
                <a:latin typeface="Meiryo UI" panose="020B0604030504040204" pitchFamily="50" charset="-128"/>
                <a:ea typeface="Meiryo UI" panose="020B0604030504040204" pitchFamily="50" charset="-128"/>
              </a:rPr>
              <a:t>1%</a:t>
            </a:r>
            <a:r>
              <a:rPr lang="ja-JP" altLang="en-US" sz="2200" b="1" dirty="0">
                <a:solidFill>
                  <a:prstClr val="black"/>
                </a:solidFill>
                <a:latin typeface="Meiryo UI" panose="020B0604030504040204" pitchFamily="50" charset="-128"/>
                <a:ea typeface="Meiryo UI" panose="020B0604030504040204" pitchFamily="50" charset="-128"/>
              </a:rPr>
              <a:t>未満　、　建設業：約３％</a:t>
            </a:r>
          </a:p>
        </p:txBody>
      </p:sp>
      <p:sp>
        <p:nvSpPr>
          <p:cNvPr id="2" name="正方形/長方形 1">
            <a:extLst>
              <a:ext uri="{FF2B5EF4-FFF2-40B4-BE49-F238E27FC236}">
                <a16:creationId xmlns:a16="http://schemas.microsoft.com/office/drawing/2014/main" id="{7B0ECD5C-BBDE-40E1-BEBA-772F2A8FF6C1}"/>
              </a:ext>
            </a:extLst>
          </p:cNvPr>
          <p:cNvSpPr/>
          <p:nvPr/>
        </p:nvSpPr>
        <p:spPr>
          <a:xfrm>
            <a:off x="2257679" y="3246522"/>
            <a:ext cx="477609" cy="2376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73687140-B1A8-4C9F-9E4E-A1AF10AEFC6B}"/>
              </a:ext>
            </a:extLst>
          </p:cNvPr>
          <p:cNvSpPr/>
          <p:nvPr/>
        </p:nvSpPr>
        <p:spPr>
          <a:xfrm>
            <a:off x="10466591" y="6184237"/>
            <a:ext cx="477609" cy="2376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Freeform 50">
            <a:extLst>
              <a:ext uri="{FF2B5EF4-FFF2-40B4-BE49-F238E27FC236}">
                <a16:creationId xmlns:a16="http://schemas.microsoft.com/office/drawing/2014/main" id="{A88C4774-6499-4687-B849-131B5C03CFB2}"/>
              </a:ext>
            </a:extLst>
          </p:cNvPr>
          <p:cNvSpPr>
            <a:spLocks/>
          </p:cNvSpPr>
          <p:nvPr/>
        </p:nvSpPr>
        <p:spPr bwMode="auto">
          <a:xfrm>
            <a:off x="2647634" y="5796367"/>
            <a:ext cx="8384217" cy="162441"/>
          </a:xfrm>
          <a:custGeom>
            <a:avLst/>
            <a:gdLst>
              <a:gd name="T0" fmla="*/ 1527 w 1627"/>
              <a:gd name="T1" fmla="*/ 43 h 69"/>
              <a:gd name="T2" fmla="*/ 1454 w 1627"/>
              <a:gd name="T3" fmla="*/ 17 h 69"/>
              <a:gd name="T4" fmla="*/ 1364 w 1627"/>
              <a:gd name="T5" fmla="*/ 43 h 69"/>
              <a:gd name="T6" fmla="*/ 1291 w 1627"/>
              <a:gd name="T7" fmla="*/ 17 h 69"/>
              <a:gd name="T8" fmla="*/ 1202 w 1627"/>
              <a:gd name="T9" fmla="*/ 43 h 69"/>
              <a:gd name="T10" fmla="*/ 1129 w 1627"/>
              <a:gd name="T11" fmla="*/ 17 h 69"/>
              <a:gd name="T12" fmla="*/ 1039 w 1627"/>
              <a:gd name="T13" fmla="*/ 43 h 69"/>
              <a:gd name="T14" fmla="*/ 966 w 1627"/>
              <a:gd name="T15" fmla="*/ 17 h 69"/>
              <a:gd name="T16" fmla="*/ 876 w 1627"/>
              <a:gd name="T17" fmla="*/ 43 h 69"/>
              <a:gd name="T18" fmla="*/ 803 w 1627"/>
              <a:gd name="T19" fmla="*/ 17 h 69"/>
              <a:gd name="T20" fmla="*/ 739 w 1627"/>
              <a:gd name="T21" fmla="*/ 17 h 69"/>
              <a:gd name="T22" fmla="*/ 666 w 1627"/>
              <a:gd name="T23" fmla="*/ 43 h 69"/>
              <a:gd name="T24" fmla="*/ 576 w 1627"/>
              <a:gd name="T25" fmla="*/ 17 h 69"/>
              <a:gd name="T26" fmla="*/ 503 w 1627"/>
              <a:gd name="T27" fmla="*/ 43 h 69"/>
              <a:gd name="T28" fmla="*/ 446 w 1627"/>
              <a:gd name="T29" fmla="*/ 4 h 69"/>
              <a:gd name="T30" fmla="*/ 388 w 1627"/>
              <a:gd name="T31" fmla="*/ 43 h 69"/>
              <a:gd name="T32" fmla="*/ 315 w 1627"/>
              <a:gd name="T33" fmla="*/ 17 h 69"/>
              <a:gd name="T34" fmla="*/ 251 w 1627"/>
              <a:gd name="T35" fmla="*/ 17 h 69"/>
              <a:gd name="T36" fmla="*/ 178 w 1627"/>
              <a:gd name="T37" fmla="*/ 43 h 69"/>
              <a:gd name="T38" fmla="*/ 120 w 1627"/>
              <a:gd name="T39" fmla="*/ 4 h 69"/>
              <a:gd name="T40" fmla="*/ 63 w 1627"/>
              <a:gd name="T41" fmla="*/ 43 h 69"/>
              <a:gd name="T42" fmla="*/ 0 w 1627"/>
              <a:gd name="T43" fmla="*/ 27 h 69"/>
              <a:gd name="T44" fmla="*/ 7 w 1627"/>
              <a:gd name="T45" fmla="*/ 51 h 69"/>
              <a:gd name="T46" fmla="*/ 71 w 1627"/>
              <a:gd name="T47" fmla="*/ 51 h 69"/>
              <a:gd name="T48" fmla="*/ 120 w 1627"/>
              <a:gd name="T49" fmla="*/ 16 h 69"/>
              <a:gd name="T50" fmla="*/ 169 w 1627"/>
              <a:gd name="T51" fmla="*/ 51 h 69"/>
              <a:gd name="T52" fmla="*/ 234 w 1627"/>
              <a:gd name="T53" fmla="*/ 51 h 69"/>
              <a:gd name="T54" fmla="*/ 283 w 1627"/>
              <a:gd name="T55" fmla="*/ 16 h 69"/>
              <a:gd name="T56" fmla="*/ 332 w 1627"/>
              <a:gd name="T57" fmla="*/ 51 h 69"/>
              <a:gd name="T58" fmla="*/ 397 w 1627"/>
              <a:gd name="T59" fmla="*/ 51 h 69"/>
              <a:gd name="T60" fmla="*/ 446 w 1627"/>
              <a:gd name="T61" fmla="*/ 16 h 69"/>
              <a:gd name="T62" fmla="*/ 495 w 1627"/>
              <a:gd name="T63" fmla="*/ 51 h 69"/>
              <a:gd name="T64" fmla="*/ 559 w 1627"/>
              <a:gd name="T65" fmla="*/ 51 h 69"/>
              <a:gd name="T66" fmla="*/ 632 w 1627"/>
              <a:gd name="T67" fmla="*/ 26 h 69"/>
              <a:gd name="T68" fmla="*/ 722 w 1627"/>
              <a:gd name="T69" fmla="*/ 51 h 69"/>
              <a:gd name="T70" fmla="*/ 771 w 1627"/>
              <a:gd name="T71" fmla="*/ 16 h 69"/>
              <a:gd name="T72" fmla="*/ 820 w 1627"/>
              <a:gd name="T73" fmla="*/ 51 h 69"/>
              <a:gd name="T74" fmla="*/ 910 w 1627"/>
              <a:gd name="T75" fmla="*/ 26 h 69"/>
              <a:gd name="T76" fmla="*/ 983 w 1627"/>
              <a:gd name="T77" fmla="*/ 51 h 69"/>
              <a:gd name="T78" fmla="*/ 1073 w 1627"/>
              <a:gd name="T79" fmla="*/ 26 h 69"/>
              <a:gd name="T80" fmla="*/ 1145 w 1627"/>
              <a:gd name="T81" fmla="*/ 51 h 69"/>
              <a:gd name="T82" fmla="*/ 1235 w 1627"/>
              <a:gd name="T83" fmla="*/ 26 h 69"/>
              <a:gd name="T84" fmla="*/ 1308 w 1627"/>
              <a:gd name="T85" fmla="*/ 51 h 69"/>
              <a:gd name="T86" fmla="*/ 1398 w 1627"/>
              <a:gd name="T87" fmla="*/ 26 h 69"/>
              <a:gd name="T88" fmla="*/ 1446 w 1627"/>
              <a:gd name="T89" fmla="*/ 26 h 69"/>
              <a:gd name="T90" fmla="*/ 1535 w 1627"/>
              <a:gd name="T91" fmla="*/ 51 h 69"/>
              <a:gd name="T92" fmla="*/ 1608 w 1627"/>
              <a:gd name="T93" fmla="*/ 26 h 69"/>
              <a:gd name="T94" fmla="*/ 1627 w 1627"/>
              <a:gd name="T95" fmla="*/ 27 h 69"/>
              <a:gd name="T96" fmla="*/ 1552 w 1627"/>
              <a:gd name="T97" fmla="*/ 1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27" h="69">
                <a:moveTo>
                  <a:pt x="1552" y="17"/>
                </a:moveTo>
                <a:cubicBezTo>
                  <a:pt x="1527" y="43"/>
                  <a:pt x="1527" y="43"/>
                  <a:pt x="1527" y="43"/>
                </a:cubicBezTo>
                <a:cubicBezTo>
                  <a:pt x="1514" y="56"/>
                  <a:pt x="1492" y="56"/>
                  <a:pt x="1479" y="43"/>
                </a:cubicBezTo>
                <a:cubicBezTo>
                  <a:pt x="1454" y="17"/>
                  <a:pt x="1454" y="17"/>
                  <a:pt x="1454" y="17"/>
                </a:cubicBezTo>
                <a:cubicBezTo>
                  <a:pt x="1436" y="0"/>
                  <a:pt x="1407" y="0"/>
                  <a:pt x="1389" y="17"/>
                </a:cubicBezTo>
                <a:cubicBezTo>
                  <a:pt x="1364" y="43"/>
                  <a:pt x="1364" y="43"/>
                  <a:pt x="1364" y="43"/>
                </a:cubicBezTo>
                <a:cubicBezTo>
                  <a:pt x="1351" y="56"/>
                  <a:pt x="1330" y="56"/>
                  <a:pt x="1317" y="43"/>
                </a:cubicBezTo>
                <a:cubicBezTo>
                  <a:pt x="1291" y="17"/>
                  <a:pt x="1291" y="17"/>
                  <a:pt x="1291" y="17"/>
                </a:cubicBezTo>
                <a:cubicBezTo>
                  <a:pt x="1274" y="0"/>
                  <a:pt x="1245" y="0"/>
                  <a:pt x="1227" y="17"/>
                </a:cubicBezTo>
                <a:cubicBezTo>
                  <a:pt x="1202" y="43"/>
                  <a:pt x="1202" y="43"/>
                  <a:pt x="1202" y="43"/>
                </a:cubicBezTo>
                <a:cubicBezTo>
                  <a:pt x="1188" y="56"/>
                  <a:pt x="1167" y="56"/>
                  <a:pt x="1154" y="43"/>
                </a:cubicBezTo>
                <a:cubicBezTo>
                  <a:pt x="1129" y="17"/>
                  <a:pt x="1129" y="17"/>
                  <a:pt x="1129" y="17"/>
                </a:cubicBezTo>
                <a:cubicBezTo>
                  <a:pt x="1111" y="0"/>
                  <a:pt x="1082" y="0"/>
                  <a:pt x="1064" y="17"/>
                </a:cubicBezTo>
                <a:cubicBezTo>
                  <a:pt x="1039" y="43"/>
                  <a:pt x="1039" y="43"/>
                  <a:pt x="1039" y="43"/>
                </a:cubicBezTo>
                <a:cubicBezTo>
                  <a:pt x="1026" y="56"/>
                  <a:pt x="1004" y="56"/>
                  <a:pt x="991" y="43"/>
                </a:cubicBezTo>
                <a:cubicBezTo>
                  <a:pt x="966" y="17"/>
                  <a:pt x="966" y="17"/>
                  <a:pt x="966" y="17"/>
                </a:cubicBezTo>
                <a:cubicBezTo>
                  <a:pt x="948" y="0"/>
                  <a:pt x="919" y="0"/>
                  <a:pt x="901" y="17"/>
                </a:cubicBezTo>
                <a:cubicBezTo>
                  <a:pt x="876" y="43"/>
                  <a:pt x="876" y="43"/>
                  <a:pt x="876" y="43"/>
                </a:cubicBezTo>
                <a:cubicBezTo>
                  <a:pt x="863" y="56"/>
                  <a:pt x="842" y="56"/>
                  <a:pt x="829" y="43"/>
                </a:cubicBezTo>
                <a:cubicBezTo>
                  <a:pt x="803" y="17"/>
                  <a:pt x="803" y="17"/>
                  <a:pt x="803" y="17"/>
                </a:cubicBezTo>
                <a:cubicBezTo>
                  <a:pt x="795" y="9"/>
                  <a:pt x="783" y="4"/>
                  <a:pt x="771" y="4"/>
                </a:cubicBezTo>
                <a:cubicBezTo>
                  <a:pt x="759" y="4"/>
                  <a:pt x="747" y="9"/>
                  <a:pt x="739" y="17"/>
                </a:cubicBezTo>
                <a:cubicBezTo>
                  <a:pt x="714" y="43"/>
                  <a:pt x="714" y="43"/>
                  <a:pt x="714" y="43"/>
                </a:cubicBezTo>
                <a:cubicBezTo>
                  <a:pt x="700" y="56"/>
                  <a:pt x="679" y="56"/>
                  <a:pt x="666" y="43"/>
                </a:cubicBezTo>
                <a:cubicBezTo>
                  <a:pt x="641" y="17"/>
                  <a:pt x="641" y="17"/>
                  <a:pt x="641" y="17"/>
                </a:cubicBezTo>
                <a:cubicBezTo>
                  <a:pt x="623" y="0"/>
                  <a:pt x="594" y="0"/>
                  <a:pt x="576" y="17"/>
                </a:cubicBezTo>
                <a:cubicBezTo>
                  <a:pt x="551" y="43"/>
                  <a:pt x="551" y="43"/>
                  <a:pt x="551" y="43"/>
                </a:cubicBezTo>
                <a:cubicBezTo>
                  <a:pt x="538" y="56"/>
                  <a:pt x="516" y="56"/>
                  <a:pt x="503" y="43"/>
                </a:cubicBezTo>
                <a:cubicBezTo>
                  <a:pt x="478" y="17"/>
                  <a:pt x="478" y="17"/>
                  <a:pt x="478" y="17"/>
                </a:cubicBezTo>
                <a:cubicBezTo>
                  <a:pt x="469" y="9"/>
                  <a:pt x="458" y="4"/>
                  <a:pt x="446" y="4"/>
                </a:cubicBezTo>
                <a:cubicBezTo>
                  <a:pt x="434" y="4"/>
                  <a:pt x="422" y="9"/>
                  <a:pt x="413" y="17"/>
                </a:cubicBezTo>
                <a:cubicBezTo>
                  <a:pt x="388" y="43"/>
                  <a:pt x="388" y="43"/>
                  <a:pt x="388" y="43"/>
                </a:cubicBezTo>
                <a:cubicBezTo>
                  <a:pt x="375" y="56"/>
                  <a:pt x="354" y="56"/>
                  <a:pt x="341" y="43"/>
                </a:cubicBezTo>
                <a:cubicBezTo>
                  <a:pt x="315" y="17"/>
                  <a:pt x="315" y="17"/>
                  <a:pt x="315" y="17"/>
                </a:cubicBezTo>
                <a:cubicBezTo>
                  <a:pt x="307" y="9"/>
                  <a:pt x="295" y="4"/>
                  <a:pt x="283" y="4"/>
                </a:cubicBezTo>
                <a:cubicBezTo>
                  <a:pt x="271" y="4"/>
                  <a:pt x="259" y="9"/>
                  <a:pt x="251" y="17"/>
                </a:cubicBezTo>
                <a:cubicBezTo>
                  <a:pt x="226" y="43"/>
                  <a:pt x="226" y="43"/>
                  <a:pt x="226" y="43"/>
                </a:cubicBezTo>
                <a:cubicBezTo>
                  <a:pt x="212" y="56"/>
                  <a:pt x="191" y="56"/>
                  <a:pt x="178" y="43"/>
                </a:cubicBezTo>
                <a:cubicBezTo>
                  <a:pt x="153" y="17"/>
                  <a:pt x="153" y="17"/>
                  <a:pt x="153" y="17"/>
                </a:cubicBezTo>
                <a:cubicBezTo>
                  <a:pt x="144" y="9"/>
                  <a:pt x="133" y="4"/>
                  <a:pt x="120" y="4"/>
                </a:cubicBezTo>
                <a:cubicBezTo>
                  <a:pt x="108" y="4"/>
                  <a:pt x="97" y="9"/>
                  <a:pt x="88" y="17"/>
                </a:cubicBezTo>
                <a:cubicBezTo>
                  <a:pt x="63" y="43"/>
                  <a:pt x="63" y="43"/>
                  <a:pt x="63" y="43"/>
                </a:cubicBezTo>
                <a:cubicBezTo>
                  <a:pt x="50" y="56"/>
                  <a:pt x="28" y="56"/>
                  <a:pt x="15" y="43"/>
                </a:cubicBezTo>
                <a:cubicBezTo>
                  <a:pt x="0" y="27"/>
                  <a:pt x="0" y="27"/>
                  <a:pt x="0" y="27"/>
                </a:cubicBezTo>
                <a:cubicBezTo>
                  <a:pt x="0" y="44"/>
                  <a:pt x="0" y="44"/>
                  <a:pt x="0" y="44"/>
                </a:cubicBezTo>
                <a:cubicBezTo>
                  <a:pt x="7" y="51"/>
                  <a:pt x="7" y="51"/>
                  <a:pt x="7" y="51"/>
                </a:cubicBezTo>
                <a:cubicBezTo>
                  <a:pt x="15" y="60"/>
                  <a:pt x="27" y="65"/>
                  <a:pt x="39" y="65"/>
                </a:cubicBezTo>
                <a:cubicBezTo>
                  <a:pt x="51" y="65"/>
                  <a:pt x="63" y="60"/>
                  <a:pt x="71" y="51"/>
                </a:cubicBezTo>
                <a:cubicBezTo>
                  <a:pt x="97" y="26"/>
                  <a:pt x="97" y="26"/>
                  <a:pt x="97" y="26"/>
                </a:cubicBezTo>
                <a:cubicBezTo>
                  <a:pt x="103" y="20"/>
                  <a:pt x="111" y="16"/>
                  <a:pt x="120" y="16"/>
                </a:cubicBezTo>
                <a:cubicBezTo>
                  <a:pt x="129" y="16"/>
                  <a:pt x="138" y="20"/>
                  <a:pt x="144" y="26"/>
                </a:cubicBezTo>
                <a:cubicBezTo>
                  <a:pt x="169" y="51"/>
                  <a:pt x="169" y="51"/>
                  <a:pt x="169" y="51"/>
                </a:cubicBezTo>
                <a:cubicBezTo>
                  <a:pt x="178" y="60"/>
                  <a:pt x="190" y="65"/>
                  <a:pt x="202" y="65"/>
                </a:cubicBezTo>
                <a:cubicBezTo>
                  <a:pt x="214" y="65"/>
                  <a:pt x="225" y="60"/>
                  <a:pt x="234" y="51"/>
                </a:cubicBezTo>
                <a:cubicBezTo>
                  <a:pt x="259" y="26"/>
                  <a:pt x="259" y="26"/>
                  <a:pt x="259" y="26"/>
                </a:cubicBezTo>
                <a:cubicBezTo>
                  <a:pt x="266" y="20"/>
                  <a:pt x="274" y="16"/>
                  <a:pt x="283" y="16"/>
                </a:cubicBezTo>
                <a:cubicBezTo>
                  <a:pt x="292" y="16"/>
                  <a:pt x="301" y="20"/>
                  <a:pt x="307" y="26"/>
                </a:cubicBezTo>
                <a:cubicBezTo>
                  <a:pt x="332" y="51"/>
                  <a:pt x="332" y="51"/>
                  <a:pt x="332" y="51"/>
                </a:cubicBezTo>
                <a:cubicBezTo>
                  <a:pt x="341" y="60"/>
                  <a:pt x="352" y="65"/>
                  <a:pt x="364" y="65"/>
                </a:cubicBezTo>
                <a:cubicBezTo>
                  <a:pt x="377" y="65"/>
                  <a:pt x="388" y="60"/>
                  <a:pt x="397" y="51"/>
                </a:cubicBezTo>
                <a:cubicBezTo>
                  <a:pt x="422" y="26"/>
                  <a:pt x="422" y="26"/>
                  <a:pt x="422" y="26"/>
                </a:cubicBezTo>
                <a:cubicBezTo>
                  <a:pt x="428" y="20"/>
                  <a:pt x="437" y="16"/>
                  <a:pt x="446" y="16"/>
                </a:cubicBezTo>
                <a:cubicBezTo>
                  <a:pt x="455" y="16"/>
                  <a:pt x="463" y="20"/>
                  <a:pt x="470" y="26"/>
                </a:cubicBezTo>
                <a:cubicBezTo>
                  <a:pt x="495" y="51"/>
                  <a:pt x="495" y="51"/>
                  <a:pt x="495" y="51"/>
                </a:cubicBezTo>
                <a:cubicBezTo>
                  <a:pt x="503" y="60"/>
                  <a:pt x="515" y="65"/>
                  <a:pt x="527" y="65"/>
                </a:cubicBezTo>
                <a:cubicBezTo>
                  <a:pt x="539" y="65"/>
                  <a:pt x="551" y="60"/>
                  <a:pt x="559" y="51"/>
                </a:cubicBezTo>
                <a:cubicBezTo>
                  <a:pt x="585" y="26"/>
                  <a:pt x="585" y="26"/>
                  <a:pt x="585" y="26"/>
                </a:cubicBezTo>
                <a:cubicBezTo>
                  <a:pt x="598" y="13"/>
                  <a:pt x="619" y="13"/>
                  <a:pt x="632" y="26"/>
                </a:cubicBezTo>
                <a:cubicBezTo>
                  <a:pt x="657" y="51"/>
                  <a:pt x="657" y="51"/>
                  <a:pt x="657" y="51"/>
                </a:cubicBezTo>
                <a:cubicBezTo>
                  <a:pt x="675" y="69"/>
                  <a:pt x="704" y="69"/>
                  <a:pt x="722" y="51"/>
                </a:cubicBezTo>
                <a:cubicBezTo>
                  <a:pt x="747" y="26"/>
                  <a:pt x="747" y="26"/>
                  <a:pt x="747" y="26"/>
                </a:cubicBezTo>
                <a:cubicBezTo>
                  <a:pt x="754" y="20"/>
                  <a:pt x="762" y="16"/>
                  <a:pt x="771" y="16"/>
                </a:cubicBezTo>
                <a:cubicBezTo>
                  <a:pt x="780" y="16"/>
                  <a:pt x="789" y="20"/>
                  <a:pt x="795" y="26"/>
                </a:cubicBezTo>
                <a:cubicBezTo>
                  <a:pt x="820" y="51"/>
                  <a:pt x="820" y="51"/>
                  <a:pt x="820" y="51"/>
                </a:cubicBezTo>
                <a:cubicBezTo>
                  <a:pt x="838" y="69"/>
                  <a:pt x="867" y="69"/>
                  <a:pt x="885" y="51"/>
                </a:cubicBezTo>
                <a:cubicBezTo>
                  <a:pt x="910" y="26"/>
                  <a:pt x="910" y="26"/>
                  <a:pt x="910" y="26"/>
                </a:cubicBezTo>
                <a:cubicBezTo>
                  <a:pt x="923" y="13"/>
                  <a:pt x="944" y="13"/>
                  <a:pt x="958" y="26"/>
                </a:cubicBezTo>
                <a:cubicBezTo>
                  <a:pt x="983" y="51"/>
                  <a:pt x="983" y="51"/>
                  <a:pt x="983" y="51"/>
                </a:cubicBezTo>
                <a:cubicBezTo>
                  <a:pt x="1001" y="69"/>
                  <a:pt x="1030" y="69"/>
                  <a:pt x="1047" y="51"/>
                </a:cubicBezTo>
                <a:cubicBezTo>
                  <a:pt x="1073" y="26"/>
                  <a:pt x="1073" y="26"/>
                  <a:pt x="1073" y="26"/>
                </a:cubicBezTo>
                <a:cubicBezTo>
                  <a:pt x="1086" y="13"/>
                  <a:pt x="1107" y="13"/>
                  <a:pt x="1120" y="26"/>
                </a:cubicBezTo>
                <a:cubicBezTo>
                  <a:pt x="1145" y="51"/>
                  <a:pt x="1145" y="51"/>
                  <a:pt x="1145" y="51"/>
                </a:cubicBezTo>
                <a:cubicBezTo>
                  <a:pt x="1163" y="69"/>
                  <a:pt x="1192" y="69"/>
                  <a:pt x="1210" y="51"/>
                </a:cubicBezTo>
                <a:cubicBezTo>
                  <a:pt x="1235" y="26"/>
                  <a:pt x="1235" y="26"/>
                  <a:pt x="1235" y="26"/>
                </a:cubicBezTo>
                <a:cubicBezTo>
                  <a:pt x="1248" y="13"/>
                  <a:pt x="1270" y="13"/>
                  <a:pt x="1283" y="26"/>
                </a:cubicBezTo>
                <a:cubicBezTo>
                  <a:pt x="1308" y="51"/>
                  <a:pt x="1308" y="51"/>
                  <a:pt x="1308" y="51"/>
                </a:cubicBezTo>
                <a:cubicBezTo>
                  <a:pt x="1326" y="69"/>
                  <a:pt x="1355" y="69"/>
                  <a:pt x="1373" y="51"/>
                </a:cubicBezTo>
                <a:cubicBezTo>
                  <a:pt x="1398" y="26"/>
                  <a:pt x="1398" y="26"/>
                  <a:pt x="1398" y="26"/>
                </a:cubicBezTo>
                <a:cubicBezTo>
                  <a:pt x="1404" y="20"/>
                  <a:pt x="1413" y="16"/>
                  <a:pt x="1422" y="16"/>
                </a:cubicBezTo>
                <a:cubicBezTo>
                  <a:pt x="1431" y="16"/>
                  <a:pt x="1439" y="20"/>
                  <a:pt x="1446" y="26"/>
                </a:cubicBezTo>
                <a:cubicBezTo>
                  <a:pt x="1471" y="51"/>
                  <a:pt x="1471" y="51"/>
                  <a:pt x="1471" y="51"/>
                </a:cubicBezTo>
                <a:cubicBezTo>
                  <a:pt x="1489" y="69"/>
                  <a:pt x="1518" y="69"/>
                  <a:pt x="1535" y="51"/>
                </a:cubicBezTo>
                <a:cubicBezTo>
                  <a:pt x="1561" y="26"/>
                  <a:pt x="1561" y="26"/>
                  <a:pt x="1561" y="26"/>
                </a:cubicBezTo>
                <a:cubicBezTo>
                  <a:pt x="1574" y="13"/>
                  <a:pt x="1595" y="13"/>
                  <a:pt x="1608" y="26"/>
                </a:cubicBezTo>
                <a:cubicBezTo>
                  <a:pt x="1627" y="44"/>
                  <a:pt x="1627" y="44"/>
                  <a:pt x="1627" y="44"/>
                </a:cubicBezTo>
                <a:cubicBezTo>
                  <a:pt x="1627" y="27"/>
                  <a:pt x="1627" y="27"/>
                  <a:pt x="1627" y="27"/>
                </a:cubicBezTo>
                <a:cubicBezTo>
                  <a:pt x="1617" y="17"/>
                  <a:pt x="1617" y="17"/>
                  <a:pt x="1617" y="17"/>
                </a:cubicBezTo>
                <a:cubicBezTo>
                  <a:pt x="1599" y="0"/>
                  <a:pt x="1570" y="0"/>
                  <a:pt x="1552" y="17"/>
                </a:cubicBezTo>
                <a:close/>
              </a:path>
            </a:pathLst>
          </a:custGeom>
          <a:solidFill>
            <a:schemeClr val="bg1"/>
          </a:solidFill>
          <a:ln w="6350">
            <a:solidFill>
              <a:schemeClr val="tx1"/>
            </a:solidFill>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22" name="テキスト ボックス 21">
            <a:extLst>
              <a:ext uri="{FF2B5EF4-FFF2-40B4-BE49-F238E27FC236}">
                <a16:creationId xmlns:a16="http://schemas.microsoft.com/office/drawing/2014/main" id="{7915265B-EED8-4C4D-8FD1-A3F583B0BE2A}"/>
              </a:ext>
            </a:extLst>
          </p:cNvPr>
          <p:cNvSpPr txBox="1"/>
          <p:nvPr/>
        </p:nvSpPr>
        <p:spPr>
          <a:xfrm>
            <a:off x="11111643" y="3893310"/>
            <a:ext cx="396045" cy="1477328"/>
          </a:xfrm>
          <a:prstGeom prst="rect">
            <a:avLst/>
          </a:prstGeom>
          <a:noFill/>
        </p:spPr>
        <p:txBody>
          <a:bodyPr wrap="square" rtlCol="0">
            <a:spAutoFit/>
          </a:bodyPr>
          <a:lstStyle/>
          <a:p>
            <a:r>
              <a:rPr kumimoji="1" lang="ja-JP" altLang="en-US" sz="1800" dirty="0"/>
              <a:t>製造業の軸</a:t>
            </a:r>
          </a:p>
        </p:txBody>
      </p:sp>
      <p:sp>
        <p:nvSpPr>
          <p:cNvPr id="23" name="テキスト ボックス 22">
            <a:extLst>
              <a:ext uri="{FF2B5EF4-FFF2-40B4-BE49-F238E27FC236}">
                <a16:creationId xmlns:a16="http://schemas.microsoft.com/office/drawing/2014/main" id="{32AB1113-88D3-49FC-85B1-1D70D937EFE3}"/>
              </a:ext>
            </a:extLst>
          </p:cNvPr>
          <p:cNvSpPr txBox="1"/>
          <p:nvPr/>
        </p:nvSpPr>
        <p:spPr>
          <a:xfrm>
            <a:off x="2020922" y="6356706"/>
            <a:ext cx="396045" cy="2031325"/>
          </a:xfrm>
          <a:prstGeom prst="rect">
            <a:avLst/>
          </a:prstGeom>
          <a:noFill/>
        </p:spPr>
        <p:txBody>
          <a:bodyPr wrap="square" rtlCol="0">
            <a:spAutoFit/>
          </a:bodyPr>
          <a:lstStyle/>
          <a:p>
            <a:r>
              <a:rPr kumimoji="1" lang="ja-JP" altLang="en-US" sz="1800" dirty="0"/>
              <a:t>製造業以外の軸</a:t>
            </a:r>
          </a:p>
        </p:txBody>
      </p:sp>
    </p:spTree>
    <p:extLst>
      <p:ext uri="{BB962C8B-B14F-4D97-AF65-F5344CB8AC3E}">
        <p14:creationId xmlns:p14="http://schemas.microsoft.com/office/powerpoint/2010/main" val="424641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B4797736-7C41-4827-A4CC-1100D62FB3CA}"/>
              </a:ext>
            </a:extLst>
          </p:cNvPr>
          <p:cNvSpPr/>
          <p:nvPr/>
        </p:nvSpPr>
        <p:spPr>
          <a:xfrm>
            <a:off x="287016" y="1272208"/>
            <a:ext cx="12771608" cy="2123658"/>
          </a:xfrm>
          <a:prstGeom prst="rect">
            <a:avLst/>
          </a:prstGeom>
        </p:spPr>
        <p:txBody>
          <a:bodyPr wrap="square">
            <a:spAutoFit/>
          </a:bodyPr>
          <a:lstStyle/>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年度は、過去２年と比べても関西電力の原子力発電所由来の発電量割合が非常に少なくなっていたため、原子力発電所由来の発電量割合が前年度の</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年度と同程度だったと仮定し、原子力発電所停止の影響を除外した。</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関西電力の原子力発電所由来の発電量割合：</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　</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　</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　</a:t>
            </a:r>
            <a:r>
              <a:rPr lang="en-US" altLang="ja-JP" sz="2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2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21%</a:t>
            </a:r>
          </a:p>
        </p:txBody>
      </p:sp>
      <p:sp>
        <p:nvSpPr>
          <p:cNvPr id="15" name="正方形/長方形 14">
            <a:extLst>
              <a:ext uri="{FF2B5EF4-FFF2-40B4-BE49-F238E27FC236}">
                <a16:creationId xmlns:a16="http://schemas.microsoft.com/office/drawing/2014/main" id="{25056E9E-90EA-4EA1-9926-A06001EF54F3}"/>
              </a:ext>
            </a:extLst>
          </p:cNvPr>
          <p:cNvSpPr/>
          <p:nvPr/>
        </p:nvSpPr>
        <p:spPr>
          <a:xfrm>
            <a:off x="293723" y="3659699"/>
            <a:ext cx="13092042" cy="348813"/>
          </a:xfrm>
          <a:prstGeom prst="rect">
            <a:avLst/>
          </a:prstGeom>
        </p:spPr>
        <p:txBody>
          <a:bodyPr wrap="square">
            <a:spAutoFit/>
          </a:bodyPr>
          <a:lstStyle/>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表</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原子力発電所停止の影響を除外した大阪府域における電気の排出係数及び温室効果ガス排出量の推移</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a:extLst>
              <a:ext uri="{FF2B5EF4-FFF2-40B4-BE49-F238E27FC236}">
                <a16:creationId xmlns:a16="http://schemas.microsoft.com/office/drawing/2014/main" id="{FDC497C1-5AEC-4978-BAAD-38D66C77FDBE}"/>
              </a:ext>
            </a:extLst>
          </p:cNvPr>
          <p:cNvSpPr/>
          <p:nvPr/>
        </p:nvSpPr>
        <p:spPr>
          <a:xfrm>
            <a:off x="287016" y="8567663"/>
            <a:ext cx="12889432" cy="769441"/>
          </a:xfrm>
          <a:prstGeom prst="rect">
            <a:avLst/>
          </a:prstGeom>
        </p:spPr>
        <p:txBody>
          <a:bodyPr wrap="square">
            <a:spAutoFit/>
          </a:bodyPr>
          <a:lstStyle/>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〇原子力発電所停止の影響を除外すると、</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年度の温室効果ガス排出量は、</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4,395</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万トンから</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4,259</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万トンとなり、前年度比で</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減少となった。</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4">
            <a:extLst>
              <a:ext uri="{FF2B5EF4-FFF2-40B4-BE49-F238E27FC236}">
                <a16:creationId xmlns:a16="http://schemas.microsoft.com/office/drawing/2014/main" id="{438BA61C-F786-67AD-45EF-56C213029DCF}"/>
              </a:ext>
            </a:extLst>
          </p:cNvPr>
          <p:cNvSpPr/>
          <p:nvPr/>
        </p:nvSpPr>
        <p:spPr>
          <a:xfrm>
            <a:off x="95077" y="727974"/>
            <a:ext cx="13314772" cy="8675743"/>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4" name="角丸四角形 3"/>
          <p:cNvSpPr/>
          <p:nvPr/>
        </p:nvSpPr>
        <p:spPr>
          <a:xfrm>
            <a:off x="87024" y="716935"/>
            <a:ext cx="9849064" cy="442035"/>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2400" b="1" dirty="0">
                <a:latin typeface="Meiryo UI" pitchFamily="50" charset="-128"/>
                <a:ea typeface="Meiryo UI" pitchFamily="50" charset="-128"/>
                <a:cs typeface="Meiryo UI" pitchFamily="50" charset="-128"/>
              </a:rPr>
              <a:t>（２）原子力発電所停止の影響を除外した温室効果ガス排出量について</a:t>
            </a:r>
            <a:endParaRPr lang="en-US" altLang="ja-JP" sz="2400" b="1" dirty="0">
              <a:latin typeface="Meiryo UI" pitchFamily="50" charset="-128"/>
              <a:ea typeface="Meiryo UI" pitchFamily="50" charset="-128"/>
              <a:cs typeface="Meiryo UI" pitchFamily="50" charset="-128"/>
            </a:endParaRPr>
          </a:p>
        </p:txBody>
      </p:sp>
      <p:grpSp>
        <p:nvGrpSpPr>
          <p:cNvPr id="16" name="Group 40">
            <a:extLst>
              <a:ext uri="{FF2B5EF4-FFF2-40B4-BE49-F238E27FC236}">
                <a16:creationId xmlns:a16="http://schemas.microsoft.com/office/drawing/2014/main" id="{7FAD0EA3-E5AE-49AF-A3AA-EDECA6DFF22E}"/>
              </a:ext>
            </a:extLst>
          </p:cNvPr>
          <p:cNvGrpSpPr>
            <a:grpSpLocks/>
          </p:cNvGrpSpPr>
          <p:nvPr/>
        </p:nvGrpSpPr>
        <p:grpSpPr bwMode="auto">
          <a:xfrm>
            <a:off x="95077" y="37907"/>
            <a:ext cx="10371513" cy="622493"/>
            <a:chOff x="737" y="405"/>
            <a:chExt cx="13528" cy="901"/>
          </a:xfrm>
        </p:grpSpPr>
        <p:sp>
          <p:nvSpPr>
            <p:cNvPr id="17" name="Rectangle 30">
              <a:extLst>
                <a:ext uri="{FF2B5EF4-FFF2-40B4-BE49-F238E27FC236}">
                  <a16:creationId xmlns:a16="http://schemas.microsoft.com/office/drawing/2014/main" id="{7FD75E4E-7DC6-4A7E-AB1D-F508D0011ABF}"/>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8" name="Rectangle 29">
              <a:extLst>
                <a:ext uri="{FF2B5EF4-FFF2-40B4-BE49-F238E27FC236}">
                  <a16:creationId xmlns:a16="http://schemas.microsoft.com/office/drawing/2014/main" id="{0F5DA7FB-625E-45B9-8694-6847E9B54419}"/>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2800" b="1" dirty="0">
                  <a:solidFill>
                    <a:schemeClr val="bg1"/>
                  </a:solidFill>
                  <a:latin typeface="Meiryo UI" panose="020B0604030504040204" pitchFamily="50" charset="-128"/>
                  <a:ea typeface="Meiryo UI" panose="020B0604030504040204" pitchFamily="50" charset="-128"/>
                </a:rPr>
                <a:t>大阪府域における</a:t>
              </a:r>
              <a:r>
                <a:rPr lang="en-US" altLang="ja-JP" sz="2800" b="1" dirty="0">
                  <a:solidFill>
                    <a:schemeClr val="bg1"/>
                  </a:solidFill>
                  <a:latin typeface="Meiryo UI" panose="020B0604030504040204" pitchFamily="50" charset="-128"/>
                  <a:ea typeface="Meiryo UI" panose="020B0604030504040204" pitchFamily="50" charset="-128"/>
                </a:rPr>
                <a:t>2020</a:t>
              </a:r>
              <a:r>
                <a:rPr lang="ja-JP" altLang="en-US" sz="2800" b="1" dirty="0">
                  <a:solidFill>
                    <a:schemeClr val="bg1"/>
                  </a:solidFill>
                  <a:latin typeface="Meiryo UI" panose="020B0604030504040204" pitchFamily="50" charset="-128"/>
                  <a:ea typeface="Meiryo UI" panose="020B0604030504040204" pitchFamily="50" charset="-128"/>
                </a:rPr>
                <a:t>年度の温室効果ガス排出量の分析について</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19" name="Rectangle 31">
              <a:extLst>
                <a:ext uri="{FF2B5EF4-FFF2-40B4-BE49-F238E27FC236}">
                  <a16:creationId xmlns:a16="http://schemas.microsoft.com/office/drawing/2014/main" id="{C8995921-1FD1-4F77-A7F4-64B1B7F5D5A8}"/>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20" name="Rectangle 32">
              <a:extLst>
                <a:ext uri="{FF2B5EF4-FFF2-40B4-BE49-F238E27FC236}">
                  <a16:creationId xmlns:a16="http://schemas.microsoft.com/office/drawing/2014/main" id="{E3FF61F9-055F-4707-8C1E-E807A5A46470}"/>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grpSp>
      <p:pic>
        <p:nvPicPr>
          <p:cNvPr id="3" name="図 2">
            <a:extLst>
              <a:ext uri="{FF2B5EF4-FFF2-40B4-BE49-F238E27FC236}">
                <a16:creationId xmlns:a16="http://schemas.microsoft.com/office/drawing/2014/main" id="{7BF15602-B6E7-45BA-B19E-1AD2AA7C0772}"/>
              </a:ext>
            </a:extLst>
          </p:cNvPr>
          <p:cNvPicPr>
            <a:picLocks noChangeAspect="1"/>
          </p:cNvPicPr>
          <p:nvPr/>
        </p:nvPicPr>
        <p:blipFill>
          <a:blip r:embed="rId2"/>
          <a:stretch>
            <a:fillRect/>
          </a:stretch>
        </p:blipFill>
        <p:spPr>
          <a:xfrm>
            <a:off x="719064" y="3937063"/>
            <a:ext cx="8254652" cy="4574867"/>
          </a:xfrm>
          <a:prstGeom prst="rect">
            <a:avLst/>
          </a:prstGeom>
        </p:spPr>
      </p:pic>
      <p:sp>
        <p:nvSpPr>
          <p:cNvPr id="22" name="正方形/長方形 21">
            <a:extLst>
              <a:ext uri="{FF2B5EF4-FFF2-40B4-BE49-F238E27FC236}">
                <a16:creationId xmlns:a16="http://schemas.microsoft.com/office/drawing/2014/main" id="{1E4049A6-6987-45DC-86F1-6CF4E7162D33}"/>
              </a:ext>
            </a:extLst>
          </p:cNvPr>
          <p:cNvSpPr/>
          <p:nvPr/>
        </p:nvSpPr>
        <p:spPr>
          <a:xfrm>
            <a:off x="9071992" y="5767608"/>
            <a:ext cx="3741344" cy="1785104"/>
          </a:xfrm>
          <a:prstGeom prst="rect">
            <a:avLst/>
          </a:prstGeom>
        </p:spPr>
        <p:txBody>
          <a:bodyPr wrap="square">
            <a:spAutoFit/>
          </a:bodyPr>
          <a:lstStyle/>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・エネルギー起源の各部門で、排出量が減少したが、</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家庭部門では、前年度と比べて</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19.5%</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増と依然として大幅に増加している。</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a:extLst>
              <a:ext uri="{FF2B5EF4-FFF2-40B4-BE49-F238E27FC236}">
                <a16:creationId xmlns:a16="http://schemas.microsoft.com/office/drawing/2014/main" id="{D240EFCC-CD44-4CDB-9CE0-5AD3E2F59A16}"/>
              </a:ext>
            </a:extLst>
          </p:cNvPr>
          <p:cNvSpPr/>
          <p:nvPr/>
        </p:nvSpPr>
        <p:spPr>
          <a:xfrm>
            <a:off x="9071992" y="4880398"/>
            <a:ext cx="3741344" cy="769441"/>
          </a:xfrm>
          <a:prstGeom prst="rect">
            <a:avLst/>
          </a:prstGeom>
        </p:spPr>
        <p:txBody>
          <a:bodyPr wrap="square">
            <a:spAutoFit/>
          </a:bodyPr>
          <a:lstStyle/>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・電気の排出係数は、</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0.379</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0.358</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に減少した。</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42138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25056E9E-90EA-4EA1-9926-A06001EF54F3}"/>
              </a:ext>
            </a:extLst>
          </p:cNvPr>
          <p:cNvSpPr/>
          <p:nvPr/>
        </p:nvSpPr>
        <p:spPr>
          <a:xfrm>
            <a:off x="2630629" y="8431899"/>
            <a:ext cx="8418229" cy="605294"/>
          </a:xfrm>
          <a:prstGeom prst="rect">
            <a:avLst/>
          </a:prstGeom>
        </p:spPr>
        <p:txBody>
          <a:bodyPr wrap="square">
            <a:spAutoFit/>
          </a:bodyPr>
          <a:lstStyle/>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図</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原子力発電所停止の影響を除外した大阪府域における温室効果ガス排出量及び電気の排出係数の推移</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a:extLst>
              <a:ext uri="{FF2B5EF4-FFF2-40B4-BE49-F238E27FC236}">
                <a16:creationId xmlns:a16="http://schemas.microsoft.com/office/drawing/2014/main" id="{FDC497C1-5AEC-4978-BAAD-38D66C77FDBE}"/>
              </a:ext>
            </a:extLst>
          </p:cNvPr>
          <p:cNvSpPr/>
          <p:nvPr/>
        </p:nvSpPr>
        <p:spPr>
          <a:xfrm>
            <a:off x="287016" y="1585103"/>
            <a:ext cx="12889432" cy="769441"/>
          </a:xfrm>
          <a:prstGeom prst="rect">
            <a:avLst/>
          </a:prstGeom>
        </p:spPr>
        <p:txBody>
          <a:bodyPr wrap="square">
            <a:spAutoFit/>
          </a:bodyPr>
          <a:lstStyle/>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年度の原子力発電所停止の影響を除外すると、</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年以降の減少傾向と同じような推移を示すと推定された。</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4">
            <a:extLst>
              <a:ext uri="{FF2B5EF4-FFF2-40B4-BE49-F238E27FC236}">
                <a16:creationId xmlns:a16="http://schemas.microsoft.com/office/drawing/2014/main" id="{438BA61C-F786-67AD-45EF-56C213029DCF}"/>
              </a:ext>
            </a:extLst>
          </p:cNvPr>
          <p:cNvSpPr/>
          <p:nvPr/>
        </p:nvSpPr>
        <p:spPr>
          <a:xfrm>
            <a:off x="70992" y="770787"/>
            <a:ext cx="13314772" cy="8675743"/>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4" name="角丸四角形 3"/>
          <p:cNvSpPr/>
          <p:nvPr/>
        </p:nvSpPr>
        <p:spPr>
          <a:xfrm>
            <a:off x="87024" y="716935"/>
            <a:ext cx="9849064" cy="442035"/>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2400" b="1" dirty="0">
                <a:latin typeface="Meiryo UI" pitchFamily="50" charset="-128"/>
                <a:ea typeface="Meiryo UI" pitchFamily="50" charset="-128"/>
                <a:cs typeface="Meiryo UI" pitchFamily="50" charset="-128"/>
              </a:rPr>
              <a:t>（２）原子力発電所停止の影響を除外した温室効果ガス排出量について</a:t>
            </a:r>
            <a:endParaRPr lang="en-US" altLang="ja-JP" sz="2400" b="1" dirty="0">
              <a:latin typeface="Meiryo UI" pitchFamily="50" charset="-128"/>
              <a:ea typeface="Meiryo UI" pitchFamily="50" charset="-128"/>
              <a:cs typeface="Meiryo UI" pitchFamily="50" charset="-128"/>
            </a:endParaRPr>
          </a:p>
        </p:txBody>
      </p:sp>
      <p:grpSp>
        <p:nvGrpSpPr>
          <p:cNvPr id="16" name="Group 40">
            <a:extLst>
              <a:ext uri="{FF2B5EF4-FFF2-40B4-BE49-F238E27FC236}">
                <a16:creationId xmlns:a16="http://schemas.microsoft.com/office/drawing/2014/main" id="{7FAD0EA3-E5AE-49AF-A3AA-EDECA6DFF22E}"/>
              </a:ext>
            </a:extLst>
          </p:cNvPr>
          <p:cNvGrpSpPr>
            <a:grpSpLocks/>
          </p:cNvGrpSpPr>
          <p:nvPr/>
        </p:nvGrpSpPr>
        <p:grpSpPr bwMode="auto">
          <a:xfrm>
            <a:off x="95077" y="37907"/>
            <a:ext cx="10371513" cy="622493"/>
            <a:chOff x="737" y="405"/>
            <a:chExt cx="13528" cy="901"/>
          </a:xfrm>
        </p:grpSpPr>
        <p:sp>
          <p:nvSpPr>
            <p:cNvPr id="17" name="Rectangle 30">
              <a:extLst>
                <a:ext uri="{FF2B5EF4-FFF2-40B4-BE49-F238E27FC236}">
                  <a16:creationId xmlns:a16="http://schemas.microsoft.com/office/drawing/2014/main" id="{7FD75E4E-7DC6-4A7E-AB1D-F508D0011ABF}"/>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8" name="Rectangle 29">
              <a:extLst>
                <a:ext uri="{FF2B5EF4-FFF2-40B4-BE49-F238E27FC236}">
                  <a16:creationId xmlns:a16="http://schemas.microsoft.com/office/drawing/2014/main" id="{0F5DA7FB-625E-45B9-8694-6847E9B54419}"/>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2800" b="1" dirty="0">
                  <a:solidFill>
                    <a:schemeClr val="bg1"/>
                  </a:solidFill>
                  <a:latin typeface="Meiryo UI" panose="020B0604030504040204" pitchFamily="50" charset="-128"/>
                  <a:ea typeface="Meiryo UI" panose="020B0604030504040204" pitchFamily="50" charset="-128"/>
                </a:rPr>
                <a:t>大阪府域における</a:t>
              </a:r>
              <a:r>
                <a:rPr lang="en-US" altLang="ja-JP" sz="2800" b="1" dirty="0">
                  <a:solidFill>
                    <a:schemeClr val="bg1"/>
                  </a:solidFill>
                  <a:latin typeface="Meiryo UI" panose="020B0604030504040204" pitchFamily="50" charset="-128"/>
                  <a:ea typeface="Meiryo UI" panose="020B0604030504040204" pitchFamily="50" charset="-128"/>
                </a:rPr>
                <a:t>2020</a:t>
              </a:r>
              <a:r>
                <a:rPr lang="ja-JP" altLang="en-US" sz="2800" b="1" dirty="0">
                  <a:solidFill>
                    <a:schemeClr val="bg1"/>
                  </a:solidFill>
                  <a:latin typeface="Meiryo UI" panose="020B0604030504040204" pitchFamily="50" charset="-128"/>
                  <a:ea typeface="Meiryo UI" panose="020B0604030504040204" pitchFamily="50" charset="-128"/>
                </a:rPr>
                <a:t>年度の温室効果ガス排出量の分析について</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19" name="Rectangle 31">
              <a:extLst>
                <a:ext uri="{FF2B5EF4-FFF2-40B4-BE49-F238E27FC236}">
                  <a16:creationId xmlns:a16="http://schemas.microsoft.com/office/drawing/2014/main" id="{C8995921-1FD1-4F77-A7F4-64B1B7F5D5A8}"/>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20" name="Rectangle 32">
              <a:extLst>
                <a:ext uri="{FF2B5EF4-FFF2-40B4-BE49-F238E27FC236}">
                  <a16:creationId xmlns:a16="http://schemas.microsoft.com/office/drawing/2014/main" id="{E3FF61F9-055F-4707-8C1E-E807A5A46470}"/>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grpSp>
      <p:pic>
        <p:nvPicPr>
          <p:cNvPr id="5" name="図 4">
            <a:extLst>
              <a:ext uri="{FF2B5EF4-FFF2-40B4-BE49-F238E27FC236}">
                <a16:creationId xmlns:a16="http://schemas.microsoft.com/office/drawing/2014/main" id="{29F7DAA3-1FB6-4050-B15F-702582733DC9}"/>
              </a:ext>
            </a:extLst>
          </p:cNvPr>
          <p:cNvPicPr>
            <a:picLocks noChangeAspect="1"/>
          </p:cNvPicPr>
          <p:nvPr/>
        </p:nvPicPr>
        <p:blipFill>
          <a:blip r:embed="rId2"/>
          <a:stretch>
            <a:fillRect/>
          </a:stretch>
        </p:blipFill>
        <p:spPr>
          <a:xfrm>
            <a:off x="2544740" y="2630852"/>
            <a:ext cx="8590008" cy="5566130"/>
          </a:xfrm>
          <a:prstGeom prst="rect">
            <a:avLst/>
          </a:prstGeom>
        </p:spPr>
      </p:pic>
    </p:spTree>
    <p:extLst>
      <p:ext uri="{BB962C8B-B14F-4D97-AF65-F5344CB8AC3E}">
        <p14:creationId xmlns:p14="http://schemas.microsoft.com/office/powerpoint/2010/main" val="295802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B4797736-7C41-4827-A4CC-1100D62FB3CA}"/>
              </a:ext>
            </a:extLst>
          </p:cNvPr>
          <p:cNvSpPr/>
          <p:nvPr/>
        </p:nvSpPr>
        <p:spPr>
          <a:xfrm>
            <a:off x="215008" y="1288271"/>
            <a:ext cx="13098748" cy="2800767"/>
          </a:xfrm>
          <a:prstGeom prst="rect">
            <a:avLst/>
          </a:prstGeom>
        </p:spPr>
        <p:txBody>
          <a:bodyPr wrap="square">
            <a:spAutoFit/>
          </a:bodyPr>
          <a:lstStyle/>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〇原子力発電所停止の影響を除外しても家庭部門の二酸化炭素排出量は前年度と比べて増加している。</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表</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p>
          <a:p>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〇エネルギー種別エネルギー消費量について分析したところ、灯油、都市ガス、電力の消費量が前年度と比べて大幅に増加している。</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表</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p>
          <a:p>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新型コロナウイルス感染症の感染拡大の影響で在宅時間が増加したこと等による、電力等のエネルギー消費量の増加等の影響があったと考えられる。</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a:extLst>
              <a:ext uri="{FF2B5EF4-FFF2-40B4-BE49-F238E27FC236}">
                <a16:creationId xmlns:a16="http://schemas.microsoft.com/office/drawing/2014/main" id="{C3BEC723-5500-492B-BF93-ACDAA90B7342}"/>
              </a:ext>
            </a:extLst>
          </p:cNvPr>
          <p:cNvSpPr/>
          <p:nvPr/>
        </p:nvSpPr>
        <p:spPr>
          <a:xfrm>
            <a:off x="8058947" y="4390904"/>
            <a:ext cx="4977702" cy="605294"/>
          </a:xfrm>
          <a:prstGeom prst="rect">
            <a:avLst/>
          </a:prstGeom>
        </p:spPr>
        <p:txBody>
          <a:bodyPr wrap="square">
            <a:spAutoFit/>
          </a:bodyPr>
          <a:lstStyle/>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表</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家庭部門のエネルギー種別</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エネルギー消費量の推移</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矢印: 下 2">
            <a:extLst>
              <a:ext uri="{FF2B5EF4-FFF2-40B4-BE49-F238E27FC236}">
                <a16:creationId xmlns:a16="http://schemas.microsoft.com/office/drawing/2014/main" id="{223D5C3E-1F8F-47C9-9438-FF0E73BECF77}"/>
              </a:ext>
            </a:extLst>
          </p:cNvPr>
          <p:cNvSpPr/>
          <p:nvPr/>
        </p:nvSpPr>
        <p:spPr>
          <a:xfrm>
            <a:off x="5687616" y="2506682"/>
            <a:ext cx="1296144" cy="349702"/>
          </a:xfrm>
          <a:prstGeom prst="downArrow">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4">
            <a:extLst>
              <a:ext uri="{FF2B5EF4-FFF2-40B4-BE49-F238E27FC236}">
                <a16:creationId xmlns:a16="http://schemas.microsoft.com/office/drawing/2014/main" id="{A88D52AB-8A3A-38A9-C336-2343674596BA}"/>
              </a:ext>
            </a:extLst>
          </p:cNvPr>
          <p:cNvSpPr/>
          <p:nvPr/>
        </p:nvSpPr>
        <p:spPr>
          <a:xfrm>
            <a:off x="70992" y="770787"/>
            <a:ext cx="13314772" cy="8675743"/>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13" name="角丸四角形 3">
            <a:extLst>
              <a:ext uri="{FF2B5EF4-FFF2-40B4-BE49-F238E27FC236}">
                <a16:creationId xmlns:a16="http://schemas.microsoft.com/office/drawing/2014/main" id="{52B3C2E6-0DF1-00E9-8145-ED40209DF866}"/>
              </a:ext>
            </a:extLst>
          </p:cNvPr>
          <p:cNvSpPr/>
          <p:nvPr/>
        </p:nvSpPr>
        <p:spPr>
          <a:xfrm>
            <a:off x="87024" y="716935"/>
            <a:ext cx="8480912" cy="442035"/>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2400" b="1" dirty="0">
                <a:latin typeface="Meiryo UI" pitchFamily="50" charset="-128"/>
                <a:ea typeface="Meiryo UI" pitchFamily="50" charset="-128"/>
                <a:cs typeface="Meiryo UI" pitchFamily="50" charset="-128"/>
              </a:rPr>
              <a:t>（３）家庭部門の温室効果ガス排出量の増加原因分析について</a:t>
            </a:r>
            <a:endParaRPr lang="en-US" altLang="ja-JP" sz="2400" b="1" dirty="0">
              <a:latin typeface="Meiryo UI" pitchFamily="50" charset="-128"/>
              <a:ea typeface="Meiryo UI" pitchFamily="50" charset="-128"/>
              <a:cs typeface="Meiryo UI" pitchFamily="50" charset="-128"/>
            </a:endParaRPr>
          </a:p>
        </p:txBody>
      </p:sp>
      <p:sp>
        <p:nvSpPr>
          <p:cNvPr id="15" name="正方形/長方形 14">
            <a:extLst>
              <a:ext uri="{FF2B5EF4-FFF2-40B4-BE49-F238E27FC236}">
                <a16:creationId xmlns:a16="http://schemas.microsoft.com/office/drawing/2014/main" id="{DB439C74-AC57-44F9-AE5E-3D39627077B8}"/>
              </a:ext>
            </a:extLst>
          </p:cNvPr>
          <p:cNvSpPr/>
          <p:nvPr/>
        </p:nvSpPr>
        <p:spPr>
          <a:xfrm>
            <a:off x="730019" y="4268376"/>
            <a:ext cx="7002734" cy="605294"/>
          </a:xfrm>
          <a:prstGeom prst="rect">
            <a:avLst/>
          </a:prstGeom>
        </p:spPr>
        <p:txBody>
          <a:bodyPr wrap="square">
            <a:spAutoFit/>
          </a:bodyPr>
          <a:lstStyle/>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表</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原子力発電所停止の影響を除外した大阪府域における</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電気の排出係数及び温室効果ガス排出量の推移（再掲）</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9" name="Group 40">
            <a:extLst>
              <a:ext uri="{FF2B5EF4-FFF2-40B4-BE49-F238E27FC236}">
                <a16:creationId xmlns:a16="http://schemas.microsoft.com/office/drawing/2014/main" id="{8344BDE2-2E04-4345-8461-AB82CD92A0E2}"/>
              </a:ext>
            </a:extLst>
          </p:cNvPr>
          <p:cNvGrpSpPr>
            <a:grpSpLocks/>
          </p:cNvGrpSpPr>
          <p:nvPr/>
        </p:nvGrpSpPr>
        <p:grpSpPr bwMode="auto">
          <a:xfrm>
            <a:off x="95077" y="37907"/>
            <a:ext cx="10371513" cy="622493"/>
            <a:chOff x="737" y="405"/>
            <a:chExt cx="13528" cy="901"/>
          </a:xfrm>
        </p:grpSpPr>
        <p:sp>
          <p:nvSpPr>
            <p:cNvPr id="20" name="Rectangle 30">
              <a:extLst>
                <a:ext uri="{FF2B5EF4-FFF2-40B4-BE49-F238E27FC236}">
                  <a16:creationId xmlns:a16="http://schemas.microsoft.com/office/drawing/2014/main" id="{7BBC91F7-96B5-4F08-B9E6-115460FD7188}"/>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22" name="Rectangle 29">
              <a:extLst>
                <a:ext uri="{FF2B5EF4-FFF2-40B4-BE49-F238E27FC236}">
                  <a16:creationId xmlns:a16="http://schemas.microsoft.com/office/drawing/2014/main" id="{27544B8B-7346-46F9-9099-0AC6BF75F064}"/>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2800" b="1" dirty="0">
                  <a:solidFill>
                    <a:schemeClr val="bg1"/>
                  </a:solidFill>
                  <a:latin typeface="Meiryo UI" panose="020B0604030504040204" pitchFamily="50" charset="-128"/>
                  <a:ea typeface="Meiryo UI" panose="020B0604030504040204" pitchFamily="50" charset="-128"/>
                </a:rPr>
                <a:t>大阪府域における</a:t>
              </a:r>
              <a:r>
                <a:rPr lang="en-US" altLang="ja-JP" sz="2800" b="1" dirty="0">
                  <a:solidFill>
                    <a:schemeClr val="bg1"/>
                  </a:solidFill>
                  <a:latin typeface="Meiryo UI" panose="020B0604030504040204" pitchFamily="50" charset="-128"/>
                  <a:ea typeface="Meiryo UI" panose="020B0604030504040204" pitchFamily="50" charset="-128"/>
                </a:rPr>
                <a:t>2020</a:t>
              </a:r>
              <a:r>
                <a:rPr lang="ja-JP" altLang="en-US" sz="2800" b="1" dirty="0">
                  <a:solidFill>
                    <a:schemeClr val="bg1"/>
                  </a:solidFill>
                  <a:latin typeface="Meiryo UI" panose="020B0604030504040204" pitchFamily="50" charset="-128"/>
                  <a:ea typeface="Meiryo UI" panose="020B0604030504040204" pitchFamily="50" charset="-128"/>
                </a:rPr>
                <a:t>年度の温室効果ガス排出量の分析について</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23" name="Rectangle 31">
              <a:extLst>
                <a:ext uri="{FF2B5EF4-FFF2-40B4-BE49-F238E27FC236}">
                  <a16:creationId xmlns:a16="http://schemas.microsoft.com/office/drawing/2014/main" id="{15595A9A-46C3-4527-AF39-6D717BF140B3}"/>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26" name="Rectangle 32">
              <a:extLst>
                <a:ext uri="{FF2B5EF4-FFF2-40B4-BE49-F238E27FC236}">
                  <a16:creationId xmlns:a16="http://schemas.microsoft.com/office/drawing/2014/main" id="{14FD960E-B34E-46A8-987D-C4C4FB1959C2}"/>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grpSp>
      <p:pic>
        <p:nvPicPr>
          <p:cNvPr id="7" name="図 6">
            <a:extLst>
              <a:ext uri="{FF2B5EF4-FFF2-40B4-BE49-F238E27FC236}">
                <a16:creationId xmlns:a16="http://schemas.microsoft.com/office/drawing/2014/main" id="{E70A99D4-E6F2-4B1B-9576-A31BD8DB2E21}"/>
              </a:ext>
            </a:extLst>
          </p:cNvPr>
          <p:cNvPicPr>
            <a:picLocks noChangeAspect="1"/>
          </p:cNvPicPr>
          <p:nvPr/>
        </p:nvPicPr>
        <p:blipFill>
          <a:blip r:embed="rId2"/>
          <a:stretch>
            <a:fillRect/>
          </a:stretch>
        </p:blipFill>
        <p:spPr>
          <a:xfrm>
            <a:off x="8317563" y="5108658"/>
            <a:ext cx="4860523" cy="2851102"/>
          </a:xfrm>
          <a:prstGeom prst="rect">
            <a:avLst/>
          </a:prstGeom>
        </p:spPr>
      </p:pic>
      <p:pic>
        <p:nvPicPr>
          <p:cNvPr id="9" name="図 8">
            <a:extLst>
              <a:ext uri="{FF2B5EF4-FFF2-40B4-BE49-F238E27FC236}">
                <a16:creationId xmlns:a16="http://schemas.microsoft.com/office/drawing/2014/main" id="{89EB8820-4076-4FC2-84C3-0F1AD05AF225}"/>
              </a:ext>
            </a:extLst>
          </p:cNvPr>
          <p:cNvPicPr>
            <a:picLocks noChangeAspect="1"/>
          </p:cNvPicPr>
          <p:nvPr/>
        </p:nvPicPr>
        <p:blipFill>
          <a:blip r:embed="rId3"/>
          <a:stretch>
            <a:fillRect/>
          </a:stretch>
        </p:blipFill>
        <p:spPr>
          <a:xfrm>
            <a:off x="379696" y="4872608"/>
            <a:ext cx="7756192" cy="4298612"/>
          </a:xfrm>
          <a:prstGeom prst="rect">
            <a:avLst/>
          </a:prstGeom>
        </p:spPr>
      </p:pic>
    </p:spTree>
    <p:extLst>
      <p:ext uri="{BB962C8B-B14F-4D97-AF65-F5344CB8AC3E}">
        <p14:creationId xmlns:p14="http://schemas.microsoft.com/office/powerpoint/2010/main" val="4191836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B4797736-7C41-4827-A4CC-1100D62FB3CA}"/>
              </a:ext>
            </a:extLst>
          </p:cNvPr>
          <p:cNvSpPr/>
          <p:nvPr/>
        </p:nvSpPr>
        <p:spPr>
          <a:xfrm>
            <a:off x="287016" y="1276917"/>
            <a:ext cx="12771608" cy="5663089"/>
          </a:xfrm>
          <a:prstGeom prst="rect">
            <a:avLst/>
          </a:prstGeom>
        </p:spPr>
        <p:txBody>
          <a:bodyPr wrap="square">
            <a:spAutoFit/>
          </a:bodyPr>
          <a:lstStyle/>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2200" b="1" dirty="0">
                <a:latin typeface="Meiryo UI" pitchFamily="50" charset="-128"/>
                <a:ea typeface="Meiryo UI" pitchFamily="50" charset="-128"/>
                <a:cs typeface="Meiryo UI" pitchFamily="50" charset="-128"/>
              </a:rPr>
              <a:t>廃棄物部門の温室効果ガス排出量の増加原因として、一般廃棄物の</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プラスチックごみの焼却量が増加したことが一因としていたことから、プラスチックごみの焼却量について詳細に分析を実施</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lnSpc>
                <a:spcPts val="1200"/>
              </a:lnSpc>
            </a:pP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・一般廃棄物に占めるプラスチックごみの割合については、市町村の組成分析結果から、府内平均を算出</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88000" indent="-288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年度は、排出量が多く、プラスチックごみ割合の比較的低い大阪市が事業系の一般廃棄物の組成分析を実施していなかったため、例年と比較してプラスチックごみ割合が高くなっていた。</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〇事業系の一般廃棄物排出量の半分近くを占める大阪市のプラスチックごみ割合が考慮されていなかったことは、経年変化を確認するうえで適切とは言えないため、大阪市の組成分析の</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年度の平均値を考慮に入れて再計算を実施</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〇一般廃棄物のプラスチックごみの焼却量は、前年度と比べて減少し、廃棄物部門全体としても減少。</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16000" indent="-216000"/>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〇生活系のプアスチックごみの焼却量は、前年度と比べて若干増加しており、新型コロナウイルス感染症の感染拡大の影響が推察される。</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〇大阪府域における</a:t>
            </a:r>
            <a:r>
              <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年度の温室効果ガス排出量の再計算結果を改めて公表予定</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大阪府環境審議会への報告ついても、再計算結果をもとに報告</a:t>
            </a:r>
            <a:endParaRPr lang="en-US" altLang="ja-JP" sz="2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a:extLst>
              <a:ext uri="{FF2B5EF4-FFF2-40B4-BE49-F238E27FC236}">
                <a16:creationId xmlns:a16="http://schemas.microsoft.com/office/drawing/2014/main" id="{C3BEC723-5500-492B-BF93-ACDAA90B7342}"/>
              </a:ext>
            </a:extLst>
          </p:cNvPr>
          <p:cNvSpPr/>
          <p:nvPr/>
        </p:nvSpPr>
        <p:spPr>
          <a:xfrm>
            <a:off x="1916197" y="6828051"/>
            <a:ext cx="9820091" cy="348813"/>
          </a:xfrm>
          <a:prstGeom prst="rect">
            <a:avLst/>
          </a:prstGeom>
        </p:spPr>
        <p:txBody>
          <a:bodyPr wrap="square">
            <a:spAutoFit/>
          </a:bodyPr>
          <a:lstStyle/>
          <a:p>
            <a:pPr algn="ctr">
              <a:lnSpc>
                <a:spcPts val="2000"/>
              </a:lnSpc>
            </a:pP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表</a:t>
            </a:r>
            <a:r>
              <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一般廃棄物のプラスチックごみ焼却量と廃棄物部門の温室効果ガス排出量の推移</a:t>
            </a:r>
            <a:endParaRPr lang="en-US" altLang="ja-JP" sz="2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矢印: 下 2">
            <a:extLst>
              <a:ext uri="{FF2B5EF4-FFF2-40B4-BE49-F238E27FC236}">
                <a16:creationId xmlns:a16="http://schemas.microsoft.com/office/drawing/2014/main" id="{5EA2E45E-D6F7-515B-F4A5-6CFBB78C5003}"/>
              </a:ext>
            </a:extLst>
          </p:cNvPr>
          <p:cNvSpPr/>
          <p:nvPr/>
        </p:nvSpPr>
        <p:spPr>
          <a:xfrm>
            <a:off x="4679504" y="4512568"/>
            <a:ext cx="1296144" cy="349702"/>
          </a:xfrm>
          <a:prstGeom prst="downArrow">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4">
            <a:extLst>
              <a:ext uri="{FF2B5EF4-FFF2-40B4-BE49-F238E27FC236}">
                <a16:creationId xmlns:a16="http://schemas.microsoft.com/office/drawing/2014/main" id="{0D103045-CF1E-DFF9-C323-E50C404C1999}"/>
              </a:ext>
            </a:extLst>
          </p:cNvPr>
          <p:cNvSpPr/>
          <p:nvPr/>
        </p:nvSpPr>
        <p:spPr>
          <a:xfrm>
            <a:off x="70992" y="770787"/>
            <a:ext cx="13314772" cy="8675743"/>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12" name="角丸四角形 3">
            <a:extLst>
              <a:ext uri="{FF2B5EF4-FFF2-40B4-BE49-F238E27FC236}">
                <a16:creationId xmlns:a16="http://schemas.microsoft.com/office/drawing/2014/main" id="{FCA984A4-3E1F-F82E-7987-25232D073379}"/>
              </a:ext>
            </a:extLst>
          </p:cNvPr>
          <p:cNvSpPr/>
          <p:nvPr/>
        </p:nvSpPr>
        <p:spPr>
          <a:xfrm>
            <a:off x="87024" y="716935"/>
            <a:ext cx="8840952" cy="442035"/>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2400" b="1" dirty="0">
                <a:latin typeface="Meiryo UI" pitchFamily="50" charset="-128"/>
                <a:ea typeface="Meiryo UI" pitchFamily="50" charset="-128"/>
                <a:cs typeface="Meiryo UI" pitchFamily="50" charset="-128"/>
              </a:rPr>
              <a:t>（４）廃棄物部門の温室効果ガス排出量の増加原因分析について</a:t>
            </a:r>
          </a:p>
        </p:txBody>
      </p:sp>
      <p:grpSp>
        <p:nvGrpSpPr>
          <p:cNvPr id="13" name="Group 40">
            <a:extLst>
              <a:ext uri="{FF2B5EF4-FFF2-40B4-BE49-F238E27FC236}">
                <a16:creationId xmlns:a16="http://schemas.microsoft.com/office/drawing/2014/main" id="{A12E9171-6FDC-4964-B964-9D6397D02A62}"/>
              </a:ext>
            </a:extLst>
          </p:cNvPr>
          <p:cNvGrpSpPr>
            <a:grpSpLocks/>
          </p:cNvGrpSpPr>
          <p:nvPr/>
        </p:nvGrpSpPr>
        <p:grpSpPr bwMode="auto">
          <a:xfrm>
            <a:off x="95077" y="37907"/>
            <a:ext cx="10371513" cy="622493"/>
            <a:chOff x="737" y="405"/>
            <a:chExt cx="13528" cy="901"/>
          </a:xfrm>
        </p:grpSpPr>
        <p:sp>
          <p:nvSpPr>
            <p:cNvPr id="15" name="Rectangle 30">
              <a:extLst>
                <a:ext uri="{FF2B5EF4-FFF2-40B4-BE49-F238E27FC236}">
                  <a16:creationId xmlns:a16="http://schemas.microsoft.com/office/drawing/2014/main" id="{FD3E80D8-AC75-41F2-9A92-6ABBD0E0D809}"/>
                </a:ext>
              </a:extLst>
            </p:cNvPr>
            <p:cNvSpPr>
              <a:spLocks noChangeArrowheads="1"/>
            </p:cNvSpPr>
            <p:nvPr/>
          </p:nvSpPr>
          <p:spPr bwMode="auto">
            <a:xfrm>
              <a:off x="13440" y="405"/>
              <a:ext cx="825" cy="726"/>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6" name="Rectangle 29">
              <a:extLst>
                <a:ext uri="{FF2B5EF4-FFF2-40B4-BE49-F238E27FC236}">
                  <a16:creationId xmlns:a16="http://schemas.microsoft.com/office/drawing/2014/main" id="{B0DEFB66-66F8-4486-94F3-B4464D7424DD}"/>
                </a:ext>
              </a:extLst>
            </p:cNvPr>
            <p:cNvSpPr>
              <a:spLocks noChangeArrowheads="1"/>
            </p:cNvSpPr>
            <p:nvPr/>
          </p:nvSpPr>
          <p:spPr bwMode="auto">
            <a:xfrm>
              <a:off x="737" y="405"/>
              <a:ext cx="13219" cy="732"/>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2800" b="1" dirty="0">
                  <a:solidFill>
                    <a:schemeClr val="bg1"/>
                  </a:solidFill>
                  <a:latin typeface="Meiryo UI" panose="020B0604030504040204" pitchFamily="50" charset="-128"/>
                  <a:ea typeface="Meiryo UI" panose="020B0604030504040204" pitchFamily="50" charset="-128"/>
                </a:rPr>
                <a:t>大阪府域における</a:t>
              </a:r>
              <a:r>
                <a:rPr lang="en-US" altLang="ja-JP" sz="2800" b="1" dirty="0">
                  <a:solidFill>
                    <a:schemeClr val="bg1"/>
                  </a:solidFill>
                  <a:latin typeface="Meiryo UI" panose="020B0604030504040204" pitchFamily="50" charset="-128"/>
                  <a:ea typeface="Meiryo UI" panose="020B0604030504040204" pitchFamily="50" charset="-128"/>
                </a:rPr>
                <a:t>2020</a:t>
              </a:r>
              <a:r>
                <a:rPr lang="ja-JP" altLang="en-US" sz="2800" b="1" dirty="0">
                  <a:solidFill>
                    <a:schemeClr val="bg1"/>
                  </a:solidFill>
                  <a:latin typeface="Meiryo UI" panose="020B0604030504040204" pitchFamily="50" charset="-128"/>
                  <a:ea typeface="Meiryo UI" panose="020B0604030504040204" pitchFamily="50" charset="-128"/>
                </a:rPr>
                <a:t>年度の温室効果ガス排出量の分析について</a:t>
              </a:r>
              <a:endParaRPr lang="en-US" altLang="ja-JP" sz="2800" b="1" dirty="0">
                <a:solidFill>
                  <a:schemeClr val="bg1"/>
                </a:solidFill>
                <a:latin typeface="Meiryo UI" panose="020B0604030504040204" pitchFamily="50" charset="-128"/>
                <a:ea typeface="Meiryo UI" panose="020B0604030504040204" pitchFamily="50" charset="-128"/>
              </a:endParaRPr>
            </a:p>
          </p:txBody>
        </p:sp>
        <p:sp>
          <p:nvSpPr>
            <p:cNvPr id="17" name="Rectangle 31">
              <a:extLst>
                <a:ext uri="{FF2B5EF4-FFF2-40B4-BE49-F238E27FC236}">
                  <a16:creationId xmlns:a16="http://schemas.microsoft.com/office/drawing/2014/main" id="{B4F0B447-F422-41AB-86F1-8810F6C5E113}"/>
                </a:ext>
              </a:extLst>
            </p:cNvPr>
            <p:cNvSpPr>
              <a:spLocks noChangeArrowheads="1"/>
            </p:cNvSpPr>
            <p:nvPr/>
          </p:nvSpPr>
          <p:spPr bwMode="auto">
            <a:xfrm>
              <a:off x="737" y="1137"/>
              <a:ext cx="13219" cy="169"/>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sp>
          <p:nvSpPr>
            <p:cNvPr id="18" name="Rectangle 32">
              <a:extLst>
                <a:ext uri="{FF2B5EF4-FFF2-40B4-BE49-F238E27FC236}">
                  <a16:creationId xmlns:a16="http://schemas.microsoft.com/office/drawing/2014/main" id="{97087661-7311-4C95-8176-0A8F9872A9FF}"/>
                </a:ext>
              </a:extLst>
            </p:cNvPr>
            <p:cNvSpPr>
              <a:spLocks noChangeArrowheads="1"/>
            </p:cNvSpPr>
            <p:nvPr/>
          </p:nvSpPr>
          <p:spPr bwMode="auto">
            <a:xfrm>
              <a:off x="13968" y="1137"/>
              <a:ext cx="297" cy="166"/>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sz="2000"/>
            </a:p>
          </p:txBody>
        </p:sp>
      </p:grpSp>
      <p:pic>
        <p:nvPicPr>
          <p:cNvPr id="5" name="図 4">
            <a:extLst>
              <a:ext uri="{FF2B5EF4-FFF2-40B4-BE49-F238E27FC236}">
                <a16:creationId xmlns:a16="http://schemas.microsoft.com/office/drawing/2014/main" id="{90B87102-E5E4-4CF3-AD83-0EE24D729BA0}"/>
              </a:ext>
            </a:extLst>
          </p:cNvPr>
          <p:cNvPicPr>
            <a:picLocks noChangeAspect="1"/>
          </p:cNvPicPr>
          <p:nvPr/>
        </p:nvPicPr>
        <p:blipFill>
          <a:blip r:embed="rId2"/>
          <a:stretch>
            <a:fillRect/>
          </a:stretch>
        </p:blipFill>
        <p:spPr>
          <a:xfrm>
            <a:off x="2603550" y="7176863"/>
            <a:ext cx="8412658" cy="2180387"/>
          </a:xfrm>
          <a:prstGeom prst="rect">
            <a:avLst/>
          </a:prstGeom>
        </p:spPr>
      </p:pic>
    </p:spTree>
    <p:extLst>
      <p:ext uri="{BB962C8B-B14F-4D97-AF65-F5344CB8AC3E}">
        <p14:creationId xmlns:p14="http://schemas.microsoft.com/office/powerpoint/2010/main" val="33063516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1328</Words>
  <Application>Microsoft Office PowerPoint</Application>
  <PresentationFormat>ユーザー設定</PresentationFormat>
  <Paragraphs>82</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Meiryo UI</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2022-10-19T08:47:56Z</dcterms:created>
  <dcterms:modified xsi:type="dcterms:W3CDTF">2025-01-24T08:28:03Z</dcterms:modified>
</cp:coreProperties>
</file>