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5"/>
  </p:notesMasterIdLst>
  <p:sldIdLst>
    <p:sldId id="905" r:id="rId2"/>
    <p:sldId id="1058" r:id="rId3"/>
    <p:sldId id="1061" r:id="rId4"/>
  </p:sldIdLst>
  <p:sldSz cx="9906000" cy="6858000" type="A4"/>
  <p:notesSz cx="6797675" cy="9926638"/>
  <p:defaultTextStyle>
    <a:defPPr>
      <a:defRPr lang="ja-JP"/>
    </a:defPPr>
    <a:lvl1pPr marL="0" algn="l" defTabSz="921715" rtl="0" eaLnBrk="1" latinLnBrk="0" hangingPunct="1">
      <a:defRPr kumimoji="1" sz="1814" kern="1200">
        <a:solidFill>
          <a:schemeClr val="tx1"/>
        </a:solidFill>
        <a:latin typeface="+mn-lt"/>
        <a:ea typeface="+mn-ea"/>
        <a:cs typeface="+mn-cs"/>
      </a:defRPr>
    </a:lvl1pPr>
    <a:lvl2pPr marL="460858" algn="l" defTabSz="921715" rtl="0" eaLnBrk="1" latinLnBrk="0" hangingPunct="1">
      <a:defRPr kumimoji="1" sz="1814" kern="1200">
        <a:solidFill>
          <a:schemeClr val="tx1"/>
        </a:solidFill>
        <a:latin typeface="+mn-lt"/>
        <a:ea typeface="+mn-ea"/>
        <a:cs typeface="+mn-cs"/>
      </a:defRPr>
    </a:lvl2pPr>
    <a:lvl3pPr marL="921715" algn="l" defTabSz="921715" rtl="0" eaLnBrk="1" latinLnBrk="0" hangingPunct="1">
      <a:defRPr kumimoji="1" sz="1814" kern="1200">
        <a:solidFill>
          <a:schemeClr val="tx1"/>
        </a:solidFill>
        <a:latin typeface="+mn-lt"/>
        <a:ea typeface="+mn-ea"/>
        <a:cs typeface="+mn-cs"/>
      </a:defRPr>
    </a:lvl3pPr>
    <a:lvl4pPr marL="1382573" algn="l" defTabSz="921715" rtl="0" eaLnBrk="1" latinLnBrk="0" hangingPunct="1">
      <a:defRPr kumimoji="1" sz="1814" kern="1200">
        <a:solidFill>
          <a:schemeClr val="tx1"/>
        </a:solidFill>
        <a:latin typeface="+mn-lt"/>
        <a:ea typeface="+mn-ea"/>
        <a:cs typeface="+mn-cs"/>
      </a:defRPr>
    </a:lvl4pPr>
    <a:lvl5pPr marL="1843430" algn="l" defTabSz="921715" rtl="0" eaLnBrk="1" latinLnBrk="0" hangingPunct="1">
      <a:defRPr kumimoji="1" sz="1814" kern="1200">
        <a:solidFill>
          <a:schemeClr val="tx1"/>
        </a:solidFill>
        <a:latin typeface="+mn-lt"/>
        <a:ea typeface="+mn-ea"/>
        <a:cs typeface="+mn-cs"/>
      </a:defRPr>
    </a:lvl5pPr>
    <a:lvl6pPr marL="2304288" algn="l" defTabSz="921715" rtl="0" eaLnBrk="1" latinLnBrk="0" hangingPunct="1">
      <a:defRPr kumimoji="1" sz="1814" kern="1200">
        <a:solidFill>
          <a:schemeClr val="tx1"/>
        </a:solidFill>
        <a:latin typeface="+mn-lt"/>
        <a:ea typeface="+mn-ea"/>
        <a:cs typeface="+mn-cs"/>
      </a:defRPr>
    </a:lvl6pPr>
    <a:lvl7pPr marL="2765146" algn="l" defTabSz="921715" rtl="0" eaLnBrk="1" latinLnBrk="0" hangingPunct="1">
      <a:defRPr kumimoji="1" sz="1814" kern="1200">
        <a:solidFill>
          <a:schemeClr val="tx1"/>
        </a:solidFill>
        <a:latin typeface="+mn-lt"/>
        <a:ea typeface="+mn-ea"/>
        <a:cs typeface="+mn-cs"/>
      </a:defRPr>
    </a:lvl7pPr>
    <a:lvl8pPr marL="3226003" algn="l" defTabSz="921715" rtl="0" eaLnBrk="1" latinLnBrk="0" hangingPunct="1">
      <a:defRPr kumimoji="1" sz="1814" kern="1200">
        <a:solidFill>
          <a:schemeClr val="tx1"/>
        </a:solidFill>
        <a:latin typeface="+mn-lt"/>
        <a:ea typeface="+mn-ea"/>
        <a:cs typeface="+mn-cs"/>
      </a:defRPr>
    </a:lvl8pPr>
    <a:lvl9pPr marL="3686861" algn="l" defTabSz="921715" rtl="0" eaLnBrk="1" latinLnBrk="0" hangingPunct="1">
      <a:defRPr kumimoji="1" sz="181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E97A"/>
    <a:srgbClr val="C4E4C4"/>
    <a:srgbClr val="4F81BD"/>
    <a:srgbClr val="3AA43A"/>
    <a:srgbClr val="006600"/>
    <a:srgbClr val="70AD47"/>
    <a:srgbClr val="09BB62"/>
    <a:srgbClr val="7894E4"/>
    <a:srgbClr val="FFF2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69" autoAdjust="0"/>
    <p:restoredTop sz="94430" autoAdjust="0"/>
  </p:normalViewPr>
  <p:slideViewPr>
    <p:cSldViewPr snapToGrid="0">
      <p:cViewPr varScale="1">
        <p:scale>
          <a:sx n="73" d="100"/>
          <a:sy n="73" d="100"/>
        </p:scale>
        <p:origin x="1307" y="56"/>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1"/>
            <a:ext cx="2945448" cy="496253"/>
          </a:xfrm>
          <a:prstGeom prst="rect">
            <a:avLst/>
          </a:prstGeom>
        </p:spPr>
        <p:txBody>
          <a:bodyPr vert="horz" lIns="91280" tIns="45640" rIns="91280" bIns="4564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8" y="1"/>
            <a:ext cx="2945448" cy="496253"/>
          </a:xfrm>
          <a:prstGeom prst="rect">
            <a:avLst/>
          </a:prstGeom>
        </p:spPr>
        <p:txBody>
          <a:bodyPr vert="horz" lIns="91280" tIns="45640" rIns="91280" bIns="45640" rtlCol="0"/>
          <a:lstStyle>
            <a:lvl1pPr algn="r">
              <a:defRPr sz="1200"/>
            </a:lvl1pPr>
          </a:lstStyle>
          <a:p>
            <a:fld id="{9EFDEC38-9E6E-4F38-A92F-57AC730FB332}" type="datetimeFigureOut">
              <a:rPr kumimoji="1" lang="ja-JP" altLang="en-US" smtClean="0"/>
              <a:t>2026/1/29</a:t>
            </a:fld>
            <a:endParaRPr kumimoji="1" lang="ja-JP" altLang="en-US"/>
          </a:p>
        </p:txBody>
      </p:sp>
      <p:sp>
        <p:nvSpPr>
          <p:cNvPr id="4" name="スライド イメージ プレースホルダー 3"/>
          <p:cNvSpPr>
            <a:spLocks noGrp="1" noRot="1" noChangeAspect="1"/>
          </p:cNvSpPr>
          <p:nvPr>
            <p:ph type="sldImg" idx="2"/>
          </p:nvPr>
        </p:nvSpPr>
        <p:spPr>
          <a:xfrm>
            <a:off x="711200" y="744538"/>
            <a:ext cx="5375275" cy="3721100"/>
          </a:xfrm>
          <a:prstGeom prst="rect">
            <a:avLst/>
          </a:prstGeom>
          <a:noFill/>
          <a:ln w="12700">
            <a:solidFill>
              <a:prstClr val="black"/>
            </a:solidFill>
          </a:ln>
        </p:spPr>
        <p:txBody>
          <a:bodyPr vert="horz" lIns="91280" tIns="45640" rIns="91280" bIns="45640" rtlCol="0" anchor="ctr"/>
          <a:lstStyle/>
          <a:p>
            <a:endParaRPr lang="ja-JP" altLang="en-US"/>
          </a:p>
        </p:txBody>
      </p:sp>
      <p:sp>
        <p:nvSpPr>
          <p:cNvPr id="5" name="ノート プレースホルダー 4"/>
          <p:cNvSpPr>
            <a:spLocks noGrp="1"/>
          </p:cNvSpPr>
          <p:nvPr>
            <p:ph type="body" sz="quarter" idx="3"/>
          </p:nvPr>
        </p:nvSpPr>
        <p:spPr>
          <a:xfrm>
            <a:off x="680090" y="4715193"/>
            <a:ext cx="5437506" cy="4466274"/>
          </a:xfrm>
          <a:prstGeom prst="rect">
            <a:avLst/>
          </a:prstGeom>
        </p:spPr>
        <p:txBody>
          <a:bodyPr vert="horz" lIns="91280" tIns="45640" rIns="91280" bIns="4564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428800"/>
            <a:ext cx="2945448" cy="496252"/>
          </a:xfrm>
          <a:prstGeom prst="rect">
            <a:avLst/>
          </a:prstGeom>
        </p:spPr>
        <p:txBody>
          <a:bodyPr vert="horz" lIns="91280" tIns="45640" rIns="91280" bIns="4564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8" y="9428800"/>
            <a:ext cx="2945448" cy="496252"/>
          </a:xfrm>
          <a:prstGeom prst="rect">
            <a:avLst/>
          </a:prstGeom>
        </p:spPr>
        <p:txBody>
          <a:bodyPr vert="horz" lIns="91280" tIns="45640" rIns="91280" bIns="45640"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921715" rtl="0" eaLnBrk="1" latinLnBrk="0" hangingPunct="1">
      <a:defRPr kumimoji="1" sz="1210" kern="1200">
        <a:solidFill>
          <a:schemeClr val="tx1"/>
        </a:solidFill>
        <a:latin typeface="+mn-lt"/>
        <a:ea typeface="+mn-ea"/>
        <a:cs typeface="+mn-cs"/>
      </a:defRPr>
    </a:lvl1pPr>
    <a:lvl2pPr marL="460858" algn="l" defTabSz="921715" rtl="0" eaLnBrk="1" latinLnBrk="0" hangingPunct="1">
      <a:defRPr kumimoji="1" sz="1210" kern="1200">
        <a:solidFill>
          <a:schemeClr val="tx1"/>
        </a:solidFill>
        <a:latin typeface="+mn-lt"/>
        <a:ea typeface="+mn-ea"/>
        <a:cs typeface="+mn-cs"/>
      </a:defRPr>
    </a:lvl2pPr>
    <a:lvl3pPr marL="921715" algn="l" defTabSz="921715" rtl="0" eaLnBrk="1" latinLnBrk="0" hangingPunct="1">
      <a:defRPr kumimoji="1" sz="1210" kern="1200">
        <a:solidFill>
          <a:schemeClr val="tx1"/>
        </a:solidFill>
        <a:latin typeface="+mn-lt"/>
        <a:ea typeface="+mn-ea"/>
        <a:cs typeface="+mn-cs"/>
      </a:defRPr>
    </a:lvl3pPr>
    <a:lvl4pPr marL="1382573" algn="l" defTabSz="921715" rtl="0" eaLnBrk="1" latinLnBrk="0" hangingPunct="1">
      <a:defRPr kumimoji="1" sz="1210" kern="1200">
        <a:solidFill>
          <a:schemeClr val="tx1"/>
        </a:solidFill>
        <a:latin typeface="+mn-lt"/>
        <a:ea typeface="+mn-ea"/>
        <a:cs typeface="+mn-cs"/>
      </a:defRPr>
    </a:lvl4pPr>
    <a:lvl5pPr marL="1843430" algn="l" defTabSz="921715" rtl="0" eaLnBrk="1" latinLnBrk="0" hangingPunct="1">
      <a:defRPr kumimoji="1" sz="1210" kern="1200">
        <a:solidFill>
          <a:schemeClr val="tx1"/>
        </a:solidFill>
        <a:latin typeface="+mn-lt"/>
        <a:ea typeface="+mn-ea"/>
        <a:cs typeface="+mn-cs"/>
      </a:defRPr>
    </a:lvl5pPr>
    <a:lvl6pPr marL="2304288" algn="l" defTabSz="921715" rtl="0" eaLnBrk="1" latinLnBrk="0" hangingPunct="1">
      <a:defRPr kumimoji="1" sz="1210" kern="1200">
        <a:solidFill>
          <a:schemeClr val="tx1"/>
        </a:solidFill>
        <a:latin typeface="+mn-lt"/>
        <a:ea typeface="+mn-ea"/>
        <a:cs typeface="+mn-cs"/>
      </a:defRPr>
    </a:lvl6pPr>
    <a:lvl7pPr marL="2765146" algn="l" defTabSz="921715" rtl="0" eaLnBrk="1" latinLnBrk="0" hangingPunct="1">
      <a:defRPr kumimoji="1" sz="1210" kern="1200">
        <a:solidFill>
          <a:schemeClr val="tx1"/>
        </a:solidFill>
        <a:latin typeface="+mn-lt"/>
        <a:ea typeface="+mn-ea"/>
        <a:cs typeface="+mn-cs"/>
      </a:defRPr>
    </a:lvl7pPr>
    <a:lvl8pPr marL="3226003" algn="l" defTabSz="921715" rtl="0" eaLnBrk="1" latinLnBrk="0" hangingPunct="1">
      <a:defRPr kumimoji="1" sz="1210" kern="1200">
        <a:solidFill>
          <a:schemeClr val="tx1"/>
        </a:solidFill>
        <a:latin typeface="+mn-lt"/>
        <a:ea typeface="+mn-ea"/>
        <a:cs typeface="+mn-cs"/>
      </a:defRPr>
    </a:lvl8pPr>
    <a:lvl9pPr marL="3686861" algn="l" defTabSz="921715" rtl="0" eaLnBrk="1" latinLnBrk="0" hangingPunct="1">
      <a:defRPr kumimoji="1" sz="121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defTabSz="920377">
              <a:defRPr/>
            </a:pPr>
            <a:fld id="{E89182C8-D04B-4A1A-8523-950FC9621A72}" type="slidenum">
              <a:rPr lang="ja-JP" altLang="en-US">
                <a:solidFill>
                  <a:prstClr val="black"/>
                </a:solidFill>
                <a:latin typeface="Calibri"/>
                <a:ea typeface="ＭＳ Ｐゴシック" panose="020B0600070205080204" pitchFamily="50" charset="-128"/>
              </a:rPr>
              <a:pPr defTabSz="920377">
                <a:defRPr/>
              </a:pPr>
              <a:t>1</a:t>
            </a:fld>
            <a:endParaRPr lang="ja-JP" altLang="en-US">
              <a:solidFill>
                <a:prstClr val="black"/>
              </a:solidFill>
              <a:latin typeface="Calibri"/>
              <a:ea typeface="ＭＳ Ｐゴシック" panose="020B0600070205080204" pitchFamily="50" charset="-128"/>
            </a:endParaRPr>
          </a:p>
        </p:txBody>
      </p:sp>
    </p:spTree>
    <p:extLst>
      <p:ext uri="{BB962C8B-B14F-4D97-AF65-F5344CB8AC3E}">
        <p14:creationId xmlns:p14="http://schemas.microsoft.com/office/powerpoint/2010/main" val="572536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978953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576311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3329187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3610708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9CC8A70-9FCB-48EF-A9D6-941DEC2668B9}"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48447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263041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B9CC8A70-9FCB-48EF-A9D6-941DEC2668B9}"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034545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B9CC8A70-9FCB-48EF-A9D6-941DEC2668B9}"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909838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CC8A70-9FCB-48EF-A9D6-941DEC2668B9}"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753742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1814659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9CC8A70-9FCB-48EF-A9D6-941DEC2668B9}"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2623834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CC8A70-9FCB-48EF-A9D6-941DEC2668B9}"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A1E70-37D3-4569-B098-A44C6313FEC5}" type="slidenum">
              <a:rPr kumimoji="1" lang="ja-JP" altLang="en-US" smtClean="0"/>
              <a:t>‹#›</a:t>
            </a:fld>
            <a:endParaRPr kumimoji="1" lang="ja-JP" altLang="en-US"/>
          </a:p>
        </p:txBody>
      </p:sp>
    </p:spTree>
    <p:extLst>
      <p:ext uri="{BB962C8B-B14F-4D97-AF65-F5344CB8AC3E}">
        <p14:creationId xmlns:p14="http://schemas.microsoft.com/office/powerpoint/2010/main" val="1620714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B1167450-A7EB-4B21-A04B-10C1D1D95C3C}"/>
              </a:ext>
            </a:extLst>
          </p:cNvPr>
          <p:cNvSpPr txBox="1">
            <a:spLocks/>
          </p:cNvSpPr>
          <p:nvPr/>
        </p:nvSpPr>
        <p:spPr>
          <a:xfrm>
            <a:off x="0" y="2037571"/>
            <a:ext cx="9906000" cy="2782858"/>
          </a:xfrm>
          <a:prstGeom prst="rect">
            <a:avLst/>
          </a:prstGeom>
          <a:solidFill>
            <a:srgbClr val="006600"/>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R="0" lvl="0" defTabSz="914400" rtl="0" eaLnBrk="1" fontAlgn="auto" latinLnBrk="0" hangingPunct="1">
              <a:lnSpc>
                <a:spcPct val="100000"/>
              </a:lnSpc>
              <a:spcBef>
                <a:spcPct val="0"/>
              </a:spcBef>
              <a:spcAft>
                <a:spcPts val="0"/>
              </a:spcAft>
              <a:buClrTx/>
              <a:buSzTx/>
              <a:buFontTx/>
              <a:buNone/>
              <a:tabLst/>
              <a:defRPr/>
            </a:pPr>
            <a:r>
              <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大阪府地球温暖化対策実行計画（区域施策編）（改定案）について</a:t>
            </a:r>
            <a:endParaRPr kumimoji="1" lang="en-US" altLang="ja-JP"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a:p>
            <a:pPr marR="0" lvl="0" defTabSz="914400" rtl="0" eaLnBrk="1" fontAlgn="auto" latinLnBrk="0" hangingPunct="1">
              <a:lnSpc>
                <a:spcPct val="100000"/>
              </a:lnSpc>
              <a:spcBef>
                <a:spcPct val="0"/>
              </a:spcBef>
              <a:spcAft>
                <a:spcPts val="0"/>
              </a:spcAft>
              <a:buClrTx/>
              <a:buSzTx/>
              <a:buFontTx/>
              <a:buNone/>
              <a:tabLst/>
              <a:defRPr/>
            </a:pPr>
            <a:r>
              <a:rPr lang="ja-JP" altLang="en-US" sz="2000" b="1" dirty="0">
                <a:solidFill>
                  <a:prstClr val="white"/>
                </a:solidFill>
                <a:latin typeface="メイリオ" panose="020B0604030504040204" pitchFamily="50" charset="-128"/>
                <a:ea typeface="メイリオ" panose="020B0604030504040204" pitchFamily="50" charset="-128"/>
              </a:rPr>
              <a:t>（第</a:t>
            </a:r>
            <a:r>
              <a:rPr lang="en-US" altLang="ja-JP" sz="2000" b="1" dirty="0">
                <a:solidFill>
                  <a:prstClr val="white"/>
                </a:solidFill>
                <a:latin typeface="メイリオ" panose="020B0604030504040204" pitchFamily="50" charset="-128"/>
                <a:ea typeface="メイリオ" panose="020B0604030504040204" pitchFamily="50" charset="-128"/>
              </a:rPr>
              <a:t>6</a:t>
            </a:r>
            <a:r>
              <a:rPr lang="ja-JP" altLang="en-US" sz="2000" b="1" dirty="0">
                <a:solidFill>
                  <a:prstClr val="white"/>
                </a:solidFill>
                <a:latin typeface="メイリオ" panose="020B0604030504040204" pitchFamily="50" charset="-128"/>
                <a:ea typeface="メイリオ" panose="020B0604030504040204" pitchFamily="50" charset="-128"/>
              </a:rPr>
              <a:t>回おおさかカーボンニュートラル推進本部会議資料より抜粋）</a:t>
            </a:r>
            <a:endParaRPr kumimoji="1" lang="ja-JP" altLang="en-US" sz="20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33605874-369D-494D-B144-CFC3D02644C2}"/>
              </a:ext>
            </a:extLst>
          </p:cNvPr>
          <p:cNvSpPr/>
          <p:nvPr/>
        </p:nvSpPr>
        <p:spPr>
          <a:xfrm>
            <a:off x="8168531" y="222104"/>
            <a:ext cx="1440160" cy="431912"/>
          </a:xfrm>
          <a:prstGeom prst="rect">
            <a:avLst/>
          </a:prstGeom>
          <a:solidFill>
            <a:schemeClr val="bg1"/>
          </a:solidFill>
          <a:ln w="19050">
            <a:solidFill>
              <a:srgbClr val="0000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21715" rtl="0" eaLnBrk="1" fontAlgn="auto" latinLnBrk="0" hangingPunct="1">
              <a:lnSpc>
                <a:spcPct val="100000"/>
              </a:lnSpc>
              <a:spcBef>
                <a:spcPts val="0"/>
              </a:spcBef>
              <a:spcAft>
                <a:spcPts val="0"/>
              </a:spcAft>
              <a:buClrTx/>
              <a:buSzTx/>
              <a:buFontTx/>
              <a:buNone/>
              <a:tabLst/>
              <a:defRPr/>
            </a:pPr>
            <a:r>
              <a:rPr kumimoji="1" lang="ja-JP" altLang="en-US" sz="1814"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資料２</a:t>
            </a:r>
          </a:p>
        </p:txBody>
      </p:sp>
    </p:spTree>
    <p:extLst>
      <p:ext uri="{BB962C8B-B14F-4D97-AF65-F5344CB8AC3E}">
        <p14:creationId xmlns:p14="http://schemas.microsoft.com/office/powerpoint/2010/main" val="3337689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41A31C86-FB95-4F96-9CD4-E2A7AA0F3BE3}"/>
              </a:ext>
            </a:extLst>
          </p:cNvPr>
          <p:cNvPicPr>
            <a:picLocks noChangeAspect="1"/>
          </p:cNvPicPr>
          <p:nvPr/>
        </p:nvPicPr>
        <p:blipFill>
          <a:blip r:embed="rId2"/>
          <a:stretch>
            <a:fillRect/>
          </a:stretch>
        </p:blipFill>
        <p:spPr>
          <a:xfrm>
            <a:off x="5281908" y="2202127"/>
            <a:ext cx="3849526" cy="3089751"/>
          </a:xfrm>
          <a:prstGeom prst="rect">
            <a:avLst/>
          </a:prstGeom>
        </p:spPr>
      </p:pic>
      <p:sp>
        <p:nvSpPr>
          <p:cNvPr id="10" name="四角形: 角を丸くする 9">
            <a:extLst>
              <a:ext uri="{FF2B5EF4-FFF2-40B4-BE49-F238E27FC236}">
                <a16:creationId xmlns:a16="http://schemas.microsoft.com/office/drawing/2014/main" id="{BF83B616-40D2-4045-B273-1A2F07D57B31}"/>
              </a:ext>
            </a:extLst>
          </p:cNvPr>
          <p:cNvSpPr/>
          <p:nvPr/>
        </p:nvSpPr>
        <p:spPr>
          <a:xfrm>
            <a:off x="275423" y="528559"/>
            <a:ext cx="9502292" cy="988261"/>
          </a:xfrm>
          <a:prstGeom prst="roundRect">
            <a:avLst>
              <a:gd name="adj" fmla="val 621"/>
            </a:avLst>
          </a:prstGeom>
          <a:solidFill>
            <a:schemeClr val="accent6">
              <a:lumMod val="20000"/>
              <a:lumOff val="80000"/>
            </a:schemeClr>
          </a:soli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b" anchorCtr="0" forceAA="0" compatLnSpc="1">
            <a:prstTxWarp prst="textNoShape">
              <a:avLst/>
            </a:prstTxWarp>
            <a:noAutofit/>
          </a:bodyPr>
          <a:lstStyle/>
          <a:p>
            <a:endParaRPr lang="en-US" altLang="ja-JP" sz="1600" b="1" dirty="0">
              <a:solidFill>
                <a:schemeClr val="tx1"/>
              </a:solidFill>
              <a:latin typeface="BIZ UDゴシック" panose="020B0400000000000000" pitchFamily="49" charset="-128"/>
              <a:ea typeface="BIZ UDゴシック" panose="020B0400000000000000" pitchFamily="49" charset="-128"/>
            </a:endParaRPr>
          </a:p>
          <a:p>
            <a:pPr>
              <a:spcAft>
                <a:spcPts val="600"/>
              </a:spcAft>
            </a:pPr>
            <a:r>
              <a:rPr lang="en-US" altLang="ja-JP" sz="1600" b="1" dirty="0">
                <a:solidFill>
                  <a:schemeClr val="tx1"/>
                </a:solidFill>
                <a:latin typeface="BIZ UDゴシック" panose="020B0400000000000000" pitchFamily="49" charset="-128"/>
                <a:ea typeface="BIZ UDゴシック" panose="020B0400000000000000" pitchFamily="49" charset="-128"/>
              </a:rPr>
              <a:t> 2035</a:t>
            </a:r>
            <a:r>
              <a:rPr lang="ja-JP" altLang="en-US" sz="1600" b="1" dirty="0">
                <a:solidFill>
                  <a:schemeClr val="tx1"/>
                </a:solidFill>
                <a:latin typeface="BIZ UDゴシック" panose="020B0400000000000000" pitchFamily="49" charset="-128"/>
                <a:ea typeface="BIZ UDゴシック" panose="020B0400000000000000" pitchFamily="49" charset="-128"/>
              </a:rPr>
              <a:t>年度：府の独自施策による削減効果等を加味し、国の削減目標を上回る目標を設定</a:t>
            </a:r>
          </a:p>
          <a:p>
            <a:r>
              <a:rPr lang="en-US" altLang="ja-JP" sz="1600" b="1" dirty="0">
                <a:solidFill>
                  <a:schemeClr val="tx1"/>
                </a:solidFill>
                <a:latin typeface="BIZ UDゴシック" panose="020B0400000000000000" pitchFamily="49" charset="-128"/>
                <a:ea typeface="BIZ UDゴシック" panose="020B0400000000000000" pitchFamily="49" charset="-128"/>
              </a:rPr>
              <a:t> 2040</a:t>
            </a:r>
            <a:r>
              <a:rPr lang="ja-JP" altLang="en-US" sz="1600" b="1" dirty="0">
                <a:solidFill>
                  <a:schemeClr val="tx1"/>
                </a:solidFill>
                <a:latin typeface="BIZ UDゴシック" panose="020B0400000000000000" pitchFamily="49" charset="-128"/>
                <a:ea typeface="BIZ UDゴシック" panose="020B0400000000000000" pitchFamily="49" charset="-128"/>
              </a:rPr>
              <a:t>年度：</a:t>
            </a:r>
            <a:r>
              <a:rPr lang="en-US" altLang="ja-JP" sz="1600" b="1" dirty="0">
                <a:solidFill>
                  <a:schemeClr val="tx1"/>
                </a:solidFill>
                <a:latin typeface="BIZ UDゴシック" panose="020B0400000000000000" pitchFamily="49" charset="-128"/>
                <a:ea typeface="BIZ UDゴシック" panose="020B0400000000000000" pitchFamily="49" charset="-128"/>
              </a:rPr>
              <a:t>2035</a:t>
            </a:r>
            <a:r>
              <a:rPr lang="ja-JP" altLang="en-US" sz="1600" b="1" dirty="0">
                <a:solidFill>
                  <a:schemeClr val="tx1"/>
                </a:solidFill>
                <a:latin typeface="BIZ UDゴシック" panose="020B0400000000000000" pitchFamily="49" charset="-128"/>
                <a:ea typeface="BIZ UDゴシック" panose="020B0400000000000000" pitchFamily="49" charset="-128"/>
              </a:rPr>
              <a:t>年度から「</a:t>
            </a:r>
            <a:r>
              <a:rPr lang="en-US" altLang="ja-JP" sz="1600" b="1" dirty="0">
                <a:solidFill>
                  <a:schemeClr val="tx1"/>
                </a:solidFill>
                <a:latin typeface="BIZ UDゴシック" panose="020B0400000000000000" pitchFamily="49" charset="-128"/>
                <a:ea typeface="BIZ UDゴシック" panose="020B0400000000000000" pitchFamily="49" charset="-128"/>
              </a:rPr>
              <a:t>2050</a:t>
            </a:r>
            <a:r>
              <a:rPr lang="ja-JP" altLang="en-US" sz="1600" b="1" dirty="0">
                <a:solidFill>
                  <a:schemeClr val="tx1"/>
                </a:solidFill>
                <a:latin typeface="BIZ UDゴシック" panose="020B0400000000000000" pitchFamily="49" charset="-128"/>
                <a:ea typeface="BIZ UDゴシック" panose="020B0400000000000000" pitchFamily="49" charset="-128"/>
              </a:rPr>
              <a:t>年二酸化炭素排出量実質ゼロ」までのマイルストーンとして設定</a:t>
            </a:r>
            <a:endParaRPr lang="en-US" altLang="ja-JP" sz="1600" b="1" dirty="0">
              <a:solidFill>
                <a:schemeClr val="tx1"/>
              </a:solidFill>
              <a:latin typeface="BIZ UDゴシック" panose="020B0400000000000000" pitchFamily="49" charset="-128"/>
              <a:ea typeface="BIZ UDゴシック" panose="020B0400000000000000" pitchFamily="49" charset="-128"/>
            </a:endParaRPr>
          </a:p>
        </p:txBody>
      </p:sp>
      <p:sp>
        <p:nvSpPr>
          <p:cNvPr id="20" name="角丸四角形 3">
            <a:extLst>
              <a:ext uri="{FF2B5EF4-FFF2-40B4-BE49-F238E27FC236}">
                <a16:creationId xmlns:a16="http://schemas.microsoft.com/office/drawing/2014/main" id="{0E45F2BF-60FF-4BE2-B316-DD6553B3C32E}"/>
              </a:ext>
            </a:extLst>
          </p:cNvPr>
          <p:cNvSpPr/>
          <p:nvPr/>
        </p:nvSpPr>
        <p:spPr>
          <a:xfrm>
            <a:off x="-18544" y="-18185"/>
            <a:ext cx="9906000" cy="421262"/>
          </a:xfrm>
          <a:prstGeom prst="roundRect">
            <a:avLst>
              <a:gd name="adj" fmla="val 0"/>
            </a:avLst>
          </a:prstGeom>
          <a:solidFill>
            <a:srgbClr val="006600"/>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lgn="ctr">
              <a:spcBef>
                <a:spcPts val="3000"/>
              </a:spcBef>
              <a:buNone/>
            </a:pPr>
            <a:r>
              <a:rPr lang="zh-CN" altLang="en-US" sz="2400" b="1" dirty="0">
                <a:latin typeface="Meiryo UI" panose="020B0604030504040204" pitchFamily="50" charset="-128"/>
                <a:ea typeface="Meiryo UI" panose="020B0604030504040204" pitchFamily="50" charset="-128"/>
              </a:rPr>
              <a:t>大阪府地球温暖化対策実行計画（案）</a:t>
            </a:r>
            <a:r>
              <a:rPr lang="ja-JP" altLang="en-US" sz="2400" b="1" dirty="0">
                <a:latin typeface="Meiryo UI" panose="020B0604030504040204" pitchFamily="50" charset="-128"/>
                <a:ea typeface="Meiryo UI" panose="020B0604030504040204" pitchFamily="50" charset="-128"/>
              </a:rPr>
              <a:t>　削減目標の設定</a:t>
            </a:r>
            <a:endParaRPr lang="en-US" altLang="ja-JP" sz="2400" b="1" dirty="0">
              <a:latin typeface="Meiryo UI" panose="020B0604030504040204" pitchFamily="50" charset="-128"/>
              <a:ea typeface="Meiryo UI" panose="020B0604030504040204" pitchFamily="50" charset="-128"/>
            </a:endParaRPr>
          </a:p>
        </p:txBody>
      </p:sp>
      <p:sp>
        <p:nvSpPr>
          <p:cNvPr id="23" name="四角形: 角を丸くする 22">
            <a:extLst>
              <a:ext uri="{FF2B5EF4-FFF2-40B4-BE49-F238E27FC236}">
                <a16:creationId xmlns:a16="http://schemas.microsoft.com/office/drawing/2014/main" id="{ED92054A-9DF7-4D0B-8707-22EF99159B85}"/>
              </a:ext>
            </a:extLst>
          </p:cNvPr>
          <p:cNvSpPr/>
          <p:nvPr/>
        </p:nvSpPr>
        <p:spPr>
          <a:xfrm>
            <a:off x="971366" y="2622108"/>
            <a:ext cx="3099063" cy="1198302"/>
          </a:xfrm>
          <a:prstGeom prst="roundRect">
            <a:avLst/>
          </a:prstGeom>
          <a:no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D7E7EF84-0CBE-4C52-9E0A-F00AAEA75ABD}"/>
              </a:ext>
            </a:extLst>
          </p:cNvPr>
          <p:cNvSpPr txBox="1"/>
          <p:nvPr/>
        </p:nvSpPr>
        <p:spPr>
          <a:xfrm>
            <a:off x="1115382" y="2705731"/>
            <a:ext cx="2788227" cy="371512"/>
          </a:xfrm>
          <a:prstGeom prst="rect">
            <a:avLst/>
          </a:prstGeom>
          <a:noFill/>
        </p:spPr>
        <p:txBody>
          <a:bodyPr wrap="square" rtlCol="0">
            <a:spAutoFit/>
          </a:bodyPr>
          <a:lstStyle/>
          <a:p>
            <a:r>
              <a:rPr kumimoji="1" lang="en-US" altLang="ja-JP" b="1" dirty="0">
                <a:latin typeface="Meiryo UI" panose="020B0604030504040204" pitchFamily="50" charset="-128"/>
                <a:ea typeface="Meiryo UI" panose="020B0604030504040204" pitchFamily="50" charset="-128"/>
              </a:rPr>
              <a:t>2030</a:t>
            </a:r>
            <a:r>
              <a:rPr kumimoji="1" lang="ja-JP" altLang="en-US" b="1" dirty="0">
                <a:latin typeface="Meiryo UI" panose="020B0604030504040204" pitchFamily="50" charset="-128"/>
                <a:ea typeface="Meiryo UI" panose="020B0604030504040204" pitchFamily="50" charset="-128"/>
              </a:rPr>
              <a:t>年度</a:t>
            </a:r>
            <a:r>
              <a:rPr lang="ja-JP" altLang="en-US" b="1" dirty="0">
                <a:latin typeface="Meiryo UI" panose="020B0604030504040204" pitchFamily="50" charset="-128"/>
                <a:ea typeface="Meiryo UI" panose="020B0604030504040204" pitchFamily="50" charset="-128"/>
              </a:rPr>
              <a:t>　　</a:t>
            </a:r>
            <a:r>
              <a:rPr lang="en-US" altLang="ja-JP" b="1" dirty="0">
                <a:latin typeface="Meiryo UI" panose="020B0604030504040204" pitchFamily="50" charset="-128"/>
                <a:ea typeface="Meiryo UI" panose="020B0604030504040204" pitchFamily="50" charset="-128"/>
              </a:rPr>
              <a:t>48%</a:t>
            </a:r>
            <a:r>
              <a:rPr lang="ja-JP" altLang="en-US" b="1" dirty="0">
                <a:latin typeface="Meiryo UI" panose="020B0604030504040204" pitchFamily="50" charset="-128"/>
                <a:ea typeface="Meiryo UI" panose="020B0604030504040204" pitchFamily="50" charset="-128"/>
              </a:rPr>
              <a:t>削減</a:t>
            </a:r>
            <a:endParaRPr kumimoji="1" lang="en-US" altLang="ja-JP" b="1" baseline="30000" dirty="0">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79AF97D4-50CD-4A01-814F-7023A9F7FA06}"/>
              </a:ext>
            </a:extLst>
          </p:cNvPr>
          <p:cNvSpPr txBox="1"/>
          <p:nvPr/>
        </p:nvSpPr>
        <p:spPr>
          <a:xfrm>
            <a:off x="1115382" y="3041311"/>
            <a:ext cx="2664296" cy="371512"/>
          </a:xfrm>
          <a:prstGeom prst="rect">
            <a:avLst/>
          </a:prstGeom>
          <a:noFill/>
        </p:spPr>
        <p:txBody>
          <a:bodyPr wrap="square" rtlCol="0">
            <a:spAutoFit/>
          </a:bodyPr>
          <a:lstStyle/>
          <a:p>
            <a:r>
              <a:rPr lang="en-US" altLang="ja-JP" b="1" dirty="0">
                <a:latin typeface="Meiryo UI" panose="020B0604030504040204" pitchFamily="50" charset="-128"/>
                <a:ea typeface="Meiryo UI" panose="020B0604030504040204" pitchFamily="50" charset="-128"/>
              </a:rPr>
              <a:t>2035</a:t>
            </a:r>
            <a:r>
              <a:rPr lang="ja-JP" altLang="en-US" b="1" dirty="0">
                <a:latin typeface="Meiryo UI" panose="020B0604030504040204" pitchFamily="50" charset="-128"/>
                <a:ea typeface="Meiryo UI" panose="020B0604030504040204" pitchFamily="50" charset="-128"/>
              </a:rPr>
              <a:t>年度　　</a:t>
            </a:r>
            <a:r>
              <a:rPr lang="en-US" altLang="ja-JP" b="1" dirty="0">
                <a:solidFill>
                  <a:srgbClr val="FF0000"/>
                </a:solidFill>
                <a:latin typeface="Meiryo UI" panose="020B0604030504040204" pitchFamily="50" charset="-128"/>
                <a:ea typeface="Meiryo UI" panose="020B0604030504040204" pitchFamily="50" charset="-128"/>
              </a:rPr>
              <a:t>62</a:t>
            </a:r>
            <a:r>
              <a:rPr lang="en-US" altLang="ja-JP" b="1" dirty="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削減</a:t>
            </a:r>
            <a:endParaRPr lang="en-US" altLang="ja-JP" b="1" dirty="0">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F6399274-6D3A-4193-873E-E918CDB41526}"/>
              </a:ext>
            </a:extLst>
          </p:cNvPr>
          <p:cNvSpPr txBox="1"/>
          <p:nvPr/>
        </p:nvSpPr>
        <p:spPr>
          <a:xfrm>
            <a:off x="1115382" y="3376890"/>
            <a:ext cx="2664296" cy="371512"/>
          </a:xfrm>
          <a:prstGeom prst="rect">
            <a:avLst/>
          </a:prstGeom>
          <a:noFill/>
        </p:spPr>
        <p:txBody>
          <a:bodyPr wrap="square" rtlCol="0">
            <a:spAutoFit/>
          </a:bodyPr>
          <a:lstStyle/>
          <a:p>
            <a:r>
              <a:rPr kumimoji="1" lang="en-US" altLang="ja-JP" b="1">
                <a:latin typeface="Meiryo UI" panose="020B0604030504040204" pitchFamily="50" charset="-128"/>
                <a:ea typeface="Meiryo UI" panose="020B0604030504040204" pitchFamily="50" charset="-128"/>
              </a:rPr>
              <a:t>2040</a:t>
            </a:r>
            <a:r>
              <a:rPr kumimoji="1" lang="ja-JP" altLang="en-US" b="1">
                <a:latin typeface="Meiryo UI" panose="020B0604030504040204" pitchFamily="50" charset="-128"/>
                <a:ea typeface="Meiryo UI" panose="020B0604030504040204" pitchFamily="50" charset="-128"/>
              </a:rPr>
              <a:t>年度　　</a:t>
            </a:r>
            <a:r>
              <a:rPr kumimoji="1" lang="en-US" altLang="ja-JP" b="1">
                <a:solidFill>
                  <a:srgbClr val="FF0000"/>
                </a:solidFill>
                <a:latin typeface="Meiryo UI" panose="020B0604030504040204" pitchFamily="50" charset="-128"/>
                <a:ea typeface="Meiryo UI" panose="020B0604030504040204" pitchFamily="50" charset="-128"/>
              </a:rPr>
              <a:t>75</a:t>
            </a:r>
            <a:r>
              <a:rPr kumimoji="1" lang="en-US" altLang="ja-JP" b="1">
                <a:latin typeface="Meiryo UI" panose="020B0604030504040204" pitchFamily="50" charset="-128"/>
                <a:ea typeface="Meiryo UI" panose="020B0604030504040204" pitchFamily="50" charset="-128"/>
              </a:rPr>
              <a:t>%</a:t>
            </a:r>
            <a:r>
              <a:rPr kumimoji="1" lang="ja-JP" altLang="en-US" b="1">
                <a:latin typeface="Meiryo UI" panose="020B0604030504040204" pitchFamily="50" charset="-128"/>
                <a:ea typeface="Meiryo UI" panose="020B0604030504040204" pitchFamily="50" charset="-128"/>
              </a:rPr>
              <a:t>削減</a:t>
            </a:r>
          </a:p>
        </p:txBody>
      </p:sp>
      <p:sp>
        <p:nvSpPr>
          <p:cNvPr id="32" name="テキスト ボックス 31">
            <a:extLst>
              <a:ext uri="{FF2B5EF4-FFF2-40B4-BE49-F238E27FC236}">
                <a16:creationId xmlns:a16="http://schemas.microsoft.com/office/drawing/2014/main" id="{EA6C5E23-45C4-4488-B8D1-61976F46A401}"/>
              </a:ext>
            </a:extLst>
          </p:cNvPr>
          <p:cNvSpPr txBox="1"/>
          <p:nvPr/>
        </p:nvSpPr>
        <p:spPr>
          <a:xfrm>
            <a:off x="1629377" y="4236305"/>
            <a:ext cx="2129969" cy="306503"/>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年度</a:t>
            </a: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46%</a:t>
            </a:r>
            <a:r>
              <a:rPr lang="ja-JP" altLang="en-US" sz="1400" dirty="0">
                <a:latin typeface="Meiryo UI" panose="020B0604030504040204" pitchFamily="50" charset="-128"/>
                <a:ea typeface="Meiryo UI" panose="020B0604030504040204" pitchFamily="50" charset="-128"/>
              </a:rPr>
              <a:t>削減</a:t>
            </a:r>
            <a:endParaRPr kumimoji="1" lang="en-US" altLang="ja-JP" sz="1400" dirty="0">
              <a:latin typeface="Meiryo UI" panose="020B0604030504040204" pitchFamily="50" charset="-128"/>
              <a:ea typeface="Meiryo UI" panose="020B0604030504040204" pitchFamily="50" charset="-128"/>
            </a:endParaRPr>
          </a:p>
        </p:txBody>
      </p:sp>
      <p:sp>
        <p:nvSpPr>
          <p:cNvPr id="34" name="テキスト ボックス 33">
            <a:extLst>
              <a:ext uri="{FF2B5EF4-FFF2-40B4-BE49-F238E27FC236}">
                <a16:creationId xmlns:a16="http://schemas.microsoft.com/office/drawing/2014/main" id="{C9EDCD7C-614F-4078-B4B8-A9BCD76C0CC1}"/>
              </a:ext>
            </a:extLst>
          </p:cNvPr>
          <p:cNvSpPr txBox="1"/>
          <p:nvPr/>
        </p:nvSpPr>
        <p:spPr>
          <a:xfrm>
            <a:off x="1629377" y="4474988"/>
            <a:ext cx="2664296" cy="307777"/>
          </a:xfrm>
          <a:prstGeom prst="rect">
            <a:avLst/>
          </a:prstGeom>
          <a:noFill/>
        </p:spPr>
        <p:txBody>
          <a:bodyPr wrap="square" rtlCol="0">
            <a:spAutoFit/>
          </a:bodyPr>
          <a:lstStyle/>
          <a:p>
            <a:r>
              <a:rPr lang="en-US" altLang="ja-JP" sz="1400" dirty="0">
                <a:latin typeface="Meiryo UI" panose="020B0604030504040204" pitchFamily="50" charset="-128"/>
                <a:ea typeface="Meiryo UI" panose="020B0604030504040204" pitchFamily="50" charset="-128"/>
              </a:rPr>
              <a:t>2035</a:t>
            </a:r>
            <a:r>
              <a:rPr lang="ja-JP" altLang="en-US" sz="1400" dirty="0">
                <a:latin typeface="Meiryo UI" panose="020B0604030504040204" pitchFamily="50" charset="-128"/>
                <a:ea typeface="Meiryo UI" panose="020B0604030504040204" pitchFamily="50" charset="-128"/>
              </a:rPr>
              <a:t>年度　　</a:t>
            </a:r>
            <a:r>
              <a:rPr lang="en-US" altLang="ja-JP" sz="1400" dirty="0">
                <a:latin typeface="Meiryo UI" panose="020B0604030504040204" pitchFamily="50" charset="-128"/>
                <a:ea typeface="Meiryo UI" panose="020B0604030504040204" pitchFamily="50" charset="-128"/>
              </a:rPr>
              <a:t>60%</a:t>
            </a:r>
            <a:r>
              <a:rPr lang="ja-JP" altLang="en-US" sz="1400" dirty="0">
                <a:latin typeface="Meiryo UI" panose="020B0604030504040204" pitchFamily="50" charset="-128"/>
                <a:ea typeface="Meiryo UI" panose="020B0604030504040204" pitchFamily="50" charset="-128"/>
              </a:rPr>
              <a:t>削減</a:t>
            </a:r>
            <a:endParaRPr lang="en-US" altLang="ja-JP" sz="1400" dirty="0">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D39F7703-7C8D-4691-9124-2D87A908235E}"/>
              </a:ext>
            </a:extLst>
          </p:cNvPr>
          <p:cNvSpPr txBox="1"/>
          <p:nvPr/>
        </p:nvSpPr>
        <p:spPr>
          <a:xfrm>
            <a:off x="1629377" y="4702654"/>
            <a:ext cx="2664296" cy="307777"/>
          </a:xfrm>
          <a:prstGeom prst="rect">
            <a:avLst/>
          </a:prstGeom>
          <a:noFill/>
        </p:spPr>
        <p:txBody>
          <a:bodyPr wrap="square" rtlCol="0">
            <a:spAutoFit/>
          </a:bodyPr>
          <a:lstStyle/>
          <a:p>
            <a:r>
              <a:rPr kumimoji="1" lang="en-US" altLang="ja-JP" sz="1400" dirty="0">
                <a:latin typeface="Meiryo UI" panose="020B0604030504040204" pitchFamily="50" charset="-128"/>
                <a:ea typeface="Meiryo UI" panose="020B0604030504040204" pitchFamily="50" charset="-128"/>
              </a:rPr>
              <a:t>2040</a:t>
            </a:r>
            <a:r>
              <a:rPr kumimoji="1" lang="ja-JP" altLang="en-US" sz="1400" dirty="0">
                <a:latin typeface="Meiryo UI" panose="020B0604030504040204" pitchFamily="50" charset="-128"/>
                <a:ea typeface="Meiryo UI" panose="020B0604030504040204" pitchFamily="50" charset="-128"/>
              </a:rPr>
              <a:t>年度　　</a:t>
            </a:r>
            <a:r>
              <a:rPr kumimoji="1" lang="en-US" altLang="ja-JP" sz="1400" dirty="0">
                <a:latin typeface="Meiryo UI" panose="020B0604030504040204" pitchFamily="50" charset="-128"/>
                <a:ea typeface="Meiryo UI" panose="020B0604030504040204" pitchFamily="50" charset="-128"/>
              </a:rPr>
              <a:t>73%</a:t>
            </a:r>
            <a:r>
              <a:rPr kumimoji="1" lang="ja-JP" altLang="en-US" sz="1400" dirty="0">
                <a:latin typeface="Meiryo UI" panose="020B0604030504040204" pitchFamily="50" charset="-128"/>
                <a:ea typeface="Meiryo UI" panose="020B0604030504040204" pitchFamily="50" charset="-128"/>
              </a:rPr>
              <a:t>削減</a:t>
            </a:r>
          </a:p>
        </p:txBody>
      </p:sp>
      <p:sp>
        <p:nvSpPr>
          <p:cNvPr id="36" name="大かっこ 35">
            <a:extLst>
              <a:ext uri="{FF2B5EF4-FFF2-40B4-BE49-F238E27FC236}">
                <a16:creationId xmlns:a16="http://schemas.microsoft.com/office/drawing/2014/main" id="{3C7BFEA3-EB37-4FAC-B764-51A58279BA7B}"/>
              </a:ext>
            </a:extLst>
          </p:cNvPr>
          <p:cNvSpPr/>
          <p:nvPr/>
        </p:nvSpPr>
        <p:spPr>
          <a:xfrm>
            <a:off x="1312968" y="3986677"/>
            <a:ext cx="2446378" cy="1033521"/>
          </a:xfrm>
          <a:prstGeom prst="bracketPair">
            <a:avLst>
              <a:gd name="adj" fmla="val 7918"/>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800"/>
          </a:p>
        </p:txBody>
      </p:sp>
      <p:sp>
        <p:nvSpPr>
          <p:cNvPr id="37" name="テキスト ボックス 36">
            <a:extLst>
              <a:ext uri="{FF2B5EF4-FFF2-40B4-BE49-F238E27FC236}">
                <a16:creationId xmlns:a16="http://schemas.microsoft.com/office/drawing/2014/main" id="{DF227D91-9C3D-4DB5-B76D-4BE0A58DC3D6}"/>
              </a:ext>
            </a:extLst>
          </p:cNvPr>
          <p:cNvSpPr txBox="1"/>
          <p:nvPr/>
        </p:nvSpPr>
        <p:spPr>
          <a:xfrm>
            <a:off x="1229537" y="3974314"/>
            <a:ext cx="2430657"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（参考）国の削減目標</a:t>
            </a:r>
            <a:endParaRPr kumimoji="1" lang="en-US" altLang="ja-JP" sz="1400" dirty="0">
              <a:latin typeface="Meiryo UI" panose="020B0604030504040204" pitchFamily="50" charset="-128"/>
              <a:ea typeface="Meiryo UI" panose="020B0604030504040204" pitchFamily="50" charset="-128"/>
            </a:endParaRPr>
          </a:p>
        </p:txBody>
      </p:sp>
      <p:sp>
        <p:nvSpPr>
          <p:cNvPr id="44" name="四角形: 角を丸くする 43">
            <a:extLst>
              <a:ext uri="{FF2B5EF4-FFF2-40B4-BE49-F238E27FC236}">
                <a16:creationId xmlns:a16="http://schemas.microsoft.com/office/drawing/2014/main" id="{D4B4A980-FEDC-42ED-B165-1785DFEDED48}"/>
              </a:ext>
            </a:extLst>
          </p:cNvPr>
          <p:cNvSpPr/>
          <p:nvPr/>
        </p:nvSpPr>
        <p:spPr>
          <a:xfrm>
            <a:off x="68955" y="5134853"/>
            <a:ext cx="4896544" cy="280802"/>
          </a:xfrm>
          <a:prstGeom prst="roundRect">
            <a:avLst>
              <a:gd name="adj" fmla="val 50000"/>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1400" b="1" dirty="0">
                <a:latin typeface="Meiryo UI" panose="020B0604030504040204" pitchFamily="50" charset="-128"/>
                <a:ea typeface="Meiryo UI" panose="020B0604030504040204" pitchFamily="50" charset="-128"/>
              </a:rPr>
              <a:t>ふちょう温室効果ガス削減アクションプランにおける削減目標</a:t>
            </a:r>
            <a:endParaRPr kumimoji="1" lang="ja-JP" altLang="en-US" sz="1400" b="1" dirty="0">
              <a:latin typeface="Meiryo UI" panose="020B0604030504040204" pitchFamily="50" charset="-128"/>
              <a:ea typeface="Meiryo UI" panose="020B0604030504040204" pitchFamily="50" charset="-128"/>
            </a:endParaRPr>
          </a:p>
        </p:txBody>
      </p:sp>
      <p:sp>
        <p:nvSpPr>
          <p:cNvPr id="22" name="テキスト ボックス 8">
            <a:extLst>
              <a:ext uri="{FF2B5EF4-FFF2-40B4-BE49-F238E27FC236}">
                <a16:creationId xmlns:a16="http://schemas.microsoft.com/office/drawing/2014/main" id="{2CFC3234-54BF-4D22-93DE-407C11D5F0F2}"/>
              </a:ext>
            </a:extLst>
          </p:cNvPr>
          <p:cNvSpPr txBox="1"/>
          <p:nvPr/>
        </p:nvSpPr>
        <p:spPr>
          <a:xfrm>
            <a:off x="6458074" y="5995836"/>
            <a:ext cx="3132828" cy="784080"/>
          </a:xfrm>
          <a:prstGeom prst="rect">
            <a:avLst/>
          </a:prstGeom>
          <a:solidFill>
            <a:schemeClr val="lt1"/>
          </a:solidFill>
          <a:ln w="9525" cmpd="sng">
            <a:solidFill>
              <a:schemeClr val="tx1"/>
            </a:solidFill>
            <a:prstDash val="dash"/>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dirty="0">
                <a:latin typeface="Meiryo UI" panose="020B0604030504040204" pitchFamily="50" charset="-128"/>
                <a:ea typeface="Meiryo UI" panose="020B0604030504040204" pitchFamily="50" charset="-128"/>
              </a:rPr>
              <a:t>（参考）</a:t>
            </a:r>
            <a:r>
              <a:rPr kumimoji="1" lang="ja-JP" altLang="en-US" b="1" u="sng" dirty="0">
                <a:latin typeface="Meiryo UI" panose="020B0604030504040204" pitchFamily="50" charset="-128"/>
                <a:ea typeface="Meiryo UI" panose="020B0604030504040204" pitchFamily="50" charset="-128"/>
              </a:rPr>
              <a:t>政府の事務事業の削減目標</a:t>
            </a:r>
            <a:br>
              <a:rPr kumimoji="1" lang="en-US" altLang="ja-JP" b="1" u="sng" dirty="0">
                <a:latin typeface="Meiryo UI" panose="020B0604030504040204" pitchFamily="50" charset="-128"/>
                <a:ea typeface="Meiryo UI" panose="020B0604030504040204" pitchFamily="50" charset="-128"/>
              </a:rPr>
            </a:br>
            <a:r>
              <a:rPr kumimoji="1" lang="ja-JP" altLang="en-US" b="1" u="sng" dirty="0">
                <a:latin typeface="Meiryo UI" panose="020B0604030504040204" pitchFamily="50" charset="-128"/>
                <a:ea typeface="Meiryo UI" panose="020B0604030504040204" pitchFamily="50" charset="-128"/>
              </a:rPr>
              <a:t>（</a:t>
            </a:r>
            <a:r>
              <a:rPr kumimoji="1" lang="en-US" altLang="ja-JP" b="1" u="sng" dirty="0">
                <a:latin typeface="Meiryo UI" panose="020B0604030504040204" pitchFamily="50" charset="-128"/>
                <a:ea typeface="Meiryo UI" panose="020B0604030504040204" pitchFamily="50" charset="-128"/>
              </a:rPr>
              <a:t>2013</a:t>
            </a:r>
            <a:r>
              <a:rPr kumimoji="1" lang="ja-JP" altLang="en-US" b="1" u="sng" dirty="0">
                <a:latin typeface="Meiryo UI" panose="020B0604030504040204" pitchFamily="50" charset="-128"/>
                <a:ea typeface="Meiryo UI" panose="020B0604030504040204" pitchFamily="50" charset="-128"/>
              </a:rPr>
              <a:t>年度比）</a:t>
            </a:r>
            <a:r>
              <a:rPr kumimoji="1" lang="en-US" altLang="ja-JP" b="1" u="sng" dirty="0">
                <a:latin typeface="Meiryo UI" panose="020B0604030504040204" pitchFamily="50" charset="-128"/>
                <a:ea typeface="Meiryo UI" panose="020B0604030504040204" pitchFamily="50" charset="-128"/>
              </a:rPr>
              <a:t>2030</a:t>
            </a:r>
            <a:r>
              <a:rPr kumimoji="1" lang="ja-JP" altLang="en-US" b="1" u="sng" dirty="0">
                <a:latin typeface="Meiryo UI" panose="020B0604030504040204" pitchFamily="50" charset="-128"/>
                <a:ea typeface="Meiryo UI" panose="020B0604030504040204" pitchFamily="50" charset="-128"/>
              </a:rPr>
              <a:t>年度までに</a:t>
            </a:r>
            <a:r>
              <a:rPr kumimoji="1" lang="en-US" altLang="ja-JP" b="1" u="sng" dirty="0">
                <a:latin typeface="Meiryo UI" panose="020B0604030504040204" pitchFamily="50" charset="-128"/>
                <a:ea typeface="Meiryo UI" panose="020B0604030504040204" pitchFamily="50" charset="-128"/>
              </a:rPr>
              <a:t>50</a:t>
            </a:r>
            <a:r>
              <a:rPr kumimoji="1" lang="ja-JP" altLang="en-US" b="1" u="sng" dirty="0">
                <a:latin typeface="Meiryo UI" panose="020B0604030504040204" pitchFamily="50" charset="-128"/>
                <a:ea typeface="Meiryo UI" panose="020B0604030504040204" pitchFamily="50" charset="-128"/>
              </a:rPr>
              <a:t>％削減</a:t>
            </a:r>
          </a:p>
          <a:p>
            <a:r>
              <a:rPr kumimoji="1" lang="ja-JP" altLang="en-US" dirty="0">
                <a:latin typeface="Meiryo UI" panose="020B0604030504040204" pitchFamily="50" charset="-128"/>
                <a:ea typeface="Meiryo UI" panose="020B0604030504040204" pitchFamily="50" charset="-128"/>
              </a:rPr>
              <a:t>　　　　　　　　　　　  </a:t>
            </a:r>
            <a:r>
              <a:rPr kumimoji="1" lang="en-US" altLang="ja-JP" b="1" u="sng" dirty="0">
                <a:latin typeface="Meiryo UI" panose="020B0604030504040204" pitchFamily="50" charset="-128"/>
                <a:ea typeface="Meiryo UI" panose="020B0604030504040204" pitchFamily="50" charset="-128"/>
              </a:rPr>
              <a:t>2035</a:t>
            </a:r>
            <a:r>
              <a:rPr kumimoji="1" lang="ja-JP" altLang="en-US" b="1" u="sng" dirty="0">
                <a:latin typeface="Meiryo UI" panose="020B0604030504040204" pitchFamily="50" charset="-128"/>
                <a:ea typeface="Meiryo UI" panose="020B0604030504040204" pitchFamily="50" charset="-128"/>
              </a:rPr>
              <a:t>年度までに</a:t>
            </a:r>
            <a:r>
              <a:rPr kumimoji="1" lang="en-US" altLang="ja-JP" b="1" u="sng" dirty="0">
                <a:latin typeface="Meiryo UI" panose="020B0604030504040204" pitchFamily="50" charset="-128"/>
                <a:ea typeface="Meiryo UI" panose="020B0604030504040204" pitchFamily="50" charset="-128"/>
              </a:rPr>
              <a:t>65</a:t>
            </a:r>
            <a:r>
              <a:rPr kumimoji="1" lang="ja-JP" altLang="en-US" b="1" u="sng" dirty="0">
                <a:latin typeface="Meiryo UI" panose="020B0604030504040204" pitchFamily="50" charset="-128"/>
                <a:ea typeface="Meiryo UI" panose="020B0604030504040204" pitchFamily="50" charset="-128"/>
              </a:rPr>
              <a:t>％削減</a:t>
            </a:r>
            <a:endParaRPr kumimoji="1" lang="ja-JP" altLang="en-US" sz="600" b="1" u="sng" dirty="0">
              <a:latin typeface="Meiryo UI" panose="020B0604030504040204" pitchFamily="50" charset="-128"/>
              <a:ea typeface="Meiryo UI" panose="020B0604030504040204" pitchFamily="50" charset="-128"/>
            </a:endParaRPr>
          </a:p>
          <a:p>
            <a:r>
              <a:rPr kumimoji="1" lang="ja-JP" altLang="en-US" dirty="0">
                <a:latin typeface="Meiryo UI" panose="020B0604030504040204" pitchFamily="50" charset="-128"/>
                <a:ea typeface="Meiryo UI" panose="020B0604030504040204" pitchFamily="50" charset="-128"/>
              </a:rPr>
              <a:t>　　                   </a:t>
            </a:r>
            <a:r>
              <a:rPr kumimoji="1" lang="en-US" altLang="ja-JP" b="1" u="sng" dirty="0">
                <a:latin typeface="Meiryo UI" panose="020B0604030504040204" pitchFamily="50" charset="-128"/>
                <a:ea typeface="Meiryo UI" panose="020B0604030504040204" pitchFamily="50" charset="-128"/>
              </a:rPr>
              <a:t>2040</a:t>
            </a:r>
            <a:r>
              <a:rPr kumimoji="1" lang="ja-JP" altLang="en-US" b="1" u="sng" dirty="0">
                <a:latin typeface="Meiryo UI" panose="020B0604030504040204" pitchFamily="50" charset="-128"/>
                <a:ea typeface="Meiryo UI" panose="020B0604030504040204" pitchFamily="50" charset="-128"/>
              </a:rPr>
              <a:t>年度までに</a:t>
            </a:r>
            <a:r>
              <a:rPr kumimoji="1" lang="en-US" altLang="ja-JP" b="1" u="sng" dirty="0">
                <a:latin typeface="Meiryo UI" panose="020B0604030504040204" pitchFamily="50" charset="-128"/>
                <a:ea typeface="Meiryo UI" panose="020B0604030504040204" pitchFamily="50" charset="-128"/>
              </a:rPr>
              <a:t>79</a:t>
            </a:r>
            <a:r>
              <a:rPr kumimoji="1" lang="ja-JP" altLang="en-US" b="1" u="sng" dirty="0">
                <a:latin typeface="Meiryo UI" panose="020B0604030504040204" pitchFamily="50" charset="-128"/>
                <a:ea typeface="Meiryo UI" panose="020B0604030504040204" pitchFamily="50" charset="-128"/>
              </a:rPr>
              <a:t>％削減</a:t>
            </a:r>
            <a:endParaRPr kumimoji="1" lang="en-US" altLang="ja-JP" b="1" u="sng" dirty="0">
              <a:latin typeface="Meiryo UI" panose="020B0604030504040204" pitchFamily="50" charset="-128"/>
              <a:ea typeface="Meiryo UI" panose="020B0604030504040204" pitchFamily="50" charset="-128"/>
            </a:endParaRPr>
          </a:p>
        </p:txBody>
      </p:sp>
      <p:graphicFrame>
        <p:nvGraphicFramePr>
          <p:cNvPr id="24" name="表 2">
            <a:extLst>
              <a:ext uri="{FF2B5EF4-FFF2-40B4-BE49-F238E27FC236}">
                <a16:creationId xmlns:a16="http://schemas.microsoft.com/office/drawing/2014/main" id="{E0D9B3E5-12D6-4EBF-A672-80E634EFDF07}"/>
              </a:ext>
            </a:extLst>
          </p:cNvPr>
          <p:cNvGraphicFramePr>
            <a:graphicFrameLocks noGrp="1"/>
          </p:cNvGraphicFramePr>
          <p:nvPr>
            <p:extLst>
              <p:ext uri="{D42A27DB-BD31-4B8C-83A1-F6EECF244321}">
                <p14:modId xmlns:p14="http://schemas.microsoft.com/office/powerpoint/2010/main" val="330586813"/>
              </p:ext>
            </p:extLst>
          </p:nvPr>
        </p:nvGraphicFramePr>
        <p:xfrm>
          <a:off x="128284" y="5995836"/>
          <a:ext cx="6136273" cy="784080"/>
        </p:xfrm>
        <a:graphic>
          <a:graphicData uri="http://schemas.openxmlformats.org/drawingml/2006/table">
            <a:tbl>
              <a:tblPr firstRow="1" bandRow="1">
                <a:tableStyleId>{F2DE63D5-997A-4646-A377-4702673A728D}</a:tableStyleId>
              </a:tblPr>
              <a:tblGrid>
                <a:gridCol w="1576773">
                  <a:extLst>
                    <a:ext uri="{9D8B030D-6E8A-4147-A177-3AD203B41FA5}">
                      <a16:colId xmlns:a16="http://schemas.microsoft.com/office/drawing/2014/main" val="3016187715"/>
                    </a:ext>
                  </a:extLst>
                </a:gridCol>
                <a:gridCol w="1139875">
                  <a:extLst>
                    <a:ext uri="{9D8B030D-6E8A-4147-A177-3AD203B41FA5}">
                      <a16:colId xmlns:a16="http://schemas.microsoft.com/office/drawing/2014/main" val="784481124"/>
                    </a:ext>
                  </a:extLst>
                </a:gridCol>
                <a:gridCol w="1139875">
                  <a:extLst>
                    <a:ext uri="{9D8B030D-6E8A-4147-A177-3AD203B41FA5}">
                      <a16:colId xmlns:a16="http://schemas.microsoft.com/office/drawing/2014/main" val="1295659177"/>
                    </a:ext>
                  </a:extLst>
                </a:gridCol>
                <a:gridCol w="1139875">
                  <a:extLst>
                    <a:ext uri="{9D8B030D-6E8A-4147-A177-3AD203B41FA5}">
                      <a16:colId xmlns:a16="http://schemas.microsoft.com/office/drawing/2014/main" val="188092837"/>
                    </a:ext>
                  </a:extLst>
                </a:gridCol>
                <a:gridCol w="1139875">
                  <a:extLst>
                    <a:ext uri="{9D8B030D-6E8A-4147-A177-3AD203B41FA5}">
                      <a16:colId xmlns:a16="http://schemas.microsoft.com/office/drawing/2014/main" val="2448215054"/>
                    </a:ext>
                  </a:extLst>
                </a:gridCol>
              </a:tblGrid>
              <a:tr h="205217">
                <a:tc>
                  <a:txBody>
                    <a:bodyPr/>
                    <a:lstStyle/>
                    <a:p>
                      <a:pPr algn="ctr"/>
                      <a:endParaRPr kumimoji="1" lang="ja-JP" altLang="en-US" sz="1400" b="1" dirty="0">
                        <a:latin typeface="Meiryo UI" panose="020B0604030504040204" pitchFamily="50" charset="-128"/>
                        <a:ea typeface="Meiryo UI" panose="020B0604030504040204" pitchFamily="50" charset="-128"/>
                      </a:endParaRPr>
                    </a:p>
                  </a:txBody>
                  <a:tcPr marL="36000" marR="36000" marT="36000" marB="36000"/>
                </a:tc>
                <a:tc>
                  <a:txBody>
                    <a:bodyPr/>
                    <a:lstStyle/>
                    <a:p>
                      <a:pPr algn="ctr"/>
                      <a:r>
                        <a:rPr kumimoji="1" lang="ja-JP" altLang="en-US" sz="1200" b="1" dirty="0">
                          <a:latin typeface="BIZ UDゴシック" panose="020B0400000000000000" pitchFamily="49" charset="-128"/>
                          <a:ea typeface="BIZ UDゴシック" panose="020B0400000000000000" pitchFamily="49" charset="-128"/>
                        </a:rPr>
                        <a:t>参考</a:t>
                      </a:r>
                      <a:r>
                        <a:rPr kumimoji="1" lang="en-US" altLang="ja-JP" sz="1200" b="1" dirty="0">
                          <a:latin typeface="BIZ UDゴシック" panose="020B0400000000000000" pitchFamily="49" charset="-128"/>
                          <a:ea typeface="BIZ UDゴシック" panose="020B0400000000000000" pitchFamily="49" charset="-128"/>
                        </a:rPr>
                        <a:t>(2023</a:t>
                      </a:r>
                      <a:r>
                        <a:rPr kumimoji="1" lang="ja-JP" altLang="en-US" sz="1200" b="1" dirty="0">
                          <a:latin typeface="BIZ UDゴシック" panose="020B0400000000000000" pitchFamily="49" charset="-128"/>
                          <a:ea typeface="BIZ UDゴシック" panose="020B0400000000000000" pitchFamily="49" charset="-128"/>
                        </a:rPr>
                        <a:t>年度</a:t>
                      </a:r>
                      <a:r>
                        <a:rPr kumimoji="1" lang="en-US" altLang="ja-JP" sz="1200" b="1" dirty="0">
                          <a:latin typeface="BIZ UDゴシック" panose="020B0400000000000000" pitchFamily="49" charset="-128"/>
                          <a:ea typeface="BIZ UDゴシック" panose="020B0400000000000000" pitchFamily="49" charset="-128"/>
                        </a:rPr>
                        <a:t>)</a:t>
                      </a:r>
                      <a:endParaRPr kumimoji="1" lang="ja-JP" altLang="en-US" sz="1200" b="1" dirty="0">
                        <a:latin typeface="BIZ UDゴシック" panose="020B0400000000000000" pitchFamily="49" charset="-128"/>
                        <a:ea typeface="BIZ UDゴシック" panose="020B0400000000000000" pitchFamily="49" charset="-128"/>
                      </a:endParaRPr>
                    </a:p>
                  </a:txBody>
                  <a:tcPr marL="36000" marR="36000" marT="36000" marB="36000"/>
                </a:tc>
                <a:tc>
                  <a:txBody>
                    <a:bodyPr/>
                    <a:lstStyle/>
                    <a:p>
                      <a:pPr algn="ctr"/>
                      <a:r>
                        <a:rPr kumimoji="1" lang="en-US" altLang="ja-JP" sz="1200" b="1" dirty="0">
                          <a:latin typeface="BIZ UDゴシック" panose="020B0400000000000000" pitchFamily="49" charset="-128"/>
                          <a:ea typeface="BIZ UDゴシック" panose="020B0400000000000000" pitchFamily="49" charset="-128"/>
                        </a:rPr>
                        <a:t>2030</a:t>
                      </a:r>
                      <a:r>
                        <a:rPr kumimoji="1" lang="ja-JP" altLang="en-US" sz="1200" b="1" dirty="0">
                          <a:latin typeface="BIZ UDゴシック" panose="020B0400000000000000" pitchFamily="49" charset="-128"/>
                          <a:ea typeface="BIZ UDゴシック" panose="020B0400000000000000" pitchFamily="49" charset="-128"/>
                        </a:rPr>
                        <a:t>年度</a:t>
                      </a:r>
                    </a:p>
                  </a:txBody>
                  <a:tcPr marL="36000" marR="36000" marT="36000" marB="36000"/>
                </a:tc>
                <a:tc>
                  <a:txBody>
                    <a:bodyPr/>
                    <a:lstStyle/>
                    <a:p>
                      <a:pPr algn="ctr"/>
                      <a:r>
                        <a:rPr kumimoji="1" lang="en-US" altLang="ja-JP" sz="1200" b="1" dirty="0">
                          <a:latin typeface="BIZ UDゴシック" panose="020B0400000000000000" pitchFamily="49" charset="-128"/>
                          <a:ea typeface="BIZ UDゴシック" panose="020B0400000000000000" pitchFamily="49" charset="-128"/>
                        </a:rPr>
                        <a:t>2035</a:t>
                      </a:r>
                      <a:r>
                        <a:rPr kumimoji="1" lang="ja-JP" altLang="en-US" sz="1200" b="1" dirty="0">
                          <a:latin typeface="BIZ UDゴシック" panose="020B0400000000000000" pitchFamily="49" charset="-128"/>
                          <a:ea typeface="BIZ UDゴシック" panose="020B0400000000000000" pitchFamily="49" charset="-128"/>
                        </a:rPr>
                        <a:t>年度</a:t>
                      </a:r>
                    </a:p>
                  </a:txBody>
                  <a:tcPr marL="36000" marR="36000" marT="36000" marB="36000"/>
                </a:tc>
                <a:tc>
                  <a:txBody>
                    <a:bodyPr/>
                    <a:lstStyle/>
                    <a:p>
                      <a:pPr algn="ctr"/>
                      <a:r>
                        <a:rPr kumimoji="1" lang="en-US" altLang="ja-JP" sz="1200" b="1" dirty="0">
                          <a:latin typeface="BIZ UDゴシック" panose="020B0400000000000000" pitchFamily="49" charset="-128"/>
                          <a:ea typeface="BIZ UDゴシック" panose="020B0400000000000000" pitchFamily="49" charset="-128"/>
                        </a:rPr>
                        <a:t>2040</a:t>
                      </a:r>
                      <a:r>
                        <a:rPr kumimoji="1" lang="ja-JP" altLang="en-US" sz="1200" b="1" dirty="0">
                          <a:latin typeface="BIZ UDゴシック" panose="020B0400000000000000" pitchFamily="49" charset="-128"/>
                          <a:ea typeface="BIZ UDゴシック" panose="020B0400000000000000" pitchFamily="49" charset="-128"/>
                        </a:rPr>
                        <a:t>年度</a:t>
                      </a:r>
                    </a:p>
                  </a:txBody>
                  <a:tcPr marL="36000" marR="36000" marT="36000" marB="36000"/>
                </a:tc>
                <a:extLst>
                  <a:ext uri="{0D108BD9-81ED-4DB2-BD59-A6C34878D82A}">
                    <a16:rowId xmlns:a16="http://schemas.microsoft.com/office/drawing/2014/main" val="2860617611"/>
                  </a:ext>
                </a:extLst>
              </a:tr>
              <a:tr h="362441">
                <a:tc>
                  <a:txBody>
                    <a:bodyPr/>
                    <a:lstStyle/>
                    <a:p>
                      <a:pPr algn="ctr"/>
                      <a:r>
                        <a:rPr kumimoji="1" lang="ja-JP" altLang="en-US" sz="1400" b="1" dirty="0">
                          <a:latin typeface="Meiryo UI" panose="020B0604030504040204" pitchFamily="50" charset="-128"/>
                          <a:ea typeface="Meiryo UI" panose="020B0604030504040204" pitchFamily="50" charset="-128"/>
                        </a:rPr>
                        <a:t>府庁の事務事業（</a:t>
                      </a:r>
                      <a:r>
                        <a:rPr kumimoji="1" lang="en-US" altLang="ja-JP" sz="1400" b="1" dirty="0">
                          <a:latin typeface="Meiryo UI" panose="020B0604030504040204" pitchFamily="50" charset="-128"/>
                          <a:ea typeface="Meiryo UI" panose="020B0604030504040204" pitchFamily="50" charset="-128"/>
                        </a:rPr>
                        <a:t>2013</a:t>
                      </a:r>
                      <a:r>
                        <a:rPr kumimoji="1" lang="ja-JP" altLang="en-US" sz="1400" b="1" dirty="0">
                          <a:latin typeface="Meiryo UI" panose="020B0604030504040204" pitchFamily="50" charset="-128"/>
                          <a:ea typeface="Meiryo UI" panose="020B0604030504040204" pitchFamily="50" charset="-128"/>
                        </a:rPr>
                        <a:t>年度比）</a:t>
                      </a:r>
                      <a:endParaRPr kumimoji="1" lang="en-US" altLang="ja-JP" sz="1400" b="1" dirty="0">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r>
                        <a:rPr kumimoji="1" lang="en-US" altLang="ja-JP" sz="1400" b="1" dirty="0">
                          <a:latin typeface="Meiryo UI" panose="020B0604030504040204" pitchFamily="50" charset="-128"/>
                          <a:ea typeface="Meiryo UI" panose="020B0604030504040204" pitchFamily="50" charset="-128"/>
                        </a:rPr>
                        <a:t>31</a:t>
                      </a:r>
                      <a:r>
                        <a:rPr kumimoji="1" lang="ja-JP" altLang="en-US" sz="1400" b="1" dirty="0">
                          <a:latin typeface="Meiryo UI" panose="020B0604030504040204" pitchFamily="50" charset="-128"/>
                          <a:ea typeface="Meiryo UI" panose="020B0604030504040204" pitchFamily="50" charset="-128"/>
                        </a:rPr>
                        <a:t>％削減</a:t>
                      </a:r>
                    </a:p>
                  </a:txBody>
                  <a:tcPr marL="36000" marR="36000" marT="36000" marB="36000" anchor="ctr"/>
                </a:tc>
                <a:tc>
                  <a:txBody>
                    <a:bodyPr/>
                    <a:lstStyle/>
                    <a:p>
                      <a:pPr algn="ctr"/>
                      <a:r>
                        <a:rPr kumimoji="1" lang="en-US" altLang="ja-JP" sz="1400" b="1" dirty="0">
                          <a:latin typeface="Meiryo UI" panose="020B0604030504040204" pitchFamily="50" charset="-128"/>
                          <a:ea typeface="Meiryo UI" panose="020B0604030504040204" pitchFamily="50" charset="-128"/>
                        </a:rPr>
                        <a:t>53%</a:t>
                      </a:r>
                      <a:r>
                        <a:rPr kumimoji="1" lang="ja-JP" altLang="en-US" sz="1400" b="1" dirty="0">
                          <a:latin typeface="Meiryo UI" panose="020B0604030504040204" pitchFamily="50" charset="-128"/>
                          <a:ea typeface="Meiryo UI" panose="020B0604030504040204" pitchFamily="50" charset="-128"/>
                        </a:rPr>
                        <a:t>削減</a:t>
                      </a:r>
                    </a:p>
                  </a:txBody>
                  <a:tcPr marL="36000" marR="36000" marT="36000" marB="36000" anchor="ctr"/>
                </a:tc>
                <a:tc>
                  <a:txBody>
                    <a:bodyPr/>
                    <a:lstStyle/>
                    <a:p>
                      <a:pPr algn="ctr"/>
                      <a:r>
                        <a:rPr kumimoji="1" lang="en-US" altLang="ja-JP" sz="1400" b="1" dirty="0">
                          <a:latin typeface="Meiryo UI" panose="020B0604030504040204" pitchFamily="50" charset="-128"/>
                          <a:ea typeface="Meiryo UI" panose="020B0604030504040204" pitchFamily="50" charset="-128"/>
                        </a:rPr>
                        <a:t>68%</a:t>
                      </a:r>
                      <a:r>
                        <a:rPr kumimoji="1" lang="ja-JP" altLang="en-US" sz="1400" b="1" dirty="0">
                          <a:latin typeface="Meiryo UI" panose="020B0604030504040204" pitchFamily="50" charset="-128"/>
                          <a:ea typeface="Meiryo UI" panose="020B0604030504040204" pitchFamily="50" charset="-128"/>
                        </a:rPr>
                        <a:t>削減</a:t>
                      </a:r>
                    </a:p>
                  </a:txBody>
                  <a:tcPr marL="36000" marR="36000" marT="36000" marB="36000" anchor="ctr"/>
                </a:tc>
                <a:tc>
                  <a:txBody>
                    <a:bodyPr/>
                    <a:lstStyle/>
                    <a:p>
                      <a:pPr algn="ctr"/>
                      <a:r>
                        <a:rPr kumimoji="1" lang="en-US" altLang="ja-JP" sz="1400" b="1" dirty="0">
                          <a:latin typeface="Meiryo UI" panose="020B0604030504040204" pitchFamily="50" charset="-128"/>
                          <a:ea typeface="Meiryo UI" panose="020B0604030504040204" pitchFamily="50" charset="-128"/>
                        </a:rPr>
                        <a:t>82%</a:t>
                      </a:r>
                      <a:r>
                        <a:rPr kumimoji="1" lang="ja-JP" altLang="en-US" sz="1400" b="1" dirty="0">
                          <a:latin typeface="Meiryo UI" panose="020B0604030504040204" pitchFamily="50" charset="-128"/>
                          <a:ea typeface="Meiryo UI" panose="020B0604030504040204" pitchFamily="50" charset="-128"/>
                        </a:rPr>
                        <a:t>削減</a:t>
                      </a:r>
                    </a:p>
                  </a:txBody>
                  <a:tcPr marL="36000" marR="36000" marT="36000" marB="36000" anchor="ctr"/>
                </a:tc>
                <a:extLst>
                  <a:ext uri="{0D108BD9-81ED-4DB2-BD59-A6C34878D82A}">
                    <a16:rowId xmlns:a16="http://schemas.microsoft.com/office/drawing/2014/main" val="3388901596"/>
                  </a:ext>
                </a:extLst>
              </a:tr>
            </a:tbl>
          </a:graphicData>
        </a:graphic>
      </p:graphicFrame>
      <p:sp>
        <p:nvSpPr>
          <p:cNvPr id="28" name="四角形: 角を丸くする 27">
            <a:extLst>
              <a:ext uri="{FF2B5EF4-FFF2-40B4-BE49-F238E27FC236}">
                <a16:creationId xmlns:a16="http://schemas.microsoft.com/office/drawing/2014/main" id="{A1FB4E54-941A-41F3-86A0-09CB702DC201}"/>
              </a:ext>
            </a:extLst>
          </p:cNvPr>
          <p:cNvSpPr/>
          <p:nvPr/>
        </p:nvSpPr>
        <p:spPr>
          <a:xfrm>
            <a:off x="56456" y="501600"/>
            <a:ext cx="6208104" cy="324000"/>
          </a:xfrm>
          <a:prstGeom prst="roundRect">
            <a:avLst>
              <a:gd name="adj" fmla="val 50000"/>
            </a:avLst>
          </a:prstGeom>
          <a:solidFill>
            <a:srgbClr val="3AA43A"/>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1600" b="1" dirty="0">
                <a:latin typeface="Meiryo UI" panose="020B0604030504040204" pitchFamily="50" charset="-128"/>
                <a:ea typeface="Meiryo UI" panose="020B0604030504040204" pitchFamily="50" charset="-128"/>
              </a:rPr>
              <a:t>2050</a:t>
            </a:r>
            <a:r>
              <a:rPr kumimoji="1" lang="ja-JP" altLang="en-US" sz="1600" b="1" dirty="0">
                <a:latin typeface="Meiryo UI" panose="020B0604030504040204" pitchFamily="50" charset="-128"/>
                <a:ea typeface="Meiryo UI" panose="020B0604030504040204" pitchFamily="50" charset="-128"/>
              </a:rPr>
              <a:t>年カーボンニュートラルの実現に向けた削減目標の設定方法</a:t>
            </a:r>
            <a:endParaRPr kumimoji="1" lang="ja-JP" altLang="en-US" sz="1600" dirty="0">
              <a:latin typeface="BIZ UDゴシック" panose="020B0400000000000000" pitchFamily="49" charset="-128"/>
              <a:ea typeface="BIZ UDゴシック" panose="020B0400000000000000" pitchFamily="49" charset="-128"/>
            </a:endParaRPr>
          </a:p>
        </p:txBody>
      </p:sp>
      <p:sp>
        <p:nvSpPr>
          <p:cNvPr id="30" name="四角形: 角を丸くする 29">
            <a:extLst>
              <a:ext uri="{FF2B5EF4-FFF2-40B4-BE49-F238E27FC236}">
                <a16:creationId xmlns:a16="http://schemas.microsoft.com/office/drawing/2014/main" id="{19253570-37F1-4126-AA26-33B11C512AE6}"/>
              </a:ext>
            </a:extLst>
          </p:cNvPr>
          <p:cNvSpPr/>
          <p:nvPr/>
        </p:nvSpPr>
        <p:spPr>
          <a:xfrm>
            <a:off x="56456" y="1613243"/>
            <a:ext cx="5155893" cy="303401"/>
          </a:xfrm>
          <a:prstGeom prst="roundRect">
            <a:avLst>
              <a:gd name="adj" fmla="val 50000"/>
            </a:avLst>
          </a:prstGeom>
          <a:solidFill>
            <a:schemeClr val="tx1"/>
          </a:solidFill>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府域の温室効果ガス排出量の削減目標（</a:t>
            </a:r>
            <a:r>
              <a:rPr kumimoji="1" lang="en-US" altLang="ja-JP" sz="1400" b="1" dirty="0">
                <a:latin typeface="Meiryo UI" panose="020B0604030504040204" pitchFamily="50" charset="-128"/>
                <a:ea typeface="Meiryo UI" panose="020B0604030504040204" pitchFamily="50" charset="-128"/>
              </a:rPr>
              <a:t>2013</a:t>
            </a:r>
            <a:r>
              <a:rPr kumimoji="1" lang="ja-JP" altLang="en-US" sz="1400" b="1" dirty="0">
                <a:latin typeface="Meiryo UI" panose="020B0604030504040204" pitchFamily="50" charset="-128"/>
                <a:ea typeface="Meiryo UI" panose="020B0604030504040204" pitchFamily="50" charset="-128"/>
              </a:rPr>
              <a:t>年度比削減率）</a:t>
            </a:r>
            <a:endParaRPr kumimoji="1" lang="ja-JP" altLang="en-US" sz="1400" dirty="0">
              <a:latin typeface="BIZ UDゴシック" panose="020B0400000000000000" pitchFamily="49" charset="-128"/>
              <a:ea typeface="BIZ UDゴシック" panose="020B0400000000000000" pitchFamily="49" charset="-128"/>
            </a:endParaRPr>
          </a:p>
        </p:txBody>
      </p:sp>
      <p:sp>
        <p:nvSpPr>
          <p:cNvPr id="21" name="テキスト ボックス 20">
            <a:extLst>
              <a:ext uri="{FF2B5EF4-FFF2-40B4-BE49-F238E27FC236}">
                <a16:creationId xmlns:a16="http://schemas.microsoft.com/office/drawing/2014/main" id="{CE94BFFF-A562-42C7-8D80-E754F97CAE39}"/>
              </a:ext>
            </a:extLst>
          </p:cNvPr>
          <p:cNvSpPr txBox="1"/>
          <p:nvPr/>
        </p:nvSpPr>
        <p:spPr>
          <a:xfrm>
            <a:off x="275423" y="1942094"/>
            <a:ext cx="9554816" cy="523220"/>
          </a:xfrm>
          <a:prstGeom prst="rect">
            <a:avLst/>
          </a:prstGeom>
          <a:noFill/>
        </p:spPr>
        <p:txBody>
          <a:bodyPr wrap="square">
            <a:spAutoFit/>
          </a:bodyPr>
          <a:lstStyle/>
          <a:p>
            <a:pPr marL="285750" indent="-285750">
              <a:buFont typeface="Wingdings" panose="05000000000000000000" pitchFamily="2" charset="2"/>
              <a:buChar char="Ø"/>
            </a:pPr>
            <a:r>
              <a:rPr lang="ja-JP" altLang="en-US" sz="1400" dirty="0">
                <a:latin typeface="BIZ UDゴシック" panose="020B0400000000000000" pitchFamily="49" charset="-128"/>
                <a:ea typeface="BIZ UDゴシック" panose="020B0400000000000000" pitchFamily="49" charset="-128"/>
              </a:rPr>
              <a:t>府独自条例に基づく事業者の削減計画制度による削減効果の上乗せ、府域への次世代型太陽電池の社会実装促進等の重点施策による加速化を加味して目標を設定</a:t>
            </a:r>
          </a:p>
        </p:txBody>
      </p:sp>
      <p:sp>
        <p:nvSpPr>
          <p:cNvPr id="26" name="テキスト ボックス 25">
            <a:extLst>
              <a:ext uri="{FF2B5EF4-FFF2-40B4-BE49-F238E27FC236}">
                <a16:creationId xmlns:a16="http://schemas.microsoft.com/office/drawing/2014/main" id="{552F0CF0-653D-4685-A0BD-864EFF0B0F90}"/>
              </a:ext>
            </a:extLst>
          </p:cNvPr>
          <p:cNvSpPr txBox="1"/>
          <p:nvPr/>
        </p:nvSpPr>
        <p:spPr>
          <a:xfrm>
            <a:off x="389858" y="5465026"/>
            <a:ext cx="8741576" cy="523220"/>
          </a:xfrm>
          <a:prstGeom prst="rect">
            <a:avLst/>
          </a:prstGeom>
          <a:noFill/>
        </p:spPr>
        <p:txBody>
          <a:bodyPr wrap="square">
            <a:spAutoFit/>
          </a:bodyPr>
          <a:lstStyle/>
          <a:p>
            <a:pPr marL="285750" indent="-285750">
              <a:buFont typeface="Wingdings" panose="05000000000000000000" pitchFamily="2" charset="2"/>
              <a:buChar char="Ø"/>
            </a:pPr>
            <a:r>
              <a:rPr lang="ja-JP" altLang="en-US" sz="1400" dirty="0">
                <a:latin typeface="BIZ UDゴシック" panose="020B0400000000000000" pitchFamily="49" charset="-128"/>
                <a:ea typeface="BIZ UDゴシック" panose="020B0400000000000000" pitchFamily="49" charset="-128"/>
              </a:rPr>
              <a:t>府独自の率先行動（府有建築物の新築におけるＺＥＢ化推進方針、Ｃ</a:t>
            </a:r>
            <a:r>
              <a:rPr lang="en-US" altLang="ja-JP" sz="1400" dirty="0">
                <a:latin typeface="BIZ UDゴシック" panose="020B0400000000000000" pitchFamily="49" charset="-128"/>
                <a:ea typeface="BIZ UDゴシック" panose="020B0400000000000000" pitchFamily="49" charset="-128"/>
              </a:rPr>
              <a:t>О</a:t>
            </a:r>
            <a:r>
              <a:rPr lang="ja-JP" altLang="en-US" sz="1100" dirty="0">
                <a:latin typeface="BIZ UDゴシック" panose="020B0400000000000000" pitchFamily="49" charset="-128"/>
                <a:ea typeface="BIZ UDゴシック" panose="020B0400000000000000" pitchFamily="49" charset="-128"/>
              </a:rPr>
              <a:t>２</a:t>
            </a:r>
            <a:r>
              <a:rPr lang="ja-JP" altLang="en-US" sz="1400" dirty="0">
                <a:latin typeface="BIZ UDゴシック" panose="020B0400000000000000" pitchFamily="49" charset="-128"/>
                <a:ea typeface="BIZ UDゴシック" panose="020B0400000000000000" pitchFamily="49" charset="-128"/>
              </a:rPr>
              <a:t>排出の低い電気調達等）等を加味して目標を設定</a:t>
            </a:r>
          </a:p>
        </p:txBody>
      </p:sp>
    </p:spTree>
    <p:extLst>
      <p:ext uri="{BB962C8B-B14F-4D97-AF65-F5344CB8AC3E}">
        <p14:creationId xmlns:p14="http://schemas.microsoft.com/office/powerpoint/2010/main" val="2109025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3">
            <a:extLst>
              <a:ext uri="{FF2B5EF4-FFF2-40B4-BE49-F238E27FC236}">
                <a16:creationId xmlns:a16="http://schemas.microsoft.com/office/drawing/2014/main" id="{15E2BBD9-B68E-41CF-B1A7-EA929A202951}"/>
              </a:ext>
            </a:extLst>
          </p:cNvPr>
          <p:cNvSpPr/>
          <p:nvPr/>
        </p:nvSpPr>
        <p:spPr>
          <a:xfrm>
            <a:off x="-18544" y="-18185"/>
            <a:ext cx="9906000" cy="421262"/>
          </a:xfrm>
          <a:prstGeom prst="roundRect">
            <a:avLst>
              <a:gd name="adj" fmla="val 0"/>
            </a:avLst>
          </a:prstGeom>
          <a:solidFill>
            <a:srgbClr val="006600"/>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25714" bIns="25714" rtlCol="0" anchor="ctr">
            <a:spAutoFit/>
          </a:bodyPr>
          <a:lstStyle/>
          <a:p>
            <a:pPr marL="0" indent="0" algn="ctr">
              <a:spcBef>
                <a:spcPts val="3000"/>
              </a:spcBef>
              <a:buNone/>
            </a:pPr>
            <a:r>
              <a:rPr lang="zh-CN" altLang="en-US" sz="2400" b="1" dirty="0">
                <a:latin typeface="Meiryo UI" panose="020B0604030504040204" pitchFamily="50" charset="-128"/>
                <a:ea typeface="Meiryo UI" panose="020B0604030504040204" pitchFamily="50" charset="-128"/>
              </a:rPr>
              <a:t>大阪府地球温暖化対策実行計画（案）</a:t>
            </a:r>
            <a:r>
              <a:rPr lang="ja-JP" altLang="en-US" sz="2400" b="1" dirty="0">
                <a:latin typeface="Meiryo UI" panose="020B0604030504040204" pitchFamily="50" charset="-128"/>
                <a:ea typeface="Meiryo UI" panose="020B0604030504040204" pitchFamily="50" charset="-128"/>
              </a:rPr>
              <a:t>　当面の重点施策</a:t>
            </a:r>
            <a:endParaRPr lang="en-US" altLang="ja-JP" sz="2400" b="1"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A1D687EE-B1A5-40FE-A507-E05E320A3A1F}"/>
              </a:ext>
            </a:extLst>
          </p:cNvPr>
          <p:cNvSpPr txBox="1"/>
          <p:nvPr/>
        </p:nvSpPr>
        <p:spPr>
          <a:xfrm>
            <a:off x="-69864" y="732726"/>
            <a:ext cx="10045728" cy="584775"/>
          </a:xfrm>
          <a:prstGeom prst="rect">
            <a:avLst/>
          </a:prstGeom>
          <a:noFill/>
        </p:spPr>
        <p:txBody>
          <a:bodyPr wrap="square">
            <a:spAutoFit/>
          </a:bodyPr>
          <a:lstStyle/>
          <a:p>
            <a:r>
              <a:rPr lang="ja-JP" altLang="en-US" sz="1600" dirty="0">
                <a:latin typeface="BIZ UDゴシック" panose="020B0400000000000000" pitchFamily="49" charset="-128"/>
                <a:ea typeface="BIZ UDゴシック" panose="020B0400000000000000" pitchFamily="49" charset="-128"/>
              </a:rPr>
              <a:t>　大阪・関西万博会場内外で行われた最先端技術の社会実装をはじめとした「</a:t>
            </a:r>
            <a:r>
              <a:rPr lang="ja-JP" altLang="en-US" sz="1600" b="1" dirty="0">
                <a:latin typeface="BIZ UDゴシック" panose="020B0400000000000000" pitchFamily="49" charset="-128"/>
                <a:ea typeface="BIZ UDゴシック" panose="020B0400000000000000" pitchFamily="49" charset="-128"/>
              </a:rPr>
              <a:t>万博のレガシーの継承」</a:t>
            </a:r>
            <a:r>
              <a:rPr lang="ja-JP" altLang="en-US" sz="1600" dirty="0">
                <a:latin typeface="BIZ UDゴシック" panose="020B0400000000000000" pitchFamily="49" charset="-128"/>
                <a:ea typeface="BIZ UDゴシック" panose="020B0400000000000000" pitchFamily="49" charset="-128"/>
              </a:rPr>
              <a:t>や</a:t>
            </a:r>
            <a:endParaRPr lang="en-US" altLang="ja-JP" sz="1600" dirty="0">
              <a:latin typeface="BIZ UDゴシック" panose="020B0400000000000000" pitchFamily="49" charset="-128"/>
              <a:ea typeface="BIZ UDゴシック" panose="020B0400000000000000" pitchFamily="49" charset="-128"/>
            </a:endParaRPr>
          </a:p>
          <a:p>
            <a:r>
              <a:rPr lang="ja-JP" altLang="en-US" sz="1600" dirty="0">
                <a:latin typeface="BIZ UDゴシック" panose="020B0400000000000000" pitchFamily="49" charset="-128"/>
                <a:ea typeface="BIZ UDゴシック" panose="020B0400000000000000" pitchFamily="49" charset="-128"/>
              </a:rPr>
              <a:t>　国のグリーントランスフォーメーション</a:t>
            </a:r>
            <a:r>
              <a:rPr lang="en-US" altLang="ja-JP" sz="1600" dirty="0">
                <a:latin typeface="BIZ UDゴシック" panose="020B0400000000000000" pitchFamily="49" charset="-128"/>
                <a:ea typeface="BIZ UDゴシック" panose="020B0400000000000000" pitchFamily="49" charset="-128"/>
              </a:rPr>
              <a:t>(GX)</a:t>
            </a:r>
            <a:r>
              <a:rPr lang="ja-JP" altLang="en-US" sz="1600" dirty="0">
                <a:latin typeface="BIZ UDゴシック" panose="020B0400000000000000" pitchFamily="49" charset="-128"/>
                <a:ea typeface="BIZ UDゴシック" panose="020B0400000000000000" pitchFamily="49" charset="-128"/>
              </a:rPr>
              <a:t>施策とも連携した</a:t>
            </a:r>
            <a:r>
              <a:rPr lang="ja-JP" altLang="en-US" sz="1600" b="1" dirty="0">
                <a:latin typeface="BIZ UDゴシック" panose="020B0400000000000000" pitchFamily="49" charset="-128"/>
                <a:ea typeface="BIZ UDゴシック" panose="020B0400000000000000" pitchFamily="49" charset="-128"/>
              </a:rPr>
              <a:t>「脱炭素と経済成長の両立」</a:t>
            </a:r>
            <a:r>
              <a:rPr lang="ja-JP" altLang="en-US" sz="1600" dirty="0">
                <a:latin typeface="BIZ UDゴシック" panose="020B0400000000000000" pitchFamily="49" charset="-128"/>
                <a:ea typeface="BIZ UDゴシック" panose="020B0400000000000000" pitchFamily="49" charset="-128"/>
              </a:rPr>
              <a:t>を念頭に設定</a:t>
            </a:r>
            <a:endParaRPr lang="en-US" altLang="ja-JP" sz="1600" dirty="0">
              <a:latin typeface="BIZ UDゴシック" panose="020B0400000000000000" pitchFamily="49" charset="-128"/>
              <a:ea typeface="BIZ UDゴシック" panose="020B0400000000000000" pitchFamily="49" charset="-128"/>
            </a:endParaRPr>
          </a:p>
        </p:txBody>
      </p:sp>
      <p:sp>
        <p:nvSpPr>
          <p:cNvPr id="18" name="四角形: 角を丸くする 17">
            <a:extLst>
              <a:ext uri="{FF2B5EF4-FFF2-40B4-BE49-F238E27FC236}">
                <a16:creationId xmlns:a16="http://schemas.microsoft.com/office/drawing/2014/main" id="{6A9DC119-842D-469E-88F4-CE9AEEB04817}"/>
              </a:ext>
            </a:extLst>
          </p:cNvPr>
          <p:cNvSpPr/>
          <p:nvPr/>
        </p:nvSpPr>
        <p:spPr>
          <a:xfrm>
            <a:off x="74624" y="454526"/>
            <a:ext cx="2188867" cy="309563"/>
          </a:xfrm>
          <a:prstGeom prst="roundRect">
            <a:avLst>
              <a:gd name="adj" fmla="val 50000"/>
            </a:avLst>
          </a:prstGeom>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dist"/>
            <a:r>
              <a:rPr lang="ja-JP" altLang="en-US" sz="1800" b="1" dirty="0">
                <a:latin typeface="BIZ UDゴシック" panose="020B0400000000000000" pitchFamily="49" charset="-128"/>
                <a:ea typeface="BIZ UDゴシック" panose="020B0400000000000000" pitchFamily="49" charset="-128"/>
              </a:rPr>
              <a:t>府の重点施策</a:t>
            </a:r>
            <a:endParaRPr kumimoji="1" lang="ja-JP" altLang="en-US" sz="1800" b="1" dirty="0">
              <a:latin typeface="BIZ UDゴシック" panose="020B0400000000000000" pitchFamily="49" charset="-128"/>
              <a:ea typeface="BIZ UDゴシック" panose="020B0400000000000000" pitchFamily="49" charset="-128"/>
            </a:endParaRPr>
          </a:p>
        </p:txBody>
      </p:sp>
      <p:sp>
        <p:nvSpPr>
          <p:cNvPr id="21" name="四角形: 角を丸くする 20">
            <a:extLst>
              <a:ext uri="{FF2B5EF4-FFF2-40B4-BE49-F238E27FC236}">
                <a16:creationId xmlns:a16="http://schemas.microsoft.com/office/drawing/2014/main" id="{C3FAC484-1F3B-4B28-954F-ACE2EE56FB49}"/>
              </a:ext>
            </a:extLst>
          </p:cNvPr>
          <p:cNvSpPr/>
          <p:nvPr/>
        </p:nvSpPr>
        <p:spPr>
          <a:xfrm>
            <a:off x="55774" y="1340855"/>
            <a:ext cx="4896000" cy="1248632"/>
          </a:xfrm>
          <a:prstGeom prst="roundRect">
            <a:avLst>
              <a:gd name="adj" fmla="val 6359"/>
            </a:avLst>
          </a:prstGeom>
          <a:no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12788" indent="-712788">
              <a:spcBef>
                <a:spcPts val="600"/>
              </a:spcBef>
            </a:pPr>
            <a:r>
              <a:rPr kumimoji="1" lang="ja-JP" altLang="en-US" sz="1600" b="1" dirty="0">
                <a:solidFill>
                  <a:srgbClr val="006600"/>
                </a:solidFill>
                <a:latin typeface="BIZ UDゴシック" panose="020B0400000000000000" pitchFamily="49" charset="-128"/>
                <a:ea typeface="BIZ UDゴシック" panose="020B0400000000000000" pitchFamily="49" charset="-128"/>
              </a:rPr>
              <a:t>重点施策１</a:t>
            </a:r>
            <a:endParaRPr kumimoji="1" lang="en-US" altLang="ja-JP" sz="1600" b="1" dirty="0">
              <a:solidFill>
                <a:srgbClr val="006600"/>
              </a:solidFill>
              <a:latin typeface="BIZ UDゴシック" panose="020B0400000000000000" pitchFamily="49" charset="-128"/>
              <a:ea typeface="BIZ UDゴシック" panose="020B0400000000000000" pitchFamily="49" charset="-128"/>
            </a:endParaRPr>
          </a:p>
          <a:p>
            <a:pPr>
              <a:spcBef>
                <a:spcPts val="600"/>
              </a:spcBef>
            </a:pPr>
            <a:r>
              <a:rPr kumimoji="1" lang="ja-JP" altLang="en-US" sz="1400" b="1" dirty="0">
                <a:solidFill>
                  <a:srgbClr val="006600"/>
                </a:solidFill>
                <a:latin typeface="BIZ UDゴシック" panose="020B0400000000000000" pitchFamily="49" charset="-128"/>
                <a:ea typeface="BIZ UDゴシック" panose="020B0400000000000000" pitchFamily="49" charset="-128"/>
              </a:rPr>
              <a:t> 次世代型太陽電池をはじめとしたカーボン</a:t>
            </a:r>
            <a:br>
              <a:rPr lang="en-US" altLang="ja-JP" sz="1400" b="1" dirty="0">
                <a:solidFill>
                  <a:srgbClr val="006600"/>
                </a:solidFill>
                <a:latin typeface="BIZ UDゴシック" panose="020B0400000000000000" pitchFamily="49" charset="-128"/>
                <a:ea typeface="BIZ UDゴシック" panose="020B0400000000000000" pitchFamily="49" charset="-128"/>
              </a:rPr>
            </a:br>
            <a:r>
              <a:rPr lang="ja-JP" altLang="en-US" sz="1400" b="1" dirty="0">
                <a:solidFill>
                  <a:srgbClr val="006600"/>
                </a:solidFill>
                <a:latin typeface="BIZ UDゴシック" panose="020B0400000000000000" pitchFamily="49" charset="-128"/>
                <a:ea typeface="BIZ UDゴシック" panose="020B0400000000000000" pitchFamily="49" charset="-128"/>
              </a:rPr>
              <a:t> </a:t>
            </a:r>
            <a:r>
              <a:rPr kumimoji="1" lang="ja-JP" altLang="en-US" sz="1400" b="1" dirty="0">
                <a:solidFill>
                  <a:srgbClr val="006600"/>
                </a:solidFill>
                <a:latin typeface="BIZ UDゴシック" panose="020B0400000000000000" pitchFamily="49" charset="-128"/>
                <a:ea typeface="BIZ UDゴシック" panose="020B0400000000000000" pitchFamily="49" charset="-128"/>
              </a:rPr>
              <a:t>ニュートラル先進技術の社会実装促進</a:t>
            </a:r>
            <a:br>
              <a:rPr kumimoji="1" lang="en-US" altLang="ja-JP" sz="1400" b="1" dirty="0">
                <a:solidFill>
                  <a:srgbClr val="006600"/>
                </a:solidFill>
                <a:latin typeface="BIZ UDゴシック" panose="020B0400000000000000" pitchFamily="49" charset="-128"/>
                <a:ea typeface="BIZ UDゴシック" panose="020B0400000000000000" pitchFamily="49" charset="-128"/>
              </a:rPr>
            </a:br>
            <a:r>
              <a:rPr kumimoji="1" lang="en-US" altLang="ja-JP" sz="1200" dirty="0">
                <a:solidFill>
                  <a:srgbClr val="006600"/>
                </a:solidFill>
                <a:latin typeface="BIZ UDゴシック" panose="020B0400000000000000" pitchFamily="49" charset="-128"/>
                <a:ea typeface="BIZ UDゴシック" panose="020B0400000000000000" pitchFamily="49" charset="-128"/>
              </a:rPr>
              <a:t>&lt;</a:t>
            </a:r>
            <a:r>
              <a:rPr kumimoji="1" lang="ja-JP" altLang="en-US" sz="1200" dirty="0">
                <a:solidFill>
                  <a:srgbClr val="006600"/>
                </a:solidFill>
                <a:latin typeface="BIZ UDゴシック" panose="020B0400000000000000" pitchFamily="49" charset="-128"/>
                <a:ea typeface="BIZ UDゴシック" panose="020B0400000000000000" pitchFamily="49" charset="-128"/>
              </a:rPr>
              <a:t>施策例＞</a:t>
            </a:r>
            <a:r>
              <a:rPr kumimoji="1" lang="ja-JP" altLang="en-US" sz="1200" dirty="0">
                <a:solidFill>
                  <a:schemeClr val="tx1"/>
                </a:solidFill>
                <a:latin typeface="BIZ UDゴシック" panose="020B0400000000000000" pitchFamily="49" charset="-128"/>
                <a:ea typeface="BIZ UDゴシック" panose="020B0400000000000000" pitchFamily="49" charset="-128"/>
              </a:rPr>
              <a:t>次世代型太陽電池の様々な場所での実証・実装の促進　等</a:t>
            </a:r>
          </a:p>
          <a:p>
            <a:pPr>
              <a:spcBef>
                <a:spcPts val="600"/>
              </a:spcBef>
            </a:pPr>
            <a:endParaRPr kumimoji="1" lang="en-US" altLang="ja-JP" sz="700" dirty="0">
              <a:solidFill>
                <a:schemeClr val="tx1"/>
              </a:solidFill>
              <a:latin typeface="BIZ UDゴシック" panose="020B0400000000000000" pitchFamily="49" charset="-128"/>
              <a:ea typeface="BIZ UDゴシック" panose="020B0400000000000000" pitchFamily="49" charset="-128"/>
            </a:endParaRPr>
          </a:p>
        </p:txBody>
      </p:sp>
      <p:sp>
        <p:nvSpPr>
          <p:cNvPr id="25" name="四角形: 角を丸くする 24">
            <a:extLst>
              <a:ext uri="{FF2B5EF4-FFF2-40B4-BE49-F238E27FC236}">
                <a16:creationId xmlns:a16="http://schemas.microsoft.com/office/drawing/2014/main" id="{2F040D1B-CE22-4588-B151-AF540E9C3F6F}"/>
              </a:ext>
            </a:extLst>
          </p:cNvPr>
          <p:cNvSpPr/>
          <p:nvPr/>
        </p:nvSpPr>
        <p:spPr>
          <a:xfrm>
            <a:off x="5019830" y="1349518"/>
            <a:ext cx="4860000" cy="1248632"/>
          </a:xfrm>
          <a:prstGeom prst="roundRect">
            <a:avLst>
              <a:gd name="adj" fmla="val 6359"/>
            </a:avLst>
          </a:prstGeom>
          <a:no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12788" indent="-712788">
              <a:spcBef>
                <a:spcPts val="600"/>
              </a:spcBef>
            </a:pPr>
            <a:r>
              <a:rPr kumimoji="1" lang="ja-JP" altLang="en-US" sz="1600" b="1" dirty="0">
                <a:solidFill>
                  <a:srgbClr val="006600"/>
                </a:solidFill>
                <a:latin typeface="BIZ UDゴシック" panose="020B0400000000000000" pitchFamily="49" charset="-128"/>
                <a:ea typeface="BIZ UDゴシック" panose="020B0400000000000000" pitchFamily="49" charset="-128"/>
              </a:rPr>
              <a:t>重点施策２</a:t>
            </a:r>
            <a:endParaRPr kumimoji="1" lang="en-US" altLang="ja-JP" sz="1600" b="1" dirty="0">
              <a:solidFill>
                <a:srgbClr val="006600"/>
              </a:solidFill>
              <a:latin typeface="BIZ UDゴシック" panose="020B0400000000000000" pitchFamily="49" charset="-128"/>
              <a:ea typeface="BIZ UDゴシック" panose="020B0400000000000000" pitchFamily="49" charset="-128"/>
            </a:endParaRPr>
          </a:p>
          <a:p>
            <a:pPr>
              <a:spcBef>
                <a:spcPts val="600"/>
              </a:spcBef>
            </a:pPr>
            <a:r>
              <a:rPr lang="ja-JP" altLang="en-US" sz="1400" b="1" dirty="0">
                <a:solidFill>
                  <a:srgbClr val="006600"/>
                </a:solidFill>
                <a:latin typeface="BIZ UDゴシック" panose="020B0400000000000000" pitchFamily="49" charset="-128"/>
                <a:ea typeface="BIZ UDゴシック" panose="020B0400000000000000" pitchFamily="49" charset="-128"/>
              </a:rPr>
              <a:t> </a:t>
            </a:r>
            <a:r>
              <a:rPr kumimoji="1" lang="ja-JP" altLang="en-US" sz="1400" b="1" dirty="0">
                <a:solidFill>
                  <a:srgbClr val="006600"/>
                </a:solidFill>
                <a:latin typeface="BIZ UDゴシック" panose="020B0400000000000000" pitchFamily="49" charset="-128"/>
                <a:ea typeface="BIZ UDゴシック" panose="020B0400000000000000" pitchFamily="49" charset="-128"/>
              </a:rPr>
              <a:t>電動モビリティによる脱炭素まちづくり</a:t>
            </a:r>
            <a:br>
              <a:rPr kumimoji="1" lang="en-US" altLang="ja-JP" sz="1400" b="1" dirty="0">
                <a:solidFill>
                  <a:srgbClr val="006600"/>
                </a:solidFill>
                <a:latin typeface="BIZ UDゴシック" panose="020B0400000000000000" pitchFamily="49" charset="-128"/>
                <a:ea typeface="BIZ UDゴシック" panose="020B0400000000000000" pitchFamily="49" charset="-128"/>
              </a:rPr>
            </a:br>
            <a:r>
              <a:rPr kumimoji="1" lang="en-US" altLang="ja-JP" sz="1400" b="1" dirty="0">
                <a:solidFill>
                  <a:srgbClr val="006600"/>
                </a:solidFill>
                <a:latin typeface="BIZ UDゴシック" panose="020B0400000000000000" pitchFamily="49" charset="-128"/>
                <a:ea typeface="BIZ UDゴシック" panose="020B0400000000000000" pitchFamily="49" charset="-128"/>
              </a:rPr>
              <a:t> </a:t>
            </a:r>
            <a:r>
              <a:rPr kumimoji="1" lang="ja-JP" altLang="en-US" sz="1400" b="1" dirty="0">
                <a:solidFill>
                  <a:srgbClr val="006600"/>
                </a:solidFill>
                <a:latin typeface="BIZ UDゴシック" panose="020B0400000000000000" pitchFamily="49" charset="-128"/>
                <a:ea typeface="BIZ UDゴシック" panose="020B0400000000000000" pitchFamily="49" charset="-128"/>
              </a:rPr>
              <a:t>の促進</a:t>
            </a:r>
            <a:br>
              <a:rPr kumimoji="1" lang="en-US" altLang="ja-JP" sz="1400" b="1" dirty="0">
                <a:solidFill>
                  <a:srgbClr val="006600"/>
                </a:solidFill>
                <a:latin typeface="BIZ UDゴシック" panose="020B0400000000000000" pitchFamily="49" charset="-128"/>
                <a:ea typeface="BIZ UDゴシック" panose="020B0400000000000000" pitchFamily="49" charset="-128"/>
              </a:rPr>
            </a:br>
            <a:r>
              <a:rPr kumimoji="1" lang="en-US" altLang="ja-JP" sz="1100" dirty="0">
                <a:solidFill>
                  <a:srgbClr val="006600"/>
                </a:solidFill>
                <a:latin typeface="BIZ UDゴシック" panose="020B0400000000000000" pitchFamily="49" charset="-128"/>
                <a:ea typeface="BIZ UDゴシック" panose="020B0400000000000000" pitchFamily="49" charset="-128"/>
              </a:rPr>
              <a:t>&lt;</a:t>
            </a:r>
            <a:r>
              <a:rPr kumimoji="1" lang="ja-JP" altLang="en-US" sz="1100" dirty="0">
                <a:solidFill>
                  <a:srgbClr val="006600"/>
                </a:solidFill>
                <a:latin typeface="BIZ UDゴシック" panose="020B0400000000000000" pitchFamily="49" charset="-128"/>
                <a:ea typeface="BIZ UDゴシック" panose="020B0400000000000000" pitchFamily="49" charset="-128"/>
              </a:rPr>
              <a:t>施策例＞</a:t>
            </a:r>
            <a:r>
              <a:rPr lang="ja-JP" altLang="en-US" sz="1200" dirty="0">
                <a:solidFill>
                  <a:schemeClr val="tx1"/>
                </a:solidFill>
                <a:latin typeface="BIZ UDゴシック" panose="020B0400000000000000" pitchFamily="49" charset="-128"/>
                <a:ea typeface="BIZ UDゴシック" panose="020B0400000000000000" pitchFamily="49" charset="-128"/>
              </a:rPr>
              <a:t>電動モビリティの活用と合わせて、</a:t>
            </a:r>
            <a:br>
              <a:rPr lang="en-US" altLang="ja-JP" sz="1200" dirty="0">
                <a:solidFill>
                  <a:schemeClr val="tx1"/>
                </a:solidFill>
                <a:latin typeface="BIZ UDゴシック" panose="020B0400000000000000" pitchFamily="49" charset="-128"/>
                <a:ea typeface="BIZ UDゴシック" panose="020B0400000000000000" pitchFamily="49" charset="-128"/>
              </a:rPr>
            </a:br>
            <a:r>
              <a:rPr lang="ja-JP" altLang="en-US" sz="1200" dirty="0">
                <a:solidFill>
                  <a:schemeClr val="tx1"/>
                </a:solidFill>
                <a:latin typeface="BIZ UDゴシック" panose="020B0400000000000000" pitchFamily="49" charset="-128"/>
                <a:ea typeface="BIZ UDゴシック" panose="020B0400000000000000" pitchFamily="49" charset="-128"/>
              </a:rPr>
              <a:t>　　　　 地域の観光・魅力を発信する取組</a:t>
            </a:r>
            <a:r>
              <a:rPr kumimoji="1" lang="ja-JP" altLang="en-US" sz="1200" dirty="0">
                <a:solidFill>
                  <a:schemeClr val="tx1"/>
                </a:solidFill>
                <a:latin typeface="BIZ UDゴシック" panose="020B0400000000000000" pitchFamily="49" charset="-128"/>
                <a:ea typeface="BIZ UDゴシック" panose="020B0400000000000000" pitchFamily="49" charset="-128"/>
              </a:rPr>
              <a:t>　等</a:t>
            </a:r>
            <a:endParaRPr kumimoji="1" lang="en-US" altLang="ja-JP" sz="1050" dirty="0">
              <a:solidFill>
                <a:schemeClr val="tx1"/>
              </a:solidFill>
              <a:latin typeface="BIZ UDゴシック" panose="020B0400000000000000" pitchFamily="49" charset="-128"/>
              <a:ea typeface="BIZ UDゴシック" panose="020B0400000000000000" pitchFamily="49" charset="-128"/>
            </a:endParaRPr>
          </a:p>
        </p:txBody>
      </p:sp>
      <p:sp>
        <p:nvSpPr>
          <p:cNvPr id="29" name="四角形: 角を丸くする 28">
            <a:extLst>
              <a:ext uri="{FF2B5EF4-FFF2-40B4-BE49-F238E27FC236}">
                <a16:creationId xmlns:a16="http://schemas.microsoft.com/office/drawing/2014/main" id="{FD35C631-0141-4537-BE2A-CA8C9DE5D84D}"/>
              </a:ext>
            </a:extLst>
          </p:cNvPr>
          <p:cNvSpPr/>
          <p:nvPr/>
        </p:nvSpPr>
        <p:spPr>
          <a:xfrm>
            <a:off x="74624" y="2661701"/>
            <a:ext cx="4896000" cy="1230785"/>
          </a:xfrm>
          <a:prstGeom prst="roundRect">
            <a:avLst>
              <a:gd name="adj" fmla="val 6359"/>
            </a:avLst>
          </a:prstGeom>
          <a:no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t" anchorCtr="0"/>
          <a:lstStyle/>
          <a:p>
            <a:pPr marL="712788" indent="-712788">
              <a:spcBef>
                <a:spcPts val="600"/>
              </a:spcBef>
            </a:pPr>
            <a:r>
              <a:rPr kumimoji="1" lang="ja-JP" altLang="en-US" sz="1600" b="1" dirty="0">
                <a:solidFill>
                  <a:srgbClr val="006600"/>
                </a:solidFill>
                <a:latin typeface="BIZ UDゴシック" panose="020B0400000000000000" pitchFamily="49" charset="-128"/>
                <a:ea typeface="BIZ UDゴシック" panose="020B0400000000000000" pitchFamily="49" charset="-128"/>
              </a:rPr>
              <a:t>重点施策</a:t>
            </a:r>
            <a:r>
              <a:rPr lang="ja-JP" altLang="en-US" sz="1600" b="1" dirty="0">
                <a:solidFill>
                  <a:srgbClr val="006600"/>
                </a:solidFill>
                <a:latin typeface="BIZ UDゴシック" panose="020B0400000000000000" pitchFamily="49" charset="-128"/>
                <a:ea typeface="BIZ UDゴシック" panose="020B0400000000000000" pitchFamily="49" charset="-128"/>
              </a:rPr>
              <a:t>３</a:t>
            </a:r>
            <a:endParaRPr kumimoji="1" lang="en-US" altLang="ja-JP" sz="1600" b="1" dirty="0">
              <a:solidFill>
                <a:srgbClr val="006600"/>
              </a:solidFill>
              <a:latin typeface="BIZ UDゴシック" panose="020B0400000000000000" pitchFamily="49" charset="-128"/>
              <a:ea typeface="BIZ UDゴシック" panose="020B0400000000000000" pitchFamily="49" charset="-128"/>
            </a:endParaRPr>
          </a:p>
          <a:p>
            <a:pPr>
              <a:spcBef>
                <a:spcPts val="600"/>
              </a:spcBef>
            </a:pPr>
            <a:r>
              <a:rPr lang="ja-JP" altLang="en-US" sz="1400" b="1" dirty="0">
                <a:solidFill>
                  <a:srgbClr val="006600"/>
                </a:solidFill>
                <a:latin typeface="BIZ UDゴシック" panose="020B0400000000000000" pitchFamily="49" charset="-128"/>
                <a:ea typeface="BIZ UDゴシック" panose="020B0400000000000000" pitchFamily="49" charset="-128"/>
              </a:rPr>
              <a:t> </a:t>
            </a:r>
            <a:r>
              <a:rPr kumimoji="1" lang="ja-JP" altLang="en-US" sz="1400" b="1" dirty="0">
                <a:solidFill>
                  <a:srgbClr val="006600"/>
                </a:solidFill>
                <a:latin typeface="BIZ UDゴシック" panose="020B0400000000000000" pitchFamily="49" charset="-128"/>
                <a:ea typeface="BIZ UDゴシック" panose="020B0400000000000000" pitchFamily="49" charset="-128"/>
              </a:rPr>
              <a:t>環境価値の可視化等を通じたあらゆる世代の</a:t>
            </a:r>
            <a:br>
              <a:rPr lang="en-US" altLang="ja-JP" sz="1400" b="1" dirty="0">
                <a:solidFill>
                  <a:srgbClr val="006600"/>
                </a:solidFill>
                <a:latin typeface="BIZ UDゴシック" panose="020B0400000000000000" pitchFamily="49" charset="-128"/>
                <a:ea typeface="BIZ UDゴシック" panose="020B0400000000000000" pitchFamily="49" charset="-128"/>
              </a:rPr>
            </a:br>
            <a:r>
              <a:rPr lang="en-US" altLang="ja-JP" sz="1400" b="1" dirty="0">
                <a:solidFill>
                  <a:srgbClr val="006600"/>
                </a:solidFill>
                <a:latin typeface="BIZ UDゴシック" panose="020B0400000000000000" pitchFamily="49" charset="-128"/>
                <a:ea typeface="BIZ UDゴシック" panose="020B0400000000000000" pitchFamily="49" charset="-128"/>
              </a:rPr>
              <a:t> </a:t>
            </a:r>
            <a:r>
              <a:rPr kumimoji="1" lang="ja-JP" altLang="en-US" sz="1400" b="1" dirty="0">
                <a:solidFill>
                  <a:srgbClr val="006600"/>
                </a:solidFill>
                <a:latin typeface="BIZ UDゴシック" panose="020B0400000000000000" pitchFamily="49" charset="-128"/>
                <a:ea typeface="BIZ UDゴシック" panose="020B0400000000000000" pitchFamily="49" charset="-128"/>
              </a:rPr>
              <a:t>主体的な脱炭素行動変容の促進</a:t>
            </a:r>
            <a:br>
              <a:rPr kumimoji="1" lang="en-US" altLang="ja-JP" sz="1400" b="1" dirty="0">
                <a:solidFill>
                  <a:srgbClr val="006600"/>
                </a:solidFill>
                <a:latin typeface="BIZ UDゴシック" panose="020B0400000000000000" pitchFamily="49" charset="-128"/>
                <a:ea typeface="BIZ UDゴシック" panose="020B0400000000000000" pitchFamily="49" charset="-128"/>
              </a:rPr>
            </a:br>
            <a:r>
              <a:rPr kumimoji="1" lang="en-US" altLang="ja-JP" sz="1200" dirty="0">
                <a:solidFill>
                  <a:srgbClr val="006600"/>
                </a:solidFill>
                <a:latin typeface="BIZ UDゴシック" panose="020B0400000000000000" pitchFamily="49" charset="-128"/>
                <a:ea typeface="BIZ UDゴシック" panose="020B0400000000000000" pitchFamily="49" charset="-128"/>
              </a:rPr>
              <a:t>&lt;</a:t>
            </a:r>
            <a:r>
              <a:rPr kumimoji="1" lang="ja-JP" altLang="en-US" sz="1200" dirty="0">
                <a:solidFill>
                  <a:srgbClr val="006600"/>
                </a:solidFill>
                <a:latin typeface="BIZ UDゴシック" panose="020B0400000000000000" pitchFamily="49" charset="-128"/>
                <a:ea typeface="BIZ UDゴシック" panose="020B0400000000000000" pitchFamily="49" charset="-128"/>
              </a:rPr>
              <a:t>施策例＞</a:t>
            </a:r>
            <a:r>
              <a:rPr kumimoji="1" lang="ja-JP" altLang="en-US" sz="1200" dirty="0">
                <a:solidFill>
                  <a:schemeClr val="tx1"/>
                </a:solidFill>
                <a:latin typeface="BIZ UDゴシック" panose="020B0400000000000000" pitchFamily="49" charset="-128"/>
                <a:ea typeface="BIZ UDゴシック" panose="020B0400000000000000" pitchFamily="49" charset="-128"/>
              </a:rPr>
              <a:t>アプリ・</a:t>
            </a:r>
            <a:r>
              <a:rPr kumimoji="1" lang="en-US" altLang="ja-JP" sz="1200" dirty="0">
                <a:solidFill>
                  <a:schemeClr val="tx1"/>
                </a:solidFill>
                <a:latin typeface="BIZ UDゴシック" panose="020B0400000000000000" pitchFamily="49" charset="-128"/>
                <a:ea typeface="BIZ UDゴシック" panose="020B0400000000000000" pitchFamily="49" charset="-128"/>
              </a:rPr>
              <a:t>SNS</a:t>
            </a:r>
            <a:r>
              <a:rPr kumimoji="1" lang="ja-JP" altLang="en-US" sz="1200" dirty="0">
                <a:solidFill>
                  <a:schemeClr val="tx1"/>
                </a:solidFill>
                <a:latin typeface="BIZ UDゴシック" panose="020B0400000000000000" pitchFamily="49" charset="-128"/>
                <a:ea typeface="BIZ UDゴシック" panose="020B0400000000000000" pitchFamily="49" charset="-128"/>
              </a:rPr>
              <a:t>等の活用や民間事業者と連携し、</a:t>
            </a:r>
            <a:br>
              <a:rPr lang="en-US" altLang="ja-JP" sz="1200" dirty="0">
                <a:solidFill>
                  <a:schemeClr val="tx1"/>
                </a:solidFill>
                <a:latin typeface="BIZ UDゴシック" panose="020B0400000000000000" pitchFamily="49" charset="-128"/>
                <a:ea typeface="BIZ UDゴシック" panose="020B0400000000000000" pitchFamily="49" charset="-128"/>
              </a:rPr>
            </a:br>
            <a:r>
              <a:rPr lang="en-US" altLang="ja-JP" sz="1200" dirty="0">
                <a:solidFill>
                  <a:schemeClr val="tx1"/>
                </a:solidFill>
                <a:latin typeface="BIZ UDゴシック" panose="020B0400000000000000" pitchFamily="49" charset="-128"/>
                <a:ea typeface="BIZ UDゴシック" panose="020B0400000000000000" pitchFamily="49" charset="-128"/>
              </a:rPr>
              <a:t>    </a:t>
            </a:r>
            <a:r>
              <a:rPr lang="ja-JP" altLang="en-US" sz="1200" dirty="0">
                <a:solidFill>
                  <a:schemeClr val="tx1"/>
                </a:solidFill>
                <a:latin typeface="BIZ UDゴシック" panose="020B0400000000000000" pitchFamily="49" charset="-128"/>
                <a:ea typeface="BIZ UDゴシック" panose="020B0400000000000000" pitchFamily="49" charset="-128"/>
              </a:rPr>
              <a:t>　　 </a:t>
            </a:r>
            <a:r>
              <a:rPr kumimoji="1" lang="ja-JP" altLang="en-US" sz="1200" dirty="0">
                <a:solidFill>
                  <a:schemeClr val="tx1"/>
                </a:solidFill>
                <a:latin typeface="BIZ UDゴシック" panose="020B0400000000000000" pitchFamily="49" charset="-128"/>
                <a:ea typeface="BIZ UDゴシック" panose="020B0400000000000000" pitchFamily="49" charset="-128"/>
              </a:rPr>
              <a:t>見える化（</a:t>
            </a:r>
            <a:r>
              <a:rPr kumimoji="1" lang="en-US" altLang="ja-JP" sz="1200" dirty="0">
                <a:solidFill>
                  <a:schemeClr val="tx1"/>
                </a:solidFill>
                <a:latin typeface="BIZ UDゴシック" panose="020B0400000000000000" pitchFamily="49" charset="-128"/>
                <a:ea typeface="BIZ UDゴシック" panose="020B0400000000000000" pitchFamily="49" charset="-128"/>
              </a:rPr>
              <a:t>CFP</a:t>
            </a:r>
            <a:r>
              <a:rPr kumimoji="1" lang="ja-JP" altLang="en-US" sz="1200" dirty="0">
                <a:solidFill>
                  <a:schemeClr val="tx1"/>
                </a:solidFill>
                <a:latin typeface="BIZ UDゴシック" panose="020B0400000000000000" pitchFamily="49" charset="-128"/>
                <a:ea typeface="BIZ UDゴシック" panose="020B0400000000000000" pitchFamily="49" charset="-128"/>
              </a:rPr>
              <a:t>）等を進め、主体的な取組の</a:t>
            </a:r>
            <a:r>
              <a:rPr lang="ja-JP" altLang="en-US" sz="1200" dirty="0">
                <a:solidFill>
                  <a:schemeClr val="tx1"/>
                </a:solidFill>
                <a:latin typeface="BIZ UDゴシック" panose="020B0400000000000000" pitchFamily="49" charset="-128"/>
                <a:ea typeface="BIZ UDゴシック" panose="020B0400000000000000" pitchFamily="49" charset="-128"/>
              </a:rPr>
              <a:t>促進</a:t>
            </a:r>
            <a:r>
              <a:rPr kumimoji="1" lang="ja-JP" altLang="en-US" sz="1200" dirty="0">
                <a:solidFill>
                  <a:schemeClr val="tx1"/>
                </a:solidFill>
                <a:latin typeface="BIZ UDゴシック" panose="020B0400000000000000" pitchFamily="49" charset="-128"/>
                <a:ea typeface="BIZ UDゴシック" panose="020B0400000000000000" pitchFamily="49" charset="-128"/>
              </a:rPr>
              <a:t>　等</a:t>
            </a:r>
          </a:p>
          <a:p>
            <a:pPr>
              <a:spcBef>
                <a:spcPts val="600"/>
              </a:spcBef>
            </a:pPr>
            <a:endParaRPr kumimoji="1" lang="ja-JP" altLang="en-US" sz="1400" b="1" dirty="0">
              <a:solidFill>
                <a:srgbClr val="006600"/>
              </a:solidFill>
              <a:latin typeface="BIZ UDゴシック" panose="020B0400000000000000" pitchFamily="49" charset="-128"/>
              <a:ea typeface="BIZ UDゴシック" panose="020B0400000000000000" pitchFamily="49" charset="-128"/>
            </a:endParaRPr>
          </a:p>
        </p:txBody>
      </p:sp>
      <p:sp>
        <p:nvSpPr>
          <p:cNvPr id="32" name="四角形: 角を丸くする 31">
            <a:extLst>
              <a:ext uri="{FF2B5EF4-FFF2-40B4-BE49-F238E27FC236}">
                <a16:creationId xmlns:a16="http://schemas.microsoft.com/office/drawing/2014/main" id="{BD0D16C9-C902-435C-8BCC-C73CA61758CB}"/>
              </a:ext>
            </a:extLst>
          </p:cNvPr>
          <p:cNvSpPr/>
          <p:nvPr/>
        </p:nvSpPr>
        <p:spPr>
          <a:xfrm>
            <a:off x="5012239" y="2670363"/>
            <a:ext cx="4860000" cy="1222123"/>
          </a:xfrm>
          <a:prstGeom prst="roundRect">
            <a:avLst>
              <a:gd name="adj" fmla="val 6359"/>
            </a:avLst>
          </a:prstGeom>
          <a:no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712788" indent="-712788">
              <a:spcBef>
                <a:spcPts val="600"/>
              </a:spcBef>
            </a:pPr>
            <a:r>
              <a:rPr kumimoji="1" lang="ja-JP" altLang="en-US" sz="1600" b="1" dirty="0">
                <a:solidFill>
                  <a:srgbClr val="006600"/>
                </a:solidFill>
                <a:latin typeface="BIZ UDゴシック" panose="020B0400000000000000" pitchFamily="49" charset="-128"/>
                <a:ea typeface="BIZ UDゴシック" panose="020B0400000000000000" pitchFamily="49" charset="-128"/>
              </a:rPr>
              <a:t>重点施策４</a:t>
            </a:r>
            <a:endParaRPr kumimoji="1" lang="en-US" altLang="ja-JP" sz="1600" b="1" dirty="0">
              <a:solidFill>
                <a:srgbClr val="006600"/>
              </a:solidFill>
              <a:latin typeface="BIZ UDゴシック" panose="020B0400000000000000" pitchFamily="49" charset="-128"/>
              <a:ea typeface="BIZ UDゴシック" panose="020B0400000000000000" pitchFamily="49" charset="-128"/>
            </a:endParaRPr>
          </a:p>
          <a:p>
            <a:r>
              <a:rPr lang="ja-JP" altLang="en-US" sz="1400" b="1" dirty="0">
                <a:solidFill>
                  <a:srgbClr val="006600"/>
                </a:solidFill>
                <a:latin typeface="BIZ UDゴシック" panose="020B0400000000000000" pitchFamily="49" charset="-128"/>
                <a:ea typeface="BIZ UDゴシック" panose="020B0400000000000000" pitchFamily="49" charset="-128"/>
              </a:rPr>
              <a:t> </a:t>
            </a:r>
            <a:r>
              <a:rPr kumimoji="1" lang="ja-JP" altLang="en-US" sz="1400" b="1" dirty="0">
                <a:solidFill>
                  <a:srgbClr val="006600"/>
                </a:solidFill>
                <a:latin typeface="BIZ UDゴシック" panose="020B0400000000000000" pitchFamily="49" charset="-128"/>
                <a:ea typeface="BIZ UDゴシック" panose="020B0400000000000000" pitchFamily="49" charset="-128"/>
              </a:rPr>
              <a:t>グリーントランスフォーメーション</a:t>
            </a:r>
            <a:br>
              <a:rPr kumimoji="1" lang="en-US" altLang="ja-JP" sz="1400" b="1" dirty="0">
                <a:solidFill>
                  <a:srgbClr val="006600"/>
                </a:solidFill>
                <a:latin typeface="BIZ UDゴシック" panose="020B0400000000000000" pitchFamily="49" charset="-128"/>
                <a:ea typeface="BIZ UDゴシック" panose="020B0400000000000000" pitchFamily="49" charset="-128"/>
              </a:rPr>
            </a:br>
            <a:r>
              <a:rPr kumimoji="1" lang="en-US" altLang="ja-JP" sz="1400" b="1" dirty="0">
                <a:solidFill>
                  <a:srgbClr val="006600"/>
                </a:solidFill>
                <a:latin typeface="BIZ UDゴシック" panose="020B0400000000000000" pitchFamily="49" charset="-128"/>
                <a:ea typeface="BIZ UDゴシック" panose="020B0400000000000000" pitchFamily="49" charset="-128"/>
              </a:rPr>
              <a:t> </a:t>
            </a:r>
            <a:r>
              <a:rPr kumimoji="1" lang="ja-JP" altLang="en-US" sz="1400" b="1" dirty="0">
                <a:solidFill>
                  <a:srgbClr val="006600"/>
                </a:solidFill>
                <a:latin typeface="BIZ UDゴシック" panose="020B0400000000000000" pitchFamily="49" charset="-128"/>
                <a:ea typeface="BIZ UDゴシック" panose="020B0400000000000000" pitchFamily="49" charset="-128"/>
              </a:rPr>
              <a:t>（</a:t>
            </a:r>
            <a:r>
              <a:rPr lang="ja-JP" altLang="en-US" sz="1400" b="1" dirty="0">
                <a:solidFill>
                  <a:srgbClr val="006600"/>
                </a:solidFill>
                <a:latin typeface="BIZ UDゴシック" panose="020B0400000000000000" pitchFamily="49" charset="-128"/>
                <a:ea typeface="BIZ UDゴシック" panose="020B0400000000000000" pitchFamily="49" charset="-128"/>
              </a:rPr>
              <a:t>ＧＸ</a:t>
            </a:r>
            <a:r>
              <a:rPr kumimoji="1" lang="ja-JP" altLang="en-US" sz="1400" b="1" dirty="0">
                <a:solidFill>
                  <a:srgbClr val="006600"/>
                </a:solidFill>
                <a:latin typeface="BIZ UDゴシック" panose="020B0400000000000000" pitchFamily="49" charset="-128"/>
                <a:ea typeface="BIZ UDゴシック" panose="020B0400000000000000" pitchFamily="49" charset="-128"/>
              </a:rPr>
              <a:t>）を通じた脱炭素経営の促進</a:t>
            </a:r>
            <a:br>
              <a:rPr lang="en-US" altLang="ja-JP" sz="1400" b="1" dirty="0">
                <a:solidFill>
                  <a:srgbClr val="006600"/>
                </a:solidFill>
                <a:latin typeface="BIZ UDゴシック" panose="020B0400000000000000" pitchFamily="49" charset="-128"/>
                <a:ea typeface="BIZ UDゴシック" panose="020B0400000000000000" pitchFamily="49" charset="-128"/>
              </a:rPr>
            </a:br>
            <a:r>
              <a:rPr kumimoji="1" lang="en-US" altLang="ja-JP" sz="1200" dirty="0">
                <a:solidFill>
                  <a:srgbClr val="006600"/>
                </a:solidFill>
                <a:latin typeface="BIZ UDゴシック" panose="020B0400000000000000" pitchFamily="49" charset="-128"/>
                <a:ea typeface="BIZ UDゴシック" panose="020B0400000000000000" pitchFamily="49" charset="-128"/>
              </a:rPr>
              <a:t>&lt;</a:t>
            </a:r>
            <a:r>
              <a:rPr kumimoji="1" lang="ja-JP" altLang="en-US" sz="1200" dirty="0">
                <a:solidFill>
                  <a:srgbClr val="006600"/>
                </a:solidFill>
                <a:latin typeface="BIZ UDゴシック" panose="020B0400000000000000" pitchFamily="49" charset="-128"/>
                <a:ea typeface="BIZ UDゴシック" panose="020B0400000000000000" pitchFamily="49" charset="-128"/>
              </a:rPr>
              <a:t>施策例＞</a:t>
            </a:r>
            <a:r>
              <a:rPr lang="ja-JP" altLang="en-US" sz="1200" dirty="0">
                <a:solidFill>
                  <a:schemeClr val="tx1"/>
                </a:solidFill>
                <a:latin typeface="BIZ UDゴシック" panose="020B0400000000000000" pitchFamily="49" charset="-128"/>
                <a:ea typeface="BIZ UDゴシック" panose="020B0400000000000000" pitchFamily="49" charset="-128"/>
              </a:rPr>
              <a:t>府条例に基づく届出・評価制度と連動</a:t>
            </a:r>
            <a:endParaRPr lang="en-US" altLang="ja-JP" sz="1200" dirty="0">
              <a:solidFill>
                <a:schemeClr val="tx1"/>
              </a:solidFill>
              <a:latin typeface="BIZ UDゴシック" panose="020B0400000000000000" pitchFamily="49" charset="-128"/>
              <a:ea typeface="BIZ UDゴシック" panose="020B0400000000000000" pitchFamily="49" charset="-128"/>
            </a:endParaRPr>
          </a:p>
          <a:p>
            <a:r>
              <a:rPr lang="en-US" altLang="ja-JP" sz="1200" dirty="0">
                <a:solidFill>
                  <a:schemeClr val="tx1"/>
                </a:solidFill>
                <a:latin typeface="BIZ UDゴシック" panose="020B0400000000000000" pitchFamily="49" charset="-128"/>
                <a:ea typeface="BIZ UDゴシック" panose="020B0400000000000000" pitchFamily="49" charset="-128"/>
              </a:rPr>
              <a:t>         </a:t>
            </a:r>
            <a:r>
              <a:rPr lang="ja-JP" altLang="en-US" sz="1200" dirty="0">
                <a:solidFill>
                  <a:schemeClr val="tx1"/>
                </a:solidFill>
                <a:latin typeface="BIZ UDゴシック" panose="020B0400000000000000" pitchFamily="49" charset="-128"/>
                <a:ea typeface="BIZ UDゴシック" panose="020B0400000000000000" pitchFamily="49" charset="-128"/>
              </a:rPr>
              <a:t>したｻｽﾃﾅﾋﾞﾘﾃｨ･ﾘﾝｸ･ﾛｰﾝ （</a:t>
            </a:r>
            <a:r>
              <a:rPr lang="en-US" altLang="ja-JP" sz="1200" dirty="0">
                <a:solidFill>
                  <a:schemeClr val="tx1"/>
                </a:solidFill>
                <a:latin typeface="BIZ UDゴシック" panose="020B0400000000000000" pitchFamily="49" charset="-128"/>
                <a:ea typeface="BIZ UDゴシック" panose="020B0400000000000000" pitchFamily="49" charset="-128"/>
              </a:rPr>
              <a:t>SLL</a:t>
            </a:r>
            <a:r>
              <a:rPr lang="ja-JP" altLang="en-US" sz="1200" dirty="0">
                <a:solidFill>
                  <a:schemeClr val="tx1"/>
                </a:solidFill>
                <a:latin typeface="BIZ UDゴシック" panose="020B0400000000000000" pitchFamily="49" charset="-128"/>
                <a:ea typeface="BIZ UDゴシック" panose="020B0400000000000000" pitchFamily="49" charset="-128"/>
              </a:rPr>
              <a:t>）制度の構築・運用　等</a:t>
            </a:r>
          </a:p>
          <a:p>
            <a:pPr>
              <a:spcBef>
                <a:spcPts val="600"/>
              </a:spcBef>
            </a:pPr>
            <a:r>
              <a:rPr kumimoji="1" lang="ja-JP" altLang="en-US" sz="1200" dirty="0">
                <a:solidFill>
                  <a:srgbClr val="006600"/>
                </a:solidFill>
                <a:latin typeface="BIZ UDゴシック" panose="020B0400000000000000" pitchFamily="49" charset="-128"/>
                <a:ea typeface="BIZ UDゴシック" panose="020B0400000000000000" pitchFamily="49" charset="-128"/>
              </a:rPr>
              <a:t>　</a:t>
            </a:r>
          </a:p>
        </p:txBody>
      </p:sp>
      <p:pic>
        <p:nvPicPr>
          <p:cNvPr id="38" name="図 37">
            <a:extLst>
              <a:ext uri="{FF2B5EF4-FFF2-40B4-BE49-F238E27FC236}">
                <a16:creationId xmlns:a16="http://schemas.microsoft.com/office/drawing/2014/main" id="{B6CDDDDE-2A3B-4054-9E78-CBA6922AECE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42881" y="1518849"/>
            <a:ext cx="1152701" cy="1009248"/>
          </a:xfrm>
          <a:prstGeom prst="rect">
            <a:avLst/>
          </a:prstGeom>
        </p:spPr>
      </p:pic>
      <p:pic>
        <p:nvPicPr>
          <p:cNvPr id="40" name="図 39">
            <a:extLst>
              <a:ext uri="{FF2B5EF4-FFF2-40B4-BE49-F238E27FC236}">
                <a16:creationId xmlns:a16="http://schemas.microsoft.com/office/drawing/2014/main" id="{3BA58484-9482-41D5-9DBC-C1CD34898F4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65378" y="2784881"/>
            <a:ext cx="1014897" cy="813476"/>
          </a:xfrm>
          <a:prstGeom prst="rect">
            <a:avLst/>
          </a:prstGeom>
        </p:spPr>
      </p:pic>
      <p:pic>
        <p:nvPicPr>
          <p:cNvPr id="42" name="図 41">
            <a:extLst>
              <a:ext uri="{FF2B5EF4-FFF2-40B4-BE49-F238E27FC236}">
                <a16:creationId xmlns:a16="http://schemas.microsoft.com/office/drawing/2014/main" id="{C4646452-D2A3-46A1-9E7E-F045E4989D0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2280" y="2833846"/>
            <a:ext cx="507448" cy="747544"/>
          </a:xfrm>
          <a:prstGeom prst="rect">
            <a:avLst/>
          </a:prstGeom>
        </p:spPr>
      </p:pic>
      <p:sp>
        <p:nvSpPr>
          <p:cNvPr id="44" name="四角形: 角を丸くする 43">
            <a:extLst>
              <a:ext uri="{FF2B5EF4-FFF2-40B4-BE49-F238E27FC236}">
                <a16:creationId xmlns:a16="http://schemas.microsoft.com/office/drawing/2014/main" id="{AF951711-A448-49B4-AA0C-4727F2A30722}"/>
              </a:ext>
            </a:extLst>
          </p:cNvPr>
          <p:cNvSpPr/>
          <p:nvPr/>
        </p:nvSpPr>
        <p:spPr>
          <a:xfrm>
            <a:off x="90615" y="4024816"/>
            <a:ext cx="3204497" cy="288000"/>
          </a:xfrm>
          <a:prstGeom prst="roundRect">
            <a:avLst>
              <a:gd name="adj" fmla="val 50000"/>
            </a:avLst>
          </a:prstGeom>
          <a:solidFill>
            <a:srgbClr val="002060"/>
          </a:solidFill>
          <a:ln>
            <a:noFill/>
          </a:ln>
        </p:spPr>
        <p:style>
          <a:lnRef idx="2">
            <a:schemeClr val="dk1">
              <a:shade val="50000"/>
            </a:schemeClr>
          </a:lnRef>
          <a:fillRef idx="1">
            <a:schemeClr val="dk1"/>
          </a:fillRef>
          <a:effectRef idx="0">
            <a:schemeClr val="dk1"/>
          </a:effectRef>
          <a:fontRef idx="minor">
            <a:schemeClr val="lt1"/>
          </a:fontRef>
        </p:style>
        <p:txBody>
          <a:bodyPr lIns="36000" tIns="36000" rIns="36000" bIns="36000" rtlCol="0" anchor="ctr"/>
          <a:lstStyle/>
          <a:p>
            <a:pPr algn="dist"/>
            <a:r>
              <a:rPr kumimoji="1" lang="ja-JP" altLang="en-US" sz="1600" b="1" dirty="0">
                <a:latin typeface="BIZ UDゴシック" panose="020B0400000000000000" pitchFamily="49" charset="-128"/>
                <a:ea typeface="BIZ UDゴシック" panose="020B0400000000000000" pitchFamily="49" charset="-128"/>
              </a:rPr>
              <a:t>重点施策に伴う新たな取組指標</a:t>
            </a:r>
          </a:p>
        </p:txBody>
      </p:sp>
      <p:graphicFrame>
        <p:nvGraphicFramePr>
          <p:cNvPr id="2" name="表 1">
            <a:extLst>
              <a:ext uri="{FF2B5EF4-FFF2-40B4-BE49-F238E27FC236}">
                <a16:creationId xmlns:a16="http://schemas.microsoft.com/office/drawing/2014/main" id="{F18F38A9-7C3E-4817-9D79-EA06F7C2318A}"/>
              </a:ext>
            </a:extLst>
          </p:cNvPr>
          <p:cNvGraphicFramePr>
            <a:graphicFrameLocks noGrp="1"/>
          </p:cNvGraphicFramePr>
          <p:nvPr>
            <p:extLst>
              <p:ext uri="{D42A27DB-BD31-4B8C-83A1-F6EECF244321}">
                <p14:modId xmlns:p14="http://schemas.microsoft.com/office/powerpoint/2010/main" val="903624007"/>
              </p:ext>
            </p:extLst>
          </p:nvPr>
        </p:nvGraphicFramePr>
        <p:xfrm>
          <a:off x="526084" y="5641764"/>
          <a:ext cx="3437114" cy="893020"/>
        </p:xfrm>
        <a:graphic>
          <a:graphicData uri="http://schemas.openxmlformats.org/drawingml/2006/table">
            <a:tbl>
              <a:tblPr firstRow="1" firstCol="1" bandRow="1">
                <a:tableStyleId>{93296810-A885-4BE3-A3E7-6D5BEEA58F35}</a:tableStyleId>
              </a:tblPr>
              <a:tblGrid>
                <a:gridCol w="1012417">
                  <a:extLst>
                    <a:ext uri="{9D8B030D-6E8A-4147-A177-3AD203B41FA5}">
                      <a16:colId xmlns:a16="http://schemas.microsoft.com/office/drawing/2014/main" val="844830020"/>
                    </a:ext>
                  </a:extLst>
                </a:gridCol>
                <a:gridCol w="1123720">
                  <a:extLst>
                    <a:ext uri="{9D8B030D-6E8A-4147-A177-3AD203B41FA5}">
                      <a16:colId xmlns:a16="http://schemas.microsoft.com/office/drawing/2014/main" val="3761949157"/>
                    </a:ext>
                  </a:extLst>
                </a:gridCol>
                <a:gridCol w="1300977">
                  <a:extLst>
                    <a:ext uri="{9D8B030D-6E8A-4147-A177-3AD203B41FA5}">
                      <a16:colId xmlns:a16="http://schemas.microsoft.com/office/drawing/2014/main" val="920174900"/>
                    </a:ext>
                  </a:extLst>
                </a:gridCol>
              </a:tblGrid>
              <a:tr h="313050">
                <a:tc>
                  <a:txBody>
                    <a:bodyPr/>
                    <a:lstStyle/>
                    <a:p>
                      <a:pPr algn="ctr">
                        <a:lnSpc>
                          <a:spcPts val="2000"/>
                        </a:lnSpc>
                      </a:pPr>
                      <a:r>
                        <a:rPr lang="ja-JP" sz="1400" b="1" kern="100" dirty="0">
                          <a:effectLst/>
                          <a:latin typeface="BIZ UDゴシック" panose="020B0400000000000000" pitchFamily="49" charset="-128"/>
                          <a:ea typeface="BIZ UDゴシック" panose="020B0400000000000000" pitchFamily="49" charset="-128"/>
                        </a:rPr>
                        <a:t>年度</a:t>
                      </a: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algn="ctr">
                        <a:lnSpc>
                          <a:spcPts val="2000"/>
                        </a:lnSpc>
                      </a:pPr>
                      <a:r>
                        <a:rPr lang="ja-JP" altLang="en-US"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２０３０</a:t>
                      </a: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algn="ctr">
                        <a:lnSpc>
                          <a:spcPts val="2000"/>
                        </a:lnSpc>
                      </a:pPr>
                      <a:r>
                        <a:rPr lang="ja-JP" altLang="en-US"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２０３５</a:t>
                      </a: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96052705"/>
                  </a:ext>
                </a:extLst>
              </a:tr>
              <a:tr h="579970">
                <a:tc>
                  <a:txBody>
                    <a:bodyPr/>
                    <a:lstStyle/>
                    <a:p>
                      <a:pPr algn="ctr">
                        <a:lnSpc>
                          <a:spcPts val="2000"/>
                        </a:lnSpc>
                      </a:pPr>
                      <a:r>
                        <a:rPr lang="ja-JP" sz="1400" kern="100" dirty="0">
                          <a:effectLst/>
                          <a:latin typeface="BIZ UDゴシック" panose="020B0400000000000000" pitchFamily="49" charset="-128"/>
                          <a:ea typeface="BIZ UDゴシック" panose="020B0400000000000000" pitchFamily="49" charset="-128"/>
                        </a:rPr>
                        <a:t>導入</a:t>
                      </a:r>
                      <a:endParaRPr lang="en-US" altLang="ja-JP" sz="1400" kern="100" dirty="0">
                        <a:effectLst/>
                        <a:latin typeface="BIZ UDゴシック" panose="020B0400000000000000" pitchFamily="49" charset="-128"/>
                        <a:ea typeface="BIZ UDゴシック" panose="020B0400000000000000" pitchFamily="49" charset="-128"/>
                      </a:endParaRPr>
                    </a:p>
                    <a:p>
                      <a:pPr algn="ctr">
                        <a:lnSpc>
                          <a:spcPts val="2000"/>
                        </a:lnSpc>
                      </a:pPr>
                      <a:r>
                        <a:rPr lang="ja-JP" sz="1400" kern="100" dirty="0">
                          <a:effectLst/>
                          <a:latin typeface="BIZ UDゴシック" panose="020B0400000000000000" pitchFamily="49" charset="-128"/>
                          <a:ea typeface="BIZ UDゴシック" panose="020B0400000000000000" pitchFamily="49" charset="-128"/>
                        </a:rPr>
                        <a:t>目標量</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algn="ctr">
                        <a:lnSpc>
                          <a:spcPts val="2000"/>
                        </a:lnSpc>
                      </a:pPr>
                      <a:r>
                        <a:rPr lang="ja-JP" altLang="en-US" sz="1800" b="1" kern="100" dirty="0">
                          <a:solidFill>
                            <a:srgbClr val="002060"/>
                          </a:solidFill>
                          <a:effectLst/>
                          <a:latin typeface="BIZ UDゴシック" panose="020B0400000000000000" pitchFamily="49" charset="-128"/>
                          <a:ea typeface="BIZ UDゴシック" panose="020B0400000000000000" pitchFamily="49" charset="-128"/>
                        </a:rPr>
                        <a:t>８</a:t>
                      </a:r>
                      <a:r>
                        <a:rPr lang="ja-JP" altLang="en-US" sz="1200" kern="100" dirty="0">
                          <a:solidFill>
                            <a:srgbClr val="002060"/>
                          </a:solidFill>
                          <a:effectLst/>
                          <a:latin typeface="BIZ UDゴシック" panose="020B0400000000000000" pitchFamily="49" charset="-128"/>
                          <a:ea typeface="BIZ UDゴシック" panose="020B0400000000000000" pitchFamily="49" charset="-128"/>
                        </a:rPr>
                        <a:t>万</a:t>
                      </a:r>
                      <a:r>
                        <a:rPr lang="en-US" altLang="ja-JP" sz="1200" kern="100" dirty="0">
                          <a:effectLst/>
                          <a:latin typeface="BIZ UDゴシック" panose="020B0400000000000000" pitchFamily="49" charset="-128"/>
                          <a:ea typeface="BIZ UDゴシック" panose="020B0400000000000000" pitchFamily="49" charset="-128"/>
                        </a:rPr>
                        <a:t>kW</a:t>
                      </a:r>
                      <a:r>
                        <a:rPr lang="ja-JP" altLang="en-US" sz="1200" kern="100" dirty="0">
                          <a:effectLst/>
                          <a:latin typeface="BIZ UDゴシック" panose="020B0400000000000000" pitchFamily="49" charset="-128"/>
                          <a:ea typeface="BIZ UDゴシック" panose="020B0400000000000000" pitchFamily="49" charset="-128"/>
                        </a:rPr>
                        <a:t> </a:t>
                      </a:r>
                      <a:r>
                        <a:rPr lang="en-US" sz="1200" kern="100" dirty="0">
                          <a:effectLst/>
                          <a:latin typeface="BIZ UDゴシック" panose="020B0400000000000000" pitchFamily="49" charset="-128"/>
                          <a:ea typeface="BIZ UDゴシック" panose="020B0400000000000000" pitchFamily="49" charset="-128"/>
                        </a:rPr>
                        <a:t>(0.</a:t>
                      </a:r>
                      <a:r>
                        <a:rPr lang="en-US" altLang="ja-JP" sz="1200" kern="100" dirty="0">
                          <a:effectLst/>
                          <a:latin typeface="BIZ UDゴシック" panose="020B0400000000000000" pitchFamily="49" charset="-128"/>
                          <a:ea typeface="BIZ UDゴシック" panose="020B0400000000000000" pitchFamily="49" charset="-128"/>
                        </a:rPr>
                        <a:t>08</a:t>
                      </a:r>
                      <a:r>
                        <a:rPr lang="en-US" sz="1200" kern="100" dirty="0">
                          <a:effectLst/>
                          <a:latin typeface="BIZ UDゴシック" panose="020B0400000000000000" pitchFamily="49" charset="-128"/>
                          <a:ea typeface="BIZ UDゴシック" panose="020B0400000000000000" pitchFamily="49" charset="-128"/>
                        </a:rPr>
                        <a:t>GW)</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tc>
                  <a:txBody>
                    <a:bodyPr/>
                    <a:lstStyle/>
                    <a:p>
                      <a:pPr algn="ctr">
                        <a:lnSpc>
                          <a:spcPts val="2000"/>
                        </a:lnSpc>
                      </a:pPr>
                      <a:r>
                        <a:rPr lang="en-US" sz="2000" b="1" kern="100" dirty="0">
                          <a:solidFill>
                            <a:srgbClr val="0070C0"/>
                          </a:solidFill>
                          <a:effectLst/>
                          <a:latin typeface="BIZ UDゴシック" panose="020B0400000000000000" pitchFamily="49" charset="-128"/>
                          <a:ea typeface="BIZ UDゴシック" panose="020B0400000000000000" pitchFamily="49" charset="-128"/>
                        </a:rPr>
                        <a:t>5</a:t>
                      </a:r>
                      <a:r>
                        <a:rPr lang="en-US" altLang="ja-JP" sz="2000" b="1" kern="100" dirty="0">
                          <a:solidFill>
                            <a:srgbClr val="0070C0"/>
                          </a:solidFill>
                          <a:effectLst/>
                          <a:latin typeface="BIZ UDゴシック" panose="020B0400000000000000" pitchFamily="49" charset="-128"/>
                          <a:ea typeface="BIZ UDゴシック" panose="020B0400000000000000" pitchFamily="49" charset="-128"/>
                        </a:rPr>
                        <a:t>3</a:t>
                      </a:r>
                      <a:r>
                        <a:rPr lang="ja-JP" altLang="en-US" sz="1400" kern="100" dirty="0">
                          <a:effectLst/>
                          <a:latin typeface="BIZ UDゴシック" panose="020B0400000000000000" pitchFamily="49" charset="-128"/>
                          <a:ea typeface="BIZ UDゴシック" panose="020B0400000000000000" pitchFamily="49" charset="-128"/>
                        </a:rPr>
                        <a:t>万</a:t>
                      </a:r>
                      <a:r>
                        <a:rPr lang="en-US" altLang="ja-JP" sz="1400" kern="100" dirty="0">
                          <a:effectLst/>
                          <a:latin typeface="BIZ UDゴシック" panose="020B0400000000000000" pitchFamily="49" charset="-128"/>
                          <a:ea typeface="BIZ UDゴシック" panose="020B0400000000000000" pitchFamily="49" charset="-128"/>
                        </a:rPr>
                        <a:t>kW </a:t>
                      </a:r>
                      <a:r>
                        <a:rPr lang="en-US" sz="1400" kern="100" dirty="0">
                          <a:effectLst/>
                          <a:latin typeface="BIZ UDゴシック" panose="020B0400000000000000" pitchFamily="49" charset="-128"/>
                          <a:ea typeface="BIZ UDゴシック" panose="020B0400000000000000" pitchFamily="49" charset="-128"/>
                        </a:rPr>
                        <a:t>(0.5</a:t>
                      </a:r>
                      <a:r>
                        <a:rPr lang="en-US" altLang="ja-JP" sz="1400" kern="100" dirty="0">
                          <a:effectLst/>
                          <a:latin typeface="BIZ UDゴシック" panose="020B0400000000000000" pitchFamily="49" charset="-128"/>
                          <a:ea typeface="BIZ UDゴシック" panose="020B0400000000000000" pitchFamily="49" charset="-128"/>
                        </a:rPr>
                        <a:t>3</a:t>
                      </a:r>
                      <a:r>
                        <a:rPr lang="en-US" sz="1400" kern="100" dirty="0">
                          <a:effectLst/>
                          <a:latin typeface="BIZ UDゴシック" panose="020B0400000000000000" pitchFamily="49" charset="-128"/>
                          <a:ea typeface="BIZ UDゴシック" panose="020B0400000000000000" pitchFamily="49" charset="-128"/>
                        </a:rPr>
                        <a:t>GW)</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803269839"/>
                  </a:ext>
                </a:extLst>
              </a:tr>
            </a:tbl>
          </a:graphicData>
        </a:graphic>
      </p:graphicFrame>
      <p:pic>
        <p:nvPicPr>
          <p:cNvPr id="7" name="図 6">
            <a:extLst>
              <a:ext uri="{FF2B5EF4-FFF2-40B4-BE49-F238E27FC236}">
                <a16:creationId xmlns:a16="http://schemas.microsoft.com/office/drawing/2014/main" id="{6F473D60-6C60-4414-AC25-5ECF92644097}"/>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3558940" y="1398835"/>
            <a:ext cx="1189202" cy="942805"/>
          </a:xfrm>
          <a:prstGeom prst="rect">
            <a:avLst/>
          </a:prstGeom>
        </p:spPr>
      </p:pic>
      <p:sp>
        <p:nvSpPr>
          <p:cNvPr id="26" name="テキスト ボックス 25">
            <a:extLst>
              <a:ext uri="{FF2B5EF4-FFF2-40B4-BE49-F238E27FC236}">
                <a16:creationId xmlns:a16="http://schemas.microsoft.com/office/drawing/2014/main" id="{06533F2D-A598-4A5F-B85F-17C68A5A8C37}"/>
              </a:ext>
            </a:extLst>
          </p:cNvPr>
          <p:cNvSpPr txBox="1"/>
          <p:nvPr/>
        </p:nvSpPr>
        <p:spPr>
          <a:xfrm>
            <a:off x="140754" y="4354061"/>
            <a:ext cx="5062250" cy="338554"/>
          </a:xfrm>
          <a:prstGeom prst="rect">
            <a:avLst/>
          </a:prstGeom>
          <a:noFill/>
        </p:spPr>
        <p:txBody>
          <a:bodyPr wrap="square">
            <a:spAutoFit/>
          </a:bodyPr>
          <a:lstStyle/>
          <a:p>
            <a:pPr marL="342900" lvl="0" indent="-342900" algn="l">
              <a:buFont typeface="Wingdings" panose="05000000000000000000" pitchFamily="2" charset="2"/>
              <a:buChar char="n"/>
            </a:pPr>
            <a:r>
              <a:rPr lang="ja-JP" altLang="ja-JP" sz="1600" b="1" kern="100" dirty="0">
                <a:effectLst/>
                <a:latin typeface="游明朝" panose="02020400000000000000" pitchFamily="18" charset="-128"/>
                <a:ea typeface="Meiryo UI" panose="020B0604030504040204" pitchFamily="50" charset="-128"/>
                <a:cs typeface="Times New Roman" panose="02020603050405020304" pitchFamily="18" charset="0"/>
              </a:rPr>
              <a:t>次世代型太陽電池（ペロブスカイト等）</a:t>
            </a:r>
            <a:endPar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27" name="テキスト ボックス 26">
            <a:extLst>
              <a:ext uri="{FF2B5EF4-FFF2-40B4-BE49-F238E27FC236}">
                <a16:creationId xmlns:a16="http://schemas.microsoft.com/office/drawing/2014/main" id="{274F5A2E-C8CA-4036-840D-7060F5B61AAF}"/>
              </a:ext>
            </a:extLst>
          </p:cNvPr>
          <p:cNvSpPr txBox="1"/>
          <p:nvPr/>
        </p:nvSpPr>
        <p:spPr>
          <a:xfrm>
            <a:off x="4827109" y="4301191"/>
            <a:ext cx="5960966" cy="338554"/>
          </a:xfrm>
          <a:prstGeom prst="rect">
            <a:avLst/>
          </a:prstGeom>
          <a:noFill/>
        </p:spPr>
        <p:txBody>
          <a:bodyPr wrap="square">
            <a:spAutoFit/>
          </a:bodyPr>
          <a:lstStyle/>
          <a:p>
            <a:pPr marL="342900" lvl="0" indent="-342900" algn="l">
              <a:buFont typeface="Wingdings" panose="05000000000000000000" pitchFamily="2" charset="2"/>
              <a:buChar char="n"/>
            </a:pPr>
            <a:r>
              <a:rPr lang="ja-JP" altLang="ja-JP" sz="1600" b="1" kern="100" dirty="0">
                <a:effectLst/>
                <a:latin typeface="游明朝" panose="02020400000000000000" pitchFamily="18" charset="-128"/>
                <a:ea typeface="Meiryo UI" panose="020B0604030504040204" pitchFamily="50" charset="-128"/>
                <a:cs typeface="Times New Roman" panose="02020603050405020304" pitchFamily="18" charset="0"/>
              </a:rPr>
              <a:t>電動車・ゼロエミッション車</a:t>
            </a:r>
            <a:r>
              <a:rPr lang="ja-JP" alt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r>
              <a:rPr lang="en-US" alt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ZEV</a:t>
            </a:r>
            <a:r>
              <a:rPr lang="ja-JP" altLang="ja-JP" sz="16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9" name="テキスト ボックス 18">
            <a:extLst>
              <a:ext uri="{FF2B5EF4-FFF2-40B4-BE49-F238E27FC236}">
                <a16:creationId xmlns:a16="http://schemas.microsoft.com/office/drawing/2014/main" id="{3FE68131-E175-41B9-A5A4-2CD9D3BF5104}"/>
              </a:ext>
            </a:extLst>
          </p:cNvPr>
          <p:cNvSpPr txBox="1"/>
          <p:nvPr/>
        </p:nvSpPr>
        <p:spPr>
          <a:xfrm>
            <a:off x="314853" y="6586233"/>
            <a:ext cx="4379205" cy="261610"/>
          </a:xfrm>
          <a:prstGeom prst="rect">
            <a:avLst/>
          </a:prstGeom>
          <a:noFill/>
        </p:spPr>
        <p:txBody>
          <a:bodyPr wrap="square">
            <a:spAutoFit/>
          </a:bodyPr>
          <a:lstStyle/>
          <a:p>
            <a:r>
              <a:rPr lang="en-US" altLang="ja-JP" sz="1100" b="0" i="0" dirty="0">
                <a:solidFill>
                  <a:srgbClr val="222222"/>
                </a:solidFill>
                <a:effectLst/>
                <a:latin typeface="Meiryo UI" panose="020B0604030504040204" pitchFamily="50" charset="-128"/>
                <a:ea typeface="Meiryo UI" panose="020B0604030504040204" pitchFamily="50" charset="-128"/>
              </a:rPr>
              <a:t>※</a:t>
            </a:r>
            <a:r>
              <a:rPr lang="ja-JP" altLang="en-US" sz="1100" b="0" i="0" dirty="0">
                <a:solidFill>
                  <a:srgbClr val="222222"/>
                </a:solidFill>
                <a:effectLst/>
                <a:latin typeface="Meiryo UI" panose="020B0604030504040204" pitchFamily="50" charset="-128"/>
                <a:ea typeface="Meiryo UI" panose="020B0604030504040204" pitchFamily="50" charset="-128"/>
              </a:rPr>
              <a:t>府域の太陽光発電（シリコン系）容量</a:t>
            </a:r>
            <a:r>
              <a:rPr lang="en-US" altLang="ja-JP" sz="1100" dirty="0">
                <a:solidFill>
                  <a:srgbClr val="222222"/>
                </a:solidFill>
                <a:latin typeface="Meiryo UI" panose="020B0604030504040204" pitchFamily="50" charset="-128"/>
                <a:ea typeface="Meiryo UI" panose="020B0604030504040204" pitchFamily="50" charset="-128"/>
              </a:rPr>
              <a:t>   </a:t>
            </a:r>
            <a:r>
              <a:rPr lang="en-US" altLang="ja-JP" sz="1100" b="0" i="0" dirty="0">
                <a:solidFill>
                  <a:srgbClr val="222222"/>
                </a:solidFill>
                <a:effectLst/>
                <a:latin typeface="Meiryo UI" panose="020B0604030504040204" pitchFamily="50" charset="-128"/>
                <a:ea typeface="Meiryo UI" panose="020B0604030504040204" pitchFamily="50" charset="-128"/>
              </a:rPr>
              <a:t>124.2</a:t>
            </a:r>
            <a:r>
              <a:rPr lang="ja-JP" altLang="en-US" sz="1100" b="0" i="0" dirty="0">
                <a:solidFill>
                  <a:srgbClr val="222222"/>
                </a:solidFill>
                <a:effectLst/>
                <a:latin typeface="Meiryo UI" panose="020B0604030504040204" pitchFamily="50" charset="-128"/>
                <a:ea typeface="Meiryo UI" panose="020B0604030504040204" pitchFamily="50" charset="-128"/>
              </a:rPr>
              <a:t>万</a:t>
            </a:r>
            <a:r>
              <a:rPr lang="en-US" altLang="ja-JP" sz="1100" b="0" i="0" dirty="0">
                <a:solidFill>
                  <a:srgbClr val="222222"/>
                </a:solidFill>
                <a:effectLst/>
                <a:latin typeface="Meiryo UI" panose="020B0604030504040204" pitchFamily="50" charset="-128"/>
                <a:ea typeface="Meiryo UI" panose="020B0604030504040204" pitchFamily="50" charset="-128"/>
              </a:rPr>
              <a:t>kW (2023</a:t>
            </a:r>
            <a:r>
              <a:rPr lang="ja-JP" altLang="en-US" sz="1100" b="0" i="0" dirty="0">
                <a:solidFill>
                  <a:srgbClr val="222222"/>
                </a:solidFill>
                <a:effectLst/>
                <a:latin typeface="Meiryo UI" panose="020B0604030504040204" pitchFamily="50" charset="-128"/>
                <a:ea typeface="Meiryo UI" panose="020B0604030504040204" pitchFamily="50" charset="-128"/>
              </a:rPr>
              <a:t>年度</a:t>
            </a:r>
            <a:r>
              <a:rPr lang="en-US" altLang="ja-JP" sz="1100" b="0" i="0" dirty="0">
                <a:solidFill>
                  <a:srgbClr val="222222"/>
                </a:solidFill>
                <a:effectLst/>
                <a:latin typeface="Meiryo UI" panose="020B0604030504040204" pitchFamily="50" charset="-128"/>
                <a:ea typeface="Meiryo UI" panose="020B0604030504040204" pitchFamily="50" charset="-128"/>
              </a:rPr>
              <a:t>)</a:t>
            </a:r>
          </a:p>
        </p:txBody>
      </p:sp>
      <p:graphicFrame>
        <p:nvGraphicFramePr>
          <p:cNvPr id="5" name="表 4">
            <a:extLst>
              <a:ext uri="{FF2B5EF4-FFF2-40B4-BE49-F238E27FC236}">
                <a16:creationId xmlns:a16="http://schemas.microsoft.com/office/drawing/2014/main" id="{6A05E590-9202-4A86-B575-2527C55ACB1C}"/>
              </a:ext>
            </a:extLst>
          </p:cNvPr>
          <p:cNvGraphicFramePr>
            <a:graphicFrameLocks noGrp="1"/>
          </p:cNvGraphicFramePr>
          <p:nvPr>
            <p:extLst>
              <p:ext uri="{D42A27DB-BD31-4B8C-83A1-F6EECF244321}">
                <p14:modId xmlns:p14="http://schemas.microsoft.com/office/powerpoint/2010/main" val="723964461"/>
              </p:ext>
            </p:extLst>
          </p:nvPr>
        </p:nvGraphicFramePr>
        <p:xfrm>
          <a:off x="5028644" y="5068991"/>
          <a:ext cx="4562504" cy="1708391"/>
        </p:xfrm>
        <a:graphic>
          <a:graphicData uri="http://schemas.openxmlformats.org/drawingml/2006/table">
            <a:tbl>
              <a:tblPr firstRow="1" bandRow="1">
                <a:tableStyleId>{93296810-A885-4BE3-A3E7-6D5BEEA58F35}</a:tableStyleId>
              </a:tblPr>
              <a:tblGrid>
                <a:gridCol w="212440">
                  <a:extLst>
                    <a:ext uri="{9D8B030D-6E8A-4147-A177-3AD203B41FA5}">
                      <a16:colId xmlns:a16="http://schemas.microsoft.com/office/drawing/2014/main" val="1700645591"/>
                    </a:ext>
                  </a:extLst>
                </a:gridCol>
                <a:gridCol w="1060000">
                  <a:extLst>
                    <a:ext uri="{9D8B030D-6E8A-4147-A177-3AD203B41FA5}">
                      <a16:colId xmlns:a16="http://schemas.microsoft.com/office/drawing/2014/main" val="790350301"/>
                    </a:ext>
                  </a:extLst>
                </a:gridCol>
                <a:gridCol w="1096688">
                  <a:extLst>
                    <a:ext uri="{9D8B030D-6E8A-4147-A177-3AD203B41FA5}">
                      <a16:colId xmlns:a16="http://schemas.microsoft.com/office/drawing/2014/main" val="546977511"/>
                    </a:ext>
                  </a:extLst>
                </a:gridCol>
                <a:gridCol w="1096688">
                  <a:extLst>
                    <a:ext uri="{9D8B030D-6E8A-4147-A177-3AD203B41FA5}">
                      <a16:colId xmlns:a16="http://schemas.microsoft.com/office/drawing/2014/main" val="3486447296"/>
                    </a:ext>
                  </a:extLst>
                </a:gridCol>
                <a:gridCol w="1096688">
                  <a:extLst>
                    <a:ext uri="{9D8B030D-6E8A-4147-A177-3AD203B41FA5}">
                      <a16:colId xmlns:a16="http://schemas.microsoft.com/office/drawing/2014/main" val="3910278677"/>
                    </a:ext>
                  </a:extLst>
                </a:gridCol>
              </a:tblGrid>
              <a:tr h="366057">
                <a:tc gridSpan="2">
                  <a:txBody>
                    <a:bodyPr/>
                    <a:lstStyle/>
                    <a:p>
                      <a:pPr algn="ctr">
                        <a:lnSpc>
                          <a:spcPct val="100000"/>
                        </a:lnSpc>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年 度</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nchor="ctr"/>
                </a:tc>
                <a:tc hMerge="1">
                  <a:txBody>
                    <a:bodyPr/>
                    <a:lstStyle/>
                    <a:p>
                      <a:endParaRPr kumimoji="1" lang="ja-JP" altLang="en-US"/>
                    </a:p>
                  </a:txBody>
                  <a:tcPr/>
                </a:tc>
                <a:tc>
                  <a:txBody>
                    <a:bodyPr/>
                    <a:lstStyle/>
                    <a:p>
                      <a:pPr algn="ctr">
                        <a:lnSpc>
                          <a:spcPct val="100000"/>
                        </a:lnSpc>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２０３０</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525" marR="9525" marT="9525"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２０３５</a:t>
                      </a:r>
                      <a:endParaRPr lang="ja-JP"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525" marR="9525" marT="9525" marB="0" anchor="ctr"/>
                </a:tc>
                <a:tc>
                  <a:txBody>
                    <a:bodyPr/>
                    <a:lstStyle/>
                    <a:p>
                      <a:pPr algn="ctr">
                        <a:lnSpc>
                          <a:spcPct val="100000"/>
                        </a:lnSpc>
                      </a:pPr>
                      <a:r>
                        <a:rPr lang="ja-JP" sz="1400" kern="1200" dirty="0">
                          <a:effectLst/>
                          <a:latin typeface="BIZ UDゴシック" panose="020B0400000000000000" pitchFamily="49" charset="-128"/>
                          <a:ea typeface="BIZ UDゴシック" panose="020B0400000000000000" pitchFamily="49" charset="-128"/>
                        </a:rPr>
                        <a:t>参考</a:t>
                      </a:r>
                      <a:r>
                        <a:rPr lang="en-US" sz="1400" kern="1200" dirty="0">
                          <a:effectLst/>
                          <a:latin typeface="BIZ UDゴシック" panose="020B0400000000000000" pitchFamily="49" charset="-128"/>
                          <a:ea typeface="BIZ UDゴシック" panose="020B0400000000000000" pitchFamily="49" charset="-128"/>
                        </a:rPr>
                        <a:t>(2023)</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525" marR="9525" marT="9525" marB="0" anchor="ctr"/>
                </a:tc>
                <a:extLst>
                  <a:ext uri="{0D108BD9-81ED-4DB2-BD59-A6C34878D82A}">
                    <a16:rowId xmlns:a16="http://schemas.microsoft.com/office/drawing/2014/main" val="2435512118"/>
                  </a:ext>
                </a:extLst>
              </a:tr>
              <a:tr h="184094">
                <a:tc gridSpan="5">
                  <a:txBody>
                    <a:bodyPr/>
                    <a:lstStyle/>
                    <a:p>
                      <a:pPr marL="177800" lvl="0" indent="0" algn="l">
                        <a:lnSpc>
                          <a:spcPct val="100000"/>
                        </a:lnSpc>
                        <a:buFont typeface="Wingdings" panose="05000000000000000000" pitchFamily="2" charset="2"/>
                        <a:buNone/>
                      </a:pPr>
                      <a:r>
                        <a:rPr lang="ja-JP" altLang="en-US" sz="1200" kern="1200" dirty="0">
                          <a:effectLst/>
                          <a:latin typeface="BIZ UDゴシック" panose="020B0400000000000000" pitchFamily="49" charset="-128"/>
                          <a:ea typeface="BIZ UDゴシック" panose="020B0400000000000000" pitchFamily="49" charset="-128"/>
                        </a:rPr>
                        <a:t>＜</a:t>
                      </a:r>
                      <a:r>
                        <a:rPr lang="ja-JP" sz="1200" kern="1200" dirty="0">
                          <a:effectLst/>
                          <a:latin typeface="BIZ UDゴシック" panose="020B0400000000000000" pitchFamily="49" charset="-128"/>
                          <a:ea typeface="BIZ UDゴシック" panose="020B0400000000000000" pitchFamily="49" charset="-128"/>
                        </a:rPr>
                        <a:t>新車販売</a:t>
                      </a:r>
                      <a:r>
                        <a:rPr lang="ja-JP" altLang="en-US" sz="1200" u="none" kern="1200" dirty="0">
                          <a:effectLst/>
                          <a:latin typeface="BIZ UDゴシック" panose="020B0400000000000000" pitchFamily="49" charset="-128"/>
                          <a:ea typeface="BIZ UDゴシック" panose="020B0400000000000000" pitchFamily="49" charset="-128"/>
                        </a:rPr>
                        <a:t>（</a:t>
                      </a:r>
                      <a:r>
                        <a:rPr lang="ja-JP" altLang="en-US" sz="1200" u="sng" kern="1200" dirty="0">
                          <a:effectLst/>
                          <a:latin typeface="BIZ UDゴシック" panose="020B0400000000000000" pitchFamily="49" charset="-128"/>
                          <a:ea typeface="BIZ UDゴシック" panose="020B0400000000000000" pitchFamily="49" charset="-128"/>
                        </a:rPr>
                        <a:t>商用車含めた全ての自動車</a:t>
                      </a:r>
                      <a:r>
                        <a:rPr lang="ja-JP" altLang="en-US" sz="1200" u="none" kern="1200" dirty="0">
                          <a:effectLst/>
                          <a:latin typeface="BIZ UDゴシック" panose="020B0400000000000000" pitchFamily="49" charset="-128"/>
                          <a:ea typeface="BIZ UDゴシック" panose="020B0400000000000000" pitchFamily="49" charset="-128"/>
                        </a:rPr>
                        <a:t>）</a:t>
                      </a:r>
                      <a:r>
                        <a:rPr lang="ja-JP" sz="1200" kern="1200" dirty="0">
                          <a:effectLst/>
                          <a:latin typeface="BIZ UDゴシック" panose="020B0400000000000000" pitchFamily="49" charset="-128"/>
                          <a:ea typeface="BIZ UDゴシック" panose="020B0400000000000000" pitchFamily="49" charset="-128"/>
                        </a:rPr>
                        <a:t>に占める割合</a:t>
                      </a:r>
                      <a:r>
                        <a:rPr lang="ja-JP" altLang="en-US" sz="1200" kern="1200" dirty="0">
                          <a:effectLst/>
                          <a:latin typeface="BIZ UDゴシック" panose="020B0400000000000000" pitchFamily="49" charset="-128"/>
                          <a:ea typeface="BIZ UDゴシック" panose="020B0400000000000000" pitchFamily="49" charset="-128"/>
                        </a:rPr>
                        <a:t>＞</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56178583"/>
                  </a:ext>
                </a:extLst>
              </a:tr>
              <a:tr h="204609">
                <a:tc>
                  <a:txBody>
                    <a:bodyPr/>
                    <a:lstStyle/>
                    <a:p>
                      <a:pPr algn="l">
                        <a:lnSpc>
                          <a:spcPct val="100000"/>
                        </a:lnSpc>
                      </a:pPr>
                      <a:r>
                        <a:rPr lang="en-US" sz="1400" kern="1200" dirty="0">
                          <a:effectLst/>
                          <a:latin typeface="BIZ UDゴシック" panose="020B0400000000000000" pitchFamily="49" charset="-128"/>
                          <a:ea typeface="BIZ UDゴシック" panose="020B0400000000000000" pitchFamily="49" charset="-128"/>
                        </a:rPr>
                        <a:t>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tc>
                  <a:txBody>
                    <a:bodyPr/>
                    <a:lstStyle/>
                    <a:p>
                      <a:pPr algn="l">
                        <a:lnSpc>
                          <a:spcPct val="100000"/>
                        </a:lnSpc>
                      </a:pPr>
                      <a:r>
                        <a:rPr lang="ja-JP" sz="1400" kern="1200" dirty="0">
                          <a:effectLst/>
                          <a:latin typeface="BIZ UDゴシック" panose="020B0400000000000000" pitchFamily="49" charset="-128"/>
                          <a:ea typeface="BIZ UDゴシック" panose="020B0400000000000000" pitchFamily="49" charset="-128"/>
                        </a:rPr>
                        <a:t>電動車</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36195" marR="9525" marT="9525" marB="0" anchor="ctr"/>
                </a:tc>
                <a:tc>
                  <a:txBody>
                    <a:bodyPr/>
                    <a:lstStyle/>
                    <a:p>
                      <a:pPr algn="ctr">
                        <a:lnSpc>
                          <a:spcPct val="100000"/>
                        </a:lnSpc>
                      </a:pPr>
                      <a:r>
                        <a:rPr lang="ja-JP" altLang="en-US" sz="1200" kern="0" dirty="0">
                          <a:effectLst/>
                          <a:latin typeface="BIZ UDゴシック" panose="020B0400000000000000" pitchFamily="49" charset="-128"/>
                          <a:ea typeface="BIZ UDゴシック" panose="020B0400000000000000" pitchFamily="49" charset="-128"/>
                        </a:rPr>
                        <a:t>７</a:t>
                      </a:r>
                      <a:r>
                        <a:rPr lang="ja-JP" altLang="ja-JP" sz="1200" kern="0" dirty="0">
                          <a:effectLst/>
                          <a:latin typeface="BIZ UDゴシック" panose="020B0400000000000000" pitchFamily="49" charset="-128"/>
                          <a:ea typeface="BIZ UDゴシック" panose="020B0400000000000000" pitchFamily="49" charset="-128"/>
                        </a:rPr>
                        <a:t>割</a:t>
                      </a:r>
                      <a:endParaRPr lang="ja-JP" alt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525" marR="9525" marT="9525" marB="0" anchor="ctr"/>
                </a:tc>
                <a:tc>
                  <a:txBody>
                    <a:bodyPr/>
                    <a:lstStyle/>
                    <a:p>
                      <a:pPr algn="ctr">
                        <a:lnSpc>
                          <a:spcPct val="100000"/>
                        </a:lnSpc>
                      </a:pPr>
                      <a:r>
                        <a:rPr lang="ja-JP" sz="1600" kern="1200" dirty="0">
                          <a:solidFill>
                            <a:srgbClr val="0070C0"/>
                          </a:solidFill>
                          <a:effectLst/>
                          <a:latin typeface="BIZ UDゴシック" panose="020B0400000000000000" pitchFamily="49" charset="-128"/>
                          <a:ea typeface="BIZ UDゴシック" panose="020B0400000000000000" pitchFamily="49" charset="-128"/>
                        </a:rPr>
                        <a:t>９</a:t>
                      </a:r>
                      <a:r>
                        <a:rPr lang="ja-JP" sz="1400" kern="1200" dirty="0">
                          <a:effectLst/>
                          <a:latin typeface="BIZ UDゴシック" panose="020B0400000000000000" pitchFamily="49" charset="-128"/>
                          <a:ea typeface="BIZ UDゴシック" panose="020B0400000000000000" pitchFamily="49" charset="-128"/>
                        </a:rPr>
                        <a:t>割</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nchor="ctr"/>
                </a:tc>
                <a:tc>
                  <a:txBody>
                    <a:bodyPr/>
                    <a:lstStyle/>
                    <a:p>
                      <a:pPr algn="ctr">
                        <a:lnSpc>
                          <a:spcPct val="100000"/>
                        </a:lnSpc>
                      </a:pPr>
                      <a:r>
                        <a:rPr lang="en-US" sz="1400" kern="1200" dirty="0">
                          <a:effectLst/>
                          <a:latin typeface="BIZ UDゴシック" panose="020B0400000000000000" pitchFamily="49" charset="-128"/>
                          <a:ea typeface="BIZ UDゴシック" panose="020B0400000000000000" pitchFamily="49" charset="-128"/>
                        </a:rPr>
                        <a:t>43.6</a:t>
                      </a:r>
                      <a:r>
                        <a:rPr lang="ja-JP" sz="1400" kern="1200" dirty="0">
                          <a:effectLst/>
                          <a:latin typeface="BIZ UDゴシック" panose="020B0400000000000000" pitchFamily="49" charset="-128"/>
                          <a:ea typeface="BIZ UDゴシック" panose="020B0400000000000000" pitchFamily="49" charset="-128"/>
                        </a:rPr>
                        <a:t>％</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525" marR="9525" marT="9525" marB="0" anchor="ctr"/>
                </a:tc>
                <a:extLst>
                  <a:ext uri="{0D108BD9-81ED-4DB2-BD59-A6C34878D82A}">
                    <a16:rowId xmlns:a16="http://schemas.microsoft.com/office/drawing/2014/main" val="2729983383"/>
                  </a:ext>
                </a:extLst>
              </a:tr>
              <a:tr h="204609">
                <a:tc>
                  <a:txBody>
                    <a:bodyPr/>
                    <a:lstStyle/>
                    <a:p>
                      <a:pPr algn="l">
                        <a:lnSpc>
                          <a:spcPct val="100000"/>
                        </a:lnSpc>
                      </a:pPr>
                      <a:r>
                        <a:rPr lang="en-US" sz="1400" kern="1200">
                          <a:effectLst/>
                          <a:latin typeface="BIZ UDゴシック" panose="020B0400000000000000" pitchFamily="49" charset="-128"/>
                          <a:ea typeface="BIZ UDゴシック" panose="020B0400000000000000" pitchFamily="49" charset="-128"/>
                        </a:rPr>
                        <a:t> </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tc>
                  <a:txBody>
                    <a:bodyPr/>
                    <a:lstStyle/>
                    <a:p>
                      <a:pPr algn="l">
                        <a:lnSpc>
                          <a:spcPct val="100000"/>
                        </a:lnSpc>
                      </a:pPr>
                      <a:r>
                        <a:rPr lang="en-US" sz="1400" kern="1200">
                          <a:effectLst/>
                          <a:latin typeface="BIZ UDゴシック" panose="020B0400000000000000" pitchFamily="49" charset="-128"/>
                          <a:ea typeface="BIZ UDゴシック" panose="020B0400000000000000" pitchFamily="49" charset="-128"/>
                        </a:rPr>
                        <a:t>ZEV</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36195" marR="9525" marT="9525" marB="0" anchor="ctr"/>
                </a:tc>
                <a:tc>
                  <a:txBody>
                    <a:bodyPr/>
                    <a:lstStyle/>
                    <a:p>
                      <a:pPr algn="ctr">
                        <a:lnSpc>
                          <a:spcPct val="100000"/>
                        </a:lnSpc>
                      </a:pPr>
                      <a:r>
                        <a:rPr lang="ja-JP" sz="1200" kern="0" dirty="0">
                          <a:effectLst/>
                          <a:latin typeface="BIZ UDゴシック" panose="020B0400000000000000" pitchFamily="49" charset="-128"/>
                          <a:ea typeface="BIZ UDゴシック" panose="020B0400000000000000" pitchFamily="49" charset="-128"/>
                        </a:rPr>
                        <a:t>３割</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525" marR="9525" marT="9525" marB="0" anchor="ctr"/>
                </a:tc>
                <a:tc>
                  <a:txBody>
                    <a:bodyPr/>
                    <a:lstStyle/>
                    <a:p>
                      <a:pPr algn="ctr">
                        <a:lnSpc>
                          <a:spcPct val="100000"/>
                        </a:lnSpc>
                      </a:pPr>
                      <a:r>
                        <a:rPr lang="ja-JP" sz="1600" kern="0" dirty="0">
                          <a:solidFill>
                            <a:srgbClr val="0070C0"/>
                          </a:solidFill>
                          <a:effectLst/>
                          <a:latin typeface="BIZ UDゴシック" panose="020B0400000000000000" pitchFamily="49" charset="-128"/>
                          <a:ea typeface="BIZ UDゴシック" panose="020B0400000000000000" pitchFamily="49" charset="-128"/>
                        </a:rPr>
                        <a:t>４</a:t>
                      </a:r>
                      <a:r>
                        <a:rPr lang="ja-JP" sz="1400" kern="0" dirty="0">
                          <a:effectLst/>
                          <a:latin typeface="BIZ UDゴシック" panose="020B0400000000000000" pitchFamily="49" charset="-128"/>
                          <a:ea typeface="BIZ UDゴシック" panose="020B0400000000000000" pitchFamily="49" charset="-128"/>
                        </a:rPr>
                        <a:t>割</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nchor="ctr"/>
                </a:tc>
                <a:tc>
                  <a:txBody>
                    <a:bodyPr/>
                    <a:lstStyle/>
                    <a:p>
                      <a:pPr algn="ctr">
                        <a:lnSpc>
                          <a:spcPct val="100000"/>
                        </a:lnSpc>
                      </a:pPr>
                      <a:r>
                        <a:rPr lang="en-US" sz="1400" kern="1200" dirty="0">
                          <a:effectLst/>
                          <a:latin typeface="BIZ UDゴシック" panose="020B0400000000000000" pitchFamily="49" charset="-128"/>
                          <a:ea typeface="BIZ UDゴシック" panose="020B0400000000000000" pitchFamily="49" charset="-128"/>
                        </a:rPr>
                        <a:t>3.1</a:t>
                      </a:r>
                      <a:r>
                        <a:rPr lang="ja-JP" sz="1400" kern="1200" dirty="0">
                          <a:effectLst/>
                          <a:latin typeface="BIZ UDゴシック" panose="020B0400000000000000" pitchFamily="49" charset="-128"/>
                          <a:ea typeface="BIZ UDゴシック" panose="020B0400000000000000" pitchFamily="49" charset="-128"/>
                        </a:rPr>
                        <a:t>％</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525" marR="9525" marT="9525" marB="0" anchor="ctr"/>
                </a:tc>
                <a:extLst>
                  <a:ext uri="{0D108BD9-81ED-4DB2-BD59-A6C34878D82A}">
                    <a16:rowId xmlns:a16="http://schemas.microsoft.com/office/drawing/2014/main" val="308629296"/>
                  </a:ext>
                </a:extLst>
              </a:tr>
              <a:tr h="179032">
                <a:tc gridSpan="5">
                  <a:txBody>
                    <a:bodyPr/>
                    <a:lstStyle/>
                    <a:p>
                      <a:pPr marL="177800" lvl="0" indent="0" algn="l">
                        <a:lnSpc>
                          <a:spcPct val="100000"/>
                        </a:lnSpc>
                        <a:buFont typeface="Wingdings" panose="05000000000000000000" pitchFamily="2" charset="2"/>
                        <a:buNone/>
                      </a:pPr>
                      <a:r>
                        <a:rPr lang="ja-JP" altLang="en-US" sz="1200" kern="1200" dirty="0">
                          <a:effectLst/>
                          <a:latin typeface="BIZ UDゴシック" panose="020B0400000000000000" pitchFamily="49" charset="-128"/>
                          <a:ea typeface="BIZ UDゴシック" panose="020B0400000000000000" pitchFamily="49" charset="-128"/>
                        </a:rPr>
                        <a:t>＜</a:t>
                      </a:r>
                      <a:r>
                        <a:rPr lang="ja-JP" sz="1200" kern="1200" dirty="0">
                          <a:effectLst/>
                          <a:latin typeface="BIZ UDゴシック" panose="020B0400000000000000" pitchFamily="49" charset="-128"/>
                          <a:ea typeface="BIZ UDゴシック" panose="020B0400000000000000" pitchFamily="49" charset="-128"/>
                        </a:rPr>
                        <a:t>府域における保有割合</a:t>
                      </a:r>
                      <a:r>
                        <a:rPr lang="ja-JP" altLang="en-US" sz="1200" u="none" kern="1200" dirty="0">
                          <a:effectLst/>
                          <a:latin typeface="BIZ UDゴシック" panose="020B0400000000000000" pitchFamily="49" charset="-128"/>
                          <a:ea typeface="BIZ UDゴシック" panose="020B0400000000000000" pitchFamily="49" charset="-128"/>
                        </a:rPr>
                        <a:t>（</a:t>
                      </a:r>
                      <a:r>
                        <a:rPr lang="ja-JP" altLang="en-US" sz="1200" u="sng" kern="1200" dirty="0">
                          <a:effectLst/>
                          <a:latin typeface="BIZ UDゴシック" panose="020B0400000000000000" pitchFamily="49" charset="-128"/>
                          <a:ea typeface="BIZ UDゴシック" panose="020B0400000000000000" pitchFamily="49" charset="-128"/>
                        </a:rPr>
                        <a:t>商用車含めた全ての自動車</a:t>
                      </a:r>
                      <a:r>
                        <a:rPr lang="ja-JP" altLang="en-US" sz="1200" u="none" kern="1200" dirty="0">
                          <a:effectLst/>
                          <a:latin typeface="BIZ UDゴシック" panose="020B0400000000000000" pitchFamily="49" charset="-128"/>
                          <a:ea typeface="BIZ UDゴシック" panose="020B0400000000000000" pitchFamily="49" charset="-128"/>
                        </a:rPr>
                        <a:t>）</a:t>
                      </a:r>
                      <a:r>
                        <a:rPr lang="ja-JP" altLang="en-US" sz="1200" kern="1200" dirty="0">
                          <a:effectLst/>
                          <a:latin typeface="BIZ UDゴシック" panose="020B0400000000000000" pitchFamily="49" charset="-128"/>
                          <a:ea typeface="BIZ UDゴシック" panose="020B0400000000000000" pitchFamily="49" charset="-128"/>
                        </a:rPr>
                        <a:t>＞</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24849245"/>
                  </a:ext>
                </a:extLst>
              </a:tr>
              <a:tr h="204609">
                <a:tc>
                  <a:txBody>
                    <a:bodyPr/>
                    <a:lstStyle/>
                    <a:p>
                      <a:pPr algn="l">
                        <a:lnSpc>
                          <a:spcPct val="100000"/>
                        </a:lnSpc>
                      </a:pPr>
                      <a:r>
                        <a:rPr lang="en-US" sz="1400" kern="0">
                          <a:effectLst/>
                          <a:latin typeface="BIZ UDゴシック" panose="020B0400000000000000" pitchFamily="49" charset="-128"/>
                          <a:ea typeface="BIZ UDゴシック" panose="020B0400000000000000" pitchFamily="49" charset="-128"/>
                        </a:rPr>
                        <a:t> </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tc>
                  <a:txBody>
                    <a:bodyPr/>
                    <a:lstStyle/>
                    <a:p>
                      <a:pPr algn="l">
                        <a:lnSpc>
                          <a:spcPct val="100000"/>
                        </a:lnSpc>
                      </a:pPr>
                      <a:r>
                        <a:rPr lang="ja-JP" sz="1400" kern="0" dirty="0">
                          <a:effectLst/>
                          <a:latin typeface="BIZ UDゴシック" panose="020B0400000000000000" pitchFamily="49" charset="-128"/>
                          <a:ea typeface="BIZ UDゴシック" panose="020B0400000000000000" pitchFamily="49" charset="-128"/>
                        </a:rPr>
                        <a:t>電動車</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36195" marR="9525" marT="9525" marB="0" anchor="ctr"/>
                </a:tc>
                <a:tc>
                  <a:txBody>
                    <a:bodyPr/>
                    <a:lstStyle/>
                    <a:p>
                      <a:pPr algn="ctr">
                        <a:lnSpc>
                          <a:spcPct val="100000"/>
                        </a:lnSpc>
                      </a:pPr>
                      <a:r>
                        <a:rPr lang="ja-JP" sz="1200" kern="0" dirty="0">
                          <a:effectLst/>
                          <a:latin typeface="BIZ UDゴシック" panose="020B0400000000000000" pitchFamily="49" charset="-128"/>
                          <a:ea typeface="BIZ UDゴシック" panose="020B0400000000000000" pitchFamily="49" charset="-128"/>
                        </a:rPr>
                        <a:t>４割</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525" marR="9525" marT="9525" marB="0" anchor="ctr"/>
                </a:tc>
                <a:tc>
                  <a:txBody>
                    <a:bodyPr/>
                    <a:lstStyle/>
                    <a:p>
                      <a:pPr algn="ctr">
                        <a:lnSpc>
                          <a:spcPct val="100000"/>
                        </a:lnSpc>
                      </a:pPr>
                      <a:r>
                        <a:rPr lang="ja-JP" sz="1600" kern="0" dirty="0">
                          <a:solidFill>
                            <a:srgbClr val="0070C0"/>
                          </a:solidFill>
                          <a:effectLst/>
                          <a:latin typeface="BIZ UDゴシック" panose="020B0400000000000000" pitchFamily="49" charset="-128"/>
                          <a:ea typeface="BIZ UDゴシック" panose="020B0400000000000000" pitchFamily="49" charset="-128"/>
                        </a:rPr>
                        <a:t>６</a:t>
                      </a:r>
                      <a:r>
                        <a:rPr lang="ja-JP" sz="1400" kern="0" dirty="0">
                          <a:effectLst/>
                          <a:latin typeface="BIZ UDゴシック" panose="020B0400000000000000" pitchFamily="49" charset="-128"/>
                          <a:ea typeface="BIZ UDゴシック" panose="020B0400000000000000" pitchFamily="49" charset="-128"/>
                        </a:rPr>
                        <a:t>割</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nchor="ctr"/>
                </a:tc>
                <a:tc>
                  <a:txBody>
                    <a:bodyPr/>
                    <a:lstStyle/>
                    <a:p>
                      <a:pPr algn="ctr">
                        <a:lnSpc>
                          <a:spcPct val="100000"/>
                        </a:lnSpc>
                      </a:pPr>
                      <a:r>
                        <a:rPr lang="en-US" sz="1400" kern="1200" dirty="0">
                          <a:effectLst/>
                          <a:latin typeface="BIZ UDゴシック" panose="020B0400000000000000" pitchFamily="49" charset="-128"/>
                          <a:ea typeface="BIZ UDゴシック" panose="020B0400000000000000" pitchFamily="49" charset="-128"/>
                        </a:rPr>
                        <a:t>22.0</a:t>
                      </a:r>
                      <a:r>
                        <a:rPr lang="ja-JP" sz="1400" kern="1200" dirty="0">
                          <a:effectLst/>
                          <a:latin typeface="BIZ UDゴシック" panose="020B0400000000000000" pitchFamily="49" charset="-128"/>
                          <a:ea typeface="BIZ UDゴシック" panose="020B0400000000000000" pitchFamily="49" charset="-128"/>
                        </a:rPr>
                        <a:t>％</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525" marR="9525" marT="9525" marB="0" anchor="ctr"/>
                </a:tc>
                <a:extLst>
                  <a:ext uri="{0D108BD9-81ED-4DB2-BD59-A6C34878D82A}">
                    <a16:rowId xmlns:a16="http://schemas.microsoft.com/office/drawing/2014/main" val="279963454"/>
                  </a:ext>
                </a:extLst>
              </a:tr>
              <a:tr h="204609">
                <a:tc>
                  <a:txBody>
                    <a:bodyPr/>
                    <a:lstStyle/>
                    <a:p>
                      <a:pPr algn="l">
                        <a:lnSpc>
                          <a:spcPct val="100000"/>
                        </a:lnSpc>
                      </a:pPr>
                      <a:r>
                        <a:rPr lang="en-US" sz="1400" kern="0">
                          <a:effectLst/>
                          <a:latin typeface="BIZ UDゴシック" panose="020B0400000000000000" pitchFamily="49" charset="-128"/>
                          <a:ea typeface="BIZ UDゴシック" panose="020B0400000000000000" pitchFamily="49" charset="-128"/>
                        </a:rPr>
                        <a:t> </a:t>
                      </a:r>
                      <a:endParaRPr lang="ja-JP" sz="140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tc>
                <a:tc>
                  <a:txBody>
                    <a:bodyPr/>
                    <a:lstStyle/>
                    <a:p>
                      <a:pPr algn="l">
                        <a:lnSpc>
                          <a:spcPct val="100000"/>
                        </a:lnSpc>
                      </a:pPr>
                      <a:r>
                        <a:rPr lang="en-US" sz="1400" kern="0" dirty="0">
                          <a:effectLst/>
                          <a:latin typeface="BIZ UDゴシック" panose="020B0400000000000000" pitchFamily="49" charset="-128"/>
                          <a:ea typeface="BIZ UDゴシック" panose="020B0400000000000000" pitchFamily="49" charset="-128"/>
                        </a:rPr>
                        <a:t>ZEV </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36195" marR="9525" marT="9525" marB="0" anchor="ctr"/>
                </a:tc>
                <a:tc>
                  <a:txBody>
                    <a:bodyPr/>
                    <a:lstStyle/>
                    <a:p>
                      <a:pPr algn="ctr">
                        <a:lnSpc>
                          <a:spcPct val="100000"/>
                        </a:lnSpc>
                      </a:pPr>
                      <a:r>
                        <a:rPr lang="ja-JP" sz="1200" kern="0" dirty="0">
                          <a:effectLst/>
                          <a:latin typeface="BIZ UDゴシック" panose="020B0400000000000000" pitchFamily="49" charset="-128"/>
                          <a:ea typeface="BIZ UDゴシック" panose="020B0400000000000000" pitchFamily="49" charset="-128"/>
                        </a:rPr>
                        <a:t>１割</a:t>
                      </a:r>
                      <a:endParaRPr lang="ja-JP" sz="12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525" marR="9525" marT="9525" marB="0" anchor="ctr"/>
                </a:tc>
                <a:tc>
                  <a:txBody>
                    <a:bodyPr/>
                    <a:lstStyle/>
                    <a:p>
                      <a:pPr algn="ctr">
                        <a:lnSpc>
                          <a:spcPct val="100000"/>
                        </a:lnSpc>
                      </a:pPr>
                      <a:r>
                        <a:rPr lang="ja-JP" sz="1600" kern="0" dirty="0">
                          <a:solidFill>
                            <a:srgbClr val="0070C0"/>
                          </a:solidFill>
                          <a:effectLst/>
                          <a:latin typeface="BIZ UDゴシック" panose="020B0400000000000000" pitchFamily="49" charset="-128"/>
                          <a:ea typeface="BIZ UDゴシック" panose="020B0400000000000000" pitchFamily="49" charset="-128"/>
                        </a:rPr>
                        <a:t>２</a:t>
                      </a:r>
                      <a:r>
                        <a:rPr lang="ja-JP" sz="1400" kern="0" dirty="0">
                          <a:effectLst/>
                          <a:latin typeface="BIZ UDゴシック" panose="020B0400000000000000" pitchFamily="49" charset="-128"/>
                          <a:ea typeface="BIZ UDゴシック" panose="020B0400000000000000" pitchFamily="49" charset="-128"/>
                        </a:rPr>
                        <a:t>割</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0" marR="0" marT="0" marB="0" anchor="ctr"/>
                </a:tc>
                <a:tc>
                  <a:txBody>
                    <a:bodyPr/>
                    <a:lstStyle/>
                    <a:p>
                      <a:pPr algn="ctr">
                        <a:lnSpc>
                          <a:spcPct val="100000"/>
                        </a:lnSpc>
                      </a:pPr>
                      <a:r>
                        <a:rPr lang="en-US" sz="1400" kern="1200" dirty="0">
                          <a:effectLst/>
                          <a:latin typeface="BIZ UDゴシック" panose="020B0400000000000000" pitchFamily="49" charset="-128"/>
                          <a:ea typeface="BIZ UDゴシック" panose="020B0400000000000000" pitchFamily="49" charset="-128"/>
                        </a:rPr>
                        <a:t>0.8</a:t>
                      </a:r>
                      <a:r>
                        <a:rPr lang="ja-JP" sz="1400" kern="1200" dirty="0">
                          <a:effectLst/>
                          <a:latin typeface="BIZ UDゴシック" panose="020B0400000000000000" pitchFamily="49" charset="-128"/>
                          <a:ea typeface="BIZ UDゴシック" panose="020B0400000000000000" pitchFamily="49" charset="-128"/>
                        </a:rPr>
                        <a:t>％</a:t>
                      </a:r>
                      <a:endParaRPr 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9525" marR="9525" marT="9525" marB="0" anchor="ctr"/>
                </a:tc>
                <a:extLst>
                  <a:ext uri="{0D108BD9-81ED-4DB2-BD59-A6C34878D82A}">
                    <a16:rowId xmlns:a16="http://schemas.microsoft.com/office/drawing/2014/main" val="3272591947"/>
                  </a:ext>
                </a:extLst>
              </a:tr>
            </a:tbl>
          </a:graphicData>
        </a:graphic>
      </p:graphicFrame>
      <p:sp>
        <p:nvSpPr>
          <p:cNvPr id="20" name="テキスト ボックス 19">
            <a:extLst>
              <a:ext uri="{FF2B5EF4-FFF2-40B4-BE49-F238E27FC236}">
                <a16:creationId xmlns:a16="http://schemas.microsoft.com/office/drawing/2014/main" id="{9CEAF0E0-6B5C-411C-A086-95A530A55B91}"/>
              </a:ext>
            </a:extLst>
          </p:cNvPr>
          <p:cNvSpPr txBox="1"/>
          <p:nvPr/>
        </p:nvSpPr>
        <p:spPr>
          <a:xfrm>
            <a:off x="264605" y="4582962"/>
            <a:ext cx="4562504" cy="1169551"/>
          </a:xfrm>
          <a:prstGeom prst="rect">
            <a:avLst/>
          </a:prstGeom>
          <a:noFill/>
        </p:spPr>
        <p:txBody>
          <a:bodyPr wrap="square">
            <a:spAutoFit/>
          </a:bodyPr>
          <a:lstStyle/>
          <a:p>
            <a:r>
              <a:rPr kumimoji="1" lang="ja-JP" altLang="en-US" sz="1400" dirty="0">
                <a:latin typeface="BIZ UDゴシック" panose="020B0400000000000000" pitchFamily="49" charset="-128"/>
                <a:ea typeface="BIZ UDゴシック" panose="020B0400000000000000" pitchFamily="49" charset="-128"/>
              </a:rPr>
              <a:t>国の目標</a:t>
            </a:r>
            <a:r>
              <a:rPr kumimoji="1" lang="en-US" altLang="ja-JP" sz="1400" dirty="0">
                <a:latin typeface="BIZ UDゴシック" panose="020B0400000000000000" pitchFamily="49" charset="-128"/>
                <a:ea typeface="BIZ UDゴシック" panose="020B0400000000000000" pitchFamily="49" charset="-128"/>
              </a:rPr>
              <a:t>(</a:t>
            </a:r>
            <a:r>
              <a:rPr lang="en-US" altLang="ja-JP" sz="1400" dirty="0">
                <a:latin typeface="BIZ UDゴシック" panose="020B0400000000000000" pitchFamily="49" charset="-128"/>
                <a:ea typeface="BIZ UDゴシック" panose="020B0400000000000000" pitchFamily="49" charset="-128"/>
              </a:rPr>
              <a:t>2040</a:t>
            </a:r>
            <a:r>
              <a:rPr lang="ja-JP" altLang="en-US" sz="1400" dirty="0">
                <a:latin typeface="BIZ UDゴシック" panose="020B0400000000000000" pitchFamily="49" charset="-128"/>
                <a:ea typeface="BIZ UDゴシック" panose="020B0400000000000000" pitchFamily="49" charset="-128"/>
              </a:rPr>
              <a:t>年</a:t>
            </a:r>
            <a:r>
              <a:rPr lang="en-US" altLang="ja-JP" sz="1400" dirty="0">
                <a:latin typeface="BIZ UDゴシック" panose="020B0400000000000000" pitchFamily="49" charset="-128"/>
                <a:ea typeface="BIZ UDゴシック" panose="020B0400000000000000" pitchFamily="49" charset="-128"/>
              </a:rPr>
              <a:t>20GW</a:t>
            </a:r>
            <a:r>
              <a:rPr lang="ja-JP" altLang="en-US" sz="1400" dirty="0">
                <a:latin typeface="BIZ UDゴシック" panose="020B0400000000000000" pitchFamily="49" charset="-128"/>
                <a:ea typeface="BIZ UDゴシック" panose="020B0400000000000000" pitchFamily="49" charset="-128"/>
              </a:rPr>
              <a:t>程度）を基に、府の経済規模等を考慮して設定</a:t>
            </a:r>
            <a:endParaRPr lang="en-US" altLang="ja-JP" sz="1400" dirty="0">
              <a:latin typeface="BIZ UDゴシック" panose="020B0400000000000000" pitchFamily="49" charset="-128"/>
              <a:ea typeface="BIZ UDゴシック" panose="020B0400000000000000" pitchFamily="49" charset="-128"/>
            </a:endParaRPr>
          </a:p>
          <a:p>
            <a:pPr marL="285750" indent="-285750">
              <a:buFont typeface="Wingdings" panose="05000000000000000000" pitchFamily="2" charset="2"/>
              <a:buChar char="Ø"/>
            </a:pPr>
            <a:r>
              <a:rPr lang="ja-JP" altLang="en-US" sz="1400" dirty="0">
                <a:latin typeface="BIZ UDゴシック" panose="020B0400000000000000" pitchFamily="49" charset="-128"/>
                <a:ea typeface="BIZ UDゴシック" panose="020B0400000000000000" pitchFamily="49" charset="-128"/>
              </a:rPr>
              <a:t>まずは府においてモデル導入を進めつつ、その結果を踏まえ、市町村・民間企業への水平展開を図る。</a:t>
            </a:r>
            <a:endParaRPr lang="en-US" altLang="ja-JP" sz="1400" dirty="0">
              <a:latin typeface="BIZ UDゴシック" panose="020B0400000000000000" pitchFamily="49" charset="-128"/>
              <a:ea typeface="BIZ UDゴシック" panose="020B0400000000000000" pitchFamily="49" charset="-128"/>
            </a:endParaRPr>
          </a:p>
          <a:p>
            <a:pPr marL="285750" indent="-285750">
              <a:buFont typeface="Wingdings" panose="05000000000000000000" pitchFamily="2" charset="2"/>
              <a:buChar char="Ø"/>
            </a:pPr>
            <a:endParaRPr lang="ja-JP" altLang="en-US" sz="1400" dirty="0"/>
          </a:p>
        </p:txBody>
      </p:sp>
      <p:sp>
        <p:nvSpPr>
          <p:cNvPr id="22" name="テキスト ボックス 21">
            <a:extLst>
              <a:ext uri="{FF2B5EF4-FFF2-40B4-BE49-F238E27FC236}">
                <a16:creationId xmlns:a16="http://schemas.microsoft.com/office/drawing/2014/main" id="{6687544D-1205-4A02-8919-5E734AC2E1BA}"/>
              </a:ext>
            </a:extLst>
          </p:cNvPr>
          <p:cNvSpPr txBox="1"/>
          <p:nvPr/>
        </p:nvSpPr>
        <p:spPr>
          <a:xfrm>
            <a:off x="5055501" y="4569600"/>
            <a:ext cx="4405429" cy="523220"/>
          </a:xfrm>
          <a:prstGeom prst="rect">
            <a:avLst/>
          </a:prstGeom>
          <a:noFill/>
        </p:spPr>
        <p:txBody>
          <a:bodyPr wrap="square">
            <a:spAutoFit/>
          </a:bodyPr>
          <a:lstStyle/>
          <a:p>
            <a:r>
              <a:rPr kumimoji="1" lang="ja-JP" altLang="en-US" sz="1400" dirty="0">
                <a:latin typeface="BIZ UDゴシック" panose="020B0400000000000000" pitchFamily="49" charset="-128"/>
                <a:ea typeface="BIZ UDゴシック" panose="020B0400000000000000" pitchFamily="49" charset="-128"/>
              </a:rPr>
              <a:t>国の目標を踏まえ、府内の導入状況等を考慮して、商用車も含めた全ての自動車の目標を新たに設定</a:t>
            </a:r>
            <a:endParaRPr lang="ja-JP" altLang="en-US" sz="1400" dirty="0"/>
          </a:p>
        </p:txBody>
      </p:sp>
    </p:spTree>
    <p:extLst>
      <p:ext uri="{BB962C8B-B14F-4D97-AF65-F5344CB8AC3E}">
        <p14:creationId xmlns:p14="http://schemas.microsoft.com/office/powerpoint/2010/main" val="140145742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784</Words>
  <Application>Microsoft Office PowerPoint</Application>
  <PresentationFormat>A4 210 x 297 mm</PresentationFormat>
  <Paragraphs>86</Paragraphs>
  <Slides>3</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BIZ UDゴシック</vt:lpstr>
      <vt:lpstr>Meiryo UI</vt:lpstr>
      <vt:lpstr>メイリオ</vt:lpstr>
      <vt:lpstr>游明朝</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2026-01-29T06:49:17Z</dcterms:created>
  <dcterms:modified xsi:type="dcterms:W3CDTF">2026-01-29T06:49:21Z</dcterms:modified>
</cp:coreProperties>
</file>