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48" r:id="rId4"/>
  </p:sldMasterIdLst>
  <p:notesMasterIdLst>
    <p:notesMasterId r:id="rId29"/>
  </p:notesMasterIdLst>
  <p:handoutMasterIdLst>
    <p:handoutMasterId r:id="rId30"/>
  </p:handoutMasterIdLst>
  <p:sldIdLst>
    <p:sldId id="259" r:id="rId5"/>
    <p:sldId id="414" r:id="rId6"/>
    <p:sldId id="425" r:id="rId7"/>
    <p:sldId id="426" r:id="rId8"/>
    <p:sldId id="313" r:id="rId9"/>
    <p:sldId id="417" r:id="rId10"/>
    <p:sldId id="435" r:id="rId11"/>
    <p:sldId id="436" r:id="rId12"/>
    <p:sldId id="447" r:id="rId13"/>
    <p:sldId id="438" r:id="rId14"/>
    <p:sldId id="450" r:id="rId15"/>
    <p:sldId id="449" r:id="rId16"/>
    <p:sldId id="430" r:id="rId17"/>
    <p:sldId id="431" r:id="rId18"/>
    <p:sldId id="432" r:id="rId19"/>
    <p:sldId id="421" r:id="rId20"/>
    <p:sldId id="434" r:id="rId21"/>
    <p:sldId id="441" r:id="rId22"/>
    <p:sldId id="452" r:id="rId23"/>
    <p:sldId id="384" r:id="rId24"/>
    <p:sldId id="385" r:id="rId25"/>
    <p:sldId id="386" r:id="rId26"/>
    <p:sldId id="387" r:id="rId27"/>
    <p:sldId id="424" r:id="rId28"/>
  </p:sldIdLst>
  <p:sldSz cx="9144000" cy="6858000" type="screen4x3"/>
  <p:notesSz cx="6807200" cy="9939338"/>
  <p:defaultTextStyle>
    <a:defPPr>
      <a:defRPr lang="ja-JP"/>
    </a:defPPr>
    <a:lvl1pPr algn="l" rtl="0" eaLnBrk="0" fontAlgn="base" hangingPunct="0">
      <a:spcBef>
        <a:spcPct val="0"/>
      </a:spcBef>
      <a:spcAft>
        <a:spcPct val="0"/>
      </a:spcAft>
      <a:defRPr kumimoji="1" kern="1200">
        <a:solidFill>
          <a:schemeClr val="tx1"/>
        </a:solidFill>
        <a:latin typeface="Arial" panose="020B0604020202020204" pitchFamily="34" charset="0"/>
        <a:ea typeface="ＭＳ Ｐゴシック" panose="020B0600070205080204" pitchFamily="50" charset="-128"/>
        <a:cs typeface="+mn-cs"/>
      </a:defRPr>
    </a:lvl1pPr>
    <a:lvl2pPr marL="457200" algn="l" rtl="0" eaLnBrk="0" fontAlgn="base" hangingPunct="0">
      <a:spcBef>
        <a:spcPct val="0"/>
      </a:spcBef>
      <a:spcAft>
        <a:spcPct val="0"/>
      </a:spcAft>
      <a:defRPr kumimoji="1" kern="1200">
        <a:solidFill>
          <a:schemeClr val="tx1"/>
        </a:solidFill>
        <a:latin typeface="Arial" panose="020B0604020202020204" pitchFamily="34" charset="0"/>
        <a:ea typeface="ＭＳ Ｐゴシック" panose="020B0600070205080204" pitchFamily="50" charset="-128"/>
        <a:cs typeface="+mn-cs"/>
      </a:defRPr>
    </a:lvl2pPr>
    <a:lvl3pPr marL="914400" algn="l" rtl="0" eaLnBrk="0" fontAlgn="base" hangingPunct="0">
      <a:spcBef>
        <a:spcPct val="0"/>
      </a:spcBef>
      <a:spcAft>
        <a:spcPct val="0"/>
      </a:spcAft>
      <a:defRPr kumimoji="1" kern="1200">
        <a:solidFill>
          <a:schemeClr val="tx1"/>
        </a:solidFill>
        <a:latin typeface="Arial" panose="020B0604020202020204" pitchFamily="34" charset="0"/>
        <a:ea typeface="ＭＳ Ｐゴシック" panose="020B0600070205080204" pitchFamily="50" charset="-128"/>
        <a:cs typeface="+mn-cs"/>
      </a:defRPr>
    </a:lvl3pPr>
    <a:lvl4pPr marL="1371600" algn="l" rtl="0" eaLnBrk="0" fontAlgn="base" hangingPunct="0">
      <a:spcBef>
        <a:spcPct val="0"/>
      </a:spcBef>
      <a:spcAft>
        <a:spcPct val="0"/>
      </a:spcAft>
      <a:defRPr kumimoji="1" kern="1200">
        <a:solidFill>
          <a:schemeClr val="tx1"/>
        </a:solidFill>
        <a:latin typeface="Arial" panose="020B0604020202020204" pitchFamily="34" charset="0"/>
        <a:ea typeface="ＭＳ Ｐゴシック" panose="020B0600070205080204" pitchFamily="50" charset="-128"/>
        <a:cs typeface="+mn-cs"/>
      </a:defRPr>
    </a:lvl4pPr>
    <a:lvl5pPr marL="1828800" algn="l" rtl="0" eaLnBrk="0" fontAlgn="base" hangingPunct="0">
      <a:spcBef>
        <a:spcPct val="0"/>
      </a:spcBef>
      <a:spcAft>
        <a:spcPct val="0"/>
      </a:spcAft>
      <a:defRPr kumimoji="1" kern="1200">
        <a:solidFill>
          <a:schemeClr val="tx1"/>
        </a:solidFill>
        <a:latin typeface="Arial" panose="020B0604020202020204" pitchFamily="34" charset="0"/>
        <a:ea typeface="ＭＳ Ｐゴシック" panose="020B0600070205080204" pitchFamily="50" charset="-128"/>
        <a:cs typeface="+mn-cs"/>
      </a:defRPr>
    </a:lvl5pPr>
    <a:lvl6pPr marL="2286000" algn="l" defTabSz="914400" rtl="0" eaLnBrk="1" latinLnBrk="0" hangingPunct="1">
      <a:defRPr kumimoji="1" kern="1200">
        <a:solidFill>
          <a:schemeClr val="tx1"/>
        </a:solidFill>
        <a:latin typeface="Arial" panose="020B0604020202020204" pitchFamily="34" charset="0"/>
        <a:ea typeface="ＭＳ Ｐゴシック" panose="020B0600070205080204" pitchFamily="50" charset="-128"/>
        <a:cs typeface="+mn-cs"/>
      </a:defRPr>
    </a:lvl6pPr>
    <a:lvl7pPr marL="2743200" algn="l" defTabSz="914400" rtl="0" eaLnBrk="1" latinLnBrk="0" hangingPunct="1">
      <a:defRPr kumimoji="1" kern="1200">
        <a:solidFill>
          <a:schemeClr val="tx1"/>
        </a:solidFill>
        <a:latin typeface="Arial" panose="020B0604020202020204" pitchFamily="34" charset="0"/>
        <a:ea typeface="ＭＳ Ｐゴシック" panose="020B0600070205080204" pitchFamily="50" charset="-128"/>
        <a:cs typeface="+mn-cs"/>
      </a:defRPr>
    </a:lvl7pPr>
    <a:lvl8pPr marL="3200400" algn="l" defTabSz="914400" rtl="0" eaLnBrk="1" latinLnBrk="0" hangingPunct="1">
      <a:defRPr kumimoji="1" kern="1200">
        <a:solidFill>
          <a:schemeClr val="tx1"/>
        </a:solidFill>
        <a:latin typeface="Arial" panose="020B0604020202020204" pitchFamily="34" charset="0"/>
        <a:ea typeface="ＭＳ Ｐゴシック" panose="020B0600070205080204" pitchFamily="50" charset="-128"/>
        <a:cs typeface="+mn-cs"/>
      </a:defRPr>
    </a:lvl8pPr>
    <a:lvl9pPr marL="3657600" algn="l" defTabSz="914400" rtl="0" eaLnBrk="1" latinLnBrk="0" hangingPunct="1">
      <a:defRPr kumimoji="1" kern="1200">
        <a:solidFill>
          <a:schemeClr val="tx1"/>
        </a:solidFill>
        <a:latin typeface="Arial" panose="020B0604020202020204" pitchFamily="34" charset="0"/>
        <a:ea typeface="ＭＳ Ｐゴシック" panose="020B0600070205080204" pitchFamily="50"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3" name="作成者" initials="A" lastIdx="11" clrIdx="2"/>
</p:cmAuthorLst>
</file>

<file path=ppt/presProps.xml><?xml version="1.0" encoding="utf-8"?>
<p:presentationPr xmlns:a="http://schemas.openxmlformats.org/drawingml/2006/main" xmlns:r="http://schemas.openxmlformats.org/officeDocument/2006/relationships" xmlns:p="http://schemas.openxmlformats.org/presentationml/2006/main">
  <p:showPr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376092"/>
    <a:srgbClr val="FF0066"/>
    <a:srgbClr val="FFFFFF"/>
    <a:srgbClr val="5578A2"/>
    <a:srgbClr val="FF993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スタイルなし、表のグリッド線あり">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3B4B98B0-60AC-42C2-AFA5-B58CD77FA1E5}" styleName="淡色スタイル 1 - アクセント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7DF18680-E054-41AD-8BC1-D1AEF772440D}" styleName="中間スタイル 2 - アクセント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9D7B26C5-4107-4FEC-AEDC-1716B250A1EF}" styleName="スタイル (淡色)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D7AC3CCA-C797-4891-BE02-D94E43425B78}" styleName="スタイル (中間)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 styleId="{2D5ABB26-0587-4C30-8999-92F81FD0307C}" styleName="スタイルなし、表のグリッド線なし">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2173" autoAdjust="0"/>
    <p:restoredTop sz="94660"/>
  </p:normalViewPr>
  <p:slideViewPr>
    <p:cSldViewPr snapToGrid="0">
      <p:cViewPr varScale="1">
        <p:scale>
          <a:sx n="80" d="100"/>
          <a:sy n="80" d="100"/>
        </p:scale>
        <p:origin x="1680" y="48"/>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commentAuthors" Target="commentAuthor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handoutMaster" Target="handoutMasters/handoutMaster1.xml"/><Relationship Id="rId35" Type="http://schemas.openxmlformats.org/officeDocument/2006/relationships/tableStyles" Target="tableStyles.xml"/><Relationship Id="rId8" Type="http://schemas.openxmlformats.org/officeDocument/2006/relationships/slide" Target="slides/slide4.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4" y="0"/>
            <a:ext cx="2949190" cy="498662"/>
          </a:xfrm>
          <a:prstGeom prst="rect">
            <a:avLst/>
          </a:prstGeom>
        </p:spPr>
        <p:txBody>
          <a:bodyPr vert="horz" lIns="93209" tIns="46603" rIns="93209" bIns="46603" rtlCol="0"/>
          <a:lstStyle>
            <a:lvl1pPr algn="l">
              <a:defRPr sz="1200"/>
            </a:lvl1pPr>
          </a:lstStyle>
          <a:p>
            <a:endParaRPr kumimoji="1" lang="ja-JP" altLang="en-US"/>
          </a:p>
        </p:txBody>
      </p:sp>
      <p:sp>
        <p:nvSpPr>
          <p:cNvPr id="3" name="日付プレースホルダー 2"/>
          <p:cNvSpPr>
            <a:spLocks noGrp="1"/>
          </p:cNvSpPr>
          <p:nvPr>
            <p:ph type="dt" sz="quarter" idx="1"/>
          </p:nvPr>
        </p:nvSpPr>
        <p:spPr>
          <a:xfrm>
            <a:off x="3856384" y="0"/>
            <a:ext cx="2949190" cy="498662"/>
          </a:xfrm>
          <a:prstGeom prst="rect">
            <a:avLst/>
          </a:prstGeom>
        </p:spPr>
        <p:txBody>
          <a:bodyPr vert="horz" lIns="93209" tIns="46603" rIns="93209" bIns="46603" rtlCol="0"/>
          <a:lstStyle>
            <a:lvl1pPr algn="r">
              <a:defRPr sz="1200"/>
            </a:lvl1pPr>
          </a:lstStyle>
          <a:p>
            <a:fld id="{64C9E5AD-B317-4C0D-A523-5E245AF58A84}" type="datetimeFigureOut">
              <a:rPr kumimoji="1" lang="ja-JP" altLang="en-US" smtClean="0"/>
              <a:t>2026/2/6</a:t>
            </a:fld>
            <a:endParaRPr kumimoji="1" lang="ja-JP" altLang="en-US"/>
          </a:p>
        </p:txBody>
      </p:sp>
      <p:sp>
        <p:nvSpPr>
          <p:cNvPr id="4" name="フッター プレースホルダー 3"/>
          <p:cNvSpPr>
            <a:spLocks noGrp="1"/>
          </p:cNvSpPr>
          <p:nvPr>
            <p:ph type="ftr" sz="quarter" idx="2"/>
          </p:nvPr>
        </p:nvSpPr>
        <p:spPr>
          <a:xfrm>
            <a:off x="4" y="9440677"/>
            <a:ext cx="2949190" cy="498662"/>
          </a:xfrm>
          <a:prstGeom prst="rect">
            <a:avLst/>
          </a:prstGeom>
        </p:spPr>
        <p:txBody>
          <a:bodyPr vert="horz" lIns="93209" tIns="46603" rIns="93209" bIns="46603" rtlCol="0" anchor="b"/>
          <a:lstStyle>
            <a:lvl1pPr algn="l">
              <a:defRPr sz="1200"/>
            </a:lvl1pPr>
          </a:lstStyle>
          <a:p>
            <a:endParaRPr kumimoji="1" lang="ja-JP" altLang="en-US"/>
          </a:p>
        </p:txBody>
      </p:sp>
      <p:sp>
        <p:nvSpPr>
          <p:cNvPr id="5" name="スライド番号プレースホルダー 4"/>
          <p:cNvSpPr>
            <a:spLocks noGrp="1"/>
          </p:cNvSpPr>
          <p:nvPr>
            <p:ph type="sldNum" sz="quarter" idx="3"/>
          </p:nvPr>
        </p:nvSpPr>
        <p:spPr>
          <a:xfrm>
            <a:off x="3856384" y="9440677"/>
            <a:ext cx="2949190" cy="498662"/>
          </a:xfrm>
          <a:prstGeom prst="rect">
            <a:avLst/>
          </a:prstGeom>
        </p:spPr>
        <p:txBody>
          <a:bodyPr vert="horz" lIns="93209" tIns="46603" rIns="93209" bIns="46603" rtlCol="0" anchor="b"/>
          <a:lstStyle>
            <a:lvl1pPr algn="r">
              <a:defRPr sz="1200"/>
            </a:lvl1pPr>
          </a:lstStyle>
          <a:p>
            <a:fld id="{C2B530E2-4519-4DB9-BEB7-B070939E129A}" type="slidenum">
              <a:rPr kumimoji="1" lang="ja-JP" altLang="en-US" smtClean="0"/>
              <a:t>‹#›</a:t>
            </a:fld>
            <a:endParaRPr kumimoji="1" lang="ja-JP" altLang="en-US"/>
          </a:p>
        </p:txBody>
      </p:sp>
    </p:spTree>
    <p:extLst>
      <p:ext uri="{BB962C8B-B14F-4D97-AF65-F5344CB8AC3E}">
        <p14:creationId xmlns:p14="http://schemas.microsoft.com/office/powerpoint/2010/main" val="417917441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3" y="0"/>
            <a:ext cx="2949575" cy="496888"/>
          </a:xfrm>
          <a:prstGeom prst="rect">
            <a:avLst/>
          </a:prstGeom>
        </p:spPr>
        <p:txBody>
          <a:bodyPr vert="horz" lIns="91410" tIns="45707" rIns="91410" bIns="45707" rtlCol="0"/>
          <a:lstStyle>
            <a:lvl1pPr algn="l">
              <a:defRPr sz="1200"/>
            </a:lvl1pPr>
          </a:lstStyle>
          <a:p>
            <a:endParaRPr kumimoji="1" lang="ja-JP" altLang="en-US"/>
          </a:p>
        </p:txBody>
      </p:sp>
      <p:sp>
        <p:nvSpPr>
          <p:cNvPr id="3" name="日付プレースホルダー 2"/>
          <p:cNvSpPr>
            <a:spLocks noGrp="1"/>
          </p:cNvSpPr>
          <p:nvPr>
            <p:ph type="dt" idx="1"/>
          </p:nvPr>
        </p:nvSpPr>
        <p:spPr>
          <a:xfrm>
            <a:off x="3856042" y="0"/>
            <a:ext cx="2949575" cy="496888"/>
          </a:xfrm>
          <a:prstGeom prst="rect">
            <a:avLst/>
          </a:prstGeom>
        </p:spPr>
        <p:txBody>
          <a:bodyPr vert="horz" lIns="91410" tIns="45707" rIns="91410" bIns="45707" rtlCol="0"/>
          <a:lstStyle>
            <a:lvl1pPr algn="r">
              <a:defRPr sz="1200"/>
            </a:lvl1pPr>
          </a:lstStyle>
          <a:p>
            <a:fld id="{E786524D-9D30-4F28-9A77-09A8B3F4127D}" type="datetimeFigureOut">
              <a:rPr kumimoji="1" lang="ja-JP" altLang="en-US" smtClean="0"/>
              <a:t>2026/2/6</a:t>
            </a:fld>
            <a:endParaRPr kumimoji="1" lang="ja-JP" altLang="en-US"/>
          </a:p>
        </p:txBody>
      </p:sp>
      <p:sp>
        <p:nvSpPr>
          <p:cNvPr id="4" name="スライド イメージ プレースホルダー 3"/>
          <p:cNvSpPr>
            <a:spLocks noGrp="1" noRot="1" noChangeAspect="1"/>
          </p:cNvSpPr>
          <p:nvPr>
            <p:ph type="sldImg" idx="2"/>
          </p:nvPr>
        </p:nvSpPr>
        <p:spPr>
          <a:xfrm>
            <a:off x="919163" y="746125"/>
            <a:ext cx="4968875" cy="3725863"/>
          </a:xfrm>
          <a:prstGeom prst="rect">
            <a:avLst/>
          </a:prstGeom>
          <a:noFill/>
          <a:ln w="12700">
            <a:solidFill>
              <a:prstClr val="black"/>
            </a:solidFill>
          </a:ln>
        </p:spPr>
        <p:txBody>
          <a:bodyPr vert="horz" lIns="91410" tIns="45707" rIns="91410" bIns="45707" rtlCol="0" anchor="ctr"/>
          <a:lstStyle/>
          <a:p>
            <a:endParaRPr lang="ja-JP" altLang="en-US"/>
          </a:p>
        </p:txBody>
      </p:sp>
      <p:sp>
        <p:nvSpPr>
          <p:cNvPr id="5" name="ノート プレースホルダー 4"/>
          <p:cNvSpPr>
            <a:spLocks noGrp="1"/>
          </p:cNvSpPr>
          <p:nvPr>
            <p:ph type="body" sz="quarter" idx="3"/>
          </p:nvPr>
        </p:nvSpPr>
        <p:spPr>
          <a:xfrm>
            <a:off x="681039" y="4721226"/>
            <a:ext cx="5445125" cy="4471988"/>
          </a:xfrm>
          <a:prstGeom prst="rect">
            <a:avLst/>
          </a:prstGeom>
        </p:spPr>
        <p:txBody>
          <a:bodyPr vert="horz" lIns="91410" tIns="45707" rIns="91410" bIns="45707"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3" y="9440864"/>
            <a:ext cx="2949575" cy="496887"/>
          </a:xfrm>
          <a:prstGeom prst="rect">
            <a:avLst/>
          </a:prstGeom>
        </p:spPr>
        <p:txBody>
          <a:bodyPr vert="horz" lIns="91410" tIns="45707" rIns="91410" bIns="45707"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56042" y="9440864"/>
            <a:ext cx="2949575" cy="496887"/>
          </a:xfrm>
          <a:prstGeom prst="rect">
            <a:avLst/>
          </a:prstGeom>
        </p:spPr>
        <p:txBody>
          <a:bodyPr vert="horz" lIns="91410" tIns="45707" rIns="91410" bIns="45707" rtlCol="0" anchor="b"/>
          <a:lstStyle>
            <a:lvl1pPr algn="r">
              <a:defRPr sz="1200"/>
            </a:lvl1pPr>
          </a:lstStyle>
          <a:p>
            <a:fld id="{F9D83328-8ABD-4BA1-BEFC-DDC17FF7E69A}" type="slidenum">
              <a:rPr kumimoji="1" lang="ja-JP" altLang="en-US" smtClean="0"/>
              <a:t>‹#›</a:t>
            </a:fld>
            <a:endParaRPr kumimoji="1" lang="ja-JP" altLang="en-US"/>
          </a:p>
        </p:txBody>
      </p:sp>
    </p:spTree>
    <p:extLst>
      <p:ext uri="{BB962C8B-B14F-4D97-AF65-F5344CB8AC3E}">
        <p14:creationId xmlns:p14="http://schemas.microsoft.com/office/powerpoint/2010/main" val="192389378"/>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ja-JP" altLang="en-US"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4" name="スライド番号プレースホルダー 3"/>
          <p:cNvSpPr>
            <a:spLocks noGrp="1"/>
          </p:cNvSpPr>
          <p:nvPr>
            <p:ph type="sldNum" sz="quarter" idx="10"/>
          </p:nvPr>
        </p:nvSpPr>
        <p:spPr/>
        <p:txBody>
          <a:bodyPr/>
          <a:lstStyle/>
          <a:p>
            <a:fld id="{F9D83328-8ABD-4BA1-BEFC-DDC17FF7E69A}" type="slidenum">
              <a:rPr kumimoji="1" lang="ja-JP" altLang="en-US" smtClean="0"/>
              <a:t>3</a:t>
            </a:fld>
            <a:endParaRPr kumimoji="1" lang="ja-JP" altLang="en-US"/>
          </a:p>
        </p:txBody>
      </p:sp>
    </p:spTree>
    <p:extLst>
      <p:ext uri="{BB962C8B-B14F-4D97-AF65-F5344CB8AC3E}">
        <p14:creationId xmlns:p14="http://schemas.microsoft.com/office/powerpoint/2010/main" val="222664992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F9D83328-8ABD-4BA1-BEFC-DDC17FF7E69A}" type="slidenum">
              <a:rPr kumimoji="1" lang="ja-JP" altLang="en-US" smtClean="0"/>
              <a:t>13</a:t>
            </a:fld>
            <a:endParaRPr kumimoji="1" lang="ja-JP" altLang="en-US"/>
          </a:p>
        </p:txBody>
      </p:sp>
    </p:spTree>
    <p:extLst>
      <p:ext uri="{BB962C8B-B14F-4D97-AF65-F5344CB8AC3E}">
        <p14:creationId xmlns:p14="http://schemas.microsoft.com/office/powerpoint/2010/main" val="69875857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F9D83328-8ABD-4BA1-BEFC-DDC17FF7E69A}" type="slidenum">
              <a:rPr kumimoji="1" lang="ja-JP" altLang="en-US" smtClean="0"/>
              <a:t>14</a:t>
            </a:fld>
            <a:endParaRPr kumimoji="1" lang="ja-JP" altLang="en-US"/>
          </a:p>
        </p:txBody>
      </p:sp>
    </p:spTree>
    <p:extLst>
      <p:ext uri="{BB962C8B-B14F-4D97-AF65-F5344CB8AC3E}">
        <p14:creationId xmlns:p14="http://schemas.microsoft.com/office/powerpoint/2010/main" val="331120566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F9D83328-8ABD-4BA1-BEFC-DDC17FF7E69A}" type="slidenum">
              <a:rPr kumimoji="1" lang="ja-JP" altLang="en-US" smtClean="0"/>
              <a:t>15</a:t>
            </a:fld>
            <a:endParaRPr kumimoji="1" lang="ja-JP" altLang="en-US"/>
          </a:p>
        </p:txBody>
      </p:sp>
    </p:spTree>
    <p:extLst>
      <p:ext uri="{BB962C8B-B14F-4D97-AF65-F5344CB8AC3E}">
        <p14:creationId xmlns:p14="http://schemas.microsoft.com/office/powerpoint/2010/main" val="29658961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a:p>
        </p:txBody>
      </p:sp>
      <p:sp>
        <p:nvSpPr>
          <p:cNvPr id="4" name="スライド番号プレースホルダー 3"/>
          <p:cNvSpPr>
            <a:spLocks noGrp="1"/>
          </p:cNvSpPr>
          <p:nvPr>
            <p:ph type="sldNum" sz="quarter" idx="10"/>
          </p:nvPr>
        </p:nvSpPr>
        <p:spPr/>
        <p:txBody>
          <a:bodyPr/>
          <a:lstStyle/>
          <a:p>
            <a:fld id="{F9D83328-8ABD-4BA1-BEFC-DDC17FF7E69A}" type="slidenum">
              <a:rPr kumimoji="1" lang="ja-JP" altLang="en-US" smtClean="0"/>
              <a:t>16</a:t>
            </a:fld>
            <a:endParaRPr kumimoji="1" lang="ja-JP" altLang="en-US"/>
          </a:p>
        </p:txBody>
      </p:sp>
    </p:spTree>
    <p:extLst>
      <p:ext uri="{BB962C8B-B14F-4D97-AF65-F5344CB8AC3E}">
        <p14:creationId xmlns:p14="http://schemas.microsoft.com/office/powerpoint/2010/main" val="174091169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F9D83328-8ABD-4BA1-BEFC-DDC17FF7E69A}" type="slidenum">
              <a:rPr kumimoji="1" lang="ja-JP" altLang="en-US" smtClean="0"/>
              <a:t>17</a:t>
            </a:fld>
            <a:endParaRPr kumimoji="1" lang="ja-JP" altLang="en-US"/>
          </a:p>
        </p:txBody>
      </p:sp>
    </p:spTree>
    <p:extLst>
      <p:ext uri="{BB962C8B-B14F-4D97-AF65-F5344CB8AC3E}">
        <p14:creationId xmlns:p14="http://schemas.microsoft.com/office/powerpoint/2010/main" val="264929198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F9D83328-8ABD-4BA1-BEFC-DDC17FF7E69A}" type="slidenum">
              <a:rPr kumimoji="1" lang="ja-JP" altLang="en-US" smtClean="0"/>
              <a:t>18</a:t>
            </a:fld>
            <a:endParaRPr kumimoji="1" lang="ja-JP" altLang="en-US"/>
          </a:p>
        </p:txBody>
      </p:sp>
    </p:spTree>
    <p:extLst>
      <p:ext uri="{BB962C8B-B14F-4D97-AF65-F5344CB8AC3E}">
        <p14:creationId xmlns:p14="http://schemas.microsoft.com/office/powerpoint/2010/main" val="209143162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ja-JP" altLang="en-US"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4" name="スライド番号プレースホルダー 3"/>
          <p:cNvSpPr>
            <a:spLocks noGrp="1"/>
          </p:cNvSpPr>
          <p:nvPr>
            <p:ph type="sldNum" sz="quarter" idx="10"/>
          </p:nvPr>
        </p:nvSpPr>
        <p:spPr/>
        <p:txBody>
          <a:bodyPr/>
          <a:lstStyle/>
          <a:p>
            <a:fld id="{F9D83328-8ABD-4BA1-BEFC-DDC17FF7E69A}" type="slidenum">
              <a:rPr kumimoji="1" lang="ja-JP" altLang="en-US" smtClean="0"/>
              <a:t>20</a:t>
            </a:fld>
            <a:endParaRPr kumimoji="1" lang="ja-JP" altLang="en-US"/>
          </a:p>
        </p:txBody>
      </p:sp>
    </p:spTree>
    <p:extLst>
      <p:ext uri="{BB962C8B-B14F-4D97-AF65-F5344CB8AC3E}">
        <p14:creationId xmlns:p14="http://schemas.microsoft.com/office/powerpoint/2010/main" val="372079112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ja-JP" altLang="en-US"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4" name="スライド番号プレースホルダー 3"/>
          <p:cNvSpPr>
            <a:spLocks noGrp="1"/>
          </p:cNvSpPr>
          <p:nvPr>
            <p:ph type="sldNum" sz="quarter" idx="10"/>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F9D83328-8ABD-4BA1-BEFC-DDC17FF7E69A}" type="slidenum">
              <a:rPr kumimoji="1" lang="ja-JP" altLang="en-US" sz="1200" b="0" i="0" u="none" strike="noStrike" kern="1200" cap="none" spc="0" normalizeH="0" baseline="0" noProof="0" smtClean="0">
                <a:ln>
                  <a:noFill/>
                </a:ln>
                <a:solidFill>
                  <a:prstClr val="black"/>
                </a:solidFill>
                <a:effectLst/>
                <a:uLnTx/>
                <a:uFillTx/>
                <a:latin typeface="Arial" panose="020B0604020202020204" pitchFamily="34" charset="0"/>
                <a:ea typeface="ＭＳ Ｐゴシック" panose="020B0600070205080204" pitchFamily="50" charset="-128"/>
                <a:cs typeface="+mn-cs"/>
              </a:rPr>
              <a:pPr marL="0" marR="0" lvl="0" indent="0" algn="r" defTabSz="914400" rtl="0" eaLnBrk="0" fontAlgn="base" latinLnBrk="0" hangingPunct="0">
                <a:lnSpc>
                  <a:spcPct val="100000"/>
                </a:lnSpc>
                <a:spcBef>
                  <a:spcPct val="0"/>
                </a:spcBef>
                <a:spcAft>
                  <a:spcPct val="0"/>
                </a:spcAft>
                <a:buClrTx/>
                <a:buSzTx/>
                <a:buFontTx/>
                <a:buNone/>
                <a:tabLst/>
                <a:defRPr/>
              </a:pPr>
              <a:t>4</a:t>
            </a:fld>
            <a:endParaRPr kumimoji="1" lang="ja-JP" altLang="en-US" sz="1200" b="0" i="0" u="none" strike="noStrike" kern="1200" cap="none" spc="0" normalizeH="0" baseline="0" noProof="0">
              <a:ln>
                <a:noFill/>
              </a:ln>
              <a:solidFill>
                <a:prstClr val="black"/>
              </a:solidFill>
              <a:effectLst/>
              <a:uLnTx/>
              <a:uFillTx/>
              <a:latin typeface="Arial" panose="020B0604020202020204" pitchFamily="34" charset="0"/>
              <a:ea typeface="ＭＳ Ｐゴシック" panose="020B0600070205080204" pitchFamily="50" charset="-128"/>
              <a:cs typeface="+mn-cs"/>
            </a:endParaRPr>
          </a:p>
        </p:txBody>
      </p:sp>
    </p:spTree>
    <p:extLst>
      <p:ext uri="{BB962C8B-B14F-4D97-AF65-F5344CB8AC3E}">
        <p14:creationId xmlns:p14="http://schemas.microsoft.com/office/powerpoint/2010/main" val="398643114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F9D83328-8ABD-4BA1-BEFC-DDC17FF7E69A}" type="slidenum">
              <a:rPr kumimoji="1" lang="ja-JP" altLang="en-US" smtClean="0"/>
              <a:t>6</a:t>
            </a:fld>
            <a:endParaRPr kumimoji="1" lang="ja-JP" altLang="en-US"/>
          </a:p>
        </p:txBody>
      </p:sp>
    </p:spTree>
    <p:extLst>
      <p:ext uri="{BB962C8B-B14F-4D97-AF65-F5344CB8AC3E}">
        <p14:creationId xmlns:p14="http://schemas.microsoft.com/office/powerpoint/2010/main" val="419218513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ja-JP" altLang="en-US">
              <a:latin typeface="Meiryo UI" panose="020B0604030504040204" pitchFamily="50" charset="-128"/>
              <a:ea typeface="Meiryo UI" panose="020B0604030504040204" pitchFamily="50" charset="-128"/>
              <a:cs typeface="Meiryo UI" panose="020B0604030504040204" pitchFamily="50" charset="-128"/>
            </a:endParaRPr>
          </a:p>
        </p:txBody>
      </p:sp>
      <p:sp>
        <p:nvSpPr>
          <p:cNvPr id="4" name="スライド番号プレースホルダー 3"/>
          <p:cNvSpPr>
            <a:spLocks noGrp="1"/>
          </p:cNvSpPr>
          <p:nvPr>
            <p:ph type="sldNum" sz="quarter" idx="10"/>
          </p:nvPr>
        </p:nvSpPr>
        <p:spPr/>
        <p:txBody>
          <a:bodyPr/>
          <a:lstStyle/>
          <a:p>
            <a:fld id="{F9D83328-8ABD-4BA1-BEFC-DDC17FF7E69A}" type="slidenum">
              <a:rPr kumimoji="1" lang="ja-JP" altLang="en-US" smtClean="0"/>
              <a:t>7</a:t>
            </a:fld>
            <a:endParaRPr kumimoji="1" lang="ja-JP" altLang="en-US"/>
          </a:p>
        </p:txBody>
      </p:sp>
    </p:spTree>
    <p:extLst>
      <p:ext uri="{BB962C8B-B14F-4D97-AF65-F5344CB8AC3E}">
        <p14:creationId xmlns:p14="http://schemas.microsoft.com/office/powerpoint/2010/main" val="408897431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ja-JP" altLang="en-US">
              <a:latin typeface="Meiryo UI" panose="020B0604030504040204" pitchFamily="50" charset="-128"/>
              <a:ea typeface="Meiryo UI" panose="020B0604030504040204" pitchFamily="50" charset="-128"/>
              <a:cs typeface="Meiryo UI" panose="020B0604030504040204" pitchFamily="50" charset="-128"/>
            </a:endParaRPr>
          </a:p>
        </p:txBody>
      </p:sp>
      <p:sp>
        <p:nvSpPr>
          <p:cNvPr id="4" name="スライド番号プレースホルダー 3"/>
          <p:cNvSpPr>
            <a:spLocks noGrp="1"/>
          </p:cNvSpPr>
          <p:nvPr>
            <p:ph type="sldNum" sz="quarter" idx="10"/>
          </p:nvPr>
        </p:nvSpPr>
        <p:spPr/>
        <p:txBody>
          <a:bodyPr/>
          <a:lstStyle/>
          <a:p>
            <a:fld id="{F9D83328-8ABD-4BA1-BEFC-DDC17FF7E69A}" type="slidenum">
              <a:rPr kumimoji="1" lang="ja-JP" altLang="en-US" smtClean="0"/>
              <a:t>8</a:t>
            </a:fld>
            <a:endParaRPr kumimoji="1" lang="ja-JP" altLang="en-US"/>
          </a:p>
        </p:txBody>
      </p:sp>
    </p:spTree>
    <p:extLst>
      <p:ext uri="{BB962C8B-B14F-4D97-AF65-F5344CB8AC3E}">
        <p14:creationId xmlns:p14="http://schemas.microsoft.com/office/powerpoint/2010/main" val="308857246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ja-JP" altLang="en-US">
              <a:latin typeface="Meiryo UI" panose="020B0604030504040204" pitchFamily="50" charset="-128"/>
              <a:ea typeface="Meiryo UI" panose="020B0604030504040204" pitchFamily="50" charset="-128"/>
              <a:cs typeface="Meiryo UI" panose="020B0604030504040204" pitchFamily="50" charset="-128"/>
            </a:endParaRPr>
          </a:p>
        </p:txBody>
      </p:sp>
      <p:sp>
        <p:nvSpPr>
          <p:cNvPr id="4" name="スライド番号プレースホルダー 3"/>
          <p:cNvSpPr>
            <a:spLocks noGrp="1"/>
          </p:cNvSpPr>
          <p:nvPr>
            <p:ph type="sldNum" sz="quarter" idx="10"/>
          </p:nvPr>
        </p:nvSpPr>
        <p:spPr/>
        <p:txBody>
          <a:bodyPr/>
          <a:lstStyle/>
          <a:p>
            <a:fld id="{F9D83328-8ABD-4BA1-BEFC-DDC17FF7E69A}" type="slidenum">
              <a:rPr kumimoji="1" lang="ja-JP" altLang="en-US" smtClean="0"/>
              <a:t>9</a:t>
            </a:fld>
            <a:endParaRPr kumimoji="1" lang="ja-JP" altLang="en-US"/>
          </a:p>
        </p:txBody>
      </p:sp>
    </p:spTree>
    <p:extLst>
      <p:ext uri="{BB962C8B-B14F-4D97-AF65-F5344CB8AC3E}">
        <p14:creationId xmlns:p14="http://schemas.microsoft.com/office/powerpoint/2010/main" val="192887959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defTabSz="914093">
              <a:defRPr/>
            </a:pPr>
            <a:endParaRPr lang="en-US" altLang="ja-JP">
              <a:latin typeface="Meiryo UI" panose="020B0604030504040204" pitchFamily="50" charset="-128"/>
              <a:ea typeface="Meiryo UI" panose="020B0604030504040204" pitchFamily="50" charset="-128"/>
              <a:cs typeface="Meiryo UI" panose="020B0604030504040204" pitchFamily="50" charset="-128"/>
            </a:endParaRPr>
          </a:p>
        </p:txBody>
      </p:sp>
      <p:sp>
        <p:nvSpPr>
          <p:cNvPr id="4" name="スライド番号プレースホルダー 3"/>
          <p:cNvSpPr>
            <a:spLocks noGrp="1"/>
          </p:cNvSpPr>
          <p:nvPr>
            <p:ph type="sldNum" sz="quarter" idx="10"/>
          </p:nvPr>
        </p:nvSpPr>
        <p:spPr/>
        <p:txBody>
          <a:bodyPr/>
          <a:lstStyle/>
          <a:p>
            <a:fld id="{F9D83328-8ABD-4BA1-BEFC-DDC17FF7E69A}" type="slidenum">
              <a:rPr kumimoji="1" lang="ja-JP" altLang="en-US" smtClean="0"/>
              <a:t>10</a:t>
            </a:fld>
            <a:endParaRPr kumimoji="1" lang="ja-JP" altLang="en-US"/>
          </a:p>
        </p:txBody>
      </p:sp>
    </p:spTree>
    <p:extLst>
      <p:ext uri="{BB962C8B-B14F-4D97-AF65-F5344CB8AC3E}">
        <p14:creationId xmlns:p14="http://schemas.microsoft.com/office/powerpoint/2010/main" val="397226118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defTabSz="914093">
              <a:defRPr/>
            </a:pPr>
            <a:endParaRPr lang="en-US" altLang="ja-JP">
              <a:latin typeface="Meiryo UI" panose="020B0604030504040204" pitchFamily="50" charset="-128"/>
              <a:ea typeface="Meiryo UI" panose="020B0604030504040204" pitchFamily="50" charset="-128"/>
              <a:cs typeface="Meiryo UI" panose="020B0604030504040204" pitchFamily="50" charset="-128"/>
            </a:endParaRPr>
          </a:p>
        </p:txBody>
      </p:sp>
      <p:sp>
        <p:nvSpPr>
          <p:cNvPr id="4" name="スライド番号プレースホルダー 3"/>
          <p:cNvSpPr>
            <a:spLocks noGrp="1"/>
          </p:cNvSpPr>
          <p:nvPr>
            <p:ph type="sldNum" sz="quarter" idx="10"/>
          </p:nvPr>
        </p:nvSpPr>
        <p:spPr/>
        <p:txBody>
          <a:bodyPr/>
          <a:lstStyle/>
          <a:p>
            <a:fld id="{F9D83328-8ABD-4BA1-BEFC-DDC17FF7E69A}" type="slidenum">
              <a:rPr kumimoji="1" lang="ja-JP" altLang="en-US" smtClean="0"/>
              <a:t>11</a:t>
            </a:fld>
            <a:endParaRPr kumimoji="1" lang="ja-JP" altLang="en-US"/>
          </a:p>
        </p:txBody>
      </p:sp>
    </p:spTree>
    <p:extLst>
      <p:ext uri="{BB962C8B-B14F-4D97-AF65-F5344CB8AC3E}">
        <p14:creationId xmlns:p14="http://schemas.microsoft.com/office/powerpoint/2010/main" val="230372949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F9D83328-8ABD-4BA1-BEFC-DDC17FF7E69A}" type="slidenum">
              <a:rPr kumimoji="1" lang="ja-JP" altLang="en-US" smtClean="0"/>
              <a:t>12</a:t>
            </a:fld>
            <a:endParaRPr kumimoji="1" lang="ja-JP" altLang="en-US"/>
          </a:p>
        </p:txBody>
      </p:sp>
    </p:spTree>
    <p:extLst>
      <p:ext uri="{BB962C8B-B14F-4D97-AF65-F5344CB8AC3E}">
        <p14:creationId xmlns:p14="http://schemas.microsoft.com/office/powerpoint/2010/main" val="246623316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5"/>
            <a:ext cx="7772400" cy="1470025"/>
          </a:xfrm>
        </p:spPr>
        <p:txBody>
          <a:bodyPr/>
          <a:lstStyle/>
          <a:p>
            <a:r>
              <a:rPr lang="ja-JP" altLang="en-US"/>
              <a:t>マスター タイトルの書式設定</a:t>
            </a:r>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ja-JP" altLang="en-US"/>
              <a:t>マスター サブタイトルの書式設定</a:t>
            </a:r>
          </a:p>
        </p:txBody>
      </p:sp>
      <p:sp>
        <p:nvSpPr>
          <p:cNvPr id="4" name="日付プレースホルダー 3"/>
          <p:cNvSpPr>
            <a:spLocks noGrp="1"/>
          </p:cNvSpPr>
          <p:nvPr>
            <p:ph type="dt" sz="half" idx="10"/>
          </p:nvPr>
        </p:nvSpPr>
        <p:spPr/>
        <p:txBody>
          <a:bodyPr/>
          <a:lstStyle>
            <a:lvl1pPr>
              <a:defRPr/>
            </a:lvl1pPr>
          </a:lstStyle>
          <a:p>
            <a:pPr>
              <a:defRPr/>
            </a:pPr>
            <a:fld id="{F3D141BB-DDAC-49EB-83EE-86318DB06272}" type="datetimeFigureOut">
              <a:rPr lang="ja-JP" altLang="en-US" smtClean="0"/>
              <a:pPr>
                <a:defRPr/>
              </a:pPr>
              <a:t>2026/2/6</a:t>
            </a:fld>
            <a:endParaRPr lang="ja-JP" altLang="en-US"/>
          </a:p>
        </p:txBody>
      </p:sp>
      <p:sp>
        <p:nvSpPr>
          <p:cNvPr id="5" name="フッター プレースホルダー 4"/>
          <p:cNvSpPr>
            <a:spLocks noGrp="1"/>
          </p:cNvSpPr>
          <p:nvPr>
            <p:ph type="ftr" sz="quarter" idx="11"/>
          </p:nvPr>
        </p:nvSpPr>
        <p:spPr/>
        <p:txBody>
          <a:bodyPr/>
          <a:lstStyle>
            <a:lvl1pPr>
              <a:defRPr/>
            </a:lvl1pPr>
          </a:lstStyle>
          <a:p>
            <a:pPr>
              <a:defRPr/>
            </a:pPr>
            <a:endParaRPr lang="ja-JP" altLang="en-US"/>
          </a:p>
        </p:txBody>
      </p:sp>
      <p:sp>
        <p:nvSpPr>
          <p:cNvPr id="6" name="スライド番号プレースホルダー 5"/>
          <p:cNvSpPr>
            <a:spLocks noGrp="1"/>
          </p:cNvSpPr>
          <p:nvPr>
            <p:ph type="sldNum" sz="quarter" idx="12"/>
          </p:nvPr>
        </p:nvSpPr>
        <p:spPr/>
        <p:txBody>
          <a:bodyPr/>
          <a:lstStyle>
            <a:lvl1pPr>
              <a:defRPr/>
            </a:lvl1pPr>
          </a:lstStyle>
          <a:p>
            <a:pPr>
              <a:defRPr/>
            </a:pPr>
            <a:fld id="{B13D0A75-B5AC-4B44-A9E6-5C468718EDE7}" type="slidenum">
              <a:rPr lang="ja-JP" altLang="en-US"/>
              <a:pPr>
                <a:defRPr/>
              </a:pPr>
              <a:t>‹#›</a:t>
            </a:fld>
            <a:endParaRPr lang="ja-JP" altLang="en-US"/>
          </a:p>
        </p:txBody>
      </p:sp>
    </p:spTree>
    <p:extLst>
      <p:ext uri="{BB962C8B-B14F-4D97-AF65-F5344CB8AC3E}">
        <p14:creationId xmlns:p14="http://schemas.microsoft.com/office/powerpoint/2010/main" val="367595967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マスター タイトルの書式設定</a:t>
            </a:r>
          </a:p>
        </p:txBody>
      </p:sp>
      <p:sp>
        <p:nvSpPr>
          <p:cNvPr id="3" name="縦書きテキスト プレースホルダー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日付プレースホルダー 3"/>
          <p:cNvSpPr>
            <a:spLocks noGrp="1"/>
          </p:cNvSpPr>
          <p:nvPr>
            <p:ph type="dt" sz="half" idx="10"/>
          </p:nvPr>
        </p:nvSpPr>
        <p:spPr/>
        <p:txBody>
          <a:bodyPr/>
          <a:lstStyle>
            <a:lvl1pPr>
              <a:defRPr/>
            </a:lvl1pPr>
          </a:lstStyle>
          <a:p>
            <a:pPr>
              <a:defRPr/>
            </a:pPr>
            <a:fld id="{C67426E8-C73A-412F-BEF7-389FE39EC4B7}" type="datetimeFigureOut">
              <a:rPr lang="ja-JP" altLang="en-US" smtClean="0"/>
              <a:pPr>
                <a:defRPr/>
              </a:pPr>
              <a:t>2026/2/6</a:t>
            </a:fld>
            <a:endParaRPr lang="ja-JP" altLang="en-US"/>
          </a:p>
        </p:txBody>
      </p:sp>
      <p:sp>
        <p:nvSpPr>
          <p:cNvPr id="5" name="フッター プレースホルダー 4"/>
          <p:cNvSpPr>
            <a:spLocks noGrp="1"/>
          </p:cNvSpPr>
          <p:nvPr>
            <p:ph type="ftr" sz="quarter" idx="11"/>
          </p:nvPr>
        </p:nvSpPr>
        <p:spPr/>
        <p:txBody>
          <a:bodyPr/>
          <a:lstStyle>
            <a:lvl1pPr>
              <a:defRPr/>
            </a:lvl1pPr>
          </a:lstStyle>
          <a:p>
            <a:pPr>
              <a:defRPr/>
            </a:pPr>
            <a:endParaRPr lang="ja-JP" altLang="en-US"/>
          </a:p>
        </p:txBody>
      </p:sp>
      <p:sp>
        <p:nvSpPr>
          <p:cNvPr id="6" name="スライド番号プレースホルダー 5"/>
          <p:cNvSpPr>
            <a:spLocks noGrp="1"/>
          </p:cNvSpPr>
          <p:nvPr>
            <p:ph type="sldNum" sz="quarter" idx="12"/>
          </p:nvPr>
        </p:nvSpPr>
        <p:spPr/>
        <p:txBody>
          <a:bodyPr/>
          <a:lstStyle>
            <a:lvl1pPr>
              <a:defRPr/>
            </a:lvl1pPr>
          </a:lstStyle>
          <a:p>
            <a:pPr>
              <a:defRPr/>
            </a:pPr>
            <a:fld id="{183BA9B7-A8C5-455A-9417-8018CE896041}" type="slidenum">
              <a:rPr lang="ja-JP" altLang="en-US"/>
              <a:pPr>
                <a:defRPr/>
              </a:pPr>
              <a:t>‹#›</a:t>
            </a:fld>
            <a:endParaRPr lang="ja-JP" altLang="en-US"/>
          </a:p>
        </p:txBody>
      </p:sp>
    </p:spTree>
    <p:extLst>
      <p:ext uri="{BB962C8B-B14F-4D97-AF65-F5344CB8AC3E}">
        <p14:creationId xmlns:p14="http://schemas.microsoft.com/office/powerpoint/2010/main" val="97723336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38"/>
            <a:ext cx="2057400" cy="5851525"/>
          </a:xfrm>
        </p:spPr>
        <p:txBody>
          <a:bodyPr vert="eaVert"/>
          <a:lstStyle/>
          <a:p>
            <a:r>
              <a:rPr lang="ja-JP" altLang="en-US"/>
              <a:t>マスター タイトルの書式設定</a:t>
            </a:r>
          </a:p>
        </p:txBody>
      </p:sp>
      <p:sp>
        <p:nvSpPr>
          <p:cNvPr id="3" name="縦書きテキスト プレースホルダー 2"/>
          <p:cNvSpPr>
            <a:spLocks noGrp="1"/>
          </p:cNvSpPr>
          <p:nvPr>
            <p:ph type="body" orient="vert" idx="1"/>
          </p:nvPr>
        </p:nvSpPr>
        <p:spPr>
          <a:xfrm>
            <a:off x="457200" y="274638"/>
            <a:ext cx="6019800" cy="5851525"/>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日付プレースホルダー 3"/>
          <p:cNvSpPr>
            <a:spLocks noGrp="1"/>
          </p:cNvSpPr>
          <p:nvPr>
            <p:ph type="dt" sz="half" idx="10"/>
          </p:nvPr>
        </p:nvSpPr>
        <p:spPr/>
        <p:txBody>
          <a:bodyPr/>
          <a:lstStyle>
            <a:lvl1pPr>
              <a:defRPr/>
            </a:lvl1pPr>
          </a:lstStyle>
          <a:p>
            <a:pPr>
              <a:defRPr/>
            </a:pPr>
            <a:fld id="{E3FF8EF2-3D0F-40A3-A8F8-01C7BFE36A79}" type="datetimeFigureOut">
              <a:rPr lang="ja-JP" altLang="en-US" smtClean="0"/>
              <a:pPr>
                <a:defRPr/>
              </a:pPr>
              <a:t>2026/2/6</a:t>
            </a:fld>
            <a:endParaRPr lang="ja-JP" altLang="en-US"/>
          </a:p>
        </p:txBody>
      </p:sp>
      <p:sp>
        <p:nvSpPr>
          <p:cNvPr id="5" name="フッター プレースホルダー 4"/>
          <p:cNvSpPr>
            <a:spLocks noGrp="1"/>
          </p:cNvSpPr>
          <p:nvPr>
            <p:ph type="ftr" sz="quarter" idx="11"/>
          </p:nvPr>
        </p:nvSpPr>
        <p:spPr/>
        <p:txBody>
          <a:bodyPr/>
          <a:lstStyle>
            <a:lvl1pPr>
              <a:defRPr/>
            </a:lvl1pPr>
          </a:lstStyle>
          <a:p>
            <a:pPr>
              <a:defRPr/>
            </a:pPr>
            <a:endParaRPr lang="ja-JP" altLang="en-US"/>
          </a:p>
        </p:txBody>
      </p:sp>
      <p:sp>
        <p:nvSpPr>
          <p:cNvPr id="6" name="スライド番号プレースホルダー 5"/>
          <p:cNvSpPr>
            <a:spLocks noGrp="1"/>
          </p:cNvSpPr>
          <p:nvPr>
            <p:ph type="sldNum" sz="quarter" idx="12"/>
          </p:nvPr>
        </p:nvSpPr>
        <p:spPr/>
        <p:txBody>
          <a:bodyPr/>
          <a:lstStyle>
            <a:lvl1pPr>
              <a:defRPr/>
            </a:lvl1pPr>
          </a:lstStyle>
          <a:p>
            <a:pPr>
              <a:defRPr/>
            </a:pPr>
            <a:fld id="{AD3E8509-0D8F-4AFC-8F09-571DF9DEEFED}" type="slidenum">
              <a:rPr lang="ja-JP" altLang="en-US"/>
              <a:pPr>
                <a:defRPr/>
              </a:pPr>
              <a:t>‹#›</a:t>
            </a:fld>
            <a:endParaRPr lang="ja-JP" altLang="en-US"/>
          </a:p>
        </p:txBody>
      </p:sp>
    </p:spTree>
    <p:extLst>
      <p:ext uri="{BB962C8B-B14F-4D97-AF65-F5344CB8AC3E}">
        <p14:creationId xmlns:p14="http://schemas.microsoft.com/office/powerpoint/2010/main" val="280301170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マスター タイトルの書式設定</a:t>
            </a:r>
          </a:p>
        </p:txBody>
      </p:sp>
      <p:sp>
        <p:nvSpPr>
          <p:cNvPr id="3" name="コンテンツ プレースホルダー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日付プレースホルダー 3"/>
          <p:cNvSpPr>
            <a:spLocks noGrp="1"/>
          </p:cNvSpPr>
          <p:nvPr>
            <p:ph type="dt" sz="half" idx="10"/>
          </p:nvPr>
        </p:nvSpPr>
        <p:spPr/>
        <p:txBody>
          <a:bodyPr/>
          <a:lstStyle>
            <a:lvl1pPr>
              <a:defRPr/>
            </a:lvl1pPr>
          </a:lstStyle>
          <a:p>
            <a:pPr>
              <a:defRPr/>
            </a:pPr>
            <a:fld id="{3FA3957F-7473-4BF7-A524-45DFC386330F}" type="datetimeFigureOut">
              <a:rPr lang="ja-JP" altLang="en-US" smtClean="0"/>
              <a:pPr>
                <a:defRPr/>
              </a:pPr>
              <a:t>2026/2/6</a:t>
            </a:fld>
            <a:endParaRPr lang="ja-JP" altLang="en-US"/>
          </a:p>
        </p:txBody>
      </p:sp>
      <p:sp>
        <p:nvSpPr>
          <p:cNvPr id="5" name="フッター プレースホルダー 4"/>
          <p:cNvSpPr>
            <a:spLocks noGrp="1"/>
          </p:cNvSpPr>
          <p:nvPr>
            <p:ph type="ftr" sz="quarter" idx="11"/>
          </p:nvPr>
        </p:nvSpPr>
        <p:spPr/>
        <p:txBody>
          <a:bodyPr/>
          <a:lstStyle>
            <a:lvl1pPr>
              <a:defRPr/>
            </a:lvl1pPr>
          </a:lstStyle>
          <a:p>
            <a:pPr>
              <a:defRPr/>
            </a:pPr>
            <a:endParaRPr lang="ja-JP" altLang="en-US"/>
          </a:p>
        </p:txBody>
      </p:sp>
      <p:sp>
        <p:nvSpPr>
          <p:cNvPr id="6" name="スライド番号プレースホルダー 5"/>
          <p:cNvSpPr>
            <a:spLocks noGrp="1"/>
          </p:cNvSpPr>
          <p:nvPr>
            <p:ph type="sldNum" sz="quarter" idx="12"/>
          </p:nvPr>
        </p:nvSpPr>
        <p:spPr/>
        <p:txBody>
          <a:bodyPr/>
          <a:lstStyle>
            <a:lvl1pPr>
              <a:defRPr/>
            </a:lvl1pPr>
          </a:lstStyle>
          <a:p>
            <a:pPr>
              <a:defRPr/>
            </a:pPr>
            <a:fld id="{A4A0DCBF-9C28-4B95-8AAC-A3FF3DF71C00}" type="slidenum">
              <a:rPr lang="ja-JP" altLang="en-US"/>
              <a:pPr>
                <a:defRPr/>
              </a:pPr>
              <a:t>‹#›</a:t>
            </a:fld>
            <a:endParaRPr lang="ja-JP" altLang="en-US"/>
          </a:p>
        </p:txBody>
      </p:sp>
    </p:spTree>
    <p:extLst>
      <p:ext uri="{BB962C8B-B14F-4D97-AF65-F5344CB8AC3E}">
        <p14:creationId xmlns:p14="http://schemas.microsoft.com/office/powerpoint/2010/main" val="251583695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lang="ja-JP" altLang="en-US"/>
              <a:t>マスター タイトルの書式設定</a:t>
            </a:r>
          </a:p>
        </p:txBody>
      </p:sp>
      <p:sp>
        <p:nvSpPr>
          <p:cNvPr id="3" name="テキスト プレースホルダー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a:t>マスター テキストの書式設定</a:t>
            </a:r>
          </a:p>
        </p:txBody>
      </p:sp>
      <p:sp>
        <p:nvSpPr>
          <p:cNvPr id="4" name="日付プレースホルダー 3"/>
          <p:cNvSpPr>
            <a:spLocks noGrp="1"/>
          </p:cNvSpPr>
          <p:nvPr>
            <p:ph type="dt" sz="half" idx="10"/>
          </p:nvPr>
        </p:nvSpPr>
        <p:spPr/>
        <p:txBody>
          <a:bodyPr/>
          <a:lstStyle>
            <a:lvl1pPr>
              <a:defRPr/>
            </a:lvl1pPr>
          </a:lstStyle>
          <a:p>
            <a:pPr>
              <a:defRPr/>
            </a:pPr>
            <a:fld id="{2C02A1C8-4683-48AD-8A68-94EDF88F24E2}" type="datetimeFigureOut">
              <a:rPr lang="ja-JP" altLang="en-US" smtClean="0"/>
              <a:pPr>
                <a:defRPr/>
              </a:pPr>
              <a:t>2026/2/6</a:t>
            </a:fld>
            <a:endParaRPr lang="ja-JP" altLang="en-US"/>
          </a:p>
        </p:txBody>
      </p:sp>
      <p:sp>
        <p:nvSpPr>
          <p:cNvPr id="5" name="フッター プレースホルダー 4"/>
          <p:cNvSpPr>
            <a:spLocks noGrp="1"/>
          </p:cNvSpPr>
          <p:nvPr>
            <p:ph type="ftr" sz="quarter" idx="11"/>
          </p:nvPr>
        </p:nvSpPr>
        <p:spPr/>
        <p:txBody>
          <a:bodyPr/>
          <a:lstStyle>
            <a:lvl1pPr>
              <a:defRPr/>
            </a:lvl1pPr>
          </a:lstStyle>
          <a:p>
            <a:pPr>
              <a:defRPr/>
            </a:pPr>
            <a:endParaRPr lang="ja-JP" altLang="en-US"/>
          </a:p>
        </p:txBody>
      </p:sp>
      <p:sp>
        <p:nvSpPr>
          <p:cNvPr id="6" name="スライド番号プレースホルダー 5"/>
          <p:cNvSpPr>
            <a:spLocks noGrp="1"/>
          </p:cNvSpPr>
          <p:nvPr>
            <p:ph type="sldNum" sz="quarter" idx="12"/>
          </p:nvPr>
        </p:nvSpPr>
        <p:spPr/>
        <p:txBody>
          <a:bodyPr/>
          <a:lstStyle>
            <a:lvl1pPr>
              <a:defRPr/>
            </a:lvl1pPr>
          </a:lstStyle>
          <a:p>
            <a:pPr>
              <a:defRPr/>
            </a:pPr>
            <a:fld id="{072DB042-77C0-476D-98E1-6360DE2FC909}" type="slidenum">
              <a:rPr lang="ja-JP" altLang="en-US"/>
              <a:pPr>
                <a:defRPr/>
              </a:pPr>
              <a:t>‹#›</a:t>
            </a:fld>
            <a:endParaRPr lang="ja-JP" altLang="en-US"/>
          </a:p>
        </p:txBody>
      </p:sp>
    </p:spTree>
    <p:extLst>
      <p:ext uri="{BB962C8B-B14F-4D97-AF65-F5344CB8AC3E}">
        <p14:creationId xmlns:p14="http://schemas.microsoft.com/office/powerpoint/2010/main" val="269201051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マスター タイトルの書式設定</a:t>
            </a:r>
          </a:p>
        </p:txBody>
      </p:sp>
      <p:sp>
        <p:nvSpPr>
          <p:cNvPr id="3" name="コンテンツ プレースホルダー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コンテンツ プレースホルダー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日付プレースホルダー 3"/>
          <p:cNvSpPr>
            <a:spLocks noGrp="1"/>
          </p:cNvSpPr>
          <p:nvPr>
            <p:ph type="dt" sz="half" idx="10"/>
          </p:nvPr>
        </p:nvSpPr>
        <p:spPr/>
        <p:txBody>
          <a:bodyPr/>
          <a:lstStyle>
            <a:lvl1pPr>
              <a:defRPr/>
            </a:lvl1pPr>
          </a:lstStyle>
          <a:p>
            <a:pPr>
              <a:defRPr/>
            </a:pPr>
            <a:fld id="{6F124BAC-FF2A-4B93-8D43-A5ED873B10DE}" type="datetimeFigureOut">
              <a:rPr lang="ja-JP" altLang="en-US" smtClean="0"/>
              <a:pPr>
                <a:defRPr/>
              </a:pPr>
              <a:t>2026/2/6</a:t>
            </a:fld>
            <a:endParaRPr lang="ja-JP" altLang="en-US"/>
          </a:p>
        </p:txBody>
      </p:sp>
      <p:sp>
        <p:nvSpPr>
          <p:cNvPr id="6" name="フッター プレースホルダー 4"/>
          <p:cNvSpPr>
            <a:spLocks noGrp="1"/>
          </p:cNvSpPr>
          <p:nvPr>
            <p:ph type="ftr" sz="quarter" idx="11"/>
          </p:nvPr>
        </p:nvSpPr>
        <p:spPr/>
        <p:txBody>
          <a:bodyPr/>
          <a:lstStyle>
            <a:lvl1pPr>
              <a:defRPr/>
            </a:lvl1pPr>
          </a:lstStyle>
          <a:p>
            <a:pPr>
              <a:defRPr/>
            </a:pPr>
            <a:endParaRPr lang="ja-JP" altLang="en-US"/>
          </a:p>
        </p:txBody>
      </p:sp>
      <p:sp>
        <p:nvSpPr>
          <p:cNvPr id="7" name="スライド番号プレースホルダー 5"/>
          <p:cNvSpPr>
            <a:spLocks noGrp="1"/>
          </p:cNvSpPr>
          <p:nvPr>
            <p:ph type="sldNum" sz="quarter" idx="12"/>
          </p:nvPr>
        </p:nvSpPr>
        <p:spPr/>
        <p:txBody>
          <a:bodyPr/>
          <a:lstStyle>
            <a:lvl1pPr>
              <a:defRPr/>
            </a:lvl1pPr>
          </a:lstStyle>
          <a:p>
            <a:pPr>
              <a:defRPr/>
            </a:pPr>
            <a:fld id="{B3E4EE7E-C446-46D2-A85E-FB50BC46B6EE}" type="slidenum">
              <a:rPr lang="ja-JP" altLang="en-US"/>
              <a:pPr>
                <a:defRPr/>
              </a:pPr>
              <a:t>‹#›</a:t>
            </a:fld>
            <a:endParaRPr lang="ja-JP" altLang="en-US"/>
          </a:p>
        </p:txBody>
      </p:sp>
    </p:spTree>
    <p:extLst>
      <p:ext uri="{BB962C8B-B14F-4D97-AF65-F5344CB8AC3E}">
        <p14:creationId xmlns:p14="http://schemas.microsoft.com/office/powerpoint/2010/main" val="390818723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lang="ja-JP" altLang="en-US"/>
              <a:t>マスター タイトルの書式設定</a:t>
            </a:r>
          </a:p>
        </p:txBody>
      </p:sp>
      <p:sp>
        <p:nvSpPr>
          <p:cNvPr id="3" name="テキスト プレースホルダー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4" name="コンテンツ プレースホルダー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テキスト プレースホルダー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6" name="コンテンツ プレースホルダー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7" name="日付プレースホルダー 3"/>
          <p:cNvSpPr>
            <a:spLocks noGrp="1"/>
          </p:cNvSpPr>
          <p:nvPr>
            <p:ph type="dt" sz="half" idx="10"/>
          </p:nvPr>
        </p:nvSpPr>
        <p:spPr/>
        <p:txBody>
          <a:bodyPr/>
          <a:lstStyle>
            <a:lvl1pPr>
              <a:defRPr/>
            </a:lvl1pPr>
          </a:lstStyle>
          <a:p>
            <a:pPr>
              <a:defRPr/>
            </a:pPr>
            <a:fld id="{0FCA4925-8BC3-42C4-B529-8950C76D73B3}" type="datetimeFigureOut">
              <a:rPr lang="ja-JP" altLang="en-US" smtClean="0"/>
              <a:pPr>
                <a:defRPr/>
              </a:pPr>
              <a:t>2026/2/6</a:t>
            </a:fld>
            <a:endParaRPr lang="ja-JP" altLang="en-US"/>
          </a:p>
        </p:txBody>
      </p:sp>
      <p:sp>
        <p:nvSpPr>
          <p:cNvPr id="8" name="フッター プレースホルダー 4"/>
          <p:cNvSpPr>
            <a:spLocks noGrp="1"/>
          </p:cNvSpPr>
          <p:nvPr>
            <p:ph type="ftr" sz="quarter" idx="11"/>
          </p:nvPr>
        </p:nvSpPr>
        <p:spPr/>
        <p:txBody>
          <a:bodyPr/>
          <a:lstStyle>
            <a:lvl1pPr>
              <a:defRPr/>
            </a:lvl1pPr>
          </a:lstStyle>
          <a:p>
            <a:pPr>
              <a:defRPr/>
            </a:pPr>
            <a:endParaRPr lang="ja-JP" altLang="en-US"/>
          </a:p>
        </p:txBody>
      </p:sp>
      <p:sp>
        <p:nvSpPr>
          <p:cNvPr id="9" name="スライド番号プレースホルダー 5"/>
          <p:cNvSpPr>
            <a:spLocks noGrp="1"/>
          </p:cNvSpPr>
          <p:nvPr>
            <p:ph type="sldNum" sz="quarter" idx="12"/>
          </p:nvPr>
        </p:nvSpPr>
        <p:spPr/>
        <p:txBody>
          <a:bodyPr/>
          <a:lstStyle>
            <a:lvl1pPr>
              <a:defRPr/>
            </a:lvl1pPr>
          </a:lstStyle>
          <a:p>
            <a:pPr>
              <a:defRPr/>
            </a:pPr>
            <a:fld id="{FA97FA98-62F8-44B6-BADB-B86E48034368}" type="slidenum">
              <a:rPr lang="ja-JP" altLang="en-US"/>
              <a:pPr>
                <a:defRPr/>
              </a:pPr>
              <a:t>‹#›</a:t>
            </a:fld>
            <a:endParaRPr lang="ja-JP" altLang="en-US"/>
          </a:p>
        </p:txBody>
      </p:sp>
    </p:spTree>
    <p:extLst>
      <p:ext uri="{BB962C8B-B14F-4D97-AF65-F5344CB8AC3E}">
        <p14:creationId xmlns:p14="http://schemas.microsoft.com/office/powerpoint/2010/main" val="248273776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マスター タイトルの書式設定</a:t>
            </a:r>
          </a:p>
        </p:txBody>
      </p:sp>
      <p:sp>
        <p:nvSpPr>
          <p:cNvPr id="3" name="日付プレースホルダー 3"/>
          <p:cNvSpPr>
            <a:spLocks noGrp="1"/>
          </p:cNvSpPr>
          <p:nvPr>
            <p:ph type="dt" sz="half" idx="10"/>
          </p:nvPr>
        </p:nvSpPr>
        <p:spPr/>
        <p:txBody>
          <a:bodyPr/>
          <a:lstStyle>
            <a:lvl1pPr>
              <a:defRPr/>
            </a:lvl1pPr>
          </a:lstStyle>
          <a:p>
            <a:pPr>
              <a:defRPr/>
            </a:pPr>
            <a:fld id="{2B0373AD-D20B-4F37-A633-AE00A2C0DADE}" type="datetimeFigureOut">
              <a:rPr lang="ja-JP" altLang="en-US" smtClean="0"/>
              <a:pPr>
                <a:defRPr/>
              </a:pPr>
              <a:t>2026/2/6</a:t>
            </a:fld>
            <a:endParaRPr lang="ja-JP" altLang="en-US"/>
          </a:p>
        </p:txBody>
      </p:sp>
      <p:sp>
        <p:nvSpPr>
          <p:cNvPr id="4" name="フッター プレースホルダー 4"/>
          <p:cNvSpPr>
            <a:spLocks noGrp="1"/>
          </p:cNvSpPr>
          <p:nvPr>
            <p:ph type="ftr" sz="quarter" idx="11"/>
          </p:nvPr>
        </p:nvSpPr>
        <p:spPr/>
        <p:txBody>
          <a:bodyPr/>
          <a:lstStyle>
            <a:lvl1pPr>
              <a:defRPr/>
            </a:lvl1pPr>
          </a:lstStyle>
          <a:p>
            <a:pPr>
              <a:defRPr/>
            </a:pPr>
            <a:endParaRPr lang="ja-JP" altLang="en-US"/>
          </a:p>
        </p:txBody>
      </p:sp>
      <p:sp>
        <p:nvSpPr>
          <p:cNvPr id="5" name="スライド番号プレースホルダー 5"/>
          <p:cNvSpPr>
            <a:spLocks noGrp="1"/>
          </p:cNvSpPr>
          <p:nvPr>
            <p:ph type="sldNum" sz="quarter" idx="12"/>
          </p:nvPr>
        </p:nvSpPr>
        <p:spPr/>
        <p:txBody>
          <a:bodyPr/>
          <a:lstStyle>
            <a:lvl1pPr>
              <a:defRPr/>
            </a:lvl1pPr>
          </a:lstStyle>
          <a:p>
            <a:pPr>
              <a:defRPr/>
            </a:pPr>
            <a:fld id="{C3A0600F-89AC-4E21-AE12-2F59CCF5C11A}" type="slidenum">
              <a:rPr lang="ja-JP" altLang="en-US"/>
              <a:pPr>
                <a:defRPr/>
              </a:pPr>
              <a:t>‹#›</a:t>
            </a:fld>
            <a:endParaRPr lang="ja-JP" altLang="en-US"/>
          </a:p>
        </p:txBody>
      </p:sp>
    </p:spTree>
    <p:extLst>
      <p:ext uri="{BB962C8B-B14F-4D97-AF65-F5344CB8AC3E}">
        <p14:creationId xmlns:p14="http://schemas.microsoft.com/office/powerpoint/2010/main" val="8118273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3"/>
          <p:cNvSpPr>
            <a:spLocks noGrp="1"/>
          </p:cNvSpPr>
          <p:nvPr>
            <p:ph type="dt" sz="half" idx="10"/>
          </p:nvPr>
        </p:nvSpPr>
        <p:spPr/>
        <p:txBody>
          <a:bodyPr/>
          <a:lstStyle>
            <a:lvl1pPr>
              <a:defRPr/>
            </a:lvl1pPr>
          </a:lstStyle>
          <a:p>
            <a:pPr>
              <a:defRPr/>
            </a:pPr>
            <a:fld id="{AD89591C-07E5-4123-878E-07FEAAFD9107}" type="datetimeFigureOut">
              <a:rPr lang="ja-JP" altLang="en-US" smtClean="0"/>
              <a:pPr>
                <a:defRPr/>
              </a:pPr>
              <a:t>2026/2/6</a:t>
            </a:fld>
            <a:endParaRPr lang="ja-JP" altLang="en-US"/>
          </a:p>
        </p:txBody>
      </p:sp>
      <p:sp>
        <p:nvSpPr>
          <p:cNvPr id="3" name="フッター プレースホルダー 4"/>
          <p:cNvSpPr>
            <a:spLocks noGrp="1"/>
          </p:cNvSpPr>
          <p:nvPr>
            <p:ph type="ftr" sz="quarter" idx="11"/>
          </p:nvPr>
        </p:nvSpPr>
        <p:spPr/>
        <p:txBody>
          <a:bodyPr/>
          <a:lstStyle>
            <a:lvl1pPr>
              <a:defRPr/>
            </a:lvl1pPr>
          </a:lstStyle>
          <a:p>
            <a:pPr>
              <a:defRPr/>
            </a:pPr>
            <a:endParaRPr lang="ja-JP" altLang="en-US"/>
          </a:p>
        </p:txBody>
      </p:sp>
      <p:sp>
        <p:nvSpPr>
          <p:cNvPr id="4" name="スライド番号プレースホルダー 5"/>
          <p:cNvSpPr>
            <a:spLocks noGrp="1"/>
          </p:cNvSpPr>
          <p:nvPr>
            <p:ph type="sldNum" sz="quarter" idx="12"/>
          </p:nvPr>
        </p:nvSpPr>
        <p:spPr/>
        <p:txBody>
          <a:bodyPr/>
          <a:lstStyle>
            <a:lvl1pPr>
              <a:defRPr/>
            </a:lvl1pPr>
          </a:lstStyle>
          <a:p>
            <a:pPr>
              <a:defRPr/>
            </a:pPr>
            <a:fld id="{45CEF2A0-89B8-43D0-92BF-BE323AD38D54}" type="slidenum">
              <a:rPr lang="ja-JP" altLang="en-US"/>
              <a:pPr>
                <a:defRPr/>
              </a:pPr>
              <a:t>‹#›</a:t>
            </a:fld>
            <a:endParaRPr lang="ja-JP" altLang="en-US"/>
          </a:p>
        </p:txBody>
      </p:sp>
    </p:spTree>
    <p:extLst>
      <p:ext uri="{BB962C8B-B14F-4D97-AF65-F5344CB8AC3E}">
        <p14:creationId xmlns:p14="http://schemas.microsoft.com/office/powerpoint/2010/main" val="359991254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lang="ja-JP" altLang="en-US"/>
              <a:t>マスター タイトルの書式設定</a:t>
            </a:r>
          </a:p>
        </p:txBody>
      </p:sp>
      <p:sp>
        <p:nvSpPr>
          <p:cNvPr id="3" name="コンテンツ プレースホルダー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テキスト プレースホルダー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マスター テキストの書式設定</a:t>
            </a:r>
          </a:p>
        </p:txBody>
      </p:sp>
      <p:sp>
        <p:nvSpPr>
          <p:cNvPr id="5" name="日付プレースホルダー 3"/>
          <p:cNvSpPr>
            <a:spLocks noGrp="1"/>
          </p:cNvSpPr>
          <p:nvPr>
            <p:ph type="dt" sz="half" idx="10"/>
          </p:nvPr>
        </p:nvSpPr>
        <p:spPr/>
        <p:txBody>
          <a:bodyPr/>
          <a:lstStyle>
            <a:lvl1pPr>
              <a:defRPr/>
            </a:lvl1pPr>
          </a:lstStyle>
          <a:p>
            <a:pPr>
              <a:defRPr/>
            </a:pPr>
            <a:fld id="{22ADFAF6-7A2F-4F13-A460-82C0FAF2D6AD}" type="datetimeFigureOut">
              <a:rPr lang="ja-JP" altLang="en-US" smtClean="0"/>
              <a:pPr>
                <a:defRPr/>
              </a:pPr>
              <a:t>2026/2/6</a:t>
            </a:fld>
            <a:endParaRPr lang="ja-JP" altLang="en-US"/>
          </a:p>
        </p:txBody>
      </p:sp>
      <p:sp>
        <p:nvSpPr>
          <p:cNvPr id="6" name="フッター プレースホルダー 4"/>
          <p:cNvSpPr>
            <a:spLocks noGrp="1"/>
          </p:cNvSpPr>
          <p:nvPr>
            <p:ph type="ftr" sz="quarter" idx="11"/>
          </p:nvPr>
        </p:nvSpPr>
        <p:spPr/>
        <p:txBody>
          <a:bodyPr/>
          <a:lstStyle>
            <a:lvl1pPr>
              <a:defRPr/>
            </a:lvl1pPr>
          </a:lstStyle>
          <a:p>
            <a:pPr>
              <a:defRPr/>
            </a:pPr>
            <a:endParaRPr lang="ja-JP" altLang="en-US"/>
          </a:p>
        </p:txBody>
      </p:sp>
      <p:sp>
        <p:nvSpPr>
          <p:cNvPr id="7" name="スライド番号プレースホルダー 5"/>
          <p:cNvSpPr>
            <a:spLocks noGrp="1"/>
          </p:cNvSpPr>
          <p:nvPr>
            <p:ph type="sldNum" sz="quarter" idx="12"/>
          </p:nvPr>
        </p:nvSpPr>
        <p:spPr/>
        <p:txBody>
          <a:bodyPr/>
          <a:lstStyle>
            <a:lvl1pPr>
              <a:defRPr/>
            </a:lvl1pPr>
          </a:lstStyle>
          <a:p>
            <a:pPr>
              <a:defRPr/>
            </a:pPr>
            <a:fld id="{C6D3C2DD-D373-4529-BC42-53726378F1DA}" type="slidenum">
              <a:rPr lang="ja-JP" altLang="en-US"/>
              <a:pPr>
                <a:defRPr/>
              </a:pPr>
              <a:t>‹#›</a:t>
            </a:fld>
            <a:endParaRPr lang="ja-JP" altLang="en-US"/>
          </a:p>
        </p:txBody>
      </p:sp>
    </p:spTree>
    <p:extLst>
      <p:ext uri="{BB962C8B-B14F-4D97-AF65-F5344CB8AC3E}">
        <p14:creationId xmlns:p14="http://schemas.microsoft.com/office/powerpoint/2010/main" val="342680351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lang="ja-JP" altLang="en-US"/>
              <a:t>マスター タイトルの書式設定</a:t>
            </a:r>
          </a:p>
        </p:txBody>
      </p:sp>
      <p:sp>
        <p:nvSpPr>
          <p:cNvPr id="3" name="図プレースホルダー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ja-JP" altLang="en-US" noProof="0"/>
          </a:p>
        </p:txBody>
      </p:sp>
      <p:sp>
        <p:nvSpPr>
          <p:cNvPr id="4" name="テキスト プレースホルダー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マスター テキストの書式設定</a:t>
            </a:r>
          </a:p>
        </p:txBody>
      </p:sp>
      <p:sp>
        <p:nvSpPr>
          <p:cNvPr id="5" name="日付プレースホルダー 3"/>
          <p:cNvSpPr>
            <a:spLocks noGrp="1"/>
          </p:cNvSpPr>
          <p:nvPr>
            <p:ph type="dt" sz="half" idx="10"/>
          </p:nvPr>
        </p:nvSpPr>
        <p:spPr/>
        <p:txBody>
          <a:bodyPr/>
          <a:lstStyle>
            <a:lvl1pPr>
              <a:defRPr/>
            </a:lvl1pPr>
          </a:lstStyle>
          <a:p>
            <a:pPr>
              <a:defRPr/>
            </a:pPr>
            <a:fld id="{6B1247D5-9EEE-43CE-B111-83143CDC9519}" type="datetimeFigureOut">
              <a:rPr lang="ja-JP" altLang="en-US" smtClean="0"/>
              <a:pPr>
                <a:defRPr/>
              </a:pPr>
              <a:t>2026/2/6</a:t>
            </a:fld>
            <a:endParaRPr lang="ja-JP" altLang="en-US"/>
          </a:p>
        </p:txBody>
      </p:sp>
      <p:sp>
        <p:nvSpPr>
          <p:cNvPr id="6" name="フッター プレースホルダー 4"/>
          <p:cNvSpPr>
            <a:spLocks noGrp="1"/>
          </p:cNvSpPr>
          <p:nvPr>
            <p:ph type="ftr" sz="quarter" idx="11"/>
          </p:nvPr>
        </p:nvSpPr>
        <p:spPr/>
        <p:txBody>
          <a:bodyPr/>
          <a:lstStyle>
            <a:lvl1pPr>
              <a:defRPr/>
            </a:lvl1pPr>
          </a:lstStyle>
          <a:p>
            <a:pPr>
              <a:defRPr/>
            </a:pPr>
            <a:endParaRPr lang="ja-JP" altLang="en-US"/>
          </a:p>
        </p:txBody>
      </p:sp>
      <p:sp>
        <p:nvSpPr>
          <p:cNvPr id="7" name="スライド番号プレースホルダー 5"/>
          <p:cNvSpPr>
            <a:spLocks noGrp="1"/>
          </p:cNvSpPr>
          <p:nvPr>
            <p:ph type="sldNum" sz="quarter" idx="12"/>
          </p:nvPr>
        </p:nvSpPr>
        <p:spPr/>
        <p:txBody>
          <a:bodyPr/>
          <a:lstStyle>
            <a:lvl1pPr>
              <a:defRPr/>
            </a:lvl1pPr>
          </a:lstStyle>
          <a:p>
            <a:pPr>
              <a:defRPr/>
            </a:pPr>
            <a:fld id="{F8C23185-F718-4E79-A4A5-6A8A294A15A8}" type="slidenum">
              <a:rPr lang="ja-JP" altLang="en-US"/>
              <a:pPr>
                <a:defRPr/>
              </a:pPr>
              <a:t>‹#›</a:t>
            </a:fld>
            <a:endParaRPr lang="ja-JP" altLang="en-US"/>
          </a:p>
        </p:txBody>
      </p:sp>
    </p:spTree>
    <p:extLst>
      <p:ext uri="{BB962C8B-B14F-4D97-AF65-F5344CB8AC3E}">
        <p14:creationId xmlns:p14="http://schemas.microsoft.com/office/powerpoint/2010/main" val="328673642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タイトル プレースホルダー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ja-JP" altLang="en-US"/>
              <a:t>マスター タイトルの書式設定</a:t>
            </a:r>
          </a:p>
        </p:txBody>
      </p:sp>
      <p:sp>
        <p:nvSpPr>
          <p:cNvPr id="1027" name="テキスト プレースホルダー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日付プレースホルダー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schemeClr val="tx1">
                    <a:tint val="75000"/>
                  </a:schemeClr>
                </a:solidFill>
                <a:latin typeface="+mn-lt"/>
                <a:ea typeface="+mn-ea"/>
              </a:defRPr>
            </a:lvl1pPr>
          </a:lstStyle>
          <a:p>
            <a:pPr>
              <a:defRPr/>
            </a:pPr>
            <a:fld id="{BFE1AF88-CEAC-4E96-A9D1-1925FD5836A8}" type="datetimeFigureOut">
              <a:rPr lang="ja-JP" altLang="en-US" smtClean="0"/>
              <a:pPr>
                <a:defRPr/>
              </a:pPr>
              <a:t>2026/2/6</a:t>
            </a:fld>
            <a:endParaRPr lang="ja-JP" altLang="en-US"/>
          </a:p>
        </p:txBody>
      </p:sp>
      <p:sp>
        <p:nvSpPr>
          <p:cNvPr id="5" name="フッター プレースホルダー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ea typeface="+mn-ea"/>
              </a:defRPr>
            </a:lvl1pPr>
          </a:lstStyle>
          <a:p>
            <a:pPr>
              <a:defRPr/>
            </a:pPr>
            <a:endParaRPr lang="ja-JP" altLang="en-US"/>
          </a:p>
        </p:txBody>
      </p:sp>
      <p:sp>
        <p:nvSpPr>
          <p:cNvPr id="6" name="スライド番号プレースホルダー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smtClean="0">
                <a:solidFill>
                  <a:srgbClr val="898989"/>
                </a:solidFill>
                <a:latin typeface="Calibri" panose="020F0502020204030204" pitchFamily="34" charset="0"/>
              </a:defRPr>
            </a:lvl1pPr>
          </a:lstStyle>
          <a:p>
            <a:pPr>
              <a:defRPr/>
            </a:pPr>
            <a:fld id="{1F02226C-96EF-427A-A5AE-4D92E288489A}" type="slidenum">
              <a:rPr lang="ja-JP" altLang="en-US"/>
              <a:pPr>
                <a:defRPr/>
              </a:pPr>
              <a:t>‹#›</a:t>
            </a:fld>
            <a:endParaRPr lang="ja-JP"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kumimoji="1" sz="4400" kern="1200">
          <a:solidFill>
            <a:schemeClr val="tx1"/>
          </a:solidFill>
          <a:latin typeface="+mj-lt"/>
          <a:ea typeface="+mj-ea"/>
          <a:cs typeface="+mj-cs"/>
        </a:defRPr>
      </a:lvl1pPr>
      <a:lvl2pPr algn="ctr" rtl="0" eaLnBrk="0" fontAlgn="base" hangingPunct="0">
        <a:spcBef>
          <a:spcPct val="0"/>
        </a:spcBef>
        <a:spcAft>
          <a:spcPct val="0"/>
        </a:spcAft>
        <a:defRPr kumimoji="1" sz="4400">
          <a:solidFill>
            <a:schemeClr val="tx1"/>
          </a:solidFill>
          <a:latin typeface="Calibri" panose="020F0502020204030204" pitchFamily="34" charset="0"/>
          <a:ea typeface="ＭＳ Ｐゴシック" panose="020B0600070205080204" pitchFamily="50" charset="-128"/>
        </a:defRPr>
      </a:lvl2pPr>
      <a:lvl3pPr algn="ctr" rtl="0" eaLnBrk="0" fontAlgn="base" hangingPunct="0">
        <a:spcBef>
          <a:spcPct val="0"/>
        </a:spcBef>
        <a:spcAft>
          <a:spcPct val="0"/>
        </a:spcAft>
        <a:defRPr kumimoji="1" sz="4400">
          <a:solidFill>
            <a:schemeClr val="tx1"/>
          </a:solidFill>
          <a:latin typeface="Calibri" panose="020F0502020204030204" pitchFamily="34" charset="0"/>
          <a:ea typeface="ＭＳ Ｐゴシック" panose="020B0600070205080204" pitchFamily="50" charset="-128"/>
        </a:defRPr>
      </a:lvl3pPr>
      <a:lvl4pPr algn="ctr" rtl="0" eaLnBrk="0" fontAlgn="base" hangingPunct="0">
        <a:spcBef>
          <a:spcPct val="0"/>
        </a:spcBef>
        <a:spcAft>
          <a:spcPct val="0"/>
        </a:spcAft>
        <a:defRPr kumimoji="1" sz="4400">
          <a:solidFill>
            <a:schemeClr val="tx1"/>
          </a:solidFill>
          <a:latin typeface="Calibri" panose="020F0502020204030204" pitchFamily="34" charset="0"/>
          <a:ea typeface="ＭＳ Ｐゴシック" panose="020B0600070205080204" pitchFamily="50" charset="-128"/>
        </a:defRPr>
      </a:lvl4pPr>
      <a:lvl5pPr algn="ctr" rtl="0" eaLnBrk="0" fontAlgn="base" hangingPunct="0">
        <a:spcBef>
          <a:spcPct val="0"/>
        </a:spcBef>
        <a:spcAft>
          <a:spcPct val="0"/>
        </a:spcAft>
        <a:defRPr kumimoji="1" sz="4400">
          <a:solidFill>
            <a:schemeClr val="tx1"/>
          </a:solidFill>
          <a:latin typeface="Calibri" panose="020F0502020204030204" pitchFamily="34" charset="0"/>
          <a:ea typeface="ＭＳ Ｐゴシック" panose="020B0600070205080204" pitchFamily="50" charset="-128"/>
        </a:defRPr>
      </a:lvl5pPr>
      <a:lvl6pPr marL="457200" algn="ctr" rtl="0" fontAlgn="base">
        <a:spcBef>
          <a:spcPct val="0"/>
        </a:spcBef>
        <a:spcAft>
          <a:spcPct val="0"/>
        </a:spcAft>
        <a:defRPr kumimoji="1" sz="4400">
          <a:solidFill>
            <a:schemeClr val="tx1"/>
          </a:solidFill>
          <a:latin typeface="Calibri" panose="020F0502020204030204" pitchFamily="34" charset="0"/>
          <a:ea typeface="ＭＳ Ｐゴシック" panose="020B0600070205080204" pitchFamily="50" charset="-128"/>
        </a:defRPr>
      </a:lvl6pPr>
      <a:lvl7pPr marL="914400" algn="ctr" rtl="0" fontAlgn="base">
        <a:spcBef>
          <a:spcPct val="0"/>
        </a:spcBef>
        <a:spcAft>
          <a:spcPct val="0"/>
        </a:spcAft>
        <a:defRPr kumimoji="1" sz="4400">
          <a:solidFill>
            <a:schemeClr val="tx1"/>
          </a:solidFill>
          <a:latin typeface="Calibri" panose="020F0502020204030204" pitchFamily="34" charset="0"/>
          <a:ea typeface="ＭＳ Ｐゴシック" panose="020B0600070205080204" pitchFamily="50" charset="-128"/>
        </a:defRPr>
      </a:lvl7pPr>
      <a:lvl8pPr marL="1371600" algn="ctr" rtl="0" fontAlgn="base">
        <a:spcBef>
          <a:spcPct val="0"/>
        </a:spcBef>
        <a:spcAft>
          <a:spcPct val="0"/>
        </a:spcAft>
        <a:defRPr kumimoji="1" sz="4400">
          <a:solidFill>
            <a:schemeClr val="tx1"/>
          </a:solidFill>
          <a:latin typeface="Calibri" panose="020F0502020204030204" pitchFamily="34" charset="0"/>
          <a:ea typeface="ＭＳ Ｐゴシック" panose="020B0600070205080204" pitchFamily="50" charset="-128"/>
        </a:defRPr>
      </a:lvl8pPr>
      <a:lvl9pPr marL="1828800" algn="ctr" rtl="0" fontAlgn="base">
        <a:spcBef>
          <a:spcPct val="0"/>
        </a:spcBef>
        <a:spcAft>
          <a:spcPct val="0"/>
        </a:spcAft>
        <a:defRPr kumimoji="1" sz="4400">
          <a:solidFill>
            <a:schemeClr val="tx1"/>
          </a:solidFill>
          <a:latin typeface="Calibri" panose="020F0502020204030204" pitchFamily="34" charset="0"/>
          <a:ea typeface="ＭＳ Ｐゴシック" panose="020B0600070205080204" pitchFamily="50" charset="-128"/>
        </a:defRPr>
      </a:lvl9pPr>
    </p:titleStyle>
    <p:bodyStyle>
      <a:lvl1pPr marL="342900" indent="-342900" algn="l" rtl="0" eaLnBrk="0" fontAlgn="base" hangingPunct="0">
        <a:spcBef>
          <a:spcPct val="20000"/>
        </a:spcBef>
        <a:spcAft>
          <a:spcPct val="0"/>
        </a:spcAft>
        <a:buFont typeface="Arial" panose="020B0604020202020204" pitchFamily="34" charset="0"/>
        <a:buChar char="•"/>
        <a:defRPr kumimoji="1"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7.xml"/><Relationship Id="rId1" Type="http://schemas.openxmlformats.org/officeDocument/2006/relationships/slideLayout" Target="../slideLayouts/slideLayout7.xml"/><Relationship Id="rId5" Type="http://schemas.openxmlformats.org/officeDocument/2006/relationships/image" Target="../media/image15.jpeg"/><Relationship Id="rId4" Type="http://schemas.openxmlformats.org/officeDocument/2006/relationships/image" Target="../media/image14.png"/></Relationships>
</file>

<file path=ppt/slides/_rels/slide11.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8.xml"/><Relationship Id="rId1" Type="http://schemas.openxmlformats.org/officeDocument/2006/relationships/slideLayout" Target="../slideLayouts/slideLayout7.xml"/><Relationship Id="rId4" Type="http://schemas.openxmlformats.org/officeDocument/2006/relationships/image" Target="../media/image17.jpeg"/></Relationships>
</file>

<file path=ppt/slides/_rels/slide1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9.xml"/><Relationship Id="rId1" Type="http://schemas.openxmlformats.org/officeDocument/2006/relationships/slideLayout" Target="../slideLayouts/slideLayout7.xml"/><Relationship Id="rId5" Type="http://schemas.openxmlformats.org/officeDocument/2006/relationships/image" Target="../media/image20.png"/><Relationship Id="rId4" Type="http://schemas.openxmlformats.org/officeDocument/2006/relationships/image" Target="../media/image19.png"/></Relationships>
</file>

<file path=ppt/slides/_rels/slide13.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0.xml"/><Relationship Id="rId1" Type="http://schemas.openxmlformats.org/officeDocument/2006/relationships/slideLayout" Target="../slideLayouts/slideLayout7.xml"/><Relationship Id="rId6" Type="http://schemas.openxmlformats.org/officeDocument/2006/relationships/image" Target="../media/image24.jpeg"/><Relationship Id="rId5" Type="http://schemas.openxmlformats.org/officeDocument/2006/relationships/image" Target="../media/image23.png"/><Relationship Id="rId4" Type="http://schemas.openxmlformats.org/officeDocument/2006/relationships/image" Target="../media/image22.jpeg"/></Relationships>
</file>

<file path=ppt/slides/_rels/slide14.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1.xml"/><Relationship Id="rId1" Type="http://schemas.openxmlformats.org/officeDocument/2006/relationships/slideLayout" Target="../slideLayouts/slideLayout7.xml"/><Relationship Id="rId4" Type="http://schemas.openxmlformats.org/officeDocument/2006/relationships/image" Target="../media/image26.png"/></Relationships>
</file>

<file path=ppt/slides/_rels/slide15.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2.xml"/><Relationship Id="rId1" Type="http://schemas.openxmlformats.org/officeDocument/2006/relationships/slideLayout" Target="../slideLayouts/slideLayout7.xml"/><Relationship Id="rId5" Type="http://schemas.openxmlformats.org/officeDocument/2006/relationships/image" Target="../media/image29.png"/><Relationship Id="rId4" Type="http://schemas.openxmlformats.org/officeDocument/2006/relationships/image" Target="../media/image28.png"/></Relationships>
</file>

<file path=ppt/slides/_rels/slide16.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31.jpeg"/><Relationship Id="rId7" Type="http://schemas.openxmlformats.org/officeDocument/2006/relationships/image" Target="../media/image35.jpeg"/><Relationship Id="rId2" Type="http://schemas.openxmlformats.org/officeDocument/2006/relationships/notesSlide" Target="../notesSlides/notesSlide14.xml"/><Relationship Id="rId1" Type="http://schemas.openxmlformats.org/officeDocument/2006/relationships/slideLayout" Target="../slideLayouts/slideLayout7.xml"/><Relationship Id="rId6" Type="http://schemas.openxmlformats.org/officeDocument/2006/relationships/image" Target="../media/image34.emf"/><Relationship Id="rId5" Type="http://schemas.openxmlformats.org/officeDocument/2006/relationships/image" Target="../media/image33.jpeg"/><Relationship Id="rId4" Type="http://schemas.openxmlformats.org/officeDocument/2006/relationships/image" Target="../media/image32.emf"/></Relationships>
</file>

<file path=ppt/slides/_rels/slide18.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15.xml"/><Relationship Id="rId1" Type="http://schemas.openxmlformats.org/officeDocument/2006/relationships/slideLayout" Target="../slideLayouts/slideLayout7.xml"/><Relationship Id="rId4" Type="http://schemas.openxmlformats.org/officeDocument/2006/relationships/image" Target="../media/image37.jpe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38.emf"/><Relationship Id="rId2" Type="http://schemas.openxmlformats.org/officeDocument/2006/relationships/notesSlide" Target="../notesSlides/notesSlide16.xml"/><Relationship Id="rId1" Type="http://schemas.openxmlformats.org/officeDocument/2006/relationships/slideLayout" Target="../slideLayouts/slideLayout7.xml"/><Relationship Id="rId4" Type="http://schemas.openxmlformats.org/officeDocument/2006/relationships/image" Target="../media/image39.png"/></Relationships>
</file>

<file path=ppt/slides/_rels/slide21.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42.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microsoft.com/office/2007/relationships/hdphoto" Target="../media/hdphoto2.wdp"/><Relationship Id="rId5" Type="http://schemas.openxmlformats.org/officeDocument/2006/relationships/image" Target="../media/image5.png"/><Relationship Id="rId4" Type="http://schemas.microsoft.com/office/2007/relationships/hdphoto" Target="../media/hdphoto1.wdp"/></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image" Target="../media/image10.png"/><Relationship Id="rId5" Type="http://schemas.openxmlformats.org/officeDocument/2006/relationships/image" Target="../media/image9.jpeg"/><Relationship Id="rId4" Type="http://schemas.openxmlformats.org/officeDocument/2006/relationships/image" Target="../media/image8.png"/></Relationships>
</file>

<file path=ppt/slides/_rels/slide8.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テキスト ボックス 6"/>
          <p:cNvSpPr txBox="1"/>
          <p:nvPr/>
        </p:nvSpPr>
        <p:spPr>
          <a:xfrm>
            <a:off x="-1480" y="-20707"/>
            <a:ext cx="9145480" cy="286224"/>
          </a:xfrm>
          <a:prstGeom prst="rect">
            <a:avLst/>
          </a:prstGeom>
          <a:solidFill>
            <a:srgbClr val="002060"/>
          </a:solidFill>
          <a:ln>
            <a:noFill/>
          </a:ln>
          <a:effectLst/>
        </p:spPr>
        <p:txBody>
          <a:bodyPr wrap="square" lIns="91190" tIns="57908" rIns="91190" bIns="57908" rtlCol="0" anchor="ctr">
            <a:spAutoFit/>
          </a:bodyPr>
          <a:lstStyle/>
          <a:p>
            <a:pPr algn="r"/>
            <a:r>
              <a:rPr kumimoji="0" lang="en-US" altLang="ja-JP" sz="1100" b="1" kern="0"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2025</a:t>
            </a:r>
            <a:r>
              <a:rPr kumimoji="0" lang="ja-JP" altLang="en-US" sz="1100" b="1" kern="0"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年度</a:t>
            </a:r>
            <a:r>
              <a:rPr kumimoji="0" lang="en-US" altLang="ja-JP" sz="1100" b="1" kern="0"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12</a:t>
            </a:r>
            <a:r>
              <a:rPr kumimoji="0" lang="ja-JP" altLang="en-US" sz="1100" b="1" kern="0"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月時点</a:t>
            </a:r>
            <a:endParaRPr kumimoji="0" lang="en-US" altLang="ja-JP" sz="1100" b="1" strike="sngStrike" kern="0"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8" name="タイトル 1"/>
          <p:cNvSpPr txBox="1">
            <a:spLocks/>
          </p:cNvSpPr>
          <p:nvPr/>
        </p:nvSpPr>
        <p:spPr>
          <a:xfrm>
            <a:off x="8439416" y="6530972"/>
            <a:ext cx="655069" cy="327029"/>
          </a:xfrm>
          <a:prstGeom prst="rect">
            <a:avLst/>
          </a:prstGeom>
          <a:solidFill>
            <a:schemeClr val="tx2">
              <a:lumMod val="40000"/>
              <a:lumOff val="60000"/>
            </a:schemeClr>
          </a:solidFill>
          <a:ln w="25400">
            <a:noFill/>
          </a:ln>
        </p:spPr>
        <p:txBody>
          <a:bodyPr vert="horz" lIns="128016" tIns="64008" rIns="128016" bIns="64008" rtlCol="0" anchor="ct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r>
              <a:rPr lang="ja-JP" altLang="en-US" sz="2200" b="1">
                <a:latin typeface="Meiryo UI" panose="020B0604030504040204" pitchFamily="50" charset="-128"/>
                <a:ea typeface="Meiryo UI" panose="020B0604030504040204" pitchFamily="50" charset="-128"/>
              </a:rPr>
              <a:t>１</a:t>
            </a:r>
          </a:p>
        </p:txBody>
      </p:sp>
      <p:cxnSp>
        <p:nvCxnSpPr>
          <p:cNvPr id="3" name="直線コネクタ 2"/>
          <p:cNvCxnSpPr/>
          <p:nvPr/>
        </p:nvCxnSpPr>
        <p:spPr>
          <a:xfrm>
            <a:off x="302472" y="3502443"/>
            <a:ext cx="8537575" cy="0"/>
          </a:xfrm>
          <a:prstGeom prst="line">
            <a:avLst/>
          </a:prstGeom>
        </p:spPr>
        <p:style>
          <a:lnRef idx="1">
            <a:schemeClr val="accent1"/>
          </a:lnRef>
          <a:fillRef idx="0">
            <a:schemeClr val="accent1"/>
          </a:fillRef>
          <a:effectRef idx="0">
            <a:schemeClr val="accent1"/>
          </a:effectRef>
          <a:fontRef idx="minor">
            <a:schemeClr val="tx1"/>
          </a:fontRef>
        </p:style>
      </p:cxnSp>
      <p:sp>
        <p:nvSpPr>
          <p:cNvPr id="10" name="タイトル 1"/>
          <p:cNvSpPr txBox="1">
            <a:spLocks/>
          </p:cNvSpPr>
          <p:nvPr/>
        </p:nvSpPr>
        <p:spPr bwMode="auto">
          <a:xfrm>
            <a:off x="1182132" y="2720335"/>
            <a:ext cx="6768752" cy="1008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kumimoji="1" sz="4400" kern="1200">
                <a:solidFill>
                  <a:schemeClr val="tx1"/>
                </a:solidFill>
                <a:latin typeface="+mj-lt"/>
                <a:ea typeface="+mj-ea"/>
                <a:cs typeface="+mj-cs"/>
              </a:defRPr>
            </a:lvl1pPr>
            <a:lvl2pPr algn="ctr" rtl="0" eaLnBrk="0" fontAlgn="base" hangingPunct="0">
              <a:spcBef>
                <a:spcPct val="0"/>
              </a:spcBef>
              <a:spcAft>
                <a:spcPct val="0"/>
              </a:spcAft>
              <a:defRPr kumimoji="1" sz="4400">
                <a:solidFill>
                  <a:schemeClr val="tx1"/>
                </a:solidFill>
                <a:latin typeface="Calibri" panose="020F0502020204030204" pitchFamily="34" charset="0"/>
                <a:ea typeface="ＭＳ Ｐゴシック" panose="020B0600070205080204" pitchFamily="50" charset="-128"/>
              </a:defRPr>
            </a:lvl2pPr>
            <a:lvl3pPr algn="ctr" rtl="0" eaLnBrk="0" fontAlgn="base" hangingPunct="0">
              <a:spcBef>
                <a:spcPct val="0"/>
              </a:spcBef>
              <a:spcAft>
                <a:spcPct val="0"/>
              </a:spcAft>
              <a:defRPr kumimoji="1" sz="4400">
                <a:solidFill>
                  <a:schemeClr val="tx1"/>
                </a:solidFill>
                <a:latin typeface="Calibri" panose="020F0502020204030204" pitchFamily="34" charset="0"/>
                <a:ea typeface="ＭＳ Ｐゴシック" panose="020B0600070205080204" pitchFamily="50" charset="-128"/>
              </a:defRPr>
            </a:lvl3pPr>
            <a:lvl4pPr algn="ctr" rtl="0" eaLnBrk="0" fontAlgn="base" hangingPunct="0">
              <a:spcBef>
                <a:spcPct val="0"/>
              </a:spcBef>
              <a:spcAft>
                <a:spcPct val="0"/>
              </a:spcAft>
              <a:defRPr kumimoji="1" sz="4400">
                <a:solidFill>
                  <a:schemeClr val="tx1"/>
                </a:solidFill>
                <a:latin typeface="Calibri" panose="020F0502020204030204" pitchFamily="34" charset="0"/>
                <a:ea typeface="ＭＳ Ｐゴシック" panose="020B0600070205080204" pitchFamily="50" charset="-128"/>
              </a:defRPr>
            </a:lvl4pPr>
            <a:lvl5pPr algn="ctr" rtl="0" eaLnBrk="0" fontAlgn="base" hangingPunct="0">
              <a:spcBef>
                <a:spcPct val="0"/>
              </a:spcBef>
              <a:spcAft>
                <a:spcPct val="0"/>
              </a:spcAft>
              <a:defRPr kumimoji="1" sz="4400">
                <a:solidFill>
                  <a:schemeClr val="tx1"/>
                </a:solidFill>
                <a:latin typeface="Calibri" panose="020F0502020204030204" pitchFamily="34" charset="0"/>
                <a:ea typeface="ＭＳ Ｐゴシック" panose="020B0600070205080204" pitchFamily="50" charset="-128"/>
              </a:defRPr>
            </a:lvl5pPr>
            <a:lvl6pPr marL="457200" algn="ctr" rtl="0" fontAlgn="base">
              <a:spcBef>
                <a:spcPct val="0"/>
              </a:spcBef>
              <a:spcAft>
                <a:spcPct val="0"/>
              </a:spcAft>
              <a:defRPr kumimoji="1" sz="4400">
                <a:solidFill>
                  <a:schemeClr val="tx1"/>
                </a:solidFill>
                <a:latin typeface="Calibri" panose="020F0502020204030204" pitchFamily="34" charset="0"/>
                <a:ea typeface="ＭＳ Ｐゴシック" panose="020B0600070205080204" pitchFamily="50" charset="-128"/>
              </a:defRPr>
            </a:lvl6pPr>
            <a:lvl7pPr marL="914400" algn="ctr" rtl="0" fontAlgn="base">
              <a:spcBef>
                <a:spcPct val="0"/>
              </a:spcBef>
              <a:spcAft>
                <a:spcPct val="0"/>
              </a:spcAft>
              <a:defRPr kumimoji="1" sz="4400">
                <a:solidFill>
                  <a:schemeClr val="tx1"/>
                </a:solidFill>
                <a:latin typeface="Calibri" panose="020F0502020204030204" pitchFamily="34" charset="0"/>
                <a:ea typeface="ＭＳ Ｐゴシック" panose="020B0600070205080204" pitchFamily="50" charset="-128"/>
              </a:defRPr>
            </a:lvl7pPr>
            <a:lvl8pPr marL="1371600" algn="ctr" rtl="0" fontAlgn="base">
              <a:spcBef>
                <a:spcPct val="0"/>
              </a:spcBef>
              <a:spcAft>
                <a:spcPct val="0"/>
              </a:spcAft>
              <a:defRPr kumimoji="1" sz="4400">
                <a:solidFill>
                  <a:schemeClr val="tx1"/>
                </a:solidFill>
                <a:latin typeface="Calibri" panose="020F0502020204030204" pitchFamily="34" charset="0"/>
                <a:ea typeface="ＭＳ Ｐゴシック" panose="020B0600070205080204" pitchFamily="50" charset="-128"/>
              </a:defRPr>
            </a:lvl8pPr>
            <a:lvl9pPr marL="1828800" algn="ctr" rtl="0" fontAlgn="base">
              <a:spcBef>
                <a:spcPct val="0"/>
              </a:spcBef>
              <a:spcAft>
                <a:spcPct val="0"/>
              </a:spcAft>
              <a:defRPr kumimoji="1" sz="4400">
                <a:solidFill>
                  <a:schemeClr val="tx1"/>
                </a:solidFill>
                <a:latin typeface="Calibri" panose="020F0502020204030204" pitchFamily="34" charset="0"/>
                <a:ea typeface="ＭＳ Ｐゴシック" panose="020B0600070205080204" pitchFamily="50" charset="-128"/>
              </a:defRPr>
            </a:lvl9pPr>
          </a:lstStyle>
          <a:p>
            <a:pPr eaLnBrk="1" hangingPunct="1"/>
            <a:r>
              <a:rPr lang="ja-JP" altLang="en-US" sz="3200" b="1">
                <a:solidFill>
                  <a:schemeClr val="accent1">
                    <a:lumMod val="75000"/>
                  </a:schemeClr>
                </a:solidFill>
                <a:latin typeface="Meiryo UI" panose="020B0604030504040204" pitchFamily="50" charset="-128"/>
                <a:ea typeface="Meiryo UI" panose="020B0604030504040204" pitchFamily="50" charset="-128"/>
              </a:rPr>
              <a:t>府における夏の暑さ対策</a:t>
            </a:r>
          </a:p>
        </p:txBody>
      </p:sp>
      <p:sp>
        <p:nvSpPr>
          <p:cNvPr id="8" name="タイトル 1"/>
          <p:cNvSpPr txBox="1">
            <a:spLocks/>
          </p:cNvSpPr>
          <p:nvPr/>
        </p:nvSpPr>
        <p:spPr bwMode="auto">
          <a:xfrm>
            <a:off x="1475656" y="3472727"/>
            <a:ext cx="6181704" cy="1008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kumimoji="1" sz="4400" kern="1200">
                <a:solidFill>
                  <a:schemeClr val="tx1"/>
                </a:solidFill>
                <a:latin typeface="+mj-lt"/>
                <a:ea typeface="+mj-ea"/>
                <a:cs typeface="+mj-cs"/>
              </a:defRPr>
            </a:lvl1pPr>
            <a:lvl2pPr algn="ctr" rtl="0" eaLnBrk="0" fontAlgn="base" hangingPunct="0">
              <a:spcBef>
                <a:spcPct val="0"/>
              </a:spcBef>
              <a:spcAft>
                <a:spcPct val="0"/>
              </a:spcAft>
              <a:defRPr kumimoji="1" sz="4400">
                <a:solidFill>
                  <a:schemeClr val="tx1"/>
                </a:solidFill>
                <a:latin typeface="Calibri" panose="020F0502020204030204" pitchFamily="34" charset="0"/>
                <a:ea typeface="ＭＳ Ｐゴシック" panose="020B0600070205080204" pitchFamily="50" charset="-128"/>
              </a:defRPr>
            </a:lvl2pPr>
            <a:lvl3pPr algn="ctr" rtl="0" eaLnBrk="0" fontAlgn="base" hangingPunct="0">
              <a:spcBef>
                <a:spcPct val="0"/>
              </a:spcBef>
              <a:spcAft>
                <a:spcPct val="0"/>
              </a:spcAft>
              <a:defRPr kumimoji="1" sz="4400">
                <a:solidFill>
                  <a:schemeClr val="tx1"/>
                </a:solidFill>
                <a:latin typeface="Calibri" panose="020F0502020204030204" pitchFamily="34" charset="0"/>
                <a:ea typeface="ＭＳ Ｐゴシック" panose="020B0600070205080204" pitchFamily="50" charset="-128"/>
              </a:defRPr>
            </a:lvl3pPr>
            <a:lvl4pPr algn="ctr" rtl="0" eaLnBrk="0" fontAlgn="base" hangingPunct="0">
              <a:spcBef>
                <a:spcPct val="0"/>
              </a:spcBef>
              <a:spcAft>
                <a:spcPct val="0"/>
              </a:spcAft>
              <a:defRPr kumimoji="1" sz="4400">
                <a:solidFill>
                  <a:schemeClr val="tx1"/>
                </a:solidFill>
                <a:latin typeface="Calibri" panose="020F0502020204030204" pitchFamily="34" charset="0"/>
                <a:ea typeface="ＭＳ Ｐゴシック" panose="020B0600070205080204" pitchFamily="50" charset="-128"/>
              </a:defRPr>
            </a:lvl4pPr>
            <a:lvl5pPr algn="ctr" rtl="0" eaLnBrk="0" fontAlgn="base" hangingPunct="0">
              <a:spcBef>
                <a:spcPct val="0"/>
              </a:spcBef>
              <a:spcAft>
                <a:spcPct val="0"/>
              </a:spcAft>
              <a:defRPr kumimoji="1" sz="4400">
                <a:solidFill>
                  <a:schemeClr val="tx1"/>
                </a:solidFill>
                <a:latin typeface="Calibri" panose="020F0502020204030204" pitchFamily="34" charset="0"/>
                <a:ea typeface="ＭＳ Ｐゴシック" panose="020B0600070205080204" pitchFamily="50" charset="-128"/>
              </a:defRPr>
            </a:lvl5pPr>
            <a:lvl6pPr marL="457200" algn="ctr" rtl="0" fontAlgn="base">
              <a:spcBef>
                <a:spcPct val="0"/>
              </a:spcBef>
              <a:spcAft>
                <a:spcPct val="0"/>
              </a:spcAft>
              <a:defRPr kumimoji="1" sz="4400">
                <a:solidFill>
                  <a:schemeClr val="tx1"/>
                </a:solidFill>
                <a:latin typeface="Calibri" panose="020F0502020204030204" pitchFamily="34" charset="0"/>
                <a:ea typeface="ＭＳ Ｐゴシック" panose="020B0600070205080204" pitchFamily="50" charset="-128"/>
              </a:defRPr>
            </a:lvl6pPr>
            <a:lvl7pPr marL="914400" algn="ctr" rtl="0" fontAlgn="base">
              <a:spcBef>
                <a:spcPct val="0"/>
              </a:spcBef>
              <a:spcAft>
                <a:spcPct val="0"/>
              </a:spcAft>
              <a:defRPr kumimoji="1" sz="4400">
                <a:solidFill>
                  <a:schemeClr val="tx1"/>
                </a:solidFill>
                <a:latin typeface="Calibri" panose="020F0502020204030204" pitchFamily="34" charset="0"/>
                <a:ea typeface="ＭＳ Ｐゴシック" panose="020B0600070205080204" pitchFamily="50" charset="-128"/>
              </a:defRPr>
            </a:lvl7pPr>
            <a:lvl8pPr marL="1371600" algn="ctr" rtl="0" fontAlgn="base">
              <a:spcBef>
                <a:spcPct val="0"/>
              </a:spcBef>
              <a:spcAft>
                <a:spcPct val="0"/>
              </a:spcAft>
              <a:defRPr kumimoji="1" sz="4400">
                <a:solidFill>
                  <a:schemeClr val="tx1"/>
                </a:solidFill>
                <a:latin typeface="Calibri" panose="020F0502020204030204" pitchFamily="34" charset="0"/>
                <a:ea typeface="ＭＳ Ｐゴシック" panose="020B0600070205080204" pitchFamily="50" charset="-128"/>
              </a:defRPr>
            </a:lvl8pPr>
            <a:lvl9pPr marL="1828800" algn="ctr" rtl="0" fontAlgn="base">
              <a:spcBef>
                <a:spcPct val="0"/>
              </a:spcBef>
              <a:spcAft>
                <a:spcPct val="0"/>
              </a:spcAft>
              <a:defRPr kumimoji="1" sz="4400">
                <a:solidFill>
                  <a:schemeClr val="tx1"/>
                </a:solidFill>
                <a:latin typeface="Calibri" panose="020F0502020204030204" pitchFamily="34" charset="0"/>
                <a:ea typeface="ＭＳ Ｐゴシック" panose="020B0600070205080204" pitchFamily="50" charset="-128"/>
              </a:defRPr>
            </a:lvl9pPr>
          </a:lstStyle>
          <a:p>
            <a:pPr eaLnBrk="1" hangingPunct="1"/>
            <a:r>
              <a:rPr lang="ja-JP" altLang="en-US" sz="3200" b="1" dirty="0">
                <a:solidFill>
                  <a:srgbClr val="376092"/>
                </a:solidFill>
                <a:latin typeface="Meiryo UI" panose="020B0604030504040204" pitchFamily="50" charset="-128"/>
                <a:ea typeface="Meiryo UI" panose="020B0604030504040204" pitchFamily="50" charset="-128"/>
              </a:rPr>
              <a:t>＜</a:t>
            </a:r>
            <a:r>
              <a:rPr lang="en-US" altLang="ja-JP" sz="3200" b="1" dirty="0">
                <a:solidFill>
                  <a:srgbClr val="376092"/>
                </a:solidFill>
                <a:latin typeface="Meiryo UI" panose="020B0604030504040204" pitchFamily="50" charset="-128"/>
                <a:ea typeface="Meiryo UI" panose="020B0604030504040204" pitchFamily="50" charset="-128"/>
              </a:rPr>
              <a:t>2025</a:t>
            </a:r>
            <a:r>
              <a:rPr lang="ja-JP" altLang="en-US" sz="3200" b="1" dirty="0">
                <a:solidFill>
                  <a:srgbClr val="376092"/>
                </a:solidFill>
                <a:latin typeface="Meiryo UI" panose="020B0604030504040204" pitchFamily="50" charset="-128"/>
                <a:ea typeface="Meiryo UI" panose="020B0604030504040204" pitchFamily="50" charset="-128"/>
              </a:rPr>
              <a:t>年度の取組実績＞</a:t>
            </a:r>
            <a:endParaRPr lang="en-US" altLang="ja-JP" sz="3200" b="1" dirty="0">
              <a:solidFill>
                <a:srgbClr val="376092"/>
              </a:solidFill>
              <a:latin typeface="Meiryo UI" panose="020B0604030504040204" pitchFamily="50" charset="-128"/>
              <a:ea typeface="Meiryo UI" panose="020B0604030504040204" pitchFamily="50" charset="-128"/>
            </a:endParaRPr>
          </a:p>
          <a:p>
            <a:pPr eaLnBrk="1" hangingPunct="1"/>
            <a:r>
              <a:rPr lang="ja-JP" altLang="en-US" sz="3200" b="1" dirty="0">
                <a:solidFill>
                  <a:srgbClr val="376092"/>
                </a:solidFill>
                <a:latin typeface="Meiryo UI" panose="020B0604030504040204" pitchFamily="50" charset="-128"/>
                <a:ea typeface="Meiryo UI" panose="020B0604030504040204" pitchFamily="50" charset="-128"/>
              </a:rPr>
              <a:t>＜</a:t>
            </a:r>
            <a:r>
              <a:rPr lang="en-US" altLang="ja-JP" sz="3200" b="1" dirty="0">
                <a:solidFill>
                  <a:srgbClr val="376092"/>
                </a:solidFill>
                <a:latin typeface="Meiryo UI" panose="020B0604030504040204" pitchFamily="50" charset="-128"/>
                <a:ea typeface="Meiryo UI" panose="020B0604030504040204" pitchFamily="50" charset="-128"/>
              </a:rPr>
              <a:t>2026</a:t>
            </a:r>
            <a:r>
              <a:rPr lang="ja-JP" altLang="en-US" sz="3200" b="1" dirty="0">
                <a:solidFill>
                  <a:srgbClr val="376092"/>
                </a:solidFill>
                <a:latin typeface="Meiryo UI" panose="020B0604030504040204" pitchFamily="50" charset="-128"/>
                <a:ea typeface="Meiryo UI" panose="020B0604030504040204" pitchFamily="50" charset="-128"/>
              </a:rPr>
              <a:t>年度の取組計画＞</a:t>
            </a:r>
          </a:p>
        </p:txBody>
      </p:sp>
      <p:sp>
        <p:nvSpPr>
          <p:cNvPr id="9" name="タイトル 1">
            <a:extLst>
              <a:ext uri="{FF2B5EF4-FFF2-40B4-BE49-F238E27FC236}">
                <a16:creationId xmlns:a16="http://schemas.microsoft.com/office/drawing/2014/main" id="{BEDC1679-C403-4963-B989-744AA003B568}"/>
              </a:ext>
            </a:extLst>
          </p:cNvPr>
          <p:cNvSpPr txBox="1">
            <a:spLocks/>
          </p:cNvSpPr>
          <p:nvPr/>
        </p:nvSpPr>
        <p:spPr>
          <a:xfrm>
            <a:off x="8439416" y="6530972"/>
            <a:ext cx="655069" cy="327029"/>
          </a:xfrm>
          <a:prstGeom prst="rect">
            <a:avLst/>
          </a:prstGeom>
          <a:solidFill>
            <a:schemeClr val="tx2">
              <a:lumMod val="40000"/>
              <a:lumOff val="60000"/>
            </a:schemeClr>
          </a:solidFill>
          <a:ln w="25400">
            <a:noFill/>
          </a:ln>
        </p:spPr>
        <p:txBody>
          <a:bodyPr vert="horz" lIns="128016" tIns="64008" rIns="128016" bIns="64008" rtlCol="0" anchor="ct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fld id="{56D123C9-A763-44B9-B1CB-412F3009E51B}" type="slidenum">
              <a:rPr lang="ja-JP" altLang="en-US" sz="2200" b="1" smtClean="0">
                <a:latin typeface="Meiryo UI" panose="020B0604030504040204" pitchFamily="50" charset="-128"/>
                <a:ea typeface="Meiryo UI" panose="020B0604030504040204" pitchFamily="50" charset="-128"/>
              </a:rPr>
              <a:t>1</a:t>
            </a:fld>
            <a:endParaRPr lang="ja-JP" altLang="en-US" sz="2200" b="1">
              <a:latin typeface="Meiryo UI" panose="020B0604030504040204" pitchFamily="50" charset="-128"/>
              <a:ea typeface="Meiryo UI" panose="020B0604030504040204" pitchFamily="50" charset="-128"/>
            </a:endParaRPr>
          </a:p>
        </p:txBody>
      </p:sp>
      <p:sp>
        <p:nvSpPr>
          <p:cNvPr id="11" name="テキスト ボックス 18">
            <a:extLst>
              <a:ext uri="{FF2B5EF4-FFF2-40B4-BE49-F238E27FC236}">
                <a16:creationId xmlns:a16="http://schemas.microsoft.com/office/drawing/2014/main" id="{51013F62-D565-47B7-A4C5-EE1C7036D376}"/>
              </a:ext>
            </a:extLst>
          </p:cNvPr>
          <p:cNvSpPr txBox="1">
            <a:spLocks noChangeArrowheads="1"/>
          </p:cNvSpPr>
          <p:nvPr/>
        </p:nvSpPr>
        <p:spPr bwMode="auto">
          <a:xfrm>
            <a:off x="7981796" y="365798"/>
            <a:ext cx="1031240" cy="369332"/>
          </a:xfrm>
          <a:prstGeom prst="rect">
            <a:avLst/>
          </a:prstGeom>
          <a:solidFill>
            <a:srgbClr val="FFFFFF"/>
          </a:solidFill>
          <a:ln w="9525">
            <a:solidFill>
              <a:srgbClr val="000000"/>
            </a:solidFill>
            <a:miter lim="800000"/>
            <a:headEnd/>
            <a:tailEnd/>
          </a:ln>
        </p:spPr>
        <p:txBody>
          <a:bodyPr rot="0" vert="horz" wrap="square" lIns="91440" tIns="45720" rIns="91440" bIns="45720" anchor="t" anchorCtr="0" upright="1">
            <a:spAutoFit/>
          </a:bodyPr>
          <a:lstStyle/>
          <a:p>
            <a:pPr algn="ctr"/>
            <a:r>
              <a:rPr lang="ja-JP" kern="100" dirty="0">
                <a:effectLst/>
                <a:latin typeface="メイリオ" panose="020B0604030504040204" pitchFamily="50" charset="-128"/>
                <a:ea typeface="ＭＳ ゴシック" panose="020B0609070205080204" pitchFamily="49" charset="-128"/>
                <a:cs typeface="Times New Roman" panose="02020603050405020304" pitchFamily="18" charset="0"/>
              </a:rPr>
              <a:t>資料１</a:t>
            </a:r>
            <a:endParaRPr lang="ja-JP" kern="100" dirty="0">
              <a:effectLst/>
              <a:latin typeface="メイリオ" panose="020B0604030504040204" pitchFamily="50" charset="-128"/>
              <a:ea typeface="メイリオ" panose="020B0604030504040204" pitchFamily="50" charset="-128"/>
              <a:cs typeface="Times New Roman" panose="02020603050405020304" pitchFamily="18" charset="0"/>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6" name="表 15"/>
          <p:cNvGraphicFramePr>
            <a:graphicFrameLocks noGrp="1"/>
          </p:cNvGraphicFramePr>
          <p:nvPr>
            <p:extLst>
              <p:ext uri="{D42A27DB-BD31-4B8C-83A1-F6EECF244321}">
                <p14:modId xmlns:p14="http://schemas.microsoft.com/office/powerpoint/2010/main" val="3035492935"/>
              </p:ext>
            </p:extLst>
          </p:nvPr>
        </p:nvGraphicFramePr>
        <p:xfrm>
          <a:off x="155342" y="1240027"/>
          <a:ext cx="8831835" cy="5472608"/>
        </p:xfrm>
        <a:graphic>
          <a:graphicData uri="http://schemas.openxmlformats.org/drawingml/2006/table">
            <a:tbl>
              <a:tblPr firstRow="1" bandRow="1">
                <a:tableStyleId>{5C22544A-7EE6-4342-B048-85BDC9FD1C3A}</a:tableStyleId>
              </a:tblPr>
              <a:tblGrid>
                <a:gridCol w="8831835">
                  <a:extLst>
                    <a:ext uri="{9D8B030D-6E8A-4147-A177-3AD203B41FA5}">
                      <a16:colId xmlns:a16="http://schemas.microsoft.com/office/drawing/2014/main" val="20000"/>
                    </a:ext>
                  </a:extLst>
                </a:gridCol>
              </a:tblGrid>
              <a:tr h="401949">
                <a:tc>
                  <a:txBody>
                    <a:bodyPr/>
                    <a:lstStyle/>
                    <a:p>
                      <a:pPr algn="ctr"/>
                      <a:r>
                        <a:rPr kumimoji="1" lang="en-US" altLang="ja-JP" sz="2000"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2025</a:t>
                      </a:r>
                      <a:r>
                        <a:rPr kumimoji="1" lang="ja-JP" altLang="en-US" sz="2000"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年度（</a:t>
                      </a:r>
                      <a:r>
                        <a:rPr kumimoji="1" lang="en-US" altLang="ja-JP" sz="2000"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R7</a:t>
                      </a:r>
                      <a:r>
                        <a:rPr kumimoji="1" lang="ja-JP" altLang="en-US" sz="2000"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）の</a:t>
                      </a:r>
                      <a:r>
                        <a:rPr kumimoji="1" lang="ja-JP" altLang="en-US" sz="2000" dirty="0">
                          <a:latin typeface="Meiryo UI" panose="020B0604030504040204" pitchFamily="50" charset="-128"/>
                          <a:ea typeface="Meiryo UI" panose="020B0604030504040204" pitchFamily="50" charset="-128"/>
                          <a:cs typeface="Meiryo UI" panose="020B0604030504040204" pitchFamily="50" charset="-128"/>
                        </a:rPr>
                        <a:t>具体的な取組内容</a:t>
                      </a:r>
                    </a:p>
                  </a:txBody>
                  <a:tcPr marL="0" marR="0" marT="0" marB="0" anchor="ctr">
                    <a:solidFill>
                      <a:srgbClr val="0070C0"/>
                    </a:solidFill>
                  </a:tcPr>
                </a:tc>
                <a:extLst>
                  <a:ext uri="{0D108BD9-81ED-4DB2-BD59-A6C34878D82A}">
                    <a16:rowId xmlns:a16="http://schemas.microsoft.com/office/drawing/2014/main" val="10000"/>
                  </a:ext>
                </a:extLst>
              </a:tr>
              <a:tr h="5070659">
                <a:tc>
                  <a:txBody>
                    <a:bodyPr/>
                    <a:lstStyle/>
                    <a:p>
                      <a:endParaRPr kumimoji="1" lang="en-US" altLang="ja-JP" sz="300" dirty="0">
                        <a:latin typeface="Meiryo UI" panose="020B0604030504040204" pitchFamily="50" charset="-128"/>
                        <a:ea typeface="Meiryo UI" panose="020B0604030504040204" pitchFamily="50" charset="-128"/>
                        <a:cs typeface="Meiryo UI" panose="020B0604030504040204" pitchFamily="50" charset="-128"/>
                      </a:endParaRPr>
                    </a:p>
                    <a:p>
                      <a:endParaRPr kumimoji="1" lang="en-US" altLang="ja-JP" sz="700" dirty="0">
                        <a:latin typeface="Meiryo UI" panose="020B0604030504040204" pitchFamily="50" charset="-128"/>
                        <a:ea typeface="Meiryo UI" panose="020B0604030504040204" pitchFamily="50" charset="-128"/>
                        <a:cs typeface="Meiryo UI" panose="020B0604030504040204" pitchFamily="50" charset="-128"/>
                      </a:endParaRPr>
                    </a:p>
                    <a:p>
                      <a:r>
                        <a:rPr kumimoji="1" lang="ja-JP" altLang="en-US" sz="1200" b="0" dirty="0">
                          <a:latin typeface="Meiryo UI" panose="020B0604030504040204" pitchFamily="50" charset="-128"/>
                          <a:ea typeface="Meiryo UI" panose="020B0604030504040204" pitchFamily="50" charset="-128"/>
                          <a:cs typeface="Meiryo UI" panose="020B0604030504040204" pitchFamily="50" charset="-128"/>
                        </a:rPr>
                        <a:t>　</a:t>
                      </a:r>
                      <a:endParaRPr kumimoji="1" lang="en-US" altLang="ja-JP" sz="1200" b="0" dirty="0">
                        <a:latin typeface="Meiryo UI" panose="020B0604030504040204" pitchFamily="50" charset="-128"/>
                        <a:ea typeface="Meiryo UI" panose="020B0604030504040204" pitchFamily="50" charset="-128"/>
                        <a:cs typeface="Meiryo UI" panose="020B0604030504040204" pitchFamily="50" charset="-128"/>
                      </a:endParaRPr>
                    </a:p>
                    <a:p>
                      <a:endParaRPr kumimoji="1" lang="en-US" altLang="ja-JP" sz="1200" b="0" dirty="0">
                        <a:latin typeface="Meiryo UI" panose="020B0604030504040204" pitchFamily="50" charset="-128"/>
                        <a:ea typeface="Meiryo UI" panose="020B0604030504040204" pitchFamily="50" charset="-128"/>
                        <a:cs typeface="Meiryo UI" panose="020B0604030504040204" pitchFamily="50" charset="-128"/>
                      </a:endParaRPr>
                    </a:p>
                    <a:p>
                      <a:endParaRPr kumimoji="1" lang="en-US" altLang="ja-JP" sz="1200" b="0" dirty="0">
                        <a:latin typeface="Meiryo UI" panose="020B0604030504040204" pitchFamily="50" charset="-128"/>
                        <a:ea typeface="Meiryo UI" panose="020B0604030504040204" pitchFamily="50" charset="-128"/>
                        <a:cs typeface="Meiryo UI" panose="020B0604030504040204" pitchFamily="50" charset="-128"/>
                      </a:endParaRPr>
                    </a:p>
                  </a:txBody>
                  <a:tcPr marL="31528" marR="31528" marT="0" marB="0">
                    <a:lnB w="12700" cap="flat" cmpd="sng" algn="ctr">
                      <a:solidFill>
                        <a:schemeClr val="bg1"/>
                      </a:solidFill>
                      <a:prstDash val="solid"/>
                      <a:round/>
                      <a:headEnd type="none" w="med" len="med"/>
                      <a:tailEnd type="none" w="med" len="med"/>
                    </a:lnB>
                    <a:solidFill>
                      <a:schemeClr val="tx2">
                        <a:lumMod val="20000"/>
                        <a:lumOff val="80000"/>
                      </a:schemeClr>
                    </a:solidFill>
                  </a:tcPr>
                </a:tc>
                <a:extLst>
                  <a:ext uri="{0D108BD9-81ED-4DB2-BD59-A6C34878D82A}">
                    <a16:rowId xmlns:a16="http://schemas.microsoft.com/office/drawing/2014/main" val="10001"/>
                  </a:ext>
                </a:extLst>
              </a:tr>
            </a:tbl>
          </a:graphicData>
        </a:graphic>
      </p:graphicFrame>
      <p:sp>
        <p:nvSpPr>
          <p:cNvPr id="2" name="テキスト ボックス 1"/>
          <p:cNvSpPr txBox="1"/>
          <p:nvPr/>
        </p:nvSpPr>
        <p:spPr>
          <a:xfrm>
            <a:off x="-1480" y="-35699"/>
            <a:ext cx="9145480" cy="486279"/>
          </a:xfrm>
          <a:prstGeom prst="rect">
            <a:avLst/>
          </a:prstGeom>
          <a:solidFill>
            <a:srgbClr val="002060"/>
          </a:solidFill>
          <a:ln>
            <a:noFill/>
          </a:ln>
          <a:effectLst/>
        </p:spPr>
        <p:txBody>
          <a:bodyPr wrap="square" lIns="91190" tIns="57908" rIns="91190" bIns="57908" rtlCol="0" anchor="ctr">
            <a:spAutoFit/>
          </a:bodyPr>
          <a:lstStyle/>
          <a:p>
            <a:pPr algn="ctr"/>
            <a:r>
              <a:rPr kumimoji="0" lang="ja-JP" altLang="en-US" sz="2400" b="1" kern="0">
                <a:solidFill>
                  <a:schemeClr val="bg1"/>
                </a:solidFill>
                <a:latin typeface="Meiryo UI" panose="020B0604030504040204" pitchFamily="50" charset="-128"/>
                <a:ea typeface="Meiryo UI" panose="020B0604030504040204" pitchFamily="50" charset="-128"/>
                <a:cs typeface="Meiryo UI" panose="020B0604030504040204" pitchFamily="50" charset="-128"/>
              </a:rPr>
              <a:t>（１）暑さ対策・熱中症予防に関する啓発</a:t>
            </a:r>
            <a:endParaRPr kumimoji="0" lang="ja-JP" altLang="en-US" sz="2400" b="1" strike="sngStrike" kern="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p:txBody>
      </p:sp>
      <p:grpSp>
        <p:nvGrpSpPr>
          <p:cNvPr id="39" name="グループ化 38"/>
          <p:cNvGrpSpPr/>
          <p:nvPr/>
        </p:nvGrpSpPr>
        <p:grpSpPr>
          <a:xfrm>
            <a:off x="1747876" y="536138"/>
            <a:ext cx="7292953" cy="657827"/>
            <a:chOff x="3075868" y="2420887"/>
            <a:chExt cx="3589917" cy="890838"/>
          </a:xfrm>
        </p:grpSpPr>
        <p:sp>
          <p:nvSpPr>
            <p:cNvPr id="42" name="角丸四角形 41"/>
            <p:cNvSpPr/>
            <p:nvPr/>
          </p:nvSpPr>
          <p:spPr>
            <a:xfrm>
              <a:off x="3075868" y="2420887"/>
              <a:ext cx="3558944" cy="890838"/>
            </a:xfrm>
            <a:prstGeom prst="roundRect">
              <a:avLst>
                <a:gd name="adj" fmla="val 9545"/>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vert="eaVert" lIns="0" tIns="0" rIns="0" bIns="0" rtlCol="0" anchor="ctr"/>
            <a:lstStyle/>
            <a:p>
              <a:pPr algn="ctr"/>
              <a:endParaRPr lang="ja-JP" altLang="en-US" sz="1600" b="1">
                <a:latin typeface="Meiryo UI" panose="020B0604030504040204" pitchFamily="50" charset="-128"/>
                <a:ea typeface="Meiryo UI" panose="020B0604030504040204" pitchFamily="50" charset="-128"/>
                <a:cs typeface="Meiryo UI" panose="020B0604030504040204" pitchFamily="50" charset="-128"/>
              </a:endParaRPr>
            </a:p>
          </p:txBody>
        </p:sp>
        <p:sp>
          <p:nvSpPr>
            <p:cNvPr id="43" name="正方形/長方形 42"/>
            <p:cNvSpPr/>
            <p:nvPr/>
          </p:nvSpPr>
          <p:spPr>
            <a:xfrm>
              <a:off x="3098802" y="2456820"/>
              <a:ext cx="3566983" cy="541834"/>
            </a:xfrm>
            <a:prstGeom prst="rect">
              <a:avLst/>
            </a:prstGeom>
          </p:spPr>
          <p:txBody>
            <a:bodyPr wrap="square">
              <a:spAutoFit/>
            </a:bodyPr>
            <a:lstStyle/>
            <a:p>
              <a:r>
                <a:rPr lang="ja-JP" altLang="en-US" sz="2000" b="1">
                  <a:latin typeface="Meiryo UI" panose="020B0604030504040204" pitchFamily="50" charset="-128"/>
                  <a:ea typeface="Meiryo UI" panose="020B0604030504040204" pitchFamily="50" charset="-128"/>
                  <a:cs typeface="Meiryo UI" panose="020B0604030504040204" pitchFamily="50" charset="-128"/>
                </a:rPr>
                <a:t>民間事業者との連携による熱中症予防の注意喚起・啓発（１）</a:t>
              </a:r>
            </a:p>
          </p:txBody>
        </p:sp>
      </p:grpSp>
      <p:sp>
        <p:nvSpPr>
          <p:cNvPr id="45" name="角丸四角形 44"/>
          <p:cNvSpPr/>
          <p:nvPr/>
        </p:nvSpPr>
        <p:spPr>
          <a:xfrm>
            <a:off x="179512" y="548836"/>
            <a:ext cx="1492344" cy="647916"/>
          </a:xfrm>
          <a:prstGeom prst="roundRect">
            <a:avLst>
              <a:gd name="adj" fmla="val 7069"/>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82762" tIns="41381" rIns="82762" bIns="41381" rtlCol="0" anchor="ctr"/>
          <a:lstStyle/>
          <a:p>
            <a:pPr algn="ctr"/>
            <a:r>
              <a:rPr lang="ja-JP" altLang="en-US" sz="2000" b="1">
                <a:latin typeface="Meiryo UI" panose="020B0604030504040204" pitchFamily="50" charset="-128"/>
                <a:ea typeface="Meiryo UI" panose="020B0604030504040204" pitchFamily="50" charset="-128"/>
                <a:cs typeface="Meiryo UI" panose="020B0604030504040204" pitchFamily="50" charset="-128"/>
              </a:rPr>
              <a:t>取組</a:t>
            </a:r>
            <a:r>
              <a:rPr lang="ja-JP" altLang="en-US" sz="2000" b="1">
                <a:solidFill>
                  <a:schemeClr val="bg1"/>
                </a:solidFill>
                <a:latin typeface="Meiryo UI" panose="020B0604030504040204" pitchFamily="50" charset="-128"/>
                <a:ea typeface="Meiryo UI" panose="020B0604030504040204" pitchFamily="50" charset="-128"/>
                <a:cs typeface="Meiryo UI" panose="020B0604030504040204" pitchFamily="50" charset="-128"/>
              </a:rPr>
              <a:t>⑤</a:t>
            </a:r>
            <a:endParaRPr lang="ja-JP" altLang="en-US" sz="2000" b="1" strike="sngStrike">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46" name="正方形/長方形 1"/>
          <p:cNvSpPr>
            <a:spLocks noChangeArrowheads="1"/>
          </p:cNvSpPr>
          <p:nvPr/>
        </p:nvSpPr>
        <p:spPr bwMode="auto">
          <a:xfrm>
            <a:off x="6372200" y="890328"/>
            <a:ext cx="2880319" cy="349284"/>
          </a:xfrm>
          <a:prstGeom prst="rect">
            <a:avLst/>
          </a:prstGeom>
          <a:noFill/>
          <a:ln w="9525" algn="ctr">
            <a:noFill/>
            <a:round/>
            <a:headEnd/>
            <a:tailEnd/>
          </a:ln>
        </p:spPr>
        <p:txBody>
          <a:bodyPr/>
          <a:lstStyle/>
          <a:p>
            <a:r>
              <a:rPr lang="ja-JP" altLang="en-US" sz="1400">
                <a:latin typeface="Meiryo UI" panose="020B0604030504040204" pitchFamily="50" charset="-128"/>
                <a:ea typeface="Meiryo UI" panose="020B0604030504040204" pitchFamily="50" charset="-128"/>
                <a:cs typeface="Meiryo UI" panose="020B0604030504040204" pitchFamily="50" charset="-128"/>
              </a:rPr>
              <a:t>（健康医療部・環境農林水産部）</a:t>
            </a:r>
            <a:endParaRPr lang="en-US" altLang="ja-JP" sz="1400">
              <a:latin typeface="Meiryo UI" panose="020B0604030504040204" pitchFamily="50" charset="-128"/>
              <a:ea typeface="Meiryo UI" panose="020B0604030504040204" pitchFamily="50" charset="-128"/>
              <a:cs typeface="Meiryo UI" panose="020B0604030504040204" pitchFamily="50" charset="-128"/>
            </a:endParaRPr>
          </a:p>
        </p:txBody>
      </p:sp>
      <p:sp>
        <p:nvSpPr>
          <p:cNvPr id="38" name="タイトル 1"/>
          <p:cNvSpPr txBox="1">
            <a:spLocks/>
          </p:cNvSpPr>
          <p:nvPr/>
        </p:nvSpPr>
        <p:spPr>
          <a:xfrm>
            <a:off x="8439416" y="6530972"/>
            <a:ext cx="655069" cy="327029"/>
          </a:xfrm>
          <a:prstGeom prst="rect">
            <a:avLst/>
          </a:prstGeom>
          <a:solidFill>
            <a:schemeClr val="tx2">
              <a:lumMod val="40000"/>
              <a:lumOff val="60000"/>
            </a:schemeClr>
          </a:solidFill>
          <a:ln w="25400">
            <a:noFill/>
          </a:ln>
        </p:spPr>
        <p:txBody>
          <a:bodyPr vert="horz" lIns="128016" tIns="64008" rIns="128016" bIns="64008" rtlCol="0" anchor="ct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fld id="{A70807C1-D682-4BE6-A85F-34FE1733EAC6}" type="slidenum">
              <a:rPr lang="en-US" altLang="ja-JP" sz="2200" b="1" smtClean="0">
                <a:latin typeface="Meiryo UI" panose="020B0604030504040204" pitchFamily="50" charset="-128"/>
                <a:ea typeface="Meiryo UI" panose="020B0604030504040204" pitchFamily="50" charset="-128"/>
              </a:rPr>
              <a:t>10</a:t>
            </a:fld>
            <a:endParaRPr lang="ja-JP" altLang="en-US" sz="2200" b="1">
              <a:latin typeface="Meiryo UI" panose="020B0604030504040204" pitchFamily="50" charset="-128"/>
              <a:ea typeface="Meiryo UI" panose="020B0604030504040204" pitchFamily="50" charset="-128"/>
            </a:endParaRPr>
          </a:p>
        </p:txBody>
      </p:sp>
      <p:pic>
        <p:nvPicPr>
          <p:cNvPr id="5" name="図 4">
            <a:extLst>
              <a:ext uri="{FF2B5EF4-FFF2-40B4-BE49-F238E27FC236}">
                <a16:creationId xmlns:a16="http://schemas.microsoft.com/office/drawing/2014/main" id="{7ABDFD56-C799-4209-B77B-0F6A326BE96A}"/>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246599" y="4147336"/>
            <a:ext cx="1771819" cy="1147329"/>
          </a:xfrm>
          <a:prstGeom prst="rect">
            <a:avLst/>
          </a:prstGeom>
          <a:ln w="47625">
            <a:noFill/>
          </a:ln>
        </p:spPr>
      </p:pic>
      <p:sp>
        <p:nvSpPr>
          <p:cNvPr id="34" name="テキスト ボックス 33">
            <a:extLst>
              <a:ext uri="{FF2B5EF4-FFF2-40B4-BE49-F238E27FC236}">
                <a16:creationId xmlns:a16="http://schemas.microsoft.com/office/drawing/2014/main" id="{78F34C3D-2534-4897-A692-3C4137F12328}"/>
              </a:ext>
            </a:extLst>
          </p:cNvPr>
          <p:cNvSpPr txBox="1"/>
          <p:nvPr/>
        </p:nvSpPr>
        <p:spPr>
          <a:xfrm>
            <a:off x="193319" y="4477282"/>
            <a:ext cx="2915858" cy="507831"/>
          </a:xfrm>
          <a:prstGeom prst="rect">
            <a:avLst/>
          </a:prstGeom>
          <a:noFill/>
        </p:spPr>
        <p:txBody>
          <a:bodyPr wrap="square">
            <a:spAutoFit/>
          </a:bodyPr>
          <a:lstStyle/>
          <a:p>
            <a:pPr marL="144000" indent="-457200"/>
            <a:r>
              <a:rPr lang="en-US" altLang="ja-JP" sz="900" b="1" dirty="0">
                <a:latin typeface="Meiryo UI" panose="020B0604030504040204" pitchFamily="50" charset="-128"/>
                <a:ea typeface="Meiryo UI" panose="020B0604030504040204" pitchFamily="50" charset="-128"/>
                <a:cs typeface="Meiryo UI" panose="020B0604030504040204" pitchFamily="50" charset="-128"/>
              </a:rPr>
              <a:t>※</a:t>
            </a:r>
            <a:r>
              <a:rPr lang="ja-JP" altLang="en-US" sz="900" dirty="0">
                <a:latin typeface="Meiryo UI" panose="020B0604030504040204" pitchFamily="50" charset="-128"/>
                <a:ea typeface="Meiryo UI" panose="020B0604030504040204" pitchFamily="50" charset="-128"/>
                <a:cs typeface="Meiryo UI" panose="020B0604030504040204" pitchFamily="50" charset="-128"/>
              </a:rPr>
              <a:t>上記啓発物の枚数は、大塚製薬㈱公民連携</a:t>
            </a:r>
            <a:endParaRPr lang="en-US" altLang="ja-JP" sz="900" dirty="0">
              <a:latin typeface="Meiryo UI" panose="020B0604030504040204" pitchFamily="50" charset="-128"/>
              <a:ea typeface="Meiryo UI" panose="020B0604030504040204" pitchFamily="50" charset="-128"/>
              <a:cs typeface="Meiryo UI" panose="020B0604030504040204" pitchFamily="50" charset="-128"/>
            </a:endParaRPr>
          </a:p>
          <a:p>
            <a:pPr marL="144000" indent="-457200"/>
            <a:r>
              <a:rPr lang="ja-JP" altLang="en-US" sz="900" dirty="0">
                <a:latin typeface="Meiryo UI" panose="020B0604030504040204" pitchFamily="50" charset="-128"/>
                <a:ea typeface="Meiryo UI" panose="020B0604030504040204" pitchFamily="50" charset="-128"/>
                <a:cs typeface="Meiryo UI" panose="020B0604030504040204" pitchFamily="50" charset="-128"/>
              </a:rPr>
              <a:t>　　担当が把握している数量。</a:t>
            </a:r>
            <a:endParaRPr lang="en-US" altLang="ja-JP" sz="900" dirty="0">
              <a:latin typeface="Meiryo UI" panose="020B0604030504040204" pitchFamily="50" charset="-128"/>
              <a:ea typeface="Meiryo UI" panose="020B0604030504040204" pitchFamily="50" charset="-128"/>
              <a:cs typeface="Meiryo UI" panose="020B0604030504040204" pitchFamily="50" charset="-128"/>
            </a:endParaRPr>
          </a:p>
          <a:p>
            <a:pPr marL="144000" indent="-457200"/>
            <a:r>
              <a:rPr lang="ja-JP" altLang="en-US" sz="900" dirty="0">
                <a:latin typeface="Meiryo UI" panose="020B0604030504040204" pitchFamily="50" charset="-128"/>
                <a:ea typeface="Meiryo UI" panose="020B0604030504040204" pitchFamily="50" charset="-128"/>
                <a:cs typeface="Meiryo UI" panose="020B0604030504040204" pitchFamily="50" charset="-128"/>
              </a:rPr>
              <a:t>　　この他、各営業担当による活用実績あり（数量不明）</a:t>
            </a:r>
            <a:endParaRPr lang="en-US" altLang="ja-JP" sz="9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29" name="テキスト ボックス 28">
            <a:extLst>
              <a:ext uri="{FF2B5EF4-FFF2-40B4-BE49-F238E27FC236}">
                <a16:creationId xmlns:a16="http://schemas.microsoft.com/office/drawing/2014/main" id="{0C5E4A86-C55C-47F0-BC35-D16F747E0926}"/>
              </a:ext>
            </a:extLst>
          </p:cNvPr>
          <p:cNvSpPr txBox="1"/>
          <p:nvPr/>
        </p:nvSpPr>
        <p:spPr>
          <a:xfrm>
            <a:off x="229151" y="5578481"/>
            <a:ext cx="3883404" cy="646331"/>
          </a:xfrm>
          <a:prstGeom prst="rect">
            <a:avLst/>
          </a:prstGeom>
          <a:noFill/>
        </p:spPr>
        <p:txBody>
          <a:bodyPr wrap="square">
            <a:spAutoFit/>
          </a:bodyPr>
          <a:lstStyle/>
          <a:p>
            <a:r>
              <a:rPr lang="ja-JP" altLang="en-US" sz="12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200" dirty="0">
                <a:latin typeface="Meiryo UI" panose="020B0604030504040204" pitchFamily="50" charset="-128"/>
                <a:ea typeface="Meiryo UI" panose="020B0604030504040204" pitchFamily="50" charset="-128"/>
                <a:cs typeface="Meiryo UI" panose="020B0604030504040204" pitchFamily="50" charset="-128"/>
              </a:rPr>
              <a:t>2026</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年度（</a:t>
            </a:r>
            <a:r>
              <a:rPr lang="en-US" altLang="ja-JP" sz="1200" dirty="0">
                <a:latin typeface="Meiryo UI" panose="020B0604030504040204" pitchFamily="50" charset="-128"/>
                <a:ea typeface="Meiryo UI" panose="020B0604030504040204" pitchFamily="50" charset="-128"/>
                <a:cs typeface="Meiryo UI" panose="020B0604030504040204" pitchFamily="50" charset="-128"/>
              </a:rPr>
              <a:t>R8</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）の予定＞</a:t>
            </a:r>
            <a:endParaRPr lang="en-US" altLang="ja-JP" sz="1200" dirty="0">
              <a:latin typeface="Meiryo UI" panose="020B0604030504040204" pitchFamily="50" charset="-128"/>
              <a:ea typeface="Meiryo UI" panose="020B0604030504040204" pitchFamily="50" charset="-128"/>
              <a:cs typeface="Meiryo UI" panose="020B0604030504040204" pitchFamily="50" charset="-128"/>
            </a:endParaRPr>
          </a:p>
          <a:p>
            <a:r>
              <a:rPr lang="ja-JP" altLang="en-US" sz="1200" b="1" dirty="0">
                <a:latin typeface="Meiryo UI" panose="020B0604030504040204" pitchFamily="50" charset="-128"/>
                <a:ea typeface="Meiryo UI" panose="020B0604030504040204" pitchFamily="50" charset="-128"/>
                <a:cs typeface="Meiryo UI" panose="020B0604030504040204" pitchFamily="50" charset="-128"/>
              </a:rPr>
              <a:t>・</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薬局、スーパー、事業所やスポーツ施設などで掲示予定</a:t>
            </a:r>
            <a:endParaRPr lang="en-US" altLang="ja-JP" sz="1200" dirty="0">
              <a:latin typeface="Meiryo UI" panose="020B0604030504040204" pitchFamily="50" charset="-128"/>
              <a:ea typeface="Meiryo UI" panose="020B0604030504040204" pitchFamily="50" charset="-128"/>
              <a:cs typeface="Meiryo UI" panose="020B0604030504040204" pitchFamily="50" charset="-128"/>
            </a:endParaRPr>
          </a:p>
          <a:p>
            <a:r>
              <a:rPr lang="ja-JP" altLang="en-US" sz="1200" dirty="0">
                <a:latin typeface="Meiryo UI" panose="020B0604030504040204" pitchFamily="50" charset="-128"/>
                <a:ea typeface="Meiryo UI" panose="020B0604030504040204" pitchFamily="50" charset="-128"/>
                <a:cs typeface="Meiryo UI" panose="020B0604030504040204" pitchFamily="50" charset="-128"/>
              </a:rPr>
              <a:t>・冊子を作成し、薬局の協力により店舗にて配布</a:t>
            </a:r>
            <a:endParaRPr lang="en-US" altLang="ja-JP" sz="1200" b="1"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36" name="角丸四角形 28">
            <a:extLst>
              <a:ext uri="{FF2B5EF4-FFF2-40B4-BE49-F238E27FC236}">
                <a16:creationId xmlns:a16="http://schemas.microsoft.com/office/drawing/2014/main" id="{139547BC-A99C-480E-B5BA-CA350145AF87}"/>
              </a:ext>
            </a:extLst>
          </p:cNvPr>
          <p:cNvSpPr/>
          <p:nvPr/>
        </p:nvSpPr>
        <p:spPr>
          <a:xfrm>
            <a:off x="395536" y="1762606"/>
            <a:ext cx="2888143" cy="288000"/>
          </a:xfrm>
          <a:prstGeom prst="roundRect">
            <a:avLst>
              <a:gd name="adj" fmla="val 50000"/>
            </a:avLst>
          </a:prstGeom>
          <a:gradFill>
            <a:gsLst>
              <a:gs pos="40000">
                <a:schemeClr val="tx2">
                  <a:lumMod val="75000"/>
                </a:schemeClr>
              </a:gs>
              <a:gs pos="100000">
                <a:schemeClr val="accent1">
                  <a:shade val="93000"/>
                  <a:satMod val="130000"/>
                </a:schemeClr>
              </a:gs>
              <a:gs pos="100000">
                <a:schemeClr val="accent1">
                  <a:shade val="94000"/>
                  <a:satMod val="135000"/>
                </a:schemeClr>
              </a:gs>
            </a:gsLst>
          </a:gradFill>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rtlCol="0" anchor="ctr"/>
          <a:lstStyle/>
          <a:p>
            <a:pPr algn="ctr"/>
            <a:r>
              <a:rPr lang="ja-JP" altLang="en-US" sz="1600" b="1">
                <a:latin typeface="Meiryo UI" panose="020B0604030504040204" pitchFamily="50" charset="-128"/>
                <a:ea typeface="Meiryo UI" panose="020B0604030504040204" pitchFamily="50" charset="-128"/>
                <a:cs typeface="Meiryo UI" panose="020B0604030504040204" pitchFamily="50" charset="-128"/>
              </a:rPr>
              <a:t>大塚製薬との啓発事業</a:t>
            </a:r>
          </a:p>
        </p:txBody>
      </p:sp>
      <p:sp>
        <p:nvSpPr>
          <p:cNvPr id="28" name="正方形/長方形 1">
            <a:extLst>
              <a:ext uri="{FF2B5EF4-FFF2-40B4-BE49-F238E27FC236}">
                <a16:creationId xmlns:a16="http://schemas.microsoft.com/office/drawing/2014/main" id="{D07421C7-9E19-4679-9F11-4453C0A4A572}"/>
              </a:ext>
            </a:extLst>
          </p:cNvPr>
          <p:cNvSpPr>
            <a:spLocks noChangeArrowheads="1"/>
          </p:cNvSpPr>
          <p:nvPr/>
        </p:nvSpPr>
        <p:spPr bwMode="auto">
          <a:xfrm>
            <a:off x="237049" y="2103885"/>
            <a:ext cx="4390283" cy="2610971"/>
          </a:xfrm>
          <a:prstGeom prst="rect">
            <a:avLst/>
          </a:prstGeom>
          <a:noFill/>
          <a:ln w="9525" algn="ctr">
            <a:noFill/>
            <a:round/>
            <a:headEnd/>
            <a:tailEnd/>
          </a:ln>
        </p:spPr>
        <p:txBody>
          <a:bodyPr wrap="square">
            <a:spAutoFit/>
          </a:bodyPr>
          <a:lstStyle/>
          <a:p>
            <a:pPr>
              <a:lnSpc>
                <a:spcPts val="1800"/>
              </a:lnSpc>
            </a:pPr>
            <a:r>
              <a:rPr lang="ja-JP" altLang="en-US" sz="1400" b="1" dirty="0">
                <a:latin typeface="Meiryo UI" panose="020B0604030504040204" pitchFamily="50" charset="-128"/>
                <a:ea typeface="Meiryo UI" panose="020B0604030504040204" pitchFamily="50" charset="-128"/>
                <a:cs typeface="Meiryo UI" panose="020B0604030504040204" pitchFamily="50" charset="-128"/>
              </a:rPr>
              <a:t>①予防啓発ポスター・ボードの作成</a:t>
            </a:r>
            <a:endParaRPr lang="en-US" altLang="ja-JP" sz="1400" b="1" dirty="0">
              <a:latin typeface="Meiryo UI" panose="020B0604030504040204" pitchFamily="50" charset="-128"/>
              <a:ea typeface="Meiryo UI" panose="020B0604030504040204" pitchFamily="50" charset="-128"/>
              <a:cs typeface="Meiryo UI" panose="020B0604030504040204" pitchFamily="50" charset="-128"/>
            </a:endParaRPr>
          </a:p>
          <a:p>
            <a:pPr marL="144000" indent="-457200">
              <a:lnSpc>
                <a:spcPts val="1800"/>
              </a:lnSpc>
            </a:pPr>
            <a:r>
              <a:rPr lang="ja-JP" altLang="en-US" sz="1200" b="1" dirty="0">
                <a:latin typeface="Meiryo UI" panose="020B0604030504040204" pitchFamily="50" charset="-128"/>
                <a:ea typeface="Meiryo UI" panose="020B0604030504040204" pitchFamily="50" charset="-128"/>
                <a:cs typeface="Meiryo UI" panose="020B0604030504040204" pitchFamily="50" charset="-128"/>
              </a:rPr>
              <a:t>（ポスター</a:t>
            </a:r>
            <a:r>
              <a:rPr lang="en-US" altLang="ja-JP" sz="1200" b="1" dirty="0">
                <a:latin typeface="Meiryo UI" panose="020B0604030504040204" pitchFamily="50" charset="-128"/>
                <a:ea typeface="Meiryo UI" panose="020B0604030504040204" pitchFamily="50" charset="-128"/>
                <a:cs typeface="Meiryo UI" panose="020B0604030504040204" pitchFamily="50" charset="-128"/>
              </a:rPr>
              <a:t>576</a:t>
            </a:r>
            <a:r>
              <a:rPr lang="ja-JP" altLang="en-US" sz="1200" b="1" dirty="0">
                <a:latin typeface="Meiryo UI" panose="020B0604030504040204" pitchFamily="50" charset="-128"/>
                <a:ea typeface="Meiryo UI" panose="020B0604030504040204" pitchFamily="50" charset="-128"/>
                <a:cs typeface="Meiryo UI" panose="020B0604030504040204" pitchFamily="50" charset="-128"/>
              </a:rPr>
              <a:t>枚・トップボード</a:t>
            </a:r>
            <a:r>
              <a:rPr lang="en-US" altLang="ja-JP" sz="1200" b="1" dirty="0">
                <a:latin typeface="Meiryo UI" panose="020B0604030504040204" pitchFamily="50" charset="-128"/>
                <a:ea typeface="Meiryo UI" panose="020B0604030504040204" pitchFamily="50" charset="-128"/>
                <a:cs typeface="Meiryo UI" panose="020B0604030504040204" pitchFamily="50" charset="-128"/>
              </a:rPr>
              <a:t>70</a:t>
            </a:r>
            <a:r>
              <a:rPr lang="ja-JP" altLang="en-US" sz="1200" b="1" dirty="0">
                <a:latin typeface="Meiryo UI" panose="020B0604030504040204" pitchFamily="50" charset="-128"/>
                <a:ea typeface="Meiryo UI" panose="020B0604030504040204" pitchFamily="50" charset="-128"/>
                <a:cs typeface="Meiryo UI" panose="020B0604030504040204" pitchFamily="50" charset="-128"/>
              </a:rPr>
              <a:t>枚</a:t>
            </a:r>
            <a:r>
              <a:rPr lang="en-US" altLang="ja-JP" sz="1200" b="1" baseline="300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200" b="1" dirty="0">
                <a:latin typeface="Meiryo UI" panose="020B0604030504040204" pitchFamily="50" charset="-128"/>
                <a:ea typeface="Meiryo UI" panose="020B0604030504040204" pitchFamily="50" charset="-128"/>
                <a:cs typeface="Meiryo UI" panose="020B0604030504040204" pitchFamily="50" charset="-128"/>
              </a:rPr>
              <a:t>）</a:t>
            </a:r>
            <a:endParaRPr lang="en-US" altLang="ja-JP" sz="1200" b="1" dirty="0">
              <a:latin typeface="Meiryo UI" panose="020B0604030504040204" pitchFamily="50" charset="-128"/>
              <a:ea typeface="Meiryo UI" panose="020B0604030504040204" pitchFamily="50" charset="-128"/>
              <a:cs typeface="Meiryo UI" panose="020B0604030504040204" pitchFamily="50" charset="-128"/>
            </a:endParaRPr>
          </a:p>
          <a:p>
            <a:pPr marL="144000" indent="-457200">
              <a:lnSpc>
                <a:spcPts val="1800"/>
              </a:lnSpc>
            </a:pPr>
            <a:r>
              <a:rPr lang="ja-JP" altLang="en-US" sz="1200" dirty="0">
                <a:latin typeface="Meiryo UI" panose="020B0604030504040204" pitchFamily="50" charset="-128"/>
                <a:ea typeface="Meiryo UI" panose="020B0604030504040204" pitchFamily="50" charset="-128"/>
                <a:cs typeface="Meiryo UI" panose="020B0604030504040204" pitchFamily="50" charset="-128"/>
              </a:rPr>
              <a:t>　➡薬局のほか事業所やスポーツ施設内、府立及び私立高校に</a:t>
            </a:r>
            <a:endParaRPr lang="en-US" altLang="ja-JP" sz="1200" dirty="0">
              <a:latin typeface="Meiryo UI" panose="020B0604030504040204" pitchFamily="50" charset="-128"/>
              <a:ea typeface="Meiryo UI" panose="020B0604030504040204" pitchFamily="50" charset="-128"/>
              <a:cs typeface="Meiryo UI" panose="020B0604030504040204" pitchFamily="50" charset="-128"/>
            </a:endParaRPr>
          </a:p>
          <a:p>
            <a:pPr marL="144000" indent="-457200">
              <a:lnSpc>
                <a:spcPts val="1800"/>
              </a:lnSpc>
            </a:pPr>
            <a:r>
              <a:rPr lang="en-US" altLang="ja-JP" sz="12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掲示</a:t>
            </a:r>
            <a:endParaRPr lang="en-US" altLang="ja-JP" sz="1200" dirty="0">
              <a:latin typeface="Meiryo UI" panose="020B0604030504040204" pitchFamily="50" charset="-128"/>
              <a:ea typeface="Meiryo UI" panose="020B0604030504040204" pitchFamily="50" charset="-128"/>
              <a:cs typeface="Meiryo UI" panose="020B0604030504040204" pitchFamily="50" charset="-128"/>
            </a:endParaRPr>
          </a:p>
          <a:p>
            <a:pPr>
              <a:lnSpc>
                <a:spcPts val="1800"/>
              </a:lnSpc>
            </a:pPr>
            <a:r>
              <a:rPr lang="ja-JP" altLang="en-US" sz="1400" b="1" dirty="0">
                <a:latin typeface="Meiryo UI" panose="020B0604030504040204" pitchFamily="50" charset="-128"/>
                <a:ea typeface="Meiryo UI" panose="020B0604030504040204" pitchFamily="50" charset="-128"/>
                <a:cs typeface="Meiryo UI" panose="020B0604030504040204" pitchFamily="50" charset="-128"/>
              </a:rPr>
              <a:t>②商品販売ポップでの普及（</a:t>
            </a:r>
            <a:r>
              <a:rPr lang="en-US" altLang="ja-JP" sz="1400" b="1" dirty="0">
                <a:latin typeface="Meiryo UI" panose="020B0604030504040204" pitchFamily="50" charset="-128"/>
                <a:ea typeface="Meiryo UI" panose="020B0604030504040204" pitchFamily="50" charset="-128"/>
                <a:cs typeface="Meiryo UI" panose="020B0604030504040204" pitchFamily="50" charset="-128"/>
              </a:rPr>
              <a:t>844</a:t>
            </a:r>
            <a:r>
              <a:rPr lang="ja-JP" altLang="en-US" sz="1400" b="1" dirty="0">
                <a:latin typeface="Meiryo UI" panose="020B0604030504040204" pitchFamily="50" charset="-128"/>
                <a:ea typeface="Meiryo UI" panose="020B0604030504040204" pitchFamily="50" charset="-128"/>
                <a:cs typeface="Meiryo UI" panose="020B0604030504040204" pitchFamily="50" charset="-128"/>
              </a:rPr>
              <a:t>枚</a:t>
            </a:r>
            <a:r>
              <a:rPr lang="en-US" altLang="ja-JP" sz="1400" b="1" baseline="30000" dirty="0">
                <a:latin typeface="Meiryo UI" panose="020B0604030504040204" pitchFamily="50" charset="-128"/>
                <a:ea typeface="Meiryo UI" panose="020B0604030504040204" pitchFamily="50" charset="-128"/>
                <a:cs typeface="Meiryo UI" panose="020B0604030504040204" pitchFamily="50" charset="-128"/>
              </a:rPr>
              <a:t>※</a:t>
            </a:r>
            <a:r>
              <a:rPr lang="ja-JP" altLang="en-US" sz="1400" b="1" dirty="0">
                <a:latin typeface="Meiryo UI" panose="020B0604030504040204" pitchFamily="50" charset="-128"/>
                <a:ea typeface="Meiryo UI" panose="020B0604030504040204" pitchFamily="50" charset="-128"/>
                <a:cs typeface="Meiryo UI" panose="020B0604030504040204" pitchFamily="50" charset="-128"/>
              </a:rPr>
              <a:t>）</a:t>
            </a:r>
            <a:endParaRPr lang="en-US" altLang="ja-JP" sz="1400" b="1" dirty="0">
              <a:latin typeface="Meiryo UI" panose="020B0604030504040204" pitchFamily="50" charset="-128"/>
              <a:ea typeface="Meiryo UI" panose="020B0604030504040204" pitchFamily="50" charset="-128"/>
              <a:cs typeface="Meiryo UI" panose="020B0604030504040204" pitchFamily="50" charset="-128"/>
            </a:endParaRPr>
          </a:p>
          <a:p>
            <a:pPr>
              <a:lnSpc>
                <a:spcPts val="1800"/>
              </a:lnSpc>
            </a:pPr>
            <a:r>
              <a:rPr lang="ja-JP" altLang="en-US" sz="1200" dirty="0">
                <a:latin typeface="Meiryo UI" panose="020B0604030504040204" pitchFamily="50" charset="-128"/>
                <a:ea typeface="Meiryo UI" panose="020B0604030504040204" pitchFamily="50" charset="-128"/>
                <a:cs typeface="Meiryo UI" panose="020B0604030504040204" pitchFamily="50" charset="-128"/>
              </a:rPr>
              <a:t>　➡薬局・スーパーなどで掲示</a:t>
            </a:r>
            <a:endParaRPr lang="en-US" altLang="ja-JP" sz="1200" dirty="0">
              <a:latin typeface="Meiryo UI" panose="020B0604030504040204" pitchFamily="50" charset="-128"/>
              <a:ea typeface="Meiryo UI" panose="020B0604030504040204" pitchFamily="50" charset="-128"/>
              <a:cs typeface="Meiryo UI" panose="020B0604030504040204" pitchFamily="50" charset="-128"/>
            </a:endParaRPr>
          </a:p>
          <a:p>
            <a:pPr>
              <a:lnSpc>
                <a:spcPts val="1800"/>
              </a:lnSpc>
            </a:pPr>
            <a:r>
              <a:rPr lang="ja-JP" altLang="en-US" sz="1400" b="1" dirty="0">
                <a:latin typeface="Meiryo UI" panose="020B0604030504040204" pitchFamily="50" charset="-128"/>
                <a:ea typeface="Meiryo UI" panose="020B0604030504040204" pitchFamily="50" charset="-128"/>
                <a:cs typeface="Meiryo UI" panose="020B0604030504040204" pitchFamily="50" charset="-128"/>
              </a:rPr>
              <a:t>③予防啓発チラシの作成（約</a:t>
            </a:r>
            <a:r>
              <a:rPr lang="en-US" altLang="ja-JP" sz="1400" b="1" dirty="0">
                <a:latin typeface="Meiryo UI" panose="020B0604030504040204" pitchFamily="50" charset="-128"/>
                <a:ea typeface="Meiryo UI" panose="020B0604030504040204" pitchFamily="50" charset="-128"/>
                <a:cs typeface="Meiryo UI" panose="020B0604030504040204" pitchFamily="50" charset="-128"/>
              </a:rPr>
              <a:t>25,000</a:t>
            </a:r>
            <a:r>
              <a:rPr lang="ja-JP" altLang="en-US" sz="1400" b="1" dirty="0">
                <a:latin typeface="Meiryo UI" panose="020B0604030504040204" pitchFamily="50" charset="-128"/>
                <a:ea typeface="Meiryo UI" panose="020B0604030504040204" pitchFamily="50" charset="-128"/>
                <a:cs typeface="Meiryo UI" panose="020B0604030504040204" pitchFamily="50" charset="-128"/>
              </a:rPr>
              <a:t>枚）</a:t>
            </a:r>
            <a:endParaRPr lang="en-US" altLang="ja-JP" sz="1400" b="1" dirty="0">
              <a:latin typeface="Meiryo UI" panose="020B0604030504040204" pitchFamily="50" charset="-128"/>
              <a:ea typeface="Meiryo UI" panose="020B0604030504040204" pitchFamily="50" charset="-128"/>
              <a:cs typeface="Meiryo UI" panose="020B0604030504040204" pitchFamily="50" charset="-128"/>
            </a:endParaRPr>
          </a:p>
          <a:p>
            <a:pPr>
              <a:lnSpc>
                <a:spcPts val="1800"/>
              </a:lnSpc>
            </a:pPr>
            <a:r>
              <a:rPr lang="ja-JP" altLang="en-US" sz="1200" dirty="0">
                <a:latin typeface="Meiryo UI" panose="020B0604030504040204" pitchFamily="50" charset="-128"/>
                <a:ea typeface="Meiryo UI" panose="020B0604030504040204" pitchFamily="50" charset="-128"/>
                <a:cs typeface="Meiryo UI" panose="020B0604030504040204" pitchFamily="50" charset="-128"/>
              </a:rPr>
              <a:t>　➡熱中症リスクの高い高齢の方に向けての</a:t>
            </a:r>
            <a:endParaRPr lang="en-US" altLang="ja-JP" sz="1200" dirty="0">
              <a:latin typeface="Meiryo UI" panose="020B0604030504040204" pitchFamily="50" charset="-128"/>
              <a:ea typeface="Meiryo UI" panose="020B0604030504040204" pitchFamily="50" charset="-128"/>
              <a:cs typeface="Meiryo UI" panose="020B0604030504040204" pitchFamily="50" charset="-128"/>
            </a:endParaRPr>
          </a:p>
          <a:p>
            <a:pPr>
              <a:lnSpc>
                <a:spcPts val="1800"/>
              </a:lnSpc>
            </a:pPr>
            <a:r>
              <a:rPr lang="ja-JP" altLang="en-US" sz="1200" dirty="0">
                <a:latin typeface="Meiryo UI" panose="020B0604030504040204" pitchFamily="50" charset="-128"/>
                <a:ea typeface="Meiryo UI" panose="020B0604030504040204" pitchFamily="50" charset="-128"/>
                <a:cs typeface="Meiryo UI" panose="020B0604030504040204" pitchFamily="50" charset="-128"/>
              </a:rPr>
              <a:t>　　 熱中症対策チラシを作成</a:t>
            </a:r>
          </a:p>
          <a:p>
            <a:pPr>
              <a:lnSpc>
                <a:spcPts val="2000"/>
              </a:lnSpc>
            </a:pPr>
            <a:r>
              <a:rPr lang="ja-JP" altLang="en-US" sz="1200" dirty="0">
                <a:latin typeface="Meiryo UI" panose="020B0604030504040204" pitchFamily="50" charset="-128"/>
                <a:ea typeface="Meiryo UI" panose="020B0604030504040204" pitchFamily="50" charset="-128"/>
                <a:cs typeface="Meiryo UI" panose="020B0604030504040204" pitchFamily="50" charset="-128"/>
              </a:rPr>
              <a:t>　➡民生委員児童委員協議会等に配布</a:t>
            </a:r>
          </a:p>
          <a:p>
            <a:endParaRPr lang="ja-JP" altLang="en-US" sz="12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30" name="角丸四角形 28">
            <a:extLst>
              <a:ext uri="{FF2B5EF4-FFF2-40B4-BE49-F238E27FC236}">
                <a16:creationId xmlns:a16="http://schemas.microsoft.com/office/drawing/2014/main" id="{7F01C5D4-85AB-46BA-90F4-A1EA3EC946D7}"/>
              </a:ext>
            </a:extLst>
          </p:cNvPr>
          <p:cNvSpPr/>
          <p:nvPr/>
        </p:nvSpPr>
        <p:spPr>
          <a:xfrm>
            <a:off x="4271890" y="1733314"/>
            <a:ext cx="4289579" cy="288000"/>
          </a:xfrm>
          <a:prstGeom prst="roundRect">
            <a:avLst>
              <a:gd name="adj" fmla="val 50000"/>
            </a:avLst>
          </a:prstGeom>
          <a:gradFill>
            <a:gsLst>
              <a:gs pos="40000">
                <a:schemeClr val="tx2">
                  <a:lumMod val="75000"/>
                </a:schemeClr>
              </a:gs>
              <a:gs pos="100000">
                <a:schemeClr val="accent1">
                  <a:shade val="93000"/>
                  <a:satMod val="130000"/>
                </a:schemeClr>
              </a:gs>
              <a:gs pos="100000">
                <a:schemeClr val="accent1">
                  <a:shade val="94000"/>
                  <a:satMod val="135000"/>
                </a:schemeClr>
              </a:gs>
            </a:gsLst>
          </a:gradFill>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rtlCol="0" anchor="ctr"/>
          <a:lstStyle/>
          <a:p>
            <a:pPr algn="ctr"/>
            <a:r>
              <a:rPr lang="ja-JP" altLang="en-US" sz="1600" b="1" dirty="0">
                <a:latin typeface="Meiryo UI" panose="020B0604030504040204" pitchFamily="50" charset="-128"/>
                <a:ea typeface="Meiryo UI" panose="020B0604030504040204" pitchFamily="50" charset="-128"/>
                <a:cs typeface="Meiryo UI" panose="020B0604030504040204" pitchFamily="50" charset="-128"/>
              </a:rPr>
              <a:t>大塚製薬</a:t>
            </a:r>
            <a:r>
              <a:rPr lang="ja-JP" altLang="en-US" sz="16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、ファミリーマート</a:t>
            </a:r>
            <a:r>
              <a:rPr lang="ja-JP" altLang="en-US" sz="1600" b="1" dirty="0">
                <a:latin typeface="Meiryo UI" panose="020B0604030504040204" pitchFamily="50" charset="-128"/>
                <a:ea typeface="Meiryo UI" panose="020B0604030504040204" pitchFamily="50" charset="-128"/>
                <a:cs typeface="Meiryo UI" panose="020B0604030504040204" pitchFamily="50" charset="-128"/>
              </a:rPr>
              <a:t>との啓発事業</a:t>
            </a:r>
          </a:p>
        </p:txBody>
      </p:sp>
      <p:sp>
        <p:nvSpPr>
          <p:cNvPr id="33" name="テキスト ボックス 32">
            <a:extLst>
              <a:ext uri="{FF2B5EF4-FFF2-40B4-BE49-F238E27FC236}">
                <a16:creationId xmlns:a16="http://schemas.microsoft.com/office/drawing/2014/main" id="{EB319485-42F8-4CA9-9EB3-E49B9DFE8FAA}"/>
              </a:ext>
            </a:extLst>
          </p:cNvPr>
          <p:cNvSpPr txBox="1"/>
          <p:nvPr/>
        </p:nvSpPr>
        <p:spPr>
          <a:xfrm>
            <a:off x="4271890" y="2050606"/>
            <a:ext cx="4334043" cy="1985159"/>
          </a:xfrm>
          <a:prstGeom prst="rect">
            <a:avLst/>
          </a:prstGeom>
          <a:noFill/>
        </p:spPr>
        <p:txBody>
          <a:bodyPr wrap="square" rtlCol="0">
            <a:spAutoFit/>
          </a:bodyPr>
          <a:lstStyle/>
          <a:p>
            <a:pPr>
              <a:defRPr/>
            </a:pPr>
            <a:r>
              <a:rPr lang="ja-JP" altLang="en-US" sz="14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①ファミリーマート店内ビジョンでの</a:t>
            </a:r>
            <a:r>
              <a:rPr lang="ja-JP" altLang="en-US" sz="1400" b="1" dirty="0">
                <a:latin typeface="Meiryo UI" panose="020B0604030504040204" pitchFamily="50" charset="-128"/>
                <a:ea typeface="Meiryo UI" panose="020B0604030504040204" pitchFamily="50" charset="-128"/>
                <a:cs typeface="Meiryo UI" panose="020B0604030504040204" pitchFamily="50" charset="-128"/>
              </a:rPr>
              <a:t>啓発動画による周知 </a:t>
            </a:r>
            <a:endParaRPr lang="en-US" altLang="ja-JP" sz="1400" b="1" strike="sngStrike" dirty="0">
              <a:latin typeface="Meiryo UI" panose="020B0604030504040204" pitchFamily="50" charset="-128"/>
              <a:ea typeface="Meiryo UI" panose="020B0604030504040204" pitchFamily="50" charset="-128"/>
              <a:cs typeface="Meiryo UI" panose="020B0604030504040204" pitchFamily="50" charset="-128"/>
            </a:endParaRPr>
          </a:p>
          <a:p>
            <a:pPr>
              <a:lnSpc>
                <a:spcPts val="1700"/>
              </a:lnSpc>
              <a:defRPr/>
            </a:pPr>
            <a:r>
              <a:rPr lang="ja-JP" altLang="en-US" sz="1200" b="1" dirty="0">
                <a:latin typeface="Meiryo UI" panose="020B0604030504040204" pitchFamily="50" charset="-128"/>
                <a:ea typeface="Meiryo UI" panose="020B0604030504040204" pitchFamily="50" charset="-128"/>
                <a:cs typeface="Meiryo UI" panose="020B0604030504040204" pitchFamily="50" charset="-128"/>
              </a:rPr>
              <a:t>　</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200"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sz="1200" dirty="0">
                <a:latin typeface="Meiryo UI" panose="020B0604030504040204" pitchFamily="50" charset="-128"/>
                <a:ea typeface="Meiryo UI" panose="020B0604030504040204" pitchFamily="50" charset="-128"/>
                <a:cs typeface="Meiryo UI" panose="020B0604030504040204" pitchFamily="50" charset="-128"/>
              </a:rPr>
              <a:t>(</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株</a:t>
            </a:r>
            <a:r>
              <a:rPr lang="en-US" altLang="ja-JP" sz="1200" dirty="0">
                <a:latin typeface="Meiryo UI" panose="020B0604030504040204" pitchFamily="50" charset="-128"/>
                <a:ea typeface="Meiryo UI" panose="020B0604030504040204" pitchFamily="50" charset="-128"/>
                <a:cs typeface="Meiryo UI" panose="020B0604030504040204" pitchFamily="50" charset="-128"/>
              </a:rPr>
              <a:t>)</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ファミリーマートの協力により、</a:t>
            </a:r>
            <a:endParaRPr lang="en-US" altLang="ja-JP" sz="1200" dirty="0">
              <a:latin typeface="Meiryo UI" panose="020B0604030504040204" pitchFamily="50" charset="-128"/>
              <a:ea typeface="Meiryo UI" panose="020B0604030504040204" pitchFamily="50" charset="-128"/>
              <a:cs typeface="Meiryo UI" panose="020B0604030504040204" pitchFamily="50" charset="-128"/>
            </a:endParaRPr>
          </a:p>
          <a:p>
            <a:pPr>
              <a:lnSpc>
                <a:spcPts val="1700"/>
              </a:lnSpc>
              <a:defRPr/>
            </a:pPr>
            <a:r>
              <a:rPr lang="ja-JP" altLang="en-US" sz="1200" dirty="0">
                <a:latin typeface="Meiryo UI" panose="020B0604030504040204" pitchFamily="50" charset="-128"/>
                <a:ea typeface="Meiryo UI" panose="020B0604030504040204" pitchFamily="50" charset="-128"/>
                <a:cs typeface="Meiryo UI" panose="020B0604030504040204" pitchFamily="50" charset="-128"/>
              </a:rPr>
              <a:t>　　 　</a:t>
            </a:r>
            <a:r>
              <a:rPr lang="en-US" altLang="ja-JP" sz="1200" dirty="0">
                <a:latin typeface="Meiryo UI" panose="020B0604030504040204" pitchFamily="50" charset="-128"/>
                <a:ea typeface="Meiryo UI" panose="020B0604030504040204" pitchFamily="50" charset="-128"/>
                <a:cs typeface="Meiryo UI" panose="020B0604030504040204" pitchFamily="50" charset="-128"/>
              </a:rPr>
              <a:t>2</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週間、府内約</a:t>
            </a:r>
            <a:r>
              <a:rPr lang="en-US" altLang="ja-JP" sz="1200" dirty="0">
                <a:latin typeface="Meiryo UI" panose="020B0604030504040204" pitchFamily="50" charset="-128"/>
                <a:ea typeface="Meiryo UI" panose="020B0604030504040204" pitchFamily="50" charset="-128"/>
                <a:cs typeface="Meiryo UI" panose="020B0604030504040204" pitchFamily="50" charset="-128"/>
              </a:rPr>
              <a:t>900</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店舗の店内ビジョンにおいて、</a:t>
            </a:r>
            <a:endParaRPr lang="en-US" altLang="ja-JP" sz="1200" dirty="0">
              <a:latin typeface="Meiryo UI" panose="020B0604030504040204" pitchFamily="50" charset="-128"/>
              <a:ea typeface="Meiryo UI" panose="020B0604030504040204" pitchFamily="50" charset="-128"/>
              <a:cs typeface="Meiryo UI" panose="020B0604030504040204" pitchFamily="50" charset="-128"/>
            </a:endParaRPr>
          </a:p>
          <a:p>
            <a:pPr>
              <a:lnSpc>
                <a:spcPts val="1700"/>
              </a:lnSpc>
              <a:defRPr/>
            </a:pPr>
            <a:r>
              <a:rPr lang="ja-JP" altLang="en-US" sz="1200" dirty="0">
                <a:latin typeface="Meiryo UI" panose="020B0604030504040204" pitchFamily="50" charset="-128"/>
                <a:ea typeface="Meiryo UI" panose="020B0604030504040204" pitchFamily="50" charset="-128"/>
                <a:cs typeface="Meiryo UI" panose="020B0604030504040204" pitchFamily="50" charset="-128"/>
              </a:rPr>
              <a:t>　　　大塚製薬（株）が作成した啓発動画による周知を実施</a:t>
            </a:r>
            <a:endParaRPr lang="en-US" altLang="ja-JP" sz="1200" dirty="0">
              <a:latin typeface="Meiryo UI" panose="020B0604030504040204" pitchFamily="50" charset="-128"/>
              <a:ea typeface="Meiryo UI" panose="020B0604030504040204" pitchFamily="50" charset="-128"/>
              <a:cs typeface="Meiryo UI" panose="020B0604030504040204" pitchFamily="50" charset="-128"/>
            </a:endParaRPr>
          </a:p>
          <a:p>
            <a:pPr>
              <a:lnSpc>
                <a:spcPts val="1700"/>
              </a:lnSpc>
              <a:defRPr/>
            </a:pPr>
            <a:endParaRPr lang="en-US" altLang="ja-JP" sz="1050" strike="sngStrike" dirty="0">
              <a:latin typeface="Meiryo UI" panose="020B0604030504040204" pitchFamily="50" charset="-128"/>
              <a:ea typeface="Meiryo UI" panose="020B0604030504040204" pitchFamily="50" charset="-128"/>
              <a:cs typeface="Meiryo UI" panose="020B0604030504040204" pitchFamily="50" charset="-128"/>
            </a:endParaRPr>
          </a:p>
          <a:p>
            <a:pPr>
              <a:lnSpc>
                <a:spcPts val="1700"/>
              </a:lnSpc>
              <a:defRPr/>
            </a:pPr>
            <a:r>
              <a:rPr lang="ja-JP" altLang="en-US" sz="1400" b="1" dirty="0">
                <a:latin typeface="Meiryo UI" panose="020B0604030504040204" pitchFamily="50" charset="-128"/>
                <a:ea typeface="Meiryo UI" panose="020B0604030504040204" pitchFamily="50" charset="-128"/>
                <a:cs typeface="Meiryo UI" panose="020B0604030504040204" pitchFamily="50" charset="-128"/>
              </a:rPr>
              <a:t>②啓発・告知ポスターによる周知</a:t>
            </a:r>
            <a:endParaRPr lang="en-US" altLang="ja-JP" sz="1400" b="1" dirty="0">
              <a:latin typeface="Meiryo UI" panose="020B0604030504040204" pitchFamily="50" charset="-128"/>
              <a:ea typeface="Meiryo UI" panose="020B0604030504040204" pitchFamily="50" charset="-128"/>
              <a:cs typeface="Meiryo UI" panose="020B0604030504040204" pitchFamily="50" charset="-128"/>
            </a:endParaRPr>
          </a:p>
          <a:p>
            <a:pPr>
              <a:lnSpc>
                <a:spcPts val="1700"/>
              </a:lnSpc>
              <a:defRPr/>
            </a:pPr>
            <a:r>
              <a:rPr lang="ja-JP" altLang="en-US" sz="1200" dirty="0"/>
              <a:t>　</a:t>
            </a:r>
            <a:r>
              <a:rPr lang="ja-JP" altLang="en-US" sz="1200" dirty="0">
                <a:latin typeface="Meiryo UI" panose="020B0604030504040204" pitchFamily="50" charset="-128"/>
                <a:ea typeface="Meiryo UI" panose="020B0604030504040204" pitchFamily="50" charset="-128"/>
              </a:rPr>
              <a:t>➡府内ファミリーマート約</a:t>
            </a:r>
            <a:r>
              <a:rPr lang="en-US" altLang="ja-JP" sz="1200" dirty="0">
                <a:latin typeface="Meiryo UI" panose="020B0604030504040204" pitchFamily="50" charset="-128"/>
                <a:ea typeface="Meiryo UI" panose="020B0604030504040204" pitchFamily="50" charset="-128"/>
              </a:rPr>
              <a:t>1,300</a:t>
            </a:r>
            <a:r>
              <a:rPr lang="ja-JP" altLang="en-US" sz="1200" dirty="0">
                <a:latin typeface="Meiryo UI" panose="020B0604030504040204" pitchFamily="50" charset="-128"/>
                <a:ea typeface="Meiryo UI" panose="020B0604030504040204" pitchFamily="50" charset="-128"/>
              </a:rPr>
              <a:t>店舗において</a:t>
            </a:r>
            <a:r>
              <a:rPr lang="en-US" altLang="ja-JP" sz="1200" dirty="0">
                <a:latin typeface="Meiryo UI" panose="020B0604030504040204" pitchFamily="50" charset="-128"/>
                <a:ea typeface="Meiryo UI" panose="020B0604030504040204" pitchFamily="50" charset="-128"/>
              </a:rPr>
              <a:t>3</a:t>
            </a:r>
            <a:r>
              <a:rPr lang="ja-JP" altLang="en-US" sz="1200" dirty="0">
                <a:latin typeface="Meiryo UI" panose="020B0604030504040204" pitchFamily="50" charset="-128"/>
                <a:ea typeface="Meiryo UI" panose="020B0604030504040204" pitchFamily="50" charset="-128"/>
              </a:rPr>
              <a:t>か月間</a:t>
            </a:r>
            <a:endParaRPr lang="en-US" altLang="ja-JP" sz="1200" dirty="0">
              <a:latin typeface="Meiryo UI" panose="020B0604030504040204" pitchFamily="50" charset="-128"/>
              <a:ea typeface="Meiryo UI" panose="020B0604030504040204" pitchFamily="50" charset="-128"/>
            </a:endParaRPr>
          </a:p>
          <a:p>
            <a:r>
              <a:rPr lang="ja-JP" altLang="en-US" sz="1200" dirty="0">
                <a:latin typeface="Meiryo UI" panose="020B0604030504040204" pitchFamily="50" charset="-128"/>
                <a:ea typeface="Meiryo UI" panose="020B0604030504040204" pitchFamily="50" charset="-128"/>
              </a:rPr>
              <a:t>　　</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大塚製薬（株）作成の</a:t>
            </a:r>
            <a:r>
              <a:rPr lang="ja-JP" altLang="en-US" sz="1200" dirty="0">
                <a:latin typeface="Meiryo UI" panose="020B0604030504040204" pitchFamily="50" charset="-128"/>
                <a:ea typeface="Meiryo UI" panose="020B0604030504040204" pitchFamily="50" charset="-128"/>
              </a:rPr>
              <a:t>熱中症啓発・クールオアシスプロジェクト　　</a:t>
            </a:r>
            <a:endParaRPr lang="en-US" altLang="ja-JP" sz="1200" dirty="0">
              <a:latin typeface="Meiryo UI" panose="020B0604030504040204" pitchFamily="50" charset="-128"/>
              <a:ea typeface="Meiryo UI" panose="020B0604030504040204" pitchFamily="50" charset="-128"/>
            </a:endParaRPr>
          </a:p>
          <a:p>
            <a:r>
              <a:rPr lang="ja-JP" altLang="en-US" sz="1200" dirty="0">
                <a:latin typeface="Meiryo UI" panose="020B0604030504040204" pitchFamily="50" charset="-128"/>
                <a:ea typeface="Meiryo UI" panose="020B0604030504040204" pitchFamily="50" charset="-128"/>
              </a:rPr>
              <a:t>　　告知ポスターを掲示</a:t>
            </a:r>
            <a:endParaRPr lang="ja-JP" altLang="en-US" sz="1200" dirty="0"/>
          </a:p>
        </p:txBody>
      </p:sp>
      <p:sp>
        <p:nvSpPr>
          <p:cNvPr id="37" name="四角形: 角を丸くする 36">
            <a:extLst>
              <a:ext uri="{FF2B5EF4-FFF2-40B4-BE49-F238E27FC236}">
                <a16:creationId xmlns:a16="http://schemas.microsoft.com/office/drawing/2014/main" id="{F3BE1A2F-BBBB-4522-9F40-4EC67DEA56E4}"/>
              </a:ext>
            </a:extLst>
          </p:cNvPr>
          <p:cNvSpPr/>
          <p:nvPr/>
        </p:nvSpPr>
        <p:spPr>
          <a:xfrm>
            <a:off x="755576" y="6316152"/>
            <a:ext cx="7460855" cy="482414"/>
          </a:xfrm>
          <a:prstGeom prst="roundRect">
            <a:avLst/>
          </a:prstGeom>
          <a:ln/>
        </p:spPr>
        <p:style>
          <a:lnRef idx="3">
            <a:schemeClr val="lt1"/>
          </a:lnRef>
          <a:fillRef idx="1">
            <a:schemeClr val="accent5"/>
          </a:fillRef>
          <a:effectRef idx="1">
            <a:schemeClr val="accent5"/>
          </a:effectRef>
          <a:fontRef idx="minor">
            <a:schemeClr val="lt1"/>
          </a:fontRef>
        </p:style>
        <p:txBody>
          <a:bodyPr rtlCol="0" anchor="ctr"/>
          <a:lstStyle/>
          <a:p>
            <a:pPr algn="ctr"/>
            <a:r>
              <a:rPr lang="en-US" altLang="ja-JP" sz="1400" b="1" dirty="0">
                <a:solidFill>
                  <a:schemeClr val="bg1"/>
                </a:solidFill>
                <a:latin typeface="Meiryo UI" panose="020B0604030504040204" pitchFamily="50" charset="-128"/>
                <a:ea typeface="Meiryo UI" panose="020B0604030504040204" pitchFamily="50" charset="-128"/>
              </a:rPr>
              <a:t>2026</a:t>
            </a:r>
            <a:r>
              <a:rPr lang="ja-JP" altLang="en-US" sz="1400" b="1" dirty="0">
                <a:solidFill>
                  <a:schemeClr val="bg1"/>
                </a:solidFill>
                <a:latin typeface="Meiryo UI" panose="020B0604030504040204" pitchFamily="50" charset="-128"/>
                <a:ea typeface="Meiryo UI" panose="020B0604030504040204" pitchFamily="50" charset="-128"/>
              </a:rPr>
              <a:t>年度（</a:t>
            </a:r>
            <a:r>
              <a:rPr lang="en-US" altLang="ja-JP" sz="1400" b="1" dirty="0">
                <a:solidFill>
                  <a:schemeClr val="bg1"/>
                </a:solidFill>
                <a:latin typeface="Meiryo UI" panose="020B0604030504040204" pitchFamily="50" charset="-128"/>
                <a:ea typeface="Meiryo UI" panose="020B0604030504040204" pitchFamily="50" charset="-128"/>
              </a:rPr>
              <a:t>R8</a:t>
            </a:r>
            <a:r>
              <a:rPr lang="ja-JP" altLang="en-US" sz="1400" b="1" dirty="0">
                <a:solidFill>
                  <a:schemeClr val="bg1"/>
                </a:solidFill>
                <a:latin typeface="Meiryo UI" panose="020B0604030504040204" pitchFamily="50" charset="-128"/>
                <a:ea typeface="Meiryo UI" panose="020B0604030504040204" pitchFamily="50" charset="-128"/>
              </a:rPr>
              <a:t>）継続予定　</a:t>
            </a:r>
            <a:r>
              <a:rPr lang="en-US" altLang="ja-JP" sz="1200" b="1" dirty="0">
                <a:solidFill>
                  <a:schemeClr val="bg1"/>
                </a:solidFill>
                <a:latin typeface="Meiryo UI" panose="020B0604030504040204" pitchFamily="50" charset="-128"/>
                <a:ea typeface="Meiryo UI" panose="020B0604030504040204" pitchFamily="50" charset="-128"/>
              </a:rPr>
              <a:t>※</a:t>
            </a:r>
            <a:r>
              <a:rPr lang="ja-JP" altLang="en-US" sz="1200" b="1" dirty="0">
                <a:solidFill>
                  <a:schemeClr val="bg1"/>
                </a:solidFill>
                <a:latin typeface="Meiryo UI" panose="020B0604030504040204" pitchFamily="50" charset="-128"/>
                <a:ea typeface="Meiryo UI" panose="020B0604030504040204" pitchFamily="50" charset="-128"/>
              </a:rPr>
              <a:t>継続の有無や内容についてはそれぞれの協力企業と協議のうえ決定予定</a:t>
            </a:r>
            <a:endParaRPr lang="en-US" altLang="ja-JP" sz="1400" dirty="0">
              <a:solidFill>
                <a:schemeClr val="bg1"/>
              </a:solidFill>
              <a:latin typeface="Meiryo UI" panose="020B0604030504040204" pitchFamily="50" charset="-128"/>
              <a:ea typeface="Meiryo UI" panose="020B0604030504040204" pitchFamily="50" charset="-128"/>
            </a:endParaRPr>
          </a:p>
        </p:txBody>
      </p:sp>
      <p:pic>
        <p:nvPicPr>
          <p:cNvPr id="44" name="図 43">
            <a:extLst>
              <a:ext uri="{FF2B5EF4-FFF2-40B4-BE49-F238E27FC236}">
                <a16:creationId xmlns:a16="http://schemas.microsoft.com/office/drawing/2014/main" id="{75B5F01D-7EB6-47BC-B16A-3AE4CCB14657}"/>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7455573" y="3987147"/>
            <a:ext cx="1206600" cy="1706564"/>
          </a:xfrm>
          <a:prstGeom prst="rect">
            <a:avLst/>
          </a:prstGeom>
        </p:spPr>
      </p:pic>
      <p:sp>
        <p:nvSpPr>
          <p:cNvPr id="47" name="テキスト ボックス 46">
            <a:extLst>
              <a:ext uri="{FF2B5EF4-FFF2-40B4-BE49-F238E27FC236}">
                <a16:creationId xmlns:a16="http://schemas.microsoft.com/office/drawing/2014/main" id="{CDE78D45-6F9E-42AC-B721-A04A5DDE703F}"/>
              </a:ext>
            </a:extLst>
          </p:cNvPr>
          <p:cNvSpPr txBox="1"/>
          <p:nvPr/>
        </p:nvSpPr>
        <p:spPr>
          <a:xfrm>
            <a:off x="4909686" y="5328531"/>
            <a:ext cx="2580564" cy="400110"/>
          </a:xfrm>
          <a:prstGeom prst="rect">
            <a:avLst/>
          </a:prstGeom>
          <a:noFill/>
        </p:spPr>
        <p:txBody>
          <a:bodyPr wrap="square" rtlCol="0">
            <a:spAutoFit/>
          </a:bodyPr>
          <a:lstStyle/>
          <a:p>
            <a:r>
              <a:rPr lang="ja-JP" altLang="en-US" sz="1000" b="1" dirty="0">
                <a:latin typeface="Meiryo UI" panose="020B0604030504040204" pitchFamily="50" charset="-128"/>
                <a:ea typeface="Meiryo UI" panose="020B0604030504040204" pitchFamily="50" charset="-128"/>
              </a:rPr>
              <a:t>▲大阪府</a:t>
            </a:r>
            <a:r>
              <a:rPr lang="en-US" altLang="ja-JP" sz="1000" b="1" dirty="0">
                <a:latin typeface="Meiryo UI" panose="020B0604030504040204" pitchFamily="50" charset="-128"/>
                <a:ea typeface="Meiryo UI" panose="020B0604030504040204" pitchFamily="50" charset="-128"/>
              </a:rPr>
              <a:t>×</a:t>
            </a:r>
            <a:r>
              <a:rPr lang="ja-JP" altLang="en-US" sz="1000" b="1" dirty="0">
                <a:latin typeface="Meiryo UI" panose="020B0604030504040204" pitchFamily="50" charset="-128"/>
                <a:ea typeface="Meiryo UI" panose="020B0604030504040204" pitchFamily="50" charset="-128"/>
              </a:rPr>
              <a:t>大塚製薬㈱</a:t>
            </a:r>
            <a:r>
              <a:rPr lang="en-US" altLang="ja-JP" sz="1000" b="1" dirty="0">
                <a:latin typeface="Meiryo UI" panose="020B0604030504040204" pitchFamily="50" charset="-128"/>
                <a:ea typeface="Meiryo UI" panose="020B0604030504040204" pitchFamily="50" charset="-128"/>
              </a:rPr>
              <a:t>×</a:t>
            </a:r>
            <a:r>
              <a:rPr lang="ja-JP" altLang="en-US" sz="1000" b="1" dirty="0">
                <a:latin typeface="Meiryo UI" panose="020B0604030504040204" pitchFamily="50" charset="-128"/>
                <a:ea typeface="Meiryo UI" panose="020B0604030504040204" pitchFamily="50" charset="-128"/>
              </a:rPr>
              <a:t>ファミリーマート㈱　</a:t>
            </a:r>
            <a:endParaRPr lang="en-US" altLang="ja-JP" sz="1000" b="1" dirty="0">
              <a:latin typeface="Meiryo UI" panose="020B0604030504040204" pitchFamily="50" charset="-128"/>
              <a:ea typeface="Meiryo UI" panose="020B0604030504040204" pitchFamily="50" charset="-128"/>
            </a:endParaRPr>
          </a:p>
          <a:p>
            <a:r>
              <a:rPr lang="ja-JP" altLang="en-US" sz="1000" b="1" dirty="0">
                <a:latin typeface="Meiryo UI" panose="020B0604030504040204" pitchFamily="50" charset="-128"/>
                <a:ea typeface="Meiryo UI" panose="020B0604030504040204" pitchFamily="50" charset="-128"/>
              </a:rPr>
              <a:t>　　デジタルサイネージ</a:t>
            </a:r>
            <a:endParaRPr lang="en-US" altLang="ja-JP" sz="1000" b="1" dirty="0">
              <a:latin typeface="Meiryo UI" panose="020B0604030504040204" pitchFamily="50" charset="-128"/>
              <a:ea typeface="Meiryo UI" panose="020B0604030504040204" pitchFamily="50" charset="-128"/>
            </a:endParaRPr>
          </a:p>
        </p:txBody>
      </p:sp>
      <p:sp>
        <p:nvSpPr>
          <p:cNvPr id="50" name="テキスト ボックス 49">
            <a:extLst>
              <a:ext uri="{FF2B5EF4-FFF2-40B4-BE49-F238E27FC236}">
                <a16:creationId xmlns:a16="http://schemas.microsoft.com/office/drawing/2014/main" id="{63C18714-2981-4B19-A73B-B4D7454CFB10}"/>
              </a:ext>
            </a:extLst>
          </p:cNvPr>
          <p:cNvSpPr txBox="1"/>
          <p:nvPr/>
        </p:nvSpPr>
        <p:spPr>
          <a:xfrm>
            <a:off x="7367778" y="5710644"/>
            <a:ext cx="1376200" cy="246221"/>
          </a:xfrm>
          <a:prstGeom prst="rect">
            <a:avLst/>
          </a:prstGeom>
          <a:noFill/>
        </p:spPr>
        <p:txBody>
          <a:bodyPr wrap="square" rtlCol="0">
            <a:spAutoFit/>
          </a:bodyPr>
          <a:lstStyle/>
          <a:p>
            <a:r>
              <a:rPr lang="ja-JP" altLang="en-US" sz="1000" b="1" dirty="0">
                <a:latin typeface="Meiryo UI" panose="020B0604030504040204" pitchFamily="50" charset="-128"/>
                <a:ea typeface="Meiryo UI" panose="020B0604030504040204" pitchFamily="50" charset="-128"/>
              </a:rPr>
              <a:t>▲啓発・告知ポスター</a:t>
            </a:r>
            <a:endParaRPr lang="en-US" altLang="ja-JP" sz="1000" b="1" dirty="0">
              <a:latin typeface="Meiryo UI" panose="020B0604030504040204" pitchFamily="50" charset="-128"/>
              <a:ea typeface="Meiryo UI" panose="020B0604030504040204" pitchFamily="50" charset="-128"/>
            </a:endParaRPr>
          </a:p>
        </p:txBody>
      </p:sp>
      <p:sp>
        <p:nvSpPr>
          <p:cNvPr id="24" name="テキスト ボックス 23">
            <a:extLst>
              <a:ext uri="{FF2B5EF4-FFF2-40B4-BE49-F238E27FC236}">
                <a16:creationId xmlns:a16="http://schemas.microsoft.com/office/drawing/2014/main" id="{2B368400-A69B-488C-9B7D-1557FD34479E}"/>
              </a:ext>
            </a:extLst>
          </p:cNvPr>
          <p:cNvSpPr txBox="1"/>
          <p:nvPr/>
        </p:nvSpPr>
        <p:spPr>
          <a:xfrm>
            <a:off x="945911" y="5028388"/>
            <a:ext cx="2915859" cy="400110"/>
          </a:xfrm>
          <a:prstGeom prst="rect">
            <a:avLst/>
          </a:prstGeom>
          <a:noFill/>
        </p:spPr>
        <p:txBody>
          <a:bodyPr wrap="square">
            <a:spAutoFit/>
          </a:bodyPr>
          <a:lstStyle/>
          <a:p>
            <a:pPr algn="ctr">
              <a:defRPr/>
            </a:pPr>
            <a:r>
              <a:rPr lang="ja-JP" altLang="en-US" sz="1000" b="1" dirty="0">
                <a:latin typeface="Meiryo UI" panose="020B0604030504040204" pitchFamily="50" charset="-128"/>
                <a:ea typeface="Meiryo UI" panose="020B0604030504040204" pitchFamily="50" charset="-128"/>
                <a:cs typeface="Meiryo UI" panose="020B0604030504040204" pitchFamily="50" charset="-128"/>
              </a:rPr>
              <a:t>大阪府</a:t>
            </a:r>
            <a:r>
              <a:rPr lang="en-US" altLang="ja-JP" sz="1000" b="1" dirty="0">
                <a:latin typeface="Meiryo UI" panose="020B0604030504040204" pitchFamily="50" charset="-128"/>
                <a:ea typeface="Meiryo UI" panose="020B0604030504040204" pitchFamily="50" charset="-128"/>
                <a:cs typeface="Meiryo UI" panose="020B0604030504040204" pitchFamily="50" charset="-128"/>
              </a:rPr>
              <a:t>×</a:t>
            </a:r>
            <a:r>
              <a:rPr lang="ja-JP" altLang="en-US" sz="1000" b="1" dirty="0">
                <a:latin typeface="Meiryo UI" panose="020B0604030504040204" pitchFamily="50" charset="-128"/>
                <a:ea typeface="Meiryo UI" panose="020B0604030504040204" pitchFamily="50" charset="-128"/>
                <a:cs typeface="Meiryo UI" panose="020B0604030504040204" pitchFamily="50" charset="-128"/>
              </a:rPr>
              <a:t>大塚製薬（株）</a:t>
            </a:r>
            <a:r>
              <a:rPr lang="ja-JP" altLang="en-US" sz="1000" b="1" dirty="0">
                <a:latin typeface="Meiryo UI" panose="020B0604030504040204" pitchFamily="50" charset="-128"/>
                <a:ea typeface="Meiryo UI" panose="020B0604030504040204" pitchFamily="50" charset="-128"/>
              </a:rPr>
              <a:t>▶</a:t>
            </a:r>
            <a:endParaRPr lang="en-US" altLang="ja-JP" sz="1000" b="1" dirty="0">
              <a:latin typeface="Meiryo UI" panose="020B0604030504040204" pitchFamily="50" charset="-128"/>
              <a:ea typeface="Meiryo UI" panose="020B0604030504040204" pitchFamily="50" charset="-128"/>
              <a:cs typeface="Meiryo UI" panose="020B0604030504040204" pitchFamily="50" charset="-128"/>
            </a:endParaRPr>
          </a:p>
          <a:p>
            <a:pPr algn="ctr">
              <a:defRPr/>
            </a:pPr>
            <a:r>
              <a:rPr lang="ja-JP" altLang="en-US" sz="1000" b="1" dirty="0">
                <a:latin typeface="Meiryo UI" panose="020B0604030504040204" pitchFamily="50" charset="-128"/>
                <a:ea typeface="Meiryo UI" panose="020B0604030504040204" pitchFamily="50" charset="-128"/>
                <a:cs typeface="Meiryo UI" panose="020B0604030504040204" pitchFamily="50" charset="-128"/>
              </a:rPr>
              <a:t>高齢者向け熱中症予防チラシ</a:t>
            </a:r>
            <a:endParaRPr lang="en-US" altLang="ja-JP" sz="1000" b="1" dirty="0">
              <a:latin typeface="Meiryo UI" panose="020B0604030504040204" pitchFamily="50" charset="-128"/>
              <a:ea typeface="Meiryo UI" panose="020B0604030504040204" pitchFamily="50" charset="-128"/>
              <a:cs typeface="Meiryo UI" panose="020B0604030504040204" pitchFamily="50" charset="-128"/>
            </a:endParaRPr>
          </a:p>
        </p:txBody>
      </p:sp>
      <p:pic>
        <p:nvPicPr>
          <p:cNvPr id="25" name="Picture 2" descr="高齢者向けチラシ">
            <a:extLst>
              <a:ext uri="{FF2B5EF4-FFF2-40B4-BE49-F238E27FC236}">
                <a16:creationId xmlns:a16="http://schemas.microsoft.com/office/drawing/2014/main" id="{F92149ED-645C-4E73-AC02-3B262639D630}"/>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399899" y="4022976"/>
            <a:ext cx="1206600" cy="1705665"/>
          </a:xfrm>
          <a:prstGeom prst="rect">
            <a:avLst/>
          </a:prstGeom>
          <a:noFill/>
          <a:ln w="38100">
            <a:no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2312830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6" name="表 15"/>
          <p:cNvGraphicFramePr>
            <a:graphicFrameLocks noGrp="1"/>
          </p:cNvGraphicFramePr>
          <p:nvPr>
            <p:extLst>
              <p:ext uri="{D42A27DB-BD31-4B8C-83A1-F6EECF244321}">
                <p14:modId xmlns:p14="http://schemas.microsoft.com/office/powerpoint/2010/main" val="4953607"/>
              </p:ext>
            </p:extLst>
          </p:nvPr>
        </p:nvGraphicFramePr>
        <p:xfrm>
          <a:off x="155342" y="1251602"/>
          <a:ext cx="8831835" cy="5472608"/>
        </p:xfrm>
        <a:graphic>
          <a:graphicData uri="http://schemas.openxmlformats.org/drawingml/2006/table">
            <a:tbl>
              <a:tblPr firstRow="1" bandRow="1">
                <a:tableStyleId>{5C22544A-7EE6-4342-B048-85BDC9FD1C3A}</a:tableStyleId>
              </a:tblPr>
              <a:tblGrid>
                <a:gridCol w="8831835">
                  <a:extLst>
                    <a:ext uri="{9D8B030D-6E8A-4147-A177-3AD203B41FA5}">
                      <a16:colId xmlns:a16="http://schemas.microsoft.com/office/drawing/2014/main" val="20000"/>
                    </a:ext>
                  </a:extLst>
                </a:gridCol>
              </a:tblGrid>
              <a:tr h="401949">
                <a:tc>
                  <a:txBody>
                    <a:bodyPr/>
                    <a:lstStyle/>
                    <a:p>
                      <a:pPr algn="ctr"/>
                      <a:r>
                        <a:rPr kumimoji="1" lang="en-US" altLang="ja-JP" sz="2000"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2025</a:t>
                      </a:r>
                      <a:r>
                        <a:rPr kumimoji="1" lang="ja-JP" altLang="en-US" sz="2000"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年度（</a:t>
                      </a:r>
                      <a:r>
                        <a:rPr kumimoji="1" lang="en-US" altLang="ja-JP" sz="2000"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R7</a:t>
                      </a:r>
                      <a:r>
                        <a:rPr kumimoji="1" lang="ja-JP" altLang="en-US" sz="2000"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）の</a:t>
                      </a:r>
                      <a:r>
                        <a:rPr kumimoji="1" lang="ja-JP" altLang="en-US" sz="2000" dirty="0">
                          <a:latin typeface="Meiryo UI" panose="020B0604030504040204" pitchFamily="50" charset="-128"/>
                          <a:ea typeface="Meiryo UI" panose="020B0604030504040204" pitchFamily="50" charset="-128"/>
                          <a:cs typeface="Meiryo UI" panose="020B0604030504040204" pitchFamily="50" charset="-128"/>
                        </a:rPr>
                        <a:t>具体的な取組内容</a:t>
                      </a:r>
                    </a:p>
                  </a:txBody>
                  <a:tcPr marL="0" marR="0" marT="0" marB="0" anchor="ctr">
                    <a:solidFill>
                      <a:srgbClr val="0070C0"/>
                    </a:solidFill>
                  </a:tcPr>
                </a:tc>
                <a:extLst>
                  <a:ext uri="{0D108BD9-81ED-4DB2-BD59-A6C34878D82A}">
                    <a16:rowId xmlns:a16="http://schemas.microsoft.com/office/drawing/2014/main" val="10000"/>
                  </a:ext>
                </a:extLst>
              </a:tr>
              <a:tr h="5070659">
                <a:tc>
                  <a:txBody>
                    <a:bodyPr/>
                    <a:lstStyle/>
                    <a:p>
                      <a:endParaRPr kumimoji="1" lang="en-US" altLang="ja-JP" sz="300" dirty="0">
                        <a:latin typeface="Meiryo UI" panose="020B0604030504040204" pitchFamily="50" charset="-128"/>
                        <a:ea typeface="Meiryo UI" panose="020B0604030504040204" pitchFamily="50" charset="-128"/>
                        <a:cs typeface="Meiryo UI" panose="020B0604030504040204" pitchFamily="50" charset="-128"/>
                      </a:endParaRPr>
                    </a:p>
                    <a:p>
                      <a:endParaRPr kumimoji="1" lang="en-US" altLang="ja-JP" sz="700" dirty="0">
                        <a:latin typeface="Meiryo UI" panose="020B0604030504040204" pitchFamily="50" charset="-128"/>
                        <a:ea typeface="Meiryo UI" panose="020B0604030504040204" pitchFamily="50" charset="-128"/>
                        <a:cs typeface="Meiryo UI" panose="020B0604030504040204" pitchFamily="50" charset="-128"/>
                      </a:endParaRPr>
                    </a:p>
                    <a:p>
                      <a:r>
                        <a:rPr kumimoji="1" lang="ja-JP" altLang="en-US" sz="1200" b="0" dirty="0">
                          <a:latin typeface="Meiryo UI" panose="020B0604030504040204" pitchFamily="50" charset="-128"/>
                          <a:ea typeface="Meiryo UI" panose="020B0604030504040204" pitchFamily="50" charset="-128"/>
                          <a:cs typeface="Meiryo UI" panose="020B0604030504040204" pitchFamily="50" charset="-128"/>
                        </a:rPr>
                        <a:t>　</a:t>
                      </a:r>
                      <a:endParaRPr kumimoji="1" lang="en-US" altLang="ja-JP" sz="1200" b="0" dirty="0">
                        <a:latin typeface="Meiryo UI" panose="020B0604030504040204" pitchFamily="50" charset="-128"/>
                        <a:ea typeface="Meiryo UI" panose="020B0604030504040204" pitchFamily="50" charset="-128"/>
                        <a:cs typeface="Meiryo UI" panose="020B0604030504040204" pitchFamily="50" charset="-128"/>
                      </a:endParaRPr>
                    </a:p>
                    <a:p>
                      <a:endParaRPr kumimoji="1" lang="en-US" altLang="ja-JP" sz="1200" b="0" dirty="0">
                        <a:latin typeface="Meiryo UI" panose="020B0604030504040204" pitchFamily="50" charset="-128"/>
                        <a:ea typeface="Meiryo UI" panose="020B0604030504040204" pitchFamily="50" charset="-128"/>
                        <a:cs typeface="Meiryo UI" panose="020B0604030504040204" pitchFamily="50" charset="-128"/>
                      </a:endParaRPr>
                    </a:p>
                    <a:p>
                      <a:endParaRPr kumimoji="1" lang="en-US" altLang="ja-JP" sz="1200" b="0" dirty="0">
                        <a:latin typeface="Meiryo UI" panose="020B0604030504040204" pitchFamily="50" charset="-128"/>
                        <a:ea typeface="Meiryo UI" panose="020B0604030504040204" pitchFamily="50" charset="-128"/>
                        <a:cs typeface="Meiryo UI" panose="020B0604030504040204" pitchFamily="50" charset="-128"/>
                      </a:endParaRPr>
                    </a:p>
                  </a:txBody>
                  <a:tcPr marL="31528" marR="31528" marT="0" marB="0">
                    <a:lnB w="12700" cap="flat" cmpd="sng" algn="ctr">
                      <a:solidFill>
                        <a:schemeClr val="bg1"/>
                      </a:solidFill>
                      <a:prstDash val="solid"/>
                      <a:round/>
                      <a:headEnd type="none" w="med" len="med"/>
                      <a:tailEnd type="none" w="med" len="med"/>
                    </a:lnB>
                    <a:solidFill>
                      <a:schemeClr val="tx2">
                        <a:lumMod val="20000"/>
                        <a:lumOff val="80000"/>
                      </a:schemeClr>
                    </a:solidFill>
                  </a:tcPr>
                </a:tc>
                <a:extLst>
                  <a:ext uri="{0D108BD9-81ED-4DB2-BD59-A6C34878D82A}">
                    <a16:rowId xmlns:a16="http://schemas.microsoft.com/office/drawing/2014/main" val="10001"/>
                  </a:ext>
                </a:extLst>
              </a:tr>
            </a:tbl>
          </a:graphicData>
        </a:graphic>
      </p:graphicFrame>
      <p:sp>
        <p:nvSpPr>
          <p:cNvPr id="2" name="テキスト ボックス 1"/>
          <p:cNvSpPr txBox="1"/>
          <p:nvPr/>
        </p:nvSpPr>
        <p:spPr>
          <a:xfrm>
            <a:off x="-1480" y="-35699"/>
            <a:ext cx="9145480" cy="486279"/>
          </a:xfrm>
          <a:prstGeom prst="rect">
            <a:avLst/>
          </a:prstGeom>
          <a:solidFill>
            <a:srgbClr val="002060"/>
          </a:solidFill>
          <a:ln>
            <a:noFill/>
          </a:ln>
          <a:effectLst/>
        </p:spPr>
        <p:txBody>
          <a:bodyPr wrap="square" lIns="91190" tIns="57908" rIns="91190" bIns="57908" rtlCol="0" anchor="ctr">
            <a:spAutoFit/>
          </a:bodyPr>
          <a:lstStyle/>
          <a:p>
            <a:pPr algn="ctr"/>
            <a:r>
              <a:rPr kumimoji="0" lang="ja-JP" altLang="en-US" sz="2400" b="1" kern="0">
                <a:solidFill>
                  <a:schemeClr val="bg1"/>
                </a:solidFill>
                <a:latin typeface="Meiryo UI" panose="020B0604030504040204" pitchFamily="50" charset="-128"/>
                <a:ea typeface="Meiryo UI" panose="020B0604030504040204" pitchFamily="50" charset="-128"/>
                <a:cs typeface="Meiryo UI" panose="020B0604030504040204" pitchFamily="50" charset="-128"/>
              </a:rPr>
              <a:t>（１）暑さ対策・熱中症予防に関する啓発</a:t>
            </a:r>
            <a:endParaRPr kumimoji="0" lang="ja-JP" altLang="en-US" sz="2400" b="1" strike="sngStrike" kern="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p:txBody>
      </p:sp>
      <p:grpSp>
        <p:nvGrpSpPr>
          <p:cNvPr id="39" name="グループ化 38"/>
          <p:cNvGrpSpPr/>
          <p:nvPr/>
        </p:nvGrpSpPr>
        <p:grpSpPr>
          <a:xfrm>
            <a:off x="1747876" y="536138"/>
            <a:ext cx="7292953" cy="657827"/>
            <a:chOff x="3075868" y="2420887"/>
            <a:chExt cx="3589917" cy="890838"/>
          </a:xfrm>
        </p:grpSpPr>
        <p:sp>
          <p:nvSpPr>
            <p:cNvPr id="42" name="角丸四角形 41"/>
            <p:cNvSpPr/>
            <p:nvPr/>
          </p:nvSpPr>
          <p:spPr>
            <a:xfrm>
              <a:off x="3075868" y="2420887"/>
              <a:ext cx="3558944" cy="890838"/>
            </a:xfrm>
            <a:prstGeom prst="roundRect">
              <a:avLst>
                <a:gd name="adj" fmla="val 9545"/>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vert="eaVert" lIns="0" tIns="0" rIns="0" bIns="0" rtlCol="0" anchor="ctr"/>
            <a:lstStyle/>
            <a:p>
              <a:pPr algn="ctr"/>
              <a:endParaRPr lang="ja-JP" altLang="en-US" sz="1600" b="1">
                <a:latin typeface="Meiryo UI" panose="020B0604030504040204" pitchFamily="50" charset="-128"/>
                <a:ea typeface="Meiryo UI" panose="020B0604030504040204" pitchFamily="50" charset="-128"/>
                <a:cs typeface="Meiryo UI" panose="020B0604030504040204" pitchFamily="50" charset="-128"/>
              </a:endParaRPr>
            </a:p>
          </p:txBody>
        </p:sp>
        <p:sp>
          <p:nvSpPr>
            <p:cNvPr id="43" name="正方形/長方形 42"/>
            <p:cNvSpPr/>
            <p:nvPr/>
          </p:nvSpPr>
          <p:spPr>
            <a:xfrm>
              <a:off x="3098802" y="2456820"/>
              <a:ext cx="3566983" cy="541834"/>
            </a:xfrm>
            <a:prstGeom prst="rect">
              <a:avLst/>
            </a:prstGeom>
          </p:spPr>
          <p:txBody>
            <a:bodyPr wrap="square">
              <a:spAutoFit/>
            </a:bodyPr>
            <a:lstStyle/>
            <a:p>
              <a:r>
                <a:rPr lang="ja-JP" altLang="en-US" sz="2000" b="1">
                  <a:latin typeface="Meiryo UI" panose="020B0604030504040204" pitchFamily="50" charset="-128"/>
                  <a:ea typeface="Meiryo UI" panose="020B0604030504040204" pitchFamily="50" charset="-128"/>
                  <a:cs typeface="Meiryo UI" panose="020B0604030504040204" pitchFamily="50" charset="-128"/>
                </a:rPr>
                <a:t>民間事業者との連携による熱中症予防の注意喚起・啓発（２）</a:t>
              </a:r>
            </a:p>
          </p:txBody>
        </p:sp>
      </p:grpSp>
      <p:sp>
        <p:nvSpPr>
          <p:cNvPr id="45" name="角丸四角形 44"/>
          <p:cNvSpPr/>
          <p:nvPr/>
        </p:nvSpPr>
        <p:spPr>
          <a:xfrm>
            <a:off x="179512" y="548836"/>
            <a:ext cx="1492344" cy="647916"/>
          </a:xfrm>
          <a:prstGeom prst="roundRect">
            <a:avLst>
              <a:gd name="adj" fmla="val 7069"/>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82762" tIns="41381" rIns="82762" bIns="41381" rtlCol="0" anchor="ctr"/>
          <a:lstStyle/>
          <a:p>
            <a:pPr algn="ctr"/>
            <a:r>
              <a:rPr lang="ja-JP" altLang="en-US" sz="2000" b="1">
                <a:latin typeface="Meiryo UI" panose="020B0604030504040204" pitchFamily="50" charset="-128"/>
                <a:ea typeface="Meiryo UI" panose="020B0604030504040204" pitchFamily="50" charset="-128"/>
                <a:cs typeface="Meiryo UI" panose="020B0604030504040204" pitchFamily="50" charset="-128"/>
              </a:rPr>
              <a:t>取組</a:t>
            </a:r>
            <a:r>
              <a:rPr lang="ja-JP" altLang="en-US" sz="2000" b="1">
                <a:solidFill>
                  <a:schemeClr val="bg1"/>
                </a:solidFill>
                <a:latin typeface="Meiryo UI" panose="020B0604030504040204" pitchFamily="50" charset="-128"/>
                <a:ea typeface="Meiryo UI" panose="020B0604030504040204" pitchFamily="50" charset="-128"/>
                <a:cs typeface="Meiryo UI" panose="020B0604030504040204" pitchFamily="50" charset="-128"/>
              </a:rPr>
              <a:t>⑤</a:t>
            </a:r>
            <a:endParaRPr lang="ja-JP" altLang="en-US" sz="2000" b="1" strike="sngStrike">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38" name="タイトル 1"/>
          <p:cNvSpPr txBox="1">
            <a:spLocks/>
          </p:cNvSpPr>
          <p:nvPr/>
        </p:nvSpPr>
        <p:spPr>
          <a:xfrm>
            <a:off x="8439416" y="6530972"/>
            <a:ext cx="655069" cy="327029"/>
          </a:xfrm>
          <a:prstGeom prst="rect">
            <a:avLst/>
          </a:prstGeom>
          <a:solidFill>
            <a:schemeClr val="tx2">
              <a:lumMod val="40000"/>
              <a:lumOff val="60000"/>
            </a:schemeClr>
          </a:solidFill>
          <a:ln w="25400">
            <a:noFill/>
          </a:ln>
        </p:spPr>
        <p:txBody>
          <a:bodyPr vert="horz" lIns="128016" tIns="64008" rIns="128016" bIns="64008" rtlCol="0" anchor="ct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fld id="{A70807C1-D682-4BE6-A85F-34FE1733EAC6}" type="slidenum">
              <a:rPr lang="en-US" altLang="ja-JP" sz="2200" b="1" smtClean="0">
                <a:latin typeface="Meiryo UI" panose="020B0604030504040204" pitchFamily="50" charset="-128"/>
                <a:ea typeface="Meiryo UI" panose="020B0604030504040204" pitchFamily="50" charset="-128"/>
              </a:rPr>
              <a:t>11</a:t>
            </a:fld>
            <a:endParaRPr lang="ja-JP" altLang="en-US" sz="2200" b="1">
              <a:latin typeface="Meiryo UI" panose="020B0604030504040204" pitchFamily="50" charset="-128"/>
              <a:ea typeface="Meiryo UI" panose="020B0604030504040204" pitchFamily="50" charset="-128"/>
            </a:endParaRPr>
          </a:p>
        </p:txBody>
      </p:sp>
      <p:sp>
        <p:nvSpPr>
          <p:cNvPr id="49" name="正方形/長方形 1"/>
          <p:cNvSpPr>
            <a:spLocks noChangeArrowheads="1"/>
          </p:cNvSpPr>
          <p:nvPr/>
        </p:nvSpPr>
        <p:spPr bwMode="auto">
          <a:xfrm>
            <a:off x="4874821" y="2188030"/>
            <a:ext cx="4154893" cy="1319978"/>
          </a:xfrm>
          <a:prstGeom prst="rect">
            <a:avLst/>
          </a:prstGeom>
          <a:noFill/>
          <a:ln w="9525" algn="ctr">
            <a:noFill/>
            <a:round/>
            <a:headEnd/>
            <a:tailEnd/>
          </a:ln>
        </p:spPr>
        <p:txBody>
          <a:bodyPr/>
          <a:lstStyle/>
          <a:p>
            <a:pPr>
              <a:lnSpc>
                <a:spcPct val="150000"/>
              </a:lnSpc>
            </a:pPr>
            <a:r>
              <a:rPr lang="ja-JP" altLang="en-US" sz="1400" b="1" dirty="0">
                <a:latin typeface="Meiryo UI" panose="020B0604030504040204" pitchFamily="50" charset="-128"/>
                <a:ea typeface="Meiryo UI" panose="020B0604030504040204" pitchFamily="50" charset="-128"/>
                <a:cs typeface="Meiryo UI" panose="020B0604030504040204" pitchFamily="50" charset="-128"/>
              </a:rPr>
              <a:t>小学生向け子ども環境情報紙「エコチル」大阪６月号における啓発</a:t>
            </a:r>
            <a:endParaRPr lang="en-US" altLang="ja-JP" sz="1400" b="1" dirty="0">
              <a:latin typeface="Meiryo UI" panose="020B0604030504040204" pitchFamily="50" charset="-128"/>
              <a:ea typeface="Meiryo UI" panose="020B0604030504040204" pitchFamily="50" charset="-128"/>
              <a:cs typeface="Meiryo UI" panose="020B0604030504040204" pitchFamily="50" charset="-128"/>
            </a:endParaRPr>
          </a:p>
          <a:p>
            <a:pPr>
              <a:lnSpc>
                <a:spcPct val="150000"/>
              </a:lnSpc>
            </a:pPr>
            <a:r>
              <a:rPr lang="ja-JP" altLang="en-US" sz="1200" dirty="0">
                <a:latin typeface="Meiryo UI" panose="020B0604030504040204" pitchFamily="50" charset="-128"/>
                <a:ea typeface="Meiryo UI" panose="020B0604030504040204" pitchFamily="50" charset="-128"/>
                <a:cs typeface="Meiryo UI" panose="020B0604030504040204" pitchFamily="50" charset="-128"/>
              </a:rPr>
              <a:t>➡暑さ指数やアラートをはじめ、暑さから身を守る３つの習慣</a:t>
            </a:r>
            <a:endParaRPr lang="en-US" altLang="ja-JP" sz="1200" dirty="0">
              <a:latin typeface="Meiryo UI" panose="020B0604030504040204" pitchFamily="50" charset="-128"/>
              <a:ea typeface="Meiryo UI" panose="020B0604030504040204" pitchFamily="50" charset="-128"/>
              <a:cs typeface="Meiryo UI" panose="020B0604030504040204" pitchFamily="50" charset="-128"/>
            </a:endParaRPr>
          </a:p>
          <a:p>
            <a:pPr>
              <a:lnSpc>
                <a:spcPct val="150000"/>
              </a:lnSpc>
            </a:pPr>
            <a:r>
              <a:rPr lang="ja-JP" altLang="en-US" sz="1200" dirty="0">
                <a:latin typeface="Meiryo UI" panose="020B0604030504040204" pitchFamily="50" charset="-128"/>
                <a:ea typeface="Meiryo UI" panose="020B0604030504040204" pitchFamily="50" charset="-128"/>
                <a:cs typeface="Meiryo UI" panose="020B0604030504040204" pitchFamily="50" charset="-128"/>
              </a:rPr>
              <a:t>　　や地球にやさしい熱中症対策の方法について掲載</a:t>
            </a:r>
          </a:p>
        </p:txBody>
      </p:sp>
      <p:sp>
        <p:nvSpPr>
          <p:cNvPr id="31" name="角丸四角形 28">
            <a:extLst>
              <a:ext uri="{FF2B5EF4-FFF2-40B4-BE49-F238E27FC236}">
                <a16:creationId xmlns:a16="http://schemas.microsoft.com/office/drawing/2014/main" id="{C0652745-8E5B-4C07-85E7-B40828201A21}"/>
              </a:ext>
            </a:extLst>
          </p:cNvPr>
          <p:cNvSpPr/>
          <p:nvPr/>
        </p:nvSpPr>
        <p:spPr>
          <a:xfrm>
            <a:off x="227784" y="4528470"/>
            <a:ext cx="2888143" cy="288000"/>
          </a:xfrm>
          <a:prstGeom prst="roundRect">
            <a:avLst>
              <a:gd name="adj" fmla="val 50000"/>
            </a:avLst>
          </a:prstGeom>
          <a:gradFill>
            <a:gsLst>
              <a:gs pos="40000">
                <a:schemeClr val="tx2">
                  <a:lumMod val="75000"/>
                </a:schemeClr>
              </a:gs>
              <a:gs pos="100000">
                <a:schemeClr val="accent1">
                  <a:shade val="93000"/>
                  <a:satMod val="130000"/>
                </a:schemeClr>
              </a:gs>
              <a:gs pos="100000">
                <a:schemeClr val="accent1">
                  <a:shade val="94000"/>
                  <a:satMod val="135000"/>
                </a:schemeClr>
              </a:gs>
            </a:gsLst>
          </a:gradFill>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rtlCol="0" anchor="ctr"/>
          <a:lstStyle/>
          <a:p>
            <a:pPr algn="ctr"/>
            <a:r>
              <a:rPr lang="ja-JP" altLang="en-US" sz="1600" b="1" dirty="0">
                <a:latin typeface="Meiryo UI" panose="020B0604030504040204" pitchFamily="50" charset="-128"/>
                <a:ea typeface="Meiryo UI" panose="020B0604030504040204" pitchFamily="50" charset="-128"/>
                <a:cs typeface="Meiryo UI" panose="020B0604030504040204" pitchFamily="50" charset="-128"/>
              </a:rPr>
              <a:t>キリン堂との啓発事業</a:t>
            </a:r>
          </a:p>
        </p:txBody>
      </p:sp>
      <p:sp>
        <p:nvSpPr>
          <p:cNvPr id="32" name="角丸四角形 28">
            <a:extLst>
              <a:ext uri="{FF2B5EF4-FFF2-40B4-BE49-F238E27FC236}">
                <a16:creationId xmlns:a16="http://schemas.microsoft.com/office/drawing/2014/main" id="{87FAC19E-9D1B-4A74-B44A-76DD916442C3}"/>
              </a:ext>
            </a:extLst>
          </p:cNvPr>
          <p:cNvSpPr/>
          <p:nvPr/>
        </p:nvSpPr>
        <p:spPr>
          <a:xfrm>
            <a:off x="4912985" y="1805374"/>
            <a:ext cx="2376000" cy="288000"/>
          </a:xfrm>
          <a:prstGeom prst="roundRect">
            <a:avLst>
              <a:gd name="adj" fmla="val 50000"/>
            </a:avLst>
          </a:prstGeom>
          <a:gradFill>
            <a:gsLst>
              <a:gs pos="40000">
                <a:schemeClr val="tx2">
                  <a:lumMod val="75000"/>
                </a:schemeClr>
              </a:gs>
              <a:gs pos="100000">
                <a:schemeClr val="accent1">
                  <a:shade val="93000"/>
                  <a:satMod val="130000"/>
                </a:schemeClr>
              </a:gs>
              <a:gs pos="100000">
                <a:schemeClr val="accent1">
                  <a:shade val="94000"/>
                  <a:satMod val="135000"/>
                </a:schemeClr>
              </a:gs>
            </a:gsLst>
          </a:gradFill>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rtlCol="0" anchor="ctr"/>
          <a:lstStyle/>
          <a:p>
            <a:pPr algn="ctr"/>
            <a:r>
              <a:rPr lang="ja-JP" altLang="en-US" sz="16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アドバコムとの啓発事業</a:t>
            </a:r>
          </a:p>
        </p:txBody>
      </p:sp>
      <p:sp>
        <p:nvSpPr>
          <p:cNvPr id="40" name="角丸四角形 28">
            <a:extLst>
              <a:ext uri="{FF2B5EF4-FFF2-40B4-BE49-F238E27FC236}">
                <a16:creationId xmlns:a16="http://schemas.microsoft.com/office/drawing/2014/main" id="{24405B42-3321-455C-9528-BF11F065F978}"/>
              </a:ext>
            </a:extLst>
          </p:cNvPr>
          <p:cNvSpPr/>
          <p:nvPr/>
        </p:nvSpPr>
        <p:spPr>
          <a:xfrm>
            <a:off x="242283" y="1790099"/>
            <a:ext cx="4500000" cy="288000"/>
          </a:xfrm>
          <a:prstGeom prst="roundRect">
            <a:avLst>
              <a:gd name="adj" fmla="val 50000"/>
            </a:avLst>
          </a:prstGeom>
          <a:gradFill>
            <a:gsLst>
              <a:gs pos="40000">
                <a:schemeClr val="tx2">
                  <a:lumMod val="75000"/>
                </a:schemeClr>
              </a:gs>
              <a:gs pos="100000">
                <a:schemeClr val="accent1">
                  <a:shade val="93000"/>
                  <a:satMod val="130000"/>
                </a:schemeClr>
              </a:gs>
              <a:gs pos="100000">
                <a:schemeClr val="accent1">
                  <a:shade val="94000"/>
                  <a:satMod val="135000"/>
                </a:schemeClr>
              </a:gs>
            </a:gsLst>
          </a:gradFill>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rtlCol="0" anchor="ctr"/>
          <a:lstStyle/>
          <a:p>
            <a:pPr algn="ctr"/>
            <a:r>
              <a:rPr lang="ja-JP" altLang="en-US" sz="16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大塚製薬、セブン</a:t>
            </a:r>
            <a:r>
              <a:rPr lang="en-US" altLang="ja-JP" sz="16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6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イレブン・ジャパンとの啓発事業</a:t>
            </a:r>
          </a:p>
        </p:txBody>
      </p:sp>
      <p:sp>
        <p:nvSpPr>
          <p:cNvPr id="41" name="正方形/長方形 1">
            <a:extLst>
              <a:ext uri="{FF2B5EF4-FFF2-40B4-BE49-F238E27FC236}">
                <a16:creationId xmlns:a16="http://schemas.microsoft.com/office/drawing/2014/main" id="{D8E81C3E-0C3B-41F0-B3A9-37315861FC0B}"/>
              </a:ext>
            </a:extLst>
          </p:cNvPr>
          <p:cNvSpPr>
            <a:spLocks noChangeArrowheads="1"/>
          </p:cNvSpPr>
          <p:nvPr/>
        </p:nvSpPr>
        <p:spPr bwMode="auto">
          <a:xfrm>
            <a:off x="270858" y="2208776"/>
            <a:ext cx="4154894" cy="1333703"/>
          </a:xfrm>
          <a:prstGeom prst="rect">
            <a:avLst/>
          </a:prstGeom>
          <a:noFill/>
          <a:ln w="9525" algn="ctr">
            <a:noFill/>
            <a:round/>
            <a:headEnd/>
            <a:tailEnd/>
          </a:ln>
        </p:spPr>
        <p:txBody>
          <a:bodyPr/>
          <a:lstStyle/>
          <a:p>
            <a:pPr>
              <a:lnSpc>
                <a:spcPct val="150000"/>
              </a:lnSpc>
            </a:pPr>
            <a:r>
              <a:rPr lang="ja-JP" altLang="en-US" sz="1400" b="1" dirty="0">
                <a:latin typeface="Meiryo UI" panose="020B0604030504040204" pitchFamily="50" charset="-128"/>
                <a:ea typeface="Meiryo UI" panose="020B0604030504040204" pitchFamily="50" charset="-128"/>
                <a:cs typeface="Meiryo UI" panose="020B0604030504040204" pitchFamily="50" charset="-128"/>
              </a:rPr>
              <a:t>アプリを活用した啓発</a:t>
            </a:r>
            <a:endParaRPr lang="en-US" altLang="ja-JP" sz="1400" b="1" dirty="0">
              <a:latin typeface="Meiryo UI" panose="020B0604030504040204" pitchFamily="50" charset="-128"/>
              <a:ea typeface="Meiryo UI" panose="020B0604030504040204" pitchFamily="50" charset="-128"/>
              <a:cs typeface="Meiryo UI" panose="020B0604030504040204" pitchFamily="50" charset="-128"/>
            </a:endParaRPr>
          </a:p>
          <a:p>
            <a:pPr>
              <a:lnSpc>
                <a:spcPct val="150000"/>
              </a:lnSpc>
            </a:pPr>
            <a:r>
              <a:rPr lang="ja-JP" altLang="en-US" sz="1200" dirty="0">
                <a:latin typeface="Meiryo UI" panose="020B0604030504040204" pitchFamily="50" charset="-128"/>
                <a:ea typeface="Meiryo UI" panose="020B0604030504040204" pitchFamily="50" charset="-128"/>
                <a:cs typeface="Meiryo UI" panose="020B0604030504040204" pitchFamily="50" charset="-128"/>
              </a:rPr>
              <a:t>➡セブン</a:t>
            </a:r>
            <a:r>
              <a:rPr lang="en-US" altLang="ja-JP" sz="1200" dirty="0">
                <a:latin typeface="Meiryo UI" panose="020B0604030504040204" pitchFamily="50" charset="-128"/>
                <a:ea typeface="Meiryo UI" panose="020B0604030504040204" pitchFamily="50" charset="-128"/>
                <a:cs typeface="Meiryo UI" panose="020B0604030504040204" pitchFamily="50" charset="-128"/>
              </a:rPr>
              <a:t>-</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イレブン・ジャパンの協力により、</a:t>
            </a:r>
            <a:endParaRPr lang="en-US" altLang="ja-JP" sz="1200" dirty="0">
              <a:latin typeface="Meiryo UI" panose="020B0604030504040204" pitchFamily="50" charset="-128"/>
              <a:ea typeface="Meiryo UI" panose="020B0604030504040204" pitchFamily="50" charset="-128"/>
              <a:cs typeface="Meiryo UI" panose="020B0604030504040204" pitchFamily="50" charset="-128"/>
            </a:endParaRPr>
          </a:p>
          <a:p>
            <a:pPr>
              <a:lnSpc>
                <a:spcPct val="150000"/>
              </a:lnSpc>
            </a:pPr>
            <a:r>
              <a:rPr lang="ja-JP" altLang="en-US" sz="1200" dirty="0">
                <a:latin typeface="Meiryo UI" panose="020B0604030504040204" pitchFamily="50" charset="-128"/>
                <a:ea typeface="Meiryo UI" panose="020B0604030504040204" pitchFamily="50" charset="-128"/>
                <a:cs typeface="Meiryo UI" panose="020B0604030504040204" pitchFamily="50" charset="-128"/>
              </a:rPr>
              <a:t>　</a:t>
            </a:r>
            <a:r>
              <a:rPr lang="en-US" altLang="ja-JP" sz="1200" dirty="0">
                <a:latin typeface="Meiryo UI" panose="020B0604030504040204" pitchFamily="50" charset="-128"/>
                <a:ea typeface="Meiryo UI" panose="020B0604030504040204" pitchFamily="50" charset="-128"/>
                <a:cs typeface="Meiryo UI" panose="020B0604030504040204" pitchFamily="50" charset="-128"/>
              </a:rPr>
              <a:t>2</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週間、セブン</a:t>
            </a:r>
            <a:r>
              <a:rPr lang="en-US" altLang="ja-JP" sz="1200" dirty="0">
                <a:latin typeface="Meiryo UI" panose="020B0604030504040204" pitchFamily="50" charset="-128"/>
                <a:ea typeface="Meiryo UI" panose="020B0604030504040204" pitchFamily="50" charset="-128"/>
                <a:cs typeface="Meiryo UI" panose="020B0604030504040204" pitchFamily="50" charset="-128"/>
              </a:rPr>
              <a:t>-</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イレブンアプリにおいて、</a:t>
            </a:r>
            <a:endParaRPr lang="en-US" altLang="ja-JP" sz="1200" dirty="0">
              <a:latin typeface="Meiryo UI" panose="020B0604030504040204" pitchFamily="50" charset="-128"/>
              <a:ea typeface="Meiryo UI" panose="020B0604030504040204" pitchFamily="50" charset="-128"/>
              <a:cs typeface="Meiryo UI" panose="020B0604030504040204" pitchFamily="50" charset="-128"/>
            </a:endParaRPr>
          </a:p>
          <a:p>
            <a:pPr>
              <a:lnSpc>
                <a:spcPct val="150000"/>
              </a:lnSpc>
            </a:pPr>
            <a:r>
              <a:rPr lang="ja-JP" altLang="en-US" sz="1200" dirty="0">
                <a:latin typeface="Meiryo UI" panose="020B0604030504040204" pitchFamily="50" charset="-128"/>
                <a:ea typeface="Meiryo UI" panose="020B0604030504040204" pitchFamily="50" charset="-128"/>
                <a:cs typeface="Meiryo UI" panose="020B0604030504040204" pitchFamily="50" charset="-128"/>
              </a:rPr>
              <a:t>　大塚製薬</a:t>
            </a:r>
            <a:r>
              <a:rPr lang="en-US" altLang="ja-JP" sz="1200" dirty="0">
                <a:latin typeface="Meiryo UI" panose="020B0604030504040204" pitchFamily="50" charset="-128"/>
                <a:ea typeface="Meiryo UI" panose="020B0604030504040204" pitchFamily="50" charset="-128"/>
                <a:cs typeface="Meiryo UI" panose="020B0604030504040204" pitchFamily="50" charset="-128"/>
              </a:rPr>
              <a:t>(</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株</a:t>
            </a:r>
            <a:r>
              <a:rPr lang="en-US" altLang="ja-JP" sz="1200" dirty="0">
                <a:latin typeface="Meiryo UI" panose="020B0604030504040204" pitchFamily="50" charset="-128"/>
                <a:ea typeface="Meiryo UI" panose="020B0604030504040204" pitchFamily="50" charset="-128"/>
                <a:cs typeface="Meiryo UI" panose="020B0604030504040204" pitchFamily="50" charset="-128"/>
              </a:rPr>
              <a:t>)</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が作成した啓発動画を配信</a:t>
            </a:r>
          </a:p>
          <a:p>
            <a:pPr>
              <a:lnSpc>
                <a:spcPct val="150000"/>
              </a:lnSpc>
            </a:pPr>
            <a:r>
              <a:rPr lang="ja-JP" altLang="en-US" sz="1200" dirty="0">
                <a:latin typeface="Meiryo UI" panose="020B0604030504040204" pitchFamily="50" charset="-128"/>
                <a:ea typeface="Meiryo UI" panose="020B0604030504040204" pitchFamily="50" charset="-128"/>
                <a:cs typeface="Meiryo UI" panose="020B0604030504040204" pitchFamily="50" charset="-128"/>
              </a:rPr>
              <a:t>　</a:t>
            </a:r>
            <a:r>
              <a:rPr lang="en-US" altLang="ja-JP" sz="1200" dirty="0">
                <a:latin typeface="Meiryo UI" panose="020B0604030504040204" pitchFamily="50" charset="-128"/>
                <a:ea typeface="Meiryo UI" panose="020B0604030504040204" pitchFamily="50" charset="-128"/>
                <a:cs typeface="Meiryo UI" panose="020B0604030504040204" pitchFamily="50" charset="-128"/>
              </a:rPr>
              <a:t>※</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一部ユーザーに限定配信</a:t>
            </a:r>
          </a:p>
        </p:txBody>
      </p:sp>
      <p:sp>
        <p:nvSpPr>
          <p:cNvPr id="54" name="角丸四角形 28">
            <a:extLst>
              <a:ext uri="{FF2B5EF4-FFF2-40B4-BE49-F238E27FC236}">
                <a16:creationId xmlns:a16="http://schemas.microsoft.com/office/drawing/2014/main" id="{247ACF7C-D718-4705-9B1B-DB397A15C56A}"/>
              </a:ext>
            </a:extLst>
          </p:cNvPr>
          <p:cNvSpPr/>
          <p:nvPr/>
        </p:nvSpPr>
        <p:spPr>
          <a:xfrm>
            <a:off x="4689112" y="3938642"/>
            <a:ext cx="4248000" cy="288000"/>
          </a:xfrm>
          <a:prstGeom prst="roundRect">
            <a:avLst>
              <a:gd name="adj" fmla="val 50000"/>
            </a:avLst>
          </a:prstGeom>
          <a:gradFill>
            <a:gsLst>
              <a:gs pos="40000">
                <a:schemeClr val="tx2">
                  <a:lumMod val="75000"/>
                </a:schemeClr>
              </a:gs>
              <a:gs pos="100000">
                <a:schemeClr val="accent1">
                  <a:shade val="93000"/>
                  <a:satMod val="130000"/>
                </a:schemeClr>
              </a:gs>
              <a:gs pos="100000">
                <a:schemeClr val="accent1">
                  <a:shade val="94000"/>
                  <a:satMod val="135000"/>
                </a:schemeClr>
              </a:gs>
            </a:gsLst>
          </a:gradFill>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rtlCol="0" anchor="ctr"/>
          <a:lstStyle/>
          <a:p>
            <a:pPr algn="ctr"/>
            <a:r>
              <a:rPr lang="ja-JP" altLang="en-US" sz="1600" b="1" dirty="0">
                <a:latin typeface="Meiryo UI" panose="020B0604030504040204" pitchFamily="50" charset="-128"/>
                <a:ea typeface="Meiryo UI" panose="020B0604030504040204" pitchFamily="50" charset="-128"/>
                <a:cs typeface="Meiryo UI" panose="020B0604030504040204" pitchFamily="50" charset="-128"/>
              </a:rPr>
              <a:t>オープンハウス・ディベロップメントとの啓発事業</a:t>
            </a:r>
          </a:p>
        </p:txBody>
      </p:sp>
      <p:sp>
        <p:nvSpPr>
          <p:cNvPr id="55" name="正方形/長方形 1">
            <a:extLst>
              <a:ext uri="{FF2B5EF4-FFF2-40B4-BE49-F238E27FC236}">
                <a16:creationId xmlns:a16="http://schemas.microsoft.com/office/drawing/2014/main" id="{2449F73B-7F02-4FC3-96D5-6044142B824B}"/>
              </a:ext>
            </a:extLst>
          </p:cNvPr>
          <p:cNvSpPr>
            <a:spLocks noChangeArrowheads="1"/>
          </p:cNvSpPr>
          <p:nvPr/>
        </p:nvSpPr>
        <p:spPr bwMode="auto">
          <a:xfrm>
            <a:off x="4685295" y="4361403"/>
            <a:ext cx="4458705" cy="572547"/>
          </a:xfrm>
          <a:prstGeom prst="rect">
            <a:avLst/>
          </a:prstGeom>
          <a:noFill/>
          <a:ln w="9525" algn="ctr">
            <a:noFill/>
            <a:round/>
            <a:headEnd/>
            <a:tailEnd/>
          </a:ln>
        </p:spPr>
        <p:txBody>
          <a:bodyPr/>
          <a:lstStyle/>
          <a:p>
            <a:pPr>
              <a:lnSpc>
                <a:spcPts val="2200"/>
              </a:lnSpc>
            </a:pPr>
            <a:r>
              <a:rPr lang="ja-JP" altLang="en-US" sz="1400" b="1" dirty="0">
                <a:latin typeface="Meiryo UI" panose="020B0604030504040204" pitchFamily="50" charset="-128"/>
                <a:ea typeface="Meiryo UI" panose="020B0604030504040204" pitchFamily="50" charset="-128"/>
                <a:cs typeface="Meiryo UI" panose="020B0604030504040204" pitchFamily="50" charset="-128"/>
              </a:rPr>
              <a:t>予防啓発チラシの作成</a:t>
            </a:r>
            <a:endParaRPr lang="en-US" altLang="ja-JP" sz="1400" b="1" dirty="0">
              <a:latin typeface="Meiryo UI" panose="020B0604030504040204" pitchFamily="50" charset="-128"/>
              <a:ea typeface="Meiryo UI" panose="020B0604030504040204" pitchFamily="50" charset="-128"/>
              <a:cs typeface="Meiryo UI" panose="020B0604030504040204" pitchFamily="50" charset="-128"/>
            </a:endParaRPr>
          </a:p>
          <a:p>
            <a:pPr>
              <a:lnSpc>
                <a:spcPts val="2200"/>
              </a:lnSpc>
            </a:pPr>
            <a:r>
              <a:rPr lang="ja-JP" altLang="en-US" sz="1200" dirty="0">
                <a:latin typeface="Meiryo UI" panose="020B0604030504040204" pitchFamily="50" charset="-128"/>
                <a:ea typeface="Meiryo UI" panose="020B0604030504040204" pitchFamily="50" charset="-128"/>
                <a:cs typeface="Meiryo UI" panose="020B0604030504040204" pitchFamily="50" charset="-128"/>
              </a:rPr>
              <a:t>➡府内の店舗内にて熱中症啓発チラシを掲示</a:t>
            </a:r>
          </a:p>
        </p:txBody>
      </p:sp>
      <p:pic>
        <p:nvPicPr>
          <p:cNvPr id="6" name="図 5">
            <a:extLst>
              <a:ext uri="{FF2B5EF4-FFF2-40B4-BE49-F238E27FC236}">
                <a16:creationId xmlns:a16="http://schemas.microsoft.com/office/drawing/2014/main" id="{0696C63A-5B69-4431-90D7-85255B6987BC}"/>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826377" y="4674532"/>
            <a:ext cx="930690" cy="1313234"/>
          </a:xfrm>
          <a:prstGeom prst="rect">
            <a:avLst/>
          </a:prstGeom>
        </p:spPr>
      </p:pic>
      <p:sp>
        <p:nvSpPr>
          <p:cNvPr id="30" name="正方形/長方形 1">
            <a:extLst>
              <a:ext uri="{FF2B5EF4-FFF2-40B4-BE49-F238E27FC236}">
                <a16:creationId xmlns:a16="http://schemas.microsoft.com/office/drawing/2014/main" id="{CF7B37E1-1C93-42C9-9510-1F258E52035D}"/>
              </a:ext>
            </a:extLst>
          </p:cNvPr>
          <p:cNvSpPr>
            <a:spLocks noChangeArrowheads="1"/>
          </p:cNvSpPr>
          <p:nvPr/>
        </p:nvSpPr>
        <p:spPr bwMode="auto">
          <a:xfrm>
            <a:off x="6338223" y="890522"/>
            <a:ext cx="2880319" cy="349284"/>
          </a:xfrm>
          <a:prstGeom prst="rect">
            <a:avLst/>
          </a:prstGeom>
          <a:noFill/>
          <a:ln w="9525" algn="ctr">
            <a:noFill/>
            <a:round/>
            <a:headEnd/>
            <a:tailEnd/>
          </a:ln>
        </p:spPr>
        <p:txBody>
          <a:bodyPr/>
          <a:lstStyle/>
          <a:p>
            <a:r>
              <a:rPr lang="ja-JP" altLang="en-US" sz="1400">
                <a:latin typeface="Meiryo UI" panose="020B0604030504040204" pitchFamily="50" charset="-128"/>
                <a:ea typeface="Meiryo UI" panose="020B0604030504040204" pitchFamily="50" charset="-128"/>
                <a:cs typeface="Meiryo UI" panose="020B0604030504040204" pitchFamily="50" charset="-128"/>
              </a:rPr>
              <a:t>（健康医療部・環境農林水産部）</a:t>
            </a:r>
            <a:endParaRPr lang="en-US" altLang="ja-JP" sz="1400">
              <a:latin typeface="Meiryo UI" panose="020B0604030504040204" pitchFamily="50" charset="-128"/>
              <a:ea typeface="Meiryo UI" panose="020B0604030504040204" pitchFamily="50" charset="-128"/>
              <a:cs typeface="Meiryo UI" panose="020B0604030504040204" pitchFamily="50" charset="-128"/>
            </a:endParaRPr>
          </a:p>
        </p:txBody>
      </p:sp>
      <p:sp>
        <p:nvSpPr>
          <p:cNvPr id="29" name="正方形/長方形 1">
            <a:extLst>
              <a:ext uri="{FF2B5EF4-FFF2-40B4-BE49-F238E27FC236}">
                <a16:creationId xmlns:a16="http://schemas.microsoft.com/office/drawing/2014/main" id="{0CA49DC4-0410-4629-8B6A-ADE30F34ABB4}"/>
              </a:ext>
            </a:extLst>
          </p:cNvPr>
          <p:cNvSpPr>
            <a:spLocks noChangeArrowheads="1"/>
          </p:cNvSpPr>
          <p:nvPr/>
        </p:nvSpPr>
        <p:spPr bwMode="auto">
          <a:xfrm>
            <a:off x="250696" y="4889995"/>
            <a:ext cx="2774869" cy="776505"/>
          </a:xfrm>
          <a:prstGeom prst="rect">
            <a:avLst/>
          </a:prstGeom>
          <a:noFill/>
          <a:ln w="9525" algn="ctr">
            <a:noFill/>
            <a:round/>
            <a:headEnd/>
            <a:tailEnd/>
          </a:ln>
        </p:spPr>
        <p:txBody>
          <a:bodyPr/>
          <a:lstStyle/>
          <a:p>
            <a:pPr>
              <a:lnSpc>
                <a:spcPct val="150000"/>
              </a:lnSpc>
            </a:pPr>
            <a:r>
              <a:rPr lang="ja-JP" altLang="en-US" sz="1400" b="1" dirty="0">
                <a:latin typeface="Meiryo UI" panose="020B0604030504040204" pitchFamily="50" charset="-128"/>
                <a:ea typeface="Meiryo UI" panose="020B0604030504040204" pitchFamily="50" charset="-128"/>
                <a:cs typeface="Meiryo UI" panose="020B0604030504040204" pitchFamily="50" charset="-128"/>
              </a:rPr>
              <a:t>公式</a:t>
            </a:r>
            <a:r>
              <a:rPr lang="en-US" altLang="ja-JP" sz="1400" b="1" dirty="0">
                <a:latin typeface="Meiryo UI" panose="020B0604030504040204" pitchFamily="50" charset="-128"/>
                <a:ea typeface="Meiryo UI" panose="020B0604030504040204" pitchFamily="50" charset="-128"/>
                <a:cs typeface="Meiryo UI" panose="020B0604030504040204" pitchFamily="50" charset="-128"/>
              </a:rPr>
              <a:t>X</a:t>
            </a:r>
            <a:r>
              <a:rPr lang="ja-JP" altLang="en-US" sz="1400" b="1" dirty="0">
                <a:latin typeface="Meiryo UI" panose="020B0604030504040204" pitchFamily="50" charset="-128"/>
                <a:ea typeface="Meiryo UI" panose="020B0604030504040204" pitchFamily="50" charset="-128"/>
                <a:cs typeface="Meiryo UI" panose="020B0604030504040204" pitchFamily="50" charset="-128"/>
              </a:rPr>
              <a:t>での熱中症対策の呼びかけ</a:t>
            </a:r>
            <a:endParaRPr lang="en-US" altLang="ja-JP" sz="1400" b="1" dirty="0">
              <a:latin typeface="Meiryo UI" panose="020B0604030504040204" pitchFamily="50" charset="-128"/>
              <a:ea typeface="Meiryo UI" panose="020B0604030504040204" pitchFamily="50" charset="-128"/>
              <a:cs typeface="Meiryo UI" panose="020B0604030504040204" pitchFamily="50" charset="-128"/>
            </a:endParaRPr>
          </a:p>
          <a:p>
            <a:pPr>
              <a:lnSpc>
                <a:spcPct val="150000"/>
              </a:lnSpc>
            </a:pPr>
            <a:r>
              <a:rPr lang="ja-JP" altLang="en-US" sz="1200" dirty="0">
                <a:latin typeface="Meiryo UI" panose="020B0604030504040204" pitchFamily="50" charset="-128"/>
                <a:ea typeface="Meiryo UI" panose="020B0604030504040204" pitchFamily="50" charset="-128"/>
                <a:cs typeface="Meiryo UI" panose="020B0604030504040204" pitchFamily="50" charset="-128"/>
              </a:rPr>
              <a:t>➡キリン堂公式</a:t>
            </a:r>
            <a:r>
              <a:rPr lang="en-US" altLang="ja-JP" sz="1200" dirty="0">
                <a:latin typeface="Meiryo UI" panose="020B0604030504040204" pitchFamily="50" charset="-128"/>
                <a:ea typeface="Meiryo UI" panose="020B0604030504040204" pitchFamily="50" charset="-128"/>
                <a:cs typeface="Meiryo UI" panose="020B0604030504040204" pitchFamily="50" charset="-128"/>
              </a:rPr>
              <a:t>X</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において、「エアコンの</a:t>
            </a:r>
            <a:endParaRPr lang="en-US" altLang="ja-JP" sz="1200" dirty="0">
              <a:latin typeface="Meiryo UI" panose="020B0604030504040204" pitchFamily="50" charset="-128"/>
              <a:ea typeface="Meiryo UI" panose="020B0604030504040204" pitchFamily="50" charset="-128"/>
              <a:cs typeface="Meiryo UI" panose="020B0604030504040204" pitchFamily="50" charset="-128"/>
            </a:endParaRPr>
          </a:p>
          <a:p>
            <a:pPr>
              <a:lnSpc>
                <a:spcPct val="150000"/>
              </a:lnSpc>
            </a:pPr>
            <a:r>
              <a:rPr lang="ja-JP" altLang="en-US" sz="1200" dirty="0">
                <a:latin typeface="Meiryo UI" panose="020B0604030504040204" pitchFamily="50" charset="-128"/>
                <a:ea typeface="Meiryo UI" panose="020B0604030504040204" pitchFamily="50" charset="-128"/>
                <a:cs typeface="Meiryo UI" panose="020B0604030504040204" pitchFamily="50" charset="-128"/>
              </a:rPr>
              <a:t>　活用」等の熱中症予防の徹底を呼びかけ</a:t>
            </a:r>
            <a:endParaRPr lang="en-US" altLang="ja-JP" sz="1200" dirty="0">
              <a:latin typeface="Meiryo UI" panose="020B0604030504040204" pitchFamily="50" charset="-128"/>
              <a:ea typeface="Meiryo UI" panose="020B0604030504040204" pitchFamily="50" charset="-128"/>
              <a:cs typeface="Meiryo UI" panose="020B0604030504040204" pitchFamily="50" charset="-128"/>
            </a:endParaRPr>
          </a:p>
        </p:txBody>
      </p:sp>
      <p:pic>
        <p:nvPicPr>
          <p:cNvPr id="8" name="図 7">
            <a:extLst>
              <a:ext uri="{FF2B5EF4-FFF2-40B4-BE49-F238E27FC236}">
                <a16:creationId xmlns:a16="http://schemas.microsoft.com/office/drawing/2014/main" id="{1E7CD79F-000F-4DAE-9ECA-0421A7E17C2C}"/>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273494" y="2286025"/>
            <a:ext cx="1067431" cy="2137530"/>
          </a:xfrm>
          <a:prstGeom prst="rect">
            <a:avLst/>
          </a:prstGeom>
        </p:spPr>
      </p:pic>
      <p:sp>
        <p:nvSpPr>
          <p:cNvPr id="21" name="四角形: 角を丸くする 20">
            <a:extLst>
              <a:ext uri="{FF2B5EF4-FFF2-40B4-BE49-F238E27FC236}">
                <a16:creationId xmlns:a16="http://schemas.microsoft.com/office/drawing/2014/main" id="{93E8F36B-0443-444B-A791-80D409C89906}"/>
              </a:ext>
            </a:extLst>
          </p:cNvPr>
          <p:cNvSpPr/>
          <p:nvPr/>
        </p:nvSpPr>
        <p:spPr>
          <a:xfrm>
            <a:off x="755576" y="6316152"/>
            <a:ext cx="7460855" cy="482414"/>
          </a:xfrm>
          <a:prstGeom prst="roundRect">
            <a:avLst/>
          </a:prstGeom>
          <a:ln/>
        </p:spPr>
        <p:style>
          <a:lnRef idx="3">
            <a:schemeClr val="lt1"/>
          </a:lnRef>
          <a:fillRef idx="1">
            <a:schemeClr val="accent5"/>
          </a:fillRef>
          <a:effectRef idx="1">
            <a:schemeClr val="accent5"/>
          </a:effectRef>
          <a:fontRef idx="minor">
            <a:schemeClr val="lt1"/>
          </a:fontRef>
        </p:style>
        <p:txBody>
          <a:bodyPr rtlCol="0" anchor="ctr"/>
          <a:lstStyle/>
          <a:p>
            <a:pPr algn="ctr"/>
            <a:r>
              <a:rPr lang="en-US" altLang="ja-JP" sz="1400" b="1" dirty="0">
                <a:solidFill>
                  <a:schemeClr val="bg1"/>
                </a:solidFill>
                <a:latin typeface="Meiryo UI" panose="020B0604030504040204" pitchFamily="50" charset="-128"/>
                <a:ea typeface="Meiryo UI" panose="020B0604030504040204" pitchFamily="50" charset="-128"/>
              </a:rPr>
              <a:t>2026</a:t>
            </a:r>
            <a:r>
              <a:rPr lang="ja-JP" altLang="en-US" sz="1400" b="1" dirty="0">
                <a:solidFill>
                  <a:schemeClr val="bg1"/>
                </a:solidFill>
                <a:latin typeface="Meiryo UI" panose="020B0604030504040204" pitchFamily="50" charset="-128"/>
                <a:ea typeface="Meiryo UI" panose="020B0604030504040204" pitchFamily="50" charset="-128"/>
              </a:rPr>
              <a:t>年度（</a:t>
            </a:r>
            <a:r>
              <a:rPr lang="en-US" altLang="ja-JP" sz="1400" b="1" dirty="0">
                <a:solidFill>
                  <a:schemeClr val="bg1"/>
                </a:solidFill>
                <a:latin typeface="Meiryo UI" panose="020B0604030504040204" pitchFamily="50" charset="-128"/>
                <a:ea typeface="Meiryo UI" panose="020B0604030504040204" pitchFamily="50" charset="-128"/>
              </a:rPr>
              <a:t>R8</a:t>
            </a:r>
            <a:r>
              <a:rPr lang="ja-JP" altLang="en-US" sz="1400" b="1" dirty="0">
                <a:solidFill>
                  <a:schemeClr val="bg1"/>
                </a:solidFill>
                <a:latin typeface="Meiryo UI" panose="020B0604030504040204" pitchFamily="50" charset="-128"/>
                <a:ea typeface="Meiryo UI" panose="020B0604030504040204" pitchFamily="50" charset="-128"/>
              </a:rPr>
              <a:t>）継続予定　</a:t>
            </a:r>
            <a:r>
              <a:rPr lang="en-US" altLang="ja-JP" sz="1200" b="1" dirty="0">
                <a:solidFill>
                  <a:schemeClr val="bg1"/>
                </a:solidFill>
                <a:latin typeface="Meiryo UI" panose="020B0604030504040204" pitchFamily="50" charset="-128"/>
                <a:ea typeface="Meiryo UI" panose="020B0604030504040204" pitchFamily="50" charset="-128"/>
              </a:rPr>
              <a:t>※</a:t>
            </a:r>
            <a:r>
              <a:rPr lang="ja-JP" altLang="en-US" sz="1200" b="1" dirty="0">
                <a:solidFill>
                  <a:schemeClr val="bg1"/>
                </a:solidFill>
                <a:latin typeface="Meiryo UI" panose="020B0604030504040204" pitchFamily="50" charset="-128"/>
                <a:ea typeface="Meiryo UI" panose="020B0604030504040204" pitchFamily="50" charset="-128"/>
              </a:rPr>
              <a:t>継続の有無や内容についてはそれぞれの協力企業と協議のうえ決定予定</a:t>
            </a:r>
            <a:endParaRPr lang="en-US" altLang="ja-JP" sz="1400" dirty="0">
              <a:solidFill>
                <a:schemeClr val="bg1"/>
              </a:solidFill>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209672748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p:cNvSpPr txBox="1"/>
          <p:nvPr/>
        </p:nvSpPr>
        <p:spPr>
          <a:xfrm>
            <a:off x="-1480" y="-35699"/>
            <a:ext cx="9145480" cy="486279"/>
          </a:xfrm>
          <a:prstGeom prst="rect">
            <a:avLst/>
          </a:prstGeom>
          <a:solidFill>
            <a:srgbClr val="002060"/>
          </a:solidFill>
          <a:ln>
            <a:noFill/>
          </a:ln>
          <a:effectLst/>
        </p:spPr>
        <p:txBody>
          <a:bodyPr wrap="square" lIns="91190" tIns="57908" rIns="91190" bIns="57908" rtlCol="0" anchor="ctr">
            <a:spAutoFit/>
          </a:bodyPr>
          <a:lstStyle/>
          <a:p>
            <a:pPr algn="ctr"/>
            <a:r>
              <a:rPr kumimoji="0" lang="ja-JP" altLang="en-US" sz="2400" b="1" kern="0">
                <a:solidFill>
                  <a:prstClr val="white"/>
                </a:solidFill>
                <a:latin typeface="Meiryo UI" panose="020B0604030504040204" pitchFamily="50" charset="-128"/>
                <a:ea typeface="Meiryo UI" panose="020B0604030504040204" pitchFamily="50" charset="-128"/>
                <a:cs typeface="Meiryo UI" panose="020B0604030504040204" pitchFamily="50" charset="-128"/>
              </a:rPr>
              <a:t>（１）</a:t>
            </a:r>
            <a:r>
              <a:rPr kumimoji="0" lang="ja-JP" altLang="en-US" sz="2400" b="1" kern="0">
                <a:solidFill>
                  <a:schemeClr val="bg1"/>
                </a:solidFill>
                <a:latin typeface="Meiryo UI" panose="020B0604030504040204" pitchFamily="50" charset="-128"/>
                <a:ea typeface="Meiryo UI" panose="020B0604030504040204" pitchFamily="50" charset="-128"/>
                <a:cs typeface="Meiryo UI" panose="020B0604030504040204" pitchFamily="50" charset="-128"/>
              </a:rPr>
              <a:t>暑さ対策・熱中症予防に関する啓発</a:t>
            </a:r>
            <a:endParaRPr kumimoji="0" lang="ja-JP" altLang="en-US" sz="2400" b="1" strike="sngStrike" kern="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p:txBody>
      </p:sp>
      <p:graphicFrame>
        <p:nvGraphicFramePr>
          <p:cNvPr id="16" name="表 15"/>
          <p:cNvGraphicFramePr>
            <a:graphicFrameLocks noGrp="1"/>
          </p:cNvGraphicFramePr>
          <p:nvPr>
            <p:extLst>
              <p:ext uri="{D42A27DB-BD31-4B8C-83A1-F6EECF244321}">
                <p14:modId xmlns:p14="http://schemas.microsoft.com/office/powerpoint/2010/main" val="619561654"/>
              </p:ext>
            </p:extLst>
          </p:nvPr>
        </p:nvGraphicFramePr>
        <p:xfrm>
          <a:off x="162403" y="1258920"/>
          <a:ext cx="8831835" cy="5338742"/>
        </p:xfrm>
        <a:graphic>
          <a:graphicData uri="http://schemas.openxmlformats.org/drawingml/2006/table">
            <a:tbl>
              <a:tblPr firstRow="1" bandRow="1">
                <a:tableStyleId>{5C22544A-7EE6-4342-B048-85BDC9FD1C3A}</a:tableStyleId>
              </a:tblPr>
              <a:tblGrid>
                <a:gridCol w="8831835">
                  <a:extLst>
                    <a:ext uri="{9D8B030D-6E8A-4147-A177-3AD203B41FA5}">
                      <a16:colId xmlns:a16="http://schemas.microsoft.com/office/drawing/2014/main" val="20000"/>
                    </a:ext>
                  </a:extLst>
                </a:gridCol>
              </a:tblGrid>
              <a:tr h="392206">
                <a:tc>
                  <a:txBody>
                    <a:bodyPr/>
                    <a:lstStyle/>
                    <a:p>
                      <a:pPr algn="ctr"/>
                      <a:r>
                        <a:rPr kumimoji="1" lang="en-US" altLang="ja-JP" sz="2000"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2025</a:t>
                      </a:r>
                      <a:r>
                        <a:rPr kumimoji="1" lang="ja-JP" altLang="en-US" sz="2000"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年度（</a:t>
                      </a:r>
                      <a:r>
                        <a:rPr kumimoji="1" lang="en-US" altLang="ja-JP" sz="2000"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R7</a:t>
                      </a:r>
                      <a:r>
                        <a:rPr kumimoji="1" lang="ja-JP" altLang="en-US" sz="2000"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）の具体的</a:t>
                      </a:r>
                      <a:r>
                        <a:rPr kumimoji="1" lang="ja-JP" altLang="en-US" sz="2000" dirty="0">
                          <a:latin typeface="Meiryo UI" panose="020B0604030504040204" pitchFamily="50" charset="-128"/>
                          <a:ea typeface="Meiryo UI" panose="020B0604030504040204" pitchFamily="50" charset="-128"/>
                          <a:cs typeface="Meiryo UI" panose="020B0604030504040204" pitchFamily="50" charset="-128"/>
                        </a:rPr>
                        <a:t>な取組内容</a:t>
                      </a:r>
                    </a:p>
                  </a:txBody>
                  <a:tcPr marL="0" marR="0" marT="0" marB="0" anchor="ctr">
                    <a:solidFill>
                      <a:srgbClr val="0070C0"/>
                    </a:solidFill>
                  </a:tcPr>
                </a:tc>
                <a:extLst>
                  <a:ext uri="{0D108BD9-81ED-4DB2-BD59-A6C34878D82A}">
                    <a16:rowId xmlns:a16="http://schemas.microsoft.com/office/drawing/2014/main" val="10000"/>
                  </a:ext>
                </a:extLst>
              </a:tr>
              <a:tr h="4946536">
                <a:tc>
                  <a:txBody>
                    <a:bodyPr/>
                    <a:lstStyle/>
                    <a:p>
                      <a:endParaRPr kumimoji="1" lang="en-US" altLang="ja-JP" sz="300" dirty="0">
                        <a:latin typeface="Meiryo UI" panose="020B0604030504040204" pitchFamily="50" charset="-128"/>
                        <a:ea typeface="Meiryo UI" panose="020B0604030504040204" pitchFamily="50" charset="-128"/>
                        <a:cs typeface="Meiryo UI" panose="020B0604030504040204" pitchFamily="50" charset="-128"/>
                      </a:endParaRPr>
                    </a:p>
                    <a:p>
                      <a:endParaRPr kumimoji="1" lang="en-US" altLang="ja-JP" sz="700" dirty="0">
                        <a:latin typeface="Meiryo UI" panose="020B0604030504040204" pitchFamily="50" charset="-128"/>
                        <a:ea typeface="Meiryo UI" panose="020B0604030504040204" pitchFamily="50" charset="-128"/>
                        <a:cs typeface="Meiryo UI" panose="020B0604030504040204" pitchFamily="50" charset="-128"/>
                      </a:endParaRPr>
                    </a:p>
                    <a:p>
                      <a:r>
                        <a:rPr kumimoji="1" lang="ja-JP" altLang="en-US" sz="1200" b="0" dirty="0">
                          <a:latin typeface="Meiryo UI" panose="020B0604030504040204" pitchFamily="50" charset="-128"/>
                          <a:ea typeface="Meiryo UI" panose="020B0604030504040204" pitchFamily="50" charset="-128"/>
                          <a:cs typeface="Meiryo UI" panose="020B0604030504040204" pitchFamily="50" charset="-128"/>
                        </a:rPr>
                        <a:t>　</a:t>
                      </a:r>
                      <a:endParaRPr kumimoji="1" lang="en-US" altLang="ja-JP" sz="1200" b="0" dirty="0">
                        <a:latin typeface="Meiryo UI" panose="020B0604030504040204" pitchFamily="50" charset="-128"/>
                        <a:ea typeface="Meiryo UI" panose="020B0604030504040204" pitchFamily="50" charset="-128"/>
                        <a:cs typeface="Meiryo UI" panose="020B0604030504040204" pitchFamily="50" charset="-128"/>
                      </a:endParaRPr>
                    </a:p>
                    <a:p>
                      <a:endParaRPr kumimoji="1" lang="en-US" altLang="ja-JP" sz="1200" b="0" dirty="0">
                        <a:latin typeface="Meiryo UI" panose="020B0604030504040204" pitchFamily="50" charset="-128"/>
                        <a:ea typeface="Meiryo UI" panose="020B0604030504040204" pitchFamily="50" charset="-128"/>
                        <a:cs typeface="Meiryo UI" panose="020B0604030504040204" pitchFamily="50" charset="-128"/>
                      </a:endParaRPr>
                    </a:p>
                    <a:p>
                      <a:r>
                        <a:rPr kumimoji="1" lang="ja-JP" altLang="en-US" sz="1200" b="0" dirty="0">
                          <a:latin typeface="Meiryo UI" panose="020B0604030504040204" pitchFamily="50" charset="-128"/>
                          <a:ea typeface="Meiryo UI" panose="020B0604030504040204" pitchFamily="50" charset="-128"/>
                          <a:cs typeface="Meiryo UI" panose="020B0604030504040204" pitchFamily="50" charset="-128"/>
                        </a:rPr>
                        <a:t>　</a:t>
                      </a:r>
                      <a:endParaRPr kumimoji="1" lang="en-US" altLang="ja-JP" sz="1200" b="0" dirty="0">
                        <a:latin typeface="Meiryo UI" panose="020B0604030504040204" pitchFamily="50" charset="-128"/>
                        <a:ea typeface="Meiryo UI" panose="020B0604030504040204" pitchFamily="50" charset="-128"/>
                        <a:cs typeface="Meiryo UI" panose="020B0604030504040204" pitchFamily="50" charset="-128"/>
                      </a:endParaRPr>
                    </a:p>
                    <a:p>
                      <a:endParaRPr kumimoji="1" lang="en-US" altLang="ja-JP" sz="1200" b="0" dirty="0">
                        <a:latin typeface="Meiryo UI" panose="020B0604030504040204" pitchFamily="50" charset="-128"/>
                        <a:ea typeface="Meiryo UI" panose="020B0604030504040204" pitchFamily="50" charset="-128"/>
                        <a:cs typeface="Meiryo UI" panose="020B0604030504040204" pitchFamily="50" charset="-128"/>
                      </a:endParaRPr>
                    </a:p>
                  </a:txBody>
                  <a:tcPr marL="31528" marR="31528" marT="0" marB="0">
                    <a:lnB w="12700" cap="flat" cmpd="sng" algn="ctr">
                      <a:solidFill>
                        <a:schemeClr val="bg1"/>
                      </a:solidFill>
                      <a:prstDash val="solid"/>
                      <a:round/>
                      <a:headEnd type="none" w="med" len="med"/>
                      <a:tailEnd type="none" w="med" len="med"/>
                    </a:lnB>
                    <a:solidFill>
                      <a:schemeClr val="tx2">
                        <a:lumMod val="20000"/>
                        <a:lumOff val="80000"/>
                      </a:schemeClr>
                    </a:solidFill>
                  </a:tcPr>
                </a:tc>
                <a:extLst>
                  <a:ext uri="{0D108BD9-81ED-4DB2-BD59-A6C34878D82A}">
                    <a16:rowId xmlns:a16="http://schemas.microsoft.com/office/drawing/2014/main" val="10001"/>
                  </a:ext>
                </a:extLst>
              </a:tr>
            </a:tbl>
          </a:graphicData>
        </a:graphic>
      </p:graphicFrame>
      <p:sp>
        <p:nvSpPr>
          <p:cNvPr id="12" name="正方形/長方形 1"/>
          <p:cNvSpPr>
            <a:spLocks noChangeArrowheads="1"/>
          </p:cNvSpPr>
          <p:nvPr/>
        </p:nvSpPr>
        <p:spPr bwMode="auto">
          <a:xfrm>
            <a:off x="149761" y="1742690"/>
            <a:ext cx="6539273" cy="3969937"/>
          </a:xfrm>
          <a:prstGeom prst="rect">
            <a:avLst/>
          </a:prstGeom>
          <a:noFill/>
          <a:ln w="9525" algn="ctr">
            <a:noFill/>
            <a:round/>
            <a:headEnd/>
            <a:tailEnd/>
          </a:ln>
        </p:spPr>
        <p:txBody>
          <a:bodyPr/>
          <a:lstStyle/>
          <a:p>
            <a:pPr marL="174625" indent="-174625">
              <a:lnSpc>
                <a:spcPct val="150000"/>
              </a:lnSpc>
            </a:pPr>
            <a:r>
              <a:rPr lang="ja-JP" altLang="en-US" sz="1400" b="1" dirty="0">
                <a:latin typeface="Meiryo UI" panose="020B0604030504040204" pitchFamily="50" charset="-128"/>
                <a:ea typeface="Meiryo UI" panose="020B0604030504040204" pitchFamily="50" charset="-128"/>
                <a:cs typeface="Meiryo UI" panose="020B0604030504040204" pitchFamily="50" charset="-128"/>
              </a:rPr>
              <a:t>①熱中症事故防止及び熱中症警戒アラートに関する通知の発出</a:t>
            </a:r>
            <a:endParaRPr lang="en-US" altLang="ja-JP" sz="1400" b="1" dirty="0">
              <a:latin typeface="Meiryo UI" panose="020B0604030504040204" pitchFamily="50" charset="-128"/>
              <a:ea typeface="Meiryo UI" panose="020B0604030504040204" pitchFamily="50" charset="-128"/>
              <a:cs typeface="Meiryo UI" panose="020B0604030504040204" pitchFamily="50" charset="-128"/>
            </a:endParaRPr>
          </a:p>
          <a:p>
            <a:pPr marL="174625" indent="-174625">
              <a:lnSpc>
                <a:spcPct val="150000"/>
              </a:lnSpc>
            </a:pPr>
            <a:r>
              <a:rPr lang="ja-JP" altLang="en-US" sz="1200" b="1" dirty="0">
                <a:latin typeface="Meiryo UI" panose="020B0604030504040204" pitchFamily="50" charset="-128"/>
                <a:ea typeface="Meiryo UI" panose="020B0604030504040204" pitchFamily="50" charset="-128"/>
                <a:cs typeface="Meiryo UI" panose="020B0604030504040204" pitchFamily="50" charset="-128"/>
              </a:rPr>
              <a:t>　</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➡府立学校・市町村教育委員会へ</a:t>
            </a:r>
            <a:endParaRPr lang="en-US" altLang="ja-JP" sz="1200" b="1" dirty="0">
              <a:latin typeface="Meiryo UI" panose="020B0604030504040204" pitchFamily="50" charset="-128"/>
              <a:ea typeface="Meiryo UI" panose="020B0604030504040204" pitchFamily="50" charset="-128"/>
              <a:cs typeface="Meiryo UI" panose="020B0604030504040204" pitchFamily="50" charset="-128"/>
            </a:endParaRPr>
          </a:p>
          <a:p>
            <a:pPr marL="174625" indent="-174625">
              <a:lnSpc>
                <a:spcPct val="150000"/>
              </a:lnSpc>
            </a:pPr>
            <a:r>
              <a:rPr lang="ja-JP" altLang="en-US" sz="1400" b="1" dirty="0">
                <a:latin typeface="Meiryo UI" panose="020B0604030504040204" pitchFamily="50" charset="-128"/>
                <a:ea typeface="Meiryo UI" panose="020B0604030504040204" pitchFamily="50" charset="-128"/>
                <a:cs typeface="Meiryo UI" panose="020B0604030504040204" pitchFamily="50" charset="-128"/>
              </a:rPr>
              <a:t>②学校体育活動等事故防止研修会において熱中症対策の講話を実施（６月開催）</a:t>
            </a:r>
          </a:p>
          <a:p>
            <a:pPr marL="174625" indent="-174625">
              <a:lnSpc>
                <a:spcPct val="150000"/>
              </a:lnSpc>
            </a:pPr>
            <a:r>
              <a:rPr lang="ja-JP" altLang="en-US" sz="1200" dirty="0">
                <a:latin typeface="Meiryo UI" panose="020B0604030504040204" pitchFamily="50" charset="-128"/>
                <a:ea typeface="Meiryo UI" panose="020B0604030504040204" pitchFamily="50" charset="-128"/>
                <a:cs typeface="Meiryo UI" panose="020B0604030504040204" pitchFamily="50" charset="-128"/>
              </a:rPr>
              <a:t>　➡研修会の内容をまとめて冊子を作成し、府立学校・市町村立学校・私立学校　　</a:t>
            </a:r>
            <a:endParaRPr lang="en-US" altLang="ja-JP" sz="1200" dirty="0">
              <a:latin typeface="Meiryo UI" panose="020B0604030504040204" pitchFamily="50" charset="-128"/>
              <a:ea typeface="Meiryo UI" panose="020B0604030504040204" pitchFamily="50" charset="-128"/>
              <a:cs typeface="Meiryo UI" panose="020B0604030504040204" pitchFamily="50" charset="-128"/>
            </a:endParaRPr>
          </a:p>
          <a:p>
            <a:pPr marL="174625" indent="-174625">
              <a:lnSpc>
                <a:spcPct val="150000"/>
              </a:lnSpc>
            </a:pPr>
            <a:r>
              <a:rPr lang="ja-JP" altLang="en-US" sz="1200" dirty="0">
                <a:latin typeface="Meiryo UI" panose="020B0604030504040204" pitchFamily="50" charset="-128"/>
                <a:ea typeface="Meiryo UI" panose="020B0604030504040204" pitchFamily="50" charset="-128"/>
                <a:cs typeface="Meiryo UI" panose="020B0604030504040204" pitchFamily="50" charset="-128"/>
              </a:rPr>
              <a:t>　　 の教職員等を対象に配付</a:t>
            </a:r>
            <a:endParaRPr lang="en-US" altLang="ja-JP" sz="1200" dirty="0">
              <a:latin typeface="Meiryo UI" panose="020B0604030504040204" pitchFamily="50" charset="-128"/>
              <a:ea typeface="Meiryo UI" panose="020B0604030504040204" pitchFamily="50" charset="-128"/>
              <a:cs typeface="Meiryo UI" panose="020B0604030504040204" pitchFamily="50" charset="-128"/>
            </a:endParaRPr>
          </a:p>
          <a:p>
            <a:pPr marL="174625" indent="-174625">
              <a:lnSpc>
                <a:spcPct val="150000"/>
              </a:lnSpc>
            </a:pPr>
            <a:r>
              <a:rPr lang="ja-JP" altLang="en-US" sz="1400" b="1" dirty="0">
                <a:latin typeface="Meiryo UI" panose="020B0604030504040204" pitchFamily="50" charset="-128"/>
                <a:ea typeface="Meiryo UI" panose="020B0604030504040204" pitchFamily="50" charset="-128"/>
                <a:cs typeface="Meiryo UI" panose="020B0604030504040204" pitchFamily="50" charset="-128"/>
              </a:rPr>
              <a:t>③ 「学校における熱中症対策ガイドライン」を適宜見直し</a:t>
            </a:r>
            <a:endParaRPr lang="en-US" altLang="ja-JP" sz="1400" b="1" dirty="0">
              <a:latin typeface="Meiryo UI" panose="020B0604030504040204" pitchFamily="50" charset="-128"/>
              <a:ea typeface="Meiryo UI" panose="020B0604030504040204" pitchFamily="50" charset="-128"/>
              <a:cs typeface="Meiryo UI" panose="020B0604030504040204" pitchFamily="50" charset="-128"/>
            </a:endParaRPr>
          </a:p>
          <a:p>
            <a:pPr marL="174625" indent="-174625">
              <a:lnSpc>
                <a:spcPct val="150000"/>
              </a:lnSpc>
            </a:pPr>
            <a:r>
              <a:rPr lang="ja-JP" altLang="en-US" sz="1200" dirty="0">
                <a:latin typeface="Meiryo UI" panose="020B0604030504040204" pitchFamily="50" charset="-128"/>
                <a:ea typeface="Meiryo UI" panose="020B0604030504040204" pitchFamily="50" charset="-128"/>
                <a:cs typeface="Meiryo UI" panose="020B0604030504040204" pitchFamily="50" charset="-128"/>
              </a:rPr>
              <a:t>　➡作成した「学校における熱中症対策ガイドライン」に基づく対応の徹底</a:t>
            </a:r>
            <a:endParaRPr lang="en-US" altLang="ja-JP" sz="1200" dirty="0">
              <a:latin typeface="Meiryo UI" panose="020B0604030504040204" pitchFamily="50" charset="-128"/>
              <a:ea typeface="Meiryo UI" panose="020B0604030504040204" pitchFamily="50" charset="-128"/>
              <a:cs typeface="Meiryo UI" panose="020B0604030504040204" pitchFamily="50" charset="-128"/>
            </a:endParaRPr>
          </a:p>
          <a:p>
            <a:pPr marL="174625" indent="-174625">
              <a:lnSpc>
                <a:spcPct val="150000"/>
              </a:lnSpc>
            </a:pPr>
            <a:r>
              <a:rPr lang="ja-JP" altLang="en-US" sz="1400" b="1" dirty="0">
                <a:latin typeface="Meiryo UI" panose="020B0604030504040204" pitchFamily="50" charset="-128"/>
                <a:ea typeface="Meiryo UI" panose="020B0604030504040204" pitchFamily="50" charset="-128"/>
                <a:cs typeface="Meiryo UI" panose="020B0604030504040204" pitchFamily="50" charset="-128"/>
              </a:rPr>
              <a:t>④空調設備整備を計画的に実施し、教育環境を改善</a:t>
            </a:r>
            <a:endParaRPr lang="en-US" altLang="ja-JP" sz="1400" b="1" dirty="0">
              <a:latin typeface="Meiryo UI" panose="020B0604030504040204" pitchFamily="50" charset="-128"/>
              <a:ea typeface="Meiryo UI" panose="020B0604030504040204" pitchFamily="50" charset="-128"/>
              <a:cs typeface="Meiryo UI" panose="020B0604030504040204" pitchFamily="50" charset="-128"/>
            </a:endParaRPr>
          </a:p>
          <a:p>
            <a:pPr marL="174625" indent="-174625">
              <a:lnSpc>
                <a:spcPct val="150000"/>
              </a:lnSpc>
            </a:pPr>
            <a:r>
              <a:rPr lang="ja-JP" altLang="en-US" sz="1200" dirty="0">
                <a:latin typeface="Meiryo UI" panose="020B0604030504040204" pitchFamily="50" charset="-128"/>
                <a:ea typeface="Meiryo UI" panose="020B0604030504040204" pitchFamily="50" charset="-128"/>
                <a:cs typeface="Meiryo UI" panose="020B0604030504040204" pitchFamily="50" charset="-128"/>
              </a:rPr>
              <a:t>　➡</a:t>
            </a:r>
            <a:r>
              <a:rPr lang="en-US" altLang="ja-JP" sz="1200" dirty="0">
                <a:latin typeface="Meiryo UI" panose="020B0604030504040204" pitchFamily="50" charset="-128"/>
                <a:ea typeface="Meiryo UI" panose="020B0604030504040204" pitchFamily="50" charset="-128"/>
                <a:cs typeface="Meiryo UI" panose="020B0604030504040204" pitchFamily="50" charset="-128"/>
              </a:rPr>
              <a:t>2019</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年度（令和元年度）より６ケ年計画で</a:t>
            </a:r>
            <a:r>
              <a:rPr lang="ja-JP" altLang="en-US" sz="1200" u="sng" dirty="0">
                <a:latin typeface="Meiryo UI" panose="020B0604030504040204" pitchFamily="50" charset="-128"/>
                <a:ea typeface="Meiryo UI" panose="020B0604030504040204" pitchFamily="50" charset="-128"/>
                <a:cs typeface="Meiryo UI" panose="020B0604030504040204" pitchFamily="50" charset="-128"/>
              </a:rPr>
              <a:t>体育館</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200" dirty="0">
                <a:latin typeface="Meiryo UI" panose="020B0604030504040204" pitchFamily="50" charset="-128"/>
                <a:ea typeface="Meiryo UI" panose="020B0604030504040204" pitchFamily="50" charset="-128"/>
                <a:cs typeface="Meiryo UI" panose="020B0604030504040204" pitchFamily="50" charset="-128"/>
              </a:rPr>
              <a:t>186</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校）に設置</a:t>
            </a:r>
            <a:endParaRPr lang="en-US" altLang="ja-JP" sz="1200" b="1" dirty="0">
              <a:latin typeface="Meiryo UI" panose="020B0604030504040204" pitchFamily="50" charset="-128"/>
              <a:ea typeface="Meiryo UI" panose="020B0604030504040204" pitchFamily="50" charset="-128"/>
              <a:cs typeface="Meiryo UI" panose="020B0604030504040204" pitchFamily="50" charset="-128"/>
            </a:endParaRPr>
          </a:p>
          <a:p>
            <a:pPr marL="174625" indent="-174625">
              <a:lnSpc>
                <a:spcPct val="150000"/>
              </a:lnSpc>
            </a:pPr>
            <a:r>
              <a:rPr lang="ja-JP" altLang="en-US" sz="1200" b="1" dirty="0">
                <a:latin typeface="Meiryo UI" panose="020B0604030504040204" pitchFamily="50" charset="-128"/>
                <a:ea typeface="Meiryo UI" panose="020B0604030504040204" pitchFamily="50" charset="-128"/>
                <a:cs typeface="Meiryo UI" panose="020B0604030504040204" pitchFamily="50" charset="-128"/>
              </a:rPr>
              <a:t>　</a:t>
            </a:r>
            <a:endParaRPr lang="en-US" altLang="ja-JP" sz="1200" b="1" dirty="0">
              <a:latin typeface="Meiryo UI" panose="020B0604030504040204" pitchFamily="50" charset="-128"/>
              <a:ea typeface="Meiryo UI" panose="020B0604030504040204" pitchFamily="50" charset="-128"/>
              <a:cs typeface="Meiryo UI" panose="020B0604030504040204" pitchFamily="50" charset="-128"/>
            </a:endParaRPr>
          </a:p>
          <a:p>
            <a:pPr marL="174625" indent="-174625">
              <a:lnSpc>
                <a:spcPct val="150000"/>
              </a:lnSpc>
            </a:pPr>
            <a:endParaRPr lang="en-US" altLang="ja-JP" sz="1200" b="1" dirty="0">
              <a:latin typeface="Meiryo UI" panose="020B0604030504040204" pitchFamily="50" charset="-128"/>
              <a:ea typeface="Meiryo UI" panose="020B0604030504040204" pitchFamily="50" charset="-128"/>
              <a:cs typeface="Meiryo UI" panose="020B0604030504040204" pitchFamily="50" charset="-128"/>
            </a:endParaRPr>
          </a:p>
          <a:p>
            <a:pPr marL="174625" indent="-174625">
              <a:lnSpc>
                <a:spcPct val="150000"/>
              </a:lnSpc>
            </a:pPr>
            <a:r>
              <a:rPr lang="ja-JP" altLang="en-US" sz="12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200" u="sng" dirty="0">
                <a:latin typeface="Meiryo UI" panose="020B0604030504040204" pitchFamily="50" charset="-128"/>
                <a:ea typeface="Meiryo UI" panose="020B0604030504040204" pitchFamily="50" charset="-128"/>
                <a:cs typeface="Meiryo UI" panose="020B0604030504040204" pitchFamily="50" charset="-128"/>
              </a:rPr>
              <a:t>支援学校特別教室等</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へ計画的に設置</a:t>
            </a:r>
            <a:endParaRPr lang="en-US" altLang="ja-JP" sz="1200" dirty="0">
              <a:latin typeface="Meiryo UI" panose="020B0604030504040204" pitchFamily="50" charset="-128"/>
              <a:ea typeface="Meiryo UI" panose="020B0604030504040204" pitchFamily="50" charset="-128"/>
              <a:cs typeface="Meiryo UI" panose="020B0604030504040204" pitchFamily="50" charset="-128"/>
            </a:endParaRPr>
          </a:p>
        </p:txBody>
      </p:sp>
      <p:grpSp>
        <p:nvGrpSpPr>
          <p:cNvPr id="41" name="グループ化 40"/>
          <p:cNvGrpSpPr/>
          <p:nvPr/>
        </p:nvGrpSpPr>
        <p:grpSpPr>
          <a:xfrm>
            <a:off x="1747876" y="536138"/>
            <a:ext cx="7246362" cy="657827"/>
            <a:chOff x="3075868" y="2420887"/>
            <a:chExt cx="3566983" cy="890838"/>
          </a:xfrm>
        </p:grpSpPr>
        <p:sp>
          <p:nvSpPr>
            <p:cNvPr id="42" name="角丸四角形 41"/>
            <p:cNvSpPr/>
            <p:nvPr/>
          </p:nvSpPr>
          <p:spPr>
            <a:xfrm>
              <a:off x="3075868" y="2420887"/>
              <a:ext cx="3558944" cy="890838"/>
            </a:xfrm>
            <a:prstGeom prst="roundRect">
              <a:avLst>
                <a:gd name="adj" fmla="val 9545"/>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vert="eaVert" lIns="0" tIns="0" rIns="0" bIns="0" rtlCol="0" anchor="ctr"/>
            <a:lstStyle/>
            <a:p>
              <a:pPr algn="ctr"/>
              <a:endParaRPr lang="ja-JP" altLang="en-US" sz="1600" b="1">
                <a:latin typeface="Meiryo UI" panose="020B0604030504040204" pitchFamily="50" charset="-128"/>
                <a:ea typeface="Meiryo UI" panose="020B0604030504040204" pitchFamily="50" charset="-128"/>
                <a:cs typeface="Meiryo UI" panose="020B0604030504040204" pitchFamily="50" charset="-128"/>
              </a:endParaRPr>
            </a:p>
          </p:txBody>
        </p:sp>
        <p:sp>
          <p:nvSpPr>
            <p:cNvPr id="43" name="正方形/長方形 42"/>
            <p:cNvSpPr/>
            <p:nvPr/>
          </p:nvSpPr>
          <p:spPr>
            <a:xfrm>
              <a:off x="3075868" y="2619882"/>
              <a:ext cx="3566983" cy="541834"/>
            </a:xfrm>
            <a:prstGeom prst="rect">
              <a:avLst/>
            </a:prstGeom>
          </p:spPr>
          <p:txBody>
            <a:bodyPr wrap="square">
              <a:spAutoFit/>
            </a:bodyPr>
            <a:lstStyle/>
            <a:p>
              <a:r>
                <a:rPr lang="ja-JP" altLang="en-US" sz="2000" b="1">
                  <a:latin typeface="Meiryo UI" panose="020B0604030504040204" pitchFamily="50" charset="-128"/>
                  <a:ea typeface="Meiryo UI" panose="020B0604030504040204" pitchFamily="50" charset="-128"/>
                  <a:cs typeface="Meiryo UI" panose="020B0604030504040204" pitchFamily="50" charset="-128"/>
                </a:rPr>
                <a:t>学校現場等における熱中症の注意喚起・啓発 </a:t>
              </a:r>
            </a:p>
          </p:txBody>
        </p:sp>
      </p:grpSp>
      <p:sp>
        <p:nvSpPr>
          <p:cNvPr id="44" name="角丸四角形 43"/>
          <p:cNvSpPr/>
          <p:nvPr/>
        </p:nvSpPr>
        <p:spPr>
          <a:xfrm>
            <a:off x="179512" y="548836"/>
            <a:ext cx="1492344" cy="647916"/>
          </a:xfrm>
          <a:prstGeom prst="roundRect">
            <a:avLst>
              <a:gd name="adj" fmla="val 7069"/>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82762" tIns="41381" rIns="82762" bIns="41381" rtlCol="0" anchor="ctr"/>
          <a:lstStyle/>
          <a:p>
            <a:pPr algn="ctr"/>
            <a:r>
              <a:rPr lang="ja-JP" altLang="en-US" sz="2000" b="1">
                <a:latin typeface="Meiryo UI" panose="020B0604030504040204" pitchFamily="50" charset="-128"/>
                <a:ea typeface="Meiryo UI" panose="020B0604030504040204" pitchFamily="50" charset="-128"/>
                <a:cs typeface="Meiryo UI" panose="020B0604030504040204" pitchFamily="50" charset="-128"/>
              </a:rPr>
              <a:t>取組</a:t>
            </a:r>
            <a:r>
              <a:rPr lang="ja-JP" altLang="en-US" sz="2000" b="1">
                <a:solidFill>
                  <a:schemeClr val="bg1"/>
                </a:solidFill>
                <a:latin typeface="Meiryo UI" panose="020B0604030504040204" pitchFamily="50" charset="-128"/>
                <a:ea typeface="Meiryo UI" panose="020B0604030504040204" pitchFamily="50" charset="-128"/>
                <a:cs typeface="Meiryo UI" panose="020B0604030504040204" pitchFamily="50" charset="-128"/>
              </a:rPr>
              <a:t>⑥</a:t>
            </a:r>
            <a:endParaRPr lang="ja-JP" altLang="en-US" sz="2000" b="1" strike="sngStrike">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45" name="正方形/長方形 1"/>
          <p:cNvSpPr>
            <a:spLocks noChangeArrowheads="1"/>
          </p:cNvSpPr>
          <p:nvPr/>
        </p:nvSpPr>
        <p:spPr bwMode="auto">
          <a:xfrm>
            <a:off x="7994949" y="877829"/>
            <a:ext cx="1152128" cy="349284"/>
          </a:xfrm>
          <a:prstGeom prst="rect">
            <a:avLst/>
          </a:prstGeom>
          <a:noFill/>
          <a:ln w="9525" algn="ctr">
            <a:noFill/>
            <a:round/>
            <a:headEnd/>
            <a:tailEnd/>
          </a:ln>
        </p:spPr>
        <p:txBody>
          <a:bodyPr/>
          <a:lstStyle/>
          <a:p>
            <a:r>
              <a:rPr lang="ja-JP" altLang="en-US" sz="1400">
                <a:latin typeface="Meiryo UI" panose="020B0604030504040204" pitchFamily="50" charset="-128"/>
                <a:ea typeface="Meiryo UI" panose="020B0604030504040204" pitchFamily="50" charset="-128"/>
                <a:cs typeface="Meiryo UI" panose="020B0604030504040204" pitchFamily="50" charset="-128"/>
              </a:rPr>
              <a:t>（教育庁）</a:t>
            </a:r>
            <a:endParaRPr lang="en-US" altLang="ja-JP" sz="1400">
              <a:latin typeface="Meiryo UI" panose="020B0604030504040204" pitchFamily="50" charset="-128"/>
              <a:ea typeface="Meiryo UI" panose="020B0604030504040204" pitchFamily="50" charset="-128"/>
              <a:cs typeface="Meiryo UI" panose="020B0604030504040204" pitchFamily="50" charset="-128"/>
            </a:endParaRPr>
          </a:p>
        </p:txBody>
      </p:sp>
      <p:sp>
        <p:nvSpPr>
          <p:cNvPr id="26" name="タイトル 1"/>
          <p:cNvSpPr txBox="1">
            <a:spLocks/>
          </p:cNvSpPr>
          <p:nvPr/>
        </p:nvSpPr>
        <p:spPr>
          <a:xfrm>
            <a:off x="8439416" y="6530972"/>
            <a:ext cx="655069" cy="327029"/>
          </a:xfrm>
          <a:prstGeom prst="rect">
            <a:avLst/>
          </a:prstGeom>
          <a:solidFill>
            <a:schemeClr val="tx2">
              <a:lumMod val="40000"/>
              <a:lumOff val="60000"/>
            </a:schemeClr>
          </a:solidFill>
          <a:ln w="25400">
            <a:noFill/>
          </a:ln>
        </p:spPr>
        <p:txBody>
          <a:bodyPr vert="horz" lIns="128016" tIns="64008" rIns="128016" bIns="64008" rtlCol="0" anchor="ct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fld id="{2224BDCA-BA0A-48AC-A5B2-3266FBFFA5C2}" type="slidenum">
              <a:rPr lang="en-US" altLang="ja-JP" sz="2200" b="1" smtClean="0">
                <a:latin typeface="Meiryo UI" panose="020B0604030504040204" pitchFamily="50" charset="-128"/>
                <a:ea typeface="Meiryo UI" panose="020B0604030504040204" pitchFamily="50" charset="-128"/>
              </a:rPr>
              <a:t>12</a:t>
            </a:fld>
            <a:endParaRPr lang="ja-JP" altLang="en-US" sz="2200" b="1">
              <a:latin typeface="Meiryo UI" panose="020B0604030504040204" pitchFamily="50" charset="-128"/>
              <a:ea typeface="Meiryo UI" panose="020B0604030504040204" pitchFamily="50" charset="-128"/>
            </a:endParaRPr>
          </a:p>
        </p:txBody>
      </p:sp>
      <p:sp>
        <p:nvSpPr>
          <p:cNvPr id="18" name="正方形/長方形 1"/>
          <p:cNvSpPr>
            <a:spLocks noChangeArrowheads="1"/>
          </p:cNvSpPr>
          <p:nvPr/>
        </p:nvSpPr>
        <p:spPr bwMode="auto">
          <a:xfrm>
            <a:off x="6898382" y="3557980"/>
            <a:ext cx="1233749" cy="279953"/>
          </a:xfrm>
          <a:prstGeom prst="rect">
            <a:avLst/>
          </a:prstGeom>
          <a:noFill/>
          <a:ln w="9525" algn="ctr">
            <a:noFill/>
            <a:round/>
            <a:headEnd/>
            <a:tailEnd/>
          </a:ln>
        </p:spPr>
        <p:txBody>
          <a:bodyPr/>
          <a:lstStyle/>
          <a:p>
            <a:pPr algn="ctr"/>
            <a:r>
              <a:rPr lang="ja-JP" altLang="en-US" sz="1100" b="1" dirty="0">
                <a:latin typeface="Meiryo UI" panose="020B0604030504040204" pitchFamily="50" charset="-128"/>
                <a:ea typeface="Meiryo UI" panose="020B0604030504040204" pitchFamily="50" charset="-128"/>
                <a:cs typeface="Meiryo UI" panose="020B0604030504040204" pitchFamily="50" charset="-128"/>
              </a:rPr>
              <a:t>▲啓発ポスター</a:t>
            </a:r>
          </a:p>
        </p:txBody>
      </p:sp>
      <p:pic>
        <p:nvPicPr>
          <p:cNvPr id="8" name="図 7"/>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6880683" y="1823704"/>
            <a:ext cx="1313295" cy="1659747"/>
          </a:xfrm>
          <a:prstGeom prst="rect">
            <a:avLst/>
          </a:prstGeom>
        </p:spPr>
      </p:pic>
      <p:sp>
        <p:nvSpPr>
          <p:cNvPr id="37" name="テキスト ボックス 36">
            <a:extLst>
              <a:ext uri="{FF2B5EF4-FFF2-40B4-BE49-F238E27FC236}">
                <a16:creationId xmlns:a16="http://schemas.microsoft.com/office/drawing/2014/main" id="{32D24C9C-AE64-41CF-BA1D-721BC5B44232}"/>
              </a:ext>
            </a:extLst>
          </p:cNvPr>
          <p:cNvSpPr txBox="1"/>
          <p:nvPr/>
        </p:nvSpPr>
        <p:spPr>
          <a:xfrm>
            <a:off x="3654132" y="5000136"/>
            <a:ext cx="3473135" cy="459485"/>
          </a:xfrm>
          <a:prstGeom prst="rect">
            <a:avLst/>
          </a:prstGeom>
          <a:noFill/>
        </p:spPr>
        <p:txBody>
          <a:bodyPr wrap="square">
            <a:spAutoFit/>
          </a:bodyPr>
          <a:lstStyle/>
          <a:p>
            <a:pPr marL="174625" indent="-174625">
              <a:lnSpc>
                <a:spcPts val="1500"/>
              </a:lnSpc>
            </a:pPr>
            <a:r>
              <a:rPr lang="en-US" altLang="ja-JP" sz="1200" dirty="0">
                <a:latin typeface="Meiryo UI" panose="020B0604030504040204" pitchFamily="50" charset="-128"/>
                <a:ea typeface="Meiryo UI" panose="020B0604030504040204" pitchFamily="50" charset="-128"/>
                <a:cs typeface="Meiryo UI" panose="020B0604030504040204" pitchFamily="50" charset="-128"/>
              </a:rPr>
              <a:t>2025</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年度（</a:t>
            </a:r>
            <a:r>
              <a:rPr lang="en-US" altLang="ja-JP" sz="1200" dirty="0">
                <a:latin typeface="Meiryo UI" panose="020B0604030504040204" pitchFamily="50" charset="-128"/>
                <a:ea typeface="Meiryo UI" panose="020B0604030504040204" pitchFamily="50" charset="-128"/>
                <a:cs typeface="Meiryo UI" panose="020B0604030504040204" pitchFamily="50" charset="-128"/>
              </a:rPr>
              <a:t>R7</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a:t>
            </a:r>
            <a:endParaRPr lang="en-US" altLang="ja-JP" sz="1200" dirty="0">
              <a:latin typeface="Meiryo UI" panose="020B0604030504040204" pitchFamily="50" charset="-128"/>
              <a:ea typeface="Meiryo UI" panose="020B0604030504040204" pitchFamily="50" charset="-128"/>
              <a:cs typeface="Meiryo UI" panose="020B0604030504040204" pitchFamily="50" charset="-128"/>
            </a:endParaRPr>
          </a:p>
          <a:p>
            <a:pPr marL="174625" indent="-174625">
              <a:lnSpc>
                <a:spcPts val="1500"/>
              </a:lnSpc>
            </a:pPr>
            <a:r>
              <a:rPr lang="ja-JP" altLang="en-US" sz="1200" dirty="0">
                <a:latin typeface="Meiryo UI" panose="020B0604030504040204" pitchFamily="50" charset="-128"/>
                <a:ea typeface="Meiryo UI" panose="020B0604030504040204" pitchFamily="50" charset="-128"/>
                <a:cs typeface="Meiryo UI" panose="020B0604030504040204" pitchFamily="50" charset="-128"/>
              </a:rPr>
              <a:t>支援学校の空調機更新：３校</a:t>
            </a:r>
            <a:endParaRPr lang="en-US" altLang="ja-JP" sz="12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30" name="四角形: 角を丸くする 29">
            <a:extLst>
              <a:ext uri="{FF2B5EF4-FFF2-40B4-BE49-F238E27FC236}">
                <a16:creationId xmlns:a16="http://schemas.microsoft.com/office/drawing/2014/main" id="{462139C3-0B2A-4912-BF60-1B10380DB129}"/>
              </a:ext>
            </a:extLst>
          </p:cNvPr>
          <p:cNvSpPr/>
          <p:nvPr/>
        </p:nvSpPr>
        <p:spPr>
          <a:xfrm>
            <a:off x="564401" y="6080362"/>
            <a:ext cx="7144338" cy="482414"/>
          </a:xfrm>
          <a:prstGeom prst="roundRect">
            <a:avLst/>
          </a:prstGeom>
          <a:ln/>
        </p:spPr>
        <p:style>
          <a:lnRef idx="3">
            <a:schemeClr val="lt1"/>
          </a:lnRef>
          <a:fillRef idx="1">
            <a:schemeClr val="accent5"/>
          </a:fillRef>
          <a:effectRef idx="1">
            <a:schemeClr val="accent5"/>
          </a:effectRef>
          <a:fontRef idx="minor">
            <a:schemeClr val="lt1"/>
          </a:fontRef>
        </p:style>
        <p:txBody>
          <a:bodyPr rtlCol="0" anchor="ctr"/>
          <a:lstStyle/>
          <a:p>
            <a:pPr algn="ctr"/>
            <a:r>
              <a:rPr lang="en-US" altLang="ja-JP" sz="1400" b="1" dirty="0">
                <a:solidFill>
                  <a:schemeClr val="bg1"/>
                </a:solidFill>
                <a:latin typeface="Meiryo UI" panose="020B0604030504040204" pitchFamily="50" charset="-128"/>
                <a:ea typeface="Meiryo UI" panose="020B0604030504040204" pitchFamily="50" charset="-128"/>
              </a:rPr>
              <a:t>2026</a:t>
            </a:r>
            <a:r>
              <a:rPr lang="ja-JP" altLang="en-US" sz="1400" b="1" dirty="0">
                <a:solidFill>
                  <a:schemeClr val="bg1"/>
                </a:solidFill>
                <a:latin typeface="Meiryo UI" panose="020B0604030504040204" pitchFamily="50" charset="-128"/>
                <a:ea typeface="Meiryo UI" panose="020B0604030504040204" pitchFamily="50" charset="-128"/>
              </a:rPr>
              <a:t>年度（</a:t>
            </a:r>
            <a:r>
              <a:rPr lang="en-US" altLang="ja-JP" sz="1400" b="1" dirty="0">
                <a:solidFill>
                  <a:schemeClr val="bg1"/>
                </a:solidFill>
                <a:latin typeface="Meiryo UI" panose="020B0604030504040204" pitchFamily="50" charset="-128"/>
                <a:ea typeface="Meiryo UI" panose="020B0604030504040204" pitchFamily="50" charset="-128"/>
              </a:rPr>
              <a:t>R8</a:t>
            </a:r>
            <a:r>
              <a:rPr lang="ja-JP" altLang="en-US" sz="1400" b="1" dirty="0">
                <a:solidFill>
                  <a:schemeClr val="bg1"/>
                </a:solidFill>
                <a:latin typeface="Meiryo UI" panose="020B0604030504040204" pitchFamily="50" charset="-128"/>
                <a:ea typeface="Meiryo UI" panose="020B0604030504040204" pitchFamily="50" charset="-128"/>
              </a:rPr>
              <a:t>）継続予定</a:t>
            </a:r>
            <a:endParaRPr lang="en-US" altLang="ja-JP" sz="1400" dirty="0">
              <a:solidFill>
                <a:schemeClr val="bg1"/>
              </a:solidFill>
              <a:latin typeface="Meiryo UI" panose="020B0604030504040204" pitchFamily="50" charset="-128"/>
              <a:ea typeface="Meiryo UI" panose="020B0604030504040204" pitchFamily="50" charset="-128"/>
            </a:endParaRPr>
          </a:p>
        </p:txBody>
      </p:sp>
      <p:grpSp>
        <p:nvGrpSpPr>
          <p:cNvPr id="4" name="グループ化 3">
            <a:extLst>
              <a:ext uri="{FF2B5EF4-FFF2-40B4-BE49-F238E27FC236}">
                <a16:creationId xmlns:a16="http://schemas.microsoft.com/office/drawing/2014/main" id="{151AF77D-E174-486C-A348-86961678C968}"/>
              </a:ext>
            </a:extLst>
          </p:cNvPr>
          <p:cNvGrpSpPr/>
          <p:nvPr/>
        </p:nvGrpSpPr>
        <p:grpSpPr>
          <a:xfrm>
            <a:off x="6442268" y="4105318"/>
            <a:ext cx="2190125" cy="1672634"/>
            <a:chOff x="6645263" y="4502283"/>
            <a:chExt cx="2190125" cy="1672634"/>
          </a:xfrm>
        </p:grpSpPr>
        <p:sp>
          <p:nvSpPr>
            <p:cNvPr id="29" name="正方形/長方形 1">
              <a:extLst>
                <a:ext uri="{FF2B5EF4-FFF2-40B4-BE49-F238E27FC236}">
                  <a16:creationId xmlns:a16="http://schemas.microsoft.com/office/drawing/2014/main" id="{1BB10CDD-2B52-41AF-914F-82B09D28E849}"/>
                </a:ext>
              </a:extLst>
            </p:cNvPr>
            <p:cNvSpPr>
              <a:spLocks noChangeArrowheads="1"/>
            </p:cNvSpPr>
            <p:nvPr/>
          </p:nvSpPr>
          <p:spPr bwMode="auto">
            <a:xfrm>
              <a:off x="6645264" y="5643405"/>
              <a:ext cx="2190124" cy="531512"/>
            </a:xfrm>
            <a:prstGeom prst="rect">
              <a:avLst/>
            </a:prstGeom>
            <a:noFill/>
            <a:ln w="9525" algn="ctr">
              <a:noFill/>
              <a:round/>
              <a:headEnd/>
              <a:tailEnd/>
            </a:ln>
          </p:spPr>
          <p:txBody>
            <a:bodyPr/>
            <a:lstStyle/>
            <a:p>
              <a:pPr algn="ctr"/>
              <a:r>
                <a:rPr lang="ja-JP" altLang="en-US" sz="1100" b="1" dirty="0">
                  <a:latin typeface="Meiryo UI" panose="020B0604030504040204" pitchFamily="50" charset="-128"/>
                  <a:ea typeface="Meiryo UI" panose="020B0604030504040204" pitchFamily="50" charset="-128"/>
                  <a:cs typeface="Meiryo UI" panose="020B0604030504040204" pitchFamily="50" charset="-128"/>
                </a:rPr>
                <a:t>▲全府立学校に配備している</a:t>
              </a:r>
              <a:endParaRPr lang="en-US" altLang="ja-JP" sz="1100" b="1" dirty="0">
                <a:latin typeface="Meiryo UI" panose="020B0604030504040204" pitchFamily="50" charset="-128"/>
                <a:ea typeface="Meiryo UI" panose="020B0604030504040204" pitchFamily="50" charset="-128"/>
                <a:cs typeface="Meiryo UI" panose="020B0604030504040204" pitchFamily="50" charset="-128"/>
              </a:endParaRPr>
            </a:p>
            <a:p>
              <a:pPr algn="ctr"/>
              <a:r>
                <a:rPr lang="ja-JP" altLang="en-US" sz="1100" b="1" dirty="0">
                  <a:latin typeface="Meiryo UI" panose="020B0604030504040204" pitchFamily="50" charset="-128"/>
                  <a:ea typeface="Meiryo UI" panose="020B0604030504040204" pitchFamily="50" charset="-128"/>
                  <a:cs typeface="Meiryo UI" panose="020B0604030504040204" pitchFamily="50" charset="-128"/>
                </a:rPr>
                <a:t>暑さ指数計</a:t>
              </a:r>
            </a:p>
          </p:txBody>
        </p:sp>
        <p:pic>
          <p:nvPicPr>
            <p:cNvPr id="31" name="図 30">
              <a:extLst>
                <a:ext uri="{FF2B5EF4-FFF2-40B4-BE49-F238E27FC236}">
                  <a16:creationId xmlns:a16="http://schemas.microsoft.com/office/drawing/2014/main" id="{2F042663-644C-43D4-AAAC-C90FCE4FC917}"/>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b="49312"/>
            <a:stretch/>
          </p:blipFill>
          <p:spPr>
            <a:xfrm>
              <a:off x="7768496" y="4518745"/>
              <a:ext cx="1066892" cy="1053768"/>
            </a:xfrm>
            <a:prstGeom prst="rect">
              <a:avLst/>
            </a:prstGeom>
          </p:spPr>
        </p:pic>
        <p:pic>
          <p:nvPicPr>
            <p:cNvPr id="32" name="図 31">
              <a:extLst>
                <a:ext uri="{FF2B5EF4-FFF2-40B4-BE49-F238E27FC236}">
                  <a16:creationId xmlns:a16="http://schemas.microsoft.com/office/drawing/2014/main" id="{B987EAF4-0B61-4D40-B99B-92EA35BDC9B6}"/>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b="49899"/>
            <a:stretch/>
          </p:blipFill>
          <p:spPr>
            <a:xfrm>
              <a:off x="6645263" y="4502283"/>
              <a:ext cx="1072989" cy="1053768"/>
            </a:xfrm>
            <a:prstGeom prst="rect">
              <a:avLst/>
            </a:prstGeom>
          </p:spPr>
        </p:pic>
      </p:grpSp>
      <p:sp>
        <p:nvSpPr>
          <p:cNvPr id="34" name="正方形/長方形 1">
            <a:extLst>
              <a:ext uri="{FF2B5EF4-FFF2-40B4-BE49-F238E27FC236}">
                <a16:creationId xmlns:a16="http://schemas.microsoft.com/office/drawing/2014/main" id="{2B036A4E-C383-44C1-B0B3-F1F7A1EFF79F}"/>
              </a:ext>
            </a:extLst>
          </p:cNvPr>
          <p:cNvSpPr>
            <a:spLocks noChangeArrowheads="1"/>
          </p:cNvSpPr>
          <p:nvPr/>
        </p:nvSpPr>
        <p:spPr bwMode="auto">
          <a:xfrm>
            <a:off x="810005" y="4405264"/>
            <a:ext cx="2477775" cy="453876"/>
          </a:xfrm>
          <a:prstGeom prst="rect">
            <a:avLst/>
          </a:prstGeom>
          <a:noFill/>
          <a:ln w="9525" algn="ctr">
            <a:noFill/>
            <a:round/>
            <a:headEnd/>
            <a:tailEnd/>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1" lang="en-US" altLang="ja-JP" sz="1050" b="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n-cs"/>
              </a:rPr>
              <a:t>2019</a:t>
            </a:r>
            <a:r>
              <a:rPr kumimoji="1" lang="ja-JP" altLang="en-US" sz="1050" b="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n-cs"/>
              </a:rPr>
              <a:t>年度（</a:t>
            </a:r>
            <a:r>
              <a:rPr kumimoji="1" lang="en-US" altLang="ja-JP" sz="1050" b="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n-cs"/>
              </a:rPr>
              <a:t>R1</a:t>
            </a:r>
            <a:r>
              <a:rPr kumimoji="1" lang="ja-JP" altLang="en-US" sz="1050" b="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n-cs"/>
              </a:rPr>
              <a:t>）～</a:t>
            </a:r>
            <a:r>
              <a:rPr kumimoji="1" lang="en-US" altLang="ja-JP" sz="1050" b="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n-cs"/>
              </a:rPr>
              <a:t>2024</a:t>
            </a:r>
            <a:r>
              <a:rPr kumimoji="1" lang="ja-JP" altLang="en-US" sz="1050" b="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n-cs"/>
              </a:rPr>
              <a:t>年度（</a:t>
            </a:r>
            <a:r>
              <a:rPr kumimoji="1" lang="en-US" altLang="ja-JP" sz="1050" b="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n-cs"/>
              </a:rPr>
              <a:t>R6</a:t>
            </a:r>
            <a:r>
              <a:rPr kumimoji="1" lang="ja-JP" altLang="en-US" sz="1050" b="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n-cs"/>
              </a:rPr>
              <a:t>）</a:t>
            </a:r>
            <a:endParaRPr kumimoji="1" lang="en-US" altLang="ja-JP" sz="1050" b="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1" lang="ja-JP" altLang="en-US" sz="1050" b="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n-cs"/>
              </a:rPr>
              <a:t>府立学校：</a:t>
            </a:r>
            <a:r>
              <a:rPr kumimoji="1" lang="en-US" altLang="ja-JP" sz="1050" b="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n-cs"/>
              </a:rPr>
              <a:t>148</a:t>
            </a:r>
            <a:r>
              <a:rPr kumimoji="1" lang="ja-JP" altLang="en-US" sz="1050" b="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n-cs"/>
              </a:rPr>
              <a:t>校、支援学校：</a:t>
            </a:r>
            <a:r>
              <a:rPr kumimoji="1" lang="en-US" altLang="ja-JP" sz="1050" b="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n-cs"/>
              </a:rPr>
              <a:t>38</a:t>
            </a:r>
            <a:r>
              <a:rPr kumimoji="1" lang="ja-JP" altLang="en-US" sz="1050" b="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n-cs"/>
              </a:rPr>
              <a:t>校</a:t>
            </a:r>
            <a:endParaRPr kumimoji="1" lang="en-US" altLang="ja-JP" sz="1050" b="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n-cs"/>
            </a:endParaRPr>
          </a:p>
        </p:txBody>
      </p:sp>
      <p:sp>
        <p:nvSpPr>
          <p:cNvPr id="36" name="正方形/長方形 1">
            <a:extLst>
              <a:ext uri="{FF2B5EF4-FFF2-40B4-BE49-F238E27FC236}">
                <a16:creationId xmlns:a16="http://schemas.microsoft.com/office/drawing/2014/main" id="{B36D8704-4D0C-49E8-B722-19862CF292EB}"/>
              </a:ext>
            </a:extLst>
          </p:cNvPr>
          <p:cNvSpPr>
            <a:spLocks noChangeArrowheads="1"/>
          </p:cNvSpPr>
          <p:nvPr/>
        </p:nvSpPr>
        <p:spPr bwMode="auto">
          <a:xfrm>
            <a:off x="827801" y="5229879"/>
            <a:ext cx="2981810" cy="729676"/>
          </a:xfrm>
          <a:prstGeom prst="rect">
            <a:avLst/>
          </a:prstGeom>
          <a:noFill/>
          <a:ln w="9525" algn="ctr">
            <a:noFill/>
            <a:round/>
            <a:headEnd/>
            <a:tailEnd/>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1" lang="en-US" altLang="ja-JP" sz="1050" b="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n-cs"/>
              </a:rPr>
              <a:t>2019</a:t>
            </a:r>
            <a:r>
              <a:rPr kumimoji="1" lang="ja-JP" altLang="en-US" sz="1050" b="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n-cs"/>
              </a:rPr>
              <a:t>年度（</a:t>
            </a:r>
            <a:r>
              <a:rPr kumimoji="1" lang="en-US" altLang="ja-JP" sz="1050" b="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n-cs"/>
              </a:rPr>
              <a:t>R1</a:t>
            </a:r>
            <a:r>
              <a:rPr kumimoji="1" lang="ja-JP" altLang="en-US" sz="1050" b="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n-cs"/>
              </a:rPr>
              <a:t>）～</a:t>
            </a:r>
            <a:r>
              <a:rPr kumimoji="1" lang="en-US" altLang="ja-JP" sz="1050" b="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n-cs"/>
              </a:rPr>
              <a:t>2023</a:t>
            </a:r>
            <a:r>
              <a:rPr kumimoji="1" lang="ja-JP" altLang="en-US" sz="1050" b="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n-cs"/>
              </a:rPr>
              <a:t>年度（</a:t>
            </a:r>
            <a:r>
              <a:rPr kumimoji="1" lang="en-US" altLang="ja-JP" sz="1050" b="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n-cs"/>
              </a:rPr>
              <a:t>R5</a:t>
            </a:r>
            <a:r>
              <a:rPr kumimoji="1" lang="ja-JP" altLang="en-US" sz="1050" b="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n-cs"/>
              </a:rPr>
              <a:t>）</a:t>
            </a:r>
          </a:p>
          <a:p>
            <a:pPr marL="0" marR="0" lvl="0" indent="0" algn="l" defTabSz="914400" rtl="0" eaLnBrk="0" fontAlgn="base" latinLnBrk="0" hangingPunct="0">
              <a:lnSpc>
                <a:spcPct val="100000"/>
              </a:lnSpc>
              <a:spcBef>
                <a:spcPct val="0"/>
              </a:spcBef>
              <a:spcAft>
                <a:spcPct val="0"/>
              </a:spcAft>
              <a:buClrTx/>
              <a:buSzTx/>
              <a:buFontTx/>
              <a:buNone/>
              <a:tabLst/>
              <a:defRPr/>
            </a:pPr>
            <a:r>
              <a:rPr kumimoji="1" lang="ja-JP" altLang="en-US" sz="1050" b="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n-cs"/>
              </a:rPr>
              <a:t>肢体不自由校：</a:t>
            </a:r>
            <a:r>
              <a:rPr kumimoji="1" lang="en-US" altLang="ja-JP" sz="1050" b="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n-cs"/>
              </a:rPr>
              <a:t>13</a:t>
            </a:r>
            <a:r>
              <a:rPr kumimoji="1" lang="ja-JP" altLang="en-US" sz="1050" b="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n-cs"/>
              </a:rPr>
              <a:t>校、 知的障がい校：</a:t>
            </a:r>
            <a:r>
              <a:rPr kumimoji="1" lang="en-US" altLang="ja-JP" sz="1050" b="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n-cs"/>
              </a:rPr>
              <a:t>16</a:t>
            </a:r>
            <a:r>
              <a:rPr kumimoji="1" lang="ja-JP" altLang="en-US" sz="1050" b="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n-cs"/>
              </a:rPr>
              <a:t>校</a:t>
            </a:r>
          </a:p>
          <a:p>
            <a:pPr marL="0" marR="0" lvl="0" indent="0" algn="l" defTabSz="914400" rtl="0" eaLnBrk="0" fontAlgn="base" latinLnBrk="0" hangingPunct="0">
              <a:lnSpc>
                <a:spcPct val="100000"/>
              </a:lnSpc>
              <a:spcBef>
                <a:spcPct val="0"/>
              </a:spcBef>
              <a:spcAft>
                <a:spcPct val="0"/>
              </a:spcAft>
              <a:buClrTx/>
              <a:buSzTx/>
              <a:buFontTx/>
              <a:buNone/>
              <a:tabLst/>
              <a:defRPr/>
            </a:pPr>
            <a:r>
              <a:rPr kumimoji="1" lang="ja-JP" altLang="en-US" sz="1050" b="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n-cs"/>
              </a:rPr>
              <a:t>聴覚支援校   ：３校、 視覚支援校  ：１校</a:t>
            </a:r>
          </a:p>
        </p:txBody>
      </p:sp>
    </p:spTree>
    <p:extLst>
      <p:ext uri="{BB962C8B-B14F-4D97-AF65-F5344CB8AC3E}">
        <p14:creationId xmlns:p14="http://schemas.microsoft.com/office/powerpoint/2010/main" val="263858818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p:cNvSpPr txBox="1"/>
          <p:nvPr/>
        </p:nvSpPr>
        <p:spPr>
          <a:xfrm>
            <a:off x="-1480" y="-35699"/>
            <a:ext cx="9145480" cy="486279"/>
          </a:xfrm>
          <a:prstGeom prst="rect">
            <a:avLst/>
          </a:prstGeom>
          <a:solidFill>
            <a:srgbClr val="002060"/>
          </a:solidFill>
          <a:ln>
            <a:noFill/>
          </a:ln>
          <a:effectLst/>
        </p:spPr>
        <p:txBody>
          <a:bodyPr wrap="square" lIns="91190" tIns="57908" rIns="91190" bIns="57908" rtlCol="0" anchor="ctr">
            <a:spAutoFit/>
          </a:bodyPr>
          <a:lstStyle/>
          <a:p>
            <a:pPr algn="ctr"/>
            <a:r>
              <a:rPr kumimoji="0" lang="ja-JP" altLang="en-US" sz="2400" b="1" kern="0">
                <a:solidFill>
                  <a:schemeClr val="bg1"/>
                </a:solidFill>
                <a:latin typeface="Meiryo UI" panose="020B0604030504040204" pitchFamily="50" charset="-128"/>
                <a:ea typeface="Meiryo UI" panose="020B0604030504040204" pitchFamily="50" charset="-128"/>
                <a:cs typeface="Meiryo UI" panose="020B0604030504040204" pitchFamily="50" charset="-128"/>
              </a:rPr>
              <a:t>（２）涼しい空間</a:t>
            </a:r>
            <a:r>
              <a:rPr kumimoji="0" lang="ja-JP" altLang="en-US" sz="2400" b="1" kern="0">
                <a:solidFill>
                  <a:prstClr val="white"/>
                </a:solidFill>
                <a:latin typeface="Meiryo UI" panose="020B0604030504040204" pitchFamily="50" charset="-128"/>
                <a:ea typeface="Meiryo UI" panose="020B0604030504040204" pitchFamily="50" charset="-128"/>
                <a:cs typeface="Meiryo UI" panose="020B0604030504040204" pitchFamily="50" charset="-128"/>
              </a:rPr>
              <a:t>の</a:t>
            </a:r>
            <a:r>
              <a:rPr kumimoji="0" lang="ja-JP" altLang="en-US" sz="2400" b="1" kern="0">
                <a:solidFill>
                  <a:schemeClr val="bg1"/>
                </a:solidFill>
                <a:latin typeface="Meiryo UI" panose="020B0604030504040204" pitchFamily="50" charset="-128"/>
                <a:ea typeface="Meiryo UI" panose="020B0604030504040204" pitchFamily="50" charset="-128"/>
                <a:cs typeface="Meiryo UI" panose="020B0604030504040204" pitchFamily="50" charset="-128"/>
              </a:rPr>
              <a:t>活用促進</a:t>
            </a:r>
          </a:p>
        </p:txBody>
      </p:sp>
      <p:graphicFrame>
        <p:nvGraphicFramePr>
          <p:cNvPr id="16" name="表 15"/>
          <p:cNvGraphicFramePr>
            <a:graphicFrameLocks noGrp="1"/>
          </p:cNvGraphicFramePr>
          <p:nvPr>
            <p:extLst>
              <p:ext uri="{D42A27DB-BD31-4B8C-83A1-F6EECF244321}">
                <p14:modId xmlns:p14="http://schemas.microsoft.com/office/powerpoint/2010/main" val="4012769349"/>
              </p:ext>
            </p:extLst>
          </p:nvPr>
        </p:nvGraphicFramePr>
        <p:xfrm>
          <a:off x="155341" y="2256720"/>
          <a:ext cx="8831835" cy="4244873"/>
        </p:xfrm>
        <a:graphic>
          <a:graphicData uri="http://schemas.openxmlformats.org/drawingml/2006/table">
            <a:tbl>
              <a:tblPr firstRow="1" bandRow="1">
                <a:tableStyleId>{5C22544A-7EE6-4342-B048-85BDC9FD1C3A}</a:tableStyleId>
              </a:tblPr>
              <a:tblGrid>
                <a:gridCol w="8831835">
                  <a:extLst>
                    <a:ext uri="{9D8B030D-6E8A-4147-A177-3AD203B41FA5}">
                      <a16:colId xmlns:a16="http://schemas.microsoft.com/office/drawing/2014/main" val="20000"/>
                    </a:ext>
                  </a:extLst>
                </a:gridCol>
              </a:tblGrid>
              <a:tr h="380192">
                <a:tc>
                  <a:txBody>
                    <a:bodyPr/>
                    <a:lstStyle/>
                    <a:p>
                      <a:pPr algn="ctr"/>
                      <a:r>
                        <a:rPr kumimoji="1" lang="en-US" altLang="ja-JP" sz="2000"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2025</a:t>
                      </a:r>
                      <a:r>
                        <a:rPr kumimoji="1" lang="ja-JP" altLang="en-US" sz="2000"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年度（</a:t>
                      </a:r>
                      <a:r>
                        <a:rPr kumimoji="1" lang="en-US" altLang="ja-JP" sz="2000"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R7</a:t>
                      </a:r>
                      <a:r>
                        <a:rPr kumimoji="1" lang="ja-JP" altLang="en-US" sz="2000"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）の具体的な取組</a:t>
                      </a:r>
                      <a:r>
                        <a:rPr kumimoji="1" lang="ja-JP" altLang="en-US" sz="2000" dirty="0">
                          <a:latin typeface="Meiryo UI" panose="020B0604030504040204" pitchFamily="50" charset="-128"/>
                          <a:ea typeface="Meiryo UI" panose="020B0604030504040204" pitchFamily="50" charset="-128"/>
                          <a:cs typeface="Meiryo UI" panose="020B0604030504040204" pitchFamily="50" charset="-128"/>
                        </a:rPr>
                        <a:t>内容</a:t>
                      </a:r>
                    </a:p>
                  </a:txBody>
                  <a:tcPr marL="0" marR="0" marT="0" marB="0" anchor="ctr">
                    <a:solidFill>
                      <a:srgbClr val="0070C0"/>
                    </a:solidFill>
                  </a:tcPr>
                </a:tc>
                <a:extLst>
                  <a:ext uri="{0D108BD9-81ED-4DB2-BD59-A6C34878D82A}">
                    <a16:rowId xmlns:a16="http://schemas.microsoft.com/office/drawing/2014/main" val="10000"/>
                  </a:ext>
                </a:extLst>
              </a:tr>
              <a:tr h="3864681">
                <a:tc>
                  <a:txBody>
                    <a:bodyPr/>
                    <a:lstStyle/>
                    <a:p>
                      <a:endParaRPr kumimoji="1" lang="en-US" altLang="ja-JP" sz="300" dirty="0">
                        <a:latin typeface="Meiryo UI" panose="020B0604030504040204" pitchFamily="50" charset="-128"/>
                        <a:ea typeface="Meiryo UI" panose="020B0604030504040204" pitchFamily="50" charset="-128"/>
                        <a:cs typeface="Meiryo UI" panose="020B0604030504040204" pitchFamily="50" charset="-128"/>
                      </a:endParaRPr>
                    </a:p>
                    <a:p>
                      <a:endParaRPr kumimoji="1" lang="en-US" altLang="ja-JP" sz="700" dirty="0">
                        <a:latin typeface="Meiryo UI" panose="020B0604030504040204" pitchFamily="50" charset="-128"/>
                        <a:ea typeface="Meiryo UI" panose="020B0604030504040204" pitchFamily="50" charset="-128"/>
                        <a:cs typeface="Meiryo UI" panose="020B0604030504040204" pitchFamily="50" charset="-128"/>
                      </a:endParaRPr>
                    </a:p>
                    <a:p>
                      <a:r>
                        <a:rPr kumimoji="1" lang="ja-JP" altLang="en-US" sz="1200" b="0" dirty="0">
                          <a:latin typeface="Meiryo UI" panose="020B0604030504040204" pitchFamily="50" charset="-128"/>
                          <a:ea typeface="Meiryo UI" panose="020B0604030504040204" pitchFamily="50" charset="-128"/>
                          <a:cs typeface="Meiryo UI" panose="020B0604030504040204" pitchFamily="50" charset="-128"/>
                        </a:rPr>
                        <a:t>　</a:t>
                      </a:r>
                      <a:endParaRPr kumimoji="1" lang="en-US" altLang="ja-JP" sz="1200" b="0" dirty="0">
                        <a:latin typeface="Meiryo UI" panose="020B0604030504040204" pitchFamily="50" charset="-128"/>
                        <a:ea typeface="Meiryo UI" panose="020B0604030504040204" pitchFamily="50" charset="-128"/>
                        <a:cs typeface="Meiryo UI" panose="020B0604030504040204" pitchFamily="50" charset="-128"/>
                      </a:endParaRPr>
                    </a:p>
                    <a:p>
                      <a:endParaRPr kumimoji="1" lang="en-US" altLang="ja-JP" sz="1200" b="0" dirty="0">
                        <a:latin typeface="Meiryo UI" panose="020B0604030504040204" pitchFamily="50" charset="-128"/>
                        <a:ea typeface="Meiryo UI" panose="020B0604030504040204" pitchFamily="50" charset="-128"/>
                        <a:cs typeface="Meiryo UI" panose="020B0604030504040204" pitchFamily="50" charset="-128"/>
                      </a:endParaRPr>
                    </a:p>
                    <a:p>
                      <a:r>
                        <a:rPr kumimoji="1" lang="ja-JP" altLang="en-US" sz="1200" b="0" dirty="0">
                          <a:latin typeface="Meiryo UI" panose="020B0604030504040204" pitchFamily="50" charset="-128"/>
                          <a:ea typeface="Meiryo UI" panose="020B0604030504040204" pitchFamily="50" charset="-128"/>
                          <a:cs typeface="Meiryo UI" panose="020B0604030504040204" pitchFamily="50" charset="-128"/>
                        </a:rPr>
                        <a:t>　</a:t>
                      </a:r>
                      <a:endParaRPr kumimoji="1" lang="en-US" altLang="ja-JP" sz="1200" b="0" dirty="0">
                        <a:latin typeface="Meiryo UI" panose="020B0604030504040204" pitchFamily="50" charset="-128"/>
                        <a:ea typeface="Meiryo UI" panose="020B0604030504040204" pitchFamily="50" charset="-128"/>
                        <a:cs typeface="Meiryo UI" panose="020B0604030504040204" pitchFamily="50" charset="-128"/>
                      </a:endParaRPr>
                    </a:p>
                  </a:txBody>
                  <a:tcPr marL="31528" marR="31528" marT="0" marB="0">
                    <a:lnB w="12700" cap="flat" cmpd="sng" algn="ctr">
                      <a:solidFill>
                        <a:schemeClr val="bg1"/>
                      </a:solidFill>
                      <a:prstDash val="solid"/>
                      <a:round/>
                      <a:headEnd type="none" w="med" len="med"/>
                      <a:tailEnd type="none" w="med" len="med"/>
                    </a:lnB>
                    <a:solidFill>
                      <a:schemeClr val="tx2">
                        <a:lumMod val="20000"/>
                        <a:lumOff val="80000"/>
                      </a:schemeClr>
                    </a:solidFill>
                  </a:tcPr>
                </a:tc>
                <a:extLst>
                  <a:ext uri="{0D108BD9-81ED-4DB2-BD59-A6C34878D82A}">
                    <a16:rowId xmlns:a16="http://schemas.microsoft.com/office/drawing/2014/main" val="10001"/>
                  </a:ext>
                </a:extLst>
              </a:tr>
            </a:tbl>
          </a:graphicData>
        </a:graphic>
      </p:graphicFrame>
      <p:sp>
        <p:nvSpPr>
          <p:cNvPr id="52" name="正方形/長方形 1"/>
          <p:cNvSpPr>
            <a:spLocks noChangeArrowheads="1"/>
          </p:cNvSpPr>
          <p:nvPr/>
        </p:nvSpPr>
        <p:spPr bwMode="auto">
          <a:xfrm>
            <a:off x="163950" y="3188286"/>
            <a:ext cx="8628265" cy="916235"/>
          </a:xfrm>
          <a:prstGeom prst="rect">
            <a:avLst/>
          </a:prstGeom>
          <a:noFill/>
          <a:ln w="9525" algn="ctr">
            <a:noFill/>
            <a:round/>
            <a:headEnd/>
            <a:tailEnd/>
          </a:ln>
        </p:spPr>
        <p:txBody>
          <a:bodyPr/>
          <a:lstStyle/>
          <a:p>
            <a:pPr marL="174625" indent="-174625">
              <a:lnSpc>
                <a:spcPts val="1600"/>
              </a:lnSpc>
            </a:pPr>
            <a:r>
              <a:rPr lang="ja-JP" altLang="en-US" sz="1400" b="1" dirty="0">
                <a:latin typeface="Meiryo UI" panose="020B0604030504040204" pitchFamily="50" charset="-128"/>
                <a:ea typeface="Meiryo UI" panose="020B0604030504040204" pitchFamily="50" charset="-128"/>
                <a:cs typeface="Meiryo UI" panose="020B0604030504040204" pitchFamily="50" charset="-128"/>
              </a:rPr>
              <a:t>◆実施期間・時間</a:t>
            </a:r>
          </a:p>
          <a:p>
            <a:pPr marL="174625" indent="-174625">
              <a:lnSpc>
                <a:spcPts val="1600"/>
              </a:lnSpc>
            </a:pPr>
            <a:r>
              <a:rPr lang="ja-JP" altLang="en-US" sz="12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 期間：原則５月から９月末まで　　時間：各施設・店舗の営業時間内でご協力可能な範囲</a:t>
            </a:r>
          </a:p>
          <a:p>
            <a:pPr marL="174625" indent="-174625">
              <a:lnSpc>
                <a:spcPts val="1600"/>
              </a:lnSpc>
            </a:pPr>
            <a:r>
              <a:rPr lang="ja-JP" altLang="en-US" sz="1400" dirty="0">
                <a:latin typeface="Meiryo UI" panose="020B0604030504040204" pitchFamily="50" charset="-128"/>
                <a:ea typeface="Meiryo UI" panose="020B0604030504040204" pitchFamily="50" charset="-128"/>
                <a:cs typeface="Meiryo UI" panose="020B0604030504040204" pitchFamily="50" charset="-128"/>
              </a:rPr>
              <a:t> 　</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実施期間は目安であり、各施設・店舗の状況により変更可能</a:t>
            </a:r>
          </a:p>
        </p:txBody>
      </p:sp>
      <p:grpSp>
        <p:nvGrpSpPr>
          <p:cNvPr id="41" name="グループ化 40"/>
          <p:cNvGrpSpPr/>
          <p:nvPr/>
        </p:nvGrpSpPr>
        <p:grpSpPr>
          <a:xfrm>
            <a:off x="1761894" y="536135"/>
            <a:ext cx="7246362" cy="657826"/>
            <a:chOff x="3075868" y="2420887"/>
            <a:chExt cx="3566983" cy="890838"/>
          </a:xfrm>
        </p:grpSpPr>
        <p:sp>
          <p:nvSpPr>
            <p:cNvPr id="42" name="角丸四角形 41"/>
            <p:cNvSpPr/>
            <p:nvPr/>
          </p:nvSpPr>
          <p:spPr>
            <a:xfrm>
              <a:off x="3075868" y="2420887"/>
              <a:ext cx="3558944" cy="890838"/>
            </a:xfrm>
            <a:prstGeom prst="roundRect">
              <a:avLst>
                <a:gd name="adj" fmla="val 9545"/>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vert="eaVert" lIns="0" tIns="0" rIns="0" bIns="0" rtlCol="0" anchor="ctr"/>
            <a:lstStyle/>
            <a:p>
              <a:pPr algn="ctr"/>
              <a:endParaRPr lang="ja-JP" altLang="en-US" sz="1600" b="1">
                <a:latin typeface="Meiryo UI" panose="020B0604030504040204" pitchFamily="50" charset="-128"/>
                <a:ea typeface="Meiryo UI" panose="020B0604030504040204" pitchFamily="50" charset="-128"/>
                <a:cs typeface="Meiryo UI" panose="020B0604030504040204" pitchFamily="50" charset="-128"/>
              </a:endParaRPr>
            </a:p>
          </p:txBody>
        </p:sp>
        <p:sp>
          <p:nvSpPr>
            <p:cNvPr id="43" name="正方形/長方形 42"/>
            <p:cNvSpPr/>
            <p:nvPr/>
          </p:nvSpPr>
          <p:spPr>
            <a:xfrm>
              <a:off x="3075868" y="2595388"/>
              <a:ext cx="3566983" cy="541835"/>
            </a:xfrm>
            <a:prstGeom prst="rect">
              <a:avLst/>
            </a:prstGeom>
          </p:spPr>
          <p:txBody>
            <a:bodyPr wrap="square">
              <a:spAutoFit/>
            </a:bodyPr>
            <a:lstStyle/>
            <a:p>
              <a:endParaRPr lang="ja-JP" altLang="en-US" sz="2000" b="1">
                <a:latin typeface="Meiryo UI" panose="020B0604030504040204" pitchFamily="50" charset="-128"/>
                <a:ea typeface="Meiryo UI" panose="020B0604030504040204" pitchFamily="50" charset="-128"/>
                <a:cs typeface="Meiryo UI" panose="020B0604030504040204" pitchFamily="50" charset="-128"/>
              </a:endParaRPr>
            </a:p>
          </p:txBody>
        </p:sp>
      </p:grpSp>
      <p:sp>
        <p:nvSpPr>
          <p:cNvPr id="44" name="角丸四角形 43"/>
          <p:cNvSpPr/>
          <p:nvPr/>
        </p:nvSpPr>
        <p:spPr>
          <a:xfrm>
            <a:off x="193530" y="548836"/>
            <a:ext cx="1492344" cy="647916"/>
          </a:xfrm>
          <a:prstGeom prst="roundRect">
            <a:avLst>
              <a:gd name="adj" fmla="val 7069"/>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82762" tIns="41381" rIns="82762" bIns="41381" rtlCol="0" anchor="ctr"/>
          <a:lstStyle/>
          <a:p>
            <a:pPr algn="ctr"/>
            <a:r>
              <a:rPr lang="ja-JP" altLang="en-US" sz="2000" b="1">
                <a:latin typeface="Meiryo UI" panose="020B0604030504040204" pitchFamily="50" charset="-128"/>
                <a:ea typeface="Meiryo UI" panose="020B0604030504040204" pitchFamily="50" charset="-128"/>
                <a:cs typeface="Meiryo UI" panose="020B0604030504040204" pitchFamily="50" charset="-128"/>
              </a:rPr>
              <a:t>取組①</a:t>
            </a:r>
          </a:p>
        </p:txBody>
      </p:sp>
      <p:graphicFrame>
        <p:nvGraphicFramePr>
          <p:cNvPr id="45" name="表 44"/>
          <p:cNvGraphicFramePr>
            <a:graphicFrameLocks noGrp="1"/>
          </p:cNvGraphicFramePr>
          <p:nvPr>
            <p:extLst>
              <p:ext uri="{D42A27DB-BD31-4B8C-83A1-F6EECF244321}">
                <p14:modId xmlns:p14="http://schemas.microsoft.com/office/powerpoint/2010/main" val="224050446"/>
              </p:ext>
            </p:extLst>
          </p:nvPr>
        </p:nvGraphicFramePr>
        <p:xfrm>
          <a:off x="155341" y="1243362"/>
          <a:ext cx="8831835" cy="966748"/>
        </p:xfrm>
        <a:graphic>
          <a:graphicData uri="http://schemas.openxmlformats.org/drawingml/2006/table">
            <a:tbl>
              <a:tblPr firstRow="1" bandRow="1">
                <a:tableStyleId>{5C22544A-7EE6-4342-B048-85BDC9FD1C3A}</a:tableStyleId>
              </a:tblPr>
              <a:tblGrid>
                <a:gridCol w="8831835">
                  <a:extLst>
                    <a:ext uri="{9D8B030D-6E8A-4147-A177-3AD203B41FA5}">
                      <a16:colId xmlns:a16="http://schemas.microsoft.com/office/drawing/2014/main" val="20000"/>
                    </a:ext>
                  </a:extLst>
                </a:gridCol>
              </a:tblGrid>
              <a:tr h="332638">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2000" dirty="0">
                          <a:latin typeface="Meiryo UI" panose="020B0604030504040204" pitchFamily="50" charset="-128"/>
                          <a:ea typeface="Meiryo UI" panose="020B0604030504040204" pitchFamily="50" charset="-128"/>
                          <a:cs typeface="Meiryo UI" panose="020B0604030504040204" pitchFamily="50" charset="-128"/>
                        </a:rPr>
                        <a:t>概　要</a:t>
                      </a:r>
                    </a:p>
                  </a:txBody>
                  <a:tcPr marL="0" marR="0" marT="0" marB="0" anchor="ctr">
                    <a:solidFill>
                      <a:srgbClr val="0070C0"/>
                    </a:solidFill>
                  </a:tcPr>
                </a:tc>
                <a:extLst>
                  <a:ext uri="{0D108BD9-81ED-4DB2-BD59-A6C34878D82A}">
                    <a16:rowId xmlns:a16="http://schemas.microsoft.com/office/drawing/2014/main" val="10000"/>
                  </a:ext>
                </a:extLst>
              </a:tr>
              <a:tr h="634110">
                <a:tc>
                  <a:txBody>
                    <a:bodyPr/>
                    <a:lstStyle/>
                    <a:p>
                      <a:pPr marL="180000" marR="0" lvl="0" indent="-457200" algn="l" defTabSz="914400" rtl="0" eaLnBrk="1" fontAlgn="auto" latinLnBrk="0" hangingPunct="1">
                        <a:lnSpc>
                          <a:spcPct val="100000"/>
                        </a:lnSpc>
                        <a:spcBef>
                          <a:spcPts val="600"/>
                        </a:spcBef>
                        <a:spcAft>
                          <a:spcPts val="0"/>
                        </a:spcAft>
                        <a:buClrTx/>
                        <a:buSzTx/>
                        <a:buFontTx/>
                        <a:buNone/>
                        <a:tabLst/>
                        <a:defRPr/>
                      </a:pPr>
                      <a:r>
                        <a:rPr kumimoji="1" lang="ja-JP" altLang="en-US" sz="16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■猛暑の際に外出先の一時避難所として、暑さをしのげる涼しい空間（クールオアシス）を、薬局・携帯ショップ・スーパー・コンビニ等の施設・店舗の協力により府民等に対して提供する。</a:t>
                      </a:r>
                      <a:endParaRPr lang="ja-JP" altLang="en-US" sz="160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31528" marR="31528" marT="0" marB="0" anchor="ctr">
                    <a:solidFill>
                      <a:schemeClr val="tx2">
                        <a:lumMod val="20000"/>
                        <a:lumOff val="80000"/>
                      </a:schemeClr>
                    </a:solidFill>
                  </a:tcPr>
                </a:tc>
                <a:extLst>
                  <a:ext uri="{0D108BD9-81ED-4DB2-BD59-A6C34878D82A}">
                    <a16:rowId xmlns:a16="http://schemas.microsoft.com/office/drawing/2014/main" val="10001"/>
                  </a:ext>
                </a:extLst>
              </a:tr>
            </a:tbl>
          </a:graphicData>
        </a:graphic>
      </p:graphicFrame>
      <p:sp>
        <p:nvSpPr>
          <p:cNvPr id="18" name="正方形/長方形 1"/>
          <p:cNvSpPr>
            <a:spLocks noChangeArrowheads="1"/>
          </p:cNvSpPr>
          <p:nvPr/>
        </p:nvSpPr>
        <p:spPr bwMode="auto">
          <a:xfrm>
            <a:off x="7261761" y="890461"/>
            <a:ext cx="1895313" cy="349284"/>
          </a:xfrm>
          <a:prstGeom prst="rect">
            <a:avLst/>
          </a:prstGeom>
          <a:noFill/>
          <a:ln w="9525" algn="ctr">
            <a:noFill/>
            <a:round/>
            <a:headEnd/>
            <a:tailEnd/>
          </a:ln>
        </p:spPr>
        <p:txBody>
          <a:bodyPr/>
          <a:lstStyle/>
          <a:p>
            <a:r>
              <a:rPr lang="ja-JP" altLang="en-US" sz="1400">
                <a:latin typeface="Meiryo UI" panose="020B0604030504040204" pitchFamily="50" charset="-128"/>
                <a:ea typeface="Meiryo UI" panose="020B0604030504040204" pitchFamily="50" charset="-128"/>
                <a:cs typeface="Meiryo UI" panose="020B0604030504040204" pitchFamily="50" charset="-128"/>
              </a:rPr>
              <a:t>（環境農林水産部）</a:t>
            </a:r>
            <a:endParaRPr lang="en-US" altLang="ja-JP" sz="1400">
              <a:latin typeface="Meiryo UI" panose="020B0604030504040204" pitchFamily="50" charset="-128"/>
              <a:ea typeface="Meiryo UI" panose="020B0604030504040204" pitchFamily="50" charset="-128"/>
              <a:cs typeface="Meiryo UI" panose="020B0604030504040204" pitchFamily="50" charset="-128"/>
            </a:endParaRPr>
          </a:p>
        </p:txBody>
      </p:sp>
      <p:sp>
        <p:nvSpPr>
          <p:cNvPr id="17" name="タイトル 1"/>
          <p:cNvSpPr txBox="1">
            <a:spLocks/>
          </p:cNvSpPr>
          <p:nvPr/>
        </p:nvSpPr>
        <p:spPr>
          <a:xfrm>
            <a:off x="8439416" y="6530972"/>
            <a:ext cx="655069" cy="327029"/>
          </a:xfrm>
          <a:prstGeom prst="rect">
            <a:avLst/>
          </a:prstGeom>
          <a:solidFill>
            <a:schemeClr val="tx2">
              <a:lumMod val="40000"/>
              <a:lumOff val="60000"/>
            </a:schemeClr>
          </a:solidFill>
          <a:ln w="25400">
            <a:noFill/>
          </a:ln>
        </p:spPr>
        <p:txBody>
          <a:bodyPr vert="horz" lIns="128016" tIns="64008" rIns="128016" bIns="64008" rtlCol="0" anchor="ct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fld id="{2D226355-F962-44D8-A14A-4CDD15E7C7BD}" type="slidenum">
              <a:rPr lang="en-US" altLang="ja-JP" sz="2200" b="1" smtClean="0">
                <a:latin typeface="Meiryo UI" panose="020B0604030504040204" pitchFamily="50" charset="-128"/>
                <a:ea typeface="Meiryo UI" panose="020B0604030504040204" pitchFamily="50" charset="-128"/>
              </a:rPr>
              <a:t>13</a:t>
            </a:fld>
            <a:endParaRPr lang="ja-JP" altLang="en-US" sz="2200" b="1">
              <a:latin typeface="Meiryo UI" panose="020B0604030504040204" pitchFamily="50" charset="-128"/>
              <a:ea typeface="Meiryo UI" panose="020B0604030504040204" pitchFamily="50" charset="-128"/>
            </a:endParaRPr>
          </a:p>
        </p:txBody>
      </p:sp>
      <p:sp>
        <p:nvSpPr>
          <p:cNvPr id="14" name="正方形/長方形 13">
            <a:extLst>
              <a:ext uri="{FF2B5EF4-FFF2-40B4-BE49-F238E27FC236}">
                <a16:creationId xmlns:a16="http://schemas.microsoft.com/office/drawing/2014/main" id="{ECE9D6FB-DE4C-44B6-BBAE-C554D7449E60}"/>
              </a:ext>
            </a:extLst>
          </p:cNvPr>
          <p:cNvSpPr/>
          <p:nvPr/>
        </p:nvSpPr>
        <p:spPr>
          <a:xfrm>
            <a:off x="1892615" y="662831"/>
            <a:ext cx="5449687" cy="400110"/>
          </a:xfrm>
          <a:prstGeom prst="rect">
            <a:avLst/>
          </a:prstGeom>
        </p:spPr>
        <p:txBody>
          <a:bodyPr wrap="square">
            <a:spAutoFit/>
          </a:bodyPr>
          <a:lstStyle/>
          <a:p>
            <a:r>
              <a:rPr lang="ja-JP" altLang="en-US" sz="2000" b="1">
                <a:latin typeface="Meiryo UI" panose="020B0604030504040204" pitchFamily="50" charset="-128"/>
                <a:ea typeface="Meiryo UI" panose="020B0604030504040204" pitchFamily="50" charset="-128"/>
                <a:cs typeface="Meiryo UI" panose="020B0604030504040204" pitchFamily="50" charset="-128"/>
              </a:rPr>
              <a:t>おおさかクールオアシスプロジェクト</a:t>
            </a:r>
          </a:p>
        </p:txBody>
      </p:sp>
      <p:sp>
        <p:nvSpPr>
          <p:cNvPr id="37" name="テキスト ボックス 36"/>
          <p:cNvSpPr txBox="1"/>
          <p:nvPr/>
        </p:nvSpPr>
        <p:spPr>
          <a:xfrm>
            <a:off x="163950" y="2636912"/>
            <a:ext cx="8414062" cy="523220"/>
          </a:xfrm>
          <a:prstGeom prst="rect">
            <a:avLst/>
          </a:prstGeom>
          <a:noFill/>
        </p:spPr>
        <p:txBody>
          <a:bodyPr wrap="square" rtlCol="0">
            <a:spAutoFit/>
          </a:bodyPr>
          <a:lstStyle/>
          <a:p>
            <a:r>
              <a:rPr lang="ja-JP" altLang="en-US" sz="1400" b="1" u="sng" dirty="0">
                <a:latin typeface="メイリオ" panose="020B0604030504040204" pitchFamily="50" charset="-128"/>
                <a:ea typeface="メイリオ" panose="020B0604030504040204" pitchFamily="50" charset="-128"/>
                <a:cs typeface="メイリオ" panose="020B0604030504040204" pitchFamily="50" charset="-128"/>
              </a:rPr>
              <a:t>◆クールオアシスプロジェクトでの協力内容</a:t>
            </a:r>
            <a:endParaRPr lang="en-US" altLang="ja-JP" sz="1400" b="1" u="sng" dirty="0">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1400" b="1" dirty="0">
                <a:latin typeface="メイリオ" panose="020B0604030504040204" pitchFamily="50" charset="-128"/>
                <a:ea typeface="メイリオ" panose="020B0604030504040204" pitchFamily="50" charset="-128"/>
                <a:cs typeface="メイリオ" panose="020B0604030504040204" pitchFamily="50" charset="-128"/>
              </a:rPr>
              <a:t>（協力標識の掲示、休憩用冷房のある空間の提供、可能な範囲で休憩スペースや椅子等の提供）</a:t>
            </a:r>
            <a:endParaRPr kumimoji="1" lang="ja-JP" altLang="en-US" sz="1400" b="1" dirty="0">
              <a:latin typeface="メイリオ" panose="020B0604030504040204" pitchFamily="50" charset="-128"/>
              <a:ea typeface="メイリオ" panose="020B0604030504040204" pitchFamily="50" charset="-128"/>
              <a:cs typeface="メイリオ" panose="020B0604030504040204" pitchFamily="50" charset="-128"/>
            </a:endParaRPr>
          </a:p>
        </p:txBody>
      </p:sp>
      <p:pic>
        <p:nvPicPr>
          <p:cNvPr id="19" name="図 18">
            <a:extLst>
              <a:ext uri="{FF2B5EF4-FFF2-40B4-BE49-F238E27FC236}">
                <a16:creationId xmlns:a16="http://schemas.microsoft.com/office/drawing/2014/main" id="{D06A011A-1354-4D26-BDBA-F72268E9EEE6}"/>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7031501" y="4771770"/>
            <a:ext cx="1842825" cy="1234189"/>
          </a:xfrm>
          <a:prstGeom prst="rect">
            <a:avLst/>
          </a:prstGeom>
          <a:ln w="12700">
            <a:solidFill>
              <a:srgbClr val="FFFFFF"/>
            </a:solidFill>
          </a:ln>
        </p:spPr>
      </p:pic>
      <p:sp>
        <p:nvSpPr>
          <p:cNvPr id="20" name="テキスト ボックス 19">
            <a:extLst>
              <a:ext uri="{FF2B5EF4-FFF2-40B4-BE49-F238E27FC236}">
                <a16:creationId xmlns:a16="http://schemas.microsoft.com/office/drawing/2014/main" id="{5D5D92F6-D4CD-4458-BA03-986E2CA39A4D}"/>
              </a:ext>
            </a:extLst>
          </p:cNvPr>
          <p:cNvSpPr txBox="1"/>
          <p:nvPr/>
        </p:nvSpPr>
        <p:spPr>
          <a:xfrm>
            <a:off x="6959512" y="4379156"/>
            <a:ext cx="1992156" cy="370422"/>
          </a:xfrm>
          <a:prstGeom prst="rect">
            <a:avLst/>
          </a:prstGeom>
          <a:noFill/>
        </p:spPr>
        <p:txBody>
          <a:bodyPr wrap="square" rtlCol="0">
            <a:spAutoFit/>
          </a:bodyPr>
          <a:lstStyle/>
          <a:p>
            <a:pPr>
              <a:lnSpc>
                <a:spcPts val="2600"/>
              </a:lnSpc>
            </a:pPr>
            <a:r>
              <a:rPr lang="ja-JP" altLang="en-US" sz="1100" b="1" dirty="0">
                <a:ln w="0">
                  <a:noFill/>
                </a:ln>
                <a:effectLst/>
                <a:latin typeface="Meiryo UI" panose="020B0604030504040204" pitchFamily="50" charset="-128"/>
                <a:ea typeface="Meiryo UI" panose="020B0604030504040204" pitchFamily="50" charset="-128"/>
              </a:rPr>
              <a:t>▲庁内協力施設の様子（例）</a:t>
            </a:r>
            <a:endParaRPr lang="en-US" altLang="ja-JP" sz="1100" b="1" dirty="0">
              <a:ln w="0">
                <a:noFill/>
              </a:ln>
              <a:effectLst/>
              <a:latin typeface="Meiryo UI" panose="020B0604030504040204" pitchFamily="50" charset="-128"/>
              <a:ea typeface="Meiryo UI" panose="020B0604030504040204" pitchFamily="50" charset="-128"/>
            </a:endParaRPr>
          </a:p>
        </p:txBody>
      </p:sp>
      <p:pic>
        <p:nvPicPr>
          <p:cNvPr id="21" name="図 20">
            <a:extLst>
              <a:ext uri="{FF2B5EF4-FFF2-40B4-BE49-F238E27FC236}">
                <a16:creationId xmlns:a16="http://schemas.microsoft.com/office/drawing/2014/main" id="{EBC830EA-BC6B-44A6-9142-64D2807A0891}"/>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7031502" y="3147578"/>
            <a:ext cx="1840435" cy="1368384"/>
          </a:xfrm>
          <a:prstGeom prst="rect">
            <a:avLst/>
          </a:prstGeom>
          <a:ln w="12700">
            <a:solidFill>
              <a:srgbClr val="FFFFFF"/>
            </a:solidFill>
          </a:ln>
        </p:spPr>
      </p:pic>
      <p:sp>
        <p:nvSpPr>
          <p:cNvPr id="24" name="テキスト ボックス 23">
            <a:extLst>
              <a:ext uri="{FF2B5EF4-FFF2-40B4-BE49-F238E27FC236}">
                <a16:creationId xmlns:a16="http://schemas.microsoft.com/office/drawing/2014/main" id="{C1BFB401-8311-42E1-84C2-B579DDD9A232}"/>
              </a:ext>
            </a:extLst>
          </p:cNvPr>
          <p:cNvSpPr txBox="1"/>
          <p:nvPr/>
        </p:nvSpPr>
        <p:spPr>
          <a:xfrm>
            <a:off x="7082842" y="5879364"/>
            <a:ext cx="1737756" cy="370422"/>
          </a:xfrm>
          <a:prstGeom prst="rect">
            <a:avLst/>
          </a:prstGeom>
          <a:noFill/>
        </p:spPr>
        <p:txBody>
          <a:bodyPr wrap="square" rtlCol="0">
            <a:spAutoFit/>
          </a:bodyPr>
          <a:lstStyle/>
          <a:p>
            <a:pPr>
              <a:lnSpc>
                <a:spcPts val="2600"/>
              </a:lnSpc>
            </a:pPr>
            <a:r>
              <a:rPr lang="ja-JP" altLang="en-US" sz="1100" b="1" dirty="0">
                <a:ln w="0">
                  <a:noFill/>
                </a:ln>
                <a:effectLst/>
                <a:latin typeface="Meiryo UI" panose="020B0604030504040204" pitchFamily="50" charset="-128"/>
                <a:ea typeface="Meiryo UI" panose="020B0604030504040204" pitchFamily="50" charset="-128"/>
              </a:rPr>
              <a:t>▲協力店舗の様子（例）</a:t>
            </a:r>
            <a:endParaRPr lang="en-US" altLang="ja-JP" sz="1100" b="1" dirty="0">
              <a:ln w="0">
                <a:noFill/>
              </a:ln>
              <a:effectLst/>
              <a:latin typeface="Meiryo UI" panose="020B0604030504040204" pitchFamily="50" charset="-128"/>
              <a:ea typeface="Meiryo UI" panose="020B0604030504040204" pitchFamily="50" charset="-128"/>
            </a:endParaRPr>
          </a:p>
        </p:txBody>
      </p:sp>
      <p:sp>
        <p:nvSpPr>
          <p:cNvPr id="26" name="四角形: 角を丸くする 25">
            <a:extLst>
              <a:ext uri="{FF2B5EF4-FFF2-40B4-BE49-F238E27FC236}">
                <a16:creationId xmlns:a16="http://schemas.microsoft.com/office/drawing/2014/main" id="{681110B8-02C3-43E5-87B1-5BFD70B639CC}"/>
              </a:ext>
            </a:extLst>
          </p:cNvPr>
          <p:cNvSpPr/>
          <p:nvPr/>
        </p:nvSpPr>
        <p:spPr>
          <a:xfrm>
            <a:off x="748562" y="6282186"/>
            <a:ext cx="7460855" cy="482414"/>
          </a:xfrm>
          <a:prstGeom prst="roundRect">
            <a:avLst/>
          </a:prstGeom>
          <a:ln/>
        </p:spPr>
        <p:style>
          <a:lnRef idx="3">
            <a:schemeClr val="lt1"/>
          </a:lnRef>
          <a:fillRef idx="1">
            <a:schemeClr val="accent5"/>
          </a:fillRef>
          <a:effectRef idx="1">
            <a:schemeClr val="accent5"/>
          </a:effectRef>
          <a:fontRef idx="minor">
            <a:schemeClr val="lt1"/>
          </a:fontRef>
        </p:style>
        <p:txBody>
          <a:bodyPr rtlCol="0" anchor="ctr"/>
          <a:lstStyle/>
          <a:p>
            <a:pPr algn="ctr"/>
            <a:r>
              <a:rPr lang="en-US" altLang="ja-JP" sz="1400" b="1" dirty="0">
                <a:solidFill>
                  <a:schemeClr val="bg1"/>
                </a:solidFill>
                <a:latin typeface="Meiryo UI" panose="020B0604030504040204" pitchFamily="50" charset="-128"/>
                <a:ea typeface="Meiryo UI" panose="020B0604030504040204" pitchFamily="50" charset="-128"/>
              </a:rPr>
              <a:t>2026</a:t>
            </a:r>
            <a:r>
              <a:rPr lang="ja-JP" altLang="en-US" sz="1400" b="1" dirty="0">
                <a:solidFill>
                  <a:schemeClr val="bg1"/>
                </a:solidFill>
                <a:latin typeface="Meiryo UI" panose="020B0604030504040204" pitchFamily="50" charset="-128"/>
                <a:ea typeface="Meiryo UI" panose="020B0604030504040204" pitchFamily="50" charset="-128"/>
              </a:rPr>
              <a:t>年度（</a:t>
            </a:r>
            <a:r>
              <a:rPr lang="en-US" altLang="ja-JP" sz="1400" b="1" dirty="0">
                <a:solidFill>
                  <a:schemeClr val="bg1"/>
                </a:solidFill>
                <a:latin typeface="Meiryo UI" panose="020B0604030504040204" pitchFamily="50" charset="-128"/>
                <a:ea typeface="Meiryo UI" panose="020B0604030504040204" pitchFamily="50" charset="-128"/>
              </a:rPr>
              <a:t>R8</a:t>
            </a:r>
            <a:r>
              <a:rPr lang="ja-JP" altLang="en-US" sz="1400" b="1" dirty="0">
                <a:solidFill>
                  <a:schemeClr val="bg1"/>
                </a:solidFill>
                <a:latin typeface="Meiryo UI" panose="020B0604030504040204" pitchFamily="50" charset="-128"/>
                <a:ea typeface="Meiryo UI" panose="020B0604030504040204" pitchFamily="50" charset="-128"/>
              </a:rPr>
              <a:t>）継続予定</a:t>
            </a:r>
            <a:endParaRPr lang="en-US" altLang="ja-JP" sz="1400" dirty="0">
              <a:solidFill>
                <a:schemeClr val="bg1"/>
              </a:solidFill>
              <a:latin typeface="Meiryo UI" panose="020B0604030504040204" pitchFamily="50" charset="-128"/>
              <a:ea typeface="Meiryo UI" panose="020B0604030504040204" pitchFamily="50" charset="-128"/>
            </a:endParaRPr>
          </a:p>
        </p:txBody>
      </p:sp>
      <p:sp>
        <p:nvSpPr>
          <p:cNvPr id="25" name="テキスト ボックス 24">
            <a:extLst>
              <a:ext uri="{FF2B5EF4-FFF2-40B4-BE49-F238E27FC236}">
                <a16:creationId xmlns:a16="http://schemas.microsoft.com/office/drawing/2014/main" id="{9B3ADC59-80FF-4227-8F3E-680804ED0250}"/>
              </a:ext>
            </a:extLst>
          </p:cNvPr>
          <p:cNvSpPr txBox="1"/>
          <p:nvPr/>
        </p:nvSpPr>
        <p:spPr>
          <a:xfrm>
            <a:off x="5466168" y="5878612"/>
            <a:ext cx="1046573" cy="370422"/>
          </a:xfrm>
          <a:prstGeom prst="rect">
            <a:avLst/>
          </a:prstGeom>
          <a:noFill/>
        </p:spPr>
        <p:txBody>
          <a:bodyPr wrap="square" rtlCol="0">
            <a:spAutoFit/>
          </a:bodyPr>
          <a:lstStyle/>
          <a:p>
            <a:pPr algn="ctr">
              <a:lnSpc>
                <a:spcPts val="2600"/>
              </a:lnSpc>
            </a:pPr>
            <a:r>
              <a:rPr lang="ja-JP" altLang="en-US" sz="1100" b="1" dirty="0">
                <a:ln w="0">
                  <a:noFill/>
                </a:ln>
                <a:effectLst/>
                <a:latin typeface="Meiryo UI" panose="020B0604030504040204" pitchFamily="50" charset="-128"/>
                <a:ea typeface="Meiryo UI" panose="020B0604030504040204" pitchFamily="50" charset="-128"/>
              </a:rPr>
              <a:t>▲協力標識</a:t>
            </a:r>
            <a:endParaRPr lang="en-US" altLang="ja-JP" sz="1100" b="1" dirty="0">
              <a:ln w="0">
                <a:noFill/>
              </a:ln>
              <a:effectLst/>
              <a:latin typeface="Meiryo UI" panose="020B0604030504040204" pitchFamily="50" charset="-128"/>
              <a:ea typeface="Meiryo UI" panose="020B0604030504040204" pitchFamily="50" charset="-128"/>
            </a:endParaRPr>
          </a:p>
        </p:txBody>
      </p:sp>
      <p:pic>
        <p:nvPicPr>
          <p:cNvPr id="7" name="図 6">
            <a:extLst>
              <a:ext uri="{FF2B5EF4-FFF2-40B4-BE49-F238E27FC236}">
                <a16:creationId xmlns:a16="http://schemas.microsoft.com/office/drawing/2014/main" id="{418F7BAA-3255-45FA-B16B-3E9CEB0BFCF0}"/>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23403" y="4546737"/>
            <a:ext cx="4654659" cy="1439550"/>
          </a:xfrm>
          <a:prstGeom prst="rect">
            <a:avLst/>
          </a:prstGeom>
        </p:spPr>
      </p:pic>
      <p:pic>
        <p:nvPicPr>
          <p:cNvPr id="9" name="図 8">
            <a:extLst>
              <a:ext uri="{FF2B5EF4-FFF2-40B4-BE49-F238E27FC236}">
                <a16:creationId xmlns:a16="http://schemas.microsoft.com/office/drawing/2014/main" id="{BD76FDFA-3A6F-46E3-8DE9-9F79B33C0CAB}"/>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243157" y="3874812"/>
            <a:ext cx="1492596" cy="2109307"/>
          </a:xfrm>
          <a:prstGeom prst="rect">
            <a:avLst/>
          </a:prstGeom>
        </p:spPr>
      </p:pic>
      <p:sp>
        <p:nvSpPr>
          <p:cNvPr id="27" name="テキスト ボックス 26">
            <a:extLst>
              <a:ext uri="{FF2B5EF4-FFF2-40B4-BE49-F238E27FC236}">
                <a16:creationId xmlns:a16="http://schemas.microsoft.com/office/drawing/2014/main" id="{70AC3A19-308A-4C4A-AEE7-0F741DB1010E}"/>
              </a:ext>
            </a:extLst>
          </p:cNvPr>
          <p:cNvSpPr txBox="1"/>
          <p:nvPr/>
        </p:nvSpPr>
        <p:spPr>
          <a:xfrm>
            <a:off x="163950" y="3937754"/>
            <a:ext cx="6541649" cy="502702"/>
          </a:xfrm>
          <a:prstGeom prst="rect">
            <a:avLst/>
          </a:prstGeom>
          <a:noFill/>
        </p:spPr>
        <p:txBody>
          <a:bodyPr wrap="square">
            <a:spAutoFit/>
          </a:bodyPr>
          <a:lstStyle/>
          <a:p>
            <a:pPr marL="174625" indent="-174625">
              <a:lnSpc>
                <a:spcPts val="1600"/>
              </a:lnSpc>
            </a:pPr>
            <a:r>
              <a:rPr lang="ja-JP" altLang="en-US" sz="1400" b="1" dirty="0">
                <a:latin typeface="Meiryo UI" panose="020B0604030504040204" pitchFamily="50" charset="-128"/>
                <a:ea typeface="Meiryo UI" panose="020B0604030504040204" pitchFamily="50" charset="-128"/>
                <a:cs typeface="Meiryo UI" panose="020B0604030504040204" pitchFamily="50" charset="-128"/>
              </a:rPr>
              <a:t>◆協力施設・店舗数</a:t>
            </a:r>
            <a:endParaRPr lang="en-US" altLang="ja-JP" sz="1400" b="1" dirty="0">
              <a:latin typeface="Meiryo UI" panose="020B0604030504040204" pitchFamily="50" charset="-128"/>
              <a:ea typeface="Meiryo UI" panose="020B0604030504040204" pitchFamily="50" charset="-128"/>
              <a:cs typeface="Meiryo UI" panose="020B0604030504040204" pitchFamily="50" charset="-128"/>
            </a:endParaRPr>
          </a:p>
          <a:p>
            <a:pPr marL="174625" indent="-174625">
              <a:lnSpc>
                <a:spcPts val="1600"/>
              </a:lnSpc>
            </a:pPr>
            <a:r>
              <a:rPr lang="ja-JP" altLang="en-US" sz="1400" dirty="0">
                <a:latin typeface="Meiryo UI" panose="020B0604030504040204" pitchFamily="50" charset="-128"/>
                <a:ea typeface="Meiryo UI" panose="020B0604030504040204" pitchFamily="50" charset="-128"/>
                <a:cs typeface="Meiryo UI" panose="020B0604030504040204" pitchFamily="50" charset="-128"/>
              </a:rPr>
              <a:t>　　</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R7</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2,286</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軒（</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10</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月</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1</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日時点）</a:t>
            </a:r>
            <a:endParaRPr lang="en-US" altLang="ja-JP" sz="14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30" name="テキスト ボックス 29">
            <a:extLst>
              <a:ext uri="{FF2B5EF4-FFF2-40B4-BE49-F238E27FC236}">
                <a16:creationId xmlns:a16="http://schemas.microsoft.com/office/drawing/2014/main" id="{24AD380E-31FC-4931-B6D2-76E59715A2E0}"/>
              </a:ext>
            </a:extLst>
          </p:cNvPr>
          <p:cNvSpPr txBox="1"/>
          <p:nvPr/>
        </p:nvSpPr>
        <p:spPr>
          <a:xfrm>
            <a:off x="323402" y="5848651"/>
            <a:ext cx="4654659" cy="370422"/>
          </a:xfrm>
          <a:prstGeom prst="rect">
            <a:avLst/>
          </a:prstGeom>
          <a:noFill/>
        </p:spPr>
        <p:txBody>
          <a:bodyPr wrap="square" rtlCol="0">
            <a:spAutoFit/>
          </a:bodyPr>
          <a:lstStyle/>
          <a:p>
            <a:pPr algn="ctr">
              <a:lnSpc>
                <a:spcPts val="2600"/>
              </a:lnSpc>
            </a:pPr>
            <a:r>
              <a:rPr lang="ja-JP" altLang="en-US" sz="1100" b="1" dirty="0">
                <a:ln w="0">
                  <a:noFill/>
                </a:ln>
                <a:effectLst/>
                <a:latin typeface="Meiryo UI" panose="020B0604030504040204" pitchFamily="50" charset="-128"/>
                <a:ea typeface="Meiryo UI" panose="020B0604030504040204" pitchFamily="50" charset="-128"/>
              </a:rPr>
              <a:t>▲プロジェクト</a:t>
            </a:r>
            <a:r>
              <a:rPr lang="ja-JP" altLang="en-US" sz="1100" b="1" dirty="0">
                <a:ln w="0">
                  <a:noFill/>
                </a:ln>
                <a:latin typeface="Meiryo UI" panose="020B0604030504040204" pitchFamily="50" charset="-128"/>
                <a:ea typeface="Meiryo UI" panose="020B0604030504040204" pitchFamily="50" charset="-128"/>
              </a:rPr>
              <a:t>イメージ</a:t>
            </a:r>
            <a:endParaRPr lang="en-US" altLang="ja-JP" sz="1100" b="1" dirty="0">
              <a:ln w="0">
                <a:noFill/>
              </a:ln>
              <a:effectLst/>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124246314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p:cNvSpPr txBox="1"/>
          <p:nvPr/>
        </p:nvSpPr>
        <p:spPr>
          <a:xfrm>
            <a:off x="-1480" y="-35699"/>
            <a:ext cx="9145480" cy="486279"/>
          </a:xfrm>
          <a:prstGeom prst="rect">
            <a:avLst/>
          </a:prstGeom>
          <a:solidFill>
            <a:srgbClr val="002060"/>
          </a:solidFill>
          <a:ln>
            <a:noFill/>
          </a:ln>
          <a:effectLst/>
        </p:spPr>
        <p:txBody>
          <a:bodyPr wrap="square" lIns="91190" tIns="57908" rIns="91190" bIns="57908" rtlCol="0" anchor="ctr">
            <a:spAutoFit/>
          </a:bodyPr>
          <a:lstStyle/>
          <a:p>
            <a:pPr algn="ctr"/>
            <a:r>
              <a:rPr kumimoji="0" lang="ja-JP" altLang="en-US" sz="2400" b="1" kern="0">
                <a:solidFill>
                  <a:schemeClr val="bg1"/>
                </a:solidFill>
                <a:latin typeface="Meiryo UI" panose="020B0604030504040204" pitchFamily="50" charset="-128"/>
                <a:ea typeface="Meiryo UI" panose="020B0604030504040204" pitchFamily="50" charset="-128"/>
                <a:cs typeface="Meiryo UI" panose="020B0604030504040204" pitchFamily="50" charset="-128"/>
              </a:rPr>
              <a:t>（２）涼しい空間</a:t>
            </a:r>
            <a:r>
              <a:rPr kumimoji="0" lang="ja-JP" altLang="en-US" sz="2400" b="1" kern="0">
                <a:solidFill>
                  <a:prstClr val="white"/>
                </a:solidFill>
                <a:latin typeface="Meiryo UI" panose="020B0604030504040204" pitchFamily="50" charset="-128"/>
                <a:ea typeface="Meiryo UI" panose="020B0604030504040204" pitchFamily="50" charset="-128"/>
                <a:cs typeface="Meiryo UI" panose="020B0604030504040204" pitchFamily="50" charset="-128"/>
              </a:rPr>
              <a:t>の</a:t>
            </a:r>
            <a:r>
              <a:rPr kumimoji="0" lang="ja-JP" altLang="en-US" sz="2400" b="1" kern="0">
                <a:solidFill>
                  <a:schemeClr val="bg1"/>
                </a:solidFill>
                <a:latin typeface="Meiryo UI" panose="020B0604030504040204" pitchFamily="50" charset="-128"/>
                <a:ea typeface="Meiryo UI" panose="020B0604030504040204" pitchFamily="50" charset="-128"/>
                <a:cs typeface="Meiryo UI" panose="020B0604030504040204" pitchFamily="50" charset="-128"/>
              </a:rPr>
              <a:t>活用促進</a:t>
            </a:r>
          </a:p>
        </p:txBody>
      </p:sp>
      <p:graphicFrame>
        <p:nvGraphicFramePr>
          <p:cNvPr id="16" name="表 15"/>
          <p:cNvGraphicFramePr>
            <a:graphicFrameLocks noGrp="1"/>
          </p:cNvGraphicFramePr>
          <p:nvPr>
            <p:extLst>
              <p:ext uri="{D42A27DB-BD31-4B8C-83A1-F6EECF244321}">
                <p14:modId xmlns:p14="http://schemas.microsoft.com/office/powerpoint/2010/main" val="3890556735"/>
              </p:ext>
            </p:extLst>
          </p:nvPr>
        </p:nvGraphicFramePr>
        <p:xfrm>
          <a:off x="155341" y="2535301"/>
          <a:ext cx="8831835" cy="3966293"/>
        </p:xfrm>
        <a:graphic>
          <a:graphicData uri="http://schemas.openxmlformats.org/drawingml/2006/table">
            <a:tbl>
              <a:tblPr firstRow="1" bandRow="1">
                <a:tableStyleId>{5C22544A-7EE6-4342-B048-85BDC9FD1C3A}</a:tableStyleId>
              </a:tblPr>
              <a:tblGrid>
                <a:gridCol w="8831835">
                  <a:extLst>
                    <a:ext uri="{9D8B030D-6E8A-4147-A177-3AD203B41FA5}">
                      <a16:colId xmlns:a16="http://schemas.microsoft.com/office/drawing/2014/main" val="20000"/>
                    </a:ext>
                  </a:extLst>
                </a:gridCol>
              </a:tblGrid>
              <a:tr h="355241">
                <a:tc>
                  <a:txBody>
                    <a:bodyPr/>
                    <a:lstStyle/>
                    <a:p>
                      <a:pPr algn="ctr"/>
                      <a:r>
                        <a:rPr kumimoji="1" lang="en-US" altLang="ja-JP" sz="2000"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2025</a:t>
                      </a:r>
                      <a:r>
                        <a:rPr kumimoji="1" lang="ja-JP" altLang="en-US" sz="2000"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年度（</a:t>
                      </a:r>
                      <a:r>
                        <a:rPr kumimoji="1" lang="en-US" altLang="ja-JP" sz="2000"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R7</a:t>
                      </a:r>
                      <a:r>
                        <a:rPr kumimoji="1" lang="ja-JP" altLang="en-US" sz="2000"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）の具体的</a:t>
                      </a:r>
                      <a:r>
                        <a:rPr kumimoji="1" lang="ja-JP" altLang="en-US" sz="2000" dirty="0">
                          <a:latin typeface="Meiryo UI" panose="020B0604030504040204" pitchFamily="50" charset="-128"/>
                          <a:ea typeface="Meiryo UI" panose="020B0604030504040204" pitchFamily="50" charset="-128"/>
                          <a:cs typeface="Meiryo UI" panose="020B0604030504040204" pitchFamily="50" charset="-128"/>
                        </a:rPr>
                        <a:t>な取組内容</a:t>
                      </a:r>
                    </a:p>
                  </a:txBody>
                  <a:tcPr marL="0" marR="0" marT="0" marB="0" anchor="ctr">
                    <a:solidFill>
                      <a:srgbClr val="0070C0"/>
                    </a:solidFill>
                  </a:tcPr>
                </a:tc>
                <a:extLst>
                  <a:ext uri="{0D108BD9-81ED-4DB2-BD59-A6C34878D82A}">
                    <a16:rowId xmlns:a16="http://schemas.microsoft.com/office/drawing/2014/main" val="10000"/>
                  </a:ext>
                </a:extLst>
              </a:tr>
              <a:tr h="3611052">
                <a:tc>
                  <a:txBody>
                    <a:bodyPr/>
                    <a:lstStyle/>
                    <a:p>
                      <a:endParaRPr kumimoji="1" lang="en-US" altLang="ja-JP" sz="300" dirty="0">
                        <a:latin typeface="Meiryo UI" panose="020B0604030504040204" pitchFamily="50" charset="-128"/>
                        <a:ea typeface="Meiryo UI" panose="020B0604030504040204" pitchFamily="50" charset="-128"/>
                        <a:cs typeface="Meiryo UI" panose="020B0604030504040204" pitchFamily="50" charset="-128"/>
                      </a:endParaRPr>
                    </a:p>
                    <a:p>
                      <a:endParaRPr kumimoji="1" lang="en-US" altLang="ja-JP" sz="700" dirty="0">
                        <a:latin typeface="Meiryo UI" panose="020B0604030504040204" pitchFamily="50" charset="-128"/>
                        <a:ea typeface="Meiryo UI" panose="020B0604030504040204" pitchFamily="50" charset="-128"/>
                        <a:cs typeface="Meiryo UI" panose="020B0604030504040204" pitchFamily="50" charset="-128"/>
                      </a:endParaRPr>
                    </a:p>
                    <a:p>
                      <a:r>
                        <a:rPr kumimoji="1" lang="ja-JP" altLang="en-US" sz="1200" b="0" dirty="0">
                          <a:latin typeface="Meiryo UI" panose="020B0604030504040204" pitchFamily="50" charset="-128"/>
                          <a:ea typeface="Meiryo UI" panose="020B0604030504040204" pitchFamily="50" charset="-128"/>
                          <a:cs typeface="Meiryo UI" panose="020B0604030504040204" pitchFamily="50" charset="-128"/>
                        </a:rPr>
                        <a:t>　</a:t>
                      </a:r>
                      <a:endParaRPr kumimoji="1" lang="en-US" altLang="ja-JP" sz="1200" b="0" dirty="0">
                        <a:latin typeface="Meiryo UI" panose="020B0604030504040204" pitchFamily="50" charset="-128"/>
                        <a:ea typeface="Meiryo UI" panose="020B0604030504040204" pitchFamily="50" charset="-128"/>
                        <a:cs typeface="Meiryo UI" panose="020B0604030504040204" pitchFamily="50" charset="-128"/>
                      </a:endParaRPr>
                    </a:p>
                    <a:p>
                      <a:endParaRPr kumimoji="1" lang="en-US" altLang="ja-JP" sz="1200" b="0" dirty="0">
                        <a:latin typeface="Meiryo UI" panose="020B0604030504040204" pitchFamily="50" charset="-128"/>
                        <a:ea typeface="Meiryo UI" panose="020B0604030504040204" pitchFamily="50" charset="-128"/>
                        <a:cs typeface="Meiryo UI" panose="020B0604030504040204" pitchFamily="50" charset="-128"/>
                      </a:endParaRPr>
                    </a:p>
                    <a:p>
                      <a:r>
                        <a:rPr kumimoji="1" lang="ja-JP" altLang="en-US" sz="1200" b="0" dirty="0">
                          <a:latin typeface="Meiryo UI" panose="020B0604030504040204" pitchFamily="50" charset="-128"/>
                          <a:ea typeface="Meiryo UI" panose="020B0604030504040204" pitchFamily="50" charset="-128"/>
                          <a:cs typeface="Meiryo UI" panose="020B0604030504040204" pitchFamily="50" charset="-128"/>
                        </a:rPr>
                        <a:t>　</a:t>
                      </a:r>
                      <a:endParaRPr kumimoji="1" lang="en-US" altLang="ja-JP" sz="1200" b="0" dirty="0">
                        <a:latin typeface="Meiryo UI" panose="020B0604030504040204" pitchFamily="50" charset="-128"/>
                        <a:ea typeface="Meiryo UI" panose="020B0604030504040204" pitchFamily="50" charset="-128"/>
                        <a:cs typeface="Meiryo UI" panose="020B0604030504040204" pitchFamily="50" charset="-128"/>
                      </a:endParaRPr>
                    </a:p>
                  </a:txBody>
                  <a:tcPr marL="31528" marR="31528" marT="0" marB="0">
                    <a:lnB w="12700" cap="flat" cmpd="sng" algn="ctr">
                      <a:solidFill>
                        <a:schemeClr val="bg1"/>
                      </a:solidFill>
                      <a:prstDash val="solid"/>
                      <a:round/>
                      <a:headEnd type="none" w="med" len="med"/>
                      <a:tailEnd type="none" w="med" len="med"/>
                    </a:lnB>
                    <a:solidFill>
                      <a:schemeClr val="tx2">
                        <a:lumMod val="20000"/>
                        <a:lumOff val="80000"/>
                      </a:schemeClr>
                    </a:solidFill>
                  </a:tcPr>
                </a:tc>
                <a:extLst>
                  <a:ext uri="{0D108BD9-81ED-4DB2-BD59-A6C34878D82A}">
                    <a16:rowId xmlns:a16="http://schemas.microsoft.com/office/drawing/2014/main" val="10001"/>
                  </a:ext>
                </a:extLst>
              </a:tr>
            </a:tbl>
          </a:graphicData>
        </a:graphic>
      </p:graphicFrame>
      <p:grpSp>
        <p:nvGrpSpPr>
          <p:cNvPr id="41" name="グループ化 40"/>
          <p:cNvGrpSpPr/>
          <p:nvPr/>
        </p:nvGrpSpPr>
        <p:grpSpPr>
          <a:xfrm>
            <a:off x="1740814" y="561548"/>
            <a:ext cx="7246362" cy="657826"/>
            <a:chOff x="3075868" y="2420887"/>
            <a:chExt cx="3566983" cy="890838"/>
          </a:xfrm>
        </p:grpSpPr>
        <p:sp>
          <p:nvSpPr>
            <p:cNvPr id="42" name="角丸四角形 41"/>
            <p:cNvSpPr/>
            <p:nvPr/>
          </p:nvSpPr>
          <p:spPr>
            <a:xfrm>
              <a:off x="3075868" y="2420887"/>
              <a:ext cx="3558944" cy="890838"/>
            </a:xfrm>
            <a:prstGeom prst="roundRect">
              <a:avLst>
                <a:gd name="adj" fmla="val 9545"/>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vert="eaVert" lIns="0" tIns="0" rIns="0" bIns="0" rtlCol="0" anchor="ctr"/>
            <a:lstStyle/>
            <a:p>
              <a:pPr algn="ctr"/>
              <a:endParaRPr lang="ja-JP" altLang="en-US" sz="1600" b="1">
                <a:latin typeface="Meiryo UI" panose="020B0604030504040204" pitchFamily="50" charset="-128"/>
                <a:ea typeface="Meiryo UI" panose="020B0604030504040204" pitchFamily="50" charset="-128"/>
                <a:cs typeface="Meiryo UI" panose="020B0604030504040204" pitchFamily="50" charset="-128"/>
              </a:endParaRPr>
            </a:p>
          </p:txBody>
        </p:sp>
        <p:sp>
          <p:nvSpPr>
            <p:cNvPr id="43" name="正方形/長方形 42"/>
            <p:cNvSpPr/>
            <p:nvPr/>
          </p:nvSpPr>
          <p:spPr>
            <a:xfrm>
              <a:off x="3075868" y="2595388"/>
              <a:ext cx="3566983" cy="541835"/>
            </a:xfrm>
            <a:prstGeom prst="rect">
              <a:avLst/>
            </a:prstGeom>
          </p:spPr>
          <p:txBody>
            <a:bodyPr wrap="square">
              <a:spAutoFit/>
            </a:bodyPr>
            <a:lstStyle/>
            <a:p>
              <a:endParaRPr lang="ja-JP" altLang="en-US" sz="2000" b="1">
                <a:latin typeface="Meiryo UI" panose="020B0604030504040204" pitchFamily="50" charset="-128"/>
                <a:ea typeface="Meiryo UI" panose="020B0604030504040204" pitchFamily="50" charset="-128"/>
                <a:cs typeface="Meiryo UI" panose="020B0604030504040204" pitchFamily="50" charset="-128"/>
              </a:endParaRPr>
            </a:p>
          </p:txBody>
        </p:sp>
      </p:grpSp>
      <p:sp>
        <p:nvSpPr>
          <p:cNvPr id="44" name="角丸四角形 43"/>
          <p:cNvSpPr/>
          <p:nvPr/>
        </p:nvSpPr>
        <p:spPr>
          <a:xfrm>
            <a:off x="193530" y="548836"/>
            <a:ext cx="1492344" cy="647916"/>
          </a:xfrm>
          <a:prstGeom prst="roundRect">
            <a:avLst>
              <a:gd name="adj" fmla="val 7069"/>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82762" tIns="41381" rIns="82762" bIns="41381" rtlCol="0" anchor="ctr"/>
          <a:lstStyle/>
          <a:p>
            <a:pPr algn="ctr"/>
            <a:r>
              <a:rPr lang="ja-JP" altLang="en-US" sz="2000" b="1">
                <a:latin typeface="Meiryo UI" panose="020B0604030504040204" pitchFamily="50" charset="-128"/>
                <a:ea typeface="Meiryo UI" panose="020B0604030504040204" pitchFamily="50" charset="-128"/>
                <a:cs typeface="Meiryo UI" panose="020B0604030504040204" pitchFamily="50" charset="-128"/>
              </a:rPr>
              <a:t>取組②</a:t>
            </a:r>
          </a:p>
        </p:txBody>
      </p:sp>
      <p:sp>
        <p:nvSpPr>
          <p:cNvPr id="18" name="正方形/長方形 1"/>
          <p:cNvSpPr>
            <a:spLocks noChangeArrowheads="1"/>
          </p:cNvSpPr>
          <p:nvPr/>
        </p:nvSpPr>
        <p:spPr bwMode="auto">
          <a:xfrm>
            <a:off x="5709954" y="881010"/>
            <a:ext cx="3644773" cy="349284"/>
          </a:xfrm>
          <a:prstGeom prst="rect">
            <a:avLst/>
          </a:prstGeom>
          <a:noFill/>
          <a:ln w="9525" algn="ctr">
            <a:noFill/>
            <a:round/>
            <a:headEnd/>
            <a:tailEnd/>
          </a:ln>
        </p:spPr>
        <p:txBody>
          <a:bodyPr/>
          <a:lstStyle/>
          <a:p>
            <a:r>
              <a:rPr lang="ja-JP" altLang="en-US" sz="1400" dirty="0">
                <a:latin typeface="Meiryo UI" panose="020B0604030504040204" pitchFamily="50" charset="-128"/>
                <a:ea typeface="Meiryo UI" panose="020B0604030504040204" pitchFamily="50" charset="-128"/>
                <a:cs typeface="Meiryo UI" panose="020B0604030504040204" pitchFamily="50" charset="-128"/>
              </a:rPr>
              <a:t>（環境農林水産部・スマートシティ戦略部）</a:t>
            </a:r>
            <a:endParaRPr lang="en-US" altLang="ja-JP" sz="14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7" name="タイトル 1"/>
          <p:cNvSpPr txBox="1">
            <a:spLocks/>
          </p:cNvSpPr>
          <p:nvPr/>
        </p:nvSpPr>
        <p:spPr>
          <a:xfrm>
            <a:off x="8439416" y="6530972"/>
            <a:ext cx="655069" cy="327029"/>
          </a:xfrm>
          <a:prstGeom prst="rect">
            <a:avLst/>
          </a:prstGeom>
          <a:solidFill>
            <a:schemeClr val="tx2">
              <a:lumMod val="40000"/>
              <a:lumOff val="60000"/>
            </a:schemeClr>
          </a:solidFill>
          <a:ln w="25400">
            <a:noFill/>
          </a:ln>
        </p:spPr>
        <p:txBody>
          <a:bodyPr vert="horz" lIns="128016" tIns="64008" rIns="128016" bIns="64008" rtlCol="0" anchor="ct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fld id="{2D226355-F962-44D8-A14A-4CDD15E7C7BD}" type="slidenum">
              <a:rPr lang="en-US" altLang="ja-JP" sz="2200" b="1" smtClean="0">
                <a:latin typeface="Meiryo UI" panose="020B0604030504040204" pitchFamily="50" charset="-128"/>
                <a:ea typeface="Meiryo UI" panose="020B0604030504040204" pitchFamily="50" charset="-128"/>
              </a:rPr>
              <a:t>14</a:t>
            </a:fld>
            <a:endParaRPr lang="ja-JP" altLang="en-US" sz="2200" b="1">
              <a:latin typeface="Meiryo UI" panose="020B0604030504040204" pitchFamily="50" charset="-128"/>
              <a:ea typeface="Meiryo UI" panose="020B0604030504040204" pitchFamily="50" charset="-128"/>
            </a:endParaRPr>
          </a:p>
        </p:txBody>
      </p:sp>
      <p:sp>
        <p:nvSpPr>
          <p:cNvPr id="14" name="正方形/長方形 13">
            <a:extLst>
              <a:ext uri="{FF2B5EF4-FFF2-40B4-BE49-F238E27FC236}">
                <a16:creationId xmlns:a16="http://schemas.microsoft.com/office/drawing/2014/main" id="{ECE9D6FB-DE4C-44B6-BBAE-C554D7449E60}"/>
              </a:ext>
            </a:extLst>
          </p:cNvPr>
          <p:cNvSpPr/>
          <p:nvPr/>
        </p:nvSpPr>
        <p:spPr>
          <a:xfrm>
            <a:off x="1892615" y="662831"/>
            <a:ext cx="5449687" cy="400110"/>
          </a:xfrm>
          <a:prstGeom prst="rect">
            <a:avLst/>
          </a:prstGeom>
        </p:spPr>
        <p:txBody>
          <a:bodyPr wrap="square">
            <a:spAutoFit/>
          </a:bodyPr>
          <a:lstStyle/>
          <a:p>
            <a:r>
              <a:rPr lang="en-US" altLang="ja-JP" sz="2000" b="1">
                <a:latin typeface="Meiryo UI" panose="020B0604030504040204" pitchFamily="50" charset="-128"/>
                <a:ea typeface="Meiryo UI" panose="020B0604030504040204" pitchFamily="50" charset="-128"/>
                <a:cs typeface="Meiryo UI" panose="020B0604030504040204" pitchFamily="50" charset="-128"/>
              </a:rPr>
              <a:t>OSAKA</a:t>
            </a:r>
            <a:r>
              <a:rPr lang="ja-JP" altLang="en-US" sz="2000" b="1">
                <a:latin typeface="Meiryo UI" panose="020B0604030504040204" pitchFamily="50" charset="-128"/>
                <a:ea typeface="Meiryo UI" panose="020B0604030504040204" pitchFamily="50" charset="-128"/>
                <a:cs typeface="Meiryo UI" panose="020B0604030504040204" pitchFamily="50" charset="-128"/>
              </a:rPr>
              <a:t>ひんやりマップの公開</a:t>
            </a:r>
          </a:p>
        </p:txBody>
      </p:sp>
      <p:graphicFrame>
        <p:nvGraphicFramePr>
          <p:cNvPr id="36" name="表 35">
            <a:extLst>
              <a:ext uri="{FF2B5EF4-FFF2-40B4-BE49-F238E27FC236}">
                <a16:creationId xmlns:a16="http://schemas.microsoft.com/office/drawing/2014/main" id="{A9622AC2-FA69-4142-9D21-A9D0D6D6739A}"/>
              </a:ext>
            </a:extLst>
          </p:cNvPr>
          <p:cNvGraphicFramePr>
            <a:graphicFrameLocks noGrp="1"/>
          </p:cNvGraphicFramePr>
          <p:nvPr>
            <p:extLst>
              <p:ext uri="{D42A27DB-BD31-4B8C-83A1-F6EECF244321}">
                <p14:modId xmlns:p14="http://schemas.microsoft.com/office/powerpoint/2010/main" val="2970854554"/>
              </p:ext>
            </p:extLst>
          </p:nvPr>
        </p:nvGraphicFramePr>
        <p:xfrm>
          <a:off x="139010" y="1295007"/>
          <a:ext cx="8831835" cy="1208109"/>
        </p:xfrm>
        <a:graphic>
          <a:graphicData uri="http://schemas.openxmlformats.org/drawingml/2006/table">
            <a:tbl>
              <a:tblPr firstRow="1" bandRow="1">
                <a:tableStyleId>{5C22544A-7EE6-4342-B048-85BDC9FD1C3A}</a:tableStyleId>
              </a:tblPr>
              <a:tblGrid>
                <a:gridCol w="8831835">
                  <a:extLst>
                    <a:ext uri="{9D8B030D-6E8A-4147-A177-3AD203B41FA5}">
                      <a16:colId xmlns:a16="http://schemas.microsoft.com/office/drawing/2014/main" val="20000"/>
                    </a:ext>
                  </a:extLst>
                </a:gridCol>
              </a:tblGrid>
              <a:tr h="35240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2000">
                          <a:latin typeface="Meiryo UI" panose="020B0604030504040204" pitchFamily="50" charset="-128"/>
                          <a:ea typeface="Meiryo UI" panose="020B0604030504040204" pitchFamily="50" charset="-128"/>
                          <a:cs typeface="Meiryo UI" panose="020B0604030504040204" pitchFamily="50" charset="-128"/>
                        </a:rPr>
                        <a:t>概　要</a:t>
                      </a:r>
                    </a:p>
                  </a:txBody>
                  <a:tcPr marL="0" marR="0" marT="0" marB="0" anchor="ctr">
                    <a:solidFill>
                      <a:srgbClr val="0070C0"/>
                    </a:solidFill>
                  </a:tcPr>
                </a:tc>
                <a:extLst>
                  <a:ext uri="{0D108BD9-81ED-4DB2-BD59-A6C34878D82A}">
                    <a16:rowId xmlns:a16="http://schemas.microsoft.com/office/drawing/2014/main" val="10000"/>
                  </a:ext>
                </a:extLst>
              </a:tr>
              <a:tr h="855708">
                <a:tc>
                  <a:txBody>
                    <a:bodyPr/>
                    <a:lstStyle/>
                    <a:p>
                      <a:pPr marL="180000" marR="0" lvl="0" indent="-457200" algn="l" defTabSz="914400" rtl="0" eaLnBrk="1" fontAlgn="auto" latinLnBrk="0" hangingPunct="1">
                        <a:lnSpc>
                          <a:spcPct val="100000"/>
                        </a:lnSpc>
                        <a:spcBef>
                          <a:spcPts val="600"/>
                        </a:spcBef>
                        <a:spcAft>
                          <a:spcPts val="0"/>
                        </a:spcAft>
                        <a:buClrTx/>
                        <a:buSzTx/>
                        <a:buFontTx/>
                        <a:buNone/>
                        <a:tabLst/>
                        <a:defRPr/>
                      </a:pPr>
                      <a:r>
                        <a:rPr kumimoji="1" lang="ja-JP" altLang="en-US" sz="16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■府内の暑さをしのげる涼しい空間（クールオアシス）や熱中症特別警戒アラート発令時に開放されるクーリングシェルター等をまとめてマッピングし令和６年６月</a:t>
                      </a:r>
                      <a:r>
                        <a:rPr kumimoji="1" lang="en-US" altLang="ja-JP" sz="16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13</a:t>
                      </a:r>
                      <a:r>
                        <a:rPr kumimoji="1" lang="ja-JP" altLang="en-US" sz="16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日に公開。</a:t>
                      </a:r>
                      <a:endParaRPr kumimoji="1" lang="en-US" altLang="ja-JP" sz="160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180000" marR="0" lvl="0" indent="-457200" algn="l" defTabSz="914400" rtl="0" eaLnBrk="1" fontAlgn="auto" latinLnBrk="0" hangingPunct="1">
                        <a:lnSpc>
                          <a:spcPct val="100000"/>
                        </a:lnSpc>
                        <a:spcBef>
                          <a:spcPts val="600"/>
                        </a:spcBef>
                        <a:spcAft>
                          <a:spcPts val="0"/>
                        </a:spcAft>
                        <a:buClrTx/>
                        <a:buSzTx/>
                        <a:buFontTx/>
                        <a:buNone/>
                        <a:tabLst/>
                        <a:defRPr/>
                      </a:pPr>
                      <a:r>
                        <a:rPr kumimoji="1" lang="ja-JP" altLang="en-US" sz="16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■お出かけ等の際に簡単に確認できるツールとして利用いただくことで、府民への周知と啓発を図る。</a:t>
                      </a:r>
                    </a:p>
                  </a:txBody>
                  <a:tcPr marL="31528" marR="31528" marT="0" marB="0" anchor="ctr">
                    <a:solidFill>
                      <a:schemeClr val="tx2">
                        <a:lumMod val="20000"/>
                        <a:lumOff val="80000"/>
                      </a:schemeClr>
                    </a:solidFill>
                  </a:tcPr>
                </a:tc>
                <a:extLst>
                  <a:ext uri="{0D108BD9-81ED-4DB2-BD59-A6C34878D82A}">
                    <a16:rowId xmlns:a16="http://schemas.microsoft.com/office/drawing/2014/main" val="10001"/>
                  </a:ext>
                </a:extLst>
              </a:tr>
            </a:tbl>
          </a:graphicData>
        </a:graphic>
      </p:graphicFrame>
      <p:sp>
        <p:nvSpPr>
          <p:cNvPr id="22" name="テキスト ボックス 21">
            <a:extLst>
              <a:ext uri="{FF2B5EF4-FFF2-40B4-BE49-F238E27FC236}">
                <a16:creationId xmlns:a16="http://schemas.microsoft.com/office/drawing/2014/main" id="{5AE4BBB3-DC5D-4265-97C1-353714093B55}"/>
              </a:ext>
            </a:extLst>
          </p:cNvPr>
          <p:cNvSpPr txBox="1"/>
          <p:nvPr/>
        </p:nvSpPr>
        <p:spPr>
          <a:xfrm>
            <a:off x="4329018" y="3123142"/>
            <a:ext cx="1801152" cy="378052"/>
          </a:xfrm>
          <a:prstGeom prst="rect">
            <a:avLst/>
          </a:prstGeom>
          <a:noFill/>
        </p:spPr>
        <p:txBody>
          <a:bodyPr wrap="square" rtlCol="0" anchor="ctr">
            <a:spAutoFit/>
          </a:bodyPr>
          <a:lstStyle/>
          <a:p>
            <a:pPr>
              <a:lnSpc>
                <a:spcPts val="2600"/>
              </a:lnSpc>
            </a:pPr>
            <a:r>
              <a:rPr lang="ja-JP" altLang="en-US" sz="1400" b="1" dirty="0">
                <a:ln w="0">
                  <a:noFill/>
                </a:ln>
                <a:latin typeface="Meiryo UI" panose="020B0604030504040204" pitchFamily="50" charset="-128"/>
                <a:ea typeface="Meiryo UI" panose="020B0604030504040204" pitchFamily="50" charset="-128"/>
              </a:rPr>
              <a:t>　◆マッピング件数</a:t>
            </a:r>
            <a:endParaRPr lang="en-US" altLang="ja-JP" sz="1400" b="1" dirty="0">
              <a:ln w="0">
                <a:noFill/>
              </a:ln>
              <a:effectLst/>
              <a:latin typeface="Meiryo UI" panose="020B0604030504040204" pitchFamily="50" charset="-128"/>
              <a:ea typeface="Meiryo UI" panose="020B0604030504040204" pitchFamily="50" charset="-128"/>
            </a:endParaRPr>
          </a:p>
        </p:txBody>
      </p:sp>
      <p:sp>
        <p:nvSpPr>
          <p:cNvPr id="27" name="テキスト ボックス 26">
            <a:extLst>
              <a:ext uri="{FF2B5EF4-FFF2-40B4-BE49-F238E27FC236}">
                <a16:creationId xmlns:a16="http://schemas.microsoft.com/office/drawing/2014/main" id="{1015DA51-CC9F-4675-AA9C-05704E7E7D9B}"/>
              </a:ext>
            </a:extLst>
          </p:cNvPr>
          <p:cNvSpPr txBox="1"/>
          <p:nvPr/>
        </p:nvSpPr>
        <p:spPr>
          <a:xfrm>
            <a:off x="4350095" y="4167579"/>
            <a:ext cx="3384376" cy="523220"/>
          </a:xfrm>
          <a:prstGeom prst="rect">
            <a:avLst/>
          </a:prstGeom>
          <a:noFill/>
        </p:spPr>
        <p:txBody>
          <a:bodyPr wrap="square">
            <a:spAutoFit/>
          </a:bodyPr>
          <a:lstStyle/>
          <a:p>
            <a:pPr marL="180000" indent="-457200"/>
            <a:r>
              <a:rPr lang="ja-JP" altLang="en-US" sz="1400" b="1" dirty="0">
                <a:latin typeface="Meiryo UI" panose="020B0604030504040204" pitchFamily="50" charset="-128"/>
                <a:ea typeface="Meiryo UI" panose="020B0604030504040204" pitchFamily="50" charset="-128"/>
                <a:cs typeface="Meiryo UI" panose="020B0604030504040204" pitchFamily="50" charset="-128"/>
              </a:rPr>
              <a:t>　◆アクセス件数</a:t>
            </a:r>
            <a:endParaRPr lang="en-US" altLang="ja-JP" sz="1400" b="1" dirty="0">
              <a:latin typeface="Meiryo UI" panose="020B0604030504040204" pitchFamily="50" charset="-128"/>
              <a:ea typeface="Meiryo UI" panose="020B0604030504040204" pitchFamily="50" charset="-128"/>
              <a:cs typeface="Meiryo UI" panose="020B0604030504040204" pitchFamily="50" charset="-128"/>
            </a:endParaRPr>
          </a:p>
          <a:p>
            <a:pPr marL="180000" indent="-457200"/>
            <a:r>
              <a:rPr lang="ja-JP" altLang="en-US" sz="1400" b="0" i="0" dirty="0">
                <a:solidFill>
                  <a:srgbClr val="000000"/>
                </a:solidFill>
                <a:effectLst/>
                <a:latin typeface="Roboto" panose="02000000000000000000" pitchFamily="2" charset="0"/>
              </a:rPr>
              <a:t> 　 　</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約</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290</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万</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4</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千件</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（令和</a:t>
            </a:r>
            <a:r>
              <a:rPr lang="en-US" altLang="ja-JP" sz="1200" dirty="0">
                <a:latin typeface="Meiryo UI" panose="020B0604030504040204" pitchFamily="50" charset="-128"/>
                <a:ea typeface="Meiryo UI" panose="020B0604030504040204" pitchFamily="50" charset="-128"/>
                <a:cs typeface="Meiryo UI" panose="020B0604030504040204" pitchFamily="50" charset="-128"/>
              </a:rPr>
              <a:t>7</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年</a:t>
            </a:r>
            <a:r>
              <a:rPr lang="en-US" altLang="ja-JP" sz="1200" dirty="0">
                <a:latin typeface="Meiryo UI" panose="020B0604030504040204" pitchFamily="50" charset="-128"/>
                <a:ea typeface="Meiryo UI" panose="020B0604030504040204" pitchFamily="50" charset="-128"/>
                <a:cs typeface="Meiryo UI" panose="020B0604030504040204" pitchFamily="50" charset="-128"/>
              </a:rPr>
              <a:t>11</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月末時点）</a:t>
            </a:r>
            <a:r>
              <a:rPr lang="ja-JP" altLang="en-US" sz="1200" b="1"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　</a:t>
            </a:r>
            <a:endParaRPr kumimoji="1" lang="ja-JP" altLang="en-US" sz="1200" dirty="0"/>
          </a:p>
        </p:txBody>
      </p:sp>
      <p:sp>
        <p:nvSpPr>
          <p:cNvPr id="45" name="テキスト ボックス 44">
            <a:extLst>
              <a:ext uri="{FF2B5EF4-FFF2-40B4-BE49-F238E27FC236}">
                <a16:creationId xmlns:a16="http://schemas.microsoft.com/office/drawing/2014/main" id="{329423A0-A843-4DDC-823E-C167C9427719}"/>
              </a:ext>
            </a:extLst>
          </p:cNvPr>
          <p:cNvSpPr txBox="1"/>
          <p:nvPr/>
        </p:nvSpPr>
        <p:spPr>
          <a:xfrm>
            <a:off x="4649241" y="3409010"/>
            <a:ext cx="3962597" cy="738664"/>
          </a:xfrm>
          <a:prstGeom prst="rect">
            <a:avLst/>
          </a:prstGeom>
          <a:noFill/>
        </p:spPr>
        <p:txBody>
          <a:bodyPr wrap="square">
            <a:spAutoFit/>
          </a:bodyPr>
          <a:lstStyle/>
          <a:p>
            <a:pPr marL="180000" indent="-457200"/>
            <a:r>
              <a:rPr lang="ja-JP" altLang="en-US" sz="1400" dirty="0">
                <a:latin typeface="Meiryo UI" panose="020B0604030504040204" pitchFamily="50" charset="-128"/>
                <a:ea typeface="Meiryo UI" panose="020B0604030504040204" pitchFamily="50" charset="-128"/>
                <a:cs typeface="Meiryo UI" panose="020B0604030504040204" pitchFamily="50" charset="-128"/>
              </a:rPr>
              <a:t>クールオアシス（民間の施設・店舗）　</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2,286</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件</a:t>
            </a:r>
            <a:endParaRPr lang="en-US" altLang="ja-JP" sz="1400" dirty="0">
              <a:latin typeface="Meiryo UI" panose="020B0604030504040204" pitchFamily="50" charset="-128"/>
              <a:ea typeface="Meiryo UI" panose="020B0604030504040204" pitchFamily="50" charset="-128"/>
              <a:cs typeface="Meiryo UI" panose="020B0604030504040204" pitchFamily="50" charset="-128"/>
            </a:endParaRPr>
          </a:p>
          <a:p>
            <a:pPr marL="180000" indent="-457200"/>
            <a:r>
              <a:rPr lang="ja-JP" altLang="en-US" sz="1400" dirty="0">
                <a:latin typeface="Meiryo UI" panose="020B0604030504040204" pitchFamily="50" charset="-128"/>
                <a:ea typeface="Meiryo UI" panose="020B0604030504040204" pitchFamily="50" charset="-128"/>
                <a:cs typeface="Meiryo UI" panose="020B0604030504040204" pitchFamily="50" charset="-128"/>
              </a:rPr>
              <a:t>クールオアシス（府・市町村）　　　　　  </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383</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件</a:t>
            </a:r>
            <a:endParaRPr lang="en-US" altLang="ja-JP" sz="1400" dirty="0">
              <a:latin typeface="Meiryo UI" panose="020B0604030504040204" pitchFamily="50" charset="-128"/>
              <a:ea typeface="Meiryo UI" panose="020B0604030504040204" pitchFamily="50" charset="-128"/>
              <a:cs typeface="Meiryo UI" panose="020B0604030504040204" pitchFamily="50" charset="-128"/>
            </a:endParaRPr>
          </a:p>
          <a:p>
            <a:pPr marL="180000" indent="-457200"/>
            <a:r>
              <a:rPr kumimoji="1" lang="ja-JP" altLang="en-US" sz="1400" dirty="0">
                <a:latin typeface="Meiryo UI" panose="020B0604030504040204" pitchFamily="50" charset="-128"/>
                <a:ea typeface="Meiryo UI" panose="020B0604030504040204" pitchFamily="50" charset="-128"/>
              </a:rPr>
              <a:t>指定暑熱避難施設（クーリングシェルター）</a:t>
            </a:r>
            <a:r>
              <a:rPr lang="en-US" altLang="ja-JP" sz="1400" dirty="0">
                <a:latin typeface="Meiryo UI" panose="020B0604030504040204" pitchFamily="50" charset="-128"/>
                <a:ea typeface="Meiryo UI" panose="020B0604030504040204" pitchFamily="50" charset="-128"/>
              </a:rPr>
              <a:t>1,105</a:t>
            </a:r>
            <a:r>
              <a:rPr lang="ja-JP" altLang="en-US" sz="1400" dirty="0">
                <a:latin typeface="Meiryo UI" panose="020B0604030504040204" pitchFamily="50" charset="-128"/>
                <a:ea typeface="Meiryo UI" panose="020B0604030504040204" pitchFamily="50" charset="-128"/>
              </a:rPr>
              <a:t>件</a:t>
            </a:r>
            <a:endParaRPr kumimoji="1" lang="ja-JP" altLang="en-US" sz="1200" dirty="0"/>
          </a:p>
        </p:txBody>
      </p:sp>
      <p:sp>
        <p:nvSpPr>
          <p:cNvPr id="21" name="テキスト ボックス 20">
            <a:extLst>
              <a:ext uri="{FF2B5EF4-FFF2-40B4-BE49-F238E27FC236}">
                <a16:creationId xmlns:a16="http://schemas.microsoft.com/office/drawing/2014/main" id="{176D36A9-48FD-4BB0-A984-479EAF2D6E0B}"/>
              </a:ext>
            </a:extLst>
          </p:cNvPr>
          <p:cNvSpPr txBox="1"/>
          <p:nvPr/>
        </p:nvSpPr>
        <p:spPr>
          <a:xfrm>
            <a:off x="1937062" y="6139750"/>
            <a:ext cx="2312474" cy="246221"/>
          </a:xfrm>
          <a:prstGeom prst="rect">
            <a:avLst/>
          </a:prstGeom>
          <a:noFill/>
        </p:spPr>
        <p:txBody>
          <a:bodyPr wrap="square" rtlCol="0" anchor="ctr">
            <a:spAutoFit/>
          </a:bodyPr>
          <a:lstStyle/>
          <a:p>
            <a:pPr>
              <a:lnSpc>
                <a:spcPts val="1200"/>
              </a:lnSpc>
            </a:pPr>
            <a:r>
              <a:rPr lang="ja-JP" altLang="en-US" sz="1100" dirty="0">
                <a:ln w="0">
                  <a:noFill/>
                </a:ln>
                <a:effectLst/>
                <a:latin typeface="Meiryo UI" panose="020B0604030504040204" pitchFamily="50" charset="-128"/>
                <a:ea typeface="Meiryo UI" panose="020B0604030504040204" pitchFamily="50" charset="-128"/>
              </a:rPr>
              <a:t>作成：おおさか気候変動適応センター</a:t>
            </a:r>
            <a:endParaRPr lang="en-US" altLang="ja-JP" sz="1100" dirty="0">
              <a:ln w="0">
                <a:noFill/>
              </a:ln>
              <a:effectLst/>
              <a:latin typeface="Meiryo UI" panose="020B0604030504040204" pitchFamily="50" charset="-128"/>
              <a:ea typeface="Meiryo UI" panose="020B0604030504040204" pitchFamily="50" charset="-128"/>
            </a:endParaRPr>
          </a:p>
        </p:txBody>
      </p:sp>
      <p:pic>
        <p:nvPicPr>
          <p:cNvPr id="7" name="図 6">
            <a:extLst>
              <a:ext uri="{FF2B5EF4-FFF2-40B4-BE49-F238E27FC236}">
                <a16:creationId xmlns:a16="http://schemas.microsoft.com/office/drawing/2014/main" id="{7250E910-F90B-4359-86D8-40D2E4F8E38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77505" y="3139252"/>
            <a:ext cx="3896399" cy="2984405"/>
          </a:xfrm>
          <a:prstGeom prst="rect">
            <a:avLst/>
          </a:prstGeom>
        </p:spPr>
      </p:pic>
      <p:sp>
        <p:nvSpPr>
          <p:cNvPr id="30" name="テキスト ボックス 29">
            <a:extLst>
              <a:ext uri="{FF2B5EF4-FFF2-40B4-BE49-F238E27FC236}">
                <a16:creationId xmlns:a16="http://schemas.microsoft.com/office/drawing/2014/main" id="{13F8D032-DE8A-4DAD-8A93-82FD50F82B3A}"/>
              </a:ext>
            </a:extLst>
          </p:cNvPr>
          <p:cNvSpPr txBox="1"/>
          <p:nvPr/>
        </p:nvSpPr>
        <p:spPr>
          <a:xfrm>
            <a:off x="4465299" y="6023503"/>
            <a:ext cx="2689443" cy="370422"/>
          </a:xfrm>
          <a:prstGeom prst="rect">
            <a:avLst/>
          </a:prstGeom>
          <a:noFill/>
        </p:spPr>
        <p:txBody>
          <a:bodyPr wrap="square" rtlCol="0">
            <a:spAutoFit/>
          </a:bodyPr>
          <a:lstStyle/>
          <a:p>
            <a:pPr algn="ctr">
              <a:lnSpc>
                <a:spcPts val="2600"/>
              </a:lnSpc>
            </a:pPr>
            <a:r>
              <a:rPr lang="en-US" altLang="ja-JP" sz="1100" b="1" dirty="0">
                <a:ln w="0">
                  <a:noFill/>
                </a:ln>
                <a:latin typeface="Meiryo UI" panose="020B0604030504040204" pitchFamily="50" charset="-128"/>
                <a:ea typeface="Meiryo UI" panose="020B0604030504040204" pitchFamily="50" charset="-128"/>
              </a:rPr>
              <a:t>OSAKA</a:t>
            </a:r>
            <a:r>
              <a:rPr lang="ja-JP" altLang="en-US" sz="1100" b="1" dirty="0">
                <a:ln w="0">
                  <a:noFill/>
                </a:ln>
                <a:latin typeface="Meiryo UI" panose="020B0604030504040204" pitchFamily="50" charset="-128"/>
                <a:ea typeface="Meiryo UI" panose="020B0604030504040204" pitchFamily="50" charset="-128"/>
              </a:rPr>
              <a:t>ひんやりマップバナー</a:t>
            </a:r>
            <a:r>
              <a:rPr lang="ja-JP" altLang="en-US" sz="1100" b="1" dirty="0">
                <a:latin typeface="Meiryo UI" panose="020B0604030504040204" pitchFamily="50" charset="-128"/>
                <a:ea typeface="Meiryo UI" panose="020B0604030504040204" pitchFamily="50" charset="-128"/>
              </a:rPr>
              <a:t> ▶</a:t>
            </a:r>
            <a:endParaRPr lang="en-US" altLang="ja-JP" sz="1100" b="1" dirty="0">
              <a:ln w="0">
                <a:noFill/>
              </a:ln>
              <a:latin typeface="Meiryo UI" panose="020B0604030504040204" pitchFamily="50" charset="-128"/>
              <a:ea typeface="Meiryo UI" panose="020B0604030504040204" pitchFamily="50" charset="-128"/>
            </a:endParaRPr>
          </a:p>
        </p:txBody>
      </p:sp>
      <p:sp>
        <p:nvSpPr>
          <p:cNvPr id="31" name="四角形: 角を丸くする 30">
            <a:extLst>
              <a:ext uri="{FF2B5EF4-FFF2-40B4-BE49-F238E27FC236}">
                <a16:creationId xmlns:a16="http://schemas.microsoft.com/office/drawing/2014/main" id="{99C8E30F-1ED5-4D70-B088-3B1DE52E8E6C}"/>
              </a:ext>
            </a:extLst>
          </p:cNvPr>
          <p:cNvSpPr/>
          <p:nvPr/>
        </p:nvSpPr>
        <p:spPr>
          <a:xfrm>
            <a:off x="193531" y="6476928"/>
            <a:ext cx="8112010" cy="317791"/>
          </a:xfrm>
          <a:prstGeom prst="roundRect">
            <a:avLst/>
          </a:prstGeom>
          <a:ln/>
        </p:spPr>
        <p:style>
          <a:lnRef idx="3">
            <a:schemeClr val="lt1"/>
          </a:lnRef>
          <a:fillRef idx="1">
            <a:schemeClr val="accent5"/>
          </a:fillRef>
          <a:effectRef idx="1">
            <a:schemeClr val="accent5"/>
          </a:effectRef>
          <a:fontRef idx="minor">
            <a:schemeClr val="lt1"/>
          </a:fontRef>
        </p:style>
        <p:txBody>
          <a:bodyPr rtlCol="0" anchor="ctr"/>
          <a:lstStyle/>
          <a:p>
            <a:pPr algn="ctr"/>
            <a:r>
              <a:rPr lang="en-US" altLang="ja-JP" sz="1400" b="1" dirty="0">
                <a:solidFill>
                  <a:schemeClr val="bg1"/>
                </a:solidFill>
                <a:latin typeface="Meiryo UI" panose="020B0604030504040204" pitchFamily="50" charset="-128"/>
                <a:ea typeface="Meiryo UI" panose="020B0604030504040204" pitchFamily="50" charset="-128"/>
              </a:rPr>
              <a:t>2026</a:t>
            </a:r>
            <a:r>
              <a:rPr lang="ja-JP" altLang="en-US" sz="1400" b="1" dirty="0">
                <a:solidFill>
                  <a:schemeClr val="bg1"/>
                </a:solidFill>
                <a:latin typeface="Meiryo UI" panose="020B0604030504040204" pitchFamily="50" charset="-128"/>
                <a:ea typeface="Meiryo UI" panose="020B0604030504040204" pitchFamily="50" charset="-128"/>
              </a:rPr>
              <a:t>年度（</a:t>
            </a:r>
            <a:r>
              <a:rPr lang="en-US" altLang="ja-JP" sz="1400" b="1" dirty="0">
                <a:solidFill>
                  <a:schemeClr val="bg1"/>
                </a:solidFill>
                <a:latin typeface="Meiryo UI" panose="020B0604030504040204" pitchFamily="50" charset="-128"/>
                <a:ea typeface="Meiryo UI" panose="020B0604030504040204" pitchFamily="50" charset="-128"/>
              </a:rPr>
              <a:t>R8</a:t>
            </a:r>
            <a:r>
              <a:rPr lang="ja-JP" altLang="en-US" sz="1400" b="1" dirty="0">
                <a:solidFill>
                  <a:schemeClr val="bg1"/>
                </a:solidFill>
                <a:latin typeface="Meiryo UI" panose="020B0604030504040204" pitchFamily="50" charset="-128"/>
                <a:ea typeface="Meiryo UI" panose="020B0604030504040204" pitchFamily="50" charset="-128"/>
              </a:rPr>
              <a:t>）継続予定</a:t>
            </a:r>
            <a:endParaRPr lang="en-US" altLang="ja-JP" sz="1400" dirty="0">
              <a:solidFill>
                <a:schemeClr val="bg1"/>
              </a:solidFill>
              <a:latin typeface="Meiryo UI" panose="020B0604030504040204" pitchFamily="50" charset="-128"/>
              <a:ea typeface="Meiryo UI" panose="020B0604030504040204" pitchFamily="50" charset="-128"/>
            </a:endParaRPr>
          </a:p>
        </p:txBody>
      </p:sp>
      <p:sp>
        <p:nvSpPr>
          <p:cNvPr id="68" name="正方形/長方形 1">
            <a:extLst>
              <a:ext uri="{FF2B5EF4-FFF2-40B4-BE49-F238E27FC236}">
                <a16:creationId xmlns:a16="http://schemas.microsoft.com/office/drawing/2014/main" id="{68F4C9CD-4D38-4512-AE1C-E8F921501AE0}"/>
              </a:ext>
            </a:extLst>
          </p:cNvPr>
          <p:cNvSpPr>
            <a:spLocks noChangeArrowheads="1"/>
          </p:cNvSpPr>
          <p:nvPr/>
        </p:nvSpPr>
        <p:spPr bwMode="auto">
          <a:xfrm>
            <a:off x="4444638" y="4816597"/>
            <a:ext cx="4526207" cy="307777"/>
          </a:xfrm>
          <a:prstGeom prst="rect">
            <a:avLst/>
          </a:prstGeom>
          <a:noFill/>
          <a:ln w="9525" algn="ctr">
            <a:noFill/>
            <a:round/>
            <a:headEnd/>
            <a:tailEnd/>
          </a:ln>
        </p:spPr>
        <p:txBody>
          <a:bodyPr wrap="square">
            <a:spAutoFit/>
          </a:bodyPr>
          <a:lstStyle/>
          <a:p>
            <a:pPr marL="180975" indent="-180975"/>
            <a:r>
              <a:rPr lang="ja-JP" altLang="en-US" sz="1400" b="1" dirty="0">
                <a:latin typeface="Meiryo UI" panose="020B0604030504040204" pitchFamily="50" charset="-128"/>
                <a:ea typeface="Meiryo UI" panose="020B0604030504040204" pitchFamily="50" charset="-128"/>
                <a:cs typeface="Meiryo UI" panose="020B0604030504040204" pitchFamily="50" charset="-128"/>
              </a:rPr>
              <a:t>◆大阪府</a:t>
            </a:r>
            <a:r>
              <a:rPr lang="en-US" altLang="ja-JP" sz="1400" b="1" dirty="0">
                <a:latin typeface="Meiryo UI" panose="020B0604030504040204" pitchFamily="50" charset="-128"/>
                <a:ea typeface="Meiryo UI" panose="020B0604030504040204" pitchFamily="50" charset="-128"/>
                <a:cs typeface="Meiryo UI" panose="020B0604030504040204" pitchFamily="50" charset="-128"/>
              </a:rPr>
              <a:t>HP</a:t>
            </a:r>
            <a:r>
              <a:rPr lang="ja-JP" altLang="en-US" sz="1400" b="1" dirty="0">
                <a:latin typeface="Meiryo UI" panose="020B0604030504040204" pitchFamily="50" charset="-128"/>
                <a:ea typeface="Meiryo UI" panose="020B0604030504040204" pitchFamily="50" charset="-128"/>
                <a:cs typeface="Meiryo UI" panose="020B0604030504040204" pitchFamily="50" charset="-128"/>
              </a:rPr>
              <a:t>から</a:t>
            </a:r>
            <a:r>
              <a:rPr lang="en-US" altLang="ja-JP" sz="1400" b="1" dirty="0">
                <a:latin typeface="Meiryo UI" panose="020B0604030504040204" pitchFamily="50" charset="-128"/>
                <a:ea typeface="Meiryo UI" panose="020B0604030504040204" pitchFamily="50" charset="-128"/>
                <a:cs typeface="Meiryo UI" panose="020B0604030504040204" pitchFamily="50" charset="-128"/>
              </a:rPr>
              <a:t>OSAKA</a:t>
            </a:r>
            <a:r>
              <a:rPr lang="ja-JP" altLang="en-US" sz="1400" b="1" dirty="0">
                <a:latin typeface="Meiryo UI" panose="020B0604030504040204" pitchFamily="50" charset="-128"/>
                <a:ea typeface="Meiryo UI" panose="020B0604030504040204" pitchFamily="50" charset="-128"/>
                <a:cs typeface="Meiryo UI" panose="020B0604030504040204" pitchFamily="50" charset="-128"/>
              </a:rPr>
              <a:t>ひんやりマップへのリンク掲載</a:t>
            </a:r>
            <a:endParaRPr lang="en-US" altLang="ja-JP" sz="1400" b="1"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34" name="テキスト ボックス 33">
            <a:extLst>
              <a:ext uri="{FF2B5EF4-FFF2-40B4-BE49-F238E27FC236}">
                <a16:creationId xmlns:a16="http://schemas.microsoft.com/office/drawing/2014/main" id="{E34ED392-1C42-432D-9D0F-7732DC190915}"/>
              </a:ext>
            </a:extLst>
          </p:cNvPr>
          <p:cNvSpPr txBox="1"/>
          <p:nvPr/>
        </p:nvSpPr>
        <p:spPr>
          <a:xfrm>
            <a:off x="4563570" y="5070597"/>
            <a:ext cx="2048937" cy="523220"/>
          </a:xfrm>
          <a:prstGeom prst="rect">
            <a:avLst/>
          </a:prstGeom>
          <a:noFill/>
        </p:spPr>
        <p:txBody>
          <a:bodyPr wrap="square">
            <a:spAutoFit/>
          </a:bodyPr>
          <a:lstStyle/>
          <a:p>
            <a:pPr marL="180000" indent="-457200"/>
            <a:r>
              <a:rPr lang="ja-JP" altLang="en-US" sz="1400" dirty="0">
                <a:latin typeface="Meiryo UI" panose="020B0604030504040204" pitchFamily="50" charset="-128"/>
                <a:ea typeface="Meiryo UI" panose="020B0604030504040204" pitchFamily="50" charset="-128"/>
                <a:cs typeface="Meiryo UI" panose="020B0604030504040204" pitchFamily="50" charset="-128"/>
              </a:rPr>
              <a:t>・暑さ情報ポータルサイト</a:t>
            </a:r>
            <a:endParaRPr lang="en-US" altLang="ja-JP" sz="1400" dirty="0">
              <a:latin typeface="Meiryo UI" panose="020B0604030504040204" pitchFamily="50" charset="-128"/>
              <a:ea typeface="Meiryo UI" panose="020B0604030504040204" pitchFamily="50" charset="-128"/>
              <a:cs typeface="Meiryo UI" panose="020B0604030504040204" pitchFamily="50" charset="-128"/>
            </a:endParaRPr>
          </a:p>
          <a:p>
            <a:pPr marL="180000" indent="-457200"/>
            <a:r>
              <a:rPr kumimoji="1" lang="ja-JP" altLang="en-US" sz="1400" dirty="0">
                <a:latin typeface="Meiryo UI" panose="020B0604030504040204" pitchFamily="50" charset="-128"/>
                <a:ea typeface="Meiryo UI" panose="020B0604030504040204" pitchFamily="50" charset="-128"/>
              </a:rPr>
              <a:t>・大阪府デジタルマップ</a:t>
            </a:r>
            <a:endParaRPr kumimoji="1" lang="ja-JP" altLang="en-US" sz="1200" dirty="0"/>
          </a:p>
        </p:txBody>
      </p:sp>
      <p:pic>
        <p:nvPicPr>
          <p:cNvPr id="5" name="図 4">
            <a:extLst>
              <a:ext uri="{FF2B5EF4-FFF2-40B4-BE49-F238E27FC236}">
                <a16:creationId xmlns:a16="http://schemas.microsoft.com/office/drawing/2014/main" id="{E9FF5F63-73D5-48D8-8AA6-CACC7691800E}"/>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783241" y="5098588"/>
            <a:ext cx="2184989" cy="1293504"/>
          </a:xfrm>
          <a:prstGeom prst="rect">
            <a:avLst/>
          </a:prstGeom>
          <a:ln>
            <a:noFill/>
          </a:ln>
        </p:spPr>
      </p:pic>
    </p:spTree>
    <p:extLst>
      <p:ext uri="{BB962C8B-B14F-4D97-AF65-F5344CB8AC3E}">
        <p14:creationId xmlns:p14="http://schemas.microsoft.com/office/powerpoint/2010/main" val="323095785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p:cNvSpPr txBox="1"/>
          <p:nvPr/>
        </p:nvSpPr>
        <p:spPr>
          <a:xfrm>
            <a:off x="-1480" y="-35699"/>
            <a:ext cx="9145480" cy="486279"/>
          </a:xfrm>
          <a:prstGeom prst="rect">
            <a:avLst/>
          </a:prstGeom>
          <a:solidFill>
            <a:srgbClr val="002060"/>
          </a:solidFill>
          <a:ln>
            <a:noFill/>
          </a:ln>
          <a:effectLst/>
        </p:spPr>
        <p:txBody>
          <a:bodyPr wrap="square" lIns="91190" tIns="57908" rIns="91190" bIns="57908" rtlCol="0" anchor="ctr">
            <a:spAutoFit/>
          </a:bodyPr>
          <a:lstStyle/>
          <a:p>
            <a:pPr algn="ctr"/>
            <a:r>
              <a:rPr kumimoji="0" lang="ja-JP" altLang="en-US" sz="2400" b="1" kern="0">
                <a:solidFill>
                  <a:schemeClr val="bg1"/>
                </a:solidFill>
                <a:latin typeface="Meiryo UI" panose="020B0604030504040204" pitchFamily="50" charset="-128"/>
                <a:ea typeface="Meiryo UI" panose="020B0604030504040204" pitchFamily="50" charset="-128"/>
                <a:cs typeface="Meiryo UI" panose="020B0604030504040204" pitchFamily="50" charset="-128"/>
              </a:rPr>
              <a:t>（３）クールスポットの創出・活用</a:t>
            </a:r>
            <a:endParaRPr kumimoji="0" lang="en-US" altLang="ja-JP" sz="2400" b="1" kern="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p:txBody>
      </p:sp>
      <p:grpSp>
        <p:nvGrpSpPr>
          <p:cNvPr id="3" name="グループ化 2"/>
          <p:cNvGrpSpPr/>
          <p:nvPr/>
        </p:nvGrpSpPr>
        <p:grpSpPr>
          <a:xfrm>
            <a:off x="1750642" y="538263"/>
            <a:ext cx="7343844" cy="657826"/>
            <a:chOff x="3041784" y="2423769"/>
            <a:chExt cx="3614968" cy="890838"/>
          </a:xfrm>
        </p:grpSpPr>
        <p:sp>
          <p:nvSpPr>
            <p:cNvPr id="4" name="角丸四角形 3"/>
            <p:cNvSpPr/>
            <p:nvPr/>
          </p:nvSpPr>
          <p:spPr>
            <a:xfrm>
              <a:off x="3041784" y="2423769"/>
              <a:ext cx="3558944" cy="890838"/>
            </a:xfrm>
            <a:prstGeom prst="roundRect">
              <a:avLst>
                <a:gd name="adj" fmla="val 9545"/>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vert="eaVert" lIns="0" tIns="0" rIns="0" bIns="0" rtlCol="0" anchor="ctr"/>
            <a:lstStyle/>
            <a:p>
              <a:pPr algn="ctr"/>
              <a:endParaRPr lang="ja-JP" altLang="en-US" sz="1600" b="1">
                <a:latin typeface="Meiryo UI" panose="020B0604030504040204" pitchFamily="50" charset="-128"/>
                <a:ea typeface="Meiryo UI" panose="020B0604030504040204" pitchFamily="50" charset="-128"/>
                <a:cs typeface="Meiryo UI" panose="020B0604030504040204" pitchFamily="50" charset="-128"/>
              </a:endParaRPr>
            </a:p>
          </p:txBody>
        </p:sp>
        <p:sp>
          <p:nvSpPr>
            <p:cNvPr id="5" name="正方形/長方形 4"/>
            <p:cNvSpPr/>
            <p:nvPr/>
          </p:nvSpPr>
          <p:spPr>
            <a:xfrm>
              <a:off x="3089769" y="2703680"/>
              <a:ext cx="3566983" cy="416796"/>
            </a:xfrm>
            <a:prstGeom prst="rect">
              <a:avLst/>
            </a:prstGeom>
          </p:spPr>
          <p:txBody>
            <a:bodyPr wrap="square">
              <a:spAutoFit/>
            </a:bodyPr>
            <a:lstStyle/>
            <a:p>
              <a:endParaRPr lang="ja-JP" altLang="en-US" sz="1400" b="1">
                <a:latin typeface="Meiryo UI" panose="020B0604030504040204" pitchFamily="50" charset="-128"/>
                <a:ea typeface="Meiryo UI" panose="020B0604030504040204" pitchFamily="50" charset="-128"/>
                <a:cs typeface="Meiryo UI" panose="020B0604030504040204" pitchFamily="50" charset="-128"/>
              </a:endParaRPr>
            </a:p>
          </p:txBody>
        </p:sp>
      </p:grpSp>
      <p:sp>
        <p:nvSpPr>
          <p:cNvPr id="11" name="角丸四角形 10"/>
          <p:cNvSpPr/>
          <p:nvPr/>
        </p:nvSpPr>
        <p:spPr>
          <a:xfrm>
            <a:off x="155584" y="548856"/>
            <a:ext cx="1492344" cy="647916"/>
          </a:xfrm>
          <a:prstGeom prst="roundRect">
            <a:avLst>
              <a:gd name="adj" fmla="val 7069"/>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82762" tIns="41381" rIns="82762" bIns="41381" rtlCol="0" anchor="ctr"/>
          <a:lstStyle/>
          <a:p>
            <a:pPr algn="ctr"/>
            <a:r>
              <a:rPr lang="ja-JP" altLang="en-US" sz="2000" b="1">
                <a:latin typeface="Meiryo UI" panose="020B0604030504040204" pitchFamily="50" charset="-128"/>
                <a:ea typeface="Meiryo UI" panose="020B0604030504040204" pitchFamily="50" charset="-128"/>
                <a:cs typeface="Meiryo UI" panose="020B0604030504040204" pitchFamily="50" charset="-128"/>
              </a:rPr>
              <a:t>取組</a:t>
            </a:r>
            <a:endParaRPr lang="ja-JP" altLang="en-US" sz="2000" b="1">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p:txBody>
      </p:sp>
      <p:graphicFrame>
        <p:nvGraphicFramePr>
          <p:cNvPr id="16" name="表 15"/>
          <p:cNvGraphicFramePr>
            <a:graphicFrameLocks noGrp="1"/>
          </p:cNvGraphicFramePr>
          <p:nvPr>
            <p:extLst>
              <p:ext uri="{D42A27DB-BD31-4B8C-83A1-F6EECF244321}">
                <p14:modId xmlns:p14="http://schemas.microsoft.com/office/powerpoint/2010/main" val="305718918"/>
              </p:ext>
            </p:extLst>
          </p:nvPr>
        </p:nvGraphicFramePr>
        <p:xfrm>
          <a:off x="155342" y="1262608"/>
          <a:ext cx="8831835" cy="5473774"/>
        </p:xfrm>
        <a:graphic>
          <a:graphicData uri="http://schemas.openxmlformats.org/drawingml/2006/table">
            <a:tbl>
              <a:tblPr firstRow="1" bandRow="1">
                <a:tableStyleId>{5C22544A-7EE6-4342-B048-85BDC9FD1C3A}</a:tableStyleId>
              </a:tblPr>
              <a:tblGrid>
                <a:gridCol w="8831835">
                  <a:extLst>
                    <a:ext uri="{9D8B030D-6E8A-4147-A177-3AD203B41FA5}">
                      <a16:colId xmlns:a16="http://schemas.microsoft.com/office/drawing/2014/main" val="20000"/>
                    </a:ext>
                  </a:extLst>
                </a:gridCol>
              </a:tblGrid>
              <a:tr h="410669">
                <a:tc>
                  <a:txBody>
                    <a:bodyPr/>
                    <a:lstStyle/>
                    <a:p>
                      <a:pPr algn="ctr"/>
                      <a:r>
                        <a:rPr kumimoji="1" lang="en-US" altLang="ja-JP" sz="2000"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2025</a:t>
                      </a:r>
                      <a:r>
                        <a:rPr kumimoji="1" lang="ja-JP" altLang="en-US" sz="2000"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年度（</a:t>
                      </a:r>
                      <a:r>
                        <a:rPr kumimoji="1" lang="en-US" altLang="ja-JP" sz="2000"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R7</a:t>
                      </a:r>
                      <a:r>
                        <a:rPr kumimoji="1" lang="ja-JP" altLang="en-US" sz="2000"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）の</a:t>
                      </a:r>
                      <a:r>
                        <a:rPr kumimoji="1" lang="ja-JP" altLang="en-US" sz="2000" dirty="0">
                          <a:latin typeface="Meiryo UI" panose="020B0604030504040204" pitchFamily="50" charset="-128"/>
                          <a:ea typeface="Meiryo UI" panose="020B0604030504040204" pitchFamily="50" charset="-128"/>
                          <a:cs typeface="Meiryo UI" panose="020B0604030504040204" pitchFamily="50" charset="-128"/>
                        </a:rPr>
                        <a:t>具体的な取組内容</a:t>
                      </a:r>
                    </a:p>
                  </a:txBody>
                  <a:tcPr marL="0" marR="0" marT="0" marB="0" anchor="ctr">
                    <a:solidFill>
                      <a:srgbClr val="0070C0"/>
                    </a:solidFill>
                  </a:tcPr>
                </a:tc>
                <a:extLst>
                  <a:ext uri="{0D108BD9-81ED-4DB2-BD59-A6C34878D82A}">
                    <a16:rowId xmlns:a16="http://schemas.microsoft.com/office/drawing/2014/main" val="10000"/>
                  </a:ext>
                </a:extLst>
              </a:tr>
              <a:tr h="5063105">
                <a:tc>
                  <a:txBody>
                    <a:bodyPr/>
                    <a:lstStyle/>
                    <a:p>
                      <a:endParaRPr kumimoji="1" lang="en-US" altLang="ja-JP" sz="300" dirty="0">
                        <a:latin typeface="Meiryo UI" panose="020B0604030504040204" pitchFamily="50" charset="-128"/>
                        <a:ea typeface="Meiryo UI" panose="020B0604030504040204" pitchFamily="50" charset="-128"/>
                        <a:cs typeface="Meiryo UI" panose="020B0604030504040204" pitchFamily="50" charset="-128"/>
                      </a:endParaRPr>
                    </a:p>
                    <a:p>
                      <a:endParaRPr kumimoji="1" lang="en-US" altLang="ja-JP" sz="700" dirty="0">
                        <a:latin typeface="Meiryo UI" panose="020B0604030504040204" pitchFamily="50" charset="-128"/>
                        <a:ea typeface="Meiryo UI" panose="020B0604030504040204" pitchFamily="50" charset="-128"/>
                        <a:cs typeface="Meiryo UI" panose="020B0604030504040204" pitchFamily="50" charset="-128"/>
                      </a:endParaRPr>
                    </a:p>
                    <a:p>
                      <a:r>
                        <a:rPr kumimoji="1" lang="ja-JP" altLang="en-US" sz="1200" b="0" dirty="0">
                          <a:latin typeface="Meiryo UI" panose="020B0604030504040204" pitchFamily="50" charset="-128"/>
                          <a:ea typeface="Meiryo UI" panose="020B0604030504040204" pitchFamily="50" charset="-128"/>
                          <a:cs typeface="Meiryo UI" panose="020B0604030504040204" pitchFamily="50" charset="-128"/>
                        </a:rPr>
                        <a:t>　</a:t>
                      </a:r>
                      <a:endParaRPr kumimoji="1" lang="en-US" altLang="ja-JP" sz="1200" b="0" dirty="0">
                        <a:latin typeface="Meiryo UI" panose="020B0604030504040204" pitchFamily="50" charset="-128"/>
                        <a:ea typeface="Meiryo UI" panose="020B0604030504040204" pitchFamily="50" charset="-128"/>
                        <a:cs typeface="Meiryo UI" panose="020B0604030504040204" pitchFamily="50" charset="-128"/>
                      </a:endParaRPr>
                    </a:p>
                    <a:p>
                      <a:endParaRPr kumimoji="1" lang="en-US" altLang="ja-JP" sz="1200" b="0" dirty="0">
                        <a:latin typeface="Meiryo UI" panose="020B0604030504040204" pitchFamily="50" charset="-128"/>
                        <a:ea typeface="Meiryo UI" panose="020B0604030504040204" pitchFamily="50" charset="-128"/>
                        <a:cs typeface="Meiryo UI" panose="020B0604030504040204" pitchFamily="50" charset="-128"/>
                      </a:endParaRPr>
                    </a:p>
                    <a:p>
                      <a:r>
                        <a:rPr kumimoji="1" lang="ja-JP" altLang="en-US" sz="1200" b="0" dirty="0">
                          <a:latin typeface="Meiryo UI" panose="020B0604030504040204" pitchFamily="50" charset="-128"/>
                          <a:ea typeface="Meiryo UI" panose="020B0604030504040204" pitchFamily="50" charset="-128"/>
                          <a:cs typeface="Meiryo UI" panose="020B0604030504040204" pitchFamily="50" charset="-128"/>
                        </a:rPr>
                        <a:t>　</a:t>
                      </a:r>
                      <a:endParaRPr kumimoji="1" lang="en-US" altLang="ja-JP" sz="1200" b="0" dirty="0">
                        <a:latin typeface="Meiryo UI" panose="020B0604030504040204" pitchFamily="50" charset="-128"/>
                        <a:ea typeface="Meiryo UI" panose="020B0604030504040204" pitchFamily="50" charset="-128"/>
                        <a:cs typeface="Meiryo UI" panose="020B0604030504040204" pitchFamily="50" charset="-128"/>
                      </a:endParaRPr>
                    </a:p>
                  </a:txBody>
                  <a:tcPr marL="31528" marR="31528" marT="0" marB="0">
                    <a:lnB w="12700" cap="flat" cmpd="sng" algn="ctr">
                      <a:solidFill>
                        <a:schemeClr val="bg1"/>
                      </a:solidFill>
                      <a:prstDash val="solid"/>
                      <a:round/>
                      <a:headEnd type="none" w="med" len="med"/>
                      <a:tailEnd type="none" w="med" len="med"/>
                    </a:lnB>
                    <a:solidFill>
                      <a:schemeClr val="tx2">
                        <a:lumMod val="20000"/>
                        <a:lumOff val="80000"/>
                      </a:schemeClr>
                    </a:solidFill>
                  </a:tcPr>
                </a:tc>
                <a:extLst>
                  <a:ext uri="{0D108BD9-81ED-4DB2-BD59-A6C34878D82A}">
                    <a16:rowId xmlns:a16="http://schemas.microsoft.com/office/drawing/2014/main" val="10001"/>
                  </a:ext>
                </a:extLst>
              </a:tr>
            </a:tbl>
          </a:graphicData>
        </a:graphic>
      </p:graphicFrame>
      <p:sp>
        <p:nvSpPr>
          <p:cNvPr id="24" name="正方形/長方形 1"/>
          <p:cNvSpPr>
            <a:spLocks noChangeArrowheads="1"/>
          </p:cNvSpPr>
          <p:nvPr/>
        </p:nvSpPr>
        <p:spPr bwMode="auto">
          <a:xfrm>
            <a:off x="3808759" y="2067934"/>
            <a:ext cx="5533405" cy="2262158"/>
          </a:xfrm>
          <a:prstGeom prst="rect">
            <a:avLst/>
          </a:prstGeom>
          <a:noFill/>
          <a:ln w="9525" algn="ctr">
            <a:noFill/>
            <a:round/>
            <a:headEnd/>
            <a:tailEnd/>
          </a:ln>
        </p:spPr>
        <p:txBody>
          <a:bodyPr wrap="square">
            <a:spAutoFit/>
          </a:bodyPr>
          <a:lstStyle/>
          <a:p>
            <a:r>
              <a:rPr lang="ja-JP" altLang="en-US" sz="1400" b="1" dirty="0">
                <a:latin typeface="Meiryo UI" panose="020B0604030504040204" pitchFamily="50" charset="-128"/>
                <a:ea typeface="Meiryo UI" panose="020B0604030504040204" pitchFamily="50" charset="-128"/>
                <a:cs typeface="Meiryo UI" panose="020B0604030504040204" pitchFamily="50" charset="-128"/>
              </a:rPr>
              <a:t>暑さマップ（日本ヒートアイランド学会）への涼しいスポット公開</a:t>
            </a:r>
            <a:endParaRPr lang="en-US" altLang="ja-JP" sz="1400" dirty="0">
              <a:latin typeface="Meiryo UI" panose="020B0604030504040204" pitchFamily="50" charset="-128"/>
              <a:ea typeface="Meiryo UI" panose="020B0604030504040204" pitchFamily="50" charset="-128"/>
              <a:cs typeface="Meiryo UI" panose="020B0604030504040204" pitchFamily="50" charset="-128"/>
            </a:endParaRPr>
          </a:p>
          <a:p>
            <a:r>
              <a:rPr lang="ja-JP" altLang="en-US" sz="1200" dirty="0">
                <a:latin typeface="Meiryo UI" panose="020B0604030504040204" pitchFamily="50" charset="-128"/>
                <a:ea typeface="Meiryo UI" panose="020B0604030504040204" pitchFamily="50" charset="-128"/>
                <a:cs typeface="Meiryo UI" panose="020B0604030504040204" pitchFamily="50" charset="-128"/>
              </a:rPr>
              <a:t>　 日本ヒートアイランド学会が作成した暑さマップの涼しいスポットに、</a:t>
            </a:r>
            <a:endParaRPr lang="en-US" altLang="ja-JP" sz="1200" dirty="0">
              <a:latin typeface="Meiryo UI" panose="020B0604030504040204" pitchFamily="50" charset="-128"/>
              <a:ea typeface="Meiryo UI" panose="020B0604030504040204" pitchFamily="50" charset="-128"/>
              <a:cs typeface="Meiryo UI" panose="020B0604030504040204" pitchFamily="50" charset="-128"/>
            </a:endParaRPr>
          </a:p>
          <a:p>
            <a:pPr>
              <a:spcAft>
                <a:spcPts val="600"/>
              </a:spcAft>
            </a:pPr>
            <a:r>
              <a:rPr lang="ja-JP" altLang="en-US" sz="1200" dirty="0">
                <a:latin typeface="Meiryo UI" panose="020B0604030504040204" pitchFamily="50" charset="-128"/>
                <a:ea typeface="Meiryo UI" panose="020B0604030504040204" pitchFamily="50" charset="-128"/>
                <a:cs typeface="Meiryo UI" panose="020B0604030504040204" pitchFamily="50" charset="-128"/>
              </a:rPr>
              <a:t> 府内に整備されているクールスポットの情報を反映・発信</a:t>
            </a:r>
            <a:endParaRPr lang="en-US" altLang="ja-JP" sz="1200" dirty="0">
              <a:latin typeface="Meiryo UI" panose="020B0604030504040204" pitchFamily="50" charset="-128"/>
              <a:ea typeface="Meiryo UI" panose="020B0604030504040204" pitchFamily="50" charset="-128"/>
              <a:cs typeface="Meiryo UI" panose="020B0604030504040204" pitchFamily="50" charset="-128"/>
            </a:endParaRPr>
          </a:p>
          <a:p>
            <a:pPr>
              <a:spcBef>
                <a:spcPts val="0"/>
              </a:spcBef>
            </a:pPr>
            <a:r>
              <a:rPr lang="ja-JP" altLang="en-US" sz="1200" dirty="0">
                <a:latin typeface="Meiryo UI" panose="020B0604030504040204" pitchFamily="50" charset="-128"/>
                <a:ea typeface="Meiryo UI" panose="020B0604030504040204" pitchFamily="50" charset="-128"/>
                <a:cs typeface="Meiryo UI" panose="020B0604030504040204" pitchFamily="50" charset="-128"/>
              </a:rPr>
              <a:t>　・大阪ヒートアイランド対策技術コンソー</a:t>
            </a:r>
            <a:endParaRPr lang="en-US" altLang="ja-JP" sz="1200" dirty="0">
              <a:latin typeface="Meiryo UI" panose="020B0604030504040204" pitchFamily="50" charset="-128"/>
              <a:ea typeface="Meiryo UI" panose="020B0604030504040204" pitchFamily="50" charset="-128"/>
              <a:cs typeface="Meiryo UI" panose="020B0604030504040204" pitchFamily="50" charset="-128"/>
            </a:endParaRPr>
          </a:p>
          <a:p>
            <a:pPr>
              <a:spcBef>
                <a:spcPts val="0"/>
              </a:spcBef>
            </a:pPr>
            <a:r>
              <a:rPr lang="en-US" altLang="ja-JP" sz="12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シアム</a:t>
            </a:r>
            <a:r>
              <a:rPr lang="en-US" altLang="ja-JP" sz="1200" dirty="0">
                <a:latin typeface="Meiryo UI" panose="020B0604030504040204" pitchFamily="50" charset="-128"/>
                <a:ea typeface="Meiryo UI" panose="020B0604030504040204" pitchFamily="50" charset="-128"/>
                <a:cs typeface="Meiryo UI" panose="020B0604030504040204" pitchFamily="50" charset="-128"/>
              </a:rPr>
              <a:t>※</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が選定したクールスポット</a:t>
            </a:r>
            <a:endParaRPr lang="en-US" altLang="ja-JP" sz="1200" dirty="0">
              <a:latin typeface="Meiryo UI" panose="020B0604030504040204" pitchFamily="50" charset="-128"/>
              <a:ea typeface="Meiryo UI" panose="020B0604030504040204" pitchFamily="50" charset="-128"/>
              <a:cs typeface="Meiryo UI" panose="020B0604030504040204" pitchFamily="50" charset="-128"/>
            </a:endParaRPr>
          </a:p>
          <a:p>
            <a:pPr>
              <a:spcBef>
                <a:spcPts val="0"/>
              </a:spcBef>
            </a:pPr>
            <a:r>
              <a:rPr lang="en-US" altLang="ja-JP" sz="1200" dirty="0">
                <a:latin typeface="Meiryo UI" panose="020B0604030504040204" pitchFamily="50" charset="-128"/>
                <a:ea typeface="Meiryo UI" panose="020B0604030504040204" pitchFamily="50" charset="-128"/>
                <a:cs typeface="Meiryo UI" panose="020B0604030504040204" pitchFamily="50" charset="-128"/>
              </a:rPr>
              <a:t>    100</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選及びクールロード</a:t>
            </a:r>
            <a:r>
              <a:rPr lang="en-US" altLang="ja-JP" sz="1200" dirty="0">
                <a:latin typeface="Meiryo UI" panose="020B0604030504040204" pitchFamily="50" charset="-128"/>
                <a:ea typeface="Meiryo UI" panose="020B0604030504040204" pitchFamily="50" charset="-128"/>
                <a:cs typeface="Meiryo UI" panose="020B0604030504040204" pitchFamily="50" charset="-128"/>
              </a:rPr>
              <a:t>100</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選</a:t>
            </a:r>
            <a:endParaRPr lang="en-US" altLang="ja-JP" sz="1200" dirty="0">
              <a:latin typeface="Meiryo UI" panose="020B0604030504040204" pitchFamily="50" charset="-128"/>
              <a:ea typeface="Meiryo UI" panose="020B0604030504040204" pitchFamily="50" charset="-128"/>
              <a:cs typeface="Meiryo UI" panose="020B0604030504040204" pitchFamily="50" charset="-128"/>
            </a:endParaRPr>
          </a:p>
          <a:p>
            <a:r>
              <a:rPr lang="ja-JP" altLang="en-US" sz="1200" dirty="0">
                <a:latin typeface="Meiryo UI" panose="020B0604030504040204" pitchFamily="50" charset="-128"/>
                <a:ea typeface="Meiryo UI" panose="020B0604030504040204" pitchFamily="50" charset="-128"/>
                <a:cs typeface="Meiryo UI" panose="020B0604030504040204" pitchFamily="50" charset="-128"/>
              </a:rPr>
              <a:t>　（</a:t>
            </a:r>
            <a:r>
              <a:rPr lang="en-US" altLang="ja-JP" sz="1200" dirty="0">
                <a:latin typeface="Meiryo UI" panose="020B0604030504040204" pitchFamily="50" charset="-128"/>
                <a:ea typeface="Meiryo UI" panose="020B0604030504040204" pitchFamily="50" charset="-128"/>
                <a:cs typeface="Meiryo UI" panose="020B0604030504040204" pitchFamily="50" charset="-128"/>
              </a:rPr>
              <a:t>H31</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計</a:t>
            </a:r>
            <a:r>
              <a:rPr lang="en-US" altLang="ja-JP" sz="1200" dirty="0">
                <a:latin typeface="Meiryo UI" panose="020B0604030504040204" pitchFamily="50" charset="-128"/>
                <a:ea typeface="Meiryo UI" panose="020B0604030504040204" pitchFamily="50" charset="-128"/>
                <a:cs typeface="Meiryo UI" panose="020B0604030504040204" pitchFamily="50" charset="-128"/>
              </a:rPr>
              <a:t>240</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ヶ所掲載）</a:t>
            </a:r>
            <a:endParaRPr lang="en-US" altLang="ja-JP" sz="1200" dirty="0">
              <a:latin typeface="Meiryo UI" panose="020B0604030504040204" pitchFamily="50" charset="-128"/>
              <a:ea typeface="Meiryo UI" panose="020B0604030504040204" pitchFamily="50" charset="-128"/>
              <a:cs typeface="Meiryo UI" panose="020B0604030504040204" pitchFamily="50" charset="-128"/>
            </a:endParaRPr>
          </a:p>
          <a:p>
            <a:r>
              <a:rPr lang="ja-JP" altLang="en-US" sz="1200" dirty="0">
                <a:latin typeface="Meiryo UI" panose="020B0604030504040204" pitchFamily="50" charset="-128"/>
                <a:ea typeface="Meiryo UI" panose="020B0604030504040204" pitchFamily="50" charset="-128"/>
                <a:cs typeface="Meiryo UI" panose="020B0604030504040204" pitchFamily="50" charset="-128"/>
              </a:rPr>
              <a:t>　・大阪府クールスポットモデル拠点推進</a:t>
            </a:r>
            <a:endParaRPr lang="en-US" altLang="ja-JP" sz="1200" dirty="0">
              <a:latin typeface="Meiryo UI" panose="020B0604030504040204" pitchFamily="50" charset="-128"/>
              <a:ea typeface="Meiryo UI" panose="020B0604030504040204" pitchFamily="50" charset="-128"/>
              <a:cs typeface="Meiryo UI" panose="020B0604030504040204" pitchFamily="50" charset="-128"/>
            </a:endParaRPr>
          </a:p>
          <a:p>
            <a:r>
              <a:rPr lang="ja-JP" altLang="en-US" sz="1200" dirty="0">
                <a:latin typeface="Meiryo UI" panose="020B0604030504040204" pitchFamily="50" charset="-128"/>
                <a:ea typeface="Meiryo UI" panose="020B0604030504040204" pitchFamily="50" charset="-128"/>
                <a:cs typeface="Meiryo UI" panose="020B0604030504040204" pitchFamily="50" charset="-128"/>
              </a:rPr>
              <a:t>　　事業（</a:t>
            </a:r>
            <a:r>
              <a:rPr lang="en-US" altLang="ja-JP" sz="1200" dirty="0">
                <a:latin typeface="Meiryo UI" panose="020B0604030504040204" pitchFamily="50" charset="-128"/>
                <a:ea typeface="Meiryo UI" panose="020B0604030504040204" pitchFamily="50" charset="-128"/>
                <a:cs typeface="Meiryo UI" panose="020B0604030504040204" pitchFamily="50" charset="-128"/>
              </a:rPr>
              <a:t>R2</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計</a:t>
            </a:r>
            <a:r>
              <a:rPr lang="en-US" altLang="ja-JP" sz="1200" dirty="0">
                <a:latin typeface="Meiryo UI" panose="020B0604030504040204" pitchFamily="50" charset="-128"/>
                <a:ea typeface="Meiryo UI" panose="020B0604030504040204" pitchFamily="50" charset="-128"/>
                <a:cs typeface="Meiryo UI" panose="020B0604030504040204" pitchFamily="50" charset="-128"/>
              </a:rPr>
              <a:t>10</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ヶ所掲載）</a:t>
            </a:r>
            <a:endParaRPr lang="en-US" altLang="ja-JP" sz="1200" dirty="0">
              <a:latin typeface="Meiryo UI" panose="020B0604030504040204" pitchFamily="50" charset="-128"/>
              <a:ea typeface="Meiryo UI" panose="020B0604030504040204" pitchFamily="50" charset="-128"/>
              <a:cs typeface="Meiryo UI" panose="020B0604030504040204" pitchFamily="50" charset="-128"/>
            </a:endParaRPr>
          </a:p>
          <a:p>
            <a:r>
              <a:rPr lang="ja-JP" altLang="en-US" sz="1200" dirty="0">
                <a:latin typeface="Meiryo UI" panose="020B0604030504040204" pitchFamily="50" charset="-128"/>
                <a:ea typeface="Meiryo UI" panose="020B0604030504040204" pitchFamily="50" charset="-128"/>
                <a:cs typeface="Meiryo UI" panose="020B0604030504040204" pitchFamily="50" charset="-128"/>
              </a:rPr>
              <a:t>　・都市緑化を活用した猛暑対策事業</a:t>
            </a:r>
            <a:endParaRPr lang="en-US" altLang="ja-JP" sz="1200" dirty="0">
              <a:latin typeface="Meiryo UI" panose="020B0604030504040204" pitchFamily="50" charset="-128"/>
              <a:ea typeface="Meiryo UI" panose="020B0604030504040204" pitchFamily="50" charset="-128"/>
              <a:cs typeface="Meiryo UI" panose="020B0604030504040204" pitchFamily="50" charset="-128"/>
            </a:endParaRPr>
          </a:p>
          <a:p>
            <a:r>
              <a:rPr lang="ja-JP" altLang="en-US" sz="12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200" dirty="0">
                <a:latin typeface="Meiryo UI" panose="020B0604030504040204" pitchFamily="50" charset="-128"/>
                <a:ea typeface="Meiryo UI" panose="020B0604030504040204" pitchFamily="50" charset="-128"/>
                <a:cs typeface="Meiryo UI" panose="020B0604030504040204" pitchFamily="50" charset="-128"/>
              </a:rPr>
              <a:t> R7</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計</a:t>
            </a:r>
            <a:r>
              <a:rPr lang="en-US" altLang="ja-JP" sz="1200" dirty="0">
                <a:latin typeface="Meiryo UI" panose="020B0604030504040204" pitchFamily="50" charset="-128"/>
                <a:ea typeface="Meiryo UI" panose="020B0604030504040204" pitchFamily="50" charset="-128"/>
                <a:cs typeface="Meiryo UI" panose="020B0604030504040204" pitchFamily="50" charset="-128"/>
              </a:rPr>
              <a:t>3</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ヶ所追加掲載）</a:t>
            </a:r>
            <a:endParaRPr lang="en-US" altLang="ja-JP" sz="12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9" name="正方形/長方形 1"/>
          <p:cNvSpPr>
            <a:spLocks noChangeArrowheads="1"/>
          </p:cNvSpPr>
          <p:nvPr/>
        </p:nvSpPr>
        <p:spPr bwMode="auto">
          <a:xfrm>
            <a:off x="7283956" y="863857"/>
            <a:ext cx="1944216" cy="349284"/>
          </a:xfrm>
          <a:prstGeom prst="rect">
            <a:avLst/>
          </a:prstGeom>
          <a:noFill/>
          <a:ln w="9525" algn="ctr">
            <a:noFill/>
            <a:round/>
            <a:headEnd/>
            <a:tailEnd/>
          </a:ln>
        </p:spPr>
        <p:txBody>
          <a:bodyPr/>
          <a:lstStyle/>
          <a:p>
            <a:r>
              <a:rPr lang="ja-JP" altLang="en-US" sz="1400">
                <a:latin typeface="Meiryo UI" panose="020B0604030504040204" pitchFamily="50" charset="-128"/>
                <a:ea typeface="Meiryo UI" panose="020B0604030504040204" pitchFamily="50" charset="-128"/>
                <a:cs typeface="Meiryo UI" panose="020B0604030504040204" pitchFamily="50" charset="-128"/>
              </a:rPr>
              <a:t>（環境農林水産部）</a:t>
            </a:r>
            <a:endParaRPr lang="en-US" altLang="ja-JP" sz="1400">
              <a:latin typeface="Meiryo UI" panose="020B0604030504040204" pitchFamily="50" charset="-128"/>
              <a:ea typeface="Meiryo UI" panose="020B0604030504040204" pitchFamily="50" charset="-128"/>
              <a:cs typeface="Meiryo UI" panose="020B0604030504040204" pitchFamily="50" charset="-128"/>
            </a:endParaRPr>
          </a:p>
        </p:txBody>
      </p:sp>
      <p:sp>
        <p:nvSpPr>
          <p:cNvPr id="21" name="タイトル 1"/>
          <p:cNvSpPr txBox="1">
            <a:spLocks/>
          </p:cNvSpPr>
          <p:nvPr/>
        </p:nvSpPr>
        <p:spPr>
          <a:xfrm>
            <a:off x="8439416" y="6530972"/>
            <a:ext cx="655069" cy="327029"/>
          </a:xfrm>
          <a:prstGeom prst="rect">
            <a:avLst/>
          </a:prstGeom>
          <a:solidFill>
            <a:schemeClr val="tx2">
              <a:lumMod val="40000"/>
              <a:lumOff val="60000"/>
            </a:schemeClr>
          </a:solidFill>
          <a:ln w="25400">
            <a:noFill/>
          </a:ln>
        </p:spPr>
        <p:txBody>
          <a:bodyPr vert="horz" lIns="128016" tIns="64008" rIns="128016" bIns="64008" rtlCol="0" anchor="ct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fld id="{415E7C4F-C86E-4B2C-8457-A21CB6E56EED}" type="slidenum">
              <a:rPr lang="en-US" altLang="ja-JP" sz="2200" b="1" smtClean="0">
                <a:latin typeface="Meiryo UI" panose="020B0604030504040204" pitchFamily="50" charset="-128"/>
                <a:ea typeface="Meiryo UI" panose="020B0604030504040204" pitchFamily="50" charset="-128"/>
              </a:rPr>
              <a:t>15</a:t>
            </a:fld>
            <a:endParaRPr lang="en-US" altLang="ja-JP" sz="2200" b="1">
              <a:latin typeface="Meiryo UI" panose="020B0604030504040204" pitchFamily="50" charset="-128"/>
              <a:ea typeface="Meiryo UI" panose="020B0604030504040204" pitchFamily="50" charset="-128"/>
            </a:endParaRPr>
          </a:p>
        </p:txBody>
      </p:sp>
      <p:sp>
        <p:nvSpPr>
          <p:cNvPr id="20" name="正方形/長方形 19"/>
          <p:cNvSpPr/>
          <p:nvPr/>
        </p:nvSpPr>
        <p:spPr>
          <a:xfrm>
            <a:off x="1791218" y="681495"/>
            <a:ext cx="7246362" cy="400110"/>
          </a:xfrm>
          <a:prstGeom prst="rect">
            <a:avLst/>
          </a:prstGeom>
        </p:spPr>
        <p:txBody>
          <a:bodyPr wrap="square">
            <a:spAutoFit/>
          </a:bodyPr>
          <a:lstStyle/>
          <a:p>
            <a:r>
              <a:rPr lang="ja-JP" altLang="en-US" sz="2000" b="1">
                <a:latin typeface="Meiryo UI" panose="020B0604030504040204" pitchFamily="50" charset="-128"/>
                <a:ea typeface="Meiryo UI" panose="020B0604030504040204" pitchFamily="50" charset="-128"/>
                <a:cs typeface="Meiryo UI" panose="020B0604030504040204" pitchFamily="50" charset="-128"/>
              </a:rPr>
              <a:t>クールスポットの利用促進</a:t>
            </a:r>
          </a:p>
        </p:txBody>
      </p:sp>
      <p:sp>
        <p:nvSpPr>
          <p:cNvPr id="41" name="正方形/長方形 1"/>
          <p:cNvSpPr>
            <a:spLocks noChangeArrowheads="1"/>
          </p:cNvSpPr>
          <p:nvPr/>
        </p:nvSpPr>
        <p:spPr bwMode="auto">
          <a:xfrm>
            <a:off x="179512" y="2103384"/>
            <a:ext cx="3775209" cy="1077218"/>
          </a:xfrm>
          <a:prstGeom prst="rect">
            <a:avLst/>
          </a:prstGeom>
          <a:noFill/>
          <a:ln w="9525" algn="ctr">
            <a:noFill/>
            <a:round/>
            <a:headEnd/>
            <a:tailEnd/>
          </a:ln>
        </p:spPr>
        <p:txBody>
          <a:bodyPr wrap="square">
            <a:spAutoFit/>
          </a:bodyPr>
          <a:lstStyle/>
          <a:p>
            <a:r>
              <a:rPr lang="ja-JP" altLang="en-US" sz="1400" dirty="0">
                <a:latin typeface="Meiryo UI" panose="020B0604030504040204" pitchFamily="50" charset="-128"/>
                <a:ea typeface="Meiryo UI" panose="020B0604030504040204" pitchFamily="50" charset="-128"/>
                <a:cs typeface="Meiryo UI" panose="020B0604030504040204" pitchFamily="50" charset="-128"/>
              </a:rPr>
              <a:t>①</a:t>
            </a:r>
            <a:r>
              <a:rPr lang="ja-JP" altLang="en-US" sz="1400" b="1" dirty="0">
                <a:latin typeface="Meiryo UI" panose="020B0604030504040204" pitchFamily="50" charset="-128"/>
                <a:ea typeface="Meiryo UI" panose="020B0604030504040204" pitchFamily="50" charset="-128"/>
                <a:cs typeface="Meiryo UI" panose="020B0604030504040204" pitchFamily="50" charset="-128"/>
              </a:rPr>
              <a:t>大阪みどりのクールスポット</a:t>
            </a:r>
            <a:endParaRPr lang="en-US" altLang="ja-JP" sz="1400" b="1" dirty="0">
              <a:latin typeface="Meiryo UI" panose="020B0604030504040204" pitchFamily="50" charset="-128"/>
              <a:ea typeface="Meiryo UI" panose="020B0604030504040204" pitchFamily="50" charset="-128"/>
              <a:cs typeface="Meiryo UI" panose="020B0604030504040204" pitchFamily="50" charset="-128"/>
            </a:endParaRPr>
          </a:p>
          <a:p>
            <a:r>
              <a:rPr lang="ja-JP" altLang="en-US" sz="1200" dirty="0">
                <a:latin typeface="Meiryo UI" panose="020B0604030504040204" pitchFamily="50" charset="-128"/>
                <a:ea typeface="Meiryo UI" panose="020B0604030504040204" pitchFamily="50" charset="-128"/>
                <a:cs typeface="Meiryo UI" panose="020B0604030504040204" pitchFamily="50" charset="-128"/>
              </a:rPr>
              <a:t>　気温だけでなく、木陰の状況や風にそよぐ木の葉の音など人の感覚的な涼しさや、生き物の生態なども含めたみどりの清涼感に着目して、「大阪みどりのクールスポット」を紹介</a:t>
            </a:r>
            <a:endParaRPr lang="en-US" altLang="ja-JP" sz="1200" dirty="0">
              <a:latin typeface="Meiryo UI" panose="020B0604030504040204" pitchFamily="50" charset="-128"/>
              <a:ea typeface="Meiryo UI" panose="020B0604030504040204" pitchFamily="50" charset="-128"/>
              <a:cs typeface="Meiryo UI" panose="020B0604030504040204" pitchFamily="50" charset="-128"/>
            </a:endParaRPr>
          </a:p>
          <a:p>
            <a:r>
              <a:rPr lang="ja-JP" altLang="en-US" sz="1200" dirty="0">
                <a:latin typeface="Meiryo UI" panose="020B0604030504040204" pitchFamily="50" charset="-128"/>
                <a:ea typeface="Meiryo UI" panose="020B0604030504040204" pitchFamily="50" charset="-128"/>
                <a:cs typeface="Meiryo UI" panose="020B0604030504040204" pitchFamily="50" charset="-128"/>
              </a:rPr>
              <a:t>（下図）</a:t>
            </a:r>
            <a:endParaRPr lang="en-US" altLang="ja-JP" sz="12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42" name="正方形/長方形 1"/>
          <p:cNvSpPr>
            <a:spLocks noChangeArrowheads="1"/>
          </p:cNvSpPr>
          <p:nvPr/>
        </p:nvSpPr>
        <p:spPr bwMode="auto">
          <a:xfrm>
            <a:off x="179512" y="5495359"/>
            <a:ext cx="3793520" cy="769441"/>
          </a:xfrm>
          <a:prstGeom prst="rect">
            <a:avLst/>
          </a:prstGeom>
          <a:noFill/>
          <a:ln w="9525" algn="ctr">
            <a:noFill/>
            <a:round/>
            <a:headEnd/>
            <a:tailEnd/>
          </a:ln>
        </p:spPr>
        <p:txBody>
          <a:bodyPr wrap="square">
            <a:spAutoFit/>
          </a:bodyPr>
          <a:lstStyle/>
          <a:p>
            <a:r>
              <a:rPr lang="ja-JP" altLang="en-US" sz="1600">
                <a:latin typeface="Meiryo UI" panose="020B0604030504040204" pitchFamily="50" charset="-128"/>
                <a:ea typeface="Meiryo UI" panose="020B0604030504040204" pitchFamily="50" charset="-128"/>
                <a:cs typeface="Meiryo UI" panose="020B0604030504040204" pitchFamily="50" charset="-128"/>
              </a:rPr>
              <a:t>②</a:t>
            </a:r>
            <a:r>
              <a:rPr lang="ja-JP" altLang="en-US" sz="1600" b="1">
                <a:latin typeface="Meiryo UI" panose="020B0604030504040204" pitchFamily="50" charset="-128"/>
                <a:ea typeface="Meiryo UI" panose="020B0604030504040204" pitchFamily="50" charset="-128"/>
                <a:cs typeface="Meiryo UI" panose="020B0604030504040204" pitchFamily="50" charset="-128"/>
              </a:rPr>
              <a:t>クールスポットの取組紹介</a:t>
            </a:r>
            <a:endParaRPr lang="en-US" altLang="ja-JP" sz="1600" b="1">
              <a:latin typeface="Meiryo UI" panose="020B0604030504040204" pitchFamily="50" charset="-128"/>
              <a:ea typeface="Meiryo UI" panose="020B0604030504040204" pitchFamily="50" charset="-128"/>
              <a:cs typeface="Meiryo UI" panose="020B0604030504040204" pitchFamily="50" charset="-128"/>
            </a:endParaRPr>
          </a:p>
          <a:p>
            <a:r>
              <a:rPr lang="ja-JP" altLang="en-US" sz="1400">
                <a:latin typeface="Meiryo UI" panose="020B0604030504040204" pitchFamily="50" charset="-128"/>
                <a:ea typeface="Meiryo UI" panose="020B0604030504040204" pitchFamily="50" charset="-128"/>
                <a:cs typeface="Meiryo UI" panose="020B0604030504040204" pitchFamily="50" charset="-128"/>
              </a:rPr>
              <a:t>　暑い大阪の夏を屋外でも快適に過ごすため、市町村が整備したクールスポットを紹介</a:t>
            </a:r>
            <a:endParaRPr lang="en-US" altLang="ja-JP" sz="1400">
              <a:latin typeface="Meiryo UI" panose="020B0604030504040204" pitchFamily="50" charset="-128"/>
              <a:ea typeface="Meiryo UI" panose="020B0604030504040204" pitchFamily="50" charset="-128"/>
              <a:cs typeface="Meiryo UI" panose="020B0604030504040204" pitchFamily="50" charset="-128"/>
            </a:endParaRPr>
          </a:p>
        </p:txBody>
      </p:sp>
      <p:sp>
        <p:nvSpPr>
          <p:cNvPr id="22" name="正方形/長方形 1"/>
          <p:cNvSpPr>
            <a:spLocks noChangeArrowheads="1"/>
          </p:cNvSpPr>
          <p:nvPr/>
        </p:nvSpPr>
        <p:spPr bwMode="auto">
          <a:xfrm>
            <a:off x="599827" y="4847740"/>
            <a:ext cx="4737464" cy="307777"/>
          </a:xfrm>
          <a:prstGeom prst="rect">
            <a:avLst/>
          </a:prstGeom>
          <a:noFill/>
          <a:ln w="9525" algn="ctr">
            <a:noFill/>
            <a:round/>
            <a:headEnd/>
            <a:tailEnd/>
          </a:ln>
        </p:spPr>
        <p:txBody>
          <a:bodyPr wrap="square">
            <a:spAutoFit/>
          </a:bodyPr>
          <a:lstStyle/>
          <a:p>
            <a:endParaRPr lang="ja-JP" altLang="en-US" sz="1400">
              <a:latin typeface="Meiryo UI" panose="020B0604030504040204" pitchFamily="50" charset="-128"/>
              <a:ea typeface="Meiryo UI" panose="020B0604030504040204" pitchFamily="50" charset="-128"/>
              <a:cs typeface="Meiryo UI" panose="020B0604030504040204" pitchFamily="50" charset="-128"/>
            </a:endParaRPr>
          </a:p>
        </p:txBody>
      </p:sp>
      <p:sp>
        <p:nvSpPr>
          <p:cNvPr id="25" name="正方形/長方形 1"/>
          <p:cNvSpPr>
            <a:spLocks noChangeArrowheads="1"/>
          </p:cNvSpPr>
          <p:nvPr/>
        </p:nvSpPr>
        <p:spPr bwMode="auto">
          <a:xfrm>
            <a:off x="4039565" y="4276920"/>
            <a:ext cx="2570245" cy="1853087"/>
          </a:xfrm>
          <a:prstGeom prst="rect">
            <a:avLst/>
          </a:prstGeom>
          <a:solidFill>
            <a:schemeClr val="bg1"/>
          </a:solidFill>
          <a:ln w="9525" algn="ctr">
            <a:solidFill>
              <a:schemeClr val="tx1"/>
            </a:solidFill>
            <a:round/>
            <a:headEnd/>
            <a:tailEnd/>
          </a:ln>
        </p:spPr>
        <p:txBody>
          <a:bodyPr/>
          <a:lstStyle/>
          <a:p>
            <a:r>
              <a:rPr lang="en-US" altLang="ja-JP" sz="1200" b="1">
                <a:latin typeface="Meiryo UI" panose="020B0604030504040204" pitchFamily="50" charset="-128"/>
                <a:ea typeface="Meiryo UI" panose="020B0604030504040204" pitchFamily="50" charset="-128"/>
                <a:cs typeface="Meiryo UI" panose="020B0604030504040204" pitchFamily="50" charset="-128"/>
              </a:rPr>
              <a:t>※</a:t>
            </a:r>
            <a:r>
              <a:rPr lang="ja-JP" altLang="en-US" sz="1200" b="1">
                <a:latin typeface="Meiryo UI" panose="020B0604030504040204" pitchFamily="50" charset="-128"/>
                <a:ea typeface="Meiryo UI" panose="020B0604030504040204" pitchFamily="50" charset="-128"/>
                <a:cs typeface="Meiryo UI" panose="020B0604030504040204" pitchFamily="50" charset="-128"/>
              </a:rPr>
              <a:t>大阪ヒートアイランド対策技術コンソーシアム</a:t>
            </a:r>
            <a:r>
              <a:rPr lang="en-US" altLang="ja-JP" sz="1200" b="1">
                <a:latin typeface="Meiryo UI" panose="020B0604030504040204" pitchFamily="50" charset="-128"/>
                <a:ea typeface="Meiryo UI" panose="020B0604030504040204" pitchFamily="50" charset="-128"/>
                <a:cs typeface="Meiryo UI" panose="020B0604030504040204" pitchFamily="50" charset="-128"/>
              </a:rPr>
              <a:t>(</a:t>
            </a:r>
            <a:r>
              <a:rPr lang="ja-JP" altLang="en-US" sz="1200" b="1">
                <a:latin typeface="Meiryo UI" panose="020B0604030504040204" pitchFamily="50" charset="-128"/>
                <a:ea typeface="Meiryo UI" panose="020B0604030504040204" pitchFamily="50" charset="-128"/>
                <a:cs typeface="Meiryo UI" panose="020B0604030504040204" pitchFamily="50" charset="-128"/>
              </a:rPr>
              <a:t>大阪</a:t>
            </a:r>
            <a:r>
              <a:rPr lang="en-US" altLang="ja-JP" sz="1200" b="1">
                <a:latin typeface="Meiryo UI" panose="020B0604030504040204" pitchFamily="50" charset="-128"/>
                <a:ea typeface="Meiryo UI" panose="020B0604030504040204" pitchFamily="50" charset="-128"/>
                <a:cs typeface="Meiryo UI" panose="020B0604030504040204" pitchFamily="50" charset="-128"/>
              </a:rPr>
              <a:t>HITEC)</a:t>
            </a:r>
          </a:p>
          <a:p>
            <a:r>
              <a:rPr lang="ja-JP" altLang="en-US" sz="1200">
                <a:latin typeface="Meiryo UI" panose="020B0604030504040204" pitchFamily="50" charset="-128"/>
                <a:ea typeface="Meiryo UI" panose="020B0604030504040204" pitchFamily="50" charset="-128"/>
                <a:cs typeface="Meiryo UI" panose="020B0604030504040204" pitchFamily="50" charset="-128"/>
              </a:rPr>
              <a:t>　行政（大阪府・大阪市）、民間事業者（メーカー、コンサル等）、大学等で</a:t>
            </a:r>
            <a:r>
              <a:rPr lang="en-US" altLang="ja-JP" sz="1200">
                <a:latin typeface="Meiryo UI" panose="020B0604030504040204" pitchFamily="50" charset="-128"/>
                <a:ea typeface="Meiryo UI" panose="020B0604030504040204" pitchFamily="50" charset="-128"/>
                <a:cs typeface="Meiryo UI" panose="020B0604030504040204" pitchFamily="50" charset="-128"/>
              </a:rPr>
              <a:t>2006</a:t>
            </a:r>
            <a:r>
              <a:rPr lang="ja-JP" altLang="en-US" sz="1200">
                <a:latin typeface="Meiryo UI" panose="020B0604030504040204" pitchFamily="50" charset="-128"/>
                <a:ea typeface="Meiryo UI" panose="020B0604030504040204" pitchFamily="50" charset="-128"/>
                <a:cs typeface="Meiryo UI" panose="020B0604030504040204" pitchFamily="50" charset="-128"/>
              </a:rPr>
              <a:t>年１月に設立。</a:t>
            </a:r>
            <a:endParaRPr lang="en-US" altLang="ja-JP" sz="1200">
              <a:latin typeface="Meiryo UI" panose="020B0604030504040204" pitchFamily="50" charset="-128"/>
              <a:ea typeface="Meiryo UI" panose="020B0604030504040204" pitchFamily="50" charset="-128"/>
              <a:cs typeface="Meiryo UI" panose="020B0604030504040204" pitchFamily="50" charset="-128"/>
            </a:endParaRPr>
          </a:p>
          <a:p>
            <a:r>
              <a:rPr lang="ja-JP" altLang="en-US" sz="1200">
                <a:latin typeface="Meiryo UI" panose="020B0604030504040204" pitchFamily="50" charset="-128"/>
                <a:ea typeface="Meiryo UI" panose="020B0604030504040204" pitchFamily="50" charset="-128"/>
                <a:cs typeface="Meiryo UI" panose="020B0604030504040204" pitchFamily="50" charset="-128"/>
              </a:rPr>
              <a:t>　ヒートアイランド対策技術の開発・普及、対策の実施と効果検証、産学官民による協働の実践。</a:t>
            </a:r>
          </a:p>
        </p:txBody>
      </p:sp>
      <p:pic>
        <p:nvPicPr>
          <p:cNvPr id="26" name="図 25"/>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026919" y="5773919"/>
            <a:ext cx="1556944" cy="324734"/>
          </a:xfrm>
          <a:prstGeom prst="rect">
            <a:avLst/>
          </a:prstGeom>
        </p:spPr>
      </p:pic>
      <p:sp>
        <p:nvSpPr>
          <p:cNvPr id="28" name="角丸四角形 28">
            <a:extLst>
              <a:ext uri="{FF2B5EF4-FFF2-40B4-BE49-F238E27FC236}">
                <a16:creationId xmlns:a16="http://schemas.microsoft.com/office/drawing/2014/main" id="{BB1E51A9-096B-47E8-BA84-2A1B3D38D8AC}"/>
              </a:ext>
            </a:extLst>
          </p:cNvPr>
          <p:cNvSpPr/>
          <p:nvPr/>
        </p:nvSpPr>
        <p:spPr>
          <a:xfrm>
            <a:off x="215558" y="1809535"/>
            <a:ext cx="3352553" cy="288000"/>
          </a:xfrm>
          <a:prstGeom prst="roundRect">
            <a:avLst>
              <a:gd name="adj" fmla="val 50000"/>
            </a:avLst>
          </a:prstGeom>
          <a:gradFill>
            <a:gsLst>
              <a:gs pos="40000">
                <a:schemeClr val="tx2">
                  <a:lumMod val="75000"/>
                </a:schemeClr>
              </a:gs>
              <a:gs pos="100000">
                <a:schemeClr val="accent1">
                  <a:shade val="93000"/>
                  <a:satMod val="130000"/>
                </a:schemeClr>
              </a:gs>
              <a:gs pos="100000">
                <a:schemeClr val="accent1">
                  <a:shade val="94000"/>
                  <a:satMod val="135000"/>
                </a:schemeClr>
              </a:gs>
            </a:gsLst>
          </a:gradFill>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rtlCol="0" anchor="ctr"/>
          <a:lstStyle/>
          <a:p>
            <a:pPr algn="ctr"/>
            <a:r>
              <a:rPr lang="ja-JP" altLang="en-US" sz="1600" b="1">
                <a:latin typeface="Meiryo UI" panose="020B0604030504040204" pitchFamily="50" charset="-128"/>
                <a:ea typeface="Meiryo UI" panose="020B0604030504040204" pitchFamily="50" charset="-128"/>
                <a:cs typeface="Meiryo UI" panose="020B0604030504040204" pitchFamily="50" charset="-128"/>
              </a:rPr>
              <a:t>大阪府ホームページでの情報公開</a:t>
            </a:r>
            <a:endParaRPr lang="ja-JP" altLang="en-US" sz="1600"/>
          </a:p>
        </p:txBody>
      </p:sp>
      <p:sp>
        <p:nvSpPr>
          <p:cNvPr id="31" name="角丸四角形 28">
            <a:extLst>
              <a:ext uri="{FF2B5EF4-FFF2-40B4-BE49-F238E27FC236}">
                <a16:creationId xmlns:a16="http://schemas.microsoft.com/office/drawing/2014/main" id="{29C470C6-8F72-4EB6-B1F6-05B499D9B0D6}"/>
              </a:ext>
            </a:extLst>
          </p:cNvPr>
          <p:cNvSpPr/>
          <p:nvPr/>
        </p:nvSpPr>
        <p:spPr>
          <a:xfrm>
            <a:off x="3864533" y="1810445"/>
            <a:ext cx="3352553" cy="288000"/>
          </a:xfrm>
          <a:prstGeom prst="roundRect">
            <a:avLst>
              <a:gd name="adj" fmla="val 50000"/>
            </a:avLst>
          </a:prstGeom>
          <a:gradFill>
            <a:gsLst>
              <a:gs pos="40000">
                <a:schemeClr val="tx2">
                  <a:lumMod val="75000"/>
                </a:schemeClr>
              </a:gs>
              <a:gs pos="100000">
                <a:schemeClr val="accent1">
                  <a:shade val="93000"/>
                  <a:satMod val="130000"/>
                </a:schemeClr>
              </a:gs>
              <a:gs pos="100000">
                <a:schemeClr val="accent1">
                  <a:shade val="94000"/>
                  <a:satMod val="135000"/>
                </a:schemeClr>
              </a:gs>
            </a:gsLst>
          </a:gradFill>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rtlCol="0" anchor="ctr"/>
          <a:lstStyle/>
          <a:p>
            <a:pPr algn="ctr"/>
            <a:r>
              <a:rPr lang="ja-JP" altLang="en-US" sz="1600" b="1" dirty="0">
                <a:latin typeface="Meiryo UI" panose="020B0604030504040204" pitchFamily="50" charset="-128"/>
                <a:ea typeface="Meiryo UI" panose="020B0604030504040204" pitchFamily="50" charset="-128"/>
                <a:cs typeface="Meiryo UI" panose="020B0604030504040204" pitchFamily="50" charset="-128"/>
              </a:rPr>
              <a:t>その他の情報発信</a:t>
            </a:r>
            <a:endParaRPr lang="ja-JP" altLang="en-US" sz="1600" dirty="0"/>
          </a:p>
        </p:txBody>
      </p:sp>
      <p:sp>
        <p:nvSpPr>
          <p:cNvPr id="27" name="四角形: 角を丸くする 26">
            <a:extLst>
              <a:ext uri="{FF2B5EF4-FFF2-40B4-BE49-F238E27FC236}">
                <a16:creationId xmlns:a16="http://schemas.microsoft.com/office/drawing/2014/main" id="{0532EBA3-0163-47BA-AE25-94A8CB732C3E}"/>
              </a:ext>
            </a:extLst>
          </p:cNvPr>
          <p:cNvSpPr/>
          <p:nvPr/>
        </p:nvSpPr>
        <p:spPr>
          <a:xfrm>
            <a:off x="840831" y="6295773"/>
            <a:ext cx="7460855" cy="482414"/>
          </a:xfrm>
          <a:prstGeom prst="roundRect">
            <a:avLst/>
          </a:prstGeom>
          <a:ln/>
        </p:spPr>
        <p:style>
          <a:lnRef idx="3">
            <a:schemeClr val="lt1"/>
          </a:lnRef>
          <a:fillRef idx="1">
            <a:schemeClr val="accent5"/>
          </a:fillRef>
          <a:effectRef idx="1">
            <a:schemeClr val="accent5"/>
          </a:effectRef>
          <a:fontRef idx="minor">
            <a:schemeClr val="lt1"/>
          </a:fontRef>
        </p:style>
        <p:txBody>
          <a:bodyPr rtlCol="0" anchor="ctr"/>
          <a:lstStyle/>
          <a:p>
            <a:pPr algn="ctr"/>
            <a:r>
              <a:rPr lang="en-US" altLang="ja-JP" sz="1400" b="1" dirty="0">
                <a:solidFill>
                  <a:schemeClr val="bg1"/>
                </a:solidFill>
                <a:latin typeface="Meiryo UI" panose="020B0604030504040204" pitchFamily="50" charset="-128"/>
                <a:ea typeface="Meiryo UI" panose="020B0604030504040204" pitchFamily="50" charset="-128"/>
              </a:rPr>
              <a:t>2026</a:t>
            </a:r>
            <a:r>
              <a:rPr lang="ja-JP" altLang="en-US" sz="1400" b="1" dirty="0">
                <a:solidFill>
                  <a:schemeClr val="bg1"/>
                </a:solidFill>
                <a:latin typeface="Meiryo UI" panose="020B0604030504040204" pitchFamily="50" charset="-128"/>
                <a:ea typeface="Meiryo UI" panose="020B0604030504040204" pitchFamily="50" charset="-128"/>
              </a:rPr>
              <a:t>年度（</a:t>
            </a:r>
            <a:r>
              <a:rPr lang="en-US" altLang="ja-JP" sz="1400" b="1" dirty="0">
                <a:solidFill>
                  <a:schemeClr val="bg1"/>
                </a:solidFill>
                <a:latin typeface="Meiryo UI" panose="020B0604030504040204" pitchFamily="50" charset="-128"/>
                <a:ea typeface="Meiryo UI" panose="020B0604030504040204" pitchFamily="50" charset="-128"/>
              </a:rPr>
              <a:t>R8</a:t>
            </a:r>
            <a:r>
              <a:rPr lang="ja-JP" altLang="en-US" sz="1400" b="1" dirty="0">
                <a:solidFill>
                  <a:schemeClr val="bg1"/>
                </a:solidFill>
                <a:latin typeface="Meiryo UI" panose="020B0604030504040204" pitchFamily="50" charset="-128"/>
                <a:ea typeface="Meiryo UI" panose="020B0604030504040204" pitchFamily="50" charset="-128"/>
              </a:rPr>
              <a:t>）継続予定</a:t>
            </a:r>
            <a:endParaRPr lang="en-US" altLang="ja-JP" sz="1400" dirty="0">
              <a:solidFill>
                <a:schemeClr val="bg1"/>
              </a:solidFill>
              <a:latin typeface="Meiryo UI" panose="020B0604030504040204" pitchFamily="50" charset="-128"/>
              <a:ea typeface="Meiryo UI" panose="020B0604030504040204" pitchFamily="50" charset="-128"/>
            </a:endParaRPr>
          </a:p>
        </p:txBody>
      </p:sp>
      <p:pic>
        <p:nvPicPr>
          <p:cNvPr id="29" name="図 28">
            <a:extLst>
              <a:ext uri="{FF2B5EF4-FFF2-40B4-BE49-F238E27FC236}">
                <a16:creationId xmlns:a16="http://schemas.microsoft.com/office/drawing/2014/main" id="{D64FC76D-0D48-49F6-8A20-66675CEBDC3F}"/>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906976" y="2975790"/>
            <a:ext cx="2296871" cy="2543262"/>
          </a:xfrm>
          <a:prstGeom prst="rect">
            <a:avLst/>
          </a:prstGeom>
          <a:ln w="57150">
            <a:noFill/>
          </a:ln>
        </p:spPr>
      </p:pic>
      <p:pic>
        <p:nvPicPr>
          <p:cNvPr id="8" name="図 7">
            <a:extLst>
              <a:ext uri="{FF2B5EF4-FFF2-40B4-BE49-F238E27FC236}">
                <a16:creationId xmlns:a16="http://schemas.microsoft.com/office/drawing/2014/main" id="{02BC2AD3-6BD9-4933-A174-84EA59D80A32}"/>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738239" y="2740620"/>
            <a:ext cx="2081911" cy="3397468"/>
          </a:xfrm>
          <a:prstGeom prst="rect">
            <a:avLst/>
          </a:prstGeom>
        </p:spPr>
      </p:pic>
    </p:spTree>
    <p:extLst>
      <p:ext uri="{BB962C8B-B14F-4D97-AF65-F5344CB8AC3E}">
        <p14:creationId xmlns:p14="http://schemas.microsoft.com/office/powerpoint/2010/main" val="406547294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p:cNvSpPr txBox="1"/>
          <p:nvPr/>
        </p:nvSpPr>
        <p:spPr>
          <a:xfrm>
            <a:off x="0" y="0"/>
            <a:ext cx="9144000" cy="486279"/>
          </a:xfrm>
          <a:prstGeom prst="rect">
            <a:avLst/>
          </a:prstGeom>
          <a:solidFill>
            <a:srgbClr val="002060"/>
          </a:solidFill>
          <a:ln>
            <a:noFill/>
          </a:ln>
          <a:effectLst/>
        </p:spPr>
        <p:txBody>
          <a:bodyPr wrap="square" lIns="91190" tIns="57908" rIns="91190" bIns="57908" rtlCol="0" anchor="ctr">
            <a:spAutoFit/>
          </a:bodyPr>
          <a:lstStyle/>
          <a:p>
            <a:pPr algn="ctr"/>
            <a:r>
              <a:rPr kumimoji="0" lang="ja-JP" altLang="en-US" sz="2400" b="1" kern="0">
                <a:solidFill>
                  <a:schemeClr val="bg1"/>
                </a:solidFill>
                <a:latin typeface="Meiryo UI" panose="020B0604030504040204" pitchFamily="50" charset="-128"/>
                <a:ea typeface="Meiryo UI" panose="020B0604030504040204" pitchFamily="50" charset="-128"/>
                <a:cs typeface="Meiryo UI" panose="020B0604030504040204" pitchFamily="50" charset="-128"/>
              </a:rPr>
              <a:t>（４）緑化・緑陰形成</a:t>
            </a:r>
            <a:endParaRPr kumimoji="0" lang="en-US" altLang="ja-JP" sz="2400" b="1" kern="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p:txBody>
      </p:sp>
      <p:graphicFrame>
        <p:nvGraphicFramePr>
          <p:cNvPr id="16" name="表 15"/>
          <p:cNvGraphicFramePr>
            <a:graphicFrameLocks noGrp="1"/>
          </p:cNvGraphicFramePr>
          <p:nvPr>
            <p:extLst>
              <p:ext uri="{D42A27DB-BD31-4B8C-83A1-F6EECF244321}">
                <p14:modId xmlns:p14="http://schemas.microsoft.com/office/powerpoint/2010/main" val="2714689588"/>
              </p:ext>
            </p:extLst>
          </p:nvPr>
        </p:nvGraphicFramePr>
        <p:xfrm>
          <a:off x="159544" y="3057939"/>
          <a:ext cx="8790953" cy="3627460"/>
        </p:xfrm>
        <a:graphic>
          <a:graphicData uri="http://schemas.openxmlformats.org/drawingml/2006/table">
            <a:tbl>
              <a:tblPr firstRow="1" bandRow="1">
                <a:tableStyleId>{5C22544A-7EE6-4342-B048-85BDC9FD1C3A}</a:tableStyleId>
              </a:tblPr>
              <a:tblGrid>
                <a:gridCol w="8790953">
                  <a:extLst>
                    <a:ext uri="{9D8B030D-6E8A-4147-A177-3AD203B41FA5}">
                      <a16:colId xmlns:a16="http://schemas.microsoft.com/office/drawing/2014/main" val="20000"/>
                    </a:ext>
                  </a:extLst>
                </a:gridCol>
              </a:tblGrid>
              <a:tr h="345934">
                <a:tc>
                  <a:txBody>
                    <a:bodyPr/>
                    <a:lstStyle/>
                    <a:p>
                      <a:pPr algn="ctr"/>
                      <a:r>
                        <a:rPr kumimoji="1" lang="en-US" altLang="ja-JP" sz="2000"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2025</a:t>
                      </a:r>
                      <a:r>
                        <a:rPr kumimoji="1" lang="ja-JP" altLang="en-US" sz="2000"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年度（</a:t>
                      </a:r>
                      <a:r>
                        <a:rPr kumimoji="1" lang="en-US" altLang="ja-JP" sz="2000"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R7</a:t>
                      </a:r>
                      <a:r>
                        <a:rPr kumimoji="1" lang="ja-JP" altLang="en-US" sz="2000"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）の具体的な取組内容</a:t>
                      </a:r>
                    </a:p>
                  </a:txBody>
                  <a:tcPr marL="0" marR="0" marT="0" marB="0" anchor="ctr">
                    <a:solidFill>
                      <a:srgbClr val="0070C0"/>
                    </a:solidFill>
                  </a:tcPr>
                </a:tc>
                <a:extLst>
                  <a:ext uri="{0D108BD9-81ED-4DB2-BD59-A6C34878D82A}">
                    <a16:rowId xmlns:a16="http://schemas.microsoft.com/office/drawing/2014/main" val="10000"/>
                  </a:ext>
                </a:extLst>
              </a:tr>
              <a:tr h="3281526">
                <a:tc>
                  <a:txBody>
                    <a:bodyPr/>
                    <a:lstStyle/>
                    <a:p>
                      <a:endParaRPr kumimoji="1" lang="en-US" altLang="ja-JP" sz="300" dirty="0">
                        <a:latin typeface="Meiryo UI" panose="020B0604030504040204" pitchFamily="50" charset="-128"/>
                        <a:ea typeface="Meiryo UI" panose="020B0604030504040204" pitchFamily="50" charset="-128"/>
                        <a:cs typeface="Meiryo UI" panose="020B0604030504040204" pitchFamily="50" charset="-128"/>
                      </a:endParaRPr>
                    </a:p>
                    <a:p>
                      <a:endParaRPr kumimoji="1" lang="en-US" altLang="ja-JP" sz="700" dirty="0">
                        <a:latin typeface="Meiryo UI" panose="020B0604030504040204" pitchFamily="50" charset="-128"/>
                        <a:ea typeface="Meiryo UI" panose="020B0604030504040204" pitchFamily="50" charset="-128"/>
                        <a:cs typeface="Meiryo UI" panose="020B0604030504040204" pitchFamily="50" charset="-128"/>
                      </a:endParaRPr>
                    </a:p>
                    <a:p>
                      <a:r>
                        <a:rPr kumimoji="1" lang="ja-JP" altLang="en-US" sz="1200" b="0" dirty="0">
                          <a:latin typeface="Meiryo UI" panose="020B0604030504040204" pitchFamily="50" charset="-128"/>
                          <a:ea typeface="Meiryo UI" panose="020B0604030504040204" pitchFamily="50" charset="-128"/>
                          <a:cs typeface="Meiryo UI" panose="020B0604030504040204" pitchFamily="50" charset="-128"/>
                        </a:rPr>
                        <a:t>　</a:t>
                      </a:r>
                      <a:endParaRPr kumimoji="1" lang="en-US" altLang="ja-JP" sz="1200" b="0" dirty="0">
                        <a:latin typeface="Meiryo UI" panose="020B0604030504040204" pitchFamily="50" charset="-128"/>
                        <a:ea typeface="Meiryo UI" panose="020B0604030504040204" pitchFamily="50" charset="-128"/>
                        <a:cs typeface="Meiryo UI" panose="020B0604030504040204" pitchFamily="50" charset="-128"/>
                      </a:endParaRPr>
                    </a:p>
                    <a:p>
                      <a:endParaRPr kumimoji="1" lang="en-US" altLang="ja-JP" sz="1200" b="0" dirty="0">
                        <a:latin typeface="Meiryo UI" panose="020B0604030504040204" pitchFamily="50" charset="-128"/>
                        <a:ea typeface="Meiryo UI" panose="020B0604030504040204" pitchFamily="50" charset="-128"/>
                        <a:cs typeface="Meiryo UI" panose="020B0604030504040204" pitchFamily="50" charset="-128"/>
                      </a:endParaRPr>
                    </a:p>
                    <a:p>
                      <a:r>
                        <a:rPr kumimoji="1" lang="ja-JP" altLang="en-US" sz="1200" b="0" dirty="0">
                          <a:latin typeface="Meiryo UI" panose="020B0604030504040204" pitchFamily="50" charset="-128"/>
                          <a:ea typeface="Meiryo UI" panose="020B0604030504040204" pitchFamily="50" charset="-128"/>
                          <a:cs typeface="Meiryo UI" panose="020B0604030504040204" pitchFamily="50" charset="-128"/>
                        </a:rPr>
                        <a:t>　</a:t>
                      </a:r>
                      <a:endParaRPr kumimoji="1" lang="en-US" altLang="ja-JP" sz="1200" b="0" dirty="0">
                        <a:latin typeface="Meiryo UI" panose="020B0604030504040204" pitchFamily="50" charset="-128"/>
                        <a:ea typeface="Meiryo UI" panose="020B0604030504040204" pitchFamily="50" charset="-128"/>
                        <a:cs typeface="Meiryo UI" panose="020B0604030504040204" pitchFamily="50" charset="-128"/>
                      </a:endParaRPr>
                    </a:p>
                  </a:txBody>
                  <a:tcPr marL="31528" marR="31528" marT="0" marB="0">
                    <a:lnB w="12700" cap="flat" cmpd="sng" algn="ctr">
                      <a:solidFill>
                        <a:schemeClr val="bg1"/>
                      </a:solidFill>
                      <a:prstDash val="solid"/>
                      <a:round/>
                      <a:headEnd type="none" w="med" len="med"/>
                      <a:tailEnd type="none" w="med" len="med"/>
                    </a:lnB>
                    <a:solidFill>
                      <a:schemeClr val="tx2">
                        <a:lumMod val="20000"/>
                        <a:lumOff val="80000"/>
                      </a:schemeClr>
                    </a:solidFill>
                  </a:tcPr>
                </a:tc>
                <a:extLst>
                  <a:ext uri="{0D108BD9-81ED-4DB2-BD59-A6C34878D82A}">
                    <a16:rowId xmlns:a16="http://schemas.microsoft.com/office/drawing/2014/main" val="10001"/>
                  </a:ext>
                </a:extLst>
              </a:tr>
            </a:tbl>
          </a:graphicData>
        </a:graphic>
      </p:graphicFrame>
      <p:grpSp>
        <p:nvGrpSpPr>
          <p:cNvPr id="41" name="グループ化 40"/>
          <p:cNvGrpSpPr/>
          <p:nvPr/>
        </p:nvGrpSpPr>
        <p:grpSpPr>
          <a:xfrm>
            <a:off x="1761893" y="632372"/>
            <a:ext cx="7204842" cy="592217"/>
            <a:chOff x="3075868" y="2420887"/>
            <a:chExt cx="3566983" cy="890838"/>
          </a:xfrm>
        </p:grpSpPr>
        <p:sp>
          <p:nvSpPr>
            <p:cNvPr id="42" name="角丸四角形 41"/>
            <p:cNvSpPr/>
            <p:nvPr/>
          </p:nvSpPr>
          <p:spPr>
            <a:xfrm>
              <a:off x="3075868" y="2420887"/>
              <a:ext cx="3558944" cy="890838"/>
            </a:xfrm>
            <a:prstGeom prst="roundRect">
              <a:avLst>
                <a:gd name="adj" fmla="val 9545"/>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vert="eaVert" lIns="0" tIns="0" rIns="0" bIns="0" rtlCol="0" anchor="ctr"/>
            <a:lstStyle/>
            <a:p>
              <a:pPr algn="ctr"/>
              <a:endParaRPr lang="ja-JP" altLang="en-US" sz="1600" b="1">
                <a:latin typeface="Meiryo UI" panose="020B0604030504040204" pitchFamily="50" charset="-128"/>
                <a:ea typeface="Meiryo UI" panose="020B0604030504040204" pitchFamily="50" charset="-128"/>
                <a:cs typeface="Meiryo UI" panose="020B0604030504040204" pitchFamily="50" charset="-128"/>
              </a:endParaRPr>
            </a:p>
          </p:txBody>
        </p:sp>
        <p:sp>
          <p:nvSpPr>
            <p:cNvPr id="43" name="正方形/長方形 42"/>
            <p:cNvSpPr/>
            <p:nvPr/>
          </p:nvSpPr>
          <p:spPr>
            <a:xfrm>
              <a:off x="3075868" y="2595388"/>
              <a:ext cx="3566983" cy="541835"/>
            </a:xfrm>
            <a:prstGeom prst="rect">
              <a:avLst/>
            </a:prstGeom>
          </p:spPr>
          <p:txBody>
            <a:bodyPr wrap="square">
              <a:spAutoFit/>
            </a:bodyPr>
            <a:lstStyle/>
            <a:p>
              <a:endParaRPr lang="ja-JP" altLang="en-US" sz="2000" b="1">
                <a:latin typeface="Meiryo UI" panose="020B0604030504040204" pitchFamily="50" charset="-128"/>
                <a:ea typeface="Meiryo UI" panose="020B0604030504040204" pitchFamily="50" charset="-128"/>
                <a:cs typeface="Meiryo UI" panose="020B0604030504040204" pitchFamily="50" charset="-128"/>
              </a:endParaRPr>
            </a:p>
          </p:txBody>
        </p:sp>
      </p:grpSp>
      <p:sp>
        <p:nvSpPr>
          <p:cNvPr id="44" name="角丸四角形 43"/>
          <p:cNvSpPr/>
          <p:nvPr/>
        </p:nvSpPr>
        <p:spPr>
          <a:xfrm>
            <a:off x="175782" y="630382"/>
            <a:ext cx="1492344" cy="594207"/>
          </a:xfrm>
          <a:prstGeom prst="roundRect">
            <a:avLst>
              <a:gd name="adj" fmla="val 7069"/>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82762" tIns="41381" rIns="82762" bIns="41381" rtlCol="0" anchor="ctr"/>
          <a:lstStyle/>
          <a:p>
            <a:pPr algn="ctr"/>
            <a:r>
              <a:rPr lang="ja-JP" altLang="en-US" sz="2000" b="1">
                <a:latin typeface="Meiryo UI" panose="020B0604030504040204" pitchFamily="50" charset="-128"/>
                <a:ea typeface="Meiryo UI" panose="020B0604030504040204" pitchFamily="50" charset="-128"/>
                <a:cs typeface="Meiryo UI" panose="020B0604030504040204" pitchFamily="50" charset="-128"/>
              </a:rPr>
              <a:t>取組</a:t>
            </a:r>
            <a:endParaRPr lang="ja-JP" altLang="en-US" sz="2000" b="1" strike="sngStrike">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p:txBody>
      </p:sp>
      <p:graphicFrame>
        <p:nvGraphicFramePr>
          <p:cNvPr id="45" name="表 44"/>
          <p:cNvGraphicFramePr>
            <a:graphicFrameLocks noGrp="1"/>
          </p:cNvGraphicFramePr>
          <p:nvPr>
            <p:extLst>
              <p:ext uri="{D42A27DB-BD31-4B8C-83A1-F6EECF244321}">
                <p14:modId xmlns:p14="http://schemas.microsoft.com/office/powerpoint/2010/main" val="441420746"/>
              </p:ext>
            </p:extLst>
          </p:nvPr>
        </p:nvGraphicFramePr>
        <p:xfrm>
          <a:off x="175782" y="1353882"/>
          <a:ext cx="8790953" cy="1616767"/>
        </p:xfrm>
        <a:graphic>
          <a:graphicData uri="http://schemas.openxmlformats.org/drawingml/2006/table">
            <a:tbl>
              <a:tblPr firstRow="1" bandRow="1">
                <a:tableStyleId>{5C22544A-7EE6-4342-B048-85BDC9FD1C3A}</a:tableStyleId>
              </a:tblPr>
              <a:tblGrid>
                <a:gridCol w="8790953">
                  <a:extLst>
                    <a:ext uri="{9D8B030D-6E8A-4147-A177-3AD203B41FA5}">
                      <a16:colId xmlns:a16="http://schemas.microsoft.com/office/drawing/2014/main" val="20000"/>
                    </a:ext>
                  </a:extLst>
                </a:gridCol>
              </a:tblGrid>
              <a:tr h="51569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2000">
                          <a:latin typeface="Meiryo UI" panose="020B0604030504040204" pitchFamily="50" charset="-128"/>
                          <a:ea typeface="Meiryo UI" panose="020B0604030504040204" pitchFamily="50" charset="-128"/>
                          <a:cs typeface="Meiryo UI" panose="020B0604030504040204" pitchFamily="50" charset="-128"/>
                        </a:rPr>
                        <a:t>概　要</a:t>
                      </a:r>
                    </a:p>
                  </a:txBody>
                  <a:tcPr marL="0" marR="72000" marT="0" marB="0" anchor="ctr">
                    <a:solidFill>
                      <a:srgbClr val="0070C0"/>
                    </a:solidFill>
                  </a:tcPr>
                </a:tc>
                <a:extLst>
                  <a:ext uri="{0D108BD9-81ED-4DB2-BD59-A6C34878D82A}">
                    <a16:rowId xmlns:a16="http://schemas.microsoft.com/office/drawing/2014/main" val="10000"/>
                  </a:ext>
                </a:extLst>
              </a:tr>
              <a:tr h="1101074">
                <a:tc>
                  <a:txBody>
                    <a:bodyPr/>
                    <a:lstStyle/>
                    <a:p>
                      <a:pPr marL="180000" indent="-360000">
                        <a:defRPr/>
                      </a:pPr>
                      <a:r>
                        <a:rPr kumimoji="1" lang="ja-JP" altLang="en-US" sz="16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6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災害並みの猛暑による府民の健康被害を軽減する必要性が高まっている。また、</a:t>
                      </a:r>
                      <a:r>
                        <a:rPr lang="en-US" altLang="ja-JP" sz="16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2025</a:t>
                      </a:r>
                      <a:r>
                        <a:rPr lang="ja-JP" altLang="en-US" sz="16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大阪・関西万博を機に国内外から多くの来阪者が予想。多くの府民をはじめ、不特定多数の人が集まる駅前広場・駅周辺、観光スポット等における都市緑化を活用した暑熱環境の改善に係る取組みを重点的に支援</a:t>
                      </a:r>
                      <a:endParaRPr lang="en-US" altLang="ja-JP" sz="16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txBody>
                  <a:tcPr marL="31528" marR="72000" marT="0" marB="0" anchor="ctr">
                    <a:solidFill>
                      <a:schemeClr val="tx2">
                        <a:lumMod val="20000"/>
                        <a:lumOff val="80000"/>
                      </a:schemeClr>
                    </a:solidFill>
                  </a:tcPr>
                </a:tc>
                <a:extLst>
                  <a:ext uri="{0D108BD9-81ED-4DB2-BD59-A6C34878D82A}">
                    <a16:rowId xmlns:a16="http://schemas.microsoft.com/office/drawing/2014/main" val="10001"/>
                  </a:ext>
                </a:extLst>
              </a:tr>
            </a:tbl>
          </a:graphicData>
        </a:graphic>
      </p:graphicFrame>
      <p:sp>
        <p:nvSpPr>
          <p:cNvPr id="18" name="正方形/長方形 1"/>
          <p:cNvSpPr>
            <a:spLocks noChangeArrowheads="1"/>
          </p:cNvSpPr>
          <p:nvPr/>
        </p:nvSpPr>
        <p:spPr bwMode="auto">
          <a:xfrm>
            <a:off x="7248981" y="889002"/>
            <a:ext cx="1895313" cy="349284"/>
          </a:xfrm>
          <a:prstGeom prst="rect">
            <a:avLst/>
          </a:prstGeom>
          <a:noFill/>
          <a:ln w="9525" algn="ctr">
            <a:noFill/>
            <a:round/>
            <a:headEnd/>
            <a:tailEnd/>
          </a:ln>
        </p:spPr>
        <p:txBody>
          <a:bodyPr/>
          <a:lstStyle/>
          <a:p>
            <a:r>
              <a:rPr lang="ja-JP" altLang="en-US" sz="1400">
                <a:latin typeface="Meiryo UI" panose="020B0604030504040204" pitchFamily="50" charset="-128"/>
                <a:ea typeface="Meiryo UI" panose="020B0604030504040204" pitchFamily="50" charset="-128"/>
                <a:cs typeface="Meiryo UI" panose="020B0604030504040204" pitchFamily="50" charset="-128"/>
              </a:rPr>
              <a:t>（環境農林水産部）</a:t>
            </a:r>
            <a:endParaRPr lang="en-US" altLang="ja-JP" sz="1400">
              <a:latin typeface="Meiryo UI" panose="020B0604030504040204" pitchFamily="50" charset="-128"/>
              <a:ea typeface="Meiryo UI" panose="020B0604030504040204" pitchFamily="50" charset="-128"/>
              <a:cs typeface="Meiryo UI" panose="020B0604030504040204" pitchFamily="50" charset="-128"/>
            </a:endParaRPr>
          </a:p>
        </p:txBody>
      </p:sp>
      <p:sp>
        <p:nvSpPr>
          <p:cNvPr id="17" name="タイトル 1"/>
          <p:cNvSpPr txBox="1">
            <a:spLocks/>
          </p:cNvSpPr>
          <p:nvPr/>
        </p:nvSpPr>
        <p:spPr>
          <a:xfrm>
            <a:off x="8439416" y="6525344"/>
            <a:ext cx="655069" cy="327029"/>
          </a:xfrm>
          <a:prstGeom prst="rect">
            <a:avLst/>
          </a:prstGeom>
          <a:solidFill>
            <a:schemeClr val="tx2">
              <a:lumMod val="40000"/>
              <a:lumOff val="60000"/>
            </a:schemeClr>
          </a:solidFill>
          <a:ln w="25400">
            <a:noFill/>
          </a:ln>
        </p:spPr>
        <p:txBody>
          <a:bodyPr vert="horz" lIns="128016" tIns="64008" rIns="128016" bIns="64008" rtlCol="0" anchor="ct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fld id="{E1EBA74D-6BF6-427D-AB0F-5660EE19EB50}" type="slidenum">
              <a:rPr lang="en-US" altLang="ja-JP" sz="2200" b="1" smtClean="0">
                <a:latin typeface="Meiryo UI" panose="020B0604030504040204" pitchFamily="50" charset="-128"/>
                <a:ea typeface="Meiryo UI" panose="020B0604030504040204" pitchFamily="50" charset="-128"/>
              </a:rPr>
              <a:t>16</a:t>
            </a:fld>
            <a:endParaRPr lang="en-US" altLang="ja-JP" sz="2200" b="1">
              <a:latin typeface="Meiryo UI" panose="020B0604030504040204" pitchFamily="50" charset="-128"/>
              <a:ea typeface="Meiryo UI" panose="020B0604030504040204" pitchFamily="50" charset="-128"/>
            </a:endParaRPr>
          </a:p>
        </p:txBody>
      </p:sp>
      <p:sp>
        <p:nvSpPr>
          <p:cNvPr id="14" name="正方形/長方形 13">
            <a:extLst>
              <a:ext uri="{FF2B5EF4-FFF2-40B4-BE49-F238E27FC236}">
                <a16:creationId xmlns:a16="http://schemas.microsoft.com/office/drawing/2014/main" id="{ECE9D6FB-DE4C-44B6-BBAE-C554D7449E60}"/>
              </a:ext>
            </a:extLst>
          </p:cNvPr>
          <p:cNvSpPr/>
          <p:nvPr/>
        </p:nvSpPr>
        <p:spPr>
          <a:xfrm>
            <a:off x="1788277" y="737190"/>
            <a:ext cx="5449687" cy="400110"/>
          </a:xfrm>
          <a:prstGeom prst="rect">
            <a:avLst/>
          </a:prstGeom>
        </p:spPr>
        <p:txBody>
          <a:bodyPr wrap="square">
            <a:spAutoFit/>
          </a:bodyPr>
          <a:lstStyle/>
          <a:p>
            <a:r>
              <a:rPr lang="ja-JP" altLang="en-US" sz="2000" b="1">
                <a:latin typeface="Meiryo UI" panose="020B0604030504040204" pitchFamily="50" charset="-128"/>
                <a:ea typeface="Meiryo UI" panose="020B0604030504040204" pitchFamily="50" charset="-128"/>
                <a:cs typeface="Meiryo UI" panose="020B0604030504040204" pitchFamily="50" charset="-128"/>
              </a:rPr>
              <a:t>都市緑化を活用した猛暑対策事業</a:t>
            </a:r>
          </a:p>
        </p:txBody>
      </p:sp>
      <p:sp>
        <p:nvSpPr>
          <p:cNvPr id="3" name="正方形/長方形 2"/>
          <p:cNvSpPr/>
          <p:nvPr/>
        </p:nvSpPr>
        <p:spPr>
          <a:xfrm>
            <a:off x="136788" y="5650191"/>
            <a:ext cx="5370746" cy="502702"/>
          </a:xfrm>
          <a:prstGeom prst="rect">
            <a:avLst/>
          </a:prstGeom>
        </p:spPr>
        <p:txBody>
          <a:bodyPr wrap="square">
            <a:spAutoFit/>
          </a:bodyPr>
          <a:lstStyle/>
          <a:p>
            <a:pPr marL="174625" indent="-174625">
              <a:lnSpc>
                <a:spcPts val="1600"/>
              </a:lnSpc>
            </a:pPr>
            <a:endParaRPr lang="en-US" altLang="ja-JP">
              <a:latin typeface="Meiryo UI" panose="020B0604030504040204" pitchFamily="50" charset="-128"/>
              <a:ea typeface="Meiryo UI" panose="020B0604030504040204" pitchFamily="50" charset="-128"/>
              <a:cs typeface="Meiryo UI" panose="020B0604030504040204" pitchFamily="50" charset="-128"/>
            </a:endParaRPr>
          </a:p>
          <a:p>
            <a:pPr marL="174625" indent="-174625">
              <a:lnSpc>
                <a:spcPts val="1600"/>
              </a:lnSpc>
            </a:pPr>
            <a:endParaRPr lang="en-US" altLang="ja-JP">
              <a:latin typeface="Meiryo UI" panose="020B0604030504040204" pitchFamily="50" charset="-128"/>
              <a:ea typeface="Meiryo UI" panose="020B0604030504040204" pitchFamily="50" charset="-128"/>
              <a:cs typeface="Meiryo UI" panose="020B0604030504040204" pitchFamily="50" charset="-128"/>
            </a:endParaRPr>
          </a:p>
        </p:txBody>
      </p:sp>
      <p:sp>
        <p:nvSpPr>
          <p:cNvPr id="19" name="正方形/長方形 1">
            <a:extLst>
              <a:ext uri="{FF2B5EF4-FFF2-40B4-BE49-F238E27FC236}">
                <a16:creationId xmlns:a16="http://schemas.microsoft.com/office/drawing/2014/main" id="{D3B85900-9297-4566-9212-055E4C5A6B5B}"/>
              </a:ext>
            </a:extLst>
          </p:cNvPr>
          <p:cNvSpPr>
            <a:spLocks noChangeArrowheads="1"/>
          </p:cNvSpPr>
          <p:nvPr/>
        </p:nvSpPr>
        <p:spPr bwMode="auto">
          <a:xfrm>
            <a:off x="301422" y="3819999"/>
            <a:ext cx="8599914" cy="1697233"/>
          </a:xfrm>
          <a:prstGeom prst="rect">
            <a:avLst/>
          </a:prstGeom>
          <a:noFill/>
          <a:ln w="9525" algn="ctr">
            <a:noFill/>
            <a:round/>
            <a:headEnd/>
            <a:tailEnd/>
          </a:ln>
        </p:spPr>
        <p:txBody>
          <a:bodyPr/>
          <a:lstStyle/>
          <a:p>
            <a:pPr>
              <a:lnSpc>
                <a:spcPts val="1800"/>
              </a:lnSpc>
              <a:defRPr/>
            </a:pPr>
            <a:r>
              <a:rPr lang="ja-JP" altLang="en-US" sz="1400" b="1" dirty="0">
                <a:latin typeface="メイリオ" panose="020B0604030504040204" pitchFamily="50" charset="-128"/>
                <a:ea typeface="メイリオ" panose="020B0604030504040204" pitchFamily="50" charset="-128"/>
                <a:cs typeface="メイリオ" panose="020B0604030504040204" pitchFamily="50" charset="-128"/>
              </a:rPr>
              <a:t>◆補助制度の概要　</a:t>
            </a:r>
            <a:endParaRPr lang="en-US" altLang="ja-JP" sz="1400" b="1" dirty="0">
              <a:latin typeface="メイリオ" panose="020B0604030504040204" pitchFamily="50" charset="-128"/>
              <a:ea typeface="メイリオ" panose="020B0604030504040204" pitchFamily="50" charset="-128"/>
              <a:cs typeface="メイリオ" panose="020B0604030504040204" pitchFamily="50" charset="-128"/>
            </a:endParaRPr>
          </a:p>
          <a:p>
            <a:pPr>
              <a:lnSpc>
                <a:spcPts val="1800"/>
              </a:lnSpc>
              <a:defRPr/>
            </a:pPr>
            <a:r>
              <a:rPr lang="ja-JP" altLang="en-US" sz="1400" dirty="0">
                <a:latin typeface="メイリオ" panose="020B0604030504040204" pitchFamily="50" charset="-128"/>
                <a:ea typeface="メイリオ" panose="020B0604030504040204" pitchFamily="50" charset="-128"/>
                <a:cs typeface="メイリオ" panose="020B0604030504040204" pitchFamily="50" charset="-128"/>
              </a:rPr>
              <a:t>・緑化と併せて日除けや微細ミスト発生器等の暑熱環境改善設備を整備する場合に補助</a:t>
            </a:r>
            <a:br>
              <a:rPr lang="en-US" altLang="ja-JP" sz="1400" dirty="0">
                <a:latin typeface="メイリオ" panose="020B0604030504040204" pitchFamily="50" charset="-128"/>
                <a:ea typeface="メイリオ" panose="020B0604030504040204" pitchFamily="50" charset="-128"/>
                <a:cs typeface="メイリオ" panose="020B0604030504040204" pitchFamily="50" charset="-128"/>
              </a:rPr>
            </a:br>
            <a:r>
              <a:rPr lang="ja-JP" altLang="en-US" sz="1400" dirty="0">
                <a:latin typeface="メイリオ" panose="020B0604030504040204" pitchFamily="50" charset="-128"/>
                <a:ea typeface="メイリオ" panose="020B0604030504040204" pitchFamily="50" charset="-128"/>
                <a:cs typeface="メイリオ" panose="020B0604030504040204" pitchFamily="50" charset="-128"/>
              </a:rPr>
              <a:t>・事業実施場所：駅前広場及びその周辺、万博シャトルバス・シップ発着場、多くの府民等が集まる</a:t>
            </a:r>
            <a:endParaRPr lang="en-US" altLang="ja-JP" sz="1400" dirty="0">
              <a:latin typeface="メイリオ" panose="020B0604030504040204" pitchFamily="50" charset="-128"/>
              <a:ea typeface="メイリオ" panose="020B0604030504040204" pitchFamily="50" charset="-128"/>
              <a:cs typeface="メイリオ" panose="020B0604030504040204" pitchFamily="50" charset="-128"/>
            </a:endParaRPr>
          </a:p>
          <a:p>
            <a:pPr>
              <a:lnSpc>
                <a:spcPts val="1800"/>
              </a:lnSpc>
              <a:defRPr/>
            </a:pPr>
            <a:r>
              <a:rPr lang="ja-JP" altLang="en-US" sz="1400" dirty="0">
                <a:latin typeface="メイリオ" panose="020B0604030504040204" pitchFamily="50" charset="-128"/>
                <a:ea typeface="メイリオ" panose="020B0604030504040204" pitchFamily="50" charset="-128"/>
                <a:cs typeface="メイリオ" panose="020B0604030504040204" pitchFamily="50" charset="-128"/>
              </a:rPr>
              <a:t>　　　　　　　　観光スポット等</a:t>
            </a:r>
            <a:endParaRPr lang="en-US" altLang="ja-JP" sz="1400" strike="sngStrike" dirty="0">
              <a:latin typeface="メイリオ" panose="020B0604030504040204" pitchFamily="50" charset="-128"/>
              <a:ea typeface="メイリオ" panose="020B0604030504040204" pitchFamily="50" charset="-128"/>
              <a:cs typeface="メイリオ" panose="020B0604030504040204" pitchFamily="50" charset="-128"/>
            </a:endParaRPr>
          </a:p>
          <a:p>
            <a:pPr>
              <a:lnSpc>
                <a:spcPts val="1800"/>
              </a:lnSpc>
              <a:defRPr/>
            </a:pPr>
            <a:r>
              <a:rPr lang="ja-JP" altLang="en-US" sz="1400" dirty="0">
                <a:latin typeface="メイリオ" panose="020B0604030504040204" pitchFamily="50" charset="-128"/>
                <a:ea typeface="メイリオ" panose="020B0604030504040204" pitchFamily="50" charset="-128"/>
                <a:cs typeface="メイリオ" panose="020B0604030504040204" pitchFamily="50" charset="-128"/>
              </a:rPr>
              <a:t>・補助対象者：府内市町村、民間事業者（鉄道事業者、商業施設事業者等）等</a:t>
            </a:r>
            <a:endParaRPr lang="en-US" altLang="ja-JP" sz="1400" dirty="0">
              <a:latin typeface="メイリオ" panose="020B0604030504040204" pitchFamily="50" charset="-128"/>
              <a:ea typeface="メイリオ" panose="020B0604030504040204" pitchFamily="50" charset="-128"/>
              <a:cs typeface="メイリオ" panose="020B0604030504040204" pitchFamily="50" charset="-128"/>
            </a:endParaRPr>
          </a:p>
          <a:p>
            <a:pPr>
              <a:lnSpc>
                <a:spcPts val="1800"/>
              </a:lnSpc>
              <a:defRPr/>
            </a:pPr>
            <a:r>
              <a:rPr lang="ja-JP" altLang="en-US" sz="1400" dirty="0">
                <a:latin typeface="メイリオ" panose="020B0604030504040204" pitchFamily="50" charset="-128"/>
                <a:ea typeface="メイリオ" panose="020B0604030504040204" pitchFamily="50" charset="-128"/>
                <a:cs typeface="メイリオ" panose="020B0604030504040204" pitchFamily="50" charset="-128"/>
              </a:rPr>
              <a:t>・補助率：</a:t>
            </a:r>
            <a:r>
              <a:rPr lang="en-US" altLang="ja-JP" sz="1400" dirty="0">
                <a:latin typeface="メイリオ" panose="020B0604030504040204" pitchFamily="50" charset="-128"/>
                <a:ea typeface="メイリオ" panose="020B0604030504040204" pitchFamily="50" charset="-128"/>
                <a:cs typeface="メイリオ" panose="020B0604030504040204" pitchFamily="50" charset="-128"/>
              </a:rPr>
              <a:t>10/10</a:t>
            </a:r>
            <a:r>
              <a:rPr lang="ja-JP" altLang="en-US" sz="1400" dirty="0">
                <a:latin typeface="メイリオ" panose="020B0604030504040204" pitchFamily="50" charset="-128"/>
                <a:ea typeface="メイリオ" panose="020B0604030504040204" pitchFamily="50" charset="-128"/>
                <a:cs typeface="メイリオ" panose="020B0604030504040204" pitchFamily="50" charset="-128"/>
              </a:rPr>
              <a:t>（上限</a:t>
            </a:r>
            <a:r>
              <a:rPr lang="en-US" altLang="ja-JP" sz="1400" dirty="0">
                <a:latin typeface="メイリオ" panose="020B0604030504040204" pitchFamily="50" charset="-128"/>
                <a:ea typeface="メイリオ" panose="020B0604030504040204" pitchFamily="50" charset="-128"/>
                <a:cs typeface="メイリオ" panose="020B0604030504040204" pitchFamily="50" charset="-128"/>
              </a:rPr>
              <a:t>5,000</a:t>
            </a:r>
            <a:r>
              <a:rPr lang="ja-JP" altLang="en-US" sz="1400" dirty="0">
                <a:latin typeface="メイリオ" panose="020B0604030504040204" pitchFamily="50" charset="-128"/>
                <a:ea typeface="メイリオ" panose="020B0604030504040204" pitchFamily="50" charset="-128"/>
                <a:cs typeface="メイリオ" panose="020B0604030504040204" pitchFamily="50" charset="-128"/>
              </a:rPr>
              <a:t>万円）</a:t>
            </a:r>
            <a:endParaRPr lang="en-US" altLang="ja-JP" sz="1100" dirty="0">
              <a:latin typeface="メイリオ" panose="020B0604030504040204" pitchFamily="50" charset="-128"/>
              <a:ea typeface="メイリオ" panose="020B0604030504040204" pitchFamily="50" charset="-128"/>
              <a:cs typeface="Meiryo UI" panose="020B0604030504040204" pitchFamily="50" charset="-128"/>
            </a:endParaRPr>
          </a:p>
          <a:p>
            <a:pPr marL="174625" indent="-174625">
              <a:lnSpc>
                <a:spcPts val="1800"/>
              </a:lnSpc>
              <a:spcBef>
                <a:spcPts val="600"/>
              </a:spcBef>
            </a:pPr>
            <a:r>
              <a:rPr lang="ja-JP" altLang="en-US" sz="1400" b="1" dirty="0">
                <a:latin typeface="メイリオ" panose="020B0604030504040204" pitchFamily="50" charset="-128"/>
                <a:ea typeface="メイリオ" panose="020B0604030504040204" pitchFamily="50" charset="-128"/>
                <a:cs typeface="Meiryo UI" panose="020B0604030504040204" pitchFamily="50" charset="-128"/>
              </a:rPr>
              <a:t>◆</a:t>
            </a:r>
            <a:r>
              <a:rPr lang="en-US" altLang="ja-JP" sz="1400" b="1" dirty="0">
                <a:latin typeface="メイリオ" panose="020B0604030504040204" pitchFamily="50" charset="-128"/>
                <a:ea typeface="メイリオ" panose="020B0604030504040204" pitchFamily="50" charset="-128"/>
                <a:cs typeface="Meiryo UI" panose="020B0604030504040204" pitchFamily="50" charset="-128"/>
              </a:rPr>
              <a:t>2025</a:t>
            </a:r>
            <a:r>
              <a:rPr lang="ja-JP" altLang="en-US" sz="1400" b="1" dirty="0">
                <a:latin typeface="メイリオ" panose="020B0604030504040204" pitchFamily="50" charset="-128"/>
                <a:ea typeface="メイリオ" panose="020B0604030504040204" pitchFamily="50" charset="-128"/>
                <a:cs typeface="Meiryo UI" panose="020B0604030504040204" pitchFamily="50" charset="-128"/>
              </a:rPr>
              <a:t>年度（</a:t>
            </a:r>
            <a:r>
              <a:rPr lang="en-US" altLang="ja-JP" sz="1400" b="1" dirty="0">
                <a:latin typeface="メイリオ" panose="020B0604030504040204" pitchFamily="50" charset="-128"/>
                <a:ea typeface="メイリオ" panose="020B0604030504040204" pitchFamily="50" charset="-128"/>
                <a:cs typeface="Meiryo UI" panose="020B0604030504040204" pitchFamily="50" charset="-128"/>
              </a:rPr>
              <a:t>R7</a:t>
            </a:r>
            <a:r>
              <a:rPr lang="ja-JP" altLang="en-US" sz="1400" b="1" dirty="0">
                <a:latin typeface="メイリオ" panose="020B0604030504040204" pitchFamily="50" charset="-128"/>
                <a:ea typeface="メイリオ" panose="020B0604030504040204" pitchFamily="50" charset="-128"/>
                <a:cs typeface="Meiryo UI" panose="020B0604030504040204" pitchFamily="50" charset="-128"/>
              </a:rPr>
              <a:t>）採択箇所数   ２箇所</a:t>
            </a:r>
            <a:endParaRPr lang="en-US" altLang="ja-JP" sz="1400" b="1" strike="sngStrike" dirty="0">
              <a:latin typeface="メイリオ" panose="020B0604030504040204" pitchFamily="50" charset="-128"/>
              <a:ea typeface="メイリオ" panose="020B0604030504040204" pitchFamily="50" charset="-128"/>
              <a:cs typeface="Meiryo UI" panose="020B0604030504040204" pitchFamily="50" charset="-128"/>
            </a:endParaRPr>
          </a:p>
          <a:p>
            <a:pPr marL="174625" indent="-174625">
              <a:lnSpc>
                <a:spcPts val="1800"/>
              </a:lnSpc>
            </a:pPr>
            <a:endParaRPr lang="en-US" altLang="ja-JP" sz="1400" dirty="0">
              <a:latin typeface="メイリオ" panose="020B0604030504040204" pitchFamily="50" charset="-128"/>
              <a:ea typeface="メイリオ" panose="020B0604030504040204" pitchFamily="50" charset="-128"/>
              <a:cs typeface="Meiryo UI" panose="020B0604030504040204" pitchFamily="50" charset="-128"/>
            </a:endParaRPr>
          </a:p>
        </p:txBody>
      </p:sp>
      <p:sp>
        <p:nvSpPr>
          <p:cNvPr id="22" name="正方形/長方形 21">
            <a:extLst>
              <a:ext uri="{FF2B5EF4-FFF2-40B4-BE49-F238E27FC236}">
                <a16:creationId xmlns:a16="http://schemas.microsoft.com/office/drawing/2014/main" id="{C1A7FDE9-3496-4A9A-996A-B197BEDEA1A2}"/>
              </a:ext>
            </a:extLst>
          </p:cNvPr>
          <p:cNvSpPr/>
          <p:nvPr/>
        </p:nvSpPr>
        <p:spPr>
          <a:xfrm>
            <a:off x="7248981" y="6264178"/>
            <a:ext cx="1216234" cy="29534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defRPr/>
            </a:pPr>
            <a:r>
              <a:rPr lang="ja-JP" altLang="en-US" sz="11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1100" b="1" dirty="0">
                <a:solidFill>
                  <a:schemeClr val="tx1"/>
                </a:solidFill>
                <a:latin typeface="Meiryo UI" panose="020B0604030504040204" pitchFamily="50" charset="-128"/>
                <a:ea typeface="Meiryo UI" panose="020B0604030504040204" pitchFamily="50" charset="-128"/>
              </a:rPr>
              <a:t>R7</a:t>
            </a:r>
            <a:r>
              <a:rPr lang="ja-JP" altLang="en-US" sz="1100" b="1" dirty="0">
                <a:solidFill>
                  <a:schemeClr val="tx1"/>
                </a:solidFill>
                <a:latin typeface="Meiryo UI" panose="020B0604030504040204" pitchFamily="50" charset="-128"/>
                <a:ea typeface="Meiryo UI" panose="020B0604030504040204" pitchFamily="50" charset="-128"/>
              </a:rPr>
              <a:t>実施箇所</a:t>
            </a:r>
            <a:endParaRPr lang="en-US" altLang="ja-JP" sz="1100" b="1" dirty="0">
              <a:solidFill>
                <a:schemeClr val="tx1"/>
              </a:solidFill>
              <a:latin typeface="Meiryo UI" panose="020B0604030504040204" pitchFamily="50" charset="-128"/>
              <a:ea typeface="Meiryo UI" panose="020B0604030504040204" pitchFamily="50" charset="-128"/>
            </a:endParaRPr>
          </a:p>
          <a:p>
            <a:pPr algn="ctr">
              <a:defRPr/>
            </a:pPr>
            <a:r>
              <a:rPr lang="ja-JP" altLang="en-US" sz="1100" b="1" dirty="0">
                <a:solidFill>
                  <a:schemeClr val="tx1"/>
                </a:solidFill>
                <a:latin typeface="Meiryo UI" panose="020B0604030504040204" pitchFamily="50" charset="-128"/>
                <a:ea typeface="Meiryo UI" panose="020B0604030504040204" pitchFamily="50" charset="-128"/>
              </a:rPr>
              <a:t>（大阪国際空港）</a:t>
            </a:r>
            <a:endParaRPr lang="en-US" altLang="ja-JP" sz="1100" b="1" dirty="0">
              <a:solidFill>
                <a:schemeClr val="tx1"/>
              </a:solidFill>
              <a:latin typeface="Meiryo UI" panose="020B0604030504040204" pitchFamily="50" charset="-128"/>
              <a:ea typeface="Meiryo UI" panose="020B0604030504040204" pitchFamily="50" charset="-128"/>
            </a:endParaRPr>
          </a:p>
        </p:txBody>
      </p:sp>
      <p:sp>
        <p:nvSpPr>
          <p:cNvPr id="24" name="四角形: 角を丸くする 23">
            <a:extLst>
              <a:ext uri="{FF2B5EF4-FFF2-40B4-BE49-F238E27FC236}">
                <a16:creationId xmlns:a16="http://schemas.microsoft.com/office/drawing/2014/main" id="{325D8C60-FB0C-41C7-A9CC-3218A2FE15DA}"/>
              </a:ext>
            </a:extLst>
          </p:cNvPr>
          <p:cNvSpPr/>
          <p:nvPr/>
        </p:nvSpPr>
        <p:spPr>
          <a:xfrm>
            <a:off x="251520" y="3492492"/>
            <a:ext cx="1728192" cy="345760"/>
          </a:xfrm>
          <a:prstGeom prst="roundRect">
            <a:avLst/>
          </a:prstGeom>
          <a:ln>
            <a:noFill/>
          </a:ln>
          <a:effectLst/>
        </p:spPr>
        <p:style>
          <a:lnRef idx="3">
            <a:schemeClr val="lt1"/>
          </a:lnRef>
          <a:fillRef idx="1">
            <a:schemeClr val="accent1"/>
          </a:fillRef>
          <a:effectRef idx="1">
            <a:schemeClr val="accent1"/>
          </a:effectRef>
          <a:fontRef idx="minor">
            <a:schemeClr val="lt1"/>
          </a:fontRef>
        </p:style>
        <p:txBody>
          <a:bodyPr rtlCol="0" anchor="ctr"/>
          <a:lstStyle/>
          <a:p>
            <a:pPr algn="ctr"/>
            <a:r>
              <a:rPr lang="en-US" altLang="ja-JP" sz="1400" b="1" dirty="0">
                <a:solidFill>
                  <a:schemeClr val="bg1"/>
                </a:solidFill>
                <a:latin typeface="Meiryo UI" panose="020B0604030504040204" pitchFamily="50" charset="-128"/>
                <a:ea typeface="Meiryo UI" panose="020B0604030504040204" pitchFamily="50" charset="-128"/>
              </a:rPr>
              <a:t>2025</a:t>
            </a:r>
            <a:r>
              <a:rPr lang="ja-JP" altLang="en-US" sz="1400" b="1" dirty="0">
                <a:solidFill>
                  <a:schemeClr val="bg1"/>
                </a:solidFill>
                <a:latin typeface="Meiryo UI" panose="020B0604030504040204" pitchFamily="50" charset="-128"/>
                <a:ea typeface="Meiryo UI" panose="020B0604030504040204" pitchFamily="50" charset="-128"/>
              </a:rPr>
              <a:t>年度（</a:t>
            </a:r>
            <a:r>
              <a:rPr lang="en-US" altLang="ja-JP" sz="1400" b="1" dirty="0">
                <a:solidFill>
                  <a:schemeClr val="bg1"/>
                </a:solidFill>
                <a:latin typeface="Meiryo UI" panose="020B0604030504040204" pitchFamily="50" charset="-128"/>
                <a:ea typeface="Meiryo UI" panose="020B0604030504040204" pitchFamily="50" charset="-128"/>
              </a:rPr>
              <a:t>R7</a:t>
            </a:r>
            <a:r>
              <a:rPr lang="ja-JP" altLang="en-US" sz="1400" b="1" dirty="0">
                <a:solidFill>
                  <a:schemeClr val="bg1"/>
                </a:solidFill>
                <a:latin typeface="Meiryo UI" panose="020B0604030504040204" pitchFamily="50" charset="-128"/>
                <a:ea typeface="Meiryo UI" panose="020B0604030504040204" pitchFamily="50" charset="-128"/>
              </a:rPr>
              <a:t>）</a:t>
            </a:r>
          </a:p>
        </p:txBody>
      </p:sp>
      <p:sp>
        <p:nvSpPr>
          <p:cNvPr id="30" name="四角形: 角を丸くする 29">
            <a:extLst>
              <a:ext uri="{FF2B5EF4-FFF2-40B4-BE49-F238E27FC236}">
                <a16:creationId xmlns:a16="http://schemas.microsoft.com/office/drawing/2014/main" id="{C64963D4-8708-4B9D-A223-38F419F2FBC5}"/>
              </a:ext>
            </a:extLst>
          </p:cNvPr>
          <p:cNvSpPr/>
          <p:nvPr/>
        </p:nvSpPr>
        <p:spPr>
          <a:xfrm>
            <a:off x="611560" y="5865771"/>
            <a:ext cx="3096344" cy="637828"/>
          </a:xfrm>
          <a:prstGeom prst="roundRect">
            <a:avLst/>
          </a:prstGeom>
          <a:ln/>
        </p:spPr>
        <p:style>
          <a:lnRef idx="2">
            <a:schemeClr val="accent5"/>
          </a:lnRef>
          <a:fillRef idx="1">
            <a:schemeClr val="lt1"/>
          </a:fillRef>
          <a:effectRef idx="0">
            <a:schemeClr val="accent5"/>
          </a:effectRef>
          <a:fontRef idx="minor">
            <a:schemeClr val="dk1"/>
          </a:fontRef>
        </p:style>
        <p:txBody>
          <a:bodyPr rtlCol="0" anchor="ctr"/>
          <a:lstStyle/>
          <a:p>
            <a:pPr algn="ctr"/>
            <a:r>
              <a:rPr lang="ja-JP" altLang="en-US" sz="1400" dirty="0">
                <a:solidFill>
                  <a:schemeClr val="tx1"/>
                </a:solidFill>
                <a:latin typeface="Meiryo UI" panose="020B0604030504040204" pitchFamily="50" charset="-128"/>
                <a:ea typeface="Meiryo UI" panose="020B0604030504040204" pitchFamily="50" charset="-128"/>
              </a:rPr>
              <a:t>実施予定箇所数　</a:t>
            </a:r>
            <a:r>
              <a:rPr lang="ja-JP" altLang="en-US" sz="1400" dirty="0">
                <a:solidFill>
                  <a:srgbClr val="FF0000"/>
                </a:solidFill>
                <a:latin typeface="Meiryo UI" panose="020B0604030504040204" pitchFamily="50" charset="-128"/>
                <a:ea typeface="Meiryo UI" panose="020B0604030504040204" pitchFamily="50" charset="-128"/>
              </a:rPr>
              <a:t> </a:t>
            </a:r>
            <a:r>
              <a:rPr lang="ja-JP" altLang="en-US" sz="1400" dirty="0">
                <a:solidFill>
                  <a:schemeClr val="tx1"/>
                </a:solidFill>
                <a:latin typeface="Meiryo UI" panose="020B0604030504040204" pitchFamily="50" charset="-128"/>
                <a:ea typeface="Meiryo UI" panose="020B0604030504040204" pitchFamily="50" charset="-128"/>
              </a:rPr>
              <a:t>３箇所程度</a:t>
            </a:r>
            <a:endParaRPr lang="en-US" altLang="ja-JP" sz="1400" dirty="0">
              <a:solidFill>
                <a:schemeClr val="tx1"/>
              </a:solidFill>
              <a:latin typeface="Meiryo UI" panose="020B0604030504040204" pitchFamily="50" charset="-128"/>
              <a:ea typeface="Meiryo UI" panose="020B0604030504040204" pitchFamily="50" charset="-128"/>
            </a:endParaRPr>
          </a:p>
        </p:txBody>
      </p:sp>
      <p:sp>
        <p:nvSpPr>
          <p:cNvPr id="31" name="四角形: 角を丸くする 30">
            <a:extLst>
              <a:ext uri="{FF2B5EF4-FFF2-40B4-BE49-F238E27FC236}">
                <a16:creationId xmlns:a16="http://schemas.microsoft.com/office/drawing/2014/main" id="{AD98E584-1711-4DED-B2EA-6E221A9857B3}"/>
              </a:ext>
            </a:extLst>
          </p:cNvPr>
          <p:cNvSpPr/>
          <p:nvPr/>
        </p:nvSpPr>
        <p:spPr>
          <a:xfrm>
            <a:off x="601596" y="5650191"/>
            <a:ext cx="2098196" cy="367578"/>
          </a:xfrm>
          <a:prstGeom prst="roundRect">
            <a:avLst>
              <a:gd name="adj" fmla="val 24959"/>
            </a:avLst>
          </a:prstGeom>
          <a:ln>
            <a:noFill/>
          </a:ln>
          <a:effectLst/>
        </p:spPr>
        <p:style>
          <a:lnRef idx="3">
            <a:schemeClr val="lt1"/>
          </a:lnRef>
          <a:fillRef idx="1">
            <a:schemeClr val="accent5"/>
          </a:fillRef>
          <a:effectRef idx="1">
            <a:schemeClr val="accent5"/>
          </a:effectRef>
          <a:fontRef idx="minor">
            <a:schemeClr val="lt1"/>
          </a:fontRef>
        </p:style>
        <p:txBody>
          <a:bodyPr rtlCol="0" anchor="ctr"/>
          <a:lstStyle/>
          <a:p>
            <a:pPr algn="ctr"/>
            <a:r>
              <a:rPr kumimoji="1" lang="en-US" altLang="ja-JP" sz="1400" b="1" i="0" u="none" strike="noStrike" kern="1200" cap="none" spc="0" normalizeH="0" baseline="0" noProof="0" dirty="0">
                <a:ln>
                  <a:noFill/>
                </a:ln>
                <a:solidFill>
                  <a:schemeClr val="bg1"/>
                </a:solidFill>
                <a:effectLst/>
                <a:uLnTx/>
                <a:uFillTx/>
                <a:latin typeface="Meiryo UI" panose="020B0604030504040204" pitchFamily="50" charset="-128"/>
                <a:ea typeface="Meiryo UI" panose="020B0604030504040204" pitchFamily="50" charset="-128"/>
                <a:cs typeface="+mn-cs"/>
              </a:rPr>
              <a:t>2026</a:t>
            </a:r>
            <a:r>
              <a:rPr kumimoji="1" lang="ja-JP" altLang="en-US" sz="1400" b="1" i="0" u="none" strike="noStrike" kern="1200" cap="none" spc="0" normalizeH="0" baseline="0" noProof="0" dirty="0">
                <a:ln>
                  <a:noFill/>
                </a:ln>
                <a:solidFill>
                  <a:schemeClr val="bg1"/>
                </a:solidFill>
                <a:effectLst/>
                <a:uLnTx/>
                <a:uFillTx/>
                <a:latin typeface="Meiryo UI" panose="020B0604030504040204" pitchFamily="50" charset="-128"/>
                <a:ea typeface="Meiryo UI" panose="020B0604030504040204" pitchFamily="50" charset="-128"/>
                <a:cs typeface="+mn-cs"/>
              </a:rPr>
              <a:t>年度（</a:t>
            </a:r>
            <a:r>
              <a:rPr kumimoji="1" lang="en-US" altLang="ja-JP" sz="1400" b="1" i="0" u="none" strike="noStrike" kern="1200" cap="none" spc="0" normalizeH="0" baseline="0" noProof="0" dirty="0">
                <a:ln>
                  <a:noFill/>
                </a:ln>
                <a:solidFill>
                  <a:schemeClr val="bg1"/>
                </a:solidFill>
                <a:effectLst/>
                <a:uLnTx/>
                <a:uFillTx/>
                <a:latin typeface="Meiryo UI" panose="020B0604030504040204" pitchFamily="50" charset="-128"/>
                <a:ea typeface="Meiryo UI" panose="020B0604030504040204" pitchFamily="50" charset="-128"/>
                <a:cs typeface="+mn-cs"/>
              </a:rPr>
              <a:t>R8</a:t>
            </a:r>
            <a:r>
              <a:rPr kumimoji="1" lang="ja-JP" altLang="en-US" sz="1400" b="1" i="0" u="none" strike="noStrike" kern="1200" cap="none" spc="0" normalizeH="0" baseline="0" noProof="0" dirty="0">
                <a:ln>
                  <a:noFill/>
                </a:ln>
                <a:solidFill>
                  <a:srgbClr val="FFFFFF"/>
                </a:solidFill>
                <a:effectLst/>
                <a:uLnTx/>
                <a:uFillTx/>
                <a:latin typeface="Meiryo UI" panose="020B0604030504040204" pitchFamily="50" charset="-128"/>
                <a:ea typeface="Meiryo UI" panose="020B0604030504040204" pitchFamily="50" charset="-128"/>
                <a:cs typeface="+mn-cs"/>
              </a:rPr>
              <a:t>）</a:t>
            </a:r>
            <a:endParaRPr lang="ja-JP" altLang="en-US" sz="1400" b="1" dirty="0">
              <a:solidFill>
                <a:srgbClr val="FFFFFF"/>
              </a:solidFill>
              <a:latin typeface="Meiryo UI" panose="020B0604030504040204" pitchFamily="50" charset="-128"/>
              <a:ea typeface="Meiryo UI" panose="020B0604030504040204" pitchFamily="50" charset="-128"/>
            </a:endParaRPr>
          </a:p>
        </p:txBody>
      </p:sp>
      <p:pic>
        <p:nvPicPr>
          <p:cNvPr id="23" name="図 22">
            <a:extLst>
              <a:ext uri="{FF2B5EF4-FFF2-40B4-BE49-F238E27FC236}">
                <a16:creationId xmlns:a16="http://schemas.microsoft.com/office/drawing/2014/main" id="{88172FB9-7F2C-48E0-AF56-9CE5B71665D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987980" y="5148266"/>
            <a:ext cx="2160000" cy="1435007"/>
          </a:xfrm>
          <a:prstGeom prst="rect">
            <a:avLst/>
          </a:prstGeom>
          <a:ln w="38100">
            <a:noFill/>
          </a:ln>
        </p:spPr>
      </p:pic>
    </p:spTree>
    <p:extLst>
      <p:ext uri="{BB962C8B-B14F-4D97-AF65-F5344CB8AC3E}">
        <p14:creationId xmlns:p14="http://schemas.microsoft.com/office/powerpoint/2010/main" val="271615359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7" name="表 46">
            <a:extLst>
              <a:ext uri="{FF2B5EF4-FFF2-40B4-BE49-F238E27FC236}">
                <a16:creationId xmlns:a16="http://schemas.microsoft.com/office/drawing/2014/main" id="{026E6EB0-3A45-48B5-97FF-0B0113304EC7}"/>
              </a:ext>
            </a:extLst>
          </p:cNvPr>
          <p:cNvGraphicFramePr>
            <a:graphicFrameLocks noGrp="1"/>
          </p:cNvGraphicFramePr>
          <p:nvPr>
            <p:extLst>
              <p:ext uri="{D42A27DB-BD31-4B8C-83A1-F6EECF244321}">
                <p14:modId xmlns:p14="http://schemas.microsoft.com/office/powerpoint/2010/main" val="374730630"/>
              </p:ext>
            </p:extLst>
          </p:nvPr>
        </p:nvGraphicFramePr>
        <p:xfrm>
          <a:off x="155342" y="2412007"/>
          <a:ext cx="8831835" cy="4272083"/>
        </p:xfrm>
        <a:graphic>
          <a:graphicData uri="http://schemas.openxmlformats.org/drawingml/2006/table">
            <a:tbl>
              <a:tblPr firstRow="1" bandRow="1">
                <a:tableStyleId>{5C22544A-7EE6-4342-B048-85BDC9FD1C3A}</a:tableStyleId>
              </a:tblPr>
              <a:tblGrid>
                <a:gridCol w="8831835">
                  <a:extLst>
                    <a:ext uri="{9D8B030D-6E8A-4147-A177-3AD203B41FA5}">
                      <a16:colId xmlns:a16="http://schemas.microsoft.com/office/drawing/2014/main" val="20000"/>
                    </a:ext>
                  </a:extLst>
                </a:gridCol>
              </a:tblGrid>
              <a:tr h="407408">
                <a:tc>
                  <a:txBody>
                    <a:bodyPr/>
                    <a:lstStyle/>
                    <a:p>
                      <a:pPr algn="ctr"/>
                      <a:r>
                        <a:rPr kumimoji="1" lang="en-US" altLang="ja-JP" sz="2000"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2025</a:t>
                      </a:r>
                      <a:r>
                        <a:rPr kumimoji="1" lang="ja-JP" altLang="en-US" sz="2000"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年度（</a:t>
                      </a:r>
                      <a:r>
                        <a:rPr kumimoji="1" lang="en-US" altLang="ja-JP" sz="2000"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R7</a:t>
                      </a:r>
                      <a:r>
                        <a:rPr kumimoji="1" lang="ja-JP" altLang="en-US" sz="2000"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）の具体的</a:t>
                      </a:r>
                      <a:r>
                        <a:rPr kumimoji="1" lang="ja-JP" altLang="en-US" sz="2000" dirty="0">
                          <a:solidFill>
                            <a:srgbClr val="FFFFFF"/>
                          </a:solidFill>
                          <a:latin typeface="Meiryo UI" panose="020B0604030504040204" pitchFamily="50" charset="-128"/>
                          <a:ea typeface="Meiryo UI" panose="020B0604030504040204" pitchFamily="50" charset="-128"/>
                          <a:cs typeface="Meiryo UI" panose="020B0604030504040204" pitchFamily="50" charset="-128"/>
                        </a:rPr>
                        <a:t>な取組内容</a:t>
                      </a:r>
                    </a:p>
                  </a:txBody>
                  <a:tcPr marL="0" marR="0" marT="0" marB="0" anchor="ctr">
                    <a:solidFill>
                      <a:srgbClr val="0070C0"/>
                    </a:solidFill>
                  </a:tcPr>
                </a:tc>
                <a:extLst>
                  <a:ext uri="{0D108BD9-81ED-4DB2-BD59-A6C34878D82A}">
                    <a16:rowId xmlns:a16="http://schemas.microsoft.com/office/drawing/2014/main" val="10000"/>
                  </a:ext>
                </a:extLst>
              </a:tr>
              <a:tr h="3864675">
                <a:tc>
                  <a:txBody>
                    <a:bodyPr/>
                    <a:lstStyle/>
                    <a:p>
                      <a:endParaRPr kumimoji="1" lang="en-US" altLang="ja-JP" sz="300" dirty="0">
                        <a:latin typeface="Meiryo UI" panose="020B0604030504040204" pitchFamily="50" charset="-128"/>
                        <a:ea typeface="Meiryo UI" panose="020B0604030504040204" pitchFamily="50" charset="-128"/>
                        <a:cs typeface="Meiryo UI" panose="020B0604030504040204" pitchFamily="50" charset="-128"/>
                      </a:endParaRPr>
                    </a:p>
                    <a:p>
                      <a:endParaRPr kumimoji="1" lang="en-US" altLang="ja-JP" sz="700" dirty="0">
                        <a:latin typeface="Meiryo UI" panose="020B0604030504040204" pitchFamily="50" charset="-128"/>
                        <a:ea typeface="Meiryo UI" panose="020B0604030504040204" pitchFamily="50" charset="-128"/>
                        <a:cs typeface="Meiryo UI" panose="020B0604030504040204" pitchFamily="50" charset="-128"/>
                      </a:endParaRPr>
                    </a:p>
                    <a:p>
                      <a:r>
                        <a:rPr kumimoji="1" lang="ja-JP" altLang="en-US" sz="1200" b="0" dirty="0">
                          <a:latin typeface="Meiryo UI" panose="020B0604030504040204" pitchFamily="50" charset="-128"/>
                          <a:ea typeface="Meiryo UI" panose="020B0604030504040204" pitchFamily="50" charset="-128"/>
                          <a:cs typeface="Meiryo UI" panose="020B0604030504040204" pitchFamily="50" charset="-128"/>
                        </a:rPr>
                        <a:t>　</a:t>
                      </a:r>
                      <a:endParaRPr kumimoji="1" lang="en-US" altLang="ja-JP" sz="1200" b="0" dirty="0">
                        <a:latin typeface="Meiryo UI" panose="020B0604030504040204" pitchFamily="50" charset="-128"/>
                        <a:ea typeface="Meiryo UI" panose="020B0604030504040204" pitchFamily="50" charset="-128"/>
                        <a:cs typeface="Meiryo UI" panose="020B0604030504040204" pitchFamily="50" charset="-128"/>
                      </a:endParaRPr>
                    </a:p>
                    <a:p>
                      <a:endParaRPr kumimoji="1" lang="en-US" altLang="ja-JP" sz="1200" b="0" dirty="0">
                        <a:latin typeface="Meiryo UI" panose="020B0604030504040204" pitchFamily="50" charset="-128"/>
                        <a:ea typeface="Meiryo UI" panose="020B0604030504040204" pitchFamily="50" charset="-128"/>
                        <a:cs typeface="Meiryo UI" panose="020B0604030504040204" pitchFamily="50" charset="-128"/>
                      </a:endParaRPr>
                    </a:p>
                    <a:p>
                      <a:r>
                        <a:rPr kumimoji="1" lang="ja-JP" altLang="en-US" sz="1200" b="0" dirty="0">
                          <a:latin typeface="Meiryo UI" panose="020B0604030504040204" pitchFamily="50" charset="-128"/>
                          <a:ea typeface="Meiryo UI" panose="020B0604030504040204" pitchFamily="50" charset="-128"/>
                          <a:cs typeface="Meiryo UI" panose="020B0604030504040204" pitchFamily="50" charset="-128"/>
                        </a:rPr>
                        <a:t>　</a:t>
                      </a:r>
                      <a:endParaRPr kumimoji="1" lang="en-US" altLang="ja-JP" sz="1200" b="0" dirty="0">
                        <a:latin typeface="Meiryo UI" panose="020B0604030504040204" pitchFamily="50" charset="-128"/>
                        <a:ea typeface="Meiryo UI" panose="020B0604030504040204" pitchFamily="50" charset="-128"/>
                        <a:cs typeface="Meiryo UI" panose="020B0604030504040204" pitchFamily="50" charset="-128"/>
                      </a:endParaRPr>
                    </a:p>
                  </a:txBody>
                  <a:tcPr marL="31528" marR="31528" marT="0" marB="0">
                    <a:lnB w="12700" cap="flat" cmpd="sng" algn="ctr">
                      <a:solidFill>
                        <a:schemeClr val="bg1"/>
                      </a:solidFill>
                      <a:prstDash val="solid"/>
                      <a:round/>
                      <a:headEnd type="none" w="med" len="med"/>
                      <a:tailEnd type="none" w="med" len="med"/>
                    </a:lnB>
                    <a:solidFill>
                      <a:schemeClr val="tx2">
                        <a:lumMod val="20000"/>
                        <a:lumOff val="80000"/>
                      </a:schemeClr>
                    </a:solidFill>
                  </a:tcPr>
                </a:tc>
                <a:extLst>
                  <a:ext uri="{0D108BD9-81ED-4DB2-BD59-A6C34878D82A}">
                    <a16:rowId xmlns:a16="http://schemas.microsoft.com/office/drawing/2014/main" val="10001"/>
                  </a:ext>
                </a:extLst>
              </a:tr>
            </a:tbl>
          </a:graphicData>
        </a:graphic>
      </p:graphicFrame>
      <p:sp>
        <p:nvSpPr>
          <p:cNvPr id="2" name="テキスト ボックス 1"/>
          <p:cNvSpPr txBox="1"/>
          <p:nvPr/>
        </p:nvSpPr>
        <p:spPr>
          <a:xfrm>
            <a:off x="-1480" y="-35699"/>
            <a:ext cx="9145480" cy="486279"/>
          </a:xfrm>
          <a:prstGeom prst="rect">
            <a:avLst/>
          </a:prstGeom>
          <a:solidFill>
            <a:srgbClr val="002060"/>
          </a:solidFill>
          <a:ln>
            <a:noFill/>
          </a:ln>
          <a:effectLst/>
        </p:spPr>
        <p:txBody>
          <a:bodyPr wrap="square" lIns="91190" tIns="57908" rIns="91190" bIns="57908" rtlCol="0" anchor="ctr">
            <a:spAutoFit/>
          </a:bodyPr>
          <a:lstStyle/>
          <a:p>
            <a:pPr algn="ctr"/>
            <a:r>
              <a:rPr kumimoji="0" lang="ja-JP" altLang="en-US" sz="2400" b="1" kern="0">
                <a:solidFill>
                  <a:schemeClr val="bg1"/>
                </a:solidFill>
                <a:latin typeface="Meiryo UI" panose="020B0604030504040204" pitchFamily="50" charset="-128"/>
                <a:ea typeface="Meiryo UI" panose="020B0604030504040204" pitchFamily="50" charset="-128"/>
                <a:cs typeface="Meiryo UI" panose="020B0604030504040204" pitchFamily="50" charset="-128"/>
              </a:rPr>
              <a:t>（</a:t>
            </a:r>
            <a:r>
              <a:rPr kumimoji="0" lang="ja-JP" altLang="en-US" sz="2400" b="1" kern="0">
                <a:solidFill>
                  <a:srgbClr val="FFFFFF"/>
                </a:solidFill>
                <a:latin typeface="Meiryo UI" panose="020B0604030504040204" pitchFamily="50" charset="-128"/>
                <a:ea typeface="Meiryo UI" panose="020B0604030504040204" pitchFamily="50" charset="-128"/>
                <a:cs typeface="Meiryo UI" panose="020B0604030504040204" pitchFamily="50" charset="-128"/>
              </a:rPr>
              <a:t>５</a:t>
            </a:r>
            <a:r>
              <a:rPr kumimoji="0" lang="ja-JP" altLang="en-US" sz="2400" b="1" kern="0">
                <a:solidFill>
                  <a:schemeClr val="bg1"/>
                </a:solidFill>
                <a:latin typeface="Meiryo UI" panose="020B0604030504040204" pitchFamily="50" charset="-128"/>
                <a:ea typeface="Meiryo UI" panose="020B0604030504040204" pitchFamily="50" charset="-128"/>
                <a:cs typeface="Meiryo UI" panose="020B0604030504040204" pitchFamily="50" charset="-128"/>
              </a:rPr>
              <a:t>）建築物における取組</a:t>
            </a:r>
          </a:p>
        </p:txBody>
      </p:sp>
      <p:sp>
        <p:nvSpPr>
          <p:cNvPr id="52" name="正方形/長方形 1"/>
          <p:cNvSpPr>
            <a:spLocks noChangeArrowheads="1"/>
          </p:cNvSpPr>
          <p:nvPr/>
        </p:nvSpPr>
        <p:spPr bwMode="auto">
          <a:xfrm>
            <a:off x="125718" y="2807927"/>
            <a:ext cx="9024777" cy="919265"/>
          </a:xfrm>
          <a:prstGeom prst="rect">
            <a:avLst/>
          </a:prstGeom>
          <a:noFill/>
          <a:ln w="9525" algn="ctr">
            <a:noFill/>
            <a:round/>
            <a:headEnd/>
            <a:tailEnd/>
          </a:ln>
        </p:spPr>
        <p:txBody>
          <a:bodyPr/>
          <a:lstStyle/>
          <a:p>
            <a:pPr marL="174625" indent="-174625"/>
            <a:r>
              <a:rPr lang="ja-JP" altLang="en-US" sz="1400" dirty="0">
                <a:latin typeface="Meiryo UI" panose="020B0604030504040204" pitchFamily="50" charset="-128"/>
                <a:ea typeface="Meiryo UI" panose="020B0604030504040204" pitchFamily="50" charset="-128"/>
                <a:cs typeface="Meiryo UI" panose="020B0604030504040204" pitchFamily="50" charset="-128"/>
              </a:rPr>
              <a:t>◆建築物の環境配慮制度</a:t>
            </a:r>
            <a:r>
              <a:rPr lang="en-US" altLang="ja-JP" sz="1400" baseline="30000" dirty="0">
                <a:latin typeface="Meiryo UI" panose="020B0604030504040204" pitchFamily="50" charset="-128"/>
                <a:ea typeface="Meiryo UI" panose="020B0604030504040204" pitchFamily="50" charset="-128"/>
                <a:cs typeface="Meiryo UI" panose="020B0604030504040204" pitchFamily="50" charset="-128"/>
              </a:rPr>
              <a:t>※</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による完了届出がなされた建築物のうち、</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CASBEE</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の総合評価が一定以上で、ヒートアイランド対策の評価値が高いものを表彰。（</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2019</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年度から「おおさかストップ温暖化賞」に特別賞（愛称：“涼”デザイン建築賞）を創設し、</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2021</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年度以降は名称を「おおさか気候変動対策賞」に変更。</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2024</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度からヒートアイランド現象の緩和対策に加えて</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ZEH</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ZEB</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を実現した建築物について賞の愛称を新設し表彰。</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2025</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年度も実施し、現在審査中）</a:t>
            </a:r>
            <a:endParaRPr lang="en-US" altLang="ja-JP" sz="1400" dirty="0">
              <a:latin typeface="Meiryo UI" panose="020B0604030504040204" pitchFamily="50" charset="-128"/>
              <a:ea typeface="Meiryo UI" panose="020B0604030504040204" pitchFamily="50" charset="-128"/>
              <a:cs typeface="Meiryo UI" panose="020B0604030504040204" pitchFamily="50" charset="-128"/>
            </a:endParaRPr>
          </a:p>
          <a:p>
            <a:pPr marL="174625" indent="-174625"/>
            <a:endParaRPr lang="en-US" altLang="ja-JP" sz="1400" dirty="0">
              <a:latin typeface="Meiryo UI" panose="020B0604030504040204" pitchFamily="50" charset="-128"/>
              <a:ea typeface="Meiryo UI" panose="020B0604030504040204" pitchFamily="50" charset="-128"/>
              <a:cs typeface="Meiryo UI" panose="020B0604030504040204" pitchFamily="50" charset="-128"/>
            </a:endParaRPr>
          </a:p>
        </p:txBody>
      </p:sp>
      <p:grpSp>
        <p:nvGrpSpPr>
          <p:cNvPr id="41" name="グループ化 40"/>
          <p:cNvGrpSpPr/>
          <p:nvPr/>
        </p:nvGrpSpPr>
        <p:grpSpPr>
          <a:xfrm>
            <a:off x="1761894" y="536135"/>
            <a:ext cx="7246362" cy="657826"/>
            <a:chOff x="3075868" y="2420887"/>
            <a:chExt cx="3566983" cy="890838"/>
          </a:xfrm>
        </p:grpSpPr>
        <p:sp>
          <p:nvSpPr>
            <p:cNvPr id="42" name="角丸四角形 41"/>
            <p:cNvSpPr/>
            <p:nvPr/>
          </p:nvSpPr>
          <p:spPr>
            <a:xfrm>
              <a:off x="3075868" y="2420887"/>
              <a:ext cx="3558944" cy="890838"/>
            </a:xfrm>
            <a:prstGeom prst="roundRect">
              <a:avLst>
                <a:gd name="adj" fmla="val 9545"/>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vert="eaVert" lIns="0" tIns="0" rIns="0" bIns="0" rtlCol="0" anchor="ctr"/>
            <a:lstStyle/>
            <a:p>
              <a:pPr algn="ctr"/>
              <a:endParaRPr lang="ja-JP" altLang="en-US" sz="1600" b="1">
                <a:latin typeface="Meiryo UI" panose="020B0604030504040204" pitchFamily="50" charset="-128"/>
                <a:ea typeface="Meiryo UI" panose="020B0604030504040204" pitchFamily="50" charset="-128"/>
                <a:cs typeface="Meiryo UI" panose="020B0604030504040204" pitchFamily="50" charset="-128"/>
              </a:endParaRPr>
            </a:p>
          </p:txBody>
        </p:sp>
        <p:sp>
          <p:nvSpPr>
            <p:cNvPr id="43" name="正方形/長方形 42"/>
            <p:cNvSpPr/>
            <p:nvPr/>
          </p:nvSpPr>
          <p:spPr>
            <a:xfrm>
              <a:off x="3075868" y="2595388"/>
              <a:ext cx="3566983" cy="541835"/>
            </a:xfrm>
            <a:prstGeom prst="rect">
              <a:avLst/>
            </a:prstGeom>
          </p:spPr>
          <p:txBody>
            <a:bodyPr wrap="square">
              <a:spAutoFit/>
            </a:bodyPr>
            <a:lstStyle/>
            <a:p>
              <a:r>
                <a:rPr lang="ja-JP" altLang="en-US" sz="2000" b="1">
                  <a:latin typeface="Meiryo UI" panose="020B0604030504040204" pitchFamily="50" charset="-128"/>
                  <a:ea typeface="Meiryo UI" panose="020B0604030504040204" pitchFamily="50" charset="-128"/>
                  <a:cs typeface="Meiryo UI" panose="020B0604030504040204" pitchFamily="50" charset="-128"/>
                </a:rPr>
                <a:t>建築物のヒートアイランド対策貢献者の表彰と</a:t>
              </a:r>
              <a:r>
                <a:rPr lang="en-US" altLang="ja-JP" sz="2000" b="1">
                  <a:latin typeface="Meiryo UI" panose="020B0604030504040204" pitchFamily="50" charset="-128"/>
                  <a:ea typeface="Meiryo UI" panose="020B0604030504040204" pitchFamily="50" charset="-128"/>
                  <a:cs typeface="Meiryo UI" panose="020B0604030504040204" pitchFamily="50" charset="-128"/>
                </a:rPr>
                <a:t>HP</a:t>
              </a:r>
              <a:r>
                <a:rPr lang="ja-JP" altLang="en-US" sz="2000" b="1">
                  <a:latin typeface="Meiryo UI" panose="020B0604030504040204" pitchFamily="50" charset="-128"/>
                  <a:ea typeface="Meiryo UI" panose="020B0604030504040204" pitchFamily="50" charset="-128"/>
                  <a:cs typeface="Meiryo UI" panose="020B0604030504040204" pitchFamily="50" charset="-128"/>
                </a:rPr>
                <a:t>公表</a:t>
              </a:r>
            </a:p>
          </p:txBody>
        </p:sp>
      </p:grpSp>
      <p:sp>
        <p:nvSpPr>
          <p:cNvPr id="44" name="角丸四角形 43"/>
          <p:cNvSpPr/>
          <p:nvPr/>
        </p:nvSpPr>
        <p:spPr>
          <a:xfrm>
            <a:off x="193530" y="548836"/>
            <a:ext cx="1492344" cy="647916"/>
          </a:xfrm>
          <a:prstGeom prst="roundRect">
            <a:avLst>
              <a:gd name="adj" fmla="val 7069"/>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82762" tIns="41381" rIns="82762" bIns="41381" rtlCol="0" anchor="ctr"/>
          <a:lstStyle/>
          <a:p>
            <a:pPr algn="ctr"/>
            <a:r>
              <a:rPr lang="ja-JP" altLang="en-US" sz="2000" b="1">
                <a:latin typeface="Meiryo UI" panose="020B0604030504040204" pitchFamily="50" charset="-128"/>
                <a:ea typeface="Meiryo UI" panose="020B0604030504040204" pitchFamily="50" charset="-128"/>
                <a:cs typeface="Meiryo UI" panose="020B0604030504040204" pitchFamily="50" charset="-128"/>
              </a:rPr>
              <a:t>取組</a:t>
            </a:r>
          </a:p>
        </p:txBody>
      </p:sp>
      <p:graphicFrame>
        <p:nvGraphicFramePr>
          <p:cNvPr id="45" name="表 44"/>
          <p:cNvGraphicFramePr>
            <a:graphicFrameLocks noGrp="1"/>
          </p:cNvGraphicFramePr>
          <p:nvPr>
            <p:extLst>
              <p:ext uri="{D42A27DB-BD31-4B8C-83A1-F6EECF244321}">
                <p14:modId xmlns:p14="http://schemas.microsoft.com/office/powerpoint/2010/main" val="3583625813"/>
              </p:ext>
            </p:extLst>
          </p:nvPr>
        </p:nvGraphicFramePr>
        <p:xfrm>
          <a:off x="132653" y="1292217"/>
          <a:ext cx="8831835" cy="1067186"/>
        </p:xfrm>
        <a:graphic>
          <a:graphicData uri="http://schemas.openxmlformats.org/drawingml/2006/table">
            <a:tbl>
              <a:tblPr firstRow="1" bandRow="1">
                <a:tableStyleId>{5C22544A-7EE6-4342-B048-85BDC9FD1C3A}</a:tableStyleId>
              </a:tblPr>
              <a:tblGrid>
                <a:gridCol w="8831835">
                  <a:extLst>
                    <a:ext uri="{9D8B030D-6E8A-4147-A177-3AD203B41FA5}">
                      <a16:colId xmlns:a16="http://schemas.microsoft.com/office/drawing/2014/main" val="20000"/>
                    </a:ext>
                  </a:extLst>
                </a:gridCol>
              </a:tblGrid>
              <a:tr h="34199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2000">
                          <a:latin typeface="Meiryo UI" panose="020B0604030504040204" pitchFamily="50" charset="-128"/>
                          <a:ea typeface="Meiryo UI" panose="020B0604030504040204" pitchFamily="50" charset="-128"/>
                          <a:cs typeface="Meiryo UI" panose="020B0604030504040204" pitchFamily="50" charset="-128"/>
                        </a:rPr>
                        <a:t>概　要</a:t>
                      </a:r>
                    </a:p>
                  </a:txBody>
                  <a:tcPr marL="0" marR="0" marT="0" marB="0" anchor="ctr">
                    <a:solidFill>
                      <a:srgbClr val="0070C0"/>
                    </a:solidFill>
                  </a:tcPr>
                </a:tc>
                <a:extLst>
                  <a:ext uri="{0D108BD9-81ED-4DB2-BD59-A6C34878D82A}">
                    <a16:rowId xmlns:a16="http://schemas.microsoft.com/office/drawing/2014/main" val="10000"/>
                  </a:ext>
                </a:extLst>
              </a:tr>
              <a:tr h="725187">
                <a:tc>
                  <a:txBody>
                    <a:bodyPr/>
                    <a:lstStyle/>
                    <a:p>
                      <a:pPr marL="180000" marR="0" lvl="0" indent="-457200" algn="l" defTabSz="914400" rtl="0" eaLnBrk="1" fontAlgn="auto" latinLnBrk="0" hangingPunct="1">
                        <a:lnSpc>
                          <a:spcPct val="100000"/>
                        </a:lnSpc>
                        <a:spcBef>
                          <a:spcPts val="600"/>
                        </a:spcBef>
                        <a:spcAft>
                          <a:spcPts val="0"/>
                        </a:spcAft>
                        <a:buClrTx/>
                        <a:buSzTx/>
                        <a:buFontTx/>
                        <a:buNone/>
                        <a:tabLst/>
                        <a:defRPr/>
                      </a:pPr>
                      <a:r>
                        <a:rPr kumimoji="1" lang="ja-JP" altLang="en-US" sz="16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■暑さ対策として、</a:t>
                      </a:r>
                      <a:r>
                        <a:rPr lang="ja-JP" altLang="en-US" sz="16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ヒートアイランド対策の評価が高い建築物の建築主、設計者の表彰と府ホームページでの公表</a:t>
                      </a:r>
                    </a:p>
                  </a:txBody>
                  <a:tcPr marL="31528" marR="31528" marT="0" marB="0" anchor="ctr">
                    <a:solidFill>
                      <a:schemeClr val="tx2">
                        <a:lumMod val="20000"/>
                        <a:lumOff val="80000"/>
                      </a:schemeClr>
                    </a:solidFill>
                  </a:tcPr>
                </a:tc>
                <a:extLst>
                  <a:ext uri="{0D108BD9-81ED-4DB2-BD59-A6C34878D82A}">
                    <a16:rowId xmlns:a16="http://schemas.microsoft.com/office/drawing/2014/main" val="10001"/>
                  </a:ext>
                </a:extLst>
              </a:tr>
            </a:tbl>
          </a:graphicData>
        </a:graphic>
      </p:graphicFrame>
      <p:sp>
        <p:nvSpPr>
          <p:cNvPr id="46" name="コンテンツ プレースホルダー 2">
            <a:extLst>
              <a:ext uri="{FF2B5EF4-FFF2-40B4-BE49-F238E27FC236}">
                <a16:creationId xmlns:a16="http://schemas.microsoft.com/office/drawing/2014/main" id="{356DC709-632E-4B31-90F6-8F125A5E9633}"/>
              </a:ext>
            </a:extLst>
          </p:cNvPr>
          <p:cNvSpPr txBox="1">
            <a:spLocks/>
          </p:cNvSpPr>
          <p:nvPr/>
        </p:nvSpPr>
        <p:spPr>
          <a:xfrm>
            <a:off x="5996784" y="5318347"/>
            <a:ext cx="3012934" cy="932563"/>
          </a:xfrm>
          <a:prstGeom prst="rect">
            <a:avLst/>
          </a:prstGeom>
        </p:spPr>
        <p:txBody>
          <a:bodyPr wrap="square">
            <a:spAutoFit/>
          </a:bodyPr>
          <a:lstStyle>
            <a:lvl1pPr marL="342900" indent="-342900" algn="l" rtl="0" eaLnBrk="0" fontAlgn="base" hangingPunct="0">
              <a:spcBef>
                <a:spcPct val="20000"/>
              </a:spcBef>
              <a:spcAft>
                <a:spcPct val="0"/>
              </a:spcAft>
              <a:buFont typeface="Arial" panose="020B0604020202020204" pitchFamily="34" charset="0"/>
              <a:buChar char="•"/>
              <a:defRPr kumimoji="1"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marL="0" indent="0">
              <a:buNone/>
            </a:pPr>
            <a:r>
              <a:rPr lang="en-US" altLang="ja-JP" sz="1050">
                <a:latin typeface="Meiryo UI" panose="020B0604030504040204" pitchFamily="50" charset="-128"/>
                <a:ea typeface="Meiryo UI" panose="020B0604030504040204" pitchFamily="50" charset="-128"/>
                <a:cs typeface="Meiryo UI" panose="020B0604030504040204" pitchFamily="50" charset="-128"/>
              </a:rPr>
              <a:t>※</a:t>
            </a:r>
            <a:r>
              <a:rPr lang="ja-JP" altLang="en-US" sz="1050">
                <a:latin typeface="Meiryo UI" panose="020B0604030504040204" pitchFamily="50" charset="-128"/>
                <a:ea typeface="Meiryo UI" panose="020B0604030504040204" pitchFamily="50" charset="-128"/>
                <a:cs typeface="Meiryo UI" panose="020B0604030504040204" pitchFamily="50" charset="-128"/>
              </a:rPr>
              <a:t>建築物の環境配慮制度とは</a:t>
            </a:r>
            <a:endParaRPr lang="en-US" altLang="ja-JP" sz="1050">
              <a:latin typeface="Meiryo UI" panose="020B0604030504040204" pitchFamily="50" charset="-128"/>
              <a:ea typeface="Meiryo UI" panose="020B0604030504040204" pitchFamily="50" charset="-128"/>
              <a:cs typeface="Meiryo UI" panose="020B0604030504040204" pitchFamily="50" charset="-128"/>
            </a:endParaRPr>
          </a:p>
          <a:p>
            <a:pPr marL="174625" indent="0">
              <a:buNone/>
            </a:pPr>
            <a:r>
              <a:rPr lang="ja-JP" altLang="en-US" sz="1050">
                <a:latin typeface="Meiryo UI" panose="020B0604030504040204" pitchFamily="50" charset="-128"/>
                <a:ea typeface="Meiryo UI" panose="020B0604030504040204" pitchFamily="50" charset="-128"/>
                <a:cs typeface="Meiryo UI" panose="020B0604030504040204" pitchFamily="50" charset="-128"/>
              </a:rPr>
              <a:t>府気候変動対策条例に基づき、延べ面積</a:t>
            </a:r>
            <a:r>
              <a:rPr lang="en-US" altLang="ja-JP" sz="1050">
                <a:latin typeface="Meiryo UI" panose="020B0604030504040204" pitchFamily="50" charset="-128"/>
                <a:ea typeface="Meiryo UI" panose="020B0604030504040204" pitchFamily="50" charset="-128"/>
                <a:cs typeface="Meiryo UI" panose="020B0604030504040204" pitchFamily="50" charset="-128"/>
              </a:rPr>
              <a:t>2,000㎡</a:t>
            </a:r>
            <a:r>
              <a:rPr lang="ja-JP" altLang="en-US" sz="1050">
                <a:latin typeface="Meiryo UI" panose="020B0604030504040204" pitchFamily="50" charset="-128"/>
                <a:ea typeface="Meiryo UI" panose="020B0604030504040204" pitchFamily="50" charset="-128"/>
                <a:cs typeface="Meiryo UI" panose="020B0604030504040204" pitchFamily="50" charset="-128"/>
              </a:rPr>
              <a:t>以上の建築物の新築等をしようとする建築主に工事着手前の建築物環境計画書届出、工事完了後の完了届出を義務付け</a:t>
            </a:r>
            <a:r>
              <a:rPr lang="ja-JP" altLang="en-US" sz="1050">
                <a:solidFill>
                  <a:srgbClr val="FF0000"/>
                </a:solidFill>
                <a:latin typeface="Meiryo UI" panose="020B0604030504040204" pitchFamily="50" charset="-128"/>
                <a:ea typeface="Meiryo UI" panose="020B0604030504040204" pitchFamily="50" charset="-128"/>
                <a:cs typeface="Meiryo UI" panose="020B0604030504040204" pitchFamily="50" charset="-128"/>
              </a:rPr>
              <a:t>　</a:t>
            </a:r>
            <a:endParaRPr lang="ja-JP" altLang="en-US" sz="1050">
              <a:latin typeface="Meiryo UI" panose="020B0604030504040204" pitchFamily="50" charset="-128"/>
              <a:ea typeface="Meiryo UI" panose="020B0604030504040204" pitchFamily="50" charset="-128"/>
              <a:cs typeface="Meiryo UI" panose="020B0604030504040204" pitchFamily="50" charset="-128"/>
            </a:endParaRPr>
          </a:p>
        </p:txBody>
      </p:sp>
      <p:sp>
        <p:nvSpPr>
          <p:cNvPr id="18" name="正方形/長方形 1"/>
          <p:cNvSpPr>
            <a:spLocks noChangeArrowheads="1"/>
          </p:cNvSpPr>
          <p:nvPr/>
        </p:nvSpPr>
        <p:spPr bwMode="auto">
          <a:xfrm>
            <a:off x="7667943" y="890328"/>
            <a:ext cx="1440561" cy="349284"/>
          </a:xfrm>
          <a:prstGeom prst="rect">
            <a:avLst/>
          </a:prstGeom>
          <a:noFill/>
          <a:ln w="9525" algn="ctr">
            <a:noFill/>
            <a:round/>
            <a:headEnd/>
            <a:tailEnd/>
          </a:ln>
        </p:spPr>
        <p:txBody>
          <a:bodyPr/>
          <a:lstStyle/>
          <a:p>
            <a:r>
              <a:rPr lang="ja-JP" altLang="en-US" sz="1400">
                <a:latin typeface="Meiryo UI" panose="020B0604030504040204" pitchFamily="50" charset="-128"/>
                <a:ea typeface="Meiryo UI" panose="020B0604030504040204" pitchFamily="50" charset="-128"/>
                <a:cs typeface="Meiryo UI" panose="020B0604030504040204" pitchFamily="50" charset="-128"/>
              </a:rPr>
              <a:t>（都市整備部）</a:t>
            </a:r>
            <a:endParaRPr lang="en-US" altLang="ja-JP" sz="1400">
              <a:latin typeface="Meiryo UI" panose="020B0604030504040204" pitchFamily="50" charset="-128"/>
              <a:ea typeface="Meiryo UI" panose="020B0604030504040204" pitchFamily="50" charset="-128"/>
              <a:cs typeface="Meiryo UI" panose="020B0604030504040204" pitchFamily="50" charset="-128"/>
            </a:endParaRPr>
          </a:p>
        </p:txBody>
      </p:sp>
      <p:sp>
        <p:nvSpPr>
          <p:cNvPr id="3" name="角丸四角形 2"/>
          <p:cNvSpPr/>
          <p:nvPr/>
        </p:nvSpPr>
        <p:spPr>
          <a:xfrm>
            <a:off x="6057241" y="3734958"/>
            <a:ext cx="2854307" cy="1559719"/>
          </a:xfrm>
          <a:prstGeom prst="roundRect">
            <a:avLst>
              <a:gd name="adj" fmla="val 8681"/>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9" name="コンテンツ プレースホルダー 2">
            <a:extLst>
              <a:ext uri="{FF2B5EF4-FFF2-40B4-BE49-F238E27FC236}">
                <a16:creationId xmlns:a16="http://schemas.microsoft.com/office/drawing/2014/main" id="{356DC709-632E-4B31-90F6-8F125A5E9633}"/>
              </a:ext>
            </a:extLst>
          </p:cNvPr>
          <p:cNvSpPr txBox="1">
            <a:spLocks/>
          </p:cNvSpPr>
          <p:nvPr/>
        </p:nvSpPr>
        <p:spPr>
          <a:xfrm>
            <a:off x="6110327" y="3769636"/>
            <a:ext cx="2748136" cy="1545038"/>
          </a:xfrm>
          <a:prstGeom prst="rect">
            <a:avLst/>
          </a:prstGeom>
          <a:noFill/>
        </p:spPr>
        <p:txBody>
          <a:bodyPr wrap="square">
            <a:spAutoFit/>
          </a:bodyPr>
          <a:lstStyle>
            <a:lvl1pPr marL="342900" indent="-342900" algn="l" rtl="0" eaLnBrk="0" fontAlgn="base" hangingPunct="0">
              <a:spcBef>
                <a:spcPct val="20000"/>
              </a:spcBef>
              <a:spcAft>
                <a:spcPct val="0"/>
              </a:spcAft>
              <a:buFont typeface="Arial" panose="020B0604020202020204" pitchFamily="34" charset="0"/>
              <a:buChar char="•"/>
              <a:defRPr kumimoji="1"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marL="0" indent="0">
              <a:lnSpc>
                <a:spcPts val="1200"/>
              </a:lnSpc>
              <a:buNone/>
            </a:pPr>
            <a:r>
              <a:rPr lang="ja-JP" altLang="en-US" sz="1200" b="1">
                <a:latin typeface="Meiryo UI" panose="020B0604030504040204" pitchFamily="50" charset="-128"/>
                <a:ea typeface="Meiryo UI" panose="020B0604030504040204" pitchFamily="50" charset="-128"/>
                <a:cs typeface="Meiryo UI" panose="020B0604030504040204" pitchFamily="50" charset="-128"/>
              </a:rPr>
              <a:t>＜ヒートアイランド対策の評価内容例＞</a:t>
            </a:r>
            <a:endParaRPr lang="en-US" altLang="ja-JP" sz="1200" b="1">
              <a:latin typeface="Meiryo UI" panose="020B0604030504040204" pitchFamily="50" charset="-128"/>
              <a:ea typeface="Meiryo UI" panose="020B0604030504040204" pitchFamily="50" charset="-128"/>
              <a:cs typeface="Meiryo UI" panose="020B0604030504040204" pitchFamily="50" charset="-128"/>
            </a:endParaRPr>
          </a:p>
          <a:p>
            <a:pPr marL="93663" indent="-93663">
              <a:lnSpc>
                <a:spcPts val="1200"/>
              </a:lnSpc>
              <a:buNone/>
            </a:pPr>
            <a:r>
              <a:rPr lang="ja-JP" altLang="en-US" sz="1200">
                <a:latin typeface="Meiryo UI" panose="020B0604030504040204" pitchFamily="50" charset="-128"/>
                <a:ea typeface="Meiryo UI" panose="020B0604030504040204" pitchFamily="50" charset="-128"/>
                <a:cs typeface="Meiryo UI" panose="020B0604030504040204" pitchFamily="50" charset="-128"/>
              </a:rPr>
              <a:t>・風を導く建築物の配置・形状の工夫</a:t>
            </a:r>
            <a:endParaRPr lang="en-US" altLang="ja-JP" sz="1200">
              <a:latin typeface="Meiryo UI" panose="020B0604030504040204" pitchFamily="50" charset="-128"/>
              <a:ea typeface="Meiryo UI" panose="020B0604030504040204" pitchFamily="50" charset="-128"/>
              <a:cs typeface="Meiryo UI" panose="020B0604030504040204" pitchFamily="50" charset="-128"/>
            </a:endParaRPr>
          </a:p>
          <a:p>
            <a:pPr marL="93663" indent="-93663">
              <a:lnSpc>
                <a:spcPts val="1200"/>
              </a:lnSpc>
              <a:buNone/>
            </a:pPr>
            <a:r>
              <a:rPr lang="ja-JP" altLang="en-US" sz="1200">
                <a:latin typeface="Meiryo UI" panose="020B0604030504040204" pitchFamily="50" charset="-128"/>
                <a:ea typeface="Meiryo UI" panose="020B0604030504040204" pitchFamily="50" charset="-128"/>
                <a:cs typeface="Meiryo UI" panose="020B0604030504040204" pitchFamily="50" charset="-128"/>
              </a:rPr>
              <a:t>・緑地、水面、日陰の確保</a:t>
            </a:r>
            <a:endParaRPr lang="en-US" altLang="ja-JP" sz="1200">
              <a:latin typeface="Meiryo UI" panose="020B0604030504040204" pitchFamily="50" charset="-128"/>
              <a:ea typeface="Meiryo UI" panose="020B0604030504040204" pitchFamily="50" charset="-128"/>
              <a:cs typeface="Meiryo UI" panose="020B0604030504040204" pitchFamily="50" charset="-128"/>
            </a:endParaRPr>
          </a:p>
          <a:p>
            <a:pPr marL="93663" indent="-93663">
              <a:lnSpc>
                <a:spcPts val="1200"/>
              </a:lnSpc>
              <a:buNone/>
            </a:pPr>
            <a:r>
              <a:rPr lang="ja-JP" altLang="en-US" sz="1200">
                <a:latin typeface="Meiryo UI" panose="020B0604030504040204" pitchFamily="50" charset="-128"/>
                <a:ea typeface="Meiryo UI" panose="020B0604030504040204" pitchFamily="50" charset="-128"/>
                <a:cs typeface="Meiryo UI" panose="020B0604030504040204" pitchFamily="50" charset="-128"/>
              </a:rPr>
              <a:t>・外壁面の緑化</a:t>
            </a:r>
            <a:endParaRPr lang="en-US" altLang="ja-JP" sz="1200">
              <a:latin typeface="Meiryo UI" panose="020B0604030504040204" pitchFamily="50" charset="-128"/>
              <a:ea typeface="Meiryo UI" panose="020B0604030504040204" pitchFamily="50" charset="-128"/>
              <a:cs typeface="Meiryo UI" panose="020B0604030504040204" pitchFamily="50" charset="-128"/>
            </a:endParaRPr>
          </a:p>
          <a:p>
            <a:pPr marL="93663" indent="-93663">
              <a:lnSpc>
                <a:spcPts val="1200"/>
              </a:lnSpc>
              <a:buNone/>
            </a:pPr>
            <a:r>
              <a:rPr lang="ja-JP" altLang="en-US" sz="1200">
                <a:latin typeface="Meiryo UI" panose="020B0604030504040204" pitchFamily="50" charset="-128"/>
                <a:ea typeface="Meiryo UI" panose="020B0604030504040204" pitchFamily="50" charset="-128"/>
                <a:cs typeface="Meiryo UI" panose="020B0604030504040204" pitchFamily="50" charset="-128"/>
              </a:rPr>
              <a:t>・設備の排熱位置を高所に設置</a:t>
            </a:r>
            <a:endParaRPr lang="en-US" altLang="ja-JP" sz="1200">
              <a:latin typeface="Meiryo UI" panose="020B0604030504040204" pitchFamily="50" charset="-128"/>
              <a:ea typeface="Meiryo UI" panose="020B0604030504040204" pitchFamily="50" charset="-128"/>
              <a:cs typeface="Meiryo UI" panose="020B0604030504040204" pitchFamily="50" charset="-128"/>
            </a:endParaRPr>
          </a:p>
          <a:p>
            <a:pPr marL="93663" indent="-93663">
              <a:lnSpc>
                <a:spcPts val="1200"/>
              </a:lnSpc>
              <a:buNone/>
            </a:pPr>
            <a:r>
              <a:rPr lang="ja-JP" altLang="en-US" sz="1200">
                <a:latin typeface="Meiryo UI" panose="020B0604030504040204" pitchFamily="50" charset="-128"/>
                <a:ea typeface="Meiryo UI" panose="020B0604030504040204" pitchFamily="50" charset="-128"/>
                <a:cs typeface="Meiryo UI" panose="020B0604030504040204" pitchFamily="50" charset="-128"/>
              </a:rPr>
              <a:t>・屋根面に緑化や高反射材料を採用</a:t>
            </a:r>
            <a:endParaRPr lang="en-US" altLang="ja-JP" sz="1200">
              <a:latin typeface="Meiryo UI" panose="020B0604030504040204" pitchFamily="50" charset="-128"/>
              <a:ea typeface="Meiryo UI" panose="020B0604030504040204" pitchFamily="50" charset="-128"/>
              <a:cs typeface="Meiryo UI" panose="020B0604030504040204" pitchFamily="50" charset="-128"/>
            </a:endParaRPr>
          </a:p>
          <a:p>
            <a:pPr marL="93663" indent="-93663">
              <a:lnSpc>
                <a:spcPts val="1200"/>
              </a:lnSpc>
              <a:buNone/>
            </a:pPr>
            <a:r>
              <a:rPr lang="ja-JP" altLang="en-US" sz="1200">
                <a:latin typeface="Meiryo UI" panose="020B0604030504040204" pitchFamily="50" charset="-128"/>
                <a:ea typeface="Meiryo UI" panose="020B0604030504040204" pitchFamily="50" charset="-128"/>
                <a:cs typeface="Meiryo UI" panose="020B0604030504040204" pitchFamily="50" charset="-128"/>
              </a:rPr>
              <a:t>・地表面に蒸散効果のある材料や高反射材料を採用　等</a:t>
            </a:r>
          </a:p>
        </p:txBody>
      </p:sp>
      <p:sp>
        <p:nvSpPr>
          <p:cNvPr id="17" name="タイトル 1"/>
          <p:cNvSpPr txBox="1">
            <a:spLocks/>
          </p:cNvSpPr>
          <p:nvPr/>
        </p:nvSpPr>
        <p:spPr>
          <a:xfrm>
            <a:off x="8439416" y="6530972"/>
            <a:ext cx="655069" cy="327029"/>
          </a:xfrm>
          <a:prstGeom prst="rect">
            <a:avLst/>
          </a:prstGeom>
          <a:solidFill>
            <a:schemeClr val="tx2">
              <a:lumMod val="40000"/>
              <a:lumOff val="60000"/>
            </a:schemeClr>
          </a:solidFill>
          <a:ln w="25400">
            <a:noFill/>
          </a:ln>
        </p:spPr>
        <p:txBody>
          <a:bodyPr vert="horz" lIns="128016" tIns="64008" rIns="128016" bIns="64008" rtlCol="0" anchor="ct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fld id="{0FBE5FCF-D296-4D4F-9E72-DDB73AE96458}" type="slidenum">
              <a:rPr lang="en-US" altLang="ja-JP" sz="2200" b="1" smtClean="0">
                <a:latin typeface="Meiryo UI" panose="020B0604030504040204" pitchFamily="50" charset="-128"/>
                <a:ea typeface="Meiryo UI" panose="020B0604030504040204" pitchFamily="50" charset="-128"/>
              </a:rPr>
              <a:t>17</a:t>
            </a:fld>
            <a:endParaRPr lang="ja-JP" altLang="en-US" sz="2200" b="1">
              <a:latin typeface="Meiryo UI" panose="020B0604030504040204" pitchFamily="50" charset="-128"/>
              <a:ea typeface="Meiryo UI" panose="020B0604030504040204" pitchFamily="50" charset="-128"/>
            </a:endParaRPr>
          </a:p>
        </p:txBody>
      </p:sp>
      <p:sp>
        <p:nvSpPr>
          <p:cNvPr id="22" name="テキスト ボックス 21"/>
          <p:cNvSpPr txBox="1"/>
          <p:nvPr/>
        </p:nvSpPr>
        <p:spPr>
          <a:xfrm>
            <a:off x="4016509" y="5518374"/>
            <a:ext cx="1890051" cy="261610"/>
          </a:xfrm>
          <a:prstGeom prst="rect">
            <a:avLst/>
          </a:prstGeom>
          <a:noFill/>
        </p:spPr>
        <p:txBody>
          <a:bodyPr wrap="square" rtlCol="0">
            <a:spAutoFit/>
          </a:bodyPr>
          <a:lstStyle/>
          <a:p>
            <a:r>
              <a:rPr lang="ja-JP" altLang="en-US" sz="1100" dirty="0">
                <a:latin typeface="Meiryo UI" panose="020B0604030504040204" pitchFamily="50" charset="-128"/>
                <a:ea typeface="Meiryo UI" panose="020B0604030504040204" pitchFamily="50" charset="-128"/>
              </a:rPr>
              <a:t>ライオンズ千林大宮レジデンス</a:t>
            </a:r>
            <a:endParaRPr kumimoji="1" lang="ja-JP" altLang="en-US" sz="1100" spc="-150"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endParaRPr>
          </a:p>
        </p:txBody>
      </p:sp>
      <p:sp>
        <p:nvSpPr>
          <p:cNvPr id="33" name="テキスト ボックス 32"/>
          <p:cNvSpPr txBox="1"/>
          <p:nvPr/>
        </p:nvSpPr>
        <p:spPr>
          <a:xfrm>
            <a:off x="82377" y="6435791"/>
            <a:ext cx="2443639" cy="261610"/>
          </a:xfrm>
          <a:prstGeom prst="rect">
            <a:avLst/>
          </a:prstGeom>
          <a:noFill/>
        </p:spPr>
        <p:txBody>
          <a:bodyPr wrap="square" rtlCol="0">
            <a:spAutoFit/>
          </a:bodyPr>
          <a:lstStyle/>
          <a:p>
            <a:r>
              <a:rPr lang="zh-CN" altLang="en-US" sz="1100" dirty="0">
                <a:latin typeface="Meiryo UI" panose="020B0604030504040204" pitchFamily="50" charset="-128"/>
                <a:ea typeface="Meiryo UI" panose="020B0604030504040204" pitchFamily="50" charset="-128"/>
              </a:rPr>
              <a:t>社会医療法人杏和会 阪南病院 </a:t>
            </a:r>
            <a:r>
              <a:rPr lang="en-US" altLang="zh-CN" sz="1100" dirty="0">
                <a:latin typeface="Meiryo UI" panose="020B0604030504040204" pitchFamily="50" charset="-128"/>
                <a:ea typeface="Meiryo UI" panose="020B0604030504040204" pitchFamily="50" charset="-128"/>
              </a:rPr>
              <a:t>B </a:t>
            </a:r>
            <a:r>
              <a:rPr lang="zh-CN" altLang="en-US" sz="1100" dirty="0">
                <a:latin typeface="Meiryo UI" panose="020B0604030504040204" pitchFamily="50" charset="-128"/>
                <a:ea typeface="Meiryo UI" panose="020B0604030504040204" pitchFamily="50" charset="-128"/>
              </a:rPr>
              <a:t>棟</a:t>
            </a:r>
            <a:endParaRPr kumimoji="1" lang="ja-JP" altLang="en-US" sz="1100" spc="-150"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endParaRPr>
          </a:p>
        </p:txBody>
      </p:sp>
      <p:sp>
        <p:nvSpPr>
          <p:cNvPr id="8" name="テキスト ボックス 7"/>
          <p:cNvSpPr txBox="1"/>
          <p:nvPr/>
        </p:nvSpPr>
        <p:spPr>
          <a:xfrm>
            <a:off x="285537" y="5299942"/>
            <a:ext cx="1075040" cy="261610"/>
          </a:xfrm>
          <a:prstGeom prst="rect">
            <a:avLst/>
          </a:prstGeom>
          <a:noFill/>
        </p:spPr>
        <p:txBody>
          <a:bodyPr wrap="square" rtlCol="0">
            <a:spAutoFit/>
          </a:bodyPr>
          <a:lstStyle/>
          <a:p>
            <a:r>
              <a:rPr lang="ja-JP" altLang="en-US" sz="1100" dirty="0">
                <a:latin typeface="Meiryo UI" panose="020B0604030504040204" pitchFamily="50" charset="-128"/>
                <a:ea typeface="Meiryo UI" panose="020B0604030504040204" pitchFamily="50" charset="-128"/>
              </a:rPr>
              <a:t>ＪＰタワー大阪</a:t>
            </a:r>
            <a:endParaRPr lang="ja-JP" altLang="ja-JP" sz="1100" dirty="0">
              <a:latin typeface="Meiryo UI" panose="020B0604030504040204" pitchFamily="50" charset="-128"/>
              <a:ea typeface="Meiryo UI" panose="020B0604030504040204" pitchFamily="50" charset="-128"/>
            </a:endParaRPr>
          </a:p>
        </p:txBody>
      </p:sp>
      <p:sp>
        <p:nvSpPr>
          <p:cNvPr id="35" name="四角形: 角を丸くする 34">
            <a:extLst>
              <a:ext uri="{FF2B5EF4-FFF2-40B4-BE49-F238E27FC236}">
                <a16:creationId xmlns:a16="http://schemas.microsoft.com/office/drawing/2014/main" id="{1CABB3B8-274E-49D8-A08E-7BFBC1F5961A}"/>
              </a:ext>
            </a:extLst>
          </p:cNvPr>
          <p:cNvSpPr/>
          <p:nvPr/>
        </p:nvSpPr>
        <p:spPr>
          <a:xfrm>
            <a:off x="5268871" y="6328021"/>
            <a:ext cx="3032380" cy="482414"/>
          </a:xfrm>
          <a:prstGeom prst="roundRect">
            <a:avLst/>
          </a:prstGeom>
          <a:ln/>
        </p:spPr>
        <p:style>
          <a:lnRef idx="3">
            <a:schemeClr val="lt1"/>
          </a:lnRef>
          <a:fillRef idx="1">
            <a:schemeClr val="accent5"/>
          </a:fillRef>
          <a:effectRef idx="1">
            <a:schemeClr val="accent5"/>
          </a:effectRef>
          <a:fontRef idx="minor">
            <a:schemeClr val="lt1"/>
          </a:fontRef>
        </p:style>
        <p:txBody>
          <a:bodyPr rtlCol="0" anchor="ctr"/>
          <a:lstStyle/>
          <a:p>
            <a:pPr algn="ctr"/>
            <a:r>
              <a:rPr kumimoji="1" lang="en-US" altLang="ja-JP" sz="1400" b="1" i="0" u="none" strike="noStrike" kern="1200" cap="none" spc="0" normalizeH="0" baseline="0" noProof="0">
                <a:ln>
                  <a:noFill/>
                </a:ln>
                <a:solidFill>
                  <a:schemeClr val="bg1"/>
                </a:solidFill>
                <a:effectLst/>
                <a:uLnTx/>
                <a:uFillTx/>
                <a:latin typeface="Meiryo UI" panose="020B0604030504040204" pitchFamily="50" charset="-128"/>
                <a:ea typeface="Meiryo UI" panose="020B0604030504040204" pitchFamily="50" charset="-128"/>
                <a:cs typeface="+mn-cs"/>
              </a:rPr>
              <a:t>2026</a:t>
            </a:r>
            <a:r>
              <a:rPr kumimoji="1" lang="ja-JP" altLang="en-US" sz="1400" b="1" i="0" u="none" strike="noStrike" kern="1200" cap="none" spc="0" normalizeH="0" baseline="0" noProof="0">
                <a:ln>
                  <a:noFill/>
                </a:ln>
                <a:solidFill>
                  <a:schemeClr val="bg1"/>
                </a:solidFill>
                <a:effectLst/>
                <a:uLnTx/>
                <a:uFillTx/>
                <a:latin typeface="Meiryo UI" panose="020B0604030504040204" pitchFamily="50" charset="-128"/>
                <a:ea typeface="Meiryo UI" panose="020B0604030504040204" pitchFamily="50" charset="-128"/>
                <a:cs typeface="+mn-cs"/>
              </a:rPr>
              <a:t>年度（</a:t>
            </a:r>
            <a:r>
              <a:rPr kumimoji="1" lang="en-US" altLang="ja-JP" sz="1400" b="1" i="0" u="none" strike="noStrike" kern="1200" cap="none" spc="0" normalizeH="0" baseline="0" noProof="0">
                <a:ln>
                  <a:noFill/>
                </a:ln>
                <a:solidFill>
                  <a:schemeClr val="bg1"/>
                </a:solidFill>
                <a:effectLst/>
                <a:uLnTx/>
                <a:uFillTx/>
                <a:latin typeface="Meiryo UI" panose="020B0604030504040204" pitchFamily="50" charset="-128"/>
                <a:ea typeface="Meiryo UI" panose="020B0604030504040204" pitchFamily="50" charset="-128"/>
                <a:cs typeface="+mn-cs"/>
              </a:rPr>
              <a:t>R8</a:t>
            </a:r>
            <a:r>
              <a:rPr kumimoji="1" lang="ja-JP" altLang="en-US" sz="1400" b="1" i="0" u="none" strike="noStrike" kern="1200" cap="none" spc="0" normalizeH="0" baseline="0" noProof="0">
                <a:ln>
                  <a:noFill/>
                </a:ln>
                <a:solidFill>
                  <a:schemeClr val="bg1"/>
                </a:solidFill>
                <a:effectLst/>
                <a:uLnTx/>
                <a:uFillTx/>
                <a:latin typeface="Meiryo UI" panose="020B0604030504040204" pitchFamily="50" charset="-128"/>
                <a:ea typeface="Meiryo UI" panose="020B0604030504040204" pitchFamily="50" charset="-128"/>
                <a:cs typeface="+mn-cs"/>
              </a:rPr>
              <a:t>）継続予定　　</a:t>
            </a:r>
            <a:endParaRPr lang="en-US" altLang="ja-JP" sz="1400">
              <a:solidFill>
                <a:schemeClr val="bg1"/>
              </a:solidFill>
              <a:latin typeface="Meiryo UI" panose="020B0604030504040204" pitchFamily="50" charset="-128"/>
              <a:ea typeface="Meiryo UI" panose="020B0604030504040204" pitchFamily="50" charset="-128"/>
            </a:endParaRPr>
          </a:p>
        </p:txBody>
      </p:sp>
      <p:sp>
        <p:nvSpPr>
          <p:cNvPr id="36" name="コンテンツ プレースホルダー 2">
            <a:extLst>
              <a:ext uri="{FF2B5EF4-FFF2-40B4-BE49-F238E27FC236}">
                <a16:creationId xmlns:a16="http://schemas.microsoft.com/office/drawing/2014/main" id="{C056EA83-CD3B-4491-84C8-B7E84C9ED527}"/>
              </a:ext>
            </a:extLst>
          </p:cNvPr>
          <p:cNvSpPr txBox="1">
            <a:spLocks/>
          </p:cNvSpPr>
          <p:nvPr/>
        </p:nvSpPr>
        <p:spPr>
          <a:xfrm>
            <a:off x="2314624" y="6255929"/>
            <a:ext cx="3289944" cy="276999"/>
          </a:xfrm>
          <a:prstGeom prst="rect">
            <a:avLst/>
          </a:prstGeom>
        </p:spPr>
        <p:txBody>
          <a:bodyPr wrap="square" lIns="91440" tIns="45720" rIns="91440" bIns="45720" anchor="t">
            <a:spAutoFit/>
          </a:bodyPr>
          <a:lstStyle>
            <a:lvl1pPr marL="342900" indent="-342900" algn="l" rtl="0" eaLnBrk="0" fontAlgn="base" hangingPunct="0">
              <a:spcBef>
                <a:spcPct val="20000"/>
              </a:spcBef>
              <a:spcAft>
                <a:spcPct val="0"/>
              </a:spcAft>
              <a:buFont typeface="Arial" panose="020B0604020202020204" pitchFamily="34" charset="0"/>
              <a:buChar char="•"/>
              <a:defRPr kumimoji="1"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marL="0" indent="0">
              <a:buNone/>
            </a:pPr>
            <a:r>
              <a:rPr lang="en-US" altLang="ja-JP" sz="1200" dirty="0">
                <a:latin typeface="Meiryo UI"/>
                <a:ea typeface="Meiryo UI"/>
                <a:cs typeface="Meiryo UI" panose="020B0604030504040204" pitchFamily="50" charset="-128"/>
              </a:rPr>
              <a:t>※</a:t>
            </a:r>
            <a:r>
              <a:rPr lang="ja-JP" altLang="en-US" sz="1200" dirty="0">
                <a:latin typeface="Meiryo UI"/>
                <a:ea typeface="Meiryo UI"/>
                <a:cs typeface="Meiryo UI" panose="020B0604030504040204" pitchFamily="50" charset="-128"/>
              </a:rPr>
              <a:t>写真は</a:t>
            </a:r>
            <a:r>
              <a:rPr lang="en-US" altLang="ja-JP" sz="1200" dirty="0">
                <a:latin typeface="Meiryo UI"/>
                <a:ea typeface="Meiryo UI"/>
                <a:cs typeface="Meiryo UI" panose="020B0604030504040204" pitchFamily="50" charset="-128"/>
              </a:rPr>
              <a:t>2024</a:t>
            </a:r>
            <a:r>
              <a:rPr lang="ja-JP" altLang="en-US" sz="1200" dirty="0">
                <a:latin typeface="Meiryo UI"/>
                <a:ea typeface="Meiryo UI"/>
                <a:cs typeface="Meiryo UI" panose="020B0604030504040204" pitchFamily="50" charset="-128"/>
              </a:rPr>
              <a:t>年度に受賞した建築物です。</a:t>
            </a:r>
            <a:endParaRPr lang="en-US" altLang="ja-JP" sz="1200" dirty="0">
              <a:latin typeface="Meiryo UI" panose="020B0604030504040204" pitchFamily="50" charset="-128"/>
              <a:ea typeface="Meiryo UI" panose="020B0604030504040204" pitchFamily="50" charset="-128"/>
              <a:cs typeface="Meiryo UI" panose="020B0604030504040204" pitchFamily="50" charset="-128"/>
            </a:endParaRPr>
          </a:p>
        </p:txBody>
      </p:sp>
      <p:pic>
        <p:nvPicPr>
          <p:cNvPr id="49" name="図 48">
            <a:extLst>
              <a:ext uri="{FF2B5EF4-FFF2-40B4-BE49-F238E27FC236}">
                <a16:creationId xmlns:a16="http://schemas.microsoft.com/office/drawing/2014/main" id="{D814AD61-CF28-49D9-8C91-0DD7A0D63BDC}"/>
              </a:ext>
            </a:extLst>
          </p:cNvPr>
          <p:cNvPicPr/>
          <p:nvPr/>
        </p:nvPicPr>
        <p:blipFill rotWithShape="1">
          <a:blip r:embed="rId3" cstate="print">
            <a:extLst>
              <a:ext uri="{28A0092B-C50C-407E-A947-70E740481C1C}">
                <a14:useLocalDpi xmlns:a14="http://schemas.microsoft.com/office/drawing/2010/main" val="0"/>
              </a:ext>
            </a:extLst>
          </a:blip>
          <a:srcRect t="16682" b="9752"/>
          <a:stretch/>
        </p:blipFill>
        <p:spPr bwMode="auto">
          <a:xfrm>
            <a:off x="1888400" y="3746878"/>
            <a:ext cx="1783558" cy="1019197"/>
          </a:xfrm>
          <a:prstGeom prst="rect">
            <a:avLst/>
          </a:prstGeom>
          <a:noFill/>
          <a:ln w="38100">
            <a:noFill/>
          </a:ln>
          <a:extLst>
            <a:ext uri="{53640926-AAD7-44D8-BBD7-CCE9431645EC}">
              <a14:shadowObscured xmlns:a14="http://schemas.microsoft.com/office/drawing/2010/main"/>
            </a:ext>
          </a:extLst>
        </p:spPr>
      </p:pic>
      <p:pic>
        <p:nvPicPr>
          <p:cNvPr id="6" name="図 5">
            <a:extLst>
              <a:ext uri="{FF2B5EF4-FFF2-40B4-BE49-F238E27FC236}">
                <a16:creationId xmlns:a16="http://schemas.microsoft.com/office/drawing/2014/main" id="{75189747-F0B3-4BD8-96D3-1AF2E7ECA103}"/>
              </a:ext>
            </a:extLst>
          </p:cNvPr>
          <p:cNvPicPr>
            <a:picLocks noChangeAspect="1"/>
          </p:cNvPicPr>
          <p:nvPr/>
        </p:nvPicPr>
        <p:blipFill>
          <a:blip r:embed="rId4"/>
          <a:stretch>
            <a:fillRect/>
          </a:stretch>
        </p:blipFill>
        <p:spPr>
          <a:xfrm>
            <a:off x="4140637" y="3721092"/>
            <a:ext cx="1372553" cy="1807089"/>
          </a:xfrm>
          <a:prstGeom prst="rect">
            <a:avLst/>
          </a:prstGeom>
          <a:ln w="38100">
            <a:noFill/>
          </a:ln>
        </p:spPr>
      </p:pic>
      <p:pic>
        <p:nvPicPr>
          <p:cNvPr id="50" name="図 49">
            <a:extLst>
              <a:ext uri="{FF2B5EF4-FFF2-40B4-BE49-F238E27FC236}">
                <a16:creationId xmlns:a16="http://schemas.microsoft.com/office/drawing/2014/main" id="{02707045-852D-4BE4-96AD-2D5C06A700E1}"/>
              </a:ext>
            </a:extLst>
          </p:cNvPr>
          <p:cNvPicPr/>
          <p:nvPr/>
        </p:nvPicPr>
        <p:blipFill rotWithShape="1">
          <a:blip r:embed="rId5" cstate="print">
            <a:extLst>
              <a:ext uri="{28A0092B-C50C-407E-A947-70E740481C1C}">
                <a14:useLocalDpi xmlns:a14="http://schemas.microsoft.com/office/drawing/2010/main" val="0"/>
              </a:ext>
            </a:extLst>
          </a:blip>
          <a:srcRect t="9471" b="5869"/>
          <a:stretch/>
        </p:blipFill>
        <p:spPr bwMode="auto">
          <a:xfrm>
            <a:off x="244750" y="3744045"/>
            <a:ext cx="1252100" cy="1599203"/>
          </a:xfrm>
          <a:prstGeom prst="rect">
            <a:avLst/>
          </a:prstGeom>
          <a:noFill/>
          <a:ln w="38100">
            <a:noFill/>
          </a:ln>
          <a:extLst>
            <a:ext uri="{53640926-AAD7-44D8-BBD7-CCE9431645EC}">
              <a14:shadowObscured xmlns:a14="http://schemas.microsoft.com/office/drawing/2010/main"/>
            </a:ext>
          </a:extLst>
        </p:spPr>
      </p:pic>
      <p:pic>
        <p:nvPicPr>
          <p:cNvPr id="9" name="図 8">
            <a:extLst>
              <a:ext uri="{FF2B5EF4-FFF2-40B4-BE49-F238E27FC236}">
                <a16:creationId xmlns:a16="http://schemas.microsoft.com/office/drawing/2014/main" id="{2DD1CEC6-E34D-4B96-B1FA-12D9006A85B3}"/>
              </a:ext>
            </a:extLst>
          </p:cNvPr>
          <p:cNvPicPr>
            <a:picLocks noChangeAspect="1"/>
          </p:cNvPicPr>
          <p:nvPr/>
        </p:nvPicPr>
        <p:blipFill>
          <a:blip r:embed="rId6"/>
          <a:stretch>
            <a:fillRect/>
          </a:stretch>
        </p:blipFill>
        <p:spPr>
          <a:xfrm>
            <a:off x="223390" y="5579304"/>
            <a:ext cx="1538504" cy="885606"/>
          </a:xfrm>
          <a:prstGeom prst="rect">
            <a:avLst/>
          </a:prstGeom>
          <a:ln w="38100">
            <a:noFill/>
          </a:ln>
        </p:spPr>
      </p:pic>
      <p:sp>
        <p:nvSpPr>
          <p:cNvPr id="21" name="テキスト ボックス 20"/>
          <p:cNvSpPr txBox="1"/>
          <p:nvPr/>
        </p:nvSpPr>
        <p:spPr>
          <a:xfrm>
            <a:off x="2124829" y="4729397"/>
            <a:ext cx="1418121" cy="261610"/>
          </a:xfrm>
          <a:prstGeom prst="rect">
            <a:avLst/>
          </a:prstGeom>
          <a:noFill/>
        </p:spPr>
        <p:txBody>
          <a:bodyPr wrap="square" rtlCol="0">
            <a:spAutoFit/>
          </a:bodyPr>
          <a:lstStyle/>
          <a:p>
            <a:r>
              <a:rPr kumimoji="1" lang="ja-JP" altLang="en-US" sz="1100" dirty="0">
                <a:latin typeface="Meiryo UI" panose="020B0604030504040204" pitchFamily="50" charset="-128"/>
                <a:ea typeface="Meiryo UI" panose="020B0604030504040204" pitchFamily="50" charset="-128"/>
              </a:rPr>
              <a:t>エア・ウォーター健都</a:t>
            </a:r>
          </a:p>
        </p:txBody>
      </p:sp>
      <p:sp>
        <p:nvSpPr>
          <p:cNvPr id="23" name="テキスト ボックス 22"/>
          <p:cNvSpPr txBox="1"/>
          <p:nvPr/>
        </p:nvSpPr>
        <p:spPr>
          <a:xfrm>
            <a:off x="1759617" y="5992604"/>
            <a:ext cx="2406426" cy="261610"/>
          </a:xfrm>
          <a:prstGeom prst="rect">
            <a:avLst/>
          </a:prstGeom>
          <a:noFill/>
        </p:spPr>
        <p:txBody>
          <a:bodyPr wrap="square" rtlCol="0">
            <a:spAutoFit/>
          </a:bodyPr>
          <a:lstStyle/>
          <a:p>
            <a:r>
              <a:rPr lang="ja-JP" altLang="en-US" sz="1100" dirty="0">
                <a:latin typeface="Meiryo UI" panose="020B0604030504040204" pitchFamily="50" charset="-128"/>
                <a:ea typeface="Meiryo UI" panose="020B0604030504040204" pitchFamily="50" charset="-128"/>
              </a:rPr>
              <a:t>茨木市文化・子育て複合施設おにクル</a:t>
            </a:r>
            <a:endParaRPr kumimoji="1" lang="ja-JP" altLang="en-US" sz="1100" dirty="0">
              <a:latin typeface="Meiryo UI" panose="020B0604030504040204" pitchFamily="50" charset="-128"/>
              <a:ea typeface="Meiryo UI" panose="020B0604030504040204" pitchFamily="50" charset="-128"/>
            </a:endParaRPr>
          </a:p>
        </p:txBody>
      </p:sp>
      <p:grpSp>
        <p:nvGrpSpPr>
          <p:cNvPr id="4" name="グループ化 3">
            <a:extLst>
              <a:ext uri="{FF2B5EF4-FFF2-40B4-BE49-F238E27FC236}">
                <a16:creationId xmlns:a16="http://schemas.microsoft.com/office/drawing/2014/main" id="{E37C8E37-1F95-492F-AACF-A06658A66E3D}"/>
              </a:ext>
            </a:extLst>
          </p:cNvPr>
          <p:cNvGrpSpPr/>
          <p:nvPr/>
        </p:nvGrpSpPr>
        <p:grpSpPr>
          <a:xfrm>
            <a:off x="1890124" y="4981295"/>
            <a:ext cx="1852533" cy="1121380"/>
            <a:chOff x="1897363" y="5077203"/>
            <a:chExt cx="2096851" cy="1323289"/>
          </a:xfrm>
        </p:grpSpPr>
        <p:pic>
          <p:nvPicPr>
            <p:cNvPr id="48" name="図 47">
              <a:extLst>
                <a:ext uri="{FF2B5EF4-FFF2-40B4-BE49-F238E27FC236}">
                  <a16:creationId xmlns:a16="http://schemas.microsoft.com/office/drawing/2014/main" id="{542272B7-9D9A-44CF-AB54-CE69C68BFF1A}"/>
                </a:ext>
              </a:extLst>
            </p:cNvPr>
            <p:cNvPicPr/>
            <p:nvPr/>
          </p:nvPicPr>
          <p:blipFill rotWithShape="1">
            <a:blip r:embed="rId7" cstate="print">
              <a:extLst>
                <a:ext uri="{28A0092B-C50C-407E-A947-70E740481C1C}">
                  <a14:useLocalDpi xmlns:a14="http://schemas.microsoft.com/office/drawing/2010/main" val="0"/>
                </a:ext>
              </a:extLst>
            </a:blip>
            <a:srcRect l="14668" t="14770" r="13676" b="14655"/>
            <a:stretch/>
          </p:blipFill>
          <p:spPr bwMode="auto">
            <a:xfrm>
              <a:off x="1897363" y="5077203"/>
              <a:ext cx="2033795" cy="1234352"/>
            </a:xfrm>
            <a:prstGeom prst="rect">
              <a:avLst/>
            </a:prstGeom>
            <a:noFill/>
            <a:ln w="38100">
              <a:noFill/>
            </a:ln>
          </p:spPr>
        </p:pic>
        <p:sp>
          <p:nvSpPr>
            <p:cNvPr id="27" name="テキスト ボックス 12">
              <a:extLst>
                <a:ext uri="{FF2B5EF4-FFF2-40B4-BE49-F238E27FC236}">
                  <a16:creationId xmlns:a16="http://schemas.microsoft.com/office/drawing/2014/main" id="{701EAEC0-8749-4C35-9212-3278DE03F4A4}"/>
                </a:ext>
              </a:extLst>
            </p:cNvPr>
            <p:cNvSpPr txBox="1"/>
            <p:nvPr/>
          </p:nvSpPr>
          <p:spPr>
            <a:xfrm>
              <a:off x="2287708" y="6115952"/>
              <a:ext cx="1706506" cy="284540"/>
            </a:xfrm>
            <a:prstGeom prst="rect">
              <a:avLst/>
            </a:prstGeom>
            <a:noFill/>
            <a:ln w="3810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just"/>
              <a:r>
                <a:rPr lang="en-US" sz="800" b="1" kern="100" dirty="0">
                  <a:solidFill>
                    <a:srgbClr val="FFFFFF"/>
                  </a:solidFill>
                  <a:effectLst/>
                  <a:latin typeface="メイリオ" panose="020B0604030504040204" pitchFamily="50" charset="-128"/>
                  <a:ea typeface="ＭＳ 明朝" panose="02020609040205080304" pitchFamily="17" charset="-128"/>
                  <a:cs typeface="Times New Roman" panose="02020603050405020304" pitchFamily="18" charset="0"/>
                </a:rPr>
                <a:t>©</a:t>
              </a:r>
              <a:r>
                <a:rPr lang="ja-JP" sz="800" b="1" kern="100" dirty="0">
                  <a:solidFill>
                    <a:srgbClr val="FFFFFF"/>
                  </a:solidFill>
                  <a:effectLst/>
                  <a:ea typeface="メイリオ" panose="020B0604030504040204" pitchFamily="50" charset="-128"/>
                  <a:cs typeface="Times New Roman" panose="02020603050405020304" pitchFamily="18" charset="0"/>
                </a:rPr>
                <a:t>ナカサアンドパートナーズ</a:t>
              </a:r>
              <a:endParaRPr lang="ja-JP" sz="1050" kern="100" dirty="0">
                <a:effectLst/>
                <a:ea typeface="ＭＳ 明朝" panose="02020609040205080304" pitchFamily="17" charset="-128"/>
                <a:cs typeface="Times New Roman" panose="02020603050405020304" pitchFamily="18" charset="0"/>
              </a:endParaRPr>
            </a:p>
          </p:txBody>
        </p:sp>
      </p:grpSp>
    </p:spTree>
    <p:extLst>
      <p:ext uri="{BB962C8B-B14F-4D97-AF65-F5344CB8AC3E}">
        <p14:creationId xmlns:p14="http://schemas.microsoft.com/office/powerpoint/2010/main" val="136985575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p:cNvSpPr txBox="1"/>
          <p:nvPr/>
        </p:nvSpPr>
        <p:spPr>
          <a:xfrm>
            <a:off x="-1480" y="-35699"/>
            <a:ext cx="9145480" cy="486279"/>
          </a:xfrm>
          <a:prstGeom prst="rect">
            <a:avLst/>
          </a:prstGeom>
          <a:solidFill>
            <a:srgbClr val="002060"/>
          </a:solidFill>
          <a:ln>
            <a:noFill/>
          </a:ln>
          <a:effectLst/>
        </p:spPr>
        <p:txBody>
          <a:bodyPr wrap="square" lIns="91190" tIns="57908" rIns="91190" bIns="57908" rtlCol="0" anchor="ctr">
            <a:spAutoFit/>
          </a:bodyPr>
          <a:lstStyle/>
          <a:p>
            <a:pPr algn="ctr"/>
            <a:r>
              <a:rPr kumimoji="0" lang="ja-JP" altLang="en-US" sz="2400" b="1" kern="0">
                <a:solidFill>
                  <a:prstClr val="white"/>
                </a:solidFill>
                <a:latin typeface="Meiryo UI" panose="020B0604030504040204" pitchFamily="50" charset="-128"/>
                <a:ea typeface="Meiryo UI" panose="020B0604030504040204" pitchFamily="50" charset="-128"/>
                <a:cs typeface="Meiryo UI" panose="020B0604030504040204" pitchFamily="50" charset="-128"/>
              </a:rPr>
              <a:t>（</a:t>
            </a:r>
            <a:r>
              <a:rPr kumimoji="0" lang="ja-JP" altLang="en-US" sz="2400" b="1" kern="0">
                <a:solidFill>
                  <a:schemeClr val="bg1"/>
                </a:solidFill>
                <a:latin typeface="Meiryo UI" panose="020B0604030504040204" pitchFamily="50" charset="-128"/>
                <a:ea typeface="Meiryo UI" panose="020B0604030504040204" pitchFamily="50" charset="-128"/>
                <a:cs typeface="Meiryo UI" panose="020B0604030504040204" pitchFamily="50" charset="-128"/>
              </a:rPr>
              <a:t>６</a:t>
            </a:r>
            <a:r>
              <a:rPr kumimoji="0" lang="ja-JP" altLang="en-US" sz="2400" b="1" kern="0">
                <a:solidFill>
                  <a:prstClr val="white"/>
                </a:solidFill>
                <a:latin typeface="Meiryo UI" panose="020B0604030504040204" pitchFamily="50" charset="-128"/>
                <a:ea typeface="Meiryo UI" panose="020B0604030504040204" pitchFamily="50" charset="-128"/>
                <a:cs typeface="Meiryo UI" panose="020B0604030504040204" pitchFamily="50" charset="-128"/>
              </a:rPr>
              <a:t>）</a:t>
            </a:r>
            <a:r>
              <a:rPr kumimoji="0" lang="ja-JP" altLang="en-US" sz="2400" b="1" kern="0">
                <a:solidFill>
                  <a:schemeClr val="bg1"/>
                </a:solidFill>
                <a:latin typeface="Meiryo UI" panose="020B0604030504040204" pitchFamily="50" charset="-128"/>
                <a:ea typeface="Meiryo UI" panose="020B0604030504040204" pitchFamily="50" charset="-128"/>
                <a:cs typeface="Meiryo UI" panose="020B0604030504040204" pitchFamily="50" charset="-128"/>
              </a:rPr>
              <a:t>路面や</a:t>
            </a:r>
            <a:r>
              <a:rPr kumimoji="0" lang="ja-JP" altLang="en-US" sz="2400" b="1" kern="0">
                <a:solidFill>
                  <a:prstClr val="white"/>
                </a:solidFill>
                <a:latin typeface="Meiryo UI" panose="020B0604030504040204" pitchFamily="50" charset="-128"/>
                <a:ea typeface="Meiryo UI" panose="020B0604030504040204" pitchFamily="50" charset="-128"/>
                <a:cs typeface="Meiryo UI" panose="020B0604030504040204" pitchFamily="50" charset="-128"/>
              </a:rPr>
              <a:t>空気を冷やす取組</a:t>
            </a:r>
          </a:p>
        </p:txBody>
      </p:sp>
      <p:grpSp>
        <p:nvGrpSpPr>
          <p:cNvPr id="3" name="グループ化 2"/>
          <p:cNvGrpSpPr/>
          <p:nvPr/>
        </p:nvGrpSpPr>
        <p:grpSpPr>
          <a:xfrm>
            <a:off x="1819883" y="536135"/>
            <a:ext cx="7144605" cy="657826"/>
            <a:chOff x="3075868" y="2420887"/>
            <a:chExt cx="3580884" cy="890838"/>
          </a:xfrm>
        </p:grpSpPr>
        <p:sp>
          <p:nvSpPr>
            <p:cNvPr id="4" name="角丸四角形 3"/>
            <p:cNvSpPr/>
            <p:nvPr/>
          </p:nvSpPr>
          <p:spPr>
            <a:xfrm>
              <a:off x="3075868" y="2420887"/>
              <a:ext cx="3558944" cy="890838"/>
            </a:xfrm>
            <a:prstGeom prst="roundRect">
              <a:avLst>
                <a:gd name="adj" fmla="val 9545"/>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vert="eaVert" lIns="0" tIns="0" rIns="0" bIns="0" rtlCol="0" anchor="ctr"/>
            <a:lstStyle/>
            <a:p>
              <a:pPr algn="ctr"/>
              <a:endParaRPr lang="ja-JP" altLang="en-US" sz="1600" b="1">
                <a:latin typeface="Meiryo UI" panose="020B0604030504040204" pitchFamily="50" charset="-128"/>
                <a:ea typeface="Meiryo UI" panose="020B0604030504040204" pitchFamily="50" charset="-128"/>
                <a:cs typeface="Meiryo UI" panose="020B0604030504040204" pitchFamily="50" charset="-128"/>
              </a:endParaRPr>
            </a:p>
          </p:txBody>
        </p:sp>
        <p:sp>
          <p:nvSpPr>
            <p:cNvPr id="5" name="正方形/長方形 4"/>
            <p:cNvSpPr/>
            <p:nvPr/>
          </p:nvSpPr>
          <p:spPr>
            <a:xfrm>
              <a:off x="3089769" y="2535390"/>
              <a:ext cx="3566983" cy="541835"/>
            </a:xfrm>
            <a:prstGeom prst="rect">
              <a:avLst/>
            </a:prstGeom>
          </p:spPr>
          <p:txBody>
            <a:bodyPr wrap="square">
              <a:spAutoFit/>
            </a:bodyPr>
            <a:lstStyle/>
            <a:p>
              <a:r>
                <a:rPr lang="ja-JP" altLang="en-US" sz="2000" b="1">
                  <a:latin typeface="Meiryo UI" panose="020B0604030504040204" pitchFamily="50" charset="-128"/>
                  <a:ea typeface="Meiryo UI" panose="020B0604030504040204" pitchFamily="50" charset="-128"/>
                  <a:cs typeface="Meiryo UI" panose="020B0604030504040204" pitchFamily="50" charset="-128"/>
                </a:rPr>
                <a:t>打ち水の普及促進</a:t>
              </a:r>
            </a:p>
          </p:txBody>
        </p:sp>
      </p:grpSp>
      <p:sp>
        <p:nvSpPr>
          <p:cNvPr id="11" name="角丸四角形 10"/>
          <p:cNvSpPr/>
          <p:nvPr/>
        </p:nvSpPr>
        <p:spPr>
          <a:xfrm>
            <a:off x="251520" y="548836"/>
            <a:ext cx="1492344" cy="647916"/>
          </a:xfrm>
          <a:prstGeom prst="roundRect">
            <a:avLst>
              <a:gd name="adj" fmla="val 7069"/>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82762" tIns="41381" rIns="82762" bIns="41381" rtlCol="0" anchor="ctr"/>
          <a:lstStyle/>
          <a:p>
            <a:pPr algn="ctr"/>
            <a:r>
              <a:rPr lang="ja-JP" altLang="en-US" sz="2000" b="1">
                <a:latin typeface="Meiryo UI" panose="020B0604030504040204" pitchFamily="50" charset="-128"/>
                <a:ea typeface="Meiryo UI" panose="020B0604030504040204" pitchFamily="50" charset="-128"/>
                <a:cs typeface="Meiryo UI" panose="020B0604030504040204" pitchFamily="50" charset="-128"/>
              </a:rPr>
              <a:t>取組</a:t>
            </a:r>
          </a:p>
        </p:txBody>
      </p:sp>
      <p:graphicFrame>
        <p:nvGraphicFramePr>
          <p:cNvPr id="12" name="表 11"/>
          <p:cNvGraphicFramePr>
            <a:graphicFrameLocks noGrp="1"/>
          </p:cNvGraphicFramePr>
          <p:nvPr/>
        </p:nvGraphicFramePr>
        <p:xfrm>
          <a:off x="218081" y="1255215"/>
          <a:ext cx="8702632" cy="1062542"/>
        </p:xfrm>
        <a:graphic>
          <a:graphicData uri="http://schemas.openxmlformats.org/drawingml/2006/table">
            <a:tbl>
              <a:tblPr firstRow="1" bandRow="1">
                <a:tableStyleId>{5C22544A-7EE6-4342-B048-85BDC9FD1C3A}</a:tableStyleId>
              </a:tblPr>
              <a:tblGrid>
                <a:gridCol w="8702632">
                  <a:extLst>
                    <a:ext uri="{9D8B030D-6E8A-4147-A177-3AD203B41FA5}">
                      <a16:colId xmlns:a16="http://schemas.microsoft.com/office/drawing/2014/main" val="20000"/>
                    </a:ext>
                  </a:extLst>
                </a:gridCol>
              </a:tblGrid>
              <a:tr h="348812">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2000">
                          <a:latin typeface="Meiryo UI" panose="020B0604030504040204" pitchFamily="50" charset="-128"/>
                          <a:ea typeface="Meiryo UI" panose="020B0604030504040204" pitchFamily="50" charset="-128"/>
                          <a:cs typeface="Meiryo UI" panose="020B0604030504040204" pitchFamily="50" charset="-128"/>
                        </a:rPr>
                        <a:t>概　要</a:t>
                      </a:r>
                    </a:p>
                  </a:txBody>
                  <a:tcPr marL="0" marR="0" marT="0" marB="0" anchor="ctr">
                    <a:solidFill>
                      <a:srgbClr val="0070C0"/>
                    </a:solidFill>
                  </a:tcPr>
                </a:tc>
                <a:extLst>
                  <a:ext uri="{0D108BD9-81ED-4DB2-BD59-A6C34878D82A}">
                    <a16:rowId xmlns:a16="http://schemas.microsoft.com/office/drawing/2014/main" val="10000"/>
                  </a:ext>
                </a:extLst>
              </a:tr>
              <a:tr h="713730">
                <a:tc>
                  <a:txBody>
                    <a:bodyPr/>
                    <a:lstStyle/>
                    <a:p>
                      <a:r>
                        <a:rPr kumimoji="1" lang="ja-JP" altLang="en-US" sz="1600" b="1">
                          <a:solidFill>
                            <a:schemeClr val="tx1"/>
                          </a:solidFill>
                          <a:latin typeface="Meiryo UI" panose="020B0604030504040204" pitchFamily="50" charset="-128"/>
                          <a:ea typeface="Meiryo UI" panose="020B0604030504040204" pitchFamily="50" charset="-128"/>
                          <a:cs typeface="Meiryo UI" panose="020B0604030504040204" pitchFamily="50" charset="-128"/>
                        </a:rPr>
                        <a:t>■打ち水イベントに下水処理水を提供</a:t>
                      </a:r>
                      <a:endParaRPr kumimoji="1" lang="en-US" altLang="ja-JP" sz="1600" b="1">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31528" marR="31528" marT="0" marB="0" anchor="ctr">
                    <a:solidFill>
                      <a:schemeClr val="tx2">
                        <a:lumMod val="20000"/>
                        <a:lumOff val="80000"/>
                      </a:schemeClr>
                    </a:solidFill>
                  </a:tcPr>
                </a:tc>
                <a:extLst>
                  <a:ext uri="{0D108BD9-81ED-4DB2-BD59-A6C34878D82A}">
                    <a16:rowId xmlns:a16="http://schemas.microsoft.com/office/drawing/2014/main" val="10001"/>
                  </a:ext>
                </a:extLst>
              </a:tr>
            </a:tbl>
          </a:graphicData>
        </a:graphic>
      </p:graphicFrame>
      <p:graphicFrame>
        <p:nvGraphicFramePr>
          <p:cNvPr id="16" name="表 15"/>
          <p:cNvGraphicFramePr>
            <a:graphicFrameLocks noGrp="1"/>
          </p:cNvGraphicFramePr>
          <p:nvPr>
            <p:extLst>
              <p:ext uri="{D42A27DB-BD31-4B8C-83A1-F6EECF244321}">
                <p14:modId xmlns:p14="http://schemas.microsoft.com/office/powerpoint/2010/main" val="526777762"/>
              </p:ext>
            </p:extLst>
          </p:nvPr>
        </p:nvGraphicFramePr>
        <p:xfrm>
          <a:off x="218081" y="2459456"/>
          <a:ext cx="8702632" cy="4301863"/>
        </p:xfrm>
        <a:graphic>
          <a:graphicData uri="http://schemas.openxmlformats.org/drawingml/2006/table">
            <a:tbl>
              <a:tblPr firstRow="1" bandRow="1">
                <a:tableStyleId>{5C22544A-7EE6-4342-B048-85BDC9FD1C3A}</a:tableStyleId>
              </a:tblPr>
              <a:tblGrid>
                <a:gridCol w="8702632">
                  <a:extLst>
                    <a:ext uri="{9D8B030D-6E8A-4147-A177-3AD203B41FA5}">
                      <a16:colId xmlns:a16="http://schemas.microsoft.com/office/drawing/2014/main" val="20000"/>
                    </a:ext>
                  </a:extLst>
                </a:gridCol>
              </a:tblGrid>
              <a:tr h="410248">
                <a:tc>
                  <a:txBody>
                    <a:bodyPr/>
                    <a:lstStyle/>
                    <a:p>
                      <a:pPr algn="ctr"/>
                      <a:r>
                        <a:rPr kumimoji="1" lang="en-US" altLang="ja-JP" sz="2000"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2025</a:t>
                      </a:r>
                      <a:r>
                        <a:rPr kumimoji="1" lang="ja-JP" altLang="en-US" sz="2000"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年度（</a:t>
                      </a:r>
                      <a:r>
                        <a:rPr kumimoji="1" lang="en-US" altLang="ja-JP" sz="2000"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R7</a:t>
                      </a:r>
                      <a:r>
                        <a:rPr kumimoji="1" lang="ja-JP" altLang="en-US" sz="2000"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）の具体的な取組内容</a:t>
                      </a:r>
                    </a:p>
                  </a:txBody>
                  <a:tcPr marL="0" marR="0" marT="0" marB="0" anchor="ctr">
                    <a:solidFill>
                      <a:srgbClr val="0070C0"/>
                    </a:solidFill>
                  </a:tcPr>
                </a:tc>
                <a:extLst>
                  <a:ext uri="{0D108BD9-81ED-4DB2-BD59-A6C34878D82A}">
                    <a16:rowId xmlns:a16="http://schemas.microsoft.com/office/drawing/2014/main" val="10000"/>
                  </a:ext>
                </a:extLst>
              </a:tr>
              <a:tr h="3891615">
                <a:tc>
                  <a:txBody>
                    <a:bodyPr/>
                    <a:lstStyle/>
                    <a:p>
                      <a:endParaRPr kumimoji="1" lang="en-US" altLang="ja-JP" sz="300" dirty="0">
                        <a:latin typeface="Meiryo UI" panose="020B0604030504040204" pitchFamily="50" charset="-128"/>
                        <a:ea typeface="Meiryo UI" panose="020B0604030504040204" pitchFamily="50" charset="-128"/>
                        <a:cs typeface="Meiryo UI" panose="020B0604030504040204" pitchFamily="50" charset="-128"/>
                      </a:endParaRPr>
                    </a:p>
                    <a:p>
                      <a:endParaRPr kumimoji="1" lang="en-US" altLang="ja-JP" sz="700" dirty="0">
                        <a:latin typeface="Meiryo UI" panose="020B0604030504040204" pitchFamily="50" charset="-128"/>
                        <a:ea typeface="Meiryo UI" panose="020B0604030504040204" pitchFamily="50" charset="-128"/>
                        <a:cs typeface="Meiryo UI" panose="020B0604030504040204" pitchFamily="50" charset="-128"/>
                      </a:endParaRPr>
                    </a:p>
                    <a:p>
                      <a:r>
                        <a:rPr kumimoji="1" lang="ja-JP" altLang="en-US" sz="1200" b="0" dirty="0">
                          <a:latin typeface="Meiryo UI" panose="020B0604030504040204" pitchFamily="50" charset="-128"/>
                          <a:ea typeface="Meiryo UI" panose="020B0604030504040204" pitchFamily="50" charset="-128"/>
                          <a:cs typeface="Meiryo UI" panose="020B0604030504040204" pitchFamily="50" charset="-128"/>
                        </a:rPr>
                        <a:t>　</a:t>
                      </a:r>
                      <a:endParaRPr kumimoji="1" lang="en-US" altLang="ja-JP" sz="1200" b="0" dirty="0">
                        <a:latin typeface="Meiryo UI" panose="020B0604030504040204" pitchFamily="50" charset="-128"/>
                        <a:ea typeface="Meiryo UI" panose="020B0604030504040204" pitchFamily="50" charset="-128"/>
                        <a:cs typeface="Meiryo UI" panose="020B0604030504040204" pitchFamily="50" charset="-128"/>
                      </a:endParaRPr>
                    </a:p>
                    <a:p>
                      <a:endParaRPr kumimoji="1" lang="en-US" altLang="ja-JP" sz="1200" b="0" dirty="0">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dirty="0">
                          <a:latin typeface="Meiryo UI" panose="020B0604030504040204" pitchFamily="50" charset="-128"/>
                          <a:ea typeface="Meiryo UI" panose="020B0604030504040204" pitchFamily="50" charset="-128"/>
                          <a:cs typeface="Meiryo UI" panose="020B0604030504040204" pitchFamily="50" charset="-128"/>
                        </a:rPr>
                        <a:t>　</a:t>
                      </a:r>
                      <a:endParaRPr lang="ja-JP" altLang="en-US" sz="1200" dirty="0"/>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200" dirty="0"/>
                        <a:t>　</a:t>
                      </a:r>
                    </a:p>
                    <a:p>
                      <a:endParaRPr kumimoji="1" lang="en-US" altLang="ja-JP" sz="1200" b="0" dirty="0">
                        <a:latin typeface="Meiryo UI" panose="020B0604030504040204" pitchFamily="50" charset="-128"/>
                        <a:ea typeface="Meiryo UI" panose="020B0604030504040204" pitchFamily="50" charset="-128"/>
                        <a:cs typeface="Meiryo UI" panose="020B0604030504040204" pitchFamily="50" charset="-128"/>
                      </a:endParaRPr>
                    </a:p>
                  </a:txBody>
                  <a:tcPr marL="31528" marR="31528" marT="0" marB="0">
                    <a:lnB w="12700" cap="flat" cmpd="sng" algn="ctr">
                      <a:solidFill>
                        <a:schemeClr val="bg1"/>
                      </a:solidFill>
                      <a:prstDash val="solid"/>
                      <a:round/>
                      <a:headEnd type="none" w="med" len="med"/>
                      <a:tailEnd type="none" w="med" len="med"/>
                    </a:lnB>
                    <a:solidFill>
                      <a:schemeClr val="tx2">
                        <a:lumMod val="20000"/>
                        <a:lumOff val="80000"/>
                      </a:schemeClr>
                    </a:solidFill>
                  </a:tcPr>
                </a:tc>
                <a:extLst>
                  <a:ext uri="{0D108BD9-81ED-4DB2-BD59-A6C34878D82A}">
                    <a16:rowId xmlns:a16="http://schemas.microsoft.com/office/drawing/2014/main" val="10001"/>
                  </a:ext>
                </a:extLst>
              </a:tr>
            </a:tbl>
          </a:graphicData>
        </a:graphic>
      </p:graphicFrame>
      <p:sp>
        <p:nvSpPr>
          <p:cNvPr id="24" name="正方形/長方形 1"/>
          <p:cNvSpPr>
            <a:spLocks noChangeArrowheads="1"/>
          </p:cNvSpPr>
          <p:nvPr/>
        </p:nvSpPr>
        <p:spPr bwMode="auto">
          <a:xfrm>
            <a:off x="280373" y="2982316"/>
            <a:ext cx="4251706" cy="1152128"/>
          </a:xfrm>
          <a:prstGeom prst="rect">
            <a:avLst/>
          </a:prstGeom>
          <a:noFill/>
          <a:ln w="9525" algn="ctr">
            <a:noFill/>
            <a:round/>
            <a:headEnd/>
            <a:tailEnd/>
          </a:ln>
        </p:spPr>
        <p:txBody>
          <a:bodyPr/>
          <a:lstStyle/>
          <a:p>
            <a:pPr marL="180000" indent="-457200"/>
            <a:r>
              <a:rPr lang="ja-JP" altLang="en-US" sz="1400" dirty="0">
                <a:latin typeface="Meiryo UI" panose="020B0604030504040204" pitchFamily="50" charset="-128"/>
                <a:ea typeface="Meiryo UI" panose="020B0604030504040204" pitchFamily="50" charset="-128"/>
                <a:cs typeface="Meiryo UI" panose="020B0604030504040204" pitchFamily="50" charset="-128"/>
              </a:rPr>
              <a:t>◆下水処理水を、樹木への水まき、道路への散水などに、有効かつ簡単に誰にでも使用していただけるよう、流域水みらいセンターとポンプ場（計</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13</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か所）に、処理水供給施設</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Ｑ水くん</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を設置</a:t>
            </a:r>
            <a:endParaRPr lang="en-US" altLang="ja-JP" sz="1400" dirty="0">
              <a:latin typeface="Meiryo UI" panose="020B0604030504040204" pitchFamily="50" charset="-128"/>
              <a:ea typeface="Meiryo UI" panose="020B0604030504040204" pitchFamily="50" charset="-128"/>
              <a:cs typeface="Meiryo UI" panose="020B0604030504040204" pitchFamily="50" charset="-128"/>
            </a:endParaRPr>
          </a:p>
          <a:p>
            <a:pPr marL="180000" indent="-457200"/>
            <a:r>
              <a:rPr lang="ja-JP" altLang="en-US" sz="1400" dirty="0">
                <a:latin typeface="Meiryo UI" panose="020B0604030504040204" pitchFamily="50" charset="-128"/>
                <a:ea typeface="Meiryo UI" panose="020B0604030504040204" pitchFamily="50" charset="-128"/>
                <a:cs typeface="Meiryo UI" panose="020B0604030504040204" pitchFamily="50" charset="-128"/>
              </a:rPr>
              <a:t>　</a:t>
            </a:r>
            <a:endParaRPr lang="en-US" altLang="ja-JP" sz="1400" dirty="0">
              <a:latin typeface="Meiryo UI" panose="020B0604030504040204" pitchFamily="50" charset="-128"/>
              <a:ea typeface="Meiryo UI" panose="020B0604030504040204" pitchFamily="50" charset="-128"/>
              <a:cs typeface="Meiryo UI" panose="020B0604030504040204" pitchFamily="50" charset="-128"/>
            </a:endParaRPr>
          </a:p>
        </p:txBody>
      </p:sp>
      <p:pic>
        <p:nvPicPr>
          <p:cNvPr id="40" name="Picture 1" descr="自動給水装置写真"/>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229742" y="3965947"/>
            <a:ext cx="2306268" cy="1919084"/>
          </a:xfrm>
          <a:prstGeom prst="rect">
            <a:avLst/>
          </a:prstGeom>
          <a:noFill/>
          <a:extLst>
            <a:ext uri="{909E8E84-426E-40DD-AFC4-6F175D3DCCD1}">
              <a14:hiddenFill xmlns:a14="http://schemas.microsoft.com/office/drawing/2010/main">
                <a:solidFill>
                  <a:srgbClr val="FFFFFF"/>
                </a:solidFill>
              </a14:hiddenFill>
            </a:ext>
          </a:extLst>
        </p:spPr>
      </p:pic>
      <p:sp>
        <p:nvSpPr>
          <p:cNvPr id="41" name="正方形/長方形 1"/>
          <p:cNvSpPr>
            <a:spLocks noChangeArrowheads="1"/>
          </p:cNvSpPr>
          <p:nvPr/>
        </p:nvSpPr>
        <p:spPr bwMode="auto">
          <a:xfrm>
            <a:off x="1151031" y="5941214"/>
            <a:ext cx="2463689" cy="392221"/>
          </a:xfrm>
          <a:prstGeom prst="rect">
            <a:avLst/>
          </a:prstGeom>
          <a:noFill/>
          <a:ln w="9525" algn="ctr">
            <a:noFill/>
            <a:round/>
            <a:headEnd/>
            <a:tailEnd/>
          </a:ln>
        </p:spPr>
        <p:txBody>
          <a:bodyPr/>
          <a:lstStyle/>
          <a:p>
            <a:pPr algn="ctr"/>
            <a:r>
              <a:rPr lang="ja-JP" altLang="en-US" sz="1400" b="1" dirty="0"/>
              <a:t>ボタンを押すと水が出ます</a:t>
            </a:r>
          </a:p>
        </p:txBody>
      </p:sp>
      <p:sp>
        <p:nvSpPr>
          <p:cNvPr id="43" name="正方形/長方形 1"/>
          <p:cNvSpPr>
            <a:spLocks noChangeArrowheads="1"/>
          </p:cNvSpPr>
          <p:nvPr/>
        </p:nvSpPr>
        <p:spPr bwMode="auto">
          <a:xfrm>
            <a:off x="5432221" y="5900200"/>
            <a:ext cx="2170911" cy="353458"/>
          </a:xfrm>
          <a:prstGeom prst="rect">
            <a:avLst/>
          </a:prstGeom>
          <a:noFill/>
          <a:ln w="9525" algn="ctr">
            <a:noFill/>
            <a:round/>
            <a:headEnd/>
            <a:tailEnd/>
          </a:ln>
        </p:spPr>
        <p:txBody>
          <a:bodyPr/>
          <a:lstStyle/>
          <a:p>
            <a:pPr algn="ctr"/>
            <a:r>
              <a:rPr lang="ja-JP" altLang="en-US" sz="1400" b="1" dirty="0"/>
              <a:t>Ｑ水くん利用例 </a:t>
            </a:r>
          </a:p>
        </p:txBody>
      </p:sp>
      <p:sp>
        <p:nvSpPr>
          <p:cNvPr id="32" name="正方形/長方形 1"/>
          <p:cNvSpPr>
            <a:spLocks noChangeArrowheads="1"/>
          </p:cNvSpPr>
          <p:nvPr/>
        </p:nvSpPr>
        <p:spPr bwMode="auto">
          <a:xfrm>
            <a:off x="7596336" y="905931"/>
            <a:ext cx="1584176" cy="349284"/>
          </a:xfrm>
          <a:prstGeom prst="rect">
            <a:avLst/>
          </a:prstGeom>
          <a:noFill/>
          <a:ln w="9525" algn="ctr">
            <a:noFill/>
            <a:round/>
            <a:headEnd/>
            <a:tailEnd/>
          </a:ln>
        </p:spPr>
        <p:txBody>
          <a:bodyPr/>
          <a:lstStyle/>
          <a:p>
            <a:r>
              <a:rPr lang="ja-JP" altLang="en-US" sz="1400">
                <a:latin typeface="Meiryo UI" panose="020B0604030504040204" pitchFamily="50" charset="-128"/>
                <a:ea typeface="Meiryo UI" panose="020B0604030504040204" pitchFamily="50" charset="-128"/>
                <a:cs typeface="Meiryo UI" panose="020B0604030504040204" pitchFamily="50" charset="-128"/>
              </a:rPr>
              <a:t>（都市整備部）</a:t>
            </a:r>
            <a:endParaRPr lang="en-US" altLang="ja-JP" sz="1400">
              <a:latin typeface="Meiryo UI" panose="020B0604030504040204" pitchFamily="50" charset="-128"/>
              <a:ea typeface="Meiryo UI" panose="020B0604030504040204" pitchFamily="50" charset="-128"/>
              <a:cs typeface="Meiryo UI" panose="020B0604030504040204" pitchFamily="50" charset="-128"/>
            </a:endParaRPr>
          </a:p>
        </p:txBody>
      </p:sp>
      <p:sp>
        <p:nvSpPr>
          <p:cNvPr id="36" name="タイトル 1"/>
          <p:cNvSpPr txBox="1">
            <a:spLocks/>
          </p:cNvSpPr>
          <p:nvPr/>
        </p:nvSpPr>
        <p:spPr>
          <a:xfrm>
            <a:off x="8439415" y="6530971"/>
            <a:ext cx="655069" cy="327029"/>
          </a:xfrm>
          <a:prstGeom prst="rect">
            <a:avLst/>
          </a:prstGeom>
          <a:solidFill>
            <a:schemeClr val="tx2">
              <a:lumMod val="40000"/>
              <a:lumOff val="60000"/>
            </a:schemeClr>
          </a:solidFill>
          <a:ln w="25400">
            <a:noFill/>
          </a:ln>
        </p:spPr>
        <p:txBody>
          <a:bodyPr vert="horz" lIns="128016" tIns="64008" rIns="128016" bIns="64008" rtlCol="0" anchor="ct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fld id="{C02AA9FC-55FA-43AA-BFCF-CF75CEB72124}" type="slidenum">
              <a:rPr lang="en-US" altLang="ja-JP" sz="2200" b="1" smtClean="0">
                <a:latin typeface="Meiryo UI" panose="020B0604030504040204" pitchFamily="50" charset="-128"/>
                <a:ea typeface="Meiryo UI" panose="020B0604030504040204" pitchFamily="50" charset="-128"/>
              </a:rPr>
              <a:t>18</a:t>
            </a:fld>
            <a:endParaRPr lang="ja-JP" altLang="en-US" sz="2200" b="1">
              <a:latin typeface="Meiryo UI" panose="020B0604030504040204" pitchFamily="50" charset="-128"/>
              <a:ea typeface="Meiryo UI" panose="020B0604030504040204" pitchFamily="50" charset="-128"/>
            </a:endParaRPr>
          </a:p>
        </p:txBody>
      </p:sp>
      <p:sp>
        <p:nvSpPr>
          <p:cNvPr id="18" name="四角形: 角を丸くする 17">
            <a:extLst>
              <a:ext uri="{FF2B5EF4-FFF2-40B4-BE49-F238E27FC236}">
                <a16:creationId xmlns:a16="http://schemas.microsoft.com/office/drawing/2014/main" id="{33C453C1-E8B6-4CE6-987A-F384795F576E}"/>
              </a:ext>
            </a:extLst>
          </p:cNvPr>
          <p:cNvSpPr/>
          <p:nvPr/>
        </p:nvSpPr>
        <p:spPr>
          <a:xfrm>
            <a:off x="872609" y="6240347"/>
            <a:ext cx="7460855" cy="482414"/>
          </a:xfrm>
          <a:prstGeom prst="roundRect">
            <a:avLst/>
          </a:prstGeom>
          <a:ln/>
        </p:spPr>
        <p:style>
          <a:lnRef idx="3">
            <a:schemeClr val="lt1"/>
          </a:lnRef>
          <a:fillRef idx="1">
            <a:schemeClr val="accent5"/>
          </a:fillRef>
          <a:effectRef idx="1">
            <a:schemeClr val="accent5"/>
          </a:effectRef>
          <a:fontRef idx="minor">
            <a:schemeClr val="lt1"/>
          </a:fontRef>
        </p:style>
        <p:txBody>
          <a:bodyPr rtlCol="0" anchor="ctr"/>
          <a:lstStyle/>
          <a:p>
            <a:pPr algn="ctr"/>
            <a:r>
              <a:rPr lang="en-US" altLang="ja-JP" sz="1400" b="1">
                <a:solidFill>
                  <a:schemeClr val="bg1"/>
                </a:solidFill>
                <a:latin typeface="Meiryo UI" panose="020B0604030504040204" pitchFamily="50" charset="-128"/>
                <a:ea typeface="Meiryo UI" panose="020B0604030504040204" pitchFamily="50" charset="-128"/>
              </a:rPr>
              <a:t>2026</a:t>
            </a:r>
            <a:r>
              <a:rPr lang="ja-JP" altLang="en-US" sz="1400" b="1">
                <a:solidFill>
                  <a:schemeClr val="bg1"/>
                </a:solidFill>
                <a:latin typeface="Meiryo UI" panose="020B0604030504040204" pitchFamily="50" charset="-128"/>
                <a:ea typeface="Meiryo UI" panose="020B0604030504040204" pitchFamily="50" charset="-128"/>
              </a:rPr>
              <a:t>年度（</a:t>
            </a:r>
            <a:r>
              <a:rPr lang="en-US" altLang="ja-JP" sz="1400" b="1">
                <a:solidFill>
                  <a:schemeClr val="bg1"/>
                </a:solidFill>
                <a:latin typeface="Meiryo UI" panose="020B0604030504040204" pitchFamily="50" charset="-128"/>
                <a:ea typeface="Meiryo UI" panose="020B0604030504040204" pitchFamily="50" charset="-128"/>
              </a:rPr>
              <a:t>R8</a:t>
            </a:r>
            <a:r>
              <a:rPr lang="ja-JP" altLang="en-US" sz="1400" b="1">
                <a:solidFill>
                  <a:schemeClr val="bg1"/>
                </a:solidFill>
                <a:latin typeface="Meiryo UI" panose="020B0604030504040204" pitchFamily="50" charset="-128"/>
                <a:ea typeface="Meiryo UI" panose="020B0604030504040204" pitchFamily="50" charset="-128"/>
              </a:rPr>
              <a:t>）継続予定　　</a:t>
            </a:r>
            <a:r>
              <a:rPr lang="en-US" altLang="ja-JP" sz="1400" b="1">
                <a:solidFill>
                  <a:schemeClr val="bg1"/>
                </a:solidFill>
                <a:latin typeface="Meiryo UI" panose="020B0604030504040204" pitchFamily="50" charset="-128"/>
                <a:ea typeface="Meiryo UI" panose="020B0604030504040204" pitchFamily="50" charset="-128"/>
              </a:rPr>
              <a:t>※</a:t>
            </a:r>
            <a:r>
              <a:rPr lang="ja-JP" altLang="en-US" sz="1400" b="1">
                <a:solidFill>
                  <a:schemeClr val="bg1"/>
                </a:solidFill>
                <a:latin typeface="Meiryo UI" panose="020B0604030504040204" pitchFamily="50" charset="-128"/>
                <a:ea typeface="Meiryo UI" panose="020B0604030504040204" pitchFamily="50" charset="-128"/>
              </a:rPr>
              <a:t>イベントの開催は未定</a:t>
            </a:r>
            <a:endParaRPr lang="en-US" altLang="ja-JP" sz="1400">
              <a:solidFill>
                <a:schemeClr val="bg1"/>
              </a:solidFill>
              <a:latin typeface="Meiryo UI" panose="020B0604030504040204" pitchFamily="50" charset="-128"/>
              <a:ea typeface="Meiryo UI" panose="020B0604030504040204" pitchFamily="50" charset="-128"/>
            </a:endParaRPr>
          </a:p>
        </p:txBody>
      </p:sp>
      <p:sp>
        <p:nvSpPr>
          <p:cNvPr id="20" name="正方形/長方形 1">
            <a:extLst>
              <a:ext uri="{FF2B5EF4-FFF2-40B4-BE49-F238E27FC236}">
                <a16:creationId xmlns:a16="http://schemas.microsoft.com/office/drawing/2014/main" id="{F10A718A-9624-4DF4-9E19-DD2CD8395705}"/>
              </a:ext>
            </a:extLst>
          </p:cNvPr>
          <p:cNvSpPr>
            <a:spLocks noChangeArrowheads="1"/>
          </p:cNvSpPr>
          <p:nvPr/>
        </p:nvSpPr>
        <p:spPr bwMode="auto">
          <a:xfrm>
            <a:off x="4603037" y="2982316"/>
            <a:ext cx="4104456" cy="1063206"/>
          </a:xfrm>
          <a:prstGeom prst="rect">
            <a:avLst/>
          </a:prstGeom>
          <a:noFill/>
          <a:ln w="9525" algn="ctr">
            <a:noFill/>
            <a:round/>
            <a:headEnd/>
            <a:tailEnd/>
          </a:ln>
        </p:spPr>
        <p:txBody>
          <a:bodyPr/>
          <a:lstStyle/>
          <a:p>
            <a:pPr marL="180000" indent="-457200"/>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Q</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水くんについて、府のホームページで</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PR</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し、府内市町村の打ち水イベント等での利用を促進　</a:t>
            </a:r>
            <a:endParaRPr lang="en-US" altLang="ja-JP" sz="1400" dirty="0">
              <a:latin typeface="Meiryo UI" panose="020B0604030504040204" pitchFamily="50" charset="-128"/>
              <a:ea typeface="Meiryo UI" panose="020B0604030504040204" pitchFamily="50" charset="-128"/>
              <a:cs typeface="Meiryo UI" panose="020B0604030504040204" pitchFamily="50" charset="-128"/>
            </a:endParaRPr>
          </a:p>
          <a:p>
            <a:r>
              <a:rPr lang="ja-JP" altLang="en-US" sz="1400" dirty="0">
                <a:latin typeface="Meiryo UI" panose="020B0604030504040204" pitchFamily="50" charset="-128"/>
                <a:ea typeface="Meiryo UI" panose="020B0604030504040204" pitchFamily="50" charset="-128"/>
                <a:cs typeface="Meiryo UI" panose="020B0604030504040204" pitchFamily="50" charset="-128"/>
              </a:rPr>
              <a:t>　</a:t>
            </a:r>
            <a:endParaRPr lang="en-US" altLang="ja-JP" sz="1400" dirty="0">
              <a:latin typeface="Meiryo UI" panose="020B0604030504040204" pitchFamily="50" charset="-128"/>
              <a:ea typeface="Meiryo UI" panose="020B0604030504040204" pitchFamily="50" charset="-128"/>
              <a:cs typeface="Meiryo UI" panose="020B0604030504040204" pitchFamily="50" charset="-128"/>
            </a:endParaRPr>
          </a:p>
        </p:txBody>
      </p:sp>
      <p:pic>
        <p:nvPicPr>
          <p:cNvPr id="7" name="図 6">
            <a:extLst>
              <a:ext uri="{FF2B5EF4-FFF2-40B4-BE49-F238E27FC236}">
                <a16:creationId xmlns:a16="http://schemas.microsoft.com/office/drawing/2014/main" id="{4C9BF48E-7269-405E-B854-F8E24C93AEBD}"/>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5076056" y="3939457"/>
            <a:ext cx="2959441" cy="1970067"/>
          </a:xfrm>
          <a:prstGeom prst="rect">
            <a:avLst/>
          </a:prstGeom>
        </p:spPr>
      </p:pic>
    </p:spTree>
    <p:extLst>
      <p:ext uri="{BB962C8B-B14F-4D97-AF65-F5344CB8AC3E}">
        <p14:creationId xmlns:p14="http://schemas.microsoft.com/office/powerpoint/2010/main" val="211631151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角丸四角形 12"/>
          <p:cNvSpPr/>
          <p:nvPr/>
        </p:nvSpPr>
        <p:spPr>
          <a:xfrm>
            <a:off x="592441" y="818710"/>
            <a:ext cx="7959118" cy="5220580"/>
          </a:xfrm>
          <a:prstGeom prst="roundRect">
            <a:avLst>
              <a:gd name="adj" fmla="val 4326"/>
            </a:avLst>
          </a:prstGeom>
          <a:solidFill>
            <a:schemeClr val="tx2">
              <a:lumMod val="20000"/>
              <a:lumOff val="80000"/>
            </a:schemeClr>
          </a:solidFill>
          <a:ln w="73025" cmpd="dbl">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vert="eaVert" lIns="0" tIns="0" rIns="0" bIns="0" rtlCol="0" anchor="ctr"/>
          <a:lstStyle/>
          <a:p>
            <a:pPr algn="ctr"/>
            <a:endParaRPr lang="ja-JP" altLang="en-US" sz="1600" b="1"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7" name="タイトル 1"/>
          <p:cNvSpPr txBox="1">
            <a:spLocks/>
          </p:cNvSpPr>
          <p:nvPr/>
        </p:nvSpPr>
        <p:spPr>
          <a:xfrm>
            <a:off x="8439416" y="6530972"/>
            <a:ext cx="655069" cy="327029"/>
          </a:xfrm>
          <a:prstGeom prst="rect">
            <a:avLst/>
          </a:prstGeom>
          <a:solidFill>
            <a:schemeClr val="tx2">
              <a:lumMod val="40000"/>
              <a:lumOff val="60000"/>
            </a:schemeClr>
          </a:solidFill>
          <a:ln w="25400">
            <a:noFill/>
          </a:ln>
        </p:spPr>
        <p:txBody>
          <a:bodyPr vert="horz" lIns="128016" tIns="64008" rIns="128016" bIns="64008" rtlCol="0" anchor="ct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fld id="{3EDFEFCA-0610-4FD9-B7F4-F869A9CA368B}" type="slidenum">
              <a:rPr lang="ja-JP" altLang="en-US" sz="2200" b="1" smtClean="0">
                <a:latin typeface="Meiryo UI" panose="020B0604030504040204" pitchFamily="50" charset="-128"/>
                <a:ea typeface="Meiryo UI" panose="020B0604030504040204" pitchFamily="50" charset="-128"/>
              </a:rPr>
              <a:t>19</a:t>
            </a:fld>
            <a:endParaRPr lang="ja-JP" altLang="en-US" sz="2200" b="1" dirty="0">
              <a:latin typeface="Meiryo UI" panose="020B0604030504040204" pitchFamily="50" charset="-128"/>
              <a:ea typeface="Meiryo UI" panose="020B0604030504040204" pitchFamily="50" charset="-128"/>
            </a:endParaRPr>
          </a:p>
        </p:txBody>
      </p:sp>
      <p:sp>
        <p:nvSpPr>
          <p:cNvPr id="8" name="正方形/長方形 7">
            <a:extLst>
              <a:ext uri="{FF2B5EF4-FFF2-40B4-BE49-F238E27FC236}">
                <a16:creationId xmlns:a16="http://schemas.microsoft.com/office/drawing/2014/main" id="{EFFE8381-7729-4EB8-B6D7-F9EAC76E1EDB}"/>
              </a:ext>
            </a:extLst>
          </p:cNvPr>
          <p:cNvSpPr/>
          <p:nvPr/>
        </p:nvSpPr>
        <p:spPr>
          <a:xfrm>
            <a:off x="1043608" y="1303101"/>
            <a:ext cx="7056784" cy="3849195"/>
          </a:xfrm>
          <a:prstGeom prst="rect">
            <a:avLst/>
          </a:prstGeom>
        </p:spPr>
        <p:txBody>
          <a:bodyPr wrap="square">
            <a:spAutoFit/>
          </a:bodyPr>
          <a:lstStyle/>
          <a:p>
            <a:pPr>
              <a:lnSpc>
                <a:spcPct val="150000"/>
              </a:lnSpc>
              <a:spcBef>
                <a:spcPts val="1200"/>
              </a:spcBef>
            </a:pPr>
            <a:r>
              <a:rPr kumimoji="0" lang="ja-JP" altLang="en-US" sz="2800" b="1" kern="0" dirty="0">
                <a:solidFill>
                  <a:schemeClr val="bg1">
                    <a:lumMod val="75000"/>
                  </a:schemeClr>
                </a:solidFill>
                <a:latin typeface="Meiryo UI" panose="020B0604030504040204" pitchFamily="50" charset="-128"/>
                <a:ea typeface="Meiryo UI" panose="020B0604030504040204" pitchFamily="50" charset="-128"/>
                <a:cs typeface="Meiryo UI" panose="020B0604030504040204" pitchFamily="50" charset="-128"/>
              </a:rPr>
              <a:t>１．大阪府の</a:t>
            </a:r>
            <a:r>
              <a:rPr kumimoji="0" lang="en-US" altLang="ja-JP" sz="2800" b="1" kern="0" dirty="0">
                <a:solidFill>
                  <a:schemeClr val="bg1">
                    <a:lumMod val="75000"/>
                  </a:schemeClr>
                </a:solidFill>
                <a:latin typeface="Meiryo UI" panose="020B0604030504040204" pitchFamily="50" charset="-128"/>
                <a:ea typeface="Meiryo UI" panose="020B0604030504040204" pitchFamily="50" charset="-128"/>
                <a:cs typeface="Meiryo UI" panose="020B0604030504040204" pitchFamily="50" charset="-128"/>
              </a:rPr>
              <a:t>2025</a:t>
            </a:r>
            <a:r>
              <a:rPr kumimoji="0" lang="ja-JP" altLang="en-US" sz="2800" b="1" kern="0" dirty="0">
                <a:solidFill>
                  <a:schemeClr val="bg1">
                    <a:lumMod val="75000"/>
                  </a:schemeClr>
                </a:solidFill>
                <a:latin typeface="Meiryo UI" panose="020B0604030504040204" pitchFamily="50" charset="-128"/>
                <a:ea typeface="Meiryo UI" panose="020B0604030504040204" pitchFamily="50" charset="-128"/>
                <a:cs typeface="Meiryo UI" panose="020B0604030504040204" pitchFamily="50" charset="-128"/>
              </a:rPr>
              <a:t>年夏の状況</a:t>
            </a:r>
            <a:endParaRPr kumimoji="0" lang="en-US" altLang="ja-JP" sz="2800" b="1" kern="0" dirty="0">
              <a:solidFill>
                <a:schemeClr val="bg1">
                  <a:lumMod val="75000"/>
                </a:schemeClr>
              </a:solidFill>
              <a:latin typeface="Meiryo UI" panose="020B0604030504040204" pitchFamily="50" charset="-128"/>
              <a:ea typeface="Meiryo UI" panose="020B0604030504040204" pitchFamily="50" charset="-128"/>
              <a:cs typeface="Meiryo UI" panose="020B0604030504040204" pitchFamily="50" charset="-128"/>
            </a:endParaRPr>
          </a:p>
          <a:p>
            <a:pPr>
              <a:lnSpc>
                <a:spcPct val="150000"/>
              </a:lnSpc>
              <a:spcBef>
                <a:spcPts val="1200"/>
              </a:spcBef>
            </a:pPr>
            <a:endParaRPr kumimoji="0" lang="en-US" altLang="ja-JP" sz="2800" b="1" kern="0" dirty="0">
              <a:solidFill>
                <a:schemeClr val="bg1">
                  <a:lumMod val="75000"/>
                </a:schemeClr>
              </a:solidFill>
              <a:latin typeface="Meiryo UI" panose="020B0604030504040204" pitchFamily="50" charset="-128"/>
              <a:ea typeface="Meiryo UI" panose="020B0604030504040204" pitchFamily="50" charset="-128"/>
              <a:cs typeface="Meiryo UI" panose="020B0604030504040204" pitchFamily="50" charset="-128"/>
            </a:endParaRPr>
          </a:p>
          <a:p>
            <a:pPr>
              <a:lnSpc>
                <a:spcPct val="150000"/>
              </a:lnSpc>
              <a:spcBef>
                <a:spcPts val="1200"/>
              </a:spcBef>
            </a:pPr>
            <a:r>
              <a:rPr kumimoji="0" lang="ja-JP" altLang="en-US" sz="2800" b="1" kern="0" dirty="0">
                <a:solidFill>
                  <a:schemeClr val="bg1">
                    <a:lumMod val="75000"/>
                  </a:schemeClr>
                </a:solidFill>
                <a:latin typeface="Meiryo UI" panose="020B0604030504040204" pitchFamily="50" charset="-128"/>
                <a:ea typeface="Meiryo UI" panose="020B0604030504040204" pitchFamily="50" charset="-128"/>
                <a:cs typeface="Meiryo UI" panose="020B0604030504040204" pitchFamily="50" charset="-128"/>
              </a:rPr>
              <a:t>２．各部局の取組</a:t>
            </a:r>
          </a:p>
          <a:p>
            <a:pPr>
              <a:lnSpc>
                <a:spcPct val="150000"/>
              </a:lnSpc>
              <a:spcBef>
                <a:spcPts val="1200"/>
              </a:spcBef>
            </a:pPr>
            <a:endParaRPr kumimoji="0" lang="en-US" altLang="ja-JP" sz="2800" b="1" kern="0" dirty="0">
              <a:solidFill>
                <a:schemeClr val="tx2">
                  <a:lumMod val="75000"/>
                </a:schemeClr>
              </a:solidFill>
              <a:latin typeface="Meiryo UI" panose="020B0604030504040204" pitchFamily="50" charset="-128"/>
              <a:ea typeface="Meiryo UI" panose="020B0604030504040204" pitchFamily="50" charset="-128"/>
              <a:cs typeface="Meiryo UI" panose="020B0604030504040204" pitchFamily="50" charset="-128"/>
            </a:endParaRPr>
          </a:p>
          <a:p>
            <a:pPr>
              <a:lnSpc>
                <a:spcPct val="150000"/>
              </a:lnSpc>
              <a:spcBef>
                <a:spcPts val="1200"/>
              </a:spcBef>
            </a:pPr>
            <a:r>
              <a:rPr kumimoji="0" lang="ja-JP" altLang="en-US" sz="2800" b="1" kern="0" dirty="0">
                <a:solidFill>
                  <a:schemeClr val="tx2">
                    <a:lumMod val="75000"/>
                  </a:schemeClr>
                </a:solidFill>
                <a:latin typeface="Meiryo UI" panose="020B0604030504040204" pitchFamily="50" charset="-128"/>
                <a:ea typeface="Meiryo UI" panose="020B0604030504040204" pitchFamily="50" charset="-128"/>
                <a:cs typeface="Meiryo UI" panose="020B0604030504040204" pitchFamily="50" charset="-128"/>
              </a:rPr>
              <a:t>（参考）暑さ対策の背景・経緯</a:t>
            </a:r>
            <a:endParaRPr kumimoji="0" lang="en-US" altLang="ja-JP" sz="2800" b="1" kern="0" dirty="0">
              <a:solidFill>
                <a:schemeClr val="tx2">
                  <a:lumMod val="75000"/>
                </a:schemeClr>
              </a:solidFill>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278444579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角丸四角形 12"/>
          <p:cNvSpPr/>
          <p:nvPr/>
        </p:nvSpPr>
        <p:spPr>
          <a:xfrm>
            <a:off x="592441" y="818710"/>
            <a:ext cx="7959118" cy="5220580"/>
          </a:xfrm>
          <a:prstGeom prst="roundRect">
            <a:avLst>
              <a:gd name="adj" fmla="val 4326"/>
            </a:avLst>
          </a:prstGeom>
          <a:solidFill>
            <a:schemeClr val="tx2">
              <a:lumMod val="20000"/>
              <a:lumOff val="80000"/>
            </a:schemeClr>
          </a:solidFill>
          <a:ln w="73025" cmpd="dbl">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vert="eaVert" lIns="0" tIns="0" rIns="0" bIns="0" rtlCol="0" anchor="ctr"/>
          <a:lstStyle/>
          <a:p>
            <a:pPr algn="ctr"/>
            <a:endParaRPr lang="ja-JP" altLang="en-US" sz="1600" b="1"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5" name="正方形/長方形 14"/>
          <p:cNvSpPr/>
          <p:nvPr/>
        </p:nvSpPr>
        <p:spPr>
          <a:xfrm>
            <a:off x="1043608" y="1303101"/>
            <a:ext cx="7056784" cy="3849195"/>
          </a:xfrm>
          <a:prstGeom prst="rect">
            <a:avLst/>
          </a:prstGeom>
        </p:spPr>
        <p:txBody>
          <a:bodyPr wrap="square">
            <a:spAutoFit/>
          </a:bodyPr>
          <a:lstStyle/>
          <a:p>
            <a:pPr>
              <a:lnSpc>
                <a:spcPct val="150000"/>
              </a:lnSpc>
              <a:spcBef>
                <a:spcPts val="1200"/>
              </a:spcBef>
            </a:pPr>
            <a:r>
              <a:rPr kumimoji="0" lang="ja-JP" altLang="en-US" sz="2800" b="1" kern="0" dirty="0">
                <a:solidFill>
                  <a:schemeClr val="tx2">
                    <a:lumMod val="75000"/>
                  </a:schemeClr>
                </a:solidFill>
                <a:latin typeface="Meiryo UI" panose="020B0604030504040204" pitchFamily="50" charset="-128"/>
                <a:ea typeface="Meiryo UI" panose="020B0604030504040204" pitchFamily="50" charset="-128"/>
                <a:cs typeface="Meiryo UI" panose="020B0604030504040204" pitchFamily="50" charset="-128"/>
              </a:rPr>
              <a:t>１．大阪府の</a:t>
            </a:r>
            <a:r>
              <a:rPr kumimoji="0" lang="en-US" altLang="ja-JP" sz="2800" b="1" kern="0" dirty="0">
                <a:solidFill>
                  <a:schemeClr val="tx2">
                    <a:lumMod val="75000"/>
                  </a:schemeClr>
                </a:solidFill>
                <a:latin typeface="Meiryo UI" panose="020B0604030504040204" pitchFamily="50" charset="-128"/>
                <a:ea typeface="Meiryo UI" panose="020B0604030504040204" pitchFamily="50" charset="-128"/>
                <a:cs typeface="Meiryo UI" panose="020B0604030504040204" pitchFamily="50" charset="-128"/>
              </a:rPr>
              <a:t>2025</a:t>
            </a:r>
            <a:r>
              <a:rPr kumimoji="0" lang="ja-JP" altLang="en-US" sz="2800" b="1" kern="0" dirty="0">
                <a:solidFill>
                  <a:schemeClr val="tx2">
                    <a:lumMod val="75000"/>
                  </a:schemeClr>
                </a:solidFill>
                <a:latin typeface="Meiryo UI" panose="020B0604030504040204" pitchFamily="50" charset="-128"/>
                <a:ea typeface="Meiryo UI" panose="020B0604030504040204" pitchFamily="50" charset="-128"/>
                <a:cs typeface="Meiryo UI" panose="020B0604030504040204" pitchFamily="50" charset="-128"/>
              </a:rPr>
              <a:t>年夏の状況</a:t>
            </a:r>
            <a:endParaRPr kumimoji="0" lang="en-US" altLang="ja-JP" sz="2800" b="1" kern="0" dirty="0">
              <a:solidFill>
                <a:schemeClr val="tx2">
                  <a:lumMod val="75000"/>
                </a:schemeClr>
              </a:solidFill>
              <a:latin typeface="Meiryo UI" panose="020B0604030504040204" pitchFamily="50" charset="-128"/>
              <a:ea typeface="Meiryo UI" panose="020B0604030504040204" pitchFamily="50" charset="-128"/>
              <a:cs typeface="Meiryo UI" panose="020B0604030504040204" pitchFamily="50" charset="-128"/>
            </a:endParaRPr>
          </a:p>
          <a:p>
            <a:pPr>
              <a:lnSpc>
                <a:spcPct val="150000"/>
              </a:lnSpc>
              <a:spcBef>
                <a:spcPts val="1200"/>
              </a:spcBef>
            </a:pPr>
            <a:endParaRPr kumimoji="0" lang="en-US" altLang="ja-JP" sz="2800" b="1" kern="0" dirty="0">
              <a:solidFill>
                <a:schemeClr val="tx2">
                  <a:lumMod val="75000"/>
                </a:schemeClr>
              </a:solidFill>
              <a:latin typeface="Meiryo UI" panose="020B0604030504040204" pitchFamily="50" charset="-128"/>
              <a:ea typeface="Meiryo UI" panose="020B0604030504040204" pitchFamily="50" charset="-128"/>
              <a:cs typeface="Meiryo UI" panose="020B0604030504040204" pitchFamily="50" charset="-128"/>
            </a:endParaRPr>
          </a:p>
          <a:p>
            <a:pPr>
              <a:lnSpc>
                <a:spcPct val="150000"/>
              </a:lnSpc>
              <a:spcBef>
                <a:spcPts val="1200"/>
              </a:spcBef>
            </a:pPr>
            <a:r>
              <a:rPr kumimoji="0" lang="ja-JP" altLang="en-US" sz="2800" b="1" kern="0" dirty="0">
                <a:solidFill>
                  <a:schemeClr val="tx2">
                    <a:lumMod val="75000"/>
                  </a:schemeClr>
                </a:solidFill>
                <a:latin typeface="Meiryo UI" panose="020B0604030504040204" pitchFamily="50" charset="-128"/>
                <a:ea typeface="Meiryo UI" panose="020B0604030504040204" pitchFamily="50" charset="-128"/>
                <a:cs typeface="Meiryo UI" panose="020B0604030504040204" pitchFamily="50" charset="-128"/>
              </a:rPr>
              <a:t>２．各部局の取組</a:t>
            </a:r>
          </a:p>
          <a:p>
            <a:pPr>
              <a:lnSpc>
                <a:spcPct val="150000"/>
              </a:lnSpc>
              <a:spcBef>
                <a:spcPts val="1200"/>
              </a:spcBef>
            </a:pPr>
            <a:endParaRPr kumimoji="0" lang="en-US" altLang="ja-JP" sz="2800" b="1" kern="0" dirty="0">
              <a:solidFill>
                <a:schemeClr val="tx2">
                  <a:lumMod val="75000"/>
                </a:schemeClr>
              </a:solidFill>
              <a:latin typeface="Meiryo UI" panose="020B0604030504040204" pitchFamily="50" charset="-128"/>
              <a:ea typeface="Meiryo UI" panose="020B0604030504040204" pitchFamily="50" charset="-128"/>
              <a:cs typeface="Meiryo UI" panose="020B0604030504040204" pitchFamily="50" charset="-128"/>
            </a:endParaRPr>
          </a:p>
          <a:p>
            <a:pPr>
              <a:lnSpc>
                <a:spcPct val="150000"/>
              </a:lnSpc>
              <a:spcBef>
                <a:spcPts val="1200"/>
              </a:spcBef>
            </a:pPr>
            <a:r>
              <a:rPr kumimoji="0" lang="ja-JP" altLang="en-US" sz="2800" b="1" kern="0" dirty="0">
                <a:solidFill>
                  <a:schemeClr val="tx2">
                    <a:lumMod val="75000"/>
                  </a:schemeClr>
                </a:solidFill>
                <a:latin typeface="Meiryo UI" panose="020B0604030504040204" pitchFamily="50" charset="-128"/>
                <a:ea typeface="Meiryo UI" panose="020B0604030504040204" pitchFamily="50" charset="-128"/>
                <a:cs typeface="Meiryo UI" panose="020B0604030504040204" pitchFamily="50" charset="-128"/>
              </a:rPr>
              <a:t>（参考）暑さ対策の背景・経緯</a:t>
            </a:r>
            <a:endParaRPr kumimoji="0" lang="en-US" altLang="ja-JP" sz="2800" b="1" kern="0" dirty="0">
              <a:solidFill>
                <a:schemeClr val="tx2">
                  <a:lumMod val="75000"/>
                </a:schemeClr>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7" name="タイトル 1"/>
          <p:cNvSpPr txBox="1">
            <a:spLocks/>
          </p:cNvSpPr>
          <p:nvPr/>
        </p:nvSpPr>
        <p:spPr>
          <a:xfrm>
            <a:off x="8439416" y="6530972"/>
            <a:ext cx="655069" cy="327029"/>
          </a:xfrm>
          <a:prstGeom prst="rect">
            <a:avLst/>
          </a:prstGeom>
          <a:solidFill>
            <a:schemeClr val="tx2">
              <a:lumMod val="40000"/>
              <a:lumOff val="60000"/>
            </a:schemeClr>
          </a:solidFill>
          <a:ln w="25400">
            <a:noFill/>
          </a:ln>
        </p:spPr>
        <p:txBody>
          <a:bodyPr vert="horz" lIns="128016" tIns="64008" rIns="128016" bIns="64008" rtlCol="0" anchor="ct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fld id="{3EDFEFCA-0610-4FD9-B7F4-F869A9CA368B}" type="slidenum">
              <a:rPr lang="ja-JP" altLang="en-US" sz="2200" b="1" smtClean="0">
                <a:latin typeface="Meiryo UI" panose="020B0604030504040204" pitchFamily="50" charset="-128"/>
                <a:ea typeface="Meiryo UI" panose="020B0604030504040204" pitchFamily="50" charset="-128"/>
              </a:rPr>
              <a:t>2</a:t>
            </a:fld>
            <a:endParaRPr lang="ja-JP" altLang="en-US" sz="2200" b="1" dirty="0">
              <a:latin typeface="Meiryo UI" panose="020B0604030504040204" pitchFamily="50" charset="-128"/>
              <a:ea typeface="Meiryo UI" panose="020B0604030504040204" pitchFamily="50" charset="-128"/>
            </a:endParaRPr>
          </a:p>
        </p:txBody>
      </p:sp>
      <p:sp>
        <p:nvSpPr>
          <p:cNvPr id="5" name="角丸四角形 4"/>
          <p:cNvSpPr/>
          <p:nvPr/>
        </p:nvSpPr>
        <p:spPr>
          <a:xfrm>
            <a:off x="1691680" y="494674"/>
            <a:ext cx="5544616" cy="507832"/>
          </a:xfrm>
          <a:prstGeom prst="roundRect">
            <a:avLst/>
          </a:prstGeom>
          <a:solidFill>
            <a:schemeClr val="accent1">
              <a:lumMod val="75000"/>
            </a:schemeClr>
          </a:solidFill>
          <a:ln w="28575">
            <a:solidFill>
              <a:srgbClr val="002060"/>
            </a:solidFill>
          </a:ln>
        </p:spPr>
        <p:style>
          <a:lnRef idx="2">
            <a:schemeClr val="accent2"/>
          </a:lnRef>
          <a:fillRef idx="1">
            <a:schemeClr val="lt1"/>
          </a:fillRef>
          <a:effectRef idx="0">
            <a:schemeClr val="accent2"/>
          </a:effectRef>
          <a:fontRef idx="minor">
            <a:schemeClr val="dk1"/>
          </a:fontRef>
        </p:style>
        <p:txBody>
          <a:bodyPr rtlCol="0" anchor="t" anchorCtr="0"/>
          <a:lstStyle/>
          <a:p>
            <a:pPr algn="ctr"/>
            <a:r>
              <a:rPr lang="ja-JP" altLang="en-US" sz="2800" b="1" dirty="0">
                <a:solidFill>
                  <a:schemeClr val="bg1"/>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rPr>
              <a:t>目次</a:t>
            </a:r>
          </a:p>
        </p:txBody>
      </p:sp>
    </p:spTree>
    <p:extLst>
      <p:ext uri="{BB962C8B-B14F-4D97-AF65-F5344CB8AC3E}">
        <p14:creationId xmlns:p14="http://schemas.microsoft.com/office/powerpoint/2010/main" val="357384069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p:cNvSpPr txBox="1"/>
          <p:nvPr/>
        </p:nvSpPr>
        <p:spPr>
          <a:xfrm>
            <a:off x="-1480" y="-35699"/>
            <a:ext cx="9145480" cy="486279"/>
          </a:xfrm>
          <a:prstGeom prst="rect">
            <a:avLst/>
          </a:prstGeom>
          <a:solidFill>
            <a:srgbClr val="002060"/>
          </a:solidFill>
          <a:ln>
            <a:noFill/>
          </a:ln>
          <a:effectLst/>
        </p:spPr>
        <p:txBody>
          <a:bodyPr wrap="square" lIns="91190" tIns="57908" rIns="91190" bIns="57908" rtlCol="0" anchor="ctr">
            <a:spAutoFit/>
          </a:bodyPr>
          <a:lstStyle/>
          <a:p>
            <a:pPr algn="ctr"/>
            <a:r>
              <a:rPr kumimoji="0" lang="ja-JP" altLang="en-US" sz="2400" b="1" kern="0"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（参考）暑さ対策の背景・経緯</a:t>
            </a:r>
          </a:p>
        </p:txBody>
      </p:sp>
      <p:graphicFrame>
        <p:nvGraphicFramePr>
          <p:cNvPr id="24" name="表 23"/>
          <p:cNvGraphicFramePr>
            <a:graphicFrameLocks noGrp="1"/>
          </p:cNvGraphicFramePr>
          <p:nvPr/>
        </p:nvGraphicFramePr>
        <p:xfrm>
          <a:off x="162162" y="514344"/>
          <a:ext cx="8818195" cy="6016627"/>
        </p:xfrm>
        <a:graphic>
          <a:graphicData uri="http://schemas.openxmlformats.org/drawingml/2006/table">
            <a:tbl>
              <a:tblPr firstRow="1" bandRow="1">
                <a:tableStyleId>{5C22544A-7EE6-4342-B048-85BDC9FD1C3A}</a:tableStyleId>
              </a:tblPr>
              <a:tblGrid>
                <a:gridCol w="8818195">
                  <a:extLst>
                    <a:ext uri="{9D8B030D-6E8A-4147-A177-3AD203B41FA5}">
                      <a16:colId xmlns:a16="http://schemas.microsoft.com/office/drawing/2014/main" val="20000"/>
                    </a:ext>
                  </a:extLst>
                </a:gridCol>
              </a:tblGrid>
              <a:tr h="570579">
                <a:tc>
                  <a:txBody>
                    <a:bodyPr/>
                    <a:lstStyle/>
                    <a:p>
                      <a:pPr algn="l"/>
                      <a:r>
                        <a:rPr kumimoji="1" lang="ja-JP" altLang="en-US" sz="2000" dirty="0">
                          <a:latin typeface="Meiryo UI" panose="020B0604030504040204" pitchFamily="50" charset="-128"/>
                          <a:ea typeface="Meiryo UI" panose="020B0604030504040204" pitchFamily="50" charset="-128"/>
                          <a:cs typeface="Meiryo UI" panose="020B0604030504040204" pitchFamily="50" charset="-128"/>
                        </a:rPr>
                        <a:t>■</a:t>
                      </a:r>
                      <a:r>
                        <a:rPr kumimoji="1" lang="en-US" altLang="ja-JP" sz="2000" dirty="0">
                          <a:latin typeface="Meiryo UI" panose="020B0604030504040204" pitchFamily="50" charset="-128"/>
                          <a:ea typeface="Meiryo UI" panose="020B0604030504040204" pitchFamily="50" charset="-128"/>
                          <a:cs typeface="Meiryo UI" panose="020B0604030504040204" pitchFamily="50" charset="-128"/>
                        </a:rPr>
                        <a:t>2019</a:t>
                      </a:r>
                      <a:r>
                        <a:rPr kumimoji="1" lang="ja-JP" altLang="en-US" sz="2000" dirty="0">
                          <a:latin typeface="Meiryo UI" panose="020B0604030504040204" pitchFamily="50" charset="-128"/>
                          <a:ea typeface="Meiryo UI" panose="020B0604030504040204" pitchFamily="50" charset="-128"/>
                          <a:cs typeface="Meiryo UI" panose="020B0604030504040204" pitchFamily="50" charset="-128"/>
                        </a:rPr>
                        <a:t>年度の猛暑対策検討会議でいただいたご意見をもとに、取組を展開</a:t>
                      </a:r>
                    </a:p>
                  </a:txBody>
                  <a:tcPr marL="0" marR="0" marT="0" marB="0" anchor="ctr">
                    <a:solidFill>
                      <a:srgbClr val="0070C0"/>
                    </a:solidFill>
                  </a:tcPr>
                </a:tc>
                <a:extLst>
                  <a:ext uri="{0D108BD9-81ED-4DB2-BD59-A6C34878D82A}">
                    <a16:rowId xmlns:a16="http://schemas.microsoft.com/office/drawing/2014/main" val="10000"/>
                  </a:ext>
                </a:extLst>
              </a:tr>
              <a:tr h="5446048">
                <a:tc>
                  <a:txBody>
                    <a:bodyPr/>
                    <a:lstStyle/>
                    <a:p>
                      <a:endParaRPr kumimoji="1" lang="en-US" altLang="ja-JP" sz="300" dirty="0">
                        <a:latin typeface="Meiryo UI" panose="020B0604030504040204" pitchFamily="50" charset="-128"/>
                        <a:ea typeface="Meiryo UI" panose="020B0604030504040204" pitchFamily="50" charset="-128"/>
                        <a:cs typeface="Meiryo UI" panose="020B0604030504040204" pitchFamily="50" charset="-128"/>
                      </a:endParaRPr>
                    </a:p>
                    <a:p>
                      <a:endParaRPr kumimoji="1" lang="en-US" altLang="ja-JP" sz="700" dirty="0">
                        <a:latin typeface="Meiryo UI" panose="020B0604030504040204" pitchFamily="50" charset="-128"/>
                        <a:ea typeface="Meiryo UI" panose="020B0604030504040204" pitchFamily="50" charset="-128"/>
                        <a:cs typeface="Meiryo UI" panose="020B0604030504040204" pitchFamily="50" charset="-128"/>
                      </a:endParaRPr>
                    </a:p>
                    <a:p>
                      <a:r>
                        <a:rPr kumimoji="1" lang="ja-JP" altLang="en-US" sz="1200" b="0" dirty="0">
                          <a:latin typeface="Meiryo UI" panose="020B0604030504040204" pitchFamily="50" charset="-128"/>
                          <a:ea typeface="Meiryo UI" panose="020B0604030504040204" pitchFamily="50" charset="-128"/>
                          <a:cs typeface="Meiryo UI" panose="020B0604030504040204" pitchFamily="50" charset="-128"/>
                        </a:rPr>
                        <a:t>　</a:t>
                      </a:r>
                      <a:endParaRPr kumimoji="1" lang="en-US" altLang="ja-JP" sz="1200" b="0" dirty="0">
                        <a:latin typeface="Meiryo UI" panose="020B0604030504040204" pitchFamily="50" charset="-128"/>
                        <a:ea typeface="Meiryo UI" panose="020B0604030504040204" pitchFamily="50" charset="-128"/>
                        <a:cs typeface="Meiryo UI" panose="020B0604030504040204" pitchFamily="50" charset="-128"/>
                      </a:endParaRPr>
                    </a:p>
                    <a:p>
                      <a:endParaRPr kumimoji="1" lang="en-US" altLang="ja-JP" sz="1200" b="0" dirty="0">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dirty="0">
                          <a:latin typeface="Meiryo UI" panose="020B0604030504040204" pitchFamily="50" charset="-128"/>
                          <a:ea typeface="Meiryo UI" panose="020B0604030504040204" pitchFamily="50" charset="-128"/>
                          <a:cs typeface="Meiryo UI" panose="020B0604030504040204" pitchFamily="50" charset="-128"/>
                        </a:rPr>
                        <a:t>　</a:t>
                      </a:r>
                      <a:endParaRPr lang="ja-JP" altLang="en-US" sz="1200" dirty="0"/>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200" dirty="0"/>
                        <a:t>　</a:t>
                      </a:r>
                    </a:p>
                    <a:p>
                      <a:endParaRPr kumimoji="1" lang="en-US" altLang="ja-JP" sz="1200" b="0" dirty="0">
                        <a:latin typeface="Meiryo UI" panose="020B0604030504040204" pitchFamily="50" charset="-128"/>
                        <a:ea typeface="Meiryo UI" panose="020B0604030504040204" pitchFamily="50" charset="-128"/>
                        <a:cs typeface="Meiryo UI" panose="020B0604030504040204" pitchFamily="50" charset="-128"/>
                      </a:endParaRPr>
                    </a:p>
                  </a:txBody>
                  <a:tcPr marL="31528" marR="31528" marT="0" marB="0">
                    <a:lnB w="12700" cap="flat" cmpd="sng" algn="ctr">
                      <a:solidFill>
                        <a:schemeClr val="bg1"/>
                      </a:solidFill>
                      <a:prstDash val="solid"/>
                      <a:round/>
                      <a:headEnd type="none" w="med" len="med"/>
                      <a:tailEnd type="none" w="med" len="med"/>
                    </a:lnB>
                    <a:solidFill>
                      <a:schemeClr val="tx2">
                        <a:lumMod val="20000"/>
                        <a:lumOff val="80000"/>
                      </a:schemeClr>
                    </a:solidFill>
                  </a:tcPr>
                </a:tc>
                <a:extLst>
                  <a:ext uri="{0D108BD9-81ED-4DB2-BD59-A6C34878D82A}">
                    <a16:rowId xmlns:a16="http://schemas.microsoft.com/office/drawing/2014/main" val="10001"/>
                  </a:ext>
                </a:extLst>
              </a:tr>
            </a:tbl>
          </a:graphicData>
        </a:graphic>
      </p:graphicFrame>
      <p:sp>
        <p:nvSpPr>
          <p:cNvPr id="19" name="タイトル 1"/>
          <p:cNvSpPr txBox="1">
            <a:spLocks/>
          </p:cNvSpPr>
          <p:nvPr/>
        </p:nvSpPr>
        <p:spPr>
          <a:xfrm>
            <a:off x="8439416" y="6530972"/>
            <a:ext cx="655069" cy="327029"/>
          </a:xfrm>
          <a:prstGeom prst="rect">
            <a:avLst/>
          </a:prstGeom>
          <a:solidFill>
            <a:schemeClr val="tx2">
              <a:lumMod val="40000"/>
              <a:lumOff val="60000"/>
            </a:schemeClr>
          </a:solidFill>
          <a:ln w="25400">
            <a:noFill/>
          </a:ln>
        </p:spPr>
        <p:txBody>
          <a:bodyPr vert="horz" lIns="128016" tIns="64008" rIns="128016" bIns="64008" rtlCol="0" anchor="ct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fld id="{4C3F9954-D194-48AF-935A-C0769E9FB7F6}" type="slidenum">
              <a:rPr lang="ja-JP" altLang="en-US" sz="2200" b="1" smtClean="0">
                <a:latin typeface="Meiryo UI" panose="020B0604030504040204" pitchFamily="50" charset="-128"/>
                <a:ea typeface="Meiryo UI" panose="020B0604030504040204" pitchFamily="50" charset="-128"/>
              </a:rPr>
              <a:t>20</a:t>
            </a:fld>
            <a:endParaRPr lang="ja-JP" altLang="en-US" sz="2200" b="1" dirty="0">
              <a:latin typeface="Meiryo UI" panose="020B0604030504040204" pitchFamily="50" charset="-128"/>
              <a:ea typeface="Meiryo UI" panose="020B0604030504040204" pitchFamily="50" charset="-128"/>
            </a:endParaRPr>
          </a:p>
        </p:txBody>
      </p:sp>
      <p:sp>
        <p:nvSpPr>
          <p:cNvPr id="10" name="角丸四角形 9"/>
          <p:cNvSpPr/>
          <p:nvPr/>
        </p:nvSpPr>
        <p:spPr>
          <a:xfrm>
            <a:off x="302421" y="1274799"/>
            <a:ext cx="8630393" cy="3435719"/>
          </a:xfrm>
          <a:prstGeom prst="roundRect">
            <a:avLst>
              <a:gd name="adj" fmla="val 0"/>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600" b="1" dirty="0">
                <a:solidFill>
                  <a:schemeClr val="tx1"/>
                </a:solidFill>
                <a:latin typeface="メイリオ" panose="020B0604030504040204" pitchFamily="50" charset="-128"/>
                <a:ea typeface="メイリオ" panose="020B0604030504040204" pitchFamily="50" charset="-128"/>
              </a:rPr>
              <a:t>◆</a:t>
            </a:r>
            <a:r>
              <a:rPr lang="ja-JP" altLang="en-US" sz="1600" dirty="0">
                <a:solidFill>
                  <a:schemeClr val="tx1"/>
                </a:solidFill>
                <a:latin typeface="Meiryo UI" panose="020B0604030504040204" pitchFamily="50" charset="-128"/>
                <a:ea typeface="Meiryo UI" panose="020B0604030504040204" pitchFamily="50" charset="-128"/>
              </a:rPr>
              <a:t>体が暑さに慣れていなければ、体温調節機能が上手く働かない</a:t>
            </a:r>
            <a:endParaRPr lang="en-US" altLang="ja-JP" sz="1600" dirty="0">
              <a:solidFill>
                <a:schemeClr val="tx1"/>
              </a:solidFill>
              <a:latin typeface="Meiryo UI" panose="020B0604030504040204" pitchFamily="50" charset="-128"/>
              <a:ea typeface="Meiryo UI" panose="020B0604030504040204" pitchFamily="50" charset="-128"/>
            </a:endParaRPr>
          </a:p>
          <a:p>
            <a:r>
              <a:rPr lang="ja-JP" altLang="en-US" sz="1600" b="1" dirty="0">
                <a:solidFill>
                  <a:srgbClr val="002060"/>
                </a:solidFill>
                <a:latin typeface="メイリオ" panose="020B0604030504040204" pitchFamily="50" charset="-128"/>
                <a:ea typeface="メイリオ" panose="020B0604030504040204" pitchFamily="50" charset="-128"/>
              </a:rPr>
              <a:t>　</a:t>
            </a:r>
            <a:r>
              <a:rPr lang="ja-JP" altLang="en-US" sz="1600" b="1" dirty="0">
                <a:solidFill>
                  <a:schemeClr val="tx1"/>
                </a:solidFill>
                <a:latin typeface="BIZ UDPゴシック" panose="020B0400000000000000" pitchFamily="50" charset="-128"/>
                <a:ea typeface="BIZ UDPゴシック" panose="020B0400000000000000" pitchFamily="50" charset="-128"/>
              </a:rPr>
              <a:t>➡</a:t>
            </a:r>
            <a:r>
              <a:rPr lang="ja-JP" altLang="en-US" sz="1600" b="1" dirty="0">
                <a:solidFill>
                  <a:srgbClr val="FF0066"/>
                </a:solidFill>
                <a:latin typeface="BIZ UDPゴシック" panose="020B0400000000000000" pitchFamily="50" charset="-128"/>
                <a:ea typeface="BIZ UDPゴシック" panose="020B0400000000000000" pitchFamily="50" charset="-128"/>
              </a:rPr>
              <a:t>暑くなる前の時期から</a:t>
            </a:r>
            <a:r>
              <a:rPr lang="ja-JP" altLang="en-US" sz="1600" b="1" dirty="0">
                <a:solidFill>
                  <a:schemeClr val="tx1"/>
                </a:solidFill>
                <a:latin typeface="BIZ UDPゴシック" panose="020B0400000000000000" pitchFamily="50" charset="-128"/>
                <a:ea typeface="BIZ UDPゴシック" panose="020B0400000000000000" pitchFamily="50" charset="-128"/>
              </a:rPr>
              <a:t>ウォーキングなどの</a:t>
            </a:r>
            <a:r>
              <a:rPr lang="ja-JP" altLang="en-US" sz="1600" b="1" dirty="0">
                <a:solidFill>
                  <a:srgbClr val="FF0066"/>
                </a:solidFill>
                <a:latin typeface="BIZ UDPゴシック" panose="020B0400000000000000" pitchFamily="50" charset="-128"/>
                <a:ea typeface="BIZ UDPゴシック" panose="020B0400000000000000" pitchFamily="50" charset="-128"/>
              </a:rPr>
              <a:t>汗をかく運動の継続</a:t>
            </a:r>
            <a:r>
              <a:rPr lang="ja-JP" altLang="en-US" sz="1600" b="1" dirty="0">
                <a:solidFill>
                  <a:schemeClr val="tx1"/>
                </a:solidFill>
                <a:latin typeface="BIZ UDPゴシック" panose="020B0400000000000000" pitchFamily="50" charset="-128"/>
                <a:ea typeface="BIZ UDPゴシック" panose="020B0400000000000000" pitchFamily="50" charset="-128"/>
              </a:rPr>
              <a:t>が重要</a:t>
            </a:r>
            <a:endParaRPr lang="en-US" altLang="ja-JP" sz="1600" b="1" dirty="0">
              <a:solidFill>
                <a:schemeClr val="tx1"/>
              </a:solidFill>
              <a:latin typeface="BIZ UDPゴシック" panose="020B0400000000000000" pitchFamily="50" charset="-128"/>
              <a:ea typeface="BIZ UDPゴシック" panose="020B0400000000000000" pitchFamily="50" charset="-128"/>
            </a:endParaRPr>
          </a:p>
          <a:p>
            <a:endParaRPr lang="en-US" altLang="ja-JP" sz="1000" b="1" dirty="0">
              <a:solidFill>
                <a:schemeClr val="tx1"/>
              </a:solidFill>
              <a:latin typeface="メイリオ" panose="020B0604030504040204" pitchFamily="50" charset="-128"/>
              <a:ea typeface="メイリオ" panose="020B0604030504040204" pitchFamily="50" charset="-128"/>
            </a:endParaRPr>
          </a:p>
          <a:p>
            <a:r>
              <a:rPr lang="ja-JP" altLang="en-US" sz="1600" b="1" dirty="0">
                <a:solidFill>
                  <a:schemeClr val="tx1"/>
                </a:solidFill>
                <a:latin typeface="メイリオ" panose="020B0604030504040204" pitchFamily="50" charset="-128"/>
                <a:ea typeface="メイリオ" panose="020B0604030504040204" pitchFamily="50" charset="-128"/>
              </a:rPr>
              <a:t>◆</a:t>
            </a:r>
            <a:r>
              <a:rPr lang="ja-JP" altLang="en-US" sz="1600" dirty="0">
                <a:solidFill>
                  <a:schemeClr val="tx1"/>
                </a:solidFill>
                <a:latin typeface="Meiryo UI" panose="020B0604030504040204" pitchFamily="50" charset="-128"/>
                <a:ea typeface="Meiryo UI" panose="020B0604030504040204" pitchFamily="50" charset="-128"/>
              </a:rPr>
              <a:t>暑さの危険度は、気温だけでなく、湿度や日差しによっても変化</a:t>
            </a:r>
            <a:endParaRPr lang="en-US" altLang="ja-JP" sz="1600" dirty="0">
              <a:solidFill>
                <a:schemeClr val="tx1"/>
              </a:solidFill>
              <a:latin typeface="Meiryo UI" panose="020B0604030504040204" pitchFamily="50" charset="-128"/>
              <a:ea typeface="Meiryo UI" panose="020B0604030504040204" pitchFamily="50" charset="-128"/>
            </a:endParaRPr>
          </a:p>
          <a:p>
            <a:r>
              <a:rPr lang="ja-JP" altLang="en-US" sz="1600" b="1" dirty="0">
                <a:solidFill>
                  <a:srgbClr val="002060"/>
                </a:solidFill>
                <a:latin typeface="メイリオ" panose="020B0604030504040204" pitchFamily="50" charset="-128"/>
                <a:ea typeface="メイリオ" panose="020B0604030504040204" pitchFamily="50" charset="-128"/>
              </a:rPr>
              <a:t>　</a:t>
            </a:r>
            <a:r>
              <a:rPr lang="ja-JP" altLang="en-US" sz="1600" b="1" dirty="0">
                <a:solidFill>
                  <a:schemeClr val="tx1"/>
                </a:solidFill>
                <a:latin typeface="BIZ UDPゴシック" panose="020B0400000000000000" pitchFamily="50" charset="-128"/>
                <a:ea typeface="BIZ UDPゴシック" panose="020B0400000000000000" pitchFamily="50" charset="-128"/>
              </a:rPr>
              <a:t>➡</a:t>
            </a:r>
            <a:r>
              <a:rPr lang="ja-JP" altLang="en-US" sz="1600" b="1" dirty="0">
                <a:solidFill>
                  <a:srgbClr val="FF0066"/>
                </a:solidFill>
                <a:latin typeface="BIZ UDPゴシック" panose="020B0400000000000000" pitchFamily="50" charset="-128"/>
                <a:ea typeface="BIZ UDPゴシック" panose="020B0400000000000000" pitchFamily="50" charset="-128"/>
              </a:rPr>
              <a:t>危険な暑さにあらかじめ気づき</a:t>
            </a:r>
            <a:r>
              <a:rPr lang="ja-JP" altLang="en-US" sz="1600" b="1" dirty="0">
                <a:solidFill>
                  <a:schemeClr val="tx1"/>
                </a:solidFill>
                <a:latin typeface="BIZ UDPゴシック" panose="020B0400000000000000" pitchFamily="50" charset="-128"/>
                <a:ea typeface="BIZ UDPゴシック" panose="020B0400000000000000" pitchFamily="50" charset="-128"/>
              </a:rPr>
              <a:t>、暑さを避ける行動をとることが重要</a:t>
            </a:r>
          </a:p>
          <a:p>
            <a:endParaRPr lang="en-US" altLang="ja-JP" sz="1000" dirty="0">
              <a:solidFill>
                <a:srgbClr val="002060"/>
              </a:solidFill>
              <a:latin typeface="メイリオ" panose="020B0604030504040204" pitchFamily="50" charset="-128"/>
              <a:ea typeface="メイリオ" panose="020B0604030504040204" pitchFamily="50" charset="-128"/>
            </a:endParaRPr>
          </a:p>
          <a:p>
            <a:r>
              <a:rPr lang="ja-JP" altLang="en-US" sz="1600" dirty="0">
                <a:solidFill>
                  <a:schemeClr val="tx1"/>
                </a:solidFill>
                <a:latin typeface="メイリオ" panose="020B0604030504040204" pitchFamily="50" charset="-128"/>
                <a:ea typeface="メイリオ" panose="020B0604030504040204" pitchFamily="50" charset="-128"/>
              </a:rPr>
              <a:t>◆</a:t>
            </a:r>
            <a:r>
              <a:rPr lang="ja-JP" altLang="en-US" sz="1600" dirty="0">
                <a:solidFill>
                  <a:schemeClr val="tx1"/>
                </a:solidFill>
                <a:latin typeface="Meiryo UI" panose="020B0604030504040204" pitchFamily="50" charset="-128"/>
                <a:ea typeface="Meiryo UI" panose="020B0604030504040204" pitchFamily="50" charset="-128"/>
              </a:rPr>
              <a:t>気温や湿度が高い日には屋内でも熱中症になることがある</a:t>
            </a:r>
            <a:endParaRPr lang="en-US" altLang="ja-JP" sz="1600" dirty="0">
              <a:solidFill>
                <a:schemeClr val="tx1"/>
              </a:solidFill>
              <a:latin typeface="Meiryo UI" panose="020B0604030504040204" pitchFamily="50" charset="-128"/>
              <a:ea typeface="Meiryo UI" panose="020B0604030504040204" pitchFamily="50" charset="-128"/>
            </a:endParaRPr>
          </a:p>
          <a:p>
            <a:pPr marL="468000" indent="-457200"/>
            <a:r>
              <a:rPr lang="ja-JP" altLang="en-US" sz="1600" b="1" dirty="0">
                <a:solidFill>
                  <a:schemeClr val="tx1"/>
                </a:solidFill>
                <a:latin typeface="メイリオ" panose="020B0604030504040204" pitchFamily="50" charset="-128"/>
                <a:ea typeface="メイリオ" panose="020B0604030504040204" pitchFamily="50" charset="-128"/>
              </a:rPr>
              <a:t>　</a:t>
            </a:r>
            <a:r>
              <a:rPr lang="ja-JP" altLang="en-US" sz="1600" b="1" dirty="0">
                <a:solidFill>
                  <a:schemeClr val="tx1"/>
                </a:solidFill>
                <a:latin typeface="BIZ UDPゴシック" panose="020B0400000000000000" pitchFamily="50" charset="-128"/>
                <a:ea typeface="BIZ UDPゴシック" panose="020B0400000000000000" pitchFamily="50" charset="-128"/>
              </a:rPr>
              <a:t>➡暑さに対して自分の感覚だけに頼らず、</a:t>
            </a:r>
            <a:r>
              <a:rPr lang="ja-JP" altLang="en-US" sz="1600" b="1" dirty="0">
                <a:solidFill>
                  <a:srgbClr val="FF0066"/>
                </a:solidFill>
                <a:latin typeface="BIZ UDPゴシック" panose="020B0400000000000000" pitchFamily="50" charset="-128"/>
                <a:ea typeface="BIZ UDPゴシック" panose="020B0400000000000000" pitchFamily="50" charset="-128"/>
              </a:rPr>
              <a:t>部屋の温湿度を確認して</a:t>
            </a:r>
            <a:r>
              <a:rPr lang="ja-JP" altLang="en-US" sz="1600" b="1" dirty="0">
                <a:solidFill>
                  <a:schemeClr val="tx1"/>
                </a:solidFill>
                <a:latin typeface="BIZ UDPゴシック" panose="020B0400000000000000" pitchFamily="50" charset="-128"/>
                <a:ea typeface="BIZ UDPゴシック" panose="020B0400000000000000" pitchFamily="50" charset="-128"/>
              </a:rPr>
              <a:t>クーラーの設定温度を調節することが重要</a:t>
            </a:r>
            <a:endParaRPr lang="en-US" altLang="ja-JP" sz="1600" b="1" dirty="0">
              <a:solidFill>
                <a:schemeClr val="tx1"/>
              </a:solidFill>
              <a:latin typeface="BIZ UDPゴシック" panose="020B0400000000000000" pitchFamily="50" charset="-128"/>
              <a:ea typeface="BIZ UDPゴシック" panose="020B0400000000000000" pitchFamily="50" charset="-128"/>
            </a:endParaRPr>
          </a:p>
          <a:p>
            <a:endParaRPr lang="en-US" altLang="ja-JP" sz="1000" b="1" dirty="0">
              <a:solidFill>
                <a:schemeClr val="tx1"/>
              </a:solidFill>
              <a:latin typeface="メイリオ" panose="020B0604030504040204" pitchFamily="50" charset="-128"/>
              <a:ea typeface="メイリオ" panose="020B0604030504040204" pitchFamily="50" charset="-128"/>
            </a:endParaRPr>
          </a:p>
          <a:p>
            <a:r>
              <a:rPr lang="ja-JP" altLang="en-US" sz="1600" b="1" dirty="0">
                <a:solidFill>
                  <a:schemeClr val="tx1"/>
                </a:solidFill>
                <a:latin typeface="メイリオ" panose="020B0604030504040204" pitchFamily="50" charset="-128"/>
                <a:ea typeface="メイリオ" panose="020B0604030504040204" pitchFamily="50" charset="-128"/>
              </a:rPr>
              <a:t>◆</a:t>
            </a:r>
            <a:r>
              <a:rPr lang="ja-JP" altLang="en-US" sz="1600" dirty="0">
                <a:solidFill>
                  <a:schemeClr val="tx1"/>
                </a:solidFill>
                <a:latin typeface="Meiryo UI" panose="020B0604030504040204" pitchFamily="50" charset="-128"/>
                <a:ea typeface="Meiryo UI" panose="020B0604030504040204" pitchFamily="50" charset="-128"/>
              </a:rPr>
              <a:t>屋外空間における夏の昼間の暑熱環境の改善</a:t>
            </a:r>
            <a:endParaRPr lang="en-US" altLang="ja-JP" sz="1600" dirty="0">
              <a:solidFill>
                <a:schemeClr val="tx1"/>
              </a:solidFill>
              <a:latin typeface="Meiryo UI" panose="020B0604030504040204" pitchFamily="50" charset="-128"/>
              <a:ea typeface="Meiryo UI" panose="020B0604030504040204" pitchFamily="50" charset="-128"/>
            </a:endParaRPr>
          </a:p>
          <a:p>
            <a:pPr marL="468000" indent="-457200"/>
            <a:r>
              <a:rPr lang="ja-JP" altLang="en-US" sz="1600" b="1" dirty="0">
                <a:solidFill>
                  <a:schemeClr val="tx1"/>
                </a:solidFill>
                <a:latin typeface="メイリオ" panose="020B0604030504040204" pitchFamily="50" charset="-128"/>
                <a:ea typeface="メイリオ" panose="020B0604030504040204" pitchFamily="50" charset="-128"/>
              </a:rPr>
              <a:t>　</a:t>
            </a:r>
            <a:r>
              <a:rPr lang="ja-JP" altLang="en-US" sz="1600" b="1" dirty="0">
                <a:solidFill>
                  <a:schemeClr val="tx1"/>
                </a:solidFill>
                <a:latin typeface="BIZ UDPゴシック" panose="020B0400000000000000" pitchFamily="50" charset="-128"/>
                <a:ea typeface="BIZ UDPゴシック" panose="020B0400000000000000" pitchFamily="50" charset="-128"/>
              </a:rPr>
              <a:t>➡</a:t>
            </a:r>
            <a:r>
              <a:rPr lang="ja-JP" altLang="en-US" sz="1600" b="1" dirty="0">
                <a:solidFill>
                  <a:srgbClr val="FF0066"/>
                </a:solidFill>
                <a:latin typeface="BIZ UDPゴシック" panose="020B0400000000000000" pitchFamily="50" charset="-128"/>
                <a:ea typeface="BIZ UDPゴシック" panose="020B0400000000000000" pitchFamily="50" charset="-128"/>
              </a:rPr>
              <a:t>人が集まる場所</a:t>
            </a:r>
            <a:r>
              <a:rPr lang="ja-JP" altLang="en-US" sz="1600" b="1" dirty="0">
                <a:solidFill>
                  <a:schemeClr val="tx1"/>
                </a:solidFill>
                <a:latin typeface="BIZ UDPゴシック" panose="020B0400000000000000" pitchFamily="50" charset="-128"/>
                <a:ea typeface="BIZ UDPゴシック" panose="020B0400000000000000" pitchFamily="50" charset="-128"/>
              </a:rPr>
              <a:t>に、ミスト発生器や日除けなどの</a:t>
            </a:r>
            <a:r>
              <a:rPr lang="ja-JP" altLang="en-US" sz="1600" b="1" dirty="0">
                <a:solidFill>
                  <a:srgbClr val="FF0066"/>
                </a:solidFill>
                <a:latin typeface="BIZ UDPゴシック" panose="020B0400000000000000" pitchFamily="50" charset="-128"/>
                <a:ea typeface="BIZ UDPゴシック" panose="020B0400000000000000" pitchFamily="50" charset="-128"/>
              </a:rPr>
              <a:t>クールスポットを作る</a:t>
            </a:r>
            <a:r>
              <a:rPr lang="ja-JP" altLang="en-US" sz="1600" b="1" dirty="0">
                <a:solidFill>
                  <a:schemeClr val="tx1"/>
                </a:solidFill>
                <a:latin typeface="BIZ UDPゴシック" panose="020B0400000000000000" pitchFamily="50" charset="-128"/>
                <a:ea typeface="BIZ UDPゴシック" panose="020B0400000000000000" pitchFamily="50" charset="-128"/>
              </a:rPr>
              <a:t>ことが効果的</a:t>
            </a:r>
          </a:p>
        </p:txBody>
      </p:sp>
      <p:sp>
        <p:nvSpPr>
          <p:cNvPr id="38" name="角丸四角形 37"/>
          <p:cNvSpPr/>
          <p:nvPr/>
        </p:nvSpPr>
        <p:spPr>
          <a:xfrm>
            <a:off x="1065010" y="2880488"/>
            <a:ext cx="7013860" cy="712063"/>
          </a:xfrm>
          <a:prstGeom prst="round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kumimoji="1" lang="ja-JP" altLang="en-US" dirty="0">
              <a:solidFill>
                <a:schemeClr val="tx1"/>
              </a:solidFill>
            </a:endParaRPr>
          </a:p>
        </p:txBody>
      </p:sp>
      <p:sp>
        <p:nvSpPr>
          <p:cNvPr id="14" name="角丸四角形 13"/>
          <p:cNvSpPr/>
          <p:nvPr/>
        </p:nvSpPr>
        <p:spPr>
          <a:xfrm>
            <a:off x="5220072" y="4423762"/>
            <a:ext cx="3544949" cy="2042092"/>
          </a:xfrm>
          <a:prstGeom prst="round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400" b="1" dirty="0">
                <a:solidFill>
                  <a:schemeClr val="bg1"/>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rPr>
              <a:t>クールスポット</a:t>
            </a:r>
            <a:r>
              <a:rPr lang="ja-JP" altLang="en-US" sz="2400" b="1" dirty="0">
                <a:solidFill>
                  <a:srgbClr val="FFC000"/>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rPr>
              <a:t>の</a:t>
            </a:r>
            <a:r>
              <a:rPr kumimoji="1" lang="ja-JP" altLang="en-US" sz="2400" b="1" dirty="0">
                <a:solidFill>
                  <a:srgbClr val="FFC000"/>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rPr>
              <a:t>拡充</a:t>
            </a:r>
            <a:endParaRPr kumimoji="1" lang="en-US" altLang="ja-JP" sz="2400" b="1" dirty="0">
              <a:solidFill>
                <a:srgbClr val="FFC000"/>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endParaRPr>
          </a:p>
          <a:p>
            <a:pPr algn="ctr"/>
            <a:endParaRPr lang="en-US" altLang="ja-JP" sz="1200" b="1" dirty="0">
              <a:solidFill>
                <a:schemeClr val="bg1"/>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endParaRPr>
          </a:p>
          <a:p>
            <a:pPr algn="ctr"/>
            <a:r>
              <a:rPr lang="ja-JP" altLang="en-US" sz="2400" b="1" dirty="0">
                <a:solidFill>
                  <a:schemeClr val="bg1"/>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rPr>
              <a:t>おおさかクールオアシスプロジェクト</a:t>
            </a:r>
            <a:r>
              <a:rPr lang="ja-JP" altLang="en-US" sz="2400" b="1" dirty="0">
                <a:solidFill>
                  <a:srgbClr val="FFC000"/>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rPr>
              <a:t>の展開</a:t>
            </a:r>
            <a:endParaRPr kumimoji="1" lang="en-US" altLang="ja-JP" sz="2400" b="1" dirty="0">
              <a:solidFill>
                <a:srgbClr val="FFC000"/>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endParaRPr>
          </a:p>
        </p:txBody>
      </p:sp>
      <p:sp>
        <p:nvSpPr>
          <p:cNvPr id="4" name="加算 3"/>
          <p:cNvSpPr/>
          <p:nvPr/>
        </p:nvSpPr>
        <p:spPr>
          <a:xfrm>
            <a:off x="4564140" y="5156776"/>
            <a:ext cx="626601" cy="576064"/>
          </a:xfrm>
          <a:prstGeom prst="mathPlus">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 name="角丸四角形 11"/>
          <p:cNvSpPr/>
          <p:nvPr/>
        </p:nvSpPr>
        <p:spPr>
          <a:xfrm>
            <a:off x="377491" y="4423762"/>
            <a:ext cx="4167242" cy="2042092"/>
          </a:xfrm>
          <a:prstGeom prst="round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000" b="1" dirty="0">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rPr>
              <a:t>暑さから身を守る「</a:t>
            </a:r>
            <a:r>
              <a:rPr kumimoji="1" lang="en-US" altLang="ja-JP" sz="2000" b="1" dirty="0">
                <a:solidFill>
                  <a:srgbClr val="FFC000"/>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rPr>
              <a:t>3</a:t>
            </a:r>
            <a:r>
              <a:rPr kumimoji="1" lang="ja-JP" altLang="en-US" sz="2000" b="1" dirty="0">
                <a:solidFill>
                  <a:srgbClr val="FFC000"/>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rPr>
              <a:t>つの習慣</a:t>
            </a:r>
            <a:r>
              <a:rPr kumimoji="1" lang="ja-JP" altLang="en-US" sz="2000" b="1" dirty="0">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rPr>
              <a:t>」</a:t>
            </a:r>
            <a:endParaRPr kumimoji="1" lang="en-US" altLang="ja-JP" sz="2000" b="1" dirty="0">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endParaRPr>
          </a:p>
          <a:p>
            <a:pPr algn="ctr"/>
            <a:endParaRPr lang="en-US" altLang="ja-JP" sz="2000" b="1" dirty="0">
              <a:effectLst>
                <a:outerShdw blurRad="38100" dist="38100" dir="2700000" algn="tl">
                  <a:srgbClr val="000000">
                    <a:alpha val="43137"/>
                  </a:srgbClr>
                </a:outerShdw>
              </a:effectLst>
            </a:endParaRPr>
          </a:p>
          <a:p>
            <a:pPr algn="ctr"/>
            <a:endParaRPr kumimoji="1" lang="en-US" altLang="ja-JP" sz="2000" b="1" dirty="0">
              <a:effectLst>
                <a:outerShdw blurRad="38100" dist="38100" dir="2700000" algn="tl">
                  <a:srgbClr val="000000">
                    <a:alpha val="43137"/>
                  </a:srgbClr>
                </a:outerShdw>
              </a:effectLst>
            </a:endParaRPr>
          </a:p>
          <a:p>
            <a:pPr algn="ctr"/>
            <a:endParaRPr lang="en-US" altLang="ja-JP" sz="2000" b="1" dirty="0">
              <a:effectLst>
                <a:outerShdw blurRad="38100" dist="38100" dir="2700000" algn="tl">
                  <a:srgbClr val="000000">
                    <a:alpha val="43137"/>
                  </a:srgbClr>
                </a:outerShdw>
              </a:effectLst>
            </a:endParaRPr>
          </a:p>
          <a:p>
            <a:pPr algn="ctr"/>
            <a:endParaRPr kumimoji="1" lang="en-US" altLang="ja-JP" sz="2000" b="1" dirty="0">
              <a:effectLst>
                <a:outerShdw blurRad="38100" dist="38100" dir="2700000" algn="tl">
                  <a:srgbClr val="000000">
                    <a:alpha val="43137"/>
                  </a:srgbClr>
                </a:outerShdw>
              </a:effectLst>
            </a:endParaRPr>
          </a:p>
          <a:p>
            <a:pPr algn="ctr"/>
            <a:endParaRPr kumimoji="1" lang="ja-JP" altLang="en-US" sz="2000" b="1" dirty="0">
              <a:effectLst>
                <a:outerShdw blurRad="38100" dist="38100" dir="2700000" algn="tl">
                  <a:srgbClr val="000000">
                    <a:alpha val="43137"/>
                  </a:srgbClr>
                </a:outerShdw>
              </a:effectLst>
            </a:endParaRPr>
          </a:p>
        </p:txBody>
      </p:sp>
      <p:pic>
        <p:nvPicPr>
          <p:cNvPr id="3" name="図 2"/>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68737" y="4788259"/>
            <a:ext cx="3462506" cy="1677596"/>
          </a:xfrm>
          <a:prstGeom prst="rect">
            <a:avLst/>
          </a:prstGeom>
        </p:spPr>
      </p:pic>
      <p:sp>
        <p:nvSpPr>
          <p:cNvPr id="5" name="テキスト ボックス 4"/>
          <p:cNvSpPr txBox="1"/>
          <p:nvPr/>
        </p:nvSpPr>
        <p:spPr>
          <a:xfrm>
            <a:off x="297484" y="1155113"/>
            <a:ext cx="1746237" cy="400110"/>
          </a:xfrm>
          <a:prstGeom prst="rect">
            <a:avLst/>
          </a:prstGeom>
          <a:noFill/>
        </p:spPr>
        <p:txBody>
          <a:bodyPr wrap="square" rtlCol="0">
            <a:spAutoFit/>
          </a:bodyPr>
          <a:lstStyle/>
          <a:p>
            <a:r>
              <a:rPr kumimoji="1" lang="ja-JP" altLang="en-US" sz="2000" b="1" dirty="0">
                <a:latin typeface="メイリオ" panose="020B0604030504040204" pitchFamily="50" charset="-128"/>
                <a:ea typeface="メイリオ" panose="020B0604030504040204" pitchFamily="50" charset="-128"/>
              </a:rPr>
              <a:t>主なご意見</a:t>
            </a:r>
          </a:p>
        </p:txBody>
      </p:sp>
      <p:pic>
        <p:nvPicPr>
          <p:cNvPr id="13" name="Picture 2" descr="マーク / 看板 / 表示 - シンプル人物イラスト/人クリップアート/アイコン/黒色/ピクトグラム"/>
          <p:cNvPicPr>
            <a:picLocks noChangeAspect="1" noChangeArrowheads="1"/>
          </p:cNvPicPr>
          <p:nvPr/>
        </p:nvPicPr>
        <p:blipFill>
          <a:blip r:embed="rId4" cstate="screen">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7656545" y="2251323"/>
            <a:ext cx="1246052" cy="93453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3887938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表 2"/>
          <p:cNvGraphicFramePr>
            <a:graphicFrameLocks noGrp="1"/>
          </p:cNvGraphicFramePr>
          <p:nvPr/>
        </p:nvGraphicFramePr>
        <p:xfrm>
          <a:off x="162162" y="514344"/>
          <a:ext cx="8818195" cy="6016627"/>
        </p:xfrm>
        <a:graphic>
          <a:graphicData uri="http://schemas.openxmlformats.org/drawingml/2006/table">
            <a:tbl>
              <a:tblPr firstRow="1" bandRow="1">
                <a:tableStyleId>{5C22544A-7EE6-4342-B048-85BDC9FD1C3A}</a:tableStyleId>
              </a:tblPr>
              <a:tblGrid>
                <a:gridCol w="8818195">
                  <a:extLst>
                    <a:ext uri="{9D8B030D-6E8A-4147-A177-3AD203B41FA5}">
                      <a16:colId xmlns:a16="http://schemas.microsoft.com/office/drawing/2014/main" val="20000"/>
                    </a:ext>
                  </a:extLst>
                </a:gridCol>
              </a:tblGrid>
              <a:tr h="570579">
                <a:tc>
                  <a:txBody>
                    <a:bodyPr/>
                    <a:lstStyle/>
                    <a:p>
                      <a:pPr algn="l"/>
                      <a:r>
                        <a:rPr kumimoji="1" lang="ja-JP" altLang="en-US" sz="2000" dirty="0">
                          <a:latin typeface="Meiryo UI" panose="020B0604030504040204" pitchFamily="50" charset="-128"/>
                          <a:ea typeface="Meiryo UI" panose="020B0604030504040204" pitchFamily="50" charset="-128"/>
                          <a:cs typeface="Meiryo UI" panose="020B0604030504040204" pitchFamily="50" charset="-128"/>
                        </a:rPr>
                        <a:t>■</a:t>
                      </a:r>
                      <a:r>
                        <a:rPr kumimoji="1" lang="en-US" altLang="ja-JP" sz="2000" dirty="0">
                          <a:latin typeface="Meiryo UI" panose="020B0604030504040204" pitchFamily="50" charset="-128"/>
                          <a:ea typeface="Meiryo UI" panose="020B0604030504040204" pitchFamily="50" charset="-128"/>
                          <a:cs typeface="Meiryo UI" panose="020B0604030504040204" pitchFamily="50" charset="-128"/>
                        </a:rPr>
                        <a:t>2021</a:t>
                      </a:r>
                      <a:r>
                        <a:rPr kumimoji="1" lang="ja-JP" altLang="en-US" sz="2000" dirty="0">
                          <a:latin typeface="Meiryo UI" panose="020B0604030504040204" pitchFamily="50" charset="-128"/>
                          <a:ea typeface="Meiryo UI" panose="020B0604030504040204" pitchFamily="50" charset="-128"/>
                          <a:cs typeface="Meiryo UI" panose="020B0604030504040204" pitchFamily="50" charset="-128"/>
                        </a:rPr>
                        <a:t>年</a:t>
                      </a:r>
                      <a:r>
                        <a:rPr kumimoji="1" lang="ja-JP" altLang="en-US" sz="2000"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度から全国展開が始ま</a:t>
                      </a:r>
                      <a:r>
                        <a:rPr kumimoji="1" lang="ja-JP" altLang="en-US" sz="2000" strike="noStrike"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った</a:t>
                      </a:r>
                      <a:r>
                        <a:rPr kumimoji="1" lang="ja-JP" altLang="en-US" sz="2000" dirty="0">
                          <a:latin typeface="Meiryo UI" panose="020B0604030504040204" pitchFamily="50" charset="-128"/>
                          <a:ea typeface="Meiryo UI" panose="020B0604030504040204" pitchFamily="50" charset="-128"/>
                          <a:cs typeface="Meiryo UI" panose="020B0604030504040204" pitchFamily="50" charset="-128"/>
                        </a:rPr>
                        <a:t>熱中症警戒アラートについて周知</a:t>
                      </a:r>
                    </a:p>
                  </a:txBody>
                  <a:tcPr marL="0" marR="0" marT="0" marB="0" anchor="ctr">
                    <a:solidFill>
                      <a:srgbClr val="0070C0"/>
                    </a:solidFill>
                  </a:tcPr>
                </a:tc>
                <a:extLst>
                  <a:ext uri="{0D108BD9-81ED-4DB2-BD59-A6C34878D82A}">
                    <a16:rowId xmlns:a16="http://schemas.microsoft.com/office/drawing/2014/main" val="10000"/>
                  </a:ext>
                </a:extLst>
              </a:tr>
              <a:tr h="5446048">
                <a:tc>
                  <a:txBody>
                    <a:bodyPr/>
                    <a:lstStyle/>
                    <a:p>
                      <a:endParaRPr kumimoji="1" lang="en-US" altLang="ja-JP" sz="300" dirty="0">
                        <a:latin typeface="Meiryo UI" panose="020B0604030504040204" pitchFamily="50" charset="-128"/>
                        <a:ea typeface="Meiryo UI" panose="020B0604030504040204" pitchFamily="50" charset="-128"/>
                        <a:cs typeface="Meiryo UI" panose="020B0604030504040204" pitchFamily="50" charset="-128"/>
                      </a:endParaRPr>
                    </a:p>
                    <a:p>
                      <a:endParaRPr kumimoji="1" lang="en-US" altLang="ja-JP" sz="700" dirty="0">
                        <a:latin typeface="Meiryo UI" panose="020B0604030504040204" pitchFamily="50" charset="-128"/>
                        <a:ea typeface="Meiryo UI" panose="020B0604030504040204" pitchFamily="50" charset="-128"/>
                        <a:cs typeface="Meiryo UI" panose="020B0604030504040204" pitchFamily="50" charset="-128"/>
                      </a:endParaRPr>
                    </a:p>
                    <a:p>
                      <a:r>
                        <a:rPr kumimoji="1" lang="ja-JP" altLang="en-US" sz="1200" b="0" dirty="0">
                          <a:latin typeface="Meiryo UI" panose="020B0604030504040204" pitchFamily="50" charset="-128"/>
                          <a:ea typeface="Meiryo UI" panose="020B0604030504040204" pitchFamily="50" charset="-128"/>
                          <a:cs typeface="Meiryo UI" panose="020B0604030504040204" pitchFamily="50" charset="-128"/>
                        </a:rPr>
                        <a:t>　</a:t>
                      </a:r>
                      <a:endParaRPr kumimoji="1" lang="en-US" altLang="ja-JP" sz="1200" b="0" dirty="0">
                        <a:latin typeface="Meiryo UI" panose="020B0604030504040204" pitchFamily="50" charset="-128"/>
                        <a:ea typeface="Meiryo UI" panose="020B0604030504040204" pitchFamily="50" charset="-128"/>
                        <a:cs typeface="Meiryo UI" panose="020B0604030504040204" pitchFamily="50" charset="-128"/>
                      </a:endParaRPr>
                    </a:p>
                    <a:p>
                      <a:endParaRPr kumimoji="1" lang="en-US" altLang="ja-JP" sz="1200" b="0" dirty="0">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dirty="0">
                          <a:latin typeface="Meiryo UI" panose="020B0604030504040204" pitchFamily="50" charset="-128"/>
                          <a:ea typeface="Meiryo UI" panose="020B0604030504040204" pitchFamily="50" charset="-128"/>
                          <a:cs typeface="Meiryo UI" panose="020B0604030504040204" pitchFamily="50" charset="-128"/>
                        </a:rPr>
                        <a:t>　</a:t>
                      </a:r>
                      <a:endParaRPr lang="ja-JP" altLang="en-US" sz="1200" dirty="0"/>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200" dirty="0"/>
                        <a:t>　</a:t>
                      </a:r>
                    </a:p>
                    <a:p>
                      <a:endParaRPr kumimoji="1" lang="en-US" altLang="ja-JP" sz="1200" b="0" dirty="0">
                        <a:latin typeface="Meiryo UI" panose="020B0604030504040204" pitchFamily="50" charset="-128"/>
                        <a:ea typeface="Meiryo UI" panose="020B0604030504040204" pitchFamily="50" charset="-128"/>
                        <a:cs typeface="Meiryo UI" panose="020B0604030504040204" pitchFamily="50" charset="-128"/>
                      </a:endParaRPr>
                    </a:p>
                  </a:txBody>
                  <a:tcPr marL="31528" marR="31528" marT="0" marB="0">
                    <a:lnB w="12700" cap="flat" cmpd="sng" algn="ctr">
                      <a:solidFill>
                        <a:schemeClr val="bg1"/>
                      </a:solidFill>
                      <a:prstDash val="solid"/>
                      <a:round/>
                      <a:headEnd type="none" w="med" len="med"/>
                      <a:tailEnd type="none" w="med" len="med"/>
                    </a:lnB>
                    <a:solidFill>
                      <a:schemeClr val="tx2">
                        <a:lumMod val="20000"/>
                        <a:lumOff val="80000"/>
                      </a:schemeClr>
                    </a:solidFill>
                  </a:tcPr>
                </a:tc>
                <a:extLst>
                  <a:ext uri="{0D108BD9-81ED-4DB2-BD59-A6C34878D82A}">
                    <a16:rowId xmlns:a16="http://schemas.microsoft.com/office/drawing/2014/main" val="10001"/>
                  </a:ext>
                </a:extLst>
              </a:tr>
            </a:tbl>
          </a:graphicData>
        </a:graphic>
      </p:graphicFrame>
      <p:sp>
        <p:nvSpPr>
          <p:cNvPr id="5" name="角丸四角形 4"/>
          <p:cNvSpPr/>
          <p:nvPr/>
        </p:nvSpPr>
        <p:spPr>
          <a:xfrm>
            <a:off x="1058804" y="2581517"/>
            <a:ext cx="7013860" cy="712063"/>
          </a:xfrm>
          <a:prstGeom prst="round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kumimoji="1" lang="ja-JP" altLang="en-US" dirty="0">
              <a:solidFill>
                <a:schemeClr val="tx1"/>
              </a:solidFill>
            </a:endParaRPr>
          </a:p>
        </p:txBody>
      </p:sp>
      <p:sp>
        <p:nvSpPr>
          <p:cNvPr id="11" name="テキスト ボックス 10">
            <a:extLst>
              <a:ext uri="{FF2B5EF4-FFF2-40B4-BE49-F238E27FC236}">
                <a16:creationId xmlns:a16="http://schemas.microsoft.com/office/drawing/2014/main" id="{AE3A1979-2351-4FD5-8B61-981D07FC191A}"/>
              </a:ext>
            </a:extLst>
          </p:cNvPr>
          <p:cNvSpPr txBox="1"/>
          <p:nvPr/>
        </p:nvSpPr>
        <p:spPr>
          <a:xfrm>
            <a:off x="273395" y="1185453"/>
            <a:ext cx="8564515" cy="1077218"/>
          </a:xfrm>
          <a:prstGeom prst="rect">
            <a:avLst/>
          </a:prstGeom>
          <a:noFill/>
        </p:spPr>
        <p:txBody>
          <a:bodyPr wrap="square" rtlCol="0">
            <a:spAutoFit/>
          </a:bodyPr>
          <a:lstStyle/>
          <a:p>
            <a:r>
              <a:rPr kumimoji="1" lang="ja-JP" altLang="en-US" sz="2000" b="1" dirty="0">
                <a:ln w="0">
                  <a:noFill/>
                </a:ln>
                <a:effectLst>
                  <a:glow rad="101600">
                    <a:schemeClr val="bg1"/>
                  </a:glow>
                </a:effectLst>
                <a:latin typeface="BIZ UDPゴシック" panose="020B0400000000000000" pitchFamily="50" charset="-128"/>
                <a:ea typeface="BIZ UDPゴシック" panose="020B0400000000000000" pitchFamily="50" charset="-128"/>
              </a:rPr>
              <a:t>熱中症の危険性が極めて高い暑熱環境になると予想される日の前日または当日に、</a:t>
            </a:r>
            <a:r>
              <a:rPr kumimoji="1" lang="ja-JP" altLang="en-US" sz="2400" b="1" dirty="0">
                <a:ln w="0">
                  <a:noFill/>
                </a:ln>
                <a:effectLst>
                  <a:glow rad="101600">
                    <a:schemeClr val="bg1"/>
                  </a:glow>
                </a:effectLst>
                <a:latin typeface="BIZ UDPゴシック" panose="020B0400000000000000" pitchFamily="50" charset="-128"/>
                <a:ea typeface="BIZ UDPゴシック" panose="020B0400000000000000" pitchFamily="50" charset="-128"/>
              </a:rPr>
              <a:t>「</a:t>
            </a:r>
            <a:r>
              <a:rPr kumimoji="1" lang="ja-JP" altLang="en-US" sz="2400" b="1" dirty="0">
                <a:ln w="0">
                  <a:noFill/>
                </a:ln>
                <a:solidFill>
                  <a:srgbClr val="FF0000"/>
                </a:solidFill>
                <a:effectLst>
                  <a:glow rad="101600">
                    <a:schemeClr val="bg1"/>
                  </a:glow>
                </a:effectLst>
                <a:latin typeface="BIZ UDPゴシック" panose="020B0400000000000000" pitchFamily="50" charset="-128"/>
                <a:ea typeface="BIZ UDPゴシック" panose="020B0400000000000000" pitchFamily="50" charset="-128"/>
              </a:rPr>
              <a:t>熱中症警戒アラート</a:t>
            </a:r>
            <a:r>
              <a:rPr kumimoji="1" lang="ja-JP" altLang="en-US" sz="2400" b="1" dirty="0">
                <a:ln w="0">
                  <a:noFill/>
                </a:ln>
                <a:effectLst>
                  <a:glow rad="101600">
                    <a:schemeClr val="bg1"/>
                  </a:glow>
                </a:effectLst>
                <a:latin typeface="BIZ UDPゴシック" panose="020B0400000000000000" pitchFamily="50" charset="-128"/>
                <a:ea typeface="BIZ UDPゴシック" panose="020B0400000000000000" pitchFamily="50" charset="-128"/>
              </a:rPr>
              <a:t>」</a:t>
            </a:r>
            <a:r>
              <a:rPr kumimoji="1" lang="ja-JP" altLang="en-US" sz="2000" b="1" dirty="0">
                <a:ln w="0">
                  <a:noFill/>
                </a:ln>
                <a:effectLst>
                  <a:glow rad="101600">
                    <a:schemeClr val="bg1"/>
                  </a:glow>
                </a:effectLst>
                <a:latin typeface="BIZ UDPゴシック" panose="020B0400000000000000" pitchFamily="50" charset="-128"/>
                <a:ea typeface="BIZ UDPゴシック" panose="020B0400000000000000" pitchFamily="50" charset="-128"/>
              </a:rPr>
              <a:t>が発表されます。</a:t>
            </a:r>
            <a:endParaRPr kumimoji="1" lang="en-US" altLang="ja-JP" sz="2000" b="1" dirty="0">
              <a:ln w="0">
                <a:noFill/>
              </a:ln>
              <a:effectLst>
                <a:glow rad="101600">
                  <a:schemeClr val="bg1"/>
                </a:glow>
              </a:effectLst>
              <a:latin typeface="BIZ UDPゴシック" panose="020B0400000000000000" pitchFamily="50" charset="-128"/>
              <a:ea typeface="BIZ UDPゴシック" panose="020B0400000000000000" pitchFamily="50" charset="-128"/>
            </a:endParaRPr>
          </a:p>
          <a:p>
            <a:pPr algn="r"/>
            <a:r>
              <a:rPr kumimoji="1" lang="ja-JP" altLang="en-US" sz="2000" b="1" dirty="0">
                <a:ln w="0">
                  <a:noFill/>
                </a:ln>
                <a:effectLst>
                  <a:glow rad="101600">
                    <a:schemeClr val="bg1"/>
                  </a:glow>
                </a:effectLst>
                <a:latin typeface="BIZ UDPゴシック" panose="020B0400000000000000" pitchFamily="50" charset="-128"/>
                <a:ea typeface="BIZ UDPゴシック" panose="020B0400000000000000" pitchFamily="50" charset="-128"/>
              </a:rPr>
              <a:t>（基本的には都道府県ごとに発表）</a:t>
            </a:r>
          </a:p>
        </p:txBody>
      </p:sp>
      <p:sp>
        <p:nvSpPr>
          <p:cNvPr id="12" name="タイトル 1">
            <a:extLst>
              <a:ext uri="{FF2B5EF4-FFF2-40B4-BE49-F238E27FC236}">
                <a16:creationId xmlns:a16="http://schemas.microsoft.com/office/drawing/2014/main" id="{FD9D370E-D74F-4181-A66F-E4A22400CA2B}"/>
              </a:ext>
            </a:extLst>
          </p:cNvPr>
          <p:cNvSpPr txBox="1">
            <a:spLocks/>
          </p:cNvSpPr>
          <p:nvPr/>
        </p:nvSpPr>
        <p:spPr>
          <a:xfrm>
            <a:off x="8439416" y="6530972"/>
            <a:ext cx="655069" cy="327029"/>
          </a:xfrm>
          <a:prstGeom prst="rect">
            <a:avLst/>
          </a:prstGeom>
          <a:solidFill>
            <a:schemeClr val="tx2">
              <a:lumMod val="40000"/>
              <a:lumOff val="60000"/>
            </a:schemeClr>
          </a:solidFill>
          <a:ln w="25400">
            <a:noFill/>
          </a:ln>
        </p:spPr>
        <p:txBody>
          <a:bodyPr vert="horz" lIns="128016" tIns="64008" rIns="128016" bIns="64008" rtlCol="0" anchor="ct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fld id="{E1B5BF9F-A7DB-48AB-A683-45D4B85236A4}" type="slidenum">
              <a:rPr lang="ja-JP" altLang="en-US" sz="2200" b="1" smtClean="0">
                <a:latin typeface="Meiryo UI" panose="020B0604030504040204" pitchFamily="50" charset="-128"/>
                <a:ea typeface="Meiryo UI" panose="020B0604030504040204" pitchFamily="50" charset="-128"/>
              </a:rPr>
              <a:t>21</a:t>
            </a:fld>
            <a:endParaRPr lang="ja-JP" altLang="en-US" sz="2200" b="1" dirty="0">
              <a:latin typeface="Meiryo UI" panose="020B0604030504040204" pitchFamily="50" charset="-128"/>
              <a:ea typeface="Meiryo UI" panose="020B0604030504040204" pitchFamily="50" charset="-128"/>
            </a:endParaRPr>
          </a:p>
        </p:txBody>
      </p:sp>
      <p:sp>
        <p:nvSpPr>
          <p:cNvPr id="19" name="角丸四角形 18"/>
          <p:cNvSpPr/>
          <p:nvPr/>
        </p:nvSpPr>
        <p:spPr>
          <a:xfrm>
            <a:off x="414941" y="2315299"/>
            <a:ext cx="3888887" cy="4085810"/>
          </a:xfrm>
          <a:prstGeom prst="roundRect">
            <a:avLst>
              <a:gd name="adj" fmla="val 4437"/>
            </a:avLst>
          </a:prstGeom>
          <a:solidFill>
            <a:schemeClr val="accent4">
              <a:lumMod val="20000"/>
              <a:lumOff val="80000"/>
            </a:schemeClr>
          </a:solidFill>
          <a:ln>
            <a:noFill/>
          </a:ln>
          <a:effectLst>
            <a:outerShdw blurRad="101600" dist="1270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0" name="テキスト ボックス 19">
            <a:extLst>
              <a:ext uri="{FF2B5EF4-FFF2-40B4-BE49-F238E27FC236}">
                <a16:creationId xmlns:a16="http://schemas.microsoft.com/office/drawing/2014/main" id="{A76C0202-0979-4B7C-9F1C-69B89DABD88B}"/>
              </a:ext>
            </a:extLst>
          </p:cNvPr>
          <p:cNvSpPr txBox="1"/>
          <p:nvPr/>
        </p:nvSpPr>
        <p:spPr>
          <a:xfrm>
            <a:off x="436439" y="2664704"/>
            <a:ext cx="3950752" cy="3785652"/>
          </a:xfrm>
          <a:prstGeom prst="rect">
            <a:avLst/>
          </a:prstGeom>
          <a:noFill/>
        </p:spPr>
        <p:txBody>
          <a:bodyPr wrap="square" rtlCol="0">
            <a:spAutoFit/>
          </a:bodyPr>
          <a:lstStyle/>
          <a:p>
            <a:pPr>
              <a:lnSpc>
                <a:spcPts val="2400"/>
              </a:lnSpc>
            </a:pPr>
            <a:r>
              <a:rPr kumimoji="1" lang="ja-JP" altLang="en-US" sz="1600" dirty="0"/>
              <a:t> </a:t>
            </a:r>
            <a:r>
              <a:rPr kumimoji="1" lang="ja-JP" altLang="en-US" sz="1400" dirty="0">
                <a:latin typeface="BIZ UDPゴシック" panose="020B0400000000000000" pitchFamily="50" charset="-128"/>
                <a:ea typeface="BIZ UDPゴシック" panose="020B0400000000000000" pitchFamily="50" charset="-128"/>
              </a:rPr>
              <a:t>◆暑さ指数</a:t>
            </a:r>
            <a:r>
              <a:rPr lang="en-US" altLang="ja-JP" sz="1400" baseline="30000" dirty="0">
                <a:latin typeface="BIZ UDPゴシック" panose="020B0400000000000000" pitchFamily="50" charset="-128"/>
                <a:ea typeface="BIZ UDPゴシック" panose="020B0400000000000000" pitchFamily="50" charset="-128"/>
              </a:rPr>
              <a:t>※</a:t>
            </a:r>
            <a:r>
              <a:rPr kumimoji="1" lang="ja-JP" altLang="en-US" sz="1400" dirty="0">
                <a:latin typeface="BIZ UDPゴシック" panose="020B0400000000000000" pitchFamily="50" charset="-128"/>
                <a:ea typeface="BIZ UDPゴシック" panose="020B0400000000000000" pitchFamily="50" charset="-128"/>
              </a:rPr>
              <a:t>の予測値が都道府県内の</a:t>
            </a:r>
            <a:endParaRPr kumimoji="1" lang="en-US" altLang="ja-JP" sz="1400" dirty="0">
              <a:latin typeface="BIZ UDPゴシック" panose="020B0400000000000000" pitchFamily="50" charset="-128"/>
              <a:ea typeface="BIZ UDPゴシック" panose="020B0400000000000000" pitchFamily="50" charset="-128"/>
            </a:endParaRPr>
          </a:p>
          <a:p>
            <a:pPr>
              <a:lnSpc>
                <a:spcPts val="2200"/>
              </a:lnSpc>
            </a:pPr>
            <a:r>
              <a:rPr lang="en-US" altLang="ja-JP" sz="1400" dirty="0">
                <a:latin typeface="BIZ UDPゴシック" panose="020B0400000000000000" pitchFamily="50" charset="-128"/>
                <a:ea typeface="BIZ UDPゴシック" panose="020B0400000000000000" pitchFamily="50" charset="-128"/>
              </a:rPr>
              <a:t>    </a:t>
            </a:r>
            <a:r>
              <a:rPr kumimoji="1" lang="ja-JP" altLang="en-US" sz="1400" dirty="0">
                <a:latin typeface="BIZ UDPゴシック" panose="020B0400000000000000" pitchFamily="50" charset="-128"/>
                <a:ea typeface="BIZ UDPゴシック" panose="020B0400000000000000" pitchFamily="50" charset="-128"/>
              </a:rPr>
              <a:t>どこかで</a:t>
            </a:r>
            <a:r>
              <a:rPr kumimoji="1" lang="en-US" altLang="ja-JP" sz="1400" dirty="0">
                <a:latin typeface="BIZ UDPゴシック" panose="020B0400000000000000" pitchFamily="50" charset="-128"/>
                <a:ea typeface="BIZ UDPゴシック" panose="020B0400000000000000" pitchFamily="50" charset="-128"/>
              </a:rPr>
              <a:t>33</a:t>
            </a:r>
            <a:r>
              <a:rPr kumimoji="1" lang="ja-JP" altLang="en-US" sz="1400" dirty="0">
                <a:latin typeface="BIZ UDPゴシック" panose="020B0400000000000000" pitchFamily="50" charset="-128"/>
                <a:ea typeface="BIZ UDPゴシック" panose="020B0400000000000000" pitchFamily="50" charset="-128"/>
              </a:rPr>
              <a:t>以上になる場合の、</a:t>
            </a:r>
            <a:r>
              <a:rPr kumimoji="1" lang="ja-JP" altLang="en-US" sz="1600" dirty="0">
                <a:solidFill>
                  <a:srgbClr val="FF0066"/>
                </a:solidFill>
                <a:latin typeface="BIZ UDPゴシック" panose="020B0400000000000000" pitchFamily="50" charset="-128"/>
                <a:ea typeface="BIZ UDPゴシック" panose="020B0400000000000000" pitchFamily="50" charset="-128"/>
              </a:rPr>
              <a:t>前日</a:t>
            </a:r>
            <a:endParaRPr kumimoji="1" lang="en-US" altLang="ja-JP" sz="1600" dirty="0">
              <a:solidFill>
                <a:srgbClr val="FF0066"/>
              </a:solidFill>
              <a:latin typeface="BIZ UDPゴシック" panose="020B0400000000000000" pitchFamily="50" charset="-128"/>
              <a:ea typeface="BIZ UDPゴシック" panose="020B0400000000000000" pitchFamily="50" charset="-128"/>
            </a:endParaRPr>
          </a:p>
          <a:p>
            <a:pPr>
              <a:lnSpc>
                <a:spcPts val="2200"/>
              </a:lnSpc>
            </a:pPr>
            <a:r>
              <a:rPr lang="en-US" altLang="ja-JP" sz="1600" dirty="0">
                <a:solidFill>
                  <a:srgbClr val="FF0066"/>
                </a:solidFill>
                <a:latin typeface="BIZ UDPゴシック" panose="020B0400000000000000" pitchFamily="50" charset="-128"/>
                <a:ea typeface="BIZ UDPゴシック" panose="020B0400000000000000" pitchFamily="50" charset="-128"/>
              </a:rPr>
              <a:t>    </a:t>
            </a:r>
            <a:r>
              <a:rPr kumimoji="1" lang="en-US" altLang="ja-JP" sz="1600" dirty="0">
                <a:solidFill>
                  <a:srgbClr val="FF0066"/>
                </a:solidFill>
                <a:latin typeface="BIZ UDPゴシック" panose="020B0400000000000000" pitchFamily="50" charset="-128"/>
                <a:ea typeface="BIZ UDPゴシック" panose="020B0400000000000000" pitchFamily="50" charset="-128"/>
              </a:rPr>
              <a:t>17</a:t>
            </a:r>
            <a:r>
              <a:rPr kumimoji="1" lang="ja-JP" altLang="en-US" sz="1600" dirty="0">
                <a:solidFill>
                  <a:srgbClr val="FF0066"/>
                </a:solidFill>
                <a:latin typeface="BIZ UDPゴシック" panose="020B0400000000000000" pitchFamily="50" charset="-128"/>
                <a:ea typeface="BIZ UDPゴシック" panose="020B0400000000000000" pitchFamily="50" charset="-128"/>
              </a:rPr>
              <a:t>時ごろ</a:t>
            </a:r>
            <a:r>
              <a:rPr lang="ja-JP" altLang="en-US" sz="1400" dirty="0">
                <a:latin typeface="BIZ UDPゴシック" panose="020B0400000000000000" pitchFamily="50" charset="-128"/>
                <a:ea typeface="BIZ UDPゴシック" panose="020B0400000000000000" pitchFamily="50" charset="-128"/>
              </a:rPr>
              <a:t>、または、</a:t>
            </a:r>
            <a:r>
              <a:rPr kumimoji="1" lang="ja-JP" altLang="en-US" sz="1600" dirty="0">
                <a:solidFill>
                  <a:srgbClr val="FF0066"/>
                </a:solidFill>
                <a:latin typeface="BIZ UDPゴシック" panose="020B0400000000000000" pitchFamily="50" charset="-128"/>
                <a:ea typeface="BIZ UDPゴシック" panose="020B0400000000000000" pitchFamily="50" charset="-128"/>
              </a:rPr>
              <a:t>当日</a:t>
            </a:r>
            <a:r>
              <a:rPr lang="ja-JP" altLang="en-US" sz="1600" dirty="0">
                <a:solidFill>
                  <a:srgbClr val="FF0066"/>
                </a:solidFill>
                <a:latin typeface="BIZ UDPゴシック" panose="020B0400000000000000" pitchFamily="50" charset="-128"/>
                <a:ea typeface="BIZ UDPゴシック" panose="020B0400000000000000" pitchFamily="50" charset="-128"/>
              </a:rPr>
              <a:t>５</a:t>
            </a:r>
            <a:r>
              <a:rPr kumimoji="1" lang="ja-JP" altLang="en-US" sz="1600" dirty="0">
                <a:solidFill>
                  <a:srgbClr val="FF0066"/>
                </a:solidFill>
                <a:latin typeface="BIZ UDPゴシック" panose="020B0400000000000000" pitchFamily="50" charset="-128"/>
                <a:ea typeface="BIZ UDPゴシック" panose="020B0400000000000000" pitchFamily="50" charset="-128"/>
              </a:rPr>
              <a:t>時ごろ</a:t>
            </a:r>
            <a:endParaRPr kumimoji="1" lang="en-US" altLang="ja-JP" sz="1600" dirty="0">
              <a:solidFill>
                <a:srgbClr val="FF0066"/>
              </a:solidFill>
              <a:latin typeface="BIZ UDPゴシック" panose="020B0400000000000000" pitchFamily="50" charset="-128"/>
              <a:ea typeface="BIZ UDPゴシック" panose="020B0400000000000000" pitchFamily="50" charset="-128"/>
            </a:endParaRPr>
          </a:p>
          <a:p>
            <a:pPr lvl="0">
              <a:lnSpc>
                <a:spcPts val="2200"/>
              </a:lnSpc>
            </a:pPr>
            <a:r>
              <a:rPr kumimoji="1" lang="ja-JP" altLang="en-US" sz="1200" dirty="0">
                <a:solidFill>
                  <a:prstClr val="black"/>
                </a:solidFill>
                <a:latin typeface="BIZ UDPゴシック" panose="020B0400000000000000" pitchFamily="50" charset="-128"/>
                <a:ea typeface="BIZ UDPゴシック" panose="020B0400000000000000" pitchFamily="50" charset="-128"/>
              </a:rPr>
              <a:t>　　</a:t>
            </a:r>
            <a:r>
              <a:rPr kumimoji="1" lang="en-US" altLang="ja-JP" sz="1200" dirty="0">
                <a:solidFill>
                  <a:prstClr val="black"/>
                </a:solidFill>
                <a:latin typeface="BIZ UDPゴシック" panose="020B0400000000000000" pitchFamily="50" charset="-128"/>
                <a:ea typeface="BIZ UDPゴシック" panose="020B0400000000000000" pitchFamily="50" charset="-128"/>
              </a:rPr>
              <a:t>※</a:t>
            </a:r>
            <a:r>
              <a:rPr kumimoji="1" lang="ja-JP" altLang="en-US" sz="1200" dirty="0">
                <a:solidFill>
                  <a:prstClr val="black"/>
                </a:solidFill>
                <a:latin typeface="BIZ UDPゴシック" panose="020B0400000000000000" pitchFamily="50" charset="-128"/>
                <a:ea typeface="BIZ UDPゴシック" panose="020B0400000000000000" pitchFamily="50" charset="-128"/>
              </a:rPr>
              <a:t>暑さ指数とは、気温・湿度なども</a:t>
            </a:r>
            <a:endParaRPr kumimoji="1" lang="en-US" altLang="ja-JP" sz="1200" dirty="0">
              <a:solidFill>
                <a:prstClr val="black"/>
              </a:solidFill>
              <a:latin typeface="BIZ UDPゴシック" panose="020B0400000000000000" pitchFamily="50" charset="-128"/>
              <a:ea typeface="BIZ UDPゴシック" panose="020B0400000000000000" pitchFamily="50" charset="-128"/>
            </a:endParaRPr>
          </a:p>
          <a:p>
            <a:pPr lvl="0">
              <a:lnSpc>
                <a:spcPts val="2200"/>
              </a:lnSpc>
            </a:pPr>
            <a:r>
              <a:rPr kumimoji="1" lang="ja-JP" altLang="en-US" sz="1200" dirty="0">
                <a:solidFill>
                  <a:prstClr val="black"/>
                </a:solidFill>
                <a:latin typeface="BIZ UDPゴシック" panose="020B0400000000000000" pitchFamily="50" charset="-128"/>
                <a:ea typeface="BIZ UDPゴシック" panose="020B0400000000000000" pitchFamily="50" charset="-128"/>
              </a:rPr>
              <a:t>　　　考慮した</a:t>
            </a:r>
            <a:r>
              <a:rPr lang="en-US" altLang="ja-JP" sz="1200" dirty="0">
                <a:solidFill>
                  <a:prstClr val="black"/>
                </a:solidFill>
                <a:latin typeface="BIZ UDPゴシック" panose="020B0400000000000000" pitchFamily="50" charset="-128"/>
                <a:ea typeface="BIZ UDPゴシック" panose="020B0400000000000000" pitchFamily="50" charset="-128"/>
              </a:rPr>
              <a:t> </a:t>
            </a:r>
            <a:r>
              <a:rPr kumimoji="1" lang="ja-JP" altLang="en-US" sz="1200" dirty="0">
                <a:solidFill>
                  <a:prstClr val="black"/>
                </a:solidFill>
                <a:latin typeface="BIZ UDPゴシック" panose="020B0400000000000000" pitchFamily="50" charset="-128"/>
                <a:ea typeface="BIZ UDPゴシック" panose="020B0400000000000000" pitchFamily="50" charset="-128"/>
              </a:rPr>
              <a:t>熱中症のための数値です。</a:t>
            </a:r>
            <a:endParaRPr kumimoji="1" lang="en-US" altLang="ja-JP" sz="1200" dirty="0">
              <a:solidFill>
                <a:prstClr val="black"/>
              </a:solidFill>
              <a:latin typeface="BIZ UDPゴシック" panose="020B0400000000000000" pitchFamily="50" charset="-128"/>
              <a:ea typeface="BIZ UDPゴシック" panose="020B0400000000000000" pitchFamily="50" charset="-128"/>
            </a:endParaRPr>
          </a:p>
          <a:p>
            <a:pPr lvl="0">
              <a:lnSpc>
                <a:spcPts val="1800"/>
              </a:lnSpc>
            </a:pPr>
            <a:endParaRPr kumimoji="1" lang="en-US" altLang="ja-JP" sz="1400" dirty="0">
              <a:solidFill>
                <a:srgbClr val="FF0000"/>
              </a:solidFill>
              <a:latin typeface="BIZ UDPゴシック" panose="020B0400000000000000" pitchFamily="50" charset="-128"/>
              <a:ea typeface="BIZ UDPゴシック" panose="020B0400000000000000" pitchFamily="50" charset="-128"/>
            </a:endParaRPr>
          </a:p>
          <a:p>
            <a:pPr>
              <a:lnSpc>
                <a:spcPts val="2400"/>
              </a:lnSpc>
            </a:pPr>
            <a:r>
              <a:rPr lang="ja-JP" altLang="en-US" sz="1400" dirty="0">
                <a:solidFill>
                  <a:prstClr val="black"/>
                </a:solidFill>
                <a:latin typeface="BIZ UDPゴシック" panose="020B0400000000000000" pitchFamily="50" charset="-128"/>
                <a:ea typeface="BIZ UDPゴシック" panose="020B0400000000000000" pitchFamily="50" charset="-128"/>
              </a:rPr>
              <a:t>◆</a:t>
            </a:r>
            <a:r>
              <a:rPr kumimoji="1" lang="ja-JP" altLang="en-US" sz="1400" dirty="0">
                <a:solidFill>
                  <a:prstClr val="black"/>
                </a:solidFill>
                <a:latin typeface="BIZ UDPゴシック" panose="020B0400000000000000" pitchFamily="50" charset="-128"/>
                <a:ea typeface="BIZ UDPゴシック" panose="020B0400000000000000" pitchFamily="50" charset="-128"/>
              </a:rPr>
              <a:t> </a:t>
            </a:r>
            <a:r>
              <a:rPr kumimoji="1" lang="ja-JP" altLang="en-US" sz="1400" dirty="0">
                <a:latin typeface="BIZ UDPゴシック" panose="020B0400000000000000" pitchFamily="50" charset="-128"/>
                <a:ea typeface="BIZ UDPゴシック" panose="020B0400000000000000" pitchFamily="50" charset="-128"/>
              </a:rPr>
              <a:t>気象庁と環境省の</a:t>
            </a:r>
            <a:r>
              <a:rPr kumimoji="1" lang="ja-JP" altLang="en-US" sz="1600" dirty="0">
                <a:solidFill>
                  <a:srgbClr val="FF0066"/>
                </a:solidFill>
                <a:latin typeface="BIZ UDPゴシック" panose="020B0400000000000000" pitchFamily="50" charset="-128"/>
                <a:ea typeface="BIZ UDPゴシック" panose="020B0400000000000000" pitchFamily="50" charset="-128"/>
              </a:rPr>
              <a:t>ウェブサイト</a:t>
            </a:r>
            <a:r>
              <a:rPr kumimoji="1" lang="ja-JP" altLang="en-US" sz="1400" dirty="0">
                <a:solidFill>
                  <a:srgbClr val="FF0066"/>
                </a:solidFill>
                <a:latin typeface="BIZ UDPゴシック" panose="020B0400000000000000" pitchFamily="50" charset="-128"/>
                <a:ea typeface="BIZ UDPゴシック" panose="020B0400000000000000" pitchFamily="50" charset="-128"/>
              </a:rPr>
              <a:t>、</a:t>
            </a:r>
            <a:r>
              <a:rPr kumimoji="1" lang="ja-JP" altLang="en-US" sz="1600" dirty="0">
                <a:solidFill>
                  <a:srgbClr val="FF0066"/>
                </a:solidFill>
                <a:latin typeface="BIZ UDPゴシック" panose="020B0400000000000000" pitchFamily="50" charset="-128"/>
                <a:ea typeface="BIZ UDPゴシック" panose="020B0400000000000000" pitchFamily="50" charset="-128"/>
              </a:rPr>
              <a:t>テレビ</a:t>
            </a:r>
            <a:r>
              <a:rPr kumimoji="1" lang="ja-JP" altLang="en-US" sz="1400" dirty="0">
                <a:solidFill>
                  <a:srgbClr val="FF0066"/>
                </a:solidFill>
                <a:latin typeface="BIZ UDPゴシック" panose="020B0400000000000000" pitchFamily="50" charset="-128"/>
                <a:ea typeface="BIZ UDPゴシック" panose="020B0400000000000000" pitchFamily="50" charset="-128"/>
              </a:rPr>
              <a:t>、</a:t>
            </a:r>
            <a:endParaRPr kumimoji="1" lang="en-US" altLang="ja-JP" sz="1400" dirty="0">
              <a:solidFill>
                <a:srgbClr val="FF0066"/>
              </a:solidFill>
              <a:latin typeface="BIZ UDPゴシック" panose="020B0400000000000000" pitchFamily="50" charset="-128"/>
              <a:ea typeface="BIZ UDPゴシック" panose="020B0400000000000000" pitchFamily="50" charset="-128"/>
            </a:endParaRPr>
          </a:p>
          <a:p>
            <a:pPr>
              <a:lnSpc>
                <a:spcPts val="2200"/>
              </a:lnSpc>
            </a:pPr>
            <a:r>
              <a:rPr lang="en-US" altLang="ja-JP" sz="1400" dirty="0">
                <a:solidFill>
                  <a:srgbClr val="FF0066"/>
                </a:solidFill>
                <a:latin typeface="BIZ UDPゴシック" panose="020B0400000000000000" pitchFamily="50" charset="-128"/>
                <a:ea typeface="BIZ UDPゴシック" panose="020B0400000000000000" pitchFamily="50" charset="-128"/>
              </a:rPr>
              <a:t>    </a:t>
            </a:r>
            <a:r>
              <a:rPr kumimoji="1" lang="ja-JP" altLang="en-US" sz="1600" dirty="0">
                <a:solidFill>
                  <a:srgbClr val="FF0066"/>
                </a:solidFill>
                <a:latin typeface="BIZ UDPゴシック" panose="020B0400000000000000" pitchFamily="50" charset="-128"/>
                <a:ea typeface="BIZ UDPゴシック" panose="020B0400000000000000" pitchFamily="50" charset="-128"/>
              </a:rPr>
              <a:t>各種天気予報情報サイト</a:t>
            </a:r>
            <a:r>
              <a:rPr kumimoji="1" lang="ja-JP" altLang="en-US" sz="1400" dirty="0">
                <a:latin typeface="BIZ UDPゴシック" panose="020B0400000000000000" pitchFamily="50" charset="-128"/>
                <a:ea typeface="BIZ UDPゴシック" panose="020B0400000000000000" pitchFamily="50" charset="-128"/>
              </a:rPr>
              <a:t>などで確認</a:t>
            </a:r>
            <a:endParaRPr kumimoji="1" lang="en-US" altLang="ja-JP" sz="1400" dirty="0">
              <a:latin typeface="BIZ UDPゴシック" panose="020B0400000000000000" pitchFamily="50" charset="-128"/>
              <a:ea typeface="BIZ UDPゴシック" panose="020B0400000000000000" pitchFamily="50" charset="-128"/>
            </a:endParaRPr>
          </a:p>
          <a:p>
            <a:pPr>
              <a:lnSpc>
                <a:spcPts val="2200"/>
              </a:lnSpc>
            </a:pPr>
            <a:r>
              <a:rPr lang="en-US" altLang="ja-JP" sz="1400" dirty="0">
                <a:latin typeface="BIZ UDPゴシック" panose="020B0400000000000000" pitchFamily="50" charset="-128"/>
                <a:ea typeface="BIZ UDPゴシック" panose="020B0400000000000000" pitchFamily="50" charset="-128"/>
              </a:rPr>
              <a:t>    </a:t>
            </a:r>
            <a:r>
              <a:rPr kumimoji="1" lang="ja-JP" altLang="en-US" sz="1400" dirty="0">
                <a:latin typeface="BIZ UDPゴシック" panose="020B0400000000000000" pitchFamily="50" charset="-128"/>
                <a:ea typeface="BIZ UDPゴシック" panose="020B0400000000000000" pitchFamily="50" charset="-128"/>
              </a:rPr>
              <a:t>することができます。</a:t>
            </a:r>
            <a:endParaRPr kumimoji="1" lang="en-US" altLang="ja-JP" sz="1400" dirty="0">
              <a:latin typeface="BIZ UDPゴシック" panose="020B0400000000000000" pitchFamily="50" charset="-128"/>
              <a:ea typeface="BIZ UDPゴシック" panose="020B0400000000000000" pitchFamily="50" charset="-128"/>
            </a:endParaRPr>
          </a:p>
          <a:p>
            <a:pPr>
              <a:lnSpc>
                <a:spcPts val="2400"/>
              </a:lnSpc>
            </a:pPr>
            <a:endParaRPr lang="en-US" altLang="ja-JP" sz="1400" dirty="0">
              <a:latin typeface="BIZ UDPゴシック" panose="020B0400000000000000" pitchFamily="50" charset="-128"/>
              <a:ea typeface="BIZ UDPゴシック" panose="020B0400000000000000" pitchFamily="50" charset="-128"/>
            </a:endParaRPr>
          </a:p>
          <a:p>
            <a:pPr>
              <a:lnSpc>
                <a:spcPts val="2400"/>
              </a:lnSpc>
            </a:pPr>
            <a:r>
              <a:rPr lang="ja-JP" altLang="en-US" sz="1400" dirty="0">
                <a:latin typeface="BIZ UDPゴシック" panose="020B0400000000000000" pitchFamily="50" charset="-128"/>
                <a:ea typeface="BIZ UDPゴシック" panose="020B0400000000000000" pitchFamily="50" charset="-128"/>
              </a:rPr>
              <a:t>◆ 熱中症警戒アラートの</a:t>
            </a:r>
            <a:r>
              <a:rPr kumimoji="1" lang="ja-JP" altLang="en-US" sz="1600" dirty="0">
                <a:solidFill>
                  <a:srgbClr val="FF0066"/>
                </a:solidFill>
                <a:latin typeface="BIZ UDPゴシック" panose="020B0400000000000000" pitchFamily="50" charset="-128"/>
                <a:ea typeface="BIZ UDPゴシック" panose="020B0400000000000000" pitchFamily="50" charset="-128"/>
              </a:rPr>
              <a:t>メール配信サー</a:t>
            </a:r>
            <a:endParaRPr kumimoji="1" lang="en-US" altLang="ja-JP" sz="1600" dirty="0">
              <a:solidFill>
                <a:srgbClr val="FF0066"/>
              </a:solidFill>
              <a:latin typeface="BIZ UDPゴシック" panose="020B0400000000000000" pitchFamily="50" charset="-128"/>
              <a:ea typeface="BIZ UDPゴシック" panose="020B0400000000000000" pitchFamily="50" charset="-128"/>
            </a:endParaRPr>
          </a:p>
          <a:p>
            <a:pPr>
              <a:lnSpc>
                <a:spcPts val="2200"/>
              </a:lnSpc>
            </a:pPr>
            <a:r>
              <a:rPr lang="en-US" altLang="ja-JP" sz="1600" dirty="0">
                <a:solidFill>
                  <a:srgbClr val="FF0066"/>
                </a:solidFill>
                <a:latin typeface="BIZ UDPゴシック" panose="020B0400000000000000" pitchFamily="50" charset="-128"/>
                <a:ea typeface="BIZ UDPゴシック" panose="020B0400000000000000" pitchFamily="50" charset="-128"/>
              </a:rPr>
              <a:t>    </a:t>
            </a:r>
            <a:r>
              <a:rPr kumimoji="1" lang="ja-JP" altLang="en-US" sz="1600" dirty="0">
                <a:solidFill>
                  <a:srgbClr val="FF0066"/>
                </a:solidFill>
                <a:latin typeface="BIZ UDPゴシック" panose="020B0400000000000000" pitchFamily="50" charset="-128"/>
                <a:ea typeface="BIZ UDPゴシック" panose="020B0400000000000000" pitchFamily="50" charset="-128"/>
              </a:rPr>
              <a:t>ビス</a:t>
            </a:r>
            <a:r>
              <a:rPr lang="ja-JP" altLang="en-US" sz="1400" dirty="0">
                <a:latin typeface="BIZ UDPゴシック" panose="020B0400000000000000" pitchFamily="50" charset="-128"/>
                <a:ea typeface="BIZ UDPゴシック" panose="020B0400000000000000" pitchFamily="50" charset="-128"/>
              </a:rPr>
              <a:t>（要登録・無料</a:t>
            </a:r>
            <a:r>
              <a:rPr lang="en-US" altLang="ja-JP" sz="1400" baseline="30000" dirty="0">
                <a:latin typeface="BIZ UDPゴシック" panose="020B0400000000000000" pitchFamily="50" charset="-128"/>
                <a:ea typeface="BIZ UDPゴシック" panose="020B0400000000000000" pitchFamily="50" charset="-128"/>
              </a:rPr>
              <a:t>※</a:t>
            </a:r>
            <a:r>
              <a:rPr lang="ja-JP" altLang="en-US" sz="1400" dirty="0">
                <a:latin typeface="BIZ UDPゴシック" panose="020B0400000000000000" pitchFamily="50" charset="-128"/>
                <a:ea typeface="BIZ UDPゴシック" panose="020B0400000000000000" pitchFamily="50" charset="-128"/>
              </a:rPr>
              <a:t>）があります。</a:t>
            </a:r>
            <a:endParaRPr lang="en-US" altLang="ja-JP" sz="1400" dirty="0">
              <a:latin typeface="BIZ UDPゴシック" panose="020B0400000000000000" pitchFamily="50" charset="-128"/>
              <a:ea typeface="BIZ UDPゴシック" panose="020B0400000000000000" pitchFamily="50" charset="-128"/>
            </a:endParaRPr>
          </a:p>
          <a:p>
            <a:pPr>
              <a:lnSpc>
                <a:spcPts val="2000"/>
              </a:lnSpc>
            </a:pPr>
            <a:r>
              <a:rPr lang="ja-JP" altLang="en-US" sz="1400" dirty="0">
                <a:latin typeface="BIZ UDPゴシック" panose="020B0400000000000000" pitchFamily="50" charset="-128"/>
                <a:ea typeface="BIZ UDPゴシック" panose="020B0400000000000000" pitchFamily="50" charset="-128"/>
              </a:rPr>
              <a:t>　</a:t>
            </a:r>
            <a:r>
              <a:rPr lang="en-US" altLang="ja-JP" sz="1050" dirty="0">
                <a:latin typeface="BIZ UDPゴシック" panose="020B0400000000000000" pitchFamily="50" charset="-128"/>
                <a:ea typeface="BIZ UDPゴシック" panose="020B0400000000000000" pitchFamily="50" charset="-128"/>
              </a:rPr>
              <a:t>※</a:t>
            </a:r>
            <a:r>
              <a:rPr lang="ja-JP" altLang="en-US" sz="1050" dirty="0">
                <a:latin typeface="BIZ UDPゴシック" panose="020B0400000000000000" pitchFamily="50" charset="-128"/>
                <a:ea typeface="BIZ UDPゴシック" panose="020B0400000000000000" pitchFamily="50" charset="-128"/>
              </a:rPr>
              <a:t> 情報取得にかかる通信料は利用者の負担となります。</a:t>
            </a:r>
          </a:p>
        </p:txBody>
      </p:sp>
      <p:sp>
        <p:nvSpPr>
          <p:cNvPr id="22" name="テキスト ボックス 21">
            <a:extLst>
              <a:ext uri="{FF2B5EF4-FFF2-40B4-BE49-F238E27FC236}">
                <a16:creationId xmlns:a16="http://schemas.microsoft.com/office/drawing/2014/main" id="{C2D58A79-69AC-4890-BF33-E59583720A65}"/>
              </a:ext>
            </a:extLst>
          </p:cNvPr>
          <p:cNvSpPr txBox="1"/>
          <p:nvPr/>
        </p:nvSpPr>
        <p:spPr>
          <a:xfrm>
            <a:off x="733351" y="2315300"/>
            <a:ext cx="3437546" cy="412934"/>
          </a:xfrm>
          <a:prstGeom prst="rect">
            <a:avLst/>
          </a:prstGeom>
          <a:noFill/>
        </p:spPr>
        <p:txBody>
          <a:bodyPr wrap="square" rtlCol="0">
            <a:spAutoFit/>
          </a:bodyPr>
          <a:lstStyle>
            <a:defPPr>
              <a:defRPr lang="en-US"/>
            </a:defPPr>
            <a:lvl1pPr>
              <a:lnSpc>
                <a:spcPts val="3000"/>
              </a:lnSpc>
              <a:defRPr kumimoji="1" sz="2400">
                <a:ln w="6350">
                  <a:solidFill>
                    <a:schemeClr val="tx1"/>
                  </a:solidFill>
                </a:ln>
                <a:solidFill>
                  <a:srgbClr val="FF0000"/>
                </a:solidFill>
                <a:effectLst>
                  <a:glow rad="127000">
                    <a:schemeClr val="bg1"/>
                  </a:glow>
                </a:effectLst>
                <a:latin typeface="HGP創英角ｺﾞｼｯｸUB" panose="020B0A00000000000000" pitchFamily="50" charset="-128"/>
                <a:ea typeface="HGP創英角ｺﾞｼｯｸUB" panose="020B0A00000000000000" pitchFamily="50" charset="-128"/>
              </a:defRPr>
            </a:lvl1pPr>
          </a:lstStyle>
          <a:p>
            <a:pPr>
              <a:lnSpc>
                <a:spcPts val="2500"/>
              </a:lnSpc>
            </a:pPr>
            <a:r>
              <a:rPr lang="ja-JP" altLang="en-US" sz="2200" dirty="0">
                <a:ln w="6350">
                  <a:noFill/>
                </a:ln>
                <a:solidFill>
                  <a:srgbClr val="002060"/>
                </a:solidFill>
                <a:effectLst/>
                <a:latin typeface="Meiryo UI" panose="020B0604030504040204" pitchFamily="50" charset="-128"/>
                <a:ea typeface="Meiryo UI" panose="020B0604030504040204" pitchFamily="50" charset="-128"/>
              </a:rPr>
              <a:t>どのように発表されるの？</a:t>
            </a:r>
          </a:p>
        </p:txBody>
      </p:sp>
      <p:sp>
        <p:nvSpPr>
          <p:cNvPr id="40" name="角丸四角形 39"/>
          <p:cNvSpPr/>
          <p:nvPr/>
        </p:nvSpPr>
        <p:spPr>
          <a:xfrm>
            <a:off x="4671755" y="2326435"/>
            <a:ext cx="3857311" cy="3246517"/>
          </a:xfrm>
          <a:prstGeom prst="roundRect">
            <a:avLst>
              <a:gd name="adj" fmla="val 4542"/>
            </a:avLst>
          </a:prstGeom>
          <a:solidFill>
            <a:schemeClr val="accent4">
              <a:lumMod val="20000"/>
              <a:lumOff val="80000"/>
            </a:schemeClr>
          </a:solidFill>
          <a:ln>
            <a:noFill/>
          </a:ln>
          <a:effectLst>
            <a:outerShdw blurRad="101600" dist="1270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1" name="テキスト ボックス 40">
            <a:extLst>
              <a:ext uri="{FF2B5EF4-FFF2-40B4-BE49-F238E27FC236}">
                <a16:creationId xmlns:a16="http://schemas.microsoft.com/office/drawing/2014/main" id="{229EEF30-3600-4F62-8204-60E451BCBDCE}"/>
              </a:ext>
            </a:extLst>
          </p:cNvPr>
          <p:cNvSpPr txBox="1"/>
          <p:nvPr/>
        </p:nvSpPr>
        <p:spPr>
          <a:xfrm>
            <a:off x="4776631" y="3015177"/>
            <a:ext cx="3760322" cy="2554545"/>
          </a:xfrm>
          <a:prstGeom prst="rect">
            <a:avLst/>
          </a:prstGeom>
          <a:noFill/>
        </p:spPr>
        <p:txBody>
          <a:bodyPr wrap="square" rtlCol="0">
            <a:spAutoFit/>
          </a:bodyPr>
          <a:lstStyle>
            <a:defPPr>
              <a:defRPr lang="en-US"/>
            </a:defPPr>
            <a:lvl1pPr>
              <a:lnSpc>
                <a:spcPct val="150000"/>
              </a:lnSpc>
              <a:defRPr kumimoji="1" sz="1600"/>
            </a:lvl1pPr>
          </a:lstStyle>
          <a:p>
            <a:pPr>
              <a:lnSpc>
                <a:spcPts val="2400"/>
              </a:lnSpc>
            </a:pPr>
            <a:r>
              <a:rPr lang="ja-JP" altLang="en-US" dirty="0">
                <a:latin typeface="BIZ UDPゴシック" panose="020B0400000000000000" pitchFamily="50" charset="-128"/>
                <a:ea typeface="BIZ UDPゴシック" panose="020B0400000000000000" pitchFamily="50" charset="-128"/>
              </a:rPr>
              <a:t>◆外での運動や活動を</a:t>
            </a:r>
            <a:r>
              <a:rPr lang="ja-JP" altLang="en-US" dirty="0">
                <a:solidFill>
                  <a:srgbClr val="FF0066"/>
                </a:solidFill>
                <a:latin typeface="BIZ UDPゴシック" panose="020B0400000000000000" pitchFamily="50" charset="-128"/>
                <a:ea typeface="BIZ UDPゴシック" panose="020B0400000000000000" pitchFamily="50" charset="-128"/>
              </a:rPr>
              <a:t>中止・延期</a:t>
            </a:r>
            <a:r>
              <a:rPr lang="ja-JP" altLang="en-US" dirty="0">
                <a:latin typeface="BIZ UDPゴシック" panose="020B0400000000000000" pitchFamily="50" charset="-128"/>
                <a:ea typeface="BIZ UDPゴシック" panose="020B0400000000000000" pitchFamily="50" charset="-128"/>
              </a:rPr>
              <a:t>する</a:t>
            </a:r>
          </a:p>
          <a:p>
            <a:pPr>
              <a:lnSpc>
                <a:spcPts val="2400"/>
              </a:lnSpc>
            </a:pPr>
            <a:r>
              <a:rPr lang="ja-JP" altLang="en-US" dirty="0">
                <a:latin typeface="BIZ UDPゴシック" panose="020B0400000000000000" pitchFamily="50" charset="-128"/>
                <a:ea typeface="BIZ UDPゴシック" panose="020B0400000000000000" pitchFamily="50" charset="-128"/>
              </a:rPr>
              <a:t>◆高齢者など熱中症のリスクが高い</a:t>
            </a:r>
            <a:endParaRPr lang="en-US" altLang="ja-JP" dirty="0">
              <a:latin typeface="BIZ UDPゴシック" panose="020B0400000000000000" pitchFamily="50" charset="-128"/>
              <a:ea typeface="BIZ UDPゴシック" panose="020B0400000000000000" pitchFamily="50" charset="-128"/>
            </a:endParaRPr>
          </a:p>
          <a:p>
            <a:pPr>
              <a:lnSpc>
                <a:spcPts val="2400"/>
              </a:lnSpc>
            </a:pPr>
            <a:r>
              <a:rPr lang="en-US" altLang="ja-JP" dirty="0">
                <a:latin typeface="BIZ UDPゴシック" panose="020B0400000000000000" pitchFamily="50" charset="-128"/>
                <a:ea typeface="BIZ UDPゴシック" panose="020B0400000000000000" pitchFamily="50" charset="-128"/>
              </a:rPr>
              <a:t>   </a:t>
            </a:r>
            <a:r>
              <a:rPr lang="ja-JP" altLang="en-US" dirty="0">
                <a:latin typeface="BIZ UDPゴシック" panose="020B0400000000000000" pitchFamily="50" charset="-128"/>
                <a:ea typeface="BIZ UDPゴシック" panose="020B0400000000000000" pitchFamily="50" charset="-128"/>
              </a:rPr>
              <a:t>人に注意するように</a:t>
            </a:r>
            <a:r>
              <a:rPr lang="ja-JP" altLang="en-US" dirty="0">
                <a:solidFill>
                  <a:srgbClr val="FF0066"/>
                </a:solidFill>
                <a:latin typeface="BIZ UDPゴシック" panose="020B0400000000000000" pitchFamily="50" charset="-128"/>
                <a:ea typeface="BIZ UDPゴシック" panose="020B0400000000000000" pitchFamily="50" charset="-128"/>
              </a:rPr>
              <a:t>声をかける</a:t>
            </a:r>
            <a:endParaRPr lang="en-US" altLang="ja-JP" dirty="0">
              <a:solidFill>
                <a:srgbClr val="FF0066"/>
              </a:solidFill>
              <a:latin typeface="BIZ UDPゴシック" panose="020B0400000000000000" pitchFamily="50" charset="-128"/>
              <a:ea typeface="BIZ UDPゴシック" panose="020B0400000000000000" pitchFamily="50" charset="-128"/>
            </a:endParaRPr>
          </a:p>
          <a:p>
            <a:pPr>
              <a:lnSpc>
                <a:spcPts val="2400"/>
              </a:lnSpc>
            </a:pPr>
            <a:r>
              <a:rPr lang="ja-JP" altLang="en-US" dirty="0">
                <a:latin typeface="BIZ UDPゴシック" panose="020B0400000000000000" pitchFamily="50" charset="-128"/>
                <a:ea typeface="BIZ UDPゴシック" panose="020B0400000000000000" pitchFamily="50" charset="-128"/>
              </a:rPr>
              <a:t>◆</a:t>
            </a:r>
            <a:r>
              <a:rPr lang="ja-JP" altLang="en-US" dirty="0">
                <a:solidFill>
                  <a:srgbClr val="FF0066"/>
                </a:solidFill>
                <a:latin typeface="BIZ UDPゴシック" panose="020B0400000000000000" pitchFamily="50" charset="-128"/>
                <a:ea typeface="BIZ UDPゴシック" panose="020B0400000000000000" pitchFamily="50" charset="-128"/>
              </a:rPr>
              <a:t>軽装</a:t>
            </a:r>
            <a:r>
              <a:rPr lang="ja-JP" altLang="en-US" dirty="0">
                <a:latin typeface="BIZ UDPゴシック" panose="020B0400000000000000" pitchFamily="50" charset="-128"/>
                <a:ea typeface="BIZ UDPゴシック" panose="020B0400000000000000" pitchFamily="50" charset="-128"/>
              </a:rPr>
              <a:t>かつ</a:t>
            </a:r>
            <a:r>
              <a:rPr lang="ja-JP" altLang="en-US" dirty="0">
                <a:solidFill>
                  <a:srgbClr val="FF0066"/>
                </a:solidFill>
                <a:latin typeface="BIZ UDPゴシック" panose="020B0400000000000000" pitchFamily="50" charset="-128"/>
                <a:ea typeface="BIZ UDPゴシック" panose="020B0400000000000000" pitchFamily="50" charset="-128"/>
              </a:rPr>
              <a:t>こまめな水分、塩分補給</a:t>
            </a:r>
            <a:r>
              <a:rPr lang="ja-JP" altLang="en-US" dirty="0">
                <a:latin typeface="BIZ UDPゴシック" panose="020B0400000000000000" pitchFamily="50" charset="-128"/>
                <a:ea typeface="BIZ UDPゴシック" panose="020B0400000000000000" pitchFamily="50" charset="-128"/>
              </a:rPr>
              <a:t>を</a:t>
            </a:r>
            <a:endParaRPr lang="en-US" altLang="ja-JP" dirty="0">
              <a:latin typeface="BIZ UDPゴシック" panose="020B0400000000000000" pitchFamily="50" charset="-128"/>
              <a:ea typeface="BIZ UDPゴシック" panose="020B0400000000000000" pitchFamily="50" charset="-128"/>
            </a:endParaRPr>
          </a:p>
          <a:p>
            <a:pPr>
              <a:lnSpc>
                <a:spcPts val="2400"/>
              </a:lnSpc>
            </a:pPr>
            <a:r>
              <a:rPr lang="ja-JP" altLang="en-US" dirty="0">
                <a:latin typeface="BIZ UDPゴシック" panose="020B0400000000000000" pitchFamily="50" charset="-128"/>
                <a:ea typeface="BIZ UDPゴシック" panose="020B0400000000000000" pitchFamily="50" charset="-128"/>
              </a:rPr>
              <a:t>　 心がける</a:t>
            </a:r>
          </a:p>
          <a:p>
            <a:pPr>
              <a:lnSpc>
                <a:spcPts val="2400"/>
              </a:lnSpc>
            </a:pPr>
            <a:r>
              <a:rPr lang="ja-JP" altLang="en-US" dirty="0">
                <a:latin typeface="BIZ UDPゴシック" panose="020B0400000000000000" pitchFamily="50" charset="-128"/>
                <a:ea typeface="BIZ UDPゴシック" panose="020B0400000000000000" pitchFamily="50" charset="-128"/>
              </a:rPr>
              <a:t>◆昼夜を問わず、</a:t>
            </a:r>
            <a:r>
              <a:rPr lang="ja-JP" altLang="en-US" dirty="0">
                <a:solidFill>
                  <a:srgbClr val="FF0066"/>
                </a:solidFill>
                <a:latin typeface="BIZ UDPゴシック" panose="020B0400000000000000" pitchFamily="50" charset="-128"/>
                <a:ea typeface="BIZ UDPゴシック" panose="020B0400000000000000" pitchFamily="50" charset="-128"/>
              </a:rPr>
              <a:t>エアコンを使用</a:t>
            </a:r>
            <a:r>
              <a:rPr lang="ja-JP" altLang="en-US" dirty="0">
                <a:latin typeface="BIZ UDPゴシック" panose="020B0400000000000000" pitchFamily="50" charset="-128"/>
                <a:ea typeface="BIZ UDPゴシック" panose="020B0400000000000000" pitchFamily="50" charset="-128"/>
              </a:rPr>
              <a:t>し</a:t>
            </a:r>
            <a:endParaRPr lang="en-US" altLang="ja-JP" dirty="0">
              <a:latin typeface="BIZ UDPゴシック" panose="020B0400000000000000" pitchFamily="50" charset="-128"/>
              <a:ea typeface="BIZ UDPゴシック" panose="020B0400000000000000" pitchFamily="50" charset="-128"/>
            </a:endParaRPr>
          </a:p>
          <a:p>
            <a:pPr>
              <a:lnSpc>
                <a:spcPts val="2400"/>
              </a:lnSpc>
            </a:pPr>
            <a:r>
              <a:rPr lang="ja-JP" altLang="en-US" dirty="0">
                <a:latin typeface="BIZ UDPゴシック" panose="020B0400000000000000" pitchFamily="50" charset="-128"/>
                <a:ea typeface="BIZ UDPゴシック" panose="020B0400000000000000" pitchFamily="50" charset="-128"/>
              </a:rPr>
              <a:t>　 室内温度を調整</a:t>
            </a:r>
            <a:endParaRPr lang="en-US" altLang="ja-JP" dirty="0">
              <a:latin typeface="BIZ UDPゴシック" panose="020B0400000000000000" pitchFamily="50" charset="-128"/>
              <a:ea typeface="BIZ UDPゴシック" panose="020B0400000000000000" pitchFamily="50" charset="-128"/>
            </a:endParaRPr>
          </a:p>
          <a:p>
            <a:pPr>
              <a:lnSpc>
                <a:spcPts val="2400"/>
              </a:lnSpc>
            </a:pPr>
            <a:r>
              <a:rPr lang="ja-JP" altLang="en-US" dirty="0">
                <a:latin typeface="BIZ UDPゴシック" panose="020B0400000000000000" pitchFamily="50" charset="-128"/>
                <a:ea typeface="BIZ UDPゴシック" panose="020B0400000000000000" pitchFamily="50" charset="-128"/>
              </a:rPr>
              <a:t>◆</a:t>
            </a:r>
            <a:r>
              <a:rPr lang="ja-JP" altLang="en-US" dirty="0">
                <a:solidFill>
                  <a:srgbClr val="FF0066"/>
                </a:solidFill>
                <a:latin typeface="BIZ UDPゴシック" panose="020B0400000000000000" pitchFamily="50" charset="-128"/>
                <a:ea typeface="BIZ UDPゴシック" panose="020B0400000000000000" pitchFamily="50" charset="-128"/>
              </a:rPr>
              <a:t>クールスポット</a:t>
            </a:r>
            <a:r>
              <a:rPr lang="ja-JP" altLang="en-US" dirty="0">
                <a:latin typeface="BIZ UDPゴシック" panose="020B0400000000000000" pitchFamily="50" charset="-128"/>
                <a:ea typeface="BIZ UDPゴシック" panose="020B0400000000000000" pitchFamily="50" charset="-128"/>
              </a:rPr>
              <a:t>へ出かける</a:t>
            </a:r>
          </a:p>
        </p:txBody>
      </p:sp>
      <p:grpSp>
        <p:nvGrpSpPr>
          <p:cNvPr id="69" name="グループ化 68">
            <a:extLst>
              <a:ext uri="{FF2B5EF4-FFF2-40B4-BE49-F238E27FC236}">
                <a16:creationId xmlns:a16="http://schemas.microsoft.com/office/drawing/2014/main" id="{CEA5F573-A1E7-4E9F-B2C9-3A3CD58E1F7D}"/>
              </a:ext>
            </a:extLst>
          </p:cNvPr>
          <p:cNvGrpSpPr/>
          <p:nvPr/>
        </p:nvGrpSpPr>
        <p:grpSpPr>
          <a:xfrm>
            <a:off x="7506548" y="5003833"/>
            <a:ext cx="782549" cy="452256"/>
            <a:chOff x="2887032" y="3885204"/>
            <a:chExt cx="1552060" cy="869657"/>
          </a:xfrm>
        </p:grpSpPr>
        <p:grpSp>
          <p:nvGrpSpPr>
            <p:cNvPr id="70" name="グループ化 69">
              <a:extLst>
                <a:ext uri="{FF2B5EF4-FFF2-40B4-BE49-F238E27FC236}">
                  <a16:creationId xmlns:a16="http://schemas.microsoft.com/office/drawing/2014/main" id="{DF98CA00-E6BA-4EC6-B3AC-1374D61377FA}"/>
                </a:ext>
              </a:extLst>
            </p:cNvPr>
            <p:cNvGrpSpPr/>
            <p:nvPr/>
          </p:nvGrpSpPr>
          <p:grpSpPr>
            <a:xfrm>
              <a:off x="2924193" y="3885204"/>
              <a:ext cx="1514899" cy="631727"/>
              <a:chOff x="2924193" y="3885204"/>
              <a:chExt cx="2558217" cy="1066800"/>
            </a:xfrm>
          </p:grpSpPr>
          <p:sp>
            <p:nvSpPr>
              <p:cNvPr id="75" name="四角形: 角を丸くする 166">
                <a:extLst>
                  <a:ext uri="{FF2B5EF4-FFF2-40B4-BE49-F238E27FC236}">
                    <a16:creationId xmlns:a16="http://schemas.microsoft.com/office/drawing/2014/main" id="{023B6314-8F52-4D50-AAC2-DD1589648FFC}"/>
                  </a:ext>
                </a:extLst>
              </p:cNvPr>
              <p:cNvSpPr/>
              <p:nvPr/>
            </p:nvSpPr>
            <p:spPr>
              <a:xfrm>
                <a:off x="2924193" y="3885204"/>
                <a:ext cx="2312894" cy="699247"/>
              </a:xfrm>
              <a:prstGeom prst="roundRect">
                <a:avLst>
                  <a:gd name="adj" fmla="val 6410"/>
                </a:avLst>
              </a:prstGeom>
              <a:no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76" name="直線コネクタ 75">
                <a:extLst>
                  <a:ext uri="{FF2B5EF4-FFF2-40B4-BE49-F238E27FC236}">
                    <a16:creationId xmlns:a16="http://schemas.microsoft.com/office/drawing/2014/main" id="{E5C4DB42-E788-4DC1-AF15-2FB9F7541360}"/>
                  </a:ext>
                </a:extLst>
              </p:cNvPr>
              <p:cNvCxnSpPr>
                <a:cxnSpLocks/>
              </p:cNvCxnSpPr>
              <p:nvPr/>
            </p:nvCxnSpPr>
            <p:spPr>
              <a:xfrm>
                <a:off x="3049699" y="4006228"/>
                <a:ext cx="2052917"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7" name="直線コネクタ 76">
                <a:extLst>
                  <a:ext uri="{FF2B5EF4-FFF2-40B4-BE49-F238E27FC236}">
                    <a16:creationId xmlns:a16="http://schemas.microsoft.com/office/drawing/2014/main" id="{03CB20FF-BB9B-446D-9B7F-8BD249570F79}"/>
                  </a:ext>
                </a:extLst>
              </p:cNvPr>
              <p:cNvCxnSpPr>
                <a:cxnSpLocks/>
              </p:cNvCxnSpPr>
              <p:nvPr/>
            </p:nvCxnSpPr>
            <p:spPr>
              <a:xfrm>
                <a:off x="3049699" y="4116046"/>
                <a:ext cx="2052917"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8" name="直線コネクタ 77">
                <a:extLst>
                  <a:ext uri="{FF2B5EF4-FFF2-40B4-BE49-F238E27FC236}">
                    <a16:creationId xmlns:a16="http://schemas.microsoft.com/office/drawing/2014/main" id="{6BED40D5-90BC-420B-AD1F-2A3F6F1C67AA}"/>
                  </a:ext>
                </a:extLst>
              </p:cNvPr>
              <p:cNvCxnSpPr>
                <a:cxnSpLocks/>
              </p:cNvCxnSpPr>
              <p:nvPr/>
            </p:nvCxnSpPr>
            <p:spPr>
              <a:xfrm>
                <a:off x="3049699" y="4225864"/>
                <a:ext cx="2052917"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9" name="直線コネクタ 78">
                <a:extLst>
                  <a:ext uri="{FF2B5EF4-FFF2-40B4-BE49-F238E27FC236}">
                    <a16:creationId xmlns:a16="http://schemas.microsoft.com/office/drawing/2014/main" id="{8899C28F-0831-4FE6-9741-A84FA81A5355}"/>
                  </a:ext>
                </a:extLst>
              </p:cNvPr>
              <p:cNvCxnSpPr>
                <a:cxnSpLocks/>
              </p:cNvCxnSpPr>
              <p:nvPr/>
            </p:nvCxnSpPr>
            <p:spPr>
              <a:xfrm>
                <a:off x="3049699" y="4335682"/>
                <a:ext cx="2052917"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0" name="直線コネクタ 79">
                <a:extLst>
                  <a:ext uri="{FF2B5EF4-FFF2-40B4-BE49-F238E27FC236}">
                    <a16:creationId xmlns:a16="http://schemas.microsoft.com/office/drawing/2014/main" id="{4A62D390-99C7-4B96-8056-5DE1FA7517DA}"/>
                  </a:ext>
                </a:extLst>
              </p:cNvPr>
              <p:cNvCxnSpPr>
                <a:cxnSpLocks/>
              </p:cNvCxnSpPr>
              <p:nvPr/>
            </p:nvCxnSpPr>
            <p:spPr>
              <a:xfrm>
                <a:off x="3049699" y="4445499"/>
                <a:ext cx="2052917"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1" name="直線コネクタ 80">
                <a:extLst>
                  <a:ext uri="{FF2B5EF4-FFF2-40B4-BE49-F238E27FC236}">
                    <a16:creationId xmlns:a16="http://schemas.microsoft.com/office/drawing/2014/main" id="{D9D24725-7364-4AB8-A4A5-7BEF91DDD05F}"/>
                  </a:ext>
                </a:extLst>
              </p:cNvPr>
              <p:cNvCxnSpPr>
                <a:cxnSpLocks/>
              </p:cNvCxnSpPr>
              <p:nvPr/>
            </p:nvCxnSpPr>
            <p:spPr>
              <a:xfrm>
                <a:off x="2943420" y="4580218"/>
                <a:ext cx="0" cy="107575"/>
              </a:xfrm>
              <a:prstGeom prst="line">
                <a:avLst/>
              </a:prstGeom>
              <a:ln w="25400" cap="rnd">
                <a:solidFill>
                  <a:schemeClr val="tx1"/>
                </a:solidFill>
                <a:bevel/>
              </a:ln>
            </p:spPr>
            <p:style>
              <a:lnRef idx="1">
                <a:schemeClr val="accent1"/>
              </a:lnRef>
              <a:fillRef idx="0">
                <a:schemeClr val="accent1"/>
              </a:fillRef>
              <a:effectRef idx="0">
                <a:schemeClr val="accent1"/>
              </a:effectRef>
              <a:fontRef idx="minor">
                <a:schemeClr val="tx1"/>
              </a:fontRef>
            </p:style>
          </p:cxnSp>
          <p:cxnSp>
            <p:nvCxnSpPr>
              <p:cNvPr id="82" name="直線コネクタ 81">
                <a:extLst>
                  <a:ext uri="{FF2B5EF4-FFF2-40B4-BE49-F238E27FC236}">
                    <a16:creationId xmlns:a16="http://schemas.microsoft.com/office/drawing/2014/main" id="{B8A8C441-74C3-4A78-9CA3-55DC24930673}"/>
                  </a:ext>
                </a:extLst>
              </p:cNvPr>
              <p:cNvCxnSpPr>
                <a:cxnSpLocks/>
              </p:cNvCxnSpPr>
              <p:nvPr/>
            </p:nvCxnSpPr>
            <p:spPr>
              <a:xfrm>
                <a:off x="5214426" y="4580218"/>
                <a:ext cx="0" cy="107575"/>
              </a:xfrm>
              <a:prstGeom prst="line">
                <a:avLst/>
              </a:prstGeom>
              <a:ln w="25400" cap="rnd">
                <a:solidFill>
                  <a:schemeClr val="tx1"/>
                </a:solidFill>
                <a:bevel/>
              </a:ln>
            </p:spPr>
            <p:style>
              <a:lnRef idx="1">
                <a:schemeClr val="accent1"/>
              </a:lnRef>
              <a:fillRef idx="0">
                <a:schemeClr val="accent1"/>
              </a:fillRef>
              <a:effectRef idx="0">
                <a:schemeClr val="accent1"/>
              </a:effectRef>
              <a:fontRef idx="minor">
                <a:schemeClr val="tx1"/>
              </a:fontRef>
            </p:style>
          </p:cxnSp>
          <p:cxnSp>
            <p:nvCxnSpPr>
              <p:cNvPr id="83" name="直線コネクタ 82">
                <a:extLst>
                  <a:ext uri="{FF2B5EF4-FFF2-40B4-BE49-F238E27FC236}">
                    <a16:creationId xmlns:a16="http://schemas.microsoft.com/office/drawing/2014/main" id="{94086159-3869-4FAB-896A-2D6426730B19}"/>
                  </a:ext>
                </a:extLst>
              </p:cNvPr>
              <p:cNvCxnSpPr>
                <a:cxnSpLocks/>
              </p:cNvCxnSpPr>
              <p:nvPr/>
            </p:nvCxnSpPr>
            <p:spPr>
              <a:xfrm>
                <a:off x="2947431" y="4697336"/>
                <a:ext cx="98035" cy="178588"/>
              </a:xfrm>
              <a:prstGeom prst="line">
                <a:avLst/>
              </a:prstGeom>
              <a:ln w="25400" cap="rnd">
                <a:solidFill>
                  <a:schemeClr val="tx1"/>
                </a:solidFill>
                <a:bevel/>
              </a:ln>
            </p:spPr>
            <p:style>
              <a:lnRef idx="1">
                <a:schemeClr val="accent1"/>
              </a:lnRef>
              <a:fillRef idx="0">
                <a:schemeClr val="accent1"/>
              </a:fillRef>
              <a:effectRef idx="0">
                <a:schemeClr val="accent1"/>
              </a:effectRef>
              <a:fontRef idx="minor">
                <a:schemeClr val="tx1"/>
              </a:fontRef>
            </p:style>
          </p:cxnSp>
          <p:cxnSp>
            <p:nvCxnSpPr>
              <p:cNvPr id="84" name="直線コネクタ 83">
                <a:extLst>
                  <a:ext uri="{FF2B5EF4-FFF2-40B4-BE49-F238E27FC236}">
                    <a16:creationId xmlns:a16="http://schemas.microsoft.com/office/drawing/2014/main" id="{320158ED-28E6-422E-B23E-E56067FC76DA}"/>
                  </a:ext>
                </a:extLst>
              </p:cNvPr>
              <p:cNvCxnSpPr>
                <a:cxnSpLocks/>
              </p:cNvCxnSpPr>
              <p:nvPr/>
            </p:nvCxnSpPr>
            <p:spPr>
              <a:xfrm>
                <a:off x="5214426" y="4687793"/>
                <a:ext cx="103226" cy="200043"/>
              </a:xfrm>
              <a:prstGeom prst="line">
                <a:avLst/>
              </a:prstGeom>
              <a:ln w="25400" cap="rnd">
                <a:solidFill>
                  <a:schemeClr val="tx1"/>
                </a:solidFill>
                <a:bevel/>
              </a:ln>
            </p:spPr>
            <p:style>
              <a:lnRef idx="1">
                <a:schemeClr val="accent1"/>
              </a:lnRef>
              <a:fillRef idx="0">
                <a:schemeClr val="accent1"/>
              </a:fillRef>
              <a:effectRef idx="0">
                <a:schemeClr val="accent1"/>
              </a:effectRef>
              <a:fontRef idx="minor">
                <a:schemeClr val="tx1"/>
              </a:fontRef>
            </p:style>
          </p:cxnSp>
          <p:cxnSp>
            <p:nvCxnSpPr>
              <p:cNvPr id="85" name="直線コネクタ 84">
                <a:extLst>
                  <a:ext uri="{FF2B5EF4-FFF2-40B4-BE49-F238E27FC236}">
                    <a16:creationId xmlns:a16="http://schemas.microsoft.com/office/drawing/2014/main" id="{A96C1F11-F050-4E7A-AF84-4C26FAE5F4FF}"/>
                  </a:ext>
                </a:extLst>
              </p:cNvPr>
              <p:cNvCxnSpPr>
                <a:cxnSpLocks/>
              </p:cNvCxnSpPr>
              <p:nvPr/>
            </p:nvCxnSpPr>
            <p:spPr>
              <a:xfrm>
                <a:off x="5217388" y="3891220"/>
                <a:ext cx="262244" cy="115008"/>
              </a:xfrm>
              <a:prstGeom prst="line">
                <a:avLst/>
              </a:prstGeom>
              <a:ln w="25400" cap="rnd">
                <a:solidFill>
                  <a:schemeClr val="tx1"/>
                </a:solidFill>
                <a:bevel/>
              </a:ln>
            </p:spPr>
            <p:style>
              <a:lnRef idx="1">
                <a:schemeClr val="accent1"/>
              </a:lnRef>
              <a:fillRef idx="0">
                <a:schemeClr val="accent1"/>
              </a:fillRef>
              <a:effectRef idx="0">
                <a:schemeClr val="accent1"/>
              </a:effectRef>
              <a:fontRef idx="minor">
                <a:schemeClr val="tx1"/>
              </a:fontRef>
            </p:style>
          </p:cxnSp>
          <p:cxnSp>
            <p:nvCxnSpPr>
              <p:cNvPr id="86" name="直線コネクタ 85">
                <a:extLst>
                  <a:ext uri="{FF2B5EF4-FFF2-40B4-BE49-F238E27FC236}">
                    <a16:creationId xmlns:a16="http://schemas.microsoft.com/office/drawing/2014/main" id="{5CB9221C-3407-4EFF-9138-BCB46DC17DC1}"/>
                  </a:ext>
                </a:extLst>
              </p:cNvPr>
              <p:cNvCxnSpPr>
                <a:cxnSpLocks/>
              </p:cNvCxnSpPr>
              <p:nvPr/>
            </p:nvCxnSpPr>
            <p:spPr>
              <a:xfrm>
                <a:off x="5479632" y="4005352"/>
                <a:ext cx="1" cy="918882"/>
              </a:xfrm>
              <a:prstGeom prst="line">
                <a:avLst/>
              </a:prstGeom>
              <a:ln w="25400" cap="rnd">
                <a:solidFill>
                  <a:schemeClr val="tx1"/>
                </a:solidFill>
                <a:bevel/>
              </a:ln>
            </p:spPr>
            <p:style>
              <a:lnRef idx="1">
                <a:schemeClr val="accent1"/>
              </a:lnRef>
              <a:fillRef idx="0">
                <a:schemeClr val="accent1"/>
              </a:fillRef>
              <a:effectRef idx="0">
                <a:schemeClr val="accent1"/>
              </a:effectRef>
              <a:fontRef idx="minor">
                <a:schemeClr val="tx1"/>
              </a:fontRef>
            </p:style>
          </p:cxnSp>
          <p:cxnSp>
            <p:nvCxnSpPr>
              <p:cNvPr id="87" name="直線コネクタ 86">
                <a:extLst>
                  <a:ext uri="{FF2B5EF4-FFF2-40B4-BE49-F238E27FC236}">
                    <a16:creationId xmlns:a16="http://schemas.microsoft.com/office/drawing/2014/main" id="{2719D629-C031-4489-9A60-07E1EAB73C80}"/>
                  </a:ext>
                </a:extLst>
              </p:cNvPr>
              <p:cNvCxnSpPr>
                <a:cxnSpLocks/>
              </p:cNvCxnSpPr>
              <p:nvPr/>
            </p:nvCxnSpPr>
            <p:spPr>
              <a:xfrm flipV="1">
                <a:off x="5311636" y="4923809"/>
                <a:ext cx="170774" cy="26190"/>
              </a:xfrm>
              <a:prstGeom prst="line">
                <a:avLst/>
              </a:prstGeom>
              <a:ln w="25400" cap="rnd">
                <a:solidFill>
                  <a:schemeClr val="tx1"/>
                </a:solidFill>
                <a:bevel/>
              </a:ln>
            </p:spPr>
            <p:style>
              <a:lnRef idx="1">
                <a:schemeClr val="accent1"/>
              </a:lnRef>
              <a:fillRef idx="0">
                <a:schemeClr val="accent1"/>
              </a:fillRef>
              <a:effectRef idx="0">
                <a:schemeClr val="accent1"/>
              </a:effectRef>
              <a:fontRef idx="minor">
                <a:schemeClr val="tx1"/>
              </a:fontRef>
            </p:style>
          </p:cxnSp>
          <p:cxnSp>
            <p:nvCxnSpPr>
              <p:cNvPr id="88" name="直線コネクタ 87">
                <a:extLst>
                  <a:ext uri="{FF2B5EF4-FFF2-40B4-BE49-F238E27FC236}">
                    <a16:creationId xmlns:a16="http://schemas.microsoft.com/office/drawing/2014/main" id="{BEFB24D0-C8EA-4CD3-8D81-54FFFB4B919E}"/>
                  </a:ext>
                </a:extLst>
              </p:cNvPr>
              <p:cNvCxnSpPr>
                <a:cxnSpLocks/>
              </p:cNvCxnSpPr>
              <p:nvPr/>
            </p:nvCxnSpPr>
            <p:spPr>
              <a:xfrm>
                <a:off x="2943420" y="4687793"/>
                <a:ext cx="2271005"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9" name="直線コネクタ 88">
                <a:extLst>
                  <a:ext uri="{FF2B5EF4-FFF2-40B4-BE49-F238E27FC236}">
                    <a16:creationId xmlns:a16="http://schemas.microsoft.com/office/drawing/2014/main" id="{99931864-8A20-4344-BC38-DD5A3270A96B}"/>
                  </a:ext>
                </a:extLst>
              </p:cNvPr>
              <p:cNvCxnSpPr>
                <a:cxnSpLocks/>
              </p:cNvCxnSpPr>
              <p:nvPr/>
            </p:nvCxnSpPr>
            <p:spPr>
              <a:xfrm>
                <a:off x="3049699" y="4890989"/>
                <a:ext cx="2269065" cy="0"/>
              </a:xfrm>
              <a:prstGeom prst="line">
                <a:avLst/>
              </a:prstGeom>
              <a:ln w="25400" cap="rnd">
                <a:solidFill>
                  <a:schemeClr val="tx1"/>
                </a:solidFill>
                <a:bevel/>
              </a:ln>
            </p:spPr>
            <p:style>
              <a:lnRef idx="1">
                <a:schemeClr val="accent1"/>
              </a:lnRef>
              <a:fillRef idx="0">
                <a:schemeClr val="accent1"/>
              </a:fillRef>
              <a:effectRef idx="0">
                <a:schemeClr val="accent1"/>
              </a:effectRef>
              <a:fontRef idx="minor">
                <a:schemeClr val="tx1"/>
              </a:fontRef>
            </p:style>
          </p:cxnSp>
          <p:cxnSp>
            <p:nvCxnSpPr>
              <p:cNvPr id="90" name="直線コネクタ 89">
                <a:extLst>
                  <a:ext uri="{FF2B5EF4-FFF2-40B4-BE49-F238E27FC236}">
                    <a16:creationId xmlns:a16="http://schemas.microsoft.com/office/drawing/2014/main" id="{21C423C6-ECD5-47C4-8720-B3BB5B17505D}"/>
                  </a:ext>
                </a:extLst>
              </p:cNvPr>
              <p:cNvCxnSpPr>
                <a:cxnSpLocks/>
              </p:cNvCxnSpPr>
              <p:nvPr/>
            </p:nvCxnSpPr>
            <p:spPr>
              <a:xfrm>
                <a:off x="3049699" y="4888001"/>
                <a:ext cx="4011" cy="64003"/>
              </a:xfrm>
              <a:prstGeom prst="line">
                <a:avLst/>
              </a:prstGeom>
              <a:ln w="25400" cap="rnd">
                <a:solidFill>
                  <a:schemeClr val="tx1"/>
                </a:solidFill>
                <a:bevel/>
              </a:ln>
            </p:spPr>
            <p:style>
              <a:lnRef idx="1">
                <a:schemeClr val="accent1"/>
              </a:lnRef>
              <a:fillRef idx="0">
                <a:schemeClr val="accent1"/>
              </a:fillRef>
              <a:effectRef idx="0">
                <a:schemeClr val="accent1"/>
              </a:effectRef>
              <a:fontRef idx="minor">
                <a:schemeClr val="tx1"/>
              </a:fontRef>
            </p:style>
          </p:cxnSp>
          <p:cxnSp>
            <p:nvCxnSpPr>
              <p:cNvPr id="91" name="直線コネクタ 90">
                <a:extLst>
                  <a:ext uri="{FF2B5EF4-FFF2-40B4-BE49-F238E27FC236}">
                    <a16:creationId xmlns:a16="http://schemas.microsoft.com/office/drawing/2014/main" id="{C979E653-EFEB-47D5-AD83-DB39F7DD3DB6}"/>
                  </a:ext>
                </a:extLst>
              </p:cNvPr>
              <p:cNvCxnSpPr>
                <a:cxnSpLocks/>
              </p:cNvCxnSpPr>
              <p:nvPr/>
            </p:nvCxnSpPr>
            <p:spPr>
              <a:xfrm flipH="1">
                <a:off x="5319657" y="4893851"/>
                <a:ext cx="2006" cy="48127"/>
              </a:xfrm>
              <a:prstGeom prst="line">
                <a:avLst/>
              </a:prstGeom>
              <a:ln w="25400" cap="rnd">
                <a:solidFill>
                  <a:schemeClr val="tx1"/>
                </a:solidFill>
                <a:bevel/>
              </a:ln>
            </p:spPr>
            <p:style>
              <a:lnRef idx="1">
                <a:schemeClr val="accent1"/>
              </a:lnRef>
              <a:fillRef idx="0">
                <a:schemeClr val="accent1"/>
              </a:fillRef>
              <a:effectRef idx="0">
                <a:schemeClr val="accent1"/>
              </a:effectRef>
              <a:fontRef idx="minor">
                <a:schemeClr val="tx1"/>
              </a:fontRef>
            </p:style>
          </p:cxnSp>
          <p:cxnSp>
            <p:nvCxnSpPr>
              <p:cNvPr id="92" name="直線コネクタ 91">
                <a:extLst>
                  <a:ext uri="{FF2B5EF4-FFF2-40B4-BE49-F238E27FC236}">
                    <a16:creationId xmlns:a16="http://schemas.microsoft.com/office/drawing/2014/main" id="{74E100F6-5475-448C-AE26-D5B69122CAC1}"/>
                  </a:ext>
                </a:extLst>
              </p:cNvPr>
              <p:cNvCxnSpPr>
                <a:cxnSpLocks/>
              </p:cNvCxnSpPr>
              <p:nvPr/>
            </p:nvCxnSpPr>
            <p:spPr>
              <a:xfrm flipV="1">
                <a:off x="3053710" y="4950256"/>
                <a:ext cx="2260821" cy="1748"/>
              </a:xfrm>
              <a:prstGeom prst="line">
                <a:avLst/>
              </a:prstGeom>
              <a:ln w="25400" cap="rnd">
                <a:solidFill>
                  <a:schemeClr val="tx1"/>
                </a:solidFill>
                <a:bevel/>
              </a:ln>
            </p:spPr>
            <p:style>
              <a:lnRef idx="1">
                <a:schemeClr val="accent1"/>
              </a:lnRef>
              <a:fillRef idx="0">
                <a:schemeClr val="accent1"/>
              </a:fillRef>
              <a:effectRef idx="0">
                <a:schemeClr val="accent1"/>
              </a:effectRef>
              <a:fontRef idx="minor">
                <a:schemeClr val="tx1"/>
              </a:fontRef>
            </p:style>
          </p:cxnSp>
        </p:grpSp>
        <p:cxnSp>
          <p:nvCxnSpPr>
            <p:cNvPr id="71" name="コネクタ: 曲線 162">
              <a:extLst>
                <a:ext uri="{FF2B5EF4-FFF2-40B4-BE49-F238E27FC236}">
                  <a16:creationId xmlns:a16="http://schemas.microsoft.com/office/drawing/2014/main" id="{CF6A0757-4124-4A52-8783-1D20D7199523}"/>
                </a:ext>
              </a:extLst>
            </p:cNvPr>
            <p:cNvCxnSpPr>
              <a:cxnSpLocks/>
            </p:cNvCxnSpPr>
            <p:nvPr/>
          </p:nvCxnSpPr>
          <p:spPr>
            <a:xfrm rot="10800000" flipV="1">
              <a:off x="2887032" y="4427779"/>
              <a:ext cx="355294" cy="327082"/>
            </a:xfrm>
            <a:prstGeom prst="curvedConnector3">
              <a:avLst>
                <a:gd name="adj1" fmla="val 50000"/>
              </a:avLst>
            </a:prstGeom>
            <a:ln w="63500"/>
          </p:spPr>
          <p:style>
            <a:lnRef idx="1">
              <a:schemeClr val="accent1"/>
            </a:lnRef>
            <a:fillRef idx="0">
              <a:schemeClr val="accent1"/>
            </a:fillRef>
            <a:effectRef idx="0">
              <a:schemeClr val="accent1"/>
            </a:effectRef>
            <a:fontRef idx="minor">
              <a:schemeClr val="tx1"/>
            </a:fontRef>
          </p:style>
        </p:cxnSp>
        <p:cxnSp>
          <p:nvCxnSpPr>
            <p:cNvPr id="72" name="コネクタ: 曲線 163">
              <a:extLst>
                <a:ext uri="{FF2B5EF4-FFF2-40B4-BE49-F238E27FC236}">
                  <a16:creationId xmlns:a16="http://schemas.microsoft.com/office/drawing/2014/main" id="{AD86E71A-9F97-47B5-947D-BFB248F6CBA5}"/>
                </a:ext>
              </a:extLst>
            </p:cNvPr>
            <p:cNvCxnSpPr>
              <a:cxnSpLocks/>
            </p:cNvCxnSpPr>
            <p:nvPr/>
          </p:nvCxnSpPr>
          <p:spPr>
            <a:xfrm rot="10800000" flipV="1">
              <a:off x="3200706" y="4427779"/>
              <a:ext cx="355294" cy="327082"/>
            </a:xfrm>
            <a:prstGeom prst="curvedConnector3">
              <a:avLst>
                <a:gd name="adj1" fmla="val 50000"/>
              </a:avLst>
            </a:prstGeom>
            <a:ln w="63500"/>
          </p:spPr>
          <p:style>
            <a:lnRef idx="1">
              <a:schemeClr val="accent1"/>
            </a:lnRef>
            <a:fillRef idx="0">
              <a:schemeClr val="accent1"/>
            </a:fillRef>
            <a:effectRef idx="0">
              <a:schemeClr val="accent1"/>
            </a:effectRef>
            <a:fontRef idx="minor">
              <a:schemeClr val="tx1"/>
            </a:fontRef>
          </p:style>
        </p:cxnSp>
        <p:cxnSp>
          <p:nvCxnSpPr>
            <p:cNvPr id="73" name="コネクタ: 曲線 164">
              <a:extLst>
                <a:ext uri="{FF2B5EF4-FFF2-40B4-BE49-F238E27FC236}">
                  <a16:creationId xmlns:a16="http://schemas.microsoft.com/office/drawing/2014/main" id="{2D3393F8-838D-48DB-BC72-B37A33349D41}"/>
                </a:ext>
              </a:extLst>
            </p:cNvPr>
            <p:cNvCxnSpPr>
              <a:cxnSpLocks/>
            </p:cNvCxnSpPr>
            <p:nvPr/>
          </p:nvCxnSpPr>
          <p:spPr>
            <a:xfrm rot="10800000" flipV="1">
              <a:off x="3514380" y="4427779"/>
              <a:ext cx="355294" cy="327082"/>
            </a:xfrm>
            <a:prstGeom prst="curvedConnector3">
              <a:avLst>
                <a:gd name="adj1" fmla="val 50000"/>
              </a:avLst>
            </a:prstGeom>
            <a:ln w="63500"/>
          </p:spPr>
          <p:style>
            <a:lnRef idx="1">
              <a:schemeClr val="accent1"/>
            </a:lnRef>
            <a:fillRef idx="0">
              <a:schemeClr val="accent1"/>
            </a:fillRef>
            <a:effectRef idx="0">
              <a:schemeClr val="accent1"/>
            </a:effectRef>
            <a:fontRef idx="minor">
              <a:schemeClr val="tx1"/>
            </a:fontRef>
          </p:style>
        </p:cxnSp>
        <p:cxnSp>
          <p:nvCxnSpPr>
            <p:cNvPr id="74" name="コネクタ: 曲線 165">
              <a:extLst>
                <a:ext uri="{FF2B5EF4-FFF2-40B4-BE49-F238E27FC236}">
                  <a16:creationId xmlns:a16="http://schemas.microsoft.com/office/drawing/2014/main" id="{0874EA35-BEFE-4ED8-A6DC-CEBD8CC14DA7}"/>
                </a:ext>
              </a:extLst>
            </p:cNvPr>
            <p:cNvCxnSpPr>
              <a:cxnSpLocks/>
            </p:cNvCxnSpPr>
            <p:nvPr/>
          </p:nvCxnSpPr>
          <p:spPr>
            <a:xfrm rot="10800000" flipV="1">
              <a:off x="3828053" y="4427779"/>
              <a:ext cx="355294" cy="327082"/>
            </a:xfrm>
            <a:prstGeom prst="curvedConnector3">
              <a:avLst>
                <a:gd name="adj1" fmla="val 50000"/>
              </a:avLst>
            </a:prstGeom>
            <a:ln w="63500"/>
          </p:spPr>
          <p:style>
            <a:lnRef idx="1">
              <a:schemeClr val="accent1"/>
            </a:lnRef>
            <a:fillRef idx="0">
              <a:schemeClr val="accent1"/>
            </a:fillRef>
            <a:effectRef idx="0">
              <a:schemeClr val="accent1"/>
            </a:effectRef>
            <a:fontRef idx="minor">
              <a:schemeClr val="tx1"/>
            </a:fontRef>
          </p:style>
        </p:cxnSp>
      </p:grpSp>
      <p:grpSp>
        <p:nvGrpSpPr>
          <p:cNvPr id="4" name="グループ化 3"/>
          <p:cNvGrpSpPr/>
          <p:nvPr/>
        </p:nvGrpSpPr>
        <p:grpSpPr>
          <a:xfrm>
            <a:off x="4366539" y="5617206"/>
            <a:ext cx="4370955" cy="883877"/>
            <a:chOff x="4528328" y="5517232"/>
            <a:chExt cx="4370955" cy="883877"/>
          </a:xfrm>
        </p:grpSpPr>
        <p:sp>
          <p:nvSpPr>
            <p:cNvPr id="117" name="四角形: 角を丸くする 21">
              <a:extLst>
                <a:ext uri="{FF2B5EF4-FFF2-40B4-BE49-F238E27FC236}">
                  <a16:creationId xmlns:a16="http://schemas.microsoft.com/office/drawing/2014/main" id="{BBBE8A36-8728-4AB7-A584-9EE939C7F79A}"/>
                </a:ext>
              </a:extLst>
            </p:cNvPr>
            <p:cNvSpPr/>
            <p:nvPr/>
          </p:nvSpPr>
          <p:spPr>
            <a:xfrm>
              <a:off x="4528328" y="5517232"/>
              <a:ext cx="4370955" cy="883877"/>
            </a:xfrm>
            <a:prstGeom prst="roundRect">
              <a:avLst>
                <a:gd name="adj" fmla="val 19903"/>
              </a:avLst>
            </a:prstGeom>
            <a:solidFill>
              <a:srgbClr val="FFFF00"/>
            </a:solidFill>
            <a:ln>
              <a:solidFill>
                <a:srgbClr val="FFC000"/>
              </a:solidFill>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8" name="テキスト ボックス 117">
              <a:extLst>
                <a:ext uri="{FF2B5EF4-FFF2-40B4-BE49-F238E27FC236}">
                  <a16:creationId xmlns:a16="http://schemas.microsoft.com/office/drawing/2014/main" id="{CBD82540-A076-4FF1-B10E-9CC2ABB272CC}"/>
                </a:ext>
              </a:extLst>
            </p:cNvPr>
            <p:cNvSpPr txBox="1"/>
            <p:nvPr/>
          </p:nvSpPr>
          <p:spPr>
            <a:xfrm>
              <a:off x="4700778" y="5647253"/>
              <a:ext cx="4081544" cy="615553"/>
            </a:xfrm>
            <a:prstGeom prst="rect">
              <a:avLst/>
            </a:prstGeom>
            <a:noFill/>
            <a:ln>
              <a:noFill/>
            </a:ln>
          </p:spPr>
          <p:txBody>
            <a:bodyPr wrap="square" lIns="0" tIns="0" rIns="0" bIns="0" rtlCol="0" anchor="ctr" anchorCtr="0">
              <a:spAutoFit/>
            </a:bodyPr>
            <a:lstStyle/>
            <a:p>
              <a:r>
                <a:rPr kumimoji="1" lang="ja-JP" altLang="en-US" sz="2000" b="1" dirty="0">
                  <a:ln w="6350">
                    <a:noFill/>
                  </a:ln>
                  <a:solidFill>
                    <a:srgbClr val="FF0000"/>
                  </a:solidFill>
                  <a:latin typeface="BIZ UDゴシック" panose="020B0400000000000000" pitchFamily="49" charset="-128"/>
                  <a:ea typeface="BIZ UDゴシック" panose="020B0400000000000000" pitchFamily="49" charset="-128"/>
                </a:rPr>
                <a:t>熱中症警戒アラート</a:t>
              </a:r>
              <a:r>
                <a:rPr kumimoji="1" lang="ja-JP" altLang="en-US" sz="2000" b="1" dirty="0">
                  <a:ln w="6350">
                    <a:noFill/>
                  </a:ln>
                  <a:latin typeface="BIZ UDゴシック" panose="020B0400000000000000" pitchFamily="49" charset="-128"/>
                  <a:ea typeface="BIZ UDゴシック" panose="020B0400000000000000" pitchFamily="49" charset="-128"/>
                </a:rPr>
                <a:t>を活用して、</a:t>
              </a:r>
              <a:endParaRPr kumimoji="1" lang="en-US" altLang="ja-JP" sz="2000" b="1" dirty="0">
                <a:ln w="6350">
                  <a:noFill/>
                </a:ln>
                <a:latin typeface="BIZ UDゴシック" panose="020B0400000000000000" pitchFamily="49" charset="-128"/>
                <a:ea typeface="BIZ UDゴシック" panose="020B0400000000000000" pitchFamily="49" charset="-128"/>
              </a:endParaRPr>
            </a:p>
            <a:p>
              <a:r>
                <a:rPr kumimoji="1" lang="ja-JP" altLang="en-US" sz="2000" b="1" dirty="0">
                  <a:ln w="6350">
                    <a:noFill/>
                  </a:ln>
                  <a:latin typeface="BIZ UDゴシック" panose="020B0400000000000000" pitchFamily="49" charset="-128"/>
                  <a:ea typeface="BIZ UDゴシック" panose="020B0400000000000000" pitchFamily="49" charset="-128"/>
                </a:rPr>
                <a:t>効果的な予防行動へ繋げましょう！</a:t>
              </a:r>
            </a:p>
          </p:txBody>
        </p:sp>
      </p:grpSp>
      <p:pic>
        <p:nvPicPr>
          <p:cNvPr id="104" name="Picture 4" descr="スマホの緊急警報・アラートの白黒シルエットイラスト"/>
          <p:cNvPicPr>
            <a:picLocks noChangeAspect="1" noChangeArrowheads="1"/>
          </p:cNvPicPr>
          <p:nvPr/>
        </p:nvPicPr>
        <p:blipFill>
          <a:blip r:embed="rId2">
            <a:clrChange>
              <a:clrFrom>
                <a:srgbClr val="FEFEFE"/>
              </a:clrFrom>
              <a:clrTo>
                <a:srgbClr val="FEFEFE">
                  <a:alpha val="0"/>
                </a:srgbClr>
              </a:clrTo>
            </a:clrChange>
            <a:extLst>
              <a:ext uri="{28A0092B-C50C-407E-A947-70E740481C1C}">
                <a14:useLocalDpi xmlns:a14="http://schemas.microsoft.com/office/drawing/2010/main"/>
              </a:ext>
            </a:extLst>
          </a:blip>
          <a:srcRect/>
          <a:stretch>
            <a:fillRect/>
          </a:stretch>
        </p:blipFill>
        <p:spPr bwMode="auto">
          <a:xfrm>
            <a:off x="3324237" y="3322701"/>
            <a:ext cx="1168642" cy="1086923"/>
          </a:xfrm>
          <a:prstGeom prst="rect">
            <a:avLst/>
          </a:prstGeom>
          <a:noFill/>
          <a:extLst>
            <a:ext uri="{909E8E84-426E-40DD-AFC4-6F175D3DCCD1}">
              <a14:hiddenFill xmlns:a14="http://schemas.microsoft.com/office/drawing/2010/main">
                <a:solidFill>
                  <a:srgbClr val="FFFFFF"/>
                </a:solidFill>
              </a14:hiddenFill>
            </a:ext>
          </a:extLst>
        </p:spPr>
      </p:pic>
      <p:sp>
        <p:nvSpPr>
          <p:cNvPr id="107" name="テキスト ボックス 106">
            <a:extLst>
              <a:ext uri="{FF2B5EF4-FFF2-40B4-BE49-F238E27FC236}">
                <a16:creationId xmlns:a16="http://schemas.microsoft.com/office/drawing/2014/main" id="{C2D58A79-69AC-4890-BF33-E59583720A65}"/>
              </a:ext>
            </a:extLst>
          </p:cNvPr>
          <p:cNvSpPr txBox="1"/>
          <p:nvPr/>
        </p:nvSpPr>
        <p:spPr>
          <a:xfrm>
            <a:off x="5210681" y="2319075"/>
            <a:ext cx="3437546" cy="733534"/>
          </a:xfrm>
          <a:prstGeom prst="rect">
            <a:avLst/>
          </a:prstGeom>
          <a:noFill/>
        </p:spPr>
        <p:txBody>
          <a:bodyPr wrap="square" rtlCol="0">
            <a:spAutoFit/>
          </a:bodyPr>
          <a:lstStyle>
            <a:defPPr>
              <a:defRPr lang="en-US"/>
            </a:defPPr>
            <a:lvl1pPr>
              <a:lnSpc>
                <a:spcPts val="3000"/>
              </a:lnSpc>
              <a:defRPr kumimoji="1" sz="2400">
                <a:ln w="6350">
                  <a:solidFill>
                    <a:schemeClr val="tx1"/>
                  </a:solidFill>
                </a:ln>
                <a:solidFill>
                  <a:srgbClr val="FF0000"/>
                </a:solidFill>
                <a:effectLst>
                  <a:glow rad="127000">
                    <a:schemeClr val="bg1"/>
                  </a:glow>
                </a:effectLst>
                <a:latin typeface="HGP創英角ｺﾞｼｯｸUB" panose="020B0A00000000000000" pitchFamily="50" charset="-128"/>
                <a:ea typeface="HGP創英角ｺﾞｼｯｸUB" panose="020B0A00000000000000" pitchFamily="50" charset="-128"/>
              </a:defRPr>
            </a:lvl1pPr>
          </a:lstStyle>
          <a:p>
            <a:pPr>
              <a:lnSpc>
                <a:spcPts val="2500"/>
              </a:lnSpc>
            </a:pPr>
            <a:r>
              <a:rPr lang="ja-JP" altLang="en-US" sz="2200" dirty="0">
                <a:ln w="6350">
                  <a:noFill/>
                </a:ln>
                <a:solidFill>
                  <a:srgbClr val="002060"/>
                </a:solidFill>
                <a:effectLst/>
                <a:latin typeface="Meiryo UI" panose="020B0604030504040204" pitchFamily="50" charset="-128"/>
                <a:ea typeface="Meiryo UI" panose="020B0604030504040204" pitchFamily="50" charset="-128"/>
              </a:rPr>
              <a:t>アラートが発表されたら</a:t>
            </a:r>
          </a:p>
          <a:p>
            <a:pPr>
              <a:lnSpc>
                <a:spcPts val="2500"/>
              </a:lnSpc>
            </a:pPr>
            <a:r>
              <a:rPr lang="ja-JP" altLang="en-US" sz="2200" dirty="0">
                <a:ln w="6350">
                  <a:noFill/>
                </a:ln>
                <a:solidFill>
                  <a:srgbClr val="002060"/>
                </a:solidFill>
                <a:effectLst/>
                <a:latin typeface="Meiryo UI" panose="020B0604030504040204" pitchFamily="50" charset="-128"/>
                <a:ea typeface="Meiryo UI" panose="020B0604030504040204" pitchFamily="50" charset="-128"/>
              </a:rPr>
              <a:t>徹底した予防行動を！</a:t>
            </a:r>
          </a:p>
        </p:txBody>
      </p:sp>
      <p:sp>
        <p:nvSpPr>
          <p:cNvPr id="43" name="テキスト ボックス 42">
            <a:extLst>
              <a:ext uri="{FF2B5EF4-FFF2-40B4-BE49-F238E27FC236}">
                <a16:creationId xmlns:a16="http://schemas.microsoft.com/office/drawing/2014/main" id="{0261921C-F6E2-4F06-94AF-FE50216DC363}"/>
              </a:ext>
            </a:extLst>
          </p:cNvPr>
          <p:cNvSpPr txBox="1"/>
          <p:nvPr/>
        </p:nvSpPr>
        <p:spPr>
          <a:xfrm>
            <a:off x="-1480" y="-35699"/>
            <a:ext cx="9145480" cy="486279"/>
          </a:xfrm>
          <a:prstGeom prst="rect">
            <a:avLst/>
          </a:prstGeom>
          <a:solidFill>
            <a:srgbClr val="002060"/>
          </a:solidFill>
          <a:ln>
            <a:noFill/>
          </a:ln>
          <a:effectLst/>
        </p:spPr>
        <p:txBody>
          <a:bodyPr wrap="square" lIns="91190" tIns="57908" rIns="91190" bIns="57908" rtlCol="0" anchor="ctr">
            <a:spAutoFit/>
          </a:bodyPr>
          <a:lstStyle/>
          <a:p>
            <a:pPr algn="ctr"/>
            <a:r>
              <a:rPr kumimoji="0" lang="ja-JP" altLang="en-US" sz="2400" b="1" kern="0"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（参考）暑さ対策の背景・経緯</a:t>
            </a:r>
          </a:p>
        </p:txBody>
      </p:sp>
    </p:spTree>
    <p:extLst>
      <p:ext uri="{BB962C8B-B14F-4D97-AF65-F5344CB8AC3E}">
        <p14:creationId xmlns:p14="http://schemas.microsoft.com/office/powerpoint/2010/main" val="183626966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表 2"/>
          <p:cNvGraphicFramePr>
            <a:graphicFrameLocks noGrp="1"/>
          </p:cNvGraphicFramePr>
          <p:nvPr/>
        </p:nvGraphicFramePr>
        <p:xfrm>
          <a:off x="162162" y="514344"/>
          <a:ext cx="8818195" cy="6083008"/>
        </p:xfrm>
        <a:graphic>
          <a:graphicData uri="http://schemas.openxmlformats.org/drawingml/2006/table">
            <a:tbl>
              <a:tblPr firstRow="1" bandRow="1">
                <a:tableStyleId>{5C22544A-7EE6-4342-B048-85BDC9FD1C3A}</a:tableStyleId>
              </a:tblPr>
              <a:tblGrid>
                <a:gridCol w="8818195">
                  <a:extLst>
                    <a:ext uri="{9D8B030D-6E8A-4147-A177-3AD203B41FA5}">
                      <a16:colId xmlns:a16="http://schemas.microsoft.com/office/drawing/2014/main" val="20000"/>
                    </a:ext>
                  </a:extLst>
                </a:gridCol>
              </a:tblGrid>
              <a:tr h="576874">
                <a:tc>
                  <a:txBody>
                    <a:bodyPr/>
                    <a:lstStyle/>
                    <a:p>
                      <a:pPr algn="l"/>
                      <a:r>
                        <a:rPr kumimoji="1" lang="ja-JP" altLang="en-US" sz="2000" dirty="0">
                          <a:latin typeface="Meiryo UI" panose="020B0604030504040204" pitchFamily="50" charset="-128"/>
                          <a:ea typeface="Meiryo UI" panose="020B0604030504040204" pitchFamily="50" charset="-128"/>
                          <a:cs typeface="Meiryo UI" panose="020B0604030504040204" pitchFamily="50" charset="-128"/>
                        </a:rPr>
                        <a:t>■気候変動適応法の改正（</a:t>
                      </a:r>
                      <a:r>
                        <a:rPr kumimoji="1" lang="en-US" altLang="ja-JP" sz="2000" dirty="0">
                          <a:latin typeface="Meiryo UI" panose="020B0604030504040204" pitchFamily="50" charset="-128"/>
                          <a:ea typeface="Meiryo UI" panose="020B0604030504040204" pitchFamily="50" charset="-128"/>
                          <a:cs typeface="Meiryo UI" panose="020B0604030504040204" pitchFamily="50" charset="-128"/>
                        </a:rPr>
                        <a:t>2024</a:t>
                      </a:r>
                      <a:r>
                        <a:rPr kumimoji="1" lang="ja-JP" altLang="en-US" sz="2000" dirty="0">
                          <a:latin typeface="Meiryo UI" panose="020B0604030504040204" pitchFamily="50" charset="-128"/>
                          <a:ea typeface="Meiryo UI" panose="020B0604030504040204" pitchFamily="50" charset="-128"/>
                          <a:cs typeface="Meiryo UI" panose="020B0604030504040204" pitchFamily="50" charset="-128"/>
                        </a:rPr>
                        <a:t>年４月</a:t>
                      </a:r>
                      <a:r>
                        <a:rPr kumimoji="1" lang="en-US" altLang="ja-JP" sz="2000" dirty="0">
                          <a:latin typeface="Meiryo UI" panose="020B0604030504040204" pitchFamily="50" charset="-128"/>
                          <a:ea typeface="Meiryo UI" panose="020B0604030504040204" pitchFamily="50" charset="-128"/>
                          <a:cs typeface="Meiryo UI" panose="020B0604030504040204" pitchFamily="50" charset="-128"/>
                        </a:rPr>
                        <a:t>1</a:t>
                      </a:r>
                      <a:r>
                        <a:rPr kumimoji="1" lang="ja-JP" altLang="en-US" sz="2000" dirty="0">
                          <a:latin typeface="Meiryo UI" panose="020B0604030504040204" pitchFamily="50" charset="-128"/>
                          <a:ea typeface="Meiryo UI" panose="020B0604030504040204" pitchFamily="50" charset="-128"/>
                          <a:cs typeface="Meiryo UI" panose="020B0604030504040204" pitchFamily="50" charset="-128"/>
                        </a:rPr>
                        <a:t>日施行）</a:t>
                      </a:r>
                    </a:p>
                  </a:txBody>
                  <a:tcPr marL="0" marR="0" marT="0" marB="0" anchor="ctr">
                    <a:solidFill>
                      <a:srgbClr val="0070C0"/>
                    </a:solidFill>
                  </a:tcPr>
                </a:tc>
                <a:extLst>
                  <a:ext uri="{0D108BD9-81ED-4DB2-BD59-A6C34878D82A}">
                    <a16:rowId xmlns:a16="http://schemas.microsoft.com/office/drawing/2014/main" val="10000"/>
                  </a:ext>
                </a:extLst>
              </a:tr>
              <a:tr h="5506134">
                <a:tc>
                  <a:txBody>
                    <a:bodyPr/>
                    <a:lstStyle/>
                    <a:p>
                      <a:endParaRPr kumimoji="1" lang="en-US" altLang="ja-JP" sz="300" dirty="0">
                        <a:latin typeface="Meiryo UI" panose="020B0604030504040204" pitchFamily="50" charset="-128"/>
                        <a:ea typeface="Meiryo UI" panose="020B0604030504040204" pitchFamily="50" charset="-128"/>
                        <a:cs typeface="Meiryo UI" panose="020B0604030504040204" pitchFamily="50" charset="-128"/>
                      </a:endParaRPr>
                    </a:p>
                    <a:p>
                      <a:endParaRPr kumimoji="1" lang="en-US" altLang="ja-JP" sz="700" dirty="0">
                        <a:latin typeface="Meiryo UI" panose="020B0604030504040204" pitchFamily="50" charset="-128"/>
                        <a:ea typeface="Meiryo UI" panose="020B0604030504040204" pitchFamily="50" charset="-128"/>
                        <a:cs typeface="Meiryo UI" panose="020B0604030504040204" pitchFamily="50" charset="-128"/>
                      </a:endParaRPr>
                    </a:p>
                    <a:p>
                      <a:r>
                        <a:rPr kumimoji="1" lang="ja-JP" altLang="en-US" sz="1200" b="0" dirty="0">
                          <a:latin typeface="Meiryo UI" panose="020B0604030504040204" pitchFamily="50" charset="-128"/>
                          <a:ea typeface="Meiryo UI" panose="020B0604030504040204" pitchFamily="50" charset="-128"/>
                          <a:cs typeface="Meiryo UI" panose="020B0604030504040204" pitchFamily="50" charset="-128"/>
                        </a:rPr>
                        <a:t>　</a:t>
                      </a:r>
                      <a:endParaRPr kumimoji="1" lang="en-US" altLang="ja-JP" sz="1200" b="0" dirty="0">
                        <a:latin typeface="Meiryo UI" panose="020B0604030504040204" pitchFamily="50" charset="-128"/>
                        <a:ea typeface="Meiryo UI" panose="020B0604030504040204" pitchFamily="50" charset="-128"/>
                        <a:cs typeface="Meiryo UI" panose="020B0604030504040204" pitchFamily="50" charset="-128"/>
                      </a:endParaRPr>
                    </a:p>
                    <a:p>
                      <a:endParaRPr kumimoji="1" lang="en-US" altLang="ja-JP" sz="1200" b="0" dirty="0">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dirty="0">
                          <a:latin typeface="Meiryo UI" panose="020B0604030504040204" pitchFamily="50" charset="-128"/>
                          <a:ea typeface="Meiryo UI" panose="020B0604030504040204" pitchFamily="50" charset="-128"/>
                          <a:cs typeface="Meiryo UI" panose="020B0604030504040204" pitchFamily="50" charset="-128"/>
                        </a:rPr>
                        <a:t>　</a:t>
                      </a:r>
                      <a:endParaRPr lang="ja-JP" altLang="en-US" sz="1200" dirty="0"/>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200" dirty="0"/>
                        <a:t>　</a:t>
                      </a:r>
                    </a:p>
                    <a:p>
                      <a:endParaRPr kumimoji="1" lang="en-US" altLang="ja-JP" sz="1200" b="0" dirty="0">
                        <a:latin typeface="Meiryo UI" panose="020B0604030504040204" pitchFamily="50" charset="-128"/>
                        <a:ea typeface="Meiryo UI" panose="020B0604030504040204" pitchFamily="50" charset="-128"/>
                        <a:cs typeface="Meiryo UI" panose="020B0604030504040204" pitchFamily="50" charset="-128"/>
                      </a:endParaRPr>
                    </a:p>
                  </a:txBody>
                  <a:tcPr marL="31528" marR="31528" marT="0" marB="0">
                    <a:lnB w="12700" cap="flat" cmpd="sng" algn="ctr">
                      <a:solidFill>
                        <a:schemeClr val="bg1"/>
                      </a:solidFill>
                      <a:prstDash val="solid"/>
                      <a:round/>
                      <a:headEnd type="none" w="med" len="med"/>
                      <a:tailEnd type="none" w="med" len="med"/>
                    </a:lnB>
                    <a:solidFill>
                      <a:schemeClr val="tx2">
                        <a:lumMod val="20000"/>
                        <a:lumOff val="80000"/>
                      </a:schemeClr>
                    </a:solidFill>
                  </a:tcPr>
                </a:tc>
                <a:extLst>
                  <a:ext uri="{0D108BD9-81ED-4DB2-BD59-A6C34878D82A}">
                    <a16:rowId xmlns:a16="http://schemas.microsoft.com/office/drawing/2014/main" val="10001"/>
                  </a:ext>
                </a:extLst>
              </a:tr>
            </a:tbl>
          </a:graphicData>
        </a:graphic>
      </p:graphicFrame>
      <p:sp>
        <p:nvSpPr>
          <p:cNvPr id="5" name="角丸四角形 4"/>
          <p:cNvSpPr/>
          <p:nvPr/>
        </p:nvSpPr>
        <p:spPr>
          <a:xfrm>
            <a:off x="1058804" y="2581517"/>
            <a:ext cx="7013860" cy="712063"/>
          </a:xfrm>
          <a:prstGeom prst="round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kumimoji="1" lang="ja-JP" altLang="en-US" dirty="0">
              <a:solidFill>
                <a:schemeClr val="tx1"/>
              </a:solidFill>
            </a:endParaRPr>
          </a:p>
        </p:txBody>
      </p:sp>
      <p:sp>
        <p:nvSpPr>
          <p:cNvPr id="12" name="タイトル 1">
            <a:extLst>
              <a:ext uri="{FF2B5EF4-FFF2-40B4-BE49-F238E27FC236}">
                <a16:creationId xmlns:a16="http://schemas.microsoft.com/office/drawing/2014/main" id="{FD9D370E-D74F-4181-A66F-E4A22400CA2B}"/>
              </a:ext>
            </a:extLst>
          </p:cNvPr>
          <p:cNvSpPr txBox="1">
            <a:spLocks/>
          </p:cNvSpPr>
          <p:nvPr/>
        </p:nvSpPr>
        <p:spPr>
          <a:xfrm>
            <a:off x="8439416" y="6530972"/>
            <a:ext cx="655069" cy="327029"/>
          </a:xfrm>
          <a:prstGeom prst="rect">
            <a:avLst/>
          </a:prstGeom>
          <a:solidFill>
            <a:schemeClr val="tx2">
              <a:lumMod val="40000"/>
              <a:lumOff val="60000"/>
            </a:schemeClr>
          </a:solidFill>
          <a:ln w="25400">
            <a:noFill/>
          </a:ln>
        </p:spPr>
        <p:txBody>
          <a:bodyPr vert="horz" lIns="128016" tIns="64008" rIns="128016" bIns="64008" rtlCol="0" anchor="ct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fld id="{3DE33B43-92C2-431C-BC4D-B1260F56E705}" type="slidenum">
              <a:rPr lang="ja-JP" altLang="en-US" sz="2200" b="1" smtClean="0">
                <a:latin typeface="Meiryo UI" panose="020B0604030504040204" pitchFamily="50" charset="-128"/>
                <a:ea typeface="Meiryo UI" panose="020B0604030504040204" pitchFamily="50" charset="-128"/>
              </a:rPr>
              <a:t>22</a:t>
            </a:fld>
            <a:endParaRPr lang="ja-JP" altLang="en-US" sz="2200" b="1" dirty="0">
              <a:latin typeface="Meiryo UI" panose="020B0604030504040204" pitchFamily="50" charset="-128"/>
              <a:ea typeface="Meiryo UI" panose="020B0604030504040204" pitchFamily="50" charset="-128"/>
            </a:endParaRPr>
          </a:p>
        </p:txBody>
      </p:sp>
      <p:grpSp>
        <p:nvGrpSpPr>
          <p:cNvPr id="15" name="グループ化 14">
            <a:extLst>
              <a:ext uri="{FF2B5EF4-FFF2-40B4-BE49-F238E27FC236}">
                <a16:creationId xmlns:a16="http://schemas.microsoft.com/office/drawing/2014/main" id="{C57B6D97-E51C-F425-2A69-0B18FA295B24}"/>
              </a:ext>
            </a:extLst>
          </p:cNvPr>
          <p:cNvGrpSpPr/>
          <p:nvPr/>
        </p:nvGrpSpPr>
        <p:grpSpPr>
          <a:xfrm>
            <a:off x="2692630" y="1540032"/>
            <a:ext cx="6148892" cy="4729906"/>
            <a:chOff x="1763601" y="1313026"/>
            <a:chExt cx="6048846" cy="4780269"/>
          </a:xfrm>
        </p:grpSpPr>
        <p:grpSp>
          <p:nvGrpSpPr>
            <p:cNvPr id="14" name="グループ化 13">
              <a:extLst>
                <a:ext uri="{FF2B5EF4-FFF2-40B4-BE49-F238E27FC236}">
                  <a16:creationId xmlns:a16="http://schemas.microsoft.com/office/drawing/2014/main" id="{3CE7991C-63F8-BC50-329F-651EB03E146F}"/>
                </a:ext>
              </a:extLst>
            </p:cNvPr>
            <p:cNvGrpSpPr/>
            <p:nvPr/>
          </p:nvGrpSpPr>
          <p:grpSpPr>
            <a:xfrm>
              <a:off x="1763601" y="1313026"/>
              <a:ext cx="6048846" cy="4780269"/>
              <a:chOff x="1763601" y="1313026"/>
              <a:chExt cx="6048846" cy="4780269"/>
            </a:xfrm>
          </p:grpSpPr>
          <p:pic>
            <p:nvPicPr>
              <p:cNvPr id="7" name="図 6">
                <a:extLst>
                  <a:ext uri="{FF2B5EF4-FFF2-40B4-BE49-F238E27FC236}">
                    <a16:creationId xmlns:a16="http://schemas.microsoft.com/office/drawing/2014/main" id="{AF6ED690-9361-1443-B36C-062D39A1D1CA}"/>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763601" y="1313026"/>
                <a:ext cx="6048846" cy="4780269"/>
              </a:xfrm>
              <a:prstGeom prst="rect">
                <a:avLst/>
              </a:prstGeom>
            </p:spPr>
          </p:pic>
          <p:sp>
            <p:nvSpPr>
              <p:cNvPr id="8" name="正方形/長方形 7">
                <a:extLst>
                  <a:ext uri="{FF2B5EF4-FFF2-40B4-BE49-F238E27FC236}">
                    <a16:creationId xmlns:a16="http://schemas.microsoft.com/office/drawing/2014/main" id="{A2E2E1E8-45E3-93B8-C3FC-5BE449FF7847}"/>
                  </a:ext>
                </a:extLst>
              </p:cNvPr>
              <p:cNvSpPr/>
              <p:nvPr/>
            </p:nvSpPr>
            <p:spPr>
              <a:xfrm>
                <a:off x="4555652" y="5854312"/>
                <a:ext cx="288032" cy="227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cxnSp>
          <p:nvCxnSpPr>
            <p:cNvPr id="10" name="直線コネクタ 9">
              <a:extLst>
                <a:ext uri="{FF2B5EF4-FFF2-40B4-BE49-F238E27FC236}">
                  <a16:creationId xmlns:a16="http://schemas.microsoft.com/office/drawing/2014/main" id="{44A24EEB-F3DF-84EA-64BC-76C9C72C0F9D}"/>
                </a:ext>
              </a:extLst>
            </p:cNvPr>
            <p:cNvCxnSpPr/>
            <p:nvPr/>
          </p:nvCxnSpPr>
          <p:spPr>
            <a:xfrm>
              <a:off x="4309680" y="6009176"/>
              <a:ext cx="936104" cy="0"/>
            </a:xfrm>
            <a:prstGeom prst="line">
              <a:avLst/>
            </a:prstGeom>
            <a:ln w="190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grpSp>
      <p:sp>
        <p:nvSpPr>
          <p:cNvPr id="16" name="テキスト ボックス 15">
            <a:extLst>
              <a:ext uri="{FF2B5EF4-FFF2-40B4-BE49-F238E27FC236}">
                <a16:creationId xmlns:a16="http://schemas.microsoft.com/office/drawing/2014/main" id="{512F6C9B-08C9-B05C-7BD6-CB1FB70D07BC}"/>
              </a:ext>
            </a:extLst>
          </p:cNvPr>
          <p:cNvSpPr txBox="1"/>
          <p:nvPr/>
        </p:nvSpPr>
        <p:spPr>
          <a:xfrm>
            <a:off x="2692630" y="1192667"/>
            <a:ext cx="4104456" cy="400110"/>
          </a:xfrm>
          <a:prstGeom prst="rect">
            <a:avLst/>
          </a:prstGeom>
          <a:noFill/>
        </p:spPr>
        <p:txBody>
          <a:bodyPr wrap="square" rtlCol="0">
            <a:spAutoFit/>
          </a:bodyPr>
          <a:lstStyle/>
          <a:p>
            <a:r>
              <a:rPr kumimoji="1" lang="ja-JP" altLang="en-US" sz="2000" b="1" dirty="0">
                <a:latin typeface="メイリオ" panose="020B0604030504040204" pitchFamily="50" charset="-128"/>
                <a:ea typeface="メイリオ" panose="020B0604030504040204" pitchFamily="50" charset="-128"/>
              </a:rPr>
              <a:t>主な改正点（熱中症対策の強化）</a:t>
            </a:r>
          </a:p>
        </p:txBody>
      </p:sp>
      <p:sp>
        <p:nvSpPr>
          <p:cNvPr id="4" name="角丸四角形 18">
            <a:extLst>
              <a:ext uri="{FF2B5EF4-FFF2-40B4-BE49-F238E27FC236}">
                <a16:creationId xmlns:a16="http://schemas.microsoft.com/office/drawing/2014/main" id="{B574C079-709B-973B-9D84-0492DA1C9E34}"/>
              </a:ext>
            </a:extLst>
          </p:cNvPr>
          <p:cNvSpPr/>
          <p:nvPr/>
        </p:nvSpPr>
        <p:spPr>
          <a:xfrm>
            <a:off x="268754" y="1523359"/>
            <a:ext cx="2359030" cy="4729905"/>
          </a:xfrm>
          <a:prstGeom prst="roundRect">
            <a:avLst>
              <a:gd name="adj" fmla="val 4437"/>
            </a:avLst>
          </a:prstGeom>
          <a:solidFill>
            <a:schemeClr val="bg1"/>
          </a:solidFill>
          <a:ln>
            <a:noFill/>
          </a:ln>
          <a:effectLst>
            <a:outerShdw blurRad="101600" dist="1270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6" name="テキスト ボックス 5">
            <a:extLst>
              <a:ext uri="{FF2B5EF4-FFF2-40B4-BE49-F238E27FC236}">
                <a16:creationId xmlns:a16="http://schemas.microsoft.com/office/drawing/2014/main" id="{1DD15FEF-387E-507A-E5B4-52A109555043}"/>
              </a:ext>
            </a:extLst>
          </p:cNvPr>
          <p:cNvSpPr txBox="1"/>
          <p:nvPr/>
        </p:nvSpPr>
        <p:spPr>
          <a:xfrm>
            <a:off x="323528" y="1616736"/>
            <a:ext cx="2263849" cy="4950138"/>
          </a:xfrm>
          <a:prstGeom prst="rect">
            <a:avLst/>
          </a:prstGeom>
          <a:noFill/>
        </p:spPr>
        <p:txBody>
          <a:bodyPr wrap="square" rtlCol="0">
            <a:spAutoFit/>
          </a:bodyPr>
          <a:lstStyle/>
          <a:p>
            <a:pPr>
              <a:lnSpc>
                <a:spcPts val="2400"/>
              </a:lnSpc>
            </a:pPr>
            <a:r>
              <a:rPr kumimoji="1" lang="ja-JP" altLang="en-US" sz="1400" dirty="0">
                <a:latin typeface="BIZ UDPゴシック" panose="020B0400000000000000" pitchFamily="50" charset="-128"/>
                <a:ea typeface="BIZ UDPゴシック" panose="020B0400000000000000" pitchFamily="50" charset="-128"/>
              </a:rPr>
              <a:t>◆熱中症による死亡者数の増加傾向</a:t>
            </a:r>
            <a:endParaRPr kumimoji="1" lang="en-US" altLang="ja-JP" sz="1400" dirty="0">
              <a:latin typeface="BIZ UDPゴシック" panose="020B0400000000000000" pitchFamily="50" charset="-128"/>
              <a:ea typeface="BIZ UDPゴシック" panose="020B0400000000000000" pitchFamily="50" charset="-128"/>
            </a:endParaRPr>
          </a:p>
          <a:p>
            <a:pPr>
              <a:lnSpc>
                <a:spcPts val="2400"/>
              </a:lnSpc>
            </a:pPr>
            <a:r>
              <a:rPr kumimoji="1" lang="ja-JP" altLang="en-US" sz="1400" dirty="0">
                <a:latin typeface="BIZ UDPゴシック" panose="020B0400000000000000" pitchFamily="50" charset="-128"/>
                <a:ea typeface="BIZ UDPゴシック" panose="020B0400000000000000" pitchFamily="50" charset="-128"/>
              </a:rPr>
              <a:t>◆熱中症予防の必要性が未だ国民に十分浸透していない。</a:t>
            </a:r>
            <a:endParaRPr kumimoji="1" lang="en-US" altLang="ja-JP" sz="1400" dirty="0">
              <a:latin typeface="BIZ UDPゴシック" panose="020B0400000000000000" pitchFamily="50" charset="-128"/>
              <a:ea typeface="BIZ UDPゴシック" panose="020B0400000000000000" pitchFamily="50" charset="-128"/>
            </a:endParaRPr>
          </a:p>
          <a:p>
            <a:pPr>
              <a:lnSpc>
                <a:spcPts val="2400"/>
              </a:lnSpc>
            </a:pPr>
            <a:r>
              <a:rPr lang="ja-JP" altLang="en-US" sz="1400" dirty="0">
                <a:latin typeface="BIZ UDPゴシック" panose="020B0400000000000000" pitchFamily="50" charset="-128"/>
                <a:ea typeface="BIZ UDPゴシック" panose="020B0400000000000000" pitchFamily="50" charset="-128"/>
              </a:rPr>
              <a:t>◆地球温暖化が進めば、極端な高温の発生リスクも増加すると見込まれる</a:t>
            </a:r>
            <a:endParaRPr lang="en-US" altLang="ja-JP" sz="1400" dirty="0">
              <a:latin typeface="BIZ UDPゴシック" panose="020B0400000000000000" pitchFamily="50" charset="-128"/>
              <a:ea typeface="BIZ UDPゴシック" panose="020B0400000000000000" pitchFamily="50" charset="-128"/>
            </a:endParaRPr>
          </a:p>
          <a:p>
            <a:pPr>
              <a:lnSpc>
                <a:spcPts val="2400"/>
              </a:lnSpc>
            </a:pPr>
            <a:endParaRPr kumimoji="1" lang="en-US" altLang="ja-JP" sz="1400" dirty="0">
              <a:latin typeface="BIZ UDPゴシック" panose="020B0400000000000000" pitchFamily="50" charset="-128"/>
              <a:ea typeface="BIZ UDPゴシック" panose="020B0400000000000000" pitchFamily="50" charset="-128"/>
            </a:endParaRPr>
          </a:p>
          <a:p>
            <a:pPr>
              <a:lnSpc>
                <a:spcPts val="2400"/>
              </a:lnSpc>
            </a:pPr>
            <a:endParaRPr kumimoji="1" lang="en-US" altLang="ja-JP" sz="1400" dirty="0">
              <a:latin typeface="BIZ UDPゴシック" panose="020B0400000000000000" pitchFamily="50" charset="-128"/>
              <a:ea typeface="BIZ UDPゴシック" panose="020B0400000000000000" pitchFamily="50" charset="-128"/>
            </a:endParaRPr>
          </a:p>
          <a:p>
            <a:pPr>
              <a:lnSpc>
                <a:spcPts val="2400"/>
              </a:lnSpc>
            </a:pPr>
            <a:endParaRPr lang="en-US" altLang="ja-JP" sz="1400" dirty="0">
              <a:latin typeface="BIZ UDPゴシック" panose="020B0400000000000000" pitchFamily="50" charset="-128"/>
              <a:ea typeface="BIZ UDPゴシック" panose="020B0400000000000000" pitchFamily="50" charset="-128"/>
            </a:endParaRPr>
          </a:p>
          <a:p>
            <a:pPr>
              <a:lnSpc>
                <a:spcPts val="2400"/>
              </a:lnSpc>
            </a:pPr>
            <a:r>
              <a:rPr kumimoji="1" lang="ja-JP" altLang="en-US" sz="1400" dirty="0">
                <a:latin typeface="BIZ UDPゴシック" panose="020B0400000000000000" pitchFamily="50" charset="-128"/>
                <a:ea typeface="BIZ UDPゴシック" panose="020B0400000000000000" pitchFamily="50" charset="-128"/>
              </a:rPr>
              <a:t>法的裏付けのある、より積極的な熱中症対策を進める必要あり</a:t>
            </a:r>
            <a:endParaRPr kumimoji="1" lang="en-US" altLang="ja-JP" sz="1400" dirty="0">
              <a:latin typeface="BIZ UDPゴシック" panose="020B0400000000000000" pitchFamily="50" charset="-128"/>
              <a:ea typeface="BIZ UDPゴシック" panose="020B0400000000000000" pitchFamily="50" charset="-128"/>
            </a:endParaRPr>
          </a:p>
          <a:p>
            <a:pPr>
              <a:lnSpc>
                <a:spcPts val="2400"/>
              </a:lnSpc>
            </a:pPr>
            <a:endParaRPr kumimoji="1" lang="en-US" altLang="ja-JP" dirty="0">
              <a:solidFill>
                <a:srgbClr val="FF0066"/>
              </a:solidFill>
              <a:latin typeface="BIZ UDPゴシック" panose="020B0400000000000000" pitchFamily="50" charset="-128"/>
              <a:ea typeface="BIZ UDPゴシック" panose="020B0400000000000000" pitchFamily="50" charset="-128"/>
            </a:endParaRPr>
          </a:p>
          <a:p>
            <a:pPr>
              <a:lnSpc>
                <a:spcPts val="2200"/>
              </a:lnSpc>
            </a:pPr>
            <a:endParaRPr kumimoji="1" lang="en-US" altLang="ja-JP" sz="1600" dirty="0">
              <a:solidFill>
                <a:srgbClr val="FF0066"/>
              </a:solidFill>
              <a:latin typeface="BIZ UDPゴシック" panose="020B0400000000000000" pitchFamily="50" charset="-128"/>
              <a:ea typeface="BIZ UDPゴシック" panose="020B0400000000000000" pitchFamily="50" charset="-128"/>
            </a:endParaRPr>
          </a:p>
        </p:txBody>
      </p:sp>
      <p:sp>
        <p:nvSpPr>
          <p:cNvPr id="9" name="テキスト ボックス 8">
            <a:extLst>
              <a:ext uri="{FF2B5EF4-FFF2-40B4-BE49-F238E27FC236}">
                <a16:creationId xmlns:a16="http://schemas.microsoft.com/office/drawing/2014/main" id="{1A93C136-CE58-0F5C-45CA-416B2EEB0170}"/>
              </a:ext>
            </a:extLst>
          </p:cNvPr>
          <p:cNvSpPr txBox="1"/>
          <p:nvPr/>
        </p:nvSpPr>
        <p:spPr>
          <a:xfrm>
            <a:off x="289946" y="1169938"/>
            <a:ext cx="4104456" cy="400110"/>
          </a:xfrm>
          <a:prstGeom prst="rect">
            <a:avLst/>
          </a:prstGeom>
          <a:noFill/>
        </p:spPr>
        <p:txBody>
          <a:bodyPr wrap="square" rtlCol="0">
            <a:spAutoFit/>
          </a:bodyPr>
          <a:lstStyle/>
          <a:p>
            <a:r>
              <a:rPr kumimoji="1" lang="ja-JP" altLang="en-US" sz="2000" b="1" dirty="0">
                <a:latin typeface="メイリオ" panose="020B0604030504040204" pitchFamily="50" charset="-128"/>
                <a:ea typeface="メイリオ" panose="020B0604030504040204" pitchFamily="50" charset="-128"/>
              </a:rPr>
              <a:t>背景</a:t>
            </a:r>
          </a:p>
        </p:txBody>
      </p:sp>
      <p:sp>
        <p:nvSpPr>
          <p:cNvPr id="11" name="矢印: 下 10">
            <a:extLst>
              <a:ext uri="{FF2B5EF4-FFF2-40B4-BE49-F238E27FC236}">
                <a16:creationId xmlns:a16="http://schemas.microsoft.com/office/drawing/2014/main" id="{A4C4C644-F117-1652-35BE-6641A68F3437}"/>
              </a:ext>
            </a:extLst>
          </p:cNvPr>
          <p:cNvSpPr/>
          <p:nvPr/>
        </p:nvSpPr>
        <p:spPr>
          <a:xfrm>
            <a:off x="1087994" y="4149080"/>
            <a:ext cx="513567" cy="712063"/>
          </a:xfrm>
          <a:prstGeom prst="down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8" name="テキスト ボックス 17">
            <a:extLst>
              <a:ext uri="{FF2B5EF4-FFF2-40B4-BE49-F238E27FC236}">
                <a16:creationId xmlns:a16="http://schemas.microsoft.com/office/drawing/2014/main" id="{844767B6-407C-4CE9-8B8E-8B62A31BFD8F}"/>
              </a:ext>
            </a:extLst>
          </p:cNvPr>
          <p:cNvSpPr txBox="1"/>
          <p:nvPr/>
        </p:nvSpPr>
        <p:spPr>
          <a:xfrm>
            <a:off x="-1480" y="-35699"/>
            <a:ext cx="9145480" cy="486279"/>
          </a:xfrm>
          <a:prstGeom prst="rect">
            <a:avLst/>
          </a:prstGeom>
          <a:solidFill>
            <a:srgbClr val="002060"/>
          </a:solidFill>
          <a:ln>
            <a:noFill/>
          </a:ln>
          <a:effectLst/>
        </p:spPr>
        <p:txBody>
          <a:bodyPr wrap="square" lIns="91190" tIns="57908" rIns="91190" bIns="57908" rtlCol="0" anchor="ctr">
            <a:spAutoFit/>
          </a:bodyPr>
          <a:lstStyle/>
          <a:p>
            <a:pPr algn="ctr"/>
            <a:r>
              <a:rPr kumimoji="0" lang="ja-JP" altLang="en-US" sz="2400" b="1" kern="0"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（参考）暑さ対策の背景・経緯</a:t>
            </a:r>
          </a:p>
        </p:txBody>
      </p:sp>
    </p:spTree>
    <p:extLst>
      <p:ext uri="{BB962C8B-B14F-4D97-AF65-F5344CB8AC3E}">
        <p14:creationId xmlns:p14="http://schemas.microsoft.com/office/powerpoint/2010/main" val="420595601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表 2"/>
          <p:cNvGraphicFramePr>
            <a:graphicFrameLocks noGrp="1"/>
          </p:cNvGraphicFramePr>
          <p:nvPr/>
        </p:nvGraphicFramePr>
        <p:xfrm>
          <a:off x="162162" y="514344"/>
          <a:ext cx="8818195" cy="6083008"/>
        </p:xfrm>
        <a:graphic>
          <a:graphicData uri="http://schemas.openxmlformats.org/drawingml/2006/table">
            <a:tbl>
              <a:tblPr firstRow="1" bandRow="1">
                <a:tableStyleId>{5C22544A-7EE6-4342-B048-85BDC9FD1C3A}</a:tableStyleId>
              </a:tblPr>
              <a:tblGrid>
                <a:gridCol w="8818195">
                  <a:extLst>
                    <a:ext uri="{9D8B030D-6E8A-4147-A177-3AD203B41FA5}">
                      <a16:colId xmlns:a16="http://schemas.microsoft.com/office/drawing/2014/main" val="20000"/>
                    </a:ext>
                  </a:extLst>
                </a:gridCol>
              </a:tblGrid>
              <a:tr h="576874">
                <a:tc>
                  <a:txBody>
                    <a:bodyPr/>
                    <a:lstStyle/>
                    <a:p>
                      <a:pPr algn="l"/>
                      <a:r>
                        <a:rPr kumimoji="1" lang="ja-JP" altLang="en-US" sz="2000" dirty="0">
                          <a:latin typeface="Meiryo UI" panose="020B0604030504040204" pitchFamily="50" charset="-128"/>
                          <a:ea typeface="Meiryo UI" panose="020B0604030504040204" pitchFamily="50" charset="-128"/>
                          <a:cs typeface="Meiryo UI" panose="020B0604030504040204" pitchFamily="50" charset="-128"/>
                        </a:rPr>
                        <a:t>■気候変動適応法の改正（</a:t>
                      </a:r>
                      <a:r>
                        <a:rPr kumimoji="1" lang="en-US" altLang="ja-JP" sz="2000" dirty="0">
                          <a:latin typeface="Meiryo UI" panose="020B0604030504040204" pitchFamily="50" charset="-128"/>
                          <a:ea typeface="Meiryo UI" panose="020B0604030504040204" pitchFamily="50" charset="-128"/>
                          <a:cs typeface="Meiryo UI" panose="020B0604030504040204" pitchFamily="50" charset="-128"/>
                        </a:rPr>
                        <a:t>2024</a:t>
                      </a:r>
                      <a:r>
                        <a:rPr kumimoji="1" lang="ja-JP" altLang="en-US" sz="2000" dirty="0">
                          <a:latin typeface="Meiryo UI" panose="020B0604030504040204" pitchFamily="50" charset="-128"/>
                          <a:ea typeface="Meiryo UI" panose="020B0604030504040204" pitchFamily="50" charset="-128"/>
                          <a:cs typeface="Meiryo UI" panose="020B0604030504040204" pitchFamily="50" charset="-128"/>
                        </a:rPr>
                        <a:t>年４月</a:t>
                      </a:r>
                      <a:r>
                        <a:rPr kumimoji="1" lang="en-US" altLang="ja-JP" sz="2000" dirty="0">
                          <a:latin typeface="Meiryo UI" panose="020B0604030504040204" pitchFamily="50" charset="-128"/>
                          <a:ea typeface="Meiryo UI" panose="020B0604030504040204" pitchFamily="50" charset="-128"/>
                          <a:cs typeface="Meiryo UI" panose="020B0604030504040204" pitchFamily="50" charset="-128"/>
                        </a:rPr>
                        <a:t>1</a:t>
                      </a:r>
                      <a:r>
                        <a:rPr kumimoji="1" lang="ja-JP" altLang="en-US" sz="2000" dirty="0">
                          <a:latin typeface="Meiryo UI" panose="020B0604030504040204" pitchFamily="50" charset="-128"/>
                          <a:ea typeface="Meiryo UI" panose="020B0604030504040204" pitchFamily="50" charset="-128"/>
                          <a:cs typeface="Meiryo UI" panose="020B0604030504040204" pitchFamily="50" charset="-128"/>
                        </a:rPr>
                        <a:t>日施行）</a:t>
                      </a:r>
                    </a:p>
                  </a:txBody>
                  <a:tcPr marL="0" marR="0" marT="0" marB="0" anchor="ctr">
                    <a:solidFill>
                      <a:srgbClr val="0070C0"/>
                    </a:solidFill>
                  </a:tcPr>
                </a:tc>
                <a:extLst>
                  <a:ext uri="{0D108BD9-81ED-4DB2-BD59-A6C34878D82A}">
                    <a16:rowId xmlns:a16="http://schemas.microsoft.com/office/drawing/2014/main" val="10000"/>
                  </a:ext>
                </a:extLst>
              </a:tr>
              <a:tr h="5506134">
                <a:tc>
                  <a:txBody>
                    <a:bodyPr/>
                    <a:lstStyle/>
                    <a:p>
                      <a:endParaRPr kumimoji="1" lang="en-US" altLang="ja-JP" sz="300" dirty="0">
                        <a:latin typeface="Meiryo UI" panose="020B0604030504040204" pitchFamily="50" charset="-128"/>
                        <a:ea typeface="Meiryo UI" panose="020B0604030504040204" pitchFamily="50" charset="-128"/>
                        <a:cs typeface="Meiryo UI" panose="020B0604030504040204" pitchFamily="50" charset="-128"/>
                      </a:endParaRPr>
                    </a:p>
                    <a:p>
                      <a:endParaRPr kumimoji="1" lang="en-US" altLang="ja-JP" sz="700" dirty="0">
                        <a:latin typeface="Meiryo UI" panose="020B0604030504040204" pitchFamily="50" charset="-128"/>
                        <a:ea typeface="Meiryo UI" panose="020B0604030504040204" pitchFamily="50" charset="-128"/>
                        <a:cs typeface="Meiryo UI" panose="020B0604030504040204" pitchFamily="50" charset="-128"/>
                      </a:endParaRPr>
                    </a:p>
                    <a:p>
                      <a:r>
                        <a:rPr kumimoji="1" lang="ja-JP" altLang="en-US" sz="1200" b="0" dirty="0">
                          <a:latin typeface="Meiryo UI" panose="020B0604030504040204" pitchFamily="50" charset="-128"/>
                          <a:ea typeface="Meiryo UI" panose="020B0604030504040204" pitchFamily="50" charset="-128"/>
                          <a:cs typeface="Meiryo UI" panose="020B0604030504040204" pitchFamily="50" charset="-128"/>
                        </a:rPr>
                        <a:t>　</a:t>
                      </a:r>
                      <a:endParaRPr kumimoji="1" lang="en-US" altLang="ja-JP" sz="1200" b="0" dirty="0">
                        <a:latin typeface="Meiryo UI" panose="020B0604030504040204" pitchFamily="50" charset="-128"/>
                        <a:ea typeface="Meiryo UI" panose="020B0604030504040204" pitchFamily="50" charset="-128"/>
                        <a:cs typeface="Meiryo UI" panose="020B0604030504040204" pitchFamily="50" charset="-128"/>
                      </a:endParaRPr>
                    </a:p>
                    <a:p>
                      <a:endParaRPr kumimoji="1" lang="en-US" altLang="ja-JP" sz="1200" b="0" dirty="0">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dirty="0">
                          <a:latin typeface="Meiryo UI" panose="020B0604030504040204" pitchFamily="50" charset="-128"/>
                          <a:ea typeface="Meiryo UI" panose="020B0604030504040204" pitchFamily="50" charset="-128"/>
                          <a:cs typeface="Meiryo UI" panose="020B0604030504040204" pitchFamily="50" charset="-128"/>
                        </a:rPr>
                        <a:t>　</a:t>
                      </a:r>
                      <a:endParaRPr lang="ja-JP" altLang="en-US" sz="1200" dirty="0"/>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200" dirty="0"/>
                        <a:t>　</a:t>
                      </a:r>
                    </a:p>
                    <a:p>
                      <a:endParaRPr kumimoji="1" lang="en-US" altLang="ja-JP" sz="1200" b="0" dirty="0">
                        <a:latin typeface="Meiryo UI" panose="020B0604030504040204" pitchFamily="50" charset="-128"/>
                        <a:ea typeface="Meiryo UI" panose="020B0604030504040204" pitchFamily="50" charset="-128"/>
                        <a:cs typeface="Meiryo UI" panose="020B0604030504040204" pitchFamily="50" charset="-128"/>
                      </a:endParaRPr>
                    </a:p>
                  </a:txBody>
                  <a:tcPr marL="31528" marR="31528" marT="0" marB="0">
                    <a:lnB w="12700" cap="flat" cmpd="sng" algn="ctr">
                      <a:solidFill>
                        <a:schemeClr val="bg1"/>
                      </a:solidFill>
                      <a:prstDash val="solid"/>
                      <a:round/>
                      <a:headEnd type="none" w="med" len="med"/>
                      <a:tailEnd type="none" w="med" len="med"/>
                    </a:lnB>
                    <a:solidFill>
                      <a:schemeClr val="tx2">
                        <a:lumMod val="20000"/>
                        <a:lumOff val="80000"/>
                      </a:schemeClr>
                    </a:solidFill>
                  </a:tcPr>
                </a:tc>
                <a:extLst>
                  <a:ext uri="{0D108BD9-81ED-4DB2-BD59-A6C34878D82A}">
                    <a16:rowId xmlns:a16="http://schemas.microsoft.com/office/drawing/2014/main" val="10001"/>
                  </a:ext>
                </a:extLst>
              </a:tr>
            </a:tbl>
          </a:graphicData>
        </a:graphic>
      </p:graphicFrame>
      <p:sp>
        <p:nvSpPr>
          <p:cNvPr id="5" name="角丸四角形 4"/>
          <p:cNvSpPr/>
          <p:nvPr/>
        </p:nvSpPr>
        <p:spPr>
          <a:xfrm>
            <a:off x="1058804" y="2581517"/>
            <a:ext cx="7013860" cy="712063"/>
          </a:xfrm>
          <a:prstGeom prst="round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kumimoji="1" lang="ja-JP" altLang="en-US" dirty="0">
              <a:solidFill>
                <a:schemeClr val="tx1"/>
              </a:solidFill>
            </a:endParaRPr>
          </a:p>
        </p:txBody>
      </p:sp>
      <p:sp>
        <p:nvSpPr>
          <p:cNvPr id="12" name="タイトル 1">
            <a:extLst>
              <a:ext uri="{FF2B5EF4-FFF2-40B4-BE49-F238E27FC236}">
                <a16:creationId xmlns:a16="http://schemas.microsoft.com/office/drawing/2014/main" id="{FD9D370E-D74F-4181-A66F-E4A22400CA2B}"/>
              </a:ext>
            </a:extLst>
          </p:cNvPr>
          <p:cNvSpPr txBox="1">
            <a:spLocks/>
          </p:cNvSpPr>
          <p:nvPr/>
        </p:nvSpPr>
        <p:spPr>
          <a:xfrm>
            <a:off x="8439416" y="6530972"/>
            <a:ext cx="655069" cy="327029"/>
          </a:xfrm>
          <a:prstGeom prst="rect">
            <a:avLst/>
          </a:prstGeom>
          <a:solidFill>
            <a:schemeClr val="tx2">
              <a:lumMod val="40000"/>
              <a:lumOff val="60000"/>
            </a:schemeClr>
          </a:solidFill>
          <a:ln w="25400">
            <a:noFill/>
          </a:ln>
        </p:spPr>
        <p:txBody>
          <a:bodyPr vert="horz" lIns="128016" tIns="64008" rIns="128016" bIns="64008" rtlCol="0" anchor="ct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fld id="{5852B463-6159-403C-ADDE-0F4CF5D55236}" type="slidenum">
              <a:rPr lang="ja-JP" altLang="en-US" sz="2200" b="1" smtClean="0">
                <a:latin typeface="Meiryo UI" panose="020B0604030504040204" pitchFamily="50" charset="-128"/>
                <a:ea typeface="Meiryo UI" panose="020B0604030504040204" pitchFamily="50" charset="-128"/>
              </a:rPr>
              <a:t>23</a:t>
            </a:fld>
            <a:endParaRPr lang="ja-JP" altLang="en-US" sz="2200" b="1" dirty="0">
              <a:latin typeface="Meiryo UI" panose="020B0604030504040204" pitchFamily="50" charset="-128"/>
              <a:ea typeface="Meiryo UI" panose="020B0604030504040204" pitchFamily="50" charset="-128"/>
            </a:endParaRPr>
          </a:p>
        </p:txBody>
      </p:sp>
      <p:sp>
        <p:nvSpPr>
          <p:cNvPr id="11" name="角丸四角形 18">
            <a:extLst>
              <a:ext uri="{FF2B5EF4-FFF2-40B4-BE49-F238E27FC236}">
                <a16:creationId xmlns:a16="http://schemas.microsoft.com/office/drawing/2014/main" id="{1152C1A0-13DA-312C-9C45-70B754C86BB6}"/>
              </a:ext>
            </a:extLst>
          </p:cNvPr>
          <p:cNvSpPr/>
          <p:nvPr/>
        </p:nvSpPr>
        <p:spPr>
          <a:xfrm>
            <a:off x="283839" y="1230308"/>
            <a:ext cx="8607255" cy="1989187"/>
          </a:xfrm>
          <a:prstGeom prst="roundRect">
            <a:avLst>
              <a:gd name="adj" fmla="val 4437"/>
            </a:avLst>
          </a:prstGeom>
          <a:solidFill>
            <a:schemeClr val="bg1"/>
          </a:solidFill>
          <a:ln>
            <a:noFill/>
          </a:ln>
          <a:effectLst>
            <a:outerShdw blurRad="101600" dist="1270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 name="角丸四角形 18">
            <a:extLst>
              <a:ext uri="{FF2B5EF4-FFF2-40B4-BE49-F238E27FC236}">
                <a16:creationId xmlns:a16="http://schemas.microsoft.com/office/drawing/2014/main" id="{B92898EC-6E19-D184-06D6-EEE71FF94CBF}"/>
              </a:ext>
            </a:extLst>
          </p:cNvPr>
          <p:cNvSpPr/>
          <p:nvPr/>
        </p:nvSpPr>
        <p:spPr>
          <a:xfrm>
            <a:off x="255621" y="3394663"/>
            <a:ext cx="8635473" cy="3058673"/>
          </a:xfrm>
          <a:prstGeom prst="roundRect">
            <a:avLst>
              <a:gd name="adj" fmla="val 4437"/>
            </a:avLst>
          </a:prstGeom>
          <a:solidFill>
            <a:schemeClr val="accent2">
              <a:lumMod val="20000"/>
              <a:lumOff val="80000"/>
            </a:schemeClr>
          </a:solidFill>
          <a:ln>
            <a:noFill/>
          </a:ln>
          <a:effectLst>
            <a:outerShdw blurRad="101600" dist="1270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9" name="テキスト ボックス 8">
            <a:extLst>
              <a:ext uri="{FF2B5EF4-FFF2-40B4-BE49-F238E27FC236}">
                <a16:creationId xmlns:a16="http://schemas.microsoft.com/office/drawing/2014/main" id="{4E54D8AA-2447-EE3D-8037-EE2C9707FCDB}"/>
              </a:ext>
            </a:extLst>
          </p:cNvPr>
          <p:cNvSpPr txBox="1"/>
          <p:nvPr/>
        </p:nvSpPr>
        <p:spPr>
          <a:xfrm>
            <a:off x="0" y="3414837"/>
            <a:ext cx="6611907" cy="412934"/>
          </a:xfrm>
          <a:prstGeom prst="rect">
            <a:avLst/>
          </a:prstGeom>
          <a:noFill/>
        </p:spPr>
        <p:txBody>
          <a:bodyPr wrap="square" rtlCol="0">
            <a:spAutoFit/>
          </a:bodyPr>
          <a:lstStyle>
            <a:defPPr>
              <a:defRPr lang="en-US"/>
            </a:defPPr>
            <a:lvl1pPr>
              <a:lnSpc>
                <a:spcPts val="3000"/>
              </a:lnSpc>
              <a:defRPr kumimoji="1" sz="2400">
                <a:ln w="6350">
                  <a:solidFill>
                    <a:schemeClr val="tx1"/>
                  </a:solidFill>
                </a:ln>
                <a:solidFill>
                  <a:srgbClr val="FF0000"/>
                </a:solidFill>
                <a:effectLst>
                  <a:glow rad="127000">
                    <a:schemeClr val="bg1"/>
                  </a:glow>
                </a:effectLst>
                <a:latin typeface="HGP創英角ｺﾞｼｯｸUB" panose="020B0A00000000000000" pitchFamily="50" charset="-128"/>
                <a:ea typeface="HGP創英角ｺﾞｼｯｸUB" panose="020B0A00000000000000" pitchFamily="50" charset="-128"/>
              </a:defRPr>
            </a:lvl1pPr>
          </a:lstStyle>
          <a:p>
            <a:pPr algn="ctr">
              <a:lnSpc>
                <a:spcPts val="2500"/>
              </a:lnSpc>
            </a:pPr>
            <a:r>
              <a:rPr lang="ja-JP" altLang="en-US" sz="2200" dirty="0">
                <a:ln w="6350">
                  <a:noFill/>
                </a:ln>
                <a:solidFill>
                  <a:srgbClr val="002060"/>
                </a:solidFill>
                <a:effectLst/>
                <a:latin typeface="Meiryo UI" panose="020B0604030504040204" pitchFamily="50" charset="-128"/>
                <a:ea typeface="Meiryo UI" panose="020B0604030504040204" pitchFamily="50" charset="-128"/>
              </a:rPr>
              <a:t>熱中症特別警戒情報（熱中症特別警戒アラート）</a:t>
            </a:r>
          </a:p>
        </p:txBody>
      </p:sp>
      <p:sp>
        <p:nvSpPr>
          <p:cNvPr id="17" name="テキスト ボックス 16">
            <a:extLst>
              <a:ext uri="{FF2B5EF4-FFF2-40B4-BE49-F238E27FC236}">
                <a16:creationId xmlns:a16="http://schemas.microsoft.com/office/drawing/2014/main" id="{0F42BDB2-FE5D-C089-93C5-64EF243F05FD}"/>
              </a:ext>
            </a:extLst>
          </p:cNvPr>
          <p:cNvSpPr txBox="1"/>
          <p:nvPr/>
        </p:nvSpPr>
        <p:spPr>
          <a:xfrm>
            <a:off x="223514" y="1288896"/>
            <a:ext cx="5176168" cy="412934"/>
          </a:xfrm>
          <a:prstGeom prst="rect">
            <a:avLst/>
          </a:prstGeom>
          <a:noFill/>
        </p:spPr>
        <p:txBody>
          <a:bodyPr wrap="square" rtlCol="0">
            <a:spAutoFit/>
          </a:bodyPr>
          <a:lstStyle>
            <a:defPPr>
              <a:defRPr lang="en-US"/>
            </a:defPPr>
            <a:lvl1pPr>
              <a:lnSpc>
                <a:spcPts val="3000"/>
              </a:lnSpc>
              <a:defRPr kumimoji="1" sz="2400">
                <a:ln w="6350">
                  <a:solidFill>
                    <a:schemeClr val="tx1"/>
                  </a:solidFill>
                </a:ln>
                <a:solidFill>
                  <a:srgbClr val="FF0000"/>
                </a:solidFill>
                <a:effectLst>
                  <a:glow rad="127000">
                    <a:schemeClr val="bg1"/>
                  </a:glow>
                </a:effectLst>
                <a:latin typeface="HGP創英角ｺﾞｼｯｸUB" panose="020B0A00000000000000" pitchFamily="50" charset="-128"/>
                <a:ea typeface="HGP創英角ｺﾞｼｯｸUB" panose="020B0A00000000000000" pitchFamily="50" charset="-128"/>
              </a:defRPr>
            </a:lvl1pPr>
          </a:lstStyle>
          <a:p>
            <a:pPr algn="ctr">
              <a:lnSpc>
                <a:spcPts val="2500"/>
              </a:lnSpc>
            </a:pPr>
            <a:r>
              <a:rPr lang="ja-JP" altLang="en-US" sz="2200" dirty="0">
                <a:ln w="6350">
                  <a:noFill/>
                </a:ln>
                <a:solidFill>
                  <a:srgbClr val="002060"/>
                </a:solidFill>
                <a:effectLst/>
                <a:latin typeface="Meiryo UI" panose="020B0604030504040204" pitchFamily="50" charset="-128"/>
                <a:ea typeface="Meiryo UI" panose="020B0604030504040204" pitchFamily="50" charset="-128"/>
              </a:rPr>
              <a:t>熱中症警戒情報（熱中症警戒アラート）</a:t>
            </a:r>
          </a:p>
        </p:txBody>
      </p:sp>
      <p:sp>
        <p:nvSpPr>
          <p:cNvPr id="22" name="テキスト ボックス 21">
            <a:extLst>
              <a:ext uri="{FF2B5EF4-FFF2-40B4-BE49-F238E27FC236}">
                <a16:creationId xmlns:a16="http://schemas.microsoft.com/office/drawing/2014/main" id="{71C71085-54F4-3A06-87CF-3A9A79CF16A6}"/>
              </a:ext>
            </a:extLst>
          </p:cNvPr>
          <p:cNvSpPr txBox="1"/>
          <p:nvPr/>
        </p:nvSpPr>
        <p:spPr>
          <a:xfrm>
            <a:off x="286644" y="3811709"/>
            <a:ext cx="4580660" cy="2209579"/>
          </a:xfrm>
          <a:prstGeom prst="rect">
            <a:avLst/>
          </a:prstGeom>
          <a:noFill/>
        </p:spPr>
        <p:txBody>
          <a:bodyPr wrap="square" rtlCol="0">
            <a:spAutoFit/>
          </a:bodyPr>
          <a:lstStyle/>
          <a:p>
            <a:pPr>
              <a:lnSpc>
                <a:spcPts val="2400"/>
              </a:lnSpc>
            </a:pPr>
            <a:r>
              <a:rPr kumimoji="1" lang="ja-JP" altLang="en-US" sz="1400" dirty="0"/>
              <a:t> </a:t>
            </a:r>
            <a:r>
              <a:rPr kumimoji="1" lang="ja-JP" altLang="en-US" sz="1400" dirty="0">
                <a:latin typeface="BIZ UDPゴシック" panose="020B0400000000000000" pitchFamily="50" charset="-128"/>
                <a:ea typeface="BIZ UDPゴシック" panose="020B0400000000000000" pitchFamily="50" charset="-128"/>
              </a:rPr>
              <a:t>◆熱波が都道府県の域を超えて発生し、過去に例のない危険な暑さとなり、熱中症搬送者数の大量発生に招き、</a:t>
            </a:r>
            <a:r>
              <a:rPr kumimoji="1" lang="ja-JP" altLang="en-US" sz="1400" u="sng" dirty="0">
                <a:latin typeface="BIZ UDPゴシック" panose="020B0400000000000000" pitchFamily="50" charset="-128"/>
                <a:ea typeface="BIZ UDPゴシック" panose="020B0400000000000000" pitchFamily="50" charset="-128"/>
              </a:rPr>
              <a:t>医療の提供に支障が生じるような、人の健康に重大な被害が生じる恐れがある状況</a:t>
            </a:r>
            <a:endParaRPr kumimoji="1" lang="en-US" altLang="ja-JP" sz="1600" u="sng" dirty="0"/>
          </a:p>
          <a:p>
            <a:pPr>
              <a:lnSpc>
                <a:spcPts val="2400"/>
              </a:lnSpc>
            </a:pPr>
            <a:r>
              <a:rPr kumimoji="1" lang="ja-JP" altLang="en-US" sz="1400" dirty="0"/>
              <a:t> </a:t>
            </a:r>
            <a:r>
              <a:rPr kumimoji="1" lang="ja-JP" altLang="en-US" sz="1400" dirty="0">
                <a:latin typeface="BIZ UDPゴシック" panose="020B0400000000000000" pitchFamily="50" charset="-128"/>
                <a:ea typeface="BIZ UDPゴシック" panose="020B0400000000000000" pitchFamily="50" charset="-128"/>
              </a:rPr>
              <a:t>◆暑さ指数の予測値が</a:t>
            </a:r>
            <a:r>
              <a:rPr kumimoji="1" lang="ja-JP" altLang="en-US" dirty="0">
                <a:solidFill>
                  <a:srgbClr val="FF0066"/>
                </a:solidFill>
                <a:latin typeface="BIZ UDPゴシック" panose="020B0400000000000000" pitchFamily="50" charset="-128"/>
                <a:ea typeface="BIZ UDPゴシック" panose="020B0400000000000000" pitchFamily="50" charset="-128"/>
              </a:rPr>
              <a:t>都道府県内の</a:t>
            </a:r>
            <a:r>
              <a:rPr lang="ja-JP" altLang="en-US" u="sng" dirty="0">
                <a:solidFill>
                  <a:srgbClr val="FF0066"/>
                </a:solidFill>
                <a:latin typeface="BIZ UDPゴシック" panose="020B0400000000000000" pitchFamily="50" charset="-128"/>
                <a:ea typeface="BIZ UDPゴシック" panose="020B0400000000000000" pitchFamily="50" charset="-128"/>
              </a:rPr>
              <a:t>全てで</a:t>
            </a:r>
            <a:endParaRPr lang="en-US" altLang="ja-JP" u="sng" dirty="0">
              <a:solidFill>
                <a:srgbClr val="FF0066"/>
              </a:solidFill>
              <a:latin typeface="BIZ UDPゴシック" panose="020B0400000000000000" pitchFamily="50" charset="-128"/>
              <a:ea typeface="BIZ UDPゴシック" panose="020B0400000000000000" pitchFamily="50" charset="-128"/>
            </a:endParaRPr>
          </a:p>
          <a:p>
            <a:pPr>
              <a:lnSpc>
                <a:spcPts val="2400"/>
              </a:lnSpc>
            </a:pPr>
            <a:r>
              <a:rPr kumimoji="1" lang="en-US" altLang="ja-JP" dirty="0">
                <a:solidFill>
                  <a:srgbClr val="FF0066"/>
                </a:solidFill>
                <a:latin typeface="BIZ UDPゴシック" panose="020B0400000000000000" pitchFamily="50" charset="-128"/>
                <a:ea typeface="BIZ UDPゴシック" panose="020B0400000000000000" pitchFamily="50" charset="-128"/>
              </a:rPr>
              <a:t>  </a:t>
            </a:r>
            <a:r>
              <a:rPr kumimoji="1" lang="ja-JP" altLang="en-US" dirty="0">
                <a:solidFill>
                  <a:srgbClr val="FF0066"/>
                </a:solidFill>
                <a:latin typeface="BIZ UDPゴシック" panose="020B0400000000000000" pitchFamily="50" charset="-128"/>
                <a:ea typeface="BIZ UDPゴシック" panose="020B0400000000000000" pitchFamily="50" charset="-128"/>
              </a:rPr>
              <a:t> </a:t>
            </a:r>
            <a:r>
              <a:rPr kumimoji="1" lang="en-US" altLang="ja-JP" u="sng" dirty="0">
                <a:solidFill>
                  <a:srgbClr val="FF0066"/>
                </a:solidFill>
                <a:latin typeface="BIZ UDPゴシック" panose="020B0400000000000000" pitchFamily="50" charset="-128"/>
                <a:ea typeface="BIZ UDPゴシック" panose="020B0400000000000000" pitchFamily="50" charset="-128"/>
              </a:rPr>
              <a:t>3</a:t>
            </a:r>
            <a:r>
              <a:rPr kumimoji="1" lang="ja-JP" altLang="en-US" u="sng" dirty="0">
                <a:solidFill>
                  <a:srgbClr val="FF0066"/>
                </a:solidFill>
                <a:latin typeface="BIZ UDPゴシック" panose="020B0400000000000000" pitchFamily="50" charset="-128"/>
                <a:ea typeface="BIZ UDPゴシック" panose="020B0400000000000000" pitchFamily="50" charset="-128"/>
              </a:rPr>
              <a:t>５以上</a:t>
            </a:r>
            <a:r>
              <a:rPr kumimoji="1" lang="ja-JP" altLang="en-US" sz="1400" dirty="0">
                <a:latin typeface="BIZ UDPゴシック" panose="020B0400000000000000" pitchFamily="50" charset="-128"/>
                <a:ea typeface="BIZ UDPゴシック" panose="020B0400000000000000" pitchFamily="50" charset="-128"/>
              </a:rPr>
              <a:t>になる場合</a:t>
            </a:r>
            <a:endParaRPr lang="en-US" altLang="ja-JP" sz="1600" dirty="0"/>
          </a:p>
          <a:p>
            <a:pPr>
              <a:lnSpc>
                <a:spcPts val="2400"/>
              </a:lnSpc>
            </a:pPr>
            <a:r>
              <a:rPr kumimoji="1" lang="ja-JP" altLang="en-US" sz="1400" dirty="0"/>
              <a:t> </a:t>
            </a:r>
            <a:r>
              <a:rPr kumimoji="1" lang="ja-JP" altLang="en-US" sz="1400" dirty="0">
                <a:latin typeface="BIZ UDPゴシック" panose="020B0400000000000000" pitchFamily="50" charset="-128"/>
                <a:ea typeface="BIZ UDPゴシック" panose="020B0400000000000000" pitchFamily="50" charset="-128"/>
              </a:rPr>
              <a:t>◆前日</a:t>
            </a:r>
            <a:r>
              <a:rPr kumimoji="1" lang="en-US" altLang="ja-JP" sz="1400" dirty="0">
                <a:latin typeface="BIZ UDPゴシック" panose="020B0400000000000000" pitchFamily="50" charset="-128"/>
                <a:ea typeface="BIZ UDPゴシック" panose="020B0400000000000000" pitchFamily="50" charset="-128"/>
              </a:rPr>
              <a:t>10</a:t>
            </a:r>
            <a:r>
              <a:rPr kumimoji="1" lang="ja-JP" altLang="en-US" sz="1400" dirty="0">
                <a:latin typeface="BIZ UDPゴシック" panose="020B0400000000000000" pitchFamily="50" charset="-128"/>
                <a:ea typeface="BIZ UDPゴシック" panose="020B0400000000000000" pitchFamily="50" charset="-128"/>
              </a:rPr>
              <a:t>時の予測値で判断し、</a:t>
            </a:r>
            <a:r>
              <a:rPr kumimoji="1" lang="ja-JP" altLang="en-US" dirty="0">
                <a:solidFill>
                  <a:srgbClr val="FF0066"/>
                </a:solidFill>
                <a:latin typeface="BIZ UDPゴシック" panose="020B0400000000000000" pitchFamily="50" charset="-128"/>
                <a:ea typeface="BIZ UDPゴシック" panose="020B0400000000000000" pitchFamily="50" charset="-128"/>
              </a:rPr>
              <a:t>前日</a:t>
            </a:r>
            <a:r>
              <a:rPr kumimoji="1" lang="en-US" altLang="ja-JP" dirty="0">
                <a:solidFill>
                  <a:srgbClr val="FF0066"/>
                </a:solidFill>
                <a:latin typeface="BIZ UDPゴシック" panose="020B0400000000000000" pitchFamily="50" charset="-128"/>
                <a:ea typeface="BIZ UDPゴシック" panose="020B0400000000000000" pitchFamily="50" charset="-128"/>
              </a:rPr>
              <a:t>1</a:t>
            </a:r>
            <a:r>
              <a:rPr kumimoji="1" lang="ja-JP" altLang="en-US" dirty="0">
                <a:solidFill>
                  <a:srgbClr val="FF0066"/>
                </a:solidFill>
                <a:latin typeface="BIZ UDPゴシック" panose="020B0400000000000000" pitchFamily="50" charset="-128"/>
                <a:ea typeface="BIZ UDPゴシック" panose="020B0400000000000000" pitchFamily="50" charset="-128"/>
              </a:rPr>
              <a:t>４時</a:t>
            </a:r>
            <a:r>
              <a:rPr kumimoji="1" lang="ja-JP" altLang="en-US" sz="1400" dirty="0">
                <a:latin typeface="BIZ UDPゴシック" panose="020B0400000000000000" pitchFamily="50" charset="-128"/>
                <a:ea typeface="BIZ UDPゴシック" panose="020B0400000000000000" pitchFamily="50" charset="-128"/>
              </a:rPr>
              <a:t>ごろ発表</a:t>
            </a:r>
            <a:r>
              <a:rPr lang="ja-JP" altLang="en-US" sz="1400" dirty="0">
                <a:latin typeface="BIZ UDPゴシック" panose="020B0400000000000000" pitchFamily="50" charset="-128"/>
                <a:ea typeface="BIZ UDPゴシック" panose="020B0400000000000000" pitchFamily="50" charset="-128"/>
              </a:rPr>
              <a:t>　</a:t>
            </a:r>
            <a:endParaRPr kumimoji="1" lang="en-US" altLang="ja-JP" sz="1400" dirty="0">
              <a:latin typeface="BIZ UDPゴシック" panose="020B0400000000000000" pitchFamily="50" charset="-128"/>
              <a:ea typeface="BIZ UDPゴシック" panose="020B0400000000000000" pitchFamily="50" charset="-128"/>
            </a:endParaRPr>
          </a:p>
        </p:txBody>
      </p:sp>
      <p:sp>
        <p:nvSpPr>
          <p:cNvPr id="8" name="テキスト ボックス 7">
            <a:extLst>
              <a:ext uri="{FF2B5EF4-FFF2-40B4-BE49-F238E27FC236}">
                <a16:creationId xmlns:a16="http://schemas.microsoft.com/office/drawing/2014/main" id="{61079BD0-F56C-B93E-4C52-485C99ECFE78}"/>
              </a:ext>
            </a:extLst>
          </p:cNvPr>
          <p:cNvSpPr txBox="1"/>
          <p:nvPr/>
        </p:nvSpPr>
        <p:spPr>
          <a:xfrm>
            <a:off x="283839" y="1720389"/>
            <a:ext cx="5176168" cy="1564595"/>
          </a:xfrm>
          <a:prstGeom prst="rect">
            <a:avLst/>
          </a:prstGeom>
          <a:noFill/>
        </p:spPr>
        <p:txBody>
          <a:bodyPr wrap="square" rtlCol="0">
            <a:spAutoFit/>
          </a:bodyPr>
          <a:lstStyle/>
          <a:p>
            <a:pPr>
              <a:lnSpc>
                <a:spcPts val="2400"/>
              </a:lnSpc>
            </a:pPr>
            <a:r>
              <a:rPr kumimoji="1" lang="ja-JP" altLang="en-US" sz="1600" dirty="0"/>
              <a:t> </a:t>
            </a:r>
            <a:r>
              <a:rPr kumimoji="1" lang="ja-JP" altLang="en-US" sz="1400" dirty="0">
                <a:latin typeface="BIZ UDPゴシック" panose="020B0400000000000000" pitchFamily="50" charset="-128"/>
                <a:ea typeface="BIZ UDPゴシック" panose="020B0400000000000000" pitchFamily="50" charset="-128"/>
              </a:rPr>
              <a:t>◆</a:t>
            </a:r>
            <a:r>
              <a:rPr lang="ja-JP" altLang="en-US" sz="1400" dirty="0">
                <a:latin typeface="BIZ UDPゴシック" panose="020B0400000000000000" pitchFamily="50" charset="-128"/>
                <a:ea typeface="BIZ UDPゴシック" panose="020B0400000000000000" pitchFamily="50" charset="-128"/>
              </a:rPr>
              <a:t>熱中症搬送車が大量に発生する可能性がある状況</a:t>
            </a:r>
            <a:endParaRPr kumimoji="1" lang="en-US" altLang="ja-JP" sz="1400" dirty="0"/>
          </a:p>
          <a:p>
            <a:pPr>
              <a:lnSpc>
                <a:spcPts val="2400"/>
              </a:lnSpc>
            </a:pPr>
            <a:r>
              <a:rPr kumimoji="1" lang="ja-JP" altLang="en-US" sz="1400" dirty="0"/>
              <a:t> </a:t>
            </a:r>
            <a:r>
              <a:rPr kumimoji="1" lang="ja-JP" altLang="en-US" sz="1400" dirty="0">
                <a:latin typeface="BIZ UDPゴシック" panose="020B0400000000000000" pitchFamily="50" charset="-128"/>
                <a:ea typeface="BIZ UDPゴシック" panose="020B0400000000000000" pitchFamily="50" charset="-128"/>
              </a:rPr>
              <a:t>◆暑さ指数の予測値が</a:t>
            </a:r>
            <a:r>
              <a:rPr kumimoji="1" lang="ja-JP" altLang="en-US" dirty="0">
                <a:solidFill>
                  <a:srgbClr val="FF0066"/>
                </a:solidFill>
                <a:latin typeface="BIZ UDPゴシック" panose="020B0400000000000000" pitchFamily="50" charset="-128"/>
                <a:ea typeface="BIZ UDPゴシック" panose="020B0400000000000000" pitchFamily="50" charset="-128"/>
              </a:rPr>
              <a:t>都道府県内の</a:t>
            </a:r>
            <a:r>
              <a:rPr lang="ja-JP" altLang="en-US" u="sng" dirty="0">
                <a:solidFill>
                  <a:srgbClr val="FF0066"/>
                </a:solidFill>
                <a:latin typeface="BIZ UDPゴシック" panose="020B0400000000000000" pitchFamily="50" charset="-128"/>
                <a:ea typeface="BIZ UDPゴシック" panose="020B0400000000000000" pitchFamily="50" charset="-128"/>
              </a:rPr>
              <a:t>いずれかで</a:t>
            </a:r>
            <a:endParaRPr lang="en-US" altLang="ja-JP" u="sng" dirty="0">
              <a:solidFill>
                <a:srgbClr val="FF0066"/>
              </a:solidFill>
              <a:latin typeface="BIZ UDPゴシック" panose="020B0400000000000000" pitchFamily="50" charset="-128"/>
              <a:ea typeface="BIZ UDPゴシック" panose="020B0400000000000000" pitchFamily="50" charset="-128"/>
            </a:endParaRPr>
          </a:p>
          <a:p>
            <a:pPr>
              <a:lnSpc>
                <a:spcPts val="2400"/>
              </a:lnSpc>
            </a:pPr>
            <a:r>
              <a:rPr kumimoji="1" lang="ja-JP" altLang="en-US" dirty="0">
                <a:solidFill>
                  <a:srgbClr val="FF0066"/>
                </a:solidFill>
                <a:latin typeface="BIZ UDPゴシック" panose="020B0400000000000000" pitchFamily="50" charset="-128"/>
                <a:ea typeface="BIZ UDPゴシック" panose="020B0400000000000000" pitchFamily="50" charset="-128"/>
              </a:rPr>
              <a:t>　</a:t>
            </a:r>
            <a:r>
              <a:rPr lang="ja-JP" altLang="en-US" dirty="0">
                <a:solidFill>
                  <a:srgbClr val="FF0066"/>
                </a:solidFill>
                <a:latin typeface="BIZ UDPゴシック" panose="020B0400000000000000" pitchFamily="50" charset="-128"/>
                <a:ea typeface="BIZ UDPゴシック" panose="020B0400000000000000" pitchFamily="50" charset="-128"/>
              </a:rPr>
              <a:t> </a:t>
            </a:r>
            <a:r>
              <a:rPr kumimoji="1" lang="en-US" altLang="ja-JP" u="sng" dirty="0">
                <a:solidFill>
                  <a:srgbClr val="FF0066"/>
                </a:solidFill>
                <a:latin typeface="BIZ UDPゴシック" panose="020B0400000000000000" pitchFamily="50" charset="-128"/>
                <a:ea typeface="BIZ UDPゴシック" panose="020B0400000000000000" pitchFamily="50" charset="-128"/>
              </a:rPr>
              <a:t>3</a:t>
            </a:r>
            <a:r>
              <a:rPr lang="ja-JP" altLang="en-US" u="sng" dirty="0">
                <a:solidFill>
                  <a:srgbClr val="FF0066"/>
                </a:solidFill>
                <a:latin typeface="BIZ UDPゴシック" panose="020B0400000000000000" pitchFamily="50" charset="-128"/>
                <a:ea typeface="BIZ UDPゴシック" panose="020B0400000000000000" pitchFamily="50" charset="-128"/>
              </a:rPr>
              <a:t>３</a:t>
            </a:r>
            <a:r>
              <a:rPr kumimoji="1" lang="ja-JP" altLang="en-US" u="sng" dirty="0">
                <a:solidFill>
                  <a:srgbClr val="FF0066"/>
                </a:solidFill>
                <a:latin typeface="BIZ UDPゴシック" panose="020B0400000000000000" pitchFamily="50" charset="-128"/>
                <a:ea typeface="BIZ UDPゴシック" panose="020B0400000000000000" pitchFamily="50" charset="-128"/>
              </a:rPr>
              <a:t>以上</a:t>
            </a:r>
            <a:r>
              <a:rPr kumimoji="1" lang="ja-JP" altLang="en-US" sz="1400" dirty="0">
                <a:latin typeface="BIZ UDPゴシック" panose="020B0400000000000000" pitchFamily="50" charset="-128"/>
                <a:ea typeface="BIZ UDPゴシック" panose="020B0400000000000000" pitchFamily="50" charset="-128"/>
              </a:rPr>
              <a:t>になる場合</a:t>
            </a:r>
            <a:endParaRPr lang="en-US" altLang="ja-JP" sz="1600" dirty="0"/>
          </a:p>
          <a:p>
            <a:pPr>
              <a:lnSpc>
                <a:spcPts val="2400"/>
              </a:lnSpc>
            </a:pPr>
            <a:r>
              <a:rPr kumimoji="1" lang="ja-JP" altLang="en-US" sz="1400" dirty="0"/>
              <a:t> </a:t>
            </a:r>
            <a:r>
              <a:rPr kumimoji="1" lang="ja-JP" altLang="en-US" sz="1400" dirty="0">
                <a:latin typeface="BIZ UDPゴシック" panose="020B0400000000000000" pitchFamily="50" charset="-128"/>
                <a:ea typeface="BIZ UDPゴシック" panose="020B0400000000000000" pitchFamily="50" charset="-128"/>
              </a:rPr>
              <a:t>◆</a:t>
            </a:r>
            <a:r>
              <a:rPr kumimoji="1" lang="ja-JP" altLang="en-US" dirty="0">
                <a:solidFill>
                  <a:srgbClr val="FF0066"/>
                </a:solidFill>
                <a:latin typeface="BIZ UDPゴシック" panose="020B0400000000000000" pitchFamily="50" charset="-128"/>
                <a:ea typeface="BIZ UDPゴシック" panose="020B0400000000000000" pitchFamily="50" charset="-128"/>
              </a:rPr>
              <a:t>前日</a:t>
            </a:r>
            <a:r>
              <a:rPr lang="ja-JP" altLang="en-US" dirty="0">
                <a:solidFill>
                  <a:srgbClr val="FF0066"/>
                </a:solidFill>
                <a:latin typeface="BIZ UDPゴシック" panose="020B0400000000000000" pitchFamily="50" charset="-128"/>
                <a:ea typeface="BIZ UDPゴシック" panose="020B0400000000000000" pitchFamily="50" charset="-128"/>
              </a:rPr>
              <a:t>１７</a:t>
            </a:r>
            <a:r>
              <a:rPr kumimoji="1" lang="ja-JP" altLang="en-US" dirty="0">
                <a:solidFill>
                  <a:srgbClr val="FF0066"/>
                </a:solidFill>
                <a:latin typeface="BIZ UDPゴシック" panose="020B0400000000000000" pitchFamily="50" charset="-128"/>
                <a:ea typeface="BIZ UDPゴシック" panose="020B0400000000000000" pitchFamily="50" charset="-128"/>
              </a:rPr>
              <a:t>時</a:t>
            </a:r>
            <a:r>
              <a:rPr kumimoji="1" lang="ja-JP" altLang="en-US" sz="1400" dirty="0">
                <a:latin typeface="BIZ UDPゴシック" panose="020B0400000000000000" pitchFamily="50" charset="-128"/>
                <a:ea typeface="BIZ UDPゴシック" panose="020B0400000000000000" pitchFamily="50" charset="-128"/>
              </a:rPr>
              <a:t>ごろ及び</a:t>
            </a:r>
            <a:r>
              <a:rPr kumimoji="1" lang="ja-JP" altLang="en-US" dirty="0">
                <a:solidFill>
                  <a:srgbClr val="FF0066"/>
                </a:solidFill>
                <a:latin typeface="BIZ UDPゴシック" panose="020B0400000000000000" pitchFamily="50" charset="-128"/>
                <a:ea typeface="BIZ UDPゴシック" panose="020B0400000000000000" pitchFamily="50" charset="-128"/>
              </a:rPr>
              <a:t>当日５時</a:t>
            </a:r>
            <a:r>
              <a:rPr kumimoji="1" lang="ja-JP" altLang="en-US" sz="1400" dirty="0">
                <a:latin typeface="BIZ UDPゴシック" panose="020B0400000000000000" pitchFamily="50" charset="-128"/>
                <a:ea typeface="BIZ UDPゴシック" panose="020B0400000000000000" pitchFamily="50" charset="-128"/>
              </a:rPr>
              <a:t>ごろ発表</a:t>
            </a:r>
            <a:endParaRPr kumimoji="1" lang="en-US" altLang="ja-JP" sz="1400" dirty="0">
              <a:latin typeface="BIZ UDPゴシック" panose="020B0400000000000000" pitchFamily="50" charset="-128"/>
              <a:ea typeface="BIZ UDPゴシック" panose="020B0400000000000000" pitchFamily="50" charset="-128"/>
            </a:endParaRPr>
          </a:p>
          <a:p>
            <a:pPr>
              <a:lnSpc>
                <a:spcPts val="2200"/>
              </a:lnSpc>
            </a:pPr>
            <a:endParaRPr kumimoji="1" lang="en-US" altLang="ja-JP" sz="1600" dirty="0">
              <a:solidFill>
                <a:srgbClr val="FF0066"/>
              </a:solidFill>
              <a:latin typeface="BIZ UDPゴシック" panose="020B0400000000000000" pitchFamily="50" charset="-128"/>
              <a:ea typeface="BIZ UDPゴシック" panose="020B0400000000000000" pitchFamily="50" charset="-128"/>
            </a:endParaRPr>
          </a:p>
        </p:txBody>
      </p:sp>
      <p:grpSp>
        <p:nvGrpSpPr>
          <p:cNvPr id="20" name="グループ化 19">
            <a:extLst>
              <a:ext uri="{FF2B5EF4-FFF2-40B4-BE49-F238E27FC236}">
                <a16:creationId xmlns:a16="http://schemas.microsoft.com/office/drawing/2014/main" id="{5CE996EF-6159-87F6-3FE2-1A955BC7F752}"/>
              </a:ext>
            </a:extLst>
          </p:cNvPr>
          <p:cNvGrpSpPr/>
          <p:nvPr/>
        </p:nvGrpSpPr>
        <p:grpSpPr>
          <a:xfrm>
            <a:off x="5220072" y="1227937"/>
            <a:ext cx="3449112" cy="1957322"/>
            <a:chOff x="5220072" y="1283357"/>
            <a:chExt cx="3449112" cy="1949498"/>
          </a:xfrm>
        </p:grpSpPr>
        <p:pic>
          <p:nvPicPr>
            <p:cNvPr id="10" name="図 9">
              <a:extLst>
                <a:ext uri="{FF2B5EF4-FFF2-40B4-BE49-F238E27FC236}">
                  <a16:creationId xmlns:a16="http://schemas.microsoft.com/office/drawing/2014/main" id="{63673457-F0EF-1CAF-3CDF-F6E7916A3D6D}"/>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5220072" y="1283357"/>
              <a:ext cx="3449112" cy="1949498"/>
            </a:xfrm>
            <a:prstGeom prst="rect">
              <a:avLst/>
            </a:prstGeom>
          </p:spPr>
        </p:pic>
        <p:sp>
          <p:nvSpPr>
            <p:cNvPr id="14" name="正方形/長方形 13">
              <a:extLst>
                <a:ext uri="{FF2B5EF4-FFF2-40B4-BE49-F238E27FC236}">
                  <a16:creationId xmlns:a16="http://schemas.microsoft.com/office/drawing/2014/main" id="{A9564B68-816F-D38C-974A-1174E2838BAC}"/>
                </a:ext>
              </a:extLst>
            </p:cNvPr>
            <p:cNvSpPr/>
            <p:nvPr/>
          </p:nvSpPr>
          <p:spPr>
            <a:xfrm>
              <a:off x="5364088" y="1717988"/>
              <a:ext cx="95919" cy="68408"/>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 name="正方形/長方形 14">
              <a:extLst>
                <a:ext uri="{FF2B5EF4-FFF2-40B4-BE49-F238E27FC236}">
                  <a16:creationId xmlns:a16="http://schemas.microsoft.com/office/drawing/2014/main" id="{A3E871F8-D8D5-16C4-5214-E3E2555EEABA}"/>
                </a:ext>
              </a:extLst>
            </p:cNvPr>
            <p:cNvSpPr/>
            <p:nvPr/>
          </p:nvSpPr>
          <p:spPr>
            <a:xfrm>
              <a:off x="5340177" y="2640512"/>
              <a:ext cx="95919" cy="68408"/>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 name="正方形/長方形 15">
              <a:extLst>
                <a:ext uri="{FF2B5EF4-FFF2-40B4-BE49-F238E27FC236}">
                  <a16:creationId xmlns:a16="http://schemas.microsoft.com/office/drawing/2014/main" id="{E81F9769-4A1B-4C44-2374-A1ADB0B2E695}"/>
                </a:ext>
              </a:extLst>
            </p:cNvPr>
            <p:cNvSpPr/>
            <p:nvPr/>
          </p:nvSpPr>
          <p:spPr>
            <a:xfrm>
              <a:off x="6516216" y="2467271"/>
              <a:ext cx="288032" cy="85021"/>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8" name="正方形/長方形 17">
              <a:extLst>
                <a:ext uri="{FF2B5EF4-FFF2-40B4-BE49-F238E27FC236}">
                  <a16:creationId xmlns:a16="http://schemas.microsoft.com/office/drawing/2014/main" id="{5F38686D-8FD6-6560-5FF4-56894671B853}"/>
                </a:ext>
              </a:extLst>
            </p:cNvPr>
            <p:cNvSpPr/>
            <p:nvPr/>
          </p:nvSpPr>
          <p:spPr>
            <a:xfrm>
              <a:off x="6516216" y="3022994"/>
              <a:ext cx="288032" cy="165682"/>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9" name="正方形/長方形 18">
              <a:extLst>
                <a:ext uri="{FF2B5EF4-FFF2-40B4-BE49-F238E27FC236}">
                  <a16:creationId xmlns:a16="http://schemas.microsoft.com/office/drawing/2014/main" id="{1110D88C-EA3A-BD17-F0F2-585951D2C504}"/>
                </a:ext>
              </a:extLst>
            </p:cNvPr>
            <p:cNvSpPr/>
            <p:nvPr/>
          </p:nvSpPr>
          <p:spPr>
            <a:xfrm>
              <a:off x="7190473" y="2365660"/>
              <a:ext cx="261847" cy="101392"/>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28" name="グループ化 27">
            <a:extLst>
              <a:ext uri="{FF2B5EF4-FFF2-40B4-BE49-F238E27FC236}">
                <a16:creationId xmlns:a16="http://schemas.microsoft.com/office/drawing/2014/main" id="{55CFFACB-AFD9-A589-D855-7527BFE6B19A}"/>
              </a:ext>
            </a:extLst>
          </p:cNvPr>
          <p:cNvGrpSpPr/>
          <p:nvPr/>
        </p:nvGrpSpPr>
        <p:grpSpPr>
          <a:xfrm>
            <a:off x="4817264" y="3861048"/>
            <a:ext cx="3851920" cy="2404099"/>
            <a:chOff x="4817264" y="3926086"/>
            <a:chExt cx="3851920" cy="2404099"/>
          </a:xfrm>
        </p:grpSpPr>
        <p:pic>
          <p:nvPicPr>
            <p:cNvPr id="6" name="図 5">
              <a:extLst>
                <a:ext uri="{FF2B5EF4-FFF2-40B4-BE49-F238E27FC236}">
                  <a16:creationId xmlns:a16="http://schemas.microsoft.com/office/drawing/2014/main" id="{6D35A499-35AE-7028-DAED-4E7143AEE846}"/>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817264" y="3926086"/>
              <a:ext cx="3851920" cy="2404099"/>
            </a:xfrm>
            <a:prstGeom prst="rect">
              <a:avLst/>
            </a:prstGeom>
          </p:spPr>
        </p:pic>
        <p:sp>
          <p:nvSpPr>
            <p:cNvPr id="21" name="正方形/長方形 20">
              <a:extLst>
                <a:ext uri="{FF2B5EF4-FFF2-40B4-BE49-F238E27FC236}">
                  <a16:creationId xmlns:a16="http://schemas.microsoft.com/office/drawing/2014/main" id="{96FA0E60-72F8-5A83-0242-744E5A8E577F}"/>
                </a:ext>
              </a:extLst>
            </p:cNvPr>
            <p:cNvSpPr/>
            <p:nvPr/>
          </p:nvSpPr>
          <p:spPr>
            <a:xfrm>
              <a:off x="7092280" y="4185894"/>
              <a:ext cx="144016" cy="66098"/>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4" name="正方形/長方形 23">
              <a:extLst>
                <a:ext uri="{FF2B5EF4-FFF2-40B4-BE49-F238E27FC236}">
                  <a16:creationId xmlns:a16="http://schemas.microsoft.com/office/drawing/2014/main" id="{C6295BB1-D71E-31A4-E75A-54F6D7393D41}"/>
                </a:ext>
              </a:extLst>
            </p:cNvPr>
            <p:cNvSpPr/>
            <p:nvPr/>
          </p:nvSpPr>
          <p:spPr>
            <a:xfrm>
              <a:off x="6300192" y="4278766"/>
              <a:ext cx="144016" cy="51430"/>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5" name="正方形/長方形 24">
              <a:extLst>
                <a:ext uri="{FF2B5EF4-FFF2-40B4-BE49-F238E27FC236}">
                  <a16:creationId xmlns:a16="http://schemas.microsoft.com/office/drawing/2014/main" id="{E036F93F-015E-F2AA-49F3-A9D468BD7CAC}"/>
                </a:ext>
              </a:extLst>
            </p:cNvPr>
            <p:cNvSpPr/>
            <p:nvPr/>
          </p:nvSpPr>
          <p:spPr>
            <a:xfrm>
              <a:off x="7020272" y="5805264"/>
              <a:ext cx="144016" cy="107203"/>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6" name="正方形/長方形 25">
              <a:extLst>
                <a:ext uri="{FF2B5EF4-FFF2-40B4-BE49-F238E27FC236}">
                  <a16:creationId xmlns:a16="http://schemas.microsoft.com/office/drawing/2014/main" id="{C5BC94D8-995F-1F7B-A4F0-E879541D0D18}"/>
                </a:ext>
              </a:extLst>
            </p:cNvPr>
            <p:cNvSpPr/>
            <p:nvPr/>
          </p:nvSpPr>
          <p:spPr>
            <a:xfrm>
              <a:off x="8251609" y="5661248"/>
              <a:ext cx="144016" cy="107203"/>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7" name="正方形/長方形 26">
              <a:extLst>
                <a:ext uri="{FF2B5EF4-FFF2-40B4-BE49-F238E27FC236}">
                  <a16:creationId xmlns:a16="http://schemas.microsoft.com/office/drawing/2014/main" id="{E10075D9-D4EB-8DC9-8D41-F4834D39A6D3}"/>
                </a:ext>
              </a:extLst>
            </p:cNvPr>
            <p:cNvSpPr/>
            <p:nvPr/>
          </p:nvSpPr>
          <p:spPr>
            <a:xfrm>
              <a:off x="8172400" y="5733256"/>
              <a:ext cx="174260" cy="88597"/>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30" name="テキスト ボックス 29">
            <a:extLst>
              <a:ext uri="{FF2B5EF4-FFF2-40B4-BE49-F238E27FC236}">
                <a16:creationId xmlns:a16="http://schemas.microsoft.com/office/drawing/2014/main" id="{7A571ACA-17B3-4988-90A0-31D25526BBFF}"/>
              </a:ext>
            </a:extLst>
          </p:cNvPr>
          <p:cNvSpPr txBox="1"/>
          <p:nvPr/>
        </p:nvSpPr>
        <p:spPr>
          <a:xfrm>
            <a:off x="-1480" y="-35699"/>
            <a:ext cx="9145480" cy="486279"/>
          </a:xfrm>
          <a:prstGeom prst="rect">
            <a:avLst/>
          </a:prstGeom>
          <a:solidFill>
            <a:srgbClr val="002060"/>
          </a:solidFill>
          <a:ln>
            <a:noFill/>
          </a:ln>
          <a:effectLst/>
        </p:spPr>
        <p:txBody>
          <a:bodyPr wrap="square" lIns="91190" tIns="57908" rIns="91190" bIns="57908" rtlCol="0" anchor="ctr">
            <a:spAutoFit/>
          </a:bodyPr>
          <a:lstStyle/>
          <a:p>
            <a:pPr algn="ctr"/>
            <a:r>
              <a:rPr kumimoji="0" lang="ja-JP" altLang="en-US" sz="2400" b="1" kern="0"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（参考）暑さ対策の背景・経緯</a:t>
            </a:r>
          </a:p>
        </p:txBody>
      </p:sp>
    </p:spTree>
    <p:extLst>
      <p:ext uri="{BB962C8B-B14F-4D97-AF65-F5344CB8AC3E}">
        <p14:creationId xmlns:p14="http://schemas.microsoft.com/office/powerpoint/2010/main" val="261116781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表 2"/>
          <p:cNvGraphicFramePr>
            <a:graphicFrameLocks noGrp="1"/>
          </p:cNvGraphicFramePr>
          <p:nvPr/>
        </p:nvGraphicFramePr>
        <p:xfrm>
          <a:off x="162162" y="514344"/>
          <a:ext cx="8818195" cy="6083008"/>
        </p:xfrm>
        <a:graphic>
          <a:graphicData uri="http://schemas.openxmlformats.org/drawingml/2006/table">
            <a:tbl>
              <a:tblPr firstRow="1" bandRow="1">
                <a:tableStyleId>{5C22544A-7EE6-4342-B048-85BDC9FD1C3A}</a:tableStyleId>
              </a:tblPr>
              <a:tblGrid>
                <a:gridCol w="8818195">
                  <a:extLst>
                    <a:ext uri="{9D8B030D-6E8A-4147-A177-3AD203B41FA5}">
                      <a16:colId xmlns:a16="http://schemas.microsoft.com/office/drawing/2014/main" val="20000"/>
                    </a:ext>
                  </a:extLst>
                </a:gridCol>
              </a:tblGrid>
              <a:tr h="576874">
                <a:tc>
                  <a:txBody>
                    <a:bodyPr/>
                    <a:lstStyle/>
                    <a:p>
                      <a:pPr algn="l"/>
                      <a:r>
                        <a:rPr kumimoji="1" lang="ja-JP" altLang="en-US" sz="2000" dirty="0">
                          <a:latin typeface="Meiryo UI" panose="020B0604030504040204" pitchFamily="50" charset="-128"/>
                          <a:ea typeface="Meiryo UI" panose="020B0604030504040204" pitchFamily="50" charset="-128"/>
                          <a:cs typeface="Meiryo UI" panose="020B0604030504040204" pitchFamily="50" charset="-128"/>
                        </a:rPr>
                        <a:t>■気候変動適応法の改正（</a:t>
                      </a:r>
                      <a:r>
                        <a:rPr kumimoji="1" lang="en-US" altLang="ja-JP" sz="2000" dirty="0">
                          <a:latin typeface="Meiryo UI" panose="020B0604030504040204" pitchFamily="50" charset="-128"/>
                          <a:ea typeface="Meiryo UI" panose="020B0604030504040204" pitchFamily="50" charset="-128"/>
                          <a:cs typeface="Meiryo UI" panose="020B0604030504040204" pitchFamily="50" charset="-128"/>
                        </a:rPr>
                        <a:t>2024</a:t>
                      </a:r>
                      <a:r>
                        <a:rPr kumimoji="1" lang="ja-JP" altLang="en-US" sz="2000" dirty="0">
                          <a:latin typeface="Meiryo UI" panose="020B0604030504040204" pitchFamily="50" charset="-128"/>
                          <a:ea typeface="Meiryo UI" panose="020B0604030504040204" pitchFamily="50" charset="-128"/>
                          <a:cs typeface="Meiryo UI" panose="020B0604030504040204" pitchFamily="50" charset="-128"/>
                        </a:rPr>
                        <a:t>年４月</a:t>
                      </a:r>
                      <a:r>
                        <a:rPr kumimoji="1" lang="en-US" altLang="ja-JP" sz="2000" dirty="0">
                          <a:latin typeface="Meiryo UI" panose="020B0604030504040204" pitchFamily="50" charset="-128"/>
                          <a:ea typeface="Meiryo UI" panose="020B0604030504040204" pitchFamily="50" charset="-128"/>
                          <a:cs typeface="Meiryo UI" panose="020B0604030504040204" pitchFamily="50" charset="-128"/>
                        </a:rPr>
                        <a:t>1</a:t>
                      </a:r>
                      <a:r>
                        <a:rPr kumimoji="1" lang="ja-JP" altLang="en-US" sz="2000" dirty="0">
                          <a:latin typeface="Meiryo UI" panose="020B0604030504040204" pitchFamily="50" charset="-128"/>
                          <a:ea typeface="Meiryo UI" panose="020B0604030504040204" pitchFamily="50" charset="-128"/>
                          <a:cs typeface="Meiryo UI" panose="020B0604030504040204" pitchFamily="50" charset="-128"/>
                        </a:rPr>
                        <a:t>日施行）</a:t>
                      </a:r>
                    </a:p>
                  </a:txBody>
                  <a:tcPr marL="0" marR="0" marT="0" marB="0" anchor="ctr">
                    <a:solidFill>
                      <a:srgbClr val="0070C0"/>
                    </a:solidFill>
                  </a:tcPr>
                </a:tc>
                <a:extLst>
                  <a:ext uri="{0D108BD9-81ED-4DB2-BD59-A6C34878D82A}">
                    <a16:rowId xmlns:a16="http://schemas.microsoft.com/office/drawing/2014/main" val="10000"/>
                  </a:ext>
                </a:extLst>
              </a:tr>
              <a:tr h="5506134">
                <a:tc>
                  <a:txBody>
                    <a:bodyPr/>
                    <a:lstStyle/>
                    <a:p>
                      <a:endParaRPr kumimoji="1" lang="en-US" altLang="ja-JP" sz="300" dirty="0">
                        <a:latin typeface="Meiryo UI" panose="020B0604030504040204" pitchFamily="50" charset="-128"/>
                        <a:ea typeface="Meiryo UI" panose="020B0604030504040204" pitchFamily="50" charset="-128"/>
                        <a:cs typeface="Meiryo UI" panose="020B0604030504040204" pitchFamily="50" charset="-128"/>
                      </a:endParaRPr>
                    </a:p>
                    <a:p>
                      <a:endParaRPr kumimoji="1" lang="en-US" altLang="ja-JP" sz="700" dirty="0">
                        <a:latin typeface="Meiryo UI" panose="020B0604030504040204" pitchFamily="50" charset="-128"/>
                        <a:ea typeface="Meiryo UI" panose="020B0604030504040204" pitchFamily="50" charset="-128"/>
                        <a:cs typeface="Meiryo UI" panose="020B0604030504040204" pitchFamily="50" charset="-128"/>
                      </a:endParaRPr>
                    </a:p>
                    <a:p>
                      <a:r>
                        <a:rPr kumimoji="1" lang="ja-JP" altLang="en-US" sz="1200" b="0" dirty="0">
                          <a:latin typeface="Meiryo UI" panose="020B0604030504040204" pitchFamily="50" charset="-128"/>
                          <a:ea typeface="Meiryo UI" panose="020B0604030504040204" pitchFamily="50" charset="-128"/>
                          <a:cs typeface="Meiryo UI" panose="020B0604030504040204" pitchFamily="50" charset="-128"/>
                        </a:rPr>
                        <a:t>　</a:t>
                      </a:r>
                      <a:endParaRPr kumimoji="1" lang="en-US" altLang="ja-JP" sz="1200" b="0" dirty="0">
                        <a:latin typeface="Meiryo UI" panose="020B0604030504040204" pitchFamily="50" charset="-128"/>
                        <a:ea typeface="Meiryo UI" panose="020B0604030504040204" pitchFamily="50" charset="-128"/>
                        <a:cs typeface="Meiryo UI" panose="020B0604030504040204" pitchFamily="50" charset="-128"/>
                      </a:endParaRPr>
                    </a:p>
                    <a:p>
                      <a:endParaRPr kumimoji="1" lang="en-US" altLang="ja-JP" sz="1200" b="0" dirty="0">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dirty="0">
                          <a:latin typeface="Meiryo UI" panose="020B0604030504040204" pitchFamily="50" charset="-128"/>
                          <a:ea typeface="Meiryo UI" panose="020B0604030504040204" pitchFamily="50" charset="-128"/>
                          <a:cs typeface="Meiryo UI" panose="020B0604030504040204" pitchFamily="50" charset="-128"/>
                        </a:rPr>
                        <a:t>　</a:t>
                      </a:r>
                      <a:endParaRPr lang="ja-JP" altLang="en-US" sz="1200" dirty="0"/>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200" dirty="0"/>
                        <a:t>　</a:t>
                      </a:r>
                    </a:p>
                    <a:p>
                      <a:endParaRPr kumimoji="1" lang="en-US" altLang="ja-JP" sz="1200" b="0" dirty="0">
                        <a:latin typeface="Meiryo UI" panose="020B0604030504040204" pitchFamily="50" charset="-128"/>
                        <a:ea typeface="Meiryo UI" panose="020B0604030504040204" pitchFamily="50" charset="-128"/>
                        <a:cs typeface="Meiryo UI" panose="020B0604030504040204" pitchFamily="50" charset="-128"/>
                      </a:endParaRPr>
                    </a:p>
                  </a:txBody>
                  <a:tcPr marL="31528" marR="31528" marT="0" marB="0">
                    <a:lnB w="12700" cap="flat" cmpd="sng" algn="ctr">
                      <a:solidFill>
                        <a:schemeClr val="bg1"/>
                      </a:solidFill>
                      <a:prstDash val="solid"/>
                      <a:round/>
                      <a:headEnd type="none" w="med" len="med"/>
                      <a:tailEnd type="none" w="med" len="med"/>
                    </a:lnB>
                    <a:solidFill>
                      <a:schemeClr val="tx2">
                        <a:lumMod val="20000"/>
                        <a:lumOff val="80000"/>
                      </a:schemeClr>
                    </a:solidFill>
                  </a:tcPr>
                </a:tc>
                <a:extLst>
                  <a:ext uri="{0D108BD9-81ED-4DB2-BD59-A6C34878D82A}">
                    <a16:rowId xmlns:a16="http://schemas.microsoft.com/office/drawing/2014/main" val="10001"/>
                  </a:ext>
                </a:extLst>
              </a:tr>
            </a:tbl>
          </a:graphicData>
        </a:graphic>
      </p:graphicFrame>
      <p:sp>
        <p:nvSpPr>
          <p:cNvPr id="5" name="角丸四角形 4"/>
          <p:cNvSpPr/>
          <p:nvPr/>
        </p:nvSpPr>
        <p:spPr>
          <a:xfrm>
            <a:off x="1058804" y="2581517"/>
            <a:ext cx="7013860" cy="712063"/>
          </a:xfrm>
          <a:prstGeom prst="round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kumimoji="1" lang="ja-JP" altLang="en-US" dirty="0">
              <a:solidFill>
                <a:schemeClr val="tx1"/>
              </a:solidFill>
            </a:endParaRPr>
          </a:p>
        </p:txBody>
      </p:sp>
      <p:sp>
        <p:nvSpPr>
          <p:cNvPr id="12" name="タイトル 1">
            <a:extLst>
              <a:ext uri="{FF2B5EF4-FFF2-40B4-BE49-F238E27FC236}">
                <a16:creationId xmlns:a16="http://schemas.microsoft.com/office/drawing/2014/main" id="{FD9D370E-D74F-4181-A66F-E4A22400CA2B}"/>
              </a:ext>
            </a:extLst>
          </p:cNvPr>
          <p:cNvSpPr txBox="1">
            <a:spLocks/>
          </p:cNvSpPr>
          <p:nvPr/>
        </p:nvSpPr>
        <p:spPr>
          <a:xfrm>
            <a:off x="8439416" y="6530972"/>
            <a:ext cx="655069" cy="327029"/>
          </a:xfrm>
          <a:prstGeom prst="rect">
            <a:avLst/>
          </a:prstGeom>
          <a:solidFill>
            <a:schemeClr val="tx2">
              <a:lumMod val="40000"/>
              <a:lumOff val="60000"/>
            </a:schemeClr>
          </a:solidFill>
          <a:ln w="25400">
            <a:noFill/>
          </a:ln>
        </p:spPr>
        <p:txBody>
          <a:bodyPr vert="horz" lIns="128016" tIns="64008" rIns="128016" bIns="64008" rtlCol="0" anchor="ct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fld id="{96C10A56-0314-45DF-BD7C-2A60D22C96E7}" type="slidenum">
              <a:rPr lang="ja-JP" altLang="en-US" sz="2200" b="1" smtClean="0">
                <a:latin typeface="Meiryo UI" panose="020B0604030504040204" pitchFamily="50" charset="-128"/>
                <a:ea typeface="Meiryo UI" panose="020B0604030504040204" pitchFamily="50" charset="-128"/>
              </a:rPr>
              <a:t>24</a:t>
            </a:fld>
            <a:endParaRPr lang="ja-JP" altLang="en-US" sz="2200" b="1" dirty="0">
              <a:latin typeface="Meiryo UI" panose="020B0604030504040204" pitchFamily="50" charset="-128"/>
              <a:ea typeface="Meiryo UI" panose="020B0604030504040204" pitchFamily="50" charset="-128"/>
            </a:endParaRPr>
          </a:p>
        </p:txBody>
      </p:sp>
      <p:sp>
        <p:nvSpPr>
          <p:cNvPr id="13" name="角丸四角形 18">
            <a:extLst>
              <a:ext uri="{FF2B5EF4-FFF2-40B4-BE49-F238E27FC236}">
                <a16:creationId xmlns:a16="http://schemas.microsoft.com/office/drawing/2014/main" id="{B92898EC-6E19-D184-06D6-EEE71FF94CBF}"/>
              </a:ext>
            </a:extLst>
          </p:cNvPr>
          <p:cNvSpPr/>
          <p:nvPr/>
        </p:nvSpPr>
        <p:spPr>
          <a:xfrm>
            <a:off x="251261" y="1196752"/>
            <a:ext cx="8635473" cy="2232247"/>
          </a:xfrm>
          <a:prstGeom prst="roundRect">
            <a:avLst>
              <a:gd name="adj" fmla="val 4437"/>
            </a:avLst>
          </a:prstGeom>
          <a:solidFill>
            <a:schemeClr val="accent2">
              <a:lumMod val="20000"/>
              <a:lumOff val="80000"/>
            </a:schemeClr>
          </a:solidFill>
          <a:ln>
            <a:noFill/>
          </a:ln>
          <a:effectLst>
            <a:outerShdw blurRad="101600" dist="1270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9" name="テキスト ボックス 8">
            <a:extLst>
              <a:ext uri="{FF2B5EF4-FFF2-40B4-BE49-F238E27FC236}">
                <a16:creationId xmlns:a16="http://schemas.microsoft.com/office/drawing/2014/main" id="{4E54D8AA-2447-EE3D-8037-EE2C9707FCDB}"/>
              </a:ext>
            </a:extLst>
          </p:cNvPr>
          <p:cNvSpPr txBox="1"/>
          <p:nvPr/>
        </p:nvSpPr>
        <p:spPr>
          <a:xfrm>
            <a:off x="251261" y="1216925"/>
            <a:ext cx="5112827" cy="412934"/>
          </a:xfrm>
          <a:prstGeom prst="rect">
            <a:avLst/>
          </a:prstGeom>
          <a:noFill/>
        </p:spPr>
        <p:txBody>
          <a:bodyPr wrap="square" rtlCol="0">
            <a:spAutoFit/>
          </a:bodyPr>
          <a:lstStyle>
            <a:defPPr>
              <a:defRPr lang="en-US"/>
            </a:defPPr>
            <a:lvl1pPr>
              <a:lnSpc>
                <a:spcPts val="3000"/>
              </a:lnSpc>
              <a:defRPr kumimoji="1" sz="2400">
                <a:ln w="6350">
                  <a:solidFill>
                    <a:schemeClr val="tx1"/>
                  </a:solidFill>
                </a:ln>
                <a:solidFill>
                  <a:srgbClr val="FF0000"/>
                </a:solidFill>
                <a:effectLst>
                  <a:glow rad="127000">
                    <a:schemeClr val="bg1"/>
                  </a:glow>
                </a:effectLst>
                <a:latin typeface="HGP創英角ｺﾞｼｯｸUB" panose="020B0A00000000000000" pitchFamily="50" charset="-128"/>
                <a:ea typeface="HGP創英角ｺﾞｼｯｸUB" panose="020B0A00000000000000" pitchFamily="50" charset="-128"/>
              </a:defRPr>
            </a:lvl1pPr>
          </a:lstStyle>
          <a:p>
            <a:pPr algn="ctr">
              <a:lnSpc>
                <a:spcPts val="2500"/>
              </a:lnSpc>
            </a:pPr>
            <a:r>
              <a:rPr lang="ja-JP" altLang="en-US" sz="2200" dirty="0">
                <a:ln w="6350">
                  <a:noFill/>
                </a:ln>
                <a:solidFill>
                  <a:srgbClr val="002060"/>
                </a:solidFill>
                <a:effectLst/>
                <a:latin typeface="Meiryo UI" panose="020B0604030504040204" pitchFamily="50" charset="-128"/>
                <a:ea typeface="Meiryo UI" panose="020B0604030504040204" pitchFamily="50" charset="-128"/>
              </a:rPr>
              <a:t>指定暑熱避難施設（クーリングシェルター）</a:t>
            </a:r>
          </a:p>
        </p:txBody>
      </p:sp>
      <p:sp>
        <p:nvSpPr>
          <p:cNvPr id="23" name="テキスト ボックス 22">
            <a:extLst>
              <a:ext uri="{FF2B5EF4-FFF2-40B4-BE49-F238E27FC236}">
                <a16:creationId xmlns:a16="http://schemas.microsoft.com/office/drawing/2014/main" id="{5D84F1C5-6BD8-BAFD-3A64-162301807A7F}"/>
              </a:ext>
            </a:extLst>
          </p:cNvPr>
          <p:cNvSpPr txBox="1"/>
          <p:nvPr/>
        </p:nvSpPr>
        <p:spPr>
          <a:xfrm>
            <a:off x="590293" y="2571704"/>
            <a:ext cx="6357971" cy="608243"/>
          </a:xfrm>
          <a:prstGeom prst="rect">
            <a:avLst/>
          </a:prstGeom>
          <a:noFill/>
        </p:spPr>
        <p:txBody>
          <a:bodyPr wrap="square" rtlCol="0">
            <a:spAutoFit/>
          </a:bodyPr>
          <a:lstStyle/>
          <a:p>
            <a:pPr lvl="0">
              <a:lnSpc>
                <a:spcPts val="2200"/>
              </a:lnSpc>
            </a:pPr>
            <a:r>
              <a:rPr kumimoji="1" lang="en-US" altLang="ja-JP" sz="1200" dirty="0">
                <a:solidFill>
                  <a:prstClr val="black"/>
                </a:solidFill>
                <a:latin typeface="BIZ UDPゴシック" panose="020B0400000000000000" pitchFamily="50" charset="-128"/>
                <a:ea typeface="BIZ UDPゴシック" panose="020B0400000000000000" pitchFamily="50" charset="-128"/>
              </a:rPr>
              <a:t>※</a:t>
            </a:r>
            <a:r>
              <a:rPr lang="ja-JP" altLang="en-US" sz="1200" dirty="0">
                <a:solidFill>
                  <a:prstClr val="black"/>
                </a:solidFill>
                <a:latin typeface="BIZ UDPゴシック" panose="020B0400000000000000" pitchFamily="50" charset="-128"/>
                <a:ea typeface="BIZ UDPゴシック" panose="020B0400000000000000" pitchFamily="50" charset="-128"/>
              </a:rPr>
              <a:t>指定暑熱避難施設は、あらかじめ公表される「開放することができる日及び時間帯」において開放されることとなる。</a:t>
            </a:r>
            <a:endParaRPr kumimoji="1" lang="en-US" altLang="ja-JP" sz="1200" dirty="0">
              <a:solidFill>
                <a:prstClr val="black"/>
              </a:solidFill>
              <a:latin typeface="BIZ UDPゴシック" panose="020B0400000000000000" pitchFamily="50" charset="-128"/>
              <a:ea typeface="BIZ UDPゴシック" panose="020B0400000000000000" pitchFamily="50" charset="-128"/>
            </a:endParaRPr>
          </a:p>
        </p:txBody>
      </p:sp>
      <p:sp>
        <p:nvSpPr>
          <p:cNvPr id="4" name="テキスト ボックス 3">
            <a:extLst>
              <a:ext uri="{FF2B5EF4-FFF2-40B4-BE49-F238E27FC236}">
                <a16:creationId xmlns:a16="http://schemas.microsoft.com/office/drawing/2014/main" id="{DAAFB7E2-097F-D1DF-CA15-933C571F5855}"/>
              </a:ext>
            </a:extLst>
          </p:cNvPr>
          <p:cNvSpPr txBox="1"/>
          <p:nvPr/>
        </p:nvSpPr>
        <p:spPr>
          <a:xfrm>
            <a:off x="539552" y="1639672"/>
            <a:ext cx="8014155" cy="987835"/>
          </a:xfrm>
          <a:prstGeom prst="rect">
            <a:avLst/>
          </a:prstGeom>
          <a:noFill/>
        </p:spPr>
        <p:txBody>
          <a:bodyPr wrap="square" rtlCol="0">
            <a:spAutoFit/>
          </a:bodyPr>
          <a:lstStyle/>
          <a:p>
            <a:pPr>
              <a:lnSpc>
                <a:spcPts val="2400"/>
              </a:lnSpc>
            </a:pPr>
            <a:r>
              <a:rPr kumimoji="1" lang="ja-JP" altLang="en-US" sz="1400" dirty="0">
                <a:latin typeface="BIZ UDPゴシック" panose="020B0400000000000000" pitchFamily="50" charset="-128"/>
                <a:ea typeface="BIZ UDPゴシック" panose="020B0400000000000000" pitchFamily="50" charset="-128"/>
              </a:rPr>
              <a:t>◆</a:t>
            </a:r>
            <a:r>
              <a:rPr lang="ja-JP" altLang="en-US" sz="1400" dirty="0">
                <a:latin typeface="BIZ UDPゴシック" panose="020B0400000000000000" pitchFamily="50" charset="-128"/>
                <a:ea typeface="BIZ UDPゴシック" panose="020B0400000000000000" pitchFamily="50" charset="-128"/>
              </a:rPr>
              <a:t>市町村長は、市町村内の冷房施設を有する施設を指定暑熱避難施設として指定することができる。</a:t>
            </a:r>
            <a:endParaRPr lang="en-US" altLang="ja-JP" sz="1400" dirty="0">
              <a:latin typeface="BIZ UDPゴシック" panose="020B0400000000000000" pitchFamily="50" charset="-128"/>
              <a:ea typeface="BIZ UDPゴシック" panose="020B0400000000000000" pitchFamily="50" charset="-128"/>
            </a:endParaRPr>
          </a:p>
          <a:p>
            <a:pPr>
              <a:lnSpc>
                <a:spcPts val="2400"/>
              </a:lnSpc>
            </a:pPr>
            <a:r>
              <a:rPr kumimoji="1" lang="ja-JP" altLang="en-US" sz="1400" dirty="0">
                <a:latin typeface="BIZ UDPゴシック" panose="020B0400000000000000" pitchFamily="50" charset="-128"/>
                <a:ea typeface="BIZ UDPゴシック" panose="020B0400000000000000" pitchFamily="50" charset="-128"/>
              </a:rPr>
              <a:t>◆</a:t>
            </a:r>
            <a:r>
              <a:rPr lang="ja-JP" altLang="en-US" sz="1400" dirty="0">
                <a:latin typeface="BIZ UDPゴシック" panose="020B0400000000000000" pitchFamily="50" charset="-128"/>
                <a:ea typeface="BIZ UDPゴシック" panose="020B0400000000000000" pitchFamily="50" charset="-128"/>
              </a:rPr>
              <a:t>指定暑熱避難施設の管理者は、</a:t>
            </a:r>
            <a:r>
              <a:rPr lang="ja-JP" altLang="en-US" u="sng" dirty="0">
                <a:solidFill>
                  <a:srgbClr val="FF0066"/>
                </a:solidFill>
                <a:latin typeface="BIZ UDPゴシック" panose="020B0400000000000000" pitchFamily="50" charset="-128"/>
                <a:ea typeface="BIZ UDPゴシック" panose="020B0400000000000000" pitchFamily="50" charset="-128"/>
              </a:rPr>
              <a:t>熱中症特別警戒情報が発表されたとき</a:t>
            </a:r>
            <a:r>
              <a:rPr lang="ja-JP" altLang="en-US" sz="1400" dirty="0">
                <a:latin typeface="BIZ UDPゴシック" panose="020B0400000000000000" pitchFamily="50" charset="-128"/>
                <a:ea typeface="BIZ UDPゴシック" panose="020B0400000000000000" pitchFamily="50" charset="-128"/>
              </a:rPr>
              <a:t>は、その期間中、</a:t>
            </a:r>
            <a:r>
              <a:rPr lang="ja-JP" altLang="en-US" u="sng" dirty="0">
                <a:solidFill>
                  <a:srgbClr val="FF0066"/>
                </a:solidFill>
                <a:latin typeface="BIZ UDPゴシック" panose="020B0400000000000000" pitchFamily="50" charset="-128"/>
                <a:ea typeface="BIZ UDPゴシック" panose="020B0400000000000000" pitchFamily="50" charset="-128"/>
              </a:rPr>
              <a:t>指定暑熱避難施設を開放しなければならない。</a:t>
            </a:r>
            <a:endParaRPr kumimoji="1" lang="en-US" altLang="ja-JP" u="sng" dirty="0">
              <a:solidFill>
                <a:srgbClr val="FF0066"/>
              </a:solidFill>
            </a:endParaRPr>
          </a:p>
        </p:txBody>
      </p:sp>
      <p:pic>
        <p:nvPicPr>
          <p:cNvPr id="33" name="図 32">
            <a:extLst>
              <a:ext uri="{FF2B5EF4-FFF2-40B4-BE49-F238E27FC236}">
                <a16:creationId xmlns:a16="http://schemas.microsoft.com/office/drawing/2014/main" id="{1154C4A9-BE30-BBA0-290A-A56C53741A15}"/>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7331454" y="2322081"/>
            <a:ext cx="983040" cy="987835"/>
          </a:xfrm>
          <a:prstGeom prst="rect">
            <a:avLst/>
          </a:prstGeom>
        </p:spPr>
      </p:pic>
      <p:sp>
        <p:nvSpPr>
          <p:cNvPr id="14" name="テキスト ボックス 13">
            <a:extLst>
              <a:ext uri="{FF2B5EF4-FFF2-40B4-BE49-F238E27FC236}">
                <a16:creationId xmlns:a16="http://schemas.microsoft.com/office/drawing/2014/main" id="{39108CCF-3DC5-48E9-BC05-68A3AC829B1E}"/>
              </a:ext>
            </a:extLst>
          </p:cNvPr>
          <p:cNvSpPr txBox="1"/>
          <p:nvPr/>
        </p:nvSpPr>
        <p:spPr>
          <a:xfrm>
            <a:off x="449855" y="3883944"/>
            <a:ext cx="8309322" cy="619272"/>
          </a:xfrm>
          <a:prstGeom prst="rect">
            <a:avLst/>
          </a:prstGeom>
          <a:noFill/>
        </p:spPr>
        <p:txBody>
          <a:bodyPr wrap="square" rtlCol="0">
            <a:spAutoFit/>
          </a:bodyPr>
          <a:lstStyle/>
          <a:p>
            <a:pPr lvl="0">
              <a:lnSpc>
                <a:spcPts val="2200"/>
              </a:lnSpc>
            </a:pPr>
            <a:r>
              <a:rPr lang="ja-JP" altLang="en-US" dirty="0">
                <a:solidFill>
                  <a:prstClr val="black"/>
                </a:solidFill>
                <a:latin typeface="BIZ UDPゴシック" panose="020B0400000000000000" pitchFamily="50" charset="-128"/>
                <a:ea typeface="BIZ UDPゴシック" panose="020B0400000000000000" pitchFamily="50" charset="-128"/>
              </a:rPr>
              <a:t>●環境省においては、２０２４年２月に「熱中症特別警戒情報等の運用に関する指針」や「指定暑熱避難施設の指定・設置に関する手引き」等が策定された。</a:t>
            </a:r>
            <a:endParaRPr lang="en-US" altLang="ja-JP" dirty="0">
              <a:solidFill>
                <a:prstClr val="black"/>
              </a:solidFill>
              <a:latin typeface="BIZ UDPゴシック" panose="020B0400000000000000" pitchFamily="50" charset="-128"/>
              <a:ea typeface="BIZ UDPゴシック" panose="020B0400000000000000" pitchFamily="50" charset="-128"/>
            </a:endParaRPr>
          </a:p>
        </p:txBody>
      </p:sp>
      <p:sp>
        <p:nvSpPr>
          <p:cNvPr id="17" name="テキスト ボックス 16">
            <a:extLst>
              <a:ext uri="{FF2B5EF4-FFF2-40B4-BE49-F238E27FC236}">
                <a16:creationId xmlns:a16="http://schemas.microsoft.com/office/drawing/2014/main" id="{08256FA3-A2DE-421A-A416-35A0D4FE7382}"/>
              </a:ext>
            </a:extLst>
          </p:cNvPr>
          <p:cNvSpPr txBox="1"/>
          <p:nvPr/>
        </p:nvSpPr>
        <p:spPr>
          <a:xfrm>
            <a:off x="449855" y="4712036"/>
            <a:ext cx="8309322" cy="619272"/>
          </a:xfrm>
          <a:prstGeom prst="rect">
            <a:avLst/>
          </a:prstGeom>
          <a:noFill/>
        </p:spPr>
        <p:txBody>
          <a:bodyPr wrap="square" rtlCol="0">
            <a:spAutoFit/>
          </a:bodyPr>
          <a:lstStyle/>
          <a:p>
            <a:pPr lvl="0">
              <a:lnSpc>
                <a:spcPts val="2200"/>
              </a:lnSpc>
            </a:pPr>
            <a:r>
              <a:rPr lang="ja-JP" altLang="en-US" dirty="0">
                <a:solidFill>
                  <a:prstClr val="black"/>
                </a:solidFill>
                <a:latin typeface="BIZ UDPゴシック" panose="020B0400000000000000" pitchFamily="50" charset="-128"/>
                <a:ea typeface="BIZ UDPゴシック" panose="020B0400000000000000" pitchFamily="50" charset="-128"/>
              </a:rPr>
              <a:t>●熱中症特別警戒情報の運用等については、環境省（有識者）による「熱中症対策推進検討会」等において、現在も継続して検討されている。</a:t>
            </a:r>
            <a:endParaRPr lang="en-US" altLang="ja-JP" dirty="0">
              <a:solidFill>
                <a:prstClr val="black"/>
              </a:solidFill>
              <a:latin typeface="BIZ UDPゴシック" panose="020B0400000000000000" pitchFamily="50" charset="-128"/>
              <a:ea typeface="BIZ UDPゴシック" panose="020B0400000000000000" pitchFamily="50" charset="-128"/>
            </a:endParaRPr>
          </a:p>
        </p:txBody>
      </p:sp>
      <p:sp>
        <p:nvSpPr>
          <p:cNvPr id="18" name="テキスト ボックス 17">
            <a:extLst>
              <a:ext uri="{FF2B5EF4-FFF2-40B4-BE49-F238E27FC236}">
                <a16:creationId xmlns:a16="http://schemas.microsoft.com/office/drawing/2014/main" id="{9D42F96A-1641-4F09-BDE4-4AECC0269625}"/>
              </a:ext>
            </a:extLst>
          </p:cNvPr>
          <p:cNvSpPr txBox="1"/>
          <p:nvPr/>
        </p:nvSpPr>
        <p:spPr>
          <a:xfrm>
            <a:off x="449855" y="5540128"/>
            <a:ext cx="8222489" cy="619272"/>
          </a:xfrm>
          <a:prstGeom prst="rect">
            <a:avLst/>
          </a:prstGeom>
          <a:noFill/>
        </p:spPr>
        <p:txBody>
          <a:bodyPr wrap="square" rtlCol="0">
            <a:spAutoFit/>
          </a:bodyPr>
          <a:lstStyle/>
          <a:p>
            <a:pPr lvl="0">
              <a:lnSpc>
                <a:spcPts val="2200"/>
              </a:lnSpc>
            </a:pPr>
            <a:r>
              <a:rPr lang="ja-JP" altLang="en-US" dirty="0">
                <a:solidFill>
                  <a:prstClr val="black"/>
                </a:solidFill>
                <a:latin typeface="BIZ UDPゴシック" panose="020B0400000000000000" pitchFamily="50" charset="-128"/>
                <a:ea typeface="BIZ UDPゴシック" panose="020B0400000000000000" pitchFamily="50" charset="-128"/>
              </a:rPr>
              <a:t>●大阪府域の指定暑熱避難施設は</a:t>
            </a:r>
            <a:r>
              <a:rPr lang="en-US" altLang="ja-JP" dirty="0">
                <a:solidFill>
                  <a:srgbClr val="FF0066"/>
                </a:solidFill>
                <a:latin typeface="BIZ UDPゴシック" panose="020B0400000000000000" pitchFamily="50" charset="-128"/>
                <a:ea typeface="BIZ UDPゴシック" panose="020B0400000000000000" pitchFamily="50" charset="-128"/>
              </a:rPr>
              <a:t>1,105</a:t>
            </a:r>
            <a:r>
              <a:rPr lang="ja-JP" altLang="en-US" dirty="0">
                <a:solidFill>
                  <a:srgbClr val="FF0066"/>
                </a:solidFill>
                <a:latin typeface="BIZ UDPゴシック" panose="020B0400000000000000" pitchFamily="50" charset="-128"/>
                <a:ea typeface="BIZ UDPゴシック" panose="020B0400000000000000" pitchFamily="50" charset="-128"/>
              </a:rPr>
              <a:t>施設</a:t>
            </a:r>
            <a:endParaRPr lang="en-US" altLang="ja-JP" dirty="0">
              <a:solidFill>
                <a:srgbClr val="FF0066"/>
              </a:solidFill>
              <a:latin typeface="BIZ UDPゴシック" panose="020B0400000000000000" pitchFamily="50" charset="-128"/>
              <a:ea typeface="BIZ UDPゴシック" panose="020B0400000000000000" pitchFamily="50" charset="-128"/>
            </a:endParaRPr>
          </a:p>
          <a:p>
            <a:pPr lvl="0" algn="r">
              <a:lnSpc>
                <a:spcPts val="2200"/>
              </a:lnSpc>
            </a:pPr>
            <a:r>
              <a:rPr lang="ja-JP" altLang="en-US" dirty="0">
                <a:latin typeface="BIZ UDPゴシック" panose="020B0400000000000000" pitchFamily="50" charset="-128"/>
                <a:ea typeface="BIZ UDPゴシック" panose="020B0400000000000000" pitchFamily="50" charset="-128"/>
              </a:rPr>
              <a:t>（大阪府ホームページでの令和７年</a:t>
            </a:r>
            <a:r>
              <a:rPr lang="en-US" altLang="ja-JP" dirty="0">
                <a:latin typeface="BIZ UDPゴシック" panose="020B0400000000000000" pitchFamily="50" charset="-128"/>
                <a:ea typeface="BIZ UDPゴシック" panose="020B0400000000000000" pitchFamily="50" charset="-128"/>
              </a:rPr>
              <a:t>12</a:t>
            </a:r>
            <a:r>
              <a:rPr lang="ja-JP" altLang="en-US" dirty="0">
                <a:latin typeface="BIZ UDPゴシック" panose="020B0400000000000000" pitchFamily="50" charset="-128"/>
                <a:ea typeface="BIZ UDPゴシック" panose="020B0400000000000000" pitchFamily="50" charset="-128"/>
              </a:rPr>
              <a:t>月末時点の公表数）</a:t>
            </a:r>
            <a:endParaRPr lang="en-US" altLang="ja-JP" dirty="0">
              <a:latin typeface="BIZ UDPゴシック" panose="020B0400000000000000" pitchFamily="50" charset="-128"/>
              <a:ea typeface="BIZ UDPゴシック" panose="020B0400000000000000" pitchFamily="50" charset="-128"/>
            </a:endParaRPr>
          </a:p>
        </p:txBody>
      </p:sp>
      <p:sp>
        <p:nvSpPr>
          <p:cNvPr id="16" name="テキスト ボックス 15">
            <a:extLst>
              <a:ext uri="{FF2B5EF4-FFF2-40B4-BE49-F238E27FC236}">
                <a16:creationId xmlns:a16="http://schemas.microsoft.com/office/drawing/2014/main" id="{3D05DDCF-1CEF-4B5C-B5A9-B2415BBCDC84}"/>
              </a:ext>
            </a:extLst>
          </p:cNvPr>
          <p:cNvSpPr txBox="1"/>
          <p:nvPr/>
        </p:nvSpPr>
        <p:spPr>
          <a:xfrm>
            <a:off x="-1480" y="-35699"/>
            <a:ext cx="9145480" cy="486279"/>
          </a:xfrm>
          <a:prstGeom prst="rect">
            <a:avLst/>
          </a:prstGeom>
          <a:solidFill>
            <a:srgbClr val="002060"/>
          </a:solidFill>
          <a:ln>
            <a:noFill/>
          </a:ln>
          <a:effectLst/>
        </p:spPr>
        <p:txBody>
          <a:bodyPr wrap="square" lIns="91190" tIns="57908" rIns="91190" bIns="57908" rtlCol="0" anchor="ctr">
            <a:spAutoFit/>
          </a:bodyPr>
          <a:lstStyle/>
          <a:p>
            <a:pPr algn="ctr"/>
            <a:r>
              <a:rPr kumimoji="0" lang="ja-JP" altLang="en-US" sz="2400" b="1" kern="0"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（参考）暑さ対策の背景・経緯</a:t>
            </a:r>
          </a:p>
        </p:txBody>
      </p:sp>
    </p:spTree>
    <p:extLst>
      <p:ext uri="{BB962C8B-B14F-4D97-AF65-F5344CB8AC3E}">
        <p14:creationId xmlns:p14="http://schemas.microsoft.com/office/powerpoint/2010/main" val="16963205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p:cNvSpPr txBox="1"/>
          <p:nvPr/>
        </p:nvSpPr>
        <p:spPr>
          <a:xfrm>
            <a:off x="-1480" y="-35699"/>
            <a:ext cx="9145480" cy="486279"/>
          </a:xfrm>
          <a:prstGeom prst="rect">
            <a:avLst/>
          </a:prstGeom>
          <a:solidFill>
            <a:srgbClr val="002060"/>
          </a:solidFill>
          <a:ln>
            <a:noFill/>
          </a:ln>
          <a:effectLst/>
        </p:spPr>
        <p:txBody>
          <a:bodyPr wrap="square" lIns="91190" tIns="57908" rIns="91190" bIns="57908" rtlCol="0" anchor="ctr">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ja-JP" altLang="en-US" sz="2400" b="1" kern="0" dirty="0">
                <a:solidFill>
                  <a:prstClr val="white"/>
                </a:solidFill>
                <a:latin typeface="Meiryo UI" panose="020B0604030504040204" pitchFamily="50" charset="-128"/>
                <a:ea typeface="Meiryo UI" panose="020B0604030504040204" pitchFamily="50" charset="-128"/>
                <a:cs typeface="Meiryo UI" panose="020B0604030504040204" pitchFamily="50" charset="-128"/>
              </a:rPr>
              <a:t>１．大阪府の</a:t>
            </a:r>
            <a:r>
              <a:rPr kumimoji="0" lang="en-US" altLang="ja-JP" sz="2400" b="1" kern="0" dirty="0">
                <a:solidFill>
                  <a:prstClr val="white"/>
                </a:solidFill>
                <a:latin typeface="Meiryo UI" panose="020B0604030504040204" pitchFamily="50" charset="-128"/>
                <a:ea typeface="Meiryo UI" panose="020B0604030504040204" pitchFamily="50" charset="-128"/>
                <a:cs typeface="Meiryo UI" panose="020B0604030504040204" pitchFamily="50" charset="-128"/>
              </a:rPr>
              <a:t>2025</a:t>
            </a:r>
            <a:r>
              <a:rPr kumimoji="0" lang="ja-JP" altLang="en-US" sz="2400" b="1" kern="0" dirty="0">
                <a:solidFill>
                  <a:prstClr val="white"/>
                </a:solidFill>
                <a:latin typeface="Meiryo UI" panose="020B0604030504040204" pitchFamily="50" charset="-128"/>
                <a:ea typeface="Meiryo UI" panose="020B0604030504040204" pitchFamily="50" charset="-128"/>
                <a:cs typeface="Meiryo UI" panose="020B0604030504040204" pitchFamily="50" charset="-128"/>
              </a:rPr>
              <a:t>年夏の状況</a:t>
            </a:r>
            <a:endParaRPr kumimoji="0" lang="ja-JP" altLang="en-US" sz="2400" b="1" i="0" u="none" strike="noStrike" kern="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graphicFrame>
        <p:nvGraphicFramePr>
          <p:cNvPr id="24" name="表 23"/>
          <p:cNvGraphicFramePr>
            <a:graphicFrameLocks noGrp="1"/>
          </p:cNvGraphicFramePr>
          <p:nvPr/>
        </p:nvGraphicFramePr>
        <p:xfrm>
          <a:off x="162162" y="514344"/>
          <a:ext cx="8818195" cy="6016627"/>
        </p:xfrm>
        <a:graphic>
          <a:graphicData uri="http://schemas.openxmlformats.org/drawingml/2006/table">
            <a:tbl>
              <a:tblPr firstRow="1" bandRow="1">
                <a:tableStyleId>{5C22544A-7EE6-4342-B048-85BDC9FD1C3A}</a:tableStyleId>
              </a:tblPr>
              <a:tblGrid>
                <a:gridCol w="8818195">
                  <a:extLst>
                    <a:ext uri="{9D8B030D-6E8A-4147-A177-3AD203B41FA5}">
                      <a16:colId xmlns:a16="http://schemas.microsoft.com/office/drawing/2014/main" val="20000"/>
                    </a:ext>
                  </a:extLst>
                </a:gridCol>
              </a:tblGrid>
              <a:tr h="570579">
                <a:tc>
                  <a:txBody>
                    <a:bodyPr/>
                    <a:lstStyle/>
                    <a:p>
                      <a:pPr algn="l"/>
                      <a:r>
                        <a:rPr kumimoji="1" lang="ja-JP" altLang="en-US" sz="2000" dirty="0">
                          <a:latin typeface="Meiryo UI" panose="020B0604030504040204" pitchFamily="50" charset="-128"/>
                          <a:ea typeface="Meiryo UI" panose="020B0604030504040204" pitchFamily="50" charset="-128"/>
                          <a:cs typeface="Meiryo UI" panose="020B0604030504040204" pitchFamily="50" charset="-128"/>
                        </a:rPr>
                        <a:t>◆暑さについて</a:t>
                      </a:r>
                    </a:p>
                  </a:txBody>
                  <a:tcPr marL="0" marR="0" marT="0" marB="0" anchor="ctr">
                    <a:solidFill>
                      <a:srgbClr val="0070C0"/>
                    </a:solidFill>
                  </a:tcPr>
                </a:tc>
                <a:extLst>
                  <a:ext uri="{0D108BD9-81ED-4DB2-BD59-A6C34878D82A}">
                    <a16:rowId xmlns:a16="http://schemas.microsoft.com/office/drawing/2014/main" val="10000"/>
                  </a:ext>
                </a:extLst>
              </a:tr>
              <a:tr h="5446048">
                <a:tc>
                  <a:txBody>
                    <a:bodyPr/>
                    <a:lstStyle/>
                    <a:p>
                      <a:endParaRPr kumimoji="1" lang="en-US" altLang="ja-JP" sz="300" dirty="0">
                        <a:latin typeface="Meiryo UI" panose="020B0604030504040204" pitchFamily="50" charset="-128"/>
                        <a:ea typeface="Meiryo UI" panose="020B0604030504040204" pitchFamily="50" charset="-128"/>
                        <a:cs typeface="Meiryo UI" panose="020B0604030504040204" pitchFamily="50" charset="-128"/>
                      </a:endParaRPr>
                    </a:p>
                    <a:p>
                      <a:endParaRPr kumimoji="1" lang="en-US" altLang="ja-JP" sz="700" dirty="0">
                        <a:latin typeface="Meiryo UI" panose="020B0604030504040204" pitchFamily="50" charset="-128"/>
                        <a:ea typeface="Meiryo UI" panose="020B0604030504040204" pitchFamily="50" charset="-128"/>
                        <a:cs typeface="Meiryo UI" panose="020B0604030504040204" pitchFamily="50" charset="-128"/>
                      </a:endParaRPr>
                    </a:p>
                    <a:p>
                      <a:r>
                        <a:rPr kumimoji="1" lang="ja-JP" altLang="en-US" sz="1200" b="0" dirty="0">
                          <a:latin typeface="Meiryo UI" panose="020B0604030504040204" pitchFamily="50" charset="-128"/>
                          <a:ea typeface="Meiryo UI" panose="020B0604030504040204" pitchFamily="50" charset="-128"/>
                          <a:cs typeface="Meiryo UI" panose="020B0604030504040204" pitchFamily="50" charset="-128"/>
                        </a:rPr>
                        <a:t>　</a:t>
                      </a:r>
                      <a:endParaRPr kumimoji="1" lang="en-US" altLang="ja-JP" sz="1200" b="0" dirty="0">
                        <a:latin typeface="Meiryo UI" panose="020B0604030504040204" pitchFamily="50" charset="-128"/>
                        <a:ea typeface="Meiryo UI" panose="020B0604030504040204" pitchFamily="50" charset="-128"/>
                        <a:cs typeface="Meiryo UI" panose="020B0604030504040204" pitchFamily="50" charset="-128"/>
                      </a:endParaRPr>
                    </a:p>
                    <a:p>
                      <a:endParaRPr kumimoji="1" lang="en-US" altLang="ja-JP" sz="1200" b="0" dirty="0">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dirty="0">
                          <a:latin typeface="Meiryo UI" panose="020B0604030504040204" pitchFamily="50" charset="-128"/>
                          <a:ea typeface="Meiryo UI" panose="020B0604030504040204" pitchFamily="50" charset="-128"/>
                          <a:cs typeface="Meiryo UI" panose="020B0604030504040204" pitchFamily="50" charset="-128"/>
                        </a:rPr>
                        <a:t>　</a:t>
                      </a:r>
                      <a:endParaRPr lang="ja-JP" altLang="en-US" sz="1200" dirty="0"/>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200" dirty="0"/>
                        <a:t>　</a:t>
                      </a:r>
                    </a:p>
                    <a:p>
                      <a:endParaRPr kumimoji="1" lang="en-US" altLang="ja-JP" sz="1200" b="0" dirty="0">
                        <a:latin typeface="Meiryo UI" panose="020B0604030504040204" pitchFamily="50" charset="-128"/>
                        <a:ea typeface="Meiryo UI" panose="020B0604030504040204" pitchFamily="50" charset="-128"/>
                        <a:cs typeface="Meiryo UI" panose="020B0604030504040204" pitchFamily="50" charset="-128"/>
                      </a:endParaRPr>
                    </a:p>
                  </a:txBody>
                  <a:tcPr marL="31528" marR="31528" marT="0" marB="0">
                    <a:lnB w="12700" cap="flat" cmpd="sng" algn="ctr">
                      <a:solidFill>
                        <a:schemeClr val="bg1"/>
                      </a:solidFill>
                      <a:prstDash val="solid"/>
                      <a:round/>
                      <a:headEnd type="none" w="med" len="med"/>
                      <a:tailEnd type="none" w="med" len="med"/>
                    </a:lnB>
                    <a:solidFill>
                      <a:schemeClr val="tx2">
                        <a:lumMod val="20000"/>
                        <a:lumOff val="80000"/>
                      </a:schemeClr>
                    </a:solidFill>
                  </a:tcPr>
                </a:tc>
                <a:extLst>
                  <a:ext uri="{0D108BD9-81ED-4DB2-BD59-A6C34878D82A}">
                    <a16:rowId xmlns:a16="http://schemas.microsoft.com/office/drawing/2014/main" val="10001"/>
                  </a:ext>
                </a:extLst>
              </a:tr>
            </a:tbl>
          </a:graphicData>
        </a:graphic>
      </p:graphicFrame>
      <p:sp>
        <p:nvSpPr>
          <p:cNvPr id="19" name="タイトル 1"/>
          <p:cNvSpPr txBox="1">
            <a:spLocks/>
          </p:cNvSpPr>
          <p:nvPr/>
        </p:nvSpPr>
        <p:spPr>
          <a:xfrm>
            <a:off x="8439416" y="6530972"/>
            <a:ext cx="655069" cy="327029"/>
          </a:xfrm>
          <a:prstGeom prst="rect">
            <a:avLst/>
          </a:prstGeom>
          <a:solidFill>
            <a:schemeClr val="tx2">
              <a:lumMod val="40000"/>
              <a:lumOff val="60000"/>
            </a:schemeClr>
          </a:solidFill>
          <a:ln w="25400">
            <a:noFill/>
          </a:ln>
        </p:spPr>
        <p:txBody>
          <a:bodyPr vert="horz" lIns="128016" tIns="64008" rIns="128016" bIns="64008" rtlCol="0" anchor="ct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fld id="{1429C0AC-BF9D-4A9F-A8B4-9285405421BB}" type="slidenum">
              <a:rPr lang="ja-JP" altLang="en-US" sz="2200" b="1" smtClean="0">
                <a:latin typeface="Meiryo UI" panose="020B0604030504040204" pitchFamily="50" charset="-128"/>
                <a:ea typeface="Meiryo UI" panose="020B0604030504040204" pitchFamily="50" charset="-128"/>
              </a:rPr>
              <a:t>3</a:t>
            </a:fld>
            <a:endParaRPr lang="ja-JP" altLang="en-US" sz="2200" b="1" dirty="0">
              <a:latin typeface="Meiryo UI" panose="020B0604030504040204" pitchFamily="50" charset="-128"/>
              <a:ea typeface="Meiryo UI" panose="020B0604030504040204" pitchFamily="50" charset="-128"/>
            </a:endParaRPr>
          </a:p>
        </p:txBody>
      </p:sp>
      <p:sp>
        <p:nvSpPr>
          <p:cNvPr id="38" name="角丸四角形 37"/>
          <p:cNvSpPr/>
          <p:nvPr/>
        </p:nvSpPr>
        <p:spPr>
          <a:xfrm>
            <a:off x="929688" y="2850119"/>
            <a:ext cx="7013860" cy="712063"/>
          </a:xfrm>
          <a:prstGeom prst="round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kumimoji="1" lang="ja-JP" altLang="en-US" dirty="0">
              <a:solidFill>
                <a:schemeClr val="tx1"/>
              </a:solidFill>
            </a:endParaRPr>
          </a:p>
        </p:txBody>
      </p:sp>
      <p:sp>
        <p:nvSpPr>
          <p:cNvPr id="5" name="テキスト ボックス 4"/>
          <p:cNvSpPr txBox="1"/>
          <p:nvPr/>
        </p:nvSpPr>
        <p:spPr>
          <a:xfrm>
            <a:off x="162162" y="1124744"/>
            <a:ext cx="6074716" cy="369332"/>
          </a:xfrm>
          <a:prstGeom prst="rect">
            <a:avLst/>
          </a:prstGeom>
          <a:noFill/>
        </p:spPr>
        <p:txBody>
          <a:bodyPr wrap="square" rtlCol="0">
            <a:spAutoFit/>
          </a:bodyPr>
          <a:lstStyle/>
          <a:p>
            <a:r>
              <a:rPr lang="ja-JP" altLang="en-US" b="1" dirty="0">
                <a:solidFill>
                  <a:srgbClr val="000000"/>
                </a:solidFill>
                <a:latin typeface="メイリオ" panose="020B0604030504040204" pitchFamily="50" charset="-128"/>
                <a:ea typeface="メイリオ" panose="020B0604030504040204" pitchFamily="50" charset="-128"/>
                <a:cs typeface="Times New Roman" panose="02020603050405020304" pitchFamily="18" charset="0"/>
              </a:rPr>
              <a:t>■熱中症救急搬送人員数と日最高気温の推移</a:t>
            </a:r>
            <a:endParaRPr lang="ja-JP" altLang="en-US" dirty="0">
              <a:latin typeface="メイリオ" panose="020B0604030504040204" pitchFamily="50" charset="-128"/>
              <a:ea typeface="メイリオ" panose="020B0604030504040204" pitchFamily="50" charset="-128"/>
            </a:endParaRPr>
          </a:p>
        </p:txBody>
      </p:sp>
      <p:sp>
        <p:nvSpPr>
          <p:cNvPr id="16" name="テキスト ボックス 15"/>
          <p:cNvSpPr txBox="1"/>
          <p:nvPr/>
        </p:nvSpPr>
        <p:spPr>
          <a:xfrm>
            <a:off x="5212312" y="1107266"/>
            <a:ext cx="3248120" cy="400110"/>
          </a:xfrm>
          <a:prstGeom prst="rect">
            <a:avLst/>
          </a:prstGeom>
          <a:noFill/>
        </p:spPr>
        <p:txBody>
          <a:bodyPr wrap="square" rtlCol="0">
            <a:spAutoFit/>
          </a:bodyPr>
          <a:lstStyle/>
          <a:p>
            <a:r>
              <a:rPr lang="ja-JP" altLang="en-US" sz="2000" b="1" dirty="0">
                <a:solidFill>
                  <a:srgbClr val="000000"/>
                </a:solidFill>
                <a:latin typeface="メイリオ" panose="020B0604030504040204" pitchFamily="50" charset="-128"/>
                <a:ea typeface="メイリオ" panose="020B0604030504040204" pitchFamily="50" charset="-128"/>
                <a:cs typeface="Times New Roman" panose="02020603050405020304" pitchFamily="18" charset="0"/>
              </a:rPr>
              <a:t>■</a:t>
            </a:r>
            <a:r>
              <a:rPr lang="ja-JP" altLang="en-US" b="1" dirty="0">
                <a:solidFill>
                  <a:srgbClr val="000000"/>
                </a:solidFill>
                <a:latin typeface="メイリオ" panose="020B0604030504040204" pitchFamily="50" charset="-128"/>
                <a:ea typeface="メイリオ" panose="020B0604030504040204" pitchFamily="50" charset="-128"/>
                <a:cs typeface="Times New Roman" panose="02020603050405020304" pitchFamily="18" charset="0"/>
              </a:rPr>
              <a:t>府域の各発生数</a:t>
            </a:r>
            <a:endParaRPr lang="ja-JP" altLang="en-US" dirty="0">
              <a:latin typeface="メイリオ" panose="020B0604030504040204" pitchFamily="50" charset="-128"/>
              <a:ea typeface="メイリオ" panose="020B0604030504040204" pitchFamily="50" charset="-128"/>
            </a:endParaRPr>
          </a:p>
        </p:txBody>
      </p:sp>
      <p:sp>
        <p:nvSpPr>
          <p:cNvPr id="17" name="正方形/長方形 16"/>
          <p:cNvSpPr/>
          <p:nvPr/>
        </p:nvSpPr>
        <p:spPr>
          <a:xfrm>
            <a:off x="373981" y="4594350"/>
            <a:ext cx="3970313" cy="261610"/>
          </a:xfrm>
          <a:prstGeom prst="rect">
            <a:avLst/>
          </a:prstGeom>
        </p:spPr>
        <p:txBody>
          <a:bodyPr wrap="square">
            <a:spAutoFit/>
          </a:bodyPr>
          <a:lstStyle/>
          <a:p>
            <a:r>
              <a:rPr lang="ja-JP" altLang="en-US" sz="1100" dirty="0">
                <a:latin typeface="メイリオ" panose="020B0604030504040204" pitchFamily="50" charset="-128"/>
                <a:ea typeface="メイリオ" panose="020B0604030504040204" pitchFamily="50" charset="-128"/>
              </a:rPr>
              <a:t>（出典）気象庁・総務省消防庁のデータをもとに大阪府作成</a:t>
            </a:r>
          </a:p>
        </p:txBody>
      </p:sp>
      <p:sp>
        <p:nvSpPr>
          <p:cNvPr id="11" name="テキスト ボックス 10"/>
          <p:cNvSpPr txBox="1"/>
          <p:nvPr/>
        </p:nvSpPr>
        <p:spPr>
          <a:xfrm>
            <a:off x="375790" y="5149123"/>
            <a:ext cx="8439637" cy="1323439"/>
          </a:xfrm>
          <a:prstGeom prst="rect">
            <a:avLst/>
          </a:prstGeom>
          <a:solidFill>
            <a:schemeClr val="bg1"/>
          </a:solidFill>
        </p:spPr>
        <p:txBody>
          <a:bodyPr wrap="square" rtlCol="0">
            <a:spAutoFit/>
          </a:bodyPr>
          <a:lstStyle/>
          <a:p>
            <a:r>
              <a:rPr lang="en-US" altLang="ja-JP" sz="1600" dirty="0">
                <a:latin typeface="メイリオ" panose="020B0604030504040204" pitchFamily="50" charset="-128"/>
                <a:ea typeface="メイリオ" panose="020B0604030504040204" pitchFamily="50" charset="-128"/>
              </a:rPr>
              <a:t>【6</a:t>
            </a:r>
            <a:r>
              <a:rPr lang="ja-JP" altLang="en-US" sz="1600" dirty="0">
                <a:latin typeface="メイリオ" panose="020B0604030504040204" pitchFamily="50" charset="-128"/>
                <a:ea typeface="メイリオ" panose="020B0604030504040204" pitchFamily="50" charset="-128"/>
              </a:rPr>
              <a:t>月</a:t>
            </a:r>
            <a:r>
              <a:rPr lang="en-US" altLang="ja-JP" sz="1600" dirty="0">
                <a:latin typeface="メイリオ" panose="020B0604030504040204" pitchFamily="50" charset="-128"/>
                <a:ea typeface="メイリオ" panose="020B0604030504040204" pitchFamily="50" charset="-128"/>
              </a:rPr>
              <a:t>】</a:t>
            </a:r>
            <a:r>
              <a:rPr lang="ja-JP" altLang="en-US" sz="1600" b="1" u="sng" dirty="0">
                <a:solidFill>
                  <a:srgbClr val="FF0000"/>
                </a:solidFill>
                <a:latin typeface="メイリオ" panose="020B0604030504040204" pitchFamily="50" charset="-128"/>
                <a:ea typeface="メイリオ" panose="020B0604030504040204" pitchFamily="50" charset="-128"/>
              </a:rPr>
              <a:t>平均気温はかなり高く</a:t>
            </a:r>
            <a:r>
              <a:rPr lang="ja-JP" altLang="en-US" sz="1600" dirty="0">
                <a:latin typeface="メイリオ" panose="020B0604030504040204" pitchFamily="50" charset="-128"/>
                <a:ea typeface="メイリオ" panose="020B0604030504040204" pitchFamily="50" charset="-128"/>
              </a:rPr>
              <a:t>、</a:t>
            </a:r>
            <a:r>
              <a:rPr lang="ja-JP" altLang="en-US" sz="1600" dirty="0">
                <a:solidFill>
                  <a:srgbClr val="FF0000"/>
                </a:solidFill>
                <a:latin typeface="メイリオ" panose="020B0604030504040204" pitchFamily="50" charset="-128"/>
                <a:ea typeface="メイリオ" panose="020B0604030504040204" pitchFamily="50" charset="-128"/>
              </a:rPr>
              <a:t>降水量は多く</a:t>
            </a:r>
            <a:r>
              <a:rPr lang="ja-JP" altLang="en-US" sz="1600" dirty="0">
                <a:latin typeface="メイリオ" panose="020B0604030504040204" pitchFamily="50" charset="-128"/>
                <a:ea typeface="メイリオ" panose="020B0604030504040204" pitchFamily="50" charset="-128"/>
              </a:rPr>
              <a:t>、</a:t>
            </a:r>
            <a:r>
              <a:rPr lang="ja-JP" altLang="en-US" sz="1600" b="1" u="sng" dirty="0">
                <a:solidFill>
                  <a:srgbClr val="FF0000"/>
                </a:solidFill>
                <a:latin typeface="メイリオ" panose="020B0604030504040204" pitchFamily="50" charset="-128"/>
                <a:ea typeface="メイリオ" panose="020B0604030504040204" pitchFamily="50" charset="-128"/>
              </a:rPr>
              <a:t>日照時間はかなり多く</a:t>
            </a:r>
            <a:r>
              <a:rPr lang="ja-JP" altLang="en-US" sz="1600" i="1" dirty="0">
                <a:latin typeface="メイリオ" panose="020B0604030504040204" pitchFamily="50" charset="-128"/>
                <a:ea typeface="メイリオ" panose="020B0604030504040204" pitchFamily="50" charset="-128"/>
              </a:rPr>
              <a:t>なりました</a:t>
            </a:r>
            <a:r>
              <a:rPr lang="ja-JP" altLang="en-US" sz="1600" dirty="0">
                <a:latin typeface="メイリオ" panose="020B0604030504040204" pitchFamily="50" charset="-128"/>
                <a:ea typeface="メイリオ" panose="020B0604030504040204" pitchFamily="50" charset="-128"/>
              </a:rPr>
              <a:t>。</a:t>
            </a:r>
            <a:endParaRPr lang="en-US" altLang="ja-JP" sz="1600" b="1" dirty="0">
              <a:solidFill>
                <a:srgbClr val="FF0000"/>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endParaRPr>
          </a:p>
          <a:p>
            <a:r>
              <a:rPr lang="en-US" altLang="ja-JP" sz="1600" dirty="0">
                <a:latin typeface="メイリオ" panose="020B0604030504040204" pitchFamily="50" charset="-128"/>
                <a:ea typeface="メイリオ" panose="020B0604030504040204" pitchFamily="50" charset="-128"/>
              </a:rPr>
              <a:t>【7</a:t>
            </a:r>
            <a:r>
              <a:rPr lang="ja-JP" altLang="en-US" sz="1600" dirty="0">
                <a:latin typeface="メイリオ" panose="020B0604030504040204" pitchFamily="50" charset="-128"/>
                <a:ea typeface="メイリオ" panose="020B0604030504040204" pitchFamily="50" charset="-128"/>
              </a:rPr>
              <a:t>月</a:t>
            </a:r>
            <a:r>
              <a:rPr lang="en-US" altLang="ja-JP" sz="1600" dirty="0">
                <a:latin typeface="メイリオ" panose="020B0604030504040204" pitchFamily="50" charset="-128"/>
                <a:ea typeface="メイリオ" panose="020B0604030504040204" pitchFamily="50" charset="-128"/>
              </a:rPr>
              <a:t>】</a:t>
            </a:r>
            <a:r>
              <a:rPr lang="ja-JP" altLang="en-US" sz="1600" b="1" u="sng" dirty="0">
                <a:solidFill>
                  <a:srgbClr val="FF0000"/>
                </a:solidFill>
                <a:latin typeface="メイリオ" panose="020B0604030504040204" pitchFamily="50" charset="-128"/>
                <a:ea typeface="メイリオ" panose="020B0604030504040204" pitchFamily="50" charset="-128"/>
              </a:rPr>
              <a:t>平均気温はかなり高く</a:t>
            </a:r>
            <a:r>
              <a:rPr lang="ja-JP" altLang="en-US" sz="1600" dirty="0">
                <a:latin typeface="メイリオ" panose="020B0604030504040204" pitchFamily="50" charset="-128"/>
                <a:ea typeface="メイリオ" panose="020B0604030504040204" pitchFamily="50" charset="-128"/>
              </a:rPr>
              <a:t>、</a:t>
            </a:r>
            <a:r>
              <a:rPr lang="ja-JP" altLang="en-US" sz="1600" dirty="0">
                <a:solidFill>
                  <a:srgbClr val="00B0F0"/>
                </a:solidFill>
                <a:latin typeface="メイリオ" panose="020B0604030504040204" pitchFamily="50" charset="-128"/>
                <a:ea typeface="メイリオ" panose="020B0604030504040204" pitchFamily="50" charset="-128"/>
              </a:rPr>
              <a:t>降水量は少なく</a:t>
            </a:r>
            <a:r>
              <a:rPr lang="ja-JP" altLang="en-US" sz="1600" dirty="0">
                <a:latin typeface="メイリオ" panose="020B0604030504040204" pitchFamily="50" charset="-128"/>
                <a:ea typeface="メイリオ" panose="020B0604030504040204" pitchFamily="50" charset="-128"/>
              </a:rPr>
              <a:t>、</a:t>
            </a:r>
            <a:r>
              <a:rPr lang="ja-JP" altLang="en-US" sz="1600" b="1" u="sng" dirty="0">
                <a:solidFill>
                  <a:srgbClr val="FF0000"/>
                </a:solidFill>
                <a:latin typeface="メイリオ" panose="020B0604030504040204" pitchFamily="50" charset="-128"/>
                <a:ea typeface="メイリオ" panose="020B0604030504040204" pitchFamily="50" charset="-128"/>
              </a:rPr>
              <a:t>日照時間はかなり多く</a:t>
            </a:r>
            <a:r>
              <a:rPr lang="ja-JP" altLang="en-US" sz="1600" dirty="0">
                <a:latin typeface="メイリオ" panose="020B0604030504040204" pitchFamily="50" charset="-128"/>
                <a:ea typeface="メイリオ" panose="020B0604030504040204" pitchFamily="50" charset="-128"/>
              </a:rPr>
              <a:t>なりました。</a:t>
            </a:r>
            <a:endParaRPr lang="en-US" altLang="ja-JP" sz="1600" dirty="0">
              <a:latin typeface="メイリオ" panose="020B0604030504040204" pitchFamily="50" charset="-128"/>
              <a:ea typeface="メイリオ" panose="020B0604030504040204" pitchFamily="50" charset="-128"/>
            </a:endParaRPr>
          </a:p>
          <a:p>
            <a:r>
              <a:rPr lang="en-US" altLang="ja-JP" sz="1600" dirty="0">
                <a:latin typeface="メイリオ" panose="020B0604030504040204" pitchFamily="50" charset="-128"/>
                <a:ea typeface="メイリオ" panose="020B0604030504040204" pitchFamily="50" charset="-128"/>
              </a:rPr>
              <a:t>【8</a:t>
            </a:r>
            <a:r>
              <a:rPr lang="ja-JP" altLang="en-US" sz="1600" dirty="0">
                <a:latin typeface="メイリオ" panose="020B0604030504040204" pitchFamily="50" charset="-128"/>
                <a:ea typeface="メイリオ" panose="020B0604030504040204" pitchFamily="50" charset="-128"/>
              </a:rPr>
              <a:t>月</a:t>
            </a:r>
            <a:r>
              <a:rPr lang="en-US" altLang="ja-JP" sz="1600" dirty="0">
                <a:latin typeface="メイリオ" panose="020B0604030504040204" pitchFamily="50" charset="-128"/>
                <a:ea typeface="メイリオ" panose="020B0604030504040204" pitchFamily="50" charset="-128"/>
              </a:rPr>
              <a:t>】</a:t>
            </a:r>
            <a:r>
              <a:rPr lang="ja-JP" altLang="en-US" sz="1600" b="1" u="sng" dirty="0">
                <a:solidFill>
                  <a:srgbClr val="FF0000"/>
                </a:solidFill>
                <a:latin typeface="メイリオ" panose="020B0604030504040204" pitchFamily="50" charset="-128"/>
                <a:ea typeface="メイリオ" panose="020B0604030504040204" pitchFamily="50" charset="-128"/>
              </a:rPr>
              <a:t>平均気温はかなり高く</a:t>
            </a:r>
            <a:r>
              <a:rPr lang="ja-JP" altLang="en-US" sz="1600" dirty="0">
                <a:latin typeface="メイリオ" panose="020B0604030504040204" pitchFamily="50" charset="-128"/>
                <a:ea typeface="メイリオ" panose="020B0604030504040204" pitchFamily="50" charset="-128"/>
              </a:rPr>
              <a:t>、</a:t>
            </a:r>
            <a:r>
              <a:rPr lang="ja-JP" altLang="en-US" sz="1600" dirty="0">
                <a:solidFill>
                  <a:srgbClr val="00B0F0"/>
                </a:solidFill>
                <a:latin typeface="メイリオ" panose="020B0604030504040204" pitchFamily="50" charset="-128"/>
                <a:ea typeface="メイリオ" panose="020B0604030504040204" pitchFamily="50" charset="-128"/>
              </a:rPr>
              <a:t>降水量は少なく</a:t>
            </a:r>
            <a:r>
              <a:rPr lang="ja-JP" altLang="en-US" sz="1600" dirty="0">
                <a:latin typeface="メイリオ" panose="020B0604030504040204" pitchFamily="50" charset="-128"/>
                <a:ea typeface="メイリオ" panose="020B0604030504040204" pitchFamily="50" charset="-128"/>
              </a:rPr>
              <a:t>、</a:t>
            </a:r>
            <a:r>
              <a:rPr lang="ja-JP" altLang="en-US" sz="1600" dirty="0">
                <a:solidFill>
                  <a:srgbClr val="FF0000"/>
                </a:solidFill>
                <a:latin typeface="メイリオ" panose="020B0604030504040204" pitchFamily="50" charset="-128"/>
                <a:ea typeface="メイリオ" panose="020B0604030504040204" pitchFamily="50" charset="-128"/>
              </a:rPr>
              <a:t>日照時間は多く</a:t>
            </a:r>
            <a:r>
              <a:rPr lang="ja-JP" altLang="en-US" sz="1600" dirty="0">
                <a:latin typeface="メイリオ" panose="020B0604030504040204" pitchFamily="50" charset="-128"/>
                <a:ea typeface="メイリオ" panose="020B0604030504040204" pitchFamily="50" charset="-128"/>
              </a:rPr>
              <a:t>なりました。</a:t>
            </a:r>
          </a:p>
          <a:p>
            <a:r>
              <a:rPr lang="en-US" altLang="ja-JP" sz="1600" dirty="0">
                <a:latin typeface="メイリオ" panose="020B0604030504040204" pitchFamily="50" charset="-128"/>
                <a:ea typeface="メイリオ" panose="020B0604030504040204" pitchFamily="50" charset="-128"/>
              </a:rPr>
              <a:t>【9</a:t>
            </a:r>
            <a:r>
              <a:rPr lang="ja-JP" altLang="en-US" sz="1600" dirty="0">
                <a:latin typeface="メイリオ" panose="020B0604030504040204" pitchFamily="50" charset="-128"/>
                <a:ea typeface="メイリオ" panose="020B0604030504040204" pitchFamily="50" charset="-128"/>
              </a:rPr>
              <a:t>月</a:t>
            </a:r>
            <a:r>
              <a:rPr lang="en-US" altLang="ja-JP" sz="1600" dirty="0">
                <a:latin typeface="メイリオ" panose="020B0604030504040204" pitchFamily="50" charset="-128"/>
                <a:ea typeface="メイリオ" panose="020B0604030504040204" pitchFamily="50" charset="-128"/>
              </a:rPr>
              <a:t>】</a:t>
            </a:r>
            <a:r>
              <a:rPr lang="ja-JP" altLang="en-US" sz="1600" b="1" u="sng" dirty="0">
                <a:solidFill>
                  <a:srgbClr val="FF0000"/>
                </a:solidFill>
                <a:latin typeface="メイリオ" panose="020B0604030504040204" pitchFamily="50" charset="-128"/>
                <a:ea typeface="メイリオ" panose="020B0604030504040204" pitchFamily="50" charset="-128"/>
              </a:rPr>
              <a:t>平均気温はかなり高く</a:t>
            </a:r>
            <a:r>
              <a:rPr lang="ja-JP" altLang="en-US" sz="1600" dirty="0">
                <a:latin typeface="メイリオ" panose="020B0604030504040204" pitchFamily="50" charset="-128"/>
                <a:ea typeface="メイリオ" panose="020B0604030504040204" pitchFamily="50" charset="-128"/>
              </a:rPr>
              <a:t>、降水量は平年並み、</a:t>
            </a:r>
            <a:r>
              <a:rPr lang="ja-JP" altLang="en-US" sz="1600" dirty="0">
                <a:solidFill>
                  <a:srgbClr val="FF0000"/>
                </a:solidFill>
                <a:latin typeface="メイリオ" panose="020B0604030504040204" pitchFamily="50" charset="-128"/>
                <a:ea typeface="メイリオ" panose="020B0604030504040204" pitchFamily="50" charset="-128"/>
              </a:rPr>
              <a:t>日照時間は多く</a:t>
            </a:r>
            <a:r>
              <a:rPr lang="ja-JP" altLang="en-US" sz="1600" dirty="0">
                <a:latin typeface="メイリオ" panose="020B0604030504040204" pitchFamily="50" charset="-128"/>
                <a:ea typeface="メイリオ" panose="020B0604030504040204" pitchFamily="50" charset="-128"/>
              </a:rPr>
              <a:t>なりました。</a:t>
            </a:r>
          </a:p>
          <a:p>
            <a:endParaRPr lang="en-US" altLang="ja-JP" sz="1600" dirty="0">
              <a:latin typeface="メイリオ" panose="020B0604030504040204" pitchFamily="50" charset="-128"/>
              <a:ea typeface="メイリオ" panose="020B0604030504040204" pitchFamily="50" charset="-128"/>
            </a:endParaRPr>
          </a:p>
        </p:txBody>
      </p:sp>
      <p:sp>
        <p:nvSpPr>
          <p:cNvPr id="25" name="テキスト ボックス 24"/>
          <p:cNvSpPr txBox="1"/>
          <p:nvPr/>
        </p:nvSpPr>
        <p:spPr>
          <a:xfrm>
            <a:off x="162162" y="4854448"/>
            <a:ext cx="3449718" cy="369332"/>
          </a:xfrm>
          <a:prstGeom prst="rect">
            <a:avLst/>
          </a:prstGeom>
          <a:noFill/>
        </p:spPr>
        <p:txBody>
          <a:bodyPr wrap="square" rtlCol="0">
            <a:spAutoFit/>
          </a:bodyPr>
          <a:lstStyle/>
          <a:p>
            <a:r>
              <a:rPr lang="ja-JP" altLang="en-US" b="1" dirty="0">
                <a:latin typeface="メイリオ" panose="020B0604030504040204" pitchFamily="50" charset="-128"/>
                <a:ea typeface="メイリオ" panose="020B0604030504040204" pitchFamily="50" charset="-128"/>
              </a:rPr>
              <a:t>■大阪府の</a:t>
            </a:r>
            <a:r>
              <a:rPr lang="en-US" altLang="ja-JP" b="1" dirty="0">
                <a:latin typeface="メイリオ" panose="020B0604030504040204" pitchFamily="50" charset="-128"/>
                <a:ea typeface="メイリオ" panose="020B0604030504040204" pitchFamily="50" charset="-128"/>
              </a:rPr>
              <a:t>6~9</a:t>
            </a:r>
            <a:r>
              <a:rPr lang="ja-JP" altLang="en-US" b="1" dirty="0">
                <a:latin typeface="メイリオ" panose="020B0604030504040204" pitchFamily="50" charset="-128"/>
                <a:ea typeface="メイリオ" panose="020B0604030504040204" pitchFamily="50" charset="-128"/>
              </a:rPr>
              <a:t>月の気象概況</a:t>
            </a:r>
            <a:endParaRPr lang="en-US" altLang="ja-JP" b="1" dirty="0">
              <a:latin typeface="メイリオ" panose="020B0604030504040204" pitchFamily="50" charset="-128"/>
              <a:ea typeface="メイリオ" panose="020B0604030504040204" pitchFamily="50" charset="-128"/>
            </a:endParaRPr>
          </a:p>
        </p:txBody>
      </p:sp>
      <p:sp>
        <p:nvSpPr>
          <p:cNvPr id="26" name="正方形/長方形 25"/>
          <p:cNvSpPr/>
          <p:nvPr/>
        </p:nvSpPr>
        <p:spPr>
          <a:xfrm>
            <a:off x="429454" y="6210953"/>
            <a:ext cx="7382906" cy="261610"/>
          </a:xfrm>
          <a:prstGeom prst="rect">
            <a:avLst/>
          </a:prstGeom>
        </p:spPr>
        <p:txBody>
          <a:bodyPr wrap="square">
            <a:spAutoFit/>
          </a:bodyPr>
          <a:lstStyle/>
          <a:p>
            <a:r>
              <a:rPr lang="ja-JP" altLang="en-US" sz="1100" dirty="0">
                <a:latin typeface="メイリオ" panose="020B0604030504040204" pitchFamily="50" charset="-128"/>
                <a:ea typeface="メイリオ" panose="020B0604030504040204" pitchFamily="50" charset="-128"/>
              </a:rPr>
              <a:t>（出典）大阪管区気象台ホームページ</a:t>
            </a:r>
            <a:r>
              <a:rPr lang="en-US" altLang="ja-JP" sz="1100" dirty="0">
                <a:latin typeface="メイリオ" panose="020B0604030504040204" pitchFamily="50" charset="-128"/>
                <a:ea typeface="メイリオ" panose="020B0604030504040204" pitchFamily="50" charset="-128"/>
              </a:rPr>
              <a:t>(https://www.jma-net.go.jp/osaka/kikou/osaka-kishou.html)</a:t>
            </a:r>
            <a:r>
              <a:rPr lang="ja-JP" altLang="en-US" sz="1100" dirty="0">
                <a:latin typeface="メイリオ" panose="020B0604030504040204" pitchFamily="50" charset="-128"/>
                <a:ea typeface="メイリオ" panose="020B0604030504040204" pitchFamily="50" charset="-128"/>
              </a:rPr>
              <a:t>より</a:t>
            </a:r>
          </a:p>
        </p:txBody>
      </p:sp>
      <p:graphicFrame>
        <p:nvGraphicFramePr>
          <p:cNvPr id="27" name="コンテンツ プレースホルダー 3"/>
          <p:cNvGraphicFramePr>
            <a:graphicFrameLocks/>
          </p:cNvGraphicFramePr>
          <p:nvPr/>
        </p:nvGraphicFramePr>
        <p:xfrm>
          <a:off x="5358170" y="1412776"/>
          <a:ext cx="3432908" cy="3012223"/>
        </p:xfrm>
        <a:graphic>
          <a:graphicData uri="http://schemas.openxmlformats.org/drawingml/2006/table">
            <a:tbl>
              <a:tblPr firstRow="1" firstCol="1" bandRow="1">
                <a:tableStyleId>{21E4AEA4-8DFA-4A89-87EB-49C32662AFE0}</a:tableStyleId>
              </a:tblPr>
              <a:tblGrid>
                <a:gridCol w="872969">
                  <a:extLst>
                    <a:ext uri="{9D8B030D-6E8A-4147-A177-3AD203B41FA5}">
                      <a16:colId xmlns:a16="http://schemas.microsoft.com/office/drawing/2014/main" val="1367778024"/>
                    </a:ext>
                  </a:extLst>
                </a:gridCol>
                <a:gridCol w="853313">
                  <a:extLst>
                    <a:ext uri="{9D8B030D-6E8A-4147-A177-3AD203B41FA5}">
                      <a16:colId xmlns:a16="http://schemas.microsoft.com/office/drawing/2014/main" val="1924439964"/>
                    </a:ext>
                  </a:extLst>
                </a:gridCol>
                <a:gridCol w="853313">
                  <a:extLst>
                    <a:ext uri="{9D8B030D-6E8A-4147-A177-3AD203B41FA5}">
                      <a16:colId xmlns:a16="http://schemas.microsoft.com/office/drawing/2014/main" val="2226022927"/>
                    </a:ext>
                  </a:extLst>
                </a:gridCol>
                <a:gridCol w="853313">
                  <a:extLst>
                    <a:ext uri="{9D8B030D-6E8A-4147-A177-3AD203B41FA5}">
                      <a16:colId xmlns:a16="http://schemas.microsoft.com/office/drawing/2014/main" val="2973841850"/>
                    </a:ext>
                  </a:extLst>
                </a:gridCol>
              </a:tblGrid>
              <a:tr h="564223">
                <a:tc>
                  <a:txBody>
                    <a:bodyPr/>
                    <a:lstStyle/>
                    <a:p>
                      <a:pPr algn="ctr">
                        <a:spcBef>
                          <a:spcPts val="600"/>
                        </a:spcBef>
                        <a:spcAft>
                          <a:spcPts val="0"/>
                        </a:spcAft>
                      </a:pPr>
                      <a:r>
                        <a:rPr lang="en-US" sz="1200" kern="100" dirty="0">
                          <a:effectLst/>
                          <a:latin typeface="メイリオ" panose="020B0604030504040204" pitchFamily="50" charset="-128"/>
                          <a:ea typeface="メイリオ" panose="020B0604030504040204" pitchFamily="50" charset="-128"/>
                        </a:rPr>
                        <a:t> </a:t>
                      </a:r>
                      <a:endParaRPr lang="ja-JP" sz="1200" kern="100" dirty="0">
                        <a:effectLst/>
                        <a:latin typeface="メイリオ" panose="020B0604030504040204" pitchFamily="50" charset="-128"/>
                        <a:ea typeface="メイリオ" panose="020B0604030504040204" pitchFamily="50" charset="-128"/>
                        <a:cs typeface="Times New Roman" panose="02020603050405020304" pitchFamily="18" charset="0"/>
                      </a:endParaRPr>
                    </a:p>
                  </a:txBody>
                  <a:tcPr marL="68530" marR="68530" marT="0" marB="0" anchor="ctr"/>
                </a:tc>
                <a:tc>
                  <a:txBody>
                    <a:bodyPr/>
                    <a:lstStyle/>
                    <a:p>
                      <a:pPr algn="ctr">
                        <a:spcBef>
                          <a:spcPts val="600"/>
                        </a:spcBef>
                        <a:spcAft>
                          <a:spcPts val="0"/>
                        </a:spcAft>
                      </a:pPr>
                      <a:r>
                        <a:rPr lang="ja-JP" altLang="en-US" sz="1200" kern="100" dirty="0">
                          <a:effectLst/>
                          <a:latin typeface="メイリオ" panose="020B0604030504040204" pitchFamily="50" charset="-128"/>
                          <a:ea typeface="メイリオ" panose="020B0604030504040204" pitchFamily="50" charset="-128"/>
                        </a:rPr>
                        <a:t>熱帯夜数</a:t>
                      </a:r>
                      <a:endParaRPr lang="ja-JP" sz="1200" kern="100" dirty="0">
                        <a:effectLst/>
                        <a:latin typeface="メイリオ" panose="020B0604030504040204" pitchFamily="50" charset="-128"/>
                        <a:ea typeface="メイリオ" panose="020B0604030504040204" pitchFamily="50" charset="-128"/>
                        <a:cs typeface="Times New Roman" panose="02020603050405020304" pitchFamily="18" charset="0"/>
                      </a:endParaRPr>
                    </a:p>
                  </a:txBody>
                  <a:tcPr marL="68530" marR="68530" marT="0" marB="0" anchor="ctr"/>
                </a:tc>
                <a:tc>
                  <a:txBody>
                    <a:bodyPr/>
                    <a:lstStyle/>
                    <a:p>
                      <a:pPr algn="ctr">
                        <a:spcBef>
                          <a:spcPts val="600"/>
                        </a:spcBef>
                        <a:spcAft>
                          <a:spcPts val="0"/>
                        </a:spcAft>
                      </a:pPr>
                      <a:r>
                        <a:rPr lang="ja-JP" altLang="en-US" sz="1200" kern="100" dirty="0">
                          <a:effectLst/>
                          <a:latin typeface="メイリオ" panose="020B0604030504040204" pitchFamily="50" charset="-128"/>
                          <a:ea typeface="メイリオ" panose="020B0604030504040204" pitchFamily="50" charset="-128"/>
                        </a:rPr>
                        <a:t>猛暑日</a:t>
                      </a:r>
                      <a:endParaRPr lang="ja-JP" sz="1200" kern="100" dirty="0">
                        <a:effectLst/>
                        <a:latin typeface="メイリオ" panose="020B0604030504040204" pitchFamily="50" charset="-128"/>
                        <a:ea typeface="メイリオ" panose="020B0604030504040204" pitchFamily="50" charset="-128"/>
                        <a:cs typeface="Times New Roman" panose="02020603050405020304" pitchFamily="18" charset="0"/>
                      </a:endParaRPr>
                    </a:p>
                  </a:txBody>
                  <a:tcPr marL="68530" marR="68530" marT="0" marB="0" anchor="ctr"/>
                </a:tc>
                <a:tc>
                  <a:txBody>
                    <a:bodyPr/>
                    <a:lstStyle/>
                    <a:p>
                      <a:pPr algn="ctr">
                        <a:spcBef>
                          <a:spcPts val="600"/>
                        </a:spcBef>
                        <a:spcAft>
                          <a:spcPts val="0"/>
                        </a:spcAft>
                      </a:pPr>
                      <a:r>
                        <a:rPr lang="ja-JP" altLang="en-US" sz="1100" kern="100" dirty="0">
                          <a:effectLst/>
                          <a:latin typeface="メイリオ" panose="020B0604030504040204" pitchFamily="50" charset="-128"/>
                          <a:ea typeface="メイリオ" panose="020B0604030504040204" pitchFamily="50" charset="-128"/>
                          <a:cs typeface="Times New Roman" panose="02020603050405020304" pitchFamily="18" charset="0"/>
                        </a:rPr>
                        <a:t>熱中症警戒アラート</a:t>
                      </a:r>
                      <a:endParaRPr lang="ja-JP" sz="1100" kern="100" dirty="0">
                        <a:effectLst/>
                        <a:latin typeface="メイリオ" panose="020B0604030504040204" pitchFamily="50" charset="-128"/>
                        <a:ea typeface="メイリオ" panose="020B0604030504040204" pitchFamily="50" charset="-128"/>
                        <a:cs typeface="Times New Roman" panose="02020603050405020304" pitchFamily="18" charset="0"/>
                      </a:endParaRPr>
                    </a:p>
                  </a:txBody>
                  <a:tcPr marL="68530" marR="68530" marT="0" marB="0" anchor="ctr"/>
                </a:tc>
                <a:extLst>
                  <a:ext uri="{0D108BD9-81ED-4DB2-BD59-A6C34878D82A}">
                    <a16:rowId xmlns:a16="http://schemas.microsoft.com/office/drawing/2014/main" val="1882202309"/>
                  </a:ext>
                </a:extLst>
              </a:tr>
              <a:tr h="306000">
                <a:tc>
                  <a:txBody>
                    <a:bodyPr/>
                    <a:lstStyle/>
                    <a:p>
                      <a:pPr algn="ctr">
                        <a:spcBef>
                          <a:spcPts val="600"/>
                        </a:spcBef>
                        <a:spcAft>
                          <a:spcPts val="0"/>
                        </a:spcAft>
                      </a:pPr>
                      <a:r>
                        <a:rPr lang="en-US" sz="1400" kern="100" dirty="0">
                          <a:effectLst/>
                          <a:latin typeface="メイリオ" panose="020B0604030504040204" pitchFamily="50" charset="-128"/>
                          <a:ea typeface="メイリオ" panose="020B0604030504040204" pitchFamily="50" charset="-128"/>
                        </a:rPr>
                        <a:t>2018</a:t>
                      </a:r>
                      <a:r>
                        <a:rPr lang="ja-JP" sz="1400" kern="100" dirty="0">
                          <a:effectLst/>
                          <a:latin typeface="メイリオ" panose="020B0604030504040204" pitchFamily="50" charset="-128"/>
                          <a:ea typeface="メイリオ" panose="020B0604030504040204" pitchFamily="50" charset="-128"/>
                        </a:rPr>
                        <a:t>年</a:t>
                      </a:r>
                      <a:endParaRPr lang="ja-JP" sz="1400" kern="100" dirty="0">
                        <a:effectLst/>
                        <a:latin typeface="メイリオ" panose="020B0604030504040204" pitchFamily="50" charset="-128"/>
                        <a:ea typeface="メイリオ" panose="020B0604030504040204" pitchFamily="50" charset="-128"/>
                        <a:cs typeface="Times New Roman" panose="02020603050405020304" pitchFamily="18" charset="0"/>
                      </a:endParaRPr>
                    </a:p>
                  </a:txBody>
                  <a:tcPr marL="68530" marR="68530" marT="0" marB="0" anchor="ctr"/>
                </a:tc>
                <a:tc>
                  <a:txBody>
                    <a:bodyPr/>
                    <a:lstStyle/>
                    <a:p>
                      <a:pPr algn="r">
                        <a:spcBef>
                          <a:spcPts val="600"/>
                        </a:spcBef>
                        <a:spcAft>
                          <a:spcPts val="0"/>
                        </a:spcAft>
                      </a:pPr>
                      <a:r>
                        <a:rPr lang="en-US" altLang="ja-JP" sz="1400" b="0" kern="100" dirty="0">
                          <a:solidFill>
                            <a:schemeClr val="tx1"/>
                          </a:solidFill>
                          <a:effectLst/>
                          <a:latin typeface="メイリオ" panose="020B0604030504040204" pitchFamily="50" charset="-128"/>
                          <a:ea typeface="メイリオ" panose="020B0604030504040204" pitchFamily="50" charset="-128"/>
                          <a:cs typeface="Times New Roman" panose="02020603050405020304" pitchFamily="18" charset="0"/>
                        </a:rPr>
                        <a:t>53</a:t>
                      </a:r>
                      <a:endParaRPr lang="ja-JP" sz="1400" b="0" kern="100" dirty="0">
                        <a:solidFill>
                          <a:schemeClr val="tx1"/>
                        </a:solidFill>
                        <a:effectLst/>
                        <a:latin typeface="メイリオ" panose="020B0604030504040204" pitchFamily="50" charset="-128"/>
                        <a:ea typeface="メイリオ" panose="020B0604030504040204" pitchFamily="50" charset="-128"/>
                        <a:cs typeface="Times New Roman" panose="02020603050405020304" pitchFamily="18" charset="0"/>
                      </a:endParaRPr>
                    </a:p>
                  </a:txBody>
                  <a:tcPr marL="68530" marR="68530" marT="0" marB="0" anchor="ctr"/>
                </a:tc>
                <a:tc>
                  <a:txBody>
                    <a:bodyPr/>
                    <a:lstStyle/>
                    <a:p>
                      <a:pPr algn="r">
                        <a:spcBef>
                          <a:spcPts val="600"/>
                        </a:spcBef>
                        <a:spcAft>
                          <a:spcPts val="0"/>
                        </a:spcAft>
                      </a:pPr>
                      <a:r>
                        <a:rPr lang="en-US" altLang="ja-JP" sz="1400" b="0" kern="100" dirty="0">
                          <a:solidFill>
                            <a:schemeClr val="tx1"/>
                          </a:solidFill>
                          <a:effectLst/>
                          <a:latin typeface="メイリオ" panose="020B0604030504040204" pitchFamily="50" charset="-128"/>
                          <a:ea typeface="メイリオ" panose="020B0604030504040204" pitchFamily="50" charset="-128"/>
                          <a:cs typeface="Times New Roman" panose="02020603050405020304" pitchFamily="18" charset="0"/>
                        </a:rPr>
                        <a:t>27</a:t>
                      </a:r>
                      <a:endParaRPr lang="ja-JP" sz="1400" b="0" kern="100" dirty="0">
                        <a:solidFill>
                          <a:schemeClr val="tx1"/>
                        </a:solidFill>
                        <a:effectLst/>
                        <a:latin typeface="メイリオ" panose="020B0604030504040204" pitchFamily="50" charset="-128"/>
                        <a:ea typeface="メイリオ" panose="020B0604030504040204" pitchFamily="50" charset="-128"/>
                        <a:cs typeface="Times New Roman" panose="02020603050405020304" pitchFamily="18" charset="0"/>
                      </a:endParaRPr>
                    </a:p>
                  </a:txBody>
                  <a:tcPr marL="68530" marR="68530" marT="0" marB="0" anchor="ctr"/>
                </a:tc>
                <a:tc>
                  <a:txBody>
                    <a:bodyPr/>
                    <a:lstStyle/>
                    <a:p>
                      <a:pPr algn="r">
                        <a:spcBef>
                          <a:spcPts val="600"/>
                        </a:spcBef>
                        <a:spcAft>
                          <a:spcPts val="0"/>
                        </a:spcAft>
                      </a:pPr>
                      <a:r>
                        <a:rPr lang="ja-JP" altLang="en-US" sz="1400" b="0" kern="100" dirty="0">
                          <a:solidFill>
                            <a:schemeClr val="tx1"/>
                          </a:solidFill>
                          <a:effectLst/>
                          <a:latin typeface="メイリオ" panose="020B0604030504040204" pitchFamily="50" charset="-128"/>
                          <a:ea typeface="メイリオ" panose="020B0604030504040204" pitchFamily="50" charset="-128"/>
                          <a:cs typeface="Times New Roman" panose="02020603050405020304" pitchFamily="18" charset="0"/>
                        </a:rPr>
                        <a:t>ー</a:t>
                      </a:r>
                      <a:endParaRPr lang="ja-JP" sz="1400" b="0" kern="100" dirty="0">
                        <a:solidFill>
                          <a:schemeClr val="tx1"/>
                        </a:solidFill>
                        <a:effectLst/>
                        <a:latin typeface="メイリオ" panose="020B0604030504040204" pitchFamily="50" charset="-128"/>
                        <a:ea typeface="メイリオ" panose="020B0604030504040204" pitchFamily="50" charset="-128"/>
                        <a:cs typeface="Times New Roman" panose="02020603050405020304" pitchFamily="18" charset="0"/>
                      </a:endParaRPr>
                    </a:p>
                  </a:txBody>
                  <a:tcPr marL="68530" marR="68530" marT="0" marB="0" anchor="ctr"/>
                </a:tc>
                <a:extLst>
                  <a:ext uri="{0D108BD9-81ED-4DB2-BD59-A6C34878D82A}">
                    <a16:rowId xmlns:a16="http://schemas.microsoft.com/office/drawing/2014/main" val="3499993205"/>
                  </a:ext>
                </a:extLst>
              </a:tr>
              <a:tr h="306000">
                <a:tc>
                  <a:txBody>
                    <a:bodyPr/>
                    <a:lstStyle/>
                    <a:p>
                      <a:pPr algn="ctr">
                        <a:spcBef>
                          <a:spcPts val="600"/>
                        </a:spcBef>
                        <a:spcAft>
                          <a:spcPts val="0"/>
                        </a:spcAft>
                      </a:pPr>
                      <a:r>
                        <a:rPr lang="en-US" sz="1400" kern="100" dirty="0">
                          <a:effectLst/>
                          <a:latin typeface="メイリオ" panose="020B0604030504040204" pitchFamily="50" charset="-128"/>
                          <a:ea typeface="メイリオ" panose="020B0604030504040204" pitchFamily="50" charset="-128"/>
                        </a:rPr>
                        <a:t>20</a:t>
                      </a:r>
                      <a:r>
                        <a:rPr lang="en-US" altLang="ja-JP" sz="1400" kern="100" dirty="0">
                          <a:effectLst/>
                          <a:latin typeface="メイリオ" panose="020B0604030504040204" pitchFamily="50" charset="-128"/>
                          <a:ea typeface="メイリオ" panose="020B0604030504040204" pitchFamily="50" charset="-128"/>
                        </a:rPr>
                        <a:t>19</a:t>
                      </a:r>
                      <a:r>
                        <a:rPr lang="ja-JP" sz="1400" kern="100" dirty="0">
                          <a:effectLst/>
                          <a:latin typeface="メイリオ" panose="020B0604030504040204" pitchFamily="50" charset="-128"/>
                          <a:ea typeface="メイリオ" panose="020B0604030504040204" pitchFamily="50" charset="-128"/>
                        </a:rPr>
                        <a:t>年</a:t>
                      </a:r>
                      <a:endParaRPr lang="ja-JP" sz="1400" kern="100" dirty="0">
                        <a:effectLst/>
                        <a:latin typeface="メイリオ" panose="020B0604030504040204" pitchFamily="50" charset="-128"/>
                        <a:ea typeface="メイリオ" panose="020B0604030504040204" pitchFamily="50" charset="-128"/>
                        <a:cs typeface="Times New Roman" panose="02020603050405020304" pitchFamily="18" charset="0"/>
                      </a:endParaRPr>
                    </a:p>
                  </a:txBody>
                  <a:tcPr marL="68530" marR="68530" marT="0" marB="0" anchor="ctr"/>
                </a:tc>
                <a:tc>
                  <a:txBody>
                    <a:bodyPr/>
                    <a:lstStyle/>
                    <a:p>
                      <a:pPr algn="r">
                        <a:spcBef>
                          <a:spcPts val="600"/>
                        </a:spcBef>
                        <a:spcAft>
                          <a:spcPts val="0"/>
                        </a:spcAft>
                      </a:pPr>
                      <a:r>
                        <a:rPr lang="en-US" altLang="ja-JP" sz="1400" kern="100" dirty="0">
                          <a:effectLst/>
                          <a:latin typeface="メイリオ" panose="020B0604030504040204" pitchFamily="50" charset="-128"/>
                          <a:ea typeface="メイリオ" panose="020B0604030504040204" pitchFamily="50" charset="-128"/>
                          <a:cs typeface="Times New Roman" panose="02020603050405020304" pitchFamily="18" charset="0"/>
                        </a:rPr>
                        <a:t>38</a:t>
                      </a:r>
                      <a:endParaRPr lang="ja-JP" sz="1400" kern="100" dirty="0">
                        <a:effectLst/>
                        <a:latin typeface="メイリオ" panose="020B0604030504040204" pitchFamily="50" charset="-128"/>
                        <a:ea typeface="メイリオ" panose="020B0604030504040204" pitchFamily="50" charset="-128"/>
                        <a:cs typeface="Times New Roman" panose="02020603050405020304" pitchFamily="18" charset="0"/>
                      </a:endParaRPr>
                    </a:p>
                  </a:txBody>
                  <a:tcPr marL="68530" marR="68530" marT="0" marB="0" anchor="ctr"/>
                </a:tc>
                <a:tc>
                  <a:txBody>
                    <a:bodyPr/>
                    <a:lstStyle/>
                    <a:p>
                      <a:pPr algn="r">
                        <a:spcBef>
                          <a:spcPts val="600"/>
                        </a:spcBef>
                        <a:spcAft>
                          <a:spcPts val="0"/>
                        </a:spcAft>
                      </a:pPr>
                      <a:r>
                        <a:rPr lang="en-US" altLang="ja-JP" sz="1400" kern="100" dirty="0">
                          <a:effectLst/>
                          <a:latin typeface="メイリオ" panose="020B0604030504040204" pitchFamily="50" charset="-128"/>
                          <a:ea typeface="メイリオ" panose="020B0604030504040204" pitchFamily="50" charset="-128"/>
                          <a:cs typeface="Times New Roman" panose="02020603050405020304" pitchFamily="18" charset="0"/>
                        </a:rPr>
                        <a:t>19</a:t>
                      </a:r>
                      <a:endParaRPr lang="ja-JP" sz="1400" kern="100" dirty="0">
                        <a:effectLst/>
                        <a:latin typeface="メイリオ" panose="020B0604030504040204" pitchFamily="50" charset="-128"/>
                        <a:ea typeface="メイリオ" panose="020B0604030504040204" pitchFamily="50" charset="-128"/>
                        <a:cs typeface="Times New Roman" panose="02020603050405020304" pitchFamily="18" charset="0"/>
                      </a:endParaRPr>
                    </a:p>
                  </a:txBody>
                  <a:tcPr marL="68530" marR="68530" marT="0" marB="0" anchor="ctr"/>
                </a:tc>
                <a:tc>
                  <a:txBody>
                    <a:bodyPr/>
                    <a:lstStyle/>
                    <a:p>
                      <a:pPr algn="r">
                        <a:spcBef>
                          <a:spcPts val="600"/>
                        </a:spcBef>
                        <a:spcAft>
                          <a:spcPts val="0"/>
                        </a:spcAft>
                      </a:pPr>
                      <a:r>
                        <a:rPr lang="ja-JP" altLang="en-US" sz="1400" kern="100" dirty="0">
                          <a:effectLst/>
                          <a:latin typeface="メイリオ" panose="020B0604030504040204" pitchFamily="50" charset="-128"/>
                          <a:ea typeface="メイリオ" panose="020B0604030504040204" pitchFamily="50" charset="-128"/>
                          <a:cs typeface="Times New Roman" panose="02020603050405020304" pitchFamily="18" charset="0"/>
                        </a:rPr>
                        <a:t>ー</a:t>
                      </a:r>
                      <a:endParaRPr lang="ja-JP" sz="1400" kern="100" dirty="0">
                        <a:effectLst/>
                        <a:latin typeface="メイリオ" panose="020B0604030504040204" pitchFamily="50" charset="-128"/>
                        <a:ea typeface="メイリオ" panose="020B0604030504040204" pitchFamily="50" charset="-128"/>
                        <a:cs typeface="Times New Roman" panose="02020603050405020304" pitchFamily="18" charset="0"/>
                      </a:endParaRPr>
                    </a:p>
                  </a:txBody>
                  <a:tcPr marL="68530" marR="68530" marT="0" marB="0" anchor="ctr"/>
                </a:tc>
                <a:extLst>
                  <a:ext uri="{0D108BD9-81ED-4DB2-BD59-A6C34878D82A}">
                    <a16:rowId xmlns:a16="http://schemas.microsoft.com/office/drawing/2014/main" val="1782758589"/>
                  </a:ext>
                </a:extLst>
              </a:tr>
              <a:tr h="306000">
                <a:tc>
                  <a:txBody>
                    <a:bodyPr/>
                    <a:lstStyle/>
                    <a:p>
                      <a:pPr algn="ctr">
                        <a:spcBef>
                          <a:spcPts val="600"/>
                        </a:spcBef>
                        <a:spcAft>
                          <a:spcPts val="0"/>
                        </a:spcAft>
                      </a:pPr>
                      <a:r>
                        <a:rPr lang="en-US" altLang="ja-JP" sz="1400" kern="100" dirty="0">
                          <a:effectLst/>
                          <a:latin typeface="メイリオ" panose="020B0604030504040204" pitchFamily="50" charset="-128"/>
                          <a:ea typeface="メイリオ" panose="020B0604030504040204" pitchFamily="50" charset="-128"/>
                          <a:cs typeface="Times New Roman" panose="02020603050405020304" pitchFamily="18" charset="0"/>
                        </a:rPr>
                        <a:t>2020</a:t>
                      </a:r>
                      <a:r>
                        <a:rPr lang="ja-JP" altLang="en-US" sz="1400" kern="100" dirty="0">
                          <a:effectLst/>
                          <a:latin typeface="メイリオ" panose="020B0604030504040204" pitchFamily="50" charset="-128"/>
                          <a:ea typeface="メイリオ" panose="020B0604030504040204" pitchFamily="50" charset="-128"/>
                          <a:cs typeface="Times New Roman" panose="02020603050405020304" pitchFamily="18" charset="0"/>
                        </a:rPr>
                        <a:t>年</a:t>
                      </a:r>
                      <a:endParaRPr lang="ja-JP" sz="1400" kern="100" dirty="0">
                        <a:effectLst/>
                        <a:latin typeface="メイリオ" panose="020B0604030504040204" pitchFamily="50" charset="-128"/>
                        <a:ea typeface="メイリオ" panose="020B0604030504040204" pitchFamily="50" charset="-128"/>
                        <a:cs typeface="Times New Roman" panose="02020603050405020304" pitchFamily="18" charset="0"/>
                      </a:endParaRPr>
                    </a:p>
                  </a:txBody>
                  <a:tcPr marL="68530" marR="68530" marT="0" marB="0" anchor="ctr"/>
                </a:tc>
                <a:tc>
                  <a:txBody>
                    <a:bodyPr/>
                    <a:lstStyle/>
                    <a:p>
                      <a:pPr algn="r">
                        <a:spcBef>
                          <a:spcPts val="600"/>
                        </a:spcBef>
                        <a:spcAft>
                          <a:spcPts val="0"/>
                        </a:spcAft>
                      </a:pPr>
                      <a:r>
                        <a:rPr lang="en-US" altLang="ja-JP" sz="1400" kern="100" dirty="0">
                          <a:effectLst/>
                          <a:latin typeface="メイリオ" panose="020B0604030504040204" pitchFamily="50" charset="-128"/>
                          <a:ea typeface="メイリオ" panose="020B0604030504040204" pitchFamily="50" charset="-128"/>
                          <a:cs typeface="Times New Roman" panose="02020603050405020304" pitchFamily="18" charset="0"/>
                        </a:rPr>
                        <a:t>47</a:t>
                      </a:r>
                      <a:endParaRPr lang="ja-JP" sz="1400" kern="100" dirty="0">
                        <a:effectLst/>
                        <a:latin typeface="メイリオ" panose="020B0604030504040204" pitchFamily="50" charset="-128"/>
                        <a:ea typeface="メイリオ" panose="020B0604030504040204" pitchFamily="50" charset="-128"/>
                        <a:cs typeface="Times New Roman" panose="02020603050405020304" pitchFamily="18" charset="0"/>
                      </a:endParaRPr>
                    </a:p>
                  </a:txBody>
                  <a:tcPr marL="68530" marR="68530" marT="0" marB="0" anchor="ctr"/>
                </a:tc>
                <a:tc>
                  <a:txBody>
                    <a:bodyPr/>
                    <a:lstStyle/>
                    <a:p>
                      <a:pPr algn="r">
                        <a:spcBef>
                          <a:spcPts val="600"/>
                        </a:spcBef>
                        <a:spcAft>
                          <a:spcPts val="0"/>
                        </a:spcAft>
                      </a:pPr>
                      <a:r>
                        <a:rPr lang="en-US" altLang="ja-JP" sz="1400" kern="100" dirty="0">
                          <a:effectLst/>
                          <a:latin typeface="メイリオ" panose="020B0604030504040204" pitchFamily="50" charset="-128"/>
                          <a:ea typeface="メイリオ" panose="020B0604030504040204" pitchFamily="50" charset="-128"/>
                          <a:cs typeface="Times New Roman" panose="02020603050405020304" pitchFamily="18" charset="0"/>
                        </a:rPr>
                        <a:t>22</a:t>
                      </a:r>
                      <a:endParaRPr lang="ja-JP" sz="1400" kern="100" dirty="0">
                        <a:effectLst/>
                        <a:latin typeface="メイリオ" panose="020B0604030504040204" pitchFamily="50" charset="-128"/>
                        <a:ea typeface="メイリオ" panose="020B0604030504040204" pitchFamily="50" charset="-128"/>
                        <a:cs typeface="Times New Roman" panose="02020603050405020304" pitchFamily="18" charset="0"/>
                      </a:endParaRPr>
                    </a:p>
                  </a:txBody>
                  <a:tcPr marL="68530" marR="68530" marT="0" marB="0" anchor="ctr"/>
                </a:tc>
                <a:tc>
                  <a:txBody>
                    <a:bodyPr/>
                    <a:lstStyle/>
                    <a:p>
                      <a:pPr algn="r">
                        <a:spcBef>
                          <a:spcPts val="600"/>
                        </a:spcBef>
                        <a:spcAft>
                          <a:spcPts val="0"/>
                        </a:spcAft>
                      </a:pPr>
                      <a:r>
                        <a:rPr lang="ja-JP" altLang="en-US" sz="1400" kern="100" dirty="0">
                          <a:effectLst/>
                          <a:latin typeface="メイリオ" panose="020B0604030504040204" pitchFamily="50" charset="-128"/>
                          <a:ea typeface="メイリオ" panose="020B0604030504040204" pitchFamily="50" charset="-128"/>
                          <a:cs typeface="Times New Roman" panose="02020603050405020304" pitchFamily="18" charset="0"/>
                        </a:rPr>
                        <a:t>ー</a:t>
                      </a:r>
                      <a:endParaRPr lang="ja-JP" sz="1400" kern="100" dirty="0">
                        <a:effectLst/>
                        <a:latin typeface="メイリオ" panose="020B0604030504040204" pitchFamily="50" charset="-128"/>
                        <a:ea typeface="メイリオ" panose="020B0604030504040204" pitchFamily="50" charset="-128"/>
                        <a:cs typeface="Times New Roman" panose="02020603050405020304" pitchFamily="18" charset="0"/>
                      </a:endParaRPr>
                    </a:p>
                  </a:txBody>
                  <a:tcPr marL="68530" marR="68530" marT="0" marB="0" anchor="ctr"/>
                </a:tc>
                <a:extLst>
                  <a:ext uri="{0D108BD9-81ED-4DB2-BD59-A6C34878D82A}">
                    <a16:rowId xmlns:a16="http://schemas.microsoft.com/office/drawing/2014/main" val="181654081"/>
                  </a:ext>
                </a:extLst>
              </a:tr>
              <a:tr h="306000">
                <a:tc>
                  <a:txBody>
                    <a:bodyPr/>
                    <a:lstStyle/>
                    <a:p>
                      <a:pPr algn="ctr">
                        <a:spcBef>
                          <a:spcPts val="600"/>
                        </a:spcBef>
                        <a:spcAft>
                          <a:spcPts val="0"/>
                        </a:spcAft>
                      </a:pPr>
                      <a:r>
                        <a:rPr lang="en-US" altLang="ja-JP" sz="1400" kern="100" dirty="0">
                          <a:effectLst/>
                          <a:latin typeface="メイリオ" panose="020B0604030504040204" pitchFamily="50" charset="-128"/>
                          <a:ea typeface="メイリオ" panose="020B0604030504040204" pitchFamily="50" charset="-128"/>
                          <a:cs typeface="Times New Roman" panose="02020603050405020304" pitchFamily="18" charset="0"/>
                        </a:rPr>
                        <a:t>2021</a:t>
                      </a:r>
                      <a:r>
                        <a:rPr lang="ja-JP" altLang="en-US" sz="1400" kern="100" dirty="0">
                          <a:effectLst/>
                          <a:latin typeface="メイリオ" panose="020B0604030504040204" pitchFamily="50" charset="-128"/>
                          <a:ea typeface="メイリオ" panose="020B0604030504040204" pitchFamily="50" charset="-128"/>
                          <a:cs typeface="Times New Roman" panose="02020603050405020304" pitchFamily="18" charset="0"/>
                        </a:rPr>
                        <a:t>年</a:t>
                      </a:r>
                      <a:endParaRPr lang="ja-JP" sz="1400" kern="100" dirty="0">
                        <a:effectLst/>
                        <a:latin typeface="メイリオ" panose="020B0604030504040204" pitchFamily="50" charset="-128"/>
                        <a:ea typeface="メイリオ" panose="020B0604030504040204" pitchFamily="50" charset="-128"/>
                        <a:cs typeface="Times New Roman" panose="02020603050405020304" pitchFamily="18" charset="0"/>
                      </a:endParaRPr>
                    </a:p>
                  </a:txBody>
                  <a:tcPr marL="68530" marR="68530" marT="0" marB="0" anchor="ctr"/>
                </a:tc>
                <a:tc>
                  <a:txBody>
                    <a:bodyPr/>
                    <a:lstStyle/>
                    <a:p>
                      <a:pPr algn="r">
                        <a:spcBef>
                          <a:spcPts val="600"/>
                        </a:spcBef>
                        <a:spcAft>
                          <a:spcPts val="0"/>
                        </a:spcAft>
                      </a:pPr>
                      <a:r>
                        <a:rPr lang="en-US" altLang="ja-JP" sz="1400" kern="100" dirty="0">
                          <a:effectLst/>
                          <a:latin typeface="メイリオ" panose="020B0604030504040204" pitchFamily="50" charset="-128"/>
                          <a:ea typeface="メイリオ" panose="020B0604030504040204" pitchFamily="50" charset="-128"/>
                          <a:cs typeface="Times New Roman" panose="02020603050405020304" pitchFamily="18" charset="0"/>
                        </a:rPr>
                        <a:t>37</a:t>
                      </a:r>
                      <a:endParaRPr lang="ja-JP" sz="1400" kern="100" dirty="0">
                        <a:effectLst/>
                        <a:latin typeface="メイリオ" panose="020B0604030504040204" pitchFamily="50" charset="-128"/>
                        <a:ea typeface="メイリオ" panose="020B0604030504040204" pitchFamily="50" charset="-128"/>
                        <a:cs typeface="Times New Roman" panose="02020603050405020304" pitchFamily="18" charset="0"/>
                      </a:endParaRPr>
                    </a:p>
                  </a:txBody>
                  <a:tcPr marL="68530" marR="68530" marT="0" marB="0" anchor="ctr"/>
                </a:tc>
                <a:tc>
                  <a:txBody>
                    <a:bodyPr/>
                    <a:lstStyle/>
                    <a:p>
                      <a:pPr algn="r">
                        <a:spcBef>
                          <a:spcPts val="600"/>
                        </a:spcBef>
                        <a:spcAft>
                          <a:spcPts val="0"/>
                        </a:spcAft>
                      </a:pPr>
                      <a:r>
                        <a:rPr lang="en-US" altLang="ja-JP" sz="1400" kern="100" dirty="0">
                          <a:effectLst/>
                          <a:latin typeface="メイリオ" panose="020B0604030504040204" pitchFamily="50" charset="-128"/>
                          <a:ea typeface="メイリオ" panose="020B0604030504040204" pitchFamily="50" charset="-128"/>
                          <a:cs typeface="Times New Roman" panose="02020603050405020304" pitchFamily="18" charset="0"/>
                        </a:rPr>
                        <a:t>15</a:t>
                      </a:r>
                      <a:endParaRPr lang="ja-JP" sz="1400" kern="100" dirty="0">
                        <a:effectLst/>
                        <a:latin typeface="メイリオ" panose="020B0604030504040204" pitchFamily="50" charset="-128"/>
                        <a:ea typeface="メイリオ" panose="020B0604030504040204" pitchFamily="50" charset="-128"/>
                        <a:cs typeface="Times New Roman" panose="02020603050405020304" pitchFamily="18" charset="0"/>
                      </a:endParaRPr>
                    </a:p>
                  </a:txBody>
                  <a:tcPr marL="68530" marR="68530" marT="0" marB="0" anchor="ctr"/>
                </a:tc>
                <a:tc>
                  <a:txBody>
                    <a:bodyPr/>
                    <a:lstStyle/>
                    <a:p>
                      <a:pPr algn="r">
                        <a:spcBef>
                          <a:spcPts val="600"/>
                        </a:spcBef>
                        <a:spcAft>
                          <a:spcPts val="0"/>
                        </a:spcAft>
                      </a:pPr>
                      <a:r>
                        <a:rPr lang="ja-JP" altLang="en-US" sz="1400" kern="100" dirty="0">
                          <a:effectLst/>
                          <a:latin typeface="メイリオ" panose="020B0604030504040204" pitchFamily="50" charset="-128"/>
                          <a:ea typeface="メイリオ" panose="020B0604030504040204" pitchFamily="50" charset="-128"/>
                          <a:cs typeface="Times New Roman" panose="02020603050405020304" pitchFamily="18" charset="0"/>
                        </a:rPr>
                        <a:t>１</a:t>
                      </a:r>
                      <a:endParaRPr lang="ja-JP" sz="1400" kern="100" dirty="0">
                        <a:effectLst/>
                        <a:latin typeface="メイリオ" panose="020B0604030504040204" pitchFamily="50" charset="-128"/>
                        <a:ea typeface="メイリオ" panose="020B0604030504040204" pitchFamily="50" charset="-128"/>
                        <a:cs typeface="Times New Roman" panose="02020603050405020304" pitchFamily="18" charset="0"/>
                      </a:endParaRPr>
                    </a:p>
                  </a:txBody>
                  <a:tcPr marL="68530" marR="68530" marT="0" marB="0" anchor="ctr"/>
                </a:tc>
                <a:extLst>
                  <a:ext uri="{0D108BD9-81ED-4DB2-BD59-A6C34878D82A}">
                    <a16:rowId xmlns:a16="http://schemas.microsoft.com/office/drawing/2014/main" val="18129682"/>
                  </a:ext>
                </a:extLst>
              </a:tr>
              <a:tr h="306000">
                <a:tc>
                  <a:txBody>
                    <a:bodyPr/>
                    <a:lstStyle/>
                    <a:p>
                      <a:pPr algn="ctr">
                        <a:spcBef>
                          <a:spcPts val="600"/>
                        </a:spcBef>
                        <a:spcAft>
                          <a:spcPts val="0"/>
                        </a:spcAft>
                      </a:pPr>
                      <a:r>
                        <a:rPr lang="en-US" altLang="ja-JP" sz="1400" kern="100" dirty="0">
                          <a:effectLst/>
                          <a:latin typeface="メイリオ" panose="020B0604030504040204" pitchFamily="50" charset="-128"/>
                          <a:ea typeface="メイリオ" panose="020B0604030504040204" pitchFamily="50" charset="-128"/>
                          <a:cs typeface="Times New Roman" panose="02020603050405020304" pitchFamily="18" charset="0"/>
                        </a:rPr>
                        <a:t>2022</a:t>
                      </a:r>
                      <a:r>
                        <a:rPr lang="ja-JP" altLang="en-US" sz="1400" kern="100" dirty="0">
                          <a:effectLst/>
                          <a:latin typeface="メイリオ" panose="020B0604030504040204" pitchFamily="50" charset="-128"/>
                          <a:ea typeface="メイリオ" panose="020B0604030504040204" pitchFamily="50" charset="-128"/>
                          <a:cs typeface="Times New Roman" panose="02020603050405020304" pitchFamily="18" charset="0"/>
                        </a:rPr>
                        <a:t>年</a:t>
                      </a:r>
                      <a:endParaRPr lang="ja-JP" sz="1400" kern="100" dirty="0">
                        <a:effectLst/>
                        <a:latin typeface="メイリオ" panose="020B0604030504040204" pitchFamily="50" charset="-128"/>
                        <a:ea typeface="メイリオ" panose="020B0604030504040204" pitchFamily="50" charset="-128"/>
                        <a:cs typeface="Times New Roman" panose="02020603050405020304" pitchFamily="18" charset="0"/>
                      </a:endParaRPr>
                    </a:p>
                  </a:txBody>
                  <a:tcPr marL="68530" marR="68530" marT="0" marB="0" anchor="ctr"/>
                </a:tc>
                <a:tc>
                  <a:txBody>
                    <a:bodyPr/>
                    <a:lstStyle/>
                    <a:p>
                      <a:pPr algn="r">
                        <a:spcBef>
                          <a:spcPts val="600"/>
                        </a:spcBef>
                        <a:spcAft>
                          <a:spcPts val="0"/>
                        </a:spcAft>
                      </a:pPr>
                      <a:r>
                        <a:rPr lang="en-US" altLang="ja-JP" sz="1400" kern="100" dirty="0">
                          <a:effectLst/>
                          <a:latin typeface="メイリオ" panose="020B0604030504040204" pitchFamily="50" charset="-128"/>
                          <a:ea typeface="メイリオ" panose="020B0604030504040204" pitchFamily="50" charset="-128"/>
                          <a:cs typeface="Times New Roman" panose="02020603050405020304" pitchFamily="18" charset="0"/>
                        </a:rPr>
                        <a:t>51</a:t>
                      </a:r>
                      <a:endParaRPr lang="ja-JP" sz="1400" kern="100" dirty="0">
                        <a:effectLst/>
                        <a:latin typeface="メイリオ" panose="020B0604030504040204" pitchFamily="50" charset="-128"/>
                        <a:ea typeface="メイリオ" panose="020B0604030504040204" pitchFamily="50" charset="-128"/>
                        <a:cs typeface="Times New Roman" panose="02020603050405020304" pitchFamily="18" charset="0"/>
                      </a:endParaRPr>
                    </a:p>
                  </a:txBody>
                  <a:tcPr marL="68530" marR="68530" marT="0" marB="0" anchor="ctr"/>
                </a:tc>
                <a:tc>
                  <a:txBody>
                    <a:bodyPr/>
                    <a:lstStyle/>
                    <a:p>
                      <a:pPr algn="r">
                        <a:spcBef>
                          <a:spcPts val="600"/>
                        </a:spcBef>
                        <a:spcAft>
                          <a:spcPts val="0"/>
                        </a:spcAft>
                      </a:pPr>
                      <a:r>
                        <a:rPr lang="en-US" altLang="ja-JP" sz="1400" kern="100" dirty="0">
                          <a:effectLst/>
                          <a:latin typeface="メイリオ" panose="020B0604030504040204" pitchFamily="50" charset="-128"/>
                          <a:ea typeface="メイリオ" panose="020B0604030504040204" pitchFamily="50" charset="-128"/>
                          <a:cs typeface="Times New Roman" panose="02020603050405020304" pitchFamily="18" charset="0"/>
                        </a:rPr>
                        <a:t>14</a:t>
                      </a:r>
                      <a:endParaRPr lang="ja-JP" sz="1400" kern="100" dirty="0">
                        <a:effectLst/>
                        <a:latin typeface="メイリオ" panose="020B0604030504040204" pitchFamily="50" charset="-128"/>
                        <a:ea typeface="メイリオ" panose="020B0604030504040204" pitchFamily="50" charset="-128"/>
                        <a:cs typeface="Times New Roman" panose="02020603050405020304" pitchFamily="18" charset="0"/>
                      </a:endParaRPr>
                    </a:p>
                  </a:txBody>
                  <a:tcPr marL="68530" marR="68530" marT="0" marB="0" anchor="ctr"/>
                </a:tc>
                <a:tc>
                  <a:txBody>
                    <a:bodyPr/>
                    <a:lstStyle/>
                    <a:p>
                      <a:pPr algn="r">
                        <a:spcBef>
                          <a:spcPts val="600"/>
                        </a:spcBef>
                        <a:spcAft>
                          <a:spcPts val="0"/>
                        </a:spcAft>
                      </a:pPr>
                      <a:r>
                        <a:rPr lang="en-US" altLang="ja-JP" sz="1400" kern="100" dirty="0">
                          <a:effectLst/>
                          <a:latin typeface="メイリオ" panose="020B0604030504040204" pitchFamily="50" charset="-128"/>
                          <a:ea typeface="メイリオ" panose="020B0604030504040204" pitchFamily="50" charset="-128"/>
                          <a:cs typeface="Times New Roman" panose="02020603050405020304" pitchFamily="18" charset="0"/>
                        </a:rPr>
                        <a:t>13</a:t>
                      </a:r>
                      <a:endParaRPr lang="ja-JP" sz="1400" kern="100" dirty="0">
                        <a:effectLst/>
                        <a:latin typeface="メイリオ" panose="020B0604030504040204" pitchFamily="50" charset="-128"/>
                        <a:ea typeface="メイリオ" panose="020B0604030504040204" pitchFamily="50" charset="-128"/>
                        <a:cs typeface="Times New Roman" panose="02020603050405020304" pitchFamily="18" charset="0"/>
                      </a:endParaRPr>
                    </a:p>
                  </a:txBody>
                  <a:tcPr marL="68530" marR="68530" marT="0" marB="0" anchor="ctr"/>
                </a:tc>
                <a:extLst>
                  <a:ext uri="{0D108BD9-81ED-4DB2-BD59-A6C34878D82A}">
                    <a16:rowId xmlns:a16="http://schemas.microsoft.com/office/drawing/2014/main" val="1177375136"/>
                  </a:ext>
                </a:extLst>
              </a:tr>
              <a:tr h="306000">
                <a:tc>
                  <a:txBody>
                    <a:bodyPr/>
                    <a:lstStyle/>
                    <a:p>
                      <a:pPr algn="ctr">
                        <a:spcBef>
                          <a:spcPts val="600"/>
                        </a:spcBef>
                        <a:spcAft>
                          <a:spcPts val="0"/>
                        </a:spcAft>
                      </a:pPr>
                      <a:r>
                        <a:rPr lang="en-US" altLang="ja-JP" sz="1400" kern="100" dirty="0">
                          <a:effectLst/>
                          <a:latin typeface="メイリオ" panose="020B0604030504040204" pitchFamily="50" charset="-128"/>
                          <a:ea typeface="メイリオ" panose="020B0604030504040204" pitchFamily="50" charset="-128"/>
                          <a:cs typeface="Times New Roman" panose="02020603050405020304" pitchFamily="18" charset="0"/>
                        </a:rPr>
                        <a:t>2023</a:t>
                      </a:r>
                      <a:r>
                        <a:rPr lang="ja-JP" altLang="en-US" sz="1400" kern="100" dirty="0">
                          <a:effectLst/>
                          <a:latin typeface="メイリオ" panose="020B0604030504040204" pitchFamily="50" charset="-128"/>
                          <a:ea typeface="メイリオ" panose="020B0604030504040204" pitchFamily="50" charset="-128"/>
                          <a:cs typeface="Times New Roman" panose="02020603050405020304" pitchFamily="18" charset="0"/>
                        </a:rPr>
                        <a:t>年</a:t>
                      </a:r>
                      <a:endParaRPr lang="ja-JP" sz="1400" kern="100" dirty="0">
                        <a:effectLst/>
                        <a:latin typeface="メイリオ" panose="020B0604030504040204" pitchFamily="50" charset="-128"/>
                        <a:ea typeface="メイリオ" panose="020B0604030504040204" pitchFamily="50" charset="-128"/>
                        <a:cs typeface="Times New Roman" panose="02020603050405020304" pitchFamily="18" charset="0"/>
                      </a:endParaRPr>
                    </a:p>
                  </a:txBody>
                  <a:tcPr marL="68530" marR="68530" marT="0" marB="0" anchor="ctr"/>
                </a:tc>
                <a:tc>
                  <a:txBody>
                    <a:bodyPr/>
                    <a:lstStyle/>
                    <a:p>
                      <a:pPr algn="r">
                        <a:spcBef>
                          <a:spcPts val="600"/>
                        </a:spcBef>
                        <a:spcAft>
                          <a:spcPts val="0"/>
                        </a:spcAft>
                      </a:pPr>
                      <a:r>
                        <a:rPr lang="en-US" altLang="ja-JP" sz="1400" b="0" kern="100" dirty="0">
                          <a:solidFill>
                            <a:schemeClr val="tx1"/>
                          </a:solidFill>
                          <a:effectLst/>
                          <a:latin typeface="メイリオ" panose="020B0604030504040204" pitchFamily="50" charset="-128"/>
                          <a:ea typeface="メイリオ" panose="020B0604030504040204" pitchFamily="50" charset="-128"/>
                          <a:cs typeface="Times New Roman" panose="02020603050405020304" pitchFamily="18" charset="0"/>
                        </a:rPr>
                        <a:t>61</a:t>
                      </a:r>
                      <a:endParaRPr lang="ja-JP" sz="1400" b="0" kern="100" dirty="0">
                        <a:solidFill>
                          <a:schemeClr val="tx1"/>
                        </a:solidFill>
                        <a:effectLst/>
                        <a:latin typeface="メイリオ" panose="020B0604030504040204" pitchFamily="50" charset="-128"/>
                        <a:ea typeface="メイリオ" panose="020B0604030504040204" pitchFamily="50" charset="-128"/>
                        <a:cs typeface="Times New Roman" panose="02020603050405020304" pitchFamily="18" charset="0"/>
                      </a:endParaRPr>
                    </a:p>
                  </a:txBody>
                  <a:tcPr marL="68530" marR="68530" marT="0" marB="0" anchor="ctr"/>
                </a:tc>
                <a:tc>
                  <a:txBody>
                    <a:bodyPr/>
                    <a:lstStyle/>
                    <a:p>
                      <a:pPr algn="r">
                        <a:spcBef>
                          <a:spcPts val="600"/>
                        </a:spcBef>
                        <a:spcAft>
                          <a:spcPts val="0"/>
                        </a:spcAft>
                      </a:pPr>
                      <a:r>
                        <a:rPr lang="en-US" altLang="ja-JP" sz="1400" kern="100" dirty="0">
                          <a:effectLst/>
                          <a:latin typeface="メイリオ" panose="020B0604030504040204" pitchFamily="50" charset="-128"/>
                          <a:ea typeface="メイリオ" panose="020B0604030504040204" pitchFamily="50" charset="-128"/>
                          <a:cs typeface="Times New Roman" panose="02020603050405020304" pitchFamily="18" charset="0"/>
                        </a:rPr>
                        <a:t>27</a:t>
                      </a:r>
                      <a:endParaRPr lang="ja-JP" sz="1400" kern="100" dirty="0">
                        <a:effectLst/>
                        <a:latin typeface="メイリオ" panose="020B0604030504040204" pitchFamily="50" charset="-128"/>
                        <a:ea typeface="メイリオ" panose="020B0604030504040204" pitchFamily="50" charset="-128"/>
                        <a:cs typeface="Times New Roman" panose="02020603050405020304" pitchFamily="18" charset="0"/>
                      </a:endParaRPr>
                    </a:p>
                  </a:txBody>
                  <a:tcPr marL="68530" marR="68530" marT="0" marB="0" anchor="ctr"/>
                </a:tc>
                <a:tc>
                  <a:txBody>
                    <a:bodyPr/>
                    <a:lstStyle/>
                    <a:p>
                      <a:pPr algn="r">
                        <a:spcBef>
                          <a:spcPts val="600"/>
                        </a:spcBef>
                        <a:spcAft>
                          <a:spcPts val="0"/>
                        </a:spcAft>
                      </a:pPr>
                      <a:r>
                        <a:rPr lang="en-US" altLang="ja-JP" sz="1400" b="0" kern="100" dirty="0">
                          <a:solidFill>
                            <a:schemeClr val="tx1"/>
                          </a:solidFill>
                          <a:effectLst/>
                          <a:latin typeface="メイリオ" panose="020B0604030504040204" pitchFamily="50" charset="-128"/>
                          <a:ea typeface="メイリオ" panose="020B0604030504040204" pitchFamily="50" charset="-128"/>
                          <a:cs typeface="Times New Roman" panose="02020603050405020304" pitchFamily="18" charset="0"/>
                        </a:rPr>
                        <a:t>19</a:t>
                      </a:r>
                      <a:endParaRPr lang="ja-JP" sz="1400" b="0" kern="100" dirty="0">
                        <a:solidFill>
                          <a:schemeClr val="tx1"/>
                        </a:solidFill>
                        <a:effectLst/>
                        <a:latin typeface="メイリオ" panose="020B0604030504040204" pitchFamily="50" charset="-128"/>
                        <a:ea typeface="メイリオ" panose="020B0604030504040204" pitchFamily="50" charset="-128"/>
                        <a:cs typeface="Times New Roman" panose="02020603050405020304" pitchFamily="18" charset="0"/>
                      </a:endParaRPr>
                    </a:p>
                  </a:txBody>
                  <a:tcPr marL="68530" marR="68530" marT="0" marB="0" anchor="ctr"/>
                </a:tc>
                <a:extLst>
                  <a:ext uri="{0D108BD9-81ED-4DB2-BD59-A6C34878D82A}">
                    <a16:rowId xmlns:a16="http://schemas.microsoft.com/office/drawing/2014/main" val="3139185548"/>
                  </a:ext>
                </a:extLst>
              </a:tr>
              <a:tr h="306000">
                <a:tc>
                  <a:txBody>
                    <a:bodyPr/>
                    <a:lstStyle/>
                    <a:p>
                      <a:pPr algn="ctr">
                        <a:spcBef>
                          <a:spcPts val="600"/>
                        </a:spcBef>
                        <a:spcAft>
                          <a:spcPts val="0"/>
                        </a:spcAft>
                      </a:pPr>
                      <a:r>
                        <a:rPr lang="en-US" altLang="ja-JP" sz="1400" kern="100" dirty="0">
                          <a:effectLst/>
                          <a:latin typeface="メイリオ" panose="020B0604030504040204" pitchFamily="50" charset="-128"/>
                          <a:ea typeface="メイリオ" panose="020B0604030504040204" pitchFamily="50" charset="-128"/>
                          <a:cs typeface="Times New Roman" panose="02020603050405020304" pitchFamily="18" charset="0"/>
                        </a:rPr>
                        <a:t>2024</a:t>
                      </a:r>
                      <a:r>
                        <a:rPr lang="ja-JP" altLang="en-US" sz="1400" kern="100" dirty="0">
                          <a:effectLst/>
                          <a:latin typeface="メイリオ" panose="020B0604030504040204" pitchFamily="50" charset="-128"/>
                          <a:ea typeface="メイリオ" panose="020B0604030504040204" pitchFamily="50" charset="-128"/>
                          <a:cs typeface="Times New Roman" panose="02020603050405020304" pitchFamily="18" charset="0"/>
                        </a:rPr>
                        <a:t>年</a:t>
                      </a:r>
                      <a:endParaRPr lang="ja-JP" sz="1400" kern="100" dirty="0">
                        <a:effectLst/>
                        <a:latin typeface="メイリオ" panose="020B0604030504040204" pitchFamily="50" charset="-128"/>
                        <a:ea typeface="メイリオ" panose="020B0604030504040204" pitchFamily="50" charset="-128"/>
                        <a:cs typeface="Times New Roman" panose="02020603050405020304" pitchFamily="18" charset="0"/>
                      </a:endParaRPr>
                    </a:p>
                  </a:txBody>
                  <a:tcPr marL="68530" marR="68530" marT="0" marB="0" anchor="ctr"/>
                </a:tc>
                <a:tc>
                  <a:txBody>
                    <a:bodyPr/>
                    <a:lstStyle/>
                    <a:p>
                      <a:pPr marL="0" marR="0" lvl="0" indent="0" algn="r" defTabSz="914400" rtl="0" eaLnBrk="1" fontAlgn="auto" latinLnBrk="0" hangingPunct="1">
                        <a:lnSpc>
                          <a:spcPct val="100000"/>
                        </a:lnSpc>
                        <a:spcBef>
                          <a:spcPts val="600"/>
                        </a:spcBef>
                        <a:spcAft>
                          <a:spcPts val="0"/>
                        </a:spcAft>
                        <a:buClrTx/>
                        <a:buSzTx/>
                        <a:buFontTx/>
                        <a:buNone/>
                        <a:tabLst/>
                        <a:defRPr/>
                      </a:pPr>
                      <a:r>
                        <a:rPr lang="en-US" altLang="ja-JP" sz="1400" b="0" kern="100" dirty="0">
                          <a:solidFill>
                            <a:schemeClr val="tx1"/>
                          </a:solidFill>
                          <a:effectLst/>
                          <a:latin typeface="メイリオ" panose="020B0604030504040204" pitchFamily="50" charset="-128"/>
                          <a:ea typeface="メイリオ" panose="020B0604030504040204" pitchFamily="50" charset="-128"/>
                          <a:cs typeface="Times New Roman" panose="02020603050405020304" pitchFamily="18" charset="0"/>
                        </a:rPr>
                        <a:t>72</a:t>
                      </a:r>
                      <a:endParaRPr lang="ja-JP" altLang="ja-JP" sz="1400" b="0" kern="100" dirty="0">
                        <a:solidFill>
                          <a:schemeClr val="tx1"/>
                        </a:solidFill>
                        <a:effectLst/>
                        <a:latin typeface="メイリオ" panose="020B0604030504040204" pitchFamily="50" charset="-128"/>
                        <a:ea typeface="メイリオ" panose="020B0604030504040204" pitchFamily="50" charset="-128"/>
                        <a:cs typeface="Times New Roman" panose="02020603050405020304" pitchFamily="18" charset="0"/>
                      </a:endParaRPr>
                    </a:p>
                  </a:txBody>
                  <a:tcPr marL="68530" marR="68530" marT="0" marB="0" anchor="ctr"/>
                </a:tc>
                <a:tc>
                  <a:txBody>
                    <a:bodyPr/>
                    <a:lstStyle/>
                    <a:p>
                      <a:pPr algn="r">
                        <a:spcBef>
                          <a:spcPts val="600"/>
                        </a:spcBef>
                        <a:spcAft>
                          <a:spcPts val="0"/>
                        </a:spcAft>
                      </a:pPr>
                      <a:r>
                        <a:rPr lang="en-US" altLang="ja-JP" sz="1400" kern="100" dirty="0">
                          <a:effectLst/>
                          <a:latin typeface="メイリオ" panose="020B0604030504040204" pitchFamily="50" charset="-128"/>
                          <a:ea typeface="メイリオ" panose="020B0604030504040204" pitchFamily="50" charset="-128"/>
                          <a:cs typeface="Times New Roman" panose="02020603050405020304" pitchFamily="18" charset="0"/>
                        </a:rPr>
                        <a:t>41</a:t>
                      </a:r>
                      <a:endParaRPr lang="ja-JP" sz="1400" b="1" kern="100" dirty="0">
                        <a:solidFill>
                          <a:srgbClr val="FF0000"/>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Times New Roman" panose="02020603050405020304" pitchFamily="18" charset="0"/>
                      </a:endParaRPr>
                    </a:p>
                  </a:txBody>
                  <a:tcPr marL="68530" marR="68530" marT="0" marB="0" anchor="ctr"/>
                </a:tc>
                <a:tc>
                  <a:txBody>
                    <a:bodyPr/>
                    <a:lstStyle/>
                    <a:p>
                      <a:pPr algn="r">
                        <a:spcBef>
                          <a:spcPts val="600"/>
                        </a:spcBef>
                        <a:spcAft>
                          <a:spcPts val="0"/>
                        </a:spcAft>
                      </a:pPr>
                      <a:r>
                        <a:rPr lang="en-US" altLang="ja-JP" sz="1400" b="1" kern="100" dirty="0">
                          <a:solidFill>
                            <a:srgbClr val="FF0000"/>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Times New Roman" panose="02020603050405020304" pitchFamily="18" charset="0"/>
                        </a:rPr>
                        <a:t>30</a:t>
                      </a:r>
                      <a:endParaRPr lang="ja-JP" sz="1400" b="1" kern="100" dirty="0">
                        <a:solidFill>
                          <a:srgbClr val="FF0000"/>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Times New Roman" panose="02020603050405020304" pitchFamily="18" charset="0"/>
                      </a:endParaRPr>
                    </a:p>
                  </a:txBody>
                  <a:tcPr marL="68530" marR="68530" marT="0" marB="0" anchor="ctr"/>
                </a:tc>
                <a:extLst>
                  <a:ext uri="{0D108BD9-81ED-4DB2-BD59-A6C34878D82A}">
                    <a16:rowId xmlns:a16="http://schemas.microsoft.com/office/drawing/2014/main" val="667488621"/>
                  </a:ext>
                </a:extLst>
              </a:tr>
              <a:tr h="306000">
                <a:tc>
                  <a:txBody>
                    <a:bodyPr/>
                    <a:lstStyle/>
                    <a:p>
                      <a:pPr algn="ctr">
                        <a:spcBef>
                          <a:spcPts val="600"/>
                        </a:spcBef>
                        <a:spcAft>
                          <a:spcPts val="0"/>
                        </a:spcAft>
                      </a:pPr>
                      <a:r>
                        <a:rPr lang="en-US" altLang="ja-JP" sz="1400" kern="100" dirty="0">
                          <a:effectLst/>
                          <a:latin typeface="メイリオ" panose="020B0604030504040204" pitchFamily="50" charset="-128"/>
                          <a:ea typeface="メイリオ" panose="020B0604030504040204" pitchFamily="50" charset="-128"/>
                          <a:cs typeface="Times New Roman" panose="02020603050405020304" pitchFamily="18" charset="0"/>
                        </a:rPr>
                        <a:t>2025</a:t>
                      </a:r>
                      <a:r>
                        <a:rPr lang="ja-JP" altLang="en-US" sz="1400" kern="100" dirty="0">
                          <a:effectLst/>
                          <a:latin typeface="メイリオ" panose="020B0604030504040204" pitchFamily="50" charset="-128"/>
                          <a:ea typeface="メイリオ" panose="020B0604030504040204" pitchFamily="50" charset="-128"/>
                          <a:cs typeface="Times New Roman" panose="02020603050405020304" pitchFamily="18" charset="0"/>
                        </a:rPr>
                        <a:t>年</a:t>
                      </a:r>
                      <a:endParaRPr lang="ja-JP" sz="1400" kern="100" dirty="0">
                        <a:effectLst/>
                        <a:latin typeface="メイリオ" panose="020B0604030504040204" pitchFamily="50" charset="-128"/>
                        <a:ea typeface="メイリオ" panose="020B0604030504040204" pitchFamily="50" charset="-128"/>
                        <a:cs typeface="Times New Roman" panose="02020603050405020304" pitchFamily="18" charset="0"/>
                      </a:endParaRPr>
                    </a:p>
                  </a:txBody>
                  <a:tcPr marL="68530" marR="68530" marT="0" marB="0" anchor="ctr"/>
                </a:tc>
                <a:tc>
                  <a:txBody>
                    <a:bodyPr/>
                    <a:lstStyle/>
                    <a:p>
                      <a:pPr algn="r">
                        <a:spcBef>
                          <a:spcPts val="600"/>
                        </a:spcBef>
                        <a:spcAft>
                          <a:spcPts val="0"/>
                        </a:spcAft>
                      </a:pPr>
                      <a:r>
                        <a:rPr lang="en-US" altLang="ja-JP" sz="1400" b="1" kern="100" dirty="0">
                          <a:solidFill>
                            <a:srgbClr val="FF0000"/>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Times New Roman" panose="02020603050405020304" pitchFamily="18" charset="0"/>
                        </a:rPr>
                        <a:t>81</a:t>
                      </a:r>
                      <a:endParaRPr lang="ja-JP" sz="1400" b="1" kern="100" dirty="0">
                        <a:solidFill>
                          <a:srgbClr val="FF0000"/>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Times New Roman" panose="02020603050405020304" pitchFamily="18" charset="0"/>
                      </a:endParaRPr>
                    </a:p>
                  </a:txBody>
                  <a:tcPr marL="68530" marR="68530" marT="0" marB="0" anchor="ctr"/>
                </a:tc>
                <a:tc>
                  <a:txBody>
                    <a:bodyPr/>
                    <a:lstStyle/>
                    <a:p>
                      <a:pPr algn="r">
                        <a:spcBef>
                          <a:spcPts val="600"/>
                        </a:spcBef>
                        <a:spcAft>
                          <a:spcPts val="0"/>
                        </a:spcAft>
                      </a:pPr>
                      <a:r>
                        <a:rPr lang="en-US" altLang="ja-JP" sz="1400" b="1" kern="100" dirty="0">
                          <a:solidFill>
                            <a:srgbClr val="FF0000"/>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Times New Roman" panose="02020603050405020304" pitchFamily="18" charset="0"/>
                        </a:rPr>
                        <a:t>45</a:t>
                      </a:r>
                      <a:endParaRPr lang="ja-JP" sz="1400" b="1" kern="100" dirty="0">
                        <a:solidFill>
                          <a:srgbClr val="FF0000"/>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Times New Roman" panose="02020603050405020304" pitchFamily="18" charset="0"/>
                      </a:endParaRPr>
                    </a:p>
                  </a:txBody>
                  <a:tcPr marL="68530" marR="68530" marT="0" marB="0" anchor="ctr"/>
                </a:tc>
                <a:tc>
                  <a:txBody>
                    <a:bodyPr/>
                    <a:lstStyle/>
                    <a:p>
                      <a:pPr algn="r">
                        <a:spcBef>
                          <a:spcPts val="600"/>
                        </a:spcBef>
                        <a:spcAft>
                          <a:spcPts val="0"/>
                        </a:spcAft>
                      </a:pPr>
                      <a:r>
                        <a:rPr lang="en-US" altLang="ja-JP" sz="1400" b="0" kern="100" dirty="0">
                          <a:solidFill>
                            <a:schemeClr val="tx1"/>
                          </a:solidFill>
                          <a:effectLst/>
                          <a:latin typeface="メイリオ" panose="020B0604030504040204" pitchFamily="50" charset="-128"/>
                          <a:ea typeface="メイリオ" panose="020B0604030504040204" pitchFamily="50" charset="-128"/>
                          <a:cs typeface="Times New Roman" panose="02020603050405020304" pitchFamily="18" charset="0"/>
                        </a:rPr>
                        <a:t>18</a:t>
                      </a:r>
                      <a:endParaRPr lang="ja-JP" sz="1400" b="1" kern="100" dirty="0">
                        <a:solidFill>
                          <a:srgbClr val="FF0000"/>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Times New Roman" panose="02020603050405020304" pitchFamily="18" charset="0"/>
                      </a:endParaRPr>
                    </a:p>
                  </a:txBody>
                  <a:tcPr marL="68530" marR="68530" marT="0" marB="0" anchor="ctr"/>
                </a:tc>
                <a:extLst>
                  <a:ext uri="{0D108BD9-81ED-4DB2-BD59-A6C34878D82A}">
                    <a16:rowId xmlns:a16="http://schemas.microsoft.com/office/drawing/2014/main" val="3240327980"/>
                  </a:ext>
                </a:extLst>
              </a:tr>
            </a:tbl>
          </a:graphicData>
        </a:graphic>
      </p:graphicFrame>
      <p:sp>
        <p:nvSpPr>
          <p:cNvPr id="28" name="正方形/長方形 27"/>
          <p:cNvSpPr/>
          <p:nvPr/>
        </p:nvSpPr>
        <p:spPr>
          <a:xfrm>
            <a:off x="5220072" y="4535542"/>
            <a:ext cx="3760285" cy="261610"/>
          </a:xfrm>
          <a:prstGeom prst="rect">
            <a:avLst/>
          </a:prstGeom>
        </p:spPr>
        <p:txBody>
          <a:bodyPr wrap="square">
            <a:spAutoFit/>
          </a:bodyPr>
          <a:lstStyle/>
          <a:p>
            <a:r>
              <a:rPr lang="ja-JP" altLang="en-US" sz="1100" dirty="0">
                <a:latin typeface="メイリオ" panose="020B0604030504040204" pitchFamily="50" charset="-128"/>
                <a:ea typeface="メイリオ" panose="020B0604030504040204" pitchFamily="50" charset="-128"/>
              </a:rPr>
              <a:t>（出典）気象庁・環境省のデータをもとに大阪府作成</a:t>
            </a:r>
          </a:p>
        </p:txBody>
      </p:sp>
      <p:pic>
        <p:nvPicPr>
          <p:cNvPr id="4" name="図 3">
            <a:extLst>
              <a:ext uri="{FF2B5EF4-FFF2-40B4-BE49-F238E27FC236}">
                <a16:creationId xmlns:a16="http://schemas.microsoft.com/office/drawing/2014/main" id="{FF9D75FB-8BD7-4A6E-96B6-011BF8DEF905}"/>
              </a:ext>
            </a:extLst>
          </p:cNvPr>
          <p:cNvPicPr>
            <a:picLocks noChangeAspect="1"/>
          </p:cNvPicPr>
          <p:nvPr/>
        </p:nvPicPr>
        <p:blipFill>
          <a:blip r:embed="rId3"/>
          <a:stretch>
            <a:fillRect/>
          </a:stretch>
        </p:blipFill>
        <p:spPr>
          <a:xfrm>
            <a:off x="282392" y="1408621"/>
            <a:ext cx="4932000" cy="3145731"/>
          </a:xfrm>
          <a:prstGeom prst="rect">
            <a:avLst/>
          </a:prstGeom>
        </p:spPr>
      </p:pic>
    </p:spTree>
    <p:extLst>
      <p:ext uri="{BB962C8B-B14F-4D97-AF65-F5344CB8AC3E}">
        <p14:creationId xmlns:p14="http://schemas.microsoft.com/office/powerpoint/2010/main" val="31821225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fade">
                                      <p:cBhvr>
                                        <p:cTn id="7"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4" name="表 23"/>
          <p:cNvGraphicFramePr>
            <a:graphicFrameLocks noGrp="1"/>
          </p:cNvGraphicFramePr>
          <p:nvPr/>
        </p:nvGraphicFramePr>
        <p:xfrm>
          <a:off x="162162" y="514344"/>
          <a:ext cx="8818195" cy="6155016"/>
        </p:xfrm>
        <a:graphic>
          <a:graphicData uri="http://schemas.openxmlformats.org/drawingml/2006/table">
            <a:tbl>
              <a:tblPr firstRow="1" bandRow="1">
                <a:tableStyleId>{5C22544A-7EE6-4342-B048-85BDC9FD1C3A}</a:tableStyleId>
              </a:tblPr>
              <a:tblGrid>
                <a:gridCol w="8818195">
                  <a:extLst>
                    <a:ext uri="{9D8B030D-6E8A-4147-A177-3AD203B41FA5}">
                      <a16:colId xmlns:a16="http://schemas.microsoft.com/office/drawing/2014/main" val="20000"/>
                    </a:ext>
                  </a:extLst>
                </a:gridCol>
              </a:tblGrid>
              <a:tr h="583703">
                <a:tc>
                  <a:txBody>
                    <a:bodyPr/>
                    <a:lstStyle/>
                    <a:p>
                      <a:pPr algn="l"/>
                      <a:r>
                        <a:rPr kumimoji="1" lang="ja-JP" altLang="en-US" sz="2000" dirty="0">
                          <a:latin typeface="Meiryo UI" panose="020B0604030504040204" pitchFamily="50" charset="-128"/>
                          <a:ea typeface="Meiryo UI" panose="020B0604030504040204" pitchFamily="50" charset="-128"/>
                          <a:cs typeface="Meiryo UI" panose="020B0604030504040204" pitchFamily="50" charset="-128"/>
                        </a:rPr>
                        <a:t>◆熱中症救急搬送について</a:t>
                      </a:r>
                    </a:p>
                  </a:txBody>
                  <a:tcPr marL="0" marR="0" marT="0" marB="0" anchor="ctr">
                    <a:solidFill>
                      <a:srgbClr val="0070C0"/>
                    </a:solidFill>
                  </a:tcPr>
                </a:tc>
                <a:extLst>
                  <a:ext uri="{0D108BD9-81ED-4DB2-BD59-A6C34878D82A}">
                    <a16:rowId xmlns:a16="http://schemas.microsoft.com/office/drawing/2014/main" val="10000"/>
                  </a:ext>
                </a:extLst>
              </a:tr>
              <a:tr h="5571313">
                <a:tc>
                  <a:txBody>
                    <a:bodyPr/>
                    <a:lstStyle/>
                    <a:p>
                      <a:endParaRPr kumimoji="1" lang="en-US" altLang="ja-JP" sz="300" dirty="0">
                        <a:latin typeface="Meiryo UI" panose="020B0604030504040204" pitchFamily="50" charset="-128"/>
                        <a:ea typeface="Meiryo UI" panose="020B0604030504040204" pitchFamily="50" charset="-128"/>
                        <a:cs typeface="Meiryo UI" panose="020B0604030504040204" pitchFamily="50" charset="-128"/>
                      </a:endParaRPr>
                    </a:p>
                    <a:p>
                      <a:endParaRPr kumimoji="1" lang="en-US" altLang="ja-JP" sz="700" dirty="0">
                        <a:latin typeface="Meiryo UI" panose="020B0604030504040204" pitchFamily="50" charset="-128"/>
                        <a:ea typeface="Meiryo UI" panose="020B0604030504040204" pitchFamily="50" charset="-128"/>
                        <a:cs typeface="Meiryo UI" panose="020B0604030504040204" pitchFamily="50" charset="-128"/>
                      </a:endParaRPr>
                    </a:p>
                    <a:p>
                      <a:r>
                        <a:rPr kumimoji="1" lang="ja-JP" altLang="en-US" sz="1200" b="0" dirty="0">
                          <a:latin typeface="Meiryo UI" panose="020B0604030504040204" pitchFamily="50" charset="-128"/>
                          <a:ea typeface="Meiryo UI" panose="020B0604030504040204" pitchFamily="50" charset="-128"/>
                          <a:cs typeface="Meiryo UI" panose="020B0604030504040204" pitchFamily="50" charset="-128"/>
                        </a:rPr>
                        <a:t>　</a:t>
                      </a:r>
                      <a:endParaRPr kumimoji="1" lang="en-US" altLang="ja-JP" sz="1200" b="0" dirty="0">
                        <a:latin typeface="Meiryo UI" panose="020B0604030504040204" pitchFamily="50" charset="-128"/>
                        <a:ea typeface="Meiryo UI" panose="020B0604030504040204" pitchFamily="50" charset="-128"/>
                        <a:cs typeface="Meiryo UI" panose="020B0604030504040204" pitchFamily="50" charset="-128"/>
                      </a:endParaRPr>
                    </a:p>
                    <a:p>
                      <a:endParaRPr kumimoji="1" lang="en-US" altLang="ja-JP" sz="1200" b="0" dirty="0">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dirty="0">
                          <a:latin typeface="Meiryo UI" panose="020B0604030504040204" pitchFamily="50" charset="-128"/>
                          <a:ea typeface="Meiryo UI" panose="020B0604030504040204" pitchFamily="50" charset="-128"/>
                          <a:cs typeface="Meiryo UI" panose="020B0604030504040204" pitchFamily="50" charset="-128"/>
                        </a:rPr>
                        <a:t>　</a:t>
                      </a:r>
                      <a:endParaRPr lang="ja-JP" altLang="en-US" sz="1200" dirty="0"/>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200" dirty="0"/>
                        <a:t>　</a:t>
                      </a:r>
                    </a:p>
                    <a:p>
                      <a:endParaRPr kumimoji="1" lang="en-US" altLang="ja-JP" sz="1200" b="0" dirty="0">
                        <a:latin typeface="Meiryo UI" panose="020B0604030504040204" pitchFamily="50" charset="-128"/>
                        <a:ea typeface="Meiryo UI" panose="020B0604030504040204" pitchFamily="50" charset="-128"/>
                        <a:cs typeface="Meiryo UI" panose="020B0604030504040204" pitchFamily="50" charset="-128"/>
                      </a:endParaRPr>
                    </a:p>
                  </a:txBody>
                  <a:tcPr marL="31528" marR="31528" marT="0" marB="0">
                    <a:lnB w="12700" cap="flat" cmpd="sng" algn="ctr">
                      <a:solidFill>
                        <a:schemeClr val="bg1"/>
                      </a:solidFill>
                      <a:prstDash val="solid"/>
                      <a:round/>
                      <a:headEnd type="none" w="med" len="med"/>
                      <a:tailEnd type="none" w="med" len="med"/>
                    </a:lnB>
                    <a:solidFill>
                      <a:schemeClr val="tx2">
                        <a:lumMod val="20000"/>
                        <a:lumOff val="80000"/>
                      </a:schemeClr>
                    </a:solidFill>
                  </a:tcPr>
                </a:tc>
                <a:extLst>
                  <a:ext uri="{0D108BD9-81ED-4DB2-BD59-A6C34878D82A}">
                    <a16:rowId xmlns:a16="http://schemas.microsoft.com/office/drawing/2014/main" val="10001"/>
                  </a:ext>
                </a:extLst>
              </a:tr>
            </a:tbl>
          </a:graphicData>
        </a:graphic>
      </p:graphicFrame>
      <p:sp>
        <p:nvSpPr>
          <p:cNvPr id="38" name="角丸四角形 37"/>
          <p:cNvSpPr/>
          <p:nvPr/>
        </p:nvSpPr>
        <p:spPr>
          <a:xfrm>
            <a:off x="1039385" y="5701662"/>
            <a:ext cx="7013860" cy="712063"/>
          </a:xfrm>
          <a:prstGeom prst="round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1" lang="ja-JP" altLang="en-US" sz="18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p:graphicFrame>
        <p:nvGraphicFramePr>
          <p:cNvPr id="15" name="コンテンツ プレースホルダー 3"/>
          <p:cNvGraphicFramePr>
            <a:graphicFrameLocks/>
          </p:cNvGraphicFramePr>
          <p:nvPr/>
        </p:nvGraphicFramePr>
        <p:xfrm>
          <a:off x="425700" y="1417368"/>
          <a:ext cx="8424937" cy="2350296"/>
        </p:xfrm>
        <a:graphic>
          <a:graphicData uri="http://schemas.openxmlformats.org/drawingml/2006/table">
            <a:tbl>
              <a:tblPr firstRow="1" firstCol="1" bandRow="1">
                <a:effectLst>
                  <a:outerShdw blurRad="50800" dist="38100" dir="5400000" algn="t" rotWithShape="0">
                    <a:prstClr val="black">
                      <a:alpha val="40000"/>
                    </a:prstClr>
                  </a:outerShdw>
                </a:effectLst>
                <a:tableStyleId>{21E4AEA4-8DFA-4A89-87EB-49C32662AFE0}</a:tableStyleId>
              </a:tblPr>
              <a:tblGrid>
                <a:gridCol w="1101409">
                  <a:extLst>
                    <a:ext uri="{9D8B030D-6E8A-4147-A177-3AD203B41FA5}">
                      <a16:colId xmlns:a16="http://schemas.microsoft.com/office/drawing/2014/main" val="1367778024"/>
                    </a:ext>
                  </a:extLst>
                </a:gridCol>
                <a:gridCol w="1037020">
                  <a:extLst>
                    <a:ext uri="{9D8B030D-6E8A-4147-A177-3AD203B41FA5}">
                      <a16:colId xmlns:a16="http://schemas.microsoft.com/office/drawing/2014/main" val="1924439964"/>
                    </a:ext>
                  </a:extLst>
                </a:gridCol>
                <a:gridCol w="1037020">
                  <a:extLst>
                    <a:ext uri="{9D8B030D-6E8A-4147-A177-3AD203B41FA5}">
                      <a16:colId xmlns:a16="http://schemas.microsoft.com/office/drawing/2014/main" val="2226022927"/>
                    </a:ext>
                  </a:extLst>
                </a:gridCol>
                <a:gridCol w="1037020">
                  <a:extLst>
                    <a:ext uri="{9D8B030D-6E8A-4147-A177-3AD203B41FA5}">
                      <a16:colId xmlns:a16="http://schemas.microsoft.com/office/drawing/2014/main" val="2692896124"/>
                    </a:ext>
                  </a:extLst>
                </a:gridCol>
                <a:gridCol w="1037020">
                  <a:extLst>
                    <a:ext uri="{9D8B030D-6E8A-4147-A177-3AD203B41FA5}">
                      <a16:colId xmlns:a16="http://schemas.microsoft.com/office/drawing/2014/main" val="1214892773"/>
                    </a:ext>
                  </a:extLst>
                </a:gridCol>
                <a:gridCol w="1037020">
                  <a:extLst>
                    <a:ext uri="{9D8B030D-6E8A-4147-A177-3AD203B41FA5}">
                      <a16:colId xmlns:a16="http://schemas.microsoft.com/office/drawing/2014/main" val="3829825981"/>
                    </a:ext>
                  </a:extLst>
                </a:gridCol>
                <a:gridCol w="2138428">
                  <a:extLst>
                    <a:ext uri="{9D8B030D-6E8A-4147-A177-3AD203B41FA5}">
                      <a16:colId xmlns:a16="http://schemas.microsoft.com/office/drawing/2014/main" val="2522702988"/>
                    </a:ext>
                  </a:extLst>
                </a:gridCol>
              </a:tblGrid>
              <a:tr h="261144">
                <a:tc>
                  <a:txBody>
                    <a:bodyPr/>
                    <a:lstStyle/>
                    <a:p>
                      <a:pPr algn="ctr">
                        <a:spcBef>
                          <a:spcPts val="600"/>
                        </a:spcBef>
                        <a:spcAft>
                          <a:spcPts val="0"/>
                        </a:spcAft>
                      </a:pPr>
                      <a:r>
                        <a:rPr lang="en-US" sz="1400" kern="100" dirty="0">
                          <a:effectLst/>
                          <a:latin typeface="メイリオ" panose="020B0604030504040204" pitchFamily="50" charset="-128"/>
                          <a:ea typeface="メイリオ" panose="020B0604030504040204" pitchFamily="50" charset="-128"/>
                        </a:rPr>
                        <a:t> </a:t>
                      </a:r>
                      <a:endParaRPr lang="ja-JP" sz="1400" kern="100" dirty="0">
                        <a:effectLst/>
                        <a:latin typeface="メイリオ" panose="020B0604030504040204" pitchFamily="50" charset="-128"/>
                        <a:ea typeface="メイリオ" panose="020B0604030504040204" pitchFamily="50" charset="-128"/>
                        <a:cs typeface="Times New Roman" panose="02020603050405020304" pitchFamily="18" charset="0"/>
                      </a:endParaRPr>
                    </a:p>
                  </a:txBody>
                  <a:tcPr marL="68530" marR="68530" marT="0" marB="0" anchor="ctr"/>
                </a:tc>
                <a:tc>
                  <a:txBody>
                    <a:bodyPr/>
                    <a:lstStyle/>
                    <a:p>
                      <a:pPr algn="ctr">
                        <a:spcBef>
                          <a:spcPts val="600"/>
                        </a:spcBef>
                        <a:spcAft>
                          <a:spcPts val="0"/>
                        </a:spcAft>
                      </a:pPr>
                      <a:r>
                        <a:rPr lang="ja-JP" sz="1400" kern="100" dirty="0">
                          <a:effectLst/>
                          <a:latin typeface="メイリオ" panose="020B0604030504040204" pitchFamily="50" charset="-128"/>
                          <a:ea typeface="メイリオ" panose="020B0604030504040204" pitchFamily="50" charset="-128"/>
                        </a:rPr>
                        <a:t>５月</a:t>
                      </a:r>
                      <a:endParaRPr lang="ja-JP" sz="1400" kern="100" dirty="0">
                        <a:effectLst/>
                        <a:latin typeface="メイリオ" panose="020B0604030504040204" pitchFamily="50" charset="-128"/>
                        <a:ea typeface="メイリオ" panose="020B0604030504040204" pitchFamily="50" charset="-128"/>
                        <a:cs typeface="Times New Roman" panose="02020603050405020304" pitchFamily="18" charset="0"/>
                      </a:endParaRPr>
                    </a:p>
                  </a:txBody>
                  <a:tcPr marL="68530" marR="68530" marT="0" marB="0" anchor="ctr"/>
                </a:tc>
                <a:tc>
                  <a:txBody>
                    <a:bodyPr/>
                    <a:lstStyle/>
                    <a:p>
                      <a:pPr algn="ctr">
                        <a:spcBef>
                          <a:spcPts val="600"/>
                        </a:spcBef>
                        <a:spcAft>
                          <a:spcPts val="0"/>
                        </a:spcAft>
                      </a:pPr>
                      <a:r>
                        <a:rPr lang="ja-JP" sz="1400" kern="100" dirty="0">
                          <a:effectLst/>
                          <a:latin typeface="メイリオ" panose="020B0604030504040204" pitchFamily="50" charset="-128"/>
                          <a:ea typeface="メイリオ" panose="020B0604030504040204" pitchFamily="50" charset="-128"/>
                        </a:rPr>
                        <a:t>６月</a:t>
                      </a:r>
                      <a:endParaRPr lang="ja-JP" sz="1400" kern="100" dirty="0">
                        <a:effectLst/>
                        <a:latin typeface="メイリオ" panose="020B0604030504040204" pitchFamily="50" charset="-128"/>
                        <a:ea typeface="メイリオ" panose="020B0604030504040204" pitchFamily="50" charset="-128"/>
                        <a:cs typeface="Times New Roman" panose="02020603050405020304" pitchFamily="18" charset="0"/>
                      </a:endParaRPr>
                    </a:p>
                  </a:txBody>
                  <a:tcPr marL="68530" marR="68530" marT="0" marB="0" anchor="ctr"/>
                </a:tc>
                <a:tc>
                  <a:txBody>
                    <a:bodyPr/>
                    <a:lstStyle/>
                    <a:p>
                      <a:pPr algn="ctr">
                        <a:spcBef>
                          <a:spcPts val="600"/>
                        </a:spcBef>
                        <a:spcAft>
                          <a:spcPts val="0"/>
                        </a:spcAft>
                      </a:pPr>
                      <a:r>
                        <a:rPr lang="ja-JP" sz="1400" kern="100" dirty="0">
                          <a:effectLst/>
                          <a:latin typeface="メイリオ" panose="020B0604030504040204" pitchFamily="50" charset="-128"/>
                          <a:ea typeface="メイリオ" panose="020B0604030504040204" pitchFamily="50" charset="-128"/>
                        </a:rPr>
                        <a:t>７月</a:t>
                      </a:r>
                      <a:endParaRPr lang="ja-JP" sz="1400" kern="100" dirty="0">
                        <a:effectLst/>
                        <a:latin typeface="メイリオ" panose="020B0604030504040204" pitchFamily="50" charset="-128"/>
                        <a:ea typeface="メイリオ" panose="020B0604030504040204" pitchFamily="50" charset="-128"/>
                        <a:cs typeface="Times New Roman" panose="02020603050405020304" pitchFamily="18" charset="0"/>
                      </a:endParaRPr>
                    </a:p>
                  </a:txBody>
                  <a:tcPr marL="68530" marR="68530" marT="0" marB="0" anchor="ctr"/>
                </a:tc>
                <a:tc>
                  <a:txBody>
                    <a:bodyPr/>
                    <a:lstStyle/>
                    <a:p>
                      <a:pPr algn="ctr">
                        <a:spcBef>
                          <a:spcPts val="600"/>
                        </a:spcBef>
                        <a:spcAft>
                          <a:spcPts val="0"/>
                        </a:spcAft>
                      </a:pPr>
                      <a:r>
                        <a:rPr lang="ja-JP" sz="1400" kern="100" dirty="0">
                          <a:effectLst/>
                          <a:latin typeface="メイリオ" panose="020B0604030504040204" pitchFamily="50" charset="-128"/>
                          <a:ea typeface="メイリオ" panose="020B0604030504040204" pitchFamily="50" charset="-128"/>
                        </a:rPr>
                        <a:t>８月</a:t>
                      </a:r>
                      <a:endParaRPr lang="ja-JP" sz="1400" kern="100" dirty="0">
                        <a:effectLst/>
                        <a:latin typeface="メイリオ" panose="020B0604030504040204" pitchFamily="50" charset="-128"/>
                        <a:ea typeface="メイリオ" panose="020B0604030504040204" pitchFamily="50" charset="-128"/>
                        <a:cs typeface="Times New Roman" panose="02020603050405020304" pitchFamily="18" charset="0"/>
                      </a:endParaRPr>
                    </a:p>
                  </a:txBody>
                  <a:tcPr marL="68530" marR="68530" marT="0" marB="0" anchor="ctr"/>
                </a:tc>
                <a:tc>
                  <a:txBody>
                    <a:bodyPr/>
                    <a:lstStyle/>
                    <a:p>
                      <a:pPr algn="ctr">
                        <a:spcBef>
                          <a:spcPts val="600"/>
                        </a:spcBef>
                        <a:spcAft>
                          <a:spcPts val="0"/>
                        </a:spcAft>
                      </a:pPr>
                      <a:r>
                        <a:rPr lang="ja-JP" sz="1400" kern="100" dirty="0">
                          <a:effectLst/>
                          <a:latin typeface="メイリオ" panose="020B0604030504040204" pitchFamily="50" charset="-128"/>
                          <a:ea typeface="メイリオ" panose="020B0604030504040204" pitchFamily="50" charset="-128"/>
                        </a:rPr>
                        <a:t>９月</a:t>
                      </a:r>
                      <a:endParaRPr lang="ja-JP" sz="1400" kern="100" dirty="0">
                        <a:effectLst/>
                        <a:latin typeface="メイリオ" panose="020B0604030504040204" pitchFamily="50" charset="-128"/>
                        <a:ea typeface="メイリオ" panose="020B0604030504040204" pitchFamily="50" charset="-128"/>
                        <a:cs typeface="Times New Roman" panose="02020603050405020304" pitchFamily="18" charset="0"/>
                      </a:endParaRPr>
                    </a:p>
                  </a:txBody>
                  <a:tcPr marL="68530" marR="68530" marT="0" marB="0" anchor="ctr"/>
                </a:tc>
                <a:tc>
                  <a:txBody>
                    <a:bodyPr/>
                    <a:lstStyle/>
                    <a:p>
                      <a:pPr algn="ctr">
                        <a:spcBef>
                          <a:spcPts val="600"/>
                        </a:spcBef>
                        <a:spcAft>
                          <a:spcPts val="0"/>
                        </a:spcAft>
                      </a:pPr>
                      <a:r>
                        <a:rPr lang="ja-JP" sz="1400" kern="100" dirty="0">
                          <a:effectLst/>
                          <a:latin typeface="メイリオ" panose="020B0604030504040204" pitchFamily="50" charset="-128"/>
                          <a:ea typeface="メイリオ" panose="020B0604030504040204" pitchFamily="50" charset="-128"/>
                        </a:rPr>
                        <a:t>合計（死亡人数）</a:t>
                      </a:r>
                      <a:endParaRPr lang="ja-JP" sz="1400" kern="100" dirty="0">
                        <a:effectLst/>
                        <a:latin typeface="メイリオ" panose="020B0604030504040204" pitchFamily="50" charset="-128"/>
                        <a:ea typeface="メイリオ" panose="020B0604030504040204" pitchFamily="50" charset="-128"/>
                        <a:cs typeface="Times New Roman" panose="02020603050405020304" pitchFamily="18" charset="0"/>
                      </a:endParaRPr>
                    </a:p>
                  </a:txBody>
                  <a:tcPr marL="68530" marR="68530" marT="0" marB="0" anchor="ctr"/>
                </a:tc>
                <a:extLst>
                  <a:ext uri="{0D108BD9-81ED-4DB2-BD59-A6C34878D82A}">
                    <a16:rowId xmlns:a16="http://schemas.microsoft.com/office/drawing/2014/main" val="1882202309"/>
                  </a:ext>
                </a:extLst>
              </a:tr>
              <a:tr h="261144">
                <a:tc>
                  <a:txBody>
                    <a:bodyPr/>
                    <a:lstStyle/>
                    <a:p>
                      <a:pPr algn="ctr">
                        <a:spcBef>
                          <a:spcPts val="600"/>
                        </a:spcBef>
                        <a:spcAft>
                          <a:spcPts val="0"/>
                        </a:spcAft>
                      </a:pPr>
                      <a:r>
                        <a:rPr lang="en-US" sz="1400" kern="100" dirty="0">
                          <a:effectLst/>
                          <a:latin typeface="メイリオ" panose="020B0604030504040204" pitchFamily="50" charset="-128"/>
                          <a:ea typeface="メイリオ" panose="020B0604030504040204" pitchFamily="50" charset="-128"/>
                        </a:rPr>
                        <a:t>2018</a:t>
                      </a:r>
                      <a:r>
                        <a:rPr lang="ja-JP" sz="1400" kern="100" dirty="0">
                          <a:effectLst/>
                          <a:latin typeface="メイリオ" panose="020B0604030504040204" pitchFamily="50" charset="-128"/>
                          <a:ea typeface="メイリオ" panose="020B0604030504040204" pitchFamily="50" charset="-128"/>
                        </a:rPr>
                        <a:t>年</a:t>
                      </a:r>
                      <a:endParaRPr lang="ja-JP" sz="1400" kern="100" dirty="0">
                        <a:effectLst/>
                        <a:latin typeface="メイリオ" panose="020B0604030504040204" pitchFamily="50" charset="-128"/>
                        <a:ea typeface="メイリオ" panose="020B0604030504040204" pitchFamily="50" charset="-128"/>
                        <a:cs typeface="Times New Roman" panose="02020603050405020304" pitchFamily="18" charset="0"/>
                      </a:endParaRPr>
                    </a:p>
                  </a:txBody>
                  <a:tcPr marL="68530" marR="68530" marT="0" marB="0" anchor="ctr"/>
                </a:tc>
                <a:tc>
                  <a:txBody>
                    <a:bodyPr/>
                    <a:lstStyle/>
                    <a:p>
                      <a:pPr marL="0" marR="133350" algn="r" defTabSz="914400" rtl="0" eaLnBrk="1" latinLnBrk="0" hangingPunct="1">
                        <a:spcBef>
                          <a:spcPts val="600"/>
                        </a:spcBef>
                        <a:spcAft>
                          <a:spcPts val="0"/>
                        </a:spcAft>
                      </a:pPr>
                      <a:r>
                        <a:rPr kumimoji="1" lang="en-US" sz="1400" b="0" kern="100" dirty="0">
                          <a:solidFill>
                            <a:schemeClr val="tx1"/>
                          </a:solidFill>
                          <a:effectLst/>
                          <a:latin typeface="メイリオ" panose="020B0604030504040204" pitchFamily="50" charset="-128"/>
                          <a:ea typeface="メイリオ" panose="020B0604030504040204" pitchFamily="50" charset="-128"/>
                          <a:cs typeface="Times New Roman" panose="02020603050405020304" pitchFamily="18" charset="0"/>
                        </a:rPr>
                        <a:t>133</a:t>
                      </a:r>
                      <a:endParaRPr kumimoji="1" lang="ja-JP" altLang="en-US" sz="1400" b="0" kern="100" dirty="0">
                        <a:solidFill>
                          <a:schemeClr val="tx1"/>
                        </a:solidFill>
                        <a:effectLst/>
                        <a:latin typeface="メイリオ" panose="020B0604030504040204" pitchFamily="50" charset="-128"/>
                        <a:ea typeface="メイリオ" panose="020B0604030504040204" pitchFamily="50" charset="-128"/>
                        <a:cs typeface="Times New Roman" panose="02020603050405020304" pitchFamily="18" charset="0"/>
                      </a:endParaRPr>
                    </a:p>
                  </a:txBody>
                  <a:tcPr marL="68530" marR="68530" marT="0" marB="0" anchor="ctr"/>
                </a:tc>
                <a:tc>
                  <a:txBody>
                    <a:bodyPr/>
                    <a:lstStyle/>
                    <a:p>
                      <a:pPr marL="0" marR="133350" algn="r" defTabSz="914400" rtl="0" eaLnBrk="1" latinLnBrk="0" hangingPunct="1">
                        <a:spcBef>
                          <a:spcPts val="600"/>
                        </a:spcBef>
                        <a:spcAft>
                          <a:spcPts val="0"/>
                        </a:spcAft>
                      </a:pPr>
                      <a:r>
                        <a:rPr kumimoji="1" lang="en-US" sz="1400" b="0" kern="100" dirty="0">
                          <a:solidFill>
                            <a:schemeClr val="tx1"/>
                          </a:solidFill>
                          <a:effectLst/>
                          <a:latin typeface="メイリオ" panose="020B0604030504040204" pitchFamily="50" charset="-128"/>
                          <a:ea typeface="メイリオ" panose="020B0604030504040204" pitchFamily="50" charset="-128"/>
                          <a:cs typeface="Times New Roman" panose="02020603050405020304" pitchFamily="18" charset="0"/>
                        </a:rPr>
                        <a:t>323</a:t>
                      </a:r>
                      <a:endParaRPr kumimoji="1" lang="ja-JP" altLang="en-US" sz="1400" b="0" kern="100" dirty="0">
                        <a:solidFill>
                          <a:schemeClr val="tx1"/>
                        </a:solidFill>
                        <a:effectLst/>
                        <a:latin typeface="メイリオ" panose="020B0604030504040204" pitchFamily="50" charset="-128"/>
                        <a:ea typeface="メイリオ" panose="020B0604030504040204" pitchFamily="50" charset="-128"/>
                        <a:cs typeface="Times New Roman" panose="02020603050405020304" pitchFamily="18" charset="0"/>
                      </a:endParaRPr>
                    </a:p>
                  </a:txBody>
                  <a:tcPr marL="68530" marR="68530" marT="0" marB="0" anchor="ctr"/>
                </a:tc>
                <a:tc>
                  <a:txBody>
                    <a:bodyPr/>
                    <a:lstStyle/>
                    <a:p>
                      <a:pPr marL="0" marR="66675" lvl="0" indent="0" algn="r" defTabSz="914400" rtl="0" eaLnBrk="1" fontAlgn="auto" latinLnBrk="0" hangingPunct="1">
                        <a:lnSpc>
                          <a:spcPct val="100000"/>
                        </a:lnSpc>
                        <a:spcBef>
                          <a:spcPts val="600"/>
                        </a:spcBef>
                        <a:spcAft>
                          <a:spcPts val="0"/>
                        </a:spcAft>
                        <a:buClrTx/>
                        <a:buSzTx/>
                        <a:buFontTx/>
                        <a:buNone/>
                        <a:tabLst/>
                        <a:defRPr/>
                      </a:pPr>
                      <a:r>
                        <a:rPr kumimoji="1" lang="en-US" altLang="ja-JP" sz="1400" b="1" i="0" u="none" strike="noStrike" kern="100" cap="none" spc="0" normalizeH="0" baseline="0" noProof="0" dirty="0">
                          <a:ln>
                            <a:noFill/>
                          </a:ln>
                          <a:solidFill>
                            <a:srgbClr val="FF0000"/>
                          </a:solidFill>
                          <a:effectLst>
                            <a:outerShdw blurRad="38100" dist="38100" dir="2700000" algn="tl">
                              <a:srgbClr val="000000">
                                <a:alpha val="43137"/>
                              </a:srgbClr>
                            </a:outerShdw>
                          </a:effectLst>
                          <a:uLnTx/>
                          <a:uFillTx/>
                          <a:latin typeface="メイリオ" panose="020B0604030504040204" pitchFamily="50" charset="-128"/>
                          <a:ea typeface="メイリオ" panose="020B0604030504040204" pitchFamily="50" charset="-128"/>
                          <a:cs typeface="Times New Roman" panose="02020603050405020304" pitchFamily="18" charset="0"/>
                        </a:rPr>
                        <a:t>4,432</a:t>
                      </a:r>
                      <a:endParaRPr kumimoji="1" lang="ja-JP" altLang="en-US" sz="1400" b="1" i="0" u="none" strike="noStrike" kern="100" cap="none" spc="0" normalizeH="0" baseline="0" noProof="0" dirty="0">
                        <a:ln>
                          <a:noFill/>
                        </a:ln>
                        <a:solidFill>
                          <a:srgbClr val="FF0000"/>
                        </a:solidFill>
                        <a:effectLst>
                          <a:outerShdw blurRad="38100" dist="38100" dir="2700000" algn="tl">
                            <a:srgbClr val="000000">
                              <a:alpha val="43137"/>
                            </a:srgbClr>
                          </a:outerShdw>
                        </a:effectLst>
                        <a:uLnTx/>
                        <a:uFillTx/>
                        <a:latin typeface="メイリオ" panose="020B0604030504040204" pitchFamily="50" charset="-128"/>
                        <a:ea typeface="メイリオ" panose="020B0604030504040204" pitchFamily="50" charset="-128"/>
                        <a:cs typeface="Times New Roman" panose="02020603050405020304" pitchFamily="18" charset="0"/>
                      </a:endParaRPr>
                    </a:p>
                  </a:txBody>
                  <a:tcPr marL="68530" marR="68530" marT="0" marB="0" anchor="ctr"/>
                </a:tc>
                <a:tc>
                  <a:txBody>
                    <a:bodyPr/>
                    <a:lstStyle/>
                    <a:p>
                      <a:pPr marL="0" marR="133350" algn="r" defTabSz="914400" rtl="0" eaLnBrk="1" latinLnBrk="0" hangingPunct="1">
                        <a:spcBef>
                          <a:spcPts val="600"/>
                        </a:spcBef>
                        <a:spcAft>
                          <a:spcPts val="0"/>
                        </a:spcAft>
                      </a:pPr>
                      <a:r>
                        <a:rPr kumimoji="1" lang="en-US" altLang="ja-JP" sz="1400" b="0" kern="100" dirty="0">
                          <a:solidFill>
                            <a:schemeClr val="tx1"/>
                          </a:solidFill>
                          <a:effectLst/>
                          <a:latin typeface="メイリオ" panose="020B0604030504040204" pitchFamily="50" charset="-128"/>
                          <a:ea typeface="メイリオ" panose="020B0604030504040204" pitchFamily="50" charset="-128"/>
                          <a:cs typeface="Times New Roman" panose="02020603050405020304" pitchFamily="18" charset="0"/>
                        </a:rPr>
                        <a:t>1,960</a:t>
                      </a:r>
                      <a:endParaRPr kumimoji="1" lang="ja-JP" sz="1400" b="0" kern="100" dirty="0">
                        <a:solidFill>
                          <a:schemeClr val="tx1"/>
                        </a:solidFill>
                        <a:effectLst/>
                        <a:latin typeface="メイリオ" panose="020B0604030504040204" pitchFamily="50" charset="-128"/>
                        <a:ea typeface="メイリオ" panose="020B0604030504040204" pitchFamily="50" charset="-128"/>
                        <a:cs typeface="Times New Roman" panose="02020603050405020304" pitchFamily="18" charset="0"/>
                      </a:endParaRPr>
                    </a:p>
                  </a:txBody>
                  <a:tcPr marL="68530" marR="68530" marT="0" marB="0" anchor="ctr"/>
                </a:tc>
                <a:tc>
                  <a:txBody>
                    <a:bodyPr/>
                    <a:lstStyle/>
                    <a:p>
                      <a:pPr marL="0" marR="133350" lvl="0" algn="r" defTabSz="914400" rtl="0" eaLnBrk="1" latinLnBrk="0" hangingPunct="1">
                        <a:spcBef>
                          <a:spcPts val="600"/>
                        </a:spcBef>
                        <a:spcAft>
                          <a:spcPts val="0"/>
                        </a:spcAft>
                      </a:pPr>
                      <a:r>
                        <a:rPr kumimoji="1" lang="en-US" sz="1400" b="0" kern="100" dirty="0">
                          <a:solidFill>
                            <a:schemeClr val="tx1"/>
                          </a:solidFill>
                          <a:effectLst/>
                          <a:latin typeface="メイリオ" panose="020B0604030504040204" pitchFamily="50" charset="-128"/>
                          <a:ea typeface="メイリオ" panose="020B0604030504040204" pitchFamily="50" charset="-128"/>
                          <a:cs typeface="Times New Roman" panose="02020603050405020304" pitchFamily="18" charset="0"/>
                        </a:rPr>
                        <a:t>290</a:t>
                      </a:r>
                      <a:endParaRPr kumimoji="1" lang="ja-JP" altLang="en-US" sz="1400" b="0" kern="100" dirty="0">
                        <a:solidFill>
                          <a:schemeClr val="tx1"/>
                        </a:solidFill>
                        <a:effectLst/>
                        <a:latin typeface="メイリオ" panose="020B0604030504040204" pitchFamily="50" charset="-128"/>
                        <a:ea typeface="メイリオ" panose="020B0604030504040204" pitchFamily="50" charset="-128"/>
                        <a:cs typeface="Times New Roman" panose="02020603050405020304" pitchFamily="18" charset="0"/>
                      </a:endParaRPr>
                    </a:p>
                  </a:txBody>
                  <a:tcPr marL="68530" marR="68530" marT="0" marB="0" anchor="ctr"/>
                </a:tc>
                <a:tc>
                  <a:txBody>
                    <a:bodyPr/>
                    <a:lstStyle/>
                    <a:p>
                      <a:pPr algn="r">
                        <a:spcBef>
                          <a:spcPts val="600"/>
                        </a:spcBef>
                        <a:spcAft>
                          <a:spcPts val="0"/>
                        </a:spcAft>
                      </a:pPr>
                      <a:r>
                        <a:rPr lang="en-US" sz="1400" b="0" kern="100" dirty="0">
                          <a:solidFill>
                            <a:schemeClr val="tx1"/>
                          </a:solidFill>
                          <a:effectLst/>
                          <a:latin typeface="メイリオ" panose="020B0604030504040204" pitchFamily="50" charset="-128"/>
                          <a:ea typeface="メイリオ" panose="020B0604030504040204" pitchFamily="50" charset="-128"/>
                        </a:rPr>
                        <a:t>7,138 (12)</a:t>
                      </a:r>
                      <a:endParaRPr lang="ja-JP" sz="1400" b="0" kern="100" dirty="0">
                        <a:solidFill>
                          <a:schemeClr val="tx1"/>
                        </a:solidFill>
                        <a:effectLst/>
                        <a:latin typeface="メイリオ" panose="020B0604030504040204" pitchFamily="50" charset="-128"/>
                        <a:ea typeface="メイリオ" panose="020B0604030504040204" pitchFamily="50" charset="-128"/>
                        <a:cs typeface="Times New Roman" panose="02020603050405020304" pitchFamily="18" charset="0"/>
                      </a:endParaRPr>
                    </a:p>
                  </a:txBody>
                  <a:tcPr marL="68530" marR="68530" marT="0" marB="0" anchor="ctr"/>
                </a:tc>
                <a:extLst>
                  <a:ext uri="{0D108BD9-81ED-4DB2-BD59-A6C34878D82A}">
                    <a16:rowId xmlns:a16="http://schemas.microsoft.com/office/drawing/2014/main" val="3075506937"/>
                  </a:ext>
                </a:extLst>
              </a:tr>
              <a:tr h="261144">
                <a:tc>
                  <a:txBody>
                    <a:bodyPr/>
                    <a:lstStyle/>
                    <a:p>
                      <a:pPr algn="ctr">
                        <a:spcBef>
                          <a:spcPts val="600"/>
                        </a:spcBef>
                        <a:spcAft>
                          <a:spcPts val="0"/>
                        </a:spcAft>
                      </a:pPr>
                      <a:r>
                        <a:rPr lang="en-US" sz="1400" kern="100" dirty="0">
                          <a:effectLst/>
                          <a:latin typeface="メイリオ" panose="020B0604030504040204" pitchFamily="50" charset="-128"/>
                          <a:ea typeface="メイリオ" panose="020B0604030504040204" pitchFamily="50" charset="-128"/>
                        </a:rPr>
                        <a:t>20</a:t>
                      </a:r>
                      <a:r>
                        <a:rPr lang="en-US" altLang="ja-JP" sz="1400" kern="100" dirty="0">
                          <a:effectLst/>
                          <a:latin typeface="メイリオ" panose="020B0604030504040204" pitchFamily="50" charset="-128"/>
                          <a:ea typeface="メイリオ" panose="020B0604030504040204" pitchFamily="50" charset="-128"/>
                        </a:rPr>
                        <a:t>19</a:t>
                      </a:r>
                      <a:r>
                        <a:rPr lang="ja-JP" sz="1400" kern="100" dirty="0">
                          <a:effectLst/>
                          <a:latin typeface="メイリオ" panose="020B0604030504040204" pitchFamily="50" charset="-128"/>
                          <a:ea typeface="メイリオ" panose="020B0604030504040204" pitchFamily="50" charset="-128"/>
                        </a:rPr>
                        <a:t>年</a:t>
                      </a:r>
                      <a:endParaRPr lang="ja-JP" sz="1400" kern="100" dirty="0">
                        <a:effectLst/>
                        <a:latin typeface="メイリオ" panose="020B0604030504040204" pitchFamily="50" charset="-128"/>
                        <a:ea typeface="メイリオ" panose="020B0604030504040204" pitchFamily="50" charset="-128"/>
                        <a:cs typeface="Times New Roman" panose="02020603050405020304" pitchFamily="18" charset="0"/>
                      </a:endParaRPr>
                    </a:p>
                  </a:txBody>
                  <a:tcPr marL="68530" marR="68530" marT="0" marB="0" anchor="ctr"/>
                </a:tc>
                <a:tc>
                  <a:txBody>
                    <a:bodyPr/>
                    <a:lstStyle/>
                    <a:p>
                      <a:pPr marL="0" marR="133350" algn="r" defTabSz="914400" rtl="0" eaLnBrk="1" latinLnBrk="0" hangingPunct="1">
                        <a:spcBef>
                          <a:spcPts val="600"/>
                        </a:spcBef>
                        <a:spcAft>
                          <a:spcPts val="0"/>
                        </a:spcAft>
                      </a:pPr>
                      <a:r>
                        <a:rPr kumimoji="1" lang="en-US" altLang="ja-JP" sz="1400" b="1" kern="100" dirty="0">
                          <a:solidFill>
                            <a:srgbClr val="FF0000"/>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Times New Roman" panose="02020603050405020304" pitchFamily="18" charset="0"/>
                        </a:rPr>
                        <a:t>255</a:t>
                      </a:r>
                      <a:endParaRPr kumimoji="1" lang="ja-JP" altLang="en-US" sz="1400" b="1" kern="100" dirty="0">
                        <a:solidFill>
                          <a:srgbClr val="FF0000"/>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Times New Roman" panose="02020603050405020304" pitchFamily="18" charset="0"/>
                      </a:endParaRPr>
                    </a:p>
                  </a:txBody>
                  <a:tcPr marL="68530" marR="68530" marT="0" marB="0" anchor="ctr"/>
                </a:tc>
                <a:tc>
                  <a:txBody>
                    <a:bodyPr/>
                    <a:lstStyle/>
                    <a:p>
                      <a:pPr marL="0" marR="133350" algn="r" defTabSz="914400" rtl="0" eaLnBrk="1" latinLnBrk="0" hangingPunct="1">
                        <a:spcBef>
                          <a:spcPts val="600"/>
                        </a:spcBef>
                        <a:spcAft>
                          <a:spcPts val="0"/>
                        </a:spcAft>
                      </a:pPr>
                      <a:r>
                        <a:rPr kumimoji="1" lang="en-US" altLang="ja-JP" sz="1400" b="0" kern="100" dirty="0">
                          <a:solidFill>
                            <a:schemeClr val="tx1"/>
                          </a:solidFill>
                          <a:effectLst/>
                          <a:latin typeface="メイリオ" panose="020B0604030504040204" pitchFamily="50" charset="-128"/>
                          <a:ea typeface="メイリオ" panose="020B0604030504040204" pitchFamily="50" charset="-128"/>
                          <a:cs typeface="Times New Roman" panose="02020603050405020304" pitchFamily="18" charset="0"/>
                        </a:rPr>
                        <a:t>283</a:t>
                      </a:r>
                      <a:endParaRPr kumimoji="1" lang="ja-JP" altLang="en-US" sz="1400" b="0" kern="100" dirty="0">
                        <a:solidFill>
                          <a:schemeClr val="tx1"/>
                        </a:solidFill>
                        <a:effectLst/>
                        <a:latin typeface="メイリオ" panose="020B0604030504040204" pitchFamily="50" charset="-128"/>
                        <a:ea typeface="メイリオ" panose="020B0604030504040204" pitchFamily="50" charset="-128"/>
                        <a:cs typeface="Times New Roman" panose="02020603050405020304" pitchFamily="18" charset="0"/>
                      </a:endParaRPr>
                    </a:p>
                  </a:txBody>
                  <a:tcPr marL="68530" marR="68530" marT="0" marB="0" anchor="ctr"/>
                </a:tc>
                <a:tc>
                  <a:txBody>
                    <a:bodyPr/>
                    <a:lstStyle/>
                    <a:p>
                      <a:pPr marL="0" marR="66675" lvl="0" indent="0" algn="r" defTabSz="914400" rtl="0" eaLnBrk="1" fontAlgn="auto" latinLnBrk="0" hangingPunct="1">
                        <a:lnSpc>
                          <a:spcPct val="100000"/>
                        </a:lnSpc>
                        <a:spcBef>
                          <a:spcPts val="600"/>
                        </a:spcBef>
                        <a:spcAft>
                          <a:spcPts val="0"/>
                        </a:spcAft>
                        <a:buClrTx/>
                        <a:buSzTx/>
                        <a:buFontTx/>
                        <a:buNone/>
                        <a:tabLst/>
                        <a:defRPr/>
                      </a:pPr>
                      <a:r>
                        <a:rPr kumimoji="1" lang="en-US" altLang="ja-JP" sz="1400" b="0" i="0" u="none" strike="noStrike" kern="1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Times New Roman" panose="02020603050405020304" pitchFamily="18" charset="0"/>
                        </a:rPr>
                        <a:t>1,172</a:t>
                      </a:r>
                      <a:endParaRPr kumimoji="1" lang="ja-JP" altLang="en-US" sz="1400" b="0" i="0" u="none" strike="noStrike" kern="1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Times New Roman" panose="02020603050405020304" pitchFamily="18" charset="0"/>
                      </a:endParaRPr>
                    </a:p>
                  </a:txBody>
                  <a:tcPr marL="68530" marR="68530" marT="0" marB="0" anchor="ctr"/>
                </a:tc>
                <a:tc>
                  <a:txBody>
                    <a:bodyPr/>
                    <a:lstStyle/>
                    <a:p>
                      <a:pPr marL="0" marR="133350" algn="r" defTabSz="914400" rtl="0" eaLnBrk="1" latinLnBrk="0" hangingPunct="1">
                        <a:spcBef>
                          <a:spcPts val="600"/>
                        </a:spcBef>
                        <a:spcAft>
                          <a:spcPts val="0"/>
                        </a:spcAft>
                      </a:pPr>
                      <a:r>
                        <a:rPr kumimoji="1" lang="en-US" altLang="ja-JP" sz="1400" b="0" kern="100" dirty="0">
                          <a:solidFill>
                            <a:schemeClr val="tx1"/>
                          </a:solidFill>
                          <a:effectLst/>
                          <a:latin typeface="メイリオ" panose="020B0604030504040204" pitchFamily="50" charset="-128"/>
                          <a:ea typeface="メイリオ" panose="020B0604030504040204" pitchFamily="50" charset="-128"/>
                          <a:cs typeface="Times New Roman" panose="02020603050405020304" pitchFamily="18" charset="0"/>
                        </a:rPr>
                        <a:t>2,724</a:t>
                      </a:r>
                      <a:endParaRPr kumimoji="1" lang="ja-JP" sz="1400" b="0" kern="100" dirty="0">
                        <a:solidFill>
                          <a:schemeClr val="tx1"/>
                        </a:solidFill>
                        <a:effectLst/>
                        <a:latin typeface="メイリオ" panose="020B0604030504040204" pitchFamily="50" charset="-128"/>
                        <a:ea typeface="メイリオ" panose="020B0604030504040204" pitchFamily="50" charset="-128"/>
                        <a:cs typeface="Times New Roman" panose="02020603050405020304" pitchFamily="18" charset="0"/>
                      </a:endParaRPr>
                    </a:p>
                  </a:txBody>
                  <a:tcPr marL="68530" marR="68530" marT="0" marB="0" anchor="ctr"/>
                </a:tc>
                <a:tc>
                  <a:txBody>
                    <a:bodyPr/>
                    <a:lstStyle/>
                    <a:p>
                      <a:pPr marL="0" marR="133350" lvl="0" algn="r" defTabSz="914400" rtl="0" eaLnBrk="1" latinLnBrk="0" hangingPunct="1">
                        <a:spcBef>
                          <a:spcPts val="600"/>
                        </a:spcBef>
                        <a:spcAft>
                          <a:spcPts val="0"/>
                        </a:spcAft>
                      </a:pPr>
                      <a:r>
                        <a:rPr kumimoji="1" lang="en-US" altLang="ja-JP" sz="1400" b="0" kern="100" dirty="0">
                          <a:solidFill>
                            <a:schemeClr val="tx1"/>
                          </a:solidFill>
                          <a:effectLst/>
                          <a:latin typeface="メイリオ" panose="020B0604030504040204" pitchFamily="50" charset="-128"/>
                          <a:ea typeface="メイリオ" panose="020B0604030504040204" pitchFamily="50" charset="-128"/>
                          <a:cs typeface="Times New Roman" panose="02020603050405020304" pitchFamily="18" charset="0"/>
                        </a:rPr>
                        <a:t>748</a:t>
                      </a:r>
                      <a:endParaRPr kumimoji="1" lang="ja-JP" altLang="en-US" sz="1400" b="0" kern="100" dirty="0">
                        <a:solidFill>
                          <a:schemeClr val="tx1"/>
                        </a:solidFill>
                        <a:effectLst/>
                        <a:latin typeface="メイリオ" panose="020B0604030504040204" pitchFamily="50" charset="-128"/>
                        <a:ea typeface="メイリオ" panose="020B0604030504040204" pitchFamily="50" charset="-128"/>
                        <a:cs typeface="Times New Roman" panose="02020603050405020304" pitchFamily="18" charset="0"/>
                      </a:endParaRPr>
                    </a:p>
                  </a:txBody>
                  <a:tcPr marL="68530" marR="68530" marT="0" marB="0" anchor="ctr"/>
                </a:tc>
                <a:tc>
                  <a:txBody>
                    <a:bodyPr/>
                    <a:lstStyle/>
                    <a:p>
                      <a:pPr algn="r">
                        <a:spcBef>
                          <a:spcPts val="600"/>
                        </a:spcBef>
                        <a:spcAft>
                          <a:spcPts val="0"/>
                        </a:spcAft>
                      </a:pPr>
                      <a:r>
                        <a:rPr lang="en-US" altLang="ja-JP" sz="1400" kern="100" dirty="0">
                          <a:effectLst/>
                          <a:latin typeface="メイリオ" panose="020B0604030504040204" pitchFamily="50" charset="-128"/>
                          <a:ea typeface="メイリオ" panose="020B0604030504040204" pitchFamily="50" charset="-128"/>
                          <a:cs typeface="Times New Roman" panose="02020603050405020304" pitchFamily="18" charset="0"/>
                        </a:rPr>
                        <a:t>5,182</a:t>
                      </a:r>
                      <a:r>
                        <a:rPr lang="ja-JP" altLang="en-US" sz="1400" kern="100" dirty="0">
                          <a:effectLst/>
                          <a:latin typeface="メイリオ" panose="020B0604030504040204" pitchFamily="50" charset="-128"/>
                          <a:ea typeface="メイリオ" panose="020B0604030504040204" pitchFamily="50" charset="-128"/>
                          <a:cs typeface="Times New Roman" panose="02020603050405020304" pitchFamily="18" charset="0"/>
                        </a:rPr>
                        <a:t> </a:t>
                      </a:r>
                      <a:r>
                        <a:rPr lang="en-US" altLang="ja-JP" sz="1400" kern="100" dirty="0">
                          <a:effectLst/>
                          <a:latin typeface="メイリオ" panose="020B0604030504040204" pitchFamily="50" charset="-128"/>
                          <a:ea typeface="メイリオ" panose="020B0604030504040204" pitchFamily="50" charset="-128"/>
                          <a:cs typeface="Times New Roman" panose="02020603050405020304" pitchFamily="18" charset="0"/>
                        </a:rPr>
                        <a:t>(</a:t>
                      </a:r>
                      <a:r>
                        <a:rPr lang="en-US" altLang="ja-JP" sz="1400" b="1" kern="100" dirty="0">
                          <a:solidFill>
                            <a:srgbClr val="FF0000"/>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Times New Roman" panose="02020603050405020304" pitchFamily="18" charset="0"/>
                        </a:rPr>
                        <a:t>14</a:t>
                      </a:r>
                      <a:r>
                        <a:rPr lang="en-US" altLang="ja-JP" sz="1400" kern="100" dirty="0">
                          <a:effectLst/>
                          <a:latin typeface="メイリオ" panose="020B0604030504040204" pitchFamily="50" charset="-128"/>
                          <a:ea typeface="メイリオ" panose="020B0604030504040204" pitchFamily="50" charset="-128"/>
                          <a:cs typeface="Times New Roman" panose="02020603050405020304" pitchFamily="18" charset="0"/>
                        </a:rPr>
                        <a:t>)</a:t>
                      </a:r>
                      <a:endParaRPr lang="ja-JP" sz="1400" kern="100" dirty="0">
                        <a:effectLst/>
                        <a:latin typeface="メイリオ" panose="020B0604030504040204" pitchFamily="50" charset="-128"/>
                        <a:ea typeface="メイリオ" panose="020B0604030504040204" pitchFamily="50" charset="-128"/>
                        <a:cs typeface="Times New Roman" panose="02020603050405020304" pitchFamily="18" charset="0"/>
                      </a:endParaRPr>
                    </a:p>
                  </a:txBody>
                  <a:tcPr marL="68530" marR="68530" marT="0" marB="0" anchor="ctr"/>
                </a:tc>
                <a:extLst>
                  <a:ext uri="{0D108BD9-81ED-4DB2-BD59-A6C34878D82A}">
                    <a16:rowId xmlns:a16="http://schemas.microsoft.com/office/drawing/2014/main" val="2631652909"/>
                  </a:ext>
                </a:extLst>
              </a:tr>
              <a:tr h="261144">
                <a:tc>
                  <a:txBody>
                    <a:bodyPr/>
                    <a:lstStyle/>
                    <a:p>
                      <a:pPr algn="ctr">
                        <a:spcBef>
                          <a:spcPts val="600"/>
                        </a:spcBef>
                        <a:spcAft>
                          <a:spcPts val="0"/>
                        </a:spcAft>
                      </a:pPr>
                      <a:r>
                        <a:rPr lang="en-US" altLang="ja-JP" sz="1400" kern="100" dirty="0">
                          <a:effectLst/>
                          <a:latin typeface="メイリオ" panose="020B0604030504040204" pitchFamily="50" charset="-128"/>
                          <a:ea typeface="メイリオ" panose="020B0604030504040204" pitchFamily="50" charset="-128"/>
                          <a:cs typeface="Times New Roman" panose="02020603050405020304" pitchFamily="18" charset="0"/>
                        </a:rPr>
                        <a:t>2020</a:t>
                      </a:r>
                      <a:r>
                        <a:rPr lang="ja-JP" altLang="en-US" sz="1400" kern="100" dirty="0">
                          <a:effectLst/>
                          <a:latin typeface="メイリオ" panose="020B0604030504040204" pitchFamily="50" charset="-128"/>
                          <a:ea typeface="メイリオ" panose="020B0604030504040204" pitchFamily="50" charset="-128"/>
                          <a:cs typeface="Times New Roman" panose="02020603050405020304" pitchFamily="18" charset="0"/>
                        </a:rPr>
                        <a:t>年</a:t>
                      </a:r>
                      <a:endParaRPr lang="ja-JP" sz="1400" kern="100" dirty="0">
                        <a:effectLst/>
                        <a:latin typeface="メイリオ" panose="020B0604030504040204" pitchFamily="50" charset="-128"/>
                        <a:ea typeface="メイリオ" panose="020B0604030504040204" pitchFamily="50" charset="-128"/>
                        <a:cs typeface="Times New Roman" panose="02020603050405020304" pitchFamily="18" charset="0"/>
                      </a:endParaRPr>
                    </a:p>
                  </a:txBody>
                  <a:tcPr marL="68530" marR="68530" marT="0" marB="0" anchor="ctr"/>
                </a:tc>
                <a:tc>
                  <a:txBody>
                    <a:bodyPr/>
                    <a:lstStyle/>
                    <a:p>
                      <a:pPr marL="0" marR="133350" algn="r" defTabSz="914400" rtl="0" eaLnBrk="1" latinLnBrk="0" hangingPunct="1">
                        <a:spcBef>
                          <a:spcPts val="600"/>
                        </a:spcBef>
                        <a:spcAft>
                          <a:spcPts val="0"/>
                        </a:spcAft>
                      </a:pPr>
                      <a:r>
                        <a:rPr kumimoji="1" lang="ja-JP" altLang="en-US" sz="1400" b="0" kern="100" dirty="0">
                          <a:solidFill>
                            <a:schemeClr val="tx1"/>
                          </a:solidFill>
                          <a:effectLst/>
                          <a:latin typeface="メイリオ" panose="020B0604030504040204" pitchFamily="50" charset="-128"/>
                          <a:ea typeface="メイリオ" panose="020B0604030504040204" pitchFamily="50" charset="-128"/>
                          <a:cs typeface="Times New Roman" panose="02020603050405020304" pitchFamily="18" charset="0"/>
                        </a:rPr>
                        <a:t>－</a:t>
                      </a:r>
                      <a:r>
                        <a:rPr kumimoji="1" lang="en-US" altLang="ja-JP" sz="1400" b="0" kern="100" baseline="30000" dirty="0">
                          <a:solidFill>
                            <a:schemeClr val="tx1"/>
                          </a:solidFill>
                          <a:effectLst/>
                          <a:latin typeface="メイリオ" panose="020B0604030504040204" pitchFamily="50" charset="-128"/>
                          <a:ea typeface="メイリオ" panose="020B0604030504040204" pitchFamily="50" charset="-128"/>
                          <a:cs typeface="Times New Roman" panose="02020603050405020304" pitchFamily="18" charset="0"/>
                        </a:rPr>
                        <a:t>※</a:t>
                      </a:r>
                      <a:endParaRPr kumimoji="1" lang="ja-JP" altLang="en-US" sz="1400" b="0" kern="100" baseline="30000" dirty="0">
                        <a:solidFill>
                          <a:schemeClr val="tx1"/>
                        </a:solidFill>
                        <a:effectLst/>
                        <a:latin typeface="メイリオ" panose="020B0604030504040204" pitchFamily="50" charset="-128"/>
                        <a:ea typeface="メイリオ" panose="020B0604030504040204" pitchFamily="50" charset="-128"/>
                        <a:cs typeface="Times New Roman" panose="02020603050405020304" pitchFamily="18" charset="0"/>
                      </a:endParaRPr>
                    </a:p>
                  </a:txBody>
                  <a:tcPr marL="68530" marR="68530" marT="0" marB="0" anchor="ctr"/>
                </a:tc>
                <a:tc>
                  <a:txBody>
                    <a:bodyPr/>
                    <a:lstStyle/>
                    <a:p>
                      <a:pPr marL="0" marR="133350" algn="r" defTabSz="914400" rtl="0" eaLnBrk="1" latinLnBrk="0" hangingPunct="1">
                        <a:spcBef>
                          <a:spcPts val="600"/>
                        </a:spcBef>
                        <a:spcAft>
                          <a:spcPts val="0"/>
                        </a:spcAft>
                      </a:pPr>
                      <a:r>
                        <a:rPr kumimoji="1" lang="en-US" altLang="ja-JP" sz="1400" b="0" kern="100" dirty="0">
                          <a:solidFill>
                            <a:schemeClr val="tx1"/>
                          </a:solidFill>
                          <a:effectLst/>
                          <a:latin typeface="メイリオ" panose="020B0604030504040204" pitchFamily="50" charset="-128"/>
                          <a:ea typeface="メイリオ" panose="020B0604030504040204" pitchFamily="50" charset="-128"/>
                          <a:cs typeface="Times New Roman" panose="02020603050405020304" pitchFamily="18" charset="0"/>
                        </a:rPr>
                        <a:t>390</a:t>
                      </a:r>
                      <a:endParaRPr kumimoji="1" lang="ja-JP" altLang="en-US" sz="1400" b="0" kern="100" dirty="0">
                        <a:solidFill>
                          <a:schemeClr val="tx1"/>
                        </a:solidFill>
                        <a:effectLst/>
                        <a:latin typeface="メイリオ" panose="020B0604030504040204" pitchFamily="50" charset="-128"/>
                        <a:ea typeface="メイリオ" panose="020B0604030504040204" pitchFamily="50" charset="-128"/>
                        <a:cs typeface="Times New Roman" panose="02020603050405020304" pitchFamily="18" charset="0"/>
                      </a:endParaRPr>
                    </a:p>
                  </a:txBody>
                  <a:tcPr marL="68530" marR="68530" marT="0" marB="0" anchor="ctr"/>
                </a:tc>
                <a:tc>
                  <a:txBody>
                    <a:bodyPr/>
                    <a:lstStyle/>
                    <a:p>
                      <a:pPr marL="0" marR="66675" lvl="0" indent="0" algn="r" defTabSz="914400" rtl="0" eaLnBrk="1" fontAlgn="auto" latinLnBrk="0" hangingPunct="1">
                        <a:lnSpc>
                          <a:spcPct val="100000"/>
                        </a:lnSpc>
                        <a:spcBef>
                          <a:spcPts val="600"/>
                        </a:spcBef>
                        <a:spcAft>
                          <a:spcPts val="0"/>
                        </a:spcAft>
                        <a:buClrTx/>
                        <a:buSzTx/>
                        <a:buFontTx/>
                        <a:buNone/>
                        <a:tabLst/>
                        <a:defRPr/>
                      </a:pPr>
                      <a:r>
                        <a:rPr kumimoji="1" lang="en-US" altLang="ja-JP" sz="1400" b="0" i="0" u="none" strike="noStrike" kern="1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Times New Roman" panose="02020603050405020304" pitchFamily="18" charset="0"/>
                        </a:rPr>
                        <a:t>716</a:t>
                      </a:r>
                      <a:endParaRPr kumimoji="1" lang="ja-JP" altLang="en-US" sz="1400" b="0" i="0" u="none" strike="noStrike" kern="1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Times New Roman" panose="02020603050405020304" pitchFamily="18" charset="0"/>
                      </a:endParaRPr>
                    </a:p>
                  </a:txBody>
                  <a:tcPr marL="68530" marR="68530" marT="0" marB="0" anchor="ctr"/>
                </a:tc>
                <a:tc>
                  <a:txBody>
                    <a:bodyPr/>
                    <a:lstStyle/>
                    <a:p>
                      <a:pPr marL="0" marR="133350" algn="r" defTabSz="914400" rtl="0" eaLnBrk="1" latinLnBrk="0" hangingPunct="1">
                        <a:spcBef>
                          <a:spcPts val="600"/>
                        </a:spcBef>
                        <a:spcAft>
                          <a:spcPts val="0"/>
                        </a:spcAft>
                      </a:pPr>
                      <a:r>
                        <a:rPr kumimoji="1" lang="en-US" altLang="ja-JP" sz="1400" b="1" kern="100" dirty="0">
                          <a:solidFill>
                            <a:srgbClr val="FF0000"/>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mn-cs"/>
                        </a:rPr>
                        <a:t>  3,307</a:t>
                      </a:r>
                      <a:endParaRPr kumimoji="1" lang="ja-JP" sz="1400" b="1" kern="100" dirty="0">
                        <a:solidFill>
                          <a:srgbClr val="FF0000"/>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mn-cs"/>
                      </a:endParaRPr>
                    </a:p>
                  </a:txBody>
                  <a:tcPr marL="68530" marR="68530" marT="0" marB="0" anchor="ctr"/>
                </a:tc>
                <a:tc>
                  <a:txBody>
                    <a:bodyPr/>
                    <a:lstStyle/>
                    <a:p>
                      <a:pPr marL="0" marR="133350" lvl="0" algn="r" defTabSz="914400" rtl="0" eaLnBrk="1" latinLnBrk="0" hangingPunct="1">
                        <a:spcBef>
                          <a:spcPts val="600"/>
                        </a:spcBef>
                        <a:spcAft>
                          <a:spcPts val="0"/>
                        </a:spcAft>
                      </a:pPr>
                      <a:r>
                        <a:rPr kumimoji="1" lang="en-US" altLang="ja-JP" sz="1400" b="0" kern="100" dirty="0">
                          <a:solidFill>
                            <a:schemeClr val="tx1"/>
                          </a:solidFill>
                          <a:effectLst/>
                          <a:latin typeface="メイリオ" panose="020B0604030504040204" pitchFamily="50" charset="-128"/>
                          <a:ea typeface="メイリオ" panose="020B0604030504040204" pitchFamily="50" charset="-128"/>
                          <a:cs typeface="Times New Roman" panose="02020603050405020304" pitchFamily="18" charset="0"/>
                        </a:rPr>
                        <a:t>456</a:t>
                      </a:r>
                      <a:endParaRPr kumimoji="1" lang="ja-JP" altLang="en-US" sz="1400" b="0" kern="100" dirty="0">
                        <a:solidFill>
                          <a:schemeClr val="tx1"/>
                        </a:solidFill>
                        <a:effectLst/>
                        <a:latin typeface="メイリオ" panose="020B0604030504040204" pitchFamily="50" charset="-128"/>
                        <a:ea typeface="メイリオ" panose="020B0604030504040204" pitchFamily="50" charset="-128"/>
                        <a:cs typeface="Times New Roman" panose="02020603050405020304" pitchFamily="18" charset="0"/>
                      </a:endParaRPr>
                    </a:p>
                  </a:txBody>
                  <a:tcPr marL="68530" marR="68530" marT="0" marB="0" anchor="ctr"/>
                </a:tc>
                <a:tc>
                  <a:txBody>
                    <a:bodyPr/>
                    <a:lstStyle/>
                    <a:p>
                      <a:pPr algn="r">
                        <a:spcBef>
                          <a:spcPts val="600"/>
                        </a:spcBef>
                        <a:spcAft>
                          <a:spcPts val="0"/>
                        </a:spcAft>
                      </a:pPr>
                      <a:r>
                        <a:rPr lang="en-US" altLang="ja-JP" sz="1400" b="0" kern="100" dirty="0">
                          <a:solidFill>
                            <a:schemeClr val="tx1"/>
                          </a:solidFill>
                          <a:effectLst/>
                          <a:latin typeface="メイリオ" panose="020B0604030504040204" pitchFamily="50" charset="-128"/>
                          <a:ea typeface="メイリオ" panose="020B0604030504040204" pitchFamily="50" charset="-128"/>
                          <a:cs typeface="Times New Roman" panose="02020603050405020304" pitchFamily="18" charset="0"/>
                        </a:rPr>
                        <a:t>4,869</a:t>
                      </a:r>
                      <a:r>
                        <a:rPr lang="ja-JP" altLang="en-US" sz="1400" b="0" kern="100" dirty="0">
                          <a:solidFill>
                            <a:schemeClr val="tx1"/>
                          </a:solidFill>
                          <a:effectLst/>
                          <a:latin typeface="メイリオ" panose="020B0604030504040204" pitchFamily="50" charset="-128"/>
                          <a:ea typeface="メイリオ" panose="020B0604030504040204" pitchFamily="50" charset="-128"/>
                          <a:cs typeface="Times New Roman" panose="02020603050405020304" pitchFamily="18" charset="0"/>
                        </a:rPr>
                        <a:t>  </a:t>
                      </a:r>
                      <a:r>
                        <a:rPr lang="en-US" altLang="ja-JP" sz="1400" b="0" kern="100" dirty="0">
                          <a:solidFill>
                            <a:schemeClr val="tx1"/>
                          </a:solidFill>
                          <a:effectLst/>
                          <a:latin typeface="メイリオ" panose="020B0604030504040204" pitchFamily="50" charset="-128"/>
                          <a:ea typeface="メイリオ" panose="020B0604030504040204" pitchFamily="50" charset="-128"/>
                          <a:cs typeface="Times New Roman" panose="02020603050405020304" pitchFamily="18" charset="0"/>
                        </a:rPr>
                        <a:t>(</a:t>
                      </a:r>
                      <a:r>
                        <a:rPr lang="ja-JP" altLang="en-US" sz="1400" b="0" kern="100" dirty="0">
                          <a:solidFill>
                            <a:schemeClr val="tx1"/>
                          </a:solidFill>
                          <a:effectLst/>
                          <a:latin typeface="メイリオ" panose="020B0604030504040204" pitchFamily="50" charset="-128"/>
                          <a:ea typeface="メイリオ" panose="020B0604030504040204" pitchFamily="50" charset="-128"/>
                          <a:cs typeface="Times New Roman" panose="02020603050405020304" pitchFamily="18" charset="0"/>
                        </a:rPr>
                        <a:t> </a:t>
                      </a:r>
                      <a:r>
                        <a:rPr lang="en-US" altLang="ja-JP" sz="1400" b="0" kern="100" dirty="0">
                          <a:solidFill>
                            <a:schemeClr val="tx1"/>
                          </a:solidFill>
                          <a:effectLst/>
                          <a:latin typeface="メイリオ" panose="020B0604030504040204" pitchFamily="50" charset="-128"/>
                          <a:ea typeface="メイリオ" panose="020B0604030504040204" pitchFamily="50" charset="-128"/>
                          <a:cs typeface="Times New Roman" panose="02020603050405020304" pitchFamily="18" charset="0"/>
                        </a:rPr>
                        <a:t>3)</a:t>
                      </a:r>
                      <a:endParaRPr lang="ja-JP" sz="1400" b="0" kern="100" dirty="0">
                        <a:solidFill>
                          <a:schemeClr val="tx1"/>
                        </a:solidFill>
                        <a:effectLst/>
                        <a:latin typeface="メイリオ" panose="020B0604030504040204" pitchFamily="50" charset="-128"/>
                        <a:ea typeface="メイリオ" panose="020B0604030504040204" pitchFamily="50" charset="-128"/>
                        <a:cs typeface="Times New Roman" panose="02020603050405020304" pitchFamily="18" charset="0"/>
                      </a:endParaRPr>
                    </a:p>
                  </a:txBody>
                  <a:tcPr marL="68530" marR="68530" marT="0" marB="0" anchor="ctr"/>
                </a:tc>
                <a:extLst>
                  <a:ext uri="{0D108BD9-81ED-4DB2-BD59-A6C34878D82A}">
                    <a16:rowId xmlns:a16="http://schemas.microsoft.com/office/drawing/2014/main" val="3499993205"/>
                  </a:ext>
                </a:extLst>
              </a:tr>
              <a:tr h="261144">
                <a:tc>
                  <a:txBody>
                    <a:bodyPr/>
                    <a:lstStyle/>
                    <a:p>
                      <a:pPr algn="ctr">
                        <a:spcBef>
                          <a:spcPts val="600"/>
                        </a:spcBef>
                        <a:spcAft>
                          <a:spcPts val="0"/>
                        </a:spcAft>
                      </a:pPr>
                      <a:r>
                        <a:rPr lang="en-US" altLang="ja-JP" sz="1400" kern="100" dirty="0">
                          <a:effectLst/>
                          <a:latin typeface="メイリオ" panose="020B0604030504040204" pitchFamily="50" charset="-128"/>
                          <a:ea typeface="メイリオ" panose="020B0604030504040204" pitchFamily="50" charset="-128"/>
                          <a:cs typeface="Times New Roman" panose="02020603050405020304" pitchFamily="18" charset="0"/>
                        </a:rPr>
                        <a:t>2021</a:t>
                      </a:r>
                      <a:r>
                        <a:rPr lang="ja-JP" altLang="en-US" sz="1400" kern="100" dirty="0">
                          <a:effectLst/>
                          <a:latin typeface="メイリオ" panose="020B0604030504040204" pitchFamily="50" charset="-128"/>
                          <a:ea typeface="メイリオ" panose="020B0604030504040204" pitchFamily="50" charset="-128"/>
                          <a:cs typeface="Times New Roman" panose="02020603050405020304" pitchFamily="18" charset="0"/>
                        </a:rPr>
                        <a:t>年</a:t>
                      </a:r>
                      <a:endParaRPr lang="ja-JP" sz="1400" kern="100" dirty="0">
                        <a:effectLst/>
                        <a:latin typeface="メイリオ" panose="020B0604030504040204" pitchFamily="50" charset="-128"/>
                        <a:ea typeface="メイリオ" panose="020B0604030504040204" pitchFamily="50" charset="-128"/>
                        <a:cs typeface="Times New Roman" panose="02020603050405020304" pitchFamily="18" charset="0"/>
                      </a:endParaRPr>
                    </a:p>
                  </a:txBody>
                  <a:tcPr marL="68530" marR="68530" marT="0" marB="0" anchor="ctr"/>
                </a:tc>
                <a:tc>
                  <a:txBody>
                    <a:bodyPr/>
                    <a:lstStyle/>
                    <a:p>
                      <a:pPr marL="0" marR="133350" algn="r" defTabSz="914400" rtl="0" eaLnBrk="1" latinLnBrk="0" hangingPunct="1">
                        <a:spcBef>
                          <a:spcPts val="600"/>
                        </a:spcBef>
                        <a:spcAft>
                          <a:spcPts val="0"/>
                        </a:spcAft>
                      </a:pPr>
                      <a:r>
                        <a:rPr kumimoji="1" lang="en-US" altLang="ja-JP" sz="1400" b="0" kern="100" dirty="0">
                          <a:solidFill>
                            <a:schemeClr val="tx1"/>
                          </a:solidFill>
                          <a:effectLst/>
                          <a:latin typeface="メイリオ" panose="020B0604030504040204" pitchFamily="50" charset="-128"/>
                          <a:ea typeface="メイリオ" panose="020B0604030504040204" pitchFamily="50" charset="-128"/>
                          <a:cs typeface="Times New Roman" panose="02020603050405020304" pitchFamily="18" charset="0"/>
                        </a:rPr>
                        <a:t>63</a:t>
                      </a:r>
                      <a:endParaRPr kumimoji="1" lang="ja-JP" altLang="en-US" sz="1400" b="0" kern="100" dirty="0">
                        <a:solidFill>
                          <a:schemeClr val="tx1"/>
                        </a:solidFill>
                        <a:effectLst/>
                        <a:latin typeface="メイリオ" panose="020B0604030504040204" pitchFamily="50" charset="-128"/>
                        <a:ea typeface="メイリオ" panose="020B0604030504040204" pitchFamily="50" charset="-128"/>
                        <a:cs typeface="Times New Roman" panose="02020603050405020304" pitchFamily="18" charset="0"/>
                      </a:endParaRPr>
                    </a:p>
                  </a:txBody>
                  <a:tcPr marL="68530" marR="68530" marT="0" marB="0" anchor="ctr"/>
                </a:tc>
                <a:tc>
                  <a:txBody>
                    <a:bodyPr/>
                    <a:lstStyle/>
                    <a:p>
                      <a:pPr marL="0" marR="133350" algn="r" defTabSz="914400" rtl="0" eaLnBrk="1" latinLnBrk="0" hangingPunct="1">
                        <a:spcBef>
                          <a:spcPts val="600"/>
                        </a:spcBef>
                        <a:spcAft>
                          <a:spcPts val="0"/>
                        </a:spcAft>
                      </a:pPr>
                      <a:r>
                        <a:rPr kumimoji="1" lang="en-US" altLang="ja-JP" sz="1400" b="0" kern="100" dirty="0">
                          <a:solidFill>
                            <a:schemeClr val="tx1"/>
                          </a:solidFill>
                          <a:effectLst/>
                          <a:latin typeface="メイリオ" panose="020B0604030504040204" pitchFamily="50" charset="-128"/>
                          <a:ea typeface="メイリオ" panose="020B0604030504040204" pitchFamily="50" charset="-128"/>
                          <a:cs typeface="Times New Roman" panose="02020603050405020304" pitchFamily="18" charset="0"/>
                        </a:rPr>
                        <a:t>335</a:t>
                      </a:r>
                      <a:endParaRPr kumimoji="1" lang="ja-JP" altLang="en-US" sz="1400" b="0" kern="100" dirty="0">
                        <a:solidFill>
                          <a:schemeClr val="tx1"/>
                        </a:solidFill>
                        <a:effectLst/>
                        <a:latin typeface="メイリオ" panose="020B0604030504040204" pitchFamily="50" charset="-128"/>
                        <a:ea typeface="メイリオ" panose="020B0604030504040204" pitchFamily="50" charset="-128"/>
                        <a:cs typeface="Times New Roman" panose="02020603050405020304" pitchFamily="18" charset="0"/>
                      </a:endParaRPr>
                    </a:p>
                  </a:txBody>
                  <a:tcPr marL="68530" marR="68530" marT="0" marB="0" anchor="ctr"/>
                </a:tc>
                <a:tc>
                  <a:txBody>
                    <a:bodyPr/>
                    <a:lstStyle/>
                    <a:p>
                      <a:pPr marL="0" marR="66675" algn="r" defTabSz="914400" rtl="0" eaLnBrk="1" latinLnBrk="0" hangingPunct="1">
                        <a:spcBef>
                          <a:spcPts val="600"/>
                        </a:spcBef>
                        <a:spcAft>
                          <a:spcPts val="0"/>
                        </a:spcAft>
                      </a:pPr>
                      <a:r>
                        <a:rPr kumimoji="1" lang="en-US" altLang="ja-JP" sz="1400" b="0" kern="100" dirty="0">
                          <a:solidFill>
                            <a:schemeClr val="tx1"/>
                          </a:solidFill>
                          <a:effectLst/>
                          <a:latin typeface="メイリオ" panose="020B0604030504040204" pitchFamily="50" charset="-128"/>
                          <a:ea typeface="メイリオ" panose="020B0604030504040204" pitchFamily="50" charset="-128"/>
                          <a:cs typeface="Times New Roman" panose="02020603050405020304" pitchFamily="18" charset="0"/>
                        </a:rPr>
                        <a:t>1,288</a:t>
                      </a:r>
                      <a:endParaRPr kumimoji="1" lang="ja-JP" sz="1400" b="0" kern="100" dirty="0">
                        <a:solidFill>
                          <a:schemeClr val="tx1"/>
                        </a:solidFill>
                        <a:effectLst/>
                        <a:latin typeface="メイリオ" panose="020B0604030504040204" pitchFamily="50" charset="-128"/>
                        <a:ea typeface="メイリオ" panose="020B0604030504040204" pitchFamily="50" charset="-128"/>
                        <a:cs typeface="Times New Roman" panose="02020603050405020304" pitchFamily="18" charset="0"/>
                      </a:endParaRPr>
                    </a:p>
                  </a:txBody>
                  <a:tcPr marL="68530" marR="68530" marT="0" marB="0" anchor="ctr"/>
                </a:tc>
                <a:tc>
                  <a:txBody>
                    <a:bodyPr/>
                    <a:lstStyle/>
                    <a:p>
                      <a:pPr marL="0" marR="133350" algn="r" defTabSz="914400" rtl="0" eaLnBrk="1" latinLnBrk="0" hangingPunct="1">
                        <a:spcBef>
                          <a:spcPts val="600"/>
                        </a:spcBef>
                        <a:spcAft>
                          <a:spcPts val="0"/>
                        </a:spcAft>
                      </a:pPr>
                      <a:r>
                        <a:rPr kumimoji="1" lang="en-US" altLang="ja-JP" sz="1400" b="0" kern="100" dirty="0">
                          <a:solidFill>
                            <a:schemeClr val="tx1"/>
                          </a:solidFill>
                          <a:effectLst/>
                          <a:latin typeface="メイリオ" panose="020B0604030504040204" pitchFamily="50" charset="-128"/>
                          <a:ea typeface="メイリオ" panose="020B0604030504040204" pitchFamily="50" charset="-128"/>
                          <a:cs typeface="Times New Roman" panose="02020603050405020304" pitchFamily="18" charset="0"/>
                        </a:rPr>
                        <a:t>1,016</a:t>
                      </a:r>
                      <a:endParaRPr kumimoji="1" lang="ja-JP" sz="1400" b="0" kern="100" dirty="0">
                        <a:solidFill>
                          <a:schemeClr val="tx1"/>
                        </a:solidFill>
                        <a:effectLst/>
                        <a:latin typeface="メイリオ" panose="020B0604030504040204" pitchFamily="50" charset="-128"/>
                        <a:ea typeface="メイリオ" panose="020B0604030504040204" pitchFamily="50" charset="-128"/>
                        <a:cs typeface="Times New Roman" panose="02020603050405020304" pitchFamily="18" charset="0"/>
                      </a:endParaRPr>
                    </a:p>
                  </a:txBody>
                  <a:tcPr marL="68530" marR="68530" marT="0" marB="0" anchor="ctr"/>
                </a:tc>
                <a:tc>
                  <a:txBody>
                    <a:bodyPr/>
                    <a:lstStyle/>
                    <a:p>
                      <a:pPr marL="0" marR="133350" lvl="0" algn="r" defTabSz="914400" rtl="0" eaLnBrk="1" latinLnBrk="0" hangingPunct="1">
                        <a:spcBef>
                          <a:spcPts val="600"/>
                        </a:spcBef>
                        <a:spcAft>
                          <a:spcPts val="0"/>
                        </a:spcAft>
                      </a:pPr>
                      <a:r>
                        <a:rPr kumimoji="1" lang="en-US" altLang="ja-JP" sz="1400" b="0" kern="100" dirty="0">
                          <a:solidFill>
                            <a:schemeClr val="tx1"/>
                          </a:solidFill>
                          <a:effectLst/>
                          <a:latin typeface="メイリオ" panose="020B0604030504040204" pitchFamily="50" charset="-128"/>
                          <a:ea typeface="メイリオ" panose="020B0604030504040204" pitchFamily="50" charset="-128"/>
                          <a:cs typeface="Times New Roman" panose="02020603050405020304" pitchFamily="18" charset="0"/>
                        </a:rPr>
                        <a:t>142</a:t>
                      </a:r>
                      <a:endParaRPr kumimoji="1" lang="ja-JP" altLang="en-US" sz="1400" b="0" kern="100" dirty="0">
                        <a:solidFill>
                          <a:schemeClr val="tx1"/>
                        </a:solidFill>
                        <a:effectLst/>
                        <a:latin typeface="メイリオ" panose="020B0604030504040204" pitchFamily="50" charset="-128"/>
                        <a:ea typeface="メイリオ" panose="020B0604030504040204" pitchFamily="50" charset="-128"/>
                        <a:cs typeface="Times New Roman" panose="02020603050405020304" pitchFamily="18" charset="0"/>
                      </a:endParaRPr>
                    </a:p>
                  </a:txBody>
                  <a:tcPr marL="68530" marR="68530" marT="0" marB="0" anchor="ctr"/>
                </a:tc>
                <a:tc>
                  <a:txBody>
                    <a:bodyPr/>
                    <a:lstStyle/>
                    <a:p>
                      <a:pPr algn="r">
                        <a:spcBef>
                          <a:spcPts val="600"/>
                        </a:spcBef>
                        <a:spcAft>
                          <a:spcPts val="0"/>
                        </a:spcAft>
                      </a:pPr>
                      <a:r>
                        <a:rPr lang="en-US" altLang="ja-JP" sz="1400" b="0" kern="100" dirty="0">
                          <a:solidFill>
                            <a:schemeClr val="tx1"/>
                          </a:solidFill>
                          <a:effectLst/>
                          <a:latin typeface="メイリオ" panose="020B0604030504040204" pitchFamily="50" charset="-128"/>
                          <a:ea typeface="メイリオ" panose="020B0604030504040204" pitchFamily="50" charset="-128"/>
                          <a:cs typeface="Times New Roman" panose="02020603050405020304" pitchFamily="18" charset="0"/>
                        </a:rPr>
                        <a:t>2,844</a:t>
                      </a:r>
                      <a:r>
                        <a:rPr lang="ja-JP" altLang="en-US" sz="1400" b="0" kern="100" dirty="0">
                          <a:solidFill>
                            <a:schemeClr val="tx1"/>
                          </a:solidFill>
                          <a:effectLst/>
                          <a:latin typeface="メイリオ" panose="020B0604030504040204" pitchFamily="50" charset="-128"/>
                          <a:ea typeface="メイリオ" panose="020B0604030504040204" pitchFamily="50" charset="-128"/>
                          <a:cs typeface="Times New Roman" panose="02020603050405020304" pitchFamily="18" charset="0"/>
                        </a:rPr>
                        <a:t>  </a:t>
                      </a:r>
                      <a:r>
                        <a:rPr lang="en-US" altLang="ja-JP" sz="1400" b="0" kern="100" dirty="0">
                          <a:solidFill>
                            <a:schemeClr val="tx1"/>
                          </a:solidFill>
                          <a:effectLst/>
                          <a:latin typeface="メイリオ" panose="020B0604030504040204" pitchFamily="50" charset="-128"/>
                          <a:ea typeface="メイリオ" panose="020B0604030504040204" pitchFamily="50" charset="-128"/>
                          <a:cs typeface="Times New Roman" panose="02020603050405020304" pitchFamily="18" charset="0"/>
                        </a:rPr>
                        <a:t>(</a:t>
                      </a:r>
                      <a:r>
                        <a:rPr lang="ja-JP" altLang="en-US" sz="1400" b="0" kern="100" dirty="0">
                          <a:solidFill>
                            <a:schemeClr val="tx1"/>
                          </a:solidFill>
                          <a:effectLst/>
                          <a:latin typeface="メイリオ" panose="020B0604030504040204" pitchFamily="50" charset="-128"/>
                          <a:ea typeface="メイリオ" panose="020B0604030504040204" pitchFamily="50" charset="-128"/>
                          <a:cs typeface="Times New Roman" panose="02020603050405020304" pitchFamily="18" charset="0"/>
                        </a:rPr>
                        <a:t> </a:t>
                      </a:r>
                      <a:r>
                        <a:rPr lang="en-US" altLang="ja-JP" sz="1400" b="0" kern="100" dirty="0">
                          <a:solidFill>
                            <a:schemeClr val="tx1"/>
                          </a:solidFill>
                          <a:effectLst/>
                          <a:latin typeface="メイリオ" panose="020B0604030504040204" pitchFamily="50" charset="-128"/>
                          <a:ea typeface="メイリオ" panose="020B0604030504040204" pitchFamily="50" charset="-128"/>
                          <a:cs typeface="Times New Roman" panose="02020603050405020304" pitchFamily="18" charset="0"/>
                        </a:rPr>
                        <a:t>3)</a:t>
                      </a:r>
                      <a:endParaRPr lang="ja-JP" sz="1400" b="0" kern="100" dirty="0">
                        <a:solidFill>
                          <a:schemeClr val="tx1"/>
                        </a:solidFill>
                        <a:effectLst/>
                        <a:latin typeface="メイリオ" panose="020B0604030504040204" pitchFamily="50" charset="-128"/>
                        <a:ea typeface="メイリオ" panose="020B0604030504040204" pitchFamily="50" charset="-128"/>
                        <a:cs typeface="Times New Roman" panose="02020603050405020304" pitchFamily="18" charset="0"/>
                      </a:endParaRPr>
                    </a:p>
                  </a:txBody>
                  <a:tcPr marL="68530" marR="68530" marT="0" marB="0" anchor="ctr"/>
                </a:tc>
                <a:extLst>
                  <a:ext uri="{0D108BD9-81ED-4DB2-BD59-A6C34878D82A}">
                    <a16:rowId xmlns:a16="http://schemas.microsoft.com/office/drawing/2014/main" val="1782758589"/>
                  </a:ext>
                </a:extLst>
              </a:tr>
              <a:tr h="261144">
                <a:tc>
                  <a:txBody>
                    <a:bodyPr/>
                    <a:lstStyle/>
                    <a:p>
                      <a:pPr algn="ctr">
                        <a:spcBef>
                          <a:spcPts val="600"/>
                        </a:spcBef>
                        <a:spcAft>
                          <a:spcPts val="0"/>
                        </a:spcAft>
                      </a:pPr>
                      <a:r>
                        <a:rPr lang="en-US" altLang="ja-JP" sz="1400" kern="100" dirty="0">
                          <a:effectLst/>
                          <a:latin typeface="メイリオ" panose="020B0604030504040204" pitchFamily="50" charset="-128"/>
                          <a:ea typeface="メイリオ" panose="020B0604030504040204" pitchFamily="50" charset="-128"/>
                          <a:cs typeface="Times New Roman" panose="02020603050405020304" pitchFamily="18" charset="0"/>
                        </a:rPr>
                        <a:t>2022</a:t>
                      </a:r>
                      <a:r>
                        <a:rPr lang="ja-JP" altLang="en-US" sz="1400" kern="100" dirty="0">
                          <a:effectLst/>
                          <a:latin typeface="メイリオ" panose="020B0604030504040204" pitchFamily="50" charset="-128"/>
                          <a:ea typeface="メイリオ" panose="020B0604030504040204" pitchFamily="50" charset="-128"/>
                          <a:cs typeface="Times New Roman" panose="02020603050405020304" pitchFamily="18" charset="0"/>
                        </a:rPr>
                        <a:t>年</a:t>
                      </a:r>
                      <a:endParaRPr lang="ja-JP" sz="1400" kern="100" dirty="0">
                        <a:effectLst/>
                        <a:latin typeface="メイリオ" panose="020B0604030504040204" pitchFamily="50" charset="-128"/>
                        <a:ea typeface="メイリオ" panose="020B0604030504040204" pitchFamily="50" charset="-128"/>
                        <a:cs typeface="Times New Roman" panose="02020603050405020304" pitchFamily="18" charset="0"/>
                      </a:endParaRPr>
                    </a:p>
                  </a:txBody>
                  <a:tcPr marL="68530" marR="68530" marT="0" marB="0" anchor="ctr"/>
                </a:tc>
                <a:tc>
                  <a:txBody>
                    <a:bodyPr/>
                    <a:lstStyle/>
                    <a:p>
                      <a:pPr marL="0" marR="133350" algn="r" defTabSz="914400" rtl="0" eaLnBrk="1" latinLnBrk="0" hangingPunct="1">
                        <a:spcBef>
                          <a:spcPts val="600"/>
                        </a:spcBef>
                        <a:spcAft>
                          <a:spcPts val="0"/>
                        </a:spcAft>
                      </a:pPr>
                      <a:r>
                        <a:rPr kumimoji="1" lang="en-US" altLang="ja-JP" sz="1400" b="0" kern="100" dirty="0">
                          <a:solidFill>
                            <a:schemeClr val="tx1"/>
                          </a:solidFill>
                          <a:effectLst/>
                          <a:latin typeface="メイリオ" panose="020B0604030504040204" pitchFamily="50" charset="-128"/>
                          <a:ea typeface="メイリオ" panose="020B0604030504040204" pitchFamily="50" charset="-128"/>
                          <a:cs typeface="Times New Roman" panose="02020603050405020304" pitchFamily="18" charset="0"/>
                        </a:rPr>
                        <a:t>169</a:t>
                      </a:r>
                      <a:endParaRPr kumimoji="1" lang="ja-JP" altLang="en-US" sz="1400" b="0" kern="100" dirty="0">
                        <a:solidFill>
                          <a:schemeClr val="tx1"/>
                        </a:solidFill>
                        <a:effectLst/>
                        <a:latin typeface="メイリオ" panose="020B0604030504040204" pitchFamily="50" charset="-128"/>
                        <a:ea typeface="メイリオ" panose="020B0604030504040204" pitchFamily="50" charset="-128"/>
                        <a:cs typeface="Times New Roman" panose="02020603050405020304" pitchFamily="18" charset="0"/>
                      </a:endParaRPr>
                    </a:p>
                  </a:txBody>
                  <a:tcPr marL="68530" marR="68530" marT="0" marB="0" anchor="ctr"/>
                </a:tc>
                <a:tc>
                  <a:txBody>
                    <a:bodyPr/>
                    <a:lstStyle/>
                    <a:p>
                      <a:pPr marL="0" marR="133350" algn="r" defTabSz="914400" rtl="0" eaLnBrk="1" latinLnBrk="0" hangingPunct="1">
                        <a:spcBef>
                          <a:spcPts val="600"/>
                        </a:spcBef>
                        <a:spcAft>
                          <a:spcPts val="0"/>
                        </a:spcAft>
                      </a:pPr>
                      <a:r>
                        <a:rPr kumimoji="1" lang="en-US" altLang="ja-JP" sz="1400" b="0" kern="100" dirty="0">
                          <a:solidFill>
                            <a:schemeClr val="tx1"/>
                          </a:solidFill>
                          <a:effectLst/>
                          <a:latin typeface="メイリオ" panose="020B0604030504040204" pitchFamily="50" charset="-128"/>
                          <a:ea typeface="メイリオ" panose="020B0604030504040204" pitchFamily="50" charset="-128"/>
                          <a:cs typeface="Times New Roman" panose="02020603050405020304" pitchFamily="18" charset="0"/>
                        </a:rPr>
                        <a:t>991</a:t>
                      </a:r>
                      <a:endParaRPr kumimoji="1" lang="ja-JP" altLang="en-US" sz="1400" b="0" kern="100" dirty="0">
                        <a:solidFill>
                          <a:schemeClr val="tx1"/>
                        </a:solidFill>
                        <a:effectLst/>
                        <a:latin typeface="メイリオ" panose="020B0604030504040204" pitchFamily="50" charset="-128"/>
                        <a:ea typeface="メイリオ" panose="020B0604030504040204" pitchFamily="50" charset="-128"/>
                        <a:cs typeface="Times New Roman" panose="02020603050405020304" pitchFamily="18" charset="0"/>
                      </a:endParaRPr>
                    </a:p>
                  </a:txBody>
                  <a:tcPr marL="68530" marR="68530" marT="0" marB="0" anchor="ctr"/>
                </a:tc>
                <a:tc>
                  <a:txBody>
                    <a:bodyPr/>
                    <a:lstStyle/>
                    <a:p>
                      <a:pPr marL="0" marR="66675" algn="r" defTabSz="914400" rtl="0" eaLnBrk="1" latinLnBrk="0" hangingPunct="1">
                        <a:spcBef>
                          <a:spcPts val="600"/>
                        </a:spcBef>
                        <a:spcAft>
                          <a:spcPts val="0"/>
                        </a:spcAft>
                      </a:pPr>
                      <a:r>
                        <a:rPr kumimoji="1" lang="en-US" altLang="ja-JP" sz="1400" b="0" kern="100" dirty="0">
                          <a:solidFill>
                            <a:schemeClr val="tx1"/>
                          </a:solidFill>
                          <a:effectLst/>
                          <a:latin typeface="メイリオ" panose="020B0604030504040204" pitchFamily="50" charset="-128"/>
                          <a:ea typeface="メイリオ" panose="020B0604030504040204" pitchFamily="50" charset="-128"/>
                          <a:cs typeface="Times New Roman" panose="02020603050405020304" pitchFamily="18" charset="0"/>
                        </a:rPr>
                        <a:t>1,738</a:t>
                      </a:r>
                      <a:endParaRPr kumimoji="1" lang="ja-JP" sz="1400" b="0" kern="100" dirty="0">
                        <a:solidFill>
                          <a:schemeClr val="tx1"/>
                        </a:solidFill>
                        <a:effectLst/>
                        <a:latin typeface="メイリオ" panose="020B0604030504040204" pitchFamily="50" charset="-128"/>
                        <a:ea typeface="メイリオ" panose="020B0604030504040204" pitchFamily="50" charset="-128"/>
                        <a:cs typeface="Times New Roman" panose="02020603050405020304" pitchFamily="18" charset="0"/>
                      </a:endParaRPr>
                    </a:p>
                  </a:txBody>
                  <a:tcPr marL="68530" marR="68530" marT="0" marB="0" anchor="ctr"/>
                </a:tc>
                <a:tc>
                  <a:txBody>
                    <a:bodyPr/>
                    <a:lstStyle/>
                    <a:p>
                      <a:pPr marL="0" marR="133350" algn="r" defTabSz="914400" rtl="0" eaLnBrk="1" latinLnBrk="0" hangingPunct="1">
                        <a:spcBef>
                          <a:spcPts val="600"/>
                        </a:spcBef>
                        <a:spcAft>
                          <a:spcPts val="0"/>
                        </a:spcAft>
                      </a:pPr>
                      <a:r>
                        <a:rPr kumimoji="1" lang="en-US" altLang="ja-JP" sz="1400" b="0" kern="100" dirty="0">
                          <a:solidFill>
                            <a:schemeClr val="tx1"/>
                          </a:solidFill>
                          <a:effectLst/>
                          <a:latin typeface="メイリオ" panose="020B0604030504040204" pitchFamily="50" charset="-128"/>
                          <a:ea typeface="メイリオ" panose="020B0604030504040204" pitchFamily="50" charset="-128"/>
                          <a:cs typeface="Times New Roman" panose="02020603050405020304" pitchFamily="18" charset="0"/>
                        </a:rPr>
                        <a:t>1,309</a:t>
                      </a:r>
                      <a:endParaRPr kumimoji="1" lang="ja-JP" sz="1400" b="0" kern="100" dirty="0">
                        <a:solidFill>
                          <a:schemeClr val="tx1"/>
                        </a:solidFill>
                        <a:effectLst/>
                        <a:latin typeface="メイリオ" panose="020B0604030504040204" pitchFamily="50" charset="-128"/>
                        <a:ea typeface="メイリオ" panose="020B0604030504040204" pitchFamily="50" charset="-128"/>
                        <a:cs typeface="Times New Roman" panose="02020603050405020304" pitchFamily="18" charset="0"/>
                      </a:endParaRPr>
                    </a:p>
                  </a:txBody>
                  <a:tcPr marL="68530" marR="68530" marT="0" marB="0" anchor="ctr"/>
                </a:tc>
                <a:tc>
                  <a:txBody>
                    <a:bodyPr/>
                    <a:lstStyle/>
                    <a:p>
                      <a:pPr marL="0" marR="133350" lvl="0" algn="r" defTabSz="914400" rtl="0" eaLnBrk="1" latinLnBrk="0" hangingPunct="1">
                        <a:spcBef>
                          <a:spcPts val="600"/>
                        </a:spcBef>
                        <a:spcAft>
                          <a:spcPts val="0"/>
                        </a:spcAft>
                      </a:pPr>
                      <a:r>
                        <a:rPr kumimoji="1" lang="en-US" altLang="ja-JP" sz="1400" b="0" kern="100" dirty="0">
                          <a:solidFill>
                            <a:schemeClr val="tx1"/>
                          </a:solidFill>
                          <a:effectLst/>
                          <a:latin typeface="メイリオ" panose="020B0604030504040204" pitchFamily="50" charset="-128"/>
                          <a:ea typeface="メイリオ" panose="020B0604030504040204" pitchFamily="50" charset="-128"/>
                          <a:cs typeface="Times New Roman" panose="02020603050405020304" pitchFamily="18" charset="0"/>
                        </a:rPr>
                        <a:t>421</a:t>
                      </a:r>
                      <a:endParaRPr kumimoji="1" lang="ja-JP" altLang="en-US" sz="1400" b="0" kern="100" dirty="0">
                        <a:solidFill>
                          <a:schemeClr val="tx1"/>
                        </a:solidFill>
                        <a:effectLst/>
                        <a:latin typeface="メイリオ" panose="020B0604030504040204" pitchFamily="50" charset="-128"/>
                        <a:ea typeface="メイリオ" panose="020B0604030504040204" pitchFamily="50" charset="-128"/>
                        <a:cs typeface="Times New Roman" panose="02020603050405020304" pitchFamily="18" charset="0"/>
                      </a:endParaRPr>
                    </a:p>
                  </a:txBody>
                  <a:tcPr marL="68530" marR="68530" marT="0" marB="0" anchor="ctr"/>
                </a:tc>
                <a:tc>
                  <a:txBody>
                    <a:bodyPr/>
                    <a:lstStyle/>
                    <a:p>
                      <a:pPr algn="r">
                        <a:spcBef>
                          <a:spcPts val="600"/>
                        </a:spcBef>
                        <a:spcAft>
                          <a:spcPts val="0"/>
                        </a:spcAft>
                      </a:pPr>
                      <a:r>
                        <a:rPr lang="en-US" altLang="ja-JP" sz="1400" b="0" kern="100" dirty="0">
                          <a:solidFill>
                            <a:schemeClr val="tx1"/>
                          </a:solidFill>
                          <a:effectLst/>
                          <a:latin typeface="メイリオ" panose="020B0604030504040204" pitchFamily="50" charset="-128"/>
                          <a:ea typeface="メイリオ" panose="020B0604030504040204" pitchFamily="50" charset="-128"/>
                          <a:cs typeface="Times New Roman" panose="02020603050405020304" pitchFamily="18" charset="0"/>
                        </a:rPr>
                        <a:t>4,628</a:t>
                      </a:r>
                      <a:r>
                        <a:rPr lang="ja-JP" altLang="en-US" sz="1400" b="0" kern="100" baseline="0" dirty="0">
                          <a:solidFill>
                            <a:schemeClr val="tx1"/>
                          </a:solidFill>
                          <a:effectLst/>
                          <a:latin typeface="メイリオ" panose="020B0604030504040204" pitchFamily="50" charset="-128"/>
                          <a:ea typeface="メイリオ" panose="020B0604030504040204" pitchFamily="50" charset="-128"/>
                          <a:cs typeface="Times New Roman" panose="02020603050405020304" pitchFamily="18" charset="0"/>
                        </a:rPr>
                        <a:t>  </a:t>
                      </a:r>
                      <a:r>
                        <a:rPr lang="en-US" altLang="ja-JP" sz="1400" b="0" kern="100" dirty="0">
                          <a:solidFill>
                            <a:schemeClr val="tx1"/>
                          </a:solidFill>
                          <a:effectLst/>
                          <a:latin typeface="メイリオ" panose="020B0604030504040204" pitchFamily="50" charset="-128"/>
                          <a:ea typeface="メイリオ" panose="020B0604030504040204" pitchFamily="50" charset="-128"/>
                          <a:cs typeface="Times New Roman" panose="02020603050405020304" pitchFamily="18" charset="0"/>
                        </a:rPr>
                        <a:t>(</a:t>
                      </a:r>
                      <a:r>
                        <a:rPr lang="ja-JP" altLang="en-US" sz="1400" b="0" kern="100" dirty="0">
                          <a:solidFill>
                            <a:schemeClr val="tx1"/>
                          </a:solidFill>
                          <a:effectLst/>
                          <a:latin typeface="メイリオ" panose="020B0604030504040204" pitchFamily="50" charset="-128"/>
                          <a:ea typeface="メイリオ" panose="020B0604030504040204" pitchFamily="50" charset="-128"/>
                          <a:cs typeface="Times New Roman" panose="02020603050405020304" pitchFamily="18" charset="0"/>
                        </a:rPr>
                        <a:t> </a:t>
                      </a:r>
                      <a:r>
                        <a:rPr lang="en-US" altLang="ja-JP" sz="1400" b="0" kern="100" dirty="0">
                          <a:solidFill>
                            <a:schemeClr val="tx1"/>
                          </a:solidFill>
                          <a:effectLst/>
                          <a:latin typeface="メイリオ" panose="020B0604030504040204" pitchFamily="50" charset="-128"/>
                          <a:ea typeface="メイリオ" panose="020B0604030504040204" pitchFamily="50" charset="-128"/>
                          <a:cs typeface="Times New Roman" panose="02020603050405020304" pitchFamily="18" charset="0"/>
                        </a:rPr>
                        <a:t>3)</a:t>
                      </a:r>
                      <a:endParaRPr lang="ja-JP" sz="1400" b="0" kern="100" dirty="0">
                        <a:solidFill>
                          <a:schemeClr val="tx1"/>
                        </a:solidFill>
                        <a:effectLst/>
                        <a:latin typeface="メイリオ" panose="020B0604030504040204" pitchFamily="50" charset="-128"/>
                        <a:ea typeface="メイリオ" panose="020B0604030504040204" pitchFamily="50" charset="-128"/>
                        <a:cs typeface="Times New Roman" panose="02020603050405020304" pitchFamily="18" charset="0"/>
                      </a:endParaRPr>
                    </a:p>
                  </a:txBody>
                  <a:tcPr marL="68530" marR="68530" marT="0" marB="0" anchor="ctr"/>
                </a:tc>
                <a:extLst>
                  <a:ext uri="{0D108BD9-81ED-4DB2-BD59-A6C34878D82A}">
                    <a16:rowId xmlns:a16="http://schemas.microsoft.com/office/drawing/2014/main" val="181654081"/>
                  </a:ext>
                </a:extLst>
              </a:tr>
              <a:tr h="261144">
                <a:tc>
                  <a:txBody>
                    <a:bodyPr/>
                    <a:lstStyle/>
                    <a:p>
                      <a:pPr algn="ctr">
                        <a:spcBef>
                          <a:spcPts val="600"/>
                        </a:spcBef>
                        <a:spcAft>
                          <a:spcPts val="0"/>
                        </a:spcAft>
                      </a:pPr>
                      <a:r>
                        <a:rPr lang="en-US" altLang="ja-JP" sz="1400" kern="100" dirty="0">
                          <a:effectLst/>
                          <a:latin typeface="メイリオ" panose="020B0604030504040204" pitchFamily="50" charset="-128"/>
                          <a:ea typeface="メイリオ" panose="020B0604030504040204" pitchFamily="50" charset="-128"/>
                          <a:cs typeface="Times New Roman" panose="02020603050405020304" pitchFamily="18" charset="0"/>
                        </a:rPr>
                        <a:t>2023</a:t>
                      </a:r>
                      <a:r>
                        <a:rPr lang="ja-JP" altLang="en-US" sz="1400" kern="100" dirty="0">
                          <a:effectLst/>
                          <a:latin typeface="メイリオ" panose="020B0604030504040204" pitchFamily="50" charset="-128"/>
                          <a:ea typeface="メイリオ" panose="020B0604030504040204" pitchFamily="50" charset="-128"/>
                          <a:cs typeface="Times New Roman" panose="02020603050405020304" pitchFamily="18" charset="0"/>
                        </a:rPr>
                        <a:t>年</a:t>
                      </a:r>
                      <a:endParaRPr lang="ja-JP" sz="1400" kern="100" dirty="0">
                        <a:effectLst/>
                        <a:latin typeface="メイリオ" panose="020B0604030504040204" pitchFamily="50" charset="-128"/>
                        <a:ea typeface="メイリオ" panose="020B0604030504040204" pitchFamily="50" charset="-128"/>
                        <a:cs typeface="Times New Roman" panose="02020603050405020304" pitchFamily="18" charset="0"/>
                      </a:endParaRPr>
                    </a:p>
                  </a:txBody>
                  <a:tcPr marL="68530" marR="68530" marT="0" marB="0" anchor="ctr"/>
                </a:tc>
                <a:tc>
                  <a:txBody>
                    <a:bodyPr/>
                    <a:lstStyle/>
                    <a:p>
                      <a:pPr marL="0" marR="133350" algn="r" defTabSz="914400" rtl="0" eaLnBrk="1" latinLnBrk="0" hangingPunct="1">
                        <a:spcBef>
                          <a:spcPts val="600"/>
                        </a:spcBef>
                        <a:spcAft>
                          <a:spcPts val="0"/>
                        </a:spcAft>
                      </a:pPr>
                      <a:r>
                        <a:rPr kumimoji="1" lang="en-US" altLang="ja-JP" sz="1400" b="0" kern="100" dirty="0">
                          <a:solidFill>
                            <a:schemeClr val="tx1"/>
                          </a:solidFill>
                          <a:effectLst/>
                          <a:latin typeface="メイリオ" panose="020B0604030504040204" pitchFamily="50" charset="-128"/>
                          <a:ea typeface="メイリオ" panose="020B0604030504040204" pitchFamily="50" charset="-128"/>
                          <a:cs typeface="Times New Roman" panose="02020603050405020304" pitchFamily="18" charset="0"/>
                        </a:rPr>
                        <a:t>201</a:t>
                      </a:r>
                      <a:endParaRPr kumimoji="1" lang="ja-JP" altLang="en-US" sz="1400" b="0" kern="100" dirty="0">
                        <a:solidFill>
                          <a:schemeClr val="tx1"/>
                        </a:solidFill>
                        <a:effectLst/>
                        <a:latin typeface="メイリオ" panose="020B0604030504040204" pitchFamily="50" charset="-128"/>
                        <a:ea typeface="メイリオ" panose="020B0604030504040204" pitchFamily="50" charset="-128"/>
                        <a:cs typeface="Times New Roman" panose="02020603050405020304" pitchFamily="18" charset="0"/>
                      </a:endParaRPr>
                    </a:p>
                  </a:txBody>
                  <a:tcPr marL="68530" marR="68530" marT="0" marB="0" anchor="ctr"/>
                </a:tc>
                <a:tc>
                  <a:txBody>
                    <a:bodyPr/>
                    <a:lstStyle/>
                    <a:p>
                      <a:pPr marL="0" marR="133350" algn="r" defTabSz="914400" rtl="0" eaLnBrk="1" latinLnBrk="0" hangingPunct="1">
                        <a:spcBef>
                          <a:spcPts val="600"/>
                        </a:spcBef>
                        <a:spcAft>
                          <a:spcPts val="0"/>
                        </a:spcAft>
                      </a:pPr>
                      <a:r>
                        <a:rPr kumimoji="1" lang="en-US" altLang="ja-JP" sz="1400" b="0" kern="100" dirty="0">
                          <a:solidFill>
                            <a:schemeClr val="tx1"/>
                          </a:solidFill>
                          <a:effectLst/>
                          <a:latin typeface="メイリオ" panose="020B0604030504040204" pitchFamily="50" charset="-128"/>
                          <a:ea typeface="メイリオ" panose="020B0604030504040204" pitchFamily="50" charset="-128"/>
                          <a:cs typeface="Times New Roman" panose="02020603050405020304" pitchFamily="18" charset="0"/>
                        </a:rPr>
                        <a:t>456</a:t>
                      </a:r>
                      <a:endParaRPr kumimoji="1" lang="ja-JP" altLang="en-US" sz="1400" b="0" kern="100" dirty="0">
                        <a:solidFill>
                          <a:schemeClr val="tx1"/>
                        </a:solidFill>
                        <a:effectLst/>
                        <a:latin typeface="メイリオ" panose="020B0604030504040204" pitchFamily="50" charset="-128"/>
                        <a:ea typeface="メイリオ" panose="020B0604030504040204" pitchFamily="50" charset="-128"/>
                        <a:cs typeface="Times New Roman" panose="02020603050405020304" pitchFamily="18" charset="0"/>
                      </a:endParaRPr>
                    </a:p>
                  </a:txBody>
                  <a:tcPr marL="68530" marR="68530" marT="0" marB="0" anchor="ctr"/>
                </a:tc>
                <a:tc>
                  <a:txBody>
                    <a:bodyPr/>
                    <a:lstStyle/>
                    <a:p>
                      <a:pPr marL="0" marR="66675" algn="r" defTabSz="914400" rtl="0" eaLnBrk="1" latinLnBrk="0" hangingPunct="1">
                        <a:spcBef>
                          <a:spcPts val="600"/>
                        </a:spcBef>
                        <a:spcAft>
                          <a:spcPts val="0"/>
                        </a:spcAft>
                      </a:pPr>
                      <a:r>
                        <a:rPr kumimoji="1" lang="en-US" altLang="ja-JP" sz="1400" b="0" kern="100" dirty="0">
                          <a:solidFill>
                            <a:schemeClr val="tx1"/>
                          </a:solidFill>
                          <a:effectLst/>
                          <a:latin typeface="メイリオ" panose="020B0604030504040204" pitchFamily="50" charset="-128"/>
                          <a:ea typeface="メイリオ" panose="020B0604030504040204" pitchFamily="50" charset="-128"/>
                          <a:cs typeface="Times New Roman" panose="02020603050405020304" pitchFamily="18" charset="0"/>
                        </a:rPr>
                        <a:t>2,353</a:t>
                      </a:r>
                      <a:endParaRPr kumimoji="1" lang="ja-JP" sz="1400" b="0" kern="100" dirty="0">
                        <a:solidFill>
                          <a:schemeClr val="tx1"/>
                        </a:solidFill>
                        <a:effectLst/>
                        <a:latin typeface="メイリオ" panose="020B0604030504040204" pitchFamily="50" charset="-128"/>
                        <a:ea typeface="メイリオ" panose="020B0604030504040204" pitchFamily="50" charset="-128"/>
                        <a:cs typeface="Times New Roman" panose="02020603050405020304" pitchFamily="18" charset="0"/>
                      </a:endParaRPr>
                    </a:p>
                  </a:txBody>
                  <a:tcPr marL="68530" marR="68530" marT="0" marB="0" anchor="ctr"/>
                </a:tc>
                <a:tc>
                  <a:txBody>
                    <a:bodyPr/>
                    <a:lstStyle/>
                    <a:p>
                      <a:pPr marL="0" marR="133350" algn="r" defTabSz="914400" rtl="0" eaLnBrk="1" latinLnBrk="0" hangingPunct="1">
                        <a:spcBef>
                          <a:spcPts val="600"/>
                        </a:spcBef>
                        <a:spcAft>
                          <a:spcPts val="0"/>
                        </a:spcAft>
                      </a:pPr>
                      <a:r>
                        <a:rPr kumimoji="1" lang="en-US" altLang="ja-JP" sz="1400" b="0" kern="100" dirty="0">
                          <a:solidFill>
                            <a:schemeClr val="tx1"/>
                          </a:solidFill>
                          <a:effectLst/>
                          <a:latin typeface="メイリオ" panose="020B0604030504040204" pitchFamily="50" charset="-128"/>
                          <a:ea typeface="メイリオ" panose="020B0604030504040204" pitchFamily="50" charset="-128"/>
                          <a:cs typeface="Times New Roman" panose="02020603050405020304" pitchFamily="18" charset="0"/>
                        </a:rPr>
                        <a:t>2,233</a:t>
                      </a:r>
                      <a:endParaRPr kumimoji="1" lang="ja-JP" sz="1400" b="0" kern="100" dirty="0">
                        <a:solidFill>
                          <a:schemeClr val="tx1"/>
                        </a:solidFill>
                        <a:effectLst/>
                        <a:latin typeface="メイリオ" panose="020B0604030504040204" pitchFamily="50" charset="-128"/>
                        <a:ea typeface="メイリオ" panose="020B0604030504040204" pitchFamily="50" charset="-128"/>
                        <a:cs typeface="Times New Roman" panose="02020603050405020304" pitchFamily="18" charset="0"/>
                      </a:endParaRPr>
                    </a:p>
                  </a:txBody>
                  <a:tcPr marL="68530" marR="68530" marT="0" marB="0" anchor="ctr"/>
                </a:tc>
                <a:tc>
                  <a:txBody>
                    <a:bodyPr/>
                    <a:lstStyle/>
                    <a:p>
                      <a:pPr marL="0" marR="133350" lvl="0" algn="r" defTabSz="914400" rtl="0" eaLnBrk="1" latinLnBrk="0" hangingPunct="1">
                        <a:spcBef>
                          <a:spcPts val="600"/>
                        </a:spcBef>
                        <a:spcAft>
                          <a:spcPts val="0"/>
                        </a:spcAft>
                      </a:pPr>
                      <a:r>
                        <a:rPr kumimoji="1" lang="en-US" altLang="ja-JP" sz="1400" b="0" kern="100" dirty="0">
                          <a:solidFill>
                            <a:schemeClr val="tx1"/>
                          </a:solidFill>
                          <a:effectLst/>
                          <a:latin typeface="メイリオ" panose="020B0604030504040204" pitchFamily="50" charset="-128"/>
                          <a:ea typeface="メイリオ" panose="020B0604030504040204" pitchFamily="50" charset="-128"/>
                          <a:cs typeface="Times New Roman" panose="02020603050405020304" pitchFamily="18" charset="0"/>
                        </a:rPr>
                        <a:t>708</a:t>
                      </a:r>
                      <a:endParaRPr kumimoji="1" lang="ja-JP" altLang="en-US" sz="1400" b="0" kern="100" dirty="0">
                        <a:solidFill>
                          <a:schemeClr val="tx1"/>
                        </a:solidFill>
                        <a:effectLst/>
                        <a:latin typeface="メイリオ" panose="020B0604030504040204" pitchFamily="50" charset="-128"/>
                        <a:ea typeface="メイリオ" panose="020B0604030504040204" pitchFamily="50" charset="-128"/>
                        <a:cs typeface="Times New Roman" panose="02020603050405020304" pitchFamily="18" charset="0"/>
                      </a:endParaRPr>
                    </a:p>
                  </a:txBody>
                  <a:tcPr marL="68530" marR="68530" marT="0" marB="0" anchor="ctr"/>
                </a:tc>
                <a:tc>
                  <a:txBody>
                    <a:bodyPr/>
                    <a:lstStyle/>
                    <a:p>
                      <a:pPr algn="r">
                        <a:spcBef>
                          <a:spcPts val="600"/>
                        </a:spcBef>
                        <a:spcAft>
                          <a:spcPts val="0"/>
                        </a:spcAft>
                      </a:pPr>
                      <a:r>
                        <a:rPr lang="en-US" altLang="ja-JP" sz="1400" b="0" kern="100" baseline="0" dirty="0">
                          <a:solidFill>
                            <a:schemeClr val="tx1"/>
                          </a:solidFill>
                          <a:effectLst/>
                          <a:latin typeface="メイリオ" panose="020B0604030504040204" pitchFamily="50" charset="-128"/>
                          <a:ea typeface="メイリオ" panose="020B0604030504040204" pitchFamily="50" charset="-128"/>
                          <a:cs typeface="Times New Roman" panose="02020603050405020304" pitchFamily="18" charset="0"/>
                        </a:rPr>
                        <a:t>5,951</a:t>
                      </a:r>
                      <a:r>
                        <a:rPr lang="ja-JP" altLang="en-US" sz="1400" b="0" kern="100" baseline="0" dirty="0">
                          <a:solidFill>
                            <a:schemeClr val="tx1"/>
                          </a:solidFill>
                          <a:effectLst/>
                          <a:latin typeface="メイリオ" panose="020B0604030504040204" pitchFamily="50" charset="-128"/>
                          <a:ea typeface="メイリオ" panose="020B0604030504040204" pitchFamily="50" charset="-128"/>
                          <a:cs typeface="Times New Roman" panose="02020603050405020304" pitchFamily="18" charset="0"/>
                        </a:rPr>
                        <a:t>  </a:t>
                      </a:r>
                      <a:r>
                        <a:rPr lang="en-US" altLang="ja-JP" sz="1400" b="0" kern="100" dirty="0">
                          <a:solidFill>
                            <a:schemeClr val="tx1"/>
                          </a:solidFill>
                          <a:effectLst/>
                          <a:latin typeface="メイリオ" panose="020B0604030504040204" pitchFamily="50" charset="-128"/>
                          <a:ea typeface="メイリオ" panose="020B0604030504040204" pitchFamily="50" charset="-128"/>
                          <a:cs typeface="Times New Roman" panose="02020603050405020304" pitchFamily="18" charset="0"/>
                        </a:rPr>
                        <a:t>(</a:t>
                      </a:r>
                      <a:r>
                        <a:rPr lang="ja-JP" altLang="en-US" sz="1400" b="0" kern="100" dirty="0">
                          <a:solidFill>
                            <a:schemeClr val="tx1"/>
                          </a:solidFill>
                          <a:effectLst/>
                          <a:latin typeface="メイリオ" panose="020B0604030504040204" pitchFamily="50" charset="-128"/>
                          <a:ea typeface="メイリオ" panose="020B0604030504040204" pitchFamily="50" charset="-128"/>
                          <a:cs typeface="Times New Roman" panose="02020603050405020304" pitchFamily="18" charset="0"/>
                        </a:rPr>
                        <a:t> </a:t>
                      </a:r>
                      <a:r>
                        <a:rPr lang="en-US" altLang="ja-JP" sz="1400" b="0" kern="100" dirty="0">
                          <a:solidFill>
                            <a:schemeClr val="tx1"/>
                          </a:solidFill>
                          <a:effectLst/>
                          <a:latin typeface="メイリオ" panose="020B0604030504040204" pitchFamily="50" charset="-128"/>
                          <a:ea typeface="メイリオ" panose="020B0604030504040204" pitchFamily="50" charset="-128"/>
                          <a:cs typeface="Times New Roman" panose="02020603050405020304" pitchFamily="18" charset="0"/>
                        </a:rPr>
                        <a:t>1)</a:t>
                      </a:r>
                      <a:endParaRPr lang="ja-JP" sz="1400" b="0" kern="100" dirty="0">
                        <a:solidFill>
                          <a:schemeClr val="tx1"/>
                        </a:solidFill>
                        <a:effectLst/>
                        <a:latin typeface="メイリオ" panose="020B0604030504040204" pitchFamily="50" charset="-128"/>
                        <a:ea typeface="メイリオ" panose="020B0604030504040204" pitchFamily="50" charset="-128"/>
                        <a:cs typeface="Times New Roman" panose="02020603050405020304" pitchFamily="18" charset="0"/>
                      </a:endParaRPr>
                    </a:p>
                  </a:txBody>
                  <a:tcPr marL="68530" marR="68530" marT="0" marB="0" anchor="ctr"/>
                </a:tc>
                <a:extLst>
                  <a:ext uri="{0D108BD9-81ED-4DB2-BD59-A6C34878D82A}">
                    <a16:rowId xmlns:a16="http://schemas.microsoft.com/office/drawing/2014/main" val="18129682"/>
                  </a:ext>
                </a:extLst>
              </a:tr>
              <a:tr h="261144">
                <a:tc>
                  <a:txBody>
                    <a:bodyPr/>
                    <a:lstStyle/>
                    <a:p>
                      <a:pPr algn="ctr">
                        <a:spcBef>
                          <a:spcPts val="600"/>
                        </a:spcBef>
                        <a:spcAft>
                          <a:spcPts val="0"/>
                        </a:spcAft>
                      </a:pPr>
                      <a:r>
                        <a:rPr lang="en-US" altLang="ja-JP" sz="1400" kern="100" dirty="0">
                          <a:effectLst/>
                          <a:latin typeface="メイリオ" panose="020B0604030504040204" pitchFamily="50" charset="-128"/>
                          <a:ea typeface="メイリオ" panose="020B0604030504040204" pitchFamily="50" charset="-128"/>
                          <a:cs typeface="Times New Roman" panose="02020603050405020304" pitchFamily="18" charset="0"/>
                        </a:rPr>
                        <a:t>2024</a:t>
                      </a:r>
                      <a:r>
                        <a:rPr lang="ja-JP" altLang="en-US" sz="1400" kern="100" dirty="0">
                          <a:effectLst/>
                          <a:latin typeface="メイリオ" panose="020B0604030504040204" pitchFamily="50" charset="-128"/>
                          <a:ea typeface="メイリオ" panose="020B0604030504040204" pitchFamily="50" charset="-128"/>
                          <a:cs typeface="Times New Roman" panose="02020603050405020304" pitchFamily="18" charset="0"/>
                        </a:rPr>
                        <a:t>年</a:t>
                      </a:r>
                      <a:endParaRPr lang="ja-JP" sz="1400" kern="100" dirty="0">
                        <a:effectLst/>
                        <a:latin typeface="メイリオ" panose="020B0604030504040204" pitchFamily="50" charset="-128"/>
                        <a:ea typeface="メイリオ" panose="020B0604030504040204" pitchFamily="50" charset="-128"/>
                        <a:cs typeface="Times New Roman" panose="02020603050405020304" pitchFamily="18" charset="0"/>
                      </a:endParaRPr>
                    </a:p>
                  </a:txBody>
                  <a:tcPr marL="68530" marR="68530" marT="0" marB="0" anchor="ctr"/>
                </a:tc>
                <a:tc>
                  <a:txBody>
                    <a:bodyPr/>
                    <a:lstStyle/>
                    <a:p>
                      <a:pPr marL="0" marR="133350" algn="r" defTabSz="914400" rtl="0" eaLnBrk="1" latinLnBrk="0" hangingPunct="1">
                        <a:spcBef>
                          <a:spcPts val="600"/>
                        </a:spcBef>
                        <a:spcAft>
                          <a:spcPts val="0"/>
                        </a:spcAft>
                      </a:pPr>
                      <a:r>
                        <a:rPr kumimoji="1" lang="en-US" altLang="ja-JP" sz="1400" b="0" kern="100" dirty="0">
                          <a:solidFill>
                            <a:schemeClr val="tx1"/>
                          </a:solidFill>
                          <a:effectLst/>
                          <a:latin typeface="メイリオ" panose="020B0604030504040204" pitchFamily="50" charset="-128"/>
                          <a:ea typeface="メイリオ" panose="020B0604030504040204" pitchFamily="50" charset="-128"/>
                          <a:cs typeface="Times New Roman" panose="02020603050405020304" pitchFamily="18" charset="0"/>
                        </a:rPr>
                        <a:t>157</a:t>
                      </a:r>
                      <a:endParaRPr kumimoji="1" lang="ja-JP" altLang="en-US" sz="1400" b="0" kern="100" dirty="0">
                        <a:solidFill>
                          <a:schemeClr val="tx1"/>
                        </a:solidFill>
                        <a:effectLst/>
                        <a:latin typeface="メイリオ" panose="020B0604030504040204" pitchFamily="50" charset="-128"/>
                        <a:ea typeface="メイリオ" panose="020B0604030504040204" pitchFamily="50" charset="-128"/>
                        <a:cs typeface="Times New Roman" panose="02020603050405020304" pitchFamily="18" charset="0"/>
                      </a:endParaRPr>
                    </a:p>
                  </a:txBody>
                  <a:tcPr marL="68530" marR="68530" marT="0" marB="0" anchor="ctr"/>
                </a:tc>
                <a:tc>
                  <a:txBody>
                    <a:bodyPr/>
                    <a:lstStyle/>
                    <a:p>
                      <a:pPr marL="0" marR="133350" algn="r" defTabSz="914400" rtl="0" eaLnBrk="1" latinLnBrk="0" hangingPunct="1">
                        <a:spcBef>
                          <a:spcPts val="600"/>
                        </a:spcBef>
                        <a:spcAft>
                          <a:spcPts val="0"/>
                        </a:spcAft>
                      </a:pPr>
                      <a:r>
                        <a:rPr kumimoji="1" lang="en-US" altLang="ja-JP" sz="1400" b="0" kern="100" dirty="0">
                          <a:solidFill>
                            <a:schemeClr val="tx1"/>
                          </a:solidFill>
                          <a:effectLst/>
                          <a:latin typeface="メイリオ" panose="020B0604030504040204" pitchFamily="50" charset="-128"/>
                          <a:ea typeface="メイリオ" panose="020B0604030504040204" pitchFamily="50" charset="-128"/>
                          <a:cs typeface="Times New Roman" panose="02020603050405020304" pitchFamily="18" charset="0"/>
                        </a:rPr>
                        <a:t>425</a:t>
                      </a:r>
                      <a:endParaRPr kumimoji="1" lang="ja-JP" altLang="en-US" sz="1400" b="0" kern="100" dirty="0">
                        <a:solidFill>
                          <a:schemeClr val="tx1"/>
                        </a:solidFill>
                        <a:effectLst/>
                        <a:latin typeface="メイリオ" panose="020B0604030504040204" pitchFamily="50" charset="-128"/>
                        <a:ea typeface="メイリオ" panose="020B0604030504040204" pitchFamily="50" charset="-128"/>
                        <a:cs typeface="Times New Roman" panose="02020603050405020304" pitchFamily="18" charset="0"/>
                      </a:endParaRPr>
                    </a:p>
                  </a:txBody>
                  <a:tcPr marL="68530" marR="68530" marT="0" marB="0" anchor="ctr"/>
                </a:tc>
                <a:tc>
                  <a:txBody>
                    <a:bodyPr/>
                    <a:lstStyle/>
                    <a:p>
                      <a:pPr marL="0" marR="66675" algn="r" defTabSz="914400" rtl="0" eaLnBrk="1" latinLnBrk="0" hangingPunct="1">
                        <a:spcBef>
                          <a:spcPts val="600"/>
                        </a:spcBef>
                        <a:spcAft>
                          <a:spcPts val="0"/>
                        </a:spcAft>
                      </a:pPr>
                      <a:r>
                        <a:rPr kumimoji="1" lang="en-US" altLang="ja-JP" sz="1400" b="0" kern="100" dirty="0">
                          <a:solidFill>
                            <a:schemeClr val="tx1"/>
                          </a:solidFill>
                          <a:effectLst/>
                          <a:latin typeface="メイリオ" panose="020B0604030504040204" pitchFamily="50" charset="-128"/>
                          <a:ea typeface="メイリオ" panose="020B0604030504040204" pitchFamily="50" charset="-128"/>
                          <a:cs typeface="Times New Roman" panose="02020603050405020304" pitchFamily="18" charset="0"/>
                        </a:rPr>
                        <a:t>3,342</a:t>
                      </a:r>
                      <a:endParaRPr kumimoji="1" lang="ja-JP" sz="1400" b="0" kern="100" dirty="0">
                        <a:solidFill>
                          <a:schemeClr val="tx1"/>
                        </a:solidFill>
                        <a:effectLst/>
                        <a:latin typeface="メイリオ" panose="020B0604030504040204" pitchFamily="50" charset="-128"/>
                        <a:ea typeface="メイリオ" panose="020B0604030504040204" pitchFamily="50" charset="-128"/>
                        <a:cs typeface="Times New Roman" panose="02020603050405020304" pitchFamily="18" charset="0"/>
                      </a:endParaRPr>
                    </a:p>
                  </a:txBody>
                  <a:tcPr marL="68530" marR="68530" marT="0" marB="0" anchor="ctr"/>
                </a:tc>
                <a:tc>
                  <a:txBody>
                    <a:bodyPr/>
                    <a:lstStyle/>
                    <a:p>
                      <a:pPr marL="0" marR="133350" algn="r" defTabSz="914400" rtl="0" eaLnBrk="1" latinLnBrk="0" hangingPunct="1">
                        <a:spcBef>
                          <a:spcPts val="600"/>
                        </a:spcBef>
                        <a:spcAft>
                          <a:spcPts val="0"/>
                        </a:spcAft>
                      </a:pPr>
                      <a:r>
                        <a:rPr kumimoji="1" lang="en-US" altLang="ja-JP" sz="1400" b="0" kern="100" dirty="0">
                          <a:solidFill>
                            <a:schemeClr val="tx1"/>
                          </a:solidFill>
                          <a:effectLst/>
                          <a:latin typeface="メイリオ" panose="020B0604030504040204" pitchFamily="50" charset="-128"/>
                          <a:ea typeface="メイリオ" panose="020B0604030504040204" pitchFamily="50" charset="-128"/>
                          <a:cs typeface="Times New Roman" panose="02020603050405020304" pitchFamily="18" charset="0"/>
                        </a:rPr>
                        <a:t>2,406</a:t>
                      </a:r>
                      <a:endParaRPr kumimoji="1" lang="ja-JP" sz="1400" b="0" kern="100" dirty="0">
                        <a:solidFill>
                          <a:schemeClr val="tx1"/>
                        </a:solidFill>
                        <a:effectLst/>
                        <a:latin typeface="メイリオ" panose="020B0604030504040204" pitchFamily="50" charset="-128"/>
                        <a:ea typeface="メイリオ" panose="020B0604030504040204" pitchFamily="50" charset="-128"/>
                        <a:cs typeface="Times New Roman" panose="02020603050405020304" pitchFamily="18" charset="0"/>
                      </a:endParaRPr>
                    </a:p>
                  </a:txBody>
                  <a:tcPr marL="68530" marR="68530" marT="0" marB="0" anchor="ctr"/>
                </a:tc>
                <a:tc>
                  <a:txBody>
                    <a:bodyPr/>
                    <a:lstStyle/>
                    <a:p>
                      <a:pPr marL="0" marR="133350" lvl="0" algn="r" defTabSz="914400" rtl="0" eaLnBrk="1" latinLnBrk="0" hangingPunct="1">
                        <a:spcBef>
                          <a:spcPts val="600"/>
                        </a:spcBef>
                        <a:spcAft>
                          <a:spcPts val="0"/>
                        </a:spcAft>
                      </a:pPr>
                      <a:r>
                        <a:rPr kumimoji="1" lang="en-US" altLang="ja-JP" sz="1400" b="1" kern="100" dirty="0">
                          <a:solidFill>
                            <a:srgbClr val="FF0000"/>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Times New Roman" panose="02020603050405020304" pitchFamily="18" charset="0"/>
                        </a:rPr>
                        <a:t>923</a:t>
                      </a:r>
                      <a:endParaRPr kumimoji="1" lang="ja-JP" altLang="en-US" sz="1400" b="1" kern="100" dirty="0">
                        <a:solidFill>
                          <a:srgbClr val="FF0000"/>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Times New Roman" panose="02020603050405020304" pitchFamily="18" charset="0"/>
                      </a:endParaRPr>
                    </a:p>
                  </a:txBody>
                  <a:tcPr marL="68530" marR="68530" marT="0" marB="0" anchor="ctr"/>
                </a:tc>
                <a:tc>
                  <a:txBody>
                    <a:bodyPr/>
                    <a:lstStyle/>
                    <a:p>
                      <a:pPr algn="r">
                        <a:spcBef>
                          <a:spcPts val="600"/>
                        </a:spcBef>
                        <a:spcAft>
                          <a:spcPts val="0"/>
                        </a:spcAft>
                      </a:pPr>
                      <a:r>
                        <a:rPr kumimoji="1" lang="en-US" altLang="ja-JP" sz="1400" b="1" kern="100" dirty="0">
                          <a:solidFill>
                            <a:srgbClr val="FF0000"/>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mn-cs"/>
                        </a:rPr>
                        <a:t>7,253 </a:t>
                      </a:r>
                      <a:r>
                        <a:rPr lang="ja-JP" altLang="en-US" sz="1400" b="0" kern="100" dirty="0">
                          <a:solidFill>
                            <a:schemeClr val="tx1"/>
                          </a:solidFill>
                          <a:effectLst/>
                          <a:latin typeface="メイリオ" panose="020B0604030504040204" pitchFamily="50" charset="-128"/>
                          <a:ea typeface="メイリオ" panose="020B0604030504040204" pitchFamily="50" charset="-128"/>
                          <a:cs typeface="Times New Roman" panose="02020603050405020304" pitchFamily="18" charset="0"/>
                        </a:rPr>
                        <a:t> </a:t>
                      </a:r>
                      <a:r>
                        <a:rPr lang="en-US" altLang="ja-JP" sz="1400" b="0" kern="100" dirty="0">
                          <a:solidFill>
                            <a:schemeClr val="tx1"/>
                          </a:solidFill>
                          <a:effectLst/>
                          <a:latin typeface="メイリオ" panose="020B0604030504040204" pitchFamily="50" charset="-128"/>
                          <a:ea typeface="メイリオ" panose="020B0604030504040204" pitchFamily="50" charset="-128"/>
                          <a:cs typeface="Times New Roman" panose="02020603050405020304" pitchFamily="18" charset="0"/>
                        </a:rPr>
                        <a:t>( 3)</a:t>
                      </a:r>
                      <a:endParaRPr lang="ja-JP" sz="1400" b="0" kern="100" dirty="0">
                        <a:solidFill>
                          <a:schemeClr val="tx1"/>
                        </a:solidFill>
                        <a:effectLst/>
                        <a:latin typeface="メイリオ" panose="020B0604030504040204" pitchFamily="50" charset="-128"/>
                        <a:ea typeface="メイリオ" panose="020B0604030504040204" pitchFamily="50" charset="-128"/>
                        <a:cs typeface="Times New Roman" panose="02020603050405020304" pitchFamily="18" charset="0"/>
                      </a:endParaRPr>
                    </a:p>
                  </a:txBody>
                  <a:tcPr marL="68530" marR="68530" marT="0" marB="0" anchor="ctr"/>
                </a:tc>
                <a:extLst>
                  <a:ext uri="{0D108BD9-81ED-4DB2-BD59-A6C34878D82A}">
                    <a16:rowId xmlns:a16="http://schemas.microsoft.com/office/drawing/2014/main" val="2638415226"/>
                  </a:ext>
                </a:extLst>
              </a:tr>
              <a:tr h="261144">
                <a:tc>
                  <a:txBody>
                    <a:bodyPr/>
                    <a:lstStyle/>
                    <a:p>
                      <a:pPr algn="ctr">
                        <a:spcBef>
                          <a:spcPts val="600"/>
                        </a:spcBef>
                        <a:spcAft>
                          <a:spcPts val="0"/>
                        </a:spcAft>
                      </a:pPr>
                      <a:r>
                        <a:rPr lang="en-US" altLang="ja-JP" sz="1400" kern="100" dirty="0">
                          <a:effectLst/>
                          <a:latin typeface="メイリオ" panose="020B0604030504040204" pitchFamily="50" charset="-128"/>
                          <a:ea typeface="メイリオ" panose="020B0604030504040204" pitchFamily="50" charset="-128"/>
                          <a:cs typeface="Times New Roman" panose="02020603050405020304" pitchFamily="18" charset="0"/>
                        </a:rPr>
                        <a:t>2025</a:t>
                      </a:r>
                      <a:r>
                        <a:rPr lang="ja-JP" altLang="en-US" sz="1400" kern="100" dirty="0">
                          <a:effectLst/>
                          <a:latin typeface="メイリオ" panose="020B0604030504040204" pitchFamily="50" charset="-128"/>
                          <a:ea typeface="メイリオ" panose="020B0604030504040204" pitchFamily="50" charset="-128"/>
                          <a:cs typeface="Times New Roman" panose="02020603050405020304" pitchFamily="18" charset="0"/>
                        </a:rPr>
                        <a:t>年</a:t>
                      </a:r>
                      <a:endParaRPr lang="ja-JP" sz="1400" kern="100" dirty="0">
                        <a:effectLst/>
                        <a:latin typeface="メイリオ" panose="020B0604030504040204" pitchFamily="50" charset="-128"/>
                        <a:ea typeface="メイリオ" panose="020B0604030504040204" pitchFamily="50" charset="-128"/>
                        <a:cs typeface="Times New Roman" panose="02020603050405020304" pitchFamily="18" charset="0"/>
                      </a:endParaRPr>
                    </a:p>
                  </a:txBody>
                  <a:tcPr marL="68530" marR="68530" marT="0" marB="0" anchor="ctr"/>
                </a:tc>
                <a:tc>
                  <a:txBody>
                    <a:bodyPr/>
                    <a:lstStyle/>
                    <a:p>
                      <a:pPr marL="0" marR="133350" algn="r" defTabSz="914400" rtl="0" eaLnBrk="1" latinLnBrk="0" hangingPunct="1">
                        <a:spcBef>
                          <a:spcPts val="600"/>
                        </a:spcBef>
                        <a:spcAft>
                          <a:spcPts val="0"/>
                        </a:spcAft>
                      </a:pPr>
                      <a:r>
                        <a:rPr kumimoji="1" lang="en-US" altLang="ja-JP" sz="1400" b="0" kern="100" dirty="0">
                          <a:solidFill>
                            <a:schemeClr val="tx1"/>
                          </a:solidFill>
                          <a:effectLst/>
                          <a:latin typeface="メイリオ" panose="020B0604030504040204" pitchFamily="50" charset="-128"/>
                          <a:ea typeface="メイリオ" panose="020B0604030504040204" pitchFamily="50" charset="-128"/>
                          <a:cs typeface="Times New Roman" panose="02020603050405020304" pitchFamily="18" charset="0"/>
                        </a:rPr>
                        <a:t>131</a:t>
                      </a:r>
                      <a:endParaRPr kumimoji="1" lang="ja-JP" altLang="en-US" sz="1400" b="0" kern="100" dirty="0">
                        <a:solidFill>
                          <a:schemeClr val="tx1"/>
                        </a:solidFill>
                        <a:effectLst/>
                        <a:latin typeface="メイリオ" panose="020B0604030504040204" pitchFamily="50" charset="-128"/>
                        <a:ea typeface="メイリオ" panose="020B0604030504040204" pitchFamily="50" charset="-128"/>
                        <a:cs typeface="Times New Roman" panose="02020603050405020304" pitchFamily="18" charset="0"/>
                      </a:endParaRPr>
                    </a:p>
                  </a:txBody>
                  <a:tcPr marL="68530" marR="68530" marT="0" marB="0" anchor="ctr"/>
                </a:tc>
                <a:tc>
                  <a:txBody>
                    <a:bodyPr/>
                    <a:lstStyle/>
                    <a:p>
                      <a:pPr marL="0" marR="133350" algn="r" defTabSz="914400" rtl="0" eaLnBrk="1" latinLnBrk="0" hangingPunct="1">
                        <a:spcBef>
                          <a:spcPts val="600"/>
                        </a:spcBef>
                        <a:spcAft>
                          <a:spcPts val="0"/>
                        </a:spcAft>
                      </a:pPr>
                      <a:r>
                        <a:rPr kumimoji="1" lang="en-US" altLang="ja-JP" sz="1400" b="1" kern="100" dirty="0">
                          <a:solidFill>
                            <a:srgbClr val="FF0000"/>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Times New Roman" panose="02020603050405020304" pitchFamily="18" charset="0"/>
                        </a:rPr>
                        <a:t>1,217</a:t>
                      </a:r>
                      <a:endParaRPr kumimoji="1" lang="ja-JP" altLang="en-US" sz="1400" b="1" kern="100" dirty="0">
                        <a:solidFill>
                          <a:srgbClr val="FF0000"/>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Times New Roman" panose="02020603050405020304" pitchFamily="18" charset="0"/>
                      </a:endParaRPr>
                    </a:p>
                  </a:txBody>
                  <a:tcPr marL="68530" marR="68530" marT="0" marB="0" anchor="ctr"/>
                </a:tc>
                <a:tc>
                  <a:txBody>
                    <a:bodyPr/>
                    <a:lstStyle/>
                    <a:p>
                      <a:pPr marL="0" marR="66675" algn="r" defTabSz="914400" rtl="0" eaLnBrk="1" latinLnBrk="0" hangingPunct="1">
                        <a:spcBef>
                          <a:spcPts val="600"/>
                        </a:spcBef>
                        <a:spcAft>
                          <a:spcPts val="0"/>
                        </a:spcAft>
                      </a:pPr>
                      <a:r>
                        <a:rPr kumimoji="1" lang="en-US" altLang="ja-JP" sz="1400" b="0" kern="100" dirty="0">
                          <a:solidFill>
                            <a:schemeClr val="tx1"/>
                          </a:solidFill>
                          <a:effectLst/>
                          <a:latin typeface="メイリオ" panose="020B0604030504040204" pitchFamily="50" charset="-128"/>
                          <a:ea typeface="メイリオ" panose="020B0604030504040204" pitchFamily="50" charset="-128"/>
                          <a:cs typeface="Times New Roman" panose="02020603050405020304" pitchFamily="18" charset="0"/>
                        </a:rPr>
                        <a:t>2,864</a:t>
                      </a:r>
                      <a:endParaRPr kumimoji="1" lang="ja-JP" sz="1400" b="0" kern="100" dirty="0">
                        <a:solidFill>
                          <a:schemeClr val="tx1"/>
                        </a:solidFill>
                        <a:effectLst/>
                        <a:latin typeface="メイリオ" panose="020B0604030504040204" pitchFamily="50" charset="-128"/>
                        <a:ea typeface="メイリオ" panose="020B0604030504040204" pitchFamily="50" charset="-128"/>
                        <a:cs typeface="Times New Roman" panose="02020603050405020304" pitchFamily="18" charset="0"/>
                      </a:endParaRPr>
                    </a:p>
                  </a:txBody>
                  <a:tcPr marL="68530" marR="68530" marT="0" marB="0" anchor="ctr"/>
                </a:tc>
                <a:tc>
                  <a:txBody>
                    <a:bodyPr/>
                    <a:lstStyle/>
                    <a:p>
                      <a:pPr marL="0" marR="133350" algn="r" defTabSz="914400" rtl="0" eaLnBrk="1" latinLnBrk="0" hangingPunct="1">
                        <a:spcBef>
                          <a:spcPts val="600"/>
                        </a:spcBef>
                        <a:spcAft>
                          <a:spcPts val="0"/>
                        </a:spcAft>
                      </a:pPr>
                      <a:r>
                        <a:rPr kumimoji="1" lang="en-US" altLang="ja-JP" sz="1400" b="0" kern="100" dirty="0">
                          <a:solidFill>
                            <a:schemeClr val="tx1"/>
                          </a:solidFill>
                          <a:effectLst/>
                          <a:latin typeface="メイリオ" panose="020B0604030504040204" pitchFamily="50" charset="-128"/>
                          <a:ea typeface="メイリオ" panose="020B0604030504040204" pitchFamily="50" charset="-128"/>
                          <a:cs typeface="Times New Roman" panose="02020603050405020304" pitchFamily="18" charset="0"/>
                        </a:rPr>
                        <a:t>2,219</a:t>
                      </a:r>
                      <a:endParaRPr kumimoji="1" lang="ja-JP" sz="1400" b="0" kern="100" dirty="0">
                        <a:solidFill>
                          <a:schemeClr val="tx1"/>
                        </a:solidFill>
                        <a:effectLst/>
                        <a:latin typeface="メイリオ" panose="020B0604030504040204" pitchFamily="50" charset="-128"/>
                        <a:ea typeface="メイリオ" panose="020B0604030504040204" pitchFamily="50" charset="-128"/>
                        <a:cs typeface="Times New Roman" panose="02020603050405020304" pitchFamily="18" charset="0"/>
                      </a:endParaRPr>
                    </a:p>
                  </a:txBody>
                  <a:tcPr marL="68530" marR="68530" marT="0" marB="0" anchor="ctr"/>
                </a:tc>
                <a:tc>
                  <a:txBody>
                    <a:bodyPr/>
                    <a:lstStyle/>
                    <a:p>
                      <a:pPr marL="0" marR="133350" lvl="0" algn="r" defTabSz="914400" rtl="0" eaLnBrk="1" latinLnBrk="0" hangingPunct="1">
                        <a:spcBef>
                          <a:spcPts val="600"/>
                        </a:spcBef>
                        <a:spcAft>
                          <a:spcPts val="0"/>
                        </a:spcAft>
                      </a:pPr>
                      <a:r>
                        <a:rPr kumimoji="1" lang="en-US" altLang="ja-JP" sz="1400" b="0" kern="100" dirty="0">
                          <a:solidFill>
                            <a:schemeClr val="tx1"/>
                          </a:solidFill>
                          <a:effectLst/>
                          <a:latin typeface="メイリオ" panose="020B0604030504040204" pitchFamily="50" charset="-128"/>
                          <a:ea typeface="メイリオ" panose="020B0604030504040204" pitchFamily="50" charset="-128"/>
                          <a:cs typeface="Times New Roman" panose="02020603050405020304" pitchFamily="18" charset="0"/>
                        </a:rPr>
                        <a:t>771</a:t>
                      </a:r>
                      <a:endParaRPr kumimoji="1" lang="ja-JP" altLang="en-US" sz="1400" b="0" kern="100" dirty="0">
                        <a:solidFill>
                          <a:schemeClr val="tx1"/>
                        </a:solidFill>
                        <a:effectLst/>
                        <a:latin typeface="メイリオ" panose="020B0604030504040204" pitchFamily="50" charset="-128"/>
                        <a:ea typeface="メイリオ" panose="020B0604030504040204" pitchFamily="50" charset="-128"/>
                        <a:cs typeface="Times New Roman" panose="02020603050405020304" pitchFamily="18" charset="0"/>
                      </a:endParaRPr>
                    </a:p>
                  </a:txBody>
                  <a:tcPr marL="68530" marR="68530" marT="0" marB="0" anchor="ctr"/>
                </a:tc>
                <a:tc>
                  <a:txBody>
                    <a:bodyPr/>
                    <a:lstStyle/>
                    <a:p>
                      <a:pPr algn="r">
                        <a:spcBef>
                          <a:spcPts val="600"/>
                        </a:spcBef>
                        <a:spcAft>
                          <a:spcPts val="0"/>
                        </a:spcAft>
                      </a:pPr>
                      <a:r>
                        <a:rPr lang="en-US" altLang="ja-JP" sz="1400" b="0" kern="100" dirty="0">
                          <a:solidFill>
                            <a:schemeClr val="tx1"/>
                          </a:solidFill>
                          <a:effectLst/>
                          <a:latin typeface="メイリオ" panose="020B0604030504040204" pitchFamily="50" charset="-128"/>
                          <a:ea typeface="メイリオ" panose="020B0604030504040204" pitchFamily="50" charset="-128"/>
                          <a:cs typeface="Times New Roman" panose="02020603050405020304" pitchFamily="18" charset="0"/>
                        </a:rPr>
                        <a:t>7,202  ( 5)</a:t>
                      </a:r>
                      <a:endParaRPr lang="ja-JP" sz="1400" b="0" kern="100" dirty="0">
                        <a:solidFill>
                          <a:schemeClr val="tx1"/>
                        </a:solidFill>
                        <a:effectLst/>
                        <a:latin typeface="メイリオ" panose="020B0604030504040204" pitchFamily="50" charset="-128"/>
                        <a:ea typeface="メイリオ" panose="020B0604030504040204" pitchFamily="50" charset="-128"/>
                        <a:cs typeface="Times New Roman" panose="02020603050405020304" pitchFamily="18" charset="0"/>
                      </a:endParaRPr>
                    </a:p>
                  </a:txBody>
                  <a:tcPr marL="68530" marR="68530" marT="0" marB="0" anchor="ctr"/>
                </a:tc>
                <a:extLst>
                  <a:ext uri="{0D108BD9-81ED-4DB2-BD59-A6C34878D82A}">
                    <a16:rowId xmlns:a16="http://schemas.microsoft.com/office/drawing/2014/main" val="2665882025"/>
                  </a:ext>
                </a:extLst>
              </a:tr>
            </a:tbl>
          </a:graphicData>
        </a:graphic>
      </p:graphicFrame>
      <p:sp>
        <p:nvSpPr>
          <p:cNvPr id="16" name="正方形/長方形 15"/>
          <p:cNvSpPr/>
          <p:nvPr/>
        </p:nvSpPr>
        <p:spPr>
          <a:xfrm>
            <a:off x="396203" y="3767667"/>
            <a:ext cx="3499676" cy="261610"/>
          </a:xfrm>
          <a:prstGeom prst="rect">
            <a:avLst/>
          </a:prstGeom>
        </p:spPr>
        <p:txBody>
          <a:bodyPr wrap="non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1" lang="en-US" altLang="ja-JP" sz="11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※2020</a:t>
            </a:r>
            <a:r>
              <a:rPr kumimoji="1" lang="ja-JP" altLang="en-US" sz="11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年の調査期間は６月から</a:t>
            </a:r>
            <a:r>
              <a:rPr lang="ja-JP" altLang="en-US" sz="1100" dirty="0">
                <a:solidFill>
                  <a:prstClr val="black"/>
                </a:solidFill>
                <a:latin typeface="メイリオ" panose="020B0604030504040204" pitchFamily="50" charset="-128"/>
                <a:ea typeface="メイリオ" panose="020B0604030504040204" pitchFamily="50" charset="-128"/>
              </a:rPr>
              <a:t>９</a:t>
            </a:r>
            <a:r>
              <a:rPr kumimoji="1" lang="ja-JP" altLang="en-US" sz="11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月となっている。</a:t>
            </a:r>
            <a:endParaRPr kumimoji="1" lang="en-US" altLang="ja-JP" sz="11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endParaRPr>
          </a:p>
        </p:txBody>
      </p:sp>
      <p:sp>
        <p:nvSpPr>
          <p:cNvPr id="6" name="テキスト ボックス 5"/>
          <p:cNvSpPr txBox="1"/>
          <p:nvPr/>
        </p:nvSpPr>
        <p:spPr>
          <a:xfrm>
            <a:off x="203094" y="1112854"/>
            <a:ext cx="4824536" cy="369332"/>
          </a:xfrm>
          <a:prstGeom prst="rect">
            <a:avLst/>
          </a:prstGeom>
          <a:no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1" lang="ja-JP" altLang="en-US" sz="18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■月別の熱中症救急搬送人員数（府域）</a:t>
            </a:r>
          </a:p>
        </p:txBody>
      </p:sp>
      <p:sp>
        <p:nvSpPr>
          <p:cNvPr id="17" name="テキスト ボックス 16"/>
          <p:cNvSpPr txBox="1"/>
          <p:nvPr/>
        </p:nvSpPr>
        <p:spPr>
          <a:xfrm>
            <a:off x="211700" y="4000602"/>
            <a:ext cx="4824536" cy="369332"/>
          </a:xfrm>
          <a:prstGeom prst="rect">
            <a:avLst/>
          </a:prstGeom>
          <a:no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1" lang="ja-JP" altLang="en-US" sz="18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■熱中症による救急搬送状況（都道府県別）</a:t>
            </a:r>
          </a:p>
        </p:txBody>
      </p:sp>
      <p:sp>
        <p:nvSpPr>
          <p:cNvPr id="18" name="正方形/長方形 17"/>
          <p:cNvSpPr/>
          <p:nvPr/>
        </p:nvSpPr>
        <p:spPr>
          <a:xfrm>
            <a:off x="5277253" y="844714"/>
            <a:ext cx="3884414" cy="261610"/>
          </a:xfrm>
          <a:prstGeom prst="rect">
            <a:avLst/>
          </a:prstGeom>
        </p:spPr>
        <p:txBody>
          <a:bodyPr wrap="squar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1" lang="ja-JP" altLang="en-US" sz="1100" b="0" i="0" u="none" strike="noStrike" kern="1200" cap="none" spc="0" normalizeH="0" baseline="0" noProof="0" dirty="0">
                <a:ln>
                  <a:noFill/>
                </a:ln>
                <a:solidFill>
                  <a:prstClr val="white"/>
                </a:solidFill>
                <a:effectLst/>
                <a:uLnTx/>
                <a:uFillTx/>
                <a:latin typeface="メイリオ" panose="020B0604030504040204" pitchFamily="50" charset="-128"/>
                <a:ea typeface="メイリオ" panose="020B0604030504040204" pitchFamily="50" charset="-128"/>
                <a:cs typeface="+mn-cs"/>
              </a:rPr>
              <a:t>（出典）いずれも消防庁「熱中症による救急搬送の状況」</a:t>
            </a:r>
          </a:p>
        </p:txBody>
      </p:sp>
      <p:sp>
        <p:nvSpPr>
          <p:cNvPr id="22" name="テキスト ボックス 21"/>
          <p:cNvSpPr txBox="1"/>
          <p:nvPr/>
        </p:nvSpPr>
        <p:spPr>
          <a:xfrm>
            <a:off x="4806173" y="3994818"/>
            <a:ext cx="3941624" cy="369332"/>
          </a:xfrm>
          <a:prstGeom prst="rect">
            <a:avLst/>
          </a:prstGeom>
          <a:no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1" lang="ja-JP" altLang="en-US" sz="18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■年齢区分別の救急搬送数（府域）</a:t>
            </a:r>
          </a:p>
        </p:txBody>
      </p:sp>
      <p:sp>
        <p:nvSpPr>
          <p:cNvPr id="19" name="タイトル 1"/>
          <p:cNvSpPr txBox="1">
            <a:spLocks/>
          </p:cNvSpPr>
          <p:nvPr/>
        </p:nvSpPr>
        <p:spPr>
          <a:xfrm>
            <a:off x="8439416" y="6530972"/>
            <a:ext cx="655069" cy="327029"/>
          </a:xfrm>
          <a:prstGeom prst="rect">
            <a:avLst/>
          </a:prstGeom>
          <a:solidFill>
            <a:schemeClr val="tx2">
              <a:lumMod val="40000"/>
              <a:lumOff val="60000"/>
            </a:schemeClr>
          </a:solidFill>
          <a:ln w="25400">
            <a:noFill/>
          </a:ln>
        </p:spPr>
        <p:txBody>
          <a:bodyPr vert="horz" lIns="128016" tIns="64008" rIns="128016" bIns="64008" rtlCol="0" anchor="ct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fld id="{7EA52E81-8B35-4FB5-815F-5F3227450F9F}" type="slidenum">
              <a:rPr kumimoji="1" lang="ja-JP" altLang="en-US" sz="2200" b="1" i="0" u="none" strike="noStrike" kern="1200" cap="none" spc="0" normalizeH="0" baseline="0" noProof="0" smtClean="0">
                <a:ln>
                  <a:noFill/>
                </a:ln>
                <a:solidFill>
                  <a:prstClr val="black"/>
                </a:solidFill>
                <a:effectLst/>
                <a:uLnTx/>
                <a:uFillTx/>
                <a:latin typeface="Meiryo UI" panose="020B0604030504040204" pitchFamily="50" charset="-128"/>
                <a:ea typeface="Meiryo UI" panose="020B0604030504040204" pitchFamily="50" charset="-128"/>
                <a:cs typeface="+mj-cs"/>
              </a:rPr>
              <a:t>4</a:t>
            </a:fld>
            <a:endParaRPr kumimoji="1" lang="ja-JP" altLang="en-US" sz="22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j-cs"/>
            </a:endParaRPr>
          </a:p>
        </p:txBody>
      </p:sp>
      <p:pic>
        <p:nvPicPr>
          <p:cNvPr id="8" name="図 7">
            <a:extLst>
              <a:ext uri="{FF2B5EF4-FFF2-40B4-BE49-F238E27FC236}">
                <a16:creationId xmlns:a16="http://schemas.microsoft.com/office/drawing/2014/main" id="{EE3E69CF-A83B-4893-A4E8-37D969ABED2A}"/>
              </a:ext>
            </a:extLst>
          </p:cNvPr>
          <p:cNvPicPr>
            <a:picLocks noChangeAspect="1"/>
          </p:cNvPicPr>
          <p:nvPr/>
        </p:nvPicPr>
        <p:blipFill>
          <a:blip r:embed="rId3"/>
          <a:stretch>
            <a:fillRect/>
          </a:stretch>
        </p:blipFill>
        <p:spPr>
          <a:xfrm>
            <a:off x="414219" y="4340630"/>
            <a:ext cx="4402286" cy="2160000"/>
          </a:xfrm>
          <a:prstGeom prst="rect">
            <a:avLst/>
          </a:prstGeom>
        </p:spPr>
      </p:pic>
      <p:pic>
        <p:nvPicPr>
          <p:cNvPr id="25" name="図 24">
            <a:extLst>
              <a:ext uri="{FF2B5EF4-FFF2-40B4-BE49-F238E27FC236}">
                <a16:creationId xmlns:a16="http://schemas.microsoft.com/office/drawing/2014/main" id="{C7B23030-D7D1-46B3-934E-757C52BF442C}"/>
              </a:ext>
            </a:extLst>
          </p:cNvPr>
          <p:cNvPicPr>
            <a:picLocks noChangeAspect="1"/>
          </p:cNvPicPr>
          <p:nvPr/>
        </p:nvPicPr>
        <p:blipFill>
          <a:blip r:embed="rId4"/>
          <a:stretch>
            <a:fillRect/>
          </a:stretch>
        </p:blipFill>
        <p:spPr>
          <a:xfrm>
            <a:off x="5413259" y="4340630"/>
            <a:ext cx="3011990" cy="2161590"/>
          </a:xfrm>
          <a:prstGeom prst="rect">
            <a:avLst/>
          </a:prstGeom>
        </p:spPr>
      </p:pic>
      <p:sp>
        <p:nvSpPr>
          <p:cNvPr id="14" name="テキスト ボックス 13">
            <a:extLst>
              <a:ext uri="{FF2B5EF4-FFF2-40B4-BE49-F238E27FC236}">
                <a16:creationId xmlns:a16="http://schemas.microsoft.com/office/drawing/2014/main" id="{5BA61C6B-C731-4324-A989-C79EE722509D}"/>
              </a:ext>
            </a:extLst>
          </p:cNvPr>
          <p:cNvSpPr txBox="1"/>
          <p:nvPr/>
        </p:nvSpPr>
        <p:spPr>
          <a:xfrm>
            <a:off x="-1480" y="-35699"/>
            <a:ext cx="9145480" cy="486279"/>
          </a:xfrm>
          <a:prstGeom prst="rect">
            <a:avLst/>
          </a:prstGeom>
          <a:solidFill>
            <a:srgbClr val="002060"/>
          </a:solidFill>
          <a:ln>
            <a:noFill/>
          </a:ln>
          <a:effectLst/>
        </p:spPr>
        <p:txBody>
          <a:bodyPr wrap="square" lIns="91190" tIns="57908" rIns="91190" bIns="57908" rtlCol="0" anchor="ctr">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ja-JP" altLang="en-US" sz="2400" b="1" kern="0" dirty="0">
                <a:solidFill>
                  <a:prstClr val="white"/>
                </a:solidFill>
                <a:latin typeface="Meiryo UI" panose="020B0604030504040204" pitchFamily="50" charset="-128"/>
                <a:ea typeface="Meiryo UI" panose="020B0604030504040204" pitchFamily="50" charset="-128"/>
                <a:cs typeface="Meiryo UI" panose="020B0604030504040204" pitchFamily="50" charset="-128"/>
              </a:rPr>
              <a:t>１．大阪府の</a:t>
            </a:r>
            <a:r>
              <a:rPr kumimoji="0" lang="en-US" altLang="ja-JP" sz="2400" b="1" kern="0" dirty="0">
                <a:solidFill>
                  <a:prstClr val="white"/>
                </a:solidFill>
                <a:latin typeface="Meiryo UI" panose="020B0604030504040204" pitchFamily="50" charset="-128"/>
                <a:ea typeface="Meiryo UI" panose="020B0604030504040204" pitchFamily="50" charset="-128"/>
                <a:cs typeface="Meiryo UI" panose="020B0604030504040204" pitchFamily="50" charset="-128"/>
              </a:rPr>
              <a:t>2025</a:t>
            </a:r>
            <a:r>
              <a:rPr kumimoji="0" lang="ja-JP" altLang="en-US" sz="2400" b="1" kern="0" dirty="0">
                <a:solidFill>
                  <a:prstClr val="white"/>
                </a:solidFill>
                <a:latin typeface="Meiryo UI" panose="020B0604030504040204" pitchFamily="50" charset="-128"/>
                <a:ea typeface="Meiryo UI" panose="020B0604030504040204" pitchFamily="50" charset="-128"/>
                <a:cs typeface="Meiryo UI" panose="020B0604030504040204" pitchFamily="50" charset="-128"/>
              </a:rPr>
              <a:t>年夏の状況</a:t>
            </a:r>
            <a:endParaRPr kumimoji="0" lang="ja-JP" altLang="en-US" sz="2400" b="1" i="0" u="none" strike="noStrike" kern="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27114932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角丸四角形 12"/>
          <p:cNvSpPr/>
          <p:nvPr/>
        </p:nvSpPr>
        <p:spPr>
          <a:xfrm>
            <a:off x="645330" y="583898"/>
            <a:ext cx="7959118" cy="5929782"/>
          </a:xfrm>
          <a:prstGeom prst="roundRect">
            <a:avLst>
              <a:gd name="adj" fmla="val 4326"/>
            </a:avLst>
          </a:prstGeom>
          <a:solidFill>
            <a:schemeClr val="accent5">
              <a:lumMod val="20000"/>
              <a:lumOff val="80000"/>
            </a:schemeClr>
          </a:solidFill>
          <a:ln w="73025" cmpd="dbl">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vert="eaVert" lIns="0" tIns="0" rIns="0" bIns="0" rtlCol="0" anchor="ctr"/>
          <a:lstStyle/>
          <a:p>
            <a:pPr algn="ctr"/>
            <a:endParaRPr lang="ja-JP" altLang="en-US" sz="1600" b="1">
              <a:latin typeface="Meiryo UI" panose="020B0604030504040204" pitchFamily="50" charset="-128"/>
              <a:ea typeface="Meiryo UI" panose="020B0604030504040204" pitchFamily="50" charset="-128"/>
              <a:cs typeface="Meiryo UI" panose="020B0604030504040204" pitchFamily="50" charset="-128"/>
            </a:endParaRPr>
          </a:p>
        </p:txBody>
      </p:sp>
      <p:sp>
        <p:nvSpPr>
          <p:cNvPr id="15" name="正方形/長方形 14"/>
          <p:cNvSpPr/>
          <p:nvPr/>
        </p:nvSpPr>
        <p:spPr>
          <a:xfrm>
            <a:off x="1043608" y="1333982"/>
            <a:ext cx="7056784" cy="4649414"/>
          </a:xfrm>
          <a:prstGeom prst="rect">
            <a:avLst/>
          </a:prstGeom>
        </p:spPr>
        <p:txBody>
          <a:bodyPr wrap="square">
            <a:spAutoFit/>
          </a:bodyPr>
          <a:lstStyle/>
          <a:p>
            <a:pPr>
              <a:lnSpc>
                <a:spcPct val="150000"/>
              </a:lnSpc>
              <a:spcBef>
                <a:spcPts val="1200"/>
              </a:spcBef>
            </a:pPr>
            <a:r>
              <a:rPr kumimoji="0" lang="ja-JP" altLang="en-US" sz="2800" b="1" kern="0">
                <a:solidFill>
                  <a:schemeClr val="tx2">
                    <a:lumMod val="75000"/>
                  </a:schemeClr>
                </a:solidFill>
                <a:latin typeface="Meiryo UI" panose="020B0604030504040204" pitchFamily="50" charset="-128"/>
                <a:ea typeface="Meiryo UI" panose="020B0604030504040204" pitchFamily="50" charset="-128"/>
                <a:cs typeface="Meiryo UI" panose="020B0604030504040204" pitchFamily="50" charset="-128"/>
              </a:rPr>
              <a:t>（１）暑さ対策・熱中症予防に関する啓発</a:t>
            </a:r>
            <a:endParaRPr kumimoji="0" lang="en-US" altLang="ja-JP" sz="2800" b="1" kern="0">
              <a:solidFill>
                <a:schemeClr val="tx2">
                  <a:lumMod val="75000"/>
                </a:schemeClr>
              </a:solidFill>
              <a:latin typeface="Meiryo UI" panose="020B0604030504040204" pitchFamily="50" charset="-128"/>
              <a:ea typeface="Meiryo UI" panose="020B0604030504040204" pitchFamily="50" charset="-128"/>
              <a:cs typeface="Meiryo UI" panose="020B0604030504040204" pitchFamily="50" charset="-128"/>
            </a:endParaRPr>
          </a:p>
          <a:p>
            <a:pPr>
              <a:lnSpc>
                <a:spcPct val="150000"/>
              </a:lnSpc>
              <a:spcBef>
                <a:spcPts val="1200"/>
              </a:spcBef>
            </a:pPr>
            <a:r>
              <a:rPr kumimoji="0" lang="ja-JP" altLang="en-US" sz="2800" b="1" kern="0">
                <a:solidFill>
                  <a:srgbClr val="002060"/>
                </a:solidFill>
                <a:latin typeface="Meiryo UI" panose="020B0604030504040204" pitchFamily="50" charset="-128"/>
                <a:ea typeface="Meiryo UI" panose="020B0604030504040204" pitchFamily="50" charset="-128"/>
                <a:cs typeface="Meiryo UI" panose="020B0604030504040204" pitchFamily="50" charset="-128"/>
              </a:rPr>
              <a:t>（２）涼しい空間の活用促進</a:t>
            </a:r>
            <a:endParaRPr kumimoji="0" lang="en-US" altLang="ja-JP" sz="2800" b="1" kern="0">
              <a:solidFill>
                <a:srgbClr val="002060"/>
              </a:solidFill>
              <a:latin typeface="Meiryo UI" panose="020B0604030504040204" pitchFamily="50" charset="-128"/>
              <a:ea typeface="Meiryo UI" panose="020B0604030504040204" pitchFamily="50" charset="-128"/>
              <a:cs typeface="Meiryo UI" panose="020B0604030504040204" pitchFamily="50" charset="-128"/>
            </a:endParaRPr>
          </a:p>
          <a:p>
            <a:pPr>
              <a:lnSpc>
                <a:spcPct val="150000"/>
              </a:lnSpc>
              <a:spcBef>
                <a:spcPts val="1200"/>
              </a:spcBef>
            </a:pPr>
            <a:r>
              <a:rPr kumimoji="0" lang="ja-JP" altLang="en-US" sz="2800" b="1" kern="0">
                <a:solidFill>
                  <a:srgbClr val="002060"/>
                </a:solidFill>
                <a:latin typeface="Meiryo UI" panose="020B0604030504040204" pitchFamily="50" charset="-128"/>
                <a:ea typeface="Meiryo UI" panose="020B0604030504040204" pitchFamily="50" charset="-128"/>
                <a:cs typeface="Meiryo UI" panose="020B0604030504040204" pitchFamily="50" charset="-128"/>
              </a:rPr>
              <a:t>（３）クールスポットの創出・活用</a:t>
            </a:r>
            <a:endParaRPr kumimoji="0" lang="en-US" altLang="ja-JP" sz="2800" b="1" kern="0">
              <a:solidFill>
                <a:srgbClr val="002060"/>
              </a:solidFill>
              <a:latin typeface="Meiryo UI" panose="020B0604030504040204" pitchFamily="50" charset="-128"/>
              <a:ea typeface="Meiryo UI" panose="020B0604030504040204" pitchFamily="50" charset="-128"/>
              <a:cs typeface="Meiryo UI" panose="020B0604030504040204" pitchFamily="50" charset="-128"/>
            </a:endParaRPr>
          </a:p>
          <a:p>
            <a:pPr>
              <a:lnSpc>
                <a:spcPct val="150000"/>
              </a:lnSpc>
              <a:spcBef>
                <a:spcPts val="1200"/>
              </a:spcBef>
            </a:pPr>
            <a:r>
              <a:rPr kumimoji="0" lang="ja-JP" altLang="en-US" sz="2800" b="1" kern="0">
                <a:solidFill>
                  <a:srgbClr val="002060"/>
                </a:solidFill>
                <a:latin typeface="Meiryo UI" panose="020B0604030504040204" pitchFamily="50" charset="-128"/>
                <a:ea typeface="Meiryo UI" panose="020B0604030504040204" pitchFamily="50" charset="-128"/>
                <a:cs typeface="Meiryo UI" panose="020B0604030504040204" pitchFamily="50" charset="-128"/>
              </a:rPr>
              <a:t>（４）緑化</a:t>
            </a:r>
            <a:r>
              <a:rPr kumimoji="0" lang="ja-JP" altLang="en-US" sz="2800" b="1" kern="0">
                <a:solidFill>
                  <a:schemeClr val="tx2">
                    <a:lumMod val="50000"/>
                  </a:schemeClr>
                </a:solidFill>
                <a:latin typeface="Meiryo UI" panose="020B0604030504040204" pitchFamily="50" charset="-128"/>
                <a:ea typeface="Meiryo UI" panose="020B0604030504040204" pitchFamily="50" charset="-128"/>
                <a:cs typeface="Meiryo UI" panose="020B0604030504040204" pitchFamily="50" charset="-128"/>
              </a:rPr>
              <a:t>・</a:t>
            </a:r>
            <a:r>
              <a:rPr kumimoji="0" lang="ja-JP" altLang="en-US" sz="2800" b="1" kern="0">
                <a:solidFill>
                  <a:srgbClr val="002060"/>
                </a:solidFill>
                <a:latin typeface="Meiryo UI" panose="020B0604030504040204" pitchFamily="50" charset="-128"/>
                <a:ea typeface="Meiryo UI" panose="020B0604030504040204" pitchFamily="50" charset="-128"/>
                <a:cs typeface="Meiryo UI" panose="020B0604030504040204" pitchFamily="50" charset="-128"/>
              </a:rPr>
              <a:t>緑陰形成</a:t>
            </a:r>
            <a:endParaRPr kumimoji="0" lang="en-US" altLang="ja-JP" sz="2800" b="1" kern="0">
              <a:solidFill>
                <a:srgbClr val="002060"/>
              </a:solidFill>
              <a:latin typeface="Meiryo UI" panose="020B0604030504040204" pitchFamily="50" charset="-128"/>
              <a:ea typeface="Meiryo UI" panose="020B0604030504040204" pitchFamily="50" charset="-128"/>
              <a:cs typeface="Meiryo UI" panose="020B0604030504040204" pitchFamily="50" charset="-128"/>
            </a:endParaRPr>
          </a:p>
          <a:p>
            <a:pPr>
              <a:lnSpc>
                <a:spcPct val="150000"/>
              </a:lnSpc>
              <a:spcBef>
                <a:spcPts val="1200"/>
              </a:spcBef>
            </a:pPr>
            <a:r>
              <a:rPr kumimoji="0" lang="ja-JP" altLang="en-US" sz="2800" b="1" kern="0">
                <a:solidFill>
                  <a:srgbClr val="002060"/>
                </a:solidFill>
                <a:latin typeface="Meiryo UI" panose="020B0604030504040204" pitchFamily="50" charset="-128"/>
                <a:ea typeface="Meiryo UI" panose="020B0604030504040204" pitchFamily="50" charset="-128"/>
                <a:cs typeface="Meiryo UI" panose="020B0604030504040204" pitchFamily="50" charset="-128"/>
              </a:rPr>
              <a:t>（５）建築物における取組</a:t>
            </a:r>
            <a:endParaRPr kumimoji="0" lang="en-US" altLang="ja-JP" sz="2800" b="1" kern="0">
              <a:solidFill>
                <a:srgbClr val="002060"/>
              </a:solidFill>
              <a:latin typeface="Meiryo UI" panose="020B0604030504040204" pitchFamily="50" charset="-128"/>
              <a:ea typeface="Meiryo UI" panose="020B0604030504040204" pitchFamily="50" charset="-128"/>
              <a:cs typeface="Meiryo UI" panose="020B0604030504040204" pitchFamily="50" charset="-128"/>
            </a:endParaRPr>
          </a:p>
          <a:p>
            <a:pPr>
              <a:lnSpc>
                <a:spcPct val="150000"/>
              </a:lnSpc>
              <a:spcBef>
                <a:spcPts val="1200"/>
              </a:spcBef>
            </a:pPr>
            <a:r>
              <a:rPr kumimoji="0" lang="ja-JP" altLang="en-US" sz="2800" b="1" kern="0">
                <a:solidFill>
                  <a:srgbClr val="002060"/>
                </a:solidFill>
                <a:latin typeface="Meiryo UI" panose="020B0604030504040204" pitchFamily="50" charset="-128"/>
                <a:ea typeface="Meiryo UI" panose="020B0604030504040204" pitchFamily="50" charset="-128"/>
                <a:cs typeface="Meiryo UI" panose="020B0604030504040204" pitchFamily="50" charset="-128"/>
              </a:rPr>
              <a:t>（６）路面や空気を</a:t>
            </a:r>
            <a:r>
              <a:rPr kumimoji="0" lang="ja-JP" altLang="en-US" sz="2800" b="1" kern="0">
                <a:solidFill>
                  <a:schemeClr val="tx2">
                    <a:lumMod val="75000"/>
                  </a:schemeClr>
                </a:solidFill>
                <a:latin typeface="Meiryo UI" panose="020B0604030504040204" pitchFamily="50" charset="-128"/>
                <a:ea typeface="Meiryo UI" panose="020B0604030504040204" pitchFamily="50" charset="-128"/>
                <a:cs typeface="Meiryo UI" panose="020B0604030504040204" pitchFamily="50" charset="-128"/>
              </a:rPr>
              <a:t>冷やす取組</a:t>
            </a:r>
            <a:endParaRPr kumimoji="0" lang="en-US" altLang="ja-JP" sz="2800" b="1" kern="0">
              <a:solidFill>
                <a:schemeClr val="tx2">
                  <a:lumMod val="75000"/>
                </a:schemeClr>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7" name="タイトル 1"/>
          <p:cNvSpPr txBox="1">
            <a:spLocks/>
          </p:cNvSpPr>
          <p:nvPr/>
        </p:nvSpPr>
        <p:spPr>
          <a:xfrm>
            <a:off x="8439416" y="6530972"/>
            <a:ext cx="655069" cy="327029"/>
          </a:xfrm>
          <a:prstGeom prst="rect">
            <a:avLst/>
          </a:prstGeom>
          <a:solidFill>
            <a:schemeClr val="tx2">
              <a:lumMod val="40000"/>
              <a:lumOff val="60000"/>
            </a:schemeClr>
          </a:solidFill>
          <a:ln w="25400">
            <a:noFill/>
          </a:ln>
        </p:spPr>
        <p:txBody>
          <a:bodyPr vert="horz" lIns="128016" tIns="64008" rIns="128016" bIns="64008" rtlCol="0" anchor="ct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fld id="{4C069CA6-37C5-4035-B59B-801326D210B5}" type="slidenum">
              <a:rPr lang="ja-JP" altLang="en-US" sz="2200" b="1" smtClean="0">
                <a:latin typeface="Meiryo UI" panose="020B0604030504040204" pitchFamily="50" charset="-128"/>
                <a:ea typeface="Meiryo UI" panose="020B0604030504040204" pitchFamily="50" charset="-128"/>
              </a:rPr>
              <a:t>5</a:t>
            </a:fld>
            <a:endParaRPr lang="ja-JP" altLang="en-US" sz="2200" b="1">
              <a:latin typeface="Meiryo UI" panose="020B0604030504040204" pitchFamily="50" charset="-128"/>
              <a:ea typeface="Meiryo UI" panose="020B0604030504040204" pitchFamily="50" charset="-128"/>
            </a:endParaRPr>
          </a:p>
        </p:txBody>
      </p:sp>
      <p:sp>
        <p:nvSpPr>
          <p:cNvPr id="5" name="角丸四角形 4"/>
          <p:cNvSpPr/>
          <p:nvPr/>
        </p:nvSpPr>
        <p:spPr>
          <a:xfrm>
            <a:off x="1691680" y="295866"/>
            <a:ext cx="5544616" cy="507832"/>
          </a:xfrm>
          <a:prstGeom prst="roundRect">
            <a:avLst/>
          </a:prstGeom>
          <a:ln>
            <a:solidFill>
              <a:schemeClr val="accent5">
                <a:lumMod val="75000"/>
              </a:schemeClr>
            </a:solidFill>
          </a:ln>
        </p:spPr>
        <p:style>
          <a:lnRef idx="3">
            <a:schemeClr val="lt1"/>
          </a:lnRef>
          <a:fillRef idx="1">
            <a:schemeClr val="accent5"/>
          </a:fillRef>
          <a:effectRef idx="1">
            <a:schemeClr val="accent5"/>
          </a:effectRef>
          <a:fontRef idx="minor">
            <a:schemeClr val="lt1"/>
          </a:fontRef>
        </p:style>
        <p:txBody>
          <a:bodyPr rtlCol="0" anchor="t" anchorCtr="0"/>
          <a:lstStyle/>
          <a:p>
            <a:pPr algn="ctr"/>
            <a:r>
              <a:rPr lang="ja-JP" altLang="en-US" sz="2800" b="1" dirty="0">
                <a:solidFill>
                  <a:schemeClr val="bg1"/>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rPr>
              <a:t>２．各部局の取組</a:t>
            </a:r>
          </a:p>
        </p:txBody>
      </p:sp>
    </p:spTree>
    <p:extLst>
      <p:ext uri="{BB962C8B-B14F-4D97-AF65-F5344CB8AC3E}">
        <p14:creationId xmlns:p14="http://schemas.microsoft.com/office/powerpoint/2010/main" val="407616536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角丸四角形 23"/>
          <p:cNvSpPr/>
          <p:nvPr/>
        </p:nvSpPr>
        <p:spPr>
          <a:xfrm>
            <a:off x="1619671" y="530420"/>
            <a:ext cx="7456863" cy="683033"/>
          </a:xfrm>
          <a:prstGeom prst="roundRect">
            <a:avLst>
              <a:gd name="adj" fmla="val 9545"/>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vert="eaVert" lIns="0" tIns="0" rIns="0" bIns="0" rtlCol="0" anchor="ctr"/>
          <a:lstStyle/>
          <a:p>
            <a:pPr algn="ctr"/>
            <a:endParaRPr lang="ja-JP" altLang="en-US" sz="1600" b="1">
              <a:latin typeface="Meiryo UI" panose="020B0604030504040204" pitchFamily="50" charset="-128"/>
              <a:ea typeface="Meiryo UI" panose="020B0604030504040204" pitchFamily="50" charset="-128"/>
              <a:cs typeface="Meiryo UI" panose="020B0604030504040204" pitchFamily="50" charset="-128"/>
            </a:endParaRPr>
          </a:p>
        </p:txBody>
      </p:sp>
      <p:sp>
        <p:nvSpPr>
          <p:cNvPr id="2" name="テキスト ボックス 1"/>
          <p:cNvSpPr txBox="1"/>
          <p:nvPr/>
        </p:nvSpPr>
        <p:spPr>
          <a:xfrm>
            <a:off x="-1480" y="-35699"/>
            <a:ext cx="9145480" cy="486279"/>
          </a:xfrm>
          <a:prstGeom prst="rect">
            <a:avLst/>
          </a:prstGeom>
          <a:solidFill>
            <a:srgbClr val="002060"/>
          </a:solidFill>
          <a:ln>
            <a:noFill/>
          </a:ln>
          <a:effectLst/>
        </p:spPr>
        <p:txBody>
          <a:bodyPr wrap="square" lIns="91190" tIns="57908" rIns="91190" bIns="57908" rtlCol="0" anchor="ctr">
            <a:spAutoFit/>
          </a:bodyPr>
          <a:lstStyle/>
          <a:p>
            <a:pPr algn="ctr"/>
            <a:r>
              <a:rPr kumimoji="0" lang="ja-JP" altLang="en-US" sz="2400" b="1" kern="0">
                <a:solidFill>
                  <a:prstClr val="white"/>
                </a:solidFill>
                <a:latin typeface="Meiryo UI" panose="020B0604030504040204" pitchFamily="50" charset="-128"/>
                <a:ea typeface="Meiryo UI" panose="020B0604030504040204" pitchFamily="50" charset="-128"/>
                <a:cs typeface="Meiryo UI" panose="020B0604030504040204" pitchFamily="50" charset="-128"/>
              </a:rPr>
              <a:t>（１）</a:t>
            </a:r>
            <a:r>
              <a:rPr kumimoji="0" lang="ja-JP" altLang="en-US" sz="2400" b="1" kern="0">
                <a:solidFill>
                  <a:schemeClr val="bg1"/>
                </a:solidFill>
                <a:latin typeface="Meiryo UI" panose="020B0604030504040204" pitchFamily="50" charset="-128"/>
                <a:ea typeface="Meiryo UI" panose="020B0604030504040204" pitchFamily="50" charset="-128"/>
                <a:cs typeface="Meiryo UI" panose="020B0604030504040204" pitchFamily="50" charset="-128"/>
              </a:rPr>
              <a:t>暑さ対策・熱中症予防に関する啓発</a:t>
            </a:r>
            <a:endParaRPr kumimoji="0" lang="ja-JP" altLang="en-US" sz="2400" b="1" strike="sngStrike" kern="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5" name="正方形/長方形 4"/>
          <p:cNvSpPr/>
          <p:nvPr/>
        </p:nvSpPr>
        <p:spPr>
          <a:xfrm>
            <a:off x="1619671" y="663966"/>
            <a:ext cx="5039745" cy="369332"/>
          </a:xfrm>
          <a:prstGeom prst="rect">
            <a:avLst/>
          </a:prstGeom>
        </p:spPr>
        <p:txBody>
          <a:bodyPr wrap="square">
            <a:spAutoFit/>
          </a:bodyPr>
          <a:lstStyle/>
          <a:p>
            <a:r>
              <a:rPr lang="ja-JP" altLang="en-US" b="1">
                <a:latin typeface="Meiryo UI" panose="020B0604030504040204" pitchFamily="50" charset="-128"/>
                <a:ea typeface="Meiryo UI" panose="020B0604030504040204" pitchFamily="50" charset="-128"/>
                <a:cs typeface="Meiryo UI" panose="020B0604030504040204" pitchFamily="50" charset="-128"/>
              </a:rPr>
              <a:t>おおさか気候変動適応・普及強化事業</a:t>
            </a:r>
            <a:endParaRPr lang="en-US" altLang="ja-JP" b="1" strike="sngStrike">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p:txBody>
      </p:sp>
      <p:graphicFrame>
        <p:nvGraphicFramePr>
          <p:cNvPr id="18" name="表 17"/>
          <p:cNvGraphicFramePr>
            <a:graphicFrameLocks noGrp="1"/>
          </p:cNvGraphicFramePr>
          <p:nvPr>
            <p:extLst>
              <p:ext uri="{D42A27DB-BD31-4B8C-83A1-F6EECF244321}">
                <p14:modId xmlns:p14="http://schemas.microsoft.com/office/powerpoint/2010/main" val="4241175903"/>
              </p:ext>
            </p:extLst>
          </p:nvPr>
        </p:nvGraphicFramePr>
        <p:xfrm>
          <a:off x="251520" y="1252454"/>
          <a:ext cx="8772545" cy="1306617"/>
        </p:xfrm>
        <a:graphic>
          <a:graphicData uri="http://schemas.openxmlformats.org/drawingml/2006/table">
            <a:tbl>
              <a:tblPr firstRow="1" bandRow="1">
                <a:tableStyleId>{5C22544A-7EE6-4342-B048-85BDC9FD1C3A}</a:tableStyleId>
              </a:tblPr>
              <a:tblGrid>
                <a:gridCol w="8772545">
                  <a:extLst>
                    <a:ext uri="{9D8B030D-6E8A-4147-A177-3AD203B41FA5}">
                      <a16:colId xmlns:a16="http://schemas.microsoft.com/office/drawing/2014/main" val="20000"/>
                    </a:ext>
                  </a:extLst>
                </a:gridCol>
              </a:tblGrid>
              <a:tr h="29111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2000" dirty="0">
                          <a:latin typeface="Meiryo UI" panose="020B0604030504040204" pitchFamily="50" charset="-128"/>
                          <a:ea typeface="Meiryo UI" panose="020B0604030504040204" pitchFamily="50" charset="-128"/>
                          <a:cs typeface="Meiryo UI" panose="020B0604030504040204" pitchFamily="50" charset="-128"/>
                        </a:rPr>
                        <a:t>概　要</a:t>
                      </a:r>
                    </a:p>
                  </a:txBody>
                  <a:tcPr marL="0" marR="0" marT="0" marB="0" anchor="ctr">
                    <a:solidFill>
                      <a:srgbClr val="0070C0"/>
                    </a:solidFill>
                  </a:tcPr>
                </a:tc>
                <a:extLst>
                  <a:ext uri="{0D108BD9-81ED-4DB2-BD59-A6C34878D82A}">
                    <a16:rowId xmlns:a16="http://schemas.microsoft.com/office/drawing/2014/main" val="10000"/>
                  </a:ext>
                </a:extLst>
              </a:tr>
              <a:tr h="1001817">
                <a:tc>
                  <a:txBody>
                    <a:bodyPr/>
                    <a:lstStyle/>
                    <a:p>
                      <a:pPr marL="180000" marR="0" lvl="0" indent="-360000" algn="l" defTabSz="914400" rtl="0" eaLnBrk="1" fontAlgn="auto" latinLnBrk="0" hangingPunct="1">
                        <a:lnSpc>
                          <a:spcPct val="100000"/>
                        </a:lnSpc>
                        <a:spcBef>
                          <a:spcPts val="0"/>
                        </a:spcBef>
                        <a:spcAft>
                          <a:spcPts val="0"/>
                        </a:spcAft>
                        <a:buClrTx/>
                        <a:buSzTx/>
                        <a:buFontTx/>
                        <a:buNone/>
                        <a:tabLst/>
                        <a:defRPr/>
                      </a:pPr>
                      <a:r>
                        <a:rPr kumimoji="1" lang="ja-JP" altLang="en-US" sz="16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■業界団体等に対して、おおさか気候変動適応センターに集積した科学的知見や連携体制を活用したセミナー等を開催することにより、気候変動への適応策普及を強化する狙い。</a:t>
                      </a:r>
                      <a:endParaRPr kumimoji="1" lang="en-US" altLang="ja-JP" sz="160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180000" marR="0" lvl="0" indent="-360000" algn="l" defTabSz="914400" rtl="0" eaLnBrk="1" fontAlgn="auto" latinLnBrk="0" hangingPunct="1">
                        <a:lnSpc>
                          <a:spcPct val="100000"/>
                        </a:lnSpc>
                        <a:spcBef>
                          <a:spcPts val="0"/>
                        </a:spcBef>
                        <a:spcAft>
                          <a:spcPts val="0"/>
                        </a:spcAft>
                        <a:buClrTx/>
                        <a:buSzTx/>
                        <a:buFontTx/>
                        <a:buNone/>
                        <a:tabLst/>
                        <a:defRPr/>
                      </a:pPr>
                      <a:r>
                        <a:rPr kumimoji="1" lang="ja-JP" altLang="en-US" sz="16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（当事業は、</a:t>
                      </a:r>
                      <a:r>
                        <a:rPr kumimoji="1" lang="en-US" altLang="ja-JP" sz="16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2020</a:t>
                      </a:r>
                      <a:r>
                        <a:rPr kumimoji="1" lang="ja-JP" altLang="en-US" sz="16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年度（</a:t>
                      </a:r>
                      <a:r>
                        <a:rPr kumimoji="1" lang="en-US" altLang="ja-JP" sz="16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R2</a:t>
                      </a:r>
                      <a:r>
                        <a:rPr kumimoji="1" lang="ja-JP" altLang="en-US" sz="16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）に大阪府が設置したおおさか気候変動適応センターへ業務委託して実施）</a:t>
                      </a:r>
                      <a:endParaRPr kumimoji="1" lang="en-US" altLang="ja-JP" sz="160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31528" marR="31528" marT="0" marB="0" anchor="ctr">
                    <a:solidFill>
                      <a:schemeClr val="tx2">
                        <a:lumMod val="20000"/>
                        <a:lumOff val="80000"/>
                      </a:schemeClr>
                    </a:solidFill>
                  </a:tcPr>
                </a:tc>
                <a:extLst>
                  <a:ext uri="{0D108BD9-81ED-4DB2-BD59-A6C34878D82A}">
                    <a16:rowId xmlns:a16="http://schemas.microsoft.com/office/drawing/2014/main" val="10001"/>
                  </a:ext>
                </a:extLst>
              </a:tr>
            </a:tbl>
          </a:graphicData>
        </a:graphic>
      </p:graphicFrame>
      <p:graphicFrame>
        <p:nvGraphicFramePr>
          <p:cNvPr id="30" name="表 29"/>
          <p:cNvGraphicFramePr>
            <a:graphicFrameLocks noGrp="1"/>
          </p:cNvGraphicFramePr>
          <p:nvPr>
            <p:extLst>
              <p:ext uri="{D42A27DB-BD31-4B8C-83A1-F6EECF244321}">
                <p14:modId xmlns:p14="http://schemas.microsoft.com/office/powerpoint/2010/main" val="2854657652"/>
              </p:ext>
            </p:extLst>
          </p:nvPr>
        </p:nvGraphicFramePr>
        <p:xfrm>
          <a:off x="251520" y="2604761"/>
          <a:ext cx="8772545" cy="4064599"/>
        </p:xfrm>
        <a:graphic>
          <a:graphicData uri="http://schemas.openxmlformats.org/drawingml/2006/table">
            <a:tbl>
              <a:tblPr firstRow="1" bandRow="1">
                <a:tableStyleId>{5C22544A-7EE6-4342-B048-85BDC9FD1C3A}</a:tableStyleId>
              </a:tblPr>
              <a:tblGrid>
                <a:gridCol w="8772545">
                  <a:extLst>
                    <a:ext uri="{9D8B030D-6E8A-4147-A177-3AD203B41FA5}">
                      <a16:colId xmlns:a16="http://schemas.microsoft.com/office/drawing/2014/main" val="20000"/>
                    </a:ext>
                  </a:extLst>
                </a:gridCol>
              </a:tblGrid>
              <a:tr h="387620">
                <a:tc>
                  <a:txBody>
                    <a:bodyPr/>
                    <a:lstStyle/>
                    <a:p>
                      <a:pPr algn="ctr"/>
                      <a:r>
                        <a:rPr kumimoji="1" lang="en-US" altLang="ja-JP" sz="2000"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2025</a:t>
                      </a:r>
                      <a:r>
                        <a:rPr kumimoji="1" lang="ja-JP" altLang="en-US" sz="2000"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年度（</a:t>
                      </a:r>
                      <a:r>
                        <a:rPr kumimoji="1" lang="en-US" altLang="ja-JP" sz="2000"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R7</a:t>
                      </a:r>
                      <a:r>
                        <a:rPr kumimoji="1" lang="ja-JP" altLang="en-US" sz="2000"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2000" dirty="0">
                          <a:latin typeface="Meiryo UI" panose="020B0604030504040204" pitchFamily="50" charset="-128"/>
                          <a:ea typeface="Meiryo UI" panose="020B0604030504040204" pitchFamily="50" charset="-128"/>
                          <a:cs typeface="Meiryo UI" panose="020B0604030504040204" pitchFamily="50" charset="-128"/>
                        </a:rPr>
                        <a:t>の具体的な取組内容</a:t>
                      </a:r>
                    </a:p>
                  </a:txBody>
                  <a:tcPr marL="0" marR="0" marT="0" marB="0" anchor="ctr">
                    <a:solidFill>
                      <a:srgbClr val="0070C0"/>
                    </a:solidFill>
                  </a:tcPr>
                </a:tc>
                <a:extLst>
                  <a:ext uri="{0D108BD9-81ED-4DB2-BD59-A6C34878D82A}">
                    <a16:rowId xmlns:a16="http://schemas.microsoft.com/office/drawing/2014/main" val="10000"/>
                  </a:ext>
                </a:extLst>
              </a:tr>
              <a:tr h="3676979">
                <a:tc>
                  <a:txBody>
                    <a:bodyPr/>
                    <a:lstStyle/>
                    <a:p>
                      <a:endParaRPr kumimoji="1" lang="en-US" altLang="ja-JP" sz="300" dirty="0">
                        <a:latin typeface="Meiryo UI" panose="020B0604030504040204" pitchFamily="50" charset="-128"/>
                        <a:ea typeface="Meiryo UI" panose="020B0604030504040204" pitchFamily="50" charset="-128"/>
                        <a:cs typeface="Meiryo UI" panose="020B0604030504040204" pitchFamily="50" charset="-128"/>
                      </a:endParaRPr>
                    </a:p>
                    <a:p>
                      <a:endParaRPr kumimoji="1" lang="en-US" altLang="ja-JP" sz="700" dirty="0">
                        <a:latin typeface="Meiryo UI" panose="020B0604030504040204" pitchFamily="50" charset="-128"/>
                        <a:ea typeface="Meiryo UI" panose="020B0604030504040204" pitchFamily="50" charset="-128"/>
                        <a:cs typeface="Meiryo UI" panose="020B0604030504040204" pitchFamily="50" charset="-128"/>
                      </a:endParaRPr>
                    </a:p>
                    <a:p>
                      <a:r>
                        <a:rPr kumimoji="1" lang="ja-JP" altLang="en-US" sz="1200" b="0" dirty="0">
                          <a:latin typeface="Meiryo UI" panose="020B0604030504040204" pitchFamily="50" charset="-128"/>
                          <a:ea typeface="Meiryo UI" panose="020B0604030504040204" pitchFamily="50" charset="-128"/>
                          <a:cs typeface="Meiryo UI" panose="020B0604030504040204" pitchFamily="50" charset="-128"/>
                        </a:rPr>
                        <a:t>　</a:t>
                      </a:r>
                      <a:endParaRPr kumimoji="1" lang="en-US" altLang="ja-JP" sz="1200" b="0" dirty="0">
                        <a:latin typeface="Meiryo UI" panose="020B0604030504040204" pitchFamily="50" charset="-128"/>
                        <a:ea typeface="Meiryo UI" panose="020B0604030504040204" pitchFamily="50" charset="-128"/>
                        <a:cs typeface="Meiryo UI" panose="020B0604030504040204" pitchFamily="50" charset="-128"/>
                      </a:endParaRPr>
                    </a:p>
                    <a:p>
                      <a:endParaRPr kumimoji="1" lang="en-US" altLang="ja-JP" sz="1200" b="0" dirty="0">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dirty="0">
                          <a:latin typeface="Meiryo UI" panose="020B0604030504040204" pitchFamily="50" charset="-128"/>
                          <a:ea typeface="Meiryo UI" panose="020B0604030504040204" pitchFamily="50" charset="-128"/>
                          <a:cs typeface="Meiryo UI" panose="020B0604030504040204" pitchFamily="50" charset="-128"/>
                        </a:rPr>
                        <a:t>　</a:t>
                      </a:r>
                      <a:endParaRPr lang="ja-JP" altLang="en-US" sz="120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ja-JP" altLang="en-US" sz="1200" dirty="0"/>
                    </a:p>
                    <a:p>
                      <a:endParaRPr kumimoji="1" lang="en-US" altLang="ja-JP" sz="1200" b="0" dirty="0">
                        <a:latin typeface="Meiryo UI" panose="020B0604030504040204" pitchFamily="50" charset="-128"/>
                        <a:ea typeface="Meiryo UI" panose="020B0604030504040204" pitchFamily="50" charset="-128"/>
                        <a:cs typeface="Meiryo UI" panose="020B0604030504040204" pitchFamily="50" charset="-128"/>
                      </a:endParaRPr>
                    </a:p>
                  </a:txBody>
                  <a:tcPr marL="31528" marR="31528" marT="0" marB="0">
                    <a:lnB w="12700" cap="flat" cmpd="sng" algn="ctr">
                      <a:solidFill>
                        <a:schemeClr val="bg1"/>
                      </a:solidFill>
                      <a:prstDash val="solid"/>
                      <a:round/>
                      <a:headEnd type="none" w="med" len="med"/>
                      <a:tailEnd type="none" w="med" len="med"/>
                    </a:lnB>
                    <a:solidFill>
                      <a:schemeClr val="tx2">
                        <a:lumMod val="20000"/>
                        <a:lumOff val="80000"/>
                      </a:schemeClr>
                    </a:solidFill>
                  </a:tcPr>
                </a:tc>
                <a:extLst>
                  <a:ext uri="{0D108BD9-81ED-4DB2-BD59-A6C34878D82A}">
                    <a16:rowId xmlns:a16="http://schemas.microsoft.com/office/drawing/2014/main" val="10001"/>
                  </a:ext>
                </a:extLst>
              </a:tr>
            </a:tbl>
          </a:graphicData>
        </a:graphic>
      </p:graphicFrame>
      <p:sp>
        <p:nvSpPr>
          <p:cNvPr id="33" name="タイトル 1"/>
          <p:cNvSpPr txBox="1">
            <a:spLocks/>
          </p:cNvSpPr>
          <p:nvPr/>
        </p:nvSpPr>
        <p:spPr>
          <a:xfrm>
            <a:off x="8439416" y="6525344"/>
            <a:ext cx="655069" cy="327029"/>
          </a:xfrm>
          <a:prstGeom prst="rect">
            <a:avLst/>
          </a:prstGeom>
          <a:solidFill>
            <a:schemeClr val="tx2">
              <a:lumMod val="40000"/>
              <a:lumOff val="60000"/>
            </a:schemeClr>
          </a:solidFill>
          <a:ln w="25400">
            <a:noFill/>
          </a:ln>
        </p:spPr>
        <p:txBody>
          <a:bodyPr vert="horz" lIns="128016" tIns="64008" rIns="128016" bIns="64008" rtlCol="0" anchor="ct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fld id="{B8193D1F-B15F-4125-9AF9-A62853FBE371}" type="slidenum">
              <a:rPr lang="ja-JP" altLang="en-US" sz="2200" b="1" smtClean="0">
                <a:latin typeface="Meiryo UI" panose="020B0604030504040204" pitchFamily="50" charset="-128"/>
                <a:ea typeface="Meiryo UI" panose="020B0604030504040204" pitchFamily="50" charset="-128"/>
              </a:rPr>
              <a:t>6</a:t>
            </a:fld>
            <a:endParaRPr lang="en-US" altLang="ja-JP" sz="2200" b="1">
              <a:latin typeface="Meiryo UI" panose="020B0604030504040204" pitchFamily="50" charset="-128"/>
              <a:ea typeface="Meiryo UI" panose="020B0604030504040204" pitchFamily="50" charset="-128"/>
            </a:endParaRPr>
          </a:p>
        </p:txBody>
      </p:sp>
      <p:sp>
        <p:nvSpPr>
          <p:cNvPr id="27" name="角丸四角形 26"/>
          <p:cNvSpPr/>
          <p:nvPr/>
        </p:nvSpPr>
        <p:spPr>
          <a:xfrm>
            <a:off x="251520" y="548836"/>
            <a:ext cx="1296144" cy="647916"/>
          </a:xfrm>
          <a:prstGeom prst="roundRect">
            <a:avLst>
              <a:gd name="adj" fmla="val 7069"/>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82762" tIns="41381" rIns="82762" bIns="41381" rtlCol="0" anchor="ctr"/>
          <a:lstStyle/>
          <a:p>
            <a:pPr algn="ctr"/>
            <a:r>
              <a:rPr lang="ja-JP" altLang="en-US" sz="2000" b="1">
                <a:latin typeface="Meiryo UI" panose="020B0604030504040204" pitchFamily="50" charset="-128"/>
                <a:ea typeface="Meiryo UI" panose="020B0604030504040204" pitchFamily="50" charset="-128"/>
                <a:cs typeface="Meiryo UI" panose="020B0604030504040204" pitchFamily="50" charset="-128"/>
              </a:rPr>
              <a:t>取組</a:t>
            </a:r>
            <a:r>
              <a:rPr lang="ja-JP" altLang="en-US" sz="2000" b="1">
                <a:solidFill>
                  <a:schemeClr val="bg1"/>
                </a:solidFill>
                <a:latin typeface="Meiryo UI" panose="020B0604030504040204" pitchFamily="50" charset="-128"/>
                <a:ea typeface="Meiryo UI" panose="020B0604030504040204" pitchFamily="50" charset="-128"/>
                <a:cs typeface="Meiryo UI" panose="020B0604030504040204" pitchFamily="50" charset="-128"/>
              </a:rPr>
              <a:t>①</a:t>
            </a:r>
          </a:p>
        </p:txBody>
      </p:sp>
      <p:sp>
        <p:nvSpPr>
          <p:cNvPr id="14" name="正方形/長方形 1"/>
          <p:cNvSpPr>
            <a:spLocks noChangeArrowheads="1"/>
          </p:cNvSpPr>
          <p:nvPr/>
        </p:nvSpPr>
        <p:spPr bwMode="auto">
          <a:xfrm>
            <a:off x="7314327" y="919476"/>
            <a:ext cx="1794177" cy="349284"/>
          </a:xfrm>
          <a:prstGeom prst="rect">
            <a:avLst/>
          </a:prstGeom>
          <a:noFill/>
          <a:ln w="9525" algn="ctr">
            <a:noFill/>
            <a:round/>
            <a:headEnd/>
            <a:tailEnd/>
          </a:ln>
        </p:spPr>
        <p:txBody>
          <a:bodyPr/>
          <a:lstStyle/>
          <a:p>
            <a:r>
              <a:rPr lang="ja-JP" altLang="en-US" sz="1400">
                <a:latin typeface="Meiryo UI" panose="020B0604030504040204" pitchFamily="50" charset="-128"/>
                <a:ea typeface="Meiryo UI" panose="020B0604030504040204" pitchFamily="50" charset="-128"/>
                <a:cs typeface="Meiryo UI" panose="020B0604030504040204" pitchFamily="50" charset="-128"/>
              </a:rPr>
              <a:t>（環境農林水産部）</a:t>
            </a:r>
            <a:endParaRPr lang="en-US" altLang="ja-JP" sz="1400">
              <a:latin typeface="Meiryo UI" panose="020B0604030504040204" pitchFamily="50" charset="-128"/>
              <a:ea typeface="Meiryo UI" panose="020B0604030504040204" pitchFamily="50" charset="-128"/>
              <a:cs typeface="Meiryo UI" panose="020B0604030504040204" pitchFamily="50" charset="-128"/>
            </a:endParaRPr>
          </a:p>
        </p:txBody>
      </p:sp>
      <p:sp>
        <p:nvSpPr>
          <p:cNvPr id="19" name="正方形/長方形 1">
            <a:extLst>
              <a:ext uri="{FF2B5EF4-FFF2-40B4-BE49-F238E27FC236}">
                <a16:creationId xmlns:a16="http://schemas.microsoft.com/office/drawing/2014/main" id="{D29E7904-6146-4420-8CD4-3E280BA7BB77}"/>
              </a:ext>
            </a:extLst>
          </p:cNvPr>
          <p:cNvSpPr>
            <a:spLocks noChangeArrowheads="1"/>
          </p:cNvSpPr>
          <p:nvPr/>
        </p:nvSpPr>
        <p:spPr bwMode="auto">
          <a:xfrm>
            <a:off x="3277662" y="3080453"/>
            <a:ext cx="5724128" cy="3141629"/>
          </a:xfrm>
          <a:prstGeom prst="rect">
            <a:avLst/>
          </a:prstGeom>
          <a:noFill/>
          <a:ln w="9525" algn="ctr">
            <a:noFill/>
            <a:round/>
            <a:headEnd/>
            <a:tailEnd/>
          </a:ln>
        </p:spPr>
        <p:txBody>
          <a:bodyPr wrap="square">
            <a:spAutoFit/>
          </a:bodyPr>
          <a:lstStyle/>
          <a:p>
            <a:pPr>
              <a:lnSpc>
                <a:spcPts val="2000"/>
              </a:lnSpc>
            </a:pPr>
            <a:r>
              <a:rPr lang="ja-JP" altLang="en-US" sz="1400" dirty="0">
                <a:latin typeface="Meiryo UI" panose="020B0604030504040204" pitchFamily="50" charset="-128"/>
                <a:ea typeface="Meiryo UI" panose="020B0604030504040204" pitchFamily="50" charset="-128"/>
                <a:cs typeface="Meiryo UI" panose="020B0604030504040204" pitchFamily="50" charset="-128"/>
              </a:rPr>
              <a:t>◆暑さ対策の指導、支援手法の習得を目的とし、子どもに関わる方、高齢者</a:t>
            </a:r>
            <a:endParaRPr lang="en-US" altLang="ja-JP" sz="1400" dirty="0">
              <a:latin typeface="Meiryo UI" panose="020B0604030504040204" pitchFamily="50" charset="-128"/>
              <a:ea typeface="Meiryo UI" panose="020B0604030504040204" pitchFamily="50" charset="-128"/>
              <a:cs typeface="Meiryo UI" panose="020B0604030504040204" pitchFamily="50" charset="-128"/>
            </a:endParaRPr>
          </a:p>
          <a:p>
            <a:pPr>
              <a:lnSpc>
                <a:spcPts val="2000"/>
              </a:lnSpc>
            </a:pPr>
            <a:r>
              <a:rPr lang="ja-JP" altLang="en-US" sz="1400" dirty="0">
                <a:latin typeface="Meiryo UI" panose="020B0604030504040204" pitchFamily="50" charset="-128"/>
                <a:ea typeface="Meiryo UI" panose="020B0604030504040204" pitchFamily="50" charset="-128"/>
                <a:cs typeface="Meiryo UI" panose="020B0604030504040204" pitchFamily="50" charset="-128"/>
              </a:rPr>
              <a:t>   及び高齢者に関わる方向けの暑さ対策セミナーをそれぞれ開催</a:t>
            </a:r>
            <a:endParaRPr lang="en-US" altLang="ja-JP" sz="1400" dirty="0">
              <a:latin typeface="Meiryo UI" panose="020B0604030504040204" pitchFamily="50" charset="-128"/>
              <a:ea typeface="Meiryo UI" panose="020B0604030504040204" pitchFamily="50" charset="-128"/>
              <a:cs typeface="Meiryo UI" panose="020B0604030504040204" pitchFamily="50" charset="-128"/>
            </a:endParaRPr>
          </a:p>
          <a:p>
            <a:pPr>
              <a:lnSpc>
                <a:spcPts val="2000"/>
              </a:lnSpc>
            </a:pPr>
            <a:r>
              <a:rPr lang="ja-JP" altLang="en-US" sz="1400" dirty="0">
                <a:latin typeface="Meiryo UI" panose="020B0604030504040204" pitchFamily="50" charset="-128"/>
                <a:ea typeface="Meiryo UI" panose="020B0604030504040204" pitchFamily="50" charset="-128"/>
                <a:cs typeface="Meiryo UI" panose="020B0604030504040204" pitchFamily="50" charset="-128"/>
              </a:rPr>
              <a:t>　 オンライン及び会場によるハイブリッド式で開催し手話通訳を導入</a:t>
            </a:r>
            <a:endParaRPr lang="en-US" altLang="ja-JP" sz="1400" dirty="0">
              <a:latin typeface="Meiryo UI" panose="020B0604030504040204" pitchFamily="50" charset="-128"/>
              <a:ea typeface="Meiryo UI" panose="020B0604030504040204" pitchFamily="50" charset="-128"/>
              <a:cs typeface="Meiryo UI" panose="020B0604030504040204" pitchFamily="50" charset="-128"/>
            </a:endParaRPr>
          </a:p>
          <a:p>
            <a:pPr>
              <a:lnSpc>
                <a:spcPts val="2000"/>
              </a:lnSpc>
            </a:pPr>
            <a:r>
              <a:rPr lang="ja-JP" altLang="en-US" sz="1400" dirty="0">
                <a:latin typeface="Meiryo UI" panose="020B0604030504040204" pitchFamily="50" charset="-128"/>
                <a:ea typeface="Meiryo UI" panose="020B0604030504040204" pitchFamily="50" charset="-128"/>
                <a:cs typeface="Meiryo UI" panose="020B0604030504040204" pitchFamily="50" charset="-128"/>
              </a:rPr>
              <a:t>　 ５月</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27</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日（</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324</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名参加）、</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6</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月</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10</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日（</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160</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名参加）</a:t>
            </a:r>
            <a:br>
              <a:rPr lang="en-US" altLang="ja-JP" sz="1400" dirty="0">
                <a:latin typeface="Meiryo UI" panose="020B0604030504040204" pitchFamily="50" charset="-128"/>
                <a:ea typeface="Meiryo UI" panose="020B0604030504040204" pitchFamily="50" charset="-128"/>
                <a:cs typeface="Meiryo UI" panose="020B0604030504040204" pitchFamily="50" charset="-128"/>
              </a:rPr>
            </a:br>
            <a:r>
              <a:rPr lang="ja-JP" altLang="en-US" sz="1400" dirty="0">
                <a:latin typeface="Meiryo UI" panose="020B0604030504040204" pitchFamily="50" charset="-128"/>
                <a:ea typeface="Meiryo UI" panose="020B0604030504040204" pitchFamily="50" charset="-128"/>
                <a:cs typeface="Meiryo UI" panose="020B0604030504040204" pitchFamily="50" charset="-128"/>
              </a:rPr>
              <a:t>◆気候変動に対するリスク管理を目的として、事業者向けセミナーをハイブリッド　　</a:t>
            </a:r>
            <a:endParaRPr lang="en-US" altLang="ja-JP" sz="1400" dirty="0">
              <a:latin typeface="Meiryo UI" panose="020B0604030504040204" pitchFamily="50" charset="-128"/>
              <a:ea typeface="Meiryo UI" panose="020B0604030504040204" pitchFamily="50" charset="-128"/>
              <a:cs typeface="Meiryo UI" panose="020B0604030504040204" pitchFamily="50" charset="-128"/>
            </a:endParaRPr>
          </a:p>
          <a:p>
            <a:pPr>
              <a:lnSpc>
                <a:spcPts val="2000"/>
              </a:lnSpc>
            </a:pPr>
            <a:r>
              <a:rPr lang="ja-JP" altLang="en-US" sz="1400" dirty="0">
                <a:latin typeface="Meiryo UI" panose="020B0604030504040204" pitchFamily="50" charset="-128"/>
                <a:ea typeface="Meiryo UI" panose="020B0604030504040204" pitchFamily="50" charset="-128"/>
                <a:cs typeface="Meiryo UI" panose="020B0604030504040204" pitchFamily="50" charset="-128"/>
              </a:rPr>
              <a:t>　 式で開催し、熱中症対策の事例を紹介　　８月</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26</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日（</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139</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名参加）</a:t>
            </a:r>
            <a:endParaRPr lang="en-US" altLang="ja-JP" sz="1400" dirty="0">
              <a:latin typeface="Meiryo UI" panose="020B0604030504040204" pitchFamily="50" charset="-128"/>
              <a:ea typeface="Meiryo UI" panose="020B0604030504040204" pitchFamily="50" charset="-128"/>
              <a:cs typeface="Meiryo UI" panose="020B0604030504040204" pitchFamily="50" charset="-128"/>
            </a:endParaRPr>
          </a:p>
          <a:p>
            <a:pPr>
              <a:lnSpc>
                <a:spcPts val="2000"/>
              </a:lnSpc>
            </a:pPr>
            <a:r>
              <a:rPr lang="ja-JP" altLang="en-US" sz="1400" dirty="0">
                <a:latin typeface="Meiryo UI" panose="020B0604030504040204" pitchFamily="50" charset="-128"/>
                <a:ea typeface="Meiryo UI" panose="020B0604030504040204" pitchFamily="50" charset="-128"/>
                <a:cs typeface="Meiryo UI" panose="020B0604030504040204" pitchFamily="50" charset="-128"/>
              </a:rPr>
              <a:t>◆情報提供や支援を目的とし、市町村の気候変動や暑さ対策に関する業務を</a:t>
            </a:r>
            <a:endParaRPr lang="en-US" altLang="ja-JP" sz="1400" dirty="0">
              <a:latin typeface="Meiryo UI" panose="020B0604030504040204" pitchFamily="50" charset="-128"/>
              <a:ea typeface="Meiryo UI" panose="020B0604030504040204" pitchFamily="50" charset="-128"/>
              <a:cs typeface="Meiryo UI" panose="020B0604030504040204" pitchFamily="50" charset="-128"/>
            </a:endParaRPr>
          </a:p>
          <a:p>
            <a:pPr>
              <a:lnSpc>
                <a:spcPts val="2000"/>
              </a:lnSpc>
            </a:pPr>
            <a:r>
              <a:rPr lang="ja-JP" altLang="en-US" sz="1400" dirty="0">
                <a:latin typeface="Meiryo UI" panose="020B0604030504040204" pitchFamily="50" charset="-128"/>
                <a:ea typeface="Meiryo UI" panose="020B0604030504040204" pitchFamily="50" charset="-128"/>
                <a:cs typeface="Meiryo UI" panose="020B0604030504040204" pitchFamily="50" charset="-128"/>
              </a:rPr>
              <a:t>　 所管する担当職員向けのワークショップ及びセミナーを開催</a:t>
            </a:r>
            <a:endParaRPr lang="en-US" altLang="ja-JP" sz="1400" dirty="0">
              <a:latin typeface="Meiryo UI" panose="020B0604030504040204" pitchFamily="50" charset="-128"/>
              <a:ea typeface="Meiryo UI" panose="020B0604030504040204" pitchFamily="50" charset="-128"/>
              <a:cs typeface="Meiryo UI" panose="020B0604030504040204" pitchFamily="50" charset="-128"/>
            </a:endParaRPr>
          </a:p>
          <a:p>
            <a:pPr>
              <a:lnSpc>
                <a:spcPts val="2000"/>
              </a:lnSpc>
            </a:pPr>
            <a:r>
              <a:rPr lang="ja-JP" altLang="en-US" sz="1400" dirty="0">
                <a:latin typeface="Meiryo UI" panose="020B0604030504040204" pitchFamily="50" charset="-128"/>
                <a:ea typeface="Meiryo UI" panose="020B0604030504040204" pitchFamily="50" charset="-128"/>
                <a:cs typeface="Meiryo UI" panose="020B0604030504040204" pitchFamily="50" charset="-128"/>
              </a:rPr>
              <a:t> 　</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10</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月</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14</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日（</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11</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市</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13</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名参加）</a:t>
            </a:r>
            <a:endParaRPr lang="en-US" altLang="ja-JP" sz="1400" dirty="0">
              <a:latin typeface="Meiryo UI" panose="020B0604030504040204" pitchFamily="50" charset="-128"/>
              <a:ea typeface="Meiryo UI" panose="020B0604030504040204" pitchFamily="50" charset="-128"/>
              <a:cs typeface="Meiryo UI" panose="020B0604030504040204" pitchFamily="50" charset="-128"/>
            </a:endParaRPr>
          </a:p>
          <a:p>
            <a:pPr>
              <a:lnSpc>
                <a:spcPts val="2000"/>
              </a:lnSpc>
            </a:pPr>
            <a:r>
              <a:rPr lang="ja-JP" altLang="en-US" sz="1400" dirty="0">
                <a:latin typeface="Meiryo UI" panose="020B0604030504040204" pitchFamily="50" charset="-128"/>
                <a:ea typeface="Meiryo UI" panose="020B0604030504040204" pitchFamily="50" charset="-128"/>
                <a:cs typeface="Meiryo UI" panose="020B0604030504040204" pitchFamily="50" charset="-128"/>
              </a:rPr>
              <a:t>◆気候変動影響・適応の最新情報収集・発信として、</a:t>
            </a:r>
            <a:endParaRPr lang="en-US" altLang="ja-JP" sz="1400" dirty="0">
              <a:latin typeface="Meiryo UI" panose="020B0604030504040204" pitchFamily="50" charset="-128"/>
              <a:ea typeface="Meiryo UI" panose="020B0604030504040204" pitchFamily="50" charset="-128"/>
              <a:cs typeface="Meiryo UI" panose="020B0604030504040204" pitchFamily="50" charset="-128"/>
            </a:endParaRPr>
          </a:p>
          <a:p>
            <a:pPr>
              <a:lnSpc>
                <a:spcPts val="2000"/>
              </a:lnSpc>
            </a:pPr>
            <a:r>
              <a:rPr lang="ja-JP" altLang="en-US" sz="1400" dirty="0">
                <a:latin typeface="Meiryo UI" panose="020B0604030504040204" pitchFamily="50" charset="-128"/>
                <a:ea typeface="Meiryo UI" panose="020B0604030504040204" pitchFamily="50" charset="-128"/>
                <a:cs typeface="Meiryo UI" panose="020B0604030504040204" pitchFamily="50" charset="-128"/>
              </a:rPr>
              <a:t>　 「おおさか気候変動</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適応</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ハンドブック」改訂版を</a:t>
            </a:r>
            <a:endParaRPr lang="en-US" altLang="ja-JP" sz="1400" dirty="0">
              <a:latin typeface="Meiryo UI" panose="020B0604030504040204" pitchFamily="50" charset="-128"/>
              <a:ea typeface="Meiryo UI" panose="020B0604030504040204" pitchFamily="50" charset="-128"/>
              <a:cs typeface="Meiryo UI" panose="020B0604030504040204" pitchFamily="50" charset="-128"/>
            </a:endParaRPr>
          </a:p>
          <a:p>
            <a:pPr>
              <a:lnSpc>
                <a:spcPts val="2000"/>
              </a:lnSpc>
            </a:pPr>
            <a:r>
              <a:rPr lang="ja-JP" altLang="en-US" sz="1400" dirty="0">
                <a:latin typeface="Meiryo UI" panose="020B0604030504040204" pitchFamily="50" charset="-128"/>
                <a:ea typeface="Meiryo UI" panose="020B0604030504040204" pitchFamily="50" charset="-128"/>
                <a:cs typeface="Meiryo UI" panose="020B0604030504040204" pitchFamily="50" charset="-128"/>
              </a:rPr>
              <a:t>　 府民や関係団体へ配布</a:t>
            </a:r>
            <a:endParaRPr lang="en-US" altLang="ja-JP" sz="1400" dirty="0">
              <a:latin typeface="Meiryo UI" panose="020B0604030504040204" pitchFamily="50" charset="-128"/>
              <a:ea typeface="Meiryo UI" panose="020B0604030504040204" pitchFamily="50" charset="-128"/>
              <a:cs typeface="Meiryo UI" panose="020B0604030504040204" pitchFamily="50" charset="-128"/>
            </a:endParaRPr>
          </a:p>
        </p:txBody>
      </p:sp>
      <p:pic>
        <p:nvPicPr>
          <p:cNvPr id="4" name="図 3">
            <a:extLst>
              <a:ext uri="{FF2B5EF4-FFF2-40B4-BE49-F238E27FC236}">
                <a16:creationId xmlns:a16="http://schemas.microsoft.com/office/drawing/2014/main" id="{5A05C41B-ACD9-4B8B-86F0-C35038DCA598}"/>
              </a:ext>
            </a:extLst>
          </p:cNvPr>
          <p:cNvPicPr>
            <a:picLocks noChangeAspect="1"/>
          </p:cNvPicPr>
          <p:nvPr/>
        </p:nvPicPr>
        <p:blipFill rotWithShape="1">
          <a:blip r:embed="rId3" cstate="screen">
            <a:extLst>
              <a:ext uri="{BEBA8EAE-BF5A-486C-A8C5-ECC9F3942E4B}">
                <a14:imgProps xmlns:a14="http://schemas.microsoft.com/office/drawing/2010/main">
                  <a14:imgLayer r:embed="rId4">
                    <a14:imgEffect>
                      <a14:sharpenSoften amount="5000"/>
                    </a14:imgEffect>
                    <a14:imgEffect>
                      <a14:brightnessContrast bright="12000" contrast="9000"/>
                    </a14:imgEffect>
                  </a14:imgLayer>
                </a14:imgProps>
              </a:ext>
              <a:ext uri="{28A0092B-C50C-407E-A947-70E740481C1C}">
                <a14:useLocalDpi xmlns:a14="http://schemas.microsoft.com/office/drawing/2010/main"/>
              </a:ext>
            </a:extLst>
          </a:blip>
          <a:srcRect/>
          <a:stretch/>
        </p:blipFill>
        <p:spPr>
          <a:xfrm>
            <a:off x="546754" y="4932756"/>
            <a:ext cx="2539365" cy="1498287"/>
          </a:xfrm>
          <a:prstGeom prst="rect">
            <a:avLst/>
          </a:prstGeom>
        </p:spPr>
      </p:pic>
      <p:pic>
        <p:nvPicPr>
          <p:cNvPr id="20" name="図 19">
            <a:extLst>
              <a:ext uri="{FF2B5EF4-FFF2-40B4-BE49-F238E27FC236}">
                <a16:creationId xmlns:a16="http://schemas.microsoft.com/office/drawing/2014/main" id="{D2965355-3726-4ECA-BEED-A6C0AF9D6825}"/>
              </a:ext>
            </a:extLst>
          </p:cNvPr>
          <p:cNvPicPr/>
          <p:nvPr/>
        </p:nvPicPr>
        <p:blipFill rotWithShape="1">
          <a:blip r:embed="rId5" cstate="screen">
            <a:extLst>
              <a:ext uri="{BEBA8EAE-BF5A-486C-A8C5-ECC9F3942E4B}">
                <a14:imgProps xmlns:a14="http://schemas.microsoft.com/office/drawing/2010/main">
                  <a14:imgLayer r:embed="rId6">
                    <a14:imgEffect>
                      <a14:brightnessContrast bright="27000" contrast="-4000"/>
                    </a14:imgEffect>
                  </a14:imgLayer>
                </a14:imgProps>
              </a:ext>
              <a:ext uri="{28A0092B-C50C-407E-A947-70E740481C1C}">
                <a14:useLocalDpi xmlns:a14="http://schemas.microsoft.com/office/drawing/2010/main"/>
              </a:ext>
            </a:extLst>
          </a:blip>
          <a:srcRect/>
          <a:stretch/>
        </p:blipFill>
        <p:spPr bwMode="auto">
          <a:xfrm>
            <a:off x="546754" y="3080453"/>
            <a:ext cx="2539365" cy="1510280"/>
          </a:xfrm>
          <a:prstGeom prst="rect">
            <a:avLst/>
          </a:prstGeom>
          <a:noFill/>
          <a:ln>
            <a:noFill/>
          </a:ln>
          <a:extLst>
            <a:ext uri="{53640926-AAD7-44D8-BBD7-CCE9431645EC}">
              <a14:shadowObscured xmlns:a14="http://schemas.microsoft.com/office/drawing/2010/main"/>
            </a:ext>
          </a:extLst>
        </p:spPr>
      </p:pic>
      <p:pic>
        <p:nvPicPr>
          <p:cNvPr id="17" name="図 16">
            <a:extLst>
              <a:ext uri="{FF2B5EF4-FFF2-40B4-BE49-F238E27FC236}">
                <a16:creationId xmlns:a16="http://schemas.microsoft.com/office/drawing/2014/main" id="{DA8E1278-56A6-4569-9A97-7E90A2FE724D}"/>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7312576" y="5189857"/>
            <a:ext cx="1631859" cy="1171441"/>
          </a:xfrm>
          <a:prstGeom prst="rect">
            <a:avLst/>
          </a:prstGeom>
          <a:ln>
            <a:solidFill>
              <a:schemeClr val="tx1"/>
            </a:solidFill>
          </a:ln>
        </p:spPr>
      </p:pic>
      <p:sp>
        <p:nvSpPr>
          <p:cNvPr id="16" name="四角形: 角を丸くする 15">
            <a:extLst>
              <a:ext uri="{FF2B5EF4-FFF2-40B4-BE49-F238E27FC236}">
                <a16:creationId xmlns:a16="http://schemas.microsoft.com/office/drawing/2014/main" id="{FDA4749C-0B6A-4672-B847-9D51A2B0FF57}"/>
              </a:ext>
            </a:extLst>
          </p:cNvPr>
          <p:cNvSpPr/>
          <p:nvPr/>
        </p:nvSpPr>
        <p:spPr>
          <a:xfrm>
            <a:off x="3277662" y="6222082"/>
            <a:ext cx="3955284" cy="473934"/>
          </a:xfrm>
          <a:prstGeom prst="roundRect">
            <a:avLst/>
          </a:prstGeom>
          <a:ln/>
        </p:spPr>
        <p:style>
          <a:lnRef idx="3">
            <a:schemeClr val="lt1"/>
          </a:lnRef>
          <a:fillRef idx="1">
            <a:schemeClr val="accent5"/>
          </a:fillRef>
          <a:effectRef idx="1">
            <a:schemeClr val="accent5"/>
          </a:effectRef>
          <a:fontRef idx="minor">
            <a:schemeClr val="lt1"/>
          </a:fontRef>
        </p:style>
        <p:txBody>
          <a:bodyPr rtlCol="0" anchor="ctr"/>
          <a:lstStyle/>
          <a:p>
            <a:pPr algn="ctr"/>
            <a:r>
              <a:rPr lang="en-US" altLang="ja-JP" sz="1400" b="1" dirty="0">
                <a:solidFill>
                  <a:schemeClr val="bg1"/>
                </a:solidFill>
                <a:latin typeface="Meiryo UI" panose="020B0604030504040204" pitchFamily="50" charset="-128"/>
                <a:ea typeface="Meiryo UI" panose="020B0604030504040204" pitchFamily="50" charset="-128"/>
              </a:rPr>
              <a:t>2026</a:t>
            </a:r>
            <a:r>
              <a:rPr lang="ja-JP" altLang="en-US" sz="1400" b="1" dirty="0">
                <a:solidFill>
                  <a:schemeClr val="bg1"/>
                </a:solidFill>
                <a:latin typeface="Meiryo UI" panose="020B0604030504040204" pitchFamily="50" charset="-128"/>
                <a:ea typeface="Meiryo UI" panose="020B0604030504040204" pitchFamily="50" charset="-128"/>
              </a:rPr>
              <a:t>年度（</a:t>
            </a:r>
            <a:r>
              <a:rPr lang="en-US" altLang="ja-JP" sz="1400" b="1" dirty="0">
                <a:solidFill>
                  <a:schemeClr val="bg1"/>
                </a:solidFill>
                <a:latin typeface="Meiryo UI" panose="020B0604030504040204" pitchFamily="50" charset="-128"/>
                <a:ea typeface="Meiryo UI" panose="020B0604030504040204" pitchFamily="50" charset="-128"/>
              </a:rPr>
              <a:t>R8</a:t>
            </a:r>
            <a:r>
              <a:rPr lang="ja-JP" altLang="en-US" sz="1400" b="1" dirty="0">
                <a:solidFill>
                  <a:schemeClr val="bg1"/>
                </a:solidFill>
                <a:latin typeface="Meiryo UI" panose="020B0604030504040204" pitchFamily="50" charset="-128"/>
                <a:ea typeface="Meiryo UI" panose="020B0604030504040204" pitchFamily="50" charset="-128"/>
              </a:rPr>
              <a:t>）継続予定</a:t>
            </a:r>
            <a:endParaRPr lang="en-US" altLang="ja-JP" sz="1400" dirty="0">
              <a:solidFill>
                <a:schemeClr val="bg1"/>
              </a:solidFill>
              <a:latin typeface="Meiryo UI" panose="020B0604030504040204" pitchFamily="50" charset="-128"/>
              <a:ea typeface="Meiryo UI" panose="020B0604030504040204" pitchFamily="50" charset="-128"/>
            </a:endParaRPr>
          </a:p>
        </p:txBody>
      </p:sp>
      <p:sp>
        <p:nvSpPr>
          <p:cNvPr id="15" name="テキスト ボックス 14">
            <a:extLst>
              <a:ext uri="{FF2B5EF4-FFF2-40B4-BE49-F238E27FC236}">
                <a16:creationId xmlns:a16="http://schemas.microsoft.com/office/drawing/2014/main" id="{4311B0B8-2397-4F09-83C4-6D91B79A6C01}"/>
              </a:ext>
            </a:extLst>
          </p:cNvPr>
          <p:cNvSpPr txBox="1"/>
          <p:nvPr/>
        </p:nvSpPr>
        <p:spPr>
          <a:xfrm>
            <a:off x="1225221" y="4551435"/>
            <a:ext cx="1485613" cy="261610"/>
          </a:xfrm>
          <a:prstGeom prst="rect">
            <a:avLst/>
          </a:prstGeom>
          <a:noFill/>
          <a:ln w="28575">
            <a:noFill/>
          </a:ln>
        </p:spPr>
        <p:txBody>
          <a:bodyPr wrap="square" lIns="36000" rIns="36000" rtlCol="0">
            <a:spAutoFit/>
          </a:bodyPr>
          <a:lstStyle/>
          <a:p>
            <a:r>
              <a:rPr lang="ja-JP" altLang="en-US" sz="1100" b="1" dirty="0">
                <a:latin typeface="Meiryo UI" panose="020B0604030504040204" pitchFamily="50" charset="-128"/>
                <a:ea typeface="Meiryo UI" panose="020B0604030504040204" pitchFamily="50" charset="-128"/>
                <a:cs typeface="Meiryo UI" panose="020B0604030504040204" pitchFamily="50" charset="-128"/>
              </a:rPr>
              <a:t>▲暑さ対策セミナー</a:t>
            </a:r>
            <a:endParaRPr lang="en-US" altLang="ja-JP" sz="1100" b="1"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22" name="テキスト ボックス 21">
            <a:extLst>
              <a:ext uri="{FF2B5EF4-FFF2-40B4-BE49-F238E27FC236}">
                <a16:creationId xmlns:a16="http://schemas.microsoft.com/office/drawing/2014/main" id="{6AFF5207-3E6D-410F-87DF-4F4F89A7A758}"/>
              </a:ext>
            </a:extLst>
          </p:cNvPr>
          <p:cNvSpPr txBox="1"/>
          <p:nvPr/>
        </p:nvSpPr>
        <p:spPr>
          <a:xfrm>
            <a:off x="1016146" y="6398695"/>
            <a:ext cx="1694688" cy="261610"/>
          </a:xfrm>
          <a:prstGeom prst="rect">
            <a:avLst/>
          </a:prstGeom>
          <a:noFill/>
          <a:ln w="28575">
            <a:noFill/>
          </a:ln>
        </p:spPr>
        <p:txBody>
          <a:bodyPr wrap="square" lIns="36000" rIns="36000" rtlCol="0">
            <a:spAutoFit/>
          </a:bodyPr>
          <a:lstStyle/>
          <a:p>
            <a:r>
              <a:rPr lang="ja-JP" altLang="en-US" sz="1100" b="1" dirty="0">
                <a:latin typeface="Meiryo UI" panose="020B0604030504040204" pitchFamily="50" charset="-128"/>
                <a:ea typeface="Meiryo UI" panose="020B0604030504040204" pitchFamily="50" charset="-128"/>
                <a:cs typeface="Meiryo UI" panose="020B0604030504040204" pitchFamily="50" charset="-128"/>
              </a:rPr>
              <a:t>▲職員向けワークショップ</a:t>
            </a:r>
            <a:endParaRPr lang="en-US" altLang="ja-JP" sz="1100" b="1" dirty="0">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416364004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p:cNvSpPr txBox="1"/>
          <p:nvPr/>
        </p:nvSpPr>
        <p:spPr>
          <a:xfrm>
            <a:off x="-1480" y="-35699"/>
            <a:ext cx="9145480" cy="486279"/>
          </a:xfrm>
          <a:prstGeom prst="rect">
            <a:avLst/>
          </a:prstGeom>
          <a:solidFill>
            <a:srgbClr val="002060"/>
          </a:solidFill>
          <a:ln>
            <a:noFill/>
          </a:ln>
          <a:effectLst/>
        </p:spPr>
        <p:txBody>
          <a:bodyPr wrap="square" lIns="91190" tIns="57908" rIns="91190" bIns="57908" rtlCol="0" anchor="ctr">
            <a:spAutoFit/>
          </a:bodyPr>
          <a:lstStyle/>
          <a:p>
            <a:pPr algn="ctr"/>
            <a:r>
              <a:rPr kumimoji="0" lang="ja-JP" altLang="en-US" sz="2400" b="1" kern="0">
                <a:solidFill>
                  <a:prstClr val="white"/>
                </a:solidFill>
                <a:latin typeface="Meiryo UI" panose="020B0604030504040204" pitchFamily="50" charset="-128"/>
                <a:ea typeface="Meiryo UI" panose="020B0604030504040204" pitchFamily="50" charset="-128"/>
                <a:cs typeface="Meiryo UI" panose="020B0604030504040204" pitchFamily="50" charset="-128"/>
              </a:rPr>
              <a:t>（１）</a:t>
            </a:r>
            <a:r>
              <a:rPr kumimoji="0" lang="ja-JP" altLang="en-US" sz="2400" b="1" kern="0">
                <a:solidFill>
                  <a:schemeClr val="bg1"/>
                </a:solidFill>
                <a:latin typeface="Meiryo UI" panose="020B0604030504040204" pitchFamily="50" charset="-128"/>
                <a:ea typeface="Meiryo UI" panose="020B0604030504040204" pitchFamily="50" charset="-128"/>
                <a:cs typeface="Meiryo UI" panose="020B0604030504040204" pitchFamily="50" charset="-128"/>
              </a:rPr>
              <a:t>暑さ対策・熱中症予防に関する啓発</a:t>
            </a:r>
            <a:endParaRPr kumimoji="0" lang="ja-JP" altLang="en-US" sz="2400" b="1" strike="sngStrike" kern="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p:txBody>
      </p:sp>
      <p:grpSp>
        <p:nvGrpSpPr>
          <p:cNvPr id="3" name="グループ化 2"/>
          <p:cNvGrpSpPr/>
          <p:nvPr/>
        </p:nvGrpSpPr>
        <p:grpSpPr>
          <a:xfrm>
            <a:off x="1799025" y="571811"/>
            <a:ext cx="7273117" cy="657827"/>
            <a:chOff x="3075868" y="2420887"/>
            <a:chExt cx="3580153" cy="890838"/>
          </a:xfrm>
        </p:grpSpPr>
        <p:sp>
          <p:nvSpPr>
            <p:cNvPr id="4" name="角丸四角形 3"/>
            <p:cNvSpPr/>
            <p:nvPr/>
          </p:nvSpPr>
          <p:spPr>
            <a:xfrm>
              <a:off x="3075868" y="2420887"/>
              <a:ext cx="3558944" cy="890838"/>
            </a:xfrm>
            <a:prstGeom prst="roundRect">
              <a:avLst>
                <a:gd name="adj" fmla="val 9545"/>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vert="eaVert" lIns="0" tIns="0" rIns="0" bIns="0" rtlCol="0" anchor="ctr"/>
            <a:lstStyle/>
            <a:p>
              <a:pPr algn="ctr"/>
              <a:endParaRPr lang="ja-JP" altLang="en-US" sz="1600" b="1">
                <a:latin typeface="Meiryo UI" panose="020B0604030504040204" pitchFamily="50" charset="-128"/>
                <a:ea typeface="Meiryo UI" panose="020B0604030504040204" pitchFamily="50" charset="-128"/>
                <a:cs typeface="Meiryo UI" panose="020B0604030504040204" pitchFamily="50" charset="-128"/>
              </a:endParaRPr>
            </a:p>
          </p:txBody>
        </p:sp>
        <p:sp>
          <p:nvSpPr>
            <p:cNvPr id="5" name="正方形/長方形 4"/>
            <p:cNvSpPr/>
            <p:nvPr/>
          </p:nvSpPr>
          <p:spPr>
            <a:xfrm>
              <a:off x="3089038" y="2599624"/>
              <a:ext cx="3566983" cy="541834"/>
            </a:xfrm>
            <a:prstGeom prst="rect">
              <a:avLst/>
            </a:prstGeom>
          </p:spPr>
          <p:txBody>
            <a:bodyPr wrap="square">
              <a:spAutoFit/>
            </a:bodyPr>
            <a:lstStyle/>
            <a:p>
              <a:r>
                <a:rPr lang="ja-JP" altLang="en-US" sz="2000" b="1">
                  <a:latin typeface="Meiryo UI" panose="020B0604030504040204" pitchFamily="50" charset="-128"/>
                  <a:ea typeface="Meiryo UI" panose="020B0604030504040204" pitchFamily="50" charset="-128"/>
                  <a:cs typeface="Meiryo UI" panose="020B0604030504040204" pitchFamily="50" charset="-128"/>
                </a:rPr>
                <a:t>暑さ指数、熱中症警戒アラートの活用促進</a:t>
              </a:r>
              <a:endParaRPr lang="ja-JP" altLang="en-US" sz="2000" b="1" strike="sngStrike">
                <a:latin typeface="Meiryo UI" panose="020B0604030504040204" pitchFamily="50" charset="-128"/>
                <a:ea typeface="Meiryo UI" panose="020B0604030504040204" pitchFamily="50" charset="-128"/>
                <a:cs typeface="Meiryo UI" panose="020B0604030504040204" pitchFamily="50" charset="-128"/>
              </a:endParaRPr>
            </a:p>
          </p:txBody>
        </p:sp>
      </p:grpSp>
      <p:sp>
        <p:nvSpPr>
          <p:cNvPr id="11" name="角丸四角形 10"/>
          <p:cNvSpPr/>
          <p:nvPr/>
        </p:nvSpPr>
        <p:spPr>
          <a:xfrm>
            <a:off x="230661" y="584509"/>
            <a:ext cx="1492344" cy="647916"/>
          </a:xfrm>
          <a:prstGeom prst="roundRect">
            <a:avLst>
              <a:gd name="adj" fmla="val 7069"/>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82762" tIns="41381" rIns="82762" bIns="41381" rtlCol="0" anchor="ctr"/>
          <a:lstStyle/>
          <a:p>
            <a:pPr algn="ctr"/>
            <a:r>
              <a:rPr lang="ja-JP" altLang="en-US" sz="2000" b="1">
                <a:latin typeface="Meiryo UI" panose="020B0604030504040204" pitchFamily="50" charset="-128"/>
                <a:ea typeface="Meiryo UI" panose="020B0604030504040204" pitchFamily="50" charset="-128"/>
                <a:cs typeface="Meiryo UI" panose="020B0604030504040204" pitchFamily="50" charset="-128"/>
              </a:rPr>
              <a:t>取組</a:t>
            </a:r>
            <a:r>
              <a:rPr lang="ja-JP" altLang="en-US" sz="2000" b="1">
                <a:solidFill>
                  <a:schemeClr val="bg1"/>
                </a:solidFill>
                <a:latin typeface="Meiryo UI" panose="020B0604030504040204" pitchFamily="50" charset="-128"/>
                <a:ea typeface="Meiryo UI" panose="020B0604030504040204" pitchFamily="50" charset="-128"/>
                <a:cs typeface="Meiryo UI" panose="020B0604030504040204" pitchFamily="50" charset="-128"/>
              </a:rPr>
              <a:t>②</a:t>
            </a:r>
          </a:p>
        </p:txBody>
      </p:sp>
      <p:graphicFrame>
        <p:nvGraphicFramePr>
          <p:cNvPr id="24" name="表 23"/>
          <p:cNvGraphicFramePr>
            <a:graphicFrameLocks noGrp="1"/>
          </p:cNvGraphicFramePr>
          <p:nvPr>
            <p:extLst>
              <p:ext uri="{D42A27DB-BD31-4B8C-83A1-F6EECF244321}">
                <p14:modId xmlns:p14="http://schemas.microsoft.com/office/powerpoint/2010/main" val="3250098878"/>
              </p:ext>
            </p:extLst>
          </p:nvPr>
        </p:nvGraphicFramePr>
        <p:xfrm>
          <a:off x="230661" y="1350869"/>
          <a:ext cx="8877843" cy="5288242"/>
        </p:xfrm>
        <a:graphic>
          <a:graphicData uri="http://schemas.openxmlformats.org/drawingml/2006/table">
            <a:tbl>
              <a:tblPr firstRow="1" bandRow="1">
                <a:tableStyleId>{5C22544A-7EE6-4342-B048-85BDC9FD1C3A}</a:tableStyleId>
              </a:tblPr>
              <a:tblGrid>
                <a:gridCol w="8877843">
                  <a:extLst>
                    <a:ext uri="{9D8B030D-6E8A-4147-A177-3AD203B41FA5}">
                      <a16:colId xmlns:a16="http://schemas.microsoft.com/office/drawing/2014/main" val="20000"/>
                    </a:ext>
                  </a:extLst>
                </a:gridCol>
              </a:tblGrid>
              <a:tr h="488878">
                <a:tc>
                  <a:txBody>
                    <a:bodyPr/>
                    <a:lstStyle/>
                    <a:p>
                      <a:pPr algn="ctr"/>
                      <a:r>
                        <a:rPr kumimoji="1" lang="en-US" altLang="ja-JP" sz="2000"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2025</a:t>
                      </a:r>
                      <a:r>
                        <a:rPr kumimoji="1" lang="ja-JP" altLang="en-US" sz="2000"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年度（</a:t>
                      </a:r>
                      <a:r>
                        <a:rPr kumimoji="1" lang="en-US" altLang="ja-JP" sz="2000"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R7</a:t>
                      </a:r>
                      <a:r>
                        <a:rPr kumimoji="1" lang="ja-JP" altLang="en-US" sz="2000"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）の具体的な取組内容</a:t>
                      </a:r>
                    </a:p>
                  </a:txBody>
                  <a:tcPr marL="0" marR="0" marT="0" marB="0" anchor="ctr">
                    <a:solidFill>
                      <a:srgbClr val="0070C0"/>
                    </a:solidFill>
                  </a:tcPr>
                </a:tc>
                <a:extLst>
                  <a:ext uri="{0D108BD9-81ED-4DB2-BD59-A6C34878D82A}">
                    <a16:rowId xmlns:a16="http://schemas.microsoft.com/office/drawing/2014/main" val="10000"/>
                  </a:ext>
                </a:extLst>
              </a:tr>
              <a:tr h="4799364">
                <a:tc>
                  <a:txBody>
                    <a:bodyPr/>
                    <a:lstStyle/>
                    <a:p>
                      <a:endParaRPr kumimoji="1" lang="en-US" altLang="ja-JP" sz="300" dirty="0">
                        <a:latin typeface="Meiryo UI" panose="020B0604030504040204" pitchFamily="50" charset="-128"/>
                        <a:ea typeface="Meiryo UI" panose="020B0604030504040204" pitchFamily="50" charset="-128"/>
                        <a:cs typeface="Meiryo UI" panose="020B0604030504040204" pitchFamily="50" charset="-128"/>
                      </a:endParaRPr>
                    </a:p>
                    <a:p>
                      <a:endParaRPr kumimoji="1" lang="en-US" altLang="ja-JP" sz="700" dirty="0">
                        <a:latin typeface="Meiryo UI" panose="020B0604030504040204" pitchFamily="50" charset="-128"/>
                        <a:ea typeface="Meiryo UI" panose="020B0604030504040204" pitchFamily="50" charset="-128"/>
                        <a:cs typeface="Meiryo UI" panose="020B0604030504040204" pitchFamily="50" charset="-128"/>
                      </a:endParaRPr>
                    </a:p>
                    <a:p>
                      <a:r>
                        <a:rPr kumimoji="1" lang="ja-JP" altLang="en-US" sz="1200" b="0" dirty="0">
                          <a:latin typeface="Meiryo UI" panose="020B0604030504040204" pitchFamily="50" charset="-128"/>
                          <a:ea typeface="Meiryo UI" panose="020B0604030504040204" pitchFamily="50" charset="-128"/>
                          <a:cs typeface="Meiryo UI" panose="020B0604030504040204" pitchFamily="50" charset="-128"/>
                        </a:rPr>
                        <a:t>　</a:t>
                      </a:r>
                      <a:endParaRPr kumimoji="1" lang="en-US" altLang="ja-JP" sz="1200" b="0" dirty="0">
                        <a:latin typeface="Meiryo UI" panose="020B0604030504040204" pitchFamily="50" charset="-128"/>
                        <a:ea typeface="Meiryo UI" panose="020B0604030504040204" pitchFamily="50" charset="-128"/>
                        <a:cs typeface="Meiryo UI" panose="020B0604030504040204" pitchFamily="50" charset="-128"/>
                      </a:endParaRPr>
                    </a:p>
                    <a:p>
                      <a:endParaRPr kumimoji="1" lang="en-US" altLang="ja-JP" sz="1200" b="0" dirty="0">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dirty="0">
                          <a:latin typeface="Meiryo UI" panose="020B0604030504040204" pitchFamily="50" charset="-128"/>
                          <a:ea typeface="Meiryo UI" panose="020B0604030504040204" pitchFamily="50" charset="-128"/>
                          <a:cs typeface="Meiryo UI" panose="020B0604030504040204" pitchFamily="50" charset="-128"/>
                        </a:rPr>
                        <a:t>　</a:t>
                      </a:r>
                      <a:endParaRPr lang="ja-JP" altLang="en-US" sz="1200" dirty="0"/>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200" dirty="0"/>
                        <a:t>　</a:t>
                      </a:r>
                    </a:p>
                    <a:p>
                      <a:endParaRPr kumimoji="1" lang="en-US" altLang="ja-JP" sz="1200" b="0" dirty="0">
                        <a:latin typeface="Meiryo UI" panose="020B0604030504040204" pitchFamily="50" charset="-128"/>
                        <a:ea typeface="Meiryo UI" panose="020B0604030504040204" pitchFamily="50" charset="-128"/>
                        <a:cs typeface="Meiryo UI" panose="020B0604030504040204" pitchFamily="50" charset="-128"/>
                      </a:endParaRPr>
                    </a:p>
                  </a:txBody>
                  <a:tcPr marL="31528" marR="31528" marT="0" marB="0">
                    <a:lnB w="12700" cap="flat" cmpd="sng" algn="ctr">
                      <a:solidFill>
                        <a:schemeClr val="bg1"/>
                      </a:solidFill>
                      <a:prstDash val="solid"/>
                      <a:round/>
                      <a:headEnd type="none" w="med" len="med"/>
                      <a:tailEnd type="none" w="med" len="med"/>
                    </a:lnB>
                    <a:solidFill>
                      <a:schemeClr val="tx2">
                        <a:lumMod val="20000"/>
                        <a:lumOff val="80000"/>
                      </a:schemeClr>
                    </a:solidFill>
                  </a:tcPr>
                </a:tc>
                <a:extLst>
                  <a:ext uri="{0D108BD9-81ED-4DB2-BD59-A6C34878D82A}">
                    <a16:rowId xmlns:a16="http://schemas.microsoft.com/office/drawing/2014/main" val="10001"/>
                  </a:ext>
                </a:extLst>
              </a:tr>
            </a:tbl>
          </a:graphicData>
        </a:graphic>
      </p:graphicFrame>
      <p:sp>
        <p:nvSpPr>
          <p:cNvPr id="27" name="正方形/長方形 1"/>
          <p:cNvSpPr>
            <a:spLocks noChangeArrowheads="1"/>
          </p:cNvSpPr>
          <p:nvPr/>
        </p:nvSpPr>
        <p:spPr bwMode="auto">
          <a:xfrm>
            <a:off x="5389688" y="976464"/>
            <a:ext cx="3857064" cy="349284"/>
          </a:xfrm>
          <a:prstGeom prst="rect">
            <a:avLst/>
          </a:prstGeom>
          <a:noFill/>
          <a:ln w="9525" algn="ctr">
            <a:noFill/>
            <a:round/>
            <a:headEnd/>
            <a:tailEnd/>
          </a:ln>
        </p:spPr>
        <p:txBody>
          <a:bodyPr/>
          <a:lstStyle/>
          <a:p>
            <a:r>
              <a:rPr lang="ja-JP" altLang="en-US" sz="1400" dirty="0">
                <a:latin typeface="Meiryo UI" panose="020B0604030504040204" pitchFamily="50" charset="-128"/>
                <a:ea typeface="Meiryo UI" panose="020B0604030504040204" pitchFamily="50" charset="-128"/>
                <a:cs typeface="Meiryo UI" panose="020B0604030504040204" pitchFamily="50" charset="-128"/>
              </a:rPr>
              <a:t>（環境農林水産部・危機管理室・府民文化部）</a:t>
            </a:r>
            <a:endParaRPr lang="en-US" altLang="ja-JP" sz="14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51" name="正方形/長方形 1"/>
          <p:cNvSpPr>
            <a:spLocks noChangeArrowheads="1"/>
          </p:cNvSpPr>
          <p:nvPr/>
        </p:nvSpPr>
        <p:spPr bwMode="auto">
          <a:xfrm>
            <a:off x="185032" y="1851632"/>
            <a:ext cx="4496784" cy="1600438"/>
          </a:xfrm>
          <a:prstGeom prst="rect">
            <a:avLst/>
          </a:prstGeom>
          <a:noFill/>
          <a:ln w="9525" algn="ctr">
            <a:noFill/>
            <a:round/>
            <a:headEnd/>
            <a:tailEnd/>
          </a:ln>
        </p:spPr>
        <p:txBody>
          <a:bodyPr wrap="square">
            <a:spAutoFit/>
          </a:bodyPr>
          <a:lstStyle/>
          <a:p>
            <a:pPr marL="180975" indent="-180975"/>
            <a:r>
              <a:rPr lang="ja-JP" altLang="en-US" sz="1400" b="1" dirty="0">
                <a:latin typeface="Meiryo UI" panose="020B0604030504040204" pitchFamily="50" charset="-128"/>
                <a:ea typeface="Meiryo UI" panose="020B0604030504040204" pitchFamily="50" charset="-128"/>
                <a:cs typeface="Meiryo UI" panose="020B0604030504040204" pitchFamily="50" charset="-128"/>
              </a:rPr>
              <a:t>◆大阪府</a:t>
            </a:r>
            <a:r>
              <a:rPr lang="en-US" altLang="ja-JP" sz="1400" b="1" dirty="0">
                <a:latin typeface="Meiryo UI" panose="020B0604030504040204" pitchFamily="50" charset="-128"/>
                <a:ea typeface="Meiryo UI" panose="020B0604030504040204" pitchFamily="50" charset="-128"/>
                <a:cs typeface="Meiryo UI" panose="020B0604030504040204" pitchFamily="50" charset="-128"/>
              </a:rPr>
              <a:t>HP</a:t>
            </a:r>
            <a:r>
              <a:rPr lang="ja-JP" altLang="en-US" sz="1400" b="1" dirty="0">
                <a:latin typeface="Meiryo UI" panose="020B0604030504040204" pitchFamily="50" charset="-128"/>
                <a:ea typeface="Meiryo UI" panose="020B0604030504040204" pitchFamily="50" charset="-128"/>
                <a:cs typeface="Meiryo UI" panose="020B0604030504040204" pitchFamily="50" charset="-128"/>
              </a:rPr>
              <a:t>「暑さ対策情報ポータルサイト」の管理</a:t>
            </a:r>
          </a:p>
          <a:p>
            <a:pPr marL="180975" indent="-180975"/>
            <a:r>
              <a:rPr lang="ja-JP" altLang="en-US" sz="1400" dirty="0">
                <a:latin typeface="Meiryo UI" panose="020B0604030504040204" pitchFamily="50" charset="-128"/>
                <a:ea typeface="Meiryo UI" panose="020B0604030504040204" pitchFamily="50" charset="-128"/>
                <a:cs typeface="Meiryo UI" panose="020B0604030504040204" pitchFamily="50" charset="-128"/>
              </a:rPr>
              <a:t>　・暑さ指数と熱中症危険性の関係についての解説など、</a:t>
            </a:r>
            <a:endParaRPr lang="en-US" altLang="ja-JP" sz="1400" dirty="0">
              <a:latin typeface="Meiryo UI" panose="020B0604030504040204" pitchFamily="50" charset="-128"/>
              <a:ea typeface="Meiryo UI" panose="020B0604030504040204" pitchFamily="50" charset="-128"/>
              <a:cs typeface="Meiryo UI" panose="020B0604030504040204" pitchFamily="50" charset="-128"/>
            </a:endParaRPr>
          </a:p>
          <a:p>
            <a:pPr marL="180975" indent="-180975"/>
            <a:r>
              <a:rPr lang="ja-JP" altLang="en-US" sz="1400" dirty="0">
                <a:latin typeface="Meiryo UI" panose="020B0604030504040204" pitchFamily="50" charset="-128"/>
                <a:ea typeface="Meiryo UI" panose="020B0604030504040204" pitchFamily="50" charset="-128"/>
                <a:cs typeface="Meiryo UI" panose="020B0604030504040204" pitchFamily="50" charset="-128"/>
              </a:rPr>
              <a:t> 　府民等に向けた情報提供を実施</a:t>
            </a:r>
            <a:endParaRPr lang="en-US" altLang="ja-JP" sz="1400" dirty="0">
              <a:latin typeface="Meiryo UI" panose="020B0604030504040204" pitchFamily="50" charset="-128"/>
              <a:ea typeface="Meiryo UI" panose="020B0604030504040204" pitchFamily="50" charset="-128"/>
              <a:cs typeface="Meiryo UI" panose="020B0604030504040204" pitchFamily="50" charset="-128"/>
            </a:endParaRPr>
          </a:p>
          <a:p>
            <a:pPr marL="180975" indent="-180975"/>
            <a:r>
              <a:rPr lang="ja-JP" altLang="en-US" sz="1400" dirty="0">
                <a:latin typeface="Meiryo UI" panose="020B0604030504040204" pitchFamily="50" charset="-128"/>
                <a:ea typeface="Meiryo UI" panose="020B0604030504040204" pitchFamily="50" charset="-128"/>
                <a:cs typeface="Meiryo UI" panose="020B0604030504040204" pitchFamily="50" charset="-128"/>
              </a:rPr>
              <a:t>　・府域の暑さ情報をすぐに確認できるよう、ページ上部に</a:t>
            </a:r>
            <a:endParaRPr lang="en-US" altLang="ja-JP" sz="1400" dirty="0">
              <a:latin typeface="Meiryo UI" panose="020B0604030504040204" pitchFamily="50" charset="-128"/>
              <a:ea typeface="Meiryo UI" panose="020B0604030504040204" pitchFamily="50" charset="-128"/>
              <a:cs typeface="Meiryo UI" panose="020B0604030504040204" pitchFamily="50" charset="-128"/>
            </a:endParaRPr>
          </a:p>
          <a:p>
            <a:pPr marL="180975" indent="-180975"/>
            <a:r>
              <a:rPr lang="en-US" altLang="ja-JP" sz="14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　環境省ページ等へのバナーリンクを配置</a:t>
            </a:r>
            <a:endParaRPr lang="en-US" altLang="ja-JP" sz="1400" dirty="0">
              <a:latin typeface="Meiryo UI" panose="020B0604030504040204" pitchFamily="50" charset="-128"/>
              <a:ea typeface="Meiryo UI" panose="020B0604030504040204" pitchFamily="50" charset="-128"/>
              <a:cs typeface="Meiryo UI" panose="020B0604030504040204" pitchFamily="50" charset="-128"/>
            </a:endParaRPr>
          </a:p>
          <a:p>
            <a:pPr marL="180975" indent="-180975"/>
            <a:r>
              <a:rPr lang="ja-JP" altLang="en-US" sz="1400" dirty="0">
                <a:latin typeface="Meiryo UI" panose="020B0604030504040204" pitchFamily="50" charset="-128"/>
                <a:ea typeface="Meiryo UI" panose="020B0604030504040204" pitchFamily="50" charset="-128"/>
                <a:cs typeface="Meiryo UI" panose="020B0604030504040204" pitchFamily="50" charset="-128"/>
              </a:rPr>
              <a:t>　・環境省「公式</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LINE</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アカウント」</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や「メール配信サービス」など</a:t>
            </a:r>
            <a:endParaRPr lang="en-US" altLang="ja-JP" sz="1400" dirty="0">
              <a:latin typeface="Meiryo UI" panose="020B0604030504040204" pitchFamily="50" charset="-128"/>
              <a:ea typeface="Meiryo UI" panose="020B0604030504040204" pitchFamily="50" charset="-128"/>
              <a:cs typeface="Meiryo UI" panose="020B0604030504040204" pitchFamily="50" charset="-128"/>
            </a:endParaRPr>
          </a:p>
          <a:p>
            <a:pPr marL="180975" indent="-180975"/>
            <a:r>
              <a:rPr lang="en-US" altLang="ja-JP" sz="14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　暑さ指数確認ツールの紹介の充実</a:t>
            </a:r>
            <a:endParaRPr lang="en-US" altLang="ja-JP" sz="14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23" name="タイトル 1"/>
          <p:cNvSpPr txBox="1">
            <a:spLocks/>
          </p:cNvSpPr>
          <p:nvPr/>
        </p:nvSpPr>
        <p:spPr>
          <a:xfrm>
            <a:off x="8439416" y="6530972"/>
            <a:ext cx="655069" cy="327029"/>
          </a:xfrm>
          <a:prstGeom prst="rect">
            <a:avLst/>
          </a:prstGeom>
          <a:solidFill>
            <a:schemeClr val="tx2">
              <a:lumMod val="40000"/>
              <a:lumOff val="60000"/>
            </a:schemeClr>
          </a:solidFill>
          <a:ln w="25400">
            <a:noFill/>
          </a:ln>
        </p:spPr>
        <p:txBody>
          <a:bodyPr vert="horz" lIns="128016" tIns="64008" rIns="128016" bIns="64008" rtlCol="0" anchor="ct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fld id="{17247951-87CF-4661-8839-8746FB408A4E}" type="slidenum">
              <a:rPr lang="ja-JP" altLang="en-US" sz="2200" b="1" smtClean="0">
                <a:latin typeface="Meiryo UI" panose="020B0604030504040204" pitchFamily="50" charset="-128"/>
                <a:ea typeface="Meiryo UI" panose="020B0604030504040204" pitchFamily="50" charset="-128"/>
              </a:rPr>
              <a:t>7</a:t>
            </a:fld>
            <a:endParaRPr lang="ja-JP" altLang="en-US" sz="2200" b="1">
              <a:latin typeface="Meiryo UI" panose="020B0604030504040204" pitchFamily="50" charset="-128"/>
              <a:ea typeface="Meiryo UI" panose="020B0604030504040204" pitchFamily="50" charset="-128"/>
            </a:endParaRPr>
          </a:p>
        </p:txBody>
      </p:sp>
      <p:sp>
        <p:nvSpPr>
          <p:cNvPr id="36" name="テキスト ボックス 35">
            <a:extLst>
              <a:ext uri="{FF2B5EF4-FFF2-40B4-BE49-F238E27FC236}">
                <a16:creationId xmlns:a16="http://schemas.microsoft.com/office/drawing/2014/main" id="{5F777ADB-965B-4841-AD41-B8B00B53D308}"/>
              </a:ext>
            </a:extLst>
          </p:cNvPr>
          <p:cNvSpPr txBox="1"/>
          <p:nvPr/>
        </p:nvSpPr>
        <p:spPr>
          <a:xfrm>
            <a:off x="3108281" y="3505305"/>
            <a:ext cx="1485613" cy="430887"/>
          </a:xfrm>
          <a:prstGeom prst="rect">
            <a:avLst/>
          </a:prstGeom>
          <a:noFill/>
          <a:ln w="28575">
            <a:noFill/>
          </a:ln>
        </p:spPr>
        <p:txBody>
          <a:bodyPr wrap="square" lIns="36000" rIns="36000" rtlCol="0">
            <a:spAutoFit/>
          </a:bodyPr>
          <a:lstStyle/>
          <a:p>
            <a:r>
              <a:rPr lang="ja-JP" altLang="en-US" sz="1100" b="1" dirty="0">
                <a:latin typeface="Meiryo UI" panose="020B0604030504040204" pitchFamily="50" charset="-128"/>
                <a:ea typeface="Meiryo UI" panose="020B0604030504040204" pitchFamily="50" charset="-128"/>
                <a:cs typeface="Meiryo UI" panose="020B0604030504040204" pitchFamily="50" charset="-128"/>
              </a:rPr>
              <a:t>◀</a:t>
            </a:r>
            <a:r>
              <a:rPr lang="en-US" altLang="ja-JP" sz="1100" b="1" dirty="0">
                <a:latin typeface="Meiryo UI" panose="020B0604030504040204" pitchFamily="50" charset="-128"/>
                <a:ea typeface="Meiryo UI" panose="020B0604030504040204" pitchFamily="50" charset="-128"/>
                <a:cs typeface="Meiryo UI" panose="020B0604030504040204" pitchFamily="50" charset="-128"/>
              </a:rPr>
              <a:t>HP</a:t>
            </a:r>
            <a:r>
              <a:rPr lang="ja-JP" altLang="en-US" sz="1100" b="1" dirty="0">
                <a:latin typeface="Meiryo UI" panose="020B0604030504040204" pitchFamily="50" charset="-128"/>
                <a:ea typeface="Meiryo UI" panose="020B0604030504040204" pitchFamily="50" charset="-128"/>
                <a:cs typeface="Meiryo UI" panose="020B0604030504040204" pitchFamily="50" charset="-128"/>
              </a:rPr>
              <a:t>「大阪府暑さ対策</a:t>
            </a:r>
            <a:endParaRPr lang="en-US" altLang="ja-JP" sz="1100" b="1" dirty="0">
              <a:latin typeface="Meiryo UI" panose="020B0604030504040204" pitchFamily="50" charset="-128"/>
              <a:ea typeface="Meiryo UI" panose="020B0604030504040204" pitchFamily="50" charset="-128"/>
              <a:cs typeface="Meiryo UI" panose="020B0604030504040204" pitchFamily="50" charset="-128"/>
            </a:endParaRPr>
          </a:p>
          <a:p>
            <a:r>
              <a:rPr lang="ja-JP" altLang="en-US" sz="1100" b="1" dirty="0">
                <a:latin typeface="Meiryo UI" panose="020B0604030504040204" pitchFamily="50" charset="-128"/>
                <a:ea typeface="Meiryo UI" panose="020B0604030504040204" pitchFamily="50" charset="-128"/>
                <a:cs typeface="Meiryo UI" panose="020B0604030504040204" pitchFamily="50" charset="-128"/>
              </a:rPr>
              <a:t>　　情報ポータルサイト」</a:t>
            </a:r>
            <a:endParaRPr lang="en-US" altLang="ja-JP" sz="1100" b="1"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22" name="四角形: 角を丸くする 21">
            <a:extLst>
              <a:ext uri="{FF2B5EF4-FFF2-40B4-BE49-F238E27FC236}">
                <a16:creationId xmlns:a16="http://schemas.microsoft.com/office/drawing/2014/main" id="{3B94650B-C311-4888-9022-748B9EE93A61}"/>
              </a:ext>
            </a:extLst>
          </p:cNvPr>
          <p:cNvSpPr/>
          <p:nvPr/>
        </p:nvSpPr>
        <p:spPr>
          <a:xfrm>
            <a:off x="899592" y="6233169"/>
            <a:ext cx="7402093" cy="482414"/>
          </a:xfrm>
          <a:prstGeom prst="roundRect">
            <a:avLst/>
          </a:prstGeom>
          <a:ln/>
        </p:spPr>
        <p:style>
          <a:lnRef idx="3">
            <a:schemeClr val="lt1"/>
          </a:lnRef>
          <a:fillRef idx="1">
            <a:schemeClr val="accent5"/>
          </a:fillRef>
          <a:effectRef idx="1">
            <a:schemeClr val="accent5"/>
          </a:effectRef>
          <a:fontRef idx="minor">
            <a:schemeClr val="lt1"/>
          </a:fontRef>
        </p:style>
        <p:txBody>
          <a:bodyPr rtlCol="0" anchor="ctr"/>
          <a:lstStyle/>
          <a:p>
            <a:pPr algn="ctr"/>
            <a:r>
              <a:rPr lang="en-US" altLang="ja-JP" sz="1400" b="1" dirty="0">
                <a:solidFill>
                  <a:schemeClr val="bg1"/>
                </a:solidFill>
                <a:latin typeface="Meiryo UI" panose="020B0604030504040204" pitchFamily="50" charset="-128"/>
                <a:ea typeface="Meiryo UI" panose="020B0604030504040204" pitchFamily="50" charset="-128"/>
              </a:rPr>
              <a:t>2026</a:t>
            </a:r>
            <a:r>
              <a:rPr lang="ja-JP" altLang="en-US" sz="1400" b="1" dirty="0">
                <a:solidFill>
                  <a:schemeClr val="bg1"/>
                </a:solidFill>
                <a:latin typeface="Meiryo UI" panose="020B0604030504040204" pitchFamily="50" charset="-128"/>
                <a:ea typeface="Meiryo UI" panose="020B0604030504040204" pitchFamily="50" charset="-128"/>
              </a:rPr>
              <a:t>年度（</a:t>
            </a:r>
            <a:r>
              <a:rPr lang="en-US" altLang="ja-JP" sz="1400" b="1" dirty="0">
                <a:solidFill>
                  <a:schemeClr val="bg1"/>
                </a:solidFill>
                <a:latin typeface="Meiryo UI" panose="020B0604030504040204" pitchFamily="50" charset="-128"/>
                <a:ea typeface="Meiryo UI" panose="020B0604030504040204" pitchFamily="50" charset="-128"/>
              </a:rPr>
              <a:t>R8</a:t>
            </a:r>
            <a:r>
              <a:rPr lang="ja-JP" altLang="en-US" sz="1400" b="1" dirty="0">
                <a:solidFill>
                  <a:schemeClr val="bg1"/>
                </a:solidFill>
                <a:latin typeface="Meiryo UI" panose="020B0604030504040204" pitchFamily="50" charset="-128"/>
                <a:ea typeface="Meiryo UI" panose="020B0604030504040204" pitchFamily="50" charset="-128"/>
              </a:rPr>
              <a:t>）継続予定</a:t>
            </a:r>
            <a:endParaRPr lang="en-US" altLang="ja-JP" sz="1400" dirty="0">
              <a:solidFill>
                <a:schemeClr val="bg1"/>
              </a:solidFill>
              <a:latin typeface="Meiryo UI" panose="020B0604030504040204" pitchFamily="50" charset="-128"/>
              <a:ea typeface="Meiryo UI" panose="020B0604030504040204" pitchFamily="50" charset="-128"/>
            </a:endParaRPr>
          </a:p>
        </p:txBody>
      </p:sp>
      <p:sp>
        <p:nvSpPr>
          <p:cNvPr id="25" name="正方形/長方形 1">
            <a:extLst>
              <a:ext uri="{FF2B5EF4-FFF2-40B4-BE49-F238E27FC236}">
                <a16:creationId xmlns:a16="http://schemas.microsoft.com/office/drawing/2014/main" id="{D1449ECE-D0F6-456A-B524-FC66F68122E8}"/>
              </a:ext>
            </a:extLst>
          </p:cNvPr>
          <p:cNvSpPr>
            <a:spLocks noChangeArrowheads="1"/>
          </p:cNvSpPr>
          <p:nvPr/>
        </p:nvSpPr>
        <p:spPr bwMode="auto">
          <a:xfrm>
            <a:off x="4504029" y="1843401"/>
            <a:ext cx="4366977" cy="1877437"/>
          </a:xfrm>
          <a:prstGeom prst="rect">
            <a:avLst/>
          </a:prstGeom>
          <a:noFill/>
          <a:ln w="9525" algn="ctr">
            <a:noFill/>
            <a:round/>
            <a:headEnd/>
            <a:tailEnd/>
          </a:ln>
        </p:spPr>
        <p:txBody>
          <a:bodyPr wrap="square">
            <a:spAutoFit/>
          </a:bodyPr>
          <a:lstStyle/>
          <a:p>
            <a:pPr marL="180975" indent="-180975"/>
            <a:r>
              <a:rPr lang="ja-JP" altLang="en-US" sz="1400" b="1" dirty="0">
                <a:latin typeface="Meiryo UI" panose="020B0604030504040204" pitchFamily="50" charset="-128"/>
                <a:ea typeface="Meiryo UI" panose="020B0604030504040204" pitchFamily="50" charset="-128"/>
                <a:cs typeface="Meiryo UI" panose="020B0604030504040204" pitchFamily="50" charset="-128"/>
              </a:rPr>
              <a:t>◆公式</a:t>
            </a:r>
            <a:r>
              <a:rPr lang="en-US" altLang="ja-JP" sz="1400" b="1" dirty="0">
                <a:latin typeface="Meiryo UI" panose="020B0604030504040204" pitchFamily="50" charset="-128"/>
                <a:ea typeface="Meiryo UI" panose="020B0604030504040204" pitchFamily="50" charset="-128"/>
                <a:cs typeface="Meiryo UI" panose="020B0604030504040204" pitchFamily="50" charset="-128"/>
              </a:rPr>
              <a:t>X</a:t>
            </a:r>
            <a:r>
              <a:rPr lang="ja-JP" altLang="en-US" sz="1400" b="1" dirty="0">
                <a:latin typeface="Meiryo UI" panose="020B0604030504040204" pitchFamily="50" charset="-128"/>
                <a:ea typeface="Meiryo UI" panose="020B0604030504040204" pitchFamily="50" charset="-128"/>
                <a:cs typeface="Meiryo UI" panose="020B0604030504040204" pitchFamily="50" charset="-128"/>
              </a:rPr>
              <a:t>「おおさか暑さ情報＠大阪府」の運用</a:t>
            </a:r>
            <a:endParaRPr lang="en-US" altLang="ja-JP" sz="1400" b="1" dirty="0">
              <a:latin typeface="Meiryo UI" panose="020B0604030504040204" pitchFamily="50" charset="-128"/>
              <a:ea typeface="Meiryo UI" panose="020B0604030504040204" pitchFamily="50" charset="-128"/>
              <a:cs typeface="Meiryo UI" panose="020B0604030504040204" pitchFamily="50" charset="-128"/>
            </a:endParaRPr>
          </a:p>
          <a:p>
            <a:pPr marL="180975" indent="-180975"/>
            <a:endParaRPr lang="ja-JP" altLang="en-US" sz="400" b="1" dirty="0">
              <a:latin typeface="Meiryo UI" panose="020B0604030504040204" pitchFamily="50" charset="-128"/>
              <a:ea typeface="Meiryo UI" panose="020B0604030504040204" pitchFamily="50" charset="-128"/>
              <a:cs typeface="Meiryo UI" panose="020B0604030504040204" pitchFamily="50" charset="-128"/>
            </a:endParaRPr>
          </a:p>
          <a:p>
            <a:pPr marL="180975" indent="-180975"/>
            <a:r>
              <a:rPr lang="ja-JP" altLang="en-US" sz="1400" dirty="0">
                <a:latin typeface="Meiryo UI" panose="020B0604030504040204" pitchFamily="50" charset="-128"/>
                <a:ea typeface="Meiryo UI" panose="020B0604030504040204" pitchFamily="50" charset="-128"/>
                <a:cs typeface="Meiryo UI" panose="020B0604030504040204" pitchFamily="50" charset="-128"/>
              </a:rPr>
              <a:t>　・環境省の公式</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LINE</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アカウントで配信される大阪府内</a:t>
            </a:r>
            <a:endParaRPr lang="en-US" altLang="ja-JP" sz="1400" dirty="0">
              <a:latin typeface="Meiryo UI" panose="020B0604030504040204" pitchFamily="50" charset="-128"/>
              <a:ea typeface="Meiryo UI" panose="020B0604030504040204" pitchFamily="50" charset="-128"/>
              <a:cs typeface="Meiryo UI" panose="020B0604030504040204" pitchFamily="50" charset="-128"/>
            </a:endParaRPr>
          </a:p>
          <a:p>
            <a:pPr marL="180975" indent="-180975"/>
            <a:r>
              <a:rPr lang="ja-JP" altLang="en-US" sz="1400" dirty="0">
                <a:latin typeface="Meiryo UI" panose="020B0604030504040204" pitchFamily="50" charset="-128"/>
                <a:ea typeface="Meiryo UI" panose="020B0604030504040204" pitchFamily="50" charset="-128"/>
                <a:cs typeface="Meiryo UI" panose="020B0604030504040204" pitchFamily="50" charset="-128"/>
              </a:rPr>
              <a:t>　 のその日の最大暑さ指数の予測値を平日朝</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9</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時</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30</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分に投稿。</a:t>
            </a:r>
            <a:endParaRPr lang="en-US" altLang="ja-JP" sz="1400" dirty="0">
              <a:latin typeface="Meiryo UI" panose="020B0604030504040204" pitchFamily="50" charset="-128"/>
              <a:ea typeface="Meiryo UI" panose="020B0604030504040204" pitchFamily="50" charset="-128"/>
              <a:cs typeface="Meiryo UI" panose="020B0604030504040204" pitchFamily="50" charset="-128"/>
            </a:endParaRPr>
          </a:p>
          <a:p>
            <a:pPr marL="180975" indent="-180975"/>
            <a:r>
              <a:rPr lang="ja-JP" altLang="en-US" sz="1400" dirty="0">
                <a:latin typeface="Meiryo UI" panose="020B0604030504040204" pitchFamily="50" charset="-128"/>
                <a:ea typeface="Meiryo UI" panose="020B0604030504040204" pitchFamily="50" charset="-128"/>
                <a:cs typeface="Meiryo UI" panose="020B0604030504040204" pitchFamily="50" charset="-128"/>
              </a:rPr>
              <a:t>　・熱中症警戒アラートが発表された場合は、休日を含め</a:t>
            </a:r>
            <a:endParaRPr lang="en-US" altLang="ja-JP" sz="1400" dirty="0">
              <a:latin typeface="Meiryo UI" panose="020B0604030504040204" pitchFamily="50" charset="-128"/>
              <a:ea typeface="Meiryo UI" panose="020B0604030504040204" pitchFamily="50" charset="-128"/>
              <a:cs typeface="Meiryo UI" panose="020B0604030504040204" pitchFamily="50" charset="-128"/>
            </a:endParaRPr>
          </a:p>
          <a:p>
            <a:pPr marL="180975" indent="-180975"/>
            <a:r>
              <a:rPr lang="ja-JP" altLang="en-US" sz="1400" dirty="0">
                <a:latin typeface="Meiryo UI" panose="020B0604030504040204" pitchFamily="50" charset="-128"/>
                <a:ea typeface="Meiryo UI" panose="020B0604030504040204" pitchFamily="50" charset="-128"/>
                <a:cs typeface="Meiryo UI" panose="020B0604030504040204" pitchFamily="50" charset="-128"/>
              </a:rPr>
              <a:t>　</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18</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時</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30</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分、または当日</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9</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時</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30</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分に投稿。</a:t>
            </a:r>
            <a:endParaRPr lang="en-US" altLang="ja-JP" sz="1400" dirty="0">
              <a:latin typeface="Meiryo UI" panose="020B0604030504040204" pitchFamily="50" charset="-128"/>
              <a:ea typeface="Meiryo UI" panose="020B0604030504040204" pitchFamily="50" charset="-128"/>
              <a:cs typeface="Meiryo UI" panose="020B0604030504040204" pitchFamily="50" charset="-128"/>
            </a:endParaRPr>
          </a:p>
          <a:p>
            <a:pPr marL="180975" indent="-180975"/>
            <a:r>
              <a:rPr lang="ja-JP" altLang="en-US" sz="1400" dirty="0">
                <a:latin typeface="Meiryo UI" panose="020B0604030504040204" pitchFamily="50" charset="-128"/>
                <a:ea typeface="Meiryo UI" panose="020B0604030504040204" pitchFamily="50" charset="-128"/>
                <a:cs typeface="Meiryo UI" panose="020B0604030504040204" pitchFamily="50" charset="-128"/>
              </a:rPr>
              <a:t>　・公式</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X</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「大阪府広報担当副知事もずやん」にて、</a:t>
            </a:r>
          </a:p>
          <a:p>
            <a:pPr marL="180975" indent="-180975"/>
            <a:r>
              <a:rPr lang="ja-JP" altLang="en-US" sz="1400" dirty="0">
                <a:latin typeface="Meiryo UI" panose="020B0604030504040204" pitchFamily="50" charset="-128"/>
                <a:ea typeface="Meiryo UI" panose="020B0604030504040204" pitchFamily="50" charset="-128"/>
                <a:cs typeface="Meiryo UI" panose="020B0604030504040204" pitchFamily="50" charset="-128"/>
              </a:rPr>
              <a:t>　平日毎朝上記投稿をリポスト。</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8.4</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万人に発信。</a:t>
            </a:r>
            <a:endParaRPr lang="en-US" altLang="ja-JP" sz="14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32" name="テキスト ボックス 31">
            <a:extLst>
              <a:ext uri="{FF2B5EF4-FFF2-40B4-BE49-F238E27FC236}">
                <a16:creationId xmlns:a16="http://schemas.microsoft.com/office/drawing/2014/main" id="{9AB7E7F0-32EA-4B47-B0F1-41704128A629}"/>
              </a:ext>
            </a:extLst>
          </p:cNvPr>
          <p:cNvSpPr txBox="1"/>
          <p:nvPr/>
        </p:nvSpPr>
        <p:spPr>
          <a:xfrm>
            <a:off x="5798758" y="3923809"/>
            <a:ext cx="1867384" cy="600164"/>
          </a:xfrm>
          <a:prstGeom prst="rect">
            <a:avLst/>
          </a:prstGeom>
          <a:noFill/>
          <a:ln w="28575">
            <a:noFill/>
          </a:ln>
        </p:spPr>
        <p:txBody>
          <a:bodyPr wrap="square" lIns="36000" rIns="36000" rtlCol="0">
            <a:spAutoFit/>
          </a:bodyPr>
          <a:lstStyle/>
          <a:p>
            <a:r>
              <a:rPr lang="ja-JP" altLang="en-US" sz="1100" b="1" dirty="0">
                <a:latin typeface="Meiryo UI" panose="020B0604030504040204" pitchFamily="50" charset="-128"/>
                <a:ea typeface="Meiryo UI" panose="020B0604030504040204" pitchFamily="50" charset="-128"/>
                <a:cs typeface="Meiryo UI" panose="020B0604030504040204" pitchFamily="50" charset="-128"/>
              </a:rPr>
              <a:t>▼公式</a:t>
            </a:r>
            <a:r>
              <a:rPr lang="en-US" altLang="ja-JP" sz="1100" b="1" dirty="0">
                <a:latin typeface="Meiryo UI" panose="020B0604030504040204" pitchFamily="50" charset="-128"/>
                <a:ea typeface="Meiryo UI" panose="020B0604030504040204" pitchFamily="50" charset="-128"/>
                <a:cs typeface="Meiryo UI" panose="020B0604030504040204" pitchFamily="50" charset="-128"/>
              </a:rPr>
              <a:t>X</a:t>
            </a:r>
            <a:r>
              <a:rPr lang="ja-JP" altLang="en-US" sz="1100" b="1" dirty="0">
                <a:latin typeface="Meiryo UI" panose="020B0604030504040204" pitchFamily="50" charset="-128"/>
                <a:ea typeface="Meiryo UI" panose="020B0604030504040204" pitchFamily="50" charset="-128"/>
                <a:cs typeface="Meiryo UI" panose="020B0604030504040204" pitchFamily="50" charset="-128"/>
              </a:rPr>
              <a:t>「おおさか暑さ情報＠　</a:t>
            </a:r>
            <a:endParaRPr lang="en-US" altLang="ja-JP" sz="1100" b="1" dirty="0">
              <a:latin typeface="Meiryo UI" panose="020B0604030504040204" pitchFamily="50" charset="-128"/>
              <a:ea typeface="Meiryo UI" panose="020B0604030504040204" pitchFamily="50" charset="-128"/>
              <a:cs typeface="Meiryo UI" panose="020B0604030504040204" pitchFamily="50" charset="-128"/>
            </a:endParaRPr>
          </a:p>
          <a:p>
            <a:r>
              <a:rPr lang="ja-JP" altLang="en-US" sz="1100" b="1" dirty="0">
                <a:latin typeface="Meiryo UI" panose="020B0604030504040204" pitchFamily="50" charset="-128"/>
                <a:ea typeface="Meiryo UI" panose="020B0604030504040204" pitchFamily="50" charset="-128"/>
                <a:cs typeface="Meiryo UI" panose="020B0604030504040204" pitchFamily="50" charset="-128"/>
              </a:rPr>
              <a:t>　大阪府」における、熱中症警</a:t>
            </a:r>
            <a:endParaRPr lang="en-US" altLang="ja-JP" sz="1100" b="1" dirty="0">
              <a:latin typeface="Meiryo UI" panose="020B0604030504040204" pitchFamily="50" charset="-128"/>
              <a:ea typeface="Meiryo UI" panose="020B0604030504040204" pitchFamily="50" charset="-128"/>
              <a:cs typeface="Meiryo UI" panose="020B0604030504040204" pitchFamily="50" charset="-128"/>
            </a:endParaRPr>
          </a:p>
          <a:p>
            <a:r>
              <a:rPr lang="ja-JP" altLang="en-US" sz="1100" b="1" dirty="0">
                <a:latin typeface="Meiryo UI" panose="020B0604030504040204" pitchFamily="50" charset="-128"/>
                <a:ea typeface="Meiryo UI" panose="020B0604030504040204" pitchFamily="50" charset="-128"/>
                <a:cs typeface="Meiryo UI" panose="020B0604030504040204" pitchFamily="50" charset="-128"/>
              </a:rPr>
              <a:t>　戒アラート発表時の投稿画像</a:t>
            </a:r>
            <a:endParaRPr lang="en-US" altLang="ja-JP" sz="1100" b="1"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56" name="テキスト ボックス 55"/>
          <p:cNvSpPr txBox="1"/>
          <p:nvPr/>
        </p:nvSpPr>
        <p:spPr>
          <a:xfrm>
            <a:off x="8460709" y="5564805"/>
            <a:ext cx="567467" cy="261610"/>
          </a:xfrm>
          <a:prstGeom prst="rect">
            <a:avLst/>
          </a:prstGeom>
          <a:noFill/>
          <a:ln w="28575">
            <a:noFill/>
          </a:ln>
        </p:spPr>
        <p:txBody>
          <a:bodyPr wrap="square" lIns="36000" rIns="36000" rtlCol="0">
            <a:spAutoFit/>
          </a:bodyPr>
          <a:lstStyle/>
          <a:p>
            <a:r>
              <a:rPr lang="ja-JP" altLang="en-US" sz="1100" b="1" dirty="0">
                <a:latin typeface="Meiryo UI" panose="020B0604030504040204" pitchFamily="50" charset="-128"/>
                <a:ea typeface="Meiryo UI" panose="020B0604030504040204" pitchFamily="50" charset="-128"/>
                <a:cs typeface="Meiryo UI" panose="020B0604030504040204" pitchFamily="50" charset="-128"/>
              </a:rPr>
              <a:t>リポスト</a:t>
            </a:r>
            <a:endParaRPr lang="en-US" altLang="ja-JP" sz="1100" b="1"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34" name="正方形/長方形 1">
            <a:extLst>
              <a:ext uri="{FF2B5EF4-FFF2-40B4-BE49-F238E27FC236}">
                <a16:creationId xmlns:a16="http://schemas.microsoft.com/office/drawing/2014/main" id="{93E06CE3-AB59-4F38-AB1E-AFB01025BE56}"/>
              </a:ext>
            </a:extLst>
          </p:cNvPr>
          <p:cNvSpPr>
            <a:spLocks noChangeArrowheads="1"/>
          </p:cNvSpPr>
          <p:nvPr/>
        </p:nvSpPr>
        <p:spPr bwMode="auto">
          <a:xfrm>
            <a:off x="240485" y="5122048"/>
            <a:ext cx="4526207" cy="954107"/>
          </a:xfrm>
          <a:prstGeom prst="rect">
            <a:avLst/>
          </a:prstGeom>
          <a:noFill/>
          <a:ln w="9525" algn="ctr">
            <a:noFill/>
            <a:round/>
            <a:headEnd/>
            <a:tailEnd/>
          </a:ln>
        </p:spPr>
        <p:txBody>
          <a:bodyPr wrap="square">
            <a:spAutoFit/>
          </a:bodyPr>
          <a:lstStyle/>
          <a:p>
            <a:pPr marL="180975" indent="-180975"/>
            <a:r>
              <a:rPr lang="ja-JP" altLang="en-US" sz="1400" b="1" dirty="0">
                <a:latin typeface="Meiryo UI" panose="020B0604030504040204" pitchFamily="50" charset="-128"/>
                <a:ea typeface="Meiryo UI" panose="020B0604030504040204" pitchFamily="50" charset="-128"/>
                <a:cs typeface="Meiryo UI" panose="020B0604030504040204" pitchFamily="50" charset="-128"/>
              </a:rPr>
              <a:t>◆大阪防災アプリ、おおさか防災ネット</a:t>
            </a:r>
            <a:r>
              <a:rPr lang="en-US" altLang="ja-JP" sz="1400" b="1" dirty="0">
                <a:latin typeface="Meiryo UI" panose="020B0604030504040204" pitchFamily="50" charset="-128"/>
                <a:ea typeface="Meiryo UI" panose="020B0604030504040204" pitchFamily="50" charset="-128"/>
                <a:cs typeface="Meiryo UI" panose="020B0604030504040204" pitchFamily="50" charset="-128"/>
              </a:rPr>
              <a:t>X</a:t>
            </a:r>
            <a:r>
              <a:rPr lang="ja-JP" altLang="en-US" sz="1400" b="1" dirty="0">
                <a:latin typeface="Meiryo UI" panose="020B0604030504040204" pitchFamily="50" charset="-128"/>
                <a:ea typeface="Meiryo UI" panose="020B0604030504040204" pitchFamily="50" charset="-128"/>
                <a:cs typeface="Meiryo UI" panose="020B0604030504040204" pitchFamily="50" charset="-128"/>
              </a:rPr>
              <a:t>による配信</a:t>
            </a:r>
            <a:endParaRPr lang="en-US" altLang="ja-JP" sz="1400" b="1" dirty="0">
              <a:latin typeface="Meiryo UI" panose="020B0604030504040204" pitchFamily="50" charset="-128"/>
              <a:ea typeface="Meiryo UI" panose="020B0604030504040204" pitchFamily="50" charset="-128"/>
              <a:cs typeface="Meiryo UI" panose="020B0604030504040204" pitchFamily="50" charset="-128"/>
            </a:endParaRPr>
          </a:p>
          <a:p>
            <a:pPr marL="180975" indent="-180975"/>
            <a:r>
              <a:rPr lang="ja-JP" altLang="en-US" sz="1400" dirty="0">
                <a:latin typeface="Meiryo UI" panose="020B0604030504040204" pitchFamily="50" charset="-128"/>
                <a:ea typeface="Meiryo UI" panose="020B0604030504040204" pitchFamily="50" charset="-128"/>
                <a:cs typeface="Meiryo UI" panose="020B0604030504040204" pitchFamily="50" charset="-128"/>
              </a:rPr>
              <a:t>   ・熱中症警戒アラート発表時に配信</a:t>
            </a:r>
            <a:endParaRPr lang="en-US" altLang="ja-JP" sz="1400" dirty="0">
              <a:latin typeface="Meiryo UI" panose="020B0604030504040204" pitchFamily="50" charset="-128"/>
              <a:ea typeface="Meiryo UI" panose="020B0604030504040204" pitchFamily="50" charset="-128"/>
              <a:cs typeface="Meiryo UI" panose="020B0604030504040204" pitchFamily="50" charset="-128"/>
            </a:endParaRPr>
          </a:p>
          <a:p>
            <a:pPr marL="180975" indent="-180975"/>
            <a:r>
              <a:rPr lang="ja-JP" altLang="en-US" sz="1400" dirty="0">
                <a:latin typeface="Meiryo UI" panose="020B0604030504040204" pitchFamily="50" charset="-128"/>
                <a:ea typeface="Meiryo UI" panose="020B0604030504040204" pitchFamily="50" charset="-128"/>
                <a:cs typeface="Meiryo UI" panose="020B0604030504040204" pitchFamily="50" charset="-128"/>
              </a:rPr>
              <a:t>  （大阪防災アプリは、英語、中国語（繁体字、簡体字）、</a:t>
            </a:r>
            <a:br>
              <a:rPr lang="en-US" altLang="ja-JP" sz="1400" dirty="0">
                <a:latin typeface="Meiryo UI" panose="020B0604030504040204" pitchFamily="50" charset="-128"/>
                <a:ea typeface="Meiryo UI" panose="020B0604030504040204" pitchFamily="50" charset="-128"/>
                <a:cs typeface="Meiryo UI" panose="020B0604030504040204" pitchFamily="50" charset="-128"/>
              </a:rPr>
            </a:br>
            <a:r>
              <a:rPr lang="ja-JP" altLang="en-US" sz="1400" dirty="0">
                <a:latin typeface="Meiryo UI" panose="020B0604030504040204" pitchFamily="50" charset="-128"/>
                <a:ea typeface="Meiryo UI" panose="020B0604030504040204" pitchFamily="50" charset="-128"/>
                <a:cs typeface="Meiryo UI" panose="020B0604030504040204" pitchFamily="50" charset="-128"/>
              </a:rPr>
              <a:t>韓国・朝鮮語、「やさしい日本語」に対応）</a:t>
            </a:r>
            <a:endParaRPr lang="en-US" altLang="ja-JP" sz="1400" dirty="0">
              <a:latin typeface="Meiryo UI" panose="020B0604030504040204" pitchFamily="50" charset="-128"/>
              <a:ea typeface="Meiryo UI" panose="020B0604030504040204" pitchFamily="50" charset="-128"/>
              <a:cs typeface="Meiryo UI" panose="020B0604030504040204" pitchFamily="50" charset="-128"/>
            </a:endParaRPr>
          </a:p>
        </p:txBody>
      </p:sp>
      <p:pic>
        <p:nvPicPr>
          <p:cNvPr id="16" name="図 15">
            <a:extLst>
              <a:ext uri="{FF2B5EF4-FFF2-40B4-BE49-F238E27FC236}">
                <a16:creationId xmlns:a16="http://schemas.microsoft.com/office/drawing/2014/main" id="{1D615C09-466C-4658-82E2-8612572BB38A}"/>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7877680" y="4509556"/>
            <a:ext cx="819192" cy="812842"/>
          </a:xfrm>
          <a:prstGeom prst="rect">
            <a:avLst/>
          </a:prstGeom>
        </p:spPr>
      </p:pic>
      <p:sp>
        <p:nvSpPr>
          <p:cNvPr id="38" name="テキスト ボックス 37">
            <a:extLst>
              <a:ext uri="{FF2B5EF4-FFF2-40B4-BE49-F238E27FC236}">
                <a16:creationId xmlns:a16="http://schemas.microsoft.com/office/drawing/2014/main" id="{65FDFD19-6B04-45C8-817B-A79EB7A0FCCC}"/>
              </a:ext>
            </a:extLst>
          </p:cNvPr>
          <p:cNvSpPr txBox="1"/>
          <p:nvPr/>
        </p:nvSpPr>
        <p:spPr>
          <a:xfrm>
            <a:off x="7633363" y="4063055"/>
            <a:ext cx="1433805" cy="430887"/>
          </a:xfrm>
          <a:prstGeom prst="rect">
            <a:avLst/>
          </a:prstGeom>
          <a:noFill/>
          <a:ln w="28575">
            <a:noFill/>
          </a:ln>
        </p:spPr>
        <p:txBody>
          <a:bodyPr wrap="square" lIns="36000" rIns="36000" rtlCol="0">
            <a:spAutoFit/>
          </a:bodyPr>
          <a:lstStyle/>
          <a:p>
            <a:r>
              <a:rPr lang="ja-JP" altLang="en-US" sz="1100" b="1" dirty="0">
                <a:latin typeface="Meiryo UI" panose="020B0604030504040204" pitchFamily="50" charset="-128"/>
                <a:ea typeface="Meiryo UI" panose="020B0604030504040204" pitchFamily="50" charset="-128"/>
                <a:cs typeface="Meiryo UI" panose="020B0604030504040204" pitchFamily="50" charset="-128"/>
              </a:rPr>
              <a:t>▼公式</a:t>
            </a:r>
            <a:r>
              <a:rPr lang="en-US" altLang="ja-JP" sz="1100" b="1" dirty="0">
                <a:latin typeface="Meiryo UI" panose="020B0604030504040204" pitchFamily="50" charset="-128"/>
                <a:ea typeface="Meiryo UI" panose="020B0604030504040204" pitchFamily="50" charset="-128"/>
                <a:cs typeface="Meiryo UI" panose="020B0604030504040204" pitchFamily="50" charset="-128"/>
              </a:rPr>
              <a:t>X</a:t>
            </a:r>
            <a:r>
              <a:rPr lang="ja-JP" altLang="en-US" sz="1100" b="1" dirty="0">
                <a:latin typeface="Meiryo UI" panose="020B0604030504040204" pitchFamily="50" charset="-128"/>
                <a:ea typeface="Meiryo UI" panose="020B0604030504040204" pitchFamily="50" charset="-128"/>
                <a:cs typeface="Meiryo UI" panose="020B0604030504040204" pitchFamily="50" charset="-128"/>
              </a:rPr>
              <a:t>「大阪府広報</a:t>
            </a:r>
            <a:endParaRPr lang="en-US" altLang="ja-JP" sz="1100" b="1" dirty="0">
              <a:latin typeface="Meiryo UI" panose="020B0604030504040204" pitchFamily="50" charset="-128"/>
              <a:ea typeface="Meiryo UI" panose="020B0604030504040204" pitchFamily="50" charset="-128"/>
              <a:cs typeface="Meiryo UI" panose="020B0604030504040204" pitchFamily="50" charset="-128"/>
            </a:endParaRPr>
          </a:p>
          <a:p>
            <a:r>
              <a:rPr lang="ja-JP" altLang="en-US" sz="1100" b="1" dirty="0">
                <a:latin typeface="Meiryo UI" panose="020B0604030504040204" pitchFamily="50" charset="-128"/>
                <a:ea typeface="Meiryo UI" panose="020B0604030504040204" pitchFamily="50" charset="-128"/>
                <a:cs typeface="Meiryo UI" panose="020B0604030504040204" pitchFamily="50" charset="-128"/>
              </a:rPr>
              <a:t>　担当副知事もずやん」</a:t>
            </a:r>
            <a:endParaRPr lang="en-US" altLang="ja-JP" sz="1100" b="1" dirty="0">
              <a:latin typeface="Meiryo UI" panose="020B0604030504040204" pitchFamily="50" charset="-128"/>
              <a:ea typeface="Meiryo UI" panose="020B0604030504040204" pitchFamily="50" charset="-128"/>
              <a:cs typeface="Meiryo UI" panose="020B0604030504040204" pitchFamily="50" charset="-128"/>
            </a:endParaRPr>
          </a:p>
        </p:txBody>
      </p:sp>
      <p:pic>
        <p:nvPicPr>
          <p:cNvPr id="18" name="図 17">
            <a:extLst>
              <a:ext uri="{FF2B5EF4-FFF2-40B4-BE49-F238E27FC236}">
                <a16:creationId xmlns:a16="http://schemas.microsoft.com/office/drawing/2014/main" id="{9E5A7E63-0288-49B6-B51A-0C408341914C}"/>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4525884" y="3888458"/>
            <a:ext cx="1092230" cy="2301337"/>
          </a:xfrm>
          <a:prstGeom prst="rect">
            <a:avLst/>
          </a:prstGeom>
        </p:spPr>
      </p:pic>
      <p:sp>
        <p:nvSpPr>
          <p:cNvPr id="42" name="テキスト ボックス 41">
            <a:extLst>
              <a:ext uri="{FF2B5EF4-FFF2-40B4-BE49-F238E27FC236}">
                <a16:creationId xmlns:a16="http://schemas.microsoft.com/office/drawing/2014/main" id="{A8E338BF-FFB5-4740-BFD2-8B53C2C784B9}"/>
              </a:ext>
            </a:extLst>
          </p:cNvPr>
          <p:cNvSpPr txBox="1"/>
          <p:nvPr/>
        </p:nvSpPr>
        <p:spPr>
          <a:xfrm>
            <a:off x="3411548" y="4584588"/>
            <a:ext cx="1534324" cy="261610"/>
          </a:xfrm>
          <a:prstGeom prst="rect">
            <a:avLst/>
          </a:prstGeom>
          <a:noFill/>
          <a:ln w="28575">
            <a:noFill/>
          </a:ln>
        </p:spPr>
        <p:txBody>
          <a:bodyPr wrap="square" lIns="36000" rIns="36000" rtlCol="0">
            <a:spAutoFit/>
          </a:bodyPr>
          <a:lstStyle/>
          <a:p>
            <a:r>
              <a:rPr lang="ja-JP" altLang="en-US" sz="1100" b="1">
                <a:latin typeface="Meiryo UI" panose="020B0604030504040204" pitchFamily="50" charset="-128"/>
                <a:ea typeface="Meiryo UI" panose="020B0604030504040204" pitchFamily="50" charset="-128"/>
                <a:cs typeface="Meiryo UI" panose="020B0604030504040204" pitchFamily="50" charset="-128"/>
              </a:rPr>
              <a:t>大阪防災アプリ▶</a:t>
            </a:r>
            <a:endParaRPr lang="en-US" altLang="ja-JP" sz="1100" b="1">
              <a:latin typeface="Meiryo UI" panose="020B0604030504040204" pitchFamily="50" charset="-128"/>
              <a:ea typeface="Meiryo UI" panose="020B0604030504040204" pitchFamily="50" charset="-128"/>
              <a:cs typeface="Meiryo UI" panose="020B0604030504040204" pitchFamily="50" charset="-128"/>
            </a:endParaRPr>
          </a:p>
        </p:txBody>
      </p:sp>
      <p:sp>
        <p:nvSpPr>
          <p:cNvPr id="19" name="矢印: 上向き折線 18">
            <a:extLst>
              <a:ext uri="{FF2B5EF4-FFF2-40B4-BE49-F238E27FC236}">
                <a16:creationId xmlns:a16="http://schemas.microsoft.com/office/drawing/2014/main" id="{9EA65857-01E3-402D-9212-CBA9A04388D1}"/>
              </a:ext>
            </a:extLst>
          </p:cNvPr>
          <p:cNvSpPr/>
          <p:nvPr/>
        </p:nvSpPr>
        <p:spPr>
          <a:xfrm>
            <a:off x="7893242" y="5376941"/>
            <a:ext cx="567467" cy="637338"/>
          </a:xfrm>
          <a:prstGeom prst="bentUpArrow">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7" name="図 6">
            <a:extLst>
              <a:ext uri="{FF2B5EF4-FFF2-40B4-BE49-F238E27FC236}">
                <a16:creationId xmlns:a16="http://schemas.microsoft.com/office/drawing/2014/main" id="{AC822825-038E-4234-A131-8142634F287B}"/>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713431" y="4584588"/>
            <a:ext cx="2092820" cy="1569615"/>
          </a:xfrm>
          <a:prstGeom prst="rect">
            <a:avLst/>
          </a:prstGeom>
          <a:ln w="38100">
            <a:noFill/>
          </a:ln>
        </p:spPr>
      </p:pic>
      <p:pic>
        <p:nvPicPr>
          <p:cNvPr id="26" name="図 25">
            <a:extLst>
              <a:ext uri="{FF2B5EF4-FFF2-40B4-BE49-F238E27FC236}">
                <a16:creationId xmlns:a16="http://schemas.microsoft.com/office/drawing/2014/main" id="{8C622212-8DB2-4687-AFAF-C8AFF5940A26}"/>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19048" y="3483882"/>
            <a:ext cx="2667378" cy="1618300"/>
          </a:xfrm>
          <a:prstGeom prst="rect">
            <a:avLst/>
          </a:prstGeom>
          <a:ln w="28575">
            <a:noFill/>
          </a:ln>
        </p:spPr>
      </p:pic>
    </p:spTree>
    <p:extLst>
      <p:ext uri="{BB962C8B-B14F-4D97-AF65-F5344CB8AC3E}">
        <p14:creationId xmlns:p14="http://schemas.microsoft.com/office/powerpoint/2010/main" val="151304015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p:cNvSpPr txBox="1"/>
          <p:nvPr/>
        </p:nvSpPr>
        <p:spPr>
          <a:xfrm>
            <a:off x="-1480" y="-35699"/>
            <a:ext cx="9145480" cy="486279"/>
          </a:xfrm>
          <a:prstGeom prst="rect">
            <a:avLst/>
          </a:prstGeom>
          <a:solidFill>
            <a:srgbClr val="002060"/>
          </a:solidFill>
          <a:ln>
            <a:noFill/>
          </a:ln>
          <a:effectLst/>
        </p:spPr>
        <p:txBody>
          <a:bodyPr wrap="square" lIns="91190" tIns="57908" rIns="91190" bIns="57908" rtlCol="0" anchor="ctr">
            <a:spAutoFit/>
          </a:bodyPr>
          <a:lstStyle/>
          <a:p>
            <a:pPr algn="ctr">
              <a:spcBef>
                <a:spcPts val="600"/>
              </a:spcBef>
            </a:pPr>
            <a:r>
              <a:rPr kumimoji="0" lang="ja-JP" altLang="en-US" sz="2400" b="1" kern="0">
                <a:solidFill>
                  <a:prstClr val="white"/>
                </a:solidFill>
                <a:latin typeface="Meiryo UI" panose="020B0604030504040204" pitchFamily="50" charset="-128"/>
                <a:ea typeface="Meiryo UI" panose="020B0604030504040204" pitchFamily="50" charset="-128"/>
                <a:cs typeface="Meiryo UI" panose="020B0604030504040204" pitchFamily="50" charset="-128"/>
              </a:rPr>
              <a:t>（１）</a:t>
            </a:r>
            <a:r>
              <a:rPr kumimoji="0" lang="ja-JP" altLang="en-US" sz="2400" b="1" kern="0">
                <a:solidFill>
                  <a:schemeClr val="bg1"/>
                </a:solidFill>
                <a:latin typeface="Meiryo UI" panose="020B0604030504040204" pitchFamily="50" charset="-128"/>
                <a:ea typeface="Meiryo UI" panose="020B0604030504040204" pitchFamily="50" charset="-128"/>
                <a:cs typeface="Meiryo UI" panose="020B0604030504040204" pitchFamily="50" charset="-128"/>
              </a:rPr>
              <a:t>暑さ対策・熱中症予防に関する啓発</a:t>
            </a:r>
            <a:endParaRPr kumimoji="0" lang="ja-JP" altLang="en-US" sz="2400" b="1" strike="sngStrike" kern="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p:txBody>
      </p:sp>
      <p:grpSp>
        <p:nvGrpSpPr>
          <p:cNvPr id="3" name="グループ化 2"/>
          <p:cNvGrpSpPr/>
          <p:nvPr/>
        </p:nvGrpSpPr>
        <p:grpSpPr>
          <a:xfrm>
            <a:off x="1819884" y="536138"/>
            <a:ext cx="7246362" cy="657827"/>
            <a:chOff x="3075868" y="2420887"/>
            <a:chExt cx="3566983" cy="890838"/>
          </a:xfrm>
        </p:grpSpPr>
        <p:sp>
          <p:nvSpPr>
            <p:cNvPr id="4" name="角丸四角形 3"/>
            <p:cNvSpPr/>
            <p:nvPr/>
          </p:nvSpPr>
          <p:spPr>
            <a:xfrm>
              <a:off x="3075868" y="2420887"/>
              <a:ext cx="3558944" cy="890838"/>
            </a:xfrm>
            <a:prstGeom prst="roundRect">
              <a:avLst>
                <a:gd name="adj" fmla="val 9545"/>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vert="eaVert" lIns="0" tIns="0" rIns="0" bIns="0" rtlCol="0" anchor="ctr"/>
            <a:lstStyle/>
            <a:p>
              <a:pPr algn="ctr"/>
              <a:endParaRPr lang="ja-JP" altLang="en-US" sz="1600" b="1">
                <a:latin typeface="Meiryo UI" panose="020B0604030504040204" pitchFamily="50" charset="-128"/>
                <a:ea typeface="Meiryo UI" panose="020B0604030504040204" pitchFamily="50" charset="-128"/>
                <a:cs typeface="Meiryo UI" panose="020B0604030504040204" pitchFamily="50" charset="-128"/>
              </a:endParaRPr>
            </a:p>
          </p:txBody>
        </p:sp>
        <p:sp>
          <p:nvSpPr>
            <p:cNvPr id="5" name="正方形/長方形 4"/>
            <p:cNvSpPr/>
            <p:nvPr/>
          </p:nvSpPr>
          <p:spPr>
            <a:xfrm>
              <a:off x="3075868" y="2474924"/>
              <a:ext cx="3566983" cy="541834"/>
            </a:xfrm>
            <a:prstGeom prst="rect">
              <a:avLst/>
            </a:prstGeom>
          </p:spPr>
          <p:txBody>
            <a:bodyPr wrap="square">
              <a:spAutoFit/>
            </a:bodyPr>
            <a:lstStyle/>
            <a:p>
              <a:r>
                <a:rPr lang="ja-JP" altLang="en-US" sz="2000" b="1">
                  <a:latin typeface="Meiryo UI" panose="020B0604030504040204" pitchFamily="50" charset="-128"/>
                  <a:ea typeface="Meiryo UI" panose="020B0604030504040204" pitchFamily="50" charset="-128"/>
                  <a:cs typeface="Meiryo UI" panose="020B0604030504040204" pitchFamily="50" charset="-128"/>
                </a:rPr>
                <a:t>大阪府広報による注意喚起・啓発</a:t>
              </a:r>
            </a:p>
          </p:txBody>
        </p:sp>
      </p:grpSp>
      <p:sp>
        <p:nvSpPr>
          <p:cNvPr id="11" name="角丸四角形 10"/>
          <p:cNvSpPr/>
          <p:nvPr/>
        </p:nvSpPr>
        <p:spPr>
          <a:xfrm>
            <a:off x="251520" y="548836"/>
            <a:ext cx="1492344" cy="647916"/>
          </a:xfrm>
          <a:prstGeom prst="roundRect">
            <a:avLst>
              <a:gd name="adj" fmla="val 7069"/>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82762" tIns="41381" rIns="82762" bIns="41381" rtlCol="0" anchor="ctr"/>
          <a:lstStyle/>
          <a:p>
            <a:pPr algn="ctr"/>
            <a:r>
              <a:rPr lang="ja-JP" altLang="en-US" sz="2000" b="1">
                <a:latin typeface="Meiryo UI" panose="020B0604030504040204" pitchFamily="50" charset="-128"/>
                <a:ea typeface="Meiryo UI" panose="020B0604030504040204" pitchFamily="50" charset="-128"/>
                <a:cs typeface="Meiryo UI" panose="020B0604030504040204" pitchFamily="50" charset="-128"/>
              </a:rPr>
              <a:t>取組</a:t>
            </a:r>
            <a:r>
              <a:rPr lang="ja-JP" altLang="en-US" sz="2000" b="1">
                <a:solidFill>
                  <a:schemeClr val="bg1"/>
                </a:solidFill>
                <a:latin typeface="Meiryo UI" panose="020B0604030504040204" pitchFamily="50" charset="-128"/>
                <a:ea typeface="Meiryo UI" panose="020B0604030504040204" pitchFamily="50" charset="-128"/>
                <a:cs typeface="Meiryo UI" panose="020B0604030504040204" pitchFamily="50" charset="-128"/>
              </a:rPr>
              <a:t>③</a:t>
            </a:r>
          </a:p>
        </p:txBody>
      </p:sp>
      <p:graphicFrame>
        <p:nvGraphicFramePr>
          <p:cNvPr id="24" name="表 23"/>
          <p:cNvGraphicFramePr>
            <a:graphicFrameLocks noGrp="1"/>
          </p:cNvGraphicFramePr>
          <p:nvPr>
            <p:extLst>
              <p:ext uri="{D42A27DB-BD31-4B8C-83A1-F6EECF244321}">
                <p14:modId xmlns:p14="http://schemas.microsoft.com/office/powerpoint/2010/main" val="3130199506"/>
              </p:ext>
            </p:extLst>
          </p:nvPr>
        </p:nvGraphicFramePr>
        <p:xfrm>
          <a:off x="206560" y="1233868"/>
          <a:ext cx="8729400" cy="5425980"/>
        </p:xfrm>
        <a:graphic>
          <a:graphicData uri="http://schemas.openxmlformats.org/drawingml/2006/table">
            <a:tbl>
              <a:tblPr firstRow="1" bandRow="1">
                <a:tableStyleId>{5C22544A-7EE6-4342-B048-85BDC9FD1C3A}</a:tableStyleId>
              </a:tblPr>
              <a:tblGrid>
                <a:gridCol w="8729400">
                  <a:extLst>
                    <a:ext uri="{9D8B030D-6E8A-4147-A177-3AD203B41FA5}">
                      <a16:colId xmlns:a16="http://schemas.microsoft.com/office/drawing/2014/main" val="20000"/>
                    </a:ext>
                  </a:extLst>
                </a:gridCol>
              </a:tblGrid>
              <a:tr h="517449">
                <a:tc>
                  <a:txBody>
                    <a:bodyPr/>
                    <a:lstStyle/>
                    <a:p>
                      <a:pPr algn="ctr"/>
                      <a:r>
                        <a:rPr kumimoji="1" lang="en-US" altLang="ja-JP" sz="2000"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2025</a:t>
                      </a:r>
                      <a:r>
                        <a:rPr kumimoji="1" lang="ja-JP" altLang="en-US" sz="2000"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年度（</a:t>
                      </a:r>
                      <a:r>
                        <a:rPr kumimoji="1" lang="en-US" altLang="ja-JP" sz="2000"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R7</a:t>
                      </a:r>
                      <a:r>
                        <a:rPr kumimoji="1" lang="ja-JP" altLang="en-US" sz="2000"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）の</a:t>
                      </a:r>
                      <a:r>
                        <a:rPr kumimoji="1" lang="ja-JP" altLang="en-US" sz="2000" dirty="0">
                          <a:latin typeface="Meiryo UI" panose="020B0604030504040204" pitchFamily="50" charset="-128"/>
                          <a:ea typeface="Meiryo UI" panose="020B0604030504040204" pitchFamily="50" charset="-128"/>
                          <a:cs typeface="Meiryo UI" panose="020B0604030504040204" pitchFamily="50" charset="-128"/>
                        </a:rPr>
                        <a:t>具体的な取組内容</a:t>
                      </a:r>
                    </a:p>
                  </a:txBody>
                  <a:tcPr marL="0" marR="0" marT="0" marB="0" anchor="ctr">
                    <a:solidFill>
                      <a:srgbClr val="0070C0"/>
                    </a:solidFill>
                  </a:tcPr>
                </a:tc>
                <a:extLst>
                  <a:ext uri="{0D108BD9-81ED-4DB2-BD59-A6C34878D82A}">
                    <a16:rowId xmlns:a16="http://schemas.microsoft.com/office/drawing/2014/main" val="10000"/>
                  </a:ext>
                </a:extLst>
              </a:tr>
              <a:tr h="4908531">
                <a:tc>
                  <a:txBody>
                    <a:bodyPr/>
                    <a:lstStyle/>
                    <a:p>
                      <a:endParaRPr kumimoji="1" lang="en-US" altLang="ja-JP" sz="300" dirty="0">
                        <a:latin typeface="Meiryo UI" panose="020B0604030504040204" pitchFamily="50" charset="-128"/>
                        <a:ea typeface="Meiryo UI" panose="020B0604030504040204" pitchFamily="50" charset="-128"/>
                        <a:cs typeface="Meiryo UI" panose="020B0604030504040204" pitchFamily="50" charset="-128"/>
                      </a:endParaRPr>
                    </a:p>
                    <a:p>
                      <a:endParaRPr kumimoji="1" lang="en-US" altLang="ja-JP" sz="300" dirty="0">
                        <a:latin typeface="Meiryo UI" panose="020B0604030504040204" pitchFamily="50" charset="-128"/>
                        <a:ea typeface="Meiryo UI" panose="020B0604030504040204" pitchFamily="50" charset="-128"/>
                        <a:cs typeface="Meiryo UI" panose="020B0604030504040204" pitchFamily="50" charset="-128"/>
                      </a:endParaRPr>
                    </a:p>
                    <a:p>
                      <a:endParaRPr kumimoji="1" lang="en-US" altLang="ja-JP" sz="700" dirty="0">
                        <a:latin typeface="Meiryo UI" panose="020B0604030504040204" pitchFamily="50" charset="-128"/>
                        <a:ea typeface="Meiryo UI" panose="020B0604030504040204" pitchFamily="50" charset="-128"/>
                        <a:cs typeface="Meiryo UI" panose="020B0604030504040204" pitchFamily="50" charset="-128"/>
                      </a:endParaRPr>
                    </a:p>
                    <a:p>
                      <a:r>
                        <a:rPr kumimoji="1" lang="ja-JP" altLang="en-US" sz="1200" b="0" dirty="0">
                          <a:latin typeface="Meiryo UI" panose="020B0604030504040204" pitchFamily="50" charset="-128"/>
                          <a:ea typeface="Meiryo UI" panose="020B0604030504040204" pitchFamily="50" charset="-128"/>
                          <a:cs typeface="Meiryo UI" panose="020B0604030504040204" pitchFamily="50" charset="-128"/>
                        </a:rPr>
                        <a:t>　</a:t>
                      </a:r>
                      <a:endParaRPr kumimoji="1" lang="en-US" altLang="ja-JP" sz="1200" b="0" dirty="0">
                        <a:latin typeface="Meiryo UI" panose="020B0604030504040204" pitchFamily="50" charset="-128"/>
                        <a:ea typeface="Meiryo UI" panose="020B0604030504040204" pitchFamily="50" charset="-128"/>
                        <a:cs typeface="Meiryo UI" panose="020B0604030504040204" pitchFamily="50" charset="-128"/>
                      </a:endParaRPr>
                    </a:p>
                  </a:txBody>
                  <a:tcPr marL="31528" marR="31528" marT="0" marB="0">
                    <a:lnB w="12700" cap="flat" cmpd="sng" algn="ctr">
                      <a:solidFill>
                        <a:schemeClr val="bg1"/>
                      </a:solidFill>
                      <a:prstDash val="solid"/>
                      <a:round/>
                      <a:headEnd type="none" w="med" len="med"/>
                      <a:tailEnd type="none" w="med" len="med"/>
                    </a:lnB>
                    <a:solidFill>
                      <a:schemeClr val="tx2">
                        <a:lumMod val="20000"/>
                        <a:lumOff val="80000"/>
                      </a:schemeClr>
                    </a:solidFill>
                  </a:tcPr>
                </a:tc>
                <a:extLst>
                  <a:ext uri="{0D108BD9-81ED-4DB2-BD59-A6C34878D82A}">
                    <a16:rowId xmlns:a16="http://schemas.microsoft.com/office/drawing/2014/main" val="10001"/>
                  </a:ext>
                </a:extLst>
              </a:tr>
            </a:tbl>
          </a:graphicData>
        </a:graphic>
      </p:graphicFrame>
      <p:sp>
        <p:nvSpPr>
          <p:cNvPr id="20" name="正方形/長方形 1"/>
          <p:cNvSpPr>
            <a:spLocks noChangeArrowheads="1"/>
          </p:cNvSpPr>
          <p:nvPr/>
        </p:nvSpPr>
        <p:spPr bwMode="auto">
          <a:xfrm>
            <a:off x="282855" y="2081267"/>
            <a:ext cx="4134091" cy="4574667"/>
          </a:xfrm>
          <a:prstGeom prst="rect">
            <a:avLst/>
          </a:prstGeom>
          <a:noFill/>
          <a:ln w="9525" algn="ctr">
            <a:noFill/>
            <a:round/>
            <a:headEnd/>
            <a:tailEnd/>
          </a:ln>
        </p:spPr>
        <p:txBody>
          <a:bodyPr/>
          <a:lstStyle/>
          <a:p>
            <a:r>
              <a:rPr lang="ja-JP" altLang="en-US" sz="1400" b="1" dirty="0">
                <a:latin typeface="Meiryo UI" panose="020B0604030504040204" pitchFamily="50" charset="-128"/>
                <a:ea typeface="Meiryo UI" panose="020B0604030504040204" pitchFamily="50" charset="-128"/>
                <a:cs typeface="Meiryo UI" panose="020B0604030504040204" pitchFamily="50" charset="-128"/>
              </a:rPr>
              <a:t>①府政だよりでの注意喚起（</a:t>
            </a:r>
            <a:r>
              <a:rPr lang="en-US" altLang="ja-JP" sz="1400" b="1" dirty="0">
                <a:latin typeface="Meiryo UI" panose="020B0604030504040204" pitchFamily="50" charset="-128"/>
                <a:ea typeface="Meiryo UI" panose="020B0604030504040204" pitchFamily="50" charset="-128"/>
                <a:cs typeface="Meiryo UI" panose="020B0604030504040204" pitchFamily="50" charset="-128"/>
              </a:rPr>
              <a:t>7</a:t>
            </a:r>
            <a:r>
              <a:rPr lang="ja-JP" altLang="en-US" sz="1400" b="1" dirty="0">
                <a:latin typeface="Meiryo UI" panose="020B0604030504040204" pitchFamily="50" charset="-128"/>
                <a:ea typeface="Meiryo UI" panose="020B0604030504040204" pitchFamily="50" charset="-128"/>
                <a:cs typeface="Meiryo UI" panose="020B0604030504040204" pitchFamily="50" charset="-128"/>
              </a:rPr>
              <a:t>月号）</a:t>
            </a:r>
          </a:p>
          <a:p>
            <a:r>
              <a:rPr lang="ja-JP" altLang="en-US" sz="1200" dirty="0">
                <a:latin typeface="Meiryo UI" panose="020B0604030504040204" pitchFamily="50" charset="-128"/>
                <a:ea typeface="Meiryo UI" panose="020B0604030504040204" pitchFamily="50" charset="-128"/>
                <a:cs typeface="Meiryo UI" panose="020B0604030504040204" pitchFamily="50" charset="-128"/>
              </a:rPr>
              <a:t>　・発行部数約</a:t>
            </a:r>
            <a:r>
              <a:rPr lang="en-US" altLang="ja-JP" sz="1200" dirty="0">
                <a:latin typeface="Meiryo UI" panose="020B0604030504040204" pitchFamily="50" charset="-128"/>
                <a:ea typeface="Meiryo UI" panose="020B0604030504040204" pitchFamily="50" charset="-128"/>
                <a:cs typeface="Meiryo UI" panose="020B0604030504040204" pitchFamily="50" charset="-128"/>
              </a:rPr>
              <a:t>150</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万部の府政トピックス（２面）での</a:t>
            </a:r>
            <a:endParaRPr lang="en-US" altLang="ja-JP" sz="1200" dirty="0">
              <a:latin typeface="Meiryo UI" panose="020B0604030504040204" pitchFamily="50" charset="-128"/>
              <a:ea typeface="Meiryo UI" panose="020B0604030504040204" pitchFamily="50" charset="-128"/>
              <a:cs typeface="Meiryo UI" panose="020B0604030504040204" pitchFamily="50" charset="-128"/>
            </a:endParaRPr>
          </a:p>
          <a:p>
            <a:r>
              <a:rPr lang="ja-JP" altLang="en-US" sz="1200" dirty="0">
                <a:latin typeface="Meiryo UI" panose="020B0604030504040204" pitchFamily="50" charset="-128"/>
                <a:ea typeface="Meiryo UI" panose="020B0604030504040204" pitchFamily="50" charset="-128"/>
                <a:cs typeface="Meiryo UI" panose="020B0604030504040204" pitchFamily="50" charset="-128"/>
              </a:rPr>
              <a:t>　 注意喚起</a:t>
            </a:r>
          </a:p>
          <a:p>
            <a:r>
              <a:rPr lang="ja-JP" altLang="en-US" sz="1200" dirty="0">
                <a:latin typeface="Meiryo UI" panose="020B0604030504040204" pitchFamily="50" charset="-128"/>
                <a:ea typeface="Meiryo UI" panose="020B0604030504040204" pitchFamily="50" charset="-128"/>
                <a:cs typeface="Meiryo UI" panose="020B0604030504040204" pitchFamily="50" charset="-128"/>
              </a:rPr>
              <a:t>　　➡熱中症警戒アラートやクールオアシスの紹介と</a:t>
            </a:r>
            <a:endParaRPr lang="en-US" altLang="ja-JP" sz="1200" dirty="0">
              <a:latin typeface="Meiryo UI" panose="020B0604030504040204" pitchFamily="50" charset="-128"/>
              <a:ea typeface="Meiryo UI" panose="020B0604030504040204" pitchFamily="50" charset="-128"/>
              <a:cs typeface="Meiryo UI" panose="020B0604030504040204" pitchFamily="50" charset="-128"/>
            </a:endParaRPr>
          </a:p>
          <a:p>
            <a:r>
              <a:rPr lang="ja-JP" altLang="en-US" sz="1200" dirty="0">
                <a:latin typeface="Meiryo UI" panose="020B0604030504040204" pitchFamily="50" charset="-128"/>
                <a:ea typeface="Meiryo UI" panose="020B0604030504040204" pitchFamily="50" charset="-128"/>
                <a:cs typeface="Meiryo UI" panose="020B0604030504040204" pitchFamily="50" charset="-128"/>
              </a:rPr>
              <a:t>　　　ポータルサイトへの誘導</a:t>
            </a:r>
            <a:br>
              <a:rPr lang="ja-JP" altLang="en-US" sz="1200" dirty="0">
                <a:latin typeface="Meiryo UI" panose="020B0604030504040204" pitchFamily="50" charset="-128"/>
                <a:ea typeface="Meiryo UI" panose="020B0604030504040204" pitchFamily="50" charset="-128"/>
                <a:cs typeface="Meiryo UI" panose="020B0604030504040204" pitchFamily="50" charset="-128"/>
              </a:rPr>
            </a:br>
            <a:r>
              <a:rPr lang="ja-JP" altLang="en-US" sz="1200" dirty="0">
                <a:latin typeface="Meiryo UI" panose="020B0604030504040204" pitchFamily="50" charset="-128"/>
                <a:ea typeface="Meiryo UI" panose="020B0604030504040204" pitchFamily="50" charset="-128"/>
                <a:cs typeface="Meiryo UI" panose="020B0604030504040204" pitchFamily="50" charset="-128"/>
              </a:rPr>
              <a:t>　　➡高齢の方を含めた幅広い年齢層向けの注意喚起</a:t>
            </a:r>
            <a:endParaRPr lang="en-US" altLang="ja-JP" sz="1200" dirty="0">
              <a:latin typeface="Meiryo UI" panose="020B0604030504040204" pitchFamily="50" charset="-128"/>
              <a:ea typeface="Meiryo UI" panose="020B0604030504040204" pitchFamily="50" charset="-128"/>
              <a:cs typeface="Meiryo UI" panose="020B0604030504040204" pitchFamily="50" charset="-128"/>
            </a:endParaRPr>
          </a:p>
          <a:p>
            <a:r>
              <a:rPr lang="ja-JP" altLang="en-US" sz="1400" b="1" dirty="0">
                <a:latin typeface="Meiryo UI" panose="020B0604030504040204" pitchFamily="50" charset="-128"/>
                <a:ea typeface="Meiryo UI" panose="020B0604030504040204" pitchFamily="50" charset="-128"/>
                <a:cs typeface="Meiryo UI" panose="020B0604030504040204" pitchFamily="50" charset="-128"/>
              </a:rPr>
              <a:t>②大阪府</a:t>
            </a:r>
            <a:r>
              <a:rPr lang="en-US" altLang="ja-JP" sz="1400" b="1" dirty="0">
                <a:latin typeface="Meiryo UI" panose="020B0604030504040204" pitchFamily="50" charset="-128"/>
                <a:ea typeface="Meiryo UI" panose="020B0604030504040204" pitchFamily="50" charset="-128"/>
                <a:cs typeface="Meiryo UI" panose="020B0604030504040204" pitchFamily="50" charset="-128"/>
              </a:rPr>
              <a:t>HP</a:t>
            </a:r>
            <a:r>
              <a:rPr lang="ja-JP" altLang="en-US" sz="1400" b="1" dirty="0">
                <a:latin typeface="Meiryo UI" panose="020B0604030504040204" pitchFamily="50" charset="-128"/>
                <a:ea typeface="Meiryo UI" panose="020B0604030504040204" pitchFamily="50" charset="-128"/>
                <a:cs typeface="Meiryo UI" panose="020B0604030504040204" pitchFamily="50" charset="-128"/>
              </a:rPr>
              <a:t>のトップページに注意喚起を掲載</a:t>
            </a:r>
          </a:p>
          <a:p>
            <a:r>
              <a:rPr lang="ja-JP" altLang="en-US" sz="1400" b="1" dirty="0">
                <a:latin typeface="Meiryo UI" panose="020B0604030504040204" pitchFamily="50" charset="-128"/>
                <a:ea typeface="Meiryo UI" panose="020B0604030504040204" pitchFamily="50" charset="-128"/>
                <a:cs typeface="Meiryo UI" panose="020B0604030504040204" pitchFamily="50" charset="-128"/>
              </a:rPr>
              <a:t>③大阪府公式</a:t>
            </a:r>
            <a:r>
              <a:rPr lang="en-US" altLang="ja-JP" sz="1400" b="1" dirty="0">
                <a:latin typeface="Meiryo UI" panose="020B0604030504040204" pitchFamily="50" charset="-128"/>
                <a:ea typeface="Meiryo UI" panose="020B0604030504040204" pitchFamily="50" charset="-128"/>
                <a:cs typeface="Meiryo UI" panose="020B0604030504040204" pitchFamily="50" charset="-128"/>
              </a:rPr>
              <a:t>SNS</a:t>
            </a:r>
            <a:r>
              <a:rPr lang="ja-JP" altLang="en-US" sz="1400" b="1" dirty="0">
                <a:latin typeface="Meiryo UI" panose="020B0604030504040204" pitchFamily="50" charset="-128"/>
                <a:ea typeface="Meiryo UI" panose="020B0604030504040204" pitchFamily="50" charset="-128"/>
                <a:cs typeface="Meiryo UI" panose="020B0604030504040204" pitchFamily="50" charset="-128"/>
              </a:rPr>
              <a:t>（</a:t>
            </a:r>
            <a:r>
              <a:rPr lang="en-US" altLang="ja-JP" sz="1400" b="1" dirty="0">
                <a:latin typeface="Meiryo UI" panose="020B0604030504040204" pitchFamily="50" charset="-128"/>
                <a:ea typeface="Meiryo UI" panose="020B0604030504040204" pitchFamily="50" charset="-128"/>
                <a:cs typeface="Meiryo UI" panose="020B0604030504040204" pitchFamily="50" charset="-128"/>
              </a:rPr>
              <a:t>X</a:t>
            </a:r>
            <a:r>
              <a:rPr lang="ja-JP" altLang="en-US" sz="1400" b="1" dirty="0">
                <a:latin typeface="Meiryo UI" panose="020B0604030504040204" pitchFamily="50" charset="-128"/>
                <a:ea typeface="Meiryo UI" panose="020B0604030504040204" pitchFamily="50" charset="-128"/>
                <a:cs typeface="Meiryo UI" panose="020B0604030504040204" pitchFamily="50" charset="-128"/>
              </a:rPr>
              <a:t>、</a:t>
            </a:r>
            <a:r>
              <a:rPr lang="en-US" altLang="ja-JP" sz="1400" b="1" dirty="0">
                <a:latin typeface="Meiryo UI" panose="020B0604030504040204" pitchFamily="50" charset="-128"/>
                <a:ea typeface="Meiryo UI" panose="020B0604030504040204" pitchFamily="50" charset="-128"/>
                <a:cs typeface="Meiryo UI" panose="020B0604030504040204" pitchFamily="50" charset="-128"/>
              </a:rPr>
              <a:t>Facebook</a:t>
            </a:r>
            <a:r>
              <a:rPr lang="ja-JP" altLang="en-US" sz="1400" b="1" dirty="0">
                <a:latin typeface="Meiryo UI" panose="020B0604030504040204" pitchFamily="50" charset="-128"/>
                <a:ea typeface="Meiryo UI" panose="020B0604030504040204" pitchFamily="50" charset="-128"/>
                <a:cs typeface="Meiryo UI" panose="020B0604030504040204" pitchFamily="50" charset="-128"/>
              </a:rPr>
              <a:t>、</a:t>
            </a:r>
            <a:r>
              <a:rPr lang="en-US" altLang="ja-JP" sz="1400" b="1" dirty="0">
                <a:latin typeface="Meiryo UI" panose="020B0604030504040204" pitchFamily="50" charset="-128"/>
                <a:ea typeface="Meiryo UI" panose="020B0604030504040204" pitchFamily="50" charset="-128"/>
                <a:cs typeface="Meiryo UI" panose="020B0604030504040204" pitchFamily="50" charset="-128"/>
              </a:rPr>
              <a:t>LINE</a:t>
            </a:r>
            <a:r>
              <a:rPr lang="ja-JP" altLang="en-US" sz="1400" b="1" dirty="0">
                <a:latin typeface="Meiryo UI" panose="020B0604030504040204" pitchFamily="50" charset="-128"/>
                <a:ea typeface="Meiryo UI" panose="020B0604030504040204" pitchFamily="50" charset="-128"/>
                <a:cs typeface="Meiryo UI" panose="020B0604030504040204" pitchFamily="50" charset="-128"/>
              </a:rPr>
              <a:t>）</a:t>
            </a:r>
            <a:endParaRPr lang="en-US" altLang="ja-JP" sz="1400" b="1" dirty="0">
              <a:latin typeface="Meiryo UI" panose="020B0604030504040204" pitchFamily="50" charset="-128"/>
              <a:ea typeface="Meiryo UI" panose="020B0604030504040204" pitchFamily="50" charset="-128"/>
              <a:cs typeface="Meiryo UI" panose="020B0604030504040204" pitchFamily="50" charset="-128"/>
            </a:endParaRPr>
          </a:p>
          <a:p>
            <a:r>
              <a:rPr lang="ja-JP" altLang="en-US" sz="1400" b="1" dirty="0">
                <a:latin typeface="Meiryo UI" panose="020B0604030504040204" pitchFamily="50" charset="-128"/>
                <a:ea typeface="Meiryo UI" panose="020B0604030504040204" pitchFamily="50" charset="-128"/>
                <a:cs typeface="Meiryo UI" panose="020B0604030504040204" pitchFamily="50" charset="-128"/>
              </a:rPr>
              <a:t>　 による啓発</a:t>
            </a:r>
          </a:p>
          <a:p>
            <a:r>
              <a:rPr lang="ja-JP" altLang="en-US" sz="1400" b="1" dirty="0">
                <a:latin typeface="Meiryo UI" panose="020B0604030504040204" pitchFamily="50" charset="-128"/>
                <a:ea typeface="Meiryo UI" panose="020B0604030504040204" pitchFamily="50" charset="-128"/>
                <a:cs typeface="Meiryo UI" panose="020B0604030504040204" pitchFamily="50" charset="-128"/>
              </a:rPr>
              <a:t>④「暑さ対策情報ポータルサイト」による啓発</a:t>
            </a:r>
            <a:endParaRPr lang="en-US" altLang="ja-JP" sz="1400" b="1" dirty="0">
              <a:latin typeface="Meiryo UI" panose="020B0604030504040204" pitchFamily="50" charset="-128"/>
              <a:ea typeface="Meiryo UI" panose="020B0604030504040204" pitchFamily="50" charset="-128"/>
              <a:cs typeface="Meiryo UI" panose="020B0604030504040204" pitchFamily="50" charset="-128"/>
            </a:endParaRPr>
          </a:p>
          <a:p>
            <a:r>
              <a:rPr lang="ja-JP" altLang="en-US" sz="14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・暑さ指数、熱中症警戒アラート確認方法の案内</a:t>
            </a:r>
            <a:endParaRPr lang="en-US" altLang="ja-JP" sz="1200" dirty="0">
              <a:latin typeface="Meiryo UI" panose="020B0604030504040204" pitchFamily="50" charset="-128"/>
              <a:ea typeface="Meiryo UI" panose="020B0604030504040204" pitchFamily="50" charset="-128"/>
              <a:cs typeface="Meiryo UI" panose="020B0604030504040204" pitchFamily="50" charset="-128"/>
            </a:endParaRPr>
          </a:p>
          <a:p>
            <a:r>
              <a:rPr lang="ja-JP" altLang="en-US" sz="1200" dirty="0">
                <a:latin typeface="Meiryo UI" panose="020B0604030504040204" pitchFamily="50" charset="-128"/>
                <a:ea typeface="Meiryo UI" panose="020B0604030504040204" pitchFamily="50" charset="-128"/>
                <a:cs typeface="Meiryo UI" panose="020B0604030504040204" pitchFamily="50" charset="-128"/>
              </a:rPr>
              <a:t>　・暑さから身を守る</a:t>
            </a:r>
            <a:r>
              <a:rPr lang="en-US" altLang="ja-JP" sz="1200" dirty="0">
                <a:latin typeface="Meiryo UI" panose="020B0604030504040204" pitchFamily="50" charset="-128"/>
                <a:ea typeface="Meiryo UI" panose="020B0604030504040204" pitchFamily="50" charset="-128"/>
                <a:cs typeface="Meiryo UI" panose="020B0604030504040204" pitchFamily="50" charset="-128"/>
              </a:rPr>
              <a:t>3</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つの習慣や暑さ対策啓発資料、</a:t>
            </a:r>
            <a:endParaRPr lang="en-US" altLang="ja-JP" sz="1200" dirty="0">
              <a:latin typeface="Meiryo UI" panose="020B0604030504040204" pitchFamily="50" charset="-128"/>
              <a:ea typeface="Meiryo UI" panose="020B0604030504040204" pitchFamily="50" charset="-128"/>
              <a:cs typeface="Meiryo UI" panose="020B0604030504040204" pitchFamily="50" charset="-128"/>
            </a:endParaRPr>
          </a:p>
          <a:p>
            <a:r>
              <a:rPr lang="ja-JP" altLang="en-US" sz="1200" dirty="0">
                <a:latin typeface="Meiryo UI" panose="020B0604030504040204" pitchFamily="50" charset="-128"/>
                <a:ea typeface="Meiryo UI" panose="020B0604030504040204" pitchFamily="50" charset="-128"/>
                <a:cs typeface="Meiryo UI" panose="020B0604030504040204" pitchFamily="50" charset="-128"/>
              </a:rPr>
              <a:t>　　</a:t>
            </a:r>
            <a:r>
              <a:rPr lang="en-US" altLang="ja-JP" sz="1200" dirty="0">
                <a:latin typeface="Meiryo UI" panose="020B0604030504040204" pitchFamily="50" charset="-128"/>
                <a:ea typeface="Meiryo UI" panose="020B0604030504040204" pitchFamily="50" charset="-128"/>
                <a:cs typeface="Meiryo UI" panose="020B0604030504040204" pitchFamily="50" charset="-128"/>
              </a:rPr>
              <a:t>OSAKA</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ひんやりマップ、クールオアシスプロジェクト等</a:t>
            </a:r>
            <a:endParaRPr lang="en-US" altLang="ja-JP" sz="1200" dirty="0">
              <a:latin typeface="Meiryo UI" panose="020B0604030504040204" pitchFamily="50" charset="-128"/>
              <a:ea typeface="Meiryo UI" panose="020B0604030504040204" pitchFamily="50" charset="-128"/>
              <a:cs typeface="Meiryo UI" panose="020B0604030504040204" pitchFamily="50" charset="-128"/>
            </a:endParaRPr>
          </a:p>
          <a:p>
            <a:r>
              <a:rPr lang="ja-JP" altLang="en-US" sz="1200" dirty="0">
                <a:latin typeface="Meiryo UI" panose="020B0604030504040204" pitchFamily="50" charset="-128"/>
                <a:ea typeface="Meiryo UI" panose="020B0604030504040204" pitchFamily="50" charset="-128"/>
                <a:cs typeface="Meiryo UI" panose="020B0604030504040204" pitchFamily="50" charset="-128"/>
              </a:rPr>
              <a:t>　　暑さ対策情報の掲載</a:t>
            </a:r>
          </a:p>
          <a:p>
            <a:pPr>
              <a:spcBef>
                <a:spcPts val="600"/>
              </a:spcBef>
            </a:pPr>
            <a:r>
              <a:rPr lang="ja-JP" altLang="en-US" sz="1400" b="1" dirty="0">
                <a:latin typeface="Meiryo UI" panose="020B0604030504040204" pitchFamily="50" charset="-128"/>
                <a:ea typeface="Meiryo UI" panose="020B0604030504040204" pitchFamily="50" charset="-128"/>
                <a:cs typeface="Meiryo UI" panose="020B0604030504040204" pitchFamily="50" charset="-128"/>
              </a:rPr>
              <a:t>⑤</a:t>
            </a:r>
            <a:r>
              <a:rPr lang="ja-JP" altLang="en-US" sz="1400" b="1" spc="-150" dirty="0">
                <a:latin typeface="Meiryo UI" panose="020B0604030504040204" pitchFamily="50" charset="-128"/>
                <a:ea typeface="Meiryo UI" panose="020B0604030504040204" pitchFamily="50" charset="-128"/>
                <a:cs typeface="Meiryo UI" panose="020B0604030504040204" pitchFamily="50" charset="-128"/>
              </a:rPr>
              <a:t>「こわいんやで熱中症！」ページによる啓発　</a:t>
            </a:r>
            <a:endParaRPr lang="en-US" altLang="ja-JP" sz="1400" b="1" spc="-150" dirty="0">
              <a:latin typeface="Meiryo UI" panose="020B0604030504040204" pitchFamily="50" charset="-128"/>
              <a:ea typeface="Meiryo UI" panose="020B0604030504040204" pitchFamily="50" charset="-128"/>
              <a:cs typeface="Meiryo UI" panose="020B0604030504040204" pitchFamily="50" charset="-128"/>
            </a:endParaRPr>
          </a:p>
          <a:p>
            <a:pPr>
              <a:lnSpc>
                <a:spcPts val="1200"/>
              </a:lnSpc>
              <a:spcBef>
                <a:spcPts val="600"/>
              </a:spcBef>
            </a:pPr>
            <a:r>
              <a:rPr lang="ja-JP" altLang="en-US" sz="1200" b="1" spc="-15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・熱中症の症状、予防、応急処置等の紹介</a:t>
            </a:r>
            <a:endParaRPr lang="en-US" altLang="ja-JP" sz="1200" dirty="0">
              <a:latin typeface="Meiryo UI" panose="020B0604030504040204" pitchFamily="50" charset="-128"/>
              <a:ea typeface="Meiryo UI" panose="020B0604030504040204" pitchFamily="50" charset="-128"/>
              <a:cs typeface="Meiryo UI" panose="020B0604030504040204" pitchFamily="50" charset="-128"/>
            </a:endParaRPr>
          </a:p>
          <a:p>
            <a:pPr>
              <a:lnSpc>
                <a:spcPts val="1200"/>
              </a:lnSpc>
              <a:spcBef>
                <a:spcPts val="600"/>
              </a:spcBef>
            </a:pPr>
            <a:r>
              <a:rPr lang="ja-JP" altLang="en-US" sz="1200" dirty="0">
                <a:latin typeface="Meiryo UI" panose="020B0604030504040204" pitchFamily="50" charset="-128"/>
                <a:ea typeface="Meiryo UI" panose="020B0604030504040204" pitchFamily="50" charset="-128"/>
                <a:cs typeface="Meiryo UI" panose="020B0604030504040204" pitchFamily="50" charset="-128"/>
              </a:rPr>
              <a:t>　　</a:t>
            </a:r>
            <a:r>
              <a:rPr lang="en-US" altLang="ja-JP" sz="1200" dirty="0">
                <a:latin typeface="Meiryo UI" panose="020B0604030504040204" pitchFamily="50" charset="-128"/>
                <a:ea typeface="Meiryo UI" panose="020B0604030504040204" pitchFamily="50" charset="-128"/>
                <a:cs typeface="Meiryo UI" panose="020B0604030504040204" pitchFamily="50" charset="-128"/>
              </a:rPr>
              <a:t>※</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④と⑤は相互リンクにより啓発内容を補完</a:t>
            </a:r>
            <a:endParaRPr lang="en-US" altLang="ja-JP" sz="1400" dirty="0">
              <a:latin typeface="Meiryo UI" panose="020B0604030504040204" pitchFamily="50" charset="-128"/>
              <a:ea typeface="Meiryo UI" panose="020B0604030504040204" pitchFamily="50" charset="-128"/>
              <a:cs typeface="Meiryo UI" panose="020B0604030504040204" pitchFamily="50" charset="-128"/>
            </a:endParaRPr>
          </a:p>
          <a:p>
            <a:endParaRPr lang="en-US" altLang="ja-JP" sz="400" b="1" dirty="0">
              <a:latin typeface="Meiryo UI" panose="020B0604030504040204" pitchFamily="50" charset="-128"/>
              <a:ea typeface="Meiryo UI" panose="020B0604030504040204" pitchFamily="50" charset="-128"/>
              <a:cs typeface="Meiryo UI" panose="020B0604030504040204" pitchFamily="50" charset="-128"/>
            </a:endParaRPr>
          </a:p>
          <a:p>
            <a:r>
              <a:rPr lang="ja-JP" altLang="en-US" sz="1400" b="1" dirty="0">
                <a:latin typeface="Meiryo UI" panose="020B0604030504040204" pitchFamily="50" charset="-128"/>
                <a:ea typeface="Meiryo UI" panose="020B0604030504040204" pitchFamily="50" charset="-128"/>
                <a:cs typeface="Meiryo UI" panose="020B0604030504040204" pitchFamily="50" charset="-128"/>
              </a:rPr>
              <a:t>⑥その他の媒体やアプリでの啓発</a:t>
            </a:r>
            <a:endParaRPr lang="en-US" altLang="ja-JP" sz="1400" b="1" dirty="0">
              <a:latin typeface="Meiryo UI" panose="020B0604030504040204" pitchFamily="50" charset="-128"/>
              <a:ea typeface="Meiryo UI" panose="020B0604030504040204" pitchFamily="50" charset="-128"/>
              <a:cs typeface="Meiryo UI" panose="020B0604030504040204" pitchFamily="50" charset="-128"/>
            </a:endParaRPr>
          </a:p>
          <a:p>
            <a:r>
              <a:rPr lang="ja-JP" altLang="en-US" sz="1200" dirty="0">
                <a:latin typeface="Meiryo UI" panose="020B0604030504040204" pitchFamily="50" charset="-128"/>
                <a:ea typeface="Meiryo UI" panose="020B0604030504040204" pitchFamily="50" charset="-128"/>
                <a:cs typeface="Meiryo UI" panose="020B0604030504040204" pitchFamily="50" charset="-128"/>
              </a:rPr>
              <a:t>　・公民連携プラットフォーム「大阪府</a:t>
            </a:r>
            <a:r>
              <a:rPr lang="en-US" altLang="ja-JP" sz="1200" dirty="0">
                <a:latin typeface="Meiryo UI" panose="020B0604030504040204" pitchFamily="50" charset="-128"/>
                <a:ea typeface="Meiryo UI" panose="020B0604030504040204" pitchFamily="50" charset="-128"/>
                <a:cs typeface="Meiryo UI" panose="020B0604030504040204" pitchFamily="50" charset="-128"/>
              </a:rPr>
              <a:t>TV</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a:t>
            </a:r>
            <a:endParaRPr lang="en-US" altLang="ja-JP" sz="1200" dirty="0">
              <a:latin typeface="Meiryo UI" panose="020B0604030504040204" pitchFamily="50" charset="-128"/>
              <a:ea typeface="Meiryo UI" panose="020B0604030504040204" pitchFamily="50" charset="-128"/>
              <a:cs typeface="Meiryo UI" panose="020B0604030504040204" pitchFamily="50" charset="-128"/>
            </a:endParaRPr>
          </a:p>
          <a:p>
            <a:r>
              <a:rPr lang="ja-JP" altLang="en-US" sz="1200" dirty="0">
                <a:latin typeface="Meiryo UI" panose="020B0604030504040204" pitchFamily="50" charset="-128"/>
                <a:ea typeface="Meiryo UI" panose="020B0604030504040204" pitchFamily="50" charset="-128"/>
                <a:cs typeface="Meiryo UI" panose="020B0604030504040204" pitchFamily="50" charset="-128"/>
              </a:rPr>
              <a:t>　・健康サポートアプリ「アスマイルコラム」</a:t>
            </a:r>
            <a:endParaRPr lang="en-US" altLang="ja-JP" sz="1200" dirty="0">
              <a:latin typeface="Meiryo UI" panose="020B0604030504040204" pitchFamily="50" charset="-128"/>
              <a:ea typeface="Meiryo UI" panose="020B0604030504040204" pitchFamily="50" charset="-128"/>
              <a:cs typeface="Meiryo UI" panose="020B0604030504040204" pitchFamily="50" charset="-128"/>
            </a:endParaRPr>
          </a:p>
          <a:p>
            <a:r>
              <a:rPr lang="ja-JP" altLang="en-US" sz="1200" dirty="0">
                <a:latin typeface="Meiryo UI" panose="020B0604030504040204" pitchFamily="50" charset="-128"/>
                <a:ea typeface="Meiryo UI" panose="020B0604030504040204" pitchFamily="50" charset="-128"/>
                <a:cs typeface="Meiryo UI" panose="020B0604030504040204" pitchFamily="50" charset="-128"/>
              </a:rPr>
              <a:t>　・大阪防災アプリへのビジョン、リンク掲載</a:t>
            </a:r>
            <a:endParaRPr lang="en-US" altLang="ja-JP" sz="1400" b="1" dirty="0">
              <a:latin typeface="Meiryo UI" panose="020B0604030504040204" pitchFamily="50" charset="-128"/>
              <a:ea typeface="Meiryo UI" panose="020B0604030504040204" pitchFamily="50" charset="-128"/>
              <a:cs typeface="Meiryo UI" panose="020B0604030504040204" pitchFamily="50" charset="-128"/>
            </a:endParaRPr>
          </a:p>
          <a:p>
            <a:pPr>
              <a:lnSpc>
                <a:spcPct val="150000"/>
              </a:lnSpc>
            </a:pPr>
            <a:endParaRPr lang="ja-JP" altLang="en-US" sz="1400" b="1" spc="-150" dirty="0">
              <a:latin typeface="Meiryo UI" panose="020B0604030504040204" pitchFamily="50" charset="-128"/>
              <a:ea typeface="Meiryo UI" panose="020B0604030504040204" pitchFamily="50" charset="-128"/>
              <a:cs typeface="Meiryo UI" panose="020B0604030504040204" pitchFamily="50" charset="-128"/>
            </a:endParaRPr>
          </a:p>
          <a:p>
            <a:endParaRPr lang="ja-JP" altLang="en-US" sz="1400" b="1" spc="-150" dirty="0">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400" b="1"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27" name="正方形/長方形 1"/>
          <p:cNvSpPr>
            <a:spLocks noChangeArrowheads="1"/>
          </p:cNvSpPr>
          <p:nvPr/>
        </p:nvSpPr>
        <p:spPr bwMode="auto">
          <a:xfrm>
            <a:off x="4010095" y="890328"/>
            <a:ext cx="4958740" cy="349284"/>
          </a:xfrm>
          <a:prstGeom prst="rect">
            <a:avLst/>
          </a:prstGeom>
          <a:noFill/>
          <a:ln w="9525" algn="ctr">
            <a:noFill/>
            <a:round/>
            <a:headEnd/>
            <a:tailEnd/>
          </a:ln>
        </p:spPr>
        <p:txBody>
          <a:bodyPr/>
          <a:lstStyle/>
          <a:p>
            <a:pPr algn="r"/>
            <a:r>
              <a:rPr lang="ja-JP" altLang="en-US" sz="1400">
                <a:latin typeface="Meiryo UI" panose="020B0604030504040204" pitchFamily="50" charset="-128"/>
                <a:ea typeface="Meiryo UI" panose="020B0604030504040204" pitchFamily="50" charset="-128"/>
                <a:cs typeface="Meiryo UI" panose="020B0604030504040204" pitchFamily="50" charset="-128"/>
              </a:rPr>
              <a:t>（環境農林水産部・府民文化部・健康医療部）</a:t>
            </a:r>
            <a:endParaRPr lang="en-US" altLang="ja-JP" sz="1400">
              <a:latin typeface="Meiryo UI" panose="020B0604030504040204" pitchFamily="50" charset="-128"/>
              <a:ea typeface="Meiryo UI" panose="020B0604030504040204" pitchFamily="50" charset="-128"/>
              <a:cs typeface="Meiryo UI" panose="020B0604030504040204" pitchFamily="50" charset="-128"/>
            </a:endParaRPr>
          </a:p>
        </p:txBody>
      </p:sp>
      <p:sp>
        <p:nvSpPr>
          <p:cNvPr id="29" name="角丸四角形 28"/>
          <p:cNvSpPr/>
          <p:nvPr/>
        </p:nvSpPr>
        <p:spPr>
          <a:xfrm>
            <a:off x="335381" y="1816489"/>
            <a:ext cx="2711529" cy="288000"/>
          </a:xfrm>
          <a:prstGeom prst="roundRect">
            <a:avLst>
              <a:gd name="adj" fmla="val 50000"/>
            </a:avLst>
          </a:prstGeom>
          <a:gradFill>
            <a:gsLst>
              <a:gs pos="40000">
                <a:schemeClr val="tx2">
                  <a:lumMod val="75000"/>
                </a:schemeClr>
              </a:gs>
              <a:gs pos="100000">
                <a:schemeClr val="accent1">
                  <a:shade val="93000"/>
                  <a:satMod val="130000"/>
                </a:schemeClr>
              </a:gs>
              <a:gs pos="100000">
                <a:schemeClr val="accent1">
                  <a:shade val="94000"/>
                  <a:satMod val="135000"/>
                </a:schemeClr>
              </a:gs>
            </a:gsLst>
          </a:gradFill>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rtlCol="0" anchor="ctr"/>
          <a:lstStyle/>
          <a:p>
            <a:pPr algn="ctr"/>
            <a:r>
              <a:rPr lang="ja-JP" altLang="en-US" sz="1600" b="1">
                <a:latin typeface="Meiryo UI" pitchFamily="50" charset="-128"/>
                <a:ea typeface="Meiryo UI" pitchFamily="50" charset="-128"/>
                <a:cs typeface="Meiryo UI" pitchFamily="50" charset="-128"/>
              </a:rPr>
              <a:t>大阪府広報媒体による啓発</a:t>
            </a:r>
            <a:endParaRPr kumimoji="1" lang="ja-JP" altLang="en-US" sz="1600" b="1">
              <a:latin typeface="Meiryo UI" pitchFamily="50" charset="-128"/>
              <a:ea typeface="Meiryo UI" pitchFamily="50" charset="-128"/>
              <a:cs typeface="Meiryo UI" pitchFamily="50" charset="-128"/>
            </a:endParaRPr>
          </a:p>
        </p:txBody>
      </p:sp>
      <p:sp>
        <p:nvSpPr>
          <p:cNvPr id="34" name="タイトル 1"/>
          <p:cNvSpPr txBox="1">
            <a:spLocks/>
          </p:cNvSpPr>
          <p:nvPr/>
        </p:nvSpPr>
        <p:spPr>
          <a:xfrm>
            <a:off x="8439416" y="6530972"/>
            <a:ext cx="655069" cy="327029"/>
          </a:xfrm>
          <a:prstGeom prst="rect">
            <a:avLst/>
          </a:prstGeom>
          <a:solidFill>
            <a:schemeClr val="tx2">
              <a:lumMod val="40000"/>
              <a:lumOff val="60000"/>
            </a:schemeClr>
          </a:solidFill>
          <a:ln w="25400">
            <a:noFill/>
          </a:ln>
        </p:spPr>
        <p:txBody>
          <a:bodyPr vert="horz" lIns="128016" tIns="64008" rIns="128016" bIns="64008" rtlCol="0" anchor="ct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fld id="{C0021D26-1017-4576-9B6F-8DB17B0C88E5}" type="slidenum">
              <a:rPr lang="en-US" altLang="ja-JP" sz="2200" b="1" smtClean="0">
                <a:latin typeface="Meiryo UI" panose="020B0604030504040204" pitchFamily="50" charset="-128"/>
                <a:ea typeface="Meiryo UI" panose="020B0604030504040204" pitchFamily="50" charset="-128"/>
              </a:rPr>
              <a:t>8</a:t>
            </a:fld>
            <a:endParaRPr lang="ja-JP" altLang="en-US" sz="2200" b="1">
              <a:latin typeface="Meiryo UI" panose="020B0604030504040204" pitchFamily="50" charset="-128"/>
              <a:ea typeface="Meiryo UI" panose="020B0604030504040204" pitchFamily="50" charset="-128"/>
            </a:endParaRPr>
          </a:p>
        </p:txBody>
      </p:sp>
      <p:sp>
        <p:nvSpPr>
          <p:cNvPr id="38" name="正方形/長方形 1">
            <a:extLst>
              <a:ext uri="{FF2B5EF4-FFF2-40B4-BE49-F238E27FC236}">
                <a16:creationId xmlns:a16="http://schemas.microsoft.com/office/drawing/2014/main" id="{51240F72-6F21-4B66-AA9F-86815091C692}"/>
              </a:ext>
            </a:extLst>
          </p:cNvPr>
          <p:cNvSpPr>
            <a:spLocks noChangeArrowheads="1"/>
          </p:cNvSpPr>
          <p:nvPr/>
        </p:nvSpPr>
        <p:spPr bwMode="auto">
          <a:xfrm>
            <a:off x="4289872" y="5867017"/>
            <a:ext cx="4477077" cy="678798"/>
          </a:xfrm>
          <a:prstGeom prst="rect">
            <a:avLst/>
          </a:prstGeom>
          <a:noFill/>
          <a:ln w="9525" algn="ctr">
            <a:noFill/>
            <a:round/>
            <a:headEnd/>
            <a:tailEnd/>
          </a:ln>
        </p:spPr>
        <p:txBody>
          <a:bodyPr/>
          <a:lstStyle/>
          <a:p>
            <a:r>
              <a:rPr lang="en-US" altLang="ja-JP" sz="1200" dirty="0">
                <a:latin typeface="Meiryo UI" panose="020B0604030504040204" pitchFamily="50" charset="-128"/>
                <a:ea typeface="Meiryo UI" panose="020B0604030504040204" pitchFamily="50" charset="-128"/>
                <a:cs typeface="Meiryo UI" panose="020B0604030504040204" pitchFamily="50" charset="-128"/>
              </a:rPr>
              <a:t>6</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月</a:t>
            </a:r>
            <a:r>
              <a:rPr lang="en-US" altLang="ja-JP" sz="1200" dirty="0">
                <a:latin typeface="Meiryo UI" panose="020B0604030504040204" pitchFamily="50" charset="-128"/>
                <a:ea typeface="Meiryo UI" panose="020B0604030504040204" pitchFamily="50" charset="-128"/>
                <a:cs typeface="Meiryo UI" panose="020B0604030504040204" pitchFamily="50" charset="-128"/>
              </a:rPr>
              <a:t>25</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日（熱中症による死亡者の状況についての情報提供、積極的なエアコンの活用、クールオアシス等について周知）</a:t>
            </a:r>
            <a:endParaRPr lang="en-US" altLang="ja-JP" sz="12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25" name="角丸四角形 28">
            <a:extLst>
              <a:ext uri="{FF2B5EF4-FFF2-40B4-BE49-F238E27FC236}">
                <a16:creationId xmlns:a16="http://schemas.microsoft.com/office/drawing/2014/main" id="{047C082D-CAF1-4EE0-A125-3733CC1F1BF2}"/>
              </a:ext>
            </a:extLst>
          </p:cNvPr>
          <p:cNvSpPr/>
          <p:nvPr/>
        </p:nvSpPr>
        <p:spPr>
          <a:xfrm>
            <a:off x="4289873" y="1823820"/>
            <a:ext cx="2711529" cy="288000"/>
          </a:xfrm>
          <a:prstGeom prst="roundRect">
            <a:avLst>
              <a:gd name="adj" fmla="val 50000"/>
            </a:avLst>
          </a:prstGeom>
          <a:gradFill>
            <a:gsLst>
              <a:gs pos="40000">
                <a:schemeClr val="tx2">
                  <a:lumMod val="75000"/>
                </a:schemeClr>
              </a:gs>
              <a:gs pos="100000">
                <a:schemeClr val="accent1">
                  <a:shade val="93000"/>
                  <a:satMod val="130000"/>
                </a:schemeClr>
              </a:gs>
              <a:gs pos="100000">
                <a:schemeClr val="accent1">
                  <a:shade val="94000"/>
                  <a:satMod val="135000"/>
                </a:schemeClr>
              </a:gs>
            </a:gsLst>
          </a:gradFill>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rtlCol="0" anchor="ctr"/>
          <a:lstStyle/>
          <a:p>
            <a:pPr algn="ctr"/>
            <a:r>
              <a:rPr lang="ja-JP" altLang="en-US" sz="1600" b="1">
                <a:latin typeface="Meiryo UI" pitchFamily="50" charset="-128"/>
                <a:ea typeface="Meiryo UI" pitchFamily="50" charset="-128"/>
                <a:cs typeface="Meiryo UI" pitchFamily="50" charset="-128"/>
              </a:rPr>
              <a:t>暑さ対策啓発資料の作成</a:t>
            </a:r>
            <a:endParaRPr lang="ja-JP" altLang="en-US" sz="1600" b="1" strike="sngStrike">
              <a:latin typeface="Meiryo UI" panose="020B0604030504040204" pitchFamily="50" charset="-128"/>
              <a:ea typeface="Meiryo UI" panose="020B0604030504040204" pitchFamily="50" charset="-128"/>
              <a:cs typeface="Meiryo UI" panose="020B0604030504040204" pitchFamily="50" charset="-128"/>
            </a:endParaRPr>
          </a:p>
        </p:txBody>
      </p:sp>
      <p:sp>
        <p:nvSpPr>
          <p:cNvPr id="37" name="正方形/長方形 1">
            <a:extLst>
              <a:ext uri="{FF2B5EF4-FFF2-40B4-BE49-F238E27FC236}">
                <a16:creationId xmlns:a16="http://schemas.microsoft.com/office/drawing/2014/main" id="{CCDD37D1-F3CE-4FF4-A63B-A48026708921}"/>
              </a:ext>
            </a:extLst>
          </p:cNvPr>
          <p:cNvSpPr>
            <a:spLocks noChangeArrowheads="1"/>
          </p:cNvSpPr>
          <p:nvPr/>
        </p:nvSpPr>
        <p:spPr bwMode="auto">
          <a:xfrm>
            <a:off x="5313602" y="4917465"/>
            <a:ext cx="2102086" cy="288000"/>
          </a:xfrm>
          <a:prstGeom prst="rect">
            <a:avLst/>
          </a:prstGeom>
          <a:noFill/>
          <a:ln w="9525" algn="ctr">
            <a:noFill/>
            <a:round/>
            <a:headEnd/>
            <a:tailEnd/>
          </a:ln>
        </p:spPr>
        <p:txBody>
          <a:bodyPr/>
          <a:lstStyle/>
          <a:p>
            <a:pPr algn="r"/>
            <a:r>
              <a:rPr lang="ja-JP" altLang="en-US" sz="1100" b="1" dirty="0">
                <a:latin typeface="Meiryo UI" panose="020B0604030504040204" pitchFamily="50" charset="-128"/>
                <a:ea typeface="Meiryo UI" panose="020B0604030504040204" pitchFamily="50" charset="-128"/>
              </a:rPr>
              <a:t>暑さ対策啓発チラシ（</a:t>
            </a:r>
            <a:r>
              <a:rPr lang="en-US" altLang="ja-JP" sz="1100" b="1" dirty="0">
                <a:latin typeface="Meiryo UI" panose="020B0604030504040204" pitchFamily="50" charset="-128"/>
                <a:ea typeface="Meiryo UI" panose="020B0604030504040204" pitchFamily="50" charset="-128"/>
              </a:rPr>
              <a:t>R7</a:t>
            </a:r>
            <a:r>
              <a:rPr lang="ja-JP" altLang="en-US" sz="1100" b="1" dirty="0">
                <a:latin typeface="Meiryo UI" panose="020B0604030504040204" pitchFamily="50" charset="-128"/>
                <a:ea typeface="Meiryo UI" panose="020B0604030504040204" pitchFamily="50" charset="-128"/>
              </a:rPr>
              <a:t>版）▶</a:t>
            </a:r>
            <a:endParaRPr lang="en-US" altLang="ja-JP" sz="1100" b="1" dirty="0">
              <a:latin typeface="Meiryo UI" panose="020B0604030504040204" pitchFamily="50" charset="-128"/>
              <a:ea typeface="Meiryo UI" panose="020B0604030504040204" pitchFamily="50" charset="-128"/>
            </a:endParaRPr>
          </a:p>
        </p:txBody>
      </p:sp>
      <p:sp>
        <p:nvSpPr>
          <p:cNvPr id="21" name="角丸四角形 28">
            <a:extLst>
              <a:ext uri="{FF2B5EF4-FFF2-40B4-BE49-F238E27FC236}">
                <a16:creationId xmlns:a16="http://schemas.microsoft.com/office/drawing/2014/main" id="{36B5450A-79D2-48A8-B847-A4EF0AF3A91A}"/>
              </a:ext>
            </a:extLst>
          </p:cNvPr>
          <p:cNvSpPr/>
          <p:nvPr/>
        </p:nvSpPr>
        <p:spPr>
          <a:xfrm>
            <a:off x="4289872" y="5573975"/>
            <a:ext cx="2711529" cy="288000"/>
          </a:xfrm>
          <a:prstGeom prst="roundRect">
            <a:avLst>
              <a:gd name="adj" fmla="val 50000"/>
            </a:avLst>
          </a:prstGeom>
          <a:gradFill>
            <a:gsLst>
              <a:gs pos="40000">
                <a:schemeClr val="tx2">
                  <a:lumMod val="75000"/>
                </a:schemeClr>
              </a:gs>
              <a:gs pos="100000">
                <a:schemeClr val="accent1">
                  <a:shade val="93000"/>
                  <a:satMod val="130000"/>
                </a:schemeClr>
              </a:gs>
              <a:gs pos="100000">
                <a:schemeClr val="accent1">
                  <a:shade val="94000"/>
                  <a:satMod val="135000"/>
                </a:schemeClr>
              </a:gs>
            </a:gsLst>
          </a:gradFill>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rtlCol="0" anchor="ctr"/>
          <a:lstStyle/>
          <a:p>
            <a:pPr algn="ctr"/>
            <a:r>
              <a:rPr lang="ja-JP" altLang="en-US" sz="1600" b="1" dirty="0">
                <a:latin typeface="Meiryo UI" panose="020B0604030504040204" pitchFamily="50" charset="-128"/>
                <a:ea typeface="Meiryo UI" panose="020B0604030504040204" pitchFamily="50" charset="-128"/>
                <a:cs typeface="Meiryo UI" panose="020B0604030504040204" pitchFamily="50" charset="-128"/>
              </a:rPr>
              <a:t>知事定例会見での注意喚起</a:t>
            </a:r>
            <a:endParaRPr lang="ja-JP" altLang="en-US" sz="1600" b="1" strike="sngStrike"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26" name="四角形: 角を丸くする 25">
            <a:extLst>
              <a:ext uri="{FF2B5EF4-FFF2-40B4-BE49-F238E27FC236}">
                <a16:creationId xmlns:a16="http://schemas.microsoft.com/office/drawing/2014/main" id="{F5F7076F-F916-411F-9B24-7C2068541A7E}"/>
              </a:ext>
            </a:extLst>
          </p:cNvPr>
          <p:cNvSpPr/>
          <p:nvPr/>
        </p:nvSpPr>
        <p:spPr>
          <a:xfrm>
            <a:off x="313021" y="6489173"/>
            <a:ext cx="7967870" cy="288000"/>
          </a:xfrm>
          <a:prstGeom prst="roundRect">
            <a:avLst/>
          </a:prstGeom>
          <a:ln/>
        </p:spPr>
        <p:style>
          <a:lnRef idx="3">
            <a:schemeClr val="lt1"/>
          </a:lnRef>
          <a:fillRef idx="1">
            <a:schemeClr val="accent5"/>
          </a:fillRef>
          <a:effectRef idx="1">
            <a:schemeClr val="accent5"/>
          </a:effectRef>
          <a:fontRef idx="minor">
            <a:schemeClr val="lt1"/>
          </a:fontRef>
        </p:style>
        <p:txBody>
          <a:bodyPr rtlCol="0" anchor="ctr"/>
          <a:lstStyle/>
          <a:p>
            <a:pPr algn="ctr"/>
            <a:r>
              <a:rPr lang="en-US" altLang="ja-JP" sz="1400" b="1" dirty="0">
                <a:solidFill>
                  <a:schemeClr val="bg1"/>
                </a:solidFill>
                <a:latin typeface="Meiryo UI" panose="020B0604030504040204" pitchFamily="50" charset="-128"/>
                <a:ea typeface="Meiryo UI" panose="020B0604030504040204" pitchFamily="50" charset="-128"/>
              </a:rPr>
              <a:t>2026</a:t>
            </a:r>
            <a:r>
              <a:rPr lang="ja-JP" altLang="en-US" sz="1400" b="1" dirty="0">
                <a:solidFill>
                  <a:schemeClr val="bg1"/>
                </a:solidFill>
                <a:latin typeface="Meiryo UI" panose="020B0604030504040204" pitchFamily="50" charset="-128"/>
                <a:ea typeface="Meiryo UI" panose="020B0604030504040204" pitchFamily="50" charset="-128"/>
              </a:rPr>
              <a:t>年度（</a:t>
            </a:r>
            <a:r>
              <a:rPr lang="en-US" altLang="ja-JP" sz="1400" b="1" dirty="0">
                <a:solidFill>
                  <a:schemeClr val="bg1"/>
                </a:solidFill>
                <a:latin typeface="Meiryo UI" panose="020B0604030504040204" pitchFamily="50" charset="-128"/>
                <a:ea typeface="Meiryo UI" panose="020B0604030504040204" pitchFamily="50" charset="-128"/>
              </a:rPr>
              <a:t>R8</a:t>
            </a:r>
            <a:r>
              <a:rPr lang="ja-JP" altLang="en-US" sz="1400" b="1" dirty="0">
                <a:solidFill>
                  <a:schemeClr val="bg1"/>
                </a:solidFill>
                <a:latin typeface="Meiryo UI" panose="020B0604030504040204" pitchFamily="50" charset="-128"/>
                <a:ea typeface="Meiryo UI" panose="020B0604030504040204" pitchFamily="50" charset="-128"/>
              </a:rPr>
              <a:t>）継続予定</a:t>
            </a:r>
            <a:endParaRPr lang="en-US" altLang="ja-JP" sz="1400" dirty="0">
              <a:solidFill>
                <a:schemeClr val="bg1"/>
              </a:solidFill>
              <a:latin typeface="Meiryo UI" panose="020B0604030504040204" pitchFamily="50" charset="-128"/>
              <a:ea typeface="Meiryo UI" panose="020B0604030504040204" pitchFamily="50" charset="-128"/>
            </a:endParaRPr>
          </a:p>
        </p:txBody>
      </p:sp>
      <p:pic>
        <p:nvPicPr>
          <p:cNvPr id="8" name="図 7">
            <a:extLst>
              <a:ext uri="{FF2B5EF4-FFF2-40B4-BE49-F238E27FC236}">
                <a16:creationId xmlns:a16="http://schemas.microsoft.com/office/drawing/2014/main" id="{6F324C03-16F4-4A28-9643-5ADB9C089BB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391780" y="3704002"/>
            <a:ext cx="1416020" cy="2001090"/>
          </a:xfrm>
          <a:prstGeom prst="rect">
            <a:avLst/>
          </a:prstGeom>
          <a:ln w="38100">
            <a:noFill/>
          </a:ln>
        </p:spPr>
      </p:pic>
      <p:sp>
        <p:nvSpPr>
          <p:cNvPr id="12" name="テキスト ボックス 11">
            <a:extLst>
              <a:ext uri="{FF2B5EF4-FFF2-40B4-BE49-F238E27FC236}">
                <a16:creationId xmlns:a16="http://schemas.microsoft.com/office/drawing/2014/main" id="{9E62E906-BB6B-4DE2-AF6D-D7A749A8CAE5}"/>
              </a:ext>
            </a:extLst>
          </p:cNvPr>
          <p:cNvSpPr txBox="1"/>
          <p:nvPr/>
        </p:nvSpPr>
        <p:spPr>
          <a:xfrm>
            <a:off x="4193598" y="2128644"/>
            <a:ext cx="4710270" cy="2492990"/>
          </a:xfrm>
          <a:prstGeom prst="rect">
            <a:avLst/>
          </a:prstGeom>
          <a:noFill/>
        </p:spPr>
        <p:txBody>
          <a:bodyPr wrap="square" rtlCol="0">
            <a:spAutoFit/>
          </a:bodyPr>
          <a:lstStyle/>
          <a:p>
            <a:r>
              <a:rPr lang="ja-JP" altLang="en-US" sz="1200" dirty="0">
                <a:latin typeface="Meiryo UI" panose="020B0604030504040204" pitchFamily="50" charset="-128"/>
                <a:ea typeface="Meiryo UI" panose="020B0604030504040204" pitchFamily="50" charset="-128"/>
                <a:cs typeface="Meiryo UI" panose="020B0604030504040204" pitchFamily="50" charset="-128"/>
              </a:rPr>
              <a:t>・啓発チラシを</a:t>
            </a:r>
            <a:r>
              <a:rPr lang="en-US" altLang="ja-JP" sz="1200" dirty="0">
                <a:latin typeface="Meiryo UI" panose="020B0604030504040204" pitchFamily="50" charset="-128"/>
                <a:ea typeface="Meiryo UI" panose="020B0604030504040204" pitchFamily="50" charset="-128"/>
                <a:cs typeface="Meiryo UI" panose="020B0604030504040204" pitchFamily="50" charset="-128"/>
              </a:rPr>
              <a:t>25,000</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枚作成し、市町村を通じて府域の幼稚園及び保育</a:t>
            </a:r>
            <a:endParaRPr lang="en-US" altLang="ja-JP" sz="1200" dirty="0">
              <a:latin typeface="Meiryo UI" panose="020B0604030504040204" pitchFamily="50" charset="-128"/>
              <a:ea typeface="Meiryo UI" panose="020B0604030504040204" pitchFamily="50" charset="-128"/>
              <a:cs typeface="Meiryo UI" panose="020B0604030504040204" pitchFamily="50" charset="-128"/>
            </a:endParaRPr>
          </a:p>
          <a:p>
            <a:r>
              <a:rPr lang="ja-JP" altLang="en-US" sz="1200" dirty="0">
                <a:latin typeface="Meiryo UI" panose="020B0604030504040204" pitchFamily="50" charset="-128"/>
                <a:ea typeface="Meiryo UI" panose="020B0604030504040204" pitchFamily="50" charset="-128"/>
                <a:cs typeface="Meiryo UI" panose="020B0604030504040204" pitchFamily="50" charset="-128"/>
              </a:rPr>
              <a:t>　園、小中高学校、福祉関係者、民生委員へ配付や、コンビニにて配架。</a:t>
            </a:r>
            <a:endParaRPr lang="en-US" altLang="ja-JP" sz="1200" dirty="0">
              <a:latin typeface="Meiryo UI" panose="020B0604030504040204" pitchFamily="50" charset="-128"/>
              <a:ea typeface="Meiryo UI" panose="020B0604030504040204" pitchFamily="50" charset="-128"/>
              <a:cs typeface="Meiryo UI" panose="020B0604030504040204" pitchFamily="50" charset="-128"/>
            </a:endParaRPr>
          </a:p>
          <a:p>
            <a:r>
              <a:rPr lang="ja-JP" altLang="en-US" sz="1200" dirty="0">
                <a:latin typeface="Meiryo UI" panose="020B0604030504040204" pitchFamily="50" charset="-128"/>
                <a:ea typeface="Meiryo UI" panose="020B0604030504040204" pitchFamily="50" charset="-128"/>
                <a:cs typeface="Meiryo UI" panose="020B0604030504040204" pitchFamily="50" charset="-128"/>
              </a:rPr>
              <a:t>・暑さから身を守る３つの習慣を軸に、下記内容を掲載。</a:t>
            </a:r>
            <a:endParaRPr lang="en-US" altLang="ja-JP" sz="1200" dirty="0">
              <a:latin typeface="Meiryo UI" panose="020B0604030504040204" pitchFamily="50" charset="-128"/>
              <a:ea typeface="Meiryo UI" panose="020B0604030504040204" pitchFamily="50" charset="-128"/>
              <a:cs typeface="Meiryo UI" panose="020B0604030504040204" pitchFamily="50" charset="-128"/>
            </a:endParaRPr>
          </a:p>
          <a:p>
            <a:r>
              <a:rPr lang="ja-JP" altLang="en-US" sz="1200" dirty="0">
                <a:latin typeface="Meiryo UI" panose="020B0604030504040204" pitchFamily="50" charset="-128"/>
                <a:ea typeface="Meiryo UI" panose="020B0604030504040204" pitchFamily="50" charset="-128"/>
                <a:cs typeface="Meiryo UI" panose="020B0604030504040204" pitchFamily="50" charset="-128"/>
              </a:rPr>
              <a:t>①熱中症警戒アラート、熱中症特別警戒アラートの紹介や、</a:t>
            </a:r>
          </a:p>
          <a:p>
            <a:r>
              <a:rPr lang="ja-JP" altLang="en-US" sz="1200" dirty="0">
                <a:latin typeface="Meiryo UI" panose="020B0604030504040204" pitchFamily="50" charset="-128"/>
                <a:ea typeface="Meiryo UI" panose="020B0604030504040204" pitchFamily="50" charset="-128"/>
                <a:cs typeface="Meiryo UI" panose="020B0604030504040204" pitchFamily="50" charset="-128"/>
              </a:rPr>
              <a:t>　</a:t>
            </a:r>
            <a:r>
              <a:rPr lang="en-US" altLang="ja-JP" sz="1200" dirty="0">
                <a:latin typeface="Meiryo UI" panose="020B0604030504040204" pitchFamily="50" charset="-128"/>
                <a:ea typeface="Meiryo UI" panose="020B0604030504040204" pitchFamily="50" charset="-128"/>
                <a:cs typeface="Meiryo UI" panose="020B0604030504040204" pitchFamily="50" charset="-128"/>
              </a:rPr>
              <a:t>『</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環境省公式</a:t>
            </a:r>
            <a:r>
              <a:rPr lang="en-US" altLang="ja-JP" sz="1200" dirty="0">
                <a:latin typeface="Meiryo UI" panose="020B0604030504040204" pitchFamily="50" charset="-128"/>
                <a:ea typeface="Meiryo UI" panose="020B0604030504040204" pitchFamily="50" charset="-128"/>
                <a:cs typeface="Meiryo UI" panose="020B0604030504040204" pitchFamily="50" charset="-128"/>
              </a:rPr>
              <a:t>LINE</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アカウント</a:t>
            </a:r>
            <a:r>
              <a:rPr lang="en-US" altLang="ja-JP" sz="12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や</a:t>
            </a:r>
            <a:r>
              <a:rPr lang="en-US" altLang="ja-JP" sz="1200" dirty="0">
                <a:latin typeface="Meiryo UI" panose="020B0604030504040204" pitchFamily="50" charset="-128"/>
                <a:ea typeface="Meiryo UI" panose="020B0604030504040204" pitchFamily="50" charset="-128"/>
                <a:cs typeface="Meiryo UI" panose="020B0604030504040204" pitchFamily="50" charset="-128"/>
              </a:rPr>
              <a:t>『</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暑さ指数及び熱中症警戒アラート等</a:t>
            </a:r>
            <a:endParaRPr lang="en-US" altLang="ja-JP" sz="1200" dirty="0">
              <a:latin typeface="Meiryo UI" panose="020B0604030504040204" pitchFamily="50" charset="-128"/>
              <a:ea typeface="Meiryo UI" panose="020B0604030504040204" pitchFamily="50" charset="-128"/>
              <a:cs typeface="Meiryo UI" panose="020B0604030504040204" pitchFamily="50" charset="-128"/>
            </a:endParaRPr>
          </a:p>
          <a:p>
            <a:r>
              <a:rPr lang="ja-JP" altLang="en-US" sz="1200" dirty="0">
                <a:latin typeface="Meiryo UI" panose="020B0604030504040204" pitchFamily="50" charset="-128"/>
                <a:ea typeface="Meiryo UI" panose="020B0604030504040204" pitchFamily="50" charset="-128"/>
                <a:cs typeface="Meiryo UI" panose="020B0604030504040204" pitchFamily="50" charset="-128"/>
              </a:rPr>
              <a:t>　メール配信サービス</a:t>
            </a:r>
            <a:r>
              <a:rPr lang="en-US" altLang="ja-JP" sz="1200" dirty="0">
                <a:latin typeface="Meiryo UI" panose="020B0604030504040204" pitchFamily="50" charset="-128"/>
                <a:ea typeface="Meiryo UI" panose="020B0604030504040204" pitchFamily="50" charset="-128"/>
                <a:cs typeface="Meiryo UI" panose="020B0604030504040204" pitchFamily="50" charset="-128"/>
              </a:rPr>
              <a:t>』</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の登録呼びかけ</a:t>
            </a:r>
            <a:endParaRPr lang="en-US" altLang="ja-JP" sz="1200" dirty="0">
              <a:latin typeface="Meiryo UI" panose="020B0604030504040204" pitchFamily="50" charset="-128"/>
              <a:ea typeface="Meiryo UI" panose="020B0604030504040204" pitchFamily="50" charset="-128"/>
              <a:cs typeface="Meiryo UI" panose="020B0604030504040204" pitchFamily="50" charset="-128"/>
            </a:endParaRPr>
          </a:p>
          <a:p>
            <a:r>
              <a:rPr lang="ja-JP" altLang="en-US" sz="1200" dirty="0">
                <a:latin typeface="Meiryo UI" panose="020B0604030504040204" pitchFamily="50" charset="-128"/>
                <a:ea typeface="Meiryo UI" panose="020B0604030504040204" pitchFamily="50" charset="-128"/>
                <a:cs typeface="Meiryo UI" panose="020B0604030504040204" pitchFamily="50" charset="-128"/>
              </a:rPr>
              <a:t>②暑熱順化や暑さに強くなる方法・冷却グッズの紹介</a:t>
            </a:r>
            <a:endParaRPr lang="en-US" altLang="ja-JP" sz="1200" dirty="0">
              <a:latin typeface="Meiryo UI" panose="020B0604030504040204" pitchFamily="50" charset="-128"/>
              <a:ea typeface="Meiryo UI" panose="020B0604030504040204" pitchFamily="50" charset="-128"/>
              <a:cs typeface="Meiryo UI" panose="020B0604030504040204" pitchFamily="50" charset="-128"/>
            </a:endParaRPr>
          </a:p>
          <a:p>
            <a:r>
              <a:rPr lang="ja-JP" altLang="en-US" sz="1200" dirty="0">
                <a:latin typeface="Meiryo UI" panose="020B0604030504040204" pitchFamily="50" charset="-128"/>
                <a:ea typeface="Meiryo UI" panose="020B0604030504040204" pitchFamily="50" charset="-128"/>
                <a:cs typeface="Meiryo UI" panose="020B0604030504040204" pitchFamily="50" charset="-128"/>
              </a:rPr>
              <a:t>③おおさかクールオアシスプロジェクトや</a:t>
            </a:r>
            <a:r>
              <a:rPr lang="en-US" altLang="ja-JP" sz="1200" dirty="0">
                <a:latin typeface="Meiryo UI" panose="020B0604030504040204" pitchFamily="50" charset="-128"/>
                <a:ea typeface="Meiryo UI" panose="020B0604030504040204" pitchFamily="50" charset="-128"/>
                <a:cs typeface="Meiryo UI" panose="020B0604030504040204" pitchFamily="50" charset="-128"/>
              </a:rPr>
              <a:t>OSAKA</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ひんやりマップの紹介</a:t>
            </a:r>
            <a:endParaRPr lang="en-US" altLang="ja-JP" sz="1200" dirty="0">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200" dirty="0">
              <a:latin typeface="Meiryo UI" panose="020B0604030504040204" pitchFamily="50" charset="-128"/>
              <a:ea typeface="Meiryo UI" panose="020B0604030504040204" pitchFamily="50" charset="-128"/>
              <a:cs typeface="Meiryo UI" panose="020B0604030504040204" pitchFamily="50" charset="-128"/>
            </a:endParaRPr>
          </a:p>
          <a:p>
            <a:r>
              <a:rPr lang="ja-JP" altLang="en-US" sz="12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200" dirty="0">
                <a:latin typeface="Meiryo UI" panose="020B0604030504040204" pitchFamily="50" charset="-128"/>
                <a:ea typeface="Meiryo UI" panose="020B0604030504040204" pitchFamily="50" charset="-128"/>
                <a:cs typeface="Meiryo UI" panose="020B0604030504040204" pitchFamily="50" charset="-128"/>
              </a:rPr>
              <a:t>2026</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年度（</a:t>
            </a:r>
            <a:r>
              <a:rPr lang="en-US" altLang="ja-JP" sz="1200" dirty="0">
                <a:latin typeface="Meiryo UI" panose="020B0604030504040204" pitchFamily="50" charset="-128"/>
                <a:ea typeface="Meiryo UI" panose="020B0604030504040204" pitchFamily="50" charset="-128"/>
                <a:cs typeface="Meiryo UI" panose="020B0604030504040204" pitchFamily="50" charset="-128"/>
              </a:rPr>
              <a:t>R8</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）の予定＞</a:t>
            </a:r>
            <a:endParaRPr lang="en-US" altLang="ja-JP" sz="1200" dirty="0">
              <a:latin typeface="Meiryo UI" panose="020B0604030504040204" pitchFamily="50" charset="-128"/>
              <a:ea typeface="Meiryo UI" panose="020B0604030504040204" pitchFamily="50" charset="-128"/>
              <a:cs typeface="Meiryo UI" panose="020B0604030504040204" pitchFamily="50" charset="-128"/>
            </a:endParaRPr>
          </a:p>
          <a:p>
            <a:r>
              <a:rPr lang="ja-JP" altLang="en-US" sz="1200" dirty="0">
                <a:latin typeface="Meiryo UI" panose="020B0604030504040204" pitchFamily="50" charset="-128"/>
                <a:ea typeface="Meiryo UI" panose="020B0604030504040204" pitchFamily="50" charset="-128"/>
                <a:cs typeface="Meiryo UI" panose="020B0604030504040204" pitchFamily="50" charset="-128"/>
              </a:rPr>
              <a:t>　情報を更新して</a:t>
            </a:r>
            <a:r>
              <a:rPr lang="en-US" altLang="ja-JP" sz="1200" dirty="0">
                <a:latin typeface="Meiryo UI" panose="020B0604030504040204" pitchFamily="50" charset="-128"/>
                <a:ea typeface="Meiryo UI" panose="020B0604030504040204" pitchFamily="50" charset="-128"/>
                <a:cs typeface="Meiryo UI" panose="020B0604030504040204" pitchFamily="50" charset="-128"/>
              </a:rPr>
              <a:t>37,000</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枚作成予定。</a:t>
            </a:r>
            <a:endParaRPr lang="en-US" altLang="ja-JP" sz="1200" dirty="0">
              <a:latin typeface="Meiryo UI" panose="020B0604030504040204" pitchFamily="50" charset="-128"/>
              <a:ea typeface="Meiryo UI" panose="020B0604030504040204" pitchFamily="50" charset="-128"/>
              <a:cs typeface="Meiryo UI" panose="020B0604030504040204" pitchFamily="50" charset="-128"/>
            </a:endParaRPr>
          </a:p>
          <a:p>
            <a:r>
              <a:rPr lang="ja-JP" altLang="en-US" sz="1200" dirty="0">
                <a:latin typeface="Meiryo UI" panose="020B0604030504040204" pitchFamily="50" charset="-128"/>
                <a:ea typeface="Meiryo UI" panose="020B0604030504040204" pitchFamily="50" charset="-128"/>
                <a:cs typeface="Meiryo UI" panose="020B0604030504040204" pitchFamily="50" charset="-128"/>
              </a:rPr>
              <a:t>　民生委員による高齢者宅訪問での</a:t>
            </a:r>
            <a:endParaRPr lang="en-US" altLang="ja-JP" sz="1200" dirty="0">
              <a:latin typeface="Meiryo UI" panose="020B0604030504040204" pitchFamily="50" charset="-128"/>
              <a:ea typeface="Meiryo UI" panose="020B0604030504040204" pitchFamily="50" charset="-128"/>
              <a:cs typeface="Meiryo UI" panose="020B0604030504040204" pitchFamily="50" charset="-128"/>
            </a:endParaRPr>
          </a:p>
          <a:p>
            <a:r>
              <a:rPr lang="ja-JP" altLang="en-US" sz="1200" dirty="0">
                <a:latin typeface="Meiryo UI" panose="020B0604030504040204" pitchFamily="50" charset="-128"/>
                <a:ea typeface="Meiryo UI" panose="020B0604030504040204" pitchFamily="50" charset="-128"/>
                <a:cs typeface="Meiryo UI" panose="020B0604030504040204" pitchFamily="50" charset="-128"/>
              </a:rPr>
              <a:t>　注意喚起等に活用　</a:t>
            </a:r>
            <a:endParaRPr kumimoji="1" lang="ja-JP" altLang="en-US" sz="1200" dirty="0"/>
          </a:p>
        </p:txBody>
      </p:sp>
    </p:spTree>
    <p:extLst>
      <p:ext uri="{BB962C8B-B14F-4D97-AF65-F5344CB8AC3E}">
        <p14:creationId xmlns:p14="http://schemas.microsoft.com/office/powerpoint/2010/main" val="88166898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p:cNvSpPr txBox="1"/>
          <p:nvPr/>
        </p:nvSpPr>
        <p:spPr>
          <a:xfrm>
            <a:off x="-1480" y="-35699"/>
            <a:ext cx="9145480" cy="486279"/>
          </a:xfrm>
          <a:prstGeom prst="rect">
            <a:avLst/>
          </a:prstGeom>
          <a:solidFill>
            <a:srgbClr val="002060"/>
          </a:solidFill>
          <a:ln>
            <a:noFill/>
          </a:ln>
          <a:effectLst/>
        </p:spPr>
        <p:txBody>
          <a:bodyPr wrap="square" lIns="91190" tIns="57908" rIns="91190" bIns="57908" rtlCol="0" anchor="ctr">
            <a:spAutoFit/>
          </a:bodyPr>
          <a:lstStyle/>
          <a:p>
            <a:pPr algn="ctr"/>
            <a:r>
              <a:rPr kumimoji="0" lang="ja-JP" altLang="en-US" sz="2400" b="1" kern="0">
                <a:solidFill>
                  <a:prstClr val="white"/>
                </a:solidFill>
                <a:latin typeface="Meiryo UI" panose="020B0604030504040204" pitchFamily="50" charset="-128"/>
                <a:ea typeface="Meiryo UI" panose="020B0604030504040204" pitchFamily="50" charset="-128"/>
                <a:cs typeface="Meiryo UI" panose="020B0604030504040204" pitchFamily="50" charset="-128"/>
              </a:rPr>
              <a:t>（１）</a:t>
            </a:r>
            <a:r>
              <a:rPr kumimoji="0" lang="ja-JP" altLang="en-US" sz="2400" b="1" kern="0">
                <a:solidFill>
                  <a:schemeClr val="bg1"/>
                </a:solidFill>
                <a:latin typeface="Meiryo UI" panose="020B0604030504040204" pitchFamily="50" charset="-128"/>
                <a:ea typeface="Meiryo UI" panose="020B0604030504040204" pitchFamily="50" charset="-128"/>
                <a:cs typeface="Meiryo UI" panose="020B0604030504040204" pitchFamily="50" charset="-128"/>
              </a:rPr>
              <a:t>暑さ対策・熱中症予防に関する啓発</a:t>
            </a:r>
            <a:endParaRPr kumimoji="0" lang="ja-JP" altLang="en-US" sz="2400" b="1" strike="sngStrike" kern="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p:txBody>
      </p:sp>
      <p:grpSp>
        <p:nvGrpSpPr>
          <p:cNvPr id="3" name="グループ化 2"/>
          <p:cNvGrpSpPr/>
          <p:nvPr/>
        </p:nvGrpSpPr>
        <p:grpSpPr>
          <a:xfrm>
            <a:off x="1802680" y="514079"/>
            <a:ext cx="7271410" cy="683096"/>
            <a:chOff x="3075868" y="2420887"/>
            <a:chExt cx="3579313" cy="890838"/>
          </a:xfrm>
        </p:grpSpPr>
        <p:sp>
          <p:nvSpPr>
            <p:cNvPr id="4" name="角丸四角形 3"/>
            <p:cNvSpPr/>
            <p:nvPr/>
          </p:nvSpPr>
          <p:spPr>
            <a:xfrm>
              <a:off x="3075868" y="2420887"/>
              <a:ext cx="3558944" cy="890838"/>
            </a:xfrm>
            <a:prstGeom prst="roundRect">
              <a:avLst>
                <a:gd name="adj" fmla="val 9545"/>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vert="eaVert" lIns="0" tIns="0" rIns="0" bIns="0" rtlCol="0" anchor="ctr"/>
            <a:lstStyle/>
            <a:p>
              <a:pPr algn="ctr"/>
              <a:endParaRPr lang="ja-JP" altLang="en-US" sz="1600" b="1">
                <a:latin typeface="Meiryo UI" panose="020B0604030504040204" pitchFamily="50" charset="-128"/>
                <a:ea typeface="Meiryo UI" panose="020B0604030504040204" pitchFamily="50" charset="-128"/>
                <a:cs typeface="Meiryo UI" panose="020B0604030504040204" pitchFamily="50" charset="-128"/>
              </a:endParaRPr>
            </a:p>
          </p:txBody>
        </p:sp>
        <p:sp>
          <p:nvSpPr>
            <p:cNvPr id="5" name="正方形/長方形 4"/>
            <p:cNvSpPr/>
            <p:nvPr/>
          </p:nvSpPr>
          <p:spPr>
            <a:xfrm>
              <a:off x="3088198" y="2446228"/>
              <a:ext cx="3566983" cy="541834"/>
            </a:xfrm>
            <a:prstGeom prst="rect">
              <a:avLst/>
            </a:prstGeom>
          </p:spPr>
          <p:txBody>
            <a:bodyPr wrap="square">
              <a:spAutoFit/>
            </a:bodyPr>
            <a:lstStyle/>
            <a:p>
              <a:r>
                <a:rPr lang="ja-JP" altLang="en-US" sz="2000" b="1" spc="-150">
                  <a:latin typeface="Meiryo UI" panose="020B0604030504040204" pitchFamily="50" charset="-128"/>
                  <a:ea typeface="Meiryo UI" panose="020B0604030504040204" pitchFamily="50" charset="-128"/>
                  <a:cs typeface="Meiryo UI" panose="020B0604030504040204" pitchFamily="50" charset="-128"/>
                </a:rPr>
                <a:t>その他の周知機会を活用した注意喚起・啓発</a:t>
              </a:r>
            </a:p>
          </p:txBody>
        </p:sp>
      </p:grpSp>
      <p:sp>
        <p:nvSpPr>
          <p:cNvPr id="11" name="角丸四角形 10"/>
          <p:cNvSpPr/>
          <p:nvPr/>
        </p:nvSpPr>
        <p:spPr>
          <a:xfrm>
            <a:off x="234316" y="526777"/>
            <a:ext cx="1492344" cy="647916"/>
          </a:xfrm>
          <a:prstGeom prst="roundRect">
            <a:avLst>
              <a:gd name="adj" fmla="val 7069"/>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82762" tIns="41381" rIns="82762" bIns="41381" rtlCol="0" anchor="ctr"/>
          <a:lstStyle/>
          <a:p>
            <a:pPr algn="ctr"/>
            <a:r>
              <a:rPr lang="ja-JP" altLang="en-US" sz="2000" b="1">
                <a:latin typeface="Meiryo UI" panose="020B0604030504040204" pitchFamily="50" charset="-128"/>
                <a:ea typeface="Meiryo UI" panose="020B0604030504040204" pitchFamily="50" charset="-128"/>
                <a:cs typeface="Meiryo UI" panose="020B0604030504040204" pitchFamily="50" charset="-128"/>
              </a:rPr>
              <a:t>取組</a:t>
            </a:r>
            <a:r>
              <a:rPr lang="ja-JP" altLang="en-US" sz="2000" b="1">
                <a:solidFill>
                  <a:schemeClr val="bg1"/>
                </a:solidFill>
                <a:latin typeface="Meiryo UI" panose="020B0604030504040204" pitchFamily="50" charset="-128"/>
                <a:ea typeface="Meiryo UI" panose="020B0604030504040204" pitchFamily="50" charset="-128"/>
                <a:cs typeface="Meiryo UI" panose="020B0604030504040204" pitchFamily="50" charset="-128"/>
              </a:rPr>
              <a:t>④</a:t>
            </a:r>
            <a:endParaRPr lang="en-US" altLang="ja-JP" sz="2000" b="1">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p:txBody>
      </p:sp>
      <p:graphicFrame>
        <p:nvGraphicFramePr>
          <p:cNvPr id="24" name="表 23"/>
          <p:cNvGraphicFramePr>
            <a:graphicFrameLocks noGrp="1"/>
          </p:cNvGraphicFramePr>
          <p:nvPr>
            <p:extLst>
              <p:ext uri="{D42A27DB-BD31-4B8C-83A1-F6EECF244321}">
                <p14:modId xmlns:p14="http://schemas.microsoft.com/office/powerpoint/2010/main" val="3478548572"/>
              </p:ext>
            </p:extLst>
          </p:nvPr>
        </p:nvGraphicFramePr>
        <p:xfrm>
          <a:off x="202161" y="1228536"/>
          <a:ext cx="8818195" cy="5380321"/>
        </p:xfrm>
        <a:graphic>
          <a:graphicData uri="http://schemas.openxmlformats.org/drawingml/2006/table">
            <a:tbl>
              <a:tblPr firstRow="1" bandRow="1">
                <a:tableStyleId>{5C22544A-7EE6-4342-B048-85BDC9FD1C3A}</a:tableStyleId>
              </a:tblPr>
              <a:tblGrid>
                <a:gridCol w="8818195">
                  <a:extLst>
                    <a:ext uri="{9D8B030D-6E8A-4147-A177-3AD203B41FA5}">
                      <a16:colId xmlns:a16="http://schemas.microsoft.com/office/drawing/2014/main" val="20000"/>
                    </a:ext>
                  </a:extLst>
                </a:gridCol>
              </a:tblGrid>
              <a:tr h="400264">
                <a:tc>
                  <a:txBody>
                    <a:bodyPr/>
                    <a:lstStyle/>
                    <a:p>
                      <a:pPr algn="ctr"/>
                      <a:r>
                        <a:rPr kumimoji="1" lang="en-US" altLang="ja-JP" sz="2000"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2025</a:t>
                      </a:r>
                      <a:r>
                        <a:rPr kumimoji="1" lang="ja-JP" altLang="en-US" sz="2000"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年度（</a:t>
                      </a:r>
                      <a:r>
                        <a:rPr kumimoji="1" lang="en-US" altLang="ja-JP" sz="2000"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R7</a:t>
                      </a:r>
                      <a:r>
                        <a:rPr kumimoji="1" lang="ja-JP" altLang="en-US" sz="2000"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）の具体的な取組内容</a:t>
                      </a:r>
                    </a:p>
                  </a:txBody>
                  <a:tcPr marL="0" marR="0" marT="0" marB="0" anchor="ctr">
                    <a:solidFill>
                      <a:srgbClr val="0070C0"/>
                    </a:solidFill>
                  </a:tcPr>
                </a:tc>
                <a:extLst>
                  <a:ext uri="{0D108BD9-81ED-4DB2-BD59-A6C34878D82A}">
                    <a16:rowId xmlns:a16="http://schemas.microsoft.com/office/drawing/2014/main" val="10000"/>
                  </a:ext>
                </a:extLst>
              </a:tr>
              <a:tr h="4980057">
                <a:tc>
                  <a:txBody>
                    <a:bodyPr/>
                    <a:lstStyle/>
                    <a:p>
                      <a:endParaRPr kumimoji="1" lang="en-US" altLang="ja-JP" sz="300" dirty="0">
                        <a:latin typeface="Meiryo UI" panose="020B0604030504040204" pitchFamily="50" charset="-128"/>
                        <a:ea typeface="Meiryo UI" panose="020B0604030504040204" pitchFamily="50" charset="-128"/>
                        <a:cs typeface="Meiryo UI" panose="020B0604030504040204" pitchFamily="50" charset="-128"/>
                      </a:endParaRPr>
                    </a:p>
                    <a:p>
                      <a:endParaRPr kumimoji="1" lang="en-US" altLang="ja-JP" sz="700" dirty="0">
                        <a:latin typeface="Meiryo UI" panose="020B0604030504040204" pitchFamily="50" charset="-128"/>
                        <a:ea typeface="Meiryo UI" panose="020B0604030504040204" pitchFamily="50" charset="-128"/>
                        <a:cs typeface="Meiryo UI" panose="020B0604030504040204" pitchFamily="50" charset="-128"/>
                      </a:endParaRPr>
                    </a:p>
                    <a:p>
                      <a:r>
                        <a:rPr kumimoji="1" lang="ja-JP" altLang="en-US" sz="1200" b="0" dirty="0">
                          <a:latin typeface="Meiryo UI" panose="020B0604030504040204" pitchFamily="50" charset="-128"/>
                          <a:ea typeface="Meiryo UI" panose="020B0604030504040204" pitchFamily="50" charset="-128"/>
                          <a:cs typeface="Meiryo UI" panose="020B0604030504040204" pitchFamily="50" charset="-128"/>
                        </a:rPr>
                        <a:t>　</a:t>
                      </a:r>
                      <a:endParaRPr kumimoji="1" lang="en-US" altLang="ja-JP" sz="1200" b="0" dirty="0">
                        <a:latin typeface="Meiryo UI" panose="020B0604030504040204" pitchFamily="50" charset="-128"/>
                        <a:ea typeface="Meiryo UI" panose="020B0604030504040204" pitchFamily="50" charset="-128"/>
                        <a:cs typeface="Meiryo UI" panose="020B0604030504040204" pitchFamily="50" charset="-128"/>
                      </a:endParaRPr>
                    </a:p>
                    <a:p>
                      <a:endParaRPr kumimoji="1" lang="en-US" altLang="ja-JP" sz="1200" b="0" dirty="0">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dirty="0">
                          <a:latin typeface="Meiryo UI" panose="020B0604030504040204" pitchFamily="50" charset="-128"/>
                          <a:ea typeface="Meiryo UI" panose="020B0604030504040204" pitchFamily="50" charset="-128"/>
                          <a:cs typeface="Meiryo UI" panose="020B0604030504040204" pitchFamily="50" charset="-128"/>
                        </a:rPr>
                        <a:t>　</a:t>
                      </a:r>
                      <a:endParaRPr lang="ja-JP" altLang="en-US" sz="120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ja-JP" sz="1200" dirty="0"/>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200" dirty="0"/>
                        <a:t>　</a:t>
                      </a:r>
                    </a:p>
                    <a:p>
                      <a:endParaRPr kumimoji="1" lang="en-US" altLang="ja-JP" sz="1200" b="0" dirty="0">
                        <a:latin typeface="Meiryo UI" panose="020B0604030504040204" pitchFamily="50" charset="-128"/>
                        <a:ea typeface="Meiryo UI" panose="020B0604030504040204" pitchFamily="50" charset="-128"/>
                        <a:cs typeface="Meiryo UI" panose="020B0604030504040204" pitchFamily="50" charset="-128"/>
                      </a:endParaRPr>
                    </a:p>
                  </a:txBody>
                  <a:tcPr marL="31528" marR="31528" marT="0" marB="0">
                    <a:lnB w="12700" cap="flat" cmpd="sng" algn="ctr">
                      <a:solidFill>
                        <a:schemeClr val="bg1"/>
                      </a:solidFill>
                      <a:prstDash val="solid"/>
                      <a:round/>
                      <a:headEnd type="none" w="med" len="med"/>
                      <a:tailEnd type="none" w="med" len="med"/>
                    </a:lnB>
                    <a:solidFill>
                      <a:schemeClr val="tx2">
                        <a:lumMod val="20000"/>
                        <a:lumOff val="80000"/>
                      </a:schemeClr>
                    </a:solidFill>
                  </a:tcPr>
                </a:tc>
                <a:extLst>
                  <a:ext uri="{0D108BD9-81ED-4DB2-BD59-A6C34878D82A}">
                    <a16:rowId xmlns:a16="http://schemas.microsoft.com/office/drawing/2014/main" val="10001"/>
                  </a:ext>
                </a:extLst>
              </a:tr>
            </a:tbl>
          </a:graphicData>
        </a:graphic>
      </p:graphicFrame>
      <p:sp>
        <p:nvSpPr>
          <p:cNvPr id="28" name="正方形/長方形 1"/>
          <p:cNvSpPr>
            <a:spLocks noChangeArrowheads="1"/>
          </p:cNvSpPr>
          <p:nvPr/>
        </p:nvSpPr>
        <p:spPr bwMode="auto">
          <a:xfrm>
            <a:off x="246440" y="1923277"/>
            <a:ext cx="8333869" cy="1455081"/>
          </a:xfrm>
          <a:prstGeom prst="rect">
            <a:avLst/>
          </a:prstGeom>
          <a:noFill/>
          <a:ln w="9525" algn="ctr">
            <a:noFill/>
            <a:round/>
            <a:headEnd/>
            <a:tailEnd/>
          </a:ln>
        </p:spPr>
        <p:txBody>
          <a:bodyPr/>
          <a:lstStyle/>
          <a:p>
            <a:pPr>
              <a:lnSpc>
                <a:spcPct val="150000"/>
              </a:lnSpc>
            </a:pPr>
            <a:r>
              <a:rPr lang="ja-JP" altLang="en-US" sz="1400" spc="-150" dirty="0">
                <a:latin typeface="Meiryo UI" panose="020B0604030504040204" pitchFamily="50" charset="-128"/>
                <a:ea typeface="Meiryo UI" panose="020B0604030504040204" pitchFamily="50" charset="-128"/>
                <a:cs typeface="Meiryo UI" panose="020B0604030504040204" pitchFamily="50" charset="-128"/>
              </a:rPr>
              <a:t>①指定障がい児支援事業者・障がい福祉サービス事業者集団指導（</a:t>
            </a:r>
            <a:r>
              <a:rPr lang="en-US" altLang="ja-JP" sz="1400" spc="-150" dirty="0">
                <a:latin typeface="Meiryo UI" panose="020B0604030504040204" pitchFamily="50" charset="-128"/>
                <a:ea typeface="Meiryo UI" panose="020B0604030504040204" pitchFamily="50" charset="-128"/>
                <a:cs typeface="Meiryo UI" panose="020B0604030504040204" pitchFamily="50" charset="-128"/>
              </a:rPr>
              <a:t>WEB</a:t>
            </a:r>
            <a:r>
              <a:rPr lang="ja-JP" altLang="en-US" sz="1400" spc="-150" dirty="0">
                <a:latin typeface="Meiryo UI" panose="020B0604030504040204" pitchFamily="50" charset="-128"/>
                <a:ea typeface="Meiryo UI" panose="020B0604030504040204" pitchFamily="50" charset="-128"/>
                <a:cs typeface="Meiryo UI" panose="020B0604030504040204" pitchFamily="50" charset="-128"/>
              </a:rPr>
              <a:t>研修）（ ７月 ）</a:t>
            </a:r>
            <a:r>
              <a:rPr lang="en-US" altLang="ja-JP" sz="1400" spc="-150" dirty="0">
                <a:latin typeface="Meiryo UI" panose="020B0604030504040204" pitchFamily="50" charset="-128"/>
                <a:ea typeface="Meiryo UI" panose="020B0604030504040204" pitchFamily="50" charset="-128"/>
                <a:cs typeface="Meiryo UI" panose="020B0604030504040204" pitchFamily="50" charset="-128"/>
              </a:rPr>
              <a:t> </a:t>
            </a:r>
            <a:endParaRPr lang="en-US" altLang="zh-TW" sz="1400" spc="-150" dirty="0">
              <a:latin typeface="Meiryo UI" panose="020B0604030504040204" pitchFamily="50" charset="-128"/>
              <a:ea typeface="Meiryo UI" panose="020B0604030504040204" pitchFamily="50" charset="-128"/>
              <a:cs typeface="Meiryo UI" panose="020B0604030504040204" pitchFamily="50" charset="-128"/>
            </a:endParaRPr>
          </a:p>
          <a:p>
            <a:pPr>
              <a:lnSpc>
                <a:spcPct val="150000"/>
              </a:lnSpc>
            </a:pPr>
            <a:r>
              <a:rPr lang="ja-JP" altLang="en-US" sz="1400" dirty="0">
                <a:latin typeface="Meiryo UI" panose="020B0604030504040204" pitchFamily="50" charset="-128"/>
                <a:ea typeface="Meiryo UI" panose="020B0604030504040204" pitchFamily="50" charset="-128"/>
                <a:cs typeface="Meiryo UI" panose="020B0604030504040204" pitchFamily="50" charset="-128"/>
              </a:rPr>
              <a:t>②学校体育活動等における事故防止に関する研修会</a:t>
            </a:r>
            <a:r>
              <a:rPr lang="zh-TW" altLang="en-US" sz="1400" dirty="0">
                <a:latin typeface="Meiryo UI" panose="020B0604030504040204" pitchFamily="50" charset="-128"/>
                <a:ea typeface="Meiryo UI" panose="020B0604030504040204" pitchFamily="50" charset="-128"/>
                <a:cs typeface="Meiryo UI" panose="020B0604030504040204" pitchFamily="50" charset="-128"/>
              </a:rPr>
              <a:t>（</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６月</a:t>
            </a:r>
            <a:r>
              <a:rPr lang="zh-TW" altLang="en-US" sz="1400" dirty="0">
                <a:latin typeface="Meiryo UI" panose="020B0604030504040204" pitchFamily="50" charset="-128"/>
                <a:ea typeface="Meiryo UI" panose="020B0604030504040204" pitchFamily="50" charset="-128"/>
                <a:cs typeface="Meiryo UI" panose="020B0604030504040204" pitchFamily="50" charset="-128"/>
              </a:rPr>
              <a:t>開催）</a:t>
            </a:r>
          </a:p>
          <a:p>
            <a:pPr>
              <a:lnSpc>
                <a:spcPct val="150000"/>
              </a:lnSpc>
            </a:pPr>
            <a:r>
              <a:rPr lang="ja-JP" altLang="en-US" sz="1400" dirty="0">
                <a:latin typeface="Meiryo UI" panose="020B0604030504040204" pitchFamily="50" charset="-128"/>
                <a:ea typeface="Meiryo UI" panose="020B0604030504040204" pitchFamily="50" charset="-128"/>
                <a:cs typeface="Meiryo UI" panose="020B0604030504040204" pitchFamily="50" charset="-128"/>
              </a:rPr>
              <a:t>③保育士等向けセミナーでの暑さ対策啓発（</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9</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月）　　　</a:t>
            </a:r>
            <a:endParaRPr lang="en-US" altLang="ja-JP" sz="1400" dirty="0">
              <a:latin typeface="Meiryo UI" panose="020B0604030504040204" pitchFamily="50" charset="-128"/>
              <a:ea typeface="Meiryo UI" panose="020B0604030504040204" pitchFamily="50" charset="-128"/>
              <a:cs typeface="Meiryo UI" panose="020B0604030504040204" pitchFamily="50" charset="-128"/>
            </a:endParaRPr>
          </a:p>
          <a:p>
            <a:pPr>
              <a:lnSpc>
                <a:spcPct val="150000"/>
              </a:lnSpc>
            </a:pPr>
            <a:r>
              <a:rPr lang="ja-JP" altLang="en-US" sz="1400" spc="-150" dirty="0">
                <a:latin typeface="Meiryo UI" panose="020B0604030504040204" pitchFamily="50" charset="-128"/>
                <a:ea typeface="Meiryo UI" panose="020B0604030504040204" pitchFamily="50" charset="-128"/>
                <a:cs typeface="Meiryo UI" panose="020B0604030504040204" pitchFamily="50" charset="-128"/>
              </a:rPr>
              <a:t>④民生</a:t>
            </a:r>
            <a:r>
              <a:rPr lang="zh-TW" altLang="en-US" sz="1400" spc="-150" dirty="0">
                <a:latin typeface="Meiryo UI" panose="020B0604030504040204" pitchFamily="50" charset="-128"/>
                <a:ea typeface="Meiryo UI" panose="020B0604030504040204" pitchFamily="50" charset="-128"/>
                <a:cs typeface="Meiryo UI" panose="020B0604030504040204" pitchFamily="50" charset="-128"/>
              </a:rPr>
              <a:t>委員協議会会長連絡会</a:t>
            </a:r>
            <a:r>
              <a:rPr lang="ja-JP" altLang="en-US" sz="1400" spc="-150" dirty="0">
                <a:latin typeface="Meiryo UI" panose="020B0604030504040204" pitchFamily="50" charset="-128"/>
                <a:ea typeface="Meiryo UI" panose="020B0604030504040204" pitchFamily="50" charset="-128"/>
                <a:cs typeface="Meiryo UI" panose="020B0604030504040204" pitchFamily="50" charset="-128"/>
              </a:rPr>
              <a:t>（６月）</a:t>
            </a:r>
            <a:endParaRPr lang="en-US" altLang="ja-JP" sz="1400" dirty="0">
              <a:latin typeface="Meiryo UI" panose="020B0604030504040204" pitchFamily="50" charset="-128"/>
              <a:ea typeface="Meiryo UI" panose="020B0604030504040204" pitchFamily="50" charset="-128"/>
              <a:cs typeface="Meiryo UI" panose="020B0604030504040204" pitchFamily="50" charset="-128"/>
            </a:endParaRPr>
          </a:p>
          <a:p>
            <a:pPr>
              <a:lnSpc>
                <a:spcPct val="150000"/>
              </a:lnSpc>
            </a:pPr>
            <a:endParaRPr lang="en-US" altLang="ja-JP" sz="1600" b="1"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22" name="正方形/長方形 1"/>
          <p:cNvSpPr>
            <a:spLocks noChangeArrowheads="1"/>
          </p:cNvSpPr>
          <p:nvPr/>
        </p:nvSpPr>
        <p:spPr bwMode="auto">
          <a:xfrm>
            <a:off x="3707820" y="907672"/>
            <a:ext cx="5213806" cy="349284"/>
          </a:xfrm>
          <a:prstGeom prst="rect">
            <a:avLst/>
          </a:prstGeom>
          <a:noFill/>
          <a:ln w="9525" algn="ctr">
            <a:noFill/>
            <a:round/>
            <a:headEnd/>
            <a:tailEnd/>
          </a:ln>
        </p:spPr>
        <p:txBody>
          <a:bodyPr/>
          <a:lstStyle/>
          <a:p>
            <a:pPr algn="r"/>
            <a:r>
              <a:rPr lang="ja-JP" altLang="en-US" sz="1400">
                <a:latin typeface="Meiryo UI" panose="020B0604030504040204" pitchFamily="50" charset="-128"/>
                <a:ea typeface="Meiryo UI" panose="020B0604030504040204" pitchFamily="50" charset="-128"/>
                <a:cs typeface="Meiryo UI" panose="020B0604030504040204" pitchFamily="50" charset="-128"/>
              </a:rPr>
              <a:t>（福祉部・教育庁・健康医療部・環境農林水産部）</a:t>
            </a:r>
            <a:endParaRPr lang="en-US" altLang="ja-JP" sz="1400">
              <a:latin typeface="Meiryo UI" panose="020B0604030504040204" pitchFamily="50" charset="-128"/>
              <a:ea typeface="Meiryo UI" panose="020B0604030504040204" pitchFamily="50" charset="-128"/>
              <a:cs typeface="Meiryo UI" panose="020B0604030504040204" pitchFamily="50" charset="-128"/>
            </a:endParaRPr>
          </a:p>
        </p:txBody>
      </p:sp>
      <p:sp>
        <p:nvSpPr>
          <p:cNvPr id="25" name="タイトル 1"/>
          <p:cNvSpPr txBox="1">
            <a:spLocks/>
          </p:cNvSpPr>
          <p:nvPr/>
        </p:nvSpPr>
        <p:spPr>
          <a:xfrm>
            <a:off x="8439416" y="6530972"/>
            <a:ext cx="655069" cy="327029"/>
          </a:xfrm>
          <a:prstGeom prst="rect">
            <a:avLst/>
          </a:prstGeom>
          <a:solidFill>
            <a:schemeClr val="tx2">
              <a:lumMod val="40000"/>
              <a:lumOff val="60000"/>
            </a:schemeClr>
          </a:solidFill>
          <a:ln w="25400">
            <a:noFill/>
          </a:ln>
        </p:spPr>
        <p:txBody>
          <a:bodyPr vert="horz" lIns="128016" tIns="64008" rIns="128016" bIns="64008" rtlCol="0" anchor="ct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fld id="{E67D2B5B-DF6A-4D37-BF7F-9D0E98034FA8}" type="slidenum">
              <a:rPr lang="en-US" altLang="ja-JP" sz="2200" b="1" smtClean="0">
                <a:latin typeface="Meiryo UI" panose="020B0604030504040204" pitchFamily="50" charset="-128"/>
                <a:ea typeface="Meiryo UI" panose="020B0604030504040204" pitchFamily="50" charset="-128"/>
              </a:rPr>
              <a:t>9</a:t>
            </a:fld>
            <a:endParaRPr lang="en-US" altLang="ja-JP" sz="2200" b="1">
              <a:latin typeface="Meiryo UI" panose="020B0604030504040204" pitchFamily="50" charset="-128"/>
              <a:ea typeface="Meiryo UI" panose="020B0604030504040204" pitchFamily="50" charset="-128"/>
            </a:endParaRPr>
          </a:p>
        </p:txBody>
      </p:sp>
      <p:sp>
        <p:nvSpPr>
          <p:cNvPr id="29" name="テキスト ボックス 28">
            <a:extLst>
              <a:ext uri="{FF2B5EF4-FFF2-40B4-BE49-F238E27FC236}">
                <a16:creationId xmlns:a16="http://schemas.microsoft.com/office/drawing/2014/main" id="{F12EC338-9759-4F8F-B33B-541A4D05C687}"/>
              </a:ext>
            </a:extLst>
          </p:cNvPr>
          <p:cNvSpPr txBox="1"/>
          <p:nvPr/>
        </p:nvSpPr>
        <p:spPr>
          <a:xfrm>
            <a:off x="4620408" y="2752075"/>
            <a:ext cx="2264975" cy="430887"/>
          </a:xfrm>
          <a:prstGeom prst="rect">
            <a:avLst/>
          </a:prstGeom>
          <a:noFill/>
        </p:spPr>
        <p:txBody>
          <a:bodyPr wrap="square">
            <a:spAutoFit/>
          </a:bodyPr>
          <a:lstStyle/>
          <a:p>
            <a:pPr algn="ctr">
              <a:defRPr/>
            </a:pPr>
            <a:r>
              <a:rPr lang="ja-JP" altLang="en-US" sz="1100" b="1" dirty="0">
                <a:latin typeface="Meiryo UI" panose="020B0604030504040204" pitchFamily="50" charset="-128"/>
                <a:ea typeface="Meiryo UI" panose="020B0604030504040204" pitchFamily="50" charset="-128"/>
                <a:cs typeface="Meiryo UI" panose="020B0604030504040204" pitchFamily="50" charset="-128"/>
              </a:rPr>
              <a:t>大阪府老人クラブ連合会会報誌</a:t>
            </a:r>
            <a:r>
              <a:rPr lang="ja-JP" altLang="en-US" sz="1100" b="1" dirty="0">
                <a:latin typeface="Meiryo UI" panose="020B0604030504040204" pitchFamily="50" charset="-128"/>
                <a:ea typeface="Meiryo UI" panose="020B0604030504040204" pitchFamily="50" charset="-128"/>
              </a:rPr>
              <a:t>▶</a:t>
            </a:r>
            <a:endParaRPr lang="en-US" altLang="ja-JP" sz="1100" b="1" dirty="0">
              <a:latin typeface="Meiryo UI" panose="020B0604030504040204" pitchFamily="50" charset="-128"/>
              <a:ea typeface="Meiryo UI" panose="020B0604030504040204" pitchFamily="50" charset="-128"/>
              <a:cs typeface="Meiryo UI" panose="020B0604030504040204" pitchFamily="50" charset="-128"/>
            </a:endParaRPr>
          </a:p>
          <a:p>
            <a:pPr algn="ctr">
              <a:defRPr/>
            </a:pPr>
            <a:r>
              <a:rPr lang="ja-JP" altLang="en-US" sz="1100" b="1" dirty="0">
                <a:latin typeface="Meiryo UI" panose="020B0604030504040204" pitchFamily="50" charset="-128"/>
                <a:ea typeface="Meiryo UI" panose="020B0604030504040204" pitchFamily="50" charset="-128"/>
                <a:cs typeface="Meiryo UI" panose="020B0604030504040204" pitchFamily="50" charset="-128"/>
              </a:rPr>
              <a:t>「ねんりん</a:t>
            </a:r>
            <a:r>
              <a:rPr lang="en-US" altLang="ja-JP" sz="1100" b="1" dirty="0">
                <a:latin typeface="Meiryo UI" panose="020B0604030504040204" pitchFamily="50" charset="-128"/>
                <a:ea typeface="Meiryo UI" panose="020B0604030504040204" pitchFamily="50" charset="-128"/>
                <a:cs typeface="Meiryo UI" panose="020B0604030504040204" pitchFamily="50" charset="-128"/>
              </a:rPr>
              <a:t>OSAKA</a:t>
            </a:r>
            <a:r>
              <a:rPr lang="ja-JP" altLang="en-US" sz="1100" b="1" dirty="0">
                <a:latin typeface="Meiryo UI" panose="020B0604030504040204" pitchFamily="50" charset="-128"/>
                <a:ea typeface="Meiryo UI" panose="020B0604030504040204" pitchFamily="50" charset="-128"/>
                <a:cs typeface="Meiryo UI" panose="020B0604030504040204" pitchFamily="50" charset="-128"/>
              </a:rPr>
              <a:t>」</a:t>
            </a:r>
            <a:r>
              <a:rPr lang="en-US" altLang="ja-JP" sz="1100" b="1" dirty="0">
                <a:latin typeface="Meiryo UI" panose="020B0604030504040204" pitchFamily="50" charset="-128"/>
                <a:ea typeface="Meiryo UI" panose="020B0604030504040204" pitchFamily="50" charset="-128"/>
                <a:cs typeface="Meiryo UI" panose="020B0604030504040204" pitchFamily="50" charset="-128"/>
              </a:rPr>
              <a:t>7</a:t>
            </a:r>
            <a:r>
              <a:rPr lang="ja-JP" altLang="en-US" sz="1100" b="1" dirty="0">
                <a:latin typeface="Meiryo UI" panose="020B0604030504040204" pitchFamily="50" charset="-128"/>
                <a:ea typeface="Meiryo UI" panose="020B0604030504040204" pitchFamily="50" charset="-128"/>
                <a:cs typeface="Meiryo UI" panose="020B0604030504040204" pitchFamily="50" charset="-128"/>
              </a:rPr>
              <a:t>月号記事</a:t>
            </a:r>
            <a:endParaRPr lang="en-US" altLang="ja-JP" sz="1100" b="1"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20" name="角丸四角形 28">
            <a:extLst>
              <a:ext uri="{FF2B5EF4-FFF2-40B4-BE49-F238E27FC236}">
                <a16:creationId xmlns:a16="http://schemas.microsoft.com/office/drawing/2014/main" id="{F747EA7D-3A00-45B9-9A99-010F67807FC2}"/>
              </a:ext>
            </a:extLst>
          </p:cNvPr>
          <p:cNvSpPr/>
          <p:nvPr/>
        </p:nvSpPr>
        <p:spPr>
          <a:xfrm>
            <a:off x="289160" y="1688736"/>
            <a:ext cx="4654265" cy="288000"/>
          </a:xfrm>
          <a:prstGeom prst="roundRect">
            <a:avLst>
              <a:gd name="adj" fmla="val 50000"/>
            </a:avLst>
          </a:prstGeom>
          <a:gradFill>
            <a:gsLst>
              <a:gs pos="40000">
                <a:schemeClr val="tx2">
                  <a:lumMod val="75000"/>
                </a:schemeClr>
              </a:gs>
              <a:gs pos="100000">
                <a:schemeClr val="accent1">
                  <a:shade val="93000"/>
                  <a:satMod val="130000"/>
                </a:schemeClr>
              </a:gs>
              <a:gs pos="100000">
                <a:schemeClr val="accent1">
                  <a:shade val="94000"/>
                  <a:satMod val="135000"/>
                </a:schemeClr>
              </a:gs>
            </a:gsLst>
          </a:gradFill>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rtlCol="0" anchor="ctr"/>
          <a:lstStyle/>
          <a:p>
            <a:r>
              <a:rPr lang="ja-JP" altLang="en-US" sz="1600" b="1" spc="-150">
                <a:latin typeface="Meiryo UI" panose="020B0604030504040204" pitchFamily="50" charset="-128"/>
                <a:ea typeface="Meiryo UI" panose="020B0604030504040204" pitchFamily="50" charset="-128"/>
                <a:cs typeface="Meiryo UI" panose="020B0604030504040204" pitchFamily="50" charset="-128"/>
              </a:rPr>
              <a:t>大阪府等が実施する周知機会を活用した注意喚起・啓発</a:t>
            </a:r>
          </a:p>
        </p:txBody>
      </p:sp>
      <p:sp>
        <p:nvSpPr>
          <p:cNvPr id="21" name="角丸四角形 28">
            <a:extLst>
              <a:ext uri="{FF2B5EF4-FFF2-40B4-BE49-F238E27FC236}">
                <a16:creationId xmlns:a16="http://schemas.microsoft.com/office/drawing/2014/main" id="{5E70D477-6828-4C85-8DD3-83260831E55A}"/>
              </a:ext>
            </a:extLst>
          </p:cNvPr>
          <p:cNvSpPr/>
          <p:nvPr/>
        </p:nvSpPr>
        <p:spPr>
          <a:xfrm>
            <a:off x="289159" y="4382724"/>
            <a:ext cx="2888143" cy="288000"/>
          </a:xfrm>
          <a:prstGeom prst="roundRect">
            <a:avLst>
              <a:gd name="adj" fmla="val 50000"/>
            </a:avLst>
          </a:prstGeom>
          <a:gradFill>
            <a:gsLst>
              <a:gs pos="40000">
                <a:schemeClr val="tx2">
                  <a:lumMod val="75000"/>
                </a:schemeClr>
              </a:gs>
              <a:gs pos="100000">
                <a:schemeClr val="accent1">
                  <a:shade val="93000"/>
                  <a:satMod val="130000"/>
                </a:schemeClr>
              </a:gs>
              <a:gs pos="100000">
                <a:schemeClr val="accent1">
                  <a:shade val="94000"/>
                  <a:satMod val="135000"/>
                </a:schemeClr>
              </a:gs>
            </a:gsLst>
          </a:gradFill>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rtlCol="0" anchor="ctr"/>
          <a:lstStyle/>
          <a:p>
            <a:r>
              <a:rPr lang="ja-JP" altLang="en-US" sz="1600" b="1" dirty="0">
                <a:latin typeface="Meiryo UI" pitchFamily="50" charset="-128"/>
                <a:ea typeface="Meiryo UI" pitchFamily="50" charset="-128"/>
                <a:cs typeface="Meiryo UI" pitchFamily="50" charset="-128"/>
              </a:rPr>
              <a:t>各機関への周知啓発の依頼等</a:t>
            </a:r>
            <a:endParaRPr kumimoji="1" lang="ja-JP" altLang="en-US" sz="1600" b="1" dirty="0">
              <a:latin typeface="Meiryo UI" pitchFamily="50" charset="-128"/>
              <a:ea typeface="Meiryo UI" pitchFamily="50" charset="-128"/>
              <a:cs typeface="Meiryo UI" pitchFamily="50" charset="-128"/>
            </a:endParaRPr>
          </a:p>
        </p:txBody>
      </p:sp>
      <p:sp>
        <p:nvSpPr>
          <p:cNvPr id="23" name="角丸四角形 28">
            <a:extLst>
              <a:ext uri="{FF2B5EF4-FFF2-40B4-BE49-F238E27FC236}">
                <a16:creationId xmlns:a16="http://schemas.microsoft.com/office/drawing/2014/main" id="{A7A1844E-B0D8-4D24-8063-EECC2645B95A}"/>
              </a:ext>
            </a:extLst>
          </p:cNvPr>
          <p:cNvSpPr/>
          <p:nvPr/>
        </p:nvSpPr>
        <p:spPr>
          <a:xfrm>
            <a:off x="289159" y="3284565"/>
            <a:ext cx="5264408" cy="288000"/>
          </a:xfrm>
          <a:prstGeom prst="roundRect">
            <a:avLst>
              <a:gd name="adj" fmla="val 50000"/>
            </a:avLst>
          </a:prstGeom>
          <a:gradFill>
            <a:gsLst>
              <a:gs pos="40000">
                <a:schemeClr val="tx2">
                  <a:lumMod val="75000"/>
                </a:schemeClr>
              </a:gs>
              <a:gs pos="100000">
                <a:schemeClr val="accent1">
                  <a:shade val="93000"/>
                  <a:satMod val="130000"/>
                </a:schemeClr>
              </a:gs>
              <a:gs pos="100000">
                <a:schemeClr val="accent1">
                  <a:shade val="94000"/>
                  <a:satMod val="135000"/>
                </a:schemeClr>
              </a:gs>
            </a:gsLst>
          </a:gradFill>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rtlCol="0" anchor="ctr"/>
          <a:lstStyle/>
          <a:p>
            <a:r>
              <a:rPr lang="ja-JP" altLang="en-US" sz="1600" b="1">
                <a:latin typeface="Meiryo UI" panose="020B0604030504040204" pitchFamily="50" charset="-128"/>
                <a:ea typeface="Meiryo UI" panose="020B0604030504040204" pitchFamily="50" charset="-128"/>
                <a:cs typeface="Meiryo UI" panose="020B0604030504040204" pitchFamily="50" charset="-128"/>
              </a:rPr>
              <a:t>特に注意喚起が必要な方を中心とした広報媒体による啓発</a:t>
            </a:r>
          </a:p>
        </p:txBody>
      </p:sp>
      <p:sp>
        <p:nvSpPr>
          <p:cNvPr id="31" name="正方形/長方形 1">
            <a:extLst>
              <a:ext uri="{FF2B5EF4-FFF2-40B4-BE49-F238E27FC236}">
                <a16:creationId xmlns:a16="http://schemas.microsoft.com/office/drawing/2014/main" id="{AD8E284F-313F-41AF-AAC1-36B74A8BD143}"/>
              </a:ext>
            </a:extLst>
          </p:cNvPr>
          <p:cNvSpPr>
            <a:spLocks noChangeArrowheads="1"/>
          </p:cNvSpPr>
          <p:nvPr/>
        </p:nvSpPr>
        <p:spPr bwMode="auto">
          <a:xfrm>
            <a:off x="290719" y="3623114"/>
            <a:ext cx="4469576" cy="788729"/>
          </a:xfrm>
          <a:prstGeom prst="rect">
            <a:avLst/>
          </a:prstGeom>
          <a:noFill/>
          <a:ln w="9525" algn="ctr">
            <a:noFill/>
            <a:round/>
            <a:headEnd/>
            <a:tailEnd/>
          </a:ln>
        </p:spPr>
        <p:txBody>
          <a:bodyPr/>
          <a:lstStyle/>
          <a:p>
            <a:pPr>
              <a:lnSpc>
                <a:spcPts val="1500"/>
              </a:lnSpc>
            </a:pPr>
            <a:r>
              <a:rPr lang="ja-JP" altLang="en-US" sz="1400" dirty="0">
                <a:latin typeface="Meiryo UI" panose="020B0604030504040204" pitchFamily="50" charset="-128"/>
                <a:ea typeface="Meiryo UI" panose="020B0604030504040204" pitchFamily="50" charset="-128"/>
                <a:cs typeface="Meiryo UI" panose="020B0604030504040204" pitchFamily="50" charset="-128"/>
              </a:rPr>
              <a:t>①大阪府老人クラブ連合会会報誌（７月号　約</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10</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万部）</a:t>
            </a:r>
            <a:endParaRPr lang="en-US" altLang="ja-JP" sz="1400" dirty="0">
              <a:latin typeface="Meiryo UI" panose="020B0604030504040204" pitchFamily="50" charset="-128"/>
              <a:ea typeface="Meiryo UI" panose="020B0604030504040204" pitchFamily="50" charset="-128"/>
              <a:cs typeface="Meiryo UI" panose="020B0604030504040204" pitchFamily="50" charset="-128"/>
            </a:endParaRPr>
          </a:p>
          <a:p>
            <a:pPr>
              <a:lnSpc>
                <a:spcPts val="1800"/>
              </a:lnSpc>
            </a:pPr>
            <a:r>
              <a:rPr lang="ja-JP" altLang="en-US" sz="1200" dirty="0">
                <a:latin typeface="Meiryo UI" panose="020B0604030504040204" pitchFamily="50" charset="-128"/>
                <a:ea typeface="Meiryo UI" panose="020B0604030504040204" pitchFamily="50" charset="-128"/>
                <a:cs typeface="Meiryo UI" panose="020B0604030504040204" pitchFamily="50" charset="-128"/>
              </a:rPr>
              <a:t>　　➡会員向け：高齢者の熱中症のリスク（体内の水分不足、</a:t>
            </a:r>
            <a:endParaRPr lang="en-US" altLang="ja-JP" sz="1200" dirty="0">
              <a:latin typeface="Meiryo UI" panose="020B0604030504040204" pitchFamily="50" charset="-128"/>
              <a:ea typeface="Meiryo UI" panose="020B0604030504040204" pitchFamily="50" charset="-128"/>
              <a:cs typeface="Meiryo UI" panose="020B0604030504040204" pitchFamily="50" charset="-128"/>
            </a:endParaRPr>
          </a:p>
          <a:p>
            <a:pPr>
              <a:lnSpc>
                <a:spcPts val="1800"/>
              </a:lnSpc>
            </a:pPr>
            <a:r>
              <a:rPr lang="ja-JP" altLang="en-US" sz="1200" dirty="0">
                <a:latin typeface="Meiryo UI" panose="020B0604030504040204" pitchFamily="50" charset="-128"/>
                <a:ea typeface="Meiryo UI" panose="020B0604030504040204" pitchFamily="50" charset="-128"/>
                <a:cs typeface="Meiryo UI" panose="020B0604030504040204" pitchFamily="50" charset="-128"/>
              </a:rPr>
              <a:t>　　　　　　　　　　　体温の調節機能の低下）、クールオアシスの活用</a:t>
            </a:r>
            <a:endParaRPr lang="en-US" altLang="ja-JP" sz="1400" b="1" dirty="0">
              <a:latin typeface="Meiryo UI" panose="020B0604030504040204" pitchFamily="50" charset="-128"/>
              <a:ea typeface="Meiryo UI" panose="020B0604030504040204" pitchFamily="50" charset="-128"/>
              <a:cs typeface="Meiryo UI" panose="020B0604030504040204" pitchFamily="50" charset="-128"/>
            </a:endParaRPr>
          </a:p>
          <a:p>
            <a:pPr>
              <a:lnSpc>
                <a:spcPts val="1800"/>
              </a:lnSpc>
            </a:pPr>
            <a:endParaRPr lang="ja-JP" altLang="en-US" sz="1600" b="1"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8" name="テキスト ボックス 7">
            <a:extLst>
              <a:ext uri="{FF2B5EF4-FFF2-40B4-BE49-F238E27FC236}">
                <a16:creationId xmlns:a16="http://schemas.microsoft.com/office/drawing/2014/main" id="{23D2B805-2524-4605-B371-0C0775916C8E}"/>
              </a:ext>
            </a:extLst>
          </p:cNvPr>
          <p:cNvSpPr txBox="1"/>
          <p:nvPr/>
        </p:nvSpPr>
        <p:spPr>
          <a:xfrm>
            <a:off x="289159" y="4707760"/>
            <a:ext cx="8076128" cy="693523"/>
          </a:xfrm>
          <a:prstGeom prst="rect">
            <a:avLst/>
          </a:prstGeom>
          <a:noFill/>
        </p:spPr>
        <p:txBody>
          <a:bodyPr wrap="square" rtlCol="0">
            <a:spAutoFit/>
          </a:bodyPr>
          <a:lstStyle/>
          <a:p>
            <a:pPr>
              <a:lnSpc>
                <a:spcPct val="150000"/>
              </a:lnSpc>
            </a:pPr>
            <a:r>
              <a:rPr lang="ja-JP" altLang="en-US" sz="1400" spc="-150" dirty="0">
                <a:latin typeface="Meiryo UI" panose="020B0604030504040204" pitchFamily="50" charset="-128"/>
                <a:ea typeface="Meiryo UI" panose="020B0604030504040204" pitchFamily="50" charset="-128"/>
                <a:cs typeface="Meiryo UI" panose="020B0604030504040204" pitchFamily="50" charset="-128"/>
              </a:rPr>
              <a:t>①高齢者施設等への注意喚起　　　②府所管の認可外保育施設に熱中症警戒アラートの制度に関する周知啓発</a:t>
            </a:r>
            <a:endParaRPr lang="en-US" altLang="ja-JP" sz="1400" spc="-150" dirty="0">
              <a:latin typeface="Meiryo UI" panose="020B0604030504040204" pitchFamily="50" charset="-128"/>
              <a:ea typeface="Meiryo UI" panose="020B0604030504040204" pitchFamily="50" charset="-128"/>
              <a:cs typeface="Meiryo UI" panose="020B0604030504040204" pitchFamily="50" charset="-128"/>
            </a:endParaRPr>
          </a:p>
          <a:p>
            <a:pPr>
              <a:lnSpc>
                <a:spcPct val="150000"/>
              </a:lnSpc>
            </a:pPr>
            <a:r>
              <a:rPr lang="ja-JP" altLang="en-US" sz="1400" spc="-150" dirty="0">
                <a:latin typeface="Meiryo UI" panose="020B0604030504040204" pitchFamily="50" charset="-128"/>
                <a:ea typeface="Meiryo UI" panose="020B0604030504040204" pitchFamily="50" charset="-128"/>
                <a:cs typeface="Meiryo UI" panose="020B0604030504040204" pitchFamily="50" charset="-128"/>
              </a:rPr>
              <a:t>③市町村、保健所、大阪府民生委員児童委員協議会連合会を通じた熱中症予防リーフレットの送付・周知</a:t>
            </a:r>
            <a:endParaRPr lang="en-US" altLang="ja-JP" sz="1400" spc="-15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32" name="四角形: 角を丸くする 31">
            <a:extLst>
              <a:ext uri="{FF2B5EF4-FFF2-40B4-BE49-F238E27FC236}">
                <a16:creationId xmlns:a16="http://schemas.microsoft.com/office/drawing/2014/main" id="{7253DEB5-682B-4EE0-86DD-ADD535DD2C05}"/>
              </a:ext>
            </a:extLst>
          </p:cNvPr>
          <p:cNvSpPr/>
          <p:nvPr/>
        </p:nvSpPr>
        <p:spPr>
          <a:xfrm>
            <a:off x="4943425" y="6280846"/>
            <a:ext cx="3229485" cy="482414"/>
          </a:xfrm>
          <a:prstGeom prst="roundRect">
            <a:avLst/>
          </a:prstGeom>
          <a:ln/>
        </p:spPr>
        <p:style>
          <a:lnRef idx="3">
            <a:schemeClr val="lt1"/>
          </a:lnRef>
          <a:fillRef idx="1">
            <a:schemeClr val="accent5"/>
          </a:fillRef>
          <a:effectRef idx="1">
            <a:schemeClr val="accent5"/>
          </a:effectRef>
          <a:fontRef idx="minor">
            <a:schemeClr val="lt1"/>
          </a:fontRef>
        </p:style>
        <p:txBody>
          <a:bodyPr rtlCol="0" anchor="ctr"/>
          <a:lstStyle/>
          <a:p>
            <a:pPr algn="ctr"/>
            <a:r>
              <a:rPr lang="en-US" altLang="ja-JP" sz="1400" b="1" dirty="0">
                <a:solidFill>
                  <a:schemeClr val="bg1"/>
                </a:solidFill>
                <a:latin typeface="Meiryo UI" panose="020B0604030504040204" pitchFamily="50" charset="-128"/>
                <a:ea typeface="Meiryo UI" panose="020B0604030504040204" pitchFamily="50" charset="-128"/>
              </a:rPr>
              <a:t>2026</a:t>
            </a:r>
            <a:r>
              <a:rPr lang="ja-JP" altLang="en-US" sz="1400" b="1" dirty="0">
                <a:solidFill>
                  <a:schemeClr val="bg1"/>
                </a:solidFill>
                <a:latin typeface="Meiryo UI" panose="020B0604030504040204" pitchFamily="50" charset="-128"/>
                <a:ea typeface="Meiryo UI" panose="020B0604030504040204" pitchFamily="50" charset="-128"/>
              </a:rPr>
              <a:t>年度（</a:t>
            </a:r>
            <a:r>
              <a:rPr lang="en-US" altLang="ja-JP" sz="1400" b="1" dirty="0">
                <a:solidFill>
                  <a:schemeClr val="bg1"/>
                </a:solidFill>
                <a:latin typeface="Meiryo UI" panose="020B0604030504040204" pitchFamily="50" charset="-128"/>
                <a:ea typeface="Meiryo UI" panose="020B0604030504040204" pitchFamily="50" charset="-128"/>
              </a:rPr>
              <a:t>R8</a:t>
            </a:r>
            <a:r>
              <a:rPr lang="ja-JP" altLang="en-US" sz="1400" b="1" dirty="0">
                <a:solidFill>
                  <a:schemeClr val="bg1"/>
                </a:solidFill>
                <a:latin typeface="Meiryo UI" panose="020B0604030504040204" pitchFamily="50" charset="-128"/>
                <a:ea typeface="Meiryo UI" panose="020B0604030504040204" pitchFamily="50" charset="-128"/>
              </a:rPr>
              <a:t>）継続予定</a:t>
            </a:r>
            <a:endParaRPr lang="en-US" altLang="ja-JP" sz="1400" b="1" dirty="0">
              <a:solidFill>
                <a:schemeClr val="bg1"/>
              </a:solidFill>
              <a:latin typeface="Meiryo UI" panose="020B0604030504040204" pitchFamily="50" charset="-128"/>
              <a:ea typeface="Meiryo UI" panose="020B0604030504040204" pitchFamily="50" charset="-128"/>
            </a:endParaRPr>
          </a:p>
          <a:p>
            <a:pPr algn="ctr"/>
            <a:r>
              <a:rPr lang="en-US" altLang="ja-JP" sz="1200" b="1" dirty="0">
                <a:solidFill>
                  <a:schemeClr val="bg1"/>
                </a:solidFill>
                <a:latin typeface="Meiryo UI" panose="020B0604030504040204" pitchFamily="50" charset="-128"/>
                <a:ea typeface="Meiryo UI" panose="020B0604030504040204" pitchFamily="50" charset="-128"/>
              </a:rPr>
              <a:t>※</a:t>
            </a:r>
            <a:r>
              <a:rPr lang="ja-JP" altLang="en-US" sz="1200" b="1" dirty="0">
                <a:solidFill>
                  <a:schemeClr val="bg1"/>
                </a:solidFill>
                <a:latin typeface="Meiryo UI" panose="020B0604030504040204" pitchFamily="50" charset="-128"/>
                <a:ea typeface="Meiryo UI" panose="020B0604030504040204" pitchFamily="50" charset="-128"/>
              </a:rPr>
              <a:t>内容等の詳細については関係機関と協議</a:t>
            </a:r>
            <a:endParaRPr lang="en-US" altLang="ja-JP" sz="1400" dirty="0">
              <a:solidFill>
                <a:schemeClr val="bg1"/>
              </a:solidFill>
              <a:latin typeface="Meiryo UI" panose="020B0604030504040204" pitchFamily="50" charset="-128"/>
              <a:ea typeface="Meiryo UI" panose="020B0604030504040204" pitchFamily="50" charset="-128"/>
            </a:endParaRPr>
          </a:p>
        </p:txBody>
      </p:sp>
      <p:sp>
        <p:nvSpPr>
          <p:cNvPr id="19" name="正方形/長方形 1">
            <a:extLst>
              <a:ext uri="{FF2B5EF4-FFF2-40B4-BE49-F238E27FC236}">
                <a16:creationId xmlns:a16="http://schemas.microsoft.com/office/drawing/2014/main" id="{B1040D78-7B06-4DA8-8661-4C8ACBF02D7F}"/>
              </a:ext>
            </a:extLst>
          </p:cNvPr>
          <p:cNvSpPr>
            <a:spLocks noChangeArrowheads="1"/>
          </p:cNvSpPr>
          <p:nvPr/>
        </p:nvSpPr>
        <p:spPr bwMode="auto">
          <a:xfrm>
            <a:off x="4738057" y="3473528"/>
            <a:ext cx="4294653" cy="977942"/>
          </a:xfrm>
          <a:prstGeom prst="rect">
            <a:avLst/>
          </a:prstGeom>
          <a:noFill/>
          <a:ln w="9525" algn="ctr">
            <a:noFill/>
            <a:round/>
            <a:headEnd/>
            <a:tailEnd/>
          </a:ln>
        </p:spPr>
        <p:txBody>
          <a:bodyPr/>
          <a:lstStyle/>
          <a:p>
            <a:pPr>
              <a:lnSpc>
                <a:spcPts val="1000"/>
              </a:lnSpc>
            </a:pPr>
            <a:endParaRPr lang="en-US" altLang="ja-JP" sz="1600" dirty="0">
              <a:latin typeface="Meiryo UI" panose="020B0604030504040204" pitchFamily="50" charset="-128"/>
              <a:ea typeface="Meiryo UI" panose="020B0604030504040204" pitchFamily="50" charset="-128"/>
              <a:cs typeface="Meiryo UI" panose="020B0604030504040204" pitchFamily="50" charset="-128"/>
            </a:endParaRPr>
          </a:p>
          <a:p>
            <a:pPr>
              <a:lnSpc>
                <a:spcPts val="1800"/>
              </a:lnSpc>
            </a:pPr>
            <a:r>
              <a:rPr lang="ja-JP" altLang="en-US" sz="1400" dirty="0">
                <a:latin typeface="Meiryo UI" panose="020B0604030504040204" pitchFamily="50" charset="-128"/>
                <a:ea typeface="Meiryo UI" panose="020B0604030504040204" pitchFamily="50" charset="-128"/>
                <a:cs typeface="Meiryo UI" panose="020B0604030504040204" pitchFamily="50" charset="-128"/>
              </a:rPr>
              <a:t>②大</a:t>
            </a:r>
            <a:r>
              <a:rPr lang="zh-TW" altLang="en-US" sz="1400" dirty="0">
                <a:latin typeface="Meiryo UI" panose="020B0604030504040204" pitchFamily="50" charset="-128"/>
                <a:ea typeface="Meiryo UI" panose="020B0604030504040204" pitchFamily="50" charset="-128"/>
                <a:cs typeface="Meiryo UI" panose="020B0604030504040204" pitchFamily="50" charset="-128"/>
              </a:rPr>
              <a:t>阪府農業会議広報</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誌（８月号　約</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4</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千部）</a:t>
            </a:r>
            <a:endParaRPr lang="en-US" altLang="zh-TW" sz="1400" dirty="0">
              <a:latin typeface="Meiryo UI" panose="020B0604030504040204" pitchFamily="50" charset="-128"/>
              <a:ea typeface="Meiryo UI" panose="020B0604030504040204" pitchFamily="50" charset="-128"/>
              <a:cs typeface="Meiryo UI" panose="020B0604030504040204" pitchFamily="50" charset="-128"/>
            </a:endParaRPr>
          </a:p>
          <a:p>
            <a:pPr marL="180000" indent="-457200">
              <a:lnSpc>
                <a:spcPts val="1800"/>
              </a:lnSpc>
            </a:pPr>
            <a:r>
              <a:rPr lang="ja-JP" altLang="en-US" sz="1200" dirty="0">
                <a:latin typeface="Meiryo UI" panose="020B0604030504040204" pitchFamily="50" charset="-128"/>
                <a:ea typeface="Meiryo UI" panose="020B0604030504040204" pitchFamily="50" charset="-128"/>
                <a:cs typeface="Meiryo UI" panose="020B0604030504040204" pitchFamily="50" charset="-128"/>
              </a:rPr>
              <a:t>　　➡農業関係者向け：熱中症警戒アラートの啓発、夏の作業や</a:t>
            </a:r>
            <a:endParaRPr lang="en-US" altLang="ja-JP" sz="1200" dirty="0">
              <a:latin typeface="Meiryo UI" panose="020B0604030504040204" pitchFamily="50" charset="-128"/>
              <a:ea typeface="Meiryo UI" panose="020B0604030504040204" pitchFamily="50" charset="-128"/>
              <a:cs typeface="Meiryo UI" panose="020B0604030504040204" pitchFamily="50" charset="-128"/>
            </a:endParaRPr>
          </a:p>
          <a:p>
            <a:pPr marL="180000" indent="-457200">
              <a:lnSpc>
                <a:spcPts val="1800"/>
              </a:lnSpc>
            </a:pPr>
            <a:r>
              <a:rPr lang="ja-JP" altLang="en-US" sz="1200" dirty="0">
                <a:latin typeface="Meiryo UI" panose="020B0604030504040204" pitchFamily="50" charset="-128"/>
                <a:ea typeface="Meiryo UI" panose="020B0604030504040204" pitchFamily="50" charset="-128"/>
                <a:cs typeface="Meiryo UI" panose="020B0604030504040204" pitchFamily="50" charset="-128"/>
              </a:rPr>
              <a:t>　　　　　　　　　　　　　　　 暑さ指数に応じた作業の注意喚起</a:t>
            </a:r>
            <a:endParaRPr lang="en-US" altLang="ja-JP" sz="1200" dirty="0">
              <a:latin typeface="Meiryo UI" panose="020B0604030504040204" pitchFamily="50" charset="-128"/>
              <a:ea typeface="Meiryo UI" panose="020B0604030504040204" pitchFamily="50" charset="-128"/>
              <a:cs typeface="Meiryo UI" panose="020B0604030504040204" pitchFamily="50" charset="-128"/>
            </a:endParaRPr>
          </a:p>
          <a:p>
            <a:pPr>
              <a:lnSpc>
                <a:spcPts val="1000"/>
              </a:lnSpc>
            </a:pPr>
            <a:endParaRPr lang="en-US" altLang="ja-JP" sz="1400" b="1" dirty="0">
              <a:latin typeface="Meiryo UI" panose="020B0604030504040204" pitchFamily="50" charset="-128"/>
              <a:ea typeface="Meiryo UI" panose="020B0604030504040204" pitchFamily="50" charset="-128"/>
              <a:cs typeface="Meiryo UI" panose="020B0604030504040204" pitchFamily="50" charset="-128"/>
            </a:endParaRPr>
          </a:p>
          <a:p>
            <a:pPr>
              <a:lnSpc>
                <a:spcPts val="1800"/>
              </a:lnSpc>
            </a:pPr>
            <a:r>
              <a:rPr lang="ja-JP" altLang="en-US" sz="1400" b="1" dirty="0">
                <a:latin typeface="Meiryo UI" panose="020B0604030504040204" pitchFamily="50" charset="-128"/>
                <a:ea typeface="Meiryo UI" panose="020B0604030504040204" pitchFamily="50" charset="-128"/>
                <a:cs typeface="Meiryo UI" panose="020B0604030504040204" pitchFamily="50" charset="-128"/>
              </a:rPr>
              <a:t>　</a:t>
            </a:r>
            <a:endParaRPr lang="ja-JP" altLang="en-US" sz="1400" dirty="0">
              <a:latin typeface="Meiryo UI" panose="020B0604030504040204" pitchFamily="50" charset="-128"/>
              <a:ea typeface="Meiryo UI" panose="020B0604030504040204" pitchFamily="50" charset="-128"/>
              <a:cs typeface="Meiryo UI" panose="020B0604030504040204" pitchFamily="50" charset="-128"/>
            </a:endParaRPr>
          </a:p>
          <a:p>
            <a:pPr>
              <a:lnSpc>
                <a:spcPts val="1200"/>
              </a:lnSpc>
            </a:pPr>
            <a:endParaRPr lang="ja-JP" altLang="en-US" sz="2000" b="1" dirty="0">
              <a:latin typeface="Meiryo UI" panose="020B0604030504040204" pitchFamily="50" charset="-128"/>
              <a:ea typeface="Meiryo UI" panose="020B0604030504040204" pitchFamily="50" charset="-128"/>
              <a:cs typeface="Meiryo UI" panose="020B0604030504040204" pitchFamily="50" charset="-128"/>
            </a:endParaRPr>
          </a:p>
          <a:p>
            <a:pPr>
              <a:lnSpc>
                <a:spcPts val="1200"/>
              </a:lnSpc>
            </a:pPr>
            <a:endParaRPr lang="en-US" altLang="zh-TW" sz="1600" b="1" dirty="0">
              <a:latin typeface="Meiryo UI" panose="020B0604030504040204" pitchFamily="50" charset="-128"/>
              <a:ea typeface="Meiryo UI" panose="020B0604030504040204" pitchFamily="50" charset="-128"/>
              <a:cs typeface="Meiryo UI" panose="020B0604030504040204" pitchFamily="50" charset="-128"/>
            </a:endParaRPr>
          </a:p>
          <a:p>
            <a:pPr>
              <a:lnSpc>
                <a:spcPts val="1200"/>
              </a:lnSpc>
            </a:pPr>
            <a:endParaRPr lang="ja-JP" altLang="en-US" sz="1600" b="1" dirty="0">
              <a:latin typeface="Meiryo UI" panose="020B0604030504040204" pitchFamily="50" charset="-128"/>
              <a:ea typeface="Meiryo UI" panose="020B0604030504040204" pitchFamily="50" charset="-128"/>
              <a:cs typeface="Meiryo UI" panose="020B0604030504040204" pitchFamily="50" charset="-128"/>
            </a:endParaRPr>
          </a:p>
          <a:p>
            <a:pPr>
              <a:lnSpc>
                <a:spcPts val="1200"/>
              </a:lnSpc>
            </a:pPr>
            <a:endParaRPr lang="ja-JP" altLang="en-US" sz="1600" b="1" dirty="0">
              <a:latin typeface="Meiryo UI" panose="020B0604030504040204" pitchFamily="50" charset="-128"/>
              <a:ea typeface="Meiryo UI" panose="020B0604030504040204" pitchFamily="50" charset="-128"/>
              <a:cs typeface="Meiryo UI" panose="020B0604030504040204" pitchFamily="50" charset="-128"/>
            </a:endParaRPr>
          </a:p>
          <a:p>
            <a:pPr>
              <a:lnSpc>
                <a:spcPts val="1200"/>
              </a:lnSpc>
            </a:pPr>
            <a:endParaRPr lang="en-US" altLang="ja-JP" sz="1600" b="1"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a:p>
            <a:pPr>
              <a:lnSpc>
                <a:spcPts val="1200"/>
              </a:lnSpc>
            </a:pPr>
            <a:endParaRPr lang="ja-JP" altLang="en-US" sz="1600" b="1"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a:p>
            <a:pPr>
              <a:lnSpc>
                <a:spcPts val="1200"/>
              </a:lnSpc>
            </a:pPr>
            <a:endParaRPr lang="ja-JP" altLang="en-US" sz="1600" b="1"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a:p>
            <a:pPr>
              <a:lnSpc>
                <a:spcPts val="1200"/>
              </a:lnSpc>
            </a:pPr>
            <a:endParaRPr lang="ja-JP" altLang="en-US" sz="1600" b="1"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p:txBody>
      </p:sp>
      <p:pic>
        <p:nvPicPr>
          <p:cNvPr id="26" name="図 25">
            <a:extLst>
              <a:ext uri="{FF2B5EF4-FFF2-40B4-BE49-F238E27FC236}">
                <a16:creationId xmlns:a16="http://schemas.microsoft.com/office/drawing/2014/main" id="{FC4335E2-E91F-4894-8554-AF9F5D147E9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830608" y="1706457"/>
            <a:ext cx="2085427" cy="1788665"/>
          </a:xfrm>
          <a:prstGeom prst="rect">
            <a:avLst/>
          </a:prstGeom>
          <a:ln w="38100">
            <a:noFill/>
          </a:ln>
        </p:spPr>
      </p:pic>
      <p:sp>
        <p:nvSpPr>
          <p:cNvPr id="33" name="角丸四角形 28">
            <a:extLst>
              <a:ext uri="{FF2B5EF4-FFF2-40B4-BE49-F238E27FC236}">
                <a16:creationId xmlns:a16="http://schemas.microsoft.com/office/drawing/2014/main" id="{7E12504E-E5CE-4192-8D19-BE493893636E}"/>
              </a:ext>
            </a:extLst>
          </p:cNvPr>
          <p:cNvSpPr/>
          <p:nvPr/>
        </p:nvSpPr>
        <p:spPr>
          <a:xfrm>
            <a:off x="289159" y="5431699"/>
            <a:ext cx="2888143" cy="288000"/>
          </a:xfrm>
          <a:prstGeom prst="roundRect">
            <a:avLst>
              <a:gd name="adj" fmla="val 50000"/>
            </a:avLst>
          </a:prstGeom>
          <a:gradFill>
            <a:gsLst>
              <a:gs pos="40000">
                <a:schemeClr val="tx2">
                  <a:lumMod val="75000"/>
                </a:schemeClr>
              </a:gs>
              <a:gs pos="100000">
                <a:schemeClr val="accent1">
                  <a:shade val="93000"/>
                  <a:satMod val="130000"/>
                </a:schemeClr>
              </a:gs>
              <a:gs pos="100000">
                <a:schemeClr val="accent1">
                  <a:shade val="94000"/>
                  <a:satMod val="135000"/>
                </a:schemeClr>
              </a:gs>
            </a:gsLst>
          </a:gradFill>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rtlCol="0" anchor="ctr"/>
          <a:lstStyle/>
          <a:p>
            <a:r>
              <a:rPr kumimoji="1" lang="ja-JP" altLang="en-US" sz="1600" b="1" dirty="0">
                <a:solidFill>
                  <a:schemeClr val="bg1"/>
                </a:solidFill>
                <a:latin typeface="Meiryo UI" pitchFamily="50" charset="-128"/>
                <a:ea typeface="Meiryo UI" pitchFamily="50" charset="-128"/>
                <a:cs typeface="Meiryo UI" pitchFamily="50" charset="-128"/>
              </a:rPr>
              <a:t>環境教育冊子での注意喚起</a:t>
            </a:r>
          </a:p>
        </p:txBody>
      </p:sp>
      <p:sp>
        <p:nvSpPr>
          <p:cNvPr id="36" name="正方形/長方形 1">
            <a:extLst>
              <a:ext uri="{FF2B5EF4-FFF2-40B4-BE49-F238E27FC236}">
                <a16:creationId xmlns:a16="http://schemas.microsoft.com/office/drawing/2014/main" id="{58525DD4-E9B3-4873-9FA5-735DD29882D3}"/>
              </a:ext>
            </a:extLst>
          </p:cNvPr>
          <p:cNvSpPr>
            <a:spLocks noChangeArrowheads="1"/>
          </p:cNvSpPr>
          <p:nvPr/>
        </p:nvSpPr>
        <p:spPr bwMode="auto">
          <a:xfrm>
            <a:off x="289159" y="5789137"/>
            <a:ext cx="5264408" cy="788729"/>
          </a:xfrm>
          <a:prstGeom prst="rect">
            <a:avLst/>
          </a:prstGeom>
          <a:noFill/>
          <a:ln w="9525" algn="ctr">
            <a:noFill/>
            <a:round/>
            <a:headEnd/>
            <a:tailEnd/>
          </a:ln>
        </p:spPr>
        <p:txBody>
          <a:bodyPr/>
          <a:lstStyle/>
          <a:p>
            <a:pPr>
              <a:lnSpc>
                <a:spcPts val="1500"/>
              </a:lnSpc>
            </a:pPr>
            <a:r>
              <a:rPr lang="ja-JP" altLang="en-US" sz="1400" dirty="0">
                <a:latin typeface="Meiryo UI" panose="020B0604030504040204" pitchFamily="50" charset="-128"/>
                <a:ea typeface="Meiryo UI" panose="020B0604030504040204" pitchFamily="50" charset="-128"/>
                <a:cs typeface="Meiryo UI" panose="020B0604030504040204" pitchFamily="50" charset="-128"/>
              </a:rPr>
              <a:t>①「考えよう！地球温暖化とエネルギー」での注意喚起</a:t>
            </a:r>
          </a:p>
          <a:p>
            <a:pPr>
              <a:lnSpc>
                <a:spcPts val="1500"/>
              </a:lnSpc>
            </a:pPr>
            <a:r>
              <a:rPr lang="ja-JP" altLang="en-US" sz="1400" dirty="0">
                <a:latin typeface="Meiryo UI" panose="020B0604030504040204" pitchFamily="50" charset="-128"/>
                <a:ea typeface="Meiryo UI" panose="020B0604030504040204" pitchFamily="50" charset="-128"/>
                <a:cs typeface="Meiryo UI" panose="020B0604030504040204" pitchFamily="50" charset="-128"/>
              </a:rPr>
              <a:t>　・府内小学５年生（大阪市立小学校を除く）約６万人に注意喚起</a:t>
            </a:r>
          </a:p>
          <a:p>
            <a:pPr>
              <a:lnSpc>
                <a:spcPts val="1500"/>
              </a:lnSpc>
            </a:pPr>
            <a:r>
              <a:rPr lang="ja-JP" altLang="en-US" sz="14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　➡熱中症警戒アラートの紹介とポータルサイトへの誘導</a:t>
            </a:r>
            <a:endParaRPr lang="ja-JP" altLang="en-US" sz="1400" dirty="0">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636794887"/>
      </p:ext>
    </p:extLst>
  </p:cSld>
  <p:clrMapOvr>
    <a:masterClrMapping/>
  </p:clrMapOvr>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ドキュメント" ma:contentTypeID="0x0101000BF486E3629A6041B3E14D6943EFFDFA" ma:contentTypeVersion="11" ma:contentTypeDescription="新しいドキュメントを作成します。" ma:contentTypeScope="" ma:versionID="407bc06b09dd1cb2d7d8b57e937345ec">
  <xsd:schema xmlns:xsd="http://www.w3.org/2001/XMLSchema" xmlns:xs="http://www.w3.org/2001/XMLSchema" xmlns:p="http://schemas.microsoft.com/office/2006/metadata/properties" xmlns:ns1="http://schemas.microsoft.com/sharepoint/v3" xmlns:ns2="1c9f3099-3bea-4e30-95d9-e8f8ce4b6b51" xmlns:ns3="89bf6410-22e9-4b7d-b630-804bf97bbcad" targetNamespace="http://schemas.microsoft.com/office/2006/metadata/properties" ma:root="true" ma:fieldsID="c44adc338c5cc9d0831564309d985080" ns1:_="" ns2:_="" ns3:_="">
    <xsd:import namespace="http://schemas.microsoft.com/sharepoint/v3"/>
    <xsd:import namespace="1c9f3099-3bea-4e30-95d9-e8f8ce4b6b51"/>
    <xsd:import namespace="89bf6410-22e9-4b7d-b630-804bf97bbcad"/>
    <xsd:element name="properties">
      <xsd:complexType>
        <xsd:sequence>
          <xsd:element name="documentManagement">
            <xsd:complexType>
              <xsd:all>
                <xsd:element ref="ns1:PublishingStartDate" minOccurs="0"/>
                <xsd:element ref="ns1:PublishingExpirationDate" minOccurs="0"/>
                <xsd:element ref="ns2:SharedWithUsers" minOccurs="0"/>
                <xsd:element ref="ns3:MediaServiceMetadata" minOccurs="0"/>
                <xsd:element ref="ns3:MediaServiceFastMetadata" minOccurs="0"/>
                <xsd:element ref="ns3: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8" nillable="true" ma:displayName="スケジュールの開始日" ma:description="[スケジュールの開始日] は、発行機能により作成されたサイト列です。このページがサイトの閲覧者に表示される最初の日時を示すために使われます。" ma:hidden="true" ma:internalName="PublishingStartDate">
      <xsd:simpleType>
        <xsd:restriction base="dms:Unknown"/>
      </xsd:simpleType>
    </xsd:element>
    <xsd:element name="PublishingExpirationDate" ma:index="9" nillable="true" ma:displayName="スケジュールの終了日" ma:description="[スケジュールの終了日] は、発行機能により作成されたサイト列です。このページがサイトの閲覧者に表示されなくなる日時を示すために使われます。" ma:hidden="true" ma:internalName="PublishingExpirationDat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1c9f3099-3bea-4e30-95d9-e8f8ce4b6b51" elementFormDefault="qualified">
    <xsd:import namespace="http://schemas.microsoft.com/office/2006/documentManagement/types"/>
    <xsd:import namespace="http://schemas.microsoft.com/office/infopath/2007/PartnerControls"/>
    <xsd:element name="SharedWithUsers" ma:index="10" nillable="true" ma:displayName="共有相手"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89bf6410-22e9-4b7d-b630-804bf97bbcad" elementFormDefault="qualified">
    <xsd:import namespace="http://schemas.microsoft.com/office/2006/documentManagement/types"/>
    <xsd:import namespace="http://schemas.microsoft.com/office/infopath/2007/PartnerControls"/>
    <xsd:element name="MediaServiceMetadata" ma:index="11" nillable="true" ma:displayName="MediaServiceMetadata" ma:hidden="true" ma:internalName="MediaServiceMetadata" ma:readOnly="true">
      <xsd:simpleType>
        <xsd:restriction base="dms:Note"/>
      </xsd:simpleType>
    </xsd:element>
    <xsd:element name="MediaServiceFastMetadata" ma:index="12" nillable="true" ma:displayName="MediaServiceFastMetadata" ma:hidden="true" ma:internalName="MediaServiceFastMetadata" ma:readOnly="true">
      <xsd:simpleType>
        <xsd:restriction base="dms:Note"/>
      </xsd:simpleType>
    </xsd:element>
    <xsd:element name="MediaServiceSearchProperties" ma:index="13" nillable="true" ma:displayName="MediaServiceSearchProperties" ma:hidden="true" ma:internalName="MediaServiceSearchProperties"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コンテンツ タイプ"/>
        <xsd:element ref="dc:title" minOccurs="0" maxOccurs="1" ma:index="4" ma:displayName="タイトル"/>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PublishingStartDate xmlns="http://schemas.microsoft.com/sharepoint/v3"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367E1245-81A2-458A-B2A8-13C70F365154}">
  <ds:schemaRefs>
    <ds:schemaRef ds:uri="1c9f3099-3bea-4e30-95d9-e8f8ce4b6b51"/>
    <ds:schemaRef ds:uri="89bf6410-22e9-4b7d-b630-804bf97bbcad"/>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microsoft.com/sharepoint/v3"/>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B3EFE92F-A920-456A-9143-A3DE69EC4344}">
  <ds:schemaRefs>
    <ds:schemaRef ds:uri="89bf6410-22e9-4b7d-b630-804bf97bbcad"/>
    <ds:schemaRef ds:uri="http://schemas.microsoft.com/office/2006/metadata/properties"/>
    <ds:schemaRef ds:uri="http://purl.org/dc/terms/"/>
    <ds:schemaRef ds:uri="1c9f3099-3bea-4e30-95d9-e8f8ce4b6b51"/>
    <ds:schemaRef ds:uri="http://purl.org/dc/elements/1.1/"/>
    <ds:schemaRef ds:uri="http://schemas.microsoft.com/office/2006/documentManagement/types"/>
    <ds:schemaRef ds:uri="http://schemas.microsoft.com/sharepoint/v3"/>
    <ds:schemaRef ds:uri="http://schemas.microsoft.com/office/infopath/2007/PartnerControls"/>
    <ds:schemaRef ds:uri="http://schemas.openxmlformats.org/package/2006/metadata/core-properties"/>
    <ds:schemaRef ds:uri="http://www.w3.org/XML/1998/namespace"/>
    <ds:schemaRef ds:uri="http://purl.org/dc/dcmitype/"/>
  </ds:schemaRefs>
</ds:datastoreItem>
</file>

<file path=customXml/itemProps3.xml><?xml version="1.0" encoding="utf-8"?>
<ds:datastoreItem xmlns:ds="http://schemas.openxmlformats.org/officeDocument/2006/customXml" ds:itemID="{0C05A72A-C346-4F8B-8546-2E3FB367677B}">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0</TotalTime>
  <Words>5314</Words>
  <Application>Microsoft Office PowerPoint</Application>
  <PresentationFormat>画面に合わせる (4:3)</PresentationFormat>
  <Paragraphs>722</Paragraphs>
  <Slides>24</Slides>
  <Notes>16</Notes>
  <HiddenSlides>0</HiddenSlides>
  <MMClips>0</MMClips>
  <ScaleCrop>false</ScaleCrop>
  <HeadingPairs>
    <vt:vector size="6" baseType="variant">
      <vt:variant>
        <vt:lpstr>使用されているフォント</vt:lpstr>
      </vt:variant>
      <vt:variant>
        <vt:i4>7</vt:i4>
      </vt:variant>
      <vt:variant>
        <vt:lpstr>テーマ</vt:lpstr>
      </vt:variant>
      <vt:variant>
        <vt:i4>1</vt:i4>
      </vt:variant>
      <vt:variant>
        <vt:lpstr>スライド タイトル</vt:lpstr>
      </vt:variant>
      <vt:variant>
        <vt:i4>24</vt:i4>
      </vt:variant>
    </vt:vector>
  </HeadingPairs>
  <TitlesOfParts>
    <vt:vector size="32" baseType="lpstr">
      <vt:lpstr>BIZ UDPゴシック</vt:lpstr>
      <vt:lpstr>BIZ UDゴシック</vt:lpstr>
      <vt:lpstr>Meiryo UI</vt:lpstr>
      <vt:lpstr>メイリオ</vt:lpstr>
      <vt:lpstr>Arial</vt:lpstr>
      <vt:lpstr>Calibri</vt:lpstr>
      <vt:lpstr>Roboto</vt:lpstr>
      <vt:lpstr>Office ​​テーマ</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2022-07-01T08:28:59Z</dcterms:created>
  <dcterms:modified xsi:type="dcterms:W3CDTF">2026-02-06T08:35:21Z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0x0101000BF486E3629A6041B3E14D6943EFFDFA</vt:lpwstr>
  </property>
</Properties>
</file>