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
  </p:notesMasterIdLst>
  <p:sldIdLst>
    <p:sldId id="267" r:id="rId2"/>
  </p:sldIdLst>
  <p:sldSz cx="12801600" cy="9601200" type="A3"/>
  <p:notesSz cx="6807200" cy="9939338"/>
  <p:defaultTextStyle>
    <a:defPPr>
      <a:defRPr lang="ja-JP"/>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userDrawn="1">
          <p15:clr>
            <a:srgbClr val="A4A3A4"/>
          </p15:clr>
        </p15:guide>
        <p15:guide id="2" pos="40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EDE1ED"/>
    <a:srgbClr val="148BF8"/>
    <a:srgbClr val="3E4F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000" autoAdjust="0"/>
    <p:restoredTop sz="93686" autoAdjust="0"/>
  </p:normalViewPr>
  <p:slideViewPr>
    <p:cSldViewPr>
      <p:cViewPr varScale="1">
        <p:scale>
          <a:sx n="52" d="100"/>
          <a:sy n="52" d="100"/>
        </p:scale>
        <p:origin x="1767" y="64"/>
      </p:cViewPr>
      <p:guideLst>
        <p:guide orient="horz" pos="3024"/>
        <p:guide pos="403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0"/>
            <a:ext cx="2949575" cy="496888"/>
          </a:xfrm>
          <a:prstGeom prst="rect">
            <a:avLst/>
          </a:prstGeom>
        </p:spPr>
        <p:txBody>
          <a:bodyPr vert="horz" lIns="91417" tIns="45709" rIns="91417" bIns="4570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2" y="0"/>
            <a:ext cx="2949575" cy="496888"/>
          </a:xfrm>
          <a:prstGeom prst="rect">
            <a:avLst/>
          </a:prstGeom>
        </p:spPr>
        <p:txBody>
          <a:bodyPr vert="horz" lIns="91417" tIns="45709" rIns="91417" bIns="45709" rtlCol="0"/>
          <a:lstStyle>
            <a:lvl1pPr algn="r">
              <a:defRPr sz="1200"/>
            </a:lvl1pPr>
          </a:lstStyle>
          <a:p>
            <a:fld id="{9EFDEC38-9E6E-4F38-A92F-57AC730FB332}" type="datetimeFigureOut">
              <a:rPr kumimoji="1" lang="ja-JP" altLang="en-US" smtClean="0"/>
              <a:t>2025/12/3</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17" tIns="45709" rIns="91417" bIns="45709" rtlCol="0" anchor="ctr"/>
          <a:lstStyle/>
          <a:p>
            <a:endParaRPr lang="ja-JP" altLang="en-US"/>
          </a:p>
        </p:txBody>
      </p:sp>
      <p:sp>
        <p:nvSpPr>
          <p:cNvPr id="5" name="ノート プレースホルダー 4"/>
          <p:cNvSpPr>
            <a:spLocks noGrp="1"/>
          </p:cNvSpPr>
          <p:nvPr>
            <p:ph type="body" sz="quarter" idx="3"/>
          </p:nvPr>
        </p:nvSpPr>
        <p:spPr>
          <a:xfrm>
            <a:off x="681042" y="4721225"/>
            <a:ext cx="5445125" cy="4471988"/>
          </a:xfrm>
          <a:prstGeom prst="rect">
            <a:avLst/>
          </a:prstGeom>
        </p:spPr>
        <p:txBody>
          <a:bodyPr vert="horz" lIns="91417" tIns="45709" rIns="91417" bIns="4570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440863"/>
            <a:ext cx="2949575" cy="496887"/>
          </a:xfrm>
          <a:prstGeom prst="rect">
            <a:avLst/>
          </a:prstGeom>
        </p:spPr>
        <p:txBody>
          <a:bodyPr vert="horz" lIns="91417" tIns="45709" rIns="91417" bIns="4570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2" y="9440863"/>
            <a:ext cx="2949575" cy="496887"/>
          </a:xfrm>
          <a:prstGeom prst="rect">
            <a:avLst/>
          </a:prstGeom>
        </p:spPr>
        <p:txBody>
          <a:bodyPr vert="horz" lIns="91417" tIns="45709" rIns="91417" bIns="45709" rtlCol="0" anchor="b"/>
          <a:lstStyle>
            <a:lvl1pPr algn="r">
              <a:defRPr sz="1200"/>
            </a:lvl1pPr>
          </a:lstStyle>
          <a:p>
            <a:fld id="{E89182C8-D04B-4A1A-8523-950FC9621A72}" type="slidenum">
              <a:rPr kumimoji="1" lang="ja-JP" altLang="en-US" smtClean="0"/>
              <a:t>‹#›</a:t>
            </a:fld>
            <a:endParaRPr kumimoji="1" lang="ja-JP" altLang="en-US"/>
          </a:p>
        </p:txBody>
      </p:sp>
    </p:spTree>
    <p:extLst>
      <p:ext uri="{BB962C8B-B14F-4D97-AF65-F5344CB8AC3E}">
        <p14:creationId xmlns:p14="http://schemas.microsoft.com/office/powerpoint/2010/main" val="3118460747"/>
      </p:ext>
    </p:extLst>
  </p:cSld>
  <p:clrMap bg1="lt1" tx1="dk1" bg2="lt2" tx2="dk2" accent1="accent1" accent2="accent2" accent3="accent3" accent4="accent4" accent5="accent5" accent6="accent6" hlink="hlink" folHlink="folHlink"/>
  <p:notesStyle>
    <a:lvl1pPr marL="0" algn="l" defTabSz="1280160" rtl="0" eaLnBrk="1" latinLnBrk="0" hangingPunct="1">
      <a:defRPr kumimoji="1" sz="1680" kern="1200">
        <a:solidFill>
          <a:schemeClr val="tx1"/>
        </a:solidFill>
        <a:latin typeface="+mn-lt"/>
        <a:ea typeface="+mn-ea"/>
        <a:cs typeface="+mn-cs"/>
      </a:defRPr>
    </a:lvl1pPr>
    <a:lvl2pPr marL="640080" algn="l" defTabSz="1280160" rtl="0" eaLnBrk="1" latinLnBrk="0" hangingPunct="1">
      <a:defRPr kumimoji="1" sz="1680" kern="1200">
        <a:solidFill>
          <a:schemeClr val="tx1"/>
        </a:solidFill>
        <a:latin typeface="+mn-lt"/>
        <a:ea typeface="+mn-ea"/>
        <a:cs typeface="+mn-cs"/>
      </a:defRPr>
    </a:lvl2pPr>
    <a:lvl3pPr marL="1280160" algn="l" defTabSz="1280160" rtl="0" eaLnBrk="1" latinLnBrk="0" hangingPunct="1">
      <a:defRPr kumimoji="1" sz="1680" kern="1200">
        <a:solidFill>
          <a:schemeClr val="tx1"/>
        </a:solidFill>
        <a:latin typeface="+mn-lt"/>
        <a:ea typeface="+mn-ea"/>
        <a:cs typeface="+mn-cs"/>
      </a:defRPr>
    </a:lvl3pPr>
    <a:lvl4pPr marL="1920240" algn="l" defTabSz="1280160" rtl="0" eaLnBrk="1" latinLnBrk="0" hangingPunct="1">
      <a:defRPr kumimoji="1" sz="1680" kern="1200">
        <a:solidFill>
          <a:schemeClr val="tx1"/>
        </a:solidFill>
        <a:latin typeface="+mn-lt"/>
        <a:ea typeface="+mn-ea"/>
        <a:cs typeface="+mn-cs"/>
      </a:defRPr>
    </a:lvl4pPr>
    <a:lvl5pPr marL="2560320" algn="l" defTabSz="1280160" rtl="0" eaLnBrk="1" latinLnBrk="0" hangingPunct="1">
      <a:defRPr kumimoji="1" sz="1680" kern="1200">
        <a:solidFill>
          <a:schemeClr val="tx1"/>
        </a:solidFill>
        <a:latin typeface="+mn-lt"/>
        <a:ea typeface="+mn-ea"/>
        <a:cs typeface="+mn-cs"/>
      </a:defRPr>
    </a:lvl5pPr>
    <a:lvl6pPr marL="3200400" algn="l" defTabSz="1280160" rtl="0" eaLnBrk="1" latinLnBrk="0" hangingPunct="1">
      <a:defRPr kumimoji="1" sz="1680" kern="1200">
        <a:solidFill>
          <a:schemeClr val="tx1"/>
        </a:solidFill>
        <a:latin typeface="+mn-lt"/>
        <a:ea typeface="+mn-ea"/>
        <a:cs typeface="+mn-cs"/>
      </a:defRPr>
    </a:lvl6pPr>
    <a:lvl7pPr marL="3840480" algn="l" defTabSz="1280160" rtl="0" eaLnBrk="1" latinLnBrk="0" hangingPunct="1">
      <a:defRPr kumimoji="1" sz="1680" kern="1200">
        <a:solidFill>
          <a:schemeClr val="tx1"/>
        </a:solidFill>
        <a:latin typeface="+mn-lt"/>
        <a:ea typeface="+mn-ea"/>
        <a:cs typeface="+mn-cs"/>
      </a:defRPr>
    </a:lvl7pPr>
    <a:lvl8pPr marL="4480560" algn="l" defTabSz="1280160" rtl="0" eaLnBrk="1" latinLnBrk="0" hangingPunct="1">
      <a:defRPr kumimoji="1" sz="1680" kern="1200">
        <a:solidFill>
          <a:schemeClr val="tx1"/>
        </a:solidFill>
        <a:latin typeface="+mn-lt"/>
        <a:ea typeface="+mn-ea"/>
        <a:cs typeface="+mn-cs"/>
      </a:defRPr>
    </a:lvl8pPr>
    <a:lvl9pPr marL="5120640" algn="l" defTabSz="1280160" rtl="0" eaLnBrk="1" latinLnBrk="0" hangingPunct="1">
      <a:defRPr kumimoji="1" sz="168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E89182C8-D04B-4A1A-8523-950FC9621A72}" type="slidenum">
              <a:rPr kumimoji="1" lang="ja-JP" altLang="en-US" smtClean="0"/>
              <a:t>1</a:t>
            </a:fld>
            <a:endParaRPr kumimoji="1" lang="ja-JP" altLang="en-US"/>
          </a:p>
        </p:txBody>
      </p:sp>
    </p:spTree>
    <p:extLst>
      <p:ext uri="{BB962C8B-B14F-4D97-AF65-F5344CB8AC3E}">
        <p14:creationId xmlns:p14="http://schemas.microsoft.com/office/powerpoint/2010/main" val="373162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60120" y="2982596"/>
            <a:ext cx="10881360" cy="205803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920240" y="5440680"/>
            <a:ext cx="8961120" cy="2453640"/>
          </a:xfrm>
        </p:spPr>
        <p:txBody>
          <a:bodyPr/>
          <a:lstStyle>
            <a:lvl1pPr marL="0" indent="0" algn="ctr">
              <a:buNone/>
              <a:defRPr>
                <a:solidFill>
                  <a:schemeClr val="tx1">
                    <a:tint val="75000"/>
                  </a:schemeClr>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56A8B6C-6B1F-4BD3-B7F6-168A29555C89}" type="datetimeFigureOut">
              <a:rPr kumimoji="1" lang="ja-JP" altLang="en-US" smtClean="0"/>
              <a:t>2025/12/3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4293706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56A8B6C-6B1F-4BD3-B7F6-168A29555C89}" type="datetimeFigureOut">
              <a:rPr kumimoji="1" lang="ja-JP" altLang="en-US" smtClean="0"/>
              <a:t>2025/12/3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166337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281160" y="384494"/>
            <a:ext cx="2880360" cy="819213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40080" y="384494"/>
            <a:ext cx="8427720" cy="819213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56A8B6C-6B1F-4BD3-B7F6-168A29555C89}" type="datetimeFigureOut">
              <a:rPr kumimoji="1" lang="ja-JP" altLang="en-US" smtClean="0"/>
              <a:t>2025/12/3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940729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56A8B6C-6B1F-4BD3-B7F6-168A29555C89}" type="datetimeFigureOut">
              <a:rPr kumimoji="1" lang="ja-JP" altLang="en-US" smtClean="0"/>
              <a:t>2025/12/3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767038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11238" y="6169661"/>
            <a:ext cx="10881360" cy="1906905"/>
          </a:xfrm>
        </p:spPr>
        <p:txBody>
          <a:bodyPr anchor="t"/>
          <a:lstStyle>
            <a:lvl1pPr algn="l">
              <a:defRPr sz="56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1011238" y="4069399"/>
            <a:ext cx="10881360" cy="2100262"/>
          </a:xfrm>
        </p:spPr>
        <p:txBody>
          <a:bodyPr anchor="b"/>
          <a:lstStyle>
            <a:lvl1pPr marL="0" indent="0">
              <a:buNone/>
              <a:defRPr sz="2800">
                <a:solidFill>
                  <a:schemeClr val="tx1">
                    <a:tint val="75000"/>
                  </a:schemeClr>
                </a:solidFill>
              </a:defRPr>
            </a:lvl1pPr>
            <a:lvl2pPr marL="640080" indent="0">
              <a:buNone/>
              <a:defRPr sz="2520">
                <a:solidFill>
                  <a:schemeClr val="tx1">
                    <a:tint val="75000"/>
                  </a:schemeClr>
                </a:solidFill>
              </a:defRPr>
            </a:lvl2pPr>
            <a:lvl3pPr marL="1280160" indent="0">
              <a:buNone/>
              <a:defRPr sz="2240">
                <a:solidFill>
                  <a:schemeClr val="tx1">
                    <a:tint val="75000"/>
                  </a:schemeClr>
                </a:solidFill>
              </a:defRPr>
            </a:lvl3pPr>
            <a:lvl4pPr marL="1920240" indent="0">
              <a:buNone/>
              <a:defRPr sz="1960">
                <a:solidFill>
                  <a:schemeClr val="tx1">
                    <a:tint val="75000"/>
                  </a:schemeClr>
                </a:solidFill>
              </a:defRPr>
            </a:lvl4pPr>
            <a:lvl5pPr marL="2560320" indent="0">
              <a:buNone/>
              <a:defRPr sz="1960">
                <a:solidFill>
                  <a:schemeClr val="tx1">
                    <a:tint val="75000"/>
                  </a:schemeClr>
                </a:solidFill>
              </a:defRPr>
            </a:lvl5pPr>
            <a:lvl6pPr marL="3200400" indent="0">
              <a:buNone/>
              <a:defRPr sz="1960">
                <a:solidFill>
                  <a:schemeClr val="tx1">
                    <a:tint val="75000"/>
                  </a:schemeClr>
                </a:solidFill>
              </a:defRPr>
            </a:lvl6pPr>
            <a:lvl7pPr marL="3840480" indent="0">
              <a:buNone/>
              <a:defRPr sz="1960">
                <a:solidFill>
                  <a:schemeClr val="tx1">
                    <a:tint val="75000"/>
                  </a:schemeClr>
                </a:solidFill>
              </a:defRPr>
            </a:lvl7pPr>
            <a:lvl8pPr marL="4480560" indent="0">
              <a:buNone/>
              <a:defRPr sz="1960">
                <a:solidFill>
                  <a:schemeClr val="tx1">
                    <a:tint val="75000"/>
                  </a:schemeClr>
                </a:solidFill>
              </a:defRPr>
            </a:lvl8pPr>
            <a:lvl9pPr marL="5120640" indent="0">
              <a:buNone/>
              <a:defRPr sz="196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56A8B6C-6B1F-4BD3-B7F6-168A29555C89}" type="datetimeFigureOut">
              <a:rPr kumimoji="1" lang="ja-JP" altLang="en-US" smtClean="0"/>
              <a:t>2025/12/3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3419428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40080" y="2240281"/>
            <a:ext cx="5654040" cy="6336348"/>
          </a:xfrm>
        </p:spPr>
        <p:txBody>
          <a:bodyPr/>
          <a:lstStyle>
            <a:lvl1pPr>
              <a:defRPr sz="3920"/>
            </a:lvl1pPr>
            <a:lvl2pPr>
              <a:defRPr sz="3360"/>
            </a:lvl2pPr>
            <a:lvl3pPr>
              <a:defRPr sz="2800"/>
            </a:lvl3pPr>
            <a:lvl4pPr>
              <a:defRPr sz="2520"/>
            </a:lvl4pPr>
            <a:lvl5pPr>
              <a:defRPr sz="2520"/>
            </a:lvl5pPr>
            <a:lvl6pPr>
              <a:defRPr sz="2520"/>
            </a:lvl6pPr>
            <a:lvl7pPr>
              <a:defRPr sz="2520"/>
            </a:lvl7pPr>
            <a:lvl8pPr>
              <a:defRPr sz="2520"/>
            </a:lvl8pPr>
            <a:lvl9pPr>
              <a:defRPr sz="252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507480" y="2240281"/>
            <a:ext cx="5654040" cy="6336348"/>
          </a:xfrm>
        </p:spPr>
        <p:txBody>
          <a:bodyPr/>
          <a:lstStyle>
            <a:lvl1pPr>
              <a:defRPr sz="3920"/>
            </a:lvl1pPr>
            <a:lvl2pPr>
              <a:defRPr sz="3360"/>
            </a:lvl2pPr>
            <a:lvl3pPr>
              <a:defRPr sz="2800"/>
            </a:lvl3pPr>
            <a:lvl4pPr>
              <a:defRPr sz="2520"/>
            </a:lvl4pPr>
            <a:lvl5pPr>
              <a:defRPr sz="2520"/>
            </a:lvl5pPr>
            <a:lvl6pPr>
              <a:defRPr sz="2520"/>
            </a:lvl6pPr>
            <a:lvl7pPr>
              <a:defRPr sz="2520"/>
            </a:lvl7pPr>
            <a:lvl8pPr>
              <a:defRPr sz="2520"/>
            </a:lvl8pPr>
            <a:lvl9pPr>
              <a:defRPr sz="252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956A8B6C-6B1F-4BD3-B7F6-168A29555C89}" type="datetimeFigureOut">
              <a:rPr kumimoji="1" lang="ja-JP" altLang="en-US" smtClean="0"/>
              <a:t>2025/12/3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3747171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40080" y="2149158"/>
            <a:ext cx="5656263" cy="89566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40080" y="3044825"/>
            <a:ext cx="5656263" cy="5531803"/>
          </a:xfrm>
        </p:spPr>
        <p:txBody>
          <a:bodyPr/>
          <a:lstStyle>
            <a:lvl1pPr>
              <a:defRPr sz="3360"/>
            </a:lvl1pPr>
            <a:lvl2pPr>
              <a:defRPr sz="2800"/>
            </a:lvl2pPr>
            <a:lvl3pPr>
              <a:defRPr sz="2520"/>
            </a:lvl3pPr>
            <a:lvl4pPr>
              <a:defRPr sz="2240"/>
            </a:lvl4pPr>
            <a:lvl5pPr>
              <a:defRPr sz="2240"/>
            </a:lvl5pPr>
            <a:lvl6pPr>
              <a:defRPr sz="2240"/>
            </a:lvl6pPr>
            <a:lvl7pPr>
              <a:defRPr sz="2240"/>
            </a:lvl7pPr>
            <a:lvl8pPr>
              <a:defRPr sz="2240"/>
            </a:lvl8pPr>
            <a:lvl9pPr>
              <a:defRPr sz="224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503036" y="2149158"/>
            <a:ext cx="5658485" cy="89566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503036" y="3044825"/>
            <a:ext cx="5658485" cy="5531803"/>
          </a:xfrm>
        </p:spPr>
        <p:txBody>
          <a:bodyPr/>
          <a:lstStyle>
            <a:lvl1pPr>
              <a:defRPr sz="3360"/>
            </a:lvl1pPr>
            <a:lvl2pPr>
              <a:defRPr sz="2800"/>
            </a:lvl2pPr>
            <a:lvl3pPr>
              <a:defRPr sz="2520"/>
            </a:lvl3pPr>
            <a:lvl4pPr>
              <a:defRPr sz="2240"/>
            </a:lvl4pPr>
            <a:lvl5pPr>
              <a:defRPr sz="2240"/>
            </a:lvl5pPr>
            <a:lvl6pPr>
              <a:defRPr sz="2240"/>
            </a:lvl6pPr>
            <a:lvl7pPr>
              <a:defRPr sz="2240"/>
            </a:lvl7pPr>
            <a:lvl8pPr>
              <a:defRPr sz="2240"/>
            </a:lvl8pPr>
            <a:lvl9pPr>
              <a:defRPr sz="224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56A8B6C-6B1F-4BD3-B7F6-168A29555C89}" type="datetimeFigureOut">
              <a:rPr kumimoji="1" lang="ja-JP" altLang="en-US" smtClean="0"/>
              <a:t>2025/12/3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3192560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56A8B6C-6B1F-4BD3-B7F6-168A29555C89}" type="datetimeFigureOut">
              <a:rPr kumimoji="1" lang="ja-JP" altLang="en-US" smtClean="0"/>
              <a:t>2025/12/3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819083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56A8B6C-6B1F-4BD3-B7F6-168A29555C89}" type="datetimeFigureOut">
              <a:rPr kumimoji="1" lang="ja-JP" altLang="en-US" smtClean="0"/>
              <a:t>2025/12/3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282224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1" y="382270"/>
            <a:ext cx="4211638" cy="1626870"/>
          </a:xfrm>
        </p:spPr>
        <p:txBody>
          <a:bodyPr anchor="b"/>
          <a:lstStyle>
            <a:lvl1pPr algn="l">
              <a:defRPr sz="28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5005070" y="382271"/>
            <a:ext cx="7156450" cy="8194358"/>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40081" y="2009141"/>
            <a:ext cx="4211638" cy="6567488"/>
          </a:xfrm>
        </p:spPr>
        <p:txBody>
          <a:bodyPr/>
          <a:lstStyle>
            <a:lvl1pPr marL="0" indent="0">
              <a:buNone/>
              <a:defRPr sz="1960"/>
            </a:lvl1pPr>
            <a:lvl2pPr marL="640080" indent="0">
              <a:buNone/>
              <a:defRPr sz="1680"/>
            </a:lvl2pPr>
            <a:lvl3pPr marL="1280160" indent="0">
              <a:buNone/>
              <a:defRPr sz="1400"/>
            </a:lvl3pPr>
            <a:lvl4pPr marL="1920240" indent="0">
              <a:buNone/>
              <a:defRPr sz="1260"/>
            </a:lvl4pPr>
            <a:lvl5pPr marL="2560320" indent="0">
              <a:buNone/>
              <a:defRPr sz="1260"/>
            </a:lvl5pPr>
            <a:lvl6pPr marL="3200400" indent="0">
              <a:buNone/>
              <a:defRPr sz="1260"/>
            </a:lvl6pPr>
            <a:lvl7pPr marL="3840480" indent="0">
              <a:buNone/>
              <a:defRPr sz="1260"/>
            </a:lvl7pPr>
            <a:lvl8pPr marL="4480560" indent="0">
              <a:buNone/>
              <a:defRPr sz="1260"/>
            </a:lvl8pPr>
            <a:lvl9pPr marL="5120640" indent="0">
              <a:buNone/>
              <a:defRPr sz="126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56A8B6C-6B1F-4BD3-B7F6-168A29555C89}" type="datetimeFigureOut">
              <a:rPr kumimoji="1" lang="ja-JP" altLang="en-US" smtClean="0"/>
              <a:t>2025/12/3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2744206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09203" y="6720840"/>
            <a:ext cx="7680960" cy="793433"/>
          </a:xfrm>
        </p:spPr>
        <p:txBody>
          <a:bodyPr anchor="b"/>
          <a:lstStyle>
            <a:lvl1pPr algn="l">
              <a:defRPr sz="2800" b="1"/>
            </a:lvl1pPr>
          </a:lstStyle>
          <a:p>
            <a:r>
              <a:rPr kumimoji="1" lang="ja-JP" altLang="en-US"/>
              <a:t>マスター タイトルの書式設定</a:t>
            </a:r>
          </a:p>
        </p:txBody>
      </p:sp>
      <p:sp>
        <p:nvSpPr>
          <p:cNvPr id="3" name="図プレースホルダー 2"/>
          <p:cNvSpPr>
            <a:spLocks noGrp="1"/>
          </p:cNvSpPr>
          <p:nvPr>
            <p:ph type="pic" idx="1"/>
          </p:nvPr>
        </p:nvSpPr>
        <p:spPr>
          <a:xfrm>
            <a:off x="2509203" y="857885"/>
            <a:ext cx="7680960" cy="5760720"/>
          </a:xfrm>
        </p:spPr>
        <p:txBody>
          <a:bodyPr/>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endParaRPr kumimoji="1" lang="ja-JP" altLang="en-US"/>
          </a:p>
        </p:txBody>
      </p:sp>
      <p:sp>
        <p:nvSpPr>
          <p:cNvPr id="4" name="テキスト プレースホルダー 3"/>
          <p:cNvSpPr>
            <a:spLocks noGrp="1"/>
          </p:cNvSpPr>
          <p:nvPr>
            <p:ph type="body" sz="half" idx="2"/>
          </p:nvPr>
        </p:nvSpPr>
        <p:spPr>
          <a:xfrm>
            <a:off x="2509203" y="7514273"/>
            <a:ext cx="7680960" cy="1126807"/>
          </a:xfrm>
        </p:spPr>
        <p:txBody>
          <a:bodyPr/>
          <a:lstStyle>
            <a:lvl1pPr marL="0" indent="0">
              <a:buNone/>
              <a:defRPr sz="1960"/>
            </a:lvl1pPr>
            <a:lvl2pPr marL="640080" indent="0">
              <a:buNone/>
              <a:defRPr sz="1680"/>
            </a:lvl2pPr>
            <a:lvl3pPr marL="1280160" indent="0">
              <a:buNone/>
              <a:defRPr sz="1400"/>
            </a:lvl3pPr>
            <a:lvl4pPr marL="1920240" indent="0">
              <a:buNone/>
              <a:defRPr sz="1260"/>
            </a:lvl4pPr>
            <a:lvl5pPr marL="2560320" indent="0">
              <a:buNone/>
              <a:defRPr sz="1260"/>
            </a:lvl5pPr>
            <a:lvl6pPr marL="3200400" indent="0">
              <a:buNone/>
              <a:defRPr sz="1260"/>
            </a:lvl6pPr>
            <a:lvl7pPr marL="3840480" indent="0">
              <a:buNone/>
              <a:defRPr sz="1260"/>
            </a:lvl7pPr>
            <a:lvl8pPr marL="4480560" indent="0">
              <a:buNone/>
              <a:defRPr sz="1260"/>
            </a:lvl8pPr>
            <a:lvl9pPr marL="5120640" indent="0">
              <a:buNone/>
              <a:defRPr sz="126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56A8B6C-6B1F-4BD3-B7F6-168A29555C89}" type="datetimeFigureOut">
              <a:rPr kumimoji="1" lang="ja-JP" altLang="en-US" smtClean="0"/>
              <a:t>2025/12/3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2724820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40080" y="384493"/>
            <a:ext cx="11521440" cy="16002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40080" y="2240281"/>
            <a:ext cx="11521440" cy="633634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40080" y="8898891"/>
            <a:ext cx="298704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956A8B6C-6B1F-4BD3-B7F6-168A29555C89}" type="datetimeFigureOut">
              <a:rPr kumimoji="1" lang="ja-JP" altLang="en-US" smtClean="0"/>
              <a:t>2025/12/3</a:t>
            </a:fld>
            <a:endParaRPr kumimoji="1" lang="ja-JP" altLang="en-US"/>
          </a:p>
        </p:txBody>
      </p:sp>
      <p:sp>
        <p:nvSpPr>
          <p:cNvPr id="5" name="フッター プレースホルダー 4"/>
          <p:cNvSpPr>
            <a:spLocks noGrp="1"/>
          </p:cNvSpPr>
          <p:nvPr>
            <p:ph type="ftr" sz="quarter" idx="3"/>
          </p:nvPr>
        </p:nvSpPr>
        <p:spPr>
          <a:xfrm>
            <a:off x="4373880" y="8898891"/>
            <a:ext cx="40538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9174480" y="8898891"/>
            <a:ext cx="298704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86619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80160" rtl="0" eaLnBrk="1" latinLnBrk="0" hangingPunct="1">
        <a:spcBef>
          <a:spcPct val="0"/>
        </a:spcBef>
        <a:buNone/>
        <a:defRPr kumimoji="1" sz="6160" kern="1200">
          <a:solidFill>
            <a:schemeClr val="tx1"/>
          </a:solidFill>
          <a:latin typeface="+mj-lt"/>
          <a:ea typeface="+mj-ea"/>
          <a:cs typeface="+mj-cs"/>
        </a:defRPr>
      </a:lvl1pPr>
    </p:titleStyle>
    <p:bodyStyle>
      <a:lvl1pPr marL="480060" indent="-480060" algn="l" defTabSz="1280160" rtl="0" eaLnBrk="1" latinLnBrk="0" hangingPunct="1">
        <a:spcBef>
          <a:spcPct val="20000"/>
        </a:spcBef>
        <a:buFont typeface="Arial" panose="020B0604020202020204" pitchFamily="34" charset="0"/>
        <a:buChar char="•"/>
        <a:defRPr kumimoji="1" sz="4480" kern="1200">
          <a:solidFill>
            <a:schemeClr val="tx1"/>
          </a:solidFill>
          <a:latin typeface="+mn-lt"/>
          <a:ea typeface="+mn-ea"/>
          <a:cs typeface="+mn-cs"/>
        </a:defRPr>
      </a:lvl1pPr>
      <a:lvl2pPr marL="1040130" indent="-400050" algn="l" defTabSz="1280160" rtl="0" eaLnBrk="1" latinLnBrk="0" hangingPunct="1">
        <a:spcBef>
          <a:spcPct val="20000"/>
        </a:spcBef>
        <a:buFont typeface="Arial" panose="020B0604020202020204" pitchFamily="34" charset="0"/>
        <a:buChar char="–"/>
        <a:defRPr kumimoji="1" sz="3920" kern="1200">
          <a:solidFill>
            <a:schemeClr val="tx1"/>
          </a:solidFill>
          <a:latin typeface="+mn-lt"/>
          <a:ea typeface="+mn-ea"/>
          <a:cs typeface="+mn-cs"/>
        </a:defRPr>
      </a:lvl2pPr>
      <a:lvl3pPr marL="1600200" indent="-320040" algn="l" defTabSz="1280160" rtl="0" eaLnBrk="1" latinLnBrk="0" hangingPunct="1">
        <a:spcBef>
          <a:spcPct val="20000"/>
        </a:spcBef>
        <a:buFont typeface="Arial" panose="020B0604020202020204" pitchFamily="34" charset="0"/>
        <a:buChar char="•"/>
        <a:defRPr kumimoji="1" sz="3360" kern="1200">
          <a:solidFill>
            <a:schemeClr val="tx1"/>
          </a:solidFill>
          <a:latin typeface="+mn-lt"/>
          <a:ea typeface="+mn-ea"/>
          <a:cs typeface="+mn-cs"/>
        </a:defRPr>
      </a:lvl3pPr>
      <a:lvl4pPr marL="224028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9pPr>
    </p:bodyStyle>
    <p:otherStyle>
      <a:defPPr>
        <a:defRPr lang="ja-JP"/>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emf"/><Relationship Id="rId7" Type="http://schemas.openxmlformats.org/officeDocument/2006/relationships/image" Target="../media/image5.emf"/><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emf"/><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emf"/><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角丸四角形 68">
            <a:extLst>
              <a:ext uri="{FF2B5EF4-FFF2-40B4-BE49-F238E27FC236}">
                <a16:creationId xmlns:a16="http://schemas.microsoft.com/office/drawing/2014/main" id="{7BE9BCDC-4620-4583-B609-F24978347DF1}"/>
              </a:ext>
            </a:extLst>
          </p:cNvPr>
          <p:cNvSpPr/>
          <p:nvPr/>
        </p:nvSpPr>
        <p:spPr>
          <a:xfrm>
            <a:off x="4326984" y="2879535"/>
            <a:ext cx="8413248" cy="1758488"/>
          </a:xfrm>
          <a:prstGeom prst="roundRect">
            <a:avLst>
              <a:gd name="adj" fmla="val 2405"/>
            </a:avLst>
          </a:prstGeom>
          <a:solidFill>
            <a:schemeClr val="bg1"/>
          </a:solidFill>
          <a:ln>
            <a:solidFill>
              <a:srgbClr val="339933"/>
            </a:solidFill>
          </a:ln>
        </p:spPr>
        <p:style>
          <a:lnRef idx="1">
            <a:schemeClr val="accent5"/>
          </a:lnRef>
          <a:fillRef idx="2">
            <a:schemeClr val="accent5"/>
          </a:fillRef>
          <a:effectRef idx="1">
            <a:schemeClr val="accent5"/>
          </a:effectRef>
          <a:fontRef idx="minor">
            <a:schemeClr val="dk1"/>
          </a:fontRef>
        </p:style>
        <p:txBody>
          <a:bodyPr rtlCol="0" anchor="ctr"/>
          <a:lstStyle/>
          <a:p>
            <a:endParaRPr lang="ja-JP" altLang="en-US" sz="1960" dirty="0">
              <a:latin typeface="Meiryo UI" panose="020B0604030504040204" pitchFamily="50" charset="-128"/>
              <a:ea typeface="Meiryo UI" panose="020B0604030504040204" pitchFamily="50" charset="-128"/>
            </a:endParaRPr>
          </a:p>
        </p:txBody>
      </p:sp>
      <p:sp>
        <p:nvSpPr>
          <p:cNvPr id="69" name="角丸四角形 68"/>
          <p:cNvSpPr/>
          <p:nvPr/>
        </p:nvSpPr>
        <p:spPr>
          <a:xfrm>
            <a:off x="4326984" y="630425"/>
            <a:ext cx="8413248" cy="2086152"/>
          </a:xfrm>
          <a:prstGeom prst="roundRect">
            <a:avLst>
              <a:gd name="adj" fmla="val 10433"/>
            </a:avLst>
          </a:prstGeom>
          <a:solidFill>
            <a:schemeClr val="bg1"/>
          </a:solidFill>
          <a:ln>
            <a:solidFill>
              <a:srgbClr val="339933"/>
            </a:solidFill>
          </a:ln>
        </p:spPr>
        <p:style>
          <a:lnRef idx="1">
            <a:schemeClr val="accent5"/>
          </a:lnRef>
          <a:fillRef idx="2">
            <a:schemeClr val="accent5"/>
          </a:fillRef>
          <a:effectRef idx="1">
            <a:schemeClr val="accent5"/>
          </a:effectRef>
          <a:fontRef idx="minor">
            <a:schemeClr val="dk1"/>
          </a:fontRef>
        </p:style>
        <p:txBody>
          <a:bodyPr rtlCol="0" anchor="ctr"/>
          <a:lstStyle/>
          <a:p>
            <a:endParaRPr lang="ja-JP" altLang="en-US" sz="1960" dirty="0">
              <a:latin typeface="Meiryo UI" panose="020B0604030504040204" pitchFamily="50" charset="-128"/>
              <a:ea typeface="Meiryo UI" panose="020B0604030504040204" pitchFamily="50" charset="-128"/>
            </a:endParaRPr>
          </a:p>
        </p:txBody>
      </p:sp>
      <p:sp>
        <p:nvSpPr>
          <p:cNvPr id="2" name="タイトル 1"/>
          <p:cNvSpPr>
            <a:spLocks noGrp="1"/>
          </p:cNvSpPr>
          <p:nvPr>
            <p:ph type="ctrTitle"/>
          </p:nvPr>
        </p:nvSpPr>
        <p:spPr>
          <a:xfrm>
            <a:off x="4845" y="-7488"/>
            <a:ext cx="12801600" cy="473207"/>
          </a:xfrm>
          <a:solidFill>
            <a:srgbClr val="339933"/>
          </a:solidFill>
          <a:ln>
            <a:noFill/>
          </a:ln>
        </p:spPr>
        <p:txBody>
          <a:bodyPr>
            <a:noAutofit/>
          </a:bodyPr>
          <a:lstStyle/>
          <a:p>
            <a:pPr algn="l">
              <a:tabLst>
                <a:tab pos="4306888" algn="l"/>
              </a:tabLst>
            </a:pP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大阪府地球温暖化対策実行計画（区域施策編）の見直しについて</a:t>
            </a:r>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（部会報告案の概要）</a:t>
            </a:r>
            <a:endPar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角丸四角形 74"/>
          <p:cNvSpPr/>
          <p:nvPr/>
        </p:nvSpPr>
        <p:spPr>
          <a:xfrm>
            <a:off x="86457" y="554896"/>
            <a:ext cx="4199065" cy="4560441"/>
          </a:xfrm>
          <a:prstGeom prst="roundRect">
            <a:avLst>
              <a:gd name="adj" fmla="val 3299"/>
            </a:avLst>
          </a:prstGeom>
          <a:solidFill>
            <a:schemeClr val="bg1"/>
          </a:solidFill>
          <a:ln>
            <a:solidFill>
              <a:srgbClr val="339933"/>
            </a:solidFill>
          </a:ln>
        </p:spPr>
        <p:style>
          <a:lnRef idx="1">
            <a:schemeClr val="accent5"/>
          </a:lnRef>
          <a:fillRef idx="2">
            <a:schemeClr val="accent5"/>
          </a:fillRef>
          <a:effectRef idx="1">
            <a:schemeClr val="accent5"/>
          </a:effectRef>
          <a:fontRef idx="minor">
            <a:schemeClr val="dk1"/>
          </a:fontRef>
        </p:style>
        <p:txBody>
          <a:bodyPr rtlCol="0" anchor="ctr"/>
          <a:lstStyle/>
          <a:p>
            <a:endParaRPr lang="ja-JP" altLang="en-US" sz="1960" dirty="0"/>
          </a:p>
        </p:txBody>
      </p:sp>
      <p:sp>
        <p:nvSpPr>
          <p:cNvPr id="90" name="角丸四角形 89"/>
          <p:cNvSpPr/>
          <p:nvPr/>
        </p:nvSpPr>
        <p:spPr>
          <a:xfrm>
            <a:off x="73915" y="5172718"/>
            <a:ext cx="4199065" cy="4316297"/>
          </a:xfrm>
          <a:prstGeom prst="roundRect">
            <a:avLst>
              <a:gd name="adj" fmla="val 3299"/>
            </a:avLst>
          </a:prstGeom>
          <a:solidFill>
            <a:schemeClr val="bg1"/>
          </a:solidFill>
          <a:ln>
            <a:solidFill>
              <a:srgbClr val="339933"/>
            </a:solidFill>
          </a:ln>
        </p:spPr>
        <p:style>
          <a:lnRef idx="1">
            <a:schemeClr val="accent5"/>
          </a:lnRef>
          <a:fillRef idx="2">
            <a:schemeClr val="accent5"/>
          </a:fillRef>
          <a:effectRef idx="1">
            <a:schemeClr val="accent5"/>
          </a:effectRef>
          <a:fontRef idx="minor">
            <a:schemeClr val="dk1"/>
          </a:fontRef>
        </p:style>
        <p:txBody>
          <a:bodyPr rtlCol="0" anchor="ctr"/>
          <a:lstStyle/>
          <a:p>
            <a:endParaRPr lang="ja-JP" altLang="en-US" sz="1960" dirty="0"/>
          </a:p>
        </p:txBody>
      </p:sp>
      <p:sp>
        <p:nvSpPr>
          <p:cNvPr id="97" name="角丸四角形 96"/>
          <p:cNvSpPr/>
          <p:nvPr/>
        </p:nvSpPr>
        <p:spPr>
          <a:xfrm>
            <a:off x="64096" y="5160640"/>
            <a:ext cx="4221426" cy="324000"/>
          </a:xfrm>
          <a:prstGeom prst="roundRect">
            <a:avLst>
              <a:gd name="adj" fmla="val 50000"/>
            </a:avLst>
          </a:prstGeom>
          <a:gradFill flip="none" rotWithShape="1">
            <a:gsLst>
              <a:gs pos="0">
                <a:schemeClr val="bg1"/>
              </a:gs>
              <a:gs pos="13000">
                <a:srgbClr val="339933"/>
              </a:gs>
              <a:gs pos="100000">
                <a:srgbClr val="339933"/>
              </a:gs>
            </a:gsLst>
            <a:lin ang="10800000" scaled="1"/>
            <a:tileRect/>
          </a:gra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r>
              <a:rPr lang="en-US" altLang="ja-JP" sz="1400" b="1" dirty="0">
                <a:latin typeface="Meiryo UI" panose="020B0604030504040204" pitchFamily="50" charset="-128"/>
                <a:ea typeface="Meiryo UI" panose="020B0604030504040204" pitchFamily="50" charset="-128"/>
              </a:rPr>
              <a:t>Ⅱ </a:t>
            </a:r>
            <a:r>
              <a:rPr lang="ja-JP" altLang="en-US" sz="1400" b="1" dirty="0">
                <a:latin typeface="Meiryo UI" panose="020B0604030504040204" pitchFamily="50" charset="-128"/>
                <a:ea typeface="Meiryo UI" panose="020B0604030504040204" pitchFamily="50" charset="-128"/>
              </a:rPr>
              <a:t>大阪府域における地球温暖化の現状と対策</a:t>
            </a:r>
          </a:p>
        </p:txBody>
      </p:sp>
      <p:sp>
        <p:nvSpPr>
          <p:cNvPr id="57" name="正方形/長方形 56"/>
          <p:cNvSpPr/>
          <p:nvPr/>
        </p:nvSpPr>
        <p:spPr>
          <a:xfrm>
            <a:off x="4312568" y="909434"/>
            <a:ext cx="5387727" cy="374461"/>
          </a:xfrm>
          <a:prstGeom prst="rect">
            <a:avLst/>
          </a:prstGeom>
        </p:spPr>
        <p:txBody>
          <a:bodyPr wrap="square">
            <a:spAutoFit/>
          </a:bodyPr>
          <a:lstStyle/>
          <a:p>
            <a:pPr>
              <a:lnSpc>
                <a:spcPts val="1120"/>
              </a:lnSpc>
            </a:pPr>
            <a:r>
              <a:rPr lang="ja-JP" altLang="en-US" sz="12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対策の推進にあたっての基本的な考え方について</a:t>
            </a:r>
          </a:p>
          <a:p>
            <a:pPr>
              <a:lnSpc>
                <a:spcPts val="1120"/>
              </a:lnSpc>
            </a:pPr>
            <a:endParaRPr lang="en-US" altLang="ja-JP" sz="12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正方形/長方形 60"/>
          <p:cNvSpPr/>
          <p:nvPr/>
        </p:nvSpPr>
        <p:spPr>
          <a:xfrm>
            <a:off x="85190" y="920332"/>
            <a:ext cx="3851282" cy="233397"/>
          </a:xfrm>
          <a:prstGeom prst="rect">
            <a:avLst/>
          </a:prstGeom>
        </p:spPr>
        <p:txBody>
          <a:bodyPr wrap="square">
            <a:spAutoFit/>
          </a:bodyPr>
          <a:lstStyle/>
          <a:p>
            <a:pPr>
              <a:lnSpc>
                <a:spcPts val="1120"/>
              </a:lnSpc>
            </a:pPr>
            <a:r>
              <a:rPr lang="ja-JP" altLang="en-US" sz="12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地球温暖化の現状</a:t>
            </a:r>
            <a:endParaRPr lang="en-US" altLang="ja-JP" sz="12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正方形/長方形 61"/>
          <p:cNvSpPr/>
          <p:nvPr/>
        </p:nvSpPr>
        <p:spPr>
          <a:xfrm>
            <a:off x="70925" y="5527399"/>
            <a:ext cx="4142944" cy="271869"/>
          </a:xfrm>
          <a:prstGeom prst="rect">
            <a:avLst/>
          </a:prstGeom>
        </p:spPr>
        <p:txBody>
          <a:bodyPr wrap="square">
            <a:spAutoFit/>
          </a:bodyPr>
          <a:lstStyle/>
          <a:p>
            <a:pPr>
              <a:lnSpc>
                <a:spcPts val="1400"/>
              </a:lnSpc>
            </a:pPr>
            <a:r>
              <a:rPr lang="ja-JP" altLang="en-US" sz="12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大阪府域における地球温暖化の現状</a:t>
            </a:r>
          </a:p>
        </p:txBody>
      </p:sp>
      <p:sp>
        <p:nvSpPr>
          <p:cNvPr id="63" name="正方形/長方形 62"/>
          <p:cNvSpPr/>
          <p:nvPr/>
        </p:nvSpPr>
        <p:spPr>
          <a:xfrm>
            <a:off x="59411" y="1097881"/>
            <a:ext cx="4167905" cy="841705"/>
          </a:xfrm>
          <a:prstGeom prst="rect">
            <a:avLst/>
          </a:prstGeom>
        </p:spPr>
        <p:txBody>
          <a:bodyPr wrap="square">
            <a:spAutoFit/>
          </a:bodyPr>
          <a:lstStyle/>
          <a:p>
            <a:pPr marL="163513" indent="-136525">
              <a:lnSpc>
                <a:spcPts val="15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IPCC</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が、人間の影響が大気、海洋及び陸域を温暖化させてきたことには「疑う余地がない」と評価</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92075" indent="-65088">
              <a:lnSpc>
                <a:spcPts val="15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年は世界全体の年平均気温が産業革命以前と比べて</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1.55℃</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上昇。</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世紀末の世界の平均地上気温は最大</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5.7</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℃上昇と予測</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正方形/長方形 64"/>
          <p:cNvSpPr/>
          <p:nvPr/>
        </p:nvSpPr>
        <p:spPr>
          <a:xfrm>
            <a:off x="4307883" y="3213866"/>
            <a:ext cx="8407260" cy="1377108"/>
          </a:xfrm>
          <a:prstGeom prst="rect">
            <a:avLst/>
          </a:prstGeom>
        </p:spPr>
        <p:txBody>
          <a:bodyPr wrap="square">
            <a:spAutoFit/>
          </a:bodyPr>
          <a:lstStyle/>
          <a:p>
            <a:pPr>
              <a:lnSpc>
                <a:spcPts val="1600"/>
              </a:lnSpc>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・従来の対策を継続して取り組むとともに、</a:t>
            </a:r>
            <a:r>
              <a:rPr lang="ja-JP" altLang="en-US" sz="11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「おおさかヒートアイランド対策推進計画」の統合による内容も含め、</a:t>
            </a:r>
            <a:r>
              <a:rPr lang="ja-JP" altLang="en-US" sz="11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現行計画の７つの取組に新たな取組や</a:t>
            </a:r>
            <a:br>
              <a:rPr lang="en-US" altLang="ja-JP" sz="11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en-US" altLang="ja-JP"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施策の追加・拡充</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を行う。また、</a:t>
            </a:r>
            <a:r>
              <a:rPr lang="ja-JP" altLang="en-US" sz="11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「大阪・関西万博のレガシーを継承する施策」や「脱炭素と経済成長の両立に寄与する施策」について、重点的に</a:t>
            </a:r>
            <a:br>
              <a:rPr lang="en-US" altLang="ja-JP" sz="11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en-US" altLang="ja-JP"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取り組む</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ことが望ましい。</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600"/>
              </a:spcBef>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・次世代型太陽電池をはじめとした</a:t>
            </a:r>
            <a:r>
              <a:rPr lang="ja-JP" altLang="en-US" sz="11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「カーボンニュートラル先進技術の社会実装促進」</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EV</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ワイヤレス給電技術の活用等を通じた</a:t>
            </a:r>
            <a:r>
              <a:rPr lang="ja-JP" altLang="en-US" sz="11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「電動モビリティによ</a:t>
            </a:r>
            <a:br>
              <a:rPr lang="en-US" altLang="ja-JP" sz="11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る脱炭素まちづくりの促進」</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、脱炭素行動の府民生活への定着に向けた</a:t>
            </a:r>
            <a:r>
              <a:rPr lang="ja-JP" altLang="en-US" sz="11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「あらゆる世代の主体的な脱炭素行動変容の促進」</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、競争力の強化や資</a:t>
            </a:r>
            <a:b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金調達の優位性等に寄与する</a:t>
            </a:r>
            <a:r>
              <a:rPr lang="ja-JP" altLang="en-US" sz="11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GX</a:t>
            </a:r>
            <a:r>
              <a:rPr lang="ja-JP" altLang="en-US" sz="11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を通じた脱炭素経営促進」</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について、重点施策として取り組むことが望ましい。</a:t>
            </a:r>
          </a:p>
        </p:txBody>
      </p:sp>
      <p:sp>
        <p:nvSpPr>
          <p:cNvPr id="66" name="正方形/長方形 65"/>
          <p:cNvSpPr/>
          <p:nvPr/>
        </p:nvSpPr>
        <p:spPr>
          <a:xfrm>
            <a:off x="70925" y="1920280"/>
            <a:ext cx="3851282" cy="233397"/>
          </a:xfrm>
          <a:prstGeom prst="rect">
            <a:avLst/>
          </a:prstGeom>
        </p:spPr>
        <p:txBody>
          <a:bodyPr wrap="square">
            <a:spAutoFit/>
          </a:bodyPr>
          <a:lstStyle/>
          <a:p>
            <a:pPr>
              <a:lnSpc>
                <a:spcPts val="1120"/>
              </a:lnSpc>
            </a:pPr>
            <a:r>
              <a:rPr lang="ja-JP" altLang="en-US" sz="12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　地球温暖化対策の動向</a:t>
            </a:r>
            <a:endParaRPr lang="en-US" altLang="ja-JP" sz="12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正方形/長方形 49"/>
          <p:cNvSpPr/>
          <p:nvPr/>
        </p:nvSpPr>
        <p:spPr>
          <a:xfrm>
            <a:off x="53120" y="2063555"/>
            <a:ext cx="4167905" cy="3150030"/>
          </a:xfrm>
          <a:prstGeom prst="rect">
            <a:avLst/>
          </a:prstGeom>
        </p:spPr>
        <p:txBody>
          <a:bodyPr wrap="square">
            <a:spAutoFit/>
          </a:bodyPr>
          <a:lstStyle/>
          <a:p>
            <a:pPr marL="163513" indent="-136525">
              <a:lnSpc>
                <a:spcPts val="15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◆国際的動向</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163513" indent="-136525">
              <a:lnSpc>
                <a:spcPts val="15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・パリ協定が採択</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され、平均気温の上昇を２℃高い水準を十分下回るとともに、</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℃に抑える努力を追求</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163513" indent="-136525">
              <a:lnSpc>
                <a:spcPts val="1500"/>
              </a:lnSpc>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目標に整合した各国の削減目標を提出することを誓約。</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63513" indent="-136525">
              <a:lnSpc>
                <a:spcPts val="1500"/>
              </a:lnSpc>
              <a:spcBef>
                <a:spcPts val="300"/>
              </a:spcBef>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◆国内の動向</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63513" indent="-136525">
              <a:lnSpc>
                <a:spcPts val="1500"/>
              </a:lnSpc>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・「地球温暖化対策計画」を閣議決定</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年２月</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180975" indent="-85725">
              <a:lnSpc>
                <a:spcPts val="1400"/>
              </a:lnSpc>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2035</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年度に</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2013</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年度比</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60</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％削減、</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2040</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年度に</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2013</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年度比</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73</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％削減する新たな目標を設定</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975" indent="-85725">
              <a:lnSpc>
                <a:spcPts val="1500"/>
              </a:lnSpc>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GX2040</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ビジョン策定</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年２月</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975" indent="-85725">
              <a:lnSpc>
                <a:spcPts val="1400"/>
              </a:lnSpc>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エネルギー安定供給確保、経済成長、脱炭素を同時実現するため、グリーントランスフォーメーション（</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GX</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の取組を</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2040 </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年に向けて大きく飛躍させるための政策を具体化。</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500"/>
              </a:lnSpc>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大阪・関西万博の開催（</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500"/>
              </a:lnSpc>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CN</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関連先進技術の披露、脱炭素行動変容の実践等</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500"/>
              </a:lnSpc>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気候変動適応法を改正</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(2023</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年４月</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a:t>
            </a:r>
            <a:r>
              <a:rPr lang="zh-TW"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「熱中症特別警戒情報」</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を創設するなど熱中症対策を強化。</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正方形/長方形 67"/>
          <p:cNvSpPr/>
          <p:nvPr/>
        </p:nvSpPr>
        <p:spPr>
          <a:xfrm>
            <a:off x="114896" y="5744862"/>
            <a:ext cx="4167905" cy="614079"/>
          </a:xfrm>
          <a:prstGeom prst="rect">
            <a:avLst/>
          </a:prstGeom>
        </p:spPr>
        <p:txBody>
          <a:bodyPr wrap="square">
            <a:spAutoFit/>
          </a:bodyPr>
          <a:lstStyle/>
          <a:p>
            <a:pPr marL="163513" indent="-136525">
              <a:lnSpc>
                <a:spcPts val="14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・大阪の年平均気温は</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世紀の</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100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年間で約２℃上昇</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163513" indent="-136525">
              <a:lnSpc>
                <a:spcPts val="1400"/>
              </a:lnSpc>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・熱中症リスクの増大や局地的豪雨・大規模台風による被害の甚大化</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63513" indent="-136525">
              <a:lnSpc>
                <a:spcPts val="1400"/>
              </a:lnSpc>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など、気候危機と認識すべき状況</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正方形/長方形 69"/>
          <p:cNvSpPr/>
          <p:nvPr/>
        </p:nvSpPr>
        <p:spPr>
          <a:xfrm>
            <a:off x="84372" y="6352126"/>
            <a:ext cx="4142944" cy="271869"/>
          </a:xfrm>
          <a:prstGeom prst="rect">
            <a:avLst/>
          </a:prstGeom>
        </p:spPr>
        <p:txBody>
          <a:bodyPr wrap="square">
            <a:spAutoFit/>
          </a:bodyPr>
          <a:lstStyle/>
          <a:p>
            <a:pPr>
              <a:lnSpc>
                <a:spcPts val="1400"/>
              </a:lnSpc>
            </a:pPr>
            <a:r>
              <a:rPr lang="ja-JP" altLang="en-US" sz="12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　現行計画に基づく対策状況</a:t>
            </a:r>
          </a:p>
        </p:txBody>
      </p:sp>
      <p:sp>
        <p:nvSpPr>
          <p:cNvPr id="71" name="正方形/長方形 70"/>
          <p:cNvSpPr/>
          <p:nvPr/>
        </p:nvSpPr>
        <p:spPr>
          <a:xfrm>
            <a:off x="111346" y="6562785"/>
            <a:ext cx="4167905" cy="614079"/>
          </a:xfrm>
          <a:prstGeom prst="rect">
            <a:avLst/>
          </a:prstGeom>
        </p:spPr>
        <p:txBody>
          <a:bodyPr wrap="square">
            <a:spAutoFit/>
          </a:bodyPr>
          <a:lstStyle/>
          <a:p>
            <a:pPr marL="163513" indent="-136525">
              <a:lnSpc>
                <a:spcPts val="14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2030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年度までに温室効果ガス排出量を</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2013</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年度比で</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48%</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削減</a:t>
            </a:r>
          </a:p>
          <a:p>
            <a:pPr marL="163513" indent="-136525">
              <a:lnSpc>
                <a:spcPts val="14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する目標に対し、</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年度は</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4,528</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万トン、</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2013</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年度比で</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19.4</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％削減</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（エネルギー消費量では、</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2013</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年度比で</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13.8%</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減少）</a:t>
            </a:r>
          </a:p>
        </p:txBody>
      </p:sp>
      <p:sp>
        <p:nvSpPr>
          <p:cNvPr id="72" name="正方形/長方形 71"/>
          <p:cNvSpPr/>
          <p:nvPr/>
        </p:nvSpPr>
        <p:spPr>
          <a:xfrm>
            <a:off x="576770" y="9277796"/>
            <a:ext cx="3025053" cy="215444"/>
          </a:xfrm>
          <a:prstGeom prst="rect">
            <a:avLst/>
          </a:prstGeom>
        </p:spPr>
        <p:txBody>
          <a:bodyPr wrap="square">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　大阪府域における温室効果ガス排出量・エネルギー消費量の推移</a:t>
            </a:r>
          </a:p>
        </p:txBody>
      </p:sp>
      <p:sp>
        <p:nvSpPr>
          <p:cNvPr id="93" name="角丸四角形 92"/>
          <p:cNvSpPr/>
          <p:nvPr/>
        </p:nvSpPr>
        <p:spPr>
          <a:xfrm>
            <a:off x="64096" y="533291"/>
            <a:ext cx="4221426" cy="324000"/>
          </a:xfrm>
          <a:prstGeom prst="roundRect">
            <a:avLst>
              <a:gd name="adj" fmla="val 50000"/>
            </a:avLst>
          </a:prstGeom>
          <a:gradFill flip="none" rotWithShape="1">
            <a:gsLst>
              <a:gs pos="0">
                <a:schemeClr val="bg1"/>
              </a:gs>
              <a:gs pos="10000">
                <a:srgbClr val="339933"/>
              </a:gs>
              <a:gs pos="100000">
                <a:srgbClr val="339933"/>
              </a:gs>
            </a:gsLst>
            <a:lin ang="10800000" scaled="1"/>
            <a:tileRect/>
          </a:gra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r>
              <a:rPr lang="en-US" altLang="ja-JP" sz="1400" b="1" dirty="0">
                <a:latin typeface="Meiryo UI" pitchFamily="50" charset="-128"/>
                <a:ea typeface="Meiryo UI" pitchFamily="50" charset="-128"/>
                <a:cs typeface="Meiryo UI" pitchFamily="50" charset="-128"/>
              </a:rPr>
              <a:t>Ⅰ </a:t>
            </a:r>
            <a:r>
              <a:rPr lang="ja-JP" altLang="en-US" sz="1400" b="1" dirty="0">
                <a:latin typeface="Meiryo UI" pitchFamily="50" charset="-128"/>
                <a:ea typeface="Meiryo UI" pitchFamily="50" charset="-128"/>
                <a:cs typeface="Meiryo UI" pitchFamily="50" charset="-128"/>
              </a:rPr>
              <a:t>世界と我が国における地球温暖化の現状と動向</a:t>
            </a:r>
          </a:p>
        </p:txBody>
      </p:sp>
      <p:sp>
        <p:nvSpPr>
          <p:cNvPr id="99" name="角丸四角形 98"/>
          <p:cNvSpPr/>
          <p:nvPr/>
        </p:nvSpPr>
        <p:spPr>
          <a:xfrm>
            <a:off x="4323018" y="533291"/>
            <a:ext cx="4603116" cy="324000"/>
          </a:xfrm>
          <a:prstGeom prst="roundRect">
            <a:avLst>
              <a:gd name="adj" fmla="val 50000"/>
            </a:avLst>
          </a:prstGeom>
          <a:gradFill flip="none" rotWithShape="1">
            <a:gsLst>
              <a:gs pos="0">
                <a:schemeClr val="bg1"/>
              </a:gs>
              <a:gs pos="15000">
                <a:srgbClr val="339933"/>
              </a:gs>
              <a:gs pos="100000">
                <a:srgbClr val="339933"/>
              </a:gs>
            </a:gsLst>
            <a:lin ang="10800000" scaled="1"/>
            <a:tileRect/>
          </a:gra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r>
              <a:rPr lang="en-US" altLang="ja-JP" sz="1400" b="1" dirty="0">
                <a:latin typeface="Meiryo UI" panose="020B0604030504040204" pitchFamily="50" charset="-128"/>
                <a:ea typeface="Meiryo UI" panose="020B0604030504040204" pitchFamily="50" charset="-128"/>
              </a:rPr>
              <a:t>Ⅲ </a:t>
            </a:r>
            <a:r>
              <a:rPr lang="ja-JP" altLang="en-US" sz="1400" b="1" dirty="0">
                <a:latin typeface="Meiryo UI" panose="020B0604030504040204" pitchFamily="50" charset="-128"/>
                <a:ea typeface="Meiryo UI" panose="020B0604030504040204" pitchFamily="50" charset="-128"/>
              </a:rPr>
              <a:t>大阪府における今後の地球温暖化対策</a:t>
            </a:r>
          </a:p>
        </p:txBody>
      </p:sp>
      <p:sp>
        <p:nvSpPr>
          <p:cNvPr id="64" name="正方形/長方形 63"/>
          <p:cNvSpPr/>
          <p:nvPr/>
        </p:nvSpPr>
        <p:spPr>
          <a:xfrm>
            <a:off x="146717" y="9018403"/>
            <a:ext cx="2509667" cy="276999"/>
          </a:xfrm>
          <a:prstGeom prst="rect">
            <a:avLst/>
          </a:prstGeom>
        </p:spPr>
        <p:txBody>
          <a:bodyPr wrap="square">
            <a:spAutoFit/>
          </a:bodyPr>
          <a:lstStyle/>
          <a:p>
            <a:pPr marL="85725" indent="-85725"/>
            <a:r>
              <a:rPr lang="en-US" altLang="ja-JP" sz="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600" dirty="0">
                <a:latin typeface="Meiryo UI" panose="020B0604030504040204" pitchFamily="50" charset="-128"/>
                <a:ea typeface="Meiryo UI" panose="020B0604030504040204" pitchFamily="50" charset="-128"/>
                <a:cs typeface="Meiryo UI" panose="020B0604030504040204" pitchFamily="50" charset="-128"/>
              </a:rPr>
              <a:t>温室効果ガス排出量は、小売電気事業者等に対して大阪府が行った調査等により推計した府内調整後排出係数を使用して算定。</a:t>
            </a:r>
          </a:p>
        </p:txBody>
      </p:sp>
      <p:sp>
        <p:nvSpPr>
          <p:cNvPr id="49" name="正方形/長方形 48">
            <a:extLst>
              <a:ext uri="{FF2B5EF4-FFF2-40B4-BE49-F238E27FC236}">
                <a16:creationId xmlns:a16="http://schemas.microsoft.com/office/drawing/2014/main" id="{860D6035-22B1-494F-8830-94DF1A5EC513}"/>
              </a:ext>
            </a:extLst>
          </p:cNvPr>
          <p:cNvSpPr/>
          <p:nvPr/>
        </p:nvSpPr>
        <p:spPr>
          <a:xfrm>
            <a:off x="4307883" y="1128192"/>
            <a:ext cx="8407260" cy="684611"/>
          </a:xfrm>
          <a:prstGeom prst="rect">
            <a:avLst/>
          </a:prstGeom>
        </p:spPr>
        <p:txBody>
          <a:bodyPr wrap="square">
            <a:spAutoFit/>
          </a:bodyPr>
          <a:lstStyle/>
          <a:p>
            <a:pPr>
              <a:lnSpc>
                <a:spcPts val="1600"/>
              </a:lnSpc>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・大阪・関西万博の開催による社会情勢の変化や、国が進める</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GX</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を通じた社会構造の転換を踏まえ、脱炭素と経済成長の両立の観点を新たに追記</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するとともに、脱炭素化を加速させる施策について重点的に取り組む。</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・「おおさかヒートアイランド対策推進計画」を統合し、同計画に位置付けられた施策を盛り込む。</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テキスト ボックス 51">
            <a:extLst>
              <a:ext uri="{FF2B5EF4-FFF2-40B4-BE49-F238E27FC236}">
                <a16:creationId xmlns:a16="http://schemas.microsoft.com/office/drawing/2014/main" id="{27CE5629-C536-454A-BD22-6D37C4C8D6F2}"/>
              </a:ext>
            </a:extLst>
          </p:cNvPr>
          <p:cNvSpPr txBox="1"/>
          <p:nvPr/>
        </p:nvSpPr>
        <p:spPr>
          <a:xfrm>
            <a:off x="4318426" y="2051448"/>
            <a:ext cx="8463487" cy="649345"/>
          </a:xfrm>
          <a:prstGeom prst="rect">
            <a:avLst/>
          </a:prstGeom>
          <a:noFill/>
          <a:ln>
            <a:noFill/>
          </a:ln>
        </p:spPr>
        <p:txBody>
          <a:bodyPr wrap="square" rtlCol="0">
            <a:spAutoFit/>
          </a:bodyPr>
          <a:lstStyle/>
          <a:p>
            <a:pPr>
              <a:lnSpc>
                <a:spcPts val="15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prstClr val="black"/>
                </a:solidFill>
                <a:latin typeface="Meiryo UI" panose="020B0604030504040204" pitchFamily="50" charset="-128"/>
                <a:ea typeface="Meiryo UI" panose="020B0604030504040204" pitchFamily="50" charset="-128"/>
              </a:rPr>
              <a:t>2035</a:t>
            </a:r>
            <a:r>
              <a:rPr lang="ja-JP" altLang="en-US" sz="1100" dirty="0">
                <a:solidFill>
                  <a:prstClr val="black"/>
                </a:solidFill>
                <a:latin typeface="Meiryo UI" panose="020B0604030504040204" pitchFamily="50" charset="-128"/>
                <a:ea typeface="Meiryo UI" panose="020B0604030504040204" pitchFamily="50" charset="-128"/>
              </a:rPr>
              <a:t>年度目標は、地球温暖化対策計画や現行計画の目標設定の考え方も踏まえ、重点施策による削減効果等を考慮の上、</a:t>
            </a:r>
            <a:r>
              <a:rPr lang="ja-JP" altLang="en-US" sz="1100" b="1" u="sng" dirty="0">
                <a:solidFill>
                  <a:prstClr val="black"/>
                </a:solidFill>
                <a:latin typeface="Meiryo UI" panose="020B0604030504040204" pitchFamily="50" charset="-128"/>
                <a:ea typeface="Meiryo UI" panose="020B0604030504040204" pitchFamily="50" charset="-128"/>
              </a:rPr>
              <a:t>国が定める削減</a:t>
            </a:r>
            <a:endParaRPr lang="en-US" altLang="ja-JP" sz="1100" b="1" u="sng" dirty="0">
              <a:solidFill>
                <a:prstClr val="black"/>
              </a:solidFill>
              <a:latin typeface="Meiryo UI" panose="020B0604030504040204" pitchFamily="50" charset="-128"/>
              <a:ea typeface="Meiryo UI" panose="020B0604030504040204" pitchFamily="50" charset="-128"/>
            </a:endParaRPr>
          </a:p>
          <a:p>
            <a:pPr>
              <a:lnSpc>
                <a:spcPts val="1500"/>
              </a:lnSpc>
            </a:pPr>
            <a:r>
              <a:rPr lang="en-US" altLang="ja-JP" sz="1100" b="1" dirty="0">
                <a:solidFill>
                  <a:prstClr val="black"/>
                </a:solidFill>
                <a:latin typeface="Meiryo UI" panose="020B0604030504040204" pitchFamily="50" charset="-128"/>
                <a:ea typeface="Meiryo UI" panose="020B0604030504040204" pitchFamily="50" charset="-128"/>
              </a:rPr>
              <a:t> </a:t>
            </a:r>
            <a:r>
              <a:rPr lang="ja-JP" altLang="en-US" sz="1100" b="1" u="sng" dirty="0">
                <a:solidFill>
                  <a:prstClr val="black"/>
                </a:solidFill>
                <a:latin typeface="Meiryo UI" panose="020B0604030504040204" pitchFamily="50" charset="-128"/>
                <a:ea typeface="Meiryo UI" panose="020B0604030504040204" pitchFamily="50" charset="-128"/>
              </a:rPr>
              <a:t>目標を上回る目標</a:t>
            </a:r>
            <a:r>
              <a:rPr lang="ja-JP" altLang="en-US" sz="1100" dirty="0">
                <a:solidFill>
                  <a:prstClr val="black"/>
                </a:solidFill>
                <a:latin typeface="Meiryo UI" panose="020B0604030504040204" pitchFamily="50" charset="-128"/>
                <a:ea typeface="Meiryo UI" panose="020B0604030504040204" pitchFamily="50" charset="-128"/>
              </a:rPr>
              <a:t>を設定し、</a:t>
            </a:r>
            <a:r>
              <a:rPr lang="en-US" altLang="ja-JP" sz="1100" dirty="0">
                <a:solidFill>
                  <a:prstClr val="black"/>
                </a:solidFill>
                <a:latin typeface="Meiryo UI" panose="020B0604030504040204" pitchFamily="50" charset="-128"/>
                <a:ea typeface="Meiryo UI" panose="020B0604030504040204" pitchFamily="50" charset="-128"/>
              </a:rPr>
              <a:t>2040</a:t>
            </a:r>
            <a:r>
              <a:rPr lang="ja-JP" altLang="en-US" sz="1100" dirty="0">
                <a:solidFill>
                  <a:prstClr val="black"/>
                </a:solidFill>
                <a:latin typeface="Meiryo UI" panose="020B0604030504040204" pitchFamily="50" charset="-128"/>
                <a:ea typeface="Meiryo UI" panose="020B0604030504040204" pitchFamily="50" charset="-128"/>
              </a:rPr>
              <a:t>年度目標は、</a:t>
            </a:r>
            <a:r>
              <a:rPr lang="en-US" altLang="ja-JP" sz="1100" dirty="0">
                <a:solidFill>
                  <a:prstClr val="black"/>
                </a:solidFill>
                <a:latin typeface="Meiryo UI" panose="020B0604030504040204" pitchFamily="50" charset="-128"/>
                <a:ea typeface="Meiryo UI" panose="020B0604030504040204" pitchFamily="50" charset="-128"/>
              </a:rPr>
              <a:t>2035</a:t>
            </a:r>
            <a:r>
              <a:rPr lang="ja-JP" altLang="en-US" sz="1100" dirty="0">
                <a:solidFill>
                  <a:prstClr val="black"/>
                </a:solidFill>
                <a:latin typeface="Meiryo UI" panose="020B0604030504040204" pitchFamily="50" charset="-128"/>
                <a:ea typeface="Meiryo UI" panose="020B0604030504040204" pitchFamily="50" charset="-128"/>
              </a:rPr>
              <a:t>年度から「</a:t>
            </a:r>
            <a:r>
              <a:rPr lang="en-US" altLang="ja-JP" sz="1100" dirty="0">
                <a:solidFill>
                  <a:prstClr val="black"/>
                </a:solidFill>
                <a:latin typeface="Meiryo UI" panose="020B0604030504040204" pitchFamily="50" charset="-128"/>
                <a:ea typeface="Meiryo UI" panose="020B0604030504040204" pitchFamily="50" charset="-128"/>
              </a:rPr>
              <a:t>2050</a:t>
            </a:r>
            <a:r>
              <a:rPr lang="ja-JP" altLang="en-US" sz="1100" dirty="0">
                <a:solidFill>
                  <a:prstClr val="black"/>
                </a:solidFill>
                <a:latin typeface="Meiryo UI" panose="020B0604030504040204" pitchFamily="50" charset="-128"/>
                <a:ea typeface="Meiryo UI" panose="020B0604030504040204" pitchFamily="50" charset="-128"/>
              </a:rPr>
              <a:t>年二酸化炭素排出量実質ゼロ」に至るまでのマイルストーンとして設定すべき。</a:t>
            </a:r>
            <a:endParaRPr lang="en-US" altLang="ja-JP" sz="1100" dirty="0">
              <a:solidFill>
                <a:prstClr val="black"/>
              </a:solidFill>
              <a:latin typeface="Meiryo UI" panose="020B0604030504040204" pitchFamily="50" charset="-128"/>
              <a:ea typeface="Meiryo UI" panose="020B0604030504040204" pitchFamily="50" charset="-128"/>
            </a:endParaRPr>
          </a:p>
          <a:p>
            <a:pPr>
              <a:lnSpc>
                <a:spcPts val="1500"/>
              </a:lnSpc>
            </a:pPr>
            <a:r>
              <a:rPr lang="ja-JP" altLang="en-US" sz="1100" dirty="0">
                <a:solidFill>
                  <a:prstClr val="black"/>
                </a:solidFill>
                <a:latin typeface="Meiryo UI" panose="020B0604030504040204" pitchFamily="50" charset="-128"/>
                <a:ea typeface="Meiryo UI" panose="020B0604030504040204" pitchFamily="50" charset="-128"/>
              </a:rPr>
              <a:t>・おおさかヒートアイランド対策推進計画の統合に伴い、暑熱対策の指標となるものを取組指標として設定すべき。</a:t>
            </a:r>
            <a:endParaRPr lang="en-US" altLang="ja-JP" sz="1100" dirty="0">
              <a:solidFill>
                <a:prstClr val="black"/>
              </a:solidFill>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D22C149F-C284-4414-8392-E68B5F9A4B4D}"/>
              </a:ext>
            </a:extLst>
          </p:cNvPr>
          <p:cNvPicPr>
            <a:picLocks noChangeAspect="1"/>
          </p:cNvPicPr>
          <p:nvPr/>
        </p:nvPicPr>
        <p:blipFill>
          <a:blip r:embed="rId3"/>
          <a:stretch>
            <a:fillRect/>
          </a:stretch>
        </p:blipFill>
        <p:spPr>
          <a:xfrm>
            <a:off x="4356387" y="4740775"/>
            <a:ext cx="5187236" cy="4724182"/>
          </a:xfrm>
          <a:prstGeom prst="rect">
            <a:avLst/>
          </a:prstGeom>
        </p:spPr>
      </p:pic>
      <p:sp>
        <p:nvSpPr>
          <p:cNvPr id="59" name="正方形/長方形 58">
            <a:extLst>
              <a:ext uri="{FF2B5EF4-FFF2-40B4-BE49-F238E27FC236}">
                <a16:creationId xmlns:a16="http://schemas.microsoft.com/office/drawing/2014/main" id="{78C55963-EB25-4A12-818A-5054F1C7AE4B}"/>
              </a:ext>
            </a:extLst>
          </p:cNvPr>
          <p:cNvSpPr/>
          <p:nvPr/>
        </p:nvSpPr>
        <p:spPr>
          <a:xfrm>
            <a:off x="4342884" y="1814304"/>
            <a:ext cx="5061746" cy="271869"/>
          </a:xfrm>
          <a:prstGeom prst="rect">
            <a:avLst/>
          </a:prstGeom>
        </p:spPr>
        <p:txBody>
          <a:bodyPr wrap="square">
            <a:spAutoFit/>
          </a:bodyPr>
          <a:lstStyle/>
          <a:p>
            <a:pPr>
              <a:lnSpc>
                <a:spcPts val="1400"/>
              </a:lnSpc>
            </a:pPr>
            <a:r>
              <a:rPr lang="ja-JP" altLang="en-US" sz="12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　温室効果ガスの削減目標</a:t>
            </a:r>
          </a:p>
        </p:txBody>
      </p:sp>
      <p:pic>
        <p:nvPicPr>
          <p:cNvPr id="14" name="図 13">
            <a:extLst>
              <a:ext uri="{FF2B5EF4-FFF2-40B4-BE49-F238E27FC236}">
                <a16:creationId xmlns:a16="http://schemas.microsoft.com/office/drawing/2014/main" id="{1311D990-87EE-4FB3-9055-17CB8B43445C}"/>
              </a:ext>
            </a:extLst>
          </p:cNvPr>
          <p:cNvPicPr>
            <a:picLocks noChangeAspect="1"/>
          </p:cNvPicPr>
          <p:nvPr/>
        </p:nvPicPr>
        <p:blipFill>
          <a:blip r:embed="rId4"/>
          <a:stretch>
            <a:fillRect/>
          </a:stretch>
        </p:blipFill>
        <p:spPr>
          <a:xfrm>
            <a:off x="9690018" y="4963178"/>
            <a:ext cx="3033677" cy="4442023"/>
          </a:xfrm>
          <a:prstGeom prst="rect">
            <a:avLst/>
          </a:prstGeom>
        </p:spPr>
      </p:pic>
      <p:pic>
        <p:nvPicPr>
          <p:cNvPr id="80" name="図 79">
            <a:extLst>
              <a:ext uri="{FF2B5EF4-FFF2-40B4-BE49-F238E27FC236}">
                <a16:creationId xmlns:a16="http://schemas.microsoft.com/office/drawing/2014/main" id="{B8861103-D9B8-4CB4-8BBD-EC05FF12EF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60892" y="8256984"/>
            <a:ext cx="382576" cy="382576"/>
          </a:xfrm>
          <a:prstGeom prst="rect">
            <a:avLst/>
          </a:prstGeom>
        </p:spPr>
      </p:pic>
      <p:pic>
        <p:nvPicPr>
          <p:cNvPr id="3" name="図 2">
            <a:extLst>
              <a:ext uri="{FF2B5EF4-FFF2-40B4-BE49-F238E27FC236}">
                <a16:creationId xmlns:a16="http://schemas.microsoft.com/office/drawing/2014/main" id="{53C79033-0BFD-424F-880B-6204E772645E}"/>
              </a:ext>
            </a:extLst>
          </p:cNvPr>
          <p:cNvPicPr>
            <a:picLocks noChangeAspect="1"/>
          </p:cNvPicPr>
          <p:nvPr/>
        </p:nvPicPr>
        <p:blipFill>
          <a:blip r:embed="rId6"/>
          <a:stretch>
            <a:fillRect/>
          </a:stretch>
        </p:blipFill>
        <p:spPr>
          <a:xfrm>
            <a:off x="2851714" y="7166244"/>
            <a:ext cx="1372265" cy="1976306"/>
          </a:xfrm>
          <a:prstGeom prst="rect">
            <a:avLst/>
          </a:prstGeom>
        </p:spPr>
      </p:pic>
      <p:sp>
        <p:nvSpPr>
          <p:cNvPr id="42" name="テキスト ボックス 41">
            <a:extLst>
              <a:ext uri="{FF2B5EF4-FFF2-40B4-BE49-F238E27FC236}">
                <a16:creationId xmlns:a16="http://schemas.microsoft.com/office/drawing/2014/main" id="{9C37BD81-F5A9-44AA-A8A1-BA2738947438}"/>
              </a:ext>
            </a:extLst>
          </p:cNvPr>
          <p:cNvSpPr txBox="1"/>
          <p:nvPr/>
        </p:nvSpPr>
        <p:spPr>
          <a:xfrm>
            <a:off x="11801400" y="127040"/>
            <a:ext cx="980514" cy="276999"/>
          </a:xfrm>
          <a:prstGeom prst="rect">
            <a:avLst/>
          </a:prstGeom>
          <a:solidFill>
            <a:schemeClr val="bg1"/>
          </a:solidFill>
          <a:ln w="6350">
            <a:solidFill>
              <a:schemeClr val="tx1"/>
            </a:solidFill>
          </a:ln>
        </p:spPr>
        <p:txBody>
          <a:bodyPr wrap="square" rtlCol="0">
            <a:spAutoFit/>
          </a:bodyPr>
          <a:lstStyle/>
          <a:p>
            <a:pPr algn="ctr"/>
            <a:r>
              <a:rPr kumimoji="1" lang="ja-JP" altLang="en-US" sz="1200" dirty="0">
                <a:latin typeface="ＭＳ ゴシック" panose="020B0609070205080204" pitchFamily="49" charset="-128"/>
                <a:ea typeface="ＭＳ ゴシック" panose="020B0609070205080204" pitchFamily="49" charset="-128"/>
              </a:rPr>
              <a:t>資料２－２</a:t>
            </a:r>
          </a:p>
        </p:txBody>
      </p:sp>
      <p:sp>
        <p:nvSpPr>
          <p:cNvPr id="43" name="角丸四角形 98">
            <a:extLst>
              <a:ext uri="{FF2B5EF4-FFF2-40B4-BE49-F238E27FC236}">
                <a16:creationId xmlns:a16="http://schemas.microsoft.com/office/drawing/2014/main" id="{0BE219E0-0BF8-422B-8D79-6A38DAF7B321}"/>
              </a:ext>
            </a:extLst>
          </p:cNvPr>
          <p:cNvSpPr/>
          <p:nvPr/>
        </p:nvSpPr>
        <p:spPr>
          <a:xfrm>
            <a:off x="4323018" y="2820416"/>
            <a:ext cx="4603116" cy="324000"/>
          </a:xfrm>
          <a:prstGeom prst="roundRect">
            <a:avLst>
              <a:gd name="adj" fmla="val 50000"/>
            </a:avLst>
          </a:prstGeom>
          <a:gradFill flip="none" rotWithShape="1">
            <a:gsLst>
              <a:gs pos="0">
                <a:schemeClr val="bg1"/>
              </a:gs>
              <a:gs pos="15000">
                <a:srgbClr val="339933"/>
              </a:gs>
              <a:gs pos="100000">
                <a:srgbClr val="339933"/>
              </a:gs>
            </a:gsLst>
            <a:lin ang="10800000" scaled="1"/>
            <a:tileRect/>
          </a:gra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r>
              <a:rPr lang="en-US" altLang="ja-JP" sz="1400" b="1" dirty="0">
                <a:latin typeface="Meiryo UI" panose="020B0604030504040204" pitchFamily="50" charset="-128"/>
                <a:ea typeface="Meiryo UI" panose="020B0604030504040204" pitchFamily="50" charset="-128"/>
              </a:rPr>
              <a:t>Ⅳ 2040</a:t>
            </a:r>
            <a:r>
              <a:rPr lang="ja-JP" altLang="en-US" sz="1400" b="1" dirty="0">
                <a:latin typeface="Meiryo UI" panose="020B0604030504040204" pitchFamily="50" charset="-128"/>
                <a:ea typeface="Meiryo UI" panose="020B0604030504040204" pitchFamily="50" charset="-128"/>
              </a:rPr>
              <a:t>年度に向けて取り組む項目</a:t>
            </a:r>
          </a:p>
        </p:txBody>
      </p:sp>
      <p:pic>
        <p:nvPicPr>
          <p:cNvPr id="4" name="図 3">
            <a:extLst>
              <a:ext uri="{FF2B5EF4-FFF2-40B4-BE49-F238E27FC236}">
                <a16:creationId xmlns:a16="http://schemas.microsoft.com/office/drawing/2014/main" id="{40837CC6-7033-412B-B536-CE786630CDEE}"/>
              </a:ext>
            </a:extLst>
          </p:cNvPr>
          <p:cNvPicPr>
            <a:picLocks noChangeAspect="1"/>
          </p:cNvPicPr>
          <p:nvPr/>
        </p:nvPicPr>
        <p:blipFill>
          <a:blip r:embed="rId7"/>
          <a:stretch>
            <a:fillRect/>
          </a:stretch>
        </p:blipFill>
        <p:spPr>
          <a:xfrm>
            <a:off x="64096" y="7092658"/>
            <a:ext cx="2754950" cy="2016921"/>
          </a:xfrm>
          <a:prstGeom prst="rect">
            <a:avLst/>
          </a:prstGeom>
        </p:spPr>
      </p:pic>
      <p:pic>
        <p:nvPicPr>
          <p:cNvPr id="44" name="図 5">
            <a:extLst>
              <a:ext uri="{FF2B5EF4-FFF2-40B4-BE49-F238E27FC236}">
                <a16:creationId xmlns:a16="http://schemas.microsoft.com/office/drawing/2014/main" id="{FEED1605-3BCB-455D-BA4E-9D0783524AA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89346" y="14164"/>
            <a:ext cx="432000"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図 14">
            <a:extLst>
              <a:ext uri="{FF2B5EF4-FFF2-40B4-BE49-F238E27FC236}">
                <a16:creationId xmlns:a16="http://schemas.microsoft.com/office/drawing/2014/main" id="{F238AC53-C7B0-49B5-8D25-6D0C7CBF0E1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05117" y="14164"/>
            <a:ext cx="432000"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図 17">
            <a:extLst>
              <a:ext uri="{FF2B5EF4-FFF2-40B4-BE49-F238E27FC236}">
                <a16:creationId xmlns:a16="http://schemas.microsoft.com/office/drawing/2014/main" id="{1A8F90A7-F216-496B-8D7A-4875C77D6D0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872757" y="14164"/>
            <a:ext cx="432000"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図 34">
            <a:extLst>
              <a:ext uri="{FF2B5EF4-FFF2-40B4-BE49-F238E27FC236}">
                <a16:creationId xmlns:a16="http://schemas.microsoft.com/office/drawing/2014/main" id="{330E3B66-B8B0-45D5-82A9-ED76FFE7BB5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04162" y="14164"/>
            <a:ext cx="430536"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図 24">
            <a:extLst>
              <a:ext uri="{FF2B5EF4-FFF2-40B4-BE49-F238E27FC236}">
                <a16:creationId xmlns:a16="http://schemas.microsoft.com/office/drawing/2014/main" id="{30D13C31-89D4-49D5-9599-51A9E509D450}"/>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735136" y="14164"/>
            <a:ext cx="432000"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図 25">
            <a:extLst>
              <a:ext uri="{FF2B5EF4-FFF2-40B4-BE49-F238E27FC236}">
                <a16:creationId xmlns:a16="http://schemas.microsoft.com/office/drawing/2014/main" id="{C42C3CC2-1B6E-47FD-9126-BE3714DD8FE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165960" y="14164"/>
            <a:ext cx="415891"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図 1">
            <a:extLst>
              <a:ext uri="{FF2B5EF4-FFF2-40B4-BE49-F238E27FC236}">
                <a16:creationId xmlns:a16="http://schemas.microsoft.com/office/drawing/2014/main" id="{61119894-08AC-4EBA-B6DD-63DF26EE337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584498" y="14164"/>
            <a:ext cx="415890"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図 28">
            <a:extLst>
              <a:ext uri="{FF2B5EF4-FFF2-40B4-BE49-F238E27FC236}">
                <a16:creationId xmlns:a16="http://schemas.microsoft.com/office/drawing/2014/main" id="{6F766A29-69BB-489E-85E0-26EAB5D6C68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000322" y="14164"/>
            <a:ext cx="415891"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図 32">
            <a:extLst>
              <a:ext uri="{FF2B5EF4-FFF2-40B4-BE49-F238E27FC236}">
                <a16:creationId xmlns:a16="http://schemas.microsoft.com/office/drawing/2014/main" id="{C230E76E-A26A-4845-96C4-3A21EB9ABCA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416271" y="14164"/>
            <a:ext cx="430536"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図 13">
            <a:extLst>
              <a:ext uri="{FF2B5EF4-FFF2-40B4-BE49-F238E27FC236}">
                <a16:creationId xmlns:a16="http://schemas.microsoft.com/office/drawing/2014/main" id="{BE30A576-FDEC-4DE8-81E6-C3D762A6CCFE}"/>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0849694" y="14164"/>
            <a:ext cx="432000"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図 57">
            <a:extLst>
              <a:ext uri="{FF2B5EF4-FFF2-40B4-BE49-F238E27FC236}">
                <a16:creationId xmlns:a16="http://schemas.microsoft.com/office/drawing/2014/main" id="{EDA150F9-7B7C-444B-95C4-83C4D73C5CFF}"/>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437117" y="14164"/>
            <a:ext cx="432000" cy="432000"/>
          </a:xfrm>
          <a:prstGeom prst="rect">
            <a:avLst/>
          </a:prstGeom>
        </p:spPr>
      </p:pic>
      <p:pic>
        <p:nvPicPr>
          <p:cNvPr id="60" name="図 59">
            <a:extLst>
              <a:ext uri="{FF2B5EF4-FFF2-40B4-BE49-F238E27FC236}">
                <a16:creationId xmlns:a16="http://schemas.microsoft.com/office/drawing/2014/main" id="{AC9D9FB7-750E-417A-9EA5-262B809969EA}"/>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1282534" y="14164"/>
            <a:ext cx="432000" cy="432000"/>
          </a:xfrm>
          <a:prstGeom prst="rect">
            <a:avLst/>
          </a:prstGeom>
        </p:spPr>
      </p:pic>
    </p:spTree>
    <p:extLst>
      <p:ext uri="{BB962C8B-B14F-4D97-AF65-F5344CB8AC3E}">
        <p14:creationId xmlns:p14="http://schemas.microsoft.com/office/powerpoint/2010/main" val="177649948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876</Words>
  <Application>Microsoft Office PowerPoint</Application>
  <PresentationFormat>A3 297x420 mm</PresentationFormat>
  <Paragraphs>41</Paragraphs>
  <Slides>1</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Meiryo UI</vt:lpstr>
      <vt:lpstr>ＭＳ ゴシック</vt:lpstr>
      <vt:lpstr>Arial</vt:lpstr>
      <vt:lpstr>Calibri</vt:lpstr>
      <vt:lpstr>Office ​​テーマ</vt:lpstr>
      <vt:lpstr>大阪府地球温暖化対策実行計画（区域施策編）の見直しについて（部会報告案の概要）</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2020-01-27T08:11:08Z</dcterms:created>
  <dcterms:modified xsi:type="dcterms:W3CDTF">2025-12-03T04:12:10Z</dcterms:modified>
</cp:coreProperties>
</file>