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9"/>
  </p:notesMasterIdLst>
  <p:sldIdLst>
    <p:sldId id="266" r:id="rId2"/>
    <p:sldId id="263" r:id="rId3"/>
    <p:sldId id="264" r:id="rId4"/>
    <p:sldId id="268" r:id="rId5"/>
    <p:sldId id="269" r:id="rId6"/>
    <p:sldId id="270" r:id="rId7"/>
    <p:sldId id="267" r:id="rId8"/>
  </p:sldIdLst>
  <p:sldSz cx="13679488" cy="9601200"/>
  <p:notesSz cx="6807200" cy="99393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30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48BF8"/>
    <a:srgbClr val="EFF3EA"/>
    <a:srgbClr val="000000"/>
    <a:srgbClr val="EDE1ED"/>
    <a:srgbClr val="000099"/>
    <a:srgbClr val="3E4FCE"/>
    <a:srgbClr val="00FF00"/>
    <a:srgbClr val="006600"/>
    <a:srgbClr val="0033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397" autoAdjust="0"/>
    <p:restoredTop sz="94434" autoAdjust="0"/>
  </p:normalViewPr>
  <p:slideViewPr>
    <p:cSldViewPr>
      <p:cViewPr varScale="1">
        <p:scale>
          <a:sx n="83" d="100"/>
          <a:sy n="83" d="100"/>
        </p:scale>
        <p:origin x="1698" y="96"/>
      </p:cViewPr>
      <p:guideLst>
        <p:guide orient="horz" pos="3024"/>
        <p:guide pos="430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12" tIns="45706" rIns="91412" bIns="457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12" tIns="45706" rIns="91412" bIns="45706" rtlCol="0"/>
          <a:lstStyle>
            <a:lvl1pPr algn="r">
              <a:defRPr sz="1200"/>
            </a:lvl1pPr>
          </a:lstStyle>
          <a:p>
            <a:fld id="{9EFDEC38-9E6E-4F38-A92F-57AC730FB332}" type="datetimeFigureOut">
              <a:rPr kumimoji="1" lang="ja-JP" altLang="en-US" smtClean="0"/>
              <a:t>2025/11/13</a:t>
            </a:fld>
            <a:endParaRPr kumimoji="1" lang="ja-JP" altLang="en-US"/>
          </a:p>
        </p:txBody>
      </p:sp>
      <p:sp>
        <p:nvSpPr>
          <p:cNvPr id="4" name="スライド イメージ プレースホルダー 3"/>
          <p:cNvSpPr>
            <a:spLocks noGrp="1" noRot="1" noChangeAspect="1"/>
          </p:cNvSpPr>
          <p:nvPr>
            <p:ph type="sldImg" idx="2"/>
          </p:nvPr>
        </p:nvSpPr>
        <p:spPr>
          <a:xfrm>
            <a:off x="750888" y="746125"/>
            <a:ext cx="5305425" cy="3725863"/>
          </a:xfrm>
          <a:prstGeom prst="rect">
            <a:avLst/>
          </a:prstGeom>
          <a:noFill/>
          <a:ln w="12700">
            <a:solidFill>
              <a:prstClr val="black"/>
            </a:solidFill>
          </a:ln>
        </p:spPr>
        <p:txBody>
          <a:bodyPr vert="horz" lIns="91412" tIns="45706" rIns="91412" bIns="45706" rtlCol="0" anchor="ctr"/>
          <a:lstStyle/>
          <a:p>
            <a:endParaRPr lang="ja-JP" altLang="en-US"/>
          </a:p>
        </p:txBody>
      </p:sp>
      <p:sp>
        <p:nvSpPr>
          <p:cNvPr id="5" name="ノート プレースホルダー 4"/>
          <p:cNvSpPr>
            <a:spLocks noGrp="1"/>
          </p:cNvSpPr>
          <p:nvPr>
            <p:ph type="body" sz="quarter" idx="3"/>
          </p:nvPr>
        </p:nvSpPr>
        <p:spPr>
          <a:xfrm>
            <a:off x="681043" y="4721225"/>
            <a:ext cx="5445125" cy="4471988"/>
          </a:xfrm>
          <a:prstGeom prst="rect">
            <a:avLst/>
          </a:prstGeom>
        </p:spPr>
        <p:txBody>
          <a:bodyPr vert="horz" lIns="91412" tIns="45706" rIns="91412"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12" tIns="45706" rIns="91412" bIns="457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412" tIns="45706" rIns="91412" bIns="45706"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50888" y="746125"/>
            <a:ext cx="530542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4</a:t>
            </a:fld>
            <a:endParaRPr kumimoji="1" lang="ja-JP" altLang="en-US"/>
          </a:p>
        </p:txBody>
      </p:sp>
    </p:spTree>
    <p:extLst>
      <p:ext uri="{BB962C8B-B14F-4D97-AF65-F5344CB8AC3E}">
        <p14:creationId xmlns:p14="http://schemas.microsoft.com/office/powerpoint/2010/main" val="4278529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50888" y="746125"/>
            <a:ext cx="530542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5</a:t>
            </a:fld>
            <a:endParaRPr kumimoji="1" lang="ja-JP" altLang="en-US"/>
          </a:p>
        </p:txBody>
      </p:sp>
    </p:spTree>
    <p:extLst>
      <p:ext uri="{BB962C8B-B14F-4D97-AF65-F5344CB8AC3E}">
        <p14:creationId xmlns:p14="http://schemas.microsoft.com/office/powerpoint/2010/main" val="26110290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50888" y="746125"/>
            <a:ext cx="5305425" cy="3725863"/>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6</a:t>
            </a:fld>
            <a:endParaRPr kumimoji="1" lang="ja-JP" altLang="en-US"/>
          </a:p>
        </p:txBody>
      </p:sp>
    </p:spTree>
    <p:extLst>
      <p:ext uri="{BB962C8B-B14F-4D97-AF65-F5344CB8AC3E}">
        <p14:creationId xmlns:p14="http://schemas.microsoft.com/office/powerpoint/2010/main" val="817244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25962" y="2982602"/>
            <a:ext cx="11627565"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2051924" y="5440680"/>
            <a:ext cx="9575642" cy="2453640"/>
          </a:xfrm>
        </p:spPr>
        <p:txBody>
          <a:bodyPr/>
          <a:lstStyle>
            <a:lvl1pPr marL="0" indent="0" algn="ctr">
              <a:buNone/>
              <a:defRPr>
                <a:solidFill>
                  <a:schemeClr val="tx1">
                    <a:tint val="75000"/>
                  </a:schemeClr>
                </a:solidFill>
              </a:defRPr>
            </a:lvl1pPr>
            <a:lvl2pPr marL="640064" indent="0" algn="ctr">
              <a:buNone/>
              <a:defRPr>
                <a:solidFill>
                  <a:schemeClr val="tx1">
                    <a:tint val="75000"/>
                  </a:schemeClr>
                </a:solidFill>
              </a:defRPr>
            </a:lvl2pPr>
            <a:lvl3pPr marL="1280128" indent="0" algn="ctr">
              <a:buNone/>
              <a:defRPr>
                <a:solidFill>
                  <a:schemeClr val="tx1">
                    <a:tint val="75000"/>
                  </a:schemeClr>
                </a:solidFill>
              </a:defRPr>
            </a:lvl3pPr>
            <a:lvl4pPr marL="1920192" indent="0" algn="ctr">
              <a:buNone/>
              <a:defRPr>
                <a:solidFill>
                  <a:schemeClr val="tx1">
                    <a:tint val="75000"/>
                  </a:schemeClr>
                </a:solidFill>
              </a:defRPr>
            </a:lvl4pPr>
            <a:lvl5pPr marL="2560256" indent="0" algn="ctr">
              <a:buNone/>
              <a:defRPr>
                <a:solidFill>
                  <a:schemeClr val="tx1">
                    <a:tint val="75000"/>
                  </a:schemeClr>
                </a:solidFill>
              </a:defRPr>
            </a:lvl5pPr>
            <a:lvl6pPr marL="3200320" indent="0" algn="ctr">
              <a:buNone/>
              <a:defRPr>
                <a:solidFill>
                  <a:schemeClr val="tx1">
                    <a:tint val="75000"/>
                  </a:schemeClr>
                </a:solidFill>
              </a:defRPr>
            </a:lvl6pPr>
            <a:lvl7pPr marL="3840384" indent="0" algn="ctr">
              <a:buNone/>
              <a:defRPr>
                <a:solidFill>
                  <a:schemeClr val="tx1">
                    <a:tint val="75000"/>
                  </a:schemeClr>
                </a:solidFill>
              </a:defRPr>
            </a:lvl7pPr>
            <a:lvl8pPr marL="4480448" indent="0" algn="ctr">
              <a:buNone/>
              <a:defRPr>
                <a:solidFill>
                  <a:schemeClr val="tx1">
                    <a:tint val="75000"/>
                  </a:schemeClr>
                </a:solidFill>
              </a:defRPr>
            </a:lvl8pPr>
            <a:lvl9pPr marL="5120512"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2F15ECF-1E8F-4322-A751-BEE2FBAF008B}" type="datetime1">
              <a:rPr kumimoji="1" lang="ja-JP" altLang="en-US" smtClean="0"/>
              <a:t>2025/11/13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533D254-F806-4386-98F4-693CE9653847}" type="datetime1">
              <a:rPr kumimoji="1" lang="ja-JP" altLang="en-US" smtClean="0"/>
              <a:t>2025/11/13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917629" y="384500"/>
            <a:ext cx="3077885"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3975" y="384500"/>
            <a:ext cx="9005663"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A80D760-4D2A-4472-BBB2-F72719438D01}" type="datetime1">
              <a:rPr kumimoji="1" lang="ja-JP" altLang="en-US" smtClean="0"/>
              <a:t>2025/11/13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5F9EF55-3767-4BFC-AC24-540A9033634D}" type="datetime1">
              <a:rPr kumimoji="1" lang="ja-JP" altLang="en-US" smtClean="0"/>
              <a:t>2025/11/13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80585" y="6169667"/>
            <a:ext cx="11627565"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80585" y="4069399"/>
            <a:ext cx="11627565" cy="2100262"/>
          </a:xfrm>
        </p:spPr>
        <p:txBody>
          <a:bodyPr anchor="b"/>
          <a:lstStyle>
            <a:lvl1pPr marL="0" indent="0">
              <a:buNone/>
              <a:defRPr sz="2800">
                <a:solidFill>
                  <a:schemeClr val="tx1">
                    <a:tint val="75000"/>
                  </a:schemeClr>
                </a:solidFill>
              </a:defRPr>
            </a:lvl1pPr>
            <a:lvl2pPr marL="640064" indent="0">
              <a:buNone/>
              <a:defRPr sz="2520">
                <a:solidFill>
                  <a:schemeClr val="tx1">
                    <a:tint val="75000"/>
                  </a:schemeClr>
                </a:solidFill>
              </a:defRPr>
            </a:lvl2pPr>
            <a:lvl3pPr marL="1280128" indent="0">
              <a:buNone/>
              <a:defRPr sz="2240">
                <a:solidFill>
                  <a:schemeClr val="tx1">
                    <a:tint val="75000"/>
                  </a:schemeClr>
                </a:solidFill>
              </a:defRPr>
            </a:lvl3pPr>
            <a:lvl4pPr marL="1920192" indent="0">
              <a:buNone/>
              <a:defRPr sz="1960">
                <a:solidFill>
                  <a:schemeClr val="tx1">
                    <a:tint val="75000"/>
                  </a:schemeClr>
                </a:solidFill>
              </a:defRPr>
            </a:lvl4pPr>
            <a:lvl5pPr marL="2560256" indent="0">
              <a:buNone/>
              <a:defRPr sz="1960">
                <a:solidFill>
                  <a:schemeClr val="tx1">
                    <a:tint val="75000"/>
                  </a:schemeClr>
                </a:solidFill>
              </a:defRPr>
            </a:lvl5pPr>
            <a:lvl6pPr marL="3200320" indent="0">
              <a:buNone/>
              <a:defRPr sz="1960">
                <a:solidFill>
                  <a:schemeClr val="tx1">
                    <a:tint val="75000"/>
                  </a:schemeClr>
                </a:solidFill>
              </a:defRPr>
            </a:lvl6pPr>
            <a:lvl7pPr marL="3840384" indent="0">
              <a:buNone/>
              <a:defRPr sz="1960">
                <a:solidFill>
                  <a:schemeClr val="tx1">
                    <a:tint val="75000"/>
                  </a:schemeClr>
                </a:solidFill>
              </a:defRPr>
            </a:lvl7pPr>
            <a:lvl8pPr marL="4480448" indent="0">
              <a:buNone/>
              <a:defRPr sz="1960">
                <a:solidFill>
                  <a:schemeClr val="tx1">
                    <a:tint val="75000"/>
                  </a:schemeClr>
                </a:solidFill>
              </a:defRPr>
            </a:lvl8pPr>
            <a:lvl9pPr marL="5120512"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879C46E-182B-4826-95A5-EDB2245A553B}" type="datetime1">
              <a:rPr kumimoji="1" lang="ja-JP" altLang="en-US" smtClean="0"/>
              <a:t>2025/11/13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3975" y="2240281"/>
            <a:ext cx="6041774"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953739" y="2240281"/>
            <a:ext cx="6041774"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F524B5A-6D8D-414C-860E-9BD21C79893F}" type="datetime1">
              <a:rPr kumimoji="1" lang="ja-JP" altLang="en-US" smtClean="0"/>
              <a:t>2025/11/13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83977" y="2149164"/>
            <a:ext cx="6044149" cy="895667"/>
          </a:xfrm>
        </p:spPr>
        <p:txBody>
          <a:bodyPr anchor="b"/>
          <a:lstStyle>
            <a:lvl1pPr marL="0" indent="0">
              <a:buNone/>
              <a:defRPr sz="3360" b="1"/>
            </a:lvl1pPr>
            <a:lvl2pPr marL="640064" indent="0">
              <a:buNone/>
              <a:defRPr sz="2800" b="1"/>
            </a:lvl2pPr>
            <a:lvl3pPr marL="1280128" indent="0">
              <a:buNone/>
              <a:defRPr sz="2520" b="1"/>
            </a:lvl3pPr>
            <a:lvl4pPr marL="1920192" indent="0">
              <a:buNone/>
              <a:defRPr sz="2240" b="1"/>
            </a:lvl4pPr>
            <a:lvl5pPr marL="2560256" indent="0">
              <a:buNone/>
              <a:defRPr sz="2240" b="1"/>
            </a:lvl5pPr>
            <a:lvl6pPr marL="3200320" indent="0">
              <a:buNone/>
              <a:defRPr sz="2240" b="1"/>
            </a:lvl6pPr>
            <a:lvl7pPr marL="3840384" indent="0">
              <a:buNone/>
              <a:defRPr sz="2240" b="1"/>
            </a:lvl7pPr>
            <a:lvl8pPr marL="4480448" indent="0">
              <a:buNone/>
              <a:defRPr sz="2240" b="1"/>
            </a:lvl8pPr>
            <a:lvl9pPr marL="5120512"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3977" y="3044826"/>
            <a:ext cx="6044149"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948994" y="2149164"/>
            <a:ext cx="6046524" cy="895667"/>
          </a:xfrm>
        </p:spPr>
        <p:txBody>
          <a:bodyPr anchor="b"/>
          <a:lstStyle>
            <a:lvl1pPr marL="0" indent="0">
              <a:buNone/>
              <a:defRPr sz="3360" b="1"/>
            </a:lvl1pPr>
            <a:lvl2pPr marL="640064" indent="0">
              <a:buNone/>
              <a:defRPr sz="2800" b="1"/>
            </a:lvl2pPr>
            <a:lvl3pPr marL="1280128" indent="0">
              <a:buNone/>
              <a:defRPr sz="2520" b="1"/>
            </a:lvl3pPr>
            <a:lvl4pPr marL="1920192" indent="0">
              <a:buNone/>
              <a:defRPr sz="2240" b="1"/>
            </a:lvl4pPr>
            <a:lvl5pPr marL="2560256" indent="0">
              <a:buNone/>
              <a:defRPr sz="2240" b="1"/>
            </a:lvl5pPr>
            <a:lvl6pPr marL="3200320" indent="0">
              <a:buNone/>
              <a:defRPr sz="2240" b="1"/>
            </a:lvl6pPr>
            <a:lvl7pPr marL="3840384" indent="0">
              <a:buNone/>
              <a:defRPr sz="2240" b="1"/>
            </a:lvl7pPr>
            <a:lvl8pPr marL="4480448" indent="0">
              <a:buNone/>
              <a:defRPr sz="2240" b="1"/>
            </a:lvl8pPr>
            <a:lvl9pPr marL="5120512"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948994" y="3044826"/>
            <a:ext cx="6046524"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E3BDFA6C-B9FA-4FA4-A6EC-E4499FFDD3E0}" type="datetime1">
              <a:rPr kumimoji="1" lang="ja-JP" altLang="en-US" smtClean="0"/>
              <a:t>2025/11/13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15D179C-D0F2-412C-8C47-F44EF0D222A1}" type="datetime1">
              <a:rPr kumimoji="1" lang="ja-JP" altLang="en-US" smtClean="0"/>
              <a:t>2025/11/13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9F93235-C8D1-4F54-A6E2-E2A6BAB67981}" type="datetime1">
              <a:rPr kumimoji="1" lang="ja-JP" altLang="en-US" smtClean="0"/>
              <a:t>2025/11/13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3978" y="382270"/>
            <a:ext cx="4500457"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348300" y="382271"/>
            <a:ext cx="7647214"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3978" y="2009141"/>
            <a:ext cx="4500457" cy="6567488"/>
          </a:xfrm>
        </p:spPr>
        <p:txBody>
          <a:bodyPr/>
          <a:lstStyle>
            <a:lvl1pPr marL="0" indent="0">
              <a:buNone/>
              <a:defRPr sz="1960"/>
            </a:lvl1pPr>
            <a:lvl2pPr marL="640064" indent="0">
              <a:buNone/>
              <a:defRPr sz="1680"/>
            </a:lvl2pPr>
            <a:lvl3pPr marL="1280128" indent="0">
              <a:buNone/>
              <a:defRPr sz="1400"/>
            </a:lvl3pPr>
            <a:lvl4pPr marL="1920192" indent="0">
              <a:buNone/>
              <a:defRPr sz="1260"/>
            </a:lvl4pPr>
            <a:lvl5pPr marL="2560256" indent="0">
              <a:buNone/>
              <a:defRPr sz="1260"/>
            </a:lvl5pPr>
            <a:lvl6pPr marL="3200320" indent="0">
              <a:buNone/>
              <a:defRPr sz="1260"/>
            </a:lvl6pPr>
            <a:lvl7pPr marL="3840384" indent="0">
              <a:buNone/>
              <a:defRPr sz="1260"/>
            </a:lvl7pPr>
            <a:lvl8pPr marL="4480448" indent="0">
              <a:buNone/>
              <a:defRPr sz="1260"/>
            </a:lvl8pPr>
            <a:lvl9pPr marL="5120512"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DB6D095-3199-4E00-886B-00C274F46864}" type="datetime1">
              <a:rPr kumimoji="1" lang="ja-JP" altLang="en-US" smtClean="0"/>
              <a:t>2025/11/13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681276" y="6720846"/>
            <a:ext cx="8207693"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681276" y="857885"/>
            <a:ext cx="8207693" cy="5760720"/>
          </a:xfrm>
        </p:spPr>
        <p:txBody>
          <a:bodyPr/>
          <a:lstStyle>
            <a:lvl1pPr marL="0" indent="0">
              <a:buNone/>
              <a:defRPr sz="4480"/>
            </a:lvl1pPr>
            <a:lvl2pPr marL="640064" indent="0">
              <a:buNone/>
              <a:defRPr sz="3920"/>
            </a:lvl2pPr>
            <a:lvl3pPr marL="1280128" indent="0">
              <a:buNone/>
              <a:defRPr sz="3360"/>
            </a:lvl3pPr>
            <a:lvl4pPr marL="1920192" indent="0">
              <a:buNone/>
              <a:defRPr sz="2800"/>
            </a:lvl4pPr>
            <a:lvl5pPr marL="2560256" indent="0">
              <a:buNone/>
              <a:defRPr sz="2800"/>
            </a:lvl5pPr>
            <a:lvl6pPr marL="3200320" indent="0">
              <a:buNone/>
              <a:defRPr sz="2800"/>
            </a:lvl6pPr>
            <a:lvl7pPr marL="3840384" indent="0">
              <a:buNone/>
              <a:defRPr sz="2800"/>
            </a:lvl7pPr>
            <a:lvl8pPr marL="4480448" indent="0">
              <a:buNone/>
              <a:defRPr sz="2800"/>
            </a:lvl8pPr>
            <a:lvl9pPr marL="5120512" indent="0">
              <a:buNone/>
              <a:defRPr sz="2800"/>
            </a:lvl9pPr>
          </a:lstStyle>
          <a:p>
            <a:endParaRPr kumimoji="1" lang="ja-JP" altLang="en-US"/>
          </a:p>
        </p:txBody>
      </p:sp>
      <p:sp>
        <p:nvSpPr>
          <p:cNvPr id="4" name="テキスト プレースホルダー 3"/>
          <p:cNvSpPr>
            <a:spLocks noGrp="1"/>
          </p:cNvSpPr>
          <p:nvPr>
            <p:ph type="body" sz="half" idx="2"/>
          </p:nvPr>
        </p:nvSpPr>
        <p:spPr>
          <a:xfrm>
            <a:off x="2681276" y="7514279"/>
            <a:ext cx="8207693" cy="1126807"/>
          </a:xfrm>
        </p:spPr>
        <p:txBody>
          <a:bodyPr/>
          <a:lstStyle>
            <a:lvl1pPr marL="0" indent="0">
              <a:buNone/>
              <a:defRPr sz="1960"/>
            </a:lvl1pPr>
            <a:lvl2pPr marL="640064" indent="0">
              <a:buNone/>
              <a:defRPr sz="1680"/>
            </a:lvl2pPr>
            <a:lvl3pPr marL="1280128" indent="0">
              <a:buNone/>
              <a:defRPr sz="1400"/>
            </a:lvl3pPr>
            <a:lvl4pPr marL="1920192" indent="0">
              <a:buNone/>
              <a:defRPr sz="1260"/>
            </a:lvl4pPr>
            <a:lvl5pPr marL="2560256" indent="0">
              <a:buNone/>
              <a:defRPr sz="1260"/>
            </a:lvl5pPr>
            <a:lvl6pPr marL="3200320" indent="0">
              <a:buNone/>
              <a:defRPr sz="1260"/>
            </a:lvl6pPr>
            <a:lvl7pPr marL="3840384" indent="0">
              <a:buNone/>
              <a:defRPr sz="1260"/>
            </a:lvl7pPr>
            <a:lvl8pPr marL="4480448" indent="0">
              <a:buNone/>
              <a:defRPr sz="1260"/>
            </a:lvl8pPr>
            <a:lvl9pPr marL="5120512"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8298E27-4894-47A6-80D6-9B850671A090}" type="datetime1">
              <a:rPr kumimoji="1" lang="ja-JP" altLang="en-US" smtClean="0"/>
              <a:t>2025/11/13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3975" y="384493"/>
            <a:ext cx="123115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3975" y="2240281"/>
            <a:ext cx="123115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3975" y="8898897"/>
            <a:ext cx="3191881"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13800252-EA92-4183-A8CA-BD22C4AA8667}" type="datetime1">
              <a:rPr kumimoji="1" lang="ja-JP" altLang="en-US" smtClean="0"/>
              <a:t>2025/11/13</a:t>
            </a:fld>
            <a:endParaRPr kumimoji="1" lang="ja-JP" altLang="en-US"/>
          </a:p>
        </p:txBody>
      </p:sp>
      <p:sp>
        <p:nvSpPr>
          <p:cNvPr id="5" name="フッター プレースホルダー 4"/>
          <p:cNvSpPr>
            <a:spLocks noGrp="1"/>
          </p:cNvSpPr>
          <p:nvPr>
            <p:ph type="ftr" sz="quarter" idx="3"/>
          </p:nvPr>
        </p:nvSpPr>
        <p:spPr>
          <a:xfrm>
            <a:off x="4673826" y="8898897"/>
            <a:ext cx="4331837"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803633" y="8898897"/>
            <a:ext cx="3191881"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1280128" rtl="0" eaLnBrk="1" latinLnBrk="0" hangingPunct="1">
        <a:spcBef>
          <a:spcPct val="0"/>
        </a:spcBef>
        <a:buNone/>
        <a:defRPr kumimoji="1" sz="6160" kern="1200">
          <a:solidFill>
            <a:schemeClr val="tx1"/>
          </a:solidFill>
          <a:latin typeface="+mj-lt"/>
          <a:ea typeface="+mj-ea"/>
          <a:cs typeface="+mj-cs"/>
        </a:defRPr>
      </a:lvl1pPr>
    </p:titleStyle>
    <p:bodyStyle>
      <a:lvl1pPr marL="480048" indent="-480048" algn="l" defTabSz="1280128"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04" indent="-400040" algn="l" defTabSz="1280128"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160" indent="-320032" algn="l" defTabSz="1280128"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24"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288"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352"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416"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480"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544" indent="-320032" algn="l" defTabSz="1280128"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28" rtl="0" eaLnBrk="1" latinLnBrk="0" hangingPunct="1">
        <a:defRPr kumimoji="1" sz="2520" kern="1200">
          <a:solidFill>
            <a:schemeClr val="tx1"/>
          </a:solidFill>
          <a:latin typeface="+mn-lt"/>
          <a:ea typeface="+mn-ea"/>
          <a:cs typeface="+mn-cs"/>
        </a:defRPr>
      </a:lvl1pPr>
      <a:lvl2pPr marL="640064" algn="l" defTabSz="1280128" rtl="0" eaLnBrk="1" latinLnBrk="0" hangingPunct="1">
        <a:defRPr kumimoji="1" sz="2520" kern="1200">
          <a:solidFill>
            <a:schemeClr val="tx1"/>
          </a:solidFill>
          <a:latin typeface="+mn-lt"/>
          <a:ea typeface="+mn-ea"/>
          <a:cs typeface="+mn-cs"/>
        </a:defRPr>
      </a:lvl2pPr>
      <a:lvl3pPr marL="1280128" algn="l" defTabSz="1280128" rtl="0" eaLnBrk="1" latinLnBrk="0" hangingPunct="1">
        <a:defRPr kumimoji="1" sz="2520" kern="1200">
          <a:solidFill>
            <a:schemeClr val="tx1"/>
          </a:solidFill>
          <a:latin typeface="+mn-lt"/>
          <a:ea typeface="+mn-ea"/>
          <a:cs typeface="+mn-cs"/>
        </a:defRPr>
      </a:lvl3pPr>
      <a:lvl4pPr marL="1920192" algn="l" defTabSz="1280128" rtl="0" eaLnBrk="1" latinLnBrk="0" hangingPunct="1">
        <a:defRPr kumimoji="1" sz="2520" kern="1200">
          <a:solidFill>
            <a:schemeClr val="tx1"/>
          </a:solidFill>
          <a:latin typeface="+mn-lt"/>
          <a:ea typeface="+mn-ea"/>
          <a:cs typeface="+mn-cs"/>
        </a:defRPr>
      </a:lvl4pPr>
      <a:lvl5pPr marL="2560256" algn="l" defTabSz="1280128" rtl="0" eaLnBrk="1" latinLnBrk="0" hangingPunct="1">
        <a:defRPr kumimoji="1" sz="2520" kern="1200">
          <a:solidFill>
            <a:schemeClr val="tx1"/>
          </a:solidFill>
          <a:latin typeface="+mn-lt"/>
          <a:ea typeface="+mn-ea"/>
          <a:cs typeface="+mn-cs"/>
        </a:defRPr>
      </a:lvl5pPr>
      <a:lvl6pPr marL="3200320" algn="l" defTabSz="1280128" rtl="0" eaLnBrk="1" latinLnBrk="0" hangingPunct="1">
        <a:defRPr kumimoji="1" sz="2520" kern="1200">
          <a:solidFill>
            <a:schemeClr val="tx1"/>
          </a:solidFill>
          <a:latin typeface="+mn-lt"/>
          <a:ea typeface="+mn-ea"/>
          <a:cs typeface="+mn-cs"/>
        </a:defRPr>
      </a:lvl6pPr>
      <a:lvl7pPr marL="3840384" algn="l" defTabSz="1280128" rtl="0" eaLnBrk="1" latinLnBrk="0" hangingPunct="1">
        <a:defRPr kumimoji="1" sz="2520" kern="1200">
          <a:solidFill>
            <a:schemeClr val="tx1"/>
          </a:solidFill>
          <a:latin typeface="+mn-lt"/>
          <a:ea typeface="+mn-ea"/>
          <a:cs typeface="+mn-cs"/>
        </a:defRPr>
      </a:lvl7pPr>
      <a:lvl8pPr marL="4480448" algn="l" defTabSz="1280128" rtl="0" eaLnBrk="1" latinLnBrk="0" hangingPunct="1">
        <a:defRPr kumimoji="1" sz="2520" kern="1200">
          <a:solidFill>
            <a:schemeClr val="tx1"/>
          </a:solidFill>
          <a:latin typeface="+mn-lt"/>
          <a:ea typeface="+mn-ea"/>
          <a:cs typeface="+mn-cs"/>
        </a:defRPr>
      </a:lvl8pPr>
      <a:lvl9pPr marL="5120512" algn="l" defTabSz="1280128"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emf"/></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5.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4.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5.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p:cNvSpPr/>
          <p:nvPr/>
        </p:nvSpPr>
        <p:spPr>
          <a:xfrm>
            <a:off x="70992" y="491640"/>
            <a:ext cx="13314772" cy="8413416"/>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4" name="角丸四角形 3"/>
          <p:cNvSpPr/>
          <p:nvPr/>
        </p:nvSpPr>
        <p:spPr>
          <a:xfrm>
            <a:off x="87024" y="493217"/>
            <a:ext cx="4336905"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800" b="1" dirty="0">
                <a:latin typeface="Meiryo UI" pitchFamily="50" charset="-128"/>
                <a:ea typeface="Meiryo UI" pitchFamily="50" charset="-128"/>
                <a:cs typeface="Meiryo UI" pitchFamily="50" charset="-128"/>
              </a:rPr>
              <a:t>（１）温室効果ガス排出量の推移</a:t>
            </a:r>
            <a:endParaRPr lang="en-US" altLang="ja-JP" sz="1800" b="1" dirty="0">
              <a:latin typeface="Meiryo UI" pitchFamily="50" charset="-128"/>
              <a:ea typeface="Meiryo UI" pitchFamily="50" charset="-128"/>
              <a:cs typeface="Meiryo UI" pitchFamily="50" charset="-128"/>
            </a:endParaRPr>
          </a:p>
        </p:txBody>
      </p:sp>
      <p:sp>
        <p:nvSpPr>
          <p:cNvPr id="11" name="正方形/長方形 10"/>
          <p:cNvSpPr/>
          <p:nvPr/>
        </p:nvSpPr>
        <p:spPr>
          <a:xfrm>
            <a:off x="569522" y="1093255"/>
            <a:ext cx="12317710" cy="348813"/>
          </a:xfrm>
          <a:prstGeom prst="rect">
            <a:avLst/>
          </a:prstGeom>
        </p:spPr>
        <p:txBody>
          <a:bodyPr wrap="square">
            <a:spAutoFit/>
          </a:bodyPr>
          <a:lstStyle/>
          <a:p>
            <a:pPr>
              <a:lnSpc>
                <a:spcPts val="2000"/>
              </a:lnSpc>
            </a:pP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○府域における</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2022</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年度の温室効果ガス排出量は</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4,528</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万トン（二酸化炭素換算）、前年度比</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7.5%</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増加</a:t>
            </a:r>
            <a:endPar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2" name="正方形/長方形 11"/>
          <p:cNvSpPr/>
          <p:nvPr/>
        </p:nvSpPr>
        <p:spPr>
          <a:xfrm>
            <a:off x="3892322" y="6540019"/>
            <a:ext cx="5894844" cy="348813"/>
          </a:xfrm>
          <a:prstGeom prst="rect">
            <a:avLst/>
          </a:prstGeom>
        </p:spPr>
        <p:txBody>
          <a:bodyPr wrap="square">
            <a:spAutoFit/>
          </a:bodyPr>
          <a:lstStyle/>
          <a:p>
            <a:pP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大阪府域における温室効果ガス排出量と電気の排出係数の推移</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 name="正方形/長方形 12"/>
          <p:cNvSpPr/>
          <p:nvPr/>
        </p:nvSpPr>
        <p:spPr>
          <a:xfrm>
            <a:off x="1508863" y="7057816"/>
            <a:ext cx="10299433" cy="1351332"/>
          </a:xfrm>
          <a:prstGeom prst="rect">
            <a:avLst/>
          </a:prstGeom>
        </p:spPr>
        <p:txBody>
          <a:bodyPr wrap="square">
            <a:spAutoFit/>
          </a:bodyPr>
          <a:lstStyle/>
          <a:p>
            <a:pPr>
              <a:lnSpc>
                <a:spcPts val="2000"/>
              </a:lnSpc>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電気の排出係数とは、使用電力量１</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kWh </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当たりの二酸化炭素排出量を表す係数。発電時の電源構成（火力発電や再生可能エネルギー等による発電のバランス）により変動し、火力発電の割合が減少すると係数は小さくなる。</a:t>
            </a:r>
          </a:p>
          <a:p>
            <a:pPr>
              <a:lnSpc>
                <a:spcPts val="2000"/>
              </a:lnSpc>
            </a:pP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2000"/>
              </a:lnSpc>
            </a:pP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※2005</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年度の電気の排出係数については、一般電気事業者等（現行制度における小売電気事業者）に対して大阪府が行った調査等により府内基礎排出係数を推計し、</a:t>
            </a:r>
            <a:r>
              <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2009</a:t>
            </a:r>
            <a:r>
              <a:rPr lang="ja-JP" altLang="en-US"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年度以降は同様の調査等により府内調整後排出係数を推計した。</a:t>
            </a:r>
          </a:p>
        </p:txBody>
      </p:sp>
      <p:grpSp>
        <p:nvGrpSpPr>
          <p:cNvPr id="16"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1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1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ja-JP" altLang="en-US" sz="1600" b="1" dirty="0">
                  <a:solidFill>
                    <a:schemeClr val="bg1"/>
                  </a:solidFill>
                  <a:latin typeface="Meiryo UI" panose="020B0604030504040204" pitchFamily="50" charset="-128"/>
                  <a:ea typeface="Meiryo UI" panose="020B0604030504040204" pitchFamily="50" charset="-128"/>
                </a:rPr>
                <a:t>案</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19"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20"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grpSp>
        <p:nvGrpSpPr>
          <p:cNvPr id="15" name="グループ化 14"/>
          <p:cNvGrpSpPr>
            <a:grpSpLocks noChangeAspect="1"/>
          </p:cNvGrpSpPr>
          <p:nvPr/>
        </p:nvGrpSpPr>
        <p:grpSpPr>
          <a:xfrm>
            <a:off x="7760014" y="37134"/>
            <a:ext cx="4969454" cy="423459"/>
            <a:chOff x="6029203" y="46261"/>
            <a:chExt cx="5407394" cy="460777"/>
          </a:xfrm>
        </p:grpSpPr>
        <p:pic>
          <p:nvPicPr>
            <p:cNvPr id="21" name="図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図 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図 1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図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図 24"/>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図 2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図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図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図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13"/>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3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32" name="図 31"/>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2" name="スライド番号プレースホルダー 1">
            <a:extLst>
              <a:ext uri="{FF2B5EF4-FFF2-40B4-BE49-F238E27FC236}">
                <a16:creationId xmlns:a16="http://schemas.microsoft.com/office/drawing/2014/main" id="{1E1FE586-CE62-4CFF-B1E3-E3C44B2B4627}"/>
              </a:ext>
            </a:extLst>
          </p:cNvPr>
          <p:cNvSpPr>
            <a:spLocks noGrp="1"/>
          </p:cNvSpPr>
          <p:nvPr>
            <p:ph type="sldNum" sz="quarter" idx="12"/>
          </p:nvPr>
        </p:nvSpPr>
        <p:spPr>
          <a:xfrm>
            <a:off x="10323998" y="9042033"/>
            <a:ext cx="3191881" cy="511175"/>
          </a:xfrm>
        </p:spPr>
        <p:txBody>
          <a:bodyPr/>
          <a:lstStyle/>
          <a:p>
            <a:fld id="{03334358-8247-4568-97F9-9763B8C66191}" type="slidenum">
              <a:rPr kumimoji="1" lang="ja-JP" altLang="en-US" smtClean="0"/>
              <a:t>1</a:t>
            </a:fld>
            <a:endParaRPr kumimoji="1" lang="ja-JP" altLang="en-US"/>
          </a:p>
        </p:txBody>
      </p:sp>
      <p:pic>
        <p:nvPicPr>
          <p:cNvPr id="6" name="図 5">
            <a:extLst>
              <a:ext uri="{FF2B5EF4-FFF2-40B4-BE49-F238E27FC236}">
                <a16:creationId xmlns:a16="http://schemas.microsoft.com/office/drawing/2014/main" id="{196FD24E-257E-4AF5-9E3D-7CE719C212F4}"/>
              </a:ext>
            </a:extLst>
          </p:cNvPr>
          <p:cNvPicPr>
            <a:picLocks noChangeAspect="1"/>
          </p:cNvPicPr>
          <p:nvPr/>
        </p:nvPicPr>
        <p:blipFill>
          <a:blip r:embed="rId14"/>
          <a:stretch>
            <a:fillRect/>
          </a:stretch>
        </p:blipFill>
        <p:spPr>
          <a:xfrm>
            <a:off x="2505329" y="1430656"/>
            <a:ext cx="8668830" cy="5249791"/>
          </a:xfrm>
          <a:prstGeom prst="rect">
            <a:avLst/>
          </a:prstGeom>
        </p:spPr>
      </p:pic>
      <p:sp>
        <p:nvSpPr>
          <p:cNvPr id="33" name="正方形/長方形 32">
            <a:extLst>
              <a:ext uri="{FF2B5EF4-FFF2-40B4-BE49-F238E27FC236}">
                <a16:creationId xmlns:a16="http://schemas.microsoft.com/office/drawing/2014/main" id="{70B37949-CDFF-49D6-A9BC-F2B0136055F8}"/>
              </a:ext>
            </a:extLst>
          </p:cNvPr>
          <p:cNvSpPr/>
          <p:nvPr/>
        </p:nvSpPr>
        <p:spPr>
          <a:xfrm>
            <a:off x="11441548" y="548993"/>
            <a:ext cx="1944216" cy="48690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1280160" rtl="0" eaLnBrk="1" latinLnBrk="0" hangingPunct="1">
              <a:defRPr kumimoji="1" sz="2520" kern="1200">
                <a:solidFill>
                  <a:schemeClr val="lt1"/>
                </a:solidFill>
                <a:latin typeface="+mn-lt"/>
                <a:ea typeface="+mn-ea"/>
                <a:cs typeface="+mn-cs"/>
              </a:defRPr>
            </a:lvl1pPr>
            <a:lvl2pPr marL="640080" algn="l" defTabSz="1280160" rtl="0" eaLnBrk="1" latinLnBrk="0" hangingPunct="1">
              <a:defRPr kumimoji="1" sz="2520" kern="1200">
                <a:solidFill>
                  <a:schemeClr val="lt1"/>
                </a:solidFill>
                <a:latin typeface="+mn-lt"/>
                <a:ea typeface="+mn-ea"/>
                <a:cs typeface="+mn-cs"/>
              </a:defRPr>
            </a:lvl2pPr>
            <a:lvl3pPr marL="1280160" algn="l" defTabSz="1280160" rtl="0" eaLnBrk="1" latinLnBrk="0" hangingPunct="1">
              <a:defRPr kumimoji="1" sz="2520" kern="1200">
                <a:solidFill>
                  <a:schemeClr val="lt1"/>
                </a:solidFill>
                <a:latin typeface="+mn-lt"/>
                <a:ea typeface="+mn-ea"/>
                <a:cs typeface="+mn-cs"/>
              </a:defRPr>
            </a:lvl3pPr>
            <a:lvl4pPr marL="1920240" algn="l" defTabSz="1280160" rtl="0" eaLnBrk="1" latinLnBrk="0" hangingPunct="1">
              <a:defRPr kumimoji="1" sz="2520" kern="1200">
                <a:solidFill>
                  <a:schemeClr val="lt1"/>
                </a:solidFill>
                <a:latin typeface="+mn-lt"/>
                <a:ea typeface="+mn-ea"/>
                <a:cs typeface="+mn-cs"/>
              </a:defRPr>
            </a:lvl4pPr>
            <a:lvl5pPr marL="2560320" algn="l" defTabSz="1280160" rtl="0" eaLnBrk="1" latinLnBrk="0" hangingPunct="1">
              <a:defRPr kumimoji="1" sz="2520" kern="1200">
                <a:solidFill>
                  <a:schemeClr val="lt1"/>
                </a:solidFill>
                <a:latin typeface="+mn-lt"/>
                <a:ea typeface="+mn-ea"/>
                <a:cs typeface="+mn-cs"/>
              </a:defRPr>
            </a:lvl5pPr>
            <a:lvl6pPr marL="3200400" algn="l" defTabSz="1280160" rtl="0" eaLnBrk="1" latinLnBrk="0" hangingPunct="1">
              <a:defRPr kumimoji="1" sz="2520" kern="1200">
                <a:solidFill>
                  <a:schemeClr val="lt1"/>
                </a:solidFill>
                <a:latin typeface="+mn-lt"/>
                <a:ea typeface="+mn-ea"/>
                <a:cs typeface="+mn-cs"/>
              </a:defRPr>
            </a:lvl6pPr>
            <a:lvl7pPr marL="3840480" algn="l" defTabSz="1280160" rtl="0" eaLnBrk="1" latinLnBrk="0" hangingPunct="1">
              <a:defRPr kumimoji="1" sz="2520" kern="1200">
                <a:solidFill>
                  <a:schemeClr val="lt1"/>
                </a:solidFill>
                <a:latin typeface="+mn-lt"/>
                <a:ea typeface="+mn-ea"/>
                <a:cs typeface="+mn-cs"/>
              </a:defRPr>
            </a:lvl7pPr>
            <a:lvl8pPr marL="4480560" algn="l" defTabSz="1280160" rtl="0" eaLnBrk="1" latinLnBrk="0" hangingPunct="1">
              <a:defRPr kumimoji="1" sz="2520" kern="1200">
                <a:solidFill>
                  <a:schemeClr val="lt1"/>
                </a:solidFill>
                <a:latin typeface="+mn-lt"/>
                <a:ea typeface="+mn-ea"/>
                <a:cs typeface="+mn-cs"/>
              </a:defRPr>
            </a:lvl8pPr>
            <a:lvl9pPr marL="5120640" algn="l" defTabSz="1280160" rtl="0" eaLnBrk="1" latinLnBrk="0" hangingPunct="1">
              <a:defRPr kumimoji="1" sz="2520" kern="1200">
                <a:solidFill>
                  <a:schemeClr val="lt1"/>
                </a:solidFill>
                <a:latin typeface="+mn-lt"/>
                <a:ea typeface="+mn-ea"/>
                <a:cs typeface="+mn-cs"/>
              </a:defRPr>
            </a:lvl9pPr>
          </a:lstStyle>
          <a:p>
            <a:pPr algn="ctr"/>
            <a:r>
              <a:rPr kumimoji="1" lang="ja-JP" altLang="en-US" sz="2000" dirty="0">
                <a:solidFill>
                  <a:schemeClr val="tx1"/>
                </a:solidFill>
              </a:rPr>
              <a:t>資料１－１</a:t>
            </a:r>
          </a:p>
        </p:txBody>
      </p:sp>
    </p:spTree>
    <p:extLst>
      <p:ext uri="{BB962C8B-B14F-4D97-AF65-F5344CB8AC3E}">
        <p14:creationId xmlns:p14="http://schemas.microsoft.com/office/powerpoint/2010/main" val="503083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正方形/長方形 15"/>
          <p:cNvSpPr/>
          <p:nvPr/>
        </p:nvSpPr>
        <p:spPr>
          <a:xfrm>
            <a:off x="538967" y="1853496"/>
            <a:ext cx="12378821" cy="1938992"/>
          </a:xfrm>
          <a:prstGeom prst="rect">
            <a:avLst/>
          </a:prstGeom>
        </p:spPr>
        <p:txBody>
          <a:bodyPr wrap="square">
            <a:spAutoFit/>
          </a:bodyPr>
          <a:lstStyle/>
          <a:p>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○温室効果ガス排出量は、計画の基準年度である</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2013</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年度から</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19.4</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％減少、前年度から</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7.5%</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増加している。</a:t>
            </a:r>
            <a:endPar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エネルギー消費量は、前年度と比べ</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2.1</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％減少しており、長期的に見ても減少傾向にある。</a:t>
            </a:r>
            <a:endPar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○温室効果ガス排出量が、前年度から増加した主な要因としては、原子力発電所の定期検査による停止の影響や</a:t>
            </a:r>
            <a:endPar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電力システム改革の一環で、再生可能エネルギー等の電気が全国で自由に取り引きされ、府内における</a:t>
            </a:r>
            <a:r>
              <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CO2</a:t>
            </a:r>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を排出</a:t>
            </a:r>
            <a:endParaRPr lang="en-US" altLang="ja-JP"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0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しない電気の割合が減少したことに伴う電気の排出係数の増加が挙げられる。</a:t>
            </a:r>
          </a:p>
        </p:txBody>
      </p:sp>
      <p:sp>
        <p:nvSpPr>
          <p:cNvPr id="17" name="Rectangle 2"/>
          <p:cNvSpPr>
            <a:spLocks noChangeArrowheads="1"/>
          </p:cNvSpPr>
          <p:nvPr/>
        </p:nvSpPr>
        <p:spPr bwMode="auto">
          <a:xfrm>
            <a:off x="248766" y="1022910"/>
            <a:ext cx="8490198" cy="552776"/>
          </a:xfrm>
          <a:prstGeom prst="rect">
            <a:avLst/>
          </a:prstGeom>
          <a:solidFill>
            <a:srgbClr val="DAEEF3"/>
          </a:solidFill>
          <a:ln w="38100" cmpd="dbl">
            <a:solidFill>
              <a:srgbClr val="000000"/>
            </a:solidFill>
            <a:miter lim="800000"/>
            <a:headEnd/>
            <a:tailEnd/>
          </a:ln>
        </p:spPr>
        <p:txBody>
          <a:bodyPr vert="horz" wrap="square" lIns="74295" tIns="8890" rIns="74295" bIns="8890" numCol="1" anchor="ctr" anchorCtr="0" compatLnSpc="1">
            <a:prstTxWarp prst="textNoShape">
              <a:avLst/>
            </a:prstTxWarp>
          </a:bodyPr>
          <a:lstStyle/>
          <a:p>
            <a:r>
              <a:rPr lang="ja-JP" altLang="en-US" sz="1800" b="1" dirty="0"/>
              <a:t>・実行計画の目標：</a:t>
            </a:r>
            <a:r>
              <a:rPr lang="en-US" altLang="ja-JP" sz="1800" dirty="0"/>
              <a:t>2030</a:t>
            </a:r>
            <a:r>
              <a:rPr lang="ja-JP" altLang="en-US" sz="1800" dirty="0"/>
              <a:t>年度の府域の温室効果ガス排出量を</a:t>
            </a:r>
            <a:r>
              <a:rPr lang="en-US" altLang="ja-JP" sz="1800" dirty="0"/>
              <a:t>2013</a:t>
            </a:r>
            <a:r>
              <a:rPr lang="ja-JP" altLang="en-US" sz="1800" dirty="0"/>
              <a:t>年度比で</a:t>
            </a:r>
            <a:r>
              <a:rPr lang="en-US" altLang="ja-JP" sz="1800" dirty="0"/>
              <a:t>40%</a:t>
            </a:r>
            <a:r>
              <a:rPr lang="ja-JP" altLang="en-US" sz="1800" dirty="0"/>
              <a:t>削減</a:t>
            </a:r>
            <a:endParaRPr lang="ja-JP" altLang="en-US" sz="1800" b="1" dirty="0"/>
          </a:p>
        </p:txBody>
      </p:sp>
      <p:sp>
        <p:nvSpPr>
          <p:cNvPr id="19" name="正方形/長方形 18"/>
          <p:cNvSpPr/>
          <p:nvPr/>
        </p:nvSpPr>
        <p:spPr>
          <a:xfrm>
            <a:off x="1903671" y="7891533"/>
            <a:ext cx="4422786" cy="325410"/>
          </a:xfrm>
          <a:prstGeom prst="rect">
            <a:avLst/>
          </a:prstGeom>
        </p:spPr>
        <p:txBody>
          <a:bodyPr wrap="square">
            <a:spAutoFit/>
          </a:bodyPr>
          <a:lstStyle/>
          <a:p>
            <a:pPr algn="ct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大阪府域における温室効果ガス排出量</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p:cNvSpPr/>
          <p:nvPr/>
        </p:nvSpPr>
        <p:spPr>
          <a:xfrm>
            <a:off x="9360024" y="7891533"/>
            <a:ext cx="2398586" cy="325410"/>
          </a:xfrm>
          <a:prstGeom prst="rect">
            <a:avLst/>
          </a:prstGeom>
        </p:spPr>
        <p:txBody>
          <a:bodyPr wrap="square">
            <a:spAutoFit/>
          </a:bodyPr>
          <a:lstStyle/>
          <a:p>
            <a:pPr algn="ctr">
              <a:lnSpc>
                <a:spcPts val="20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エネルギー消費量の推移</a:t>
            </a:r>
            <a:endPar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テキスト ボックス 20"/>
          <p:cNvSpPr txBox="1"/>
          <p:nvPr/>
        </p:nvSpPr>
        <p:spPr>
          <a:xfrm>
            <a:off x="8082391" y="8392256"/>
            <a:ext cx="5189841" cy="738664"/>
          </a:xfrm>
          <a:prstGeom prst="rect">
            <a:avLst/>
          </a:prstGeom>
          <a:noFill/>
        </p:spPr>
        <p:txBody>
          <a:bodyPr wrap="square" rtlCol="0">
            <a:spAutoFit/>
          </a:bodyPr>
          <a:lstStyle/>
          <a:p>
            <a:r>
              <a:rPr lang="ja-JP" altLang="en-US" sz="1400" dirty="0"/>
              <a:t>　</a:t>
            </a:r>
            <a:r>
              <a:rPr lang="en-US" altLang="ja-JP" sz="1400" dirty="0"/>
              <a:t>※</a:t>
            </a:r>
            <a:r>
              <a:rPr lang="ja-JP" altLang="en-US" sz="1400" dirty="0"/>
              <a:t>ここでのエネルギー消費量は、自然から直接得られる石油、</a:t>
            </a:r>
            <a:endParaRPr lang="en-US" altLang="ja-JP" sz="1400" dirty="0"/>
          </a:p>
          <a:p>
            <a:r>
              <a:rPr lang="ja-JP" altLang="en-US" sz="1400" dirty="0"/>
              <a:t>　　石炭、天然ガスなどを変換や加工して得られる電気、ガソリン、</a:t>
            </a:r>
            <a:endParaRPr lang="en-US" altLang="ja-JP" sz="1400" dirty="0"/>
          </a:p>
          <a:p>
            <a:r>
              <a:rPr lang="ja-JP" altLang="en-US" sz="1400" dirty="0"/>
              <a:t>　　都市ガスなどのエネルギーの消費量を示している。</a:t>
            </a:r>
          </a:p>
        </p:txBody>
      </p:sp>
      <p:grpSp>
        <p:nvGrpSpPr>
          <p:cNvPr id="29" name="グループ化 28"/>
          <p:cNvGrpSpPr>
            <a:grpSpLocks noChangeAspect="1"/>
          </p:cNvGrpSpPr>
          <p:nvPr/>
        </p:nvGrpSpPr>
        <p:grpSpPr>
          <a:xfrm>
            <a:off x="7760014" y="37134"/>
            <a:ext cx="4969454" cy="423459"/>
            <a:chOff x="6029203" y="46261"/>
            <a:chExt cx="5407394" cy="460777"/>
          </a:xfrm>
        </p:grpSpPr>
        <p:pic>
          <p:nvPicPr>
            <p:cNvPr id="30" name="図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図 1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図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図 3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図 3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図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図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図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図 13"/>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図 3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41" name="図 4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42" name="角丸四角形 41"/>
          <p:cNvSpPr/>
          <p:nvPr/>
        </p:nvSpPr>
        <p:spPr>
          <a:xfrm>
            <a:off x="70992" y="491640"/>
            <a:ext cx="13314772" cy="8773456"/>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5" name="角丸四角形 4"/>
          <p:cNvSpPr/>
          <p:nvPr/>
        </p:nvSpPr>
        <p:spPr>
          <a:xfrm>
            <a:off x="94603" y="480120"/>
            <a:ext cx="6038289"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rtlCol="0" anchor="ctr">
            <a:spAutoFit/>
          </a:bodyPr>
          <a:lstStyle/>
          <a:p>
            <a:r>
              <a:rPr lang="ja-JP" altLang="en-US" sz="1800" b="1" dirty="0">
                <a:latin typeface="Meiryo UI" pitchFamily="50" charset="-128"/>
                <a:ea typeface="Meiryo UI" pitchFamily="50" charset="-128"/>
                <a:cs typeface="Meiryo UI" pitchFamily="50" charset="-128"/>
              </a:rPr>
              <a:t>（２）実行計画の進捗状況</a:t>
            </a:r>
            <a:endParaRPr lang="en-US" altLang="ja-JP" sz="1800" b="1" dirty="0">
              <a:latin typeface="Meiryo UI" pitchFamily="50" charset="-128"/>
              <a:ea typeface="Meiryo UI" pitchFamily="50" charset="-128"/>
              <a:cs typeface="Meiryo UI" pitchFamily="50" charset="-128"/>
            </a:endParaRPr>
          </a:p>
        </p:txBody>
      </p:sp>
      <p:grpSp>
        <p:nvGrpSpPr>
          <p:cNvPr id="43"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44"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5"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ja-JP" altLang="en-US" sz="1600" b="1" dirty="0">
                  <a:solidFill>
                    <a:schemeClr val="bg1"/>
                  </a:solidFill>
                  <a:latin typeface="Meiryo UI" panose="020B0604030504040204" pitchFamily="50" charset="-128"/>
                  <a:ea typeface="Meiryo UI" panose="020B0604030504040204" pitchFamily="50" charset="-128"/>
                </a:rPr>
                <a:t>案</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46"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7"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sp>
        <p:nvSpPr>
          <p:cNvPr id="2" name="スライド番号プレースホルダー 1">
            <a:extLst>
              <a:ext uri="{FF2B5EF4-FFF2-40B4-BE49-F238E27FC236}">
                <a16:creationId xmlns:a16="http://schemas.microsoft.com/office/drawing/2014/main" id="{6CA960CF-8C29-4609-8635-ABE75AF6AA1E}"/>
              </a:ext>
            </a:extLst>
          </p:cNvPr>
          <p:cNvSpPr>
            <a:spLocks noGrp="1"/>
          </p:cNvSpPr>
          <p:nvPr>
            <p:ph type="sldNum" sz="quarter" idx="12"/>
          </p:nvPr>
        </p:nvSpPr>
        <p:spPr>
          <a:xfrm>
            <a:off x="10439859" y="9164914"/>
            <a:ext cx="3191881" cy="511175"/>
          </a:xfrm>
        </p:spPr>
        <p:txBody>
          <a:bodyPr/>
          <a:lstStyle/>
          <a:p>
            <a:fld id="{03334358-8247-4568-97F9-9763B8C66191}" type="slidenum">
              <a:rPr kumimoji="1" lang="ja-JP" altLang="en-US" smtClean="0"/>
              <a:t>2</a:t>
            </a:fld>
            <a:endParaRPr kumimoji="1" lang="ja-JP" altLang="en-US"/>
          </a:p>
        </p:txBody>
      </p:sp>
      <p:pic>
        <p:nvPicPr>
          <p:cNvPr id="4" name="図 3">
            <a:extLst>
              <a:ext uri="{FF2B5EF4-FFF2-40B4-BE49-F238E27FC236}">
                <a16:creationId xmlns:a16="http://schemas.microsoft.com/office/drawing/2014/main" id="{2DC3A69A-D73F-4FAF-8AF9-A1D18AA22EA7}"/>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7327513" y="4152528"/>
            <a:ext cx="5897750" cy="3659527"/>
          </a:xfrm>
          <a:prstGeom prst="rect">
            <a:avLst/>
          </a:prstGeom>
        </p:spPr>
      </p:pic>
      <p:pic>
        <p:nvPicPr>
          <p:cNvPr id="7" name="図 6">
            <a:extLst>
              <a:ext uri="{FF2B5EF4-FFF2-40B4-BE49-F238E27FC236}">
                <a16:creationId xmlns:a16="http://schemas.microsoft.com/office/drawing/2014/main" id="{029535ED-1759-468B-9A46-02E053A270D5}"/>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168582" y="3936504"/>
            <a:ext cx="7211067" cy="3778598"/>
          </a:xfrm>
          <a:prstGeom prst="rect">
            <a:avLst/>
          </a:prstGeom>
        </p:spPr>
      </p:pic>
    </p:spTree>
    <p:extLst>
      <p:ext uri="{BB962C8B-B14F-4D97-AF65-F5344CB8AC3E}">
        <p14:creationId xmlns:p14="http://schemas.microsoft.com/office/powerpoint/2010/main" val="4208781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8302355" y="5998063"/>
            <a:ext cx="4219860" cy="267124"/>
          </a:xfrm>
          <a:prstGeom prst="rect">
            <a:avLst/>
          </a:prstGeom>
        </p:spPr>
        <p:txBody>
          <a:bodyPr wrap="square">
            <a:spAutoFit/>
          </a:bodyPr>
          <a:lstStyle/>
          <a:p>
            <a:pPr marL="163513" marR="0" lvl="0" indent="-136525" algn="l" defTabSz="1280160" rtl="0" eaLnBrk="1" fontAlgn="auto" latinLnBrk="0" hangingPunct="1">
              <a:lnSpc>
                <a:spcPts val="15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　</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14" name="表 13"/>
          <p:cNvGraphicFramePr>
            <a:graphicFrameLocks noGrp="1"/>
          </p:cNvGraphicFramePr>
          <p:nvPr/>
        </p:nvGraphicFramePr>
        <p:xfrm>
          <a:off x="597500" y="6916960"/>
          <a:ext cx="11593288" cy="2346717"/>
        </p:xfrm>
        <a:graphic>
          <a:graphicData uri="http://schemas.openxmlformats.org/drawingml/2006/table">
            <a:tbl>
              <a:tblPr firstRow="1" bandRow="1">
                <a:tableStyleId>{F5AB1C69-6EDB-4FF4-983F-18BD219EF322}</a:tableStyleId>
              </a:tblPr>
              <a:tblGrid>
                <a:gridCol w="4000750">
                  <a:extLst>
                    <a:ext uri="{9D8B030D-6E8A-4147-A177-3AD203B41FA5}">
                      <a16:colId xmlns:a16="http://schemas.microsoft.com/office/drawing/2014/main" val="1459275241"/>
                    </a:ext>
                  </a:extLst>
                </a:gridCol>
                <a:gridCol w="7592538">
                  <a:extLst>
                    <a:ext uri="{9D8B030D-6E8A-4147-A177-3AD203B41FA5}">
                      <a16:colId xmlns:a16="http://schemas.microsoft.com/office/drawing/2014/main" val="3731626996"/>
                    </a:ext>
                  </a:extLst>
                </a:gridCol>
              </a:tblGrid>
              <a:tr h="319797">
                <a:tc>
                  <a:txBody>
                    <a:bodyPr/>
                    <a:lstStyle/>
                    <a:p>
                      <a:pPr algn="ctr"/>
                      <a:r>
                        <a:rPr kumimoji="1" lang="ja-JP" altLang="en-US" sz="1300" dirty="0">
                          <a:latin typeface="Meiryo UI" panose="020B0604030504040204" pitchFamily="50" charset="-128"/>
                          <a:ea typeface="Meiryo UI" panose="020B0604030504040204" pitchFamily="50" charset="-128"/>
                        </a:rPr>
                        <a:t>取組項目</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300" dirty="0">
                          <a:latin typeface="Meiryo UI" panose="020B0604030504040204" pitchFamily="50" charset="-128"/>
                          <a:ea typeface="Meiryo UI" panose="020B0604030504040204" pitchFamily="50" charset="-128"/>
                        </a:rPr>
                        <a:t>2030</a:t>
                      </a:r>
                      <a:r>
                        <a:rPr kumimoji="1" lang="ja-JP" altLang="en-US" sz="1300" dirty="0">
                          <a:latin typeface="Meiryo UI" panose="020B0604030504040204" pitchFamily="50" charset="-128"/>
                          <a:ea typeface="Meiryo UI" panose="020B0604030504040204" pitchFamily="50" charset="-128"/>
                        </a:rPr>
                        <a:t>年に向けて取り組む項目（取組みの方向性）</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33731871"/>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１ あらゆる主体の意識改革と行動喚起</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意識改革</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持続可能性に配慮した消費の拡大</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住宅の省エネ</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11932975"/>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２ 事業者における脱炭素化に向けた取組促進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脱炭素経営</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事業者による取組促進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建築物の省エネ</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技術革新</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12221773"/>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３ </a:t>
                      </a:r>
                      <a:r>
                        <a:rPr kumimoji="1" lang="en-US" altLang="ja-JP" sz="1300" dirty="0">
                          <a:latin typeface="Meiryo UI" panose="020B0604030504040204" pitchFamily="50" charset="-128"/>
                          <a:ea typeface="Meiryo UI" panose="020B0604030504040204" pitchFamily="50" charset="-128"/>
                        </a:rPr>
                        <a:t>CO2</a:t>
                      </a:r>
                      <a:r>
                        <a:rPr kumimoji="1" lang="ja-JP" altLang="en-US" sz="1300" dirty="0">
                          <a:latin typeface="Meiryo UI" panose="020B0604030504040204" pitchFamily="50" charset="-128"/>
                          <a:ea typeface="Meiryo UI" panose="020B0604030504040204" pitchFamily="50" charset="-128"/>
                        </a:rPr>
                        <a:t>排出の少ないエネルギーの利用促進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様々なアプローチによる</a:t>
                      </a:r>
                      <a:r>
                        <a:rPr kumimoji="1" lang="en-US" altLang="ja-JP" sz="1300" dirty="0">
                          <a:latin typeface="Meiryo UI" panose="020B0604030504040204" pitchFamily="50" charset="-128"/>
                          <a:ea typeface="Meiryo UI" panose="020B0604030504040204" pitchFamily="50" charset="-128"/>
                        </a:rPr>
                        <a:t>CO2</a:t>
                      </a:r>
                      <a:r>
                        <a:rPr kumimoji="1" lang="ja-JP" altLang="en-US" sz="1300" dirty="0">
                          <a:latin typeface="Meiryo UI" panose="020B0604030504040204" pitchFamily="50" charset="-128"/>
                          <a:ea typeface="Meiryo UI" panose="020B0604030504040204" pitchFamily="50" charset="-128"/>
                        </a:rPr>
                        <a:t>排出の少ないエネルギーの利用促進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再生可能エネルギー等の設置促進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9128793"/>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４ 輸送・移動における脱炭素化に向けた取組促進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en-US" altLang="ja-JP" sz="1300" dirty="0">
                          <a:latin typeface="Meiryo UI" panose="020B0604030504040204" pitchFamily="50" charset="-128"/>
                          <a:ea typeface="Meiryo UI" panose="020B0604030504040204" pitchFamily="50" charset="-128"/>
                        </a:rPr>
                        <a:t>ZEV</a:t>
                      </a:r>
                      <a:r>
                        <a:rPr kumimoji="1" lang="ja-JP" altLang="en-US" sz="1300" dirty="0">
                          <a:latin typeface="Meiryo UI" panose="020B0604030504040204" pitchFamily="50" charset="-128"/>
                          <a:ea typeface="Meiryo UI" panose="020B0604030504040204" pitchFamily="50" charset="-128"/>
                        </a:rPr>
                        <a:t>を中心とした電動車等の普及促進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新たなモビリティサービスの導入促進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など</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906449025"/>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５ 資源循環の促進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循環型社会推進計画に基づく３</a:t>
                      </a:r>
                      <a:r>
                        <a:rPr kumimoji="1" lang="en-US" altLang="ja-JP" sz="1300" dirty="0">
                          <a:latin typeface="Meiryo UI" panose="020B0604030504040204" pitchFamily="50" charset="-128"/>
                          <a:ea typeface="Meiryo UI" panose="020B0604030504040204" pitchFamily="50" charset="-128"/>
                        </a:rPr>
                        <a:t>R</a:t>
                      </a:r>
                      <a:r>
                        <a:rPr kumimoji="1" lang="ja-JP" altLang="en-US" sz="1300" dirty="0">
                          <a:latin typeface="Meiryo UI" panose="020B0604030504040204" pitchFamily="50" charset="-128"/>
                          <a:ea typeface="Meiryo UI" panose="020B0604030504040204" pitchFamily="50" charset="-128"/>
                        </a:rPr>
                        <a:t>等の推進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食品ロス対策推進計画に基づく食品ロスの削減</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など</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88798719"/>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６ 森林吸収・緑化等の推進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森林整備・木材利用の促進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都市緑化の推進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海洋生態系による</a:t>
                      </a:r>
                      <a:r>
                        <a:rPr kumimoji="1" lang="en-US" altLang="ja-JP" sz="1300" dirty="0">
                          <a:latin typeface="Meiryo UI" panose="020B0604030504040204" pitchFamily="50" charset="-128"/>
                          <a:ea typeface="Meiryo UI" panose="020B0604030504040204" pitchFamily="50" charset="-128"/>
                        </a:rPr>
                        <a:t>CO2</a:t>
                      </a:r>
                      <a:r>
                        <a:rPr kumimoji="1" lang="ja-JP" altLang="en-US" sz="1300" dirty="0">
                          <a:latin typeface="Meiryo UI" panose="020B0604030504040204" pitchFamily="50" charset="-128"/>
                          <a:ea typeface="Meiryo UI" panose="020B0604030504040204" pitchFamily="50" charset="-128"/>
                        </a:rPr>
                        <a:t>吸収</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532544723"/>
                  </a:ext>
                </a:extLst>
              </a:tr>
              <a:tr h="273057">
                <a:tc>
                  <a:txBody>
                    <a:bodyPr/>
                    <a:lstStyle/>
                    <a:p>
                      <a:pPr algn="l"/>
                      <a:r>
                        <a:rPr kumimoji="1" lang="ja-JP" altLang="en-US" sz="1300" dirty="0">
                          <a:latin typeface="Meiryo UI" panose="020B0604030504040204" pitchFamily="50" charset="-128"/>
                          <a:ea typeface="Meiryo UI" panose="020B0604030504040204" pitchFamily="50" charset="-128"/>
                        </a:rPr>
                        <a:t>７ 気候変動適応の推進等</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l"/>
                      <a:r>
                        <a:rPr kumimoji="1" lang="ja-JP" altLang="en-US" sz="1300" dirty="0">
                          <a:latin typeface="Meiryo UI" panose="020B0604030504040204" pitchFamily="50" charset="-128"/>
                          <a:ea typeface="Meiryo UI" panose="020B0604030504040204" pitchFamily="50" charset="-128"/>
                        </a:rPr>
                        <a:t>暑さ対策の推進</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適応７分野の取組みの着実な推進</a:t>
                      </a:r>
                      <a:endParaRPr kumimoji="1" lang="ja-JP" altLang="en-US" sz="13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885284834"/>
                  </a:ext>
                </a:extLst>
              </a:tr>
            </a:tbl>
          </a:graphicData>
        </a:graphic>
      </p:graphicFrame>
      <p:sp>
        <p:nvSpPr>
          <p:cNvPr id="15" name="正方形/長方形 14"/>
          <p:cNvSpPr/>
          <p:nvPr/>
        </p:nvSpPr>
        <p:spPr>
          <a:xfrm>
            <a:off x="7342722" y="6053753"/>
            <a:ext cx="5179493" cy="430887"/>
          </a:xfrm>
          <a:prstGeom prst="rect">
            <a:avLst/>
          </a:prstGeom>
        </p:spPr>
        <p:txBody>
          <a:bodyPr wrap="square">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大阪府地球温暖化実行計画（区域施策編）においては割合（歩合）で表示</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1280160" rtl="0" eaLnBrk="1" fontAlgn="auto" latinLnBrk="0" hangingPunct="1">
              <a:lnSpc>
                <a:spcPct val="10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大阪府循環型社会推進計画における</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2025</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年度目標値（一般廃棄物のみ）</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6" name="正方形/長方形 15"/>
          <p:cNvSpPr/>
          <p:nvPr/>
        </p:nvSpPr>
        <p:spPr>
          <a:xfrm>
            <a:off x="453483" y="6596616"/>
            <a:ext cx="5772894" cy="320344"/>
          </a:xfrm>
          <a:prstGeom prst="rect">
            <a:avLst/>
          </a:prstGeom>
        </p:spPr>
        <p:txBody>
          <a:bodyPr wrap="square">
            <a:spAutoFit/>
          </a:bodyPr>
          <a:lstStyle/>
          <a:p>
            <a:pPr marL="0" marR="0" lvl="0" indent="0" algn="l" defTabSz="1280160" rtl="0" eaLnBrk="1" fontAlgn="auto" latinLnBrk="0" hangingPunct="1">
              <a:lnSpc>
                <a:spcPts val="2000"/>
              </a:lnSpc>
              <a:spcBef>
                <a:spcPts val="0"/>
              </a:spcBef>
              <a:spcAft>
                <a:spcPts val="0"/>
              </a:spcAft>
              <a:buClrTx/>
              <a:buSzTx/>
              <a:buFontTx/>
              <a:buNone/>
              <a:tabLst/>
              <a:defRPr/>
            </a:pP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参考</a:t>
            </a:r>
            <a:r>
              <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大阪府地球温暖化対策実行計画（区域施策編）の取組項目</a:t>
            </a:r>
            <a:endParaRPr kumimoji="1" lang="en-US" altLang="ja-JP" sz="14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正方形/長方形 16"/>
          <p:cNvSpPr/>
          <p:nvPr/>
        </p:nvSpPr>
        <p:spPr>
          <a:xfrm>
            <a:off x="446687" y="6600900"/>
            <a:ext cx="11920719" cy="2764332"/>
          </a:xfrm>
          <a:prstGeom prst="rect">
            <a:avLst/>
          </a:prstGeom>
          <a:noFill/>
          <a:ln w="5715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1280160" rtl="0" eaLnBrk="1" fontAlgn="auto" latinLnBrk="0" hangingPunct="1">
              <a:lnSpc>
                <a:spcPct val="100000"/>
              </a:lnSpc>
              <a:spcBef>
                <a:spcPts val="0"/>
              </a:spcBef>
              <a:spcAft>
                <a:spcPts val="0"/>
              </a:spcAft>
              <a:buClrTx/>
              <a:buSzTx/>
              <a:buFontTx/>
              <a:buNone/>
              <a:tabLst/>
              <a:defRPr/>
            </a:pPr>
            <a:endParaRPr kumimoji="1" lang="ja-JP" altLang="en-US" sz="252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grpSp>
        <p:nvGrpSpPr>
          <p:cNvPr id="23" name="グループ化 22"/>
          <p:cNvGrpSpPr>
            <a:grpSpLocks noChangeAspect="1"/>
          </p:cNvGrpSpPr>
          <p:nvPr/>
        </p:nvGrpSpPr>
        <p:grpSpPr>
          <a:xfrm>
            <a:off x="7760014" y="37134"/>
            <a:ext cx="4969454" cy="423459"/>
            <a:chOff x="6029203" y="46261"/>
            <a:chExt cx="5407394" cy="460777"/>
          </a:xfrm>
        </p:grpSpPr>
        <p:pic>
          <p:nvPicPr>
            <p:cNvPr id="24" name="図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図 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図 1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図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 name="図 27"/>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図 2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図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図 13"/>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図 33"/>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35" name="図 3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36" name="角丸四角形 35"/>
          <p:cNvSpPr/>
          <p:nvPr/>
        </p:nvSpPr>
        <p:spPr>
          <a:xfrm>
            <a:off x="70992" y="491640"/>
            <a:ext cx="13314772" cy="9014310"/>
          </a:xfrm>
          <a:prstGeom prst="roundRect">
            <a:avLst>
              <a:gd name="adj" fmla="val 0"/>
            </a:avLst>
          </a:prstGeom>
          <a:no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96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
        <p:nvSpPr>
          <p:cNvPr id="10" name="角丸四角形 9"/>
          <p:cNvSpPr/>
          <p:nvPr/>
        </p:nvSpPr>
        <p:spPr>
          <a:xfrm>
            <a:off x="90042" y="469515"/>
            <a:ext cx="6038289"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tIns="36000" bIns="36000" rtlCol="0" anchor="ctr">
            <a:spAutoFit/>
          </a:bodyPr>
          <a:lstStyle/>
          <a:p>
            <a:pPr marL="0" marR="0" lvl="0" indent="0" algn="l" defTabSz="128016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rPr>
              <a:t>（３）管理指標・取組指標</a:t>
            </a:r>
            <a:endParaRPr kumimoji="1" lang="en-US" altLang="ja-JP" sz="1800" b="1" i="0" u="none" strike="noStrike" kern="1200" cap="none" spc="0" normalizeH="0" baseline="0" noProof="0" dirty="0">
              <a:ln>
                <a:noFill/>
              </a:ln>
              <a:solidFill>
                <a:prstClr val="white"/>
              </a:solidFill>
              <a:effectLst/>
              <a:uLnTx/>
              <a:uFillTx/>
              <a:latin typeface="Meiryo UI" pitchFamily="50" charset="-128"/>
              <a:ea typeface="Meiryo UI" pitchFamily="50" charset="-128"/>
              <a:cs typeface="Meiryo UI" pitchFamily="50" charset="-128"/>
            </a:endParaRPr>
          </a:p>
        </p:txBody>
      </p:sp>
      <p:grpSp>
        <p:nvGrpSpPr>
          <p:cNvPr id="37"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38"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39"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大阪府地球温暖化対策実行計画の進捗状況について</a:t>
              </a:r>
              <a:r>
                <a:rPr kumimoji="1" lang="en-US" altLang="zh-TW"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r>
                <a:rPr kumimoji="1" lang="zh-TW"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気候変動対策部会報告</a:t>
              </a:r>
              <a:r>
                <a:rPr kumimoji="1" lang="ja-JP" altLang="en-US"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案</a:t>
              </a:r>
              <a:r>
                <a:rPr kumimoji="1" lang="en-US" altLang="zh-TW"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rPr>
                <a:t>)</a:t>
              </a:r>
              <a:endParaRPr kumimoji="1" lang="en-US" altLang="ja-JP" sz="16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40"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sp>
          <p:nvSpPr>
            <p:cNvPr id="41"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128016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Calibri"/>
                <a:ea typeface="ＭＳ Ｐゴシック" panose="020B0600070205080204" pitchFamily="50" charset="-128"/>
                <a:cs typeface="+mn-cs"/>
              </a:endParaRPr>
            </a:p>
          </p:txBody>
        </p:sp>
      </p:grpSp>
      <p:sp>
        <p:nvSpPr>
          <p:cNvPr id="2" name="スライド番号プレースホルダー 1">
            <a:extLst>
              <a:ext uri="{FF2B5EF4-FFF2-40B4-BE49-F238E27FC236}">
                <a16:creationId xmlns:a16="http://schemas.microsoft.com/office/drawing/2014/main" id="{55FDA807-2D62-4776-A6A0-534D338D74BC}"/>
              </a:ext>
            </a:extLst>
          </p:cNvPr>
          <p:cNvSpPr>
            <a:spLocks noGrp="1"/>
          </p:cNvSpPr>
          <p:nvPr>
            <p:ph type="sldNum" sz="quarter" idx="12"/>
          </p:nvPr>
        </p:nvSpPr>
        <p:spPr>
          <a:xfrm>
            <a:off x="10170519" y="9030718"/>
            <a:ext cx="3191881" cy="511175"/>
          </a:xfrm>
        </p:spPr>
        <p:txBody>
          <a:bodyPr/>
          <a:lstStyle/>
          <a:p>
            <a:pPr marL="0" marR="0" lvl="0" indent="0" algn="r" defTabSz="1280160" rtl="0" eaLnBrk="1" fontAlgn="auto" latinLnBrk="0" hangingPunct="1">
              <a:lnSpc>
                <a:spcPct val="100000"/>
              </a:lnSpc>
              <a:spcBef>
                <a:spcPts val="0"/>
              </a:spcBef>
              <a:spcAft>
                <a:spcPts val="0"/>
              </a:spcAft>
              <a:buClrTx/>
              <a:buSzTx/>
              <a:buFontTx/>
              <a:buNone/>
              <a:tabLst/>
              <a:defRPr/>
            </a:pPr>
            <a:fld id="{03334358-8247-4568-97F9-9763B8C66191}" type="slidenum">
              <a:rPr kumimoji="1" lang="ja-JP" altLang="en-US" sz="1680" b="0" i="0" u="none" strike="noStrike" kern="1200" cap="none" spc="0" normalizeH="0" baseline="0" noProof="0" smtClean="0">
                <a:ln>
                  <a:noFill/>
                </a:ln>
                <a:solidFill>
                  <a:prstClr val="black">
                    <a:tint val="75000"/>
                  </a:prstClr>
                </a:solidFill>
                <a:effectLst/>
                <a:uLnTx/>
                <a:uFillTx/>
                <a:latin typeface="Calibri"/>
                <a:ea typeface="ＭＳ Ｐゴシック" panose="020B0600070205080204" pitchFamily="50" charset="-128"/>
                <a:cs typeface="+mn-cs"/>
              </a:rPr>
              <a:pPr marL="0" marR="0" lvl="0" indent="0" algn="r" defTabSz="1280160" rtl="0" eaLnBrk="1" fontAlgn="auto" latinLnBrk="0" hangingPunct="1">
                <a:lnSpc>
                  <a:spcPct val="100000"/>
                </a:lnSpc>
                <a:spcBef>
                  <a:spcPts val="0"/>
                </a:spcBef>
                <a:spcAft>
                  <a:spcPts val="0"/>
                </a:spcAft>
                <a:buClrTx/>
                <a:buSzTx/>
                <a:buFontTx/>
                <a:buNone/>
                <a:tabLst/>
                <a:defRPr/>
              </a:pPr>
              <a:t>3</a:t>
            </a:fld>
            <a:endParaRPr kumimoji="1" lang="ja-JP" altLang="en-US" sz="1680" b="0" i="0" u="none" strike="noStrike" kern="1200" cap="none" spc="0" normalizeH="0" baseline="0" noProof="0">
              <a:ln>
                <a:noFill/>
              </a:ln>
              <a:solidFill>
                <a:prstClr val="black">
                  <a:tint val="75000"/>
                </a:prstClr>
              </a:solidFill>
              <a:effectLst/>
              <a:uLnTx/>
              <a:uFillTx/>
              <a:latin typeface="Calibri"/>
              <a:ea typeface="ＭＳ Ｐゴシック" panose="020B0600070205080204" pitchFamily="50" charset="-128"/>
              <a:cs typeface="+mn-cs"/>
            </a:endParaRPr>
          </a:p>
        </p:txBody>
      </p:sp>
      <p:graphicFrame>
        <p:nvGraphicFramePr>
          <p:cNvPr id="42" name="表 41">
            <a:extLst>
              <a:ext uri="{FF2B5EF4-FFF2-40B4-BE49-F238E27FC236}">
                <a16:creationId xmlns:a16="http://schemas.microsoft.com/office/drawing/2014/main" id="{F1EE7D8B-1F84-40E2-902E-59706F37739A}"/>
              </a:ext>
            </a:extLst>
          </p:cNvPr>
          <p:cNvGraphicFramePr>
            <a:graphicFrameLocks noGrp="1"/>
          </p:cNvGraphicFramePr>
          <p:nvPr/>
        </p:nvGraphicFramePr>
        <p:xfrm>
          <a:off x="446687" y="2164432"/>
          <a:ext cx="11920719" cy="3901932"/>
        </p:xfrm>
        <a:graphic>
          <a:graphicData uri="http://schemas.openxmlformats.org/drawingml/2006/table">
            <a:tbl>
              <a:tblPr firstRow="1" bandRow="1">
                <a:tableStyleId>{F5AB1C69-6EDB-4FF4-983F-18BD219EF322}</a:tableStyleId>
              </a:tblPr>
              <a:tblGrid>
                <a:gridCol w="963299">
                  <a:extLst>
                    <a:ext uri="{9D8B030D-6E8A-4147-A177-3AD203B41FA5}">
                      <a16:colId xmlns:a16="http://schemas.microsoft.com/office/drawing/2014/main" val="3071943201"/>
                    </a:ext>
                  </a:extLst>
                </a:gridCol>
                <a:gridCol w="4588113">
                  <a:extLst>
                    <a:ext uri="{9D8B030D-6E8A-4147-A177-3AD203B41FA5}">
                      <a16:colId xmlns:a16="http://schemas.microsoft.com/office/drawing/2014/main" val="1459275241"/>
                    </a:ext>
                  </a:extLst>
                </a:gridCol>
                <a:gridCol w="1656184">
                  <a:extLst>
                    <a:ext uri="{9D8B030D-6E8A-4147-A177-3AD203B41FA5}">
                      <a16:colId xmlns:a16="http://schemas.microsoft.com/office/drawing/2014/main" val="3731626996"/>
                    </a:ext>
                  </a:extLst>
                </a:gridCol>
                <a:gridCol w="1584176">
                  <a:extLst>
                    <a:ext uri="{9D8B030D-6E8A-4147-A177-3AD203B41FA5}">
                      <a16:colId xmlns:a16="http://schemas.microsoft.com/office/drawing/2014/main" val="1221078927"/>
                    </a:ext>
                  </a:extLst>
                </a:gridCol>
                <a:gridCol w="1584176">
                  <a:extLst>
                    <a:ext uri="{9D8B030D-6E8A-4147-A177-3AD203B41FA5}">
                      <a16:colId xmlns:a16="http://schemas.microsoft.com/office/drawing/2014/main" val="3152349794"/>
                    </a:ext>
                  </a:extLst>
                </a:gridCol>
                <a:gridCol w="1544771">
                  <a:extLst>
                    <a:ext uri="{9D8B030D-6E8A-4147-A177-3AD203B41FA5}">
                      <a16:colId xmlns:a16="http://schemas.microsoft.com/office/drawing/2014/main" val="1109001118"/>
                    </a:ext>
                  </a:extLst>
                </a:gridCol>
              </a:tblGrid>
              <a:tr h="471331">
                <a:tc>
                  <a:txBody>
                    <a:bodyPr/>
                    <a:lstStyle/>
                    <a:p>
                      <a:pPr algn="ctr"/>
                      <a:r>
                        <a:rPr kumimoji="1" lang="ja-JP" altLang="en-US" sz="1400" dirty="0">
                          <a:latin typeface="Meiryo UI" panose="020B0604030504040204" pitchFamily="50" charset="-128"/>
                          <a:ea typeface="Meiryo UI" panose="020B0604030504040204" pitchFamily="50" charset="-128"/>
                        </a:rPr>
                        <a:t>取組項目</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取組指標</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solidFill>
                            <a:schemeClr val="lt1"/>
                          </a:solidFill>
                          <a:latin typeface="Meiryo UI" panose="020B0604030504040204" pitchFamily="50" charset="-128"/>
                          <a:ea typeface="Meiryo UI" panose="020B0604030504040204" pitchFamily="50" charset="-128"/>
                        </a:rPr>
                        <a:t>単位</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参考値</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（年度）</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最新値</a:t>
                      </a:r>
                    </a:p>
                    <a:p>
                      <a:pPr algn="ctr"/>
                      <a:r>
                        <a:rPr kumimoji="1" lang="ja-JP" altLang="en-US" sz="1400" dirty="0">
                          <a:latin typeface="Meiryo UI" panose="020B0604030504040204" pitchFamily="50" charset="-128"/>
                          <a:ea typeface="Meiryo UI" panose="020B0604030504040204" pitchFamily="50" charset="-128"/>
                        </a:rPr>
                        <a:t>（年度）</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指標値</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2030</a:t>
                      </a:r>
                      <a:r>
                        <a:rPr kumimoji="1" lang="ja-JP" altLang="en-US"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33731871"/>
                  </a:ext>
                </a:extLst>
              </a:tr>
              <a:tr h="277254">
                <a:tc rowSpan="2">
                  <a:txBody>
                    <a:bodyPr/>
                    <a:lstStyle/>
                    <a:p>
                      <a:pPr algn="ctr"/>
                      <a:r>
                        <a:rPr kumimoji="1" lang="ja-JP" altLang="en-US" sz="1400" dirty="0">
                          <a:latin typeface="Meiryo UI" panose="020B0604030504040204" pitchFamily="50" charset="-128"/>
                          <a:ea typeface="Meiryo UI" panose="020B0604030504040204" pitchFamily="50" charset="-128"/>
                        </a:rPr>
                        <a:t>１</a:t>
                      </a:r>
                      <a:endParaRPr kumimoji="1" lang="en-US" altLang="ja-JP"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400" dirty="0">
                          <a:latin typeface="Meiryo UI" panose="020B0604030504040204" pitchFamily="50" charset="-128"/>
                          <a:ea typeface="Meiryo UI" panose="020B0604030504040204" pitchFamily="50" charset="-128"/>
                        </a:rPr>
                        <a:t>１世帯あたりのエネルギー消費量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GJ/</a:t>
                      </a:r>
                      <a:r>
                        <a:rPr kumimoji="1" lang="ja-JP" altLang="en-US" sz="1400" dirty="0">
                          <a:latin typeface="Meiryo UI" panose="020B0604030504040204" pitchFamily="50" charset="-128"/>
                          <a:ea typeface="Meiryo UI" panose="020B0604030504040204" pitchFamily="50" charset="-128"/>
                        </a:rPr>
                        <a:t>世帯</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33.8</a:t>
                      </a:r>
                      <a:r>
                        <a:rPr kumimoji="1" lang="en-US" altLang="ja-JP" sz="1400" baseline="30000" dirty="0">
                          <a:latin typeface="Meiryo UI" panose="020B0604030504040204" pitchFamily="50" charset="-128"/>
                          <a:ea typeface="Meiryo UI" panose="020B0604030504040204" pitchFamily="50" charset="-128"/>
                        </a:rPr>
                        <a:t>(2013)</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30.8</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24.7</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11932975"/>
                  </a:ext>
                </a:extLst>
              </a:tr>
              <a:tr h="277254">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府庁における温室効果ガス排出量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solidFill>
                      <a:srgbClr val="EFF3EA"/>
                    </a:solidFill>
                  </a:tcPr>
                </a:tc>
                <a:tc>
                  <a:txBody>
                    <a:bodyPr/>
                    <a:lstStyle/>
                    <a:p>
                      <a:pPr algn="ctr"/>
                      <a:r>
                        <a:rPr kumimoji="1" lang="ja-JP" altLang="en-US" sz="1400" dirty="0">
                          <a:latin typeface="Meiryo UI" panose="020B0604030504040204" pitchFamily="50" charset="-128"/>
                          <a:ea typeface="Meiryo UI" panose="020B0604030504040204" pitchFamily="50" charset="-128"/>
                        </a:rPr>
                        <a:t>万</a:t>
                      </a:r>
                      <a:r>
                        <a:rPr kumimoji="1" lang="en-US" altLang="ja-JP" sz="1400" dirty="0">
                          <a:latin typeface="Meiryo UI" panose="020B0604030504040204" pitchFamily="50" charset="-128"/>
                          <a:ea typeface="Meiryo UI" panose="020B0604030504040204" pitchFamily="50" charset="-128"/>
                        </a:rPr>
                        <a:t>t-CO2</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54.1</a:t>
                      </a:r>
                      <a:r>
                        <a:rPr kumimoji="1" lang="en-US" altLang="ja-JP" sz="1400" baseline="30000" dirty="0">
                          <a:latin typeface="Meiryo UI" panose="020B0604030504040204" pitchFamily="50" charset="-128"/>
                          <a:ea typeface="Meiryo UI" panose="020B0604030504040204" pitchFamily="50" charset="-128"/>
                        </a:rPr>
                        <a:t>(2013)</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strike="noStrike" dirty="0">
                          <a:solidFill>
                            <a:schemeClr val="tx1"/>
                          </a:solidFill>
                          <a:latin typeface="Meiryo UI" panose="020B0604030504040204" pitchFamily="50" charset="-128"/>
                          <a:ea typeface="Meiryo UI" panose="020B0604030504040204" pitchFamily="50" charset="-128"/>
                        </a:rPr>
                        <a:t>40.3</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29.7</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12221773"/>
                  </a:ext>
                </a:extLst>
              </a:tr>
              <a:tr h="277254">
                <a:tc rowSpan="2">
                  <a:txBody>
                    <a:bodyPr/>
                    <a:lstStyle/>
                    <a:p>
                      <a:pPr algn="ctr"/>
                      <a:r>
                        <a:rPr kumimoji="1" lang="en-US" altLang="ja-JP" sz="1400" dirty="0">
                          <a:latin typeface="Meiryo UI" panose="020B0604030504040204" pitchFamily="50" charset="-128"/>
                          <a:ea typeface="Meiryo UI" panose="020B0604030504040204" pitchFamily="50" charset="-128"/>
                        </a:rPr>
                        <a:t>2</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400" dirty="0">
                          <a:latin typeface="Meiryo UI" panose="020B0604030504040204" pitchFamily="50" charset="-128"/>
                          <a:ea typeface="Meiryo UI" panose="020B0604030504040204" pitchFamily="50" charset="-128"/>
                        </a:rPr>
                        <a:t>特定事業者の温室効果ガス排出量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万</a:t>
                      </a:r>
                      <a:r>
                        <a:rPr kumimoji="1" lang="en-US" altLang="ja-JP" sz="1400" dirty="0">
                          <a:latin typeface="Meiryo UI" panose="020B0604030504040204" pitchFamily="50" charset="-128"/>
                          <a:ea typeface="Meiryo UI" panose="020B0604030504040204" pitchFamily="50" charset="-128"/>
                        </a:rPr>
                        <a:t>t-CO2</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2,032</a:t>
                      </a:r>
                      <a:r>
                        <a:rPr kumimoji="1" lang="en-US" altLang="ja-JP" sz="1400" baseline="30000" dirty="0">
                          <a:latin typeface="Meiryo UI" panose="020B0604030504040204" pitchFamily="50" charset="-128"/>
                          <a:ea typeface="Meiryo UI" panose="020B0604030504040204" pitchFamily="50" charset="-128"/>
                        </a:rPr>
                        <a:t>(2018)</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1,528</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1,366</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9128793"/>
                  </a:ext>
                </a:extLst>
              </a:tr>
              <a:tr h="277254">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府内総生産（実質）あたりのエネルギー消費量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PJ/</a:t>
                      </a:r>
                      <a:r>
                        <a:rPr kumimoji="1" lang="ja-JP" altLang="en-US" sz="1400" dirty="0">
                          <a:latin typeface="Meiryo UI" panose="020B0604030504040204" pitchFamily="50" charset="-128"/>
                          <a:ea typeface="Meiryo UI" panose="020B0604030504040204" pitchFamily="50" charset="-128"/>
                        </a:rPr>
                        <a:t>兆円</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15.0</a:t>
                      </a:r>
                      <a:r>
                        <a:rPr kumimoji="1" lang="en-US" altLang="ja-JP" sz="1400" baseline="30000" dirty="0">
                          <a:latin typeface="Meiryo UI" panose="020B0604030504040204" pitchFamily="50" charset="-128"/>
                          <a:ea typeface="Meiryo UI" panose="020B0604030504040204" pitchFamily="50" charset="-128"/>
                        </a:rPr>
                        <a:t>(2012)</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12.0</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9.0</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906449025"/>
                  </a:ext>
                </a:extLst>
              </a:tr>
              <a:tr h="277254">
                <a:tc rowSpan="2">
                  <a:txBody>
                    <a:bodyPr/>
                    <a:lstStyle/>
                    <a:p>
                      <a:pPr algn="ctr"/>
                      <a:r>
                        <a:rPr kumimoji="1" lang="en-US" altLang="ja-JP" sz="1400" dirty="0">
                          <a:latin typeface="Meiryo UI" panose="020B0604030504040204" pitchFamily="50" charset="-128"/>
                          <a:ea typeface="Meiryo UI" panose="020B0604030504040204" pitchFamily="50" charset="-128"/>
                        </a:rPr>
                        <a:t>3</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400" dirty="0">
                          <a:latin typeface="Meiryo UI" panose="020B0604030504040204" pitchFamily="50" charset="-128"/>
                          <a:ea typeface="Meiryo UI" panose="020B0604030504040204" pitchFamily="50" charset="-128"/>
                        </a:rPr>
                        <a:t>自立・分散型エネルギー導入量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万</a:t>
                      </a:r>
                      <a:r>
                        <a:rPr kumimoji="1" lang="en-US" altLang="ja-JP" sz="1400" dirty="0">
                          <a:latin typeface="Meiryo UI" panose="020B0604030504040204" pitchFamily="50" charset="-128"/>
                          <a:ea typeface="Meiryo UI" panose="020B0604030504040204" pitchFamily="50" charset="-128"/>
                        </a:rPr>
                        <a:t>kw</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185.1</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strike="noStrike" dirty="0">
                          <a:solidFill>
                            <a:schemeClr val="tx1"/>
                          </a:solidFill>
                          <a:latin typeface="Meiryo UI" panose="020B0604030504040204" pitchFamily="50" charset="-128"/>
                          <a:ea typeface="Meiryo UI" panose="020B0604030504040204" pitchFamily="50" charset="-128"/>
                        </a:rPr>
                        <a:t>200.7</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250</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788798719"/>
                  </a:ext>
                </a:extLst>
              </a:tr>
              <a:tr h="277254">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電力需要量に占める再生可能エネルギー利用率</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15</a:t>
                      </a: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a:t>
                      </a:r>
                      <a:r>
                        <a:rPr kumimoji="1" lang="en-US" altLang="ja-JP" sz="1400" baseline="30000" dirty="0">
                          <a:latin typeface="Meiryo UI" panose="020B0604030504040204" pitchFamily="50" charset="-128"/>
                          <a:ea typeface="Meiryo UI" panose="020B0604030504040204" pitchFamily="50" charset="-128"/>
                        </a:rPr>
                        <a:t>(2018)</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20.1</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35</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532544723"/>
                  </a:ext>
                </a:extLst>
              </a:tr>
              <a:tr h="277254">
                <a:tc rowSpan="3">
                  <a:txBody>
                    <a:bodyPr/>
                    <a:lstStyle/>
                    <a:p>
                      <a:pPr algn="ctr"/>
                      <a:r>
                        <a:rPr kumimoji="1" lang="en-US" altLang="ja-JP" sz="1400" dirty="0">
                          <a:latin typeface="Meiryo UI" panose="020B0604030504040204" pitchFamily="50" charset="-128"/>
                          <a:ea typeface="Meiryo UI" panose="020B0604030504040204" pitchFamily="50" charset="-128"/>
                        </a:rPr>
                        <a:t>4</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400" dirty="0">
                          <a:latin typeface="Meiryo UI" panose="020B0604030504040204" pitchFamily="50" charset="-128"/>
                          <a:ea typeface="Meiryo UI" panose="020B0604030504040204" pitchFamily="50" charset="-128"/>
                        </a:rPr>
                        <a:t>軽自動車を除く乗用車の新車販売に占める電動車の割合</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41.0</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51.6</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100</a:t>
                      </a:r>
                      <a:r>
                        <a:rPr kumimoji="1" lang="en-US" altLang="ja-JP" sz="1400" baseline="30000" dirty="0">
                          <a:solidFill>
                            <a:schemeClr val="tx1"/>
                          </a:solidFill>
                          <a:latin typeface="Meiryo UI" panose="020B0604030504040204" pitchFamily="50" charset="-128"/>
                          <a:ea typeface="Meiryo UI" panose="020B0604030504040204" pitchFamily="50" charset="-128"/>
                        </a:rPr>
                        <a:t>※</a:t>
                      </a:r>
                      <a:r>
                        <a:rPr kumimoji="1" lang="ja-JP" altLang="en-US" sz="1400" baseline="30000" dirty="0">
                          <a:solidFill>
                            <a:schemeClr val="tx1"/>
                          </a:solidFill>
                          <a:latin typeface="Meiryo UI" panose="020B0604030504040204" pitchFamily="50" charset="-128"/>
                          <a:ea typeface="Meiryo UI" panose="020B0604030504040204" pitchFamily="50" charset="-128"/>
                        </a:rPr>
                        <a:t>１</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885284834"/>
                  </a:ext>
                </a:extLst>
              </a:tr>
              <a:tr h="277254">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すべての乗用車の新車販売に占める電動車の割合</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36.6</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47.4</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90</a:t>
                      </a:r>
                      <a:r>
                        <a:rPr kumimoji="1" lang="en-US" altLang="ja-JP" sz="1400" baseline="30000" dirty="0">
                          <a:solidFill>
                            <a:schemeClr val="tx1"/>
                          </a:solidFill>
                          <a:latin typeface="Meiryo UI" panose="020B0604030504040204" pitchFamily="50" charset="-128"/>
                          <a:ea typeface="Meiryo UI" panose="020B0604030504040204" pitchFamily="50" charset="-128"/>
                        </a:rPr>
                        <a:t>※</a:t>
                      </a:r>
                      <a:r>
                        <a:rPr kumimoji="1" lang="ja-JP" altLang="en-US" sz="1400" baseline="30000" dirty="0">
                          <a:solidFill>
                            <a:schemeClr val="tx1"/>
                          </a:solidFill>
                          <a:latin typeface="Meiryo UI" panose="020B0604030504040204" pitchFamily="50" charset="-128"/>
                          <a:ea typeface="Meiryo UI" panose="020B0604030504040204" pitchFamily="50" charset="-128"/>
                        </a:rPr>
                        <a:t>１</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167781108"/>
                  </a:ext>
                </a:extLst>
              </a:tr>
              <a:tr h="284728">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すべての乗用車の新車販売に占める</a:t>
                      </a:r>
                      <a:r>
                        <a:rPr kumimoji="1" lang="en-US" altLang="ja-JP" sz="1400" dirty="0">
                          <a:latin typeface="Meiryo UI" panose="020B0604030504040204" pitchFamily="50" charset="-128"/>
                          <a:ea typeface="Meiryo UI" panose="020B0604030504040204" pitchFamily="50" charset="-128"/>
                        </a:rPr>
                        <a:t>ZEV</a:t>
                      </a:r>
                      <a:r>
                        <a:rPr kumimoji="1" lang="ja-JP" altLang="en-US" sz="1400" dirty="0">
                          <a:latin typeface="Meiryo UI" panose="020B0604030504040204" pitchFamily="50" charset="-128"/>
                          <a:ea typeface="Meiryo UI" panose="020B0604030504040204" pitchFamily="50" charset="-128"/>
                        </a:rPr>
                        <a:t>の割合</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0.9</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3.0</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baseline="300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40</a:t>
                      </a:r>
                      <a:r>
                        <a:rPr kumimoji="1" lang="en-US" altLang="ja-JP" sz="1400" baseline="30000" dirty="0">
                          <a:solidFill>
                            <a:schemeClr val="tx1"/>
                          </a:solidFill>
                          <a:latin typeface="Meiryo UI" panose="020B0604030504040204" pitchFamily="50" charset="-128"/>
                          <a:ea typeface="Meiryo UI" panose="020B0604030504040204" pitchFamily="50" charset="-128"/>
                        </a:rPr>
                        <a:t>※</a:t>
                      </a:r>
                      <a:r>
                        <a:rPr kumimoji="1" lang="ja-JP" altLang="en-US" sz="1400" baseline="30000" dirty="0">
                          <a:solidFill>
                            <a:schemeClr val="tx1"/>
                          </a:solidFill>
                          <a:latin typeface="Meiryo UI" panose="020B0604030504040204" pitchFamily="50" charset="-128"/>
                          <a:ea typeface="Meiryo UI" panose="020B0604030504040204" pitchFamily="50" charset="-128"/>
                        </a:rPr>
                        <a:t>１</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381429402"/>
                  </a:ext>
                </a:extLst>
              </a:tr>
              <a:tr h="277254">
                <a:tc rowSpan="2">
                  <a:txBody>
                    <a:bodyPr/>
                    <a:lstStyle/>
                    <a:p>
                      <a:pPr algn="ctr"/>
                      <a:r>
                        <a:rPr kumimoji="1" lang="en-US" altLang="ja-JP" sz="1400" dirty="0">
                          <a:latin typeface="Meiryo UI" panose="020B0604030504040204" pitchFamily="50" charset="-128"/>
                          <a:ea typeface="Meiryo UI" panose="020B0604030504040204" pitchFamily="50" charset="-128"/>
                        </a:rPr>
                        <a:t>5</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solidFill>
                      <a:srgbClr val="EFF3EA"/>
                    </a:solidFill>
                  </a:tcPr>
                </a:tc>
                <a:tc>
                  <a:txBody>
                    <a:bodyPr/>
                    <a:lstStyle/>
                    <a:p>
                      <a:pPr algn="l"/>
                      <a:r>
                        <a:rPr kumimoji="1" lang="ja-JP" altLang="en-US" sz="1400" dirty="0">
                          <a:latin typeface="Meiryo UI" panose="020B0604030504040204" pitchFamily="50" charset="-128"/>
                          <a:ea typeface="Meiryo UI" panose="020B0604030504040204" pitchFamily="50" charset="-128"/>
                        </a:rPr>
                        <a:t>一般廃棄物の廃プラスチックの焼却量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万</a:t>
                      </a:r>
                      <a:r>
                        <a:rPr kumimoji="1" lang="en-US" altLang="ja-JP" sz="1400" dirty="0">
                          <a:latin typeface="Meiryo UI" panose="020B0604030504040204" pitchFamily="50" charset="-128"/>
                          <a:ea typeface="Meiryo UI" panose="020B0604030504040204" pitchFamily="50" charset="-128"/>
                        </a:rPr>
                        <a:t>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43</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39</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28</a:t>
                      </a:r>
                      <a:r>
                        <a:rPr kumimoji="1" lang="en-US" altLang="ja-JP" sz="1400" baseline="30000" dirty="0">
                          <a:latin typeface="Meiryo UI" panose="020B0604030504040204" pitchFamily="50" charset="-128"/>
                          <a:ea typeface="Meiryo UI" panose="020B0604030504040204" pitchFamily="50" charset="-128"/>
                        </a:rPr>
                        <a:t>※</a:t>
                      </a:r>
                      <a:r>
                        <a:rPr kumimoji="1" lang="ja-JP" altLang="en-US" sz="1400" baseline="30000" dirty="0">
                          <a:latin typeface="Meiryo UI" panose="020B0604030504040204" pitchFamily="50" charset="-128"/>
                          <a:ea typeface="Meiryo UI" panose="020B0604030504040204" pitchFamily="50" charset="-128"/>
                        </a:rPr>
                        <a:t>２</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088438759"/>
                  </a:ext>
                </a:extLst>
              </a:tr>
              <a:tr h="335772">
                <a:tc vMerge="1">
                  <a:txBody>
                    <a:bodyPr/>
                    <a:lstStyle/>
                    <a:p>
                      <a:pPr algn="ctr"/>
                      <a:endParaRPr kumimoji="1" lang="ja-JP" altLang="en-US" sz="1200" dirty="0">
                        <a:solidFill>
                          <a:schemeClr val="tx1">
                            <a:lumMod val="50000"/>
                            <a:lumOff val="50000"/>
                          </a:schemeClr>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1400" dirty="0">
                          <a:latin typeface="Meiryo UI" panose="020B0604030504040204" pitchFamily="50" charset="-128"/>
                          <a:ea typeface="Meiryo UI" panose="020B0604030504040204" pitchFamily="50" charset="-128"/>
                        </a:rPr>
                        <a:t>府域の食品ロスの発生量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万</a:t>
                      </a:r>
                      <a:r>
                        <a:rPr kumimoji="1" lang="en-US" altLang="ja-JP" sz="1400" dirty="0">
                          <a:latin typeface="Meiryo UI" panose="020B0604030504040204" pitchFamily="50" charset="-128"/>
                          <a:ea typeface="Meiryo UI" panose="020B0604030504040204" pitchFamily="50" charset="-128"/>
                        </a:rPr>
                        <a:t>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43.1</a:t>
                      </a:r>
                      <a:r>
                        <a:rPr kumimoji="1" lang="en-US" altLang="ja-JP" sz="1400" baseline="30000" dirty="0">
                          <a:latin typeface="Meiryo UI" panose="020B0604030504040204" pitchFamily="50" charset="-128"/>
                          <a:ea typeface="Meiryo UI" panose="020B0604030504040204" pitchFamily="50" charset="-128"/>
                        </a:rPr>
                        <a:t>(2019)</a:t>
                      </a:r>
                      <a:endParaRPr kumimoji="1" lang="ja-JP" altLang="en-US" sz="1400" baseline="300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37.8</a:t>
                      </a:r>
                      <a:r>
                        <a:rPr kumimoji="1" lang="en-US" altLang="ja-JP" sz="1400" baseline="30000" dirty="0">
                          <a:solidFill>
                            <a:schemeClr val="tx1"/>
                          </a:solidFill>
                          <a:latin typeface="Meiryo UI" panose="020B0604030504040204" pitchFamily="50" charset="-128"/>
                          <a:ea typeface="Meiryo UI" panose="020B0604030504040204" pitchFamily="50" charset="-128"/>
                        </a:rPr>
                        <a:t>(2022)</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32.7</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209234213"/>
                  </a:ext>
                </a:extLst>
              </a:tr>
            </a:tbl>
          </a:graphicData>
        </a:graphic>
      </p:graphicFrame>
      <p:graphicFrame>
        <p:nvGraphicFramePr>
          <p:cNvPr id="43" name="表 42">
            <a:extLst>
              <a:ext uri="{FF2B5EF4-FFF2-40B4-BE49-F238E27FC236}">
                <a16:creationId xmlns:a16="http://schemas.microsoft.com/office/drawing/2014/main" id="{995764F5-4236-413A-A2BE-DC9ECD1ECDF0}"/>
              </a:ext>
            </a:extLst>
          </p:cNvPr>
          <p:cNvGraphicFramePr>
            <a:graphicFrameLocks noGrp="1"/>
          </p:cNvGraphicFramePr>
          <p:nvPr/>
        </p:nvGraphicFramePr>
        <p:xfrm>
          <a:off x="455900" y="998642"/>
          <a:ext cx="11911507" cy="1165790"/>
        </p:xfrm>
        <a:graphic>
          <a:graphicData uri="http://schemas.openxmlformats.org/drawingml/2006/table">
            <a:tbl>
              <a:tblPr firstRow="1" bandRow="1">
                <a:tableStyleId>{F5AB1C69-6EDB-4FF4-983F-18BD219EF322}</a:tableStyleId>
              </a:tblPr>
              <a:tblGrid>
                <a:gridCol w="5542199">
                  <a:extLst>
                    <a:ext uri="{9D8B030D-6E8A-4147-A177-3AD203B41FA5}">
                      <a16:colId xmlns:a16="http://schemas.microsoft.com/office/drawing/2014/main" val="3071943201"/>
                    </a:ext>
                  </a:extLst>
                </a:gridCol>
                <a:gridCol w="1656184">
                  <a:extLst>
                    <a:ext uri="{9D8B030D-6E8A-4147-A177-3AD203B41FA5}">
                      <a16:colId xmlns:a16="http://schemas.microsoft.com/office/drawing/2014/main" val="3731626996"/>
                    </a:ext>
                  </a:extLst>
                </a:gridCol>
                <a:gridCol w="1584176">
                  <a:extLst>
                    <a:ext uri="{9D8B030D-6E8A-4147-A177-3AD203B41FA5}">
                      <a16:colId xmlns:a16="http://schemas.microsoft.com/office/drawing/2014/main" val="1221078927"/>
                    </a:ext>
                  </a:extLst>
                </a:gridCol>
                <a:gridCol w="1584176">
                  <a:extLst>
                    <a:ext uri="{9D8B030D-6E8A-4147-A177-3AD203B41FA5}">
                      <a16:colId xmlns:a16="http://schemas.microsoft.com/office/drawing/2014/main" val="3152349794"/>
                    </a:ext>
                  </a:extLst>
                </a:gridCol>
                <a:gridCol w="1544772">
                  <a:extLst>
                    <a:ext uri="{9D8B030D-6E8A-4147-A177-3AD203B41FA5}">
                      <a16:colId xmlns:a16="http://schemas.microsoft.com/office/drawing/2014/main" val="1109001118"/>
                    </a:ext>
                  </a:extLst>
                </a:gridCol>
              </a:tblGrid>
              <a:tr h="342586">
                <a:tc>
                  <a:txBody>
                    <a:bodyPr/>
                    <a:lstStyle/>
                    <a:p>
                      <a:pPr algn="ctr"/>
                      <a:r>
                        <a:rPr kumimoji="1" lang="ja-JP" altLang="en-US" sz="1400" dirty="0">
                          <a:latin typeface="Meiryo UI" panose="020B0604030504040204" pitchFamily="50" charset="-128"/>
                          <a:ea typeface="Meiryo UI" panose="020B0604030504040204" pitchFamily="50" charset="-128"/>
                        </a:rPr>
                        <a:t>管理指標</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単位</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参考値</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2013</a:t>
                      </a:r>
                      <a:r>
                        <a:rPr kumimoji="1" lang="ja-JP" altLang="en-US"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最新値</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202</a:t>
                      </a:r>
                      <a:r>
                        <a:rPr kumimoji="1" lang="en-US" altLang="ja-JP" sz="1400" dirty="0">
                          <a:solidFill>
                            <a:schemeClr val="bg1"/>
                          </a:solidFill>
                          <a:latin typeface="Meiryo UI" panose="020B0604030504040204" pitchFamily="50" charset="-128"/>
                          <a:ea typeface="Meiryo UI" panose="020B0604030504040204" pitchFamily="50" charset="-128"/>
                        </a:rPr>
                        <a:t>2</a:t>
                      </a:r>
                      <a:r>
                        <a:rPr kumimoji="1" lang="ja-JP" altLang="en-US"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400" dirty="0">
                          <a:latin typeface="Meiryo UI" panose="020B0604030504040204" pitchFamily="50" charset="-128"/>
                          <a:ea typeface="Meiryo UI" panose="020B0604030504040204" pitchFamily="50" charset="-128"/>
                        </a:rPr>
                        <a:t>指標値</a:t>
                      </a:r>
                      <a:endParaRPr kumimoji="1" lang="en-US" altLang="ja-JP" sz="1400" dirty="0">
                        <a:latin typeface="Meiryo UI" panose="020B0604030504040204" pitchFamily="50" charset="-128"/>
                        <a:ea typeface="Meiryo UI" panose="020B0604030504040204" pitchFamily="50" charset="-128"/>
                      </a:endParaRPr>
                    </a:p>
                    <a:p>
                      <a:pPr algn="ct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2030</a:t>
                      </a:r>
                      <a:r>
                        <a:rPr kumimoji="1" lang="ja-JP" altLang="en-US" sz="1400" dirty="0">
                          <a:latin typeface="Meiryo UI" panose="020B0604030504040204" pitchFamily="50" charset="-128"/>
                          <a:ea typeface="Meiryo UI" panose="020B0604030504040204" pitchFamily="50" charset="-128"/>
                        </a:rPr>
                        <a:t>）</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33731871"/>
                  </a:ext>
                </a:extLst>
              </a:tr>
              <a:tr h="245426">
                <a:tc>
                  <a:txBody>
                    <a:bodyPr/>
                    <a:lstStyle/>
                    <a:p>
                      <a:pPr algn="l"/>
                      <a:r>
                        <a:rPr kumimoji="1" lang="ja-JP" altLang="en-US" sz="1400" dirty="0">
                          <a:latin typeface="Meiryo UI" panose="020B0604030504040204" pitchFamily="50" charset="-128"/>
                          <a:ea typeface="Meiryo UI" panose="020B0604030504040204" pitchFamily="50" charset="-128"/>
                        </a:rPr>
                        <a:t>エネルギー消費量</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400" dirty="0">
                          <a:latin typeface="Meiryo UI" panose="020B0604030504040204" pitchFamily="50" charset="-128"/>
                          <a:ea typeface="Meiryo UI" panose="020B0604030504040204" pitchFamily="50" charset="-128"/>
                        </a:rPr>
                        <a:t>PJ</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577</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497</a:t>
                      </a:r>
                      <a:endParaRPr kumimoji="1" lang="ja-JP" altLang="en-US" sz="1400" strike="sngStrike"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solidFill>
                            <a:schemeClr val="tx1"/>
                          </a:solidFill>
                          <a:latin typeface="Meiryo UI" panose="020B0604030504040204" pitchFamily="50" charset="-128"/>
                          <a:ea typeface="Meiryo UI" panose="020B0604030504040204" pitchFamily="50" charset="-128"/>
                        </a:rPr>
                        <a:t>415</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11932975"/>
                  </a:ext>
                </a:extLst>
              </a:tr>
              <a:tr h="342830">
                <a:tc>
                  <a:txBody>
                    <a:bodyPr/>
                    <a:lstStyle/>
                    <a:p>
                      <a:pPr algn="l"/>
                      <a:r>
                        <a:rPr kumimoji="1" lang="ja-JP" altLang="en-US" sz="1400" dirty="0">
                          <a:latin typeface="Meiryo UI" panose="020B0604030504040204" pitchFamily="50" charset="-128"/>
                          <a:ea typeface="Meiryo UI" panose="020B0604030504040204" pitchFamily="50" charset="-128"/>
                        </a:rPr>
                        <a:t>電気の排出係数</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nchor="ctr"/>
                </a:tc>
                <a:tc>
                  <a:txBody>
                    <a:bodyPr/>
                    <a:lstStyle/>
                    <a:p>
                      <a:pPr algn="ctr"/>
                      <a:r>
                        <a:rPr kumimoji="1" lang="en-US" altLang="ja-JP" sz="1400" dirty="0">
                          <a:latin typeface="Meiryo UI" panose="020B0604030504040204" pitchFamily="50" charset="-128"/>
                          <a:ea typeface="Meiryo UI" panose="020B0604030504040204" pitchFamily="50" charset="-128"/>
                        </a:rPr>
                        <a:t>Kg-CO2/kWh</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0.513</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strike="noStrike" dirty="0">
                          <a:solidFill>
                            <a:schemeClr val="tx1"/>
                          </a:solidFill>
                          <a:latin typeface="Meiryo UI" panose="020B0604030504040204" pitchFamily="50" charset="-128"/>
                          <a:ea typeface="Meiryo UI" panose="020B0604030504040204" pitchFamily="50" charset="-128"/>
                        </a:rPr>
                        <a:t>0.419</a:t>
                      </a:r>
                      <a:endParaRPr kumimoji="1" lang="ja-JP" altLang="en-US" sz="1400" strike="sngStrike" dirty="0">
                        <a:solidFill>
                          <a:schemeClr val="tx1"/>
                        </a:solidFill>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0.33</a:t>
                      </a:r>
                      <a:endParaRPr kumimoji="1" lang="ja-JP" altLang="en-US" sz="1400" dirty="0">
                        <a:solidFill>
                          <a:schemeClr val="tx1">
                            <a:lumMod val="50000"/>
                            <a:lumOff val="50000"/>
                          </a:schemeClr>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412221773"/>
                  </a:ext>
                </a:extLst>
              </a:tr>
            </a:tbl>
          </a:graphicData>
        </a:graphic>
      </p:graphicFrame>
    </p:spTree>
    <p:extLst>
      <p:ext uri="{BB962C8B-B14F-4D97-AF65-F5344CB8AC3E}">
        <p14:creationId xmlns:p14="http://schemas.microsoft.com/office/powerpoint/2010/main" val="41510607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角丸四角形 20">
            <a:extLst>
              <a:ext uri="{FF2B5EF4-FFF2-40B4-BE49-F238E27FC236}">
                <a16:creationId xmlns:a16="http://schemas.microsoft.com/office/drawing/2014/main" id="{DD065BC5-DFFD-4A8C-8786-61C554B3EE36}"/>
              </a:ext>
            </a:extLst>
          </p:cNvPr>
          <p:cNvSpPr/>
          <p:nvPr/>
        </p:nvSpPr>
        <p:spPr>
          <a:xfrm>
            <a:off x="93456" y="484403"/>
            <a:ext cx="13515040" cy="907569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lIns="36000" rIns="36000" rtlCol="0" anchor="ctr"/>
          <a:lstStyle/>
          <a:p>
            <a:r>
              <a:rPr lang="ja-JP" altLang="en-US" sz="1960" dirty="0">
                <a:latin typeface="Meiryo UI" panose="020B0604030504040204" pitchFamily="50" charset="-128"/>
                <a:ea typeface="Meiryo UI" panose="020B0604030504040204" pitchFamily="50" charset="-128"/>
              </a:rPr>
              <a:t>　</a:t>
            </a:r>
          </a:p>
        </p:txBody>
      </p:sp>
      <p:sp>
        <p:nvSpPr>
          <p:cNvPr id="71" name="正方形/長方形 70"/>
          <p:cNvSpPr/>
          <p:nvPr/>
        </p:nvSpPr>
        <p:spPr>
          <a:xfrm>
            <a:off x="8320929" y="6209647"/>
            <a:ext cx="4219860" cy="284693"/>
          </a:xfrm>
          <a:prstGeom prst="rect">
            <a:avLst/>
          </a:prstGeom>
        </p:spPr>
        <p:txBody>
          <a:bodyPr wrap="square">
            <a:spAutoFit/>
          </a:bodyPr>
          <a:lstStyle/>
          <a:p>
            <a:pPr marL="163509" indent="-136522">
              <a:lnSpc>
                <a:spcPts val="15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2" name="正方形/長方形 101"/>
          <p:cNvSpPr/>
          <p:nvPr/>
        </p:nvSpPr>
        <p:spPr>
          <a:xfrm>
            <a:off x="128209" y="842990"/>
            <a:ext cx="12412580" cy="605294"/>
          </a:xfrm>
          <a:prstGeom prst="rect">
            <a:avLst/>
          </a:prstGeom>
        </p:spPr>
        <p:txBody>
          <a:bodyPr wrap="square">
            <a:spAutoFit/>
          </a:bodyPr>
          <a:lstStyle/>
          <a:p>
            <a:pPr marL="174621" indent="-174621">
              <a:lnSpc>
                <a:spcPts val="20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〇実行計画に掲げた</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年に向けて取り組む項目のうち、「◇：実施予定、▽今後検討予定」とした項目及び「○：実施中」のうち、取組みを拡充する項目の進捗状況と、これからの取組みについて整理</a:t>
            </a:r>
            <a:endPar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7" name="正方形/長方形 36"/>
          <p:cNvSpPr/>
          <p:nvPr/>
        </p:nvSpPr>
        <p:spPr>
          <a:xfrm>
            <a:off x="4067847" y="1288017"/>
            <a:ext cx="4105749"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計画時の記号　○：実施中　　　　　</a:t>
            </a:r>
            <a:r>
              <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◇：実施予定</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▽：今後検討予定　ー：計画未記載</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2" name="正方形/長方形 31"/>
          <p:cNvSpPr/>
          <p:nvPr/>
        </p:nvSpPr>
        <p:spPr>
          <a:xfrm>
            <a:off x="8298834" y="1286036"/>
            <a:ext cx="4801453"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進捗状況の記号　○：実施中（予算措置</a:t>
            </a:r>
            <a:r>
              <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or</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制度対応済み）　　　　</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◇：実施予定　　▽：今後検討予定（未着手）</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7" name="角丸四角形 16"/>
          <p:cNvSpPr/>
          <p:nvPr/>
        </p:nvSpPr>
        <p:spPr>
          <a:xfrm>
            <a:off x="90042" y="481694"/>
            <a:ext cx="4715745"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800" b="1" dirty="0">
                <a:latin typeface="Meiryo UI" pitchFamily="50" charset="-128"/>
                <a:ea typeface="Meiryo UI" pitchFamily="50" charset="-128"/>
                <a:cs typeface="Meiryo UI" pitchFamily="50" charset="-128"/>
              </a:rPr>
              <a:t>（４）実行計画の進捗状況（主な取組み）</a:t>
            </a:r>
          </a:p>
        </p:txBody>
      </p:sp>
      <p:grpSp>
        <p:nvGrpSpPr>
          <p:cNvPr id="28" name="グループ化 27"/>
          <p:cNvGrpSpPr>
            <a:grpSpLocks noChangeAspect="1"/>
          </p:cNvGrpSpPr>
          <p:nvPr/>
        </p:nvGrpSpPr>
        <p:grpSpPr>
          <a:xfrm>
            <a:off x="7760014" y="37134"/>
            <a:ext cx="4969454" cy="423459"/>
            <a:chOff x="6029203" y="46261"/>
            <a:chExt cx="5407394" cy="460777"/>
          </a:xfrm>
        </p:grpSpPr>
        <p:pic>
          <p:nvPicPr>
            <p:cNvPr id="29" name="図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1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 name="図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図 3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図 3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図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図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図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図 1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図 4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44" name="図 4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grpSp>
        <p:nvGrpSpPr>
          <p:cNvPr id="45"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46"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8"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ja-JP" altLang="en-US" sz="1600" b="1" dirty="0">
                  <a:solidFill>
                    <a:schemeClr val="bg1"/>
                  </a:solidFill>
                  <a:latin typeface="Meiryo UI" panose="020B0604030504040204" pitchFamily="50" charset="-128"/>
                  <a:ea typeface="Meiryo UI" panose="020B0604030504040204" pitchFamily="50" charset="-128"/>
                </a:rPr>
                <a:t>案</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49"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50"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sp>
        <p:nvSpPr>
          <p:cNvPr id="51" name="正方形/長方形 50">
            <a:extLst>
              <a:ext uri="{FF2B5EF4-FFF2-40B4-BE49-F238E27FC236}">
                <a16:creationId xmlns:a16="http://schemas.microsoft.com/office/drawing/2014/main" id="{65B14ED3-E3A4-42B2-A227-F044A0140858}"/>
              </a:ext>
            </a:extLst>
          </p:cNvPr>
          <p:cNvSpPr/>
          <p:nvPr/>
        </p:nvSpPr>
        <p:spPr>
          <a:xfrm>
            <a:off x="164097" y="1633887"/>
            <a:ext cx="3528393" cy="301415"/>
          </a:xfrm>
          <a:prstGeom prst="rect">
            <a:avLst/>
          </a:prstGeom>
          <a:ln>
            <a:solidFill>
              <a:schemeClr val="tx1"/>
            </a:solidFill>
          </a:ln>
        </p:spPr>
        <p:txBody>
          <a:bodyPr wrap="square" lIns="36000" tIns="72000" rIns="36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①　あらゆる主体の意識改革・行動喚起</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2" name="正方形/長方形 51">
            <a:extLst>
              <a:ext uri="{FF2B5EF4-FFF2-40B4-BE49-F238E27FC236}">
                <a16:creationId xmlns:a16="http://schemas.microsoft.com/office/drawing/2014/main" id="{013415D2-500E-4F67-9E90-F99117353279}"/>
              </a:ext>
            </a:extLst>
          </p:cNvPr>
          <p:cNvSpPr/>
          <p:nvPr/>
        </p:nvSpPr>
        <p:spPr>
          <a:xfrm>
            <a:off x="162050" y="5380702"/>
            <a:ext cx="4248473"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②　事業者における脱炭素化に向けた取組促進</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3" name="表 52">
            <a:extLst>
              <a:ext uri="{FF2B5EF4-FFF2-40B4-BE49-F238E27FC236}">
                <a16:creationId xmlns:a16="http://schemas.microsoft.com/office/drawing/2014/main" id="{5E2DE50D-8F75-4E31-8F33-ED858F247495}"/>
              </a:ext>
            </a:extLst>
          </p:cNvPr>
          <p:cNvGraphicFramePr>
            <a:graphicFrameLocks noGrp="1"/>
          </p:cNvGraphicFramePr>
          <p:nvPr>
            <p:extLst>
              <p:ext uri="{D42A27DB-BD31-4B8C-83A1-F6EECF244321}">
                <p14:modId xmlns:p14="http://schemas.microsoft.com/office/powerpoint/2010/main" val="1104975647"/>
              </p:ext>
            </p:extLst>
          </p:nvPr>
        </p:nvGraphicFramePr>
        <p:xfrm>
          <a:off x="193048" y="1975304"/>
          <a:ext cx="13356910" cy="3329352"/>
        </p:xfrm>
        <a:graphic>
          <a:graphicData uri="http://schemas.openxmlformats.org/drawingml/2006/table">
            <a:tbl>
              <a:tblPr firstRow="1" bandRow="1">
                <a:tableStyleId>{F5AB1C69-6EDB-4FF4-983F-18BD219EF322}</a:tableStyleId>
              </a:tblPr>
              <a:tblGrid>
                <a:gridCol w="612000">
                  <a:extLst>
                    <a:ext uri="{9D8B030D-6E8A-4147-A177-3AD203B41FA5}">
                      <a16:colId xmlns:a16="http://schemas.microsoft.com/office/drawing/2014/main" val="697526888"/>
                    </a:ext>
                  </a:extLst>
                </a:gridCol>
                <a:gridCol w="3730440">
                  <a:extLst>
                    <a:ext uri="{9D8B030D-6E8A-4147-A177-3AD203B41FA5}">
                      <a16:colId xmlns:a16="http://schemas.microsoft.com/office/drawing/2014/main" val="2710380831"/>
                    </a:ext>
                  </a:extLst>
                </a:gridCol>
                <a:gridCol w="4608512">
                  <a:extLst>
                    <a:ext uri="{9D8B030D-6E8A-4147-A177-3AD203B41FA5}">
                      <a16:colId xmlns:a16="http://schemas.microsoft.com/office/drawing/2014/main" val="1392995458"/>
                    </a:ext>
                  </a:extLst>
                </a:gridCol>
                <a:gridCol w="216024">
                  <a:extLst>
                    <a:ext uri="{9D8B030D-6E8A-4147-A177-3AD203B41FA5}">
                      <a16:colId xmlns:a16="http://schemas.microsoft.com/office/drawing/2014/main" val="4062590559"/>
                    </a:ext>
                  </a:extLst>
                </a:gridCol>
                <a:gridCol w="4189934">
                  <a:extLst>
                    <a:ext uri="{9D8B030D-6E8A-4147-A177-3AD203B41FA5}">
                      <a16:colId xmlns:a16="http://schemas.microsoft.com/office/drawing/2014/main" val="408412916"/>
                    </a:ext>
                  </a:extLst>
                </a:gridCol>
              </a:tblGrid>
              <a:tr h="244490">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2024</a:t>
                      </a:r>
                      <a:r>
                        <a:rPr kumimoji="1" lang="ja-JP" altLang="en-US" sz="1400" dirty="0">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27111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再生可能エネルギー</a:t>
                      </a:r>
                      <a:r>
                        <a:rPr kumimoji="1" lang="en-US" altLang="ja-JP" sz="1400" b="0" dirty="0">
                          <a:solidFill>
                            <a:schemeClr val="tx1"/>
                          </a:solidFill>
                          <a:latin typeface="Meiryo UI" panose="020B0604030504040204" pitchFamily="50" charset="-128"/>
                          <a:ea typeface="Meiryo UI" panose="020B0604030504040204" pitchFamily="50" charset="-128"/>
                        </a:rPr>
                        <a:t>100</a:t>
                      </a:r>
                      <a:r>
                        <a:rPr kumimoji="1" lang="ja-JP" altLang="en-US" sz="1400" b="0" dirty="0">
                          <a:solidFill>
                            <a:schemeClr val="tx1"/>
                          </a:solidFill>
                          <a:latin typeface="Meiryo UI" panose="020B0604030504040204" pitchFamily="50" charset="-128"/>
                          <a:ea typeface="Meiryo UI" panose="020B0604030504040204" pitchFamily="50" charset="-128"/>
                        </a:rPr>
                        <a:t>％電気など排出係数の低い電力の調達の推進</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大手前庁舎等において、再エネ</a:t>
                      </a:r>
                      <a:r>
                        <a:rPr kumimoji="1" lang="en-US" altLang="ja-JP" sz="1400" b="0" dirty="0">
                          <a:solidFill>
                            <a:schemeClr val="tx1"/>
                          </a:solidFill>
                          <a:latin typeface="Meiryo UI" panose="020B0604030504040204" pitchFamily="50" charset="-128"/>
                          <a:ea typeface="Meiryo UI" panose="020B0604030504040204" pitchFamily="50" charset="-128"/>
                        </a:rPr>
                        <a:t>100%</a:t>
                      </a:r>
                      <a:r>
                        <a:rPr kumimoji="1" lang="ja-JP" altLang="en-US" sz="1400" b="0" dirty="0">
                          <a:solidFill>
                            <a:schemeClr val="tx1"/>
                          </a:solidFill>
                          <a:latin typeface="Meiryo UI" panose="020B0604030504040204" pitchFamily="50" charset="-128"/>
                          <a:ea typeface="Meiryo UI" panose="020B0604030504040204" pitchFamily="50" charset="-128"/>
                        </a:rPr>
                        <a:t>電気を使用。</a:t>
                      </a:r>
                    </a:p>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府有施設再エネ</a:t>
                      </a:r>
                      <a:r>
                        <a:rPr kumimoji="1" lang="en-US" altLang="ja-JP" sz="1400" b="0" dirty="0">
                          <a:solidFill>
                            <a:schemeClr val="tx1"/>
                          </a:solidFill>
                          <a:latin typeface="Meiryo UI" panose="020B0604030504040204" pitchFamily="50" charset="-128"/>
                          <a:ea typeface="Meiryo UI" panose="020B0604030504040204" pitchFamily="50" charset="-128"/>
                        </a:rPr>
                        <a:t>WG</a:t>
                      </a:r>
                      <a:r>
                        <a:rPr kumimoji="1" lang="ja-JP" altLang="en-US" sz="1400" b="0" dirty="0">
                          <a:solidFill>
                            <a:schemeClr val="tx1"/>
                          </a:solidFill>
                          <a:latin typeface="Meiryo UI" panose="020B0604030504040204" pitchFamily="50" charset="-128"/>
                          <a:ea typeface="Meiryo UI" panose="020B0604030504040204" pitchFamily="50" charset="-128"/>
                        </a:rPr>
                        <a:t>において、府有施設への太陽光発電設備導入の検討を実施</a:t>
                      </a:r>
                      <a:endParaRPr kumimoji="1" lang="ja-JP" altLang="en-US" sz="1400" b="0"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府有施設への太陽光発電設備導入の検討</a:t>
                      </a:r>
                    </a:p>
                  </a:txBody>
                  <a:tcPr marL="36000" marR="36000"/>
                </a:tc>
                <a:extLst>
                  <a:ext uri="{0D108BD9-81ED-4DB2-BD59-A6C34878D82A}">
                    <a16:rowId xmlns:a16="http://schemas.microsoft.com/office/drawing/2014/main" val="268481703"/>
                  </a:ext>
                </a:extLst>
              </a:tr>
              <a:tr h="447040">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オンラインを活用したイベントや環境教育の推進</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オンラインイベント「ゼロカーボン・ダイアローグ</a:t>
                      </a:r>
                      <a:r>
                        <a:rPr kumimoji="1" lang="ja-JP" altLang="en-US" sz="1400" b="0">
                          <a:solidFill>
                            <a:schemeClr val="tx1"/>
                          </a:solidFill>
                          <a:latin typeface="Meiryo UI" panose="020B0604030504040204" pitchFamily="50" charset="-128"/>
                          <a:ea typeface="Meiryo UI" panose="020B0604030504040204" pitchFamily="50" charset="-128"/>
                        </a:rPr>
                        <a:t>」をオンライン</a:t>
                      </a:r>
                      <a:r>
                        <a:rPr kumimoji="1" lang="ja-JP" altLang="en-US" sz="1400" b="0" dirty="0">
                          <a:solidFill>
                            <a:schemeClr val="tx1"/>
                          </a:solidFill>
                          <a:latin typeface="Meiryo UI" panose="020B0604030504040204" pitchFamily="50" charset="-128"/>
                          <a:ea typeface="Meiryo UI" panose="020B0604030504040204" pitchFamily="50" charset="-128"/>
                        </a:rPr>
                        <a:t>配信するとともに、</a:t>
                      </a:r>
                      <a:r>
                        <a:rPr kumimoji="1" lang="en-US" altLang="ja-JP" sz="1400" b="0" dirty="0">
                          <a:solidFill>
                            <a:schemeClr val="tx1"/>
                          </a:solidFill>
                          <a:latin typeface="Meiryo UI" panose="020B0604030504040204" pitchFamily="50" charset="-128"/>
                          <a:ea typeface="Meiryo UI" panose="020B0604030504040204" pitchFamily="50" charset="-128"/>
                        </a:rPr>
                        <a:t>web</a:t>
                      </a:r>
                      <a:r>
                        <a:rPr kumimoji="1" lang="ja-JP" altLang="en-US" sz="1400" b="0" dirty="0">
                          <a:solidFill>
                            <a:schemeClr val="tx1"/>
                          </a:solidFill>
                          <a:latin typeface="Meiryo UI" panose="020B0604030504040204" pitchFamily="50" charset="-128"/>
                          <a:ea typeface="Meiryo UI" panose="020B0604030504040204" pitchFamily="50" charset="-128"/>
                        </a:rPr>
                        <a:t>サイトや</a:t>
                      </a:r>
                      <a:r>
                        <a:rPr kumimoji="1" lang="en-US" altLang="ja-JP" sz="1400" b="0" dirty="0">
                          <a:solidFill>
                            <a:schemeClr val="tx1"/>
                          </a:solidFill>
                          <a:latin typeface="Meiryo UI" panose="020B0604030504040204" pitchFamily="50" charset="-128"/>
                          <a:ea typeface="Meiryo UI" panose="020B0604030504040204" pitchFamily="50" charset="-128"/>
                        </a:rPr>
                        <a:t>SNS</a:t>
                      </a:r>
                      <a:r>
                        <a:rPr kumimoji="1" lang="ja-JP" altLang="en-US" sz="1400" b="0" dirty="0">
                          <a:solidFill>
                            <a:schemeClr val="tx1"/>
                          </a:solidFill>
                          <a:latin typeface="Meiryo UI" panose="020B0604030504040204" pitchFamily="50" charset="-128"/>
                          <a:ea typeface="Meiryo UI" panose="020B0604030504040204" pitchFamily="50" charset="-128"/>
                        </a:rPr>
                        <a:t>で開催状況を情報提供</a:t>
                      </a:r>
                      <a:endParaRPr kumimoji="1" lang="ja-JP" altLang="en-US" sz="1400" b="0"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lang="ja-JP" altLang="en-US" sz="1400" dirty="0">
                          <a:solidFill>
                            <a:schemeClr val="tx1"/>
                          </a:solidFill>
                          <a:latin typeface="Meiryo UI" panose="020B0604030504040204" pitchFamily="50" charset="-128"/>
                          <a:ea typeface="Meiryo UI" panose="020B0604030504040204" pitchFamily="50" charset="-128"/>
                        </a:rPr>
                        <a:t>万博で紹介されたコンテンツを盛り込んだ「ゼロカーボン・ダイアローグ」など、脱炭素社会実現に向けた機運醸成・環境教育イベントを開催</a:t>
                      </a:r>
                    </a:p>
                  </a:txBody>
                  <a:tcPr marL="36000" marR="36000"/>
                </a:tc>
                <a:extLst>
                  <a:ext uri="{0D108BD9-81ED-4DB2-BD59-A6C34878D82A}">
                    <a16:rowId xmlns:a16="http://schemas.microsoft.com/office/drawing/2014/main" val="1162381510"/>
                  </a:ext>
                </a:extLst>
              </a:tr>
              <a:tr h="494062">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各教育課程や年齢層に応じたコンテンツの作成・情報提供、教員・指導者向け研修</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民間事業者との事業連携協定に基づく取組として、府内小学生に子ども環境教育情報紙「エコチル」を配布</a:t>
                      </a:r>
                      <a:endParaRPr kumimoji="1" lang="en-US" altLang="ja-JP" sz="1400" b="0" strike="sngStrike" baseline="0"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幼稚園等の保育者を対象にした環境教育実践者育成研修の開催</a:t>
                      </a:r>
                    </a:p>
                  </a:txBody>
                  <a:tcPr marL="36000" marR="36000"/>
                </a:tc>
                <a:extLst>
                  <a:ext uri="{0D108BD9-81ED-4DB2-BD59-A6C34878D82A}">
                    <a16:rowId xmlns:a16="http://schemas.microsoft.com/office/drawing/2014/main" val="3814813181"/>
                  </a:ext>
                </a:extLst>
              </a:tr>
              <a:tr h="447040">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大学生、研究者、研究機関や企業等と連携し、脱炭素関連の教育・研究活動を支援</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おおさか環境賞により顕彰や事例紹介を実施することで活動を支援</a:t>
                      </a:r>
                      <a:endParaRPr kumimoji="1" lang="en-US" altLang="ja-JP" sz="1400" b="0" strike="sngStrike" baseline="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環境学習の充実に向け、高等学校と連携可能な事業者等の開拓やデジタルカタログの作成を実施</a:t>
                      </a:r>
                    </a:p>
                  </a:txBody>
                  <a:tcPr marL="36000" marR="36000"/>
                </a:tc>
                <a:extLst>
                  <a:ext uri="{0D108BD9-81ED-4DB2-BD59-A6C34878D82A}">
                    <a16:rowId xmlns:a16="http://schemas.microsoft.com/office/drawing/2014/main" val="2731519576"/>
                  </a:ext>
                </a:extLst>
              </a:tr>
              <a:tr h="447040">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marL="0" marR="0" lvl="0" indent="0" algn="l" defTabSz="1280160" rtl="0" eaLnBrk="1" fontAlgn="auto" latinLnBrk="0" hangingPunct="1">
                        <a:lnSpc>
                          <a:spcPts val="13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脱炭素化に貢献する大阪産など地産地消の推進</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農産物</a:t>
                      </a:r>
                      <a:r>
                        <a:rPr kumimoji="1" lang="en-US" altLang="ja-JP" sz="1400" b="0" dirty="0">
                          <a:solidFill>
                            <a:schemeClr val="tx1"/>
                          </a:solidFill>
                          <a:latin typeface="Meiryo UI" panose="020B0604030504040204" pitchFamily="50" charset="-128"/>
                          <a:ea typeface="Meiryo UI" panose="020B0604030504040204" pitchFamily="50" charset="-128"/>
                        </a:rPr>
                        <a:t>CFP</a:t>
                      </a:r>
                      <a:r>
                        <a:rPr kumimoji="1" lang="ja-JP" altLang="en-US" sz="1400" b="0" dirty="0">
                          <a:solidFill>
                            <a:schemeClr val="tx1"/>
                          </a:solidFill>
                          <a:latin typeface="Meiryo UI" panose="020B0604030504040204" pitchFamily="50" charset="-128"/>
                          <a:ea typeface="Meiryo UI" panose="020B0604030504040204" pitchFamily="50" charset="-128"/>
                        </a:rPr>
                        <a:t>算定品目の拡大及び手法の確立、イベントや店舗においてラベリング・啓発を実施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lang="ja-JP" altLang="en-US" sz="1400" dirty="0">
                          <a:solidFill>
                            <a:schemeClr val="tx1"/>
                          </a:solidFill>
                          <a:latin typeface="Meiryo UI" panose="020B0604030504040204" pitchFamily="34" charset="-128"/>
                          <a:ea typeface="Meiryo UI" panose="020B0604030504040204" pitchFamily="34" charset="-128"/>
                        </a:rPr>
                        <a:t>エコ農産物の認証制度と連携など生産者等による大阪版</a:t>
                      </a:r>
                      <a:r>
                        <a:rPr lang="en-US" altLang="ja-JP" sz="1400" dirty="0">
                          <a:solidFill>
                            <a:schemeClr val="tx1"/>
                          </a:solidFill>
                          <a:latin typeface="Meiryo UI" panose="020B0604030504040204" pitchFamily="34" charset="-128"/>
                          <a:ea typeface="Meiryo UI" panose="020B0604030504040204" pitchFamily="34" charset="-128"/>
                        </a:rPr>
                        <a:t>CFP</a:t>
                      </a:r>
                      <a:r>
                        <a:rPr lang="ja-JP" altLang="en-US" sz="1400" dirty="0">
                          <a:solidFill>
                            <a:schemeClr val="tx1"/>
                          </a:solidFill>
                          <a:latin typeface="Meiryo UI" panose="020B0604030504040204" pitchFamily="34" charset="-128"/>
                          <a:ea typeface="Meiryo UI" panose="020B0604030504040204" pitchFamily="34" charset="-128"/>
                        </a:rPr>
                        <a:t>の算定・表示の促進</a:t>
                      </a:r>
                      <a:endParaRPr kumimoji="1" lang="ja-JP" altLang="en-US" sz="1400" b="0" u="sng" strike="sngStrike" dirty="0">
                        <a:solidFill>
                          <a:schemeClr val="tx1"/>
                        </a:solidFill>
                        <a:highlight>
                          <a:srgbClr val="FFFF00"/>
                        </a:highlight>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311923888"/>
                  </a:ext>
                </a:extLst>
              </a:tr>
              <a:tr h="421640">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民間事業者のポイント制度と連携した持続可能性に配慮した消費行動の促進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環境配慮消費行動促進に向けた脱炭素ポイント付与制度普及事業を実施</a:t>
                      </a: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strike="noStrike" dirty="0">
                          <a:solidFill>
                            <a:schemeClr val="tx1"/>
                          </a:solidFill>
                          <a:latin typeface="Meiryo UI" panose="020B0604030504040204" pitchFamily="50" charset="-128"/>
                          <a:ea typeface="Meiryo UI" panose="020B0604030504040204" pitchFamily="50" charset="-128"/>
                        </a:rPr>
                        <a:t>ポイント付与に取り組む事業者の拡大、</a:t>
                      </a:r>
                      <a:r>
                        <a:rPr kumimoji="1" lang="en-US" altLang="ja-JP" sz="1400" b="0" strike="noStrike" dirty="0">
                          <a:solidFill>
                            <a:schemeClr val="tx1"/>
                          </a:solidFill>
                          <a:latin typeface="Meiryo UI" panose="020B0604030504040204" pitchFamily="50" charset="-128"/>
                          <a:ea typeface="Meiryo UI" panose="020B0604030504040204" pitchFamily="50" charset="-128"/>
                        </a:rPr>
                        <a:t>SNS</a:t>
                      </a:r>
                      <a:r>
                        <a:rPr kumimoji="1" lang="ja-JP" altLang="en-US" sz="1400" b="0" strike="noStrike" dirty="0">
                          <a:solidFill>
                            <a:schemeClr val="tx1"/>
                          </a:solidFill>
                          <a:latin typeface="Meiryo UI" panose="020B0604030504040204" pitchFamily="50" charset="-128"/>
                          <a:ea typeface="Meiryo UI" panose="020B0604030504040204" pitchFamily="50" charset="-128"/>
                        </a:rPr>
                        <a:t>広告を活用した府民への積極的な広報を実施</a:t>
                      </a:r>
                    </a:p>
                  </a:txBody>
                  <a:tcPr marL="36000" marR="36000"/>
                </a:tc>
                <a:extLst>
                  <a:ext uri="{0D108BD9-81ED-4DB2-BD59-A6C34878D82A}">
                    <a16:rowId xmlns:a16="http://schemas.microsoft.com/office/drawing/2014/main" val="429735350"/>
                  </a:ext>
                </a:extLst>
              </a:tr>
            </a:tbl>
          </a:graphicData>
        </a:graphic>
      </p:graphicFrame>
      <p:graphicFrame>
        <p:nvGraphicFramePr>
          <p:cNvPr id="54" name="表 53">
            <a:extLst>
              <a:ext uri="{FF2B5EF4-FFF2-40B4-BE49-F238E27FC236}">
                <a16:creationId xmlns:a16="http://schemas.microsoft.com/office/drawing/2014/main" id="{EBE6C6E6-0D95-4A7F-B29F-A991EB66B05B}"/>
              </a:ext>
            </a:extLst>
          </p:cNvPr>
          <p:cNvGraphicFramePr>
            <a:graphicFrameLocks noGrp="1"/>
          </p:cNvGraphicFramePr>
          <p:nvPr/>
        </p:nvGraphicFramePr>
        <p:xfrm>
          <a:off x="193048" y="5740742"/>
          <a:ext cx="13356024" cy="3740378"/>
        </p:xfrm>
        <a:graphic>
          <a:graphicData uri="http://schemas.openxmlformats.org/drawingml/2006/table">
            <a:tbl>
              <a:tblPr firstRow="1" bandRow="1">
                <a:tableStyleId>{F5AB1C69-6EDB-4FF4-983F-18BD219EF322}</a:tableStyleId>
              </a:tblPr>
              <a:tblGrid>
                <a:gridCol w="612000">
                  <a:extLst>
                    <a:ext uri="{9D8B030D-6E8A-4147-A177-3AD203B41FA5}">
                      <a16:colId xmlns:a16="http://schemas.microsoft.com/office/drawing/2014/main" val="697526888"/>
                    </a:ext>
                  </a:extLst>
                </a:gridCol>
                <a:gridCol w="3730440">
                  <a:extLst>
                    <a:ext uri="{9D8B030D-6E8A-4147-A177-3AD203B41FA5}">
                      <a16:colId xmlns:a16="http://schemas.microsoft.com/office/drawing/2014/main" val="2710380831"/>
                    </a:ext>
                  </a:extLst>
                </a:gridCol>
                <a:gridCol w="4608512">
                  <a:extLst>
                    <a:ext uri="{9D8B030D-6E8A-4147-A177-3AD203B41FA5}">
                      <a16:colId xmlns:a16="http://schemas.microsoft.com/office/drawing/2014/main" val="1392995458"/>
                    </a:ext>
                  </a:extLst>
                </a:gridCol>
                <a:gridCol w="216024">
                  <a:extLst>
                    <a:ext uri="{9D8B030D-6E8A-4147-A177-3AD203B41FA5}">
                      <a16:colId xmlns:a16="http://schemas.microsoft.com/office/drawing/2014/main" val="4062590559"/>
                    </a:ext>
                  </a:extLst>
                </a:gridCol>
                <a:gridCol w="4189048">
                  <a:extLst>
                    <a:ext uri="{9D8B030D-6E8A-4147-A177-3AD203B41FA5}">
                      <a16:colId xmlns:a16="http://schemas.microsoft.com/office/drawing/2014/main" val="408412916"/>
                    </a:ext>
                  </a:extLst>
                </a:gridCol>
              </a:tblGrid>
              <a:tr h="237701">
                <a:tc>
                  <a:txBody>
                    <a:bodyPr/>
                    <a:lstStyle/>
                    <a:p>
                      <a:pPr algn="ctr">
                        <a:lnSpc>
                          <a:spcPts val="18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tc>
                <a:tc>
                  <a:txBody>
                    <a:bodyPr/>
                    <a:lstStyle/>
                    <a:p>
                      <a:pPr algn="ctr">
                        <a:lnSpc>
                          <a:spcPts val="18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tc>
                <a:tc gridSpan="2">
                  <a:txBody>
                    <a:bodyPr/>
                    <a:lstStyle/>
                    <a:p>
                      <a:pPr marL="0" marR="0" lvl="0" indent="0" algn="ctr" defTabSz="1280160" rtl="0" eaLnBrk="1" fontAlgn="auto" latinLnBrk="0" hangingPunct="1">
                        <a:lnSpc>
                          <a:spcPts val="18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2024</a:t>
                      </a:r>
                      <a:r>
                        <a:rPr kumimoji="1" lang="ja-JP" altLang="en-US" sz="1400" dirty="0">
                          <a:latin typeface="Meiryo UI" panose="020B0604030504040204" pitchFamily="50" charset="-128"/>
                          <a:ea typeface="Meiryo UI" panose="020B0604030504040204" pitchFamily="50" charset="-128"/>
                        </a:rPr>
                        <a:t>年度）</a:t>
                      </a:r>
                    </a:p>
                  </a:txBody>
                  <a:tcPr marT="0" marB="0"/>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lnSpc>
                          <a:spcPts val="1800"/>
                        </a:lnSpc>
                      </a:pPr>
                      <a:r>
                        <a:rPr kumimoji="1" lang="ja-JP" altLang="en-US" sz="1400" dirty="0">
                          <a:latin typeface="Meiryo UI" panose="020B0604030504040204" pitchFamily="50" charset="-128"/>
                          <a:ea typeface="Meiryo UI" panose="020B0604030504040204" pitchFamily="50" charset="-128"/>
                        </a:rPr>
                        <a:t>これからの取組み</a:t>
                      </a:r>
                    </a:p>
                  </a:txBody>
                  <a:tcPr marT="0" marB="0"/>
                </a:tc>
                <a:extLst>
                  <a:ext uri="{0D108BD9-81ED-4DB2-BD59-A6C34878D82A}">
                    <a16:rowId xmlns:a16="http://schemas.microsoft.com/office/drawing/2014/main" val="4229113305"/>
                  </a:ext>
                </a:extLst>
              </a:tr>
              <a:tr h="386147">
                <a:tc>
                  <a:txBody>
                    <a:bodyPr/>
                    <a:lstStyle/>
                    <a:p>
                      <a:pPr algn="ctr">
                        <a:lnSpc>
                          <a:spcPts val="1300"/>
                        </a:lnSpc>
                      </a:pPr>
                      <a:r>
                        <a:rPr kumimoji="1" lang="ja-JP" altLang="en-US" sz="1400" dirty="0">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優良事例の情報発信等によるサプライチェーン全体での排出削減の促進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「サプライチェーン全体の</a:t>
                      </a:r>
                      <a:r>
                        <a:rPr kumimoji="1" lang="en-US" altLang="ja-JP" sz="1400" b="0" dirty="0">
                          <a:solidFill>
                            <a:schemeClr val="tx1"/>
                          </a:solidFill>
                          <a:latin typeface="Meiryo UI" panose="020B0604030504040204" pitchFamily="50" charset="-128"/>
                          <a:ea typeface="Meiryo UI" panose="020B0604030504040204" pitchFamily="50" charset="-128"/>
                        </a:rPr>
                        <a:t>CO₂</a:t>
                      </a:r>
                      <a:r>
                        <a:rPr kumimoji="1" lang="ja-JP" altLang="en-US" sz="1400" b="0" dirty="0">
                          <a:solidFill>
                            <a:schemeClr val="tx1"/>
                          </a:solidFill>
                          <a:latin typeface="Meiryo UI" panose="020B0604030504040204" pitchFamily="50" charset="-128"/>
                          <a:ea typeface="Meiryo UI" panose="020B0604030504040204" pitchFamily="50" charset="-128"/>
                        </a:rPr>
                        <a:t>排出量見える化事業」の実施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en-US" altLang="ja-JP" sz="1400" b="0" strike="noStrike" dirty="0">
                          <a:solidFill>
                            <a:schemeClr val="tx1"/>
                          </a:solidFill>
                          <a:latin typeface="Meiryo UI" panose="020B0604030504040204" pitchFamily="50" charset="-128"/>
                          <a:ea typeface="Meiryo UI" panose="020B0604030504040204" pitchFamily="50" charset="-128"/>
                        </a:rPr>
                        <a:t>CFP</a:t>
                      </a:r>
                      <a:r>
                        <a:rPr kumimoji="1" lang="ja-JP" altLang="en-US" sz="1400" b="0" strike="noStrike" dirty="0">
                          <a:solidFill>
                            <a:schemeClr val="tx1"/>
                          </a:solidFill>
                          <a:latin typeface="Meiryo UI" panose="020B0604030504040204" pitchFamily="50" charset="-128"/>
                          <a:ea typeface="Meiryo UI" panose="020B0604030504040204" pitchFamily="50" charset="-128"/>
                        </a:rPr>
                        <a:t>算定シートや事例集を活用したセミナー、ワークショップの開催および</a:t>
                      </a:r>
                      <a:r>
                        <a:rPr kumimoji="1" lang="en-US" altLang="ja-JP" sz="1400" b="0" strike="noStrike" dirty="0">
                          <a:solidFill>
                            <a:schemeClr val="tx1"/>
                          </a:solidFill>
                          <a:latin typeface="Meiryo UI" panose="020B0604030504040204" pitchFamily="50" charset="-128"/>
                          <a:ea typeface="Meiryo UI" panose="020B0604030504040204" pitchFamily="50" charset="-128"/>
                        </a:rPr>
                        <a:t>CFP</a:t>
                      </a:r>
                      <a:r>
                        <a:rPr kumimoji="1" lang="ja-JP" altLang="en-US" sz="1400" b="0" strike="noStrike" dirty="0">
                          <a:solidFill>
                            <a:schemeClr val="tx1"/>
                          </a:solidFill>
                          <a:latin typeface="Meiryo UI" panose="020B0604030504040204" pitchFamily="50" charset="-128"/>
                          <a:ea typeface="Meiryo UI" panose="020B0604030504040204" pitchFamily="50" charset="-128"/>
                        </a:rPr>
                        <a:t>算定に取り組む事業者の伴走支援の実施による水平展開</a:t>
                      </a:r>
                    </a:p>
                  </a:txBody>
                  <a:tcPr marL="36000" marR="36000"/>
                </a:tc>
                <a:extLst>
                  <a:ext uri="{0D108BD9-81ED-4DB2-BD59-A6C34878D82A}">
                    <a16:rowId xmlns:a16="http://schemas.microsoft.com/office/drawing/2014/main" val="1162381510"/>
                  </a:ext>
                </a:extLst>
              </a:tr>
              <a:tr h="227139">
                <a:tc>
                  <a:txBody>
                    <a:bodyPr/>
                    <a:lstStyle/>
                    <a:p>
                      <a:pPr algn="ctr">
                        <a:lnSpc>
                          <a:spcPts val="1300"/>
                        </a:lnSpc>
                      </a:pPr>
                      <a:r>
                        <a:rPr kumimoji="1" lang="ja-JP" altLang="en-US" sz="1400" dirty="0">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en-US" altLang="ja-JP" sz="1400" b="0" dirty="0">
                          <a:solidFill>
                            <a:schemeClr val="tx1"/>
                          </a:solidFill>
                          <a:latin typeface="Meiryo UI" panose="020B0604030504040204" pitchFamily="50" charset="-128"/>
                          <a:ea typeface="Meiryo UI" panose="020B0604030504040204" pitchFamily="50" charset="-128"/>
                        </a:rPr>
                        <a:t>CO2</a:t>
                      </a:r>
                      <a:r>
                        <a:rPr kumimoji="1" lang="ja-JP" altLang="en-US" sz="1400" b="0" dirty="0">
                          <a:solidFill>
                            <a:schemeClr val="tx1"/>
                          </a:solidFill>
                          <a:latin typeface="Meiryo UI" panose="020B0604030504040204" pitchFamily="50" charset="-128"/>
                          <a:ea typeface="Meiryo UI" panose="020B0604030504040204" pitchFamily="50" charset="-128"/>
                        </a:rPr>
                        <a:t>削減クレジットの活用や技術支援等</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u="none" strike="noStrike" dirty="0">
                          <a:solidFill>
                            <a:schemeClr val="tx1"/>
                          </a:solidFill>
                          <a:latin typeface="Meiryo UI" panose="020B0604030504040204" pitchFamily="50" charset="-128"/>
                          <a:ea typeface="Meiryo UI" panose="020B0604030504040204" pitchFamily="50" charset="-128"/>
                        </a:rPr>
                        <a:t>「クレジットを活用した脱炭素経営促進事業」の実施</a:t>
                      </a:r>
                      <a:endParaRPr kumimoji="1" lang="en-US" altLang="ja-JP" sz="1400" b="0" u="none" strike="noStrike"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en-US" altLang="ja-JP" sz="1400" b="0" strike="noStrike" dirty="0">
                          <a:solidFill>
                            <a:schemeClr val="tx1"/>
                          </a:solidFill>
                          <a:latin typeface="Meiryo UI" panose="020B0604030504040204" pitchFamily="50" charset="-128"/>
                          <a:ea typeface="Meiryo UI" panose="020B0604030504040204" pitchFamily="50" charset="-128"/>
                        </a:rPr>
                        <a:t>CO2</a:t>
                      </a:r>
                      <a:r>
                        <a:rPr kumimoji="1" lang="ja-JP" altLang="en-US" sz="1400" b="0" strike="noStrike" dirty="0">
                          <a:solidFill>
                            <a:schemeClr val="tx1"/>
                          </a:solidFill>
                          <a:latin typeface="Meiryo UI" panose="020B0604030504040204" pitchFamily="50" charset="-128"/>
                          <a:ea typeface="Meiryo UI" panose="020B0604030504040204" pitchFamily="50" charset="-128"/>
                        </a:rPr>
                        <a:t>削減効果のモニタリング結果の集約、クレジット化</a:t>
                      </a:r>
                      <a:endParaRPr kumimoji="1" lang="ja-JP" altLang="en-US" sz="1400" b="0" u="sng" strike="sngStrik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3814813181"/>
                  </a:ext>
                </a:extLst>
              </a:tr>
              <a:tr h="415018">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地域金融機関による</a:t>
                      </a:r>
                      <a:r>
                        <a:rPr kumimoji="1" lang="en-US" altLang="ja-JP" sz="1400" b="0" dirty="0">
                          <a:solidFill>
                            <a:schemeClr val="tx1"/>
                          </a:solidFill>
                          <a:latin typeface="Meiryo UI" panose="020B0604030504040204" pitchFamily="50" charset="-128"/>
                          <a:ea typeface="Meiryo UI" panose="020B0604030504040204" pitchFamily="50" charset="-128"/>
                        </a:rPr>
                        <a:t>ESG</a:t>
                      </a:r>
                      <a:r>
                        <a:rPr kumimoji="1" lang="ja-JP" altLang="en-US" sz="1400" b="0" dirty="0">
                          <a:solidFill>
                            <a:schemeClr val="tx1"/>
                          </a:solidFill>
                          <a:latin typeface="Meiryo UI" panose="020B0604030504040204" pitchFamily="50" charset="-128"/>
                          <a:ea typeface="Meiryo UI" panose="020B0604030504040204" pitchFamily="50" charset="-128"/>
                        </a:rPr>
                        <a:t>投資の活性化や中小事業者の脱炭素経営の促進</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「脱炭素経営宣言促進事業」の実施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28" rtl="0" eaLnBrk="1" fontAlgn="auto" latinLnBrk="0" hangingPunct="1">
                        <a:lnSpc>
                          <a:spcPts val="1400"/>
                        </a:lnSpc>
                        <a:spcBef>
                          <a:spcPts val="0"/>
                        </a:spcBef>
                        <a:spcAft>
                          <a:spcPts val="0"/>
                        </a:spcAft>
                        <a:buClrTx/>
                        <a:buSzTx/>
                        <a:buFontTx/>
                        <a:buNone/>
                        <a:tabLst/>
                        <a:defRPr/>
                      </a:pPr>
                      <a:r>
                        <a:rPr kumimoji="1" lang="ja-JP" altLang="en-US" sz="1400" u="none" strike="noStrike" dirty="0">
                          <a:solidFill>
                            <a:schemeClr val="tx1"/>
                          </a:solidFill>
                          <a:latin typeface="Meiryo UI" panose="020B0604030504040204" pitchFamily="50" charset="-128"/>
                          <a:ea typeface="Meiryo UI" panose="020B0604030504040204" pitchFamily="50" charset="-128"/>
                        </a:rPr>
                        <a:t>脱炭素経営の促進に向けたセミナーの実施</a:t>
                      </a:r>
                      <a:endParaRPr kumimoji="1" lang="ja-JP" altLang="en-US" sz="1400" u="sng" strike="sngStrik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400" b="0" u="none" strike="noStrike" dirty="0">
                          <a:solidFill>
                            <a:schemeClr val="tx1"/>
                          </a:solidFill>
                          <a:latin typeface="Meiryo UI" panose="020B0604030504040204" pitchFamily="50" charset="-128"/>
                          <a:ea typeface="Meiryo UI" panose="020B0604030504040204" pitchFamily="50" charset="-128"/>
                        </a:rPr>
                        <a:t>府条例に基づく届出制度と連動したサステナビリティ・リンク・ローンの枠組みの創設</a:t>
                      </a:r>
                    </a:p>
                  </a:txBody>
                  <a:tcPr marL="36000" marR="36000"/>
                </a:tc>
                <a:extLst>
                  <a:ext uri="{0D108BD9-81ED-4DB2-BD59-A6C34878D82A}">
                    <a16:rowId xmlns:a16="http://schemas.microsoft.com/office/drawing/2014/main" val="2731519576"/>
                  </a:ext>
                </a:extLst>
              </a:tr>
              <a:tr h="464837">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府有施設の建て替え時における</a:t>
                      </a:r>
                      <a:r>
                        <a:rPr kumimoji="1" lang="en-US" altLang="ja-JP" sz="1400" b="0" dirty="0">
                          <a:solidFill>
                            <a:schemeClr val="tx1"/>
                          </a:solidFill>
                          <a:latin typeface="Meiryo UI" panose="020B0604030504040204" pitchFamily="50" charset="-128"/>
                          <a:ea typeface="Meiryo UI" panose="020B0604030504040204" pitchFamily="50" charset="-128"/>
                        </a:rPr>
                        <a:t>ZEB</a:t>
                      </a:r>
                      <a:r>
                        <a:rPr kumimoji="1" lang="ja-JP" altLang="en-US" sz="1400" b="0" dirty="0">
                          <a:solidFill>
                            <a:schemeClr val="tx1"/>
                          </a:solidFill>
                          <a:latin typeface="Meiryo UI" panose="020B0604030504040204" pitchFamily="50" charset="-128"/>
                          <a:ea typeface="Meiryo UI" panose="020B0604030504040204" pitchFamily="50" charset="-128"/>
                        </a:rPr>
                        <a:t>化の検討</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府有建築物の新築</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建替えを含む</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における</a:t>
                      </a:r>
                      <a:r>
                        <a:rPr kumimoji="1" lang="en-US" altLang="ja-JP" sz="1400" b="0" dirty="0">
                          <a:solidFill>
                            <a:schemeClr val="tx1"/>
                          </a:solidFill>
                          <a:latin typeface="Meiryo UI" panose="020B0604030504040204" pitchFamily="50" charset="-128"/>
                          <a:ea typeface="Meiryo UI" panose="020B0604030504040204" pitchFamily="50" charset="-128"/>
                        </a:rPr>
                        <a:t>ZEB</a:t>
                      </a:r>
                      <a:r>
                        <a:rPr kumimoji="1" lang="ja-JP" altLang="en-US" sz="1400" b="0" dirty="0">
                          <a:solidFill>
                            <a:schemeClr val="tx1"/>
                          </a:solidFill>
                          <a:latin typeface="Meiryo UI" panose="020B0604030504040204" pitchFamily="50" charset="-128"/>
                          <a:ea typeface="Meiryo UI" panose="020B0604030504040204" pitchFamily="50" charset="-128"/>
                        </a:rPr>
                        <a:t>化推進方針に基づき、</a:t>
                      </a:r>
                      <a:r>
                        <a:rPr kumimoji="1" lang="en-US" altLang="ja-JP" sz="1400" b="0" dirty="0">
                          <a:solidFill>
                            <a:schemeClr val="tx1"/>
                          </a:solidFill>
                          <a:latin typeface="Meiryo UI" panose="020B0604030504040204" pitchFamily="50" charset="-128"/>
                          <a:ea typeface="Meiryo UI" panose="020B0604030504040204" pitchFamily="50" charset="-128"/>
                        </a:rPr>
                        <a:t>ZEB</a:t>
                      </a:r>
                      <a:r>
                        <a:rPr kumimoji="1" lang="ja-JP" altLang="en-US" sz="1400" b="0" dirty="0">
                          <a:solidFill>
                            <a:schemeClr val="tx1"/>
                          </a:solidFill>
                          <a:latin typeface="Meiryo UI" panose="020B0604030504040204" pitchFamily="50" charset="-128"/>
                          <a:ea typeface="Meiryo UI" panose="020B0604030504040204" pitchFamily="50" charset="-128"/>
                        </a:rPr>
                        <a:t>仕様で設計を実施。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新築等については</a:t>
                      </a:r>
                      <a:r>
                        <a:rPr kumimoji="1" lang="en-US" altLang="ja-JP" sz="1400" b="0" u="none" dirty="0">
                          <a:solidFill>
                            <a:schemeClr val="tx1"/>
                          </a:solidFill>
                          <a:latin typeface="Meiryo UI" panose="020B0604030504040204" pitchFamily="50" charset="-128"/>
                          <a:ea typeface="Meiryo UI" panose="020B0604030504040204" pitchFamily="50" charset="-128"/>
                        </a:rPr>
                        <a:t>ZEB</a:t>
                      </a:r>
                      <a:r>
                        <a:rPr kumimoji="1" lang="ja-JP" altLang="en-US" sz="1400" b="0" u="none" dirty="0">
                          <a:solidFill>
                            <a:schemeClr val="tx1"/>
                          </a:solidFill>
                          <a:latin typeface="Meiryo UI" panose="020B0604030504040204" pitchFamily="50" charset="-128"/>
                          <a:ea typeface="Meiryo UI" panose="020B0604030504040204" pitchFamily="50" charset="-128"/>
                        </a:rPr>
                        <a:t>化方針に基づき、</a:t>
                      </a:r>
                      <a:r>
                        <a:rPr kumimoji="1" lang="en-US" altLang="ja-JP" sz="1400" b="0" u="none" dirty="0">
                          <a:solidFill>
                            <a:schemeClr val="tx1"/>
                          </a:solidFill>
                          <a:latin typeface="Meiryo UI" panose="020B0604030504040204" pitchFamily="50" charset="-128"/>
                          <a:ea typeface="Meiryo UI" panose="020B0604030504040204" pitchFamily="50" charset="-128"/>
                        </a:rPr>
                        <a:t>ZEB</a:t>
                      </a:r>
                      <a:r>
                        <a:rPr kumimoji="1" lang="ja-JP" altLang="en-US" sz="1400" b="0" u="none" dirty="0">
                          <a:solidFill>
                            <a:schemeClr val="tx1"/>
                          </a:solidFill>
                          <a:latin typeface="Meiryo UI" panose="020B0604030504040204" pitchFamily="50" charset="-128"/>
                          <a:ea typeface="Meiryo UI" panose="020B0604030504040204" pitchFamily="50" charset="-128"/>
                        </a:rPr>
                        <a:t>化を推進</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府有建築物の現状のＢＥＩを把握する調査を検討</a:t>
                      </a:r>
                      <a:endParaRPr kumimoji="1" lang="ja-JP" altLang="en-US" sz="1400" b="0" u="none" strike="sngStrik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694469589"/>
                  </a:ext>
                </a:extLst>
              </a:tr>
              <a:tr h="307696">
                <a:tc>
                  <a:txBody>
                    <a:bodyPr/>
                    <a:lstStyle/>
                    <a:p>
                      <a:pPr algn="ctr">
                        <a:lnSpc>
                          <a:spcPts val="1300"/>
                        </a:lnSpc>
                      </a:pPr>
                      <a:r>
                        <a:rPr kumimoji="1" lang="ja-JP" altLang="en-US" sz="1400" dirty="0">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中小事業者の脱炭素化の取組みへの補助を実施</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kern="1200" dirty="0">
                          <a:solidFill>
                            <a:schemeClr val="tx1"/>
                          </a:solidFill>
                          <a:effectLst/>
                          <a:latin typeface="Meiryo UI" panose="020B0604030504040204" pitchFamily="50" charset="-128"/>
                          <a:ea typeface="Meiryo UI" panose="020B0604030504040204" pitchFamily="50" charset="-128"/>
                          <a:cs typeface="+mn-cs"/>
                        </a:rPr>
                        <a:t>中小事業者向け補助金事業を実施（</a:t>
                      </a:r>
                      <a:r>
                        <a:rPr kumimoji="1" lang="ja-JP" altLang="en-US" sz="1400" b="0" dirty="0">
                          <a:solidFill>
                            <a:schemeClr val="tx1"/>
                          </a:solidFill>
                          <a:latin typeface="Meiryo UI" panose="020B0604030504040204" pitchFamily="50" charset="-128"/>
                          <a:ea typeface="Meiryo UI" panose="020B0604030504040204" pitchFamily="50" charset="-128"/>
                        </a:rPr>
                        <a:t>高効率空調機、対策計画書に基づく省エネ・再エネ設備）</a:t>
                      </a: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kern="1200" dirty="0">
                          <a:solidFill>
                            <a:schemeClr val="tx1"/>
                          </a:solidFill>
                          <a:effectLst/>
                          <a:latin typeface="Meiryo UI" panose="020B0604030504040204" pitchFamily="50" charset="-128"/>
                          <a:ea typeface="Meiryo UI" panose="020B0604030504040204" pitchFamily="50" charset="-128"/>
                          <a:cs typeface="+mn-cs"/>
                        </a:rPr>
                        <a:t>中小事業者向け</a:t>
                      </a:r>
                      <a:r>
                        <a:rPr kumimoji="1" lang="ja-JP" altLang="en-US" sz="1400" b="0" dirty="0">
                          <a:solidFill>
                            <a:schemeClr val="tx1"/>
                          </a:solidFill>
                          <a:latin typeface="Meiryo UI" panose="020B0604030504040204" pitchFamily="50" charset="-128"/>
                          <a:ea typeface="Meiryo UI" panose="020B0604030504040204" pitchFamily="50" charset="-128"/>
                        </a:rPr>
                        <a:t>対策計画書に基づく省エネ・再エネ設備</a:t>
                      </a:r>
                      <a:r>
                        <a:rPr kumimoji="1" lang="ja-JP" altLang="en-US" sz="1400" b="0" kern="1200" dirty="0">
                          <a:solidFill>
                            <a:schemeClr val="tx1"/>
                          </a:solidFill>
                          <a:effectLst/>
                          <a:latin typeface="Meiryo UI" panose="020B0604030504040204" pitchFamily="50" charset="-128"/>
                          <a:ea typeface="Meiryo UI" panose="020B0604030504040204" pitchFamily="50" charset="-128"/>
                          <a:cs typeface="+mn-cs"/>
                        </a:rPr>
                        <a:t>補助金事業の実施</a:t>
                      </a:r>
                      <a:endParaRPr kumimoji="1" lang="en-US" altLang="ja-JP" sz="1400" b="0" kern="1200" dirty="0">
                        <a:solidFill>
                          <a:schemeClr val="tx1"/>
                        </a:solidFill>
                        <a:effectLst/>
                        <a:latin typeface="Meiryo UI" panose="020B0604030504040204" pitchFamily="50" charset="-128"/>
                        <a:ea typeface="Meiryo UI" panose="020B0604030504040204" pitchFamily="50" charset="-128"/>
                        <a:cs typeface="+mn-cs"/>
                      </a:endParaRPr>
                    </a:p>
                  </a:txBody>
                  <a:tcPr marL="36000" marR="36000"/>
                </a:tc>
                <a:extLst>
                  <a:ext uri="{0D108BD9-81ED-4DB2-BD59-A6C34878D82A}">
                    <a16:rowId xmlns:a16="http://schemas.microsoft.com/office/drawing/2014/main" val="2311923888"/>
                  </a:ext>
                </a:extLst>
              </a:tr>
              <a:tr h="299499">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環境配慮の模範となる建築物に対する顕彰制度の実施</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おおさか気候変動対策賞特別賞（愛称　</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涼”デザイン建築賞）を実施</a:t>
                      </a:r>
                    </a:p>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“涼“デザイン建築賞の中で</a:t>
                      </a:r>
                      <a:r>
                        <a:rPr kumimoji="1" lang="en-US" altLang="ja-JP" sz="1400" b="0" dirty="0">
                          <a:solidFill>
                            <a:schemeClr val="tx1"/>
                          </a:solidFill>
                          <a:latin typeface="Meiryo UI" panose="020B0604030504040204" pitchFamily="50" charset="-128"/>
                          <a:ea typeface="Meiryo UI" panose="020B0604030504040204" pitchFamily="50" charset="-128"/>
                        </a:rPr>
                        <a:t>ZEH</a:t>
                      </a:r>
                      <a:r>
                        <a:rPr kumimoji="1" lang="ja-JP" altLang="en-US" sz="1400" b="0" dirty="0">
                          <a:solidFill>
                            <a:schemeClr val="tx1"/>
                          </a:solidFill>
                          <a:latin typeface="Meiryo UI" panose="020B0604030504040204" pitchFamily="50" charset="-128"/>
                          <a:ea typeface="Meiryo UI" panose="020B0604030504040204" pitchFamily="50" charset="-128"/>
                        </a:rPr>
                        <a:t>・</a:t>
                      </a:r>
                      <a:r>
                        <a:rPr kumimoji="1" lang="en-US" altLang="ja-JP" sz="1400" b="0" dirty="0">
                          <a:solidFill>
                            <a:schemeClr val="tx1"/>
                          </a:solidFill>
                          <a:latin typeface="Meiryo UI" panose="020B0604030504040204" pitchFamily="50" charset="-128"/>
                          <a:ea typeface="Meiryo UI" panose="020B0604030504040204" pitchFamily="50" charset="-128"/>
                        </a:rPr>
                        <a:t>ZEB</a:t>
                      </a:r>
                      <a:r>
                        <a:rPr kumimoji="1" lang="ja-JP" altLang="en-US" sz="1400" b="0" dirty="0">
                          <a:solidFill>
                            <a:schemeClr val="tx1"/>
                          </a:solidFill>
                          <a:latin typeface="Meiryo UI" panose="020B0604030504040204" pitchFamily="50" charset="-128"/>
                          <a:ea typeface="Meiryo UI" panose="020B0604030504040204" pitchFamily="50" charset="-128"/>
                        </a:rPr>
                        <a:t>を評価する部門賞を創設</a:t>
                      </a:r>
                    </a:p>
                  </a:txBody>
                  <a:tcPr marL="36000" marR="36000"/>
                </a:tc>
                <a:tc>
                  <a:txBody>
                    <a:bodyPr/>
                    <a:lstStyle/>
                    <a:p>
                      <a:pPr algn="ctr">
                        <a:lnSpc>
                          <a:spcPts val="1300"/>
                        </a:lnSpc>
                      </a:pPr>
                      <a:r>
                        <a:rPr kumimoji="1" lang="ja-JP" altLang="en-US" sz="1400" b="0" dirty="0">
                          <a:solidFill>
                            <a:schemeClr val="tx1"/>
                          </a:solidFill>
                          <a:latin typeface="Meiryo UI" panose="020B0604030504040204" pitchFamily="50" charset="-128"/>
                          <a:ea typeface="Meiryo UI" panose="020B0604030504040204" pitchFamily="50" charset="-128"/>
                        </a:rPr>
                        <a:t>○</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kern="1200" dirty="0">
                          <a:solidFill>
                            <a:schemeClr val="tx1"/>
                          </a:solidFill>
                          <a:latin typeface="Meiryo UI" panose="020B0604030504040204" pitchFamily="50" charset="-128"/>
                          <a:ea typeface="Meiryo UI" panose="020B0604030504040204" pitchFamily="50" charset="-128"/>
                          <a:cs typeface="+mn-cs"/>
                        </a:rPr>
                        <a:t>引き続き、環境配慮の模範となる建築物に対する顕彰を実施</a:t>
                      </a:r>
                    </a:p>
                  </a:txBody>
                  <a:tcPr marL="36000" marR="36000"/>
                </a:tc>
                <a:extLst>
                  <a:ext uri="{0D108BD9-81ED-4DB2-BD59-A6C34878D82A}">
                    <a16:rowId xmlns:a16="http://schemas.microsoft.com/office/drawing/2014/main" val="429735350"/>
                  </a:ext>
                </a:extLst>
              </a:tr>
              <a:tr h="316622">
                <a:tc>
                  <a:txBody>
                    <a:bodyPr/>
                    <a:lstStyle/>
                    <a:p>
                      <a:pPr algn="ctr">
                        <a:lnSpc>
                          <a:spcPts val="1300"/>
                        </a:lnSpc>
                      </a:pPr>
                      <a:r>
                        <a:rPr kumimoji="1" lang="ja-JP" altLang="en-US" sz="1400" dirty="0">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脱炭素化に向けた技術開発の誘発・加速</a:t>
                      </a:r>
                    </a:p>
                  </a:txBody>
                  <a:tcPr marL="36000" marR="36000"/>
                </a:tc>
                <a:tc>
                  <a:txBody>
                    <a:bodyPr/>
                    <a:lstStyle/>
                    <a:p>
                      <a:pPr>
                        <a:lnSpc>
                          <a:spcPts val="1400"/>
                        </a:lnSpc>
                        <a:spcBef>
                          <a:spcPts val="0"/>
                        </a:spcBef>
                      </a:pPr>
                      <a:r>
                        <a:rPr kumimoji="1" lang="ja-JP" altLang="en-US" sz="1400" b="0" dirty="0">
                          <a:solidFill>
                            <a:schemeClr val="tx1"/>
                          </a:solidFill>
                          <a:latin typeface="Meiryo UI" panose="020B0604030504040204" pitchFamily="50" charset="-128"/>
                          <a:ea typeface="Meiryo UI" panose="020B0604030504040204" pitchFamily="50" charset="-128"/>
                        </a:rPr>
                        <a:t>「環境・エネルギー先進技術普及啓発事業」の実施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u="none" dirty="0">
                          <a:solidFill>
                            <a:schemeClr val="tx1"/>
                          </a:solidFill>
                          <a:latin typeface="Meiryo UI" panose="020B0604030504040204" pitchFamily="50" charset="-128"/>
                          <a:ea typeface="Meiryo UI" panose="020B0604030504040204" pitchFamily="50" charset="-128"/>
                        </a:rPr>
                        <a:t>環境・エネルギー先進技術の情報収集・発信</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u="none" dirty="0">
                          <a:solidFill>
                            <a:schemeClr val="tx1"/>
                          </a:solidFill>
                          <a:latin typeface="Meiryo UI" panose="020B0604030504040204" pitchFamily="50" charset="-128"/>
                          <a:ea typeface="Meiryo UI" panose="020B0604030504040204" pitchFamily="50" charset="-128"/>
                        </a:rPr>
                        <a:t>府有施設等へのモデル導入</a:t>
                      </a:r>
                    </a:p>
                  </a:txBody>
                  <a:tcPr marL="36000" marR="36000"/>
                </a:tc>
                <a:extLst>
                  <a:ext uri="{0D108BD9-81ED-4DB2-BD59-A6C34878D82A}">
                    <a16:rowId xmlns:a16="http://schemas.microsoft.com/office/drawing/2014/main" val="2339049217"/>
                  </a:ext>
                </a:extLst>
              </a:tr>
            </a:tbl>
          </a:graphicData>
        </a:graphic>
      </p:graphicFrame>
      <p:sp>
        <p:nvSpPr>
          <p:cNvPr id="2" name="スライド番号プレースホルダー 1">
            <a:extLst>
              <a:ext uri="{FF2B5EF4-FFF2-40B4-BE49-F238E27FC236}">
                <a16:creationId xmlns:a16="http://schemas.microsoft.com/office/drawing/2014/main" id="{4F92BF10-996C-4855-95FF-45C8A6EF24EE}"/>
              </a:ext>
            </a:extLst>
          </p:cNvPr>
          <p:cNvSpPr>
            <a:spLocks noGrp="1"/>
          </p:cNvSpPr>
          <p:nvPr>
            <p:ph type="sldNum" sz="quarter" idx="12"/>
          </p:nvPr>
        </p:nvSpPr>
        <p:spPr>
          <a:xfrm>
            <a:off x="10309827" y="9120802"/>
            <a:ext cx="3191881" cy="511175"/>
          </a:xfrm>
        </p:spPr>
        <p:txBody>
          <a:bodyPr/>
          <a:lstStyle/>
          <a:p>
            <a:fld id="{03334358-8247-4568-97F9-9763B8C66191}" type="slidenum">
              <a:rPr kumimoji="1" lang="ja-JP" altLang="en-US" smtClean="0"/>
              <a:t>4</a:t>
            </a:fld>
            <a:endParaRPr kumimoji="1" lang="ja-JP" altLang="en-US" dirty="0"/>
          </a:p>
        </p:txBody>
      </p:sp>
    </p:spTree>
    <p:extLst>
      <p:ext uri="{BB962C8B-B14F-4D97-AF65-F5344CB8AC3E}">
        <p14:creationId xmlns:p14="http://schemas.microsoft.com/office/powerpoint/2010/main" val="8943349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角丸四角形 20">
            <a:extLst>
              <a:ext uri="{FF2B5EF4-FFF2-40B4-BE49-F238E27FC236}">
                <a16:creationId xmlns:a16="http://schemas.microsoft.com/office/drawing/2014/main" id="{9F10E511-0093-4A8D-A59E-725289C025A6}"/>
              </a:ext>
            </a:extLst>
          </p:cNvPr>
          <p:cNvSpPr/>
          <p:nvPr/>
        </p:nvSpPr>
        <p:spPr>
          <a:xfrm>
            <a:off x="93456" y="484403"/>
            <a:ext cx="13515040" cy="907569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lIns="36000" rIns="36000" rtlCol="0" anchor="ctr"/>
          <a:lstStyle/>
          <a:p>
            <a:r>
              <a:rPr lang="ja-JP" altLang="en-US" sz="1960" dirty="0">
                <a:latin typeface="Meiryo UI" panose="020B0604030504040204" pitchFamily="50" charset="-128"/>
                <a:ea typeface="Meiryo UI" panose="020B0604030504040204" pitchFamily="50" charset="-128"/>
              </a:rPr>
              <a:t>　</a:t>
            </a:r>
          </a:p>
        </p:txBody>
      </p:sp>
      <p:sp>
        <p:nvSpPr>
          <p:cNvPr id="46" name="角丸四角形 45"/>
          <p:cNvSpPr/>
          <p:nvPr/>
        </p:nvSpPr>
        <p:spPr>
          <a:xfrm>
            <a:off x="148912" y="8708001"/>
            <a:ext cx="4031999"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1"/>
            <a:endParaRPr lang="en-US" altLang="ja-JP" sz="9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17" name="角丸四角形 16"/>
          <p:cNvSpPr/>
          <p:nvPr/>
        </p:nvSpPr>
        <p:spPr>
          <a:xfrm>
            <a:off x="90042" y="481694"/>
            <a:ext cx="4715745"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800" b="1" dirty="0">
                <a:latin typeface="Meiryo UI" pitchFamily="50" charset="-128"/>
                <a:ea typeface="Meiryo UI" pitchFamily="50" charset="-128"/>
                <a:cs typeface="Meiryo UI" pitchFamily="50" charset="-128"/>
              </a:rPr>
              <a:t>（４）実行計画の進捗状況（主な取組み）</a:t>
            </a:r>
          </a:p>
        </p:txBody>
      </p:sp>
      <p:sp>
        <p:nvSpPr>
          <p:cNvPr id="20" name="正方形/長方形 19"/>
          <p:cNvSpPr/>
          <p:nvPr/>
        </p:nvSpPr>
        <p:spPr>
          <a:xfrm>
            <a:off x="4831714" y="659783"/>
            <a:ext cx="3881012"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計画時の記号　○：実施中　　　　 　◇：実施予定</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▽：今後検討予定　ー：計画未記載</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1" name="正方形/長方形 20"/>
          <p:cNvSpPr/>
          <p:nvPr/>
        </p:nvSpPr>
        <p:spPr>
          <a:xfrm>
            <a:off x="8774864" y="659783"/>
            <a:ext cx="4772257"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進捗状況の記号　○：実施中（予算措置</a:t>
            </a:r>
            <a:r>
              <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or</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制度対応済み）　　　　</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◇：実施予定　　▽：今後検討予定（未着手）</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7" name="グループ化 26"/>
          <p:cNvGrpSpPr>
            <a:grpSpLocks noChangeAspect="1"/>
          </p:cNvGrpSpPr>
          <p:nvPr/>
        </p:nvGrpSpPr>
        <p:grpSpPr>
          <a:xfrm>
            <a:off x="7760014" y="37134"/>
            <a:ext cx="4969454" cy="423459"/>
            <a:chOff x="6029203" y="46261"/>
            <a:chExt cx="5407394" cy="460777"/>
          </a:xfrm>
        </p:grpSpPr>
        <p:pic>
          <p:nvPicPr>
            <p:cNvPr id="28" name="図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図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1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図 31"/>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 name="図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図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図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図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図 1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 name="図 39"/>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41" name="図 40"/>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grpSp>
        <p:nvGrpSpPr>
          <p:cNvPr id="42"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43"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4"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ja-JP" altLang="en-US" sz="1600" b="1" dirty="0">
                  <a:solidFill>
                    <a:schemeClr val="bg1"/>
                  </a:solidFill>
                  <a:latin typeface="Meiryo UI" panose="020B0604030504040204" pitchFamily="50" charset="-128"/>
                  <a:ea typeface="Meiryo UI" panose="020B0604030504040204" pitchFamily="50" charset="-128"/>
                </a:rPr>
                <a:t>案</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45"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9"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graphicFrame>
        <p:nvGraphicFramePr>
          <p:cNvPr id="39" name="表 38">
            <a:extLst>
              <a:ext uri="{FF2B5EF4-FFF2-40B4-BE49-F238E27FC236}">
                <a16:creationId xmlns:a16="http://schemas.microsoft.com/office/drawing/2014/main" id="{691CA11A-D365-4494-B66D-9E01E21F673E}"/>
              </a:ext>
            </a:extLst>
          </p:cNvPr>
          <p:cNvGraphicFramePr>
            <a:graphicFrameLocks noGrp="1"/>
          </p:cNvGraphicFramePr>
          <p:nvPr/>
        </p:nvGraphicFramePr>
        <p:xfrm>
          <a:off x="215008" y="1266817"/>
          <a:ext cx="13305920" cy="2453663"/>
        </p:xfrm>
        <a:graphic>
          <a:graphicData uri="http://schemas.openxmlformats.org/drawingml/2006/table">
            <a:tbl>
              <a:tblPr firstRow="1" bandRow="1">
                <a:tableStyleId>{F5AB1C69-6EDB-4FF4-983F-18BD219EF322}</a:tableStyleId>
              </a:tblPr>
              <a:tblGrid>
                <a:gridCol w="609704">
                  <a:extLst>
                    <a:ext uri="{9D8B030D-6E8A-4147-A177-3AD203B41FA5}">
                      <a16:colId xmlns:a16="http://schemas.microsoft.com/office/drawing/2014/main" val="697526888"/>
                    </a:ext>
                  </a:extLst>
                </a:gridCol>
                <a:gridCol w="3873414">
                  <a:extLst>
                    <a:ext uri="{9D8B030D-6E8A-4147-A177-3AD203B41FA5}">
                      <a16:colId xmlns:a16="http://schemas.microsoft.com/office/drawing/2014/main" val="2710380831"/>
                    </a:ext>
                  </a:extLst>
                </a:gridCol>
                <a:gridCol w="4483119">
                  <a:extLst>
                    <a:ext uri="{9D8B030D-6E8A-4147-A177-3AD203B41FA5}">
                      <a16:colId xmlns:a16="http://schemas.microsoft.com/office/drawing/2014/main" val="1392995458"/>
                    </a:ext>
                  </a:extLst>
                </a:gridCol>
                <a:gridCol w="215214">
                  <a:extLst>
                    <a:ext uri="{9D8B030D-6E8A-4147-A177-3AD203B41FA5}">
                      <a16:colId xmlns:a16="http://schemas.microsoft.com/office/drawing/2014/main" val="4062590559"/>
                    </a:ext>
                  </a:extLst>
                </a:gridCol>
                <a:gridCol w="4124469">
                  <a:extLst>
                    <a:ext uri="{9D8B030D-6E8A-4147-A177-3AD203B41FA5}">
                      <a16:colId xmlns:a16="http://schemas.microsoft.com/office/drawing/2014/main" val="408412916"/>
                    </a:ext>
                  </a:extLst>
                </a:gridCol>
              </a:tblGrid>
              <a:tr h="230137">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2024</a:t>
                      </a:r>
                      <a:r>
                        <a:rPr kumimoji="1" lang="ja-JP" altLang="en-US" sz="1400" dirty="0">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463595">
                <a:tc>
                  <a:txBody>
                    <a:bodyPr/>
                    <a:lstStyle/>
                    <a:p>
                      <a:pPr algn="ctr">
                        <a:lnSpc>
                          <a:spcPts val="1300"/>
                        </a:lnSpc>
                      </a:pPr>
                      <a:r>
                        <a:rPr kumimoji="1" lang="ja-JP" altLang="en-US" sz="1400" strike="noStrike"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strike="noStrike" dirty="0">
                          <a:solidFill>
                            <a:schemeClr val="tx1"/>
                          </a:solidFill>
                          <a:latin typeface="Meiryo UI" panose="020B0604030504040204" pitchFamily="50" charset="-128"/>
                          <a:ea typeface="Meiryo UI" panose="020B0604030504040204" pitchFamily="50" charset="-128"/>
                        </a:rPr>
                        <a:t>市町村による再エネ電気の調達促進</a:t>
                      </a:r>
                    </a:p>
                  </a:txBody>
                  <a:tcPr marL="36000" marR="36000" marT="36000" marB="36000"/>
                </a:tc>
                <a:tc>
                  <a:txBody>
                    <a:bodyPr/>
                    <a:lstStyle/>
                    <a:p>
                      <a:pPr>
                        <a:lnSpc>
                          <a:spcPts val="1400"/>
                        </a:lnSpc>
                      </a:pPr>
                      <a:r>
                        <a:rPr kumimoji="1" lang="ja-JP" altLang="en-US" sz="1400" strike="noStrike" dirty="0">
                          <a:solidFill>
                            <a:schemeClr val="tx1"/>
                          </a:solidFill>
                          <a:latin typeface="Meiryo UI" panose="020B0604030504040204" pitchFamily="50" charset="-128"/>
                          <a:ea typeface="Meiryo UI" panose="020B0604030504040204" pitchFamily="50" charset="-128"/>
                        </a:rPr>
                        <a:t>市町村からの問い合わせに対する相談対応</a:t>
                      </a:r>
                    </a:p>
                  </a:txBody>
                  <a:tcPr marL="36000" marR="36000" marT="36000" marB="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strike="noStrike"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u="none" strike="noStrike" dirty="0">
                          <a:solidFill>
                            <a:schemeClr val="tx1"/>
                          </a:solidFill>
                          <a:latin typeface="Meiryo UI" panose="020B0604030504040204" pitchFamily="50" charset="-128"/>
                          <a:ea typeface="Meiryo UI" panose="020B0604030504040204" pitchFamily="50" charset="-128"/>
                        </a:rPr>
                        <a:t>再エネの調達を検討する市町村に対し、入札方法等に関する相談対応を随時実施</a:t>
                      </a:r>
                    </a:p>
                  </a:txBody>
                  <a:tcPr marL="36000" marR="36000" marT="36000" marB="36000"/>
                </a:tc>
                <a:extLst>
                  <a:ext uri="{0D108BD9-81ED-4DB2-BD59-A6C34878D82A}">
                    <a16:rowId xmlns:a16="http://schemas.microsoft.com/office/drawing/2014/main" val="2457983479"/>
                  </a:ext>
                </a:extLst>
              </a:tr>
              <a:tr h="432048">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条例の多量排出事業者の届出制度における再エネ利用状況の追加</a:t>
                      </a:r>
                    </a:p>
                  </a:txBody>
                  <a:tcPr marL="36000" marR="36000" marT="36000" marB="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報告事項に再エネ利用状況を盛り込んだ新たな条例届出制度の運用</a:t>
                      </a:r>
                    </a:p>
                  </a:txBody>
                  <a:tcPr marL="36000" marR="36000" marT="36000" marB="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再エネ利用状況の把握・分析</a:t>
                      </a:r>
                    </a:p>
                  </a:txBody>
                  <a:tcPr marL="36000" marR="36000" marT="36000" marB="36000"/>
                </a:tc>
                <a:extLst>
                  <a:ext uri="{0D108BD9-81ED-4DB2-BD59-A6C34878D82A}">
                    <a16:rowId xmlns:a16="http://schemas.microsoft.com/office/drawing/2014/main" val="1162381510"/>
                  </a:ext>
                </a:extLst>
              </a:tr>
              <a:tr h="432048">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小売電気事業者の電力販売量・再エネ導入量等に関する計画書・報告書制度の創設</a:t>
                      </a:r>
                    </a:p>
                  </a:txBody>
                  <a:tcPr marL="36000" marR="36000" marT="36000" marB="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strike="noStrike" dirty="0">
                          <a:solidFill>
                            <a:schemeClr val="tx1"/>
                          </a:solidFill>
                          <a:latin typeface="Meiryo UI" panose="020B0604030504040204" pitchFamily="50" charset="-128"/>
                          <a:ea typeface="Meiryo UI" panose="020B0604030504040204" pitchFamily="50" charset="-128"/>
                        </a:rPr>
                        <a:t>計画書・報告書制度の運用。計画書・報告書の評価が優良な届出者を</a:t>
                      </a:r>
                      <a:r>
                        <a:rPr kumimoji="1" lang="en-US" altLang="ja-JP" sz="1400" strike="noStrike" dirty="0">
                          <a:solidFill>
                            <a:schemeClr val="tx1"/>
                          </a:solidFill>
                          <a:latin typeface="Meiryo UI" panose="020B0604030504040204" pitchFamily="50" charset="-128"/>
                          <a:ea typeface="Meiryo UI" panose="020B0604030504040204" pitchFamily="50" charset="-128"/>
                        </a:rPr>
                        <a:t>HP</a:t>
                      </a:r>
                      <a:r>
                        <a:rPr kumimoji="1" lang="ja-JP" altLang="en-US" sz="1400" strike="noStrike" dirty="0">
                          <a:solidFill>
                            <a:schemeClr val="tx1"/>
                          </a:solidFill>
                          <a:latin typeface="Meiryo UI" panose="020B0604030504040204" pitchFamily="50" charset="-128"/>
                          <a:ea typeface="Meiryo UI" panose="020B0604030504040204" pitchFamily="50" charset="-128"/>
                        </a:rPr>
                        <a:t>で公表</a:t>
                      </a:r>
                    </a:p>
                  </a:txBody>
                  <a:tcPr marL="36000" marR="36000" marT="36000" marB="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提出された計画書等を活用し、府</a:t>
                      </a:r>
                      <a:r>
                        <a:rPr kumimoji="1" lang="en-US" altLang="ja-JP" sz="1400" dirty="0">
                          <a:solidFill>
                            <a:schemeClr val="tx1"/>
                          </a:solidFill>
                          <a:latin typeface="Meiryo UI" panose="020B0604030504040204" pitchFamily="50" charset="-128"/>
                          <a:ea typeface="Meiryo UI" panose="020B0604030504040204" pitchFamily="50" charset="-128"/>
                        </a:rPr>
                        <a:t>HP</a:t>
                      </a:r>
                      <a:r>
                        <a:rPr kumimoji="1" lang="ja-JP" altLang="en-US" sz="1400" dirty="0">
                          <a:solidFill>
                            <a:schemeClr val="tx1"/>
                          </a:solidFill>
                          <a:latin typeface="Meiryo UI" panose="020B0604030504040204" pitchFamily="50" charset="-128"/>
                          <a:ea typeface="Meiryo UI" panose="020B0604030504040204" pitchFamily="50" charset="-128"/>
                        </a:rPr>
                        <a:t>上での</a:t>
                      </a:r>
                      <a:r>
                        <a:rPr kumimoji="1" lang="en-US" altLang="ja-JP" sz="1400" dirty="0">
                          <a:solidFill>
                            <a:schemeClr val="tx1"/>
                          </a:solidFill>
                          <a:latin typeface="Meiryo UI" panose="020B0604030504040204" pitchFamily="50" charset="-128"/>
                          <a:ea typeface="Meiryo UI" panose="020B0604030504040204" pitchFamily="50" charset="-128"/>
                        </a:rPr>
                        <a:t>RE</a:t>
                      </a:r>
                      <a:r>
                        <a:rPr kumimoji="1" lang="ja-JP" altLang="en-US" sz="1400" dirty="0">
                          <a:solidFill>
                            <a:schemeClr val="tx1"/>
                          </a:solidFill>
                          <a:latin typeface="Meiryo UI" panose="020B0604030504040204" pitchFamily="50" charset="-128"/>
                          <a:ea typeface="Meiryo UI" panose="020B0604030504040204" pitchFamily="50" charset="-128"/>
                        </a:rPr>
                        <a:t>メニューの発信等、府域の再エネ拡大に向けた取組みを促進</a:t>
                      </a:r>
                    </a:p>
                  </a:txBody>
                  <a:tcPr marL="36000" marR="36000" marT="36000" marB="36000"/>
                </a:tc>
                <a:extLst>
                  <a:ext uri="{0D108BD9-81ED-4DB2-BD59-A6C34878D82A}">
                    <a16:rowId xmlns:a16="http://schemas.microsoft.com/office/drawing/2014/main" val="3542377473"/>
                  </a:ext>
                </a:extLst>
              </a:tr>
              <a:tr h="463787">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自家消費型の太陽光発電の導入モデルの普及促進</a:t>
                      </a:r>
                    </a:p>
                  </a:txBody>
                  <a:tcPr marL="36000" marR="36000" marT="36000" marB="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他自治体や企業の取組事例等の情報収集・発信</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「事業者向け太陽光発電の共同調達支援事業」の実施</a:t>
                      </a:r>
                    </a:p>
                  </a:txBody>
                  <a:tcPr marL="36000" marR="36000" marT="36000" marB="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strike="noStrike" dirty="0">
                          <a:solidFill>
                            <a:schemeClr val="tx1"/>
                          </a:solidFill>
                          <a:latin typeface="Meiryo UI" panose="020B0604030504040204" pitchFamily="50" charset="-128"/>
                          <a:ea typeface="Meiryo UI" panose="020B0604030504040204" pitchFamily="50" charset="-128"/>
                        </a:rPr>
                        <a:t>セミナー等による導入事例の情報発信</a:t>
                      </a:r>
                      <a:endParaRPr kumimoji="1" lang="en-US" altLang="ja-JP" sz="1400" b="0" strike="noStrike" dirty="0">
                        <a:solidFill>
                          <a:schemeClr val="tx1"/>
                        </a:solidFill>
                        <a:latin typeface="Meiryo UI" panose="020B0604030504040204" pitchFamily="50" charset="-128"/>
                        <a:ea typeface="Meiryo UI" panose="020B0604030504040204" pitchFamily="50" charset="-128"/>
                      </a:endParaRPr>
                    </a:p>
                  </a:txBody>
                  <a:tcPr marL="36000" marR="36000" marT="36000" marB="36000"/>
                </a:tc>
                <a:extLst>
                  <a:ext uri="{0D108BD9-81ED-4DB2-BD59-A6C34878D82A}">
                    <a16:rowId xmlns:a16="http://schemas.microsoft.com/office/drawing/2014/main" val="3389725794"/>
                  </a:ext>
                </a:extLst>
              </a:tr>
              <a:tr h="432048">
                <a:tc>
                  <a:txBody>
                    <a:bodyPr/>
                    <a:lstStyle/>
                    <a:p>
                      <a:pPr marL="0" marR="0" lvl="0" indent="0" algn="ctr" defTabSz="1280128"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T="36000" marB="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共同購入支援事業等による太陽光発電及び蓄電池の普及促進</a:t>
                      </a:r>
                    </a:p>
                  </a:txBody>
                  <a:tcPr marL="36000" marR="36000" marT="36000" marB="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太陽光パネル・蓄電池の共同購入支援事業等</a:t>
                      </a:r>
                    </a:p>
                  </a:txBody>
                  <a:tcPr marL="36000" marR="36000" marT="36000" marB="36000"/>
                </a:tc>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marT="36000" marB="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共同購入支援事業について、広報の改善や拡大等の実施</a:t>
                      </a:r>
                    </a:p>
                  </a:txBody>
                  <a:tcPr marL="36000" marR="36000" marT="36000" marB="36000"/>
                </a:tc>
                <a:extLst>
                  <a:ext uri="{0D108BD9-81ED-4DB2-BD59-A6C34878D82A}">
                    <a16:rowId xmlns:a16="http://schemas.microsoft.com/office/drawing/2014/main" val="3814813181"/>
                  </a:ext>
                </a:extLst>
              </a:tr>
            </a:tbl>
          </a:graphicData>
        </a:graphic>
      </p:graphicFrame>
      <p:sp>
        <p:nvSpPr>
          <p:cNvPr id="47" name="正方形/長方形 46">
            <a:extLst>
              <a:ext uri="{FF2B5EF4-FFF2-40B4-BE49-F238E27FC236}">
                <a16:creationId xmlns:a16="http://schemas.microsoft.com/office/drawing/2014/main" id="{BF5D625D-89BE-4E96-8860-C48662C67C21}"/>
              </a:ext>
            </a:extLst>
          </p:cNvPr>
          <p:cNvSpPr/>
          <p:nvPr/>
        </p:nvSpPr>
        <p:spPr>
          <a:xfrm>
            <a:off x="177430" y="3792488"/>
            <a:ext cx="4536504"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④　輸送・移動における脱炭素化に向けた取組促進</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0" name="表 49">
            <a:extLst>
              <a:ext uri="{FF2B5EF4-FFF2-40B4-BE49-F238E27FC236}">
                <a16:creationId xmlns:a16="http://schemas.microsoft.com/office/drawing/2014/main" id="{E555995A-74A4-4769-A292-3F1C10609391}"/>
              </a:ext>
            </a:extLst>
          </p:cNvPr>
          <p:cNvGraphicFramePr>
            <a:graphicFrameLocks noGrp="1"/>
          </p:cNvGraphicFramePr>
          <p:nvPr/>
        </p:nvGraphicFramePr>
        <p:xfrm>
          <a:off x="215008" y="4123064"/>
          <a:ext cx="13305920" cy="5301104"/>
        </p:xfrm>
        <a:graphic>
          <a:graphicData uri="http://schemas.openxmlformats.org/drawingml/2006/table">
            <a:tbl>
              <a:tblPr firstRow="1" bandRow="1">
                <a:tableStyleId>{F5AB1C69-6EDB-4FF4-983F-18BD219EF322}</a:tableStyleId>
              </a:tblPr>
              <a:tblGrid>
                <a:gridCol w="609704">
                  <a:extLst>
                    <a:ext uri="{9D8B030D-6E8A-4147-A177-3AD203B41FA5}">
                      <a16:colId xmlns:a16="http://schemas.microsoft.com/office/drawing/2014/main" val="697526888"/>
                    </a:ext>
                  </a:extLst>
                </a:gridCol>
                <a:gridCol w="3873414">
                  <a:extLst>
                    <a:ext uri="{9D8B030D-6E8A-4147-A177-3AD203B41FA5}">
                      <a16:colId xmlns:a16="http://schemas.microsoft.com/office/drawing/2014/main" val="2710380831"/>
                    </a:ext>
                  </a:extLst>
                </a:gridCol>
                <a:gridCol w="4483119">
                  <a:extLst>
                    <a:ext uri="{9D8B030D-6E8A-4147-A177-3AD203B41FA5}">
                      <a16:colId xmlns:a16="http://schemas.microsoft.com/office/drawing/2014/main" val="1392995458"/>
                    </a:ext>
                  </a:extLst>
                </a:gridCol>
                <a:gridCol w="215214">
                  <a:extLst>
                    <a:ext uri="{9D8B030D-6E8A-4147-A177-3AD203B41FA5}">
                      <a16:colId xmlns:a16="http://schemas.microsoft.com/office/drawing/2014/main" val="4062590559"/>
                    </a:ext>
                  </a:extLst>
                </a:gridCol>
                <a:gridCol w="4124469">
                  <a:extLst>
                    <a:ext uri="{9D8B030D-6E8A-4147-A177-3AD203B41FA5}">
                      <a16:colId xmlns:a16="http://schemas.microsoft.com/office/drawing/2014/main" val="408412916"/>
                    </a:ext>
                  </a:extLst>
                </a:gridCol>
              </a:tblGrid>
              <a:tr h="216024">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solidFill>
                            <a:schemeClr val="bg1"/>
                          </a:solidFill>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bg1"/>
                          </a:solidFill>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2024</a:t>
                      </a:r>
                      <a:r>
                        <a:rPr kumimoji="1" lang="ja-JP" altLang="en-US" sz="1400" dirty="0">
                          <a:solidFill>
                            <a:schemeClr val="bg1"/>
                          </a:solidFill>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412646">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en-US" altLang="ja-JP" sz="1400" dirty="0">
                          <a:solidFill>
                            <a:schemeClr val="tx1"/>
                          </a:solidFill>
                          <a:latin typeface="Meiryo UI" panose="020B0604030504040204" pitchFamily="50" charset="-128"/>
                          <a:ea typeface="Meiryo UI" panose="020B0604030504040204" pitchFamily="50" charset="-128"/>
                        </a:rPr>
                        <a:t>ZEV</a:t>
                      </a:r>
                      <a:r>
                        <a:rPr kumimoji="1" lang="ja-JP" altLang="en-US" sz="1400" dirty="0">
                          <a:solidFill>
                            <a:schemeClr val="tx1"/>
                          </a:solidFill>
                          <a:latin typeface="Meiryo UI" panose="020B0604030504040204" pitchFamily="50" charset="-128"/>
                          <a:ea typeface="Meiryo UI" panose="020B0604030504040204" pitchFamily="50" charset="-128"/>
                        </a:rPr>
                        <a:t>を中心とする電動車の普及促進に向けた制度の検討</a:t>
                      </a:r>
                    </a:p>
                  </a:txBody>
                  <a:tcPr marL="36000" marR="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自動車販売事業者の届出制度の運用</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400"/>
                        </a:lnSpc>
                      </a:pPr>
                      <a:endParaRPr kumimoji="1" lang="ja-JP" altLang="en-US" sz="1400" strike="noStrike"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28"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引き続き特色ある取組の表彰や</a:t>
                      </a:r>
                      <a:r>
                        <a:rPr kumimoji="1" lang="ja-JP" altLang="en-US" sz="1400" strike="noStrike" dirty="0">
                          <a:solidFill>
                            <a:schemeClr val="tx1"/>
                          </a:solidFill>
                          <a:latin typeface="Meiryo UI" panose="020B0604030504040204" pitchFamily="50" charset="-128"/>
                          <a:ea typeface="Meiryo UI" panose="020B0604030504040204" pitchFamily="50" charset="-128"/>
                        </a:rPr>
                        <a:t>自動車ディーラー社員に対する研修・認定の実施</a:t>
                      </a:r>
                      <a:endParaRPr kumimoji="1" lang="ja-JP" altLang="en-US" sz="1400" strike="sngStrike" baseline="0"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969652493"/>
                  </a:ext>
                </a:extLst>
              </a:tr>
              <a:tr h="492846">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en-US" altLang="ja-JP" sz="1400" dirty="0">
                          <a:solidFill>
                            <a:schemeClr val="tx1"/>
                          </a:solidFill>
                          <a:latin typeface="Meiryo UI" panose="020B0604030504040204" pitchFamily="50" charset="-128"/>
                          <a:ea typeface="Meiryo UI" panose="020B0604030504040204" pitchFamily="50" charset="-128"/>
                        </a:rPr>
                        <a:t>ZEV</a:t>
                      </a:r>
                      <a:r>
                        <a:rPr kumimoji="1" lang="ja-JP" altLang="en-US" sz="1400" dirty="0">
                          <a:solidFill>
                            <a:schemeClr val="tx1"/>
                          </a:solidFill>
                          <a:latin typeface="Meiryo UI" panose="020B0604030504040204" pitchFamily="50" charset="-128"/>
                          <a:ea typeface="Meiryo UI" panose="020B0604030504040204" pitchFamily="50" charset="-128"/>
                        </a:rPr>
                        <a:t>を使用したレンタカー・カーシェアリングの普及促進</a:t>
                      </a:r>
                    </a:p>
                  </a:txBody>
                  <a:tcPr marL="36000" marR="36000"/>
                </a:tc>
                <a:tc>
                  <a:txBody>
                    <a:bodyPr/>
                    <a:lstStyle/>
                    <a:p>
                      <a:pPr>
                        <a:lnSpc>
                          <a:spcPts val="1400"/>
                        </a:lnSpc>
                      </a:pPr>
                      <a:r>
                        <a:rPr kumimoji="1" lang="en-US" altLang="ja-JP" sz="1400" dirty="0">
                          <a:solidFill>
                            <a:schemeClr val="tx1"/>
                          </a:solidFill>
                          <a:latin typeface="Meiryo UI" panose="020B0604030504040204" pitchFamily="50" charset="-128"/>
                          <a:ea typeface="Meiryo UI" panose="020B0604030504040204" pitchFamily="50" charset="-128"/>
                        </a:rPr>
                        <a:t>EV</a:t>
                      </a:r>
                      <a:r>
                        <a:rPr kumimoji="1" lang="ja-JP" altLang="en-US" sz="1400" dirty="0">
                          <a:solidFill>
                            <a:schemeClr val="tx1"/>
                          </a:solidFill>
                          <a:latin typeface="Meiryo UI" panose="020B0604030504040204" pitchFamily="50" charset="-128"/>
                          <a:ea typeface="Meiryo UI" panose="020B0604030504040204" pitchFamily="50" charset="-128"/>
                        </a:rPr>
                        <a:t>カーシェア体験事業を実施</a:t>
                      </a:r>
                    </a:p>
                  </a:txBody>
                  <a:tcPr marL="36000" marR="36000"/>
                </a:tc>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1400" u="none" dirty="0">
                          <a:solidFill>
                            <a:schemeClr val="tx1"/>
                          </a:solidFill>
                          <a:latin typeface="Meiryo UI" panose="020B0604030504040204" pitchFamily="50" charset="-128"/>
                          <a:ea typeface="Meiryo UI" panose="020B0604030504040204" pitchFamily="50" charset="-128"/>
                        </a:rPr>
                        <a:t>ZEV</a:t>
                      </a:r>
                      <a:r>
                        <a:rPr kumimoji="1" lang="ja-JP" altLang="en-US" sz="1400" u="none" dirty="0">
                          <a:solidFill>
                            <a:schemeClr val="tx1"/>
                          </a:solidFill>
                          <a:latin typeface="Meiryo UI" panose="020B0604030504040204" pitchFamily="50" charset="-128"/>
                          <a:ea typeface="Meiryo UI" panose="020B0604030504040204" pitchFamily="50" charset="-128"/>
                        </a:rPr>
                        <a:t>の乗車機会等を提供し、車両選択時における</a:t>
                      </a:r>
                      <a:r>
                        <a:rPr kumimoji="1" lang="en-US" altLang="ja-JP" sz="1400" u="none" dirty="0">
                          <a:solidFill>
                            <a:schemeClr val="tx1"/>
                          </a:solidFill>
                          <a:latin typeface="Meiryo UI" panose="020B0604030504040204" pitchFamily="50" charset="-128"/>
                          <a:ea typeface="Meiryo UI" panose="020B0604030504040204" pitchFamily="50" charset="-128"/>
                        </a:rPr>
                        <a:t>ZEV</a:t>
                      </a:r>
                      <a:r>
                        <a:rPr kumimoji="1" lang="ja-JP" altLang="en-US" sz="1400" u="none" dirty="0">
                          <a:solidFill>
                            <a:schemeClr val="tx1"/>
                          </a:solidFill>
                          <a:latin typeface="Meiryo UI" panose="020B0604030504040204" pitchFamily="50" charset="-128"/>
                          <a:ea typeface="Meiryo UI" panose="020B0604030504040204" pitchFamily="50" charset="-128"/>
                        </a:rPr>
                        <a:t>利用を促進</a:t>
                      </a:r>
                      <a:endParaRPr kumimoji="1" lang="en-US" altLang="ja-JP" sz="1400" u="none"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1400" u="none" dirty="0">
                          <a:solidFill>
                            <a:schemeClr val="tx1"/>
                          </a:solidFill>
                          <a:latin typeface="Meiryo UI" panose="020B0604030504040204" pitchFamily="50" charset="-128"/>
                          <a:ea typeface="Meiryo UI" panose="020B0604030504040204" pitchFamily="50" charset="-128"/>
                        </a:rPr>
                        <a:t>ZEV</a:t>
                      </a:r>
                      <a:r>
                        <a:rPr kumimoji="1" lang="ja-JP" altLang="en-US" sz="1400" u="none" dirty="0">
                          <a:solidFill>
                            <a:schemeClr val="tx1"/>
                          </a:solidFill>
                          <a:latin typeface="Meiryo UI" panose="020B0604030504040204" pitchFamily="50" charset="-128"/>
                          <a:ea typeface="Meiryo UI" panose="020B0604030504040204" pitchFamily="50" charset="-128"/>
                        </a:rPr>
                        <a:t>のレンタカー・カーシェアリングを組み込んだ観光ツアーを行う旅行会社等への支援</a:t>
                      </a:r>
                      <a:endParaRPr kumimoji="1" lang="en-US" altLang="ja-JP" sz="1400" u="non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146812658"/>
                  </a:ext>
                </a:extLst>
              </a:tr>
              <a:tr h="57600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ー</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バス・トラックをはじめ様々な交通・輸送手段の電動化の促進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「万博を契機としたバス事業者の脱炭素化促進事業」補助により</a:t>
                      </a:r>
                      <a:r>
                        <a:rPr kumimoji="1" lang="en-US" altLang="ja-JP" sz="1400" dirty="0">
                          <a:solidFill>
                            <a:schemeClr val="tx1"/>
                          </a:solidFill>
                          <a:latin typeface="Meiryo UI" panose="020B0604030504040204" pitchFamily="50" charset="-128"/>
                          <a:ea typeface="Meiryo UI" panose="020B0604030504040204" pitchFamily="50" charset="-128"/>
                        </a:rPr>
                        <a:t>EV</a:t>
                      </a:r>
                      <a:r>
                        <a:rPr kumimoji="1" lang="ja-JP" altLang="en-US" sz="1400" dirty="0">
                          <a:solidFill>
                            <a:schemeClr val="tx1"/>
                          </a:solidFill>
                          <a:latin typeface="Meiryo UI" panose="020B0604030504040204" pitchFamily="50" charset="-128"/>
                          <a:ea typeface="Meiryo UI" panose="020B0604030504040204" pitchFamily="50" charset="-128"/>
                        </a:rPr>
                        <a:t>バス導入を促進</a:t>
                      </a:r>
                      <a:endParaRPr kumimoji="1" lang="ja-JP" altLang="en-US" sz="1400" strike="sngStrike"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u="none" dirty="0">
                          <a:solidFill>
                            <a:schemeClr val="tx1"/>
                          </a:solidFill>
                          <a:latin typeface="Meiryo UI" panose="020B0604030504040204" pitchFamily="50" charset="-128"/>
                          <a:ea typeface="Meiryo UI" panose="020B0604030504040204" pitchFamily="50" charset="-128"/>
                        </a:rPr>
                        <a:t>バスのゼロエミッション化を推進</a:t>
                      </a:r>
                      <a:endParaRPr kumimoji="1" lang="en-US" altLang="ja-JP" sz="1400" u="none"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strike="noStrike" spc="-30" baseline="0" dirty="0">
                          <a:solidFill>
                            <a:schemeClr val="tx1"/>
                          </a:solidFill>
                          <a:latin typeface="Meiryo UI" panose="020B0604030504040204" pitchFamily="50" charset="-128"/>
                          <a:ea typeface="Meiryo UI" panose="020B0604030504040204" pitchFamily="50" charset="-128"/>
                        </a:rPr>
                        <a:t>災害等の停電時に電源確保が強く求められる事業者に対する</a:t>
                      </a:r>
                      <a:r>
                        <a:rPr kumimoji="1" lang="en-US" altLang="ja-JP" sz="1400" strike="noStrike" spc="-30" baseline="0" dirty="0">
                          <a:solidFill>
                            <a:schemeClr val="tx1"/>
                          </a:solidFill>
                          <a:latin typeface="Meiryo UI" panose="020B0604030504040204" pitchFamily="50" charset="-128"/>
                          <a:ea typeface="Meiryo UI" panose="020B0604030504040204" pitchFamily="50" charset="-128"/>
                        </a:rPr>
                        <a:t>ZEV</a:t>
                      </a:r>
                      <a:r>
                        <a:rPr kumimoji="1" lang="ja-JP" altLang="en-US" sz="1400" strike="noStrike" spc="-30" baseline="0" dirty="0">
                          <a:solidFill>
                            <a:schemeClr val="tx1"/>
                          </a:solidFill>
                          <a:latin typeface="Meiryo UI" panose="020B0604030504040204" pitchFamily="50" charset="-128"/>
                          <a:ea typeface="Meiryo UI" panose="020B0604030504040204" pitchFamily="50" charset="-128"/>
                        </a:rPr>
                        <a:t>の導入補助</a:t>
                      </a:r>
                      <a:endParaRPr kumimoji="1" lang="en-US" altLang="ja-JP" sz="1400" strike="noStrike" spc="-30" baseline="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en-US" altLang="ja-JP" sz="1400" strike="noStrike" spc="-30" baseline="0" dirty="0">
                          <a:solidFill>
                            <a:schemeClr val="tx1"/>
                          </a:solidFill>
                          <a:latin typeface="Meiryo UI" panose="020B0604030504040204" pitchFamily="50" charset="-128"/>
                          <a:ea typeface="Meiryo UI" panose="020B0604030504040204" pitchFamily="50" charset="-128"/>
                        </a:rPr>
                        <a:t>CO2</a:t>
                      </a:r>
                      <a:r>
                        <a:rPr kumimoji="1" lang="ja-JP" altLang="en-US" sz="1400" strike="noStrike" spc="-30" baseline="0" dirty="0">
                          <a:solidFill>
                            <a:schemeClr val="tx1"/>
                          </a:solidFill>
                          <a:latin typeface="Meiryo UI" panose="020B0604030504040204" pitchFamily="50" charset="-128"/>
                          <a:ea typeface="Meiryo UI" panose="020B0604030504040204" pitchFamily="50" charset="-128"/>
                        </a:rPr>
                        <a:t>排出量の少ない</a:t>
                      </a:r>
                      <a:r>
                        <a:rPr kumimoji="1" lang="en-US" altLang="ja-JP" sz="1400" strike="noStrike" spc="-30" baseline="0" dirty="0">
                          <a:solidFill>
                            <a:schemeClr val="tx1"/>
                          </a:solidFill>
                          <a:latin typeface="Meiryo UI" panose="020B0604030504040204" pitchFamily="50" charset="-128"/>
                          <a:ea typeface="Meiryo UI" panose="020B0604030504040204" pitchFamily="50" charset="-128"/>
                        </a:rPr>
                        <a:t>ZEV</a:t>
                      </a:r>
                      <a:r>
                        <a:rPr kumimoji="1" lang="ja-JP" altLang="en-US" sz="1400" strike="noStrike" spc="-30" baseline="0" dirty="0">
                          <a:solidFill>
                            <a:schemeClr val="tx1"/>
                          </a:solidFill>
                          <a:latin typeface="Meiryo UI" panose="020B0604030504040204" pitchFamily="50" charset="-128"/>
                          <a:ea typeface="Meiryo UI" panose="020B0604030504040204" pitchFamily="50" charset="-128"/>
                        </a:rPr>
                        <a:t>等を活用した観光ツアーを行う旅行会社等への支援</a:t>
                      </a:r>
                    </a:p>
                  </a:txBody>
                  <a:tcPr marL="36000" marR="36000"/>
                </a:tc>
                <a:extLst>
                  <a:ext uri="{0D108BD9-81ED-4DB2-BD59-A6C34878D82A}">
                    <a16:rowId xmlns:a16="http://schemas.microsoft.com/office/drawing/2014/main" val="2981464931"/>
                  </a:ext>
                </a:extLst>
              </a:tr>
              <a:tr h="57600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充電器、水素</a:t>
                      </a:r>
                      <a:r>
                        <a:rPr kumimoji="1" lang="en-US" altLang="ja-JP" sz="1400" dirty="0">
                          <a:solidFill>
                            <a:schemeClr val="tx1"/>
                          </a:solidFill>
                          <a:latin typeface="Meiryo UI" panose="020B0604030504040204" pitchFamily="50" charset="-128"/>
                          <a:ea typeface="Meiryo UI" panose="020B0604030504040204" pitchFamily="50" charset="-128"/>
                        </a:rPr>
                        <a:t>ST</a:t>
                      </a:r>
                      <a:r>
                        <a:rPr kumimoji="1" lang="ja-JP" altLang="en-US" sz="1400" dirty="0">
                          <a:solidFill>
                            <a:schemeClr val="tx1"/>
                          </a:solidFill>
                          <a:latin typeface="Meiryo UI" panose="020B0604030504040204" pitchFamily="50" charset="-128"/>
                          <a:ea typeface="Meiryo UI" panose="020B0604030504040204" pitchFamily="50" charset="-128"/>
                        </a:rPr>
                        <a:t>などのインフラの普及促進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zh-TW" altLang="en-US" sz="1400" dirty="0">
                          <a:solidFill>
                            <a:schemeClr val="tx1"/>
                          </a:solidFill>
                          <a:latin typeface="Meiryo UI" panose="020B0604030504040204" pitchFamily="50" charset="-128"/>
                          <a:ea typeface="Meiryo UI" panose="020B0604030504040204" pitchFamily="50" charset="-128"/>
                        </a:rPr>
                        <a:t>電気自動車用充電設備導入支援補助金</a:t>
                      </a:r>
                      <a:r>
                        <a:rPr kumimoji="1" lang="ja-JP" altLang="en-US" sz="1400" dirty="0">
                          <a:solidFill>
                            <a:schemeClr val="tx1"/>
                          </a:solidFill>
                          <a:latin typeface="Meiryo UI" panose="020B0604030504040204" pitchFamily="50" charset="-128"/>
                          <a:ea typeface="Meiryo UI" panose="020B0604030504040204" pitchFamily="50" charset="-128"/>
                        </a:rPr>
                        <a:t>」により充電設備の設置を促進</a:t>
                      </a:r>
                      <a:endParaRPr kumimoji="1" lang="ja-JP" altLang="en-US" sz="1400" strike="sngStrike"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「おおさか電動車普及戦略」の目標達成に向けた充電設備の設置促進</a:t>
                      </a:r>
                      <a:r>
                        <a:rPr kumimoji="1" lang="en-US" altLang="ja-JP" sz="1400" b="0" u="none" dirty="0">
                          <a:solidFill>
                            <a:schemeClr val="tx1"/>
                          </a:solidFill>
                          <a:latin typeface="Meiryo UI" panose="020B0604030504040204" pitchFamily="50" charset="-128"/>
                          <a:ea typeface="Meiryo UI" panose="020B0604030504040204" pitchFamily="50" charset="-128"/>
                        </a:rPr>
                        <a:t>(2030</a:t>
                      </a:r>
                      <a:r>
                        <a:rPr kumimoji="1" lang="ja-JP" altLang="en-US" sz="1400" b="0" u="none" dirty="0">
                          <a:solidFill>
                            <a:schemeClr val="tx1"/>
                          </a:solidFill>
                          <a:latin typeface="Meiryo UI" panose="020B0604030504040204" pitchFamily="50" charset="-128"/>
                          <a:ea typeface="Meiryo UI" panose="020B0604030504040204" pitchFamily="50" charset="-128"/>
                        </a:rPr>
                        <a:t>年度・急速</a:t>
                      </a:r>
                      <a:r>
                        <a:rPr kumimoji="1" lang="en-US" altLang="ja-JP" sz="1400" b="0" u="none" dirty="0">
                          <a:solidFill>
                            <a:schemeClr val="tx1"/>
                          </a:solidFill>
                          <a:latin typeface="Meiryo UI" panose="020B0604030504040204" pitchFamily="50" charset="-128"/>
                          <a:ea typeface="Meiryo UI" panose="020B0604030504040204" pitchFamily="50" charset="-128"/>
                        </a:rPr>
                        <a:t>300</a:t>
                      </a:r>
                      <a:r>
                        <a:rPr kumimoji="1" lang="ja-JP" altLang="en-US" sz="1400" b="0" u="none" dirty="0">
                          <a:solidFill>
                            <a:schemeClr val="tx1"/>
                          </a:solidFill>
                          <a:latin typeface="Meiryo UI" panose="020B0604030504040204" pitchFamily="50" charset="-128"/>
                          <a:ea typeface="Meiryo UI" panose="020B0604030504040204" pitchFamily="50" charset="-128"/>
                        </a:rPr>
                        <a:t>箇所</a:t>
                      </a:r>
                      <a:r>
                        <a:rPr kumimoji="1" lang="en-US" altLang="ja-JP" sz="1400" b="0" u="none" dirty="0">
                          <a:solidFill>
                            <a:schemeClr val="tx1"/>
                          </a:solidFill>
                          <a:latin typeface="Meiryo UI" panose="020B0604030504040204" pitchFamily="50" charset="-128"/>
                          <a:ea typeface="Meiryo UI" panose="020B0604030504040204" pitchFamily="50" charset="-128"/>
                        </a:rPr>
                        <a:t>/</a:t>
                      </a:r>
                      <a:r>
                        <a:rPr kumimoji="1" lang="ja-JP" altLang="en-US" sz="1400" b="0" u="none" dirty="0">
                          <a:solidFill>
                            <a:schemeClr val="tx1"/>
                          </a:solidFill>
                          <a:latin typeface="Meiryo UI" panose="020B0604030504040204" pitchFamily="50" charset="-128"/>
                          <a:ea typeface="Meiryo UI" panose="020B0604030504040204" pitchFamily="50" charset="-128"/>
                        </a:rPr>
                        <a:t>普通</a:t>
                      </a:r>
                      <a:r>
                        <a:rPr kumimoji="1" lang="en-US" altLang="ja-JP" sz="1400" b="0" u="none" dirty="0">
                          <a:solidFill>
                            <a:schemeClr val="tx1"/>
                          </a:solidFill>
                          <a:latin typeface="Meiryo UI" panose="020B0604030504040204" pitchFamily="50" charset="-128"/>
                          <a:ea typeface="Meiryo UI" panose="020B0604030504040204" pitchFamily="50" charset="-128"/>
                        </a:rPr>
                        <a:t>1,500</a:t>
                      </a:r>
                      <a:r>
                        <a:rPr kumimoji="1" lang="ja-JP" altLang="en-US" sz="1400" b="0" u="none" dirty="0">
                          <a:solidFill>
                            <a:schemeClr val="tx1"/>
                          </a:solidFill>
                          <a:latin typeface="Meiryo UI" panose="020B0604030504040204" pitchFamily="50" charset="-128"/>
                          <a:ea typeface="Meiryo UI" panose="020B0604030504040204" pitchFamily="50" charset="-128"/>
                        </a:rPr>
                        <a:t>基</a:t>
                      </a:r>
                      <a:r>
                        <a:rPr kumimoji="1" lang="en-US" altLang="ja-JP" sz="1400" b="0" u="none" dirty="0">
                          <a:solidFill>
                            <a:schemeClr val="tx1"/>
                          </a:solidFill>
                          <a:latin typeface="Meiryo UI" panose="020B0604030504040204" pitchFamily="50" charset="-128"/>
                          <a:ea typeface="Meiryo UI" panose="020B0604030504040204" pitchFamily="50" charset="-128"/>
                        </a:rPr>
                        <a:t>)</a:t>
                      </a:r>
                    </a:p>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民間事業者と連携した府有施設への充電設備の設置</a:t>
                      </a:r>
                      <a:endParaRPr kumimoji="1" lang="en-US" altLang="ja-JP" sz="1400" b="0" u="none"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集合住宅等への充電設備設置の促進支援</a:t>
                      </a:r>
                      <a:endParaRPr kumimoji="1" lang="en-US" altLang="ja-JP" sz="1400" b="0" u="non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1162381510"/>
                  </a:ext>
                </a:extLst>
              </a:tr>
              <a:tr h="576000">
                <a:tc>
                  <a:txBody>
                    <a:bodyPr/>
                    <a:lstStyle/>
                    <a:p>
                      <a:pPr algn="ctr">
                        <a:lnSpc>
                          <a:spcPts val="13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「大阪府ゼロエミッション車等導入指針」による公用車の電動化の推進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strike="noStrike" dirty="0">
                          <a:solidFill>
                            <a:schemeClr val="tx1"/>
                          </a:solidFill>
                          <a:latin typeface="Meiryo UI" panose="020B0604030504040204" pitchFamily="50" charset="-128"/>
                          <a:ea typeface="Meiryo UI" panose="020B0604030504040204" pitchFamily="50" charset="-128"/>
                        </a:rPr>
                        <a:t>導入指針に基づき、庁内部局に対して公用車の導入・更新等において働きかけを実施</a:t>
                      </a: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u="none" dirty="0">
                          <a:solidFill>
                            <a:schemeClr val="tx1"/>
                          </a:solidFill>
                          <a:latin typeface="Meiryo UI" panose="020B0604030504040204" pitchFamily="50" charset="-128"/>
                          <a:ea typeface="Meiryo UI" panose="020B0604030504040204" pitchFamily="50" charset="-128"/>
                        </a:rPr>
                        <a:t>カーボンニュートラル推進本部の公用車電動化ワーキンググループで</a:t>
                      </a:r>
                      <a:r>
                        <a:rPr kumimoji="1" lang="en-US" altLang="ja-JP" sz="1400" b="0" u="none" dirty="0">
                          <a:solidFill>
                            <a:schemeClr val="tx1"/>
                          </a:solidFill>
                          <a:latin typeface="Meiryo UI" panose="020B0604030504040204" pitchFamily="50" charset="-128"/>
                          <a:ea typeface="Meiryo UI" panose="020B0604030504040204" pitchFamily="50" charset="-128"/>
                        </a:rPr>
                        <a:t>ZEV</a:t>
                      </a:r>
                      <a:r>
                        <a:rPr kumimoji="1" lang="ja-JP" altLang="en-US" sz="1400" b="0" u="none" dirty="0">
                          <a:solidFill>
                            <a:schemeClr val="tx1"/>
                          </a:solidFill>
                          <a:latin typeface="Meiryo UI" panose="020B0604030504040204" pitchFamily="50" charset="-128"/>
                          <a:ea typeface="Meiryo UI" panose="020B0604030504040204" pitchFamily="50" charset="-128"/>
                        </a:rPr>
                        <a:t>の導入スケジュールや目標を設定し、計画的に導入を推進</a:t>
                      </a:r>
                    </a:p>
                  </a:txBody>
                  <a:tcPr marL="36000" marR="36000"/>
                </a:tc>
                <a:extLst>
                  <a:ext uri="{0D108BD9-81ED-4DB2-BD59-A6C34878D82A}">
                    <a16:rowId xmlns:a16="http://schemas.microsoft.com/office/drawing/2014/main" val="2173488065"/>
                  </a:ext>
                </a:extLst>
              </a:tr>
              <a:tr h="442536">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防災訓練、</a:t>
                      </a:r>
                      <a:r>
                        <a:rPr kumimoji="1" lang="en-US" altLang="ja-JP" sz="1400" dirty="0">
                          <a:solidFill>
                            <a:schemeClr val="tx1"/>
                          </a:solidFill>
                          <a:latin typeface="Meiryo UI" panose="020B0604030504040204" pitchFamily="50" charset="-128"/>
                          <a:ea typeface="Meiryo UI" panose="020B0604030504040204" pitchFamily="50" charset="-128"/>
                        </a:rPr>
                        <a:t>BCP</a:t>
                      </a:r>
                      <a:r>
                        <a:rPr kumimoji="1" lang="ja-JP" altLang="en-US" sz="1400" dirty="0">
                          <a:solidFill>
                            <a:schemeClr val="tx1"/>
                          </a:solidFill>
                          <a:latin typeface="Meiryo UI" panose="020B0604030504040204" pitchFamily="50" charset="-128"/>
                          <a:ea typeface="Meiryo UI" panose="020B0604030504040204" pitchFamily="50" charset="-128"/>
                        </a:rPr>
                        <a:t>セミナー、各種イベント等での</a:t>
                      </a:r>
                      <a:r>
                        <a:rPr kumimoji="1" lang="en-US" altLang="ja-JP" sz="1400" dirty="0">
                          <a:solidFill>
                            <a:schemeClr val="tx1"/>
                          </a:solidFill>
                          <a:latin typeface="Meiryo UI" panose="020B0604030504040204" pitchFamily="50" charset="-128"/>
                          <a:ea typeface="Meiryo UI" panose="020B0604030504040204" pitchFamily="50" charset="-128"/>
                        </a:rPr>
                        <a:t>EV</a:t>
                      </a:r>
                      <a:r>
                        <a:rPr kumimoji="1" lang="ja-JP" altLang="en-US" sz="1400" dirty="0">
                          <a:solidFill>
                            <a:schemeClr val="tx1"/>
                          </a:solidFill>
                          <a:latin typeface="Meiryo UI" panose="020B0604030504040204" pitchFamily="50" charset="-128"/>
                          <a:ea typeface="Meiryo UI" panose="020B0604030504040204" pitchFamily="50" charset="-128"/>
                        </a:rPr>
                        <a:t>・</a:t>
                      </a:r>
                      <a:r>
                        <a:rPr kumimoji="1" lang="en-US" altLang="ja-JP" sz="1400" dirty="0">
                          <a:solidFill>
                            <a:schemeClr val="tx1"/>
                          </a:solidFill>
                          <a:latin typeface="Meiryo UI" panose="020B0604030504040204" pitchFamily="50" charset="-128"/>
                          <a:ea typeface="Meiryo UI" panose="020B0604030504040204" pitchFamily="50" charset="-128"/>
                        </a:rPr>
                        <a:t>FCV</a:t>
                      </a:r>
                      <a:r>
                        <a:rPr kumimoji="1" lang="ja-JP" altLang="en-US" sz="1400" dirty="0">
                          <a:solidFill>
                            <a:schemeClr val="tx1"/>
                          </a:solidFill>
                          <a:latin typeface="Meiryo UI" panose="020B0604030504040204" pitchFamily="50" charset="-128"/>
                          <a:ea typeface="Meiryo UI" panose="020B0604030504040204" pitchFamily="50" charset="-128"/>
                        </a:rPr>
                        <a:t>の給電機能の</a:t>
                      </a:r>
                      <a:r>
                        <a:rPr kumimoji="1" lang="en-US" altLang="ja-JP" sz="1400" dirty="0">
                          <a:solidFill>
                            <a:schemeClr val="tx1"/>
                          </a:solidFill>
                          <a:latin typeface="Meiryo UI" panose="020B0604030504040204" pitchFamily="50" charset="-128"/>
                          <a:ea typeface="Meiryo UI" panose="020B0604030504040204" pitchFamily="50" charset="-128"/>
                        </a:rPr>
                        <a:t>PR</a:t>
                      </a:r>
                      <a:r>
                        <a:rPr kumimoji="1" lang="ja-JP" altLang="en-US" sz="1400" dirty="0">
                          <a:solidFill>
                            <a:schemeClr val="tx1"/>
                          </a:solidFill>
                          <a:latin typeface="Meiryo UI" panose="020B0604030504040204" pitchFamily="50" charset="-128"/>
                          <a:ea typeface="Meiryo UI" panose="020B0604030504040204" pitchFamily="50" charset="-128"/>
                        </a:rPr>
                        <a:t>および給電デモの実施</a:t>
                      </a:r>
                    </a:p>
                  </a:txBody>
                  <a:tcPr marL="36000" marR="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各種イベント等にて</a:t>
                      </a:r>
                      <a:r>
                        <a:rPr kumimoji="1" lang="en-US" altLang="ja-JP" sz="1400" dirty="0">
                          <a:solidFill>
                            <a:schemeClr val="tx1"/>
                          </a:solidFill>
                          <a:latin typeface="Meiryo UI" panose="020B0604030504040204" pitchFamily="50" charset="-128"/>
                          <a:ea typeface="Meiryo UI" panose="020B0604030504040204" pitchFamily="50" charset="-128"/>
                        </a:rPr>
                        <a:t>PR</a:t>
                      </a:r>
                      <a:r>
                        <a:rPr kumimoji="1" lang="ja-JP" altLang="en-US" sz="1400" dirty="0">
                          <a:solidFill>
                            <a:schemeClr val="tx1"/>
                          </a:solidFill>
                          <a:latin typeface="Meiryo UI" panose="020B0604030504040204" pitchFamily="50" charset="-128"/>
                          <a:ea typeface="Meiryo UI" panose="020B0604030504040204" pitchFamily="50" charset="-128"/>
                        </a:rPr>
                        <a:t>を実施、ディーラーと協働で府域各店舗にて乗車・給電体験事業を実施</a:t>
                      </a: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各種イベント等にて</a:t>
                      </a:r>
                      <a:r>
                        <a:rPr kumimoji="1" lang="en-US" altLang="ja-JP" sz="1400" b="0" dirty="0">
                          <a:solidFill>
                            <a:schemeClr val="tx1"/>
                          </a:solidFill>
                          <a:latin typeface="Meiryo UI" panose="020B0604030504040204" pitchFamily="50" charset="-128"/>
                          <a:ea typeface="Meiryo UI" panose="020B0604030504040204" pitchFamily="50" charset="-128"/>
                        </a:rPr>
                        <a:t>ZEV</a:t>
                      </a:r>
                      <a:r>
                        <a:rPr kumimoji="1" lang="ja-JP" altLang="en-US" sz="1400" b="0" dirty="0">
                          <a:solidFill>
                            <a:schemeClr val="tx1"/>
                          </a:solidFill>
                          <a:latin typeface="Meiryo UI" panose="020B0604030504040204" pitchFamily="50" charset="-128"/>
                          <a:ea typeface="Meiryo UI" panose="020B0604030504040204" pitchFamily="50" charset="-128"/>
                        </a:rPr>
                        <a:t>の乗車・給電等の体験機会を提供</a:t>
                      </a:r>
                      <a:endParaRPr kumimoji="1" lang="ja-JP" altLang="en-US" sz="1400" b="0" u="non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3814813181"/>
                  </a:ext>
                </a:extLst>
              </a:tr>
              <a:tr h="57600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ー</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万博で導入される自動運転バス等の新しいモビリティの活用</a:t>
                      </a:r>
                    </a:p>
                  </a:txBody>
                  <a:tcPr marL="36000" marR="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新モビリティ導入検討協議会、大阪府（南河内地域）レベル４モビリティ・地域コミッティを開催</a:t>
                      </a:r>
                      <a:endParaRPr kumimoji="1" lang="en-US" altLang="ja-JP" sz="1400" dirty="0">
                        <a:solidFill>
                          <a:schemeClr val="tx1"/>
                        </a:solidFill>
                        <a:latin typeface="Meiryo UI" panose="020B0604030504040204" pitchFamily="50" charset="-128"/>
                        <a:ea typeface="Meiryo UI" panose="020B0604030504040204" pitchFamily="50" charset="-128"/>
                      </a:endParaRPr>
                    </a:p>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道路交通需要調査を実施し運行ルートを決定</a:t>
                      </a:r>
                    </a:p>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自動運転に関する機運醸成イベントの開催</a:t>
                      </a:r>
                      <a:endParaRPr kumimoji="1" lang="en-US" altLang="ja-JP" sz="140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u="none" dirty="0">
                          <a:solidFill>
                            <a:schemeClr val="tx1"/>
                          </a:solidFill>
                          <a:latin typeface="Meiryo UI" panose="020B0604030504040204" pitchFamily="50" charset="-128"/>
                          <a:ea typeface="Meiryo UI" panose="020B0604030504040204" pitchFamily="50" charset="-128"/>
                        </a:rPr>
                        <a:t>万博閉幕後より、南河内地域において、自動運転バスの実証実験を開始</a:t>
                      </a: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u="none" dirty="0">
                          <a:solidFill>
                            <a:schemeClr val="tx1"/>
                          </a:solidFill>
                          <a:latin typeface="Meiryo UI" panose="020B0604030504040204" pitchFamily="50" charset="-128"/>
                          <a:ea typeface="Meiryo UI" panose="020B0604030504040204" pitchFamily="50" charset="-128"/>
                        </a:rPr>
                        <a:t>自動運転に関する地域理解を促進するため計画的に機運醸成イベントを実施</a:t>
                      </a:r>
                    </a:p>
                  </a:txBody>
                  <a:tcPr marL="36000" marR="36000"/>
                </a:tc>
                <a:extLst>
                  <a:ext uri="{0D108BD9-81ED-4DB2-BD59-A6C34878D82A}">
                    <a16:rowId xmlns:a16="http://schemas.microsoft.com/office/drawing/2014/main" val="1418106462"/>
                  </a:ext>
                </a:extLst>
              </a:tr>
            </a:tbl>
          </a:graphicData>
        </a:graphic>
      </p:graphicFrame>
      <p:sp>
        <p:nvSpPr>
          <p:cNvPr id="51" name="正方形/長方形 50">
            <a:extLst>
              <a:ext uri="{FF2B5EF4-FFF2-40B4-BE49-F238E27FC236}">
                <a16:creationId xmlns:a16="http://schemas.microsoft.com/office/drawing/2014/main" id="{B3C61D83-3266-4ACC-B050-E2680B5B094E}"/>
              </a:ext>
            </a:extLst>
          </p:cNvPr>
          <p:cNvSpPr/>
          <p:nvPr/>
        </p:nvSpPr>
        <p:spPr>
          <a:xfrm>
            <a:off x="180608" y="872662"/>
            <a:ext cx="4138856"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③　</a:t>
            </a:r>
            <a:r>
              <a:rPr lang="en-US" altLang="ja-JP"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CO2</a:t>
            </a: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排出の少ないエネルギーの利用促進</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E5DA30B7-93BD-4987-9290-5F1A5FF86454}"/>
              </a:ext>
            </a:extLst>
          </p:cNvPr>
          <p:cNvSpPr>
            <a:spLocks noGrp="1"/>
          </p:cNvSpPr>
          <p:nvPr>
            <p:ph type="sldNum" sz="quarter" idx="12"/>
          </p:nvPr>
        </p:nvSpPr>
        <p:spPr>
          <a:xfrm>
            <a:off x="10367215" y="9173830"/>
            <a:ext cx="3191881" cy="511175"/>
          </a:xfrm>
        </p:spPr>
        <p:txBody>
          <a:bodyPr/>
          <a:lstStyle/>
          <a:p>
            <a:fld id="{03334358-8247-4568-97F9-9763B8C66191}" type="slidenum">
              <a:rPr kumimoji="1" lang="ja-JP" altLang="en-US" smtClean="0"/>
              <a:t>5</a:t>
            </a:fld>
            <a:endParaRPr kumimoji="1" lang="ja-JP" altLang="en-US" dirty="0"/>
          </a:p>
        </p:txBody>
      </p:sp>
    </p:spTree>
    <p:extLst>
      <p:ext uri="{BB962C8B-B14F-4D97-AF65-F5344CB8AC3E}">
        <p14:creationId xmlns:p14="http://schemas.microsoft.com/office/powerpoint/2010/main" val="3131051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93456" y="484403"/>
            <a:ext cx="13515040" cy="9075695"/>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lIns="36000" rIns="36000" rtlCol="0" anchor="ctr"/>
          <a:lstStyle/>
          <a:p>
            <a:r>
              <a:rPr lang="ja-JP" altLang="en-US" sz="1960" dirty="0">
                <a:latin typeface="Meiryo UI" panose="020B0604030504040204" pitchFamily="50" charset="-128"/>
                <a:ea typeface="Meiryo UI" panose="020B0604030504040204" pitchFamily="50" charset="-128"/>
              </a:rPr>
              <a:t>　</a:t>
            </a:r>
          </a:p>
        </p:txBody>
      </p:sp>
      <p:sp>
        <p:nvSpPr>
          <p:cNvPr id="46" name="角丸四角形 45"/>
          <p:cNvSpPr/>
          <p:nvPr/>
        </p:nvSpPr>
        <p:spPr>
          <a:xfrm>
            <a:off x="152094" y="8573293"/>
            <a:ext cx="4031999" cy="360000"/>
          </a:xfrm>
          <a:prstGeom prst="round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1"/>
            <a:endParaRPr lang="en-US" altLang="ja-JP" sz="9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32" name="角丸四角形 31"/>
          <p:cNvSpPr/>
          <p:nvPr/>
        </p:nvSpPr>
        <p:spPr>
          <a:xfrm>
            <a:off x="90042" y="481694"/>
            <a:ext cx="4715745"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800" b="1" dirty="0">
                <a:latin typeface="Meiryo UI" pitchFamily="50" charset="-128"/>
                <a:ea typeface="Meiryo UI" pitchFamily="50" charset="-128"/>
                <a:cs typeface="Meiryo UI" pitchFamily="50" charset="-128"/>
              </a:rPr>
              <a:t>（４）実行計画の進捗状況（主な取組み）</a:t>
            </a:r>
          </a:p>
        </p:txBody>
      </p:sp>
      <p:grpSp>
        <p:nvGrpSpPr>
          <p:cNvPr id="28" name="グループ化 27"/>
          <p:cNvGrpSpPr>
            <a:grpSpLocks noChangeAspect="1"/>
          </p:cNvGrpSpPr>
          <p:nvPr/>
        </p:nvGrpSpPr>
        <p:grpSpPr>
          <a:xfrm>
            <a:off x="7760014" y="37134"/>
            <a:ext cx="4969454" cy="423459"/>
            <a:chOff x="6029203" y="46261"/>
            <a:chExt cx="5407394" cy="460777"/>
          </a:xfrm>
        </p:grpSpPr>
        <p:pic>
          <p:nvPicPr>
            <p:cNvPr id="29" name="図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図 1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図 17"/>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 name="図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 name="図 35"/>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 name="図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 name="図 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 name="図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 name="図 3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図 13"/>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 name="図 4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44" name="図 4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grpSp>
        <p:nvGrpSpPr>
          <p:cNvPr id="45"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47"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49"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ja-JP" altLang="en-US" sz="1600" b="1" dirty="0">
                  <a:solidFill>
                    <a:schemeClr val="bg1"/>
                  </a:solidFill>
                  <a:latin typeface="Meiryo UI" panose="020B0604030504040204" pitchFamily="50" charset="-128"/>
                  <a:ea typeface="Meiryo UI" panose="020B0604030504040204" pitchFamily="50" charset="-128"/>
                </a:rPr>
                <a:t>案</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50"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51"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sp>
        <p:nvSpPr>
          <p:cNvPr id="54" name="正方形/長方形 53">
            <a:extLst>
              <a:ext uri="{FF2B5EF4-FFF2-40B4-BE49-F238E27FC236}">
                <a16:creationId xmlns:a16="http://schemas.microsoft.com/office/drawing/2014/main" id="{7636F655-AA69-4659-8F52-D6C5870FCED7}"/>
              </a:ext>
            </a:extLst>
          </p:cNvPr>
          <p:cNvSpPr/>
          <p:nvPr/>
        </p:nvSpPr>
        <p:spPr>
          <a:xfrm>
            <a:off x="180613" y="7931533"/>
            <a:ext cx="3600815"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⑦　気候変動適応の推進等</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5" name="表 54">
            <a:extLst>
              <a:ext uri="{FF2B5EF4-FFF2-40B4-BE49-F238E27FC236}">
                <a16:creationId xmlns:a16="http://schemas.microsoft.com/office/drawing/2014/main" id="{77B4DDDF-2915-48D4-9996-B199715D117B}"/>
              </a:ext>
            </a:extLst>
          </p:cNvPr>
          <p:cNvGraphicFramePr>
            <a:graphicFrameLocks noGrp="1"/>
          </p:cNvGraphicFramePr>
          <p:nvPr/>
        </p:nvGraphicFramePr>
        <p:xfrm>
          <a:off x="180609" y="1304709"/>
          <a:ext cx="13356024" cy="3135851"/>
        </p:xfrm>
        <a:graphic>
          <a:graphicData uri="http://schemas.openxmlformats.org/drawingml/2006/table">
            <a:tbl>
              <a:tblPr firstRow="1" bandRow="1">
                <a:tableStyleId>{F5AB1C69-6EDB-4FF4-983F-18BD219EF322}</a:tableStyleId>
              </a:tblPr>
              <a:tblGrid>
                <a:gridCol w="612000">
                  <a:extLst>
                    <a:ext uri="{9D8B030D-6E8A-4147-A177-3AD203B41FA5}">
                      <a16:colId xmlns:a16="http://schemas.microsoft.com/office/drawing/2014/main" val="697526888"/>
                    </a:ext>
                  </a:extLst>
                </a:gridCol>
                <a:gridCol w="3888000">
                  <a:extLst>
                    <a:ext uri="{9D8B030D-6E8A-4147-A177-3AD203B41FA5}">
                      <a16:colId xmlns:a16="http://schemas.microsoft.com/office/drawing/2014/main" val="2710380831"/>
                    </a:ext>
                  </a:extLst>
                </a:gridCol>
                <a:gridCol w="4500000">
                  <a:extLst>
                    <a:ext uri="{9D8B030D-6E8A-4147-A177-3AD203B41FA5}">
                      <a16:colId xmlns:a16="http://schemas.microsoft.com/office/drawing/2014/main" val="1392995458"/>
                    </a:ext>
                  </a:extLst>
                </a:gridCol>
                <a:gridCol w="216024">
                  <a:extLst>
                    <a:ext uri="{9D8B030D-6E8A-4147-A177-3AD203B41FA5}">
                      <a16:colId xmlns:a16="http://schemas.microsoft.com/office/drawing/2014/main" val="4062590559"/>
                    </a:ext>
                  </a:extLst>
                </a:gridCol>
                <a:gridCol w="4140000">
                  <a:extLst>
                    <a:ext uri="{9D8B030D-6E8A-4147-A177-3AD203B41FA5}">
                      <a16:colId xmlns:a16="http://schemas.microsoft.com/office/drawing/2014/main" val="408412916"/>
                    </a:ext>
                  </a:extLst>
                </a:gridCol>
              </a:tblGrid>
              <a:tr h="217556">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2024</a:t>
                      </a:r>
                      <a:r>
                        <a:rPr kumimoji="1" lang="ja-JP" altLang="en-US" sz="1400" dirty="0">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485583">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「おおさかマイボトルパートナーズ」を通じた様々な主体との連携によるマイボトルの普及促進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取組内容を取りまとめたアクションプランの策定・公表</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マイボトルスポットの設置と情報発信、イベントなどにおけるマイボトルの普及啓発を実施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マイボトルスポットの設置と情報発信、イベントなどにおけるマイボトルの普及啓発を実施</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457983479"/>
                  </a:ext>
                </a:extLst>
              </a:tr>
              <a:tr h="925303">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使い捨てプラスチックごみ等の発生抑制及び分別・リサイクルの促進</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マイボトルやマイ容器が利用できる店舗等の情報発信を実施。</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テイクアウトの容器にリユースカップや食器を導入する実証事業を実施。</a:t>
                      </a:r>
                    </a:p>
                  </a:txBody>
                  <a:tcPr marL="36000" marR="36000"/>
                </a:tc>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マイボトルやマイ容器が利用できる店舗等の情報発信を実施。</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just"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飲食販売を伴うイベント会場でリユース食器を導入する実証事業を実施。</a:t>
                      </a:r>
                    </a:p>
                  </a:txBody>
                  <a:tcPr marL="36000" marR="36000"/>
                </a:tc>
                <a:extLst>
                  <a:ext uri="{0D108BD9-81ED-4DB2-BD59-A6C34878D82A}">
                    <a16:rowId xmlns:a16="http://schemas.microsoft.com/office/drawing/2014/main" val="2981464931"/>
                  </a:ext>
                </a:extLst>
              </a:tr>
              <a:tr h="1368152">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食品ロス削減パートナーシップ事業者や市町村と連携し、消費者への食品ロス削減の取組事例を紹介するなど、効果的な消費者啓発の推進</a:t>
                      </a:r>
                    </a:p>
                  </a:txBody>
                  <a:tcPr marL="36000" marR="36000"/>
                </a:tc>
                <a:tc>
                  <a:txBody>
                    <a:bodyPr/>
                    <a:lstStyle/>
                    <a:p>
                      <a:pPr>
                        <a:lnSpc>
                          <a:spcPts val="1400"/>
                        </a:lnSpc>
                      </a:pPr>
                      <a:r>
                        <a:rPr kumimoji="1" lang="ja-JP" altLang="en-US" sz="1400" strike="noStrike" dirty="0">
                          <a:solidFill>
                            <a:schemeClr val="tx1"/>
                          </a:solidFill>
                          <a:latin typeface="Meiryo UI" panose="020B0604030504040204" pitchFamily="50" charset="-128"/>
                          <a:ea typeface="Meiryo UI" panose="020B0604030504040204" pitchFamily="50" charset="-128"/>
                        </a:rPr>
                        <a:t>「おおさか食品ロス削減パートナーシップ制度」の推進やパートナーシップ事業者交流会を開催するとともに、</a:t>
                      </a:r>
                      <a:r>
                        <a:rPr kumimoji="1" lang="en-US" altLang="ja-JP" sz="1400" strike="noStrike" dirty="0">
                          <a:solidFill>
                            <a:schemeClr val="tx1"/>
                          </a:solidFill>
                          <a:latin typeface="Meiryo UI" panose="020B0604030504040204" pitchFamily="50" charset="-128"/>
                          <a:ea typeface="Meiryo UI" panose="020B0604030504040204" pitchFamily="50" charset="-128"/>
                        </a:rPr>
                        <a:t>10</a:t>
                      </a:r>
                      <a:r>
                        <a:rPr kumimoji="1" lang="ja-JP" altLang="en-US" sz="1400" strike="noStrike" dirty="0">
                          <a:solidFill>
                            <a:schemeClr val="tx1"/>
                          </a:solidFill>
                          <a:latin typeface="Meiryo UI" panose="020B0604030504040204" pitchFamily="50" charset="-128"/>
                          <a:ea typeface="Meiryo UI" panose="020B0604030504040204" pitchFamily="50" charset="-128"/>
                        </a:rPr>
                        <a:t>月の食品ロス削減月間や、５月・</a:t>
                      </a:r>
                      <a:r>
                        <a:rPr kumimoji="1" lang="en-US" altLang="ja-JP" sz="1400" strike="noStrike" dirty="0">
                          <a:solidFill>
                            <a:schemeClr val="tx1"/>
                          </a:solidFill>
                          <a:latin typeface="Meiryo UI" panose="020B0604030504040204" pitchFamily="50" charset="-128"/>
                          <a:ea typeface="Meiryo UI" panose="020B0604030504040204" pitchFamily="50" charset="-128"/>
                        </a:rPr>
                        <a:t>11</a:t>
                      </a:r>
                      <a:r>
                        <a:rPr kumimoji="1" lang="ja-JP" altLang="en-US" sz="1400" strike="noStrike" dirty="0">
                          <a:solidFill>
                            <a:schemeClr val="tx1"/>
                          </a:solidFill>
                          <a:latin typeface="Meiryo UI" panose="020B0604030504040204" pitchFamily="50" charset="-128"/>
                          <a:ea typeface="Meiryo UI" panose="020B0604030504040204" pitchFamily="50" charset="-128"/>
                        </a:rPr>
                        <a:t>月の大阪産</a:t>
                      </a:r>
                      <a:r>
                        <a:rPr kumimoji="1" lang="en-US" altLang="ja-JP" sz="1400" strike="noStrike" dirty="0">
                          <a:solidFill>
                            <a:schemeClr val="tx1"/>
                          </a:solidFill>
                          <a:latin typeface="Meiryo UI" panose="020B0604030504040204" pitchFamily="50" charset="-128"/>
                          <a:ea typeface="Meiryo UI" panose="020B0604030504040204" pitchFamily="50" charset="-128"/>
                        </a:rPr>
                        <a:t>(</a:t>
                      </a:r>
                      <a:r>
                        <a:rPr kumimoji="1" lang="ja-JP" altLang="en-US" sz="1400" strike="noStrike" dirty="0">
                          <a:solidFill>
                            <a:schemeClr val="tx1"/>
                          </a:solidFill>
                          <a:latin typeface="Meiryo UI" panose="020B0604030504040204" pitchFamily="50" charset="-128"/>
                          <a:ea typeface="Meiryo UI" panose="020B0604030504040204" pitchFamily="50" charset="-128"/>
                        </a:rPr>
                        <a:t>もん</a:t>
                      </a:r>
                      <a:r>
                        <a:rPr kumimoji="1" lang="en-US" altLang="ja-JP" sz="1400" strike="noStrike" dirty="0">
                          <a:solidFill>
                            <a:schemeClr val="tx1"/>
                          </a:solidFill>
                          <a:latin typeface="Meiryo UI" panose="020B0604030504040204" pitchFamily="50" charset="-128"/>
                          <a:ea typeface="Meiryo UI" panose="020B0604030504040204" pitchFamily="50" charset="-128"/>
                        </a:rPr>
                        <a:t>)</a:t>
                      </a:r>
                      <a:r>
                        <a:rPr kumimoji="1" lang="ja-JP" altLang="en-US" sz="1400" strike="noStrike" dirty="0">
                          <a:solidFill>
                            <a:schemeClr val="tx1"/>
                          </a:solidFill>
                          <a:latin typeface="Meiryo UI" panose="020B0604030504040204" pitchFamily="50" charset="-128"/>
                          <a:ea typeface="Meiryo UI" panose="020B0604030504040204" pitchFamily="50" charset="-128"/>
                        </a:rPr>
                        <a:t>イベント等において、事業者等と連携した府民啓発を実施</a:t>
                      </a:r>
                    </a:p>
                    <a:p>
                      <a:pPr>
                        <a:lnSpc>
                          <a:spcPts val="1400"/>
                        </a:lnSpc>
                      </a:pPr>
                      <a:r>
                        <a:rPr kumimoji="1" lang="ja-JP" altLang="en-US" sz="1400" strike="noStrike" dirty="0">
                          <a:solidFill>
                            <a:schemeClr val="tx1"/>
                          </a:solidFill>
                          <a:latin typeface="Meiryo UI" panose="020B0604030504040204" pitchFamily="50" charset="-128"/>
                          <a:ea typeface="Meiryo UI" panose="020B0604030504040204" pitchFamily="50" charset="-128"/>
                        </a:rPr>
                        <a:t>学校への出前授業や地域でのイベント啓発を行うボランティアを養成するとともに、市町村や事業者と連携して取り組むモデル事例を創出</a:t>
                      </a:r>
                    </a:p>
                  </a:txBody>
                  <a:tcPr marL="36000" marR="36000"/>
                </a:tc>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「おおさか食品ロス削減パートナーシップ制度」の推進をはじめ、事業者等と連携した食品ロス削減キャンペーンの実施や情報交換会の開催など、事業者等と連携した取組</a:t>
                      </a: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を推進</a:t>
                      </a: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これまで養成した啓発ボランティアと市町村及び事業者が連携し、地域における消費者啓発を促進</a:t>
                      </a:r>
                    </a:p>
                  </a:txBody>
                  <a:tcPr marL="36000" marR="36000"/>
                </a:tc>
                <a:extLst>
                  <a:ext uri="{0D108BD9-81ED-4DB2-BD59-A6C34878D82A}">
                    <a16:rowId xmlns:a16="http://schemas.microsoft.com/office/drawing/2014/main" val="1162381510"/>
                  </a:ext>
                </a:extLst>
              </a:tr>
            </a:tbl>
          </a:graphicData>
        </a:graphic>
      </p:graphicFrame>
      <p:sp>
        <p:nvSpPr>
          <p:cNvPr id="56" name="正方形/長方形 55">
            <a:extLst>
              <a:ext uri="{FF2B5EF4-FFF2-40B4-BE49-F238E27FC236}">
                <a16:creationId xmlns:a16="http://schemas.microsoft.com/office/drawing/2014/main" id="{0055ECDA-228A-4EDE-A3F5-099AC492E744}"/>
              </a:ext>
            </a:extLst>
          </p:cNvPr>
          <p:cNvSpPr/>
          <p:nvPr/>
        </p:nvSpPr>
        <p:spPr>
          <a:xfrm>
            <a:off x="180613" y="4656584"/>
            <a:ext cx="3600815"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⑥　森林吸収・緑化等の推進</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57" name="表 56">
            <a:extLst>
              <a:ext uri="{FF2B5EF4-FFF2-40B4-BE49-F238E27FC236}">
                <a16:creationId xmlns:a16="http://schemas.microsoft.com/office/drawing/2014/main" id="{CF0E1AAF-8311-406A-A791-44395D5997D1}"/>
              </a:ext>
            </a:extLst>
          </p:cNvPr>
          <p:cNvGraphicFramePr>
            <a:graphicFrameLocks noGrp="1"/>
          </p:cNvGraphicFramePr>
          <p:nvPr/>
        </p:nvGraphicFramePr>
        <p:xfrm>
          <a:off x="180609" y="5027672"/>
          <a:ext cx="13356024" cy="2833218"/>
        </p:xfrm>
        <a:graphic>
          <a:graphicData uri="http://schemas.openxmlformats.org/drawingml/2006/table">
            <a:tbl>
              <a:tblPr firstRow="1" bandRow="1">
                <a:tableStyleId>{F5AB1C69-6EDB-4FF4-983F-18BD219EF322}</a:tableStyleId>
              </a:tblPr>
              <a:tblGrid>
                <a:gridCol w="612000">
                  <a:extLst>
                    <a:ext uri="{9D8B030D-6E8A-4147-A177-3AD203B41FA5}">
                      <a16:colId xmlns:a16="http://schemas.microsoft.com/office/drawing/2014/main" val="697526888"/>
                    </a:ext>
                  </a:extLst>
                </a:gridCol>
                <a:gridCol w="3888000">
                  <a:extLst>
                    <a:ext uri="{9D8B030D-6E8A-4147-A177-3AD203B41FA5}">
                      <a16:colId xmlns:a16="http://schemas.microsoft.com/office/drawing/2014/main" val="2710380831"/>
                    </a:ext>
                  </a:extLst>
                </a:gridCol>
                <a:gridCol w="4500000">
                  <a:extLst>
                    <a:ext uri="{9D8B030D-6E8A-4147-A177-3AD203B41FA5}">
                      <a16:colId xmlns:a16="http://schemas.microsoft.com/office/drawing/2014/main" val="1392995458"/>
                    </a:ext>
                  </a:extLst>
                </a:gridCol>
                <a:gridCol w="216024">
                  <a:extLst>
                    <a:ext uri="{9D8B030D-6E8A-4147-A177-3AD203B41FA5}">
                      <a16:colId xmlns:a16="http://schemas.microsoft.com/office/drawing/2014/main" val="4062590559"/>
                    </a:ext>
                  </a:extLst>
                </a:gridCol>
                <a:gridCol w="4140000">
                  <a:extLst>
                    <a:ext uri="{9D8B030D-6E8A-4147-A177-3AD203B41FA5}">
                      <a16:colId xmlns:a16="http://schemas.microsoft.com/office/drawing/2014/main" val="408412916"/>
                    </a:ext>
                  </a:extLst>
                </a:gridCol>
              </a:tblGrid>
              <a:tr h="200356">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2024</a:t>
                      </a:r>
                      <a:r>
                        <a:rPr kumimoji="1" lang="ja-JP" altLang="en-US" sz="1400" dirty="0">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1027582">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市町村による森林整備及び木材利用の促進のための技術的支援</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市町村の相談窓口として、「森林整備・木材利用促進支援センター」を設置</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大阪府森林クラウドシステムを運用開始し、府・市町村が保有する森林情報をリアルタイムに共有し、業務を効率化</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木材利用に係る技術指導を行うアドバイザーを市町村に派遣</a:t>
                      </a:r>
                    </a:p>
                  </a:txBody>
                  <a:tcPr marL="36000" marR="36000"/>
                </a:tc>
                <a:tc>
                  <a:txBody>
                    <a:bodyPr/>
                    <a:lstStyle/>
                    <a:p>
                      <a:pPr algn="ct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相談窓口等を通じて引き続き技術的支援を実施</a:t>
                      </a:r>
                    </a:p>
                  </a:txBody>
                  <a:tcPr marL="36000" marR="36000"/>
                </a:tc>
                <a:extLst>
                  <a:ext uri="{0D108BD9-81ED-4DB2-BD59-A6C34878D82A}">
                    <a16:rowId xmlns:a16="http://schemas.microsoft.com/office/drawing/2014/main" val="2457983479"/>
                  </a:ext>
                </a:extLst>
              </a:tr>
              <a:tr h="603344">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「大阪府海域ブル</a:t>
                      </a:r>
                      <a:r>
                        <a:rPr kumimoji="1" lang="en-US" altLang="ja-JP" sz="1400" b="0" dirty="0">
                          <a:solidFill>
                            <a:schemeClr val="tx1"/>
                          </a:solidFill>
                          <a:latin typeface="Meiryo UI" panose="020B0604030504040204" pitchFamily="50" charset="-128"/>
                          <a:ea typeface="Meiryo UI" panose="020B0604030504040204" pitchFamily="50" charset="-128"/>
                        </a:rPr>
                        <a:t>―</a:t>
                      </a:r>
                      <a:r>
                        <a:rPr kumimoji="1" lang="ja-JP" altLang="en-US" sz="1400" b="0" dirty="0">
                          <a:solidFill>
                            <a:schemeClr val="tx1"/>
                          </a:solidFill>
                          <a:latin typeface="Meiryo UI" panose="020B0604030504040204" pitchFamily="50" charset="-128"/>
                          <a:ea typeface="Meiryo UI" panose="020B0604030504040204" pitchFamily="50" charset="-128"/>
                        </a:rPr>
                        <a:t>カーボン生態系ビジョン」に基づき、泉佐野以南の地先において、藻場造成礁等の設置事業を実施し、藻場を造成</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岬町小島工区に</a:t>
                      </a:r>
                      <a:r>
                        <a:rPr kumimoji="1" lang="en-US" altLang="ja-JP" sz="1400" b="0" dirty="0">
                          <a:solidFill>
                            <a:schemeClr val="tx1"/>
                          </a:solidFill>
                          <a:latin typeface="Meiryo UI" panose="020B0604030504040204" pitchFamily="50" charset="-128"/>
                          <a:ea typeface="Meiryo UI" panose="020B0604030504040204" pitchFamily="50" charset="-128"/>
                        </a:rPr>
                        <a:t>12</a:t>
                      </a:r>
                      <a:r>
                        <a:rPr kumimoji="1" lang="ja-JP" altLang="en-US" sz="1400" b="0" dirty="0">
                          <a:solidFill>
                            <a:schemeClr val="tx1"/>
                          </a:solidFill>
                          <a:latin typeface="Meiryo UI" panose="020B0604030504040204" pitchFamily="50" charset="-128"/>
                          <a:ea typeface="Meiryo UI" panose="020B0604030504040204" pitchFamily="50" charset="-128"/>
                        </a:rPr>
                        <a:t>基の着定基質を設置</a:t>
                      </a:r>
                    </a:p>
                  </a:txBody>
                  <a:tcPr marL="36000" marR="36000"/>
                </a:tc>
                <a:tc>
                  <a:txBody>
                    <a:bodyPr/>
                    <a:lstStyle/>
                    <a:p>
                      <a:pPr algn="ct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b="0" strike="noStrike" dirty="0">
                          <a:solidFill>
                            <a:schemeClr val="tx1"/>
                          </a:solidFill>
                          <a:latin typeface="Meiryo UI" panose="020B0604030504040204" pitchFamily="50" charset="-128"/>
                          <a:ea typeface="Meiryo UI" panose="020B0604030504040204" pitchFamily="50" charset="-128"/>
                        </a:rPr>
                        <a:t>引き続き、着定基質の設置を実施し、藻場の造成を図るとともに、地区ごとに効果調査を行い、藻場の成育状況や水産資源の増大効果を把握</a:t>
                      </a:r>
                    </a:p>
                  </a:txBody>
                  <a:tcPr marL="36000" marR="36000"/>
                </a:tc>
                <a:extLst>
                  <a:ext uri="{0D108BD9-81ED-4DB2-BD59-A6C34878D82A}">
                    <a16:rowId xmlns:a16="http://schemas.microsoft.com/office/drawing/2014/main" val="2146812658"/>
                  </a:ext>
                </a:extLst>
              </a:tr>
              <a:tr h="778360">
                <a:tc>
                  <a:txBody>
                    <a:bodyPr/>
                    <a:lstStyle/>
                    <a:p>
                      <a:pPr marL="0" marR="0" lvl="0" indent="0" algn="ctr" defTabSz="1280160" rtl="0" eaLnBrk="1" fontAlgn="auto" latinLnBrk="0" hangingPunct="1">
                        <a:lnSpc>
                          <a:spcPts val="1300"/>
                        </a:lnSpc>
                        <a:spcBef>
                          <a:spcPts val="0"/>
                        </a:spcBef>
                        <a:spcAft>
                          <a:spcPts val="0"/>
                        </a:spcAft>
                        <a:buClrTx/>
                        <a:buSzTx/>
                        <a:buFontTx/>
                        <a:buNone/>
                        <a:tabLst/>
                        <a:defRPr/>
                      </a:pPr>
                      <a:r>
                        <a:rPr kumimoji="1" lang="ja-JP" altLang="en-US" sz="1400" b="0" dirty="0" err="1">
                          <a:solidFill>
                            <a:schemeClr val="tx1"/>
                          </a:solidFill>
                          <a:latin typeface="Meiryo UI" panose="020B0604030504040204" pitchFamily="50" charset="-128"/>
                          <a:ea typeface="Meiryo UI" panose="020B0604030504040204" pitchFamily="50" charset="-128"/>
                        </a:rPr>
                        <a:t>ー</a:t>
                      </a:r>
                      <a:endParaRPr kumimoji="1" lang="ja-JP" altLang="en-US" sz="1400" b="0" dirty="0">
                        <a:solidFill>
                          <a:schemeClr val="tx1"/>
                        </a:solidFill>
                        <a:latin typeface="Meiryo UI" panose="020B0604030504040204" pitchFamily="50" charset="-128"/>
                        <a:ea typeface="Meiryo UI" panose="020B0604030504040204" pitchFamily="50" charset="-128"/>
                      </a:endParaRPr>
                    </a:p>
                  </a:txBody>
                  <a:tcPr/>
                </a:tc>
                <a:tc>
                  <a:txBody>
                    <a:bodyPr/>
                    <a:lstStyle/>
                    <a:p>
                      <a:pP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大阪湾奥部におけるブルーカーボン生態系の再生・創出</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民間事業者等と連携した大阪湾奥部におけるブルーカーボン生態系の再生・創出の取組みを推進</a:t>
                      </a:r>
                      <a:endParaRPr kumimoji="1" lang="en-US" altLang="ja-JP" sz="1400" b="0" dirty="0">
                        <a:solidFill>
                          <a:schemeClr val="tx1"/>
                        </a:solidFill>
                        <a:latin typeface="Meiryo UI" panose="020B0604030504040204" pitchFamily="50" charset="-128"/>
                        <a:ea typeface="Meiryo UI" panose="020B0604030504040204" pitchFamily="50" charset="-128"/>
                      </a:endParaRP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咲洲西護岸においてブルーカーボン生態系の創出</a:t>
                      </a:r>
                    </a:p>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b="0" dirty="0">
                          <a:solidFill>
                            <a:schemeClr val="tx1"/>
                          </a:solidFill>
                          <a:latin typeface="Meiryo UI" panose="020B0604030504040204" pitchFamily="50" charset="-128"/>
                          <a:ea typeface="Meiryo UI" panose="020B0604030504040204" pitchFamily="50" charset="-128"/>
                        </a:rPr>
                        <a:t>ブルーカーボン生態系の啓発用映像コンテンツと湾奥部における藻場創出の手引きを作成</a:t>
                      </a:r>
                      <a:endParaRPr kumimoji="1" lang="en-US" altLang="ja-JP" sz="1400" b="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400"/>
                        </a:lnSpc>
                      </a:pPr>
                      <a:r>
                        <a:rPr kumimoji="1" lang="ja-JP" altLang="en-US" sz="1400" b="0" dirty="0">
                          <a:solidFill>
                            <a:schemeClr val="tx1"/>
                          </a:solidFill>
                          <a:latin typeface="Meiryo UI" panose="020B0604030504040204" pitchFamily="50" charset="-128"/>
                          <a:ea typeface="Meiryo UI" panose="020B0604030504040204" pitchFamily="50" charset="-128"/>
                        </a:rPr>
                        <a:t>〇</a:t>
                      </a:r>
                    </a:p>
                  </a:txBody>
                  <a:tcPr marL="36000" marR="36000"/>
                </a:tc>
                <a:tc>
                  <a:txBody>
                    <a:bodyPr/>
                    <a:lstStyle/>
                    <a:p>
                      <a:pPr>
                        <a:lnSpc>
                          <a:spcPts val="1400"/>
                        </a:lnSpc>
                      </a:pPr>
                      <a:r>
                        <a:rPr kumimoji="1" lang="ja-JP" altLang="en-US" sz="1400" b="0" strike="noStrike" dirty="0">
                          <a:solidFill>
                            <a:schemeClr val="tx1"/>
                          </a:solidFill>
                          <a:latin typeface="Meiryo UI" panose="020B0604030504040204" pitchFamily="50" charset="-128"/>
                          <a:ea typeface="Meiryo UI" panose="020B0604030504040204" pitchFamily="50" charset="-128"/>
                        </a:rPr>
                        <a:t>「大阪湾</a:t>
                      </a:r>
                      <a:r>
                        <a:rPr kumimoji="1" lang="en-US" altLang="ja-JP" sz="1400" b="0" strike="noStrike" dirty="0">
                          <a:solidFill>
                            <a:schemeClr val="tx1"/>
                          </a:solidFill>
                          <a:latin typeface="Meiryo UI" panose="020B0604030504040204" pitchFamily="50" charset="-128"/>
                          <a:ea typeface="Meiryo UI" panose="020B0604030504040204" pitchFamily="50" charset="-128"/>
                        </a:rPr>
                        <a:t>MOBA</a:t>
                      </a:r>
                      <a:r>
                        <a:rPr kumimoji="1" lang="ja-JP" altLang="en-US" sz="1400" b="0" strike="noStrike" dirty="0">
                          <a:solidFill>
                            <a:schemeClr val="tx1"/>
                          </a:solidFill>
                          <a:latin typeface="Meiryo UI" panose="020B0604030504040204" pitchFamily="50" charset="-128"/>
                          <a:ea typeface="Meiryo UI" panose="020B0604030504040204" pitchFamily="50" charset="-128"/>
                        </a:rPr>
                        <a:t>リンク構想」の実現に向けて、「大阪湾版ブルーカーボンクレジット申請の手引き」の作成等を通じ、</a:t>
                      </a:r>
                      <a:r>
                        <a:rPr kumimoji="1" lang="en-US" altLang="ja-JP" sz="1400" b="0" strike="noStrike" dirty="0">
                          <a:solidFill>
                            <a:schemeClr val="tx1"/>
                          </a:solidFill>
                          <a:latin typeface="Meiryo UI" panose="020B0604030504040204" pitchFamily="50" charset="-128"/>
                          <a:ea typeface="Meiryo UI" panose="020B0604030504040204" pitchFamily="50" charset="-128"/>
                        </a:rPr>
                        <a:t>2030</a:t>
                      </a:r>
                      <a:r>
                        <a:rPr kumimoji="1" lang="ja-JP" altLang="en-US" sz="1400" b="0" strike="noStrike" dirty="0">
                          <a:solidFill>
                            <a:schemeClr val="tx1"/>
                          </a:solidFill>
                          <a:latin typeface="Meiryo UI" panose="020B0604030504040204" pitchFamily="50" charset="-128"/>
                          <a:ea typeface="Meiryo UI" panose="020B0604030504040204" pitchFamily="50" charset="-128"/>
                        </a:rPr>
                        <a:t>年度までに民間等による湾奥部の藻場創出拠点整備を促進しつつ、大阪湾における取組成果を発信</a:t>
                      </a:r>
                    </a:p>
                  </a:txBody>
                  <a:tcPr marL="36000" marR="36000"/>
                </a:tc>
                <a:extLst>
                  <a:ext uri="{0D108BD9-81ED-4DB2-BD59-A6C34878D82A}">
                    <a16:rowId xmlns:a16="http://schemas.microsoft.com/office/drawing/2014/main" val="1008814111"/>
                  </a:ext>
                </a:extLst>
              </a:tr>
            </a:tbl>
          </a:graphicData>
        </a:graphic>
      </p:graphicFrame>
      <p:graphicFrame>
        <p:nvGraphicFramePr>
          <p:cNvPr id="58" name="表 57">
            <a:extLst>
              <a:ext uri="{FF2B5EF4-FFF2-40B4-BE49-F238E27FC236}">
                <a16:creationId xmlns:a16="http://schemas.microsoft.com/office/drawing/2014/main" id="{5002A95E-7AE8-420B-AA15-910B00BECAA8}"/>
              </a:ext>
            </a:extLst>
          </p:cNvPr>
          <p:cNvGraphicFramePr>
            <a:graphicFrameLocks noGrp="1"/>
          </p:cNvGraphicFramePr>
          <p:nvPr/>
        </p:nvGraphicFramePr>
        <p:xfrm>
          <a:off x="180609" y="8303275"/>
          <a:ext cx="13356024" cy="1105837"/>
        </p:xfrm>
        <a:graphic>
          <a:graphicData uri="http://schemas.openxmlformats.org/drawingml/2006/table">
            <a:tbl>
              <a:tblPr firstRow="1" bandRow="1">
                <a:tableStyleId>{F5AB1C69-6EDB-4FF4-983F-18BD219EF322}</a:tableStyleId>
              </a:tblPr>
              <a:tblGrid>
                <a:gridCol w="612000">
                  <a:extLst>
                    <a:ext uri="{9D8B030D-6E8A-4147-A177-3AD203B41FA5}">
                      <a16:colId xmlns:a16="http://schemas.microsoft.com/office/drawing/2014/main" val="697526888"/>
                    </a:ext>
                  </a:extLst>
                </a:gridCol>
                <a:gridCol w="3888000">
                  <a:extLst>
                    <a:ext uri="{9D8B030D-6E8A-4147-A177-3AD203B41FA5}">
                      <a16:colId xmlns:a16="http://schemas.microsoft.com/office/drawing/2014/main" val="2710380831"/>
                    </a:ext>
                  </a:extLst>
                </a:gridCol>
                <a:gridCol w="4500000">
                  <a:extLst>
                    <a:ext uri="{9D8B030D-6E8A-4147-A177-3AD203B41FA5}">
                      <a16:colId xmlns:a16="http://schemas.microsoft.com/office/drawing/2014/main" val="1392995458"/>
                    </a:ext>
                  </a:extLst>
                </a:gridCol>
                <a:gridCol w="216024">
                  <a:extLst>
                    <a:ext uri="{9D8B030D-6E8A-4147-A177-3AD203B41FA5}">
                      <a16:colId xmlns:a16="http://schemas.microsoft.com/office/drawing/2014/main" val="4062590559"/>
                    </a:ext>
                  </a:extLst>
                </a:gridCol>
                <a:gridCol w="4140000">
                  <a:extLst>
                    <a:ext uri="{9D8B030D-6E8A-4147-A177-3AD203B41FA5}">
                      <a16:colId xmlns:a16="http://schemas.microsoft.com/office/drawing/2014/main" val="408412916"/>
                    </a:ext>
                  </a:extLst>
                </a:gridCol>
              </a:tblGrid>
              <a:tr h="211757">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計画時</a:t>
                      </a:r>
                    </a:p>
                  </a:txBody>
                  <a:tcPr marL="0" marR="0" marT="0" marB="0" anchor="ctr"/>
                </a:tc>
                <a:tc>
                  <a:txBody>
                    <a:bodyPr/>
                    <a:lstStyle/>
                    <a:p>
                      <a:pPr algn="ctr">
                        <a:lnSpc>
                          <a:spcPts val="1400"/>
                        </a:lnSpc>
                      </a:pPr>
                      <a:r>
                        <a:rPr kumimoji="1" lang="ja-JP" altLang="en-US" sz="1400" dirty="0">
                          <a:latin typeface="Meiryo UI" panose="020B0604030504040204" pitchFamily="50" charset="-128"/>
                          <a:ea typeface="Meiryo UI" panose="020B0604030504040204" pitchFamily="50" charset="-128"/>
                        </a:rPr>
                        <a:t>計画に掲げた取組み</a:t>
                      </a:r>
                    </a:p>
                  </a:txBody>
                  <a:tcPr marT="0" marB="0" anchor="ctr"/>
                </a:tc>
                <a:tc gridSpan="2">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進捗状況（</a:t>
                      </a:r>
                      <a:r>
                        <a:rPr kumimoji="1" lang="en-US" altLang="ja-JP" sz="1400" dirty="0">
                          <a:latin typeface="Meiryo UI" panose="020B0604030504040204" pitchFamily="50" charset="-128"/>
                          <a:ea typeface="Meiryo UI" panose="020B0604030504040204" pitchFamily="50" charset="-128"/>
                        </a:rPr>
                        <a:t>2024</a:t>
                      </a:r>
                      <a:r>
                        <a:rPr kumimoji="1" lang="ja-JP" altLang="en-US" sz="1400" dirty="0">
                          <a:latin typeface="Meiryo UI" panose="020B0604030504040204" pitchFamily="50" charset="-128"/>
                          <a:ea typeface="Meiryo UI" panose="020B0604030504040204" pitchFamily="50" charset="-128"/>
                        </a:rPr>
                        <a:t>年度）</a:t>
                      </a:r>
                    </a:p>
                  </a:txBody>
                  <a:tcPr marT="0" marB="0" anchor="ctr"/>
                </a:tc>
                <a:tc hMerge="1">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endParaRPr kumimoji="1" lang="ja-JP" altLang="en-US" sz="1200" dirty="0">
                        <a:latin typeface="Meiryo UI" panose="020B0604030504040204" pitchFamily="50" charset="-128"/>
                        <a:ea typeface="Meiryo UI" panose="020B0604030504040204" pitchFamily="50" charset="-128"/>
                      </a:endParaRPr>
                    </a:p>
                  </a:txBody>
                  <a:tcPr/>
                </a:tc>
                <a:tc>
                  <a:txBody>
                    <a:bodyPr/>
                    <a:lstStyle/>
                    <a:p>
                      <a:pPr marL="0" marR="0" lvl="0" indent="0" algn="ctr" defTabSz="1280160" rtl="0" eaLnBrk="1" fontAlgn="auto" latinLnBrk="0" hangingPunct="1">
                        <a:lnSpc>
                          <a:spcPts val="14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これからの取組み</a:t>
                      </a:r>
                    </a:p>
                  </a:txBody>
                  <a:tcPr marT="0" marB="0" anchor="ctr"/>
                </a:tc>
                <a:extLst>
                  <a:ext uri="{0D108BD9-81ED-4DB2-BD59-A6C34878D82A}">
                    <a16:rowId xmlns:a16="http://schemas.microsoft.com/office/drawing/2014/main" val="4229113305"/>
                  </a:ext>
                </a:extLst>
              </a:tr>
              <a:tr h="435086">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気候変動適応法に基づく適応計画として位置付けた適応策</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適応センター</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研究所</a:t>
                      </a:r>
                      <a:r>
                        <a:rPr lang="en-US" altLang="ja-JP"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を中心に実施中</a:t>
                      </a:r>
                      <a:endParaRPr kumimoji="1" lang="ja-JP" altLang="en-US" sz="1400" dirty="0">
                        <a:solidFill>
                          <a:schemeClr val="tx1"/>
                        </a:solidFill>
                        <a:latin typeface="Meiryo UI" panose="020B0604030504040204" pitchFamily="50" charset="-128"/>
                        <a:ea typeface="Meiryo UI" panose="020B0604030504040204" pitchFamily="50" charset="-128"/>
                      </a:endParaRPr>
                    </a:p>
                  </a:txBody>
                  <a:tcPr marL="36000" marR="36000"/>
                </a:tc>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lang="ja-JP" altLang="en-US" sz="1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最新の知見収集を</a:t>
                      </a:r>
                      <a:r>
                        <a:rPr lang="ja-JP" altLang="en-US" sz="14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踏まえた事業を</a:t>
                      </a:r>
                      <a:r>
                        <a:rPr lang="ja-JP" altLang="en-US" sz="1400" strike="noStrike"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検討・実施</a:t>
                      </a:r>
                      <a:endParaRPr kumimoji="1" lang="ja-JP" altLang="en-US" sz="1400" strike="noStrik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457983479"/>
                  </a:ext>
                </a:extLst>
              </a:tr>
              <a:tr h="406910">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河川整備計画の点検・見直しの実施</a:t>
                      </a:r>
                    </a:p>
                  </a:txBody>
                  <a:tcPr marL="36000" marR="36000"/>
                </a:tc>
                <a:tc>
                  <a:txBody>
                    <a:bodyPr/>
                    <a:lstStyle/>
                    <a:p>
                      <a:pPr marL="0" marR="0" lvl="0" indent="0" algn="l" defTabSz="1280160" rtl="0" eaLnBrk="1" fontAlgn="auto" latinLnBrk="0" hangingPunct="1">
                        <a:lnSpc>
                          <a:spcPts val="1400"/>
                        </a:lnSpc>
                        <a:spcBef>
                          <a:spcPts val="0"/>
                        </a:spcBef>
                        <a:spcAft>
                          <a:spcPts val="0"/>
                        </a:spcAft>
                        <a:buClrTx/>
                        <a:buSzTx/>
                        <a:buFontTx/>
                        <a:buNone/>
                        <a:tabLst/>
                        <a:defRPr/>
                      </a:pPr>
                      <a:r>
                        <a:rPr kumimoji="1" lang="ja-JP" altLang="en-US" sz="1400" dirty="0">
                          <a:solidFill>
                            <a:schemeClr val="tx1"/>
                          </a:solidFill>
                          <a:latin typeface="Meiryo UI" panose="020B0604030504040204" pitchFamily="50" charset="-128"/>
                          <a:ea typeface="Meiryo UI" panose="020B0604030504040204" pitchFamily="50" charset="-128"/>
                        </a:rPr>
                        <a:t>気候変動を踏まえた外力に見直す時期や増大する外力への対応等について検討中</a:t>
                      </a:r>
                    </a:p>
                  </a:txBody>
                  <a:tcPr marL="36000" marR="36000"/>
                </a:tc>
                <a:tc>
                  <a:txBody>
                    <a:bodyPr/>
                    <a:lstStyle/>
                    <a:p>
                      <a:pPr algn="ct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a:t>
                      </a:r>
                    </a:p>
                  </a:txBody>
                  <a:tcPr marL="36000" marR="36000"/>
                </a:tc>
                <a:tc>
                  <a:txBody>
                    <a:bodyPr/>
                    <a:lstStyle/>
                    <a:p>
                      <a:pPr>
                        <a:lnSpc>
                          <a:spcPts val="1400"/>
                        </a:lnSpc>
                      </a:pPr>
                      <a:r>
                        <a:rPr kumimoji="1" lang="ja-JP" altLang="en-US" sz="1400" dirty="0">
                          <a:solidFill>
                            <a:schemeClr val="tx1"/>
                          </a:solidFill>
                          <a:latin typeface="Meiryo UI" panose="020B0604030504040204" pitchFamily="50" charset="-128"/>
                          <a:ea typeface="Meiryo UI" panose="020B0604030504040204" pitchFamily="50" charset="-128"/>
                        </a:rPr>
                        <a:t>引続き、検討を実施</a:t>
                      </a:r>
                      <a:endParaRPr kumimoji="1" lang="ja-JP" altLang="en-US" sz="1400" strike="noStrike" dirty="0">
                        <a:solidFill>
                          <a:schemeClr val="tx1"/>
                        </a:solidFill>
                        <a:latin typeface="Meiryo UI" panose="020B0604030504040204" pitchFamily="50" charset="-128"/>
                        <a:ea typeface="Meiryo UI" panose="020B0604030504040204" pitchFamily="50" charset="-128"/>
                      </a:endParaRPr>
                    </a:p>
                  </a:txBody>
                  <a:tcPr marL="36000" marR="36000"/>
                </a:tc>
                <a:extLst>
                  <a:ext uri="{0D108BD9-81ED-4DB2-BD59-A6C34878D82A}">
                    <a16:rowId xmlns:a16="http://schemas.microsoft.com/office/drawing/2014/main" val="2063872222"/>
                  </a:ext>
                </a:extLst>
              </a:tr>
            </a:tbl>
          </a:graphicData>
        </a:graphic>
      </p:graphicFrame>
      <p:sp>
        <p:nvSpPr>
          <p:cNvPr id="59" name="正方形/長方形 58">
            <a:extLst>
              <a:ext uri="{FF2B5EF4-FFF2-40B4-BE49-F238E27FC236}">
                <a16:creationId xmlns:a16="http://schemas.microsoft.com/office/drawing/2014/main" id="{2BEE94A4-C986-4D64-8798-6F08A4EED239}"/>
              </a:ext>
            </a:extLst>
          </p:cNvPr>
          <p:cNvSpPr/>
          <p:nvPr/>
        </p:nvSpPr>
        <p:spPr>
          <a:xfrm>
            <a:off x="180608" y="872662"/>
            <a:ext cx="3240000" cy="301415"/>
          </a:xfrm>
          <a:prstGeom prst="rect">
            <a:avLst/>
          </a:prstGeom>
          <a:ln>
            <a:solidFill>
              <a:schemeClr val="tx1"/>
            </a:solidFill>
          </a:ln>
        </p:spPr>
        <p:txBody>
          <a:bodyPr wrap="square" tIns="72000" bIns="36000" anchor="ctr" anchorCtr="0">
            <a:spAutoFit/>
          </a:bodyPr>
          <a:lstStyle/>
          <a:p>
            <a:pPr>
              <a:lnSpc>
                <a:spcPts val="1500"/>
              </a:lnSpc>
            </a:pPr>
            <a:r>
              <a:rPr lang="ja-JP" altLang="en-US" sz="16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⑤　資源循環の促進</a:t>
            </a:r>
            <a:endParaRPr lang="en-US" altLang="ja-JP" sz="16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5" name="正方形/長方形 34">
            <a:extLst>
              <a:ext uri="{FF2B5EF4-FFF2-40B4-BE49-F238E27FC236}">
                <a16:creationId xmlns:a16="http://schemas.microsoft.com/office/drawing/2014/main" id="{B0352D74-D213-4109-ADEB-D21F81DE1EF7}"/>
              </a:ext>
            </a:extLst>
          </p:cNvPr>
          <p:cNvSpPr/>
          <p:nvPr/>
        </p:nvSpPr>
        <p:spPr>
          <a:xfrm>
            <a:off x="8774864" y="659783"/>
            <a:ext cx="4772257"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進捗状況の記号　○：実施中（予算措置</a:t>
            </a:r>
            <a:r>
              <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or</a:t>
            </a: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制度対応済み）　　　　</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◇：実施予定　　▽：今後検討予定（未着手）</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正方形/長方形 47">
            <a:extLst>
              <a:ext uri="{FF2B5EF4-FFF2-40B4-BE49-F238E27FC236}">
                <a16:creationId xmlns:a16="http://schemas.microsoft.com/office/drawing/2014/main" id="{4C2ECB9C-D31B-41F0-9B51-82297A81869B}"/>
              </a:ext>
            </a:extLst>
          </p:cNvPr>
          <p:cNvSpPr/>
          <p:nvPr/>
        </p:nvSpPr>
        <p:spPr>
          <a:xfrm>
            <a:off x="4831714" y="659783"/>
            <a:ext cx="3881012" cy="425758"/>
          </a:xfrm>
          <a:prstGeom prst="rect">
            <a:avLst/>
          </a:prstGeom>
          <a:ln>
            <a:solidFill>
              <a:schemeClr val="tx1">
                <a:lumMod val="50000"/>
                <a:lumOff val="50000"/>
              </a:schemeClr>
            </a:solidFill>
            <a:prstDash val="dash"/>
          </a:ln>
        </p:spPr>
        <p:txBody>
          <a:bodyPr wrap="square">
            <a:spAutoFit/>
          </a:bodyPr>
          <a:lstStyle/>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計画時の記号　○：実施中　　　　 　◇：実施予定</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lnSpc>
                <a:spcPts val="1300"/>
              </a:lnSpc>
            </a:pPr>
            <a:r>
              <a:rPr lang="ja-JP" altLang="en-US"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▽：今後検討予定　ー：計画未記載</a:t>
            </a:r>
            <a:endParaRPr lang="en-US" altLang="ja-JP" sz="13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 name="スライド番号プレースホルダー 1">
            <a:extLst>
              <a:ext uri="{FF2B5EF4-FFF2-40B4-BE49-F238E27FC236}">
                <a16:creationId xmlns:a16="http://schemas.microsoft.com/office/drawing/2014/main" id="{9B803707-C1F2-4293-96CE-0359C6E9C169}"/>
              </a:ext>
            </a:extLst>
          </p:cNvPr>
          <p:cNvSpPr>
            <a:spLocks noGrp="1"/>
          </p:cNvSpPr>
          <p:nvPr>
            <p:ph type="sldNum" sz="quarter" idx="12"/>
          </p:nvPr>
        </p:nvSpPr>
        <p:spPr>
          <a:xfrm>
            <a:off x="10394151" y="9017297"/>
            <a:ext cx="3191881" cy="511175"/>
          </a:xfrm>
        </p:spPr>
        <p:txBody>
          <a:bodyPr/>
          <a:lstStyle/>
          <a:p>
            <a:fld id="{03334358-8247-4568-97F9-9763B8C66191}" type="slidenum">
              <a:rPr kumimoji="1" lang="ja-JP" altLang="en-US" smtClean="0"/>
              <a:t>6</a:t>
            </a:fld>
            <a:endParaRPr kumimoji="1" lang="ja-JP" altLang="en-US" dirty="0"/>
          </a:p>
        </p:txBody>
      </p:sp>
    </p:spTree>
    <p:extLst>
      <p:ext uri="{BB962C8B-B14F-4D97-AF65-F5344CB8AC3E}">
        <p14:creationId xmlns:p14="http://schemas.microsoft.com/office/powerpoint/2010/main" val="9715009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グループ化 8"/>
          <p:cNvGrpSpPr>
            <a:grpSpLocks noChangeAspect="1"/>
          </p:cNvGrpSpPr>
          <p:nvPr/>
        </p:nvGrpSpPr>
        <p:grpSpPr>
          <a:xfrm>
            <a:off x="7760014" y="37134"/>
            <a:ext cx="4969454" cy="423459"/>
            <a:chOff x="6029203" y="46261"/>
            <a:chExt cx="5407394" cy="460777"/>
          </a:xfrm>
        </p:grpSpPr>
        <p:pic>
          <p:nvPicPr>
            <p:cNvPr id="10" name="図 5"/>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29203"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図 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86991"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図 1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400565"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図 3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57791"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図 13"/>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10877" y="50579"/>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図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767619"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図 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203592" y="47840"/>
              <a:ext cx="439438"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図 2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4328" y="47840"/>
              <a:ext cx="43943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図 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74083" y="47840"/>
              <a:ext cx="454912"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図 13"/>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10522939" y="47840"/>
              <a:ext cx="456459" cy="4564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図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979397" y="46261"/>
              <a:ext cx="457200" cy="457200"/>
            </a:xfrm>
            <a:prstGeom prst="rect">
              <a:avLst/>
            </a:prstGeom>
          </p:spPr>
        </p:pic>
        <p:pic>
          <p:nvPicPr>
            <p:cNvPr id="21" name="図 20"/>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941707" y="46942"/>
              <a:ext cx="458885" cy="458885"/>
            </a:xfrm>
            <a:prstGeom prst="rect">
              <a:avLst/>
            </a:prstGeom>
          </p:spPr>
        </p:pic>
      </p:grpSp>
      <p:sp>
        <p:nvSpPr>
          <p:cNvPr id="22" name="角丸四角形 21"/>
          <p:cNvSpPr/>
          <p:nvPr/>
        </p:nvSpPr>
        <p:spPr>
          <a:xfrm>
            <a:off x="136104" y="1200199"/>
            <a:ext cx="12500901" cy="7559769"/>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p>
        </p:txBody>
      </p:sp>
      <p:sp>
        <p:nvSpPr>
          <p:cNvPr id="23" name="角丸四角形 22"/>
          <p:cNvSpPr/>
          <p:nvPr/>
        </p:nvSpPr>
        <p:spPr>
          <a:xfrm>
            <a:off x="156615" y="1223350"/>
            <a:ext cx="5015370" cy="349702"/>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ja-JP" altLang="en-US" sz="1800" b="1" dirty="0">
                <a:latin typeface="Meiryo UI" pitchFamily="50" charset="-128"/>
                <a:ea typeface="Meiryo UI" pitchFamily="50" charset="-128"/>
                <a:cs typeface="Meiryo UI" pitchFamily="50" charset="-128"/>
              </a:rPr>
              <a:t>気候変動対策部会における点検・評価結果（案）</a:t>
            </a:r>
          </a:p>
        </p:txBody>
      </p:sp>
      <p:sp>
        <p:nvSpPr>
          <p:cNvPr id="24" name="正方形/長方形 23"/>
          <p:cNvSpPr/>
          <p:nvPr/>
        </p:nvSpPr>
        <p:spPr>
          <a:xfrm>
            <a:off x="191686" y="1802967"/>
            <a:ext cx="12401802" cy="6108852"/>
          </a:xfrm>
          <a:prstGeom prst="rect">
            <a:avLst/>
          </a:prstGeom>
        </p:spPr>
        <p:txBody>
          <a:bodyPr wrap="square">
            <a:spAutoFit/>
          </a:bodyPr>
          <a:lstStyle/>
          <a:p>
            <a:pPr>
              <a:lnSpc>
                <a:spcPct val="150000"/>
              </a:lnSpc>
            </a:pPr>
            <a:r>
              <a:rPr lang="ja-JP" altLang="en-US" sz="2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「大阪府地球温暖化対策実行計画（区域施策編）」（以下「実行計画」）の進捗状況及び今後の推進方針としては、</a:t>
            </a:r>
            <a:endParaRPr lang="en-US" altLang="ja-JP" sz="2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73038" indent="-173038">
              <a:lnSpc>
                <a:spcPct val="150000"/>
              </a:lnSpc>
            </a:pP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2022</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年度の温室効果ガス排出量は</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基準年度と比べ減少</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しているが、</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前年度と比べ増加</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しており、主な原因としては電気の排出係数の増加が挙げられる。</a:t>
            </a:r>
            <a:endPar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8000" indent="-108000">
              <a:lnSpc>
                <a:spcPct val="150000"/>
              </a:lnSpc>
            </a:pP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・エネルギー消費量は前年度と比べ減少しており、</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長期的に見ても減少傾向</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にある。</a:t>
            </a:r>
            <a:endPar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44000" indent="-144000">
              <a:lnSpc>
                <a:spcPct val="150000"/>
              </a:lnSpc>
            </a:pP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年度の削減目標の達成に向けては、</a:t>
            </a:r>
            <a:r>
              <a:rPr lang="en-US" altLang="ja-JP"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CO2</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排出の少ないエネルギーの導入促進により排出係数の減少を図る</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とともに、排出係数の増減に影響されないよう、</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さらなる省エネを促進することで、エネルギー消費量を着実に減少していく</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ことが重要である。</a:t>
            </a:r>
            <a:endPar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44000" indent="-144000">
              <a:lnSpc>
                <a:spcPct val="150000"/>
              </a:lnSpc>
            </a:pP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・そのため、今年度別途議論を行っている</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実行計画見直しの内容を踏まえて</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、「適応」に関する取組も含め、</a:t>
            </a:r>
            <a:r>
              <a:rPr lang="ja-JP" altLang="en-US" sz="2400" b="1" u="sng"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これまでの施策を着実に実施することに加え、新たな施策についても取り組んでいく</a:t>
            </a:r>
            <a:r>
              <a:rPr lang="ja-JP" altLang="en-US"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2400"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108000" indent="-108000">
              <a:lnSpc>
                <a:spcPct val="150000"/>
              </a:lnSpc>
            </a:pPr>
            <a:r>
              <a:rPr lang="ja-JP" altLang="en-US" sz="24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ことを確認。</a:t>
            </a:r>
            <a:endParaRPr lang="en-US" altLang="ja-JP" sz="24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25" name="Group 40">
            <a:extLst>
              <a:ext uri="{FF2B5EF4-FFF2-40B4-BE49-F238E27FC236}">
                <a16:creationId xmlns:a16="http://schemas.microsoft.com/office/drawing/2014/main" id="{04BC2CAA-6963-47DF-B1A4-A85A687FF524}"/>
              </a:ext>
            </a:extLst>
          </p:cNvPr>
          <p:cNvGrpSpPr>
            <a:grpSpLocks/>
          </p:cNvGrpSpPr>
          <p:nvPr/>
        </p:nvGrpSpPr>
        <p:grpSpPr bwMode="auto">
          <a:xfrm>
            <a:off x="95078" y="37907"/>
            <a:ext cx="7530074" cy="348077"/>
            <a:chOff x="737" y="405"/>
            <a:chExt cx="13528" cy="901"/>
          </a:xfrm>
        </p:grpSpPr>
        <p:sp>
          <p:nvSpPr>
            <p:cNvPr id="26" name="Rectangle 30">
              <a:extLst>
                <a:ext uri="{FF2B5EF4-FFF2-40B4-BE49-F238E27FC236}">
                  <a16:creationId xmlns:a16="http://schemas.microsoft.com/office/drawing/2014/main" id="{B56E8E7F-F705-4845-8363-D450140216E9}"/>
                </a:ext>
              </a:extLst>
            </p:cNvPr>
            <p:cNvSpPr>
              <a:spLocks noChangeArrowheads="1"/>
            </p:cNvSpPr>
            <p:nvPr/>
          </p:nvSpPr>
          <p:spPr bwMode="auto">
            <a:xfrm>
              <a:off x="13440" y="405"/>
              <a:ext cx="825" cy="726"/>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27" name="Rectangle 29">
              <a:extLst>
                <a:ext uri="{FF2B5EF4-FFF2-40B4-BE49-F238E27FC236}">
                  <a16:creationId xmlns:a16="http://schemas.microsoft.com/office/drawing/2014/main" id="{586B6B3B-A233-4858-8D7D-813C8C1FA91B}"/>
                </a:ext>
              </a:extLst>
            </p:cNvPr>
            <p:cNvSpPr>
              <a:spLocks noChangeArrowheads="1"/>
            </p:cNvSpPr>
            <p:nvPr/>
          </p:nvSpPr>
          <p:spPr bwMode="auto">
            <a:xfrm>
              <a:off x="737" y="405"/>
              <a:ext cx="13219" cy="732"/>
            </a:xfrm>
            <a:prstGeom prst="rect">
              <a:avLst/>
            </a:prstGeom>
            <a:solidFill>
              <a:srgbClr val="008000"/>
            </a:solidFill>
            <a:ln w="9525">
              <a:solidFill>
                <a:srgbClr val="008000"/>
              </a:solidFill>
              <a:miter lim="800000"/>
              <a:headEnd/>
              <a:tailEnd/>
            </a:ln>
          </p:spPr>
          <p:txBody>
            <a:bodyPr vert="horz" wrap="square" lIns="74295" tIns="8890" rIns="74295" bIns="8890" numCol="1" anchor="ctr" anchorCtr="0" compatLnSpc="1">
              <a:prstTxWarp prst="textNoShape">
                <a:avLst/>
              </a:prstTxWarp>
            </a:bodyPr>
            <a:lstStyle/>
            <a:p>
              <a:pPr defTabSz="914400" eaLnBrk="0" fontAlgn="base" hangingPunct="0">
                <a:spcBef>
                  <a:spcPct val="0"/>
                </a:spcBef>
                <a:spcAft>
                  <a:spcPct val="0"/>
                </a:spcAft>
              </a:pPr>
              <a:r>
                <a:rPr lang="ja-JP" altLang="en-US" sz="1600" b="1" dirty="0">
                  <a:solidFill>
                    <a:schemeClr val="bg1"/>
                  </a:solidFill>
                  <a:latin typeface="Meiryo UI" panose="020B0604030504040204" pitchFamily="50" charset="-128"/>
                  <a:ea typeface="Meiryo UI" panose="020B0604030504040204" pitchFamily="50" charset="-128"/>
                </a:rPr>
                <a:t>大阪府地球温暖化対策実行計画の進捗状況について</a:t>
              </a:r>
              <a:r>
                <a:rPr lang="en-US" altLang="zh-TW" sz="1600" b="1" dirty="0">
                  <a:solidFill>
                    <a:schemeClr val="bg1"/>
                  </a:solidFill>
                  <a:latin typeface="Meiryo UI" panose="020B0604030504040204" pitchFamily="50" charset="-128"/>
                  <a:ea typeface="Meiryo UI" panose="020B0604030504040204" pitchFamily="50" charset="-128"/>
                </a:rPr>
                <a:t>(</a:t>
              </a:r>
              <a:r>
                <a:rPr lang="zh-TW" altLang="en-US" sz="1600" b="1" dirty="0">
                  <a:solidFill>
                    <a:schemeClr val="bg1"/>
                  </a:solidFill>
                  <a:latin typeface="Meiryo UI" panose="020B0604030504040204" pitchFamily="50" charset="-128"/>
                  <a:ea typeface="Meiryo UI" panose="020B0604030504040204" pitchFamily="50" charset="-128"/>
                </a:rPr>
                <a:t>気候変動対策部会報告</a:t>
              </a:r>
              <a:r>
                <a:rPr lang="ja-JP" altLang="en-US" sz="1600" b="1" dirty="0">
                  <a:solidFill>
                    <a:schemeClr val="bg1"/>
                  </a:solidFill>
                  <a:latin typeface="Meiryo UI" panose="020B0604030504040204" pitchFamily="50" charset="-128"/>
                  <a:ea typeface="Meiryo UI" panose="020B0604030504040204" pitchFamily="50" charset="-128"/>
                </a:rPr>
                <a:t>案</a:t>
              </a:r>
              <a:r>
                <a:rPr lang="en-US" altLang="zh-TW" sz="1600" b="1" dirty="0">
                  <a:solidFill>
                    <a:schemeClr val="bg1"/>
                  </a:solidFill>
                  <a:latin typeface="Meiryo UI" panose="020B0604030504040204" pitchFamily="50" charset="-128"/>
                  <a:ea typeface="Meiryo UI" panose="020B0604030504040204" pitchFamily="50" charset="-128"/>
                </a:rPr>
                <a:t>)</a:t>
              </a:r>
              <a:endParaRPr lang="en-US" altLang="ja-JP" sz="1600" b="1" dirty="0">
                <a:solidFill>
                  <a:schemeClr val="bg1"/>
                </a:solidFill>
                <a:latin typeface="Meiryo UI" panose="020B0604030504040204" pitchFamily="50" charset="-128"/>
                <a:ea typeface="Meiryo UI" panose="020B0604030504040204" pitchFamily="50" charset="-128"/>
              </a:endParaRPr>
            </a:p>
          </p:txBody>
        </p:sp>
        <p:sp>
          <p:nvSpPr>
            <p:cNvPr id="28" name="Rectangle 31">
              <a:extLst>
                <a:ext uri="{FF2B5EF4-FFF2-40B4-BE49-F238E27FC236}">
                  <a16:creationId xmlns:a16="http://schemas.microsoft.com/office/drawing/2014/main" id="{BC606D51-3CD7-42DE-98FE-FDD063D7E95B}"/>
                </a:ext>
              </a:extLst>
            </p:cNvPr>
            <p:cNvSpPr>
              <a:spLocks noChangeArrowheads="1"/>
            </p:cNvSpPr>
            <p:nvPr/>
          </p:nvSpPr>
          <p:spPr bwMode="auto">
            <a:xfrm>
              <a:off x="737" y="1137"/>
              <a:ext cx="13219" cy="169"/>
            </a:xfrm>
            <a:prstGeom prst="rect">
              <a:avLst/>
            </a:prstGeom>
            <a:solidFill>
              <a:srgbClr val="00FF00"/>
            </a:solidFill>
            <a:ln w="9525">
              <a:solidFill>
                <a:srgbClr val="00FF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sp>
          <p:nvSpPr>
            <p:cNvPr id="29" name="Rectangle 32">
              <a:extLst>
                <a:ext uri="{FF2B5EF4-FFF2-40B4-BE49-F238E27FC236}">
                  <a16:creationId xmlns:a16="http://schemas.microsoft.com/office/drawing/2014/main" id="{196DD6D5-8345-43A2-AB09-AE88461E7B3C}"/>
                </a:ext>
              </a:extLst>
            </p:cNvPr>
            <p:cNvSpPr>
              <a:spLocks noChangeArrowheads="1"/>
            </p:cNvSpPr>
            <p:nvPr/>
          </p:nvSpPr>
          <p:spPr bwMode="auto">
            <a:xfrm>
              <a:off x="13968" y="1137"/>
              <a:ext cx="297" cy="166"/>
            </a:xfrm>
            <a:prstGeom prst="rect">
              <a:avLst/>
            </a:prstGeom>
            <a:solidFill>
              <a:srgbClr val="008000"/>
            </a:solid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p>
              <a:endParaRPr lang="ja-JP" altLang="en-US" sz="1800"/>
            </a:p>
          </p:txBody>
        </p:sp>
      </p:grpSp>
      <p:sp>
        <p:nvSpPr>
          <p:cNvPr id="2" name="スライド番号プレースホルダー 1">
            <a:extLst>
              <a:ext uri="{FF2B5EF4-FFF2-40B4-BE49-F238E27FC236}">
                <a16:creationId xmlns:a16="http://schemas.microsoft.com/office/drawing/2014/main" id="{79F633F2-DFD7-47C9-A216-AE598836944F}"/>
              </a:ext>
            </a:extLst>
          </p:cNvPr>
          <p:cNvSpPr>
            <a:spLocks noGrp="1"/>
          </p:cNvSpPr>
          <p:nvPr>
            <p:ph type="sldNum" sz="quarter" idx="12"/>
          </p:nvPr>
        </p:nvSpPr>
        <p:spPr/>
        <p:txBody>
          <a:bodyPr/>
          <a:lstStyle/>
          <a:p>
            <a:fld id="{03334358-8247-4568-97F9-9763B8C66191}" type="slidenum">
              <a:rPr kumimoji="1" lang="ja-JP" altLang="en-US" smtClean="0"/>
              <a:t>7</a:t>
            </a:fld>
            <a:endParaRPr kumimoji="1" lang="ja-JP" altLang="en-US"/>
          </a:p>
        </p:txBody>
      </p:sp>
    </p:spTree>
    <p:extLst>
      <p:ext uri="{BB962C8B-B14F-4D97-AF65-F5344CB8AC3E}">
        <p14:creationId xmlns:p14="http://schemas.microsoft.com/office/powerpoint/2010/main" val="31366034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3804</Words>
  <Application>Microsoft Office PowerPoint</Application>
  <PresentationFormat>ユーザー設定</PresentationFormat>
  <Paragraphs>396</Paragraphs>
  <Slides>7</Slides>
  <Notes>3</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7</vt:i4>
      </vt:variant>
    </vt:vector>
  </HeadingPairs>
  <TitlesOfParts>
    <vt:vector size="11" baseType="lpstr">
      <vt:lpstr>Meiryo UI</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2022-10-19T08:47:56Z</dcterms:created>
  <dcterms:modified xsi:type="dcterms:W3CDTF">2025-11-13T11:32:11Z</dcterms:modified>
</cp:coreProperties>
</file>