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4"/>
    <p:sldMasterId id="2147483660" r:id="rId5"/>
  </p:sldMasterIdLst>
  <p:notesMasterIdLst>
    <p:notesMasterId r:id="rId68"/>
  </p:notesMasterIdLst>
  <p:sldIdLst>
    <p:sldId id="268" r:id="rId6"/>
    <p:sldId id="1056" r:id="rId7"/>
    <p:sldId id="1057" r:id="rId8"/>
    <p:sldId id="1053" r:id="rId9"/>
    <p:sldId id="1054" r:id="rId10"/>
    <p:sldId id="1088" r:id="rId11"/>
    <p:sldId id="1042" r:id="rId12"/>
    <p:sldId id="1094" r:id="rId13"/>
    <p:sldId id="1043" r:id="rId14"/>
    <p:sldId id="357" r:id="rId15"/>
    <p:sldId id="1044" r:id="rId16"/>
    <p:sldId id="1045" r:id="rId17"/>
    <p:sldId id="1046" r:id="rId18"/>
    <p:sldId id="1112" r:id="rId19"/>
    <p:sldId id="1047" r:id="rId20"/>
    <p:sldId id="1051" r:id="rId21"/>
    <p:sldId id="1048" r:id="rId22"/>
    <p:sldId id="1049" r:id="rId23"/>
    <p:sldId id="1099" r:id="rId24"/>
    <p:sldId id="1058" r:id="rId25"/>
    <p:sldId id="1113" r:id="rId26"/>
    <p:sldId id="1060" r:id="rId27"/>
    <p:sldId id="1104" r:id="rId28"/>
    <p:sldId id="1061" r:id="rId29"/>
    <p:sldId id="1062" r:id="rId30"/>
    <p:sldId id="1063" r:id="rId31"/>
    <p:sldId id="1090" r:id="rId32"/>
    <p:sldId id="1105" r:id="rId33"/>
    <p:sldId id="1064" r:id="rId34"/>
    <p:sldId id="1110" r:id="rId35"/>
    <p:sldId id="1100" r:id="rId36"/>
    <p:sldId id="1065" r:id="rId37"/>
    <p:sldId id="1066" r:id="rId38"/>
    <p:sldId id="1067" r:id="rId39"/>
    <p:sldId id="1068" r:id="rId40"/>
    <p:sldId id="1111" r:id="rId41"/>
    <p:sldId id="1101" r:id="rId42"/>
    <p:sldId id="1069" r:id="rId43"/>
    <p:sldId id="1070" r:id="rId44"/>
    <p:sldId id="1091" r:id="rId45"/>
    <p:sldId id="1071" r:id="rId46"/>
    <p:sldId id="1072" r:id="rId47"/>
    <p:sldId id="1073" r:id="rId48"/>
    <p:sldId id="1074" r:id="rId49"/>
    <p:sldId id="1102" r:id="rId50"/>
    <p:sldId id="1075" r:id="rId51"/>
    <p:sldId id="1076" r:id="rId52"/>
    <p:sldId id="1077" r:id="rId53"/>
    <p:sldId id="1078" r:id="rId54"/>
    <p:sldId id="1079" r:id="rId55"/>
    <p:sldId id="1080" r:id="rId56"/>
    <p:sldId id="1081" r:id="rId57"/>
    <p:sldId id="1109" r:id="rId58"/>
    <p:sldId id="1092" r:id="rId59"/>
    <p:sldId id="1093" r:id="rId60"/>
    <p:sldId id="1085" r:id="rId61"/>
    <p:sldId id="1084" r:id="rId62"/>
    <p:sldId id="1086" r:id="rId63"/>
    <p:sldId id="1087" r:id="rId64"/>
    <p:sldId id="1107" r:id="rId65"/>
    <p:sldId id="1108" r:id="rId66"/>
    <p:sldId id="1089" r:id="rId67"/>
  </p:sldIdLst>
  <p:sldSz cx="9906000" cy="6858000" type="A4"/>
  <p:notesSz cx="6807200" cy="9939338"/>
  <p:defaultTextStyle>
    <a:defPPr>
      <a:defRPr lang="ja-JP"/>
    </a:defPPr>
    <a:lvl1pPr marL="0" algn="l" defTabSz="921715" rtl="0" eaLnBrk="1" latinLnBrk="0" hangingPunct="1">
      <a:defRPr kumimoji="1" sz="1814" kern="1200">
        <a:solidFill>
          <a:schemeClr val="tx1"/>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4F81BD"/>
    <a:srgbClr val="FFFFCC"/>
    <a:srgbClr val="C4E4C4"/>
    <a:srgbClr val="3AA43A"/>
    <a:srgbClr val="006600"/>
    <a:srgbClr val="A0E4A0"/>
    <a:srgbClr val="000000"/>
    <a:srgbClr val="02B7F3"/>
    <a:srgbClr val="C25A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15" autoAdjust="0"/>
    <p:restoredTop sz="94725" autoAdjust="0"/>
  </p:normalViewPr>
  <p:slideViewPr>
    <p:cSldViewPr>
      <p:cViewPr varScale="1">
        <p:scale>
          <a:sx n="62" d="100"/>
          <a:sy n="62" d="100"/>
        </p:scale>
        <p:origin x="1500" y="52"/>
      </p:cViewPr>
      <p:guideLst>
        <p:guide orient="horz" pos="2160"/>
        <p:guide pos="3120"/>
      </p:guideLst>
    </p:cSldViewPr>
  </p:slideViewPr>
  <p:outlineViewPr>
    <p:cViewPr>
      <p:scale>
        <a:sx n="33" d="100"/>
        <a:sy n="33" d="100"/>
      </p:scale>
      <p:origin x="0" y="-1133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notesMaster" Target="notesMasters/notesMaster1.xml"/><Relationship Id="rId7" Type="http://schemas.openxmlformats.org/officeDocument/2006/relationships/slide" Target="slides/slide2.xml"/><Relationship Id="rId71"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2025/8/27</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921715" rtl="0" eaLnBrk="1" latinLnBrk="0" hangingPunct="1">
      <a:defRPr kumimoji="1" sz="1210" kern="1200">
        <a:solidFill>
          <a:schemeClr val="tx1"/>
        </a:solidFill>
        <a:latin typeface="+mn-lt"/>
        <a:ea typeface="+mn-ea"/>
        <a:cs typeface="+mn-cs"/>
      </a:defRPr>
    </a:lvl1pPr>
    <a:lvl2pPr marL="460858" algn="l" defTabSz="921715" rtl="0" eaLnBrk="1" latinLnBrk="0" hangingPunct="1">
      <a:defRPr kumimoji="1" sz="1210" kern="1200">
        <a:solidFill>
          <a:schemeClr val="tx1"/>
        </a:solidFill>
        <a:latin typeface="+mn-lt"/>
        <a:ea typeface="+mn-ea"/>
        <a:cs typeface="+mn-cs"/>
      </a:defRPr>
    </a:lvl2pPr>
    <a:lvl3pPr marL="921715" algn="l" defTabSz="921715" rtl="0" eaLnBrk="1" latinLnBrk="0" hangingPunct="1">
      <a:defRPr kumimoji="1" sz="1210" kern="1200">
        <a:solidFill>
          <a:schemeClr val="tx1"/>
        </a:solidFill>
        <a:latin typeface="+mn-lt"/>
        <a:ea typeface="+mn-ea"/>
        <a:cs typeface="+mn-cs"/>
      </a:defRPr>
    </a:lvl3pPr>
    <a:lvl4pPr marL="1382573" algn="l" defTabSz="921715" rtl="0" eaLnBrk="1" latinLnBrk="0" hangingPunct="1">
      <a:defRPr kumimoji="1" sz="1210" kern="1200">
        <a:solidFill>
          <a:schemeClr val="tx1"/>
        </a:solidFill>
        <a:latin typeface="+mn-lt"/>
        <a:ea typeface="+mn-ea"/>
        <a:cs typeface="+mn-cs"/>
      </a:defRPr>
    </a:lvl4pPr>
    <a:lvl5pPr marL="1843430" algn="l" defTabSz="921715" rtl="0" eaLnBrk="1" latinLnBrk="0" hangingPunct="1">
      <a:defRPr kumimoji="1" sz="1210" kern="1200">
        <a:solidFill>
          <a:schemeClr val="tx1"/>
        </a:solidFill>
        <a:latin typeface="+mn-lt"/>
        <a:ea typeface="+mn-ea"/>
        <a:cs typeface="+mn-cs"/>
      </a:defRPr>
    </a:lvl5pPr>
    <a:lvl6pPr marL="2304288" algn="l" defTabSz="921715" rtl="0" eaLnBrk="1" latinLnBrk="0" hangingPunct="1">
      <a:defRPr kumimoji="1" sz="1210" kern="1200">
        <a:solidFill>
          <a:schemeClr val="tx1"/>
        </a:solidFill>
        <a:latin typeface="+mn-lt"/>
        <a:ea typeface="+mn-ea"/>
        <a:cs typeface="+mn-cs"/>
      </a:defRPr>
    </a:lvl6pPr>
    <a:lvl7pPr marL="2765146" algn="l" defTabSz="921715" rtl="0" eaLnBrk="1" latinLnBrk="0" hangingPunct="1">
      <a:defRPr kumimoji="1" sz="1210" kern="1200">
        <a:solidFill>
          <a:schemeClr val="tx1"/>
        </a:solidFill>
        <a:latin typeface="+mn-lt"/>
        <a:ea typeface="+mn-ea"/>
        <a:cs typeface="+mn-cs"/>
      </a:defRPr>
    </a:lvl7pPr>
    <a:lvl8pPr marL="3226003" algn="l" defTabSz="921715" rtl="0" eaLnBrk="1" latinLnBrk="0" hangingPunct="1">
      <a:defRPr kumimoji="1" sz="1210" kern="1200">
        <a:solidFill>
          <a:schemeClr val="tx1"/>
        </a:solidFill>
        <a:latin typeface="+mn-lt"/>
        <a:ea typeface="+mn-ea"/>
        <a:cs typeface="+mn-cs"/>
      </a:defRPr>
    </a:lvl8pPr>
    <a:lvl9pPr marL="3686861" algn="l" defTabSz="921715" rtl="0" eaLnBrk="1" latinLnBrk="0" hangingPunct="1">
      <a:defRPr kumimoji="1" sz="121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89182C8-D04B-4A1A-8523-950FC9621A72}" type="slidenum">
              <a:rPr kumimoji="1" lang="ja-JP" altLang="en-US" smtClean="0"/>
              <a:t>61</a:t>
            </a:fld>
            <a:endParaRPr kumimoji="1" lang="ja-JP" altLang="en-US"/>
          </a:p>
        </p:txBody>
      </p:sp>
    </p:spTree>
    <p:extLst>
      <p:ext uri="{BB962C8B-B14F-4D97-AF65-F5344CB8AC3E}">
        <p14:creationId xmlns:p14="http://schemas.microsoft.com/office/powerpoint/2010/main" val="2543044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1" y="2130431"/>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3" indent="0" algn="ctr">
              <a:buNone/>
              <a:defRPr>
                <a:solidFill>
                  <a:schemeClr val="tx1">
                    <a:tint val="75000"/>
                  </a:schemeClr>
                </a:solidFill>
              </a:defRPr>
            </a:lvl4pPr>
            <a:lvl5pPr marL="1828791" indent="0" algn="ctr">
              <a:buNone/>
              <a:defRPr>
                <a:solidFill>
                  <a:schemeClr val="tx1">
                    <a:tint val="75000"/>
                  </a:schemeClr>
                </a:solidFill>
              </a:defRPr>
            </a:lvl5pPr>
            <a:lvl6pPr marL="2285989" indent="0" algn="ctr">
              <a:buNone/>
              <a:defRPr>
                <a:solidFill>
                  <a:schemeClr val="tx1">
                    <a:tint val="75000"/>
                  </a:schemeClr>
                </a:solidFill>
              </a:defRPr>
            </a:lvl6pPr>
            <a:lvl7pPr marL="2743186" indent="0" algn="ctr">
              <a:buNone/>
              <a:defRPr>
                <a:solidFill>
                  <a:schemeClr val="tx1">
                    <a:tint val="75000"/>
                  </a:schemeClr>
                </a:solidFill>
              </a:defRPr>
            </a:lvl7pPr>
            <a:lvl8pPr marL="3200384" indent="0" algn="ctr">
              <a:buNone/>
              <a:defRPr>
                <a:solidFill>
                  <a:schemeClr val="tx1">
                    <a:tint val="75000"/>
                  </a:schemeClr>
                </a:solidFill>
              </a:defRPr>
            </a:lvl8pPr>
            <a:lvl9pPr marL="365758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69C6AB8-1B5A-4729-9371-ED7F0C33D6FF}" type="datetime1">
              <a:rPr kumimoji="1" lang="ja-JP" altLang="en-US" smtClean="0"/>
              <a:t>2025/8/27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7D5EEFB-E183-4CE4-A318-61940E944167}" type="datetime1">
              <a:rPr kumimoji="1" lang="ja-JP" altLang="en-US" smtClean="0"/>
              <a:t>2025/8/27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5"/>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1" y="274645"/>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A51CC9F-47D2-4BA2-8ED7-F1213611B712}" type="datetime1">
              <a:rPr kumimoji="1" lang="ja-JP" altLang="en-US" smtClean="0"/>
              <a:t>2025/8/27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978953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36107086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484477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2630414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0345451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909838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7537423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1814659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13C9EF4-22E3-41E8-ACA4-9685377D49C0}" type="datetime1">
              <a:rPr kumimoji="1" lang="ja-JP" altLang="en-US" smtClean="0"/>
              <a:t>2025/8/27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dirty="0"/>
          </a:p>
        </p:txBody>
      </p:sp>
    </p:spTree>
    <p:extLst>
      <p:ext uri="{BB962C8B-B14F-4D97-AF65-F5344CB8AC3E}">
        <p14:creationId xmlns:p14="http://schemas.microsoft.com/office/powerpoint/2010/main" val="7670385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6238342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5763114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2025/8/27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3329187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5"/>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3" indent="0">
              <a:buNone/>
              <a:defRPr sz="1400">
                <a:solidFill>
                  <a:schemeClr val="tx1">
                    <a:tint val="75000"/>
                  </a:schemeClr>
                </a:solidFill>
              </a:defRPr>
            </a:lvl4pPr>
            <a:lvl5pPr marL="1828791" indent="0">
              <a:buNone/>
              <a:defRPr sz="1400">
                <a:solidFill>
                  <a:schemeClr val="tx1">
                    <a:tint val="75000"/>
                  </a:schemeClr>
                </a:solidFill>
              </a:defRPr>
            </a:lvl5pPr>
            <a:lvl6pPr marL="2285989" indent="0">
              <a:buNone/>
              <a:defRPr sz="1400">
                <a:solidFill>
                  <a:schemeClr val="tx1">
                    <a:tint val="75000"/>
                  </a:schemeClr>
                </a:solidFill>
              </a:defRPr>
            </a:lvl6pPr>
            <a:lvl7pPr marL="2743186" indent="0">
              <a:buNone/>
              <a:defRPr sz="1400">
                <a:solidFill>
                  <a:schemeClr val="tx1">
                    <a:tint val="75000"/>
                  </a:schemeClr>
                </a:solidFill>
              </a:defRPr>
            </a:lvl7pPr>
            <a:lvl8pPr marL="3200384" indent="0">
              <a:buNone/>
              <a:defRPr sz="1400">
                <a:solidFill>
                  <a:schemeClr val="tx1">
                    <a:tint val="75000"/>
                  </a:schemeClr>
                </a:solidFill>
              </a:defRPr>
            </a:lvl8pPr>
            <a:lvl9pPr marL="3657582"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7BF6DFF-FB8E-4BE4-814D-3EF63C4D1ADE}" type="datetime1">
              <a:rPr kumimoji="1" lang="ja-JP" altLang="en-US" smtClean="0"/>
              <a:t>2025/8/27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9A8346-E088-49A2-B461-E84D0F4B34FF}" type="datetime1">
              <a:rPr kumimoji="1" lang="ja-JP" altLang="en-US" smtClean="0"/>
              <a:t>2025/8/27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3" y="1535119"/>
            <a:ext cx="4376870" cy="639762"/>
          </a:xfrm>
        </p:spPr>
        <p:txBody>
          <a:bodyPr anchor="b"/>
          <a:lstStyle>
            <a:lvl1pPr marL="0" indent="0">
              <a:buNone/>
              <a:defRPr sz="2400" b="1"/>
            </a:lvl1pPr>
            <a:lvl2pPr marL="457198" indent="0">
              <a:buNone/>
              <a:defRPr sz="2000" b="1"/>
            </a:lvl2pPr>
            <a:lvl3pPr marL="914395" indent="0">
              <a:buNone/>
              <a:defRPr sz="1800" b="1"/>
            </a:lvl3pPr>
            <a:lvl4pPr marL="1371593" indent="0">
              <a:buNone/>
              <a:defRPr sz="1600" b="1"/>
            </a:lvl4pPr>
            <a:lvl5pPr marL="1828791" indent="0">
              <a:buNone/>
              <a:defRPr sz="1600" b="1"/>
            </a:lvl5pPr>
            <a:lvl6pPr marL="2285989" indent="0">
              <a:buNone/>
              <a:defRPr sz="1600" b="1"/>
            </a:lvl6pPr>
            <a:lvl7pPr marL="2743186" indent="0">
              <a:buNone/>
              <a:defRPr sz="1600" b="1"/>
            </a:lvl7pPr>
            <a:lvl8pPr marL="3200384" indent="0">
              <a:buNone/>
              <a:defRPr sz="1600" b="1"/>
            </a:lvl8pPr>
            <a:lvl9pPr marL="3657582"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3" y="2174876"/>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4" y="1535119"/>
            <a:ext cx="4378590" cy="639762"/>
          </a:xfrm>
        </p:spPr>
        <p:txBody>
          <a:bodyPr anchor="b"/>
          <a:lstStyle>
            <a:lvl1pPr marL="0" indent="0">
              <a:buNone/>
              <a:defRPr sz="2400" b="1"/>
            </a:lvl1pPr>
            <a:lvl2pPr marL="457198" indent="0">
              <a:buNone/>
              <a:defRPr sz="2000" b="1"/>
            </a:lvl2pPr>
            <a:lvl3pPr marL="914395" indent="0">
              <a:buNone/>
              <a:defRPr sz="1800" b="1"/>
            </a:lvl3pPr>
            <a:lvl4pPr marL="1371593" indent="0">
              <a:buNone/>
              <a:defRPr sz="1600" b="1"/>
            </a:lvl4pPr>
            <a:lvl5pPr marL="1828791" indent="0">
              <a:buNone/>
              <a:defRPr sz="1600" b="1"/>
            </a:lvl5pPr>
            <a:lvl6pPr marL="2285989" indent="0">
              <a:buNone/>
              <a:defRPr sz="1600" b="1"/>
            </a:lvl6pPr>
            <a:lvl7pPr marL="2743186" indent="0">
              <a:buNone/>
              <a:defRPr sz="1600" b="1"/>
            </a:lvl7pPr>
            <a:lvl8pPr marL="3200384" indent="0">
              <a:buNone/>
              <a:defRPr sz="1600" b="1"/>
            </a:lvl8pPr>
            <a:lvl9pPr marL="3657582"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4" y="2174876"/>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4185FE8-D38A-4CB6-896B-F5B2570CE9BA}" type="datetime1">
              <a:rPr kumimoji="1" lang="ja-JP" altLang="en-US" smtClean="0"/>
              <a:t>2025/8/27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1D20DFA-6705-42D0-8707-FA5CB5DCBC04}" type="datetime1">
              <a:rPr kumimoji="1" lang="ja-JP" altLang="en-US" smtClean="0"/>
              <a:t>2025/8/27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6EF2DFA-5612-4343-91FF-D67C5C2B26A5}" type="datetime1">
              <a:rPr kumimoji="1" lang="ja-JP" altLang="en-US" smtClean="0"/>
              <a:t>2025/8/27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3"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3" y="1435101"/>
            <a:ext cx="3259006" cy="4691063"/>
          </a:xfrm>
        </p:spPr>
        <p:txBody>
          <a:bodyPr/>
          <a:lstStyle>
            <a:lvl1pPr marL="0" indent="0">
              <a:buNone/>
              <a:defRPr sz="1400"/>
            </a:lvl1pPr>
            <a:lvl2pPr marL="457198" indent="0">
              <a:buNone/>
              <a:defRPr sz="1200"/>
            </a:lvl2pPr>
            <a:lvl3pPr marL="914395" indent="0">
              <a:buNone/>
              <a:defRPr sz="1000"/>
            </a:lvl3pPr>
            <a:lvl4pPr marL="1371593" indent="0">
              <a:buNone/>
              <a:defRPr sz="900"/>
            </a:lvl4pPr>
            <a:lvl5pPr marL="1828791" indent="0">
              <a:buNone/>
              <a:defRPr sz="900"/>
            </a:lvl5pPr>
            <a:lvl6pPr marL="2285989" indent="0">
              <a:buNone/>
              <a:defRPr sz="900"/>
            </a:lvl6pPr>
            <a:lvl7pPr marL="2743186" indent="0">
              <a:buNone/>
              <a:defRPr sz="900"/>
            </a:lvl7pPr>
            <a:lvl8pPr marL="3200384" indent="0">
              <a:buNone/>
              <a:defRPr sz="900"/>
            </a:lvl8pPr>
            <a:lvl9pPr marL="3657582"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6EB02D5-7760-44FE-8CC4-77AE119715AD}" type="datetime1">
              <a:rPr kumimoji="1" lang="ja-JP" altLang="en-US" smtClean="0"/>
              <a:t>2025/8/27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6"/>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6" y="612775"/>
            <a:ext cx="5943600" cy="4114800"/>
          </a:xfrm>
        </p:spPr>
        <p:txBody>
          <a:bodyPr/>
          <a:lstStyle>
            <a:lvl1pPr marL="0" indent="0">
              <a:buNone/>
              <a:defRPr sz="3200"/>
            </a:lvl1pPr>
            <a:lvl2pPr marL="457198" indent="0">
              <a:buNone/>
              <a:defRPr sz="2800"/>
            </a:lvl2pPr>
            <a:lvl3pPr marL="914395" indent="0">
              <a:buNone/>
              <a:defRPr sz="2400"/>
            </a:lvl3pPr>
            <a:lvl4pPr marL="1371593" indent="0">
              <a:buNone/>
              <a:defRPr sz="2000"/>
            </a:lvl4pPr>
            <a:lvl5pPr marL="1828791" indent="0">
              <a:buNone/>
              <a:defRPr sz="2000"/>
            </a:lvl5pPr>
            <a:lvl6pPr marL="2285989" indent="0">
              <a:buNone/>
              <a:defRPr sz="2000"/>
            </a:lvl6pPr>
            <a:lvl7pPr marL="2743186" indent="0">
              <a:buNone/>
              <a:defRPr sz="2000"/>
            </a:lvl7pPr>
            <a:lvl8pPr marL="3200384" indent="0">
              <a:buNone/>
              <a:defRPr sz="2000"/>
            </a:lvl8pPr>
            <a:lvl9pPr marL="3657582"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6" y="5367344"/>
            <a:ext cx="5943600" cy="804862"/>
          </a:xfrm>
        </p:spPr>
        <p:txBody>
          <a:bodyPr/>
          <a:lstStyle>
            <a:lvl1pPr marL="0" indent="0">
              <a:buNone/>
              <a:defRPr sz="1400"/>
            </a:lvl1pPr>
            <a:lvl2pPr marL="457198" indent="0">
              <a:buNone/>
              <a:defRPr sz="1200"/>
            </a:lvl2pPr>
            <a:lvl3pPr marL="914395" indent="0">
              <a:buNone/>
              <a:defRPr sz="1000"/>
            </a:lvl3pPr>
            <a:lvl4pPr marL="1371593" indent="0">
              <a:buNone/>
              <a:defRPr sz="900"/>
            </a:lvl4pPr>
            <a:lvl5pPr marL="1828791" indent="0">
              <a:buNone/>
              <a:defRPr sz="900"/>
            </a:lvl5pPr>
            <a:lvl6pPr marL="2285989" indent="0">
              <a:buNone/>
              <a:defRPr sz="900"/>
            </a:lvl6pPr>
            <a:lvl7pPr marL="2743186" indent="0">
              <a:buNone/>
              <a:defRPr sz="900"/>
            </a:lvl7pPr>
            <a:lvl8pPr marL="3200384" indent="0">
              <a:buNone/>
              <a:defRPr sz="900"/>
            </a:lvl8pPr>
            <a:lvl9pPr marL="3657582"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9527869-B404-4694-82D7-EEA95FA291B4}" type="datetime1">
              <a:rPr kumimoji="1" lang="ja-JP" altLang="en-US" smtClean="0"/>
              <a:t>2025/8/27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1"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1"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1" y="63563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824809-F7FD-406B-BF8A-C060A078D004}" type="datetime1">
              <a:rPr kumimoji="1" lang="ja-JP" altLang="en-US" smtClean="0"/>
              <a:t>2025/8/27</a:t>
            </a:fld>
            <a:endParaRPr kumimoji="1" lang="ja-JP" altLang="en-US"/>
          </a:p>
        </p:txBody>
      </p:sp>
      <p:sp>
        <p:nvSpPr>
          <p:cNvPr id="5" name="フッター プレースホルダー 4"/>
          <p:cNvSpPr>
            <a:spLocks noGrp="1"/>
          </p:cNvSpPr>
          <p:nvPr>
            <p:ph type="ftr" sz="quarter" idx="3"/>
          </p:nvPr>
        </p:nvSpPr>
        <p:spPr>
          <a:xfrm>
            <a:off x="3384552" y="6356357"/>
            <a:ext cx="313689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1" y="63563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395" rtl="0" eaLnBrk="1" latinLnBrk="0" hangingPunct="1">
        <a:spcBef>
          <a:spcPct val="0"/>
        </a:spcBef>
        <a:buNone/>
        <a:defRPr kumimoji="1"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46" indent="-285749" algn="l" defTabSz="914395"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94" indent="-228599" algn="l" defTabSz="914395"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92"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90"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87"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85"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83"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81" indent="-228599"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3" algn="l" defTabSz="914395" rtl="0" eaLnBrk="1" latinLnBrk="0" hangingPunct="1">
        <a:defRPr kumimoji="1" sz="1800" kern="1200">
          <a:solidFill>
            <a:schemeClr val="tx1"/>
          </a:solidFill>
          <a:latin typeface="+mn-lt"/>
          <a:ea typeface="+mn-ea"/>
          <a:cs typeface="+mn-cs"/>
        </a:defRPr>
      </a:lvl4pPr>
      <a:lvl5pPr marL="1828791" algn="l" defTabSz="914395" rtl="0" eaLnBrk="1" latinLnBrk="0" hangingPunct="1">
        <a:defRPr kumimoji="1" sz="1800" kern="1200">
          <a:solidFill>
            <a:schemeClr val="tx1"/>
          </a:solidFill>
          <a:latin typeface="+mn-lt"/>
          <a:ea typeface="+mn-ea"/>
          <a:cs typeface="+mn-cs"/>
        </a:defRPr>
      </a:lvl5pPr>
      <a:lvl6pPr marL="2285989" algn="l" defTabSz="914395" rtl="0" eaLnBrk="1" latinLnBrk="0" hangingPunct="1">
        <a:defRPr kumimoji="1" sz="1800" kern="1200">
          <a:solidFill>
            <a:schemeClr val="tx1"/>
          </a:solidFill>
          <a:latin typeface="+mn-lt"/>
          <a:ea typeface="+mn-ea"/>
          <a:cs typeface="+mn-cs"/>
        </a:defRPr>
      </a:lvl6pPr>
      <a:lvl7pPr marL="2743186" algn="l" defTabSz="914395" rtl="0" eaLnBrk="1" latinLnBrk="0" hangingPunct="1">
        <a:defRPr kumimoji="1" sz="1800" kern="1200">
          <a:solidFill>
            <a:schemeClr val="tx1"/>
          </a:solidFill>
          <a:latin typeface="+mn-lt"/>
          <a:ea typeface="+mn-ea"/>
          <a:cs typeface="+mn-cs"/>
        </a:defRPr>
      </a:lvl7pPr>
      <a:lvl8pPr marL="3200384" algn="l" defTabSz="914395" rtl="0" eaLnBrk="1" latinLnBrk="0" hangingPunct="1">
        <a:defRPr kumimoji="1" sz="1800" kern="1200">
          <a:solidFill>
            <a:schemeClr val="tx1"/>
          </a:solidFill>
          <a:latin typeface="+mn-lt"/>
          <a:ea typeface="+mn-ea"/>
          <a:cs typeface="+mn-cs"/>
        </a:defRPr>
      </a:lvl8pPr>
      <a:lvl9pPr marL="3657582"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CC8A70-9FCB-48EF-A9D6-941DEC2668B9}" type="datetimeFigureOut">
              <a:rPr kumimoji="1" lang="ja-JP" altLang="en-US" smtClean="0"/>
              <a:t>2025/8/27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162071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06DD5A86-3D8B-C768-6B24-CA70467E4D82}"/>
              </a:ext>
            </a:extLst>
          </p:cNvPr>
          <p:cNvSpPr>
            <a:spLocks noGrp="1"/>
          </p:cNvSpPr>
          <p:nvPr>
            <p:ph type="ctrTitle"/>
          </p:nvPr>
        </p:nvSpPr>
        <p:spPr>
          <a:xfrm>
            <a:off x="344490" y="2348880"/>
            <a:ext cx="9217022" cy="1470025"/>
          </a:xfrm>
        </p:spPr>
        <p:txBody>
          <a:bodyPr>
            <a:noAutofit/>
          </a:bodyPr>
          <a:lstStyle/>
          <a:p>
            <a:pPr algn="ctr" defTabSz="653156" eaLnBrk="0" fontAlgn="base" hangingPunct="0">
              <a:spcBef>
                <a:spcPct val="0"/>
              </a:spcBef>
              <a:spcAft>
                <a:spcPct val="0"/>
              </a:spcAft>
            </a:pPr>
            <a:r>
              <a:rPr lang="ja-JP" altLang="en-US" sz="3200" b="1" dirty="0">
                <a:solidFill>
                  <a:srgbClr val="006600"/>
                </a:solidFill>
                <a:latin typeface="BIZ UDゴシック" panose="020B0400000000000000" pitchFamily="49" charset="-128"/>
                <a:ea typeface="BIZ UDゴシック" panose="020B0400000000000000" pitchFamily="49" charset="-128"/>
              </a:rPr>
              <a:t>目標設定の考え方及び</a:t>
            </a:r>
            <a:br>
              <a:rPr lang="en-US" altLang="ja-JP" sz="3200" b="1" dirty="0">
                <a:solidFill>
                  <a:srgbClr val="006600"/>
                </a:solidFill>
                <a:latin typeface="BIZ UDゴシック" panose="020B0400000000000000" pitchFamily="49" charset="-128"/>
                <a:ea typeface="BIZ UDゴシック" panose="020B0400000000000000" pitchFamily="49" charset="-128"/>
              </a:rPr>
            </a:br>
            <a:r>
              <a:rPr lang="en-US" altLang="ja-JP" sz="3200" b="1" dirty="0">
                <a:solidFill>
                  <a:srgbClr val="006600"/>
                </a:solidFill>
                <a:latin typeface="BIZ UDゴシック" panose="020B0400000000000000" pitchFamily="49" charset="-128"/>
                <a:ea typeface="BIZ UDゴシック" panose="020B0400000000000000" pitchFamily="49" charset="-128"/>
              </a:rPr>
              <a:t>2040</a:t>
            </a:r>
            <a:r>
              <a:rPr lang="ja-JP" altLang="en-US" sz="3200" b="1" dirty="0">
                <a:solidFill>
                  <a:srgbClr val="006600"/>
                </a:solidFill>
                <a:latin typeface="BIZ UDゴシック" panose="020B0400000000000000" pitchFamily="49" charset="-128"/>
                <a:ea typeface="BIZ UDゴシック" panose="020B0400000000000000" pitchFamily="49" charset="-128"/>
              </a:rPr>
              <a:t>年度に向けて取り組む項目について</a:t>
            </a:r>
            <a:br>
              <a:rPr lang="ja-JP" altLang="en-US" sz="3200" b="1" dirty="0">
                <a:solidFill>
                  <a:srgbClr val="006600"/>
                </a:solidFill>
                <a:latin typeface="BIZ UDゴシック" panose="020B0400000000000000" pitchFamily="49" charset="-128"/>
                <a:ea typeface="BIZ UDゴシック" panose="020B0400000000000000" pitchFamily="49" charset="-128"/>
              </a:rPr>
            </a:br>
            <a:r>
              <a:rPr lang="ja-JP" altLang="en-US" sz="3200" b="1" dirty="0">
                <a:solidFill>
                  <a:srgbClr val="006600"/>
                </a:solidFill>
                <a:latin typeface="BIZ UDゴシック" panose="020B0400000000000000" pitchFamily="49" charset="-128"/>
                <a:ea typeface="BIZ UDゴシック" panose="020B0400000000000000" pitchFamily="49" charset="-128"/>
              </a:rPr>
              <a:t>（事務局案）</a:t>
            </a:r>
            <a:endParaRPr lang="en-US" altLang="ja-JP" sz="3200" b="1" dirty="0">
              <a:solidFill>
                <a:srgbClr val="006600"/>
              </a:solidFill>
              <a:latin typeface="BIZ UDゴシック" panose="020B0400000000000000" pitchFamily="49" charset="-128"/>
              <a:ea typeface="BIZ UDゴシック" panose="020B0400000000000000" pitchFamily="49" charset="-128"/>
            </a:endParaRPr>
          </a:p>
        </p:txBody>
      </p:sp>
      <p:sp>
        <p:nvSpPr>
          <p:cNvPr id="2" name="角丸四角形 3">
            <a:extLst>
              <a:ext uri="{FF2B5EF4-FFF2-40B4-BE49-F238E27FC236}">
                <a16:creationId xmlns:a16="http://schemas.microsoft.com/office/drawing/2014/main" id="{FE559109-F3B6-1818-0742-03A267EA700A}"/>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endParaRPr lang="ja-JP" altLang="en-US" sz="2000" b="1" dirty="0">
              <a:latin typeface="Meiryo UI" pitchFamily="50" charset="-128"/>
              <a:ea typeface="Meiryo UI" pitchFamily="50" charset="-128"/>
              <a:cs typeface="Meiryo UI" pitchFamily="50" charset="-128"/>
            </a:endParaRPr>
          </a:p>
        </p:txBody>
      </p:sp>
      <p:grpSp>
        <p:nvGrpSpPr>
          <p:cNvPr id="4" name="グループ化 3">
            <a:extLst>
              <a:ext uri="{FF2B5EF4-FFF2-40B4-BE49-F238E27FC236}">
                <a16:creationId xmlns:a16="http://schemas.microsoft.com/office/drawing/2014/main" id="{31586CDF-A7E4-BEF9-3503-E3416AB93D68}"/>
              </a:ext>
            </a:extLst>
          </p:cNvPr>
          <p:cNvGrpSpPr>
            <a:grpSpLocks noChangeAspect="1"/>
          </p:cNvGrpSpPr>
          <p:nvPr/>
        </p:nvGrpSpPr>
        <p:grpSpPr>
          <a:xfrm>
            <a:off x="2109801" y="544488"/>
            <a:ext cx="7654569" cy="652264"/>
            <a:chOff x="6029203" y="46261"/>
            <a:chExt cx="5407394" cy="460777"/>
          </a:xfrm>
        </p:grpSpPr>
        <p:pic>
          <p:nvPicPr>
            <p:cNvPr id="5" name="図 5">
              <a:extLst>
                <a:ext uri="{FF2B5EF4-FFF2-40B4-BE49-F238E27FC236}">
                  <a16:creationId xmlns:a16="http://schemas.microsoft.com/office/drawing/2014/main" id="{EC274993-0620-9F42-3BB8-1E2DEB5D8E8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図 14">
              <a:extLst>
                <a:ext uri="{FF2B5EF4-FFF2-40B4-BE49-F238E27FC236}">
                  <a16:creationId xmlns:a16="http://schemas.microsoft.com/office/drawing/2014/main" id="{75EE102D-E206-3F95-9079-F6732B00EC4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図 17">
              <a:extLst>
                <a:ext uri="{FF2B5EF4-FFF2-40B4-BE49-F238E27FC236}">
                  <a16:creationId xmlns:a16="http://schemas.microsoft.com/office/drawing/2014/main" id="{7BFE15A9-0BBB-DE1C-64DB-F1D91B4841D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図 7">
              <a:extLst>
                <a:ext uri="{FF2B5EF4-FFF2-40B4-BE49-F238E27FC236}">
                  <a16:creationId xmlns:a16="http://schemas.microsoft.com/office/drawing/2014/main" id="{3DD28890-F300-507D-D4A5-6C0B998F0AF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図 8">
              <a:extLst>
                <a:ext uri="{FF2B5EF4-FFF2-40B4-BE49-F238E27FC236}">
                  <a16:creationId xmlns:a16="http://schemas.microsoft.com/office/drawing/2014/main" id="{575F2CC0-7C04-A07E-BC24-5BC907D08DE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図 9">
              <a:extLst>
                <a:ext uri="{FF2B5EF4-FFF2-40B4-BE49-F238E27FC236}">
                  <a16:creationId xmlns:a16="http://schemas.microsoft.com/office/drawing/2014/main" id="{9418E7BA-C86B-A8D7-E86A-7AD7BEB3C6A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図 1">
              <a:extLst>
                <a:ext uri="{FF2B5EF4-FFF2-40B4-BE49-F238E27FC236}">
                  <a16:creationId xmlns:a16="http://schemas.microsoft.com/office/drawing/2014/main" id="{EB1BC562-3ADB-8ED4-046A-0A6AB08A13F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図 28">
              <a:extLst>
                <a:ext uri="{FF2B5EF4-FFF2-40B4-BE49-F238E27FC236}">
                  <a16:creationId xmlns:a16="http://schemas.microsoft.com/office/drawing/2014/main" id="{07029B39-A95C-85E0-D3AD-990C91B8AE1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図 32">
              <a:extLst>
                <a:ext uri="{FF2B5EF4-FFF2-40B4-BE49-F238E27FC236}">
                  <a16:creationId xmlns:a16="http://schemas.microsoft.com/office/drawing/2014/main" id="{A4D56A7F-CE51-B3BA-8050-8D3E21F993E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図 13">
              <a:extLst>
                <a:ext uri="{FF2B5EF4-FFF2-40B4-BE49-F238E27FC236}">
                  <a16:creationId xmlns:a16="http://schemas.microsoft.com/office/drawing/2014/main" id="{83EAE3E9-00BF-CF00-21FD-B4C57CEF55E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図 14">
              <a:extLst>
                <a:ext uri="{FF2B5EF4-FFF2-40B4-BE49-F238E27FC236}">
                  <a16:creationId xmlns:a16="http://schemas.microsoft.com/office/drawing/2014/main" id="{397E4D42-4BC1-6468-75A8-7C691582CE70}"/>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16" name="図 15">
              <a:extLst>
                <a:ext uri="{FF2B5EF4-FFF2-40B4-BE49-F238E27FC236}">
                  <a16:creationId xmlns:a16="http://schemas.microsoft.com/office/drawing/2014/main" id="{CC12016D-FF7B-6178-2AE8-81E95428CCE2}"/>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cxnSp>
        <p:nvCxnSpPr>
          <p:cNvPr id="19" name="直線コネクタ 18">
            <a:extLst>
              <a:ext uri="{FF2B5EF4-FFF2-40B4-BE49-F238E27FC236}">
                <a16:creationId xmlns:a16="http://schemas.microsoft.com/office/drawing/2014/main" id="{EFDF0824-0206-C535-6F18-65B8D5DAB21D}"/>
              </a:ext>
            </a:extLst>
          </p:cNvPr>
          <p:cNvCxnSpPr>
            <a:cxnSpLocks/>
          </p:cNvCxnSpPr>
          <p:nvPr/>
        </p:nvCxnSpPr>
        <p:spPr>
          <a:xfrm>
            <a:off x="344490" y="3933056"/>
            <a:ext cx="9217022" cy="0"/>
          </a:xfrm>
          <a:prstGeom prst="line">
            <a:avLst/>
          </a:prstGeom>
          <a:ln w="28575">
            <a:solidFill>
              <a:srgbClr val="339933"/>
            </a:solidFill>
          </a:ln>
        </p:spPr>
        <p:style>
          <a:lnRef idx="1">
            <a:schemeClr val="accent1"/>
          </a:lnRef>
          <a:fillRef idx="0">
            <a:schemeClr val="accent1"/>
          </a:fillRef>
          <a:effectRef idx="0">
            <a:schemeClr val="accent1"/>
          </a:effectRef>
          <a:fontRef idx="minor">
            <a:schemeClr val="tx1"/>
          </a:fontRef>
        </p:style>
      </p:cxnSp>
      <p:sp>
        <p:nvSpPr>
          <p:cNvPr id="18" name="テキスト ボックス 18">
            <a:extLst>
              <a:ext uri="{FF2B5EF4-FFF2-40B4-BE49-F238E27FC236}">
                <a16:creationId xmlns:a16="http://schemas.microsoft.com/office/drawing/2014/main" id="{28672760-3E56-4769-83E9-E2CEBF58A589}"/>
              </a:ext>
            </a:extLst>
          </p:cNvPr>
          <p:cNvSpPr txBox="1">
            <a:spLocks noChangeArrowheads="1"/>
          </p:cNvSpPr>
          <p:nvPr/>
        </p:nvSpPr>
        <p:spPr bwMode="auto">
          <a:xfrm>
            <a:off x="8823964" y="40965"/>
            <a:ext cx="1031240" cy="29238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spAutoFit/>
          </a:bodyPr>
          <a:lstStyle/>
          <a:p>
            <a:pPr algn="ctr"/>
            <a:r>
              <a:rPr lang="ja-JP" sz="1300" kern="100" dirty="0">
                <a:effectLst/>
                <a:latin typeface="メイリオ" panose="020B0604030504040204" pitchFamily="50" charset="-128"/>
                <a:ea typeface="ＭＳ ゴシック" panose="020B0609070205080204" pitchFamily="49" charset="-128"/>
                <a:cs typeface="Times New Roman" panose="02020603050405020304" pitchFamily="18" charset="0"/>
              </a:rPr>
              <a:t>資料</a:t>
            </a:r>
            <a:r>
              <a:rPr lang="ja-JP" altLang="en-US" sz="1300" kern="100" dirty="0">
                <a:effectLst/>
                <a:latin typeface="メイリオ" panose="020B0604030504040204" pitchFamily="50" charset="-128"/>
                <a:ea typeface="ＭＳ ゴシック" panose="020B0609070205080204" pitchFamily="49" charset="-128"/>
                <a:cs typeface="Times New Roman" panose="02020603050405020304" pitchFamily="18" charset="0"/>
              </a:rPr>
              <a:t>１</a:t>
            </a:r>
            <a:endParaRPr lang="ja-JP" sz="13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2886818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角丸四角形 3">
            <a:extLst>
              <a:ext uri="{FF2B5EF4-FFF2-40B4-BE49-F238E27FC236}">
                <a16:creationId xmlns:a16="http://schemas.microsoft.com/office/drawing/2014/main" id="{0A8AFD9C-F50E-40EA-AC9E-E6978FA3B80A}"/>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593258" y="1106"/>
            <a:ext cx="2311400" cy="365125"/>
          </a:xfrm>
        </p:spPr>
        <p:txBody>
          <a:bodyPr vert="horz" lIns="91440" tIns="45720" rIns="91440" bIns="45720" rtlCol="0" anchor="ctr"/>
          <a:lstStyle/>
          <a:p>
            <a:pPr marL="0" marR="0" lvl="0" indent="0" algn="r" defTabSz="921715" rtl="0" eaLnBrk="1" fontAlgn="auto" latinLnBrk="0" hangingPunct="1">
              <a:lnSpc>
                <a:spcPct val="100000"/>
              </a:lnSpc>
              <a:spcBef>
                <a:spcPts val="0"/>
              </a:spcBef>
              <a:spcAft>
                <a:spcPts val="0"/>
              </a:spcAft>
              <a:buClrTx/>
              <a:buSzTx/>
              <a:buFontTx/>
              <a:buNone/>
              <a:tabLst/>
              <a:defRPr/>
            </a:pPr>
            <a:fld id="{03334358-8247-4568-97F9-9763B8C66191}" type="slidenum">
              <a:rPr kumimoji="1" lang="ja-JP" altLang="en-US" sz="1400" b="1" i="0" u="none" strike="noStrike" kern="1200" cap="none" spc="0" normalizeH="0" baseline="0" noProof="0">
                <a:ln>
                  <a:noFill/>
                </a:ln>
                <a:solidFill>
                  <a:prstClr val="white"/>
                </a:solidFill>
                <a:effectLst/>
                <a:uLnTx/>
                <a:uFillTx/>
                <a:latin typeface="BIZ UDPゴシック" panose="020B0400000000000000" pitchFamily="50" charset="-128"/>
                <a:ea typeface="BIZ UDPゴシック" panose="020B0400000000000000" pitchFamily="50" charset="-128"/>
                <a:cs typeface="+mn-cs"/>
              </a:rPr>
              <a:pPr marL="0" marR="0" lvl="0" indent="0" algn="r" defTabSz="921715" rtl="0" eaLnBrk="1" fontAlgn="auto" latinLnBrk="0" hangingPunct="1">
                <a:lnSpc>
                  <a:spcPct val="100000"/>
                </a:lnSpc>
                <a:spcBef>
                  <a:spcPts val="0"/>
                </a:spcBef>
                <a:spcAft>
                  <a:spcPts val="0"/>
                </a:spcAft>
                <a:buClrTx/>
                <a:buSzTx/>
                <a:buFontTx/>
                <a:buNone/>
                <a:tabLst/>
                <a:defRPr/>
              </a:pPr>
              <a:t>9</a:t>
            </a:fld>
            <a:endParaRPr kumimoji="1" lang="ja-JP" altLang="en-US" sz="14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pic>
        <p:nvPicPr>
          <p:cNvPr id="8" name="図 7">
            <a:extLst>
              <a:ext uri="{FF2B5EF4-FFF2-40B4-BE49-F238E27FC236}">
                <a16:creationId xmlns:a16="http://schemas.microsoft.com/office/drawing/2014/main" id="{362DE9A5-B219-4128-ABD3-0A435FE13C06}"/>
              </a:ext>
            </a:extLst>
          </p:cNvPr>
          <p:cNvPicPr>
            <a:picLocks noChangeAspect="1"/>
          </p:cNvPicPr>
          <p:nvPr/>
        </p:nvPicPr>
        <p:blipFill>
          <a:blip r:embed="rId2"/>
          <a:stretch>
            <a:fillRect/>
          </a:stretch>
        </p:blipFill>
        <p:spPr>
          <a:xfrm>
            <a:off x="543524" y="540009"/>
            <a:ext cx="8051451" cy="5583962"/>
          </a:xfrm>
          <a:prstGeom prst="rect">
            <a:avLst/>
          </a:prstGeom>
          <a:ln>
            <a:solidFill>
              <a:schemeClr val="tx1"/>
            </a:solidFill>
          </a:ln>
        </p:spPr>
      </p:pic>
      <p:sp>
        <p:nvSpPr>
          <p:cNvPr id="31" name="テキスト ボックス 30">
            <a:extLst>
              <a:ext uri="{FF2B5EF4-FFF2-40B4-BE49-F238E27FC236}">
                <a16:creationId xmlns:a16="http://schemas.microsoft.com/office/drawing/2014/main" id="{4F6353F2-24AF-409D-A815-0E92FA085410}"/>
              </a:ext>
            </a:extLst>
          </p:cNvPr>
          <p:cNvSpPr txBox="1"/>
          <p:nvPr/>
        </p:nvSpPr>
        <p:spPr>
          <a:xfrm>
            <a:off x="8227056" y="525945"/>
            <a:ext cx="1152128" cy="507831"/>
          </a:xfrm>
          <a:prstGeom prst="rect">
            <a:avLst/>
          </a:prstGeom>
          <a:solidFill>
            <a:schemeClr val="bg1"/>
          </a:solidFill>
          <a:ln>
            <a:solidFill>
              <a:schemeClr val="tx1"/>
            </a:solidFill>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R7</a:t>
            </a:r>
            <a:r>
              <a:rPr kumimoji="1" lang="ja-JP" altLang="en-US" sz="900" dirty="0">
                <a:latin typeface="Meiryo UI" panose="020B0604030504040204" pitchFamily="50" charset="-128"/>
                <a:ea typeface="Meiryo UI" panose="020B0604030504040204" pitchFamily="50" charset="-128"/>
              </a:rPr>
              <a:t>年度第１回</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気候変動対策部会</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資料１－４より</a:t>
            </a:r>
            <a:r>
              <a:rPr lang="ja-JP" altLang="en-US" sz="900" dirty="0">
                <a:latin typeface="Meiryo UI" panose="020B0604030504040204" pitchFamily="50" charset="-128"/>
                <a:ea typeface="Meiryo UI" panose="020B0604030504040204" pitchFamily="50" charset="-128"/>
              </a:rPr>
              <a:t>抜粋</a:t>
            </a:r>
            <a:endParaRPr kumimoji="1" lang="ja-JP" altLang="en-US" sz="900"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3EBBCA7E-EC14-47F1-8C1E-E7412F577192}"/>
              </a:ext>
            </a:extLst>
          </p:cNvPr>
          <p:cNvSpPr txBox="1"/>
          <p:nvPr/>
        </p:nvSpPr>
        <p:spPr>
          <a:xfrm>
            <a:off x="560512" y="6167045"/>
            <a:ext cx="9120976" cy="646331"/>
          </a:xfrm>
          <a:prstGeom prst="rect">
            <a:avLst/>
          </a:prstGeom>
          <a:noFill/>
        </p:spPr>
        <p:txBody>
          <a:bodyPr wrap="square" rtlCol="0">
            <a:spAutoFit/>
          </a:bodyPr>
          <a:lstStyle/>
          <a:p>
            <a:r>
              <a:rPr kumimoji="1" lang="ja-JP" altLang="en-US" sz="1800" dirty="0">
                <a:latin typeface="Meiryo UI" panose="020B0604030504040204" pitchFamily="50" charset="-128"/>
                <a:ea typeface="Meiryo UI" panose="020B0604030504040204" pitchFamily="50" charset="-128"/>
              </a:rPr>
              <a:t>ヒートアイランド対策推進計画における取組項目は、実行計画の７つの取組項目に反映。</a:t>
            </a:r>
            <a:endParaRPr kumimoji="1"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（今後、内容の重複等を考慮して、記載内容の精査を実施。）</a:t>
            </a:r>
            <a:endParaRPr kumimoji="1" lang="ja-JP" altLang="en-US" sz="1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99494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10</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29" name="角丸四角形 13">
            <a:extLst>
              <a:ext uri="{FF2B5EF4-FFF2-40B4-BE49-F238E27FC236}">
                <a16:creationId xmlns:a16="http://schemas.microsoft.com/office/drawing/2014/main" id="{7F2CFDA9-2B66-4A64-9D82-8324FBE1168E}"/>
              </a:ext>
            </a:extLst>
          </p:cNvPr>
          <p:cNvSpPr/>
          <p:nvPr/>
        </p:nvSpPr>
        <p:spPr>
          <a:xfrm>
            <a:off x="470458" y="5040478"/>
            <a:ext cx="8906838" cy="764786"/>
          </a:xfrm>
          <a:prstGeom prst="roundRect">
            <a:avLst>
              <a:gd name="adj" fmla="val 0"/>
            </a:avLst>
          </a:prstGeom>
          <a:noFill/>
          <a:ln w="19050">
            <a:noFill/>
          </a:ln>
        </p:spPr>
        <p:style>
          <a:lnRef idx="1">
            <a:schemeClr val="accent5"/>
          </a:lnRef>
          <a:fillRef idx="2">
            <a:schemeClr val="accent5"/>
          </a:fillRef>
          <a:effectRef idx="1">
            <a:schemeClr val="accent5"/>
          </a:effectRef>
          <a:fontRef idx="minor">
            <a:schemeClr val="dk1"/>
          </a:fontRef>
        </p:style>
        <p:txBody>
          <a:bodyPr rtlCol="0" anchor="ctr"/>
          <a:lstStyle/>
          <a:p>
            <a:pPr defTabSz="457200"/>
            <a:endParaRPr kumimoji="0" lang="ja-JP" altLang="en-US" sz="1809" dirty="0">
              <a:solidFill>
                <a:prstClr val="black"/>
              </a:solidFill>
              <a:latin typeface="Meiryo UI" panose="020B0604030504040204" pitchFamily="50" charset="-128"/>
              <a:ea typeface="Meiryo UI" panose="020B0604030504040204"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10</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32859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取組項目１　あらゆる主体の意識改革・行動喚起</a:t>
            </a:r>
          </a:p>
        </p:txBody>
      </p:sp>
      <p:sp>
        <p:nvSpPr>
          <p:cNvPr id="9" name="テキスト ボックス 8">
            <a:extLst>
              <a:ext uri="{FF2B5EF4-FFF2-40B4-BE49-F238E27FC236}">
                <a16:creationId xmlns:a16="http://schemas.microsoft.com/office/drawing/2014/main" id="{8C97D35A-F666-4919-9109-A18DCA4EB70E}"/>
              </a:ext>
            </a:extLst>
          </p:cNvPr>
          <p:cNvSpPr txBox="1"/>
          <p:nvPr/>
        </p:nvSpPr>
        <p:spPr>
          <a:xfrm>
            <a:off x="152658" y="889986"/>
            <a:ext cx="1703998"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 </a:t>
            </a:r>
            <a:r>
              <a:rPr lang="ja-JP" altLang="en-US" dirty="0">
                <a:latin typeface="Meiryo UI" panose="020B0604030504040204" pitchFamily="50" charset="-128"/>
                <a:ea typeface="Meiryo UI" panose="020B0604030504040204" pitchFamily="50" charset="-128"/>
              </a:rPr>
              <a:t>意識改革</a:t>
            </a:r>
          </a:p>
        </p:txBody>
      </p:sp>
      <p:sp>
        <p:nvSpPr>
          <p:cNvPr id="11" name="テキスト ボックス 10">
            <a:extLst>
              <a:ext uri="{FF2B5EF4-FFF2-40B4-BE49-F238E27FC236}">
                <a16:creationId xmlns:a16="http://schemas.microsoft.com/office/drawing/2014/main" id="{6E84123C-7F7D-437B-81D9-3636B740D0EE}"/>
              </a:ext>
            </a:extLst>
          </p:cNvPr>
          <p:cNvSpPr txBox="1"/>
          <p:nvPr/>
        </p:nvSpPr>
        <p:spPr>
          <a:xfrm>
            <a:off x="152658" y="2029302"/>
            <a:ext cx="9141522" cy="4031873"/>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○大阪府地球温暖化防止活動推進センター、市町村等と連携した家庭の取組支援（家庭エコ診断・省エネ診断・出前講座など）</a:t>
            </a:r>
          </a:p>
          <a:p>
            <a:r>
              <a:rPr lang="ja-JP" altLang="en-US" sz="1600" dirty="0">
                <a:latin typeface="Meiryo UI" panose="020B0604030504040204" pitchFamily="50" charset="-128"/>
                <a:ea typeface="Meiryo UI" panose="020B0604030504040204" pitchFamily="50" charset="-128"/>
              </a:rPr>
              <a:t>○地球温暖化防止活動推進員による地域における取組支援</a:t>
            </a: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HEMS</a:t>
            </a:r>
            <a:r>
              <a:rPr lang="ja-JP" altLang="en-US" sz="1600" dirty="0">
                <a:latin typeface="Meiryo UI" panose="020B0604030504040204" pitchFamily="50" charset="-128"/>
                <a:ea typeface="Meiryo UI" panose="020B0604030504040204" pitchFamily="50" charset="-128"/>
              </a:rPr>
              <a:t>・省エネナビ、電気・ガス使用量照会サービス、環境家計簿等の環境負荷の可視化とデータ活用手法の普及促進</a:t>
            </a:r>
          </a:p>
          <a:p>
            <a:r>
              <a:rPr lang="ja-JP" altLang="en-US" sz="1600" dirty="0">
                <a:latin typeface="Meiryo UI" panose="020B0604030504040204" pitchFamily="50" charset="-128"/>
                <a:ea typeface="Meiryo UI" panose="020B0604030504040204" pitchFamily="50" charset="-128"/>
              </a:rPr>
              <a:t>○地球温暖化防止活動推進員や大学生・企業人材等の外部人材を活用した出前講座や省エネアドバイスの実施</a:t>
            </a:r>
          </a:p>
          <a:p>
            <a:r>
              <a:rPr lang="ja-JP" altLang="en-US" sz="1600" dirty="0">
                <a:latin typeface="Meiryo UI" panose="020B0604030504040204" pitchFamily="50" charset="-128"/>
                <a:ea typeface="Meiryo UI" panose="020B0604030504040204" pitchFamily="50" charset="-128"/>
              </a:rPr>
              <a:t>○市町村に対する「</a:t>
            </a:r>
            <a:r>
              <a:rPr lang="en-US" altLang="ja-JP" sz="1600" dirty="0">
                <a:latin typeface="Meiryo UI" panose="020B0604030504040204" pitchFamily="50" charset="-128"/>
                <a:ea typeface="Meiryo UI" panose="020B0604030504040204" pitchFamily="50" charset="-128"/>
              </a:rPr>
              <a:t>2050</a:t>
            </a:r>
            <a:r>
              <a:rPr lang="ja-JP" altLang="en-US" sz="1600" dirty="0">
                <a:latin typeface="Meiryo UI" panose="020B0604030504040204" pitchFamily="50" charset="-128"/>
                <a:ea typeface="Meiryo UI" panose="020B0604030504040204" pitchFamily="50" charset="-128"/>
              </a:rPr>
              <a:t>年二酸化炭素排出量実質ゼロ」の表明の働きかけや地球温暖化対策実行計画（区域施策編）の策定に関する助言・支援</a:t>
            </a:r>
          </a:p>
          <a:p>
            <a:r>
              <a:rPr lang="ja-JP" altLang="en-US" sz="1600" dirty="0">
                <a:latin typeface="Meiryo UI" panose="020B0604030504040204" pitchFamily="50" charset="-128"/>
                <a:ea typeface="Meiryo UI" panose="020B0604030504040204" pitchFamily="50" charset="-128"/>
              </a:rPr>
              <a:t>○関西広域連合と連携した</a:t>
            </a:r>
            <a:r>
              <a:rPr lang="ja-JP" altLang="en-US" sz="1600" dirty="0">
                <a:solidFill>
                  <a:srgbClr val="FF0000"/>
                </a:solidFill>
                <a:latin typeface="Meiryo UI" panose="020B0604030504040204" pitchFamily="50" charset="-128"/>
                <a:ea typeface="Meiryo UI" panose="020B0604030504040204" pitchFamily="50" charset="-128"/>
              </a:rPr>
              <a:t>関西脱炭素アクション（</a:t>
            </a:r>
            <a:r>
              <a:rPr lang="ja-JP" altLang="en-US" sz="1600" dirty="0">
                <a:latin typeface="Meiryo UI" panose="020B0604030504040204" pitchFamily="50" charset="-128"/>
                <a:ea typeface="Meiryo UI" panose="020B0604030504040204" pitchFamily="50" charset="-128"/>
              </a:rPr>
              <a:t>関西夏・冬のエコスタイル</a:t>
            </a:r>
            <a:r>
              <a:rPr lang="ja-JP" altLang="en-US" sz="1600" dirty="0">
                <a:solidFill>
                  <a:srgbClr val="FF0000"/>
                </a:solidFill>
                <a:latin typeface="Meiryo UI" panose="020B0604030504040204" pitchFamily="50" charset="-128"/>
                <a:ea typeface="Meiryo UI" panose="020B0604030504040204" pitchFamily="50" charset="-128"/>
              </a:rPr>
              <a:t>）</a:t>
            </a:r>
            <a:r>
              <a:rPr lang="ja-JP" altLang="en-US" sz="1600" strike="dblStrike" dirty="0">
                <a:latin typeface="Meiryo UI" panose="020B0604030504040204" pitchFamily="50" charset="-128"/>
                <a:ea typeface="Meiryo UI" panose="020B0604030504040204" pitchFamily="50" charset="-128"/>
              </a:rPr>
              <a:t>、関西エコオフィス運動、キャンペーン</a:t>
            </a:r>
            <a:r>
              <a:rPr lang="ja-JP" altLang="en-US" sz="1600" dirty="0">
                <a:latin typeface="Meiryo UI" panose="020B0604030504040204" pitchFamily="50" charset="-128"/>
                <a:ea typeface="Meiryo UI" panose="020B0604030504040204" pitchFamily="50" charset="-128"/>
              </a:rPr>
              <a:t>等の実施</a:t>
            </a:r>
          </a:p>
          <a:p>
            <a:r>
              <a:rPr lang="ja-JP" altLang="en-US" sz="1600" dirty="0">
                <a:latin typeface="Meiryo UI" panose="020B0604030504040204" pitchFamily="50" charset="-128"/>
                <a:ea typeface="Meiryo UI" panose="020B0604030504040204" pitchFamily="50" charset="-128"/>
              </a:rPr>
              <a:t>○府における地球温暖化の現状、本計画の進捗状況の情報発信に加え、気候危機の状況等の内容を拡充してわかりやすく情報発信</a:t>
            </a:r>
          </a:p>
          <a:p>
            <a:r>
              <a:rPr lang="ja-JP" altLang="en-US" sz="1600" dirty="0">
                <a:latin typeface="Meiryo UI" panose="020B0604030504040204" pitchFamily="50" charset="-128"/>
                <a:ea typeface="Meiryo UI" panose="020B0604030504040204" pitchFamily="50" charset="-128"/>
              </a:rPr>
              <a:t>○府民・事業者や市町村と気候危機であるとの認識を共有し、脱炭素化に向けて取組みを推進するための新たな場の創設</a:t>
            </a:r>
            <a:endParaRPr lang="en-US" altLang="ja-JP" sz="16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2F86D227-1A33-4D5E-9576-D0B101A3E430}"/>
              </a:ext>
            </a:extLst>
          </p:cNvPr>
          <p:cNvSpPr txBox="1"/>
          <p:nvPr/>
        </p:nvSpPr>
        <p:spPr>
          <a:xfrm>
            <a:off x="172201" y="1294160"/>
            <a:ext cx="9141522" cy="650691"/>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気候危機と認識すべき状況であることを府民等にわかりやすく情報発信するなどによる、あらゆる主体が一体となって行動していくための意識改革の取組推進</a:t>
            </a:r>
          </a:p>
        </p:txBody>
      </p:sp>
      <p:sp>
        <p:nvSpPr>
          <p:cNvPr id="13" name="テキスト ボックス 12">
            <a:extLst>
              <a:ext uri="{FF2B5EF4-FFF2-40B4-BE49-F238E27FC236}">
                <a16:creationId xmlns:a16="http://schemas.microsoft.com/office/drawing/2014/main" id="{09D91B6A-EFBE-4CDA-B890-8E9F0FDCF665}"/>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3949406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11</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11</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32859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取組項目１　あらゆる主体の意識改革・行動喚起</a:t>
            </a:r>
          </a:p>
        </p:txBody>
      </p:sp>
      <p:sp>
        <p:nvSpPr>
          <p:cNvPr id="11" name="テキスト ボックス 10">
            <a:extLst>
              <a:ext uri="{FF2B5EF4-FFF2-40B4-BE49-F238E27FC236}">
                <a16:creationId xmlns:a16="http://schemas.microsoft.com/office/drawing/2014/main" id="{583B050F-5A36-4042-8485-9849E08E4D58}"/>
              </a:ext>
            </a:extLst>
          </p:cNvPr>
          <p:cNvSpPr txBox="1"/>
          <p:nvPr/>
        </p:nvSpPr>
        <p:spPr>
          <a:xfrm>
            <a:off x="152658" y="889986"/>
            <a:ext cx="1703998"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 </a:t>
            </a:r>
            <a:r>
              <a:rPr lang="ja-JP" altLang="en-US" dirty="0">
                <a:latin typeface="Meiryo UI" panose="020B0604030504040204" pitchFamily="50" charset="-128"/>
                <a:ea typeface="Meiryo UI" panose="020B0604030504040204" pitchFamily="50" charset="-128"/>
              </a:rPr>
              <a:t>意識改革</a:t>
            </a:r>
          </a:p>
        </p:txBody>
      </p:sp>
      <p:sp>
        <p:nvSpPr>
          <p:cNvPr id="14" name="テキスト ボックス 13">
            <a:extLst>
              <a:ext uri="{FF2B5EF4-FFF2-40B4-BE49-F238E27FC236}">
                <a16:creationId xmlns:a16="http://schemas.microsoft.com/office/drawing/2014/main" id="{56487A99-3097-4FEE-B2D6-572B5A628C3D}"/>
              </a:ext>
            </a:extLst>
          </p:cNvPr>
          <p:cNvSpPr txBox="1"/>
          <p:nvPr/>
        </p:nvSpPr>
        <p:spPr>
          <a:xfrm>
            <a:off x="152658" y="2276872"/>
            <a:ext cx="9624878" cy="452431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 </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○脱炭素社会の実現等を基本理念とした環境管理基本方針に基づき、全庁的な環境マネジメントシステムを活用して、庁内各部局の取組みを進行管理し、府の事務事業が環境に及ぼす影響を継続的に改善</a:t>
            </a:r>
          </a:p>
          <a:p>
            <a:r>
              <a:rPr lang="ja-JP" altLang="en-US" sz="1600" dirty="0">
                <a:latin typeface="Meiryo UI" panose="020B0604030504040204" pitchFamily="50" charset="-128"/>
                <a:ea typeface="Meiryo UI" panose="020B0604030504040204" pitchFamily="50" charset="-128"/>
              </a:rPr>
              <a:t>○省エネマニュアルの展開や対策事例の共有等による府有施設全体におけるエネルギー消費量の削減</a:t>
            </a:r>
          </a:p>
          <a:p>
            <a:r>
              <a:rPr lang="ja-JP" altLang="en-US" sz="1600" dirty="0">
                <a:latin typeface="Meiryo UI" panose="020B0604030504040204" pitchFamily="50" charset="-128"/>
                <a:ea typeface="Meiryo UI" panose="020B0604030504040204" pitchFamily="50" charset="-128"/>
              </a:rPr>
              <a:t>○具体的な整備基準を盛り込んだ「府有建築物整備における環境配慮指針」に基づく府有建築物の省エネ・省</a:t>
            </a:r>
            <a:r>
              <a:rPr lang="en-US" altLang="ja-JP" sz="1600" dirty="0">
                <a:latin typeface="Meiryo UI" panose="020B0604030504040204" pitchFamily="50" charset="-128"/>
                <a:ea typeface="Meiryo UI" panose="020B0604030504040204" pitchFamily="50" charset="-128"/>
              </a:rPr>
              <a:t>CO</a:t>
            </a:r>
            <a:r>
              <a:rPr lang="en-US" altLang="ja-JP" sz="1600" baseline="-25000" dirty="0">
                <a:latin typeface="Meiryo UI" panose="020B0604030504040204" pitchFamily="50" charset="-128"/>
                <a:ea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rPr>
              <a:t>化の推進</a:t>
            </a: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ESCO</a:t>
            </a:r>
            <a:r>
              <a:rPr lang="ja-JP" altLang="en-US" sz="1600" dirty="0">
                <a:latin typeface="Meiryo UI" panose="020B0604030504040204" pitchFamily="50" charset="-128"/>
                <a:ea typeface="Meiryo UI" panose="020B0604030504040204" pitchFamily="50" charset="-128"/>
              </a:rPr>
              <a:t>事業」の府有建築物への導入および府内の民間施設・公共施設への普及啓発</a:t>
            </a:r>
            <a:endParaRPr lang="ja-JP" altLang="en-US" sz="1600" dirty="0">
              <a:solidFill>
                <a:srgbClr val="FF0000"/>
              </a:solidFill>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○府有施設の建て替え時における</a:t>
            </a:r>
            <a:r>
              <a:rPr lang="en-US" altLang="ja-JP" sz="1600" dirty="0">
                <a:latin typeface="Meiryo UI" panose="020B0604030504040204" pitchFamily="50" charset="-128"/>
                <a:ea typeface="Meiryo UI" panose="020B0604030504040204" pitchFamily="50" charset="-128"/>
              </a:rPr>
              <a:t>ZEB</a:t>
            </a:r>
            <a:r>
              <a:rPr lang="ja-JP" altLang="en-US" sz="1600" dirty="0">
                <a:latin typeface="Meiryo UI" panose="020B0604030504040204" pitchFamily="50" charset="-128"/>
                <a:ea typeface="Meiryo UI" panose="020B0604030504040204" pitchFamily="50" charset="-128"/>
              </a:rPr>
              <a:t>化の検討及び増改築時における</a:t>
            </a:r>
            <a:r>
              <a:rPr lang="en-US" altLang="ja-JP" sz="1600" dirty="0">
                <a:latin typeface="Meiryo UI" panose="020B0604030504040204" pitchFamily="50" charset="-128"/>
                <a:ea typeface="Meiryo UI" panose="020B0604030504040204" pitchFamily="50" charset="-128"/>
              </a:rPr>
              <a:t>ZEB</a:t>
            </a:r>
            <a:r>
              <a:rPr lang="ja-JP" altLang="en-US" sz="1600" dirty="0">
                <a:latin typeface="Meiryo UI" panose="020B0604030504040204" pitchFamily="50" charset="-128"/>
                <a:ea typeface="Meiryo UI" panose="020B0604030504040204" pitchFamily="50" charset="-128"/>
              </a:rPr>
              <a:t>技術導入の推進</a:t>
            </a:r>
          </a:p>
          <a:p>
            <a:r>
              <a:rPr lang="ja-JP" altLang="en-US" sz="1600" dirty="0">
                <a:latin typeface="Meiryo UI" panose="020B0604030504040204" pitchFamily="50" charset="-128"/>
                <a:ea typeface="Meiryo UI" panose="020B0604030504040204" pitchFamily="50" charset="-128"/>
              </a:rPr>
              <a:t>○ 「大阪府電力の調達に係る環境配慮方針」の強化による再生可能エネルギー</a:t>
            </a:r>
            <a:r>
              <a:rPr lang="en-US" altLang="ja-JP" sz="1600" dirty="0">
                <a:latin typeface="Meiryo UI" panose="020B0604030504040204" pitchFamily="50" charset="-128"/>
                <a:ea typeface="Meiryo UI" panose="020B0604030504040204" pitchFamily="50" charset="-128"/>
              </a:rPr>
              <a:t>100</a:t>
            </a:r>
            <a:r>
              <a:rPr lang="ja-JP" altLang="en-US" sz="1600" dirty="0">
                <a:latin typeface="Meiryo UI" panose="020B0604030504040204" pitchFamily="50" charset="-128"/>
                <a:ea typeface="Meiryo UI" panose="020B0604030504040204" pitchFamily="50" charset="-128"/>
              </a:rPr>
              <a:t>％電気など排出係数の低い電力の調達の推進</a:t>
            </a:r>
          </a:p>
          <a:p>
            <a:r>
              <a:rPr lang="ja-JP" altLang="en-US" sz="1600" dirty="0">
                <a:latin typeface="Meiryo UI" panose="020B0604030504040204" pitchFamily="50" charset="-128"/>
                <a:ea typeface="Meiryo UI" panose="020B0604030504040204" pitchFamily="50" charset="-128"/>
              </a:rPr>
              <a:t>○実行計画（事務事業編）の取組内容や実績を市町村等に共有し、市町村等による計画作成を促進するとともに、市町村等からの働きかけによる市町村事業委託・事務委任先の排出削減を促進</a:t>
            </a:r>
          </a:p>
          <a:p>
            <a:r>
              <a:rPr lang="ja-JP" altLang="en-US" sz="1600" dirty="0">
                <a:latin typeface="Meiryo UI" panose="020B0604030504040204" pitchFamily="50" charset="-128"/>
                <a:ea typeface="Meiryo UI" panose="020B0604030504040204" pitchFamily="50" charset="-128"/>
              </a:rPr>
              <a:t>○ 「大阪府ゼロエミッション車等導入指針」の策定・運用による公用車の電動化の推進</a:t>
            </a:r>
          </a:p>
          <a:p>
            <a:r>
              <a:rPr lang="ja-JP" altLang="en-US" sz="1600" dirty="0">
                <a:latin typeface="Meiryo UI" panose="020B0604030504040204" pitchFamily="50" charset="-128"/>
                <a:ea typeface="Meiryo UI" panose="020B0604030504040204" pitchFamily="50" charset="-128"/>
              </a:rPr>
              <a:t>○ 「大阪府グリーン調達方針」の強化等によるサプライチェーン全体での排出削減の促進</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 </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solidFill>
                  <a:srgbClr val="FF0000"/>
                </a:solidFill>
                <a:latin typeface="Meiryo UI" panose="020B0604030504040204" pitchFamily="50" charset="-128"/>
                <a:ea typeface="Meiryo UI" panose="020B0604030504040204" pitchFamily="50" charset="-128"/>
              </a:rPr>
              <a:t>○「府有建築物の新築における</a:t>
            </a:r>
            <a:r>
              <a:rPr lang="en-US" altLang="ja-JP" sz="1600" dirty="0">
                <a:solidFill>
                  <a:srgbClr val="FF0000"/>
                </a:solidFill>
                <a:latin typeface="Meiryo UI" panose="020B0604030504040204" pitchFamily="50" charset="-128"/>
                <a:ea typeface="Meiryo UI" panose="020B0604030504040204" pitchFamily="50" charset="-128"/>
              </a:rPr>
              <a:t>ZEB</a:t>
            </a:r>
            <a:r>
              <a:rPr lang="ja-JP" altLang="en-US" sz="1600" dirty="0">
                <a:solidFill>
                  <a:srgbClr val="FF0000"/>
                </a:solidFill>
                <a:latin typeface="Meiryo UI" panose="020B0604030504040204" pitchFamily="50" charset="-128"/>
                <a:ea typeface="Meiryo UI" panose="020B0604030504040204" pitchFamily="50" charset="-128"/>
              </a:rPr>
              <a:t>化推進方針」に基づく府有建築物の</a:t>
            </a:r>
            <a:r>
              <a:rPr lang="en-US" altLang="ja-JP" sz="1600" dirty="0">
                <a:solidFill>
                  <a:srgbClr val="FF0000"/>
                </a:solidFill>
                <a:latin typeface="Meiryo UI" panose="020B0604030504040204" pitchFamily="50" charset="-128"/>
                <a:ea typeface="Meiryo UI" panose="020B0604030504040204" pitchFamily="50" charset="-128"/>
              </a:rPr>
              <a:t>ZEB</a:t>
            </a:r>
            <a:r>
              <a:rPr lang="ja-JP" altLang="en-US" sz="1600" dirty="0">
                <a:solidFill>
                  <a:srgbClr val="FF0000"/>
                </a:solidFill>
                <a:latin typeface="Meiryo UI" panose="020B0604030504040204" pitchFamily="50" charset="-128"/>
                <a:ea typeface="Meiryo UI" panose="020B0604030504040204" pitchFamily="50" charset="-128"/>
              </a:rPr>
              <a:t>化の推進</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▽公共調達等における脱炭素評価を通じた事業者の脱炭素経営の促進</a:t>
            </a:r>
          </a:p>
        </p:txBody>
      </p:sp>
      <p:sp>
        <p:nvSpPr>
          <p:cNvPr id="15" name="テキスト ボックス 14">
            <a:extLst>
              <a:ext uri="{FF2B5EF4-FFF2-40B4-BE49-F238E27FC236}">
                <a16:creationId xmlns:a16="http://schemas.microsoft.com/office/drawing/2014/main" id="{5615B524-24F4-4D69-9902-080AA8D03A2B}"/>
              </a:ext>
            </a:extLst>
          </p:cNvPr>
          <p:cNvSpPr txBox="1"/>
          <p:nvPr/>
        </p:nvSpPr>
        <p:spPr>
          <a:xfrm>
            <a:off x="172201" y="1294160"/>
            <a:ext cx="9141522" cy="929870"/>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府の事務事業について、実行計画（事務事業編）で府域全体の目標数値を超えるものを設定し、再生可能エネルギー</a:t>
            </a:r>
            <a:r>
              <a:rPr lang="en-US" altLang="ja-JP" sz="1800" dirty="0">
                <a:latin typeface="Meiryo UI" panose="020B0604030504040204" pitchFamily="50" charset="-128"/>
                <a:ea typeface="Meiryo UI" panose="020B0604030504040204" pitchFamily="50" charset="-128"/>
              </a:rPr>
              <a:t>100</a:t>
            </a:r>
            <a:r>
              <a:rPr lang="ja-JP" altLang="en-US" sz="1800" dirty="0">
                <a:latin typeface="Meiryo UI" panose="020B0604030504040204" pitchFamily="50" charset="-128"/>
                <a:ea typeface="Meiryo UI" panose="020B0604030504040204" pitchFamily="50" charset="-128"/>
              </a:rPr>
              <a:t>％電気の調達をめざすなど、府民・事業者の行動をけん引するための府の率先取組の推進</a:t>
            </a:r>
          </a:p>
        </p:txBody>
      </p:sp>
      <p:sp>
        <p:nvSpPr>
          <p:cNvPr id="13" name="テキスト ボックス 12">
            <a:extLst>
              <a:ext uri="{FF2B5EF4-FFF2-40B4-BE49-F238E27FC236}">
                <a16:creationId xmlns:a16="http://schemas.microsoft.com/office/drawing/2014/main" id="{748992FB-F2F5-451F-B727-2E9E5AD5AD0B}"/>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427781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12</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12</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32859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取組項目１　あらゆる主体の意識改革・行動喚起</a:t>
            </a:r>
          </a:p>
        </p:txBody>
      </p:sp>
      <p:sp>
        <p:nvSpPr>
          <p:cNvPr id="8" name="テキスト ボックス 7">
            <a:extLst>
              <a:ext uri="{FF2B5EF4-FFF2-40B4-BE49-F238E27FC236}">
                <a16:creationId xmlns:a16="http://schemas.microsoft.com/office/drawing/2014/main" id="{FFF8F9AB-2C85-462B-A756-1151A1E4A911}"/>
              </a:ext>
            </a:extLst>
          </p:cNvPr>
          <p:cNvSpPr txBox="1"/>
          <p:nvPr/>
        </p:nvSpPr>
        <p:spPr>
          <a:xfrm>
            <a:off x="152658" y="889986"/>
            <a:ext cx="1703998"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 </a:t>
            </a:r>
            <a:r>
              <a:rPr lang="ja-JP" altLang="en-US" dirty="0">
                <a:latin typeface="Meiryo UI" panose="020B0604030504040204" pitchFamily="50" charset="-128"/>
                <a:ea typeface="Meiryo UI" panose="020B0604030504040204" pitchFamily="50" charset="-128"/>
              </a:rPr>
              <a:t>意識改革</a:t>
            </a:r>
          </a:p>
        </p:txBody>
      </p:sp>
      <p:sp>
        <p:nvSpPr>
          <p:cNvPr id="15" name="テキスト ボックス 14">
            <a:extLst>
              <a:ext uri="{FF2B5EF4-FFF2-40B4-BE49-F238E27FC236}">
                <a16:creationId xmlns:a16="http://schemas.microsoft.com/office/drawing/2014/main" id="{84526BA4-571C-4970-A22E-3A415BDE69F5}"/>
              </a:ext>
            </a:extLst>
          </p:cNvPr>
          <p:cNvSpPr txBox="1"/>
          <p:nvPr/>
        </p:nvSpPr>
        <p:spPr>
          <a:xfrm>
            <a:off x="152658" y="1689770"/>
            <a:ext cx="9141522" cy="304698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○ポータルサイトや</a:t>
            </a:r>
            <a:r>
              <a:rPr lang="en-US" altLang="ja-JP" sz="1600" dirty="0">
                <a:latin typeface="Meiryo UI" panose="020B0604030504040204" pitchFamily="50" charset="-128"/>
                <a:ea typeface="Meiryo UI" panose="020B0604030504040204" pitchFamily="50" charset="-128"/>
              </a:rPr>
              <a:t>SNS</a:t>
            </a:r>
            <a:r>
              <a:rPr lang="ja-JP" altLang="en-US" sz="1600" dirty="0">
                <a:latin typeface="Meiryo UI" panose="020B0604030504040204" pitchFamily="50" charset="-128"/>
                <a:ea typeface="Meiryo UI" panose="020B0604030504040204" pitchFamily="50" charset="-128"/>
              </a:rPr>
              <a:t>等を通じた行政・企業・</a:t>
            </a:r>
            <a:r>
              <a:rPr lang="en-US" altLang="ja-JP" sz="1600" dirty="0">
                <a:latin typeface="Meiryo UI" panose="020B0604030504040204" pitchFamily="50" charset="-128"/>
                <a:ea typeface="Meiryo UI" panose="020B0604030504040204" pitchFamily="50" charset="-128"/>
              </a:rPr>
              <a:t>NGO/NPO</a:t>
            </a:r>
            <a:r>
              <a:rPr lang="ja-JP" altLang="en-US" sz="1600" dirty="0">
                <a:latin typeface="Meiryo UI" panose="020B0604030504040204" pitchFamily="50" charset="-128"/>
                <a:ea typeface="Meiryo UI" panose="020B0604030504040204" pitchFamily="50" charset="-128"/>
              </a:rPr>
              <a:t>・民間団体等が持つ環境・エネルギー教育プログラム・教材等に関する情報発信</a:t>
            </a:r>
          </a:p>
          <a:p>
            <a:r>
              <a:rPr lang="ja-JP" altLang="en-US" sz="1600" dirty="0">
                <a:latin typeface="Meiryo UI" panose="020B0604030504040204" pitchFamily="50" charset="-128"/>
                <a:ea typeface="Meiryo UI" panose="020B0604030504040204" pitchFamily="50" charset="-128"/>
              </a:rPr>
              <a:t>○幼稚園（こども園含む）・小学校・中学校・高校の各教育課程や年齢層に応じたコンテンツの作成・情報提供、教員・指導者向け研修、取組事例の共有等による環境・エネルギー教育の推進</a:t>
            </a:r>
          </a:p>
          <a:p>
            <a:r>
              <a:rPr lang="ja-JP" altLang="en-US" sz="1600" dirty="0">
                <a:latin typeface="Meiryo UI" panose="020B0604030504040204" pitchFamily="50" charset="-128"/>
                <a:ea typeface="Meiryo UI" panose="020B0604030504040204" pitchFamily="50" charset="-128"/>
              </a:rPr>
              <a:t>○地球温暖化防止活動推進員や大学生・企業人材等の外部人材を活用した出前講座や省エネアドバイスの実施</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○民間事業者や大学等と連携し、常時監視データなどの多岐にわたる環境データを活用した</a:t>
            </a:r>
            <a:r>
              <a:rPr lang="en-US" altLang="ja-JP" sz="1600" dirty="0">
                <a:latin typeface="Meiryo UI" panose="020B0604030504040204" pitchFamily="50" charset="-128"/>
                <a:ea typeface="Meiryo UI" panose="020B0604030504040204" pitchFamily="50" charset="-128"/>
              </a:rPr>
              <a:t>WEB</a:t>
            </a:r>
            <a:r>
              <a:rPr lang="ja-JP" altLang="en-US" sz="1600" dirty="0">
                <a:latin typeface="Meiryo UI" panose="020B0604030504040204" pitchFamily="50" charset="-128"/>
                <a:ea typeface="Meiryo UI" panose="020B0604030504040204" pitchFamily="50" charset="-128"/>
              </a:rPr>
              <a:t>講座を開催するなど、学生等若者世代をはじめとした府民の意識向上を促進</a:t>
            </a:r>
          </a:p>
          <a:p>
            <a:r>
              <a:rPr lang="ja-JP" altLang="en-US" sz="1600" dirty="0">
                <a:latin typeface="Meiryo UI" panose="020B0604030504040204" pitchFamily="50" charset="-128"/>
                <a:ea typeface="Meiryo UI" panose="020B0604030504040204" pitchFamily="50" charset="-128"/>
              </a:rPr>
              <a:t>○オンラインを活用したイベントや環境教育の推進</a:t>
            </a:r>
          </a:p>
          <a:p>
            <a:r>
              <a:rPr lang="ja-JP" altLang="en-US" sz="1600" dirty="0">
                <a:latin typeface="Meiryo UI" panose="020B0604030504040204" pitchFamily="50" charset="-128"/>
                <a:ea typeface="Meiryo UI" panose="020B0604030504040204" pitchFamily="50" charset="-128"/>
              </a:rPr>
              <a:t>○大学生、研究者、研究機関や企業等と連携し、イノベーション、社会政策や脱炭素経営等の関連分野の教育・研究活動を支援</a:t>
            </a:r>
            <a:endParaRPr lang="en-US" altLang="ja-JP" sz="16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D5C63346-F8C6-4752-AD25-6F79FF0DB223}"/>
              </a:ext>
            </a:extLst>
          </p:cNvPr>
          <p:cNvSpPr txBox="1"/>
          <p:nvPr/>
        </p:nvSpPr>
        <p:spPr>
          <a:xfrm>
            <a:off x="172201" y="1294160"/>
            <a:ext cx="9141522" cy="37151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環境情報や府の取組状況等のわかりやすい発信及び環境教育の推進</a:t>
            </a:r>
          </a:p>
        </p:txBody>
      </p:sp>
      <p:sp>
        <p:nvSpPr>
          <p:cNvPr id="12" name="テキスト ボックス 11">
            <a:extLst>
              <a:ext uri="{FF2B5EF4-FFF2-40B4-BE49-F238E27FC236}">
                <a16:creationId xmlns:a16="http://schemas.microsoft.com/office/drawing/2014/main" id="{82000B43-9757-43C8-A7D0-AE6F9AA20AB4}"/>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2720984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13</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13</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32859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取組項目１　あらゆる主体の意識改革・行動喚起</a:t>
            </a:r>
          </a:p>
        </p:txBody>
      </p:sp>
      <p:sp>
        <p:nvSpPr>
          <p:cNvPr id="8" name="テキスト ボックス 7">
            <a:extLst>
              <a:ext uri="{FF2B5EF4-FFF2-40B4-BE49-F238E27FC236}">
                <a16:creationId xmlns:a16="http://schemas.microsoft.com/office/drawing/2014/main" id="{FFF8F9AB-2C85-462B-A756-1151A1E4A911}"/>
              </a:ext>
            </a:extLst>
          </p:cNvPr>
          <p:cNvSpPr txBox="1"/>
          <p:nvPr/>
        </p:nvSpPr>
        <p:spPr>
          <a:xfrm>
            <a:off x="152658" y="889986"/>
            <a:ext cx="1703998"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 </a:t>
            </a:r>
            <a:r>
              <a:rPr lang="ja-JP" altLang="en-US" dirty="0">
                <a:latin typeface="Meiryo UI" panose="020B0604030504040204" pitchFamily="50" charset="-128"/>
                <a:ea typeface="Meiryo UI" panose="020B0604030504040204" pitchFamily="50" charset="-128"/>
              </a:rPr>
              <a:t>意識改革</a:t>
            </a:r>
          </a:p>
        </p:txBody>
      </p:sp>
      <p:sp>
        <p:nvSpPr>
          <p:cNvPr id="12" name="テキスト ボックス 11">
            <a:extLst>
              <a:ext uri="{FF2B5EF4-FFF2-40B4-BE49-F238E27FC236}">
                <a16:creationId xmlns:a16="http://schemas.microsoft.com/office/drawing/2014/main" id="{82000B43-9757-43C8-A7D0-AE6F9AA20AB4}"/>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
        <p:nvSpPr>
          <p:cNvPr id="11" name="テキスト ボックス 10">
            <a:extLst>
              <a:ext uri="{FF2B5EF4-FFF2-40B4-BE49-F238E27FC236}">
                <a16:creationId xmlns:a16="http://schemas.microsoft.com/office/drawing/2014/main" id="{CBAAF282-F076-418F-8C29-FC6535BF3C83}"/>
              </a:ext>
            </a:extLst>
          </p:cNvPr>
          <p:cNvSpPr txBox="1"/>
          <p:nvPr/>
        </p:nvSpPr>
        <p:spPr>
          <a:xfrm>
            <a:off x="128464" y="1291521"/>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FF0000"/>
                </a:solidFill>
                <a:latin typeface="Meiryo UI" panose="020B0604030504040204" pitchFamily="50" charset="-128"/>
                <a:ea typeface="Meiryo UI" panose="020B0604030504040204" pitchFamily="50" charset="-128"/>
              </a:rPr>
              <a:t>環境価値の可視化等を通じたあらゆる世代の脱炭素行動変容の促進</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重点施策</a:t>
            </a:r>
            <a:r>
              <a:rPr lang="en-US" altLang="ja-JP" sz="1800" dirty="0">
                <a:solidFill>
                  <a:srgbClr val="FF0000"/>
                </a:solidFill>
                <a:latin typeface="Meiryo UI" panose="020B0604030504040204" pitchFamily="50" charset="-128"/>
                <a:ea typeface="Meiryo UI" panose="020B0604030504040204" pitchFamily="50" charset="-128"/>
              </a:rPr>
              <a:t>】</a:t>
            </a:r>
            <a:endParaRPr lang="ja-JP" altLang="en-US" sz="1800" dirty="0">
              <a:solidFill>
                <a:srgbClr val="FF0000"/>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C51FB06F-55BE-412D-9887-252595A814D7}"/>
              </a:ext>
            </a:extLst>
          </p:cNvPr>
          <p:cNvSpPr txBox="1"/>
          <p:nvPr/>
        </p:nvSpPr>
        <p:spPr>
          <a:xfrm>
            <a:off x="127472" y="1684660"/>
            <a:ext cx="9141522" cy="1077218"/>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pPr marL="92075" indent="-92075"/>
            <a:r>
              <a:rPr lang="ja-JP" altLang="en-US" sz="1600" dirty="0">
                <a:solidFill>
                  <a:srgbClr val="FF0000"/>
                </a:solidFill>
                <a:latin typeface="Meiryo UI" panose="020B0604030504040204" pitchFamily="50" charset="-128"/>
                <a:ea typeface="Meiryo UI" panose="020B0604030504040204" pitchFamily="50" charset="-128"/>
              </a:rPr>
              <a:t>○脱炭素意識が高い若者世代と協働した新たな行動変容の取組推進</a:t>
            </a:r>
            <a:endParaRPr lang="en-US" altLang="ja-JP" sz="1600" dirty="0">
              <a:solidFill>
                <a:srgbClr val="FF0000"/>
              </a:solidFill>
              <a:latin typeface="Meiryo UI" panose="020B0604030504040204" pitchFamily="50" charset="-128"/>
              <a:ea typeface="Meiryo UI" panose="020B0604030504040204" pitchFamily="50" charset="-128"/>
            </a:endParaRPr>
          </a:p>
          <a:p>
            <a:pPr marL="92075" indent="-92075"/>
            <a:r>
              <a:rPr lang="ja-JP" altLang="en-US" sz="1600" dirty="0">
                <a:solidFill>
                  <a:srgbClr val="FF0000"/>
                </a:solidFill>
                <a:latin typeface="Meiryo UI" panose="020B0604030504040204" pitchFamily="50" charset="-128"/>
                <a:ea typeface="Meiryo UI" panose="020B0604030504040204" pitchFamily="50" charset="-128"/>
              </a:rPr>
              <a:t>◇幼稚園等から大学・専門学校までのそれぞれの発達段階に応じた環境教育の推進</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◇アプリ・</a:t>
            </a:r>
            <a:r>
              <a:rPr lang="en-US" altLang="ja-JP" sz="1600" dirty="0">
                <a:solidFill>
                  <a:srgbClr val="FF0000"/>
                </a:solidFill>
                <a:latin typeface="Meiryo UI" panose="020B0604030504040204" pitchFamily="50" charset="-128"/>
                <a:ea typeface="Meiryo UI" panose="020B0604030504040204" pitchFamily="50" charset="-128"/>
              </a:rPr>
              <a:t>SNS</a:t>
            </a:r>
            <a:r>
              <a:rPr lang="ja-JP" altLang="en-US" sz="1600" dirty="0">
                <a:solidFill>
                  <a:srgbClr val="FF0000"/>
                </a:solidFill>
                <a:latin typeface="Meiryo UI" panose="020B0604030504040204" pitchFamily="50" charset="-128"/>
                <a:ea typeface="Meiryo UI" panose="020B0604030504040204" pitchFamily="50" charset="-128"/>
              </a:rPr>
              <a:t>等の活用や民間事業者と連携し、見える化等を進め、楽しみながらできる取組の実施</a:t>
            </a:r>
          </a:p>
        </p:txBody>
      </p:sp>
    </p:spTree>
    <p:extLst>
      <p:ext uri="{BB962C8B-B14F-4D97-AF65-F5344CB8AC3E}">
        <p14:creationId xmlns:p14="http://schemas.microsoft.com/office/powerpoint/2010/main" val="1947324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14</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14</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32859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取組項目１　あらゆる主体の意識改革・行動喚起</a:t>
            </a:r>
          </a:p>
        </p:txBody>
      </p:sp>
      <p:sp>
        <p:nvSpPr>
          <p:cNvPr id="15" name="テキスト ボックス 14">
            <a:extLst>
              <a:ext uri="{FF2B5EF4-FFF2-40B4-BE49-F238E27FC236}">
                <a16:creationId xmlns:a16="http://schemas.microsoft.com/office/drawing/2014/main" id="{EEC5CF9F-02D8-4198-9D6E-C691FDC27E34}"/>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 </a:t>
            </a:r>
            <a:r>
              <a:rPr lang="ja-JP" altLang="en-US" dirty="0">
                <a:latin typeface="Meiryo UI" panose="020B0604030504040204" pitchFamily="50" charset="-128"/>
                <a:ea typeface="Meiryo UI" panose="020B0604030504040204" pitchFamily="50" charset="-128"/>
              </a:rPr>
              <a:t>持続可能性に配慮した消費の拡大</a:t>
            </a:r>
          </a:p>
        </p:txBody>
      </p:sp>
      <p:sp>
        <p:nvSpPr>
          <p:cNvPr id="16" name="テキスト ボックス 15">
            <a:extLst>
              <a:ext uri="{FF2B5EF4-FFF2-40B4-BE49-F238E27FC236}">
                <a16:creationId xmlns:a16="http://schemas.microsoft.com/office/drawing/2014/main" id="{2D5325AE-0E92-496B-B230-61A726D3545F}"/>
              </a:ext>
            </a:extLst>
          </p:cNvPr>
          <p:cNvSpPr txBox="1"/>
          <p:nvPr/>
        </p:nvSpPr>
        <p:spPr>
          <a:xfrm>
            <a:off x="152658" y="2276872"/>
            <a:ext cx="9552870" cy="2800767"/>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○省エネ性能の高い</a:t>
            </a:r>
            <a:r>
              <a:rPr lang="en-US" altLang="ja-JP" sz="1600" dirty="0">
                <a:latin typeface="Meiryo UI" panose="020B0604030504040204" pitchFamily="50" charset="-128"/>
                <a:ea typeface="Meiryo UI" panose="020B0604030504040204" pitchFamily="50" charset="-128"/>
              </a:rPr>
              <a:t>LED</a:t>
            </a:r>
            <a:r>
              <a:rPr lang="ja-JP" altLang="en-US" sz="1600" dirty="0">
                <a:latin typeface="Meiryo UI" panose="020B0604030504040204" pitchFamily="50" charset="-128"/>
                <a:ea typeface="Meiryo UI" panose="020B0604030504040204" pitchFamily="50" charset="-128"/>
              </a:rPr>
              <a:t>・空調機器といった製品の選択促進や再生可能エネルギー電気への切り替えの促進など、</a:t>
            </a:r>
            <a:r>
              <a:rPr lang="en-US" altLang="ja-JP" sz="1600" strike="dblStrike" dirty="0">
                <a:latin typeface="Meiryo UI" panose="020B0604030504040204" pitchFamily="50" charset="-128"/>
                <a:ea typeface="Meiryo UI" panose="020B0604030504040204" pitchFamily="50" charset="-128"/>
              </a:rPr>
              <a:t>COOL CHOICE</a:t>
            </a:r>
            <a:r>
              <a:rPr lang="ja-JP" altLang="en-US" sz="1600" strike="dblStrike" dirty="0">
                <a:latin typeface="Meiryo UI" panose="020B0604030504040204" pitchFamily="50" charset="-128"/>
                <a:ea typeface="Meiryo UI" panose="020B0604030504040204" pitchFamily="50" charset="-128"/>
              </a:rPr>
              <a:t>の各事業内容</a:t>
            </a:r>
            <a:r>
              <a:rPr lang="ja-JP" altLang="en-US" sz="1600" dirty="0">
                <a:solidFill>
                  <a:srgbClr val="FF0000"/>
                </a:solidFill>
                <a:latin typeface="Meiryo UI" panose="020B0604030504040204" pitchFamily="50" charset="-128"/>
                <a:ea typeface="Meiryo UI" panose="020B0604030504040204" pitchFamily="50" charset="-128"/>
              </a:rPr>
              <a:t>デコ活の取組</a:t>
            </a:r>
            <a:r>
              <a:rPr lang="ja-JP" altLang="en-US" sz="1600" dirty="0">
                <a:latin typeface="Meiryo UI" panose="020B0604030504040204" pitchFamily="50" charset="-128"/>
                <a:ea typeface="Meiryo UI" panose="020B0604030504040204" pitchFamily="50" charset="-128"/>
              </a:rPr>
              <a:t>に関する啓発・普及促進</a:t>
            </a:r>
          </a:p>
          <a:p>
            <a:r>
              <a:rPr lang="ja-JP" altLang="en-US" sz="1600" dirty="0">
                <a:latin typeface="Meiryo UI" panose="020B0604030504040204" pitchFamily="50" charset="-128"/>
                <a:ea typeface="Meiryo UI" panose="020B0604030504040204" pitchFamily="50" charset="-128"/>
              </a:rPr>
              <a:t>○グリーン購入の市町村や事業者への普及の推進</a:t>
            </a:r>
          </a:p>
          <a:p>
            <a:r>
              <a:rPr lang="ja-JP" altLang="en-US" sz="1600" dirty="0">
                <a:latin typeface="Meiryo UI" panose="020B0604030504040204" pitchFamily="50" charset="-128"/>
                <a:ea typeface="Meiryo UI" panose="020B0604030504040204" pitchFamily="50" charset="-128"/>
              </a:rPr>
              <a:t>○生産・流通段階での地球温暖化対策に貢献する大阪産（もん）の購入など地産地消の促進</a:t>
            </a:r>
          </a:p>
          <a:p>
            <a:r>
              <a:rPr lang="ja-JP" altLang="en-US" sz="1600" dirty="0">
                <a:latin typeface="Meiryo UI" panose="020B0604030504040204" pitchFamily="50" charset="-128"/>
                <a:ea typeface="Meiryo UI" panose="020B0604030504040204" pitchFamily="50" charset="-128"/>
              </a:rPr>
              <a:t>○民間事業者のポイント制度等と連携した持続可能性に配慮した消費行動の促進</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 </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カーボンフットプリントを含めたエコラベルに関する学習機会の創出や普及促進</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◇アプリ・</a:t>
            </a:r>
            <a:r>
              <a:rPr lang="en-US" altLang="ja-JP" sz="1600" dirty="0">
                <a:solidFill>
                  <a:srgbClr val="FF0000"/>
                </a:solidFill>
                <a:latin typeface="Meiryo UI" panose="020B0604030504040204" pitchFamily="50" charset="-128"/>
                <a:ea typeface="Meiryo UI" panose="020B0604030504040204" pitchFamily="50" charset="-128"/>
              </a:rPr>
              <a:t>SNS</a:t>
            </a:r>
            <a:r>
              <a:rPr lang="ja-JP" altLang="en-US" sz="1600" dirty="0">
                <a:solidFill>
                  <a:srgbClr val="FF0000"/>
                </a:solidFill>
                <a:latin typeface="Meiryo UI" panose="020B0604030504040204" pitchFamily="50" charset="-128"/>
                <a:ea typeface="Meiryo UI" panose="020B0604030504040204" pitchFamily="50" charset="-128"/>
              </a:rPr>
              <a:t>等の活用や民間事業者と連携し、見える化等を進め、楽しみながらできる取組の実施</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solidFill>
                  <a:srgbClr val="FF0000"/>
                </a:solidFill>
                <a:latin typeface="Meiryo UI" panose="020B0604030504040204" pitchFamily="50" charset="-128"/>
                <a:ea typeface="Meiryo UI" panose="020B0604030504040204" pitchFamily="50" charset="-128"/>
              </a:rPr>
              <a:t>◇デコ活と連動した府民目線でのライフスタイル全体（消費行動・住宅・移動・資源循環）における脱炭素化の促進</a:t>
            </a:r>
          </a:p>
        </p:txBody>
      </p:sp>
      <p:sp>
        <p:nvSpPr>
          <p:cNvPr id="17" name="テキスト ボックス 16">
            <a:extLst>
              <a:ext uri="{FF2B5EF4-FFF2-40B4-BE49-F238E27FC236}">
                <a16:creationId xmlns:a16="http://schemas.microsoft.com/office/drawing/2014/main" id="{7EC7B477-707F-4C83-9A24-74A159066FAC}"/>
              </a:ext>
            </a:extLst>
          </p:cNvPr>
          <p:cNvSpPr txBox="1"/>
          <p:nvPr/>
        </p:nvSpPr>
        <p:spPr>
          <a:xfrm>
            <a:off x="172201" y="1294160"/>
            <a:ext cx="9141522" cy="929870"/>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カーボンフットプリントの活用などにより、</a:t>
            </a:r>
            <a:r>
              <a:rPr lang="ja-JP" altLang="en-US" sz="1800" strike="dblStrike" dirty="0">
                <a:latin typeface="Meiryo UI" panose="020B0604030504040204" pitchFamily="50" charset="-128"/>
                <a:ea typeface="Meiryo UI" panose="020B0604030504040204" pitchFamily="50" charset="-128"/>
              </a:rPr>
              <a:t>製品・食品やサービスに体化されたエネルギーの無駄を減らす賢い選択（</a:t>
            </a:r>
            <a:r>
              <a:rPr lang="en-US" altLang="ja-JP" sz="1800" strike="dblStrike" dirty="0">
                <a:latin typeface="Meiryo UI" panose="020B0604030504040204" pitchFamily="50" charset="-128"/>
                <a:ea typeface="Meiryo UI" panose="020B0604030504040204" pitchFamily="50" charset="-128"/>
              </a:rPr>
              <a:t>COOL CHOICE</a:t>
            </a:r>
            <a:r>
              <a:rPr lang="ja-JP" altLang="en-US" sz="1800" strike="dblStrike" dirty="0">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デコ活（脱炭素につながる新しい豊かな暮らしを創る国民運動）</a:t>
            </a:r>
            <a:r>
              <a:rPr lang="ja-JP" altLang="en-US" sz="1800" dirty="0">
                <a:latin typeface="Meiryo UI" panose="020B0604030504040204" pitchFamily="50" charset="-128"/>
                <a:ea typeface="Meiryo UI" panose="020B0604030504040204" pitchFamily="50" charset="-128"/>
              </a:rPr>
              <a:t>・エシカル消費を推奨し、ライフスタイル・ビジネススタイルの転換を促進</a:t>
            </a:r>
          </a:p>
        </p:txBody>
      </p:sp>
      <p:sp>
        <p:nvSpPr>
          <p:cNvPr id="13" name="テキスト ボックス 12">
            <a:extLst>
              <a:ext uri="{FF2B5EF4-FFF2-40B4-BE49-F238E27FC236}">
                <a16:creationId xmlns:a16="http://schemas.microsoft.com/office/drawing/2014/main" id="{B7247E1D-644B-4ED9-8A61-207C66C323FE}"/>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39290251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15</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15</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32859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取組項目１　あらゆる主体の意識改革・行動喚起</a:t>
            </a:r>
          </a:p>
        </p:txBody>
      </p:sp>
      <p:sp>
        <p:nvSpPr>
          <p:cNvPr id="15" name="テキスト ボックス 14">
            <a:extLst>
              <a:ext uri="{FF2B5EF4-FFF2-40B4-BE49-F238E27FC236}">
                <a16:creationId xmlns:a16="http://schemas.microsoft.com/office/drawing/2014/main" id="{EEC5CF9F-02D8-4198-9D6E-C691FDC27E34}"/>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 </a:t>
            </a:r>
            <a:r>
              <a:rPr lang="ja-JP" altLang="en-US" dirty="0">
                <a:latin typeface="Meiryo UI" panose="020B0604030504040204" pitchFamily="50" charset="-128"/>
                <a:ea typeface="Meiryo UI" panose="020B0604030504040204" pitchFamily="50" charset="-128"/>
              </a:rPr>
              <a:t>持続可能性に配慮した消費の拡大</a:t>
            </a:r>
          </a:p>
        </p:txBody>
      </p:sp>
      <p:sp>
        <p:nvSpPr>
          <p:cNvPr id="18" name="テキスト ボックス 17">
            <a:extLst>
              <a:ext uri="{FF2B5EF4-FFF2-40B4-BE49-F238E27FC236}">
                <a16:creationId xmlns:a16="http://schemas.microsoft.com/office/drawing/2014/main" id="{BCBFFBD1-4DA0-4B19-BFE1-EDA3A4F0366D}"/>
              </a:ext>
            </a:extLst>
          </p:cNvPr>
          <p:cNvSpPr txBox="1"/>
          <p:nvPr/>
        </p:nvSpPr>
        <p:spPr>
          <a:xfrm>
            <a:off x="152658" y="1958906"/>
            <a:ext cx="9141522" cy="1569660"/>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○市町村が実施するフリーマーケットや交換会等の情報発信</a:t>
            </a:r>
          </a:p>
          <a:p>
            <a:r>
              <a:rPr lang="ja-JP" altLang="en-US" sz="1600" dirty="0">
                <a:latin typeface="Meiryo UI" panose="020B0604030504040204" pitchFamily="50" charset="-128"/>
                <a:ea typeface="Meiryo UI" panose="020B0604030504040204" pitchFamily="50" charset="-128"/>
              </a:rPr>
              <a:t>○未利用食品を有効活用するためのフードドライブの取組みなどの消費者への周知・</a:t>
            </a:r>
            <a:r>
              <a:rPr lang="en-US" altLang="ja-JP" sz="1600" dirty="0">
                <a:latin typeface="Meiryo UI" panose="020B0604030504040204" pitchFamily="50" charset="-128"/>
                <a:ea typeface="Meiryo UI" panose="020B0604030504040204" pitchFamily="50" charset="-128"/>
              </a:rPr>
              <a:t>PR</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○府有施設を活用したカーシェアリング事業の実施</a:t>
            </a:r>
          </a:p>
          <a:p>
            <a:r>
              <a:rPr lang="ja-JP" altLang="en-US" sz="1600" dirty="0">
                <a:latin typeface="Meiryo UI" panose="020B0604030504040204" pitchFamily="50" charset="-128"/>
                <a:ea typeface="Meiryo UI" panose="020B0604030504040204" pitchFamily="50" charset="-128"/>
              </a:rPr>
              <a:t>○車や傘、住居、オフィスなどさまざまなシェアリングサービスを提供するホームページ等の情報発信</a:t>
            </a:r>
          </a:p>
          <a:p>
            <a:r>
              <a:rPr lang="ja-JP" altLang="en-US" sz="1600" dirty="0">
                <a:latin typeface="Meiryo UI" panose="020B0604030504040204" pitchFamily="50" charset="-128"/>
                <a:ea typeface="Meiryo UI" panose="020B0604030504040204" pitchFamily="50" charset="-128"/>
              </a:rPr>
              <a:t>○公用車の庁内カーシェアリングの推進</a:t>
            </a:r>
          </a:p>
        </p:txBody>
      </p:sp>
      <p:sp>
        <p:nvSpPr>
          <p:cNvPr id="19" name="テキスト ボックス 18">
            <a:extLst>
              <a:ext uri="{FF2B5EF4-FFF2-40B4-BE49-F238E27FC236}">
                <a16:creationId xmlns:a16="http://schemas.microsoft.com/office/drawing/2014/main" id="{0CB1C161-339A-4F37-8E21-3F6A45734530}"/>
              </a:ext>
            </a:extLst>
          </p:cNvPr>
          <p:cNvSpPr txBox="1"/>
          <p:nvPr/>
        </p:nvSpPr>
        <p:spPr>
          <a:xfrm>
            <a:off x="172201" y="1293699"/>
            <a:ext cx="9141522" cy="650691"/>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シェアリング・エコノミーの促進など、</a:t>
            </a:r>
            <a:r>
              <a:rPr lang="en-US" altLang="ja-JP" sz="1800" dirty="0">
                <a:latin typeface="Meiryo UI" panose="020B0604030504040204" pitchFamily="50" charset="-128"/>
                <a:ea typeface="Meiryo UI" panose="020B0604030504040204" pitchFamily="50" charset="-128"/>
              </a:rPr>
              <a:t>CO</a:t>
            </a:r>
            <a:r>
              <a:rPr lang="en-US" altLang="ja-JP" sz="1800" baseline="-25000" dirty="0">
                <a:latin typeface="Meiryo UI" panose="020B0604030504040204" pitchFamily="50" charset="-128"/>
                <a:ea typeface="Meiryo UI" panose="020B0604030504040204" pitchFamily="50" charset="-128"/>
              </a:rPr>
              <a:t>2</a:t>
            </a:r>
            <a:r>
              <a:rPr lang="ja-JP" altLang="en-US" sz="1800" dirty="0">
                <a:latin typeface="Meiryo UI" panose="020B0604030504040204" pitchFamily="50" charset="-128"/>
                <a:ea typeface="Meiryo UI" panose="020B0604030504040204" pitchFamily="50" charset="-128"/>
              </a:rPr>
              <a:t>の削減に配慮したライフスタイル・ビジネススタイルへの転換促進</a:t>
            </a:r>
          </a:p>
        </p:txBody>
      </p:sp>
      <p:sp>
        <p:nvSpPr>
          <p:cNvPr id="12" name="テキスト ボックス 11">
            <a:extLst>
              <a:ext uri="{FF2B5EF4-FFF2-40B4-BE49-F238E27FC236}">
                <a16:creationId xmlns:a16="http://schemas.microsoft.com/office/drawing/2014/main" id="{C4CF0219-D947-42AB-804F-306A95CAA0AB}"/>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3744971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16</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16</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32859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取組項目１　あらゆる主体の意識改革・行動喚起</a:t>
            </a:r>
          </a:p>
        </p:txBody>
      </p:sp>
      <p:sp>
        <p:nvSpPr>
          <p:cNvPr id="16" name="テキスト ボックス 15">
            <a:extLst>
              <a:ext uri="{FF2B5EF4-FFF2-40B4-BE49-F238E27FC236}">
                <a16:creationId xmlns:a16="http://schemas.microsoft.com/office/drawing/2014/main" id="{ED62BE3C-5571-4E8E-8878-C1F3D5808A3B}"/>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(c) </a:t>
            </a:r>
            <a:r>
              <a:rPr lang="ja-JP" altLang="en-US" dirty="0">
                <a:latin typeface="Meiryo UI" panose="020B0604030504040204" pitchFamily="50" charset="-128"/>
                <a:ea typeface="Meiryo UI" panose="020B0604030504040204" pitchFamily="50" charset="-128"/>
              </a:rPr>
              <a:t>住宅の省エネ</a:t>
            </a:r>
          </a:p>
        </p:txBody>
      </p:sp>
      <p:sp>
        <p:nvSpPr>
          <p:cNvPr id="17" name="テキスト ボックス 16">
            <a:extLst>
              <a:ext uri="{FF2B5EF4-FFF2-40B4-BE49-F238E27FC236}">
                <a16:creationId xmlns:a16="http://schemas.microsoft.com/office/drawing/2014/main" id="{92802D61-5D20-41EF-A7F8-D86DF0B0D04C}"/>
              </a:ext>
            </a:extLst>
          </p:cNvPr>
          <p:cNvSpPr txBox="1"/>
          <p:nvPr/>
        </p:nvSpPr>
        <p:spPr>
          <a:xfrm>
            <a:off x="152658" y="1700808"/>
            <a:ext cx="9141522" cy="830997"/>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ZEH</a:t>
            </a:r>
            <a:r>
              <a:rPr lang="ja-JP" altLang="en-US" sz="1600" dirty="0">
                <a:latin typeface="Meiryo UI" panose="020B0604030504040204" pitchFamily="50" charset="-128"/>
                <a:ea typeface="Meiryo UI" panose="020B0604030504040204" pitchFamily="50" charset="-128"/>
              </a:rPr>
              <a:t>等の省エネ住宅に関する取組事例や国・市町村の補助金情報の発信等による省エネ住宅の普及促進</a:t>
            </a:r>
          </a:p>
          <a:p>
            <a:r>
              <a:rPr lang="ja-JP" altLang="en-US" sz="1600" dirty="0">
                <a:latin typeface="Meiryo UI" panose="020B0604030504040204" pitchFamily="50" charset="-128"/>
                <a:ea typeface="Meiryo UI" panose="020B0604030504040204" pitchFamily="50" charset="-128"/>
              </a:rPr>
              <a:t>○民間事業者のポイント制度等と連携した持続可能性に配慮した消費行動の促進</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p:txBody>
      </p:sp>
      <p:sp>
        <p:nvSpPr>
          <p:cNvPr id="18" name="テキスト ボックス 17">
            <a:extLst>
              <a:ext uri="{FF2B5EF4-FFF2-40B4-BE49-F238E27FC236}">
                <a16:creationId xmlns:a16="http://schemas.microsoft.com/office/drawing/2014/main" id="{5B94FDF0-6803-4CAF-BC29-B18208B3306E}"/>
              </a:ext>
            </a:extLst>
          </p:cNvPr>
          <p:cNvSpPr txBox="1"/>
          <p:nvPr/>
        </p:nvSpPr>
        <p:spPr>
          <a:xfrm>
            <a:off x="172201" y="1294160"/>
            <a:ext cx="9141522" cy="37151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省エネ性能が高い</a:t>
            </a:r>
            <a:r>
              <a:rPr lang="en-US" altLang="ja-JP" sz="1800" dirty="0">
                <a:latin typeface="Meiryo UI" panose="020B0604030504040204" pitchFamily="50" charset="-128"/>
                <a:ea typeface="Meiryo UI" panose="020B0604030504040204" pitchFamily="50" charset="-128"/>
              </a:rPr>
              <a:t>LED</a:t>
            </a:r>
            <a:r>
              <a:rPr lang="ja-JP" altLang="en-US" sz="1800" dirty="0">
                <a:latin typeface="Meiryo UI" panose="020B0604030504040204" pitchFamily="50" charset="-128"/>
                <a:ea typeface="Meiryo UI" panose="020B0604030504040204" pitchFamily="50" charset="-128"/>
              </a:rPr>
              <a:t>や高効率空調といった設備・機器の用途に適した導入促進</a:t>
            </a:r>
          </a:p>
        </p:txBody>
      </p:sp>
      <p:sp>
        <p:nvSpPr>
          <p:cNvPr id="19" name="テキスト ボックス 18">
            <a:extLst>
              <a:ext uri="{FF2B5EF4-FFF2-40B4-BE49-F238E27FC236}">
                <a16:creationId xmlns:a16="http://schemas.microsoft.com/office/drawing/2014/main" id="{5E304455-807E-4878-9C01-32DAB770DA1D}"/>
              </a:ext>
            </a:extLst>
          </p:cNvPr>
          <p:cNvSpPr txBox="1"/>
          <p:nvPr/>
        </p:nvSpPr>
        <p:spPr>
          <a:xfrm>
            <a:off x="152658" y="3280887"/>
            <a:ext cx="9141522" cy="3293209"/>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○建築物環境配慮指針による環境配慮技術の普及啓発、導入促進</a:t>
            </a:r>
          </a:p>
          <a:p>
            <a:r>
              <a:rPr lang="ja-JP" altLang="en-US" sz="1600" dirty="0">
                <a:latin typeface="Meiryo UI" panose="020B0604030504040204" pitchFamily="50" charset="-128"/>
                <a:ea typeface="Meiryo UI" panose="020B0604030504040204" pitchFamily="50" charset="-128"/>
              </a:rPr>
              <a:t>○一定規模以上の特定建築物（マンション等）に対する建築物環境計画書の作成及び届出・公表制度による環境配慮の促進</a:t>
            </a:r>
          </a:p>
          <a:p>
            <a:r>
              <a:rPr lang="ja-JP" altLang="en-US" sz="1600" dirty="0">
                <a:latin typeface="Meiryo UI" panose="020B0604030504040204" pitchFamily="50" charset="-128"/>
                <a:ea typeface="Meiryo UI" panose="020B0604030504040204" pitchFamily="50" charset="-128"/>
              </a:rPr>
              <a:t>○環境配慮の模範となる住宅に対する顕彰制度（「おおさか環境にやさしい建築賞」「おおさかストップ温暖化賞特別賞（愛称：“涼”デザイン建築賞）」）の実施</a:t>
            </a:r>
          </a:p>
          <a:p>
            <a:r>
              <a:rPr lang="ja-JP" altLang="en-US" sz="1600" dirty="0">
                <a:latin typeface="Meiryo UI" panose="020B0604030504040204" pitchFamily="50" charset="-128"/>
                <a:ea typeface="Meiryo UI" panose="020B0604030504040204" pitchFamily="50" charset="-128"/>
              </a:rPr>
              <a:t>○特定建築物の販売・賃貸広告時の「大阪府建築物環境性能表示」の義務化による環境性能情報の提供</a:t>
            </a:r>
          </a:p>
          <a:p>
            <a:r>
              <a:rPr lang="ja-JP" altLang="en-US" sz="1600" dirty="0">
                <a:latin typeface="Meiryo UI" panose="020B0604030504040204" pitchFamily="50" charset="-128"/>
                <a:ea typeface="Meiryo UI" panose="020B0604030504040204" pitchFamily="50" charset="-128"/>
              </a:rPr>
              <a:t>○建築物省エネ法等に基づく施策の活用による住宅の断熱化等の省エネ性能の向上</a:t>
            </a:r>
          </a:p>
          <a:p>
            <a:r>
              <a:rPr lang="ja-JP" altLang="en-US" sz="1600" dirty="0">
                <a:latin typeface="Meiryo UI" panose="020B0604030504040204" pitchFamily="50" charset="-128"/>
                <a:ea typeface="Meiryo UI" panose="020B0604030504040204" pitchFamily="50" charset="-128"/>
              </a:rPr>
              <a:t>○リフォーム事業者向けセミナーや住宅相談窓口担当者等講習会における啓発</a:t>
            </a:r>
          </a:p>
          <a:p>
            <a:r>
              <a:rPr lang="ja-JP" altLang="en-US" sz="1600" dirty="0">
                <a:latin typeface="Meiryo UI" panose="020B0604030504040204" pitchFamily="50" charset="-128"/>
                <a:ea typeface="Meiryo UI" panose="020B0604030504040204" pitchFamily="50" charset="-128"/>
              </a:rPr>
              <a:t>○住宅の環境配慮義務の省エネルギー基準に関する対象範囲の拡大</a:t>
            </a:r>
          </a:p>
          <a:p>
            <a:r>
              <a:rPr lang="ja-JP" altLang="en-US" sz="1600" dirty="0">
                <a:solidFill>
                  <a:srgbClr val="FF0000"/>
                </a:solidFill>
                <a:latin typeface="Meiryo UI" panose="020B0604030504040204" pitchFamily="50" charset="-128"/>
                <a:ea typeface="Meiryo UI" panose="020B0604030504040204" pitchFamily="50" charset="-128"/>
              </a:rPr>
              <a:t>▽特定建築物に対する再生可能エネルギーの導入促進の強化</a:t>
            </a:r>
          </a:p>
          <a:p>
            <a:r>
              <a:rPr lang="ja-JP" altLang="en-US" sz="1600" dirty="0">
                <a:latin typeface="Meiryo UI" panose="020B0604030504040204" pitchFamily="50" charset="-128"/>
                <a:ea typeface="Meiryo UI" panose="020B0604030504040204" pitchFamily="50" charset="-128"/>
              </a:rPr>
              <a:t>○建築物省エネ法に基づく建築士から建築主への説明時の住宅の環境配慮に伴う付加的メリットに関する周知啓発の促進</a:t>
            </a:r>
          </a:p>
        </p:txBody>
      </p:sp>
      <p:sp>
        <p:nvSpPr>
          <p:cNvPr id="20" name="テキスト ボックス 19">
            <a:extLst>
              <a:ext uri="{FF2B5EF4-FFF2-40B4-BE49-F238E27FC236}">
                <a16:creationId xmlns:a16="http://schemas.microsoft.com/office/drawing/2014/main" id="{D83046E3-98F7-4C16-9BB6-052FC97F82DE}"/>
              </a:ext>
            </a:extLst>
          </p:cNvPr>
          <p:cNvSpPr txBox="1"/>
          <p:nvPr/>
        </p:nvSpPr>
        <p:spPr>
          <a:xfrm>
            <a:off x="172201" y="2564904"/>
            <a:ext cx="9141522" cy="650691"/>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strike="dblStrike" dirty="0">
                <a:latin typeface="Meiryo UI" panose="020B0604030504040204" pitchFamily="50" charset="-128"/>
                <a:ea typeface="Meiryo UI" panose="020B0604030504040204" pitchFamily="50" charset="-128"/>
              </a:rPr>
              <a:t>温暖化防止</a:t>
            </a:r>
            <a:r>
              <a:rPr lang="ja-JP" altLang="en-US" sz="1800" dirty="0">
                <a:solidFill>
                  <a:srgbClr val="FF0000"/>
                </a:solidFill>
                <a:latin typeface="Meiryo UI" panose="020B0604030504040204" pitchFamily="50" charset="-128"/>
                <a:ea typeface="Meiryo UI" panose="020B0604030504040204" pitchFamily="50" charset="-128"/>
              </a:rPr>
              <a:t>大阪府気候変動対策の推進</a:t>
            </a:r>
            <a:r>
              <a:rPr lang="ja-JP" altLang="en-US" sz="1800" dirty="0">
                <a:latin typeface="Meiryo UI" panose="020B0604030504040204" pitchFamily="50" charset="-128"/>
                <a:ea typeface="Meiryo UI" panose="020B0604030504040204" pitchFamily="50" charset="-128"/>
              </a:rPr>
              <a:t>に関する条例や建築物省エネ法等に基づく一定規模以上の住宅を対象とした建築物の環境配慮措置の取組みの促進や省エネリフォームの促進</a:t>
            </a:r>
          </a:p>
        </p:txBody>
      </p:sp>
      <p:sp>
        <p:nvSpPr>
          <p:cNvPr id="13" name="テキスト ボックス 12">
            <a:extLst>
              <a:ext uri="{FF2B5EF4-FFF2-40B4-BE49-F238E27FC236}">
                <a16:creationId xmlns:a16="http://schemas.microsoft.com/office/drawing/2014/main" id="{80855A35-BE1E-47DA-9DD0-E4EAD3B129D6}"/>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1220584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17</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17</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32859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取組項目１　あらゆる主体の意識改革・行動喚起</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(c) </a:t>
            </a:r>
            <a:r>
              <a:rPr lang="ja-JP" altLang="en-US" dirty="0">
                <a:latin typeface="Meiryo UI" panose="020B0604030504040204" pitchFamily="50" charset="-128"/>
                <a:ea typeface="Meiryo UI" panose="020B0604030504040204" pitchFamily="50" charset="-128"/>
              </a:rPr>
              <a:t>住宅の省エネ</a:t>
            </a:r>
          </a:p>
        </p:txBody>
      </p:sp>
      <p:sp>
        <p:nvSpPr>
          <p:cNvPr id="14" name="テキスト ボックス 13">
            <a:extLst>
              <a:ext uri="{FF2B5EF4-FFF2-40B4-BE49-F238E27FC236}">
                <a16:creationId xmlns:a16="http://schemas.microsoft.com/office/drawing/2014/main" id="{2D4D9842-1753-4A05-BBD9-7D157FCA1930}"/>
              </a:ext>
            </a:extLst>
          </p:cNvPr>
          <p:cNvSpPr txBox="1"/>
          <p:nvPr/>
        </p:nvSpPr>
        <p:spPr>
          <a:xfrm>
            <a:off x="152658" y="1726937"/>
            <a:ext cx="9753342" cy="2800767"/>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ZEH</a:t>
            </a:r>
            <a:r>
              <a:rPr lang="ja-JP" altLang="en-US" sz="1600" dirty="0">
                <a:latin typeface="Meiryo UI" panose="020B0604030504040204" pitchFamily="50" charset="-128"/>
                <a:ea typeface="Meiryo UI" panose="020B0604030504040204" pitchFamily="50" charset="-128"/>
              </a:rPr>
              <a:t>等の省エネ住宅に関する取組事例や国・市町村の補助金情報の発信等による省エネ住宅の普及促進</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住宅展示場における</a:t>
            </a:r>
            <a:r>
              <a:rPr lang="en-US" altLang="ja-JP" sz="1600" dirty="0">
                <a:latin typeface="Meiryo UI" panose="020B0604030504040204" pitchFamily="50" charset="-128"/>
                <a:ea typeface="Meiryo UI" panose="020B0604030504040204" pitchFamily="50" charset="-128"/>
              </a:rPr>
              <a:t>ZEH</a:t>
            </a:r>
            <a:r>
              <a:rPr lang="ja-JP" altLang="en-US" sz="1600" dirty="0">
                <a:latin typeface="Meiryo UI" panose="020B0604030504040204" pitchFamily="50" charset="-128"/>
                <a:ea typeface="Meiryo UI" panose="020B0604030504040204" pitchFamily="50" charset="-128"/>
              </a:rPr>
              <a:t>リーフレットの配架や関連イベント等による省エネや快適性等に訴求した府民への</a:t>
            </a:r>
            <a:r>
              <a:rPr lang="en-US" altLang="ja-JP" sz="1600" dirty="0">
                <a:latin typeface="Meiryo UI" panose="020B0604030504040204" pitchFamily="50" charset="-128"/>
                <a:ea typeface="Meiryo UI" panose="020B0604030504040204" pitchFamily="50" charset="-128"/>
              </a:rPr>
              <a:t>ZEH</a:t>
            </a:r>
            <a:r>
              <a:rPr lang="ja-JP" altLang="en-US" sz="1600" dirty="0">
                <a:latin typeface="Meiryo UI" panose="020B0604030504040204" pitchFamily="50" charset="-128"/>
                <a:ea typeface="Meiryo UI" panose="020B0604030504040204" pitchFamily="50" charset="-128"/>
              </a:rPr>
              <a:t>普及啓発</a:t>
            </a:r>
          </a:p>
          <a:p>
            <a:r>
              <a:rPr lang="ja-JP" altLang="en-US" sz="1600" dirty="0">
                <a:latin typeface="Meiryo UI" panose="020B0604030504040204" pitchFamily="50" charset="-128"/>
                <a:ea typeface="Meiryo UI" panose="020B0604030504040204" pitchFamily="50" charset="-128"/>
              </a:rPr>
              <a:t>○ハウスメーカーや工務店等と連携した</a:t>
            </a:r>
            <a:r>
              <a:rPr lang="en-US" altLang="ja-JP" sz="1600" dirty="0">
                <a:latin typeface="Meiryo UI" panose="020B0604030504040204" pitchFamily="50" charset="-128"/>
                <a:ea typeface="Meiryo UI" panose="020B0604030504040204" pitchFamily="50" charset="-128"/>
              </a:rPr>
              <a:t>ZEH</a:t>
            </a:r>
            <a:r>
              <a:rPr lang="ja-JP" altLang="en-US" sz="1600" dirty="0">
                <a:latin typeface="Meiryo UI" panose="020B0604030504040204" pitchFamily="50" charset="-128"/>
                <a:ea typeface="Meiryo UI" panose="020B0604030504040204" pitchFamily="50" charset="-128"/>
              </a:rPr>
              <a:t>宿泊体験事業等の実施による普及促進</a:t>
            </a: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ZEV</a:t>
            </a:r>
            <a:r>
              <a:rPr lang="ja-JP" altLang="en-US" sz="1600" dirty="0">
                <a:latin typeface="Meiryo UI" panose="020B0604030504040204" pitchFamily="50" charset="-128"/>
                <a:ea typeface="Meiryo UI" panose="020B0604030504040204" pitchFamily="50" charset="-128"/>
              </a:rPr>
              <a:t>の蓄電・給電機能を</a:t>
            </a:r>
            <a:r>
              <a:rPr lang="en-US" altLang="ja-JP" sz="1600" dirty="0">
                <a:latin typeface="Meiryo UI" panose="020B0604030504040204" pitchFamily="50" charset="-128"/>
                <a:ea typeface="Meiryo UI" panose="020B0604030504040204" pitchFamily="50" charset="-128"/>
              </a:rPr>
              <a:t>ZEH</a:t>
            </a:r>
            <a:r>
              <a:rPr lang="ja-JP" altLang="en-US" sz="1600" dirty="0">
                <a:latin typeface="Meiryo UI" panose="020B0604030504040204" pitchFamily="50" charset="-128"/>
                <a:ea typeface="Meiryo UI" panose="020B0604030504040204" pitchFamily="50" charset="-128"/>
              </a:rPr>
              <a:t>に活用したシステム（</a:t>
            </a:r>
            <a:r>
              <a:rPr lang="en-US" altLang="ja-JP" sz="1600" dirty="0">
                <a:latin typeface="Meiryo UI" panose="020B0604030504040204" pitchFamily="50" charset="-128"/>
                <a:ea typeface="Meiryo UI" panose="020B0604030504040204" pitchFamily="50" charset="-128"/>
              </a:rPr>
              <a:t>V2H</a:t>
            </a:r>
            <a:r>
              <a:rPr lang="ja-JP" altLang="en-US" sz="1600" dirty="0">
                <a:latin typeface="Meiryo UI" panose="020B0604030504040204" pitchFamily="50" charset="-128"/>
                <a:ea typeface="Meiryo UI" panose="020B0604030504040204" pitchFamily="50" charset="-128"/>
              </a:rPr>
              <a:t>）の周知啓発</a:t>
            </a:r>
          </a:p>
          <a:p>
            <a:r>
              <a:rPr lang="ja-JP" altLang="en-US" sz="1600" dirty="0">
                <a:latin typeface="Meiryo UI" panose="020B0604030504040204" pitchFamily="50" charset="-128"/>
                <a:ea typeface="Meiryo UI" panose="020B0604030504040204" pitchFamily="50" charset="-128"/>
              </a:rPr>
              <a:t>○市町村等が実施する住宅施策と連携した</a:t>
            </a:r>
            <a:r>
              <a:rPr lang="en-US" altLang="ja-JP" sz="1600" dirty="0">
                <a:latin typeface="Meiryo UI" panose="020B0604030504040204" pitchFamily="50" charset="-128"/>
                <a:ea typeface="Meiryo UI" panose="020B0604030504040204" pitchFamily="50" charset="-128"/>
              </a:rPr>
              <a:t>ZEH</a:t>
            </a:r>
            <a:r>
              <a:rPr lang="ja-JP" altLang="en-US" sz="1600" dirty="0">
                <a:latin typeface="Meiryo UI" panose="020B0604030504040204" pitchFamily="50" charset="-128"/>
                <a:ea typeface="Meiryo UI" panose="020B0604030504040204" pitchFamily="50" charset="-128"/>
              </a:rPr>
              <a:t>の普及促進</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 </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solidFill>
                  <a:srgbClr val="FF0000"/>
                </a:solidFill>
                <a:latin typeface="Meiryo UI" panose="020B0604030504040204" pitchFamily="50" charset="-128"/>
                <a:ea typeface="Meiryo UI" panose="020B0604030504040204" pitchFamily="50" charset="-128"/>
              </a:rPr>
              <a:t>○</a:t>
            </a:r>
            <a:r>
              <a:rPr lang="en-US" altLang="ja-JP" sz="1600" dirty="0">
                <a:solidFill>
                  <a:srgbClr val="FF0000"/>
                </a:solidFill>
                <a:latin typeface="Meiryo UI" panose="020B0604030504040204" pitchFamily="50" charset="-128"/>
                <a:ea typeface="Meiryo UI" panose="020B0604030504040204" pitchFamily="50" charset="-128"/>
              </a:rPr>
              <a:t>ZEH</a:t>
            </a:r>
            <a:r>
              <a:rPr lang="ja-JP" altLang="en-US" sz="1600" dirty="0">
                <a:solidFill>
                  <a:srgbClr val="FF0000"/>
                </a:solidFill>
                <a:latin typeface="Meiryo UI" panose="020B0604030504040204" pitchFamily="50" charset="-128"/>
                <a:ea typeface="Meiryo UI" panose="020B0604030504040204" pitchFamily="50" charset="-128"/>
              </a:rPr>
              <a:t>の断熱性能やエネルギー消費性能、その他の付加的メリットの理解向上に向けた効果的な周知啓発</a:t>
            </a:r>
          </a:p>
          <a:p>
            <a:endParaRPr lang="ja-JP" altLang="en-US" sz="16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49696E0-0448-4BE0-B7DB-27CB3BA236BB}"/>
              </a:ext>
            </a:extLst>
          </p:cNvPr>
          <p:cNvSpPr txBox="1"/>
          <p:nvPr/>
        </p:nvSpPr>
        <p:spPr>
          <a:xfrm>
            <a:off x="172201" y="1294160"/>
            <a:ext cx="9141522" cy="37151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en-US" altLang="ja-JP" sz="1800" dirty="0">
                <a:latin typeface="Meiryo UI" panose="020B0604030504040204" pitchFamily="50" charset="-128"/>
                <a:ea typeface="Meiryo UI" panose="020B0604030504040204" pitchFamily="50" charset="-128"/>
              </a:rPr>
              <a:t>ZEH</a:t>
            </a:r>
            <a:r>
              <a:rPr lang="ja-JP" altLang="en-US" sz="1800" dirty="0">
                <a:latin typeface="Meiryo UI" panose="020B0604030504040204" pitchFamily="50" charset="-128"/>
                <a:ea typeface="Meiryo UI" panose="020B0604030504040204" pitchFamily="50" charset="-128"/>
              </a:rPr>
              <a:t>やライフサイクルカーボンマイナス住宅（</a:t>
            </a:r>
            <a:r>
              <a:rPr lang="en-US" altLang="ja-JP" sz="1800" dirty="0">
                <a:latin typeface="Meiryo UI" panose="020B0604030504040204" pitchFamily="50" charset="-128"/>
                <a:ea typeface="Meiryo UI" panose="020B0604030504040204" pitchFamily="50" charset="-128"/>
              </a:rPr>
              <a:t>LCCM</a:t>
            </a:r>
            <a:r>
              <a:rPr lang="ja-JP" altLang="en-US" sz="1800" dirty="0">
                <a:latin typeface="Meiryo UI" panose="020B0604030504040204" pitchFamily="50" charset="-128"/>
                <a:ea typeface="Meiryo UI" panose="020B0604030504040204" pitchFamily="50" charset="-128"/>
              </a:rPr>
              <a:t>住宅）の普及促進</a:t>
            </a:r>
          </a:p>
        </p:txBody>
      </p:sp>
      <p:sp>
        <p:nvSpPr>
          <p:cNvPr id="12" name="テキスト ボックス 11">
            <a:extLst>
              <a:ext uri="{FF2B5EF4-FFF2-40B4-BE49-F238E27FC236}">
                <a16:creationId xmlns:a16="http://schemas.microsoft.com/office/drawing/2014/main" id="{8C6E55F9-6766-4D47-AFC0-7A6B670DE603}"/>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455642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18</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18</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32859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取組項目１　あらゆる主体の意識改革・行動喚起</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solidFill>
                  <a:srgbClr val="7030A0"/>
                </a:solidFill>
                <a:latin typeface="Meiryo UI" panose="020B0604030504040204" pitchFamily="50" charset="-128"/>
                <a:ea typeface="Meiryo UI" panose="020B0604030504040204" pitchFamily="50" charset="-128"/>
              </a:rPr>
              <a:t>(d) </a:t>
            </a:r>
            <a:r>
              <a:rPr lang="ja-JP" altLang="en-US" dirty="0">
                <a:solidFill>
                  <a:srgbClr val="7030A0"/>
                </a:solidFill>
                <a:latin typeface="Meiryo UI" panose="020B0604030504040204" pitchFamily="50" charset="-128"/>
                <a:ea typeface="Meiryo UI" panose="020B0604030504040204" pitchFamily="50" charset="-128"/>
              </a:rPr>
              <a:t>ヒートアイランド対策</a:t>
            </a:r>
          </a:p>
        </p:txBody>
      </p:sp>
      <p:sp>
        <p:nvSpPr>
          <p:cNvPr id="14" name="テキスト ボックス 13">
            <a:extLst>
              <a:ext uri="{FF2B5EF4-FFF2-40B4-BE49-F238E27FC236}">
                <a16:creationId xmlns:a16="http://schemas.microsoft.com/office/drawing/2014/main" id="{2D4D9842-1753-4A05-BBD9-7D157FCA1930}"/>
              </a:ext>
            </a:extLst>
          </p:cNvPr>
          <p:cNvSpPr txBox="1"/>
          <p:nvPr/>
        </p:nvSpPr>
        <p:spPr>
          <a:xfrm>
            <a:off x="149008" y="1700808"/>
            <a:ext cx="9048814" cy="830997"/>
          </a:xfrm>
          <a:prstGeom prst="rect">
            <a:avLst/>
          </a:prstGeom>
          <a:noFill/>
        </p:spPr>
        <p:txBody>
          <a:bodyPr wrap="square">
            <a:spAutoFit/>
          </a:bodyPr>
          <a:lstStyle/>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建物の断熱化、設備・機器等の省エネ・省</a:t>
            </a:r>
            <a:r>
              <a:rPr lang="en-US" altLang="ja-JP" sz="1600" dirty="0">
                <a:solidFill>
                  <a:srgbClr val="7030A0"/>
                </a:solidFill>
                <a:latin typeface="Meiryo UI" panose="020B0604030504040204" pitchFamily="50" charset="-128"/>
                <a:ea typeface="Meiryo UI" panose="020B0604030504040204" pitchFamily="50" charset="-128"/>
              </a:rPr>
              <a:t>CO</a:t>
            </a:r>
            <a:r>
              <a:rPr lang="en-US" altLang="ja-JP" sz="1600" baseline="-25000" dirty="0">
                <a:solidFill>
                  <a:srgbClr val="7030A0"/>
                </a:solidFill>
                <a:latin typeface="Meiryo UI" panose="020B0604030504040204" pitchFamily="50" charset="-128"/>
                <a:ea typeface="Meiryo UI" panose="020B0604030504040204" pitchFamily="50" charset="-128"/>
              </a:rPr>
              <a:t>2</a:t>
            </a:r>
            <a:r>
              <a:rPr lang="ja-JP" altLang="en-US" sz="1600" dirty="0">
                <a:solidFill>
                  <a:srgbClr val="7030A0"/>
                </a:solidFill>
                <a:latin typeface="Meiryo UI" panose="020B0604030504040204" pitchFamily="50" charset="-128"/>
                <a:ea typeface="Meiryo UI" panose="020B0604030504040204" pitchFamily="50" charset="-128"/>
              </a:rPr>
              <a:t>化及び運用改善（</a:t>
            </a:r>
            <a:r>
              <a:rPr lang="en-US" altLang="ja-JP" sz="1600" dirty="0">
                <a:solidFill>
                  <a:srgbClr val="7030A0"/>
                </a:solidFill>
                <a:latin typeface="Meiryo UI" panose="020B0604030504040204" pitchFamily="50" charset="-128"/>
                <a:ea typeface="Meiryo UI" panose="020B0604030504040204" pitchFamily="50" charset="-128"/>
              </a:rPr>
              <a:t>ESCO</a:t>
            </a:r>
            <a:r>
              <a:rPr lang="ja-JP" altLang="en-US" sz="1600" dirty="0">
                <a:solidFill>
                  <a:srgbClr val="7030A0"/>
                </a:solidFill>
                <a:latin typeface="Meiryo UI" panose="020B0604030504040204" pitchFamily="50" charset="-128"/>
                <a:ea typeface="Meiryo UI" panose="020B0604030504040204" pitchFamily="50" charset="-128"/>
              </a:rPr>
              <a:t>事業、</a:t>
            </a:r>
            <a:r>
              <a:rPr lang="en-US" altLang="ja-JP" sz="1600" dirty="0">
                <a:solidFill>
                  <a:srgbClr val="7030A0"/>
                </a:solidFill>
                <a:latin typeface="Meiryo UI" panose="020B0604030504040204" pitchFamily="50" charset="-128"/>
                <a:ea typeface="Meiryo UI" panose="020B0604030504040204" pitchFamily="50" charset="-128"/>
              </a:rPr>
              <a:t>CASBEE</a:t>
            </a:r>
            <a:r>
              <a:rPr lang="ja-JP" altLang="en-US" sz="1600" dirty="0">
                <a:solidFill>
                  <a:srgbClr val="7030A0"/>
                </a:solidFill>
                <a:latin typeface="Meiryo UI" panose="020B0604030504040204" pitchFamily="50" charset="-128"/>
                <a:ea typeface="Meiryo UI" panose="020B0604030504040204" pitchFamily="50" charset="-128"/>
              </a:rPr>
              <a:t>）</a:t>
            </a:r>
          </a:p>
          <a:p>
            <a:pPr marL="285750" indent="-180000">
              <a:buFont typeface="Arial" panose="020B0604020202020204" pitchFamily="34" charset="0"/>
              <a:buChar char="•"/>
            </a:pPr>
            <a:r>
              <a:rPr lang="en-US" altLang="ja-JP" sz="1600" dirty="0">
                <a:solidFill>
                  <a:srgbClr val="7030A0"/>
                </a:solidFill>
                <a:latin typeface="Meiryo UI" panose="020B0604030504040204" pitchFamily="50" charset="-128"/>
                <a:ea typeface="Meiryo UI" panose="020B0604030504040204" pitchFamily="50" charset="-128"/>
              </a:rPr>
              <a:t>BEMS</a:t>
            </a:r>
            <a:r>
              <a:rPr lang="ja-JP" altLang="en-US" sz="1600" dirty="0">
                <a:solidFill>
                  <a:srgbClr val="7030A0"/>
                </a:solidFill>
                <a:latin typeface="Meiryo UI" panose="020B0604030504040204" pitchFamily="50" charset="-128"/>
                <a:ea typeface="Meiryo UI" panose="020B0604030504040204" pitchFamily="50" charset="-128"/>
              </a:rPr>
              <a:t>、</a:t>
            </a:r>
            <a:r>
              <a:rPr lang="en-US" altLang="ja-JP" sz="1600" dirty="0">
                <a:solidFill>
                  <a:srgbClr val="7030A0"/>
                </a:solidFill>
                <a:latin typeface="Meiryo UI" panose="020B0604030504040204" pitchFamily="50" charset="-128"/>
                <a:ea typeface="Meiryo UI" panose="020B0604030504040204" pitchFamily="50" charset="-128"/>
              </a:rPr>
              <a:t>HEMS</a:t>
            </a:r>
            <a:r>
              <a:rPr lang="ja-JP" altLang="en-US" sz="1600" dirty="0">
                <a:solidFill>
                  <a:srgbClr val="7030A0"/>
                </a:solidFill>
                <a:latin typeface="Meiryo UI" panose="020B0604030504040204" pitchFamily="50" charset="-128"/>
                <a:ea typeface="Meiryo UI" panose="020B0604030504040204" pitchFamily="50" charset="-128"/>
              </a:rPr>
              <a:t>、電気・ガス使用量のお知らせ照会サービス、見える化機器（省エネナビ・電力表示器）の普及促進</a:t>
            </a:r>
          </a:p>
        </p:txBody>
      </p:sp>
      <p:sp>
        <p:nvSpPr>
          <p:cNvPr id="15" name="テキスト ボックス 14">
            <a:extLst>
              <a:ext uri="{FF2B5EF4-FFF2-40B4-BE49-F238E27FC236}">
                <a16:creationId xmlns:a16="http://schemas.microsoft.com/office/drawing/2014/main" id="{449696E0-0448-4BE0-B7DB-27CB3BA236BB}"/>
              </a:ext>
            </a:extLst>
          </p:cNvPr>
          <p:cNvSpPr txBox="1"/>
          <p:nvPr/>
        </p:nvSpPr>
        <p:spPr>
          <a:xfrm>
            <a:off x="172201" y="1294160"/>
            <a:ext cx="9141522" cy="37151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建物からの排熱を減らすための対策</a:t>
            </a:r>
          </a:p>
        </p:txBody>
      </p:sp>
      <p:sp>
        <p:nvSpPr>
          <p:cNvPr id="16" name="テキスト ボックス 15">
            <a:extLst>
              <a:ext uri="{FF2B5EF4-FFF2-40B4-BE49-F238E27FC236}">
                <a16:creationId xmlns:a16="http://schemas.microsoft.com/office/drawing/2014/main" id="{DFA4307C-12B4-4DDB-8364-25C7EFC184F9}"/>
              </a:ext>
            </a:extLst>
          </p:cNvPr>
          <p:cNvSpPr txBox="1"/>
          <p:nvPr/>
        </p:nvSpPr>
        <p:spPr>
          <a:xfrm>
            <a:off x="152658" y="2781129"/>
            <a:ext cx="9141522" cy="37151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省エネ意識を高めるための対策</a:t>
            </a:r>
          </a:p>
        </p:txBody>
      </p:sp>
      <p:sp>
        <p:nvSpPr>
          <p:cNvPr id="17" name="テキスト ボックス 16">
            <a:extLst>
              <a:ext uri="{FF2B5EF4-FFF2-40B4-BE49-F238E27FC236}">
                <a16:creationId xmlns:a16="http://schemas.microsoft.com/office/drawing/2014/main" id="{8C840857-C255-4710-B82A-388F25FF5864}"/>
              </a:ext>
            </a:extLst>
          </p:cNvPr>
          <p:cNvSpPr txBox="1"/>
          <p:nvPr/>
        </p:nvSpPr>
        <p:spPr>
          <a:xfrm>
            <a:off x="149008" y="3174067"/>
            <a:ext cx="9752000" cy="830997"/>
          </a:xfrm>
          <a:prstGeom prst="rect">
            <a:avLst/>
          </a:prstGeom>
          <a:noFill/>
        </p:spPr>
        <p:txBody>
          <a:bodyPr wrap="square">
            <a:spAutoFit/>
          </a:bodyPr>
          <a:lstStyle/>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エネルギーの見える化による省エネ意識の向上や環境家計簿の普及促進</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環境教育等の推進</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省エネの呼びかけ、省エネ・省</a:t>
            </a:r>
            <a:r>
              <a:rPr lang="en-US" altLang="ja-JP" sz="1600" dirty="0">
                <a:solidFill>
                  <a:srgbClr val="7030A0"/>
                </a:solidFill>
                <a:latin typeface="Meiryo UI" panose="020B0604030504040204" pitchFamily="50" charset="-128"/>
                <a:ea typeface="Meiryo UI" panose="020B0604030504040204" pitchFamily="50" charset="-128"/>
              </a:rPr>
              <a:t>CO</a:t>
            </a:r>
            <a:r>
              <a:rPr lang="en-US" altLang="ja-JP" sz="1600" baseline="-25000" dirty="0">
                <a:solidFill>
                  <a:srgbClr val="7030A0"/>
                </a:solidFill>
                <a:latin typeface="Meiryo UI" panose="020B0604030504040204" pitchFamily="50" charset="-128"/>
                <a:ea typeface="Meiryo UI" panose="020B0604030504040204" pitchFamily="50" charset="-128"/>
              </a:rPr>
              <a:t>2</a:t>
            </a:r>
            <a:r>
              <a:rPr lang="ja-JP" altLang="en-US" sz="1600" dirty="0">
                <a:solidFill>
                  <a:srgbClr val="7030A0"/>
                </a:solidFill>
                <a:latin typeface="Meiryo UI" panose="020B0604030504040204" pitchFamily="50" charset="-128"/>
                <a:ea typeface="Meiryo UI" panose="020B0604030504040204" pitchFamily="50" charset="-128"/>
              </a:rPr>
              <a:t>セミナーや環境イベント等による省エネ意識の向上</a:t>
            </a:r>
          </a:p>
        </p:txBody>
      </p:sp>
      <p:sp>
        <p:nvSpPr>
          <p:cNvPr id="19" name="テキスト ボックス 18">
            <a:extLst>
              <a:ext uri="{FF2B5EF4-FFF2-40B4-BE49-F238E27FC236}">
                <a16:creationId xmlns:a16="http://schemas.microsoft.com/office/drawing/2014/main" id="{4C60E7B1-B6C9-41F7-9663-8594ADD881ED}"/>
              </a:ext>
            </a:extLst>
          </p:cNvPr>
          <p:cNvSpPr txBox="1"/>
          <p:nvPr/>
        </p:nvSpPr>
        <p:spPr>
          <a:xfrm>
            <a:off x="149008" y="4221088"/>
            <a:ext cx="9141522" cy="37151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建物に熱をためないための対策</a:t>
            </a:r>
          </a:p>
        </p:txBody>
      </p:sp>
      <p:sp>
        <p:nvSpPr>
          <p:cNvPr id="20" name="テキスト ボックス 19">
            <a:extLst>
              <a:ext uri="{FF2B5EF4-FFF2-40B4-BE49-F238E27FC236}">
                <a16:creationId xmlns:a16="http://schemas.microsoft.com/office/drawing/2014/main" id="{5F06B819-6D36-44C6-88CC-39BDD6008BFE}"/>
              </a:ext>
            </a:extLst>
          </p:cNvPr>
          <p:cNvSpPr txBox="1"/>
          <p:nvPr/>
        </p:nvSpPr>
        <p:spPr>
          <a:xfrm>
            <a:off x="149008" y="4614026"/>
            <a:ext cx="9752000" cy="338554"/>
          </a:xfrm>
          <a:prstGeom prst="rect">
            <a:avLst/>
          </a:prstGeom>
          <a:noFill/>
        </p:spPr>
        <p:txBody>
          <a:bodyPr wrap="square">
            <a:spAutoFit/>
          </a:bodyPr>
          <a:lstStyle/>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建築物の環境配慮制度による対策の促進</a:t>
            </a:r>
          </a:p>
        </p:txBody>
      </p:sp>
      <p:sp>
        <p:nvSpPr>
          <p:cNvPr id="22" name="テキスト ボックス 21">
            <a:extLst>
              <a:ext uri="{FF2B5EF4-FFF2-40B4-BE49-F238E27FC236}">
                <a16:creationId xmlns:a16="http://schemas.microsoft.com/office/drawing/2014/main" id="{F44F65B2-3695-452E-B200-E2C18CAA63DC}"/>
              </a:ext>
            </a:extLst>
          </p:cNvPr>
          <p:cNvSpPr txBox="1"/>
          <p:nvPr/>
        </p:nvSpPr>
        <p:spPr>
          <a:xfrm>
            <a:off x="7090037" y="784779"/>
            <a:ext cx="2165978" cy="461665"/>
          </a:xfrm>
          <a:prstGeom prst="rect">
            <a:avLst/>
          </a:prstGeom>
          <a:noFill/>
          <a:ln>
            <a:solidFill>
              <a:schemeClr val="tx1"/>
            </a:solidFill>
          </a:ln>
        </p:spPr>
        <p:txBody>
          <a:bodyPr wrap="none" rtlCol="0">
            <a:spAutoFit/>
          </a:bodyPr>
          <a:lstStyle/>
          <a:p>
            <a:r>
              <a:rPr lang="ja-JP" altLang="en-US" sz="1200" dirty="0">
                <a:latin typeface="Meiryo UI" panose="020B0604030504040204" pitchFamily="50" charset="-128"/>
                <a:ea typeface="Meiryo UI" panose="020B0604030504040204" pitchFamily="50" charset="-128"/>
              </a:rPr>
              <a:t> ・：実行計画に類似の取組あり</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実行計画にない取組</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9166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角丸四角形 3">
            <a:extLst>
              <a:ext uri="{FF2B5EF4-FFF2-40B4-BE49-F238E27FC236}">
                <a16:creationId xmlns:a16="http://schemas.microsoft.com/office/drawing/2014/main" id="{69D51D1F-001D-47A2-AF76-3CD3B5655792}"/>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endParaRPr lang="ja-JP" altLang="en-US" sz="2000" b="1" dirty="0">
              <a:latin typeface="Meiryo UI" pitchFamily="50" charset="-128"/>
              <a:ea typeface="Meiryo UI" pitchFamily="50" charset="-128"/>
              <a:cs typeface="Meiryo UI" pitchFamily="50" charset="-128"/>
            </a:endParaRPr>
          </a:p>
        </p:txBody>
      </p:sp>
      <p:sp>
        <p:nvSpPr>
          <p:cNvPr id="48" name="タイトル 1">
            <a:extLst>
              <a:ext uri="{FF2B5EF4-FFF2-40B4-BE49-F238E27FC236}">
                <a16:creationId xmlns:a16="http://schemas.microsoft.com/office/drawing/2014/main" id="{AB2E5BB3-8EE0-4F83-94F5-12329370F90E}"/>
              </a:ext>
            </a:extLst>
          </p:cNvPr>
          <p:cNvSpPr>
            <a:spLocks noGrp="1"/>
          </p:cNvSpPr>
          <p:nvPr>
            <p:ph type="title"/>
          </p:nvPr>
        </p:nvSpPr>
        <p:spPr>
          <a:xfrm>
            <a:off x="200472" y="332656"/>
            <a:ext cx="1944216" cy="648072"/>
          </a:xfrm>
        </p:spPr>
        <p:txBody>
          <a:bodyPr>
            <a:normAutofit/>
          </a:bodyPr>
          <a:lstStyle/>
          <a:p>
            <a:pPr algn="l"/>
            <a:r>
              <a:rPr kumimoji="1" lang="ja-JP" altLang="en-US" sz="2800" dirty="0">
                <a:latin typeface="BIZ UDPゴシック" panose="020B0400000000000000" pitchFamily="50" charset="-128"/>
                <a:ea typeface="BIZ UDPゴシック" panose="020B0400000000000000" pitchFamily="50" charset="-128"/>
              </a:rPr>
              <a:t>構成</a:t>
            </a:r>
          </a:p>
        </p:txBody>
      </p:sp>
      <p:sp>
        <p:nvSpPr>
          <p:cNvPr id="50" name="コンテンツ プレースホルダー 2">
            <a:extLst>
              <a:ext uri="{FF2B5EF4-FFF2-40B4-BE49-F238E27FC236}">
                <a16:creationId xmlns:a16="http://schemas.microsoft.com/office/drawing/2014/main" id="{DBAD8433-49C9-4EA7-A70A-E00965FB93C0}"/>
              </a:ext>
            </a:extLst>
          </p:cNvPr>
          <p:cNvSpPr>
            <a:spLocks noGrp="1"/>
          </p:cNvSpPr>
          <p:nvPr>
            <p:ph idx="1"/>
          </p:nvPr>
        </p:nvSpPr>
        <p:spPr>
          <a:xfrm>
            <a:off x="128464" y="1388383"/>
            <a:ext cx="9731306" cy="3554819"/>
          </a:xfrm>
        </p:spPr>
        <p:txBody>
          <a:bodyPr wrap="square">
            <a:spAutoFit/>
          </a:bodyPr>
          <a:lstStyle/>
          <a:p>
            <a:pPr marL="612000" indent="-612000">
              <a:lnSpc>
                <a:spcPts val="2500"/>
              </a:lnSpc>
              <a:spcBef>
                <a:spcPts val="1200"/>
              </a:spcBef>
              <a:spcAft>
                <a:spcPts val="1200"/>
              </a:spcAft>
              <a:buNone/>
            </a:pPr>
            <a:r>
              <a:rPr lang="ja-JP" altLang="en-US" sz="2400" b="1" dirty="0">
                <a:latin typeface="Meiryo UI" panose="020B0604030504040204" pitchFamily="50" charset="-128"/>
                <a:ea typeface="Meiryo UI" panose="020B0604030504040204" pitchFamily="50" charset="-128"/>
              </a:rPr>
              <a:t>１　大阪府地球温暖化対策実行計画（区域施策編）の見直しについて</a:t>
            </a:r>
            <a:endParaRPr lang="en-US" altLang="ja-JP" sz="2400" b="1" dirty="0">
              <a:latin typeface="Meiryo UI" panose="020B0604030504040204" pitchFamily="50" charset="-128"/>
              <a:ea typeface="Meiryo UI" panose="020B0604030504040204" pitchFamily="50" charset="-128"/>
            </a:endParaRPr>
          </a:p>
          <a:p>
            <a:pPr marL="612000" indent="-612000">
              <a:lnSpc>
                <a:spcPts val="2500"/>
              </a:lnSpc>
              <a:spcBef>
                <a:spcPts val="1200"/>
              </a:spcBef>
              <a:spcAft>
                <a:spcPts val="1200"/>
              </a:spcAft>
              <a:buNone/>
            </a:pPr>
            <a:r>
              <a:rPr lang="ja-JP" altLang="en-US" sz="2400" b="1" dirty="0">
                <a:latin typeface="Meiryo UI" panose="020B0604030504040204" pitchFamily="50" charset="-128"/>
                <a:ea typeface="Meiryo UI" panose="020B0604030504040204" pitchFamily="50" charset="-128"/>
              </a:rPr>
              <a:t>２　地球温暖化対策計画（令和</a:t>
            </a:r>
            <a:r>
              <a:rPr lang="en-US" altLang="ja-JP" sz="2400" b="1" dirty="0">
                <a:latin typeface="Meiryo UI" panose="020B0604030504040204" pitchFamily="50" charset="-128"/>
                <a:ea typeface="Meiryo UI" panose="020B0604030504040204" pitchFamily="50" charset="-128"/>
              </a:rPr>
              <a:t>7</a:t>
            </a:r>
            <a:r>
              <a:rPr lang="ja-JP" altLang="en-US" sz="2400" b="1" dirty="0">
                <a:latin typeface="Meiryo UI" panose="020B0604030504040204" pitchFamily="50" charset="-128"/>
                <a:ea typeface="Meiryo UI" panose="020B0604030504040204" pitchFamily="50" charset="-128"/>
              </a:rPr>
              <a:t>年</a:t>
            </a:r>
            <a:r>
              <a:rPr lang="en-US" altLang="ja-JP" sz="2400" b="1" dirty="0">
                <a:latin typeface="Meiryo UI" panose="020B0604030504040204" pitchFamily="50" charset="-128"/>
                <a:ea typeface="Meiryo UI" panose="020B0604030504040204" pitchFamily="50" charset="-128"/>
              </a:rPr>
              <a:t>2</a:t>
            </a:r>
            <a:r>
              <a:rPr lang="ja-JP" altLang="en-US" sz="2400" b="1" dirty="0">
                <a:latin typeface="Meiryo UI" panose="020B0604030504040204" pitchFamily="50" charset="-128"/>
                <a:ea typeface="Meiryo UI" panose="020B0604030504040204" pitchFamily="50" charset="-128"/>
              </a:rPr>
              <a:t>月</a:t>
            </a:r>
            <a:r>
              <a:rPr lang="en-US" altLang="ja-JP" sz="2400" b="1" dirty="0">
                <a:latin typeface="Meiryo UI" panose="020B0604030504040204" pitchFamily="50" charset="-128"/>
                <a:ea typeface="Meiryo UI" panose="020B0604030504040204" pitchFamily="50" charset="-128"/>
              </a:rPr>
              <a:t>18</a:t>
            </a:r>
            <a:r>
              <a:rPr lang="ja-JP" altLang="en-US" sz="2400" b="1" dirty="0">
                <a:latin typeface="Meiryo UI" panose="020B0604030504040204" pitchFamily="50" charset="-128"/>
                <a:ea typeface="Meiryo UI" panose="020B0604030504040204" pitchFamily="50" charset="-128"/>
              </a:rPr>
              <a:t>日閣議決定）の目標について</a:t>
            </a:r>
          </a:p>
          <a:p>
            <a:pPr marL="612000" indent="-612000">
              <a:lnSpc>
                <a:spcPts val="2500"/>
              </a:lnSpc>
              <a:spcBef>
                <a:spcPts val="1200"/>
              </a:spcBef>
              <a:spcAft>
                <a:spcPts val="1200"/>
              </a:spcAft>
              <a:buNone/>
            </a:pPr>
            <a:r>
              <a:rPr lang="ja-JP" altLang="en-US" sz="2400" b="1" dirty="0">
                <a:latin typeface="Meiryo UI" panose="020B0604030504040204" pitchFamily="50" charset="-128"/>
                <a:ea typeface="Meiryo UI" panose="020B0604030504040204" pitchFamily="50" charset="-128"/>
              </a:rPr>
              <a:t>３　大阪府の</a:t>
            </a:r>
            <a:r>
              <a:rPr lang="en-US" altLang="ja-JP" sz="2400" b="1" dirty="0">
                <a:latin typeface="Meiryo UI" panose="020B0604030504040204" pitchFamily="50" charset="-128"/>
                <a:ea typeface="Meiryo UI" panose="020B0604030504040204" pitchFamily="50" charset="-128"/>
              </a:rPr>
              <a:t>2050</a:t>
            </a:r>
            <a:r>
              <a:rPr lang="ja-JP" altLang="en-US" sz="2400" b="1" dirty="0">
                <a:latin typeface="Meiryo UI" panose="020B0604030504040204" pitchFamily="50" charset="-128"/>
                <a:ea typeface="Meiryo UI" panose="020B0604030504040204" pitchFamily="50" charset="-128"/>
              </a:rPr>
              <a:t>年二酸化炭素排出量実質ゼロに向けたアプローチ</a:t>
            </a:r>
          </a:p>
          <a:p>
            <a:pPr marL="612000" indent="-612000">
              <a:lnSpc>
                <a:spcPts val="2500"/>
              </a:lnSpc>
              <a:spcBef>
                <a:spcPts val="1200"/>
              </a:spcBef>
              <a:spcAft>
                <a:spcPts val="1200"/>
              </a:spcAft>
              <a:buNone/>
            </a:pPr>
            <a:r>
              <a:rPr lang="ja-JP" altLang="en-US" sz="2400" b="1" dirty="0">
                <a:latin typeface="Meiryo UI" panose="020B0604030504040204" pitchFamily="50" charset="-128"/>
                <a:ea typeface="Meiryo UI" panose="020B0604030504040204" pitchFamily="50" charset="-128"/>
              </a:rPr>
              <a:t>４　目標設定の考え方について</a:t>
            </a:r>
          </a:p>
          <a:p>
            <a:pPr marL="612000" indent="-612000">
              <a:lnSpc>
                <a:spcPts val="2500"/>
              </a:lnSpc>
              <a:spcBef>
                <a:spcPts val="1200"/>
              </a:spcBef>
              <a:spcAft>
                <a:spcPts val="1200"/>
              </a:spcAft>
              <a:buNone/>
            </a:pPr>
            <a:r>
              <a:rPr lang="ja-JP" altLang="en-US" sz="2400" b="1" dirty="0">
                <a:latin typeface="Meiryo UI" panose="020B0604030504040204" pitchFamily="50" charset="-128"/>
                <a:ea typeface="Meiryo UI" panose="020B0604030504040204" pitchFamily="50" charset="-128"/>
              </a:rPr>
              <a:t>５　</a:t>
            </a:r>
            <a:r>
              <a:rPr lang="en-US" altLang="ja-JP" sz="2400" b="1" dirty="0">
                <a:latin typeface="Meiryo UI" panose="020B0604030504040204" pitchFamily="50" charset="-128"/>
                <a:ea typeface="Meiryo UI" panose="020B0604030504040204" pitchFamily="50" charset="-128"/>
              </a:rPr>
              <a:t>2040</a:t>
            </a:r>
            <a:r>
              <a:rPr lang="ja-JP" altLang="en-US" sz="2400" b="1" dirty="0">
                <a:latin typeface="Meiryo UI" panose="020B0604030504040204" pitchFamily="50" charset="-128"/>
                <a:ea typeface="Meiryo UI" panose="020B0604030504040204" pitchFamily="50" charset="-128"/>
              </a:rPr>
              <a:t>年度に向けて取り組む項目について</a:t>
            </a:r>
            <a:endParaRPr lang="en-US" altLang="ja-JP" sz="2400" b="1" dirty="0">
              <a:latin typeface="Meiryo UI" panose="020B0604030504040204" pitchFamily="50" charset="-128"/>
              <a:ea typeface="Meiryo UI" panose="020B0604030504040204" pitchFamily="50" charset="-128"/>
            </a:endParaRPr>
          </a:p>
          <a:p>
            <a:pPr marL="612000" indent="-612000">
              <a:lnSpc>
                <a:spcPts val="2500"/>
              </a:lnSpc>
              <a:spcBef>
                <a:spcPts val="1200"/>
              </a:spcBef>
              <a:spcAft>
                <a:spcPts val="1200"/>
              </a:spcAft>
              <a:buNone/>
            </a:pPr>
            <a:r>
              <a:rPr lang="ja-JP" altLang="en-US" sz="2400" b="1" dirty="0">
                <a:latin typeface="Meiryo UI" panose="020B0604030504040204" pitchFamily="50" charset="-128"/>
                <a:ea typeface="Meiryo UI" panose="020B0604030504040204" pitchFamily="50" charset="-128"/>
              </a:rPr>
              <a:t>６　取りまとめの考え方について</a:t>
            </a:r>
            <a:endParaRPr lang="en-US" altLang="ja-JP" sz="2400" b="1" dirty="0">
              <a:latin typeface="Meiryo UI" panose="020B0604030504040204" pitchFamily="50" charset="-128"/>
              <a:ea typeface="Meiryo UI" panose="020B0604030504040204" pitchFamily="50" charset="-128"/>
            </a:endParaRPr>
          </a:p>
        </p:txBody>
      </p:sp>
      <p:sp>
        <p:nvSpPr>
          <p:cNvPr id="7" name="スライド番号プレースホルダー 9">
            <a:extLst>
              <a:ext uri="{FF2B5EF4-FFF2-40B4-BE49-F238E27FC236}">
                <a16:creationId xmlns:a16="http://schemas.microsoft.com/office/drawing/2014/main" id="{AED72D9D-467F-4FA2-8A27-00F948BF715C}"/>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393789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19</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19</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 </a:t>
            </a:r>
            <a:r>
              <a:rPr lang="ja-JP" altLang="en-US" dirty="0">
                <a:latin typeface="Meiryo UI" panose="020B0604030504040204" pitchFamily="50" charset="-128"/>
                <a:ea typeface="Meiryo UI" panose="020B0604030504040204" pitchFamily="50" charset="-128"/>
              </a:rPr>
              <a:t>脱炭素経営</a:t>
            </a:r>
          </a:p>
        </p:txBody>
      </p:sp>
      <p:sp>
        <p:nvSpPr>
          <p:cNvPr id="14" name="テキスト ボックス 13">
            <a:extLst>
              <a:ext uri="{FF2B5EF4-FFF2-40B4-BE49-F238E27FC236}">
                <a16:creationId xmlns:a16="http://schemas.microsoft.com/office/drawing/2014/main" id="{2D4D9842-1753-4A05-BBD9-7D157FCA1930}"/>
              </a:ext>
            </a:extLst>
          </p:cNvPr>
          <p:cNvSpPr txBox="1"/>
          <p:nvPr/>
        </p:nvSpPr>
        <p:spPr>
          <a:xfrm>
            <a:off x="152658" y="1988840"/>
            <a:ext cx="9141522" cy="304698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○おおさかスマートエネルギーセンターによる、中小事業者における省エネ・省</a:t>
            </a:r>
            <a:r>
              <a:rPr lang="en-US" altLang="ja-JP" sz="1600" dirty="0">
                <a:latin typeface="Meiryo UI" panose="020B0604030504040204" pitchFamily="50" charset="-128"/>
                <a:ea typeface="Meiryo UI" panose="020B0604030504040204" pitchFamily="50" charset="-128"/>
              </a:rPr>
              <a:t>CO</a:t>
            </a:r>
            <a:r>
              <a:rPr lang="en-US" altLang="ja-JP" sz="1600" baseline="-25000" dirty="0">
                <a:latin typeface="Meiryo UI" panose="020B0604030504040204" pitchFamily="50" charset="-128"/>
                <a:ea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rPr>
              <a:t>の取組みに関するワンストップ相談対応</a:t>
            </a:r>
          </a:p>
          <a:p>
            <a:r>
              <a:rPr lang="ja-JP" altLang="en-US" sz="1600" dirty="0">
                <a:latin typeface="Meiryo UI" panose="020B0604030504040204" pitchFamily="50" charset="-128"/>
                <a:ea typeface="Meiryo UI" panose="020B0604030504040204" pitchFamily="50" charset="-128"/>
              </a:rPr>
              <a:t>○イベント等のほか、</a:t>
            </a:r>
            <a:r>
              <a:rPr lang="ja-JP" altLang="en-US" sz="1600" strike="dblStrike" dirty="0">
                <a:latin typeface="Meiryo UI" panose="020B0604030504040204" pitchFamily="50" charset="-128"/>
                <a:ea typeface="Meiryo UI" panose="020B0604030504040204" pitchFamily="50" charset="-128"/>
              </a:rPr>
              <a:t>温暖化防止</a:t>
            </a:r>
            <a:r>
              <a:rPr lang="ja-JP" altLang="en-US" sz="1600" dirty="0">
                <a:solidFill>
                  <a:srgbClr val="FF0000"/>
                </a:solidFill>
                <a:latin typeface="Meiryo UI" panose="020B0604030504040204" pitchFamily="50" charset="-128"/>
                <a:ea typeface="Meiryo UI" panose="020B0604030504040204" pitchFamily="50" charset="-128"/>
              </a:rPr>
              <a:t>大阪府気候変動対策の推進に関する</a:t>
            </a:r>
            <a:r>
              <a:rPr lang="ja-JP" altLang="en-US" sz="1600" dirty="0">
                <a:latin typeface="Meiryo UI" panose="020B0604030504040204" pitchFamily="50" charset="-128"/>
                <a:ea typeface="Meiryo UI" panose="020B0604030504040204" pitchFamily="50" charset="-128"/>
              </a:rPr>
              <a:t>条例に基づく特定事業者の報告書でのカーボン・オフセット制度の活用促進</a:t>
            </a:r>
          </a:p>
          <a:p>
            <a:r>
              <a:rPr lang="ja-JP" altLang="en-US" sz="1600" dirty="0">
                <a:latin typeface="Meiryo UI" panose="020B0604030504040204" pitchFamily="50" charset="-128"/>
                <a:ea typeface="Meiryo UI" panose="020B0604030504040204" pitchFamily="50" charset="-128"/>
              </a:rPr>
              <a:t>○府内企業による</a:t>
            </a:r>
            <a:r>
              <a:rPr lang="en-US" altLang="ja-JP" sz="1600" dirty="0">
                <a:latin typeface="Meiryo UI" panose="020B0604030504040204" pitchFamily="50" charset="-128"/>
                <a:ea typeface="Meiryo UI" panose="020B0604030504040204" pitchFamily="50" charset="-128"/>
              </a:rPr>
              <a:t>SBT</a:t>
            </a:r>
            <a:r>
              <a:rPr lang="ja-JP" altLang="en-US" sz="1600" dirty="0">
                <a:latin typeface="Meiryo UI" panose="020B0604030504040204" pitchFamily="50" charset="-128"/>
                <a:ea typeface="Meiryo UI" panose="020B0604030504040204" pitchFamily="50" charset="-128"/>
              </a:rPr>
              <a:t>認定取得や</a:t>
            </a:r>
            <a:r>
              <a:rPr lang="en-US" altLang="ja-JP" sz="1600" dirty="0">
                <a:latin typeface="Meiryo UI" panose="020B0604030504040204" pitchFamily="50" charset="-128"/>
                <a:ea typeface="Meiryo UI" panose="020B0604030504040204" pitchFamily="50" charset="-128"/>
              </a:rPr>
              <a:t>RE100</a:t>
            </a:r>
            <a:r>
              <a:rPr lang="ja-JP" altLang="en-US" sz="1600" dirty="0">
                <a:latin typeface="Meiryo UI" panose="020B0604030504040204" pitchFamily="50" charset="-128"/>
                <a:ea typeface="Meiryo UI" panose="020B0604030504040204" pitchFamily="50" charset="-128"/>
              </a:rPr>
              <a:t>への参加、中小事業者による再エネ</a:t>
            </a:r>
            <a:r>
              <a:rPr lang="en-US" altLang="ja-JP" sz="1600" dirty="0">
                <a:latin typeface="Meiryo UI" panose="020B0604030504040204" pitchFamily="50" charset="-128"/>
                <a:ea typeface="Meiryo UI" panose="020B0604030504040204" pitchFamily="50" charset="-128"/>
              </a:rPr>
              <a:t>100</a:t>
            </a:r>
            <a:r>
              <a:rPr lang="ja-JP" altLang="en-US" sz="1600" dirty="0">
                <a:latin typeface="Meiryo UI" panose="020B0604030504040204" pitchFamily="50" charset="-128"/>
                <a:ea typeface="Meiryo UI" panose="020B0604030504040204" pitchFamily="50" charset="-128"/>
              </a:rPr>
              <a:t>宣言 </a:t>
            </a:r>
            <a:r>
              <a:rPr lang="en-US" altLang="ja-JP" sz="1600" dirty="0">
                <a:latin typeface="Meiryo UI" panose="020B0604030504040204" pitchFamily="50" charset="-128"/>
                <a:ea typeface="Meiryo UI" panose="020B0604030504040204" pitchFamily="50" charset="-128"/>
              </a:rPr>
              <a:t>RE Action</a:t>
            </a:r>
            <a:r>
              <a:rPr lang="ja-JP" altLang="en-US" sz="1600" dirty="0">
                <a:latin typeface="Meiryo UI" panose="020B0604030504040204" pitchFamily="50" charset="-128"/>
                <a:ea typeface="Meiryo UI" panose="020B0604030504040204" pitchFamily="50" charset="-128"/>
              </a:rPr>
              <a:t>への参加の促進</a:t>
            </a:r>
          </a:p>
          <a:p>
            <a:r>
              <a:rPr lang="ja-JP" altLang="en-US" sz="1600" dirty="0">
                <a:latin typeface="Meiryo UI" panose="020B0604030504040204" pitchFamily="50" charset="-128"/>
                <a:ea typeface="Meiryo UI" panose="020B0604030504040204" pitchFamily="50" charset="-128"/>
              </a:rPr>
              <a:t>○優良事例の情報発信等によるサプライチェーン全体での排出削減の促進</a:t>
            </a:r>
          </a:p>
          <a:p>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CO</a:t>
            </a:r>
            <a:r>
              <a:rPr lang="en-US" altLang="ja-JP" sz="1600" baseline="-25000" dirty="0">
                <a:latin typeface="Meiryo UI" panose="020B0604030504040204" pitchFamily="50" charset="-128"/>
                <a:ea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rPr>
              <a:t>削減クレジットの活用や技術支援等を通じた域外での</a:t>
            </a:r>
            <a:r>
              <a:rPr lang="en-US" altLang="ja-JP" sz="1600" dirty="0">
                <a:latin typeface="Meiryo UI" panose="020B0604030504040204" pitchFamily="50" charset="-128"/>
                <a:ea typeface="Meiryo UI" panose="020B0604030504040204" pitchFamily="50" charset="-128"/>
              </a:rPr>
              <a:t>CO</a:t>
            </a:r>
            <a:r>
              <a:rPr lang="en-US" altLang="ja-JP" sz="1600" baseline="-25000" dirty="0">
                <a:latin typeface="Meiryo UI" panose="020B0604030504040204" pitchFamily="50" charset="-128"/>
                <a:ea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rPr>
              <a:t>削減への貢献の促進</a:t>
            </a:r>
          </a:p>
          <a:p>
            <a:r>
              <a:rPr lang="ja-JP" altLang="en-US" sz="1600" dirty="0">
                <a:latin typeface="Meiryo UI" panose="020B0604030504040204" pitchFamily="50" charset="-128"/>
                <a:ea typeface="Meiryo UI" panose="020B0604030504040204" pitchFamily="50" charset="-128"/>
              </a:rPr>
              <a:t>○地域金融機関による</a:t>
            </a:r>
            <a:r>
              <a:rPr lang="en-US" altLang="ja-JP" sz="1600" dirty="0">
                <a:latin typeface="Meiryo UI" panose="020B0604030504040204" pitchFamily="50" charset="-128"/>
                <a:ea typeface="Meiryo UI" panose="020B0604030504040204" pitchFamily="50" charset="-128"/>
              </a:rPr>
              <a:t>ESG</a:t>
            </a:r>
            <a:r>
              <a:rPr lang="ja-JP" altLang="en-US" sz="1600" dirty="0">
                <a:latin typeface="Meiryo UI" panose="020B0604030504040204" pitchFamily="50" charset="-128"/>
                <a:ea typeface="Meiryo UI" panose="020B0604030504040204" pitchFamily="50" charset="-128"/>
              </a:rPr>
              <a:t>投資の活性化や事業者・投資家の理解促進、事業者における案件形成やモニタリング・実績評価等のノウハウの獲得支援等を通じた中小事業者の脱炭素経営の促進</a:t>
            </a:r>
          </a:p>
          <a:p>
            <a:r>
              <a:rPr lang="ja-JP" altLang="en-US" sz="1600" dirty="0">
                <a:latin typeface="Meiryo UI" panose="020B0604030504040204" pitchFamily="50" charset="-128"/>
                <a:ea typeface="Meiryo UI" panose="020B0604030504040204" pitchFamily="50" charset="-128"/>
              </a:rPr>
              <a:t>○インターナルカーボンプライシングなど脱炭素化に配慮した企業活動の事例の紹介などの情報発信</a:t>
            </a:r>
            <a:endParaRPr lang="en-US" altLang="ja-JP" sz="16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49696E0-0448-4BE0-B7DB-27CB3BA236BB}"/>
              </a:ext>
            </a:extLst>
          </p:cNvPr>
          <p:cNvSpPr txBox="1"/>
          <p:nvPr/>
        </p:nvSpPr>
        <p:spPr>
          <a:xfrm>
            <a:off x="172201" y="1294160"/>
            <a:ext cx="9141522" cy="646331"/>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en-US" altLang="ja-JP" sz="1800" dirty="0">
                <a:latin typeface="Meiryo UI" panose="020B0604030504040204" pitchFamily="50" charset="-128"/>
                <a:ea typeface="Meiryo UI" panose="020B0604030504040204" pitchFamily="50" charset="-128"/>
              </a:rPr>
              <a:t>ESG</a:t>
            </a:r>
            <a:r>
              <a:rPr lang="ja-JP" altLang="en-US" sz="1800" dirty="0">
                <a:latin typeface="Meiryo UI" panose="020B0604030504040204" pitchFamily="50" charset="-128"/>
                <a:ea typeface="Meiryo UI" panose="020B0604030504040204" pitchFamily="50" charset="-128"/>
              </a:rPr>
              <a:t>投資の活性化や金銭的インセンティブを用いた自主的取組の促進などによる企業経営における脱炭素化の推進</a:t>
            </a:r>
          </a:p>
        </p:txBody>
      </p:sp>
      <p:sp>
        <p:nvSpPr>
          <p:cNvPr id="12" name="テキスト ボックス 11">
            <a:extLst>
              <a:ext uri="{FF2B5EF4-FFF2-40B4-BE49-F238E27FC236}">
                <a16:creationId xmlns:a16="http://schemas.microsoft.com/office/drawing/2014/main" id="{A99C4294-7E38-4F56-B95B-1AB036EB73A1}"/>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
        <p:nvSpPr>
          <p:cNvPr id="20" name="テキスト ボックス 19">
            <a:extLst>
              <a:ext uri="{FF2B5EF4-FFF2-40B4-BE49-F238E27FC236}">
                <a16:creationId xmlns:a16="http://schemas.microsoft.com/office/drawing/2014/main" id="{25197998-FA6B-4BF4-8289-36552F54AA00}"/>
              </a:ext>
            </a:extLst>
          </p:cNvPr>
          <p:cNvSpPr txBox="1"/>
          <p:nvPr/>
        </p:nvSpPr>
        <p:spPr>
          <a:xfrm>
            <a:off x="128464" y="5117703"/>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en-US" altLang="ja-JP" sz="1800" dirty="0">
                <a:solidFill>
                  <a:srgbClr val="FF0000"/>
                </a:solidFill>
                <a:latin typeface="Meiryo UI" panose="020B0604030504040204" pitchFamily="50" charset="-128"/>
                <a:ea typeface="Meiryo UI" panose="020B0604030504040204" pitchFamily="50" charset="-128"/>
              </a:rPr>
              <a:t>GX</a:t>
            </a:r>
            <a:r>
              <a:rPr lang="ja-JP" altLang="en-US" sz="1800" dirty="0">
                <a:solidFill>
                  <a:srgbClr val="FF0000"/>
                </a:solidFill>
                <a:latin typeface="Meiryo UI" panose="020B0604030504040204" pitchFamily="50" charset="-128"/>
                <a:ea typeface="Meiryo UI" panose="020B0604030504040204" pitchFamily="50" charset="-128"/>
              </a:rPr>
              <a:t>を通じた脱炭素経営の促進</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重点施策</a:t>
            </a:r>
            <a:r>
              <a:rPr lang="en-US" altLang="ja-JP" sz="1800" dirty="0">
                <a:solidFill>
                  <a:srgbClr val="FF0000"/>
                </a:solidFill>
                <a:latin typeface="Meiryo UI" panose="020B0604030504040204" pitchFamily="50" charset="-128"/>
                <a:ea typeface="Meiryo UI" panose="020B0604030504040204" pitchFamily="50" charset="-128"/>
              </a:rPr>
              <a:t>】</a:t>
            </a:r>
            <a:endParaRPr lang="ja-JP" altLang="en-US" sz="1800" dirty="0">
              <a:solidFill>
                <a:srgbClr val="FF0000"/>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8FB5AE87-6BF9-4CFC-8ABD-E22378343FC1}"/>
              </a:ext>
            </a:extLst>
          </p:cNvPr>
          <p:cNvSpPr txBox="1"/>
          <p:nvPr/>
        </p:nvSpPr>
        <p:spPr>
          <a:xfrm>
            <a:off x="152658" y="5520134"/>
            <a:ext cx="9141522" cy="1077218"/>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pPr marL="92075"/>
            <a:r>
              <a:rPr lang="ja-JP" altLang="en-US" sz="1600" dirty="0">
                <a:solidFill>
                  <a:srgbClr val="FF0000"/>
                </a:solidFill>
                <a:latin typeface="Meiryo UI" panose="020B0604030504040204" pitchFamily="50" charset="-128"/>
                <a:ea typeface="Meiryo UI" panose="020B0604030504040204" pitchFamily="50" charset="-128"/>
              </a:rPr>
              <a:t>◇府条例に基づく届出制度と連動したサステナビリティ・リンク・ローン（</a:t>
            </a:r>
            <a:r>
              <a:rPr lang="en-US" altLang="ja-JP" sz="1600" dirty="0">
                <a:solidFill>
                  <a:srgbClr val="FF0000"/>
                </a:solidFill>
                <a:latin typeface="Meiryo UI" panose="020B0604030504040204" pitchFamily="50" charset="-128"/>
                <a:ea typeface="Meiryo UI" panose="020B0604030504040204" pitchFamily="50" charset="-128"/>
              </a:rPr>
              <a:t>SLL</a:t>
            </a:r>
            <a:r>
              <a:rPr lang="ja-JP" altLang="en-US" sz="1600" dirty="0">
                <a:solidFill>
                  <a:srgbClr val="FF0000"/>
                </a:solidFill>
                <a:latin typeface="Meiryo UI" panose="020B0604030504040204" pitchFamily="50" charset="-128"/>
                <a:ea typeface="Meiryo UI" panose="020B0604030504040204" pitchFamily="50" charset="-128"/>
              </a:rPr>
              <a:t>）制度の構築・運用</a:t>
            </a:r>
          </a:p>
          <a:p>
            <a:pPr marL="92075"/>
            <a:r>
              <a:rPr lang="ja-JP" altLang="en-US" sz="1600" dirty="0">
                <a:solidFill>
                  <a:srgbClr val="FF0000"/>
                </a:solidFill>
                <a:latin typeface="Meiryo UI" panose="020B0604030504040204" pitchFamily="50" charset="-128"/>
                <a:ea typeface="Meiryo UI" panose="020B0604030504040204" pitchFamily="50" charset="-128"/>
              </a:rPr>
              <a:t>○製品のカーボンフットプリントや</a:t>
            </a:r>
            <a:r>
              <a:rPr lang="en-US" altLang="ja-JP" sz="1600" dirty="0">
                <a:solidFill>
                  <a:srgbClr val="FF0000"/>
                </a:solidFill>
                <a:latin typeface="Meiryo UI" panose="020B0604030504040204" pitchFamily="50" charset="-128"/>
                <a:ea typeface="Meiryo UI" panose="020B0604030504040204" pitchFamily="50" charset="-128"/>
              </a:rPr>
              <a:t>CO</a:t>
            </a:r>
            <a:r>
              <a:rPr lang="en-US" altLang="ja-JP" sz="1600" baseline="-25000" dirty="0">
                <a:solidFill>
                  <a:srgbClr val="FF0000"/>
                </a:solidFill>
                <a:latin typeface="Meiryo UI" panose="020B0604030504040204" pitchFamily="50" charset="-128"/>
                <a:ea typeface="Meiryo UI" panose="020B0604030504040204" pitchFamily="50" charset="-128"/>
              </a:rPr>
              <a:t>2</a:t>
            </a:r>
            <a:r>
              <a:rPr lang="ja-JP" altLang="en-US" sz="1600" dirty="0">
                <a:solidFill>
                  <a:srgbClr val="FF0000"/>
                </a:solidFill>
                <a:latin typeface="Meiryo UI" panose="020B0604030504040204" pitchFamily="50" charset="-128"/>
                <a:ea typeface="Meiryo UI" panose="020B0604030504040204" pitchFamily="50" charset="-128"/>
              </a:rPr>
              <a:t>削減貢献量、削減実績量の見える化促進</a:t>
            </a:r>
          </a:p>
          <a:p>
            <a:pPr marL="92075"/>
            <a:r>
              <a:rPr lang="ja-JP" altLang="en-US" sz="1600" dirty="0">
                <a:solidFill>
                  <a:srgbClr val="FF0000"/>
                </a:solidFill>
                <a:latin typeface="Meiryo UI" panose="020B0604030504040204" pitchFamily="50" charset="-128"/>
                <a:ea typeface="Meiryo UI" panose="020B0604030504040204" pitchFamily="50" charset="-128"/>
              </a:rPr>
              <a:t>▽公共調達等における脱炭素評価を通じた事業者の脱炭素化の促進</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70836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20</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20</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 </a:t>
            </a:r>
            <a:r>
              <a:rPr lang="ja-JP" altLang="en-US" dirty="0">
                <a:latin typeface="Meiryo UI" panose="020B0604030504040204" pitchFamily="50" charset="-128"/>
                <a:ea typeface="Meiryo UI" panose="020B0604030504040204" pitchFamily="50" charset="-128"/>
              </a:rPr>
              <a:t>脱炭素経営</a:t>
            </a:r>
          </a:p>
        </p:txBody>
      </p:sp>
      <p:sp>
        <p:nvSpPr>
          <p:cNvPr id="17" name="テキスト ボックス 16">
            <a:extLst>
              <a:ext uri="{FF2B5EF4-FFF2-40B4-BE49-F238E27FC236}">
                <a16:creationId xmlns:a16="http://schemas.microsoft.com/office/drawing/2014/main" id="{8E8B2B85-FC35-445E-8BB7-4C22C4200B81}"/>
              </a:ext>
            </a:extLst>
          </p:cNvPr>
          <p:cNvSpPr txBox="1"/>
          <p:nvPr/>
        </p:nvSpPr>
        <p:spPr>
          <a:xfrm>
            <a:off x="154410" y="1296301"/>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FF0000"/>
                </a:solidFill>
                <a:latin typeface="Meiryo UI" panose="020B0604030504040204" pitchFamily="50" charset="-128"/>
                <a:ea typeface="Meiryo UI" panose="020B0604030504040204" pitchFamily="50" charset="-128"/>
              </a:rPr>
              <a:t>金融を通じた脱炭素経営の促進</a:t>
            </a:r>
            <a:endParaRPr lang="en-US" altLang="ja-JP" sz="1800" dirty="0">
              <a:solidFill>
                <a:srgbClr val="FF0000"/>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28EA4912-D0F8-4826-AD3B-0A31C1EBBA41}"/>
              </a:ext>
            </a:extLst>
          </p:cNvPr>
          <p:cNvSpPr txBox="1"/>
          <p:nvPr/>
        </p:nvSpPr>
        <p:spPr>
          <a:xfrm>
            <a:off x="154410" y="1703710"/>
            <a:ext cx="9141522" cy="1077218"/>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 </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pPr marL="92075" indent="-92075"/>
            <a:r>
              <a:rPr lang="ja-JP" altLang="en-US" sz="1600" dirty="0">
                <a:solidFill>
                  <a:srgbClr val="FF0000"/>
                </a:solidFill>
                <a:latin typeface="Meiryo UI" panose="020B0604030504040204" pitchFamily="50" charset="-128"/>
                <a:ea typeface="Meiryo UI" panose="020B0604030504040204" pitchFamily="50" charset="-128"/>
              </a:rPr>
              <a:t>◇府条例に基づく届出制度と連動したサステナビリティ・リンク・ローン（</a:t>
            </a:r>
            <a:r>
              <a:rPr lang="en-US" altLang="ja-JP" sz="1600" dirty="0">
                <a:solidFill>
                  <a:srgbClr val="FF0000"/>
                </a:solidFill>
                <a:latin typeface="Meiryo UI" panose="020B0604030504040204" pitchFamily="50" charset="-128"/>
                <a:ea typeface="Meiryo UI" panose="020B0604030504040204" pitchFamily="50" charset="-128"/>
              </a:rPr>
              <a:t>SLL</a:t>
            </a:r>
            <a:r>
              <a:rPr lang="ja-JP" altLang="en-US" sz="1600" dirty="0">
                <a:solidFill>
                  <a:srgbClr val="FF0000"/>
                </a:solidFill>
                <a:latin typeface="Meiryo UI" panose="020B0604030504040204" pitchFamily="50" charset="-128"/>
                <a:ea typeface="Meiryo UI" panose="020B0604030504040204" pitchFamily="50" charset="-128"/>
              </a:rPr>
              <a:t>）制度の構築・運用</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pPr marL="92075" indent="-92075"/>
            <a:r>
              <a:rPr lang="ja-JP" altLang="en-US" sz="1600" dirty="0">
                <a:solidFill>
                  <a:srgbClr val="FF0000"/>
                </a:solidFill>
                <a:latin typeface="Meiryo UI" panose="020B0604030504040204" pitchFamily="50" charset="-128"/>
                <a:ea typeface="Meiryo UI" panose="020B0604030504040204" pitchFamily="50" charset="-128"/>
              </a:rPr>
              <a:t>◇支援メニューの充実・グリーンファイナンス活用促進に向けた産官金の対話の場の設置</a:t>
            </a:r>
            <a:endParaRPr lang="en-US" altLang="ja-JP" sz="1600" dirty="0">
              <a:solidFill>
                <a:srgbClr val="FF0000"/>
              </a:solidFill>
              <a:latin typeface="Meiryo UI" panose="020B0604030504040204" pitchFamily="50" charset="-128"/>
              <a:ea typeface="Meiryo UI" panose="020B0604030504040204" pitchFamily="50" charset="-128"/>
            </a:endParaRPr>
          </a:p>
          <a:p>
            <a:pPr marL="92075" indent="-92075"/>
            <a:r>
              <a:rPr lang="ja-JP" altLang="en-US" sz="1600" dirty="0">
                <a:solidFill>
                  <a:srgbClr val="FF0000"/>
                </a:solidFill>
                <a:latin typeface="Meiryo UI" panose="020B0604030504040204" pitchFamily="50" charset="-128"/>
                <a:ea typeface="Meiryo UI" panose="020B0604030504040204" pitchFamily="50" charset="-128"/>
              </a:rPr>
              <a:t>○金融機関等の支援機関職員を対象とした脱炭素支援人材の育成</a:t>
            </a:r>
          </a:p>
        </p:txBody>
      </p:sp>
      <p:sp>
        <p:nvSpPr>
          <p:cNvPr id="12" name="テキスト ボックス 11">
            <a:extLst>
              <a:ext uri="{FF2B5EF4-FFF2-40B4-BE49-F238E27FC236}">
                <a16:creationId xmlns:a16="http://schemas.microsoft.com/office/drawing/2014/main" id="{A99C4294-7E38-4F56-B95B-1AB036EB73A1}"/>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
        <p:nvSpPr>
          <p:cNvPr id="16" name="テキスト ボックス 15">
            <a:extLst>
              <a:ext uri="{FF2B5EF4-FFF2-40B4-BE49-F238E27FC236}">
                <a16:creationId xmlns:a16="http://schemas.microsoft.com/office/drawing/2014/main" id="{9E6516A1-EA45-4C10-833D-7E1940710F6A}"/>
              </a:ext>
            </a:extLst>
          </p:cNvPr>
          <p:cNvSpPr txBox="1"/>
          <p:nvPr/>
        </p:nvSpPr>
        <p:spPr>
          <a:xfrm>
            <a:off x="143133" y="3403600"/>
            <a:ext cx="9141522" cy="1323439"/>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○消費時に省エネに貢献する商品など、自社のみならずサプライチェーンでの脱炭素化に貢献する先進的で優れた取組みに対する顕彰や事例紹介の実施</a:t>
            </a:r>
          </a:p>
          <a:p>
            <a:r>
              <a:rPr lang="ja-JP" altLang="en-US" sz="1600" dirty="0">
                <a:latin typeface="Meiryo UI" panose="020B0604030504040204" pitchFamily="50" charset="-128"/>
                <a:ea typeface="Meiryo UI" panose="020B0604030504040204" pitchFamily="50" charset="-128"/>
              </a:rPr>
              <a:t>○農業分野の脱炭素化に貢献する農業生産資材の民間開発及び普及の促進</a:t>
            </a:r>
          </a:p>
          <a:p>
            <a:endParaRPr lang="ja-JP" altLang="en-US" sz="1600"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A705CC68-BF73-4AED-83A1-60E2DA875363}"/>
              </a:ext>
            </a:extLst>
          </p:cNvPr>
          <p:cNvSpPr txBox="1"/>
          <p:nvPr/>
        </p:nvSpPr>
        <p:spPr>
          <a:xfrm>
            <a:off x="162676" y="2996952"/>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様々な分野における脱炭素化に貢献する製品やサービスの開発・普及促進</a:t>
            </a:r>
          </a:p>
        </p:txBody>
      </p:sp>
      <p:sp>
        <p:nvSpPr>
          <p:cNvPr id="22" name="テキスト ボックス 21">
            <a:extLst>
              <a:ext uri="{FF2B5EF4-FFF2-40B4-BE49-F238E27FC236}">
                <a16:creationId xmlns:a16="http://schemas.microsoft.com/office/drawing/2014/main" id="{157D5DA5-4E01-48CF-BEAC-D4F961EBF9FE}"/>
              </a:ext>
            </a:extLst>
          </p:cNvPr>
          <p:cNvSpPr txBox="1"/>
          <p:nvPr/>
        </p:nvSpPr>
        <p:spPr>
          <a:xfrm>
            <a:off x="128464" y="4653136"/>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FF0000"/>
                </a:solidFill>
                <a:latin typeface="Meiryo UI" panose="020B0604030504040204" pitchFamily="50" charset="-128"/>
                <a:ea typeface="Meiryo UI" panose="020B0604030504040204" pitchFamily="50" charset="-128"/>
              </a:rPr>
              <a:t>環境価値の可視化等による適性評価の促進</a:t>
            </a:r>
          </a:p>
        </p:txBody>
      </p:sp>
      <p:sp>
        <p:nvSpPr>
          <p:cNvPr id="23" name="テキスト ボックス 22">
            <a:extLst>
              <a:ext uri="{FF2B5EF4-FFF2-40B4-BE49-F238E27FC236}">
                <a16:creationId xmlns:a16="http://schemas.microsoft.com/office/drawing/2014/main" id="{D70D8544-6556-4C54-8609-76BB9821A02A}"/>
              </a:ext>
            </a:extLst>
          </p:cNvPr>
          <p:cNvSpPr txBox="1"/>
          <p:nvPr/>
        </p:nvSpPr>
        <p:spPr>
          <a:xfrm>
            <a:off x="128464" y="5057889"/>
            <a:ext cx="9141522" cy="1323439"/>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 </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pPr marL="92075"/>
            <a:r>
              <a:rPr lang="ja-JP" altLang="en-US" sz="1600" dirty="0">
                <a:solidFill>
                  <a:srgbClr val="FF0000"/>
                </a:solidFill>
                <a:latin typeface="Meiryo UI" panose="020B0604030504040204" pitchFamily="50" charset="-128"/>
                <a:ea typeface="Meiryo UI" panose="020B0604030504040204" pitchFamily="50" charset="-128"/>
              </a:rPr>
              <a:t>○製品のカーボンフットプリントや</a:t>
            </a:r>
            <a:r>
              <a:rPr lang="en-US" altLang="ja-JP" sz="1600" dirty="0">
                <a:solidFill>
                  <a:srgbClr val="FF0000"/>
                </a:solidFill>
                <a:latin typeface="Meiryo UI" panose="020B0604030504040204" pitchFamily="50" charset="-128"/>
                <a:ea typeface="Meiryo UI" panose="020B0604030504040204" pitchFamily="50" charset="-128"/>
              </a:rPr>
              <a:t>CO</a:t>
            </a:r>
            <a:r>
              <a:rPr lang="en-US" altLang="ja-JP" sz="1600" baseline="-25000" dirty="0">
                <a:solidFill>
                  <a:srgbClr val="FF0000"/>
                </a:solidFill>
                <a:latin typeface="Meiryo UI" panose="020B0604030504040204" pitchFamily="50" charset="-128"/>
                <a:ea typeface="Meiryo UI" panose="020B0604030504040204" pitchFamily="50" charset="-128"/>
              </a:rPr>
              <a:t>2</a:t>
            </a:r>
            <a:r>
              <a:rPr lang="ja-JP" altLang="en-US" sz="1600" dirty="0">
                <a:solidFill>
                  <a:srgbClr val="FF0000"/>
                </a:solidFill>
                <a:latin typeface="Meiryo UI" panose="020B0604030504040204" pitchFamily="50" charset="-128"/>
                <a:ea typeface="Meiryo UI" panose="020B0604030504040204" pitchFamily="50" charset="-128"/>
              </a:rPr>
              <a:t>削減貢献量、削減実績量の見える化促進</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pPr marL="92075"/>
            <a:r>
              <a:rPr lang="ja-JP" altLang="en-US" sz="1600" dirty="0">
                <a:solidFill>
                  <a:srgbClr val="FF0000"/>
                </a:solidFill>
                <a:latin typeface="Meiryo UI" panose="020B0604030504040204" pitchFamily="50" charset="-128"/>
                <a:ea typeface="Meiryo UI" panose="020B0604030504040204" pitchFamily="50" charset="-128"/>
              </a:rPr>
              <a:t>▽企業間連携によるサプライチェーン全体での排出削減の取組促進</a:t>
            </a:r>
          </a:p>
          <a:p>
            <a:pPr marL="92075"/>
            <a:r>
              <a:rPr lang="ja-JP" altLang="en-US" sz="1600" dirty="0">
                <a:solidFill>
                  <a:srgbClr val="FF0000"/>
                </a:solidFill>
                <a:latin typeface="Meiryo UI" panose="020B0604030504040204" pitchFamily="50" charset="-128"/>
                <a:ea typeface="Meiryo UI" panose="020B0604030504040204" pitchFamily="50" charset="-128"/>
              </a:rPr>
              <a:t>○カーボン・クレジットの創出・利用の活性化</a:t>
            </a:r>
          </a:p>
          <a:p>
            <a:pPr marL="92075"/>
            <a:r>
              <a:rPr lang="ja-JP" altLang="en-US" sz="1600" dirty="0">
                <a:solidFill>
                  <a:srgbClr val="FF0000"/>
                </a:solidFill>
                <a:latin typeface="Meiryo UI" panose="020B0604030504040204" pitchFamily="50" charset="-128"/>
                <a:ea typeface="Meiryo UI" panose="020B0604030504040204" pitchFamily="50" charset="-128"/>
              </a:rPr>
              <a:t>▽公共調達等における脱炭素評価を通じた事業者の脱炭素経営の促進</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9094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21</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21</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事業者による取組促進</a:t>
            </a:r>
          </a:p>
        </p:txBody>
      </p:sp>
      <p:sp>
        <p:nvSpPr>
          <p:cNvPr id="14" name="テキスト ボックス 13">
            <a:extLst>
              <a:ext uri="{FF2B5EF4-FFF2-40B4-BE49-F238E27FC236}">
                <a16:creationId xmlns:a16="http://schemas.microsoft.com/office/drawing/2014/main" id="{2D4D9842-1753-4A05-BBD9-7D157FCA1930}"/>
              </a:ext>
            </a:extLst>
          </p:cNvPr>
          <p:cNvSpPr txBox="1"/>
          <p:nvPr/>
        </p:nvSpPr>
        <p:spPr>
          <a:xfrm>
            <a:off x="152658" y="2194195"/>
            <a:ext cx="9581141" cy="107721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○温室効果ガス排出抑制対策の実施率と削減状況を総合的に評価する制度の導入による取組促進</a:t>
            </a:r>
          </a:p>
          <a:p>
            <a:r>
              <a:rPr lang="ja-JP" altLang="en-US" sz="1600" dirty="0">
                <a:latin typeface="Meiryo UI" panose="020B0604030504040204" pitchFamily="50" charset="-128"/>
                <a:ea typeface="Meiryo UI" panose="020B0604030504040204" pitchFamily="50" charset="-128"/>
              </a:rPr>
              <a:t>○特定事業者の先進的で優れた取組みに対する顕彰制度（「おおさかストップ温暖化賞」）の実施</a:t>
            </a:r>
          </a:p>
          <a:p>
            <a:r>
              <a:rPr lang="ja-JP" altLang="en-US" sz="1600" dirty="0">
                <a:latin typeface="Meiryo UI" panose="020B0604030504040204" pitchFamily="50" charset="-128"/>
                <a:ea typeface="Meiryo UI" panose="020B0604030504040204" pitchFamily="50" charset="-128"/>
              </a:rPr>
              <a:t>○</a:t>
            </a:r>
            <a:r>
              <a:rPr lang="ja-JP" altLang="en-US" sz="1600" strike="dblStrike" dirty="0">
                <a:latin typeface="Meiryo UI" panose="020B0604030504040204" pitchFamily="50" charset="-128"/>
                <a:ea typeface="Meiryo UI" panose="020B0604030504040204" pitchFamily="50" charset="-128"/>
              </a:rPr>
              <a:t>温暖化防止</a:t>
            </a:r>
            <a:r>
              <a:rPr lang="ja-JP" altLang="en-US" sz="1600" dirty="0">
                <a:solidFill>
                  <a:srgbClr val="FF0000"/>
                </a:solidFill>
                <a:latin typeface="Meiryo UI" panose="020B0604030504040204" pitchFamily="50" charset="-128"/>
                <a:ea typeface="Meiryo UI" panose="020B0604030504040204" pitchFamily="50" charset="-128"/>
              </a:rPr>
              <a:t>大阪府気候変動対策の推進に関する</a:t>
            </a:r>
            <a:r>
              <a:rPr lang="ja-JP" altLang="en-US" sz="1600" dirty="0">
                <a:latin typeface="Meiryo UI" panose="020B0604030504040204" pitchFamily="50" charset="-128"/>
                <a:ea typeface="Meiryo UI" panose="020B0604030504040204" pitchFamily="50" charset="-128"/>
              </a:rPr>
              <a:t>条例に基づく特定事業者計画書・報告書制度等の取組強化</a:t>
            </a:r>
          </a:p>
        </p:txBody>
      </p:sp>
      <p:sp>
        <p:nvSpPr>
          <p:cNvPr id="15" name="テキスト ボックス 14">
            <a:extLst>
              <a:ext uri="{FF2B5EF4-FFF2-40B4-BE49-F238E27FC236}">
                <a16:creationId xmlns:a16="http://schemas.microsoft.com/office/drawing/2014/main" id="{449696E0-0448-4BE0-B7DB-27CB3BA236BB}"/>
              </a:ext>
            </a:extLst>
          </p:cNvPr>
          <p:cNvSpPr txBox="1"/>
          <p:nvPr/>
        </p:nvSpPr>
        <p:spPr>
          <a:xfrm>
            <a:off x="172201" y="1294160"/>
            <a:ext cx="9141522" cy="923330"/>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届出制度等による温室効果ガス排出抑制対策の推進や温室効果ガス排出量削減率や取組内容の評価制度の導入など、</a:t>
            </a:r>
            <a:r>
              <a:rPr lang="ja-JP" altLang="en-US" sz="1800" strike="dblStrike" dirty="0">
                <a:latin typeface="Meiryo UI" panose="020B0604030504040204" pitchFamily="50" charset="-128"/>
                <a:ea typeface="Meiryo UI" panose="020B0604030504040204" pitchFamily="50" charset="-128"/>
              </a:rPr>
              <a:t>温暖化防止</a:t>
            </a:r>
            <a:r>
              <a:rPr lang="ja-JP" altLang="en-US" sz="1800" dirty="0">
                <a:solidFill>
                  <a:srgbClr val="FF0000"/>
                </a:solidFill>
                <a:latin typeface="Meiryo UI" panose="020B0604030504040204" pitchFamily="50" charset="-128"/>
                <a:ea typeface="Meiryo UI" panose="020B0604030504040204" pitchFamily="50" charset="-128"/>
              </a:rPr>
              <a:t>大阪府気候変動対策の推進に関する</a:t>
            </a:r>
            <a:r>
              <a:rPr lang="ja-JP" altLang="en-US" sz="1800" dirty="0">
                <a:latin typeface="Meiryo UI" panose="020B0604030504040204" pitchFamily="50" charset="-128"/>
                <a:ea typeface="Meiryo UI" panose="020B0604030504040204" pitchFamily="50" charset="-128"/>
              </a:rPr>
              <a:t>条例に基づく大規模事業者の取組促進及び優良事例の水平展開</a:t>
            </a:r>
          </a:p>
        </p:txBody>
      </p:sp>
      <p:sp>
        <p:nvSpPr>
          <p:cNvPr id="16" name="テキスト ボックス 15">
            <a:extLst>
              <a:ext uri="{FF2B5EF4-FFF2-40B4-BE49-F238E27FC236}">
                <a16:creationId xmlns:a16="http://schemas.microsoft.com/office/drawing/2014/main" id="{7321C8DF-269E-4ED4-A9AF-044340F1E0BE}"/>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24496041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22</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22</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事業者による取組促進</a:t>
            </a:r>
          </a:p>
        </p:txBody>
      </p:sp>
      <p:sp>
        <p:nvSpPr>
          <p:cNvPr id="11" name="テキスト ボックス 10">
            <a:extLst>
              <a:ext uri="{FF2B5EF4-FFF2-40B4-BE49-F238E27FC236}">
                <a16:creationId xmlns:a16="http://schemas.microsoft.com/office/drawing/2014/main" id="{EAEA3879-CCAA-45FD-BE43-4FFC734E4E16}"/>
              </a:ext>
            </a:extLst>
          </p:cNvPr>
          <p:cNvSpPr txBox="1"/>
          <p:nvPr/>
        </p:nvSpPr>
        <p:spPr>
          <a:xfrm>
            <a:off x="155900" y="1724127"/>
            <a:ext cx="9549627" cy="3293209"/>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○省エネ・省</a:t>
            </a:r>
            <a:r>
              <a:rPr lang="en-US" altLang="ja-JP" sz="1600" dirty="0">
                <a:latin typeface="Meiryo UI" panose="020B0604030504040204" pitchFamily="50" charset="-128"/>
                <a:ea typeface="Meiryo UI" panose="020B0604030504040204" pitchFamily="50" charset="-128"/>
              </a:rPr>
              <a:t>CO</a:t>
            </a:r>
            <a:r>
              <a:rPr lang="en-US" altLang="ja-JP" sz="1600" baseline="-25000" dirty="0">
                <a:latin typeface="Meiryo UI" panose="020B0604030504040204" pitchFamily="50" charset="-128"/>
                <a:ea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rPr>
              <a:t>に関するセミナー等の開催及び事業者団体等が実施するセミナー等への講師派遣</a:t>
            </a:r>
          </a:p>
          <a:p>
            <a:r>
              <a:rPr lang="ja-JP" altLang="en-US" sz="1600" dirty="0">
                <a:latin typeface="Meiryo UI" panose="020B0604030504040204" pitchFamily="50" charset="-128"/>
                <a:ea typeface="Meiryo UI" panose="020B0604030504040204" pitchFamily="50" charset="-128"/>
              </a:rPr>
              <a:t>○おおさか</a:t>
            </a:r>
            <a:r>
              <a:rPr lang="ja-JP" altLang="en-US" sz="1600" strike="dblStrike" dirty="0">
                <a:latin typeface="Meiryo UI" panose="020B0604030504040204" pitchFamily="50" charset="-128"/>
                <a:ea typeface="Meiryo UI" panose="020B0604030504040204" pitchFamily="50" charset="-128"/>
              </a:rPr>
              <a:t>版</a:t>
            </a:r>
            <a:r>
              <a:rPr lang="en-US" altLang="ja-JP" sz="1600" strike="dblStrike" dirty="0">
                <a:latin typeface="Meiryo UI" panose="020B0604030504040204" pitchFamily="50" charset="-128"/>
                <a:ea typeface="Meiryo UI" panose="020B0604030504040204" pitchFamily="50" charset="-128"/>
              </a:rPr>
              <a:t>BEMS</a:t>
            </a:r>
            <a:r>
              <a:rPr lang="ja-JP" altLang="en-US" sz="1600" dirty="0">
                <a:solidFill>
                  <a:srgbClr val="FF0000"/>
                </a:solidFill>
                <a:latin typeface="Meiryo UI" panose="020B0604030504040204" pitchFamily="50" charset="-128"/>
                <a:ea typeface="Meiryo UI" panose="020B0604030504040204" pitchFamily="50" charset="-128"/>
              </a:rPr>
              <a:t>エネマネ普及促進</a:t>
            </a:r>
            <a:r>
              <a:rPr lang="ja-JP" altLang="en-US" sz="1600" dirty="0">
                <a:latin typeface="Meiryo UI" panose="020B0604030504040204" pitchFamily="50" charset="-128"/>
                <a:ea typeface="Meiryo UI" panose="020B0604030504040204" pitchFamily="50" charset="-128"/>
              </a:rPr>
              <a:t>事業者登録制度等によるエネルギー使用量等の「見える化」による運用改善の取組促進</a:t>
            </a:r>
          </a:p>
          <a:p>
            <a:r>
              <a:rPr lang="ja-JP" altLang="en-US" sz="1600" dirty="0">
                <a:latin typeface="Meiryo UI" panose="020B0604030504040204" pitchFamily="50" charset="-128"/>
                <a:ea typeface="Meiryo UI" panose="020B0604030504040204" pitchFamily="50" charset="-128"/>
              </a:rPr>
              <a:t>○省エネ支援機関と連携した中小事業者における省エネ診断の実施</a:t>
            </a:r>
          </a:p>
          <a:p>
            <a:r>
              <a:rPr lang="ja-JP" altLang="en-US" sz="1600" dirty="0">
                <a:latin typeface="Meiryo UI" panose="020B0604030504040204" pitchFamily="50" charset="-128"/>
                <a:ea typeface="Meiryo UI" panose="020B0604030504040204" pitchFamily="50" charset="-128"/>
              </a:rPr>
              <a:t>○省エネを実行するまでのプロセスの最初から最後までを切れ目なくサポートする事業等によるフォローアップ支援</a:t>
            </a:r>
          </a:p>
          <a:p>
            <a:r>
              <a:rPr lang="ja-JP" altLang="en-US" sz="1600" dirty="0">
                <a:latin typeface="Meiryo UI" panose="020B0604030504040204" pitchFamily="50" charset="-128"/>
                <a:ea typeface="Meiryo UI" panose="020B0604030504040204" pitchFamily="50" charset="-128"/>
              </a:rPr>
              <a:t>○環境マネジメントシステム（エコアクション</a:t>
            </a:r>
            <a:r>
              <a:rPr lang="en-US" altLang="ja-JP" sz="1600" dirty="0">
                <a:latin typeface="Meiryo UI" panose="020B0604030504040204" pitchFamily="50" charset="-128"/>
                <a:ea typeface="Meiryo UI" panose="020B0604030504040204" pitchFamily="50" charset="-128"/>
              </a:rPr>
              <a:t>21</a:t>
            </a:r>
            <a:r>
              <a:rPr lang="ja-JP" altLang="en-US" sz="1600" dirty="0">
                <a:latin typeface="Meiryo UI" panose="020B0604030504040204" pitchFamily="50" charset="-128"/>
                <a:ea typeface="Meiryo UI" panose="020B0604030504040204" pitchFamily="50" charset="-128"/>
              </a:rPr>
              <a:t>等）の普及促進</a:t>
            </a: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MOBIO(</a:t>
            </a:r>
            <a:r>
              <a:rPr lang="ja-JP" altLang="en-US" sz="1600" dirty="0">
                <a:latin typeface="Meiryo UI" panose="020B0604030504040204" pitchFamily="50" charset="-128"/>
                <a:ea typeface="Meiryo UI" panose="020B0604030504040204" pitchFamily="50" charset="-128"/>
              </a:rPr>
              <a:t>ものづくりビジネスセンター大阪</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におけるおおさかスマートエネルギーセンター実施の省エネ診断など各種支援制度に関する府内ものづくり中小企業への情報提供</a:t>
            </a:r>
          </a:p>
          <a:p>
            <a:r>
              <a:rPr lang="ja-JP" altLang="en-US" sz="1600" dirty="0">
                <a:latin typeface="Meiryo UI" panose="020B0604030504040204" pitchFamily="50" charset="-128"/>
                <a:ea typeface="Meiryo UI" panose="020B0604030504040204" pitchFamily="50" charset="-128"/>
              </a:rPr>
              <a:t>○中小事業者の先進的で優れた取組みに対する顕彰制度（「おおさか</a:t>
            </a:r>
            <a:r>
              <a:rPr lang="ja-JP" altLang="en-US" sz="1600" strike="dblStrike" dirty="0">
                <a:latin typeface="Meiryo UI" panose="020B0604030504040204" pitchFamily="50" charset="-128"/>
                <a:ea typeface="Meiryo UI" panose="020B0604030504040204" pitchFamily="50" charset="-128"/>
              </a:rPr>
              <a:t>ストップ温暖化</a:t>
            </a:r>
            <a:r>
              <a:rPr lang="ja-JP" altLang="en-US" sz="1600" dirty="0">
                <a:solidFill>
                  <a:srgbClr val="FF0000"/>
                </a:solidFill>
                <a:latin typeface="Meiryo UI" panose="020B0604030504040204" pitchFamily="50" charset="-128"/>
                <a:ea typeface="Meiryo UI" panose="020B0604030504040204" pitchFamily="50" charset="-128"/>
              </a:rPr>
              <a:t>気候変動対策</a:t>
            </a:r>
            <a:r>
              <a:rPr lang="ja-JP" altLang="en-US" sz="1600" dirty="0">
                <a:latin typeface="Meiryo UI" panose="020B0604030504040204" pitchFamily="50" charset="-128"/>
                <a:ea typeface="Meiryo UI" panose="020B0604030504040204" pitchFamily="50" charset="-128"/>
              </a:rPr>
              <a:t>賞」）の実施</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solidFill>
                  <a:srgbClr val="FF0000"/>
                </a:solidFill>
                <a:latin typeface="Meiryo UI" panose="020B0604030504040204" pitchFamily="50" charset="-128"/>
                <a:ea typeface="Meiryo UI" panose="020B0604030504040204" pitchFamily="50" charset="-128"/>
              </a:rPr>
              <a:t>○中小事業者等の脱炭素化の取組みへの補助・支援</a:t>
            </a:r>
            <a:endParaRPr lang="en-US" altLang="ja-JP" sz="1600" dirty="0">
              <a:solidFill>
                <a:srgbClr val="FF0000"/>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2222ABE0-C0DB-4C01-BBAC-3AA5B8F20386}"/>
              </a:ext>
            </a:extLst>
          </p:cNvPr>
          <p:cNvSpPr txBox="1"/>
          <p:nvPr/>
        </p:nvSpPr>
        <p:spPr>
          <a:xfrm>
            <a:off x="175444" y="13068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中小事業者向けの省エネ診断や省エネ・省</a:t>
            </a:r>
            <a:r>
              <a:rPr lang="en-US" altLang="ja-JP" sz="1800" dirty="0">
                <a:latin typeface="Meiryo UI" panose="020B0604030504040204" pitchFamily="50" charset="-128"/>
                <a:ea typeface="Meiryo UI" panose="020B0604030504040204" pitchFamily="50" charset="-128"/>
              </a:rPr>
              <a:t>CO</a:t>
            </a:r>
            <a:r>
              <a:rPr lang="en-US" altLang="ja-JP" sz="1800" baseline="-25000" dirty="0">
                <a:latin typeface="Meiryo UI" panose="020B0604030504040204" pitchFamily="50" charset="-128"/>
                <a:ea typeface="Meiryo UI" panose="020B0604030504040204" pitchFamily="50" charset="-128"/>
              </a:rPr>
              <a:t>2</a:t>
            </a:r>
            <a:r>
              <a:rPr lang="ja-JP" altLang="en-US" sz="1800" dirty="0">
                <a:latin typeface="Meiryo UI" panose="020B0604030504040204" pitchFamily="50" charset="-128"/>
                <a:ea typeface="Meiryo UI" panose="020B0604030504040204" pitchFamily="50" charset="-128"/>
              </a:rPr>
              <a:t>支援</a:t>
            </a:r>
          </a:p>
        </p:txBody>
      </p:sp>
      <p:sp>
        <p:nvSpPr>
          <p:cNvPr id="16" name="テキスト ボックス 15">
            <a:extLst>
              <a:ext uri="{FF2B5EF4-FFF2-40B4-BE49-F238E27FC236}">
                <a16:creationId xmlns:a16="http://schemas.microsoft.com/office/drawing/2014/main" id="{7321C8DF-269E-4ED4-A9AF-044340F1E0BE}"/>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41960841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23</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23</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(c)</a:t>
            </a:r>
            <a:r>
              <a:rPr lang="ja-JP" altLang="en-US" dirty="0">
                <a:latin typeface="Meiryo UI" panose="020B0604030504040204" pitchFamily="50" charset="-128"/>
                <a:ea typeface="Meiryo UI" panose="020B0604030504040204" pitchFamily="50" charset="-128"/>
              </a:rPr>
              <a:t>建築物の省エネ</a:t>
            </a:r>
          </a:p>
        </p:txBody>
      </p:sp>
      <p:sp>
        <p:nvSpPr>
          <p:cNvPr id="14" name="テキスト ボックス 13">
            <a:extLst>
              <a:ext uri="{FF2B5EF4-FFF2-40B4-BE49-F238E27FC236}">
                <a16:creationId xmlns:a16="http://schemas.microsoft.com/office/drawing/2014/main" id="{2D4D9842-1753-4A05-BBD9-7D157FCA1930}"/>
              </a:ext>
            </a:extLst>
          </p:cNvPr>
          <p:cNvSpPr txBox="1"/>
          <p:nvPr/>
        </p:nvSpPr>
        <p:spPr>
          <a:xfrm>
            <a:off x="152658" y="1700808"/>
            <a:ext cx="9141522" cy="1323439"/>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ZEB</a:t>
            </a:r>
            <a:r>
              <a:rPr lang="ja-JP" altLang="en-US" sz="1600" dirty="0">
                <a:latin typeface="Meiryo UI" panose="020B0604030504040204" pitchFamily="50" charset="-128"/>
                <a:ea typeface="Meiryo UI" panose="020B0604030504040204" pitchFamily="50" charset="-128"/>
              </a:rPr>
              <a:t>等の省エネ性能の高い建築物に関する取組事例や国・市町村の補助金情報の発信等による中小事業者等における省エネ建築物の普及促進</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ESCO</a:t>
            </a:r>
            <a:r>
              <a:rPr lang="ja-JP" altLang="en-US" sz="1600" dirty="0">
                <a:latin typeface="Meiryo UI" panose="020B0604030504040204" pitchFamily="50" charset="-128"/>
                <a:ea typeface="Meiryo UI" panose="020B0604030504040204" pitchFamily="50" charset="-128"/>
              </a:rPr>
              <a:t>事業」の府有建築物への導入および府内の民間施設・公共施設への普及啓発</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endParaRPr lang="en-US" altLang="ja-JP" sz="16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49696E0-0448-4BE0-B7DB-27CB3BA236BB}"/>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省エネ性能が高い</a:t>
            </a:r>
            <a:r>
              <a:rPr lang="en-US" altLang="ja-JP" sz="1800" dirty="0">
                <a:latin typeface="Meiryo UI" panose="020B0604030504040204" pitchFamily="50" charset="-128"/>
                <a:ea typeface="Meiryo UI" panose="020B0604030504040204" pitchFamily="50" charset="-128"/>
              </a:rPr>
              <a:t>LED</a:t>
            </a:r>
            <a:r>
              <a:rPr lang="ja-JP" altLang="en-US" sz="1800" dirty="0">
                <a:latin typeface="Meiryo UI" panose="020B0604030504040204" pitchFamily="50" charset="-128"/>
                <a:ea typeface="Meiryo UI" panose="020B0604030504040204" pitchFamily="50" charset="-128"/>
              </a:rPr>
              <a:t>や高効率空調といった設備・機器の用途に適した導入促進</a:t>
            </a:r>
          </a:p>
        </p:txBody>
      </p:sp>
      <p:sp>
        <p:nvSpPr>
          <p:cNvPr id="12" name="テキスト ボックス 11">
            <a:extLst>
              <a:ext uri="{FF2B5EF4-FFF2-40B4-BE49-F238E27FC236}">
                <a16:creationId xmlns:a16="http://schemas.microsoft.com/office/drawing/2014/main" id="{3F18A34E-99EA-48B2-A539-ED8749061A09}"/>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6852117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24</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24</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(c)</a:t>
            </a:r>
            <a:r>
              <a:rPr lang="ja-JP" altLang="en-US" dirty="0">
                <a:latin typeface="Meiryo UI" panose="020B0604030504040204" pitchFamily="50" charset="-128"/>
                <a:ea typeface="Meiryo UI" panose="020B0604030504040204" pitchFamily="50" charset="-128"/>
              </a:rPr>
              <a:t>建築物の省エネ</a:t>
            </a:r>
          </a:p>
        </p:txBody>
      </p:sp>
      <p:sp>
        <p:nvSpPr>
          <p:cNvPr id="14" name="テキスト ボックス 13">
            <a:extLst>
              <a:ext uri="{FF2B5EF4-FFF2-40B4-BE49-F238E27FC236}">
                <a16:creationId xmlns:a16="http://schemas.microsoft.com/office/drawing/2014/main" id="{2D4D9842-1753-4A05-BBD9-7D157FCA1930}"/>
              </a:ext>
            </a:extLst>
          </p:cNvPr>
          <p:cNvSpPr txBox="1"/>
          <p:nvPr/>
        </p:nvSpPr>
        <p:spPr>
          <a:xfrm>
            <a:off x="152658" y="1916832"/>
            <a:ext cx="9624878" cy="304698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○建築物環境配慮指針による環境配慮技術の普及啓発、導入促進</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一定規模以上の特定建築物（事務所・店舗等）に対する建築物環境計画書の作成及び届出・公表制度による環境配慮の促進</a:t>
            </a:r>
          </a:p>
          <a:p>
            <a:r>
              <a:rPr lang="ja-JP" altLang="en-US" sz="1600" dirty="0">
                <a:latin typeface="Meiryo UI" panose="020B0604030504040204" pitchFamily="50" charset="-128"/>
                <a:ea typeface="Meiryo UI" panose="020B0604030504040204" pitchFamily="50" charset="-128"/>
              </a:rPr>
              <a:t>○環境配慮の模範となる建築物に対する顕彰制度（「おおさか環境にやさしい建築賞」「おおさかストップ温暖化賞特別賞（愛称：“涼”デザイン建築賞）」）の実施</a:t>
            </a:r>
          </a:p>
          <a:p>
            <a:r>
              <a:rPr lang="ja-JP" altLang="en-US" sz="1600" dirty="0">
                <a:latin typeface="Meiryo UI" panose="020B0604030504040204" pitchFamily="50" charset="-128"/>
                <a:ea typeface="Meiryo UI" panose="020B0604030504040204" pitchFamily="50" charset="-128"/>
              </a:rPr>
              <a:t>○建築物省エネ法等に基づく施策の活用による建築物の断熱化等の省エネ性能の向上</a:t>
            </a:r>
          </a:p>
          <a:p>
            <a:r>
              <a:rPr lang="ja-JP" altLang="en-US" sz="1600" dirty="0">
                <a:latin typeface="Meiryo UI" panose="020B0604030504040204" pitchFamily="50" charset="-128"/>
                <a:ea typeface="Meiryo UI" panose="020B0604030504040204" pitchFamily="50" charset="-128"/>
              </a:rPr>
              <a:t>○特定建築物の販売・賃貸広告時の「大阪府建築物環境性能表示」の義務化による環境性能情報の提供</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○建築物の環境配慮義務の省エネルギー基準に関する対象範囲の拡大</a:t>
            </a:r>
          </a:p>
          <a:p>
            <a:r>
              <a:rPr lang="ja-JP" altLang="en-US" sz="1600" dirty="0">
                <a:solidFill>
                  <a:srgbClr val="FF0000"/>
                </a:solidFill>
                <a:latin typeface="Meiryo UI" panose="020B0604030504040204" pitchFamily="50" charset="-128"/>
                <a:ea typeface="Meiryo UI" panose="020B0604030504040204" pitchFamily="50" charset="-128"/>
              </a:rPr>
              <a:t>▽特定建築物に対する再生可能エネルギーの導入促進の強化</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○建築物省エネ法に基づく建築士から建築主への説明時の建築物の環境配慮に伴う付加的メリットに関する周知啓発の促進</a:t>
            </a:r>
            <a:endParaRPr lang="en-US" altLang="ja-JP" sz="16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49696E0-0448-4BE0-B7DB-27CB3BA236BB}"/>
              </a:ext>
            </a:extLst>
          </p:cNvPr>
          <p:cNvSpPr txBox="1"/>
          <p:nvPr/>
        </p:nvSpPr>
        <p:spPr>
          <a:xfrm>
            <a:off x="172201" y="1294160"/>
            <a:ext cx="9141522" cy="646331"/>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strike="dblStrike" dirty="0">
                <a:latin typeface="Meiryo UI" panose="020B0604030504040204" pitchFamily="50" charset="-128"/>
                <a:ea typeface="Meiryo UI" panose="020B0604030504040204" pitchFamily="50" charset="-128"/>
              </a:rPr>
              <a:t>温暖化防止</a:t>
            </a:r>
            <a:r>
              <a:rPr lang="ja-JP" altLang="en-US" sz="1800" dirty="0">
                <a:solidFill>
                  <a:srgbClr val="FF0000"/>
                </a:solidFill>
                <a:latin typeface="Meiryo UI" panose="020B0604030504040204" pitchFamily="50" charset="-128"/>
                <a:ea typeface="Meiryo UI" panose="020B0604030504040204" pitchFamily="50" charset="-128"/>
              </a:rPr>
              <a:t>大阪府気候変動対策の推進に関する</a:t>
            </a:r>
            <a:r>
              <a:rPr lang="ja-JP" altLang="en-US" sz="1800" dirty="0">
                <a:latin typeface="Meiryo UI" panose="020B0604030504040204" pitchFamily="50" charset="-128"/>
                <a:ea typeface="Meiryo UI" panose="020B0604030504040204" pitchFamily="50" charset="-128"/>
              </a:rPr>
              <a:t>条例や建築物省エネ法等に基づく建築物の環境配慮措置の取組みの促進</a:t>
            </a:r>
          </a:p>
        </p:txBody>
      </p:sp>
      <p:sp>
        <p:nvSpPr>
          <p:cNvPr id="12" name="テキスト ボックス 11">
            <a:extLst>
              <a:ext uri="{FF2B5EF4-FFF2-40B4-BE49-F238E27FC236}">
                <a16:creationId xmlns:a16="http://schemas.microsoft.com/office/drawing/2014/main" id="{AF7F964E-3412-4BFB-8889-86835751ECA8}"/>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1774172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25</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25</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(c)</a:t>
            </a:r>
            <a:r>
              <a:rPr lang="ja-JP" altLang="en-US" dirty="0">
                <a:latin typeface="Meiryo UI" panose="020B0604030504040204" pitchFamily="50" charset="-128"/>
                <a:ea typeface="Meiryo UI" panose="020B0604030504040204" pitchFamily="50" charset="-128"/>
              </a:rPr>
              <a:t>建築物の省エネ</a:t>
            </a:r>
          </a:p>
        </p:txBody>
      </p:sp>
      <p:sp>
        <p:nvSpPr>
          <p:cNvPr id="14" name="テキスト ボックス 13">
            <a:extLst>
              <a:ext uri="{FF2B5EF4-FFF2-40B4-BE49-F238E27FC236}">
                <a16:creationId xmlns:a16="http://schemas.microsoft.com/office/drawing/2014/main" id="{2D4D9842-1753-4A05-BBD9-7D157FCA1930}"/>
              </a:ext>
            </a:extLst>
          </p:cNvPr>
          <p:cNvSpPr txBox="1"/>
          <p:nvPr/>
        </p:nvSpPr>
        <p:spPr>
          <a:xfrm>
            <a:off x="152658" y="1700808"/>
            <a:ext cx="9141522" cy="255454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ZEB</a:t>
            </a:r>
            <a:r>
              <a:rPr lang="ja-JP" altLang="en-US" sz="1600" dirty="0">
                <a:latin typeface="Meiryo UI" panose="020B0604030504040204" pitchFamily="50" charset="-128"/>
                <a:ea typeface="Meiryo UI" panose="020B0604030504040204" pitchFamily="50" charset="-128"/>
              </a:rPr>
              <a:t>等の省エネ性能の高い建築物に関する取組事例や国・市町村の補助金情報を提供する等により、中小事業者等における省エネ建築物の普及促進</a:t>
            </a:r>
          </a:p>
          <a:p>
            <a:r>
              <a:rPr lang="ja-JP" altLang="en-US" sz="1600" dirty="0">
                <a:latin typeface="Meiryo UI" panose="020B0604030504040204" pitchFamily="50" charset="-128"/>
                <a:ea typeface="Meiryo UI" panose="020B0604030504040204" pitchFamily="50" charset="-128"/>
              </a:rPr>
              <a:t>○民間施設の新築・建て替え時における</a:t>
            </a:r>
            <a:r>
              <a:rPr lang="en-US" altLang="ja-JP" sz="1600" dirty="0">
                <a:latin typeface="Meiryo UI" panose="020B0604030504040204" pitchFamily="50" charset="-128"/>
                <a:ea typeface="Meiryo UI" panose="020B0604030504040204" pitchFamily="50" charset="-128"/>
              </a:rPr>
              <a:t>ZEB</a:t>
            </a:r>
            <a:r>
              <a:rPr lang="ja-JP" altLang="en-US" sz="1600" dirty="0">
                <a:latin typeface="Meiryo UI" panose="020B0604030504040204" pitchFamily="50" charset="-128"/>
                <a:ea typeface="Meiryo UI" panose="020B0604030504040204" pitchFamily="50" charset="-128"/>
              </a:rPr>
              <a:t>化の推進のため、</a:t>
            </a:r>
            <a:r>
              <a:rPr lang="en-US" altLang="ja-JP" sz="1600" dirty="0">
                <a:latin typeface="Meiryo UI" panose="020B0604030504040204" pitchFamily="50" charset="-128"/>
                <a:ea typeface="Meiryo UI" panose="020B0604030504040204" pitchFamily="50" charset="-128"/>
              </a:rPr>
              <a:t>ZEB</a:t>
            </a:r>
            <a:r>
              <a:rPr lang="ja-JP" altLang="en-US" sz="1600" dirty="0">
                <a:latin typeface="Meiryo UI" panose="020B0604030504040204" pitchFamily="50" charset="-128"/>
                <a:ea typeface="Meiryo UI" panose="020B0604030504040204" pitchFamily="50" charset="-128"/>
              </a:rPr>
              <a:t>の好事例等の情報発信や</a:t>
            </a:r>
            <a:r>
              <a:rPr lang="en-US" altLang="ja-JP" sz="1600" dirty="0">
                <a:latin typeface="Meiryo UI" panose="020B0604030504040204" pitchFamily="50" charset="-128"/>
                <a:ea typeface="Meiryo UI" panose="020B0604030504040204" pitchFamily="50" charset="-128"/>
              </a:rPr>
              <a:t>ZEB</a:t>
            </a:r>
            <a:r>
              <a:rPr lang="ja-JP" altLang="en-US" sz="1600" dirty="0">
                <a:latin typeface="Meiryo UI" panose="020B0604030504040204" pitchFamily="50" charset="-128"/>
                <a:ea typeface="Meiryo UI" panose="020B0604030504040204" pitchFamily="50" charset="-128"/>
              </a:rPr>
              <a:t>セミナー等の実施による積極的な啓発</a:t>
            </a:r>
          </a:p>
          <a:p>
            <a:r>
              <a:rPr lang="ja-JP" altLang="en-US" sz="1600" dirty="0">
                <a:latin typeface="Meiryo UI" panose="020B0604030504040204" pitchFamily="50" charset="-128"/>
                <a:ea typeface="Meiryo UI" panose="020B0604030504040204" pitchFamily="50" charset="-128"/>
              </a:rPr>
              <a:t>○府有施設の建て替え時における</a:t>
            </a:r>
            <a:r>
              <a:rPr lang="en-US" altLang="ja-JP" sz="1600" dirty="0">
                <a:latin typeface="Meiryo UI" panose="020B0604030504040204" pitchFamily="50" charset="-128"/>
                <a:ea typeface="Meiryo UI" panose="020B0604030504040204" pitchFamily="50" charset="-128"/>
              </a:rPr>
              <a:t>ZEB</a:t>
            </a:r>
            <a:r>
              <a:rPr lang="ja-JP" altLang="en-US" sz="1600" dirty="0">
                <a:latin typeface="Meiryo UI" panose="020B0604030504040204" pitchFamily="50" charset="-128"/>
                <a:ea typeface="Meiryo UI" panose="020B0604030504040204" pitchFamily="50" charset="-128"/>
              </a:rPr>
              <a:t>化の検討及び増改築時における</a:t>
            </a:r>
            <a:r>
              <a:rPr lang="en-US" altLang="ja-JP" sz="1600" dirty="0">
                <a:latin typeface="Meiryo UI" panose="020B0604030504040204" pitchFamily="50" charset="-128"/>
                <a:ea typeface="Meiryo UI" panose="020B0604030504040204" pitchFamily="50" charset="-128"/>
              </a:rPr>
              <a:t>ZEB</a:t>
            </a:r>
            <a:r>
              <a:rPr lang="ja-JP" altLang="en-US" sz="1600" dirty="0">
                <a:latin typeface="Meiryo UI" panose="020B0604030504040204" pitchFamily="50" charset="-128"/>
                <a:ea typeface="Meiryo UI" panose="020B0604030504040204" pitchFamily="50" charset="-128"/>
              </a:rPr>
              <a:t>技術導入の推進</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 </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solidFill>
                  <a:srgbClr val="FF0000"/>
                </a:solidFill>
                <a:latin typeface="Meiryo UI" panose="020B0604030504040204" pitchFamily="50" charset="-128"/>
                <a:ea typeface="Meiryo UI" panose="020B0604030504040204" pitchFamily="50" charset="-128"/>
              </a:rPr>
              <a:t>○</a:t>
            </a:r>
            <a:r>
              <a:rPr lang="en-US" altLang="ja-JP" sz="1600" dirty="0">
                <a:solidFill>
                  <a:srgbClr val="FF0000"/>
                </a:solidFill>
                <a:latin typeface="Meiryo UI" panose="020B0604030504040204" pitchFamily="50" charset="-128"/>
                <a:ea typeface="Meiryo UI" panose="020B0604030504040204" pitchFamily="50" charset="-128"/>
              </a:rPr>
              <a:t>ZEB</a:t>
            </a:r>
            <a:r>
              <a:rPr lang="ja-JP" altLang="en-US" sz="1600" dirty="0">
                <a:solidFill>
                  <a:srgbClr val="FF0000"/>
                </a:solidFill>
                <a:latin typeface="Meiryo UI" panose="020B0604030504040204" pitchFamily="50" charset="-128"/>
                <a:ea typeface="Meiryo UI" panose="020B0604030504040204" pitchFamily="50" charset="-128"/>
              </a:rPr>
              <a:t>の断熱性能やエネルギー消費性能、その他の付加的メリットの理解向上に向けた効果的な周知啓発</a:t>
            </a:r>
          </a:p>
          <a:p>
            <a:endParaRPr lang="en-US" altLang="ja-JP" sz="16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49696E0-0448-4BE0-B7DB-27CB3BA236BB}"/>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ネットゼロエネルギービル（</a:t>
            </a:r>
            <a:r>
              <a:rPr lang="en-US" altLang="ja-JP" sz="1800" dirty="0">
                <a:latin typeface="Meiryo UI" panose="020B0604030504040204" pitchFamily="50" charset="-128"/>
                <a:ea typeface="Meiryo UI" panose="020B0604030504040204" pitchFamily="50" charset="-128"/>
              </a:rPr>
              <a:t>ZEB</a:t>
            </a:r>
            <a:r>
              <a:rPr lang="ja-JP" altLang="en-US" sz="1800" dirty="0">
                <a:latin typeface="Meiryo UI" panose="020B0604030504040204" pitchFamily="50" charset="-128"/>
                <a:ea typeface="Meiryo UI" panose="020B0604030504040204" pitchFamily="50" charset="-128"/>
              </a:rPr>
              <a:t>）に向けた建築物の省エネ及び再生可能エネルギーの導入促進</a:t>
            </a:r>
          </a:p>
        </p:txBody>
      </p:sp>
      <p:sp>
        <p:nvSpPr>
          <p:cNvPr id="11" name="テキスト ボックス 10">
            <a:extLst>
              <a:ext uri="{FF2B5EF4-FFF2-40B4-BE49-F238E27FC236}">
                <a16:creationId xmlns:a16="http://schemas.microsoft.com/office/drawing/2014/main" id="{4592AAF6-F20A-4764-ABE6-67DFA69D1520}"/>
              </a:ext>
            </a:extLst>
          </p:cNvPr>
          <p:cNvSpPr txBox="1"/>
          <p:nvPr/>
        </p:nvSpPr>
        <p:spPr>
          <a:xfrm>
            <a:off x="152658" y="4788441"/>
            <a:ext cx="9141522"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▽府・市町村等の開発計画におけるエネルギー面的利用の検討・導入促進</a:t>
            </a:r>
            <a:endParaRPr lang="en-US" altLang="ja-JP" sz="16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5066915F-908B-4197-8169-41B04FA717C8}"/>
              </a:ext>
            </a:extLst>
          </p:cNvPr>
          <p:cNvSpPr txBox="1"/>
          <p:nvPr/>
        </p:nvSpPr>
        <p:spPr>
          <a:xfrm>
            <a:off x="172201" y="4381793"/>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分散型エネルギーの面的利用の推進</a:t>
            </a:r>
            <a:endParaRPr lang="ja-JP" altLang="en-US" sz="1800" dirty="0">
              <a:solidFill>
                <a:srgbClr val="FF0000"/>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BB5753CC-9860-4BA4-9363-95179D2B7D6F}"/>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28244569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26</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26</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(d)</a:t>
            </a:r>
            <a:r>
              <a:rPr lang="ja-JP" altLang="en-US" dirty="0">
                <a:latin typeface="Meiryo UI" panose="020B0604030504040204" pitchFamily="50" charset="-128"/>
                <a:ea typeface="Meiryo UI" panose="020B0604030504040204" pitchFamily="50" charset="-128"/>
              </a:rPr>
              <a:t>技術革新</a:t>
            </a:r>
          </a:p>
        </p:txBody>
      </p:sp>
      <p:sp>
        <p:nvSpPr>
          <p:cNvPr id="11" name="テキスト ボックス 10">
            <a:extLst>
              <a:ext uri="{FF2B5EF4-FFF2-40B4-BE49-F238E27FC236}">
                <a16:creationId xmlns:a16="http://schemas.microsoft.com/office/drawing/2014/main" id="{857C217B-FE50-4792-879E-E9F4F07B4FF7}"/>
              </a:ext>
            </a:extLst>
          </p:cNvPr>
          <p:cNvSpPr txBox="1"/>
          <p:nvPr/>
        </p:nvSpPr>
        <p:spPr>
          <a:xfrm>
            <a:off x="128464" y="1665610"/>
            <a:ext cx="9141522" cy="1077218"/>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◇法規制に適合した施工方法の確立に向けた、次世代太陽電池の様々な場所での実証・実装の促進</a:t>
            </a:r>
            <a:endParaRPr lang="en-US" altLang="ja-JP" sz="1600" dirty="0">
              <a:solidFill>
                <a:srgbClr val="FF0000"/>
              </a:solidFill>
              <a:latin typeface="Meiryo UI" panose="020B0604030504040204" pitchFamily="50" charset="-128"/>
              <a:ea typeface="Meiryo UI" panose="020B0604030504040204" pitchFamily="50" charset="-128"/>
            </a:endParaRPr>
          </a:p>
          <a:p>
            <a:pPr marL="92075" indent="-92075"/>
            <a:r>
              <a:rPr lang="ja-JP" altLang="en-US" sz="1600" dirty="0">
                <a:solidFill>
                  <a:srgbClr val="FF0000"/>
                </a:solidFill>
                <a:latin typeface="Meiryo UI" panose="020B0604030504040204" pitchFamily="50" charset="-128"/>
                <a:ea typeface="Meiryo UI" panose="020B0604030504040204" pitchFamily="50" charset="-128"/>
              </a:rPr>
              <a:t>◇次世代太陽電池等の大阪府関連施設への率先導入や府域での導入拡大</a:t>
            </a:r>
            <a:endParaRPr lang="en-US" altLang="ja-JP" sz="1600" dirty="0">
              <a:solidFill>
                <a:srgbClr val="FF0000"/>
              </a:solidFill>
              <a:latin typeface="Meiryo UI" panose="020B0604030504040204" pitchFamily="50" charset="-128"/>
              <a:ea typeface="Meiryo UI" panose="020B0604030504040204" pitchFamily="50" charset="-128"/>
            </a:endParaRPr>
          </a:p>
          <a:p>
            <a:pPr marL="92075" indent="-92075"/>
            <a:r>
              <a:rPr lang="ja-JP" altLang="en-US" sz="1600" dirty="0">
                <a:solidFill>
                  <a:srgbClr val="FF0000"/>
                </a:solidFill>
                <a:latin typeface="Meiryo UI" panose="020B0604030504040204" pitchFamily="50" charset="-128"/>
                <a:ea typeface="Meiryo UI" panose="020B0604030504040204" pitchFamily="50" charset="-128"/>
              </a:rPr>
              <a:t>○国と連携した、水素等の供給拠点整備等の有望なプロジェクトの実施に向けた効果的な支援</a:t>
            </a:r>
            <a:endParaRPr lang="en-US" altLang="ja-JP" sz="1600" dirty="0">
              <a:solidFill>
                <a:srgbClr val="FF0000"/>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3B656D70-9F44-49A1-899D-01BDF4BD820A}"/>
              </a:ext>
            </a:extLst>
          </p:cNvPr>
          <p:cNvSpPr txBox="1"/>
          <p:nvPr/>
        </p:nvSpPr>
        <p:spPr>
          <a:xfrm>
            <a:off x="128464" y="1302668"/>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FF0000"/>
                </a:solidFill>
                <a:latin typeface="Meiryo UI" panose="020B0604030504040204" pitchFamily="50" charset="-128"/>
                <a:ea typeface="Meiryo UI" panose="020B0604030504040204" pitchFamily="50" charset="-128"/>
              </a:rPr>
              <a:t>次世代太陽電池をはじめとしたカーボンニュートラル先進技術の社会実装促進</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重点施策</a:t>
            </a:r>
            <a:r>
              <a:rPr lang="en-US" altLang="ja-JP" sz="1800" dirty="0">
                <a:solidFill>
                  <a:srgbClr val="FF0000"/>
                </a:solidFill>
                <a:latin typeface="Meiryo UI" panose="020B0604030504040204" pitchFamily="50" charset="-128"/>
                <a:ea typeface="Meiryo UI" panose="020B0604030504040204" pitchFamily="50" charset="-128"/>
              </a:rPr>
              <a:t>】</a:t>
            </a:r>
            <a:endParaRPr lang="ja-JP" altLang="en-US" sz="1800" dirty="0">
              <a:solidFill>
                <a:srgbClr val="FF0000"/>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44AA8426-824C-4659-B2A6-72F28F2BA42B}"/>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
        <p:nvSpPr>
          <p:cNvPr id="15" name="テキスト ボックス 14">
            <a:extLst>
              <a:ext uri="{FF2B5EF4-FFF2-40B4-BE49-F238E27FC236}">
                <a16:creationId xmlns:a16="http://schemas.microsoft.com/office/drawing/2014/main" id="{F9BA94F1-433A-421A-9215-3B98A88A80C3}"/>
              </a:ext>
            </a:extLst>
          </p:cNvPr>
          <p:cNvSpPr txBox="1"/>
          <p:nvPr/>
        </p:nvSpPr>
        <p:spPr>
          <a:xfrm>
            <a:off x="128464" y="3429000"/>
            <a:ext cx="9289032" cy="1323439"/>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◇法規制に適合した施工方法の確立に向けた、次世代太陽電池の様々な場所での実証・実装の促進</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◇次世代太陽電池の大阪府関連施設への率先導入や府域での導入拡大</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▽需要拡大に資する新たな用途開発・製品化に対する支援及びリサイクルを意識した製品や先進的な廃棄・リサイクル技術の開発促進</a:t>
            </a:r>
            <a:endParaRPr lang="en-US" altLang="ja-JP" sz="1600" dirty="0">
              <a:solidFill>
                <a:srgbClr val="FF0000"/>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ECF8E13E-741B-4EF5-A57E-DDE19DDB55AA}"/>
              </a:ext>
            </a:extLst>
          </p:cNvPr>
          <p:cNvSpPr txBox="1"/>
          <p:nvPr/>
        </p:nvSpPr>
        <p:spPr>
          <a:xfrm>
            <a:off x="128464" y="3066058"/>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FF0000"/>
                </a:solidFill>
                <a:latin typeface="Meiryo UI" panose="020B0604030504040204" pitchFamily="50" charset="-128"/>
                <a:ea typeface="Meiryo UI" panose="020B0604030504040204" pitchFamily="50" charset="-128"/>
              </a:rPr>
              <a:t>次世代太陽電池の社会実装・普及促進</a:t>
            </a:r>
          </a:p>
        </p:txBody>
      </p:sp>
    </p:spTree>
    <p:extLst>
      <p:ext uri="{BB962C8B-B14F-4D97-AF65-F5344CB8AC3E}">
        <p14:creationId xmlns:p14="http://schemas.microsoft.com/office/powerpoint/2010/main" val="26400843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27</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27</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(d)</a:t>
            </a:r>
            <a:r>
              <a:rPr lang="ja-JP" altLang="en-US" dirty="0">
                <a:latin typeface="Meiryo UI" panose="020B0604030504040204" pitchFamily="50" charset="-128"/>
                <a:ea typeface="Meiryo UI" panose="020B0604030504040204" pitchFamily="50" charset="-128"/>
              </a:rPr>
              <a:t>技術革新</a:t>
            </a:r>
          </a:p>
        </p:txBody>
      </p:sp>
      <p:sp>
        <p:nvSpPr>
          <p:cNvPr id="14" name="テキスト ボックス 13">
            <a:extLst>
              <a:ext uri="{FF2B5EF4-FFF2-40B4-BE49-F238E27FC236}">
                <a16:creationId xmlns:a16="http://schemas.microsoft.com/office/drawing/2014/main" id="{44AA8426-824C-4659-B2A6-72F28F2BA42B}"/>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
        <p:nvSpPr>
          <p:cNvPr id="19" name="テキスト ボックス 18">
            <a:extLst>
              <a:ext uri="{FF2B5EF4-FFF2-40B4-BE49-F238E27FC236}">
                <a16:creationId xmlns:a16="http://schemas.microsoft.com/office/drawing/2014/main" id="{6D3DC331-95CD-4CC6-84E3-F183FD100098}"/>
              </a:ext>
            </a:extLst>
          </p:cNvPr>
          <p:cNvSpPr txBox="1"/>
          <p:nvPr/>
        </p:nvSpPr>
        <p:spPr>
          <a:xfrm>
            <a:off x="152658" y="1669802"/>
            <a:ext cx="9141522" cy="1077218"/>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○国と連携した、水素等の供給拠点整備等の有望なプロジェクトの実施に向けた効果的な支援</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▽水素等分野における関連規制の合理化の検討や必要に応じた国への提言</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▽製造業における次世代エネルギーの利用実証の促進</a:t>
            </a:r>
          </a:p>
        </p:txBody>
      </p:sp>
      <p:sp>
        <p:nvSpPr>
          <p:cNvPr id="20" name="テキスト ボックス 19">
            <a:extLst>
              <a:ext uri="{FF2B5EF4-FFF2-40B4-BE49-F238E27FC236}">
                <a16:creationId xmlns:a16="http://schemas.microsoft.com/office/drawing/2014/main" id="{ACB080D7-4A63-4D86-87EA-C273B7B71DC2}"/>
              </a:ext>
            </a:extLst>
          </p:cNvPr>
          <p:cNvSpPr txBox="1"/>
          <p:nvPr/>
        </p:nvSpPr>
        <p:spPr>
          <a:xfrm>
            <a:off x="152658" y="13068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FF0000"/>
                </a:solidFill>
                <a:latin typeface="Meiryo UI" panose="020B0604030504040204" pitchFamily="50" charset="-128"/>
                <a:ea typeface="Meiryo UI" panose="020B0604030504040204" pitchFamily="50" charset="-128"/>
              </a:rPr>
              <a:t>水素等の利用・社会実装促進</a:t>
            </a:r>
          </a:p>
        </p:txBody>
      </p:sp>
      <p:sp>
        <p:nvSpPr>
          <p:cNvPr id="21" name="テキスト ボックス 20">
            <a:extLst>
              <a:ext uri="{FF2B5EF4-FFF2-40B4-BE49-F238E27FC236}">
                <a16:creationId xmlns:a16="http://schemas.microsoft.com/office/drawing/2014/main" id="{C4B614D5-68FC-4F5A-A63B-DD042C37F01A}"/>
              </a:ext>
            </a:extLst>
          </p:cNvPr>
          <p:cNvSpPr txBox="1"/>
          <p:nvPr/>
        </p:nvSpPr>
        <p:spPr>
          <a:xfrm>
            <a:off x="128464" y="3691043"/>
            <a:ext cx="9141522" cy="1077218"/>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▽製造基盤強化に向け製造にかかわる人材育成に向けた取組の推進</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▽設備投資に対する（とりわけ中小事業者向け）継続的な支援（国制度の活用支援等）</a:t>
            </a:r>
          </a:p>
          <a:p>
            <a:pPr marL="92075" indent="-92075"/>
            <a:r>
              <a:rPr lang="ja-JP" altLang="en-US" sz="1600" dirty="0">
                <a:solidFill>
                  <a:srgbClr val="FF0000"/>
                </a:solidFill>
                <a:latin typeface="Meiryo UI" panose="020B0604030504040204" pitchFamily="50" charset="-128"/>
                <a:ea typeface="Meiryo UI" panose="020B0604030504040204" pitchFamily="50" charset="-128"/>
              </a:rPr>
              <a:t>▽蓄電池の普及拡大及びリサイクル・リユースの促進</a:t>
            </a:r>
            <a:endParaRPr lang="en-US" altLang="ja-JP" sz="1600" dirty="0">
              <a:solidFill>
                <a:srgbClr val="FF0000"/>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30DC278C-F3E8-4BEA-9D94-E16808F55DC4}"/>
              </a:ext>
            </a:extLst>
          </p:cNvPr>
          <p:cNvSpPr txBox="1"/>
          <p:nvPr/>
        </p:nvSpPr>
        <p:spPr>
          <a:xfrm>
            <a:off x="128464" y="3328101"/>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FF0000"/>
                </a:solidFill>
                <a:latin typeface="Meiryo UI" panose="020B0604030504040204" pitchFamily="50" charset="-128"/>
                <a:ea typeface="Meiryo UI" panose="020B0604030504040204" pitchFamily="50" charset="-128"/>
              </a:rPr>
              <a:t>蓄電池の普及促進</a:t>
            </a:r>
          </a:p>
        </p:txBody>
      </p:sp>
    </p:spTree>
    <p:extLst>
      <p:ext uri="{BB962C8B-B14F-4D97-AF65-F5344CB8AC3E}">
        <p14:creationId xmlns:p14="http://schemas.microsoft.com/office/powerpoint/2010/main" val="34161815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28</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28</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(d)</a:t>
            </a:r>
            <a:r>
              <a:rPr lang="ja-JP" altLang="en-US" dirty="0">
                <a:latin typeface="Meiryo UI" panose="020B0604030504040204" pitchFamily="50" charset="-128"/>
                <a:ea typeface="Meiryo UI" panose="020B0604030504040204" pitchFamily="50" charset="-128"/>
              </a:rPr>
              <a:t>技術革新</a:t>
            </a:r>
          </a:p>
        </p:txBody>
      </p:sp>
      <p:sp>
        <p:nvSpPr>
          <p:cNvPr id="14" name="テキスト ボックス 13">
            <a:extLst>
              <a:ext uri="{FF2B5EF4-FFF2-40B4-BE49-F238E27FC236}">
                <a16:creationId xmlns:a16="http://schemas.microsoft.com/office/drawing/2014/main" id="{2D4D9842-1753-4A05-BBD9-7D157FCA1930}"/>
              </a:ext>
            </a:extLst>
          </p:cNvPr>
          <p:cNvSpPr txBox="1"/>
          <p:nvPr/>
        </p:nvSpPr>
        <p:spPr>
          <a:xfrm>
            <a:off x="152658" y="2204864"/>
            <a:ext cx="9141522" cy="3539430"/>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ja-JP" altLang="en-US" sz="1600" strike="dblStrike" dirty="0">
                <a:latin typeface="Meiryo UI" panose="020B0604030504040204" pitchFamily="50" charset="-128"/>
                <a:ea typeface="Meiryo UI" panose="020B0604030504040204" pitchFamily="50" charset="-128"/>
              </a:rPr>
              <a:t>電池（蓄電池、水素・燃料電池等）関連産業を核とした</a:t>
            </a:r>
            <a:r>
              <a:rPr lang="ja-JP" altLang="en-US" sz="1600" dirty="0">
                <a:solidFill>
                  <a:srgbClr val="FF0000"/>
                </a:solidFill>
                <a:latin typeface="Meiryo UI" panose="020B0604030504040204" pitchFamily="50" charset="-128"/>
                <a:ea typeface="Meiryo UI" panose="020B0604030504040204" pitchFamily="50" charset="-128"/>
              </a:rPr>
              <a:t>脱炭素関連</a:t>
            </a:r>
            <a:r>
              <a:rPr lang="ja-JP" altLang="en-US" sz="1600" dirty="0">
                <a:latin typeface="Meiryo UI" panose="020B0604030504040204" pitchFamily="50" charset="-128"/>
                <a:ea typeface="Meiryo UI" panose="020B0604030504040204" pitchFamily="50" charset="-128"/>
              </a:rPr>
              <a:t>産業振興の強化（技術開発支援、中小企業参入促進など）</a:t>
            </a:r>
          </a:p>
          <a:p>
            <a:r>
              <a:rPr lang="ja-JP" altLang="en-US" sz="1600" dirty="0">
                <a:latin typeface="Meiryo UI" panose="020B0604030504040204" pitchFamily="50" charset="-128"/>
                <a:ea typeface="Meiryo UI" panose="020B0604030504040204" pitchFamily="50" charset="-128"/>
              </a:rPr>
              <a:t>○</a:t>
            </a:r>
            <a:r>
              <a:rPr lang="ja-JP" altLang="en-US" sz="1600" strike="dblStrike" dirty="0">
                <a:latin typeface="Meiryo UI" panose="020B0604030504040204" pitchFamily="50" charset="-128"/>
                <a:ea typeface="Meiryo UI" panose="020B0604030504040204" pitchFamily="50" charset="-128"/>
              </a:rPr>
              <a:t>電池（蓄電池、水素・燃料電池等）</a:t>
            </a:r>
            <a:r>
              <a:rPr lang="ja-JP" altLang="en-US" sz="1600" dirty="0">
                <a:solidFill>
                  <a:srgbClr val="FF0000"/>
                </a:solidFill>
                <a:latin typeface="Meiryo UI" panose="020B0604030504040204" pitchFamily="50" charset="-128"/>
                <a:ea typeface="Meiryo UI" panose="020B0604030504040204" pitchFamily="50" charset="-128"/>
              </a:rPr>
              <a:t>脱炭素</a:t>
            </a:r>
            <a:r>
              <a:rPr lang="ja-JP" altLang="en-US" sz="1600" dirty="0">
                <a:latin typeface="Meiryo UI" panose="020B0604030504040204" pitchFamily="50" charset="-128"/>
                <a:ea typeface="Meiryo UI" panose="020B0604030504040204" pitchFamily="50" charset="-128"/>
              </a:rPr>
              <a:t>関連分野における実証プロジェクトなどの創出支援</a:t>
            </a:r>
          </a:p>
          <a:p>
            <a:r>
              <a:rPr lang="ja-JP" altLang="en-US" sz="1600" dirty="0">
                <a:latin typeface="Meiryo UI" panose="020B0604030504040204" pitchFamily="50" charset="-128"/>
                <a:ea typeface="Meiryo UI" panose="020B0604030504040204" pitchFamily="50" charset="-128"/>
              </a:rPr>
              <a:t>○バイオプラスチックへの転換支援（研究開発支援、中小企業参入促進等）</a:t>
            </a:r>
          </a:p>
          <a:p>
            <a:r>
              <a:rPr lang="ja-JP" altLang="en-US" sz="1600" dirty="0">
                <a:latin typeface="Meiryo UI" panose="020B0604030504040204" pitchFamily="50" charset="-128"/>
                <a:ea typeface="Meiryo UI" panose="020B0604030504040204" pitchFamily="50" charset="-128"/>
              </a:rPr>
              <a:t>○脱炭素技術を対象とした環境先進技術シーズ及び国内外のニーズ調査を活用したイノベーション促進と府民理解促進</a:t>
            </a:r>
          </a:p>
          <a:p>
            <a:r>
              <a:rPr lang="ja-JP" altLang="en-US" sz="1600" dirty="0">
                <a:latin typeface="Meiryo UI" panose="020B0604030504040204" pitchFamily="50" charset="-128"/>
                <a:ea typeface="Meiryo UI" panose="020B0604030504040204" pitchFamily="50" charset="-128"/>
              </a:rPr>
              <a:t>○府内企業による国庫事業（カーボンニュートラルに向けた革新的な技術開発に対する支援を行う基金等）の活用支援</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solidFill>
                  <a:srgbClr val="FF0000"/>
                </a:solidFill>
                <a:latin typeface="Meiryo UI" panose="020B0604030504040204" pitchFamily="50" charset="-128"/>
                <a:ea typeface="Meiryo UI" panose="020B0604030504040204" pitchFamily="50" charset="-128"/>
              </a:rPr>
              <a:t>○府内企業によるカーボンニュートラル技術のビジネス化推進に向けた、カーボンニュートラル技術の実装化支援等を行う拠点機能の整備</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▽まちづくり・インフラ整備の機会を活用した</a:t>
            </a:r>
            <a:r>
              <a:rPr lang="en-US" altLang="ja-JP" sz="1600" dirty="0">
                <a:solidFill>
                  <a:srgbClr val="FF0000"/>
                </a:solidFill>
                <a:latin typeface="Meiryo UI" panose="020B0604030504040204" pitchFamily="50" charset="-128"/>
                <a:ea typeface="Meiryo UI" panose="020B0604030504040204" pitchFamily="50" charset="-128"/>
              </a:rPr>
              <a:t>EV</a:t>
            </a:r>
            <a:r>
              <a:rPr lang="ja-JP" altLang="en-US" sz="1600" dirty="0">
                <a:solidFill>
                  <a:srgbClr val="FF0000"/>
                </a:solidFill>
                <a:latin typeface="Meiryo UI" panose="020B0604030504040204" pitchFamily="50" charset="-128"/>
                <a:ea typeface="Meiryo UI" panose="020B0604030504040204" pitchFamily="50" charset="-128"/>
              </a:rPr>
              <a:t>ワイヤレス給電技術の実証支援</a:t>
            </a:r>
            <a:endParaRPr lang="en-US" altLang="ja-JP" sz="1600" dirty="0">
              <a:solidFill>
                <a:srgbClr val="FF0000"/>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49696E0-0448-4BE0-B7DB-27CB3BA236BB}"/>
              </a:ext>
            </a:extLst>
          </p:cNvPr>
          <p:cNvSpPr txBox="1"/>
          <p:nvPr/>
        </p:nvSpPr>
        <p:spPr>
          <a:xfrm>
            <a:off x="172201" y="1294160"/>
            <a:ext cx="9141522" cy="923330"/>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脱炭素化に向けた技術革新の誘発・加速</a:t>
            </a:r>
            <a:br>
              <a:rPr lang="en-US" altLang="ja-JP" sz="1800" dirty="0">
                <a:latin typeface="Meiryo UI" panose="020B0604030504040204" pitchFamily="50" charset="-128"/>
                <a:ea typeface="Meiryo UI" panose="020B0604030504040204" pitchFamily="50" charset="-128"/>
              </a:rPr>
            </a:br>
            <a:r>
              <a:rPr lang="ja-JP" altLang="en-US" sz="1800" dirty="0">
                <a:latin typeface="Meiryo UI" panose="020B0604030504040204" pitchFamily="50" charset="-128"/>
                <a:ea typeface="Meiryo UI" panose="020B0604030504040204" pitchFamily="50" charset="-128"/>
              </a:rPr>
              <a:t>（</a:t>
            </a:r>
            <a:r>
              <a:rPr lang="en-US" altLang="ja-JP" sz="1800" strike="dblStrike" dirty="0">
                <a:latin typeface="Meiryo UI" panose="020B0604030504040204" pitchFamily="50" charset="-128"/>
                <a:ea typeface="Meiryo UI" panose="020B0604030504040204" pitchFamily="50" charset="-128"/>
              </a:rPr>
              <a:t>CO</a:t>
            </a:r>
            <a:r>
              <a:rPr lang="en-US" altLang="ja-JP" sz="1800" strike="dblStrike" baseline="-25000" dirty="0">
                <a:latin typeface="Meiryo UI" panose="020B0604030504040204" pitchFamily="50" charset="-128"/>
                <a:ea typeface="Meiryo UI" panose="020B0604030504040204" pitchFamily="50" charset="-128"/>
              </a:rPr>
              <a:t>2</a:t>
            </a:r>
            <a:r>
              <a:rPr lang="ja-JP" altLang="en-US" sz="1800" strike="dblStrike" dirty="0">
                <a:latin typeface="Meiryo UI" panose="020B0604030504040204" pitchFamily="50" charset="-128"/>
                <a:ea typeface="Meiryo UI" panose="020B0604030504040204" pitchFamily="50" charset="-128"/>
              </a:rPr>
              <a:t>フリー</a:t>
            </a:r>
            <a:r>
              <a:rPr lang="ja-JP" altLang="en-US" sz="1800" dirty="0">
                <a:latin typeface="Meiryo UI" panose="020B0604030504040204" pitchFamily="50" charset="-128"/>
                <a:ea typeface="Meiryo UI" panose="020B0604030504040204" pitchFamily="50" charset="-128"/>
              </a:rPr>
              <a:t>水素</a:t>
            </a:r>
            <a:r>
              <a:rPr lang="ja-JP" altLang="en-US" sz="1800" dirty="0">
                <a:solidFill>
                  <a:srgbClr val="FF0000"/>
                </a:solidFill>
                <a:latin typeface="Meiryo UI" panose="020B0604030504040204" pitchFamily="50" charset="-128"/>
                <a:ea typeface="Meiryo UI" panose="020B0604030504040204" pitchFamily="50" charset="-128"/>
              </a:rPr>
              <a:t>等（</a:t>
            </a:r>
            <a:r>
              <a:rPr lang="en-US" altLang="ja-JP" sz="1800" dirty="0">
                <a:solidFill>
                  <a:srgbClr val="FF0000"/>
                </a:solidFill>
                <a:latin typeface="Meiryo UI" panose="020B0604030504040204" pitchFamily="50" charset="-128"/>
                <a:ea typeface="Meiryo UI" panose="020B0604030504040204" pitchFamily="50" charset="-128"/>
              </a:rPr>
              <a:t>CO2</a:t>
            </a:r>
            <a:r>
              <a:rPr lang="ja-JP" altLang="en-US" sz="1800" dirty="0">
                <a:solidFill>
                  <a:srgbClr val="FF0000"/>
                </a:solidFill>
                <a:latin typeface="Meiryo UI" panose="020B0604030504040204" pitchFamily="50" charset="-128"/>
                <a:ea typeface="Meiryo UI" panose="020B0604030504040204" pitchFamily="50" charset="-128"/>
              </a:rPr>
              <a:t>フリー水素、アンモニア、合成燃料及び合成メタン）</a:t>
            </a:r>
            <a:r>
              <a:rPr lang="ja-JP" altLang="en-US" sz="1800" dirty="0">
                <a:latin typeface="Meiryo UI" panose="020B0604030504040204" pitchFamily="50" charset="-128"/>
                <a:ea typeface="Meiryo UI" panose="020B0604030504040204" pitchFamily="50" charset="-128"/>
              </a:rPr>
              <a:t>、蓄電池、</a:t>
            </a:r>
            <a:r>
              <a:rPr lang="en-US" altLang="ja-JP" sz="1800" dirty="0">
                <a:latin typeface="Meiryo UI" panose="020B0604030504040204" pitchFamily="50" charset="-128"/>
                <a:ea typeface="Meiryo UI" panose="020B0604030504040204" pitchFamily="50" charset="-128"/>
              </a:rPr>
              <a:t>ZEH</a:t>
            </a:r>
            <a:r>
              <a:rPr lang="ja-JP" altLang="en-US" sz="1800" dirty="0">
                <a:latin typeface="Meiryo UI" panose="020B0604030504040204" pitchFamily="50" charset="-128"/>
                <a:ea typeface="Meiryo UI" panose="020B0604030504040204" pitchFamily="50" charset="-128"/>
              </a:rPr>
              <a:t>・</a:t>
            </a:r>
            <a:r>
              <a:rPr lang="en-US" altLang="ja-JP" sz="1800" dirty="0">
                <a:latin typeface="Meiryo UI" panose="020B0604030504040204" pitchFamily="50" charset="-128"/>
                <a:ea typeface="Meiryo UI" panose="020B0604030504040204" pitchFamily="50" charset="-128"/>
              </a:rPr>
              <a:t>LCCM</a:t>
            </a:r>
            <a:r>
              <a:rPr lang="ja-JP" altLang="en-US" sz="1800" dirty="0">
                <a:latin typeface="Meiryo UI" panose="020B0604030504040204" pitchFamily="50" charset="-128"/>
                <a:ea typeface="Meiryo UI" panose="020B0604030504040204" pitchFamily="50" charset="-128"/>
              </a:rPr>
              <a:t>住宅、</a:t>
            </a:r>
            <a:r>
              <a:rPr lang="en-US" altLang="ja-JP" sz="1800" dirty="0">
                <a:latin typeface="Meiryo UI" panose="020B0604030504040204" pitchFamily="50" charset="-128"/>
                <a:ea typeface="Meiryo UI" panose="020B0604030504040204" pitchFamily="50" charset="-128"/>
              </a:rPr>
              <a:t>ZEB</a:t>
            </a:r>
            <a:r>
              <a:rPr lang="ja-JP" altLang="en-US" sz="1800" dirty="0">
                <a:latin typeface="Meiryo UI" panose="020B0604030504040204" pitchFamily="50" charset="-128"/>
                <a:ea typeface="Meiryo UI" panose="020B0604030504040204" pitchFamily="50" charset="-128"/>
              </a:rPr>
              <a:t>、</a:t>
            </a:r>
            <a:r>
              <a:rPr lang="en-US" altLang="ja-JP" sz="1800" dirty="0">
                <a:latin typeface="Meiryo UI" panose="020B0604030504040204" pitchFamily="50" charset="-128"/>
                <a:ea typeface="Meiryo UI" panose="020B0604030504040204" pitchFamily="50" charset="-128"/>
              </a:rPr>
              <a:t>ZEV</a:t>
            </a:r>
            <a:r>
              <a:rPr lang="ja-JP" altLang="en-US" sz="1800" dirty="0">
                <a:latin typeface="Meiryo UI" panose="020B0604030504040204" pitchFamily="50" charset="-128"/>
                <a:ea typeface="Meiryo UI" panose="020B0604030504040204" pitchFamily="50" charset="-128"/>
              </a:rPr>
              <a:t>（詳細は後述）、カーボンリサイクル、</a:t>
            </a:r>
            <a:r>
              <a:rPr lang="en-US" altLang="ja-JP" sz="1800" dirty="0">
                <a:latin typeface="Meiryo UI" panose="020B0604030504040204" pitchFamily="50" charset="-128"/>
                <a:ea typeface="Meiryo UI" panose="020B0604030504040204" pitchFamily="50" charset="-128"/>
              </a:rPr>
              <a:t>CO</a:t>
            </a:r>
            <a:r>
              <a:rPr lang="en-US" altLang="ja-JP" sz="1800" baseline="-25000" dirty="0">
                <a:latin typeface="Meiryo UI" panose="020B0604030504040204" pitchFamily="50" charset="-128"/>
                <a:ea typeface="Meiryo UI" panose="020B0604030504040204" pitchFamily="50" charset="-128"/>
              </a:rPr>
              <a:t>2</a:t>
            </a:r>
            <a:r>
              <a:rPr lang="ja-JP" altLang="en-US" sz="1800" dirty="0">
                <a:latin typeface="Meiryo UI" panose="020B0604030504040204" pitchFamily="50" charset="-128"/>
                <a:ea typeface="Meiryo UI" panose="020B0604030504040204" pitchFamily="50" charset="-128"/>
              </a:rPr>
              <a:t>吸収技術等）</a:t>
            </a:r>
            <a:endParaRPr lang="en-US" altLang="ja-JP" sz="1800"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619A01DC-C005-4FAC-99F8-7D797CFB1BEB}"/>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746550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12" name="角丸四角形 15">
            <a:extLst>
              <a:ext uri="{FF2B5EF4-FFF2-40B4-BE49-F238E27FC236}">
                <a16:creationId xmlns:a16="http://schemas.microsoft.com/office/drawing/2014/main" id="{1E76EE44-D0FB-4EEE-A4E4-CE900DCA5B90}"/>
              </a:ext>
            </a:extLst>
          </p:cNvPr>
          <p:cNvSpPr/>
          <p:nvPr/>
        </p:nvSpPr>
        <p:spPr>
          <a:xfrm>
            <a:off x="499582" y="1697572"/>
            <a:ext cx="2303777" cy="32288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3231" bIns="33231" rtlCol="0" anchor="ctr">
            <a:spAutoFit/>
          </a:bodyPr>
          <a:lstStyle/>
          <a:p>
            <a:pPr algn="ctr" defTabSz="457200"/>
            <a:r>
              <a:rPr kumimoji="0" lang="ja-JP" altLang="en-US" sz="1662" b="1" dirty="0">
                <a:solidFill>
                  <a:prstClr val="white"/>
                </a:solidFill>
                <a:latin typeface="Meiryo UI" pitchFamily="50" charset="-128"/>
                <a:ea typeface="Meiryo UI" pitchFamily="50" charset="-128"/>
                <a:cs typeface="Meiryo UI" pitchFamily="50" charset="-128"/>
              </a:rPr>
              <a:t>見直しの方向性</a:t>
            </a:r>
            <a:endParaRPr kumimoji="0" lang="en-US" altLang="ja-JP" sz="1662" b="1" dirty="0">
              <a:solidFill>
                <a:prstClr val="white"/>
              </a:solidFill>
              <a:latin typeface="Meiryo UI" pitchFamily="50" charset="-128"/>
              <a:ea typeface="Meiryo UI" pitchFamily="50" charset="-128"/>
              <a:cs typeface="Meiryo UI" pitchFamily="50" charset="-128"/>
            </a:endParaRPr>
          </a:p>
        </p:txBody>
      </p:sp>
      <p:sp>
        <p:nvSpPr>
          <p:cNvPr id="14" name="角丸四角形 13">
            <a:extLst>
              <a:ext uri="{FF2B5EF4-FFF2-40B4-BE49-F238E27FC236}">
                <a16:creationId xmlns:a16="http://schemas.microsoft.com/office/drawing/2014/main" id="{1CFF1150-C873-4ACA-BA13-6F3010DB6D18}"/>
              </a:ext>
            </a:extLst>
          </p:cNvPr>
          <p:cNvSpPr/>
          <p:nvPr/>
        </p:nvSpPr>
        <p:spPr>
          <a:xfrm>
            <a:off x="499582" y="1697571"/>
            <a:ext cx="8906838" cy="1087022"/>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defTabSz="457200"/>
            <a:endParaRPr kumimoji="0" lang="ja-JP" altLang="en-US" sz="1809" dirty="0">
              <a:solidFill>
                <a:prstClr val="black"/>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F93623BC-1664-4C5A-836D-352DD7B58B71}"/>
              </a:ext>
            </a:extLst>
          </p:cNvPr>
          <p:cNvSpPr txBox="1"/>
          <p:nvPr/>
        </p:nvSpPr>
        <p:spPr>
          <a:xfrm>
            <a:off x="519826" y="2028313"/>
            <a:ext cx="8694456" cy="707886"/>
          </a:xfrm>
          <a:prstGeom prst="rect">
            <a:avLst/>
          </a:prstGeom>
          <a:noFill/>
        </p:spPr>
        <p:txBody>
          <a:bodyPr wrap="square">
            <a:spAutoFit/>
          </a:bodyPr>
          <a:lstStyle/>
          <a:p>
            <a:pPr defTabSz="457200"/>
            <a:r>
              <a:rPr kumimoji="0" lang="ja-JP" altLang="en-US" sz="2000" b="1" dirty="0">
                <a:solidFill>
                  <a:prstClr val="black"/>
                </a:solidFill>
                <a:latin typeface="Meiryo UI" panose="020B0604030504040204" pitchFamily="50" charset="-128"/>
                <a:ea typeface="Meiryo UI" panose="020B0604030504040204" pitchFamily="50" charset="-128"/>
              </a:rPr>
              <a:t>万博開催によるインパクト</a:t>
            </a:r>
            <a:r>
              <a:rPr kumimoji="0" lang="ja-JP" altLang="en-US" sz="2000" dirty="0">
                <a:solidFill>
                  <a:prstClr val="black"/>
                </a:solidFill>
                <a:latin typeface="Meiryo UI" panose="020B0604030504040204" pitchFamily="50" charset="-128"/>
                <a:ea typeface="Meiryo UI" panose="020B0604030504040204" pitchFamily="50" charset="-128"/>
              </a:rPr>
              <a:t>を活かし、</a:t>
            </a:r>
            <a:r>
              <a:rPr kumimoji="0" lang="ja-JP" altLang="en-US" sz="2000" b="1" dirty="0">
                <a:solidFill>
                  <a:prstClr val="black"/>
                </a:solidFill>
                <a:latin typeface="Meiryo UI" panose="020B0604030504040204" pitchFamily="50" charset="-128"/>
                <a:ea typeface="Meiryo UI" panose="020B0604030504040204" pitchFamily="50" charset="-128"/>
              </a:rPr>
              <a:t>国が定める削減目標を上回る目標</a:t>
            </a:r>
            <a:r>
              <a:rPr kumimoji="0" lang="ja-JP" altLang="en-US" sz="2000" dirty="0">
                <a:solidFill>
                  <a:prstClr val="black"/>
                </a:solidFill>
                <a:latin typeface="Meiryo UI" panose="020B0604030504040204" pitchFamily="50" charset="-128"/>
                <a:ea typeface="Meiryo UI" panose="020B0604030504040204" pitchFamily="50" charset="-128"/>
              </a:rPr>
              <a:t>をめざして、</a:t>
            </a:r>
            <a:r>
              <a:rPr kumimoji="0" lang="ja-JP" altLang="en-US" sz="2000" b="1" dirty="0">
                <a:solidFill>
                  <a:prstClr val="black"/>
                </a:solidFill>
                <a:latin typeface="Meiryo UI" panose="020B0604030504040204" pitchFamily="50" charset="-128"/>
                <a:ea typeface="Meiryo UI" panose="020B0604030504040204" pitchFamily="50" charset="-128"/>
              </a:rPr>
              <a:t>脱炭素と経済成長の両立</a:t>
            </a:r>
            <a:r>
              <a:rPr kumimoji="0" lang="ja-JP" altLang="en-US" sz="2000" dirty="0">
                <a:solidFill>
                  <a:prstClr val="black"/>
                </a:solidFill>
                <a:latin typeface="Meiryo UI" panose="020B0604030504040204" pitchFamily="50" charset="-128"/>
                <a:ea typeface="Meiryo UI" panose="020B0604030504040204" pitchFamily="50" charset="-128"/>
              </a:rPr>
              <a:t>を図りつつ、カーボンニュートラルに向けた取組を加速させる</a:t>
            </a:r>
            <a:endParaRPr kumimoji="0" lang="en-US" altLang="ja-JP" sz="2000" dirty="0">
              <a:solidFill>
                <a:prstClr val="black"/>
              </a:solidFill>
              <a:latin typeface="Meiryo UI" panose="020B0604030504040204" pitchFamily="50" charset="-128"/>
              <a:ea typeface="Meiryo UI" panose="020B0604030504040204" pitchFamily="50" charset="-128"/>
            </a:endParaRPr>
          </a:p>
        </p:txBody>
      </p:sp>
      <p:sp>
        <p:nvSpPr>
          <p:cNvPr id="16" name="角丸四角形 15">
            <a:extLst>
              <a:ext uri="{FF2B5EF4-FFF2-40B4-BE49-F238E27FC236}">
                <a16:creationId xmlns:a16="http://schemas.microsoft.com/office/drawing/2014/main" id="{C9FEB178-C333-4A89-9C03-CDBBE9781100}"/>
              </a:ext>
            </a:extLst>
          </p:cNvPr>
          <p:cNvSpPr/>
          <p:nvPr/>
        </p:nvSpPr>
        <p:spPr>
          <a:xfrm>
            <a:off x="499580" y="2928869"/>
            <a:ext cx="2303580" cy="32288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3231" bIns="33231" rtlCol="0" anchor="ctr">
            <a:spAutoFit/>
          </a:bodyPr>
          <a:lstStyle/>
          <a:p>
            <a:pPr algn="ctr" defTabSz="457200"/>
            <a:r>
              <a:rPr kumimoji="0" lang="ja-JP" altLang="en-US" sz="1662" b="1" dirty="0">
                <a:solidFill>
                  <a:prstClr val="white"/>
                </a:solidFill>
                <a:latin typeface="Meiryo UI" pitchFamily="50" charset="-128"/>
                <a:ea typeface="Meiryo UI" pitchFamily="50" charset="-128"/>
                <a:cs typeface="Meiryo UI" pitchFamily="50" charset="-128"/>
              </a:rPr>
              <a:t>主要な検討事項（案）</a:t>
            </a:r>
          </a:p>
        </p:txBody>
      </p:sp>
      <p:sp>
        <p:nvSpPr>
          <p:cNvPr id="17" name="角丸四角形 13">
            <a:extLst>
              <a:ext uri="{FF2B5EF4-FFF2-40B4-BE49-F238E27FC236}">
                <a16:creationId xmlns:a16="http://schemas.microsoft.com/office/drawing/2014/main" id="{C3BAE59B-50A8-4899-A47E-6F8E92E07136}"/>
              </a:ext>
            </a:extLst>
          </p:cNvPr>
          <p:cNvSpPr/>
          <p:nvPr/>
        </p:nvSpPr>
        <p:spPr>
          <a:xfrm>
            <a:off x="499584" y="2922952"/>
            <a:ext cx="8906837" cy="2583863"/>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defTabSz="457200"/>
            <a:endParaRPr kumimoji="0" lang="ja-JP" altLang="en-US" sz="1809" dirty="0">
              <a:solidFill>
                <a:prstClr val="black"/>
              </a:solidFill>
              <a:highlight>
                <a:srgbClr val="FF00FF"/>
              </a:highlight>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9555022C-788A-42A8-A5AB-74DE22418B9D}"/>
              </a:ext>
            </a:extLst>
          </p:cNvPr>
          <p:cNvSpPr txBox="1"/>
          <p:nvPr/>
        </p:nvSpPr>
        <p:spPr>
          <a:xfrm>
            <a:off x="4301916" y="3646488"/>
            <a:ext cx="4978624" cy="1761701"/>
          </a:xfrm>
          <a:prstGeom prst="rect">
            <a:avLst/>
          </a:prstGeom>
          <a:noFill/>
        </p:spPr>
        <p:txBody>
          <a:bodyPr wrap="square">
            <a:spAutoFit/>
          </a:bodyPr>
          <a:lstStyle/>
          <a:p>
            <a:pPr defTabSz="457200">
              <a:lnSpc>
                <a:spcPts val="2000"/>
              </a:lnSpc>
              <a:spcAft>
                <a:spcPts val="400"/>
              </a:spcAft>
            </a:pPr>
            <a:r>
              <a:rPr kumimoji="0" lang="ja-JP" altLang="en-US" sz="16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再エネ等の新技術（ペロブスカイト太陽電池、水素・アンモニア・</a:t>
            </a:r>
            <a:r>
              <a:rPr kumimoji="0" lang="en-US" altLang="ja-JP" sz="16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e-</a:t>
            </a:r>
            <a:r>
              <a:rPr kumimoji="0" lang="ja-JP" altLang="en-US" sz="16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メタン等）や</a:t>
            </a:r>
            <a:r>
              <a:rPr kumimoji="0" lang="en-US" altLang="ja-JP" sz="16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CO</a:t>
            </a:r>
            <a:r>
              <a:rPr kumimoji="0" lang="en-US" altLang="ja-JP" sz="1600" baseline="-250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2</a:t>
            </a:r>
            <a:r>
              <a:rPr kumimoji="0" lang="ja-JP" altLang="en-US" sz="16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排出量の見える化の仕組み等</a:t>
            </a:r>
            <a:endParaRPr kumimoji="0" lang="en-US" altLang="ja-JP" sz="1600" dirty="0">
              <a:solidFill>
                <a:prstClr val="black"/>
              </a:solidFill>
              <a:latin typeface="Meiryo UI" panose="020B0604030504040204" pitchFamily="50" charset="-128"/>
              <a:ea typeface="Meiryo UI" panose="020B0604030504040204" pitchFamily="50" charset="-128"/>
            </a:endParaRPr>
          </a:p>
          <a:p>
            <a:pPr defTabSz="457200">
              <a:lnSpc>
                <a:spcPts val="2000"/>
              </a:lnSpc>
              <a:spcAft>
                <a:spcPts val="400"/>
              </a:spcAft>
            </a:pPr>
            <a:r>
              <a:rPr kumimoji="0" lang="ja-JP" altLang="en-US" sz="1600" dirty="0">
                <a:solidFill>
                  <a:prstClr val="black"/>
                </a:solidFill>
                <a:latin typeface="Meiryo UI" panose="020B0604030504040204" pitchFamily="50" charset="-128"/>
                <a:ea typeface="Meiryo UI" panose="020B0604030504040204" pitchFamily="50" charset="-128"/>
              </a:rPr>
              <a:t>金融を通じた脱炭素経営の促進や技術開発・ビジネス化の支援等</a:t>
            </a:r>
            <a:endParaRPr kumimoji="0" lang="en-US" altLang="ja-JP" sz="1600" dirty="0">
              <a:solidFill>
                <a:prstClr val="black"/>
              </a:solidFill>
              <a:latin typeface="Meiryo UI" panose="020B0604030504040204" pitchFamily="50" charset="-128"/>
              <a:ea typeface="Meiryo UI" panose="020B0604030504040204" pitchFamily="50" charset="-128"/>
            </a:endParaRPr>
          </a:p>
          <a:p>
            <a:pPr defTabSz="457200">
              <a:lnSpc>
                <a:spcPts val="2000"/>
              </a:lnSpc>
              <a:spcAft>
                <a:spcPts val="400"/>
              </a:spcAft>
            </a:pPr>
            <a:r>
              <a:rPr kumimoji="0" lang="ja-JP" altLang="en-US" sz="1600" dirty="0">
                <a:solidFill>
                  <a:prstClr val="black"/>
                </a:solidFill>
                <a:latin typeface="Meiryo UI" panose="020B0604030504040204" pitchFamily="50" charset="-128"/>
                <a:ea typeface="Meiryo UI" panose="020B0604030504040204" pitchFamily="50" charset="-128"/>
              </a:rPr>
              <a:t>さらなる省エネ等環境配慮を促す仕組み等</a:t>
            </a:r>
            <a:endParaRPr kumimoji="0" lang="en-US" altLang="ja-JP" sz="1600" dirty="0">
              <a:solidFill>
                <a:prstClr val="black"/>
              </a:solidFill>
              <a:latin typeface="Meiryo UI" panose="020B0604030504040204" pitchFamily="50" charset="-128"/>
              <a:ea typeface="Meiryo UI" panose="020B0604030504040204" pitchFamily="50" charset="-128"/>
            </a:endParaRPr>
          </a:p>
          <a:p>
            <a:pPr defTabSz="457200">
              <a:lnSpc>
                <a:spcPts val="2000"/>
              </a:lnSpc>
              <a:spcAft>
                <a:spcPts val="400"/>
              </a:spcAft>
            </a:pPr>
            <a:r>
              <a:rPr kumimoji="0" lang="ja-JP" altLang="en-US" sz="1600" dirty="0">
                <a:solidFill>
                  <a:prstClr val="black"/>
                </a:solidFill>
                <a:latin typeface="Meiryo UI" panose="020B0604030504040204" pitchFamily="50" charset="-128"/>
                <a:ea typeface="Meiryo UI" panose="020B0604030504040204" pitchFamily="50" charset="-128"/>
              </a:rPr>
              <a:t>商用車の電動化推進や充電インフラ整備の促進等　　</a:t>
            </a:r>
            <a:endParaRPr kumimoji="0" lang="en-US" altLang="ja-JP" sz="1600" dirty="0">
              <a:solidFill>
                <a:prstClr val="black"/>
              </a:solidFill>
              <a:latin typeface="Meiryo UI" panose="020B0604030504040204" pitchFamily="50" charset="-128"/>
              <a:ea typeface="Meiryo UI" panose="020B0604030504040204" pitchFamily="50" charset="-128"/>
            </a:endParaRPr>
          </a:p>
        </p:txBody>
      </p:sp>
      <p:sp>
        <p:nvSpPr>
          <p:cNvPr id="20" name="Rectangle 2">
            <a:extLst>
              <a:ext uri="{FF2B5EF4-FFF2-40B4-BE49-F238E27FC236}">
                <a16:creationId xmlns:a16="http://schemas.microsoft.com/office/drawing/2014/main" id="{65826DA5-9F1D-4959-86C5-0B42E08F3CA6}"/>
              </a:ext>
            </a:extLst>
          </p:cNvPr>
          <p:cNvSpPr>
            <a:spLocks noChangeArrowheads="1"/>
          </p:cNvSpPr>
          <p:nvPr/>
        </p:nvSpPr>
        <p:spPr bwMode="auto">
          <a:xfrm>
            <a:off x="3955970" y="3117442"/>
            <a:ext cx="65" cy="25577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defTabSz="844083" eaLnBrk="0" fontAlgn="base" hangingPunct="0">
              <a:spcBef>
                <a:spcPct val="0"/>
              </a:spcBef>
              <a:spcAft>
                <a:spcPct val="0"/>
              </a:spcAft>
            </a:pPr>
            <a:endParaRPr kumimoji="0" lang="ja-JP" altLang="ja-JP" sz="1662" dirty="0">
              <a:solidFill>
                <a:prstClr val="black"/>
              </a:solidFill>
              <a:highlight>
                <a:srgbClr val="FF00FF"/>
              </a:highlight>
              <a:latin typeface="Arial" panose="020B0604020202020204" pitchFamily="34" charset="0"/>
              <a:ea typeface="游ゴシック" panose="020B0400000000000000" pitchFamily="50" charset="-128"/>
            </a:endParaRPr>
          </a:p>
        </p:txBody>
      </p:sp>
      <p:sp>
        <p:nvSpPr>
          <p:cNvPr id="21" name="テキスト ボックス 20">
            <a:extLst>
              <a:ext uri="{FF2B5EF4-FFF2-40B4-BE49-F238E27FC236}">
                <a16:creationId xmlns:a16="http://schemas.microsoft.com/office/drawing/2014/main" id="{D914329E-CA64-4AD2-8091-57D4D027A2EB}"/>
              </a:ext>
            </a:extLst>
          </p:cNvPr>
          <p:cNvSpPr txBox="1"/>
          <p:nvPr/>
        </p:nvSpPr>
        <p:spPr>
          <a:xfrm>
            <a:off x="470459" y="935714"/>
            <a:ext cx="9053302" cy="707886"/>
          </a:xfrm>
          <a:prstGeom prst="rect">
            <a:avLst/>
          </a:prstGeom>
          <a:noFill/>
        </p:spPr>
        <p:txBody>
          <a:bodyPr wrap="square">
            <a:spAutoFit/>
          </a:bodyPr>
          <a:lstStyle/>
          <a:p>
            <a:pPr defTabSz="457200"/>
            <a:r>
              <a:rPr kumimoji="0" lang="ja-JP" altLang="en-US" sz="2000" dirty="0">
                <a:solidFill>
                  <a:prstClr val="black"/>
                </a:solidFill>
                <a:latin typeface="Meiryo UI" panose="020B0604030504040204" pitchFamily="50" charset="-128"/>
                <a:ea typeface="Meiryo UI" panose="020B0604030504040204" pitchFamily="50" charset="-128"/>
              </a:rPr>
              <a:t>脱炭素技術の進展や国の計画の見直し状況等を踏まえ、令和７年度中に</a:t>
            </a:r>
            <a:r>
              <a:rPr kumimoji="0" lang="zh-CN" altLang="en-US" sz="2000" dirty="0">
                <a:solidFill>
                  <a:prstClr val="black"/>
                </a:solidFill>
                <a:latin typeface="Meiryo UI" panose="020B0604030504040204" pitchFamily="50" charset="-128"/>
                <a:ea typeface="Meiryo UI" panose="020B0604030504040204" pitchFamily="50" charset="-128"/>
              </a:rPr>
              <a:t>地球温暖化対策実行計画（区域施策編）</a:t>
            </a:r>
            <a:r>
              <a:rPr kumimoji="0" lang="ja-JP" altLang="en-US" sz="2000" dirty="0">
                <a:solidFill>
                  <a:prstClr val="black"/>
                </a:solidFill>
                <a:latin typeface="Meiryo UI" panose="020B0604030504040204" pitchFamily="50" charset="-128"/>
                <a:ea typeface="Meiryo UI" panose="020B0604030504040204" pitchFamily="50" charset="-128"/>
              </a:rPr>
              <a:t>を見直す</a:t>
            </a:r>
            <a:endParaRPr kumimoji="0" lang="en-US" altLang="ja-JP" sz="2000" dirty="0">
              <a:solidFill>
                <a:prstClr val="black"/>
              </a:solidFill>
              <a:latin typeface="Meiryo UI" panose="020B0604030504040204" pitchFamily="50" charset="-128"/>
              <a:ea typeface="Meiryo UI" panose="020B0604030504040204" pitchFamily="50" charset="-128"/>
            </a:endParaRPr>
          </a:p>
        </p:txBody>
      </p:sp>
      <p:sp>
        <p:nvSpPr>
          <p:cNvPr id="29" name="角丸四角形 13">
            <a:extLst>
              <a:ext uri="{FF2B5EF4-FFF2-40B4-BE49-F238E27FC236}">
                <a16:creationId xmlns:a16="http://schemas.microsoft.com/office/drawing/2014/main" id="{7F2CFDA9-2B66-4A64-9D82-8324FBE1168E}"/>
              </a:ext>
            </a:extLst>
          </p:cNvPr>
          <p:cNvSpPr/>
          <p:nvPr/>
        </p:nvSpPr>
        <p:spPr>
          <a:xfrm>
            <a:off x="470458" y="5040478"/>
            <a:ext cx="8906838" cy="764786"/>
          </a:xfrm>
          <a:prstGeom prst="roundRect">
            <a:avLst>
              <a:gd name="adj" fmla="val 0"/>
            </a:avLst>
          </a:prstGeom>
          <a:noFill/>
          <a:ln w="19050">
            <a:noFill/>
          </a:ln>
        </p:spPr>
        <p:style>
          <a:lnRef idx="1">
            <a:schemeClr val="accent5"/>
          </a:lnRef>
          <a:fillRef idx="2">
            <a:schemeClr val="accent5"/>
          </a:fillRef>
          <a:effectRef idx="1">
            <a:schemeClr val="accent5"/>
          </a:effectRef>
          <a:fontRef idx="minor">
            <a:schemeClr val="dk1"/>
          </a:fontRef>
        </p:style>
        <p:txBody>
          <a:bodyPr rtlCol="0" anchor="ctr"/>
          <a:lstStyle/>
          <a:p>
            <a:pPr defTabSz="457200"/>
            <a:endParaRPr kumimoji="0" lang="ja-JP" altLang="en-US" sz="1809" dirty="0">
              <a:solidFill>
                <a:prstClr val="black"/>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69CB4ED0-7FDC-4468-9130-8C71ACB89BDA}"/>
              </a:ext>
            </a:extLst>
          </p:cNvPr>
          <p:cNvSpPr txBox="1"/>
          <p:nvPr/>
        </p:nvSpPr>
        <p:spPr>
          <a:xfrm>
            <a:off x="531643" y="3229913"/>
            <a:ext cx="8173220" cy="400110"/>
          </a:xfrm>
          <a:prstGeom prst="rect">
            <a:avLst/>
          </a:prstGeom>
          <a:noFill/>
        </p:spPr>
        <p:txBody>
          <a:bodyPr wrap="square">
            <a:spAutoFit/>
          </a:bodyPr>
          <a:lstStyle/>
          <a:p>
            <a:pPr defTabSz="457200"/>
            <a:r>
              <a:rPr kumimoji="0" lang="ja-JP" altLang="en-US" sz="2000" dirty="0">
                <a:solidFill>
                  <a:prstClr val="black"/>
                </a:solidFill>
                <a:latin typeface="Meiryo UI" panose="020B0604030504040204" pitchFamily="50" charset="-128"/>
                <a:ea typeface="Meiryo UI" panose="020B0604030504040204" pitchFamily="50" charset="-128"/>
              </a:rPr>
              <a:t>全庁的な議論により、効果的な取組を計画に盛り込む　</a:t>
            </a:r>
            <a:endParaRPr kumimoji="0" lang="en-US" altLang="ja-JP" sz="2000" dirty="0">
              <a:solidFill>
                <a:prstClr val="black"/>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90F99D37-1115-4956-9FF7-16FB0B683777}"/>
              </a:ext>
            </a:extLst>
          </p:cNvPr>
          <p:cNvSpPr txBox="1"/>
          <p:nvPr/>
        </p:nvSpPr>
        <p:spPr>
          <a:xfrm>
            <a:off x="531643" y="3643708"/>
            <a:ext cx="3897590" cy="1759456"/>
          </a:xfrm>
          <a:prstGeom prst="rect">
            <a:avLst/>
          </a:prstGeom>
          <a:noFill/>
        </p:spPr>
        <p:txBody>
          <a:bodyPr wrap="square">
            <a:spAutoFit/>
          </a:bodyPr>
          <a:lstStyle/>
          <a:p>
            <a:pPr marL="342900" indent="-342900" defTabSz="457200">
              <a:lnSpc>
                <a:spcPts val="2000"/>
              </a:lnSpc>
              <a:spcAft>
                <a:spcPts val="200"/>
              </a:spcAft>
              <a:buFont typeface="Wingdings" panose="05000000000000000000" pitchFamily="2" charset="2"/>
              <a:buChar char="l"/>
            </a:pPr>
            <a:r>
              <a:rPr kumimoji="0" lang="ja-JP" altLang="en-US" sz="1846"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新たな技術や仕組みの社会実装</a:t>
            </a:r>
            <a:endParaRPr kumimoji="0" lang="en-US" altLang="ja-JP" sz="1846"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342900" indent="-342900" defTabSz="457200">
              <a:lnSpc>
                <a:spcPts val="2000"/>
              </a:lnSpc>
              <a:spcAft>
                <a:spcPts val="200"/>
              </a:spcAft>
              <a:buFont typeface="Wingdings" panose="05000000000000000000" pitchFamily="2" charset="2"/>
              <a:buChar char="l"/>
            </a:pPr>
            <a:endParaRPr kumimoji="0" lang="en-US" altLang="ja-JP" sz="1846" dirty="0">
              <a:solidFill>
                <a:prstClr val="black"/>
              </a:solidFill>
              <a:latin typeface="Meiryo UI" panose="020B0604030504040204" pitchFamily="50" charset="-128"/>
              <a:ea typeface="Meiryo UI" panose="020B0604030504040204" pitchFamily="50" charset="-128"/>
            </a:endParaRPr>
          </a:p>
          <a:p>
            <a:pPr marL="342900" indent="-342900" defTabSz="457200">
              <a:lnSpc>
                <a:spcPts val="2000"/>
              </a:lnSpc>
              <a:spcAft>
                <a:spcPts val="200"/>
              </a:spcAft>
              <a:buFont typeface="Wingdings" panose="05000000000000000000" pitchFamily="2" charset="2"/>
              <a:buChar char="l"/>
            </a:pPr>
            <a:r>
              <a:rPr kumimoji="0" lang="ja-JP" altLang="en-US" sz="1846" dirty="0">
                <a:solidFill>
                  <a:prstClr val="black"/>
                </a:solidFill>
                <a:latin typeface="Meiryo UI" panose="020B0604030504040204" pitchFamily="50" charset="-128"/>
                <a:ea typeface="Meiryo UI" panose="020B0604030504040204" pitchFamily="50" charset="-128"/>
              </a:rPr>
              <a:t>中小事業者の脱炭素推進 </a:t>
            </a:r>
            <a:endParaRPr kumimoji="0" lang="en-US" altLang="ja-JP" sz="1846" dirty="0">
              <a:solidFill>
                <a:prstClr val="black"/>
              </a:solidFill>
              <a:latin typeface="Meiryo UI" panose="020B0604030504040204" pitchFamily="50" charset="-128"/>
              <a:ea typeface="Meiryo UI" panose="020B0604030504040204" pitchFamily="50" charset="-128"/>
            </a:endParaRPr>
          </a:p>
          <a:p>
            <a:pPr defTabSz="457200">
              <a:lnSpc>
                <a:spcPts val="2000"/>
              </a:lnSpc>
              <a:spcAft>
                <a:spcPts val="200"/>
              </a:spcAft>
            </a:pPr>
            <a:r>
              <a:rPr kumimoji="0" lang="ja-JP" altLang="en-US" sz="1846" dirty="0">
                <a:solidFill>
                  <a:prstClr val="black"/>
                </a:solidFill>
                <a:latin typeface="Meiryo UI" panose="020B0604030504040204" pitchFamily="50" charset="-128"/>
                <a:ea typeface="Meiryo UI" panose="020B0604030504040204" pitchFamily="50" charset="-128"/>
              </a:rPr>
              <a:t>　</a:t>
            </a:r>
            <a:endParaRPr kumimoji="0" lang="en-US" altLang="ja-JP" sz="1846" dirty="0">
              <a:solidFill>
                <a:prstClr val="black"/>
              </a:solidFill>
              <a:latin typeface="Meiryo UI" panose="020B0604030504040204" pitchFamily="50" charset="-128"/>
              <a:ea typeface="Meiryo UI" panose="020B0604030504040204" pitchFamily="50" charset="-128"/>
            </a:endParaRPr>
          </a:p>
          <a:p>
            <a:pPr marL="342900" indent="-342900" defTabSz="457200">
              <a:lnSpc>
                <a:spcPts val="2000"/>
              </a:lnSpc>
              <a:spcAft>
                <a:spcPts val="200"/>
              </a:spcAft>
              <a:buFont typeface="Wingdings" panose="05000000000000000000" pitchFamily="2" charset="2"/>
              <a:buChar char="l"/>
            </a:pPr>
            <a:r>
              <a:rPr kumimoji="0" lang="ja-JP" altLang="en-US" sz="1846" dirty="0">
                <a:solidFill>
                  <a:prstClr val="black"/>
                </a:solidFill>
                <a:latin typeface="Meiryo UI" panose="020B0604030504040204" pitchFamily="50" charset="-128"/>
                <a:ea typeface="Meiryo UI" panose="020B0604030504040204" pitchFamily="50" charset="-128"/>
              </a:rPr>
              <a:t>住宅・建築物の省エネ等の推進 </a:t>
            </a:r>
            <a:endParaRPr kumimoji="0" lang="en-US" altLang="ja-JP" sz="1846" dirty="0">
              <a:solidFill>
                <a:prstClr val="black"/>
              </a:solidFill>
              <a:latin typeface="Meiryo UI" panose="020B0604030504040204" pitchFamily="50" charset="-128"/>
              <a:ea typeface="Meiryo UI" panose="020B0604030504040204" pitchFamily="50" charset="-128"/>
            </a:endParaRPr>
          </a:p>
          <a:p>
            <a:pPr marL="342900" indent="-342900" defTabSz="457200">
              <a:lnSpc>
                <a:spcPts val="2000"/>
              </a:lnSpc>
              <a:spcAft>
                <a:spcPts val="200"/>
              </a:spcAft>
              <a:buFont typeface="Wingdings" panose="05000000000000000000" pitchFamily="2" charset="2"/>
              <a:buChar char="l"/>
            </a:pPr>
            <a:r>
              <a:rPr kumimoji="0" lang="ja-JP" altLang="en-US" sz="1846" dirty="0">
                <a:solidFill>
                  <a:prstClr val="black"/>
                </a:solidFill>
                <a:latin typeface="Meiryo UI" panose="020B0604030504040204" pitchFamily="50" charset="-128"/>
                <a:ea typeface="Meiryo UI" panose="020B0604030504040204" pitchFamily="50" charset="-128"/>
              </a:rPr>
              <a:t>電動車の普及促進               </a:t>
            </a:r>
            <a:endParaRPr kumimoji="0" lang="en-US" altLang="ja-JP" sz="1846" dirty="0">
              <a:solidFill>
                <a:prstClr val="black"/>
              </a:solidFill>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6861673B-31C2-4493-B70A-73298AA2633E}"/>
              </a:ext>
            </a:extLst>
          </p:cNvPr>
          <p:cNvSpPr txBox="1"/>
          <p:nvPr/>
        </p:nvSpPr>
        <p:spPr>
          <a:xfrm>
            <a:off x="3955970" y="3639329"/>
            <a:ext cx="463981" cy="1759456"/>
          </a:xfrm>
          <a:prstGeom prst="rect">
            <a:avLst/>
          </a:prstGeom>
          <a:noFill/>
        </p:spPr>
        <p:txBody>
          <a:bodyPr wrap="square">
            <a:spAutoFit/>
          </a:bodyPr>
          <a:lstStyle/>
          <a:p>
            <a:pPr defTabSz="457200">
              <a:lnSpc>
                <a:spcPts val="2000"/>
              </a:lnSpc>
              <a:spcAft>
                <a:spcPts val="200"/>
              </a:spcAft>
            </a:pPr>
            <a:r>
              <a:rPr kumimoji="0" lang="ja-JP" altLang="en-US" sz="1800" dirty="0">
                <a:solidFill>
                  <a:prstClr val="black"/>
                </a:solidFill>
                <a:latin typeface="Meiryo UI" panose="020B0604030504040204" pitchFamily="50" charset="-128"/>
                <a:ea typeface="Meiryo UI" panose="020B0604030504040204" pitchFamily="50" charset="-128"/>
              </a:rPr>
              <a:t>：</a:t>
            </a:r>
            <a:endParaRPr kumimoji="0" lang="en-US" altLang="ja-JP" sz="1800" dirty="0">
              <a:solidFill>
                <a:prstClr val="black"/>
              </a:solidFill>
              <a:latin typeface="Meiryo UI" panose="020B0604030504040204" pitchFamily="50" charset="-128"/>
              <a:ea typeface="Meiryo UI" panose="020B0604030504040204" pitchFamily="50" charset="-128"/>
            </a:endParaRPr>
          </a:p>
          <a:p>
            <a:pPr defTabSz="457200">
              <a:lnSpc>
                <a:spcPts val="2000"/>
              </a:lnSpc>
              <a:spcAft>
                <a:spcPts val="200"/>
              </a:spcAft>
            </a:pPr>
            <a:endParaRPr kumimoji="0" lang="en-US" altLang="ja-JP" sz="1800" dirty="0">
              <a:solidFill>
                <a:prstClr val="black"/>
              </a:solidFill>
              <a:latin typeface="Meiryo UI" panose="020B0604030504040204" pitchFamily="50" charset="-128"/>
              <a:ea typeface="Meiryo UI" panose="020B0604030504040204" pitchFamily="50" charset="-128"/>
            </a:endParaRPr>
          </a:p>
          <a:p>
            <a:pPr defTabSz="457200">
              <a:lnSpc>
                <a:spcPts val="2000"/>
              </a:lnSpc>
              <a:spcAft>
                <a:spcPts val="200"/>
              </a:spcAft>
            </a:pPr>
            <a:r>
              <a:rPr kumimoji="0" lang="ja-JP" altLang="en-US" sz="1800" dirty="0">
                <a:solidFill>
                  <a:prstClr val="black"/>
                </a:solidFill>
                <a:latin typeface="Meiryo UI" panose="020B0604030504040204" pitchFamily="50" charset="-128"/>
                <a:ea typeface="Meiryo UI" panose="020B0604030504040204" pitchFamily="50" charset="-128"/>
              </a:rPr>
              <a:t>：</a:t>
            </a:r>
            <a:endParaRPr kumimoji="0" lang="en-US" altLang="ja-JP" sz="1800" dirty="0">
              <a:solidFill>
                <a:prstClr val="black"/>
              </a:solidFill>
              <a:latin typeface="Meiryo UI" panose="020B0604030504040204" pitchFamily="50" charset="-128"/>
              <a:ea typeface="Meiryo UI" panose="020B0604030504040204" pitchFamily="50" charset="-128"/>
            </a:endParaRPr>
          </a:p>
          <a:p>
            <a:pPr defTabSz="457200">
              <a:lnSpc>
                <a:spcPts val="2000"/>
              </a:lnSpc>
              <a:spcAft>
                <a:spcPts val="200"/>
              </a:spcAft>
            </a:pPr>
            <a:endParaRPr kumimoji="0" lang="en-US" altLang="ja-JP" sz="1800" dirty="0">
              <a:solidFill>
                <a:prstClr val="black"/>
              </a:solidFill>
              <a:latin typeface="Meiryo UI" panose="020B0604030504040204" pitchFamily="50" charset="-128"/>
              <a:ea typeface="Meiryo UI" panose="020B0604030504040204" pitchFamily="50" charset="-128"/>
            </a:endParaRPr>
          </a:p>
          <a:p>
            <a:pPr defTabSz="457200">
              <a:lnSpc>
                <a:spcPts val="2000"/>
              </a:lnSpc>
              <a:spcAft>
                <a:spcPts val="200"/>
              </a:spcAft>
            </a:pPr>
            <a:r>
              <a:rPr kumimoji="0" lang="ja-JP" altLang="en-US" sz="1800" dirty="0">
                <a:solidFill>
                  <a:prstClr val="black"/>
                </a:solidFill>
                <a:latin typeface="Meiryo UI" panose="020B0604030504040204" pitchFamily="50" charset="-128"/>
                <a:ea typeface="Meiryo UI" panose="020B0604030504040204" pitchFamily="50" charset="-128"/>
              </a:rPr>
              <a:t>：</a:t>
            </a:r>
            <a:endParaRPr kumimoji="0" lang="en-US" altLang="ja-JP" sz="1800" dirty="0">
              <a:solidFill>
                <a:prstClr val="black"/>
              </a:solidFill>
              <a:latin typeface="Meiryo UI" panose="020B0604030504040204" pitchFamily="50" charset="-128"/>
              <a:ea typeface="Meiryo UI" panose="020B0604030504040204" pitchFamily="50" charset="-128"/>
            </a:endParaRPr>
          </a:p>
          <a:p>
            <a:pPr defTabSz="457200">
              <a:lnSpc>
                <a:spcPts val="2000"/>
              </a:lnSpc>
              <a:spcAft>
                <a:spcPts val="200"/>
              </a:spcAft>
            </a:pPr>
            <a:r>
              <a:rPr kumimoji="0" lang="ja-JP" altLang="en-US" sz="1800" dirty="0">
                <a:solidFill>
                  <a:prstClr val="black"/>
                </a:solidFill>
                <a:latin typeface="Meiryo UI" panose="020B0604030504040204" pitchFamily="50" charset="-128"/>
                <a:ea typeface="Meiryo UI" panose="020B0604030504040204" pitchFamily="50" charset="-128"/>
              </a:rPr>
              <a:t>：</a:t>
            </a:r>
            <a:endParaRPr kumimoji="0" lang="en-US" altLang="ja-JP" sz="1800" dirty="0">
              <a:solidFill>
                <a:prstClr val="black"/>
              </a:solidFill>
              <a:latin typeface="Meiryo UI" panose="020B0604030504040204" pitchFamily="50" charset="-128"/>
              <a:ea typeface="Meiryo UI" panose="020B0604030504040204"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１　大阪府地球温暖化対策実行計画（区域施策編）の見直しについて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D229FF63-81ED-4B2C-9EE0-4A02C98908C0}"/>
              </a:ext>
            </a:extLst>
          </p:cNvPr>
          <p:cNvSpPr txBox="1"/>
          <p:nvPr/>
        </p:nvSpPr>
        <p:spPr>
          <a:xfrm>
            <a:off x="7799807" y="467380"/>
            <a:ext cx="1944216" cy="369332"/>
          </a:xfrm>
          <a:prstGeom prst="rect">
            <a:avLst/>
          </a:prstGeom>
          <a:solidFill>
            <a:schemeClr val="bg1"/>
          </a:solidFill>
          <a:ln>
            <a:solidFill>
              <a:schemeClr val="tx1"/>
            </a:solidFill>
          </a:ln>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第５回</a:t>
            </a:r>
            <a:r>
              <a:rPr kumimoji="1" lang="en-US" altLang="ja-JP" sz="900" dirty="0">
                <a:latin typeface="Meiryo UI" panose="020B0604030504040204" pitchFamily="50" charset="-128"/>
                <a:ea typeface="Meiryo UI" panose="020B0604030504040204" pitchFamily="50" charset="-128"/>
              </a:rPr>
              <a:t>CN</a:t>
            </a:r>
            <a:r>
              <a:rPr kumimoji="1" lang="ja-JP" altLang="en-US" sz="900" dirty="0">
                <a:latin typeface="Meiryo UI" panose="020B0604030504040204" pitchFamily="50" charset="-128"/>
                <a:ea typeface="Meiryo UI" panose="020B0604030504040204" pitchFamily="50" charset="-128"/>
              </a:rPr>
              <a:t>推進本部会議</a:t>
            </a:r>
            <a:r>
              <a:rPr kumimoji="1" lang="en-US" altLang="ja-JP" sz="900" dirty="0">
                <a:latin typeface="Meiryo UI" panose="020B0604030504040204" pitchFamily="50" charset="-128"/>
                <a:ea typeface="Meiryo UI" panose="020B0604030504040204" pitchFamily="50" charset="-128"/>
              </a:rPr>
              <a:t>(R7.2.14)</a:t>
            </a:r>
          </a:p>
          <a:p>
            <a:r>
              <a:rPr kumimoji="1" lang="ja-JP" altLang="en-US" sz="900" dirty="0">
                <a:latin typeface="Meiryo UI" panose="020B0604030504040204" pitchFamily="50" charset="-128"/>
                <a:ea typeface="Meiryo UI" panose="020B0604030504040204" pitchFamily="50" charset="-128"/>
              </a:rPr>
              <a:t>資料より</a:t>
            </a:r>
            <a:r>
              <a:rPr lang="ja-JP" altLang="en-US" sz="900" dirty="0">
                <a:latin typeface="Meiryo UI" panose="020B0604030504040204" pitchFamily="50" charset="-128"/>
                <a:ea typeface="Meiryo UI" panose="020B0604030504040204" pitchFamily="50" charset="-128"/>
              </a:rPr>
              <a:t>抜粋・一部修正</a:t>
            </a:r>
            <a:endParaRPr kumimoji="1" lang="ja-JP" altLang="en-US"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615525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29</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29</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(d)</a:t>
            </a:r>
            <a:r>
              <a:rPr lang="ja-JP" altLang="en-US" dirty="0">
                <a:latin typeface="Meiryo UI" panose="020B0604030504040204" pitchFamily="50" charset="-128"/>
                <a:ea typeface="Meiryo UI" panose="020B0604030504040204" pitchFamily="50" charset="-128"/>
              </a:rPr>
              <a:t>技術革新</a:t>
            </a:r>
          </a:p>
        </p:txBody>
      </p:sp>
      <p:sp>
        <p:nvSpPr>
          <p:cNvPr id="11" name="テキスト ボックス 10">
            <a:extLst>
              <a:ext uri="{FF2B5EF4-FFF2-40B4-BE49-F238E27FC236}">
                <a16:creationId xmlns:a16="http://schemas.microsoft.com/office/drawing/2014/main" id="{619A01DC-C005-4FAC-99F8-7D797CFB1BEB}"/>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
        <p:nvSpPr>
          <p:cNvPr id="12" name="テキスト ボックス 11">
            <a:extLst>
              <a:ext uri="{FF2B5EF4-FFF2-40B4-BE49-F238E27FC236}">
                <a16:creationId xmlns:a16="http://schemas.microsoft.com/office/drawing/2014/main" id="{7EDD8C8E-F3EC-408F-BE18-537648BAA644}"/>
              </a:ext>
            </a:extLst>
          </p:cNvPr>
          <p:cNvSpPr txBox="1"/>
          <p:nvPr/>
        </p:nvSpPr>
        <p:spPr>
          <a:xfrm>
            <a:off x="127307" y="1703156"/>
            <a:ext cx="9141522" cy="1323439"/>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▽府・市町村等の開発計画におけるエネルギー面的利用の検討・導入促進</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solidFill>
                  <a:srgbClr val="FF0000"/>
                </a:solidFill>
                <a:latin typeface="Meiryo UI" panose="020B0604030504040204" pitchFamily="50" charset="-128"/>
                <a:ea typeface="Meiryo UI" panose="020B0604030504040204" pitchFamily="50" charset="-128"/>
              </a:rPr>
              <a:t>▽まちづくり・インフラ整備の機会を活用した</a:t>
            </a:r>
            <a:r>
              <a:rPr lang="en-US" altLang="ja-JP" sz="1600" dirty="0">
                <a:solidFill>
                  <a:srgbClr val="FF0000"/>
                </a:solidFill>
                <a:latin typeface="Meiryo UI" panose="020B0604030504040204" pitchFamily="50" charset="-128"/>
                <a:ea typeface="Meiryo UI" panose="020B0604030504040204" pitchFamily="50" charset="-128"/>
              </a:rPr>
              <a:t>EV</a:t>
            </a:r>
            <a:r>
              <a:rPr lang="ja-JP" altLang="en-US" sz="1600" dirty="0">
                <a:solidFill>
                  <a:srgbClr val="FF0000"/>
                </a:solidFill>
                <a:latin typeface="Meiryo UI" panose="020B0604030504040204" pitchFamily="50" charset="-128"/>
                <a:ea typeface="Meiryo UI" panose="020B0604030504040204" pitchFamily="50" charset="-128"/>
              </a:rPr>
              <a:t>ワイヤレス給電技術の実証支援</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p>
        </p:txBody>
      </p:sp>
      <p:sp>
        <p:nvSpPr>
          <p:cNvPr id="16" name="テキスト ボックス 15">
            <a:extLst>
              <a:ext uri="{FF2B5EF4-FFF2-40B4-BE49-F238E27FC236}">
                <a16:creationId xmlns:a16="http://schemas.microsoft.com/office/drawing/2014/main" id="{D1287A08-655D-4AD2-A389-60AB0FE7B4D1}"/>
              </a:ext>
            </a:extLst>
          </p:cNvPr>
          <p:cNvSpPr txBox="1"/>
          <p:nvPr/>
        </p:nvSpPr>
        <p:spPr>
          <a:xfrm>
            <a:off x="146850" y="1296508"/>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FF0000"/>
                </a:solidFill>
                <a:latin typeface="Meiryo UI" panose="020B0604030504040204" pitchFamily="50" charset="-128"/>
                <a:ea typeface="Meiryo UI" panose="020B0604030504040204" pitchFamily="50" charset="-128"/>
              </a:rPr>
              <a:t>まちづくりにおける脱炭素技術の導入促進</a:t>
            </a:r>
          </a:p>
        </p:txBody>
      </p:sp>
    </p:spTree>
    <p:extLst>
      <p:ext uri="{BB962C8B-B14F-4D97-AF65-F5344CB8AC3E}">
        <p14:creationId xmlns:p14="http://schemas.microsoft.com/office/powerpoint/2010/main" val="3515105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30</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30</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568863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取組項目２　事業者における脱炭素化に向けた取組促進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4872350" cy="371512"/>
          </a:xfrm>
          <a:prstGeom prst="rect">
            <a:avLst/>
          </a:prstGeom>
          <a:noFill/>
        </p:spPr>
        <p:txBody>
          <a:bodyPr wrap="square">
            <a:spAutoFit/>
          </a:bodyPr>
          <a:lstStyle/>
          <a:p>
            <a:r>
              <a:rPr lang="en-US" altLang="ja-JP" dirty="0">
                <a:solidFill>
                  <a:srgbClr val="7030A0"/>
                </a:solidFill>
                <a:latin typeface="Meiryo UI" panose="020B0604030504040204" pitchFamily="50" charset="-128"/>
                <a:ea typeface="Meiryo UI" panose="020B0604030504040204" pitchFamily="50" charset="-128"/>
              </a:rPr>
              <a:t>(e)</a:t>
            </a:r>
            <a:r>
              <a:rPr lang="ja-JP" altLang="en-US" dirty="0">
                <a:solidFill>
                  <a:srgbClr val="7030A0"/>
                </a:solidFill>
                <a:latin typeface="Meiryo UI" panose="020B0604030504040204" pitchFamily="50" charset="-128"/>
                <a:ea typeface="Meiryo UI" panose="020B0604030504040204" pitchFamily="50" charset="-128"/>
              </a:rPr>
              <a:t>ヒートアイランド対策</a:t>
            </a:r>
          </a:p>
        </p:txBody>
      </p:sp>
      <p:sp>
        <p:nvSpPr>
          <p:cNvPr id="8" name="テキスト ボックス 7">
            <a:extLst>
              <a:ext uri="{FF2B5EF4-FFF2-40B4-BE49-F238E27FC236}">
                <a16:creationId xmlns:a16="http://schemas.microsoft.com/office/drawing/2014/main" id="{3B1386C8-CD4E-493E-8C90-82FCB8E21D13}"/>
              </a:ext>
            </a:extLst>
          </p:cNvPr>
          <p:cNvSpPr txBox="1"/>
          <p:nvPr/>
        </p:nvSpPr>
        <p:spPr>
          <a:xfrm>
            <a:off x="152658" y="1700808"/>
            <a:ext cx="9371103" cy="1077218"/>
          </a:xfrm>
          <a:prstGeom prst="rect">
            <a:avLst/>
          </a:prstGeom>
          <a:noFill/>
        </p:spPr>
        <p:txBody>
          <a:bodyPr wrap="square">
            <a:spAutoFit/>
          </a:bodyPr>
          <a:lstStyle/>
          <a:p>
            <a:pPr marL="391500" indent="-28575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建物の断熱化、設備・機器等の省エネ・省</a:t>
            </a:r>
            <a:r>
              <a:rPr lang="en-US" altLang="ja-JP" sz="1600" dirty="0">
                <a:solidFill>
                  <a:srgbClr val="7030A0"/>
                </a:solidFill>
                <a:latin typeface="Meiryo UI" panose="020B0604030504040204" pitchFamily="50" charset="-128"/>
                <a:ea typeface="Meiryo UI" panose="020B0604030504040204" pitchFamily="50" charset="-128"/>
              </a:rPr>
              <a:t>CO2</a:t>
            </a:r>
            <a:r>
              <a:rPr lang="ja-JP" altLang="en-US" sz="1600" dirty="0">
                <a:solidFill>
                  <a:srgbClr val="7030A0"/>
                </a:solidFill>
                <a:latin typeface="Meiryo UI" panose="020B0604030504040204" pitchFamily="50" charset="-128"/>
                <a:ea typeface="Meiryo UI" panose="020B0604030504040204" pitchFamily="50" charset="-128"/>
              </a:rPr>
              <a:t>化及び運用改善（</a:t>
            </a:r>
            <a:r>
              <a:rPr lang="en-US" altLang="ja-JP" sz="1600" dirty="0">
                <a:solidFill>
                  <a:srgbClr val="7030A0"/>
                </a:solidFill>
                <a:latin typeface="Meiryo UI" panose="020B0604030504040204" pitchFamily="50" charset="-128"/>
                <a:ea typeface="Meiryo UI" panose="020B0604030504040204" pitchFamily="50" charset="-128"/>
              </a:rPr>
              <a:t>ESCO</a:t>
            </a:r>
            <a:r>
              <a:rPr lang="ja-JP" altLang="en-US" sz="1600" dirty="0">
                <a:solidFill>
                  <a:srgbClr val="7030A0"/>
                </a:solidFill>
                <a:latin typeface="Meiryo UI" panose="020B0604030504040204" pitchFamily="50" charset="-128"/>
                <a:ea typeface="Meiryo UI" panose="020B0604030504040204" pitchFamily="50" charset="-128"/>
              </a:rPr>
              <a:t>事業、</a:t>
            </a:r>
            <a:r>
              <a:rPr lang="en-US" altLang="ja-JP" sz="1600" dirty="0">
                <a:solidFill>
                  <a:srgbClr val="7030A0"/>
                </a:solidFill>
                <a:latin typeface="Meiryo UI" panose="020B0604030504040204" pitchFamily="50" charset="-128"/>
                <a:ea typeface="Meiryo UI" panose="020B0604030504040204" pitchFamily="50" charset="-128"/>
              </a:rPr>
              <a:t>CASBEE</a:t>
            </a:r>
            <a:r>
              <a:rPr lang="ja-JP" altLang="en-US" sz="1600" dirty="0">
                <a:solidFill>
                  <a:srgbClr val="7030A0"/>
                </a:solidFill>
                <a:latin typeface="Meiryo UI" panose="020B0604030504040204" pitchFamily="50" charset="-128"/>
                <a:ea typeface="Meiryo UI" panose="020B0604030504040204" pitchFamily="50" charset="-128"/>
              </a:rPr>
              <a:t>）</a:t>
            </a:r>
          </a:p>
          <a:p>
            <a:pPr marL="391500" indent="-285750">
              <a:buFont typeface="Wingdings" panose="05000000000000000000" pitchFamily="2" charset="2"/>
              <a:buChar char="u"/>
            </a:pPr>
            <a:r>
              <a:rPr lang="en-US" altLang="ja-JP" sz="1600" dirty="0">
                <a:solidFill>
                  <a:srgbClr val="7030A0"/>
                </a:solidFill>
                <a:latin typeface="Meiryo UI" panose="020B0604030504040204" pitchFamily="50" charset="-128"/>
                <a:ea typeface="Meiryo UI" panose="020B0604030504040204" pitchFamily="50" charset="-128"/>
              </a:rPr>
              <a:t>BEMS</a:t>
            </a:r>
            <a:r>
              <a:rPr lang="ja-JP" altLang="en-US" sz="1600" dirty="0">
                <a:solidFill>
                  <a:srgbClr val="7030A0"/>
                </a:solidFill>
                <a:latin typeface="Meiryo UI" panose="020B0604030504040204" pitchFamily="50" charset="-128"/>
                <a:ea typeface="Meiryo UI" panose="020B0604030504040204" pitchFamily="50" charset="-128"/>
              </a:rPr>
              <a:t>、</a:t>
            </a:r>
            <a:r>
              <a:rPr lang="en-US" altLang="ja-JP" sz="1600" dirty="0">
                <a:solidFill>
                  <a:srgbClr val="7030A0"/>
                </a:solidFill>
                <a:latin typeface="Meiryo UI" panose="020B0604030504040204" pitchFamily="50" charset="-128"/>
                <a:ea typeface="Meiryo UI" panose="020B0604030504040204" pitchFamily="50" charset="-128"/>
              </a:rPr>
              <a:t>HEMS</a:t>
            </a:r>
            <a:r>
              <a:rPr lang="ja-JP" altLang="en-US" sz="1600" dirty="0">
                <a:solidFill>
                  <a:srgbClr val="7030A0"/>
                </a:solidFill>
                <a:latin typeface="Meiryo UI" panose="020B0604030504040204" pitchFamily="50" charset="-128"/>
                <a:ea typeface="Meiryo UI" panose="020B0604030504040204" pitchFamily="50" charset="-128"/>
              </a:rPr>
              <a:t>、電気・ガス使用量のお知らせ照会サービス、見える化機器（省エネナビ・電力表示器）の普及促進</a:t>
            </a:r>
          </a:p>
          <a:p>
            <a:pPr marL="391500" indent="-28575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水の蒸発を利用する冷却塔等の選択等による人工排熱の潜熱化の取組促進</a:t>
            </a:r>
            <a:endParaRPr lang="en-US" altLang="ja-JP" sz="1600" dirty="0">
              <a:solidFill>
                <a:srgbClr val="7030A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CEE3CBFD-F223-47B6-AA03-6750A4776D58}"/>
              </a:ext>
            </a:extLst>
          </p:cNvPr>
          <p:cNvSpPr txBox="1"/>
          <p:nvPr/>
        </p:nvSpPr>
        <p:spPr>
          <a:xfrm>
            <a:off x="172201" y="1294160"/>
            <a:ext cx="9141522" cy="37151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建物からの排熱を減らすための対策</a:t>
            </a:r>
          </a:p>
        </p:txBody>
      </p:sp>
      <p:sp>
        <p:nvSpPr>
          <p:cNvPr id="11" name="テキスト ボックス 10">
            <a:extLst>
              <a:ext uri="{FF2B5EF4-FFF2-40B4-BE49-F238E27FC236}">
                <a16:creationId xmlns:a16="http://schemas.microsoft.com/office/drawing/2014/main" id="{E2A85F5A-9805-4B11-BBFF-546F0D45FD9B}"/>
              </a:ext>
            </a:extLst>
          </p:cNvPr>
          <p:cNvSpPr txBox="1"/>
          <p:nvPr/>
        </p:nvSpPr>
        <p:spPr>
          <a:xfrm>
            <a:off x="7090037" y="784779"/>
            <a:ext cx="2165978" cy="461665"/>
          </a:xfrm>
          <a:prstGeom prst="rect">
            <a:avLst/>
          </a:prstGeom>
          <a:noFill/>
          <a:ln>
            <a:solidFill>
              <a:schemeClr val="tx1"/>
            </a:solidFill>
          </a:ln>
        </p:spPr>
        <p:txBody>
          <a:bodyPr wrap="none" rtlCol="0">
            <a:spAutoFit/>
          </a:bodyPr>
          <a:lstStyle/>
          <a:p>
            <a:r>
              <a:rPr lang="ja-JP" altLang="en-US" sz="1200" dirty="0">
                <a:latin typeface="Meiryo UI" panose="020B0604030504040204" pitchFamily="50" charset="-128"/>
                <a:ea typeface="Meiryo UI" panose="020B0604030504040204" pitchFamily="50" charset="-128"/>
              </a:rPr>
              <a:t> ・：実行計画に類似の取組あり</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実行計画にない取組</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447869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31</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31</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820891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取組項目３　</a:t>
            </a:r>
            <a:r>
              <a:rPr lang="en-US" altLang="ja-JP" sz="1800" b="1" dirty="0">
                <a:solidFill>
                  <a:schemeClr val="tx1"/>
                </a:solidFill>
                <a:latin typeface="Meiryo UI" panose="020B0604030504040204" pitchFamily="50" charset="-128"/>
                <a:ea typeface="Meiryo UI" panose="020B0604030504040204" pitchFamily="50" charset="-128"/>
              </a:rPr>
              <a:t>CO</a:t>
            </a:r>
            <a:r>
              <a:rPr lang="en-US" altLang="ja-JP" sz="1800" b="1" baseline="-25000" dirty="0">
                <a:solidFill>
                  <a:schemeClr val="tx1"/>
                </a:solidFill>
                <a:latin typeface="Meiryo UI" panose="020B0604030504040204" pitchFamily="50" charset="-128"/>
                <a:ea typeface="Meiryo UI" panose="020B0604030504040204" pitchFamily="50" charset="-128"/>
              </a:rPr>
              <a:t>2</a:t>
            </a:r>
            <a:r>
              <a:rPr lang="ja-JP" altLang="en-US" sz="1800" b="1" dirty="0">
                <a:solidFill>
                  <a:schemeClr val="tx1"/>
                </a:solidFill>
                <a:latin typeface="Meiryo UI" panose="020B0604030504040204" pitchFamily="50" charset="-128"/>
                <a:ea typeface="Meiryo UI" panose="020B0604030504040204" pitchFamily="50" charset="-128"/>
              </a:rPr>
              <a:t>排出の少ないエネルギー</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再生可能エネルギーを含む</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の利用促進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a:t>
            </a:r>
            <a:r>
              <a:rPr lang="ja-JP" altLang="en-US" dirty="0">
                <a:latin typeface="Meiryo UI" panose="020B0604030504040204" pitchFamily="50" charset="-128"/>
                <a:ea typeface="Meiryo UI" panose="020B0604030504040204" pitchFamily="50" charset="-128"/>
              </a:rPr>
              <a:t>様々なアプローチによる</a:t>
            </a:r>
            <a:r>
              <a:rPr lang="en-US" altLang="ja-JP" dirty="0">
                <a:latin typeface="Meiryo UI" panose="020B0604030504040204" pitchFamily="50" charset="-128"/>
                <a:ea typeface="Meiryo UI" panose="020B0604030504040204" pitchFamily="50" charset="-128"/>
              </a:rPr>
              <a:t>CO</a:t>
            </a:r>
            <a:r>
              <a:rPr lang="en-US" altLang="ja-JP" baseline="-25000" dirty="0">
                <a:latin typeface="Meiryo UI" panose="020B0604030504040204" pitchFamily="50" charset="-128"/>
                <a:ea typeface="Meiryo UI" panose="020B0604030504040204" pitchFamily="50" charset="-128"/>
              </a:rPr>
              <a:t>2</a:t>
            </a:r>
            <a:r>
              <a:rPr lang="ja-JP" altLang="en-US" dirty="0">
                <a:latin typeface="Meiryo UI" panose="020B0604030504040204" pitchFamily="50" charset="-128"/>
                <a:ea typeface="Meiryo UI" panose="020B0604030504040204" pitchFamily="50" charset="-128"/>
              </a:rPr>
              <a:t>排出の少ないエネルギーの利用促進</a:t>
            </a:r>
          </a:p>
        </p:txBody>
      </p:sp>
      <p:sp>
        <p:nvSpPr>
          <p:cNvPr id="14" name="テキスト ボックス 13">
            <a:extLst>
              <a:ext uri="{FF2B5EF4-FFF2-40B4-BE49-F238E27FC236}">
                <a16:creationId xmlns:a16="http://schemas.microsoft.com/office/drawing/2014/main" id="{2D4D9842-1753-4A05-BBD9-7D157FCA1930}"/>
              </a:ext>
            </a:extLst>
          </p:cNvPr>
          <p:cNvSpPr txBox="1"/>
          <p:nvPr/>
        </p:nvSpPr>
        <p:spPr>
          <a:xfrm>
            <a:off x="152658" y="1700808"/>
            <a:ext cx="9624878" cy="2062103"/>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○小売電気事業者による再生可能エネルギー電気の販売メニューなどの情報提供</a:t>
            </a:r>
          </a:p>
          <a:p>
            <a:r>
              <a:rPr lang="ja-JP" altLang="en-US" sz="1600" dirty="0">
                <a:latin typeface="Meiryo UI" panose="020B0604030504040204" pitchFamily="50" charset="-128"/>
                <a:ea typeface="Meiryo UI" panose="020B0604030504040204" pitchFamily="50" charset="-128"/>
              </a:rPr>
              <a:t>○市町村に対する再生可能エネルギー電気の調達促進</a:t>
            </a:r>
          </a:p>
          <a:p>
            <a:r>
              <a:rPr lang="ja-JP" altLang="en-US" sz="1600" dirty="0">
                <a:latin typeface="Meiryo UI" panose="020B0604030504040204" pitchFamily="50" charset="-128"/>
                <a:ea typeface="Meiryo UI" panose="020B0604030504040204" pitchFamily="50" charset="-128"/>
              </a:rPr>
              <a:t>○実行計画（事務事業編）に基づく、「大阪府電力の調達に係る環境配慮方針」の強化による府有施設における再生可能エネルギー</a:t>
            </a:r>
            <a:r>
              <a:rPr lang="en-US" altLang="ja-JP" sz="1600" dirty="0">
                <a:latin typeface="Meiryo UI" panose="020B0604030504040204" pitchFamily="50" charset="-128"/>
                <a:ea typeface="Meiryo UI" panose="020B0604030504040204" pitchFamily="50" charset="-128"/>
              </a:rPr>
              <a:t>100</a:t>
            </a:r>
            <a:r>
              <a:rPr lang="ja-JP" altLang="en-US" sz="1600" dirty="0">
                <a:latin typeface="Meiryo UI" panose="020B0604030504040204" pitchFamily="50" charset="-128"/>
                <a:ea typeface="Meiryo UI" panose="020B0604030504040204" pitchFamily="50" charset="-128"/>
              </a:rPr>
              <a:t>％電気など排出係数の低い電力の調達の推進及び調達方法の事業者への普及促進</a:t>
            </a:r>
          </a:p>
          <a:p>
            <a:r>
              <a:rPr lang="ja-JP" altLang="en-US" sz="1600" dirty="0">
                <a:latin typeface="Meiryo UI" panose="020B0604030504040204" pitchFamily="50" charset="-128"/>
                <a:ea typeface="Meiryo UI" panose="020B0604030504040204" pitchFamily="50" charset="-128"/>
              </a:rPr>
              <a:t>○</a:t>
            </a:r>
            <a:r>
              <a:rPr lang="ja-JP" altLang="en-US" sz="1600" strike="dblStrike" dirty="0">
                <a:latin typeface="Meiryo UI" panose="020B0604030504040204" pitchFamily="50" charset="-128"/>
                <a:ea typeface="Meiryo UI" panose="020B0604030504040204" pitchFamily="50" charset="-128"/>
              </a:rPr>
              <a:t>温暖化防止</a:t>
            </a:r>
            <a:r>
              <a:rPr lang="ja-JP" altLang="en-US" sz="1600" dirty="0">
                <a:solidFill>
                  <a:srgbClr val="FF0000"/>
                </a:solidFill>
                <a:latin typeface="Meiryo UI" panose="020B0604030504040204" pitchFamily="50" charset="-128"/>
                <a:ea typeface="Meiryo UI" panose="020B0604030504040204" pitchFamily="50" charset="-128"/>
              </a:rPr>
              <a:t>大阪府気候変動対策の推進に関する</a:t>
            </a:r>
            <a:r>
              <a:rPr lang="ja-JP" altLang="en-US" sz="1600" dirty="0">
                <a:latin typeface="Meiryo UI" panose="020B0604030504040204" pitchFamily="50" charset="-128"/>
                <a:ea typeface="Meiryo UI" panose="020B0604030504040204" pitchFamily="50" charset="-128"/>
              </a:rPr>
              <a:t>条例に基づく特定事業者の計画書・報告書制度における再生可能エネルギーの利用状況等に関する報告の追加</a:t>
            </a:r>
          </a:p>
          <a:p>
            <a:r>
              <a:rPr lang="ja-JP" altLang="en-US" sz="1600" dirty="0">
                <a:latin typeface="Meiryo UI" panose="020B0604030504040204" pitchFamily="50" charset="-128"/>
                <a:ea typeface="Meiryo UI" panose="020B0604030504040204" pitchFamily="50" charset="-128"/>
              </a:rPr>
              <a:t>○小売電気事業者の電力販売量・再生可能エネルギー導入量等に関する新たな計画書・報告書制度の創設・運用</a:t>
            </a:r>
            <a:endParaRPr lang="en-US" altLang="ja-JP" sz="16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449696E0-0448-4BE0-B7DB-27CB3BA236BB}"/>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en-US" altLang="ja-JP" sz="1800" dirty="0">
                <a:latin typeface="Meiryo UI" panose="020B0604030504040204" pitchFamily="50" charset="-128"/>
                <a:ea typeface="Meiryo UI" panose="020B0604030504040204" pitchFamily="50" charset="-128"/>
              </a:rPr>
              <a:t>CO</a:t>
            </a:r>
            <a:r>
              <a:rPr lang="en-US" altLang="ja-JP" sz="1800" baseline="-25000" dirty="0">
                <a:latin typeface="Meiryo UI" panose="020B0604030504040204" pitchFamily="50" charset="-128"/>
                <a:ea typeface="Meiryo UI" panose="020B0604030504040204" pitchFamily="50" charset="-128"/>
              </a:rPr>
              <a:t>2</a:t>
            </a:r>
            <a:r>
              <a:rPr lang="ja-JP" altLang="en-US" sz="1800" dirty="0">
                <a:latin typeface="Meiryo UI" panose="020B0604030504040204" pitchFamily="50" charset="-128"/>
                <a:ea typeface="Meiryo UI" panose="020B0604030504040204" pitchFamily="50" charset="-128"/>
              </a:rPr>
              <a:t>排出の少ない電気の選択促進</a:t>
            </a:r>
            <a:endParaRPr lang="en-US" altLang="ja-JP" sz="1800"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A5BEF241-0998-4FB1-88F5-35826C431960}"/>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37161967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32</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32</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820891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取組項目３　</a:t>
            </a:r>
            <a:r>
              <a:rPr lang="en-US" altLang="ja-JP" sz="1800" b="1" dirty="0">
                <a:solidFill>
                  <a:schemeClr val="tx1"/>
                </a:solidFill>
                <a:latin typeface="Meiryo UI" panose="020B0604030504040204" pitchFamily="50" charset="-128"/>
                <a:ea typeface="Meiryo UI" panose="020B0604030504040204" pitchFamily="50" charset="-128"/>
              </a:rPr>
              <a:t>CO</a:t>
            </a:r>
            <a:r>
              <a:rPr lang="en-US" altLang="ja-JP" sz="1800" b="1" baseline="-25000" dirty="0">
                <a:solidFill>
                  <a:schemeClr val="tx1"/>
                </a:solidFill>
                <a:latin typeface="Meiryo UI" panose="020B0604030504040204" pitchFamily="50" charset="-128"/>
                <a:ea typeface="Meiryo UI" panose="020B0604030504040204" pitchFamily="50" charset="-128"/>
              </a:rPr>
              <a:t>2</a:t>
            </a:r>
            <a:r>
              <a:rPr lang="ja-JP" altLang="en-US" sz="1800" b="1" dirty="0">
                <a:solidFill>
                  <a:schemeClr val="tx1"/>
                </a:solidFill>
                <a:latin typeface="Meiryo UI" panose="020B0604030504040204" pitchFamily="50" charset="-128"/>
                <a:ea typeface="Meiryo UI" panose="020B0604030504040204" pitchFamily="50" charset="-128"/>
              </a:rPr>
              <a:t>排出の少ないエネルギー</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再生可能エネルギーを含む</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の利用促進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a:t>
            </a:r>
            <a:r>
              <a:rPr lang="ja-JP" altLang="en-US" dirty="0">
                <a:latin typeface="Meiryo UI" panose="020B0604030504040204" pitchFamily="50" charset="-128"/>
                <a:ea typeface="Meiryo UI" panose="020B0604030504040204" pitchFamily="50" charset="-128"/>
              </a:rPr>
              <a:t>様々なアプローチによる</a:t>
            </a:r>
            <a:r>
              <a:rPr lang="en-US" altLang="ja-JP" dirty="0">
                <a:latin typeface="Meiryo UI" panose="020B0604030504040204" pitchFamily="50" charset="-128"/>
                <a:ea typeface="Meiryo UI" panose="020B0604030504040204" pitchFamily="50" charset="-128"/>
              </a:rPr>
              <a:t>CO</a:t>
            </a:r>
            <a:r>
              <a:rPr lang="en-US" altLang="ja-JP" baseline="-25000" dirty="0">
                <a:latin typeface="Meiryo UI" panose="020B0604030504040204" pitchFamily="50" charset="-128"/>
                <a:ea typeface="Meiryo UI" panose="020B0604030504040204" pitchFamily="50" charset="-128"/>
              </a:rPr>
              <a:t>2</a:t>
            </a:r>
            <a:r>
              <a:rPr lang="ja-JP" altLang="en-US" dirty="0">
                <a:latin typeface="Meiryo UI" panose="020B0604030504040204" pitchFamily="50" charset="-128"/>
                <a:ea typeface="Meiryo UI" panose="020B0604030504040204" pitchFamily="50" charset="-128"/>
              </a:rPr>
              <a:t>排出の少ないエネルギーの利用促進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141522"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○再エネ電力調達マッチング事業等による府民や事業者が再生可能エネルギーを選択できる環境づくり</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多様な手段による再生可能エネルギーの調達</a:t>
            </a:r>
          </a:p>
        </p:txBody>
      </p:sp>
      <p:sp>
        <p:nvSpPr>
          <p:cNvPr id="22" name="テキスト ボックス 21">
            <a:extLst>
              <a:ext uri="{FF2B5EF4-FFF2-40B4-BE49-F238E27FC236}">
                <a16:creationId xmlns:a16="http://schemas.microsoft.com/office/drawing/2014/main" id="{35A5D55D-38A9-4A01-AE78-B7D14E62B31B}"/>
              </a:ext>
            </a:extLst>
          </p:cNvPr>
          <p:cNvSpPr txBox="1"/>
          <p:nvPr/>
        </p:nvSpPr>
        <p:spPr>
          <a:xfrm>
            <a:off x="164000" y="3068960"/>
            <a:ext cx="9141522" cy="830997"/>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▽都市計画区域マスタープランに示した方針等にも留意し、新エネルギー・省エネルギー技術の活用、エネルギーの面的利用等の促進により、エネルギー利用効率の高い都市の形成を促進</a:t>
            </a:r>
          </a:p>
        </p:txBody>
      </p:sp>
      <p:sp>
        <p:nvSpPr>
          <p:cNvPr id="23" name="テキスト ボックス 22">
            <a:extLst>
              <a:ext uri="{FF2B5EF4-FFF2-40B4-BE49-F238E27FC236}">
                <a16:creationId xmlns:a16="http://schemas.microsoft.com/office/drawing/2014/main" id="{D8558811-1613-422A-9BC7-8C75C01B1A69}"/>
              </a:ext>
            </a:extLst>
          </p:cNvPr>
          <p:cNvSpPr txBox="1"/>
          <p:nvPr/>
        </p:nvSpPr>
        <p:spPr>
          <a:xfrm>
            <a:off x="183543" y="2662312"/>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en-US" altLang="ja-JP" sz="1800" dirty="0">
                <a:latin typeface="Meiryo UI" panose="020B0604030504040204" pitchFamily="50" charset="-128"/>
                <a:ea typeface="Meiryo UI" panose="020B0604030504040204" pitchFamily="50" charset="-128"/>
              </a:rPr>
              <a:t>CO</a:t>
            </a:r>
            <a:r>
              <a:rPr lang="en-US" altLang="ja-JP" sz="1800" baseline="-25000" dirty="0">
                <a:latin typeface="Meiryo UI" panose="020B0604030504040204" pitchFamily="50" charset="-128"/>
                <a:ea typeface="Meiryo UI" panose="020B0604030504040204" pitchFamily="50" charset="-128"/>
              </a:rPr>
              <a:t>2</a:t>
            </a:r>
            <a:r>
              <a:rPr lang="ja-JP" altLang="en-US" sz="1800" dirty="0">
                <a:latin typeface="Meiryo UI" panose="020B0604030504040204" pitchFamily="50" charset="-128"/>
                <a:ea typeface="Meiryo UI" panose="020B0604030504040204" pitchFamily="50" charset="-128"/>
              </a:rPr>
              <a:t>排出の少ないまちづくり・都市再開発の推進</a:t>
            </a:r>
          </a:p>
        </p:txBody>
      </p:sp>
      <p:sp>
        <p:nvSpPr>
          <p:cNvPr id="12" name="テキスト ボックス 11">
            <a:extLst>
              <a:ext uri="{FF2B5EF4-FFF2-40B4-BE49-F238E27FC236}">
                <a16:creationId xmlns:a16="http://schemas.microsoft.com/office/drawing/2014/main" id="{F041E73E-F67A-4BFB-A8AB-1D90397987C6}"/>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38310643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33</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33</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820891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取組項目３　</a:t>
            </a:r>
            <a:r>
              <a:rPr lang="en-US" altLang="ja-JP" sz="1800" b="1" dirty="0">
                <a:solidFill>
                  <a:schemeClr val="tx1"/>
                </a:solidFill>
                <a:latin typeface="Meiryo UI" panose="020B0604030504040204" pitchFamily="50" charset="-128"/>
                <a:ea typeface="Meiryo UI" panose="020B0604030504040204" pitchFamily="50" charset="-128"/>
              </a:rPr>
              <a:t>CO</a:t>
            </a:r>
            <a:r>
              <a:rPr lang="en-US" altLang="ja-JP" sz="1800" b="1" baseline="-25000" dirty="0">
                <a:solidFill>
                  <a:schemeClr val="tx1"/>
                </a:solidFill>
                <a:latin typeface="Meiryo UI" panose="020B0604030504040204" pitchFamily="50" charset="-128"/>
                <a:ea typeface="Meiryo UI" panose="020B0604030504040204" pitchFamily="50" charset="-128"/>
              </a:rPr>
              <a:t>2</a:t>
            </a:r>
            <a:r>
              <a:rPr lang="ja-JP" altLang="en-US" sz="1800" b="1" dirty="0">
                <a:solidFill>
                  <a:schemeClr val="tx1"/>
                </a:solidFill>
                <a:latin typeface="Meiryo UI" panose="020B0604030504040204" pitchFamily="50" charset="-128"/>
                <a:ea typeface="Meiryo UI" panose="020B0604030504040204" pitchFamily="50" charset="-128"/>
              </a:rPr>
              <a:t>排出の少ないエネルギー</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再生可能エネルギーを含む</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の利用促進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再生可能エネルギー等の設置促進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141522" cy="2062103"/>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○一定の基準を満たす優良な太陽光発電・蓄電池システムの製造者・施工店・販売店の登録及び公表</a:t>
            </a:r>
          </a:p>
          <a:p>
            <a:r>
              <a:rPr lang="ja-JP" altLang="en-US" sz="1600" dirty="0">
                <a:latin typeface="Meiryo UI" panose="020B0604030504040204" pitchFamily="50" charset="-128"/>
                <a:ea typeface="Meiryo UI" panose="020B0604030504040204" pitchFamily="50" charset="-128"/>
              </a:rPr>
              <a:t>○府・市町村等保有資産（土地、屋根等）を活用した太陽光発電設備の導入促進</a:t>
            </a:r>
          </a:p>
          <a:p>
            <a:r>
              <a:rPr lang="ja-JP" altLang="en-US" sz="1600" dirty="0">
                <a:latin typeface="Meiryo UI" panose="020B0604030504040204" pitchFamily="50" charset="-128"/>
                <a:ea typeface="Meiryo UI" panose="020B0604030504040204" pitchFamily="50" charset="-128"/>
              </a:rPr>
              <a:t>○自家消費型の太陽光発電の導入モデルの普及促進</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◇軽量柔軟な特徴を持つペロブスカイト太陽電池の普及促進</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▽電動車を活用した再生可能エネルギー導入促進</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周知啓発による太陽光発電設備等の設置促進</a:t>
            </a:r>
          </a:p>
        </p:txBody>
      </p:sp>
      <p:sp>
        <p:nvSpPr>
          <p:cNvPr id="22" name="テキスト ボックス 21">
            <a:extLst>
              <a:ext uri="{FF2B5EF4-FFF2-40B4-BE49-F238E27FC236}">
                <a16:creationId xmlns:a16="http://schemas.microsoft.com/office/drawing/2014/main" id="{35A5D55D-38A9-4A01-AE78-B7D14E62B31B}"/>
              </a:ext>
            </a:extLst>
          </p:cNvPr>
          <p:cNvSpPr txBox="1"/>
          <p:nvPr/>
        </p:nvSpPr>
        <p:spPr>
          <a:xfrm>
            <a:off x="164000" y="4411712"/>
            <a:ext cx="9613536" cy="1815882"/>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○災害時等のレジリエンス強化にも寄与する公共施設や防災拠点、避難所等への太陽光発電設備等の導入促進</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◇災害等の停電時に活用でき、レジリエンス強化に寄与する電動車の普及促進</a:t>
            </a:r>
          </a:p>
          <a:p>
            <a:r>
              <a:rPr lang="ja-JP" altLang="en-US" sz="1600" dirty="0">
                <a:solidFill>
                  <a:srgbClr val="FF0000"/>
                </a:solidFill>
                <a:latin typeface="Meiryo UI" panose="020B0604030504040204" pitchFamily="50" charset="-128"/>
                <a:ea typeface="Meiryo UI" panose="020B0604030504040204" pitchFamily="50" charset="-128"/>
              </a:rPr>
              <a:t>○気候変動対策と防災・減災対策を効果的に連携させる「気候変動</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防災」の観点からのエネルギー地産地消・面的利用（再生可能エネルギーと蓄電池やコジェネレーションなどの分散型エネルギーリソースの活用）の促進</a:t>
            </a:r>
          </a:p>
        </p:txBody>
      </p:sp>
      <p:sp>
        <p:nvSpPr>
          <p:cNvPr id="23" name="テキスト ボックス 22">
            <a:extLst>
              <a:ext uri="{FF2B5EF4-FFF2-40B4-BE49-F238E27FC236}">
                <a16:creationId xmlns:a16="http://schemas.microsoft.com/office/drawing/2014/main" id="{D8558811-1613-422A-9BC7-8C75C01B1A69}"/>
              </a:ext>
            </a:extLst>
          </p:cNvPr>
          <p:cNvSpPr txBox="1"/>
          <p:nvPr/>
        </p:nvSpPr>
        <p:spPr>
          <a:xfrm>
            <a:off x="183543" y="4005064"/>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レジリエンス強化の観点での太陽光発電設備等の設置促進</a:t>
            </a:r>
          </a:p>
        </p:txBody>
      </p:sp>
      <p:sp>
        <p:nvSpPr>
          <p:cNvPr id="16" name="テキスト ボックス 15">
            <a:extLst>
              <a:ext uri="{FF2B5EF4-FFF2-40B4-BE49-F238E27FC236}">
                <a16:creationId xmlns:a16="http://schemas.microsoft.com/office/drawing/2014/main" id="{C697D4CA-9E4D-43C6-A6C7-F947D3BC9CB5}"/>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5042672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34</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34</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820891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取組項目３　</a:t>
            </a:r>
            <a:r>
              <a:rPr lang="en-US" altLang="ja-JP" sz="1800" b="1" dirty="0">
                <a:solidFill>
                  <a:schemeClr val="tx1"/>
                </a:solidFill>
                <a:latin typeface="Meiryo UI" panose="020B0604030504040204" pitchFamily="50" charset="-128"/>
                <a:ea typeface="Meiryo UI" panose="020B0604030504040204" pitchFamily="50" charset="-128"/>
              </a:rPr>
              <a:t>CO</a:t>
            </a:r>
            <a:r>
              <a:rPr lang="en-US" altLang="ja-JP" sz="1800" b="1" baseline="-25000" dirty="0">
                <a:solidFill>
                  <a:schemeClr val="tx1"/>
                </a:solidFill>
                <a:latin typeface="Meiryo UI" panose="020B0604030504040204" pitchFamily="50" charset="-128"/>
                <a:ea typeface="Meiryo UI" panose="020B0604030504040204" pitchFamily="50" charset="-128"/>
              </a:rPr>
              <a:t>2</a:t>
            </a:r>
            <a:r>
              <a:rPr lang="ja-JP" altLang="en-US" sz="1800" b="1" dirty="0">
                <a:solidFill>
                  <a:schemeClr val="tx1"/>
                </a:solidFill>
                <a:latin typeface="Meiryo UI" panose="020B0604030504040204" pitchFamily="50" charset="-128"/>
                <a:ea typeface="Meiryo UI" panose="020B0604030504040204" pitchFamily="50" charset="-128"/>
              </a:rPr>
              <a:t>排出の少ないエネルギー</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再生可能エネルギーを含む</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の利用促進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再生可能エネルギー等の設置促進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872" y="3266703"/>
            <a:ext cx="9624878" cy="1323439"/>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○上水道施設やダム等における小水力発電の導入促進</a:t>
            </a:r>
          </a:p>
          <a:p>
            <a:r>
              <a:rPr lang="ja-JP" altLang="en-US" sz="1600" dirty="0">
                <a:latin typeface="Meiryo UI" panose="020B0604030504040204" pitchFamily="50" charset="-128"/>
                <a:ea typeface="Meiryo UI" panose="020B0604030504040204" pitchFamily="50" charset="-128"/>
              </a:rPr>
              <a:t>○水みらいセンター（下水処理場）における消化ガスを活用したバイオマス発電の活用</a:t>
            </a:r>
          </a:p>
          <a:p>
            <a:r>
              <a:rPr lang="ja-JP" altLang="en-US" sz="1600" dirty="0">
                <a:latin typeface="Meiryo UI" panose="020B0604030504040204" pitchFamily="50" charset="-128"/>
                <a:ea typeface="Meiryo UI" panose="020B0604030504040204" pitchFamily="50" charset="-128"/>
              </a:rPr>
              <a:t>○水みらいセンター（下水処理場）における自家消費及び</a:t>
            </a:r>
            <a:r>
              <a:rPr lang="en-US" altLang="ja-JP" sz="1600" dirty="0">
                <a:latin typeface="Meiryo UI" panose="020B0604030504040204" pitchFamily="50" charset="-128"/>
                <a:ea typeface="Meiryo UI" panose="020B0604030504040204" pitchFamily="50" charset="-128"/>
              </a:rPr>
              <a:t>FIT</a:t>
            </a:r>
            <a:r>
              <a:rPr lang="ja-JP" altLang="en-US" sz="1600" dirty="0">
                <a:latin typeface="Meiryo UI" panose="020B0604030504040204" pitchFamily="50" charset="-128"/>
                <a:ea typeface="Meiryo UI" panose="020B0604030504040204" pitchFamily="50" charset="-128"/>
              </a:rPr>
              <a:t>を活用した売電や屋根貸しによる太陽光発電の活用</a:t>
            </a:r>
          </a:p>
          <a:p>
            <a:r>
              <a:rPr lang="ja-JP" altLang="en-US" sz="1600" dirty="0">
                <a:latin typeface="Meiryo UI" panose="020B0604030504040204" pitchFamily="50" charset="-128"/>
                <a:ea typeface="Meiryo UI" panose="020B0604030504040204" pitchFamily="50" charset="-128"/>
              </a:rPr>
              <a:t>○ごみ焼却施設の排熱を、エネルギーとして発電や暖房・給湯に有効利用</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200472" y="2860055"/>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公共施設等における未利用エネルギーの有効活用</a:t>
            </a:r>
          </a:p>
        </p:txBody>
      </p:sp>
      <p:sp>
        <p:nvSpPr>
          <p:cNvPr id="22" name="テキスト ボックス 21">
            <a:extLst>
              <a:ext uri="{FF2B5EF4-FFF2-40B4-BE49-F238E27FC236}">
                <a16:creationId xmlns:a16="http://schemas.microsoft.com/office/drawing/2014/main" id="{35A5D55D-38A9-4A01-AE78-B7D14E62B31B}"/>
              </a:ext>
            </a:extLst>
          </p:cNvPr>
          <p:cNvSpPr txBox="1"/>
          <p:nvPr/>
        </p:nvSpPr>
        <p:spPr>
          <a:xfrm>
            <a:off x="152872" y="5376118"/>
            <a:ext cx="9141522" cy="107721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○電池（蓄電池、水素・燃料電池等）関連産業を核とした産業振興の強化（技術開発支援、中小企業参入促進など）</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電池（蓄電池、水素・燃料電池等）関連分野における実証プロジェクトなどの創出支援</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p:txBody>
      </p:sp>
      <p:sp>
        <p:nvSpPr>
          <p:cNvPr id="23" name="テキスト ボックス 22">
            <a:extLst>
              <a:ext uri="{FF2B5EF4-FFF2-40B4-BE49-F238E27FC236}">
                <a16:creationId xmlns:a16="http://schemas.microsoft.com/office/drawing/2014/main" id="{D8558811-1613-422A-9BC7-8C75C01B1A69}"/>
              </a:ext>
            </a:extLst>
          </p:cNvPr>
          <p:cNvSpPr txBox="1"/>
          <p:nvPr/>
        </p:nvSpPr>
        <p:spPr>
          <a:xfrm>
            <a:off x="200472" y="496947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蓄電池、水素・燃料電池等の研究開発支援及び導入促進</a:t>
            </a:r>
          </a:p>
        </p:txBody>
      </p:sp>
      <p:sp>
        <p:nvSpPr>
          <p:cNvPr id="12" name="テキスト ボックス 11">
            <a:extLst>
              <a:ext uri="{FF2B5EF4-FFF2-40B4-BE49-F238E27FC236}">
                <a16:creationId xmlns:a16="http://schemas.microsoft.com/office/drawing/2014/main" id="{BAD614B9-7387-4B5F-80F2-46C4A0FE542B}"/>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
        <p:nvSpPr>
          <p:cNvPr id="14" name="テキスト ボックス 13">
            <a:extLst>
              <a:ext uri="{FF2B5EF4-FFF2-40B4-BE49-F238E27FC236}">
                <a16:creationId xmlns:a16="http://schemas.microsoft.com/office/drawing/2014/main" id="{A5A1A8AB-B742-4197-9E61-40DBAB2B72A6}"/>
              </a:ext>
            </a:extLst>
          </p:cNvPr>
          <p:cNvSpPr txBox="1"/>
          <p:nvPr/>
        </p:nvSpPr>
        <p:spPr>
          <a:xfrm>
            <a:off x="152872" y="1675408"/>
            <a:ext cx="9141522" cy="107721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○太陽光パネル及び蓄電池システムの共同購入支援事業等による太陽光発電及び蓄電池の普及促進</a:t>
            </a:r>
          </a:p>
          <a:p>
            <a:r>
              <a:rPr lang="ja-JP" altLang="en-US" sz="1600" dirty="0">
                <a:latin typeface="Meiryo UI" panose="020B0604030504040204" pitchFamily="50" charset="-128"/>
                <a:ea typeface="Meiryo UI" panose="020B0604030504040204" pitchFamily="50" charset="-128"/>
              </a:rPr>
              <a:t>○金融機関と連携した太陽光発電設備等の設置に利用できる低利で手続きが簡単な個別クレジット型ローン等による普及促進</a:t>
            </a:r>
          </a:p>
        </p:txBody>
      </p:sp>
      <p:sp>
        <p:nvSpPr>
          <p:cNvPr id="15" name="テキスト ボックス 14">
            <a:extLst>
              <a:ext uri="{FF2B5EF4-FFF2-40B4-BE49-F238E27FC236}">
                <a16:creationId xmlns:a16="http://schemas.microsoft.com/office/drawing/2014/main" id="{9F483503-10D7-4E2A-9231-6D681E87C8A6}"/>
              </a:ext>
            </a:extLst>
          </p:cNvPr>
          <p:cNvSpPr txBox="1"/>
          <p:nvPr/>
        </p:nvSpPr>
        <p:spPr>
          <a:xfrm>
            <a:off x="200472" y="12687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費用負担の軽減による太陽光発電設備等の設置促進</a:t>
            </a:r>
          </a:p>
        </p:txBody>
      </p:sp>
    </p:spTree>
    <p:extLst>
      <p:ext uri="{BB962C8B-B14F-4D97-AF65-F5344CB8AC3E}">
        <p14:creationId xmlns:p14="http://schemas.microsoft.com/office/powerpoint/2010/main" val="1351613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35</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35</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820891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取組項目３　</a:t>
            </a:r>
            <a:r>
              <a:rPr lang="en-US" altLang="ja-JP" sz="1800" b="1" dirty="0">
                <a:solidFill>
                  <a:schemeClr val="tx1"/>
                </a:solidFill>
                <a:latin typeface="Meiryo UI" panose="020B0604030504040204" pitchFamily="50" charset="-128"/>
                <a:ea typeface="Meiryo UI" panose="020B0604030504040204" pitchFamily="50" charset="-128"/>
              </a:rPr>
              <a:t>CO</a:t>
            </a:r>
            <a:r>
              <a:rPr lang="en-US" altLang="ja-JP" sz="1800" b="1" baseline="-25000" dirty="0">
                <a:solidFill>
                  <a:schemeClr val="tx1"/>
                </a:solidFill>
                <a:latin typeface="Meiryo UI" panose="020B0604030504040204" pitchFamily="50" charset="-128"/>
                <a:ea typeface="Meiryo UI" panose="020B0604030504040204" pitchFamily="50" charset="-128"/>
              </a:rPr>
              <a:t>2</a:t>
            </a:r>
            <a:r>
              <a:rPr lang="ja-JP" altLang="en-US" sz="1800" b="1" dirty="0">
                <a:solidFill>
                  <a:schemeClr val="tx1"/>
                </a:solidFill>
                <a:latin typeface="Meiryo UI" panose="020B0604030504040204" pitchFamily="50" charset="-128"/>
                <a:ea typeface="Meiryo UI" panose="020B0604030504040204" pitchFamily="50" charset="-128"/>
              </a:rPr>
              <a:t>排出の少ないエネルギー</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再生可能エネルギーを含む</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の利用促進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再生可能エネルギー等の設置促進</a:t>
            </a:r>
          </a:p>
        </p:txBody>
      </p:sp>
      <p:sp>
        <p:nvSpPr>
          <p:cNvPr id="22" name="テキスト ボックス 21">
            <a:extLst>
              <a:ext uri="{FF2B5EF4-FFF2-40B4-BE49-F238E27FC236}">
                <a16:creationId xmlns:a16="http://schemas.microsoft.com/office/drawing/2014/main" id="{35A5D55D-38A9-4A01-AE78-B7D14E62B31B}"/>
              </a:ext>
            </a:extLst>
          </p:cNvPr>
          <p:cNvSpPr txBox="1"/>
          <p:nvPr/>
        </p:nvSpPr>
        <p:spPr>
          <a:xfrm>
            <a:off x="152872" y="1680912"/>
            <a:ext cx="9141522" cy="107721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ja-JP" altLang="en-US" sz="1600" strike="dblStrike" dirty="0">
                <a:latin typeface="Meiryo UI" panose="020B0604030504040204" pitchFamily="50" charset="-128"/>
                <a:ea typeface="Meiryo UI" panose="020B0604030504040204" pitchFamily="50" charset="-128"/>
              </a:rPr>
              <a:t>電池（蓄電池、水素・燃料電池等）関連産業を核とした</a:t>
            </a:r>
            <a:r>
              <a:rPr lang="ja-JP" altLang="en-US" sz="1600" dirty="0">
                <a:solidFill>
                  <a:srgbClr val="FF0000"/>
                </a:solidFill>
                <a:latin typeface="Meiryo UI" panose="020B0604030504040204" pitchFamily="50" charset="-128"/>
                <a:ea typeface="Meiryo UI" panose="020B0604030504040204" pitchFamily="50" charset="-128"/>
              </a:rPr>
              <a:t>脱炭素関連</a:t>
            </a:r>
            <a:r>
              <a:rPr lang="ja-JP" altLang="en-US" sz="1600" dirty="0">
                <a:latin typeface="Meiryo UI" panose="020B0604030504040204" pitchFamily="50" charset="-128"/>
                <a:ea typeface="Meiryo UI" panose="020B0604030504040204" pitchFamily="50" charset="-128"/>
              </a:rPr>
              <a:t>産業振興の強化（技術開発支援、中小企業参入促進など）</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r>
              <a:rPr lang="en-US" altLang="ja-JP" sz="1600" dirty="0">
                <a:latin typeface="Meiryo UI" panose="020B0604030504040204" pitchFamily="50" charset="-128"/>
                <a:ea typeface="Meiryo UI" panose="020B0604030504040204" pitchFamily="50" charset="-128"/>
              </a:rPr>
              <a:t>○</a:t>
            </a:r>
            <a:r>
              <a:rPr lang="ja-JP" altLang="en-US" sz="1600" strike="dblStrike" dirty="0">
                <a:latin typeface="Meiryo UI" panose="020B0604030504040204" pitchFamily="50" charset="-128"/>
                <a:ea typeface="Meiryo UI" panose="020B0604030504040204" pitchFamily="50" charset="-128"/>
              </a:rPr>
              <a:t>電池（蓄電池、水素・燃料電池等）</a:t>
            </a:r>
            <a:r>
              <a:rPr lang="ja-JP" altLang="en-US" sz="1600" dirty="0">
                <a:solidFill>
                  <a:srgbClr val="FF0000"/>
                </a:solidFill>
                <a:latin typeface="Meiryo UI" panose="020B0604030504040204" pitchFamily="50" charset="-128"/>
                <a:ea typeface="Meiryo UI" panose="020B0604030504040204" pitchFamily="50" charset="-128"/>
              </a:rPr>
              <a:t>脱炭素</a:t>
            </a:r>
            <a:r>
              <a:rPr lang="ja-JP" altLang="en-US" sz="1600" dirty="0">
                <a:latin typeface="Meiryo UI" panose="020B0604030504040204" pitchFamily="50" charset="-128"/>
                <a:ea typeface="Meiryo UI" panose="020B0604030504040204" pitchFamily="50" charset="-128"/>
              </a:rPr>
              <a:t>関連分野における実証プロジェクトなどの創出支援</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p:txBody>
      </p:sp>
      <p:sp>
        <p:nvSpPr>
          <p:cNvPr id="23" name="テキスト ボックス 22">
            <a:extLst>
              <a:ext uri="{FF2B5EF4-FFF2-40B4-BE49-F238E27FC236}">
                <a16:creationId xmlns:a16="http://schemas.microsoft.com/office/drawing/2014/main" id="{D8558811-1613-422A-9BC7-8C75C01B1A69}"/>
              </a:ext>
            </a:extLst>
          </p:cNvPr>
          <p:cNvSpPr txBox="1"/>
          <p:nvPr/>
        </p:nvSpPr>
        <p:spPr>
          <a:xfrm>
            <a:off x="200472" y="1274264"/>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strike="dblStrike" dirty="0">
                <a:latin typeface="Meiryo UI" panose="020B0604030504040204" pitchFamily="50" charset="-128"/>
                <a:ea typeface="Meiryo UI" panose="020B0604030504040204" pitchFamily="50" charset="-128"/>
              </a:rPr>
              <a:t>蓄電池、水素・燃料電池等</a:t>
            </a:r>
            <a:r>
              <a:rPr lang="ja-JP" altLang="en-US" sz="1800" dirty="0">
                <a:solidFill>
                  <a:srgbClr val="FF0000"/>
                </a:solidFill>
                <a:latin typeface="Meiryo UI" panose="020B0604030504040204" pitchFamily="50" charset="-128"/>
                <a:ea typeface="Meiryo UI" panose="020B0604030504040204" pitchFamily="50" charset="-128"/>
              </a:rPr>
              <a:t>脱炭素関連分野</a:t>
            </a:r>
            <a:r>
              <a:rPr lang="ja-JP" altLang="en-US" sz="1800" dirty="0">
                <a:latin typeface="Meiryo UI" panose="020B0604030504040204" pitchFamily="50" charset="-128"/>
                <a:ea typeface="Meiryo UI" panose="020B0604030504040204" pitchFamily="50" charset="-128"/>
              </a:rPr>
              <a:t>の研究開発支援及び導入促進</a:t>
            </a:r>
          </a:p>
        </p:txBody>
      </p:sp>
      <p:sp>
        <p:nvSpPr>
          <p:cNvPr id="12" name="テキスト ボックス 11">
            <a:extLst>
              <a:ext uri="{FF2B5EF4-FFF2-40B4-BE49-F238E27FC236}">
                <a16:creationId xmlns:a16="http://schemas.microsoft.com/office/drawing/2014/main" id="{BAD614B9-7387-4B5F-80F2-46C4A0FE542B}"/>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14400669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36</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36</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820891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取組項目３　</a:t>
            </a:r>
            <a:r>
              <a:rPr lang="en-US" altLang="ja-JP" sz="1800" b="1" dirty="0">
                <a:solidFill>
                  <a:schemeClr val="tx1"/>
                </a:solidFill>
                <a:latin typeface="Meiryo UI" panose="020B0604030504040204" pitchFamily="50" charset="-128"/>
                <a:ea typeface="Meiryo UI" panose="020B0604030504040204" pitchFamily="50" charset="-128"/>
              </a:rPr>
              <a:t>CO</a:t>
            </a:r>
            <a:r>
              <a:rPr lang="en-US" altLang="ja-JP" sz="1800" b="1" baseline="-25000" dirty="0">
                <a:solidFill>
                  <a:schemeClr val="tx1"/>
                </a:solidFill>
                <a:latin typeface="Meiryo UI" panose="020B0604030504040204" pitchFamily="50" charset="-128"/>
                <a:ea typeface="Meiryo UI" panose="020B0604030504040204" pitchFamily="50" charset="-128"/>
              </a:rPr>
              <a:t>2</a:t>
            </a:r>
            <a:r>
              <a:rPr lang="ja-JP" altLang="en-US" sz="1800" b="1" dirty="0">
                <a:solidFill>
                  <a:schemeClr val="tx1"/>
                </a:solidFill>
                <a:latin typeface="Meiryo UI" panose="020B0604030504040204" pitchFamily="50" charset="-128"/>
                <a:ea typeface="Meiryo UI" panose="020B0604030504040204" pitchFamily="50" charset="-128"/>
              </a:rPr>
              <a:t>排出の少ないエネルギー</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再生可能エネルギーを含む</a:t>
            </a:r>
            <a:r>
              <a:rPr lang="en-US" altLang="ja-JP" sz="1800" b="1" dirty="0">
                <a:solidFill>
                  <a:schemeClr val="tx1"/>
                </a:solidFill>
                <a:latin typeface="Meiryo UI" panose="020B0604030504040204" pitchFamily="50" charset="-128"/>
                <a:ea typeface="Meiryo UI" panose="020B0604030504040204" pitchFamily="50" charset="-128"/>
              </a:rPr>
              <a:t>)</a:t>
            </a:r>
            <a:r>
              <a:rPr lang="ja-JP" altLang="en-US" sz="1800" b="1" dirty="0">
                <a:solidFill>
                  <a:schemeClr val="tx1"/>
                </a:solidFill>
                <a:latin typeface="Meiryo UI" panose="020B0604030504040204" pitchFamily="50" charset="-128"/>
                <a:ea typeface="Meiryo UI" panose="020B0604030504040204" pitchFamily="50" charset="-128"/>
              </a:rPr>
              <a:t>の利用促進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1124744"/>
            <a:ext cx="6960582" cy="371512"/>
          </a:xfrm>
          <a:prstGeom prst="rect">
            <a:avLst/>
          </a:prstGeom>
          <a:noFill/>
        </p:spPr>
        <p:txBody>
          <a:bodyPr wrap="square">
            <a:spAutoFit/>
          </a:bodyPr>
          <a:lstStyle/>
          <a:p>
            <a:r>
              <a:rPr lang="en-US" altLang="ja-JP" dirty="0">
                <a:solidFill>
                  <a:srgbClr val="7030A0"/>
                </a:solidFill>
                <a:latin typeface="Meiryo UI" panose="020B0604030504040204" pitchFamily="50" charset="-128"/>
                <a:ea typeface="Meiryo UI" panose="020B0604030504040204" pitchFamily="50" charset="-128"/>
              </a:rPr>
              <a:t>(c)</a:t>
            </a:r>
            <a:r>
              <a:rPr lang="ja-JP" altLang="en-US" dirty="0">
                <a:solidFill>
                  <a:srgbClr val="7030A0"/>
                </a:solidFill>
                <a:latin typeface="Meiryo UI" panose="020B0604030504040204" pitchFamily="50" charset="-128"/>
                <a:ea typeface="Meiryo UI" panose="020B0604030504040204" pitchFamily="50" charset="-128"/>
              </a:rPr>
              <a:t>ヒートアイランド対策</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938318"/>
            <a:ext cx="9753342" cy="338554"/>
          </a:xfrm>
          <a:prstGeom prst="rect">
            <a:avLst/>
          </a:prstGeom>
          <a:noFill/>
        </p:spPr>
        <p:txBody>
          <a:bodyPr wrap="square">
            <a:spAutoFit/>
          </a:bodyPr>
          <a:lstStyle/>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再生可能エネルギーの普及促進（住宅用・非住宅用太陽光発電設備）</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53167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建物からの排熱を減らすための対策</a:t>
            </a:r>
          </a:p>
        </p:txBody>
      </p:sp>
      <p:sp>
        <p:nvSpPr>
          <p:cNvPr id="11" name="テキスト ボックス 10">
            <a:extLst>
              <a:ext uri="{FF2B5EF4-FFF2-40B4-BE49-F238E27FC236}">
                <a16:creationId xmlns:a16="http://schemas.microsoft.com/office/drawing/2014/main" id="{032D1D27-FD2A-4184-9097-9DB291185FA3}"/>
              </a:ext>
            </a:extLst>
          </p:cNvPr>
          <p:cNvSpPr txBox="1"/>
          <p:nvPr/>
        </p:nvSpPr>
        <p:spPr>
          <a:xfrm>
            <a:off x="7090037" y="951111"/>
            <a:ext cx="2165978" cy="461665"/>
          </a:xfrm>
          <a:prstGeom prst="rect">
            <a:avLst/>
          </a:prstGeom>
          <a:noFill/>
          <a:ln>
            <a:solidFill>
              <a:schemeClr val="tx1"/>
            </a:solidFill>
          </a:ln>
        </p:spPr>
        <p:txBody>
          <a:bodyPr wrap="none" rtlCol="0">
            <a:spAutoFit/>
          </a:bodyPr>
          <a:lstStyle/>
          <a:p>
            <a:r>
              <a:rPr lang="ja-JP" altLang="en-US" sz="1200" dirty="0">
                <a:latin typeface="Meiryo UI" panose="020B0604030504040204" pitchFamily="50" charset="-128"/>
                <a:ea typeface="Meiryo UI" panose="020B0604030504040204" pitchFamily="50" charset="-128"/>
              </a:rPr>
              <a:t> ・：実行計画に類似の取組あり</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実行計画にない取組</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220233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37</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37</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619268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取組項目４　輸送・移動における脱炭素化に向けた取組促進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a:t>
            </a:r>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ZEV</a:t>
            </a:r>
            <a:r>
              <a:rPr lang="ja-JP" altLang="en-US" dirty="0">
                <a:latin typeface="Meiryo UI" panose="020B0604030504040204" pitchFamily="50" charset="-128"/>
                <a:ea typeface="Meiryo UI" panose="020B0604030504040204" pitchFamily="50" charset="-128"/>
              </a:rPr>
              <a:t>を中心とした電動車等の普及促進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141522" cy="1569660"/>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○官民連携した組織における</a:t>
            </a:r>
            <a:r>
              <a:rPr lang="en-US" altLang="ja-JP" sz="1600" dirty="0">
                <a:latin typeface="Meiryo UI" panose="020B0604030504040204" pitchFamily="50" charset="-128"/>
                <a:ea typeface="Meiryo UI" panose="020B0604030504040204" pitchFamily="50" charset="-128"/>
              </a:rPr>
              <a:t>ZEV</a:t>
            </a:r>
            <a:r>
              <a:rPr lang="ja-JP" altLang="en-US" sz="1600" dirty="0">
                <a:latin typeface="Meiryo UI" panose="020B0604030504040204" pitchFamily="50" charset="-128"/>
                <a:ea typeface="Meiryo UI" panose="020B0604030504040204" pitchFamily="50" charset="-128"/>
              </a:rPr>
              <a:t>を中心とした電動車の率先導入、普及啓発</a:t>
            </a:r>
          </a:p>
          <a:p>
            <a:r>
              <a:rPr lang="ja-JP" altLang="en-US" sz="1600" dirty="0">
                <a:latin typeface="Meiryo UI" panose="020B0604030504040204" pitchFamily="50" charset="-128"/>
                <a:ea typeface="Meiryo UI" panose="020B0604030504040204" pitchFamily="50" charset="-128"/>
              </a:rPr>
              <a:t>○水素関連産業への中小企業の参入を促進するためのセミナーやイベント等を通じた</a:t>
            </a:r>
            <a:r>
              <a:rPr lang="en-US" altLang="ja-JP" sz="1600" dirty="0">
                <a:latin typeface="Meiryo UI" panose="020B0604030504040204" pitchFamily="50" charset="-128"/>
                <a:ea typeface="Meiryo UI" panose="020B0604030504040204" pitchFamily="50" charset="-128"/>
              </a:rPr>
              <a:t>FCV</a:t>
            </a:r>
            <a:r>
              <a:rPr lang="ja-JP" altLang="en-US" sz="1600" dirty="0">
                <a:latin typeface="Meiryo UI" panose="020B0604030504040204" pitchFamily="50" charset="-128"/>
                <a:ea typeface="Meiryo UI" panose="020B0604030504040204" pitchFamily="50" charset="-128"/>
              </a:rPr>
              <a:t>等の</a:t>
            </a:r>
            <a:r>
              <a:rPr lang="en-US" altLang="ja-JP" sz="1600" dirty="0">
                <a:latin typeface="Meiryo UI" panose="020B0604030504040204" pitchFamily="50" charset="-128"/>
                <a:ea typeface="Meiryo UI" panose="020B0604030504040204" pitchFamily="50" charset="-128"/>
              </a:rPr>
              <a:t>PR</a:t>
            </a:r>
          </a:p>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二輪</a:t>
            </a:r>
            <a:r>
              <a:rPr lang="en-US" altLang="ja-JP" sz="1600" dirty="0">
                <a:latin typeface="Meiryo UI" panose="020B0604030504040204" pitchFamily="50" charset="-128"/>
                <a:ea typeface="Meiryo UI" panose="020B0604030504040204" pitchFamily="50" charset="-128"/>
              </a:rPr>
              <a:t>EV</a:t>
            </a:r>
            <a:r>
              <a:rPr lang="ja-JP" altLang="en-US" sz="1600" dirty="0">
                <a:latin typeface="Meiryo UI" panose="020B0604030504040204" pitchFamily="50" charset="-128"/>
                <a:ea typeface="Meiryo UI" panose="020B0604030504040204" pitchFamily="50" charset="-128"/>
              </a:rPr>
              <a:t>のバッテリーシェアリングシステムの社会実証等の実施　</a:t>
            </a:r>
          </a:p>
          <a:p>
            <a:r>
              <a:rPr lang="ja-JP" altLang="en-US" sz="1600" dirty="0">
                <a:latin typeface="Meiryo UI" panose="020B0604030504040204" pitchFamily="50" charset="-128"/>
                <a:ea typeface="Meiryo UI" panose="020B0604030504040204" pitchFamily="50" charset="-128"/>
              </a:rPr>
              <a:t>○大阪府ゼロエミッション車等導入指針の策定・運用による公用車の電動化の推進</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ZEV</a:t>
            </a:r>
            <a:r>
              <a:rPr lang="ja-JP" altLang="en-US" sz="1600" dirty="0">
                <a:latin typeface="Meiryo UI" panose="020B0604030504040204" pitchFamily="50" charset="-128"/>
                <a:ea typeface="Meiryo UI" panose="020B0604030504040204" pitchFamily="50" charset="-128"/>
              </a:rPr>
              <a:t>を中心とする電動車の普及促進に向けた制度の検討</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環境性能の優れた電動車を普及。特に</a:t>
            </a:r>
            <a:r>
              <a:rPr lang="en-US" altLang="ja-JP" sz="1800" dirty="0">
                <a:latin typeface="Meiryo UI" panose="020B0604030504040204" pitchFamily="50" charset="-128"/>
                <a:ea typeface="Meiryo UI" panose="020B0604030504040204" pitchFamily="50" charset="-128"/>
              </a:rPr>
              <a:t>ZEV</a:t>
            </a:r>
            <a:r>
              <a:rPr lang="ja-JP" altLang="en-US" sz="1800" dirty="0">
                <a:latin typeface="Meiryo UI" panose="020B0604030504040204" pitchFamily="50" charset="-128"/>
                <a:ea typeface="Meiryo UI" panose="020B0604030504040204" pitchFamily="50" charset="-128"/>
              </a:rPr>
              <a:t>の普及を重点化</a:t>
            </a:r>
          </a:p>
        </p:txBody>
      </p:sp>
      <p:sp>
        <p:nvSpPr>
          <p:cNvPr id="22" name="テキスト ボックス 21">
            <a:extLst>
              <a:ext uri="{FF2B5EF4-FFF2-40B4-BE49-F238E27FC236}">
                <a16:creationId xmlns:a16="http://schemas.microsoft.com/office/drawing/2014/main" id="{35A5D55D-38A9-4A01-AE78-B7D14E62B31B}"/>
              </a:ext>
            </a:extLst>
          </p:cNvPr>
          <p:cNvSpPr txBox="1"/>
          <p:nvPr/>
        </p:nvSpPr>
        <p:spPr>
          <a:xfrm>
            <a:off x="164000" y="3810223"/>
            <a:ext cx="9141522"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ZEV</a:t>
            </a:r>
            <a:r>
              <a:rPr lang="ja-JP" altLang="en-US" sz="1600" dirty="0">
                <a:latin typeface="Meiryo UI" panose="020B0604030504040204" pitchFamily="50" charset="-128"/>
                <a:ea typeface="Meiryo UI" panose="020B0604030504040204" pitchFamily="50" charset="-128"/>
              </a:rPr>
              <a:t>を使用したレンタカー、カーシェアリングの普及促進</a:t>
            </a:r>
            <a:endParaRPr lang="en-US" altLang="ja-JP" sz="16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D8558811-1613-422A-9BC7-8C75C01B1A69}"/>
              </a:ext>
            </a:extLst>
          </p:cNvPr>
          <p:cNvSpPr txBox="1"/>
          <p:nvPr/>
        </p:nvSpPr>
        <p:spPr>
          <a:xfrm>
            <a:off x="183543" y="3403575"/>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レンタカー・カーシェアリングサービスにおける</a:t>
            </a:r>
            <a:r>
              <a:rPr lang="en-US" altLang="ja-JP" sz="1800" dirty="0">
                <a:latin typeface="Meiryo UI" panose="020B0604030504040204" pitchFamily="50" charset="-128"/>
                <a:ea typeface="Meiryo UI" panose="020B0604030504040204" pitchFamily="50" charset="-128"/>
              </a:rPr>
              <a:t>ZEV</a:t>
            </a:r>
            <a:r>
              <a:rPr lang="ja-JP" altLang="en-US" sz="1800" dirty="0">
                <a:latin typeface="Meiryo UI" panose="020B0604030504040204" pitchFamily="50" charset="-128"/>
                <a:ea typeface="Meiryo UI" panose="020B0604030504040204" pitchFamily="50" charset="-128"/>
              </a:rPr>
              <a:t>の普及</a:t>
            </a:r>
          </a:p>
        </p:txBody>
      </p:sp>
      <p:sp>
        <p:nvSpPr>
          <p:cNvPr id="12" name="テキスト ボックス 11">
            <a:extLst>
              <a:ext uri="{FF2B5EF4-FFF2-40B4-BE49-F238E27FC236}">
                <a16:creationId xmlns:a16="http://schemas.microsoft.com/office/drawing/2014/main" id="{99802F11-5C17-4A15-A8E3-6580E53287A8}"/>
              </a:ext>
            </a:extLst>
          </p:cNvPr>
          <p:cNvSpPr txBox="1"/>
          <p:nvPr/>
        </p:nvSpPr>
        <p:spPr>
          <a:xfrm>
            <a:off x="161630" y="5010551"/>
            <a:ext cx="9141522" cy="1569660"/>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○新たな技術実証（電気推進船、水素燃料電池船等）に対する支援</a:t>
            </a:r>
          </a:p>
          <a:p>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ZEV</a:t>
            </a:r>
            <a:r>
              <a:rPr lang="ja-JP" altLang="en-US" sz="1600" dirty="0">
                <a:latin typeface="Meiryo UI" panose="020B0604030504040204" pitchFamily="50" charset="-128"/>
                <a:ea typeface="Meiryo UI" panose="020B0604030504040204" pitchFamily="50" charset="-128"/>
              </a:rPr>
              <a:t>を中心とする電動車の普及促進に向けた制度の検討</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endParaRPr lang="ja-JP" altLang="en-US"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 </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走行距離が長く波及効果が大きい商用車やバス、船など、様々なモビリティのカーボンニュートラル化の促進</a:t>
            </a:r>
          </a:p>
        </p:txBody>
      </p:sp>
      <p:sp>
        <p:nvSpPr>
          <p:cNvPr id="14" name="テキスト ボックス 13">
            <a:extLst>
              <a:ext uri="{FF2B5EF4-FFF2-40B4-BE49-F238E27FC236}">
                <a16:creationId xmlns:a16="http://schemas.microsoft.com/office/drawing/2014/main" id="{4E3B5705-E232-499B-B5BD-CA7EDB0CD5DC}"/>
              </a:ext>
            </a:extLst>
          </p:cNvPr>
          <p:cNvSpPr txBox="1"/>
          <p:nvPr/>
        </p:nvSpPr>
        <p:spPr>
          <a:xfrm>
            <a:off x="181173" y="4603903"/>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バス・トラックをはじめ様々な交通・輸送手段の電動化の促進</a:t>
            </a:r>
          </a:p>
        </p:txBody>
      </p:sp>
      <p:sp>
        <p:nvSpPr>
          <p:cNvPr id="15" name="テキスト ボックス 14">
            <a:extLst>
              <a:ext uri="{FF2B5EF4-FFF2-40B4-BE49-F238E27FC236}">
                <a16:creationId xmlns:a16="http://schemas.microsoft.com/office/drawing/2014/main" id="{27856A3F-8777-4CEE-B30D-C56175087613}"/>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17198251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38</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38</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619268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取組項目４　輸送・移動における脱炭素化に向けた取組促進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a:t>
            </a:r>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ZEV</a:t>
            </a:r>
            <a:r>
              <a:rPr lang="ja-JP" altLang="en-US" dirty="0">
                <a:latin typeface="Meiryo UI" panose="020B0604030504040204" pitchFamily="50" charset="-128"/>
                <a:ea typeface="Meiryo UI" panose="020B0604030504040204" pitchFamily="50" charset="-128"/>
              </a:rPr>
              <a:t>を中心とした電動車等の普及促進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670365"/>
            <a:ext cx="9552870" cy="2308324"/>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○充電器、水素ステーションなどのインフラの普及促進</a:t>
            </a:r>
          </a:p>
          <a:p>
            <a:r>
              <a:rPr lang="ja-JP" altLang="en-US" sz="1600" dirty="0">
                <a:latin typeface="Meiryo UI" panose="020B0604030504040204" pitchFamily="50" charset="-128"/>
                <a:ea typeface="Meiryo UI" panose="020B0604030504040204" pitchFamily="50" charset="-128"/>
              </a:rPr>
              <a:t>○インフラのコスト低減や高機能化に向けた技術マッチング支援</a:t>
            </a:r>
          </a:p>
          <a:p>
            <a:r>
              <a:rPr lang="ja-JP" altLang="en-US" sz="1600" dirty="0">
                <a:latin typeface="Meiryo UI" panose="020B0604030504040204" pitchFamily="50" charset="-128"/>
                <a:ea typeface="Meiryo UI" panose="020B0604030504040204" pitchFamily="50" charset="-128"/>
              </a:rPr>
              <a:t>▽再生可能エネルギーを活用した</a:t>
            </a:r>
            <a:r>
              <a:rPr lang="en-US" altLang="ja-JP" sz="1600" dirty="0">
                <a:latin typeface="Meiryo UI" panose="020B0604030504040204" pitchFamily="50" charset="-128"/>
                <a:ea typeface="Meiryo UI" panose="020B0604030504040204" pitchFamily="50" charset="-128"/>
              </a:rPr>
              <a:t>EV/PHV</a:t>
            </a:r>
            <a:r>
              <a:rPr lang="ja-JP" altLang="en-US" sz="1600" dirty="0">
                <a:latin typeface="Meiryo UI" panose="020B0604030504040204" pitchFamily="50" charset="-128"/>
                <a:ea typeface="Meiryo UI" panose="020B0604030504040204" pitchFamily="50" charset="-128"/>
              </a:rPr>
              <a:t>充電設備の普及促進</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solidFill>
                  <a:srgbClr val="FF0000"/>
                </a:solidFill>
                <a:latin typeface="Meiryo UI" panose="020B0604030504040204" pitchFamily="50" charset="-128"/>
                <a:ea typeface="Meiryo UI" panose="020B0604030504040204" pitchFamily="50" charset="-128"/>
              </a:rPr>
              <a:t>○集合住宅への</a:t>
            </a:r>
            <a:r>
              <a:rPr lang="en-US" altLang="ja-JP" sz="1600" dirty="0">
                <a:solidFill>
                  <a:srgbClr val="FF0000"/>
                </a:solidFill>
                <a:latin typeface="Meiryo UI" panose="020B0604030504040204" pitchFamily="50" charset="-128"/>
                <a:ea typeface="Meiryo UI" panose="020B0604030504040204" pitchFamily="50" charset="-128"/>
              </a:rPr>
              <a:t>EV</a:t>
            </a:r>
            <a:r>
              <a:rPr lang="ja-JP" altLang="en-US" sz="1600" dirty="0">
                <a:solidFill>
                  <a:srgbClr val="FF0000"/>
                </a:solidFill>
                <a:latin typeface="Meiryo UI" panose="020B0604030504040204" pitchFamily="50" charset="-128"/>
                <a:ea typeface="Meiryo UI" panose="020B0604030504040204" pitchFamily="50" charset="-128"/>
              </a:rPr>
              <a:t>用充電設備設置等による基礎充電の普及拡大</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▽バッテリー残量・消費電力・充電スタンド情報等を考慮した</a:t>
            </a:r>
            <a:r>
              <a:rPr lang="en-US" altLang="ja-JP" sz="1600" dirty="0">
                <a:solidFill>
                  <a:srgbClr val="FF0000"/>
                </a:solidFill>
                <a:latin typeface="Meiryo UI" panose="020B0604030504040204" pitchFamily="50" charset="-128"/>
                <a:ea typeface="Meiryo UI" panose="020B0604030504040204" pitchFamily="50" charset="-128"/>
              </a:rPr>
              <a:t>EV</a:t>
            </a:r>
            <a:r>
              <a:rPr lang="ja-JP" altLang="en-US" sz="1600" dirty="0">
                <a:solidFill>
                  <a:srgbClr val="FF0000"/>
                </a:solidFill>
                <a:latin typeface="Meiryo UI" panose="020B0604030504040204" pitchFamily="50" charset="-128"/>
                <a:ea typeface="Meiryo UI" panose="020B0604030504040204" pitchFamily="50" charset="-128"/>
              </a:rPr>
              <a:t>最適ルート探索などの充電設備の情報発信の充実</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▽万博で披露されている走行中ワイヤレス給電など新たな充電技術の実証に対する支援</a:t>
            </a:r>
            <a:endParaRPr lang="en-US" altLang="ja-JP" sz="1600" dirty="0">
              <a:solidFill>
                <a:srgbClr val="FF0000"/>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充電器・水素ステーションなどのインフラの整備促進、電気自動車のワイヤレス充電化</a:t>
            </a:r>
          </a:p>
        </p:txBody>
      </p:sp>
      <p:sp>
        <p:nvSpPr>
          <p:cNvPr id="22" name="テキスト ボックス 21">
            <a:extLst>
              <a:ext uri="{FF2B5EF4-FFF2-40B4-BE49-F238E27FC236}">
                <a16:creationId xmlns:a16="http://schemas.microsoft.com/office/drawing/2014/main" id="{35A5D55D-38A9-4A01-AE78-B7D14E62B31B}"/>
              </a:ext>
            </a:extLst>
          </p:cNvPr>
          <p:cNvSpPr txBox="1"/>
          <p:nvPr/>
        </p:nvSpPr>
        <p:spPr>
          <a:xfrm>
            <a:off x="164000" y="4667652"/>
            <a:ext cx="9141522" cy="1569660"/>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○防災訓練、</a:t>
            </a:r>
            <a:r>
              <a:rPr lang="en-US" altLang="ja-JP" sz="1600" dirty="0">
                <a:latin typeface="Meiryo UI" panose="020B0604030504040204" pitchFamily="50" charset="-128"/>
                <a:ea typeface="Meiryo UI" panose="020B0604030504040204" pitchFamily="50" charset="-128"/>
              </a:rPr>
              <a:t>BCP</a:t>
            </a:r>
            <a:r>
              <a:rPr lang="ja-JP" altLang="en-US" sz="1600" dirty="0">
                <a:latin typeface="Meiryo UI" panose="020B0604030504040204" pitchFamily="50" charset="-128"/>
                <a:ea typeface="Meiryo UI" panose="020B0604030504040204" pitchFamily="50" charset="-128"/>
              </a:rPr>
              <a:t>セミナー、各種イベント等での</a:t>
            </a:r>
            <a:r>
              <a:rPr lang="en-US" altLang="ja-JP" sz="1600" dirty="0">
                <a:latin typeface="Meiryo UI" panose="020B0604030504040204" pitchFamily="50" charset="-128"/>
                <a:ea typeface="Meiryo UI" panose="020B0604030504040204" pitchFamily="50" charset="-128"/>
              </a:rPr>
              <a:t>EV</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FCV</a:t>
            </a:r>
            <a:r>
              <a:rPr lang="ja-JP" altLang="en-US" sz="1600" dirty="0">
                <a:latin typeface="Meiryo UI" panose="020B0604030504040204" pitchFamily="50" charset="-128"/>
                <a:ea typeface="Meiryo UI" panose="020B0604030504040204" pitchFamily="50" charset="-128"/>
              </a:rPr>
              <a:t>の給電機能の</a:t>
            </a:r>
            <a:r>
              <a:rPr lang="en-US" altLang="ja-JP" sz="1600" dirty="0">
                <a:latin typeface="Meiryo UI" panose="020B0604030504040204" pitchFamily="50" charset="-128"/>
                <a:ea typeface="Meiryo UI" panose="020B0604030504040204" pitchFamily="50" charset="-128"/>
              </a:rPr>
              <a:t>PR</a:t>
            </a:r>
            <a:r>
              <a:rPr lang="ja-JP" altLang="en-US" sz="1600" dirty="0">
                <a:latin typeface="Meiryo UI" panose="020B0604030504040204" pitchFamily="50" charset="-128"/>
                <a:ea typeface="Meiryo UI" panose="020B0604030504040204" pitchFamily="50" charset="-128"/>
              </a:rPr>
              <a:t>および給電デモの実施</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solidFill>
                  <a:srgbClr val="FF0000"/>
                </a:solidFill>
                <a:latin typeface="Meiryo UI" panose="020B0604030504040204" pitchFamily="50" charset="-128"/>
                <a:ea typeface="Meiryo UI" panose="020B0604030504040204" pitchFamily="50" charset="-128"/>
              </a:rPr>
              <a:t>▽電動車を活用した再生可能エネルギー導入促進</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◇災害等の停電時に活用でき、レジリエンス強化に寄与する電動車の普及促進</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p>
        </p:txBody>
      </p:sp>
      <p:sp>
        <p:nvSpPr>
          <p:cNvPr id="23" name="テキスト ボックス 22">
            <a:extLst>
              <a:ext uri="{FF2B5EF4-FFF2-40B4-BE49-F238E27FC236}">
                <a16:creationId xmlns:a16="http://schemas.microsoft.com/office/drawing/2014/main" id="{D8558811-1613-422A-9BC7-8C75C01B1A69}"/>
              </a:ext>
            </a:extLst>
          </p:cNvPr>
          <p:cNvSpPr txBox="1"/>
          <p:nvPr/>
        </p:nvSpPr>
        <p:spPr>
          <a:xfrm>
            <a:off x="183543" y="4294256"/>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en-US" altLang="ja-JP" sz="1800" dirty="0">
                <a:latin typeface="Meiryo UI" panose="020B0604030504040204" pitchFamily="50" charset="-128"/>
                <a:ea typeface="Meiryo UI" panose="020B0604030504040204" pitchFamily="50" charset="-128"/>
              </a:rPr>
              <a:t>ZEV</a:t>
            </a:r>
            <a:r>
              <a:rPr lang="ja-JP" altLang="en-US" sz="1800" dirty="0">
                <a:latin typeface="Meiryo UI" panose="020B0604030504040204" pitchFamily="50" charset="-128"/>
                <a:ea typeface="Meiryo UI" panose="020B0604030504040204" pitchFamily="50" charset="-128"/>
              </a:rPr>
              <a:t>の蓄電・給電機能をエネルギーシステムの一部として活用（災害時の活用、</a:t>
            </a:r>
            <a:r>
              <a:rPr lang="en-US" altLang="ja-JP" sz="1800" dirty="0">
                <a:latin typeface="Meiryo UI" panose="020B0604030504040204" pitchFamily="50" charset="-128"/>
                <a:ea typeface="Meiryo UI" panose="020B0604030504040204" pitchFamily="50" charset="-128"/>
              </a:rPr>
              <a:t>V2H</a:t>
            </a:r>
            <a:r>
              <a:rPr lang="ja-JP" altLang="en-US" sz="1800" dirty="0">
                <a:latin typeface="Meiryo UI" panose="020B0604030504040204" pitchFamily="50" charset="-128"/>
                <a:ea typeface="Meiryo UI" panose="020B0604030504040204" pitchFamily="50" charset="-128"/>
              </a:rPr>
              <a:t>等）</a:t>
            </a:r>
          </a:p>
        </p:txBody>
      </p:sp>
      <p:sp>
        <p:nvSpPr>
          <p:cNvPr id="12" name="テキスト ボックス 11">
            <a:extLst>
              <a:ext uri="{FF2B5EF4-FFF2-40B4-BE49-F238E27FC236}">
                <a16:creationId xmlns:a16="http://schemas.microsoft.com/office/drawing/2014/main" id="{807D5E91-AB89-4AD9-BEAC-8C8392A6CDB6}"/>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3022912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２　地球温暖化対策計画（令和</a:t>
            </a:r>
            <a:r>
              <a:rPr lang="en-US" altLang="ja-JP" sz="2000" b="1" dirty="0">
                <a:latin typeface="Meiryo UI" panose="020B0604030504040204" pitchFamily="50" charset="-128"/>
                <a:ea typeface="Meiryo UI" panose="020B0604030504040204" pitchFamily="50" charset="-128"/>
              </a:rPr>
              <a:t>7</a:t>
            </a:r>
            <a:r>
              <a:rPr lang="ja-JP" altLang="en-US" sz="2000" b="1" dirty="0">
                <a:latin typeface="Meiryo UI" panose="020B0604030504040204" pitchFamily="50" charset="-128"/>
                <a:ea typeface="Meiryo UI" panose="020B0604030504040204" pitchFamily="50" charset="-128"/>
              </a:rPr>
              <a:t>年</a:t>
            </a:r>
            <a:r>
              <a:rPr lang="en-US" altLang="ja-JP" sz="2000" b="1" dirty="0">
                <a:latin typeface="Meiryo UI" panose="020B0604030504040204" pitchFamily="50" charset="-128"/>
                <a:ea typeface="Meiryo UI" panose="020B0604030504040204" pitchFamily="50" charset="-128"/>
              </a:rPr>
              <a:t>2</a:t>
            </a:r>
            <a:r>
              <a:rPr lang="ja-JP" altLang="en-US" sz="2000" b="1" dirty="0">
                <a:latin typeface="Meiryo UI" panose="020B0604030504040204" pitchFamily="50" charset="-128"/>
                <a:ea typeface="Meiryo UI" panose="020B0604030504040204" pitchFamily="50" charset="-128"/>
              </a:rPr>
              <a:t>月</a:t>
            </a:r>
            <a:r>
              <a:rPr lang="en-US" altLang="ja-JP" sz="2000" b="1" dirty="0">
                <a:latin typeface="Meiryo UI" panose="020B0604030504040204" pitchFamily="50" charset="-128"/>
                <a:ea typeface="Meiryo UI" panose="020B0604030504040204" pitchFamily="50" charset="-128"/>
              </a:rPr>
              <a:t>18</a:t>
            </a:r>
            <a:r>
              <a:rPr lang="ja-JP" altLang="en-US" sz="2000" b="1" dirty="0">
                <a:latin typeface="Meiryo UI" panose="020B0604030504040204" pitchFamily="50" charset="-128"/>
                <a:ea typeface="Meiryo UI" panose="020B0604030504040204" pitchFamily="50" charset="-128"/>
              </a:rPr>
              <a:t>日閣議決定）の目標について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CA22E406-343B-4A8E-AAD9-1EBD82E89F8A}"/>
              </a:ext>
            </a:extLst>
          </p:cNvPr>
          <p:cNvPicPr>
            <a:picLocks noChangeAspect="1"/>
          </p:cNvPicPr>
          <p:nvPr/>
        </p:nvPicPr>
        <p:blipFill>
          <a:blip r:embed="rId2"/>
          <a:stretch>
            <a:fillRect/>
          </a:stretch>
        </p:blipFill>
        <p:spPr>
          <a:xfrm>
            <a:off x="94074" y="430804"/>
            <a:ext cx="9107398" cy="6427196"/>
          </a:xfrm>
          <a:prstGeom prst="rect">
            <a:avLst/>
          </a:prstGeom>
        </p:spPr>
      </p:pic>
      <p:sp>
        <p:nvSpPr>
          <p:cNvPr id="20" name="テキスト ボックス 19">
            <a:extLst>
              <a:ext uri="{FF2B5EF4-FFF2-40B4-BE49-F238E27FC236}">
                <a16:creationId xmlns:a16="http://schemas.microsoft.com/office/drawing/2014/main" id="{AF291978-0548-46A4-B8CC-1AB29AF3ACD1}"/>
              </a:ext>
            </a:extLst>
          </p:cNvPr>
          <p:cNvSpPr txBox="1"/>
          <p:nvPr/>
        </p:nvSpPr>
        <p:spPr>
          <a:xfrm>
            <a:off x="6969224" y="666402"/>
            <a:ext cx="2783881" cy="276999"/>
          </a:xfrm>
          <a:prstGeom prst="rect">
            <a:avLst/>
          </a:prstGeom>
          <a:solidFill>
            <a:schemeClr val="bg1"/>
          </a:solidFill>
          <a:ln>
            <a:solidFill>
              <a:schemeClr val="tx1"/>
            </a:solidFill>
          </a:ln>
        </p:spPr>
        <p:txBody>
          <a:bodyPr wrap="square">
            <a:spAutoFit/>
          </a:bodyPr>
          <a:lstStyle/>
          <a:p>
            <a:r>
              <a:rPr lang="ja-JP" altLang="en-US" sz="1200" dirty="0">
                <a:latin typeface="Meiryo UI" panose="020B0604030504040204" pitchFamily="50" charset="-128"/>
                <a:ea typeface="Meiryo UI" panose="020B0604030504040204" pitchFamily="50" charset="-128"/>
              </a:rPr>
              <a:t>「地球温暖化対策計画の概要」より抜粋</a:t>
            </a:r>
          </a:p>
        </p:txBody>
      </p:sp>
      <p:sp>
        <p:nvSpPr>
          <p:cNvPr id="8" name="正方形/長方形 7">
            <a:extLst>
              <a:ext uri="{FF2B5EF4-FFF2-40B4-BE49-F238E27FC236}">
                <a16:creationId xmlns:a16="http://schemas.microsoft.com/office/drawing/2014/main" id="{27015C12-921D-434A-A392-AFFEC5181DED}"/>
              </a:ext>
            </a:extLst>
          </p:cNvPr>
          <p:cNvSpPr/>
          <p:nvPr/>
        </p:nvSpPr>
        <p:spPr>
          <a:xfrm>
            <a:off x="8712968" y="6191598"/>
            <a:ext cx="560512" cy="5760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951127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39</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39</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619268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取組項目４　輸送・移動における脱炭素化に向けた取組促進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a:t>
            </a:r>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ZEV</a:t>
            </a:r>
            <a:r>
              <a:rPr lang="ja-JP" altLang="en-US" dirty="0">
                <a:latin typeface="Meiryo UI" panose="020B0604030504040204" pitchFamily="50" charset="-128"/>
                <a:ea typeface="Meiryo UI" panose="020B0604030504040204" pitchFamily="50" charset="-128"/>
              </a:rPr>
              <a:t>を中心とした電動車等の普及促進</a:t>
            </a:r>
          </a:p>
        </p:txBody>
      </p:sp>
      <p:sp>
        <p:nvSpPr>
          <p:cNvPr id="12" name="テキスト ボックス 11">
            <a:extLst>
              <a:ext uri="{FF2B5EF4-FFF2-40B4-BE49-F238E27FC236}">
                <a16:creationId xmlns:a16="http://schemas.microsoft.com/office/drawing/2014/main" id="{F42D3DC8-D53B-410D-972C-EB87EFAA8B1D}"/>
              </a:ext>
            </a:extLst>
          </p:cNvPr>
          <p:cNvSpPr txBox="1"/>
          <p:nvPr/>
        </p:nvSpPr>
        <p:spPr>
          <a:xfrm>
            <a:off x="179027" y="1702088"/>
            <a:ext cx="9141522" cy="1323439"/>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 </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pPr marL="92075"/>
            <a:r>
              <a:rPr lang="ja-JP" altLang="en-US" sz="1600" dirty="0">
                <a:solidFill>
                  <a:srgbClr val="FF0000"/>
                </a:solidFill>
                <a:latin typeface="Meiryo UI" panose="020B0604030504040204" pitchFamily="50" charset="-128"/>
                <a:ea typeface="Meiryo UI" panose="020B0604030504040204" pitchFamily="50" charset="-128"/>
              </a:rPr>
              <a:t>▽次世代太陽電池・蓄電池などと組み合わせた電動モビリティの導入促進</a:t>
            </a:r>
            <a:endParaRPr lang="en-US" altLang="ja-JP" sz="1600" dirty="0">
              <a:solidFill>
                <a:srgbClr val="FF0000"/>
              </a:solidFill>
              <a:latin typeface="Meiryo UI" panose="020B0604030504040204" pitchFamily="50" charset="-128"/>
              <a:ea typeface="Meiryo UI" panose="020B0604030504040204" pitchFamily="50" charset="-128"/>
            </a:endParaRPr>
          </a:p>
          <a:p>
            <a:pPr marL="92075"/>
            <a:r>
              <a:rPr lang="ja-JP" altLang="en-US" sz="1600" dirty="0">
                <a:solidFill>
                  <a:srgbClr val="FF0000"/>
                </a:solidFill>
                <a:latin typeface="Meiryo UI" panose="020B0604030504040204" pitchFamily="50" charset="-128"/>
                <a:ea typeface="Meiryo UI" panose="020B0604030504040204" pitchFamily="50" charset="-128"/>
              </a:rPr>
              <a:t>▽電動モビリティの活用と合わせて、地域の観光・魅力を発信する取組に対する支援</a:t>
            </a:r>
          </a:p>
          <a:p>
            <a:pPr marL="92075"/>
            <a:r>
              <a:rPr lang="ja-JP" altLang="en-US" sz="1600" dirty="0">
                <a:solidFill>
                  <a:srgbClr val="FF0000"/>
                </a:solidFill>
                <a:latin typeface="Meiryo UI" panose="020B0604030504040204" pitchFamily="50" charset="-128"/>
                <a:ea typeface="Meiryo UI" panose="020B0604030504040204" pitchFamily="50" charset="-128"/>
              </a:rPr>
              <a:t>▽まちづくり・インフラ整備の機会を活用した</a:t>
            </a:r>
            <a:r>
              <a:rPr lang="en-US" altLang="ja-JP" sz="1600" dirty="0">
                <a:solidFill>
                  <a:srgbClr val="FF0000"/>
                </a:solidFill>
                <a:latin typeface="Meiryo UI" panose="020B0604030504040204" pitchFamily="50" charset="-128"/>
                <a:ea typeface="Meiryo UI" panose="020B0604030504040204" pitchFamily="50" charset="-128"/>
              </a:rPr>
              <a:t>EV</a:t>
            </a:r>
            <a:r>
              <a:rPr lang="ja-JP" altLang="en-US" sz="1600" dirty="0">
                <a:solidFill>
                  <a:srgbClr val="FF0000"/>
                </a:solidFill>
                <a:latin typeface="Meiryo UI" panose="020B0604030504040204" pitchFamily="50" charset="-128"/>
                <a:ea typeface="Meiryo UI" panose="020B0604030504040204" pitchFamily="50" charset="-128"/>
              </a:rPr>
              <a:t>ワイヤレス給電技術の実証支援</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pPr marL="92075"/>
            <a:r>
              <a:rPr lang="ja-JP" altLang="en-US" sz="1600" dirty="0">
                <a:solidFill>
                  <a:srgbClr val="FF0000"/>
                </a:solidFill>
                <a:latin typeface="Meiryo UI" panose="020B0604030504040204" pitchFamily="50" charset="-128"/>
                <a:ea typeface="Meiryo UI" panose="020B0604030504040204" pitchFamily="50" charset="-128"/>
              </a:rPr>
              <a:t>▽物流の脱炭素化（物資輸送等での</a:t>
            </a:r>
            <a:r>
              <a:rPr lang="en-US" altLang="ja-JP" sz="1600" dirty="0">
                <a:solidFill>
                  <a:srgbClr val="FF0000"/>
                </a:solidFill>
                <a:latin typeface="Meiryo UI" panose="020B0604030504040204" pitchFamily="50" charset="-128"/>
                <a:ea typeface="Meiryo UI" panose="020B0604030504040204" pitchFamily="50" charset="-128"/>
              </a:rPr>
              <a:t>EV</a:t>
            </a:r>
            <a:r>
              <a:rPr lang="ja-JP" altLang="en-US" sz="1600" dirty="0">
                <a:solidFill>
                  <a:srgbClr val="FF0000"/>
                </a:solidFill>
                <a:latin typeface="Meiryo UI" panose="020B0604030504040204" pitchFamily="50" charset="-128"/>
                <a:ea typeface="Meiryo UI" panose="020B0604030504040204" pitchFamily="50" charset="-128"/>
              </a:rPr>
              <a:t>・</a:t>
            </a:r>
            <a:r>
              <a:rPr lang="en-US" altLang="ja-JP" sz="1600" dirty="0">
                <a:solidFill>
                  <a:srgbClr val="FF0000"/>
                </a:solidFill>
                <a:latin typeface="Meiryo UI" panose="020B0604030504040204" pitchFamily="50" charset="-128"/>
                <a:ea typeface="Meiryo UI" panose="020B0604030504040204" pitchFamily="50" charset="-128"/>
              </a:rPr>
              <a:t>FC</a:t>
            </a:r>
            <a:r>
              <a:rPr lang="ja-JP" altLang="en-US" sz="1600" dirty="0">
                <a:solidFill>
                  <a:srgbClr val="FF0000"/>
                </a:solidFill>
                <a:latin typeface="Meiryo UI" panose="020B0604030504040204" pitchFamily="50" charset="-128"/>
                <a:ea typeface="Meiryo UI" panose="020B0604030504040204" pitchFamily="50" charset="-128"/>
              </a:rPr>
              <a:t>商用車等の電動モビリティの導入促進）に対する支援</a:t>
            </a:r>
            <a:endParaRPr lang="en-US" altLang="ja-JP" sz="1600" dirty="0">
              <a:solidFill>
                <a:srgbClr val="FF0000"/>
              </a:solidFill>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F5B006CE-6CB0-431B-A3CC-ADD974A38E06}"/>
              </a:ext>
            </a:extLst>
          </p:cNvPr>
          <p:cNvSpPr txBox="1"/>
          <p:nvPr/>
        </p:nvSpPr>
        <p:spPr>
          <a:xfrm>
            <a:off x="179027" y="1297335"/>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FF0000"/>
                </a:solidFill>
                <a:latin typeface="Meiryo UI" panose="020B0604030504040204" pitchFamily="50" charset="-128"/>
                <a:ea typeface="Meiryo UI" panose="020B0604030504040204" pitchFamily="50" charset="-128"/>
              </a:rPr>
              <a:t>電動モビリティによる脱炭素まちづくりの促進</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重点施策</a:t>
            </a:r>
            <a:r>
              <a:rPr lang="en-US" altLang="ja-JP" sz="1800" dirty="0">
                <a:solidFill>
                  <a:srgbClr val="FF0000"/>
                </a:solidFill>
                <a:latin typeface="Meiryo UI" panose="020B0604030504040204" pitchFamily="50" charset="-128"/>
                <a:ea typeface="Meiryo UI" panose="020B0604030504040204" pitchFamily="50" charset="-128"/>
              </a:rPr>
              <a:t>】</a:t>
            </a:r>
            <a:endParaRPr lang="ja-JP" altLang="en-US" sz="1800" dirty="0">
              <a:solidFill>
                <a:srgbClr val="FF0000"/>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29C8E28F-F679-42AF-AC50-A2DBD076FB3E}"/>
              </a:ext>
            </a:extLst>
          </p:cNvPr>
          <p:cNvSpPr txBox="1"/>
          <p:nvPr/>
        </p:nvSpPr>
        <p:spPr>
          <a:xfrm>
            <a:off x="179027" y="3933056"/>
            <a:ext cx="9141522" cy="830997"/>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 </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pPr marL="92075"/>
            <a:r>
              <a:rPr lang="ja-JP" altLang="en-US" sz="1600" dirty="0">
                <a:solidFill>
                  <a:srgbClr val="FF0000"/>
                </a:solidFill>
                <a:latin typeface="Meiryo UI" panose="020B0604030504040204" pitchFamily="50" charset="-128"/>
                <a:ea typeface="Meiryo UI" panose="020B0604030504040204" pitchFamily="50" charset="-128"/>
              </a:rPr>
              <a:t>▽電動車の普及促進と並行した合成燃料・バイオ燃料等の利用促進</a:t>
            </a:r>
            <a:endParaRPr lang="en-US" altLang="ja-JP" sz="1600" dirty="0">
              <a:solidFill>
                <a:srgbClr val="FF0000"/>
              </a:solidFill>
              <a:latin typeface="Meiryo UI" panose="020B0604030504040204" pitchFamily="50" charset="-128"/>
              <a:ea typeface="Meiryo UI" panose="020B0604030504040204" pitchFamily="50" charset="-128"/>
            </a:endParaRPr>
          </a:p>
          <a:p>
            <a:pPr marL="92075"/>
            <a:r>
              <a:rPr lang="ja-JP" altLang="en-US" sz="1600" dirty="0">
                <a:solidFill>
                  <a:srgbClr val="FF0000"/>
                </a:solidFill>
                <a:latin typeface="Meiryo UI" panose="020B0604030504040204" pitchFamily="50" charset="-128"/>
                <a:ea typeface="Meiryo UI" panose="020B0604030504040204" pitchFamily="50" charset="-128"/>
              </a:rPr>
              <a:t>○バイオ燃料（</a:t>
            </a:r>
            <a:r>
              <a:rPr lang="en-US" altLang="ja-JP" sz="1600" dirty="0">
                <a:solidFill>
                  <a:srgbClr val="FF0000"/>
                </a:solidFill>
                <a:latin typeface="Meiryo UI" panose="020B0604030504040204" pitchFamily="50" charset="-128"/>
                <a:ea typeface="Meiryo UI" panose="020B0604030504040204" pitchFamily="50" charset="-128"/>
              </a:rPr>
              <a:t>SAF</a:t>
            </a:r>
            <a:r>
              <a:rPr lang="ja-JP" altLang="en-US" sz="1600" dirty="0">
                <a:solidFill>
                  <a:srgbClr val="FF0000"/>
                </a:solidFill>
                <a:latin typeface="Meiryo UI" panose="020B0604030504040204" pitchFamily="50" charset="-128"/>
                <a:ea typeface="Meiryo UI" panose="020B0604030504040204" pitchFamily="50" charset="-128"/>
              </a:rPr>
              <a:t>等）の活用促進に向けた市町村と連携した廃油回収の呼びかけ</a:t>
            </a:r>
            <a:endParaRPr lang="ja-JP" altLang="en-US" sz="1600"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66402A56-E139-46B0-A9BE-AF7874E6680D}"/>
              </a:ext>
            </a:extLst>
          </p:cNvPr>
          <p:cNvSpPr txBox="1"/>
          <p:nvPr/>
        </p:nvSpPr>
        <p:spPr>
          <a:xfrm>
            <a:off x="179027" y="3528303"/>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FF0000"/>
                </a:solidFill>
                <a:latin typeface="Meiryo UI" panose="020B0604030504040204" pitchFamily="50" charset="-128"/>
                <a:ea typeface="Meiryo UI" panose="020B0604030504040204" pitchFamily="50" charset="-128"/>
              </a:rPr>
              <a:t>カーボンニュートラルに資する燃料の利用促進</a:t>
            </a:r>
          </a:p>
        </p:txBody>
      </p:sp>
      <p:sp>
        <p:nvSpPr>
          <p:cNvPr id="18" name="テキスト ボックス 17">
            <a:extLst>
              <a:ext uri="{FF2B5EF4-FFF2-40B4-BE49-F238E27FC236}">
                <a16:creationId xmlns:a16="http://schemas.microsoft.com/office/drawing/2014/main" id="{4877441C-38F7-4D73-88DC-A47D2317D060}"/>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113678004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40</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40</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619268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取組項目４　輸送・移動における脱炭素化に向けた取組促進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新たなモビリティサービスの導入促進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141522" cy="2062103"/>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○市町村や民間企業と連携し、効率的な移動に寄与する</a:t>
            </a:r>
            <a:r>
              <a:rPr lang="en-US" altLang="ja-JP" sz="1600" dirty="0">
                <a:latin typeface="Meiryo UI" panose="020B0604030504040204" pitchFamily="50" charset="-128"/>
                <a:ea typeface="Meiryo UI" panose="020B0604030504040204" pitchFamily="50" charset="-128"/>
              </a:rPr>
              <a:t>AI</a:t>
            </a:r>
            <a:r>
              <a:rPr lang="ja-JP" altLang="en-US" sz="1600" dirty="0">
                <a:latin typeface="Meiryo UI" panose="020B0604030504040204" pitchFamily="50" charset="-128"/>
                <a:ea typeface="Meiryo UI" panose="020B0604030504040204" pitchFamily="50" charset="-128"/>
              </a:rPr>
              <a:t>オンデマンド交通などの新たなモビリティサービスの導入を促進</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◇交通事業者の運転手不足など地域の交通課題に向けた、万博で導入される自動運転</a:t>
            </a:r>
            <a:r>
              <a:rPr lang="en-US" altLang="ja-JP" sz="1600" dirty="0">
                <a:solidFill>
                  <a:srgbClr val="FF0000"/>
                </a:solidFill>
                <a:latin typeface="Meiryo UI" panose="020B0604030504040204" pitchFamily="50" charset="-128"/>
                <a:ea typeface="Meiryo UI" panose="020B0604030504040204" pitchFamily="50" charset="-128"/>
              </a:rPr>
              <a:t>EV</a:t>
            </a:r>
            <a:r>
              <a:rPr lang="ja-JP" altLang="en-US" sz="1600" dirty="0">
                <a:solidFill>
                  <a:srgbClr val="FF0000"/>
                </a:solidFill>
                <a:latin typeface="Meiryo UI" panose="020B0604030504040204" pitchFamily="50" charset="-128"/>
                <a:ea typeface="Meiryo UI" panose="020B0604030504040204" pitchFamily="50" charset="-128"/>
              </a:rPr>
              <a:t>バスの活用による実証実験</a:t>
            </a:r>
          </a:p>
          <a:p>
            <a:endParaRPr lang="ja-JP" altLang="en-US" sz="16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en-US" altLang="ja-JP" sz="1800" dirty="0">
                <a:latin typeface="Meiryo UI" panose="020B0604030504040204" pitchFamily="50" charset="-128"/>
                <a:ea typeface="Meiryo UI" panose="020B0604030504040204" pitchFamily="50" charset="-128"/>
              </a:rPr>
              <a:t>AI</a:t>
            </a:r>
            <a:r>
              <a:rPr lang="ja-JP" altLang="en-US" sz="1800" dirty="0">
                <a:latin typeface="Meiryo UI" panose="020B0604030504040204" pitchFamily="50" charset="-128"/>
                <a:ea typeface="Meiryo UI" panose="020B0604030504040204" pitchFamily="50" charset="-128"/>
              </a:rPr>
              <a:t>オンデマンド交通、自動運転技術、 </a:t>
            </a:r>
            <a:r>
              <a:rPr lang="en-US" altLang="ja-JP" sz="1800" dirty="0" err="1">
                <a:latin typeface="Meiryo UI" panose="020B0604030504040204" pitchFamily="50" charset="-128"/>
                <a:ea typeface="Meiryo UI" panose="020B0604030504040204" pitchFamily="50" charset="-128"/>
              </a:rPr>
              <a:t>MaaS</a:t>
            </a:r>
            <a:r>
              <a:rPr lang="ja-JP" altLang="en-US" sz="1800" dirty="0">
                <a:latin typeface="Meiryo UI" panose="020B0604030504040204" pitchFamily="50" charset="-128"/>
                <a:ea typeface="Meiryo UI" panose="020B0604030504040204" pitchFamily="50" charset="-128"/>
              </a:rPr>
              <a:t>等の導入促進</a:t>
            </a:r>
          </a:p>
        </p:txBody>
      </p:sp>
      <p:sp>
        <p:nvSpPr>
          <p:cNvPr id="11" name="テキスト ボックス 10">
            <a:extLst>
              <a:ext uri="{FF2B5EF4-FFF2-40B4-BE49-F238E27FC236}">
                <a16:creationId xmlns:a16="http://schemas.microsoft.com/office/drawing/2014/main" id="{2C7037AB-63DF-48A6-AC19-6BB0621F3491}"/>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38761386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41</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41</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619268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取組項目４　輸送・移動における脱炭素化に向けた取組促進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(c)</a:t>
            </a:r>
            <a:r>
              <a:rPr lang="ja-JP" altLang="en-US" dirty="0">
                <a:latin typeface="Meiryo UI" panose="020B0604030504040204" pitchFamily="50" charset="-128"/>
                <a:ea typeface="Meiryo UI" panose="020B0604030504040204" pitchFamily="50" charset="-128"/>
              </a:rPr>
              <a:t>公共交通機関・自転車等の利用促進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141522" cy="1569660"/>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○多機能デジタルサイネージ等による乗継情報、運行情報、沿線の観光情報などの発信や鉄道等で地域の魅力を巡って楽しめるようなモデルルートの提案などのソフト施策による公共交通の利用促進</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endParaRPr lang="ja-JP" altLang="en-US"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◇サステナブルツーリズムに向けた</a:t>
            </a:r>
            <a:r>
              <a:rPr lang="en-US" altLang="ja-JP" sz="1600" dirty="0">
                <a:solidFill>
                  <a:srgbClr val="FF0000"/>
                </a:solidFill>
                <a:latin typeface="Meiryo UI" panose="020B0604030504040204" pitchFamily="50" charset="-128"/>
                <a:ea typeface="Meiryo UI" panose="020B0604030504040204" pitchFamily="50" charset="-128"/>
              </a:rPr>
              <a:t>ZEV</a:t>
            </a:r>
            <a:r>
              <a:rPr lang="ja-JP" altLang="en-US" sz="1600" dirty="0">
                <a:solidFill>
                  <a:srgbClr val="FF0000"/>
                </a:solidFill>
                <a:latin typeface="Meiryo UI" panose="020B0604030504040204" pitchFamily="50" charset="-128"/>
                <a:ea typeface="Meiryo UI" panose="020B0604030504040204" pitchFamily="50" charset="-128"/>
              </a:rPr>
              <a:t>導入支援等による観光客の移動における脱炭素化の促進</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観光・商業・まちづくりなど様々な主体との連携による公共交通の利用促進</a:t>
            </a:r>
          </a:p>
        </p:txBody>
      </p:sp>
      <p:sp>
        <p:nvSpPr>
          <p:cNvPr id="14" name="テキスト ボックス 13">
            <a:extLst>
              <a:ext uri="{FF2B5EF4-FFF2-40B4-BE49-F238E27FC236}">
                <a16:creationId xmlns:a16="http://schemas.microsoft.com/office/drawing/2014/main" id="{515B1775-DF1C-4303-A53F-9066232E774B}"/>
              </a:ext>
            </a:extLst>
          </p:cNvPr>
          <p:cNvSpPr txBox="1"/>
          <p:nvPr/>
        </p:nvSpPr>
        <p:spPr>
          <a:xfrm>
            <a:off x="155576" y="3862427"/>
            <a:ext cx="9141522" cy="830997"/>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○居住機能や医療・福祉・商業、公共交通等のさまざまな都市機能の誘導により、コンパクトシティの形成に向けた取組を推進するため、市町村における立地適正化計画の策定を促進</a:t>
            </a:r>
          </a:p>
        </p:txBody>
      </p:sp>
      <p:sp>
        <p:nvSpPr>
          <p:cNvPr id="15" name="テキスト ボックス 14">
            <a:extLst>
              <a:ext uri="{FF2B5EF4-FFF2-40B4-BE49-F238E27FC236}">
                <a16:creationId xmlns:a16="http://schemas.microsoft.com/office/drawing/2014/main" id="{EAE90DB5-C697-4517-818A-D8B4271BC323}"/>
              </a:ext>
            </a:extLst>
          </p:cNvPr>
          <p:cNvSpPr txBox="1"/>
          <p:nvPr/>
        </p:nvSpPr>
        <p:spPr>
          <a:xfrm>
            <a:off x="175119" y="3455779"/>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コンパクトシティ化の推進</a:t>
            </a:r>
          </a:p>
        </p:txBody>
      </p:sp>
      <p:sp>
        <p:nvSpPr>
          <p:cNvPr id="16" name="テキスト ボックス 15">
            <a:extLst>
              <a:ext uri="{FF2B5EF4-FFF2-40B4-BE49-F238E27FC236}">
                <a16:creationId xmlns:a16="http://schemas.microsoft.com/office/drawing/2014/main" id="{4A5EA7B9-1B0E-41D1-82D4-EF943F75E88E}"/>
              </a:ext>
            </a:extLst>
          </p:cNvPr>
          <p:cNvSpPr txBox="1"/>
          <p:nvPr/>
        </p:nvSpPr>
        <p:spPr>
          <a:xfrm>
            <a:off x="159233" y="5364505"/>
            <a:ext cx="9141522"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○駅前広場、駅へのアクセス道路の整備による歩行者や自転車利用者の安全な交通を確保</a:t>
            </a:r>
          </a:p>
        </p:txBody>
      </p:sp>
      <p:sp>
        <p:nvSpPr>
          <p:cNvPr id="18" name="テキスト ボックス 17">
            <a:extLst>
              <a:ext uri="{FF2B5EF4-FFF2-40B4-BE49-F238E27FC236}">
                <a16:creationId xmlns:a16="http://schemas.microsoft.com/office/drawing/2014/main" id="{330FC3D1-E16D-4F62-965F-C3F6C38D0F9E}"/>
              </a:ext>
            </a:extLst>
          </p:cNvPr>
          <p:cNvSpPr txBox="1"/>
          <p:nvPr/>
        </p:nvSpPr>
        <p:spPr>
          <a:xfrm>
            <a:off x="178776" y="4957857"/>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歩行者や自転車利用者の安全の確保及び環境整備</a:t>
            </a:r>
          </a:p>
        </p:txBody>
      </p:sp>
      <p:sp>
        <p:nvSpPr>
          <p:cNvPr id="19" name="テキスト ボックス 18">
            <a:extLst>
              <a:ext uri="{FF2B5EF4-FFF2-40B4-BE49-F238E27FC236}">
                <a16:creationId xmlns:a16="http://schemas.microsoft.com/office/drawing/2014/main" id="{26013D6C-02C8-49A6-9079-92355CB3BD33}"/>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15656884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42</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42</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619268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取組項目４　輸送・移動における脱炭素化に向けた取組促進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(d)</a:t>
            </a:r>
            <a:r>
              <a:rPr lang="ja-JP" altLang="en-US" dirty="0">
                <a:latin typeface="Meiryo UI" panose="020B0604030504040204" pitchFamily="50" charset="-128"/>
                <a:ea typeface="Meiryo UI" panose="020B0604030504040204" pitchFamily="50" charset="-128"/>
              </a:rPr>
              <a:t>貨物輸送の効率化の促進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264838"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○荷主企業及び物流事業者に対する輸送網の集約・輸配送の共同化等の物流効率化やモーダルシフトの促進</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物流効率化の推進及び</a:t>
            </a:r>
            <a:r>
              <a:rPr lang="en-US" altLang="ja-JP" sz="1800" dirty="0">
                <a:latin typeface="Meiryo UI" panose="020B0604030504040204" pitchFamily="50" charset="-128"/>
                <a:ea typeface="Meiryo UI" panose="020B0604030504040204" pitchFamily="50" charset="-128"/>
              </a:rPr>
              <a:t>CO</a:t>
            </a:r>
            <a:r>
              <a:rPr lang="en-US" altLang="ja-JP" sz="1800" baseline="-25000" dirty="0">
                <a:latin typeface="Meiryo UI" panose="020B0604030504040204" pitchFamily="50" charset="-128"/>
                <a:ea typeface="Meiryo UI" panose="020B0604030504040204" pitchFamily="50" charset="-128"/>
              </a:rPr>
              <a:t>2</a:t>
            </a:r>
            <a:r>
              <a:rPr lang="ja-JP" altLang="en-US" sz="1800" dirty="0">
                <a:latin typeface="Meiryo UI" panose="020B0604030504040204" pitchFamily="50" charset="-128"/>
                <a:ea typeface="Meiryo UI" panose="020B0604030504040204" pitchFamily="50" charset="-128"/>
              </a:rPr>
              <a:t>排出の少ない輸送手段への転換促進</a:t>
            </a:r>
          </a:p>
        </p:txBody>
      </p:sp>
      <p:sp>
        <p:nvSpPr>
          <p:cNvPr id="14" name="テキスト ボックス 13">
            <a:extLst>
              <a:ext uri="{FF2B5EF4-FFF2-40B4-BE49-F238E27FC236}">
                <a16:creationId xmlns:a16="http://schemas.microsoft.com/office/drawing/2014/main" id="{515B1775-DF1C-4303-A53F-9066232E774B}"/>
              </a:ext>
            </a:extLst>
          </p:cNvPr>
          <p:cNvSpPr txBox="1"/>
          <p:nvPr/>
        </p:nvSpPr>
        <p:spPr>
          <a:xfrm>
            <a:off x="155576" y="3212976"/>
            <a:ext cx="9141522"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○宅配ボックスの設置や置き配、コンビニ受取など再配達削減の取組みの推進</a:t>
            </a:r>
          </a:p>
        </p:txBody>
      </p:sp>
      <p:sp>
        <p:nvSpPr>
          <p:cNvPr id="15" name="テキスト ボックス 14">
            <a:extLst>
              <a:ext uri="{FF2B5EF4-FFF2-40B4-BE49-F238E27FC236}">
                <a16:creationId xmlns:a16="http://schemas.microsoft.com/office/drawing/2014/main" id="{EAE90DB5-C697-4517-818A-D8B4271BC323}"/>
              </a:ext>
            </a:extLst>
          </p:cNvPr>
          <p:cNvSpPr txBox="1"/>
          <p:nvPr/>
        </p:nvSpPr>
        <p:spPr>
          <a:xfrm>
            <a:off x="175119" y="2806328"/>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宅配ボックスの設置や置き配などの再配達削減の取組みの促進</a:t>
            </a:r>
          </a:p>
        </p:txBody>
      </p:sp>
      <p:sp>
        <p:nvSpPr>
          <p:cNvPr id="12" name="テキスト ボックス 11">
            <a:extLst>
              <a:ext uri="{FF2B5EF4-FFF2-40B4-BE49-F238E27FC236}">
                <a16:creationId xmlns:a16="http://schemas.microsoft.com/office/drawing/2014/main" id="{A2039958-B93E-46C3-A3C0-2DBD0E96C725}"/>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30072988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43</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43</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619268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取組項目４　輸送・移動における脱炭素化に向けた取組促進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(e)</a:t>
            </a:r>
            <a:r>
              <a:rPr lang="ja-JP" altLang="en-US" dirty="0">
                <a:latin typeface="Meiryo UI" panose="020B0604030504040204" pitchFamily="50" charset="-128"/>
                <a:ea typeface="Meiryo UI" panose="020B0604030504040204" pitchFamily="50" charset="-128"/>
              </a:rPr>
              <a:t>環境に配慮した自動車利用</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264838" cy="107721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○放射、環状方向の道路、鉄道の整備による機能的な交通ネットワークの形成</a:t>
            </a:r>
          </a:p>
          <a:p>
            <a:r>
              <a:rPr lang="ja-JP" altLang="en-US" sz="1600" dirty="0">
                <a:latin typeface="Meiryo UI" panose="020B0604030504040204" pitchFamily="50" charset="-128"/>
                <a:ea typeface="Meiryo UI" panose="020B0604030504040204" pitchFamily="50" charset="-128"/>
              </a:rPr>
              <a:t>○バイパス道路整備や立体交差化事業、するっと交差点対策などによる慢性的な交通渋滞の緩和</a:t>
            </a:r>
          </a:p>
          <a:p>
            <a:r>
              <a:rPr lang="ja-JP" altLang="en-US" sz="1600" dirty="0">
                <a:latin typeface="Meiryo UI" panose="020B0604030504040204" pitchFamily="50" charset="-128"/>
                <a:ea typeface="Meiryo UI" panose="020B0604030504040204" pitchFamily="50" charset="-128"/>
              </a:rPr>
              <a:t>○公共交通機関の利用、電動車の使用、エコドライブなど環境に配慮したかしこい自動車利用の取組を促進</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交通渋滞の緩和策やエコドライブの取組みなどの推進</a:t>
            </a:r>
          </a:p>
        </p:txBody>
      </p:sp>
      <p:sp>
        <p:nvSpPr>
          <p:cNvPr id="11" name="テキスト ボックス 10">
            <a:extLst>
              <a:ext uri="{FF2B5EF4-FFF2-40B4-BE49-F238E27FC236}">
                <a16:creationId xmlns:a16="http://schemas.microsoft.com/office/drawing/2014/main" id="{89ADC074-E0B4-44FF-9277-46173CBF4B01}"/>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26176723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44</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44</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619268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取組項目４　輸送・移動における脱炭素化に向けた取組促進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solidFill>
                  <a:srgbClr val="7030A0"/>
                </a:solidFill>
                <a:latin typeface="Meiryo UI" panose="020B0604030504040204" pitchFamily="50" charset="-128"/>
                <a:ea typeface="Meiryo UI" panose="020B0604030504040204" pitchFamily="50" charset="-128"/>
              </a:rPr>
              <a:t>(f)</a:t>
            </a:r>
            <a:r>
              <a:rPr lang="ja-JP" altLang="en-US" dirty="0">
                <a:solidFill>
                  <a:srgbClr val="7030A0"/>
                </a:solidFill>
                <a:latin typeface="Meiryo UI" panose="020B0604030504040204" pitchFamily="50" charset="-128"/>
                <a:ea typeface="Meiryo UI" panose="020B0604030504040204" pitchFamily="50" charset="-128"/>
              </a:rPr>
              <a:t>ヒートアイランド対策</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264838" cy="1323439"/>
          </a:xfrm>
          <a:prstGeom prst="rect">
            <a:avLst/>
          </a:prstGeom>
          <a:noFill/>
        </p:spPr>
        <p:txBody>
          <a:bodyPr wrap="square">
            <a:spAutoFit/>
          </a:bodyPr>
          <a:lstStyle/>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機能的な交通ネットワークの形成</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エコカーの普及促進</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エコドライブの推進</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公共交通機関の利用促進</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バイパス道路整備や立体交差化事業等の交通渋滞の緩和</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自動車からの排熱を減らすための対策</a:t>
            </a:r>
          </a:p>
        </p:txBody>
      </p:sp>
      <p:sp>
        <p:nvSpPr>
          <p:cNvPr id="11" name="テキスト ボックス 10">
            <a:extLst>
              <a:ext uri="{FF2B5EF4-FFF2-40B4-BE49-F238E27FC236}">
                <a16:creationId xmlns:a16="http://schemas.microsoft.com/office/drawing/2014/main" id="{301D61A6-23BA-4CDF-A85B-8432E8E0517F}"/>
              </a:ext>
            </a:extLst>
          </p:cNvPr>
          <p:cNvSpPr txBox="1"/>
          <p:nvPr/>
        </p:nvSpPr>
        <p:spPr>
          <a:xfrm>
            <a:off x="7090037" y="735087"/>
            <a:ext cx="2165978" cy="461665"/>
          </a:xfrm>
          <a:prstGeom prst="rect">
            <a:avLst/>
          </a:prstGeom>
          <a:noFill/>
          <a:ln>
            <a:solidFill>
              <a:schemeClr val="tx1"/>
            </a:solidFill>
          </a:ln>
        </p:spPr>
        <p:txBody>
          <a:bodyPr wrap="none" rtlCol="0">
            <a:spAutoFit/>
          </a:bodyPr>
          <a:lstStyle/>
          <a:p>
            <a:r>
              <a:rPr lang="ja-JP" altLang="en-US" sz="1200" dirty="0">
                <a:latin typeface="Meiryo UI" panose="020B0604030504040204" pitchFamily="50" charset="-128"/>
                <a:ea typeface="Meiryo UI" panose="020B0604030504040204" pitchFamily="50" charset="-128"/>
              </a:rPr>
              <a:t> ・：実行計画に類似の取組あり</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実行計画にない取組</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740695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45</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45</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331236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取組項目５　資源循環の促進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a:t>
            </a:r>
            <a:r>
              <a:rPr lang="ja-JP" altLang="en-US" dirty="0">
                <a:latin typeface="Meiryo UI" panose="020B0604030504040204" pitchFamily="50" charset="-128"/>
                <a:ea typeface="Meiryo UI" panose="020B0604030504040204" pitchFamily="50" charset="-128"/>
              </a:rPr>
              <a:t>循環型社会推進計画に基づく３Ｒ等の推進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916832"/>
            <a:ext cx="9264838" cy="2308324"/>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○豊かな環境づくり大阪府民会議に分科会として設置した「おおさかマイボトルパートナーズ」を通じた様々な主体との連携によるマイボトルの普及促進</a:t>
            </a:r>
          </a:p>
          <a:p>
            <a:r>
              <a:rPr lang="ja-JP" altLang="en-US" sz="1600" dirty="0">
                <a:latin typeface="Meiryo UI" panose="020B0604030504040204" pitchFamily="50" charset="-128"/>
                <a:ea typeface="Meiryo UI" panose="020B0604030504040204" pitchFamily="50" charset="-128"/>
              </a:rPr>
              <a:t>○大阪府リサイクル製品認定制度の運営を通じた再生材の普及促進</a:t>
            </a:r>
          </a:p>
          <a:p>
            <a:r>
              <a:rPr lang="ja-JP" altLang="en-US" sz="1600" dirty="0">
                <a:latin typeface="Meiryo UI" panose="020B0604030504040204" pitchFamily="50" charset="-128"/>
                <a:ea typeface="Meiryo UI" panose="020B0604030504040204" pitchFamily="50" charset="-128"/>
              </a:rPr>
              <a:t>○市町村が実施するフリーマーケットや交換会等の情報発信</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バイオプラスチックへの転換支援（研究開発支援、中小企業参入促進等）</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○おおさか３</a:t>
            </a:r>
            <a:r>
              <a:rPr lang="en-US" altLang="ja-JP" sz="1600" dirty="0">
                <a:latin typeface="Meiryo UI" panose="020B0604030504040204" pitchFamily="50" charset="-128"/>
                <a:ea typeface="Meiryo UI" panose="020B0604030504040204" pitchFamily="50" charset="-128"/>
              </a:rPr>
              <a:t>R</a:t>
            </a:r>
            <a:r>
              <a:rPr lang="ja-JP" altLang="en-US" sz="1600" dirty="0">
                <a:latin typeface="Meiryo UI" panose="020B0604030504040204" pitchFamily="50" charset="-128"/>
                <a:ea typeface="Meiryo UI" panose="020B0604030504040204" pitchFamily="50" charset="-128"/>
              </a:rPr>
              <a:t>キャンペーンの実施やマイ容器使用可能店舗の情報提供等による使い捨てプラスチックごみ等の発生抑制及び分別・リサイクルの促進</a:t>
            </a:r>
          </a:p>
          <a:p>
            <a:r>
              <a:rPr lang="ja-JP" altLang="en-US" sz="1600" dirty="0">
                <a:latin typeface="Meiryo UI" panose="020B0604030504040204" pitchFamily="50" charset="-128"/>
                <a:ea typeface="Meiryo UI" panose="020B0604030504040204" pitchFamily="50" charset="-128"/>
              </a:rPr>
              <a:t>○車や傘、住居、オフィスなどさまざまなシェアリングサービスを提供するホームページ等の情報発信</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646331"/>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３Ｒと再生可能資源への代替やシェアリングの推進による廃棄物の焼却処理に伴う温室効果ガスの排出削減</a:t>
            </a:r>
          </a:p>
        </p:txBody>
      </p:sp>
      <p:sp>
        <p:nvSpPr>
          <p:cNvPr id="11" name="テキスト ボックス 10">
            <a:extLst>
              <a:ext uri="{FF2B5EF4-FFF2-40B4-BE49-F238E27FC236}">
                <a16:creationId xmlns:a16="http://schemas.microsoft.com/office/drawing/2014/main" id="{8E01B3B0-EAE1-4DF8-8639-29835F148B51}"/>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
        <p:nvSpPr>
          <p:cNvPr id="12" name="テキスト ボックス 11">
            <a:extLst>
              <a:ext uri="{FF2B5EF4-FFF2-40B4-BE49-F238E27FC236}">
                <a16:creationId xmlns:a16="http://schemas.microsoft.com/office/drawing/2014/main" id="{D27E902E-35FC-430A-B1A3-18D00590C5AB}"/>
              </a:ext>
            </a:extLst>
          </p:cNvPr>
          <p:cNvSpPr txBox="1"/>
          <p:nvPr/>
        </p:nvSpPr>
        <p:spPr>
          <a:xfrm>
            <a:off x="240399" y="6232376"/>
            <a:ext cx="9073324" cy="338554"/>
          </a:xfrm>
          <a:prstGeom prst="rect">
            <a:avLst/>
          </a:prstGeom>
          <a:noFill/>
        </p:spPr>
        <p:txBody>
          <a:bodyPr wrap="square">
            <a:spAutoFit/>
          </a:bodyPr>
          <a:lstStyle/>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今年度、「大阪府循環型社会推進計画」を策定予定であり、検討の進捗に応じて計画間の整合を図る。</a:t>
            </a:r>
          </a:p>
        </p:txBody>
      </p:sp>
    </p:spTree>
    <p:extLst>
      <p:ext uri="{BB962C8B-B14F-4D97-AF65-F5344CB8AC3E}">
        <p14:creationId xmlns:p14="http://schemas.microsoft.com/office/powerpoint/2010/main" val="4223119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46</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46</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331236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取組項目５　資源循環の促進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食品ロス対策推進計画に基づく食品ロスの削減</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264838" cy="107721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○食品ロス削減パートナーシップ事業者や市町村と連携し、消費者への食品ロス削減の取組事例を紹介するなど、効果的な消費者啓発の推進</a:t>
            </a:r>
          </a:p>
          <a:p>
            <a:r>
              <a:rPr lang="ja-JP" altLang="en-US" sz="1600" dirty="0">
                <a:latin typeface="Meiryo UI" panose="020B0604030504040204" pitchFamily="50" charset="-128"/>
                <a:ea typeface="Meiryo UI" panose="020B0604030504040204" pitchFamily="50" charset="-128"/>
              </a:rPr>
              <a:t>○未利用食品を有効活用するためのフードドライブの取組みなどの消費者への周知・ＰＲ</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府民の食品ロス問題に対する認知度向上及び削減のための具体的な行動促進</a:t>
            </a:r>
          </a:p>
        </p:txBody>
      </p:sp>
      <p:sp>
        <p:nvSpPr>
          <p:cNvPr id="11" name="テキスト ボックス 10">
            <a:extLst>
              <a:ext uri="{FF2B5EF4-FFF2-40B4-BE49-F238E27FC236}">
                <a16:creationId xmlns:a16="http://schemas.microsoft.com/office/drawing/2014/main" id="{E59CAF9C-DEAC-4AD7-8027-500D7E4731AC}"/>
              </a:ext>
            </a:extLst>
          </p:cNvPr>
          <p:cNvSpPr txBox="1"/>
          <p:nvPr/>
        </p:nvSpPr>
        <p:spPr>
          <a:xfrm>
            <a:off x="172201" y="3429000"/>
            <a:ext cx="9264838" cy="1323439"/>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○食品ロス削減パートナーシップ制度の推進及び広く多業種への働きかけを行うことによるパートナーシップ事業者の参加促進</a:t>
            </a:r>
          </a:p>
          <a:p>
            <a:r>
              <a:rPr lang="ja-JP" altLang="en-US" sz="1600" dirty="0">
                <a:latin typeface="Meiryo UI" panose="020B0604030504040204" pitchFamily="50" charset="-128"/>
                <a:ea typeface="Meiryo UI" panose="020B0604030504040204" pitchFamily="50" charset="-128"/>
              </a:rPr>
              <a:t>○事業者間の連携のもと取組みを進め、優良事例について共有するとともに、国の表彰制度等の活用などにより広く展開</a:t>
            </a:r>
          </a:p>
        </p:txBody>
      </p:sp>
      <p:sp>
        <p:nvSpPr>
          <p:cNvPr id="12" name="テキスト ボックス 11">
            <a:extLst>
              <a:ext uri="{FF2B5EF4-FFF2-40B4-BE49-F238E27FC236}">
                <a16:creationId xmlns:a16="http://schemas.microsoft.com/office/drawing/2014/main" id="{836FA858-9835-4DB8-8A35-FDF3A95A421D}"/>
              </a:ext>
            </a:extLst>
          </p:cNvPr>
          <p:cNvSpPr txBox="1"/>
          <p:nvPr/>
        </p:nvSpPr>
        <p:spPr>
          <a:xfrm>
            <a:off x="191744" y="3022352"/>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食品関連事業者の取組みの支援、顕彰等</a:t>
            </a:r>
          </a:p>
        </p:txBody>
      </p:sp>
      <p:sp>
        <p:nvSpPr>
          <p:cNvPr id="14" name="テキスト ボックス 13">
            <a:extLst>
              <a:ext uri="{FF2B5EF4-FFF2-40B4-BE49-F238E27FC236}">
                <a16:creationId xmlns:a16="http://schemas.microsoft.com/office/drawing/2014/main" id="{64CED563-AEB5-4C49-9F60-8237642717E4}"/>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19139239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47</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47</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331236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取組項目５　資源循環の促進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(c)</a:t>
            </a:r>
            <a:r>
              <a:rPr lang="ja-JP" altLang="en-US" dirty="0">
                <a:latin typeface="Meiryo UI" panose="020B0604030504040204" pitchFamily="50" charset="-128"/>
                <a:ea typeface="Meiryo UI" panose="020B0604030504040204" pitchFamily="50" charset="-128"/>
              </a:rPr>
              <a:t>フロン対策の推進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961545"/>
            <a:ext cx="9264838" cy="1323439"/>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○フロン排出抑制法等に基づく、使用済みの家電、業務用冷凍空調機器、カーエアコンからの適正な回収、処理の推進</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○フロン排出抑制法に基づく「フロン類算定漏えい量報告・公表制度」による使用中の業務用エアコンや冷凍冷蔵庫からの漏洩防止のための適正管理の推進</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646331"/>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フロン法対象機器のユーザー等への立入検査や普及啓発に加え、改正フロン法の効果が最大限生かされる取組みの推進</a:t>
            </a:r>
          </a:p>
        </p:txBody>
      </p:sp>
      <p:sp>
        <p:nvSpPr>
          <p:cNvPr id="11" name="テキスト ボックス 10">
            <a:extLst>
              <a:ext uri="{FF2B5EF4-FFF2-40B4-BE49-F238E27FC236}">
                <a16:creationId xmlns:a16="http://schemas.microsoft.com/office/drawing/2014/main" id="{84D4615B-1D4E-41C4-A49E-815D817312A1}"/>
              </a:ext>
            </a:extLst>
          </p:cNvPr>
          <p:cNvSpPr txBox="1"/>
          <p:nvPr/>
        </p:nvSpPr>
        <p:spPr>
          <a:xfrm>
            <a:off x="163461" y="3882780"/>
            <a:ext cx="9264838"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▽業界団体への自然冷媒の導入事例に関する広報及び普及促進</a:t>
            </a:r>
          </a:p>
        </p:txBody>
      </p:sp>
      <p:sp>
        <p:nvSpPr>
          <p:cNvPr id="12" name="テキスト ボックス 11">
            <a:extLst>
              <a:ext uri="{FF2B5EF4-FFF2-40B4-BE49-F238E27FC236}">
                <a16:creationId xmlns:a16="http://schemas.microsoft.com/office/drawing/2014/main" id="{83046A4C-4935-4CA2-8646-AA44295154AD}"/>
              </a:ext>
            </a:extLst>
          </p:cNvPr>
          <p:cNvSpPr txBox="1"/>
          <p:nvPr/>
        </p:nvSpPr>
        <p:spPr>
          <a:xfrm>
            <a:off x="183004" y="3481695"/>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自然冷媒の利用促進</a:t>
            </a:r>
          </a:p>
        </p:txBody>
      </p:sp>
      <p:sp>
        <p:nvSpPr>
          <p:cNvPr id="14" name="テキスト ボックス 13">
            <a:extLst>
              <a:ext uri="{FF2B5EF4-FFF2-40B4-BE49-F238E27FC236}">
                <a16:creationId xmlns:a16="http://schemas.microsoft.com/office/drawing/2014/main" id="{BD5F5BF9-BCE7-41D8-A6BA-17DC04A58680}"/>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14376045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48</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48</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331236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取組項目５　資源循環の促進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(d)</a:t>
            </a:r>
            <a:r>
              <a:rPr lang="ja-JP" altLang="en-US" dirty="0">
                <a:latin typeface="Meiryo UI" panose="020B0604030504040204" pitchFamily="50" charset="-128"/>
                <a:ea typeface="Meiryo UI" panose="020B0604030504040204" pitchFamily="50" charset="-128"/>
              </a:rPr>
              <a:t>熱利用の促進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961545"/>
            <a:ext cx="9264838"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○ごみ焼却施設の排熱を、エネルギーとして発電や暖房・給湯に有効利用</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再掲</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646331"/>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廃棄物発電、廃棄物熱利用の導入促進（ごみ焼却施設の排熱をエネルギーとして発電や暖房・給湯に有効利用）</a:t>
            </a:r>
          </a:p>
        </p:txBody>
      </p:sp>
      <p:sp>
        <p:nvSpPr>
          <p:cNvPr id="11" name="テキスト ボックス 10">
            <a:extLst>
              <a:ext uri="{FF2B5EF4-FFF2-40B4-BE49-F238E27FC236}">
                <a16:creationId xmlns:a16="http://schemas.microsoft.com/office/drawing/2014/main" id="{7CE391E2-6701-4520-8299-503B1E49FD42}"/>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2394084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３　大阪府の</a:t>
            </a:r>
            <a:r>
              <a:rPr lang="en-US" altLang="ja-JP" sz="2000" b="1" dirty="0">
                <a:latin typeface="Meiryo UI" panose="020B0604030504040204" pitchFamily="50" charset="-128"/>
                <a:ea typeface="Meiryo UI" panose="020B0604030504040204" pitchFamily="50" charset="-128"/>
              </a:rPr>
              <a:t>2050</a:t>
            </a:r>
            <a:r>
              <a:rPr lang="ja-JP" altLang="en-US" sz="2000" b="1" dirty="0">
                <a:latin typeface="Meiryo UI" panose="020B0604030504040204" pitchFamily="50" charset="-128"/>
                <a:ea typeface="Meiryo UI" panose="020B0604030504040204" pitchFamily="50" charset="-128"/>
              </a:rPr>
              <a:t>年二酸化炭素排出量実質ゼロに向けたアプローチ</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pic>
        <p:nvPicPr>
          <p:cNvPr id="9" name="図 8">
            <a:extLst>
              <a:ext uri="{FF2B5EF4-FFF2-40B4-BE49-F238E27FC236}">
                <a16:creationId xmlns:a16="http://schemas.microsoft.com/office/drawing/2014/main" id="{00441A26-A1AE-4B91-A068-565247F9FD4C}"/>
              </a:ext>
            </a:extLst>
          </p:cNvPr>
          <p:cNvPicPr>
            <a:picLocks noChangeAspect="1"/>
          </p:cNvPicPr>
          <p:nvPr/>
        </p:nvPicPr>
        <p:blipFill>
          <a:blip r:embed="rId2"/>
          <a:stretch>
            <a:fillRect/>
          </a:stretch>
        </p:blipFill>
        <p:spPr>
          <a:xfrm>
            <a:off x="1712640" y="2237977"/>
            <a:ext cx="6480720" cy="4489655"/>
          </a:xfrm>
          <a:prstGeom prst="rect">
            <a:avLst/>
          </a:prstGeom>
        </p:spPr>
      </p:pic>
      <p:sp>
        <p:nvSpPr>
          <p:cNvPr id="12" name="正方形/長方形 11">
            <a:extLst>
              <a:ext uri="{FF2B5EF4-FFF2-40B4-BE49-F238E27FC236}">
                <a16:creationId xmlns:a16="http://schemas.microsoft.com/office/drawing/2014/main" id="{9B703A84-6F8E-41AB-82A0-2DBF8524EB6B}"/>
              </a:ext>
            </a:extLst>
          </p:cNvPr>
          <p:cNvSpPr/>
          <p:nvPr/>
        </p:nvSpPr>
        <p:spPr>
          <a:xfrm>
            <a:off x="-15552" y="476672"/>
            <a:ext cx="9395297" cy="348813"/>
          </a:xfrm>
          <a:prstGeom prst="rect">
            <a:avLst/>
          </a:prstGeom>
        </p:spPr>
        <p:txBody>
          <a:bodyPr wrap="square">
            <a:spAutoFit/>
          </a:bodyPr>
          <a:lstStyle/>
          <a:p>
            <a:pPr>
              <a:lnSpc>
                <a:spcPts val="2000"/>
              </a:lnSpc>
            </a:pPr>
            <a:r>
              <a:rPr lang="ja-JP" altLang="en-US" sz="18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◆二酸化炭素排出量実質ゼロの実現に向けたアプローチ</a:t>
            </a:r>
            <a:endParaRPr lang="en-US" altLang="ja-JP" sz="18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063BE270-15A9-4C0C-B3D2-B15FC93594A7}"/>
              </a:ext>
            </a:extLst>
          </p:cNvPr>
          <p:cNvSpPr/>
          <p:nvPr/>
        </p:nvSpPr>
        <p:spPr>
          <a:xfrm>
            <a:off x="111335" y="858598"/>
            <a:ext cx="9395297" cy="1346266"/>
          </a:xfrm>
          <a:prstGeom prst="rect">
            <a:avLst/>
          </a:prstGeom>
          <a:noFill/>
          <a:ln>
            <a:solidFill>
              <a:schemeClr val="tx1"/>
            </a:solidFill>
          </a:ln>
        </p:spPr>
        <p:txBody>
          <a:bodyPr wrap="square">
            <a:spAutoFit/>
          </a:bodyPr>
          <a:lstStyle/>
          <a:p>
            <a:pPr marL="285750" indent="-193675">
              <a:lnSpc>
                <a:spcPts val="2000"/>
              </a:lnSpc>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現在から</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年に向けては、エネルギー・資源使用量の削減と、単位エネルギー量・資源量あたりの二酸化炭素排出量の削減を同時に推進</a:t>
            </a:r>
          </a:p>
          <a:p>
            <a:pPr marL="285750" indent="-193675">
              <a:lnSpc>
                <a:spcPts val="2000"/>
              </a:lnSpc>
              <a:buFont typeface="Arial" panose="020B0604020202020204" pitchFamily="34" charset="0"/>
              <a:buChar char="•"/>
            </a:pPr>
            <a:r>
              <a:rPr lang="en-US" altLang="ja-JP" sz="1600"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年以降は、さらなる取組みの推進を図るとともに、国と連携し、</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CO</a:t>
            </a:r>
            <a:r>
              <a:rPr lang="en-US" altLang="ja-JP" sz="1600" baseline="-25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の回収・有効利用などの脱炭素社会に向けた技術革新・導入により、削減を加速</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marL="285750" indent="-193675">
              <a:lnSpc>
                <a:spcPts val="2000"/>
              </a:lnSpc>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どうしても削減できない</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CO</a:t>
            </a:r>
            <a:r>
              <a:rPr lang="en-US" altLang="ja-JP" sz="1600" baseline="-25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については、森林吸収や域外での貢献等により削減</a:t>
            </a:r>
          </a:p>
        </p:txBody>
      </p:sp>
    </p:spTree>
    <p:extLst>
      <p:ext uri="{BB962C8B-B14F-4D97-AF65-F5344CB8AC3E}">
        <p14:creationId xmlns:p14="http://schemas.microsoft.com/office/powerpoint/2010/main" val="29651966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49</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49</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取組項目６　森林吸収・緑化等の推進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a:t>
            </a:r>
            <a:r>
              <a:rPr lang="ja-JP" altLang="en-US" dirty="0">
                <a:latin typeface="Meiryo UI" panose="020B0604030504040204" pitchFamily="50" charset="-128"/>
                <a:ea typeface="Meiryo UI" panose="020B0604030504040204" pitchFamily="50" charset="-128"/>
              </a:rPr>
              <a:t>森林整備・木材利用の促進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264838" cy="830997"/>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○「森づくり委員会」の取組など森づくりや木材の利用、里山の保全活動等の支援</a:t>
            </a:r>
          </a:p>
          <a:p>
            <a:r>
              <a:rPr lang="ja-JP" altLang="en-US" sz="1600" dirty="0">
                <a:latin typeface="Meiryo UI" panose="020B0604030504040204" pitchFamily="50" charset="-128"/>
                <a:ea typeface="Meiryo UI" panose="020B0604030504040204" pitchFamily="50" charset="-128"/>
              </a:rPr>
              <a:t>○森林経営計画の策定等による、木材の安定供給体制の構築</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森林経営計画等による適正な森林整備の推進</a:t>
            </a:r>
          </a:p>
        </p:txBody>
      </p:sp>
      <p:sp>
        <p:nvSpPr>
          <p:cNvPr id="12" name="テキスト ボックス 11">
            <a:extLst>
              <a:ext uri="{FF2B5EF4-FFF2-40B4-BE49-F238E27FC236}">
                <a16:creationId xmlns:a16="http://schemas.microsoft.com/office/drawing/2014/main" id="{ACC0301F-3CD3-4D7C-82E9-25F2485844CB}"/>
              </a:ext>
            </a:extLst>
          </p:cNvPr>
          <p:cNvSpPr txBox="1"/>
          <p:nvPr/>
        </p:nvSpPr>
        <p:spPr>
          <a:xfrm>
            <a:off x="152658" y="2971552"/>
            <a:ext cx="9264838"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○市町村が森林経営管理制度を行うための技術的支援</a:t>
            </a:r>
          </a:p>
        </p:txBody>
      </p:sp>
      <p:sp>
        <p:nvSpPr>
          <p:cNvPr id="14" name="テキスト ボックス 13">
            <a:extLst>
              <a:ext uri="{FF2B5EF4-FFF2-40B4-BE49-F238E27FC236}">
                <a16:creationId xmlns:a16="http://schemas.microsoft.com/office/drawing/2014/main" id="{FCC6B07A-7B8C-493F-A4E5-BC11DFDB8DE3}"/>
              </a:ext>
            </a:extLst>
          </p:cNvPr>
          <p:cNvSpPr txBox="1"/>
          <p:nvPr/>
        </p:nvSpPr>
        <p:spPr>
          <a:xfrm>
            <a:off x="172201" y="2564904"/>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「森林経営管理制度」に基づく市町村による森林管理の推進</a:t>
            </a:r>
          </a:p>
        </p:txBody>
      </p:sp>
      <p:sp>
        <p:nvSpPr>
          <p:cNvPr id="15" name="テキスト ボックス 14">
            <a:extLst>
              <a:ext uri="{FF2B5EF4-FFF2-40B4-BE49-F238E27FC236}">
                <a16:creationId xmlns:a16="http://schemas.microsoft.com/office/drawing/2014/main" id="{6D466D37-012E-44EC-895E-D97550CE611F}"/>
              </a:ext>
            </a:extLst>
          </p:cNvPr>
          <p:cNvSpPr txBox="1"/>
          <p:nvPr/>
        </p:nvSpPr>
        <p:spPr>
          <a:xfrm>
            <a:off x="162254" y="4975583"/>
            <a:ext cx="9264838"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○市町村による森林整備及び木材利用の促進のための技術的支援</a:t>
            </a:r>
          </a:p>
        </p:txBody>
      </p:sp>
      <p:sp>
        <p:nvSpPr>
          <p:cNvPr id="16" name="テキスト ボックス 15">
            <a:extLst>
              <a:ext uri="{FF2B5EF4-FFF2-40B4-BE49-F238E27FC236}">
                <a16:creationId xmlns:a16="http://schemas.microsoft.com/office/drawing/2014/main" id="{E0793CD6-7742-42AC-8464-769FC50BE939}"/>
              </a:ext>
            </a:extLst>
          </p:cNvPr>
          <p:cNvSpPr txBox="1"/>
          <p:nvPr/>
        </p:nvSpPr>
        <p:spPr>
          <a:xfrm>
            <a:off x="181797" y="4568935"/>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森林環境譲与税を活用した森林整備・木材利用の促進</a:t>
            </a:r>
          </a:p>
        </p:txBody>
      </p:sp>
      <p:sp>
        <p:nvSpPr>
          <p:cNvPr id="18" name="テキスト ボックス 17">
            <a:extLst>
              <a:ext uri="{FF2B5EF4-FFF2-40B4-BE49-F238E27FC236}">
                <a16:creationId xmlns:a16="http://schemas.microsoft.com/office/drawing/2014/main" id="{B1AC92C3-5DD2-47DC-8F24-5342186B43AF}"/>
              </a:ext>
            </a:extLst>
          </p:cNvPr>
          <p:cNvSpPr txBox="1"/>
          <p:nvPr/>
        </p:nvSpPr>
        <p:spPr>
          <a:xfrm>
            <a:off x="163995" y="6156593"/>
            <a:ext cx="9264838"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○公共・民間商業施設の内装木質化など、府内産木材の利用拡大による持続的な森林整備の促進</a:t>
            </a:r>
          </a:p>
        </p:txBody>
      </p:sp>
      <p:sp>
        <p:nvSpPr>
          <p:cNvPr id="19" name="テキスト ボックス 18">
            <a:extLst>
              <a:ext uri="{FF2B5EF4-FFF2-40B4-BE49-F238E27FC236}">
                <a16:creationId xmlns:a16="http://schemas.microsoft.com/office/drawing/2014/main" id="{C4AE43ED-3E6C-4B2E-8429-CBA288D9A6D6}"/>
              </a:ext>
            </a:extLst>
          </p:cNvPr>
          <p:cNvSpPr txBox="1"/>
          <p:nvPr/>
        </p:nvSpPr>
        <p:spPr>
          <a:xfrm>
            <a:off x="183538" y="5749945"/>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公共施設や民間商業施設等における木材利用の促進</a:t>
            </a:r>
          </a:p>
        </p:txBody>
      </p:sp>
      <p:sp>
        <p:nvSpPr>
          <p:cNvPr id="22" name="テキスト ボックス 21">
            <a:extLst>
              <a:ext uri="{FF2B5EF4-FFF2-40B4-BE49-F238E27FC236}">
                <a16:creationId xmlns:a16="http://schemas.microsoft.com/office/drawing/2014/main" id="{A9A10B0C-4D0F-4A8F-BC40-E59A354DB4F7}"/>
              </a:ext>
            </a:extLst>
          </p:cNvPr>
          <p:cNvSpPr txBox="1"/>
          <p:nvPr/>
        </p:nvSpPr>
        <p:spPr>
          <a:xfrm>
            <a:off x="128464" y="3924345"/>
            <a:ext cx="9264838"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○アドプト制度、森林ボランティアなど府民協働による森林整備の促進</a:t>
            </a:r>
          </a:p>
        </p:txBody>
      </p:sp>
      <p:sp>
        <p:nvSpPr>
          <p:cNvPr id="23" name="テキスト ボックス 22">
            <a:extLst>
              <a:ext uri="{FF2B5EF4-FFF2-40B4-BE49-F238E27FC236}">
                <a16:creationId xmlns:a16="http://schemas.microsoft.com/office/drawing/2014/main" id="{4E6D9825-1537-477D-8281-FB32746206C6}"/>
              </a:ext>
            </a:extLst>
          </p:cNvPr>
          <p:cNvSpPr txBox="1"/>
          <p:nvPr/>
        </p:nvSpPr>
        <p:spPr>
          <a:xfrm>
            <a:off x="148007" y="3574193"/>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府民協働による森づくりの促進</a:t>
            </a:r>
          </a:p>
        </p:txBody>
      </p:sp>
      <p:sp>
        <p:nvSpPr>
          <p:cNvPr id="24" name="テキスト ボックス 23">
            <a:extLst>
              <a:ext uri="{FF2B5EF4-FFF2-40B4-BE49-F238E27FC236}">
                <a16:creationId xmlns:a16="http://schemas.microsoft.com/office/drawing/2014/main" id="{F9CB3165-682F-4706-B711-2FA8C130D8F9}"/>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25542052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50</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50</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取組項目６　森林吸収・緑化等の推進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都市緑化の推進</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264838"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○自然環境保全条例に基づく建築物敷地等における緑化の促進</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建築物敷地等における緑化の促進</a:t>
            </a:r>
          </a:p>
        </p:txBody>
      </p:sp>
      <p:sp>
        <p:nvSpPr>
          <p:cNvPr id="12" name="テキスト ボックス 11">
            <a:extLst>
              <a:ext uri="{FF2B5EF4-FFF2-40B4-BE49-F238E27FC236}">
                <a16:creationId xmlns:a16="http://schemas.microsoft.com/office/drawing/2014/main" id="{ACC0301F-3CD3-4D7C-82E9-25F2485844CB}"/>
              </a:ext>
            </a:extLst>
          </p:cNvPr>
          <p:cNvSpPr txBox="1"/>
          <p:nvPr/>
        </p:nvSpPr>
        <p:spPr>
          <a:xfrm>
            <a:off x="152658" y="2971552"/>
            <a:ext cx="9264838"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○「みどりの風促進区域」での取組を通じたみどりの太い軸線の形成等によるみどりのネットワーク化の推進</a:t>
            </a:r>
          </a:p>
        </p:txBody>
      </p:sp>
      <p:sp>
        <p:nvSpPr>
          <p:cNvPr id="14" name="テキスト ボックス 13">
            <a:extLst>
              <a:ext uri="{FF2B5EF4-FFF2-40B4-BE49-F238E27FC236}">
                <a16:creationId xmlns:a16="http://schemas.microsoft.com/office/drawing/2014/main" id="{FCC6B07A-7B8C-493F-A4E5-BC11DFDB8DE3}"/>
              </a:ext>
            </a:extLst>
          </p:cNvPr>
          <p:cNvSpPr txBox="1"/>
          <p:nvPr/>
        </p:nvSpPr>
        <p:spPr>
          <a:xfrm>
            <a:off x="172201" y="2564904"/>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官民連携によるみどりづくりの推進</a:t>
            </a:r>
          </a:p>
        </p:txBody>
      </p:sp>
      <p:sp>
        <p:nvSpPr>
          <p:cNvPr id="15" name="テキスト ボックス 14">
            <a:extLst>
              <a:ext uri="{FF2B5EF4-FFF2-40B4-BE49-F238E27FC236}">
                <a16:creationId xmlns:a16="http://schemas.microsoft.com/office/drawing/2014/main" id="{6D466D37-012E-44EC-895E-D97550CE611F}"/>
              </a:ext>
            </a:extLst>
          </p:cNvPr>
          <p:cNvSpPr txBox="1"/>
          <p:nvPr/>
        </p:nvSpPr>
        <p:spPr>
          <a:xfrm>
            <a:off x="162254" y="4165490"/>
            <a:ext cx="9264838" cy="584775"/>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○大阪府営公園マスタープランに基づく、多様な自然とふれあい、都市の環境を保全する公園づくりの推進</a:t>
            </a:r>
          </a:p>
        </p:txBody>
      </p:sp>
      <p:sp>
        <p:nvSpPr>
          <p:cNvPr id="16" name="テキスト ボックス 15">
            <a:extLst>
              <a:ext uri="{FF2B5EF4-FFF2-40B4-BE49-F238E27FC236}">
                <a16:creationId xmlns:a16="http://schemas.microsoft.com/office/drawing/2014/main" id="{E0793CD6-7742-42AC-8464-769FC50BE939}"/>
              </a:ext>
            </a:extLst>
          </p:cNvPr>
          <p:cNvSpPr txBox="1"/>
          <p:nvPr/>
        </p:nvSpPr>
        <p:spPr>
          <a:xfrm>
            <a:off x="181797" y="3758842"/>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都市公園の整備等によるみどりのネットワーク化</a:t>
            </a:r>
          </a:p>
        </p:txBody>
      </p:sp>
      <p:sp>
        <p:nvSpPr>
          <p:cNvPr id="18" name="テキスト ボックス 17">
            <a:extLst>
              <a:ext uri="{FF2B5EF4-FFF2-40B4-BE49-F238E27FC236}">
                <a16:creationId xmlns:a16="http://schemas.microsoft.com/office/drawing/2014/main" id="{B1AC92C3-5DD2-47DC-8F24-5342186B43AF}"/>
              </a:ext>
            </a:extLst>
          </p:cNvPr>
          <p:cNvSpPr txBox="1"/>
          <p:nvPr/>
        </p:nvSpPr>
        <p:spPr>
          <a:xfrm>
            <a:off x="163995" y="5805264"/>
            <a:ext cx="9264838" cy="830997"/>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○駅前広場等で、市町村、バス事業者、鉄軌道事業者等が連携し、都市緑化を活用した猛暑対策に取り組めるよう誘導・支援</a:t>
            </a:r>
          </a:p>
        </p:txBody>
      </p:sp>
      <p:sp>
        <p:nvSpPr>
          <p:cNvPr id="19" name="テキスト ボックス 18">
            <a:extLst>
              <a:ext uri="{FF2B5EF4-FFF2-40B4-BE49-F238E27FC236}">
                <a16:creationId xmlns:a16="http://schemas.microsoft.com/office/drawing/2014/main" id="{C4AE43ED-3E6C-4B2E-8429-CBA288D9A6D6}"/>
              </a:ext>
            </a:extLst>
          </p:cNvPr>
          <p:cNvSpPr txBox="1"/>
          <p:nvPr/>
        </p:nvSpPr>
        <p:spPr>
          <a:xfrm>
            <a:off x="183538" y="5109268"/>
            <a:ext cx="9141522" cy="646331"/>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森林環境税の活用による「都市緑化を活用した猛暑対策事業」を通じた駅前広場などにおける植樹等</a:t>
            </a:r>
          </a:p>
        </p:txBody>
      </p:sp>
      <p:sp>
        <p:nvSpPr>
          <p:cNvPr id="22" name="テキスト ボックス 21">
            <a:extLst>
              <a:ext uri="{FF2B5EF4-FFF2-40B4-BE49-F238E27FC236}">
                <a16:creationId xmlns:a16="http://schemas.microsoft.com/office/drawing/2014/main" id="{BAA56BBC-6735-496E-9917-45902FC9AF8A}"/>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2558527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51</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51</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取組項目６　森林吸収・緑化等の推進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(c)</a:t>
            </a:r>
            <a:r>
              <a:rPr lang="ja-JP" altLang="en-US" dirty="0">
                <a:latin typeface="Meiryo UI" panose="020B0604030504040204" pitchFamily="50" charset="-128"/>
                <a:ea typeface="Meiryo UI" panose="020B0604030504040204" pitchFamily="50" charset="-128"/>
              </a:rPr>
              <a:t>海洋生態系による</a:t>
            </a:r>
            <a:r>
              <a:rPr lang="en-US" altLang="ja-JP" dirty="0">
                <a:latin typeface="Meiryo UI" panose="020B0604030504040204" pitchFamily="50" charset="-128"/>
                <a:ea typeface="Meiryo UI" panose="020B0604030504040204" pitchFamily="50" charset="-128"/>
              </a:rPr>
              <a:t>CO</a:t>
            </a:r>
            <a:r>
              <a:rPr lang="en-US" altLang="ja-JP" baseline="-25000" dirty="0">
                <a:latin typeface="Meiryo UI" panose="020B0604030504040204" pitchFamily="50" charset="-128"/>
                <a:ea typeface="Meiryo UI" panose="020B0604030504040204" pitchFamily="50" charset="-128"/>
              </a:rPr>
              <a:t>2</a:t>
            </a:r>
            <a:r>
              <a:rPr lang="ja-JP" altLang="en-US" dirty="0">
                <a:latin typeface="Meiryo UI" panose="020B0604030504040204" pitchFamily="50" charset="-128"/>
                <a:ea typeface="Meiryo UI" panose="020B0604030504040204" pitchFamily="50" charset="-128"/>
              </a:rPr>
              <a:t>吸収</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152658" y="1700808"/>
            <a:ext cx="9264838" cy="2062103"/>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現行計画</a:t>
            </a:r>
            <a:r>
              <a:rPr lang="en-US"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令和４年１月に策定した</a:t>
            </a:r>
            <a:r>
              <a:rPr lang="ja-JP" altLang="en-US" sz="1600" dirty="0">
                <a:latin typeface="Meiryo UI" panose="020B0604030504040204" pitchFamily="50" charset="-128"/>
                <a:ea typeface="Meiryo UI" panose="020B0604030504040204" pitchFamily="50" charset="-128"/>
              </a:rPr>
              <a:t> 「大阪府海域</a:t>
            </a:r>
            <a:r>
              <a:rPr lang="ja-JP" altLang="en-US" sz="1600" strike="dblStrike" dirty="0">
                <a:solidFill>
                  <a:srgbClr val="FF0000"/>
                </a:solidFill>
                <a:latin typeface="Meiryo UI" panose="020B0604030504040204" pitchFamily="50" charset="-128"/>
                <a:ea typeface="Meiryo UI" panose="020B0604030504040204" pitchFamily="50" charset="-128"/>
              </a:rPr>
              <a:t>藻場</a:t>
            </a:r>
            <a:r>
              <a:rPr lang="ja-JP" altLang="en-US" sz="1600" dirty="0">
                <a:solidFill>
                  <a:srgbClr val="FF0000"/>
                </a:solidFill>
                <a:latin typeface="Meiryo UI" panose="020B0604030504040204" pitchFamily="50" charset="-128"/>
                <a:ea typeface="Meiryo UI" panose="020B0604030504040204" pitchFamily="50" charset="-128"/>
              </a:rPr>
              <a:t>ブルーカーボン生態系</a:t>
            </a:r>
            <a:r>
              <a:rPr lang="ja-JP" altLang="en-US" sz="1600" dirty="0">
                <a:latin typeface="Meiryo UI" panose="020B0604030504040204" pitchFamily="50" charset="-128"/>
                <a:ea typeface="Meiryo UI" panose="020B0604030504040204" pitchFamily="50" charset="-128"/>
              </a:rPr>
              <a:t>ビジョン」</a:t>
            </a:r>
            <a:r>
              <a:rPr lang="en-US" altLang="ja-JP" sz="1600" strike="dblStrike" dirty="0">
                <a:solidFill>
                  <a:srgbClr val="FF0000"/>
                </a:solidFill>
                <a:latin typeface="Meiryo UI" panose="020B0604030504040204" pitchFamily="50" charset="-128"/>
                <a:ea typeface="Meiryo UI" panose="020B0604030504040204" pitchFamily="50" charset="-128"/>
              </a:rPr>
              <a:t>(</a:t>
            </a:r>
            <a:r>
              <a:rPr lang="ja-JP" altLang="en-US" sz="1600" strike="dblStrike" dirty="0">
                <a:solidFill>
                  <a:srgbClr val="FF0000"/>
                </a:solidFill>
                <a:latin typeface="Meiryo UI" panose="020B0604030504040204" pitchFamily="50" charset="-128"/>
                <a:ea typeface="Meiryo UI" panose="020B0604030504040204" pitchFamily="50" charset="-128"/>
              </a:rPr>
              <a:t>仮称</a:t>
            </a:r>
            <a:r>
              <a:rPr lang="en-US" altLang="ja-JP" sz="1600" strike="dblStrike" dirty="0">
                <a:solidFill>
                  <a:srgbClr val="FF0000"/>
                </a:solidFill>
                <a:latin typeface="Meiryo UI" panose="020B0604030504040204" pitchFamily="50" charset="-128"/>
                <a:ea typeface="Meiryo UI" panose="020B0604030504040204" pitchFamily="50" charset="-128"/>
              </a:rPr>
              <a:t>)</a:t>
            </a:r>
            <a:r>
              <a:rPr lang="ja-JP" altLang="en-US" sz="1600" strike="dblStrike" dirty="0">
                <a:solidFill>
                  <a:srgbClr val="FF0000"/>
                </a:solidFill>
                <a:latin typeface="Meiryo UI" panose="020B0604030504040204" pitchFamily="50" charset="-128"/>
                <a:ea typeface="Meiryo UI" panose="020B0604030504040204" pitchFamily="50" charset="-128"/>
              </a:rPr>
              <a:t>を策定し、このビジョン</a:t>
            </a:r>
            <a:r>
              <a:rPr lang="ja-JP" altLang="en-US" sz="1600" dirty="0">
                <a:latin typeface="Meiryo UI" panose="020B0604030504040204" pitchFamily="50" charset="-128"/>
                <a:ea typeface="Meiryo UI" panose="020B0604030504040204" pitchFamily="50" charset="-128"/>
              </a:rPr>
              <a:t>に基づき、藻場造成礁等の設置事業を令和５年度から泉佐野以南の地先で実施し、藻場を造成</a:t>
            </a:r>
            <a:endParaRPr lang="en-US" altLang="ja-JP" sz="1600" dirty="0">
              <a:latin typeface="Meiryo UI" panose="020B0604030504040204" pitchFamily="50" charset="-128"/>
              <a:ea typeface="Meiryo UI" panose="020B0604030504040204" pitchFamily="50" charset="-128"/>
            </a:endParaRPr>
          </a:p>
          <a:p>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r>
              <a:rPr lang="ja-JP" altLang="en-US" sz="1600" dirty="0">
                <a:solidFill>
                  <a:srgbClr val="FF0000"/>
                </a:solidFill>
                <a:latin typeface="Meiryo UI" panose="020B0604030504040204" pitchFamily="50" charset="-128"/>
                <a:ea typeface="Meiryo UI" panose="020B0604030504040204" pitchFamily="50" charset="-128"/>
              </a:rPr>
              <a:t>新規施策</a:t>
            </a:r>
            <a:r>
              <a:rPr lang="en-US" altLang="ja-JP" sz="1600" dirty="0">
                <a:solidFill>
                  <a:srgbClr val="FF0000"/>
                </a:solidFill>
                <a:latin typeface="Meiryo UI" panose="020B0604030504040204" pitchFamily="50" charset="-128"/>
                <a:ea typeface="Meiryo UI" panose="020B0604030504040204" pitchFamily="50" charset="-128"/>
              </a:rPr>
              <a:t>】</a:t>
            </a:r>
          </a:p>
          <a:p>
            <a:r>
              <a:rPr lang="ja-JP" altLang="en-US" sz="1600" dirty="0">
                <a:solidFill>
                  <a:srgbClr val="FF0000"/>
                </a:solidFill>
                <a:latin typeface="Meiryo UI" panose="020B0604030504040204" pitchFamily="50" charset="-128"/>
                <a:ea typeface="Meiryo UI" panose="020B0604030504040204" pitchFamily="50" charset="-128"/>
              </a:rPr>
              <a:t>○「大阪湾</a:t>
            </a:r>
            <a:r>
              <a:rPr lang="en-US" altLang="ja-JP" sz="1600" dirty="0">
                <a:solidFill>
                  <a:srgbClr val="FF0000"/>
                </a:solidFill>
                <a:latin typeface="Meiryo UI" panose="020B0604030504040204" pitchFamily="50" charset="-128"/>
                <a:ea typeface="Meiryo UI" panose="020B0604030504040204" pitchFamily="50" charset="-128"/>
              </a:rPr>
              <a:t>MOBA</a:t>
            </a:r>
            <a:r>
              <a:rPr lang="ja-JP" altLang="en-US" sz="1600" dirty="0">
                <a:solidFill>
                  <a:srgbClr val="FF0000"/>
                </a:solidFill>
                <a:latin typeface="Meiryo UI" panose="020B0604030504040204" pitchFamily="50" charset="-128"/>
                <a:ea typeface="Meiryo UI" panose="020B0604030504040204" pitchFamily="50" charset="-128"/>
              </a:rPr>
              <a:t>リンク構想」の実現を目指し、民間事業者等との連携による大阪湾奥部の既設護岸等におけるブルーカーボン生態系の再生・創出</a:t>
            </a:r>
          </a:p>
          <a:p>
            <a:endParaRPr lang="ja-JP" altLang="en-US" sz="1600" dirty="0">
              <a:solidFill>
                <a:srgbClr val="FF0000"/>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ブルーカーボンを生成する藻場の造成</a:t>
            </a:r>
          </a:p>
        </p:txBody>
      </p:sp>
      <p:sp>
        <p:nvSpPr>
          <p:cNvPr id="11" name="テキスト ボックス 10">
            <a:extLst>
              <a:ext uri="{FF2B5EF4-FFF2-40B4-BE49-F238E27FC236}">
                <a16:creationId xmlns:a16="http://schemas.microsoft.com/office/drawing/2014/main" id="{2E505358-C179-493F-BDE9-88A16232FC98}"/>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Tree>
    <p:extLst>
      <p:ext uri="{BB962C8B-B14F-4D97-AF65-F5344CB8AC3E}">
        <p14:creationId xmlns:p14="http://schemas.microsoft.com/office/powerpoint/2010/main" val="4105559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52</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52</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取組項目６　森林吸収・緑化等の推進</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solidFill>
                  <a:srgbClr val="7030A0"/>
                </a:solidFill>
                <a:latin typeface="Meiryo UI" panose="020B0604030504040204" pitchFamily="50" charset="-128"/>
                <a:ea typeface="Meiryo UI" panose="020B0604030504040204" pitchFamily="50" charset="-128"/>
              </a:rPr>
              <a:t>(d)</a:t>
            </a:r>
            <a:r>
              <a:rPr lang="ja-JP" altLang="en-US" dirty="0">
                <a:solidFill>
                  <a:srgbClr val="7030A0"/>
                </a:solidFill>
                <a:latin typeface="Meiryo UI" panose="020B0604030504040204" pitchFamily="50" charset="-128"/>
                <a:ea typeface="Meiryo UI" panose="020B0604030504040204" pitchFamily="50" charset="-128"/>
              </a:rPr>
              <a:t>ヒートアイランド対策</a:t>
            </a:r>
          </a:p>
        </p:txBody>
      </p:sp>
      <p:sp>
        <p:nvSpPr>
          <p:cNvPr id="20" name="テキスト ボックス 19">
            <a:extLst>
              <a:ext uri="{FF2B5EF4-FFF2-40B4-BE49-F238E27FC236}">
                <a16:creationId xmlns:a16="http://schemas.microsoft.com/office/drawing/2014/main" id="{668B6AC3-B6E7-445E-B7E9-48344A21BAF7}"/>
              </a:ext>
            </a:extLst>
          </p:cNvPr>
          <p:cNvSpPr txBox="1"/>
          <p:nvPr/>
        </p:nvSpPr>
        <p:spPr>
          <a:xfrm>
            <a:off x="236266" y="3466594"/>
            <a:ext cx="9264838" cy="1323439"/>
          </a:xfrm>
          <a:prstGeom prst="rect">
            <a:avLst/>
          </a:prstGeom>
          <a:noFill/>
        </p:spPr>
        <p:txBody>
          <a:bodyPr wrap="square">
            <a:spAutoFit/>
          </a:bodyPr>
          <a:lstStyle/>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都市公園や大規模緑地の整備、適切な維持管理</a:t>
            </a:r>
          </a:p>
          <a:p>
            <a:pPr marL="284400" indent="-23400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校園庭の芝生化</a:t>
            </a:r>
          </a:p>
          <a:p>
            <a:pPr marL="284400" indent="-23400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下水処理水や雨水を利用した修景の推進</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ため池・農地・里山の保全</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公園や公開空地等のクールスポットのネットワーク化</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3097262"/>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水とみどりの空間を増やすための対策</a:t>
            </a:r>
          </a:p>
        </p:txBody>
      </p:sp>
      <p:sp>
        <p:nvSpPr>
          <p:cNvPr id="15" name="テキスト ボックス 14">
            <a:extLst>
              <a:ext uri="{FF2B5EF4-FFF2-40B4-BE49-F238E27FC236}">
                <a16:creationId xmlns:a16="http://schemas.microsoft.com/office/drawing/2014/main" id="{368F01E9-F4C8-48FB-86B5-AC0DFD9BD61A}"/>
              </a:ext>
            </a:extLst>
          </p:cNvPr>
          <p:cNvSpPr txBox="1"/>
          <p:nvPr/>
        </p:nvSpPr>
        <p:spPr>
          <a:xfrm>
            <a:off x="172201" y="1400832"/>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緑を増やすための対策</a:t>
            </a:r>
          </a:p>
        </p:txBody>
      </p:sp>
      <p:sp>
        <p:nvSpPr>
          <p:cNvPr id="16" name="テキスト ボックス 15">
            <a:extLst>
              <a:ext uri="{FF2B5EF4-FFF2-40B4-BE49-F238E27FC236}">
                <a16:creationId xmlns:a16="http://schemas.microsoft.com/office/drawing/2014/main" id="{6038ABA7-6BE2-41CE-AD54-B21BC6D0367E}"/>
              </a:ext>
            </a:extLst>
          </p:cNvPr>
          <p:cNvSpPr txBox="1"/>
          <p:nvPr/>
        </p:nvSpPr>
        <p:spPr>
          <a:xfrm>
            <a:off x="158552" y="1766732"/>
            <a:ext cx="9264838" cy="830997"/>
          </a:xfrm>
          <a:prstGeom prst="rect">
            <a:avLst/>
          </a:prstGeom>
          <a:noFill/>
        </p:spPr>
        <p:txBody>
          <a:bodyPr wrap="square">
            <a:spAutoFit/>
          </a:bodyPr>
          <a:lstStyle/>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建築物の敷地・屋上・壁面等の緑化の促進</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街路樹などの緑の充実、未利用地の緑化</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公共空間・道路沿線民有地（セミパブリック空間）での緑化の促進</a:t>
            </a:r>
          </a:p>
        </p:txBody>
      </p:sp>
      <p:sp>
        <p:nvSpPr>
          <p:cNvPr id="12" name="テキスト ボックス 11">
            <a:extLst>
              <a:ext uri="{FF2B5EF4-FFF2-40B4-BE49-F238E27FC236}">
                <a16:creationId xmlns:a16="http://schemas.microsoft.com/office/drawing/2014/main" id="{385969BE-8DA2-47A5-AB3C-9ED3B683DBB0}"/>
              </a:ext>
            </a:extLst>
          </p:cNvPr>
          <p:cNvSpPr txBox="1"/>
          <p:nvPr/>
        </p:nvSpPr>
        <p:spPr>
          <a:xfrm>
            <a:off x="186808" y="5166503"/>
            <a:ext cx="9141522" cy="37151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都市形態の改善</a:t>
            </a:r>
          </a:p>
        </p:txBody>
      </p:sp>
      <p:sp>
        <p:nvSpPr>
          <p:cNvPr id="17" name="テキスト ボックス 16">
            <a:extLst>
              <a:ext uri="{FF2B5EF4-FFF2-40B4-BE49-F238E27FC236}">
                <a16:creationId xmlns:a16="http://schemas.microsoft.com/office/drawing/2014/main" id="{4679D5D4-3555-41A1-9976-7342EF662265}"/>
              </a:ext>
            </a:extLst>
          </p:cNvPr>
          <p:cNvSpPr txBox="1"/>
          <p:nvPr/>
        </p:nvSpPr>
        <p:spPr>
          <a:xfrm>
            <a:off x="152658" y="5589240"/>
            <a:ext cx="9264838" cy="338554"/>
          </a:xfrm>
          <a:prstGeom prst="rect">
            <a:avLst/>
          </a:prstGeom>
          <a:noFill/>
        </p:spPr>
        <p:txBody>
          <a:bodyPr wrap="square">
            <a:spAutoFit/>
          </a:bodyPr>
          <a:lstStyle/>
          <a:p>
            <a:pPr marL="39150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みどりの風促進区域における緑化の推進</a:t>
            </a:r>
          </a:p>
        </p:txBody>
      </p:sp>
      <p:sp>
        <p:nvSpPr>
          <p:cNvPr id="18" name="テキスト ボックス 17">
            <a:extLst>
              <a:ext uri="{FF2B5EF4-FFF2-40B4-BE49-F238E27FC236}">
                <a16:creationId xmlns:a16="http://schemas.microsoft.com/office/drawing/2014/main" id="{641FB719-E8F5-4776-B621-55E39B8BF4F5}"/>
              </a:ext>
            </a:extLst>
          </p:cNvPr>
          <p:cNvSpPr txBox="1"/>
          <p:nvPr/>
        </p:nvSpPr>
        <p:spPr>
          <a:xfrm>
            <a:off x="7090037" y="735087"/>
            <a:ext cx="2165978" cy="461665"/>
          </a:xfrm>
          <a:prstGeom prst="rect">
            <a:avLst/>
          </a:prstGeom>
          <a:noFill/>
          <a:ln>
            <a:solidFill>
              <a:schemeClr val="tx1"/>
            </a:solidFill>
          </a:ln>
        </p:spPr>
        <p:txBody>
          <a:bodyPr wrap="none" rtlCol="0">
            <a:spAutoFit/>
          </a:bodyPr>
          <a:lstStyle/>
          <a:p>
            <a:r>
              <a:rPr lang="ja-JP" altLang="en-US" sz="1200" dirty="0">
                <a:latin typeface="Meiryo UI" panose="020B0604030504040204" pitchFamily="50" charset="-128"/>
                <a:ea typeface="Meiryo UI" panose="020B0604030504040204" pitchFamily="50" charset="-128"/>
              </a:rPr>
              <a:t> ・：実行計画に類似の取組あり</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実行計画にない取組</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909909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53</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53</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取組項目７　気候変動適応の推進等</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(a)</a:t>
            </a:r>
            <a:r>
              <a:rPr lang="ja-JP" altLang="en-US" dirty="0">
                <a:latin typeface="Meiryo UI" panose="020B0604030504040204" pitchFamily="50" charset="-128"/>
                <a:ea typeface="Meiryo UI" panose="020B0604030504040204" pitchFamily="50" charset="-128"/>
              </a:rPr>
              <a:t>暑さ対策の推進</a:t>
            </a:r>
          </a:p>
        </p:txBody>
      </p:sp>
      <p:sp>
        <p:nvSpPr>
          <p:cNvPr id="9" name="テキスト ボックス 8">
            <a:extLst>
              <a:ext uri="{FF2B5EF4-FFF2-40B4-BE49-F238E27FC236}">
                <a16:creationId xmlns:a16="http://schemas.microsoft.com/office/drawing/2014/main" id="{68269B94-9F7E-476C-B7C0-66A64FB4706A}"/>
              </a:ext>
            </a:extLst>
          </p:cNvPr>
          <p:cNvSpPr txBox="1"/>
          <p:nvPr/>
        </p:nvSpPr>
        <p:spPr>
          <a:xfrm>
            <a:off x="6465168" y="972578"/>
            <a:ext cx="3313728" cy="276999"/>
          </a:xfrm>
          <a:prstGeom prst="rect">
            <a:avLst/>
          </a:prstGeom>
          <a:noFill/>
          <a:ln>
            <a:solidFill>
              <a:schemeClr val="tx1"/>
            </a:solidFill>
          </a:ln>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○：実施中、◇：実施予定、▽：今後検討予定</a:t>
            </a:r>
          </a:p>
        </p:txBody>
      </p:sp>
      <p:sp>
        <p:nvSpPr>
          <p:cNvPr id="8" name="テキスト ボックス 7">
            <a:extLst>
              <a:ext uri="{FF2B5EF4-FFF2-40B4-BE49-F238E27FC236}">
                <a16:creationId xmlns:a16="http://schemas.microsoft.com/office/drawing/2014/main" id="{99112E36-97F8-4DF6-BE91-8DEC9210826D}"/>
              </a:ext>
            </a:extLst>
          </p:cNvPr>
          <p:cNvSpPr txBox="1"/>
          <p:nvPr/>
        </p:nvSpPr>
        <p:spPr>
          <a:xfrm>
            <a:off x="258922" y="1329730"/>
            <a:ext cx="9519973" cy="2554545"/>
          </a:xfrm>
          <a:prstGeom prst="rect">
            <a:avLst/>
          </a:prstGeom>
          <a:noFill/>
        </p:spPr>
        <p:txBody>
          <a:bodyPr wrap="square">
            <a:spAutoFit/>
          </a:bodyPr>
          <a:lstStyle/>
          <a:p>
            <a:r>
              <a:rPr lang="ja-JP" altLang="en-US" sz="1600" dirty="0">
                <a:solidFill>
                  <a:srgbClr val="FF0000"/>
                </a:solidFill>
                <a:latin typeface="Meiryo UI" panose="020B0604030504040204" pitchFamily="50" charset="-128"/>
                <a:ea typeface="Meiryo UI" panose="020B0604030504040204" pitchFamily="50" charset="-128"/>
              </a:rPr>
              <a:t>＜具体的な取組例＞</a:t>
            </a:r>
            <a:r>
              <a:rPr lang="en-US" altLang="ja-JP" sz="1600" dirty="0">
                <a:solidFill>
                  <a:srgbClr val="FF0000"/>
                </a:solidFill>
                <a:latin typeface="Meiryo UI" panose="020B0604030504040204" pitchFamily="50" charset="-128"/>
                <a:ea typeface="Meiryo UI" panose="020B0604030504040204" pitchFamily="50" charset="-128"/>
              </a:rPr>
              <a:t> </a:t>
            </a:r>
          </a:p>
          <a:p>
            <a:r>
              <a:rPr lang="ja-JP" altLang="en-US" sz="1600" dirty="0">
                <a:solidFill>
                  <a:srgbClr val="FF0000"/>
                </a:solidFill>
                <a:latin typeface="Meiryo UI" panose="020B0604030504040204" pitchFamily="50" charset="-128"/>
                <a:ea typeface="Meiryo UI" panose="020B0604030504040204" pitchFamily="50" charset="-128"/>
              </a:rPr>
              <a:t>○ホームページや</a:t>
            </a:r>
            <a:r>
              <a:rPr lang="en-US" altLang="ja-JP" sz="1600" dirty="0">
                <a:solidFill>
                  <a:srgbClr val="FF0000"/>
                </a:solidFill>
                <a:latin typeface="Meiryo UI" panose="020B0604030504040204" pitchFamily="50" charset="-128"/>
                <a:ea typeface="Meiryo UI" panose="020B0604030504040204" pitchFamily="50" charset="-128"/>
              </a:rPr>
              <a:t>SNS</a:t>
            </a:r>
            <a:r>
              <a:rPr lang="ja-JP" altLang="en-US" sz="1600" dirty="0">
                <a:solidFill>
                  <a:srgbClr val="FF0000"/>
                </a:solidFill>
                <a:latin typeface="Meiryo UI" panose="020B0604030504040204" pitchFamily="50" charset="-128"/>
                <a:ea typeface="Meiryo UI" panose="020B0604030504040204" pitchFamily="50" charset="-128"/>
              </a:rPr>
              <a:t>等を通じた暑さ指数、暑さ対策等に関する情報発信等の適切な実施</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○民間事業者等と連携した暑さ対策の普及啓発の実施</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○猛暑の際に外出先で暑さをしのげる涼しい空間を民間事業者に提供いただく 「おおさかクールオアシスプロジェクト」の実施</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 「</a:t>
            </a:r>
            <a:r>
              <a:rPr lang="en-US" altLang="ja-JP" sz="1600" dirty="0">
                <a:solidFill>
                  <a:srgbClr val="FF0000"/>
                </a:solidFill>
                <a:latin typeface="Meiryo UI" panose="020B0604030504040204" pitchFamily="50" charset="-128"/>
                <a:ea typeface="Meiryo UI" panose="020B0604030504040204" pitchFamily="50" charset="-128"/>
              </a:rPr>
              <a:t>OSAKA</a:t>
            </a:r>
            <a:r>
              <a:rPr lang="ja-JP" altLang="en-US" sz="1600" dirty="0">
                <a:solidFill>
                  <a:srgbClr val="FF0000"/>
                </a:solidFill>
                <a:latin typeface="Meiryo UI" panose="020B0604030504040204" pitchFamily="50" charset="-128"/>
                <a:ea typeface="Meiryo UI" panose="020B0604030504040204" pitchFamily="50" charset="-128"/>
              </a:rPr>
              <a:t>ひんやりマップ」の公開等によるクールオアシス及びクーリングシェルターの周知、情報発信</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○事業者による適応分野の優れた取組に対する顕彰制度（「おおさか気候変動対策賞」）の実施</a:t>
            </a:r>
            <a:endParaRPr lang="en-US" altLang="ja-JP" sz="1600" dirty="0">
              <a:solidFill>
                <a:srgbClr val="FF0000"/>
              </a:solidFill>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○環境配慮の模範となる建築物に対する顕彰制度（「おおさか環境にやさしい建築賞」「おおさかストップ温暖化賞特別賞（愛称：“涼”デザイン建築賞）」）の実施</a:t>
            </a:r>
            <a:r>
              <a:rPr lang="en-US" altLang="ja-JP" sz="1600" dirty="0">
                <a:solidFill>
                  <a:srgbClr val="FF0000"/>
                </a:solidFill>
                <a:latin typeface="Meiryo UI" panose="020B0604030504040204" pitchFamily="50" charset="-128"/>
                <a:ea typeface="Meiryo UI" panose="020B0604030504040204" pitchFamily="50" charset="-128"/>
              </a:rPr>
              <a:t>【</a:t>
            </a:r>
            <a:r>
              <a:rPr lang="ja-JP" altLang="en-US" sz="1600" dirty="0">
                <a:solidFill>
                  <a:srgbClr val="FF0000"/>
                </a:solidFill>
                <a:latin typeface="Meiryo UI" panose="020B0604030504040204" pitchFamily="50" charset="-128"/>
                <a:ea typeface="Meiryo UI" panose="020B0604030504040204" pitchFamily="50" charset="-128"/>
              </a:rPr>
              <a:t>再掲</a:t>
            </a:r>
            <a:r>
              <a:rPr lang="en-US" altLang="ja-JP" sz="1600" dirty="0">
                <a:solidFill>
                  <a:srgbClr val="FF0000"/>
                </a:solidFill>
                <a:latin typeface="Meiryo UI" panose="020B0604030504040204" pitchFamily="50" charset="-128"/>
                <a:ea typeface="Meiryo UI" panose="020B0604030504040204" pitchFamily="50" charset="-128"/>
              </a:rPr>
              <a:t>】</a:t>
            </a:r>
            <a:endParaRPr lang="en-US" altLang="ja-JP" sz="1600" dirty="0">
              <a:solidFill>
                <a:srgbClr val="FF0000"/>
              </a:solidFill>
              <a:highlight>
                <a:srgbClr val="C0C0C0"/>
              </a:highlight>
              <a:latin typeface="Meiryo UI" panose="020B0604030504040204" pitchFamily="50" charset="-128"/>
              <a:ea typeface="Meiryo UI" panose="020B0604030504040204" pitchFamily="50" charset="-128"/>
            </a:endParaRPr>
          </a:p>
          <a:p>
            <a:r>
              <a:rPr lang="ja-JP" altLang="en-US" sz="1600" dirty="0">
                <a:solidFill>
                  <a:srgbClr val="FF0000"/>
                </a:solidFill>
                <a:latin typeface="Meiryo UI" panose="020B0604030504040204" pitchFamily="50" charset="-128"/>
                <a:ea typeface="Meiryo UI" panose="020B0604030504040204" pitchFamily="50" charset="-128"/>
              </a:rPr>
              <a:t>○屋外空間において人が涼しく感じる場所（クールスポット・クールロード）についての情報発信</a:t>
            </a:r>
            <a:endParaRPr lang="en-US" altLang="ja-JP" sz="16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458719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54</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54</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取組項目７　気候変動適応の推進等</a:t>
            </a:r>
          </a:p>
        </p:txBody>
      </p:sp>
      <p:sp>
        <p:nvSpPr>
          <p:cNvPr id="8" name="テキスト ボックス 7">
            <a:extLst>
              <a:ext uri="{FF2B5EF4-FFF2-40B4-BE49-F238E27FC236}">
                <a16:creationId xmlns:a16="http://schemas.microsoft.com/office/drawing/2014/main" id="{35C875E7-2AA0-496A-8F2F-D9455B951EA9}"/>
              </a:ext>
            </a:extLst>
          </p:cNvPr>
          <p:cNvSpPr txBox="1"/>
          <p:nvPr/>
        </p:nvSpPr>
        <p:spPr>
          <a:xfrm>
            <a:off x="139258" y="908720"/>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適応７分野の取組みの着実な推進</a:t>
            </a:r>
          </a:p>
        </p:txBody>
      </p:sp>
      <p:sp>
        <p:nvSpPr>
          <p:cNvPr id="9" name="テキスト ボックス 8">
            <a:extLst>
              <a:ext uri="{FF2B5EF4-FFF2-40B4-BE49-F238E27FC236}">
                <a16:creationId xmlns:a16="http://schemas.microsoft.com/office/drawing/2014/main" id="{BA855D75-DC88-4FC0-A14C-57A7A16AE975}"/>
              </a:ext>
            </a:extLst>
          </p:cNvPr>
          <p:cNvSpPr txBox="1"/>
          <p:nvPr/>
        </p:nvSpPr>
        <p:spPr>
          <a:xfrm>
            <a:off x="158801" y="1312894"/>
            <a:ext cx="9141522" cy="369332"/>
          </a:xfrm>
          <a:prstGeom prst="rect">
            <a:avLst/>
          </a:prstGeom>
          <a:noFill/>
          <a:ln>
            <a:noFill/>
          </a:ln>
        </p:spPr>
        <p:txBody>
          <a:bodyPr wrap="square">
            <a:spAutoFit/>
          </a:bodyPr>
          <a:lstStyle/>
          <a:p>
            <a:r>
              <a:rPr lang="ja-JP" altLang="en-US" sz="1800" dirty="0">
                <a:latin typeface="Meiryo UI" panose="020B0604030504040204" pitchFamily="50" charset="-128"/>
                <a:ea typeface="Meiryo UI" panose="020B0604030504040204" pitchFamily="50" charset="-128"/>
              </a:rPr>
              <a:t>＜農業、森林・林業、水産業＞</a:t>
            </a:r>
          </a:p>
        </p:txBody>
      </p:sp>
      <p:sp>
        <p:nvSpPr>
          <p:cNvPr id="11" name="テキスト ボックス 10">
            <a:extLst>
              <a:ext uri="{FF2B5EF4-FFF2-40B4-BE49-F238E27FC236}">
                <a16:creationId xmlns:a16="http://schemas.microsoft.com/office/drawing/2014/main" id="{CF2DAB21-9A07-4BA4-95C2-167EE09F3D34}"/>
              </a:ext>
            </a:extLst>
          </p:cNvPr>
          <p:cNvSpPr txBox="1"/>
          <p:nvPr/>
        </p:nvSpPr>
        <p:spPr>
          <a:xfrm>
            <a:off x="128464" y="1719542"/>
            <a:ext cx="9264838" cy="4278094"/>
          </a:xfrm>
          <a:prstGeom prst="rect">
            <a:avLst/>
          </a:prstGeom>
          <a:noFill/>
        </p:spPr>
        <p:txBody>
          <a:bodyPr wrap="square">
            <a:spAutoFit/>
          </a:bodyPr>
          <a:lstStyle/>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大阪府立環境農林水産総合研究所等と連携した、高温障害を回避するため　の栽培技術の実施・検討、高温による影響が少ない品種の選定・転換</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畜産農家への暑熱対策等技術の普及・指導</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病害虫発生の予察調査、防除のための情報発信</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生鳥獣の生育状況や被害状況、捕獲状況の定期的なモニタリング</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ため池の総合的な防災・減災対策の推進</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土石流や流木の発生を想定した治山施設の整備や、森林の整備による森林の土砂崩壊・流出防止機能の向上</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生態系や水産資源に与える影響を解明するための環境モニタリング、水産資源回復策の検討</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有毒プランクトンのモニタリング、貝毒の発生状況等についての監視</a:t>
            </a:r>
          </a:p>
        </p:txBody>
      </p:sp>
    </p:spTree>
    <p:extLst>
      <p:ext uri="{BB962C8B-B14F-4D97-AF65-F5344CB8AC3E}">
        <p14:creationId xmlns:p14="http://schemas.microsoft.com/office/powerpoint/2010/main" val="5318483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55</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55</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取組項目７　気候変動適応の推進等</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適応７分野の取組みの着実な推進</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noFill/>
          </a:ln>
        </p:spPr>
        <p:txBody>
          <a:bodyPr wrap="square">
            <a:spAutoFit/>
          </a:bodyPr>
          <a:lstStyle/>
          <a:p>
            <a:r>
              <a:rPr lang="ja-JP" altLang="en-US" sz="1800" dirty="0">
                <a:latin typeface="Meiryo UI" panose="020B0604030504040204" pitchFamily="50" charset="-128"/>
                <a:ea typeface="Meiryo UI" panose="020B0604030504040204" pitchFamily="50" charset="-128"/>
              </a:rPr>
              <a:t>＜水環境＞</a:t>
            </a:r>
          </a:p>
        </p:txBody>
      </p:sp>
      <p:sp>
        <p:nvSpPr>
          <p:cNvPr id="9" name="テキスト ボックス 8">
            <a:extLst>
              <a:ext uri="{FF2B5EF4-FFF2-40B4-BE49-F238E27FC236}">
                <a16:creationId xmlns:a16="http://schemas.microsoft.com/office/drawing/2014/main" id="{DBBF91A6-5AE8-407E-92A4-B47CC4969636}"/>
              </a:ext>
            </a:extLst>
          </p:cNvPr>
          <p:cNvSpPr txBox="1"/>
          <p:nvPr/>
        </p:nvSpPr>
        <p:spPr>
          <a:xfrm>
            <a:off x="141864" y="1703710"/>
            <a:ext cx="9264838" cy="1077218"/>
          </a:xfrm>
          <a:prstGeom prst="rect">
            <a:avLst/>
          </a:prstGeom>
          <a:noFill/>
        </p:spPr>
        <p:txBody>
          <a:bodyPr wrap="square">
            <a:spAutoFit/>
          </a:bodyPr>
          <a:lstStyle/>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公共用水域の水温、水質の継続的なモニタリングの実施</a:t>
            </a: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気候変動が水質へ与える影響を把握するために必要な基礎データの収集・解析や、気候変動への適応策に関する調査研究や対策の推進</a:t>
            </a:r>
          </a:p>
        </p:txBody>
      </p:sp>
      <p:sp>
        <p:nvSpPr>
          <p:cNvPr id="14" name="テキスト ボックス 13">
            <a:extLst>
              <a:ext uri="{FF2B5EF4-FFF2-40B4-BE49-F238E27FC236}">
                <a16:creationId xmlns:a16="http://schemas.microsoft.com/office/drawing/2014/main" id="{3EC56276-C9F4-4082-B6F4-E905F2C62F5E}"/>
              </a:ext>
            </a:extLst>
          </p:cNvPr>
          <p:cNvSpPr txBox="1"/>
          <p:nvPr/>
        </p:nvSpPr>
        <p:spPr>
          <a:xfrm>
            <a:off x="202538" y="3833024"/>
            <a:ext cx="9141522" cy="369332"/>
          </a:xfrm>
          <a:prstGeom prst="rect">
            <a:avLst/>
          </a:prstGeom>
          <a:noFill/>
          <a:ln>
            <a:noFill/>
          </a:ln>
        </p:spPr>
        <p:txBody>
          <a:bodyPr wrap="square">
            <a:spAutoFit/>
          </a:bodyPr>
          <a:lstStyle/>
          <a:p>
            <a:r>
              <a:rPr lang="ja-JP" altLang="en-US" sz="1800" dirty="0">
                <a:latin typeface="Meiryo UI" panose="020B0604030504040204" pitchFamily="50" charset="-128"/>
                <a:ea typeface="Meiryo UI" panose="020B0604030504040204" pitchFamily="50" charset="-128"/>
              </a:rPr>
              <a:t>＜自然生態系＞</a:t>
            </a:r>
          </a:p>
        </p:txBody>
      </p:sp>
      <p:sp>
        <p:nvSpPr>
          <p:cNvPr id="15" name="テキスト ボックス 14">
            <a:extLst>
              <a:ext uri="{FF2B5EF4-FFF2-40B4-BE49-F238E27FC236}">
                <a16:creationId xmlns:a16="http://schemas.microsoft.com/office/drawing/2014/main" id="{6BE68A14-D36B-43A6-AE5C-1D3B40B95912}"/>
              </a:ext>
            </a:extLst>
          </p:cNvPr>
          <p:cNvSpPr txBox="1"/>
          <p:nvPr/>
        </p:nvSpPr>
        <p:spPr>
          <a:xfrm>
            <a:off x="172201" y="4242574"/>
            <a:ext cx="9264838" cy="338554"/>
          </a:xfrm>
          <a:prstGeom prst="rect">
            <a:avLst/>
          </a:prstGeom>
          <a:noFill/>
        </p:spPr>
        <p:txBody>
          <a:bodyPr wrap="square">
            <a:spAutoFit/>
          </a:bodyPr>
          <a:lstStyle/>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野生生物の生息状況のモニタリングや生物多様性の保全、府民理解・行動の促進</a:t>
            </a:r>
          </a:p>
        </p:txBody>
      </p:sp>
    </p:spTree>
    <p:extLst>
      <p:ext uri="{BB962C8B-B14F-4D97-AF65-F5344CB8AC3E}">
        <p14:creationId xmlns:p14="http://schemas.microsoft.com/office/powerpoint/2010/main" val="273436261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56</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56</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取組項目７　気候変動適応の推進等</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適応７分野の取組みの着実な推進</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noFill/>
          </a:ln>
        </p:spPr>
        <p:txBody>
          <a:bodyPr wrap="square">
            <a:spAutoFit/>
          </a:bodyPr>
          <a:lstStyle/>
          <a:p>
            <a:r>
              <a:rPr lang="ja-JP" altLang="en-US" sz="1800" dirty="0">
                <a:latin typeface="Meiryo UI" panose="020B0604030504040204" pitchFamily="50" charset="-128"/>
                <a:ea typeface="Meiryo UI" panose="020B0604030504040204" pitchFamily="50" charset="-128"/>
              </a:rPr>
              <a:t>＜自然災害・沿岸域＞</a:t>
            </a:r>
          </a:p>
        </p:txBody>
      </p:sp>
      <p:sp>
        <p:nvSpPr>
          <p:cNvPr id="9" name="テキスト ボックス 8">
            <a:extLst>
              <a:ext uri="{FF2B5EF4-FFF2-40B4-BE49-F238E27FC236}">
                <a16:creationId xmlns:a16="http://schemas.microsoft.com/office/drawing/2014/main" id="{DBBF91A6-5AE8-407E-92A4-B47CC4969636}"/>
              </a:ext>
            </a:extLst>
          </p:cNvPr>
          <p:cNvSpPr txBox="1"/>
          <p:nvPr/>
        </p:nvSpPr>
        <p:spPr>
          <a:xfrm>
            <a:off x="141864" y="1703710"/>
            <a:ext cx="9264838" cy="2308324"/>
          </a:xfrm>
          <a:prstGeom prst="rect">
            <a:avLst/>
          </a:prstGeom>
          <a:noFill/>
        </p:spPr>
        <p:txBody>
          <a:bodyPr wrap="square">
            <a:spAutoFit/>
          </a:bodyPr>
          <a:lstStyle/>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堤防や洪水調節施設等の整備、既存ストックの機能向上、及び「長寿命化計画」に基づく適切な維持管理</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水防体制の充実・強化、河川整備計画の点検・見直しの実施、及び災害リスク情報の掲示</a:t>
            </a: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各主体と連携した災害対応体制などの整備等、「大阪府地域防災計画」に基づく水害対策</a:t>
            </a: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高潮等による災害時の対応など、ソフト面の対策強化</a:t>
            </a: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土砂災害防止施設の整備や土砂災害警戒区域の指定等による警戒避難体制の強化</a:t>
            </a:r>
          </a:p>
        </p:txBody>
      </p:sp>
    </p:spTree>
    <p:extLst>
      <p:ext uri="{BB962C8B-B14F-4D97-AF65-F5344CB8AC3E}">
        <p14:creationId xmlns:p14="http://schemas.microsoft.com/office/powerpoint/2010/main" val="21195496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57</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57</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取組項目７　気候変動適応の推進等</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適応７分野の取組みの着実な推進</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noFill/>
          </a:ln>
        </p:spPr>
        <p:txBody>
          <a:bodyPr wrap="square">
            <a:spAutoFit/>
          </a:bodyPr>
          <a:lstStyle/>
          <a:p>
            <a:r>
              <a:rPr lang="ja-JP" altLang="en-US" sz="1800" dirty="0">
                <a:latin typeface="Meiryo UI" panose="020B0604030504040204" pitchFamily="50" charset="-128"/>
                <a:ea typeface="Meiryo UI" panose="020B0604030504040204" pitchFamily="50" charset="-128"/>
              </a:rPr>
              <a:t>＜健康＞</a:t>
            </a:r>
          </a:p>
        </p:txBody>
      </p:sp>
      <p:sp>
        <p:nvSpPr>
          <p:cNvPr id="9" name="テキスト ボックス 8">
            <a:extLst>
              <a:ext uri="{FF2B5EF4-FFF2-40B4-BE49-F238E27FC236}">
                <a16:creationId xmlns:a16="http://schemas.microsoft.com/office/drawing/2014/main" id="{DBBF91A6-5AE8-407E-92A4-B47CC4969636}"/>
              </a:ext>
            </a:extLst>
          </p:cNvPr>
          <p:cNvSpPr txBox="1"/>
          <p:nvPr/>
        </p:nvSpPr>
        <p:spPr>
          <a:xfrm>
            <a:off x="141864" y="1703710"/>
            <a:ext cx="9264838" cy="3046988"/>
          </a:xfrm>
          <a:prstGeom prst="rect">
            <a:avLst/>
          </a:prstGeom>
          <a:noFill/>
        </p:spPr>
        <p:txBody>
          <a:bodyPr wrap="square">
            <a:spAutoFit/>
          </a:bodyPr>
          <a:lstStyle/>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気象情報の提供や注意喚起、熱中症の予防・対処法の普及啓発、発生状況等に係る情報提供等の適切な実施</a:t>
            </a: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暑さから身を守るための「涼む」「気づく」「備える」の３つの習慣の普及啓発の実施</a:t>
            </a: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国の指針に基づく蚊媒介感染症対策の実施、感染症予防への注意喚起の実施</a:t>
            </a:r>
            <a:endParaRPr lang="en-US" altLang="ja-JP" sz="1600" dirty="0">
              <a:latin typeface="Meiryo UI" panose="020B0604030504040204" pitchFamily="50" charset="-128"/>
              <a:ea typeface="Meiryo UI" panose="020B0604030504040204" pitchFamily="50" charset="-128"/>
            </a:endParaRPr>
          </a:p>
          <a:p>
            <a:pPr marL="92075"/>
            <a:endParaRPr lang="en-US" altLang="ja-JP" sz="1600" dirty="0">
              <a:latin typeface="Meiryo UI" panose="020B0604030504040204" pitchFamily="50" charset="-128"/>
              <a:ea typeface="Meiryo UI" panose="020B0604030504040204" pitchFamily="50" charset="-128"/>
            </a:endParaRPr>
          </a:p>
          <a:p>
            <a:pPr marL="92075"/>
            <a:r>
              <a:rPr lang="ja-JP" altLang="en-US" sz="1600" dirty="0">
                <a:solidFill>
                  <a:srgbClr val="FF0000"/>
                </a:solidFill>
                <a:latin typeface="Meiryo UI" panose="020B0604030504040204" pitchFamily="50" charset="-128"/>
                <a:ea typeface="Meiryo UI" panose="020B0604030504040204" pitchFamily="50" charset="-128"/>
              </a:rPr>
              <a:t>＜新規施策＞</a:t>
            </a:r>
            <a:endParaRPr lang="en-US" altLang="ja-JP" sz="1600" dirty="0">
              <a:solidFill>
                <a:srgbClr val="FF0000"/>
              </a:solidFill>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solidFill>
                  <a:srgbClr val="FF0000"/>
                </a:solidFill>
                <a:latin typeface="Meiryo UI" panose="020B0604030504040204" pitchFamily="50" charset="-128"/>
                <a:ea typeface="Meiryo UI" panose="020B0604030504040204" pitchFamily="50" charset="-128"/>
              </a:rPr>
              <a:t>ホームページや</a:t>
            </a:r>
            <a:r>
              <a:rPr lang="en-US" altLang="ja-JP" sz="1600" dirty="0">
                <a:solidFill>
                  <a:srgbClr val="FF0000"/>
                </a:solidFill>
                <a:latin typeface="Meiryo UI" panose="020B0604030504040204" pitchFamily="50" charset="-128"/>
                <a:ea typeface="Meiryo UI" panose="020B0604030504040204" pitchFamily="50" charset="-128"/>
              </a:rPr>
              <a:t>SNS</a:t>
            </a:r>
            <a:r>
              <a:rPr lang="ja-JP" altLang="en-US" sz="1600" dirty="0">
                <a:solidFill>
                  <a:srgbClr val="FF0000"/>
                </a:solidFill>
                <a:latin typeface="Meiryo UI" panose="020B0604030504040204" pitchFamily="50" charset="-128"/>
                <a:ea typeface="Meiryo UI" panose="020B0604030504040204" pitchFamily="50" charset="-128"/>
              </a:rPr>
              <a:t>等を通じた暑さ指数、暑さ対策等に関する情報発信等の適切な実施</a:t>
            </a:r>
          </a:p>
          <a:p>
            <a:pPr marL="285750" indent="-193675">
              <a:buFont typeface="Wingdings" panose="05000000000000000000" pitchFamily="2" charset="2"/>
              <a:buChar char="n"/>
            </a:pPr>
            <a:r>
              <a:rPr lang="ja-JP" altLang="en-US" sz="1600" dirty="0">
                <a:solidFill>
                  <a:srgbClr val="FF0000"/>
                </a:solidFill>
                <a:latin typeface="Meiryo UI" panose="020B0604030504040204" pitchFamily="50" charset="-128"/>
                <a:ea typeface="Meiryo UI" panose="020B0604030504040204" pitchFamily="50" charset="-128"/>
              </a:rPr>
              <a:t>民間事業者等と連携した暑さ対策の普及啓発の実施</a:t>
            </a:r>
          </a:p>
          <a:p>
            <a:pPr marL="285750" indent="-193675">
              <a:buFont typeface="Wingdings" panose="05000000000000000000" pitchFamily="2" charset="2"/>
              <a:buChar char="n"/>
            </a:pPr>
            <a:r>
              <a:rPr lang="ja-JP" altLang="en-US" sz="1600" dirty="0">
                <a:solidFill>
                  <a:srgbClr val="FF0000"/>
                </a:solidFill>
                <a:latin typeface="Meiryo UI" panose="020B0604030504040204" pitchFamily="50" charset="-128"/>
                <a:ea typeface="Meiryo UI" panose="020B0604030504040204" pitchFamily="50" charset="-128"/>
              </a:rPr>
              <a:t>猛暑の際に外出先で暑さをしのげる涼しい空間を民間事業者に提供いただく 「おおさかクールオアシスプロジェクト」の実施</a:t>
            </a:r>
          </a:p>
          <a:p>
            <a:pPr marL="285750" indent="-193675">
              <a:buFont typeface="Wingdings" panose="05000000000000000000" pitchFamily="2" charset="2"/>
              <a:buChar char="n"/>
            </a:pPr>
            <a:r>
              <a:rPr lang="ja-JP" altLang="en-US" sz="1600" dirty="0">
                <a:solidFill>
                  <a:srgbClr val="FF0000"/>
                </a:solidFill>
                <a:latin typeface="Meiryo UI" panose="020B0604030504040204" pitchFamily="50" charset="-128"/>
                <a:ea typeface="Meiryo UI" panose="020B0604030504040204" pitchFamily="50" charset="-128"/>
              </a:rPr>
              <a:t>「</a:t>
            </a:r>
            <a:r>
              <a:rPr lang="en-US" altLang="ja-JP" sz="1600" dirty="0">
                <a:solidFill>
                  <a:srgbClr val="FF0000"/>
                </a:solidFill>
                <a:latin typeface="Meiryo UI" panose="020B0604030504040204" pitchFamily="50" charset="-128"/>
                <a:ea typeface="Meiryo UI" panose="020B0604030504040204" pitchFamily="50" charset="-128"/>
              </a:rPr>
              <a:t>OSAKA</a:t>
            </a:r>
            <a:r>
              <a:rPr lang="ja-JP" altLang="en-US" sz="1600" dirty="0">
                <a:solidFill>
                  <a:srgbClr val="FF0000"/>
                </a:solidFill>
                <a:latin typeface="Meiryo UI" panose="020B0604030504040204" pitchFamily="50" charset="-128"/>
                <a:ea typeface="Meiryo UI" panose="020B0604030504040204" pitchFamily="50" charset="-128"/>
              </a:rPr>
              <a:t>ひんやりマップ」の公開等によるクールオアシス及びクーリングシェルターの周知、情報発信</a:t>
            </a:r>
            <a:endParaRPr lang="en-US" altLang="ja-JP" sz="1600">
              <a:solidFill>
                <a:srgbClr val="FF0000"/>
              </a:solidFill>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a:solidFill>
                  <a:srgbClr val="FF0000"/>
                </a:solidFill>
                <a:latin typeface="Meiryo UI" panose="020B0604030504040204" pitchFamily="50" charset="-128"/>
                <a:ea typeface="Meiryo UI" panose="020B0604030504040204" pitchFamily="50" charset="-128"/>
              </a:rPr>
              <a:t>教職員</a:t>
            </a:r>
            <a:r>
              <a:rPr lang="ja-JP" altLang="en-US" sz="1600" dirty="0">
                <a:solidFill>
                  <a:srgbClr val="FF0000"/>
                </a:solidFill>
                <a:latin typeface="Meiryo UI" panose="020B0604030504040204" pitchFamily="50" charset="-128"/>
                <a:ea typeface="Meiryo UI" panose="020B0604030504040204" pitchFamily="50" charset="-128"/>
              </a:rPr>
              <a:t>に向けた熱中症予防・対処法の普及啓発を強化</a:t>
            </a:r>
            <a:endParaRPr lang="en-US" altLang="ja-JP" sz="16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0580180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58</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58</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取組項目７　気候変動適応の推進等</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latin typeface="Meiryo UI" panose="020B0604030504040204" pitchFamily="50" charset="-128"/>
                <a:ea typeface="Meiryo UI" panose="020B0604030504040204" pitchFamily="50" charset="-128"/>
              </a:rPr>
              <a:t>(b)</a:t>
            </a:r>
            <a:r>
              <a:rPr lang="ja-JP" altLang="en-US" dirty="0">
                <a:latin typeface="Meiryo UI" panose="020B0604030504040204" pitchFamily="50" charset="-128"/>
                <a:ea typeface="Meiryo UI" panose="020B0604030504040204" pitchFamily="50" charset="-128"/>
              </a:rPr>
              <a:t>適応７分野の取組みの着実な推進</a:t>
            </a:r>
          </a:p>
        </p:txBody>
      </p:sp>
      <p:sp>
        <p:nvSpPr>
          <p:cNvPr id="21" name="テキスト ボックス 20">
            <a:extLst>
              <a:ext uri="{FF2B5EF4-FFF2-40B4-BE49-F238E27FC236}">
                <a16:creationId xmlns:a16="http://schemas.microsoft.com/office/drawing/2014/main" id="{209FC8D2-D6AE-4277-8042-0453236E55B7}"/>
              </a:ext>
            </a:extLst>
          </p:cNvPr>
          <p:cNvSpPr txBox="1"/>
          <p:nvPr/>
        </p:nvSpPr>
        <p:spPr>
          <a:xfrm>
            <a:off x="172201" y="1294160"/>
            <a:ext cx="9141522" cy="369332"/>
          </a:xfrm>
          <a:prstGeom prst="rect">
            <a:avLst/>
          </a:prstGeom>
          <a:noFill/>
          <a:ln>
            <a:noFill/>
          </a:ln>
        </p:spPr>
        <p:txBody>
          <a:bodyPr wrap="square">
            <a:spAutoFit/>
          </a:bodyPr>
          <a:lstStyle/>
          <a:p>
            <a:r>
              <a:rPr lang="ja-JP" altLang="en-US" sz="1800" dirty="0">
                <a:latin typeface="Meiryo UI" panose="020B0604030504040204" pitchFamily="50" charset="-128"/>
                <a:ea typeface="Meiryo UI" panose="020B0604030504040204" pitchFamily="50" charset="-128"/>
              </a:rPr>
              <a:t>＜産業・経済活動＞</a:t>
            </a:r>
          </a:p>
        </p:txBody>
      </p:sp>
      <p:sp>
        <p:nvSpPr>
          <p:cNvPr id="9" name="テキスト ボックス 8">
            <a:extLst>
              <a:ext uri="{FF2B5EF4-FFF2-40B4-BE49-F238E27FC236}">
                <a16:creationId xmlns:a16="http://schemas.microsoft.com/office/drawing/2014/main" id="{DBBF91A6-5AE8-407E-92A4-B47CC4969636}"/>
              </a:ext>
            </a:extLst>
          </p:cNvPr>
          <p:cNvSpPr txBox="1"/>
          <p:nvPr/>
        </p:nvSpPr>
        <p:spPr>
          <a:xfrm>
            <a:off x="141864" y="1703710"/>
            <a:ext cx="9264838" cy="1815882"/>
          </a:xfrm>
          <a:prstGeom prst="rect">
            <a:avLst/>
          </a:prstGeom>
          <a:noFill/>
        </p:spPr>
        <p:txBody>
          <a:bodyPr wrap="square">
            <a:spAutoFit/>
          </a:bodyPr>
          <a:lstStyle/>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暑さ対策に留意した取組みを推進</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事業活動における気候変動による影響リスクの検討・評価の促進</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適応をビジネス機会と捉えた事業展開の促進</a:t>
            </a:r>
            <a:endParaRPr lang="en-US" altLang="ja-JP"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旅行者の安全確保</a:t>
            </a:r>
          </a:p>
        </p:txBody>
      </p:sp>
      <p:sp>
        <p:nvSpPr>
          <p:cNvPr id="16" name="テキスト ボックス 15">
            <a:extLst>
              <a:ext uri="{FF2B5EF4-FFF2-40B4-BE49-F238E27FC236}">
                <a16:creationId xmlns:a16="http://schemas.microsoft.com/office/drawing/2014/main" id="{E7038212-17ED-40A7-B37A-999909C70C09}"/>
              </a:ext>
            </a:extLst>
          </p:cNvPr>
          <p:cNvSpPr txBox="1"/>
          <p:nvPr/>
        </p:nvSpPr>
        <p:spPr>
          <a:xfrm>
            <a:off x="185912" y="3886448"/>
            <a:ext cx="9141522" cy="369332"/>
          </a:xfrm>
          <a:prstGeom prst="rect">
            <a:avLst/>
          </a:prstGeom>
          <a:noFill/>
          <a:ln>
            <a:noFill/>
          </a:ln>
        </p:spPr>
        <p:txBody>
          <a:bodyPr wrap="square">
            <a:spAutoFit/>
          </a:bodyPr>
          <a:lstStyle/>
          <a:p>
            <a:r>
              <a:rPr lang="ja-JP" altLang="en-US" sz="1800" dirty="0">
                <a:latin typeface="Meiryo UI" panose="020B0604030504040204" pitchFamily="50" charset="-128"/>
                <a:ea typeface="Meiryo UI" panose="020B0604030504040204" pitchFamily="50" charset="-128"/>
              </a:rPr>
              <a:t>＜府民生活・都市生活＞</a:t>
            </a:r>
          </a:p>
        </p:txBody>
      </p:sp>
      <p:sp>
        <p:nvSpPr>
          <p:cNvPr id="17" name="テキスト ボックス 16">
            <a:extLst>
              <a:ext uri="{FF2B5EF4-FFF2-40B4-BE49-F238E27FC236}">
                <a16:creationId xmlns:a16="http://schemas.microsoft.com/office/drawing/2014/main" id="{16418012-8844-48E3-84D4-B4B6D46F8275}"/>
              </a:ext>
            </a:extLst>
          </p:cNvPr>
          <p:cNvSpPr txBox="1"/>
          <p:nvPr/>
        </p:nvSpPr>
        <p:spPr>
          <a:xfrm>
            <a:off x="155575" y="4295998"/>
            <a:ext cx="9264838" cy="1077218"/>
          </a:xfrm>
          <a:prstGeom prst="rect">
            <a:avLst/>
          </a:prstGeom>
          <a:noFill/>
        </p:spPr>
        <p:txBody>
          <a:bodyPr wrap="square">
            <a:spAutoFit/>
          </a:bodyPr>
          <a:lstStyle/>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インフラ・ライフラインの機能の確保や安全性の高い道路網の整備等</a:t>
            </a:r>
          </a:p>
          <a:p>
            <a:pPr marL="92075"/>
            <a:endParaRPr lang="ja-JP" altLang="en-US" sz="1600" dirty="0">
              <a:latin typeface="Meiryo UI" panose="020B0604030504040204" pitchFamily="50" charset="-128"/>
              <a:ea typeface="Meiryo UI" panose="020B0604030504040204" pitchFamily="50" charset="-128"/>
            </a:endParaRPr>
          </a:p>
          <a:p>
            <a:pPr marL="285750" indent="-193675">
              <a:buFont typeface="Wingdings" panose="05000000000000000000" pitchFamily="2" charset="2"/>
              <a:buChar char="n"/>
            </a:pPr>
            <a:r>
              <a:rPr lang="ja-JP" altLang="en-US" sz="1600" dirty="0">
                <a:latin typeface="Meiryo UI" panose="020B0604030504040204" pitchFamily="50" charset="-128"/>
                <a:ea typeface="Meiryo UI" panose="020B0604030504040204" pitchFamily="50" charset="-128"/>
              </a:rPr>
              <a:t>街路樹等の整備による日射に遮蔽、建物や敷地、道路等におけるミスト散布など、屋外空間における夏の昼間の暑熱環境を改善するためのクールスポットの創出や交通インフラ整備による人工排熱の低減</a:t>
            </a:r>
          </a:p>
        </p:txBody>
      </p:sp>
    </p:spTree>
    <p:extLst>
      <p:ext uri="{BB962C8B-B14F-4D97-AF65-F5344CB8AC3E}">
        <p14:creationId xmlns:p14="http://schemas.microsoft.com/office/powerpoint/2010/main" val="3690424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４　目標設定の考え方について（現行計画）</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4" name="正方形/長方形 13">
            <a:extLst>
              <a:ext uri="{FF2B5EF4-FFF2-40B4-BE49-F238E27FC236}">
                <a16:creationId xmlns:a16="http://schemas.microsoft.com/office/drawing/2014/main" id="{063BE270-15A9-4C0C-B3D2-B15FC93594A7}"/>
              </a:ext>
            </a:extLst>
          </p:cNvPr>
          <p:cNvSpPr/>
          <p:nvPr/>
        </p:nvSpPr>
        <p:spPr>
          <a:xfrm>
            <a:off x="111335" y="2055021"/>
            <a:ext cx="9522185" cy="1094852"/>
          </a:xfrm>
          <a:prstGeom prst="rect">
            <a:avLst/>
          </a:prstGeom>
          <a:noFill/>
          <a:ln>
            <a:noFill/>
          </a:ln>
        </p:spPr>
        <p:txBody>
          <a:bodyPr wrap="square">
            <a:spAutoFit/>
          </a:bodyPr>
          <a:lstStyle/>
          <a:p>
            <a:pPr marL="285750" indent="-193675">
              <a:lnSpc>
                <a:spcPts val="2000"/>
              </a:lnSpc>
              <a:buFont typeface="Arial" panose="020B0604020202020204" pitchFamily="34" charset="0"/>
              <a:buChar char="•"/>
            </a:pPr>
            <a:r>
              <a:rPr lang="en-US" altLang="ja-JP" sz="1600"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年度の温室効果ガス排出量の削減目標について、基準年度は国の地球温暖化対策計画と整合を図るため</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2013</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年度とし、数値目標は</a:t>
            </a:r>
            <a:r>
              <a:rPr lang="ja-JP" altLang="en-US" sz="1600" u="sng" dirty="0">
                <a:latin typeface="Meiryo UI" panose="020B0604030504040204" pitchFamily="50" charset="-128"/>
                <a:ea typeface="Meiryo UI" panose="020B0604030504040204" pitchFamily="50" charset="-128"/>
                <a:cs typeface="Meiryo UI" panose="020B0604030504040204" pitchFamily="50" charset="-128"/>
              </a:rPr>
              <a:t>策定当時の国による施策及び府独自の施策による削減効果を積み上げ</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て設定。</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marL="285750" indent="-193675">
              <a:lnSpc>
                <a:spcPts val="2000"/>
              </a:lnSpc>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電気の排出係数については、その効果やクレジット制度の活用による削減相当量等を反映できるよう、</a:t>
            </a:r>
            <a:r>
              <a:rPr lang="ja-JP" altLang="en-US" sz="1600" u="sng" dirty="0">
                <a:latin typeface="Meiryo UI" panose="020B0604030504040204" pitchFamily="50" charset="-128"/>
                <a:ea typeface="Meiryo UI" panose="020B0604030504040204" pitchFamily="50" charset="-128"/>
                <a:cs typeface="Meiryo UI" panose="020B0604030504040204" pitchFamily="50" charset="-128"/>
              </a:rPr>
              <a:t>変動を見込んだ調整後排出係数</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を用いて温室効果ガス排出量の削減目標を設定</a:t>
            </a:r>
          </a:p>
        </p:txBody>
      </p:sp>
      <p:sp>
        <p:nvSpPr>
          <p:cNvPr id="6" name="正方形/長方形 5">
            <a:extLst>
              <a:ext uri="{FF2B5EF4-FFF2-40B4-BE49-F238E27FC236}">
                <a16:creationId xmlns:a16="http://schemas.microsoft.com/office/drawing/2014/main" id="{A8B64014-EE2D-4052-83B2-BD75C378A145}"/>
              </a:ext>
            </a:extLst>
          </p:cNvPr>
          <p:cNvSpPr/>
          <p:nvPr/>
        </p:nvSpPr>
        <p:spPr>
          <a:xfrm>
            <a:off x="111334" y="974901"/>
            <a:ext cx="9395297" cy="605294"/>
          </a:xfrm>
          <a:prstGeom prst="rect">
            <a:avLst/>
          </a:prstGeom>
          <a:noFill/>
          <a:ln cmpd="sng">
            <a:solidFill>
              <a:schemeClr val="tx1"/>
            </a:solidFill>
          </a:ln>
        </p:spPr>
        <p:txBody>
          <a:bodyPr wrap="square">
            <a:spAutoFit/>
          </a:bodyPr>
          <a:lstStyle/>
          <a:p>
            <a:pPr marL="92075">
              <a:lnSpc>
                <a:spcPts val="2000"/>
              </a:lnSpc>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計画期間：</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2021</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800" b="1" u="sng"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年度まで</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の</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年間</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pPr marL="92075">
              <a:lnSpc>
                <a:spcPts val="2000"/>
              </a:lnSpc>
            </a:pPr>
            <a:r>
              <a:rPr lang="ja-JP" altLang="en-US" sz="1800" dirty="0">
                <a:latin typeface="Meiryo UI" panose="020B0604030504040204" pitchFamily="50" charset="-128"/>
                <a:ea typeface="Meiryo UI" panose="020B0604030504040204" pitchFamily="50" charset="-128"/>
                <a:cs typeface="Meiryo UI" panose="020B0604030504040204" pitchFamily="50" charset="-128"/>
              </a:rPr>
              <a:t>温室効果ガスの削減目標：</a:t>
            </a:r>
            <a:r>
              <a:rPr lang="en-US" altLang="ja-JP" sz="1800"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年度の府域の温室効果ガス排出量を</a:t>
            </a:r>
            <a:r>
              <a:rPr lang="en-US" altLang="ja-JP" sz="1800" b="1" u="sng" dirty="0">
                <a:latin typeface="Meiryo UI" panose="020B0604030504040204" pitchFamily="50" charset="-128"/>
                <a:ea typeface="Meiryo UI" panose="020B0604030504040204" pitchFamily="50" charset="-128"/>
                <a:cs typeface="Meiryo UI" panose="020B0604030504040204" pitchFamily="50" charset="-128"/>
              </a:rPr>
              <a:t>2013</a:t>
            </a: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年度比で</a:t>
            </a:r>
            <a:r>
              <a:rPr lang="en-US" altLang="ja-JP" sz="1800" b="1" u="sng" dirty="0">
                <a:latin typeface="Meiryo UI" panose="020B0604030504040204" pitchFamily="50" charset="-128"/>
                <a:ea typeface="Meiryo UI" panose="020B0604030504040204" pitchFamily="50" charset="-128"/>
                <a:cs typeface="Meiryo UI" panose="020B0604030504040204" pitchFamily="50" charset="-128"/>
              </a:rPr>
              <a:t>40</a:t>
            </a:r>
            <a:r>
              <a:rPr lang="ja-JP" altLang="en-US" sz="1800" b="1" u="sng" dirty="0">
                <a:latin typeface="Meiryo UI" panose="020B0604030504040204" pitchFamily="50" charset="-128"/>
                <a:ea typeface="Meiryo UI" panose="020B0604030504040204" pitchFamily="50" charset="-128"/>
                <a:cs typeface="Meiryo UI" panose="020B0604030504040204" pitchFamily="50" charset="-128"/>
              </a:rPr>
              <a:t>％削減</a:t>
            </a:r>
          </a:p>
        </p:txBody>
      </p:sp>
      <p:pic>
        <p:nvPicPr>
          <p:cNvPr id="7" name="図 6" title="図2-4　将来推計（対策あり）における温室効果ガス削減目標">
            <a:extLst>
              <a:ext uri="{FF2B5EF4-FFF2-40B4-BE49-F238E27FC236}">
                <a16:creationId xmlns:a16="http://schemas.microsoft.com/office/drawing/2014/main" id="{D4517EEC-AB94-4F88-8352-7392BFC8DB1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93743" y="3149873"/>
            <a:ext cx="5482726" cy="3335302"/>
          </a:xfrm>
          <a:prstGeom prst="rect">
            <a:avLst/>
          </a:prstGeom>
          <a:noFill/>
          <a:ln>
            <a:noFill/>
          </a:ln>
        </p:spPr>
      </p:pic>
      <p:sp>
        <p:nvSpPr>
          <p:cNvPr id="9" name="四角形: 角を丸くする 8">
            <a:extLst>
              <a:ext uri="{FF2B5EF4-FFF2-40B4-BE49-F238E27FC236}">
                <a16:creationId xmlns:a16="http://schemas.microsoft.com/office/drawing/2014/main" id="{D82C3650-EF4B-486A-8CCB-C1FA53B4046D}"/>
              </a:ext>
            </a:extLst>
          </p:cNvPr>
          <p:cNvSpPr/>
          <p:nvPr/>
        </p:nvSpPr>
        <p:spPr>
          <a:xfrm>
            <a:off x="183342" y="548680"/>
            <a:ext cx="3977569"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現行計画における計画期間・削減目標</a:t>
            </a:r>
          </a:p>
        </p:txBody>
      </p:sp>
      <p:sp>
        <p:nvSpPr>
          <p:cNvPr id="11" name="四角形: 角を丸くする 10">
            <a:extLst>
              <a:ext uri="{FF2B5EF4-FFF2-40B4-BE49-F238E27FC236}">
                <a16:creationId xmlns:a16="http://schemas.microsoft.com/office/drawing/2014/main" id="{BB89D12A-2F26-4548-B7C9-69E923842053}"/>
              </a:ext>
            </a:extLst>
          </p:cNvPr>
          <p:cNvSpPr/>
          <p:nvPr/>
        </p:nvSpPr>
        <p:spPr>
          <a:xfrm>
            <a:off x="186794" y="1688520"/>
            <a:ext cx="3977569"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現行計画における目標設定の考え方</a:t>
            </a:r>
          </a:p>
        </p:txBody>
      </p:sp>
      <p:sp>
        <p:nvSpPr>
          <p:cNvPr id="12" name="テキスト ボックス 11">
            <a:extLst>
              <a:ext uri="{FF2B5EF4-FFF2-40B4-BE49-F238E27FC236}">
                <a16:creationId xmlns:a16="http://schemas.microsoft.com/office/drawing/2014/main" id="{B6CDE44A-3756-4B50-9F8F-DF6FE7AC5F44}"/>
              </a:ext>
            </a:extLst>
          </p:cNvPr>
          <p:cNvSpPr txBox="1"/>
          <p:nvPr/>
        </p:nvSpPr>
        <p:spPr>
          <a:xfrm>
            <a:off x="1784648" y="6453336"/>
            <a:ext cx="5461497" cy="276999"/>
          </a:xfrm>
          <a:prstGeom prst="rect">
            <a:avLst/>
          </a:prstGeom>
          <a:noFill/>
        </p:spPr>
        <p:txBody>
          <a:bodyPr wrap="square">
            <a:spAutoFit/>
          </a:bodyPr>
          <a:lstStyle/>
          <a:p>
            <a:pPr algn="ct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将来推計（対策あり）における温室効果ガス削減目標</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（現行計画より抜粋）</a:t>
            </a:r>
            <a:endParaRPr lang="ja-JP"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42057275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59</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59</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取組項目７　気候変動適応の推進等</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solidFill>
                  <a:srgbClr val="7030A0"/>
                </a:solidFill>
                <a:latin typeface="Meiryo UI" panose="020B0604030504040204" pitchFamily="50" charset="-128"/>
                <a:ea typeface="Meiryo UI" panose="020B0604030504040204" pitchFamily="50" charset="-128"/>
              </a:rPr>
              <a:t>(c)</a:t>
            </a:r>
            <a:r>
              <a:rPr lang="ja-JP" altLang="en-US" dirty="0">
                <a:solidFill>
                  <a:srgbClr val="7030A0"/>
                </a:solidFill>
                <a:latin typeface="Meiryo UI" panose="020B0604030504040204" pitchFamily="50" charset="-128"/>
                <a:ea typeface="Meiryo UI" panose="020B0604030504040204" pitchFamily="50" charset="-128"/>
              </a:rPr>
              <a:t>ヒートアイランド対策</a:t>
            </a:r>
          </a:p>
        </p:txBody>
      </p:sp>
      <p:sp>
        <p:nvSpPr>
          <p:cNvPr id="16" name="テキスト ボックス 15">
            <a:extLst>
              <a:ext uri="{FF2B5EF4-FFF2-40B4-BE49-F238E27FC236}">
                <a16:creationId xmlns:a16="http://schemas.microsoft.com/office/drawing/2014/main" id="{6F37875C-88BA-4534-9BEE-AE5307B0496A}"/>
              </a:ext>
            </a:extLst>
          </p:cNvPr>
          <p:cNvSpPr txBox="1"/>
          <p:nvPr/>
        </p:nvSpPr>
        <p:spPr>
          <a:xfrm>
            <a:off x="172201" y="1294160"/>
            <a:ext cx="9141522" cy="371512"/>
          </a:xfrm>
          <a:prstGeom prst="rect">
            <a:avLst/>
          </a:prstGeom>
          <a:noFill/>
          <a:ln>
            <a:no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建物に熱をためないための対策</a:t>
            </a:r>
          </a:p>
        </p:txBody>
      </p:sp>
      <p:sp>
        <p:nvSpPr>
          <p:cNvPr id="17" name="テキスト ボックス 16">
            <a:extLst>
              <a:ext uri="{FF2B5EF4-FFF2-40B4-BE49-F238E27FC236}">
                <a16:creationId xmlns:a16="http://schemas.microsoft.com/office/drawing/2014/main" id="{5655AF1A-1127-4A76-9F34-A0B188249611}"/>
              </a:ext>
            </a:extLst>
          </p:cNvPr>
          <p:cNvSpPr txBox="1"/>
          <p:nvPr/>
        </p:nvSpPr>
        <p:spPr>
          <a:xfrm>
            <a:off x="262417" y="1628800"/>
            <a:ext cx="9371103" cy="1077218"/>
          </a:xfrm>
          <a:prstGeom prst="rect">
            <a:avLst/>
          </a:prstGeom>
          <a:noFill/>
        </p:spPr>
        <p:txBody>
          <a:bodyPr wrap="square">
            <a:spAutoFit/>
          </a:bodyPr>
          <a:lstStyle/>
          <a:p>
            <a:pPr marL="284400" indent="-23400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建物表面（屋上・壁面）の高反射化による蓄熱の低減</a:t>
            </a:r>
            <a:endParaRPr lang="en-US" altLang="ja-JP" sz="1600" dirty="0">
              <a:solidFill>
                <a:srgbClr val="7030A0"/>
              </a:solidFill>
              <a:latin typeface="Meiryo UI" panose="020B0604030504040204" pitchFamily="50" charset="-128"/>
              <a:ea typeface="Meiryo UI" panose="020B0604030504040204" pitchFamily="50" charset="-128"/>
            </a:endParaRPr>
          </a:p>
          <a:p>
            <a:pPr marL="284400" indent="-23400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建物表面（屋上・壁面）の緑化による蓄熱の低減</a:t>
            </a:r>
          </a:p>
          <a:p>
            <a:pPr marL="284400" indent="-23400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太陽光パネルによる建物表面（屋上・壁面）の蓄熱の低減</a:t>
            </a:r>
          </a:p>
          <a:p>
            <a:pPr marL="284400" indent="-23400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外断熱、建物等の外装の木質化による蓄熱の削減</a:t>
            </a:r>
          </a:p>
        </p:txBody>
      </p:sp>
      <p:sp>
        <p:nvSpPr>
          <p:cNvPr id="20" name="テキスト ボックス 19">
            <a:extLst>
              <a:ext uri="{FF2B5EF4-FFF2-40B4-BE49-F238E27FC236}">
                <a16:creationId xmlns:a16="http://schemas.microsoft.com/office/drawing/2014/main" id="{14CCB7DE-1FF1-4BF8-9AD1-E4F84B69EE19}"/>
              </a:ext>
            </a:extLst>
          </p:cNvPr>
          <p:cNvSpPr txBox="1"/>
          <p:nvPr/>
        </p:nvSpPr>
        <p:spPr>
          <a:xfrm>
            <a:off x="177494" y="3140968"/>
            <a:ext cx="9141522" cy="371512"/>
          </a:xfrm>
          <a:prstGeom prst="rect">
            <a:avLst/>
          </a:prstGeom>
          <a:noFill/>
          <a:ln>
            <a:no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道路や駐車場などの高温化を防ぐための対策</a:t>
            </a:r>
          </a:p>
        </p:txBody>
      </p:sp>
      <p:sp>
        <p:nvSpPr>
          <p:cNvPr id="21" name="テキスト ボックス 20">
            <a:extLst>
              <a:ext uri="{FF2B5EF4-FFF2-40B4-BE49-F238E27FC236}">
                <a16:creationId xmlns:a16="http://schemas.microsoft.com/office/drawing/2014/main" id="{CA453BAC-CCDD-4807-894C-5A772B464AB0}"/>
              </a:ext>
            </a:extLst>
          </p:cNvPr>
          <p:cNvSpPr txBox="1"/>
          <p:nvPr/>
        </p:nvSpPr>
        <p:spPr>
          <a:xfrm>
            <a:off x="262417" y="3471106"/>
            <a:ext cx="9371103" cy="584775"/>
          </a:xfrm>
          <a:prstGeom prst="rect">
            <a:avLst/>
          </a:prstGeom>
          <a:noFill/>
        </p:spPr>
        <p:txBody>
          <a:bodyPr wrap="square">
            <a:spAutoFit/>
          </a:bodyPr>
          <a:lstStyle/>
          <a:p>
            <a:pPr marL="284400" indent="-23400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道路や駐車場への透水性・保水性舗装の施工</a:t>
            </a:r>
          </a:p>
          <a:p>
            <a:pPr marL="284400" indent="-23400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駐車場舗装面の高反射化・緑化</a:t>
            </a:r>
          </a:p>
        </p:txBody>
      </p:sp>
      <p:sp>
        <p:nvSpPr>
          <p:cNvPr id="27" name="テキスト ボックス 26">
            <a:extLst>
              <a:ext uri="{FF2B5EF4-FFF2-40B4-BE49-F238E27FC236}">
                <a16:creationId xmlns:a16="http://schemas.microsoft.com/office/drawing/2014/main" id="{9EACC96B-0FF8-4994-B522-1E7CCD3EB712}"/>
              </a:ext>
            </a:extLst>
          </p:cNvPr>
          <p:cNvSpPr txBox="1"/>
          <p:nvPr/>
        </p:nvSpPr>
        <p:spPr>
          <a:xfrm>
            <a:off x="186808" y="4437112"/>
            <a:ext cx="9141522" cy="371512"/>
          </a:xfrm>
          <a:prstGeom prst="rect">
            <a:avLst/>
          </a:prstGeom>
          <a:noFill/>
          <a:ln>
            <a:no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都市形態の改善</a:t>
            </a:r>
          </a:p>
        </p:txBody>
      </p:sp>
      <p:sp>
        <p:nvSpPr>
          <p:cNvPr id="14" name="テキスト ボックス 13">
            <a:extLst>
              <a:ext uri="{FF2B5EF4-FFF2-40B4-BE49-F238E27FC236}">
                <a16:creationId xmlns:a16="http://schemas.microsoft.com/office/drawing/2014/main" id="{A94A04FA-8F45-4D8D-A9D5-267B35778D00}"/>
              </a:ext>
            </a:extLst>
          </p:cNvPr>
          <p:cNvSpPr txBox="1"/>
          <p:nvPr/>
        </p:nvSpPr>
        <p:spPr>
          <a:xfrm>
            <a:off x="262417" y="4751094"/>
            <a:ext cx="9264838" cy="584775"/>
          </a:xfrm>
          <a:prstGeom prst="rect">
            <a:avLst/>
          </a:prstGeom>
          <a:noFill/>
        </p:spPr>
        <p:txBody>
          <a:bodyPr wrap="square">
            <a:spAutoFit/>
          </a:bodyPr>
          <a:lstStyle/>
          <a:p>
            <a:pPr marL="284400" indent="-23400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熱の滞留による気温上昇を防ぐために風通しに配慮した取組を推進</a:t>
            </a:r>
          </a:p>
          <a:p>
            <a:pPr marL="284400" indent="-23400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「グランドデザイン・大阪」において示されているみどりや親水空間の創造</a:t>
            </a:r>
          </a:p>
        </p:txBody>
      </p:sp>
      <p:sp>
        <p:nvSpPr>
          <p:cNvPr id="18" name="テキスト ボックス 17">
            <a:extLst>
              <a:ext uri="{FF2B5EF4-FFF2-40B4-BE49-F238E27FC236}">
                <a16:creationId xmlns:a16="http://schemas.microsoft.com/office/drawing/2014/main" id="{FD25777E-C013-4552-93EE-7756D679612F}"/>
              </a:ext>
            </a:extLst>
          </p:cNvPr>
          <p:cNvSpPr txBox="1"/>
          <p:nvPr/>
        </p:nvSpPr>
        <p:spPr>
          <a:xfrm>
            <a:off x="7090037" y="735087"/>
            <a:ext cx="2165978" cy="461665"/>
          </a:xfrm>
          <a:prstGeom prst="rect">
            <a:avLst/>
          </a:prstGeom>
          <a:noFill/>
          <a:ln>
            <a:solidFill>
              <a:schemeClr val="tx1"/>
            </a:solidFill>
          </a:ln>
        </p:spPr>
        <p:txBody>
          <a:bodyPr wrap="none" rtlCol="0">
            <a:spAutoFit/>
          </a:bodyPr>
          <a:lstStyle/>
          <a:p>
            <a:r>
              <a:rPr lang="ja-JP" altLang="en-US" sz="1200" dirty="0">
                <a:latin typeface="Meiryo UI" panose="020B0604030504040204" pitchFamily="50" charset="-128"/>
                <a:ea typeface="Meiryo UI" panose="020B0604030504040204" pitchFamily="50" charset="-128"/>
              </a:rPr>
              <a:t> ・：実行計画に類似の取組あり</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実行計画にない取組</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335707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60</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60</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261367F3-A0BB-43C9-A52B-069D45D11F1C}"/>
              </a:ext>
            </a:extLst>
          </p:cNvPr>
          <p:cNvSpPr/>
          <p:nvPr/>
        </p:nvSpPr>
        <p:spPr>
          <a:xfrm>
            <a:off x="128464" y="565986"/>
            <a:ext cx="4032448"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取組項目７　気候変動適応の推進等</a:t>
            </a:r>
          </a:p>
        </p:txBody>
      </p:sp>
      <p:sp>
        <p:nvSpPr>
          <p:cNvPr id="13" name="テキスト ボックス 12">
            <a:extLst>
              <a:ext uri="{FF2B5EF4-FFF2-40B4-BE49-F238E27FC236}">
                <a16:creationId xmlns:a16="http://schemas.microsoft.com/office/drawing/2014/main" id="{2B6B7504-839B-4B71-A4FD-463907955840}"/>
              </a:ext>
            </a:extLst>
          </p:cNvPr>
          <p:cNvSpPr txBox="1"/>
          <p:nvPr/>
        </p:nvSpPr>
        <p:spPr>
          <a:xfrm>
            <a:off x="152658" y="889986"/>
            <a:ext cx="6960582" cy="371512"/>
          </a:xfrm>
          <a:prstGeom prst="rect">
            <a:avLst/>
          </a:prstGeom>
          <a:noFill/>
        </p:spPr>
        <p:txBody>
          <a:bodyPr wrap="square">
            <a:spAutoFit/>
          </a:bodyPr>
          <a:lstStyle/>
          <a:p>
            <a:r>
              <a:rPr lang="en-US" altLang="ja-JP" dirty="0">
                <a:solidFill>
                  <a:srgbClr val="7030A0"/>
                </a:solidFill>
                <a:latin typeface="Meiryo UI" panose="020B0604030504040204" pitchFamily="50" charset="-128"/>
                <a:ea typeface="Meiryo UI" panose="020B0604030504040204" pitchFamily="50" charset="-128"/>
              </a:rPr>
              <a:t>(c)</a:t>
            </a:r>
            <a:r>
              <a:rPr lang="ja-JP" altLang="en-US" dirty="0">
                <a:solidFill>
                  <a:srgbClr val="7030A0"/>
                </a:solidFill>
                <a:latin typeface="Meiryo UI" panose="020B0604030504040204" pitchFamily="50" charset="-128"/>
                <a:ea typeface="Meiryo UI" panose="020B0604030504040204" pitchFamily="50" charset="-128"/>
              </a:rPr>
              <a:t>ヒートアイランド対策</a:t>
            </a:r>
          </a:p>
        </p:txBody>
      </p:sp>
      <p:sp>
        <p:nvSpPr>
          <p:cNvPr id="22" name="テキスト ボックス 21">
            <a:extLst>
              <a:ext uri="{FF2B5EF4-FFF2-40B4-BE49-F238E27FC236}">
                <a16:creationId xmlns:a16="http://schemas.microsoft.com/office/drawing/2014/main" id="{7E582EF1-C934-423C-A185-C692E69E1231}"/>
              </a:ext>
            </a:extLst>
          </p:cNvPr>
          <p:cNvSpPr txBox="1"/>
          <p:nvPr/>
        </p:nvSpPr>
        <p:spPr>
          <a:xfrm>
            <a:off x="128464" y="3861048"/>
            <a:ext cx="9141522" cy="371512"/>
          </a:xfrm>
          <a:prstGeom prst="rect">
            <a:avLst/>
          </a:prstGeom>
          <a:noFill/>
          <a:ln>
            <a:no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クールスポットの創出等</a:t>
            </a:r>
          </a:p>
        </p:txBody>
      </p:sp>
      <p:sp>
        <p:nvSpPr>
          <p:cNvPr id="23" name="テキスト ボックス 22">
            <a:extLst>
              <a:ext uri="{FF2B5EF4-FFF2-40B4-BE49-F238E27FC236}">
                <a16:creationId xmlns:a16="http://schemas.microsoft.com/office/drawing/2014/main" id="{43552E1C-FC96-4354-AFF2-C52262DE5B9C}"/>
              </a:ext>
            </a:extLst>
          </p:cNvPr>
          <p:cNvSpPr txBox="1"/>
          <p:nvPr/>
        </p:nvSpPr>
        <p:spPr>
          <a:xfrm>
            <a:off x="133115" y="4186149"/>
            <a:ext cx="9371103" cy="584775"/>
          </a:xfrm>
          <a:prstGeom prst="rect">
            <a:avLst/>
          </a:prstGeom>
          <a:noFill/>
        </p:spPr>
        <p:txBody>
          <a:bodyPr wrap="square">
            <a:spAutoFit/>
          </a:bodyPr>
          <a:lstStyle/>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対策効果の高い場所でのクールスポットの創出</a:t>
            </a:r>
          </a:p>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公園や公開空地等のクールスポットのネットワーク化</a:t>
            </a:r>
          </a:p>
        </p:txBody>
      </p:sp>
      <p:sp>
        <p:nvSpPr>
          <p:cNvPr id="24" name="テキスト ボックス 23">
            <a:extLst>
              <a:ext uri="{FF2B5EF4-FFF2-40B4-BE49-F238E27FC236}">
                <a16:creationId xmlns:a16="http://schemas.microsoft.com/office/drawing/2014/main" id="{1B965071-4252-45F1-9F51-8BF141D667F7}"/>
              </a:ext>
            </a:extLst>
          </p:cNvPr>
          <p:cNvSpPr txBox="1"/>
          <p:nvPr/>
        </p:nvSpPr>
        <p:spPr>
          <a:xfrm>
            <a:off x="128464" y="5229200"/>
            <a:ext cx="9141522" cy="371512"/>
          </a:xfrm>
          <a:prstGeom prst="rect">
            <a:avLst/>
          </a:prstGeom>
          <a:noFill/>
          <a:ln>
            <a:no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クールスポットの周知・活用</a:t>
            </a:r>
          </a:p>
        </p:txBody>
      </p:sp>
      <p:sp>
        <p:nvSpPr>
          <p:cNvPr id="25" name="テキスト ボックス 24">
            <a:extLst>
              <a:ext uri="{FF2B5EF4-FFF2-40B4-BE49-F238E27FC236}">
                <a16:creationId xmlns:a16="http://schemas.microsoft.com/office/drawing/2014/main" id="{29B0AB31-2CB1-48A6-8468-6BC486D0B00F}"/>
              </a:ext>
            </a:extLst>
          </p:cNvPr>
          <p:cNvSpPr txBox="1"/>
          <p:nvPr/>
        </p:nvSpPr>
        <p:spPr>
          <a:xfrm>
            <a:off x="152658" y="5478182"/>
            <a:ext cx="9371103" cy="338554"/>
          </a:xfrm>
          <a:prstGeom prst="rect">
            <a:avLst/>
          </a:prstGeom>
          <a:noFill/>
        </p:spPr>
        <p:txBody>
          <a:bodyPr wrap="square">
            <a:spAutoFit/>
          </a:bodyPr>
          <a:lstStyle/>
          <a:p>
            <a:pPr marL="285750" indent="-180000">
              <a:buFont typeface="Arial" panose="020B0604020202020204" pitchFamily="34" charset="0"/>
              <a:buChar char="•"/>
            </a:pPr>
            <a:r>
              <a:rPr lang="ja-JP" altLang="en-US" sz="1600" dirty="0">
                <a:solidFill>
                  <a:srgbClr val="7030A0"/>
                </a:solidFill>
                <a:latin typeface="Meiryo UI" panose="020B0604030504040204" pitchFamily="50" charset="-128"/>
                <a:ea typeface="Meiryo UI" panose="020B0604030504040204" pitchFamily="50" charset="-128"/>
              </a:rPr>
              <a:t>マップやホームページ等を活用した身近なクールスポットの周知と活用</a:t>
            </a:r>
          </a:p>
        </p:txBody>
      </p:sp>
      <p:sp>
        <p:nvSpPr>
          <p:cNvPr id="19" name="テキスト ボックス 18">
            <a:extLst>
              <a:ext uri="{FF2B5EF4-FFF2-40B4-BE49-F238E27FC236}">
                <a16:creationId xmlns:a16="http://schemas.microsoft.com/office/drawing/2014/main" id="{ADCE14D6-FC82-4AB3-BBB7-75C8096E70D0}"/>
              </a:ext>
            </a:extLst>
          </p:cNvPr>
          <p:cNvSpPr txBox="1"/>
          <p:nvPr/>
        </p:nvSpPr>
        <p:spPr>
          <a:xfrm>
            <a:off x="128464" y="1268760"/>
            <a:ext cx="9141522" cy="371512"/>
          </a:xfrm>
          <a:prstGeom prst="rect">
            <a:avLst/>
          </a:prstGeom>
          <a:noFill/>
          <a:ln>
            <a:no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適応策として効果のある緑化手法の検討及び普及</a:t>
            </a:r>
          </a:p>
        </p:txBody>
      </p:sp>
      <p:sp>
        <p:nvSpPr>
          <p:cNvPr id="26" name="テキスト ボックス 25">
            <a:extLst>
              <a:ext uri="{FF2B5EF4-FFF2-40B4-BE49-F238E27FC236}">
                <a16:creationId xmlns:a16="http://schemas.microsoft.com/office/drawing/2014/main" id="{285A2654-EF5B-4969-B61D-00F6A4F5FC36}"/>
              </a:ext>
            </a:extLst>
          </p:cNvPr>
          <p:cNvSpPr txBox="1"/>
          <p:nvPr/>
        </p:nvSpPr>
        <p:spPr>
          <a:xfrm>
            <a:off x="152658" y="1556792"/>
            <a:ext cx="9371103" cy="584775"/>
          </a:xfrm>
          <a:prstGeom prst="rect">
            <a:avLst/>
          </a:prstGeom>
          <a:noFill/>
        </p:spPr>
        <p:txBody>
          <a:bodyPr wrap="square">
            <a:spAutoFit/>
          </a:bodyPr>
          <a:lstStyle/>
          <a:p>
            <a:pPr marL="391500" indent="-28575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国と連携した緑化手法の検討</a:t>
            </a:r>
          </a:p>
          <a:p>
            <a:pPr marL="391500" indent="-28575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効果的な緑化手法の普及</a:t>
            </a:r>
          </a:p>
        </p:txBody>
      </p:sp>
      <p:sp>
        <p:nvSpPr>
          <p:cNvPr id="27" name="テキスト ボックス 26">
            <a:extLst>
              <a:ext uri="{FF2B5EF4-FFF2-40B4-BE49-F238E27FC236}">
                <a16:creationId xmlns:a16="http://schemas.microsoft.com/office/drawing/2014/main" id="{DDC320FC-D220-42A6-B8DD-4ACA2724704D}"/>
              </a:ext>
            </a:extLst>
          </p:cNvPr>
          <p:cNvSpPr txBox="1"/>
          <p:nvPr/>
        </p:nvSpPr>
        <p:spPr>
          <a:xfrm>
            <a:off x="128464" y="2492896"/>
            <a:ext cx="9141522" cy="371512"/>
          </a:xfrm>
          <a:prstGeom prst="rect">
            <a:avLst/>
          </a:prstGeom>
          <a:noFill/>
          <a:ln>
            <a:noFill/>
          </a:ln>
        </p:spPr>
        <p:txBody>
          <a:bodyPr wrap="square">
            <a:spAutoFit/>
          </a:bodyPr>
          <a:lstStyle/>
          <a:p>
            <a:pPr marL="285750" indent="-285750">
              <a:buFont typeface="Wingdings" panose="05000000000000000000" pitchFamily="2" charset="2"/>
              <a:buChar char="n"/>
            </a:pPr>
            <a:r>
              <a:rPr lang="ja-JP" altLang="en-US" sz="1800" dirty="0">
                <a:solidFill>
                  <a:srgbClr val="7030A0"/>
                </a:solidFill>
                <a:latin typeface="Meiryo UI" panose="020B0604030504040204" pitchFamily="50" charset="-128"/>
                <a:ea typeface="Meiryo UI" panose="020B0604030504040204" pitchFamily="50" charset="-128"/>
              </a:rPr>
              <a:t>適応策の普及検討</a:t>
            </a:r>
          </a:p>
        </p:txBody>
      </p:sp>
      <p:sp>
        <p:nvSpPr>
          <p:cNvPr id="28" name="テキスト ボックス 27">
            <a:extLst>
              <a:ext uri="{FF2B5EF4-FFF2-40B4-BE49-F238E27FC236}">
                <a16:creationId xmlns:a16="http://schemas.microsoft.com/office/drawing/2014/main" id="{C9846D49-F90E-4A5A-B6F6-9AD1F102B44A}"/>
              </a:ext>
            </a:extLst>
          </p:cNvPr>
          <p:cNvSpPr txBox="1"/>
          <p:nvPr/>
        </p:nvSpPr>
        <p:spPr>
          <a:xfrm>
            <a:off x="172201" y="2851824"/>
            <a:ext cx="9371103" cy="584775"/>
          </a:xfrm>
          <a:prstGeom prst="rect">
            <a:avLst/>
          </a:prstGeom>
          <a:noFill/>
        </p:spPr>
        <p:txBody>
          <a:bodyPr wrap="square">
            <a:spAutoFit/>
          </a:bodyPr>
          <a:lstStyle/>
          <a:p>
            <a:pPr marL="391500" indent="-28575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国の適応策モデル事業を活用した対策の普及</a:t>
            </a:r>
          </a:p>
          <a:p>
            <a:pPr marL="391500" indent="-285750">
              <a:buFont typeface="Wingdings" panose="05000000000000000000" pitchFamily="2" charset="2"/>
              <a:buChar char="u"/>
            </a:pPr>
            <a:r>
              <a:rPr lang="ja-JP" altLang="en-US" sz="1600" dirty="0">
                <a:solidFill>
                  <a:srgbClr val="7030A0"/>
                </a:solidFill>
                <a:latin typeface="Meiryo UI" panose="020B0604030504040204" pitchFamily="50" charset="-128"/>
                <a:ea typeface="Meiryo UI" panose="020B0604030504040204" pitchFamily="50" charset="-128"/>
              </a:rPr>
              <a:t>他の自治体等が実施している適応策に関する情報収集及び普及</a:t>
            </a:r>
          </a:p>
        </p:txBody>
      </p:sp>
      <p:sp>
        <p:nvSpPr>
          <p:cNvPr id="17" name="テキスト ボックス 16">
            <a:extLst>
              <a:ext uri="{FF2B5EF4-FFF2-40B4-BE49-F238E27FC236}">
                <a16:creationId xmlns:a16="http://schemas.microsoft.com/office/drawing/2014/main" id="{B9AD8169-8800-4D15-9705-AED5C7CEFD92}"/>
              </a:ext>
            </a:extLst>
          </p:cNvPr>
          <p:cNvSpPr txBox="1"/>
          <p:nvPr/>
        </p:nvSpPr>
        <p:spPr>
          <a:xfrm>
            <a:off x="7090037" y="735087"/>
            <a:ext cx="2165978" cy="461665"/>
          </a:xfrm>
          <a:prstGeom prst="rect">
            <a:avLst/>
          </a:prstGeom>
          <a:noFill/>
          <a:ln>
            <a:solidFill>
              <a:schemeClr val="tx1"/>
            </a:solidFill>
          </a:ln>
        </p:spPr>
        <p:txBody>
          <a:bodyPr wrap="none" rtlCol="0">
            <a:spAutoFit/>
          </a:bodyPr>
          <a:lstStyle/>
          <a:p>
            <a:r>
              <a:rPr lang="ja-JP" altLang="en-US" sz="1200" dirty="0">
                <a:latin typeface="Meiryo UI" panose="020B0604030504040204" pitchFamily="50" charset="-128"/>
                <a:ea typeface="Meiryo UI" panose="020B0604030504040204" pitchFamily="50" charset="-128"/>
              </a:rPr>
              <a:t> ・：実行計画に類似の取組あり</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実行計画にない取組</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442198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61</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６　</a:t>
            </a:r>
            <a:r>
              <a:rPr lang="en-US" altLang="ja-JP" sz="2000" b="1" dirty="0">
                <a:latin typeface="Meiryo UI" panose="020B0604030504040204" pitchFamily="50" charset="-128"/>
                <a:ea typeface="Meiryo UI" panose="020B0604030504040204" pitchFamily="50" charset="-128"/>
              </a:rPr>
              <a:t> </a:t>
            </a:r>
            <a:r>
              <a:rPr lang="ja-JP" altLang="en-US" sz="2000" b="1" dirty="0">
                <a:latin typeface="Meiryo UI" panose="020B0604030504040204" pitchFamily="50" charset="-128"/>
                <a:ea typeface="Meiryo UI" panose="020B0604030504040204" pitchFamily="50" charset="-128"/>
              </a:rPr>
              <a:t>取りまとめの考え方について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61</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160EEBAA-7C0F-4F4B-BE80-8585F17C13E3}"/>
              </a:ext>
            </a:extLst>
          </p:cNvPr>
          <p:cNvSpPr txBox="1"/>
          <p:nvPr/>
        </p:nvSpPr>
        <p:spPr>
          <a:xfrm>
            <a:off x="200472" y="1484784"/>
            <a:ext cx="2606528" cy="400110"/>
          </a:xfrm>
          <a:prstGeom prst="rect">
            <a:avLst/>
          </a:prstGeom>
          <a:noFill/>
        </p:spPr>
        <p:txBody>
          <a:bodyPr wrap="square">
            <a:spAutoFit/>
          </a:bodyPr>
          <a:lstStyle/>
          <a:p>
            <a:r>
              <a:rPr lang="ja-JP" altLang="en-US" sz="2000" b="1" dirty="0">
                <a:latin typeface="Meiryo UI" panose="020B0604030504040204" pitchFamily="50" charset="-128"/>
                <a:ea typeface="Meiryo UI" panose="020B0604030504040204" pitchFamily="50" charset="-128"/>
              </a:rPr>
              <a:t>部会報告骨子</a:t>
            </a:r>
            <a:r>
              <a:rPr lang="en-US" altLang="ja-JP" sz="2000" b="1"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案</a:t>
            </a:r>
            <a:r>
              <a:rPr lang="en-US" altLang="ja-JP" sz="2000" b="1" dirty="0">
                <a:latin typeface="Meiryo UI" panose="020B0604030504040204" pitchFamily="50" charset="-128"/>
                <a:ea typeface="Meiryo UI" panose="020B0604030504040204" pitchFamily="50" charset="-128"/>
              </a:rPr>
              <a:t>)</a:t>
            </a:r>
            <a:endParaRPr lang="ja-JP" altLang="en-US" sz="2000" b="1"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B54A0422-BFB5-7575-4AAB-8ED29354C330}"/>
              </a:ext>
            </a:extLst>
          </p:cNvPr>
          <p:cNvSpPr txBox="1"/>
          <p:nvPr/>
        </p:nvSpPr>
        <p:spPr>
          <a:xfrm>
            <a:off x="416496" y="1888371"/>
            <a:ext cx="9217024" cy="4708981"/>
          </a:xfrm>
          <a:prstGeom prst="rect">
            <a:avLst/>
          </a:prstGeom>
          <a:noFill/>
        </p:spPr>
        <p:txBody>
          <a:bodyPr wrap="square">
            <a:spAutoFit/>
          </a:bodyPr>
          <a:lstStyle/>
          <a:p>
            <a:r>
              <a:rPr lang="en-US" altLang="ja-JP" sz="2000" dirty="0">
                <a:latin typeface="Meiryo UI" panose="020B0604030504040204" pitchFamily="50" charset="-128"/>
                <a:ea typeface="Meiryo UI" panose="020B0604030504040204" pitchFamily="50" charset="-128"/>
              </a:rPr>
              <a:t>Ⅰ</a:t>
            </a:r>
            <a:r>
              <a:rPr lang="ja-JP" altLang="en-US" sz="2000" dirty="0">
                <a:latin typeface="Meiryo UI" panose="020B0604030504040204" pitchFamily="50" charset="-128"/>
                <a:ea typeface="Meiryo UI" panose="020B0604030504040204" pitchFamily="50" charset="-128"/>
              </a:rPr>
              <a:t>　世界と我が国における地球温暖化の現状と動向</a:t>
            </a:r>
            <a:endParaRPr lang="en-US" altLang="ja-JP" sz="2000"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１　地球温暖化の現状　</a:t>
            </a:r>
            <a:endParaRPr lang="en-US" altLang="ja-JP" sz="2000"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２　地球温暖化対策の動向</a:t>
            </a:r>
            <a:endParaRPr lang="en-US" altLang="ja-JP" sz="2000" dirty="0">
              <a:latin typeface="Meiryo UI" panose="020B0604030504040204" pitchFamily="50" charset="-128"/>
              <a:ea typeface="Meiryo UI" panose="020B0604030504040204" pitchFamily="50" charset="-128"/>
            </a:endParaRPr>
          </a:p>
          <a:p>
            <a:endParaRPr lang="en-US" altLang="ja-JP" sz="2000" dirty="0">
              <a:latin typeface="Meiryo UI" panose="020B0604030504040204" pitchFamily="50" charset="-128"/>
              <a:ea typeface="Meiryo UI" panose="020B0604030504040204" pitchFamily="50" charset="-128"/>
            </a:endParaRPr>
          </a:p>
          <a:p>
            <a:r>
              <a:rPr lang="en-US" altLang="ja-JP" sz="2000" dirty="0">
                <a:latin typeface="Meiryo UI" panose="020B0604030504040204" pitchFamily="50" charset="-128"/>
                <a:ea typeface="Meiryo UI" panose="020B0604030504040204" pitchFamily="50" charset="-128"/>
              </a:rPr>
              <a:t>Ⅱ</a:t>
            </a:r>
            <a:r>
              <a:rPr lang="ja-JP" altLang="en-US" sz="2000" dirty="0">
                <a:latin typeface="Meiryo UI" panose="020B0604030504040204" pitchFamily="50" charset="-128"/>
                <a:ea typeface="Meiryo UI" panose="020B0604030504040204" pitchFamily="50" charset="-128"/>
              </a:rPr>
              <a:t>　大阪府域における地球温暖化の現状と対策</a:t>
            </a:r>
            <a:endParaRPr lang="en-US" altLang="ja-JP" sz="2000"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１　大阪府域における地球温暖化の現状　</a:t>
            </a:r>
            <a:endParaRPr lang="en-US" altLang="ja-JP" sz="2000"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２　これまでの大阪府域における対策（概要）</a:t>
            </a:r>
            <a:endParaRPr lang="en-US" altLang="ja-JP" sz="2000" dirty="0">
              <a:latin typeface="Meiryo UI" panose="020B0604030504040204" pitchFamily="50" charset="-128"/>
              <a:ea typeface="Meiryo UI" panose="020B0604030504040204" pitchFamily="50" charset="-128"/>
            </a:endParaRPr>
          </a:p>
          <a:p>
            <a:endParaRPr lang="en-US" altLang="ja-JP" sz="2000" dirty="0">
              <a:latin typeface="Meiryo UI" panose="020B0604030504040204" pitchFamily="50" charset="-128"/>
              <a:ea typeface="Meiryo UI" panose="020B0604030504040204" pitchFamily="50" charset="-128"/>
            </a:endParaRPr>
          </a:p>
          <a:p>
            <a:r>
              <a:rPr lang="en-US" altLang="ja-JP" sz="2000" dirty="0">
                <a:latin typeface="Meiryo UI" panose="020B0604030504040204" pitchFamily="50" charset="-128"/>
                <a:ea typeface="Meiryo UI" panose="020B0604030504040204" pitchFamily="50" charset="-128"/>
              </a:rPr>
              <a:t>Ⅲ</a:t>
            </a:r>
            <a:r>
              <a:rPr lang="ja-JP" altLang="en-US" sz="2000" dirty="0">
                <a:latin typeface="Meiryo UI" panose="020B0604030504040204" pitchFamily="50" charset="-128"/>
                <a:ea typeface="Meiryo UI" panose="020B0604030504040204" pitchFamily="50" charset="-128"/>
              </a:rPr>
              <a:t>　大阪府における今後の地球温暖化対策</a:t>
            </a:r>
            <a:endParaRPr lang="en-US" altLang="ja-JP" sz="2000" dirty="0">
              <a:latin typeface="Meiryo UI" panose="020B0604030504040204" pitchFamily="50" charset="-128"/>
              <a:ea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rPr>
              <a:t>　</a:t>
            </a:r>
            <a:r>
              <a:rPr lang="en-US" altLang="ja-JP" sz="2000" b="1"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１　対策の推進にあたっての基本的な考え方</a:t>
            </a:r>
            <a:endParaRPr lang="en-US" altLang="ja-JP" sz="2000" b="1"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２　</a:t>
            </a:r>
            <a:r>
              <a:rPr lang="en-US" altLang="ja-JP" sz="2000" b="1" dirty="0">
                <a:latin typeface="Meiryo UI" panose="020B0604030504040204" pitchFamily="50" charset="-128"/>
                <a:ea typeface="Meiryo UI" panose="020B0604030504040204" pitchFamily="50" charset="-128"/>
              </a:rPr>
              <a:t>2040</a:t>
            </a:r>
            <a:r>
              <a:rPr lang="ja-JP" altLang="en-US" sz="2000" b="1" dirty="0">
                <a:latin typeface="Meiryo UI" panose="020B0604030504040204" pitchFamily="50" charset="-128"/>
                <a:ea typeface="Meiryo UI" panose="020B0604030504040204" pitchFamily="50" charset="-128"/>
              </a:rPr>
              <a:t>年度に向けて取り組む項目について</a:t>
            </a:r>
            <a:endParaRPr lang="en-US" altLang="ja-JP" sz="2000" b="1" dirty="0">
              <a:latin typeface="Meiryo UI" panose="020B0604030504040204" pitchFamily="50" charset="-128"/>
              <a:ea typeface="Meiryo UI" panose="020B0604030504040204" pitchFamily="50" charset="-128"/>
            </a:endParaRPr>
          </a:p>
          <a:p>
            <a:endParaRPr lang="en-US" altLang="ja-JP" sz="2000" dirty="0">
              <a:latin typeface="Meiryo UI" panose="020B0604030504040204" pitchFamily="50" charset="-128"/>
              <a:ea typeface="Meiryo UI" panose="020B0604030504040204" pitchFamily="50" charset="-128"/>
            </a:endParaRPr>
          </a:p>
          <a:p>
            <a:r>
              <a:rPr lang="en-US" altLang="ja-JP" sz="2000" dirty="0">
                <a:latin typeface="Meiryo UI" panose="020B0604030504040204" pitchFamily="50" charset="-128"/>
                <a:ea typeface="Meiryo UI" panose="020B0604030504040204" pitchFamily="50" charset="-128"/>
              </a:rPr>
              <a:t>Ⅳ</a:t>
            </a:r>
            <a:r>
              <a:rPr lang="ja-JP" altLang="en-US" sz="2000" dirty="0">
                <a:latin typeface="Meiryo UI" panose="020B0604030504040204" pitchFamily="50" charset="-128"/>
                <a:ea typeface="Meiryo UI" panose="020B0604030504040204" pitchFamily="50" charset="-128"/>
              </a:rPr>
              <a:t>　計画の目標設定及び対策の推進体制</a:t>
            </a:r>
            <a:endParaRPr lang="en-US" altLang="ja-JP" sz="2000"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１　計画の目標設定</a:t>
            </a:r>
            <a:endParaRPr lang="en-US" altLang="ja-JP" sz="2000" b="1"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２　対策の推進体制</a:t>
            </a:r>
            <a:endParaRPr lang="en-US" altLang="ja-JP" sz="20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3492DB4B-9115-4F37-B862-FAD018041EC2}"/>
              </a:ext>
            </a:extLst>
          </p:cNvPr>
          <p:cNvSpPr txBox="1"/>
          <p:nvPr/>
        </p:nvSpPr>
        <p:spPr>
          <a:xfrm>
            <a:off x="128464" y="624498"/>
            <a:ext cx="9145016" cy="707886"/>
          </a:xfrm>
          <a:prstGeom prst="rect">
            <a:avLst/>
          </a:prstGeom>
          <a:noFill/>
          <a:ln>
            <a:solidFill>
              <a:schemeClr val="tx1"/>
            </a:solidFill>
          </a:ln>
        </p:spPr>
        <p:txBody>
          <a:bodyPr wrap="square">
            <a:spAutoFit/>
          </a:bodyPr>
          <a:lstStyle/>
          <a:p>
            <a:pPr defTabSz="457200"/>
            <a:r>
              <a:rPr kumimoji="0" lang="ja-JP" altLang="en-US" sz="2000" dirty="0">
                <a:solidFill>
                  <a:prstClr val="black"/>
                </a:solidFill>
                <a:latin typeface="Meiryo UI" panose="020B0604030504040204" pitchFamily="50" charset="-128"/>
                <a:ea typeface="Meiryo UI" panose="020B0604030504040204" pitchFamily="50" charset="-128"/>
              </a:rPr>
              <a:t>大阪・関西万博の開催による社会情勢の変化や国の計画の見直し状況等を踏まえた</a:t>
            </a:r>
            <a:endParaRPr kumimoji="0" lang="en-US" altLang="ja-JP" sz="2000" dirty="0">
              <a:solidFill>
                <a:prstClr val="black"/>
              </a:solidFill>
              <a:latin typeface="Meiryo UI" panose="020B0604030504040204" pitchFamily="50" charset="-128"/>
              <a:ea typeface="Meiryo UI" panose="020B0604030504040204" pitchFamily="50" charset="-128"/>
            </a:endParaRPr>
          </a:p>
          <a:p>
            <a:pPr defTabSz="457200"/>
            <a:r>
              <a:rPr kumimoji="0" lang="ja-JP" altLang="en-US" sz="2000" dirty="0">
                <a:solidFill>
                  <a:prstClr val="black"/>
                </a:solidFill>
                <a:latin typeface="Meiryo UI" panose="020B0604030504040204" pitchFamily="50" charset="-128"/>
                <a:ea typeface="Meiryo UI" panose="020B0604030504040204" pitchFamily="50" charset="-128"/>
              </a:rPr>
              <a:t>中間見直しとして、現行計画をベースに見直すべき点、更新すべき点について取りまとめる</a:t>
            </a:r>
            <a:endParaRPr kumimoji="0" lang="en-US" altLang="ja-JP" sz="2000" dirty="0">
              <a:solidFill>
                <a:prstClr val="black"/>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7C446F73-2D80-4D30-A3D2-A2E34F24CC42}"/>
              </a:ext>
            </a:extLst>
          </p:cNvPr>
          <p:cNvSpPr txBox="1"/>
          <p:nvPr/>
        </p:nvSpPr>
        <p:spPr>
          <a:xfrm>
            <a:off x="5990450" y="2070373"/>
            <a:ext cx="3643070" cy="738664"/>
          </a:xfrm>
          <a:prstGeom prst="rect">
            <a:avLst/>
          </a:prstGeom>
          <a:solidFill>
            <a:schemeClr val="accent2">
              <a:lumMod val="60000"/>
              <a:lumOff val="40000"/>
              <a:alpha val="40000"/>
            </a:schemeClr>
          </a:solidFill>
        </p:spPr>
        <p:txBody>
          <a:bodyPr wrap="square" rtlCol="0">
            <a:spAutoFit/>
          </a:bodyPr>
          <a:lstStyle/>
          <a:p>
            <a:pPr marL="182563" indent="-182563">
              <a:buFont typeface="Wingdings" panose="05000000000000000000" pitchFamily="2" charset="2"/>
              <a:buChar char="Ø"/>
            </a:pPr>
            <a:r>
              <a:rPr kumimoji="1" lang="ja-JP" altLang="en-US" sz="1400" dirty="0">
                <a:latin typeface="Meiryo UI" panose="020B0604030504040204" pitchFamily="50" charset="-128"/>
                <a:ea typeface="Meiryo UI" panose="020B0604030504040204" pitchFamily="50" charset="-128"/>
              </a:rPr>
              <a:t>現状と動向に関する最新情報への言及</a:t>
            </a:r>
            <a:endParaRPr lang="en-US" altLang="ja-JP" sz="1400" dirty="0">
              <a:latin typeface="Meiryo UI" panose="020B0604030504040204" pitchFamily="50" charset="-128"/>
              <a:ea typeface="Meiryo UI" panose="020B0604030504040204" pitchFamily="50" charset="-128"/>
            </a:endParaRPr>
          </a:p>
          <a:p>
            <a:pPr marL="377825" indent="-111125">
              <a:buFont typeface="Arial" panose="020B0604020202020204" pitchFamily="34" charset="0"/>
              <a:buChar char="•"/>
            </a:pPr>
            <a:r>
              <a:rPr kumimoji="1" lang="en-US" altLang="ja-JP" sz="1400" dirty="0">
                <a:latin typeface="Meiryo UI" panose="020B0604030504040204" pitchFamily="50" charset="-128"/>
                <a:ea typeface="Meiryo UI" panose="020B0604030504040204" pitchFamily="50" charset="-128"/>
              </a:rPr>
              <a:t>IPCC</a:t>
            </a:r>
            <a:r>
              <a:rPr kumimoji="1" lang="ja-JP" altLang="en-US" sz="1400" dirty="0">
                <a:latin typeface="Meiryo UI" panose="020B0604030504040204" pitchFamily="50" charset="-128"/>
                <a:ea typeface="Meiryo UI" panose="020B0604030504040204" pitchFamily="50" charset="-128"/>
              </a:rPr>
              <a:t>第</a:t>
            </a:r>
            <a:r>
              <a:rPr kumimoji="1" lang="en-US" altLang="ja-JP" sz="1400" dirty="0">
                <a:latin typeface="Meiryo UI" panose="020B0604030504040204" pitchFamily="50" charset="-128"/>
                <a:ea typeface="Meiryo UI" panose="020B0604030504040204" pitchFamily="50" charset="-128"/>
              </a:rPr>
              <a:t>6</a:t>
            </a:r>
            <a:r>
              <a:rPr kumimoji="1" lang="ja-JP" altLang="en-US" sz="1400" dirty="0">
                <a:latin typeface="Meiryo UI" panose="020B0604030504040204" pitchFamily="50" charset="-128"/>
                <a:ea typeface="Meiryo UI" panose="020B0604030504040204" pitchFamily="50" charset="-128"/>
              </a:rPr>
              <a:t>次評価報告書</a:t>
            </a:r>
            <a:endParaRPr lang="en-US" altLang="ja-JP" sz="1400" dirty="0">
              <a:latin typeface="Meiryo UI" panose="020B0604030504040204" pitchFamily="50" charset="-128"/>
              <a:ea typeface="Meiryo UI" panose="020B0604030504040204" pitchFamily="50" charset="-128"/>
            </a:endParaRPr>
          </a:p>
          <a:p>
            <a:pPr marL="377825" indent="-111125">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温暖化対策計画（</a:t>
            </a:r>
            <a:r>
              <a:rPr lang="en-US" altLang="ja-JP" sz="1400" dirty="0">
                <a:latin typeface="Meiryo UI" panose="020B0604030504040204" pitchFamily="50" charset="-128"/>
                <a:ea typeface="Meiryo UI" panose="020B0604030504040204" pitchFamily="50" charset="-128"/>
              </a:rPr>
              <a:t>R7</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月）　</a:t>
            </a:r>
            <a:r>
              <a:rPr kumimoji="1" lang="ja-JP" altLang="en-US" sz="1400" dirty="0">
                <a:latin typeface="Meiryo UI" panose="020B0604030504040204" pitchFamily="50" charset="-128"/>
                <a:ea typeface="Meiryo UI" panose="020B0604030504040204" pitchFamily="50" charset="-128"/>
              </a:rPr>
              <a:t>等</a:t>
            </a:r>
          </a:p>
        </p:txBody>
      </p:sp>
      <p:sp>
        <p:nvSpPr>
          <p:cNvPr id="12" name="テキスト ボックス 11">
            <a:extLst>
              <a:ext uri="{FF2B5EF4-FFF2-40B4-BE49-F238E27FC236}">
                <a16:creationId xmlns:a16="http://schemas.microsoft.com/office/drawing/2014/main" id="{07CB0415-4DF7-4DD6-8986-BE76F57362D8}"/>
              </a:ext>
            </a:extLst>
          </p:cNvPr>
          <p:cNvSpPr txBox="1"/>
          <p:nvPr/>
        </p:nvSpPr>
        <p:spPr>
          <a:xfrm>
            <a:off x="5985403" y="3140968"/>
            <a:ext cx="3648117" cy="954107"/>
          </a:xfrm>
          <a:prstGeom prst="rect">
            <a:avLst/>
          </a:prstGeom>
          <a:solidFill>
            <a:schemeClr val="accent2">
              <a:lumMod val="60000"/>
              <a:lumOff val="40000"/>
              <a:alpha val="40000"/>
            </a:schemeClr>
          </a:solidFill>
        </p:spPr>
        <p:txBody>
          <a:bodyPr wrap="square" rtlCol="0">
            <a:spAutoFit/>
          </a:bodyPr>
          <a:lstStyle/>
          <a:p>
            <a:pPr marL="182563" indent="-182563">
              <a:buFont typeface="Wingdings" panose="05000000000000000000" pitchFamily="2" charset="2"/>
              <a:buChar char="Ø"/>
            </a:pPr>
            <a:r>
              <a:rPr kumimoji="1" lang="ja-JP" altLang="en-US" sz="1400" dirty="0">
                <a:latin typeface="Meiryo UI" panose="020B0604030504040204" pitchFamily="50" charset="-128"/>
                <a:ea typeface="Meiryo UI" panose="020B0604030504040204" pitchFamily="50" charset="-128"/>
              </a:rPr>
              <a:t>現状データ（</a:t>
            </a:r>
            <a:r>
              <a:rPr lang="ja-JP" altLang="en-US" sz="1400" dirty="0">
                <a:latin typeface="Meiryo UI" panose="020B0604030504040204" pitchFamily="50" charset="-128"/>
                <a:ea typeface="Meiryo UI" panose="020B0604030504040204" pitchFamily="50" charset="-128"/>
              </a:rPr>
              <a:t>気温・気象データ、温室効果ガス排出量の推移）の更新</a:t>
            </a:r>
            <a:endParaRPr kumimoji="1" lang="en-US" altLang="ja-JP" sz="1400" dirty="0">
              <a:latin typeface="Meiryo UI" panose="020B0604030504040204" pitchFamily="50" charset="-128"/>
              <a:ea typeface="Meiryo UI" panose="020B0604030504040204" pitchFamily="50" charset="-128"/>
            </a:endParaRPr>
          </a:p>
          <a:p>
            <a:pPr marL="182563" indent="-182563">
              <a:buFont typeface="Wingdings" panose="05000000000000000000" pitchFamily="2" charset="2"/>
              <a:buChar char="Ø"/>
            </a:pPr>
            <a:r>
              <a:rPr kumimoji="1" lang="ja-JP" altLang="en-US" sz="1400" dirty="0">
                <a:latin typeface="Meiryo UI" panose="020B0604030504040204" pitchFamily="50" charset="-128"/>
                <a:ea typeface="Meiryo UI" panose="020B0604030504040204" pitchFamily="50" charset="-128"/>
              </a:rPr>
              <a:t>府域における対策（概要）の更新（条例改正、</a:t>
            </a:r>
            <a:r>
              <a:rPr kumimoji="1" lang="en-US" altLang="ja-JP" sz="1400" dirty="0">
                <a:latin typeface="Meiryo UI" panose="020B0604030504040204" pitchFamily="50" charset="-128"/>
                <a:ea typeface="Meiryo UI" panose="020B0604030504040204" pitchFamily="50" charset="-128"/>
              </a:rPr>
              <a:t>CN</a:t>
            </a:r>
            <a:r>
              <a:rPr kumimoji="1" lang="ja-JP" altLang="en-US" sz="1400" dirty="0">
                <a:latin typeface="Meiryo UI" panose="020B0604030504040204" pitchFamily="50" charset="-128"/>
                <a:ea typeface="Meiryo UI" panose="020B0604030504040204" pitchFamily="50" charset="-128"/>
              </a:rPr>
              <a:t>推進本部　等）</a:t>
            </a:r>
          </a:p>
        </p:txBody>
      </p:sp>
      <p:sp>
        <p:nvSpPr>
          <p:cNvPr id="13" name="テキスト ボックス 12">
            <a:extLst>
              <a:ext uri="{FF2B5EF4-FFF2-40B4-BE49-F238E27FC236}">
                <a16:creationId xmlns:a16="http://schemas.microsoft.com/office/drawing/2014/main" id="{D245967B-1E43-4842-A008-76D91193F3BA}"/>
              </a:ext>
            </a:extLst>
          </p:cNvPr>
          <p:cNvSpPr txBox="1"/>
          <p:nvPr/>
        </p:nvSpPr>
        <p:spPr>
          <a:xfrm>
            <a:off x="5985403" y="4296879"/>
            <a:ext cx="3677610" cy="1169551"/>
          </a:xfrm>
          <a:prstGeom prst="rect">
            <a:avLst/>
          </a:prstGeom>
          <a:solidFill>
            <a:schemeClr val="accent2">
              <a:lumMod val="60000"/>
              <a:lumOff val="40000"/>
              <a:alpha val="40000"/>
            </a:schemeClr>
          </a:solidFill>
        </p:spPr>
        <p:txBody>
          <a:bodyPr wrap="square" rtlCol="0">
            <a:spAutoFit/>
          </a:bodyPr>
          <a:lstStyle/>
          <a:p>
            <a:pPr marL="182563" indent="-182563">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大阪・関西万博のレガシーや脱炭素と経済成長の両立を踏まえた重点施策の考え方の追記</a:t>
            </a:r>
            <a:endParaRPr lang="en-US" altLang="ja-JP" sz="1400" dirty="0">
              <a:latin typeface="Meiryo UI" panose="020B0604030504040204" pitchFamily="50" charset="-128"/>
              <a:ea typeface="Meiryo UI" panose="020B0604030504040204" pitchFamily="50" charset="-128"/>
            </a:endParaRPr>
          </a:p>
          <a:p>
            <a:pPr marL="182563" indent="-182563">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現行計画の</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つの取組項目に新たな取組・施策を追加・拡充</a:t>
            </a:r>
            <a:endParaRPr lang="en-US" altLang="ja-JP" sz="1400" dirty="0">
              <a:latin typeface="Meiryo UI" panose="020B0604030504040204" pitchFamily="50" charset="-128"/>
              <a:ea typeface="Meiryo UI" panose="020B0604030504040204" pitchFamily="50" charset="-128"/>
            </a:endParaRPr>
          </a:p>
          <a:p>
            <a:pPr marL="182563" indent="-182563">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ヒートアイランド対策推進計画の統合</a:t>
            </a:r>
            <a:endParaRPr lang="en-US" altLang="ja-JP" sz="14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5AB620AD-94B9-4C08-A9A7-503B4E264D81}"/>
              </a:ext>
            </a:extLst>
          </p:cNvPr>
          <p:cNvSpPr txBox="1"/>
          <p:nvPr/>
        </p:nvSpPr>
        <p:spPr>
          <a:xfrm>
            <a:off x="5985403" y="5929535"/>
            <a:ext cx="3677610" cy="307777"/>
          </a:xfrm>
          <a:prstGeom prst="rect">
            <a:avLst/>
          </a:prstGeom>
          <a:solidFill>
            <a:schemeClr val="accent2">
              <a:lumMod val="60000"/>
              <a:lumOff val="40000"/>
              <a:alpha val="40000"/>
            </a:schemeClr>
          </a:solidFill>
        </p:spPr>
        <p:txBody>
          <a:bodyPr wrap="square" rtlCol="0">
            <a:spAutoFit/>
          </a:bodyPr>
          <a:lstStyle/>
          <a:p>
            <a:pPr marL="182563" indent="-182563">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目標設定の考え方</a:t>
            </a:r>
            <a:endParaRPr kumimoji="1" lang="ja-JP" altLang="en-US" sz="14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77D10DFE-8046-4B3A-84E8-249FAF788163}"/>
              </a:ext>
            </a:extLst>
          </p:cNvPr>
          <p:cNvSpPr txBox="1"/>
          <p:nvPr/>
        </p:nvSpPr>
        <p:spPr>
          <a:xfrm>
            <a:off x="5817096" y="1639834"/>
            <a:ext cx="3347391" cy="307777"/>
          </a:xfrm>
          <a:prstGeom prst="rect">
            <a:avLst/>
          </a:prstGeom>
          <a:noFill/>
          <a:ln>
            <a:noFill/>
          </a:ln>
        </p:spPr>
        <p:txBody>
          <a:bodyPr wrap="none" rtlCol="0">
            <a:spAutoFit/>
          </a:bodyPr>
          <a:lstStyle/>
          <a:p>
            <a:r>
              <a:rPr kumimoji="1" lang="ja-JP" altLang="en-US" sz="1400" u="sng" dirty="0">
                <a:latin typeface="Meiryo UI" panose="020B0604030504040204" pitchFamily="50" charset="-128"/>
                <a:ea typeface="Meiryo UI" panose="020B0604030504040204" pitchFamily="50" charset="-128"/>
              </a:rPr>
              <a:t>＜見直すべき点・更新すべき点のポイント＞</a:t>
            </a:r>
          </a:p>
        </p:txBody>
      </p:sp>
      <p:cxnSp>
        <p:nvCxnSpPr>
          <p:cNvPr id="6" name="直線コネクタ 5">
            <a:extLst>
              <a:ext uri="{FF2B5EF4-FFF2-40B4-BE49-F238E27FC236}">
                <a16:creationId xmlns:a16="http://schemas.microsoft.com/office/drawing/2014/main" id="{B3A362D7-016C-4ECE-9057-498E870F1B64}"/>
              </a:ext>
            </a:extLst>
          </p:cNvPr>
          <p:cNvCxnSpPr>
            <a:cxnSpLocks/>
          </p:cNvCxnSpPr>
          <p:nvPr/>
        </p:nvCxnSpPr>
        <p:spPr>
          <a:xfrm>
            <a:off x="416496" y="2996952"/>
            <a:ext cx="936104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A2189CE7-F6DA-435B-AF17-4057F5FAA045}"/>
              </a:ext>
            </a:extLst>
          </p:cNvPr>
          <p:cNvCxnSpPr>
            <a:cxnSpLocks/>
          </p:cNvCxnSpPr>
          <p:nvPr/>
        </p:nvCxnSpPr>
        <p:spPr>
          <a:xfrm>
            <a:off x="416496" y="4239438"/>
            <a:ext cx="936104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476B3A23-67B7-4B98-8AAA-C49DB6F16846}"/>
              </a:ext>
            </a:extLst>
          </p:cNvPr>
          <p:cNvCxnSpPr>
            <a:cxnSpLocks/>
          </p:cNvCxnSpPr>
          <p:nvPr/>
        </p:nvCxnSpPr>
        <p:spPr>
          <a:xfrm>
            <a:off x="416496" y="5517232"/>
            <a:ext cx="936104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9298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764704"/>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6</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a:spcBef>
                <a:spcPts val="3000"/>
              </a:spcBef>
            </a:pPr>
            <a:r>
              <a:rPr lang="ja-JP" altLang="en-US" sz="2000" b="1" dirty="0">
                <a:latin typeface="Meiryo UI" panose="020B0604030504040204" pitchFamily="50" charset="-128"/>
                <a:ea typeface="Meiryo UI" panose="020B0604030504040204" pitchFamily="50" charset="-128"/>
              </a:rPr>
              <a:t>　４　目標設定の考え方について（改定計画）</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6</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32754922-A12A-4922-92E5-28D94EE06ACE}"/>
              </a:ext>
            </a:extLst>
          </p:cNvPr>
          <p:cNvPicPr>
            <a:picLocks noChangeAspect="1"/>
          </p:cNvPicPr>
          <p:nvPr/>
        </p:nvPicPr>
        <p:blipFill>
          <a:blip r:embed="rId2"/>
          <a:stretch>
            <a:fillRect/>
          </a:stretch>
        </p:blipFill>
        <p:spPr>
          <a:xfrm>
            <a:off x="1496616" y="2688849"/>
            <a:ext cx="6509794" cy="3980511"/>
          </a:xfrm>
          <a:prstGeom prst="rect">
            <a:avLst/>
          </a:prstGeom>
        </p:spPr>
      </p:pic>
      <p:cxnSp>
        <p:nvCxnSpPr>
          <p:cNvPr id="5" name="直線コネクタ 4">
            <a:extLst>
              <a:ext uri="{FF2B5EF4-FFF2-40B4-BE49-F238E27FC236}">
                <a16:creationId xmlns:a16="http://schemas.microsoft.com/office/drawing/2014/main" id="{A6078B77-1411-4AA8-983C-699766CEE752}"/>
              </a:ext>
            </a:extLst>
          </p:cNvPr>
          <p:cNvCxnSpPr>
            <a:cxnSpLocks/>
          </p:cNvCxnSpPr>
          <p:nvPr/>
        </p:nvCxnSpPr>
        <p:spPr>
          <a:xfrm flipV="1">
            <a:off x="3738390" y="3392005"/>
            <a:ext cx="504000" cy="252000"/>
          </a:xfrm>
          <a:prstGeom prst="line">
            <a:avLst/>
          </a:prstGeom>
          <a:ln w="9525">
            <a:solidFill>
              <a:srgbClr val="0070C0"/>
            </a:solidFill>
            <a:prstDash val="sysDash"/>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DCDC0FF5-4571-4516-94AE-EB8BE31A10F9}"/>
              </a:ext>
            </a:extLst>
          </p:cNvPr>
          <p:cNvSpPr txBox="1"/>
          <p:nvPr/>
        </p:nvSpPr>
        <p:spPr>
          <a:xfrm>
            <a:off x="1352600" y="2453271"/>
            <a:ext cx="825867" cy="261610"/>
          </a:xfrm>
          <a:prstGeom prst="rect">
            <a:avLst/>
          </a:prstGeom>
          <a:noFill/>
        </p:spPr>
        <p:txBody>
          <a:bodyPr wrap="non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万</a:t>
            </a:r>
            <a:r>
              <a:rPr kumimoji="1" lang="en-US" altLang="ja-JP" sz="1100" dirty="0">
                <a:latin typeface="Meiryo UI" panose="020B0604030504040204" pitchFamily="50" charset="-128"/>
                <a:ea typeface="Meiryo UI" panose="020B0604030504040204" pitchFamily="50" charset="-128"/>
              </a:rPr>
              <a:t>t-CO</a:t>
            </a:r>
            <a:r>
              <a:rPr kumimoji="1" lang="en-US" altLang="ja-JP" sz="1100" baseline="-25000" dirty="0">
                <a:latin typeface="Meiryo UI" panose="020B0604030504040204" pitchFamily="50" charset="-128"/>
                <a:ea typeface="Meiryo UI" panose="020B0604030504040204" pitchFamily="50" charset="-128"/>
              </a:rPr>
              <a:t>2</a:t>
            </a:r>
            <a:r>
              <a:rPr kumimoji="1" lang="en-US" altLang="ja-JP" sz="1100" dirty="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4DF17ADA-45EC-480B-8BE1-0EF2A89E7317}"/>
              </a:ext>
            </a:extLst>
          </p:cNvPr>
          <p:cNvSpPr txBox="1"/>
          <p:nvPr/>
        </p:nvSpPr>
        <p:spPr>
          <a:xfrm>
            <a:off x="2648744" y="2669104"/>
            <a:ext cx="902811" cy="307777"/>
          </a:xfrm>
          <a:prstGeom prst="rect">
            <a:avLst/>
          </a:prstGeom>
          <a:noFill/>
        </p:spPr>
        <p:txBody>
          <a:bodyPr wrap="none" rtlCol="0">
            <a:spAutoFit/>
          </a:bodyPr>
          <a:lstStyle/>
          <a:p>
            <a:r>
              <a:rPr lang="ja-JP" altLang="en-US" sz="1400" dirty="0">
                <a:solidFill>
                  <a:srgbClr val="FF0000"/>
                </a:solidFill>
                <a:latin typeface="Meiryo UI" panose="020B0604030504040204" pitchFamily="50" charset="-128"/>
                <a:ea typeface="Meiryo UI" panose="020B0604030504040204" pitchFamily="50" charset="-128"/>
              </a:rPr>
              <a:t>現況推計</a:t>
            </a:r>
            <a:endParaRPr kumimoji="1" lang="ja-JP" altLang="en-US" sz="1400" dirty="0">
              <a:solidFill>
                <a:srgbClr val="FF0000"/>
              </a:solidFill>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F94CF2F4-7259-4EEA-B050-F3A843E5CDA2}"/>
              </a:ext>
            </a:extLst>
          </p:cNvPr>
          <p:cNvSpPr txBox="1"/>
          <p:nvPr/>
        </p:nvSpPr>
        <p:spPr>
          <a:xfrm>
            <a:off x="3990390" y="2669104"/>
            <a:ext cx="918136" cy="523220"/>
          </a:xfrm>
          <a:prstGeom prst="rect">
            <a:avLst/>
          </a:prstGeom>
          <a:noFill/>
        </p:spPr>
        <p:txBody>
          <a:bodyPr wrap="none" rtlCol="0">
            <a:spAutoFit/>
          </a:bodyPr>
          <a:lstStyle/>
          <a:p>
            <a:pPr algn="ctr"/>
            <a:r>
              <a:rPr kumimoji="1" lang="ja-JP" altLang="en-US" sz="1400" dirty="0">
                <a:solidFill>
                  <a:srgbClr val="FF0000"/>
                </a:solidFill>
                <a:latin typeface="Meiryo UI" panose="020B0604030504040204" pitchFamily="50" charset="-128"/>
                <a:ea typeface="Meiryo UI" panose="020B0604030504040204" pitchFamily="50" charset="-128"/>
              </a:rPr>
              <a:t>現状趨勢</a:t>
            </a:r>
            <a:endParaRPr kumimoji="1" lang="en-US" altLang="ja-JP" sz="1400" dirty="0">
              <a:solidFill>
                <a:srgbClr val="FF0000"/>
              </a:solidFill>
              <a:latin typeface="Meiryo UI" panose="020B0604030504040204" pitchFamily="50" charset="-128"/>
              <a:ea typeface="Meiryo UI" panose="020B0604030504040204" pitchFamily="50" charset="-128"/>
            </a:endParaRPr>
          </a:p>
          <a:p>
            <a:pPr algn="ct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BAU</a:t>
            </a:r>
            <a:r>
              <a:rPr lang="ja-JP" altLang="en-US" sz="1400" dirty="0">
                <a:solidFill>
                  <a:srgbClr val="FF0000"/>
                </a:solidFill>
                <a:latin typeface="Meiryo UI" panose="020B0604030504040204" pitchFamily="50" charset="-128"/>
                <a:ea typeface="Meiryo UI" panose="020B0604030504040204" pitchFamily="50" charset="-128"/>
              </a:rPr>
              <a:t>）</a:t>
            </a:r>
            <a:endParaRPr kumimoji="1" lang="ja-JP" altLang="en-US" sz="1400" dirty="0">
              <a:solidFill>
                <a:srgbClr val="FF0000"/>
              </a:solidFill>
              <a:latin typeface="Meiryo UI" panose="020B0604030504040204" pitchFamily="50" charset="-128"/>
              <a:ea typeface="Meiryo UI" panose="020B0604030504040204" pitchFamily="50" charset="-128"/>
            </a:endParaRPr>
          </a:p>
        </p:txBody>
      </p:sp>
      <p:cxnSp>
        <p:nvCxnSpPr>
          <p:cNvPr id="26" name="直線コネクタ 25">
            <a:extLst>
              <a:ext uri="{FF2B5EF4-FFF2-40B4-BE49-F238E27FC236}">
                <a16:creationId xmlns:a16="http://schemas.microsoft.com/office/drawing/2014/main" id="{CE93CB98-F3BE-4C97-A3C3-EA4C383823D4}"/>
              </a:ext>
            </a:extLst>
          </p:cNvPr>
          <p:cNvCxnSpPr>
            <a:cxnSpLocks/>
          </p:cNvCxnSpPr>
          <p:nvPr/>
        </p:nvCxnSpPr>
        <p:spPr>
          <a:xfrm>
            <a:off x="4159710" y="3382479"/>
            <a:ext cx="2017426"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3" name="矢印: 下 32">
            <a:extLst>
              <a:ext uri="{FF2B5EF4-FFF2-40B4-BE49-F238E27FC236}">
                <a16:creationId xmlns:a16="http://schemas.microsoft.com/office/drawing/2014/main" id="{3E83F3F0-46AA-4656-BCA2-E83CBA46CE6A}"/>
              </a:ext>
            </a:extLst>
          </p:cNvPr>
          <p:cNvSpPr/>
          <p:nvPr/>
        </p:nvSpPr>
        <p:spPr>
          <a:xfrm>
            <a:off x="5203757" y="3953883"/>
            <a:ext cx="468000" cy="989836"/>
          </a:xfrm>
          <a:prstGeom prst="downArrow">
            <a:avLst/>
          </a:prstGeom>
          <a:solidFill>
            <a:schemeClr val="accent2">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377E9619-F69F-40DD-A086-DFE4F3F7B695}"/>
              </a:ext>
            </a:extLst>
          </p:cNvPr>
          <p:cNvSpPr txBox="1"/>
          <p:nvPr/>
        </p:nvSpPr>
        <p:spPr>
          <a:xfrm>
            <a:off x="5673080" y="4333843"/>
            <a:ext cx="1044000" cy="369332"/>
          </a:xfrm>
          <a:prstGeom prst="rect">
            <a:avLst/>
          </a:prstGeom>
          <a:solidFill>
            <a:schemeClr val="bg1"/>
          </a:solidFill>
          <a:ln>
            <a:solidFill>
              <a:schemeClr val="tx1"/>
            </a:solidFill>
          </a:ln>
        </p:spPr>
        <p:txBody>
          <a:bodyPr wrap="square" rtlCol="0">
            <a:spAutoFit/>
          </a:bodyPr>
          <a:lstStyle/>
          <a:p>
            <a:pPr algn="ctr"/>
            <a:r>
              <a:rPr lang="ja-JP" altLang="en-US" sz="900" dirty="0">
                <a:latin typeface="Meiryo UI" panose="020B0604030504040204" pitchFamily="50" charset="-128"/>
                <a:ea typeface="Meiryo UI" panose="020B0604030504040204" pitchFamily="50" charset="-128"/>
              </a:rPr>
              <a:t>現行対策</a:t>
            </a:r>
            <a:endParaRPr lang="en-US" altLang="ja-JP" sz="900" dirty="0">
              <a:latin typeface="Meiryo UI" panose="020B0604030504040204" pitchFamily="50" charset="-128"/>
              <a:ea typeface="Meiryo UI" panose="020B0604030504040204" pitchFamily="50" charset="-128"/>
            </a:endParaRPr>
          </a:p>
          <a:p>
            <a:pPr algn="ctr"/>
            <a:r>
              <a:rPr lang="ja-JP" altLang="en-US" sz="900" dirty="0">
                <a:latin typeface="Meiryo UI" panose="020B0604030504040204" pitchFamily="50" charset="-128"/>
                <a:ea typeface="Meiryo UI" panose="020B0604030504040204" pitchFamily="50" charset="-128"/>
              </a:rPr>
              <a:t>による削減量</a:t>
            </a:r>
            <a:endParaRPr kumimoji="1" lang="ja-JP" altLang="en-US" sz="900"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EA052748-CBEB-48A8-B1BF-A3EC093FE092}"/>
              </a:ext>
            </a:extLst>
          </p:cNvPr>
          <p:cNvSpPr txBox="1"/>
          <p:nvPr/>
        </p:nvSpPr>
        <p:spPr>
          <a:xfrm>
            <a:off x="229274" y="980728"/>
            <a:ext cx="9294487" cy="1209049"/>
          </a:xfrm>
          <a:prstGeom prst="rect">
            <a:avLst/>
          </a:prstGeom>
          <a:noFill/>
          <a:ln>
            <a:solidFill>
              <a:schemeClr val="tx1"/>
            </a:solidFill>
          </a:ln>
        </p:spPr>
        <p:txBody>
          <a:bodyPr wrap="square">
            <a:spAutoFit/>
          </a:bodyPr>
          <a:lstStyle/>
          <a:p>
            <a:pPr marL="342900" indent="-342900">
              <a:buFont typeface="Wingdings" panose="05000000000000000000" pitchFamily="2" charset="2"/>
              <a:buChar char="Ø"/>
            </a:pPr>
            <a:r>
              <a:rPr lang="ja-JP" altLang="en-US" dirty="0">
                <a:latin typeface="Meiryo UI" panose="020B0604030504040204" pitchFamily="50" charset="-128"/>
                <a:ea typeface="Meiryo UI" panose="020B0604030504040204" pitchFamily="50" charset="-128"/>
              </a:rPr>
              <a:t>国の計画と合わせて、</a:t>
            </a:r>
            <a:r>
              <a:rPr lang="ja-JP" altLang="en-US" b="1" u="sng" dirty="0">
                <a:latin typeface="Meiryo UI" panose="020B0604030504040204" pitchFamily="50" charset="-128"/>
                <a:ea typeface="Meiryo UI" panose="020B0604030504040204" pitchFamily="50" charset="-128"/>
              </a:rPr>
              <a:t>計画期間を</a:t>
            </a:r>
            <a:r>
              <a:rPr lang="en-US" altLang="ja-JP" b="1" u="sng" dirty="0">
                <a:latin typeface="Meiryo UI" panose="020B0604030504040204" pitchFamily="50" charset="-128"/>
                <a:ea typeface="Meiryo UI" panose="020B0604030504040204" pitchFamily="50" charset="-128"/>
              </a:rPr>
              <a:t>2040</a:t>
            </a:r>
            <a:r>
              <a:rPr lang="ja-JP" altLang="en-US" b="1" u="sng" dirty="0">
                <a:latin typeface="Meiryo UI" panose="020B0604030504040204" pitchFamily="50" charset="-128"/>
                <a:ea typeface="Meiryo UI" panose="020B0604030504040204" pitchFamily="50" charset="-128"/>
              </a:rPr>
              <a:t>年度まで</a:t>
            </a:r>
            <a:r>
              <a:rPr lang="ja-JP" altLang="en-US" dirty="0">
                <a:latin typeface="Meiryo UI" panose="020B0604030504040204" pitchFamily="50" charset="-128"/>
                <a:ea typeface="Meiryo UI" panose="020B0604030504040204" pitchFamily="50" charset="-128"/>
              </a:rPr>
              <a:t>とする</a:t>
            </a:r>
            <a:endParaRPr lang="en-US" altLang="ja-JP" dirty="0">
              <a:latin typeface="Meiryo UI" panose="020B0604030504040204" pitchFamily="50" charset="-128"/>
              <a:ea typeface="Meiryo UI" panose="020B0604030504040204" pitchFamily="50" charset="-128"/>
            </a:endParaRPr>
          </a:p>
          <a:p>
            <a:pPr marL="342900" indent="-342900">
              <a:buFont typeface="Wingdings" panose="05000000000000000000" pitchFamily="2" charset="2"/>
              <a:buChar char="Ø"/>
            </a:pPr>
            <a:r>
              <a:rPr lang="ja-JP" altLang="en-US" dirty="0">
                <a:latin typeface="Meiryo UI" panose="020B0604030504040204" pitchFamily="50" charset="-128"/>
                <a:ea typeface="Meiryo UI" panose="020B0604030504040204" pitchFamily="50" charset="-128"/>
              </a:rPr>
              <a:t>国の地球温暖化対策計画に即して、府現行計画の目標設定の考え方も踏まえ、重点的に実施する取組による削減効果等を考慮の上、</a:t>
            </a:r>
            <a:r>
              <a:rPr lang="en-US" altLang="ja-JP" b="1" u="sng" dirty="0">
                <a:latin typeface="Meiryo UI" panose="020B0604030504040204" pitchFamily="50" charset="-128"/>
                <a:ea typeface="Meiryo UI" panose="020B0604030504040204" pitchFamily="50" charset="-128"/>
              </a:rPr>
              <a:t>2035</a:t>
            </a:r>
            <a:r>
              <a:rPr lang="ja-JP" altLang="en-US" b="1" u="sng" dirty="0">
                <a:latin typeface="Meiryo UI" panose="020B0604030504040204" pitchFamily="50" charset="-128"/>
                <a:ea typeface="Meiryo UI" panose="020B0604030504040204" pitchFamily="50" charset="-128"/>
              </a:rPr>
              <a:t>年度の野心的な目標を設定</a:t>
            </a:r>
            <a:r>
              <a:rPr lang="ja-JP" altLang="en-US" dirty="0">
                <a:latin typeface="Meiryo UI" panose="020B0604030504040204" pitchFamily="50" charset="-128"/>
                <a:ea typeface="Meiryo UI" panose="020B0604030504040204" pitchFamily="50" charset="-128"/>
              </a:rPr>
              <a:t>する。</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また、</a:t>
            </a:r>
            <a:r>
              <a:rPr lang="en-US" altLang="ja-JP" b="1" u="sng" dirty="0">
                <a:latin typeface="Meiryo UI" panose="020B0604030504040204" pitchFamily="50" charset="-128"/>
                <a:ea typeface="Meiryo UI" panose="020B0604030504040204" pitchFamily="50" charset="-128"/>
              </a:rPr>
              <a:t>2040</a:t>
            </a:r>
            <a:r>
              <a:rPr lang="ja-JP" altLang="en-US" b="1" u="sng" dirty="0">
                <a:latin typeface="Meiryo UI" panose="020B0604030504040204" pitchFamily="50" charset="-128"/>
                <a:ea typeface="Meiryo UI" panose="020B0604030504040204" pitchFamily="50" charset="-128"/>
              </a:rPr>
              <a:t>年度は</a:t>
            </a:r>
            <a:r>
              <a:rPr lang="en-US" altLang="ja-JP" b="1" u="sng" dirty="0">
                <a:latin typeface="Meiryo UI" panose="020B0604030504040204" pitchFamily="50" charset="-128"/>
                <a:ea typeface="Meiryo UI" panose="020B0604030504040204" pitchFamily="50" charset="-128"/>
              </a:rPr>
              <a:t>2050</a:t>
            </a:r>
            <a:r>
              <a:rPr lang="ja-JP" altLang="en-US" b="1" u="sng" dirty="0">
                <a:latin typeface="Meiryo UI" panose="020B0604030504040204" pitchFamily="50" charset="-128"/>
                <a:ea typeface="Meiryo UI" panose="020B0604030504040204" pitchFamily="50" charset="-128"/>
              </a:rPr>
              <a:t>年</a:t>
            </a:r>
            <a:r>
              <a:rPr lang="en-US" altLang="ja-JP" b="1" u="sng" dirty="0">
                <a:latin typeface="Meiryo UI" panose="020B0604030504040204" pitchFamily="50" charset="-128"/>
                <a:ea typeface="Meiryo UI" panose="020B0604030504040204" pitchFamily="50" charset="-128"/>
              </a:rPr>
              <a:t>CN</a:t>
            </a:r>
            <a:r>
              <a:rPr lang="ja-JP" altLang="en-US" b="1" u="sng" dirty="0">
                <a:latin typeface="Meiryo UI" panose="020B0604030504040204" pitchFamily="50" charset="-128"/>
                <a:ea typeface="Meiryo UI" panose="020B0604030504040204" pitchFamily="50" charset="-128"/>
              </a:rPr>
              <a:t>に向けたマイルストーンとして設定</a:t>
            </a:r>
            <a:r>
              <a:rPr lang="ja-JP" altLang="en-US" dirty="0">
                <a:latin typeface="Meiryo UI" panose="020B0604030504040204" pitchFamily="50" charset="-128"/>
                <a:ea typeface="Meiryo UI" panose="020B0604030504040204" pitchFamily="50" charset="-128"/>
              </a:rPr>
              <a:t>する。</a:t>
            </a:r>
            <a:endParaRPr lang="en-US" altLang="ja-JP" dirty="0">
              <a:latin typeface="Meiryo UI" panose="020B0604030504040204" pitchFamily="50" charset="-128"/>
              <a:ea typeface="Meiryo UI" panose="020B0604030504040204" pitchFamily="50" charset="-128"/>
            </a:endParaRPr>
          </a:p>
        </p:txBody>
      </p:sp>
      <p:sp>
        <p:nvSpPr>
          <p:cNvPr id="2" name="矢印: ストライプ 1">
            <a:extLst>
              <a:ext uri="{FF2B5EF4-FFF2-40B4-BE49-F238E27FC236}">
                <a16:creationId xmlns:a16="http://schemas.microsoft.com/office/drawing/2014/main" id="{377F0DDF-117C-42EF-8BE2-D7C038009051}"/>
              </a:ext>
            </a:extLst>
          </p:cNvPr>
          <p:cNvSpPr/>
          <p:nvPr/>
        </p:nvSpPr>
        <p:spPr>
          <a:xfrm rot="5400000">
            <a:off x="5167757" y="3461273"/>
            <a:ext cx="540000" cy="424780"/>
          </a:xfrm>
          <a:prstGeom prst="stripedRightArrow">
            <a:avLst/>
          </a:prstGeom>
          <a:solidFill>
            <a:schemeClr val="accent2">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a:extLst>
              <a:ext uri="{FF2B5EF4-FFF2-40B4-BE49-F238E27FC236}">
                <a16:creationId xmlns:a16="http://schemas.microsoft.com/office/drawing/2014/main" id="{24A1588C-1E82-4637-ABC0-4C7113E9B086}"/>
              </a:ext>
            </a:extLst>
          </p:cNvPr>
          <p:cNvCxnSpPr>
            <a:cxnSpLocks/>
          </p:cNvCxnSpPr>
          <p:nvPr/>
        </p:nvCxnSpPr>
        <p:spPr>
          <a:xfrm>
            <a:off x="5438831" y="4943719"/>
            <a:ext cx="1890433" cy="1160999"/>
          </a:xfrm>
          <a:prstGeom prst="line">
            <a:avLst/>
          </a:prstGeom>
          <a:ln w="9525">
            <a:solidFill>
              <a:srgbClr val="FF0000"/>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25F2780D-183F-4E28-956B-FD9C98314BEA}"/>
              </a:ext>
            </a:extLst>
          </p:cNvPr>
          <p:cNvSpPr txBox="1"/>
          <p:nvPr/>
        </p:nvSpPr>
        <p:spPr>
          <a:xfrm>
            <a:off x="5673080" y="3507121"/>
            <a:ext cx="1044000" cy="369332"/>
          </a:xfrm>
          <a:prstGeom prst="rect">
            <a:avLst/>
          </a:prstGeom>
          <a:solidFill>
            <a:schemeClr val="bg1"/>
          </a:solidFill>
          <a:ln>
            <a:solidFill>
              <a:schemeClr val="tx1"/>
            </a:solidFill>
          </a:ln>
        </p:spPr>
        <p:txBody>
          <a:bodyPr wrap="square" rtlCol="0">
            <a:spAutoFit/>
          </a:bodyPr>
          <a:lstStyle/>
          <a:p>
            <a:pPr algn="ctr"/>
            <a:r>
              <a:rPr lang="ja-JP" altLang="en-US" sz="900" dirty="0">
                <a:latin typeface="Meiryo UI" panose="020B0604030504040204" pitchFamily="50" charset="-128"/>
                <a:ea typeface="Meiryo UI" panose="020B0604030504040204" pitchFamily="50" charset="-128"/>
              </a:rPr>
              <a:t>新たな対策</a:t>
            </a:r>
            <a:endParaRPr lang="en-US" altLang="ja-JP" sz="900" dirty="0">
              <a:latin typeface="Meiryo UI" panose="020B0604030504040204" pitchFamily="50" charset="-128"/>
              <a:ea typeface="Meiryo UI" panose="020B0604030504040204" pitchFamily="50" charset="-128"/>
            </a:endParaRPr>
          </a:p>
          <a:p>
            <a:pPr algn="ctr"/>
            <a:r>
              <a:rPr lang="ja-JP" altLang="en-US" sz="900" dirty="0">
                <a:latin typeface="Meiryo UI" panose="020B0604030504040204" pitchFamily="50" charset="-128"/>
                <a:ea typeface="Meiryo UI" panose="020B0604030504040204" pitchFamily="50" charset="-128"/>
              </a:rPr>
              <a:t>による削減量</a:t>
            </a:r>
            <a:endParaRPr kumimoji="1" lang="ja-JP" altLang="en-US" sz="900" dirty="0">
              <a:latin typeface="Meiryo UI" panose="020B0604030504040204" pitchFamily="50" charset="-128"/>
              <a:ea typeface="Meiryo UI" panose="020B0604030504040204" pitchFamily="50" charset="-128"/>
            </a:endParaRPr>
          </a:p>
        </p:txBody>
      </p:sp>
      <p:sp>
        <p:nvSpPr>
          <p:cNvPr id="19" name="四角形: 角を丸くする 18">
            <a:extLst>
              <a:ext uri="{FF2B5EF4-FFF2-40B4-BE49-F238E27FC236}">
                <a16:creationId xmlns:a16="http://schemas.microsoft.com/office/drawing/2014/main" id="{6602CC7F-B201-42ED-9DD0-2D484F3C0445}"/>
              </a:ext>
            </a:extLst>
          </p:cNvPr>
          <p:cNvSpPr/>
          <p:nvPr/>
        </p:nvSpPr>
        <p:spPr>
          <a:xfrm>
            <a:off x="183342" y="548680"/>
            <a:ext cx="4841666"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改定計画における計画期間・削減目標の考え方</a:t>
            </a:r>
          </a:p>
        </p:txBody>
      </p:sp>
    </p:spTree>
    <p:extLst>
      <p:ext uri="{BB962C8B-B14F-4D97-AF65-F5344CB8AC3E}">
        <p14:creationId xmlns:p14="http://schemas.microsoft.com/office/powerpoint/2010/main" val="3956258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91C3881-6095-4293-97DB-E179A0AFCDF5}"/>
              </a:ext>
            </a:extLst>
          </p:cNvPr>
          <p:cNvSpPr txBox="1"/>
          <p:nvPr/>
        </p:nvSpPr>
        <p:spPr>
          <a:xfrm>
            <a:off x="56456" y="986962"/>
            <a:ext cx="9649072" cy="2554545"/>
          </a:xfrm>
          <a:prstGeom prst="rect">
            <a:avLst/>
          </a:prstGeom>
          <a:noFill/>
        </p:spPr>
        <p:txBody>
          <a:bodyPr wrap="square">
            <a:spAutoFit/>
          </a:bodyPr>
          <a:lstStyle/>
          <a:p>
            <a:r>
              <a:rPr lang="en-US" altLang="ja-JP" sz="2000" dirty="0">
                <a:latin typeface="Meiryo UI" panose="020B0604030504040204" pitchFamily="50" charset="-128"/>
                <a:ea typeface="Meiryo UI" panose="020B0604030504040204" pitchFamily="50" charset="-128"/>
              </a:rPr>
              <a:t>2040</a:t>
            </a:r>
            <a:r>
              <a:rPr lang="ja-JP" altLang="en-US" sz="2000" dirty="0">
                <a:latin typeface="Meiryo UI" panose="020B0604030504040204" pitchFamily="50" charset="-128"/>
                <a:ea typeface="Meiryo UI" panose="020B0604030504040204" pitchFamily="50" charset="-128"/>
              </a:rPr>
              <a:t>年に向けた排出量削減対策については、従来の対策を継続して取り組むとともに、以下の方針で取組を実施</a:t>
            </a:r>
            <a:br>
              <a:rPr lang="en-US" altLang="ja-JP" sz="2000" dirty="0">
                <a:latin typeface="Meiryo UI" panose="020B0604030504040204" pitchFamily="50" charset="-128"/>
                <a:ea typeface="Meiryo UI" panose="020B0604030504040204" pitchFamily="50" charset="-128"/>
              </a:rPr>
            </a:br>
            <a:endParaRPr lang="en-US" altLang="ja-JP" sz="2000" dirty="0">
              <a:latin typeface="Meiryo UI" panose="020B0604030504040204" pitchFamily="50" charset="-128"/>
              <a:ea typeface="Meiryo UI" panose="020B0604030504040204" pitchFamily="50" charset="-128"/>
            </a:endParaRPr>
          </a:p>
          <a:p>
            <a:pPr marL="342900" indent="-342900">
              <a:buFont typeface="Wingdings" panose="05000000000000000000" pitchFamily="2" charset="2"/>
              <a:buChar char="Ø"/>
            </a:pPr>
            <a:r>
              <a:rPr lang="ja-JP" altLang="en-US" sz="2000" dirty="0">
                <a:latin typeface="Meiryo UI" panose="020B0604030504040204" pitchFamily="50" charset="-128"/>
                <a:ea typeface="Meiryo UI" panose="020B0604030504040204" pitchFamily="50" charset="-128"/>
              </a:rPr>
              <a:t>現行計画の</a:t>
            </a:r>
            <a:r>
              <a:rPr lang="en-US" altLang="ja-JP" sz="2000" dirty="0">
                <a:latin typeface="Meiryo UI" panose="020B0604030504040204" pitchFamily="50" charset="-128"/>
                <a:ea typeface="Meiryo UI" panose="020B0604030504040204" pitchFamily="50" charset="-128"/>
              </a:rPr>
              <a:t>7</a:t>
            </a:r>
            <a:r>
              <a:rPr lang="ja-JP" altLang="en-US" sz="2000" dirty="0">
                <a:latin typeface="Meiryo UI" panose="020B0604030504040204" pitchFamily="50" charset="-128"/>
                <a:ea typeface="Meiryo UI" panose="020B0604030504040204" pitchFamily="50" charset="-128"/>
              </a:rPr>
              <a:t>つの取組項目に新たな取組・施策を追加・拡充</a:t>
            </a:r>
            <a:br>
              <a:rPr lang="en-US" altLang="ja-JP" sz="2000" b="1" u="sng"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（おおさかヒートアイランド対策推進計画の統合を含む）</a:t>
            </a:r>
            <a:br>
              <a:rPr lang="en-US" altLang="ja-JP" sz="2000" dirty="0">
                <a:latin typeface="Meiryo UI" panose="020B0604030504040204" pitchFamily="50" charset="-128"/>
                <a:ea typeface="Meiryo UI" panose="020B0604030504040204" pitchFamily="50" charset="-128"/>
              </a:rPr>
            </a:br>
            <a:endParaRPr lang="en-US" altLang="ja-JP" sz="2000" dirty="0">
              <a:latin typeface="Meiryo UI" panose="020B0604030504040204" pitchFamily="50" charset="-128"/>
              <a:ea typeface="Meiryo UI" panose="020B0604030504040204" pitchFamily="50" charset="-128"/>
            </a:endParaRPr>
          </a:p>
          <a:p>
            <a:pPr marL="342900" indent="-342900">
              <a:buFont typeface="Wingdings" panose="05000000000000000000" pitchFamily="2" charset="2"/>
              <a:buChar char="Ø"/>
            </a:pPr>
            <a:r>
              <a:rPr lang="ja-JP" altLang="en-US" sz="2000" b="1" dirty="0">
                <a:latin typeface="Meiryo UI" panose="020B0604030504040204" pitchFamily="50" charset="-128"/>
                <a:ea typeface="Meiryo UI" panose="020B0604030504040204" pitchFamily="50" charset="-128"/>
              </a:rPr>
              <a:t>「大阪・関西万博のレガシーを継承する施策」</a:t>
            </a:r>
            <a:r>
              <a:rPr lang="ja-JP" altLang="en-US" sz="2000" dirty="0">
                <a:latin typeface="Meiryo UI" panose="020B0604030504040204" pitchFamily="50" charset="-128"/>
                <a:ea typeface="Meiryo UI" panose="020B0604030504040204" pitchFamily="50" charset="-128"/>
              </a:rPr>
              <a:t>や</a:t>
            </a:r>
            <a:r>
              <a:rPr lang="ja-JP" altLang="en-US" sz="2000" b="1" dirty="0">
                <a:latin typeface="Meiryo UI" panose="020B0604030504040204" pitchFamily="50" charset="-128"/>
                <a:ea typeface="Meiryo UI" panose="020B0604030504040204" pitchFamily="50" charset="-128"/>
              </a:rPr>
              <a:t>「脱炭素と経済成長の両立に寄与する施策」</a:t>
            </a:r>
            <a:r>
              <a:rPr lang="ja-JP" altLang="en-US" sz="2000" dirty="0">
                <a:latin typeface="Meiryo UI" panose="020B0604030504040204" pitchFamily="50" charset="-128"/>
                <a:ea typeface="Meiryo UI" panose="020B0604030504040204" pitchFamily="50" charset="-128"/>
              </a:rPr>
              <a:t>として、以下の施策について重点的に取り組む</a:t>
            </a:r>
            <a:endParaRPr lang="en-US" altLang="ja-JP" sz="2000" dirty="0">
              <a:latin typeface="Meiryo UI" panose="020B0604030504040204" pitchFamily="50" charset="-128"/>
              <a:ea typeface="Meiryo UI" panose="020B0604030504040204" pitchFamily="50" charset="-128"/>
            </a:endParaRPr>
          </a:p>
        </p:txBody>
      </p:sp>
      <p:sp>
        <p:nvSpPr>
          <p:cNvPr id="4" name="角丸四角形 3">
            <a:extLst>
              <a:ext uri="{FF2B5EF4-FFF2-40B4-BE49-F238E27FC236}">
                <a16:creationId xmlns:a16="http://schemas.microsoft.com/office/drawing/2014/main" id="{193F0EB1-968E-7C93-2FDB-5CD9D872D127}"/>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8" name="四角形: 角を丸くする 7">
            <a:extLst>
              <a:ext uri="{FF2B5EF4-FFF2-40B4-BE49-F238E27FC236}">
                <a16:creationId xmlns:a16="http://schemas.microsoft.com/office/drawing/2014/main" id="{C6856AD8-B49D-4DBB-9B25-AA266E8B6F14}"/>
              </a:ext>
            </a:extLst>
          </p:cNvPr>
          <p:cNvSpPr/>
          <p:nvPr/>
        </p:nvSpPr>
        <p:spPr>
          <a:xfrm>
            <a:off x="183342" y="548680"/>
            <a:ext cx="5561746"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改定計画における排出量削減対策・重点施策の考え方</a:t>
            </a:r>
          </a:p>
        </p:txBody>
      </p:sp>
      <p:sp>
        <p:nvSpPr>
          <p:cNvPr id="9" name="スライド番号プレースホルダー 9">
            <a:extLst>
              <a:ext uri="{FF2B5EF4-FFF2-40B4-BE49-F238E27FC236}">
                <a16:creationId xmlns:a16="http://schemas.microsoft.com/office/drawing/2014/main" id="{063274D8-EB89-4CC7-8206-8A9CEB1AB61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7</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2" name="正方形/長方形 1">
            <a:extLst>
              <a:ext uri="{FF2B5EF4-FFF2-40B4-BE49-F238E27FC236}">
                <a16:creationId xmlns:a16="http://schemas.microsoft.com/office/drawing/2014/main" id="{BA9C92F6-5067-4EE5-9E5B-24AAA4427540}"/>
              </a:ext>
            </a:extLst>
          </p:cNvPr>
          <p:cNvSpPr/>
          <p:nvPr/>
        </p:nvSpPr>
        <p:spPr>
          <a:xfrm>
            <a:off x="56456" y="1844824"/>
            <a:ext cx="9649072" cy="48245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06BC852F-CEBD-44B5-A60A-E388263BAE78}"/>
              </a:ext>
            </a:extLst>
          </p:cNvPr>
          <p:cNvSpPr txBox="1"/>
          <p:nvPr/>
        </p:nvSpPr>
        <p:spPr>
          <a:xfrm>
            <a:off x="564006" y="4149080"/>
            <a:ext cx="9141522" cy="2246769"/>
          </a:xfrm>
          <a:prstGeom prst="rect">
            <a:avLst/>
          </a:prstGeom>
          <a:noFill/>
          <a:ln>
            <a:noFill/>
          </a:ln>
        </p:spPr>
        <p:txBody>
          <a:bodyPr wrap="square">
            <a:spAutoFit/>
          </a:bodyPr>
          <a:lstStyle/>
          <a:p>
            <a:pPr marL="285750" indent="-285750">
              <a:buFont typeface="Wingdings" panose="05000000000000000000" pitchFamily="2" charset="2"/>
              <a:buChar char="n"/>
            </a:pPr>
            <a:r>
              <a:rPr lang="ja-JP" altLang="en-US" sz="2000" dirty="0">
                <a:latin typeface="Meiryo UI" panose="020B0604030504040204" pitchFamily="50" charset="-128"/>
                <a:ea typeface="Meiryo UI" panose="020B0604030504040204" pitchFamily="50" charset="-128"/>
              </a:rPr>
              <a:t>次世代太陽電池をはじめとしたカーボンニュートラル先進技術の社会実装促進</a:t>
            </a:r>
            <a:endParaRPr lang="en-US" altLang="ja-JP" sz="2000" dirty="0">
              <a:latin typeface="Meiryo UI" panose="020B0604030504040204" pitchFamily="50" charset="-128"/>
              <a:ea typeface="Meiryo UI" panose="020B0604030504040204" pitchFamily="50" charset="-128"/>
            </a:endParaRPr>
          </a:p>
          <a:p>
            <a:endParaRPr lang="en-US" altLang="ja-JP" sz="20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lang="ja-JP" altLang="en-US" sz="2000" dirty="0">
                <a:latin typeface="Meiryo UI" panose="020B0604030504040204" pitchFamily="50" charset="-128"/>
                <a:ea typeface="Meiryo UI" panose="020B0604030504040204" pitchFamily="50" charset="-128"/>
              </a:rPr>
              <a:t>電動モビリティによる脱炭素まちづくりの促進</a:t>
            </a:r>
          </a:p>
          <a:p>
            <a:pPr marL="285750" indent="-285750">
              <a:buFont typeface="Wingdings" panose="05000000000000000000" pitchFamily="2" charset="2"/>
              <a:buChar char="n"/>
            </a:pPr>
            <a:endParaRPr lang="en-US" altLang="ja-JP" sz="20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lang="ja-JP" altLang="en-US" sz="2000" dirty="0">
                <a:latin typeface="Meiryo UI" panose="020B0604030504040204" pitchFamily="50" charset="-128"/>
                <a:ea typeface="Meiryo UI" panose="020B0604030504040204" pitchFamily="50" charset="-128"/>
              </a:rPr>
              <a:t>環境価値の可視化等を通じたあらゆる世代の脱炭素行動変容の促進</a:t>
            </a:r>
          </a:p>
          <a:p>
            <a:pPr marL="285750" indent="-285750">
              <a:buFont typeface="Wingdings" panose="05000000000000000000" pitchFamily="2" charset="2"/>
              <a:buChar char="n"/>
            </a:pPr>
            <a:endParaRPr lang="en-US" altLang="ja-JP" sz="20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lang="en-US" altLang="ja-JP" sz="2000" dirty="0">
                <a:latin typeface="Meiryo UI" panose="020B0604030504040204" pitchFamily="50" charset="-128"/>
                <a:ea typeface="Meiryo UI" panose="020B0604030504040204" pitchFamily="50" charset="-128"/>
              </a:rPr>
              <a:t>GX</a:t>
            </a:r>
            <a:r>
              <a:rPr lang="ja-JP" altLang="en-US" sz="2000" dirty="0">
                <a:latin typeface="Meiryo UI" panose="020B0604030504040204" pitchFamily="50" charset="-128"/>
                <a:ea typeface="Meiryo UI" panose="020B0604030504040204" pitchFamily="50" charset="-128"/>
              </a:rPr>
              <a:t>を通じた脱炭素経営の促進</a:t>
            </a:r>
          </a:p>
        </p:txBody>
      </p:sp>
      <p:sp>
        <p:nvSpPr>
          <p:cNvPr id="13" name="四角形: 角を丸くする 12">
            <a:extLst>
              <a:ext uri="{FF2B5EF4-FFF2-40B4-BE49-F238E27FC236}">
                <a16:creationId xmlns:a16="http://schemas.microsoft.com/office/drawing/2014/main" id="{4F70BE5E-32CB-4BC8-BF25-38DAA78587A4}"/>
              </a:ext>
            </a:extLst>
          </p:cNvPr>
          <p:cNvSpPr/>
          <p:nvPr/>
        </p:nvSpPr>
        <p:spPr>
          <a:xfrm>
            <a:off x="416496" y="3825080"/>
            <a:ext cx="2280062" cy="324000"/>
          </a:xfrm>
          <a:prstGeom prst="roundRect">
            <a:avLst>
              <a:gd name="adj" fmla="val 50000"/>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r>
              <a:rPr lang="en-US" altLang="ja-JP" sz="2000" b="1" dirty="0">
                <a:solidFill>
                  <a:schemeClr val="tx1"/>
                </a:solidFill>
                <a:latin typeface="Meiryo UI" panose="020B0604030504040204" pitchFamily="50" charset="-128"/>
                <a:ea typeface="Meiryo UI" panose="020B0604030504040204" pitchFamily="50" charset="-128"/>
              </a:rPr>
              <a:t>《</a:t>
            </a:r>
            <a:r>
              <a:rPr lang="ja-JP" altLang="en-US" sz="2000" b="1" dirty="0">
                <a:solidFill>
                  <a:schemeClr val="tx1"/>
                </a:solidFill>
                <a:latin typeface="Meiryo UI" panose="020B0604030504040204" pitchFamily="50" charset="-128"/>
                <a:ea typeface="Meiryo UI" panose="020B0604030504040204" pitchFamily="50" charset="-128"/>
              </a:rPr>
              <a:t>重点施策</a:t>
            </a:r>
            <a:r>
              <a:rPr lang="en-US" altLang="ja-JP" sz="2000" b="1" dirty="0">
                <a:solidFill>
                  <a:schemeClr val="tx1"/>
                </a:solidFill>
                <a:latin typeface="Meiryo UI" panose="020B0604030504040204" pitchFamily="50" charset="-128"/>
                <a:ea typeface="Meiryo UI" panose="020B0604030504040204" pitchFamily="50" charset="-128"/>
              </a:rPr>
              <a:t>》</a:t>
            </a:r>
            <a:endParaRPr lang="ja-JP" altLang="en-US" sz="2000" b="1"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718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9">
            <a:extLst>
              <a:ext uri="{FF2B5EF4-FFF2-40B4-BE49-F238E27FC236}">
                <a16:creationId xmlns:a16="http://schemas.microsoft.com/office/drawing/2014/main" id="{1C5D63DF-3B69-820C-7A08-B055A043BBBD}"/>
              </a:ext>
            </a:extLst>
          </p:cNvPr>
          <p:cNvSpPr>
            <a:spLocks noGrp="1"/>
          </p:cNvSpPr>
          <p:nvPr>
            <p:ph type="sldNum" sz="quarter" idx="12"/>
          </p:nvPr>
        </p:nvSpPr>
        <p:spPr>
          <a:xfrm>
            <a:off x="7390161" y="264791"/>
            <a:ext cx="2133600" cy="337038"/>
          </a:xfrm>
        </p:spPr>
        <p:txBody>
          <a:bodyPr vert="horz" lIns="84406" tIns="42203" rIns="84406" bIns="42203" rtlCol="0" anchor="ctr"/>
          <a:lstStyle/>
          <a:p>
            <a:pPr defTabSz="457200"/>
            <a:fld id="{03334358-8247-4568-97F9-9763B8C66191}" type="slidenum">
              <a:rPr kumimoji="0" lang="ja-JP" altLang="en-US" sz="1292" b="1">
                <a:solidFill>
                  <a:prstClr val="white"/>
                </a:solidFill>
                <a:latin typeface="BIZ UDPゴシック" panose="020B0400000000000000" pitchFamily="50" charset="-128"/>
                <a:ea typeface="BIZ UDPゴシック" panose="020B0400000000000000" pitchFamily="50" charset="-128"/>
              </a:rPr>
              <a:pPr defTabSz="457200"/>
              <a:t>8</a:t>
            </a:fld>
            <a:endParaRPr kumimoji="0" lang="ja-JP" altLang="en-US" sz="1292" b="1" dirty="0">
              <a:solidFill>
                <a:prstClr val="white"/>
              </a:solidFill>
              <a:latin typeface="BIZ UDPゴシック" panose="020B0400000000000000" pitchFamily="50" charset="-128"/>
              <a:ea typeface="BIZ UDPゴシック" panose="020B0400000000000000" pitchFamily="50" charset="-128"/>
            </a:endParaRPr>
          </a:p>
        </p:txBody>
      </p:sp>
      <p:sp>
        <p:nvSpPr>
          <p:cNvPr id="30" name="角丸四角形 3">
            <a:extLst>
              <a:ext uri="{FF2B5EF4-FFF2-40B4-BE49-F238E27FC236}">
                <a16:creationId xmlns:a16="http://schemas.microsoft.com/office/drawing/2014/main" id="{E659DC5C-F3A2-4A5B-8EC5-B7F09FAC7A34}"/>
              </a:ext>
            </a:extLst>
          </p:cNvPr>
          <p:cNvSpPr/>
          <p:nvPr/>
        </p:nvSpPr>
        <p:spPr>
          <a:xfrm>
            <a:off x="0" y="6524"/>
            <a:ext cx="9906000" cy="35970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spcBef>
                <a:spcPts val="3000"/>
              </a:spcBef>
              <a:buNone/>
            </a:pPr>
            <a:r>
              <a:rPr lang="ja-JP" altLang="en-US" sz="2000" b="1" dirty="0">
                <a:latin typeface="Meiryo UI" panose="020B0604030504040204" pitchFamily="50" charset="-128"/>
                <a:ea typeface="Meiryo UI" panose="020B0604030504040204" pitchFamily="50" charset="-128"/>
              </a:rPr>
              <a:t>　５　</a:t>
            </a:r>
            <a:r>
              <a:rPr lang="en-US" altLang="ja-JP" sz="2000" b="1" dirty="0">
                <a:latin typeface="Meiryo UI" panose="020B0604030504040204" pitchFamily="50" charset="-128"/>
                <a:ea typeface="Meiryo UI" panose="020B0604030504040204" pitchFamily="50" charset="-128"/>
              </a:rPr>
              <a:t> 2040</a:t>
            </a:r>
            <a:r>
              <a:rPr lang="ja-JP" altLang="en-US" sz="2000" b="1" dirty="0">
                <a:latin typeface="Meiryo UI" panose="020B0604030504040204" pitchFamily="50" charset="-128"/>
                <a:ea typeface="Meiryo UI" panose="020B0604030504040204" pitchFamily="50" charset="-128"/>
              </a:rPr>
              <a:t>年度に向けて取り組む項目について</a:t>
            </a:r>
          </a:p>
        </p:txBody>
      </p:sp>
      <p:sp>
        <p:nvSpPr>
          <p:cNvPr id="31" name="スライド番号プレースホルダー 9">
            <a:extLst>
              <a:ext uri="{FF2B5EF4-FFF2-40B4-BE49-F238E27FC236}">
                <a16:creationId xmlns:a16="http://schemas.microsoft.com/office/drawing/2014/main" id="{540A4E55-A678-4B84-AF64-A069A2B6B3A3}"/>
              </a:ext>
            </a:extLst>
          </p:cNvPr>
          <p:cNvSpPr txBox="1">
            <a:spLocks/>
          </p:cNvSpPr>
          <p:nvPr/>
        </p:nvSpPr>
        <p:spPr>
          <a:xfrm>
            <a:off x="7593258" y="1106"/>
            <a:ext cx="2311400" cy="365125"/>
          </a:xfrm>
          <a:prstGeom prst="rect">
            <a:avLst/>
          </a:prstGeom>
        </p:spPr>
        <p:txBody>
          <a:bodyPr vert="horz" lIns="91440" tIns="45720" rIns="91440" bIns="45720" rtlCol="0" anchor="ctr"/>
          <a:lstStyle>
            <a:defPPr>
              <a:defRPr lang="ja-JP"/>
            </a:defPPr>
            <a:lvl1pPr marL="0" algn="r" defTabSz="921715" rtl="0" eaLnBrk="1" latinLnBrk="0" hangingPunct="1">
              <a:defRPr kumimoji="1" sz="1200" kern="1200">
                <a:solidFill>
                  <a:schemeClr val="tx1">
                    <a:tint val="75000"/>
                  </a:schemeClr>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a:lstStyle>
          <a:p>
            <a:fld id="{03334358-8247-4568-97F9-9763B8C66191}" type="slidenum">
              <a:rPr lang="ja-JP" altLang="en-US" sz="1400" b="1" smtClean="0">
                <a:solidFill>
                  <a:schemeClr val="bg1"/>
                </a:solidFill>
                <a:latin typeface="BIZ UDPゴシック" panose="020B0400000000000000" pitchFamily="50" charset="-128"/>
                <a:ea typeface="BIZ UDPゴシック" panose="020B0400000000000000" pitchFamily="50" charset="-128"/>
              </a:rPr>
              <a:pPr/>
              <a:t>8</a:t>
            </a:fld>
            <a:endParaRPr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0AD9C81A-C504-4A2E-A626-F3EC103319AD}"/>
              </a:ext>
            </a:extLst>
          </p:cNvPr>
          <p:cNvSpPr txBox="1"/>
          <p:nvPr/>
        </p:nvSpPr>
        <p:spPr>
          <a:xfrm>
            <a:off x="128464" y="1127646"/>
            <a:ext cx="9141522" cy="107721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法規制に適合した施工方法の確立に向けた、次世代太陽電池の様々な場所での実証・実装の促進</a:t>
            </a:r>
            <a:endParaRPr lang="en-US" altLang="ja-JP" sz="1600" dirty="0">
              <a:latin typeface="Meiryo UI" panose="020B0604030504040204" pitchFamily="50" charset="-128"/>
              <a:ea typeface="Meiryo UI" panose="020B0604030504040204" pitchFamily="50" charset="-128"/>
            </a:endParaRP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次世代太陽電池等の大阪府関連施設への率先導入や府域での導入拡大</a:t>
            </a:r>
            <a:endParaRPr lang="en-US" altLang="ja-JP" sz="1600" dirty="0">
              <a:latin typeface="Meiryo UI" panose="020B0604030504040204" pitchFamily="50" charset="-128"/>
              <a:ea typeface="Meiryo UI" panose="020B0604030504040204" pitchFamily="50" charset="-128"/>
            </a:endParaRP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国と連携した、水素等の供給拠点整備等の有望なプロジェクトの実施に向けた効果的な支援</a:t>
            </a:r>
            <a:endParaRPr lang="en-US" altLang="ja-JP" sz="1600" dirty="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8398554D-6CFF-42E5-9834-8EAE5A9B0329}"/>
              </a:ext>
            </a:extLst>
          </p:cNvPr>
          <p:cNvSpPr txBox="1"/>
          <p:nvPr/>
        </p:nvSpPr>
        <p:spPr>
          <a:xfrm>
            <a:off x="128464" y="764704"/>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次世代太陽電池をはじめとしたカーボンニュートラル先進技術の社会実装促進</a:t>
            </a:r>
          </a:p>
        </p:txBody>
      </p:sp>
      <p:sp>
        <p:nvSpPr>
          <p:cNvPr id="16" name="テキスト ボックス 15">
            <a:extLst>
              <a:ext uri="{FF2B5EF4-FFF2-40B4-BE49-F238E27FC236}">
                <a16:creationId xmlns:a16="http://schemas.microsoft.com/office/drawing/2014/main" id="{59674B07-3056-43B5-B5C8-32E55AB1D3DB}"/>
              </a:ext>
            </a:extLst>
          </p:cNvPr>
          <p:cNvSpPr txBox="1"/>
          <p:nvPr/>
        </p:nvSpPr>
        <p:spPr>
          <a:xfrm>
            <a:off x="128464" y="2543585"/>
            <a:ext cx="9141522" cy="1323439"/>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次世代太陽電池・蓄電池などと組み合わせた電動モビリティの導入促進</a:t>
            </a:r>
            <a:endParaRPr lang="en-US" altLang="ja-JP" sz="1600" dirty="0">
              <a:latin typeface="Meiryo UI" panose="020B0604030504040204" pitchFamily="50" charset="-128"/>
              <a:ea typeface="Meiryo UI" panose="020B0604030504040204" pitchFamily="50" charset="-128"/>
            </a:endParaRP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電動モビリティの活用と合わせて、地域の観光・魅力を発信する取組に対する支援</a:t>
            </a: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まちづくり・インフラ整備の機会を活用した</a:t>
            </a:r>
            <a:r>
              <a:rPr lang="en-US" altLang="ja-JP" sz="1600" dirty="0">
                <a:latin typeface="Meiryo UI" panose="020B0604030504040204" pitchFamily="50" charset="-128"/>
                <a:ea typeface="Meiryo UI" panose="020B0604030504040204" pitchFamily="50" charset="-128"/>
              </a:rPr>
              <a:t>EV</a:t>
            </a:r>
            <a:r>
              <a:rPr lang="ja-JP" altLang="en-US" sz="1600" dirty="0">
                <a:latin typeface="Meiryo UI" panose="020B0604030504040204" pitchFamily="50" charset="-128"/>
                <a:ea typeface="Meiryo UI" panose="020B0604030504040204" pitchFamily="50" charset="-128"/>
              </a:rPr>
              <a:t>ワイヤレス給電技術の実証支援 </a:t>
            </a: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物流の脱炭素化（物資輸送等での</a:t>
            </a:r>
            <a:r>
              <a:rPr lang="en-US" altLang="ja-JP" sz="1600" dirty="0">
                <a:latin typeface="Meiryo UI" panose="020B0604030504040204" pitchFamily="50" charset="-128"/>
                <a:ea typeface="Meiryo UI" panose="020B0604030504040204" pitchFamily="50" charset="-128"/>
              </a:rPr>
              <a:t>EV</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FC</a:t>
            </a:r>
            <a:r>
              <a:rPr lang="ja-JP" altLang="en-US" sz="1600" dirty="0">
                <a:latin typeface="Meiryo UI" panose="020B0604030504040204" pitchFamily="50" charset="-128"/>
                <a:ea typeface="Meiryo UI" panose="020B0604030504040204" pitchFamily="50" charset="-128"/>
              </a:rPr>
              <a:t>商用車等の電動モビリティの導入促進）に対する支援</a:t>
            </a:r>
            <a:endParaRPr lang="en-US" altLang="ja-JP" sz="16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D44C9028-1238-4E50-A114-3B2E35A91352}"/>
              </a:ext>
            </a:extLst>
          </p:cNvPr>
          <p:cNvSpPr txBox="1"/>
          <p:nvPr/>
        </p:nvSpPr>
        <p:spPr>
          <a:xfrm>
            <a:off x="128464" y="2204864"/>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電動モビリティによる脱炭素まちづくりの促進</a:t>
            </a:r>
          </a:p>
        </p:txBody>
      </p:sp>
      <p:sp>
        <p:nvSpPr>
          <p:cNvPr id="11" name="テキスト ボックス 10">
            <a:extLst>
              <a:ext uri="{FF2B5EF4-FFF2-40B4-BE49-F238E27FC236}">
                <a16:creationId xmlns:a16="http://schemas.microsoft.com/office/drawing/2014/main" id="{68E05923-ECAE-44BC-B752-D7E08824EC46}"/>
              </a:ext>
            </a:extLst>
          </p:cNvPr>
          <p:cNvSpPr txBox="1"/>
          <p:nvPr/>
        </p:nvSpPr>
        <p:spPr>
          <a:xfrm>
            <a:off x="128464" y="5373216"/>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en-US" altLang="ja-JP" sz="1800" dirty="0">
                <a:latin typeface="Meiryo UI" panose="020B0604030504040204" pitchFamily="50" charset="-128"/>
                <a:ea typeface="Meiryo UI" panose="020B0604030504040204" pitchFamily="50" charset="-128"/>
              </a:rPr>
              <a:t>GX</a:t>
            </a:r>
            <a:r>
              <a:rPr lang="ja-JP" altLang="en-US" sz="1800" dirty="0">
                <a:latin typeface="Meiryo UI" panose="020B0604030504040204" pitchFamily="50" charset="-128"/>
                <a:ea typeface="Meiryo UI" panose="020B0604030504040204" pitchFamily="50" charset="-128"/>
              </a:rPr>
              <a:t>を通じた脱炭素経営の促進</a:t>
            </a:r>
            <a:endParaRPr lang="ja-JP" altLang="en-US" sz="1800" dirty="0">
              <a:solidFill>
                <a:srgbClr val="FF000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3F9AC8D5-3C6E-42D7-935C-C977536E4EF2}"/>
              </a:ext>
            </a:extLst>
          </p:cNvPr>
          <p:cNvSpPr txBox="1"/>
          <p:nvPr/>
        </p:nvSpPr>
        <p:spPr>
          <a:xfrm>
            <a:off x="128464" y="3861048"/>
            <a:ext cx="9141522" cy="369332"/>
          </a:xfrm>
          <a:prstGeom prst="rect">
            <a:avLst/>
          </a:prstGeom>
          <a:noFill/>
          <a:ln>
            <a:solidFill>
              <a:schemeClr val="tx1"/>
            </a:solidFill>
          </a:ln>
        </p:spPr>
        <p:txBody>
          <a:bodyPr wrap="square">
            <a:spAutoFit/>
          </a:bodyPr>
          <a:lstStyle/>
          <a:p>
            <a:pPr marL="285750" indent="-285750">
              <a:buFont typeface="Wingdings" panose="05000000000000000000" pitchFamily="2" charset="2"/>
              <a:buChar char="n"/>
            </a:pPr>
            <a:r>
              <a:rPr lang="ja-JP" altLang="en-US" sz="1800" dirty="0">
                <a:latin typeface="Meiryo UI" panose="020B0604030504040204" pitchFamily="50" charset="-128"/>
                <a:ea typeface="Meiryo UI" panose="020B0604030504040204" pitchFamily="50" charset="-128"/>
              </a:rPr>
              <a:t>環境価値の可視化等を通じたあらゆる世代の脱炭素行動変容の促進</a:t>
            </a:r>
            <a:endParaRPr lang="ja-JP" altLang="en-US" sz="1800" dirty="0">
              <a:solidFill>
                <a:srgbClr val="FF0000"/>
              </a:solidFill>
              <a:latin typeface="Meiryo UI" panose="020B0604030504040204" pitchFamily="50" charset="-128"/>
              <a:ea typeface="Meiryo UI" panose="020B0604030504040204" pitchFamily="50" charset="-128"/>
            </a:endParaRPr>
          </a:p>
        </p:txBody>
      </p:sp>
      <p:sp>
        <p:nvSpPr>
          <p:cNvPr id="4" name="四角形: 角を丸くする 3">
            <a:extLst>
              <a:ext uri="{FF2B5EF4-FFF2-40B4-BE49-F238E27FC236}">
                <a16:creationId xmlns:a16="http://schemas.microsoft.com/office/drawing/2014/main" id="{6D839BC1-8F4F-034D-44D1-0EACBC5F4CF2}"/>
              </a:ext>
            </a:extLst>
          </p:cNvPr>
          <p:cNvSpPr/>
          <p:nvPr/>
        </p:nvSpPr>
        <p:spPr>
          <a:xfrm>
            <a:off x="152658" y="404664"/>
            <a:ext cx="2280062" cy="324000"/>
          </a:xfrm>
          <a:prstGeom prst="roundRect">
            <a:avLst>
              <a:gd name="adj" fmla="val 50000"/>
            </a:avLst>
          </a:prstGeom>
          <a:solidFill>
            <a:srgbClr val="3AA43A">
              <a:alpha val="3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rtlCol="0" anchor="ctr" anchorCtr="0">
            <a:noAutofit/>
          </a:bodyPr>
          <a:lstStyle/>
          <a:p>
            <a:pPr algn="ctr"/>
            <a:r>
              <a:rPr lang="ja-JP" altLang="en-US" sz="1800" b="1" dirty="0">
                <a:solidFill>
                  <a:schemeClr val="tx1"/>
                </a:solidFill>
                <a:latin typeface="Meiryo UI" panose="020B0604030504040204" pitchFamily="50" charset="-128"/>
                <a:ea typeface="Meiryo UI" panose="020B0604030504040204" pitchFamily="50" charset="-128"/>
              </a:rPr>
              <a:t>重点施策の取組例</a:t>
            </a:r>
          </a:p>
        </p:txBody>
      </p:sp>
      <p:sp>
        <p:nvSpPr>
          <p:cNvPr id="22" name="テキスト ボックス 21">
            <a:extLst>
              <a:ext uri="{FF2B5EF4-FFF2-40B4-BE49-F238E27FC236}">
                <a16:creationId xmlns:a16="http://schemas.microsoft.com/office/drawing/2014/main" id="{F02FCF73-F682-41B2-A90B-7232D84BB8E3}"/>
              </a:ext>
            </a:extLst>
          </p:cNvPr>
          <p:cNvSpPr txBox="1"/>
          <p:nvPr/>
        </p:nvSpPr>
        <p:spPr>
          <a:xfrm>
            <a:off x="127472" y="4254187"/>
            <a:ext cx="9141522" cy="107721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脱炭素意識が高い若者世代と協働した新たな行動変容の取組推進</a:t>
            </a:r>
            <a:endParaRPr lang="en-US" altLang="ja-JP" sz="1600" dirty="0">
              <a:latin typeface="Meiryo UI" panose="020B0604030504040204" pitchFamily="50" charset="-128"/>
              <a:ea typeface="Meiryo UI" panose="020B0604030504040204" pitchFamily="50" charset="-128"/>
            </a:endParaRP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幼稚園等から大学・専門学校までのそれぞれの発達段階に応じた環境教育の推進</a:t>
            </a:r>
            <a:endParaRPr lang="en-US" altLang="ja-JP" sz="1600" dirty="0">
              <a:latin typeface="Meiryo UI" panose="020B0604030504040204" pitchFamily="50" charset="-128"/>
              <a:ea typeface="Meiryo UI" panose="020B0604030504040204" pitchFamily="50" charset="-128"/>
            </a:endParaRP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アプリ・</a:t>
            </a:r>
            <a:r>
              <a:rPr lang="en-US" altLang="ja-JP" sz="1600" dirty="0">
                <a:latin typeface="Meiryo UI" panose="020B0604030504040204" pitchFamily="50" charset="-128"/>
                <a:ea typeface="Meiryo UI" panose="020B0604030504040204" pitchFamily="50" charset="-128"/>
              </a:rPr>
              <a:t>SNS</a:t>
            </a:r>
            <a:r>
              <a:rPr lang="ja-JP" altLang="en-US" sz="1600" dirty="0">
                <a:latin typeface="Meiryo UI" panose="020B0604030504040204" pitchFamily="50" charset="-128"/>
                <a:ea typeface="Meiryo UI" panose="020B0604030504040204" pitchFamily="50" charset="-128"/>
              </a:rPr>
              <a:t>等の活用や民間事業者と連携し、見える化等を進め、楽しみながらできる取組の実施</a:t>
            </a:r>
          </a:p>
        </p:txBody>
      </p:sp>
      <p:sp>
        <p:nvSpPr>
          <p:cNvPr id="25" name="テキスト ボックス 24">
            <a:extLst>
              <a:ext uri="{FF2B5EF4-FFF2-40B4-BE49-F238E27FC236}">
                <a16:creationId xmlns:a16="http://schemas.microsoft.com/office/drawing/2014/main" id="{44638BD6-434B-48B8-9EAE-257DAD89478C}"/>
              </a:ext>
            </a:extLst>
          </p:cNvPr>
          <p:cNvSpPr txBox="1"/>
          <p:nvPr/>
        </p:nvSpPr>
        <p:spPr>
          <a:xfrm>
            <a:off x="152658" y="5694347"/>
            <a:ext cx="9141522" cy="1077218"/>
          </a:xfrm>
          <a:prstGeom prst="rect">
            <a:avLst/>
          </a:prstGeom>
          <a:noFill/>
        </p:spPr>
        <p:txBody>
          <a:bodyPr wrap="square">
            <a:spAutoFit/>
          </a:bodyPr>
          <a:lstStyle/>
          <a:p>
            <a:r>
              <a:rPr lang="ja-JP" altLang="en-US" sz="1600" dirty="0">
                <a:latin typeface="Meiryo UI" panose="020B0604030504040204" pitchFamily="50" charset="-128"/>
                <a:ea typeface="Meiryo UI" panose="020B0604030504040204" pitchFamily="50" charset="-128"/>
              </a:rPr>
              <a:t>＜具体的な取組例＞</a:t>
            </a: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府条例に基づく届出制度と連動したサステナビリティ・リンク・ローン（</a:t>
            </a:r>
            <a:r>
              <a:rPr lang="en-US" altLang="ja-JP" sz="1600" dirty="0">
                <a:latin typeface="Meiryo UI" panose="020B0604030504040204" pitchFamily="50" charset="-128"/>
                <a:ea typeface="Meiryo UI" panose="020B0604030504040204" pitchFamily="50" charset="-128"/>
              </a:rPr>
              <a:t>SLL</a:t>
            </a:r>
            <a:r>
              <a:rPr lang="ja-JP" altLang="en-US" sz="1600" dirty="0">
                <a:latin typeface="Meiryo UI" panose="020B0604030504040204" pitchFamily="50" charset="-128"/>
                <a:ea typeface="Meiryo UI" panose="020B0604030504040204" pitchFamily="50" charset="-128"/>
              </a:rPr>
              <a:t>）制度の構築・運用</a:t>
            </a: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製品のカーボンフットプリントや</a:t>
            </a:r>
            <a:r>
              <a:rPr lang="en-US" altLang="ja-JP" sz="1600" dirty="0">
                <a:latin typeface="Meiryo UI" panose="020B0604030504040204" pitchFamily="50" charset="-128"/>
                <a:ea typeface="Meiryo UI" panose="020B0604030504040204" pitchFamily="50" charset="-128"/>
              </a:rPr>
              <a:t>CO</a:t>
            </a:r>
            <a:r>
              <a:rPr lang="en-US" altLang="ja-JP" sz="1600" baseline="-25000" dirty="0">
                <a:latin typeface="Meiryo UI" panose="020B0604030504040204" pitchFamily="50" charset="-128"/>
                <a:ea typeface="Meiryo UI" panose="020B0604030504040204" pitchFamily="50" charset="-128"/>
              </a:rPr>
              <a:t>2</a:t>
            </a:r>
            <a:r>
              <a:rPr lang="ja-JP" altLang="en-US" sz="1600" dirty="0">
                <a:latin typeface="Meiryo UI" panose="020B0604030504040204" pitchFamily="50" charset="-128"/>
                <a:ea typeface="Meiryo UI" panose="020B0604030504040204" pitchFamily="50" charset="-128"/>
              </a:rPr>
              <a:t>削減貢献量、削減実績量の見える化促進</a:t>
            </a:r>
          </a:p>
          <a:p>
            <a:pPr marL="285750" indent="-193675">
              <a:buFont typeface="Arial" panose="020B0604020202020204" pitchFamily="34" charset="0"/>
              <a:buChar char="•"/>
            </a:pPr>
            <a:r>
              <a:rPr lang="ja-JP" altLang="en-US" sz="1600" dirty="0">
                <a:latin typeface="Meiryo UI" panose="020B0604030504040204" pitchFamily="50" charset="-128"/>
                <a:ea typeface="Meiryo UI" panose="020B0604030504040204" pitchFamily="50" charset="-128"/>
              </a:rPr>
              <a:t>公共調達等における脱炭素評価を通じた事業者の脱炭素化の促進</a:t>
            </a:r>
          </a:p>
        </p:txBody>
      </p:sp>
    </p:spTree>
    <p:extLst>
      <p:ext uri="{BB962C8B-B14F-4D97-AF65-F5344CB8AC3E}">
        <p14:creationId xmlns:p14="http://schemas.microsoft.com/office/powerpoint/2010/main" val="70480223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E149F3571759242AB70A9ADBD48801F" ma:contentTypeVersion="2" ma:contentTypeDescription="新しいドキュメントを作成します。" ma:contentTypeScope="" ma:versionID="b3c97e09efd2aa013a335549072096a9">
  <xsd:schema xmlns:xsd="http://www.w3.org/2001/XMLSchema" xmlns:xs="http://www.w3.org/2001/XMLSchema" xmlns:p="http://schemas.microsoft.com/office/2006/metadata/properties" xmlns:ns2="70d7d652-1edb-4486-adb7-569848e2bdac" xmlns:ns3="a9b0d389-098a-4f82-adda-c0435a7f6245" targetNamespace="http://schemas.microsoft.com/office/2006/metadata/properties" ma:root="true" ma:fieldsID="25ddd6d1bcad24e9732583f12c572358" ns2:_="" ns3:_="">
    <xsd:import namespace="70d7d652-1edb-4486-adb7-569848e2bdac"/>
    <xsd:import namespace="a9b0d389-098a-4f82-adda-c0435a7f6245"/>
    <xsd:element name="properties">
      <xsd:complexType>
        <xsd:sequence>
          <xsd:element name="documentManagement">
            <xsd:complexType>
              <xsd:all>
                <xsd:element ref="ns2:_x65e5__x4ed8__x5165__x308a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format="DateOnly" ma:internalName="_x65e5__x4ed8__x5165__x308a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9b0d389-098a-4f82-adda-c0435a7f6245"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documentManagement>
</p:properties>
</file>

<file path=customXml/itemProps1.xml><?xml version="1.0" encoding="utf-8"?>
<ds:datastoreItem xmlns:ds="http://schemas.openxmlformats.org/officeDocument/2006/customXml" ds:itemID="{292ED8ED-7FAC-48D3-8DC4-C947223DC4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d7d652-1edb-4486-adb7-569848e2bdac"/>
    <ds:schemaRef ds:uri="a9b0d389-098a-4f82-adda-c0435a7f62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F564D1-7F59-4656-8ABE-9AE21BF8A8C8}">
  <ds:schemaRefs>
    <ds:schemaRef ds:uri="http://schemas.microsoft.com/sharepoint/v3/contenttype/forms"/>
  </ds:schemaRefs>
</ds:datastoreItem>
</file>

<file path=customXml/itemProps3.xml><?xml version="1.0" encoding="utf-8"?>
<ds:datastoreItem xmlns:ds="http://schemas.openxmlformats.org/officeDocument/2006/customXml" ds:itemID="{538D7177-C9B8-411C-878A-564334A4ABFE}">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a9b0d389-098a-4f82-adda-c0435a7f6245"/>
    <ds:schemaRef ds:uri="http://www.w3.org/XML/1998/namespace"/>
    <ds:schemaRef ds:uri="http://schemas.openxmlformats.org/package/2006/metadata/core-properties"/>
    <ds:schemaRef ds:uri="70d7d652-1edb-4486-adb7-569848e2bdac"/>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12083</Words>
  <Application>Microsoft Office PowerPoint</Application>
  <PresentationFormat>A4 210 x 297 mm</PresentationFormat>
  <Paragraphs>945</Paragraphs>
  <Slides>62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62</vt:i4>
      </vt:variant>
    </vt:vector>
  </HeadingPairs>
  <TitlesOfParts>
    <vt:vector size="72" baseType="lpstr">
      <vt:lpstr>BIZ UDPゴシック</vt:lpstr>
      <vt:lpstr>BIZ UDゴシック</vt:lpstr>
      <vt:lpstr>Meiryo UI</vt:lpstr>
      <vt:lpstr>メイリオ</vt:lpstr>
      <vt:lpstr>Arial</vt:lpstr>
      <vt:lpstr>Calibri</vt:lpstr>
      <vt:lpstr>Calibri Light</vt:lpstr>
      <vt:lpstr>Wingdings</vt:lpstr>
      <vt:lpstr>Office ​​テーマ</vt:lpstr>
      <vt:lpstr>Office テーマ</vt:lpstr>
      <vt:lpstr>目標設定の考え方及び 2040年度に向けて取り組む項目について （事務局案）</vt:lpstr>
      <vt:lpstr>構成</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2025-01-16T03:11:05Z</dcterms:created>
  <dcterms:modified xsi:type="dcterms:W3CDTF">2025-08-27T07:43:22Z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0x010100EE149F3571759242AB70A9ADBD48801F</vt:lpwstr>
  </property>
</Properties>
</file>