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14"/>
  </p:notesMasterIdLst>
  <p:sldIdLst>
    <p:sldId id="1005" r:id="rId2"/>
    <p:sldId id="261" r:id="rId3"/>
    <p:sldId id="273" r:id="rId4"/>
    <p:sldId id="257" r:id="rId5"/>
    <p:sldId id="269" r:id="rId6"/>
    <p:sldId id="270" r:id="rId7"/>
    <p:sldId id="271" r:id="rId8"/>
    <p:sldId id="272" r:id="rId9"/>
    <p:sldId id="1004" r:id="rId10"/>
    <p:sldId id="999" r:id="rId11"/>
    <p:sldId id="1002" r:id="rId12"/>
    <p:sldId id="100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C3983-D081-4EF5-8ABE-2B52BD8FFFEE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49844-094D-473B-99E7-D29910092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17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42913" y="746125"/>
            <a:ext cx="5921375" cy="44402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660" indent="-285660">
              <a:buFont typeface="Wingdings" panose="05000000000000000000" pitchFamily="2" charset="2"/>
              <a:buChar char="l"/>
            </a:pP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683122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94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8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01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87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25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30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5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61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66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39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98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AC8F7-716A-4A05-B59F-E4CB97890137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AC778-15B8-477F-B31F-84251201B6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24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8621E8-A2E4-4C01-B38B-39DD108FBD7A}"/>
              </a:ext>
            </a:extLst>
          </p:cNvPr>
          <p:cNvSpPr txBox="1">
            <a:spLocks/>
          </p:cNvSpPr>
          <p:nvPr/>
        </p:nvSpPr>
        <p:spPr>
          <a:xfrm>
            <a:off x="0" y="2601237"/>
            <a:ext cx="9144000" cy="1488624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大阪府域における温室効果ガス排出実態について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18">
            <a:extLst>
              <a:ext uri="{FF2B5EF4-FFF2-40B4-BE49-F238E27FC236}">
                <a16:creationId xmlns:a16="http://schemas.microsoft.com/office/drawing/2014/main" id="{B86DAAC9-ECFE-4E8A-8C43-617F3C471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7629" y="82529"/>
            <a:ext cx="1031240" cy="29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/>
            <a:r>
              <a:rPr lang="ja-JP" altLang="en-US" sz="1300" kern="100" dirty="0">
                <a:effectLst/>
                <a:latin typeface="メイリオ" panose="020B0604030504040204" pitchFamily="50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参考</a:t>
            </a:r>
            <a:r>
              <a:rPr lang="ja-JP" sz="1300" kern="100" dirty="0">
                <a:effectLst/>
                <a:latin typeface="メイリオ" panose="020B0604030504040204" pitchFamily="50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資料</a:t>
            </a:r>
            <a:r>
              <a:rPr lang="ja-JP" altLang="en-US" sz="1300" kern="100" dirty="0">
                <a:effectLst/>
                <a:latin typeface="メイリオ" panose="020B0604030504040204" pitchFamily="50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２</a:t>
            </a:r>
            <a:endParaRPr lang="ja-JP" sz="13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151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タイトル 1"/>
          <p:cNvSpPr txBox="1">
            <a:spLocks/>
          </p:cNvSpPr>
          <p:nvPr/>
        </p:nvSpPr>
        <p:spPr>
          <a:xfrm>
            <a:off x="0" y="-1637"/>
            <a:ext cx="9144000" cy="540000"/>
          </a:xfrm>
          <a:prstGeom prst="rect">
            <a:avLst/>
          </a:prstGeom>
          <a:solidFill>
            <a:srgbClr val="000066"/>
          </a:solidFill>
        </p:spPr>
        <p:txBody>
          <a:bodyPr vert="horz" lIns="179975" tIns="45714" rIns="91427" bIns="4571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特定事業者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エネルギー多量使用事業者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に対する届出制度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22E49B5-0102-497F-B16A-6375D8489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33" y="2780928"/>
            <a:ext cx="5778821" cy="391762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DE0FC0B-C8A5-4AE1-B0CD-C545B82043BF}"/>
              </a:ext>
            </a:extLst>
          </p:cNvPr>
          <p:cNvSpPr txBox="1"/>
          <p:nvPr/>
        </p:nvSpPr>
        <p:spPr>
          <a:xfrm>
            <a:off x="195300" y="817850"/>
            <a:ext cx="8753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5113" indent="-131763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本届出制度は、大阪府気候変動対策の推進に関する条例に基づき、対策計画書や実績報告書の届出、府による概要の公表などにより、気候変動の緩和・適応、電気の需要の最適化のための対策を推進すすめていくもの。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sz="1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・エネルギーを多量に使用する事業者（特定事業者）に対して、届出を義務付けている。</a:t>
            </a: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・なお、特定事業者以外の事業者についても、任意で提出可能としている。</a:t>
            </a:r>
            <a:endParaRPr lang="en-US" altLang="ja-JP" sz="18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2CE99DD-3201-4D15-B29F-FEDAF9B8031D}"/>
              </a:ext>
            </a:extLst>
          </p:cNvPr>
          <p:cNvSpPr txBox="1"/>
          <p:nvPr/>
        </p:nvSpPr>
        <p:spPr>
          <a:xfrm>
            <a:off x="5905995" y="3308579"/>
            <a:ext cx="315017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0" algn="just"/>
            <a:r>
              <a:rPr lang="ja-JP" altLang="en-US" sz="12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＜特定事業者の要件＞　</a:t>
            </a:r>
            <a:endParaRPr lang="en-US" altLang="ja-JP" sz="12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(1)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(3)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のいずれかに該当する者。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en-US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(1)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府内に設置している事業所におけるエネルギー使用量が原油換算で</a:t>
            </a:r>
            <a:r>
              <a:rPr lang="en-US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1,500kL/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年以上の事業者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(2)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連鎖化事業者のうち、当該連鎖化事業者、当該加盟者が府内に設置している事業所に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おけるエネルギー使用量が原油換算で</a:t>
            </a:r>
            <a:r>
              <a:rPr lang="en-US" altLang="ja-JP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1,500kL/</a:t>
            </a:r>
            <a:r>
              <a:rPr lang="ja-JP" altLang="en-US" sz="12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年以上の事業者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(3)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府内に使用の本拠の位置を有する自動車を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台以上（タクシー事業者は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75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台以上）使用する事業者</a:t>
            </a:r>
            <a:endParaRPr lang="en-US" altLang="ja-JP" sz="12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639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タイトル 1">
            <a:extLst>
              <a:ext uri="{FF2B5EF4-FFF2-40B4-BE49-F238E27FC236}">
                <a16:creationId xmlns:a16="http://schemas.microsoft.com/office/drawing/2014/main" id="{1EBE4C6A-6D4B-4ED4-867F-6C0D6E96611D}"/>
              </a:ext>
            </a:extLst>
          </p:cNvPr>
          <p:cNvSpPr txBox="1">
            <a:spLocks/>
          </p:cNvSpPr>
          <p:nvPr/>
        </p:nvSpPr>
        <p:spPr>
          <a:xfrm>
            <a:off x="0" y="-1637"/>
            <a:ext cx="9168426" cy="540000"/>
          </a:xfrm>
          <a:prstGeom prst="rect">
            <a:avLst/>
          </a:prstGeom>
          <a:solidFill>
            <a:srgbClr val="000066"/>
          </a:solidFill>
        </p:spPr>
        <p:txBody>
          <a:bodyPr vert="horz" lIns="179975" tIns="45714" rIns="91427" bIns="4571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特定事業者における排出実態・目標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18751EDF-AB73-49DF-A78E-B5F98A91D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334370"/>
            <a:ext cx="7232195" cy="3627362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2D3F15E-8B4B-41CE-931E-06DBE8E83ADA}"/>
              </a:ext>
            </a:extLst>
          </p:cNvPr>
          <p:cNvGrpSpPr/>
          <p:nvPr/>
        </p:nvGrpSpPr>
        <p:grpSpPr>
          <a:xfrm>
            <a:off x="1487522" y="2938380"/>
            <a:ext cx="6495599" cy="3622428"/>
            <a:chOff x="1403648" y="2598616"/>
            <a:chExt cx="6495599" cy="3622428"/>
          </a:xfrm>
        </p:grpSpPr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BD2588FC-A5B5-4999-9CBB-01E6628FAE30}"/>
                </a:ext>
              </a:extLst>
            </p:cNvPr>
            <p:cNvSpPr txBox="1"/>
            <p:nvPr/>
          </p:nvSpPr>
          <p:spPr>
            <a:xfrm>
              <a:off x="1403648" y="5149274"/>
              <a:ext cx="108012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（化学工業）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3B11C5F5-FC19-4DB8-BAAB-4098B0AB25B4}"/>
                </a:ext>
              </a:extLst>
            </p:cNvPr>
            <p:cNvSpPr txBox="1"/>
            <p:nvPr/>
          </p:nvSpPr>
          <p:spPr>
            <a:xfrm>
              <a:off x="2087724" y="5149274"/>
              <a:ext cx="108012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（石油製品・石炭製品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62530C03-3959-441B-8ADA-E2E6BDA5C2F6}"/>
                </a:ext>
              </a:extLst>
            </p:cNvPr>
            <p:cNvSpPr txBox="1"/>
            <p:nvPr/>
          </p:nvSpPr>
          <p:spPr>
            <a:xfrm>
              <a:off x="2771800" y="5149274"/>
              <a:ext cx="108012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（鉄鋼業）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1BE3AA85-8247-441A-B7BA-35FB632EF4B3}"/>
                </a:ext>
              </a:extLst>
            </p:cNvPr>
            <p:cNvSpPr txBox="1"/>
            <p:nvPr/>
          </p:nvSpPr>
          <p:spPr>
            <a:xfrm>
              <a:off x="3484114" y="5149274"/>
              <a:ext cx="10801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（その他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製造業）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C48F33CE-A118-462B-A5B5-D1C6C9C5E50C}"/>
                </a:ext>
              </a:extLst>
            </p:cNvPr>
            <p:cNvSpPr txBox="1"/>
            <p:nvPr/>
          </p:nvSpPr>
          <p:spPr>
            <a:xfrm>
              <a:off x="4148533" y="5149274"/>
              <a:ext cx="10801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電気・ガス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・熱供給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・水道業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6C38ADB2-77BF-4A7D-AFD6-BF2343B405DE}"/>
                </a:ext>
              </a:extLst>
            </p:cNvPr>
            <p:cNvSpPr txBox="1"/>
            <p:nvPr/>
          </p:nvSpPr>
          <p:spPr>
            <a:xfrm>
              <a:off x="5076056" y="5149274"/>
              <a:ext cx="60622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公務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A2CFF8D-53D7-4E2A-86FA-5B40CBF03218}"/>
                </a:ext>
              </a:extLst>
            </p:cNvPr>
            <p:cNvSpPr txBox="1"/>
            <p:nvPr/>
          </p:nvSpPr>
          <p:spPr>
            <a:xfrm>
              <a:off x="5740475" y="5149274"/>
              <a:ext cx="70373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卸売業、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小売業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CFDECDAB-2923-4366-80C0-F3C0E5381DC9}"/>
                </a:ext>
              </a:extLst>
            </p:cNvPr>
            <p:cNvSpPr txBox="1"/>
            <p:nvPr/>
          </p:nvSpPr>
          <p:spPr>
            <a:xfrm>
              <a:off x="6373622" y="5149274"/>
              <a:ext cx="70373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その他業務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3A840B8B-FAFF-477E-80AD-CD915A13B3A5}"/>
                </a:ext>
              </a:extLst>
            </p:cNvPr>
            <p:cNvSpPr txBox="1"/>
            <p:nvPr/>
          </p:nvSpPr>
          <p:spPr>
            <a:xfrm>
              <a:off x="7007320" y="5149274"/>
              <a:ext cx="70373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運輸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ED38594D-D61F-4527-A03D-2CA24DB1828D}"/>
                </a:ext>
              </a:extLst>
            </p:cNvPr>
            <p:cNvSpPr txBox="1"/>
            <p:nvPr/>
          </p:nvSpPr>
          <p:spPr>
            <a:xfrm>
              <a:off x="1551547" y="2598616"/>
              <a:ext cx="215247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solidFill>
                    <a:srgbClr val="4472C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■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＜実績値＞</a:t>
              </a:r>
              <a:r>
                <a:rPr lang="en-US" altLang="ja-JP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2023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年度排出量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solidFill>
                    <a:srgbClr val="ED7D3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■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＜目標値＞</a:t>
              </a:r>
              <a:r>
                <a:rPr lang="en-US" altLang="ja-JP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2030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年度排出量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1" name="左中かっこ 40">
              <a:extLst>
                <a:ext uri="{FF2B5EF4-FFF2-40B4-BE49-F238E27FC236}">
                  <a16:creationId xmlns:a16="http://schemas.microsoft.com/office/drawing/2014/main" id="{8C7FF90B-272A-4A81-B974-B9CA51F2B8C6}"/>
                </a:ext>
              </a:extLst>
            </p:cNvPr>
            <p:cNvSpPr/>
            <p:nvPr/>
          </p:nvSpPr>
          <p:spPr>
            <a:xfrm rot="16200000">
              <a:off x="3303507" y="4175054"/>
              <a:ext cx="143804" cy="3384377"/>
            </a:xfrm>
            <a:prstGeom prst="leftBrace">
              <a:avLst>
                <a:gd name="adj1" fmla="val 14534"/>
                <a:gd name="adj2" fmla="val 5171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左中かっこ 41">
              <a:extLst>
                <a:ext uri="{FF2B5EF4-FFF2-40B4-BE49-F238E27FC236}">
                  <a16:creationId xmlns:a16="http://schemas.microsoft.com/office/drawing/2014/main" id="{116951F7-9A3D-4C08-8020-80C21DA50A9E}"/>
                </a:ext>
              </a:extLst>
            </p:cNvPr>
            <p:cNvSpPr/>
            <p:nvPr/>
          </p:nvSpPr>
          <p:spPr>
            <a:xfrm rot="16200000">
              <a:off x="6074538" y="4957408"/>
              <a:ext cx="143805" cy="1819670"/>
            </a:xfrm>
            <a:prstGeom prst="leftBrace">
              <a:avLst>
                <a:gd name="adj1" fmla="val 14534"/>
                <a:gd name="adj2" fmla="val 5171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822D053-AAAA-4F93-B2B2-7E5AF1E1133A}"/>
                </a:ext>
              </a:extLst>
            </p:cNvPr>
            <p:cNvSpPr txBox="1"/>
            <p:nvPr/>
          </p:nvSpPr>
          <p:spPr>
            <a:xfrm>
              <a:off x="2843808" y="5974823"/>
              <a:ext cx="108012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産業系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4" name="左中かっこ 43">
              <a:extLst>
                <a:ext uri="{FF2B5EF4-FFF2-40B4-BE49-F238E27FC236}">
                  <a16:creationId xmlns:a16="http://schemas.microsoft.com/office/drawing/2014/main" id="{A3BC7B97-A55B-42E5-98BD-C80F02D331D4}"/>
                </a:ext>
              </a:extLst>
            </p:cNvPr>
            <p:cNvSpPr/>
            <p:nvPr/>
          </p:nvSpPr>
          <p:spPr>
            <a:xfrm rot="16200000">
              <a:off x="7368560" y="5571998"/>
              <a:ext cx="143806" cy="591391"/>
            </a:xfrm>
            <a:prstGeom prst="leftBrace">
              <a:avLst>
                <a:gd name="adj1" fmla="val 14534"/>
                <a:gd name="adj2" fmla="val 5171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6DFA42D0-1376-4957-B953-C866330CE5CD}"/>
                </a:ext>
              </a:extLst>
            </p:cNvPr>
            <p:cNvSpPr txBox="1"/>
            <p:nvPr/>
          </p:nvSpPr>
          <p:spPr>
            <a:xfrm>
              <a:off x="5606380" y="5974823"/>
              <a:ext cx="108012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業務系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73BFE716-987D-4710-9C83-644346866733}"/>
                </a:ext>
              </a:extLst>
            </p:cNvPr>
            <p:cNvSpPr txBox="1"/>
            <p:nvPr/>
          </p:nvSpPr>
          <p:spPr>
            <a:xfrm>
              <a:off x="6819127" y="5974823"/>
              <a:ext cx="108012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運輸系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FA50C781-E97B-4B8D-8ACC-86336E2F7407}"/>
              </a:ext>
            </a:extLst>
          </p:cNvPr>
          <p:cNvSpPr txBox="1"/>
          <p:nvPr/>
        </p:nvSpPr>
        <p:spPr>
          <a:xfrm>
            <a:off x="0" y="820966"/>
            <a:ext cx="903649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・特定事業者（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968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者）における排出量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b="1" kern="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＜実績値＞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2023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年度排出量　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1,598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万トン（産業系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57%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、業務系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40%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、運輸系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b="1" kern="100" dirty="0">
                <a:solidFill>
                  <a:srgbClr val="ED7D3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＜目標値＞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2030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年度排出量　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1,354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万トン（産業系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62%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、業務系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35%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、運輸系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目標値については、基準年度から年率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1.5%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削減を目安に設定。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・製造業（石油製品・石炭製品製造業）は、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2023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年度時点で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2030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年度目標を達成している。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013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0DA2944-C66A-43E7-BE3E-7E93EBE0FDB8}"/>
              </a:ext>
            </a:extLst>
          </p:cNvPr>
          <p:cNvSpPr txBox="1"/>
          <p:nvPr/>
        </p:nvSpPr>
        <p:spPr>
          <a:xfrm>
            <a:off x="323528" y="962850"/>
            <a:ext cx="90364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・特定事業者（産業系＋業務系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426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者、運輸系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103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者）における排出量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b="1" kern="100" dirty="0">
                <a:solidFill>
                  <a:srgbClr val="A9D18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＜実績値＞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2013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年度排出量　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1,617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万トン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b="1" kern="1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＜実績値＞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2023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年度排出量　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1,192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万トン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33350" algn="just"/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b="1" kern="100" dirty="0">
                <a:solidFill>
                  <a:srgbClr val="ED7D3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＜目標値＞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2030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年度排出量　</a:t>
            </a:r>
            <a:r>
              <a: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1,058</a:t>
            </a:r>
            <a:r>
              <a:rPr lang="ja-JP" altLang="en-US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万トン</a:t>
            </a:r>
            <a:endParaRPr lang="en-US" altLang="ja-JP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3C066566-B012-4147-B75A-ED55EAB6E167}"/>
              </a:ext>
            </a:extLst>
          </p:cNvPr>
          <p:cNvSpPr txBox="1">
            <a:spLocks/>
          </p:cNvSpPr>
          <p:nvPr/>
        </p:nvSpPr>
        <p:spPr>
          <a:xfrm>
            <a:off x="0" y="-1637"/>
            <a:ext cx="9144000" cy="540000"/>
          </a:xfrm>
          <a:prstGeom prst="rect">
            <a:avLst/>
          </a:prstGeom>
          <a:solidFill>
            <a:srgbClr val="000066"/>
          </a:solidFill>
        </p:spPr>
        <p:txBody>
          <a:bodyPr vert="horz" lIns="179975" tIns="45714" rIns="91427" bIns="4571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（参考）基準年度を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年度としている特定事業者について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56C7C1B-7B89-4F2E-9C2A-1E9E71BD2005}"/>
              </a:ext>
            </a:extLst>
          </p:cNvPr>
          <p:cNvGrpSpPr/>
          <p:nvPr/>
        </p:nvGrpSpPr>
        <p:grpSpPr>
          <a:xfrm>
            <a:off x="611560" y="2118582"/>
            <a:ext cx="7521860" cy="4504781"/>
            <a:chOff x="648599" y="2132856"/>
            <a:chExt cx="7521860" cy="4504781"/>
          </a:xfrm>
        </p:grpSpPr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AE777DBF-8606-4FBC-B665-E6834BB45E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8599" y="2132856"/>
              <a:ext cx="7521860" cy="3776568"/>
            </a:xfrm>
            <a:prstGeom prst="rect">
              <a:avLst/>
            </a:prstGeom>
          </p:spPr>
        </p:pic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5E9A9267-0929-4099-8A2F-993121762B8E}"/>
                </a:ext>
              </a:extLst>
            </p:cNvPr>
            <p:cNvSpPr txBox="1"/>
            <p:nvPr/>
          </p:nvSpPr>
          <p:spPr>
            <a:xfrm>
              <a:off x="1299828" y="5553401"/>
              <a:ext cx="108012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（化学工業）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C5329FDF-C01D-453D-A284-07FAFEFD6650}"/>
                </a:ext>
              </a:extLst>
            </p:cNvPr>
            <p:cNvSpPr txBox="1"/>
            <p:nvPr/>
          </p:nvSpPr>
          <p:spPr>
            <a:xfrm>
              <a:off x="1988194" y="5553401"/>
              <a:ext cx="108012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（石油製品・石炭製品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19291EBD-BD7C-4B30-8B12-8FA673D786F2}"/>
                </a:ext>
              </a:extLst>
            </p:cNvPr>
            <p:cNvSpPr txBox="1"/>
            <p:nvPr/>
          </p:nvSpPr>
          <p:spPr>
            <a:xfrm>
              <a:off x="2712972" y="5553401"/>
              <a:ext cx="108012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（鉄鋼業）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3FF0F301-9C88-4E97-A19E-B5547A3F39EE}"/>
                </a:ext>
              </a:extLst>
            </p:cNvPr>
            <p:cNvSpPr txBox="1"/>
            <p:nvPr/>
          </p:nvSpPr>
          <p:spPr>
            <a:xfrm>
              <a:off x="3436595" y="5547375"/>
              <a:ext cx="10801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製造業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（その他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製造業）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B0FCC453-DA6C-437E-B352-8DBE351446B0}"/>
                </a:ext>
              </a:extLst>
            </p:cNvPr>
            <p:cNvSpPr txBox="1"/>
            <p:nvPr/>
          </p:nvSpPr>
          <p:spPr>
            <a:xfrm>
              <a:off x="4154911" y="5541672"/>
              <a:ext cx="10801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電気・ガス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・熱供給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・水道業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A65AC672-124C-4E2F-BC64-E0B12326E302}"/>
                </a:ext>
              </a:extLst>
            </p:cNvPr>
            <p:cNvSpPr txBox="1"/>
            <p:nvPr/>
          </p:nvSpPr>
          <p:spPr>
            <a:xfrm>
              <a:off x="5048183" y="5553401"/>
              <a:ext cx="60622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公務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1C13D7AA-695E-42E4-B99E-B9B0C5F9FE56}"/>
                </a:ext>
              </a:extLst>
            </p:cNvPr>
            <p:cNvSpPr txBox="1"/>
            <p:nvPr/>
          </p:nvSpPr>
          <p:spPr>
            <a:xfrm>
              <a:off x="5780619" y="5557450"/>
              <a:ext cx="70373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卸売業、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小売業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D34660CC-1E71-476C-A184-21B8627AC543}"/>
                </a:ext>
              </a:extLst>
            </p:cNvPr>
            <p:cNvSpPr txBox="1"/>
            <p:nvPr/>
          </p:nvSpPr>
          <p:spPr>
            <a:xfrm>
              <a:off x="6439351" y="5548066"/>
              <a:ext cx="70373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その他業務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D230D7D4-0BA7-424F-B317-74CE9CB403DB}"/>
                </a:ext>
              </a:extLst>
            </p:cNvPr>
            <p:cNvSpPr txBox="1"/>
            <p:nvPr/>
          </p:nvSpPr>
          <p:spPr>
            <a:xfrm>
              <a:off x="7104149" y="5557450"/>
              <a:ext cx="70373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運輸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9" name="左中かっこ 38">
              <a:extLst>
                <a:ext uri="{FF2B5EF4-FFF2-40B4-BE49-F238E27FC236}">
                  <a16:creationId xmlns:a16="http://schemas.microsoft.com/office/drawing/2014/main" id="{842C44EF-7A7C-48D9-940B-8E11697AFCF3}"/>
                </a:ext>
              </a:extLst>
            </p:cNvPr>
            <p:cNvSpPr/>
            <p:nvPr/>
          </p:nvSpPr>
          <p:spPr>
            <a:xfrm rot="16200000">
              <a:off x="3203977" y="4579181"/>
              <a:ext cx="143804" cy="3384377"/>
            </a:xfrm>
            <a:prstGeom prst="leftBrace">
              <a:avLst>
                <a:gd name="adj1" fmla="val 14534"/>
                <a:gd name="adj2" fmla="val 5171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左中かっこ 39">
              <a:extLst>
                <a:ext uri="{FF2B5EF4-FFF2-40B4-BE49-F238E27FC236}">
                  <a16:creationId xmlns:a16="http://schemas.microsoft.com/office/drawing/2014/main" id="{9756B079-1BC8-4EC4-A30D-42BE0EA46954}"/>
                </a:ext>
              </a:extLst>
            </p:cNvPr>
            <p:cNvSpPr/>
            <p:nvPr/>
          </p:nvSpPr>
          <p:spPr>
            <a:xfrm rot="16200000">
              <a:off x="6113480" y="5317945"/>
              <a:ext cx="143805" cy="1900699"/>
            </a:xfrm>
            <a:prstGeom prst="leftBrace">
              <a:avLst>
                <a:gd name="adj1" fmla="val 14534"/>
                <a:gd name="adj2" fmla="val 5171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F905682E-3714-4C2A-AA9B-7A3769BD28CF}"/>
                </a:ext>
              </a:extLst>
            </p:cNvPr>
            <p:cNvSpPr txBox="1"/>
            <p:nvPr/>
          </p:nvSpPr>
          <p:spPr>
            <a:xfrm>
              <a:off x="2735819" y="6391416"/>
              <a:ext cx="108012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産業系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2" name="左中かっこ 41">
              <a:extLst>
                <a:ext uri="{FF2B5EF4-FFF2-40B4-BE49-F238E27FC236}">
                  <a16:creationId xmlns:a16="http://schemas.microsoft.com/office/drawing/2014/main" id="{28830777-F3D5-4451-9F89-113E6C8CBBCA}"/>
                </a:ext>
              </a:extLst>
            </p:cNvPr>
            <p:cNvSpPr/>
            <p:nvPr/>
          </p:nvSpPr>
          <p:spPr>
            <a:xfrm rot="16200000">
              <a:off x="7488407" y="5965591"/>
              <a:ext cx="143806" cy="591391"/>
            </a:xfrm>
            <a:prstGeom prst="leftBrace">
              <a:avLst>
                <a:gd name="adj1" fmla="val 14534"/>
                <a:gd name="adj2" fmla="val 5171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DF138D7E-B409-429D-8059-7C369C86C9CB}"/>
                </a:ext>
              </a:extLst>
            </p:cNvPr>
            <p:cNvSpPr txBox="1"/>
            <p:nvPr/>
          </p:nvSpPr>
          <p:spPr>
            <a:xfrm>
              <a:off x="5639477" y="6391416"/>
              <a:ext cx="108012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業務系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EE94A2CA-3785-41BB-AF6F-0E196125775C}"/>
                </a:ext>
              </a:extLst>
            </p:cNvPr>
            <p:cNvSpPr txBox="1"/>
            <p:nvPr/>
          </p:nvSpPr>
          <p:spPr>
            <a:xfrm>
              <a:off x="6956746" y="6391415"/>
              <a:ext cx="1080120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運輸系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DC13ADD9-5843-4EB6-BC4C-94EB79A6FFBE}"/>
                </a:ext>
              </a:extLst>
            </p:cNvPr>
            <p:cNvSpPr txBox="1"/>
            <p:nvPr/>
          </p:nvSpPr>
          <p:spPr>
            <a:xfrm>
              <a:off x="4731657" y="2708920"/>
              <a:ext cx="2225089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33350" algn="ctr"/>
              <a:r>
                <a:rPr lang="ja-JP" altLang="en-US" sz="1000" kern="100" dirty="0">
                  <a:solidFill>
                    <a:srgbClr val="A9D18E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■</a:t>
              </a:r>
              <a:r>
                <a:rPr lang="ja-JP" altLang="en-US" sz="1000" kern="100" dirty="0">
                  <a:solidFill>
                    <a:srgbClr val="4472C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＜実績値＞</a:t>
              </a:r>
              <a:r>
                <a:rPr lang="en-US" altLang="ja-JP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2013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年度排出量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solidFill>
                    <a:srgbClr val="4472C4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■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＜実績値＞</a:t>
              </a:r>
              <a:r>
                <a:rPr lang="en-US" altLang="ja-JP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2023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年度排出量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133350" algn="ctr"/>
              <a:r>
                <a:rPr lang="ja-JP" altLang="en-US" sz="1000" kern="100" dirty="0">
                  <a:solidFill>
                    <a:srgbClr val="ED7D3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■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＜目標値＞</a:t>
              </a:r>
              <a:r>
                <a:rPr lang="en-US" altLang="ja-JP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2030</a:t>
              </a:r>
              <a:r>
                <a:rPr lang="ja-JP" altLang="en-US" sz="1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年度排出量</a:t>
              </a:r>
              <a:endParaRPr lang="en-US" altLang="ja-JP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45" name="矢印: 下カーブ 44">
            <a:extLst>
              <a:ext uri="{FF2B5EF4-FFF2-40B4-BE49-F238E27FC236}">
                <a16:creationId xmlns:a16="http://schemas.microsoft.com/office/drawing/2014/main" id="{E41B1D6C-5766-4229-A8D3-6443E35F55C0}"/>
              </a:ext>
            </a:extLst>
          </p:cNvPr>
          <p:cNvSpPr/>
          <p:nvPr/>
        </p:nvSpPr>
        <p:spPr>
          <a:xfrm rot="5647255">
            <a:off x="4924040" y="1526911"/>
            <a:ext cx="326959" cy="179349"/>
          </a:xfrm>
          <a:prstGeom prst="curvedDownArrow">
            <a:avLst>
              <a:gd name="adj1" fmla="val 25000"/>
              <a:gd name="adj2" fmla="val 82466"/>
              <a:gd name="adj3" fmla="val 5490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4D09F63-72A5-4DE6-8E2F-76245B2CE0C1}"/>
              </a:ext>
            </a:extLst>
          </p:cNvPr>
          <p:cNvSpPr txBox="1"/>
          <p:nvPr/>
        </p:nvSpPr>
        <p:spPr>
          <a:xfrm>
            <a:off x="5025419" y="1427249"/>
            <a:ext cx="2140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3350" algn="ctr"/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基準年度比削減率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26%</a:t>
            </a:r>
          </a:p>
          <a:p>
            <a:pPr marL="133350" algn="ctr"/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（削減目安は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10.0%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522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528E663-9D41-403E-AEE6-DD193331E02B}"/>
              </a:ext>
            </a:extLst>
          </p:cNvPr>
          <p:cNvSpPr/>
          <p:nvPr/>
        </p:nvSpPr>
        <p:spPr>
          <a:xfrm>
            <a:off x="0" y="777886"/>
            <a:ext cx="9143999" cy="1073991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277B4DC-ECF2-4A02-8D6F-38A9976A157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大阪府域における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年度の温室効果ガス排出量の分析について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～温室効果ガス排出量の推移～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03E04D-54C4-4B28-AEE2-4B6E91C2C597}"/>
              </a:ext>
            </a:extLst>
          </p:cNvPr>
          <p:cNvSpPr txBox="1"/>
          <p:nvPr/>
        </p:nvSpPr>
        <p:spPr>
          <a:xfrm>
            <a:off x="91163" y="5843808"/>
            <a:ext cx="5106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図１　大阪府域における電気の排出係数および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温室効果ガス排出量の推移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AF9BF2B-DA23-4409-96F0-C9721EE7A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12" y="2617086"/>
            <a:ext cx="4976044" cy="3275132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BCCFB60-60DE-4F23-BD63-8CEC6171630C}"/>
              </a:ext>
            </a:extLst>
          </p:cNvPr>
          <p:cNvSpPr txBox="1"/>
          <p:nvPr/>
        </p:nvSpPr>
        <p:spPr>
          <a:xfrm>
            <a:off x="-1" y="1036069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4,528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t-CO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19.4%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減少（図１）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・部門別でみると、業務部門の割合が高い（図２）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】2030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削減目標：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年度比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40%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削減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2030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年度の管理指標値：電気の排出係数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0.33 kg-CO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/kwh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AC0DD9B-41C8-4685-A63D-290F1DBFF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6210" y="3587388"/>
            <a:ext cx="4428824" cy="2256420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AEECF85-3AB5-4183-9AD6-4D66868F88C1}"/>
              </a:ext>
            </a:extLst>
          </p:cNvPr>
          <p:cNvSpPr txBox="1"/>
          <p:nvPr/>
        </p:nvSpPr>
        <p:spPr>
          <a:xfrm>
            <a:off x="4360083" y="5843807"/>
            <a:ext cx="5106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図２　部門別温室効果ガス排出量の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基準年度（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年度）との比較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4415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37D4A1-3E3B-4778-9150-4D2591CBEC00}"/>
              </a:ext>
            </a:extLst>
          </p:cNvPr>
          <p:cNvSpPr/>
          <p:nvPr/>
        </p:nvSpPr>
        <p:spPr>
          <a:xfrm>
            <a:off x="0" y="777887"/>
            <a:ext cx="9143999" cy="777886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B70A9C-BEE3-46A5-BFAE-D7A34E6683AB}"/>
              </a:ext>
            </a:extLst>
          </p:cNvPr>
          <p:cNvSpPr txBox="1"/>
          <p:nvPr/>
        </p:nvSpPr>
        <p:spPr>
          <a:xfrm>
            <a:off x="98321" y="85321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497PJ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13.8%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減少（図３）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・部門別でみると、産業部門の割合が高い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】2030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年度の管理指標値：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438PJ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277B4DC-ECF2-4A02-8D6F-38A9976A157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大阪府域における</a:t>
            </a:r>
            <a:r>
              <a: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年度の温室効果ガス排出量の分析について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～エネルギー消費量の推移～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03E04D-54C4-4B28-AEE2-4B6E91C2C597}"/>
              </a:ext>
            </a:extLst>
          </p:cNvPr>
          <p:cNvSpPr txBox="1"/>
          <p:nvPr/>
        </p:nvSpPr>
        <p:spPr>
          <a:xfrm>
            <a:off x="-1" y="5956932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図３　大阪府域における部門別エネルギー消費量の推移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D3CFE98-9F91-4F58-A0D1-D33362C31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95" y="2236398"/>
            <a:ext cx="6480610" cy="389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6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00C792F-7585-4D38-A200-5A034006F77E}"/>
              </a:ext>
            </a:extLst>
          </p:cNvPr>
          <p:cNvSpPr/>
          <p:nvPr/>
        </p:nvSpPr>
        <p:spPr>
          <a:xfrm>
            <a:off x="0" y="777886"/>
            <a:ext cx="9143999" cy="1073991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72234A71-EF30-4AB9-8EAB-6294C0DE45B9}"/>
              </a:ext>
            </a:extLst>
          </p:cNvPr>
          <p:cNvSpPr txBox="1">
            <a:spLocks/>
          </p:cNvSpPr>
          <p:nvPr/>
        </p:nvSpPr>
        <p:spPr>
          <a:xfrm>
            <a:off x="0" y="-97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～産業部門における温室効果ガス排出量およびエネルギー消費量～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9B07FE9-D0AC-4DBD-8DF4-D32DB79A9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2301" y="2546701"/>
            <a:ext cx="5061699" cy="3170514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E81ABFE-A80F-49DA-9C06-CE39CABC2907}"/>
              </a:ext>
            </a:extLst>
          </p:cNvPr>
          <p:cNvSpPr txBox="1"/>
          <p:nvPr/>
        </p:nvSpPr>
        <p:spPr>
          <a:xfrm>
            <a:off x="4082301" y="5633161"/>
            <a:ext cx="5061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図４　産業部門における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燃料種別エネルギー消費量の推移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E4E7A24-6E4D-4615-8B29-B73077DBC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662" y="3542496"/>
            <a:ext cx="4245963" cy="1178923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9729E8-1249-48BF-A4A4-AD58AF03E2ED}"/>
              </a:ext>
            </a:extLst>
          </p:cNvPr>
          <p:cNvSpPr txBox="1"/>
          <p:nvPr/>
        </p:nvSpPr>
        <p:spPr>
          <a:xfrm>
            <a:off x="0" y="2992549"/>
            <a:ext cx="4179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表１　産業部門における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排出量およびエネルギー消費量の推移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82DA89F-3F52-4A3F-8DE7-00197B51DEC9}"/>
              </a:ext>
            </a:extLst>
          </p:cNvPr>
          <p:cNvSpPr txBox="1"/>
          <p:nvPr/>
        </p:nvSpPr>
        <p:spPr>
          <a:xfrm>
            <a:off x="98320" y="881504"/>
            <a:ext cx="9351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1,021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t-CO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26.2%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減少（表１）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年度のエネルギー消費量は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144PJ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18.5%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・エネルギー消費量の燃料種別では電力、都市ガスは減少傾向（図４）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151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0D0AC55-5B5D-48D0-9079-96559E526A16}"/>
              </a:ext>
            </a:extLst>
          </p:cNvPr>
          <p:cNvSpPr/>
          <p:nvPr/>
        </p:nvSpPr>
        <p:spPr>
          <a:xfrm>
            <a:off x="0" y="774113"/>
            <a:ext cx="9143999" cy="1073991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E81ABFE-A80F-49DA-9C06-CE39CABC2907}"/>
              </a:ext>
            </a:extLst>
          </p:cNvPr>
          <p:cNvSpPr txBox="1"/>
          <p:nvPr/>
        </p:nvSpPr>
        <p:spPr>
          <a:xfrm>
            <a:off x="3990189" y="5200851"/>
            <a:ext cx="4961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図５　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業務部門における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燃料種別エネルギー消費量の推移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9729E8-1249-48BF-A4A4-AD58AF03E2ED}"/>
              </a:ext>
            </a:extLst>
          </p:cNvPr>
          <p:cNvSpPr txBox="1"/>
          <p:nvPr/>
        </p:nvSpPr>
        <p:spPr>
          <a:xfrm>
            <a:off x="0" y="2779135"/>
            <a:ext cx="3962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表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業務部門における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排出量およびエネルギー消費量の推移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2FAD854A-4E6D-40B4-9863-FC37DC2D3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7878" y="3304230"/>
            <a:ext cx="4080211" cy="114539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C9637C5-FB08-4B11-87AD-7D9E2E2F2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454" y="2404102"/>
            <a:ext cx="5467546" cy="294565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ED8E925-0B58-4651-9F71-BBC0B88E9600}"/>
              </a:ext>
            </a:extLst>
          </p:cNvPr>
          <p:cNvSpPr txBox="1"/>
          <p:nvPr/>
        </p:nvSpPr>
        <p:spPr>
          <a:xfrm>
            <a:off x="0" y="905405"/>
            <a:ext cx="9351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1,251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t-CO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27.4%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減少（表２）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年度のエネルギー消費量は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137PJ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18.5%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・エネルギー消費量の燃料種別では電力、都市ガスは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年度から変化なし（図５）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A9A0A32-26B9-4795-BB53-919E3017DEB1}"/>
              </a:ext>
            </a:extLst>
          </p:cNvPr>
          <p:cNvSpPr txBox="1">
            <a:spLocks/>
          </p:cNvSpPr>
          <p:nvPr/>
        </p:nvSpPr>
        <p:spPr>
          <a:xfrm>
            <a:off x="0" y="-97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～業務部門における温室効果ガス排出量およびエネルギー消費量～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08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C384A3-292F-4D06-8CB6-8E3BBF5D9B70}"/>
              </a:ext>
            </a:extLst>
          </p:cNvPr>
          <p:cNvSpPr/>
          <p:nvPr/>
        </p:nvSpPr>
        <p:spPr>
          <a:xfrm>
            <a:off x="0" y="777886"/>
            <a:ext cx="9143999" cy="1073991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E81ABFE-A80F-49DA-9C06-CE39CABC2907}"/>
              </a:ext>
            </a:extLst>
          </p:cNvPr>
          <p:cNvSpPr txBox="1"/>
          <p:nvPr/>
        </p:nvSpPr>
        <p:spPr>
          <a:xfrm>
            <a:off x="3769828" y="5378919"/>
            <a:ext cx="5374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図６　家庭部門における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燃料種別エネルギー消費量の推移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9729E8-1249-48BF-A4A4-AD58AF03E2ED}"/>
              </a:ext>
            </a:extLst>
          </p:cNvPr>
          <p:cNvSpPr txBox="1"/>
          <p:nvPr/>
        </p:nvSpPr>
        <p:spPr>
          <a:xfrm>
            <a:off x="-2" y="2843610"/>
            <a:ext cx="3769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表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家庭部門における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排出量およびエネルギー消費量の推移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DFA4525-10D7-4524-88CF-09F492C1E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3488764"/>
            <a:ext cx="3769830" cy="106632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1CD6AA6-9DA5-48B3-9BF2-51AADAA06025}"/>
              </a:ext>
            </a:extLst>
          </p:cNvPr>
          <p:cNvSpPr txBox="1"/>
          <p:nvPr/>
        </p:nvSpPr>
        <p:spPr>
          <a:xfrm>
            <a:off x="0" y="893076"/>
            <a:ext cx="9351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1,121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t-CO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14.8%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減少（表３）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年度のエネルギー消費量は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130PJ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1.1%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・エネルギー消費量の燃料種別では電力、都市ガスは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年度から変化なし（図６）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F80205DF-281E-4FBA-BE8A-50A5B4925312}"/>
              </a:ext>
            </a:extLst>
          </p:cNvPr>
          <p:cNvSpPr txBox="1">
            <a:spLocks/>
          </p:cNvSpPr>
          <p:nvPr/>
        </p:nvSpPr>
        <p:spPr>
          <a:xfrm>
            <a:off x="0" y="-97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～家庭部門における温室効果ガス排出量およびエネルギー消費量～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3555CB2-4794-4725-BE3F-57EEC3BD3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0192" y="2727450"/>
            <a:ext cx="5701516" cy="271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597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4D167A7-2348-4079-AA87-FD9FCB38929C}"/>
              </a:ext>
            </a:extLst>
          </p:cNvPr>
          <p:cNvSpPr/>
          <p:nvPr/>
        </p:nvSpPr>
        <p:spPr>
          <a:xfrm>
            <a:off x="0" y="777886"/>
            <a:ext cx="9143999" cy="1251404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E81ABFE-A80F-49DA-9C06-CE39CABC2907}"/>
              </a:ext>
            </a:extLst>
          </p:cNvPr>
          <p:cNvSpPr txBox="1"/>
          <p:nvPr/>
        </p:nvSpPr>
        <p:spPr>
          <a:xfrm>
            <a:off x="3516348" y="5857397"/>
            <a:ext cx="562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図７　運輸部門における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燃料種別エネルギー消費量の推移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9729E8-1249-48BF-A4A4-AD58AF03E2ED}"/>
              </a:ext>
            </a:extLst>
          </p:cNvPr>
          <p:cNvSpPr txBox="1"/>
          <p:nvPr/>
        </p:nvSpPr>
        <p:spPr>
          <a:xfrm>
            <a:off x="-100045" y="3186345"/>
            <a:ext cx="3912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表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運輸部門における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排出量およびエネルギー消費量の推移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6DAE463-CE9C-451D-8FB3-2E397C273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3771120"/>
            <a:ext cx="3712038" cy="1041564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CB25F7E-DCC0-4494-A55F-42BEC0E1B5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6348" y="2713912"/>
            <a:ext cx="5703066" cy="3255827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1F1B199-EADF-4D2B-A3F6-5DD0A34AB152}"/>
              </a:ext>
            </a:extLst>
          </p:cNvPr>
          <p:cNvSpPr txBox="1"/>
          <p:nvPr/>
        </p:nvSpPr>
        <p:spPr>
          <a:xfrm>
            <a:off x="-2" y="781301"/>
            <a:ext cx="9351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582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t-CO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15.4%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減少（表４）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年度のエネルギー消費量は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82PJ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12.8%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・自動車によるエネルギー消費量は長期的に見て減少傾向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・鉄道によるエネルギー消費量は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年度から横ばい（図７）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A6E8ECA4-0791-4CB0-A438-A18EB261F5EA}"/>
              </a:ext>
            </a:extLst>
          </p:cNvPr>
          <p:cNvSpPr txBox="1">
            <a:spLocks/>
          </p:cNvSpPr>
          <p:nvPr/>
        </p:nvSpPr>
        <p:spPr>
          <a:xfrm>
            <a:off x="0" y="-97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～運輸部門における温室効果ガス排出量およびエネルギー消費量～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25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5D95C87-7EDC-4E0F-9D32-16536A1BD885}"/>
              </a:ext>
            </a:extLst>
          </p:cNvPr>
          <p:cNvSpPr/>
          <p:nvPr/>
        </p:nvSpPr>
        <p:spPr>
          <a:xfrm>
            <a:off x="0" y="777886"/>
            <a:ext cx="9143999" cy="663445"/>
          </a:xfrm>
          <a:prstGeom prst="rect">
            <a:avLst/>
          </a:prstGeom>
          <a:solidFill>
            <a:srgbClr val="4472C4">
              <a:alpha val="20000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E81ABFE-A80F-49DA-9C06-CE39CABC2907}"/>
              </a:ext>
            </a:extLst>
          </p:cNvPr>
          <p:cNvSpPr txBox="1"/>
          <p:nvPr/>
        </p:nvSpPr>
        <p:spPr>
          <a:xfrm>
            <a:off x="3592484" y="5561683"/>
            <a:ext cx="55515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図８　廃棄物部門における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排出量の推移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9729E8-1249-48BF-A4A4-AD58AF03E2ED}"/>
              </a:ext>
            </a:extLst>
          </p:cNvPr>
          <p:cNvSpPr txBox="1"/>
          <p:nvPr/>
        </p:nvSpPr>
        <p:spPr>
          <a:xfrm>
            <a:off x="-33740" y="3408077"/>
            <a:ext cx="3733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表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運輸部門における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排出量の推移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87782B6-F143-4F6A-B4BF-8FF987702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478" y="3684753"/>
            <a:ext cx="3801364" cy="83225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DFE89C2-5858-43D6-967C-3EFB73AB4B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477" y="2441384"/>
            <a:ext cx="5551516" cy="3156743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0531CC1-DA75-405B-9DD4-8F4D797D3C3E}"/>
              </a:ext>
            </a:extLst>
          </p:cNvPr>
          <p:cNvSpPr txBox="1"/>
          <p:nvPr/>
        </p:nvSpPr>
        <p:spPr>
          <a:xfrm>
            <a:off x="-2" y="795000"/>
            <a:ext cx="9351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年度の排出量は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131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t-CO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基準年度である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28.2%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減少（表５）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・廃棄物部門における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排出量は長期的に見て減少傾向（図８）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DFE1C1E6-8083-4EF9-8FD8-B8E4A5D1C681}"/>
              </a:ext>
            </a:extLst>
          </p:cNvPr>
          <p:cNvSpPr txBox="1">
            <a:spLocks/>
          </p:cNvSpPr>
          <p:nvPr/>
        </p:nvSpPr>
        <p:spPr>
          <a:xfrm>
            <a:off x="0" y="-970"/>
            <a:ext cx="9144000" cy="777886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～廃棄物部門における温室効果ガス排出量～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954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9C84F1-3DEC-4BFA-843C-76AAB4902EB6}"/>
              </a:ext>
            </a:extLst>
          </p:cNvPr>
          <p:cNvSpPr txBox="1">
            <a:spLocks/>
          </p:cNvSpPr>
          <p:nvPr/>
        </p:nvSpPr>
        <p:spPr>
          <a:xfrm>
            <a:off x="0" y="2601237"/>
            <a:ext cx="9144000" cy="1488624"/>
          </a:xfrm>
          <a:prstGeom prst="rect">
            <a:avLst/>
          </a:prstGeom>
          <a:solidFill>
            <a:srgbClr val="000066"/>
          </a:solidFill>
        </p:spPr>
        <p:txBody>
          <a:bodyPr vert="horz" lIns="134981" tIns="34286" rIns="68570" bIns="34286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大阪府気候変動対策条例の特定事業者における排出実態</a:t>
            </a:r>
            <a:endParaRPr lang="en-US" altLang="ja-JP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780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1233</Words>
  <Application>Microsoft Office PowerPoint</Application>
  <PresentationFormat>画面に合わせる (4:3)</PresentationFormat>
  <Paragraphs>131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Meiryo UI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2025-06-24T02:08:37Z</dcterms:created>
  <dcterms:modified xsi:type="dcterms:W3CDTF">2025-06-24T02:08:41Z</dcterms:modified>
</cp:coreProperties>
</file>