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23"/>
  </p:notesMasterIdLst>
  <p:sldIdLst>
    <p:sldId id="268" r:id="rId2"/>
    <p:sldId id="328" r:id="rId3"/>
    <p:sldId id="347" r:id="rId4"/>
    <p:sldId id="311" r:id="rId5"/>
    <p:sldId id="343" r:id="rId6"/>
    <p:sldId id="314" r:id="rId7"/>
    <p:sldId id="344" r:id="rId8"/>
    <p:sldId id="333" r:id="rId9"/>
    <p:sldId id="306" r:id="rId10"/>
    <p:sldId id="307" r:id="rId11"/>
    <p:sldId id="331" r:id="rId12"/>
    <p:sldId id="309" r:id="rId13"/>
    <p:sldId id="334" r:id="rId14"/>
    <p:sldId id="336" r:id="rId15"/>
    <p:sldId id="335" r:id="rId16"/>
    <p:sldId id="337" r:id="rId17"/>
    <p:sldId id="345" r:id="rId18"/>
    <p:sldId id="338" r:id="rId19"/>
    <p:sldId id="340" r:id="rId20"/>
    <p:sldId id="346" r:id="rId21"/>
    <p:sldId id="332" r:id="rId22"/>
  </p:sldIdLst>
  <p:sldSz cx="9906000" cy="6858000" type="A4"/>
  <p:notesSz cx="6807200" cy="9939338"/>
  <p:defaultTextStyle>
    <a:defPPr>
      <a:defRPr lang="ja-JP"/>
    </a:defPPr>
    <a:lvl1pPr marL="0" algn="l" defTabSz="921715" rtl="0" eaLnBrk="1" latinLnBrk="0" hangingPunct="1">
      <a:defRPr kumimoji="1" sz="1814" kern="1200">
        <a:solidFill>
          <a:schemeClr val="tx1"/>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00"/>
    <a:srgbClr val="339933"/>
    <a:srgbClr val="CCFFCC"/>
    <a:srgbClr val="99FFCC"/>
    <a:srgbClr val="66FF99"/>
    <a:srgbClr val="FFFFFF"/>
    <a:srgbClr val="6FB46F"/>
    <a:srgbClr val="E6E6E6"/>
    <a:srgbClr val="EFF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5" autoAdjust="0"/>
    <p:restoredTop sz="93910" autoAdjust="0"/>
  </p:normalViewPr>
  <p:slideViewPr>
    <p:cSldViewPr>
      <p:cViewPr varScale="1">
        <p:scale>
          <a:sx n="69" d="100"/>
          <a:sy n="69" d="100"/>
        </p:scale>
        <p:origin x="1068" y="4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12" tIns="45706" rIns="91412" bIns="45706" rtlCol="0"/>
          <a:lstStyle>
            <a:lvl1pPr algn="r">
              <a:defRPr sz="1200"/>
            </a:lvl1pPr>
          </a:lstStyle>
          <a:p>
            <a:fld id="{9EFDEC38-9E6E-4F38-A92F-57AC730FB332}" type="datetimeFigureOut">
              <a:rPr kumimoji="1" lang="ja-JP" altLang="en-US" smtClean="0"/>
              <a:t>2025/5/19</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412" tIns="45706" rIns="91412"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12" tIns="45706" rIns="91412" bIns="45706"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921715" rtl="0" eaLnBrk="1" latinLnBrk="0" hangingPunct="1">
      <a:defRPr kumimoji="1" sz="1210" kern="1200">
        <a:solidFill>
          <a:schemeClr val="tx1"/>
        </a:solidFill>
        <a:latin typeface="+mn-lt"/>
        <a:ea typeface="+mn-ea"/>
        <a:cs typeface="+mn-cs"/>
      </a:defRPr>
    </a:lvl1pPr>
    <a:lvl2pPr marL="460858" algn="l" defTabSz="921715" rtl="0" eaLnBrk="1" latinLnBrk="0" hangingPunct="1">
      <a:defRPr kumimoji="1" sz="1210" kern="1200">
        <a:solidFill>
          <a:schemeClr val="tx1"/>
        </a:solidFill>
        <a:latin typeface="+mn-lt"/>
        <a:ea typeface="+mn-ea"/>
        <a:cs typeface="+mn-cs"/>
      </a:defRPr>
    </a:lvl2pPr>
    <a:lvl3pPr marL="921715" algn="l" defTabSz="921715" rtl="0" eaLnBrk="1" latinLnBrk="0" hangingPunct="1">
      <a:defRPr kumimoji="1" sz="1210" kern="1200">
        <a:solidFill>
          <a:schemeClr val="tx1"/>
        </a:solidFill>
        <a:latin typeface="+mn-lt"/>
        <a:ea typeface="+mn-ea"/>
        <a:cs typeface="+mn-cs"/>
      </a:defRPr>
    </a:lvl3pPr>
    <a:lvl4pPr marL="1382573" algn="l" defTabSz="921715" rtl="0" eaLnBrk="1" latinLnBrk="0" hangingPunct="1">
      <a:defRPr kumimoji="1" sz="1210" kern="1200">
        <a:solidFill>
          <a:schemeClr val="tx1"/>
        </a:solidFill>
        <a:latin typeface="+mn-lt"/>
        <a:ea typeface="+mn-ea"/>
        <a:cs typeface="+mn-cs"/>
      </a:defRPr>
    </a:lvl4pPr>
    <a:lvl5pPr marL="1843430" algn="l" defTabSz="921715" rtl="0" eaLnBrk="1" latinLnBrk="0" hangingPunct="1">
      <a:defRPr kumimoji="1" sz="1210" kern="1200">
        <a:solidFill>
          <a:schemeClr val="tx1"/>
        </a:solidFill>
        <a:latin typeface="+mn-lt"/>
        <a:ea typeface="+mn-ea"/>
        <a:cs typeface="+mn-cs"/>
      </a:defRPr>
    </a:lvl5pPr>
    <a:lvl6pPr marL="2304288" algn="l" defTabSz="921715" rtl="0" eaLnBrk="1" latinLnBrk="0" hangingPunct="1">
      <a:defRPr kumimoji="1" sz="1210" kern="1200">
        <a:solidFill>
          <a:schemeClr val="tx1"/>
        </a:solidFill>
        <a:latin typeface="+mn-lt"/>
        <a:ea typeface="+mn-ea"/>
        <a:cs typeface="+mn-cs"/>
      </a:defRPr>
    </a:lvl6pPr>
    <a:lvl7pPr marL="2765146" algn="l" defTabSz="921715" rtl="0" eaLnBrk="1" latinLnBrk="0" hangingPunct="1">
      <a:defRPr kumimoji="1" sz="1210" kern="1200">
        <a:solidFill>
          <a:schemeClr val="tx1"/>
        </a:solidFill>
        <a:latin typeface="+mn-lt"/>
        <a:ea typeface="+mn-ea"/>
        <a:cs typeface="+mn-cs"/>
      </a:defRPr>
    </a:lvl7pPr>
    <a:lvl8pPr marL="3226003" algn="l" defTabSz="921715" rtl="0" eaLnBrk="1" latinLnBrk="0" hangingPunct="1">
      <a:defRPr kumimoji="1" sz="1210" kern="1200">
        <a:solidFill>
          <a:schemeClr val="tx1"/>
        </a:solidFill>
        <a:latin typeface="+mn-lt"/>
        <a:ea typeface="+mn-ea"/>
        <a:cs typeface="+mn-cs"/>
      </a:defRPr>
    </a:lvl8pPr>
    <a:lvl9pPr marL="3686861" algn="l" defTabSz="921715" rtl="0" eaLnBrk="1" latinLnBrk="0" hangingPunct="1">
      <a:defRPr kumimoji="1" sz="121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31"/>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3" indent="0" algn="ctr">
              <a:buNone/>
              <a:defRPr>
                <a:solidFill>
                  <a:schemeClr val="tx1">
                    <a:tint val="75000"/>
                  </a:schemeClr>
                </a:solidFill>
              </a:defRPr>
            </a:lvl4pPr>
            <a:lvl5pPr marL="1828791" indent="0" algn="ctr">
              <a:buNone/>
              <a:defRPr>
                <a:solidFill>
                  <a:schemeClr val="tx1">
                    <a:tint val="75000"/>
                  </a:schemeClr>
                </a:solidFill>
              </a:defRPr>
            </a:lvl5pPr>
            <a:lvl6pPr marL="2285989" indent="0" algn="ctr">
              <a:buNone/>
              <a:defRPr>
                <a:solidFill>
                  <a:schemeClr val="tx1">
                    <a:tint val="75000"/>
                  </a:schemeClr>
                </a:solidFill>
              </a:defRPr>
            </a:lvl6pPr>
            <a:lvl7pPr marL="2743186" indent="0" algn="ctr">
              <a:buNone/>
              <a:defRPr>
                <a:solidFill>
                  <a:schemeClr val="tx1">
                    <a:tint val="75000"/>
                  </a:schemeClr>
                </a:solidFill>
              </a:defRPr>
            </a:lvl7pPr>
            <a:lvl8pPr marL="3200384" indent="0" algn="ctr">
              <a:buNone/>
              <a:defRPr>
                <a:solidFill>
                  <a:schemeClr val="tx1">
                    <a:tint val="75000"/>
                  </a:schemeClr>
                </a:solidFill>
              </a:defRPr>
            </a:lvl8pPr>
            <a:lvl9pPr marL="365758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23E1EF2-6897-4A65-A67D-A7915A269752}" type="datetime1">
              <a:rPr kumimoji="1" lang="ja-JP" altLang="en-US" smtClean="0"/>
              <a:t>2025/5/19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15E0F2-50EB-4802-BBFF-618C99B0EAB6}" type="datetime1">
              <a:rPr kumimoji="1" lang="ja-JP" altLang="en-US" smtClean="0"/>
              <a:t>2025/5/19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5"/>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1" y="274645"/>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D07D65-C5FA-42DA-BDD8-4430F0219CF7}" type="datetime1">
              <a:rPr kumimoji="1" lang="ja-JP" altLang="en-US" smtClean="0"/>
              <a:t>2025/5/19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B48C52D-B964-4334-8F5A-FF090D9FEB1C}" type="datetime1">
              <a:rPr kumimoji="1" lang="ja-JP" altLang="en-US" smtClean="0"/>
              <a:t>2025/5/19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3" indent="0">
              <a:buNone/>
              <a:defRPr sz="1400">
                <a:solidFill>
                  <a:schemeClr val="tx1">
                    <a:tint val="75000"/>
                  </a:schemeClr>
                </a:solidFill>
              </a:defRPr>
            </a:lvl4pPr>
            <a:lvl5pPr marL="1828791" indent="0">
              <a:buNone/>
              <a:defRPr sz="1400">
                <a:solidFill>
                  <a:schemeClr val="tx1">
                    <a:tint val="75000"/>
                  </a:schemeClr>
                </a:solidFill>
              </a:defRPr>
            </a:lvl5pPr>
            <a:lvl6pPr marL="2285989" indent="0">
              <a:buNone/>
              <a:defRPr sz="1400">
                <a:solidFill>
                  <a:schemeClr val="tx1">
                    <a:tint val="75000"/>
                  </a:schemeClr>
                </a:solidFill>
              </a:defRPr>
            </a:lvl6pPr>
            <a:lvl7pPr marL="2743186" indent="0">
              <a:buNone/>
              <a:defRPr sz="1400">
                <a:solidFill>
                  <a:schemeClr val="tx1">
                    <a:tint val="75000"/>
                  </a:schemeClr>
                </a:solidFill>
              </a:defRPr>
            </a:lvl7pPr>
            <a:lvl8pPr marL="3200384" indent="0">
              <a:buNone/>
              <a:defRPr sz="1400">
                <a:solidFill>
                  <a:schemeClr val="tx1">
                    <a:tint val="75000"/>
                  </a:schemeClr>
                </a:solidFill>
              </a:defRPr>
            </a:lvl8pPr>
            <a:lvl9pPr marL="3657582"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B858978-5AF8-4922-9713-C2F5B3C44098}" type="datetime1">
              <a:rPr kumimoji="1" lang="ja-JP" altLang="en-US" smtClean="0"/>
              <a:t>2025/5/19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7A44D35-32B4-4796-954A-EFD9D3DC31EC}" type="datetime1">
              <a:rPr kumimoji="1" lang="ja-JP" altLang="en-US" smtClean="0"/>
              <a:t>2025/5/19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3" y="1535119"/>
            <a:ext cx="4376870" cy="639762"/>
          </a:xfrm>
        </p:spPr>
        <p:txBody>
          <a:bodyPr anchor="b"/>
          <a:lstStyle>
            <a:lvl1pPr marL="0" indent="0">
              <a:buNone/>
              <a:defRPr sz="2400" b="1"/>
            </a:lvl1pPr>
            <a:lvl2pPr marL="457198" indent="0">
              <a:buNone/>
              <a:defRPr sz="2000" b="1"/>
            </a:lvl2pPr>
            <a:lvl3pPr marL="914395" indent="0">
              <a:buNone/>
              <a:defRPr sz="1800" b="1"/>
            </a:lvl3pPr>
            <a:lvl4pPr marL="1371593" indent="0">
              <a:buNone/>
              <a:defRPr sz="1600" b="1"/>
            </a:lvl4pPr>
            <a:lvl5pPr marL="1828791" indent="0">
              <a:buNone/>
              <a:defRPr sz="1600" b="1"/>
            </a:lvl5pPr>
            <a:lvl6pPr marL="2285989" indent="0">
              <a:buNone/>
              <a:defRPr sz="1600" b="1"/>
            </a:lvl6pPr>
            <a:lvl7pPr marL="2743186" indent="0">
              <a:buNone/>
              <a:defRPr sz="1600" b="1"/>
            </a:lvl7pPr>
            <a:lvl8pPr marL="3200384" indent="0">
              <a:buNone/>
              <a:defRPr sz="1600" b="1"/>
            </a:lvl8pPr>
            <a:lvl9pPr marL="3657582"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3"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4" y="1535119"/>
            <a:ext cx="4378590" cy="639762"/>
          </a:xfrm>
        </p:spPr>
        <p:txBody>
          <a:bodyPr anchor="b"/>
          <a:lstStyle>
            <a:lvl1pPr marL="0" indent="0">
              <a:buNone/>
              <a:defRPr sz="2400" b="1"/>
            </a:lvl1pPr>
            <a:lvl2pPr marL="457198" indent="0">
              <a:buNone/>
              <a:defRPr sz="2000" b="1"/>
            </a:lvl2pPr>
            <a:lvl3pPr marL="914395" indent="0">
              <a:buNone/>
              <a:defRPr sz="1800" b="1"/>
            </a:lvl3pPr>
            <a:lvl4pPr marL="1371593" indent="0">
              <a:buNone/>
              <a:defRPr sz="1600" b="1"/>
            </a:lvl4pPr>
            <a:lvl5pPr marL="1828791" indent="0">
              <a:buNone/>
              <a:defRPr sz="1600" b="1"/>
            </a:lvl5pPr>
            <a:lvl6pPr marL="2285989" indent="0">
              <a:buNone/>
              <a:defRPr sz="1600" b="1"/>
            </a:lvl6pPr>
            <a:lvl7pPr marL="2743186" indent="0">
              <a:buNone/>
              <a:defRPr sz="1600" b="1"/>
            </a:lvl7pPr>
            <a:lvl8pPr marL="3200384" indent="0">
              <a:buNone/>
              <a:defRPr sz="1600" b="1"/>
            </a:lvl8pPr>
            <a:lvl9pPr marL="3657582"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4"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2C6AE11-45C8-4828-A2E1-65EEF4AF6E09}" type="datetime1">
              <a:rPr kumimoji="1" lang="ja-JP" altLang="en-US" smtClean="0"/>
              <a:t>2025/5/19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63C47D9-A842-40EA-8972-2FFF0B750C44}" type="datetime1">
              <a:rPr kumimoji="1" lang="ja-JP" altLang="en-US" smtClean="0"/>
              <a:t>2025/5/19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358F88E-CB06-46C8-8CA8-764BD5B1916C}" type="datetime1">
              <a:rPr kumimoji="1" lang="ja-JP" altLang="en-US" smtClean="0"/>
              <a:t>2025/5/19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3" y="1435101"/>
            <a:ext cx="3259006" cy="4691063"/>
          </a:xfrm>
        </p:spPr>
        <p:txBody>
          <a:bodyPr/>
          <a:lstStyle>
            <a:lvl1pPr marL="0" indent="0">
              <a:buNone/>
              <a:defRPr sz="1400"/>
            </a:lvl1pPr>
            <a:lvl2pPr marL="457198" indent="0">
              <a:buNone/>
              <a:defRPr sz="1200"/>
            </a:lvl2pPr>
            <a:lvl3pPr marL="914395" indent="0">
              <a:buNone/>
              <a:defRPr sz="1000"/>
            </a:lvl3pPr>
            <a:lvl4pPr marL="1371593" indent="0">
              <a:buNone/>
              <a:defRPr sz="900"/>
            </a:lvl4pPr>
            <a:lvl5pPr marL="1828791" indent="0">
              <a:buNone/>
              <a:defRPr sz="900"/>
            </a:lvl5pPr>
            <a:lvl6pPr marL="2285989" indent="0">
              <a:buNone/>
              <a:defRPr sz="900"/>
            </a:lvl6pPr>
            <a:lvl7pPr marL="2743186" indent="0">
              <a:buNone/>
              <a:defRPr sz="900"/>
            </a:lvl7pPr>
            <a:lvl8pPr marL="3200384" indent="0">
              <a:buNone/>
              <a:defRPr sz="900"/>
            </a:lvl8pPr>
            <a:lvl9pPr marL="3657582"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C96BA2A-5481-449B-8858-05EA71E88F77}" type="datetime1">
              <a:rPr kumimoji="1" lang="ja-JP" altLang="en-US" smtClean="0"/>
              <a:t>2025/5/19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6"/>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6" y="612775"/>
            <a:ext cx="5943600" cy="4114800"/>
          </a:xfrm>
        </p:spPr>
        <p:txBody>
          <a:bodyPr/>
          <a:lstStyle>
            <a:lvl1pPr marL="0" indent="0">
              <a:buNone/>
              <a:defRPr sz="3200"/>
            </a:lvl1pPr>
            <a:lvl2pPr marL="457198" indent="0">
              <a:buNone/>
              <a:defRPr sz="2800"/>
            </a:lvl2pPr>
            <a:lvl3pPr marL="914395" indent="0">
              <a:buNone/>
              <a:defRPr sz="2400"/>
            </a:lvl3pPr>
            <a:lvl4pPr marL="1371593" indent="0">
              <a:buNone/>
              <a:defRPr sz="2000"/>
            </a:lvl4pPr>
            <a:lvl5pPr marL="1828791" indent="0">
              <a:buNone/>
              <a:defRPr sz="2000"/>
            </a:lvl5pPr>
            <a:lvl6pPr marL="2285989" indent="0">
              <a:buNone/>
              <a:defRPr sz="2000"/>
            </a:lvl6pPr>
            <a:lvl7pPr marL="2743186" indent="0">
              <a:buNone/>
              <a:defRPr sz="2000"/>
            </a:lvl7pPr>
            <a:lvl8pPr marL="3200384" indent="0">
              <a:buNone/>
              <a:defRPr sz="2000"/>
            </a:lvl8pPr>
            <a:lvl9pPr marL="3657582"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6" y="5367344"/>
            <a:ext cx="5943600" cy="804862"/>
          </a:xfrm>
        </p:spPr>
        <p:txBody>
          <a:bodyPr/>
          <a:lstStyle>
            <a:lvl1pPr marL="0" indent="0">
              <a:buNone/>
              <a:defRPr sz="1400"/>
            </a:lvl1pPr>
            <a:lvl2pPr marL="457198" indent="0">
              <a:buNone/>
              <a:defRPr sz="1200"/>
            </a:lvl2pPr>
            <a:lvl3pPr marL="914395" indent="0">
              <a:buNone/>
              <a:defRPr sz="1000"/>
            </a:lvl3pPr>
            <a:lvl4pPr marL="1371593" indent="0">
              <a:buNone/>
              <a:defRPr sz="900"/>
            </a:lvl4pPr>
            <a:lvl5pPr marL="1828791" indent="0">
              <a:buNone/>
              <a:defRPr sz="900"/>
            </a:lvl5pPr>
            <a:lvl6pPr marL="2285989" indent="0">
              <a:buNone/>
              <a:defRPr sz="900"/>
            </a:lvl6pPr>
            <a:lvl7pPr marL="2743186" indent="0">
              <a:buNone/>
              <a:defRPr sz="900"/>
            </a:lvl7pPr>
            <a:lvl8pPr marL="3200384" indent="0">
              <a:buNone/>
              <a:defRPr sz="900"/>
            </a:lvl8pPr>
            <a:lvl9pPr marL="3657582"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D3E2CEB-F8FC-4F96-A139-FB1464CF38E2}" type="datetime1">
              <a:rPr kumimoji="1" lang="ja-JP" altLang="en-US" smtClean="0"/>
              <a:t>2025/5/19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1"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1"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1" y="635635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CE5F7-A693-47BE-B24E-EC7B9C630F87}" type="datetime1">
              <a:rPr kumimoji="1" lang="ja-JP" altLang="en-US" smtClean="0"/>
              <a:t>2025/5/19</a:t>
            </a:fld>
            <a:endParaRPr kumimoji="1" lang="ja-JP" altLang="en-US"/>
          </a:p>
        </p:txBody>
      </p:sp>
      <p:sp>
        <p:nvSpPr>
          <p:cNvPr id="5" name="フッター プレースホルダー 4"/>
          <p:cNvSpPr>
            <a:spLocks noGrp="1"/>
          </p:cNvSpPr>
          <p:nvPr>
            <p:ph type="ftr" sz="quarter" idx="3"/>
          </p:nvPr>
        </p:nvSpPr>
        <p:spPr>
          <a:xfrm>
            <a:off x="3384552" y="6356357"/>
            <a:ext cx="31368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1" y="635635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95" rtl="0" eaLnBrk="1" latinLnBrk="0" hangingPunct="1">
        <a:spcBef>
          <a:spcPct val="0"/>
        </a:spcBef>
        <a:buNone/>
        <a:defRPr kumimoji="1" sz="4400" kern="1200">
          <a:solidFill>
            <a:schemeClr val="tx1"/>
          </a:solidFill>
          <a:latin typeface="+mj-lt"/>
          <a:ea typeface="+mj-ea"/>
          <a:cs typeface="+mj-cs"/>
        </a:defRPr>
      </a:lvl1pPr>
    </p:titleStyle>
    <p:bodyStyle>
      <a:lvl1pPr marL="342898" indent="-342898" algn="l" defTabSz="914395"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46" indent="-285749" algn="l" defTabSz="91439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94" indent="-228599" algn="l" defTabSz="914395"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92"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90"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87"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85"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83"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81" indent="-228599" algn="l" defTabSz="91439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3" algn="l" defTabSz="914395" rtl="0" eaLnBrk="1" latinLnBrk="0" hangingPunct="1">
        <a:defRPr kumimoji="1" sz="1800" kern="1200">
          <a:solidFill>
            <a:schemeClr val="tx1"/>
          </a:solidFill>
          <a:latin typeface="+mn-lt"/>
          <a:ea typeface="+mn-ea"/>
          <a:cs typeface="+mn-cs"/>
        </a:defRPr>
      </a:lvl4pPr>
      <a:lvl5pPr marL="1828791" algn="l" defTabSz="914395" rtl="0" eaLnBrk="1" latinLnBrk="0" hangingPunct="1">
        <a:defRPr kumimoji="1" sz="1800" kern="1200">
          <a:solidFill>
            <a:schemeClr val="tx1"/>
          </a:solidFill>
          <a:latin typeface="+mn-lt"/>
          <a:ea typeface="+mn-ea"/>
          <a:cs typeface="+mn-cs"/>
        </a:defRPr>
      </a:lvl5pPr>
      <a:lvl6pPr marL="2285989" algn="l" defTabSz="914395" rtl="0" eaLnBrk="1" latinLnBrk="0" hangingPunct="1">
        <a:defRPr kumimoji="1" sz="1800" kern="1200">
          <a:solidFill>
            <a:schemeClr val="tx1"/>
          </a:solidFill>
          <a:latin typeface="+mn-lt"/>
          <a:ea typeface="+mn-ea"/>
          <a:cs typeface="+mn-cs"/>
        </a:defRPr>
      </a:lvl6pPr>
      <a:lvl7pPr marL="2743186" algn="l" defTabSz="914395" rtl="0" eaLnBrk="1" latinLnBrk="0" hangingPunct="1">
        <a:defRPr kumimoji="1" sz="1800" kern="1200">
          <a:solidFill>
            <a:schemeClr val="tx1"/>
          </a:solidFill>
          <a:latin typeface="+mn-lt"/>
          <a:ea typeface="+mn-ea"/>
          <a:cs typeface="+mn-cs"/>
        </a:defRPr>
      </a:lvl7pPr>
      <a:lvl8pPr marL="3200384" algn="l" defTabSz="914395" rtl="0" eaLnBrk="1" latinLnBrk="0" hangingPunct="1">
        <a:defRPr kumimoji="1" sz="1800" kern="1200">
          <a:solidFill>
            <a:schemeClr val="tx1"/>
          </a:solidFill>
          <a:latin typeface="+mn-lt"/>
          <a:ea typeface="+mn-ea"/>
          <a:cs typeface="+mn-cs"/>
        </a:defRPr>
      </a:lvl8pPr>
      <a:lvl9pPr marL="3657582"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6DD5A86-3D8B-C768-6B24-CA70467E4D82}"/>
              </a:ext>
            </a:extLst>
          </p:cNvPr>
          <p:cNvSpPr>
            <a:spLocks noGrp="1"/>
          </p:cNvSpPr>
          <p:nvPr>
            <p:ph type="ctrTitle"/>
          </p:nvPr>
        </p:nvSpPr>
        <p:spPr>
          <a:xfrm>
            <a:off x="344490" y="2391023"/>
            <a:ext cx="9217022" cy="1470025"/>
          </a:xfrm>
        </p:spPr>
        <p:txBody>
          <a:bodyPr>
            <a:noAutofit/>
          </a:bodyPr>
          <a:lstStyle/>
          <a:p>
            <a:pPr algn="ctr" defTabSz="653156" eaLnBrk="0" fontAlgn="base" hangingPunct="0">
              <a:spcBef>
                <a:spcPct val="0"/>
              </a:spcBef>
              <a:spcAft>
                <a:spcPct val="0"/>
              </a:spcAft>
            </a:pPr>
            <a:r>
              <a:rPr lang="ja-JP" altLang="en-US" sz="3200" b="1" dirty="0">
                <a:solidFill>
                  <a:srgbClr val="006600"/>
                </a:solidFill>
                <a:latin typeface="BIZ UDゴシック" panose="020B0400000000000000" pitchFamily="49" charset="-128"/>
                <a:ea typeface="BIZ UDゴシック" panose="020B0400000000000000" pitchFamily="49" charset="-128"/>
              </a:rPr>
              <a:t>世界・国における状況と動向</a:t>
            </a:r>
            <a:endParaRPr lang="en-US" altLang="ja-JP" sz="3200" b="1" dirty="0">
              <a:solidFill>
                <a:srgbClr val="006600"/>
              </a:solidFill>
              <a:latin typeface="BIZ UDゴシック" panose="020B0400000000000000" pitchFamily="49" charset="-128"/>
              <a:ea typeface="BIZ UDゴシック" panose="020B0400000000000000" pitchFamily="49" charset="-128"/>
            </a:endParaRPr>
          </a:p>
        </p:txBody>
      </p:sp>
      <p:sp>
        <p:nvSpPr>
          <p:cNvPr id="2" name="角丸四角形 3">
            <a:extLst>
              <a:ext uri="{FF2B5EF4-FFF2-40B4-BE49-F238E27FC236}">
                <a16:creationId xmlns:a16="http://schemas.microsoft.com/office/drawing/2014/main" id="{FE559109-F3B6-1818-0742-03A267EA700A}"/>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endParaRPr lang="ja-JP" altLang="en-US" sz="2000" b="1" dirty="0">
              <a:latin typeface="Meiryo UI" pitchFamily="50" charset="-128"/>
              <a:ea typeface="Meiryo UI" pitchFamily="50" charset="-128"/>
              <a:cs typeface="Meiryo UI" pitchFamily="50" charset="-128"/>
            </a:endParaRPr>
          </a:p>
        </p:txBody>
      </p:sp>
      <p:grpSp>
        <p:nvGrpSpPr>
          <p:cNvPr id="4" name="グループ化 3">
            <a:extLst>
              <a:ext uri="{FF2B5EF4-FFF2-40B4-BE49-F238E27FC236}">
                <a16:creationId xmlns:a16="http://schemas.microsoft.com/office/drawing/2014/main" id="{31586CDF-A7E4-BEF9-3503-E3416AB93D68}"/>
              </a:ext>
            </a:extLst>
          </p:cNvPr>
          <p:cNvGrpSpPr>
            <a:grpSpLocks noChangeAspect="1"/>
          </p:cNvGrpSpPr>
          <p:nvPr/>
        </p:nvGrpSpPr>
        <p:grpSpPr>
          <a:xfrm>
            <a:off x="2109801" y="544488"/>
            <a:ext cx="7654569" cy="652264"/>
            <a:chOff x="6029203" y="46261"/>
            <a:chExt cx="5407394" cy="460777"/>
          </a:xfrm>
        </p:grpSpPr>
        <p:pic>
          <p:nvPicPr>
            <p:cNvPr id="5" name="図 5">
              <a:extLst>
                <a:ext uri="{FF2B5EF4-FFF2-40B4-BE49-F238E27FC236}">
                  <a16:creationId xmlns:a16="http://schemas.microsoft.com/office/drawing/2014/main" id="{EC274993-0620-9F42-3BB8-1E2DEB5D8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14">
              <a:extLst>
                <a:ext uri="{FF2B5EF4-FFF2-40B4-BE49-F238E27FC236}">
                  <a16:creationId xmlns:a16="http://schemas.microsoft.com/office/drawing/2014/main" id="{75EE102D-E206-3F95-9079-F6732B00EC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17">
              <a:extLst>
                <a:ext uri="{FF2B5EF4-FFF2-40B4-BE49-F238E27FC236}">
                  <a16:creationId xmlns:a16="http://schemas.microsoft.com/office/drawing/2014/main" id="{7BFE15A9-0BBB-DE1C-64DB-F1D91B4841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3DD28890-F300-507D-D4A5-6C0B998F0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575F2CC0-7C04-A07E-BC24-5BC907D08D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9418E7BA-C86B-A8D7-E86A-7AD7BEB3C6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
              <a:extLst>
                <a:ext uri="{FF2B5EF4-FFF2-40B4-BE49-F238E27FC236}">
                  <a16:creationId xmlns:a16="http://schemas.microsoft.com/office/drawing/2014/main" id="{EB1BC562-3ADB-8ED4-046A-0A6AB08A13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28">
              <a:extLst>
                <a:ext uri="{FF2B5EF4-FFF2-40B4-BE49-F238E27FC236}">
                  <a16:creationId xmlns:a16="http://schemas.microsoft.com/office/drawing/2014/main" id="{07029B39-A95C-85E0-D3AD-990C91B8AE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2">
              <a:extLst>
                <a:ext uri="{FF2B5EF4-FFF2-40B4-BE49-F238E27FC236}">
                  <a16:creationId xmlns:a16="http://schemas.microsoft.com/office/drawing/2014/main" id="{A4D56A7F-CE51-B3BA-8050-8D3E21F993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83EAE3E9-00BF-CF00-21FD-B4C57CEF55E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397E4D42-4BC1-6468-75A8-7C691582CE7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16" name="図 15">
              <a:extLst>
                <a:ext uri="{FF2B5EF4-FFF2-40B4-BE49-F238E27FC236}">
                  <a16:creationId xmlns:a16="http://schemas.microsoft.com/office/drawing/2014/main" id="{CC12016D-FF7B-6178-2AE8-81E95428CCE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cxnSp>
        <p:nvCxnSpPr>
          <p:cNvPr id="19" name="直線コネクタ 18">
            <a:extLst>
              <a:ext uri="{FF2B5EF4-FFF2-40B4-BE49-F238E27FC236}">
                <a16:creationId xmlns:a16="http://schemas.microsoft.com/office/drawing/2014/main" id="{EFDF0824-0206-C535-6F18-65B8D5DAB21D}"/>
              </a:ext>
            </a:extLst>
          </p:cNvPr>
          <p:cNvCxnSpPr>
            <a:cxnSpLocks/>
          </p:cNvCxnSpPr>
          <p:nvPr/>
        </p:nvCxnSpPr>
        <p:spPr>
          <a:xfrm>
            <a:off x="344490" y="3429000"/>
            <a:ext cx="9217022" cy="0"/>
          </a:xfrm>
          <a:prstGeom prst="line">
            <a:avLst/>
          </a:prstGeom>
          <a:ln w="28575">
            <a:solidFill>
              <a:srgbClr val="339933"/>
            </a:solidFill>
          </a:ln>
        </p:spPr>
        <p:style>
          <a:lnRef idx="1">
            <a:schemeClr val="accent1"/>
          </a:lnRef>
          <a:fillRef idx="0">
            <a:schemeClr val="accent1"/>
          </a:fillRef>
          <a:effectRef idx="0">
            <a:schemeClr val="accent1"/>
          </a:effectRef>
          <a:fontRef idx="minor">
            <a:schemeClr val="tx1"/>
          </a:fontRef>
        </p:style>
      </p:cxnSp>
      <p:sp>
        <p:nvSpPr>
          <p:cNvPr id="18" name="テキスト ボックス 18">
            <a:extLst>
              <a:ext uri="{FF2B5EF4-FFF2-40B4-BE49-F238E27FC236}">
                <a16:creationId xmlns:a16="http://schemas.microsoft.com/office/drawing/2014/main" id="{174926D5-1EF3-409B-B71E-0D585ADF2B57}"/>
              </a:ext>
            </a:extLst>
          </p:cNvPr>
          <p:cNvSpPr txBox="1">
            <a:spLocks noChangeArrowheads="1"/>
          </p:cNvSpPr>
          <p:nvPr/>
        </p:nvSpPr>
        <p:spPr bwMode="auto">
          <a:xfrm>
            <a:off x="8823964" y="40965"/>
            <a:ext cx="1031240" cy="2923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ja-JP" altLang="en-US" sz="1300" kern="100" dirty="0">
                <a:effectLst/>
                <a:latin typeface="メイリオ" panose="020B0604030504040204" pitchFamily="50" charset="-128"/>
                <a:ea typeface="ＭＳ ゴシック" panose="020B0609070205080204" pitchFamily="49" charset="-128"/>
                <a:cs typeface="Times New Roman" panose="02020603050405020304" pitchFamily="18" charset="0"/>
              </a:rPr>
              <a:t>参考</a:t>
            </a:r>
            <a:r>
              <a:rPr lang="ja-JP" sz="1300" kern="100" dirty="0">
                <a:effectLst/>
                <a:latin typeface="メイリオ" panose="020B0604030504040204" pitchFamily="50" charset="-128"/>
                <a:ea typeface="ＭＳ ゴシック" panose="020B0609070205080204" pitchFamily="49" charset="-128"/>
                <a:cs typeface="Times New Roman" panose="02020603050405020304" pitchFamily="18" charset="0"/>
              </a:rPr>
              <a:t>資料</a:t>
            </a:r>
            <a:r>
              <a:rPr lang="ja-JP" altLang="en-US" sz="1300" kern="100" dirty="0">
                <a:effectLst/>
                <a:latin typeface="メイリオ" panose="020B0604030504040204" pitchFamily="50" charset="-128"/>
                <a:ea typeface="ＭＳ ゴシック" panose="020B0609070205080204" pitchFamily="49" charset="-128"/>
                <a:cs typeface="Times New Roman" panose="02020603050405020304" pitchFamily="18" charset="0"/>
              </a:rPr>
              <a:t>１</a:t>
            </a:r>
            <a:endPar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8868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75664FB2-535D-CDA9-6706-B3C742F8ABC6}"/>
              </a:ext>
            </a:extLst>
          </p:cNvPr>
          <p:cNvGrpSpPr/>
          <p:nvPr/>
        </p:nvGrpSpPr>
        <p:grpSpPr>
          <a:xfrm>
            <a:off x="416496" y="1739062"/>
            <a:ext cx="9001000" cy="4714274"/>
            <a:chOff x="560512" y="2339129"/>
            <a:chExt cx="7776864" cy="4073133"/>
          </a:xfrm>
        </p:grpSpPr>
        <p:pic>
          <p:nvPicPr>
            <p:cNvPr id="4" name="図 3">
              <a:extLst>
                <a:ext uri="{FF2B5EF4-FFF2-40B4-BE49-F238E27FC236}">
                  <a16:creationId xmlns:a16="http://schemas.microsoft.com/office/drawing/2014/main" id="{11A53E6B-C770-568B-A89E-E2671C7DBDCD}"/>
                </a:ext>
              </a:extLst>
            </p:cNvPr>
            <p:cNvPicPr>
              <a:picLocks noChangeAspect="1"/>
            </p:cNvPicPr>
            <p:nvPr/>
          </p:nvPicPr>
          <p:blipFill>
            <a:blip r:embed="rId2"/>
            <a:stretch>
              <a:fillRect/>
            </a:stretch>
          </p:blipFill>
          <p:spPr>
            <a:xfrm>
              <a:off x="560512" y="2339129"/>
              <a:ext cx="7776864" cy="4073133"/>
            </a:xfrm>
            <a:prstGeom prst="rect">
              <a:avLst/>
            </a:prstGeom>
          </p:spPr>
        </p:pic>
        <p:sp>
          <p:nvSpPr>
            <p:cNvPr id="6" name="正方形/長方形 5">
              <a:extLst>
                <a:ext uri="{FF2B5EF4-FFF2-40B4-BE49-F238E27FC236}">
                  <a16:creationId xmlns:a16="http://schemas.microsoft.com/office/drawing/2014/main" id="{168E29A9-F311-FEC2-0E78-5EF44F0BECC0}"/>
                </a:ext>
              </a:extLst>
            </p:cNvPr>
            <p:cNvSpPr/>
            <p:nvPr/>
          </p:nvSpPr>
          <p:spPr>
            <a:xfrm>
              <a:off x="8086749" y="6147762"/>
              <a:ext cx="250627" cy="244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24E8F7AB-BDE9-8CB2-B883-E5EE390DB623}"/>
              </a:ext>
            </a:extLst>
          </p:cNvPr>
          <p:cNvSpPr>
            <a:spLocks noGrp="1"/>
          </p:cNvSpPr>
          <p:nvPr>
            <p:ph type="title"/>
          </p:nvPr>
        </p:nvSpPr>
        <p:spPr>
          <a:xfrm>
            <a:off x="87294" y="332656"/>
            <a:ext cx="2993497"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世界の異常気象</a:t>
            </a:r>
          </a:p>
        </p:txBody>
      </p:sp>
      <p:sp>
        <p:nvSpPr>
          <p:cNvPr id="5" name="正方形/長方形 4">
            <a:extLst>
              <a:ext uri="{FF2B5EF4-FFF2-40B4-BE49-F238E27FC236}">
                <a16:creationId xmlns:a16="http://schemas.microsoft.com/office/drawing/2014/main" id="{9AF3AD34-E250-A1D0-115F-15C0DD660DB6}"/>
              </a:ext>
            </a:extLst>
          </p:cNvPr>
          <p:cNvSpPr/>
          <p:nvPr/>
        </p:nvSpPr>
        <p:spPr>
          <a:xfrm>
            <a:off x="212988" y="892778"/>
            <a:ext cx="9551828" cy="707886"/>
          </a:xfrm>
          <a:prstGeom prst="rect">
            <a:avLst/>
          </a:prstGeom>
          <a:ln w="28575">
            <a:solidFill>
              <a:srgbClr val="006600"/>
            </a:solidFill>
          </a:ln>
        </p:spPr>
        <p:txBody>
          <a:bodyPr wrap="square">
            <a:spAutoFit/>
          </a:bodyPr>
          <a:lstStyle/>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近年、世界中で異常気象が頻発しており、気候変動の影響が指摘されている事例もある。</a:t>
            </a:r>
            <a:endParaRPr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今後、こうした</a:t>
            </a:r>
            <a:r>
              <a:rPr lang="ja-JP" altLang="en-US" sz="2000" b="1" u="sng" dirty="0">
                <a:latin typeface="Meiryo UI" panose="020B0604030504040204" pitchFamily="50" charset="-128"/>
                <a:ea typeface="Meiryo UI" panose="020B0604030504040204" pitchFamily="50" charset="-128"/>
              </a:rPr>
              <a:t>極端な気象現象が、より強大、頻繁になる可能性</a:t>
            </a:r>
            <a:r>
              <a:rPr lang="ja-JP" altLang="en-US" sz="2000" dirty="0">
                <a:latin typeface="Meiryo UI" panose="020B0604030504040204" pitchFamily="50" charset="-128"/>
                <a:ea typeface="Meiryo UI" panose="020B0604030504040204" pitchFamily="50" charset="-128"/>
              </a:rPr>
              <a:t>が予測されている。</a:t>
            </a:r>
            <a:endParaRPr lang="en-US" altLang="ja-JP" sz="2000"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9</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角丸四角形 3">
            <a:extLst>
              <a:ext uri="{FF2B5EF4-FFF2-40B4-BE49-F238E27FC236}">
                <a16:creationId xmlns:a16="http://schemas.microsoft.com/office/drawing/2014/main" id="{EA15B3EF-390B-41D9-84C6-4B6380171B65}"/>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12" name="スライド番号プレースホルダー 15">
            <a:extLst>
              <a:ext uri="{FF2B5EF4-FFF2-40B4-BE49-F238E27FC236}">
                <a16:creationId xmlns:a16="http://schemas.microsoft.com/office/drawing/2014/main" id="{FC94B591-02D1-4FEC-A3F1-EE97533AB581}"/>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9</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B1CF1DB-ABBE-470C-AD8E-13709AE8F704}"/>
              </a:ext>
            </a:extLst>
          </p:cNvPr>
          <p:cNvSpPr txBox="1"/>
          <p:nvPr/>
        </p:nvSpPr>
        <p:spPr>
          <a:xfrm>
            <a:off x="7833320" y="6536377"/>
            <a:ext cx="1944216"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出典：環境省・経産省資料</a:t>
            </a:r>
          </a:p>
        </p:txBody>
      </p:sp>
    </p:spTree>
    <p:extLst>
      <p:ext uri="{BB962C8B-B14F-4D97-AF65-F5344CB8AC3E}">
        <p14:creationId xmlns:p14="http://schemas.microsoft.com/office/powerpoint/2010/main" val="132083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E8F7AB-BDE9-8CB2-B883-E5EE390DB623}"/>
              </a:ext>
            </a:extLst>
          </p:cNvPr>
          <p:cNvSpPr>
            <a:spLocks noGrp="1"/>
          </p:cNvSpPr>
          <p:nvPr>
            <p:ph type="title"/>
          </p:nvPr>
        </p:nvSpPr>
        <p:spPr>
          <a:xfrm>
            <a:off x="87294" y="332656"/>
            <a:ext cx="7890042" cy="518216"/>
          </a:xfrm>
        </p:spPr>
        <p:txBody>
          <a:bodyPr>
            <a:normAutofit/>
          </a:bodyPr>
          <a:lstStyle/>
          <a:p>
            <a:pPr algn="l"/>
            <a:r>
              <a:rPr kumimoji="1" lang="en-US" altLang="ja-JP" sz="2700" dirty="0">
                <a:latin typeface="BIZ UDPゴシック" panose="020B0400000000000000" pitchFamily="50" charset="-128"/>
                <a:ea typeface="BIZ UDPゴシック" panose="020B0400000000000000" pitchFamily="50" charset="-128"/>
              </a:rPr>
              <a:t>COP28</a:t>
            </a:r>
            <a:r>
              <a:rPr kumimoji="1" lang="ja-JP" altLang="en-US" sz="2700" dirty="0">
                <a:latin typeface="BIZ UDPゴシック" panose="020B0400000000000000" pitchFamily="50" charset="-128"/>
                <a:ea typeface="BIZ UDPゴシック" panose="020B0400000000000000" pitchFamily="50" charset="-128"/>
              </a:rPr>
              <a:t>（グローバルストックテイク：</a:t>
            </a:r>
            <a:r>
              <a:rPr kumimoji="1" lang="en-US" altLang="ja-JP" sz="2700" dirty="0">
                <a:latin typeface="BIZ UDPゴシック" panose="020B0400000000000000" pitchFamily="50" charset="-128"/>
                <a:ea typeface="BIZ UDPゴシック" panose="020B0400000000000000" pitchFamily="50" charset="-128"/>
              </a:rPr>
              <a:t>GST</a:t>
            </a:r>
            <a:r>
              <a:rPr kumimoji="1" lang="ja-JP" altLang="en-US" sz="2700" dirty="0">
                <a:latin typeface="BIZ UDPゴシック" panose="020B0400000000000000" pitchFamily="50" charset="-128"/>
                <a:ea typeface="BIZ UDPゴシック" panose="020B0400000000000000" pitchFamily="50" charset="-128"/>
              </a:rPr>
              <a:t>）の概要</a:t>
            </a:r>
          </a:p>
        </p:txBody>
      </p:sp>
      <p:sp>
        <p:nvSpPr>
          <p:cNvPr id="5" name="正方形/長方形 4">
            <a:extLst>
              <a:ext uri="{FF2B5EF4-FFF2-40B4-BE49-F238E27FC236}">
                <a16:creationId xmlns:a16="http://schemas.microsoft.com/office/drawing/2014/main" id="{9AF3AD34-E250-A1D0-115F-15C0DD660DB6}"/>
              </a:ext>
            </a:extLst>
          </p:cNvPr>
          <p:cNvSpPr/>
          <p:nvPr/>
        </p:nvSpPr>
        <p:spPr>
          <a:xfrm>
            <a:off x="212988" y="1343665"/>
            <a:ext cx="9420532" cy="4893647"/>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温暖化を</a:t>
            </a:r>
            <a:r>
              <a:rPr lang="en-US" altLang="ja-JP" sz="1800" dirty="0">
                <a:latin typeface="BIZ UDPゴシック" panose="020B0400000000000000" pitchFamily="50" charset="-128"/>
                <a:ea typeface="BIZ UDPゴシック" panose="020B0400000000000000" pitchFamily="50" charset="-128"/>
              </a:rPr>
              <a:t>1.5℃</a:t>
            </a:r>
            <a:r>
              <a:rPr lang="ja-JP" altLang="en-US" sz="1800" dirty="0">
                <a:latin typeface="BIZ UDPゴシック" panose="020B0400000000000000" pitchFamily="50" charset="-128"/>
                <a:ea typeface="BIZ UDPゴシック" panose="020B0400000000000000" pitchFamily="50" charset="-128"/>
              </a:rPr>
              <a:t>に抑えるには、</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世界の温室効果ガス排出量を</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2025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年までにピークアウト、</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2019</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年比で</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2030</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年までに</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43</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％削減、</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2035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年までに</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60</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％削減</a:t>
            </a:r>
            <a:r>
              <a:rPr lang="ja-JP" altLang="en-US" sz="1800" dirty="0">
                <a:latin typeface="BIZ UDPゴシック" panose="020B0400000000000000" pitchFamily="50" charset="-128"/>
                <a:ea typeface="BIZ UDPゴシック" panose="020B0400000000000000" pitchFamily="50" charset="-128"/>
              </a:rPr>
              <a:t>し、</a:t>
            </a:r>
            <a:r>
              <a:rPr lang="en-US" altLang="ja-JP" sz="1800" dirty="0">
                <a:latin typeface="BIZ UDPゴシック" panose="020B0400000000000000" pitchFamily="50" charset="-128"/>
                <a:ea typeface="BIZ UDPゴシック" panose="020B0400000000000000" pitchFamily="50" charset="-128"/>
              </a:rPr>
              <a:t>2050</a:t>
            </a:r>
            <a:r>
              <a:rPr lang="ja-JP" altLang="en-US" sz="1800" dirty="0">
                <a:latin typeface="BIZ UDPゴシック" panose="020B0400000000000000" pitchFamily="50" charset="-128"/>
                <a:ea typeface="BIZ UDPゴシック" panose="020B0400000000000000" pitchFamily="50" charset="-128"/>
              </a:rPr>
              <a:t>年までに</a:t>
            </a:r>
            <a:r>
              <a:rPr lang="en-US" altLang="ja-JP" sz="1800" dirty="0">
                <a:latin typeface="BIZ UDPゴシック" panose="020B0400000000000000" pitchFamily="50" charset="-128"/>
                <a:ea typeface="BIZ UDPゴシック" panose="020B0400000000000000" pitchFamily="50" charset="-128"/>
              </a:rPr>
              <a:t>CO2</a:t>
            </a:r>
            <a:r>
              <a:rPr lang="ja-JP" altLang="en-US" sz="1800" dirty="0">
                <a:latin typeface="BIZ UDPゴシック" panose="020B0400000000000000" pitchFamily="50" charset="-128"/>
                <a:ea typeface="BIZ UDPゴシック" panose="020B0400000000000000" pitchFamily="50" charset="-128"/>
              </a:rPr>
              <a:t>排出量を正味ゼロにすることを認識</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各国の異なる国情、経路、アプローチを許容しながら、</a:t>
            </a:r>
            <a:r>
              <a:rPr lang="en-US" altLang="ja-JP" sz="1800" dirty="0">
                <a:latin typeface="BIZ UDPゴシック" panose="020B0400000000000000" pitchFamily="50" charset="-128"/>
                <a:ea typeface="BIZ UDPゴシック" panose="020B0400000000000000" pitchFamily="50" charset="-128"/>
              </a:rPr>
              <a:t>1.5℃</a:t>
            </a:r>
            <a:r>
              <a:rPr lang="ja-JP" altLang="en-US" sz="1800" dirty="0">
                <a:latin typeface="BIZ UDPゴシック" panose="020B0400000000000000" pitchFamily="50" charset="-128"/>
                <a:ea typeface="BIZ UDPゴシック" panose="020B0400000000000000" pitchFamily="50" charset="-128"/>
              </a:rPr>
              <a:t>に向けグローバルで目指す努力を明示。</a:t>
            </a:r>
            <a:endParaRPr lang="en-US" altLang="ja-JP" sz="18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2030</a:t>
            </a:r>
            <a:r>
              <a:rPr lang="ja-JP" altLang="en-US" sz="1600" dirty="0">
                <a:latin typeface="BIZ UDPゴシック" panose="020B0400000000000000" pitchFamily="50" charset="-128"/>
                <a:ea typeface="BIZ UDPゴシック" panose="020B0400000000000000" pitchFamily="50" charset="-128"/>
              </a:rPr>
              <a:t>年までに再エネ発電容量を世界全体で</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倍、省エネ改善率を世界平均で２倍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排出削減対策が講じられていない石炭火力発電のフェーズダウンの加速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エネルギーシステムにおける化石燃料からの移行、今後</a:t>
            </a:r>
            <a:r>
              <a:rPr lang="en-US" altLang="ja-JP" sz="1600" dirty="0">
                <a:latin typeface="BIZ UDPゴシック" panose="020B0400000000000000" pitchFamily="50" charset="-128"/>
                <a:ea typeface="BIZ UDPゴシック" panose="020B0400000000000000" pitchFamily="50" charset="-128"/>
              </a:rPr>
              <a:t>10</a:t>
            </a:r>
            <a:r>
              <a:rPr lang="ja-JP" altLang="en-US" sz="1600" dirty="0">
                <a:latin typeface="BIZ UDPゴシック" panose="020B0400000000000000" pitchFamily="50" charset="-128"/>
                <a:ea typeface="BIZ UDPゴシック" panose="020B0400000000000000" pitchFamily="50" charset="-128"/>
              </a:rPr>
              <a:t>年間の行動の加速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ゼロ・低排出技術（再エネ、原子力、</a:t>
            </a:r>
            <a:r>
              <a:rPr lang="en-US" altLang="ja-JP" sz="1600" dirty="0">
                <a:latin typeface="BIZ UDPゴシック" panose="020B0400000000000000" pitchFamily="50" charset="-128"/>
                <a:ea typeface="BIZ UDPゴシック" panose="020B0400000000000000" pitchFamily="50" charset="-128"/>
              </a:rPr>
              <a:t>CCUS</a:t>
            </a:r>
            <a:r>
              <a:rPr lang="ja-JP" altLang="en-US" sz="1600" dirty="0">
                <a:latin typeface="BIZ UDPゴシック" panose="020B0400000000000000" pitchFamily="50" charset="-128"/>
                <a:ea typeface="BIZ UDPゴシック" panose="020B0400000000000000" pitchFamily="50" charset="-128"/>
              </a:rPr>
              <a:t>、低排出水素）の加速化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道路部門の脱炭素化の加速（</a:t>
            </a:r>
            <a:r>
              <a:rPr lang="en-US" altLang="ja-JP" sz="1600" dirty="0">
                <a:latin typeface="BIZ UDPゴシック" panose="020B0400000000000000" pitchFamily="50" charset="-128"/>
                <a:ea typeface="BIZ UDPゴシック" panose="020B0400000000000000" pitchFamily="50" charset="-128"/>
              </a:rPr>
              <a:t>ZEV</a:t>
            </a:r>
            <a:r>
              <a:rPr lang="ja-JP" altLang="en-US" sz="1600" dirty="0">
                <a:latin typeface="BIZ UDPゴシック" panose="020B0400000000000000" pitchFamily="50" charset="-128"/>
                <a:ea typeface="BIZ UDPゴシック" panose="020B0400000000000000" pitchFamily="50" charset="-128"/>
              </a:rPr>
              <a:t>、低排出車含む）</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非</a:t>
            </a:r>
            <a:r>
              <a:rPr lang="en-US" altLang="ja-JP" sz="1600" dirty="0">
                <a:latin typeface="BIZ UDPゴシック" panose="020B0400000000000000" pitchFamily="50" charset="-128"/>
                <a:ea typeface="BIZ UDPゴシック" panose="020B0400000000000000" pitchFamily="50" charset="-128"/>
              </a:rPr>
              <a:t>CO</a:t>
            </a:r>
            <a:r>
              <a:rPr lang="en-US" altLang="ja-JP" sz="1600" baseline="-25000" dirty="0">
                <a:latin typeface="BIZ UDPゴシック" panose="020B0400000000000000" pitchFamily="50" charset="-128"/>
                <a:ea typeface="BIZ UDPゴシック" panose="020B0400000000000000" pitchFamily="50" charset="-128"/>
              </a:rPr>
              <a:t>2</a:t>
            </a:r>
            <a:r>
              <a:rPr lang="ja-JP" altLang="en-US" sz="1600" dirty="0">
                <a:latin typeface="BIZ UDPゴシック" panose="020B0400000000000000" pitchFamily="50" charset="-128"/>
                <a:ea typeface="BIZ UDPゴシック" panose="020B0400000000000000" pitchFamily="50" charset="-128"/>
              </a:rPr>
              <a:t>ガス（メタン含む）の大幅な削減加速</a:t>
            </a:r>
            <a:endParaRPr lang="en-US" altLang="ja-JP" sz="16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エネルギー安全保障を踏まえた移行燃料の役割</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パリ協定</a:t>
            </a:r>
            <a:r>
              <a:rPr lang="en-US" altLang="ja-JP" sz="1800" dirty="0">
                <a:latin typeface="BIZ UDPゴシック" panose="020B0400000000000000" pitchFamily="50" charset="-128"/>
                <a:ea typeface="BIZ UDPゴシック" panose="020B0400000000000000" pitchFamily="50" charset="-128"/>
              </a:rPr>
              <a:t>6</a:t>
            </a:r>
            <a:r>
              <a:rPr lang="ja-JP" altLang="en-US" sz="1800" dirty="0">
                <a:latin typeface="BIZ UDPゴシック" panose="020B0400000000000000" pitchFamily="50" charset="-128"/>
                <a:ea typeface="BIZ UDPゴシック" panose="020B0400000000000000" pitchFamily="50" charset="-128"/>
              </a:rPr>
              <a:t>条の活用含む国内緩和施策の加速</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市民、企業、金融機関、都市及び自治体の重要な役割と積極的な関与</a:t>
            </a:r>
            <a:r>
              <a:rPr lang="ja-JP" altLang="en-US" sz="1800" u="sng" dirty="0">
                <a:uFill>
                  <a:solidFill>
                    <a:srgbClr val="FF0000"/>
                  </a:solidFill>
                </a:uFill>
                <a:latin typeface="BIZ UDPゴシック" panose="020B0400000000000000" pitchFamily="50" charset="-128"/>
                <a:ea typeface="BIZ UDPゴシック" panose="020B0400000000000000" pitchFamily="50" charset="-128"/>
              </a:rPr>
              <a:t>　　</a:t>
            </a:r>
            <a:endParaRPr lang="en-US" altLang="ja-JP" sz="1800" u="sng" dirty="0">
              <a:uFill>
                <a:solidFill>
                  <a:srgbClr val="FF0000"/>
                </a:solidFill>
              </a:uFill>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昆明・モントリオール生物多様性枠組に沿った自然・生態系保全の重要性（森林減少の反転を含む）</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循環経済アプローチを含む持続可能なライフスタイルと持続可能な消費・生産パターンへの移行</a:t>
            </a:r>
            <a:endParaRPr lang="en-US" altLang="ja-JP" sz="1800" u="heavy" dirty="0">
              <a:uFill>
                <a:solidFill>
                  <a:srgbClr val="FF0000"/>
                </a:solidFill>
              </a:uFill>
              <a:latin typeface="BIZ UDPゴシック" panose="020B0400000000000000" pitchFamily="50" charset="-128"/>
              <a:ea typeface="BIZ UDPゴシック" panose="020B0400000000000000"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10</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09B4A382-99E8-CA93-E037-E867FD62C339}"/>
              </a:ext>
            </a:extLst>
          </p:cNvPr>
          <p:cNvSpPr/>
          <p:nvPr/>
        </p:nvSpPr>
        <p:spPr>
          <a:xfrm>
            <a:off x="87294" y="976949"/>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lang="ja-JP" altLang="en-US" sz="2000" spc="-100" dirty="0">
                <a:latin typeface="Meiryo UI" panose="020B0604030504040204" pitchFamily="50" charset="-128"/>
                <a:ea typeface="Meiryo UI" panose="020B0604030504040204" pitchFamily="50" charset="-128"/>
              </a:rPr>
              <a:t>緩和</a:t>
            </a:r>
            <a:r>
              <a:rPr lang="en-US" altLang="ja-JP" sz="2000" spc="-100" dirty="0">
                <a:latin typeface="Meiryo UI" panose="020B0604030504040204" pitchFamily="50" charset="-128"/>
                <a:ea typeface="Meiryo UI" panose="020B0604030504040204" pitchFamily="50" charset="-128"/>
              </a:rPr>
              <a:t>】</a:t>
            </a:r>
          </a:p>
        </p:txBody>
      </p:sp>
      <p:sp>
        <p:nvSpPr>
          <p:cNvPr id="8" name="タイトル 1">
            <a:extLst>
              <a:ext uri="{FF2B5EF4-FFF2-40B4-BE49-F238E27FC236}">
                <a16:creationId xmlns:a16="http://schemas.microsoft.com/office/drawing/2014/main" id="{BEC40FE7-CB13-48B7-9BC3-B090DC2EA07B}"/>
              </a:ext>
            </a:extLst>
          </p:cNvPr>
          <p:cNvSpPr txBox="1">
            <a:spLocks/>
          </p:cNvSpPr>
          <p:nvPr/>
        </p:nvSpPr>
        <p:spPr>
          <a:xfrm>
            <a:off x="3164771" y="750544"/>
            <a:ext cx="6737914" cy="518216"/>
          </a:xfrm>
          <a:prstGeom prst="rect">
            <a:avLst/>
          </a:prstGeom>
        </p:spPr>
        <p:txBody>
          <a:bodyPr vert="horz" lIns="91440" tIns="45720" rIns="91440" bIns="45720" rtlCol="0" anchor="ctr">
            <a:norm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dirty="0">
                <a:latin typeface="BIZ UDPゴシック" panose="020B0400000000000000" pitchFamily="50" charset="-128"/>
                <a:ea typeface="BIZ UDPゴシック" panose="020B0400000000000000" pitchFamily="50" charset="-128"/>
              </a:rPr>
              <a:t>※GST</a:t>
            </a:r>
            <a:r>
              <a:rPr lang="ja-JP" altLang="en-US" sz="1400" dirty="0">
                <a:latin typeface="BIZ UDPゴシック" panose="020B0400000000000000" pitchFamily="50" charset="-128"/>
                <a:ea typeface="BIZ UDPゴシック" panose="020B0400000000000000" pitchFamily="50" charset="-128"/>
              </a:rPr>
              <a:t>：パリ協定に基づいて実施される、気候変動に関する世界全体での進捗評価</a:t>
            </a:r>
          </a:p>
        </p:txBody>
      </p:sp>
      <p:sp>
        <p:nvSpPr>
          <p:cNvPr id="9" name="角丸四角形 3">
            <a:extLst>
              <a:ext uri="{FF2B5EF4-FFF2-40B4-BE49-F238E27FC236}">
                <a16:creationId xmlns:a16="http://schemas.microsoft.com/office/drawing/2014/main" id="{006416D4-8ED1-43E2-BCD7-F2D3FFDC3B64}"/>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11" name="スライド番号プレースホルダー 15">
            <a:extLst>
              <a:ext uri="{FF2B5EF4-FFF2-40B4-BE49-F238E27FC236}">
                <a16:creationId xmlns:a16="http://schemas.microsoft.com/office/drawing/2014/main" id="{B9FFC0D7-8DB3-4089-94C1-17D46A7A6402}"/>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10</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79E62E3-1E57-4F1C-884C-FD8EAFB34B5E}"/>
              </a:ext>
            </a:extLst>
          </p:cNvPr>
          <p:cNvSpPr txBox="1"/>
          <p:nvPr/>
        </p:nvSpPr>
        <p:spPr>
          <a:xfrm>
            <a:off x="7833320" y="6536377"/>
            <a:ext cx="1944216"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出典：環境省・経産省資料</a:t>
            </a:r>
          </a:p>
        </p:txBody>
      </p:sp>
    </p:spTree>
    <p:extLst>
      <p:ext uri="{BB962C8B-B14F-4D97-AF65-F5344CB8AC3E}">
        <p14:creationId xmlns:p14="http://schemas.microsoft.com/office/powerpoint/2010/main" val="134690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11</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652E984A-10C4-7ED7-CC99-E2640B680C01}"/>
              </a:ext>
            </a:extLst>
          </p:cNvPr>
          <p:cNvSpPr/>
          <p:nvPr/>
        </p:nvSpPr>
        <p:spPr>
          <a:xfrm>
            <a:off x="212988" y="1355590"/>
            <a:ext cx="9605718" cy="2585323"/>
          </a:xfrm>
          <a:prstGeom prst="rect">
            <a:avLst/>
          </a:prstGeom>
          <a:ln w="28575">
            <a:noFill/>
          </a:ln>
        </p:spPr>
        <p:txBody>
          <a:bodyPr wrap="square">
            <a:spAutoFit/>
          </a:bodyPr>
          <a:lstStyle/>
          <a:p>
            <a:pPr marL="342900" indent="-342900">
              <a:buFont typeface="Wingdings" panose="05000000000000000000" pitchFamily="2" charset="2"/>
              <a:buChar char="Ø"/>
            </a:pPr>
            <a:r>
              <a:rPr lang="en-US" altLang="ja-JP" sz="1800" dirty="0">
                <a:latin typeface="BIZ UDPゴシック" panose="020B0400000000000000" pitchFamily="50" charset="-128"/>
                <a:ea typeface="BIZ UDPゴシック" panose="020B0400000000000000" pitchFamily="50" charset="-128"/>
              </a:rPr>
              <a:t>2024</a:t>
            </a:r>
            <a:r>
              <a:rPr lang="ja-JP" altLang="en-US" sz="1800" dirty="0">
                <a:latin typeface="BIZ UDPゴシック" panose="020B0400000000000000" pitchFamily="50" charset="-128"/>
                <a:ea typeface="BIZ UDPゴシック" panose="020B0400000000000000" pitchFamily="50" charset="-128"/>
              </a:rPr>
              <a:t>年末までにパリ協定の気温目標（</a:t>
            </a:r>
            <a:r>
              <a:rPr lang="en-US" altLang="ja-JP" sz="1800" dirty="0">
                <a:latin typeface="BIZ UDPゴシック" panose="020B0400000000000000" pitchFamily="50" charset="-128"/>
                <a:ea typeface="BIZ UDPゴシック" panose="020B0400000000000000" pitchFamily="50" charset="-128"/>
              </a:rPr>
              <a:t>1.5℃</a:t>
            </a:r>
            <a:r>
              <a:rPr lang="ja-JP" altLang="en-US" sz="1800" dirty="0">
                <a:latin typeface="BIZ UDPゴシック" panose="020B0400000000000000" pitchFamily="50" charset="-128"/>
                <a:ea typeface="BIZ UDPゴシック" panose="020B0400000000000000" pitchFamily="50" charset="-128"/>
              </a:rPr>
              <a:t>目標）に整合していない、あるいは未提出の締約国に対して、必要に応じて</a:t>
            </a:r>
            <a:r>
              <a:rPr lang="en-US" altLang="ja-JP" sz="1800" dirty="0">
                <a:latin typeface="BIZ UDPゴシック" panose="020B0400000000000000" pitchFamily="50" charset="-128"/>
                <a:ea typeface="BIZ UDPゴシック" panose="020B0400000000000000" pitchFamily="50" charset="-128"/>
              </a:rPr>
              <a:t>NDC</a:t>
            </a:r>
            <a:r>
              <a:rPr lang="ja-JP" altLang="en-US" sz="1800" dirty="0">
                <a:latin typeface="BIZ UDPゴシック" panose="020B0400000000000000" pitchFamily="50" charset="-128"/>
                <a:ea typeface="BIZ UDPゴシック" panose="020B0400000000000000" pitchFamily="50" charset="-128"/>
              </a:rPr>
              <a:t>における</a:t>
            </a:r>
            <a:r>
              <a:rPr lang="en-US" altLang="ja-JP" sz="1800" dirty="0">
                <a:latin typeface="BIZ UDPゴシック" panose="020B0400000000000000" pitchFamily="50" charset="-128"/>
                <a:ea typeface="BIZ UDPゴシック" panose="020B0400000000000000" pitchFamily="50" charset="-128"/>
              </a:rPr>
              <a:t>2030</a:t>
            </a:r>
            <a:r>
              <a:rPr lang="ja-JP" altLang="en-US" sz="1800" dirty="0">
                <a:latin typeface="BIZ UDPゴシック" panose="020B0400000000000000" pitchFamily="50" charset="-128"/>
                <a:ea typeface="BIZ UDPゴシック" panose="020B0400000000000000" pitchFamily="50" charset="-128"/>
              </a:rPr>
              <a:t>年目標を再検討し、強化するよう要請する </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すべての締約国に対し、次期</a:t>
            </a:r>
            <a:r>
              <a:rPr lang="en-US" altLang="ja-JP" sz="1800" dirty="0">
                <a:latin typeface="BIZ UDPゴシック" panose="020B0400000000000000" pitchFamily="50" charset="-128"/>
                <a:ea typeface="BIZ UDPゴシック" panose="020B0400000000000000" pitchFamily="50" charset="-128"/>
              </a:rPr>
              <a:t>NDC</a:t>
            </a:r>
            <a:r>
              <a:rPr lang="ja-JP" altLang="en-US" sz="1800" dirty="0">
                <a:latin typeface="BIZ UDPゴシック" panose="020B0400000000000000" pitchFamily="50" charset="-128"/>
                <a:ea typeface="BIZ UDPゴシック" panose="020B0400000000000000" pitchFamily="50" charset="-128"/>
              </a:rPr>
              <a:t>において、全ての温室効果ガス、セクター、カテゴリーをカバーし、</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最新の科学に基づき、 </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1.5℃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目標に整合した、野心的な排出削減目標を提示</a:t>
            </a:r>
            <a:r>
              <a:rPr lang="ja-JP" altLang="en-US" sz="1800" dirty="0">
                <a:latin typeface="BIZ UDPゴシック" panose="020B0400000000000000" pitchFamily="50" charset="-128"/>
                <a:ea typeface="BIZ UDPゴシック" panose="020B0400000000000000" pitchFamily="50" charset="-128"/>
              </a:rPr>
              <a:t>するよう促す </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en-US" altLang="ja-JP" sz="1800" dirty="0">
                <a:latin typeface="BIZ UDPゴシック" panose="020B0400000000000000" pitchFamily="50" charset="-128"/>
                <a:ea typeface="BIZ UDPゴシック" panose="020B0400000000000000" pitchFamily="50" charset="-128"/>
              </a:rPr>
              <a:t>NDC</a:t>
            </a:r>
            <a:r>
              <a:rPr lang="ja-JP" altLang="en-US" sz="1800" dirty="0">
                <a:latin typeface="BIZ UDPゴシック" panose="020B0400000000000000" pitchFamily="50" charset="-128"/>
                <a:ea typeface="BIZ UDPゴシック" panose="020B0400000000000000" pitchFamily="50" charset="-128"/>
              </a:rPr>
              <a:t>を長期目標と整合させるように促す </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en-US" altLang="ja-JP" sz="1800" dirty="0">
                <a:latin typeface="BIZ UDPゴシック" panose="020B0400000000000000" pitchFamily="50" charset="-128"/>
                <a:ea typeface="BIZ UDPゴシック" panose="020B0400000000000000" pitchFamily="50" charset="-128"/>
              </a:rPr>
              <a:t>GST</a:t>
            </a:r>
            <a:r>
              <a:rPr lang="ja-JP" altLang="en-US" sz="1800" dirty="0">
                <a:latin typeface="BIZ UDPゴシック" panose="020B0400000000000000" pitchFamily="50" charset="-128"/>
                <a:ea typeface="BIZ UDPゴシック" panose="020B0400000000000000" pitchFamily="50" charset="-128"/>
              </a:rPr>
              <a:t>の成果を踏まえつつ、次期</a:t>
            </a:r>
            <a:r>
              <a:rPr lang="en-US" altLang="ja-JP" sz="1800" dirty="0">
                <a:latin typeface="BIZ UDPゴシック" panose="020B0400000000000000" pitchFamily="50" charset="-128"/>
                <a:ea typeface="BIZ UDPゴシック" panose="020B0400000000000000" pitchFamily="50" charset="-128"/>
              </a:rPr>
              <a:t>NDC</a:t>
            </a:r>
            <a:r>
              <a:rPr lang="ja-JP" altLang="en-US" sz="1800" dirty="0">
                <a:latin typeface="BIZ UDPゴシック" panose="020B0400000000000000" pitchFamily="50" charset="-128"/>
                <a:ea typeface="BIZ UDPゴシック" panose="020B0400000000000000" pitchFamily="50" charset="-128"/>
              </a:rPr>
              <a:t>を作成し、どのように情報を得たかに関する情報を提供する</a:t>
            </a:r>
            <a:endParaRPr lang="en-US" altLang="ja-JP" sz="18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221E740C-B5AD-B54F-1F93-0A1B007E49C5}"/>
              </a:ext>
            </a:extLst>
          </p:cNvPr>
          <p:cNvSpPr/>
          <p:nvPr/>
        </p:nvSpPr>
        <p:spPr>
          <a:xfrm>
            <a:off x="87294" y="976949"/>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lang="ja-JP" altLang="en-US" sz="2000" spc="-100" dirty="0">
                <a:latin typeface="Meiryo UI" panose="020B0604030504040204" pitchFamily="50" charset="-128"/>
                <a:ea typeface="Meiryo UI" panose="020B0604030504040204" pitchFamily="50" charset="-128"/>
              </a:rPr>
              <a:t>次期</a:t>
            </a:r>
            <a:r>
              <a:rPr lang="en-US" altLang="ja-JP" sz="2000" spc="-100" dirty="0">
                <a:latin typeface="Meiryo UI" panose="020B0604030504040204" pitchFamily="50" charset="-128"/>
                <a:ea typeface="Meiryo UI" panose="020B0604030504040204" pitchFamily="50" charset="-128"/>
              </a:rPr>
              <a:t>NDC</a:t>
            </a:r>
            <a:r>
              <a:rPr lang="ja-JP" altLang="en-US" sz="2000" spc="-100" dirty="0">
                <a:latin typeface="Meiryo UI" panose="020B0604030504040204" pitchFamily="50" charset="-128"/>
                <a:ea typeface="Meiryo UI" panose="020B0604030504040204" pitchFamily="50" charset="-128"/>
              </a:rPr>
              <a:t>について</a:t>
            </a:r>
            <a:r>
              <a:rPr lang="en-US" altLang="ja-JP" sz="2000" spc="-100" dirty="0">
                <a:latin typeface="Meiryo UI" panose="020B0604030504040204" pitchFamily="50" charset="-128"/>
                <a:ea typeface="Meiryo UI" panose="020B0604030504040204" pitchFamily="50" charset="-128"/>
              </a:rPr>
              <a:t>】</a:t>
            </a:r>
          </a:p>
        </p:txBody>
      </p:sp>
      <p:sp>
        <p:nvSpPr>
          <p:cNvPr id="4" name="正方形/長方形 3">
            <a:extLst>
              <a:ext uri="{FF2B5EF4-FFF2-40B4-BE49-F238E27FC236}">
                <a16:creationId xmlns:a16="http://schemas.microsoft.com/office/drawing/2014/main" id="{C85EAF0F-46B4-2A9E-0BD9-25F619D7210B}"/>
              </a:ext>
            </a:extLst>
          </p:cNvPr>
          <p:cNvSpPr/>
          <p:nvPr/>
        </p:nvSpPr>
        <p:spPr>
          <a:xfrm>
            <a:off x="212988" y="4593482"/>
            <a:ext cx="9605718" cy="923330"/>
          </a:xfrm>
          <a:prstGeom prst="rect">
            <a:avLst/>
          </a:prstGeom>
          <a:ln w="28575">
            <a:noFill/>
          </a:ln>
        </p:spPr>
        <p:txBody>
          <a:bodyPr wrap="square">
            <a:spAutoFit/>
          </a:bodyPr>
          <a:lstStyle/>
          <a:p>
            <a:pPr marL="342900" indent="-342900">
              <a:buFont typeface="Wingdings" panose="05000000000000000000" pitchFamily="2" charset="2"/>
              <a:buChar char="Ø"/>
            </a:pP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CMA7</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2025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11</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月）の少なくとも </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9</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12 </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カ月前に、次期</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NDC</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を事務局に提出することを想起</a:t>
            </a:r>
            <a:r>
              <a:rPr lang="ja-JP" altLang="en-US" sz="1800" dirty="0">
                <a:latin typeface="BIZ UDPゴシック" panose="020B0400000000000000" pitchFamily="50" charset="-128"/>
                <a:ea typeface="BIZ UDPゴシック" panose="020B0400000000000000" pitchFamily="50" charset="-128"/>
              </a:rPr>
              <a:t>する</a:t>
            </a:r>
            <a:endParaRPr lang="en-US" altLang="ja-JP" sz="18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lang="ja-JP" altLang="en-US" sz="1800" dirty="0">
                <a:latin typeface="BIZ UDPゴシック" panose="020B0400000000000000" pitchFamily="50" charset="-128"/>
                <a:ea typeface="BIZ UDPゴシック" panose="020B0400000000000000" pitchFamily="50" charset="-128"/>
              </a:rPr>
              <a:t>締約国に対し、</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2035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年までの</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NDC</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を</a:t>
            </a:r>
            <a:r>
              <a:rPr lang="en-US" altLang="ja-JP" sz="1800" u="heavy" dirty="0">
                <a:uFill>
                  <a:solidFill>
                    <a:srgbClr val="FF0000"/>
                  </a:solidFill>
                </a:uFill>
                <a:latin typeface="BIZ UDPゴシック" panose="020B0400000000000000" pitchFamily="50" charset="-128"/>
                <a:ea typeface="BIZ UDPゴシック" panose="020B0400000000000000" pitchFamily="50" charset="-128"/>
              </a:rPr>
              <a:t>2025</a:t>
            </a:r>
            <a:r>
              <a:rPr lang="ja-JP" altLang="en-US" sz="1800" u="heavy" dirty="0">
                <a:uFill>
                  <a:solidFill>
                    <a:srgbClr val="FF0000"/>
                  </a:solidFill>
                </a:uFill>
                <a:latin typeface="BIZ UDPゴシック" panose="020B0400000000000000" pitchFamily="50" charset="-128"/>
                <a:ea typeface="BIZ UDPゴシック" panose="020B0400000000000000" pitchFamily="50" charset="-128"/>
              </a:rPr>
              <a:t>年に提出するよう促す</a:t>
            </a:r>
          </a:p>
        </p:txBody>
      </p:sp>
      <p:sp>
        <p:nvSpPr>
          <p:cNvPr id="6" name="正方形/長方形 5">
            <a:extLst>
              <a:ext uri="{FF2B5EF4-FFF2-40B4-BE49-F238E27FC236}">
                <a16:creationId xmlns:a16="http://schemas.microsoft.com/office/drawing/2014/main" id="{356992B2-F930-1773-C70A-92AD8F72447C}"/>
              </a:ext>
            </a:extLst>
          </p:cNvPr>
          <p:cNvSpPr/>
          <p:nvPr/>
        </p:nvSpPr>
        <p:spPr>
          <a:xfrm>
            <a:off x="87294" y="4214841"/>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lang="ja-JP" altLang="en-US" sz="2000" spc="-100" dirty="0">
                <a:latin typeface="Meiryo UI" panose="020B0604030504040204" pitchFamily="50" charset="-128"/>
                <a:ea typeface="Meiryo UI" panose="020B0604030504040204" pitchFamily="50" charset="-128"/>
              </a:rPr>
              <a:t>タイムライン</a:t>
            </a:r>
            <a:r>
              <a:rPr lang="en-US" altLang="ja-JP" sz="2000" spc="-100" dirty="0">
                <a:latin typeface="Meiryo UI" panose="020B0604030504040204" pitchFamily="50" charset="-128"/>
                <a:ea typeface="Meiryo UI" panose="020B0604030504040204" pitchFamily="50" charset="-128"/>
              </a:rPr>
              <a:t>】</a:t>
            </a:r>
          </a:p>
        </p:txBody>
      </p:sp>
      <p:sp>
        <p:nvSpPr>
          <p:cNvPr id="12" name="タイトル 1">
            <a:extLst>
              <a:ext uri="{FF2B5EF4-FFF2-40B4-BE49-F238E27FC236}">
                <a16:creationId xmlns:a16="http://schemas.microsoft.com/office/drawing/2014/main" id="{32396ADF-4FE6-44EB-A906-1E2F730C86E9}"/>
              </a:ext>
            </a:extLst>
          </p:cNvPr>
          <p:cNvSpPr txBox="1">
            <a:spLocks/>
          </p:cNvSpPr>
          <p:nvPr/>
        </p:nvSpPr>
        <p:spPr>
          <a:xfrm>
            <a:off x="87294" y="332656"/>
            <a:ext cx="7890042" cy="518216"/>
          </a:xfrm>
          <a:prstGeom prst="rect">
            <a:avLst/>
          </a:prstGeom>
        </p:spPr>
        <p:txBody>
          <a:bodyPr vert="horz" lIns="91440" tIns="45720" rIns="91440" bIns="45720" rtlCol="0" anchor="ctr">
            <a:norm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2700">
                <a:latin typeface="BIZ UDPゴシック" panose="020B0400000000000000" pitchFamily="50" charset="-128"/>
                <a:ea typeface="BIZ UDPゴシック" panose="020B0400000000000000" pitchFamily="50" charset="-128"/>
              </a:rPr>
              <a:t>COP28</a:t>
            </a:r>
            <a:r>
              <a:rPr lang="ja-JP" altLang="en-US" sz="2700">
                <a:latin typeface="BIZ UDPゴシック" panose="020B0400000000000000" pitchFamily="50" charset="-128"/>
                <a:ea typeface="BIZ UDPゴシック" panose="020B0400000000000000" pitchFamily="50" charset="-128"/>
              </a:rPr>
              <a:t>（グローバルストックテイク：</a:t>
            </a:r>
            <a:r>
              <a:rPr lang="en-US" altLang="ja-JP" sz="2700">
                <a:latin typeface="BIZ UDPゴシック" panose="020B0400000000000000" pitchFamily="50" charset="-128"/>
                <a:ea typeface="BIZ UDPゴシック" panose="020B0400000000000000" pitchFamily="50" charset="-128"/>
              </a:rPr>
              <a:t>GST</a:t>
            </a:r>
            <a:r>
              <a:rPr lang="ja-JP" altLang="en-US" sz="2700">
                <a:latin typeface="BIZ UDPゴシック" panose="020B0400000000000000" pitchFamily="50" charset="-128"/>
                <a:ea typeface="BIZ UDPゴシック" panose="020B0400000000000000" pitchFamily="50" charset="-128"/>
              </a:rPr>
              <a:t>）の概要</a:t>
            </a:r>
            <a:endParaRPr lang="ja-JP" altLang="en-US" sz="2700" dirty="0">
              <a:latin typeface="BIZ UDPゴシック" panose="020B0400000000000000" pitchFamily="50" charset="-128"/>
              <a:ea typeface="BIZ UDPゴシック" panose="020B0400000000000000" pitchFamily="50" charset="-128"/>
            </a:endParaRPr>
          </a:p>
        </p:txBody>
      </p:sp>
      <p:sp>
        <p:nvSpPr>
          <p:cNvPr id="13" name="タイトル 1">
            <a:extLst>
              <a:ext uri="{FF2B5EF4-FFF2-40B4-BE49-F238E27FC236}">
                <a16:creationId xmlns:a16="http://schemas.microsoft.com/office/drawing/2014/main" id="{EB43EE00-90B9-48DB-9487-7509E29194FC}"/>
              </a:ext>
            </a:extLst>
          </p:cNvPr>
          <p:cNvSpPr txBox="1">
            <a:spLocks/>
          </p:cNvSpPr>
          <p:nvPr/>
        </p:nvSpPr>
        <p:spPr>
          <a:xfrm>
            <a:off x="2648744" y="5767486"/>
            <a:ext cx="7128792" cy="518216"/>
          </a:xfrm>
          <a:prstGeom prst="rect">
            <a:avLst/>
          </a:prstGeom>
        </p:spPr>
        <p:txBody>
          <a:bodyPr vert="horz" lIns="91440" tIns="45720" rIns="91440" bIns="45720" rtlCol="0" anchor="ctr">
            <a:norm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dirty="0">
                <a:latin typeface="BIZ UDPゴシック" panose="020B0400000000000000" pitchFamily="50" charset="-128"/>
                <a:ea typeface="BIZ UDPゴシック" panose="020B0400000000000000" pitchFamily="50" charset="-128"/>
              </a:rPr>
              <a:t>※CMA</a:t>
            </a:r>
            <a:r>
              <a:rPr lang="ja-JP" altLang="en-US" sz="1400" dirty="0">
                <a:latin typeface="BIZ UDPゴシック" panose="020B0400000000000000" pitchFamily="50" charset="-128"/>
                <a:ea typeface="BIZ UDPゴシック" panose="020B0400000000000000" pitchFamily="50" charset="-128"/>
              </a:rPr>
              <a:t>：パリ協定に関する締約国会合。協定の実施に関するレビューや各種決定を行う。</a:t>
            </a:r>
          </a:p>
        </p:txBody>
      </p:sp>
      <p:sp>
        <p:nvSpPr>
          <p:cNvPr id="14" name="角丸四角形 3">
            <a:extLst>
              <a:ext uri="{FF2B5EF4-FFF2-40B4-BE49-F238E27FC236}">
                <a16:creationId xmlns:a16="http://schemas.microsoft.com/office/drawing/2014/main" id="{36C255AB-B8F1-4DA5-B9C3-67E3CA65E27E}"/>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15" name="スライド番号プレースホルダー 15">
            <a:extLst>
              <a:ext uri="{FF2B5EF4-FFF2-40B4-BE49-F238E27FC236}">
                <a16:creationId xmlns:a16="http://schemas.microsoft.com/office/drawing/2014/main" id="{F9E51FAC-D814-4ABF-B319-9A1D9F72B8F0}"/>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11</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AF3AA684-7947-4264-A403-D503D090E861}"/>
              </a:ext>
            </a:extLst>
          </p:cNvPr>
          <p:cNvSpPr txBox="1"/>
          <p:nvPr/>
        </p:nvSpPr>
        <p:spPr>
          <a:xfrm>
            <a:off x="7833320" y="6536377"/>
            <a:ext cx="1944216"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出典：環境省・経産省資料</a:t>
            </a:r>
          </a:p>
        </p:txBody>
      </p:sp>
    </p:spTree>
    <p:extLst>
      <p:ext uri="{BB962C8B-B14F-4D97-AF65-F5344CB8AC3E}">
        <p14:creationId xmlns:p14="http://schemas.microsoft.com/office/powerpoint/2010/main" val="79559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12</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6AFB4F53-5A48-5621-9AF5-35134C32679F}"/>
              </a:ext>
            </a:extLst>
          </p:cNvPr>
          <p:cNvPicPr>
            <a:picLocks noChangeAspect="1"/>
          </p:cNvPicPr>
          <p:nvPr/>
        </p:nvPicPr>
        <p:blipFill>
          <a:blip r:embed="rId2"/>
          <a:stretch>
            <a:fillRect/>
          </a:stretch>
        </p:blipFill>
        <p:spPr>
          <a:xfrm>
            <a:off x="560512" y="376198"/>
            <a:ext cx="8784976" cy="6213764"/>
          </a:xfrm>
          <a:prstGeom prst="rect">
            <a:avLst/>
          </a:prstGeom>
        </p:spPr>
      </p:pic>
      <p:sp>
        <p:nvSpPr>
          <p:cNvPr id="17" name="テキスト ボックス 16">
            <a:extLst>
              <a:ext uri="{FF2B5EF4-FFF2-40B4-BE49-F238E27FC236}">
                <a16:creationId xmlns:a16="http://schemas.microsoft.com/office/drawing/2014/main" id="{4FB92713-7BFA-AE19-F7A6-8FFFEF516CB9}"/>
              </a:ext>
            </a:extLst>
          </p:cNvPr>
          <p:cNvSpPr txBox="1"/>
          <p:nvPr/>
        </p:nvSpPr>
        <p:spPr>
          <a:xfrm>
            <a:off x="7833320" y="6536377"/>
            <a:ext cx="1944216"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出典：環境省・経産省資料</a:t>
            </a:r>
          </a:p>
        </p:txBody>
      </p:sp>
      <p:sp>
        <p:nvSpPr>
          <p:cNvPr id="6" name="角丸四角形 3">
            <a:extLst>
              <a:ext uri="{FF2B5EF4-FFF2-40B4-BE49-F238E27FC236}">
                <a16:creationId xmlns:a16="http://schemas.microsoft.com/office/drawing/2014/main" id="{DBDAA6A3-3E75-4550-B37F-7EC8FB310BB7}"/>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15">
            <a:extLst>
              <a:ext uri="{FF2B5EF4-FFF2-40B4-BE49-F238E27FC236}">
                <a16:creationId xmlns:a16="http://schemas.microsoft.com/office/drawing/2014/main" id="{DA8204C1-170F-4119-A8C3-04AF3744354D}"/>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12</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4011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13</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B2802A7A-0C7D-A545-CF06-E8CB847706CE}"/>
              </a:ext>
            </a:extLst>
          </p:cNvPr>
          <p:cNvPicPr>
            <a:picLocks noChangeAspect="1"/>
          </p:cNvPicPr>
          <p:nvPr/>
        </p:nvPicPr>
        <p:blipFill>
          <a:blip r:embed="rId2"/>
          <a:stretch>
            <a:fillRect/>
          </a:stretch>
        </p:blipFill>
        <p:spPr>
          <a:xfrm>
            <a:off x="920552" y="850208"/>
            <a:ext cx="8064896" cy="5585582"/>
          </a:xfrm>
          <a:prstGeom prst="rect">
            <a:avLst/>
          </a:prstGeom>
        </p:spPr>
      </p:pic>
      <p:sp>
        <p:nvSpPr>
          <p:cNvPr id="5" name="タイトル 1">
            <a:extLst>
              <a:ext uri="{FF2B5EF4-FFF2-40B4-BE49-F238E27FC236}">
                <a16:creationId xmlns:a16="http://schemas.microsoft.com/office/drawing/2014/main" id="{48A9E3F0-82E0-D8E4-5734-25EE8F00BF00}"/>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世界の再生エネルギー調達に関する状況</a:t>
            </a:r>
          </a:p>
        </p:txBody>
      </p:sp>
      <p:sp>
        <p:nvSpPr>
          <p:cNvPr id="6" name="角丸四角形 3">
            <a:extLst>
              <a:ext uri="{FF2B5EF4-FFF2-40B4-BE49-F238E27FC236}">
                <a16:creationId xmlns:a16="http://schemas.microsoft.com/office/drawing/2014/main" id="{5A21AAA2-171B-4981-9F61-1E962E1E8834}"/>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15">
            <a:extLst>
              <a:ext uri="{FF2B5EF4-FFF2-40B4-BE49-F238E27FC236}">
                <a16:creationId xmlns:a16="http://schemas.microsoft.com/office/drawing/2014/main" id="{1D630055-E581-4645-84D4-4041485F2E50}"/>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13</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10DA47D-F0D0-4575-8F1D-8B19EFD50C53}"/>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413248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14</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3503655D-0ACD-2577-9CB0-5EC007BD4B21}"/>
              </a:ext>
            </a:extLst>
          </p:cNvPr>
          <p:cNvPicPr>
            <a:picLocks noChangeAspect="1"/>
          </p:cNvPicPr>
          <p:nvPr/>
        </p:nvPicPr>
        <p:blipFill>
          <a:blip r:embed="rId2"/>
          <a:stretch>
            <a:fillRect/>
          </a:stretch>
        </p:blipFill>
        <p:spPr>
          <a:xfrm>
            <a:off x="827593" y="826628"/>
            <a:ext cx="8250814" cy="5698716"/>
          </a:xfrm>
          <a:prstGeom prst="rect">
            <a:avLst/>
          </a:prstGeom>
        </p:spPr>
      </p:pic>
      <p:sp>
        <p:nvSpPr>
          <p:cNvPr id="4" name="タイトル 1">
            <a:extLst>
              <a:ext uri="{FF2B5EF4-FFF2-40B4-BE49-F238E27FC236}">
                <a16:creationId xmlns:a16="http://schemas.microsoft.com/office/drawing/2014/main" id="{88D1D4B3-D6F1-DAC2-4394-B5F64FA2C906}"/>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世界の再生エネルギー調達に関する状況</a:t>
            </a:r>
          </a:p>
        </p:txBody>
      </p:sp>
      <p:sp>
        <p:nvSpPr>
          <p:cNvPr id="6" name="角丸四角形 3">
            <a:extLst>
              <a:ext uri="{FF2B5EF4-FFF2-40B4-BE49-F238E27FC236}">
                <a16:creationId xmlns:a16="http://schemas.microsoft.com/office/drawing/2014/main" id="{325D2036-1994-4238-9050-22FDF138EA08}"/>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15">
            <a:extLst>
              <a:ext uri="{FF2B5EF4-FFF2-40B4-BE49-F238E27FC236}">
                <a16:creationId xmlns:a16="http://schemas.microsoft.com/office/drawing/2014/main" id="{7D8AD3C8-58EC-4074-A136-C5CEA2842F34}"/>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14</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2917D12-F576-4F19-959A-7B67F77E0556}"/>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391005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15</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D6A4951B-59B6-2D9D-60DA-EDD51AACC5DC}"/>
              </a:ext>
            </a:extLst>
          </p:cNvPr>
          <p:cNvPicPr>
            <a:picLocks noChangeAspect="1"/>
          </p:cNvPicPr>
          <p:nvPr/>
        </p:nvPicPr>
        <p:blipFill>
          <a:blip r:embed="rId2"/>
          <a:stretch>
            <a:fillRect/>
          </a:stretch>
        </p:blipFill>
        <p:spPr>
          <a:xfrm>
            <a:off x="846968" y="832416"/>
            <a:ext cx="8212064" cy="5721955"/>
          </a:xfrm>
          <a:prstGeom prst="rect">
            <a:avLst/>
          </a:prstGeom>
        </p:spPr>
      </p:pic>
      <p:sp>
        <p:nvSpPr>
          <p:cNvPr id="7" name="タイトル 1">
            <a:extLst>
              <a:ext uri="{FF2B5EF4-FFF2-40B4-BE49-F238E27FC236}">
                <a16:creationId xmlns:a16="http://schemas.microsoft.com/office/drawing/2014/main" id="{0A30405A-4E67-02BA-790B-D672324C6FFF}"/>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次世代燃料に関する状況</a:t>
            </a:r>
          </a:p>
        </p:txBody>
      </p:sp>
      <p:sp>
        <p:nvSpPr>
          <p:cNvPr id="8" name="角丸四角形 3">
            <a:extLst>
              <a:ext uri="{FF2B5EF4-FFF2-40B4-BE49-F238E27FC236}">
                <a16:creationId xmlns:a16="http://schemas.microsoft.com/office/drawing/2014/main" id="{EF280840-F3BA-494B-8523-22087C2BA3A8}"/>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9" name="スライド番号プレースホルダー 15">
            <a:extLst>
              <a:ext uri="{FF2B5EF4-FFF2-40B4-BE49-F238E27FC236}">
                <a16:creationId xmlns:a16="http://schemas.microsoft.com/office/drawing/2014/main" id="{9582FEAF-19AC-45A2-B11F-1724816794A8}"/>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15</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EE26B25F-0D3C-470B-A87A-FA4ED6D96B1E}"/>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3671443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16</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E4048CD1-7C21-386E-BF9B-4F7277918217}"/>
              </a:ext>
            </a:extLst>
          </p:cNvPr>
          <p:cNvPicPr>
            <a:picLocks noChangeAspect="1"/>
          </p:cNvPicPr>
          <p:nvPr/>
        </p:nvPicPr>
        <p:blipFill rotWithShape="1">
          <a:blip r:embed="rId2"/>
          <a:srcRect l="-2" r="-110"/>
          <a:stretch/>
        </p:blipFill>
        <p:spPr>
          <a:xfrm>
            <a:off x="790611" y="850872"/>
            <a:ext cx="8324778" cy="5752847"/>
          </a:xfrm>
          <a:prstGeom prst="rect">
            <a:avLst/>
          </a:prstGeom>
        </p:spPr>
      </p:pic>
      <p:sp>
        <p:nvSpPr>
          <p:cNvPr id="5" name="タイトル 1">
            <a:extLst>
              <a:ext uri="{FF2B5EF4-FFF2-40B4-BE49-F238E27FC236}">
                <a16:creationId xmlns:a16="http://schemas.microsoft.com/office/drawing/2014/main" id="{FFD7F592-144B-80F2-1645-57FC580E3032}"/>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次世代燃料に関する状況</a:t>
            </a:r>
          </a:p>
        </p:txBody>
      </p:sp>
      <p:sp>
        <p:nvSpPr>
          <p:cNvPr id="7" name="角丸四角形 3">
            <a:extLst>
              <a:ext uri="{FF2B5EF4-FFF2-40B4-BE49-F238E27FC236}">
                <a16:creationId xmlns:a16="http://schemas.microsoft.com/office/drawing/2014/main" id="{A7130A6D-A49C-4448-81E0-6F88C914E330}"/>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15">
            <a:extLst>
              <a:ext uri="{FF2B5EF4-FFF2-40B4-BE49-F238E27FC236}">
                <a16:creationId xmlns:a16="http://schemas.microsoft.com/office/drawing/2014/main" id="{49640B4D-8E32-40C4-BE0F-FCC9E64A16D6}"/>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16</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9B2B9132-2D1C-4C8A-A889-A33E68CF4ACC}"/>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1939503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17</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FFD7F592-144B-80F2-1645-57FC580E3032}"/>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次世代燃料に関する状況</a:t>
            </a:r>
          </a:p>
        </p:txBody>
      </p:sp>
      <p:pic>
        <p:nvPicPr>
          <p:cNvPr id="6" name="図 5">
            <a:extLst>
              <a:ext uri="{FF2B5EF4-FFF2-40B4-BE49-F238E27FC236}">
                <a16:creationId xmlns:a16="http://schemas.microsoft.com/office/drawing/2014/main" id="{08874122-1BF1-B137-768D-1AAD6F91CF48}"/>
              </a:ext>
            </a:extLst>
          </p:cNvPr>
          <p:cNvPicPr>
            <a:picLocks noChangeAspect="1"/>
          </p:cNvPicPr>
          <p:nvPr/>
        </p:nvPicPr>
        <p:blipFill rotWithShape="1">
          <a:blip r:embed="rId2"/>
          <a:srcRect r="-188"/>
          <a:stretch/>
        </p:blipFill>
        <p:spPr>
          <a:xfrm>
            <a:off x="727442" y="807684"/>
            <a:ext cx="8451115" cy="5688632"/>
          </a:xfrm>
          <a:prstGeom prst="rect">
            <a:avLst/>
          </a:prstGeom>
        </p:spPr>
      </p:pic>
      <p:sp>
        <p:nvSpPr>
          <p:cNvPr id="7" name="角丸四角形 3">
            <a:extLst>
              <a:ext uri="{FF2B5EF4-FFF2-40B4-BE49-F238E27FC236}">
                <a16:creationId xmlns:a16="http://schemas.microsoft.com/office/drawing/2014/main" id="{A7130A6D-A49C-4448-81E0-6F88C914E330}"/>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15">
            <a:extLst>
              <a:ext uri="{FF2B5EF4-FFF2-40B4-BE49-F238E27FC236}">
                <a16:creationId xmlns:a16="http://schemas.microsoft.com/office/drawing/2014/main" id="{49640B4D-8E32-40C4-BE0F-FCC9E64A16D6}"/>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17</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546B0C2-00F6-4D02-8A89-B9AAFFAC9A7A}"/>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16744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18</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3E77DE9E-3A29-7A50-928A-D3130508A081}"/>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次世代燃料に関する状況</a:t>
            </a:r>
          </a:p>
        </p:txBody>
      </p:sp>
      <p:pic>
        <p:nvPicPr>
          <p:cNvPr id="6" name="図 5">
            <a:extLst>
              <a:ext uri="{FF2B5EF4-FFF2-40B4-BE49-F238E27FC236}">
                <a16:creationId xmlns:a16="http://schemas.microsoft.com/office/drawing/2014/main" id="{488B6B21-D96F-4B62-0D38-0CA3C4F01E55}"/>
              </a:ext>
            </a:extLst>
          </p:cNvPr>
          <p:cNvPicPr>
            <a:picLocks noChangeAspect="1"/>
          </p:cNvPicPr>
          <p:nvPr/>
        </p:nvPicPr>
        <p:blipFill rotWithShape="1">
          <a:blip r:embed="rId2"/>
          <a:srcRect l="-1" r="295"/>
          <a:stretch/>
        </p:blipFill>
        <p:spPr>
          <a:xfrm>
            <a:off x="776536" y="836712"/>
            <a:ext cx="8048385" cy="5577371"/>
          </a:xfrm>
          <a:prstGeom prst="rect">
            <a:avLst/>
          </a:prstGeom>
        </p:spPr>
      </p:pic>
      <p:sp>
        <p:nvSpPr>
          <p:cNvPr id="8" name="角丸四角形 3">
            <a:extLst>
              <a:ext uri="{FF2B5EF4-FFF2-40B4-BE49-F238E27FC236}">
                <a16:creationId xmlns:a16="http://schemas.microsoft.com/office/drawing/2014/main" id="{7D0510D8-F6A0-401D-B442-E4A08065DFF4}"/>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9" name="スライド番号プレースホルダー 15">
            <a:extLst>
              <a:ext uri="{FF2B5EF4-FFF2-40B4-BE49-F238E27FC236}">
                <a16:creationId xmlns:a16="http://schemas.microsoft.com/office/drawing/2014/main" id="{B46F0013-71A4-452D-983F-BEC477F31554}"/>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18</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8795F90-604C-4E2A-9FBC-1234F67C97F0}"/>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242422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　世界・国における状況と動向</a:t>
            </a:r>
            <a:endParaRPr lang="en-US" altLang="ja-JP" sz="2000"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F3AD34-E250-A1D0-115F-15C0DD660DB6}"/>
              </a:ext>
            </a:extLst>
          </p:cNvPr>
          <p:cNvSpPr/>
          <p:nvPr/>
        </p:nvSpPr>
        <p:spPr>
          <a:xfrm>
            <a:off x="182880" y="881943"/>
            <a:ext cx="9581936" cy="1129737"/>
          </a:xfrm>
          <a:prstGeom prst="rect">
            <a:avLst/>
          </a:prstGeom>
          <a:ln w="28575">
            <a:solidFill>
              <a:srgbClr val="006600"/>
            </a:solidFill>
          </a:ln>
        </p:spPr>
        <p:txBody>
          <a:bodyPr wrap="square" anchor="t">
            <a:noAutofit/>
          </a:bodyPr>
          <a:lstStyle/>
          <a:p>
            <a:r>
              <a:rPr lang="ja-JP" altLang="en-US" sz="1800" dirty="0">
                <a:latin typeface="Meiryo UI" panose="020B0604030504040204" pitchFamily="50" charset="-128"/>
                <a:ea typeface="Meiryo UI" panose="020B0604030504040204" pitchFamily="50" charset="-128"/>
              </a:rPr>
              <a:t>地球温暖化対策計画（令和７年２月</a:t>
            </a:r>
            <a:r>
              <a:rPr lang="en-US" altLang="ja-JP" sz="1800" dirty="0">
                <a:latin typeface="Meiryo UI" panose="020B0604030504040204" pitchFamily="50" charset="-128"/>
                <a:ea typeface="Meiryo UI" panose="020B0604030504040204" pitchFamily="50" charset="-128"/>
              </a:rPr>
              <a:t>18</a:t>
            </a:r>
            <a:r>
              <a:rPr lang="ja-JP" altLang="en-US" sz="1800" dirty="0">
                <a:latin typeface="Meiryo UI" panose="020B0604030504040204" pitchFamily="50" charset="-128"/>
                <a:ea typeface="Meiryo UI" panose="020B0604030504040204" pitchFamily="50" charset="-128"/>
              </a:rPr>
              <a:t>日閣議決定）</a:t>
            </a:r>
            <a:endParaRPr lang="en-US" altLang="ja-JP" sz="1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r>
              <a:rPr lang="ja-JP" altLang="en-US" sz="1800" dirty="0">
                <a:latin typeface="Meiryo UI" panose="020B0604030504040204" pitchFamily="50" charset="-128"/>
                <a:ea typeface="Meiryo UI" panose="020B0604030504040204" pitchFamily="50" charset="-128"/>
              </a:rPr>
              <a:t>計画期間：閣議決定日から</a:t>
            </a:r>
            <a:r>
              <a:rPr lang="en-US" altLang="ja-JP" sz="1800" dirty="0">
                <a:latin typeface="Meiryo UI" panose="020B0604030504040204" pitchFamily="50" charset="-128"/>
                <a:ea typeface="Meiryo UI" panose="020B0604030504040204" pitchFamily="50" charset="-128"/>
              </a:rPr>
              <a:t>2040</a:t>
            </a:r>
            <a:r>
              <a:rPr lang="ja-JP" altLang="en-US" sz="1800" dirty="0">
                <a:latin typeface="Meiryo UI" panose="020B0604030504040204" pitchFamily="50" charset="-128"/>
                <a:ea typeface="Meiryo UI" panose="020B0604030504040204" pitchFamily="50" charset="-128"/>
              </a:rPr>
              <a:t>年度末</a:t>
            </a:r>
            <a:endParaRPr lang="en-US" altLang="ja-JP" sz="1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r>
              <a:rPr lang="ja-JP" altLang="en-US" sz="1800" dirty="0">
                <a:latin typeface="Meiryo UI" panose="020B0604030504040204" pitchFamily="50" charset="-128"/>
                <a:ea typeface="Meiryo UI" panose="020B0604030504040204" pitchFamily="50" charset="-128"/>
              </a:rPr>
              <a:t>温室効果ガス削減目標（</a:t>
            </a:r>
            <a:r>
              <a:rPr lang="en-US" altLang="ja-JP" sz="1800" dirty="0">
                <a:latin typeface="Meiryo UI" panose="020B0604030504040204" pitchFamily="50" charset="-128"/>
                <a:ea typeface="Meiryo UI" panose="020B0604030504040204" pitchFamily="50" charset="-128"/>
              </a:rPr>
              <a:t>2013</a:t>
            </a:r>
            <a:r>
              <a:rPr lang="ja-JP" altLang="en-US" sz="1800" dirty="0">
                <a:latin typeface="Meiryo UI" panose="020B0604030504040204" pitchFamily="50" charset="-128"/>
                <a:ea typeface="Meiryo UI" panose="020B0604030504040204" pitchFamily="50" charset="-128"/>
              </a:rPr>
              <a:t>年度比）</a:t>
            </a:r>
            <a:endParaRPr lang="en-US" altLang="ja-JP" sz="1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endParaRPr lang="en-US" altLang="ja-JP" sz="1800"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1A8D5E72-B1CE-6585-C0DC-C3A1C58BF7DE}"/>
              </a:ext>
            </a:extLst>
          </p:cNvPr>
          <p:cNvGraphicFramePr>
            <a:graphicFrameLocks noGrp="1"/>
          </p:cNvGraphicFramePr>
          <p:nvPr>
            <p:extLst>
              <p:ext uri="{D42A27DB-BD31-4B8C-83A1-F6EECF244321}">
                <p14:modId xmlns:p14="http://schemas.microsoft.com/office/powerpoint/2010/main" val="3584803712"/>
              </p:ext>
            </p:extLst>
          </p:nvPr>
        </p:nvGraphicFramePr>
        <p:xfrm>
          <a:off x="4736976" y="1247121"/>
          <a:ext cx="3691965" cy="695436"/>
        </p:xfrm>
        <a:graphic>
          <a:graphicData uri="http://schemas.openxmlformats.org/drawingml/2006/table">
            <a:tbl>
              <a:tblPr firstRow="1" bandRow="1">
                <a:tableStyleId>{5C22544A-7EE6-4342-B048-85BDC9FD1C3A}</a:tableStyleId>
              </a:tblPr>
              <a:tblGrid>
                <a:gridCol w="1230655">
                  <a:extLst>
                    <a:ext uri="{9D8B030D-6E8A-4147-A177-3AD203B41FA5}">
                      <a16:colId xmlns:a16="http://schemas.microsoft.com/office/drawing/2014/main" val="1295659177"/>
                    </a:ext>
                  </a:extLst>
                </a:gridCol>
                <a:gridCol w="1230655">
                  <a:extLst>
                    <a:ext uri="{9D8B030D-6E8A-4147-A177-3AD203B41FA5}">
                      <a16:colId xmlns:a16="http://schemas.microsoft.com/office/drawing/2014/main" val="188092837"/>
                    </a:ext>
                  </a:extLst>
                </a:gridCol>
                <a:gridCol w="1230655">
                  <a:extLst>
                    <a:ext uri="{9D8B030D-6E8A-4147-A177-3AD203B41FA5}">
                      <a16:colId xmlns:a16="http://schemas.microsoft.com/office/drawing/2014/main" val="2448215054"/>
                    </a:ext>
                  </a:extLst>
                </a:gridCol>
              </a:tblGrid>
              <a:tr h="347718">
                <a:tc>
                  <a:txBody>
                    <a:bodyPr/>
                    <a:lstStyle/>
                    <a:p>
                      <a:pPr algn="ctr"/>
                      <a:r>
                        <a:rPr kumimoji="1" lang="en-US" altLang="ja-JP" sz="1600" b="0" dirty="0">
                          <a:latin typeface="Meiryo UI" panose="020B0604030504040204" pitchFamily="50" charset="-128"/>
                          <a:ea typeface="Meiryo UI" panose="020B0604030504040204" pitchFamily="50" charset="-128"/>
                        </a:rPr>
                        <a:t>2030</a:t>
                      </a:r>
                      <a:r>
                        <a:rPr kumimoji="1" lang="ja-JP" altLang="en-US" sz="1600" b="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2035</a:t>
                      </a:r>
                      <a:r>
                        <a:rPr kumimoji="1" lang="ja-JP" altLang="en-US" sz="1600" b="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2040</a:t>
                      </a:r>
                      <a:r>
                        <a:rPr kumimoji="1" lang="ja-JP" altLang="en-US" sz="1600" b="0" dirty="0">
                          <a:latin typeface="Meiryo UI" panose="020B0604030504040204" pitchFamily="50" charset="-128"/>
                          <a:ea typeface="Meiryo UI" panose="020B0604030504040204" pitchFamily="50" charset="-128"/>
                        </a:rPr>
                        <a:t>年度</a:t>
                      </a:r>
                    </a:p>
                  </a:txBody>
                  <a:tcPr/>
                </a:tc>
                <a:extLst>
                  <a:ext uri="{0D108BD9-81ED-4DB2-BD59-A6C34878D82A}">
                    <a16:rowId xmlns:a16="http://schemas.microsoft.com/office/drawing/2014/main" val="2860617611"/>
                  </a:ext>
                </a:extLst>
              </a:tr>
              <a:tr h="347718">
                <a:tc>
                  <a:txBody>
                    <a:bodyPr/>
                    <a:lstStyle/>
                    <a:p>
                      <a:pPr algn="ctr"/>
                      <a:r>
                        <a:rPr kumimoji="1" lang="en-US" altLang="ja-JP" sz="1600" b="0" dirty="0">
                          <a:latin typeface="Meiryo UI" panose="020B0604030504040204" pitchFamily="50" charset="-128"/>
                          <a:ea typeface="Meiryo UI" panose="020B0604030504040204" pitchFamily="50" charset="-128"/>
                        </a:rPr>
                        <a:t>46%</a:t>
                      </a:r>
                      <a:r>
                        <a:rPr kumimoji="1" lang="ja-JP" altLang="en-US" sz="1600" b="0" dirty="0">
                          <a:latin typeface="Meiryo UI" panose="020B0604030504040204" pitchFamily="50" charset="-128"/>
                          <a:ea typeface="Meiryo UI" panose="020B0604030504040204" pitchFamily="50" charset="-128"/>
                        </a:rPr>
                        <a:t>削減</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60%</a:t>
                      </a:r>
                      <a:r>
                        <a:rPr kumimoji="1" lang="ja-JP" altLang="en-US" sz="1600" b="0" dirty="0">
                          <a:latin typeface="Meiryo UI" panose="020B0604030504040204" pitchFamily="50" charset="-128"/>
                          <a:ea typeface="Meiryo UI" panose="020B0604030504040204" pitchFamily="50" charset="-128"/>
                        </a:rPr>
                        <a:t>削減</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73%</a:t>
                      </a:r>
                      <a:r>
                        <a:rPr kumimoji="1" lang="ja-JP" altLang="en-US" sz="1600" b="0" dirty="0">
                          <a:latin typeface="Meiryo UI" panose="020B0604030504040204" pitchFamily="50" charset="-128"/>
                          <a:ea typeface="Meiryo UI" panose="020B0604030504040204" pitchFamily="50" charset="-128"/>
                        </a:rPr>
                        <a:t>削減</a:t>
                      </a:r>
                    </a:p>
                  </a:txBody>
                  <a:tcPr/>
                </a:tc>
                <a:extLst>
                  <a:ext uri="{0D108BD9-81ED-4DB2-BD59-A6C34878D82A}">
                    <a16:rowId xmlns:a16="http://schemas.microsoft.com/office/drawing/2014/main" val="3388901596"/>
                  </a:ext>
                </a:extLst>
              </a:tr>
            </a:tbl>
          </a:graphicData>
        </a:graphic>
      </p:graphicFrame>
      <p:sp>
        <p:nvSpPr>
          <p:cNvPr id="9" name="タイトル 1">
            <a:extLst>
              <a:ext uri="{FF2B5EF4-FFF2-40B4-BE49-F238E27FC236}">
                <a16:creationId xmlns:a16="http://schemas.microsoft.com/office/drawing/2014/main" id="{D0E65E1F-530E-9D07-9EBC-57F4C3351F26}"/>
              </a:ext>
            </a:extLst>
          </p:cNvPr>
          <p:cNvSpPr txBox="1">
            <a:spLocks/>
          </p:cNvSpPr>
          <p:nvPr/>
        </p:nvSpPr>
        <p:spPr>
          <a:xfrm>
            <a:off x="87294" y="332656"/>
            <a:ext cx="5729802"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地球温暖化対策計画について①</a:t>
            </a:r>
          </a:p>
        </p:txBody>
      </p:sp>
      <p:pic>
        <p:nvPicPr>
          <p:cNvPr id="4" name="図 3">
            <a:extLst>
              <a:ext uri="{FF2B5EF4-FFF2-40B4-BE49-F238E27FC236}">
                <a16:creationId xmlns:a16="http://schemas.microsoft.com/office/drawing/2014/main" id="{79727A0C-C16E-4D34-A5FC-A4B9A6404FE6}"/>
              </a:ext>
            </a:extLst>
          </p:cNvPr>
          <p:cNvPicPr>
            <a:picLocks noChangeAspect="1"/>
          </p:cNvPicPr>
          <p:nvPr/>
        </p:nvPicPr>
        <p:blipFill>
          <a:blip r:embed="rId2"/>
          <a:stretch>
            <a:fillRect/>
          </a:stretch>
        </p:blipFill>
        <p:spPr>
          <a:xfrm>
            <a:off x="1064568" y="2153145"/>
            <a:ext cx="6825208" cy="4660357"/>
          </a:xfrm>
          <a:prstGeom prst="rect">
            <a:avLst/>
          </a:prstGeom>
        </p:spPr>
      </p:pic>
      <p:sp>
        <p:nvSpPr>
          <p:cNvPr id="15" name="正方形/長方形 14">
            <a:extLst>
              <a:ext uri="{FF2B5EF4-FFF2-40B4-BE49-F238E27FC236}">
                <a16:creationId xmlns:a16="http://schemas.microsoft.com/office/drawing/2014/main" id="{33F5EF77-1D11-450B-80A3-AC4FE7116D2C}"/>
              </a:ext>
            </a:extLst>
          </p:cNvPr>
          <p:cNvSpPr/>
          <p:nvPr/>
        </p:nvSpPr>
        <p:spPr>
          <a:xfrm>
            <a:off x="7545288" y="6381328"/>
            <a:ext cx="3600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0DE8097-0BF3-4EB4-B402-7524D4C0665B}"/>
              </a:ext>
            </a:extLst>
          </p:cNvPr>
          <p:cNvSpPr txBox="1"/>
          <p:nvPr/>
        </p:nvSpPr>
        <p:spPr>
          <a:xfrm>
            <a:off x="7473280" y="6525344"/>
            <a:ext cx="2448272"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出典：地球温暖化対策計画の概要</a:t>
            </a:r>
          </a:p>
        </p:txBody>
      </p:sp>
    </p:spTree>
    <p:extLst>
      <p:ext uri="{BB962C8B-B14F-4D97-AF65-F5344CB8AC3E}">
        <p14:creationId xmlns:p14="http://schemas.microsoft.com/office/powerpoint/2010/main" val="392894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19</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3E77DE9E-3A29-7A50-928A-D3130508A081}"/>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次世代燃料に関する状況</a:t>
            </a:r>
          </a:p>
        </p:txBody>
      </p:sp>
      <p:pic>
        <p:nvPicPr>
          <p:cNvPr id="7" name="図 6">
            <a:extLst>
              <a:ext uri="{FF2B5EF4-FFF2-40B4-BE49-F238E27FC236}">
                <a16:creationId xmlns:a16="http://schemas.microsoft.com/office/drawing/2014/main" id="{CA7EE19C-E983-7CD2-16BC-8E87D758B797}"/>
              </a:ext>
            </a:extLst>
          </p:cNvPr>
          <p:cNvPicPr>
            <a:picLocks noChangeAspect="1"/>
          </p:cNvPicPr>
          <p:nvPr/>
        </p:nvPicPr>
        <p:blipFill rotWithShape="1">
          <a:blip r:embed="rId2"/>
          <a:srcRect r="-329"/>
          <a:stretch/>
        </p:blipFill>
        <p:spPr>
          <a:xfrm>
            <a:off x="776536" y="899195"/>
            <a:ext cx="8240127" cy="5577372"/>
          </a:xfrm>
          <a:prstGeom prst="rect">
            <a:avLst/>
          </a:prstGeom>
        </p:spPr>
      </p:pic>
      <p:sp>
        <p:nvSpPr>
          <p:cNvPr id="8" name="角丸四角形 3">
            <a:extLst>
              <a:ext uri="{FF2B5EF4-FFF2-40B4-BE49-F238E27FC236}">
                <a16:creationId xmlns:a16="http://schemas.microsoft.com/office/drawing/2014/main" id="{7D0510D8-F6A0-401D-B442-E4A08065DFF4}"/>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9" name="スライド番号プレースホルダー 15">
            <a:extLst>
              <a:ext uri="{FF2B5EF4-FFF2-40B4-BE49-F238E27FC236}">
                <a16:creationId xmlns:a16="http://schemas.microsoft.com/office/drawing/2014/main" id="{B46F0013-71A4-452D-983F-BEC477F31554}"/>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19</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E5C3F49-9753-4B50-B708-E118F2EB3A28}"/>
              </a:ext>
            </a:extLst>
          </p:cNvPr>
          <p:cNvSpPr txBox="1"/>
          <p:nvPr/>
        </p:nvSpPr>
        <p:spPr>
          <a:xfrm>
            <a:off x="8252648" y="6536377"/>
            <a:ext cx="152488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出典：経産省資料</a:t>
            </a:r>
          </a:p>
        </p:txBody>
      </p:sp>
    </p:spTree>
    <p:extLst>
      <p:ext uri="{BB962C8B-B14F-4D97-AF65-F5344CB8AC3E}">
        <p14:creationId xmlns:p14="http://schemas.microsoft.com/office/powerpoint/2010/main" val="315253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959450C9-5517-9B87-E746-B41B2D729D97}"/>
              </a:ext>
            </a:extLst>
          </p:cNvPr>
          <p:cNvGrpSpPr/>
          <p:nvPr/>
        </p:nvGrpSpPr>
        <p:grpSpPr>
          <a:xfrm>
            <a:off x="692634" y="871537"/>
            <a:ext cx="8520732" cy="5866196"/>
            <a:chOff x="536724" y="871537"/>
            <a:chExt cx="8520732" cy="5866196"/>
          </a:xfrm>
        </p:grpSpPr>
        <p:pic>
          <p:nvPicPr>
            <p:cNvPr id="6" name="図 5">
              <a:extLst>
                <a:ext uri="{FF2B5EF4-FFF2-40B4-BE49-F238E27FC236}">
                  <a16:creationId xmlns:a16="http://schemas.microsoft.com/office/drawing/2014/main" id="{30415290-0A46-D711-E777-D7ED82C3B019}"/>
                </a:ext>
              </a:extLst>
            </p:cNvPr>
            <p:cNvPicPr>
              <a:picLocks noChangeAspect="1"/>
            </p:cNvPicPr>
            <p:nvPr/>
          </p:nvPicPr>
          <p:blipFill>
            <a:blip r:embed="rId2"/>
            <a:stretch>
              <a:fillRect/>
            </a:stretch>
          </p:blipFill>
          <p:spPr>
            <a:xfrm>
              <a:off x="536724" y="871537"/>
              <a:ext cx="8520732" cy="5866196"/>
            </a:xfrm>
            <a:prstGeom prst="rect">
              <a:avLst/>
            </a:prstGeom>
          </p:spPr>
        </p:pic>
        <p:sp>
          <p:nvSpPr>
            <p:cNvPr id="7" name="正方形/長方形 6">
              <a:extLst>
                <a:ext uri="{FF2B5EF4-FFF2-40B4-BE49-F238E27FC236}">
                  <a16:creationId xmlns:a16="http://schemas.microsoft.com/office/drawing/2014/main" id="{A138258C-209B-2504-9AF9-43477127ECCA}"/>
                </a:ext>
              </a:extLst>
            </p:cNvPr>
            <p:cNvSpPr/>
            <p:nvPr/>
          </p:nvSpPr>
          <p:spPr>
            <a:xfrm>
              <a:off x="8841432" y="6573416"/>
              <a:ext cx="216024" cy="139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24E8F7AB-BDE9-8CB2-B883-E5EE390DB623}"/>
              </a:ext>
            </a:extLst>
          </p:cNvPr>
          <p:cNvSpPr>
            <a:spLocks noGrp="1"/>
          </p:cNvSpPr>
          <p:nvPr>
            <p:ph type="title"/>
          </p:nvPr>
        </p:nvSpPr>
        <p:spPr>
          <a:xfrm>
            <a:off x="87294" y="332656"/>
            <a:ext cx="7890042" cy="518216"/>
          </a:xfrm>
        </p:spPr>
        <p:txBody>
          <a:bodyPr>
            <a:normAutofit/>
          </a:bodyPr>
          <a:lstStyle/>
          <a:p>
            <a:pPr algn="l"/>
            <a:r>
              <a:rPr kumimoji="1" lang="ja-JP" altLang="en-US" sz="2700" dirty="0">
                <a:latin typeface="BIZ UDPゴシック" panose="020B0400000000000000" pitchFamily="50" charset="-128"/>
                <a:ea typeface="BIZ UDPゴシック" panose="020B0400000000000000" pitchFamily="50" charset="-128"/>
              </a:rPr>
              <a:t>電力需要の見通し</a:t>
            </a: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20</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EDF033D-C65C-E80C-7C66-9B66AE75E368}"/>
              </a:ext>
            </a:extLst>
          </p:cNvPr>
          <p:cNvSpPr txBox="1"/>
          <p:nvPr/>
        </p:nvSpPr>
        <p:spPr>
          <a:xfrm>
            <a:off x="7869748" y="6571457"/>
            <a:ext cx="2028944" cy="276999"/>
          </a:xfrm>
          <a:prstGeom prst="rect">
            <a:avLst/>
          </a:prstGeom>
          <a:solidFill>
            <a:schemeClr val="bg1"/>
          </a:solidFill>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zh-TW" sz="1200" dirty="0">
                <a:latin typeface="Meiryo UI" panose="020B0604030504040204" pitchFamily="50" charset="-128"/>
                <a:ea typeface="Meiryo UI" panose="020B0604030504040204" pitchFamily="50" charset="-128"/>
              </a:rPr>
              <a:t>GX</a:t>
            </a:r>
            <a:r>
              <a:rPr lang="zh-TW" altLang="en-US" sz="1200" dirty="0">
                <a:latin typeface="Meiryo UI" panose="020B0604030504040204" pitchFamily="50" charset="-128"/>
                <a:ea typeface="Meiryo UI" panose="020B0604030504040204" pitchFamily="50" charset="-128"/>
              </a:rPr>
              <a:t>実行会議資料</a:t>
            </a:r>
            <a:endParaRPr lang="ja-JP" altLang="en-US" sz="1200" dirty="0">
              <a:latin typeface="Meiryo UI" panose="020B0604030504040204" pitchFamily="50" charset="-128"/>
              <a:ea typeface="Meiryo UI" panose="020B0604030504040204" pitchFamily="50" charset="-128"/>
            </a:endParaRPr>
          </a:p>
        </p:txBody>
      </p:sp>
      <p:sp>
        <p:nvSpPr>
          <p:cNvPr id="8" name="角丸四角形 3">
            <a:extLst>
              <a:ext uri="{FF2B5EF4-FFF2-40B4-BE49-F238E27FC236}">
                <a16:creationId xmlns:a16="http://schemas.microsoft.com/office/drawing/2014/main" id="{D1B05D2D-A1D3-4C72-BD59-513D4DC843CC}"/>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9" name="スライド番号プレースホルダー 15">
            <a:extLst>
              <a:ext uri="{FF2B5EF4-FFF2-40B4-BE49-F238E27FC236}">
                <a16:creationId xmlns:a16="http://schemas.microsoft.com/office/drawing/2014/main" id="{0CDEFC28-E38C-4353-91AE-EDDC7F42FC37}"/>
              </a:ext>
            </a:extLst>
          </p:cNvPr>
          <p:cNvSpPr txBox="1">
            <a:spLocks/>
          </p:cNvSpPr>
          <p:nvPr/>
        </p:nvSpPr>
        <p:spPr>
          <a:xfrm>
            <a:off x="7584080" y="1972"/>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20</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138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　世界・国における状況と動向</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2</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D0E65E1F-530E-9D07-9EBC-57F4C3351F26}"/>
              </a:ext>
            </a:extLst>
          </p:cNvPr>
          <p:cNvSpPr txBox="1">
            <a:spLocks/>
          </p:cNvSpPr>
          <p:nvPr/>
        </p:nvSpPr>
        <p:spPr>
          <a:xfrm>
            <a:off x="87294" y="332656"/>
            <a:ext cx="5729802"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地球温暖化対策計画について②</a:t>
            </a:r>
          </a:p>
        </p:txBody>
      </p:sp>
      <p:pic>
        <p:nvPicPr>
          <p:cNvPr id="3" name="図 2">
            <a:extLst>
              <a:ext uri="{FF2B5EF4-FFF2-40B4-BE49-F238E27FC236}">
                <a16:creationId xmlns:a16="http://schemas.microsoft.com/office/drawing/2014/main" id="{D50B9093-C6D2-46F4-A5E2-A36C7D7948F9}"/>
              </a:ext>
            </a:extLst>
          </p:cNvPr>
          <p:cNvPicPr>
            <a:picLocks noChangeAspect="1"/>
          </p:cNvPicPr>
          <p:nvPr/>
        </p:nvPicPr>
        <p:blipFill>
          <a:blip r:embed="rId2"/>
          <a:stretch>
            <a:fillRect/>
          </a:stretch>
        </p:blipFill>
        <p:spPr>
          <a:xfrm>
            <a:off x="344488" y="836712"/>
            <a:ext cx="8407622" cy="5832648"/>
          </a:xfrm>
          <a:prstGeom prst="rect">
            <a:avLst/>
          </a:prstGeom>
        </p:spPr>
      </p:pic>
      <p:sp>
        <p:nvSpPr>
          <p:cNvPr id="5" name="正方形/長方形 4">
            <a:extLst>
              <a:ext uri="{FF2B5EF4-FFF2-40B4-BE49-F238E27FC236}">
                <a16:creationId xmlns:a16="http://schemas.microsoft.com/office/drawing/2014/main" id="{F1DDC063-BDAF-4964-83F4-B5D4CACE4BBE}"/>
              </a:ext>
            </a:extLst>
          </p:cNvPr>
          <p:cNvSpPr/>
          <p:nvPr/>
        </p:nvSpPr>
        <p:spPr>
          <a:xfrm>
            <a:off x="8354843" y="6396716"/>
            <a:ext cx="3600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DABEA2E-367E-4701-9EA1-902D4EC72554}"/>
              </a:ext>
            </a:extLst>
          </p:cNvPr>
          <p:cNvSpPr txBox="1"/>
          <p:nvPr/>
        </p:nvSpPr>
        <p:spPr>
          <a:xfrm>
            <a:off x="7473280" y="6525344"/>
            <a:ext cx="2448272"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出典：地球温暖化対策計画の概要</a:t>
            </a:r>
          </a:p>
        </p:txBody>
      </p:sp>
    </p:spTree>
    <p:extLst>
      <p:ext uri="{BB962C8B-B14F-4D97-AF65-F5344CB8AC3E}">
        <p14:creationId xmlns:p14="http://schemas.microsoft.com/office/powerpoint/2010/main" val="395249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AF3AD34-E250-A1D0-115F-15C0DD660DB6}"/>
              </a:ext>
            </a:extLst>
          </p:cNvPr>
          <p:cNvSpPr/>
          <p:nvPr/>
        </p:nvSpPr>
        <p:spPr>
          <a:xfrm>
            <a:off x="182880" y="891037"/>
            <a:ext cx="9581936" cy="1241819"/>
          </a:xfrm>
          <a:prstGeom prst="rect">
            <a:avLst/>
          </a:prstGeom>
          <a:ln w="28575">
            <a:solidFill>
              <a:srgbClr val="006600"/>
            </a:solidFill>
          </a:ln>
        </p:spPr>
        <p:txBody>
          <a:bodyPr wrap="square">
            <a:noAutofit/>
          </a:bodyPr>
          <a:lstStyle/>
          <a:p>
            <a:r>
              <a:rPr lang="ja-JP" altLang="en-US" sz="2000" dirty="0">
                <a:latin typeface="Meiryo UI" panose="020B0604030504040204" pitchFamily="50" charset="-128"/>
                <a:ea typeface="Meiryo UI" panose="020B0604030504040204" pitchFamily="50" charset="-128"/>
              </a:rPr>
              <a:t>第７次エネルギー基本計画（令和７年２月</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日閣議決定）</a:t>
            </a:r>
            <a:endParaRPr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r>
              <a:rPr lang="en-US" altLang="ja-JP" sz="1800" dirty="0">
                <a:latin typeface="Meiryo UI" panose="020B0604030504040204" pitchFamily="50" charset="-128"/>
                <a:ea typeface="Meiryo UI" panose="020B0604030504040204" pitchFamily="50" charset="-128"/>
              </a:rPr>
              <a:t>DX</a:t>
            </a:r>
            <a:r>
              <a:rPr lang="ja-JP" altLang="en-US" sz="1800" dirty="0">
                <a:latin typeface="Meiryo UI" panose="020B0604030504040204" pitchFamily="50" charset="-128"/>
                <a:ea typeface="Meiryo UI" panose="020B0604030504040204" pitchFamily="50" charset="-128"/>
              </a:rPr>
              <a:t>や</a:t>
            </a:r>
            <a:r>
              <a:rPr lang="en-US" altLang="ja-JP" sz="1800" dirty="0">
                <a:latin typeface="Meiryo UI" panose="020B0604030504040204" pitchFamily="50" charset="-128"/>
                <a:ea typeface="Meiryo UI" panose="020B0604030504040204" pitchFamily="50" charset="-128"/>
              </a:rPr>
              <a:t>GX</a:t>
            </a:r>
            <a:r>
              <a:rPr lang="ja-JP" altLang="en-US" sz="1800" dirty="0">
                <a:latin typeface="Meiryo UI" panose="020B0604030504040204" pitchFamily="50" charset="-128"/>
                <a:ea typeface="Meiryo UI" panose="020B0604030504040204" pitchFamily="50" charset="-128"/>
              </a:rPr>
              <a:t>の進展に伴う電⼒需要増加</a:t>
            </a:r>
            <a:endParaRPr lang="en-US" altLang="ja-JP" sz="1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r>
              <a:rPr lang="ja-JP" altLang="en-US" sz="1800" dirty="0">
                <a:latin typeface="Meiryo UI" panose="020B0604030504040204" pitchFamily="50" charset="-128"/>
                <a:ea typeface="Meiryo UI" panose="020B0604030504040204" pitchFamily="50" charset="-128"/>
              </a:rPr>
              <a:t>再⽣可能エネルギー、原⼦⼒など脱炭素効果の⾼い電源を最⼤限活⽤</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再エネ４～５割程度、原子力２割程度</a:t>
            </a:r>
            <a:endParaRPr lang="en-US" altLang="ja-JP" sz="1800"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3</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9" name="角丸四角形 3">
            <a:extLst>
              <a:ext uri="{FF2B5EF4-FFF2-40B4-BE49-F238E27FC236}">
                <a16:creationId xmlns:a16="http://schemas.microsoft.com/office/drawing/2014/main" id="{9A60E20A-F894-456E-9EDB-AB3BC9A28610}"/>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　世界・国における状況と動向</a:t>
            </a:r>
            <a:endParaRPr lang="en-US" altLang="ja-JP" sz="2000" b="1" dirty="0">
              <a:latin typeface="Meiryo UI" panose="020B0604030504040204" pitchFamily="50" charset="-128"/>
              <a:ea typeface="Meiryo UI" panose="020B0604030504040204" pitchFamily="50" charset="-128"/>
            </a:endParaRPr>
          </a:p>
        </p:txBody>
      </p:sp>
      <p:sp>
        <p:nvSpPr>
          <p:cNvPr id="20" name="タイトル 1">
            <a:extLst>
              <a:ext uri="{FF2B5EF4-FFF2-40B4-BE49-F238E27FC236}">
                <a16:creationId xmlns:a16="http://schemas.microsoft.com/office/drawing/2014/main" id="{1F05083C-13FC-4B08-9D11-C957FFC67BE4}"/>
              </a:ext>
            </a:extLst>
          </p:cNvPr>
          <p:cNvSpPr txBox="1">
            <a:spLocks/>
          </p:cNvSpPr>
          <p:nvPr/>
        </p:nvSpPr>
        <p:spPr>
          <a:xfrm>
            <a:off x="87294" y="332656"/>
            <a:ext cx="6233858"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BIZ UDPゴシック" panose="020B0400000000000000" pitchFamily="50" charset="-128"/>
                <a:ea typeface="BIZ UDPゴシック" panose="020B0400000000000000" pitchFamily="50" charset="-128"/>
              </a:rPr>
              <a:t>エネルギー基本計画について</a:t>
            </a:r>
          </a:p>
        </p:txBody>
      </p:sp>
      <p:sp>
        <p:nvSpPr>
          <p:cNvPr id="22" name="スライド番号プレースホルダー 9">
            <a:extLst>
              <a:ext uri="{FF2B5EF4-FFF2-40B4-BE49-F238E27FC236}">
                <a16:creationId xmlns:a16="http://schemas.microsoft.com/office/drawing/2014/main" id="{4CFCEB73-928A-43ED-A6B4-0340CAFAFFFA}"/>
              </a:ext>
            </a:extLst>
          </p:cNvPr>
          <p:cNvSpPr txBox="1">
            <a:spLocks/>
          </p:cNvSpPr>
          <p:nvPr/>
        </p:nvSpPr>
        <p:spPr>
          <a:xfrm>
            <a:off x="7594600" y="-8000"/>
            <a:ext cx="2311400" cy="365125"/>
          </a:xfrm>
          <a:prstGeom prst="rect">
            <a:avLst/>
          </a:prstGeom>
        </p:spPr>
        <p:txBody>
          <a:bodyPr vert="horz" lIns="91440" tIns="45720" rIns="91440" bIns="45720" rtlCol="0" anchor="ctr"/>
          <a:lstStyle>
            <a:defPPr>
              <a:defRPr lang="ja-JP"/>
            </a:defPPr>
            <a:lvl1pPr marL="0" algn="r" defTabSz="921715" rtl="0" eaLnBrk="1" latinLnBrk="0" hangingPunct="1">
              <a:defRPr kumimoji="1" sz="1200" kern="1200">
                <a:solidFill>
                  <a:schemeClr val="tx1">
                    <a:tint val="75000"/>
                  </a:schemeClr>
                </a:solidFill>
                <a:latin typeface="+mn-lt"/>
                <a:ea typeface="+mn-ea"/>
                <a:cs typeface="+mn-cs"/>
              </a:defRPr>
            </a:lvl1pPr>
            <a:lvl2pPr marL="460858" algn="l" defTabSz="921715" rtl="0" eaLnBrk="1" latinLnBrk="0" hangingPunct="1">
              <a:defRPr kumimoji="1" sz="1814" kern="1200">
                <a:solidFill>
                  <a:schemeClr val="tx1"/>
                </a:solidFill>
                <a:latin typeface="+mn-lt"/>
                <a:ea typeface="+mn-ea"/>
                <a:cs typeface="+mn-cs"/>
              </a:defRPr>
            </a:lvl2pPr>
            <a:lvl3pPr marL="921715" algn="l" defTabSz="921715" rtl="0" eaLnBrk="1" latinLnBrk="0" hangingPunct="1">
              <a:defRPr kumimoji="1" sz="1814" kern="1200">
                <a:solidFill>
                  <a:schemeClr val="tx1"/>
                </a:solidFill>
                <a:latin typeface="+mn-lt"/>
                <a:ea typeface="+mn-ea"/>
                <a:cs typeface="+mn-cs"/>
              </a:defRPr>
            </a:lvl3pPr>
            <a:lvl4pPr marL="1382573" algn="l" defTabSz="921715" rtl="0" eaLnBrk="1" latinLnBrk="0" hangingPunct="1">
              <a:defRPr kumimoji="1" sz="1814" kern="1200">
                <a:solidFill>
                  <a:schemeClr val="tx1"/>
                </a:solidFill>
                <a:latin typeface="+mn-lt"/>
                <a:ea typeface="+mn-ea"/>
                <a:cs typeface="+mn-cs"/>
              </a:defRPr>
            </a:lvl4pPr>
            <a:lvl5pPr marL="1843430" algn="l" defTabSz="921715" rtl="0" eaLnBrk="1" latinLnBrk="0" hangingPunct="1">
              <a:defRPr kumimoji="1" sz="1814" kern="1200">
                <a:solidFill>
                  <a:schemeClr val="tx1"/>
                </a:solidFill>
                <a:latin typeface="+mn-lt"/>
                <a:ea typeface="+mn-ea"/>
                <a:cs typeface="+mn-cs"/>
              </a:defRPr>
            </a:lvl5pPr>
            <a:lvl6pPr marL="2304288" algn="l" defTabSz="921715" rtl="0" eaLnBrk="1" latinLnBrk="0" hangingPunct="1">
              <a:defRPr kumimoji="1" sz="1814" kern="1200">
                <a:solidFill>
                  <a:schemeClr val="tx1"/>
                </a:solidFill>
                <a:latin typeface="+mn-lt"/>
                <a:ea typeface="+mn-ea"/>
                <a:cs typeface="+mn-cs"/>
              </a:defRPr>
            </a:lvl6pPr>
            <a:lvl7pPr marL="2765146" algn="l" defTabSz="921715" rtl="0" eaLnBrk="1" latinLnBrk="0" hangingPunct="1">
              <a:defRPr kumimoji="1" sz="1814" kern="1200">
                <a:solidFill>
                  <a:schemeClr val="tx1"/>
                </a:solidFill>
                <a:latin typeface="+mn-lt"/>
                <a:ea typeface="+mn-ea"/>
                <a:cs typeface="+mn-cs"/>
              </a:defRPr>
            </a:lvl7pPr>
            <a:lvl8pPr marL="3226003" algn="l" defTabSz="921715" rtl="0" eaLnBrk="1" latinLnBrk="0" hangingPunct="1">
              <a:defRPr kumimoji="1" sz="1814" kern="1200">
                <a:solidFill>
                  <a:schemeClr val="tx1"/>
                </a:solidFill>
                <a:latin typeface="+mn-lt"/>
                <a:ea typeface="+mn-ea"/>
                <a:cs typeface="+mn-cs"/>
              </a:defRPr>
            </a:lvl8pPr>
            <a:lvl9pPr marL="3686861" algn="l" defTabSz="921715" rtl="0" eaLnBrk="1" latinLnBrk="0" hangingPunct="1">
              <a:defRPr kumimoji="1" sz="1814" kern="1200">
                <a:solidFill>
                  <a:schemeClr val="tx1"/>
                </a:solidFill>
                <a:latin typeface="+mn-lt"/>
                <a:ea typeface="+mn-ea"/>
                <a:cs typeface="+mn-cs"/>
              </a:defRPr>
            </a:lvl9pPr>
          </a:lstStyle>
          <a:p>
            <a:fld id="{03334358-8247-4568-97F9-9763B8C66191}" type="slidenum">
              <a:rPr lang="ja-JP" altLang="en-US" sz="1400" b="1" smtClean="0">
                <a:solidFill>
                  <a:schemeClr val="bg1"/>
                </a:solidFill>
                <a:latin typeface="BIZ UDPゴシック" panose="020B0400000000000000" pitchFamily="50" charset="-128"/>
                <a:ea typeface="BIZ UDPゴシック" panose="020B0400000000000000" pitchFamily="50" charset="-128"/>
              </a:rPr>
              <a:pPr/>
              <a:t>3</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C7FB21AB-BC41-4B16-8272-E1FC3B79BCAE}"/>
              </a:ext>
            </a:extLst>
          </p:cNvPr>
          <p:cNvPicPr>
            <a:picLocks noChangeAspect="1"/>
          </p:cNvPicPr>
          <p:nvPr/>
        </p:nvPicPr>
        <p:blipFill>
          <a:blip r:embed="rId2"/>
          <a:stretch>
            <a:fillRect/>
          </a:stretch>
        </p:blipFill>
        <p:spPr>
          <a:xfrm>
            <a:off x="1568624" y="2266891"/>
            <a:ext cx="6408712" cy="4528823"/>
          </a:xfrm>
          <a:prstGeom prst="rect">
            <a:avLst/>
          </a:prstGeom>
        </p:spPr>
      </p:pic>
      <p:sp>
        <p:nvSpPr>
          <p:cNvPr id="16" name="テキスト ボックス 15">
            <a:extLst>
              <a:ext uri="{FF2B5EF4-FFF2-40B4-BE49-F238E27FC236}">
                <a16:creationId xmlns:a16="http://schemas.microsoft.com/office/drawing/2014/main" id="{8DE847CF-0DB3-4EC9-94E0-D6912F60F334}"/>
              </a:ext>
            </a:extLst>
          </p:cNvPr>
          <p:cNvSpPr txBox="1"/>
          <p:nvPr/>
        </p:nvSpPr>
        <p:spPr>
          <a:xfrm>
            <a:off x="7819856" y="6423719"/>
            <a:ext cx="2173703" cy="461665"/>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2040</a:t>
            </a:r>
            <a:r>
              <a:rPr lang="ja-JP" altLang="en-US" sz="1200" dirty="0">
                <a:latin typeface="Meiryo UI" panose="020B0604030504040204" pitchFamily="50" charset="-128"/>
                <a:ea typeface="Meiryo UI" panose="020B0604030504040204" pitchFamily="50" charset="-128"/>
              </a:rPr>
              <a:t>年度における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エネルギー需給の見通し</a:t>
            </a:r>
          </a:p>
        </p:txBody>
      </p:sp>
    </p:spTree>
    <p:extLst>
      <p:ext uri="{BB962C8B-B14F-4D97-AF65-F5344CB8AC3E}">
        <p14:creationId xmlns:p14="http://schemas.microsoft.com/office/powerpoint/2010/main" val="369324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　世界・国における状況と動向</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4</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D0E65E1F-530E-9D07-9EBC-57F4C3351F26}"/>
              </a:ext>
            </a:extLst>
          </p:cNvPr>
          <p:cNvSpPr txBox="1">
            <a:spLocks/>
          </p:cNvSpPr>
          <p:nvPr/>
        </p:nvSpPr>
        <p:spPr>
          <a:xfrm>
            <a:off x="87294" y="332656"/>
            <a:ext cx="5297754"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a:latin typeface="BIZ UDPゴシック" panose="020B0400000000000000" pitchFamily="50" charset="-128"/>
                <a:ea typeface="BIZ UDPゴシック" panose="020B0400000000000000" pitchFamily="50" charset="-128"/>
              </a:rPr>
              <a:t>GX2040</a:t>
            </a:r>
            <a:r>
              <a:rPr lang="ja-JP" altLang="en-US" sz="2800" dirty="0">
                <a:latin typeface="BIZ UDPゴシック" panose="020B0400000000000000" pitchFamily="50" charset="-128"/>
                <a:ea typeface="BIZ UDPゴシック" panose="020B0400000000000000" pitchFamily="50" charset="-128"/>
              </a:rPr>
              <a:t>ビジョンについて</a:t>
            </a:r>
          </a:p>
        </p:txBody>
      </p:sp>
      <p:pic>
        <p:nvPicPr>
          <p:cNvPr id="3" name="図 2">
            <a:extLst>
              <a:ext uri="{FF2B5EF4-FFF2-40B4-BE49-F238E27FC236}">
                <a16:creationId xmlns:a16="http://schemas.microsoft.com/office/drawing/2014/main" id="{3C4D85AE-FB29-40A9-9139-F3A86A389CC4}"/>
              </a:ext>
            </a:extLst>
          </p:cNvPr>
          <p:cNvPicPr>
            <a:picLocks noChangeAspect="1"/>
          </p:cNvPicPr>
          <p:nvPr/>
        </p:nvPicPr>
        <p:blipFill>
          <a:blip r:embed="rId2"/>
          <a:stretch>
            <a:fillRect/>
          </a:stretch>
        </p:blipFill>
        <p:spPr>
          <a:xfrm>
            <a:off x="216024" y="803577"/>
            <a:ext cx="8913440" cy="5908823"/>
          </a:xfrm>
          <a:prstGeom prst="rect">
            <a:avLst/>
          </a:prstGeom>
        </p:spPr>
      </p:pic>
      <p:sp>
        <p:nvSpPr>
          <p:cNvPr id="14" name="テキスト ボックス 13">
            <a:extLst>
              <a:ext uri="{FF2B5EF4-FFF2-40B4-BE49-F238E27FC236}">
                <a16:creationId xmlns:a16="http://schemas.microsoft.com/office/drawing/2014/main" id="{3AE92720-4BD3-3A07-AA74-FF79DE318B49}"/>
              </a:ext>
            </a:extLst>
          </p:cNvPr>
          <p:cNvSpPr txBox="1"/>
          <p:nvPr/>
        </p:nvSpPr>
        <p:spPr>
          <a:xfrm>
            <a:off x="7653724" y="6536377"/>
            <a:ext cx="2195820" cy="276999"/>
          </a:xfrm>
          <a:prstGeom prst="rect">
            <a:avLst/>
          </a:prstGeom>
          <a:solidFill>
            <a:schemeClr val="bg1"/>
          </a:solidFill>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zh-TW" sz="1200" dirty="0">
                <a:latin typeface="Meiryo UI" panose="020B0604030504040204" pitchFamily="50" charset="-128"/>
                <a:ea typeface="Meiryo UI" panose="020B0604030504040204" pitchFamily="50" charset="-128"/>
              </a:rPr>
              <a:t>GX2040</a:t>
            </a:r>
            <a:r>
              <a:rPr lang="ja-JP" altLang="en-US" sz="1200" dirty="0">
                <a:latin typeface="Meiryo UI" panose="020B0604030504040204" pitchFamily="50" charset="-128"/>
                <a:ea typeface="Meiryo UI" panose="020B0604030504040204" pitchFamily="50" charset="-128"/>
              </a:rPr>
              <a:t>ビジョンの概要</a:t>
            </a:r>
          </a:p>
        </p:txBody>
      </p:sp>
    </p:spTree>
    <p:extLst>
      <p:ext uri="{BB962C8B-B14F-4D97-AF65-F5344CB8AC3E}">
        <p14:creationId xmlns:p14="http://schemas.microsoft.com/office/powerpoint/2010/main" val="2106940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　世界・国における状況と動向</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5</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D0E65E1F-530E-9D07-9EBC-57F4C3351F26}"/>
              </a:ext>
            </a:extLst>
          </p:cNvPr>
          <p:cNvSpPr txBox="1">
            <a:spLocks/>
          </p:cNvSpPr>
          <p:nvPr/>
        </p:nvSpPr>
        <p:spPr>
          <a:xfrm>
            <a:off x="87294" y="332656"/>
            <a:ext cx="5297754" cy="518216"/>
          </a:xfrm>
          <a:prstGeom prst="rect">
            <a:avLst/>
          </a:prstGeom>
        </p:spPr>
        <p:txBody>
          <a:bodyPr vert="horz" lIns="91440" tIns="45720" rIns="91440" bIns="45720" rtlCol="0" anchor="ctr">
            <a:normAutofit fontScale="97500"/>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a:latin typeface="BIZ UDPゴシック" panose="020B0400000000000000" pitchFamily="50" charset="-128"/>
                <a:ea typeface="BIZ UDPゴシック" panose="020B0400000000000000" pitchFamily="50" charset="-128"/>
              </a:rPr>
              <a:t>GX2040</a:t>
            </a:r>
            <a:r>
              <a:rPr lang="ja-JP" altLang="en-US" sz="2800" dirty="0">
                <a:latin typeface="BIZ UDPゴシック" panose="020B0400000000000000" pitchFamily="50" charset="-128"/>
                <a:ea typeface="BIZ UDPゴシック" panose="020B0400000000000000" pitchFamily="50" charset="-128"/>
              </a:rPr>
              <a:t>ビジョンの策定動向</a:t>
            </a:r>
          </a:p>
        </p:txBody>
      </p:sp>
      <p:sp>
        <p:nvSpPr>
          <p:cNvPr id="14" name="テキスト ボックス 13">
            <a:extLst>
              <a:ext uri="{FF2B5EF4-FFF2-40B4-BE49-F238E27FC236}">
                <a16:creationId xmlns:a16="http://schemas.microsoft.com/office/drawing/2014/main" id="{3AE92720-4BD3-3A07-AA74-FF79DE318B49}"/>
              </a:ext>
            </a:extLst>
          </p:cNvPr>
          <p:cNvSpPr txBox="1"/>
          <p:nvPr/>
        </p:nvSpPr>
        <p:spPr>
          <a:xfrm>
            <a:off x="7185248" y="6571457"/>
            <a:ext cx="2713444" cy="276999"/>
          </a:xfrm>
          <a:prstGeom prst="rect">
            <a:avLst/>
          </a:prstGeom>
          <a:solidFill>
            <a:schemeClr val="bg1"/>
          </a:solidFill>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zh-TW" sz="1200" dirty="0">
                <a:latin typeface="Meiryo UI" panose="020B0604030504040204" pitchFamily="50" charset="-128"/>
                <a:ea typeface="Meiryo UI" panose="020B0604030504040204" pitchFamily="50" charset="-128"/>
              </a:rPr>
              <a:t>GX2040</a:t>
            </a:r>
            <a:r>
              <a:rPr lang="ja-JP" altLang="en-US" sz="1200" dirty="0">
                <a:latin typeface="Meiryo UI" panose="020B0604030504040204" pitchFamily="50" charset="-128"/>
                <a:ea typeface="Meiryo UI" panose="020B0604030504040204" pitchFamily="50" charset="-128"/>
              </a:rPr>
              <a:t>ビジョンの概要から抜粋</a:t>
            </a:r>
          </a:p>
        </p:txBody>
      </p:sp>
      <p:sp>
        <p:nvSpPr>
          <p:cNvPr id="12" name="正方形/長方形 11">
            <a:extLst>
              <a:ext uri="{FF2B5EF4-FFF2-40B4-BE49-F238E27FC236}">
                <a16:creationId xmlns:a16="http://schemas.microsoft.com/office/drawing/2014/main" id="{23F6C1BC-3B77-4441-B1D2-B1D2ADC6D0B3}"/>
              </a:ext>
            </a:extLst>
          </p:cNvPr>
          <p:cNvSpPr/>
          <p:nvPr/>
        </p:nvSpPr>
        <p:spPr>
          <a:xfrm>
            <a:off x="451872" y="1163646"/>
            <a:ext cx="9253656" cy="738664"/>
          </a:xfrm>
          <a:prstGeom prst="rect">
            <a:avLst/>
          </a:prstGeom>
          <a:ln w="28575">
            <a:noFill/>
          </a:ln>
        </p:spPr>
        <p:txBody>
          <a:bodyPr wrap="square">
            <a:spAutoFit/>
          </a:bodyPr>
          <a:lstStyle/>
          <a:p>
            <a:r>
              <a:rPr lang="ja-JP" altLang="en-US" sz="1400" dirty="0">
                <a:latin typeface="Meiryo UI" panose="020B0604030504040204" pitchFamily="50" charset="-128"/>
                <a:ea typeface="Meiryo UI" panose="020B0604030504040204" pitchFamily="50" charset="-128"/>
              </a:rPr>
              <a:t>①</a:t>
            </a:r>
            <a:r>
              <a:rPr lang="ja-JP" altLang="en-US" sz="1400" b="1" u="heavy" dirty="0">
                <a:uFill>
                  <a:solidFill>
                    <a:srgbClr val="FF0000"/>
                  </a:solidFill>
                </a:uFill>
                <a:latin typeface="Meiryo UI" panose="020B0604030504040204" pitchFamily="50" charset="-128"/>
                <a:ea typeface="Meiryo UI" panose="020B0604030504040204" pitchFamily="50" charset="-128"/>
              </a:rPr>
              <a:t>革新技術を活かした新たな</a:t>
            </a:r>
            <a:r>
              <a:rPr lang="en-US" altLang="ja-JP" sz="1400" b="1" u="heavy" dirty="0">
                <a:uFill>
                  <a:solidFill>
                    <a:srgbClr val="FF0000"/>
                  </a:solidFill>
                </a:uFill>
                <a:latin typeface="Meiryo UI" panose="020B0604030504040204" pitchFamily="50" charset="-128"/>
                <a:ea typeface="Meiryo UI" panose="020B0604030504040204" pitchFamily="50" charset="-128"/>
              </a:rPr>
              <a:t>GX</a:t>
            </a:r>
            <a:r>
              <a:rPr lang="ja-JP" altLang="en-US" sz="1400" b="1" u="heavy" dirty="0">
                <a:uFill>
                  <a:solidFill>
                    <a:srgbClr val="FF0000"/>
                  </a:solidFill>
                </a:uFill>
                <a:latin typeface="Meiryo UI" panose="020B0604030504040204" pitchFamily="50" charset="-128"/>
                <a:ea typeface="Meiryo UI" panose="020B0604030504040204" pitchFamily="50" charset="-128"/>
              </a:rPr>
              <a:t>事業が次々と生まれ、</a:t>
            </a:r>
          </a:p>
          <a:p>
            <a:pPr marL="216000" indent="-216000"/>
            <a:r>
              <a:rPr lang="ja-JP" altLang="en-US" sz="1400" dirty="0">
                <a:latin typeface="Meiryo UI" panose="020B0604030504040204" pitchFamily="50" charset="-128"/>
                <a:ea typeface="Meiryo UI" panose="020B0604030504040204" pitchFamily="50" charset="-128"/>
              </a:rPr>
              <a:t>②</a:t>
            </a:r>
            <a:r>
              <a:rPr lang="ja-JP" altLang="en-US" sz="1400" b="1" u="heavy" dirty="0">
                <a:uFill>
                  <a:solidFill>
                    <a:srgbClr val="FF0000"/>
                  </a:solidFill>
                </a:uFill>
                <a:latin typeface="Meiryo UI" panose="020B0604030504040204" pitchFamily="50" charset="-128"/>
                <a:ea typeface="Meiryo UI" panose="020B0604030504040204" pitchFamily="50" charset="-128"/>
              </a:rPr>
              <a:t>日本の強みである素材から製品にいたるフルセットのサプライチェーンが、脱炭素エネルギーの利用や</a:t>
            </a:r>
            <a:r>
              <a:rPr lang="en-US" altLang="ja-JP" sz="1400" b="1" u="heavy" dirty="0">
                <a:uFill>
                  <a:solidFill>
                    <a:srgbClr val="FF0000"/>
                  </a:solidFill>
                </a:uFill>
                <a:latin typeface="Meiryo UI" panose="020B0604030504040204" pitchFamily="50" charset="-128"/>
                <a:ea typeface="Meiryo UI" panose="020B0604030504040204" pitchFamily="50" charset="-128"/>
              </a:rPr>
              <a:t>DX</a:t>
            </a:r>
            <a:r>
              <a:rPr lang="ja-JP" altLang="en-US" sz="1400" b="1" u="heavy" dirty="0">
                <a:uFill>
                  <a:solidFill>
                    <a:srgbClr val="FF0000"/>
                  </a:solidFill>
                </a:uFill>
                <a:latin typeface="Meiryo UI" panose="020B0604030504040204" pitchFamily="50" charset="-128"/>
                <a:ea typeface="Meiryo UI" panose="020B0604030504040204" pitchFamily="50" charset="-128"/>
              </a:rPr>
              <a:t>によって高度化された産業構造</a:t>
            </a:r>
            <a:r>
              <a:rPr lang="ja-JP" altLang="en-US" sz="1400" dirty="0">
                <a:latin typeface="Meiryo UI" panose="020B0604030504040204" pitchFamily="50" charset="-128"/>
                <a:ea typeface="Meiryo UI" panose="020B0604030504040204" pitchFamily="50" charset="-128"/>
              </a:rPr>
              <a:t> 　をめざす。</a:t>
            </a:r>
            <a:endParaRPr lang="en-US" altLang="ja-JP" sz="1400" b="1" u="sng"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3EB80181-BBAD-4154-AA9F-D6EEAFA400F1}"/>
              </a:ext>
            </a:extLst>
          </p:cNvPr>
          <p:cNvSpPr/>
          <p:nvPr/>
        </p:nvSpPr>
        <p:spPr>
          <a:xfrm>
            <a:off x="451872" y="2408679"/>
            <a:ext cx="9253656" cy="307777"/>
          </a:xfrm>
          <a:prstGeom prst="rect">
            <a:avLst/>
          </a:prstGeom>
          <a:ln w="28575">
            <a:noFill/>
          </a:ln>
        </p:spPr>
        <p:txBody>
          <a:bodyPr wrap="square">
            <a:spAutoFit/>
          </a:bodyPr>
          <a:lstStyle/>
          <a:p>
            <a:r>
              <a:rPr lang="ja-JP" altLang="en-US" sz="1400" b="1" u="heavy" dirty="0">
                <a:uFill>
                  <a:solidFill>
                    <a:srgbClr val="FF0000"/>
                  </a:solidFill>
                </a:uFill>
                <a:latin typeface="Meiryo UI" panose="020B0604030504040204" pitchFamily="50" charset="-128"/>
                <a:ea typeface="Meiryo UI" panose="020B0604030504040204" pitchFamily="50" charset="-128"/>
              </a:rPr>
              <a:t>「新たな産業用地の整備」</a:t>
            </a:r>
            <a:r>
              <a:rPr lang="ja-JP" altLang="en-US" sz="1400" dirty="0">
                <a:latin typeface="Meiryo UI" panose="020B0604030504040204" pitchFamily="50" charset="-128"/>
                <a:ea typeface="Meiryo UI" panose="020B0604030504040204" pitchFamily="50" charset="-128"/>
              </a:rPr>
              <a:t>と</a:t>
            </a:r>
            <a:r>
              <a:rPr lang="ja-JP" altLang="en-US" sz="1400" b="1" u="heavy" dirty="0">
                <a:uFill>
                  <a:solidFill>
                    <a:srgbClr val="FF0000"/>
                  </a:solidFill>
                </a:uFill>
                <a:latin typeface="Meiryo UI" panose="020B0604030504040204" pitchFamily="50" charset="-128"/>
                <a:ea typeface="Meiryo UI" panose="020B0604030504040204" pitchFamily="50" charset="-128"/>
              </a:rPr>
              <a:t>「脱炭素電源の整備」</a:t>
            </a:r>
            <a:r>
              <a:rPr lang="ja-JP" altLang="en-US" sz="1400" dirty="0">
                <a:latin typeface="Meiryo UI" panose="020B0604030504040204" pitchFamily="50" charset="-128"/>
                <a:ea typeface="Meiryo UI" panose="020B0604030504040204" pitchFamily="50" charset="-128"/>
              </a:rPr>
              <a:t>を進め、今後の地方創生と経済成長につなげていくことをめざす。</a:t>
            </a:r>
          </a:p>
        </p:txBody>
      </p:sp>
      <p:sp>
        <p:nvSpPr>
          <p:cNvPr id="17" name="正方形/長方形 16">
            <a:extLst>
              <a:ext uri="{FF2B5EF4-FFF2-40B4-BE49-F238E27FC236}">
                <a16:creationId xmlns:a16="http://schemas.microsoft.com/office/drawing/2014/main" id="{131EF5D6-CC4C-4980-B083-942A5327917A}"/>
              </a:ext>
            </a:extLst>
          </p:cNvPr>
          <p:cNvSpPr/>
          <p:nvPr/>
        </p:nvSpPr>
        <p:spPr>
          <a:xfrm>
            <a:off x="451872" y="3227720"/>
            <a:ext cx="9253656" cy="523220"/>
          </a:xfrm>
          <a:prstGeom prst="rect">
            <a:avLst/>
          </a:prstGeom>
          <a:ln w="28575">
            <a:noFill/>
          </a:ln>
        </p:spPr>
        <p:txBody>
          <a:bodyPr wrap="square">
            <a:spAutoFit/>
          </a:bodyPr>
          <a:lstStyle/>
          <a:p>
            <a:r>
              <a:rPr lang="ja-JP" altLang="en-US" sz="1400" b="1" u="heavy" dirty="0">
                <a:uFill>
                  <a:solidFill>
                    <a:srgbClr val="FF0000"/>
                  </a:solidFill>
                </a:uFill>
                <a:latin typeface="Meiryo UI" panose="020B0604030504040204" pitchFamily="50" charset="-128"/>
                <a:ea typeface="Meiryo UI" panose="020B0604030504040204" pitchFamily="50" charset="-128"/>
              </a:rPr>
              <a:t>諸外国との相対的なエネルギー価格差は自国産業の維持・発展にとって極めて重要な課題</a:t>
            </a:r>
            <a:endParaRPr lang="en-US" altLang="ja-JP" sz="1400" b="1" u="heavy" dirty="0">
              <a:uFill>
                <a:solidFill>
                  <a:srgbClr val="FF0000"/>
                </a:solidFill>
              </a:u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現実的なトランジションは、</a:t>
            </a:r>
            <a:r>
              <a:rPr lang="ja-JP" altLang="en-US" sz="1400" b="1" u="heavy" dirty="0">
                <a:uFill>
                  <a:solidFill>
                    <a:srgbClr val="FF0000"/>
                  </a:solidFill>
                </a:uFill>
                <a:latin typeface="Meiryo UI" panose="020B0604030504040204" pitchFamily="50" charset="-128"/>
                <a:ea typeface="Meiryo UI" panose="020B0604030504040204" pitchFamily="50" charset="-128"/>
              </a:rPr>
              <a:t>日本と同様の脱炭素に向けた課題を共有するアジア諸国の</a:t>
            </a:r>
            <a:r>
              <a:rPr lang="en-US" altLang="ja-JP" sz="1400" b="1" u="heavy" dirty="0">
                <a:uFill>
                  <a:solidFill>
                    <a:srgbClr val="FF0000"/>
                  </a:solidFill>
                </a:uFill>
                <a:latin typeface="Meiryo UI" panose="020B0604030504040204" pitchFamily="50" charset="-128"/>
                <a:ea typeface="Meiryo UI" panose="020B0604030504040204" pitchFamily="50" charset="-128"/>
              </a:rPr>
              <a:t>GX</a:t>
            </a:r>
            <a:r>
              <a:rPr lang="ja-JP" altLang="en-US" sz="1400" b="1" u="heavy" dirty="0">
                <a:uFill>
                  <a:solidFill>
                    <a:srgbClr val="FF0000"/>
                  </a:solidFill>
                </a:uFill>
                <a:latin typeface="Meiryo UI" panose="020B0604030504040204" pitchFamily="50" charset="-128"/>
                <a:ea typeface="Meiryo UI" panose="020B0604030504040204" pitchFamily="50" charset="-128"/>
              </a:rPr>
              <a:t>にとっても重要</a:t>
            </a:r>
            <a:r>
              <a:rPr lang="ja-JP" altLang="en-US" sz="1400" dirty="0">
                <a:latin typeface="Meiryo UI" panose="020B0604030504040204" pitchFamily="50" charset="-128"/>
                <a:ea typeface="Meiryo UI" panose="020B0604030504040204" pitchFamily="50" charset="-128"/>
              </a:rPr>
              <a:t>な視点 </a:t>
            </a:r>
          </a:p>
        </p:txBody>
      </p:sp>
      <p:sp>
        <p:nvSpPr>
          <p:cNvPr id="20" name="正方形/長方形 19">
            <a:extLst>
              <a:ext uri="{FF2B5EF4-FFF2-40B4-BE49-F238E27FC236}">
                <a16:creationId xmlns:a16="http://schemas.microsoft.com/office/drawing/2014/main" id="{5B3D14D9-6B59-4463-B541-14FD41DE6009}"/>
              </a:ext>
            </a:extLst>
          </p:cNvPr>
          <p:cNvSpPr/>
          <p:nvPr/>
        </p:nvSpPr>
        <p:spPr>
          <a:xfrm>
            <a:off x="451872" y="4282876"/>
            <a:ext cx="9253656" cy="307777"/>
          </a:xfrm>
          <a:prstGeom prst="rect">
            <a:avLst/>
          </a:prstGeom>
          <a:ln w="28575">
            <a:noFill/>
          </a:ln>
        </p:spPr>
        <p:txBody>
          <a:bodyPr wrap="square">
            <a:spAutoFit/>
          </a:bodyPr>
          <a:lstStyle/>
          <a:p>
            <a:r>
              <a:rPr lang="ja-JP" altLang="en-US" sz="1400" b="1" u="heavy" dirty="0">
                <a:uFill>
                  <a:solidFill>
                    <a:srgbClr val="FF0000"/>
                  </a:solidFill>
                </a:uFill>
                <a:latin typeface="Meiryo UI" panose="020B0604030504040204" pitchFamily="50" charset="-128"/>
                <a:ea typeface="Meiryo UI" panose="020B0604030504040204" pitchFamily="50" charset="-128"/>
              </a:rPr>
              <a:t>エネルギー、産業、くらしの各分野</a:t>
            </a:r>
            <a:r>
              <a:rPr lang="ja-JP" altLang="en-US" sz="1400" dirty="0">
                <a:latin typeface="Meiryo UI" panose="020B0604030504040204" pitchFamily="50" charset="-128"/>
                <a:ea typeface="Meiryo UI" panose="020B0604030504040204" pitchFamily="50" charset="-128"/>
              </a:rPr>
              <a:t>について、</a:t>
            </a:r>
            <a:r>
              <a:rPr lang="ja-JP" altLang="en-US" sz="1400" b="1" u="heavy" dirty="0">
                <a:uFill>
                  <a:solidFill>
                    <a:srgbClr val="FF0000"/>
                  </a:solidFill>
                </a:uFill>
                <a:latin typeface="Meiryo UI" panose="020B0604030504040204" pitchFamily="50" charset="-128"/>
                <a:ea typeface="Meiryo UI" panose="020B0604030504040204" pitchFamily="50" charset="-128"/>
              </a:rPr>
              <a:t>分野別投資戦略、エネルギー基本計画等に基づき</a:t>
            </a:r>
            <a:r>
              <a:rPr lang="en-US" altLang="ja-JP" sz="1400" b="1" u="heavy" dirty="0">
                <a:uFill>
                  <a:solidFill>
                    <a:srgbClr val="FF0000"/>
                  </a:solidFill>
                </a:uFill>
                <a:latin typeface="Meiryo UI" panose="020B0604030504040204" pitchFamily="50" charset="-128"/>
                <a:ea typeface="Meiryo UI" panose="020B0604030504040204" pitchFamily="50" charset="-128"/>
              </a:rPr>
              <a:t>GX</a:t>
            </a:r>
            <a:r>
              <a:rPr lang="ja-JP" altLang="en-US" sz="1400" b="1" u="heavy" dirty="0">
                <a:uFill>
                  <a:solidFill>
                    <a:srgbClr val="FF0000"/>
                  </a:solidFill>
                </a:uFill>
                <a:latin typeface="Meiryo UI" panose="020B0604030504040204" pitchFamily="50" charset="-128"/>
                <a:ea typeface="Meiryo UI" panose="020B0604030504040204" pitchFamily="50" charset="-128"/>
              </a:rPr>
              <a:t>の取組を加速</a:t>
            </a:r>
            <a:r>
              <a:rPr lang="ja-JP" altLang="en-US" sz="1400" dirty="0">
                <a:latin typeface="Meiryo UI" panose="020B0604030504040204" pitchFamily="50" charset="-128"/>
                <a:ea typeface="Meiryo UI" panose="020B0604030504040204" pitchFamily="50" charset="-128"/>
              </a:rPr>
              <a:t>する。</a:t>
            </a:r>
          </a:p>
        </p:txBody>
      </p:sp>
      <p:sp>
        <p:nvSpPr>
          <p:cNvPr id="22" name="正方形/長方形 21">
            <a:extLst>
              <a:ext uri="{FF2B5EF4-FFF2-40B4-BE49-F238E27FC236}">
                <a16:creationId xmlns:a16="http://schemas.microsoft.com/office/drawing/2014/main" id="{97BEBB3A-D457-4B3E-A6D3-F108A8184910}"/>
              </a:ext>
            </a:extLst>
          </p:cNvPr>
          <p:cNvSpPr/>
          <p:nvPr/>
        </p:nvSpPr>
        <p:spPr>
          <a:xfrm>
            <a:off x="451872" y="5147553"/>
            <a:ext cx="9253656" cy="523220"/>
          </a:xfrm>
          <a:prstGeom prst="rect">
            <a:avLst/>
          </a:prstGeom>
          <a:ln w="28575">
            <a:noFill/>
          </a:ln>
        </p:spPr>
        <p:txBody>
          <a:bodyPr wrap="square">
            <a:spAutoFit/>
          </a:bodyPr>
          <a:lstStyle/>
          <a:p>
            <a:r>
              <a:rPr lang="en-US" altLang="ja-JP" sz="1400" dirty="0">
                <a:latin typeface="Meiryo UI" panose="020B0604030504040204" pitchFamily="50" charset="-128"/>
                <a:ea typeface="Meiryo UI" panose="020B0604030504040204" pitchFamily="50" charset="-128"/>
              </a:rPr>
              <a:t>2028</a:t>
            </a:r>
            <a:r>
              <a:rPr lang="ja-JP" altLang="en-US" sz="1400" dirty="0">
                <a:latin typeface="Meiryo UI" panose="020B0604030504040204" pitchFamily="50" charset="-128"/>
                <a:ea typeface="Meiryo UI" panose="020B0604030504040204" pitchFamily="50" charset="-128"/>
              </a:rPr>
              <a:t>年度からの</a:t>
            </a:r>
            <a:r>
              <a:rPr lang="ja-JP" altLang="en-US" sz="1400" b="1" u="heavy" dirty="0">
                <a:uFill>
                  <a:solidFill>
                    <a:srgbClr val="FF0000"/>
                  </a:solidFill>
                </a:uFill>
                <a:latin typeface="Meiryo UI" panose="020B0604030504040204" pitchFamily="50" charset="-128"/>
                <a:ea typeface="Meiryo UI" panose="020B0604030504040204" pitchFamily="50" charset="-128"/>
              </a:rPr>
              <a:t>化石燃料賦課金導入</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2026</a:t>
            </a:r>
            <a:r>
              <a:rPr lang="ja-JP" altLang="en-US" sz="1400" dirty="0">
                <a:latin typeface="Meiryo UI" panose="020B0604030504040204" pitchFamily="50" charset="-128"/>
                <a:ea typeface="Meiryo UI" panose="020B0604030504040204" pitchFamily="50" charset="-128"/>
              </a:rPr>
              <a:t>年度から</a:t>
            </a:r>
            <a:r>
              <a:rPr lang="ja-JP" altLang="en-US" sz="1400" b="1" u="heavy" dirty="0">
                <a:uFill>
                  <a:solidFill>
                    <a:srgbClr val="FF0000"/>
                  </a:solidFill>
                </a:uFill>
                <a:latin typeface="Meiryo UI" panose="020B0604030504040204" pitchFamily="50" charset="-128"/>
                <a:ea typeface="Meiryo UI" panose="020B0604030504040204" pitchFamily="50" charset="-128"/>
              </a:rPr>
              <a:t>排出量取引制度を本格稼働</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2033</a:t>
            </a:r>
            <a:r>
              <a:rPr lang="ja-JP" altLang="en-US" sz="1400" dirty="0">
                <a:latin typeface="Meiryo UI" panose="020B0604030504040204" pitchFamily="50" charset="-128"/>
                <a:ea typeface="Meiryo UI" panose="020B0604030504040204" pitchFamily="50" charset="-128"/>
              </a:rPr>
              <a:t>年度からは</a:t>
            </a:r>
            <a:r>
              <a:rPr lang="ja-JP" altLang="en-US" sz="1400" b="1" u="heavy" dirty="0">
                <a:uFill>
                  <a:solidFill>
                    <a:srgbClr val="FF0000"/>
                  </a:solidFill>
                </a:uFill>
                <a:latin typeface="Meiryo UI" panose="020B0604030504040204" pitchFamily="50" charset="-128"/>
                <a:ea typeface="Meiryo UI" panose="020B0604030504040204" pitchFamily="50" charset="-128"/>
              </a:rPr>
              <a:t>発電事業者への有償オークションを導入</a:t>
            </a:r>
            <a:r>
              <a:rPr lang="ja-JP" altLang="en-US" sz="1400" dirty="0">
                <a:latin typeface="Meiryo UI" panose="020B0604030504040204" pitchFamily="50" charset="-128"/>
                <a:ea typeface="Meiryo UI" panose="020B0604030504040204" pitchFamily="50" charset="-128"/>
              </a:rPr>
              <a:t>と、 段階的にカーボンプライシングを導入。</a:t>
            </a:r>
          </a:p>
        </p:txBody>
      </p:sp>
      <p:sp>
        <p:nvSpPr>
          <p:cNvPr id="24" name="正方形/長方形 23">
            <a:extLst>
              <a:ext uri="{FF2B5EF4-FFF2-40B4-BE49-F238E27FC236}">
                <a16:creationId xmlns:a16="http://schemas.microsoft.com/office/drawing/2014/main" id="{6B05D178-A8C0-41E2-8D47-8AAA8D401816}"/>
              </a:ext>
            </a:extLst>
          </p:cNvPr>
          <p:cNvSpPr/>
          <p:nvPr/>
        </p:nvSpPr>
        <p:spPr>
          <a:xfrm>
            <a:off x="451872" y="6227673"/>
            <a:ext cx="9253656" cy="523220"/>
          </a:xfrm>
          <a:prstGeom prst="rect">
            <a:avLst/>
          </a:prstGeom>
          <a:ln w="28575">
            <a:noFill/>
          </a:ln>
        </p:spPr>
        <p:txBody>
          <a:bodyPr wrap="square">
            <a:spAutoFit/>
          </a:bodyPr>
          <a:lstStyle/>
          <a:p>
            <a:r>
              <a:rPr lang="ja-JP" altLang="en-US" sz="1400" b="1" u="heavy" dirty="0">
                <a:uFill>
                  <a:solidFill>
                    <a:srgbClr val="FF0000"/>
                  </a:solidFill>
                </a:uFill>
                <a:latin typeface="Meiryo UI" panose="020B0604030504040204" pitchFamily="50" charset="-128"/>
                <a:ea typeface="Meiryo UI" panose="020B0604030504040204" pitchFamily="50" charset="-128"/>
              </a:rPr>
              <a:t>新たに生まれる産業への労働移動を適切に進めていくとともに、</a:t>
            </a:r>
            <a:r>
              <a:rPr lang="en-US" altLang="ja-JP" sz="1400" b="1" u="heavy" dirty="0">
                <a:uFill>
                  <a:solidFill>
                    <a:srgbClr val="FF0000"/>
                  </a:solidFill>
                </a:uFill>
                <a:latin typeface="Meiryo UI" panose="020B0604030504040204" pitchFamily="50" charset="-128"/>
                <a:ea typeface="Meiryo UI" panose="020B0604030504040204" pitchFamily="50" charset="-128"/>
              </a:rPr>
              <a:t>GX</a:t>
            </a:r>
            <a:r>
              <a:rPr lang="ja-JP" altLang="en-US" sz="1400" b="1" u="heavy" dirty="0">
                <a:uFill>
                  <a:solidFill>
                    <a:srgbClr val="FF0000"/>
                  </a:solidFill>
                </a:uFill>
                <a:latin typeface="Meiryo UI" panose="020B0604030504040204" pitchFamily="50" charset="-128"/>
                <a:ea typeface="Meiryo UI" panose="020B0604030504040204" pitchFamily="50" charset="-128"/>
              </a:rPr>
              <a:t>産業構造への転換に伴い労働者が高度化されたサプライチェーンで引き続き活躍できるよう</a:t>
            </a:r>
            <a:r>
              <a:rPr lang="ja-JP" altLang="en-US" sz="1400" dirty="0">
                <a:latin typeface="Meiryo UI" panose="020B0604030504040204" pitchFamily="50" charset="-128"/>
                <a:ea typeface="Meiryo UI" panose="020B0604030504040204" pitchFamily="50" charset="-128"/>
              </a:rPr>
              <a:t>、必要な取組を進める</a:t>
            </a:r>
          </a:p>
        </p:txBody>
      </p:sp>
      <p:sp>
        <p:nvSpPr>
          <p:cNvPr id="28" name="正方形/長方形 27">
            <a:extLst>
              <a:ext uri="{FF2B5EF4-FFF2-40B4-BE49-F238E27FC236}">
                <a16:creationId xmlns:a16="http://schemas.microsoft.com/office/drawing/2014/main" id="{C6212417-7590-472B-B226-73B3C2B1A908}"/>
              </a:ext>
            </a:extLst>
          </p:cNvPr>
          <p:cNvSpPr/>
          <p:nvPr/>
        </p:nvSpPr>
        <p:spPr>
          <a:xfrm>
            <a:off x="257622" y="844605"/>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２．</a:t>
            </a:r>
            <a:r>
              <a:rPr lang="en-US" altLang="ja-JP" sz="1600" spc="-100" dirty="0">
                <a:latin typeface="Meiryo UI" panose="020B0604030504040204" pitchFamily="50" charset="-128"/>
                <a:ea typeface="Meiryo UI" panose="020B0604030504040204" pitchFamily="50" charset="-128"/>
              </a:rPr>
              <a:t>GX</a:t>
            </a:r>
            <a:r>
              <a:rPr lang="ja-JP" altLang="en-US" sz="1600" spc="-100" dirty="0">
                <a:latin typeface="Meiryo UI" panose="020B0604030504040204" pitchFamily="50" charset="-128"/>
                <a:ea typeface="Meiryo UI" panose="020B0604030504040204" pitchFamily="50" charset="-128"/>
              </a:rPr>
              <a:t>産業構造</a:t>
            </a:r>
            <a:endParaRPr lang="en-US" altLang="ja-JP" sz="1600" spc="-1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9D9E705B-979F-40CF-B389-1361DE5F35BC}"/>
              </a:ext>
            </a:extLst>
          </p:cNvPr>
          <p:cNvSpPr/>
          <p:nvPr/>
        </p:nvSpPr>
        <p:spPr>
          <a:xfrm>
            <a:off x="257622" y="2090439"/>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３．</a:t>
            </a:r>
            <a:r>
              <a:rPr lang="en-US" altLang="ja-JP" sz="1600" spc="-100" dirty="0">
                <a:latin typeface="Meiryo UI" panose="020B0604030504040204" pitchFamily="50" charset="-128"/>
                <a:ea typeface="Meiryo UI" panose="020B0604030504040204" pitchFamily="50" charset="-128"/>
              </a:rPr>
              <a:t>GX</a:t>
            </a:r>
            <a:r>
              <a:rPr lang="ja-JP" altLang="en-US" sz="1600" spc="-100" dirty="0">
                <a:latin typeface="Meiryo UI" panose="020B0604030504040204" pitchFamily="50" charset="-128"/>
                <a:ea typeface="Meiryo UI" panose="020B0604030504040204" pitchFamily="50" charset="-128"/>
              </a:rPr>
              <a:t>産業立地</a:t>
            </a:r>
            <a:endParaRPr lang="en-US" altLang="ja-JP" sz="1600" spc="-1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81028ADD-A782-498C-81F2-F5B878B7B7B4}"/>
              </a:ext>
            </a:extLst>
          </p:cNvPr>
          <p:cNvSpPr/>
          <p:nvPr/>
        </p:nvSpPr>
        <p:spPr>
          <a:xfrm>
            <a:off x="257622" y="2912828"/>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４．現実的なトランジションの重要性と世界の脱炭素化への貢献</a:t>
            </a:r>
            <a:endParaRPr lang="en-US" altLang="ja-JP" sz="1600" spc="-1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81E0F288-B4A3-45B8-BE90-68316F45CAE8}"/>
              </a:ext>
            </a:extLst>
          </p:cNvPr>
          <p:cNvSpPr/>
          <p:nvPr/>
        </p:nvSpPr>
        <p:spPr>
          <a:xfrm>
            <a:off x="257622" y="3973338"/>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５．</a:t>
            </a:r>
            <a:r>
              <a:rPr lang="en-US" altLang="ja-JP" sz="1600" spc="-100" dirty="0">
                <a:latin typeface="Meiryo UI" panose="020B0604030504040204" pitchFamily="50" charset="-128"/>
                <a:ea typeface="Meiryo UI" panose="020B0604030504040204" pitchFamily="50" charset="-128"/>
              </a:rPr>
              <a:t>GX</a:t>
            </a:r>
            <a:r>
              <a:rPr lang="ja-JP" altLang="en-US" sz="1600" spc="-100" dirty="0">
                <a:latin typeface="Meiryo UI" panose="020B0604030504040204" pitchFamily="50" charset="-128"/>
                <a:ea typeface="Meiryo UI" panose="020B0604030504040204" pitchFamily="50" charset="-128"/>
              </a:rPr>
              <a:t>を加速させるためのエネルギーをはじめとする個別分野の取組</a:t>
            </a:r>
            <a:endParaRPr lang="en-US" altLang="ja-JP" sz="1600" spc="-100"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EFD9AF53-EB67-4E55-9D9B-20A5A919BCDF}"/>
              </a:ext>
            </a:extLst>
          </p:cNvPr>
          <p:cNvSpPr/>
          <p:nvPr/>
        </p:nvSpPr>
        <p:spPr>
          <a:xfrm>
            <a:off x="257622" y="4834930"/>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６．成長志向型カーボンプライシング構想</a:t>
            </a:r>
            <a:endParaRPr lang="en-US" altLang="ja-JP" sz="1600" spc="-1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2B0AC6A0-27E1-4065-9925-7BC75A10F777}"/>
              </a:ext>
            </a:extLst>
          </p:cNvPr>
          <p:cNvSpPr/>
          <p:nvPr/>
        </p:nvSpPr>
        <p:spPr>
          <a:xfrm>
            <a:off x="257622" y="5911088"/>
            <a:ext cx="8650784" cy="307777"/>
          </a:xfrm>
          <a:prstGeom prst="rect">
            <a:avLst/>
          </a:prstGeom>
          <a:ln w="19050">
            <a:solidFill>
              <a:srgbClr val="000000"/>
            </a:solidFill>
          </a:ln>
        </p:spPr>
        <p:txBody>
          <a:bodyPr wrap="square">
            <a:noAutofit/>
          </a:bodyPr>
          <a:lstStyle/>
          <a:p>
            <a:pPr>
              <a:lnSpc>
                <a:spcPts val="1800"/>
              </a:lnSpc>
            </a:pPr>
            <a:r>
              <a:rPr lang="ja-JP" altLang="en-US" sz="1600" spc="-100" dirty="0">
                <a:latin typeface="Meiryo UI" panose="020B0604030504040204" pitchFamily="50" charset="-128"/>
                <a:ea typeface="Meiryo UI" panose="020B0604030504040204" pitchFamily="50" charset="-128"/>
              </a:rPr>
              <a:t>７．公正な移行</a:t>
            </a:r>
            <a:endParaRPr lang="en-US" altLang="ja-JP" sz="1600" spc="-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79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6</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78DE3ECD-45CC-430C-9410-6EFD435608DE}"/>
              </a:ext>
            </a:extLst>
          </p:cNvPr>
          <p:cNvSpPr txBox="1">
            <a:spLocks/>
          </p:cNvSpPr>
          <p:nvPr/>
        </p:nvSpPr>
        <p:spPr>
          <a:xfrm>
            <a:off x="2648744" y="2910784"/>
            <a:ext cx="4608512" cy="518216"/>
          </a:xfrm>
          <a:prstGeom prst="rect">
            <a:avLst/>
          </a:prstGeom>
        </p:spPr>
        <p:txBody>
          <a:bodyPr vert="horz" lIns="91440" tIns="45720" rIns="91440" bIns="45720" rtlCol="0" anchor="ctr">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latin typeface="BIZ UDPゴシック" panose="020B0400000000000000" pitchFamily="50" charset="-128"/>
                <a:ea typeface="BIZ UDPゴシック" panose="020B0400000000000000" pitchFamily="50" charset="-128"/>
              </a:rPr>
              <a:t>～以下、参考～</a:t>
            </a:r>
          </a:p>
        </p:txBody>
      </p:sp>
    </p:spTree>
    <p:extLst>
      <p:ext uri="{BB962C8B-B14F-4D97-AF65-F5344CB8AC3E}">
        <p14:creationId xmlns:p14="http://schemas.microsoft.com/office/powerpoint/2010/main" val="356885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593258" y="1106"/>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7</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46F0C520-EBF3-485F-8BF9-139BE55376C9}"/>
              </a:ext>
            </a:extLst>
          </p:cNvPr>
          <p:cNvSpPr/>
          <p:nvPr/>
        </p:nvSpPr>
        <p:spPr>
          <a:xfrm>
            <a:off x="501020" y="1127641"/>
            <a:ext cx="8988484" cy="338554"/>
          </a:xfrm>
          <a:prstGeom prst="rect">
            <a:avLst/>
          </a:prstGeom>
          <a:ln w="28575">
            <a:noFill/>
          </a:ln>
        </p:spPr>
        <p:txBody>
          <a:bodyPr wrap="square">
            <a:spAutoFit/>
          </a:bodyPr>
          <a:lstStyle/>
          <a:p>
            <a:pPr marL="342900" indent="-342900">
              <a:buFont typeface="Wingdings" panose="05000000000000000000" pitchFamily="2" charset="2"/>
              <a:buChar char="Ø"/>
            </a:pP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世紀以降、</a:t>
            </a:r>
            <a:r>
              <a:rPr lang="en-US" altLang="ja-JP" sz="1600" dirty="0">
                <a:latin typeface="Meiryo UI" panose="020B0604030504040204" pitchFamily="50" charset="-128"/>
                <a:ea typeface="Meiryo UI" panose="020B0604030504040204" pitchFamily="50" charset="-128"/>
              </a:rPr>
              <a: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濃度が年々増加。</a:t>
            </a:r>
            <a:r>
              <a:rPr lang="en-US" altLang="ja-JP" sz="1600" dirty="0">
                <a:latin typeface="Meiryo UI" panose="020B0604030504040204" pitchFamily="50" charset="-128"/>
                <a:ea typeface="Meiryo UI" panose="020B0604030504040204" pitchFamily="50" charset="-128"/>
              </a:rPr>
              <a:t> </a:t>
            </a:r>
            <a:r>
              <a:rPr lang="en-US" altLang="ja-JP" sz="1600" b="1" u="sng" dirty="0">
                <a:latin typeface="Meiryo UI" panose="020B0604030504040204" pitchFamily="50" charset="-128"/>
                <a:ea typeface="Meiryo UI" panose="020B0604030504040204" pitchFamily="50" charset="-128"/>
              </a:rPr>
              <a:t>2023</a:t>
            </a:r>
            <a:r>
              <a:rPr lang="ja-JP" altLang="en-US" sz="1600" b="1" u="sng" dirty="0">
                <a:latin typeface="Meiryo UI" panose="020B0604030504040204" pitchFamily="50" charset="-128"/>
                <a:ea typeface="Meiryo UI" panose="020B0604030504040204" pitchFamily="50" charset="-128"/>
              </a:rPr>
              <a:t>年の世界の年平均気温は、</a:t>
            </a:r>
            <a:r>
              <a:rPr lang="en-US" altLang="ja-JP" sz="1600" b="1" u="sng" dirty="0">
                <a:latin typeface="Meiryo UI" panose="020B0604030504040204" pitchFamily="50" charset="-128"/>
                <a:ea typeface="Meiryo UI" panose="020B0604030504040204" pitchFamily="50" charset="-128"/>
              </a:rPr>
              <a:t>1891</a:t>
            </a:r>
            <a:r>
              <a:rPr lang="ja-JP" altLang="en-US" sz="1600" b="1" u="sng" dirty="0">
                <a:latin typeface="Meiryo UI" panose="020B0604030504040204" pitchFamily="50" charset="-128"/>
                <a:ea typeface="Meiryo UI" panose="020B0604030504040204" pitchFamily="50" charset="-128"/>
              </a:rPr>
              <a:t>年以降で一番高い値</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9B69164-7F85-4E98-8839-0747E7DCA6B4}"/>
              </a:ext>
            </a:extLst>
          </p:cNvPr>
          <p:cNvSpPr/>
          <p:nvPr/>
        </p:nvSpPr>
        <p:spPr>
          <a:xfrm>
            <a:off x="303318" y="760925"/>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lang="ja-JP" altLang="en-US" sz="2000" spc="-100" dirty="0">
                <a:latin typeface="Meiryo UI" panose="020B0604030504040204" pitchFamily="50" charset="-128"/>
                <a:ea typeface="Meiryo UI" panose="020B0604030504040204" pitchFamily="50" charset="-128"/>
              </a:rPr>
              <a:t>地球温暖化の状況</a:t>
            </a:r>
            <a:r>
              <a:rPr lang="en-US" altLang="ja-JP" sz="2000" spc="-100" dirty="0">
                <a:latin typeface="Meiryo UI" panose="020B0604030504040204" pitchFamily="50" charset="-128"/>
                <a:ea typeface="Meiryo UI" panose="020B0604030504040204" pitchFamily="50" charset="-128"/>
              </a:rPr>
              <a:t>】</a:t>
            </a:r>
          </a:p>
        </p:txBody>
      </p:sp>
      <p:sp>
        <p:nvSpPr>
          <p:cNvPr id="11" name="正方形/長方形 10">
            <a:extLst>
              <a:ext uri="{FF2B5EF4-FFF2-40B4-BE49-F238E27FC236}">
                <a16:creationId xmlns:a16="http://schemas.microsoft.com/office/drawing/2014/main" id="{FA61E7D9-6675-435A-81B2-AC8AF6EAAE35}"/>
              </a:ext>
            </a:extLst>
          </p:cNvPr>
          <p:cNvSpPr/>
          <p:nvPr/>
        </p:nvSpPr>
        <p:spPr>
          <a:xfrm>
            <a:off x="501020" y="1851500"/>
            <a:ext cx="8988484" cy="338554"/>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近年、世界中で異常気象が頻発</a:t>
            </a:r>
            <a:r>
              <a:rPr lang="ja-JP" altLang="en-US" sz="1600" dirty="0">
                <a:latin typeface="BIZ UDPゴシック" panose="020B0400000000000000" pitchFamily="50" charset="-128"/>
                <a:ea typeface="BIZ UDPゴシック" panose="020B0400000000000000" pitchFamily="50" charset="-128"/>
              </a:rPr>
              <a:t>。</a:t>
            </a:r>
            <a:r>
              <a:rPr lang="ja-JP" altLang="en-US" sz="1600" b="1" u="sng" dirty="0">
                <a:latin typeface="Meiryo UI" panose="020B0604030504040204" pitchFamily="50" charset="-128"/>
                <a:ea typeface="Meiryo UI" panose="020B0604030504040204" pitchFamily="50" charset="-128"/>
              </a:rPr>
              <a:t>極端な気象現象がより強大、頻繁になる可能性が予測</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94738640-1597-4DBB-94F0-4ACBFB4D47E2}"/>
              </a:ext>
            </a:extLst>
          </p:cNvPr>
          <p:cNvSpPr/>
          <p:nvPr/>
        </p:nvSpPr>
        <p:spPr>
          <a:xfrm>
            <a:off x="303318" y="1484784"/>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lang="ja-JP" altLang="en-US" sz="2000" spc="-100" dirty="0">
                <a:latin typeface="Meiryo UI" panose="020B0604030504040204" pitchFamily="50" charset="-128"/>
                <a:ea typeface="Meiryo UI" panose="020B0604030504040204" pitchFamily="50" charset="-128"/>
              </a:rPr>
              <a:t>世界の異常気象</a:t>
            </a:r>
            <a:r>
              <a:rPr lang="en-US" altLang="ja-JP" sz="2000" spc="-100" dirty="0">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ABCCBE3D-0731-4BAE-A4F5-DB0BDC79F748}"/>
              </a:ext>
            </a:extLst>
          </p:cNvPr>
          <p:cNvSpPr/>
          <p:nvPr/>
        </p:nvSpPr>
        <p:spPr>
          <a:xfrm>
            <a:off x="501020" y="2571580"/>
            <a:ext cx="8988484" cy="584775"/>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600" b="1" u="sng" dirty="0">
                <a:latin typeface="Meiryo UI" panose="020B0604030504040204" pitchFamily="50" charset="-128"/>
                <a:ea typeface="Meiryo UI" panose="020B0604030504040204" pitchFamily="50" charset="-128"/>
              </a:rPr>
              <a:t>温暖化を</a:t>
            </a:r>
            <a:r>
              <a:rPr lang="en-US" altLang="ja-JP" sz="1600" b="1" u="sng" dirty="0">
                <a:latin typeface="Meiryo UI" panose="020B0604030504040204" pitchFamily="50" charset="-128"/>
                <a:ea typeface="Meiryo UI" panose="020B0604030504040204" pitchFamily="50" charset="-128"/>
              </a:rPr>
              <a:t>1.5℃</a:t>
            </a:r>
            <a:r>
              <a:rPr lang="ja-JP" altLang="en-US" sz="1600" b="1" u="sng" dirty="0">
                <a:latin typeface="Meiryo UI" panose="020B0604030504040204" pitchFamily="50" charset="-128"/>
                <a:ea typeface="Meiryo UI" panose="020B0604030504040204" pitchFamily="50" charset="-128"/>
              </a:rPr>
              <a:t>に抑えるには、全世界で</a:t>
            </a:r>
            <a:r>
              <a:rPr lang="en-US" altLang="ja-JP" sz="1600" b="1" u="sng" dirty="0">
                <a:latin typeface="Meiryo UI" panose="020B0604030504040204" pitchFamily="50" charset="-128"/>
                <a:ea typeface="Meiryo UI" panose="020B0604030504040204" pitchFamily="50" charset="-128"/>
              </a:rPr>
              <a:t>2019</a:t>
            </a:r>
            <a:r>
              <a:rPr lang="ja-JP" altLang="en-US" sz="1600" b="1" u="sng" dirty="0">
                <a:latin typeface="Meiryo UI" panose="020B0604030504040204" pitchFamily="50" charset="-128"/>
                <a:ea typeface="Meiryo UI" panose="020B0604030504040204" pitchFamily="50" charset="-128"/>
              </a:rPr>
              <a:t>年比で</a:t>
            </a:r>
            <a:r>
              <a:rPr lang="en-US" altLang="ja-JP" sz="1600" b="1" u="sng" dirty="0">
                <a:latin typeface="Meiryo UI" panose="020B0604030504040204" pitchFamily="50" charset="-128"/>
                <a:ea typeface="Meiryo UI" panose="020B0604030504040204" pitchFamily="50" charset="-128"/>
              </a:rPr>
              <a:t>2035</a:t>
            </a:r>
            <a:r>
              <a:rPr lang="ja-JP" altLang="en-US" sz="1600" b="1" u="sng" dirty="0">
                <a:latin typeface="Meiryo UI" panose="020B0604030504040204" pitchFamily="50" charset="-128"/>
                <a:ea typeface="Meiryo UI" panose="020B0604030504040204" pitchFamily="50" charset="-128"/>
              </a:rPr>
              <a:t>年までに</a:t>
            </a:r>
            <a:r>
              <a:rPr lang="en-US" altLang="ja-JP" sz="1600" b="1" u="sng" dirty="0">
                <a:latin typeface="Meiryo UI" panose="020B0604030504040204" pitchFamily="50" charset="-128"/>
                <a:ea typeface="Meiryo UI" panose="020B0604030504040204" pitchFamily="50" charset="-128"/>
              </a:rPr>
              <a:t>60</a:t>
            </a:r>
            <a:r>
              <a:rPr lang="ja-JP" altLang="en-US" sz="1600" b="1" u="sng" dirty="0">
                <a:latin typeface="Meiryo UI" panose="020B0604030504040204" pitchFamily="50" charset="-128"/>
                <a:ea typeface="Meiryo UI" panose="020B0604030504040204" pitchFamily="50" charset="-128"/>
              </a:rPr>
              <a:t>％削減が必要</a:t>
            </a:r>
            <a:r>
              <a:rPr lang="ja-JP" altLang="en-US" sz="1600" dirty="0">
                <a:uFill>
                  <a:solidFill>
                    <a:srgbClr val="FF0000"/>
                  </a:solidFill>
                </a:uFill>
                <a:latin typeface="Meiryo UI" panose="020B0604030504040204" pitchFamily="50" charset="-128"/>
                <a:ea typeface="Meiryo UI" panose="020B0604030504040204" pitchFamily="50" charset="-128"/>
              </a:rPr>
              <a:t>なことを認識</a:t>
            </a:r>
            <a:endParaRPr lang="en-US" altLang="ja-JP" sz="1600" dirty="0">
              <a:uFill>
                <a:solidFill>
                  <a:srgbClr val="FF0000"/>
                </a:solidFill>
              </a:u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600" dirty="0">
                <a:uFill>
                  <a:solidFill>
                    <a:srgbClr val="FF0000"/>
                  </a:solidFill>
                </a:uFill>
                <a:latin typeface="Meiryo UI" panose="020B0604030504040204" pitchFamily="50" charset="-128"/>
                <a:ea typeface="Meiryo UI" panose="020B0604030504040204" pitchFamily="50" charset="-128"/>
              </a:rPr>
              <a:t>締結国に、</a:t>
            </a:r>
            <a:r>
              <a:rPr lang="en-US" altLang="ja-JP" sz="1600" dirty="0">
                <a:uFill>
                  <a:solidFill>
                    <a:srgbClr val="FF0000"/>
                  </a:solidFill>
                </a:uFill>
                <a:latin typeface="Meiryo UI" panose="020B0604030504040204" pitchFamily="50" charset="-128"/>
                <a:ea typeface="Meiryo UI" panose="020B0604030504040204" pitchFamily="50" charset="-128"/>
              </a:rPr>
              <a:t>1.5℃</a:t>
            </a:r>
            <a:r>
              <a:rPr lang="ja-JP" altLang="en-US" sz="1600" dirty="0">
                <a:uFill>
                  <a:solidFill>
                    <a:srgbClr val="FF0000"/>
                  </a:solidFill>
                </a:uFill>
                <a:latin typeface="Meiryo UI" panose="020B0604030504040204" pitchFamily="50" charset="-128"/>
                <a:ea typeface="Meiryo UI" panose="020B0604030504040204" pitchFamily="50" charset="-128"/>
              </a:rPr>
              <a:t>目標に整合した、野心的な排出削減目標の提示を要請</a:t>
            </a:r>
            <a:endParaRPr lang="en-US" altLang="ja-JP" sz="16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AB9D0541-7CC3-4F02-884E-8E9BAD80A664}"/>
              </a:ext>
            </a:extLst>
          </p:cNvPr>
          <p:cNvSpPr/>
          <p:nvPr/>
        </p:nvSpPr>
        <p:spPr>
          <a:xfrm>
            <a:off x="303318" y="2204864"/>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COP28</a:t>
            </a:r>
            <a:r>
              <a:rPr kumimoji="1" lang="ja-JP" altLang="en-US" sz="2000" dirty="0">
                <a:latin typeface="Meiryo UI" panose="020B0604030504040204" pitchFamily="50" charset="-128"/>
                <a:ea typeface="Meiryo UI" panose="020B0604030504040204" pitchFamily="50" charset="-128"/>
              </a:rPr>
              <a:t>の概要</a:t>
            </a:r>
            <a:r>
              <a:rPr lang="en-US" altLang="ja-JP" sz="2000" spc="-100" dirty="0">
                <a:latin typeface="Meiryo UI" panose="020B0604030504040204" pitchFamily="50" charset="-128"/>
                <a:ea typeface="Meiryo UI" panose="020B0604030504040204" pitchFamily="50" charset="-128"/>
              </a:rPr>
              <a:t>】</a:t>
            </a:r>
          </a:p>
        </p:txBody>
      </p:sp>
      <p:sp>
        <p:nvSpPr>
          <p:cNvPr id="16" name="正方形/長方形 15">
            <a:extLst>
              <a:ext uri="{FF2B5EF4-FFF2-40B4-BE49-F238E27FC236}">
                <a16:creationId xmlns:a16="http://schemas.microsoft.com/office/drawing/2014/main" id="{F1DCD4A2-BF2C-4950-B750-9599EE9F5416}"/>
              </a:ext>
            </a:extLst>
          </p:cNvPr>
          <p:cNvSpPr/>
          <p:nvPr/>
        </p:nvSpPr>
        <p:spPr>
          <a:xfrm>
            <a:off x="501020" y="3579692"/>
            <a:ext cx="8988484" cy="584775"/>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600" b="1" u="sng" dirty="0">
                <a:latin typeface="Meiryo UI" panose="020B0604030504040204" pitchFamily="50" charset="-128"/>
                <a:ea typeface="Meiryo UI" panose="020B0604030504040204" pitchFamily="50" charset="-128"/>
              </a:rPr>
              <a:t>排出量の多い特定の輸入品に課金</a:t>
            </a:r>
            <a:r>
              <a:rPr lang="ja-JP" altLang="en-US" sz="1600" dirty="0">
                <a:latin typeface="Meiryo UI" panose="020B0604030504040204" pitchFamily="50" charset="-128"/>
                <a:ea typeface="Meiryo UI" panose="020B0604030504040204" pitchFamily="50" charset="-128"/>
              </a:rPr>
              <a:t>する</a:t>
            </a:r>
            <a:r>
              <a:rPr lang="en-US" altLang="ja-JP" sz="1600" dirty="0">
                <a:latin typeface="Meiryo UI" panose="020B0604030504040204" pitchFamily="50" charset="-128"/>
                <a:ea typeface="Meiryo UI" panose="020B0604030504040204" pitchFamily="50" charset="-128"/>
              </a:rPr>
              <a:t>CBAM</a:t>
            </a:r>
            <a:r>
              <a:rPr lang="ja-JP" altLang="en-US" sz="1600" dirty="0">
                <a:latin typeface="Meiryo UI" panose="020B0604030504040204" pitchFamily="50" charset="-128"/>
                <a:ea typeface="Meiryo UI" panose="020B0604030504040204" pitchFamily="50" charset="-128"/>
              </a:rPr>
              <a:t>の導入</a:t>
            </a:r>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ロシアからの</a:t>
            </a:r>
            <a:r>
              <a:rPr lang="ja-JP" altLang="en-US" sz="1600" b="1" u="sng" dirty="0">
                <a:latin typeface="Meiryo UI" panose="020B0604030504040204" pitchFamily="50" charset="-128"/>
                <a:ea typeface="Meiryo UI" panose="020B0604030504040204" pitchFamily="50" charset="-128"/>
              </a:rPr>
              <a:t>化石燃料依存脱却</a:t>
            </a:r>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再エネや水素の拡大</a:t>
            </a:r>
            <a:endParaRPr lang="en-US" altLang="ja-JP" sz="1600" b="1" u="sng"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61C4B484-57CF-4A2D-A2BF-AF321F4660AB}"/>
              </a:ext>
            </a:extLst>
          </p:cNvPr>
          <p:cNvSpPr/>
          <p:nvPr/>
        </p:nvSpPr>
        <p:spPr>
          <a:xfrm>
            <a:off x="303318" y="3212976"/>
            <a:ext cx="3857594"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EU</a:t>
            </a:r>
            <a:r>
              <a:rPr kumimoji="1" lang="ja-JP" altLang="en-US" sz="2000" dirty="0">
                <a:latin typeface="Meiryo UI" panose="020B0604030504040204" pitchFamily="50" charset="-128"/>
                <a:ea typeface="Meiryo UI" panose="020B0604030504040204" pitchFamily="50" charset="-128"/>
              </a:rPr>
              <a:t>の気候変動政策</a:t>
            </a:r>
            <a:r>
              <a:rPr lang="en-US" altLang="ja-JP" sz="2000" spc="-100" dirty="0">
                <a:latin typeface="Meiryo UI" panose="020B0604030504040204" pitchFamily="50" charset="-128"/>
                <a:ea typeface="Meiryo UI" panose="020B0604030504040204" pitchFamily="50" charset="-128"/>
              </a:rPr>
              <a:t>】</a:t>
            </a:r>
          </a:p>
        </p:txBody>
      </p:sp>
      <p:sp>
        <p:nvSpPr>
          <p:cNvPr id="18" name="正方形/長方形 17">
            <a:extLst>
              <a:ext uri="{FF2B5EF4-FFF2-40B4-BE49-F238E27FC236}">
                <a16:creationId xmlns:a16="http://schemas.microsoft.com/office/drawing/2014/main" id="{B80860B2-1E88-4860-A077-CE5AB9DBDE11}"/>
              </a:ext>
            </a:extLst>
          </p:cNvPr>
          <p:cNvSpPr/>
          <p:nvPr/>
        </p:nvSpPr>
        <p:spPr>
          <a:xfrm>
            <a:off x="501020" y="4587804"/>
            <a:ext cx="8988484" cy="338554"/>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600" dirty="0">
                <a:uFill>
                  <a:solidFill>
                    <a:srgbClr val="FF0000"/>
                  </a:solidFill>
                </a:uFill>
                <a:latin typeface="Meiryo UI" panose="020B0604030504040204" pitchFamily="50" charset="-128"/>
                <a:ea typeface="Meiryo UI" panose="020B0604030504040204" pitchFamily="50" charset="-128"/>
              </a:rPr>
              <a:t>国際的に、</a:t>
            </a:r>
            <a:r>
              <a:rPr lang="ja-JP" altLang="en-US" sz="1600" b="1" u="sng" dirty="0">
                <a:latin typeface="Meiryo UI" panose="020B0604030504040204" pitchFamily="50" charset="-128"/>
                <a:ea typeface="Meiryo UI" panose="020B0604030504040204" pitchFamily="50" charset="-128"/>
              </a:rPr>
              <a:t>スコープ３の開示義務化が進展</a:t>
            </a:r>
            <a:r>
              <a:rPr lang="ja-JP" altLang="en-US" sz="1600" dirty="0">
                <a:uFill>
                  <a:solidFill>
                    <a:srgbClr val="FF0000"/>
                  </a:solidFill>
                </a:uFill>
                <a:latin typeface="Meiryo UI" panose="020B0604030504040204" pitchFamily="50" charset="-128"/>
                <a:ea typeface="Meiryo UI" panose="020B0604030504040204" pitchFamily="50" charset="-128"/>
              </a:rPr>
              <a:t>しており、脱炭素電源を直接調達企業が世界的に増加</a:t>
            </a:r>
            <a:endParaRPr lang="en-US" altLang="ja-JP" sz="1600" dirty="0">
              <a:uFill>
                <a:solidFill>
                  <a:srgbClr val="FF0000"/>
                </a:solidFill>
              </a:u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563F7EFA-0DD7-48BB-B1A5-B36F92D20AA8}"/>
              </a:ext>
            </a:extLst>
          </p:cNvPr>
          <p:cNvSpPr/>
          <p:nvPr/>
        </p:nvSpPr>
        <p:spPr>
          <a:xfrm>
            <a:off x="303318" y="4221088"/>
            <a:ext cx="5153738"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世界の再生エネルギー調達に関する状況</a:t>
            </a:r>
            <a:r>
              <a:rPr lang="en-US" altLang="ja-JP" sz="2000" spc="-100" dirty="0">
                <a:latin typeface="Meiryo UI" panose="020B0604030504040204" pitchFamily="50" charset="-128"/>
                <a:ea typeface="Meiryo UI" panose="020B0604030504040204" pitchFamily="50" charset="-128"/>
              </a:rPr>
              <a:t>】</a:t>
            </a:r>
          </a:p>
        </p:txBody>
      </p:sp>
      <p:sp>
        <p:nvSpPr>
          <p:cNvPr id="20" name="正方形/長方形 19">
            <a:extLst>
              <a:ext uri="{FF2B5EF4-FFF2-40B4-BE49-F238E27FC236}">
                <a16:creationId xmlns:a16="http://schemas.microsoft.com/office/drawing/2014/main" id="{2BB3F308-DC76-43EF-AFF4-92F781D40AC0}"/>
              </a:ext>
            </a:extLst>
          </p:cNvPr>
          <p:cNvSpPr/>
          <p:nvPr/>
        </p:nvSpPr>
        <p:spPr>
          <a:xfrm>
            <a:off x="501020" y="5307884"/>
            <a:ext cx="8988484" cy="584775"/>
          </a:xfrm>
          <a:prstGeom prst="rect">
            <a:avLst/>
          </a:prstGeom>
          <a:ln w="28575">
            <a:noFill/>
          </a:ln>
        </p:spPr>
        <p:txBody>
          <a:bodyPr wrap="square">
            <a:spAutoFit/>
          </a:bodyPr>
          <a:lstStyle/>
          <a:p>
            <a:pPr marL="342900" indent="-34290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水素、アンモニア：利用拡大とコストの低減への支援が進められている。</a:t>
            </a:r>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合成メタン・グリーン</a:t>
            </a:r>
            <a:r>
              <a:rPr lang="en-US" altLang="ja-JP" sz="1600" dirty="0">
                <a:latin typeface="Meiryo UI" panose="020B0604030504040204" pitchFamily="50" charset="-128"/>
                <a:ea typeface="Meiryo UI" panose="020B0604030504040204" pitchFamily="50" charset="-128"/>
              </a:rPr>
              <a:t>LPG</a:t>
            </a:r>
            <a:r>
              <a:rPr lang="ja-JP" altLang="en-US" sz="1600" dirty="0">
                <a:uFill>
                  <a:solidFill>
                    <a:srgbClr val="FF0000"/>
                  </a:solidFill>
                </a:uFill>
                <a:latin typeface="Meiryo UI" panose="020B0604030504040204" pitchFamily="50" charset="-128"/>
                <a:ea typeface="Meiryo UI" panose="020B0604030504040204" pitchFamily="50" charset="-128"/>
              </a:rPr>
              <a:t>、バイオ燃料・合成燃料等：ルール整備等必要な環境整備の検討開始</a:t>
            </a:r>
            <a:endParaRPr lang="en-US" altLang="ja-JP" sz="16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96CD5180-64C8-4938-8269-C3DE0D74B976}"/>
              </a:ext>
            </a:extLst>
          </p:cNvPr>
          <p:cNvSpPr/>
          <p:nvPr/>
        </p:nvSpPr>
        <p:spPr>
          <a:xfrm>
            <a:off x="303318" y="4941168"/>
            <a:ext cx="5153738"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次世代燃料に関する状況</a:t>
            </a:r>
            <a:r>
              <a:rPr lang="en-US" altLang="ja-JP" sz="2000" spc="-100" dirty="0">
                <a:latin typeface="Meiryo UI" panose="020B0604030504040204" pitchFamily="50" charset="-128"/>
                <a:ea typeface="Meiryo UI" panose="020B0604030504040204" pitchFamily="50" charset="-128"/>
              </a:rPr>
              <a:t>】</a:t>
            </a:r>
          </a:p>
        </p:txBody>
      </p:sp>
      <p:sp>
        <p:nvSpPr>
          <p:cNvPr id="22" name="正方形/長方形 21">
            <a:extLst>
              <a:ext uri="{FF2B5EF4-FFF2-40B4-BE49-F238E27FC236}">
                <a16:creationId xmlns:a16="http://schemas.microsoft.com/office/drawing/2014/main" id="{70D6DE5F-E07A-4460-866D-11662317846D}"/>
              </a:ext>
            </a:extLst>
          </p:cNvPr>
          <p:cNvSpPr/>
          <p:nvPr/>
        </p:nvSpPr>
        <p:spPr>
          <a:xfrm>
            <a:off x="501020" y="6258798"/>
            <a:ext cx="8988484" cy="338554"/>
          </a:xfrm>
          <a:prstGeom prst="rect">
            <a:avLst/>
          </a:prstGeom>
          <a:ln w="28575">
            <a:noFill/>
          </a:ln>
        </p:spPr>
        <p:txBody>
          <a:bodyPr wrap="square">
            <a:spAutoFit/>
          </a:bodyPr>
          <a:lstStyle/>
          <a:p>
            <a:pPr marL="342900" indent="-342900">
              <a:buFont typeface="Wingdings" panose="05000000000000000000" pitchFamily="2" charset="2"/>
              <a:buChar char="Ø"/>
            </a:pPr>
            <a:r>
              <a:rPr lang="en-US" altLang="ja-JP" sz="1600" dirty="0">
                <a:latin typeface="Meiryo UI" panose="020B0604030504040204" pitchFamily="50" charset="-128"/>
                <a:ea typeface="Meiryo UI" panose="020B0604030504040204" pitchFamily="50" charset="-128"/>
              </a:rPr>
              <a:t>DX</a:t>
            </a:r>
            <a:r>
              <a:rPr lang="ja-JP" altLang="en-US" sz="1600" dirty="0">
                <a:latin typeface="Meiryo UI" panose="020B0604030504040204" pitchFamily="50" charset="-128"/>
                <a:ea typeface="Meiryo UI" panose="020B0604030504040204" pitchFamily="50" charset="-128"/>
              </a:rPr>
              <a:t>の進展により</a:t>
            </a:r>
            <a:r>
              <a:rPr lang="ja-JP" altLang="en-US" sz="1600" b="1" u="sng" dirty="0">
                <a:latin typeface="Meiryo UI" panose="020B0604030504040204" pitchFamily="50" charset="-128"/>
                <a:ea typeface="Meiryo UI" panose="020B0604030504040204" pitchFamily="50" charset="-128"/>
              </a:rPr>
              <a:t>電力需要増大</a:t>
            </a:r>
            <a:endParaRPr lang="en-US" altLang="ja-JP" sz="1600" b="1" u="sng"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6B9A1713-BC51-43D6-8C45-A720585993BC}"/>
              </a:ext>
            </a:extLst>
          </p:cNvPr>
          <p:cNvSpPr/>
          <p:nvPr/>
        </p:nvSpPr>
        <p:spPr>
          <a:xfrm>
            <a:off x="303318" y="5892082"/>
            <a:ext cx="5153738" cy="400110"/>
          </a:xfrm>
          <a:prstGeom prst="rect">
            <a:avLst/>
          </a:prstGeom>
          <a:ln w="28575">
            <a:noFill/>
          </a:ln>
        </p:spPr>
        <p:txBody>
          <a:bodyPr wrap="square">
            <a:spAutoFit/>
          </a:bodyPr>
          <a:lstStyle/>
          <a:p>
            <a:r>
              <a:rPr lang="en-US" altLang="ja-JP" sz="2000" spc="-1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電力需要の見通し</a:t>
            </a:r>
            <a:r>
              <a:rPr lang="en-US" altLang="ja-JP" sz="2000" spc="-100" dirty="0">
                <a:latin typeface="Meiryo UI" panose="020B0604030504040204" pitchFamily="50" charset="-128"/>
                <a:ea typeface="Meiryo UI" panose="020B0604030504040204" pitchFamily="50" charset="-128"/>
              </a:rPr>
              <a:t>】</a:t>
            </a:r>
          </a:p>
        </p:txBody>
      </p:sp>
      <p:sp>
        <p:nvSpPr>
          <p:cNvPr id="24" name="タイトル 1">
            <a:extLst>
              <a:ext uri="{FF2B5EF4-FFF2-40B4-BE49-F238E27FC236}">
                <a16:creationId xmlns:a16="http://schemas.microsoft.com/office/drawing/2014/main" id="{BF0B4E6E-8075-4E96-831D-9E2ADFC681C2}"/>
              </a:ext>
            </a:extLst>
          </p:cNvPr>
          <p:cNvSpPr txBox="1">
            <a:spLocks/>
          </p:cNvSpPr>
          <p:nvPr/>
        </p:nvSpPr>
        <p:spPr>
          <a:xfrm>
            <a:off x="7400849" y="476672"/>
            <a:ext cx="2220277" cy="518216"/>
          </a:xfrm>
          <a:prstGeom prst="rect">
            <a:avLst/>
          </a:prstGeom>
        </p:spPr>
        <p:txBody>
          <a:bodyPr vert="horz" lIns="91440" tIns="45720" rIns="91440" bIns="45720" rtlCol="0" anchor="ctr">
            <a:norm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詳細は次頁以降参照</a:t>
            </a:r>
          </a:p>
        </p:txBody>
      </p:sp>
    </p:spTree>
    <p:extLst>
      <p:ext uri="{BB962C8B-B14F-4D97-AF65-F5344CB8AC3E}">
        <p14:creationId xmlns:p14="http://schemas.microsoft.com/office/powerpoint/2010/main" val="334687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3">
            <a:extLst>
              <a:ext uri="{FF2B5EF4-FFF2-40B4-BE49-F238E27FC236}">
                <a16:creationId xmlns:a16="http://schemas.microsoft.com/office/drawing/2014/main" id="{69D51D1F-001D-47A2-AF76-3CD3B5655792}"/>
              </a:ext>
            </a:extLst>
          </p:cNvPr>
          <p:cNvSpPr/>
          <p:nvPr/>
        </p:nvSpPr>
        <p:spPr>
          <a:xfrm>
            <a:off x="0" y="6524"/>
            <a:ext cx="9906000" cy="35970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pPr marL="0" indent="0">
              <a:spcBef>
                <a:spcPts val="3000"/>
              </a:spcBef>
              <a:buNone/>
            </a:pPr>
            <a:r>
              <a:rPr lang="ja-JP" altLang="en-US" sz="2000" b="1" dirty="0">
                <a:latin typeface="Meiryo UI" panose="020B0604030504040204" pitchFamily="50" charset="-128"/>
                <a:ea typeface="Meiryo UI" panose="020B0604030504040204" pitchFamily="50" charset="-128"/>
              </a:rPr>
              <a:t>（参考）世界・国における気候変動に関する主なトピック</a:t>
            </a:r>
            <a:endParaRPr lang="en-US" altLang="ja-JP" sz="2000" b="1"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4E8F7AB-BDE9-8CB2-B883-E5EE390DB623}"/>
              </a:ext>
            </a:extLst>
          </p:cNvPr>
          <p:cNvSpPr>
            <a:spLocks noGrp="1"/>
          </p:cNvSpPr>
          <p:nvPr>
            <p:ph type="title"/>
          </p:nvPr>
        </p:nvSpPr>
        <p:spPr>
          <a:xfrm>
            <a:off x="87294" y="332656"/>
            <a:ext cx="4217634" cy="518216"/>
          </a:xfrm>
        </p:spPr>
        <p:txBody>
          <a:bodyPr>
            <a:normAutofit/>
          </a:bodyPr>
          <a:lstStyle/>
          <a:p>
            <a:pPr algn="l"/>
            <a:r>
              <a:rPr lang="ja-JP" altLang="en-US" sz="2700" dirty="0">
                <a:latin typeface="BIZ UDPゴシック" panose="020B0400000000000000" pitchFamily="50" charset="-128"/>
                <a:ea typeface="BIZ UDPゴシック" panose="020B0400000000000000" pitchFamily="50" charset="-128"/>
              </a:rPr>
              <a:t>地球温暖化の状況</a:t>
            </a:r>
            <a:endParaRPr kumimoji="1" lang="ja-JP" altLang="en-US" sz="27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9AF3AD34-E250-A1D0-115F-15C0DD660DB6}"/>
              </a:ext>
            </a:extLst>
          </p:cNvPr>
          <p:cNvSpPr/>
          <p:nvPr/>
        </p:nvSpPr>
        <p:spPr>
          <a:xfrm>
            <a:off x="212988" y="881425"/>
            <a:ext cx="9551828" cy="1323439"/>
          </a:xfrm>
          <a:prstGeom prst="rect">
            <a:avLst/>
          </a:prstGeom>
          <a:ln w="28575">
            <a:solidFill>
              <a:srgbClr val="006600"/>
            </a:solidFill>
          </a:ln>
        </p:spPr>
        <p:txBody>
          <a:bodyPr wrap="square">
            <a:spAutoFit/>
          </a:bodyPr>
          <a:lstStyle/>
          <a:p>
            <a:pPr marL="342900" indent="-342900">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20</a:t>
            </a:r>
            <a:r>
              <a:rPr lang="ja-JP" altLang="en-US" sz="2000" dirty="0">
                <a:latin typeface="Meiryo UI" panose="020B0604030504040204" pitchFamily="50" charset="-128"/>
                <a:ea typeface="Meiryo UI" panose="020B0604030504040204" pitchFamily="50" charset="-128"/>
              </a:rPr>
              <a:t>世紀以降、化石燃料の使用増大等に伴い、世界の</a:t>
            </a:r>
            <a:r>
              <a:rPr lang="en-US" altLang="ja-JP" sz="2000" dirty="0">
                <a:latin typeface="Meiryo UI" panose="020B0604030504040204" pitchFamily="50" charset="-128"/>
                <a:ea typeface="Meiryo UI" panose="020B0604030504040204" pitchFamily="50" charset="-128"/>
              </a:rPr>
              <a:t>CO</a:t>
            </a:r>
            <a:r>
              <a:rPr lang="en-US" altLang="ja-JP" sz="2000" baseline="-25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排出は大幅に増加し、大気中の</a:t>
            </a:r>
            <a:r>
              <a:rPr lang="en-US" altLang="ja-JP" sz="2000" b="1" u="sng" dirty="0">
                <a:latin typeface="Meiryo UI" panose="020B0604030504040204" pitchFamily="50" charset="-128"/>
                <a:ea typeface="Meiryo UI" panose="020B0604030504040204" pitchFamily="50" charset="-128"/>
              </a:rPr>
              <a:t>CO</a:t>
            </a:r>
            <a:r>
              <a:rPr lang="en-US" altLang="ja-JP" sz="2000" b="1" u="sng" baseline="-25000" dirty="0">
                <a:latin typeface="Meiryo UI" panose="020B0604030504040204" pitchFamily="50" charset="-128"/>
                <a:ea typeface="Meiryo UI" panose="020B0604030504040204" pitchFamily="50" charset="-128"/>
              </a:rPr>
              <a:t>2</a:t>
            </a:r>
            <a:r>
              <a:rPr lang="ja-JP" altLang="en-US" sz="2000" b="1" u="sng" dirty="0">
                <a:latin typeface="Meiryo UI" panose="020B0604030504040204" pitchFamily="50" charset="-128"/>
                <a:ea typeface="Meiryo UI" panose="020B0604030504040204" pitchFamily="50" charset="-128"/>
              </a:rPr>
              <a:t>濃度が年々増加</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これに伴い、世界の年平均気温も上昇し、</a:t>
            </a:r>
            <a:r>
              <a:rPr lang="ja-JP" altLang="en-US" sz="2000" b="1" u="sng" dirty="0">
                <a:latin typeface="Meiryo UI" panose="020B0604030504040204" pitchFamily="50" charset="-128"/>
                <a:ea typeface="Meiryo UI" panose="020B0604030504040204" pitchFamily="50" charset="-128"/>
              </a:rPr>
              <a:t>既に工業化前と比べて約</a:t>
            </a:r>
            <a:r>
              <a:rPr lang="en-US" altLang="ja-JP" sz="2000" b="1" u="sng" dirty="0">
                <a:latin typeface="Meiryo UI" panose="020B0604030504040204" pitchFamily="50" charset="-128"/>
                <a:ea typeface="Meiryo UI" panose="020B0604030504040204" pitchFamily="50" charset="-128"/>
              </a:rPr>
              <a:t>1.1℃</a:t>
            </a:r>
            <a:r>
              <a:rPr lang="ja-JP" altLang="en-US" sz="2000" b="1" u="sng" dirty="0">
                <a:latin typeface="Meiryo UI" panose="020B0604030504040204" pitchFamily="50" charset="-128"/>
                <a:ea typeface="Meiryo UI" panose="020B0604030504040204" pitchFamily="50" charset="-128"/>
              </a:rPr>
              <a:t>上昇</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en-US" altLang="ja-JP" sz="2000" b="1" u="sng" dirty="0">
                <a:latin typeface="Meiryo UI" panose="020B0604030504040204" pitchFamily="50" charset="-128"/>
                <a:ea typeface="Meiryo UI" panose="020B0604030504040204" pitchFamily="50" charset="-128"/>
              </a:rPr>
              <a:t>2023</a:t>
            </a:r>
            <a:r>
              <a:rPr lang="ja-JP" altLang="en-US" sz="2000" b="1" u="sng" dirty="0">
                <a:latin typeface="Meiryo UI" panose="020B0604030504040204" pitchFamily="50" charset="-128"/>
                <a:ea typeface="Meiryo UI" panose="020B0604030504040204" pitchFamily="50" charset="-128"/>
              </a:rPr>
              <a:t>年の世界の年平均気温は、</a:t>
            </a:r>
            <a:r>
              <a:rPr lang="en-US" altLang="ja-JP" sz="2000" b="1" u="sng" dirty="0">
                <a:latin typeface="Meiryo UI" panose="020B0604030504040204" pitchFamily="50" charset="-128"/>
                <a:ea typeface="Meiryo UI" panose="020B0604030504040204" pitchFamily="50" charset="-128"/>
              </a:rPr>
              <a:t>1891</a:t>
            </a:r>
            <a:r>
              <a:rPr lang="ja-JP" altLang="en-US" sz="2000" b="1" u="sng" dirty="0">
                <a:latin typeface="Meiryo UI" panose="020B0604030504040204" pitchFamily="50" charset="-128"/>
                <a:ea typeface="Meiryo UI" panose="020B0604030504040204" pitchFamily="50" charset="-128"/>
              </a:rPr>
              <a:t>年以降で一番高い値</a:t>
            </a:r>
            <a:r>
              <a:rPr lang="ja-JP" altLang="en-US" sz="2000" dirty="0">
                <a:latin typeface="Meiryo UI" panose="020B0604030504040204" pitchFamily="50" charset="-128"/>
                <a:ea typeface="Meiryo UI" panose="020B0604030504040204" pitchFamily="50" charset="-128"/>
              </a:rPr>
              <a:t>になった。</a:t>
            </a:r>
            <a:endParaRPr lang="en-US" altLang="ja-JP" sz="20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53486A7B-97DC-38C1-E25A-6431CBF6AC4E}"/>
              </a:ext>
            </a:extLst>
          </p:cNvPr>
          <p:cNvPicPr>
            <a:picLocks noChangeAspect="1"/>
          </p:cNvPicPr>
          <p:nvPr/>
        </p:nvPicPr>
        <p:blipFill>
          <a:blip r:embed="rId2"/>
          <a:stretch>
            <a:fillRect/>
          </a:stretch>
        </p:blipFill>
        <p:spPr>
          <a:xfrm>
            <a:off x="87294" y="2449192"/>
            <a:ext cx="4775580" cy="3942915"/>
          </a:xfrm>
          <a:prstGeom prst="rect">
            <a:avLst/>
          </a:prstGeom>
        </p:spPr>
      </p:pic>
      <p:pic>
        <p:nvPicPr>
          <p:cNvPr id="12" name="図 11">
            <a:extLst>
              <a:ext uri="{FF2B5EF4-FFF2-40B4-BE49-F238E27FC236}">
                <a16:creationId xmlns:a16="http://schemas.microsoft.com/office/drawing/2014/main" id="{88FC636D-5E2D-A41E-A141-28D8E53C29AD}"/>
              </a:ext>
            </a:extLst>
          </p:cNvPr>
          <p:cNvPicPr>
            <a:picLocks noChangeAspect="1"/>
          </p:cNvPicPr>
          <p:nvPr/>
        </p:nvPicPr>
        <p:blipFill>
          <a:blip r:embed="rId3"/>
          <a:stretch>
            <a:fillRect/>
          </a:stretch>
        </p:blipFill>
        <p:spPr>
          <a:xfrm>
            <a:off x="4808984" y="2420888"/>
            <a:ext cx="4955832" cy="3895671"/>
          </a:xfrm>
          <a:prstGeom prst="rect">
            <a:avLst/>
          </a:prstGeom>
        </p:spPr>
      </p:pic>
      <p:sp>
        <p:nvSpPr>
          <p:cNvPr id="16" name="スライド番号プレースホルダー 15">
            <a:extLst>
              <a:ext uri="{FF2B5EF4-FFF2-40B4-BE49-F238E27FC236}">
                <a16:creationId xmlns:a16="http://schemas.microsoft.com/office/drawing/2014/main" id="{CEB7BC59-7838-05BE-1046-37F2C39A38E0}"/>
              </a:ext>
            </a:extLst>
          </p:cNvPr>
          <p:cNvSpPr>
            <a:spLocks noGrp="1"/>
          </p:cNvSpPr>
          <p:nvPr>
            <p:ph type="sldNum" sz="quarter" idx="12"/>
          </p:nvPr>
        </p:nvSpPr>
        <p:spPr>
          <a:xfrm>
            <a:off x="7584080" y="1972"/>
            <a:ext cx="2311400" cy="365125"/>
          </a:xfrm>
        </p:spPr>
        <p:txBody>
          <a:bodyPr vert="horz" lIns="91440" tIns="45720" rIns="91440" bIns="45720" rtlCol="0" anchor="ctr"/>
          <a:lstStyle/>
          <a:p>
            <a:fld id="{03334358-8247-4568-97F9-9763B8C66191}" type="slidenum">
              <a:rPr lang="ja-JP" altLang="en-US" sz="1400" b="1">
                <a:solidFill>
                  <a:schemeClr val="bg1"/>
                </a:solidFill>
                <a:latin typeface="BIZ UDPゴシック" panose="020B0400000000000000" pitchFamily="50" charset="-128"/>
                <a:ea typeface="BIZ UDPゴシック" panose="020B0400000000000000" pitchFamily="50" charset="-128"/>
              </a:rPr>
              <a:pPr/>
              <a:t>8</a:t>
            </a:fld>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3BDCD22-B63B-4D70-BDAE-3E6752147511}"/>
              </a:ext>
            </a:extLst>
          </p:cNvPr>
          <p:cNvSpPr txBox="1"/>
          <p:nvPr/>
        </p:nvSpPr>
        <p:spPr>
          <a:xfrm>
            <a:off x="7833320" y="6536377"/>
            <a:ext cx="1944216"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出典：環境省・経産省資料</a:t>
            </a:r>
          </a:p>
        </p:txBody>
      </p:sp>
    </p:spTree>
    <p:extLst>
      <p:ext uri="{BB962C8B-B14F-4D97-AF65-F5344CB8AC3E}">
        <p14:creationId xmlns:p14="http://schemas.microsoft.com/office/powerpoint/2010/main" val="27645259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1776</Words>
  <Application>Microsoft Office PowerPoint</Application>
  <PresentationFormat>A4 210 x 297 mm</PresentationFormat>
  <Paragraphs>165</Paragraphs>
  <Slides>21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BIZ UDPゴシック</vt:lpstr>
      <vt:lpstr>BIZ UDゴシック</vt:lpstr>
      <vt:lpstr>Meiryo UI</vt:lpstr>
      <vt:lpstr>メイリオ</vt:lpstr>
      <vt:lpstr>Arial</vt:lpstr>
      <vt:lpstr>Calibri</vt:lpstr>
      <vt:lpstr>Wingdings</vt:lpstr>
      <vt:lpstr>Office ​​テーマ</vt:lpstr>
      <vt:lpstr>世界・国における状況と動向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地球温暖化の状況</vt:lpstr>
      <vt:lpstr>世界の異常気象</vt:lpstr>
      <vt:lpstr>COP28（グローバルストックテイク：GST）の概要</vt:lpstr>
      <vt:lpstr>PowerPoint プレゼンテーション</vt:lpstr>
      <vt:lpstr>PowerPoint プレゼンテーション</vt:lpstr>
      <vt:lpstr>世界の再生エネルギー調達に関する状況</vt:lpstr>
      <vt:lpstr>世界の再生エネルギー調達に関する状況</vt:lpstr>
      <vt:lpstr>次世代燃料に関する状況</vt:lpstr>
      <vt:lpstr>次世代燃料に関する状況</vt:lpstr>
      <vt:lpstr>次世代燃料に関する状況</vt:lpstr>
      <vt:lpstr>次世代燃料に関する状況</vt:lpstr>
      <vt:lpstr>次世代燃料に関する状況</vt:lpstr>
      <vt:lpstr>電力需要の見通し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2025-01-16T03:11:05Z</dcterms:created>
  <dcterms:modified xsi:type="dcterms:W3CDTF">2025-05-19T03:26:01Z</dcterms:modified>
</cp:coreProperties>
</file>