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5"/>
  </p:notesMasterIdLst>
  <p:handoutMasterIdLst>
    <p:handoutMasterId r:id="rId26"/>
  </p:handoutMasterIdLst>
  <p:sldIdLst>
    <p:sldId id="259" r:id="rId2"/>
    <p:sldId id="414" r:id="rId3"/>
    <p:sldId id="384" r:id="rId4"/>
    <p:sldId id="385" r:id="rId5"/>
    <p:sldId id="386" r:id="rId6"/>
    <p:sldId id="387" r:id="rId7"/>
    <p:sldId id="424" r:id="rId8"/>
    <p:sldId id="425" r:id="rId9"/>
    <p:sldId id="426" r:id="rId10"/>
    <p:sldId id="313" r:id="rId11"/>
    <p:sldId id="417" r:id="rId12"/>
    <p:sldId id="388" r:id="rId13"/>
    <p:sldId id="392" r:id="rId14"/>
    <p:sldId id="428" r:id="rId15"/>
    <p:sldId id="429" r:id="rId16"/>
    <p:sldId id="422" r:id="rId17"/>
    <p:sldId id="412" r:id="rId18"/>
    <p:sldId id="418" r:id="rId19"/>
    <p:sldId id="419" r:id="rId20"/>
    <p:sldId id="420" r:id="rId21"/>
    <p:sldId id="421" r:id="rId22"/>
    <p:sldId id="416" r:id="rId23"/>
    <p:sldId id="398" r:id="rId24"/>
  </p:sldIdLst>
  <p:sldSz cx="9144000" cy="6858000" type="screen4x3"/>
  <p:notesSz cx="6807200" cy="9939338"/>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FFFFFF"/>
    <a:srgbClr val="5578A2"/>
    <a:srgbClr val="376092"/>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00" autoAdjust="0"/>
    <p:restoredTop sz="93784" autoAdjust="0"/>
  </p:normalViewPr>
  <p:slideViewPr>
    <p:cSldViewPr>
      <p:cViewPr varScale="1">
        <p:scale>
          <a:sx n="67" d="100"/>
          <a:sy n="67" d="100"/>
        </p:scale>
        <p:origin x="756" y="48"/>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9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49190" cy="498662"/>
          </a:xfrm>
          <a:prstGeom prst="rect">
            <a:avLst/>
          </a:prstGeom>
        </p:spPr>
        <p:txBody>
          <a:bodyPr vert="horz" lIns="93209" tIns="46603" rIns="93209" bIns="4660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384" y="0"/>
            <a:ext cx="2949190" cy="498662"/>
          </a:xfrm>
          <a:prstGeom prst="rect">
            <a:avLst/>
          </a:prstGeom>
        </p:spPr>
        <p:txBody>
          <a:bodyPr vert="horz" lIns="93209" tIns="46603" rIns="93209" bIns="46603" rtlCol="0"/>
          <a:lstStyle>
            <a:lvl1pPr algn="r">
              <a:defRPr sz="1200"/>
            </a:lvl1pPr>
          </a:lstStyle>
          <a:p>
            <a:fld id="{64C9E5AD-B317-4C0D-A523-5E245AF58A84}" type="datetimeFigureOut">
              <a:rPr kumimoji="1" lang="ja-JP" altLang="en-US" smtClean="0"/>
              <a:t>2025/1/20</a:t>
            </a:fld>
            <a:endParaRPr kumimoji="1" lang="ja-JP" altLang="en-US"/>
          </a:p>
        </p:txBody>
      </p:sp>
      <p:sp>
        <p:nvSpPr>
          <p:cNvPr id="4" name="フッター プレースホルダー 3"/>
          <p:cNvSpPr>
            <a:spLocks noGrp="1"/>
          </p:cNvSpPr>
          <p:nvPr>
            <p:ph type="ftr" sz="quarter" idx="2"/>
          </p:nvPr>
        </p:nvSpPr>
        <p:spPr>
          <a:xfrm>
            <a:off x="4" y="9440677"/>
            <a:ext cx="2949190" cy="498662"/>
          </a:xfrm>
          <a:prstGeom prst="rect">
            <a:avLst/>
          </a:prstGeom>
        </p:spPr>
        <p:txBody>
          <a:bodyPr vert="horz" lIns="93209" tIns="46603" rIns="93209" bIns="4660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384" y="9440677"/>
            <a:ext cx="2949190" cy="498662"/>
          </a:xfrm>
          <a:prstGeom prst="rect">
            <a:avLst/>
          </a:prstGeom>
        </p:spPr>
        <p:txBody>
          <a:bodyPr vert="horz" lIns="93209" tIns="46603" rIns="93209" bIns="46603" rtlCol="0" anchor="b"/>
          <a:lstStyle>
            <a:lvl1pPr algn="r">
              <a:defRPr sz="1200"/>
            </a:lvl1pPr>
          </a:lstStyle>
          <a:p>
            <a:fld id="{C2B530E2-4519-4DB9-BEB7-B070939E129A}" type="slidenum">
              <a:rPr kumimoji="1" lang="ja-JP" altLang="en-US" smtClean="0"/>
              <a:t>‹#›</a:t>
            </a:fld>
            <a:endParaRPr kumimoji="1" lang="ja-JP" altLang="en-US"/>
          </a:p>
        </p:txBody>
      </p:sp>
    </p:spTree>
    <p:extLst>
      <p:ext uri="{BB962C8B-B14F-4D97-AF65-F5344CB8AC3E}">
        <p14:creationId xmlns:p14="http://schemas.microsoft.com/office/powerpoint/2010/main" val="4179174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9575" cy="496888"/>
          </a:xfrm>
          <a:prstGeom prst="rect">
            <a:avLst/>
          </a:prstGeom>
        </p:spPr>
        <p:txBody>
          <a:bodyPr vert="horz" lIns="91410" tIns="45707" rIns="91410" bIns="4570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2" y="0"/>
            <a:ext cx="2949575" cy="496888"/>
          </a:xfrm>
          <a:prstGeom prst="rect">
            <a:avLst/>
          </a:prstGeom>
        </p:spPr>
        <p:txBody>
          <a:bodyPr vert="horz" lIns="91410" tIns="45707" rIns="91410" bIns="45707" rtlCol="0"/>
          <a:lstStyle>
            <a:lvl1pPr algn="r">
              <a:defRPr sz="1200"/>
            </a:lvl1pPr>
          </a:lstStyle>
          <a:p>
            <a:fld id="{E786524D-9D30-4F28-9A77-09A8B3F4127D}" type="datetimeFigureOut">
              <a:rPr kumimoji="1" lang="ja-JP" altLang="en-US" smtClean="0"/>
              <a:t>2025/1/20</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10" tIns="45707" rIns="91410" bIns="45707" rtlCol="0" anchor="ctr"/>
          <a:lstStyle/>
          <a:p>
            <a:endParaRPr lang="ja-JP" altLang="en-US"/>
          </a:p>
        </p:txBody>
      </p:sp>
      <p:sp>
        <p:nvSpPr>
          <p:cNvPr id="5" name="ノート プレースホルダー 4"/>
          <p:cNvSpPr>
            <a:spLocks noGrp="1"/>
          </p:cNvSpPr>
          <p:nvPr>
            <p:ph type="body" sz="quarter" idx="3"/>
          </p:nvPr>
        </p:nvSpPr>
        <p:spPr>
          <a:xfrm>
            <a:off x="681039" y="4721226"/>
            <a:ext cx="5445125" cy="4471988"/>
          </a:xfrm>
          <a:prstGeom prst="rect">
            <a:avLst/>
          </a:prstGeom>
        </p:spPr>
        <p:txBody>
          <a:bodyPr vert="horz" lIns="91410" tIns="45707" rIns="91410" bIns="4570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864"/>
            <a:ext cx="2949575" cy="496887"/>
          </a:xfrm>
          <a:prstGeom prst="rect">
            <a:avLst/>
          </a:prstGeom>
        </p:spPr>
        <p:txBody>
          <a:bodyPr vert="horz" lIns="91410" tIns="45707" rIns="91410" bIns="4570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2" y="9440864"/>
            <a:ext cx="2949575" cy="496887"/>
          </a:xfrm>
          <a:prstGeom prst="rect">
            <a:avLst/>
          </a:prstGeom>
        </p:spPr>
        <p:txBody>
          <a:bodyPr vert="horz" lIns="91410" tIns="45707" rIns="91410" bIns="45707" rtlCol="0" anchor="b"/>
          <a:lstStyle>
            <a:lvl1pPr algn="r">
              <a:defRPr sz="1200"/>
            </a:lvl1pPr>
          </a:lstStyle>
          <a:p>
            <a:fld id="{F9D83328-8ABD-4BA1-BEFC-DDC17FF7E69A}" type="slidenum">
              <a:rPr kumimoji="1" lang="ja-JP" altLang="en-US" smtClean="0"/>
              <a:t>‹#›</a:t>
            </a:fld>
            <a:endParaRPr kumimoji="1" lang="ja-JP" altLang="en-US"/>
          </a:p>
        </p:txBody>
      </p:sp>
    </p:spTree>
    <p:extLst>
      <p:ext uri="{BB962C8B-B14F-4D97-AF65-F5344CB8AC3E}">
        <p14:creationId xmlns:p14="http://schemas.microsoft.com/office/powerpoint/2010/main" val="1923893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3</a:t>
            </a:fld>
            <a:endParaRPr kumimoji="1" lang="ja-JP" altLang="en-US"/>
          </a:p>
        </p:txBody>
      </p:sp>
    </p:spTree>
    <p:extLst>
      <p:ext uri="{BB962C8B-B14F-4D97-AF65-F5344CB8AC3E}">
        <p14:creationId xmlns:p14="http://schemas.microsoft.com/office/powerpoint/2010/main" val="3720791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17</a:t>
            </a:fld>
            <a:endParaRPr kumimoji="1" lang="ja-JP" altLang="en-US"/>
          </a:p>
        </p:txBody>
      </p:sp>
    </p:spTree>
    <p:extLst>
      <p:ext uri="{BB962C8B-B14F-4D97-AF65-F5344CB8AC3E}">
        <p14:creationId xmlns:p14="http://schemas.microsoft.com/office/powerpoint/2010/main" val="2178429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18</a:t>
            </a:fld>
            <a:endParaRPr kumimoji="1" lang="ja-JP" altLang="en-US"/>
          </a:p>
        </p:txBody>
      </p:sp>
    </p:spTree>
    <p:extLst>
      <p:ext uri="{BB962C8B-B14F-4D97-AF65-F5344CB8AC3E}">
        <p14:creationId xmlns:p14="http://schemas.microsoft.com/office/powerpoint/2010/main" val="698758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19</a:t>
            </a:fld>
            <a:endParaRPr kumimoji="1" lang="ja-JP" altLang="en-US"/>
          </a:p>
        </p:txBody>
      </p:sp>
    </p:spTree>
    <p:extLst>
      <p:ext uri="{BB962C8B-B14F-4D97-AF65-F5344CB8AC3E}">
        <p14:creationId xmlns:p14="http://schemas.microsoft.com/office/powerpoint/2010/main" val="3311205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20</a:t>
            </a:fld>
            <a:endParaRPr kumimoji="1" lang="ja-JP" altLang="en-US"/>
          </a:p>
        </p:txBody>
      </p:sp>
    </p:spTree>
    <p:extLst>
      <p:ext uri="{BB962C8B-B14F-4D97-AF65-F5344CB8AC3E}">
        <p14:creationId xmlns:p14="http://schemas.microsoft.com/office/powerpoint/2010/main" val="296589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21</a:t>
            </a:fld>
            <a:endParaRPr kumimoji="1" lang="ja-JP" altLang="en-US"/>
          </a:p>
        </p:txBody>
      </p:sp>
    </p:spTree>
    <p:extLst>
      <p:ext uri="{BB962C8B-B14F-4D97-AF65-F5344CB8AC3E}">
        <p14:creationId xmlns:p14="http://schemas.microsoft.com/office/powerpoint/2010/main" val="1740911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22</a:t>
            </a:fld>
            <a:endParaRPr kumimoji="1" lang="ja-JP" altLang="en-US"/>
          </a:p>
        </p:txBody>
      </p:sp>
    </p:spTree>
    <p:extLst>
      <p:ext uri="{BB962C8B-B14F-4D97-AF65-F5344CB8AC3E}">
        <p14:creationId xmlns:p14="http://schemas.microsoft.com/office/powerpoint/2010/main" val="2649291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23</a:t>
            </a:fld>
            <a:endParaRPr kumimoji="1" lang="ja-JP" altLang="en-US"/>
          </a:p>
        </p:txBody>
      </p:sp>
    </p:spTree>
    <p:extLst>
      <p:ext uri="{BB962C8B-B14F-4D97-AF65-F5344CB8AC3E}">
        <p14:creationId xmlns:p14="http://schemas.microsoft.com/office/powerpoint/2010/main" val="1339707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8</a:t>
            </a:fld>
            <a:endParaRPr kumimoji="1" lang="ja-JP" altLang="en-US"/>
          </a:p>
        </p:txBody>
      </p:sp>
    </p:spTree>
    <p:extLst>
      <p:ext uri="{BB962C8B-B14F-4D97-AF65-F5344CB8AC3E}">
        <p14:creationId xmlns:p14="http://schemas.microsoft.com/office/powerpoint/2010/main" val="2226649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D83328-8ABD-4BA1-BEFC-DDC17FF7E69A}"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986431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11</a:t>
            </a:fld>
            <a:endParaRPr kumimoji="1" lang="ja-JP" altLang="en-US"/>
          </a:p>
        </p:txBody>
      </p:sp>
    </p:spTree>
    <p:extLst>
      <p:ext uri="{BB962C8B-B14F-4D97-AF65-F5344CB8AC3E}">
        <p14:creationId xmlns:p14="http://schemas.microsoft.com/office/powerpoint/2010/main" val="4192185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12</a:t>
            </a:fld>
            <a:endParaRPr kumimoji="1" lang="ja-JP" altLang="en-US"/>
          </a:p>
        </p:txBody>
      </p:sp>
    </p:spTree>
    <p:extLst>
      <p:ext uri="{BB962C8B-B14F-4D97-AF65-F5344CB8AC3E}">
        <p14:creationId xmlns:p14="http://schemas.microsoft.com/office/powerpoint/2010/main" val="35212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13</a:t>
            </a:fld>
            <a:endParaRPr kumimoji="1" lang="ja-JP" altLang="en-US"/>
          </a:p>
        </p:txBody>
      </p:sp>
    </p:spTree>
    <p:extLst>
      <p:ext uri="{BB962C8B-B14F-4D97-AF65-F5344CB8AC3E}">
        <p14:creationId xmlns:p14="http://schemas.microsoft.com/office/powerpoint/2010/main" val="2694597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14</a:t>
            </a:fld>
            <a:endParaRPr kumimoji="1" lang="ja-JP" altLang="en-US"/>
          </a:p>
        </p:txBody>
      </p:sp>
    </p:spTree>
    <p:extLst>
      <p:ext uri="{BB962C8B-B14F-4D97-AF65-F5344CB8AC3E}">
        <p14:creationId xmlns:p14="http://schemas.microsoft.com/office/powerpoint/2010/main" val="1218283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093">
              <a:defRPr/>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15</a:t>
            </a:fld>
            <a:endParaRPr kumimoji="1" lang="ja-JP" altLang="en-US"/>
          </a:p>
        </p:txBody>
      </p:sp>
    </p:spTree>
    <p:extLst>
      <p:ext uri="{BB962C8B-B14F-4D97-AF65-F5344CB8AC3E}">
        <p14:creationId xmlns:p14="http://schemas.microsoft.com/office/powerpoint/2010/main" val="3884426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093">
              <a:defRPr/>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16</a:t>
            </a:fld>
            <a:endParaRPr kumimoji="1" lang="ja-JP" altLang="en-US"/>
          </a:p>
        </p:txBody>
      </p:sp>
    </p:spTree>
    <p:extLst>
      <p:ext uri="{BB962C8B-B14F-4D97-AF65-F5344CB8AC3E}">
        <p14:creationId xmlns:p14="http://schemas.microsoft.com/office/powerpoint/2010/main" val="3927384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F3D141BB-DDAC-49EB-83EE-86318DB06272}" type="datetimeFigureOut">
              <a:rPr lang="ja-JP" altLang="en-US" smtClean="0"/>
              <a:pPr>
                <a:defRPr/>
              </a:pPr>
              <a:t>2025/1/20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13D0A75-B5AC-4B44-A9E6-5C468718EDE7}" type="slidenum">
              <a:rPr lang="ja-JP" altLang="en-US"/>
              <a:pPr>
                <a:defRPr/>
              </a:pPr>
              <a:t>‹#›</a:t>
            </a:fld>
            <a:endParaRPr lang="ja-JP" altLang="en-US"/>
          </a:p>
        </p:txBody>
      </p:sp>
    </p:spTree>
    <p:extLst>
      <p:ext uri="{BB962C8B-B14F-4D97-AF65-F5344CB8AC3E}">
        <p14:creationId xmlns:p14="http://schemas.microsoft.com/office/powerpoint/2010/main" val="3675959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C67426E8-C73A-412F-BEF7-389FE39EC4B7}" type="datetimeFigureOut">
              <a:rPr lang="ja-JP" altLang="en-US" smtClean="0"/>
              <a:pPr>
                <a:defRPr/>
              </a:pPr>
              <a:t>2025/1/20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83BA9B7-A8C5-455A-9417-8018CE896041}" type="slidenum">
              <a:rPr lang="ja-JP" altLang="en-US"/>
              <a:pPr>
                <a:defRPr/>
              </a:pPr>
              <a:t>‹#›</a:t>
            </a:fld>
            <a:endParaRPr lang="ja-JP" altLang="en-US"/>
          </a:p>
        </p:txBody>
      </p:sp>
    </p:spTree>
    <p:extLst>
      <p:ext uri="{BB962C8B-B14F-4D97-AF65-F5344CB8AC3E}">
        <p14:creationId xmlns:p14="http://schemas.microsoft.com/office/powerpoint/2010/main" val="977233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E3FF8EF2-3D0F-40A3-A8F8-01C7BFE36A79}" type="datetimeFigureOut">
              <a:rPr lang="ja-JP" altLang="en-US" smtClean="0"/>
              <a:pPr>
                <a:defRPr/>
              </a:pPr>
              <a:t>2025/1/20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D3E8509-0D8F-4AFC-8F09-571DF9DEEFED}" type="slidenum">
              <a:rPr lang="ja-JP" altLang="en-US"/>
              <a:pPr>
                <a:defRPr/>
              </a:pPr>
              <a:t>‹#›</a:t>
            </a:fld>
            <a:endParaRPr lang="ja-JP" altLang="en-US"/>
          </a:p>
        </p:txBody>
      </p:sp>
    </p:spTree>
    <p:extLst>
      <p:ext uri="{BB962C8B-B14F-4D97-AF65-F5344CB8AC3E}">
        <p14:creationId xmlns:p14="http://schemas.microsoft.com/office/powerpoint/2010/main" val="2803011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3FA3957F-7473-4BF7-A524-45DFC386330F}" type="datetimeFigureOut">
              <a:rPr lang="ja-JP" altLang="en-US" smtClean="0"/>
              <a:pPr>
                <a:defRPr/>
              </a:pPr>
              <a:t>2025/1/20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4A0DCBF-9C28-4B95-8AAC-A3FF3DF71C00}" type="slidenum">
              <a:rPr lang="ja-JP" altLang="en-US"/>
              <a:pPr>
                <a:defRPr/>
              </a:pPr>
              <a:t>‹#›</a:t>
            </a:fld>
            <a:endParaRPr lang="ja-JP" altLang="en-US"/>
          </a:p>
        </p:txBody>
      </p:sp>
    </p:spTree>
    <p:extLst>
      <p:ext uri="{BB962C8B-B14F-4D97-AF65-F5344CB8AC3E}">
        <p14:creationId xmlns:p14="http://schemas.microsoft.com/office/powerpoint/2010/main" val="2515836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2C02A1C8-4683-48AD-8A68-94EDF88F24E2}" type="datetimeFigureOut">
              <a:rPr lang="ja-JP" altLang="en-US" smtClean="0"/>
              <a:pPr>
                <a:defRPr/>
              </a:pPr>
              <a:t>2025/1/20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072DB042-77C0-476D-98E1-6360DE2FC909}" type="slidenum">
              <a:rPr lang="ja-JP" altLang="en-US"/>
              <a:pPr>
                <a:defRPr/>
              </a:pPr>
              <a:t>‹#›</a:t>
            </a:fld>
            <a:endParaRPr lang="ja-JP" altLang="en-US"/>
          </a:p>
        </p:txBody>
      </p:sp>
    </p:spTree>
    <p:extLst>
      <p:ext uri="{BB962C8B-B14F-4D97-AF65-F5344CB8AC3E}">
        <p14:creationId xmlns:p14="http://schemas.microsoft.com/office/powerpoint/2010/main" val="2692010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6F124BAC-FF2A-4B93-8D43-A5ED873B10DE}" type="datetimeFigureOut">
              <a:rPr lang="ja-JP" altLang="en-US" smtClean="0"/>
              <a:pPr>
                <a:defRPr/>
              </a:pPr>
              <a:t>2025/1/20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B3E4EE7E-C446-46D2-A85E-FB50BC46B6EE}" type="slidenum">
              <a:rPr lang="ja-JP" altLang="en-US"/>
              <a:pPr>
                <a:defRPr/>
              </a:pPr>
              <a:t>‹#›</a:t>
            </a:fld>
            <a:endParaRPr lang="ja-JP" altLang="en-US"/>
          </a:p>
        </p:txBody>
      </p:sp>
    </p:spTree>
    <p:extLst>
      <p:ext uri="{BB962C8B-B14F-4D97-AF65-F5344CB8AC3E}">
        <p14:creationId xmlns:p14="http://schemas.microsoft.com/office/powerpoint/2010/main" val="3908187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0FCA4925-8BC3-42C4-B529-8950C76D73B3}" type="datetimeFigureOut">
              <a:rPr lang="ja-JP" altLang="en-US" smtClean="0"/>
              <a:pPr>
                <a:defRPr/>
              </a:pPr>
              <a:t>2025/1/20</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FA97FA98-62F8-44B6-BADB-B86E48034368}" type="slidenum">
              <a:rPr lang="ja-JP" altLang="en-US"/>
              <a:pPr>
                <a:defRPr/>
              </a:pPr>
              <a:t>‹#›</a:t>
            </a:fld>
            <a:endParaRPr lang="ja-JP" altLang="en-US"/>
          </a:p>
        </p:txBody>
      </p:sp>
    </p:spTree>
    <p:extLst>
      <p:ext uri="{BB962C8B-B14F-4D97-AF65-F5344CB8AC3E}">
        <p14:creationId xmlns:p14="http://schemas.microsoft.com/office/powerpoint/2010/main" val="2482737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2B0373AD-D20B-4F37-A633-AE00A2C0DADE}" type="datetimeFigureOut">
              <a:rPr lang="ja-JP" altLang="en-US" smtClean="0"/>
              <a:pPr>
                <a:defRPr/>
              </a:pPr>
              <a:t>2025/1/20</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C3A0600F-89AC-4E21-AE12-2F59CCF5C11A}" type="slidenum">
              <a:rPr lang="ja-JP" altLang="en-US"/>
              <a:pPr>
                <a:defRPr/>
              </a:pPr>
              <a:t>‹#›</a:t>
            </a:fld>
            <a:endParaRPr lang="ja-JP" altLang="en-US"/>
          </a:p>
        </p:txBody>
      </p:sp>
    </p:spTree>
    <p:extLst>
      <p:ext uri="{BB962C8B-B14F-4D97-AF65-F5344CB8AC3E}">
        <p14:creationId xmlns:p14="http://schemas.microsoft.com/office/powerpoint/2010/main" val="8118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AD89591C-07E5-4123-878E-07FEAAFD9107}" type="datetimeFigureOut">
              <a:rPr lang="ja-JP" altLang="en-US" smtClean="0"/>
              <a:pPr>
                <a:defRPr/>
              </a:pPr>
              <a:t>2025/1/20</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45CEF2A0-89B8-43D0-92BF-BE323AD38D54}" type="slidenum">
              <a:rPr lang="ja-JP" altLang="en-US"/>
              <a:pPr>
                <a:defRPr/>
              </a:pPr>
              <a:t>‹#›</a:t>
            </a:fld>
            <a:endParaRPr lang="ja-JP" altLang="en-US"/>
          </a:p>
        </p:txBody>
      </p:sp>
    </p:spTree>
    <p:extLst>
      <p:ext uri="{BB962C8B-B14F-4D97-AF65-F5344CB8AC3E}">
        <p14:creationId xmlns:p14="http://schemas.microsoft.com/office/powerpoint/2010/main" val="3599912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22ADFAF6-7A2F-4F13-A460-82C0FAF2D6AD}" type="datetimeFigureOut">
              <a:rPr lang="ja-JP" altLang="en-US" smtClean="0"/>
              <a:pPr>
                <a:defRPr/>
              </a:pPr>
              <a:t>2025/1/20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C6D3C2DD-D373-4529-BC42-53726378F1DA}" type="slidenum">
              <a:rPr lang="ja-JP" altLang="en-US"/>
              <a:pPr>
                <a:defRPr/>
              </a:pPr>
              <a:t>‹#›</a:t>
            </a:fld>
            <a:endParaRPr lang="ja-JP" altLang="en-US"/>
          </a:p>
        </p:txBody>
      </p:sp>
    </p:spTree>
    <p:extLst>
      <p:ext uri="{BB962C8B-B14F-4D97-AF65-F5344CB8AC3E}">
        <p14:creationId xmlns:p14="http://schemas.microsoft.com/office/powerpoint/2010/main" val="3426803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6B1247D5-9EEE-43CE-B111-83143CDC9519}" type="datetimeFigureOut">
              <a:rPr lang="ja-JP" altLang="en-US" smtClean="0"/>
              <a:pPr>
                <a:defRPr/>
              </a:pPr>
              <a:t>2025/1/20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8C23185-F718-4E79-A4A5-6A8A294A15A8}" type="slidenum">
              <a:rPr lang="ja-JP" altLang="en-US"/>
              <a:pPr>
                <a:defRPr/>
              </a:pPr>
              <a:t>‹#›</a:t>
            </a:fld>
            <a:endParaRPr lang="ja-JP" altLang="en-US"/>
          </a:p>
        </p:txBody>
      </p:sp>
    </p:spTree>
    <p:extLst>
      <p:ext uri="{BB962C8B-B14F-4D97-AF65-F5344CB8AC3E}">
        <p14:creationId xmlns:p14="http://schemas.microsoft.com/office/powerpoint/2010/main" val="3286736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BFE1AF88-CEAC-4E96-A9D1-1925FD5836A8}" type="datetimeFigureOut">
              <a:rPr lang="ja-JP" altLang="en-US" smtClean="0"/>
              <a:pPr>
                <a:defRPr/>
              </a:pPr>
              <a:t>2025/1/20</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1F02226C-96EF-427A-A5AE-4D92E288489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480" y="-20707"/>
            <a:ext cx="9145480" cy="286224"/>
          </a:xfrm>
          <a:prstGeom prst="rect">
            <a:avLst/>
          </a:prstGeom>
          <a:solidFill>
            <a:srgbClr val="002060"/>
          </a:solidFill>
          <a:ln>
            <a:noFill/>
          </a:ln>
          <a:effectLst/>
        </p:spPr>
        <p:txBody>
          <a:bodyPr wrap="square" lIns="91190" tIns="57908" rIns="91190" bIns="57908" rtlCol="0" anchor="ctr">
            <a:spAutoFit/>
          </a:bodyPr>
          <a:lstStyle/>
          <a:p>
            <a:pPr algn="r"/>
            <a:r>
              <a:rPr kumimoji="0" lang="en-US" altLang="ja-JP" sz="11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kumimoji="0" lang="ja-JP" altLang="en-US" sz="11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r>
              <a:rPr kumimoji="0" lang="en-US" altLang="ja-JP" sz="11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12</a:t>
            </a:r>
            <a:r>
              <a:rPr kumimoji="0" lang="ja-JP" altLang="en-US" sz="11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月時点</a:t>
            </a:r>
            <a:endParaRPr kumimoji="0" lang="en-US" altLang="ja-JP" sz="11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１</a:t>
            </a:r>
          </a:p>
        </p:txBody>
      </p:sp>
      <p:cxnSp>
        <p:nvCxnSpPr>
          <p:cNvPr id="3" name="直線コネクタ 2"/>
          <p:cNvCxnSpPr/>
          <p:nvPr/>
        </p:nvCxnSpPr>
        <p:spPr>
          <a:xfrm>
            <a:off x="302472" y="3502443"/>
            <a:ext cx="8537575"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タイトル 1"/>
          <p:cNvSpPr txBox="1">
            <a:spLocks/>
          </p:cNvSpPr>
          <p:nvPr/>
        </p:nvSpPr>
        <p:spPr bwMode="auto">
          <a:xfrm>
            <a:off x="1182132" y="2720335"/>
            <a:ext cx="676875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b="1" dirty="0">
                <a:solidFill>
                  <a:schemeClr val="accent1">
                    <a:lumMod val="75000"/>
                  </a:schemeClr>
                </a:solidFill>
                <a:latin typeface="Meiryo UI" panose="020B0604030504040204" pitchFamily="50" charset="-128"/>
                <a:ea typeface="Meiryo UI" panose="020B0604030504040204" pitchFamily="50" charset="-128"/>
              </a:rPr>
              <a:t>府における夏の暑さ対策</a:t>
            </a:r>
          </a:p>
        </p:txBody>
      </p:sp>
      <p:sp>
        <p:nvSpPr>
          <p:cNvPr id="8" name="タイトル 1"/>
          <p:cNvSpPr txBox="1">
            <a:spLocks/>
          </p:cNvSpPr>
          <p:nvPr/>
        </p:nvSpPr>
        <p:spPr bwMode="auto">
          <a:xfrm>
            <a:off x="1475656" y="3472727"/>
            <a:ext cx="6181704"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b="1" dirty="0">
                <a:solidFill>
                  <a:srgbClr val="376092"/>
                </a:solidFill>
                <a:latin typeface="Meiryo UI" panose="020B0604030504040204" pitchFamily="50" charset="-128"/>
                <a:ea typeface="Meiryo UI" panose="020B0604030504040204" pitchFamily="50" charset="-128"/>
              </a:rPr>
              <a:t>＜</a:t>
            </a:r>
            <a:r>
              <a:rPr lang="en-US" altLang="ja-JP" sz="3200" b="1" dirty="0">
                <a:solidFill>
                  <a:srgbClr val="376092"/>
                </a:solidFill>
                <a:latin typeface="Meiryo UI" panose="020B0604030504040204" pitchFamily="50" charset="-128"/>
                <a:ea typeface="Meiryo UI" panose="020B0604030504040204" pitchFamily="50" charset="-128"/>
              </a:rPr>
              <a:t>202</a:t>
            </a:r>
            <a:r>
              <a:rPr lang="en-US" altLang="ja-JP" sz="3200" b="1" dirty="0">
                <a:solidFill>
                  <a:schemeClr val="accent1">
                    <a:lumMod val="75000"/>
                  </a:schemeClr>
                </a:solidFill>
                <a:latin typeface="Meiryo UI" panose="020B0604030504040204" pitchFamily="50" charset="-128"/>
                <a:ea typeface="Meiryo UI" panose="020B0604030504040204" pitchFamily="50" charset="-128"/>
              </a:rPr>
              <a:t>4</a:t>
            </a:r>
            <a:r>
              <a:rPr lang="ja-JP" altLang="en-US" sz="3200" b="1" dirty="0">
                <a:solidFill>
                  <a:srgbClr val="376092"/>
                </a:solidFill>
                <a:latin typeface="Meiryo UI" panose="020B0604030504040204" pitchFamily="50" charset="-128"/>
                <a:ea typeface="Meiryo UI" panose="020B0604030504040204" pitchFamily="50" charset="-128"/>
              </a:rPr>
              <a:t>年度の取組実績＞</a:t>
            </a:r>
            <a:endParaRPr lang="en-US" altLang="ja-JP" sz="3200" b="1" dirty="0">
              <a:solidFill>
                <a:srgbClr val="376092"/>
              </a:solidFill>
              <a:latin typeface="Meiryo UI" panose="020B0604030504040204" pitchFamily="50" charset="-128"/>
              <a:ea typeface="Meiryo UI" panose="020B0604030504040204" pitchFamily="50" charset="-128"/>
            </a:endParaRPr>
          </a:p>
          <a:p>
            <a:pPr eaLnBrk="1" hangingPunct="1"/>
            <a:r>
              <a:rPr lang="ja-JP" altLang="en-US" sz="3200" b="1" dirty="0">
                <a:solidFill>
                  <a:srgbClr val="376092"/>
                </a:solidFill>
                <a:latin typeface="Meiryo UI" panose="020B0604030504040204" pitchFamily="50" charset="-128"/>
                <a:ea typeface="Meiryo UI" panose="020B0604030504040204" pitchFamily="50" charset="-128"/>
              </a:rPr>
              <a:t>＜</a:t>
            </a:r>
            <a:r>
              <a:rPr lang="en-US" altLang="ja-JP" sz="3200" b="1" dirty="0">
                <a:solidFill>
                  <a:srgbClr val="376092"/>
                </a:solidFill>
                <a:latin typeface="Meiryo UI" panose="020B0604030504040204" pitchFamily="50" charset="-128"/>
                <a:ea typeface="Meiryo UI" panose="020B0604030504040204" pitchFamily="50" charset="-128"/>
              </a:rPr>
              <a:t>20</a:t>
            </a:r>
            <a:r>
              <a:rPr lang="en-US" altLang="ja-JP" sz="3200" b="1" dirty="0">
                <a:solidFill>
                  <a:schemeClr val="accent1">
                    <a:lumMod val="75000"/>
                  </a:schemeClr>
                </a:solidFill>
                <a:latin typeface="Meiryo UI" panose="020B0604030504040204" pitchFamily="50" charset="-128"/>
                <a:ea typeface="Meiryo UI" panose="020B0604030504040204" pitchFamily="50" charset="-128"/>
              </a:rPr>
              <a:t>25</a:t>
            </a:r>
            <a:r>
              <a:rPr lang="ja-JP" altLang="en-US" sz="3200" b="1" dirty="0">
                <a:solidFill>
                  <a:srgbClr val="376092"/>
                </a:solidFill>
                <a:latin typeface="Meiryo UI" panose="020B0604030504040204" pitchFamily="50" charset="-128"/>
                <a:ea typeface="Meiryo UI" panose="020B0604030504040204" pitchFamily="50" charset="-128"/>
              </a:rPr>
              <a:t>年度の取組計画＞</a:t>
            </a:r>
          </a:p>
        </p:txBody>
      </p:sp>
      <p:sp>
        <p:nvSpPr>
          <p:cNvPr id="9" name="タイトル 1">
            <a:extLst>
              <a:ext uri="{FF2B5EF4-FFF2-40B4-BE49-F238E27FC236}">
                <a16:creationId xmlns:a16="http://schemas.microsoft.com/office/drawing/2014/main" id="{BEDC1679-C403-4963-B989-744AA003B568}"/>
              </a:ext>
            </a:extLst>
          </p:cNvPr>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56D123C9-A763-44B9-B1CB-412F3009E51B}" type="slidenum">
              <a:rPr lang="ja-JP" altLang="en-US" sz="2200" b="1" smtClean="0">
                <a:latin typeface="Meiryo UI" panose="020B0604030504040204" pitchFamily="50" charset="-128"/>
                <a:ea typeface="Meiryo UI" panose="020B0604030504040204" pitchFamily="50" charset="-128"/>
              </a:rPr>
              <a:t>1</a:t>
            </a:fld>
            <a:endParaRPr lang="ja-JP" altLang="en-US" sz="2200" b="1" dirty="0">
              <a:latin typeface="Meiryo UI" panose="020B0604030504040204" pitchFamily="50" charset="-128"/>
              <a:ea typeface="Meiryo UI" panose="020B0604030504040204" pitchFamily="50" charset="-128"/>
            </a:endParaRPr>
          </a:p>
        </p:txBody>
      </p:sp>
      <p:sp>
        <p:nvSpPr>
          <p:cNvPr id="11" name="テキスト ボックス 18">
            <a:extLst>
              <a:ext uri="{FF2B5EF4-FFF2-40B4-BE49-F238E27FC236}">
                <a16:creationId xmlns:a16="http://schemas.microsoft.com/office/drawing/2014/main" id="{51013F62-D565-47B7-A4C5-EE1C7036D376}"/>
              </a:ext>
            </a:extLst>
          </p:cNvPr>
          <p:cNvSpPr txBox="1">
            <a:spLocks noChangeArrowheads="1"/>
          </p:cNvSpPr>
          <p:nvPr/>
        </p:nvSpPr>
        <p:spPr bwMode="auto">
          <a:xfrm>
            <a:off x="8063245" y="316102"/>
            <a:ext cx="1031240" cy="29238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spAutoFit/>
          </a:bodyPr>
          <a:lstStyle/>
          <a:p>
            <a:pPr algn="ctr"/>
            <a:r>
              <a:rPr lang="ja-JP" sz="1300" kern="100" dirty="0">
                <a:effectLst/>
                <a:latin typeface="メイリオ" panose="020B0604030504040204" pitchFamily="50" charset="-128"/>
                <a:ea typeface="ＭＳ ゴシック" panose="020B0609070205080204" pitchFamily="49" charset="-128"/>
                <a:cs typeface="Times New Roman" panose="02020603050405020304" pitchFamily="18" charset="0"/>
              </a:rPr>
              <a:t>資料１</a:t>
            </a:r>
            <a:endParaRPr lang="ja-JP" sz="13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645330" y="583898"/>
            <a:ext cx="7959118" cy="5929782"/>
          </a:xfrm>
          <a:prstGeom prst="roundRect">
            <a:avLst>
              <a:gd name="adj" fmla="val 4326"/>
            </a:avLst>
          </a:prstGeom>
          <a:solidFill>
            <a:schemeClr val="accent5">
              <a:lumMod val="20000"/>
              <a:lumOff val="80000"/>
            </a:schemeClr>
          </a:solidFill>
          <a:ln w="73025" cmpd="dbl">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043608" y="1333982"/>
            <a:ext cx="7056784" cy="4649414"/>
          </a:xfrm>
          <a:prstGeom prst="rect">
            <a:avLst/>
          </a:prstGeom>
        </p:spPr>
        <p:txBody>
          <a:bodyPr wrap="square">
            <a:spAutoFit/>
          </a:bodyPr>
          <a:lstStyle/>
          <a:p>
            <a:pPr>
              <a:lnSpc>
                <a:spcPct val="150000"/>
              </a:lnSpc>
              <a:spcBef>
                <a:spcPts val="1200"/>
              </a:spcBef>
            </a:pPr>
            <a:r>
              <a:rPr kumimoji="0" lang="ja-JP" altLang="en-US"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（１）暑さ対策・熱中症予防に関する啓発</a:t>
            </a:r>
            <a:endParaRPr kumimoji="0" lang="en-US" altLang="ja-JP"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1200"/>
              </a:spcBef>
            </a:pPr>
            <a:r>
              <a:rPr kumimoji="0" lang="ja-JP" altLang="en-US" sz="2800" b="1" kern="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（２）涼しい空間の活用促進</a:t>
            </a:r>
            <a:endParaRPr kumimoji="0" lang="en-US" altLang="ja-JP" sz="2800" b="1" kern="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1200"/>
              </a:spcBef>
            </a:pPr>
            <a:r>
              <a:rPr kumimoji="0" lang="ja-JP" altLang="en-US" sz="2800" b="1" kern="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（３）クールスポットの創出・活用</a:t>
            </a:r>
            <a:endParaRPr kumimoji="0" lang="en-US" altLang="ja-JP" sz="2800" b="1" kern="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1200"/>
              </a:spcBef>
            </a:pPr>
            <a:r>
              <a:rPr kumimoji="0" lang="ja-JP" altLang="en-US" sz="2800" b="1" kern="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（４）緑化</a:t>
            </a:r>
            <a:r>
              <a:rPr kumimoji="0" lang="ja-JP" altLang="en-US" sz="2800" b="1" kern="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800" b="1" kern="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緑陰形成</a:t>
            </a:r>
            <a:endParaRPr kumimoji="0" lang="en-US" altLang="ja-JP" sz="2800" b="1" kern="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1200"/>
              </a:spcBef>
            </a:pPr>
            <a:r>
              <a:rPr kumimoji="0" lang="ja-JP" altLang="en-US" sz="2800" b="1" kern="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（５）建築物における取組</a:t>
            </a:r>
            <a:endParaRPr kumimoji="0" lang="en-US" altLang="ja-JP" sz="2800" b="1" kern="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1200"/>
              </a:spcBef>
            </a:pPr>
            <a:r>
              <a:rPr kumimoji="0" lang="ja-JP" altLang="en-US" sz="2800" b="1" kern="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（６）路面や空気を</a:t>
            </a:r>
            <a:r>
              <a:rPr kumimoji="0" lang="ja-JP" altLang="en-US"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冷やす取組</a:t>
            </a:r>
            <a:endParaRPr kumimoji="0" lang="en-US" altLang="ja-JP"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4C069CA6-37C5-4035-B59B-801326D210B5}" type="slidenum">
              <a:rPr lang="ja-JP" altLang="en-US" sz="2200" b="1" smtClean="0">
                <a:latin typeface="Meiryo UI" panose="020B0604030504040204" pitchFamily="50" charset="-128"/>
                <a:ea typeface="Meiryo UI" panose="020B0604030504040204" pitchFamily="50" charset="-128"/>
              </a:rPr>
              <a:t>10</a:t>
            </a:fld>
            <a:endParaRPr lang="ja-JP" altLang="en-US" sz="2200" b="1" dirty="0">
              <a:latin typeface="Meiryo UI" panose="020B0604030504040204" pitchFamily="50" charset="-128"/>
              <a:ea typeface="Meiryo UI" panose="020B0604030504040204" pitchFamily="50" charset="-128"/>
            </a:endParaRPr>
          </a:p>
        </p:txBody>
      </p:sp>
      <p:sp>
        <p:nvSpPr>
          <p:cNvPr id="5" name="角丸四角形 4"/>
          <p:cNvSpPr/>
          <p:nvPr/>
        </p:nvSpPr>
        <p:spPr>
          <a:xfrm>
            <a:off x="1691680" y="295866"/>
            <a:ext cx="5544616" cy="507832"/>
          </a:xfrm>
          <a:prstGeom prst="roundRect">
            <a:avLst/>
          </a:prstGeom>
          <a:ln>
            <a:solidFill>
              <a:schemeClr val="accent5">
                <a:lumMod val="75000"/>
              </a:schemeClr>
            </a:solidFill>
          </a:ln>
        </p:spPr>
        <p:style>
          <a:lnRef idx="3">
            <a:schemeClr val="lt1"/>
          </a:lnRef>
          <a:fillRef idx="1">
            <a:schemeClr val="accent5"/>
          </a:fillRef>
          <a:effectRef idx="1">
            <a:schemeClr val="accent5"/>
          </a:effectRef>
          <a:fontRef idx="minor">
            <a:schemeClr val="lt1"/>
          </a:fontRef>
        </p:style>
        <p:txBody>
          <a:bodyPr rtlCol="0" anchor="t" anchorCtr="0"/>
          <a:lstStyle/>
          <a:p>
            <a:pPr algn="ctr"/>
            <a:r>
              <a:rPr lang="ja-JP" altLang="en-US" sz="28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３．各部局の取組</a:t>
            </a:r>
          </a:p>
        </p:txBody>
      </p:sp>
    </p:spTree>
    <p:extLst>
      <p:ext uri="{BB962C8B-B14F-4D97-AF65-F5344CB8AC3E}">
        <p14:creationId xmlns:p14="http://schemas.microsoft.com/office/powerpoint/2010/main" val="4076165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23"/>
          <p:cNvSpPr/>
          <p:nvPr/>
        </p:nvSpPr>
        <p:spPr>
          <a:xfrm>
            <a:off x="1619671" y="530420"/>
            <a:ext cx="7456863" cy="683033"/>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1619671" y="663966"/>
            <a:ext cx="5039745" cy="369332"/>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おおさか気候変動適応・普及強化事業</a:t>
            </a:r>
            <a:endParaRPr lang="en-US" altLang="ja-JP" b="1"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4190996765"/>
              </p:ext>
            </p:extLst>
          </p:nvPr>
        </p:nvGraphicFramePr>
        <p:xfrm>
          <a:off x="251520" y="1252454"/>
          <a:ext cx="8772545" cy="1306617"/>
        </p:xfrm>
        <a:graphic>
          <a:graphicData uri="http://schemas.openxmlformats.org/drawingml/2006/table">
            <a:tbl>
              <a:tblPr firstRow="1" bandRow="1">
                <a:tableStyleId>{5C22544A-7EE6-4342-B048-85BDC9FD1C3A}</a:tableStyleId>
              </a:tblPr>
              <a:tblGrid>
                <a:gridCol w="8772545">
                  <a:extLst>
                    <a:ext uri="{9D8B030D-6E8A-4147-A177-3AD203B41FA5}">
                      <a16:colId xmlns:a16="http://schemas.microsoft.com/office/drawing/2014/main" val="20000"/>
                    </a:ext>
                  </a:extLst>
                </a:gridCol>
              </a:tblGrid>
              <a:tr h="2911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1001817">
                <a:tc>
                  <a:txBody>
                    <a:bodyPr/>
                    <a:lstStyle/>
                    <a:p>
                      <a:pPr marL="180000" marR="0" lvl="0" indent="-360000" algn="l"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■業界団体等に対して、おおさか気候変動適応センターに集積した科学的知見や連携体制を活用したセミナー等を開催することにより、気候変動への適応策普及を強化する狙い。</a:t>
                      </a:r>
                      <a:endPar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000" marR="0" lvl="0" indent="-360000" algn="l"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（当事業は、</a:t>
                      </a:r>
                      <a:r>
                        <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R2</a:t>
                      </a: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）に大阪府が設置したおおさか気候変動適応センターへ業務委託して実施）</a:t>
                      </a:r>
                      <a:endPar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30" name="表 29"/>
          <p:cNvGraphicFramePr>
            <a:graphicFrameLocks noGrp="1"/>
          </p:cNvGraphicFramePr>
          <p:nvPr>
            <p:extLst>
              <p:ext uri="{D42A27DB-BD31-4B8C-83A1-F6EECF244321}">
                <p14:modId xmlns:p14="http://schemas.microsoft.com/office/powerpoint/2010/main" val="1187548169"/>
              </p:ext>
            </p:extLst>
          </p:nvPr>
        </p:nvGraphicFramePr>
        <p:xfrm>
          <a:off x="251520" y="2604761"/>
          <a:ext cx="8772545" cy="4064599"/>
        </p:xfrm>
        <a:graphic>
          <a:graphicData uri="http://schemas.openxmlformats.org/drawingml/2006/table">
            <a:tbl>
              <a:tblPr firstRow="1" bandRow="1">
                <a:tableStyleId>{5C22544A-7EE6-4342-B048-85BDC9FD1C3A}</a:tableStyleId>
              </a:tblPr>
              <a:tblGrid>
                <a:gridCol w="8772545">
                  <a:extLst>
                    <a:ext uri="{9D8B030D-6E8A-4147-A177-3AD203B41FA5}">
                      <a16:colId xmlns:a16="http://schemas.microsoft.com/office/drawing/2014/main" val="20000"/>
                    </a:ext>
                  </a:extLst>
                </a:gridCol>
              </a:tblGrid>
              <a:tr h="387620">
                <a:tc>
                  <a:txBody>
                    <a:bodyPr/>
                    <a:lstStyle/>
                    <a:p>
                      <a:pPr algn="ctr"/>
                      <a:r>
                        <a:rPr kumimoji="1" lang="en-US" altLang="ja-JP"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R6</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の具体的な取組内容</a:t>
                      </a:r>
                    </a:p>
                  </a:txBody>
                  <a:tcPr marL="0" marR="0" marT="0" marB="0" anchor="ctr">
                    <a:solidFill>
                      <a:srgbClr val="0070C0"/>
                    </a:solidFill>
                  </a:tcPr>
                </a:tc>
                <a:extLst>
                  <a:ext uri="{0D108BD9-81ED-4DB2-BD59-A6C34878D82A}">
                    <a16:rowId xmlns:a16="http://schemas.microsoft.com/office/drawing/2014/main" val="10000"/>
                  </a:ext>
                </a:extLst>
              </a:tr>
              <a:tr h="3676979">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dirty="0"/>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33" name="タイトル 1"/>
          <p:cNvSpPr txBox="1">
            <a:spLocks/>
          </p:cNvSpPr>
          <p:nvPr/>
        </p:nvSpPr>
        <p:spPr>
          <a:xfrm>
            <a:off x="8439416" y="6525344"/>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B8193D1F-B15F-4125-9AF9-A62853FBE371}" type="slidenum">
              <a:rPr lang="ja-JP" altLang="en-US" sz="2200" b="1" smtClean="0">
                <a:latin typeface="Meiryo UI" panose="020B0604030504040204" pitchFamily="50" charset="-128"/>
                <a:ea typeface="Meiryo UI" panose="020B0604030504040204" pitchFamily="50" charset="-128"/>
              </a:rPr>
              <a:t>11</a:t>
            </a:fld>
            <a:endParaRPr lang="en-US" altLang="ja-JP" sz="2200" b="1" dirty="0">
              <a:latin typeface="Meiryo UI" panose="020B0604030504040204" pitchFamily="50" charset="-128"/>
              <a:ea typeface="Meiryo UI" panose="020B0604030504040204" pitchFamily="50" charset="-128"/>
            </a:endParaRPr>
          </a:p>
        </p:txBody>
      </p:sp>
      <p:sp>
        <p:nvSpPr>
          <p:cNvPr id="27" name="角丸四角形 26"/>
          <p:cNvSpPr/>
          <p:nvPr/>
        </p:nvSpPr>
        <p:spPr>
          <a:xfrm>
            <a:off x="251520" y="548836"/>
            <a:ext cx="12961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①</a:t>
            </a:r>
          </a:p>
        </p:txBody>
      </p:sp>
      <p:sp>
        <p:nvSpPr>
          <p:cNvPr id="14" name="正方形/長方形 1"/>
          <p:cNvSpPr>
            <a:spLocks noChangeArrowheads="1"/>
          </p:cNvSpPr>
          <p:nvPr/>
        </p:nvSpPr>
        <p:spPr bwMode="auto">
          <a:xfrm>
            <a:off x="7314327" y="919476"/>
            <a:ext cx="1794177"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
            <a:extLst>
              <a:ext uri="{FF2B5EF4-FFF2-40B4-BE49-F238E27FC236}">
                <a16:creationId xmlns:a16="http://schemas.microsoft.com/office/drawing/2014/main" id="{D29E7904-6146-4420-8CD4-3E280BA7BB77}"/>
              </a:ext>
            </a:extLst>
          </p:cNvPr>
          <p:cNvSpPr>
            <a:spLocks noChangeArrowheads="1"/>
          </p:cNvSpPr>
          <p:nvPr/>
        </p:nvSpPr>
        <p:spPr bwMode="auto">
          <a:xfrm>
            <a:off x="3277662" y="3205145"/>
            <a:ext cx="5724128" cy="2628668"/>
          </a:xfrm>
          <a:prstGeom prst="rect">
            <a:avLst/>
          </a:prstGeom>
          <a:noFill/>
          <a:ln w="9525" algn="ctr">
            <a:noFill/>
            <a:round/>
            <a:headEnd/>
            <a:tailEnd/>
          </a:ln>
        </p:spPr>
        <p:txBody>
          <a:bodyPr wrap="square">
            <a:spAutoFit/>
          </a:bodyPr>
          <a:lstStyle/>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◆暑さ対策の指導、支援手法の習得を目的とし、子どもに関わる方、高齢者</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に関わる方向けの暑さ対策セミナーをそれぞれ開催</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オンライン及び会場によるハイブリッ式で開催し手話通訳を導入</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５月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名参加）、５月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362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名参加）</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◆情報提供や支援を目的とし、市町村の気候変動や暑さ対策に関する業務を</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所管する担当職員向けのワークショップ及びセミナーを開催</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市</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名参加）</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◆気候変動影響・適応の最新情報収集・発信として、</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昨年度発行した「おおさか気候変動</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適応</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ハンドブック」改訂版を府民や関係団体へ配布</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a:extLst>
              <a:ext uri="{FF2B5EF4-FFF2-40B4-BE49-F238E27FC236}">
                <a16:creationId xmlns:a16="http://schemas.microsoft.com/office/drawing/2014/main" id="{5A05C41B-ACD9-4B8B-86F0-C35038DCA598}"/>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5000"/>
                    </a14:imgEffect>
                    <a14:imgEffect>
                      <a14:brightnessContrast bright="12000" contrast="9000"/>
                    </a14:imgEffect>
                  </a14:imgLayer>
                </a14:imgProps>
              </a:ext>
              <a:ext uri="{28A0092B-C50C-407E-A947-70E740481C1C}">
                <a14:useLocalDpi xmlns:a14="http://schemas.microsoft.com/office/drawing/2010/main"/>
              </a:ext>
            </a:extLst>
          </a:blip>
          <a:srcRect/>
          <a:stretch/>
        </p:blipFill>
        <p:spPr>
          <a:xfrm>
            <a:off x="504658" y="4932756"/>
            <a:ext cx="2699190" cy="1592588"/>
          </a:xfrm>
          <a:prstGeom prst="rect">
            <a:avLst/>
          </a:prstGeom>
        </p:spPr>
      </p:pic>
      <p:pic>
        <p:nvPicPr>
          <p:cNvPr id="20" name="図 19">
            <a:extLst>
              <a:ext uri="{FF2B5EF4-FFF2-40B4-BE49-F238E27FC236}">
                <a16:creationId xmlns:a16="http://schemas.microsoft.com/office/drawing/2014/main" id="{D2965355-3726-4ECA-BEED-A6C0AF9D6825}"/>
              </a:ext>
            </a:extLst>
          </p:cNvPr>
          <p:cNvPicPr/>
          <p:nvPr/>
        </p:nvPicPr>
        <p:blipFill rotWithShape="1">
          <a:blip r:embed="rId5" cstate="screen">
            <a:extLst>
              <a:ext uri="{BEBA8EAE-BF5A-486C-A8C5-ECC9F3942E4B}">
                <a14:imgProps xmlns:a14="http://schemas.microsoft.com/office/drawing/2010/main">
                  <a14:imgLayer r:embed="rId6">
                    <a14:imgEffect>
                      <a14:brightnessContrast bright="27000" contrast="-4000"/>
                    </a14:imgEffect>
                  </a14:imgLayer>
                </a14:imgProps>
              </a:ext>
              <a:ext uri="{28A0092B-C50C-407E-A947-70E740481C1C}">
                <a14:useLocalDpi xmlns:a14="http://schemas.microsoft.com/office/drawing/2010/main"/>
              </a:ext>
            </a:extLst>
          </a:blip>
          <a:srcRect/>
          <a:stretch/>
        </p:blipFill>
        <p:spPr bwMode="auto">
          <a:xfrm>
            <a:off x="514731" y="3140968"/>
            <a:ext cx="2697610" cy="1634569"/>
          </a:xfrm>
          <a:prstGeom prst="rect">
            <a:avLst/>
          </a:prstGeom>
          <a:noFill/>
          <a:ln>
            <a:noFill/>
          </a:ln>
          <a:extLst>
            <a:ext uri="{53640926-AAD7-44D8-BBD7-CCE9431645EC}">
              <a14:shadowObscured xmlns:a14="http://schemas.microsoft.com/office/drawing/2010/main"/>
            </a:ext>
          </a:extLst>
        </p:spPr>
      </p:pic>
      <p:pic>
        <p:nvPicPr>
          <p:cNvPr id="17" name="図 16">
            <a:extLst>
              <a:ext uri="{FF2B5EF4-FFF2-40B4-BE49-F238E27FC236}">
                <a16:creationId xmlns:a16="http://schemas.microsoft.com/office/drawing/2014/main" id="{DA8E1278-56A6-4569-9A97-7E90A2FE724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01853" y="4819764"/>
            <a:ext cx="1741169" cy="1249910"/>
          </a:xfrm>
          <a:prstGeom prst="rect">
            <a:avLst/>
          </a:prstGeom>
          <a:ln>
            <a:solidFill>
              <a:schemeClr val="tx1"/>
            </a:solidFill>
          </a:ln>
        </p:spPr>
      </p:pic>
      <p:sp>
        <p:nvSpPr>
          <p:cNvPr id="16" name="四角形: 角を丸くする 15">
            <a:extLst>
              <a:ext uri="{FF2B5EF4-FFF2-40B4-BE49-F238E27FC236}">
                <a16:creationId xmlns:a16="http://schemas.microsoft.com/office/drawing/2014/main" id="{FDA4749C-0B6A-4672-B847-9D51A2B0FF57}"/>
              </a:ext>
            </a:extLst>
          </p:cNvPr>
          <p:cNvSpPr/>
          <p:nvPr/>
        </p:nvSpPr>
        <p:spPr>
          <a:xfrm>
            <a:off x="3456986" y="6143166"/>
            <a:ext cx="4248472" cy="48241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ja-JP" sz="1400" b="1" dirty="0">
                <a:solidFill>
                  <a:schemeClr val="bg1"/>
                </a:solidFill>
                <a:latin typeface="Meiryo UI" panose="020B0604030504040204" pitchFamily="50" charset="-128"/>
                <a:ea typeface="Meiryo UI" panose="020B0604030504040204" pitchFamily="50" charset="-128"/>
              </a:rPr>
              <a:t>2025</a:t>
            </a:r>
            <a:r>
              <a:rPr lang="ja-JP" altLang="en-US" sz="1400" b="1" dirty="0">
                <a:solidFill>
                  <a:schemeClr val="bg1"/>
                </a:solidFill>
                <a:latin typeface="Meiryo UI" panose="020B0604030504040204" pitchFamily="50" charset="-128"/>
                <a:ea typeface="Meiryo UI" panose="020B0604030504040204" pitchFamily="50" charset="-128"/>
              </a:rPr>
              <a:t>年度（</a:t>
            </a:r>
            <a:r>
              <a:rPr lang="en-US" altLang="ja-JP" sz="1400" b="1" dirty="0">
                <a:solidFill>
                  <a:schemeClr val="bg1"/>
                </a:solidFill>
                <a:latin typeface="Meiryo UI" panose="020B0604030504040204" pitchFamily="50" charset="-128"/>
                <a:ea typeface="Meiryo UI" panose="020B0604030504040204" pitchFamily="50" charset="-128"/>
              </a:rPr>
              <a:t>R7</a:t>
            </a:r>
            <a:r>
              <a:rPr lang="ja-JP" altLang="en-US" sz="1400" b="1" dirty="0">
                <a:solidFill>
                  <a:schemeClr val="bg1"/>
                </a:solidFill>
                <a:latin typeface="Meiryo UI" panose="020B0604030504040204" pitchFamily="50" charset="-128"/>
                <a:ea typeface="Meiryo UI" panose="020B0604030504040204" pitchFamily="50" charset="-128"/>
              </a:rPr>
              <a:t>）継続予定</a:t>
            </a:r>
            <a:endParaRPr lang="en-US" altLang="ja-JP" sz="140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63640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799025" y="571811"/>
            <a:ext cx="7273117" cy="657827"/>
            <a:chOff x="3075868" y="2420887"/>
            <a:chExt cx="3580153"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9038" y="2599624"/>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暑さ指数、熱中症警戒アラートの活用促進</a:t>
              </a:r>
              <a:endParaRPr lang="ja-JP" altLang="en-US" sz="2000" b="1" strike="sngStrike"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 name="角丸四角形 10"/>
          <p:cNvSpPr/>
          <p:nvPr/>
        </p:nvSpPr>
        <p:spPr>
          <a:xfrm>
            <a:off x="230661" y="584509"/>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②</a:t>
            </a:r>
          </a:p>
        </p:txBody>
      </p:sp>
      <p:graphicFrame>
        <p:nvGraphicFramePr>
          <p:cNvPr id="24" name="表 23"/>
          <p:cNvGraphicFramePr>
            <a:graphicFrameLocks noGrp="1"/>
          </p:cNvGraphicFramePr>
          <p:nvPr>
            <p:extLst>
              <p:ext uri="{D42A27DB-BD31-4B8C-83A1-F6EECF244321}">
                <p14:modId xmlns:p14="http://schemas.microsoft.com/office/powerpoint/2010/main" val="4071016411"/>
              </p:ext>
            </p:extLst>
          </p:nvPr>
        </p:nvGraphicFramePr>
        <p:xfrm>
          <a:off x="230661" y="1350869"/>
          <a:ext cx="8877843" cy="5288242"/>
        </p:xfrm>
        <a:graphic>
          <a:graphicData uri="http://schemas.openxmlformats.org/drawingml/2006/table">
            <a:tbl>
              <a:tblPr firstRow="1" bandRow="1">
                <a:tableStyleId>{5C22544A-7EE6-4342-B048-85BDC9FD1C3A}</a:tableStyleId>
              </a:tblPr>
              <a:tblGrid>
                <a:gridCol w="8877843">
                  <a:extLst>
                    <a:ext uri="{9D8B030D-6E8A-4147-A177-3AD203B41FA5}">
                      <a16:colId xmlns:a16="http://schemas.microsoft.com/office/drawing/2014/main" val="20000"/>
                    </a:ext>
                  </a:extLst>
                </a:gridCol>
              </a:tblGrid>
              <a:tr h="488878">
                <a:tc>
                  <a:txBody>
                    <a:bodyPr/>
                    <a:lstStyle/>
                    <a:p>
                      <a:pPr algn="ctr"/>
                      <a:r>
                        <a:rPr kumimoji="1" lang="en-US" altLang="ja-JP"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R6</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）の具体的な取組内容</a:t>
                      </a:r>
                    </a:p>
                  </a:txBody>
                  <a:tcPr marL="0" marR="0" marT="0" marB="0" anchor="ctr">
                    <a:solidFill>
                      <a:srgbClr val="0070C0"/>
                    </a:solidFill>
                  </a:tcPr>
                </a:tc>
                <a:extLst>
                  <a:ext uri="{0D108BD9-81ED-4DB2-BD59-A6C34878D82A}">
                    <a16:rowId xmlns:a16="http://schemas.microsoft.com/office/drawing/2014/main" val="10000"/>
                  </a:ext>
                </a:extLst>
              </a:tr>
              <a:tr h="4799364">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7" name="正方形/長方形 1"/>
          <p:cNvSpPr>
            <a:spLocks noChangeArrowheads="1"/>
          </p:cNvSpPr>
          <p:nvPr/>
        </p:nvSpPr>
        <p:spPr bwMode="auto">
          <a:xfrm>
            <a:off x="5389688" y="976464"/>
            <a:ext cx="3857064"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（環境農林水産部・危機管理室・府民文化部）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1"/>
          <p:cNvSpPr>
            <a:spLocks noChangeArrowheads="1"/>
          </p:cNvSpPr>
          <p:nvPr/>
        </p:nvSpPr>
        <p:spPr bwMode="auto">
          <a:xfrm>
            <a:off x="185032" y="1851632"/>
            <a:ext cx="4496784" cy="1661993"/>
          </a:xfrm>
          <a:prstGeom prst="rect">
            <a:avLst/>
          </a:prstGeom>
          <a:noFill/>
          <a:ln w="9525" algn="ctr">
            <a:noFill/>
            <a:round/>
            <a:headEnd/>
            <a:tailEnd/>
          </a:ln>
        </p:spPr>
        <p:txBody>
          <a:bodyPr wrap="square">
            <a:spAutoFit/>
          </a:bodyPr>
          <a:lstStyle/>
          <a:p>
            <a:pPr marL="180975" indent="-180975"/>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HP</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「暑さ対策情報ポータルサイト」の更新</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endParaRPr lang="ja-JP" altLang="en-US" sz="400" b="1"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400" dirty="0">
                <a:latin typeface="Meiryo UI" panose="020B0604030504040204" pitchFamily="50" charset="-128"/>
                <a:ea typeface="Meiryo UI" panose="020B0604030504040204" pitchFamily="50" charset="-128"/>
                <a:cs typeface="Meiryo UI" panose="020B0604030504040204" pitchFamily="50" charset="-128"/>
              </a:rPr>
              <a:t>　・大阪府域の暑さ情報をすぐに確認できるようポータル上部にバナーを作成</a:t>
            </a:r>
            <a:endParaRPr lang="ja-JP" altLang="en-US" sz="400" b="1"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400" dirty="0">
                <a:latin typeface="Meiryo UI" panose="020B0604030504040204" pitchFamily="50" charset="-128"/>
                <a:ea typeface="Meiryo UI" panose="020B0604030504040204" pitchFamily="50" charset="-128"/>
                <a:cs typeface="Meiryo UI" panose="020B0604030504040204" pitchFamily="50" charset="-128"/>
              </a:rPr>
              <a:t>　・暑さ指数と熱中症危険性の関係について解説し、府域６地点の暑さ指数をすぐに確認できるようバナーを作成。</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400" dirty="0">
                <a:latin typeface="Meiryo UI" panose="020B0604030504040204" pitchFamily="50" charset="-128"/>
                <a:ea typeface="Meiryo UI" panose="020B0604030504040204" pitchFamily="50" charset="-128"/>
                <a:cs typeface="Meiryo UI" panose="020B0604030504040204" pitchFamily="50" charset="-128"/>
              </a:rPr>
              <a:t>　・環境省「公式</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LINE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アカウント」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や「メール配信サービス」など暑さ指数確認ツールの紹介の充実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17247951-87CF-4661-8839-8746FB408A4E}" type="slidenum">
              <a:rPr lang="ja-JP" altLang="en-US" sz="2200" b="1" smtClean="0">
                <a:latin typeface="Meiryo UI" panose="020B0604030504040204" pitchFamily="50" charset="-128"/>
                <a:ea typeface="Meiryo UI" panose="020B0604030504040204" pitchFamily="50" charset="-128"/>
              </a:rPr>
              <a:t>12</a:t>
            </a:fld>
            <a:endParaRPr lang="ja-JP" altLang="en-US" sz="2200" b="1" dirty="0">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5F777ADB-965B-4841-AD41-B8B00B53D308}"/>
              </a:ext>
            </a:extLst>
          </p:cNvPr>
          <p:cNvSpPr txBox="1"/>
          <p:nvPr/>
        </p:nvSpPr>
        <p:spPr>
          <a:xfrm>
            <a:off x="3227113" y="3505305"/>
            <a:ext cx="1534324" cy="430887"/>
          </a:xfrm>
          <a:prstGeom prst="rect">
            <a:avLst/>
          </a:prstGeom>
          <a:noFill/>
          <a:ln w="28575">
            <a:noFill/>
          </a:ln>
        </p:spPr>
        <p:txBody>
          <a:bodyPr wrap="square" lIns="36000" rIns="36000" rtlCol="0">
            <a:spAutoFit/>
          </a:bodyPr>
          <a:lstStyle/>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HP</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「大阪府暑さ対策</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情報ポータルサイト」</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四角形: 角を丸くする 21">
            <a:extLst>
              <a:ext uri="{FF2B5EF4-FFF2-40B4-BE49-F238E27FC236}">
                <a16:creationId xmlns:a16="http://schemas.microsoft.com/office/drawing/2014/main" id="{3B94650B-C311-4888-9022-748B9EE93A61}"/>
              </a:ext>
            </a:extLst>
          </p:cNvPr>
          <p:cNvSpPr/>
          <p:nvPr/>
        </p:nvSpPr>
        <p:spPr>
          <a:xfrm>
            <a:off x="899592" y="6233169"/>
            <a:ext cx="7402093" cy="48241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ja-JP" sz="1400" b="1" dirty="0">
                <a:solidFill>
                  <a:schemeClr val="bg1"/>
                </a:solidFill>
                <a:latin typeface="Meiryo UI" panose="020B0604030504040204" pitchFamily="50" charset="-128"/>
                <a:ea typeface="Meiryo UI" panose="020B0604030504040204" pitchFamily="50" charset="-128"/>
              </a:rPr>
              <a:t>2025</a:t>
            </a:r>
            <a:r>
              <a:rPr lang="ja-JP" altLang="en-US" sz="1400" b="1" dirty="0">
                <a:solidFill>
                  <a:schemeClr val="bg1"/>
                </a:solidFill>
                <a:latin typeface="Meiryo UI" panose="020B0604030504040204" pitchFamily="50" charset="-128"/>
                <a:ea typeface="Meiryo UI" panose="020B0604030504040204" pitchFamily="50" charset="-128"/>
              </a:rPr>
              <a:t>年度（</a:t>
            </a:r>
            <a:r>
              <a:rPr lang="en-US" altLang="ja-JP" sz="1400" b="1" dirty="0">
                <a:solidFill>
                  <a:schemeClr val="bg1"/>
                </a:solidFill>
                <a:latin typeface="Meiryo UI" panose="020B0604030504040204" pitchFamily="50" charset="-128"/>
                <a:ea typeface="Meiryo UI" panose="020B0604030504040204" pitchFamily="50" charset="-128"/>
              </a:rPr>
              <a:t>R7</a:t>
            </a:r>
            <a:r>
              <a:rPr lang="ja-JP" altLang="en-US" sz="1400" b="1" dirty="0">
                <a:solidFill>
                  <a:schemeClr val="bg1"/>
                </a:solidFill>
                <a:latin typeface="Meiryo UI" panose="020B0604030504040204" pitchFamily="50" charset="-128"/>
                <a:ea typeface="Meiryo UI" panose="020B0604030504040204" pitchFamily="50" charset="-128"/>
              </a:rPr>
              <a:t>）継続予定</a:t>
            </a:r>
            <a:endParaRPr lang="en-US" altLang="ja-JP" sz="1400" dirty="0">
              <a:solidFill>
                <a:schemeClr val="bg1"/>
              </a:solidFill>
              <a:latin typeface="Meiryo UI" panose="020B0604030504040204" pitchFamily="50" charset="-128"/>
              <a:ea typeface="Meiryo UI" panose="020B0604030504040204" pitchFamily="50" charset="-128"/>
            </a:endParaRPr>
          </a:p>
        </p:txBody>
      </p:sp>
      <p:sp>
        <p:nvSpPr>
          <p:cNvPr id="25" name="正方形/長方形 1">
            <a:extLst>
              <a:ext uri="{FF2B5EF4-FFF2-40B4-BE49-F238E27FC236}">
                <a16:creationId xmlns:a16="http://schemas.microsoft.com/office/drawing/2014/main" id="{D1449ECE-D0F6-456A-B524-FC66F68122E8}"/>
              </a:ext>
            </a:extLst>
          </p:cNvPr>
          <p:cNvSpPr>
            <a:spLocks noChangeArrowheads="1"/>
          </p:cNvSpPr>
          <p:nvPr/>
        </p:nvSpPr>
        <p:spPr bwMode="auto">
          <a:xfrm>
            <a:off x="4504029" y="1843401"/>
            <a:ext cx="4366977" cy="1877437"/>
          </a:xfrm>
          <a:prstGeom prst="rect">
            <a:avLst/>
          </a:prstGeom>
          <a:noFill/>
          <a:ln w="9525" algn="ctr">
            <a:noFill/>
            <a:round/>
            <a:headEnd/>
            <a:tailEnd/>
          </a:ln>
        </p:spPr>
        <p:txBody>
          <a:bodyPr wrap="square">
            <a:spAutoFit/>
          </a:bodyPr>
          <a:lstStyle/>
          <a:p>
            <a:pPr marL="180975" indent="-180975"/>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◆公式</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X</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「おおさか暑さ情報＠大阪府」の運用開始</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endParaRPr lang="ja-JP" altLang="en-US" sz="400" b="1"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400" dirty="0">
                <a:latin typeface="Meiryo UI" panose="020B0604030504040204" pitchFamily="50" charset="-128"/>
                <a:ea typeface="Meiryo UI" panose="020B0604030504040204" pitchFamily="50" charset="-128"/>
                <a:cs typeface="Meiryo UI" panose="020B0604030504040204" pitchFamily="50" charset="-128"/>
              </a:rPr>
              <a:t>　・環境省「公式</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LINE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アカウント」で配信される大阪府内</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400" dirty="0">
                <a:latin typeface="Meiryo UI" panose="020B0604030504040204" pitchFamily="50" charset="-128"/>
                <a:ea typeface="Meiryo UI" panose="020B0604030504040204" pitchFamily="50" charset="-128"/>
                <a:cs typeface="Meiryo UI" panose="020B0604030504040204" pitchFamily="50" charset="-128"/>
              </a:rPr>
              <a:t>　 のその日の最大暑さ指数の予測値を平日朝</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時</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分に投稿。</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400" dirty="0">
                <a:latin typeface="Meiryo UI" panose="020B0604030504040204" pitchFamily="50" charset="-128"/>
                <a:ea typeface="Meiryo UI" panose="020B0604030504040204" pitchFamily="50" charset="-128"/>
                <a:cs typeface="Meiryo UI" panose="020B0604030504040204" pitchFamily="50" charset="-128"/>
              </a:rPr>
              <a:t>　・熱中症警戒アラートが発表時された場合は、休日を含め</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400" dirty="0">
                <a:latin typeface="Meiryo UI" panose="020B0604030504040204" pitchFamily="50" charset="-128"/>
                <a:ea typeface="Meiryo UI" panose="020B0604030504040204" pitchFamily="50" charset="-128"/>
                <a:cs typeface="Meiryo UI" panose="020B0604030504040204" pitchFamily="50" charset="-128"/>
              </a:rPr>
              <a:t>　　夕方</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時</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分、または当日</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時</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分に投稿。</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・公式</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X</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「大阪府広報担当副知事もずやん」にて、平日毎朝上記投稿をリポスト。延べ</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万人に発信。</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a:extLst>
              <a:ext uri="{FF2B5EF4-FFF2-40B4-BE49-F238E27FC236}">
                <a16:creationId xmlns:a16="http://schemas.microsoft.com/office/drawing/2014/main" id="{9AB7E7F0-32EA-4B47-B0F1-41704128A629}"/>
              </a:ext>
            </a:extLst>
          </p:cNvPr>
          <p:cNvSpPr txBox="1"/>
          <p:nvPr/>
        </p:nvSpPr>
        <p:spPr>
          <a:xfrm>
            <a:off x="5622907" y="3792561"/>
            <a:ext cx="2401439" cy="261610"/>
          </a:xfrm>
          <a:prstGeom prst="rect">
            <a:avLst/>
          </a:prstGeom>
          <a:noFill/>
          <a:ln w="28575">
            <a:noFill/>
          </a:ln>
        </p:spPr>
        <p:txBody>
          <a:bodyPr wrap="square" lIns="36000" rIns="36000" rtlCol="0">
            <a:spAutoFit/>
          </a:bodyPr>
          <a:lstStyle/>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▼公式</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X</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「おおさか暑さ情報＠大阪府」</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8301685" y="5564805"/>
            <a:ext cx="567467" cy="261610"/>
          </a:xfrm>
          <a:prstGeom prst="rect">
            <a:avLst/>
          </a:prstGeom>
          <a:noFill/>
          <a:ln w="28575">
            <a:noFill/>
          </a:ln>
        </p:spPr>
        <p:txBody>
          <a:bodyPr wrap="square" lIns="36000" rIns="36000" rtlCol="0">
            <a:spAutoFit/>
          </a:bodyPr>
          <a:lstStyle/>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リポスト</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1">
            <a:extLst>
              <a:ext uri="{FF2B5EF4-FFF2-40B4-BE49-F238E27FC236}">
                <a16:creationId xmlns:a16="http://schemas.microsoft.com/office/drawing/2014/main" id="{93E06CE3-AB59-4F38-AB1E-AFB01025BE56}"/>
              </a:ext>
            </a:extLst>
          </p:cNvPr>
          <p:cNvSpPr>
            <a:spLocks noChangeArrowheads="1"/>
          </p:cNvSpPr>
          <p:nvPr/>
        </p:nvSpPr>
        <p:spPr bwMode="auto">
          <a:xfrm>
            <a:off x="240485" y="5122048"/>
            <a:ext cx="4526207" cy="954107"/>
          </a:xfrm>
          <a:prstGeom prst="rect">
            <a:avLst/>
          </a:prstGeom>
          <a:noFill/>
          <a:ln w="9525" algn="ctr">
            <a:noFill/>
            <a:round/>
            <a:headEnd/>
            <a:tailEnd/>
          </a:ln>
        </p:spPr>
        <p:txBody>
          <a:bodyPr wrap="square">
            <a:spAutoFit/>
          </a:bodyPr>
          <a:lstStyle/>
          <a:p>
            <a:pPr marL="180975" indent="-180975"/>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◆大阪防災アプリ、おおさか防災ネット</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X</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による配信</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400" dirty="0">
                <a:latin typeface="Meiryo UI" panose="020B0604030504040204" pitchFamily="50" charset="-128"/>
                <a:ea typeface="Meiryo UI" panose="020B0604030504040204" pitchFamily="50" charset="-128"/>
                <a:cs typeface="Meiryo UI" panose="020B0604030504040204" pitchFamily="50" charset="-128"/>
              </a:rPr>
              <a:t>   ・熱中症警戒アラート発表時に配信</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400" dirty="0">
                <a:latin typeface="Meiryo UI" panose="020B0604030504040204" pitchFamily="50" charset="-128"/>
                <a:ea typeface="Meiryo UI" panose="020B0604030504040204" pitchFamily="50" charset="-128"/>
                <a:cs typeface="Meiryo UI" panose="020B0604030504040204" pitchFamily="50" charset="-128"/>
              </a:rPr>
              <a:t>  （大阪防災アプリは、英語、中国語（繁体字、簡体字）、</a:t>
            </a:r>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r>
              <a:rPr lang="ja-JP" altLang="en-US" sz="1400" dirty="0">
                <a:latin typeface="Meiryo UI" panose="020B0604030504040204" pitchFamily="50" charset="-128"/>
                <a:ea typeface="Meiryo UI" panose="020B0604030504040204" pitchFamily="50" charset="-128"/>
                <a:cs typeface="Meiryo UI" panose="020B0604030504040204" pitchFamily="50" charset="-128"/>
              </a:rPr>
              <a:t>韓国・朝鮮語、「やさしい日本語」に対応）</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a:extLst>
              <a:ext uri="{FF2B5EF4-FFF2-40B4-BE49-F238E27FC236}">
                <a16:creationId xmlns:a16="http://schemas.microsoft.com/office/drawing/2014/main" id="{2F13D0DC-1641-4702-88F8-48F8432515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17204" y="4072821"/>
            <a:ext cx="1887540" cy="2074562"/>
          </a:xfrm>
          <a:prstGeom prst="rect">
            <a:avLst/>
          </a:prstGeom>
        </p:spPr>
      </p:pic>
      <p:pic>
        <p:nvPicPr>
          <p:cNvPr id="16" name="図 15">
            <a:extLst>
              <a:ext uri="{FF2B5EF4-FFF2-40B4-BE49-F238E27FC236}">
                <a16:creationId xmlns:a16="http://schemas.microsoft.com/office/drawing/2014/main" id="{1D615C09-466C-4658-82E2-8612572BB38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77680" y="4509556"/>
            <a:ext cx="819192" cy="812842"/>
          </a:xfrm>
          <a:prstGeom prst="rect">
            <a:avLst/>
          </a:prstGeom>
        </p:spPr>
      </p:pic>
      <p:sp>
        <p:nvSpPr>
          <p:cNvPr id="38" name="テキスト ボックス 37">
            <a:extLst>
              <a:ext uri="{FF2B5EF4-FFF2-40B4-BE49-F238E27FC236}">
                <a16:creationId xmlns:a16="http://schemas.microsoft.com/office/drawing/2014/main" id="{65FDFD19-6B04-45C8-817B-A79EB7A0FCCC}"/>
              </a:ext>
            </a:extLst>
          </p:cNvPr>
          <p:cNvSpPr txBox="1"/>
          <p:nvPr/>
        </p:nvSpPr>
        <p:spPr>
          <a:xfrm>
            <a:off x="7633363" y="4063055"/>
            <a:ext cx="1433805" cy="430887"/>
          </a:xfrm>
          <a:prstGeom prst="rect">
            <a:avLst/>
          </a:prstGeom>
          <a:noFill/>
          <a:ln w="28575">
            <a:noFill/>
          </a:ln>
        </p:spPr>
        <p:txBody>
          <a:bodyPr wrap="square" lIns="36000" rIns="36000" rtlCol="0">
            <a:spAutoFit/>
          </a:bodyPr>
          <a:lstStyle/>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▼公式</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X</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「大阪府広報</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担当副知事もずやん」</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8" name="図 17">
            <a:extLst>
              <a:ext uri="{FF2B5EF4-FFF2-40B4-BE49-F238E27FC236}">
                <a16:creationId xmlns:a16="http://schemas.microsoft.com/office/drawing/2014/main" id="{9E5A7E63-0288-49B6-B51A-0C40834191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25884" y="3888458"/>
            <a:ext cx="1092230" cy="2301337"/>
          </a:xfrm>
          <a:prstGeom prst="rect">
            <a:avLst/>
          </a:prstGeom>
        </p:spPr>
      </p:pic>
      <p:sp>
        <p:nvSpPr>
          <p:cNvPr id="42" name="テキスト ボックス 41">
            <a:extLst>
              <a:ext uri="{FF2B5EF4-FFF2-40B4-BE49-F238E27FC236}">
                <a16:creationId xmlns:a16="http://schemas.microsoft.com/office/drawing/2014/main" id="{A8E338BF-FFB5-4740-BFD2-8B53C2C784B9}"/>
              </a:ext>
            </a:extLst>
          </p:cNvPr>
          <p:cNvSpPr txBox="1"/>
          <p:nvPr/>
        </p:nvSpPr>
        <p:spPr>
          <a:xfrm>
            <a:off x="3411548" y="4584588"/>
            <a:ext cx="1534324" cy="261610"/>
          </a:xfrm>
          <a:prstGeom prst="rect">
            <a:avLst/>
          </a:prstGeom>
          <a:noFill/>
          <a:ln w="28575">
            <a:noFill/>
          </a:ln>
        </p:spPr>
        <p:txBody>
          <a:bodyPr wrap="square" lIns="36000" rIns="36000" rtlCol="0">
            <a:spAutoFit/>
          </a:bodyPr>
          <a:lstStyle/>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大阪防災アプリ▶</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矢印: 上向き折線 18">
            <a:extLst>
              <a:ext uri="{FF2B5EF4-FFF2-40B4-BE49-F238E27FC236}">
                <a16:creationId xmlns:a16="http://schemas.microsoft.com/office/drawing/2014/main" id="{9EA65857-01E3-402D-9212-CBA9A04388D1}"/>
              </a:ext>
            </a:extLst>
          </p:cNvPr>
          <p:cNvSpPr/>
          <p:nvPr/>
        </p:nvSpPr>
        <p:spPr>
          <a:xfrm>
            <a:off x="7734218" y="5376941"/>
            <a:ext cx="567467" cy="637338"/>
          </a:xfrm>
          <a:prstGeom prst="bentUp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3E429012-5BE6-43B0-B937-543BE21B320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0204" y="3505305"/>
            <a:ext cx="2796719" cy="1588790"/>
          </a:xfrm>
          <a:prstGeom prst="rect">
            <a:avLst/>
          </a:prstGeom>
        </p:spPr>
      </p:pic>
    </p:spTree>
    <p:extLst>
      <p:ext uri="{BB962C8B-B14F-4D97-AF65-F5344CB8AC3E}">
        <p14:creationId xmlns:p14="http://schemas.microsoft.com/office/powerpoint/2010/main" val="2947033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spcBef>
                <a:spcPts val="600"/>
              </a:spcBef>
            </a:pP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819884" y="536138"/>
            <a:ext cx="7246362" cy="657827"/>
            <a:chOff x="3075868" y="2420887"/>
            <a:chExt cx="3566983"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75868" y="2474924"/>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大阪府広報による注意喚起・啓発</a:t>
              </a:r>
            </a:p>
          </p:txBody>
        </p:sp>
      </p:grpSp>
      <p:sp>
        <p:nvSpPr>
          <p:cNvPr id="11" name="角丸四角形 10"/>
          <p:cNvSpPr/>
          <p:nvPr/>
        </p:nvSpPr>
        <p:spPr>
          <a:xfrm>
            <a:off x="25152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③</a:t>
            </a:r>
          </a:p>
        </p:txBody>
      </p:sp>
      <p:graphicFrame>
        <p:nvGraphicFramePr>
          <p:cNvPr id="24" name="表 23"/>
          <p:cNvGraphicFramePr>
            <a:graphicFrameLocks noGrp="1"/>
          </p:cNvGraphicFramePr>
          <p:nvPr>
            <p:extLst>
              <p:ext uri="{D42A27DB-BD31-4B8C-83A1-F6EECF244321}">
                <p14:modId xmlns:p14="http://schemas.microsoft.com/office/powerpoint/2010/main" val="2047188625"/>
              </p:ext>
            </p:extLst>
          </p:nvPr>
        </p:nvGraphicFramePr>
        <p:xfrm>
          <a:off x="206560" y="1233868"/>
          <a:ext cx="8729400" cy="5425980"/>
        </p:xfrm>
        <a:graphic>
          <a:graphicData uri="http://schemas.openxmlformats.org/drawingml/2006/table">
            <a:tbl>
              <a:tblPr firstRow="1" bandRow="1">
                <a:tableStyleId>{5C22544A-7EE6-4342-B048-85BDC9FD1C3A}</a:tableStyleId>
              </a:tblPr>
              <a:tblGrid>
                <a:gridCol w="8729400">
                  <a:extLst>
                    <a:ext uri="{9D8B030D-6E8A-4147-A177-3AD203B41FA5}">
                      <a16:colId xmlns:a16="http://schemas.microsoft.com/office/drawing/2014/main" val="20000"/>
                    </a:ext>
                  </a:extLst>
                </a:gridCol>
              </a:tblGrid>
              <a:tr h="517449">
                <a:tc>
                  <a:txBody>
                    <a:bodyPr/>
                    <a:lstStyle/>
                    <a:p>
                      <a:pPr algn="ctr"/>
                      <a:r>
                        <a:rPr kumimoji="1" lang="en-US" altLang="ja-JP"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R6</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4908531">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0" name="正方形/長方形 1"/>
          <p:cNvSpPr>
            <a:spLocks noChangeArrowheads="1"/>
          </p:cNvSpPr>
          <p:nvPr/>
        </p:nvSpPr>
        <p:spPr bwMode="auto">
          <a:xfrm>
            <a:off x="282856" y="2157467"/>
            <a:ext cx="4007018" cy="4601458"/>
          </a:xfrm>
          <a:prstGeom prst="rect">
            <a:avLst/>
          </a:prstGeom>
          <a:noFill/>
          <a:ln w="9525" algn="ctr">
            <a:noFill/>
            <a:round/>
            <a:headEnd/>
            <a:tailEnd/>
          </a:ln>
        </p:spPr>
        <p:txBody>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①府政だよりでの注意喚起（</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・８月合併号）</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・予定発行部数</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197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万部のトピックス（３面）での注意喚起</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➡熱中症警戒アラートの啓発、ポータルサイトへの誘導</a:t>
            </a:r>
            <a:br>
              <a:rPr lang="ja-JP" altLang="en-US" sz="1200" dirty="0">
                <a:latin typeface="Meiryo UI" panose="020B0604030504040204" pitchFamily="50" charset="-128"/>
                <a:ea typeface="Meiryo UI" panose="020B0604030504040204" pitchFamily="50" charset="-128"/>
                <a:cs typeface="Meiryo UI" panose="020B0604030504040204" pitchFamily="50" charset="-128"/>
              </a:rPr>
            </a:br>
            <a:r>
              <a:rPr lang="ja-JP" altLang="en-US" sz="1200" dirty="0">
                <a:latin typeface="Meiryo UI" panose="020B0604030504040204" pitchFamily="50" charset="-128"/>
                <a:ea typeface="Meiryo UI" panose="020B0604030504040204" pitchFamily="50" charset="-128"/>
                <a:cs typeface="Meiryo UI" panose="020B0604030504040204" pitchFamily="50" charset="-128"/>
              </a:rPr>
              <a:t>　　➡高齢の方を含めた幅広い年齢層向けの注意喚起</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②大阪府</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HP</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のトップページに注意喚起を掲載</a:t>
            </a: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③大阪府公式</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SNS</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X</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Facebook</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LINE</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による啓発</a:t>
            </a: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④「暑さ対策情報ポータルサイト」による啓発</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・暑さ指数、熱中症警戒アラート確認方法の案内</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・暑さから身を守る</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つの習慣や暑さ対策啓発資料、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ひんやりマップ、クールオアシスプロジェクト等</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暑さ対策情報の掲載</a:t>
            </a:r>
          </a:p>
          <a:p>
            <a:pPr>
              <a:spcBef>
                <a:spcPts val="60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⑤</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「こわいんやで熱中症！」ページによる啓発　</a:t>
            </a:r>
            <a:endParaRPr lang="en-US" altLang="ja-JP" sz="1400" b="1" spc="-15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spcBef>
                <a:spcPts val="600"/>
              </a:spcBef>
            </a:pPr>
            <a:r>
              <a:rPr lang="ja-JP" altLang="en-US" sz="1200" b="1" spc="-1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・熱中症の症状、予防、応急処置等の紹介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spcBef>
                <a:spcPts val="60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④と⑤は相互リンクにより啓発内容を補完</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⑥健康サポートアプリ「アスマイルコラム」による啓発</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indent="-360000"/>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pPr indent="-3600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⑦公民連携プラットフォーム「大阪府</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TV</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」での啓発</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indent="-360000"/>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endParaRPr lang="ja-JP" altLang="en-US" sz="1400" b="1" spc="-15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b="1" spc="-15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1"/>
          <p:cNvSpPr>
            <a:spLocks noChangeArrowheads="1"/>
          </p:cNvSpPr>
          <p:nvPr/>
        </p:nvSpPr>
        <p:spPr bwMode="auto">
          <a:xfrm>
            <a:off x="4010095" y="890328"/>
            <a:ext cx="4958740" cy="349284"/>
          </a:xfrm>
          <a:prstGeom prst="rect">
            <a:avLst/>
          </a:prstGeom>
          <a:noFill/>
          <a:ln w="9525" algn="ctr">
            <a:noFill/>
            <a:round/>
            <a:headEnd/>
            <a:tailEnd/>
          </a:ln>
        </p:spPr>
        <p:txBody>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（環境農林水産部・政策企画部・府民文化部・健康医療部）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335381" y="1816489"/>
            <a:ext cx="2711529"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itchFamily="50" charset="-128"/>
                <a:ea typeface="Meiryo UI" pitchFamily="50" charset="-128"/>
                <a:cs typeface="Meiryo UI" pitchFamily="50" charset="-128"/>
              </a:rPr>
              <a:t>大阪府広報媒体による啓発</a:t>
            </a:r>
            <a:endParaRPr kumimoji="1" lang="ja-JP" altLang="en-US" sz="1600" b="1" dirty="0">
              <a:latin typeface="Meiryo UI" pitchFamily="50" charset="-128"/>
              <a:ea typeface="Meiryo UI" pitchFamily="50" charset="-128"/>
              <a:cs typeface="Meiryo UI" pitchFamily="50" charset="-128"/>
            </a:endParaRPr>
          </a:p>
        </p:txBody>
      </p:sp>
      <p:sp>
        <p:nvSpPr>
          <p:cNvPr id="34"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C0021D26-1017-4576-9B6F-8DB17B0C88E5}" type="slidenum">
              <a:rPr lang="en-US" altLang="ja-JP" sz="2200" b="1" smtClean="0">
                <a:latin typeface="Meiryo UI" panose="020B0604030504040204" pitchFamily="50" charset="-128"/>
                <a:ea typeface="Meiryo UI" panose="020B0604030504040204" pitchFamily="50" charset="-128"/>
              </a:rPr>
              <a:t>13</a:t>
            </a:fld>
            <a:endParaRPr lang="ja-JP" altLang="en-US" sz="2200" b="1" dirty="0">
              <a:latin typeface="Meiryo UI" panose="020B0604030504040204" pitchFamily="50" charset="-128"/>
              <a:ea typeface="Meiryo UI" panose="020B0604030504040204" pitchFamily="50" charset="-128"/>
            </a:endParaRPr>
          </a:p>
        </p:txBody>
      </p:sp>
      <p:sp>
        <p:nvSpPr>
          <p:cNvPr id="38" name="正方形/長方形 1">
            <a:extLst>
              <a:ext uri="{FF2B5EF4-FFF2-40B4-BE49-F238E27FC236}">
                <a16:creationId xmlns:a16="http://schemas.microsoft.com/office/drawing/2014/main" id="{51240F72-6F21-4B66-AA9F-86815091C692}"/>
              </a:ext>
            </a:extLst>
          </p:cNvPr>
          <p:cNvSpPr>
            <a:spLocks noChangeArrowheads="1"/>
          </p:cNvSpPr>
          <p:nvPr/>
        </p:nvSpPr>
        <p:spPr bwMode="auto">
          <a:xfrm>
            <a:off x="4289872" y="5705092"/>
            <a:ext cx="4477077" cy="678798"/>
          </a:xfrm>
          <a:prstGeom prst="rect">
            <a:avLst/>
          </a:prstGeom>
          <a:noFill/>
          <a:ln w="9525" algn="ctr">
            <a:noFill/>
            <a:round/>
            <a:headEnd/>
            <a:tailEnd/>
          </a:ln>
        </p:spPr>
        <p:txBody>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日（熱中症による死亡者の状況についての情報提供、積極的なエアコンの活用、クールオアシス等について周知）</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8">
            <a:extLst>
              <a:ext uri="{FF2B5EF4-FFF2-40B4-BE49-F238E27FC236}">
                <a16:creationId xmlns:a16="http://schemas.microsoft.com/office/drawing/2014/main" id="{047C082D-CAF1-4EE0-A125-3733CC1F1BF2}"/>
              </a:ext>
            </a:extLst>
          </p:cNvPr>
          <p:cNvSpPr/>
          <p:nvPr/>
        </p:nvSpPr>
        <p:spPr>
          <a:xfrm>
            <a:off x="4289873" y="1823820"/>
            <a:ext cx="2711529"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itchFamily="50" charset="-128"/>
                <a:ea typeface="Meiryo UI" pitchFamily="50" charset="-128"/>
                <a:cs typeface="Meiryo UI" pitchFamily="50" charset="-128"/>
              </a:rPr>
              <a:t>暑さ対策啓発資料の作成</a:t>
            </a:r>
            <a:endParaRPr lang="ja-JP" altLang="en-US" sz="1600" b="1"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a:extLst>
              <a:ext uri="{FF2B5EF4-FFF2-40B4-BE49-F238E27FC236}">
                <a16:creationId xmlns:a16="http://schemas.microsoft.com/office/drawing/2014/main" id="{9E62E906-BB6B-4DE2-AF6D-D7A749A8CAE5}"/>
              </a:ext>
            </a:extLst>
          </p:cNvPr>
          <p:cNvSpPr txBox="1"/>
          <p:nvPr/>
        </p:nvSpPr>
        <p:spPr>
          <a:xfrm>
            <a:off x="4193598" y="2128644"/>
            <a:ext cx="4710270" cy="2785378"/>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啓発チラシを３万枚作成し、市町村を通じて府域の幼稚園及び保育園、小中高学校、福祉関係者、民生委員へ配付。</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また、商業施設などのイベントにて配布。</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・暑さから身を守る３つの習慣を軸に、下記内容を紹介。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①</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環境省公式</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LINE</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アカウント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暑さ指数及び熱中症警戒アラート等メール配信サービス</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の登録呼びかけ</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②熱中症警戒アラート、熱中症特別警戒アラートの紹介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③おおさかクールオアシスプロジェクトの紹介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情報を更新して３万枚作成予定。</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民生委員による高齢者宅訪問での</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注意喚起に活用　</a:t>
            </a:r>
            <a:endParaRPr kumimoji="1" lang="ja-JP" altLang="en-US" sz="1200" dirty="0"/>
          </a:p>
        </p:txBody>
      </p:sp>
      <p:sp>
        <p:nvSpPr>
          <p:cNvPr id="37" name="正方形/長方形 1">
            <a:extLst>
              <a:ext uri="{FF2B5EF4-FFF2-40B4-BE49-F238E27FC236}">
                <a16:creationId xmlns:a16="http://schemas.microsoft.com/office/drawing/2014/main" id="{CCDD37D1-F3CE-4FF4-A63B-A48026708921}"/>
              </a:ext>
            </a:extLst>
          </p:cNvPr>
          <p:cNvSpPr>
            <a:spLocks noChangeArrowheads="1"/>
          </p:cNvSpPr>
          <p:nvPr/>
        </p:nvSpPr>
        <p:spPr bwMode="auto">
          <a:xfrm>
            <a:off x="5313602" y="4917465"/>
            <a:ext cx="2102086" cy="288000"/>
          </a:xfrm>
          <a:prstGeom prst="rect">
            <a:avLst/>
          </a:prstGeom>
          <a:noFill/>
          <a:ln w="9525" algn="ctr">
            <a:noFill/>
            <a:round/>
            <a:headEnd/>
            <a:tailEnd/>
          </a:ln>
        </p:spPr>
        <p:txBody>
          <a:bodyPr/>
          <a:lstStyle/>
          <a:p>
            <a:pPr algn="r"/>
            <a:r>
              <a:rPr lang="ja-JP" altLang="en-US" sz="1100" b="1" dirty="0">
                <a:latin typeface="Meiryo UI" panose="020B0604030504040204" pitchFamily="50" charset="-128"/>
                <a:ea typeface="Meiryo UI" panose="020B0604030504040204" pitchFamily="50" charset="-128"/>
              </a:rPr>
              <a:t>暑さ対策啓発チラシ（</a:t>
            </a:r>
            <a:r>
              <a:rPr lang="en-US" altLang="ja-JP" sz="1100" b="1" dirty="0">
                <a:latin typeface="Meiryo UI" panose="020B0604030504040204" pitchFamily="50" charset="-128"/>
                <a:ea typeface="Meiryo UI" panose="020B0604030504040204" pitchFamily="50" charset="-128"/>
              </a:rPr>
              <a:t>R6</a:t>
            </a:r>
            <a:r>
              <a:rPr lang="ja-JP" altLang="en-US" sz="1100" b="1" dirty="0">
                <a:latin typeface="Meiryo UI" panose="020B0604030504040204" pitchFamily="50" charset="-128"/>
                <a:ea typeface="Meiryo UI" panose="020B0604030504040204" pitchFamily="50" charset="-128"/>
              </a:rPr>
              <a:t>版）▶</a:t>
            </a:r>
            <a:endParaRPr lang="en-US" altLang="ja-JP" sz="1100" b="1" dirty="0">
              <a:latin typeface="Meiryo UI" panose="020B0604030504040204" pitchFamily="50" charset="-128"/>
              <a:ea typeface="Meiryo UI" panose="020B0604030504040204" pitchFamily="50" charset="-128"/>
            </a:endParaRPr>
          </a:p>
        </p:txBody>
      </p:sp>
      <p:sp>
        <p:nvSpPr>
          <p:cNvPr id="21" name="角丸四角形 28">
            <a:extLst>
              <a:ext uri="{FF2B5EF4-FFF2-40B4-BE49-F238E27FC236}">
                <a16:creationId xmlns:a16="http://schemas.microsoft.com/office/drawing/2014/main" id="{36B5450A-79D2-48A8-B847-A4EF0AF3A91A}"/>
              </a:ext>
            </a:extLst>
          </p:cNvPr>
          <p:cNvSpPr/>
          <p:nvPr/>
        </p:nvSpPr>
        <p:spPr>
          <a:xfrm>
            <a:off x="4289872" y="5345375"/>
            <a:ext cx="2711529"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知事定例会見での注意喚起</a:t>
            </a:r>
            <a:endParaRPr lang="ja-JP" altLang="en-US" sz="1600" b="1"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四角形: 角を丸くする 38">
            <a:extLst>
              <a:ext uri="{FF2B5EF4-FFF2-40B4-BE49-F238E27FC236}">
                <a16:creationId xmlns:a16="http://schemas.microsoft.com/office/drawing/2014/main" id="{3B5EA9A9-E7D6-41E5-872E-BE950FAC935A}"/>
              </a:ext>
            </a:extLst>
          </p:cNvPr>
          <p:cNvSpPr/>
          <p:nvPr/>
        </p:nvSpPr>
        <p:spPr>
          <a:xfrm>
            <a:off x="4416947" y="3907140"/>
            <a:ext cx="1688944" cy="256827"/>
          </a:xfrm>
          <a:prstGeom prst="roundRect">
            <a:avLst/>
          </a:prstGeom>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ja-JP" sz="1200" b="1" dirty="0">
                <a:solidFill>
                  <a:schemeClr val="bg1"/>
                </a:solidFill>
                <a:latin typeface="Meiryo UI" panose="020B0604030504040204" pitchFamily="50" charset="-128"/>
                <a:ea typeface="Meiryo UI" panose="020B0604030504040204" pitchFamily="50" charset="-128"/>
              </a:rPr>
              <a:t>2025</a:t>
            </a:r>
            <a:r>
              <a:rPr lang="ja-JP" altLang="en-US" sz="1200" b="1" dirty="0">
                <a:solidFill>
                  <a:schemeClr val="bg1"/>
                </a:solidFill>
                <a:latin typeface="Meiryo UI" panose="020B0604030504040204" pitchFamily="50" charset="-128"/>
                <a:ea typeface="Meiryo UI" panose="020B0604030504040204" pitchFamily="50" charset="-128"/>
              </a:rPr>
              <a:t>年度（</a:t>
            </a:r>
            <a:r>
              <a:rPr lang="en-US" altLang="ja-JP" sz="1200" b="1" dirty="0">
                <a:solidFill>
                  <a:schemeClr val="bg1"/>
                </a:solidFill>
                <a:latin typeface="Meiryo UI" panose="020B0604030504040204" pitchFamily="50" charset="-128"/>
                <a:ea typeface="Meiryo UI" panose="020B0604030504040204" pitchFamily="50" charset="-128"/>
              </a:rPr>
              <a:t>R7</a:t>
            </a:r>
            <a:r>
              <a:rPr lang="ja-JP" altLang="en-US" sz="1200" b="1" dirty="0">
                <a:solidFill>
                  <a:schemeClr val="bg1"/>
                </a:solidFill>
                <a:latin typeface="Meiryo UI" panose="020B0604030504040204" pitchFamily="50" charset="-128"/>
                <a:ea typeface="Meiryo UI" panose="020B0604030504040204" pitchFamily="50" charset="-128"/>
              </a:rPr>
              <a:t>）</a:t>
            </a:r>
          </a:p>
        </p:txBody>
      </p:sp>
      <p:pic>
        <p:nvPicPr>
          <p:cNvPr id="7" name="図 6">
            <a:extLst>
              <a:ext uri="{FF2B5EF4-FFF2-40B4-BE49-F238E27FC236}">
                <a16:creationId xmlns:a16="http://schemas.microsoft.com/office/drawing/2014/main" id="{7EB24843-B164-4718-9026-408C48C46B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50929" y="3609774"/>
            <a:ext cx="1416021" cy="2003364"/>
          </a:xfrm>
          <a:prstGeom prst="rect">
            <a:avLst/>
          </a:prstGeom>
        </p:spPr>
      </p:pic>
      <p:sp>
        <p:nvSpPr>
          <p:cNvPr id="26" name="四角形: 角を丸くする 25">
            <a:extLst>
              <a:ext uri="{FF2B5EF4-FFF2-40B4-BE49-F238E27FC236}">
                <a16:creationId xmlns:a16="http://schemas.microsoft.com/office/drawing/2014/main" id="{F5F7076F-F916-411F-9B24-7C2068541A7E}"/>
              </a:ext>
            </a:extLst>
          </p:cNvPr>
          <p:cNvSpPr/>
          <p:nvPr/>
        </p:nvSpPr>
        <p:spPr>
          <a:xfrm>
            <a:off x="3900572" y="6249720"/>
            <a:ext cx="3542225" cy="48241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ja-JP" sz="1400" b="1" dirty="0">
                <a:solidFill>
                  <a:schemeClr val="bg1"/>
                </a:solidFill>
                <a:latin typeface="Meiryo UI" panose="020B0604030504040204" pitchFamily="50" charset="-128"/>
                <a:ea typeface="Meiryo UI" panose="020B0604030504040204" pitchFamily="50" charset="-128"/>
              </a:rPr>
              <a:t>2025</a:t>
            </a:r>
            <a:r>
              <a:rPr lang="ja-JP" altLang="en-US" sz="1400" b="1" dirty="0">
                <a:solidFill>
                  <a:schemeClr val="bg1"/>
                </a:solidFill>
                <a:latin typeface="Meiryo UI" panose="020B0604030504040204" pitchFamily="50" charset="-128"/>
                <a:ea typeface="Meiryo UI" panose="020B0604030504040204" pitchFamily="50" charset="-128"/>
              </a:rPr>
              <a:t>年度（</a:t>
            </a:r>
            <a:r>
              <a:rPr lang="en-US" altLang="ja-JP" sz="1400" b="1" dirty="0">
                <a:solidFill>
                  <a:schemeClr val="bg1"/>
                </a:solidFill>
                <a:latin typeface="Meiryo UI" panose="020B0604030504040204" pitchFamily="50" charset="-128"/>
                <a:ea typeface="Meiryo UI" panose="020B0604030504040204" pitchFamily="50" charset="-128"/>
              </a:rPr>
              <a:t>R7</a:t>
            </a:r>
            <a:r>
              <a:rPr lang="ja-JP" altLang="en-US" sz="1400" b="1" dirty="0">
                <a:solidFill>
                  <a:schemeClr val="bg1"/>
                </a:solidFill>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継続予定</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3381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802680" y="514079"/>
            <a:ext cx="7271410" cy="683096"/>
            <a:chOff x="3075868" y="2420887"/>
            <a:chExt cx="3579313"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8198" y="2446228"/>
              <a:ext cx="3566983" cy="541834"/>
            </a:xfrm>
            <a:prstGeom prst="rect">
              <a:avLst/>
            </a:prstGeom>
          </p:spPr>
          <p:txBody>
            <a:bodyPr wrap="square">
              <a:spAutoFit/>
            </a:bodyPr>
            <a:lstStyle/>
            <a:p>
              <a:r>
                <a:rPr lang="ja-JP" altLang="en-US" sz="2000" b="1" spc="-150" dirty="0">
                  <a:latin typeface="Meiryo UI" panose="020B0604030504040204" pitchFamily="50" charset="-128"/>
                  <a:ea typeface="Meiryo UI" panose="020B0604030504040204" pitchFamily="50" charset="-128"/>
                  <a:cs typeface="Meiryo UI" panose="020B0604030504040204" pitchFamily="50" charset="-128"/>
                </a:rPr>
                <a:t>その他の周知機会を活用した注意喚起・啓発</a:t>
              </a:r>
            </a:p>
          </p:txBody>
        </p:sp>
      </p:grpSp>
      <p:sp>
        <p:nvSpPr>
          <p:cNvPr id="11" name="角丸四角形 10"/>
          <p:cNvSpPr/>
          <p:nvPr/>
        </p:nvSpPr>
        <p:spPr>
          <a:xfrm>
            <a:off x="234316" y="526777"/>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④</a:t>
            </a:r>
            <a:endPar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4" name="表 23"/>
          <p:cNvGraphicFramePr>
            <a:graphicFrameLocks noGrp="1"/>
          </p:cNvGraphicFramePr>
          <p:nvPr>
            <p:extLst>
              <p:ext uri="{D42A27DB-BD31-4B8C-83A1-F6EECF244321}">
                <p14:modId xmlns:p14="http://schemas.microsoft.com/office/powerpoint/2010/main" val="3577329025"/>
              </p:ext>
            </p:extLst>
          </p:nvPr>
        </p:nvGraphicFramePr>
        <p:xfrm>
          <a:off x="202161" y="1228536"/>
          <a:ext cx="8818195" cy="5380321"/>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400264">
                <a:tc>
                  <a:txBody>
                    <a:bodyPr/>
                    <a:lstStyle/>
                    <a:p>
                      <a:pPr algn="ctr"/>
                      <a:r>
                        <a:rPr kumimoji="1" lang="en-US" altLang="ja-JP"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R6</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）の具体的な取組内容</a:t>
                      </a:r>
                    </a:p>
                  </a:txBody>
                  <a:tcPr marL="0" marR="0" marT="0" marB="0" anchor="ctr">
                    <a:solidFill>
                      <a:srgbClr val="0070C0"/>
                    </a:solidFill>
                  </a:tcPr>
                </a:tc>
                <a:extLst>
                  <a:ext uri="{0D108BD9-81ED-4DB2-BD59-A6C34878D82A}">
                    <a16:rowId xmlns:a16="http://schemas.microsoft.com/office/drawing/2014/main" val="10000"/>
                  </a:ext>
                </a:extLst>
              </a:tr>
              <a:tr h="4980057">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8" name="正方形/長方形 1"/>
          <p:cNvSpPr>
            <a:spLocks noChangeArrowheads="1"/>
          </p:cNvSpPr>
          <p:nvPr/>
        </p:nvSpPr>
        <p:spPr bwMode="auto">
          <a:xfrm>
            <a:off x="246440" y="2051293"/>
            <a:ext cx="8333869" cy="1455081"/>
          </a:xfrm>
          <a:prstGeom prst="rect">
            <a:avLst/>
          </a:prstGeom>
          <a:noFill/>
          <a:ln w="9525" algn="ctr">
            <a:noFill/>
            <a:round/>
            <a:headEnd/>
            <a:tailEnd/>
          </a:ln>
        </p:spPr>
        <p:txBody>
          <a:bodyPr/>
          <a:lstStyle/>
          <a:p>
            <a:pPr>
              <a:lnSpc>
                <a:spcPct val="150000"/>
              </a:lnSpc>
            </a:pPr>
            <a:r>
              <a:rPr lang="ja-JP" altLang="en-US" sz="1400" spc="-150" dirty="0">
                <a:latin typeface="Meiryo UI" panose="020B0604030504040204" pitchFamily="50" charset="-128"/>
                <a:ea typeface="Meiryo UI" panose="020B0604030504040204" pitchFamily="50" charset="-128"/>
                <a:cs typeface="Meiryo UI" panose="020B0604030504040204" pitchFamily="50" charset="-128"/>
              </a:rPr>
              <a:t>①</a:t>
            </a:r>
            <a:r>
              <a:rPr lang="ja-JP" altLang="en-US" sz="1400" spc="-150" dirty="0" err="1">
                <a:latin typeface="Meiryo UI" panose="020B0604030504040204" pitchFamily="50" charset="-128"/>
                <a:ea typeface="Meiryo UI" panose="020B0604030504040204" pitchFamily="50" charset="-128"/>
                <a:cs typeface="Meiryo UI" panose="020B0604030504040204" pitchFamily="50" charset="-128"/>
              </a:rPr>
              <a:t>指定障がい</a:t>
            </a:r>
            <a:r>
              <a:rPr lang="ja-JP" altLang="en-US" sz="1400" spc="-150" dirty="0">
                <a:latin typeface="Meiryo UI" panose="020B0604030504040204" pitchFamily="50" charset="-128"/>
                <a:ea typeface="Meiryo UI" panose="020B0604030504040204" pitchFamily="50" charset="-128"/>
                <a:cs typeface="Meiryo UI" panose="020B0604030504040204" pitchFamily="50" charset="-128"/>
              </a:rPr>
              <a:t>児支援事業者・障がい福祉サービス事業者集団指導（</a:t>
            </a:r>
            <a:r>
              <a:rPr lang="en-US" altLang="ja-JP" sz="1400" spc="-150" dirty="0">
                <a:latin typeface="Meiryo UI" panose="020B0604030504040204" pitchFamily="50" charset="-128"/>
                <a:ea typeface="Meiryo UI" panose="020B0604030504040204" pitchFamily="50" charset="-128"/>
                <a:cs typeface="Meiryo UI" panose="020B0604030504040204" pitchFamily="50" charset="-128"/>
              </a:rPr>
              <a:t>WEB</a:t>
            </a:r>
            <a:r>
              <a:rPr lang="ja-JP" altLang="en-US" sz="1400" spc="-150" dirty="0">
                <a:latin typeface="Meiryo UI" panose="020B0604030504040204" pitchFamily="50" charset="-128"/>
                <a:ea typeface="Meiryo UI" panose="020B0604030504040204" pitchFamily="50" charset="-128"/>
                <a:cs typeface="Meiryo UI" panose="020B0604030504040204" pitchFamily="50" charset="-128"/>
              </a:rPr>
              <a:t>研修）（ </a:t>
            </a:r>
            <a:r>
              <a:rPr lang="en-US" altLang="ja-JP" sz="1400" spc="-150" dirty="0">
                <a:latin typeface="Meiryo UI" panose="020B0604030504040204" pitchFamily="50" charset="-128"/>
                <a:ea typeface="Meiryo UI" panose="020B0604030504040204" pitchFamily="50" charset="-128"/>
                <a:cs typeface="Meiryo UI" panose="020B0604030504040204" pitchFamily="50" charset="-128"/>
              </a:rPr>
              <a:t>10 </a:t>
            </a:r>
            <a:r>
              <a:rPr lang="ja-JP" altLang="en-US" sz="1400" spc="-150" dirty="0">
                <a:latin typeface="Meiryo UI" panose="020B0604030504040204" pitchFamily="50" charset="-128"/>
                <a:ea typeface="Meiryo UI" panose="020B0604030504040204" pitchFamily="50" charset="-128"/>
                <a:cs typeface="Meiryo UI" panose="020B0604030504040204" pitchFamily="50" charset="-128"/>
              </a:rPr>
              <a:t>月 ）</a:t>
            </a:r>
            <a:r>
              <a:rPr lang="en-US" altLang="ja-JP" sz="1400" spc="-150" dirty="0">
                <a:latin typeface="Meiryo UI" panose="020B0604030504040204" pitchFamily="50" charset="-128"/>
                <a:ea typeface="Meiryo UI" panose="020B0604030504040204" pitchFamily="50" charset="-128"/>
                <a:cs typeface="Meiryo UI" panose="020B0604030504040204" pitchFamily="50" charset="-128"/>
              </a:rPr>
              <a:t> </a:t>
            </a:r>
            <a:endParaRPr lang="en-US" altLang="zh-TW" sz="1400" spc="-15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②学校体育活動等における事故防止に関する研修会</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５月</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開催）</a:t>
            </a:r>
          </a:p>
          <a:p>
            <a:pPr>
              <a:lnSpc>
                <a:spcPct val="150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③保育士等向けセミナーでの暑さ対策啓発（８月・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spc="-150" dirty="0">
                <a:latin typeface="Meiryo UI" panose="020B0604030504040204" pitchFamily="50" charset="-128"/>
                <a:ea typeface="Meiryo UI" panose="020B0604030504040204" pitchFamily="50" charset="-128"/>
                <a:cs typeface="Meiryo UI" panose="020B0604030504040204" pitchFamily="50" charset="-128"/>
              </a:rPr>
              <a:t>④民生</a:t>
            </a:r>
            <a:r>
              <a:rPr lang="zh-TW" altLang="en-US" sz="1400" spc="-150" dirty="0">
                <a:latin typeface="Meiryo UI" panose="020B0604030504040204" pitchFamily="50" charset="-128"/>
                <a:ea typeface="Meiryo UI" panose="020B0604030504040204" pitchFamily="50" charset="-128"/>
                <a:cs typeface="Meiryo UI" panose="020B0604030504040204" pitchFamily="50" charset="-128"/>
              </a:rPr>
              <a:t>委員協議会会長連絡会</a:t>
            </a:r>
            <a:r>
              <a:rPr lang="ja-JP" altLang="en-US" sz="1400" spc="-150" dirty="0">
                <a:latin typeface="Meiryo UI" panose="020B0604030504040204" pitchFamily="50" charset="-128"/>
                <a:ea typeface="Meiryo UI" panose="020B0604030504040204" pitchFamily="50" charset="-128"/>
                <a:cs typeface="Meiryo UI" panose="020B0604030504040204" pitchFamily="50" charset="-128"/>
              </a:rPr>
              <a:t>（６月）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1"/>
          <p:cNvSpPr>
            <a:spLocks noChangeArrowheads="1"/>
          </p:cNvSpPr>
          <p:nvPr/>
        </p:nvSpPr>
        <p:spPr bwMode="auto">
          <a:xfrm>
            <a:off x="3707820" y="907672"/>
            <a:ext cx="5213806" cy="349284"/>
          </a:xfrm>
          <a:prstGeom prst="rect">
            <a:avLst/>
          </a:prstGeom>
          <a:noFill/>
          <a:ln w="9525" algn="ctr">
            <a:noFill/>
            <a:round/>
            <a:headEnd/>
            <a:tailEnd/>
          </a:ln>
        </p:spPr>
        <p:txBody>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（環境農林水産部・府民文化部・福祉部・健康医療部・教育庁）</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E67D2B5B-DF6A-4D37-BF7F-9D0E98034FA8}" type="slidenum">
              <a:rPr lang="en-US" altLang="ja-JP" sz="2200" b="1" smtClean="0">
                <a:latin typeface="Meiryo UI" panose="020B0604030504040204" pitchFamily="50" charset="-128"/>
                <a:ea typeface="Meiryo UI" panose="020B0604030504040204" pitchFamily="50" charset="-128"/>
              </a:rPr>
              <a:t>14</a:t>
            </a:fld>
            <a:endParaRPr lang="en-US" altLang="ja-JP" sz="2200" b="1"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F12EC338-9759-4F8F-B33B-541A4D05C687}"/>
              </a:ext>
            </a:extLst>
          </p:cNvPr>
          <p:cNvSpPr txBox="1"/>
          <p:nvPr/>
        </p:nvSpPr>
        <p:spPr>
          <a:xfrm>
            <a:off x="6535357" y="3473114"/>
            <a:ext cx="2264975" cy="430887"/>
          </a:xfrm>
          <a:prstGeom prst="rect">
            <a:avLst/>
          </a:prstGeom>
          <a:noFill/>
        </p:spPr>
        <p:txBody>
          <a:bodyPr wrap="square">
            <a:spAutoFit/>
          </a:bodyPr>
          <a:lstStyle/>
          <a:p>
            <a:pPr algn="ctr">
              <a:defRPr/>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▲大阪府老人クラブ連合会会報誌「ねんりん</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7</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月号記事</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28">
            <a:extLst>
              <a:ext uri="{FF2B5EF4-FFF2-40B4-BE49-F238E27FC236}">
                <a16:creationId xmlns:a16="http://schemas.microsoft.com/office/drawing/2014/main" id="{F747EA7D-3A00-45B9-9A99-010F67807FC2}"/>
              </a:ext>
            </a:extLst>
          </p:cNvPr>
          <p:cNvSpPr/>
          <p:nvPr/>
        </p:nvSpPr>
        <p:spPr>
          <a:xfrm>
            <a:off x="289160" y="1816752"/>
            <a:ext cx="4654265"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大阪府等が実施する周知機会を活用した注意喚起・啓発</a:t>
            </a:r>
          </a:p>
        </p:txBody>
      </p:sp>
      <p:sp>
        <p:nvSpPr>
          <p:cNvPr id="21" name="角丸四角形 28">
            <a:extLst>
              <a:ext uri="{FF2B5EF4-FFF2-40B4-BE49-F238E27FC236}">
                <a16:creationId xmlns:a16="http://schemas.microsoft.com/office/drawing/2014/main" id="{5E70D477-6828-4C85-8DD3-83260831E55A}"/>
              </a:ext>
            </a:extLst>
          </p:cNvPr>
          <p:cNvSpPr/>
          <p:nvPr/>
        </p:nvSpPr>
        <p:spPr>
          <a:xfrm>
            <a:off x="289159" y="4848666"/>
            <a:ext cx="2888143"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r>
              <a:rPr lang="ja-JP" altLang="en-US" sz="1600" b="1" dirty="0">
                <a:latin typeface="Meiryo UI" pitchFamily="50" charset="-128"/>
                <a:ea typeface="Meiryo UI" pitchFamily="50" charset="-128"/>
                <a:cs typeface="Meiryo UI" pitchFamily="50" charset="-128"/>
              </a:rPr>
              <a:t>各機関への周知啓発の依頼等</a:t>
            </a:r>
            <a:endParaRPr kumimoji="1" lang="ja-JP" altLang="en-US" sz="1600" b="1" dirty="0">
              <a:latin typeface="Meiryo UI" pitchFamily="50" charset="-128"/>
              <a:ea typeface="Meiryo UI" pitchFamily="50" charset="-128"/>
              <a:cs typeface="Meiryo UI" pitchFamily="50" charset="-128"/>
            </a:endParaRPr>
          </a:p>
        </p:txBody>
      </p:sp>
      <p:sp>
        <p:nvSpPr>
          <p:cNvPr id="23" name="角丸四角形 28">
            <a:extLst>
              <a:ext uri="{FF2B5EF4-FFF2-40B4-BE49-F238E27FC236}">
                <a16:creationId xmlns:a16="http://schemas.microsoft.com/office/drawing/2014/main" id="{A7A1844E-B0D8-4D24-8063-EECC2645B95A}"/>
              </a:ext>
            </a:extLst>
          </p:cNvPr>
          <p:cNvSpPr/>
          <p:nvPr/>
        </p:nvSpPr>
        <p:spPr>
          <a:xfrm>
            <a:off x="289159" y="3531849"/>
            <a:ext cx="5264408"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特に注意喚起が必要な方を中心とした広報媒体による啓発</a:t>
            </a:r>
          </a:p>
        </p:txBody>
      </p:sp>
      <p:sp>
        <p:nvSpPr>
          <p:cNvPr id="31" name="正方形/長方形 1">
            <a:extLst>
              <a:ext uri="{FF2B5EF4-FFF2-40B4-BE49-F238E27FC236}">
                <a16:creationId xmlns:a16="http://schemas.microsoft.com/office/drawing/2014/main" id="{AD8E284F-313F-41AF-AAC1-36B74A8BD143}"/>
              </a:ext>
            </a:extLst>
          </p:cNvPr>
          <p:cNvSpPr>
            <a:spLocks noChangeArrowheads="1"/>
          </p:cNvSpPr>
          <p:nvPr/>
        </p:nvSpPr>
        <p:spPr bwMode="auto">
          <a:xfrm>
            <a:off x="290719" y="3999605"/>
            <a:ext cx="4469576" cy="788729"/>
          </a:xfrm>
          <a:prstGeom prst="rect">
            <a:avLst/>
          </a:prstGeom>
          <a:noFill/>
          <a:ln w="9525" algn="ctr">
            <a:noFill/>
            <a:round/>
            <a:headEnd/>
            <a:tailEnd/>
          </a:ln>
        </p:spPr>
        <p:txBody>
          <a:bodyPr/>
          <a:lstStyle/>
          <a:p>
            <a:pPr>
              <a:lnSpc>
                <a:spcPts val="15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①大阪府老人クラブ連合会会報誌（７月号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➡会員向け：高齢者の熱中症のリスク（体内の水分不足、</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体温の調節機能の低下）、クールオアシスの活用</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23D2B805-2524-4605-B371-0C0775916C8E}"/>
              </a:ext>
            </a:extLst>
          </p:cNvPr>
          <p:cNvSpPr txBox="1"/>
          <p:nvPr/>
        </p:nvSpPr>
        <p:spPr>
          <a:xfrm>
            <a:off x="289159" y="5173702"/>
            <a:ext cx="8076128" cy="1016689"/>
          </a:xfrm>
          <a:prstGeom prst="rect">
            <a:avLst/>
          </a:prstGeom>
          <a:noFill/>
        </p:spPr>
        <p:txBody>
          <a:bodyPr wrap="square" rtlCol="0">
            <a:spAutoFit/>
          </a:bodyPr>
          <a:lstStyle/>
          <a:p>
            <a:pPr>
              <a:lnSpc>
                <a:spcPct val="150000"/>
              </a:lnSpc>
            </a:pPr>
            <a:r>
              <a:rPr lang="ja-JP" altLang="en-US" sz="1400" spc="-150" dirty="0">
                <a:latin typeface="Meiryo UI" panose="020B0604030504040204" pitchFamily="50" charset="-128"/>
                <a:ea typeface="Meiryo UI" panose="020B0604030504040204" pitchFamily="50" charset="-128"/>
                <a:cs typeface="Meiryo UI" panose="020B0604030504040204" pitchFamily="50" charset="-128"/>
              </a:rPr>
              <a:t>①高齢者施設等への注意喚起　　　　②府所管の認可外保育施設に熱中症警戒アラートを送付し啓発</a:t>
            </a:r>
            <a:endParaRPr lang="en-US" altLang="ja-JP" sz="1400" spc="-15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spc="-150" dirty="0">
                <a:latin typeface="Meiryo UI" panose="020B0604030504040204" pitchFamily="50" charset="-128"/>
                <a:ea typeface="Meiryo UI" panose="020B0604030504040204" pitchFamily="50" charset="-128"/>
                <a:cs typeface="Meiryo UI" panose="020B0604030504040204" pitchFamily="50" charset="-128"/>
              </a:rPr>
              <a:t>③市町村、保健所、大阪府民生委員児童委員協議会連合会を通じた熱中症予防リーフレットの送付・周知</a:t>
            </a:r>
            <a:endParaRPr lang="en-US" altLang="ja-JP" sz="1400" spc="-15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spc="-150" dirty="0">
                <a:latin typeface="Meiryo UI" panose="020B0604030504040204" pitchFamily="50" charset="-128"/>
                <a:ea typeface="Meiryo UI" panose="020B0604030504040204" pitchFamily="50" charset="-128"/>
                <a:cs typeface="Meiryo UI" panose="020B0604030504040204" pitchFamily="50" charset="-128"/>
              </a:rPr>
              <a:t>④大阪府社会福祉協議会・大阪府民生委員児童委員協議会連合会へメールによる注意喚起</a:t>
            </a:r>
            <a:endParaRPr lang="en-US" altLang="ja-JP" sz="1400" spc="-1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四角形: 角を丸くする 31">
            <a:extLst>
              <a:ext uri="{FF2B5EF4-FFF2-40B4-BE49-F238E27FC236}">
                <a16:creationId xmlns:a16="http://schemas.microsoft.com/office/drawing/2014/main" id="{7253DEB5-682B-4EE0-86DD-ADD535DD2C05}"/>
              </a:ext>
            </a:extLst>
          </p:cNvPr>
          <p:cNvSpPr/>
          <p:nvPr/>
        </p:nvSpPr>
        <p:spPr>
          <a:xfrm>
            <a:off x="712055" y="6280846"/>
            <a:ext cx="7460855" cy="48241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ja-JP" sz="1400" b="1" dirty="0">
                <a:solidFill>
                  <a:schemeClr val="bg1"/>
                </a:solidFill>
                <a:latin typeface="Meiryo UI" panose="020B0604030504040204" pitchFamily="50" charset="-128"/>
                <a:ea typeface="Meiryo UI" panose="020B0604030504040204" pitchFamily="50" charset="-128"/>
              </a:rPr>
              <a:t>2025</a:t>
            </a:r>
            <a:r>
              <a:rPr lang="ja-JP" altLang="en-US" sz="1400" b="1" dirty="0">
                <a:solidFill>
                  <a:schemeClr val="bg1"/>
                </a:solidFill>
                <a:latin typeface="Meiryo UI" panose="020B0604030504040204" pitchFamily="50" charset="-128"/>
                <a:ea typeface="Meiryo UI" panose="020B0604030504040204" pitchFamily="50" charset="-128"/>
              </a:rPr>
              <a:t>年度（</a:t>
            </a:r>
            <a:r>
              <a:rPr lang="en-US" altLang="ja-JP" sz="1400" b="1" dirty="0">
                <a:solidFill>
                  <a:schemeClr val="bg1"/>
                </a:solidFill>
                <a:latin typeface="Meiryo UI" panose="020B0604030504040204" pitchFamily="50" charset="-128"/>
                <a:ea typeface="Meiryo UI" panose="020B0604030504040204" pitchFamily="50" charset="-128"/>
              </a:rPr>
              <a:t>R7</a:t>
            </a:r>
            <a:r>
              <a:rPr lang="ja-JP" altLang="en-US" sz="1400" b="1" dirty="0">
                <a:solidFill>
                  <a:schemeClr val="bg1"/>
                </a:solidFill>
                <a:latin typeface="Meiryo UI" panose="020B0604030504040204" pitchFamily="50" charset="-128"/>
                <a:ea typeface="Meiryo UI" panose="020B0604030504040204" pitchFamily="50" charset="-128"/>
              </a:rPr>
              <a:t>）継続予定</a:t>
            </a:r>
            <a:r>
              <a:rPr lang="en-US" altLang="ja-JP" sz="1200" b="1" dirty="0">
                <a:solidFill>
                  <a:schemeClr val="bg1"/>
                </a:solidFill>
                <a:latin typeface="Meiryo UI" panose="020B0604030504040204" pitchFamily="50" charset="-128"/>
                <a:ea typeface="Meiryo UI" panose="020B0604030504040204" pitchFamily="50" charset="-128"/>
              </a:rPr>
              <a:t>※</a:t>
            </a:r>
            <a:r>
              <a:rPr lang="ja-JP" altLang="en-US" sz="1200" b="1" dirty="0">
                <a:solidFill>
                  <a:schemeClr val="bg1"/>
                </a:solidFill>
                <a:latin typeface="Meiryo UI" panose="020B0604030504040204" pitchFamily="50" charset="-128"/>
                <a:ea typeface="Meiryo UI" panose="020B0604030504040204" pitchFamily="50" charset="-128"/>
              </a:rPr>
              <a:t>内容等の詳細については関係機関と協議</a:t>
            </a:r>
            <a:endParaRPr lang="en-US" altLang="ja-JP" sz="1400" dirty="0">
              <a:solidFill>
                <a:schemeClr val="bg1"/>
              </a:solidFill>
              <a:latin typeface="Meiryo UI" panose="020B0604030504040204" pitchFamily="50" charset="-128"/>
              <a:ea typeface="Meiryo UI" panose="020B0604030504040204" pitchFamily="50" charset="-128"/>
            </a:endParaRPr>
          </a:p>
        </p:txBody>
      </p:sp>
      <p:sp>
        <p:nvSpPr>
          <p:cNvPr id="19" name="正方形/長方形 1">
            <a:extLst>
              <a:ext uri="{FF2B5EF4-FFF2-40B4-BE49-F238E27FC236}">
                <a16:creationId xmlns:a16="http://schemas.microsoft.com/office/drawing/2014/main" id="{B1040D78-7B06-4DA8-8661-4C8ACBF02D7F}"/>
              </a:ext>
            </a:extLst>
          </p:cNvPr>
          <p:cNvSpPr>
            <a:spLocks noChangeArrowheads="1"/>
          </p:cNvSpPr>
          <p:nvPr/>
        </p:nvSpPr>
        <p:spPr bwMode="auto">
          <a:xfrm>
            <a:off x="4738057" y="3851210"/>
            <a:ext cx="4294653" cy="977942"/>
          </a:xfrm>
          <a:prstGeom prst="rect">
            <a:avLst/>
          </a:prstGeom>
          <a:noFill/>
          <a:ln w="9525" algn="ctr">
            <a:noFill/>
            <a:round/>
            <a:headEnd/>
            <a:tailEnd/>
          </a:ln>
        </p:spPr>
        <p:txBody>
          <a:bodyPr/>
          <a:lstStyle/>
          <a:p>
            <a:pPr>
              <a:lnSpc>
                <a:spcPts val="10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②大</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阪府農業会議広報</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誌（８月号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千部）</a:t>
            </a:r>
            <a:endParaRPr lang="en-US" altLang="zh-TW"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➡農業関係者向け：熱中症警戒アラートの啓発、夏の作業や</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暑さ指数に応じた作業の注意喚起</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zh-TW"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4AC13445-6EF2-4ECA-933E-E6A91C3FD1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04248" y="1663726"/>
            <a:ext cx="1152128" cy="1837282"/>
          </a:xfrm>
          <a:prstGeom prst="rect">
            <a:avLst/>
          </a:prstGeom>
        </p:spPr>
      </p:pic>
    </p:spTree>
    <p:extLst>
      <p:ext uri="{BB962C8B-B14F-4D97-AF65-F5344CB8AC3E}">
        <p14:creationId xmlns:p14="http://schemas.microsoft.com/office/powerpoint/2010/main" val="3364433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 15"/>
          <p:cNvGraphicFramePr>
            <a:graphicFrameLocks noGrp="1"/>
          </p:cNvGraphicFramePr>
          <p:nvPr/>
        </p:nvGraphicFramePr>
        <p:xfrm>
          <a:off x="155342" y="1251602"/>
          <a:ext cx="8831835" cy="5472608"/>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401949">
                <a:tc>
                  <a:txBody>
                    <a:bodyPr/>
                    <a:lstStyle/>
                    <a:p>
                      <a:pPr algn="ctr"/>
                      <a:r>
                        <a:rPr kumimoji="1" lang="en-US" altLang="ja-JP"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R6</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の具体的な取組内容</a:t>
                      </a:r>
                    </a:p>
                  </a:txBody>
                  <a:tcPr marL="0" marR="0" marT="0" marB="0" anchor="ctr">
                    <a:solidFill>
                      <a:srgbClr val="0070C0"/>
                    </a:solidFill>
                  </a:tcPr>
                </a:tc>
                <a:extLst>
                  <a:ext uri="{0D108BD9-81ED-4DB2-BD59-A6C34878D82A}">
                    <a16:rowId xmlns:a16="http://schemas.microsoft.com/office/drawing/2014/main" val="10000"/>
                  </a:ext>
                </a:extLst>
              </a:tr>
              <a:tr h="5070659">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9" name="グループ化 38"/>
          <p:cNvGrpSpPr/>
          <p:nvPr/>
        </p:nvGrpSpPr>
        <p:grpSpPr>
          <a:xfrm>
            <a:off x="1747876" y="536138"/>
            <a:ext cx="7292953" cy="657827"/>
            <a:chOff x="3075868" y="2420887"/>
            <a:chExt cx="3589917"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98802" y="2456820"/>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民間事業者との連携による熱中症予防の注意喚起・啓発（１）</a:t>
              </a:r>
            </a:p>
          </p:txBody>
        </p:sp>
      </p:grpSp>
      <p:sp>
        <p:nvSpPr>
          <p:cNvPr id="45" name="角丸四角形 44"/>
          <p:cNvSpPr/>
          <p:nvPr/>
        </p:nvSpPr>
        <p:spPr>
          <a:xfrm>
            <a:off x="179512"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⑤</a:t>
            </a:r>
            <a:endParaRPr lang="ja-JP" altLang="en-US" sz="2000" b="1" strike="sngStrike"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1"/>
          <p:cNvSpPr>
            <a:spLocks noChangeArrowheads="1"/>
          </p:cNvSpPr>
          <p:nvPr/>
        </p:nvSpPr>
        <p:spPr bwMode="auto">
          <a:xfrm>
            <a:off x="6372200" y="890328"/>
            <a:ext cx="2880319"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（健康医療部、環境農林水産部）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A70807C1-D682-4BE6-A85F-34FE1733EAC6}" type="slidenum">
              <a:rPr lang="en-US" altLang="ja-JP" sz="2200" b="1" smtClean="0">
                <a:latin typeface="Meiryo UI" panose="020B0604030504040204" pitchFamily="50" charset="-128"/>
                <a:ea typeface="Meiryo UI" panose="020B0604030504040204" pitchFamily="50" charset="-128"/>
              </a:rPr>
              <a:t>15</a:t>
            </a:fld>
            <a:endParaRPr lang="ja-JP" altLang="en-US" sz="2200" b="1"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7ABDFD56-C799-4209-B77B-0F6A326BE9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46599" y="4147336"/>
            <a:ext cx="1771819" cy="1147329"/>
          </a:xfrm>
          <a:prstGeom prst="rect">
            <a:avLst/>
          </a:prstGeom>
        </p:spPr>
      </p:pic>
      <p:sp>
        <p:nvSpPr>
          <p:cNvPr id="34" name="テキスト ボックス 33">
            <a:extLst>
              <a:ext uri="{FF2B5EF4-FFF2-40B4-BE49-F238E27FC236}">
                <a16:creationId xmlns:a16="http://schemas.microsoft.com/office/drawing/2014/main" id="{78F34C3D-2534-4897-A692-3C4137F12328}"/>
              </a:ext>
            </a:extLst>
          </p:cNvPr>
          <p:cNvSpPr txBox="1"/>
          <p:nvPr/>
        </p:nvSpPr>
        <p:spPr>
          <a:xfrm>
            <a:off x="322224" y="5132818"/>
            <a:ext cx="2769696" cy="507831"/>
          </a:xfrm>
          <a:prstGeom prst="rect">
            <a:avLst/>
          </a:prstGeom>
          <a:noFill/>
        </p:spPr>
        <p:txBody>
          <a:bodyPr wrap="square">
            <a:spAutoFit/>
          </a:bodyPr>
          <a:lstStyle/>
          <a:p>
            <a:pPr marL="144000" indent="-457200"/>
            <a:r>
              <a:rPr lang="en-US" altLang="ja-JP" sz="9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上記啓発物の枚数は、大塚製薬㈱公民連携担当が</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144000" indent="-457200"/>
            <a:r>
              <a:rPr lang="ja-JP" altLang="en-US" sz="900" dirty="0">
                <a:latin typeface="Meiryo UI" panose="020B0604030504040204" pitchFamily="50" charset="-128"/>
                <a:ea typeface="Meiryo UI" panose="020B0604030504040204" pitchFamily="50" charset="-128"/>
                <a:cs typeface="Meiryo UI" panose="020B0604030504040204" pitchFamily="50" charset="-128"/>
              </a:rPr>
              <a:t>　　把握している数量。この他、各営業担当による</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144000" indent="-457200"/>
            <a:r>
              <a:rPr lang="ja-JP" altLang="en-US" sz="900" dirty="0">
                <a:latin typeface="Meiryo UI" panose="020B0604030504040204" pitchFamily="50" charset="-128"/>
                <a:ea typeface="Meiryo UI" panose="020B0604030504040204" pitchFamily="50" charset="-128"/>
                <a:cs typeface="Meiryo UI" panose="020B0604030504040204" pitchFamily="50" charset="-128"/>
              </a:rPr>
              <a:t>　　活用実績あり（数量不明）</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a:extLst>
              <a:ext uri="{FF2B5EF4-FFF2-40B4-BE49-F238E27FC236}">
                <a16:creationId xmlns:a16="http://schemas.microsoft.com/office/drawing/2014/main" id="{0C5E4A86-C55C-47F0-BC35-D16F747E0926}"/>
              </a:ext>
            </a:extLst>
          </p:cNvPr>
          <p:cNvSpPr txBox="1"/>
          <p:nvPr/>
        </p:nvSpPr>
        <p:spPr>
          <a:xfrm>
            <a:off x="358713" y="5847721"/>
            <a:ext cx="3883404" cy="461665"/>
          </a:xfrm>
          <a:prstGeom prst="rect">
            <a:avLst/>
          </a:prstGeom>
          <a:noFill/>
        </p:spPr>
        <p:txBody>
          <a:bodyPr wrap="square">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①</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薬局、スーパー、事業所やスポーツ施設などで掲示予定</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②</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冊子を作成し、薬局の協力により店舗にて配布</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角丸四角形 28">
            <a:extLst>
              <a:ext uri="{FF2B5EF4-FFF2-40B4-BE49-F238E27FC236}">
                <a16:creationId xmlns:a16="http://schemas.microsoft.com/office/drawing/2014/main" id="{139547BC-A99C-480E-B5BA-CA350145AF87}"/>
              </a:ext>
            </a:extLst>
          </p:cNvPr>
          <p:cNvSpPr/>
          <p:nvPr/>
        </p:nvSpPr>
        <p:spPr>
          <a:xfrm>
            <a:off x="395536" y="1762606"/>
            <a:ext cx="2888143"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大塚製薬との啓発事業</a:t>
            </a:r>
          </a:p>
        </p:txBody>
      </p:sp>
      <p:sp>
        <p:nvSpPr>
          <p:cNvPr id="51" name="四角形: 角を丸くする 50">
            <a:extLst>
              <a:ext uri="{FF2B5EF4-FFF2-40B4-BE49-F238E27FC236}">
                <a16:creationId xmlns:a16="http://schemas.microsoft.com/office/drawing/2014/main" id="{240E312E-BB31-4A63-80AA-B6BB663847DF}"/>
              </a:ext>
            </a:extLst>
          </p:cNvPr>
          <p:cNvSpPr/>
          <p:nvPr/>
        </p:nvSpPr>
        <p:spPr>
          <a:xfrm>
            <a:off x="226098" y="5637737"/>
            <a:ext cx="1688944" cy="256827"/>
          </a:xfrm>
          <a:prstGeom prst="roundRect">
            <a:avLst/>
          </a:prstGeom>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en-US" altLang="ja-JP"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2025</a:t>
            </a: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年度（</a:t>
            </a:r>
            <a:r>
              <a:rPr kumimoji="1" lang="en-US" altLang="ja-JP"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R7</a:t>
            </a: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a:t>
            </a:r>
            <a:endParaRPr lang="ja-JP" altLang="en-US" sz="1100" b="1" dirty="0">
              <a:solidFill>
                <a:schemeClr val="bg1"/>
              </a:solidFill>
              <a:latin typeface="Meiryo UI" panose="020B0604030504040204" pitchFamily="50" charset="-128"/>
              <a:ea typeface="Meiryo UI" panose="020B0604030504040204" pitchFamily="50" charset="-128"/>
            </a:endParaRPr>
          </a:p>
        </p:txBody>
      </p:sp>
      <p:sp>
        <p:nvSpPr>
          <p:cNvPr id="28" name="正方形/長方形 1">
            <a:extLst>
              <a:ext uri="{FF2B5EF4-FFF2-40B4-BE49-F238E27FC236}">
                <a16:creationId xmlns:a16="http://schemas.microsoft.com/office/drawing/2014/main" id="{D07421C7-9E19-4679-9F11-4453C0A4A572}"/>
              </a:ext>
            </a:extLst>
          </p:cNvPr>
          <p:cNvSpPr>
            <a:spLocks noChangeArrowheads="1"/>
          </p:cNvSpPr>
          <p:nvPr/>
        </p:nvSpPr>
        <p:spPr bwMode="auto">
          <a:xfrm>
            <a:off x="237049" y="2103885"/>
            <a:ext cx="4390283" cy="3069815"/>
          </a:xfrm>
          <a:prstGeom prst="rect">
            <a:avLst/>
          </a:prstGeom>
          <a:noFill/>
          <a:ln w="9525" algn="ctr">
            <a:noFill/>
            <a:round/>
            <a:headEnd/>
            <a:tailEnd/>
          </a:ln>
        </p:spPr>
        <p:txBody>
          <a:bodyPr wrap="square">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①予防啓発ポスター・ボードの作成</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44000" indent="-457200"/>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（ポスター</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823</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枚・トップボード</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124</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枚</a:t>
            </a:r>
            <a:r>
              <a:rPr lang="en-US" altLang="ja-JP" sz="1200" b="1" baseline="30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44000" indent="-457200"/>
            <a:r>
              <a:rPr lang="ja-JP" altLang="en-US" sz="1200" dirty="0">
                <a:latin typeface="Meiryo UI" panose="020B0604030504040204" pitchFamily="50" charset="-128"/>
                <a:ea typeface="Meiryo UI" panose="020B0604030504040204" pitchFamily="50" charset="-128"/>
                <a:cs typeface="Meiryo UI" panose="020B0604030504040204" pitchFamily="50" charset="-128"/>
              </a:rPr>
              <a:t>　➡株式会社</a:t>
            </a:r>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mik</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japan</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、ウエルシア薬局株式会社などのほか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44000" indent="-457200"/>
            <a:r>
              <a:rPr lang="ja-JP" altLang="en-US" sz="1200" dirty="0">
                <a:latin typeface="Meiryo UI" panose="020B0604030504040204" pitchFamily="50" charset="-128"/>
                <a:ea typeface="Meiryo UI" panose="020B0604030504040204" pitchFamily="50" charset="-128"/>
                <a:cs typeface="Meiryo UI" panose="020B0604030504040204" pitchFamily="50" charset="-128"/>
              </a:rPr>
              <a:t>　　 事業所やスポーツ施設内にて掲示</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②薬局での冊子配布（</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14,000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部）</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大塚製薬株式会社がキリン堂と冊子を作成し、</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店舗にて配布</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③商品販売ポップでの普及（</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377</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枚</a:t>
            </a:r>
            <a:r>
              <a:rPr lang="en-US" altLang="ja-JP" sz="1400" b="1" baseline="30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➡薬局・スーパーなどで掲示</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④予防啓発チラシの作成（約</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25,000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枚）</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➡熱中症リスクの高い高齢の方に向けての</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熱中症対策チラシを作成</a:t>
            </a:r>
          </a:p>
          <a:p>
            <a:pPr>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➡民生委員児童委員協議会等に配布</a:t>
            </a:r>
          </a:p>
        </p:txBody>
      </p:sp>
      <p:sp>
        <p:nvSpPr>
          <p:cNvPr id="30" name="角丸四角形 28">
            <a:extLst>
              <a:ext uri="{FF2B5EF4-FFF2-40B4-BE49-F238E27FC236}">
                <a16:creationId xmlns:a16="http://schemas.microsoft.com/office/drawing/2014/main" id="{7F01C5D4-85AB-46BA-90F4-A1EA3EC946D7}"/>
              </a:ext>
            </a:extLst>
          </p:cNvPr>
          <p:cNvSpPr/>
          <p:nvPr/>
        </p:nvSpPr>
        <p:spPr>
          <a:xfrm>
            <a:off x="4271890" y="1733314"/>
            <a:ext cx="4289579"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大塚製薬</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、ファミリーマート</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との啓発事業</a:t>
            </a:r>
          </a:p>
        </p:txBody>
      </p:sp>
      <p:sp>
        <p:nvSpPr>
          <p:cNvPr id="33" name="テキスト ボックス 32">
            <a:extLst>
              <a:ext uri="{FF2B5EF4-FFF2-40B4-BE49-F238E27FC236}">
                <a16:creationId xmlns:a16="http://schemas.microsoft.com/office/drawing/2014/main" id="{EB319485-42F8-4CA9-9EB3-E49B9DFE8FAA}"/>
              </a:ext>
            </a:extLst>
          </p:cNvPr>
          <p:cNvSpPr txBox="1"/>
          <p:nvPr/>
        </p:nvSpPr>
        <p:spPr>
          <a:xfrm>
            <a:off x="4271890" y="2050606"/>
            <a:ext cx="4334043" cy="1985159"/>
          </a:xfrm>
          <a:prstGeom prst="rect">
            <a:avLst/>
          </a:prstGeom>
          <a:noFill/>
        </p:spPr>
        <p:txBody>
          <a:bodyPr wrap="square" rtlCol="0">
            <a:spAutoFit/>
          </a:bodyPr>
          <a:lstStyle/>
          <a:p>
            <a:pPr>
              <a:defRPr/>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①ファミリーマート店内ビジョンでの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啓発動画による周知 </a:t>
            </a:r>
            <a:endParaRPr lang="en-US" altLang="ja-JP" sz="1400" b="1" strike="sng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defRPr/>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株</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ファミリーマートの協力により、</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週間、府内約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900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店舗の店内ビジョンにおいて、</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大塚製薬（株）が作成した啓発動画による周知を実施</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defRPr/>
            </a:pPr>
            <a:endParaRPr lang="en-US" altLang="ja-JP" sz="1050" strike="sng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defRPr/>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②啓発・告知ポスターによる周知</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defRPr/>
            </a:pPr>
            <a:r>
              <a:rPr lang="ja-JP" altLang="en-US" sz="1200" dirty="0"/>
              <a:t>　</a:t>
            </a:r>
            <a:r>
              <a:rPr lang="ja-JP" altLang="en-US" sz="1200" dirty="0">
                <a:latin typeface="Meiryo UI" panose="020B0604030504040204" pitchFamily="50" charset="-128"/>
                <a:ea typeface="Meiryo UI" panose="020B0604030504040204" pitchFamily="50" charset="-128"/>
              </a:rPr>
              <a:t>➡府内ファミリーマート約</a:t>
            </a:r>
            <a:r>
              <a:rPr lang="en-US" altLang="ja-JP" sz="1200" dirty="0">
                <a:latin typeface="Meiryo UI" panose="020B0604030504040204" pitchFamily="50" charset="-128"/>
                <a:ea typeface="Meiryo UI" panose="020B0604030504040204" pitchFamily="50" charset="-128"/>
              </a:rPr>
              <a:t>1,250</a:t>
            </a:r>
            <a:r>
              <a:rPr lang="ja-JP" altLang="en-US" sz="1200" dirty="0">
                <a:latin typeface="Meiryo UI" panose="020B0604030504040204" pitchFamily="50" charset="-128"/>
                <a:ea typeface="Meiryo UI" panose="020B0604030504040204" pitchFamily="50" charset="-128"/>
              </a:rPr>
              <a:t>店舗において</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か月間</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大塚製薬（株）作成の</a:t>
            </a:r>
            <a:r>
              <a:rPr lang="ja-JP" altLang="en-US" sz="1200" dirty="0">
                <a:latin typeface="Meiryo UI" panose="020B0604030504040204" pitchFamily="50" charset="-128"/>
                <a:ea typeface="Meiryo UI" panose="020B0604030504040204" pitchFamily="50" charset="-128"/>
              </a:rPr>
              <a:t>熱中症啓発・クールオアシスプロジェクト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告知ポスターを掲示</a:t>
            </a:r>
            <a:endParaRPr lang="ja-JP" altLang="en-US" sz="1200" dirty="0"/>
          </a:p>
        </p:txBody>
      </p:sp>
      <p:sp>
        <p:nvSpPr>
          <p:cNvPr id="37" name="四角形: 角を丸くする 36">
            <a:extLst>
              <a:ext uri="{FF2B5EF4-FFF2-40B4-BE49-F238E27FC236}">
                <a16:creationId xmlns:a16="http://schemas.microsoft.com/office/drawing/2014/main" id="{F3BE1A2F-BBBB-4522-9F40-4EC67DEA56E4}"/>
              </a:ext>
            </a:extLst>
          </p:cNvPr>
          <p:cNvSpPr/>
          <p:nvPr/>
        </p:nvSpPr>
        <p:spPr>
          <a:xfrm>
            <a:off x="755576" y="6316152"/>
            <a:ext cx="7460855" cy="48241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ja-JP" sz="1400" b="1" dirty="0">
                <a:solidFill>
                  <a:schemeClr val="bg1"/>
                </a:solidFill>
                <a:latin typeface="Meiryo UI" panose="020B0604030504040204" pitchFamily="50" charset="-128"/>
                <a:ea typeface="Meiryo UI" panose="020B0604030504040204" pitchFamily="50" charset="-128"/>
              </a:rPr>
              <a:t>2025</a:t>
            </a:r>
            <a:r>
              <a:rPr lang="ja-JP" altLang="en-US" sz="1400" b="1" dirty="0">
                <a:solidFill>
                  <a:schemeClr val="bg1"/>
                </a:solidFill>
                <a:latin typeface="Meiryo UI" panose="020B0604030504040204" pitchFamily="50" charset="-128"/>
                <a:ea typeface="Meiryo UI" panose="020B0604030504040204" pitchFamily="50" charset="-128"/>
              </a:rPr>
              <a:t>年度（</a:t>
            </a:r>
            <a:r>
              <a:rPr lang="en-US" altLang="ja-JP" sz="1400" b="1" dirty="0">
                <a:solidFill>
                  <a:schemeClr val="bg1"/>
                </a:solidFill>
                <a:latin typeface="Meiryo UI" panose="020B0604030504040204" pitchFamily="50" charset="-128"/>
                <a:ea typeface="Meiryo UI" panose="020B0604030504040204" pitchFamily="50" charset="-128"/>
              </a:rPr>
              <a:t>R7</a:t>
            </a:r>
            <a:r>
              <a:rPr lang="ja-JP" altLang="en-US" sz="1400" b="1" dirty="0">
                <a:solidFill>
                  <a:schemeClr val="bg1"/>
                </a:solidFill>
                <a:latin typeface="Meiryo UI" panose="020B0604030504040204" pitchFamily="50" charset="-128"/>
                <a:ea typeface="Meiryo UI" panose="020B0604030504040204" pitchFamily="50" charset="-128"/>
              </a:rPr>
              <a:t>）継続予定</a:t>
            </a:r>
            <a:r>
              <a:rPr lang="en-US" altLang="ja-JP" sz="1200" b="1" dirty="0">
                <a:solidFill>
                  <a:schemeClr val="bg1"/>
                </a:solidFill>
                <a:latin typeface="Meiryo UI" panose="020B0604030504040204" pitchFamily="50" charset="-128"/>
                <a:ea typeface="Meiryo UI" panose="020B0604030504040204" pitchFamily="50" charset="-128"/>
              </a:rPr>
              <a:t>※</a:t>
            </a:r>
            <a:r>
              <a:rPr lang="ja-JP" altLang="en-US" sz="1200" b="1" dirty="0">
                <a:solidFill>
                  <a:schemeClr val="bg1"/>
                </a:solidFill>
                <a:latin typeface="Meiryo UI" panose="020B0604030504040204" pitchFamily="50" charset="-128"/>
                <a:ea typeface="Meiryo UI" panose="020B0604030504040204" pitchFamily="50" charset="-128"/>
              </a:rPr>
              <a:t>継続の有無や内容についてはそれぞれの協力企業と協議のうえ決定予定</a:t>
            </a:r>
            <a:endParaRPr lang="en-US" altLang="ja-JP" sz="1400" dirty="0">
              <a:solidFill>
                <a:schemeClr val="bg1"/>
              </a:solidFill>
              <a:latin typeface="Meiryo UI" panose="020B0604030504040204" pitchFamily="50" charset="-128"/>
              <a:ea typeface="Meiryo UI" panose="020B0604030504040204" pitchFamily="50" charset="-128"/>
            </a:endParaRPr>
          </a:p>
        </p:txBody>
      </p:sp>
      <p:pic>
        <p:nvPicPr>
          <p:cNvPr id="44" name="図 43">
            <a:extLst>
              <a:ext uri="{FF2B5EF4-FFF2-40B4-BE49-F238E27FC236}">
                <a16:creationId xmlns:a16="http://schemas.microsoft.com/office/drawing/2014/main" id="{75B5F01D-7EB6-47BC-B16A-3AE4CCB1465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84502" y="3840569"/>
            <a:ext cx="1237003" cy="1749565"/>
          </a:xfrm>
          <a:prstGeom prst="rect">
            <a:avLst/>
          </a:prstGeom>
        </p:spPr>
      </p:pic>
      <p:sp>
        <p:nvSpPr>
          <p:cNvPr id="47" name="テキスト ボックス 46">
            <a:extLst>
              <a:ext uri="{FF2B5EF4-FFF2-40B4-BE49-F238E27FC236}">
                <a16:creationId xmlns:a16="http://schemas.microsoft.com/office/drawing/2014/main" id="{CDE78D45-6F9E-42AC-B721-A04A5DDE703F}"/>
              </a:ext>
            </a:extLst>
          </p:cNvPr>
          <p:cNvSpPr txBox="1"/>
          <p:nvPr/>
        </p:nvSpPr>
        <p:spPr>
          <a:xfrm>
            <a:off x="4909686" y="5328531"/>
            <a:ext cx="2580564" cy="400110"/>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▲大阪府</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大塚製薬㈱</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ファミリーマート㈱　</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R6</a:t>
            </a:r>
            <a:r>
              <a:rPr lang="ja-JP" altLang="en-US" sz="1000" dirty="0">
                <a:latin typeface="Meiryo UI" panose="020B0604030504040204" pitchFamily="50" charset="-128"/>
                <a:ea typeface="Meiryo UI" panose="020B0604030504040204" pitchFamily="50" charset="-128"/>
              </a:rPr>
              <a:t>版デジタルサイネージ</a:t>
            </a:r>
            <a:endParaRPr lang="en-US" altLang="ja-JP" sz="1000" dirty="0">
              <a:latin typeface="Meiryo UI" panose="020B0604030504040204" pitchFamily="50" charset="-128"/>
              <a:ea typeface="Meiryo UI" panose="020B0604030504040204" pitchFamily="50" charset="-128"/>
            </a:endParaRPr>
          </a:p>
        </p:txBody>
      </p:sp>
      <p:sp>
        <p:nvSpPr>
          <p:cNvPr id="50" name="テキスト ボックス 49">
            <a:extLst>
              <a:ext uri="{FF2B5EF4-FFF2-40B4-BE49-F238E27FC236}">
                <a16:creationId xmlns:a16="http://schemas.microsoft.com/office/drawing/2014/main" id="{63C18714-2981-4B19-A73B-B4D7454CFB10}"/>
              </a:ext>
            </a:extLst>
          </p:cNvPr>
          <p:cNvSpPr txBox="1"/>
          <p:nvPr/>
        </p:nvSpPr>
        <p:spPr>
          <a:xfrm>
            <a:off x="7367778" y="5631132"/>
            <a:ext cx="1376200" cy="246221"/>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▲啓発・告知ポスター</a:t>
            </a:r>
            <a:endParaRPr lang="en-US" altLang="ja-JP" sz="1000" dirty="0">
              <a:latin typeface="Meiryo UI" panose="020B0604030504040204" pitchFamily="50" charset="-128"/>
              <a:ea typeface="Meiryo UI" panose="020B0604030504040204" pitchFamily="50" charset="-128"/>
            </a:endParaRPr>
          </a:p>
        </p:txBody>
      </p:sp>
      <p:pic>
        <p:nvPicPr>
          <p:cNvPr id="23" name="図 22">
            <a:extLst>
              <a:ext uri="{FF2B5EF4-FFF2-40B4-BE49-F238E27FC236}">
                <a16:creationId xmlns:a16="http://schemas.microsoft.com/office/drawing/2014/main" id="{8AED2374-C9E4-41AD-8DB1-53D9E735AE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39645" y="4047802"/>
            <a:ext cx="1254569" cy="1758607"/>
          </a:xfrm>
          <a:prstGeom prst="rect">
            <a:avLst/>
          </a:prstGeom>
        </p:spPr>
      </p:pic>
      <p:sp>
        <p:nvSpPr>
          <p:cNvPr id="24" name="テキスト ボックス 23">
            <a:extLst>
              <a:ext uri="{FF2B5EF4-FFF2-40B4-BE49-F238E27FC236}">
                <a16:creationId xmlns:a16="http://schemas.microsoft.com/office/drawing/2014/main" id="{2B368400-A69B-488C-9B7D-1557FD34479E}"/>
              </a:ext>
            </a:extLst>
          </p:cNvPr>
          <p:cNvSpPr txBox="1"/>
          <p:nvPr/>
        </p:nvSpPr>
        <p:spPr>
          <a:xfrm>
            <a:off x="3542803" y="5817676"/>
            <a:ext cx="2915859" cy="430887"/>
          </a:xfrm>
          <a:prstGeom prst="rect">
            <a:avLst/>
          </a:prstGeom>
          <a:noFill/>
        </p:spPr>
        <p:txBody>
          <a:bodyPr wrap="square">
            <a:spAutoFit/>
          </a:bodyPr>
          <a:lstStyle/>
          <a:p>
            <a:pPr algn="ctr">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大塚製薬（株）　</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高齢者向け熱中症予防チラシ</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24474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 15"/>
          <p:cNvGraphicFramePr>
            <a:graphicFrameLocks noGrp="1"/>
          </p:cNvGraphicFramePr>
          <p:nvPr>
            <p:extLst>
              <p:ext uri="{D42A27DB-BD31-4B8C-83A1-F6EECF244321}">
                <p14:modId xmlns:p14="http://schemas.microsoft.com/office/powerpoint/2010/main" val="45350423"/>
              </p:ext>
            </p:extLst>
          </p:nvPr>
        </p:nvGraphicFramePr>
        <p:xfrm>
          <a:off x="155342" y="1251602"/>
          <a:ext cx="8831835" cy="5472608"/>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401949">
                <a:tc>
                  <a:txBody>
                    <a:bodyPr/>
                    <a:lstStyle/>
                    <a:p>
                      <a:pPr algn="ctr"/>
                      <a:r>
                        <a:rPr kumimoji="1" lang="en-US" altLang="ja-JP"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R6</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の具体的な取組内容</a:t>
                      </a:r>
                    </a:p>
                  </a:txBody>
                  <a:tcPr marL="0" marR="0" marT="0" marB="0" anchor="ctr">
                    <a:solidFill>
                      <a:srgbClr val="0070C0"/>
                    </a:solidFill>
                  </a:tcPr>
                </a:tc>
                <a:extLst>
                  <a:ext uri="{0D108BD9-81ED-4DB2-BD59-A6C34878D82A}">
                    <a16:rowId xmlns:a16="http://schemas.microsoft.com/office/drawing/2014/main" val="10000"/>
                  </a:ext>
                </a:extLst>
              </a:tr>
              <a:tr h="5070659">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9" name="グループ化 38"/>
          <p:cNvGrpSpPr/>
          <p:nvPr/>
        </p:nvGrpSpPr>
        <p:grpSpPr>
          <a:xfrm>
            <a:off x="1747876" y="536138"/>
            <a:ext cx="7292953" cy="657827"/>
            <a:chOff x="3075868" y="2420887"/>
            <a:chExt cx="3589917"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98802" y="2456820"/>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民間事業者との連携による熱中症予防の注意喚起・啓発（２）</a:t>
              </a:r>
            </a:p>
          </p:txBody>
        </p:sp>
      </p:grpSp>
      <p:sp>
        <p:nvSpPr>
          <p:cNvPr id="45" name="角丸四角形 44"/>
          <p:cNvSpPr/>
          <p:nvPr/>
        </p:nvSpPr>
        <p:spPr>
          <a:xfrm>
            <a:off x="179512"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⑤</a:t>
            </a:r>
            <a:endParaRPr lang="ja-JP" altLang="en-US" sz="2000" b="1" strike="sngStrike"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A70807C1-D682-4BE6-A85F-34FE1733EAC6}" type="slidenum">
              <a:rPr lang="en-US" altLang="ja-JP" sz="2200" b="1" smtClean="0">
                <a:latin typeface="Meiryo UI" panose="020B0604030504040204" pitchFamily="50" charset="-128"/>
                <a:ea typeface="Meiryo UI" panose="020B0604030504040204" pitchFamily="50" charset="-128"/>
              </a:rPr>
              <a:t>16</a:t>
            </a:fld>
            <a:endParaRPr lang="ja-JP" altLang="en-US" sz="2200" b="1" dirty="0">
              <a:latin typeface="Meiryo UI" panose="020B0604030504040204" pitchFamily="50" charset="-128"/>
              <a:ea typeface="Meiryo UI" panose="020B0604030504040204" pitchFamily="50" charset="-128"/>
            </a:endParaRPr>
          </a:p>
        </p:txBody>
      </p:sp>
      <p:sp>
        <p:nvSpPr>
          <p:cNvPr id="48" name="正方形/長方形 1"/>
          <p:cNvSpPr>
            <a:spLocks noChangeArrowheads="1"/>
          </p:cNvSpPr>
          <p:nvPr/>
        </p:nvSpPr>
        <p:spPr bwMode="auto">
          <a:xfrm>
            <a:off x="5864275" y="3204232"/>
            <a:ext cx="2229353" cy="764216"/>
          </a:xfrm>
          <a:prstGeom prst="rect">
            <a:avLst/>
          </a:prstGeom>
          <a:noFill/>
          <a:ln w="9525" algn="ctr">
            <a:noFill/>
            <a:round/>
            <a:headEnd/>
            <a:tailEnd/>
          </a:ln>
        </p:spPr>
        <p:txBody>
          <a:bodyPr/>
          <a:lstStyle/>
          <a:p>
            <a:pPr>
              <a:lnSpc>
                <a:spcPts val="22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商品</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POP</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の掲示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➡府内キリン堂店舗にて</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熱中症予防啓発</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POP</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を掲示</a:t>
            </a:r>
          </a:p>
        </p:txBody>
      </p:sp>
      <p:sp>
        <p:nvSpPr>
          <p:cNvPr id="49" name="正方形/長方形 1"/>
          <p:cNvSpPr>
            <a:spLocks noChangeArrowheads="1"/>
          </p:cNvSpPr>
          <p:nvPr/>
        </p:nvSpPr>
        <p:spPr bwMode="auto">
          <a:xfrm>
            <a:off x="4849284" y="2083450"/>
            <a:ext cx="3917666" cy="814504"/>
          </a:xfrm>
          <a:prstGeom prst="rect">
            <a:avLst/>
          </a:prstGeom>
          <a:noFill/>
          <a:ln w="9525" algn="ctr">
            <a:noFill/>
            <a:round/>
            <a:headEnd/>
            <a:tailEnd/>
          </a:ln>
        </p:spPr>
        <p:txBody>
          <a:bodyPr/>
          <a:lstStyle/>
          <a:p>
            <a:pPr>
              <a:lnSpc>
                <a:spcPts val="22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アプリでの熱中症警戒の呼びかけ</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360000" indent="-457200"/>
            <a:r>
              <a:rPr lang="ja-JP" altLang="en-US" sz="1200" dirty="0">
                <a:latin typeface="Meiryo UI" panose="020B0604030504040204" pitchFamily="50" charset="-128"/>
                <a:ea typeface="Meiryo UI" panose="020B0604030504040204" pitchFamily="50" charset="-128"/>
                <a:cs typeface="Meiryo UI" panose="020B0604030504040204" pitchFamily="50" charset="-128"/>
              </a:rPr>
              <a:t>　➡ダイドードリンコ株式会社のアプリにおいて、熱中症に対する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360000" indent="-457200"/>
            <a:r>
              <a:rPr lang="ja-JP" altLang="en-US" sz="1200" dirty="0">
                <a:latin typeface="Meiryo UI" panose="020B0604030504040204" pitchFamily="50" charset="-128"/>
                <a:ea typeface="Meiryo UI" panose="020B0604030504040204" pitchFamily="50" charset="-128"/>
                <a:cs typeface="Meiryo UI" panose="020B0604030504040204" pitchFamily="50" charset="-128"/>
              </a:rPr>
              <a:t>　　 警戒を呼びかけ</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28">
            <a:extLst>
              <a:ext uri="{FF2B5EF4-FFF2-40B4-BE49-F238E27FC236}">
                <a16:creationId xmlns:a16="http://schemas.microsoft.com/office/drawing/2014/main" id="{C0652745-8E5B-4C07-85E7-B40828201A21}"/>
              </a:ext>
            </a:extLst>
          </p:cNvPr>
          <p:cNvSpPr/>
          <p:nvPr/>
        </p:nvSpPr>
        <p:spPr>
          <a:xfrm>
            <a:off x="5364045" y="2934357"/>
            <a:ext cx="2888143"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キリン堂との啓発事業</a:t>
            </a:r>
          </a:p>
        </p:txBody>
      </p:sp>
      <p:sp>
        <p:nvSpPr>
          <p:cNvPr id="32" name="角丸四角形 28">
            <a:extLst>
              <a:ext uri="{FF2B5EF4-FFF2-40B4-BE49-F238E27FC236}">
                <a16:creationId xmlns:a16="http://schemas.microsoft.com/office/drawing/2014/main" id="{87FAC19E-9D1B-4A74-B44A-76DD916442C3}"/>
              </a:ext>
            </a:extLst>
          </p:cNvPr>
          <p:cNvSpPr/>
          <p:nvPr/>
        </p:nvSpPr>
        <p:spPr>
          <a:xfrm>
            <a:off x="4759425" y="1787986"/>
            <a:ext cx="3917666"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ダイドードリンコとの啓発事業</a:t>
            </a:r>
          </a:p>
        </p:txBody>
      </p:sp>
      <p:sp>
        <p:nvSpPr>
          <p:cNvPr id="37" name="四角形: 角を丸くする 36">
            <a:extLst>
              <a:ext uri="{FF2B5EF4-FFF2-40B4-BE49-F238E27FC236}">
                <a16:creationId xmlns:a16="http://schemas.microsoft.com/office/drawing/2014/main" id="{F3BE1A2F-BBBB-4522-9F40-4EC67DEA56E4}"/>
              </a:ext>
            </a:extLst>
          </p:cNvPr>
          <p:cNvSpPr/>
          <p:nvPr/>
        </p:nvSpPr>
        <p:spPr>
          <a:xfrm>
            <a:off x="732126" y="6295075"/>
            <a:ext cx="7460855" cy="48241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ja-JP" sz="1400" b="1" dirty="0">
                <a:solidFill>
                  <a:schemeClr val="bg1"/>
                </a:solidFill>
                <a:latin typeface="Meiryo UI" panose="020B0604030504040204" pitchFamily="50" charset="-128"/>
                <a:ea typeface="Meiryo UI" panose="020B0604030504040204" pitchFamily="50" charset="-128"/>
              </a:rPr>
              <a:t>2025</a:t>
            </a:r>
            <a:r>
              <a:rPr lang="ja-JP" altLang="en-US" sz="1400" b="1" dirty="0">
                <a:solidFill>
                  <a:schemeClr val="bg1"/>
                </a:solidFill>
                <a:latin typeface="Meiryo UI" panose="020B0604030504040204" pitchFamily="50" charset="-128"/>
                <a:ea typeface="Meiryo UI" panose="020B0604030504040204" pitchFamily="50" charset="-128"/>
              </a:rPr>
              <a:t>年度（</a:t>
            </a:r>
            <a:r>
              <a:rPr lang="en-US" altLang="ja-JP" sz="1400" b="1" dirty="0">
                <a:solidFill>
                  <a:schemeClr val="bg1"/>
                </a:solidFill>
                <a:latin typeface="Meiryo UI" panose="020B0604030504040204" pitchFamily="50" charset="-128"/>
                <a:ea typeface="Meiryo UI" panose="020B0604030504040204" pitchFamily="50" charset="-128"/>
              </a:rPr>
              <a:t>R7</a:t>
            </a:r>
            <a:r>
              <a:rPr lang="ja-JP" altLang="en-US" sz="1400" b="1" dirty="0">
                <a:solidFill>
                  <a:schemeClr val="bg1"/>
                </a:solidFill>
                <a:latin typeface="Meiryo UI" panose="020B0604030504040204" pitchFamily="50" charset="-128"/>
                <a:ea typeface="Meiryo UI" panose="020B0604030504040204" pitchFamily="50" charset="-128"/>
              </a:rPr>
              <a:t>）継続予定</a:t>
            </a:r>
            <a:r>
              <a:rPr lang="en-US" altLang="ja-JP" sz="1200" b="1" dirty="0">
                <a:solidFill>
                  <a:schemeClr val="bg1"/>
                </a:solidFill>
                <a:latin typeface="Meiryo UI" panose="020B0604030504040204" pitchFamily="50" charset="-128"/>
                <a:ea typeface="Meiryo UI" panose="020B0604030504040204" pitchFamily="50" charset="-128"/>
              </a:rPr>
              <a:t>※</a:t>
            </a:r>
            <a:r>
              <a:rPr lang="ja-JP" altLang="en-US" sz="1200" b="1" dirty="0">
                <a:solidFill>
                  <a:schemeClr val="bg1"/>
                </a:solidFill>
                <a:latin typeface="Meiryo UI" panose="020B0604030504040204" pitchFamily="50" charset="-128"/>
                <a:ea typeface="Meiryo UI" panose="020B0604030504040204" pitchFamily="50" charset="-128"/>
              </a:rPr>
              <a:t>継続の有無や内容についてはそれぞれの協力企業と協議のうえ決定予定</a:t>
            </a:r>
            <a:endParaRPr lang="en-US" altLang="ja-JP" sz="1400" dirty="0">
              <a:solidFill>
                <a:schemeClr val="bg1"/>
              </a:solidFill>
              <a:latin typeface="Meiryo UI" panose="020B0604030504040204" pitchFamily="50" charset="-128"/>
              <a:ea typeface="Meiryo UI" panose="020B0604030504040204" pitchFamily="50" charset="-128"/>
            </a:endParaRPr>
          </a:p>
        </p:txBody>
      </p:sp>
      <p:sp>
        <p:nvSpPr>
          <p:cNvPr id="26" name="角丸四角形 28">
            <a:extLst>
              <a:ext uri="{FF2B5EF4-FFF2-40B4-BE49-F238E27FC236}">
                <a16:creationId xmlns:a16="http://schemas.microsoft.com/office/drawing/2014/main" id="{2DA5FDB8-AE99-413F-A7B9-E3105F1A09BB}"/>
              </a:ext>
            </a:extLst>
          </p:cNvPr>
          <p:cNvSpPr/>
          <p:nvPr/>
        </p:nvSpPr>
        <p:spPr>
          <a:xfrm>
            <a:off x="5417648" y="3947982"/>
            <a:ext cx="3059513" cy="327029"/>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キリンビバレッジとの啓発事業</a:t>
            </a:r>
          </a:p>
        </p:txBody>
      </p:sp>
      <p:sp>
        <p:nvSpPr>
          <p:cNvPr id="27" name="正方形/長方形 1">
            <a:extLst>
              <a:ext uri="{FF2B5EF4-FFF2-40B4-BE49-F238E27FC236}">
                <a16:creationId xmlns:a16="http://schemas.microsoft.com/office/drawing/2014/main" id="{D825ADBD-FFFC-40E8-B4D6-FFCAB9DD3ED3}"/>
              </a:ext>
            </a:extLst>
          </p:cNvPr>
          <p:cNvSpPr>
            <a:spLocks noChangeArrowheads="1"/>
          </p:cNvSpPr>
          <p:nvPr/>
        </p:nvSpPr>
        <p:spPr bwMode="auto">
          <a:xfrm>
            <a:off x="5545845" y="4328264"/>
            <a:ext cx="3548640" cy="659657"/>
          </a:xfrm>
          <a:prstGeom prst="rect">
            <a:avLst/>
          </a:prstGeom>
          <a:noFill/>
          <a:ln w="9525" algn="ctr">
            <a:noFill/>
            <a:round/>
            <a:headEnd/>
            <a:tailEnd/>
          </a:ln>
        </p:spPr>
        <p:txBody>
          <a:bodyPr/>
          <a:lstStyle/>
          <a:p>
            <a:pPr>
              <a:lnSpc>
                <a:spcPts val="22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予防啓発ポスターの作成</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360000" marR="0" lvl="0" indent="-45720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店頭や自動販売機へ掲示、府内</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市町村へ配布</a:t>
            </a:r>
          </a:p>
        </p:txBody>
      </p:sp>
      <p:sp>
        <p:nvSpPr>
          <p:cNvPr id="40" name="角丸四角形 28">
            <a:extLst>
              <a:ext uri="{FF2B5EF4-FFF2-40B4-BE49-F238E27FC236}">
                <a16:creationId xmlns:a16="http://schemas.microsoft.com/office/drawing/2014/main" id="{24405B42-3321-455C-9528-BF11F065F978}"/>
              </a:ext>
            </a:extLst>
          </p:cNvPr>
          <p:cNvSpPr/>
          <p:nvPr/>
        </p:nvSpPr>
        <p:spPr>
          <a:xfrm>
            <a:off x="254237" y="1787986"/>
            <a:ext cx="4226902"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大塚製薬、ケーエスケーとの啓発事業</a:t>
            </a:r>
          </a:p>
        </p:txBody>
      </p:sp>
      <p:sp>
        <p:nvSpPr>
          <p:cNvPr id="41" name="正方形/長方形 1">
            <a:extLst>
              <a:ext uri="{FF2B5EF4-FFF2-40B4-BE49-F238E27FC236}">
                <a16:creationId xmlns:a16="http://schemas.microsoft.com/office/drawing/2014/main" id="{D8E81C3E-0C3B-41F0-B3A9-37315861FC0B}"/>
              </a:ext>
            </a:extLst>
          </p:cNvPr>
          <p:cNvSpPr>
            <a:spLocks noChangeArrowheads="1"/>
          </p:cNvSpPr>
          <p:nvPr/>
        </p:nvSpPr>
        <p:spPr bwMode="auto">
          <a:xfrm>
            <a:off x="373578" y="2095297"/>
            <a:ext cx="4154894" cy="739300"/>
          </a:xfrm>
          <a:prstGeom prst="rect">
            <a:avLst/>
          </a:prstGeom>
          <a:noFill/>
          <a:ln w="9525" algn="ctr">
            <a:noFill/>
            <a:round/>
            <a:headEnd/>
            <a:tailEnd/>
          </a:ln>
        </p:spPr>
        <p:txBody>
          <a:bodyPr/>
          <a:lstStyle/>
          <a:p>
            <a:pPr>
              <a:lnSpc>
                <a:spcPts val="22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啓発ポスターの配布</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360000" indent="-457200"/>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大塚製薬で作成したポスターを（株）ケーエスケーの</a:t>
            </a:r>
          </a:p>
          <a:p>
            <a:pPr marL="360000" indent="-457200"/>
            <a:r>
              <a:rPr lang="ja-JP" altLang="en-US" sz="1200" dirty="0">
                <a:latin typeface="Meiryo UI" panose="020B0604030504040204" pitchFamily="50" charset="-128"/>
                <a:ea typeface="Meiryo UI" panose="020B0604030504040204" pitchFamily="50" charset="-128"/>
                <a:cs typeface="Meiryo UI" panose="020B0604030504040204" pitchFamily="50" charset="-128"/>
              </a:rPr>
              <a:t>　 各営業担当により大阪府下調剤薬局</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軒に配布</a:t>
            </a:r>
          </a:p>
        </p:txBody>
      </p:sp>
      <p:sp>
        <p:nvSpPr>
          <p:cNvPr id="52" name="角丸四角形 28">
            <a:extLst>
              <a:ext uri="{FF2B5EF4-FFF2-40B4-BE49-F238E27FC236}">
                <a16:creationId xmlns:a16="http://schemas.microsoft.com/office/drawing/2014/main" id="{058A39D9-4944-46DD-8712-705876D80529}"/>
              </a:ext>
            </a:extLst>
          </p:cNvPr>
          <p:cNvSpPr/>
          <p:nvPr/>
        </p:nvSpPr>
        <p:spPr>
          <a:xfrm>
            <a:off x="235248" y="2907834"/>
            <a:ext cx="4592536" cy="339451"/>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大塚製薬、ファミリーマート、アカカベとの啓発事業</a:t>
            </a:r>
          </a:p>
        </p:txBody>
      </p:sp>
      <p:sp>
        <p:nvSpPr>
          <p:cNvPr id="53" name="正方形/長方形 1">
            <a:extLst>
              <a:ext uri="{FF2B5EF4-FFF2-40B4-BE49-F238E27FC236}">
                <a16:creationId xmlns:a16="http://schemas.microsoft.com/office/drawing/2014/main" id="{FBB30B04-D19A-4A90-B052-B1C41D348CEC}"/>
              </a:ext>
            </a:extLst>
          </p:cNvPr>
          <p:cNvSpPr>
            <a:spLocks noChangeArrowheads="1"/>
          </p:cNvSpPr>
          <p:nvPr/>
        </p:nvSpPr>
        <p:spPr bwMode="auto">
          <a:xfrm>
            <a:off x="372132" y="3263568"/>
            <a:ext cx="3917666" cy="713216"/>
          </a:xfrm>
          <a:prstGeom prst="rect">
            <a:avLst/>
          </a:prstGeom>
          <a:noFill/>
          <a:ln w="9525" algn="ctr">
            <a:noFill/>
            <a:round/>
            <a:headEnd/>
            <a:tailEnd/>
          </a:ln>
        </p:spPr>
        <p:txBody>
          <a:bodyPr/>
          <a:lstStyle/>
          <a:p>
            <a:pPr>
              <a:lnSpc>
                <a:spcPts val="22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アカカベ健康フェアでの熱中症対策動画</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大塚製薬</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ファミリーマート）の放映</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28">
            <a:extLst>
              <a:ext uri="{FF2B5EF4-FFF2-40B4-BE49-F238E27FC236}">
                <a16:creationId xmlns:a16="http://schemas.microsoft.com/office/drawing/2014/main" id="{247ACF7C-D718-4705-9B1B-DB397A15C56A}"/>
              </a:ext>
            </a:extLst>
          </p:cNvPr>
          <p:cNvSpPr/>
          <p:nvPr/>
        </p:nvSpPr>
        <p:spPr>
          <a:xfrm>
            <a:off x="282832" y="5074590"/>
            <a:ext cx="4198307" cy="345266"/>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オープンハウス・ディベロップメントとの啓発事業</a:t>
            </a:r>
          </a:p>
        </p:txBody>
      </p:sp>
      <p:sp>
        <p:nvSpPr>
          <p:cNvPr id="55" name="正方形/長方形 1">
            <a:extLst>
              <a:ext uri="{FF2B5EF4-FFF2-40B4-BE49-F238E27FC236}">
                <a16:creationId xmlns:a16="http://schemas.microsoft.com/office/drawing/2014/main" id="{2449F73B-7F02-4FC3-96D5-6044142B824B}"/>
              </a:ext>
            </a:extLst>
          </p:cNvPr>
          <p:cNvSpPr>
            <a:spLocks noChangeArrowheads="1"/>
          </p:cNvSpPr>
          <p:nvPr/>
        </p:nvSpPr>
        <p:spPr bwMode="auto">
          <a:xfrm>
            <a:off x="369079" y="5483860"/>
            <a:ext cx="4458705" cy="557331"/>
          </a:xfrm>
          <a:prstGeom prst="rect">
            <a:avLst/>
          </a:prstGeom>
          <a:noFill/>
          <a:ln w="9525" algn="ctr">
            <a:noFill/>
            <a:round/>
            <a:headEnd/>
            <a:tailEnd/>
          </a:ln>
        </p:spPr>
        <p:txBody>
          <a:bodyPr/>
          <a:lstStyle/>
          <a:p>
            <a:pPr>
              <a:lnSpc>
                <a:spcPts val="22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予防啓発チラシの作成</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➡府内オープンハウス店舗内にて熱中症啓発チラシを掲示</a:t>
            </a:r>
          </a:p>
        </p:txBody>
      </p:sp>
      <p:sp>
        <p:nvSpPr>
          <p:cNvPr id="56" name="角丸四角形 28">
            <a:extLst>
              <a:ext uri="{FF2B5EF4-FFF2-40B4-BE49-F238E27FC236}">
                <a16:creationId xmlns:a16="http://schemas.microsoft.com/office/drawing/2014/main" id="{5736282F-6445-4248-898B-F873B22B053C}"/>
              </a:ext>
            </a:extLst>
          </p:cNvPr>
          <p:cNvSpPr/>
          <p:nvPr/>
        </p:nvSpPr>
        <p:spPr>
          <a:xfrm>
            <a:off x="254237" y="3957735"/>
            <a:ext cx="3917666" cy="356316"/>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明治安田生命、セレッソ大阪との啓発事業</a:t>
            </a:r>
          </a:p>
        </p:txBody>
      </p:sp>
      <p:sp>
        <p:nvSpPr>
          <p:cNvPr id="57" name="正方形/長方形 1">
            <a:extLst>
              <a:ext uri="{FF2B5EF4-FFF2-40B4-BE49-F238E27FC236}">
                <a16:creationId xmlns:a16="http://schemas.microsoft.com/office/drawing/2014/main" id="{6FEB6F5E-B624-4252-9AFF-E2115BBD134C}"/>
              </a:ext>
            </a:extLst>
          </p:cNvPr>
          <p:cNvSpPr>
            <a:spLocks noChangeArrowheads="1"/>
          </p:cNvSpPr>
          <p:nvPr/>
        </p:nvSpPr>
        <p:spPr bwMode="auto">
          <a:xfrm>
            <a:off x="369079" y="4341026"/>
            <a:ext cx="5450637" cy="557331"/>
          </a:xfrm>
          <a:prstGeom prst="rect">
            <a:avLst/>
          </a:prstGeom>
          <a:noFill/>
          <a:ln w="9525" algn="ctr">
            <a:noFill/>
            <a:round/>
            <a:headEnd/>
            <a:tailEnd/>
          </a:ln>
        </p:spPr>
        <p:txBody>
          <a:bodyPr/>
          <a:lstStyle/>
          <a:p>
            <a:pPr>
              <a:lnSpc>
                <a:spcPts val="22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予防啓発チラシの作成</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➡明治安田生命保険相互会社の各営業担当により、熱中症予防チラシを配布</a:t>
            </a:r>
          </a:p>
        </p:txBody>
      </p:sp>
      <p:pic>
        <p:nvPicPr>
          <p:cNvPr id="4" name="図 3">
            <a:extLst>
              <a:ext uri="{FF2B5EF4-FFF2-40B4-BE49-F238E27FC236}">
                <a16:creationId xmlns:a16="http://schemas.microsoft.com/office/drawing/2014/main" id="{06B566CF-8CE1-4FF6-81D8-203E6E8D75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93565" y="4924855"/>
            <a:ext cx="930690" cy="1316941"/>
          </a:xfrm>
          <a:prstGeom prst="rect">
            <a:avLst/>
          </a:prstGeom>
        </p:spPr>
      </p:pic>
      <p:pic>
        <p:nvPicPr>
          <p:cNvPr id="6" name="図 5">
            <a:extLst>
              <a:ext uri="{FF2B5EF4-FFF2-40B4-BE49-F238E27FC236}">
                <a16:creationId xmlns:a16="http://schemas.microsoft.com/office/drawing/2014/main" id="{0696C63A-5B69-4431-90D7-85255B6987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64639" y="4949781"/>
            <a:ext cx="930690" cy="1313234"/>
          </a:xfrm>
          <a:prstGeom prst="rect">
            <a:avLst/>
          </a:prstGeom>
        </p:spPr>
      </p:pic>
      <p:sp>
        <p:nvSpPr>
          <p:cNvPr id="33" name="テキスト ボックス 32">
            <a:extLst>
              <a:ext uri="{FF2B5EF4-FFF2-40B4-BE49-F238E27FC236}">
                <a16:creationId xmlns:a16="http://schemas.microsoft.com/office/drawing/2014/main" id="{CEFC7528-038B-4E13-9EBA-2EA097067A5F}"/>
              </a:ext>
            </a:extLst>
          </p:cNvPr>
          <p:cNvSpPr txBox="1"/>
          <p:nvPr/>
        </p:nvSpPr>
        <p:spPr>
          <a:xfrm>
            <a:off x="5814404" y="5174626"/>
            <a:ext cx="1721354" cy="400110"/>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◀大阪府</a:t>
            </a:r>
            <a:r>
              <a:rPr lang="en-US" altLang="ja-JP"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オープンハウス・　　　</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ディベロップメント啓発チラシ</a:t>
            </a:r>
            <a:endParaRPr lang="en-US" altLang="ja-JP" sz="1000"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C43AC889-2C3F-41E8-8E6D-66E87961B5FF}"/>
              </a:ext>
            </a:extLst>
          </p:cNvPr>
          <p:cNvSpPr txBox="1"/>
          <p:nvPr/>
        </p:nvSpPr>
        <p:spPr>
          <a:xfrm>
            <a:off x="6057029" y="5708527"/>
            <a:ext cx="1721354" cy="400110"/>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大阪府</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キリンビバレッジ㈱▶</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啓発チラシ</a:t>
            </a:r>
            <a:endParaRPr lang="en-US" altLang="ja-JP" sz="1000" dirty="0">
              <a:latin typeface="Meiryo UI" panose="020B0604030504040204" pitchFamily="50" charset="-128"/>
              <a:ea typeface="Meiryo UI" panose="020B0604030504040204" pitchFamily="50" charset="-128"/>
            </a:endParaRPr>
          </a:p>
        </p:txBody>
      </p:sp>
      <p:sp>
        <p:nvSpPr>
          <p:cNvPr id="30" name="正方形/長方形 1">
            <a:extLst>
              <a:ext uri="{FF2B5EF4-FFF2-40B4-BE49-F238E27FC236}">
                <a16:creationId xmlns:a16="http://schemas.microsoft.com/office/drawing/2014/main" id="{CF7B37E1-1C93-42C9-9510-1F258E52035D}"/>
              </a:ext>
            </a:extLst>
          </p:cNvPr>
          <p:cNvSpPr>
            <a:spLocks noChangeArrowheads="1"/>
          </p:cNvSpPr>
          <p:nvPr/>
        </p:nvSpPr>
        <p:spPr bwMode="auto">
          <a:xfrm>
            <a:off x="6338223" y="890522"/>
            <a:ext cx="2880319"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（環境農林水産部・健康医療部）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42110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3955422307"/>
              </p:ext>
            </p:extLst>
          </p:nvPr>
        </p:nvGraphicFramePr>
        <p:xfrm>
          <a:off x="162403" y="1258920"/>
          <a:ext cx="8831835" cy="5338742"/>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92206">
                <a:tc>
                  <a:txBody>
                    <a:bodyPr/>
                    <a:lstStyle/>
                    <a:p>
                      <a:pPr algn="ctr"/>
                      <a:r>
                        <a:rPr kumimoji="1" lang="en-US" altLang="ja-JP"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R6</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）の具体的</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な取組内容</a:t>
                      </a:r>
                    </a:p>
                  </a:txBody>
                  <a:tcPr marL="0" marR="0" marT="0" marB="0" anchor="ctr">
                    <a:solidFill>
                      <a:srgbClr val="0070C0"/>
                    </a:solidFill>
                  </a:tcPr>
                </a:tc>
                <a:extLst>
                  <a:ext uri="{0D108BD9-81ED-4DB2-BD59-A6C34878D82A}">
                    <a16:rowId xmlns:a16="http://schemas.microsoft.com/office/drawing/2014/main" val="10000"/>
                  </a:ext>
                </a:extLst>
              </a:tr>
              <a:tr h="4946536">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2" name="正方形/長方形 1"/>
          <p:cNvSpPr>
            <a:spLocks noChangeArrowheads="1"/>
          </p:cNvSpPr>
          <p:nvPr/>
        </p:nvSpPr>
        <p:spPr bwMode="auto">
          <a:xfrm>
            <a:off x="149762" y="1742691"/>
            <a:ext cx="6292506" cy="3935902"/>
          </a:xfrm>
          <a:prstGeom prst="rect">
            <a:avLst/>
          </a:prstGeom>
          <a:noFill/>
          <a:ln w="9525" algn="ctr">
            <a:noFill/>
            <a:round/>
            <a:headEnd/>
            <a:tailEnd/>
          </a:ln>
        </p:spPr>
        <p:txBody>
          <a:bodyPr/>
          <a:lstStyle/>
          <a:p>
            <a:pPr marL="174625" indent="-174625">
              <a:lnSpc>
                <a:spcPts val="15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①熱中症事故防止に関する通知の発出（体育祭等の活動中における熱中症対策を例示）</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➡府立学校・市町村教育委員会へ</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②学校体育活動等事故防止研修会において熱中症対策の講話を実施（５月開催）</a:t>
            </a:r>
          </a:p>
          <a:p>
            <a:pPr marL="174625"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➡研修会の内容をまとめて冊子を作成し、府立学校・市町村立学校・私立学校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の教職員等を対象に配付</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③「熱中症警戒アラート」の周知及び活用に関する通知の発出</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➡府立学校・市町村教育委員会へ</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④空調設備整備を計画的に実施し、教育環境を改善</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年度（令和元年度）より５ケ年計画で</a:t>
            </a:r>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体育館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170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校）に設置</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支援学校特別教室等</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へ計画的に設置</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000"/>
              </a:lnSpc>
            </a:pP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1" name="グループ化 40"/>
          <p:cNvGrpSpPr/>
          <p:nvPr/>
        </p:nvGrpSpPr>
        <p:grpSpPr>
          <a:xfrm>
            <a:off x="1747876" y="536138"/>
            <a:ext cx="7246362" cy="657827"/>
            <a:chOff x="3075868" y="2420887"/>
            <a:chExt cx="3566983"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75868" y="2619882"/>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学校現場等における熱中症の注意喚起・啓発 </a:t>
              </a:r>
            </a:p>
          </p:txBody>
        </p:sp>
      </p:grpSp>
      <p:sp>
        <p:nvSpPr>
          <p:cNvPr id="44" name="角丸四角形 43"/>
          <p:cNvSpPr/>
          <p:nvPr/>
        </p:nvSpPr>
        <p:spPr>
          <a:xfrm>
            <a:off x="179512"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⑥</a:t>
            </a:r>
            <a:endParaRPr lang="ja-JP" altLang="en-US" sz="2000" b="1" strike="sngStrike"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1"/>
          <p:cNvSpPr>
            <a:spLocks noChangeArrowheads="1"/>
          </p:cNvSpPr>
          <p:nvPr/>
        </p:nvSpPr>
        <p:spPr bwMode="auto">
          <a:xfrm>
            <a:off x="7994949" y="877829"/>
            <a:ext cx="1152128"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（教育庁）</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1"/>
          <p:cNvSpPr>
            <a:spLocks noChangeArrowheads="1"/>
          </p:cNvSpPr>
          <p:nvPr/>
        </p:nvSpPr>
        <p:spPr bwMode="auto">
          <a:xfrm>
            <a:off x="6356703" y="5643405"/>
            <a:ext cx="2982823" cy="531512"/>
          </a:xfrm>
          <a:prstGeom prst="rect">
            <a:avLst/>
          </a:prstGeom>
          <a:noFill/>
          <a:ln w="9525" algn="ctr">
            <a:noFill/>
            <a:round/>
            <a:headEnd/>
            <a:tailEnd/>
          </a:ln>
        </p:spPr>
        <p:txBody>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▲全府立学校に配備している</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暑さ指数計</a:t>
            </a:r>
          </a:p>
        </p:txBody>
      </p:sp>
      <p:sp>
        <p:nvSpPr>
          <p:cNvPr id="26"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2224BDCA-BA0A-48AC-A5B2-3266FBFFA5C2}" type="slidenum">
              <a:rPr lang="en-US" altLang="ja-JP" sz="2200" b="1" smtClean="0">
                <a:latin typeface="Meiryo UI" panose="020B0604030504040204" pitchFamily="50" charset="-128"/>
                <a:ea typeface="Meiryo UI" panose="020B0604030504040204" pitchFamily="50" charset="-128"/>
              </a:rPr>
              <a:t>17</a:t>
            </a:fld>
            <a:endParaRPr lang="ja-JP" altLang="en-US" sz="2200" b="1" dirty="0">
              <a:latin typeface="Meiryo UI" panose="020B0604030504040204" pitchFamily="50" charset="-128"/>
              <a:ea typeface="Meiryo UI" panose="020B0604030504040204" pitchFamily="50" charset="-128"/>
            </a:endParaRPr>
          </a:p>
        </p:txBody>
      </p:sp>
      <p:sp>
        <p:nvSpPr>
          <p:cNvPr id="18" name="正方形/長方形 1"/>
          <p:cNvSpPr>
            <a:spLocks noChangeArrowheads="1"/>
          </p:cNvSpPr>
          <p:nvPr/>
        </p:nvSpPr>
        <p:spPr bwMode="auto">
          <a:xfrm>
            <a:off x="7516715" y="3149047"/>
            <a:ext cx="1233749" cy="279953"/>
          </a:xfrm>
          <a:prstGeom prst="rect">
            <a:avLst/>
          </a:prstGeom>
          <a:noFill/>
          <a:ln w="9525" algn="ctr">
            <a:noFill/>
            <a:round/>
            <a:headEnd/>
            <a:tailEnd/>
          </a:ln>
        </p:spPr>
        <p:txBody>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◀啓発ポスター</a:t>
            </a:r>
          </a:p>
        </p:txBody>
      </p:sp>
      <p:grpSp>
        <p:nvGrpSpPr>
          <p:cNvPr id="9" name="グループ化 8"/>
          <p:cNvGrpSpPr/>
          <p:nvPr/>
        </p:nvGrpSpPr>
        <p:grpSpPr>
          <a:xfrm>
            <a:off x="4965624" y="3453579"/>
            <a:ext cx="3029325" cy="941720"/>
            <a:chOff x="4173298" y="3446095"/>
            <a:chExt cx="3750855" cy="1888243"/>
          </a:xfrm>
        </p:grpSpPr>
        <p:sp>
          <p:nvSpPr>
            <p:cNvPr id="3" name="角丸四角形吹き出し 2"/>
            <p:cNvSpPr/>
            <p:nvPr/>
          </p:nvSpPr>
          <p:spPr>
            <a:xfrm>
              <a:off x="4173298" y="3507656"/>
              <a:ext cx="3615364" cy="1590546"/>
            </a:xfrm>
            <a:custGeom>
              <a:avLst/>
              <a:gdLst>
                <a:gd name="connsiteX0" fmla="*/ 0 w 3867361"/>
                <a:gd name="connsiteY0" fmla="*/ 178471 h 1070807"/>
                <a:gd name="connsiteX1" fmla="*/ 178471 w 3867361"/>
                <a:gd name="connsiteY1" fmla="*/ 0 h 1070807"/>
                <a:gd name="connsiteX2" fmla="*/ 644560 w 3867361"/>
                <a:gd name="connsiteY2" fmla="*/ 0 h 1070807"/>
                <a:gd name="connsiteX3" fmla="*/ 644560 w 3867361"/>
                <a:gd name="connsiteY3" fmla="*/ 0 h 1070807"/>
                <a:gd name="connsiteX4" fmla="*/ 1611400 w 3867361"/>
                <a:gd name="connsiteY4" fmla="*/ 0 h 1070807"/>
                <a:gd name="connsiteX5" fmla="*/ 3688890 w 3867361"/>
                <a:gd name="connsiteY5" fmla="*/ 0 h 1070807"/>
                <a:gd name="connsiteX6" fmla="*/ 3867361 w 3867361"/>
                <a:gd name="connsiteY6" fmla="*/ 178471 h 1070807"/>
                <a:gd name="connsiteX7" fmla="*/ 3867361 w 3867361"/>
                <a:gd name="connsiteY7" fmla="*/ 178468 h 1070807"/>
                <a:gd name="connsiteX8" fmla="*/ 3867361 w 3867361"/>
                <a:gd name="connsiteY8" fmla="*/ 178468 h 1070807"/>
                <a:gd name="connsiteX9" fmla="*/ 3867361 w 3867361"/>
                <a:gd name="connsiteY9" fmla="*/ 446170 h 1070807"/>
                <a:gd name="connsiteX10" fmla="*/ 3867361 w 3867361"/>
                <a:gd name="connsiteY10" fmla="*/ 892336 h 1070807"/>
                <a:gd name="connsiteX11" fmla="*/ 3688890 w 3867361"/>
                <a:gd name="connsiteY11" fmla="*/ 1070807 h 1070807"/>
                <a:gd name="connsiteX12" fmla="*/ 1611400 w 3867361"/>
                <a:gd name="connsiteY12" fmla="*/ 1070807 h 1070807"/>
                <a:gd name="connsiteX13" fmla="*/ 644560 w 3867361"/>
                <a:gd name="connsiteY13" fmla="*/ 1070807 h 1070807"/>
                <a:gd name="connsiteX14" fmla="*/ 644560 w 3867361"/>
                <a:gd name="connsiteY14" fmla="*/ 1070807 h 1070807"/>
                <a:gd name="connsiteX15" fmla="*/ 178471 w 3867361"/>
                <a:gd name="connsiteY15" fmla="*/ 1070807 h 1070807"/>
                <a:gd name="connsiteX16" fmla="*/ 0 w 3867361"/>
                <a:gd name="connsiteY16" fmla="*/ 892336 h 1070807"/>
                <a:gd name="connsiteX17" fmla="*/ 0 w 3867361"/>
                <a:gd name="connsiteY17" fmla="*/ 446170 h 1070807"/>
                <a:gd name="connsiteX18" fmla="*/ -795091 w 3867361"/>
                <a:gd name="connsiteY18" fmla="*/ 205263 h 1070807"/>
                <a:gd name="connsiteX19" fmla="*/ 0 w 3867361"/>
                <a:gd name="connsiteY19" fmla="*/ 178468 h 1070807"/>
                <a:gd name="connsiteX20" fmla="*/ 0 w 3867361"/>
                <a:gd name="connsiteY20" fmla="*/ 178471 h 1070807"/>
                <a:gd name="connsiteX0" fmla="*/ 795091 w 4662452"/>
                <a:gd name="connsiteY0" fmla="*/ 178471 h 1070807"/>
                <a:gd name="connsiteX1" fmla="*/ 973562 w 4662452"/>
                <a:gd name="connsiteY1" fmla="*/ 0 h 1070807"/>
                <a:gd name="connsiteX2" fmla="*/ 1439651 w 4662452"/>
                <a:gd name="connsiteY2" fmla="*/ 0 h 1070807"/>
                <a:gd name="connsiteX3" fmla="*/ 1439651 w 4662452"/>
                <a:gd name="connsiteY3" fmla="*/ 0 h 1070807"/>
                <a:gd name="connsiteX4" fmla="*/ 2406491 w 4662452"/>
                <a:gd name="connsiteY4" fmla="*/ 0 h 1070807"/>
                <a:gd name="connsiteX5" fmla="*/ 4483981 w 4662452"/>
                <a:gd name="connsiteY5" fmla="*/ 0 h 1070807"/>
                <a:gd name="connsiteX6" fmla="*/ 4662452 w 4662452"/>
                <a:gd name="connsiteY6" fmla="*/ 178471 h 1070807"/>
                <a:gd name="connsiteX7" fmla="*/ 4662452 w 4662452"/>
                <a:gd name="connsiteY7" fmla="*/ 178468 h 1070807"/>
                <a:gd name="connsiteX8" fmla="*/ 4662452 w 4662452"/>
                <a:gd name="connsiteY8" fmla="*/ 178468 h 1070807"/>
                <a:gd name="connsiteX9" fmla="*/ 4662452 w 4662452"/>
                <a:gd name="connsiteY9" fmla="*/ 446170 h 1070807"/>
                <a:gd name="connsiteX10" fmla="*/ 4662452 w 4662452"/>
                <a:gd name="connsiteY10" fmla="*/ 892336 h 1070807"/>
                <a:gd name="connsiteX11" fmla="*/ 4483981 w 4662452"/>
                <a:gd name="connsiteY11" fmla="*/ 1070807 h 1070807"/>
                <a:gd name="connsiteX12" fmla="*/ 2406491 w 4662452"/>
                <a:gd name="connsiteY12" fmla="*/ 1070807 h 1070807"/>
                <a:gd name="connsiteX13" fmla="*/ 1439651 w 4662452"/>
                <a:gd name="connsiteY13" fmla="*/ 1070807 h 1070807"/>
                <a:gd name="connsiteX14" fmla="*/ 1439651 w 4662452"/>
                <a:gd name="connsiteY14" fmla="*/ 1070807 h 1070807"/>
                <a:gd name="connsiteX15" fmla="*/ 973562 w 4662452"/>
                <a:gd name="connsiteY15" fmla="*/ 1070807 h 1070807"/>
                <a:gd name="connsiteX16" fmla="*/ 795091 w 4662452"/>
                <a:gd name="connsiteY16" fmla="*/ 892336 h 1070807"/>
                <a:gd name="connsiteX17" fmla="*/ 822387 w 4662452"/>
                <a:gd name="connsiteY17" fmla="*/ 323341 h 1070807"/>
                <a:gd name="connsiteX18" fmla="*/ 0 w 4662452"/>
                <a:gd name="connsiteY18" fmla="*/ 205263 h 1070807"/>
                <a:gd name="connsiteX19" fmla="*/ 795091 w 4662452"/>
                <a:gd name="connsiteY19" fmla="*/ 178468 h 1070807"/>
                <a:gd name="connsiteX20" fmla="*/ 795091 w 4662452"/>
                <a:gd name="connsiteY20" fmla="*/ 178471 h 1070807"/>
                <a:gd name="connsiteX0" fmla="*/ 795091 w 4662452"/>
                <a:gd name="connsiteY0" fmla="*/ 178471 h 1070807"/>
                <a:gd name="connsiteX1" fmla="*/ 973562 w 4662452"/>
                <a:gd name="connsiteY1" fmla="*/ 0 h 1070807"/>
                <a:gd name="connsiteX2" fmla="*/ 1439651 w 4662452"/>
                <a:gd name="connsiteY2" fmla="*/ 0 h 1070807"/>
                <a:gd name="connsiteX3" fmla="*/ 1439651 w 4662452"/>
                <a:gd name="connsiteY3" fmla="*/ 0 h 1070807"/>
                <a:gd name="connsiteX4" fmla="*/ 2406491 w 4662452"/>
                <a:gd name="connsiteY4" fmla="*/ 0 h 1070807"/>
                <a:gd name="connsiteX5" fmla="*/ 4483981 w 4662452"/>
                <a:gd name="connsiteY5" fmla="*/ 0 h 1070807"/>
                <a:gd name="connsiteX6" fmla="*/ 4662452 w 4662452"/>
                <a:gd name="connsiteY6" fmla="*/ 178471 h 1070807"/>
                <a:gd name="connsiteX7" fmla="*/ 4662452 w 4662452"/>
                <a:gd name="connsiteY7" fmla="*/ 178468 h 1070807"/>
                <a:gd name="connsiteX8" fmla="*/ 4662452 w 4662452"/>
                <a:gd name="connsiteY8" fmla="*/ 178468 h 1070807"/>
                <a:gd name="connsiteX9" fmla="*/ 4662452 w 4662452"/>
                <a:gd name="connsiteY9" fmla="*/ 446170 h 1070807"/>
                <a:gd name="connsiteX10" fmla="*/ 4662452 w 4662452"/>
                <a:gd name="connsiteY10" fmla="*/ 892336 h 1070807"/>
                <a:gd name="connsiteX11" fmla="*/ 4483981 w 4662452"/>
                <a:gd name="connsiteY11" fmla="*/ 1070807 h 1070807"/>
                <a:gd name="connsiteX12" fmla="*/ 2406491 w 4662452"/>
                <a:gd name="connsiteY12" fmla="*/ 1070807 h 1070807"/>
                <a:gd name="connsiteX13" fmla="*/ 1439651 w 4662452"/>
                <a:gd name="connsiteY13" fmla="*/ 1070807 h 1070807"/>
                <a:gd name="connsiteX14" fmla="*/ 1439651 w 4662452"/>
                <a:gd name="connsiteY14" fmla="*/ 1070807 h 1070807"/>
                <a:gd name="connsiteX15" fmla="*/ 973562 w 4662452"/>
                <a:gd name="connsiteY15" fmla="*/ 1070807 h 1070807"/>
                <a:gd name="connsiteX16" fmla="*/ 795091 w 4662452"/>
                <a:gd name="connsiteY16" fmla="*/ 892336 h 1070807"/>
                <a:gd name="connsiteX17" fmla="*/ 767796 w 4662452"/>
                <a:gd name="connsiteY17" fmla="*/ 323341 h 1070807"/>
                <a:gd name="connsiteX18" fmla="*/ 0 w 4662452"/>
                <a:gd name="connsiteY18" fmla="*/ 205263 h 1070807"/>
                <a:gd name="connsiteX19" fmla="*/ 795091 w 4662452"/>
                <a:gd name="connsiteY19" fmla="*/ 178468 h 1070807"/>
                <a:gd name="connsiteX20" fmla="*/ 795091 w 4662452"/>
                <a:gd name="connsiteY20" fmla="*/ 178471 h 1070807"/>
                <a:gd name="connsiteX0" fmla="*/ 795091 w 4662452"/>
                <a:gd name="connsiteY0" fmla="*/ 178471 h 1070807"/>
                <a:gd name="connsiteX1" fmla="*/ 973562 w 4662452"/>
                <a:gd name="connsiteY1" fmla="*/ 0 h 1070807"/>
                <a:gd name="connsiteX2" fmla="*/ 1439651 w 4662452"/>
                <a:gd name="connsiteY2" fmla="*/ 0 h 1070807"/>
                <a:gd name="connsiteX3" fmla="*/ 1439651 w 4662452"/>
                <a:gd name="connsiteY3" fmla="*/ 0 h 1070807"/>
                <a:gd name="connsiteX4" fmla="*/ 2406491 w 4662452"/>
                <a:gd name="connsiteY4" fmla="*/ 0 h 1070807"/>
                <a:gd name="connsiteX5" fmla="*/ 4483981 w 4662452"/>
                <a:gd name="connsiteY5" fmla="*/ 0 h 1070807"/>
                <a:gd name="connsiteX6" fmla="*/ 4662452 w 4662452"/>
                <a:gd name="connsiteY6" fmla="*/ 178471 h 1070807"/>
                <a:gd name="connsiteX7" fmla="*/ 4662452 w 4662452"/>
                <a:gd name="connsiteY7" fmla="*/ 178468 h 1070807"/>
                <a:gd name="connsiteX8" fmla="*/ 4662452 w 4662452"/>
                <a:gd name="connsiteY8" fmla="*/ 178468 h 1070807"/>
                <a:gd name="connsiteX9" fmla="*/ 4662452 w 4662452"/>
                <a:gd name="connsiteY9" fmla="*/ 446170 h 1070807"/>
                <a:gd name="connsiteX10" fmla="*/ 4662452 w 4662452"/>
                <a:gd name="connsiteY10" fmla="*/ 892336 h 1070807"/>
                <a:gd name="connsiteX11" fmla="*/ 4483981 w 4662452"/>
                <a:gd name="connsiteY11" fmla="*/ 1070807 h 1070807"/>
                <a:gd name="connsiteX12" fmla="*/ 2406491 w 4662452"/>
                <a:gd name="connsiteY12" fmla="*/ 1070807 h 1070807"/>
                <a:gd name="connsiteX13" fmla="*/ 1439651 w 4662452"/>
                <a:gd name="connsiteY13" fmla="*/ 1070807 h 1070807"/>
                <a:gd name="connsiteX14" fmla="*/ 1439651 w 4662452"/>
                <a:gd name="connsiteY14" fmla="*/ 1070807 h 1070807"/>
                <a:gd name="connsiteX15" fmla="*/ 973562 w 4662452"/>
                <a:gd name="connsiteY15" fmla="*/ 1070807 h 1070807"/>
                <a:gd name="connsiteX16" fmla="*/ 795091 w 4662452"/>
                <a:gd name="connsiteY16" fmla="*/ 892336 h 1070807"/>
                <a:gd name="connsiteX17" fmla="*/ 808739 w 4662452"/>
                <a:gd name="connsiteY17" fmla="*/ 309693 h 1070807"/>
                <a:gd name="connsiteX18" fmla="*/ 0 w 4662452"/>
                <a:gd name="connsiteY18" fmla="*/ 205263 h 1070807"/>
                <a:gd name="connsiteX19" fmla="*/ 795091 w 4662452"/>
                <a:gd name="connsiteY19" fmla="*/ 178468 h 1070807"/>
                <a:gd name="connsiteX20" fmla="*/ 795091 w 4662452"/>
                <a:gd name="connsiteY20" fmla="*/ 178471 h 1070807"/>
                <a:gd name="connsiteX0" fmla="*/ 795091 w 4662452"/>
                <a:gd name="connsiteY0" fmla="*/ 178471 h 1070807"/>
                <a:gd name="connsiteX1" fmla="*/ 973562 w 4662452"/>
                <a:gd name="connsiteY1" fmla="*/ 0 h 1070807"/>
                <a:gd name="connsiteX2" fmla="*/ 1439651 w 4662452"/>
                <a:gd name="connsiteY2" fmla="*/ 0 h 1070807"/>
                <a:gd name="connsiteX3" fmla="*/ 1439651 w 4662452"/>
                <a:gd name="connsiteY3" fmla="*/ 0 h 1070807"/>
                <a:gd name="connsiteX4" fmla="*/ 2406491 w 4662452"/>
                <a:gd name="connsiteY4" fmla="*/ 0 h 1070807"/>
                <a:gd name="connsiteX5" fmla="*/ 4483981 w 4662452"/>
                <a:gd name="connsiteY5" fmla="*/ 0 h 1070807"/>
                <a:gd name="connsiteX6" fmla="*/ 4662452 w 4662452"/>
                <a:gd name="connsiteY6" fmla="*/ 178471 h 1070807"/>
                <a:gd name="connsiteX7" fmla="*/ 4662452 w 4662452"/>
                <a:gd name="connsiteY7" fmla="*/ 178468 h 1070807"/>
                <a:gd name="connsiteX8" fmla="*/ 4662452 w 4662452"/>
                <a:gd name="connsiteY8" fmla="*/ 178468 h 1070807"/>
                <a:gd name="connsiteX9" fmla="*/ 4662452 w 4662452"/>
                <a:gd name="connsiteY9" fmla="*/ 446170 h 1070807"/>
                <a:gd name="connsiteX10" fmla="*/ 4662452 w 4662452"/>
                <a:gd name="connsiteY10" fmla="*/ 892336 h 1070807"/>
                <a:gd name="connsiteX11" fmla="*/ 4483981 w 4662452"/>
                <a:gd name="connsiteY11" fmla="*/ 1070807 h 1070807"/>
                <a:gd name="connsiteX12" fmla="*/ 2406491 w 4662452"/>
                <a:gd name="connsiteY12" fmla="*/ 1070807 h 1070807"/>
                <a:gd name="connsiteX13" fmla="*/ 1439651 w 4662452"/>
                <a:gd name="connsiteY13" fmla="*/ 1070807 h 1070807"/>
                <a:gd name="connsiteX14" fmla="*/ 1439651 w 4662452"/>
                <a:gd name="connsiteY14" fmla="*/ 1070807 h 1070807"/>
                <a:gd name="connsiteX15" fmla="*/ 973562 w 4662452"/>
                <a:gd name="connsiteY15" fmla="*/ 1070807 h 1070807"/>
                <a:gd name="connsiteX16" fmla="*/ 795091 w 4662452"/>
                <a:gd name="connsiteY16" fmla="*/ 892336 h 1070807"/>
                <a:gd name="connsiteX17" fmla="*/ 795091 w 4662452"/>
                <a:gd name="connsiteY17" fmla="*/ 309693 h 1070807"/>
                <a:gd name="connsiteX18" fmla="*/ 0 w 4662452"/>
                <a:gd name="connsiteY18" fmla="*/ 205263 h 1070807"/>
                <a:gd name="connsiteX19" fmla="*/ 795091 w 4662452"/>
                <a:gd name="connsiteY19" fmla="*/ 178468 h 1070807"/>
                <a:gd name="connsiteX20" fmla="*/ 795091 w 4662452"/>
                <a:gd name="connsiteY20" fmla="*/ 178471 h 1070807"/>
                <a:gd name="connsiteX0" fmla="*/ 808739 w 4676100"/>
                <a:gd name="connsiteY0" fmla="*/ 178471 h 1070807"/>
                <a:gd name="connsiteX1" fmla="*/ 987210 w 4676100"/>
                <a:gd name="connsiteY1" fmla="*/ 0 h 1070807"/>
                <a:gd name="connsiteX2" fmla="*/ 1453299 w 4676100"/>
                <a:gd name="connsiteY2" fmla="*/ 0 h 1070807"/>
                <a:gd name="connsiteX3" fmla="*/ 1453299 w 4676100"/>
                <a:gd name="connsiteY3" fmla="*/ 0 h 1070807"/>
                <a:gd name="connsiteX4" fmla="*/ 2420139 w 4676100"/>
                <a:gd name="connsiteY4" fmla="*/ 0 h 1070807"/>
                <a:gd name="connsiteX5" fmla="*/ 4497629 w 4676100"/>
                <a:gd name="connsiteY5" fmla="*/ 0 h 1070807"/>
                <a:gd name="connsiteX6" fmla="*/ 4676100 w 4676100"/>
                <a:gd name="connsiteY6" fmla="*/ 178471 h 1070807"/>
                <a:gd name="connsiteX7" fmla="*/ 4676100 w 4676100"/>
                <a:gd name="connsiteY7" fmla="*/ 178468 h 1070807"/>
                <a:gd name="connsiteX8" fmla="*/ 4676100 w 4676100"/>
                <a:gd name="connsiteY8" fmla="*/ 178468 h 1070807"/>
                <a:gd name="connsiteX9" fmla="*/ 4676100 w 4676100"/>
                <a:gd name="connsiteY9" fmla="*/ 446170 h 1070807"/>
                <a:gd name="connsiteX10" fmla="*/ 4676100 w 4676100"/>
                <a:gd name="connsiteY10" fmla="*/ 892336 h 1070807"/>
                <a:gd name="connsiteX11" fmla="*/ 4497629 w 4676100"/>
                <a:gd name="connsiteY11" fmla="*/ 1070807 h 1070807"/>
                <a:gd name="connsiteX12" fmla="*/ 2420139 w 4676100"/>
                <a:gd name="connsiteY12" fmla="*/ 1070807 h 1070807"/>
                <a:gd name="connsiteX13" fmla="*/ 1453299 w 4676100"/>
                <a:gd name="connsiteY13" fmla="*/ 1070807 h 1070807"/>
                <a:gd name="connsiteX14" fmla="*/ 1453299 w 4676100"/>
                <a:gd name="connsiteY14" fmla="*/ 1070807 h 1070807"/>
                <a:gd name="connsiteX15" fmla="*/ 987210 w 4676100"/>
                <a:gd name="connsiteY15" fmla="*/ 1070807 h 1070807"/>
                <a:gd name="connsiteX16" fmla="*/ 808739 w 4676100"/>
                <a:gd name="connsiteY16" fmla="*/ 892336 h 1070807"/>
                <a:gd name="connsiteX17" fmla="*/ 808739 w 4676100"/>
                <a:gd name="connsiteY17" fmla="*/ 309693 h 1070807"/>
                <a:gd name="connsiteX18" fmla="*/ 0 w 4676100"/>
                <a:gd name="connsiteY18" fmla="*/ 246206 h 1070807"/>
                <a:gd name="connsiteX19" fmla="*/ 808739 w 4676100"/>
                <a:gd name="connsiteY19" fmla="*/ 178468 h 1070807"/>
                <a:gd name="connsiteX20" fmla="*/ 808739 w 4676100"/>
                <a:gd name="connsiteY20" fmla="*/ 178471 h 1070807"/>
                <a:gd name="connsiteX0" fmla="*/ 843369 w 4710730"/>
                <a:gd name="connsiteY0" fmla="*/ 178471 h 1070807"/>
                <a:gd name="connsiteX1" fmla="*/ 1021840 w 4710730"/>
                <a:gd name="connsiteY1" fmla="*/ 0 h 1070807"/>
                <a:gd name="connsiteX2" fmla="*/ 1487929 w 4710730"/>
                <a:gd name="connsiteY2" fmla="*/ 0 h 1070807"/>
                <a:gd name="connsiteX3" fmla="*/ 1487929 w 4710730"/>
                <a:gd name="connsiteY3" fmla="*/ 0 h 1070807"/>
                <a:gd name="connsiteX4" fmla="*/ 2454769 w 4710730"/>
                <a:gd name="connsiteY4" fmla="*/ 0 h 1070807"/>
                <a:gd name="connsiteX5" fmla="*/ 4532259 w 4710730"/>
                <a:gd name="connsiteY5" fmla="*/ 0 h 1070807"/>
                <a:gd name="connsiteX6" fmla="*/ 4710730 w 4710730"/>
                <a:gd name="connsiteY6" fmla="*/ 178471 h 1070807"/>
                <a:gd name="connsiteX7" fmla="*/ 4710730 w 4710730"/>
                <a:gd name="connsiteY7" fmla="*/ 178468 h 1070807"/>
                <a:gd name="connsiteX8" fmla="*/ 4710730 w 4710730"/>
                <a:gd name="connsiteY8" fmla="*/ 178468 h 1070807"/>
                <a:gd name="connsiteX9" fmla="*/ 4710730 w 4710730"/>
                <a:gd name="connsiteY9" fmla="*/ 446170 h 1070807"/>
                <a:gd name="connsiteX10" fmla="*/ 4710730 w 4710730"/>
                <a:gd name="connsiteY10" fmla="*/ 892336 h 1070807"/>
                <a:gd name="connsiteX11" fmla="*/ 4532259 w 4710730"/>
                <a:gd name="connsiteY11" fmla="*/ 1070807 h 1070807"/>
                <a:gd name="connsiteX12" fmla="*/ 2454769 w 4710730"/>
                <a:gd name="connsiteY12" fmla="*/ 1070807 h 1070807"/>
                <a:gd name="connsiteX13" fmla="*/ 1487929 w 4710730"/>
                <a:gd name="connsiteY13" fmla="*/ 1070807 h 1070807"/>
                <a:gd name="connsiteX14" fmla="*/ 1487929 w 4710730"/>
                <a:gd name="connsiteY14" fmla="*/ 1070807 h 1070807"/>
                <a:gd name="connsiteX15" fmla="*/ 1021840 w 4710730"/>
                <a:gd name="connsiteY15" fmla="*/ 1070807 h 1070807"/>
                <a:gd name="connsiteX16" fmla="*/ 843369 w 4710730"/>
                <a:gd name="connsiteY16" fmla="*/ 892336 h 1070807"/>
                <a:gd name="connsiteX17" fmla="*/ 843369 w 4710730"/>
                <a:gd name="connsiteY17" fmla="*/ 309693 h 1070807"/>
                <a:gd name="connsiteX18" fmla="*/ 0 w 4710730"/>
                <a:gd name="connsiteY18" fmla="*/ 433728 h 1070807"/>
                <a:gd name="connsiteX19" fmla="*/ 843369 w 4710730"/>
                <a:gd name="connsiteY19" fmla="*/ 178468 h 1070807"/>
                <a:gd name="connsiteX20" fmla="*/ 843369 w 4710730"/>
                <a:gd name="connsiteY20" fmla="*/ 178471 h 1070807"/>
                <a:gd name="connsiteX0" fmla="*/ 938679 w 4806040"/>
                <a:gd name="connsiteY0" fmla="*/ 178471 h 1070807"/>
                <a:gd name="connsiteX1" fmla="*/ 1117150 w 4806040"/>
                <a:gd name="connsiteY1" fmla="*/ 0 h 1070807"/>
                <a:gd name="connsiteX2" fmla="*/ 1583239 w 4806040"/>
                <a:gd name="connsiteY2" fmla="*/ 0 h 1070807"/>
                <a:gd name="connsiteX3" fmla="*/ 1583239 w 4806040"/>
                <a:gd name="connsiteY3" fmla="*/ 0 h 1070807"/>
                <a:gd name="connsiteX4" fmla="*/ 2550079 w 4806040"/>
                <a:gd name="connsiteY4" fmla="*/ 0 h 1070807"/>
                <a:gd name="connsiteX5" fmla="*/ 4627569 w 4806040"/>
                <a:gd name="connsiteY5" fmla="*/ 0 h 1070807"/>
                <a:gd name="connsiteX6" fmla="*/ 4806040 w 4806040"/>
                <a:gd name="connsiteY6" fmla="*/ 178471 h 1070807"/>
                <a:gd name="connsiteX7" fmla="*/ 4806040 w 4806040"/>
                <a:gd name="connsiteY7" fmla="*/ 178468 h 1070807"/>
                <a:gd name="connsiteX8" fmla="*/ 4806040 w 4806040"/>
                <a:gd name="connsiteY8" fmla="*/ 178468 h 1070807"/>
                <a:gd name="connsiteX9" fmla="*/ 4806040 w 4806040"/>
                <a:gd name="connsiteY9" fmla="*/ 446170 h 1070807"/>
                <a:gd name="connsiteX10" fmla="*/ 4806040 w 4806040"/>
                <a:gd name="connsiteY10" fmla="*/ 892336 h 1070807"/>
                <a:gd name="connsiteX11" fmla="*/ 4627569 w 4806040"/>
                <a:gd name="connsiteY11" fmla="*/ 1070807 h 1070807"/>
                <a:gd name="connsiteX12" fmla="*/ 2550079 w 4806040"/>
                <a:gd name="connsiteY12" fmla="*/ 1070807 h 1070807"/>
                <a:gd name="connsiteX13" fmla="*/ 1583239 w 4806040"/>
                <a:gd name="connsiteY13" fmla="*/ 1070807 h 1070807"/>
                <a:gd name="connsiteX14" fmla="*/ 1583239 w 4806040"/>
                <a:gd name="connsiteY14" fmla="*/ 1070807 h 1070807"/>
                <a:gd name="connsiteX15" fmla="*/ 1117150 w 4806040"/>
                <a:gd name="connsiteY15" fmla="*/ 1070807 h 1070807"/>
                <a:gd name="connsiteX16" fmla="*/ 938679 w 4806040"/>
                <a:gd name="connsiteY16" fmla="*/ 892336 h 1070807"/>
                <a:gd name="connsiteX17" fmla="*/ 938679 w 4806040"/>
                <a:gd name="connsiteY17" fmla="*/ 309693 h 1070807"/>
                <a:gd name="connsiteX18" fmla="*/ 0 w 4806040"/>
                <a:gd name="connsiteY18" fmla="*/ 353928 h 1070807"/>
                <a:gd name="connsiteX19" fmla="*/ 938679 w 4806040"/>
                <a:gd name="connsiteY19" fmla="*/ 178468 h 1070807"/>
                <a:gd name="connsiteX20" fmla="*/ 938679 w 4806040"/>
                <a:gd name="connsiteY20" fmla="*/ 178471 h 1070807"/>
                <a:gd name="connsiteX0" fmla="*/ 409861 w 4277222"/>
                <a:gd name="connsiteY0" fmla="*/ 178471 h 1070807"/>
                <a:gd name="connsiteX1" fmla="*/ 588332 w 4277222"/>
                <a:gd name="connsiteY1" fmla="*/ 0 h 1070807"/>
                <a:gd name="connsiteX2" fmla="*/ 1054421 w 4277222"/>
                <a:gd name="connsiteY2" fmla="*/ 0 h 1070807"/>
                <a:gd name="connsiteX3" fmla="*/ 1054421 w 4277222"/>
                <a:gd name="connsiteY3" fmla="*/ 0 h 1070807"/>
                <a:gd name="connsiteX4" fmla="*/ 2021261 w 4277222"/>
                <a:gd name="connsiteY4" fmla="*/ 0 h 1070807"/>
                <a:gd name="connsiteX5" fmla="*/ 4098751 w 4277222"/>
                <a:gd name="connsiteY5" fmla="*/ 0 h 1070807"/>
                <a:gd name="connsiteX6" fmla="*/ 4277222 w 4277222"/>
                <a:gd name="connsiteY6" fmla="*/ 178471 h 1070807"/>
                <a:gd name="connsiteX7" fmla="*/ 4277222 w 4277222"/>
                <a:gd name="connsiteY7" fmla="*/ 178468 h 1070807"/>
                <a:gd name="connsiteX8" fmla="*/ 4277222 w 4277222"/>
                <a:gd name="connsiteY8" fmla="*/ 178468 h 1070807"/>
                <a:gd name="connsiteX9" fmla="*/ 4277222 w 4277222"/>
                <a:gd name="connsiteY9" fmla="*/ 446170 h 1070807"/>
                <a:gd name="connsiteX10" fmla="*/ 4277222 w 4277222"/>
                <a:gd name="connsiteY10" fmla="*/ 892336 h 1070807"/>
                <a:gd name="connsiteX11" fmla="*/ 4098751 w 4277222"/>
                <a:gd name="connsiteY11" fmla="*/ 1070807 h 1070807"/>
                <a:gd name="connsiteX12" fmla="*/ 2021261 w 4277222"/>
                <a:gd name="connsiteY12" fmla="*/ 1070807 h 1070807"/>
                <a:gd name="connsiteX13" fmla="*/ 1054421 w 4277222"/>
                <a:gd name="connsiteY13" fmla="*/ 1070807 h 1070807"/>
                <a:gd name="connsiteX14" fmla="*/ 1054421 w 4277222"/>
                <a:gd name="connsiteY14" fmla="*/ 1070807 h 1070807"/>
                <a:gd name="connsiteX15" fmla="*/ 588332 w 4277222"/>
                <a:gd name="connsiteY15" fmla="*/ 1070807 h 1070807"/>
                <a:gd name="connsiteX16" fmla="*/ 409861 w 4277222"/>
                <a:gd name="connsiteY16" fmla="*/ 892336 h 1070807"/>
                <a:gd name="connsiteX17" fmla="*/ 409861 w 4277222"/>
                <a:gd name="connsiteY17" fmla="*/ 309693 h 1070807"/>
                <a:gd name="connsiteX18" fmla="*/ 0 w 4277222"/>
                <a:gd name="connsiteY18" fmla="*/ 128868 h 1070807"/>
                <a:gd name="connsiteX19" fmla="*/ 409861 w 4277222"/>
                <a:gd name="connsiteY19" fmla="*/ 178468 h 1070807"/>
                <a:gd name="connsiteX20" fmla="*/ 409861 w 4277222"/>
                <a:gd name="connsiteY20" fmla="*/ 178471 h 1070807"/>
                <a:gd name="connsiteX0" fmla="*/ 422682 w 4290043"/>
                <a:gd name="connsiteY0" fmla="*/ 178471 h 1070807"/>
                <a:gd name="connsiteX1" fmla="*/ 601153 w 4290043"/>
                <a:gd name="connsiteY1" fmla="*/ 0 h 1070807"/>
                <a:gd name="connsiteX2" fmla="*/ 1067242 w 4290043"/>
                <a:gd name="connsiteY2" fmla="*/ 0 h 1070807"/>
                <a:gd name="connsiteX3" fmla="*/ 1067242 w 4290043"/>
                <a:gd name="connsiteY3" fmla="*/ 0 h 1070807"/>
                <a:gd name="connsiteX4" fmla="*/ 2034082 w 4290043"/>
                <a:gd name="connsiteY4" fmla="*/ 0 h 1070807"/>
                <a:gd name="connsiteX5" fmla="*/ 4111572 w 4290043"/>
                <a:gd name="connsiteY5" fmla="*/ 0 h 1070807"/>
                <a:gd name="connsiteX6" fmla="*/ 4290043 w 4290043"/>
                <a:gd name="connsiteY6" fmla="*/ 178471 h 1070807"/>
                <a:gd name="connsiteX7" fmla="*/ 4290043 w 4290043"/>
                <a:gd name="connsiteY7" fmla="*/ 178468 h 1070807"/>
                <a:gd name="connsiteX8" fmla="*/ 4290043 w 4290043"/>
                <a:gd name="connsiteY8" fmla="*/ 178468 h 1070807"/>
                <a:gd name="connsiteX9" fmla="*/ 4290043 w 4290043"/>
                <a:gd name="connsiteY9" fmla="*/ 446170 h 1070807"/>
                <a:gd name="connsiteX10" fmla="*/ 4290043 w 4290043"/>
                <a:gd name="connsiteY10" fmla="*/ 892336 h 1070807"/>
                <a:gd name="connsiteX11" fmla="*/ 4111572 w 4290043"/>
                <a:gd name="connsiteY11" fmla="*/ 1070807 h 1070807"/>
                <a:gd name="connsiteX12" fmla="*/ 2034082 w 4290043"/>
                <a:gd name="connsiteY12" fmla="*/ 1070807 h 1070807"/>
                <a:gd name="connsiteX13" fmla="*/ 1067242 w 4290043"/>
                <a:gd name="connsiteY13" fmla="*/ 1070807 h 1070807"/>
                <a:gd name="connsiteX14" fmla="*/ 1067242 w 4290043"/>
                <a:gd name="connsiteY14" fmla="*/ 1070807 h 1070807"/>
                <a:gd name="connsiteX15" fmla="*/ 601153 w 4290043"/>
                <a:gd name="connsiteY15" fmla="*/ 1070807 h 1070807"/>
                <a:gd name="connsiteX16" fmla="*/ 422682 w 4290043"/>
                <a:gd name="connsiteY16" fmla="*/ 892336 h 1070807"/>
                <a:gd name="connsiteX17" fmla="*/ 422682 w 4290043"/>
                <a:gd name="connsiteY17" fmla="*/ 309693 h 1070807"/>
                <a:gd name="connsiteX18" fmla="*/ 12821 w 4290043"/>
                <a:gd name="connsiteY18" fmla="*/ 128868 h 1070807"/>
                <a:gd name="connsiteX19" fmla="*/ 422682 w 4290043"/>
                <a:gd name="connsiteY19" fmla="*/ 178468 h 1070807"/>
                <a:gd name="connsiteX20" fmla="*/ 422682 w 4290043"/>
                <a:gd name="connsiteY20" fmla="*/ 178471 h 1070807"/>
                <a:gd name="connsiteX0" fmla="*/ 236619 w 4103980"/>
                <a:gd name="connsiteY0" fmla="*/ 178471 h 1070807"/>
                <a:gd name="connsiteX1" fmla="*/ 415090 w 4103980"/>
                <a:gd name="connsiteY1" fmla="*/ 0 h 1070807"/>
                <a:gd name="connsiteX2" fmla="*/ 881179 w 4103980"/>
                <a:gd name="connsiteY2" fmla="*/ 0 h 1070807"/>
                <a:gd name="connsiteX3" fmla="*/ 881179 w 4103980"/>
                <a:gd name="connsiteY3" fmla="*/ 0 h 1070807"/>
                <a:gd name="connsiteX4" fmla="*/ 1848019 w 4103980"/>
                <a:gd name="connsiteY4" fmla="*/ 0 h 1070807"/>
                <a:gd name="connsiteX5" fmla="*/ 3925509 w 4103980"/>
                <a:gd name="connsiteY5" fmla="*/ 0 h 1070807"/>
                <a:gd name="connsiteX6" fmla="*/ 4103980 w 4103980"/>
                <a:gd name="connsiteY6" fmla="*/ 178471 h 1070807"/>
                <a:gd name="connsiteX7" fmla="*/ 4103980 w 4103980"/>
                <a:gd name="connsiteY7" fmla="*/ 178468 h 1070807"/>
                <a:gd name="connsiteX8" fmla="*/ 4103980 w 4103980"/>
                <a:gd name="connsiteY8" fmla="*/ 178468 h 1070807"/>
                <a:gd name="connsiteX9" fmla="*/ 4103980 w 4103980"/>
                <a:gd name="connsiteY9" fmla="*/ 446170 h 1070807"/>
                <a:gd name="connsiteX10" fmla="*/ 4103980 w 4103980"/>
                <a:gd name="connsiteY10" fmla="*/ 892336 h 1070807"/>
                <a:gd name="connsiteX11" fmla="*/ 3925509 w 4103980"/>
                <a:gd name="connsiteY11" fmla="*/ 1070807 h 1070807"/>
                <a:gd name="connsiteX12" fmla="*/ 1848019 w 4103980"/>
                <a:gd name="connsiteY12" fmla="*/ 1070807 h 1070807"/>
                <a:gd name="connsiteX13" fmla="*/ 881179 w 4103980"/>
                <a:gd name="connsiteY13" fmla="*/ 1070807 h 1070807"/>
                <a:gd name="connsiteX14" fmla="*/ 881179 w 4103980"/>
                <a:gd name="connsiteY14" fmla="*/ 1070807 h 1070807"/>
                <a:gd name="connsiteX15" fmla="*/ 415090 w 4103980"/>
                <a:gd name="connsiteY15" fmla="*/ 1070807 h 1070807"/>
                <a:gd name="connsiteX16" fmla="*/ 236619 w 4103980"/>
                <a:gd name="connsiteY16" fmla="*/ 892336 h 1070807"/>
                <a:gd name="connsiteX17" fmla="*/ 236619 w 4103980"/>
                <a:gd name="connsiteY17" fmla="*/ 309693 h 1070807"/>
                <a:gd name="connsiteX18" fmla="*/ 23527 w 4103980"/>
                <a:gd name="connsiteY18" fmla="*/ 195062 h 1070807"/>
                <a:gd name="connsiteX19" fmla="*/ 236619 w 4103980"/>
                <a:gd name="connsiteY19" fmla="*/ 178468 h 1070807"/>
                <a:gd name="connsiteX20" fmla="*/ 236619 w 4103980"/>
                <a:gd name="connsiteY20" fmla="*/ 178471 h 1070807"/>
                <a:gd name="connsiteX0" fmla="*/ 482553 w 4349914"/>
                <a:gd name="connsiteY0" fmla="*/ 178471 h 1070807"/>
                <a:gd name="connsiteX1" fmla="*/ 661024 w 4349914"/>
                <a:gd name="connsiteY1" fmla="*/ 0 h 1070807"/>
                <a:gd name="connsiteX2" fmla="*/ 1127113 w 4349914"/>
                <a:gd name="connsiteY2" fmla="*/ 0 h 1070807"/>
                <a:gd name="connsiteX3" fmla="*/ 1127113 w 4349914"/>
                <a:gd name="connsiteY3" fmla="*/ 0 h 1070807"/>
                <a:gd name="connsiteX4" fmla="*/ 2093953 w 4349914"/>
                <a:gd name="connsiteY4" fmla="*/ 0 h 1070807"/>
                <a:gd name="connsiteX5" fmla="*/ 4171443 w 4349914"/>
                <a:gd name="connsiteY5" fmla="*/ 0 h 1070807"/>
                <a:gd name="connsiteX6" fmla="*/ 4349914 w 4349914"/>
                <a:gd name="connsiteY6" fmla="*/ 178471 h 1070807"/>
                <a:gd name="connsiteX7" fmla="*/ 4349914 w 4349914"/>
                <a:gd name="connsiteY7" fmla="*/ 178468 h 1070807"/>
                <a:gd name="connsiteX8" fmla="*/ 4349914 w 4349914"/>
                <a:gd name="connsiteY8" fmla="*/ 178468 h 1070807"/>
                <a:gd name="connsiteX9" fmla="*/ 4349914 w 4349914"/>
                <a:gd name="connsiteY9" fmla="*/ 446170 h 1070807"/>
                <a:gd name="connsiteX10" fmla="*/ 4349914 w 4349914"/>
                <a:gd name="connsiteY10" fmla="*/ 892336 h 1070807"/>
                <a:gd name="connsiteX11" fmla="*/ 4171443 w 4349914"/>
                <a:gd name="connsiteY11" fmla="*/ 1070807 h 1070807"/>
                <a:gd name="connsiteX12" fmla="*/ 2093953 w 4349914"/>
                <a:gd name="connsiteY12" fmla="*/ 1070807 h 1070807"/>
                <a:gd name="connsiteX13" fmla="*/ 1127113 w 4349914"/>
                <a:gd name="connsiteY13" fmla="*/ 1070807 h 1070807"/>
                <a:gd name="connsiteX14" fmla="*/ 1127113 w 4349914"/>
                <a:gd name="connsiteY14" fmla="*/ 1070807 h 1070807"/>
                <a:gd name="connsiteX15" fmla="*/ 661024 w 4349914"/>
                <a:gd name="connsiteY15" fmla="*/ 1070807 h 1070807"/>
                <a:gd name="connsiteX16" fmla="*/ 482553 w 4349914"/>
                <a:gd name="connsiteY16" fmla="*/ 892336 h 1070807"/>
                <a:gd name="connsiteX17" fmla="*/ 482553 w 4349914"/>
                <a:gd name="connsiteY17" fmla="*/ 309693 h 1070807"/>
                <a:gd name="connsiteX18" fmla="*/ 11202 w 4349914"/>
                <a:gd name="connsiteY18" fmla="*/ 294353 h 1070807"/>
                <a:gd name="connsiteX19" fmla="*/ 482553 w 4349914"/>
                <a:gd name="connsiteY19" fmla="*/ 178468 h 1070807"/>
                <a:gd name="connsiteX20" fmla="*/ 482553 w 4349914"/>
                <a:gd name="connsiteY20" fmla="*/ 178471 h 1070807"/>
                <a:gd name="connsiteX0" fmla="*/ 1322420 w 5189781"/>
                <a:gd name="connsiteY0" fmla="*/ 178471 h 1070807"/>
                <a:gd name="connsiteX1" fmla="*/ 1500891 w 5189781"/>
                <a:gd name="connsiteY1" fmla="*/ 0 h 1070807"/>
                <a:gd name="connsiteX2" fmla="*/ 1966980 w 5189781"/>
                <a:gd name="connsiteY2" fmla="*/ 0 h 1070807"/>
                <a:gd name="connsiteX3" fmla="*/ 1966980 w 5189781"/>
                <a:gd name="connsiteY3" fmla="*/ 0 h 1070807"/>
                <a:gd name="connsiteX4" fmla="*/ 2933820 w 5189781"/>
                <a:gd name="connsiteY4" fmla="*/ 0 h 1070807"/>
                <a:gd name="connsiteX5" fmla="*/ 5011310 w 5189781"/>
                <a:gd name="connsiteY5" fmla="*/ 0 h 1070807"/>
                <a:gd name="connsiteX6" fmla="*/ 5189781 w 5189781"/>
                <a:gd name="connsiteY6" fmla="*/ 178471 h 1070807"/>
                <a:gd name="connsiteX7" fmla="*/ 5189781 w 5189781"/>
                <a:gd name="connsiteY7" fmla="*/ 178468 h 1070807"/>
                <a:gd name="connsiteX8" fmla="*/ 5189781 w 5189781"/>
                <a:gd name="connsiteY8" fmla="*/ 178468 h 1070807"/>
                <a:gd name="connsiteX9" fmla="*/ 5189781 w 5189781"/>
                <a:gd name="connsiteY9" fmla="*/ 446170 h 1070807"/>
                <a:gd name="connsiteX10" fmla="*/ 5189781 w 5189781"/>
                <a:gd name="connsiteY10" fmla="*/ 892336 h 1070807"/>
                <a:gd name="connsiteX11" fmla="*/ 5011310 w 5189781"/>
                <a:gd name="connsiteY11" fmla="*/ 1070807 h 1070807"/>
                <a:gd name="connsiteX12" fmla="*/ 2933820 w 5189781"/>
                <a:gd name="connsiteY12" fmla="*/ 1070807 h 1070807"/>
                <a:gd name="connsiteX13" fmla="*/ 1966980 w 5189781"/>
                <a:gd name="connsiteY13" fmla="*/ 1070807 h 1070807"/>
                <a:gd name="connsiteX14" fmla="*/ 1966980 w 5189781"/>
                <a:gd name="connsiteY14" fmla="*/ 1070807 h 1070807"/>
                <a:gd name="connsiteX15" fmla="*/ 1500891 w 5189781"/>
                <a:gd name="connsiteY15" fmla="*/ 1070807 h 1070807"/>
                <a:gd name="connsiteX16" fmla="*/ 1322420 w 5189781"/>
                <a:gd name="connsiteY16" fmla="*/ 892336 h 1070807"/>
                <a:gd name="connsiteX17" fmla="*/ 1322420 w 5189781"/>
                <a:gd name="connsiteY17" fmla="*/ 309693 h 1070807"/>
                <a:gd name="connsiteX18" fmla="*/ 4066 w 5189781"/>
                <a:gd name="connsiteY18" fmla="*/ 145342 h 1070807"/>
                <a:gd name="connsiteX19" fmla="*/ 1322420 w 5189781"/>
                <a:gd name="connsiteY19" fmla="*/ 178468 h 1070807"/>
                <a:gd name="connsiteX20" fmla="*/ 1322420 w 5189781"/>
                <a:gd name="connsiteY20" fmla="*/ 178471 h 1070807"/>
                <a:gd name="connsiteX0" fmla="*/ 654699 w 4522060"/>
                <a:gd name="connsiteY0" fmla="*/ 178471 h 1070807"/>
                <a:gd name="connsiteX1" fmla="*/ 833170 w 4522060"/>
                <a:gd name="connsiteY1" fmla="*/ 0 h 1070807"/>
                <a:gd name="connsiteX2" fmla="*/ 1299259 w 4522060"/>
                <a:gd name="connsiteY2" fmla="*/ 0 h 1070807"/>
                <a:gd name="connsiteX3" fmla="*/ 1299259 w 4522060"/>
                <a:gd name="connsiteY3" fmla="*/ 0 h 1070807"/>
                <a:gd name="connsiteX4" fmla="*/ 2266099 w 4522060"/>
                <a:gd name="connsiteY4" fmla="*/ 0 h 1070807"/>
                <a:gd name="connsiteX5" fmla="*/ 4343589 w 4522060"/>
                <a:gd name="connsiteY5" fmla="*/ 0 h 1070807"/>
                <a:gd name="connsiteX6" fmla="*/ 4522060 w 4522060"/>
                <a:gd name="connsiteY6" fmla="*/ 178471 h 1070807"/>
                <a:gd name="connsiteX7" fmla="*/ 4522060 w 4522060"/>
                <a:gd name="connsiteY7" fmla="*/ 178468 h 1070807"/>
                <a:gd name="connsiteX8" fmla="*/ 4522060 w 4522060"/>
                <a:gd name="connsiteY8" fmla="*/ 178468 h 1070807"/>
                <a:gd name="connsiteX9" fmla="*/ 4522060 w 4522060"/>
                <a:gd name="connsiteY9" fmla="*/ 446170 h 1070807"/>
                <a:gd name="connsiteX10" fmla="*/ 4522060 w 4522060"/>
                <a:gd name="connsiteY10" fmla="*/ 892336 h 1070807"/>
                <a:gd name="connsiteX11" fmla="*/ 4343589 w 4522060"/>
                <a:gd name="connsiteY11" fmla="*/ 1070807 h 1070807"/>
                <a:gd name="connsiteX12" fmla="*/ 2266099 w 4522060"/>
                <a:gd name="connsiteY12" fmla="*/ 1070807 h 1070807"/>
                <a:gd name="connsiteX13" fmla="*/ 1299259 w 4522060"/>
                <a:gd name="connsiteY13" fmla="*/ 1070807 h 1070807"/>
                <a:gd name="connsiteX14" fmla="*/ 1299259 w 4522060"/>
                <a:gd name="connsiteY14" fmla="*/ 1070807 h 1070807"/>
                <a:gd name="connsiteX15" fmla="*/ 833170 w 4522060"/>
                <a:gd name="connsiteY15" fmla="*/ 1070807 h 1070807"/>
                <a:gd name="connsiteX16" fmla="*/ 654699 w 4522060"/>
                <a:gd name="connsiteY16" fmla="*/ 892336 h 1070807"/>
                <a:gd name="connsiteX17" fmla="*/ 654699 w 4522060"/>
                <a:gd name="connsiteY17" fmla="*/ 309693 h 1070807"/>
                <a:gd name="connsiteX18" fmla="*/ 8229 w 4522060"/>
                <a:gd name="connsiteY18" fmla="*/ 30115 h 1070807"/>
                <a:gd name="connsiteX19" fmla="*/ 654699 w 4522060"/>
                <a:gd name="connsiteY19" fmla="*/ 178468 h 1070807"/>
                <a:gd name="connsiteX20" fmla="*/ 654699 w 4522060"/>
                <a:gd name="connsiteY20" fmla="*/ 178471 h 107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22060" h="1070807">
                  <a:moveTo>
                    <a:pt x="654699" y="178471"/>
                  </a:moveTo>
                  <a:cubicBezTo>
                    <a:pt x="654699" y="79904"/>
                    <a:pt x="734603" y="0"/>
                    <a:pt x="833170" y="0"/>
                  </a:cubicBezTo>
                  <a:lnTo>
                    <a:pt x="1299259" y="0"/>
                  </a:lnTo>
                  <a:lnTo>
                    <a:pt x="1299259" y="0"/>
                  </a:lnTo>
                  <a:lnTo>
                    <a:pt x="2266099" y="0"/>
                  </a:lnTo>
                  <a:lnTo>
                    <a:pt x="4343589" y="0"/>
                  </a:lnTo>
                  <a:cubicBezTo>
                    <a:pt x="4442156" y="0"/>
                    <a:pt x="4522060" y="79904"/>
                    <a:pt x="4522060" y="178471"/>
                  </a:cubicBezTo>
                  <a:lnTo>
                    <a:pt x="4522060" y="178468"/>
                  </a:lnTo>
                  <a:lnTo>
                    <a:pt x="4522060" y="178468"/>
                  </a:lnTo>
                  <a:lnTo>
                    <a:pt x="4522060" y="446170"/>
                  </a:lnTo>
                  <a:lnTo>
                    <a:pt x="4522060" y="892336"/>
                  </a:lnTo>
                  <a:cubicBezTo>
                    <a:pt x="4522060" y="990903"/>
                    <a:pt x="4442156" y="1070807"/>
                    <a:pt x="4343589" y="1070807"/>
                  </a:cubicBezTo>
                  <a:lnTo>
                    <a:pt x="2266099" y="1070807"/>
                  </a:lnTo>
                  <a:lnTo>
                    <a:pt x="1299259" y="1070807"/>
                  </a:lnTo>
                  <a:lnTo>
                    <a:pt x="1299259" y="1070807"/>
                  </a:lnTo>
                  <a:lnTo>
                    <a:pt x="833170" y="1070807"/>
                  </a:lnTo>
                  <a:cubicBezTo>
                    <a:pt x="734603" y="1070807"/>
                    <a:pt x="654699" y="990903"/>
                    <a:pt x="654699" y="892336"/>
                  </a:cubicBezTo>
                  <a:lnTo>
                    <a:pt x="654699" y="309693"/>
                  </a:lnTo>
                  <a:cubicBezTo>
                    <a:pt x="518079" y="249418"/>
                    <a:pt x="-76516" y="57292"/>
                    <a:pt x="8229" y="30115"/>
                  </a:cubicBezTo>
                  <a:lnTo>
                    <a:pt x="654699" y="178468"/>
                  </a:lnTo>
                  <a:lnTo>
                    <a:pt x="654699" y="178471"/>
                  </a:lnTo>
                  <a:close/>
                </a:path>
              </a:pathLst>
            </a:cu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endParaRPr kumimoji="1" lang="ja-JP" altLang="en-US" sz="1200" dirty="0"/>
            </a:p>
          </p:txBody>
        </p:sp>
        <p:sp>
          <p:nvSpPr>
            <p:cNvPr id="4" name="テキスト ボックス 3"/>
            <p:cNvSpPr txBox="1"/>
            <p:nvPr/>
          </p:nvSpPr>
          <p:spPr>
            <a:xfrm>
              <a:off x="4783882" y="3446095"/>
              <a:ext cx="3140271" cy="1888243"/>
            </a:xfrm>
            <a:prstGeom prst="rect">
              <a:avLst/>
            </a:prstGeom>
            <a:noFill/>
          </p:spPr>
          <p:txBody>
            <a:bodyPr wrap="square" rtlCol="0">
              <a:spAutoFit/>
            </a:bodyPr>
            <a:lstStyle/>
            <a:p>
              <a:pPr marL="174625" indent="-174625"/>
              <a:endParaRPr lang="en-US" altLang="ja-JP"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en-US" altLang="ja-JP"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R1</a:t>
              </a:r>
              <a:r>
                <a:rPr lang="ja-JP" altLang="en-US"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R5</a:t>
              </a:r>
              <a:r>
                <a:rPr lang="ja-JP" altLang="en-US"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府立高校：</a:t>
              </a:r>
              <a:r>
                <a:rPr lang="en-US" altLang="ja-JP"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132</a:t>
              </a:r>
              <a:r>
                <a:rPr lang="ja-JP" altLang="en-US"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校</a:t>
              </a:r>
              <a:endParaRPr lang="en-US" altLang="ja-JP"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支援学校：</a:t>
              </a:r>
              <a:r>
                <a:rPr lang="en-US" altLang="ja-JP"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38</a:t>
              </a:r>
              <a:r>
                <a:rPr lang="ja-JP" altLang="en-US"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校</a:t>
              </a:r>
              <a:endParaRPr lang="en-US" altLang="ja-JP"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8" name="図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28187" y="1758212"/>
            <a:ext cx="1313295" cy="1659747"/>
          </a:xfrm>
          <a:prstGeom prst="rect">
            <a:avLst/>
          </a:prstGeom>
        </p:spPr>
      </p:pic>
      <p:pic>
        <p:nvPicPr>
          <p:cNvPr id="5" name="図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68496" y="4518745"/>
            <a:ext cx="1066892" cy="2078916"/>
          </a:xfrm>
          <a:prstGeom prst="rect">
            <a:avLst/>
          </a:prstGeom>
        </p:spPr>
      </p:pic>
      <p:pic>
        <p:nvPicPr>
          <p:cNvPr id="6" name="図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45263" y="4502283"/>
            <a:ext cx="1072989" cy="2103302"/>
          </a:xfrm>
          <a:prstGeom prst="rect">
            <a:avLst/>
          </a:prstGeom>
        </p:spPr>
      </p:pic>
      <p:sp>
        <p:nvSpPr>
          <p:cNvPr id="33" name="四角形: 角を丸くする 32">
            <a:extLst>
              <a:ext uri="{FF2B5EF4-FFF2-40B4-BE49-F238E27FC236}">
                <a16:creationId xmlns:a16="http://schemas.microsoft.com/office/drawing/2014/main" id="{0CFA44AB-6886-4918-AC69-18047A5384DE}"/>
              </a:ext>
            </a:extLst>
          </p:cNvPr>
          <p:cNvSpPr/>
          <p:nvPr/>
        </p:nvSpPr>
        <p:spPr>
          <a:xfrm>
            <a:off x="335460" y="5115999"/>
            <a:ext cx="1688944" cy="256827"/>
          </a:xfrm>
          <a:prstGeom prst="roundRect">
            <a:avLst/>
          </a:prstGeom>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ja-JP" sz="1200" b="1" dirty="0">
                <a:solidFill>
                  <a:schemeClr val="bg1"/>
                </a:solidFill>
                <a:latin typeface="Meiryo UI" panose="020B0604030504040204" pitchFamily="50" charset="-128"/>
                <a:ea typeface="Meiryo UI" panose="020B0604030504040204" pitchFamily="50" charset="-128"/>
              </a:rPr>
              <a:t>2025</a:t>
            </a:r>
            <a:r>
              <a:rPr lang="ja-JP" altLang="en-US" sz="1200" b="1" dirty="0">
                <a:solidFill>
                  <a:schemeClr val="bg1"/>
                </a:solidFill>
                <a:latin typeface="Meiryo UI" panose="020B0604030504040204" pitchFamily="50" charset="-128"/>
                <a:ea typeface="Meiryo UI" panose="020B0604030504040204" pitchFamily="50" charset="-128"/>
              </a:rPr>
              <a:t>年度（</a:t>
            </a:r>
            <a:r>
              <a:rPr lang="en-US" altLang="ja-JP" sz="1200" b="1" dirty="0">
                <a:solidFill>
                  <a:schemeClr val="bg1"/>
                </a:solidFill>
                <a:latin typeface="Meiryo UI" panose="020B0604030504040204" pitchFamily="50" charset="-128"/>
                <a:ea typeface="Meiryo UI" panose="020B0604030504040204" pitchFamily="50" charset="-128"/>
              </a:rPr>
              <a:t>R7</a:t>
            </a:r>
            <a:r>
              <a:rPr lang="ja-JP" altLang="en-US" sz="1200" b="1" dirty="0">
                <a:latin typeface="Meiryo UI" panose="020B0604030504040204" pitchFamily="50" charset="-128"/>
                <a:ea typeface="Meiryo UI" panose="020B0604030504040204" pitchFamily="50" charset="-128"/>
              </a:rPr>
              <a:t>）</a:t>
            </a:r>
          </a:p>
        </p:txBody>
      </p:sp>
      <p:sp>
        <p:nvSpPr>
          <p:cNvPr id="34" name="テキスト ボックス 33">
            <a:extLst>
              <a:ext uri="{FF2B5EF4-FFF2-40B4-BE49-F238E27FC236}">
                <a16:creationId xmlns:a16="http://schemas.microsoft.com/office/drawing/2014/main" id="{3EB182D5-41E1-430C-9908-A90AF8D9DEF0}"/>
              </a:ext>
            </a:extLst>
          </p:cNvPr>
          <p:cNvSpPr txBox="1"/>
          <p:nvPr/>
        </p:nvSpPr>
        <p:spPr>
          <a:xfrm>
            <a:off x="162403" y="5628039"/>
            <a:ext cx="7029398" cy="953210"/>
          </a:xfrm>
          <a:prstGeom prst="rect">
            <a:avLst/>
          </a:prstGeom>
          <a:noFill/>
        </p:spPr>
        <p:txBody>
          <a:bodyPr wrap="square">
            <a:spAutoFit/>
          </a:bodyPr>
          <a:lstStyle/>
          <a:p>
            <a:pPr marL="174625" indent="-174625">
              <a:lnSpc>
                <a:spcPts val="15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⑤「熱中症予防のための運動指針」を活用し各学校において「学校における熱中症対策ガイドライン」を作成</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7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7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5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作成した「学校における熱中症対策ガイドライン」に基づく対応の徹底</a:t>
            </a:r>
            <a:endParaRPr lang="en-US" altLang="ja-JP" sz="1200" strike="dbl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四角形: 角を丸くする 34">
            <a:extLst>
              <a:ext uri="{FF2B5EF4-FFF2-40B4-BE49-F238E27FC236}">
                <a16:creationId xmlns:a16="http://schemas.microsoft.com/office/drawing/2014/main" id="{5D69805C-62BE-4A01-A7EF-0735054B2245}"/>
              </a:ext>
            </a:extLst>
          </p:cNvPr>
          <p:cNvSpPr/>
          <p:nvPr/>
        </p:nvSpPr>
        <p:spPr>
          <a:xfrm>
            <a:off x="292288" y="4023896"/>
            <a:ext cx="1688944" cy="256827"/>
          </a:xfrm>
          <a:prstGeom prst="roundRect">
            <a:avLst/>
          </a:prstGeom>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ja-JP" sz="1200" b="1" dirty="0">
                <a:solidFill>
                  <a:schemeClr val="bg1"/>
                </a:solidFill>
                <a:latin typeface="Meiryo UI" panose="020B0604030504040204" pitchFamily="50" charset="-128"/>
                <a:ea typeface="Meiryo UI" panose="020B0604030504040204" pitchFamily="50" charset="-128"/>
              </a:rPr>
              <a:t>2024</a:t>
            </a:r>
            <a:r>
              <a:rPr lang="ja-JP" altLang="en-US" sz="1200" b="1" dirty="0">
                <a:solidFill>
                  <a:schemeClr val="bg1"/>
                </a:solidFill>
                <a:latin typeface="Meiryo UI" panose="020B0604030504040204" pitchFamily="50" charset="-128"/>
                <a:ea typeface="Meiryo UI" panose="020B0604030504040204" pitchFamily="50" charset="-128"/>
              </a:rPr>
              <a:t>年度（</a:t>
            </a:r>
            <a:r>
              <a:rPr lang="en-US" altLang="ja-JP" sz="1200" b="1" dirty="0">
                <a:solidFill>
                  <a:schemeClr val="bg1"/>
                </a:solidFill>
                <a:latin typeface="Meiryo UI" panose="020B0604030504040204" pitchFamily="50" charset="-128"/>
                <a:ea typeface="Meiryo UI" panose="020B0604030504040204" pitchFamily="50" charset="-128"/>
              </a:rPr>
              <a:t>R6</a:t>
            </a:r>
            <a:r>
              <a:rPr lang="ja-JP" altLang="en-US" sz="1200" b="1" dirty="0">
                <a:solidFill>
                  <a:schemeClr val="bg1"/>
                </a:solidFill>
                <a:latin typeface="Meiryo UI" panose="020B0604030504040204" pitchFamily="50" charset="-128"/>
                <a:ea typeface="Meiryo UI" panose="020B0604030504040204" pitchFamily="50" charset="-128"/>
              </a:rPr>
              <a:t>）</a:t>
            </a:r>
          </a:p>
        </p:txBody>
      </p:sp>
      <p:sp>
        <p:nvSpPr>
          <p:cNvPr id="37" name="テキスト ボックス 36">
            <a:extLst>
              <a:ext uri="{FF2B5EF4-FFF2-40B4-BE49-F238E27FC236}">
                <a16:creationId xmlns:a16="http://schemas.microsoft.com/office/drawing/2014/main" id="{32D24C9C-AE64-41CF-BA1D-721BC5B44232}"/>
              </a:ext>
            </a:extLst>
          </p:cNvPr>
          <p:cNvSpPr txBox="1"/>
          <p:nvPr/>
        </p:nvSpPr>
        <p:spPr>
          <a:xfrm>
            <a:off x="256072" y="4352505"/>
            <a:ext cx="2521661" cy="651845"/>
          </a:xfrm>
          <a:prstGeom prst="rect">
            <a:avLst/>
          </a:prstGeom>
          <a:noFill/>
        </p:spPr>
        <p:txBody>
          <a:bodyPr wrap="square">
            <a:spAutoFit/>
          </a:bodyPr>
          <a:lstStyle/>
          <a:p>
            <a:pPr marL="174625" indent="-174625">
              <a:lnSpc>
                <a:spcPts val="1500"/>
              </a:lnSpc>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R4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）４月に</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移管された旧大阪市立高校</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校の</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体育館に設置完了予定</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四角形: 角を丸くする 37">
            <a:extLst>
              <a:ext uri="{FF2B5EF4-FFF2-40B4-BE49-F238E27FC236}">
                <a16:creationId xmlns:a16="http://schemas.microsoft.com/office/drawing/2014/main" id="{B1B79748-C9D7-45DE-BEAA-EA66B2B42C45}"/>
              </a:ext>
            </a:extLst>
          </p:cNvPr>
          <p:cNvSpPr/>
          <p:nvPr/>
        </p:nvSpPr>
        <p:spPr>
          <a:xfrm>
            <a:off x="382187" y="6063718"/>
            <a:ext cx="1688944" cy="256827"/>
          </a:xfrm>
          <a:prstGeom prst="roundRect">
            <a:avLst/>
          </a:prstGeom>
          <a:ln>
            <a:noFill/>
          </a:ln>
          <a:effectLst/>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2025</a:t>
            </a: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年度（</a:t>
            </a:r>
            <a:r>
              <a:rPr kumimoji="1" lang="en-US" altLang="ja-JP"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R7</a:t>
            </a: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a:t>
            </a:r>
            <a:endParaRPr kumimoji="1" lang="ja-JP" altLang="en-US" sz="11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p:txBody>
      </p:sp>
      <p:sp>
        <p:nvSpPr>
          <p:cNvPr id="46" name="テキスト ボックス 45">
            <a:extLst>
              <a:ext uri="{FF2B5EF4-FFF2-40B4-BE49-F238E27FC236}">
                <a16:creationId xmlns:a16="http://schemas.microsoft.com/office/drawing/2014/main" id="{783257F8-700B-4AD5-98D0-3B809A970F52}"/>
              </a:ext>
            </a:extLst>
          </p:cNvPr>
          <p:cNvSpPr txBox="1"/>
          <p:nvPr/>
        </p:nvSpPr>
        <p:spPr>
          <a:xfrm>
            <a:off x="292288" y="5404741"/>
            <a:ext cx="2175962" cy="267124"/>
          </a:xfrm>
          <a:prstGeom prst="rect">
            <a:avLst/>
          </a:prstGeom>
          <a:noFill/>
        </p:spPr>
        <p:txBody>
          <a:bodyPr wrap="square">
            <a:spAutoFit/>
          </a:bodyPr>
          <a:lstStyle/>
          <a:p>
            <a:pPr marL="174625"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支援学校の空調機更新：３校</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吹き出し 2">
            <a:extLst>
              <a:ext uri="{FF2B5EF4-FFF2-40B4-BE49-F238E27FC236}">
                <a16:creationId xmlns:a16="http://schemas.microsoft.com/office/drawing/2014/main" id="{387707BC-C4EF-42E4-85D8-94C46D701124}"/>
              </a:ext>
            </a:extLst>
          </p:cNvPr>
          <p:cNvSpPr/>
          <p:nvPr/>
        </p:nvSpPr>
        <p:spPr>
          <a:xfrm>
            <a:off x="2312964" y="4832056"/>
            <a:ext cx="2876163" cy="800424"/>
          </a:xfrm>
          <a:custGeom>
            <a:avLst/>
            <a:gdLst>
              <a:gd name="connsiteX0" fmla="*/ 0 w 3867361"/>
              <a:gd name="connsiteY0" fmla="*/ 178471 h 1070807"/>
              <a:gd name="connsiteX1" fmla="*/ 178471 w 3867361"/>
              <a:gd name="connsiteY1" fmla="*/ 0 h 1070807"/>
              <a:gd name="connsiteX2" fmla="*/ 644560 w 3867361"/>
              <a:gd name="connsiteY2" fmla="*/ 0 h 1070807"/>
              <a:gd name="connsiteX3" fmla="*/ 644560 w 3867361"/>
              <a:gd name="connsiteY3" fmla="*/ 0 h 1070807"/>
              <a:gd name="connsiteX4" fmla="*/ 1611400 w 3867361"/>
              <a:gd name="connsiteY4" fmla="*/ 0 h 1070807"/>
              <a:gd name="connsiteX5" fmla="*/ 3688890 w 3867361"/>
              <a:gd name="connsiteY5" fmla="*/ 0 h 1070807"/>
              <a:gd name="connsiteX6" fmla="*/ 3867361 w 3867361"/>
              <a:gd name="connsiteY6" fmla="*/ 178471 h 1070807"/>
              <a:gd name="connsiteX7" fmla="*/ 3867361 w 3867361"/>
              <a:gd name="connsiteY7" fmla="*/ 178468 h 1070807"/>
              <a:gd name="connsiteX8" fmla="*/ 3867361 w 3867361"/>
              <a:gd name="connsiteY8" fmla="*/ 178468 h 1070807"/>
              <a:gd name="connsiteX9" fmla="*/ 3867361 w 3867361"/>
              <a:gd name="connsiteY9" fmla="*/ 446170 h 1070807"/>
              <a:gd name="connsiteX10" fmla="*/ 3867361 w 3867361"/>
              <a:gd name="connsiteY10" fmla="*/ 892336 h 1070807"/>
              <a:gd name="connsiteX11" fmla="*/ 3688890 w 3867361"/>
              <a:gd name="connsiteY11" fmla="*/ 1070807 h 1070807"/>
              <a:gd name="connsiteX12" fmla="*/ 1611400 w 3867361"/>
              <a:gd name="connsiteY12" fmla="*/ 1070807 h 1070807"/>
              <a:gd name="connsiteX13" fmla="*/ 644560 w 3867361"/>
              <a:gd name="connsiteY13" fmla="*/ 1070807 h 1070807"/>
              <a:gd name="connsiteX14" fmla="*/ 644560 w 3867361"/>
              <a:gd name="connsiteY14" fmla="*/ 1070807 h 1070807"/>
              <a:gd name="connsiteX15" fmla="*/ 178471 w 3867361"/>
              <a:gd name="connsiteY15" fmla="*/ 1070807 h 1070807"/>
              <a:gd name="connsiteX16" fmla="*/ 0 w 3867361"/>
              <a:gd name="connsiteY16" fmla="*/ 892336 h 1070807"/>
              <a:gd name="connsiteX17" fmla="*/ 0 w 3867361"/>
              <a:gd name="connsiteY17" fmla="*/ 446170 h 1070807"/>
              <a:gd name="connsiteX18" fmla="*/ -795091 w 3867361"/>
              <a:gd name="connsiteY18" fmla="*/ 205263 h 1070807"/>
              <a:gd name="connsiteX19" fmla="*/ 0 w 3867361"/>
              <a:gd name="connsiteY19" fmla="*/ 178468 h 1070807"/>
              <a:gd name="connsiteX20" fmla="*/ 0 w 3867361"/>
              <a:gd name="connsiteY20" fmla="*/ 178471 h 1070807"/>
              <a:gd name="connsiteX0" fmla="*/ 795091 w 4662452"/>
              <a:gd name="connsiteY0" fmla="*/ 178471 h 1070807"/>
              <a:gd name="connsiteX1" fmla="*/ 973562 w 4662452"/>
              <a:gd name="connsiteY1" fmla="*/ 0 h 1070807"/>
              <a:gd name="connsiteX2" fmla="*/ 1439651 w 4662452"/>
              <a:gd name="connsiteY2" fmla="*/ 0 h 1070807"/>
              <a:gd name="connsiteX3" fmla="*/ 1439651 w 4662452"/>
              <a:gd name="connsiteY3" fmla="*/ 0 h 1070807"/>
              <a:gd name="connsiteX4" fmla="*/ 2406491 w 4662452"/>
              <a:gd name="connsiteY4" fmla="*/ 0 h 1070807"/>
              <a:gd name="connsiteX5" fmla="*/ 4483981 w 4662452"/>
              <a:gd name="connsiteY5" fmla="*/ 0 h 1070807"/>
              <a:gd name="connsiteX6" fmla="*/ 4662452 w 4662452"/>
              <a:gd name="connsiteY6" fmla="*/ 178471 h 1070807"/>
              <a:gd name="connsiteX7" fmla="*/ 4662452 w 4662452"/>
              <a:gd name="connsiteY7" fmla="*/ 178468 h 1070807"/>
              <a:gd name="connsiteX8" fmla="*/ 4662452 w 4662452"/>
              <a:gd name="connsiteY8" fmla="*/ 178468 h 1070807"/>
              <a:gd name="connsiteX9" fmla="*/ 4662452 w 4662452"/>
              <a:gd name="connsiteY9" fmla="*/ 446170 h 1070807"/>
              <a:gd name="connsiteX10" fmla="*/ 4662452 w 4662452"/>
              <a:gd name="connsiteY10" fmla="*/ 892336 h 1070807"/>
              <a:gd name="connsiteX11" fmla="*/ 4483981 w 4662452"/>
              <a:gd name="connsiteY11" fmla="*/ 1070807 h 1070807"/>
              <a:gd name="connsiteX12" fmla="*/ 2406491 w 4662452"/>
              <a:gd name="connsiteY12" fmla="*/ 1070807 h 1070807"/>
              <a:gd name="connsiteX13" fmla="*/ 1439651 w 4662452"/>
              <a:gd name="connsiteY13" fmla="*/ 1070807 h 1070807"/>
              <a:gd name="connsiteX14" fmla="*/ 1439651 w 4662452"/>
              <a:gd name="connsiteY14" fmla="*/ 1070807 h 1070807"/>
              <a:gd name="connsiteX15" fmla="*/ 973562 w 4662452"/>
              <a:gd name="connsiteY15" fmla="*/ 1070807 h 1070807"/>
              <a:gd name="connsiteX16" fmla="*/ 795091 w 4662452"/>
              <a:gd name="connsiteY16" fmla="*/ 892336 h 1070807"/>
              <a:gd name="connsiteX17" fmla="*/ 822387 w 4662452"/>
              <a:gd name="connsiteY17" fmla="*/ 323341 h 1070807"/>
              <a:gd name="connsiteX18" fmla="*/ 0 w 4662452"/>
              <a:gd name="connsiteY18" fmla="*/ 205263 h 1070807"/>
              <a:gd name="connsiteX19" fmla="*/ 795091 w 4662452"/>
              <a:gd name="connsiteY19" fmla="*/ 178468 h 1070807"/>
              <a:gd name="connsiteX20" fmla="*/ 795091 w 4662452"/>
              <a:gd name="connsiteY20" fmla="*/ 178471 h 1070807"/>
              <a:gd name="connsiteX0" fmla="*/ 795091 w 4662452"/>
              <a:gd name="connsiteY0" fmla="*/ 178471 h 1070807"/>
              <a:gd name="connsiteX1" fmla="*/ 973562 w 4662452"/>
              <a:gd name="connsiteY1" fmla="*/ 0 h 1070807"/>
              <a:gd name="connsiteX2" fmla="*/ 1439651 w 4662452"/>
              <a:gd name="connsiteY2" fmla="*/ 0 h 1070807"/>
              <a:gd name="connsiteX3" fmla="*/ 1439651 w 4662452"/>
              <a:gd name="connsiteY3" fmla="*/ 0 h 1070807"/>
              <a:gd name="connsiteX4" fmla="*/ 2406491 w 4662452"/>
              <a:gd name="connsiteY4" fmla="*/ 0 h 1070807"/>
              <a:gd name="connsiteX5" fmla="*/ 4483981 w 4662452"/>
              <a:gd name="connsiteY5" fmla="*/ 0 h 1070807"/>
              <a:gd name="connsiteX6" fmla="*/ 4662452 w 4662452"/>
              <a:gd name="connsiteY6" fmla="*/ 178471 h 1070807"/>
              <a:gd name="connsiteX7" fmla="*/ 4662452 w 4662452"/>
              <a:gd name="connsiteY7" fmla="*/ 178468 h 1070807"/>
              <a:gd name="connsiteX8" fmla="*/ 4662452 w 4662452"/>
              <a:gd name="connsiteY8" fmla="*/ 178468 h 1070807"/>
              <a:gd name="connsiteX9" fmla="*/ 4662452 w 4662452"/>
              <a:gd name="connsiteY9" fmla="*/ 446170 h 1070807"/>
              <a:gd name="connsiteX10" fmla="*/ 4662452 w 4662452"/>
              <a:gd name="connsiteY10" fmla="*/ 892336 h 1070807"/>
              <a:gd name="connsiteX11" fmla="*/ 4483981 w 4662452"/>
              <a:gd name="connsiteY11" fmla="*/ 1070807 h 1070807"/>
              <a:gd name="connsiteX12" fmla="*/ 2406491 w 4662452"/>
              <a:gd name="connsiteY12" fmla="*/ 1070807 h 1070807"/>
              <a:gd name="connsiteX13" fmla="*/ 1439651 w 4662452"/>
              <a:gd name="connsiteY13" fmla="*/ 1070807 h 1070807"/>
              <a:gd name="connsiteX14" fmla="*/ 1439651 w 4662452"/>
              <a:gd name="connsiteY14" fmla="*/ 1070807 h 1070807"/>
              <a:gd name="connsiteX15" fmla="*/ 973562 w 4662452"/>
              <a:gd name="connsiteY15" fmla="*/ 1070807 h 1070807"/>
              <a:gd name="connsiteX16" fmla="*/ 795091 w 4662452"/>
              <a:gd name="connsiteY16" fmla="*/ 892336 h 1070807"/>
              <a:gd name="connsiteX17" fmla="*/ 767796 w 4662452"/>
              <a:gd name="connsiteY17" fmla="*/ 323341 h 1070807"/>
              <a:gd name="connsiteX18" fmla="*/ 0 w 4662452"/>
              <a:gd name="connsiteY18" fmla="*/ 205263 h 1070807"/>
              <a:gd name="connsiteX19" fmla="*/ 795091 w 4662452"/>
              <a:gd name="connsiteY19" fmla="*/ 178468 h 1070807"/>
              <a:gd name="connsiteX20" fmla="*/ 795091 w 4662452"/>
              <a:gd name="connsiteY20" fmla="*/ 178471 h 1070807"/>
              <a:gd name="connsiteX0" fmla="*/ 795091 w 4662452"/>
              <a:gd name="connsiteY0" fmla="*/ 178471 h 1070807"/>
              <a:gd name="connsiteX1" fmla="*/ 973562 w 4662452"/>
              <a:gd name="connsiteY1" fmla="*/ 0 h 1070807"/>
              <a:gd name="connsiteX2" fmla="*/ 1439651 w 4662452"/>
              <a:gd name="connsiteY2" fmla="*/ 0 h 1070807"/>
              <a:gd name="connsiteX3" fmla="*/ 1439651 w 4662452"/>
              <a:gd name="connsiteY3" fmla="*/ 0 h 1070807"/>
              <a:gd name="connsiteX4" fmla="*/ 2406491 w 4662452"/>
              <a:gd name="connsiteY4" fmla="*/ 0 h 1070807"/>
              <a:gd name="connsiteX5" fmla="*/ 4483981 w 4662452"/>
              <a:gd name="connsiteY5" fmla="*/ 0 h 1070807"/>
              <a:gd name="connsiteX6" fmla="*/ 4662452 w 4662452"/>
              <a:gd name="connsiteY6" fmla="*/ 178471 h 1070807"/>
              <a:gd name="connsiteX7" fmla="*/ 4662452 w 4662452"/>
              <a:gd name="connsiteY7" fmla="*/ 178468 h 1070807"/>
              <a:gd name="connsiteX8" fmla="*/ 4662452 w 4662452"/>
              <a:gd name="connsiteY8" fmla="*/ 178468 h 1070807"/>
              <a:gd name="connsiteX9" fmla="*/ 4662452 w 4662452"/>
              <a:gd name="connsiteY9" fmla="*/ 446170 h 1070807"/>
              <a:gd name="connsiteX10" fmla="*/ 4662452 w 4662452"/>
              <a:gd name="connsiteY10" fmla="*/ 892336 h 1070807"/>
              <a:gd name="connsiteX11" fmla="*/ 4483981 w 4662452"/>
              <a:gd name="connsiteY11" fmla="*/ 1070807 h 1070807"/>
              <a:gd name="connsiteX12" fmla="*/ 2406491 w 4662452"/>
              <a:gd name="connsiteY12" fmla="*/ 1070807 h 1070807"/>
              <a:gd name="connsiteX13" fmla="*/ 1439651 w 4662452"/>
              <a:gd name="connsiteY13" fmla="*/ 1070807 h 1070807"/>
              <a:gd name="connsiteX14" fmla="*/ 1439651 w 4662452"/>
              <a:gd name="connsiteY14" fmla="*/ 1070807 h 1070807"/>
              <a:gd name="connsiteX15" fmla="*/ 973562 w 4662452"/>
              <a:gd name="connsiteY15" fmla="*/ 1070807 h 1070807"/>
              <a:gd name="connsiteX16" fmla="*/ 795091 w 4662452"/>
              <a:gd name="connsiteY16" fmla="*/ 892336 h 1070807"/>
              <a:gd name="connsiteX17" fmla="*/ 808739 w 4662452"/>
              <a:gd name="connsiteY17" fmla="*/ 309693 h 1070807"/>
              <a:gd name="connsiteX18" fmla="*/ 0 w 4662452"/>
              <a:gd name="connsiteY18" fmla="*/ 205263 h 1070807"/>
              <a:gd name="connsiteX19" fmla="*/ 795091 w 4662452"/>
              <a:gd name="connsiteY19" fmla="*/ 178468 h 1070807"/>
              <a:gd name="connsiteX20" fmla="*/ 795091 w 4662452"/>
              <a:gd name="connsiteY20" fmla="*/ 178471 h 1070807"/>
              <a:gd name="connsiteX0" fmla="*/ 795091 w 4662452"/>
              <a:gd name="connsiteY0" fmla="*/ 178471 h 1070807"/>
              <a:gd name="connsiteX1" fmla="*/ 973562 w 4662452"/>
              <a:gd name="connsiteY1" fmla="*/ 0 h 1070807"/>
              <a:gd name="connsiteX2" fmla="*/ 1439651 w 4662452"/>
              <a:gd name="connsiteY2" fmla="*/ 0 h 1070807"/>
              <a:gd name="connsiteX3" fmla="*/ 1439651 w 4662452"/>
              <a:gd name="connsiteY3" fmla="*/ 0 h 1070807"/>
              <a:gd name="connsiteX4" fmla="*/ 2406491 w 4662452"/>
              <a:gd name="connsiteY4" fmla="*/ 0 h 1070807"/>
              <a:gd name="connsiteX5" fmla="*/ 4483981 w 4662452"/>
              <a:gd name="connsiteY5" fmla="*/ 0 h 1070807"/>
              <a:gd name="connsiteX6" fmla="*/ 4662452 w 4662452"/>
              <a:gd name="connsiteY6" fmla="*/ 178471 h 1070807"/>
              <a:gd name="connsiteX7" fmla="*/ 4662452 w 4662452"/>
              <a:gd name="connsiteY7" fmla="*/ 178468 h 1070807"/>
              <a:gd name="connsiteX8" fmla="*/ 4662452 w 4662452"/>
              <a:gd name="connsiteY8" fmla="*/ 178468 h 1070807"/>
              <a:gd name="connsiteX9" fmla="*/ 4662452 w 4662452"/>
              <a:gd name="connsiteY9" fmla="*/ 446170 h 1070807"/>
              <a:gd name="connsiteX10" fmla="*/ 4662452 w 4662452"/>
              <a:gd name="connsiteY10" fmla="*/ 892336 h 1070807"/>
              <a:gd name="connsiteX11" fmla="*/ 4483981 w 4662452"/>
              <a:gd name="connsiteY11" fmla="*/ 1070807 h 1070807"/>
              <a:gd name="connsiteX12" fmla="*/ 2406491 w 4662452"/>
              <a:gd name="connsiteY12" fmla="*/ 1070807 h 1070807"/>
              <a:gd name="connsiteX13" fmla="*/ 1439651 w 4662452"/>
              <a:gd name="connsiteY13" fmla="*/ 1070807 h 1070807"/>
              <a:gd name="connsiteX14" fmla="*/ 1439651 w 4662452"/>
              <a:gd name="connsiteY14" fmla="*/ 1070807 h 1070807"/>
              <a:gd name="connsiteX15" fmla="*/ 973562 w 4662452"/>
              <a:gd name="connsiteY15" fmla="*/ 1070807 h 1070807"/>
              <a:gd name="connsiteX16" fmla="*/ 795091 w 4662452"/>
              <a:gd name="connsiteY16" fmla="*/ 892336 h 1070807"/>
              <a:gd name="connsiteX17" fmla="*/ 795091 w 4662452"/>
              <a:gd name="connsiteY17" fmla="*/ 309693 h 1070807"/>
              <a:gd name="connsiteX18" fmla="*/ 0 w 4662452"/>
              <a:gd name="connsiteY18" fmla="*/ 205263 h 1070807"/>
              <a:gd name="connsiteX19" fmla="*/ 795091 w 4662452"/>
              <a:gd name="connsiteY19" fmla="*/ 178468 h 1070807"/>
              <a:gd name="connsiteX20" fmla="*/ 795091 w 4662452"/>
              <a:gd name="connsiteY20" fmla="*/ 178471 h 1070807"/>
              <a:gd name="connsiteX0" fmla="*/ 808739 w 4676100"/>
              <a:gd name="connsiteY0" fmla="*/ 178471 h 1070807"/>
              <a:gd name="connsiteX1" fmla="*/ 987210 w 4676100"/>
              <a:gd name="connsiteY1" fmla="*/ 0 h 1070807"/>
              <a:gd name="connsiteX2" fmla="*/ 1453299 w 4676100"/>
              <a:gd name="connsiteY2" fmla="*/ 0 h 1070807"/>
              <a:gd name="connsiteX3" fmla="*/ 1453299 w 4676100"/>
              <a:gd name="connsiteY3" fmla="*/ 0 h 1070807"/>
              <a:gd name="connsiteX4" fmla="*/ 2420139 w 4676100"/>
              <a:gd name="connsiteY4" fmla="*/ 0 h 1070807"/>
              <a:gd name="connsiteX5" fmla="*/ 4497629 w 4676100"/>
              <a:gd name="connsiteY5" fmla="*/ 0 h 1070807"/>
              <a:gd name="connsiteX6" fmla="*/ 4676100 w 4676100"/>
              <a:gd name="connsiteY6" fmla="*/ 178471 h 1070807"/>
              <a:gd name="connsiteX7" fmla="*/ 4676100 w 4676100"/>
              <a:gd name="connsiteY7" fmla="*/ 178468 h 1070807"/>
              <a:gd name="connsiteX8" fmla="*/ 4676100 w 4676100"/>
              <a:gd name="connsiteY8" fmla="*/ 178468 h 1070807"/>
              <a:gd name="connsiteX9" fmla="*/ 4676100 w 4676100"/>
              <a:gd name="connsiteY9" fmla="*/ 446170 h 1070807"/>
              <a:gd name="connsiteX10" fmla="*/ 4676100 w 4676100"/>
              <a:gd name="connsiteY10" fmla="*/ 892336 h 1070807"/>
              <a:gd name="connsiteX11" fmla="*/ 4497629 w 4676100"/>
              <a:gd name="connsiteY11" fmla="*/ 1070807 h 1070807"/>
              <a:gd name="connsiteX12" fmla="*/ 2420139 w 4676100"/>
              <a:gd name="connsiteY12" fmla="*/ 1070807 h 1070807"/>
              <a:gd name="connsiteX13" fmla="*/ 1453299 w 4676100"/>
              <a:gd name="connsiteY13" fmla="*/ 1070807 h 1070807"/>
              <a:gd name="connsiteX14" fmla="*/ 1453299 w 4676100"/>
              <a:gd name="connsiteY14" fmla="*/ 1070807 h 1070807"/>
              <a:gd name="connsiteX15" fmla="*/ 987210 w 4676100"/>
              <a:gd name="connsiteY15" fmla="*/ 1070807 h 1070807"/>
              <a:gd name="connsiteX16" fmla="*/ 808739 w 4676100"/>
              <a:gd name="connsiteY16" fmla="*/ 892336 h 1070807"/>
              <a:gd name="connsiteX17" fmla="*/ 808739 w 4676100"/>
              <a:gd name="connsiteY17" fmla="*/ 309693 h 1070807"/>
              <a:gd name="connsiteX18" fmla="*/ 0 w 4676100"/>
              <a:gd name="connsiteY18" fmla="*/ 246206 h 1070807"/>
              <a:gd name="connsiteX19" fmla="*/ 808739 w 4676100"/>
              <a:gd name="connsiteY19" fmla="*/ 178468 h 1070807"/>
              <a:gd name="connsiteX20" fmla="*/ 808739 w 4676100"/>
              <a:gd name="connsiteY20" fmla="*/ 178471 h 1070807"/>
              <a:gd name="connsiteX0" fmla="*/ 843369 w 4710730"/>
              <a:gd name="connsiteY0" fmla="*/ 178471 h 1070807"/>
              <a:gd name="connsiteX1" fmla="*/ 1021840 w 4710730"/>
              <a:gd name="connsiteY1" fmla="*/ 0 h 1070807"/>
              <a:gd name="connsiteX2" fmla="*/ 1487929 w 4710730"/>
              <a:gd name="connsiteY2" fmla="*/ 0 h 1070807"/>
              <a:gd name="connsiteX3" fmla="*/ 1487929 w 4710730"/>
              <a:gd name="connsiteY3" fmla="*/ 0 h 1070807"/>
              <a:gd name="connsiteX4" fmla="*/ 2454769 w 4710730"/>
              <a:gd name="connsiteY4" fmla="*/ 0 h 1070807"/>
              <a:gd name="connsiteX5" fmla="*/ 4532259 w 4710730"/>
              <a:gd name="connsiteY5" fmla="*/ 0 h 1070807"/>
              <a:gd name="connsiteX6" fmla="*/ 4710730 w 4710730"/>
              <a:gd name="connsiteY6" fmla="*/ 178471 h 1070807"/>
              <a:gd name="connsiteX7" fmla="*/ 4710730 w 4710730"/>
              <a:gd name="connsiteY7" fmla="*/ 178468 h 1070807"/>
              <a:gd name="connsiteX8" fmla="*/ 4710730 w 4710730"/>
              <a:gd name="connsiteY8" fmla="*/ 178468 h 1070807"/>
              <a:gd name="connsiteX9" fmla="*/ 4710730 w 4710730"/>
              <a:gd name="connsiteY9" fmla="*/ 446170 h 1070807"/>
              <a:gd name="connsiteX10" fmla="*/ 4710730 w 4710730"/>
              <a:gd name="connsiteY10" fmla="*/ 892336 h 1070807"/>
              <a:gd name="connsiteX11" fmla="*/ 4532259 w 4710730"/>
              <a:gd name="connsiteY11" fmla="*/ 1070807 h 1070807"/>
              <a:gd name="connsiteX12" fmla="*/ 2454769 w 4710730"/>
              <a:gd name="connsiteY12" fmla="*/ 1070807 h 1070807"/>
              <a:gd name="connsiteX13" fmla="*/ 1487929 w 4710730"/>
              <a:gd name="connsiteY13" fmla="*/ 1070807 h 1070807"/>
              <a:gd name="connsiteX14" fmla="*/ 1487929 w 4710730"/>
              <a:gd name="connsiteY14" fmla="*/ 1070807 h 1070807"/>
              <a:gd name="connsiteX15" fmla="*/ 1021840 w 4710730"/>
              <a:gd name="connsiteY15" fmla="*/ 1070807 h 1070807"/>
              <a:gd name="connsiteX16" fmla="*/ 843369 w 4710730"/>
              <a:gd name="connsiteY16" fmla="*/ 892336 h 1070807"/>
              <a:gd name="connsiteX17" fmla="*/ 843369 w 4710730"/>
              <a:gd name="connsiteY17" fmla="*/ 309693 h 1070807"/>
              <a:gd name="connsiteX18" fmla="*/ 0 w 4710730"/>
              <a:gd name="connsiteY18" fmla="*/ 433728 h 1070807"/>
              <a:gd name="connsiteX19" fmla="*/ 843369 w 4710730"/>
              <a:gd name="connsiteY19" fmla="*/ 178468 h 1070807"/>
              <a:gd name="connsiteX20" fmla="*/ 843369 w 4710730"/>
              <a:gd name="connsiteY20" fmla="*/ 178471 h 1070807"/>
              <a:gd name="connsiteX0" fmla="*/ 938679 w 4806040"/>
              <a:gd name="connsiteY0" fmla="*/ 178471 h 1070807"/>
              <a:gd name="connsiteX1" fmla="*/ 1117150 w 4806040"/>
              <a:gd name="connsiteY1" fmla="*/ 0 h 1070807"/>
              <a:gd name="connsiteX2" fmla="*/ 1583239 w 4806040"/>
              <a:gd name="connsiteY2" fmla="*/ 0 h 1070807"/>
              <a:gd name="connsiteX3" fmla="*/ 1583239 w 4806040"/>
              <a:gd name="connsiteY3" fmla="*/ 0 h 1070807"/>
              <a:gd name="connsiteX4" fmla="*/ 2550079 w 4806040"/>
              <a:gd name="connsiteY4" fmla="*/ 0 h 1070807"/>
              <a:gd name="connsiteX5" fmla="*/ 4627569 w 4806040"/>
              <a:gd name="connsiteY5" fmla="*/ 0 h 1070807"/>
              <a:gd name="connsiteX6" fmla="*/ 4806040 w 4806040"/>
              <a:gd name="connsiteY6" fmla="*/ 178471 h 1070807"/>
              <a:gd name="connsiteX7" fmla="*/ 4806040 w 4806040"/>
              <a:gd name="connsiteY7" fmla="*/ 178468 h 1070807"/>
              <a:gd name="connsiteX8" fmla="*/ 4806040 w 4806040"/>
              <a:gd name="connsiteY8" fmla="*/ 178468 h 1070807"/>
              <a:gd name="connsiteX9" fmla="*/ 4806040 w 4806040"/>
              <a:gd name="connsiteY9" fmla="*/ 446170 h 1070807"/>
              <a:gd name="connsiteX10" fmla="*/ 4806040 w 4806040"/>
              <a:gd name="connsiteY10" fmla="*/ 892336 h 1070807"/>
              <a:gd name="connsiteX11" fmla="*/ 4627569 w 4806040"/>
              <a:gd name="connsiteY11" fmla="*/ 1070807 h 1070807"/>
              <a:gd name="connsiteX12" fmla="*/ 2550079 w 4806040"/>
              <a:gd name="connsiteY12" fmla="*/ 1070807 h 1070807"/>
              <a:gd name="connsiteX13" fmla="*/ 1583239 w 4806040"/>
              <a:gd name="connsiteY13" fmla="*/ 1070807 h 1070807"/>
              <a:gd name="connsiteX14" fmla="*/ 1583239 w 4806040"/>
              <a:gd name="connsiteY14" fmla="*/ 1070807 h 1070807"/>
              <a:gd name="connsiteX15" fmla="*/ 1117150 w 4806040"/>
              <a:gd name="connsiteY15" fmla="*/ 1070807 h 1070807"/>
              <a:gd name="connsiteX16" fmla="*/ 938679 w 4806040"/>
              <a:gd name="connsiteY16" fmla="*/ 892336 h 1070807"/>
              <a:gd name="connsiteX17" fmla="*/ 938679 w 4806040"/>
              <a:gd name="connsiteY17" fmla="*/ 309693 h 1070807"/>
              <a:gd name="connsiteX18" fmla="*/ 0 w 4806040"/>
              <a:gd name="connsiteY18" fmla="*/ 353928 h 1070807"/>
              <a:gd name="connsiteX19" fmla="*/ 938679 w 4806040"/>
              <a:gd name="connsiteY19" fmla="*/ 178468 h 1070807"/>
              <a:gd name="connsiteX20" fmla="*/ 938679 w 4806040"/>
              <a:gd name="connsiteY20" fmla="*/ 178471 h 1070807"/>
              <a:gd name="connsiteX0" fmla="*/ 409861 w 4277222"/>
              <a:gd name="connsiteY0" fmla="*/ 178471 h 1070807"/>
              <a:gd name="connsiteX1" fmla="*/ 588332 w 4277222"/>
              <a:gd name="connsiteY1" fmla="*/ 0 h 1070807"/>
              <a:gd name="connsiteX2" fmla="*/ 1054421 w 4277222"/>
              <a:gd name="connsiteY2" fmla="*/ 0 h 1070807"/>
              <a:gd name="connsiteX3" fmla="*/ 1054421 w 4277222"/>
              <a:gd name="connsiteY3" fmla="*/ 0 h 1070807"/>
              <a:gd name="connsiteX4" fmla="*/ 2021261 w 4277222"/>
              <a:gd name="connsiteY4" fmla="*/ 0 h 1070807"/>
              <a:gd name="connsiteX5" fmla="*/ 4098751 w 4277222"/>
              <a:gd name="connsiteY5" fmla="*/ 0 h 1070807"/>
              <a:gd name="connsiteX6" fmla="*/ 4277222 w 4277222"/>
              <a:gd name="connsiteY6" fmla="*/ 178471 h 1070807"/>
              <a:gd name="connsiteX7" fmla="*/ 4277222 w 4277222"/>
              <a:gd name="connsiteY7" fmla="*/ 178468 h 1070807"/>
              <a:gd name="connsiteX8" fmla="*/ 4277222 w 4277222"/>
              <a:gd name="connsiteY8" fmla="*/ 178468 h 1070807"/>
              <a:gd name="connsiteX9" fmla="*/ 4277222 w 4277222"/>
              <a:gd name="connsiteY9" fmla="*/ 446170 h 1070807"/>
              <a:gd name="connsiteX10" fmla="*/ 4277222 w 4277222"/>
              <a:gd name="connsiteY10" fmla="*/ 892336 h 1070807"/>
              <a:gd name="connsiteX11" fmla="*/ 4098751 w 4277222"/>
              <a:gd name="connsiteY11" fmla="*/ 1070807 h 1070807"/>
              <a:gd name="connsiteX12" fmla="*/ 2021261 w 4277222"/>
              <a:gd name="connsiteY12" fmla="*/ 1070807 h 1070807"/>
              <a:gd name="connsiteX13" fmla="*/ 1054421 w 4277222"/>
              <a:gd name="connsiteY13" fmla="*/ 1070807 h 1070807"/>
              <a:gd name="connsiteX14" fmla="*/ 1054421 w 4277222"/>
              <a:gd name="connsiteY14" fmla="*/ 1070807 h 1070807"/>
              <a:gd name="connsiteX15" fmla="*/ 588332 w 4277222"/>
              <a:gd name="connsiteY15" fmla="*/ 1070807 h 1070807"/>
              <a:gd name="connsiteX16" fmla="*/ 409861 w 4277222"/>
              <a:gd name="connsiteY16" fmla="*/ 892336 h 1070807"/>
              <a:gd name="connsiteX17" fmla="*/ 409861 w 4277222"/>
              <a:gd name="connsiteY17" fmla="*/ 309693 h 1070807"/>
              <a:gd name="connsiteX18" fmla="*/ 0 w 4277222"/>
              <a:gd name="connsiteY18" fmla="*/ 128868 h 1070807"/>
              <a:gd name="connsiteX19" fmla="*/ 409861 w 4277222"/>
              <a:gd name="connsiteY19" fmla="*/ 178468 h 1070807"/>
              <a:gd name="connsiteX20" fmla="*/ 409861 w 4277222"/>
              <a:gd name="connsiteY20" fmla="*/ 178471 h 1070807"/>
              <a:gd name="connsiteX0" fmla="*/ 422682 w 4290043"/>
              <a:gd name="connsiteY0" fmla="*/ 178471 h 1070807"/>
              <a:gd name="connsiteX1" fmla="*/ 601153 w 4290043"/>
              <a:gd name="connsiteY1" fmla="*/ 0 h 1070807"/>
              <a:gd name="connsiteX2" fmla="*/ 1067242 w 4290043"/>
              <a:gd name="connsiteY2" fmla="*/ 0 h 1070807"/>
              <a:gd name="connsiteX3" fmla="*/ 1067242 w 4290043"/>
              <a:gd name="connsiteY3" fmla="*/ 0 h 1070807"/>
              <a:gd name="connsiteX4" fmla="*/ 2034082 w 4290043"/>
              <a:gd name="connsiteY4" fmla="*/ 0 h 1070807"/>
              <a:gd name="connsiteX5" fmla="*/ 4111572 w 4290043"/>
              <a:gd name="connsiteY5" fmla="*/ 0 h 1070807"/>
              <a:gd name="connsiteX6" fmla="*/ 4290043 w 4290043"/>
              <a:gd name="connsiteY6" fmla="*/ 178471 h 1070807"/>
              <a:gd name="connsiteX7" fmla="*/ 4290043 w 4290043"/>
              <a:gd name="connsiteY7" fmla="*/ 178468 h 1070807"/>
              <a:gd name="connsiteX8" fmla="*/ 4290043 w 4290043"/>
              <a:gd name="connsiteY8" fmla="*/ 178468 h 1070807"/>
              <a:gd name="connsiteX9" fmla="*/ 4290043 w 4290043"/>
              <a:gd name="connsiteY9" fmla="*/ 446170 h 1070807"/>
              <a:gd name="connsiteX10" fmla="*/ 4290043 w 4290043"/>
              <a:gd name="connsiteY10" fmla="*/ 892336 h 1070807"/>
              <a:gd name="connsiteX11" fmla="*/ 4111572 w 4290043"/>
              <a:gd name="connsiteY11" fmla="*/ 1070807 h 1070807"/>
              <a:gd name="connsiteX12" fmla="*/ 2034082 w 4290043"/>
              <a:gd name="connsiteY12" fmla="*/ 1070807 h 1070807"/>
              <a:gd name="connsiteX13" fmla="*/ 1067242 w 4290043"/>
              <a:gd name="connsiteY13" fmla="*/ 1070807 h 1070807"/>
              <a:gd name="connsiteX14" fmla="*/ 1067242 w 4290043"/>
              <a:gd name="connsiteY14" fmla="*/ 1070807 h 1070807"/>
              <a:gd name="connsiteX15" fmla="*/ 601153 w 4290043"/>
              <a:gd name="connsiteY15" fmla="*/ 1070807 h 1070807"/>
              <a:gd name="connsiteX16" fmla="*/ 422682 w 4290043"/>
              <a:gd name="connsiteY16" fmla="*/ 892336 h 1070807"/>
              <a:gd name="connsiteX17" fmla="*/ 422682 w 4290043"/>
              <a:gd name="connsiteY17" fmla="*/ 309693 h 1070807"/>
              <a:gd name="connsiteX18" fmla="*/ 12821 w 4290043"/>
              <a:gd name="connsiteY18" fmla="*/ 128868 h 1070807"/>
              <a:gd name="connsiteX19" fmla="*/ 422682 w 4290043"/>
              <a:gd name="connsiteY19" fmla="*/ 178468 h 1070807"/>
              <a:gd name="connsiteX20" fmla="*/ 422682 w 4290043"/>
              <a:gd name="connsiteY20" fmla="*/ 178471 h 1070807"/>
              <a:gd name="connsiteX0" fmla="*/ 236619 w 4103980"/>
              <a:gd name="connsiteY0" fmla="*/ 178471 h 1070807"/>
              <a:gd name="connsiteX1" fmla="*/ 415090 w 4103980"/>
              <a:gd name="connsiteY1" fmla="*/ 0 h 1070807"/>
              <a:gd name="connsiteX2" fmla="*/ 881179 w 4103980"/>
              <a:gd name="connsiteY2" fmla="*/ 0 h 1070807"/>
              <a:gd name="connsiteX3" fmla="*/ 881179 w 4103980"/>
              <a:gd name="connsiteY3" fmla="*/ 0 h 1070807"/>
              <a:gd name="connsiteX4" fmla="*/ 1848019 w 4103980"/>
              <a:gd name="connsiteY4" fmla="*/ 0 h 1070807"/>
              <a:gd name="connsiteX5" fmla="*/ 3925509 w 4103980"/>
              <a:gd name="connsiteY5" fmla="*/ 0 h 1070807"/>
              <a:gd name="connsiteX6" fmla="*/ 4103980 w 4103980"/>
              <a:gd name="connsiteY6" fmla="*/ 178471 h 1070807"/>
              <a:gd name="connsiteX7" fmla="*/ 4103980 w 4103980"/>
              <a:gd name="connsiteY7" fmla="*/ 178468 h 1070807"/>
              <a:gd name="connsiteX8" fmla="*/ 4103980 w 4103980"/>
              <a:gd name="connsiteY8" fmla="*/ 178468 h 1070807"/>
              <a:gd name="connsiteX9" fmla="*/ 4103980 w 4103980"/>
              <a:gd name="connsiteY9" fmla="*/ 446170 h 1070807"/>
              <a:gd name="connsiteX10" fmla="*/ 4103980 w 4103980"/>
              <a:gd name="connsiteY10" fmla="*/ 892336 h 1070807"/>
              <a:gd name="connsiteX11" fmla="*/ 3925509 w 4103980"/>
              <a:gd name="connsiteY11" fmla="*/ 1070807 h 1070807"/>
              <a:gd name="connsiteX12" fmla="*/ 1848019 w 4103980"/>
              <a:gd name="connsiteY12" fmla="*/ 1070807 h 1070807"/>
              <a:gd name="connsiteX13" fmla="*/ 881179 w 4103980"/>
              <a:gd name="connsiteY13" fmla="*/ 1070807 h 1070807"/>
              <a:gd name="connsiteX14" fmla="*/ 881179 w 4103980"/>
              <a:gd name="connsiteY14" fmla="*/ 1070807 h 1070807"/>
              <a:gd name="connsiteX15" fmla="*/ 415090 w 4103980"/>
              <a:gd name="connsiteY15" fmla="*/ 1070807 h 1070807"/>
              <a:gd name="connsiteX16" fmla="*/ 236619 w 4103980"/>
              <a:gd name="connsiteY16" fmla="*/ 892336 h 1070807"/>
              <a:gd name="connsiteX17" fmla="*/ 236619 w 4103980"/>
              <a:gd name="connsiteY17" fmla="*/ 309693 h 1070807"/>
              <a:gd name="connsiteX18" fmla="*/ 23527 w 4103980"/>
              <a:gd name="connsiteY18" fmla="*/ 195062 h 1070807"/>
              <a:gd name="connsiteX19" fmla="*/ 236619 w 4103980"/>
              <a:gd name="connsiteY19" fmla="*/ 178468 h 1070807"/>
              <a:gd name="connsiteX20" fmla="*/ 236619 w 4103980"/>
              <a:gd name="connsiteY20" fmla="*/ 178471 h 1070807"/>
              <a:gd name="connsiteX0" fmla="*/ 482553 w 4349914"/>
              <a:gd name="connsiteY0" fmla="*/ 178471 h 1070807"/>
              <a:gd name="connsiteX1" fmla="*/ 661024 w 4349914"/>
              <a:gd name="connsiteY1" fmla="*/ 0 h 1070807"/>
              <a:gd name="connsiteX2" fmla="*/ 1127113 w 4349914"/>
              <a:gd name="connsiteY2" fmla="*/ 0 h 1070807"/>
              <a:gd name="connsiteX3" fmla="*/ 1127113 w 4349914"/>
              <a:gd name="connsiteY3" fmla="*/ 0 h 1070807"/>
              <a:gd name="connsiteX4" fmla="*/ 2093953 w 4349914"/>
              <a:gd name="connsiteY4" fmla="*/ 0 h 1070807"/>
              <a:gd name="connsiteX5" fmla="*/ 4171443 w 4349914"/>
              <a:gd name="connsiteY5" fmla="*/ 0 h 1070807"/>
              <a:gd name="connsiteX6" fmla="*/ 4349914 w 4349914"/>
              <a:gd name="connsiteY6" fmla="*/ 178471 h 1070807"/>
              <a:gd name="connsiteX7" fmla="*/ 4349914 w 4349914"/>
              <a:gd name="connsiteY7" fmla="*/ 178468 h 1070807"/>
              <a:gd name="connsiteX8" fmla="*/ 4349914 w 4349914"/>
              <a:gd name="connsiteY8" fmla="*/ 178468 h 1070807"/>
              <a:gd name="connsiteX9" fmla="*/ 4349914 w 4349914"/>
              <a:gd name="connsiteY9" fmla="*/ 446170 h 1070807"/>
              <a:gd name="connsiteX10" fmla="*/ 4349914 w 4349914"/>
              <a:gd name="connsiteY10" fmla="*/ 892336 h 1070807"/>
              <a:gd name="connsiteX11" fmla="*/ 4171443 w 4349914"/>
              <a:gd name="connsiteY11" fmla="*/ 1070807 h 1070807"/>
              <a:gd name="connsiteX12" fmla="*/ 2093953 w 4349914"/>
              <a:gd name="connsiteY12" fmla="*/ 1070807 h 1070807"/>
              <a:gd name="connsiteX13" fmla="*/ 1127113 w 4349914"/>
              <a:gd name="connsiteY13" fmla="*/ 1070807 h 1070807"/>
              <a:gd name="connsiteX14" fmla="*/ 1127113 w 4349914"/>
              <a:gd name="connsiteY14" fmla="*/ 1070807 h 1070807"/>
              <a:gd name="connsiteX15" fmla="*/ 661024 w 4349914"/>
              <a:gd name="connsiteY15" fmla="*/ 1070807 h 1070807"/>
              <a:gd name="connsiteX16" fmla="*/ 482553 w 4349914"/>
              <a:gd name="connsiteY16" fmla="*/ 892336 h 1070807"/>
              <a:gd name="connsiteX17" fmla="*/ 482553 w 4349914"/>
              <a:gd name="connsiteY17" fmla="*/ 309693 h 1070807"/>
              <a:gd name="connsiteX18" fmla="*/ 11202 w 4349914"/>
              <a:gd name="connsiteY18" fmla="*/ 294353 h 1070807"/>
              <a:gd name="connsiteX19" fmla="*/ 482553 w 4349914"/>
              <a:gd name="connsiteY19" fmla="*/ 178468 h 1070807"/>
              <a:gd name="connsiteX20" fmla="*/ 482553 w 4349914"/>
              <a:gd name="connsiteY20" fmla="*/ 178471 h 1070807"/>
              <a:gd name="connsiteX0" fmla="*/ 1322420 w 5189781"/>
              <a:gd name="connsiteY0" fmla="*/ 178471 h 1070807"/>
              <a:gd name="connsiteX1" fmla="*/ 1500891 w 5189781"/>
              <a:gd name="connsiteY1" fmla="*/ 0 h 1070807"/>
              <a:gd name="connsiteX2" fmla="*/ 1966980 w 5189781"/>
              <a:gd name="connsiteY2" fmla="*/ 0 h 1070807"/>
              <a:gd name="connsiteX3" fmla="*/ 1966980 w 5189781"/>
              <a:gd name="connsiteY3" fmla="*/ 0 h 1070807"/>
              <a:gd name="connsiteX4" fmla="*/ 2933820 w 5189781"/>
              <a:gd name="connsiteY4" fmla="*/ 0 h 1070807"/>
              <a:gd name="connsiteX5" fmla="*/ 5011310 w 5189781"/>
              <a:gd name="connsiteY5" fmla="*/ 0 h 1070807"/>
              <a:gd name="connsiteX6" fmla="*/ 5189781 w 5189781"/>
              <a:gd name="connsiteY6" fmla="*/ 178471 h 1070807"/>
              <a:gd name="connsiteX7" fmla="*/ 5189781 w 5189781"/>
              <a:gd name="connsiteY7" fmla="*/ 178468 h 1070807"/>
              <a:gd name="connsiteX8" fmla="*/ 5189781 w 5189781"/>
              <a:gd name="connsiteY8" fmla="*/ 178468 h 1070807"/>
              <a:gd name="connsiteX9" fmla="*/ 5189781 w 5189781"/>
              <a:gd name="connsiteY9" fmla="*/ 446170 h 1070807"/>
              <a:gd name="connsiteX10" fmla="*/ 5189781 w 5189781"/>
              <a:gd name="connsiteY10" fmla="*/ 892336 h 1070807"/>
              <a:gd name="connsiteX11" fmla="*/ 5011310 w 5189781"/>
              <a:gd name="connsiteY11" fmla="*/ 1070807 h 1070807"/>
              <a:gd name="connsiteX12" fmla="*/ 2933820 w 5189781"/>
              <a:gd name="connsiteY12" fmla="*/ 1070807 h 1070807"/>
              <a:gd name="connsiteX13" fmla="*/ 1966980 w 5189781"/>
              <a:gd name="connsiteY13" fmla="*/ 1070807 h 1070807"/>
              <a:gd name="connsiteX14" fmla="*/ 1966980 w 5189781"/>
              <a:gd name="connsiteY14" fmla="*/ 1070807 h 1070807"/>
              <a:gd name="connsiteX15" fmla="*/ 1500891 w 5189781"/>
              <a:gd name="connsiteY15" fmla="*/ 1070807 h 1070807"/>
              <a:gd name="connsiteX16" fmla="*/ 1322420 w 5189781"/>
              <a:gd name="connsiteY16" fmla="*/ 892336 h 1070807"/>
              <a:gd name="connsiteX17" fmla="*/ 1322420 w 5189781"/>
              <a:gd name="connsiteY17" fmla="*/ 309693 h 1070807"/>
              <a:gd name="connsiteX18" fmla="*/ 4066 w 5189781"/>
              <a:gd name="connsiteY18" fmla="*/ 145342 h 1070807"/>
              <a:gd name="connsiteX19" fmla="*/ 1322420 w 5189781"/>
              <a:gd name="connsiteY19" fmla="*/ 178468 h 1070807"/>
              <a:gd name="connsiteX20" fmla="*/ 1322420 w 5189781"/>
              <a:gd name="connsiteY20" fmla="*/ 178471 h 1070807"/>
              <a:gd name="connsiteX0" fmla="*/ 654699 w 4522060"/>
              <a:gd name="connsiteY0" fmla="*/ 178471 h 1070807"/>
              <a:gd name="connsiteX1" fmla="*/ 833170 w 4522060"/>
              <a:gd name="connsiteY1" fmla="*/ 0 h 1070807"/>
              <a:gd name="connsiteX2" fmla="*/ 1299259 w 4522060"/>
              <a:gd name="connsiteY2" fmla="*/ 0 h 1070807"/>
              <a:gd name="connsiteX3" fmla="*/ 1299259 w 4522060"/>
              <a:gd name="connsiteY3" fmla="*/ 0 h 1070807"/>
              <a:gd name="connsiteX4" fmla="*/ 2266099 w 4522060"/>
              <a:gd name="connsiteY4" fmla="*/ 0 h 1070807"/>
              <a:gd name="connsiteX5" fmla="*/ 4343589 w 4522060"/>
              <a:gd name="connsiteY5" fmla="*/ 0 h 1070807"/>
              <a:gd name="connsiteX6" fmla="*/ 4522060 w 4522060"/>
              <a:gd name="connsiteY6" fmla="*/ 178471 h 1070807"/>
              <a:gd name="connsiteX7" fmla="*/ 4522060 w 4522060"/>
              <a:gd name="connsiteY7" fmla="*/ 178468 h 1070807"/>
              <a:gd name="connsiteX8" fmla="*/ 4522060 w 4522060"/>
              <a:gd name="connsiteY8" fmla="*/ 178468 h 1070807"/>
              <a:gd name="connsiteX9" fmla="*/ 4522060 w 4522060"/>
              <a:gd name="connsiteY9" fmla="*/ 446170 h 1070807"/>
              <a:gd name="connsiteX10" fmla="*/ 4522060 w 4522060"/>
              <a:gd name="connsiteY10" fmla="*/ 892336 h 1070807"/>
              <a:gd name="connsiteX11" fmla="*/ 4343589 w 4522060"/>
              <a:gd name="connsiteY11" fmla="*/ 1070807 h 1070807"/>
              <a:gd name="connsiteX12" fmla="*/ 2266099 w 4522060"/>
              <a:gd name="connsiteY12" fmla="*/ 1070807 h 1070807"/>
              <a:gd name="connsiteX13" fmla="*/ 1299259 w 4522060"/>
              <a:gd name="connsiteY13" fmla="*/ 1070807 h 1070807"/>
              <a:gd name="connsiteX14" fmla="*/ 1299259 w 4522060"/>
              <a:gd name="connsiteY14" fmla="*/ 1070807 h 1070807"/>
              <a:gd name="connsiteX15" fmla="*/ 833170 w 4522060"/>
              <a:gd name="connsiteY15" fmla="*/ 1070807 h 1070807"/>
              <a:gd name="connsiteX16" fmla="*/ 654699 w 4522060"/>
              <a:gd name="connsiteY16" fmla="*/ 892336 h 1070807"/>
              <a:gd name="connsiteX17" fmla="*/ 654699 w 4522060"/>
              <a:gd name="connsiteY17" fmla="*/ 309693 h 1070807"/>
              <a:gd name="connsiteX18" fmla="*/ 8229 w 4522060"/>
              <a:gd name="connsiteY18" fmla="*/ 30115 h 1070807"/>
              <a:gd name="connsiteX19" fmla="*/ 654699 w 4522060"/>
              <a:gd name="connsiteY19" fmla="*/ 178468 h 1070807"/>
              <a:gd name="connsiteX20" fmla="*/ 654699 w 4522060"/>
              <a:gd name="connsiteY20" fmla="*/ 178471 h 107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22060" h="1070807">
                <a:moveTo>
                  <a:pt x="654699" y="178471"/>
                </a:moveTo>
                <a:cubicBezTo>
                  <a:pt x="654699" y="79904"/>
                  <a:pt x="734603" y="0"/>
                  <a:pt x="833170" y="0"/>
                </a:cubicBezTo>
                <a:lnTo>
                  <a:pt x="1299259" y="0"/>
                </a:lnTo>
                <a:lnTo>
                  <a:pt x="1299259" y="0"/>
                </a:lnTo>
                <a:lnTo>
                  <a:pt x="2266099" y="0"/>
                </a:lnTo>
                <a:lnTo>
                  <a:pt x="4343589" y="0"/>
                </a:lnTo>
                <a:cubicBezTo>
                  <a:pt x="4442156" y="0"/>
                  <a:pt x="4522060" y="79904"/>
                  <a:pt x="4522060" y="178471"/>
                </a:cubicBezTo>
                <a:lnTo>
                  <a:pt x="4522060" y="178468"/>
                </a:lnTo>
                <a:lnTo>
                  <a:pt x="4522060" y="178468"/>
                </a:lnTo>
                <a:lnTo>
                  <a:pt x="4522060" y="446170"/>
                </a:lnTo>
                <a:lnTo>
                  <a:pt x="4522060" y="892336"/>
                </a:lnTo>
                <a:cubicBezTo>
                  <a:pt x="4522060" y="990903"/>
                  <a:pt x="4442156" y="1070807"/>
                  <a:pt x="4343589" y="1070807"/>
                </a:cubicBezTo>
                <a:lnTo>
                  <a:pt x="2266099" y="1070807"/>
                </a:lnTo>
                <a:lnTo>
                  <a:pt x="1299259" y="1070807"/>
                </a:lnTo>
                <a:lnTo>
                  <a:pt x="1299259" y="1070807"/>
                </a:lnTo>
                <a:lnTo>
                  <a:pt x="833170" y="1070807"/>
                </a:lnTo>
                <a:cubicBezTo>
                  <a:pt x="734603" y="1070807"/>
                  <a:pt x="654699" y="990903"/>
                  <a:pt x="654699" y="892336"/>
                </a:cubicBezTo>
                <a:lnTo>
                  <a:pt x="654699" y="309693"/>
                </a:lnTo>
                <a:cubicBezTo>
                  <a:pt x="518079" y="249418"/>
                  <a:pt x="-76516" y="57292"/>
                  <a:pt x="8229" y="30115"/>
                </a:cubicBezTo>
                <a:lnTo>
                  <a:pt x="654699" y="178468"/>
                </a:lnTo>
                <a:lnTo>
                  <a:pt x="654699" y="178471"/>
                </a:lnTo>
                <a:close/>
              </a:path>
            </a:pathLst>
          </a:custGeom>
          <a:noFill/>
          <a:ln>
            <a:prstDash val="dash"/>
          </a:ln>
        </p:spPr>
        <p:style>
          <a:lnRef idx="2">
            <a:schemeClr val="dk1"/>
          </a:lnRef>
          <a:fillRef idx="1">
            <a:schemeClr val="lt1"/>
          </a:fillRef>
          <a:effectRef idx="0">
            <a:schemeClr val="dk1"/>
          </a:effectRef>
          <a:fontRef idx="minor">
            <a:schemeClr val="dk1"/>
          </a:fontRef>
        </p:style>
        <p:txBody>
          <a:bodyPr rtlCol="0" anchor="ctr"/>
          <a:lstStyle/>
          <a:p>
            <a:pPr marL="174625" indent="-174625"/>
            <a:r>
              <a:rPr kumimoji="1" lang="ja-JP" altLang="en-US" sz="1200" dirty="0"/>
              <a:t>　　　　　</a:t>
            </a:r>
          </a:p>
        </p:txBody>
      </p:sp>
      <p:sp>
        <p:nvSpPr>
          <p:cNvPr id="36" name="テキスト ボックス 35">
            <a:extLst>
              <a:ext uri="{FF2B5EF4-FFF2-40B4-BE49-F238E27FC236}">
                <a16:creationId xmlns:a16="http://schemas.microsoft.com/office/drawing/2014/main" id="{7D2B1F10-385B-4BB2-8D29-19269810B91B}"/>
              </a:ext>
            </a:extLst>
          </p:cNvPr>
          <p:cNvSpPr txBox="1"/>
          <p:nvPr/>
        </p:nvSpPr>
        <p:spPr>
          <a:xfrm>
            <a:off x="2879231" y="4849146"/>
            <a:ext cx="2235457" cy="769441"/>
          </a:xfrm>
          <a:prstGeom prst="rect">
            <a:avLst/>
          </a:prstGeom>
          <a:noFill/>
          <a:ln>
            <a:noFill/>
          </a:ln>
        </p:spPr>
        <p:txBody>
          <a:bodyPr wrap="square" rtlCol="0">
            <a:spAutoFit/>
          </a:bodyPr>
          <a:lstStyle/>
          <a:p>
            <a:pPr marL="174625" indent="-174625"/>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工事概要</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p>
          <a:p>
            <a:pPr marL="174625" indent="-174625"/>
            <a:r>
              <a:rPr lang="ja-JP" altLang="en-US" sz="1100" dirty="0">
                <a:latin typeface="Meiryo UI" panose="020B0604030504040204" pitchFamily="50" charset="-128"/>
                <a:ea typeface="Meiryo UI" panose="020B0604030504040204" pitchFamily="50" charset="-128"/>
                <a:cs typeface="Meiryo UI" panose="020B0604030504040204" pitchFamily="50" charset="-128"/>
              </a:rPr>
              <a:t>体育館に空調設備と空気搬送ファン</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100" dirty="0">
                <a:latin typeface="Meiryo UI" panose="020B0604030504040204" pitchFamily="50" charset="-128"/>
                <a:ea typeface="Meiryo UI" panose="020B0604030504040204" pitchFamily="50" charset="-128"/>
                <a:cs typeface="Meiryo UI" panose="020B0604030504040204" pitchFamily="50" charset="-128"/>
              </a:rPr>
              <a:t>を組み合わせたスポット方式の空調</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100" dirty="0">
                <a:latin typeface="Meiryo UI" panose="020B0604030504040204" pitchFamily="50" charset="-128"/>
                <a:ea typeface="Meiryo UI" panose="020B0604030504040204" pitchFamily="50" charset="-128"/>
                <a:cs typeface="Meiryo UI" panose="020B0604030504040204" pitchFamily="50" charset="-128"/>
              </a:rPr>
              <a:t>設備を設置する</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四角形: 角を丸くする 29">
            <a:extLst>
              <a:ext uri="{FF2B5EF4-FFF2-40B4-BE49-F238E27FC236}">
                <a16:creationId xmlns:a16="http://schemas.microsoft.com/office/drawing/2014/main" id="{462139C3-0B2A-4912-BF60-1B10380DB129}"/>
              </a:ext>
            </a:extLst>
          </p:cNvPr>
          <p:cNvSpPr/>
          <p:nvPr/>
        </p:nvSpPr>
        <p:spPr>
          <a:xfrm>
            <a:off x="5189127" y="6241595"/>
            <a:ext cx="2889707" cy="48241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ja-JP" sz="1400" b="1" dirty="0">
                <a:solidFill>
                  <a:schemeClr val="bg1"/>
                </a:solidFill>
                <a:latin typeface="Meiryo UI" panose="020B0604030504040204" pitchFamily="50" charset="-128"/>
                <a:ea typeface="Meiryo UI" panose="020B0604030504040204" pitchFamily="50" charset="-128"/>
              </a:rPr>
              <a:t>2025</a:t>
            </a:r>
            <a:r>
              <a:rPr lang="ja-JP" altLang="en-US" sz="1400" b="1" dirty="0">
                <a:solidFill>
                  <a:schemeClr val="bg1"/>
                </a:solidFill>
                <a:latin typeface="Meiryo UI" panose="020B0604030504040204" pitchFamily="50" charset="-128"/>
                <a:ea typeface="Meiryo UI" panose="020B0604030504040204" pitchFamily="50" charset="-128"/>
              </a:rPr>
              <a:t>年度（</a:t>
            </a:r>
            <a:r>
              <a:rPr lang="en-US" altLang="ja-JP" sz="1400" b="1" dirty="0">
                <a:solidFill>
                  <a:schemeClr val="bg1"/>
                </a:solidFill>
                <a:latin typeface="Meiryo UI" panose="020B0604030504040204" pitchFamily="50" charset="-128"/>
                <a:ea typeface="Meiryo UI" panose="020B0604030504040204" pitchFamily="50" charset="-128"/>
              </a:rPr>
              <a:t>R7</a:t>
            </a:r>
            <a:r>
              <a:rPr lang="ja-JP" altLang="en-US" sz="1400" b="1" dirty="0">
                <a:solidFill>
                  <a:schemeClr val="bg1"/>
                </a:solidFill>
                <a:latin typeface="Meiryo UI" panose="020B0604030504040204" pitchFamily="50" charset="-128"/>
                <a:ea typeface="Meiryo UI" panose="020B0604030504040204" pitchFamily="50" charset="-128"/>
              </a:rPr>
              <a:t>）継続予定</a:t>
            </a:r>
            <a:endParaRPr lang="en-US" altLang="ja-JP" sz="1400" dirty="0">
              <a:solidFill>
                <a:schemeClr val="bg1"/>
              </a:solidFill>
              <a:latin typeface="Meiryo UI" panose="020B0604030504040204" pitchFamily="50" charset="-128"/>
              <a:ea typeface="Meiryo UI" panose="020B0604030504040204" pitchFamily="50" charset="-128"/>
            </a:endParaRPr>
          </a:p>
        </p:txBody>
      </p:sp>
      <p:sp>
        <p:nvSpPr>
          <p:cNvPr id="31" name="角丸四角形吹き出し 2">
            <a:extLst>
              <a:ext uri="{FF2B5EF4-FFF2-40B4-BE49-F238E27FC236}">
                <a16:creationId xmlns:a16="http://schemas.microsoft.com/office/drawing/2014/main" id="{5DA48E7A-DC7C-4088-845A-49D72CF23DD3}"/>
              </a:ext>
            </a:extLst>
          </p:cNvPr>
          <p:cNvSpPr/>
          <p:nvPr/>
        </p:nvSpPr>
        <p:spPr>
          <a:xfrm>
            <a:off x="1993873" y="3728816"/>
            <a:ext cx="3312368" cy="800424"/>
          </a:xfrm>
          <a:custGeom>
            <a:avLst/>
            <a:gdLst>
              <a:gd name="connsiteX0" fmla="*/ 0 w 3867361"/>
              <a:gd name="connsiteY0" fmla="*/ 178471 h 1070807"/>
              <a:gd name="connsiteX1" fmla="*/ 178471 w 3867361"/>
              <a:gd name="connsiteY1" fmla="*/ 0 h 1070807"/>
              <a:gd name="connsiteX2" fmla="*/ 644560 w 3867361"/>
              <a:gd name="connsiteY2" fmla="*/ 0 h 1070807"/>
              <a:gd name="connsiteX3" fmla="*/ 644560 w 3867361"/>
              <a:gd name="connsiteY3" fmla="*/ 0 h 1070807"/>
              <a:gd name="connsiteX4" fmla="*/ 1611400 w 3867361"/>
              <a:gd name="connsiteY4" fmla="*/ 0 h 1070807"/>
              <a:gd name="connsiteX5" fmla="*/ 3688890 w 3867361"/>
              <a:gd name="connsiteY5" fmla="*/ 0 h 1070807"/>
              <a:gd name="connsiteX6" fmla="*/ 3867361 w 3867361"/>
              <a:gd name="connsiteY6" fmla="*/ 178471 h 1070807"/>
              <a:gd name="connsiteX7" fmla="*/ 3867361 w 3867361"/>
              <a:gd name="connsiteY7" fmla="*/ 178468 h 1070807"/>
              <a:gd name="connsiteX8" fmla="*/ 3867361 w 3867361"/>
              <a:gd name="connsiteY8" fmla="*/ 178468 h 1070807"/>
              <a:gd name="connsiteX9" fmla="*/ 3867361 w 3867361"/>
              <a:gd name="connsiteY9" fmla="*/ 446170 h 1070807"/>
              <a:gd name="connsiteX10" fmla="*/ 3867361 w 3867361"/>
              <a:gd name="connsiteY10" fmla="*/ 892336 h 1070807"/>
              <a:gd name="connsiteX11" fmla="*/ 3688890 w 3867361"/>
              <a:gd name="connsiteY11" fmla="*/ 1070807 h 1070807"/>
              <a:gd name="connsiteX12" fmla="*/ 1611400 w 3867361"/>
              <a:gd name="connsiteY12" fmla="*/ 1070807 h 1070807"/>
              <a:gd name="connsiteX13" fmla="*/ 644560 w 3867361"/>
              <a:gd name="connsiteY13" fmla="*/ 1070807 h 1070807"/>
              <a:gd name="connsiteX14" fmla="*/ 644560 w 3867361"/>
              <a:gd name="connsiteY14" fmla="*/ 1070807 h 1070807"/>
              <a:gd name="connsiteX15" fmla="*/ 178471 w 3867361"/>
              <a:gd name="connsiteY15" fmla="*/ 1070807 h 1070807"/>
              <a:gd name="connsiteX16" fmla="*/ 0 w 3867361"/>
              <a:gd name="connsiteY16" fmla="*/ 892336 h 1070807"/>
              <a:gd name="connsiteX17" fmla="*/ 0 w 3867361"/>
              <a:gd name="connsiteY17" fmla="*/ 446170 h 1070807"/>
              <a:gd name="connsiteX18" fmla="*/ -795091 w 3867361"/>
              <a:gd name="connsiteY18" fmla="*/ 205263 h 1070807"/>
              <a:gd name="connsiteX19" fmla="*/ 0 w 3867361"/>
              <a:gd name="connsiteY19" fmla="*/ 178468 h 1070807"/>
              <a:gd name="connsiteX20" fmla="*/ 0 w 3867361"/>
              <a:gd name="connsiteY20" fmla="*/ 178471 h 1070807"/>
              <a:gd name="connsiteX0" fmla="*/ 795091 w 4662452"/>
              <a:gd name="connsiteY0" fmla="*/ 178471 h 1070807"/>
              <a:gd name="connsiteX1" fmla="*/ 973562 w 4662452"/>
              <a:gd name="connsiteY1" fmla="*/ 0 h 1070807"/>
              <a:gd name="connsiteX2" fmla="*/ 1439651 w 4662452"/>
              <a:gd name="connsiteY2" fmla="*/ 0 h 1070807"/>
              <a:gd name="connsiteX3" fmla="*/ 1439651 w 4662452"/>
              <a:gd name="connsiteY3" fmla="*/ 0 h 1070807"/>
              <a:gd name="connsiteX4" fmla="*/ 2406491 w 4662452"/>
              <a:gd name="connsiteY4" fmla="*/ 0 h 1070807"/>
              <a:gd name="connsiteX5" fmla="*/ 4483981 w 4662452"/>
              <a:gd name="connsiteY5" fmla="*/ 0 h 1070807"/>
              <a:gd name="connsiteX6" fmla="*/ 4662452 w 4662452"/>
              <a:gd name="connsiteY6" fmla="*/ 178471 h 1070807"/>
              <a:gd name="connsiteX7" fmla="*/ 4662452 w 4662452"/>
              <a:gd name="connsiteY7" fmla="*/ 178468 h 1070807"/>
              <a:gd name="connsiteX8" fmla="*/ 4662452 w 4662452"/>
              <a:gd name="connsiteY8" fmla="*/ 178468 h 1070807"/>
              <a:gd name="connsiteX9" fmla="*/ 4662452 w 4662452"/>
              <a:gd name="connsiteY9" fmla="*/ 446170 h 1070807"/>
              <a:gd name="connsiteX10" fmla="*/ 4662452 w 4662452"/>
              <a:gd name="connsiteY10" fmla="*/ 892336 h 1070807"/>
              <a:gd name="connsiteX11" fmla="*/ 4483981 w 4662452"/>
              <a:gd name="connsiteY11" fmla="*/ 1070807 h 1070807"/>
              <a:gd name="connsiteX12" fmla="*/ 2406491 w 4662452"/>
              <a:gd name="connsiteY12" fmla="*/ 1070807 h 1070807"/>
              <a:gd name="connsiteX13" fmla="*/ 1439651 w 4662452"/>
              <a:gd name="connsiteY13" fmla="*/ 1070807 h 1070807"/>
              <a:gd name="connsiteX14" fmla="*/ 1439651 w 4662452"/>
              <a:gd name="connsiteY14" fmla="*/ 1070807 h 1070807"/>
              <a:gd name="connsiteX15" fmla="*/ 973562 w 4662452"/>
              <a:gd name="connsiteY15" fmla="*/ 1070807 h 1070807"/>
              <a:gd name="connsiteX16" fmla="*/ 795091 w 4662452"/>
              <a:gd name="connsiteY16" fmla="*/ 892336 h 1070807"/>
              <a:gd name="connsiteX17" fmla="*/ 822387 w 4662452"/>
              <a:gd name="connsiteY17" fmla="*/ 323341 h 1070807"/>
              <a:gd name="connsiteX18" fmla="*/ 0 w 4662452"/>
              <a:gd name="connsiteY18" fmla="*/ 205263 h 1070807"/>
              <a:gd name="connsiteX19" fmla="*/ 795091 w 4662452"/>
              <a:gd name="connsiteY19" fmla="*/ 178468 h 1070807"/>
              <a:gd name="connsiteX20" fmla="*/ 795091 w 4662452"/>
              <a:gd name="connsiteY20" fmla="*/ 178471 h 1070807"/>
              <a:gd name="connsiteX0" fmla="*/ 795091 w 4662452"/>
              <a:gd name="connsiteY0" fmla="*/ 178471 h 1070807"/>
              <a:gd name="connsiteX1" fmla="*/ 973562 w 4662452"/>
              <a:gd name="connsiteY1" fmla="*/ 0 h 1070807"/>
              <a:gd name="connsiteX2" fmla="*/ 1439651 w 4662452"/>
              <a:gd name="connsiteY2" fmla="*/ 0 h 1070807"/>
              <a:gd name="connsiteX3" fmla="*/ 1439651 w 4662452"/>
              <a:gd name="connsiteY3" fmla="*/ 0 h 1070807"/>
              <a:gd name="connsiteX4" fmla="*/ 2406491 w 4662452"/>
              <a:gd name="connsiteY4" fmla="*/ 0 h 1070807"/>
              <a:gd name="connsiteX5" fmla="*/ 4483981 w 4662452"/>
              <a:gd name="connsiteY5" fmla="*/ 0 h 1070807"/>
              <a:gd name="connsiteX6" fmla="*/ 4662452 w 4662452"/>
              <a:gd name="connsiteY6" fmla="*/ 178471 h 1070807"/>
              <a:gd name="connsiteX7" fmla="*/ 4662452 w 4662452"/>
              <a:gd name="connsiteY7" fmla="*/ 178468 h 1070807"/>
              <a:gd name="connsiteX8" fmla="*/ 4662452 w 4662452"/>
              <a:gd name="connsiteY8" fmla="*/ 178468 h 1070807"/>
              <a:gd name="connsiteX9" fmla="*/ 4662452 w 4662452"/>
              <a:gd name="connsiteY9" fmla="*/ 446170 h 1070807"/>
              <a:gd name="connsiteX10" fmla="*/ 4662452 w 4662452"/>
              <a:gd name="connsiteY10" fmla="*/ 892336 h 1070807"/>
              <a:gd name="connsiteX11" fmla="*/ 4483981 w 4662452"/>
              <a:gd name="connsiteY11" fmla="*/ 1070807 h 1070807"/>
              <a:gd name="connsiteX12" fmla="*/ 2406491 w 4662452"/>
              <a:gd name="connsiteY12" fmla="*/ 1070807 h 1070807"/>
              <a:gd name="connsiteX13" fmla="*/ 1439651 w 4662452"/>
              <a:gd name="connsiteY13" fmla="*/ 1070807 h 1070807"/>
              <a:gd name="connsiteX14" fmla="*/ 1439651 w 4662452"/>
              <a:gd name="connsiteY14" fmla="*/ 1070807 h 1070807"/>
              <a:gd name="connsiteX15" fmla="*/ 973562 w 4662452"/>
              <a:gd name="connsiteY15" fmla="*/ 1070807 h 1070807"/>
              <a:gd name="connsiteX16" fmla="*/ 795091 w 4662452"/>
              <a:gd name="connsiteY16" fmla="*/ 892336 h 1070807"/>
              <a:gd name="connsiteX17" fmla="*/ 767796 w 4662452"/>
              <a:gd name="connsiteY17" fmla="*/ 323341 h 1070807"/>
              <a:gd name="connsiteX18" fmla="*/ 0 w 4662452"/>
              <a:gd name="connsiteY18" fmla="*/ 205263 h 1070807"/>
              <a:gd name="connsiteX19" fmla="*/ 795091 w 4662452"/>
              <a:gd name="connsiteY19" fmla="*/ 178468 h 1070807"/>
              <a:gd name="connsiteX20" fmla="*/ 795091 w 4662452"/>
              <a:gd name="connsiteY20" fmla="*/ 178471 h 1070807"/>
              <a:gd name="connsiteX0" fmla="*/ 795091 w 4662452"/>
              <a:gd name="connsiteY0" fmla="*/ 178471 h 1070807"/>
              <a:gd name="connsiteX1" fmla="*/ 973562 w 4662452"/>
              <a:gd name="connsiteY1" fmla="*/ 0 h 1070807"/>
              <a:gd name="connsiteX2" fmla="*/ 1439651 w 4662452"/>
              <a:gd name="connsiteY2" fmla="*/ 0 h 1070807"/>
              <a:gd name="connsiteX3" fmla="*/ 1439651 w 4662452"/>
              <a:gd name="connsiteY3" fmla="*/ 0 h 1070807"/>
              <a:gd name="connsiteX4" fmla="*/ 2406491 w 4662452"/>
              <a:gd name="connsiteY4" fmla="*/ 0 h 1070807"/>
              <a:gd name="connsiteX5" fmla="*/ 4483981 w 4662452"/>
              <a:gd name="connsiteY5" fmla="*/ 0 h 1070807"/>
              <a:gd name="connsiteX6" fmla="*/ 4662452 w 4662452"/>
              <a:gd name="connsiteY6" fmla="*/ 178471 h 1070807"/>
              <a:gd name="connsiteX7" fmla="*/ 4662452 w 4662452"/>
              <a:gd name="connsiteY7" fmla="*/ 178468 h 1070807"/>
              <a:gd name="connsiteX8" fmla="*/ 4662452 w 4662452"/>
              <a:gd name="connsiteY8" fmla="*/ 178468 h 1070807"/>
              <a:gd name="connsiteX9" fmla="*/ 4662452 w 4662452"/>
              <a:gd name="connsiteY9" fmla="*/ 446170 h 1070807"/>
              <a:gd name="connsiteX10" fmla="*/ 4662452 w 4662452"/>
              <a:gd name="connsiteY10" fmla="*/ 892336 h 1070807"/>
              <a:gd name="connsiteX11" fmla="*/ 4483981 w 4662452"/>
              <a:gd name="connsiteY11" fmla="*/ 1070807 h 1070807"/>
              <a:gd name="connsiteX12" fmla="*/ 2406491 w 4662452"/>
              <a:gd name="connsiteY12" fmla="*/ 1070807 h 1070807"/>
              <a:gd name="connsiteX13" fmla="*/ 1439651 w 4662452"/>
              <a:gd name="connsiteY13" fmla="*/ 1070807 h 1070807"/>
              <a:gd name="connsiteX14" fmla="*/ 1439651 w 4662452"/>
              <a:gd name="connsiteY14" fmla="*/ 1070807 h 1070807"/>
              <a:gd name="connsiteX15" fmla="*/ 973562 w 4662452"/>
              <a:gd name="connsiteY15" fmla="*/ 1070807 h 1070807"/>
              <a:gd name="connsiteX16" fmla="*/ 795091 w 4662452"/>
              <a:gd name="connsiteY16" fmla="*/ 892336 h 1070807"/>
              <a:gd name="connsiteX17" fmla="*/ 808739 w 4662452"/>
              <a:gd name="connsiteY17" fmla="*/ 309693 h 1070807"/>
              <a:gd name="connsiteX18" fmla="*/ 0 w 4662452"/>
              <a:gd name="connsiteY18" fmla="*/ 205263 h 1070807"/>
              <a:gd name="connsiteX19" fmla="*/ 795091 w 4662452"/>
              <a:gd name="connsiteY19" fmla="*/ 178468 h 1070807"/>
              <a:gd name="connsiteX20" fmla="*/ 795091 w 4662452"/>
              <a:gd name="connsiteY20" fmla="*/ 178471 h 1070807"/>
              <a:gd name="connsiteX0" fmla="*/ 795091 w 4662452"/>
              <a:gd name="connsiteY0" fmla="*/ 178471 h 1070807"/>
              <a:gd name="connsiteX1" fmla="*/ 973562 w 4662452"/>
              <a:gd name="connsiteY1" fmla="*/ 0 h 1070807"/>
              <a:gd name="connsiteX2" fmla="*/ 1439651 w 4662452"/>
              <a:gd name="connsiteY2" fmla="*/ 0 h 1070807"/>
              <a:gd name="connsiteX3" fmla="*/ 1439651 w 4662452"/>
              <a:gd name="connsiteY3" fmla="*/ 0 h 1070807"/>
              <a:gd name="connsiteX4" fmla="*/ 2406491 w 4662452"/>
              <a:gd name="connsiteY4" fmla="*/ 0 h 1070807"/>
              <a:gd name="connsiteX5" fmla="*/ 4483981 w 4662452"/>
              <a:gd name="connsiteY5" fmla="*/ 0 h 1070807"/>
              <a:gd name="connsiteX6" fmla="*/ 4662452 w 4662452"/>
              <a:gd name="connsiteY6" fmla="*/ 178471 h 1070807"/>
              <a:gd name="connsiteX7" fmla="*/ 4662452 w 4662452"/>
              <a:gd name="connsiteY7" fmla="*/ 178468 h 1070807"/>
              <a:gd name="connsiteX8" fmla="*/ 4662452 w 4662452"/>
              <a:gd name="connsiteY8" fmla="*/ 178468 h 1070807"/>
              <a:gd name="connsiteX9" fmla="*/ 4662452 w 4662452"/>
              <a:gd name="connsiteY9" fmla="*/ 446170 h 1070807"/>
              <a:gd name="connsiteX10" fmla="*/ 4662452 w 4662452"/>
              <a:gd name="connsiteY10" fmla="*/ 892336 h 1070807"/>
              <a:gd name="connsiteX11" fmla="*/ 4483981 w 4662452"/>
              <a:gd name="connsiteY11" fmla="*/ 1070807 h 1070807"/>
              <a:gd name="connsiteX12" fmla="*/ 2406491 w 4662452"/>
              <a:gd name="connsiteY12" fmla="*/ 1070807 h 1070807"/>
              <a:gd name="connsiteX13" fmla="*/ 1439651 w 4662452"/>
              <a:gd name="connsiteY13" fmla="*/ 1070807 h 1070807"/>
              <a:gd name="connsiteX14" fmla="*/ 1439651 w 4662452"/>
              <a:gd name="connsiteY14" fmla="*/ 1070807 h 1070807"/>
              <a:gd name="connsiteX15" fmla="*/ 973562 w 4662452"/>
              <a:gd name="connsiteY15" fmla="*/ 1070807 h 1070807"/>
              <a:gd name="connsiteX16" fmla="*/ 795091 w 4662452"/>
              <a:gd name="connsiteY16" fmla="*/ 892336 h 1070807"/>
              <a:gd name="connsiteX17" fmla="*/ 795091 w 4662452"/>
              <a:gd name="connsiteY17" fmla="*/ 309693 h 1070807"/>
              <a:gd name="connsiteX18" fmla="*/ 0 w 4662452"/>
              <a:gd name="connsiteY18" fmla="*/ 205263 h 1070807"/>
              <a:gd name="connsiteX19" fmla="*/ 795091 w 4662452"/>
              <a:gd name="connsiteY19" fmla="*/ 178468 h 1070807"/>
              <a:gd name="connsiteX20" fmla="*/ 795091 w 4662452"/>
              <a:gd name="connsiteY20" fmla="*/ 178471 h 1070807"/>
              <a:gd name="connsiteX0" fmla="*/ 808739 w 4676100"/>
              <a:gd name="connsiteY0" fmla="*/ 178471 h 1070807"/>
              <a:gd name="connsiteX1" fmla="*/ 987210 w 4676100"/>
              <a:gd name="connsiteY1" fmla="*/ 0 h 1070807"/>
              <a:gd name="connsiteX2" fmla="*/ 1453299 w 4676100"/>
              <a:gd name="connsiteY2" fmla="*/ 0 h 1070807"/>
              <a:gd name="connsiteX3" fmla="*/ 1453299 w 4676100"/>
              <a:gd name="connsiteY3" fmla="*/ 0 h 1070807"/>
              <a:gd name="connsiteX4" fmla="*/ 2420139 w 4676100"/>
              <a:gd name="connsiteY4" fmla="*/ 0 h 1070807"/>
              <a:gd name="connsiteX5" fmla="*/ 4497629 w 4676100"/>
              <a:gd name="connsiteY5" fmla="*/ 0 h 1070807"/>
              <a:gd name="connsiteX6" fmla="*/ 4676100 w 4676100"/>
              <a:gd name="connsiteY6" fmla="*/ 178471 h 1070807"/>
              <a:gd name="connsiteX7" fmla="*/ 4676100 w 4676100"/>
              <a:gd name="connsiteY7" fmla="*/ 178468 h 1070807"/>
              <a:gd name="connsiteX8" fmla="*/ 4676100 w 4676100"/>
              <a:gd name="connsiteY8" fmla="*/ 178468 h 1070807"/>
              <a:gd name="connsiteX9" fmla="*/ 4676100 w 4676100"/>
              <a:gd name="connsiteY9" fmla="*/ 446170 h 1070807"/>
              <a:gd name="connsiteX10" fmla="*/ 4676100 w 4676100"/>
              <a:gd name="connsiteY10" fmla="*/ 892336 h 1070807"/>
              <a:gd name="connsiteX11" fmla="*/ 4497629 w 4676100"/>
              <a:gd name="connsiteY11" fmla="*/ 1070807 h 1070807"/>
              <a:gd name="connsiteX12" fmla="*/ 2420139 w 4676100"/>
              <a:gd name="connsiteY12" fmla="*/ 1070807 h 1070807"/>
              <a:gd name="connsiteX13" fmla="*/ 1453299 w 4676100"/>
              <a:gd name="connsiteY13" fmla="*/ 1070807 h 1070807"/>
              <a:gd name="connsiteX14" fmla="*/ 1453299 w 4676100"/>
              <a:gd name="connsiteY14" fmla="*/ 1070807 h 1070807"/>
              <a:gd name="connsiteX15" fmla="*/ 987210 w 4676100"/>
              <a:gd name="connsiteY15" fmla="*/ 1070807 h 1070807"/>
              <a:gd name="connsiteX16" fmla="*/ 808739 w 4676100"/>
              <a:gd name="connsiteY16" fmla="*/ 892336 h 1070807"/>
              <a:gd name="connsiteX17" fmla="*/ 808739 w 4676100"/>
              <a:gd name="connsiteY17" fmla="*/ 309693 h 1070807"/>
              <a:gd name="connsiteX18" fmla="*/ 0 w 4676100"/>
              <a:gd name="connsiteY18" fmla="*/ 246206 h 1070807"/>
              <a:gd name="connsiteX19" fmla="*/ 808739 w 4676100"/>
              <a:gd name="connsiteY19" fmla="*/ 178468 h 1070807"/>
              <a:gd name="connsiteX20" fmla="*/ 808739 w 4676100"/>
              <a:gd name="connsiteY20" fmla="*/ 178471 h 1070807"/>
              <a:gd name="connsiteX0" fmla="*/ 843369 w 4710730"/>
              <a:gd name="connsiteY0" fmla="*/ 178471 h 1070807"/>
              <a:gd name="connsiteX1" fmla="*/ 1021840 w 4710730"/>
              <a:gd name="connsiteY1" fmla="*/ 0 h 1070807"/>
              <a:gd name="connsiteX2" fmla="*/ 1487929 w 4710730"/>
              <a:gd name="connsiteY2" fmla="*/ 0 h 1070807"/>
              <a:gd name="connsiteX3" fmla="*/ 1487929 w 4710730"/>
              <a:gd name="connsiteY3" fmla="*/ 0 h 1070807"/>
              <a:gd name="connsiteX4" fmla="*/ 2454769 w 4710730"/>
              <a:gd name="connsiteY4" fmla="*/ 0 h 1070807"/>
              <a:gd name="connsiteX5" fmla="*/ 4532259 w 4710730"/>
              <a:gd name="connsiteY5" fmla="*/ 0 h 1070807"/>
              <a:gd name="connsiteX6" fmla="*/ 4710730 w 4710730"/>
              <a:gd name="connsiteY6" fmla="*/ 178471 h 1070807"/>
              <a:gd name="connsiteX7" fmla="*/ 4710730 w 4710730"/>
              <a:gd name="connsiteY7" fmla="*/ 178468 h 1070807"/>
              <a:gd name="connsiteX8" fmla="*/ 4710730 w 4710730"/>
              <a:gd name="connsiteY8" fmla="*/ 178468 h 1070807"/>
              <a:gd name="connsiteX9" fmla="*/ 4710730 w 4710730"/>
              <a:gd name="connsiteY9" fmla="*/ 446170 h 1070807"/>
              <a:gd name="connsiteX10" fmla="*/ 4710730 w 4710730"/>
              <a:gd name="connsiteY10" fmla="*/ 892336 h 1070807"/>
              <a:gd name="connsiteX11" fmla="*/ 4532259 w 4710730"/>
              <a:gd name="connsiteY11" fmla="*/ 1070807 h 1070807"/>
              <a:gd name="connsiteX12" fmla="*/ 2454769 w 4710730"/>
              <a:gd name="connsiteY12" fmla="*/ 1070807 h 1070807"/>
              <a:gd name="connsiteX13" fmla="*/ 1487929 w 4710730"/>
              <a:gd name="connsiteY13" fmla="*/ 1070807 h 1070807"/>
              <a:gd name="connsiteX14" fmla="*/ 1487929 w 4710730"/>
              <a:gd name="connsiteY14" fmla="*/ 1070807 h 1070807"/>
              <a:gd name="connsiteX15" fmla="*/ 1021840 w 4710730"/>
              <a:gd name="connsiteY15" fmla="*/ 1070807 h 1070807"/>
              <a:gd name="connsiteX16" fmla="*/ 843369 w 4710730"/>
              <a:gd name="connsiteY16" fmla="*/ 892336 h 1070807"/>
              <a:gd name="connsiteX17" fmla="*/ 843369 w 4710730"/>
              <a:gd name="connsiteY17" fmla="*/ 309693 h 1070807"/>
              <a:gd name="connsiteX18" fmla="*/ 0 w 4710730"/>
              <a:gd name="connsiteY18" fmla="*/ 433728 h 1070807"/>
              <a:gd name="connsiteX19" fmla="*/ 843369 w 4710730"/>
              <a:gd name="connsiteY19" fmla="*/ 178468 h 1070807"/>
              <a:gd name="connsiteX20" fmla="*/ 843369 w 4710730"/>
              <a:gd name="connsiteY20" fmla="*/ 178471 h 1070807"/>
              <a:gd name="connsiteX0" fmla="*/ 938679 w 4806040"/>
              <a:gd name="connsiteY0" fmla="*/ 178471 h 1070807"/>
              <a:gd name="connsiteX1" fmla="*/ 1117150 w 4806040"/>
              <a:gd name="connsiteY1" fmla="*/ 0 h 1070807"/>
              <a:gd name="connsiteX2" fmla="*/ 1583239 w 4806040"/>
              <a:gd name="connsiteY2" fmla="*/ 0 h 1070807"/>
              <a:gd name="connsiteX3" fmla="*/ 1583239 w 4806040"/>
              <a:gd name="connsiteY3" fmla="*/ 0 h 1070807"/>
              <a:gd name="connsiteX4" fmla="*/ 2550079 w 4806040"/>
              <a:gd name="connsiteY4" fmla="*/ 0 h 1070807"/>
              <a:gd name="connsiteX5" fmla="*/ 4627569 w 4806040"/>
              <a:gd name="connsiteY5" fmla="*/ 0 h 1070807"/>
              <a:gd name="connsiteX6" fmla="*/ 4806040 w 4806040"/>
              <a:gd name="connsiteY6" fmla="*/ 178471 h 1070807"/>
              <a:gd name="connsiteX7" fmla="*/ 4806040 w 4806040"/>
              <a:gd name="connsiteY7" fmla="*/ 178468 h 1070807"/>
              <a:gd name="connsiteX8" fmla="*/ 4806040 w 4806040"/>
              <a:gd name="connsiteY8" fmla="*/ 178468 h 1070807"/>
              <a:gd name="connsiteX9" fmla="*/ 4806040 w 4806040"/>
              <a:gd name="connsiteY9" fmla="*/ 446170 h 1070807"/>
              <a:gd name="connsiteX10" fmla="*/ 4806040 w 4806040"/>
              <a:gd name="connsiteY10" fmla="*/ 892336 h 1070807"/>
              <a:gd name="connsiteX11" fmla="*/ 4627569 w 4806040"/>
              <a:gd name="connsiteY11" fmla="*/ 1070807 h 1070807"/>
              <a:gd name="connsiteX12" fmla="*/ 2550079 w 4806040"/>
              <a:gd name="connsiteY12" fmla="*/ 1070807 h 1070807"/>
              <a:gd name="connsiteX13" fmla="*/ 1583239 w 4806040"/>
              <a:gd name="connsiteY13" fmla="*/ 1070807 h 1070807"/>
              <a:gd name="connsiteX14" fmla="*/ 1583239 w 4806040"/>
              <a:gd name="connsiteY14" fmla="*/ 1070807 h 1070807"/>
              <a:gd name="connsiteX15" fmla="*/ 1117150 w 4806040"/>
              <a:gd name="connsiteY15" fmla="*/ 1070807 h 1070807"/>
              <a:gd name="connsiteX16" fmla="*/ 938679 w 4806040"/>
              <a:gd name="connsiteY16" fmla="*/ 892336 h 1070807"/>
              <a:gd name="connsiteX17" fmla="*/ 938679 w 4806040"/>
              <a:gd name="connsiteY17" fmla="*/ 309693 h 1070807"/>
              <a:gd name="connsiteX18" fmla="*/ 0 w 4806040"/>
              <a:gd name="connsiteY18" fmla="*/ 353928 h 1070807"/>
              <a:gd name="connsiteX19" fmla="*/ 938679 w 4806040"/>
              <a:gd name="connsiteY19" fmla="*/ 178468 h 1070807"/>
              <a:gd name="connsiteX20" fmla="*/ 938679 w 4806040"/>
              <a:gd name="connsiteY20" fmla="*/ 178471 h 1070807"/>
              <a:gd name="connsiteX0" fmla="*/ 409861 w 4277222"/>
              <a:gd name="connsiteY0" fmla="*/ 178471 h 1070807"/>
              <a:gd name="connsiteX1" fmla="*/ 588332 w 4277222"/>
              <a:gd name="connsiteY1" fmla="*/ 0 h 1070807"/>
              <a:gd name="connsiteX2" fmla="*/ 1054421 w 4277222"/>
              <a:gd name="connsiteY2" fmla="*/ 0 h 1070807"/>
              <a:gd name="connsiteX3" fmla="*/ 1054421 w 4277222"/>
              <a:gd name="connsiteY3" fmla="*/ 0 h 1070807"/>
              <a:gd name="connsiteX4" fmla="*/ 2021261 w 4277222"/>
              <a:gd name="connsiteY4" fmla="*/ 0 h 1070807"/>
              <a:gd name="connsiteX5" fmla="*/ 4098751 w 4277222"/>
              <a:gd name="connsiteY5" fmla="*/ 0 h 1070807"/>
              <a:gd name="connsiteX6" fmla="*/ 4277222 w 4277222"/>
              <a:gd name="connsiteY6" fmla="*/ 178471 h 1070807"/>
              <a:gd name="connsiteX7" fmla="*/ 4277222 w 4277222"/>
              <a:gd name="connsiteY7" fmla="*/ 178468 h 1070807"/>
              <a:gd name="connsiteX8" fmla="*/ 4277222 w 4277222"/>
              <a:gd name="connsiteY8" fmla="*/ 178468 h 1070807"/>
              <a:gd name="connsiteX9" fmla="*/ 4277222 w 4277222"/>
              <a:gd name="connsiteY9" fmla="*/ 446170 h 1070807"/>
              <a:gd name="connsiteX10" fmla="*/ 4277222 w 4277222"/>
              <a:gd name="connsiteY10" fmla="*/ 892336 h 1070807"/>
              <a:gd name="connsiteX11" fmla="*/ 4098751 w 4277222"/>
              <a:gd name="connsiteY11" fmla="*/ 1070807 h 1070807"/>
              <a:gd name="connsiteX12" fmla="*/ 2021261 w 4277222"/>
              <a:gd name="connsiteY12" fmla="*/ 1070807 h 1070807"/>
              <a:gd name="connsiteX13" fmla="*/ 1054421 w 4277222"/>
              <a:gd name="connsiteY13" fmla="*/ 1070807 h 1070807"/>
              <a:gd name="connsiteX14" fmla="*/ 1054421 w 4277222"/>
              <a:gd name="connsiteY14" fmla="*/ 1070807 h 1070807"/>
              <a:gd name="connsiteX15" fmla="*/ 588332 w 4277222"/>
              <a:gd name="connsiteY15" fmla="*/ 1070807 h 1070807"/>
              <a:gd name="connsiteX16" fmla="*/ 409861 w 4277222"/>
              <a:gd name="connsiteY16" fmla="*/ 892336 h 1070807"/>
              <a:gd name="connsiteX17" fmla="*/ 409861 w 4277222"/>
              <a:gd name="connsiteY17" fmla="*/ 309693 h 1070807"/>
              <a:gd name="connsiteX18" fmla="*/ 0 w 4277222"/>
              <a:gd name="connsiteY18" fmla="*/ 128868 h 1070807"/>
              <a:gd name="connsiteX19" fmla="*/ 409861 w 4277222"/>
              <a:gd name="connsiteY19" fmla="*/ 178468 h 1070807"/>
              <a:gd name="connsiteX20" fmla="*/ 409861 w 4277222"/>
              <a:gd name="connsiteY20" fmla="*/ 178471 h 1070807"/>
              <a:gd name="connsiteX0" fmla="*/ 422682 w 4290043"/>
              <a:gd name="connsiteY0" fmla="*/ 178471 h 1070807"/>
              <a:gd name="connsiteX1" fmla="*/ 601153 w 4290043"/>
              <a:gd name="connsiteY1" fmla="*/ 0 h 1070807"/>
              <a:gd name="connsiteX2" fmla="*/ 1067242 w 4290043"/>
              <a:gd name="connsiteY2" fmla="*/ 0 h 1070807"/>
              <a:gd name="connsiteX3" fmla="*/ 1067242 w 4290043"/>
              <a:gd name="connsiteY3" fmla="*/ 0 h 1070807"/>
              <a:gd name="connsiteX4" fmla="*/ 2034082 w 4290043"/>
              <a:gd name="connsiteY4" fmla="*/ 0 h 1070807"/>
              <a:gd name="connsiteX5" fmla="*/ 4111572 w 4290043"/>
              <a:gd name="connsiteY5" fmla="*/ 0 h 1070807"/>
              <a:gd name="connsiteX6" fmla="*/ 4290043 w 4290043"/>
              <a:gd name="connsiteY6" fmla="*/ 178471 h 1070807"/>
              <a:gd name="connsiteX7" fmla="*/ 4290043 w 4290043"/>
              <a:gd name="connsiteY7" fmla="*/ 178468 h 1070807"/>
              <a:gd name="connsiteX8" fmla="*/ 4290043 w 4290043"/>
              <a:gd name="connsiteY8" fmla="*/ 178468 h 1070807"/>
              <a:gd name="connsiteX9" fmla="*/ 4290043 w 4290043"/>
              <a:gd name="connsiteY9" fmla="*/ 446170 h 1070807"/>
              <a:gd name="connsiteX10" fmla="*/ 4290043 w 4290043"/>
              <a:gd name="connsiteY10" fmla="*/ 892336 h 1070807"/>
              <a:gd name="connsiteX11" fmla="*/ 4111572 w 4290043"/>
              <a:gd name="connsiteY11" fmla="*/ 1070807 h 1070807"/>
              <a:gd name="connsiteX12" fmla="*/ 2034082 w 4290043"/>
              <a:gd name="connsiteY12" fmla="*/ 1070807 h 1070807"/>
              <a:gd name="connsiteX13" fmla="*/ 1067242 w 4290043"/>
              <a:gd name="connsiteY13" fmla="*/ 1070807 h 1070807"/>
              <a:gd name="connsiteX14" fmla="*/ 1067242 w 4290043"/>
              <a:gd name="connsiteY14" fmla="*/ 1070807 h 1070807"/>
              <a:gd name="connsiteX15" fmla="*/ 601153 w 4290043"/>
              <a:gd name="connsiteY15" fmla="*/ 1070807 h 1070807"/>
              <a:gd name="connsiteX16" fmla="*/ 422682 w 4290043"/>
              <a:gd name="connsiteY16" fmla="*/ 892336 h 1070807"/>
              <a:gd name="connsiteX17" fmla="*/ 422682 w 4290043"/>
              <a:gd name="connsiteY17" fmla="*/ 309693 h 1070807"/>
              <a:gd name="connsiteX18" fmla="*/ 12821 w 4290043"/>
              <a:gd name="connsiteY18" fmla="*/ 128868 h 1070807"/>
              <a:gd name="connsiteX19" fmla="*/ 422682 w 4290043"/>
              <a:gd name="connsiteY19" fmla="*/ 178468 h 1070807"/>
              <a:gd name="connsiteX20" fmla="*/ 422682 w 4290043"/>
              <a:gd name="connsiteY20" fmla="*/ 178471 h 1070807"/>
              <a:gd name="connsiteX0" fmla="*/ 236619 w 4103980"/>
              <a:gd name="connsiteY0" fmla="*/ 178471 h 1070807"/>
              <a:gd name="connsiteX1" fmla="*/ 415090 w 4103980"/>
              <a:gd name="connsiteY1" fmla="*/ 0 h 1070807"/>
              <a:gd name="connsiteX2" fmla="*/ 881179 w 4103980"/>
              <a:gd name="connsiteY2" fmla="*/ 0 h 1070807"/>
              <a:gd name="connsiteX3" fmla="*/ 881179 w 4103980"/>
              <a:gd name="connsiteY3" fmla="*/ 0 h 1070807"/>
              <a:gd name="connsiteX4" fmla="*/ 1848019 w 4103980"/>
              <a:gd name="connsiteY4" fmla="*/ 0 h 1070807"/>
              <a:gd name="connsiteX5" fmla="*/ 3925509 w 4103980"/>
              <a:gd name="connsiteY5" fmla="*/ 0 h 1070807"/>
              <a:gd name="connsiteX6" fmla="*/ 4103980 w 4103980"/>
              <a:gd name="connsiteY6" fmla="*/ 178471 h 1070807"/>
              <a:gd name="connsiteX7" fmla="*/ 4103980 w 4103980"/>
              <a:gd name="connsiteY7" fmla="*/ 178468 h 1070807"/>
              <a:gd name="connsiteX8" fmla="*/ 4103980 w 4103980"/>
              <a:gd name="connsiteY8" fmla="*/ 178468 h 1070807"/>
              <a:gd name="connsiteX9" fmla="*/ 4103980 w 4103980"/>
              <a:gd name="connsiteY9" fmla="*/ 446170 h 1070807"/>
              <a:gd name="connsiteX10" fmla="*/ 4103980 w 4103980"/>
              <a:gd name="connsiteY10" fmla="*/ 892336 h 1070807"/>
              <a:gd name="connsiteX11" fmla="*/ 3925509 w 4103980"/>
              <a:gd name="connsiteY11" fmla="*/ 1070807 h 1070807"/>
              <a:gd name="connsiteX12" fmla="*/ 1848019 w 4103980"/>
              <a:gd name="connsiteY12" fmla="*/ 1070807 h 1070807"/>
              <a:gd name="connsiteX13" fmla="*/ 881179 w 4103980"/>
              <a:gd name="connsiteY13" fmla="*/ 1070807 h 1070807"/>
              <a:gd name="connsiteX14" fmla="*/ 881179 w 4103980"/>
              <a:gd name="connsiteY14" fmla="*/ 1070807 h 1070807"/>
              <a:gd name="connsiteX15" fmla="*/ 415090 w 4103980"/>
              <a:gd name="connsiteY15" fmla="*/ 1070807 h 1070807"/>
              <a:gd name="connsiteX16" fmla="*/ 236619 w 4103980"/>
              <a:gd name="connsiteY16" fmla="*/ 892336 h 1070807"/>
              <a:gd name="connsiteX17" fmla="*/ 236619 w 4103980"/>
              <a:gd name="connsiteY17" fmla="*/ 309693 h 1070807"/>
              <a:gd name="connsiteX18" fmla="*/ 23527 w 4103980"/>
              <a:gd name="connsiteY18" fmla="*/ 195062 h 1070807"/>
              <a:gd name="connsiteX19" fmla="*/ 236619 w 4103980"/>
              <a:gd name="connsiteY19" fmla="*/ 178468 h 1070807"/>
              <a:gd name="connsiteX20" fmla="*/ 236619 w 4103980"/>
              <a:gd name="connsiteY20" fmla="*/ 178471 h 1070807"/>
              <a:gd name="connsiteX0" fmla="*/ 482553 w 4349914"/>
              <a:gd name="connsiteY0" fmla="*/ 178471 h 1070807"/>
              <a:gd name="connsiteX1" fmla="*/ 661024 w 4349914"/>
              <a:gd name="connsiteY1" fmla="*/ 0 h 1070807"/>
              <a:gd name="connsiteX2" fmla="*/ 1127113 w 4349914"/>
              <a:gd name="connsiteY2" fmla="*/ 0 h 1070807"/>
              <a:gd name="connsiteX3" fmla="*/ 1127113 w 4349914"/>
              <a:gd name="connsiteY3" fmla="*/ 0 h 1070807"/>
              <a:gd name="connsiteX4" fmla="*/ 2093953 w 4349914"/>
              <a:gd name="connsiteY4" fmla="*/ 0 h 1070807"/>
              <a:gd name="connsiteX5" fmla="*/ 4171443 w 4349914"/>
              <a:gd name="connsiteY5" fmla="*/ 0 h 1070807"/>
              <a:gd name="connsiteX6" fmla="*/ 4349914 w 4349914"/>
              <a:gd name="connsiteY6" fmla="*/ 178471 h 1070807"/>
              <a:gd name="connsiteX7" fmla="*/ 4349914 w 4349914"/>
              <a:gd name="connsiteY7" fmla="*/ 178468 h 1070807"/>
              <a:gd name="connsiteX8" fmla="*/ 4349914 w 4349914"/>
              <a:gd name="connsiteY8" fmla="*/ 178468 h 1070807"/>
              <a:gd name="connsiteX9" fmla="*/ 4349914 w 4349914"/>
              <a:gd name="connsiteY9" fmla="*/ 446170 h 1070807"/>
              <a:gd name="connsiteX10" fmla="*/ 4349914 w 4349914"/>
              <a:gd name="connsiteY10" fmla="*/ 892336 h 1070807"/>
              <a:gd name="connsiteX11" fmla="*/ 4171443 w 4349914"/>
              <a:gd name="connsiteY11" fmla="*/ 1070807 h 1070807"/>
              <a:gd name="connsiteX12" fmla="*/ 2093953 w 4349914"/>
              <a:gd name="connsiteY12" fmla="*/ 1070807 h 1070807"/>
              <a:gd name="connsiteX13" fmla="*/ 1127113 w 4349914"/>
              <a:gd name="connsiteY13" fmla="*/ 1070807 h 1070807"/>
              <a:gd name="connsiteX14" fmla="*/ 1127113 w 4349914"/>
              <a:gd name="connsiteY14" fmla="*/ 1070807 h 1070807"/>
              <a:gd name="connsiteX15" fmla="*/ 661024 w 4349914"/>
              <a:gd name="connsiteY15" fmla="*/ 1070807 h 1070807"/>
              <a:gd name="connsiteX16" fmla="*/ 482553 w 4349914"/>
              <a:gd name="connsiteY16" fmla="*/ 892336 h 1070807"/>
              <a:gd name="connsiteX17" fmla="*/ 482553 w 4349914"/>
              <a:gd name="connsiteY17" fmla="*/ 309693 h 1070807"/>
              <a:gd name="connsiteX18" fmla="*/ 11202 w 4349914"/>
              <a:gd name="connsiteY18" fmla="*/ 294353 h 1070807"/>
              <a:gd name="connsiteX19" fmla="*/ 482553 w 4349914"/>
              <a:gd name="connsiteY19" fmla="*/ 178468 h 1070807"/>
              <a:gd name="connsiteX20" fmla="*/ 482553 w 4349914"/>
              <a:gd name="connsiteY20" fmla="*/ 178471 h 1070807"/>
              <a:gd name="connsiteX0" fmla="*/ 1322420 w 5189781"/>
              <a:gd name="connsiteY0" fmla="*/ 178471 h 1070807"/>
              <a:gd name="connsiteX1" fmla="*/ 1500891 w 5189781"/>
              <a:gd name="connsiteY1" fmla="*/ 0 h 1070807"/>
              <a:gd name="connsiteX2" fmla="*/ 1966980 w 5189781"/>
              <a:gd name="connsiteY2" fmla="*/ 0 h 1070807"/>
              <a:gd name="connsiteX3" fmla="*/ 1966980 w 5189781"/>
              <a:gd name="connsiteY3" fmla="*/ 0 h 1070807"/>
              <a:gd name="connsiteX4" fmla="*/ 2933820 w 5189781"/>
              <a:gd name="connsiteY4" fmla="*/ 0 h 1070807"/>
              <a:gd name="connsiteX5" fmla="*/ 5011310 w 5189781"/>
              <a:gd name="connsiteY5" fmla="*/ 0 h 1070807"/>
              <a:gd name="connsiteX6" fmla="*/ 5189781 w 5189781"/>
              <a:gd name="connsiteY6" fmla="*/ 178471 h 1070807"/>
              <a:gd name="connsiteX7" fmla="*/ 5189781 w 5189781"/>
              <a:gd name="connsiteY7" fmla="*/ 178468 h 1070807"/>
              <a:gd name="connsiteX8" fmla="*/ 5189781 w 5189781"/>
              <a:gd name="connsiteY8" fmla="*/ 178468 h 1070807"/>
              <a:gd name="connsiteX9" fmla="*/ 5189781 w 5189781"/>
              <a:gd name="connsiteY9" fmla="*/ 446170 h 1070807"/>
              <a:gd name="connsiteX10" fmla="*/ 5189781 w 5189781"/>
              <a:gd name="connsiteY10" fmla="*/ 892336 h 1070807"/>
              <a:gd name="connsiteX11" fmla="*/ 5011310 w 5189781"/>
              <a:gd name="connsiteY11" fmla="*/ 1070807 h 1070807"/>
              <a:gd name="connsiteX12" fmla="*/ 2933820 w 5189781"/>
              <a:gd name="connsiteY12" fmla="*/ 1070807 h 1070807"/>
              <a:gd name="connsiteX13" fmla="*/ 1966980 w 5189781"/>
              <a:gd name="connsiteY13" fmla="*/ 1070807 h 1070807"/>
              <a:gd name="connsiteX14" fmla="*/ 1966980 w 5189781"/>
              <a:gd name="connsiteY14" fmla="*/ 1070807 h 1070807"/>
              <a:gd name="connsiteX15" fmla="*/ 1500891 w 5189781"/>
              <a:gd name="connsiteY15" fmla="*/ 1070807 h 1070807"/>
              <a:gd name="connsiteX16" fmla="*/ 1322420 w 5189781"/>
              <a:gd name="connsiteY16" fmla="*/ 892336 h 1070807"/>
              <a:gd name="connsiteX17" fmla="*/ 1322420 w 5189781"/>
              <a:gd name="connsiteY17" fmla="*/ 309693 h 1070807"/>
              <a:gd name="connsiteX18" fmla="*/ 4066 w 5189781"/>
              <a:gd name="connsiteY18" fmla="*/ 145342 h 1070807"/>
              <a:gd name="connsiteX19" fmla="*/ 1322420 w 5189781"/>
              <a:gd name="connsiteY19" fmla="*/ 178468 h 1070807"/>
              <a:gd name="connsiteX20" fmla="*/ 1322420 w 5189781"/>
              <a:gd name="connsiteY20" fmla="*/ 178471 h 1070807"/>
              <a:gd name="connsiteX0" fmla="*/ 654699 w 4522060"/>
              <a:gd name="connsiteY0" fmla="*/ 178471 h 1070807"/>
              <a:gd name="connsiteX1" fmla="*/ 833170 w 4522060"/>
              <a:gd name="connsiteY1" fmla="*/ 0 h 1070807"/>
              <a:gd name="connsiteX2" fmla="*/ 1299259 w 4522060"/>
              <a:gd name="connsiteY2" fmla="*/ 0 h 1070807"/>
              <a:gd name="connsiteX3" fmla="*/ 1299259 w 4522060"/>
              <a:gd name="connsiteY3" fmla="*/ 0 h 1070807"/>
              <a:gd name="connsiteX4" fmla="*/ 2266099 w 4522060"/>
              <a:gd name="connsiteY4" fmla="*/ 0 h 1070807"/>
              <a:gd name="connsiteX5" fmla="*/ 4343589 w 4522060"/>
              <a:gd name="connsiteY5" fmla="*/ 0 h 1070807"/>
              <a:gd name="connsiteX6" fmla="*/ 4522060 w 4522060"/>
              <a:gd name="connsiteY6" fmla="*/ 178471 h 1070807"/>
              <a:gd name="connsiteX7" fmla="*/ 4522060 w 4522060"/>
              <a:gd name="connsiteY7" fmla="*/ 178468 h 1070807"/>
              <a:gd name="connsiteX8" fmla="*/ 4522060 w 4522060"/>
              <a:gd name="connsiteY8" fmla="*/ 178468 h 1070807"/>
              <a:gd name="connsiteX9" fmla="*/ 4522060 w 4522060"/>
              <a:gd name="connsiteY9" fmla="*/ 446170 h 1070807"/>
              <a:gd name="connsiteX10" fmla="*/ 4522060 w 4522060"/>
              <a:gd name="connsiteY10" fmla="*/ 892336 h 1070807"/>
              <a:gd name="connsiteX11" fmla="*/ 4343589 w 4522060"/>
              <a:gd name="connsiteY11" fmla="*/ 1070807 h 1070807"/>
              <a:gd name="connsiteX12" fmla="*/ 2266099 w 4522060"/>
              <a:gd name="connsiteY12" fmla="*/ 1070807 h 1070807"/>
              <a:gd name="connsiteX13" fmla="*/ 1299259 w 4522060"/>
              <a:gd name="connsiteY13" fmla="*/ 1070807 h 1070807"/>
              <a:gd name="connsiteX14" fmla="*/ 1299259 w 4522060"/>
              <a:gd name="connsiteY14" fmla="*/ 1070807 h 1070807"/>
              <a:gd name="connsiteX15" fmla="*/ 833170 w 4522060"/>
              <a:gd name="connsiteY15" fmla="*/ 1070807 h 1070807"/>
              <a:gd name="connsiteX16" fmla="*/ 654699 w 4522060"/>
              <a:gd name="connsiteY16" fmla="*/ 892336 h 1070807"/>
              <a:gd name="connsiteX17" fmla="*/ 654699 w 4522060"/>
              <a:gd name="connsiteY17" fmla="*/ 309693 h 1070807"/>
              <a:gd name="connsiteX18" fmla="*/ 8229 w 4522060"/>
              <a:gd name="connsiteY18" fmla="*/ 30115 h 1070807"/>
              <a:gd name="connsiteX19" fmla="*/ 654699 w 4522060"/>
              <a:gd name="connsiteY19" fmla="*/ 178468 h 1070807"/>
              <a:gd name="connsiteX20" fmla="*/ 654699 w 4522060"/>
              <a:gd name="connsiteY20" fmla="*/ 178471 h 107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22060" h="1070807">
                <a:moveTo>
                  <a:pt x="654699" y="178471"/>
                </a:moveTo>
                <a:cubicBezTo>
                  <a:pt x="654699" y="79904"/>
                  <a:pt x="734603" y="0"/>
                  <a:pt x="833170" y="0"/>
                </a:cubicBezTo>
                <a:lnTo>
                  <a:pt x="1299259" y="0"/>
                </a:lnTo>
                <a:lnTo>
                  <a:pt x="1299259" y="0"/>
                </a:lnTo>
                <a:lnTo>
                  <a:pt x="2266099" y="0"/>
                </a:lnTo>
                <a:lnTo>
                  <a:pt x="4343589" y="0"/>
                </a:lnTo>
                <a:cubicBezTo>
                  <a:pt x="4442156" y="0"/>
                  <a:pt x="4522060" y="79904"/>
                  <a:pt x="4522060" y="178471"/>
                </a:cubicBezTo>
                <a:lnTo>
                  <a:pt x="4522060" y="178468"/>
                </a:lnTo>
                <a:lnTo>
                  <a:pt x="4522060" y="178468"/>
                </a:lnTo>
                <a:lnTo>
                  <a:pt x="4522060" y="446170"/>
                </a:lnTo>
                <a:lnTo>
                  <a:pt x="4522060" y="892336"/>
                </a:lnTo>
                <a:cubicBezTo>
                  <a:pt x="4522060" y="990903"/>
                  <a:pt x="4442156" y="1070807"/>
                  <a:pt x="4343589" y="1070807"/>
                </a:cubicBezTo>
                <a:lnTo>
                  <a:pt x="2266099" y="1070807"/>
                </a:lnTo>
                <a:lnTo>
                  <a:pt x="1299259" y="1070807"/>
                </a:lnTo>
                <a:lnTo>
                  <a:pt x="1299259" y="1070807"/>
                </a:lnTo>
                <a:lnTo>
                  <a:pt x="833170" y="1070807"/>
                </a:lnTo>
                <a:cubicBezTo>
                  <a:pt x="734603" y="1070807"/>
                  <a:pt x="654699" y="990903"/>
                  <a:pt x="654699" y="892336"/>
                </a:cubicBezTo>
                <a:lnTo>
                  <a:pt x="654699" y="309693"/>
                </a:lnTo>
                <a:cubicBezTo>
                  <a:pt x="518079" y="249418"/>
                  <a:pt x="-76516" y="57292"/>
                  <a:pt x="8229" y="30115"/>
                </a:cubicBezTo>
                <a:lnTo>
                  <a:pt x="654699" y="178468"/>
                </a:lnTo>
                <a:lnTo>
                  <a:pt x="654699" y="178471"/>
                </a:lnTo>
                <a:close/>
              </a:path>
            </a:pathLst>
          </a:cu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endParaRPr kumimoji="1" lang="ja-JP" altLang="en-US" sz="1200" dirty="0"/>
          </a:p>
        </p:txBody>
      </p:sp>
      <p:sp>
        <p:nvSpPr>
          <p:cNvPr id="32" name="テキスト ボックス 31">
            <a:extLst>
              <a:ext uri="{FF2B5EF4-FFF2-40B4-BE49-F238E27FC236}">
                <a16:creationId xmlns:a16="http://schemas.microsoft.com/office/drawing/2014/main" id="{B6D99A2F-C812-4746-8E35-A39DB155FBE2}"/>
              </a:ext>
            </a:extLst>
          </p:cNvPr>
          <p:cNvSpPr txBox="1"/>
          <p:nvPr/>
        </p:nvSpPr>
        <p:spPr>
          <a:xfrm>
            <a:off x="2493197" y="3634886"/>
            <a:ext cx="3121043" cy="1046440"/>
          </a:xfrm>
          <a:prstGeom prst="rect">
            <a:avLst/>
          </a:prstGeom>
          <a:noFill/>
        </p:spPr>
        <p:txBody>
          <a:bodyPr wrap="square" rtlCol="0">
            <a:spAutoFit/>
          </a:bodyPr>
          <a:lstStyle/>
          <a:p>
            <a:pPr marL="174625" indent="-174625"/>
            <a:endParaRPr lang="en-US" altLang="ja-JP"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en-US" altLang="ja-JP"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R1</a:t>
            </a:r>
            <a:r>
              <a:rPr lang="ja-JP" altLang="en-US"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R5</a:t>
            </a:r>
            <a:r>
              <a:rPr lang="ja-JP" altLang="en-US"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肢体不自由校：</a:t>
            </a:r>
            <a:r>
              <a:rPr lang="en-US" altLang="ja-JP"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校、知的障がい校：８校</a:t>
            </a:r>
          </a:p>
          <a:p>
            <a:pPr marL="174625" indent="-174625"/>
            <a:r>
              <a:rPr lang="ja-JP" altLang="en-US"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知的障がい校：８校、 聴覚支援校：３校、</a:t>
            </a:r>
          </a:p>
          <a:p>
            <a:pPr marL="174625" indent="-174625"/>
            <a:r>
              <a:rPr lang="ja-JP" altLang="en-US"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視覚支援校：１校</a:t>
            </a:r>
          </a:p>
          <a:p>
            <a:pPr marL="174625" indent="-174625"/>
            <a:r>
              <a:rPr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1975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（２）涼しい空間</a:t>
            </a: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の</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活用促進</a:t>
            </a:r>
          </a:p>
        </p:txBody>
      </p:sp>
      <p:graphicFrame>
        <p:nvGraphicFramePr>
          <p:cNvPr id="16" name="表 15"/>
          <p:cNvGraphicFramePr>
            <a:graphicFrameLocks noGrp="1"/>
          </p:cNvGraphicFramePr>
          <p:nvPr>
            <p:extLst>
              <p:ext uri="{D42A27DB-BD31-4B8C-83A1-F6EECF244321}">
                <p14:modId xmlns:p14="http://schemas.microsoft.com/office/powerpoint/2010/main" val="459305775"/>
              </p:ext>
            </p:extLst>
          </p:nvPr>
        </p:nvGraphicFramePr>
        <p:xfrm>
          <a:off x="155341" y="2256720"/>
          <a:ext cx="8831835" cy="4244873"/>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80192">
                <a:tc>
                  <a:txBody>
                    <a:bodyPr/>
                    <a:lstStyle/>
                    <a:p>
                      <a:pPr algn="ctr"/>
                      <a:r>
                        <a:rPr kumimoji="1" lang="en-US" altLang="ja-JP"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R6</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）の具体的な取組</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内容</a:t>
                      </a:r>
                    </a:p>
                  </a:txBody>
                  <a:tcPr marL="0" marR="0" marT="0" marB="0" anchor="ctr">
                    <a:solidFill>
                      <a:srgbClr val="0070C0"/>
                    </a:solidFill>
                  </a:tcPr>
                </a:tc>
                <a:extLst>
                  <a:ext uri="{0D108BD9-81ED-4DB2-BD59-A6C34878D82A}">
                    <a16:rowId xmlns:a16="http://schemas.microsoft.com/office/drawing/2014/main" val="10000"/>
                  </a:ext>
                </a:extLst>
              </a:tr>
              <a:tr h="3864681">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52" name="正方形/長方形 1"/>
          <p:cNvSpPr>
            <a:spLocks noChangeArrowheads="1"/>
          </p:cNvSpPr>
          <p:nvPr/>
        </p:nvSpPr>
        <p:spPr bwMode="auto">
          <a:xfrm>
            <a:off x="179512" y="4642768"/>
            <a:ext cx="5184576" cy="1594544"/>
          </a:xfrm>
          <a:prstGeom prst="rect">
            <a:avLst/>
          </a:prstGeom>
          <a:noFill/>
          <a:ln w="9525" algn="ctr">
            <a:noFill/>
            <a:round/>
            <a:headEnd/>
            <a:tailEnd/>
          </a:ln>
        </p:spPr>
        <p:txBody>
          <a:bodyPr/>
          <a:lstStyle/>
          <a:p>
            <a:pPr marL="174625" indent="-174625">
              <a:lnSpc>
                <a:spcPts val="16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◆実施期間・時間</a:t>
            </a:r>
          </a:p>
          <a:p>
            <a:pPr marL="174625" indent="-174625">
              <a:lnSpc>
                <a:spcPts val="16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期間：暑くなり始めの５月から９月末まで</a:t>
            </a:r>
          </a:p>
          <a:p>
            <a:pPr marL="174625" indent="-174625">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時間：各施設・店舗の営業時間内でご協力可能な範囲</a:t>
            </a:r>
          </a:p>
          <a:p>
            <a:pPr marL="174625" indent="-174625">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実施期間は目安であり、各施設・店舗の状況により変更可能</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7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◆協力施設・店舗数</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2100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軒（</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日時点）</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440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軒</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p:txBody>
      </p:sp>
      <p:grpSp>
        <p:nvGrpSpPr>
          <p:cNvPr id="41" name="グループ化 40"/>
          <p:cNvGrpSpPr/>
          <p:nvPr/>
        </p:nvGrpSpPr>
        <p:grpSpPr>
          <a:xfrm>
            <a:off x="1761894" y="536135"/>
            <a:ext cx="7246362" cy="657826"/>
            <a:chOff x="3075868" y="2420887"/>
            <a:chExt cx="3566983"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75868" y="2595388"/>
              <a:ext cx="3566983" cy="541835"/>
            </a:xfrm>
            <a:prstGeom prst="rect">
              <a:avLst/>
            </a:prstGeom>
          </p:spPr>
          <p:txBody>
            <a:bodyPr wrap="square">
              <a:spAutoFit/>
            </a:bodyPr>
            <a:lstStyle/>
            <a:p>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4" name="角丸四角形 43"/>
          <p:cNvSpPr/>
          <p:nvPr/>
        </p:nvSpPr>
        <p:spPr>
          <a:xfrm>
            <a:off x="19353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取組①</a:t>
            </a:r>
          </a:p>
        </p:txBody>
      </p:sp>
      <p:graphicFrame>
        <p:nvGraphicFramePr>
          <p:cNvPr id="45" name="表 44"/>
          <p:cNvGraphicFramePr>
            <a:graphicFrameLocks noGrp="1"/>
          </p:cNvGraphicFramePr>
          <p:nvPr>
            <p:extLst>
              <p:ext uri="{D42A27DB-BD31-4B8C-83A1-F6EECF244321}">
                <p14:modId xmlns:p14="http://schemas.microsoft.com/office/powerpoint/2010/main" val="2345828813"/>
              </p:ext>
            </p:extLst>
          </p:nvPr>
        </p:nvGraphicFramePr>
        <p:xfrm>
          <a:off x="155341" y="1243362"/>
          <a:ext cx="8831835" cy="966748"/>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326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634110">
                <a:tc>
                  <a:txBody>
                    <a:bodyPr/>
                    <a:lstStyle/>
                    <a:p>
                      <a:pPr marL="180000" marR="0" lvl="0" indent="-457200" algn="l" defTabSz="914400" rtl="0" eaLnBrk="1" fontAlgn="auto" latinLnBrk="0" hangingPunct="1">
                        <a:lnSpc>
                          <a:spcPct val="100000"/>
                        </a:lnSpc>
                        <a:spcBef>
                          <a:spcPts val="600"/>
                        </a:spcBef>
                        <a:spcAft>
                          <a:spcPts val="0"/>
                        </a:spcAft>
                        <a:buClrTx/>
                        <a:buSzTx/>
                        <a:buFontTx/>
                        <a:buNone/>
                        <a:tabLst/>
                        <a:defRPr/>
                      </a:pP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■猛暑の際における外出先の一時避難所として、暑さをしのげる涼しい空間（クールオアシス）を、薬局・携帯ショップ・スーパー・コンビニ等施設店舗の協力により府民等に対してご提供いただく。</a:t>
                      </a: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8" name="正方形/長方形 1"/>
          <p:cNvSpPr>
            <a:spLocks noChangeArrowheads="1"/>
          </p:cNvSpPr>
          <p:nvPr/>
        </p:nvSpPr>
        <p:spPr bwMode="auto">
          <a:xfrm>
            <a:off x="7261761" y="890461"/>
            <a:ext cx="1895313"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2D226355-F962-44D8-A14A-4CDD15E7C7BD}" type="slidenum">
              <a:rPr lang="en-US" altLang="ja-JP" sz="2200" b="1" smtClean="0">
                <a:latin typeface="Meiryo UI" panose="020B0604030504040204" pitchFamily="50" charset="-128"/>
                <a:ea typeface="Meiryo UI" panose="020B0604030504040204" pitchFamily="50" charset="-128"/>
              </a:rPr>
              <a:t>18</a:t>
            </a:fld>
            <a:endParaRPr lang="ja-JP" altLang="en-US" sz="2200" b="1"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ECE9D6FB-DE4C-44B6-BBAE-C554D7449E60}"/>
              </a:ext>
            </a:extLst>
          </p:cNvPr>
          <p:cNvSpPr/>
          <p:nvPr/>
        </p:nvSpPr>
        <p:spPr>
          <a:xfrm>
            <a:off x="1892615" y="662831"/>
            <a:ext cx="5449687" cy="400110"/>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おおさかクールオアシスプロジェクト</a:t>
            </a:r>
          </a:p>
        </p:txBody>
      </p:sp>
      <p:sp>
        <p:nvSpPr>
          <p:cNvPr id="37" name="テキスト ボックス 36"/>
          <p:cNvSpPr txBox="1"/>
          <p:nvPr/>
        </p:nvSpPr>
        <p:spPr>
          <a:xfrm>
            <a:off x="216754" y="2636912"/>
            <a:ext cx="4744309" cy="523220"/>
          </a:xfrm>
          <a:prstGeom prst="rect">
            <a:avLst/>
          </a:prstGeom>
          <a:noFill/>
        </p:spPr>
        <p:txBody>
          <a:bodyPr wrap="square" rtlCol="0">
            <a:spAutoFit/>
          </a:bodyPr>
          <a:lstStyle/>
          <a:p>
            <a:r>
              <a:rPr lang="ja-JP" altLang="en-US" sz="1400" b="1" u="sng" dirty="0">
                <a:latin typeface="メイリオ" panose="020B0604030504040204" pitchFamily="50" charset="-128"/>
                <a:ea typeface="メイリオ" panose="020B0604030504040204" pitchFamily="50" charset="-128"/>
                <a:cs typeface="メイリオ" panose="020B0604030504040204" pitchFamily="50" charset="-128"/>
              </a:rPr>
              <a:t>◆クールオアシスでのご協力いただく内容</a:t>
            </a:r>
            <a:endParaRPr lang="en-US" altLang="ja-JP" sz="1400" b="1" u="sng"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b="1" u="sng" dirty="0">
                <a:latin typeface="メイリオ" panose="020B0604030504040204" pitchFamily="50" charset="-128"/>
                <a:ea typeface="メイリオ" panose="020B0604030504040204" pitchFamily="50" charset="-128"/>
                <a:cs typeface="メイリオ" panose="020B0604030504040204" pitchFamily="50" charset="-128"/>
              </a:rPr>
              <a:t>（標識の掲示以外は、参加施設の可能な内容で実施）</a:t>
            </a:r>
            <a:endParaRPr kumimoji="1" lang="ja-JP" altLang="en-US" sz="14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2" name="図 31">
            <a:extLst>
              <a:ext uri="{FF2B5EF4-FFF2-40B4-BE49-F238E27FC236}">
                <a16:creationId xmlns:a16="http://schemas.microsoft.com/office/drawing/2014/main" id="{E8547C41-950D-4215-BDEE-ED30F484DD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45505" y="2797745"/>
            <a:ext cx="1238068" cy="1749520"/>
          </a:xfrm>
          <a:prstGeom prst="rect">
            <a:avLst/>
          </a:prstGeom>
        </p:spPr>
      </p:pic>
      <p:pic>
        <p:nvPicPr>
          <p:cNvPr id="34" name="図 33">
            <a:extLst>
              <a:ext uri="{FF2B5EF4-FFF2-40B4-BE49-F238E27FC236}">
                <a16:creationId xmlns:a16="http://schemas.microsoft.com/office/drawing/2014/main" id="{1A9F812B-6215-4774-8454-58858FE2FE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1769" y="3140968"/>
            <a:ext cx="4406255" cy="1443240"/>
          </a:xfrm>
          <a:prstGeom prst="rect">
            <a:avLst/>
          </a:prstGeom>
        </p:spPr>
      </p:pic>
      <p:pic>
        <p:nvPicPr>
          <p:cNvPr id="19" name="図 18">
            <a:extLst>
              <a:ext uri="{FF2B5EF4-FFF2-40B4-BE49-F238E27FC236}">
                <a16:creationId xmlns:a16="http://schemas.microsoft.com/office/drawing/2014/main" id="{D06A011A-1354-4D26-BDBA-F72268E9EEE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629440" y="4509120"/>
            <a:ext cx="2251488" cy="1507881"/>
          </a:xfrm>
          <a:prstGeom prst="rect">
            <a:avLst/>
          </a:prstGeom>
          <a:ln w="12700">
            <a:solidFill>
              <a:srgbClr val="FFFFFF"/>
            </a:solidFill>
          </a:ln>
        </p:spPr>
      </p:pic>
      <p:sp>
        <p:nvSpPr>
          <p:cNvPr id="20" name="テキスト ボックス 19">
            <a:extLst>
              <a:ext uri="{FF2B5EF4-FFF2-40B4-BE49-F238E27FC236}">
                <a16:creationId xmlns:a16="http://schemas.microsoft.com/office/drawing/2014/main" id="{5D5D92F6-D4CD-4458-BA03-986E2CA39A4D}"/>
              </a:ext>
            </a:extLst>
          </p:cNvPr>
          <p:cNvSpPr txBox="1"/>
          <p:nvPr/>
        </p:nvSpPr>
        <p:spPr>
          <a:xfrm>
            <a:off x="6948264" y="4145080"/>
            <a:ext cx="1992156" cy="370422"/>
          </a:xfrm>
          <a:prstGeom prst="rect">
            <a:avLst/>
          </a:prstGeom>
          <a:noFill/>
        </p:spPr>
        <p:txBody>
          <a:bodyPr wrap="square" rtlCol="0">
            <a:spAutoFit/>
          </a:bodyPr>
          <a:lstStyle/>
          <a:p>
            <a:pPr>
              <a:lnSpc>
                <a:spcPts val="2600"/>
              </a:lnSpc>
            </a:pPr>
            <a:r>
              <a:rPr lang="ja-JP" altLang="en-US" sz="1100" b="1" dirty="0">
                <a:ln w="0">
                  <a:noFill/>
                </a:ln>
                <a:effectLst/>
                <a:latin typeface="Meiryo UI" panose="020B0604030504040204" pitchFamily="50" charset="-128"/>
                <a:ea typeface="Meiryo UI" panose="020B0604030504040204" pitchFamily="50" charset="-128"/>
              </a:rPr>
              <a:t>▲庁内協力施設の様子（例）</a:t>
            </a:r>
            <a:endParaRPr lang="en-US" altLang="ja-JP" sz="1100" b="1" dirty="0">
              <a:ln w="0">
                <a:noFill/>
              </a:ln>
              <a:effectLst/>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EBC830EA-BC6B-44A6-9142-64D2807A089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836940" y="2797745"/>
            <a:ext cx="1965795" cy="1461591"/>
          </a:xfrm>
          <a:prstGeom prst="rect">
            <a:avLst/>
          </a:prstGeom>
          <a:ln w="12700">
            <a:solidFill>
              <a:srgbClr val="FFFFFF"/>
            </a:solidFill>
          </a:ln>
        </p:spPr>
      </p:pic>
      <p:pic>
        <p:nvPicPr>
          <p:cNvPr id="3" name="図 2">
            <a:extLst>
              <a:ext uri="{FF2B5EF4-FFF2-40B4-BE49-F238E27FC236}">
                <a16:creationId xmlns:a16="http://schemas.microsoft.com/office/drawing/2014/main" id="{F2608508-BB66-436A-83B8-8B27B8ECBF6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003439" y="4831689"/>
            <a:ext cx="1867373" cy="1366121"/>
          </a:xfrm>
          <a:prstGeom prst="rect">
            <a:avLst/>
          </a:prstGeom>
          <a:ln w="12700" cap="sq" cmpd="thickThin">
            <a:solidFill>
              <a:srgbClr val="FFFFFF"/>
            </a:solidFill>
            <a:prstDash val="solid"/>
            <a:miter lim="800000"/>
          </a:ln>
          <a:effectLst/>
        </p:spPr>
      </p:pic>
      <p:sp>
        <p:nvSpPr>
          <p:cNvPr id="24" name="テキスト ボックス 23">
            <a:extLst>
              <a:ext uri="{FF2B5EF4-FFF2-40B4-BE49-F238E27FC236}">
                <a16:creationId xmlns:a16="http://schemas.microsoft.com/office/drawing/2014/main" id="{C1BFB401-8311-42E1-84C2-B579DDD9A232}"/>
              </a:ext>
            </a:extLst>
          </p:cNvPr>
          <p:cNvSpPr txBox="1"/>
          <p:nvPr/>
        </p:nvSpPr>
        <p:spPr>
          <a:xfrm>
            <a:off x="7203039" y="5888875"/>
            <a:ext cx="1737756" cy="370422"/>
          </a:xfrm>
          <a:prstGeom prst="rect">
            <a:avLst/>
          </a:prstGeom>
          <a:noFill/>
        </p:spPr>
        <p:txBody>
          <a:bodyPr wrap="square" rtlCol="0">
            <a:spAutoFit/>
          </a:bodyPr>
          <a:lstStyle/>
          <a:p>
            <a:pPr>
              <a:lnSpc>
                <a:spcPts val="2600"/>
              </a:lnSpc>
            </a:pPr>
            <a:r>
              <a:rPr lang="ja-JP" altLang="en-US" sz="1100" b="1" dirty="0">
                <a:ln w="0">
                  <a:noFill/>
                </a:ln>
                <a:effectLst/>
                <a:latin typeface="Meiryo UI" panose="020B0604030504040204" pitchFamily="50" charset="-128"/>
                <a:ea typeface="Meiryo UI" panose="020B0604030504040204" pitchFamily="50" charset="-128"/>
              </a:rPr>
              <a:t>▲協力店舗の様子（例）</a:t>
            </a:r>
            <a:endParaRPr lang="en-US" altLang="ja-JP" sz="1100" b="1" dirty="0">
              <a:ln w="0">
                <a:noFill/>
              </a:ln>
              <a:effectLst/>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9B3ADC59-80FF-4227-8F3E-680804ED0250}"/>
              </a:ext>
            </a:extLst>
          </p:cNvPr>
          <p:cNvSpPr txBox="1"/>
          <p:nvPr/>
        </p:nvSpPr>
        <p:spPr>
          <a:xfrm>
            <a:off x="5076056" y="4437112"/>
            <a:ext cx="1454776" cy="370422"/>
          </a:xfrm>
          <a:prstGeom prst="rect">
            <a:avLst/>
          </a:prstGeom>
          <a:noFill/>
        </p:spPr>
        <p:txBody>
          <a:bodyPr wrap="square" rtlCol="0">
            <a:spAutoFit/>
          </a:bodyPr>
          <a:lstStyle/>
          <a:p>
            <a:pPr>
              <a:lnSpc>
                <a:spcPts val="2600"/>
              </a:lnSpc>
            </a:pPr>
            <a:r>
              <a:rPr lang="ja-JP" altLang="en-US" sz="1100" b="1" dirty="0">
                <a:ln w="0">
                  <a:noFill/>
                </a:ln>
                <a:effectLst/>
                <a:latin typeface="Meiryo UI" panose="020B0604030504040204" pitchFamily="50" charset="-128"/>
                <a:ea typeface="Meiryo UI" panose="020B0604030504040204" pitchFamily="50" charset="-128"/>
              </a:rPr>
              <a:t>▲協力標識ステッカー</a:t>
            </a:r>
            <a:endParaRPr lang="en-US" altLang="ja-JP" sz="1100" b="1" dirty="0">
              <a:ln w="0">
                <a:noFill/>
              </a:ln>
              <a:effectLst/>
              <a:latin typeface="Meiryo UI" panose="020B0604030504040204" pitchFamily="50" charset="-128"/>
              <a:ea typeface="Meiryo UI" panose="020B0604030504040204" pitchFamily="50" charset="-128"/>
            </a:endParaRPr>
          </a:p>
        </p:txBody>
      </p:sp>
      <p:sp>
        <p:nvSpPr>
          <p:cNvPr id="26" name="四角形: 角を丸くする 25">
            <a:extLst>
              <a:ext uri="{FF2B5EF4-FFF2-40B4-BE49-F238E27FC236}">
                <a16:creationId xmlns:a16="http://schemas.microsoft.com/office/drawing/2014/main" id="{681110B8-02C3-43E5-87B1-5BFD70B639CC}"/>
              </a:ext>
            </a:extLst>
          </p:cNvPr>
          <p:cNvSpPr/>
          <p:nvPr/>
        </p:nvSpPr>
        <p:spPr>
          <a:xfrm>
            <a:off x="748562" y="6282186"/>
            <a:ext cx="7460855" cy="48241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ja-JP" sz="1400" b="1" dirty="0">
                <a:solidFill>
                  <a:schemeClr val="bg1"/>
                </a:solidFill>
                <a:latin typeface="Meiryo UI" panose="020B0604030504040204" pitchFamily="50" charset="-128"/>
                <a:ea typeface="Meiryo UI" panose="020B0604030504040204" pitchFamily="50" charset="-128"/>
              </a:rPr>
              <a:t>2025</a:t>
            </a:r>
            <a:r>
              <a:rPr lang="ja-JP" altLang="en-US" sz="1400" b="1" dirty="0">
                <a:solidFill>
                  <a:schemeClr val="bg1"/>
                </a:solidFill>
                <a:latin typeface="Meiryo UI" panose="020B0604030504040204" pitchFamily="50" charset="-128"/>
                <a:ea typeface="Meiryo UI" panose="020B0604030504040204" pitchFamily="50" charset="-128"/>
              </a:rPr>
              <a:t>年度（</a:t>
            </a:r>
            <a:r>
              <a:rPr lang="en-US" altLang="ja-JP" sz="1400" b="1" dirty="0">
                <a:solidFill>
                  <a:schemeClr val="bg1"/>
                </a:solidFill>
                <a:latin typeface="Meiryo UI" panose="020B0604030504040204" pitchFamily="50" charset="-128"/>
                <a:ea typeface="Meiryo UI" panose="020B0604030504040204" pitchFamily="50" charset="-128"/>
              </a:rPr>
              <a:t>R7</a:t>
            </a:r>
            <a:r>
              <a:rPr lang="ja-JP" altLang="en-US" sz="1400" b="1" dirty="0">
                <a:solidFill>
                  <a:schemeClr val="bg1"/>
                </a:solidFill>
                <a:latin typeface="Meiryo UI" panose="020B0604030504040204" pitchFamily="50" charset="-128"/>
                <a:ea typeface="Meiryo UI" panose="020B0604030504040204" pitchFamily="50" charset="-128"/>
              </a:rPr>
              <a:t>）継続予定</a:t>
            </a:r>
            <a:endParaRPr lang="en-US" altLang="ja-JP" sz="140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74907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（２）涼しい空間</a:t>
            </a: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の</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活用促進</a:t>
            </a:r>
          </a:p>
        </p:txBody>
      </p:sp>
      <p:graphicFrame>
        <p:nvGraphicFramePr>
          <p:cNvPr id="16" name="表 15"/>
          <p:cNvGraphicFramePr>
            <a:graphicFrameLocks noGrp="1"/>
          </p:cNvGraphicFramePr>
          <p:nvPr>
            <p:extLst>
              <p:ext uri="{D42A27DB-BD31-4B8C-83A1-F6EECF244321}">
                <p14:modId xmlns:p14="http://schemas.microsoft.com/office/powerpoint/2010/main" val="4199971317"/>
              </p:ext>
            </p:extLst>
          </p:nvPr>
        </p:nvGraphicFramePr>
        <p:xfrm>
          <a:off x="155341" y="2535301"/>
          <a:ext cx="8831835" cy="3966293"/>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55241">
                <a:tc>
                  <a:txBody>
                    <a:bodyPr/>
                    <a:lstStyle/>
                    <a:p>
                      <a:pPr algn="ctr"/>
                      <a:r>
                        <a:rPr kumimoji="1" lang="en-US" altLang="ja-JP"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R6</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）の具体的</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な取組内容</a:t>
                      </a:r>
                    </a:p>
                  </a:txBody>
                  <a:tcPr marL="0" marR="0" marT="0" marB="0" anchor="ctr">
                    <a:solidFill>
                      <a:srgbClr val="0070C0"/>
                    </a:solidFill>
                  </a:tcPr>
                </a:tc>
                <a:extLst>
                  <a:ext uri="{0D108BD9-81ED-4DB2-BD59-A6C34878D82A}">
                    <a16:rowId xmlns:a16="http://schemas.microsoft.com/office/drawing/2014/main" val="10000"/>
                  </a:ext>
                </a:extLst>
              </a:tr>
              <a:tr h="3611052">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grpSp>
        <p:nvGrpSpPr>
          <p:cNvPr id="41" name="グループ化 40"/>
          <p:cNvGrpSpPr/>
          <p:nvPr/>
        </p:nvGrpSpPr>
        <p:grpSpPr>
          <a:xfrm>
            <a:off x="1740814" y="561548"/>
            <a:ext cx="7246362" cy="657826"/>
            <a:chOff x="3075868" y="2420887"/>
            <a:chExt cx="3566983"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75868" y="2595388"/>
              <a:ext cx="3566983" cy="541835"/>
            </a:xfrm>
            <a:prstGeom prst="rect">
              <a:avLst/>
            </a:prstGeom>
          </p:spPr>
          <p:txBody>
            <a:bodyPr wrap="square">
              <a:spAutoFit/>
            </a:bodyPr>
            <a:lstStyle/>
            <a:p>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4" name="角丸四角形 43"/>
          <p:cNvSpPr/>
          <p:nvPr/>
        </p:nvSpPr>
        <p:spPr>
          <a:xfrm>
            <a:off x="19353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取組②</a:t>
            </a:r>
          </a:p>
        </p:txBody>
      </p:sp>
      <p:sp>
        <p:nvSpPr>
          <p:cNvPr id="18" name="正方形/長方形 1"/>
          <p:cNvSpPr>
            <a:spLocks noChangeArrowheads="1"/>
          </p:cNvSpPr>
          <p:nvPr/>
        </p:nvSpPr>
        <p:spPr bwMode="auto">
          <a:xfrm>
            <a:off x="7261761" y="890461"/>
            <a:ext cx="1895313"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2D226355-F962-44D8-A14A-4CDD15E7C7BD}" type="slidenum">
              <a:rPr lang="en-US" altLang="ja-JP" sz="2200" b="1" smtClean="0">
                <a:latin typeface="Meiryo UI" panose="020B0604030504040204" pitchFamily="50" charset="-128"/>
                <a:ea typeface="Meiryo UI" panose="020B0604030504040204" pitchFamily="50" charset="-128"/>
              </a:rPr>
              <a:t>19</a:t>
            </a:fld>
            <a:endParaRPr lang="ja-JP" altLang="en-US" sz="2200" b="1"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ECE9D6FB-DE4C-44B6-BBAE-C554D7449E60}"/>
              </a:ext>
            </a:extLst>
          </p:cNvPr>
          <p:cNvSpPr/>
          <p:nvPr/>
        </p:nvSpPr>
        <p:spPr>
          <a:xfrm>
            <a:off x="1892615" y="662831"/>
            <a:ext cx="5449687" cy="400110"/>
          </a:xfrm>
          <a:prstGeom prst="rect">
            <a:avLst/>
          </a:prstGeom>
        </p:spPr>
        <p:txBody>
          <a:bodyPr wrap="square">
            <a:spAutoFit/>
          </a:bodyPr>
          <a:lstStyle/>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ひんやりマップの公開</a:t>
            </a:r>
          </a:p>
        </p:txBody>
      </p:sp>
      <p:sp>
        <p:nvSpPr>
          <p:cNvPr id="47" name="テキスト ボックス 46">
            <a:extLst>
              <a:ext uri="{FF2B5EF4-FFF2-40B4-BE49-F238E27FC236}">
                <a16:creationId xmlns:a16="http://schemas.microsoft.com/office/drawing/2014/main" id="{4C245D0C-D9E2-4E18-A440-B60668D32CDC}"/>
              </a:ext>
            </a:extLst>
          </p:cNvPr>
          <p:cNvSpPr txBox="1"/>
          <p:nvPr/>
        </p:nvSpPr>
        <p:spPr>
          <a:xfrm>
            <a:off x="4988363" y="5107450"/>
            <a:ext cx="1935240" cy="738664"/>
          </a:xfrm>
          <a:prstGeom prst="rect">
            <a:avLst/>
          </a:prstGeom>
          <a:noFill/>
          <a:ln w="22225">
            <a:noFill/>
          </a:ln>
        </p:spPr>
        <p:txBody>
          <a:bodyPr wrap="square" rtlCol="0">
            <a:spAutoFit/>
          </a:bodyPr>
          <a:lstStyle/>
          <a:p>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新聞等：２社</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テレビ：７社</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番組）</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a:extLst>
              <a:ext uri="{FF2B5EF4-FFF2-40B4-BE49-F238E27FC236}">
                <a16:creationId xmlns:a16="http://schemas.microsoft.com/office/drawing/2014/main" id="{5AE4BBB3-DC5D-4265-97C1-353714093B55}"/>
              </a:ext>
            </a:extLst>
          </p:cNvPr>
          <p:cNvSpPr txBox="1"/>
          <p:nvPr/>
        </p:nvSpPr>
        <p:spPr>
          <a:xfrm>
            <a:off x="4837120" y="2908200"/>
            <a:ext cx="1801152" cy="378052"/>
          </a:xfrm>
          <a:prstGeom prst="rect">
            <a:avLst/>
          </a:prstGeom>
          <a:noFill/>
        </p:spPr>
        <p:txBody>
          <a:bodyPr wrap="square" rtlCol="0" anchor="ctr">
            <a:spAutoFit/>
          </a:bodyPr>
          <a:lstStyle/>
          <a:p>
            <a:pPr>
              <a:lnSpc>
                <a:spcPts val="2600"/>
              </a:lnSpc>
            </a:pPr>
            <a:r>
              <a:rPr lang="ja-JP" altLang="en-US" sz="1400" b="1" dirty="0">
                <a:ln w="0">
                  <a:noFill/>
                </a:ln>
                <a:latin typeface="Meiryo UI" panose="020B0604030504040204" pitchFamily="50" charset="-128"/>
                <a:ea typeface="Meiryo UI" panose="020B0604030504040204" pitchFamily="50" charset="-128"/>
              </a:rPr>
              <a:t>　◆マッピング件数</a:t>
            </a:r>
            <a:endParaRPr lang="en-US" altLang="ja-JP" sz="1400" b="1" dirty="0">
              <a:ln w="0">
                <a:noFill/>
              </a:ln>
              <a:effectLst/>
              <a:latin typeface="Meiryo UI" panose="020B0604030504040204" pitchFamily="50" charset="-128"/>
              <a:ea typeface="Meiryo UI" panose="020B0604030504040204" pitchFamily="50" charset="-128"/>
            </a:endParaRPr>
          </a:p>
        </p:txBody>
      </p:sp>
      <p:sp>
        <p:nvSpPr>
          <p:cNvPr id="23" name="角丸四角形 28">
            <a:extLst>
              <a:ext uri="{FF2B5EF4-FFF2-40B4-BE49-F238E27FC236}">
                <a16:creationId xmlns:a16="http://schemas.microsoft.com/office/drawing/2014/main" id="{712BDE25-0483-4C96-9A57-550A2731418B}"/>
              </a:ext>
            </a:extLst>
          </p:cNvPr>
          <p:cNvSpPr/>
          <p:nvPr/>
        </p:nvSpPr>
        <p:spPr>
          <a:xfrm>
            <a:off x="4997069" y="4649882"/>
            <a:ext cx="2237173" cy="407738"/>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b="1" dirty="0">
                <a:latin typeface="Meiryo UI" pitchFamily="50" charset="-128"/>
                <a:ea typeface="Meiryo UI" pitchFamily="50" charset="-128"/>
                <a:cs typeface="Meiryo UI" pitchFamily="50" charset="-128"/>
              </a:rPr>
              <a:t>メディアによる紹介</a:t>
            </a:r>
          </a:p>
        </p:txBody>
      </p:sp>
      <p:sp>
        <p:nvSpPr>
          <p:cNvPr id="27" name="テキスト ボックス 26">
            <a:extLst>
              <a:ext uri="{FF2B5EF4-FFF2-40B4-BE49-F238E27FC236}">
                <a16:creationId xmlns:a16="http://schemas.microsoft.com/office/drawing/2014/main" id="{1015DA51-CC9F-4675-AA9C-05704E7E7D9B}"/>
              </a:ext>
            </a:extLst>
          </p:cNvPr>
          <p:cNvSpPr txBox="1"/>
          <p:nvPr/>
        </p:nvSpPr>
        <p:spPr>
          <a:xfrm>
            <a:off x="4840593" y="3965853"/>
            <a:ext cx="3384376" cy="523220"/>
          </a:xfrm>
          <a:prstGeom prst="rect">
            <a:avLst/>
          </a:prstGeom>
          <a:noFill/>
        </p:spPr>
        <p:txBody>
          <a:bodyPr wrap="square">
            <a:spAutoFit/>
          </a:bodyPr>
          <a:lstStyle/>
          <a:p>
            <a:pPr marL="18000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◆アクセス数</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146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千件</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（令和６年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月末時点）</a:t>
            </a:r>
            <a:r>
              <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dirty="0"/>
          </a:p>
        </p:txBody>
      </p:sp>
      <p:graphicFrame>
        <p:nvGraphicFramePr>
          <p:cNvPr id="36" name="表 35">
            <a:extLst>
              <a:ext uri="{FF2B5EF4-FFF2-40B4-BE49-F238E27FC236}">
                <a16:creationId xmlns:a16="http://schemas.microsoft.com/office/drawing/2014/main" id="{A9622AC2-FA69-4142-9D21-A9D0D6D6739A}"/>
              </a:ext>
            </a:extLst>
          </p:cNvPr>
          <p:cNvGraphicFramePr>
            <a:graphicFrameLocks noGrp="1"/>
          </p:cNvGraphicFramePr>
          <p:nvPr>
            <p:extLst>
              <p:ext uri="{D42A27DB-BD31-4B8C-83A1-F6EECF244321}">
                <p14:modId xmlns:p14="http://schemas.microsoft.com/office/powerpoint/2010/main" val="809987808"/>
              </p:ext>
            </p:extLst>
          </p:nvPr>
        </p:nvGraphicFramePr>
        <p:xfrm>
          <a:off x="139010" y="1295007"/>
          <a:ext cx="8831835" cy="1208109"/>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52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855708">
                <a:tc>
                  <a:txBody>
                    <a:bodyPr/>
                    <a:lstStyle/>
                    <a:p>
                      <a:pPr marL="180000" marR="0" lvl="0" indent="-457200" algn="l" defTabSz="914400" rtl="0" eaLnBrk="1" fontAlgn="auto" latinLnBrk="0" hangingPunct="1">
                        <a:lnSpc>
                          <a:spcPct val="100000"/>
                        </a:lnSpc>
                        <a:spcBef>
                          <a:spcPts val="600"/>
                        </a:spcBef>
                        <a:spcAft>
                          <a:spcPts val="0"/>
                        </a:spcAft>
                        <a:buClrTx/>
                        <a:buSzTx/>
                        <a:buFontTx/>
                        <a:buNone/>
                        <a:tabLst/>
                        <a:defRPr/>
                      </a:pP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■府内の暑さをしのげる涼しい空間（クールオアシス）や熱中症特別警戒アラート発令時に開放されるクーリングシェルター等をまとめてマッピングし令和６年６月</a:t>
                      </a:r>
                      <a:r>
                        <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日に公開。</a:t>
                      </a:r>
                      <a:endPar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l" defTabSz="914400" rtl="0" eaLnBrk="1" fontAlgn="auto" latinLnBrk="0" hangingPunct="1">
                        <a:lnSpc>
                          <a:spcPct val="100000"/>
                        </a:lnSpc>
                        <a:spcBef>
                          <a:spcPts val="600"/>
                        </a:spcBef>
                        <a:spcAft>
                          <a:spcPts val="0"/>
                        </a:spcAft>
                        <a:buClrTx/>
                        <a:buSzTx/>
                        <a:buFontTx/>
                        <a:buNone/>
                        <a:tabLst/>
                        <a:defRPr/>
                      </a:pP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■お出かけ等の際に簡単に確認できるツールとして利用いただくことで、府民への周知と啓発を図る。</a:t>
                      </a: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pic>
        <p:nvPicPr>
          <p:cNvPr id="37" name="図 36">
            <a:extLst>
              <a:ext uri="{FF2B5EF4-FFF2-40B4-BE49-F238E27FC236}">
                <a16:creationId xmlns:a16="http://schemas.microsoft.com/office/drawing/2014/main" id="{43C4756C-C6E1-406E-A2C2-1FDA69AFE6D5}"/>
              </a:ext>
            </a:extLst>
          </p:cNvPr>
          <p:cNvPicPr/>
          <p:nvPr/>
        </p:nvPicPr>
        <p:blipFill rotWithShape="1">
          <a:blip r:embed="rId3" cstate="screen">
            <a:extLst>
              <a:ext uri="{28A0092B-C50C-407E-A947-70E740481C1C}">
                <a14:useLocalDpi xmlns:a14="http://schemas.microsoft.com/office/drawing/2010/main"/>
              </a:ext>
            </a:extLst>
          </a:blip>
          <a:srcRect/>
          <a:stretch/>
        </p:blipFill>
        <p:spPr>
          <a:xfrm>
            <a:off x="184334" y="3071489"/>
            <a:ext cx="4675696" cy="2645547"/>
          </a:xfrm>
          <a:prstGeom prst="rect">
            <a:avLst/>
          </a:prstGeom>
        </p:spPr>
      </p:pic>
      <p:sp>
        <p:nvSpPr>
          <p:cNvPr id="45" name="テキスト ボックス 44">
            <a:extLst>
              <a:ext uri="{FF2B5EF4-FFF2-40B4-BE49-F238E27FC236}">
                <a16:creationId xmlns:a16="http://schemas.microsoft.com/office/drawing/2014/main" id="{329423A0-A843-4DDC-823E-C167C9427719}"/>
              </a:ext>
            </a:extLst>
          </p:cNvPr>
          <p:cNvSpPr txBox="1"/>
          <p:nvPr/>
        </p:nvSpPr>
        <p:spPr>
          <a:xfrm>
            <a:off x="4997069" y="3253543"/>
            <a:ext cx="3887442" cy="738664"/>
          </a:xfrm>
          <a:prstGeom prst="rect">
            <a:avLst/>
          </a:prstGeom>
          <a:noFill/>
        </p:spPr>
        <p:txBody>
          <a:bodyPr wrap="square">
            <a:spAutoFit/>
          </a:bodyPr>
          <a:lstStyle/>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クールオアシス（民間の施設・店舗）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2100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軒</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クールオアシス（府・市町村）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290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軒</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kumimoji="1" lang="ja-JP" altLang="en-US" sz="1400" dirty="0">
                <a:latin typeface="Meiryo UI" panose="020B0604030504040204" pitchFamily="50" charset="-128"/>
                <a:ea typeface="Meiryo UI" panose="020B0604030504040204" pitchFamily="50" charset="-128"/>
              </a:rPr>
              <a:t>指定暑熱避難施設（クーリングシェルター） </a:t>
            </a:r>
            <a:r>
              <a:rPr kumimoji="1" lang="en-US" altLang="ja-JP" sz="1400" dirty="0">
                <a:latin typeface="Meiryo UI" panose="020B0604030504040204" pitchFamily="50" charset="-128"/>
                <a:ea typeface="Meiryo UI" panose="020B0604030504040204" pitchFamily="50" charset="-128"/>
              </a:rPr>
              <a:t>707</a:t>
            </a:r>
            <a:r>
              <a:rPr kumimoji="1" lang="ja-JP" altLang="en-US" sz="1400" dirty="0">
                <a:latin typeface="Meiryo UI" panose="020B0604030504040204" pitchFamily="50" charset="-128"/>
                <a:ea typeface="Meiryo UI" panose="020B0604030504040204" pitchFamily="50" charset="-128"/>
              </a:rPr>
              <a:t>軒</a:t>
            </a:r>
            <a:endParaRPr kumimoji="1" lang="ja-JP" altLang="en-US" sz="1200" dirty="0"/>
          </a:p>
        </p:txBody>
      </p:sp>
      <p:sp>
        <p:nvSpPr>
          <p:cNvPr id="48" name="テキスト ボックス 47">
            <a:extLst>
              <a:ext uri="{FF2B5EF4-FFF2-40B4-BE49-F238E27FC236}">
                <a16:creationId xmlns:a16="http://schemas.microsoft.com/office/drawing/2014/main" id="{DD015874-EF1E-4420-A486-02B73FA2F202}"/>
              </a:ext>
            </a:extLst>
          </p:cNvPr>
          <p:cNvSpPr txBox="1"/>
          <p:nvPr/>
        </p:nvSpPr>
        <p:spPr>
          <a:xfrm>
            <a:off x="4283968" y="6053226"/>
            <a:ext cx="2485405" cy="400110"/>
          </a:xfrm>
          <a:prstGeom prst="rect">
            <a:avLst/>
          </a:prstGeom>
          <a:noFill/>
        </p:spPr>
        <p:txBody>
          <a:bodyPr wrap="square" rtlCol="0" anchor="ctr">
            <a:spAutoFit/>
          </a:bodyPr>
          <a:lstStyle/>
          <a:p>
            <a:pPr>
              <a:lnSpc>
                <a:spcPts val="1200"/>
              </a:lnSpc>
            </a:pPr>
            <a:r>
              <a:rPr lang="ja-JP" altLang="en-US" sz="1200" dirty="0">
                <a:ln w="0">
                  <a:noFill/>
                </a:ln>
                <a:latin typeface="Meiryo UI" panose="020B0604030504040204" pitchFamily="50" charset="-128"/>
                <a:ea typeface="Meiryo UI" panose="020B0604030504040204" pitchFamily="50" charset="-128"/>
              </a:rPr>
              <a:t>朝日放送テレビ「おはよう朝日です」▶</a:t>
            </a:r>
            <a:endParaRPr lang="en-US" altLang="ja-JP" sz="1200" dirty="0">
              <a:ln w="0">
                <a:noFill/>
              </a:ln>
              <a:latin typeface="Meiryo UI" panose="020B0604030504040204" pitchFamily="50" charset="-128"/>
              <a:ea typeface="Meiryo UI" panose="020B0604030504040204" pitchFamily="50" charset="-128"/>
            </a:endParaRPr>
          </a:p>
          <a:p>
            <a:pPr>
              <a:lnSpc>
                <a:spcPts val="1200"/>
              </a:lnSpc>
            </a:pPr>
            <a:r>
              <a:rPr lang="ja-JP" altLang="en-US" sz="1200" dirty="0">
                <a:ln w="0">
                  <a:noFill/>
                </a:ln>
                <a:latin typeface="Meiryo UI" panose="020B0604030504040204" pitchFamily="50" charset="-128"/>
                <a:ea typeface="Meiryo UI" panose="020B0604030504040204" pitchFamily="50" charset="-128"/>
              </a:rPr>
              <a:t>（</a:t>
            </a:r>
            <a:r>
              <a:rPr lang="en-US" altLang="ja-JP" sz="1200" dirty="0">
                <a:ln w="0">
                  <a:noFill/>
                </a:ln>
                <a:latin typeface="Meiryo UI" panose="020B0604030504040204" pitchFamily="50" charset="-128"/>
                <a:ea typeface="Meiryo UI" panose="020B0604030504040204" pitchFamily="50" charset="-128"/>
              </a:rPr>
              <a:t>2024</a:t>
            </a:r>
            <a:r>
              <a:rPr lang="ja-JP" altLang="en-US" sz="1200" dirty="0">
                <a:ln w="0">
                  <a:noFill/>
                </a:ln>
                <a:latin typeface="Meiryo UI" panose="020B0604030504040204" pitchFamily="50" charset="-128"/>
                <a:ea typeface="Meiryo UI" panose="020B0604030504040204" pitchFamily="50" charset="-128"/>
              </a:rPr>
              <a:t>年８月１日放送）</a:t>
            </a:r>
            <a:endParaRPr lang="en-US" altLang="ja-JP" sz="1200" dirty="0">
              <a:ln w="0">
                <a:noFill/>
              </a:ln>
              <a:effectLst/>
              <a:latin typeface="Meiryo UI" panose="020B0604030504040204" pitchFamily="50" charset="-128"/>
              <a:ea typeface="Meiryo UI" panose="020B0604030504040204" pitchFamily="50" charset="-128"/>
            </a:endParaRPr>
          </a:p>
        </p:txBody>
      </p:sp>
      <p:sp>
        <p:nvSpPr>
          <p:cNvPr id="50" name="四角形: 角を丸くする 49">
            <a:extLst>
              <a:ext uri="{FF2B5EF4-FFF2-40B4-BE49-F238E27FC236}">
                <a16:creationId xmlns:a16="http://schemas.microsoft.com/office/drawing/2014/main" id="{07096118-4858-4EAD-8B71-0448679C6836}"/>
              </a:ext>
            </a:extLst>
          </p:cNvPr>
          <p:cNvSpPr/>
          <p:nvPr/>
        </p:nvSpPr>
        <p:spPr>
          <a:xfrm>
            <a:off x="527190" y="6195169"/>
            <a:ext cx="3653162" cy="441262"/>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ja-JP" sz="1400" b="1" dirty="0">
                <a:solidFill>
                  <a:schemeClr val="bg1"/>
                </a:solidFill>
                <a:latin typeface="Meiryo UI" panose="020B0604030504040204" pitchFamily="50" charset="-128"/>
                <a:ea typeface="Meiryo UI" panose="020B0604030504040204" pitchFamily="50" charset="-128"/>
              </a:rPr>
              <a:t>2025</a:t>
            </a:r>
            <a:r>
              <a:rPr lang="ja-JP" altLang="en-US" sz="1400" b="1" dirty="0">
                <a:solidFill>
                  <a:schemeClr val="bg1"/>
                </a:solidFill>
                <a:latin typeface="Meiryo UI" panose="020B0604030504040204" pitchFamily="50" charset="-128"/>
                <a:ea typeface="Meiryo UI" panose="020B0604030504040204" pitchFamily="50" charset="-128"/>
              </a:rPr>
              <a:t>年度（</a:t>
            </a:r>
            <a:r>
              <a:rPr lang="en-US" altLang="ja-JP" sz="1400" b="1" dirty="0">
                <a:solidFill>
                  <a:schemeClr val="bg1"/>
                </a:solidFill>
                <a:latin typeface="Meiryo UI" panose="020B0604030504040204" pitchFamily="50" charset="-128"/>
                <a:ea typeface="Meiryo UI" panose="020B0604030504040204" pitchFamily="50" charset="-128"/>
              </a:rPr>
              <a:t>R7</a:t>
            </a:r>
            <a:r>
              <a:rPr lang="ja-JP" altLang="en-US" sz="1400" b="1" dirty="0">
                <a:solidFill>
                  <a:schemeClr val="bg1"/>
                </a:solidFill>
                <a:latin typeface="Meiryo UI" panose="020B0604030504040204" pitchFamily="50" charset="-128"/>
                <a:ea typeface="Meiryo UI" panose="020B0604030504040204" pitchFamily="50" charset="-128"/>
              </a:rPr>
              <a:t>）継続予定</a:t>
            </a:r>
            <a:endParaRPr lang="en-US" altLang="ja-JP" sz="1400" dirty="0">
              <a:solidFill>
                <a:schemeClr val="bg1"/>
              </a:solidFill>
              <a:latin typeface="Meiryo UI" panose="020B0604030504040204" pitchFamily="50" charset="-128"/>
              <a:ea typeface="Meiryo UI" panose="020B0604030504040204" pitchFamily="50" charset="-128"/>
            </a:endParaRPr>
          </a:p>
        </p:txBody>
      </p:sp>
      <p:pic>
        <p:nvPicPr>
          <p:cNvPr id="29" name="図 28">
            <a:extLst>
              <a:ext uri="{FF2B5EF4-FFF2-40B4-BE49-F238E27FC236}">
                <a16:creationId xmlns:a16="http://schemas.microsoft.com/office/drawing/2014/main" id="{CF6179F3-093B-4F20-9AFD-54CBCA348FED}"/>
              </a:ext>
            </a:extLst>
          </p:cNvPr>
          <p:cNvPicPr/>
          <p:nvPr/>
        </p:nvPicPr>
        <p:blipFill>
          <a:blip r:embed="rId4" cstate="screen">
            <a:extLst>
              <a:ext uri="{28A0092B-C50C-407E-A947-70E740481C1C}">
                <a14:useLocalDpi xmlns:a14="http://schemas.microsoft.com/office/drawing/2010/main"/>
              </a:ext>
            </a:extLst>
          </a:blip>
          <a:stretch>
            <a:fillRect/>
          </a:stretch>
        </p:blipFill>
        <p:spPr>
          <a:xfrm>
            <a:off x="6706522" y="5117755"/>
            <a:ext cx="2237172" cy="1283569"/>
          </a:xfrm>
          <a:prstGeom prst="rect">
            <a:avLst/>
          </a:prstGeom>
        </p:spPr>
      </p:pic>
      <p:sp>
        <p:nvSpPr>
          <p:cNvPr id="21" name="テキスト ボックス 20">
            <a:extLst>
              <a:ext uri="{FF2B5EF4-FFF2-40B4-BE49-F238E27FC236}">
                <a16:creationId xmlns:a16="http://schemas.microsoft.com/office/drawing/2014/main" id="{176D36A9-48FD-4BB0-A984-479EAF2D6E0B}"/>
              </a:ext>
            </a:extLst>
          </p:cNvPr>
          <p:cNvSpPr txBox="1"/>
          <p:nvPr/>
        </p:nvSpPr>
        <p:spPr>
          <a:xfrm>
            <a:off x="179512" y="5733256"/>
            <a:ext cx="3120515" cy="246221"/>
          </a:xfrm>
          <a:prstGeom prst="rect">
            <a:avLst/>
          </a:prstGeom>
          <a:noFill/>
        </p:spPr>
        <p:txBody>
          <a:bodyPr wrap="square" rtlCol="0" anchor="ctr">
            <a:spAutoFit/>
          </a:bodyPr>
          <a:lstStyle/>
          <a:p>
            <a:pPr>
              <a:lnSpc>
                <a:spcPts val="1200"/>
              </a:lnSpc>
            </a:pPr>
            <a:r>
              <a:rPr lang="ja-JP" altLang="en-US" sz="1200" dirty="0">
                <a:ln w="0">
                  <a:noFill/>
                </a:ln>
                <a:effectLst/>
                <a:latin typeface="Meiryo UI" panose="020B0604030504040204" pitchFamily="50" charset="-128"/>
                <a:ea typeface="Meiryo UI" panose="020B0604030504040204" pitchFamily="50" charset="-128"/>
              </a:rPr>
              <a:t>作成：おおさか気候変動適応センター</a:t>
            </a:r>
            <a:endParaRPr lang="en-US" altLang="ja-JP" sz="1200" dirty="0">
              <a:ln w="0">
                <a:noFill/>
              </a:ln>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67124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592441" y="818710"/>
            <a:ext cx="7959118" cy="5220580"/>
          </a:xfrm>
          <a:prstGeom prst="roundRect">
            <a:avLst>
              <a:gd name="adj" fmla="val 4326"/>
            </a:avLst>
          </a:prstGeom>
          <a:solidFill>
            <a:schemeClr val="tx2">
              <a:lumMod val="20000"/>
              <a:lumOff val="80000"/>
            </a:schemeClr>
          </a:solidFill>
          <a:ln w="73025" cmpd="dbl">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043608" y="1303101"/>
            <a:ext cx="7056784" cy="4649414"/>
          </a:xfrm>
          <a:prstGeom prst="rect">
            <a:avLst/>
          </a:prstGeom>
        </p:spPr>
        <p:txBody>
          <a:bodyPr wrap="square">
            <a:spAutoFit/>
          </a:bodyPr>
          <a:lstStyle/>
          <a:p>
            <a:pPr>
              <a:lnSpc>
                <a:spcPct val="150000"/>
              </a:lnSpc>
              <a:spcBef>
                <a:spcPts val="1200"/>
              </a:spcBef>
            </a:pPr>
            <a:r>
              <a:rPr kumimoji="0" lang="ja-JP" altLang="en-US"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１．暑さ対策の取り組みにあたって</a:t>
            </a:r>
            <a:endParaRPr kumimoji="0" lang="en-US" altLang="ja-JP"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1200"/>
              </a:spcBef>
            </a:pPr>
            <a:endParaRPr kumimoji="0" lang="en-US" altLang="ja-JP"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1200"/>
              </a:spcBef>
            </a:pPr>
            <a:r>
              <a:rPr kumimoji="0" lang="ja-JP" altLang="en-US"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２．大阪府の</a:t>
            </a:r>
            <a:r>
              <a:rPr kumimoji="0" lang="en-US" altLang="ja-JP"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2024</a:t>
            </a:r>
            <a:r>
              <a:rPr kumimoji="0" lang="ja-JP" altLang="en-US"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年夏の状況</a:t>
            </a:r>
            <a:endParaRPr kumimoji="0" lang="en-US" altLang="ja-JP"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1200"/>
              </a:spcBef>
            </a:pPr>
            <a:endParaRPr kumimoji="0" lang="en-US" altLang="ja-JP"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1200"/>
              </a:spcBef>
            </a:pPr>
            <a:r>
              <a:rPr kumimoji="0" lang="ja-JP" altLang="en-US"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３．各部局の取組</a:t>
            </a:r>
          </a:p>
          <a:p>
            <a:pPr>
              <a:lnSpc>
                <a:spcPct val="150000"/>
              </a:lnSpc>
              <a:spcBef>
                <a:spcPts val="1200"/>
              </a:spcBef>
            </a:pPr>
            <a:endParaRPr kumimoji="0" lang="ja-JP" altLang="en-US"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3EDFEFCA-0610-4FD9-B7F4-F869A9CA368B}" type="slidenum">
              <a:rPr lang="ja-JP" altLang="en-US" sz="2200" b="1" smtClean="0">
                <a:latin typeface="Meiryo UI" panose="020B0604030504040204" pitchFamily="50" charset="-128"/>
                <a:ea typeface="Meiryo UI" panose="020B0604030504040204" pitchFamily="50" charset="-128"/>
              </a:rPr>
              <a:t>2</a:t>
            </a:fld>
            <a:endParaRPr lang="ja-JP" altLang="en-US" sz="2200" b="1" dirty="0">
              <a:latin typeface="Meiryo UI" panose="020B0604030504040204" pitchFamily="50" charset="-128"/>
              <a:ea typeface="Meiryo UI" panose="020B0604030504040204" pitchFamily="50" charset="-128"/>
            </a:endParaRPr>
          </a:p>
        </p:txBody>
      </p:sp>
      <p:sp>
        <p:nvSpPr>
          <p:cNvPr id="5" name="角丸四角形 4"/>
          <p:cNvSpPr/>
          <p:nvPr/>
        </p:nvSpPr>
        <p:spPr>
          <a:xfrm>
            <a:off x="1691680" y="494674"/>
            <a:ext cx="5544616" cy="507832"/>
          </a:xfrm>
          <a:prstGeom prst="roundRect">
            <a:avLst/>
          </a:prstGeom>
          <a:solidFill>
            <a:schemeClr val="accent1">
              <a:lumMod val="75000"/>
            </a:schemeClr>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t" anchorCtr="0"/>
          <a:lstStyle/>
          <a:p>
            <a:pPr algn="ctr"/>
            <a:r>
              <a:rPr lang="ja-JP" altLang="en-US" sz="28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目次</a:t>
            </a:r>
          </a:p>
        </p:txBody>
      </p:sp>
    </p:spTree>
    <p:extLst>
      <p:ext uri="{BB962C8B-B14F-4D97-AF65-F5344CB8AC3E}">
        <p14:creationId xmlns:p14="http://schemas.microsoft.com/office/powerpoint/2010/main" val="3573840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（３）クールスポットの創出・活用</a:t>
            </a:r>
            <a:endParaRPr kumimoji="0" lang="en-US" altLang="ja-JP"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750642" y="538263"/>
            <a:ext cx="7343844" cy="657826"/>
            <a:chOff x="3041784" y="2423769"/>
            <a:chExt cx="3614968" cy="890838"/>
          </a:xfrm>
        </p:grpSpPr>
        <p:sp>
          <p:nvSpPr>
            <p:cNvPr id="4" name="角丸四角形 3"/>
            <p:cNvSpPr/>
            <p:nvPr/>
          </p:nvSpPr>
          <p:spPr>
            <a:xfrm>
              <a:off x="3041784" y="2423769"/>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9769" y="2703680"/>
              <a:ext cx="3566983" cy="416796"/>
            </a:xfrm>
            <a:prstGeom prst="rect">
              <a:avLst/>
            </a:prstGeom>
          </p:spPr>
          <p:txBody>
            <a:bodyPr wrap="square">
              <a:spAutoFit/>
            </a:bodyPr>
            <a:lstStyle/>
            <a:p>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 name="角丸四角形 10"/>
          <p:cNvSpPr/>
          <p:nvPr/>
        </p:nvSpPr>
        <p:spPr>
          <a:xfrm>
            <a:off x="155584" y="54885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endPar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2514060827"/>
              </p:ext>
            </p:extLst>
          </p:nvPr>
        </p:nvGraphicFramePr>
        <p:xfrm>
          <a:off x="155342" y="1262608"/>
          <a:ext cx="8831835" cy="5473774"/>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410669">
                <a:tc>
                  <a:txBody>
                    <a:bodyPr/>
                    <a:lstStyle/>
                    <a:p>
                      <a:pPr algn="ctr"/>
                      <a:r>
                        <a:rPr kumimoji="1" lang="en-US" altLang="ja-JP"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R6</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5063105">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4" name="正方形/長方形 1"/>
          <p:cNvSpPr>
            <a:spLocks noChangeArrowheads="1"/>
          </p:cNvSpPr>
          <p:nvPr/>
        </p:nvSpPr>
        <p:spPr bwMode="auto">
          <a:xfrm>
            <a:off x="3808759" y="2067934"/>
            <a:ext cx="5533405" cy="2262158"/>
          </a:xfrm>
          <a:prstGeom prst="rect">
            <a:avLst/>
          </a:prstGeom>
          <a:noFill/>
          <a:ln w="9525" algn="ctr">
            <a:noFill/>
            <a:round/>
            <a:headEnd/>
            <a:tailEnd/>
          </a:ln>
        </p:spPr>
        <p:txBody>
          <a:bodyPr wrap="square">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暑さマップ（日本ヒートアイランド学会）への涼しいスポット公開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日本ヒートアイランド学会が作成した暑さマップの涼しいスポットに、</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府内に整備されているクールスポットの情報を反映・発信</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・大阪ヒートアイランド対策技術コンソー</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シアム</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が選定したクールスポット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    100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選及びクールロード</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選</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H31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240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ヶ所掲載）</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・大阪府クールスポットモデル拠点推進</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事業（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R2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ヶ所掲載）</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・都市緑化を活用した猛暑対策事業</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R6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ヶ所掲載）</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
          <p:cNvSpPr>
            <a:spLocks noChangeArrowheads="1"/>
          </p:cNvSpPr>
          <p:nvPr/>
        </p:nvSpPr>
        <p:spPr bwMode="auto">
          <a:xfrm>
            <a:off x="7283956" y="863857"/>
            <a:ext cx="1944216"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415E7C4F-C86E-4B2C-8457-A21CB6E56EED}" type="slidenum">
              <a:rPr lang="en-US" altLang="ja-JP" sz="2200" b="1" smtClean="0">
                <a:latin typeface="Meiryo UI" panose="020B0604030504040204" pitchFamily="50" charset="-128"/>
                <a:ea typeface="Meiryo UI" panose="020B0604030504040204" pitchFamily="50" charset="-128"/>
              </a:rPr>
              <a:t>20</a:t>
            </a:fld>
            <a:endParaRPr lang="en-US" altLang="ja-JP" sz="2200" b="1" dirty="0">
              <a:latin typeface="Meiryo UI" panose="020B0604030504040204" pitchFamily="50" charset="-128"/>
              <a:ea typeface="Meiryo UI" panose="020B0604030504040204" pitchFamily="50" charset="-128"/>
            </a:endParaRPr>
          </a:p>
        </p:txBody>
      </p:sp>
      <p:sp>
        <p:nvSpPr>
          <p:cNvPr id="20" name="正方形/長方形 19"/>
          <p:cNvSpPr/>
          <p:nvPr/>
        </p:nvSpPr>
        <p:spPr>
          <a:xfrm>
            <a:off x="1791218" y="681495"/>
            <a:ext cx="7246362" cy="400110"/>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クールスポットの利用促進</a:t>
            </a:r>
          </a:p>
        </p:txBody>
      </p:sp>
      <p:sp>
        <p:nvSpPr>
          <p:cNvPr id="41" name="正方形/長方形 1"/>
          <p:cNvSpPr>
            <a:spLocks noChangeArrowheads="1"/>
          </p:cNvSpPr>
          <p:nvPr/>
        </p:nvSpPr>
        <p:spPr bwMode="auto">
          <a:xfrm>
            <a:off x="179512" y="2103384"/>
            <a:ext cx="3775209" cy="1077218"/>
          </a:xfrm>
          <a:prstGeom prst="rect">
            <a:avLst/>
          </a:prstGeom>
          <a:noFill/>
          <a:ln w="9525" algn="ctr">
            <a:noFill/>
            <a:round/>
            <a:headEnd/>
            <a:tailEnd/>
          </a:ln>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①</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大阪みどりのクールスポット</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気温だけでなく、木陰の状況や風にそよぐ木の葉の音など人の感覚的な涼しさや、生き物の生態なども含めたみどりの清涼感に着目して、「大阪みどりのクールスポット」を紹介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（下図）</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1"/>
          <p:cNvSpPr>
            <a:spLocks noChangeArrowheads="1"/>
          </p:cNvSpPr>
          <p:nvPr/>
        </p:nvSpPr>
        <p:spPr bwMode="auto">
          <a:xfrm>
            <a:off x="179512" y="5495359"/>
            <a:ext cx="3793520" cy="769441"/>
          </a:xfrm>
          <a:prstGeom prst="rect">
            <a:avLst/>
          </a:prstGeom>
          <a:noFill/>
          <a:ln w="9525" algn="ctr">
            <a:noFill/>
            <a:round/>
            <a:headEnd/>
            <a:tailEnd/>
          </a:ln>
        </p:spPr>
        <p:txBody>
          <a:bodyPr wrap="square">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②</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クールスポットの取組紹介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暑い大阪の夏を屋外でも快適に過ごすため、市町村が整備したクールスポットを紹介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76343" y="2775974"/>
            <a:ext cx="2182492" cy="3176794"/>
          </a:xfrm>
          <a:prstGeom prst="rect">
            <a:avLst/>
          </a:prstGeom>
        </p:spPr>
      </p:pic>
      <p:sp>
        <p:nvSpPr>
          <p:cNvPr id="22" name="正方形/長方形 1"/>
          <p:cNvSpPr>
            <a:spLocks noChangeArrowheads="1"/>
          </p:cNvSpPr>
          <p:nvPr/>
        </p:nvSpPr>
        <p:spPr bwMode="auto">
          <a:xfrm>
            <a:off x="599827" y="4847740"/>
            <a:ext cx="4737464" cy="307777"/>
          </a:xfrm>
          <a:prstGeom prst="rect">
            <a:avLst/>
          </a:prstGeom>
          <a:noFill/>
          <a:ln w="9525" algn="ctr">
            <a:noFill/>
            <a:round/>
            <a:headEnd/>
            <a:tailEnd/>
          </a:ln>
        </p:spPr>
        <p:txBody>
          <a:bodyPr wrap="square">
            <a:spAutoFit/>
          </a:bodyPr>
          <a:lstStyle/>
          <a:p>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1"/>
          <p:cNvSpPr>
            <a:spLocks noChangeArrowheads="1"/>
          </p:cNvSpPr>
          <p:nvPr/>
        </p:nvSpPr>
        <p:spPr bwMode="auto">
          <a:xfrm>
            <a:off x="4039565" y="4276920"/>
            <a:ext cx="2570245" cy="1853087"/>
          </a:xfrm>
          <a:prstGeom prst="rect">
            <a:avLst/>
          </a:prstGeom>
          <a:solidFill>
            <a:schemeClr val="bg1"/>
          </a:solidFill>
          <a:ln w="9525" algn="ctr">
            <a:solidFill>
              <a:schemeClr val="tx1"/>
            </a:solidFill>
            <a:round/>
            <a:headEnd/>
            <a:tailEnd/>
          </a:ln>
        </p:spPr>
        <p:txBody>
          <a:bodyPr/>
          <a:lstStyle/>
          <a:p>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大阪ヒートアイランド対策技術コンソーシアム</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大阪</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HITEC)</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行政（大阪府・大阪市）、民間事業者（メーカー、コンサル等）、大学等で</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2006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年１月に設立。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ヒートアイランド対策技術の開発・普及、対策の実施と効果検証、産学官民による協働の実践。</a:t>
            </a:r>
          </a:p>
        </p:txBody>
      </p:sp>
      <p:pic>
        <p:nvPicPr>
          <p:cNvPr id="26" name="図 2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26919" y="5773919"/>
            <a:ext cx="1556944" cy="324734"/>
          </a:xfrm>
          <a:prstGeom prst="rect">
            <a:avLst/>
          </a:prstGeom>
        </p:spPr>
      </p:pic>
      <p:sp>
        <p:nvSpPr>
          <p:cNvPr id="28" name="角丸四角形 28">
            <a:extLst>
              <a:ext uri="{FF2B5EF4-FFF2-40B4-BE49-F238E27FC236}">
                <a16:creationId xmlns:a16="http://schemas.microsoft.com/office/drawing/2014/main" id="{BB1E51A9-096B-47E8-BA84-2A1B3D38D8AC}"/>
              </a:ext>
            </a:extLst>
          </p:cNvPr>
          <p:cNvSpPr/>
          <p:nvPr/>
        </p:nvSpPr>
        <p:spPr>
          <a:xfrm>
            <a:off x="215558" y="1809535"/>
            <a:ext cx="3352553"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大阪府ホームページでの情報公開</a:t>
            </a:r>
            <a:endParaRPr lang="ja-JP" altLang="en-US" sz="1600" dirty="0"/>
          </a:p>
        </p:txBody>
      </p:sp>
      <p:sp>
        <p:nvSpPr>
          <p:cNvPr id="31" name="角丸四角形 28">
            <a:extLst>
              <a:ext uri="{FF2B5EF4-FFF2-40B4-BE49-F238E27FC236}">
                <a16:creationId xmlns:a16="http://schemas.microsoft.com/office/drawing/2014/main" id="{29C470C6-8F72-4EB6-B1F6-05B499D9B0D6}"/>
              </a:ext>
            </a:extLst>
          </p:cNvPr>
          <p:cNvSpPr/>
          <p:nvPr/>
        </p:nvSpPr>
        <p:spPr>
          <a:xfrm>
            <a:off x="3864533" y="1810445"/>
            <a:ext cx="3352553"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その他の情報発信</a:t>
            </a:r>
            <a:endParaRPr lang="ja-JP" altLang="en-US" sz="1600" dirty="0"/>
          </a:p>
        </p:txBody>
      </p:sp>
      <p:sp>
        <p:nvSpPr>
          <p:cNvPr id="27" name="四角形: 角を丸くする 26">
            <a:extLst>
              <a:ext uri="{FF2B5EF4-FFF2-40B4-BE49-F238E27FC236}">
                <a16:creationId xmlns:a16="http://schemas.microsoft.com/office/drawing/2014/main" id="{0532EBA3-0163-47BA-AE25-94A8CB732C3E}"/>
              </a:ext>
            </a:extLst>
          </p:cNvPr>
          <p:cNvSpPr/>
          <p:nvPr/>
        </p:nvSpPr>
        <p:spPr>
          <a:xfrm>
            <a:off x="899998" y="6452461"/>
            <a:ext cx="7460855" cy="48241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ja-JP" sz="1400" b="1" dirty="0">
                <a:solidFill>
                  <a:schemeClr val="bg1"/>
                </a:solidFill>
                <a:latin typeface="Meiryo UI" panose="020B0604030504040204" pitchFamily="50" charset="-128"/>
                <a:ea typeface="Meiryo UI" panose="020B0604030504040204" pitchFamily="50" charset="-128"/>
              </a:rPr>
              <a:t>2025</a:t>
            </a:r>
            <a:r>
              <a:rPr lang="ja-JP" altLang="en-US" sz="1400" b="1" dirty="0">
                <a:solidFill>
                  <a:schemeClr val="bg1"/>
                </a:solidFill>
                <a:latin typeface="Meiryo UI" panose="020B0604030504040204" pitchFamily="50" charset="-128"/>
                <a:ea typeface="Meiryo UI" panose="020B0604030504040204" pitchFamily="50" charset="-128"/>
              </a:rPr>
              <a:t>年度（</a:t>
            </a:r>
            <a:r>
              <a:rPr lang="en-US" altLang="ja-JP" sz="1400" b="1" dirty="0">
                <a:solidFill>
                  <a:schemeClr val="bg1"/>
                </a:solidFill>
                <a:latin typeface="Meiryo UI" panose="020B0604030504040204" pitchFamily="50" charset="-128"/>
                <a:ea typeface="Meiryo UI" panose="020B0604030504040204" pitchFamily="50" charset="-128"/>
              </a:rPr>
              <a:t>R7</a:t>
            </a:r>
            <a:r>
              <a:rPr lang="ja-JP" altLang="en-US" sz="1400" b="1" dirty="0">
                <a:solidFill>
                  <a:schemeClr val="bg1"/>
                </a:solidFill>
                <a:latin typeface="Meiryo UI" panose="020B0604030504040204" pitchFamily="50" charset="-128"/>
                <a:ea typeface="Meiryo UI" panose="020B0604030504040204" pitchFamily="50" charset="-128"/>
              </a:rPr>
              <a:t>）継続予定</a:t>
            </a:r>
            <a:endParaRPr lang="en-US" altLang="ja-JP" sz="1400" dirty="0">
              <a:solidFill>
                <a:schemeClr val="bg1"/>
              </a:solidFill>
              <a:latin typeface="Meiryo UI" panose="020B0604030504040204" pitchFamily="50" charset="-128"/>
              <a:ea typeface="Meiryo UI" panose="020B0604030504040204" pitchFamily="50" charset="-128"/>
            </a:endParaRPr>
          </a:p>
        </p:txBody>
      </p:sp>
      <p:pic>
        <p:nvPicPr>
          <p:cNvPr id="29" name="図 28">
            <a:extLst>
              <a:ext uri="{FF2B5EF4-FFF2-40B4-BE49-F238E27FC236}">
                <a16:creationId xmlns:a16="http://schemas.microsoft.com/office/drawing/2014/main" id="{D64FC76D-0D48-49F6-8A20-66675CEBDC3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6976" y="2975790"/>
            <a:ext cx="2296871" cy="2543262"/>
          </a:xfrm>
          <a:prstGeom prst="rect">
            <a:avLst/>
          </a:prstGeom>
          <a:ln w="57150">
            <a:noFill/>
          </a:ln>
        </p:spPr>
      </p:pic>
    </p:spTree>
    <p:extLst>
      <p:ext uri="{BB962C8B-B14F-4D97-AF65-F5344CB8AC3E}">
        <p14:creationId xmlns:p14="http://schemas.microsoft.com/office/powerpoint/2010/main" val="2367687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0"/>
            <a:ext cx="914400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（４）緑化・緑陰形成</a:t>
            </a:r>
            <a:endParaRPr kumimoji="0" lang="en-US" altLang="ja-JP"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1383094728"/>
              </p:ext>
            </p:extLst>
          </p:nvPr>
        </p:nvGraphicFramePr>
        <p:xfrm>
          <a:off x="159544" y="3057939"/>
          <a:ext cx="8790953" cy="3627460"/>
        </p:xfrm>
        <a:graphic>
          <a:graphicData uri="http://schemas.openxmlformats.org/drawingml/2006/table">
            <a:tbl>
              <a:tblPr firstRow="1" bandRow="1">
                <a:tableStyleId>{5C22544A-7EE6-4342-B048-85BDC9FD1C3A}</a:tableStyleId>
              </a:tblPr>
              <a:tblGrid>
                <a:gridCol w="8790953">
                  <a:extLst>
                    <a:ext uri="{9D8B030D-6E8A-4147-A177-3AD203B41FA5}">
                      <a16:colId xmlns:a16="http://schemas.microsoft.com/office/drawing/2014/main" val="20000"/>
                    </a:ext>
                  </a:extLst>
                </a:gridCol>
              </a:tblGrid>
              <a:tr h="345934">
                <a:tc>
                  <a:txBody>
                    <a:bodyPr/>
                    <a:lstStyle/>
                    <a:p>
                      <a:pPr algn="ctr"/>
                      <a:r>
                        <a:rPr kumimoji="1" lang="en-US" altLang="ja-JP"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R6</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）の具体的な取組内容</a:t>
                      </a:r>
                    </a:p>
                  </a:txBody>
                  <a:tcPr marL="0" marR="0" marT="0" marB="0" anchor="ctr">
                    <a:solidFill>
                      <a:srgbClr val="0070C0"/>
                    </a:solidFill>
                  </a:tcPr>
                </a:tc>
                <a:extLst>
                  <a:ext uri="{0D108BD9-81ED-4DB2-BD59-A6C34878D82A}">
                    <a16:rowId xmlns:a16="http://schemas.microsoft.com/office/drawing/2014/main" val="10000"/>
                  </a:ext>
                </a:extLst>
              </a:tr>
              <a:tr h="3281526">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grpSp>
        <p:nvGrpSpPr>
          <p:cNvPr id="41" name="グループ化 40"/>
          <p:cNvGrpSpPr/>
          <p:nvPr/>
        </p:nvGrpSpPr>
        <p:grpSpPr>
          <a:xfrm>
            <a:off x="1761893" y="632372"/>
            <a:ext cx="7204842" cy="592217"/>
            <a:chOff x="3075868" y="2420887"/>
            <a:chExt cx="3566983"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75868" y="2595388"/>
              <a:ext cx="3566983" cy="541835"/>
            </a:xfrm>
            <a:prstGeom prst="rect">
              <a:avLst/>
            </a:prstGeom>
          </p:spPr>
          <p:txBody>
            <a:bodyPr wrap="square">
              <a:spAutoFit/>
            </a:bodyPr>
            <a:lstStyle/>
            <a:p>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4" name="角丸四角形 43"/>
          <p:cNvSpPr/>
          <p:nvPr/>
        </p:nvSpPr>
        <p:spPr>
          <a:xfrm>
            <a:off x="175782" y="630382"/>
            <a:ext cx="1492344" cy="594207"/>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endParaRPr lang="ja-JP" altLang="en-US" sz="2000" b="1"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5" name="表 44"/>
          <p:cNvGraphicFramePr>
            <a:graphicFrameLocks noGrp="1"/>
          </p:cNvGraphicFramePr>
          <p:nvPr>
            <p:extLst>
              <p:ext uri="{D42A27DB-BD31-4B8C-83A1-F6EECF244321}">
                <p14:modId xmlns:p14="http://schemas.microsoft.com/office/powerpoint/2010/main" val="441420746"/>
              </p:ext>
            </p:extLst>
          </p:nvPr>
        </p:nvGraphicFramePr>
        <p:xfrm>
          <a:off x="175782" y="1353882"/>
          <a:ext cx="8790953" cy="1616767"/>
        </p:xfrm>
        <a:graphic>
          <a:graphicData uri="http://schemas.openxmlformats.org/drawingml/2006/table">
            <a:tbl>
              <a:tblPr firstRow="1" bandRow="1">
                <a:tableStyleId>{5C22544A-7EE6-4342-B048-85BDC9FD1C3A}</a:tableStyleId>
              </a:tblPr>
              <a:tblGrid>
                <a:gridCol w="8790953">
                  <a:extLst>
                    <a:ext uri="{9D8B030D-6E8A-4147-A177-3AD203B41FA5}">
                      <a16:colId xmlns:a16="http://schemas.microsoft.com/office/drawing/2014/main" val="20000"/>
                    </a:ext>
                  </a:extLst>
                </a:gridCol>
              </a:tblGrid>
              <a:tr h="5156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概　要</a:t>
                      </a:r>
                    </a:p>
                  </a:txBody>
                  <a:tcPr marL="0" marR="72000" marT="0" marB="0" anchor="ctr">
                    <a:solidFill>
                      <a:srgbClr val="0070C0"/>
                    </a:solidFill>
                  </a:tcPr>
                </a:tc>
                <a:extLst>
                  <a:ext uri="{0D108BD9-81ED-4DB2-BD59-A6C34878D82A}">
                    <a16:rowId xmlns:a16="http://schemas.microsoft.com/office/drawing/2014/main" val="10000"/>
                  </a:ext>
                </a:extLst>
              </a:tr>
              <a:tr h="1101074">
                <a:tc>
                  <a:txBody>
                    <a:bodyPr/>
                    <a:lstStyle/>
                    <a:p>
                      <a:pPr marL="180000" indent="-360000">
                        <a:defRPr/>
                      </a:pP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災害並みの猛暑による府民の健康被害を軽減する必要性が高まっている。また、</a:t>
                      </a:r>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2025</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関西万博を機に国内外から多くの来阪者が予想。多くの府民をはじめ、不特定多数の人が集まる駅前広場・駅周辺、観光スポット等における都市緑化を活用した暑熱環境の改善に係る取組みを重点的に支援</a:t>
                      </a:r>
                      <a:endPar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1528" marR="72000"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8" name="正方形/長方形 1"/>
          <p:cNvSpPr>
            <a:spLocks noChangeArrowheads="1"/>
          </p:cNvSpPr>
          <p:nvPr/>
        </p:nvSpPr>
        <p:spPr bwMode="auto">
          <a:xfrm>
            <a:off x="7248981" y="889002"/>
            <a:ext cx="1895313"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タイトル 1"/>
          <p:cNvSpPr txBox="1">
            <a:spLocks/>
          </p:cNvSpPr>
          <p:nvPr/>
        </p:nvSpPr>
        <p:spPr>
          <a:xfrm>
            <a:off x="8439416" y="6525344"/>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E1EBA74D-6BF6-427D-AB0F-5660EE19EB50}" type="slidenum">
              <a:rPr lang="en-US" altLang="ja-JP" sz="2200" b="1" smtClean="0">
                <a:latin typeface="Meiryo UI" panose="020B0604030504040204" pitchFamily="50" charset="-128"/>
                <a:ea typeface="Meiryo UI" panose="020B0604030504040204" pitchFamily="50" charset="-128"/>
              </a:rPr>
              <a:t>21</a:t>
            </a:fld>
            <a:endParaRPr lang="en-US" altLang="ja-JP" sz="2200" b="1"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ECE9D6FB-DE4C-44B6-BBAE-C554D7449E60}"/>
              </a:ext>
            </a:extLst>
          </p:cNvPr>
          <p:cNvSpPr/>
          <p:nvPr/>
        </p:nvSpPr>
        <p:spPr>
          <a:xfrm>
            <a:off x="1788277" y="737190"/>
            <a:ext cx="5449687" cy="400110"/>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都市緑化を活用した猛暑対策事業</a:t>
            </a:r>
          </a:p>
        </p:txBody>
      </p:sp>
      <p:sp>
        <p:nvSpPr>
          <p:cNvPr id="3" name="正方形/長方形 2"/>
          <p:cNvSpPr/>
          <p:nvPr/>
        </p:nvSpPr>
        <p:spPr>
          <a:xfrm>
            <a:off x="136788" y="5650191"/>
            <a:ext cx="5370746" cy="502702"/>
          </a:xfrm>
          <a:prstGeom prst="rect">
            <a:avLst/>
          </a:prstGeom>
        </p:spPr>
        <p:txBody>
          <a:bodyPr wrap="square">
            <a:spAutoFit/>
          </a:bodyPr>
          <a:lstStyle/>
          <a:p>
            <a:pPr marL="174625" indent="-174625">
              <a:lnSpc>
                <a:spcPts val="1600"/>
              </a:lnSpc>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
            <a:extLst>
              <a:ext uri="{FF2B5EF4-FFF2-40B4-BE49-F238E27FC236}">
                <a16:creationId xmlns:a16="http://schemas.microsoft.com/office/drawing/2014/main" id="{D3B85900-9297-4566-9212-055E4C5A6B5B}"/>
              </a:ext>
            </a:extLst>
          </p:cNvPr>
          <p:cNvSpPr>
            <a:spLocks noChangeArrowheads="1"/>
          </p:cNvSpPr>
          <p:nvPr/>
        </p:nvSpPr>
        <p:spPr bwMode="auto">
          <a:xfrm>
            <a:off x="301422" y="3819999"/>
            <a:ext cx="8599914" cy="1697233"/>
          </a:xfrm>
          <a:prstGeom prst="rect">
            <a:avLst/>
          </a:prstGeom>
          <a:noFill/>
          <a:ln w="9525" algn="ctr">
            <a:noFill/>
            <a:round/>
            <a:headEnd/>
            <a:tailEnd/>
          </a:ln>
        </p:spPr>
        <p:txBody>
          <a:bodyPr/>
          <a:lstStyle/>
          <a:p>
            <a:pPr>
              <a:lnSpc>
                <a:spcPts val="1800"/>
              </a:lnSpc>
              <a:defRPr/>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◆補助制度の概要　</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・緑化と併せて日除けや微細ミスト発生器等の暑熱環境改善設備を整備する場合に補助</a:t>
            </a:r>
            <a:b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・事業実施場所：多くの府民等、不特定多数の人が集まる駅前広場、観光スポット等</a:t>
            </a:r>
            <a:endParaRPr lang="en-US" altLang="ja-JP" sz="1400" strike="sngStrike"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・補助対象者：府内市町村、民間事業者（鉄道事業者、商業施設事業者等）等</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・補助率：</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10/10</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（上限</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5,000</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万円）</a:t>
            </a:r>
            <a:endParaRPr lang="en-US" altLang="ja-JP" sz="1400" strike="sngStrike"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defRPr/>
            </a:pPr>
            <a:endParaRPr lang="en-US" altLang="ja-JP" sz="1100" dirty="0">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lnSpc>
                <a:spcPts val="1800"/>
              </a:lnSpc>
            </a:pPr>
            <a:r>
              <a:rPr lang="ja-JP" altLang="en-US" sz="1400" b="1" dirty="0">
                <a:latin typeface="メイリオ" panose="020B0604030504040204" pitchFamily="50" charset="-128"/>
                <a:ea typeface="メイリオ" panose="020B0604030504040204" pitchFamily="50" charset="-128"/>
                <a:cs typeface="Meiryo UI" panose="020B0604030504040204" pitchFamily="50" charset="-128"/>
              </a:rPr>
              <a:t>◆</a:t>
            </a:r>
            <a:r>
              <a:rPr lang="en-US" altLang="ja-JP" sz="1400" b="1" dirty="0">
                <a:latin typeface="メイリオ" panose="020B0604030504040204" pitchFamily="50" charset="-128"/>
                <a:ea typeface="メイリオ" panose="020B0604030504040204" pitchFamily="50" charset="-128"/>
                <a:cs typeface="Meiryo UI" panose="020B0604030504040204" pitchFamily="50" charset="-128"/>
              </a:rPr>
              <a:t>2024</a:t>
            </a:r>
            <a:r>
              <a:rPr lang="ja-JP" altLang="en-US" sz="1400" b="1" dirty="0">
                <a:latin typeface="メイリオ" panose="020B0604030504040204" pitchFamily="50" charset="-128"/>
                <a:ea typeface="メイリオ" panose="020B0604030504040204" pitchFamily="50" charset="-128"/>
                <a:cs typeface="Meiryo UI" panose="020B0604030504040204" pitchFamily="50" charset="-128"/>
              </a:rPr>
              <a:t>年度（</a:t>
            </a:r>
            <a:r>
              <a:rPr lang="en-US" altLang="ja-JP" sz="1400" b="1" dirty="0">
                <a:latin typeface="メイリオ" panose="020B0604030504040204" pitchFamily="50" charset="-128"/>
                <a:ea typeface="メイリオ" panose="020B0604030504040204" pitchFamily="50" charset="-128"/>
                <a:cs typeface="Meiryo UI" panose="020B0604030504040204" pitchFamily="50" charset="-128"/>
              </a:rPr>
              <a:t>R6</a:t>
            </a:r>
            <a:r>
              <a:rPr lang="ja-JP" altLang="en-US" sz="1400" b="1" dirty="0">
                <a:latin typeface="メイリオ" panose="020B0604030504040204" pitchFamily="50" charset="-128"/>
                <a:ea typeface="メイリオ" panose="020B0604030504040204" pitchFamily="50" charset="-128"/>
                <a:cs typeface="Meiryo UI" panose="020B0604030504040204" pitchFamily="50" charset="-128"/>
              </a:rPr>
              <a:t>）採択箇所数   ３箇所</a:t>
            </a:r>
            <a:endParaRPr lang="en-US" altLang="ja-JP" sz="1400" b="1" strike="sngStrike" dirty="0">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lnSpc>
                <a:spcPts val="1800"/>
              </a:lnSpc>
            </a:pP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2" name="正方形/長方形 21">
            <a:extLst>
              <a:ext uri="{FF2B5EF4-FFF2-40B4-BE49-F238E27FC236}">
                <a16:creationId xmlns:a16="http://schemas.microsoft.com/office/drawing/2014/main" id="{C1A7FDE9-3496-4A9A-996A-B197BEDEA1A2}"/>
              </a:ext>
            </a:extLst>
          </p:cNvPr>
          <p:cNvSpPr/>
          <p:nvPr/>
        </p:nvSpPr>
        <p:spPr>
          <a:xfrm>
            <a:off x="7485710" y="6325869"/>
            <a:ext cx="1216234" cy="2953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050" dirty="0">
                <a:solidFill>
                  <a:schemeClr val="tx1"/>
                </a:solidFill>
                <a:latin typeface="Meiryo UI" panose="020B0604030504040204" pitchFamily="50" charset="-128"/>
                <a:ea typeface="Meiryo UI" panose="020B0604030504040204" pitchFamily="50" charset="-128"/>
              </a:rPr>
              <a:t>整備イメージ</a:t>
            </a:r>
            <a:endParaRPr lang="en-US" altLang="ja-JP" sz="1050" dirty="0">
              <a:solidFill>
                <a:schemeClr val="tx1"/>
              </a:solidFill>
              <a:latin typeface="Meiryo UI" panose="020B0604030504040204" pitchFamily="50" charset="-128"/>
              <a:ea typeface="Meiryo UI" panose="020B0604030504040204" pitchFamily="50" charset="-128"/>
            </a:endParaRPr>
          </a:p>
        </p:txBody>
      </p:sp>
      <p:sp>
        <p:nvSpPr>
          <p:cNvPr id="24" name="四角形: 角を丸くする 23">
            <a:extLst>
              <a:ext uri="{FF2B5EF4-FFF2-40B4-BE49-F238E27FC236}">
                <a16:creationId xmlns:a16="http://schemas.microsoft.com/office/drawing/2014/main" id="{325D8C60-FB0C-41C7-A9CC-3218A2FE15DA}"/>
              </a:ext>
            </a:extLst>
          </p:cNvPr>
          <p:cNvSpPr/>
          <p:nvPr/>
        </p:nvSpPr>
        <p:spPr>
          <a:xfrm>
            <a:off x="251520" y="3492492"/>
            <a:ext cx="1728192" cy="345760"/>
          </a:xfrm>
          <a:prstGeom prst="roundRect">
            <a:avLst/>
          </a:prstGeom>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ja-JP" sz="1400" b="1" dirty="0">
                <a:solidFill>
                  <a:schemeClr val="bg1"/>
                </a:solidFill>
                <a:latin typeface="Meiryo UI" panose="020B0604030504040204" pitchFamily="50" charset="-128"/>
                <a:ea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rPr>
              <a:t>年度（</a:t>
            </a:r>
            <a:r>
              <a:rPr lang="en-US" altLang="ja-JP" sz="1400" b="1" dirty="0">
                <a:solidFill>
                  <a:schemeClr val="bg1"/>
                </a:solidFill>
                <a:latin typeface="Meiryo UI" panose="020B0604030504040204" pitchFamily="50" charset="-128"/>
                <a:ea typeface="Meiryo UI" panose="020B0604030504040204" pitchFamily="50" charset="-128"/>
              </a:rPr>
              <a:t>R6</a:t>
            </a:r>
            <a:r>
              <a:rPr lang="ja-JP" altLang="en-US" sz="1400" b="1" dirty="0">
                <a:solidFill>
                  <a:schemeClr val="bg1"/>
                </a:solidFill>
                <a:latin typeface="Meiryo UI" panose="020B0604030504040204" pitchFamily="50" charset="-128"/>
                <a:ea typeface="Meiryo UI" panose="020B0604030504040204" pitchFamily="50" charset="-128"/>
              </a:rPr>
              <a:t>）</a:t>
            </a:r>
          </a:p>
        </p:txBody>
      </p:sp>
      <p:sp>
        <p:nvSpPr>
          <p:cNvPr id="30" name="四角形: 角を丸くする 29">
            <a:extLst>
              <a:ext uri="{FF2B5EF4-FFF2-40B4-BE49-F238E27FC236}">
                <a16:creationId xmlns:a16="http://schemas.microsoft.com/office/drawing/2014/main" id="{C64963D4-8708-4B9D-A223-38F419F2FBC5}"/>
              </a:ext>
            </a:extLst>
          </p:cNvPr>
          <p:cNvSpPr/>
          <p:nvPr/>
        </p:nvSpPr>
        <p:spPr>
          <a:xfrm>
            <a:off x="611560" y="5865771"/>
            <a:ext cx="3096344" cy="637828"/>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実施予定箇所数　４箇所程度</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31" name="四角形: 角を丸くする 30">
            <a:extLst>
              <a:ext uri="{FF2B5EF4-FFF2-40B4-BE49-F238E27FC236}">
                <a16:creationId xmlns:a16="http://schemas.microsoft.com/office/drawing/2014/main" id="{AD98E584-1711-4DED-B2EA-6E221A9857B3}"/>
              </a:ext>
            </a:extLst>
          </p:cNvPr>
          <p:cNvSpPr/>
          <p:nvPr/>
        </p:nvSpPr>
        <p:spPr>
          <a:xfrm>
            <a:off x="601596" y="5650191"/>
            <a:ext cx="2098196" cy="367578"/>
          </a:xfrm>
          <a:prstGeom prst="roundRect">
            <a:avLst>
              <a:gd name="adj" fmla="val 24959"/>
            </a:avLst>
          </a:prstGeom>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en-US" altLang="ja-JP" sz="1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2025</a:t>
            </a:r>
            <a:r>
              <a:rPr kumimoji="1" lang="ja-JP" altLang="en-US" sz="1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年度（</a:t>
            </a:r>
            <a:r>
              <a:rPr kumimoji="1" lang="en-US" altLang="ja-JP" sz="1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R7</a:t>
            </a:r>
            <a:r>
              <a:rPr kumimoji="1" lang="ja-JP" altLang="en-US" sz="1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endParaRPr lang="ja-JP" altLang="en-US" sz="1400" b="1" dirty="0">
              <a:solidFill>
                <a:srgbClr val="FFFFFF"/>
              </a:solidFill>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CDBDEAD5-75ED-448B-B7F7-3A50F8119A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01843" y="4803999"/>
            <a:ext cx="2984145" cy="1809534"/>
          </a:xfrm>
          <a:prstGeom prst="rect">
            <a:avLst/>
          </a:prstGeom>
        </p:spPr>
      </p:pic>
    </p:spTree>
    <p:extLst>
      <p:ext uri="{BB962C8B-B14F-4D97-AF65-F5344CB8AC3E}">
        <p14:creationId xmlns:p14="http://schemas.microsoft.com/office/powerpoint/2010/main" val="2716153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表 46">
            <a:extLst>
              <a:ext uri="{FF2B5EF4-FFF2-40B4-BE49-F238E27FC236}">
                <a16:creationId xmlns:a16="http://schemas.microsoft.com/office/drawing/2014/main" id="{026E6EB0-3A45-48B5-97FF-0B0113304EC7}"/>
              </a:ext>
            </a:extLst>
          </p:cNvPr>
          <p:cNvGraphicFramePr>
            <a:graphicFrameLocks noGrp="1"/>
          </p:cNvGraphicFramePr>
          <p:nvPr>
            <p:extLst>
              <p:ext uri="{D42A27DB-BD31-4B8C-83A1-F6EECF244321}">
                <p14:modId xmlns:p14="http://schemas.microsoft.com/office/powerpoint/2010/main" val="1103312484"/>
              </p:ext>
            </p:extLst>
          </p:nvPr>
        </p:nvGraphicFramePr>
        <p:xfrm>
          <a:off x="155342" y="2412007"/>
          <a:ext cx="8831835" cy="4272083"/>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407408">
                <a:tc>
                  <a:txBody>
                    <a:bodyPr/>
                    <a:lstStyle/>
                    <a:p>
                      <a:pPr algn="ctr"/>
                      <a:r>
                        <a:rPr kumimoji="1" lang="en-US" altLang="ja-JP" sz="20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20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20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R6</a:t>
                      </a:r>
                      <a:r>
                        <a:rPr kumimoji="1" lang="ja-JP" altLang="en-US" sz="20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）の具体的な取組内容</a:t>
                      </a:r>
                    </a:p>
                  </a:txBody>
                  <a:tcPr marL="0" marR="0" marT="0" marB="0" anchor="ctr">
                    <a:solidFill>
                      <a:srgbClr val="0070C0"/>
                    </a:solidFill>
                  </a:tcPr>
                </a:tc>
                <a:extLst>
                  <a:ext uri="{0D108BD9-81ED-4DB2-BD59-A6C34878D82A}">
                    <a16:rowId xmlns:a16="http://schemas.microsoft.com/office/drawing/2014/main" val="10000"/>
                  </a:ext>
                </a:extLst>
              </a:tr>
              <a:tr h="3864675">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400" b="1" kern="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５</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）建築物における取組</a:t>
            </a:r>
          </a:p>
        </p:txBody>
      </p:sp>
      <p:sp>
        <p:nvSpPr>
          <p:cNvPr id="52" name="正方形/長方形 1"/>
          <p:cNvSpPr>
            <a:spLocks noChangeArrowheads="1"/>
          </p:cNvSpPr>
          <p:nvPr/>
        </p:nvSpPr>
        <p:spPr bwMode="auto">
          <a:xfrm>
            <a:off x="105398" y="2807927"/>
            <a:ext cx="8902857" cy="909105"/>
          </a:xfrm>
          <a:prstGeom prst="rect">
            <a:avLst/>
          </a:prstGeom>
          <a:noFill/>
          <a:ln w="9525" algn="ctr">
            <a:noFill/>
            <a:round/>
            <a:headEnd/>
            <a:tailEnd/>
          </a:ln>
        </p:spPr>
        <p:txBody>
          <a:bodyPr/>
          <a:lstStyle/>
          <a:p>
            <a:pPr marL="174625" indent="-174625"/>
            <a:r>
              <a:rPr lang="ja-JP" altLang="en-US" sz="1400" dirty="0">
                <a:latin typeface="Meiryo UI" panose="020B0604030504040204" pitchFamily="50" charset="-128"/>
                <a:ea typeface="Meiryo UI" panose="020B0604030504040204" pitchFamily="50" charset="-128"/>
                <a:cs typeface="Meiryo UI" panose="020B0604030504040204" pitchFamily="50" charset="-128"/>
              </a:rPr>
              <a:t>◆建築物の環境配慮制度</a:t>
            </a:r>
            <a:r>
              <a:rPr lang="en-US" altLang="ja-JP" sz="1400" baseline="30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による完了届出がなされた建築物のうち、</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CASBEE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の総合評価が一定以上で、ヒートアイランド対策の評価値が高いものを表彰。（</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年度から「おおさかストップ温暖化賞」に特別賞（愛称：“涼”デザイン建築賞）を創設し、</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年度以降は名称を「おおさか気候変動対策賞」に変更。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年度も実施し、現在審査中）</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400" dirty="0">
                <a:latin typeface="Meiryo UI" panose="020B0604030504040204" pitchFamily="50" charset="-128"/>
                <a:ea typeface="Meiryo UI" panose="020B0604030504040204" pitchFamily="50" charset="-128"/>
                <a:cs typeface="Meiryo UI" panose="020B0604030504040204" pitchFamily="50" charset="-128"/>
              </a:rPr>
              <a:t>　 また、</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度よりヒートアイランド現象の緩和対策に加えて</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ZEH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ZEB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を実現した建築物について賞の愛称を新設し表彰。</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1" name="グループ化 40"/>
          <p:cNvGrpSpPr/>
          <p:nvPr/>
        </p:nvGrpSpPr>
        <p:grpSpPr>
          <a:xfrm>
            <a:off x="1761894" y="536135"/>
            <a:ext cx="7246362" cy="657826"/>
            <a:chOff x="3075868" y="2420887"/>
            <a:chExt cx="3566983"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75868" y="2595388"/>
              <a:ext cx="3566983" cy="541835"/>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建築物のヒートアイランド対策貢献者の表彰と</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HP</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公表</a:t>
              </a:r>
            </a:p>
          </p:txBody>
        </p:sp>
      </p:grpSp>
      <p:sp>
        <p:nvSpPr>
          <p:cNvPr id="44" name="角丸四角形 43"/>
          <p:cNvSpPr/>
          <p:nvPr/>
        </p:nvSpPr>
        <p:spPr>
          <a:xfrm>
            <a:off x="19353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p>
        </p:txBody>
      </p:sp>
      <p:graphicFrame>
        <p:nvGraphicFramePr>
          <p:cNvPr id="45" name="表 44"/>
          <p:cNvGraphicFramePr>
            <a:graphicFrameLocks noGrp="1"/>
          </p:cNvGraphicFramePr>
          <p:nvPr/>
        </p:nvGraphicFramePr>
        <p:xfrm>
          <a:off x="132653" y="1292217"/>
          <a:ext cx="8831835" cy="1067186"/>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419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725187">
                <a:tc>
                  <a:txBody>
                    <a:bodyPr/>
                    <a:lstStyle/>
                    <a:p>
                      <a:pPr marL="180000" marR="0" lvl="0" indent="-457200" algn="l" defTabSz="914400" rtl="0" eaLnBrk="1" fontAlgn="auto" latinLnBrk="0" hangingPunct="1">
                        <a:lnSpc>
                          <a:spcPct val="100000"/>
                        </a:lnSpc>
                        <a:spcBef>
                          <a:spcPts val="600"/>
                        </a:spcBef>
                        <a:spcAft>
                          <a:spcPts val="0"/>
                        </a:spcAft>
                        <a:buClrTx/>
                        <a:buSzTx/>
                        <a:buFontTx/>
                        <a:buNone/>
                        <a:tabLst/>
                        <a:defRPr/>
                      </a:pP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■暑さ対策として、</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ヒートアイランド対策の評価が高い建築物の建築主、設計者の表彰と府ホームページで公表</a:t>
                      </a: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46" name="コンテンツ プレースホルダー 2">
            <a:extLst>
              <a:ext uri="{FF2B5EF4-FFF2-40B4-BE49-F238E27FC236}">
                <a16:creationId xmlns:a16="http://schemas.microsoft.com/office/drawing/2014/main" id="{356DC709-632E-4B31-90F6-8F125A5E9633}"/>
              </a:ext>
            </a:extLst>
          </p:cNvPr>
          <p:cNvSpPr txBox="1">
            <a:spLocks/>
          </p:cNvSpPr>
          <p:nvPr/>
        </p:nvSpPr>
        <p:spPr>
          <a:xfrm>
            <a:off x="5996784" y="5318347"/>
            <a:ext cx="3012934" cy="932563"/>
          </a:xfrm>
          <a:prstGeom prst="rect">
            <a:avLst/>
          </a:prstGeom>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建築物の環境配慮制度とは</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174625" indent="0">
              <a:buNone/>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府気候変動対策条例に基づき、延べ面積</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2,000㎡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以上の建築物の新築等をしようとする建築主に工事着手前の建築物環境計画書届出、工事完了後の完了届出を義務付け</a:t>
            </a:r>
            <a:r>
              <a:rPr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
          <p:cNvSpPr>
            <a:spLocks noChangeArrowheads="1"/>
          </p:cNvSpPr>
          <p:nvPr/>
        </p:nvSpPr>
        <p:spPr bwMode="auto">
          <a:xfrm>
            <a:off x="7667943" y="890328"/>
            <a:ext cx="1440561"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（都市整備部）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角丸四角形 2"/>
          <p:cNvSpPr/>
          <p:nvPr/>
        </p:nvSpPr>
        <p:spPr>
          <a:xfrm>
            <a:off x="6057241" y="3734958"/>
            <a:ext cx="2854307" cy="1559719"/>
          </a:xfrm>
          <a:prstGeom prst="roundRect">
            <a:avLst>
              <a:gd name="adj" fmla="val 868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コンテンツ プレースホルダー 2">
            <a:extLst>
              <a:ext uri="{FF2B5EF4-FFF2-40B4-BE49-F238E27FC236}">
                <a16:creationId xmlns:a16="http://schemas.microsoft.com/office/drawing/2014/main" id="{356DC709-632E-4B31-90F6-8F125A5E9633}"/>
              </a:ext>
            </a:extLst>
          </p:cNvPr>
          <p:cNvSpPr txBox="1">
            <a:spLocks/>
          </p:cNvSpPr>
          <p:nvPr/>
        </p:nvSpPr>
        <p:spPr>
          <a:xfrm>
            <a:off x="6110327" y="3769636"/>
            <a:ext cx="2748136" cy="1545038"/>
          </a:xfrm>
          <a:prstGeom prst="rect">
            <a:avLst/>
          </a:prstGeom>
          <a:noFill/>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ts val="1200"/>
              </a:lnSpc>
              <a:buNone/>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＜ヒートアイランド対策の評価内容例＞</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93663" indent="-93663">
              <a:lnSpc>
                <a:spcPts val="12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・風を導く建築物の配置・形状の工夫</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93663" indent="-93663">
              <a:lnSpc>
                <a:spcPts val="12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・緑地、水面、日陰の確保</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93663" indent="-93663">
              <a:lnSpc>
                <a:spcPts val="12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・外壁面の緑化</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93663" indent="-93663">
              <a:lnSpc>
                <a:spcPts val="12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・設備の排熱位置を高所に設置</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93663" indent="-93663">
              <a:lnSpc>
                <a:spcPts val="12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・屋根面に緑化や高反射材料を採用</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93663" indent="-93663">
              <a:lnSpc>
                <a:spcPts val="12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・地表面に蒸散効果のある材料や高反射材料を採用　等</a:t>
            </a:r>
          </a:p>
        </p:txBody>
      </p:sp>
      <p:sp>
        <p:nvSpPr>
          <p:cNvPr id="17"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0FBE5FCF-D296-4D4F-9E72-DDB73AE96458}" type="slidenum">
              <a:rPr lang="en-US" altLang="ja-JP" sz="2200" b="1" smtClean="0">
                <a:latin typeface="Meiryo UI" panose="020B0604030504040204" pitchFamily="50" charset="-128"/>
                <a:ea typeface="Meiryo UI" panose="020B0604030504040204" pitchFamily="50" charset="-128"/>
              </a:rPr>
              <a:t>22</a:t>
            </a:fld>
            <a:endParaRPr lang="ja-JP" altLang="en-US" sz="2200" b="1"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2023569" y="4809569"/>
            <a:ext cx="2651797"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クボタグローバル技術研究所</a:t>
            </a:r>
          </a:p>
        </p:txBody>
      </p:sp>
      <p:sp>
        <p:nvSpPr>
          <p:cNvPr id="22" name="テキスト ボックス 21"/>
          <p:cNvSpPr txBox="1"/>
          <p:nvPr/>
        </p:nvSpPr>
        <p:spPr>
          <a:xfrm>
            <a:off x="4258634" y="4823574"/>
            <a:ext cx="168151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近畿大学</a:t>
            </a:r>
            <a:r>
              <a:rPr lang="en-US" altLang="ja-JP" sz="1100" dirty="0">
                <a:latin typeface="Meiryo UI" panose="020B0604030504040204" pitchFamily="50" charset="-128"/>
                <a:ea typeface="Meiryo UI" panose="020B0604030504040204" pitchFamily="50" charset="-128"/>
              </a:rPr>
              <a:t>E</a:t>
            </a:r>
            <a:r>
              <a:rPr lang="ja-JP" altLang="en-US" sz="1100" dirty="0">
                <a:latin typeface="Meiryo UI" panose="020B0604030504040204" pitchFamily="50" charset="-128"/>
                <a:ea typeface="Meiryo UI" panose="020B0604030504040204" pitchFamily="50" charset="-128"/>
              </a:rPr>
              <a:t>館（</a:t>
            </a:r>
            <a:r>
              <a:rPr lang="en-US" altLang="ja-JP" sz="1100" dirty="0">
                <a:latin typeface="Meiryo UI" panose="020B0604030504040204" pitchFamily="50" charset="-128"/>
                <a:ea typeface="Meiryo UI" panose="020B0604030504040204" pitchFamily="50" charset="-128"/>
              </a:rPr>
              <a:t>KDIX</a:t>
            </a:r>
            <a:r>
              <a:rPr lang="ja-JP" altLang="en-US" sz="1100" dirty="0">
                <a:latin typeface="Meiryo UI" panose="020B0604030504040204" pitchFamily="50" charset="-128"/>
                <a:ea typeface="Meiryo UI" panose="020B0604030504040204" pitchFamily="50" charset="-128"/>
              </a:rPr>
              <a:t>）</a:t>
            </a:r>
            <a:endParaRPr kumimoji="1" lang="ja-JP" altLang="en-US" sz="1100" spc="-15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2501101" y="5929672"/>
            <a:ext cx="1224284"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大阪貨物センター</a:t>
            </a:r>
            <a:endParaRPr kumimoji="1" lang="ja-JP" altLang="en-US" sz="110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93530" y="6436647"/>
            <a:ext cx="171705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カサーレ鶴見ノースプレイス</a:t>
            </a:r>
            <a:endParaRPr kumimoji="1" lang="ja-JP" altLang="en-US" sz="1100" spc="-15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1381864" y="5912537"/>
            <a:ext cx="1119237"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関西大倉学園　共用棟・高校棟</a:t>
            </a:r>
            <a:endParaRPr kumimoji="1" lang="ja-JP" altLang="en-US" sz="1100" spc="-15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pic>
        <p:nvPicPr>
          <p:cNvPr id="1026" name="図 4">
            <a:extLst>
              <a:ext uri="{FF2B5EF4-FFF2-40B4-BE49-F238E27FC236}">
                <a16:creationId xmlns:a16="http://schemas.microsoft.com/office/drawing/2014/main" id="{65571958-54D6-4F02-8735-6EA72A2ECB5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54815" y="3752767"/>
            <a:ext cx="1852771" cy="109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図 532979207">
            <a:extLst>
              <a:ext uri="{FF2B5EF4-FFF2-40B4-BE49-F238E27FC236}">
                <a16:creationId xmlns:a16="http://schemas.microsoft.com/office/drawing/2014/main" id="{68CFC73C-B548-4EBE-BF0B-782FBA82F72B}"/>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84"/>
          <a:stretch/>
        </p:blipFill>
        <p:spPr bwMode="auto">
          <a:xfrm>
            <a:off x="270448" y="3752767"/>
            <a:ext cx="1753121" cy="96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図 2" descr="建物の前の家&#10;&#10;自動的に生成された説明">
            <a:extLst>
              <a:ext uri="{FF2B5EF4-FFF2-40B4-BE49-F238E27FC236}">
                <a16:creationId xmlns:a16="http://schemas.microsoft.com/office/drawing/2014/main" id="{5D73D382-B27E-402A-8123-E53909C35F48}"/>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002767" y="3739135"/>
            <a:ext cx="1804292" cy="111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5" descr="屋外, 建物, 市, 道路 が含まれている画像&#10;&#10;自動的に生成された説明">
            <a:extLst>
              <a:ext uri="{FF2B5EF4-FFF2-40B4-BE49-F238E27FC236}">
                <a16:creationId xmlns:a16="http://schemas.microsoft.com/office/drawing/2014/main" id="{99B8BC08-235C-490B-8C0A-A6088E184B04}"/>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63217" y="4930359"/>
            <a:ext cx="1069284" cy="1522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2">
            <a:extLst>
              <a:ext uri="{FF2B5EF4-FFF2-40B4-BE49-F238E27FC236}">
                <a16:creationId xmlns:a16="http://schemas.microsoft.com/office/drawing/2014/main" id="{11DEB7E8-031E-4188-A275-8C9933049C04}"/>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474734" y="5037290"/>
            <a:ext cx="1329208" cy="88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図 1" descr="鉄道を走っている数々の建物&#10;&#10;中程度の精度で自動的に生成された説明">
            <a:extLst>
              <a:ext uri="{FF2B5EF4-FFF2-40B4-BE49-F238E27FC236}">
                <a16:creationId xmlns:a16="http://schemas.microsoft.com/office/drawing/2014/main" id="{F0CD9398-B3E6-4462-AA2B-34D2C70DA527}"/>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780265" y="5038629"/>
            <a:ext cx="1231895" cy="8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図 4">
            <a:extLst>
              <a:ext uri="{FF2B5EF4-FFF2-40B4-BE49-F238E27FC236}">
                <a16:creationId xmlns:a16="http://schemas.microsoft.com/office/drawing/2014/main" id="{28D0D328-DFBC-4ECD-8BAB-AE362A1CE485}"/>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332501" y="5048816"/>
            <a:ext cx="1175561" cy="880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p:cNvSpPr txBox="1"/>
          <p:nvPr/>
        </p:nvSpPr>
        <p:spPr>
          <a:xfrm>
            <a:off x="155342" y="4679558"/>
            <a:ext cx="2160240"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光亜興産株式会社 本社ビル</a:t>
            </a:r>
            <a:endParaRPr lang="ja-JP" altLang="ja-JP" sz="1100"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386721D2-43CE-4833-9286-0F5B5021C1EE}"/>
              </a:ext>
            </a:extLst>
          </p:cNvPr>
          <p:cNvSpPr txBox="1"/>
          <p:nvPr/>
        </p:nvSpPr>
        <p:spPr>
          <a:xfrm>
            <a:off x="3878240" y="5885797"/>
            <a:ext cx="1119237"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シエリアタワー</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大阪天満橋</a:t>
            </a:r>
            <a:endParaRPr kumimoji="1" lang="ja-JP" altLang="en-US" sz="1100" dirty="0">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D24D5ECE-9B2B-4719-9838-DD8E21569F2B}"/>
              </a:ext>
            </a:extLst>
          </p:cNvPr>
          <p:cNvSpPr txBox="1"/>
          <p:nvPr/>
        </p:nvSpPr>
        <p:spPr>
          <a:xfrm>
            <a:off x="2596710" y="3621674"/>
            <a:ext cx="5386250" cy="369332"/>
          </a:xfrm>
          <a:prstGeom prst="rect">
            <a:avLst/>
          </a:prstGeom>
          <a:noFill/>
        </p:spPr>
        <p:txBody>
          <a:bodyPr wrap="square">
            <a:spAutoFit/>
          </a:bodyPr>
          <a:lstStyle/>
          <a:p>
            <a:r>
              <a:rPr kumimoji="1" lang="ja-JP" altLang="en-US" sz="18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800" b="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9" name="図 38" descr="屋外, 建物, 背の高い, 大きい が含まれている画像&#10;&#10;自動的に生成された説明">
            <a:extLst>
              <a:ext uri="{FF2B5EF4-FFF2-40B4-BE49-F238E27FC236}">
                <a16:creationId xmlns:a16="http://schemas.microsoft.com/office/drawing/2014/main" id="{3AEB94D4-B060-48E3-BB32-206DA82F8397}"/>
              </a:ext>
            </a:extLst>
          </p:cNvPr>
          <p:cNvPicPr/>
          <p:nvPr/>
        </p:nvPicPr>
        <p:blipFill rotWithShape="1">
          <a:blip r:embed="rId10" cstate="screen">
            <a:extLst>
              <a:ext uri="{28A0092B-C50C-407E-A947-70E740481C1C}">
                <a14:useLocalDpi xmlns:a14="http://schemas.microsoft.com/office/drawing/2010/main"/>
              </a:ext>
            </a:extLst>
          </a:blip>
          <a:srcRect/>
          <a:stretch/>
        </p:blipFill>
        <p:spPr bwMode="auto">
          <a:xfrm>
            <a:off x="3802534" y="5043298"/>
            <a:ext cx="1175561" cy="875451"/>
          </a:xfrm>
          <a:prstGeom prst="rect">
            <a:avLst/>
          </a:prstGeom>
          <a:ln>
            <a:noFill/>
          </a:ln>
          <a:extLst>
            <a:ext uri="{53640926-AAD7-44D8-BBD7-CCE9431645EC}">
              <a14:shadowObscured xmlns:a14="http://schemas.microsoft.com/office/drawing/2010/main"/>
            </a:ext>
          </a:extLst>
        </p:spPr>
      </p:pic>
      <p:sp>
        <p:nvSpPr>
          <p:cNvPr id="35" name="四角形: 角を丸くする 34">
            <a:extLst>
              <a:ext uri="{FF2B5EF4-FFF2-40B4-BE49-F238E27FC236}">
                <a16:creationId xmlns:a16="http://schemas.microsoft.com/office/drawing/2014/main" id="{1CABB3B8-274E-49D8-A08E-7BFBC1F5961A}"/>
              </a:ext>
            </a:extLst>
          </p:cNvPr>
          <p:cNvSpPr/>
          <p:nvPr/>
        </p:nvSpPr>
        <p:spPr>
          <a:xfrm>
            <a:off x="5127177" y="6318575"/>
            <a:ext cx="3032380" cy="48241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en-US" altLang="ja-JP" sz="1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2025</a:t>
            </a:r>
            <a:r>
              <a:rPr kumimoji="1" lang="ja-JP" altLang="en-US" sz="1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年度（</a:t>
            </a:r>
            <a:r>
              <a:rPr kumimoji="1" lang="en-US" altLang="ja-JP" sz="1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R7</a:t>
            </a:r>
            <a:r>
              <a:rPr kumimoji="1" lang="ja-JP" altLang="en-US" sz="1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）継続予定　　</a:t>
            </a:r>
            <a:endParaRPr lang="en-US" altLang="ja-JP" sz="1400" dirty="0">
              <a:solidFill>
                <a:schemeClr val="bg1"/>
              </a:solidFill>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6302F085-FA57-4277-8BD4-E3E0D9006CA8}"/>
              </a:ext>
            </a:extLst>
          </p:cNvPr>
          <p:cNvSpPr txBox="1"/>
          <p:nvPr/>
        </p:nvSpPr>
        <p:spPr>
          <a:xfrm>
            <a:off x="4788024" y="5877272"/>
            <a:ext cx="1276628" cy="430887"/>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ライオンズ茨木総持寺ステーショングラン</a:t>
            </a:r>
          </a:p>
        </p:txBody>
      </p:sp>
      <p:sp>
        <p:nvSpPr>
          <p:cNvPr id="36" name="コンテンツ プレースホルダー 2">
            <a:extLst>
              <a:ext uri="{FF2B5EF4-FFF2-40B4-BE49-F238E27FC236}">
                <a16:creationId xmlns:a16="http://schemas.microsoft.com/office/drawing/2014/main" id="{C056EA83-CD3B-4491-84C8-B7E84C9ED527}"/>
              </a:ext>
            </a:extLst>
          </p:cNvPr>
          <p:cNvSpPr txBox="1">
            <a:spLocks/>
          </p:cNvSpPr>
          <p:nvPr/>
        </p:nvSpPr>
        <p:spPr>
          <a:xfrm>
            <a:off x="2133254" y="6372043"/>
            <a:ext cx="3275856" cy="276999"/>
          </a:xfrm>
          <a:prstGeom prst="rect">
            <a:avLst/>
          </a:prstGeom>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写真は</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年度に受賞した建築物です。</a:t>
            </a:r>
          </a:p>
        </p:txBody>
      </p:sp>
    </p:spTree>
    <p:extLst>
      <p:ext uri="{BB962C8B-B14F-4D97-AF65-F5344CB8AC3E}">
        <p14:creationId xmlns:p14="http://schemas.microsoft.com/office/powerpoint/2010/main" val="2751050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a:t>
            </a: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路面や</a:t>
            </a: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空気を冷やす取組</a:t>
            </a:r>
          </a:p>
        </p:txBody>
      </p:sp>
      <p:grpSp>
        <p:nvGrpSpPr>
          <p:cNvPr id="3" name="グループ化 2"/>
          <p:cNvGrpSpPr/>
          <p:nvPr/>
        </p:nvGrpSpPr>
        <p:grpSpPr>
          <a:xfrm>
            <a:off x="1819883" y="536135"/>
            <a:ext cx="7144605" cy="657826"/>
            <a:chOff x="3075868" y="2420887"/>
            <a:chExt cx="3580884"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9769" y="2535390"/>
              <a:ext cx="3566983" cy="541835"/>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打ち水の普及促進</a:t>
              </a:r>
            </a:p>
          </p:txBody>
        </p:sp>
      </p:grpSp>
      <p:sp>
        <p:nvSpPr>
          <p:cNvPr id="11" name="角丸四角形 10"/>
          <p:cNvSpPr/>
          <p:nvPr/>
        </p:nvSpPr>
        <p:spPr>
          <a:xfrm>
            <a:off x="25152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p>
        </p:txBody>
      </p:sp>
      <p:graphicFrame>
        <p:nvGraphicFramePr>
          <p:cNvPr id="12" name="表 11"/>
          <p:cNvGraphicFramePr>
            <a:graphicFrameLocks noGrp="1"/>
          </p:cNvGraphicFramePr>
          <p:nvPr/>
        </p:nvGraphicFramePr>
        <p:xfrm>
          <a:off x="218081" y="1255215"/>
          <a:ext cx="8702632" cy="1062542"/>
        </p:xfrm>
        <a:graphic>
          <a:graphicData uri="http://schemas.openxmlformats.org/drawingml/2006/table">
            <a:tbl>
              <a:tblPr firstRow="1" bandRow="1">
                <a:tableStyleId>{5C22544A-7EE6-4342-B048-85BDC9FD1C3A}</a:tableStyleId>
              </a:tblPr>
              <a:tblGrid>
                <a:gridCol w="8702632">
                  <a:extLst>
                    <a:ext uri="{9D8B030D-6E8A-4147-A177-3AD203B41FA5}">
                      <a16:colId xmlns:a16="http://schemas.microsoft.com/office/drawing/2014/main" val="20000"/>
                    </a:ext>
                  </a:extLst>
                </a:gridCol>
              </a:tblGrid>
              <a:tr h="3488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713730">
                <a:tc>
                  <a:txBody>
                    <a:bodyPr/>
                    <a:lstStyle/>
                    <a:p>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■打ち水イベントに下水処理水を提供</a:t>
                      </a:r>
                      <a:endPar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6" name="表 15"/>
          <p:cNvGraphicFramePr>
            <a:graphicFrameLocks noGrp="1"/>
          </p:cNvGraphicFramePr>
          <p:nvPr>
            <p:extLst>
              <p:ext uri="{D42A27DB-BD31-4B8C-83A1-F6EECF244321}">
                <p14:modId xmlns:p14="http://schemas.microsoft.com/office/powerpoint/2010/main" val="252561993"/>
              </p:ext>
            </p:extLst>
          </p:nvPr>
        </p:nvGraphicFramePr>
        <p:xfrm>
          <a:off x="218081" y="2459456"/>
          <a:ext cx="8702632" cy="4301863"/>
        </p:xfrm>
        <a:graphic>
          <a:graphicData uri="http://schemas.openxmlformats.org/drawingml/2006/table">
            <a:tbl>
              <a:tblPr firstRow="1" bandRow="1">
                <a:tableStyleId>{5C22544A-7EE6-4342-B048-85BDC9FD1C3A}</a:tableStyleId>
              </a:tblPr>
              <a:tblGrid>
                <a:gridCol w="8702632">
                  <a:extLst>
                    <a:ext uri="{9D8B030D-6E8A-4147-A177-3AD203B41FA5}">
                      <a16:colId xmlns:a16="http://schemas.microsoft.com/office/drawing/2014/main" val="20000"/>
                    </a:ext>
                  </a:extLst>
                </a:gridCol>
              </a:tblGrid>
              <a:tr h="410248">
                <a:tc>
                  <a:txBody>
                    <a:bodyPr/>
                    <a:lstStyle/>
                    <a:p>
                      <a:pPr algn="ctr"/>
                      <a:r>
                        <a:rPr kumimoji="1" lang="en-US" altLang="ja-JP"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R6</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）の具体的な取組内容</a:t>
                      </a:r>
                    </a:p>
                  </a:txBody>
                  <a:tcPr marL="0" marR="0" marT="0" marB="0" anchor="ctr">
                    <a:solidFill>
                      <a:srgbClr val="0070C0"/>
                    </a:solidFill>
                  </a:tcPr>
                </a:tc>
                <a:extLst>
                  <a:ext uri="{0D108BD9-81ED-4DB2-BD59-A6C34878D82A}">
                    <a16:rowId xmlns:a16="http://schemas.microsoft.com/office/drawing/2014/main" val="10000"/>
                  </a:ext>
                </a:extLst>
              </a:tr>
              <a:tr h="3891615">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4" name="正方形/長方形 1"/>
          <p:cNvSpPr>
            <a:spLocks noChangeArrowheads="1"/>
          </p:cNvSpPr>
          <p:nvPr/>
        </p:nvSpPr>
        <p:spPr bwMode="auto">
          <a:xfrm>
            <a:off x="280373" y="2982316"/>
            <a:ext cx="4251706" cy="1152128"/>
          </a:xfrm>
          <a:prstGeom prst="rect">
            <a:avLst/>
          </a:prstGeom>
          <a:noFill/>
          <a:ln w="9525" algn="ctr">
            <a:noFill/>
            <a:round/>
            <a:headEnd/>
            <a:tailEnd/>
          </a:ln>
        </p:spPr>
        <p:txBody>
          <a:bodyPr/>
          <a:lstStyle/>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◆下水高度処理水を、樹木への水まき、道路への散水などに、有効かつ簡単に誰にでも使用していただけるよう、流域水みらいセンターとポンプ場（計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か所）に、処理水供給施設</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Ｑ水くん</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を設置</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0" name="Picture 1" descr="自動給水装置写真"/>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29742" y="3965947"/>
            <a:ext cx="2306268" cy="1919084"/>
          </a:xfrm>
          <a:prstGeom prst="rect">
            <a:avLst/>
          </a:prstGeom>
          <a:noFill/>
          <a:extLst>
            <a:ext uri="{909E8E84-426E-40DD-AFC4-6F175D3DCCD1}">
              <a14:hiddenFill xmlns:a14="http://schemas.microsoft.com/office/drawing/2010/main">
                <a:solidFill>
                  <a:srgbClr val="FFFFFF"/>
                </a:solidFill>
              </a14:hiddenFill>
            </a:ext>
          </a:extLst>
        </p:spPr>
      </p:pic>
      <p:sp>
        <p:nvSpPr>
          <p:cNvPr id="41" name="正方形/長方形 1"/>
          <p:cNvSpPr>
            <a:spLocks noChangeArrowheads="1"/>
          </p:cNvSpPr>
          <p:nvPr/>
        </p:nvSpPr>
        <p:spPr bwMode="auto">
          <a:xfrm>
            <a:off x="1151031" y="5941214"/>
            <a:ext cx="2463689" cy="392221"/>
          </a:xfrm>
          <a:prstGeom prst="rect">
            <a:avLst/>
          </a:prstGeom>
          <a:noFill/>
          <a:ln w="9525" algn="ctr">
            <a:noFill/>
            <a:round/>
            <a:headEnd/>
            <a:tailEnd/>
          </a:ln>
        </p:spPr>
        <p:txBody>
          <a:bodyPr/>
          <a:lstStyle/>
          <a:p>
            <a:pPr algn="ctr"/>
            <a:r>
              <a:rPr lang="ja-JP" altLang="en-US" sz="1400" b="1" dirty="0"/>
              <a:t>▲ボタンを押すと水が出ます</a:t>
            </a:r>
          </a:p>
        </p:txBody>
      </p:sp>
      <p:sp>
        <p:nvSpPr>
          <p:cNvPr id="43" name="正方形/長方形 1"/>
          <p:cNvSpPr>
            <a:spLocks noChangeArrowheads="1"/>
          </p:cNvSpPr>
          <p:nvPr/>
        </p:nvSpPr>
        <p:spPr bwMode="auto">
          <a:xfrm>
            <a:off x="5640940" y="5900200"/>
            <a:ext cx="2170911" cy="353458"/>
          </a:xfrm>
          <a:prstGeom prst="rect">
            <a:avLst/>
          </a:prstGeom>
          <a:noFill/>
          <a:ln w="9525" algn="ctr">
            <a:noFill/>
            <a:round/>
            <a:headEnd/>
            <a:tailEnd/>
          </a:ln>
        </p:spPr>
        <p:txBody>
          <a:bodyPr/>
          <a:lstStyle/>
          <a:p>
            <a:pPr algn="ctr"/>
            <a:r>
              <a:rPr lang="ja-JP" altLang="en-US" sz="1400" b="1" dirty="0"/>
              <a:t>▲Ｑ水くん利用例 </a:t>
            </a:r>
          </a:p>
        </p:txBody>
      </p:sp>
      <p:sp>
        <p:nvSpPr>
          <p:cNvPr id="32" name="正方形/長方形 1"/>
          <p:cNvSpPr>
            <a:spLocks noChangeArrowheads="1"/>
          </p:cNvSpPr>
          <p:nvPr/>
        </p:nvSpPr>
        <p:spPr bwMode="auto">
          <a:xfrm>
            <a:off x="7596336" y="905931"/>
            <a:ext cx="1584176"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（都市整備部）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タイトル 1"/>
          <p:cNvSpPr txBox="1">
            <a:spLocks/>
          </p:cNvSpPr>
          <p:nvPr/>
        </p:nvSpPr>
        <p:spPr>
          <a:xfrm>
            <a:off x="8439415" y="6530971"/>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C02AA9FC-55FA-43AA-BFCF-CF75CEB72124}" type="slidenum">
              <a:rPr lang="en-US" altLang="ja-JP" sz="2200" b="1" smtClean="0">
                <a:latin typeface="Meiryo UI" panose="020B0604030504040204" pitchFamily="50" charset="-128"/>
                <a:ea typeface="Meiryo UI" panose="020B0604030504040204" pitchFamily="50" charset="-128"/>
              </a:rPr>
              <a:t>23</a:t>
            </a:fld>
            <a:endParaRPr lang="ja-JP" altLang="en-US" sz="2200" b="1" dirty="0">
              <a:latin typeface="Meiryo UI" panose="020B0604030504040204" pitchFamily="50" charset="-128"/>
              <a:ea typeface="Meiryo UI" panose="020B0604030504040204" pitchFamily="50" charset="-128"/>
            </a:endParaRPr>
          </a:p>
        </p:txBody>
      </p:sp>
      <p:sp>
        <p:nvSpPr>
          <p:cNvPr id="18" name="四角形: 角を丸くする 17">
            <a:extLst>
              <a:ext uri="{FF2B5EF4-FFF2-40B4-BE49-F238E27FC236}">
                <a16:creationId xmlns:a16="http://schemas.microsoft.com/office/drawing/2014/main" id="{33C453C1-E8B6-4CE6-987A-F384795F576E}"/>
              </a:ext>
            </a:extLst>
          </p:cNvPr>
          <p:cNvSpPr/>
          <p:nvPr/>
        </p:nvSpPr>
        <p:spPr>
          <a:xfrm>
            <a:off x="872609" y="6240347"/>
            <a:ext cx="7460855" cy="48241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ja-JP" sz="1400" b="1" dirty="0">
                <a:solidFill>
                  <a:schemeClr val="bg1"/>
                </a:solidFill>
                <a:latin typeface="Meiryo UI" panose="020B0604030504040204" pitchFamily="50" charset="-128"/>
                <a:ea typeface="Meiryo UI" panose="020B0604030504040204" pitchFamily="50" charset="-128"/>
              </a:rPr>
              <a:t>2025</a:t>
            </a:r>
            <a:r>
              <a:rPr lang="ja-JP" altLang="en-US" sz="1400" b="1" dirty="0">
                <a:solidFill>
                  <a:schemeClr val="bg1"/>
                </a:solidFill>
                <a:latin typeface="Meiryo UI" panose="020B0604030504040204" pitchFamily="50" charset="-128"/>
                <a:ea typeface="Meiryo UI" panose="020B0604030504040204" pitchFamily="50" charset="-128"/>
              </a:rPr>
              <a:t>年度（</a:t>
            </a:r>
            <a:r>
              <a:rPr lang="en-US" altLang="ja-JP" sz="1400" b="1" dirty="0">
                <a:solidFill>
                  <a:schemeClr val="bg1"/>
                </a:solidFill>
                <a:latin typeface="Meiryo UI" panose="020B0604030504040204" pitchFamily="50" charset="-128"/>
                <a:ea typeface="Meiryo UI" panose="020B0604030504040204" pitchFamily="50" charset="-128"/>
              </a:rPr>
              <a:t>R7</a:t>
            </a:r>
            <a:r>
              <a:rPr lang="ja-JP" altLang="en-US" sz="1400" b="1" dirty="0">
                <a:solidFill>
                  <a:schemeClr val="bg1"/>
                </a:solidFill>
                <a:latin typeface="Meiryo UI" panose="020B0604030504040204" pitchFamily="50" charset="-128"/>
                <a:ea typeface="Meiryo UI" panose="020B0604030504040204" pitchFamily="50" charset="-128"/>
              </a:rPr>
              <a:t>）継続予定　　</a:t>
            </a:r>
            <a:r>
              <a:rPr lang="en-US" altLang="ja-JP" sz="1400" b="1" dirty="0">
                <a:solidFill>
                  <a:schemeClr val="bg1"/>
                </a:solidFill>
                <a:latin typeface="Meiryo UI" panose="020B0604030504040204" pitchFamily="50" charset="-128"/>
                <a:ea typeface="Meiryo UI" panose="020B0604030504040204" pitchFamily="50" charset="-128"/>
              </a:rPr>
              <a:t>※</a:t>
            </a:r>
            <a:r>
              <a:rPr lang="ja-JP" altLang="en-US" sz="1400" b="1" dirty="0">
                <a:solidFill>
                  <a:schemeClr val="bg1"/>
                </a:solidFill>
                <a:latin typeface="Meiryo UI" panose="020B0604030504040204" pitchFamily="50" charset="-128"/>
                <a:ea typeface="Meiryo UI" panose="020B0604030504040204" pitchFamily="50" charset="-128"/>
              </a:rPr>
              <a:t>イベントの開催は未定</a:t>
            </a:r>
            <a:endParaRPr lang="en-US" altLang="ja-JP" sz="1400" dirty="0">
              <a:solidFill>
                <a:schemeClr val="bg1"/>
              </a:solidFill>
              <a:latin typeface="Meiryo UI" panose="020B0604030504040204" pitchFamily="50" charset="-128"/>
              <a:ea typeface="Meiryo UI" panose="020B0604030504040204" pitchFamily="50" charset="-128"/>
            </a:endParaRPr>
          </a:p>
        </p:txBody>
      </p:sp>
      <p:sp>
        <p:nvSpPr>
          <p:cNvPr id="20" name="正方形/長方形 1">
            <a:extLst>
              <a:ext uri="{FF2B5EF4-FFF2-40B4-BE49-F238E27FC236}">
                <a16:creationId xmlns:a16="http://schemas.microsoft.com/office/drawing/2014/main" id="{F10A718A-9624-4DF4-9E19-DD2CD8395705}"/>
              </a:ext>
            </a:extLst>
          </p:cNvPr>
          <p:cNvSpPr>
            <a:spLocks noChangeArrowheads="1"/>
          </p:cNvSpPr>
          <p:nvPr/>
        </p:nvSpPr>
        <p:spPr bwMode="auto">
          <a:xfrm>
            <a:off x="4603037" y="2982316"/>
            <a:ext cx="4104456" cy="1063206"/>
          </a:xfrm>
          <a:prstGeom prst="rect">
            <a:avLst/>
          </a:prstGeom>
          <a:noFill/>
          <a:ln w="9525" algn="ctr">
            <a:noFill/>
            <a:round/>
            <a:headEnd/>
            <a:tailEnd/>
          </a:ln>
        </p:spPr>
        <p:txBody>
          <a:bodyPr/>
          <a:lstStyle/>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Q</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水くんについて、府のホームページで利用促進を</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府内市町村の打ち水イベント等で利用されている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令和６年度：忠岡町のイベントに提供</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令和７年度：イベント開催については、未定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4C9BF48E-7269-405E-B854-F8E24C93AE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76056" y="3939457"/>
            <a:ext cx="2959441" cy="1970067"/>
          </a:xfrm>
          <a:prstGeom prst="rect">
            <a:avLst/>
          </a:prstGeom>
        </p:spPr>
      </p:pic>
    </p:spTree>
    <p:extLst>
      <p:ext uri="{BB962C8B-B14F-4D97-AF65-F5344CB8AC3E}">
        <p14:creationId xmlns:p14="http://schemas.microsoft.com/office/powerpoint/2010/main" val="2772967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１．暑さ対策の取り組みにあたって</a:t>
            </a:r>
          </a:p>
        </p:txBody>
      </p:sp>
      <p:graphicFrame>
        <p:nvGraphicFramePr>
          <p:cNvPr id="24" name="表 23"/>
          <p:cNvGraphicFramePr>
            <a:graphicFrameLocks noGrp="1"/>
          </p:cNvGraphicFramePr>
          <p:nvPr/>
        </p:nvGraphicFramePr>
        <p:xfrm>
          <a:off x="162162" y="514344"/>
          <a:ext cx="8818195" cy="6016627"/>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570579">
                <a:tc>
                  <a:txBody>
                    <a:bodyPr/>
                    <a:lstStyle/>
                    <a:p>
                      <a:pPr algn="l"/>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年度の猛暑対策検討会議でいただいたご意見をもとに、取組を展開</a:t>
                      </a:r>
                    </a:p>
                  </a:txBody>
                  <a:tcPr marL="0" marR="0" marT="0" marB="0" anchor="ctr">
                    <a:solidFill>
                      <a:srgbClr val="0070C0"/>
                    </a:solidFill>
                  </a:tcPr>
                </a:tc>
                <a:extLst>
                  <a:ext uri="{0D108BD9-81ED-4DB2-BD59-A6C34878D82A}">
                    <a16:rowId xmlns:a16="http://schemas.microsoft.com/office/drawing/2014/main" val="10000"/>
                  </a:ext>
                </a:extLst>
              </a:tr>
              <a:tr h="5446048">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9"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4C3F9954-D194-48AF-935A-C0769E9FB7F6}" type="slidenum">
              <a:rPr lang="ja-JP" altLang="en-US" sz="2200" b="1" smtClean="0">
                <a:latin typeface="Meiryo UI" panose="020B0604030504040204" pitchFamily="50" charset="-128"/>
                <a:ea typeface="Meiryo UI" panose="020B0604030504040204" pitchFamily="50" charset="-128"/>
              </a:rPr>
              <a:t>3</a:t>
            </a:fld>
            <a:endParaRPr lang="ja-JP" altLang="en-US" sz="2200" b="1" dirty="0">
              <a:latin typeface="Meiryo UI" panose="020B0604030504040204" pitchFamily="50" charset="-128"/>
              <a:ea typeface="Meiryo UI" panose="020B0604030504040204" pitchFamily="50" charset="-128"/>
            </a:endParaRPr>
          </a:p>
        </p:txBody>
      </p:sp>
      <p:sp>
        <p:nvSpPr>
          <p:cNvPr id="10" name="角丸四角形 9"/>
          <p:cNvSpPr/>
          <p:nvPr/>
        </p:nvSpPr>
        <p:spPr>
          <a:xfrm>
            <a:off x="302421" y="1274799"/>
            <a:ext cx="8630393" cy="3435719"/>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latin typeface="メイリオ" panose="020B0604030504040204" pitchFamily="50" charset="-128"/>
                <a:ea typeface="メイリオ"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体が暑さに慣れていなければ、体温調節機能が上手く働かない</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b="1" dirty="0">
                <a:solidFill>
                  <a:srgbClr val="002060"/>
                </a:solidFill>
                <a:latin typeface="メイリオ" panose="020B0604030504040204" pitchFamily="50" charset="-128"/>
                <a:ea typeface="メイリオ" panose="020B0604030504040204" pitchFamily="50" charset="-128"/>
              </a:rPr>
              <a:t>　</a:t>
            </a:r>
            <a:r>
              <a:rPr lang="ja-JP" altLang="en-US" sz="1600" b="1" dirty="0">
                <a:solidFill>
                  <a:schemeClr val="tx1"/>
                </a:solidFill>
                <a:latin typeface="BIZ UDPゴシック" panose="020B0400000000000000" pitchFamily="50" charset="-128"/>
                <a:ea typeface="BIZ UDPゴシック" panose="020B0400000000000000" pitchFamily="50" charset="-128"/>
              </a:rPr>
              <a:t>➡</a:t>
            </a:r>
            <a:r>
              <a:rPr lang="ja-JP" altLang="en-US" sz="1600" b="1" dirty="0">
                <a:solidFill>
                  <a:srgbClr val="FF0066"/>
                </a:solidFill>
                <a:latin typeface="BIZ UDPゴシック" panose="020B0400000000000000" pitchFamily="50" charset="-128"/>
                <a:ea typeface="BIZ UDPゴシック" panose="020B0400000000000000" pitchFamily="50" charset="-128"/>
              </a:rPr>
              <a:t>暑くなる前の時期から</a:t>
            </a:r>
            <a:r>
              <a:rPr lang="ja-JP" altLang="en-US" sz="1600" b="1" dirty="0">
                <a:solidFill>
                  <a:schemeClr val="tx1"/>
                </a:solidFill>
                <a:latin typeface="BIZ UDPゴシック" panose="020B0400000000000000" pitchFamily="50" charset="-128"/>
                <a:ea typeface="BIZ UDPゴシック" panose="020B0400000000000000" pitchFamily="50" charset="-128"/>
              </a:rPr>
              <a:t>ウォーキングなどの</a:t>
            </a:r>
            <a:r>
              <a:rPr lang="ja-JP" altLang="en-US" sz="1600" b="1" dirty="0">
                <a:solidFill>
                  <a:srgbClr val="FF0066"/>
                </a:solidFill>
                <a:latin typeface="BIZ UDPゴシック" panose="020B0400000000000000" pitchFamily="50" charset="-128"/>
                <a:ea typeface="BIZ UDPゴシック" panose="020B0400000000000000" pitchFamily="50" charset="-128"/>
              </a:rPr>
              <a:t>汗をかく運動の継続</a:t>
            </a:r>
            <a:r>
              <a:rPr lang="ja-JP" altLang="en-US" sz="1600" b="1" dirty="0">
                <a:solidFill>
                  <a:schemeClr val="tx1"/>
                </a:solidFill>
                <a:latin typeface="BIZ UDPゴシック" panose="020B0400000000000000" pitchFamily="50" charset="-128"/>
                <a:ea typeface="BIZ UDPゴシック" panose="020B0400000000000000" pitchFamily="50" charset="-128"/>
              </a:rPr>
              <a:t>が重要</a:t>
            </a:r>
            <a:endParaRPr lang="en-US" altLang="ja-JP" sz="1600" b="1" dirty="0">
              <a:solidFill>
                <a:schemeClr val="tx1"/>
              </a:solidFill>
              <a:latin typeface="BIZ UDPゴシック" panose="020B0400000000000000" pitchFamily="50" charset="-128"/>
              <a:ea typeface="BIZ UDPゴシック" panose="020B0400000000000000" pitchFamily="50" charset="-128"/>
            </a:endParaRPr>
          </a:p>
          <a:p>
            <a:endParaRPr lang="en-US" altLang="ja-JP" sz="1000" b="1" dirty="0">
              <a:solidFill>
                <a:schemeClr val="tx1"/>
              </a:solidFill>
              <a:latin typeface="メイリオ" panose="020B0604030504040204" pitchFamily="50" charset="-128"/>
              <a:ea typeface="メイリオ" panose="020B0604030504040204" pitchFamily="50" charset="-128"/>
            </a:endParaRPr>
          </a:p>
          <a:p>
            <a:r>
              <a:rPr lang="ja-JP" altLang="en-US" sz="1600" b="1" dirty="0">
                <a:solidFill>
                  <a:schemeClr val="tx1"/>
                </a:solidFill>
                <a:latin typeface="メイリオ" panose="020B0604030504040204" pitchFamily="50" charset="-128"/>
                <a:ea typeface="メイリオ"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暑さの危険度は、気温だけでなく、湿度や日差しによっても変化</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b="1" dirty="0">
                <a:solidFill>
                  <a:srgbClr val="002060"/>
                </a:solidFill>
                <a:latin typeface="メイリオ" panose="020B0604030504040204" pitchFamily="50" charset="-128"/>
                <a:ea typeface="メイリオ" panose="020B0604030504040204" pitchFamily="50" charset="-128"/>
              </a:rPr>
              <a:t>　</a:t>
            </a:r>
            <a:r>
              <a:rPr lang="ja-JP" altLang="en-US" sz="1600" b="1" dirty="0">
                <a:solidFill>
                  <a:schemeClr val="tx1"/>
                </a:solidFill>
                <a:latin typeface="BIZ UDPゴシック" panose="020B0400000000000000" pitchFamily="50" charset="-128"/>
                <a:ea typeface="BIZ UDPゴシック" panose="020B0400000000000000" pitchFamily="50" charset="-128"/>
              </a:rPr>
              <a:t>➡</a:t>
            </a:r>
            <a:r>
              <a:rPr lang="ja-JP" altLang="en-US" sz="1600" b="1" dirty="0">
                <a:solidFill>
                  <a:srgbClr val="FF0066"/>
                </a:solidFill>
                <a:latin typeface="BIZ UDPゴシック" panose="020B0400000000000000" pitchFamily="50" charset="-128"/>
                <a:ea typeface="BIZ UDPゴシック" panose="020B0400000000000000" pitchFamily="50" charset="-128"/>
              </a:rPr>
              <a:t>危険な暑さにあらかじめ気づき</a:t>
            </a:r>
            <a:r>
              <a:rPr lang="ja-JP" altLang="en-US" sz="1600" b="1" dirty="0">
                <a:solidFill>
                  <a:schemeClr val="tx1"/>
                </a:solidFill>
                <a:latin typeface="BIZ UDPゴシック" panose="020B0400000000000000" pitchFamily="50" charset="-128"/>
                <a:ea typeface="BIZ UDPゴシック" panose="020B0400000000000000" pitchFamily="50" charset="-128"/>
              </a:rPr>
              <a:t>、暑さを避ける行動をとることが重要</a:t>
            </a:r>
          </a:p>
          <a:p>
            <a:endParaRPr lang="en-US" altLang="ja-JP" sz="1000" dirty="0">
              <a:solidFill>
                <a:srgbClr val="002060"/>
              </a:solidFill>
              <a:latin typeface="メイリオ" panose="020B0604030504040204" pitchFamily="50" charset="-128"/>
              <a:ea typeface="メイリオ" panose="020B0604030504040204" pitchFamily="50" charset="-128"/>
            </a:endParaRPr>
          </a:p>
          <a:p>
            <a:r>
              <a:rPr lang="ja-JP" altLang="en-US" sz="1600" dirty="0">
                <a:solidFill>
                  <a:schemeClr val="tx1"/>
                </a:solidFill>
                <a:latin typeface="メイリオ" panose="020B0604030504040204" pitchFamily="50" charset="-128"/>
                <a:ea typeface="メイリオ"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気温や湿度が高い日には屋内でも熱中症になることがある</a:t>
            </a:r>
            <a:endParaRPr lang="en-US" altLang="ja-JP" sz="1600" dirty="0">
              <a:solidFill>
                <a:schemeClr val="tx1"/>
              </a:solidFill>
              <a:latin typeface="Meiryo UI" panose="020B0604030504040204" pitchFamily="50" charset="-128"/>
              <a:ea typeface="Meiryo UI" panose="020B0604030504040204" pitchFamily="50" charset="-128"/>
            </a:endParaRPr>
          </a:p>
          <a:p>
            <a:pPr marL="468000" indent="-457200"/>
            <a:r>
              <a:rPr lang="ja-JP" altLang="en-US" sz="1600" b="1" dirty="0">
                <a:solidFill>
                  <a:schemeClr val="tx1"/>
                </a:solidFill>
                <a:latin typeface="メイリオ" panose="020B0604030504040204" pitchFamily="50" charset="-128"/>
                <a:ea typeface="メイリオ" panose="020B0604030504040204" pitchFamily="50" charset="-128"/>
              </a:rPr>
              <a:t>　</a:t>
            </a:r>
            <a:r>
              <a:rPr lang="ja-JP" altLang="en-US" sz="1600" b="1" dirty="0">
                <a:solidFill>
                  <a:schemeClr val="tx1"/>
                </a:solidFill>
                <a:latin typeface="BIZ UDPゴシック" panose="020B0400000000000000" pitchFamily="50" charset="-128"/>
                <a:ea typeface="BIZ UDPゴシック" panose="020B0400000000000000" pitchFamily="50" charset="-128"/>
              </a:rPr>
              <a:t>➡暑さに対して自分の感覚だけに頼らず、</a:t>
            </a:r>
            <a:r>
              <a:rPr lang="ja-JP" altLang="en-US" sz="1600" b="1" dirty="0">
                <a:solidFill>
                  <a:srgbClr val="FF0066"/>
                </a:solidFill>
                <a:latin typeface="BIZ UDPゴシック" panose="020B0400000000000000" pitchFamily="50" charset="-128"/>
                <a:ea typeface="BIZ UDPゴシック" panose="020B0400000000000000" pitchFamily="50" charset="-128"/>
              </a:rPr>
              <a:t>部屋の温湿度を確認して</a:t>
            </a:r>
            <a:r>
              <a:rPr lang="ja-JP" altLang="en-US" sz="1600" b="1" dirty="0">
                <a:solidFill>
                  <a:schemeClr val="tx1"/>
                </a:solidFill>
                <a:latin typeface="BIZ UDPゴシック" panose="020B0400000000000000" pitchFamily="50" charset="-128"/>
                <a:ea typeface="BIZ UDPゴシック" panose="020B0400000000000000" pitchFamily="50" charset="-128"/>
              </a:rPr>
              <a:t>クーラーの設定温度を調節することが重要</a:t>
            </a:r>
            <a:endParaRPr lang="en-US" altLang="ja-JP" sz="1600" b="1" dirty="0">
              <a:solidFill>
                <a:schemeClr val="tx1"/>
              </a:solidFill>
              <a:latin typeface="BIZ UDPゴシック" panose="020B0400000000000000" pitchFamily="50" charset="-128"/>
              <a:ea typeface="BIZ UDPゴシック" panose="020B0400000000000000" pitchFamily="50" charset="-128"/>
            </a:endParaRPr>
          </a:p>
          <a:p>
            <a:endParaRPr lang="en-US" altLang="ja-JP" sz="1000" b="1" dirty="0">
              <a:solidFill>
                <a:schemeClr val="tx1"/>
              </a:solidFill>
              <a:latin typeface="メイリオ" panose="020B0604030504040204" pitchFamily="50" charset="-128"/>
              <a:ea typeface="メイリオ" panose="020B0604030504040204" pitchFamily="50" charset="-128"/>
            </a:endParaRPr>
          </a:p>
          <a:p>
            <a:r>
              <a:rPr lang="ja-JP" altLang="en-US" sz="1600" b="1" dirty="0">
                <a:solidFill>
                  <a:schemeClr val="tx1"/>
                </a:solidFill>
                <a:latin typeface="メイリオ" panose="020B0604030504040204" pitchFamily="50" charset="-128"/>
                <a:ea typeface="メイリオ"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屋外空間における夏の昼間の暑熱環境の改善</a:t>
            </a:r>
            <a:endParaRPr lang="en-US" altLang="ja-JP" sz="1600" dirty="0">
              <a:solidFill>
                <a:schemeClr val="tx1"/>
              </a:solidFill>
              <a:latin typeface="Meiryo UI" panose="020B0604030504040204" pitchFamily="50" charset="-128"/>
              <a:ea typeface="Meiryo UI" panose="020B0604030504040204" pitchFamily="50" charset="-128"/>
            </a:endParaRPr>
          </a:p>
          <a:p>
            <a:pPr marL="468000" indent="-457200"/>
            <a:r>
              <a:rPr lang="ja-JP" altLang="en-US" sz="1600" b="1" dirty="0">
                <a:solidFill>
                  <a:schemeClr val="tx1"/>
                </a:solidFill>
                <a:latin typeface="メイリオ" panose="020B0604030504040204" pitchFamily="50" charset="-128"/>
                <a:ea typeface="メイリオ" panose="020B0604030504040204" pitchFamily="50" charset="-128"/>
              </a:rPr>
              <a:t>　</a:t>
            </a:r>
            <a:r>
              <a:rPr lang="ja-JP" altLang="en-US" sz="1600" b="1" dirty="0">
                <a:solidFill>
                  <a:schemeClr val="tx1"/>
                </a:solidFill>
                <a:latin typeface="BIZ UDPゴシック" panose="020B0400000000000000" pitchFamily="50" charset="-128"/>
                <a:ea typeface="BIZ UDPゴシック" panose="020B0400000000000000" pitchFamily="50" charset="-128"/>
              </a:rPr>
              <a:t>➡</a:t>
            </a:r>
            <a:r>
              <a:rPr lang="ja-JP" altLang="en-US" sz="1600" b="1" dirty="0">
                <a:solidFill>
                  <a:srgbClr val="FF0066"/>
                </a:solidFill>
                <a:latin typeface="BIZ UDPゴシック" panose="020B0400000000000000" pitchFamily="50" charset="-128"/>
                <a:ea typeface="BIZ UDPゴシック" panose="020B0400000000000000" pitchFamily="50" charset="-128"/>
              </a:rPr>
              <a:t>人が集まる場所</a:t>
            </a:r>
            <a:r>
              <a:rPr lang="ja-JP" altLang="en-US" sz="1600" b="1" dirty="0">
                <a:solidFill>
                  <a:schemeClr val="tx1"/>
                </a:solidFill>
                <a:latin typeface="BIZ UDPゴシック" panose="020B0400000000000000" pitchFamily="50" charset="-128"/>
                <a:ea typeface="BIZ UDPゴシック" panose="020B0400000000000000" pitchFamily="50" charset="-128"/>
              </a:rPr>
              <a:t>に、ミスト発生器や日除けなどの</a:t>
            </a:r>
            <a:r>
              <a:rPr lang="ja-JP" altLang="en-US" sz="1600" b="1" dirty="0">
                <a:solidFill>
                  <a:srgbClr val="FF0066"/>
                </a:solidFill>
                <a:latin typeface="BIZ UDPゴシック" panose="020B0400000000000000" pitchFamily="50" charset="-128"/>
                <a:ea typeface="BIZ UDPゴシック" panose="020B0400000000000000" pitchFamily="50" charset="-128"/>
              </a:rPr>
              <a:t>クールスポットを作る</a:t>
            </a:r>
            <a:r>
              <a:rPr lang="ja-JP" altLang="en-US" sz="1600" b="1" dirty="0">
                <a:solidFill>
                  <a:schemeClr val="tx1"/>
                </a:solidFill>
                <a:latin typeface="BIZ UDPゴシック" panose="020B0400000000000000" pitchFamily="50" charset="-128"/>
                <a:ea typeface="BIZ UDPゴシック" panose="020B0400000000000000" pitchFamily="50" charset="-128"/>
              </a:rPr>
              <a:t>ことが効果的</a:t>
            </a:r>
          </a:p>
        </p:txBody>
      </p:sp>
      <p:sp>
        <p:nvSpPr>
          <p:cNvPr id="38" name="角丸四角形 37"/>
          <p:cNvSpPr/>
          <p:nvPr/>
        </p:nvSpPr>
        <p:spPr>
          <a:xfrm>
            <a:off x="1065010" y="2880488"/>
            <a:ext cx="7013860" cy="712063"/>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14" name="角丸四角形 13"/>
          <p:cNvSpPr/>
          <p:nvPr/>
        </p:nvSpPr>
        <p:spPr>
          <a:xfrm>
            <a:off x="5220072" y="4423762"/>
            <a:ext cx="3544949" cy="204209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クールスポット</a:t>
            </a:r>
            <a:r>
              <a:rPr lang="ja-JP" altLang="en-US" sz="2400" b="1"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の</a:t>
            </a:r>
            <a:r>
              <a:rPr kumimoji="1" lang="ja-JP" altLang="en-US" sz="2400" b="1"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拡充</a:t>
            </a:r>
            <a:endParaRPr kumimoji="1" lang="en-US" altLang="ja-JP" sz="2400" b="1"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endParaRPr lang="en-US" altLang="ja-JP" sz="12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r>
              <a:rPr lang="ja-JP" altLang="en-US" sz="2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おおさかクールオアシスプロジェクト</a:t>
            </a:r>
            <a:r>
              <a:rPr lang="ja-JP" altLang="en-US" sz="2400" b="1"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の展開</a:t>
            </a:r>
            <a:endParaRPr kumimoji="1" lang="en-US" altLang="ja-JP" sz="2400" b="1"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4" name="加算 3"/>
          <p:cNvSpPr/>
          <p:nvPr/>
        </p:nvSpPr>
        <p:spPr>
          <a:xfrm>
            <a:off x="4564140" y="5156776"/>
            <a:ext cx="626601" cy="576064"/>
          </a:xfrm>
          <a:prstGeom prst="math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377491" y="4423762"/>
            <a:ext cx="4167242" cy="204209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暑さから身を守る「</a:t>
            </a:r>
            <a:r>
              <a:rPr kumimoji="1" lang="en-US" altLang="ja-JP" sz="2000" b="1"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3</a:t>
            </a:r>
            <a:r>
              <a:rPr kumimoji="1" lang="ja-JP" altLang="en-US" sz="2000" b="1"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つの習慣</a:t>
            </a:r>
            <a:r>
              <a:rPr kumimoji="1"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endParaRPr kumimoji="1" lang="en-US" altLang="ja-JP"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endParaRPr lang="en-US" altLang="ja-JP" sz="2000" b="1" dirty="0">
              <a:effectLst>
                <a:outerShdw blurRad="38100" dist="38100" dir="2700000" algn="tl">
                  <a:srgbClr val="000000">
                    <a:alpha val="43137"/>
                  </a:srgbClr>
                </a:outerShdw>
              </a:effectLst>
            </a:endParaRPr>
          </a:p>
          <a:p>
            <a:pPr algn="ctr"/>
            <a:endParaRPr kumimoji="1" lang="en-US" altLang="ja-JP" sz="2000" b="1" dirty="0">
              <a:effectLst>
                <a:outerShdw blurRad="38100" dist="38100" dir="2700000" algn="tl">
                  <a:srgbClr val="000000">
                    <a:alpha val="43137"/>
                  </a:srgbClr>
                </a:outerShdw>
              </a:effectLst>
            </a:endParaRPr>
          </a:p>
          <a:p>
            <a:pPr algn="ctr"/>
            <a:endParaRPr lang="en-US" altLang="ja-JP" sz="2000" b="1" dirty="0">
              <a:effectLst>
                <a:outerShdw blurRad="38100" dist="38100" dir="2700000" algn="tl">
                  <a:srgbClr val="000000">
                    <a:alpha val="43137"/>
                  </a:srgbClr>
                </a:outerShdw>
              </a:effectLst>
            </a:endParaRPr>
          </a:p>
          <a:p>
            <a:pPr algn="ctr"/>
            <a:endParaRPr kumimoji="1" lang="en-US" altLang="ja-JP" sz="2000" b="1" dirty="0">
              <a:effectLst>
                <a:outerShdw blurRad="38100" dist="38100" dir="2700000" algn="tl">
                  <a:srgbClr val="000000">
                    <a:alpha val="43137"/>
                  </a:srgbClr>
                </a:outerShdw>
              </a:effectLst>
            </a:endParaRPr>
          </a:p>
          <a:p>
            <a:pPr algn="ctr"/>
            <a:endParaRPr kumimoji="1" lang="ja-JP" altLang="en-US" sz="2000" b="1" dirty="0">
              <a:effectLst>
                <a:outerShdw blurRad="38100" dist="38100" dir="2700000" algn="tl">
                  <a:srgbClr val="000000">
                    <a:alpha val="43137"/>
                  </a:srgbClr>
                </a:outerShdw>
              </a:effectLst>
            </a:endParaRP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8737" y="4788259"/>
            <a:ext cx="3462506" cy="1677596"/>
          </a:xfrm>
          <a:prstGeom prst="rect">
            <a:avLst/>
          </a:prstGeom>
        </p:spPr>
      </p:pic>
      <p:sp>
        <p:nvSpPr>
          <p:cNvPr id="5" name="テキスト ボックス 4"/>
          <p:cNvSpPr txBox="1"/>
          <p:nvPr/>
        </p:nvSpPr>
        <p:spPr>
          <a:xfrm>
            <a:off x="297484" y="1155113"/>
            <a:ext cx="1746237"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主なご意見</a:t>
            </a:r>
          </a:p>
        </p:txBody>
      </p:sp>
      <p:pic>
        <p:nvPicPr>
          <p:cNvPr id="13" name="Picture 2" descr="マーク / 看板 / 表示 - シンプル人物イラスト/人クリップアート/アイコン/黒色/ピクトグラム"/>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56545" y="2251323"/>
            <a:ext cx="1246052" cy="934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879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１．暑さ対策の取り組みにあたって</a:t>
            </a:r>
          </a:p>
        </p:txBody>
      </p:sp>
      <p:graphicFrame>
        <p:nvGraphicFramePr>
          <p:cNvPr id="3" name="表 2"/>
          <p:cNvGraphicFramePr>
            <a:graphicFrameLocks noGrp="1"/>
          </p:cNvGraphicFramePr>
          <p:nvPr/>
        </p:nvGraphicFramePr>
        <p:xfrm>
          <a:off x="162162" y="514344"/>
          <a:ext cx="8818195" cy="6016627"/>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570579">
                <a:tc>
                  <a:txBody>
                    <a:bodyPr/>
                    <a:lstStyle/>
                    <a:p>
                      <a:pPr algn="l"/>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度から全国展開が始ま</a:t>
                      </a:r>
                      <a:r>
                        <a:rPr kumimoji="1" lang="ja-JP" altLang="en-US" sz="2000" strike="noStrike"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った</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熱中症警戒アラートについて周知</a:t>
                      </a:r>
                    </a:p>
                  </a:txBody>
                  <a:tcPr marL="0" marR="0" marT="0" marB="0" anchor="ctr">
                    <a:solidFill>
                      <a:srgbClr val="0070C0"/>
                    </a:solidFill>
                  </a:tcPr>
                </a:tc>
                <a:extLst>
                  <a:ext uri="{0D108BD9-81ED-4DB2-BD59-A6C34878D82A}">
                    <a16:rowId xmlns:a16="http://schemas.microsoft.com/office/drawing/2014/main" val="10000"/>
                  </a:ext>
                </a:extLst>
              </a:tr>
              <a:tr h="5446048">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5" name="角丸四角形 4"/>
          <p:cNvSpPr/>
          <p:nvPr/>
        </p:nvSpPr>
        <p:spPr>
          <a:xfrm>
            <a:off x="1058804" y="2581517"/>
            <a:ext cx="7013860" cy="712063"/>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11" name="テキスト ボックス 10">
            <a:extLst>
              <a:ext uri="{FF2B5EF4-FFF2-40B4-BE49-F238E27FC236}">
                <a16:creationId xmlns:a16="http://schemas.microsoft.com/office/drawing/2014/main" id="{AE3A1979-2351-4FD5-8B61-981D07FC191A}"/>
              </a:ext>
            </a:extLst>
          </p:cNvPr>
          <p:cNvSpPr txBox="1"/>
          <p:nvPr/>
        </p:nvSpPr>
        <p:spPr>
          <a:xfrm>
            <a:off x="273395" y="1185453"/>
            <a:ext cx="8564515" cy="1077218"/>
          </a:xfrm>
          <a:prstGeom prst="rect">
            <a:avLst/>
          </a:prstGeom>
          <a:noFill/>
        </p:spPr>
        <p:txBody>
          <a:bodyPr wrap="square" rtlCol="0">
            <a:spAutoFit/>
          </a:bodyPr>
          <a:lstStyle/>
          <a:p>
            <a:r>
              <a:rPr kumimoji="1" lang="ja-JP" altLang="en-US" sz="2000" b="1" dirty="0">
                <a:ln w="0">
                  <a:noFill/>
                </a:ln>
                <a:effectLst>
                  <a:glow rad="101600">
                    <a:schemeClr val="bg1"/>
                  </a:glow>
                </a:effectLst>
                <a:latin typeface="BIZ UDPゴシック" panose="020B0400000000000000" pitchFamily="50" charset="-128"/>
                <a:ea typeface="BIZ UDPゴシック" panose="020B0400000000000000" pitchFamily="50" charset="-128"/>
              </a:rPr>
              <a:t>熱中症の危険性が極めて高い暑熱環境になると予想される日の前日または当日に、</a:t>
            </a:r>
            <a:r>
              <a:rPr kumimoji="1" lang="ja-JP" altLang="en-US" sz="2400" b="1" dirty="0">
                <a:ln w="0">
                  <a:noFill/>
                </a:ln>
                <a:effectLst>
                  <a:glow rad="101600">
                    <a:schemeClr val="bg1"/>
                  </a:glow>
                </a:effectLst>
                <a:latin typeface="BIZ UDPゴシック" panose="020B0400000000000000" pitchFamily="50" charset="-128"/>
                <a:ea typeface="BIZ UDPゴシック" panose="020B0400000000000000" pitchFamily="50" charset="-128"/>
              </a:rPr>
              <a:t>「</a:t>
            </a:r>
            <a:r>
              <a:rPr kumimoji="1" lang="ja-JP" altLang="en-US" sz="2400" b="1" dirty="0">
                <a:ln w="0">
                  <a:noFill/>
                </a:ln>
                <a:solidFill>
                  <a:srgbClr val="FF0000"/>
                </a:solidFill>
                <a:effectLst>
                  <a:glow rad="101600">
                    <a:schemeClr val="bg1"/>
                  </a:glow>
                </a:effectLst>
                <a:latin typeface="BIZ UDPゴシック" panose="020B0400000000000000" pitchFamily="50" charset="-128"/>
                <a:ea typeface="BIZ UDPゴシック" panose="020B0400000000000000" pitchFamily="50" charset="-128"/>
              </a:rPr>
              <a:t>熱中症警戒アラート</a:t>
            </a:r>
            <a:r>
              <a:rPr kumimoji="1" lang="ja-JP" altLang="en-US" sz="2400" b="1" dirty="0">
                <a:ln w="0">
                  <a:noFill/>
                </a:ln>
                <a:effectLst>
                  <a:glow rad="101600">
                    <a:schemeClr val="bg1"/>
                  </a:glow>
                </a:effectLst>
                <a:latin typeface="BIZ UDPゴシック" panose="020B0400000000000000" pitchFamily="50" charset="-128"/>
                <a:ea typeface="BIZ UDPゴシック" panose="020B0400000000000000" pitchFamily="50" charset="-128"/>
              </a:rPr>
              <a:t>」</a:t>
            </a:r>
            <a:r>
              <a:rPr kumimoji="1" lang="ja-JP" altLang="en-US" sz="2000" b="1" dirty="0">
                <a:ln w="0">
                  <a:noFill/>
                </a:ln>
                <a:effectLst>
                  <a:glow rad="101600">
                    <a:schemeClr val="bg1"/>
                  </a:glow>
                </a:effectLst>
                <a:latin typeface="BIZ UDPゴシック" panose="020B0400000000000000" pitchFamily="50" charset="-128"/>
                <a:ea typeface="BIZ UDPゴシック" panose="020B0400000000000000" pitchFamily="50" charset="-128"/>
              </a:rPr>
              <a:t>が発表されます。</a:t>
            </a:r>
            <a:endParaRPr kumimoji="1" lang="en-US" altLang="ja-JP" sz="2000" b="1" dirty="0">
              <a:ln w="0">
                <a:noFill/>
              </a:ln>
              <a:effectLst>
                <a:glow rad="101600">
                  <a:schemeClr val="bg1"/>
                </a:glow>
              </a:effectLst>
              <a:latin typeface="BIZ UDPゴシック" panose="020B0400000000000000" pitchFamily="50" charset="-128"/>
              <a:ea typeface="BIZ UDPゴシック" panose="020B0400000000000000" pitchFamily="50" charset="-128"/>
            </a:endParaRPr>
          </a:p>
          <a:p>
            <a:pPr algn="r"/>
            <a:r>
              <a:rPr kumimoji="1" lang="ja-JP" altLang="en-US" sz="2000" b="1" dirty="0">
                <a:ln w="0">
                  <a:noFill/>
                </a:ln>
                <a:effectLst>
                  <a:glow rad="101600">
                    <a:schemeClr val="bg1"/>
                  </a:glow>
                </a:effectLst>
                <a:latin typeface="BIZ UDPゴシック" panose="020B0400000000000000" pitchFamily="50" charset="-128"/>
                <a:ea typeface="BIZ UDPゴシック" panose="020B0400000000000000" pitchFamily="50" charset="-128"/>
              </a:rPr>
              <a:t>（基本的には都道府県ごとに発表）</a:t>
            </a:r>
          </a:p>
        </p:txBody>
      </p:sp>
      <p:sp>
        <p:nvSpPr>
          <p:cNvPr id="12" name="タイトル 1">
            <a:extLst>
              <a:ext uri="{FF2B5EF4-FFF2-40B4-BE49-F238E27FC236}">
                <a16:creationId xmlns:a16="http://schemas.microsoft.com/office/drawing/2014/main" id="{FD9D370E-D74F-4181-A66F-E4A22400CA2B}"/>
              </a:ext>
            </a:extLst>
          </p:cNvPr>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E1B5BF9F-A7DB-48AB-A683-45D4B85236A4}" type="slidenum">
              <a:rPr lang="ja-JP" altLang="en-US" sz="2200" b="1" smtClean="0">
                <a:latin typeface="Meiryo UI" panose="020B0604030504040204" pitchFamily="50" charset="-128"/>
                <a:ea typeface="Meiryo UI" panose="020B0604030504040204" pitchFamily="50" charset="-128"/>
              </a:rPr>
              <a:t>4</a:t>
            </a:fld>
            <a:endParaRPr lang="ja-JP" altLang="en-US" sz="2200" b="1" dirty="0">
              <a:latin typeface="Meiryo UI" panose="020B0604030504040204" pitchFamily="50" charset="-128"/>
              <a:ea typeface="Meiryo UI" panose="020B0604030504040204" pitchFamily="50" charset="-128"/>
            </a:endParaRPr>
          </a:p>
        </p:txBody>
      </p:sp>
      <p:sp>
        <p:nvSpPr>
          <p:cNvPr id="19" name="角丸四角形 18"/>
          <p:cNvSpPr/>
          <p:nvPr/>
        </p:nvSpPr>
        <p:spPr>
          <a:xfrm>
            <a:off x="414941" y="2315299"/>
            <a:ext cx="3888887" cy="4085810"/>
          </a:xfrm>
          <a:prstGeom prst="roundRect">
            <a:avLst>
              <a:gd name="adj" fmla="val 4437"/>
            </a:avLst>
          </a:prstGeom>
          <a:solidFill>
            <a:schemeClr val="accent4">
              <a:lumMod val="20000"/>
              <a:lumOff val="80000"/>
            </a:schemeClr>
          </a:solidFill>
          <a:ln>
            <a:noFill/>
          </a:ln>
          <a:effectLst>
            <a:outerShdw blurRad="1016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A76C0202-0979-4B7C-9F1C-69B89DABD88B}"/>
              </a:ext>
            </a:extLst>
          </p:cNvPr>
          <p:cNvSpPr txBox="1"/>
          <p:nvPr/>
        </p:nvSpPr>
        <p:spPr>
          <a:xfrm>
            <a:off x="436439" y="2664704"/>
            <a:ext cx="3950752" cy="3785652"/>
          </a:xfrm>
          <a:prstGeom prst="rect">
            <a:avLst/>
          </a:prstGeom>
          <a:noFill/>
        </p:spPr>
        <p:txBody>
          <a:bodyPr wrap="square" rtlCol="0">
            <a:spAutoFit/>
          </a:bodyPr>
          <a:lstStyle/>
          <a:p>
            <a:pPr>
              <a:lnSpc>
                <a:spcPts val="2400"/>
              </a:lnSpc>
            </a:pPr>
            <a:r>
              <a:rPr kumimoji="1" lang="ja-JP" altLang="en-US" sz="1600" dirty="0"/>
              <a:t> </a:t>
            </a:r>
            <a:r>
              <a:rPr kumimoji="1" lang="ja-JP" altLang="en-US" sz="1400" dirty="0">
                <a:latin typeface="BIZ UDPゴシック" panose="020B0400000000000000" pitchFamily="50" charset="-128"/>
                <a:ea typeface="BIZ UDPゴシック" panose="020B0400000000000000" pitchFamily="50" charset="-128"/>
              </a:rPr>
              <a:t>◆暑さ指数</a:t>
            </a:r>
            <a:r>
              <a:rPr lang="en-US" altLang="ja-JP" sz="1400" baseline="300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の予測値が都道府県内の</a:t>
            </a:r>
            <a:endParaRPr kumimoji="1" lang="en-US" altLang="ja-JP" sz="1400" dirty="0">
              <a:latin typeface="BIZ UDPゴシック" panose="020B0400000000000000" pitchFamily="50" charset="-128"/>
              <a:ea typeface="BIZ UDPゴシック" panose="020B0400000000000000" pitchFamily="50" charset="-128"/>
            </a:endParaRPr>
          </a:p>
          <a:p>
            <a:pPr>
              <a:lnSpc>
                <a:spcPts val="2200"/>
              </a:lnSpc>
            </a:pPr>
            <a:r>
              <a:rPr lang="en-US" altLang="ja-JP" sz="1400" dirty="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どこかで</a:t>
            </a:r>
            <a:r>
              <a:rPr kumimoji="1" lang="en-US" altLang="ja-JP" sz="1400" dirty="0">
                <a:latin typeface="BIZ UDPゴシック" panose="020B0400000000000000" pitchFamily="50" charset="-128"/>
                <a:ea typeface="BIZ UDPゴシック" panose="020B0400000000000000" pitchFamily="50" charset="-128"/>
              </a:rPr>
              <a:t>33</a:t>
            </a:r>
            <a:r>
              <a:rPr kumimoji="1" lang="ja-JP" altLang="en-US" sz="1400" dirty="0">
                <a:latin typeface="BIZ UDPゴシック" panose="020B0400000000000000" pitchFamily="50" charset="-128"/>
                <a:ea typeface="BIZ UDPゴシック" panose="020B0400000000000000" pitchFamily="50" charset="-128"/>
              </a:rPr>
              <a:t>以上になる場合の、</a:t>
            </a:r>
            <a:r>
              <a:rPr kumimoji="1" lang="ja-JP" altLang="en-US" sz="1600" dirty="0">
                <a:solidFill>
                  <a:srgbClr val="FF0066"/>
                </a:solidFill>
                <a:latin typeface="BIZ UDPゴシック" panose="020B0400000000000000" pitchFamily="50" charset="-128"/>
                <a:ea typeface="BIZ UDPゴシック" panose="020B0400000000000000" pitchFamily="50" charset="-128"/>
              </a:rPr>
              <a:t>前日</a:t>
            </a:r>
            <a:endParaRPr kumimoji="1" lang="en-US" altLang="ja-JP" sz="1600" dirty="0">
              <a:solidFill>
                <a:srgbClr val="FF0066"/>
              </a:solidFill>
              <a:latin typeface="BIZ UDPゴシック" panose="020B0400000000000000" pitchFamily="50" charset="-128"/>
              <a:ea typeface="BIZ UDPゴシック" panose="020B0400000000000000" pitchFamily="50" charset="-128"/>
            </a:endParaRPr>
          </a:p>
          <a:p>
            <a:pPr>
              <a:lnSpc>
                <a:spcPts val="2200"/>
              </a:lnSpc>
            </a:pPr>
            <a:r>
              <a:rPr lang="en-US" altLang="ja-JP" sz="1600" dirty="0">
                <a:solidFill>
                  <a:srgbClr val="FF0066"/>
                </a:solidFill>
                <a:latin typeface="BIZ UDPゴシック" panose="020B0400000000000000" pitchFamily="50" charset="-128"/>
                <a:ea typeface="BIZ UDPゴシック" panose="020B0400000000000000" pitchFamily="50" charset="-128"/>
              </a:rPr>
              <a:t>    </a:t>
            </a:r>
            <a:r>
              <a:rPr kumimoji="1" lang="en-US" altLang="ja-JP" sz="1600" dirty="0">
                <a:solidFill>
                  <a:srgbClr val="FF0066"/>
                </a:solidFill>
                <a:latin typeface="BIZ UDPゴシック" panose="020B0400000000000000" pitchFamily="50" charset="-128"/>
                <a:ea typeface="BIZ UDPゴシック" panose="020B0400000000000000" pitchFamily="50" charset="-128"/>
              </a:rPr>
              <a:t>17</a:t>
            </a:r>
            <a:r>
              <a:rPr kumimoji="1" lang="ja-JP" altLang="en-US" sz="1600" dirty="0">
                <a:solidFill>
                  <a:srgbClr val="FF0066"/>
                </a:solidFill>
                <a:latin typeface="BIZ UDPゴシック" panose="020B0400000000000000" pitchFamily="50" charset="-128"/>
                <a:ea typeface="BIZ UDPゴシック" panose="020B0400000000000000" pitchFamily="50" charset="-128"/>
              </a:rPr>
              <a:t>時ごろ</a:t>
            </a:r>
            <a:r>
              <a:rPr lang="ja-JP" altLang="en-US" sz="1400" dirty="0">
                <a:latin typeface="BIZ UDPゴシック" panose="020B0400000000000000" pitchFamily="50" charset="-128"/>
                <a:ea typeface="BIZ UDPゴシック" panose="020B0400000000000000" pitchFamily="50" charset="-128"/>
              </a:rPr>
              <a:t>、または、</a:t>
            </a:r>
            <a:r>
              <a:rPr kumimoji="1" lang="ja-JP" altLang="en-US" sz="1600" dirty="0">
                <a:solidFill>
                  <a:srgbClr val="FF0066"/>
                </a:solidFill>
                <a:latin typeface="BIZ UDPゴシック" panose="020B0400000000000000" pitchFamily="50" charset="-128"/>
                <a:ea typeface="BIZ UDPゴシック" panose="020B0400000000000000" pitchFamily="50" charset="-128"/>
              </a:rPr>
              <a:t>当日</a:t>
            </a:r>
            <a:r>
              <a:rPr lang="ja-JP" altLang="en-US" sz="1600" dirty="0">
                <a:solidFill>
                  <a:srgbClr val="FF0066"/>
                </a:solidFill>
                <a:latin typeface="BIZ UDPゴシック" panose="020B0400000000000000" pitchFamily="50" charset="-128"/>
                <a:ea typeface="BIZ UDPゴシック" panose="020B0400000000000000" pitchFamily="50" charset="-128"/>
              </a:rPr>
              <a:t>５</a:t>
            </a:r>
            <a:r>
              <a:rPr kumimoji="1" lang="ja-JP" altLang="en-US" sz="1600" dirty="0">
                <a:solidFill>
                  <a:srgbClr val="FF0066"/>
                </a:solidFill>
                <a:latin typeface="BIZ UDPゴシック" panose="020B0400000000000000" pitchFamily="50" charset="-128"/>
                <a:ea typeface="BIZ UDPゴシック" panose="020B0400000000000000" pitchFamily="50" charset="-128"/>
              </a:rPr>
              <a:t>時ごろ</a:t>
            </a:r>
            <a:endParaRPr kumimoji="1" lang="en-US" altLang="ja-JP" sz="1600" dirty="0">
              <a:solidFill>
                <a:srgbClr val="FF0066"/>
              </a:solidFill>
              <a:latin typeface="BIZ UDPゴシック" panose="020B0400000000000000" pitchFamily="50" charset="-128"/>
              <a:ea typeface="BIZ UDPゴシック" panose="020B0400000000000000" pitchFamily="50" charset="-128"/>
            </a:endParaRPr>
          </a:p>
          <a:p>
            <a:pPr lvl="0">
              <a:lnSpc>
                <a:spcPts val="2200"/>
              </a:lnSpc>
            </a:pPr>
            <a:r>
              <a:rPr kumimoji="1" lang="ja-JP" altLang="en-US" sz="1200" dirty="0">
                <a:solidFill>
                  <a:prstClr val="black"/>
                </a:solidFill>
                <a:latin typeface="BIZ UDPゴシック" panose="020B0400000000000000" pitchFamily="50" charset="-128"/>
                <a:ea typeface="BIZ UDPゴシック" panose="020B0400000000000000" pitchFamily="50" charset="-128"/>
              </a:rPr>
              <a:t>　　</a:t>
            </a:r>
            <a:r>
              <a:rPr kumimoji="1" lang="en-US" altLang="ja-JP" sz="1200" dirty="0">
                <a:solidFill>
                  <a:prstClr val="black"/>
                </a:solidFill>
                <a:latin typeface="BIZ UDPゴシック" panose="020B0400000000000000" pitchFamily="50" charset="-128"/>
                <a:ea typeface="BIZ UDPゴシック" panose="020B0400000000000000" pitchFamily="50" charset="-128"/>
              </a:rPr>
              <a:t>※</a:t>
            </a:r>
            <a:r>
              <a:rPr kumimoji="1" lang="ja-JP" altLang="en-US" sz="1200" dirty="0">
                <a:solidFill>
                  <a:prstClr val="black"/>
                </a:solidFill>
                <a:latin typeface="BIZ UDPゴシック" panose="020B0400000000000000" pitchFamily="50" charset="-128"/>
                <a:ea typeface="BIZ UDPゴシック" panose="020B0400000000000000" pitchFamily="50" charset="-128"/>
              </a:rPr>
              <a:t>暑さ指数とは、気温・湿度なども</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a:p>
            <a:pPr lvl="0">
              <a:lnSpc>
                <a:spcPts val="2200"/>
              </a:lnSpc>
            </a:pPr>
            <a:r>
              <a:rPr kumimoji="1" lang="ja-JP" altLang="en-US" sz="1200" dirty="0">
                <a:solidFill>
                  <a:prstClr val="black"/>
                </a:solidFill>
                <a:latin typeface="BIZ UDPゴシック" panose="020B0400000000000000" pitchFamily="50" charset="-128"/>
                <a:ea typeface="BIZ UDPゴシック" panose="020B0400000000000000" pitchFamily="50" charset="-128"/>
              </a:rPr>
              <a:t>　　　考慮した</a:t>
            </a:r>
            <a:r>
              <a:rPr lang="en-US" altLang="ja-JP" sz="1200" dirty="0">
                <a:solidFill>
                  <a:prstClr val="black"/>
                </a:solidFill>
                <a:latin typeface="BIZ UDPゴシック" panose="020B0400000000000000" pitchFamily="50" charset="-128"/>
                <a:ea typeface="BIZ UDPゴシック" panose="020B0400000000000000" pitchFamily="50" charset="-128"/>
              </a:rPr>
              <a:t> </a:t>
            </a:r>
            <a:r>
              <a:rPr kumimoji="1" lang="ja-JP" altLang="en-US" sz="1200" dirty="0">
                <a:solidFill>
                  <a:prstClr val="black"/>
                </a:solidFill>
                <a:latin typeface="BIZ UDPゴシック" panose="020B0400000000000000" pitchFamily="50" charset="-128"/>
                <a:ea typeface="BIZ UDPゴシック" panose="020B0400000000000000" pitchFamily="50" charset="-128"/>
              </a:rPr>
              <a:t>熱中症のための数値です。</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a:p>
            <a:pPr lvl="0">
              <a:lnSpc>
                <a:spcPts val="1800"/>
              </a:lnSpc>
            </a:pPr>
            <a:endParaRPr kumimoji="1" lang="en-US" altLang="ja-JP" sz="1400" dirty="0">
              <a:solidFill>
                <a:srgbClr val="FF0000"/>
              </a:solidFill>
              <a:latin typeface="BIZ UDPゴシック" panose="020B0400000000000000" pitchFamily="50" charset="-128"/>
              <a:ea typeface="BIZ UDPゴシック" panose="020B0400000000000000" pitchFamily="50" charset="-128"/>
            </a:endParaRPr>
          </a:p>
          <a:p>
            <a:pPr>
              <a:lnSpc>
                <a:spcPts val="2400"/>
              </a:lnSpc>
            </a:pPr>
            <a:r>
              <a:rPr lang="ja-JP" altLang="en-US" sz="1400" dirty="0">
                <a:solidFill>
                  <a:prstClr val="black"/>
                </a:solidFill>
                <a:latin typeface="BIZ UDPゴシック" panose="020B0400000000000000" pitchFamily="50" charset="-128"/>
                <a:ea typeface="BIZ UDPゴシック" panose="020B0400000000000000" pitchFamily="50" charset="-128"/>
              </a:rPr>
              <a:t>◆</a:t>
            </a:r>
            <a:r>
              <a:rPr kumimoji="1" lang="ja-JP" altLang="en-US" sz="1400" dirty="0">
                <a:solidFill>
                  <a:prstClr val="black"/>
                </a:solidFill>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気象庁と環境省の</a:t>
            </a:r>
            <a:r>
              <a:rPr kumimoji="1" lang="ja-JP" altLang="en-US" sz="1600" dirty="0">
                <a:solidFill>
                  <a:srgbClr val="FF0066"/>
                </a:solidFill>
                <a:latin typeface="BIZ UDPゴシック" panose="020B0400000000000000" pitchFamily="50" charset="-128"/>
                <a:ea typeface="BIZ UDPゴシック" panose="020B0400000000000000" pitchFamily="50" charset="-128"/>
              </a:rPr>
              <a:t>ウェブサイト</a:t>
            </a:r>
            <a:r>
              <a:rPr kumimoji="1" lang="ja-JP" altLang="en-US" sz="1400" dirty="0">
                <a:solidFill>
                  <a:srgbClr val="FF0066"/>
                </a:solidFill>
                <a:latin typeface="BIZ UDPゴシック" panose="020B0400000000000000" pitchFamily="50" charset="-128"/>
                <a:ea typeface="BIZ UDPゴシック" panose="020B0400000000000000" pitchFamily="50" charset="-128"/>
              </a:rPr>
              <a:t>、</a:t>
            </a:r>
            <a:r>
              <a:rPr kumimoji="1" lang="ja-JP" altLang="en-US" sz="1600" dirty="0">
                <a:solidFill>
                  <a:srgbClr val="FF0066"/>
                </a:solidFill>
                <a:latin typeface="BIZ UDPゴシック" panose="020B0400000000000000" pitchFamily="50" charset="-128"/>
                <a:ea typeface="BIZ UDPゴシック" panose="020B0400000000000000" pitchFamily="50" charset="-128"/>
              </a:rPr>
              <a:t>テレビ</a:t>
            </a:r>
            <a:r>
              <a:rPr kumimoji="1" lang="ja-JP" altLang="en-US" sz="1400" dirty="0">
                <a:solidFill>
                  <a:srgbClr val="FF0066"/>
                </a:solidFill>
                <a:latin typeface="BIZ UDPゴシック" panose="020B0400000000000000" pitchFamily="50" charset="-128"/>
                <a:ea typeface="BIZ UDPゴシック" panose="020B0400000000000000" pitchFamily="50" charset="-128"/>
              </a:rPr>
              <a:t>、</a:t>
            </a:r>
            <a:endParaRPr kumimoji="1" lang="en-US" altLang="ja-JP" sz="1400" dirty="0">
              <a:solidFill>
                <a:srgbClr val="FF0066"/>
              </a:solidFill>
              <a:latin typeface="BIZ UDPゴシック" panose="020B0400000000000000" pitchFamily="50" charset="-128"/>
              <a:ea typeface="BIZ UDPゴシック" panose="020B0400000000000000" pitchFamily="50" charset="-128"/>
            </a:endParaRPr>
          </a:p>
          <a:p>
            <a:pPr>
              <a:lnSpc>
                <a:spcPts val="2200"/>
              </a:lnSpc>
            </a:pPr>
            <a:r>
              <a:rPr lang="en-US" altLang="ja-JP" sz="1400" dirty="0">
                <a:solidFill>
                  <a:srgbClr val="FF0066"/>
                </a:solidFill>
                <a:latin typeface="BIZ UDPゴシック" panose="020B0400000000000000" pitchFamily="50" charset="-128"/>
                <a:ea typeface="BIZ UDPゴシック" panose="020B0400000000000000" pitchFamily="50" charset="-128"/>
              </a:rPr>
              <a:t>    </a:t>
            </a:r>
            <a:r>
              <a:rPr kumimoji="1" lang="ja-JP" altLang="en-US" sz="1600" dirty="0">
                <a:solidFill>
                  <a:srgbClr val="FF0066"/>
                </a:solidFill>
                <a:latin typeface="BIZ UDPゴシック" panose="020B0400000000000000" pitchFamily="50" charset="-128"/>
                <a:ea typeface="BIZ UDPゴシック" panose="020B0400000000000000" pitchFamily="50" charset="-128"/>
              </a:rPr>
              <a:t>各種天気予報情報サイト</a:t>
            </a:r>
            <a:r>
              <a:rPr kumimoji="1" lang="ja-JP" altLang="en-US" sz="1400" dirty="0">
                <a:latin typeface="BIZ UDPゴシック" panose="020B0400000000000000" pitchFamily="50" charset="-128"/>
                <a:ea typeface="BIZ UDPゴシック" panose="020B0400000000000000" pitchFamily="50" charset="-128"/>
              </a:rPr>
              <a:t>などで確認</a:t>
            </a:r>
            <a:endParaRPr kumimoji="1" lang="en-US" altLang="ja-JP" sz="1400" dirty="0">
              <a:latin typeface="BIZ UDPゴシック" panose="020B0400000000000000" pitchFamily="50" charset="-128"/>
              <a:ea typeface="BIZ UDPゴシック" panose="020B0400000000000000" pitchFamily="50" charset="-128"/>
            </a:endParaRPr>
          </a:p>
          <a:p>
            <a:pPr>
              <a:lnSpc>
                <a:spcPts val="2200"/>
              </a:lnSpc>
            </a:pPr>
            <a:r>
              <a:rPr lang="en-US" altLang="ja-JP" sz="1400" dirty="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することができます。</a:t>
            </a:r>
            <a:endParaRPr kumimoji="1" lang="en-US" altLang="ja-JP" sz="1400" dirty="0">
              <a:latin typeface="BIZ UDPゴシック" panose="020B0400000000000000" pitchFamily="50" charset="-128"/>
              <a:ea typeface="BIZ UDPゴシック" panose="020B0400000000000000" pitchFamily="50" charset="-128"/>
            </a:endParaRPr>
          </a:p>
          <a:p>
            <a:pPr>
              <a:lnSpc>
                <a:spcPts val="2400"/>
              </a:lnSpc>
            </a:pPr>
            <a:endParaRPr lang="en-US" altLang="ja-JP" sz="1400" dirty="0">
              <a:latin typeface="BIZ UDPゴシック" panose="020B0400000000000000" pitchFamily="50" charset="-128"/>
              <a:ea typeface="BIZ UDPゴシック" panose="020B0400000000000000" pitchFamily="50" charset="-128"/>
            </a:endParaRPr>
          </a:p>
          <a:p>
            <a:pPr>
              <a:lnSpc>
                <a:spcPts val="2400"/>
              </a:lnSpc>
            </a:pPr>
            <a:r>
              <a:rPr lang="ja-JP" altLang="en-US" sz="1400" dirty="0">
                <a:latin typeface="BIZ UDPゴシック" panose="020B0400000000000000" pitchFamily="50" charset="-128"/>
                <a:ea typeface="BIZ UDPゴシック" panose="020B0400000000000000" pitchFamily="50" charset="-128"/>
              </a:rPr>
              <a:t>◆ 熱中症警戒アラートの</a:t>
            </a:r>
            <a:r>
              <a:rPr kumimoji="1" lang="ja-JP" altLang="en-US" sz="1600" dirty="0">
                <a:solidFill>
                  <a:srgbClr val="FF0066"/>
                </a:solidFill>
                <a:latin typeface="BIZ UDPゴシック" panose="020B0400000000000000" pitchFamily="50" charset="-128"/>
                <a:ea typeface="BIZ UDPゴシック" panose="020B0400000000000000" pitchFamily="50" charset="-128"/>
              </a:rPr>
              <a:t>メール配信サー</a:t>
            </a:r>
            <a:endParaRPr kumimoji="1" lang="en-US" altLang="ja-JP" sz="1600" dirty="0">
              <a:solidFill>
                <a:srgbClr val="FF0066"/>
              </a:solidFill>
              <a:latin typeface="BIZ UDPゴシック" panose="020B0400000000000000" pitchFamily="50" charset="-128"/>
              <a:ea typeface="BIZ UDPゴシック" panose="020B0400000000000000" pitchFamily="50" charset="-128"/>
            </a:endParaRPr>
          </a:p>
          <a:p>
            <a:pPr>
              <a:lnSpc>
                <a:spcPts val="2200"/>
              </a:lnSpc>
            </a:pPr>
            <a:r>
              <a:rPr lang="en-US" altLang="ja-JP" sz="1600" dirty="0">
                <a:solidFill>
                  <a:srgbClr val="FF0066"/>
                </a:solidFill>
                <a:latin typeface="BIZ UDPゴシック" panose="020B0400000000000000" pitchFamily="50" charset="-128"/>
                <a:ea typeface="BIZ UDPゴシック" panose="020B0400000000000000" pitchFamily="50" charset="-128"/>
              </a:rPr>
              <a:t>    </a:t>
            </a:r>
            <a:r>
              <a:rPr kumimoji="1" lang="ja-JP" altLang="en-US" sz="1600" dirty="0">
                <a:solidFill>
                  <a:srgbClr val="FF0066"/>
                </a:solidFill>
                <a:latin typeface="BIZ UDPゴシック" panose="020B0400000000000000" pitchFamily="50" charset="-128"/>
                <a:ea typeface="BIZ UDPゴシック" panose="020B0400000000000000" pitchFamily="50" charset="-128"/>
              </a:rPr>
              <a:t>ビス</a:t>
            </a:r>
            <a:r>
              <a:rPr lang="ja-JP" altLang="en-US" sz="1400" dirty="0">
                <a:latin typeface="BIZ UDPゴシック" panose="020B0400000000000000" pitchFamily="50" charset="-128"/>
                <a:ea typeface="BIZ UDPゴシック" panose="020B0400000000000000" pitchFamily="50" charset="-128"/>
              </a:rPr>
              <a:t>（要登録・無料</a:t>
            </a:r>
            <a:r>
              <a:rPr lang="en-US" altLang="ja-JP" sz="1400" baseline="300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）があります。</a:t>
            </a:r>
            <a:endParaRPr lang="en-US" altLang="ja-JP" sz="1400" dirty="0">
              <a:latin typeface="BIZ UDPゴシック" panose="020B0400000000000000" pitchFamily="50" charset="-128"/>
              <a:ea typeface="BIZ UDPゴシック" panose="020B0400000000000000" pitchFamily="50" charset="-128"/>
            </a:endParaRPr>
          </a:p>
          <a:p>
            <a:pPr>
              <a:lnSpc>
                <a:spcPts val="2000"/>
              </a:lnSpc>
            </a:pPr>
            <a:r>
              <a:rPr lang="ja-JP" altLang="en-US" sz="1400" dirty="0">
                <a:latin typeface="BIZ UDPゴシック" panose="020B0400000000000000" pitchFamily="50" charset="-128"/>
                <a:ea typeface="BIZ UDPゴシック" panose="020B0400000000000000" pitchFamily="50" charset="-128"/>
              </a:rPr>
              <a:t>　</a:t>
            </a: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 情報取得にかかる通信料は利用者の負担となります。</a:t>
            </a:r>
          </a:p>
        </p:txBody>
      </p:sp>
      <p:sp>
        <p:nvSpPr>
          <p:cNvPr id="22" name="テキスト ボックス 21">
            <a:extLst>
              <a:ext uri="{FF2B5EF4-FFF2-40B4-BE49-F238E27FC236}">
                <a16:creationId xmlns:a16="http://schemas.microsoft.com/office/drawing/2014/main" id="{C2D58A79-69AC-4890-BF33-E59583720A65}"/>
              </a:ext>
            </a:extLst>
          </p:cNvPr>
          <p:cNvSpPr txBox="1"/>
          <p:nvPr/>
        </p:nvSpPr>
        <p:spPr>
          <a:xfrm>
            <a:off x="733351" y="2315300"/>
            <a:ext cx="3437546" cy="412934"/>
          </a:xfrm>
          <a:prstGeom prst="rect">
            <a:avLst/>
          </a:prstGeom>
          <a:noFill/>
        </p:spPr>
        <p:txBody>
          <a:bodyPr wrap="square" rtlCol="0">
            <a:spAutoFit/>
          </a:bodyPr>
          <a:lstStyle>
            <a:defPPr>
              <a:defRPr lang="en-US"/>
            </a:defPPr>
            <a:lvl1pPr>
              <a:lnSpc>
                <a:spcPts val="3000"/>
              </a:lnSpc>
              <a:defRPr kumimoji="1" sz="2400">
                <a:ln w="6350">
                  <a:solidFill>
                    <a:schemeClr val="tx1"/>
                  </a:solidFill>
                </a:ln>
                <a:solidFill>
                  <a:srgbClr val="FF0000"/>
                </a:solidFill>
                <a:effectLst>
                  <a:glow rad="127000">
                    <a:schemeClr val="bg1"/>
                  </a:glow>
                </a:effectLst>
                <a:latin typeface="HGP創英角ｺﾞｼｯｸUB" panose="020B0A00000000000000" pitchFamily="50" charset="-128"/>
                <a:ea typeface="HGP創英角ｺﾞｼｯｸUB" panose="020B0A00000000000000" pitchFamily="50" charset="-128"/>
              </a:defRPr>
            </a:lvl1pPr>
          </a:lstStyle>
          <a:p>
            <a:pPr>
              <a:lnSpc>
                <a:spcPts val="2500"/>
              </a:lnSpc>
            </a:pPr>
            <a:r>
              <a:rPr lang="ja-JP" altLang="en-US" sz="2200" dirty="0">
                <a:ln w="6350">
                  <a:noFill/>
                </a:ln>
                <a:solidFill>
                  <a:srgbClr val="002060"/>
                </a:solidFill>
                <a:effectLst/>
                <a:latin typeface="Meiryo UI" panose="020B0604030504040204" pitchFamily="50" charset="-128"/>
                <a:ea typeface="Meiryo UI" panose="020B0604030504040204" pitchFamily="50" charset="-128"/>
              </a:rPr>
              <a:t>どのように発表されるの？</a:t>
            </a:r>
          </a:p>
        </p:txBody>
      </p:sp>
      <p:sp>
        <p:nvSpPr>
          <p:cNvPr id="40" name="角丸四角形 39"/>
          <p:cNvSpPr/>
          <p:nvPr/>
        </p:nvSpPr>
        <p:spPr>
          <a:xfrm>
            <a:off x="4671755" y="2326435"/>
            <a:ext cx="3857311" cy="3246517"/>
          </a:xfrm>
          <a:prstGeom prst="roundRect">
            <a:avLst>
              <a:gd name="adj" fmla="val 4542"/>
            </a:avLst>
          </a:prstGeom>
          <a:solidFill>
            <a:schemeClr val="accent4">
              <a:lumMod val="20000"/>
              <a:lumOff val="80000"/>
            </a:schemeClr>
          </a:solidFill>
          <a:ln>
            <a:noFill/>
          </a:ln>
          <a:effectLst>
            <a:outerShdw blurRad="1016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229EEF30-3600-4F62-8204-60E451BCBDCE}"/>
              </a:ext>
            </a:extLst>
          </p:cNvPr>
          <p:cNvSpPr txBox="1"/>
          <p:nvPr/>
        </p:nvSpPr>
        <p:spPr>
          <a:xfrm>
            <a:off x="4776631" y="3015177"/>
            <a:ext cx="3760322" cy="2554545"/>
          </a:xfrm>
          <a:prstGeom prst="rect">
            <a:avLst/>
          </a:prstGeom>
          <a:noFill/>
        </p:spPr>
        <p:txBody>
          <a:bodyPr wrap="square" rtlCol="0">
            <a:spAutoFit/>
          </a:bodyPr>
          <a:lstStyle>
            <a:defPPr>
              <a:defRPr lang="en-US"/>
            </a:defPPr>
            <a:lvl1pPr>
              <a:lnSpc>
                <a:spcPct val="150000"/>
              </a:lnSpc>
              <a:defRPr kumimoji="1" sz="1600"/>
            </a:lvl1pPr>
          </a:lstStyle>
          <a:p>
            <a:pPr>
              <a:lnSpc>
                <a:spcPts val="2400"/>
              </a:lnSpc>
            </a:pPr>
            <a:r>
              <a:rPr lang="ja-JP" altLang="en-US" dirty="0">
                <a:latin typeface="BIZ UDPゴシック" panose="020B0400000000000000" pitchFamily="50" charset="-128"/>
                <a:ea typeface="BIZ UDPゴシック" panose="020B0400000000000000" pitchFamily="50" charset="-128"/>
              </a:rPr>
              <a:t>◆外での運動や活動を</a:t>
            </a:r>
            <a:r>
              <a:rPr lang="ja-JP" altLang="en-US" dirty="0">
                <a:solidFill>
                  <a:srgbClr val="FF0066"/>
                </a:solidFill>
                <a:latin typeface="BIZ UDPゴシック" panose="020B0400000000000000" pitchFamily="50" charset="-128"/>
                <a:ea typeface="BIZ UDPゴシック" panose="020B0400000000000000" pitchFamily="50" charset="-128"/>
              </a:rPr>
              <a:t>中止・延期</a:t>
            </a:r>
            <a:r>
              <a:rPr lang="ja-JP" altLang="en-US" dirty="0">
                <a:latin typeface="BIZ UDPゴシック" panose="020B0400000000000000" pitchFamily="50" charset="-128"/>
                <a:ea typeface="BIZ UDPゴシック" panose="020B0400000000000000" pitchFamily="50" charset="-128"/>
              </a:rPr>
              <a:t>する</a:t>
            </a:r>
          </a:p>
          <a:p>
            <a:pPr>
              <a:lnSpc>
                <a:spcPts val="2400"/>
              </a:lnSpc>
            </a:pPr>
            <a:r>
              <a:rPr lang="ja-JP" altLang="en-US" dirty="0">
                <a:latin typeface="BIZ UDPゴシック" panose="020B0400000000000000" pitchFamily="50" charset="-128"/>
                <a:ea typeface="BIZ UDPゴシック" panose="020B0400000000000000" pitchFamily="50" charset="-128"/>
              </a:rPr>
              <a:t>◆高齢者など熱中症のリスクが高い</a:t>
            </a:r>
            <a:endParaRPr lang="en-US" altLang="ja-JP" dirty="0">
              <a:latin typeface="BIZ UDPゴシック" panose="020B0400000000000000" pitchFamily="50" charset="-128"/>
              <a:ea typeface="BIZ UDPゴシック" panose="020B0400000000000000" pitchFamily="50" charset="-128"/>
            </a:endParaRPr>
          </a:p>
          <a:p>
            <a:pPr>
              <a:lnSpc>
                <a:spcPts val="2400"/>
              </a:lnSpc>
            </a:pP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人に注意するように</a:t>
            </a:r>
            <a:r>
              <a:rPr lang="ja-JP" altLang="en-US" dirty="0">
                <a:solidFill>
                  <a:srgbClr val="FF0066"/>
                </a:solidFill>
                <a:latin typeface="BIZ UDPゴシック" panose="020B0400000000000000" pitchFamily="50" charset="-128"/>
                <a:ea typeface="BIZ UDPゴシック" panose="020B0400000000000000" pitchFamily="50" charset="-128"/>
              </a:rPr>
              <a:t>声をかける</a:t>
            </a:r>
            <a:endParaRPr lang="en-US" altLang="ja-JP" dirty="0">
              <a:solidFill>
                <a:srgbClr val="FF0066"/>
              </a:solidFill>
              <a:latin typeface="BIZ UDPゴシック" panose="020B0400000000000000" pitchFamily="50" charset="-128"/>
              <a:ea typeface="BIZ UDPゴシック" panose="020B0400000000000000" pitchFamily="50" charset="-128"/>
            </a:endParaRPr>
          </a:p>
          <a:p>
            <a:pPr>
              <a:lnSpc>
                <a:spcPts val="2400"/>
              </a:lnSpc>
            </a:pPr>
            <a:r>
              <a:rPr lang="ja-JP" altLang="en-US" dirty="0">
                <a:latin typeface="BIZ UDPゴシック" panose="020B0400000000000000" pitchFamily="50" charset="-128"/>
                <a:ea typeface="BIZ UDPゴシック" panose="020B0400000000000000" pitchFamily="50" charset="-128"/>
              </a:rPr>
              <a:t>◆</a:t>
            </a:r>
            <a:r>
              <a:rPr lang="ja-JP" altLang="en-US" dirty="0">
                <a:solidFill>
                  <a:srgbClr val="FF0066"/>
                </a:solidFill>
                <a:latin typeface="BIZ UDPゴシック" panose="020B0400000000000000" pitchFamily="50" charset="-128"/>
                <a:ea typeface="BIZ UDPゴシック" panose="020B0400000000000000" pitchFamily="50" charset="-128"/>
              </a:rPr>
              <a:t>軽装</a:t>
            </a:r>
            <a:r>
              <a:rPr lang="ja-JP" altLang="en-US" dirty="0">
                <a:latin typeface="BIZ UDPゴシック" panose="020B0400000000000000" pitchFamily="50" charset="-128"/>
                <a:ea typeface="BIZ UDPゴシック" panose="020B0400000000000000" pitchFamily="50" charset="-128"/>
              </a:rPr>
              <a:t>かつ</a:t>
            </a:r>
            <a:r>
              <a:rPr lang="ja-JP" altLang="en-US" dirty="0">
                <a:solidFill>
                  <a:srgbClr val="FF0066"/>
                </a:solidFill>
                <a:latin typeface="BIZ UDPゴシック" panose="020B0400000000000000" pitchFamily="50" charset="-128"/>
                <a:ea typeface="BIZ UDPゴシック" panose="020B0400000000000000" pitchFamily="50" charset="-128"/>
              </a:rPr>
              <a:t>こまめな水分、塩分補給</a:t>
            </a:r>
            <a:r>
              <a:rPr lang="ja-JP" altLang="en-US" dirty="0">
                <a:latin typeface="BIZ UDPゴシック" panose="020B0400000000000000" pitchFamily="50" charset="-128"/>
                <a:ea typeface="BIZ UDPゴシック" panose="020B0400000000000000" pitchFamily="50" charset="-128"/>
              </a:rPr>
              <a:t>を</a:t>
            </a:r>
            <a:endParaRPr lang="en-US" altLang="ja-JP" dirty="0">
              <a:latin typeface="BIZ UDPゴシック" panose="020B0400000000000000" pitchFamily="50" charset="-128"/>
              <a:ea typeface="BIZ UDPゴシック" panose="020B0400000000000000" pitchFamily="50" charset="-128"/>
            </a:endParaRPr>
          </a:p>
          <a:p>
            <a:pPr>
              <a:lnSpc>
                <a:spcPts val="2400"/>
              </a:lnSpc>
            </a:pPr>
            <a:r>
              <a:rPr lang="ja-JP" altLang="en-US" dirty="0">
                <a:latin typeface="BIZ UDPゴシック" panose="020B0400000000000000" pitchFamily="50" charset="-128"/>
                <a:ea typeface="BIZ UDPゴシック" panose="020B0400000000000000" pitchFamily="50" charset="-128"/>
              </a:rPr>
              <a:t>　 心がける</a:t>
            </a:r>
          </a:p>
          <a:p>
            <a:pPr>
              <a:lnSpc>
                <a:spcPts val="2400"/>
              </a:lnSpc>
            </a:pPr>
            <a:r>
              <a:rPr lang="ja-JP" altLang="en-US" dirty="0">
                <a:latin typeface="BIZ UDPゴシック" panose="020B0400000000000000" pitchFamily="50" charset="-128"/>
                <a:ea typeface="BIZ UDPゴシック" panose="020B0400000000000000" pitchFamily="50" charset="-128"/>
              </a:rPr>
              <a:t>◆昼夜を問わず、</a:t>
            </a:r>
            <a:r>
              <a:rPr lang="ja-JP" altLang="en-US" dirty="0">
                <a:solidFill>
                  <a:srgbClr val="FF0066"/>
                </a:solidFill>
                <a:latin typeface="BIZ UDPゴシック" panose="020B0400000000000000" pitchFamily="50" charset="-128"/>
                <a:ea typeface="BIZ UDPゴシック" panose="020B0400000000000000" pitchFamily="50" charset="-128"/>
              </a:rPr>
              <a:t>エアコンを使用</a:t>
            </a:r>
            <a:r>
              <a:rPr lang="ja-JP" altLang="en-US" dirty="0">
                <a:latin typeface="BIZ UDPゴシック" panose="020B0400000000000000" pitchFamily="50" charset="-128"/>
                <a:ea typeface="BIZ UDPゴシック" panose="020B0400000000000000" pitchFamily="50" charset="-128"/>
              </a:rPr>
              <a:t>し</a:t>
            </a:r>
            <a:endParaRPr lang="en-US" altLang="ja-JP" dirty="0">
              <a:latin typeface="BIZ UDPゴシック" panose="020B0400000000000000" pitchFamily="50" charset="-128"/>
              <a:ea typeface="BIZ UDPゴシック" panose="020B0400000000000000" pitchFamily="50" charset="-128"/>
            </a:endParaRPr>
          </a:p>
          <a:p>
            <a:pPr>
              <a:lnSpc>
                <a:spcPts val="2400"/>
              </a:lnSpc>
            </a:pPr>
            <a:r>
              <a:rPr lang="ja-JP" altLang="en-US" dirty="0">
                <a:latin typeface="BIZ UDPゴシック" panose="020B0400000000000000" pitchFamily="50" charset="-128"/>
                <a:ea typeface="BIZ UDPゴシック" panose="020B0400000000000000" pitchFamily="50" charset="-128"/>
              </a:rPr>
              <a:t>　 室内温度を調整</a:t>
            </a:r>
            <a:endParaRPr lang="en-US" altLang="ja-JP" dirty="0">
              <a:latin typeface="BIZ UDPゴシック" panose="020B0400000000000000" pitchFamily="50" charset="-128"/>
              <a:ea typeface="BIZ UDPゴシック" panose="020B0400000000000000" pitchFamily="50" charset="-128"/>
            </a:endParaRPr>
          </a:p>
          <a:p>
            <a:pPr>
              <a:lnSpc>
                <a:spcPts val="2400"/>
              </a:lnSpc>
            </a:pPr>
            <a:r>
              <a:rPr lang="ja-JP" altLang="en-US" dirty="0">
                <a:latin typeface="BIZ UDPゴシック" panose="020B0400000000000000" pitchFamily="50" charset="-128"/>
                <a:ea typeface="BIZ UDPゴシック" panose="020B0400000000000000" pitchFamily="50" charset="-128"/>
              </a:rPr>
              <a:t>◆</a:t>
            </a:r>
            <a:r>
              <a:rPr lang="ja-JP" altLang="en-US" dirty="0">
                <a:solidFill>
                  <a:srgbClr val="FF0066"/>
                </a:solidFill>
                <a:latin typeface="BIZ UDPゴシック" panose="020B0400000000000000" pitchFamily="50" charset="-128"/>
                <a:ea typeface="BIZ UDPゴシック" panose="020B0400000000000000" pitchFamily="50" charset="-128"/>
              </a:rPr>
              <a:t>クールスポット</a:t>
            </a:r>
            <a:r>
              <a:rPr lang="ja-JP" altLang="en-US" dirty="0">
                <a:latin typeface="BIZ UDPゴシック" panose="020B0400000000000000" pitchFamily="50" charset="-128"/>
                <a:ea typeface="BIZ UDPゴシック" panose="020B0400000000000000" pitchFamily="50" charset="-128"/>
              </a:rPr>
              <a:t>へ出かける</a:t>
            </a:r>
          </a:p>
        </p:txBody>
      </p:sp>
      <p:grpSp>
        <p:nvGrpSpPr>
          <p:cNvPr id="69" name="グループ化 68">
            <a:extLst>
              <a:ext uri="{FF2B5EF4-FFF2-40B4-BE49-F238E27FC236}">
                <a16:creationId xmlns:a16="http://schemas.microsoft.com/office/drawing/2014/main" id="{CEA5F573-A1E7-4E9F-B2C9-3A3CD58E1F7D}"/>
              </a:ext>
            </a:extLst>
          </p:cNvPr>
          <p:cNvGrpSpPr/>
          <p:nvPr/>
        </p:nvGrpSpPr>
        <p:grpSpPr>
          <a:xfrm>
            <a:off x="7506548" y="5003833"/>
            <a:ext cx="782549" cy="452256"/>
            <a:chOff x="2887032" y="3885204"/>
            <a:chExt cx="1552060" cy="869657"/>
          </a:xfrm>
        </p:grpSpPr>
        <p:grpSp>
          <p:nvGrpSpPr>
            <p:cNvPr id="70" name="グループ化 69">
              <a:extLst>
                <a:ext uri="{FF2B5EF4-FFF2-40B4-BE49-F238E27FC236}">
                  <a16:creationId xmlns:a16="http://schemas.microsoft.com/office/drawing/2014/main" id="{DF98CA00-E6BA-4EC6-B3AC-1374D61377FA}"/>
                </a:ext>
              </a:extLst>
            </p:cNvPr>
            <p:cNvGrpSpPr/>
            <p:nvPr/>
          </p:nvGrpSpPr>
          <p:grpSpPr>
            <a:xfrm>
              <a:off x="2924193" y="3885204"/>
              <a:ext cx="1514899" cy="631727"/>
              <a:chOff x="2924193" y="3885204"/>
              <a:chExt cx="2558217" cy="1066800"/>
            </a:xfrm>
          </p:grpSpPr>
          <p:sp>
            <p:nvSpPr>
              <p:cNvPr id="75" name="四角形: 角を丸くする 166">
                <a:extLst>
                  <a:ext uri="{FF2B5EF4-FFF2-40B4-BE49-F238E27FC236}">
                    <a16:creationId xmlns:a16="http://schemas.microsoft.com/office/drawing/2014/main" id="{023B6314-8F52-4D50-AAC2-DD1589648FFC}"/>
                  </a:ext>
                </a:extLst>
              </p:cNvPr>
              <p:cNvSpPr/>
              <p:nvPr/>
            </p:nvSpPr>
            <p:spPr>
              <a:xfrm>
                <a:off x="2924193" y="3885204"/>
                <a:ext cx="2312894" cy="699247"/>
              </a:xfrm>
              <a:prstGeom prst="roundRect">
                <a:avLst>
                  <a:gd name="adj" fmla="val 6410"/>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6" name="直線コネクタ 75">
                <a:extLst>
                  <a:ext uri="{FF2B5EF4-FFF2-40B4-BE49-F238E27FC236}">
                    <a16:creationId xmlns:a16="http://schemas.microsoft.com/office/drawing/2014/main" id="{E5C4DB42-E788-4DC1-AF15-2FB9F7541360}"/>
                  </a:ext>
                </a:extLst>
              </p:cNvPr>
              <p:cNvCxnSpPr>
                <a:cxnSpLocks/>
              </p:cNvCxnSpPr>
              <p:nvPr/>
            </p:nvCxnSpPr>
            <p:spPr>
              <a:xfrm>
                <a:off x="3049699" y="4006228"/>
                <a:ext cx="205291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03CB20FF-BB9B-446D-9B7F-8BD249570F79}"/>
                  </a:ext>
                </a:extLst>
              </p:cNvPr>
              <p:cNvCxnSpPr>
                <a:cxnSpLocks/>
              </p:cNvCxnSpPr>
              <p:nvPr/>
            </p:nvCxnSpPr>
            <p:spPr>
              <a:xfrm>
                <a:off x="3049699" y="4116046"/>
                <a:ext cx="205291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6BED40D5-90BC-420B-AD1F-2A3F6F1C67AA}"/>
                  </a:ext>
                </a:extLst>
              </p:cNvPr>
              <p:cNvCxnSpPr>
                <a:cxnSpLocks/>
              </p:cNvCxnSpPr>
              <p:nvPr/>
            </p:nvCxnSpPr>
            <p:spPr>
              <a:xfrm>
                <a:off x="3049699" y="4225864"/>
                <a:ext cx="205291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8899C28F-0831-4FE6-9741-A84FA81A5355}"/>
                  </a:ext>
                </a:extLst>
              </p:cNvPr>
              <p:cNvCxnSpPr>
                <a:cxnSpLocks/>
              </p:cNvCxnSpPr>
              <p:nvPr/>
            </p:nvCxnSpPr>
            <p:spPr>
              <a:xfrm>
                <a:off x="3049699" y="4335682"/>
                <a:ext cx="205291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4A62D390-99C7-4B96-8056-5DE1FA7517DA}"/>
                  </a:ext>
                </a:extLst>
              </p:cNvPr>
              <p:cNvCxnSpPr>
                <a:cxnSpLocks/>
              </p:cNvCxnSpPr>
              <p:nvPr/>
            </p:nvCxnSpPr>
            <p:spPr>
              <a:xfrm>
                <a:off x="3049699" y="4445499"/>
                <a:ext cx="205291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D9D24725-7364-4AB8-A4A5-7BEF91DDD05F}"/>
                  </a:ext>
                </a:extLst>
              </p:cNvPr>
              <p:cNvCxnSpPr>
                <a:cxnSpLocks/>
              </p:cNvCxnSpPr>
              <p:nvPr/>
            </p:nvCxnSpPr>
            <p:spPr>
              <a:xfrm>
                <a:off x="2943420" y="4580218"/>
                <a:ext cx="0" cy="107575"/>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B8A8C441-74C3-4A78-9CA3-55DC24930673}"/>
                  </a:ext>
                </a:extLst>
              </p:cNvPr>
              <p:cNvCxnSpPr>
                <a:cxnSpLocks/>
              </p:cNvCxnSpPr>
              <p:nvPr/>
            </p:nvCxnSpPr>
            <p:spPr>
              <a:xfrm>
                <a:off x="5214426" y="4580218"/>
                <a:ext cx="0" cy="107575"/>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94086159-3869-4FAB-896A-2D6426730B19}"/>
                  </a:ext>
                </a:extLst>
              </p:cNvPr>
              <p:cNvCxnSpPr>
                <a:cxnSpLocks/>
              </p:cNvCxnSpPr>
              <p:nvPr/>
            </p:nvCxnSpPr>
            <p:spPr>
              <a:xfrm>
                <a:off x="2947431" y="4697336"/>
                <a:ext cx="98035" cy="178588"/>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320158ED-28E6-422E-B23E-E56067FC76DA}"/>
                  </a:ext>
                </a:extLst>
              </p:cNvPr>
              <p:cNvCxnSpPr>
                <a:cxnSpLocks/>
              </p:cNvCxnSpPr>
              <p:nvPr/>
            </p:nvCxnSpPr>
            <p:spPr>
              <a:xfrm>
                <a:off x="5214426" y="4687793"/>
                <a:ext cx="103226" cy="200043"/>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A96C1F11-F050-4E7A-AF84-4C26FAE5F4FF}"/>
                  </a:ext>
                </a:extLst>
              </p:cNvPr>
              <p:cNvCxnSpPr>
                <a:cxnSpLocks/>
              </p:cNvCxnSpPr>
              <p:nvPr/>
            </p:nvCxnSpPr>
            <p:spPr>
              <a:xfrm>
                <a:off x="5217388" y="3891220"/>
                <a:ext cx="262244" cy="115008"/>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5CB9221C-3407-4EFF-9138-BCB46DC17DC1}"/>
                  </a:ext>
                </a:extLst>
              </p:cNvPr>
              <p:cNvCxnSpPr>
                <a:cxnSpLocks/>
              </p:cNvCxnSpPr>
              <p:nvPr/>
            </p:nvCxnSpPr>
            <p:spPr>
              <a:xfrm>
                <a:off x="5479632" y="4005352"/>
                <a:ext cx="1" cy="918882"/>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2719D629-C031-4489-9A60-07E1EAB73C80}"/>
                  </a:ext>
                </a:extLst>
              </p:cNvPr>
              <p:cNvCxnSpPr>
                <a:cxnSpLocks/>
              </p:cNvCxnSpPr>
              <p:nvPr/>
            </p:nvCxnSpPr>
            <p:spPr>
              <a:xfrm flipV="1">
                <a:off x="5311636" y="4923809"/>
                <a:ext cx="170774" cy="26190"/>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BEFB24D0-C8EA-4CD3-8D81-54FFFB4B919E}"/>
                  </a:ext>
                </a:extLst>
              </p:cNvPr>
              <p:cNvCxnSpPr>
                <a:cxnSpLocks/>
              </p:cNvCxnSpPr>
              <p:nvPr/>
            </p:nvCxnSpPr>
            <p:spPr>
              <a:xfrm>
                <a:off x="2943420" y="4687793"/>
                <a:ext cx="22710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99931864-8A20-4344-BC38-DD5A3270A96B}"/>
                  </a:ext>
                </a:extLst>
              </p:cNvPr>
              <p:cNvCxnSpPr>
                <a:cxnSpLocks/>
              </p:cNvCxnSpPr>
              <p:nvPr/>
            </p:nvCxnSpPr>
            <p:spPr>
              <a:xfrm>
                <a:off x="3049699" y="4890989"/>
                <a:ext cx="2269065" cy="0"/>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21C423C6-ECD5-47C4-8720-B3BB5B17505D}"/>
                  </a:ext>
                </a:extLst>
              </p:cNvPr>
              <p:cNvCxnSpPr>
                <a:cxnSpLocks/>
              </p:cNvCxnSpPr>
              <p:nvPr/>
            </p:nvCxnSpPr>
            <p:spPr>
              <a:xfrm>
                <a:off x="3049699" y="4888001"/>
                <a:ext cx="4011" cy="64003"/>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C979E653-EFEB-47D5-AD83-DB39F7DD3DB6}"/>
                  </a:ext>
                </a:extLst>
              </p:cNvPr>
              <p:cNvCxnSpPr>
                <a:cxnSpLocks/>
              </p:cNvCxnSpPr>
              <p:nvPr/>
            </p:nvCxnSpPr>
            <p:spPr>
              <a:xfrm flipH="1">
                <a:off x="5319657" y="4893851"/>
                <a:ext cx="2006" cy="48127"/>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74E100F6-5475-448C-AE26-D5B69122CAC1}"/>
                  </a:ext>
                </a:extLst>
              </p:cNvPr>
              <p:cNvCxnSpPr>
                <a:cxnSpLocks/>
              </p:cNvCxnSpPr>
              <p:nvPr/>
            </p:nvCxnSpPr>
            <p:spPr>
              <a:xfrm flipV="1">
                <a:off x="3053710" y="4950256"/>
                <a:ext cx="2260821" cy="1748"/>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grpSp>
        <p:cxnSp>
          <p:nvCxnSpPr>
            <p:cNvPr id="71" name="コネクタ: 曲線 162">
              <a:extLst>
                <a:ext uri="{FF2B5EF4-FFF2-40B4-BE49-F238E27FC236}">
                  <a16:creationId xmlns:a16="http://schemas.microsoft.com/office/drawing/2014/main" id="{CF6A0757-4124-4A52-8783-1D20D7199523}"/>
                </a:ext>
              </a:extLst>
            </p:cNvPr>
            <p:cNvCxnSpPr>
              <a:cxnSpLocks/>
            </p:cNvCxnSpPr>
            <p:nvPr/>
          </p:nvCxnSpPr>
          <p:spPr>
            <a:xfrm rot="10800000" flipV="1">
              <a:off x="2887032" y="4427779"/>
              <a:ext cx="355294" cy="327082"/>
            </a:xfrm>
            <a:prstGeom prst="curvedConnector3">
              <a:avLst>
                <a:gd name="adj1" fmla="val 50000"/>
              </a:avLst>
            </a:prstGeom>
            <a:ln w="63500"/>
          </p:spPr>
          <p:style>
            <a:lnRef idx="1">
              <a:schemeClr val="accent1"/>
            </a:lnRef>
            <a:fillRef idx="0">
              <a:schemeClr val="accent1"/>
            </a:fillRef>
            <a:effectRef idx="0">
              <a:schemeClr val="accent1"/>
            </a:effectRef>
            <a:fontRef idx="minor">
              <a:schemeClr val="tx1"/>
            </a:fontRef>
          </p:style>
        </p:cxnSp>
        <p:cxnSp>
          <p:nvCxnSpPr>
            <p:cNvPr id="72" name="コネクタ: 曲線 163">
              <a:extLst>
                <a:ext uri="{FF2B5EF4-FFF2-40B4-BE49-F238E27FC236}">
                  <a16:creationId xmlns:a16="http://schemas.microsoft.com/office/drawing/2014/main" id="{AD86E71A-9F97-47B5-947D-BFB248F6CBA5}"/>
                </a:ext>
              </a:extLst>
            </p:cNvPr>
            <p:cNvCxnSpPr>
              <a:cxnSpLocks/>
            </p:cNvCxnSpPr>
            <p:nvPr/>
          </p:nvCxnSpPr>
          <p:spPr>
            <a:xfrm rot="10800000" flipV="1">
              <a:off x="3200706" y="4427779"/>
              <a:ext cx="355294" cy="327082"/>
            </a:xfrm>
            <a:prstGeom prst="curvedConnector3">
              <a:avLst>
                <a:gd name="adj1" fmla="val 50000"/>
              </a:avLst>
            </a:prstGeom>
            <a:ln w="63500"/>
          </p:spPr>
          <p:style>
            <a:lnRef idx="1">
              <a:schemeClr val="accent1"/>
            </a:lnRef>
            <a:fillRef idx="0">
              <a:schemeClr val="accent1"/>
            </a:fillRef>
            <a:effectRef idx="0">
              <a:schemeClr val="accent1"/>
            </a:effectRef>
            <a:fontRef idx="minor">
              <a:schemeClr val="tx1"/>
            </a:fontRef>
          </p:style>
        </p:cxnSp>
        <p:cxnSp>
          <p:nvCxnSpPr>
            <p:cNvPr id="73" name="コネクタ: 曲線 164">
              <a:extLst>
                <a:ext uri="{FF2B5EF4-FFF2-40B4-BE49-F238E27FC236}">
                  <a16:creationId xmlns:a16="http://schemas.microsoft.com/office/drawing/2014/main" id="{2D3393F8-838D-48DB-BC72-B37A33349D41}"/>
                </a:ext>
              </a:extLst>
            </p:cNvPr>
            <p:cNvCxnSpPr>
              <a:cxnSpLocks/>
            </p:cNvCxnSpPr>
            <p:nvPr/>
          </p:nvCxnSpPr>
          <p:spPr>
            <a:xfrm rot="10800000" flipV="1">
              <a:off x="3514380" y="4427779"/>
              <a:ext cx="355294" cy="327082"/>
            </a:xfrm>
            <a:prstGeom prst="curvedConnector3">
              <a:avLst>
                <a:gd name="adj1" fmla="val 50000"/>
              </a:avLst>
            </a:prstGeom>
            <a:ln w="63500"/>
          </p:spPr>
          <p:style>
            <a:lnRef idx="1">
              <a:schemeClr val="accent1"/>
            </a:lnRef>
            <a:fillRef idx="0">
              <a:schemeClr val="accent1"/>
            </a:fillRef>
            <a:effectRef idx="0">
              <a:schemeClr val="accent1"/>
            </a:effectRef>
            <a:fontRef idx="minor">
              <a:schemeClr val="tx1"/>
            </a:fontRef>
          </p:style>
        </p:cxnSp>
        <p:cxnSp>
          <p:nvCxnSpPr>
            <p:cNvPr id="74" name="コネクタ: 曲線 165">
              <a:extLst>
                <a:ext uri="{FF2B5EF4-FFF2-40B4-BE49-F238E27FC236}">
                  <a16:creationId xmlns:a16="http://schemas.microsoft.com/office/drawing/2014/main" id="{0874EA35-BEFE-4ED8-A6DC-CEBD8CC14DA7}"/>
                </a:ext>
              </a:extLst>
            </p:cNvPr>
            <p:cNvCxnSpPr>
              <a:cxnSpLocks/>
            </p:cNvCxnSpPr>
            <p:nvPr/>
          </p:nvCxnSpPr>
          <p:spPr>
            <a:xfrm rot="10800000" flipV="1">
              <a:off x="3828053" y="4427779"/>
              <a:ext cx="355294" cy="327082"/>
            </a:xfrm>
            <a:prstGeom prst="curvedConnector3">
              <a:avLst>
                <a:gd name="adj1" fmla="val 50000"/>
              </a:avLst>
            </a:prstGeom>
            <a:ln w="63500"/>
          </p:spPr>
          <p:style>
            <a:lnRef idx="1">
              <a:schemeClr val="accent1"/>
            </a:lnRef>
            <a:fillRef idx="0">
              <a:schemeClr val="accent1"/>
            </a:fillRef>
            <a:effectRef idx="0">
              <a:schemeClr val="accent1"/>
            </a:effectRef>
            <a:fontRef idx="minor">
              <a:schemeClr val="tx1"/>
            </a:fontRef>
          </p:style>
        </p:cxnSp>
      </p:grpSp>
      <p:grpSp>
        <p:nvGrpSpPr>
          <p:cNvPr id="4" name="グループ化 3"/>
          <p:cNvGrpSpPr/>
          <p:nvPr/>
        </p:nvGrpSpPr>
        <p:grpSpPr>
          <a:xfrm>
            <a:off x="4366539" y="5617206"/>
            <a:ext cx="4370955" cy="883877"/>
            <a:chOff x="4528328" y="5517232"/>
            <a:chExt cx="4370955" cy="883877"/>
          </a:xfrm>
        </p:grpSpPr>
        <p:sp>
          <p:nvSpPr>
            <p:cNvPr id="117" name="四角形: 角を丸くする 21">
              <a:extLst>
                <a:ext uri="{FF2B5EF4-FFF2-40B4-BE49-F238E27FC236}">
                  <a16:creationId xmlns:a16="http://schemas.microsoft.com/office/drawing/2014/main" id="{BBBE8A36-8728-4AB7-A584-9EE939C7F79A}"/>
                </a:ext>
              </a:extLst>
            </p:cNvPr>
            <p:cNvSpPr/>
            <p:nvPr/>
          </p:nvSpPr>
          <p:spPr>
            <a:xfrm>
              <a:off x="4528328" y="5517232"/>
              <a:ext cx="4370955" cy="883877"/>
            </a:xfrm>
            <a:prstGeom prst="roundRect">
              <a:avLst>
                <a:gd name="adj" fmla="val 19903"/>
              </a:avLst>
            </a:prstGeom>
            <a:solidFill>
              <a:srgbClr val="FFFF00"/>
            </a:solidFill>
            <a:ln>
              <a:solidFill>
                <a:srgbClr val="FFC0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テキスト ボックス 117">
              <a:extLst>
                <a:ext uri="{FF2B5EF4-FFF2-40B4-BE49-F238E27FC236}">
                  <a16:creationId xmlns:a16="http://schemas.microsoft.com/office/drawing/2014/main" id="{CBD82540-A076-4FF1-B10E-9CC2ABB272CC}"/>
                </a:ext>
              </a:extLst>
            </p:cNvPr>
            <p:cNvSpPr txBox="1"/>
            <p:nvPr/>
          </p:nvSpPr>
          <p:spPr>
            <a:xfrm>
              <a:off x="4700778" y="5647253"/>
              <a:ext cx="4081544" cy="615553"/>
            </a:xfrm>
            <a:prstGeom prst="rect">
              <a:avLst/>
            </a:prstGeom>
            <a:noFill/>
            <a:ln>
              <a:noFill/>
            </a:ln>
          </p:spPr>
          <p:txBody>
            <a:bodyPr wrap="square" lIns="0" tIns="0" rIns="0" bIns="0" rtlCol="0" anchor="ctr" anchorCtr="0">
              <a:spAutoFit/>
            </a:bodyPr>
            <a:lstStyle/>
            <a:p>
              <a:r>
                <a:rPr kumimoji="1" lang="ja-JP" altLang="en-US" sz="2000" b="1" dirty="0">
                  <a:ln w="6350">
                    <a:noFill/>
                  </a:ln>
                  <a:solidFill>
                    <a:srgbClr val="FF0000"/>
                  </a:solidFill>
                  <a:latin typeface="BIZ UDゴシック" panose="020B0400000000000000" pitchFamily="49" charset="-128"/>
                  <a:ea typeface="BIZ UDゴシック" panose="020B0400000000000000" pitchFamily="49" charset="-128"/>
                </a:rPr>
                <a:t>熱中症警戒アラート</a:t>
              </a:r>
              <a:r>
                <a:rPr kumimoji="1" lang="ja-JP" altLang="en-US" sz="2000" b="1" dirty="0">
                  <a:ln w="6350">
                    <a:noFill/>
                  </a:ln>
                  <a:latin typeface="BIZ UDゴシック" panose="020B0400000000000000" pitchFamily="49" charset="-128"/>
                  <a:ea typeface="BIZ UDゴシック" panose="020B0400000000000000" pitchFamily="49" charset="-128"/>
                </a:rPr>
                <a:t>を活用して、</a:t>
              </a:r>
              <a:endParaRPr kumimoji="1" lang="en-US" altLang="ja-JP" sz="2000" b="1" dirty="0">
                <a:ln w="6350">
                  <a:noFill/>
                </a:ln>
                <a:latin typeface="BIZ UDゴシック" panose="020B0400000000000000" pitchFamily="49" charset="-128"/>
                <a:ea typeface="BIZ UDゴシック" panose="020B0400000000000000" pitchFamily="49" charset="-128"/>
              </a:endParaRPr>
            </a:p>
            <a:p>
              <a:r>
                <a:rPr kumimoji="1" lang="ja-JP" altLang="en-US" sz="2000" b="1" dirty="0">
                  <a:ln w="6350">
                    <a:noFill/>
                  </a:ln>
                  <a:latin typeface="BIZ UDゴシック" panose="020B0400000000000000" pitchFamily="49" charset="-128"/>
                  <a:ea typeface="BIZ UDゴシック" panose="020B0400000000000000" pitchFamily="49" charset="-128"/>
                </a:rPr>
                <a:t>効果的な予防行動へ繋げましょう！</a:t>
              </a:r>
            </a:p>
          </p:txBody>
        </p:sp>
      </p:grpSp>
      <p:pic>
        <p:nvPicPr>
          <p:cNvPr id="104" name="Picture 4" descr="スマホの緊急警報・アラートの白黒シルエットイラスト"/>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3324237" y="3322701"/>
            <a:ext cx="1168642" cy="1086923"/>
          </a:xfrm>
          <a:prstGeom prst="rect">
            <a:avLst/>
          </a:prstGeom>
          <a:noFill/>
          <a:extLst>
            <a:ext uri="{909E8E84-426E-40DD-AFC4-6F175D3DCCD1}">
              <a14:hiddenFill xmlns:a14="http://schemas.microsoft.com/office/drawing/2010/main">
                <a:solidFill>
                  <a:srgbClr val="FFFFFF"/>
                </a:solidFill>
              </a14:hiddenFill>
            </a:ext>
          </a:extLst>
        </p:spPr>
      </p:pic>
      <p:sp>
        <p:nvSpPr>
          <p:cNvPr id="107" name="テキスト ボックス 106">
            <a:extLst>
              <a:ext uri="{FF2B5EF4-FFF2-40B4-BE49-F238E27FC236}">
                <a16:creationId xmlns:a16="http://schemas.microsoft.com/office/drawing/2014/main" id="{C2D58A79-69AC-4890-BF33-E59583720A65}"/>
              </a:ext>
            </a:extLst>
          </p:cNvPr>
          <p:cNvSpPr txBox="1"/>
          <p:nvPr/>
        </p:nvSpPr>
        <p:spPr>
          <a:xfrm>
            <a:off x="5210681" y="2319075"/>
            <a:ext cx="3437546" cy="733534"/>
          </a:xfrm>
          <a:prstGeom prst="rect">
            <a:avLst/>
          </a:prstGeom>
          <a:noFill/>
        </p:spPr>
        <p:txBody>
          <a:bodyPr wrap="square" rtlCol="0">
            <a:spAutoFit/>
          </a:bodyPr>
          <a:lstStyle>
            <a:defPPr>
              <a:defRPr lang="en-US"/>
            </a:defPPr>
            <a:lvl1pPr>
              <a:lnSpc>
                <a:spcPts val="3000"/>
              </a:lnSpc>
              <a:defRPr kumimoji="1" sz="2400">
                <a:ln w="6350">
                  <a:solidFill>
                    <a:schemeClr val="tx1"/>
                  </a:solidFill>
                </a:ln>
                <a:solidFill>
                  <a:srgbClr val="FF0000"/>
                </a:solidFill>
                <a:effectLst>
                  <a:glow rad="127000">
                    <a:schemeClr val="bg1"/>
                  </a:glow>
                </a:effectLst>
                <a:latin typeface="HGP創英角ｺﾞｼｯｸUB" panose="020B0A00000000000000" pitchFamily="50" charset="-128"/>
                <a:ea typeface="HGP創英角ｺﾞｼｯｸUB" panose="020B0A00000000000000" pitchFamily="50" charset="-128"/>
              </a:defRPr>
            </a:lvl1pPr>
          </a:lstStyle>
          <a:p>
            <a:pPr>
              <a:lnSpc>
                <a:spcPts val="2500"/>
              </a:lnSpc>
            </a:pPr>
            <a:r>
              <a:rPr lang="ja-JP" altLang="en-US" sz="2200" dirty="0">
                <a:ln w="6350">
                  <a:noFill/>
                </a:ln>
                <a:solidFill>
                  <a:srgbClr val="002060"/>
                </a:solidFill>
                <a:effectLst/>
                <a:latin typeface="Meiryo UI" panose="020B0604030504040204" pitchFamily="50" charset="-128"/>
                <a:ea typeface="Meiryo UI" panose="020B0604030504040204" pitchFamily="50" charset="-128"/>
              </a:rPr>
              <a:t>アラートが発表されたら</a:t>
            </a:r>
          </a:p>
          <a:p>
            <a:pPr>
              <a:lnSpc>
                <a:spcPts val="2500"/>
              </a:lnSpc>
            </a:pPr>
            <a:r>
              <a:rPr lang="ja-JP" altLang="en-US" sz="2200" dirty="0">
                <a:ln w="6350">
                  <a:noFill/>
                </a:ln>
                <a:solidFill>
                  <a:srgbClr val="002060"/>
                </a:solidFill>
                <a:effectLst/>
                <a:latin typeface="Meiryo UI" panose="020B0604030504040204" pitchFamily="50" charset="-128"/>
                <a:ea typeface="Meiryo UI" panose="020B0604030504040204" pitchFamily="50" charset="-128"/>
              </a:rPr>
              <a:t>徹底した予防行動を！</a:t>
            </a:r>
          </a:p>
        </p:txBody>
      </p:sp>
    </p:spTree>
    <p:extLst>
      <p:ext uri="{BB962C8B-B14F-4D97-AF65-F5344CB8AC3E}">
        <p14:creationId xmlns:p14="http://schemas.microsoft.com/office/powerpoint/2010/main" val="1836269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１．暑さ対策の取り組みにあたって</a:t>
            </a:r>
          </a:p>
        </p:txBody>
      </p:sp>
      <p:graphicFrame>
        <p:nvGraphicFramePr>
          <p:cNvPr id="3" name="表 2"/>
          <p:cNvGraphicFramePr>
            <a:graphicFrameLocks noGrp="1"/>
          </p:cNvGraphicFramePr>
          <p:nvPr>
            <p:extLst>
              <p:ext uri="{D42A27DB-BD31-4B8C-83A1-F6EECF244321}">
                <p14:modId xmlns:p14="http://schemas.microsoft.com/office/powerpoint/2010/main" val="800989138"/>
              </p:ext>
            </p:extLst>
          </p:nvPr>
        </p:nvGraphicFramePr>
        <p:xfrm>
          <a:off x="162162" y="514344"/>
          <a:ext cx="8818195" cy="6083008"/>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576874">
                <a:tc>
                  <a:txBody>
                    <a:bodyPr/>
                    <a:lstStyle/>
                    <a:p>
                      <a:pPr algn="l"/>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■気候変動適応法の改正（</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年４月</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日施行）</a:t>
                      </a:r>
                    </a:p>
                  </a:txBody>
                  <a:tcPr marL="0" marR="0" marT="0" marB="0" anchor="ctr">
                    <a:solidFill>
                      <a:srgbClr val="0070C0"/>
                    </a:solidFill>
                  </a:tcPr>
                </a:tc>
                <a:extLst>
                  <a:ext uri="{0D108BD9-81ED-4DB2-BD59-A6C34878D82A}">
                    <a16:rowId xmlns:a16="http://schemas.microsoft.com/office/drawing/2014/main" val="10000"/>
                  </a:ext>
                </a:extLst>
              </a:tr>
              <a:tr h="5506134">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5" name="角丸四角形 4"/>
          <p:cNvSpPr/>
          <p:nvPr/>
        </p:nvSpPr>
        <p:spPr>
          <a:xfrm>
            <a:off x="1058804" y="2581517"/>
            <a:ext cx="7013860" cy="712063"/>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12" name="タイトル 1">
            <a:extLst>
              <a:ext uri="{FF2B5EF4-FFF2-40B4-BE49-F238E27FC236}">
                <a16:creationId xmlns:a16="http://schemas.microsoft.com/office/drawing/2014/main" id="{FD9D370E-D74F-4181-A66F-E4A22400CA2B}"/>
              </a:ext>
            </a:extLst>
          </p:cNvPr>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3DE33B43-92C2-431C-BC4D-B1260F56E705}" type="slidenum">
              <a:rPr lang="ja-JP" altLang="en-US" sz="2200" b="1" smtClean="0">
                <a:latin typeface="Meiryo UI" panose="020B0604030504040204" pitchFamily="50" charset="-128"/>
                <a:ea typeface="Meiryo UI" panose="020B0604030504040204" pitchFamily="50" charset="-128"/>
              </a:rPr>
              <a:t>5</a:t>
            </a:fld>
            <a:endParaRPr lang="ja-JP" altLang="en-US" sz="2200" b="1" dirty="0">
              <a:latin typeface="Meiryo UI" panose="020B0604030504040204" pitchFamily="50" charset="-128"/>
              <a:ea typeface="Meiryo UI" panose="020B0604030504040204" pitchFamily="50" charset="-128"/>
            </a:endParaRPr>
          </a:p>
        </p:txBody>
      </p:sp>
      <p:grpSp>
        <p:nvGrpSpPr>
          <p:cNvPr id="15" name="グループ化 14">
            <a:extLst>
              <a:ext uri="{FF2B5EF4-FFF2-40B4-BE49-F238E27FC236}">
                <a16:creationId xmlns:a16="http://schemas.microsoft.com/office/drawing/2014/main" id="{C57B6D97-E51C-F425-2A69-0B18FA295B24}"/>
              </a:ext>
            </a:extLst>
          </p:cNvPr>
          <p:cNvGrpSpPr/>
          <p:nvPr/>
        </p:nvGrpSpPr>
        <p:grpSpPr>
          <a:xfrm>
            <a:off x="2692630" y="1540032"/>
            <a:ext cx="6148892" cy="4729906"/>
            <a:chOff x="1763601" y="1313026"/>
            <a:chExt cx="6048846" cy="4780269"/>
          </a:xfrm>
        </p:grpSpPr>
        <p:grpSp>
          <p:nvGrpSpPr>
            <p:cNvPr id="14" name="グループ化 13">
              <a:extLst>
                <a:ext uri="{FF2B5EF4-FFF2-40B4-BE49-F238E27FC236}">
                  <a16:creationId xmlns:a16="http://schemas.microsoft.com/office/drawing/2014/main" id="{3CE7991C-63F8-BC50-329F-651EB03E146F}"/>
                </a:ext>
              </a:extLst>
            </p:cNvPr>
            <p:cNvGrpSpPr/>
            <p:nvPr/>
          </p:nvGrpSpPr>
          <p:grpSpPr>
            <a:xfrm>
              <a:off x="1763601" y="1313026"/>
              <a:ext cx="6048846" cy="4780269"/>
              <a:chOff x="1763601" y="1313026"/>
              <a:chExt cx="6048846" cy="4780269"/>
            </a:xfrm>
          </p:grpSpPr>
          <p:pic>
            <p:nvPicPr>
              <p:cNvPr id="7" name="図 6">
                <a:extLst>
                  <a:ext uri="{FF2B5EF4-FFF2-40B4-BE49-F238E27FC236}">
                    <a16:creationId xmlns:a16="http://schemas.microsoft.com/office/drawing/2014/main" id="{AF6ED690-9361-1443-B36C-062D39A1D1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63601" y="1313026"/>
                <a:ext cx="6048846" cy="4780269"/>
              </a:xfrm>
              <a:prstGeom prst="rect">
                <a:avLst/>
              </a:prstGeom>
            </p:spPr>
          </p:pic>
          <p:sp>
            <p:nvSpPr>
              <p:cNvPr id="8" name="正方形/長方形 7">
                <a:extLst>
                  <a:ext uri="{FF2B5EF4-FFF2-40B4-BE49-F238E27FC236}">
                    <a16:creationId xmlns:a16="http://schemas.microsoft.com/office/drawing/2014/main" id="{A2E2E1E8-45E3-93B8-C3FC-5BE449FF7847}"/>
                  </a:ext>
                </a:extLst>
              </p:cNvPr>
              <p:cNvSpPr/>
              <p:nvPr/>
            </p:nvSpPr>
            <p:spPr>
              <a:xfrm>
                <a:off x="4555652" y="5854312"/>
                <a:ext cx="288032" cy="22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0" name="直線コネクタ 9">
              <a:extLst>
                <a:ext uri="{FF2B5EF4-FFF2-40B4-BE49-F238E27FC236}">
                  <a16:creationId xmlns:a16="http://schemas.microsoft.com/office/drawing/2014/main" id="{44A24EEB-F3DF-84EA-64BC-76C9C72C0F9D}"/>
                </a:ext>
              </a:extLst>
            </p:cNvPr>
            <p:cNvCxnSpPr/>
            <p:nvPr/>
          </p:nvCxnSpPr>
          <p:spPr>
            <a:xfrm>
              <a:off x="4309680" y="6009176"/>
              <a:ext cx="936104"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6" name="テキスト ボックス 15">
            <a:extLst>
              <a:ext uri="{FF2B5EF4-FFF2-40B4-BE49-F238E27FC236}">
                <a16:creationId xmlns:a16="http://schemas.microsoft.com/office/drawing/2014/main" id="{512F6C9B-08C9-B05C-7BD6-CB1FB70D07BC}"/>
              </a:ext>
            </a:extLst>
          </p:cNvPr>
          <p:cNvSpPr txBox="1"/>
          <p:nvPr/>
        </p:nvSpPr>
        <p:spPr>
          <a:xfrm>
            <a:off x="2692630" y="1192667"/>
            <a:ext cx="4104456"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主な改正点（熱中症対策の強化）</a:t>
            </a:r>
          </a:p>
        </p:txBody>
      </p:sp>
      <p:sp>
        <p:nvSpPr>
          <p:cNvPr id="4" name="角丸四角形 18">
            <a:extLst>
              <a:ext uri="{FF2B5EF4-FFF2-40B4-BE49-F238E27FC236}">
                <a16:creationId xmlns:a16="http://schemas.microsoft.com/office/drawing/2014/main" id="{B574C079-709B-973B-9D84-0492DA1C9E34}"/>
              </a:ext>
            </a:extLst>
          </p:cNvPr>
          <p:cNvSpPr/>
          <p:nvPr/>
        </p:nvSpPr>
        <p:spPr>
          <a:xfrm>
            <a:off x="268754" y="1523359"/>
            <a:ext cx="2359030" cy="4729905"/>
          </a:xfrm>
          <a:prstGeom prst="roundRect">
            <a:avLst>
              <a:gd name="adj" fmla="val 4437"/>
            </a:avLst>
          </a:prstGeom>
          <a:solidFill>
            <a:schemeClr val="bg1"/>
          </a:solidFill>
          <a:ln>
            <a:noFill/>
          </a:ln>
          <a:effectLst>
            <a:outerShdw blurRad="1016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id="{1DD15FEF-387E-507A-E5B4-52A109555043}"/>
              </a:ext>
            </a:extLst>
          </p:cNvPr>
          <p:cNvSpPr txBox="1"/>
          <p:nvPr/>
        </p:nvSpPr>
        <p:spPr>
          <a:xfrm>
            <a:off x="323528" y="1616736"/>
            <a:ext cx="2263849" cy="4950138"/>
          </a:xfrm>
          <a:prstGeom prst="rect">
            <a:avLst/>
          </a:prstGeom>
          <a:noFill/>
        </p:spPr>
        <p:txBody>
          <a:bodyPr wrap="square" rtlCol="0">
            <a:spAutoFit/>
          </a:bodyPr>
          <a:lstStyle/>
          <a:p>
            <a:pPr>
              <a:lnSpc>
                <a:spcPts val="2400"/>
              </a:lnSpc>
            </a:pPr>
            <a:r>
              <a:rPr kumimoji="1" lang="ja-JP" altLang="en-US" sz="1400" dirty="0">
                <a:latin typeface="BIZ UDPゴシック" panose="020B0400000000000000" pitchFamily="50" charset="-128"/>
                <a:ea typeface="BIZ UDPゴシック" panose="020B0400000000000000" pitchFamily="50" charset="-128"/>
              </a:rPr>
              <a:t>◆熱中症による死亡者数の増加傾向</a:t>
            </a:r>
            <a:endParaRPr kumimoji="1" lang="en-US" altLang="ja-JP" sz="1400" dirty="0">
              <a:latin typeface="BIZ UDPゴシック" panose="020B0400000000000000" pitchFamily="50" charset="-128"/>
              <a:ea typeface="BIZ UDPゴシック" panose="020B0400000000000000" pitchFamily="50" charset="-128"/>
            </a:endParaRPr>
          </a:p>
          <a:p>
            <a:pPr>
              <a:lnSpc>
                <a:spcPts val="2400"/>
              </a:lnSpc>
            </a:pPr>
            <a:r>
              <a:rPr kumimoji="1" lang="ja-JP" altLang="en-US" sz="1400" dirty="0">
                <a:latin typeface="BIZ UDPゴシック" panose="020B0400000000000000" pitchFamily="50" charset="-128"/>
                <a:ea typeface="BIZ UDPゴシック" panose="020B0400000000000000" pitchFamily="50" charset="-128"/>
              </a:rPr>
              <a:t>◆熱中症予防の必要性が未だ国民に十分浸透していない。</a:t>
            </a:r>
            <a:endParaRPr kumimoji="1" lang="en-US" altLang="ja-JP" sz="1400" dirty="0">
              <a:latin typeface="BIZ UDPゴシック" panose="020B0400000000000000" pitchFamily="50" charset="-128"/>
              <a:ea typeface="BIZ UDPゴシック" panose="020B0400000000000000" pitchFamily="50" charset="-128"/>
            </a:endParaRPr>
          </a:p>
          <a:p>
            <a:pPr>
              <a:lnSpc>
                <a:spcPts val="2400"/>
              </a:lnSpc>
            </a:pPr>
            <a:r>
              <a:rPr lang="ja-JP" altLang="en-US" sz="1400" dirty="0">
                <a:latin typeface="BIZ UDPゴシック" panose="020B0400000000000000" pitchFamily="50" charset="-128"/>
                <a:ea typeface="BIZ UDPゴシック" panose="020B0400000000000000" pitchFamily="50" charset="-128"/>
              </a:rPr>
              <a:t>◆地球温暖化が進めば、極端な高温の発生リスクも増加すると見込まれる</a:t>
            </a:r>
            <a:endParaRPr lang="en-US" altLang="ja-JP" sz="1400" dirty="0">
              <a:latin typeface="BIZ UDPゴシック" panose="020B0400000000000000" pitchFamily="50" charset="-128"/>
              <a:ea typeface="BIZ UDPゴシック" panose="020B0400000000000000" pitchFamily="50" charset="-128"/>
            </a:endParaRPr>
          </a:p>
          <a:p>
            <a:pPr>
              <a:lnSpc>
                <a:spcPts val="2400"/>
              </a:lnSpc>
            </a:pPr>
            <a:endParaRPr kumimoji="1" lang="en-US" altLang="ja-JP" sz="1400" dirty="0">
              <a:latin typeface="BIZ UDPゴシック" panose="020B0400000000000000" pitchFamily="50" charset="-128"/>
              <a:ea typeface="BIZ UDPゴシック" panose="020B0400000000000000" pitchFamily="50" charset="-128"/>
            </a:endParaRPr>
          </a:p>
          <a:p>
            <a:pPr>
              <a:lnSpc>
                <a:spcPts val="2400"/>
              </a:lnSpc>
            </a:pPr>
            <a:endParaRPr kumimoji="1" lang="en-US" altLang="ja-JP" sz="1400" dirty="0">
              <a:latin typeface="BIZ UDPゴシック" panose="020B0400000000000000" pitchFamily="50" charset="-128"/>
              <a:ea typeface="BIZ UDPゴシック" panose="020B0400000000000000" pitchFamily="50" charset="-128"/>
            </a:endParaRPr>
          </a:p>
          <a:p>
            <a:pPr>
              <a:lnSpc>
                <a:spcPts val="2400"/>
              </a:lnSpc>
            </a:pPr>
            <a:endParaRPr lang="en-US" altLang="ja-JP" sz="1400" dirty="0">
              <a:latin typeface="BIZ UDPゴシック" panose="020B0400000000000000" pitchFamily="50" charset="-128"/>
              <a:ea typeface="BIZ UDPゴシック" panose="020B0400000000000000" pitchFamily="50" charset="-128"/>
            </a:endParaRPr>
          </a:p>
          <a:p>
            <a:pPr>
              <a:lnSpc>
                <a:spcPts val="2400"/>
              </a:lnSpc>
            </a:pPr>
            <a:r>
              <a:rPr kumimoji="1" lang="ja-JP" altLang="en-US" sz="1400" dirty="0">
                <a:latin typeface="BIZ UDPゴシック" panose="020B0400000000000000" pitchFamily="50" charset="-128"/>
                <a:ea typeface="BIZ UDPゴシック" panose="020B0400000000000000" pitchFamily="50" charset="-128"/>
              </a:rPr>
              <a:t>法的裏付けのある、より積極的な熱中症対策を進める必要あり</a:t>
            </a:r>
            <a:endParaRPr kumimoji="1" lang="en-US" altLang="ja-JP" sz="1400" dirty="0">
              <a:latin typeface="BIZ UDPゴシック" panose="020B0400000000000000" pitchFamily="50" charset="-128"/>
              <a:ea typeface="BIZ UDPゴシック" panose="020B0400000000000000" pitchFamily="50" charset="-128"/>
            </a:endParaRPr>
          </a:p>
          <a:p>
            <a:pPr>
              <a:lnSpc>
                <a:spcPts val="2400"/>
              </a:lnSpc>
            </a:pPr>
            <a:endParaRPr kumimoji="1" lang="en-US" altLang="ja-JP" dirty="0">
              <a:solidFill>
                <a:srgbClr val="FF0066"/>
              </a:solidFill>
              <a:latin typeface="BIZ UDPゴシック" panose="020B0400000000000000" pitchFamily="50" charset="-128"/>
              <a:ea typeface="BIZ UDPゴシック" panose="020B0400000000000000" pitchFamily="50" charset="-128"/>
            </a:endParaRPr>
          </a:p>
          <a:p>
            <a:pPr>
              <a:lnSpc>
                <a:spcPts val="2200"/>
              </a:lnSpc>
            </a:pPr>
            <a:endParaRPr kumimoji="1" lang="en-US" altLang="ja-JP" sz="1600" dirty="0">
              <a:solidFill>
                <a:srgbClr val="FF0066"/>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1A93C136-CE58-0F5C-45CA-416B2EEB0170}"/>
              </a:ext>
            </a:extLst>
          </p:cNvPr>
          <p:cNvSpPr txBox="1"/>
          <p:nvPr/>
        </p:nvSpPr>
        <p:spPr>
          <a:xfrm>
            <a:off x="289946" y="1169938"/>
            <a:ext cx="4104456"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背景</a:t>
            </a:r>
          </a:p>
        </p:txBody>
      </p:sp>
      <p:sp>
        <p:nvSpPr>
          <p:cNvPr id="11" name="矢印: 下 10">
            <a:extLst>
              <a:ext uri="{FF2B5EF4-FFF2-40B4-BE49-F238E27FC236}">
                <a16:creationId xmlns:a16="http://schemas.microsoft.com/office/drawing/2014/main" id="{A4C4C644-F117-1652-35BE-6641A68F3437}"/>
              </a:ext>
            </a:extLst>
          </p:cNvPr>
          <p:cNvSpPr/>
          <p:nvPr/>
        </p:nvSpPr>
        <p:spPr>
          <a:xfrm>
            <a:off x="1087994" y="4149080"/>
            <a:ext cx="513567" cy="71206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05956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１．暑さ対策の取り組みにあたって</a:t>
            </a:r>
          </a:p>
        </p:txBody>
      </p:sp>
      <p:graphicFrame>
        <p:nvGraphicFramePr>
          <p:cNvPr id="3" name="表 2"/>
          <p:cNvGraphicFramePr>
            <a:graphicFrameLocks noGrp="1"/>
          </p:cNvGraphicFramePr>
          <p:nvPr>
            <p:extLst>
              <p:ext uri="{D42A27DB-BD31-4B8C-83A1-F6EECF244321}">
                <p14:modId xmlns:p14="http://schemas.microsoft.com/office/powerpoint/2010/main" val="2831586516"/>
              </p:ext>
            </p:extLst>
          </p:nvPr>
        </p:nvGraphicFramePr>
        <p:xfrm>
          <a:off x="162162" y="514344"/>
          <a:ext cx="8818195" cy="6083008"/>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576874">
                <a:tc>
                  <a:txBody>
                    <a:bodyPr/>
                    <a:lstStyle/>
                    <a:p>
                      <a:pPr algn="l"/>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■気候変動適応法の改正（</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年４月</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日施行）</a:t>
                      </a:r>
                    </a:p>
                  </a:txBody>
                  <a:tcPr marL="0" marR="0" marT="0" marB="0" anchor="ctr">
                    <a:solidFill>
                      <a:srgbClr val="0070C0"/>
                    </a:solidFill>
                  </a:tcPr>
                </a:tc>
                <a:extLst>
                  <a:ext uri="{0D108BD9-81ED-4DB2-BD59-A6C34878D82A}">
                    <a16:rowId xmlns:a16="http://schemas.microsoft.com/office/drawing/2014/main" val="10000"/>
                  </a:ext>
                </a:extLst>
              </a:tr>
              <a:tr h="5506134">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5" name="角丸四角形 4"/>
          <p:cNvSpPr/>
          <p:nvPr/>
        </p:nvSpPr>
        <p:spPr>
          <a:xfrm>
            <a:off x="1058804" y="2581517"/>
            <a:ext cx="7013860" cy="712063"/>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12" name="タイトル 1">
            <a:extLst>
              <a:ext uri="{FF2B5EF4-FFF2-40B4-BE49-F238E27FC236}">
                <a16:creationId xmlns:a16="http://schemas.microsoft.com/office/drawing/2014/main" id="{FD9D370E-D74F-4181-A66F-E4A22400CA2B}"/>
              </a:ext>
            </a:extLst>
          </p:cNvPr>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5852B463-6159-403C-ADDE-0F4CF5D55236}" type="slidenum">
              <a:rPr lang="ja-JP" altLang="en-US" sz="2200" b="1" smtClean="0">
                <a:latin typeface="Meiryo UI" panose="020B0604030504040204" pitchFamily="50" charset="-128"/>
                <a:ea typeface="Meiryo UI" panose="020B0604030504040204" pitchFamily="50" charset="-128"/>
              </a:rPr>
              <a:t>6</a:t>
            </a:fld>
            <a:endParaRPr lang="ja-JP" altLang="en-US" sz="2200" b="1" dirty="0">
              <a:latin typeface="Meiryo UI" panose="020B0604030504040204" pitchFamily="50" charset="-128"/>
              <a:ea typeface="Meiryo UI" panose="020B0604030504040204" pitchFamily="50" charset="-128"/>
            </a:endParaRPr>
          </a:p>
        </p:txBody>
      </p:sp>
      <p:sp>
        <p:nvSpPr>
          <p:cNvPr id="11" name="角丸四角形 18">
            <a:extLst>
              <a:ext uri="{FF2B5EF4-FFF2-40B4-BE49-F238E27FC236}">
                <a16:creationId xmlns:a16="http://schemas.microsoft.com/office/drawing/2014/main" id="{1152C1A0-13DA-312C-9C45-70B754C86BB6}"/>
              </a:ext>
            </a:extLst>
          </p:cNvPr>
          <p:cNvSpPr/>
          <p:nvPr/>
        </p:nvSpPr>
        <p:spPr>
          <a:xfrm>
            <a:off x="283839" y="1230308"/>
            <a:ext cx="8607255" cy="1989187"/>
          </a:xfrm>
          <a:prstGeom prst="roundRect">
            <a:avLst>
              <a:gd name="adj" fmla="val 4437"/>
            </a:avLst>
          </a:prstGeom>
          <a:solidFill>
            <a:schemeClr val="bg1"/>
          </a:solidFill>
          <a:ln>
            <a:noFill/>
          </a:ln>
          <a:effectLst>
            <a:outerShdw blurRad="1016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8">
            <a:extLst>
              <a:ext uri="{FF2B5EF4-FFF2-40B4-BE49-F238E27FC236}">
                <a16:creationId xmlns:a16="http://schemas.microsoft.com/office/drawing/2014/main" id="{B92898EC-6E19-D184-06D6-EEE71FF94CBF}"/>
              </a:ext>
            </a:extLst>
          </p:cNvPr>
          <p:cNvSpPr/>
          <p:nvPr/>
        </p:nvSpPr>
        <p:spPr>
          <a:xfrm>
            <a:off x="255621" y="3394663"/>
            <a:ext cx="8635473" cy="3058673"/>
          </a:xfrm>
          <a:prstGeom prst="roundRect">
            <a:avLst>
              <a:gd name="adj" fmla="val 4437"/>
            </a:avLst>
          </a:prstGeom>
          <a:solidFill>
            <a:schemeClr val="accent2">
              <a:lumMod val="20000"/>
              <a:lumOff val="80000"/>
            </a:schemeClr>
          </a:solidFill>
          <a:ln>
            <a:noFill/>
          </a:ln>
          <a:effectLst>
            <a:outerShdw blurRad="1016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4E54D8AA-2447-EE3D-8037-EE2C9707FCDB}"/>
              </a:ext>
            </a:extLst>
          </p:cNvPr>
          <p:cNvSpPr txBox="1"/>
          <p:nvPr/>
        </p:nvSpPr>
        <p:spPr>
          <a:xfrm>
            <a:off x="0" y="3414837"/>
            <a:ext cx="6611907" cy="412934"/>
          </a:xfrm>
          <a:prstGeom prst="rect">
            <a:avLst/>
          </a:prstGeom>
          <a:noFill/>
        </p:spPr>
        <p:txBody>
          <a:bodyPr wrap="square" rtlCol="0">
            <a:spAutoFit/>
          </a:bodyPr>
          <a:lstStyle>
            <a:defPPr>
              <a:defRPr lang="en-US"/>
            </a:defPPr>
            <a:lvl1pPr>
              <a:lnSpc>
                <a:spcPts val="3000"/>
              </a:lnSpc>
              <a:defRPr kumimoji="1" sz="2400">
                <a:ln w="6350">
                  <a:solidFill>
                    <a:schemeClr val="tx1"/>
                  </a:solidFill>
                </a:ln>
                <a:solidFill>
                  <a:srgbClr val="FF0000"/>
                </a:solidFill>
                <a:effectLst>
                  <a:glow rad="127000">
                    <a:schemeClr val="bg1"/>
                  </a:glow>
                </a:effectLst>
                <a:latin typeface="HGP創英角ｺﾞｼｯｸUB" panose="020B0A00000000000000" pitchFamily="50" charset="-128"/>
                <a:ea typeface="HGP創英角ｺﾞｼｯｸUB" panose="020B0A00000000000000" pitchFamily="50" charset="-128"/>
              </a:defRPr>
            </a:lvl1pPr>
          </a:lstStyle>
          <a:p>
            <a:pPr algn="ctr">
              <a:lnSpc>
                <a:spcPts val="2500"/>
              </a:lnSpc>
            </a:pPr>
            <a:r>
              <a:rPr lang="ja-JP" altLang="en-US" sz="2200" dirty="0">
                <a:ln w="6350">
                  <a:noFill/>
                </a:ln>
                <a:solidFill>
                  <a:srgbClr val="002060"/>
                </a:solidFill>
                <a:effectLst/>
                <a:latin typeface="Meiryo UI" panose="020B0604030504040204" pitchFamily="50" charset="-128"/>
                <a:ea typeface="Meiryo UI" panose="020B0604030504040204" pitchFamily="50" charset="-128"/>
              </a:rPr>
              <a:t>熱中症特別警戒情報（熱中症特別警戒アラート）</a:t>
            </a:r>
          </a:p>
        </p:txBody>
      </p:sp>
      <p:sp>
        <p:nvSpPr>
          <p:cNvPr id="17" name="テキスト ボックス 16">
            <a:extLst>
              <a:ext uri="{FF2B5EF4-FFF2-40B4-BE49-F238E27FC236}">
                <a16:creationId xmlns:a16="http://schemas.microsoft.com/office/drawing/2014/main" id="{0F42BDB2-FE5D-C089-93C5-64EF243F05FD}"/>
              </a:ext>
            </a:extLst>
          </p:cNvPr>
          <p:cNvSpPr txBox="1"/>
          <p:nvPr/>
        </p:nvSpPr>
        <p:spPr>
          <a:xfrm>
            <a:off x="223514" y="1288896"/>
            <a:ext cx="5176168" cy="412934"/>
          </a:xfrm>
          <a:prstGeom prst="rect">
            <a:avLst/>
          </a:prstGeom>
          <a:noFill/>
        </p:spPr>
        <p:txBody>
          <a:bodyPr wrap="square" rtlCol="0">
            <a:spAutoFit/>
          </a:bodyPr>
          <a:lstStyle>
            <a:defPPr>
              <a:defRPr lang="en-US"/>
            </a:defPPr>
            <a:lvl1pPr>
              <a:lnSpc>
                <a:spcPts val="3000"/>
              </a:lnSpc>
              <a:defRPr kumimoji="1" sz="2400">
                <a:ln w="6350">
                  <a:solidFill>
                    <a:schemeClr val="tx1"/>
                  </a:solidFill>
                </a:ln>
                <a:solidFill>
                  <a:srgbClr val="FF0000"/>
                </a:solidFill>
                <a:effectLst>
                  <a:glow rad="127000">
                    <a:schemeClr val="bg1"/>
                  </a:glow>
                </a:effectLst>
                <a:latin typeface="HGP創英角ｺﾞｼｯｸUB" panose="020B0A00000000000000" pitchFamily="50" charset="-128"/>
                <a:ea typeface="HGP創英角ｺﾞｼｯｸUB" panose="020B0A00000000000000" pitchFamily="50" charset="-128"/>
              </a:defRPr>
            </a:lvl1pPr>
          </a:lstStyle>
          <a:p>
            <a:pPr algn="ctr">
              <a:lnSpc>
                <a:spcPts val="2500"/>
              </a:lnSpc>
            </a:pPr>
            <a:r>
              <a:rPr lang="ja-JP" altLang="en-US" sz="2200" dirty="0">
                <a:ln w="6350">
                  <a:noFill/>
                </a:ln>
                <a:solidFill>
                  <a:srgbClr val="002060"/>
                </a:solidFill>
                <a:effectLst/>
                <a:latin typeface="Meiryo UI" panose="020B0604030504040204" pitchFamily="50" charset="-128"/>
                <a:ea typeface="Meiryo UI" panose="020B0604030504040204" pitchFamily="50" charset="-128"/>
              </a:rPr>
              <a:t>熱中症警戒情報（熱中症警戒アラート）</a:t>
            </a:r>
          </a:p>
        </p:txBody>
      </p:sp>
      <p:sp>
        <p:nvSpPr>
          <p:cNvPr id="22" name="テキスト ボックス 21">
            <a:extLst>
              <a:ext uri="{FF2B5EF4-FFF2-40B4-BE49-F238E27FC236}">
                <a16:creationId xmlns:a16="http://schemas.microsoft.com/office/drawing/2014/main" id="{71C71085-54F4-3A06-87CF-3A9A79CF16A6}"/>
              </a:ext>
            </a:extLst>
          </p:cNvPr>
          <p:cNvSpPr txBox="1"/>
          <p:nvPr/>
        </p:nvSpPr>
        <p:spPr>
          <a:xfrm>
            <a:off x="286644" y="3811709"/>
            <a:ext cx="4580660" cy="2209579"/>
          </a:xfrm>
          <a:prstGeom prst="rect">
            <a:avLst/>
          </a:prstGeom>
          <a:noFill/>
        </p:spPr>
        <p:txBody>
          <a:bodyPr wrap="square" rtlCol="0">
            <a:spAutoFit/>
          </a:bodyPr>
          <a:lstStyle/>
          <a:p>
            <a:pPr>
              <a:lnSpc>
                <a:spcPts val="2400"/>
              </a:lnSpc>
            </a:pPr>
            <a:r>
              <a:rPr kumimoji="1" lang="ja-JP" altLang="en-US" sz="1400" dirty="0"/>
              <a:t> </a:t>
            </a:r>
            <a:r>
              <a:rPr kumimoji="1" lang="ja-JP" altLang="en-US" sz="1400" dirty="0">
                <a:latin typeface="BIZ UDPゴシック" panose="020B0400000000000000" pitchFamily="50" charset="-128"/>
                <a:ea typeface="BIZ UDPゴシック" panose="020B0400000000000000" pitchFamily="50" charset="-128"/>
              </a:rPr>
              <a:t>◆熱波が都道府県の域を超えて発生し、過去に例のない危険な暑さとなり、熱中症搬送者数の大量発生に招き、</a:t>
            </a:r>
            <a:r>
              <a:rPr kumimoji="1" lang="ja-JP" altLang="en-US" sz="1400" u="sng" dirty="0">
                <a:latin typeface="BIZ UDPゴシック" panose="020B0400000000000000" pitchFamily="50" charset="-128"/>
                <a:ea typeface="BIZ UDPゴシック" panose="020B0400000000000000" pitchFamily="50" charset="-128"/>
              </a:rPr>
              <a:t>医療の提供に支障が生じるような、人の健康に重大な被害が生じる恐れがある状況</a:t>
            </a:r>
            <a:endParaRPr kumimoji="1" lang="en-US" altLang="ja-JP" sz="1600" u="sng" dirty="0"/>
          </a:p>
          <a:p>
            <a:pPr>
              <a:lnSpc>
                <a:spcPts val="2400"/>
              </a:lnSpc>
            </a:pPr>
            <a:r>
              <a:rPr kumimoji="1" lang="ja-JP" altLang="en-US" sz="1400" dirty="0"/>
              <a:t> </a:t>
            </a:r>
            <a:r>
              <a:rPr kumimoji="1" lang="ja-JP" altLang="en-US" sz="1400" dirty="0">
                <a:latin typeface="BIZ UDPゴシック" panose="020B0400000000000000" pitchFamily="50" charset="-128"/>
                <a:ea typeface="BIZ UDPゴシック" panose="020B0400000000000000" pitchFamily="50" charset="-128"/>
              </a:rPr>
              <a:t>◆暑さ指数の予測値が</a:t>
            </a:r>
            <a:r>
              <a:rPr kumimoji="1" lang="ja-JP" altLang="en-US" dirty="0">
                <a:solidFill>
                  <a:srgbClr val="FF0066"/>
                </a:solidFill>
                <a:latin typeface="BIZ UDPゴシック" panose="020B0400000000000000" pitchFamily="50" charset="-128"/>
                <a:ea typeface="BIZ UDPゴシック" panose="020B0400000000000000" pitchFamily="50" charset="-128"/>
              </a:rPr>
              <a:t>都道府県内の</a:t>
            </a:r>
            <a:r>
              <a:rPr lang="ja-JP" altLang="en-US" u="sng" dirty="0">
                <a:solidFill>
                  <a:srgbClr val="FF0066"/>
                </a:solidFill>
                <a:latin typeface="BIZ UDPゴシック" panose="020B0400000000000000" pitchFamily="50" charset="-128"/>
                <a:ea typeface="BIZ UDPゴシック" panose="020B0400000000000000" pitchFamily="50" charset="-128"/>
              </a:rPr>
              <a:t>全てで</a:t>
            </a:r>
            <a:endParaRPr lang="en-US" altLang="ja-JP" u="sng" dirty="0">
              <a:solidFill>
                <a:srgbClr val="FF0066"/>
              </a:solidFill>
              <a:latin typeface="BIZ UDPゴシック" panose="020B0400000000000000" pitchFamily="50" charset="-128"/>
              <a:ea typeface="BIZ UDPゴシック" panose="020B0400000000000000" pitchFamily="50" charset="-128"/>
            </a:endParaRPr>
          </a:p>
          <a:p>
            <a:pPr>
              <a:lnSpc>
                <a:spcPts val="2400"/>
              </a:lnSpc>
            </a:pPr>
            <a:r>
              <a:rPr kumimoji="1" lang="en-US" altLang="ja-JP" dirty="0">
                <a:solidFill>
                  <a:srgbClr val="FF0066"/>
                </a:solidFill>
                <a:latin typeface="BIZ UDPゴシック" panose="020B0400000000000000" pitchFamily="50" charset="-128"/>
                <a:ea typeface="BIZ UDPゴシック" panose="020B0400000000000000" pitchFamily="50" charset="-128"/>
              </a:rPr>
              <a:t>  </a:t>
            </a:r>
            <a:r>
              <a:rPr kumimoji="1" lang="ja-JP" altLang="en-US" dirty="0">
                <a:solidFill>
                  <a:srgbClr val="FF0066"/>
                </a:solidFill>
                <a:latin typeface="BIZ UDPゴシック" panose="020B0400000000000000" pitchFamily="50" charset="-128"/>
                <a:ea typeface="BIZ UDPゴシック" panose="020B0400000000000000" pitchFamily="50" charset="-128"/>
              </a:rPr>
              <a:t> </a:t>
            </a:r>
            <a:r>
              <a:rPr kumimoji="1" lang="en-US" altLang="ja-JP" u="sng" dirty="0">
                <a:solidFill>
                  <a:srgbClr val="FF0066"/>
                </a:solidFill>
                <a:latin typeface="BIZ UDPゴシック" panose="020B0400000000000000" pitchFamily="50" charset="-128"/>
                <a:ea typeface="BIZ UDPゴシック" panose="020B0400000000000000" pitchFamily="50" charset="-128"/>
              </a:rPr>
              <a:t>3</a:t>
            </a:r>
            <a:r>
              <a:rPr kumimoji="1" lang="ja-JP" altLang="en-US" u="sng" dirty="0">
                <a:solidFill>
                  <a:srgbClr val="FF0066"/>
                </a:solidFill>
                <a:latin typeface="BIZ UDPゴシック" panose="020B0400000000000000" pitchFamily="50" charset="-128"/>
                <a:ea typeface="BIZ UDPゴシック" panose="020B0400000000000000" pitchFamily="50" charset="-128"/>
              </a:rPr>
              <a:t>５以上</a:t>
            </a:r>
            <a:r>
              <a:rPr kumimoji="1" lang="ja-JP" altLang="en-US" sz="1400" dirty="0">
                <a:latin typeface="BIZ UDPゴシック" panose="020B0400000000000000" pitchFamily="50" charset="-128"/>
                <a:ea typeface="BIZ UDPゴシック" panose="020B0400000000000000" pitchFamily="50" charset="-128"/>
              </a:rPr>
              <a:t>になる場合</a:t>
            </a:r>
            <a:endParaRPr lang="en-US" altLang="ja-JP" sz="1600" dirty="0"/>
          </a:p>
          <a:p>
            <a:pPr>
              <a:lnSpc>
                <a:spcPts val="2400"/>
              </a:lnSpc>
            </a:pPr>
            <a:r>
              <a:rPr kumimoji="1" lang="ja-JP" altLang="en-US" sz="1400" dirty="0"/>
              <a:t> </a:t>
            </a:r>
            <a:r>
              <a:rPr kumimoji="1" lang="ja-JP" altLang="en-US" sz="1400" dirty="0">
                <a:latin typeface="BIZ UDPゴシック" panose="020B0400000000000000" pitchFamily="50" charset="-128"/>
                <a:ea typeface="BIZ UDPゴシック" panose="020B0400000000000000" pitchFamily="50" charset="-128"/>
              </a:rPr>
              <a:t>◆前日</a:t>
            </a:r>
            <a:r>
              <a:rPr kumimoji="1" lang="en-US" altLang="ja-JP" sz="1400" dirty="0">
                <a:latin typeface="BIZ UDPゴシック" panose="020B0400000000000000" pitchFamily="50" charset="-128"/>
                <a:ea typeface="BIZ UDPゴシック" panose="020B0400000000000000" pitchFamily="50" charset="-128"/>
              </a:rPr>
              <a:t>10</a:t>
            </a:r>
            <a:r>
              <a:rPr kumimoji="1" lang="ja-JP" altLang="en-US" sz="1400" dirty="0">
                <a:latin typeface="BIZ UDPゴシック" panose="020B0400000000000000" pitchFamily="50" charset="-128"/>
                <a:ea typeface="BIZ UDPゴシック" panose="020B0400000000000000" pitchFamily="50" charset="-128"/>
              </a:rPr>
              <a:t>時の予測値で判断し、</a:t>
            </a:r>
            <a:r>
              <a:rPr kumimoji="1" lang="ja-JP" altLang="en-US" dirty="0">
                <a:solidFill>
                  <a:srgbClr val="FF0066"/>
                </a:solidFill>
                <a:latin typeface="BIZ UDPゴシック" panose="020B0400000000000000" pitchFamily="50" charset="-128"/>
                <a:ea typeface="BIZ UDPゴシック" panose="020B0400000000000000" pitchFamily="50" charset="-128"/>
              </a:rPr>
              <a:t>前日</a:t>
            </a:r>
            <a:r>
              <a:rPr kumimoji="1" lang="en-US" altLang="ja-JP" dirty="0">
                <a:solidFill>
                  <a:srgbClr val="FF0066"/>
                </a:solidFill>
                <a:latin typeface="BIZ UDPゴシック" panose="020B0400000000000000" pitchFamily="50" charset="-128"/>
                <a:ea typeface="BIZ UDPゴシック" panose="020B0400000000000000" pitchFamily="50" charset="-128"/>
              </a:rPr>
              <a:t>1</a:t>
            </a:r>
            <a:r>
              <a:rPr kumimoji="1" lang="ja-JP" altLang="en-US" dirty="0">
                <a:solidFill>
                  <a:srgbClr val="FF0066"/>
                </a:solidFill>
                <a:latin typeface="BIZ UDPゴシック" panose="020B0400000000000000" pitchFamily="50" charset="-128"/>
                <a:ea typeface="BIZ UDPゴシック" panose="020B0400000000000000" pitchFamily="50" charset="-128"/>
              </a:rPr>
              <a:t>４時</a:t>
            </a:r>
            <a:r>
              <a:rPr kumimoji="1" lang="ja-JP" altLang="en-US" sz="1400" dirty="0">
                <a:latin typeface="BIZ UDPゴシック" panose="020B0400000000000000" pitchFamily="50" charset="-128"/>
                <a:ea typeface="BIZ UDPゴシック" panose="020B0400000000000000" pitchFamily="50" charset="-128"/>
              </a:rPr>
              <a:t>ごろ発表</a:t>
            </a:r>
            <a:r>
              <a:rPr lang="ja-JP" altLang="en-US" sz="1400" dirty="0">
                <a:latin typeface="BIZ UDPゴシック" panose="020B0400000000000000" pitchFamily="50" charset="-128"/>
                <a:ea typeface="BIZ UDPゴシック" panose="020B0400000000000000" pitchFamily="50" charset="-128"/>
              </a:rPr>
              <a:t>　</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61079BD0-F56C-B93E-4C52-485C99ECFE78}"/>
              </a:ext>
            </a:extLst>
          </p:cNvPr>
          <p:cNvSpPr txBox="1"/>
          <p:nvPr/>
        </p:nvSpPr>
        <p:spPr>
          <a:xfrm>
            <a:off x="283839" y="1720389"/>
            <a:ext cx="5176168" cy="1564595"/>
          </a:xfrm>
          <a:prstGeom prst="rect">
            <a:avLst/>
          </a:prstGeom>
          <a:noFill/>
        </p:spPr>
        <p:txBody>
          <a:bodyPr wrap="square" rtlCol="0">
            <a:spAutoFit/>
          </a:bodyPr>
          <a:lstStyle/>
          <a:p>
            <a:pPr>
              <a:lnSpc>
                <a:spcPts val="2400"/>
              </a:lnSpc>
            </a:pPr>
            <a:r>
              <a:rPr kumimoji="1" lang="ja-JP" altLang="en-US" sz="1600" dirty="0"/>
              <a:t> </a:t>
            </a:r>
            <a:r>
              <a:rPr kumimoji="1" lang="ja-JP" altLang="en-US"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熱中症搬送車が大量に発生する可能性がある状況</a:t>
            </a:r>
            <a:endParaRPr kumimoji="1" lang="en-US" altLang="ja-JP" sz="1400" dirty="0"/>
          </a:p>
          <a:p>
            <a:pPr>
              <a:lnSpc>
                <a:spcPts val="2400"/>
              </a:lnSpc>
            </a:pPr>
            <a:r>
              <a:rPr kumimoji="1" lang="ja-JP" altLang="en-US" sz="1400" dirty="0"/>
              <a:t> </a:t>
            </a:r>
            <a:r>
              <a:rPr kumimoji="1" lang="ja-JP" altLang="en-US" sz="1400" dirty="0">
                <a:latin typeface="BIZ UDPゴシック" panose="020B0400000000000000" pitchFamily="50" charset="-128"/>
                <a:ea typeface="BIZ UDPゴシック" panose="020B0400000000000000" pitchFamily="50" charset="-128"/>
              </a:rPr>
              <a:t>◆暑さ指数の予測値が</a:t>
            </a:r>
            <a:r>
              <a:rPr kumimoji="1" lang="ja-JP" altLang="en-US" dirty="0">
                <a:solidFill>
                  <a:srgbClr val="FF0066"/>
                </a:solidFill>
                <a:latin typeface="BIZ UDPゴシック" panose="020B0400000000000000" pitchFamily="50" charset="-128"/>
                <a:ea typeface="BIZ UDPゴシック" panose="020B0400000000000000" pitchFamily="50" charset="-128"/>
              </a:rPr>
              <a:t>都道府県内の</a:t>
            </a:r>
            <a:r>
              <a:rPr lang="ja-JP" altLang="en-US" u="sng" dirty="0">
                <a:solidFill>
                  <a:srgbClr val="FF0066"/>
                </a:solidFill>
                <a:latin typeface="BIZ UDPゴシック" panose="020B0400000000000000" pitchFamily="50" charset="-128"/>
                <a:ea typeface="BIZ UDPゴシック" panose="020B0400000000000000" pitchFamily="50" charset="-128"/>
              </a:rPr>
              <a:t>いずれかで</a:t>
            </a:r>
            <a:endParaRPr lang="en-US" altLang="ja-JP" u="sng" dirty="0">
              <a:solidFill>
                <a:srgbClr val="FF0066"/>
              </a:solidFill>
              <a:latin typeface="BIZ UDPゴシック" panose="020B0400000000000000" pitchFamily="50" charset="-128"/>
              <a:ea typeface="BIZ UDPゴシック" panose="020B0400000000000000" pitchFamily="50" charset="-128"/>
            </a:endParaRPr>
          </a:p>
          <a:p>
            <a:pPr>
              <a:lnSpc>
                <a:spcPts val="2400"/>
              </a:lnSpc>
            </a:pPr>
            <a:r>
              <a:rPr kumimoji="1" lang="ja-JP" altLang="en-US" dirty="0">
                <a:solidFill>
                  <a:srgbClr val="FF0066"/>
                </a:solidFill>
                <a:latin typeface="BIZ UDPゴシック" panose="020B0400000000000000" pitchFamily="50" charset="-128"/>
                <a:ea typeface="BIZ UDPゴシック" panose="020B0400000000000000" pitchFamily="50" charset="-128"/>
              </a:rPr>
              <a:t>　</a:t>
            </a:r>
            <a:r>
              <a:rPr lang="ja-JP" altLang="en-US" dirty="0">
                <a:solidFill>
                  <a:srgbClr val="FF0066"/>
                </a:solidFill>
                <a:latin typeface="BIZ UDPゴシック" panose="020B0400000000000000" pitchFamily="50" charset="-128"/>
                <a:ea typeface="BIZ UDPゴシック" panose="020B0400000000000000" pitchFamily="50" charset="-128"/>
              </a:rPr>
              <a:t> </a:t>
            </a:r>
            <a:r>
              <a:rPr kumimoji="1" lang="en-US" altLang="ja-JP" u="sng" dirty="0">
                <a:solidFill>
                  <a:srgbClr val="FF0066"/>
                </a:solidFill>
                <a:latin typeface="BIZ UDPゴシック" panose="020B0400000000000000" pitchFamily="50" charset="-128"/>
                <a:ea typeface="BIZ UDPゴシック" panose="020B0400000000000000" pitchFamily="50" charset="-128"/>
              </a:rPr>
              <a:t>3</a:t>
            </a:r>
            <a:r>
              <a:rPr lang="ja-JP" altLang="en-US" u="sng" dirty="0">
                <a:solidFill>
                  <a:srgbClr val="FF0066"/>
                </a:solidFill>
                <a:latin typeface="BIZ UDPゴシック" panose="020B0400000000000000" pitchFamily="50" charset="-128"/>
                <a:ea typeface="BIZ UDPゴシック" panose="020B0400000000000000" pitchFamily="50" charset="-128"/>
              </a:rPr>
              <a:t>３</a:t>
            </a:r>
            <a:r>
              <a:rPr kumimoji="1" lang="ja-JP" altLang="en-US" u="sng" dirty="0">
                <a:solidFill>
                  <a:srgbClr val="FF0066"/>
                </a:solidFill>
                <a:latin typeface="BIZ UDPゴシック" panose="020B0400000000000000" pitchFamily="50" charset="-128"/>
                <a:ea typeface="BIZ UDPゴシック" panose="020B0400000000000000" pitchFamily="50" charset="-128"/>
              </a:rPr>
              <a:t>以上</a:t>
            </a:r>
            <a:r>
              <a:rPr kumimoji="1" lang="ja-JP" altLang="en-US" sz="1400" dirty="0">
                <a:latin typeface="BIZ UDPゴシック" panose="020B0400000000000000" pitchFamily="50" charset="-128"/>
                <a:ea typeface="BIZ UDPゴシック" panose="020B0400000000000000" pitchFamily="50" charset="-128"/>
              </a:rPr>
              <a:t>になる場合</a:t>
            </a:r>
            <a:endParaRPr lang="en-US" altLang="ja-JP" sz="1600" dirty="0"/>
          </a:p>
          <a:p>
            <a:pPr>
              <a:lnSpc>
                <a:spcPts val="2400"/>
              </a:lnSpc>
            </a:pPr>
            <a:r>
              <a:rPr kumimoji="1" lang="ja-JP" altLang="en-US" sz="1400" dirty="0"/>
              <a:t> </a:t>
            </a:r>
            <a:r>
              <a:rPr kumimoji="1" lang="ja-JP" altLang="en-US" sz="1400" dirty="0">
                <a:latin typeface="BIZ UDPゴシック" panose="020B0400000000000000" pitchFamily="50" charset="-128"/>
                <a:ea typeface="BIZ UDPゴシック" panose="020B0400000000000000" pitchFamily="50" charset="-128"/>
              </a:rPr>
              <a:t>◆</a:t>
            </a:r>
            <a:r>
              <a:rPr kumimoji="1" lang="ja-JP" altLang="en-US" dirty="0">
                <a:solidFill>
                  <a:srgbClr val="FF0066"/>
                </a:solidFill>
                <a:latin typeface="BIZ UDPゴシック" panose="020B0400000000000000" pitchFamily="50" charset="-128"/>
                <a:ea typeface="BIZ UDPゴシック" panose="020B0400000000000000" pitchFamily="50" charset="-128"/>
              </a:rPr>
              <a:t>前日</a:t>
            </a:r>
            <a:r>
              <a:rPr lang="ja-JP" altLang="en-US" dirty="0">
                <a:solidFill>
                  <a:srgbClr val="FF0066"/>
                </a:solidFill>
                <a:latin typeface="BIZ UDPゴシック" panose="020B0400000000000000" pitchFamily="50" charset="-128"/>
                <a:ea typeface="BIZ UDPゴシック" panose="020B0400000000000000" pitchFamily="50" charset="-128"/>
              </a:rPr>
              <a:t>１７</a:t>
            </a:r>
            <a:r>
              <a:rPr kumimoji="1" lang="ja-JP" altLang="en-US" dirty="0">
                <a:solidFill>
                  <a:srgbClr val="FF0066"/>
                </a:solidFill>
                <a:latin typeface="BIZ UDPゴシック" panose="020B0400000000000000" pitchFamily="50" charset="-128"/>
                <a:ea typeface="BIZ UDPゴシック" panose="020B0400000000000000" pitchFamily="50" charset="-128"/>
              </a:rPr>
              <a:t>時</a:t>
            </a:r>
            <a:r>
              <a:rPr kumimoji="1" lang="ja-JP" altLang="en-US" sz="1400" dirty="0">
                <a:latin typeface="BIZ UDPゴシック" panose="020B0400000000000000" pitchFamily="50" charset="-128"/>
                <a:ea typeface="BIZ UDPゴシック" panose="020B0400000000000000" pitchFamily="50" charset="-128"/>
              </a:rPr>
              <a:t>ごろ及び</a:t>
            </a:r>
            <a:r>
              <a:rPr kumimoji="1" lang="ja-JP" altLang="en-US" dirty="0">
                <a:solidFill>
                  <a:srgbClr val="FF0066"/>
                </a:solidFill>
                <a:latin typeface="BIZ UDPゴシック" panose="020B0400000000000000" pitchFamily="50" charset="-128"/>
                <a:ea typeface="BIZ UDPゴシック" panose="020B0400000000000000" pitchFamily="50" charset="-128"/>
              </a:rPr>
              <a:t>当日５時</a:t>
            </a:r>
            <a:r>
              <a:rPr kumimoji="1" lang="ja-JP" altLang="en-US" sz="1400" dirty="0">
                <a:latin typeface="BIZ UDPゴシック" panose="020B0400000000000000" pitchFamily="50" charset="-128"/>
                <a:ea typeface="BIZ UDPゴシック" panose="020B0400000000000000" pitchFamily="50" charset="-128"/>
              </a:rPr>
              <a:t>ごろ発表</a:t>
            </a:r>
            <a:endParaRPr kumimoji="1" lang="en-US" altLang="ja-JP" sz="1400" dirty="0">
              <a:latin typeface="BIZ UDPゴシック" panose="020B0400000000000000" pitchFamily="50" charset="-128"/>
              <a:ea typeface="BIZ UDPゴシック" panose="020B0400000000000000" pitchFamily="50" charset="-128"/>
            </a:endParaRPr>
          </a:p>
          <a:p>
            <a:pPr>
              <a:lnSpc>
                <a:spcPts val="2200"/>
              </a:lnSpc>
            </a:pPr>
            <a:endParaRPr kumimoji="1" lang="en-US" altLang="ja-JP" sz="1600" dirty="0">
              <a:solidFill>
                <a:srgbClr val="FF0066"/>
              </a:solidFill>
              <a:latin typeface="BIZ UDPゴシック" panose="020B0400000000000000" pitchFamily="50" charset="-128"/>
              <a:ea typeface="BIZ UDPゴシック" panose="020B0400000000000000" pitchFamily="50" charset="-128"/>
            </a:endParaRPr>
          </a:p>
        </p:txBody>
      </p:sp>
      <p:grpSp>
        <p:nvGrpSpPr>
          <p:cNvPr id="20" name="グループ化 19">
            <a:extLst>
              <a:ext uri="{FF2B5EF4-FFF2-40B4-BE49-F238E27FC236}">
                <a16:creationId xmlns:a16="http://schemas.microsoft.com/office/drawing/2014/main" id="{5CE996EF-6159-87F6-3FE2-1A955BC7F752}"/>
              </a:ext>
            </a:extLst>
          </p:cNvPr>
          <p:cNvGrpSpPr/>
          <p:nvPr/>
        </p:nvGrpSpPr>
        <p:grpSpPr>
          <a:xfrm>
            <a:off x="5220072" y="1227937"/>
            <a:ext cx="3449112" cy="1957322"/>
            <a:chOff x="5220072" y="1283357"/>
            <a:chExt cx="3449112" cy="1949498"/>
          </a:xfrm>
        </p:grpSpPr>
        <p:pic>
          <p:nvPicPr>
            <p:cNvPr id="10" name="図 9">
              <a:extLst>
                <a:ext uri="{FF2B5EF4-FFF2-40B4-BE49-F238E27FC236}">
                  <a16:creationId xmlns:a16="http://schemas.microsoft.com/office/drawing/2014/main" id="{63673457-F0EF-1CAF-3CDF-F6E7916A3D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20072" y="1283357"/>
              <a:ext cx="3449112" cy="1949498"/>
            </a:xfrm>
            <a:prstGeom prst="rect">
              <a:avLst/>
            </a:prstGeom>
          </p:spPr>
        </p:pic>
        <p:sp>
          <p:nvSpPr>
            <p:cNvPr id="14" name="正方形/長方形 13">
              <a:extLst>
                <a:ext uri="{FF2B5EF4-FFF2-40B4-BE49-F238E27FC236}">
                  <a16:creationId xmlns:a16="http://schemas.microsoft.com/office/drawing/2014/main" id="{A9564B68-816F-D38C-974A-1174E2838BAC}"/>
                </a:ext>
              </a:extLst>
            </p:cNvPr>
            <p:cNvSpPr/>
            <p:nvPr/>
          </p:nvSpPr>
          <p:spPr>
            <a:xfrm>
              <a:off x="5364088" y="1717988"/>
              <a:ext cx="95919" cy="6840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A3E871F8-D8D5-16C4-5214-E3E2555EEABA}"/>
                </a:ext>
              </a:extLst>
            </p:cNvPr>
            <p:cNvSpPr/>
            <p:nvPr/>
          </p:nvSpPr>
          <p:spPr>
            <a:xfrm>
              <a:off x="5340177" y="2640512"/>
              <a:ext cx="95919" cy="6840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E81F9769-4A1B-4C44-2374-A1ADB0B2E695}"/>
                </a:ext>
              </a:extLst>
            </p:cNvPr>
            <p:cNvSpPr/>
            <p:nvPr/>
          </p:nvSpPr>
          <p:spPr>
            <a:xfrm>
              <a:off x="6516216" y="2467271"/>
              <a:ext cx="288032" cy="850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5F38686D-8FD6-6560-5FF4-56894671B853}"/>
                </a:ext>
              </a:extLst>
            </p:cNvPr>
            <p:cNvSpPr/>
            <p:nvPr/>
          </p:nvSpPr>
          <p:spPr>
            <a:xfrm>
              <a:off x="6516216" y="3022994"/>
              <a:ext cx="288032" cy="16568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1110D88C-EA3A-BD17-F0F2-585951D2C504}"/>
                </a:ext>
              </a:extLst>
            </p:cNvPr>
            <p:cNvSpPr/>
            <p:nvPr/>
          </p:nvSpPr>
          <p:spPr>
            <a:xfrm>
              <a:off x="7190473" y="2365660"/>
              <a:ext cx="261847" cy="1013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8" name="グループ化 27">
            <a:extLst>
              <a:ext uri="{FF2B5EF4-FFF2-40B4-BE49-F238E27FC236}">
                <a16:creationId xmlns:a16="http://schemas.microsoft.com/office/drawing/2014/main" id="{55CFFACB-AFD9-A589-D855-7527BFE6B19A}"/>
              </a:ext>
            </a:extLst>
          </p:cNvPr>
          <p:cNvGrpSpPr/>
          <p:nvPr/>
        </p:nvGrpSpPr>
        <p:grpSpPr>
          <a:xfrm>
            <a:off x="4817264" y="3861048"/>
            <a:ext cx="3851920" cy="2404099"/>
            <a:chOff x="4817264" y="3926086"/>
            <a:chExt cx="3851920" cy="2404099"/>
          </a:xfrm>
        </p:grpSpPr>
        <p:pic>
          <p:nvPicPr>
            <p:cNvPr id="6" name="図 5">
              <a:extLst>
                <a:ext uri="{FF2B5EF4-FFF2-40B4-BE49-F238E27FC236}">
                  <a16:creationId xmlns:a16="http://schemas.microsoft.com/office/drawing/2014/main" id="{6D35A499-35AE-7028-DAED-4E7143AEE8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17264" y="3926086"/>
              <a:ext cx="3851920" cy="2404099"/>
            </a:xfrm>
            <a:prstGeom prst="rect">
              <a:avLst/>
            </a:prstGeom>
          </p:spPr>
        </p:pic>
        <p:sp>
          <p:nvSpPr>
            <p:cNvPr id="21" name="正方形/長方形 20">
              <a:extLst>
                <a:ext uri="{FF2B5EF4-FFF2-40B4-BE49-F238E27FC236}">
                  <a16:creationId xmlns:a16="http://schemas.microsoft.com/office/drawing/2014/main" id="{96FA0E60-72F8-5A83-0242-744E5A8E577F}"/>
                </a:ext>
              </a:extLst>
            </p:cNvPr>
            <p:cNvSpPr/>
            <p:nvPr/>
          </p:nvSpPr>
          <p:spPr>
            <a:xfrm>
              <a:off x="7092280" y="4185894"/>
              <a:ext cx="144016" cy="660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C6295BB1-D71E-31A4-E75A-54F6D7393D41}"/>
                </a:ext>
              </a:extLst>
            </p:cNvPr>
            <p:cNvSpPr/>
            <p:nvPr/>
          </p:nvSpPr>
          <p:spPr>
            <a:xfrm>
              <a:off x="6300192" y="4278766"/>
              <a:ext cx="144016" cy="514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E036F93F-015E-F2AA-49F3-A9D468BD7CAC}"/>
                </a:ext>
              </a:extLst>
            </p:cNvPr>
            <p:cNvSpPr/>
            <p:nvPr/>
          </p:nvSpPr>
          <p:spPr>
            <a:xfrm>
              <a:off x="7020272" y="5805264"/>
              <a:ext cx="144016" cy="1072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C5BC94D8-995F-1F7B-A4F0-E879541D0D18}"/>
                </a:ext>
              </a:extLst>
            </p:cNvPr>
            <p:cNvSpPr/>
            <p:nvPr/>
          </p:nvSpPr>
          <p:spPr>
            <a:xfrm>
              <a:off x="8251609" y="5661248"/>
              <a:ext cx="144016" cy="1072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E10075D9-D4EB-8DC9-8D41-F4834D39A6D3}"/>
                </a:ext>
              </a:extLst>
            </p:cNvPr>
            <p:cNvSpPr/>
            <p:nvPr/>
          </p:nvSpPr>
          <p:spPr>
            <a:xfrm>
              <a:off x="8172400" y="5733256"/>
              <a:ext cx="174260" cy="885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611167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１．暑さ対策の取り組みにあたって</a:t>
            </a:r>
          </a:p>
        </p:txBody>
      </p:sp>
      <p:graphicFrame>
        <p:nvGraphicFramePr>
          <p:cNvPr id="3" name="表 2"/>
          <p:cNvGraphicFramePr>
            <a:graphicFrameLocks noGrp="1"/>
          </p:cNvGraphicFramePr>
          <p:nvPr>
            <p:extLst>
              <p:ext uri="{D42A27DB-BD31-4B8C-83A1-F6EECF244321}">
                <p14:modId xmlns:p14="http://schemas.microsoft.com/office/powerpoint/2010/main" val="511565099"/>
              </p:ext>
            </p:extLst>
          </p:nvPr>
        </p:nvGraphicFramePr>
        <p:xfrm>
          <a:off x="162162" y="514344"/>
          <a:ext cx="8818195" cy="6083008"/>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576874">
                <a:tc>
                  <a:txBody>
                    <a:bodyPr/>
                    <a:lstStyle/>
                    <a:p>
                      <a:pPr algn="l"/>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■気候変動適応法の改正（</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年４月</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日施行）</a:t>
                      </a:r>
                    </a:p>
                  </a:txBody>
                  <a:tcPr marL="0" marR="0" marT="0" marB="0" anchor="ctr">
                    <a:solidFill>
                      <a:srgbClr val="0070C0"/>
                    </a:solidFill>
                  </a:tcPr>
                </a:tc>
                <a:extLst>
                  <a:ext uri="{0D108BD9-81ED-4DB2-BD59-A6C34878D82A}">
                    <a16:rowId xmlns:a16="http://schemas.microsoft.com/office/drawing/2014/main" val="10000"/>
                  </a:ext>
                </a:extLst>
              </a:tr>
              <a:tr h="5506134">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5" name="角丸四角形 4"/>
          <p:cNvSpPr/>
          <p:nvPr/>
        </p:nvSpPr>
        <p:spPr>
          <a:xfrm>
            <a:off x="1058804" y="2581517"/>
            <a:ext cx="7013860" cy="712063"/>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12" name="タイトル 1">
            <a:extLst>
              <a:ext uri="{FF2B5EF4-FFF2-40B4-BE49-F238E27FC236}">
                <a16:creationId xmlns:a16="http://schemas.microsoft.com/office/drawing/2014/main" id="{FD9D370E-D74F-4181-A66F-E4A22400CA2B}"/>
              </a:ext>
            </a:extLst>
          </p:cNvPr>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96C10A56-0314-45DF-BD7C-2A60D22C96E7}" type="slidenum">
              <a:rPr lang="ja-JP" altLang="en-US" sz="2200" b="1" smtClean="0">
                <a:latin typeface="Meiryo UI" panose="020B0604030504040204" pitchFamily="50" charset="-128"/>
                <a:ea typeface="Meiryo UI" panose="020B0604030504040204" pitchFamily="50" charset="-128"/>
              </a:rPr>
              <a:t>7</a:t>
            </a:fld>
            <a:endParaRPr lang="ja-JP" altLang="en-US" sz="2200" b="1" dirty="0">
              <a:latin typeface="Meiryo UI" panose="020B0604030504040204" pitchFamily="50" charset="-128"/>
              <a:ea typeface="Meiryo UI" panose="020B0604030504040204" pitchFamily="50" charset="-128"/>
            </a:endParaRPr>
          </a:p>
        </p:txBody>
      </p:sp>
      <p:sp>
        <p:nvSpPr>
          <p:cNvPr id="13" name="角丸四角形 18">
            <a:extLst>
              <a:ext uri="{FF2B5EF4-FFF2-40B4-BE49-F238E27FC236}">
                <a16:creationId xmlns:a16="http://schemas.microsoft.com/office/drawing/2014/main" id="{B92898EC-6E19-D184-06D6-EEE71FF94CBF}"/>
              </a:ext>
            </a:extLst>
          </p:cNvPr>
          <p:cNvSpPr/>
          <p:nvPr/>
        </p:nvSpPr>
        <p:spPr>
          <a:xfrm>
            <a:off x="251261" y="1196752"/>
            <a:ext cx="8635473" cy="2232247"/>
          </a:xfrm>
          <a:prstGeom prst="roundRect">
            <a:avLst>
              <a:gd name="adj" fmla="val 4437"/>
            </a:avLst>
          </a:prstGeom>
          <a:solidFill>
            <a:schemeClr val="accent2">
              <a:lumMod val="20000"/>
              <a:lumOff val="80000"/>
            </a:schemeClr>
          </a:solidFill>
          <a:ln>
            <a:noFill/>
          </a:ln>
          <a:effectLst>
            <a:outerShdw blurRad="1016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4E54D8AA-2447-EE3D-8037-EE2C9707FCDB}"/>
              </a:ext>
            </a:extLst>
          </p:cNvPr>
          <p:cNvSpPr txBox="1"/>
          <p:nvPr/>
        </p:nvSpPr>
        <p:spPr>
          <a:xfrm>
            <a:off x="251261" y="1216925"/>
            <a:ext cx="5112827" cy="412934"/>
          </a:xfrm>
          <a:prstGeom prst="rect">
            <a:avLst/>
          </a:prstGeom>
          <a:noFill/>
        </p:spPr>
        <p:txBody>
          <a:bodyPr wrap="square" rtlCol="0">
            <a:spAutoFit/>
          </a:bodyPr>
          <a:lstStyle>
            <a:defPPr>
              <a:defRPr lang="en-US"/>
            </a:defPPr>
            <a:lvl1pPr>
              <a:lnSpc>
                <a:spcPts val="3000"/>
              </a:lnSpc>
              <a:defRPr kumimoji="1" sz="2400">
                <a:ln w="6350">
                  <a:solidFill>
                    <a:schemeClr val="tx1"/>
                  </a:solidFill>
                </a:ln>
                <a:solidFill>
                  <a:srgbClr val="FF0000"/>
                </a:solidFill>
                <a:effectLst>
                  <a:glow rad="127000">
                    <a:schemeClr val="bg1"/>
                  </a:glow>
                </a:effectLst>
                <a:latin typeface="HGP創英角ｺﾞｼｯｸUB" panose="020B0A00000000000000" pitchFamily="50" charset="-128"/>
                <a:ea typeface="HGP創英角ｺﾞｼｯｸUB" panose="020B0A00000000000000" pitchFamily="50" charset="-128"/>
              </a:defRPr>
            </a:lvl1pPr>
          </a:lstStyle>
          <a:p>
            <a:pPr algn="ctr">
              <a:lnSpc>
                <a:spcPts val="2500"/>
              </a:lnSpc>
            </a:pPr>
            <a:r>
              <a:rPr lang="ja-JP" altLang="en-US" sz="2200" dirty="0">
                <a:ln w="6350">
                  <a:noFill/>
                </a:ln>
                <a:solidFill>
                  <a:srgbClr val="002060"/>
                </a:solidFill>
                <a:effectLst/>
                <a:latin typeface="Meiryo UI" panose="020B0604030504040204" pitchFamily="50" charset="-128"/>
                <a:ea typeface="Meiryo UI" panose="020B0604030504040204" pitchFamily="50" charset="-128"/>
              </a:rPr>
              <a:t>指定暑熱避難施設（クーリングシェルター）</a:t>
            </a:r>
          </a:p>
        </p:txBody>
      </p:sp>
      <p:sp>
        <p:nvSpPr>
          <p:cNvPr id="23" name="テキスト ボックス 22">
            <a:extLst>
              <a:ext uri="{FF2B5EF4-FFF2-40B4-BE49-F238E27FC236}">
                <a16:creationId xmlns:a16="http://schemas.microsoft.com/office/drawing/2014/main" id="{5D84F1C5-6BD8-BAFD-3A64-162301807A7F}"/>
              </a:ext>
            </a:extLst>
          </p:cNvPr>
          <p:cNvSpPr txBox="1"/>
          <p:nvPr/>
        </p:nvSpPr>
        <p:spPr>
          <a:xfrm>
            <a:off x="590293" y="2571704"/>
            <a:ext cx="6357971" cy="608243"/>
          </a:xfrm>
          <a:prstGeom prst="rect">
            <a:avLst/>
          </a:prstGeom>
          <a:noFill/>
        </p:spPr>
        <p:txBody>
          <a:bodyPr wrap="square" rtlCol="0">
            <a:spAutoFit/>
          </a:bodyPr>
          <a:lstStyle/>
          <a:p>
            <a:pPr lvl="0">
              <a:lnSpc>
                <a:spcPts val="2200"/>
              </a:lnSpc>
            </a:pPr>
            <a:r>
              <a:rPr kumimoji="1" lang="en-US" altLang="ja-JP" sz="1200" dirty="0">
                <a:solidFill>
                  <a:prstClr val="black"/>
                </a:solidFill>
                <a:latin typeface="BIZ UDPゴシック" panose="020B0400000000000000" pitchFamily="50" charset="-128"/>
                <a:ea typeface="BIZ UDPゴシック" panose="020B0400000000000000" pitchFamily="50" charset="-128"/>
              </a:rPr>
              <a:t>※</a:t>
            </a:r>
            <a:r>
              <a:rPr lang="ja-JP" altLang="en-US" sz="1200" dirty="0">
                <a:solidFill>
                  <a:prstClr val="black"/>
                </a:solidFill>
                <a:latin typeface="BIZ UDPゴシック" panose="020B0400000000000000" pitchFamily="50" charset="-128"/>
                <a:ea typeface="BIZ UDPゴシック" panose="020B0400000000000000" pitchFamily="50" charset="-128"/>
              </a:rPr>
              <a:t>指定暑熱避難施設は、あらかじめ公表される「開放することができる日及び時間帯」において開放されることとなる。</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DAAFB7E2-097F-D1DF-CA15-933C571F5855}"/>
              </a:ext>
            </a:extLst>
          </p:cNvPr>
          <p:cNvSpPr txBox="1"/>
          <p:nvPr/>
        </p:nvSpPr>
        <p:spPr>
          <a:xfrm>
            <a:off x="539552" y="1639672"/>
            <a:ext cx="8014155" cy="987835"/>
          </a:xfrm>
          <a:prstGeom prst="rect">
            <a:avLst/>
          </a:prstGeom>
          <a:noFill/>
        </p:spPr>
        <p:txBody>
          <a:bodyPr wrap="square" rtlCol="0">
            <a:spAutoFit/>
          </a:bodyPr>
          <a:lstStyle/>
          <a:p>
            <a:pPr>
              <a:lnSpc>
                <a:spcPts val="2400"/>
              </a:lnSpc>
            </a:pPr>
            <a:r>
              <a:rPr kumimoji="1" lang="ja-JP" altLang="en-US"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市町村長は、市町村内の冷房施設を有する施設を指定暑熱避難施設として指定することができる。</a:t>
            </a:r>
            <a:endParaRPr lang="en-US" altLang="ja-JP" sz="1400" dirty="0">
              <a:latin typeface="BIZ UDPゴシック" panose="020B0400000000000000" pitchFamily="50" charset="-128"/>
              <a:ea typeface="BIZ UDPゴシック" panose="020B0400000000000000" pitchFamily="50" charset="-128"/>
            </a:endParaRPr>
          </a:p>
          <a:p>
            <a:pPr>
              <a:lnSpc>
                <a:spcPts val="2400"/>
              </a:lnSpc>
            </a:pPr>
            <a:r>
              <a:rPr kumimoji="1" lang="ja-JP" altLang="en-US"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指定暑熱避難施設の管理者は、</a:t>
            </a:r>
            <a:r>
              <a:rPr lang="ja-JP" altLang="en-US" u="sng" dirty="0">
                <a:solidFill>
                  <a:srgbClr val="FF0066"/>
                </a:solidFill>
                <a:latin typeface="BIZ UDPゴシック" panose="020B0400000000000000" pitchFamily="50" charset="-128"/>
                <a:ea typeface="BIZ UDPゴシック" panose="020B0400000000000000" pitchFamily="50" charset="-128"/>
              </a:rPr>
              <a:t>熱中症特別警戒情報が発表されたとき</a:t>
            </a:r>
            <a:r>
              <a:rPr lang="ja-JP" altLang="en-US" sz="1400" dirty="0">
                <a:latin typeface="BIZ UDPゴシック" panose="020B0400000000000000" pitchFamily="50" charset="-128"/>
                <a:ea typeface="BIZ UDPゴシック" panose="020B0400000000000000" pitchFamily="50" charset="-128"/>
              </a:rPr>
              <a:t>は、その期間中、</a:t>
            </a:r>
            <a:r>
              <a:rPr lang="ja-JP" altLang="en-US" u="sng" dirty="0">
                <a:solidFill>
                  <a:srgbClr val="FF0066"/>
                </a:solidFill>
                <a:latin typeface="BIZ UDPゴシック" panose="020B0400000000000000" pitchFamily="50" charset="-128"/>
                <a:ea typeface="BIZ UDPゴシック" panose="020B0400000000000000" pitchFamily="50" charset="-128"/>
              </a:rPr>
              <a:t>指定暑熱避難施設を開放しなければならない。</a:t>
            </a:r>
            <a:endParaRPr kumimoji="1" lang="en-US" altLang="ja-JP" u="sng" dirty="0">
              <a:solidFill>
                <a:srgbClr val="FF0066"/>
              </a:solidFill>
            </a:endParaRPr>
          </a:p>
        </p:txBody>
      </p:sp>
      <p:pic>
        <p:nvPicPr>
          <p:cNvPr id="33" name="図 32">
            <a:extLst>
              <a:ext uri="{FF2B5EF4-FFF2-40B4-BE49-F238E27FC236}">
                <a16:creationId xmlns:a16="http://schemas.microsoft.com/office/drawing/2014/main" id="{1154C4A9-BE30-BBA0-290A-A56C53741A1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31454" y="2322081"/>
            <a:ext cx="983040" cy="987835"/>
          </a:xfrm>
          <a:prstGeom prst="rect">
            <a:avLst/>
          </a:prstGeom>
        </p:spPr>
      </p:pic>
      <p:sp>
        <p:nvSpPr>
          <p:cNvPr id="14" name="テキスト ボックス 13">
            <a:extLst>
              <a:ext uri="{FF2B5EF4-FFF2-40B4-BE49-F238E27FC236}">
                <a16:creationId xmlns:a16="http://schemas.microsoft.com/office/drawing/2014/main" id="{39108CCF-3DC5-48E9-BC05-68A3AC829B1E}"/>
              </a:ext>
            </a:extLst>
          </p:cNvPr>
          <p:cNvSpPr txBox="1"/>
          <p:nvPr/>
        </p:nvSpPr>
        <p:spPr>
          <a:xfrm>
            <a:off x="457628" y="3717032"/>
            <a:ext cx="8309322" cy="619272"/>
          </a:xfrm>
          <a:prstGeom prst="rect">
            <a:avLst/>
          </a:prstGeom>
          <a:noFill/>
        </p:spPr>
        <p:txBody>
          <a:bodyPr wrap="square" rtlCol="0">
            <a:spAutoFit/>
          </a:bodyPr>
          <a:lstStyle/>
          <a:p>
            <a:pPr lvl="0">
              <a:lnSpc>
                <a:spcPts val="2200"/>
              </a:lnSpc>
            </a:pPr>
            <a:r>
              <a:rPr lang="ja-JP" altLang="en-US" dirty="0">
                <a:solidFill>
                  <a:prstClr val="black"/>
                </a:solidFill>
                <a:latin typeface="BIZ UDPゴシック" panose="020B0400000000000000" pitchFamily="50" charset="-128"/>
                <a:ea typeface="BIZ UDPゴシック" panose="020B0400000000000000" pitchFamily="50" charset="-128"/>
              </a:rPr>
              <a:t>●環境省においては、２０２４年２月に「熱中症特別警戒情報等の運用に関する指針」や「指定暑熱避難施設の指定・設置に関する手引き」等が策定された。</a:t>
            </a:r>
            <a:endParaRPr lang="en-US" altLang="ja-JP" dirty="0">
              <a:solidFill>
                <a:prstClr val="black"/>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08256FA3-A2DE-421A-A416-35A0D4FE7382}"/>
              </a:ext>
            </a:extLst>
          </p:cNvPr>
          <p:cNvSpPr txBox="1"/>
          <p:nvPr/>
        </p:nvSpPr>
        <p:spPr>
          <a:xfrm>
            <a:off x="449855" y="4509120"/>
            <a:ext cx="8309322" cy="901401"/>
          </a:xfrm>
          <a:prstGeom prst="rect">
            <a:avLst/>
          </a:prstGeom>
          <a:noFill/>
        </p:spPr>
        <p:txBody>
          <a:bodyPr wrap="square" rtlCol="0">
            <a:spAutoFit/>
          </a:bodyPr>
          <a:lstStyle/>
          <a:p>
            <a:pPr lvl="0">
              <a:lnSpc>
                <a:spcPts val="2200"/>
              </a:lnSpc>
            </a:pPr>
            <a:r>
              <a:rPr lang="ja-JP" altLang="en-US" dirty="0">
                <a:solidFill>
                  <a:prstClr val="black"/>
                </a:solidFill>
                <a:latin typeface="BIZ UDPゴシック" panose="020B0400000000000000" pitchFamily="50" charset="-128"/>
                <a:ea typeface="BIZ UDPゴシック" panose="020B0400000000000000" pitchFamily="50" charset="-128"/>
              </a:rPr>
              <a:t>●熱中症特別警戒情報の運用等については、環境省（有識者）による「熱中症対策推進検討会」等において、現在も継続して検討されている。</a:t>
            </a:r>
            <a:endParaRPr lang="en-US" altLang="ja-JP" dirty="0">
              <a:solidFill>
                <a:prstClr val="black"/>
              </a:solidFill>
              <a:latin typeface="BIZ UDPゴシック" panose="020B0400000000000000" pitchFamily="50" charset="-128"/>
              <a:ea typeface="BIZ UDPゴシック" panose="020B0400000000000000" pitchFamily="50" charset="-128"/>
            </a:endParaRPr>
          </a:p>
          <a:p>
            <a:pPr lvl="0">
              <a:lnSpc>
                <a:spcPts val="2200"/>
              </a:lnSpc>
            </a:pPr>
            <a:endParaRPr lang="en-US" altLang="ja-JP" dirty="0">
              <a:solidFill>
                <a:prstClr val="black"/>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9D42F96A-1641-4F09-BDE4-4AECC0269625}"/>
              </a:ext>
            </a:extLst>
          </p:cNvPr>
          <p:cNvSpPr txBox="1"/>
          <p:nvPr/>
        </p:nvSpPr>
        <p:spPr>
          <a:xfrm>
            <a:off x="471656" y="5373216"/>
            <a:ext cx="8504687" cy="901401"/>
          </a:xfrm>
          <a:prstGeom prst="rect">
            <a:avLst/>
          </a:prstGeom>
          <a:noFill/>
        </p:spPr>
        <p:txBody>
          <a:bodyPr wrap="square" rtlCol="0">
            <a:spAutoFit/>
          </a:bodyPr>
          <a:lstStyle/>
          <a:p>
            <a:pPr lvl="0">
              <a:lnSpc>
                <a:spcPts val="2200"/>
              </a:lnSpc>
            </a:pPr>
            <a:r>
              <a:rPr lang="ja-JP" altLang="en-US" dirty="0">
                <a:solidFill>
                  <a:prstClr val="black"/>
                </a:solidFill>
                <a:latin typeface="BIZ UDPゴシック" panose="020B0400000000000000" pitchFamily="50" charset="-128"/>
                <a:ea typeface="BIZ UDPゴシック" panose="020B0400000000000000" pitchFamily="50" charset="-128"/>
              </a:rPr>
              <a:t>●大阪府域の令和６年度の指定暑熱避難施設数は、</a:t>
            </a:r>
            <a:r>
              <a:rPr lang="ja-JP" altLang="en-US" dirty="0">
                <a:solidFill>
                  <a:srgbClr val="FF0066"/>
                </a:solidFill>
                <a:latin typeface="BIZ UDPゴシック" panose="020B0400000000000000" pitchFamily="50" charset="-128"/>
                <a:ea typeface="BIZ UDPゴシック" panose="020B0400000000000000" pitchFamily="50" charset="-128"/>
              </a:rPr>
              <a:t>７０７施設</a:t>
            </a:r>
            <a:r>
              <a:rPr lang="ja-JP" altLang="en-US" dirty="0">
                <a:latin typeface="BIZ UDPゴシック" panose="020B0400000000000000" pitchFamily="50" charset="-128"/>
                <a:ea typeface="BIZ UDPゴシック" panose="020B0400000000000000" pitchFamily="50" charset="-128"/>
              </a:rPr>
              <a:t>。</a:t>
            </a:r>
            <a:endParaRPr lang="en-US" altLang="ja-JP" dirty="0">
              <a:latin typeface="BIZ UDPゴシック" panose="020B0400000000000000" pitchFamily="50" charset="-128"/>
              <a:ea typeface="BIZ UDPゴシック" panose="020B0400000000000000" pitchFamily="50" charset="-128"/>
            </a:endParaRPr>
          </a:p>
          <a:p>
            <a:pPr lvl="0">
              <a:lnSpc>
                <a:spcPts val="2200"/>
              </a:lnSpc>
            </a:pPr>
            <a:r>
              <a:rPr lang="ja-JP" altLang="en-US" dirty="0">
                <a:solidFill>
                  <a:prstClr val="black"/>
                </a:solidFill>
                <a:latin typeface="BIZ UDPゴシック" panose="020B0400000000000000" pitchFamily="50" charset="-128"/>
                <a:ea typeface="BIZ UDPゴシック" panose="020B0400000000000000" pitchFamily="50" charset="-128"/>
              </a:rPr>
              <a:t>　　（令和６年度の熱中症特別警戒アラート運用終了時点：</a:t>
            </a:r>
            <a:r>
              <a:rPr lang="en-US" altLang="ja-JP" dirty="0">
                <a:solidFill>
                  <a:prstClr val="black"/>
                </a:solidFill>
                <a:latin typeface="BIZ UDPゴシック" panose="020B0400000000000000" pitchFamily="50" charset="-128"/>
                <a:ea typeface="BIZ UDPゴシック" panose="020B0400000000000000" pitchFamily="50" charset="-128"/>
              </a:rPr>
              <a:t>10</a:t>
            </a:r>
            <a:r>
              <a:rPr lang="ja-JP" altLang="en-US" dirty="0">
                <a:solidFill>
                  <a:prstClr val="black"/>
                </a:solidFill>
                <a:latin typeface="BIZ UDPゴシック" panose="020B0400000000000000" pitchFamily="50" charset="-128"/>
                <a:ea typeface="BIZ UDPゴシック" panose="020B0400000000000000" pitchFamily="50" charset="-128"/>
              </a:rPr>
              <a:t>月第４水曜日）</a:t>
            </a:r>
            <a:endParaRPr lang="en-US" altLang="ja-JP" dirty="0">
              <a:solidFill>
                <a:prstClr val="black"/>
              </a:solidFill>
              <a:latin typeface="BIZ UDPゴシック" panose="020B0400000000000000" pitchFamily="50" charset="-128"/>
              <a:ea typeface="BIZ UDPゴシック" panose="020B0400000000000000" pitchFamily="50" charset="-128"/>
            </a:endParaRPr>
          </a:p>
          <a:p>
            <a:pPr lvl="0">
              <a:lnSpc>
                <a:spcPts val="2200"/>
              </a:lnSpc>
            </a:pPr>
            <a:r>
              <a:rPr lang="ja-JP" altLang="en-US" dirty="0">
                <a:solidFill>
                  <a:prstClr val="black"/>
                </a:solidFill>
                <a:latin typeface="BIZ UDPゴシック" panose="020B0400000000000000" pitchFamily="50" charset="-128"/>
                <a:ea typeface="BIZ UDPゴシック" panose="020B0400000000000000" pitchFamily="50" charset="-128"/>
              </a:rPr>
              <a:t> 　大阪府ホームページでも公表。</a:t>
            </a:r>
            <a:endParaRPr lang="en-US" altLang="ja-JP"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9632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２．大阪府</a:t>
            </a:r>
            <a:r>
              <a:rPr kumimoji="0" lang="ja-JP" altLang="en-US" sz="2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の</a:t>
            </a:r>
            <a:r>
              <a:rPr kumimoji="0" lang="en-US" altLang="ja-JP" sz="2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0" lang="ja-JP" altLang="en-US" sz="2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年夏の状況</a:t>
            </a:r>
          </a:p>
        </p:txBody>
      </p:sp>
      <p:graphicFrame>
        <p:nvGraphicFramePr>
          <p:cNvPr id="24" name="表 23"/>
          <p:cNvGraphicFramePr>
            <a:graphicFrameLocks noGrp="1"/>
          </p:cNvGraphicFramePr>
          <p:nvPr>
            <p:extLst>
              <p:ext uri="{D42A27DB-BD31-4B8C-83A1-F6EECF244321}">
                <p14:modId xmlns:p14="http://schemas.microsoft.com/office/powerpoint/2010/main" val="3041137992"/>
              </p:ext>
            </p:extLst>
          </p:nvPr>
        </p:nvGraphicFramePr>
        <p:xfrm>
          <a:off x="162162" y="514344"/>
          <a:ext cx="8818195" cy="6016627"/>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570579">
                <a:tc>
                  <a:txBody>
                    <a:bodyPr/>
                    <a:lstStyle/>
                    <a:p>
                      <a:pPr algn="l"/>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◆暑さについて</a:t>
                      </a:r>
                    </a:p>
                  </a:txBody>
                  <a:tcPr marL="0" marR="0" marT="0" marB="0" anchor="ctr">
                    <a:solidFill>
                      <a:srgbClr val="0070C0"/>
                    </a:solidFill>
                  </a:tcPr>
                </a:tc>
                <a:extLst>
                  <a:ext uri="{0D108BD9-81ED-4DB2-BD59-A6C34878D82A}">
                    <a16:rowId xmlns:a16="http://schemas.microsoft.com/office/drawing/2014/main" val="10000"/>
                  </a:ext>
                </a:extLst>
              </a:tr>
              <a:tr h="5446048">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9"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1429C0AC-BF9D-4A9F-A8B4-9285405421BB}" type="slidenum">
              <a:rPr lang="ja-JP" altLang="en-US" sz="2200" b="1" smtClean="0">
                <a:latin typeface="Meiryo UI" panose="020B0604030504040204" pitchFamily="50" charset="-128"/>
                <a:ea typeface="Meiryo UI" panose="020B0604030504040204" pitchFamily="50" charset="-128"/>
              </a:rPr>
              <a:t>8</a:t>
            </a:fld>
            <a:endParaRPr lang="ja-JP" altLang="en-US" sz="2200" b="1" dirty="0">
              <a:latin typeface="Meiryo UI" panose="020B0604030504040204" pitchFamily="50" charset="-128"/>
              <a:ea typeface="Meiryo UI" panose="020B0604030504040204" pitchFamily="50" charset="-128"/>
            </a:endParaRPr>
          </a:p>
        </p:txBody>
      </p:sp>
      <p:sp>
        <p:nvSpPr>
          <p:cNvPr id="38" name="角丸四角形 37"/>
          <p:cNvSpPr/>
          <p:nvPr/>
        </p:nvSpPr>
        <p:spPr>
          <a:xfrm>
            <a:off x="929688" y="2850119"/>
            <a:ext cx="7013860" cy="712063"/>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5" name="テキスト ボックス 4"/>
          <p:cNvSpPr txBox="1"/>
          <p:nvPr/>
        </p:nvSpPr>
        <p:spPr>
          <a:xfrm>
            <a:off x="162162" y="1124744"/>
            <a:ext cx="6074716" cy="369332"/>
          </a:xfrm>
          <a:prstGeom prst="rect">
            <a:avLst/>
          </a:prstGeom>
          <a:noFill/>
        </p:spPr>
        <p:txBody>
          <a:bodyPr wrap="square" rtlCol="0">
            <a:spAutoFit/>
          </a:bodyPr>
          <a:lstStyle/>
          <a:p>
            <a:r>
              <a:rPr lang="ja-JP" altLang="en-US" b="1"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■熱中症救急搬送人員数と日最高気温の推移</a:t>
            </a:r>
            <a:endParaRPr lang="ja-JP" altLang="en-US" dirty="0">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5212312" y="1107266"/>
            <a:ext cx="3248120" cy="400110"/>
          </a:xfrm>
          <a:prstGeom prst="rect">
            <a:avLst/>
          </a:prstGeom>
          <a:noFill/>
        </p:spPr>
        <p:txBody>
          <a:bodyPr wrap="square" rtlCol="0">
            <a:spAutoFit/>
          </a:bodyPr>
          <a:lstStyle/>
          <a:p>
            <a:r>
              <a:rPr lang="ja-JP" altLang="en-US" sz="2000" b="1"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b="1"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府域の各発生数</a:t>
            </a:r>
            <a:endParaRPr lang="ja-JP" altLang="en-US" dirty="0">
              <a:latin typeface="メイリオ" panose="020B0604030504040204" pitchFamily="50" charset="-128"/>
              <a:ea typeface="メイリオ" panose="020B0604030504040204" pitchFamily="50" charset="-128"/>
            </a:endParaRPr>
          </a:p>
        </p:txBody>
      </p:sp>
      <p:sp>
        <p:nvSpPr>
          <p:cNvPr id="17" name="正方形/長方形 16"/>
          <p:cNvSpPr/>
          <p:nvPr/>
        </p:nvSpPr>
        <p:spPr>
          <a:xfrm>
            <a:off x="373981" y="4594350"/>
            <a:ext cx="3970313" cy="261610"/>
          </a:xfrm>
          <a:prstGeom prst="rect">
            <a:avLst/>
          </a:prstGeom>
        </p:spPr>
        <p:txBody>
          <a:bodyPr wrap="square">
            <a:spAutoFit/>
          </a:bodyPr>
          <a:lstStyle/>
          <a:p>
            <a:r>
              <a:rPr lang="ja-JP" altLang="en-US" sz="1100" dirty="0">
                <a:latin typeface="メイリオ" panose="020B0604030504040204" pitchFamily="50" charset="-128"/>
                <a:ea typeface="メイリオ" panose="020B0604030504040204" pitchFamily="50" charset="-128"/>
              </a:rPr>
              <a:t>（出典）気象庁・総務省消防庁のデータをもとに大阪府作成</a:t>
            </a:r>
          </a:p>
        </p:txBody>
      </p:sp>
      <p:sp>
        <p:nvSpPr>
          <p:cNvPr id="11" name="テキスト ボックス 10"/>
          <p:cNvSpPr txBox="1"/>
          <p:nvPr/>
        </p:nvSpPr>
        <p:spPr>
          <a:xfrm>
            <a:off x="375790" y="5149123"/>
            <a:ext cx="8439637" cy="1323439"/>
          </a:xfrm>
          <a:prstGeom prst="rect">
            <a:avLst/>
          </a:prstGeom>
          <a:solidFill>
            <a:schemeClr val="bg1"/>
          </a:solidFill>
        </p:spPr>
        <p:txBody>
          <a:bodyPr wrap="square" rtlCol="0">
            <a:spAutoFit/>
          </a:bodyPr>
          <a:lstStyle/>
          <a:p>
            <a:r>
              <a:rPr lang="en-US" altLang="ja-JP" sz="1600" dirty="0">
                <a:latin typeface="メイリオ" panose="020B0604030504040204" pitchFamily="50" charset="-128"/>
                <a:ea typeface="メイリオ" panose="020B0604030504040204" pitchFamily="50" charset="-128"/>
              </a:rPr>
              <a:t>【6</a:t>
            </a:r>
            <a:r>
              <a:rPr lang="ja-JP" altLang="en-US" sz="1600" dirty="0">
                <a:latin typeface="メイリオ" panose="020B0604030504040204" pitchFamily="50" charset="-128"/>
                <a:ea typeface="メイリオ" panose="020B0604030504040204" pitchFamily="50" charset="-128"/>
              </a:rPr>
              <a:t>月</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平均気温は平年並、</a:t>
            </a:r>
            <a:r>
              <a:rPr lang="ja-JP" altLang="en-US" sz="1600" dirty="0">
                <a:solidFill>
                  <a:srgbClr val="FF0000"/>
                </a:solidFill>
                <a:latin typeface="メイリオ" panose="020B0604030504040204" pitchFamily="50" charset="-128"/>
                <a:ea typeface="メイリオ" panose="020B0604030504040204" pitchFamily="50" charset="-128"/>
              </a:rPr>
              <a:t>降水量は多く</a:t>
            </a:r>
            <a:r>
              <a:rPr lang="ja-JP" altLang="en-US" sz="1600" dirty="0">
                <a:latin typeface="メイリオ" panose="020B0604030504040204" pitchFamily="50" charset="-128"/>
                <a:ea typeface="メイリオ" panose="020B0604030504040204" pitchFamily="50" charset="-128"/>
              </a:rPr>
              <a:t>、</a:t>
            </a:r>
            <a:r>
              <a:rPr lang="ja-JP" altLang="en-US" sz="1600" dirty="0">
                <a:solidFill>
                  <a:srgbClr val="FF0000"/>
                </a:solidFill>
                <a:latin typeface="メイリオ" panose="020B0604030504040204" pitchFamily="50" charset="-128"/>
                <a:ea typeface="メイリオ" panose="020B0604030504040204" pitchFamily="50" charset="-128"/>
              </a:rPr>
              <a:t>日照時間は多く</a:t>
            </a:r>
            <a:r>
              <a:rPr lang="ja-JP" altLang="en-US" sz="1600" i="1" dirty="0">
                <a:latin typeface="メイリオ" panose="020B0604030504040204" pitchFamily="50" charset="-128"/>
                <a:ea typeface="メイリオ" panose="020B0604030504040204" pitchFamily="50" charset="-128"/>
              </a:rPr>
              <a:t>なりました</a:t>
            </a:r>
            <a:r>
              <a:rPr lang="ja-JP" altLang="en-US" sz="1600" dirty="0">
                <a:latin typeface="メイリオ" panose="020B0604030504040204" pitchFamily="50" charset="-128"/>
                <a:ea typeface="メイリオ" panose="020B0604030504040204" pitchFamily="50" charset="-128"/>
              </a:rPr>
              <a:t>。</a:t>
            </a:r>
            <a:endParaRPr lang="en-US" altLang="ja-JP" sz="16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r>
              <a:rPr lang="en-US" altLang="ja-JP" sz="1600" dirty="0">
                <a:latin typeface="メイリオ" panose="020B0604030504040204" pitchFamily="50" charset="-128"/>
                <a:ea typeface="メイリオ" panose="020B0604030504040204" pitchFamily="50" charset="-128"/>
              </a:rPr>
              <a:t>【7</a:t>
            </a:r>
            <a:r>
              <a:rPr lang="ja-JP" altLang="en-US" sz="1600" dirty="0">
                <a:latin typeface="メイリオ" panose="020B0604030504040204" pitchFamily="50" charset="-128"/>
                <a:ea typeface="メイリオ" panose="020B0604030504040204" pitchFamily="50" charset="-128"/>
              </a:rPr>
              <a:t>月</a:t>
            </a:r>
            <a:r>
              <a:rPr lang="en-US" altLang="ja-JP" sz="1600" dirty="0">
                <a:latin typeface="メイリオ" panose="020B0604030504040204" pitchFamily="50" charset="-128"/>
                <a:ea typeface="メイリオ" panose="020B0604030504040204" pitchFamily="50" charset="-128"/>
              </a:rPr>
              <a:t>】</a:t>
            </a:r>
            <a:r>
              <a:rPr lang="ja-JP" altLang="en-US" sz="1600" b="1" u="sng" dirty="0">
                <a:solidFill>
                  <a:srgbClr val="FF0000"/>
                </a:solidFill>
                <a:latin typeface="メイリオ" panose="020B0604030504040204" pitchFamily="50" charset="-128"/>
                <a:ea typeface="メイリオ" panose="020B0604030504040204" pitchFamily="50" charset="-128"/>
              </a:rPr>
              <a:t>平均気温はかなり高く</a:t>
            </a:r>
            <a:r>
              <a:rPr lang="ja-JP" altLang="en-US" sz="1600" dirty="0">
                <a:latin typeface="メイリオ" panose="020B0604030504040204" pitchFamily="50" charset="-128"/>
                <a:ea typeface="メイリオ" panose="020B0604030504040204" pitchFamily="50" charset="-128"/>
              </a:rPr>
              <a:t>、降水量は平年並み、</a:t>
            </a:r>
            <a:r>
              <a:rPr lang="ja-JP" altLang="en-US" sz="1600" dirty="0">
                <a:solidFill>
                  <a:srgbClr val="FF0000"/>
                </a:solidFill>
                <a:latin typeface="メイリオ" panose="020B0604030504040204" pitchFamily="50" charset="-128"/>
                <a:ea typeface="メイリオ" panose="020B0604030504040204" pitchFamily="50" charset="-128"/>
              </a:rPr>
              <a:t>日照時間は多く</a:t>
            </a:r>
            <a:r>
              <a:rPr lang="ja-JP" altLang="en-US" sz="1600" dirty="0">
                <a:latin typeface="メイリオ" panose="020B0604030504040204" pitchFamily="50" charset="-128"/>
                <a:ea typeface="メイリオ" panose="020B0604030504040204" pitchFamily="50" charset="-128"/>
              </a:rPr>
              <a:t>なりました。</a:t>
            </a:r>
            <a:endParaRPr lang="en-US" altLang="ja-JP" sz="1600" dirty="0">
              <a:latin typeface="メイリオ" panose="020B0604030504040204" pitchFamily="50" charset="-128"/>
              <a:ea typeface="メイリオ" panose="020B0604030504040204" pitchFamily="50" charset="-128"/>
            </a:endParaRPr>
          </a:p>
          <a:p>
            <a:r>
              <a:rPr lang="en-US" altLang="ja-JP" sz="1600" dirty="0">
                <a:latin typeface="メイリオ" panose="020B0604030504040204" pitchFamily="50" charset="-128"/>
                <a:ea typeface="メイリオ" panose="020B0604030504040204" pitchFamily="50" charset="-128"/>
              </a:rPr>
              <a:t>【8</a:t>
            </a:r>
            <a:r>
              <a:rPr lang="ja-JP" altLang="en-US" sz="1600" dirty="0">
                <a:latin typeface="メイリオ" panose="020B0604030504040204" pitchFamily="50" charset="-128"/>
                <a:ea typeface="メイリオ" panose="020B0604030504040204" pitchFamily="50" charset="-128"/>
              </a:rPr>
              <a:t>月</a:t>
            </a:r>
            <a:r>
              <a:rPr lang="en-US" altLang="ja-JP" sz="1600" dirty="0">
                <a:latin typeface="メイリオ" panose="020B0604030504040204" pitchFamily="50" charset="-128"/>
                <a:ea typeface="メイリオ" panose="020B0604030504040204" pitchFamily="50" charset="-128"/>
              </a:rPr>
              <a:t>】</a:t>
            </a:r>
            <a:r>
              <a:rPr lang="ja-JP" altLang="en-US" sz="1600" b="1" u="sng" dirty="0">
                <a:solidFill>
                  <a:srgbClr val="FF0000"/>
                </a:solidFill>
                <a:latin typeface="メイリオ" panose="020B0604030504040204" pitchFamily="50" charset="-128"/>
                <a:ea typeface="メイリオ" panose="020B0604030504040204" pitchFamily="50" charset="-128"/>
              </a:rPr>
              <a:t>平均気温はかなり高く</a:t>
            </a:r>
            <a:r>
              <a:rPr lang="ja-JP" altLang="en-US" sz="1600" dirty="0">
                <a:latin typeface="メイリオ" panose="020B0604030504040204" pitchFamily="50" charset="-128"/>
                <a:ea typeface="メイリオ" panose="020B0604030504040204" pitchFamily="50" charset="-128"/>
              </a:rPr>
              <a:t>、</a:t>
            </a:r>
            <a:r>
              <a:rPr lang="ja-JP" altLang="en-US" sz="1600" dirty="0">
                <a:solidFill>
                  <a:srgbClr val="FF0000"/>
                </a:solidFill>
                <a:latin typeface="メイリオ" panose="020B0604030504040204" pitchFamily="50" charset="-128"/>
                <a:ea typeface="メイリオ" panose="020B0604030504040204" pitchFamily="50" charset="-128"/>
              </a:rPr>
              <a:t>降水量は多く</a:t>
            </a:r>
            <a:r>
              <a:rPr lang="ja-JP" altLang="en-US" sz="1600" dirty="0">
                <a:latin typeface="メイリオ" panose="020B0604030504040204" pitchFamily="50" charset="-128"/>
                <a:ea typeface="メイリオ" panose="020B0604030504040204" pitchFamily="50" charset="-128"/>
              </a:rPr>
              <a:t>、</a:t>
            </a:r>
            <a:r>
              <a:rPr lang="ja-JP" altLang="en-US" sz="1600" dirty="0">
                <a:solidFill>
                  <a:srgbClr val="FF0000"/>
                </a:solidFill>
                <a:latin typeface="メイリオ" panose="020B0604030504040204" pitchFamily="50" charset="-128"/>
                <a:ea typeface="メイリオ" panose="020B0604030504040204" pitchFamily="50" charset="-128"/>
              </a:rPr>
              <a:t>日照時間は多く</a:t>
            </a:r>
            <a:r>
              <a:rPr lang="ja-JP" altLang="en-US" sz="1600" dirty="0">
                <a:latin typeface="メイリオ" panose="020B0604030504040204" pitchFamily="50" charset="-128"/>
                <a:ea typeface="メイリオ" panose="020B0604030504040204" pitchFamily="50" charset="-128"/>
              </a:rPr>
              <a:t>なりました。</a:t>
            </a:r>
          </a:p>
          <a:p>
            <a:r>
              <a:rPr lang="en-US" altLang="ja-JP" sz="1600" dirty="0">
                <a:latin typeface="メイリオ" panose="020B0604030504040204" pitchFamily="50" charset="-128"/>
                <a:ea typeface="メイリオ" panose="020B0604030504040204" pitchFamily="50" charset="-128"/>
              </a:rPr>
              <a:t>【9</a:t>
            </a:r>
            <a:r>
              <a:rPr lang="ja-JP" altLang="en-US" sz="1600" dirty="0">
                <a:latin typeface="メイリオ" panose="020B0604030504040204" pitchFamily="50" charset="-128"/>
                <a:ea typeface="メイリオ" panose="020B0604030504040204" pitchFamily="50" charset="-128"/>
              </a:rPr>
              <a:t>月</a:t>
            </a:r>
            <a:r>
              <a:rPr lang="en-US" altLang="ja-JP" sz="1600" dirty="0">
                <a:latin typeface="メイリオ" panose="020B0604030504040204" pitchFamily="50" charset="-128"/>
                <a:ea typeface="メイリオ" panose="020B0604030504040204" pitchFamily="50" charset="-128"/>
              </a:rPr>
              <a:t>】</a:t>
            </a:r>
            <a:r>
              <a:rPr lang="ja-JP" altLang="en-US" sz="1600" b="1" u="sng" dirty="0">
                <a:solidFill>
                  <a:srgbClr val="FF0000"/>
                </a:solidFill>
                <a:latin typeface="メイリオ" panose="020B0604030504040204" pitchFamily="50" charset="-128"/>
                <a:ea typeface="メイリオ" panose="020B0604030504040204" pitchFamily="50" charset="-128"/>
              </a:rPr>
              <a:t>平均気温はかなり高く</a:t>
            </a:r>
            <a:r>
              <a:rPr lang="ja-JP" altLang="en-US" sz="1600" dirty="0">
                <a:latin typeface="メイリオ" panose="020B0604030504040204" pitchFamily="50" charset="-128"/>
                <a:ea typeface="メイリオ" panose="020B0604030504040204" pitchFamily="50" charset="-128"/>
              </a:rPr>
              <a:t>、</a:t>
            </a:r>
            <a:r>
              <a:rPr lang="ja-JP" altLang="en-US" sz="1600" dirty="0">
                <a:solidFill>
                  <a:srgbClr val="00B0F0"/>
                </a:solidFill>
                <a:latin typeface="メイリオ" panose="020B0604030504040204" pitchFamily="50" charset="-128"/>
                <a:ea typeface="メイリオ" panose="020B0604030504040204" pitchFamily="50" charset="-128"/>
              </a:rPr>
              <a:t>降水量は少なく</a:t>
            </a:r>
            <a:r>
              <a:rPr lang="ja-JP" altLang="en-US" sz="1600" dirty="0">
                <a:latin typeface="メイリオ" panose="020B0604030504040204" pitchFamily="50" charset="-128"/>
                <a:ea typeface="メイリオ" panose="020B0604030504040204" pitchFamily="50" charset="-128"/>
              </a:rPr>
              <a:t>、</a:t>
            </a:r>
            <a:r>
              <a:rPr lang="ja-JP" altLang="en-US" sz="1600" b="1" u="sng" dirty="0">
                <a:solidFill>
                  <a:srgbClr val="FF0000"/>
                </a:solidFill>
                <a:latin typeface="メイリオ" panose="020B0604030504040204" pitchFamily="50" charset="-128"/>
                <a:ea typeface="メイリオ" panose="020B0604030504040204" pitchFamily="50" charset="-128"/>
              </a:rPr>
              <a:t>日照時間はかなり多く</a:t>
            </a:r>
            <a:r>
              <a:rPr lang="ja-JP" altLang="en-US" sz="1600" dirty="0">
                <a:latin typeface="メイリオ" panose="020B0604030504040204" pitchFamily="50" charset="-128"/>
                <a:ea typeface="メイリオ" panose="020B0604030504040204" pitchFamily="50" charset="-128"/>
              </a:rPr>
              <a:t>なりました。</a:t>
            </a:r>
          </a:p>
          <a:p>
            <a:endParaRPr lang="en-US" altLang="ja-JP" sz="1600" dirty="0">
              <a:latin typeface="メイリオ" panose="020B0604030504040204" pitchFamily="50" charset="-128"/>
              <a:ea typeface="メイリオ" panose="020B0604030504040204" pitchFamily="50" charset="-128"/>
            </a:endParaRPr>
          </a:p>
        </p:txBody>
      </p:sp>
      <p:sp>
        <p:nvSpPr>
          <p:cNvPr id="25" name="テキスト ボックス 24"/>
          <p:cNvSpPr txBox="1"/>
          <p:nvPr/>
        </p:nvSpPr>
        <p:spPr>
          <a:xfrm>
            <a:off x="162162" y="4854448"/>
            <a:ext cx="3265949" cy="369332"/>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■大阪府の</a:t>
            </a:r>
            <a:r>
              <a:rPr lang="en-US" altLang="ja-JP" b="1" dirty="0">
                <a:latin typeface="メイリオ" panose="020B0604030504040204" pitchFamily="50" charset="-128"/>
                <a:ea typeface="メイリオ" panose="020B0604030504040204" pitchFamily="50" charset="-128"/>
              </a:rPr>
              <a:t>6~9</a:t>
            </a:r>
            <a:r>
              <a:rPr lang="ja-JP" altLang="en-US" b="1" dirty="0">
                <a:latin typeface="メイリオ" panose="020B0604030504040204" pitchFamily="50" charset="-128"/>
                <a:ea typeface="メイリオ" panose="020B0604030504040204" pitchFamily="50" charset="-128"/>
              </a:rPr>
              <a:t>月の気候</a:t>
            </a:r>
            <a:endParaRPr lang="en-US" altLang="ja-JP" b="1" dirty="0">
              <a:latin typeface="メイリオ" panose="020B0604030504040204" pitchFamily="50" charset="-128"/>
              <a:ea typeface="メイリオ" panose="020B0604030504040204" pitchFamily="50" charset="-128"/>
            </a:endParaRPr>
          </a:p>
        </p:txBody>
      </p:sp>
      <p:sp>
        <p:nvSpPr>
          <p:cNvPr id="26" name="正方形/長方形 25"/>
          <p:cNvSpPr/>
          <p:nvPr/>
        </p:nvSpPr>
        <p:spPr>
          <a:xfrm>
            <a:off x="429454" y="6210953"/>
            <a:ext cx="2846402" cy="261610"/>
          </a:xfrm>
          <a:prstGeom prst="rect">
            <a:avLst/>
          </a:prstGeom>
        </p:spPr>
        <p:txBody>
          <a:bodyPr wrap="square">
            <a:spAutoFit/>
          </a:bodyPr>
          <a:lstStyle/>
          <a:p>
            <a:r>
              <a:rPr lang="ja-JP" altLang="en-US" sz="1100" dirty="0">
                <a:latin typeface="メイリオ" panose="020B0604030504040204" pitchFamily="50" charset="-128"/>
                <a:ea typeface="メイリオ" panose="020B0604030504040204" pitchFamily="50" charset="-128"/>
              </a:rPr>
              <a:t>（出典）大阪管区気象台ホームページより</a:t>
            </a:r>
          </a:p>
        </p:txBody>
      </p:sp>
      <p:graphicFrame>
        <p:nvGraphicFramePr>
          <p:cNvPr id="27" name="コンテンツ プレースホルダー 3"/>
          <p:cNvGraphicFramePr>
            <a:graphicFrameLocks/>
          </p:cNvGraphicFramePr>
          <p:nvPr/>
        </p:nvGraphicFramePr>
        <p:xfrm>
          <a:off x="5358170" y="1412776"/>
          <a:ext cx="3432908" cy="3105336"/>
        </p:xfrm>
        <a:graphic>
          <a:graphicData uri="http://schemas.openxmlformats.org/drawingml/2006/table">
            <a:tbl>
              <a:tblPr firstRow="1" firstCol="1" bandRow="1">
                <a:tableStyleId>{21E4AEA4-8DFA-4A89-87EB-49C32662AFE0}</a:tableStyleId>
              </a:tblPr>
              <a:tblGrid>
                <a:gridCol w="872969">
                  <a:extLst>
                    <a:ext uri="{9D8B030D-6E8A-4147-A177-3AD203B41FA5}">
                      <a16:colId xmlns:a16="http://schemas.microsoft.com/office/drawing/2014/main" val="1367778024"/>
                    </a:ext>
                  </a:extLst>
                </a:gridCol>
                <a:gridCol w="853313">
                  <a:extLst>
                    <a:ext uri="{9D8B030D-6E8A-4147-A177-3AD203B41FA5}">
                      <a16:colId xmlns:a16="http://schemas.microsoft.com/office/drawing/2014/main" val="1924439964"/>
                    </a:ext>
                  </a:extLst>
                </a:gridCol>
                <a:gridCol w="853313">
                  <a:extLst>
                    <a:ext uri="{9D8B030D-6E8A-4147-A177-3AD203B41FA5}">
                      <a16:colId xmlns:a16="http://schemas.microsoft.com/office/drawing/2014/main" val="2226022927"/>
                    </a:ext>
                  </a:extLst>
                </a:gridCol>
                <a:gridCol w="853313">
                  <a:extLst>
                    <a:ext uri="{9D8B030D-6E8A-4147-A177-3AD203B41FA5}">
                      <a16:colId xmlns:a16="http://schemas.microsoft.com/office/drawing/2014/main" val="2973841850"/>
                    </a:ext>
                  </a:extLst>
                </a:gridCol>
              </a:tblGrid>
              <a:tr h="564223">
                <a:tc>
                  <a:txBody>
                    <a:bodyPr/>
                    <a:lstStyle/>
                    <a:p>
                      <a:pPr algn="ctr">
                        <a:spcBef>
                          <a:spcPts val="600"/>
                        </a:spcBef>
                        <a:spcAft>
                          <a:spcPts val="0"/>
                        </a:spcAft>
                      </a:pPr>
                      <a:r>
                        <a:rPr lang="en-US" sz="1200" kern="100" dirty="0">
                          <a:effectLst/>
                          <a:latin typeface="メイリオ" panose="020B0604030504040204" pitchFamily="50" charset="-128"/>
                          <a:ea typeface="メイリオ" panose="020B0604030504040204" pitchFamily="50" charset="-128"/>
                        </a:rPr>
                        <a:t> </a:t>
                      </a:r>
                      <a:endPar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altLang="en-US" sz="1200" kern="100" dirty="0">
                          <a:effectLst/>
                          <a:latin typeface="メイリオ" panose="020B0604030504040204" pitchFamily="50" charset="-128"/>
                          <a:ea typeface="メイリオ" panose="020B0604030504040204" pitchFamily="50" charset="-128"/>
                        </a:rPr>
                        <a:t>熱帯夜数</a:t>
                      </a:r>
                      <a:endPar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altLang="en-US" sz="1200" kern="100" dirty="0">
                          <a:effectLst/>
                          <a:latin typeface="メイリオ" panose="020B0604030504040204" pitchFamily="50" charset="-128"/>
                          <a:ea typeface="メイリオ" panose="020B0604030504040204" pitchFamily="50" charset="-128"/>
                        </a:rPr>
                        <a:t>猛暑日</a:t>
                      </a:r>
                      <a:endPar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altLang="en-US" sz="1100" kern="100" dirty="0">
                          <a:effectLst/>
                          <a:latin typeface="メイリオ" panose="020B0604030504040204" pitchFamily="50" charset="-128"/>
                          <a:ea typeface="メイリオ" panose="020B0604030504040204" pitchFamily="50" charset="-128"/>
                          <a:cs typeface="Times New Roman" panose="02020603050405020304" pitchFamily="18" charset="0"/>
                        </a:rPr>
                        <a:t>熱中症警戒アラート</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882202309"/>
                  </a:ext>
                </a:extLst>
              </a:tr>
              <a:tr h="390188">
                <a:tc>
                  <a:txBody>
                    <a:bodyPr/>
                    <a:lstStyle/>
                    <a:p>
                      <a:pPr algn="ctr">
                        <a:spcBef>
                          <a:spcPts val="600"/>
                        </a:spcBef>
                        <a:spcAft>
                          <a:spcPts val="0"/>
                        </a:spcAft>
                      </a:pPr>
                      <a:r>
                        <a:rPr lang="en-US" sz="1400" kern="100" dirty="0">
                          <a:effectLst/>
                          <a:latin typeface="メイリオ" panose="020B0604030504040204" pitchFamily="50" charset="-128"/>
                          <a:ea typeface="メイリオ" panose="020B0604030504040204" pitchFamily="50" charset="-128"/>
                        </a:rPr>
                        <a:t>2018</a:t>
                      </a:r>
                      <a:r>
                        <a:rPr lang="ja-JP" sz="1400" kern="100" dirty="0">
                          <a:effectLst/>
                          <a:latin typeface="メイリオ" panose="020B0604030504040204" pitchFamily="50" charset="-128"/>
                          <a:ea typeface="メイリオ" panose="020B0604030504040204" pitchFamily="50" charset="-128"/>
                        </a:rPr>
                        <a:t>年</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53</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27</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ja-JP" altLang="en-US"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ー</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3499993205"/>
                  </a:ext>
                </a:extLst>
              </a:tr>
              <a:tr h="363589">
                <a:tc>
                  <a:txBody>
                    <a:bodyPr/>
                    <a:lstStyle/>
                    <a:p>
                      <a:pPr algn="ctr">
                        <a:spcBef>
                          <a:spcPts val="600"/>
                        </a:spcBef>
                        <a:spcAft>
                          <a:spcPts val="0"/>
                        </a:spcAft>
                      </a:pPr>
                      <a:r>
                        <a:rPr lang="en-US" sz="1400" kern="100" dirty="0">
                          <a:effectLst/>
                          <a:latin typeface="メイリオ" panose="020B0604030504040204" pitchFamily="50" charset="-128"/>
                          <a:ea typeface="メイリオ" panose="020B0604030504040204" pitchFamily="50" charset="-128"/>
                        </a:rPr>
                        <a:t>20</a:t>
                      </a:r>
                      <a:r>
                        <a:rPr lang="en-US" altLang="ja-JP" sz="1400" kern="100" dirty="0">
                          <a:effectLst/>
                          <a:latin typeface="メイリオ" panose="020B0604030504040204" pitchFamily="50" charset="-128"/>
                          <a:ea typeface="メイリオ" panose="020B0604030504040204" pitchFamily="50" charset="-128"/>
                        </a:rPr>
                        <a:t>19</a:t>
                      </a:r>
                      <a:r>
                        <a:rPr lang="ja-JP" sz="1400" kern="100" dirty="0">
                          <a:effectLst/>
                          <a:latin typeface="メイリオ" panose="020B0604030504040204" pitchFamily="50" charset="-128"/>
                          <a:ea typeface="メイリオ" panose="020B0604030504040204" pitchFamily="50" charset="-128"/>
                        </a:rPr>
                        <a:t>年</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38</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19</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ja-JP" altLang="en-US" sz="1600" kern="100" dirty="0">
                          <a:effectLst/>
                          <a:latin typeface="メイリオ" panose="020B0604030504040204" pitchFamily="50" charset="-128"/>
                          <a:ea typeface="メイリオ" panose="020B0604030504040204" pitchFamily="50" charset="-128"/>
                          <a:cs typeface="Times New Roman" panose="02020603050405020304" pitchFamily="18" charset="0"/>
                        </a:rPr>
                        <a:t>ー</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782758589"/>
                  </a:ext>
                </a:extLst>
              </a:tr>
              <a:tr h="363589">
                <a:tc>
                  <a:txBody>
                    <a:bodyPr/>
                    <a:lstStyle/>
                    <a:p>
                      <a:pPr algn="ctr">
                        <a:spcBef>
                          <a:spcPts val="600"/>
                        </a:spcBef>
                        <a:spcAft>
                          <a:spcPts val="0"/>
                        </a:spcAft>
                      </a:pPr>
                      <a:r>
                        <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2020</a:t>
                      </a: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年</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47</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22</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ja-JP" altLang="en-US" sz="1600" kern="100" dirty="0">
                          <a:effectLst/>
                          <a:latin typeface="メイリオ" panose="020B0604030504040204" pitchFamily="50" charset="-128"/>
                          <a:ea typeface="メイリオ" panose="020B0604030504040204" pitchFamily="50" charset="-128"/>
                          <a:cs typeface="Times New Roman" panose="02020603050405020304" pitchFamily="18" charset="0"/>
                        </a:rPr>
                        <a:t>ー</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81654081"/>
                  </a:ext>
                </a:extLst>
              </a:tr>
              <a:tr h="363589">
                <a:tc>
                  <a:txBody>
                    <a:bodyPr/>
                    <a:lstStyle/>
                    <a:p>
                      <a:pPr algn="ctr">
                        <a:spcBef>
                          <a:spcPts val="600"/>
                        </a:spcBef>
                        <a:spcAft>
                          <a:spcPts val="0"/>
                        </a:spcAft>
                      </a:pPr>
                      <a:r>
                        <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2021</a:t>
                      </a: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年</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37</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15</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ja-JP" altLang="en-US" sz="1600" kern="100" dirty="0">
                          <a:effectLst/>
                          <a:latin typeface="メイリオ" panose="020B0604030504040204" pitchFamily="50" charset="-128"/>
                          <a:ea typeface="メイリオ" panose="020B0604030504040204" pitchFamily="50" charset="-128"/>
                          <a:cs typeface="Times New Roman" panose="02020603050405020304" pitchFamily="18" charset="0"/>
                        </a:rPr>
                        <a:t>１</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8129682"/>
                  </a:ext>
                </a:extLst>
              </a:tr>
              <a:tr h="363589">
                <a:tc>
                  <a:txBody>
                    <a:bodyPr/>
                    <a:lstStyle/>
                    <a:p>
                      <a:pPr algn="ctr">
                        <a:spcBef>
                          <a:spcPts val="600"/>
                        </a:spcBef>
                        <a:spcAft>
                          <a:spcPts val="0"/>
                        </a:spcAft>
                      </a:pPr>
                      <a:r>
                        <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2022</a:t>
                      </a: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年</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51</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14</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13</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177375136"/>
                  </a:ext>
                </a:extLst>
              </a:tr>
              <a:tr h="353317">
                <a:tc>
                  <a:txBody>
                    <a:bodyPr/>
                    <a:lstStyle/>
                    <a:p>
                      <a:pPr algn="ctr">
                        <a:spcBef>
                          <a:spcPts val="600"/>
                        </a:spcBef>
                        <a:spcAft>
                          <a:spcPts val="0"/>
                        </a:spcAft>
                      </a:pPr>
                      <a:r>
                        <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2023</a:t>
                      </a: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年</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61</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27</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19</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3139185548"/>
                  </a:ext>
                </a:extLst>
              </a:tr>
              <a:tr h="343252">
                <a:tc>
                  <a:txBody>
                    <a:bodyPr/>
                    <a:lstStyle/>
                    <a:p>
                      <a:pPr algn="ctr">
                        <a:spcBef>
                          <a:spcPts val="600"/>
                        </a:spcBef>
                        <a:spcAft>
                          <a:spcPts val="0"/>
                        </a:spcAft>
                      </a:pPr>
                      <a:r>
                        <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2024</a:t>
                      </a: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年</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72</a:t>
                      </a:r>
                      <a:endParaRPr lang="ja-JP"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41</a:t>
                      </a:r>
                      <a:endParaRPr lang="ja-JP"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30</a:t>
                      </a:r>
                      <a:endParaRPr lang="ja-JP"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667488621"/>
                  </a:ext>
                </a:extLst>
              </a:tr>
            </a:tbl>
          </a:graphicData>
        </a:graphic>
      </p:graphicFrame>
      <p:sp>
        <p:nvSpPr>
          <p:cNvPr id="28" name="正方形/長方形 27"/>
          <p:cNvSpPr/>
          <p:nvPr/>
        </p:nvSpPr>
        <p:spPr>
          <a:xfrm>
            <a:off x="5220072" y="4535542"/>
            <a:ext cx="3023075" cy="261610"/>
          </a:xfrm>
          <a:prstGeom prst="rect">
            <a:avLst/>
          </a:prstGeom>
        </p:spPr>
        <p:txBody>
          <a:bodyPr wrap="square">
            <a:spAutoFit/>
          </a:bodyPr>
          <a:lstStyle/>
          <a:p>
            <a:r>
              <a:rPr lang="ja-JP" altLang="en-US" sz="1100" dirty="0">
                <a:latin typeface="メイリオ" panose="020B0604030504040204" pitchFamily="50" charset="-128"/>
                <a:ea typeface="メイリオ" panose="020B0604030504040204" pitchFamily="50" charset="-128"/>
              </a:rPr>
              <a:t>（出典）気象庁のデータをもとに大阪府作成</a:t>
            </a:r>
          </a:p>
        </p:txBody>
      </p:sp>
      <p:pic>
        <p:nvPicPr>
          <p:cNvPr id="10" name="図 9">
            <a:extLst>
              <a:ext uri="{FF2B5EF4-FFF2-40B4-BE49-F238E27FC236}">
                <a16:creationId xmlns:a16="http://schemas.microsoft.com/office/drawing/2014/main" id="{FDB971FB-E5DC-45D4-B0EA-82E66B7268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1932" y="1494076"/>
            <a:ext cx="4958140" cy="3084853"/>
          </a:xfrm>
          <a:prstGeom prst="rect">
            <a:avLst/>
          </a:prstGeom>
        </p:spPr>
      </p:pic>
    </p:spTree>
    <p:extLst>
      <p:ext uri="{BB962C8B-B14F-4D97-AF65-F5344CB8AC3E}">
        <p14:creationId xmlns:p14="http://schemas.microsoft.com/office/powerpoint/2010/main" val="318212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２．大阪府</a:t>
            </a:r>
            <a:r>
              <a:rPr kumimoji="0" lang="ja-JP" altLang="en-US" sz="2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の今夏の状況</a:t>
            </a:r>
          </a:p>
        </p:txBody>
      </p:sp>
      <p:graphicFrame>
        <p:nvGraphicFramePr>
          <p:cNvPr id="24" name="表 23"/>
          <p:cNvGraphicFramePr>
            <a:graphicFrameLocks noGrp="1"/>
          </p:cNvGraphicFramePr>
          <p:nvPr/>
        </p:nvGraphicFramePr>
        <p:xfrm>
          <a:off x="162162" y="514344"/>
          <a:ext cx="8818195" cy="6155016"/>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583703">
                <a:tc>
                  <a:txBody>
                    <a:bodyPr/>
                    <a:lstStyle/>
                    <a:p>
                      <a:pPr algn="l"/>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◆熱中症救急搬送について</a:t>
                      </a:r>
                    </a:p>
                  </a:txBody>
                  <a:tcPr marL="0" marR="0" marT="0" marB="0" anchor="ctr">
                    <a:solidFill>
                      <a:srgbClr val="0070C0"/>
                    </a:solidFill>
                  </a:tcPr>
                </a:tc>
                <a:extLst>
                  <a:ext uri="{0D108BD9-81ED-4DB2-BD59-A6C34878D82A}">
                    <a16:rowId xmlns:a16="http://schemas.microsoft.com/office/drawing/2014/main" val="10000"/>
                  </a:ext>
                </a:extLst>
              </a:tr>
              <a:tr h="5571313">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38" name="角丸四角形 37"/>
          <p:cNvSpPr/>
          <p:nvPr/>
        </p:nvSpPr>
        <p:spPr>
          <a:xfrm>
            <a:off x="1039385" y="5701662"/>
            <a:ext cx="7013860" cy="712063"/>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15" name="コンテンツ プレースホルダー 3"/>
          <p:cNvGraphicFramePr>
            <a:graphicFrameLocks/>
          </p:cNvGraphicFramePr>
          <p:nvPr/>
        </p:nvGraphicFramePr>
        <p:xfrm>
          <a:off x="425700" y="1417367"/>
          <a:ext cx="8424937" cy="2315272"/>
        </p:xfrm>
        <a:graphic>
          <a:graphicData uri="http://schemas.openxmlformats.org/drawingml/2006/table">
            <a:tbl>
              <a:tblPr firstRow="1" firstCol="1" bandRow="1">
                <a:effectLst>
                  <a:outerShdw blurRad="50800" dist="38100" dir="5400000" algn="t" rotWithShape="0">
                    <a:prstClr val="black">
                      <a:alpha val="40000"/>
                    </a:prstClr>
                  </a:outerShdw>
                </a:effectLst>
                <a:tableStyleId>{21E4AEA4-8DFA-4A89-87EB-49C32662AFE0}</a:tableStyleId>
              </a:tblPr>
              <a:tblGrid>
                <a:gridCol w="1101409">
                  <a:extLst>
                    <a:ext uri="{9D8B030D-6E8A-4147-A177-3AD203B41FA5}">
                      <a16:colId xmlns:a16="http://schemas.microsoft.com/office/drawing/2014/main" val="1367778024"/>
                    </a:ext>
                  </a:extLst>
                </a:gridCol>
                <a:gridCol w="1037020">
                  <a:extLst>
                    <a:ext uri="{9D8B030D-6E8A-4147-A177-3AD203B41FA5}">
                      <a16:colId xmlns:a16="http://schemas.microsoft.com/office/drawing/2014/main" val="1924439964"/>
                    </a:ext>
                  </a:extLst>
                </a:gridCol>
                <a:gridCol w="1037020">
                  <a:extLst>
                    <a:ext uri="{9D8B030D-6E8A-4147-A177-3AD203B41FA5}">
                      <a16:colId xmlns:a16="http://schemas.microsoft.com/office/drawing/2014/main" val="2226022927"/>
                    </a:ext>
                  </a:extLst>
                </a:gridCol>
                <a:gridCol w="1037020">
                  <a:extLst>
                    <a:ext uri="{9D8B030D-6E8A-4147-A177-3AD203B41FA5}">
                      <a16:colId xmlns:a16="http://schemas.microsoft.com/office/drawing/2014/main" val="2692896124"/>
                    </a:ext>
                  </a:extLst>
                </a:gridCol>
                <a:gridCol w="1037020">
                  <a:extLst>
                    <a:ext uri="{9D8B030D-6E8A-4147-A177-3AD203B41FA5}">
                      <a16:colId xmlns:a16="http://schemas.microsoft.com/office/drawing/2014/main" val="1214892773"/>
                    </a:ext>
                  </a:extLst>
                </a:gridCol>
                <a:gridCol w="1037020">
                  <a:extLst>
                    <a:ext uri="{9D8B030D-6E8A-4147-A177-3AD203B41FA5}">
                      <a16:colId xmlns:a16="http://schemas.microsoft.com/office/drawing/2014/main" val="3829825981"/>
                    </a:ext>
                  </a:extLst>
                </a:gridCol>
                <a:gridCol w="2138428">
                  <a:extLst>
                    <a:ext uri="{9D8B030D-6E8A-4147-A177-3AD203B41FA5}">
                      <a16:colId xmlns:a16="http://schemas.microsoft.com/office/drawing/2014/main" val="2522702988"/>
                    </a:ext>
                  </a:extLst>
                </a:gridCol>
              </a:tblGrid>
              <a:tr h="289409">
                <a:tc>
                  <a:txBody>
                    <a:bodyPr/>
                    <a:lstStyle/>
                    <a:p>
                      <a:pPr algn="ct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 </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sz="1600" kern="100" dirty="0">
                          <a:effectLst/>
                          <a:latin typeface="メイリオ" panose="020B0604030504040204" pitchFamily="50" charset="-128"/>
                          <a:ea typeface="メイリオ" panose="020B0604030504040204" pitchFamily="50" charset="-128"/>
                        </a:rPr>
                        <a:t>５月</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sz="1600" kern="100" dirty="0">
                          <a:effectLst/>
                          <a:latin typeface="メイリオ" panose="020B0604030504040204" pitchFamily="50" charset="-128"/>
                          <a:ea typeface="メイリオ" panose="020B0604030504040204" pitchFamily="50" charset="-128"/>
                        </a:rPr>
                        <a:t>６月</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sz="1600" kern="100" dirty="0">
                          <a:effectLst/>
                          <a:latin typeface="メイリオ" panose="020B0604030504040204" pitchFamily="50" charset="-128"/>
                          <a:ea typeface="メイリオ" panose="020B0604030504040204" pitchFamily="50" charset="-128"/>
                        </a:rPr>
                        <a:t>７月</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sz="1600" kern="100" dirty="0">
                          <a:effectLst/>
                          <a:latin typeface="メイリオ" panose="020B0604030504040204" pitchFamily="50" charset="-128"/>
                          <a:ea typeface="メイリオ" panose="020B0604030504040204" pitchFamily="50" charset="-128"/>
                        </a:rPr>
                        <a:t>８月</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sz="1600" kern="100" dirty="0">
                          <a:effectLst/>
                          <a:latin typeface="メイリオ" panose="020B0604030504040204" pitchFamily="50" charset="-128"/>
                          <a:ea typeface="メイリオ" panose="020B0604030504040204" pitchFamily="50" charset="-128"/>
                        </a:rPr>
                        <a:t>９月</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sz="1600" kern="100" dirty="0">
                          <a:effectLst/>
                          <a:latin typeface="メイリオ" panose="020B0604030504040204" pitchFamily="50" charset="-128"/>
                          <a:ea typeface="メイリオ" panose="020B0604030504040204" pitchFamily="50" charset="-128"/>
                        </a:rPr>
                        <a:t>合計（死亡人数）</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882202309"/>
                  </a:ext>
                </a:extLst>
              </a:tr>
              <a:tr h="289409">
                <a:tc>
                  <a:txBody>
                    <a:bodyPr/>
                    <a:lstStyle/>
                    <a:p>
                      <a:pPr algn="ct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2018</a:t>
                      </a:r>
                      <a:r>
                        <a:rPr lang="ja-JP" sz="1600" kern="100" dirty="0">
                          <a:effectLst/>
                          <a:latin typeface="メイリオ" panose="020B0604030504040204" pitchFamily="50" charset="-128"/>
                          <a:ea typeface="メイリオ" panose="020B0604030504040204" pitchFamily="50" charset="-128"/>
                        </a:rPr>
                        <a:t>年</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133</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323</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133350" algn="r">
                        <a:spcBef>
                          <a:spcPts val="600"/>
                        </a:spcBef>
                        <a:spcAft>
                          <a:spcPts val="0"/>
                        </a:spcAft>
                      </a:pPr>
                      <a:r>
                        <a:rPr lang="en-US"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4,432</a:t>
                      </a:r>
                      <a:endParaRPr lang="ja-JP"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66675" algn="r">
                        <a:spcBef>
                          <a:spcPts val="600"/>
                        </a:spcBef>
                        <a:spcAft>
                          <a:spcPts val="0"/>
                        </a:spcAft>
                      </a:pPr>
                      <a:r>
                        <a:rPr lang="en-US" sz="1600" b="0" kern="100" dirty="0">
                          <a:solidFill>
                            <a:schemeClr val="tx1"/>
                          </a:solidFill>
                          <a:effectLst/>
                          <a:latin typeface="メイリオ" panose="020B0604030504040204" pitchFamily="50" charset="-128"/>
                          <a:ea typeface="メイリオ" panose="020B0604030504040204" pitchFamily="50" charset="-128"/>
                        </a:rPr>
                        <a:t>1,960</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b="0" kern="100" dirty="0">
                          <a:solidFill>
                            <a:schemeClr val="tx1"/>
                          </a:solidFill>
                          <a:effectLst/>
                          <a:latin typeface="メイリオ" panose="020B0604030504040204" pitchFamily="50" charset="-128"/>
                          <a:ea typeface="メイリオ" panose="020B0604030504040204" pitchFamily="50" charset="-128"/>
                        </a:rPr>
                        <a:t>290</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b="0" kern="10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7,138</a:t>
                      </a:r>
                      <a:r>
                        <a:rPr lang="en-US" sz="1600" b="0" kern="100" dirty="0">
                          <a:solidFill>
                            <a:schemeClr val="tx1"/>
                          </a:solidFill>
                          <a:effectLst/>
                          <a:latin typeface="メイリオ" panose="020B0604030504040204" pitchFamily="50" charset="-128"/>
                          <a:ea typeface="メイリオ" panose="020B0604030504040204" pitchFamily="50" charset="-128"/>
                        </a:rPr>
                        <a:t> (12)</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3075506937"/>
                  </a:ext>
                </a:extLst>
              </a:tr>
              <a:tr h="289409">
                <a:tc>
                  <a:txBody>
                    <a:bodyPr/>
                    <a:lstStyle/>
                    <a:p>
                      <a:pPr algn="ct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20</a:t>
                      </a:r>
                      <a:r>
                        <a:rPr lang="en-US" altLang="ja-JP" sz="1600" kern="100" dirty="0">
                          <a:effectLst/>
                          <a:latin typeface="メイリオ" panose="020B0604030504040204" pitchFamily="50" charset="-128"/>
                          <a:ea typeface="メイリオ" panose="020B0604030504040204" pitchFamily="50" charset="-128"/>
                        </a:rPr>
                        <a:t>19</a:t>
                      </a:r>
                      <a:r>
                        <a:rPr lang="ja-JP" sz="1600" kern="100" dirty="0">
                          <a:effectLst/>
                          <a:latin typeface="メイリオ" panose="020B0604030504040204" pitchFamily="50" charset="-128"/>
                          <a:ea typeface="メイリオ" panose="020B0604030504040204" pitchFamily="50" charset="-128"/>
                        </a:rPr>
                        <a:t>年</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255</a:t>
                      </a:r>
                      <a:endParaRPr lang="ja-JP"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283</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133350"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1,172</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66675"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2,724</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b="0" kern="10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748</a:t>
                      </a:r>
                      <a:endParaRPr lang="ja-JP" sz="1600" b="0" kern="10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5,182</a:t>
                      </a:r>
                      <a:r>
                        <a:rPr lang="ja-JP" altLang="en-US" sz="1600"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14</a:t>
                      </a: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2631652909"/>
                  </a:ext>
                </a:extLst>
              </a:tr>
              <a:tr h="289409">
                <a:tc>
                  <a:txBody>
                    <a:bodyPr/>
                    <a:lstStyle/>
                    <a:p>
                      <a:pPr algn="ct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2020</a:t>
                      </a:r>
                      <a:r>
                        <a:rPr lang="ja-JP" altLang="en-US" sz="1600" kern="100" dirty="0">
                          <a:effectLst/>
                          <a:latin typeface="メイリオ" panose="020B0604030504040204" pitchFamily="50" charset="-128"/>
                          <a:ea typeface="メイリオ" panose="020B0604030504040204" pitchFamily="50" charset="-128"/>
                          <a:cs typeface="Times New Roman" panose="02020603050405020304" pitchFamily="18" charset="0"/>
                        </a:rPr>
                        <a:t>年</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ja-JP" altLang="en-US" sz="160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600" kern="100" baseline="300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sz="1600" kern="100" baseline="300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390</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133350" algn="r">
                        <a:spcBef>
                          <a:spcPts val="600"/>
                        </a:spcBef>
                        <a:spcAft>
                          <a:spcPts val="0"/>
                        </a:spcAft>
                      </a:pP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716</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133350" algn="r" defTabSz="914400" rtl="0" eaLnBrk="1" latinLnBrk="0" hangingPunct="1">
                        <a:spcBef>
                          <a:spcPts val="600"/>
                        </a:spcBef>
                        <a:spcAft>
                          <a:spcPts val="0"/>
                        </a:spcAft>
                      </a:pPr>
                      <a:r>
                        <a:rPr kumimoji="1" lang="en-US" altLang="ja-JP"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rPr>
                        <a:t>  3,307</a:t>
                      </a:r>
                      <a:endParaRPr kumimoji="1" lang="ja-JP"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456</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4,869</a:t>
                      </a:r>
                      <a:r>
                        <a:rPr lang="ja-JP" altLang="en-US"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3)</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3499993205"/>
                  </a:ext>
                </a:extLst>
              </a:tr>
              <a:tr h="289409">
                <a:tc>
                  <a:txBody>
                    <a:bodyPr/>
                    <a:lstStyle/>
                    <a:p>
                      <a:pPr algn="ct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2021</a:t>
                      </a:r>
                      <a:r>
                        <a:rPr lang="ja-JP" altLang="en-US" sz="1600" kern="100" dirty="0">
                          <a:effectLst/>
                          <a:latin typeface="メイリオ" panose="020B0604030504040204" pitchFamily="50" charset="-128"/>
                          <a:ea typeface="メイリオ" panose="020B0604030504040204" pitchFamily="50" charset="-128"/>
                          <a:cs typeface="Times New Roman" panose="02020603050405020304" pitchFamily="18" charset="0"/>
                        </a:rPr>
                        <a:t>年</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63</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335</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66675" algn="r" defTabSz="914400" rtl="0" eaLnBrk="1" latinLnBrk="0" hangingPunct="1">
                        <a:spcBef>
                          <a:spcPts val="600"/>
                        </a:spcBef>
                        <a:spcAft>
                          <a:spcPts val="0"/>
                        </a:spcAft>
                      </a:pPr>
                      <a:r>
                        <a:rPr kumimoji="1"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1,288</a:t>
                      </a:r>
                      <a:endParaRPr kumimoji="1"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133350" algn="r" defTabSz="914400" rtl="0" eaLnBrk="1" latinLnBrk="0" hangingPunct="1">
                        <a:spcBef>
                          <a:spcPts val="600"/>
                        </a:spcBef>
                        <a:spcAft>
                          <a:spcPts val="0"/>
                        </a:spcAft>
                      </a:pPr>
                      <a:r>
                        <a:rPr kumimoji="1"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1,016</a:t>
                      </a:r>
                      <a:endParaRPr kumimoji="1"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142</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2,844</a:t>
                      </a:r>
                      <a:r>
                        <a:rPr lang="ja-JP" altLang="en-US"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3)</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782758589"/>
                  </a:ext>
                </a:extLst>
              </a:tr>
              <a:tr h="289409">
                <a:tc>
                  <a:txBody>
                    <a:bodyPr/>
                    <a:lstStyle/>
                    <a:p>
                      <a:pPr algn="ct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2022</a:t>
                      </a:r>
                      <a:r>
                        <a:rPr lang="ja-JP" altLang="en-US" sz="1600" kern="100" dirty="0">
                          <a:effectLst/>
                          <a:latin typeface="メイリオ" panose="020B0604030504040204" pitchFamily="50" charset="-128"/>
                          <a:ea typeface="メイリオ" panose="020B0604030504040204" pitchFamily="50" charset="-128"/>
                          <a:cs typeface="Times New Roman" panose="02020603050405020304" pitchFamily="18" charset="0"/>
                        </a:rPr>
                        <a:t>年</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169</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991</a:t>
                      </a:r>
                      <a:endParaRPr lang="ja-JP"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66675" algn="r" defTabSz="914400" rtl="0" eaLnBrk="1" latinLnBrk="0" hangingPunct="1">
                        <a:spcBef>
                          <a:spcPts val="600"/>
                        </a:spcBef>
                        <a:spcAft>
                          <a:spcPts val="0"/>
                        </a:spcAft>
                      </a:pPr>
                      <a:r>
                        <a:rPr kumimoji="1"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1,738</a:t>
                      </a:r>
                      <a:endParaRPr kumimoji="1"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133350" algn="r" defTabSz="914400" rtl="0" eaLnBrk="1" latinLnBrk="0" hangingPunct="1">
                        <a:spcBef>
                          <a:spcPts val="600"/>
                        </a:spcBef>
                        <a:spcAft>
                          <a:spcPts val="0"/>
                        </a:spcAft>
                      </a:pPr>
                      <a:r>
                        <a:rPr kumimoji="1"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1,309</a:t>
                      </a:r>
                      <a:endParaRPr kumimoji="1"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421</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4,628</a:t>
                      </a:r>
                      <a:r>
                        <a:rPr lang="ja-JP" altLang="en-US" sz="1600" b="0" kern="100" baseline="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3)</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81654081"/>
                  </a:ext>
                </a:extLst>
              </a:tr>
              <a:tr h="289409">
                <a:tc>
                  <a:txBody>
                    <a:bodyPr/>
                    <a:lstStyle/>
                    <a:p>
                      <a:pPr algn="ct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2023</a:t>
                      </a:r>
                      <a:r>
                        <a:rPr lang="ja-JP" altLang="en-US" sz="1600" kern="100" dirty="0">
                          <a:effectLst/>
                          <a:latin typeface="メイリオ" panose="020B0604030504040204" pitchFamily="50" charset="-128"/>
                          <a:ea typeface="メイリオ" panose="020B0604030504040204" pitchFamily="50" charset="-128"/>
                          <a:cs typeface="Times New Roman" panose="02020603050405020304" pitchFamily="18" charset="0"/>
                        </a:rPr>
                        <a:t>年</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201</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456</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66675" algn="r" defTabSz="914400" rtl="0" eaLnBrk="1" latinLnBrk="0" hangingPunct="1">
                        <a:spcBef>
                          <a:spcPts val="600"/>
                        </a:spcBef>
                        <a:spcAft>
                          <a:spcPts val="0"/>
                        </a:spcAft>
                      </a:pPr>
                      <a:r>
                        <a:rPr kumimoji="1"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2,353</a:t>
                      </a:r>
                      <a:endParaRPr kumimoji="1"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133350" algn="r" defTabSz="914400" rtl="0" eaLnBrk="1" latinLnBrk="0" hangingPunct="1">
                        <a:spcBef>
                          <a:spcPts val="600"/>
                        </a:spcBef>
                        <a:spcAft>
                          <a:spcPts val="0"/>
                        </a:spcAft>
                      </a:pPr>
                      <a:r>
                        <a:rPr kumimoji="1"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2,233</a:t>
                      </a:r>
                      <a:endParaRPr kumimoji="1"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708</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b="0" kern="100" baseline="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5,951</a:t>
                      </a:r>
                      <a:r>
                        <a:rPr lang="ja-JP" altLang="en-US" sz="1600" b="0" kern="100" baseline="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8129682"/>
                  </a:ext>
                </a:extLst>
              </a:tr>
              <a:tr h="289409">
                <a:tc>
                  <a:txBody>
                    <a:bodyPr/>
                    <a:lstStyle/>
                    <a:p>
                      <a:pPr algn="ct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2024</a:t>
                      </a:r>
                      <a:r>
                        <a:rPr lang="ja-JP" altLang="en-US" sz="1600" kern="100" dirty="0">
                          <a:effectLst/>
                          <a:latin typeface="メイリオ" panose="020B0604030504040204" pitchFamily="50" charset="-128"/>
                          <a:ea typeface="メイリオ" panose="020B0604030504040204" pitchFamily="50" charset="-128"/>
                          <a:cs typeface="Times New Roman" panose="02020603050405020304" pitchFamily="18" charset="0"/>
                        </a:rPr>
                        <a:t>年</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157</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425</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66675" algn="r" defTabSz="914400" rtl="0" eaLnBrk="1" latinLnBrk="0" hangingPunct="1">
                        <a:spcBef>
                          <a:spcPts val="600"/>
                        </a:spcBef>
                        <a:spcAft>
                          <a:spcPts val="0"/>
                        </a:spcAft>
                      </a:pPr>
                      <a:r>
                        <a:rPr kumimoji="1"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3,342</a:t>
                      </a:r>
                      <a:endParaRPr kumimoji="1"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133350" algn="r" defTabSz="914400" rtl="0" eaLnBrk="1" latinLnBrk="0" hangingPunct="1">
                        <a:spcBef>
                          <a:spcPts val="600"/>
                        </a:spcBef>
                        <a:spcAft>
                          <a:spcPts val="0"/>
                        </a:spcAft>
                      </a:pPr>
                      <a:r>
                        <a:rPr kumimoji="1"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2,406</a:t>
                      </a:r>
                      <a:endParaRPr kumimoji="1"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kumimoji="1" lang="en-US" altLang="ja-JP"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rPr>
                        <a:t>923</a:t>
                      </a:r>
                      <a:endParaRPr lang="ja-JP" sz="1600" b="1" kern="100" dirty="0">
                        <a:solidFill>
                          <a:srgbClr val="FF000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kumimoji="1" lang="en-US" altLang="ja-JP"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rPr>
                        <a:t>7,253</a:t>
                      </a:r>
                      <a:r>
                        <a:rPr lang="ja-JP" altLang="en-US"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( 3)</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2638415226"/>
                  </a:ext>
                </a:extLst>
              </a:tr>
            </a:tbl>
          </a:graphicData>
        </a:graphic>
      </p:graphicFrame>
      <p:sp>
        <p:nvSpPr>
          <p:cNvPr id="16" name="正方形/長方形 15"/>
          <p:cNvSpPr/>
          <p:nvPr/>
        </p:nvSpPr>
        <p:spPr>
          <a:xfrm>
            <a:off x="396203" y="3767667"/>
            <a:ext cx="3499676" cy="26161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※2020</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年の調査期間は６月から</a:t>
            </a:r>
            <a:r>
              <a:rPr lang="ja-JP" altLang="en-US" sz="1100" dirty="0">
                <a:solidFill>
                  <a:prstClr val="black"/>
                </a:solidFill>
                <a:latin typeface="メイリオ" panose="020B0604030504040204" pitchFamily="50" charset="-128"/>
                <a:ea typeface="メイリオ" panose="020B0604030504040204" pitchFamily="50" charset="-128"/>
              </a:rPr>
              <a:t>９</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月となっている。</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 name="テキスト ボックス 5"/>
          <p:cNvSpPr txBox="1"/>
          <p:nvPr/>
        </p:nvSpPr>
        <p:spPr>
          <a:xfrm>
            <a:off x="203094" y="1112854"/>
            <a:ext cx="482453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■月別の熱中症救急搬送人員数（府域）</a:t>
            </a:r>
          </a:p>
        </p:txBody>
      </p:sp>
      <p:sp>
        <p:nvSpPr>
          <p:cNvPr id="17" name="テキスト ボックス 16"/>
          <p:cNvSpPr txBox="1"/>
          <p:nvPr/>
        </p:nvSpPr>
        <p:spPr>
          <a:xfrm>
            <a:off x="211700" y="4000602"/>
            <a:ext cx="482453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■熱中症による救急搬送状況（都道府県別）</a:t>
            </a:r>
          </a:p>
        </p:txBody>
      </p:sp>
      <p:sp>
        <p:nvSpPr>
          <p:cNvPr id="18" name="正方形/長方形 17"/>
          <p:cNvSpPr/>
          <p:nvPr/>
        </p:nvSpPr>
        <p:spPr>
          <a:xfrm>
            <a:off x="5277253" y="844714"/>
            <a:ext cx="3884414"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（出典）いずれも消防庁「熱中症による救急搬送の状況」</a:t>
            </a:r>
          </a:p>
        </p:txBody>
      </p:sp>
      <p:sp>
        <p:nvSpPr>
          <p:cNvPr id="22" name="テキスト ボックス 21"/>
          <p:cNvSpPr txBox="1"/>
          <p:nvPr/>
        </p:nvSpPr>
        <p:spPr>
          <a:xfrm>
            <a:off x="4806173" y="3994818"/>
            <a:ext cx="3941624"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■年齢区分別の救急搬送数（府域）</a:t>
            </a:r>
          </a:p>
        </p:txBody>
      </p:sp>
      <p:sp>
        <p:nvSpPr>
          <p:cNvPr id="19"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7EA52E81-8B35-4FB5-815F-5F3227450F9F}" type="slidenum">
              <a:rPr kumimoji="1" lang="ja-JP" altLang="en-US" sz="2200" b="1"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j-cs"/>
              </a:rPr>
              <a:t>9</a:t>
            </a:fld>
            <a:endParaRPr kumimoji="1" lang="ja-JP" altLang="en-US" sz="2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p:txBody>
      </p:sp>
      <p:pic>
        <p:nvPicPr>
          <p:cNvPr id="32" name="図 31">
            <a:extLst>
              <a:ext uri="{FF2B5EF4-FFF2-40B4-BE49-F238E27FC236}">
                <a16:creationId xmlns:a16="http://schemas.microsoft.com/office/drawing/2014/main" id="{48FE0E0E-A556-4A9F-BC1E-136EDB7575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40099" y="4327454"/>
            <a:ext cx="3199317" cy="2212696"/>
          </a:xfrm>
          <a:prstGeom prst="rect">
            <a:avLst/>
          </a:prstGeom>
        </p:spPr>
      </p:pic>
      <p:pic>
        <p:nvPicPr>
          <p:cNvPr id="4" name="図 3">
            <a:extLst>
              <a:ext uri="{FF2B5EF4-FFF2-40B4-BE49-F238E27FC236}">
                <a16:creationId xmlns:a16="http://schemas.microsoft.com/office/drawing/2014/main" id="{F9240D67-30E3-4394-82A8-27C3E4A253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5833" y="4327454"/>
            <a:ext cx="4779941" cy="2260125"/>
          </a:xfrm>
          <a:prstGeom prst="rect">
            <a:avLst/>
          </a:prstGeom>
        </p:spPr>
      </p:pic>
    </p:spTree>
    <p:extLst>
      <p:ext uri="{BB962C8B-B14F-4D97-AF65-F5344CB8AC3E}">
        <p14:creationId xmlns:p14="http://schemas.microsoft.com/office/powerpoint/2010/main" val="271149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5385</Words>
  <Application>Microsoft Office PowerPoint</Application>
  <PresentationFormat>画面に合わせる (4:3)</PresentationFormat>
  <Paragraphs>755</Paragraphs>
  <Slides>23</Slides>
  <Notes>16</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23</vt:i4>
      </vt:variant>
    </vt:vector>
  </HeadingPairs>
  <TitlesOfParts>
    <vt:vector size="30" baseType="lpstr">
      <vt:lpstr>BIZ UDPゴシック</vt:lpstr>
      <vt:lpstr>BIZ UDゴシック</vt:lpstr>
      <vt:lpstr>Meiryo UI</vt:lpstr>
      <vt:lpstr>メイリオ</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2022-07-01T08:28:59Z</dcterms:created>
  <dcterms:modified xsi:type="dcterms:W3CDTF">2025-01-20T00:48:33Z</dcterms:modified>
</cp:coreProperties>
</file>