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sldIdLst>
    <p:sldId id="271" r:id="rId2"/>
    <p:sldId id="273" r:id="rId3"/>
    <p:sldId id="274" r:id="rId4"/>
    <p:sldId id="275" r:id="rId5"/>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E4FCE"/>
    <a:srgbClr val="006600"/>
    <a:srgbClr val="3AA43A"/>
    <a:srgbClr val="9BBB59"/>
    <a:srgbClr val="EFF3EA"/>
    <a:srgbClr val="000000"/>
    <a:srgbClr val="EDE1ED"/>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4434" autoAdjust="0"/>
  </p:normalViewPr>
  <p:slideViewPr>
    <p:cSldViewPr>
      <p:cViewPr varScale="1">
        <p:scale>
          <a:sx n="62" d="100"/>
          <a:sy n="62" d="100"/>
        </p:scale>
        <p:origin x="1829"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10.247.108.33\lib\04_&#27671;&#20505;&#22793;&#21205;&#32233;&#21644;&#12539;&#36969;&#24540;&#31574;&#25512;&#36914;G\02_&#12498;&#12540;&#12488;&#12450;&#12452;&#12521;&#12531;&#12489;&#23550;&#31574;\&#12295;&#12498;&#12540;&#12488;&#12450;&#12452;&#12521;&#12531;&#12489;&#23550;&#31574;&#25512;&#36914;&#35336;&#30011;&#12539;&#25351;&#27161;&#31561;\&#9675;&#29105;&#24111;&#22812;&#26085;&#25968;\&#9675;1_&#27671;&#35937;&#12487;&#12540;&#12479;&#12395;&#12424;&#12427;&#31639;&#20986;\R6\10&#26376;&#37096;&#20250;&#36039;&#26009;&#38306;&#20418;\&#65288;&#28595;&#26412;&#65289;&#9679;R6&#20840;&#22269;&#26376;&#24179;&#22343;&#26368;&#20302;&#27671;&#28201;&#12398;&#25512;&#31227;(2011&#6537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10.247.108.33\lib\04_&#27671;&#20505;&#22793;&#21205;&#32233;&#21644;&#12539;&#36969;&#24540;&#31574;&#25512;&#36914;G\02_&#12498;&#12540;&#12488;&#12450;&#12452;&#12521;&#12531;&#12489;&#23550;&#31574;\&#12295;&#12498;&#12540;&#12488;&#12450;&#12452;&#12521;&#12531;&#12489;&#23550;&#31574;&#25512;&#36914;&#35336;&#30011;&#12539;&#25351;&#27161;&#31561;\&#9675;&#29105;&#24111;&#22812;&#26085;&#25968;\&#9675;1_&#27671;&#35937;&#12487;&#12540;&#12479;&#12395;&#12424;&#12427;&#31639;&#20986;\R6\10&#26376;&#37096;&#20250;&#36039;&#26009;&#38306;&#20418;\&#9679;R6&#29105;&#24111;&#22812;&#26085;&#25968;&#12398;&#35413;&#20385;(2011&#65374;)&#25913;(&#20670;&#12365;&#26356;&#26032;&#29256;).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v>7月（15地点）</c:v>
          </c:tx>
          <c:spPr>
            <a:ln w="15875">
              <a:solidFill>
                <a:schemeClr val="accent1"/>
              </a:solidFill>
              <a:prstDash val="sysDash"/>
            </a:ln>
          </c:spPr>
          <c:marker>
            <c:symbol val="diamond"/>
            <c:size val="5"/>
            <c:spPr>
              <a:solidFill>
                <a:schemeClr val="accent1"/>
              </a:solidFill>
              <a:ln>
                <a:solidFill>
                  <a:schemeClr val="accent1"/>
                </a:solidFill>
              </a:ln>
            </c:spPr>
          </c:marker>
          <c:cat>
            <c:numLit>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Lit>
          </c:cat>
          <c:val>
            <c:numRef>
              <c:f>('★大阪の月最低気温（2022）'!$F$10,'★大阪の月最低気温（2022）'!$F$13,'★大阪の月最低気温（2022）'!$F$16,'★大阪の月最低気温（2022）'!$F$19,'★大阪の月最低気温（2022）'!$F$22,'★大阪の月最低気温（2022）'!$F$25,'★大阪の月最低気温（2022）'!$F$28,'★大阪の月最低気温（2022）'!$F$31,'★大阪の月最低気温（2022）'!$F$34,'★大阪の月最低気温（2022）'!$F$37,'★大阪の月最低気温（2022）'!$F$40,'★大阪の月最低気温（2022）'!$F$43,'★大阪の月最低気温（2022）'!$F$46,'★大阪の月最低気温（2022）'!$F$49,'★大阪の月最低気温（2022）'!$F$52,'★大阪の月最低気温（2022）'!$F$55,'★大阪の月最低気温（2022）'!$F$58,'★大阪の月最低気温（2022）'!$F$61,'★大阪の月最低気温（2022）'!$F$64,'★大阪の月最低気温（2022）'!$F$67,'★大阪の月最低気温（2022）'!$F$70,'★大阪の月最低気温（2022）'!$F$73,'★大阪の月最低気温（2022）'!$F$76)</c:f>
              <c:numCache>
                <c:formatCode>0.00</c:formatCode>
                <c:ptCount val="23"/>
                <c:pt idx="0">
                  <c:v>21.313333333333336</c:v>
                </c:pt>
                <c:pt idx="1">
                  <c:v>20.934666666666665</c:v>
                </c:pt>
                <c:pt idx="2">
                  <c:v>21.13066666666667</c:v>
                </c:pt>
                <c:pt idx="3">
                  <c:v>20.925333333333331</c:v>
                </c:pt>
                <c:pt idx="4">
                  <c:v>20.793333333333337</c:v>
                </c:pt>
                <c:pt idx="5">
                  <c:v>20.538666666666668</c:v>
                </c:pt>
                <c:pt idx="6">
                  <c:v>21.046666666666667</c:v>
                </c:pt>
                <c:pt idx="7">
                  <c:v>20.798666666666666</c:v>
                </c:pt>
                <c:pt idx="8">
                  <c:v>21.036000000000001</c:v>
                </c:pt>
                <c:pt idx="9">
                  <c:v>21.201333333333334</c:v>
                </c:pt>
                <c:pt idx="10">
                  <c:v>21.436</c:v>
                </c:pt>
                <c:pt idx="11">
                  <c:v>21.475999999999999</c:v>
                </c:pt>
                <c:pt idx="12">
                  <c:v>21.612000000000002</c:v>
                </c:pt>
                <c:pt idx="13">
                  <c:v>21.475999999999999</c:v>
                </c:pt>
                <c:pt idx="14">
                  <c:v>21.433333333333337</c:v>
                </c:pt>
                <c:pt idx="15">
                  <c:v>21.65066666666667</c:v>
                </c:pt>
                <c:pt idx="16" formatCode="0.0">
                  <c:v>21.710666666666668</c:v>
                </c:pt>
                <c:pt idx="17" formatCode="0.0">
                  <c:v>21.710666666666665</c:v>
                </c:pt>
                <c:pt idx="18" formatCode="0.0">
                  <c:v>21.615999999999996</c:v>
                </c:pt>
                <c:pt idx="19" formatCode="0.0">
                  <c:v>21.773333333333333</c:v>
                </c:pt>
                <c:pt idx="20" formatCode="0.0">
                  <c:v>21.769333333333336</c:v>
                </c:pt>
                <c:pt idx="21" formatCode="0.0">
                  <c:v>21.9</c:v>
                </c:pt>
                <c:pt idx="22" formatCode="0.0">
                  <c:v>22.262666666666671</c:v>
                </c:pt>
              </c:numCache>
            </c:numRef>
          </c:val>
          <c:smooth val="0"/>
          <c:extLst>
            <c:ext xmlns:c16="http://schemas.microsoft.com/office/drawing/2014/chart" uri="{C3380CC4-5D6E-409C-BE32-E72D297353CC}">
              <c16:uniqueId val="{00000000-322C-47D4-8A1E-CC355653DC02}"/>
            </c:ext>
          </c:extLst>
        </c:ser>
        <c:ser>
          <c:idx val="4"/>
          <c:order val="1"/>
          <c:tx>
            <c:v>8月（15地点）</c:v>
          </c:tx>
          <c:spPr>
            <a:ln w="15875">
              <a:solidFill>
                <a:schemeClr val="accent2"/>
              </a:solidFill>
              <a:prstDash val="sysDash"/>
            </a:ln>
          </c:spPr>
          <c:marker>
            <c:symbol val="square"/>
            <c:size val="5"/>
            <c:spPr>
              <a:solidFill>
                <a:schemeClr val="accent2"/>
              </a:solidFill>
              <a:ln>
                <a:solidFill>
                  <a:schemeClr val="accent2"/>
                </a:solidFill>
              </a:ln>
            </c:spPr>
          </c:marker>
          <c:cat>
            <c:numLit>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Lit>
          </c:cat>
          <c:val>
            <c:numRef>
              <c:f>('★大阪の月最低気温（2022）'!$F$11,'★大阪の月最低気温（2022）'!$F$14,'★大阪の月最低気温（2022）'!$F$17,'★大阪の月最低気温（2022）'!$F$20,'★大阪の月最低気温（2022）'!$F$23,'★大阪の月最低気温（2022）'!$F$26,'★大阪の月最低気温（2022）'!$F$29,'★大阪の月最低気温（2022）'!$F$32,'★大阪の月最低気温（2022）'!$F$35,'★大阪の月最低気温（2022）'!$F$38,'★大阪の月最低気温（2022）'!$F$41,'★大阪の月最低気温（2022）'!$F$44,'★大阪の月最低気温（2022）'!$F$47,'★大阪の月最低気温（2022）'!$F$50,'★大阪の月最低気温（2022）'!$F$53,'★大阪の月最低気温（2022）'!$F$56,'★大阪の月最低気温（2022）'!$F$59,'★大阪の月最低気温（2022）'!$F$62,'★大阪の月最低気温（2022）'!$F$65,'★大阪の月最低気温（2022）'!$F$68,'★大阪の月最低気温（2022）'!$F$71,'★大阪の月最低気温（2022）'!$F$74,'★大阪の月最低気温（2022）'!$F$77)</c:f>
              <c:numCache>
                <c:formatCode>0.00</c:formatCode>
                <c:ptCount val="23"/>
                <c:pt idx="0">
                  <c:v>22.285333333333334</c:v>
                </c:pt>
                <c:pt idx="1">
                  <c:v>22.052</c:v>
                </c:pt>
                <c:pt idx="2">
                  <c:v>21.818666666666669</c:v>
                </c:pt>
                <c:pt idx="3">
                  <c:v>21.814666666666668</c:v>
                </c:pt>
                <c:pt idx="4">
                  <c:v>22.097333333333328</c:v>
                </c:pt>
                <c:pt idx="5">
                  <c:v>22.295999999999999</c:v>
                </c:pt>
                <c:pt idx="6">
                  <c:v>22.429333333333329</c:v>
                </c:pt>
                <c:pt idx="7">
                  <c:v>22.358666666666668</c:v>
                </c:pt>
                <c:pt idx="8">
                  <c:v>22.628</c:v>
                </c:pt>
                <c:pt idx="9">
                  <c:v>22.550666666666665</c:v>
                </c:pt>
                <c:pt idx="10">
                  <c:v>22.613333333333333</c:v>
                </c:pt>
                <c:pt idx="11">
                  <c:v>22.830666666666666</c:v>
                </c:pt>
                <c:pt idx="12">
                  <c:v>22.944000000000003</c:v>
                </c:pt>
                <c:pt idx="13">
                  <c:v>22.574666666666669</c:v>
                </c:pt>
                <c:pt idx="14">
                  <c:v>22.628</c:v>
                </c:pt>
                <c:pt idx="15">
                  <c:v>22.540000000000003</c:v>
                </c:pt>
                <c:pt idx="16" formatCode="0.0">
                  <c:v>22.410666666666668</c:v>
                </c:pt>
                <c:pt idx="17" formatCode="0.0">
                  <c:v>22.592000000000002</c:v>
                </c:pt>
                <c:pt idx="18" formatCode="0.0">
                  <c:v>22.838666666666668</c:v>
                </c:pt>
                <c:pt idx="19" formatCode="0.0">
                  <c:v>22.709333333333333</c:v>
                </c:pt>
                <c:pt idx="20" formatCode="0.0">
                  <c:v>22.791999999999998</c:v>
                </c:pt>
                <c:pt idx="21" formatCode="0.0">
                  <c:v>23.18933333333333</c:v>
                </c:pt>
                <c:pt idx="22" formatCode="0.0">
                  <c:v>23.428000000000001</c:v>
                </c:pt>
              </c:numCache>
            </c:numRef>
          </c:val>
          <c:smooth val="0"/>
          <c:extLst>
            <c:ext xmlns:c16="http://schemas.microsoft.com/office/drawing/2014/chart" uri="{C3380CC4-5D6E-409C-BE32-E72D297353CC}">
              <c16:uniqueId val="{00000001-322C-47D4-8A1E-CC355653DC02}"/>
            </c:ext>
          </c:extLst>
        </c:ser>
        <c:ser>
          <c:idx val="3"/>
          <c:order val="2"/>
          <c:tx>
            <c:v>9月（15地点）</c:v>
          </c:tx>
          <c:spPr>
            <a:ln w="15875">
              <a:solidFill>
                <a:schemeClr val="accent3"/>
              </a:solidFill>
              <a:prstDash val="sysDash"/>
            </a:ln>
          </c:spPr>
          <c:marker>
            <c:symbol val="triangle"/>
            <c:size val="5"/>
            <c:spPr>
              <a:solidFill>
                <a:schemeClr val="accent3"/>
              </a:solidFill>
              <a:ln>
                <a:solidFill>
                  <a:schemeClr val="accent3"/>
                </a:solidFill>
              </a:ln>
            </c:spPr>
          </c:marker>
          <c:cat>
            <c:numLit>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Lit>
          </c:cat>
          <c:val>
            <c:numRef>
              <c:f>('★大阪の月最低気温（2022）'!$F$12,'★大阪の月最低気温（2022）'!$F$15,'★大阪の月最低気温（2022）'!$F$18,'★大阪の月最低気温（2022）'!$F$21,'★大阪の月最低気温（2022）'!$F$24,'★大阪の月最低気温（2022）'!$F$27,'★大阪の月最低気温（2022）'!$F$30,'★大阪の月最低気温（2022）'!$F$33,'★大阪の月最低気温（2022）'!$F$36,'★大阪の月最低気温（2022）'!$F$39,'★大阪の月最低気温（2022）'!$F$42,'★大阪の月最低気温（2022）'!$F$45,'★大阪の月最低気温（2022）'!$F$48,'★大阪の月最低気温（2022）'!$F$51,'★大阪の月最低気温（2022）'!$F$54,'★大阪の月最低気温（2022）'!$F$57,'★大阪の月最低気温（2022）'!$F$60,'★大阪の月最低気温（2022）'!$F$63,'★大阪の月最低気温（2022）'!$F$66,'★大阪の月最低気温（2022）'!$F$69,'★大阪の月最低気温（2022）'!$F$72,'★大阪の月最低気温（2022）'!$F$75,'★大阪の月最低気温（2022）'!$F$78)</c:f>
              <c:numCache>
                <c:formatCode>0.00</c:formatCode>
                <c:ptCount val="23"/>
                <c:pt idx="0">
                  <c:v>19.211999999999996</c:v>
                </c:pt>
                <c:pt idx="1">
                  <c:v>19.028000000000002</c:v>
                </c:pt>
                <c:pt idx="2">
                  <c:v>18.832000000000001</c:v>
                </c:pt>
                <c:pt idx="3">
                  <c:v>18.964000000000002</c:v>
                </c:pt>
                <c:pt idx="4">
                  <c:v>19.058666666666667</c:v>
                </c:pt>
                <c:pt idx="5">
                  <c:v>19.430666666666664</c:v>
                </c:pt>
                <c:pt idx="6">
                  <c:v>19.48</c:v>
                </c:pt>
                <c:pt idx="7">
                  <c:v>19.218666666666664</c:v>
                </c:pt>
                <c:pt idx="8">
                  <c:v>19.290666666666667</c:v>
                </c:pt>
                <c:pt idx="9">
                  <c:v>19.507999999999999</c:v>
                </c:pt>
                <c:pt idx="10">
                  <c:v>19.562666666666669</c:v>
                </c:pt>
                <c:pt idx="11">
                  <c:v>19.529333333333337</c:v>
                </c:pt>
                <c:pt idx="12">
                  <c:v>19.517333333333333</c:v>
                </c:pt>
                <c:pt idx="13">
                  <c:v>19.160000000000004</c:v>
                </c:pt>
                <c:pt idx="14">
                  <c:v>19.269333333333332</c:v>
                </c:pt>
                <c:pt idx="15">
                  <c:v>18.786666666666669</c:v>
                </c:pt>
                <c:pt idx="16" formatCode="0.0">
                  <c:v>18.824000000000002</c:v>
                </c:pt>
                <c:pt idx="17" formatCode="0.0">
                  <c:v>19.208000000000002</c:v>
                </c:pt>
                <c:pt idx="18" formatCode="0.0">
                  <c:v>19.568000000000001</c:v>
                </c:pt>
                <c:pt idx="19" formatCode="0.0">
                  <c:v>19.442666666666664</c:v>
                </c:pt>
                <c:pt idx="20" formatCode="0.0">
                  <c:v>19.813333333333333</c:v>
                </c:pt>
                <c:pt idx="21" formatCode="0.0">
                  <c:v>20.338666666666668</c:v>
                </c:pt>
                <c:pt idx="22" formatCode="0.0">
                  <c:v>20.621333333333336</c:v>
                </c:pt>
              </c:numCache>
            </c:numRef>
          </c:val>
          <c:smooth val="0"/>
          <c:extLst>
            <c:ext xmlns:c16="http://schemas.microsoft.com/office/drawing/2014/chart" uri="{C3380CC4-5D6E-409C-BE32-E72D297353CC}">
              <c16:uniqueId val="{00000002-322C-47D4-8A1E-CC355653DC02}"/>
            </c:ext>
          </c:extLst>
        </c:ser>
        <c:dLbls>
          <c:showLegendKey val="0"/>
          <c:showVal val="0"/>
          <c:showCatName val="0"/>
          <c:showSerName val="0"/>
          <c:showPercent val="0"/>
          <c:showBubbleSize val="0"/>
        </c:dLbls>
        <c:marker val="1"/>
        <c:smooth val="0"/>
        <c:axId val="175710208"/>
        <c:axId val="106855744"/>
        <c:extLst/>
      </c:lineChart>
      <c:dateAx>
        <c:axId val="175710208"/>
        <c:scaling>
          <c:orientation val="minMax"/>
        </c:scaling>
        <c:delete val="0"/>
        <c:axPos val="b"/>
        <c:title>
          <c:tx>
            <c:rich>
              <a:bodyPr/>
              <a:lstStyle/>
              <a:p>
                <a:pPr>
                  <a:defRPr/>
                </a:pPr>
                <a:r>
                  <a:rPr lang="ja-JP" altLang="en-US" b="0" dirty="0"/>
                  <a:t>（年）</a:t>
                </a:r>
                <a:endParaRPr lang="en-US" altLang="ja-JP" b="0" dirty="0"/>
              </a:p>
            </c:rich>
          </c:tx>
          <c:layout>
            <c:manualLayout>
              <c:xMode val="edge"/>
              <c:yMode val="edge"/>
              <c:x val="0.94859814643911766"/>
              <c:y val="0.83103797805938995"/>
            </c:manualLayout>
          </c:layout>
          <c:overlay val="0"/>
        </c:title>
        <c:numFmt formatCode="General" sourceLinked="1"/>
        <c:majorTickMark val="none"/>
        <c:minorTickMark val="none"/>
        <c:tickLblPos val="low"/>
        <c:txPr>
          <a:bodyPr rot="0" anchor="b" anchorCtr="1"/>
          <a:lstStyle/>
          <a:p>
            <a:pPr>
              <a:defRPr sz="1200" baseline="0"/>
            </a:pPr>
            <a:endParaRPr lang="ja-JP"/>
          </a:p>
        </c:txPr>
        <c:crossAx val="106855744"/>
        <c:crosses val="autoZero"/>
        <c:auto val="0"/>
        <c:lblOffset val="100"/>
        <c:baseTimeUnit val="days"/>
      </c:dateAx>
      <c:valAx>
        <c:axId val="106855744"/>
        <c:scaling>
          <c:orientation val="minMax"/>
          <c:max val="24"/>
          <c:min val="18"/>
        </c:scaling>
        <c:delete val="0"/>
        <c:axPos val="l"/>
        <c:majorGridlines/>
        <c:title>
          <c:tx>
            <c:rich>
              <a:bodyPr rot="0" vert="wordArtVertRtl"/>
              <a:lstStyle/>
              <a:p>
                <a:pPr>
                  <a:defRPr/>
                </a:pPr>
                <a:r>
                  <a:rPr lang="ja-JP" altLang="en-US" sz="1200" b="0" dirty="0"/>
                  <a:t>５年平均温度</a:t>
                </a:r>
                <a:r>
                  <a:rPr lang="en-US" altLang="ja-JP" sz="1200" b="0" dirty="0"/>
                  <a:t>《</a:t>
                </a:r>
                <a:r>
                  <a:rPr lang="ja-JP" altLang="en-US" sz="1200" b="0" dirty="0"/>
                  <a:t>℃</a:t>
                </a:r>
                <a:r>
                  <a:rPr lang="en-US" altLang="ja-JP" sz="1200" b="0" dirty="0"/>
                  <a:t>》</a:t>
                </a:r>
                <a:endParaRPr lang="ja-JP" altLang="en-US" sz="1200" b="0" dirty="0"/>
              </a:p>
            </c:rich>
          </c:tx>
          <c:layout>
            <c:manualLayout>
              <c:xMode val="edge"/>
              <c:yMode val="edge"/>
              <c:x val="1.5249720607621602E-2"/>
              <c:y val="0.24221979751707676"/>
            </c:manualLayout>
          </c:layout>
          <c:overlay val="0"/>
        </c:title>
        <c:numFmt formatCode="0.0" sourceLinked="0"/>
        <c:majorTickMark val="none"/>
        <c:minorTickMark val="none"/>
        <c:tickLblPos val="nextTo"/>
        <c:spPr>
          <a:ln>
            <a:solidFill>
              <a:schemeClr val="tx1"/>
            </a:solidFill>
          </a:ln>
        </c:spPr>
        <c:txPr>
          <a:bodyPr/>
          <a:lstStyle/>
          <a:p>
            <a:pPr>
              <a:defRPr sz="1200" baseline="0"/>
            </a:pPr>
            <a:endParaRPr lang="ja-JP"/>
          </a:p>
        </c:txPr>
        <c:crossAx val="175710208"/>
        <c:crosses val="autoZero"/>
        <c:crossBetween val="between"/>
        <c:majorUnit val="0.5"/>
      </c:valAx>
      <c:spPr>
        <a:ln>
          <a:solidFill>
            <a:schemeClr val="tx1"/>
          </a:solidFill>
        </a:ln>
      </c:spPr>
    </c:plotArea>
    <c:legend>
      <c:legendPos val="b"/>
      <c:layout>
        <c:manualLayout>
          <c:xMode val="edge"/>
          <c:yMode val="edge"/>
          <c:x val="8.7977851024467327E-2"/>
          <c:y val="0.88065203021743199"/>
          <c:w val="0.89994862439457834"/>
          <c:h val="5.9811107192917663E-2"/>
        </c:manualLayout>
      </c:layout>
      <c:overlay val="0"/>
      <c:txPr>
        <a:bodyPr/>
        <a:lstStyle/>
        <a:p>
          <a:pPr>
            <a:defRPr sz="1200" baseline="0"/>
          </a:pPr>
          <a:endParaRPr lang="ja-JP"/>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2819451968793"/>
          <c:y val="4.8557967811989199E-2"/>
          <c:w val="0.84035889411024456"/>
          <c:h val="0.78678315828608614"/>
        </c:manualLayout>
      </c:layout>
      <c:scatterChart>
        <c:scatterStyle val="lineMarker"/>
        <c:varyColors val="0"/>
        <c:ser>
          <c:idx val="0"/>
          <c:order val="0"/>
          <c:spPr>
            <a:ln w="9525">
              <a:solidFill>
                <a:sysClr val="windowText" lastClr="000000"/>
              </a:solidFill>
              <a:prstDash val="sysDash"/>
            </a:ln>
          </c:spPr>
          <c:marker>
            <c:symbol val="none"/>
          </c:marker>
          <c:xVal>
            <c:numRef>
              <c:f>B_温暖化対策部会資料用!$O$4:$O$30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xVal>
          <c:yVal>
            <c:numRef>
              <c:f>B_温暖化対策部会資料用!$P$4:$P$30</c:f>
              <c:numCache>
                <c:formatCode>0</c:formatCode>
                <c:ptCount val="27"/>
                <c:pt idx="0">
                  <c:v>36.333333333333336</c:v>
                </c:pt>
                <c:pt idx="1">
                  <c:v>28.666666666666668</c:v>
                </c:pt>
                <c:pt idx="2">
                  <c:v>39.666666666666664</c:v>
                </c:pt>
                <c:pt idx="3">
                  <c:v>41.333333333333336</c:v>
                </c:pt>
                <c:pt idx="4">
                  <c:v>44.666666666666664</c:v>
                </c:pt>
                <c:pt idx="5">
                  <c:v>23</c:v>
                </c:pt>
                <c:pt idx="6">
                  <c:v>42</c:v>
                </c:pt>
                <c:pt idx="7">
                  <c:v>32</c:v>
                </c:pt>
                <c:pt idx="8">
                  <c:v>31.666666666666668</c:v>
                </c:pt>
                <c:pt idx="9">
                  <c:v>32</c:v>
                </c:pt>
                <c:pt idx="10">
                  <c:v>31.333333333333332</c:v>
                </c:pt>
                <c:pt idx="11">
                  <c:v>20.333333333333332</c:v>
                </c:pt>
                <c:pt idx="12">
                  <c:v>48.666666666666664</c:v>
                </c:pt>
                <c:pt idx="13">
                  <c:v>37.333333333333336</c:v>
                </c:pt>
                <c:pt idx="14">
                  <c:v>36</c:v>
                </c:pt>
                <c:pt idx="15">
                  <c:v>37.333333333333336</c:v>
                </c:pt>
                <c:pt idx="16">
                  <c:v>23</c:v>
                </c:pt>
                <c:pt idx="17">
                  <c:v>19.333333333333332</c:v>
                </c:pt>
                <c:pt idx="18">
                  <c:v>30.333333333333332</c:v>
                </c:pt>
                <c:pt idx="19">
                  <c:v>37.666666666666664</c:v>
                </c:pt>
                <c:pt idx="20">
                  <c:v>44.333333333333336</c:v>
                </c:pt>
                <c:pt idx="21">
                  <c:v>33.333333333333336</c:v>
                </c:pt>
                <c:pt idx="22">
                  <c:v>35.666666666666664</c:v>
                </c:pt>
                <c:pt idx="23" formatCode="#,##0_);[Red]\(#,##0\)">
                  <c:v>25.333333333333332</c:v>
                </c:pt>
                <c:pt idx="24" formatCode="General">
                  <c:v>38</c:v>
                </c:pt>
                <c:pt idx="25">
                  <c:v>51.666666666666664</c:v>
                </c:pt>
                <c:pt idx="26">
                  <c:v>65.333333333333329</c:v>
                </c:pt>
              </c:numCache>
            </c:numRef>
          </c:yVal>
          <c:smooth val="0"/>
          <c:extLst>
            <c:ext xmlns:c15="http://schemas.microsoft.com/office/drawing/2012/chart" uri="{02D57815-91ED-43cb-92C2-25804820EDAC}">
              <c15:filteredSeriesTitle>
                <c15:tx>
                  <c:strRef>
                    <c:extLst>
                      <c:ext uri="{02D57815-91ED-43cb-92C2-25804820EDAC}">
                        <c15:formulaRef>
                          <c15:sqref>B_温暖化対策部会資料用!$P$3</c15:sqref>
                        </c15:formulaRef>
                      </c:ext>
                    </c:extLst>
                    <c:strCache>
                      <c:ptCount val="1"/>
                      <c:pt idx="0">
                        <c:v>熱帯夜日数</c:v>
                      </c:pt>
                    </c:strCache>
                  </c:strRef>
                </c15:tx>
              </c15:filteredSeriesTitle>
            </c:ext>
            <c:ext xmlns:c16="http://schemas.microsoft.com/office/drawing/2014/chart" uri="{C3380CC4-5D6E-409C-BE32-E72D297353CC}">
              <c16:uniqueId val="{00000000-F592-4B91-97EF-6D2679FF43BF}"/>
            </c:ext>
          </c:extLst>
        </c:ser>
        <c:ser>
          <c:idx val="1"/>
          <c:order val="1"/>
          <c:spPr>
            <a:ln w="57150">
              <a:solidFill>
                <a:schemeClr val="accent1"/>
              </a:solidFill>
            </a:ln>
          </c:spPr>
          <c:marker>
            <c:symbol val="none"/>
          </c:marker>
          <c:xVal>
            <c:numRef>
              <c:f>B_温暖化対策部会資料用!$O$4:$O$30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xVal>
          <c:yVal>
            <c:numRef>
              <c:f>B_温暖化対策部会資料用!$Q$4:$Q$30</c:f>
              <c:numCache>
                <c:formatCode>General</c:formatCode>
                <c:ptCount val="27"/>
                <c:pt idx="2" formatCode="0">
                  <c:v>38.133333333333333</c:v>
                </c:pt>
                <c:pt idx="3" formatCode="0">
                  <c:v>35.466666666666669</c:v>
                </c:pt>
                <c:pt idx="4" formatCode="0">
                  <c:v>38.133333333333333</c:v>
                </c:pt>
                <c:pt idx="5" formatCode="0">
                  <c:v>36.6</c:v>
                </c:pt>
                <c:pt idx="6" formatCode="0">
                  <c:v>34.666666666666664</c:v>
                </c:pt>
                <c:pt idx="7" formatCode="0">
                  <c:v>32.133333333333333</c:v>
                </c:pt>
                <c:pt idx="8" formatCode="0">
                  <c:v>33.800000000000004</c:v>
                </c:pt>
                <c:pt idx="9" formatCode="0">
                  <c:v>29.466666666666669</c:v>
                </c:pt>
                <c:pt idx="10" formatCode="0">
                  <c:v>32.799999999999997</c:v>
                </c:pt>
                <c:pt idx="11" formatCode="0">
                  <c:v>33.93333333333333</c:v>
                </c:pt>
                <c:pt idx="12" formatCode="0">
                  <c:v>34.733333333333334</c:v>
                </c:pt>
                <c:pt idx="13" formatCode="0">
                  <c:v>35.933333333333337</c:v>
                </c:pt>
                <c:pt idx="14" formatCode="0">
                  <c:v>36.466666666666669</c:v>
                </c:pt>
                <c:pt idx="15" formatCode="0">
                  <c:v>30.600000000000005</c:v>
                </c:pt>
                <c:pt idx="16" formatCode="0">
                  <c:v>29.2</c:v>
                </c:pt>
                <c:pt idx="17" formatCode="0">
                  <c:v>29.533333333333331</c:v>
                </c:pt>
                <c:pt idx="18" formatCode="0">
                  <c:v>30.933333333333334</c:v>
                </c:pt>
                <c:pt idx="19" formatCode="0">
                  <c:v>32.93333333333333</c:v>
                </c:pt>
                <c:pt idx="20" formatCode="0">
                  <c:v>36.266666666666666</c:v>
                </c:pt>
                <c:pt idx="21" formatCode="0">
                  <c:v>35.266666666666673</c:v>
                </c:pt>
                <c:pt idx="22" formatCode="0">
                  <c:v>34.666666666666664</c:v>
                </c:pt>
                <c:pt idx="23" formatCode="0">
                  <c:v>36.799999999999997</c:v>
                </c:pt>
                <c:pt idx="24" formatCode="0">
                  <c:v>43.20000000000001</c:v>
                </c:pt>
              </c:numCache>
            </c:numRef>
          </c:yVal>
          <c:smooth val="0"/>
          <c:extLst>
            <c:ext xmlns:c15="http://schemas.microsoft.com/office/drawing/2012/chart" uri="{02D57815-91ED-43cb-92C2-25804820EDAC}">
              <c15:filteredSeriesTitle>
                <c15:tx>
                  <c:strRef>
                    <c:extLst>
                      <c:ext uri="{02D57815-91ED-43cb-92C2-25804820EDAC}">
                        <c15:formulaRef>
                          <c15:sqref>B_温暖化対策部会資料用!$Q$3</c15:sqref>
                        </c15:formulaRef>
                      </c:ext>
                    </c:extLst>
                    <c:strCache>
                      <c:ptCount val="1"/>
                      <c:pt idx="0">
                        <c:v>５年移動平均</c:v>
                      </c:pt>
                    </c:strCache>
                  </c:strRef>
                </c15:tx>
              </c15:filteredSeriesTitle>
            </c:ext>
            <c:ext xmlns:c16="http://schemas.microsoft.com/office/drawing/2014/chart" uri="{C3380CC4-5D6E-409C-BE32-E72D297353CC}">
              <c16:uniqueId val="{00000001-F592-4B91-97EF-6D2679FF43BF}"/>
            </c:ext>
          </c:extLst>
        </c:ser>
        <c:dLbls>
          <c:showLegendKey val="0"/>
          <c:showVal val="0"/>
          <c:showCatName val="0"/>
          <c:showSerName val="0"/>
          <c:showPercent val="0"/>
          <c:showBubbleSize val="0"/>
        </c:dLbls>
        <c:axId val="748113759"/>
        <c:axId val="748124575"/>
      </c:scatterChart>
      <c:valAx>
        <c:axId val="748113759"/>
        <c:scaling>
          <c:orientation val="minMax"/>
          <c:max val="2024"/>
          <c:min val="1998"/>
        </c:scaling>
        <c:delete val="0"/>
        <c:axPos val="b"/>
        <c:title>
          <c:tx>
            <c:rich>
              <a:bodyPr/>
              <a:lstStyle/>
              <a:p>
                <a:pPr>
                  <a:defRPr sz="1800"/>
                </a:pPr>
                <a:r>
                  <a:rPr lang="ja-JP" altLang="en-US" sz="1200" b="0" dirty="0"/>
                  <a:t>（年）</a:t>
                </a:r>
              </a:p>
            </c:rich>
          </c:tx>
          <c:layout>
            <c:manualLayout>
              <c:xMode val="edge"/>
              <c:yMode val="edge"/>
              <c:x val="0.92291681180349694"/>
              <c:y val="0.91069000589965499"/>
            </c:manualLayout>
          </c:layout>
          <c:overlay val="0"/>
        </c:title>
        <c:numFmt formatCode="General" sourceLinked="1"/>
        <c:majorTickMark val="out"/>
        <c:minorTickMark val="out"/>
        <c:tickLblPos val="nextTo"/>
        <c:spPr>
          <a:ln>
            <a:solidFill>
              <a:schemeClr val="tx1"/>
            </a:solidFill>
          </a:ln>
        </c:spPr>
        <c:txPr>
          <a:bodyPr rot="0" vert="horz"/>
          <a:lstStyle/>
          <a:p>
            <a:pPr>
              <a:defRPr sz="1200" b="0" baseline="0">
                <a:solidFill>
                  <a:schemeClr val="tx1"/>
                </a:solidFill>
                <a:latin typeface="+mj-ea"/>
                <a:ea typeface="+mj-ea"/>
              </a:defRPr>
            </a:pPr>
            <a:endParaRPr lang="ja-JP"/>
          </a:p>
        </c:txPr>
        <c:crossAx val="748124575"/>
        <c:crosses val="autoZero"/>
        <c:crossBetween val="midCat"/>
        <c:majorUnit val="2"/>
        <c:minorUnit val="1"/>
      </c:valAx>
      <c:valAx>
        <c:axId val="748124575"/>
        <c:scaling>
          <c:orientation val="minMax"/>
          <c:max val="65"/>
          <c:min val="15"/>
        </c:scaling>
        <c:delete val="0"/>
        <c:axPos val="l"/>
        <c:majorGridlines/>
        <c:title>
          <c:tx>
            <c:rich>
              <a:bodyPr rot="0" vert="wordArtVertRtl"/>
              <a:lstStyle/>
              <a:p>
                <a:pPr>
                  <a:defRPr sz="1800">
                    <a:solidFill>
                      <a:schemeClr val="tx1"/>
                    </a:solidFill>
                  </a:defRPr>
                </a:pPr>
                <a:r>
                  <a:rPr lang="ja-JP" altLang="en-US" sz="1200" b="0" dirty="0">
                    <a:solidFill>
                      <a:schemeClr val="tx1"/>
                    </a:solidFill>
                  </a:rPr>
                  <a:t>熱帯夜日数（日）</a:t>
                </a:r>
              </a:p>
            </c:rich>
          </c:tx>
          <c:layout>
            <c:manualLayout>
              <c:xMode val="edge"/>
              <c:yMode val="edge"/>
              <c:x val="3.190822127891828E-3"/>
              <c:y val="0.3129040319620634"/>
            </c:manualLayout>
          </c:layout>
          <c:overlay val="0"/>
        </c:title>
        <c:numFmt formatCode="0" sourceLinked="1"/>
        <c:majorTickMark val="out"/>
        <c:minorTickMark val="out"/>
        <c:tickLblPos val="nextTo"/>
        <c:spPr>
          <a:ln>
            <a:solidFill>
              <a:schemeClr val="tx1"/>
            </a:solidFill>
          </a:ln>
        </c:spPr>
        <c:txPr>
          <a:bodyPr/>
          <a:lstStyle/>
          <a:p>
            <a:pPr>
              <a:defRPr sz="1400">
                <a:latin typeface="+mj-ea"/>
                <a:ea typeface="+mj-ea"/>
              </a:defRPr>
            </a:pPr>
            <a:endParaRPr lang="ja-JP"/>
          </a:p>
        </c:txPr>
        <c:crossAx val="748113759"/>
        <c:crosses val="autoZero"/>
        <c:crossBetween val="midCat"/>
        <c:minorUnit val="5"/>
      </c:valAx>
    </c:plotArea>
    <c:legend>
      <c:legendPos val="r"/>
      <c:legendEntry>
        <c:idx val="0"/>
        <c:txPr>
          <a:bodyPr/>
          <a:lstStyle/>
          <a:p>
            <a:pPr>
              <a:defRPr sz="1200">
                <a:solidFill>
                  <a:schemeClr val="tx1"/>
                </a:solidFill>
                <a:latin typeface="+mj-ea"/>
                <a:ea typeface="+mj-ea"/>
              </a:defRPr>
            </a:pPr>
            <a:endParaRPr lang="ja-JP"/>
          </a:p>
        </c:txPr>
      </c:legendEntry>
      <c:legendEntry>
        <c:idx val="1"/>
        <c:txPr>
          <a:bodyPr/>
          <a:lstStyle/>
          <a:p>
            <a:pPr>
              <a:defRPr sz="1200">
                <a:solidFill>
                  <a:schemeClr val="tx1"/>
                </a:solidFill>
                <a:latin typeface="+mj-ea"/>
                <a:ea typeface="+mj-ea"/>
              </a:defRPr>
            </a:pPr>
            <a:endParaRPr lang="ja-JP"/>
          </a:p>
        </c:txPr>
      </c:legendEntry>
      <c:layout>
        <c:manualLayout>
          <c:xMode val="edge"/>
          <c:yMode val="edge"/>
          <c:x val="0.65129754375209514"/>
          <c:y val="7.2528752889033626E-2"/>
          <c:w val="0.23280718037373019"/>
          <c:h val="0.11245862536784035"/>
        </c:manualLayout>
      </c:layout>
      <c:overlay val="0"/>
      <c:spPr>
        <a:solidFill>
          <a:sysClr val="window" lastClr="FFFFFF"/>
        </a:solidFill>
        <a:ln>
          <a:solidFill>
            <a:sysClr val="windowText" lastClr="000000"/>
          </a:solidFill>
        </a:ln>
      </c:spPr>
      <c:txPr>
        <a:bodyPr/>
        <a:lstStyle/>
        <a:p>
          <a:pPr>
            <a:defRPr sz="1400">
              <a:solidFill>
                <a:schemeClr val="tx1"/>
              </a:solidFill>
              <a:latin typeface="+mj-ea"/>
              <a:ea typeface="+mj-ea"/>
            </a:defRPr>
          </a:pPr>
          <a:endParaRPr lang="ja-JP"/>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4313395280907"/>
          <c:y val="6.528944298629337E-2"/>
          <c:w val="0.87530116633060173"/>
          <c:h val="0.72112459900845727"/>
        </c:manualLayout>
      </c:layout>
      <c:barChart>
        <c:barDir val="col"/>
        <c:grouping val="clustered"/>
        <c:varyColors val="0"/>
        <c:ser>
          <c:idx val="0"/>
          <c:order val="0"/>
          <c:tx>
            <c:v>2000年</c:v>
          </c:tx>
          <c:spPr>
            <a:solidFill>
              <a:srgbClr val="C00000"/>
            </a:solidFill>
            <a:ln>
              <a:noFill/>
            </a:ln>
          </c:spPr>
          <c:invertIfNegative val="0"/>
          <c:dLbls>
            <c:spPr>
              <a:noFill/>
              <a:ln>
                <a:noFill/>
              </a:ln>
              <a:effectLst/>
            </c:spPr>
            <c:txPr>
              <a:bodyPr/>
              <a:lstStyle/>
              <a:p>
                <a:pPr>
                  <a:defRPr sz="1800" b="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('集計表（2020～2024)'!$B$10,'集計表（2020～2024)'!$D$10,'集計表（2020～2024)'!$F$10,'集計表（2020～2024)'!$H$10)</c:f>
              <c:numCache>
                <c:formatCode>General</c:formatCode>
                <c:ptCount val="4"/>
                <c:pt idx="0">
                  <c:v>46</c:v>
                </c:pt>
                <c:pt idx="1">
                  <c:v>36</c:v>
                </c:pt>
                <c:pt idx="2">
                  <c:v>29</c:v>
                </c:pt>
                <c:pt idx="3">
                  <c:v>37</c:v>
                </c:pt>
              </c:numCache>
            </c:numRef>
          </c:val>
          <c:extLst>
            <c:ext xmlns:c16="http://schemas.microsoft.com/office/drawing/2014/chart" uri="{C3380CC4-5D6E-409C-BE32-E72D297353CC}">
              <c16:uniqueId val="{00000000-C2EE-49D5-A183-8758CA452432}"/>
            </c:ext>
          </c:extLst>
        </c:ser>
        <c:ser>
          <c:idx val="2"/>
          <c:order val="1"/>
          <c:tx>
            <c:v>2021年</c:v>
          </c:tx>
          <c:spPr>
            <a:solidFill>
              <a:srgbClr val="0070C0"/>
            </a:solidFill>
          </c:spPr>
          <c:invertIfNegative val="0"/>
          <c:dLbls>
            <c:spPr>
              <a:noFill/>
              <a:ln>
                <a:noFill/>
              </a:ln>
              <a:effectLst/>
            </c:spPr>
            <c:txPr>
              <a:bodyPr wrap="square" lIns="38100" tIns="19050" rIns="38100" bIns="19050" anchor="ctr">
                <a:spAutoFit/>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('集計表（2019～2023）'!$C$16,'集計表（2019～2023）'!$E$16,'集計表（2019～2023）'!$G$16,'集計表（2019～2023）'!$I$16)</c:f>
              <c:numCache>
                <c:formatCode>General</c:formatCode>
                <c:ptCount val="4"/>
                <c:pt idx="0">
                  <c:v>41</c:v>
                </c:pt>
                <c:pt idx="1">
                  <c:v>32</c:v>
                </c:pt>
                <c:pt idx="2">
                  <c:v>20</c:v>
                </c:pt>
                <c:pt idx="3">
                  <c:v>31</c:v>
                </c:pt>
              </c:numCache>
            </c:numRef>
          </c:val>
          <c:extLst>
            <c:ext xmlns:c16="http://schemas.microsoft.com/office/drawing/2014/chart" uri="{C3380CC4-5D6E-409C-BE32-E72D297353CC}">
              <c16:uniqueId val="{00000001-C2EE-49D5-A183-8758CA452432}"/>
            </c:ext>
          </c:extLst>
        </c:ser>
        <c:ser>
          <c:idx val="1"/>
          <c:order val="2"/>
          <c:tx>
            <c:v>2022年</c:v>
          </c:tx>
          <c:spPr>
            <a:solidFill>
              <a:srgbClr val="92D050"/>
            </a:solidFill>
            <a:ln>
              <a:noFill/>
            </a:ln>
          </c:spPr>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('集計表（2020～2024)'!$C$16,'集計表（2020～2024)'!$E$16,'集計表（2020～2024)'!$G$16,'集計表（2020～2024)'!$I$16)</c:f>
              <c:numCache>
                <c:formatCode>General</c:formatCode>
                <c:ptCount val="4"/>
                <c:pt idx="0">
                  <c:v>46</c:v>
                </c:pt>
                <c:pt idx="1">
                  <c:v>36</c:v>
                </c:pt>
                <c:pt idx="2">
                  <c:v>26</c:v>
                </c:pt>
                <c:pt idx="3">
                  <c:v>36</c:v>
                </c:pt>
              </c:numCache>
            </c:numRef>
          </c:val>
          <c:extLst>
            <c:ext xmlns:c16="http://schemas.microsoft.com/office/drawing/2014/chart" uri="{C3380CC4-5D6E-409C-BE32-E72D297353CC}">
              <c16:uniqueId val="{00000002-C2EE-49D5-A183-8758CA452432}"/>
            </c:ext>
          </c:extLst>
        </c:ser>
        <c:dLbls>
          <c:showLegendKey val="0"/>
          <c:showVal val="1"/>
          <c:showCatName val="0"/>
          <c:showSerName val="0"/>
          <c:showPercent val="0"/>
          <c:showBubbleSize val="0"/>
        </c:dLbls>
        <c:gapWidth val="75"/>
        <c:axId val="104692224"/>
        <c:axId val="174739968"/>
      </c:barChart>
      <c:catAx>
        <c:axId val="104692224"/>
        <c:scaling>
          <c:orientation val="minMax"/>
        </c:scaling>
        <c:delete val="0"/>
        <c:axPos val="b"/>
        <c:title>
          <c:tx>
            <c:rich>
              <a:bodyPr/>
              <a:lstStyle/>
              <a:p>
                <a:pPr>
                  <a:defRPr>
                    <a:solidFill>
                      <a:schemeClr val="tx1"/>
                    </a:solidFill>
                  </a:defRPr>
                </a:pPr>
                <a:r>
                  <a:rPr lang="ja-JP" altLang="en-US" b="0">
                    <a:solidFill>
                      <a:schemeClr val="tx1"/>
                    </a:solidFill>
                  </a:rPr>
                  <a:t>（</a:t>
                </a:r>
                <a:r>
                  <a:rPr lang="en-US" altLang="ja-JP" b="0">
                    <a:solidFill>
                      <a:schemeClr val="tx1"/>
                    </a:solidFill>
                  </a:rPr>
                  <a:t>5</a:t>
                </a:r>
                <a:r>
                  <a:rPr lang="ja-JP" altLang="en-US" b="0">
                    <a:solidFill>
                      <a:schemeClr val="tx1"/>
                    </a:solidFill>
                  </a:rPr>
                  <a:t>年移動平均）</a:t>
                </a:r>
              </a:p>
            </c:rich>
          </c:tx>
          <c:layout>
            <c:manualLayout>
              <c:xMode val="edge"/>
              <c:yMode val="edge"/>
              <c:x val="0.76701404829595465"/>
              <c:y val="0.87971943235880123"/>
            </c:manualLayout>
          </c:layout>
          <c:overlay val="0"/>
        </c:title>
        <c:numFmt formatCode="General" sourceLinked="1"/>
        <c:majorTickMark val="none"/>
        <c:minorTickMark val="none"/>
        <c:tickLblPos val="nextTo"/>
        <c:spPr>
          <a:ln>
            <a:solidFill>
              <a:schemeClr val="tx1"/>
            </a:solidFill>
          </a:ln>
        </c:spPr>
        <c:txPr>
          <a:bodyPr/>
          <a:lstStyle/>
          <a:p>
            <a:pPr>
              <a:defRPr>
                <a:solidFill>
                  <a:schemeClr val="tx1"/>
                </a:solidFill>
              </a:defRPr>
            </a:pPr>
            <a:endParaRPr lang="ja-JP"/>
          </a:p>
        </c:txPr>
        <c:crossAx val="174739968"/>
        <c:crosses val="autoZero"/>
        <c:auto val="1"/>
        <c:lblAlgn val="ctr"/>
        <c:lblOffset val="100"/>
        <c:noMultiLvlLbl val="0"/>
      </c:catAx>
      <c:valAx>
        <c:axId val="174739968"/>
        <c:scaling>
          <c:orientation val="minMax"/>
        </c:scaling>
        <c:delete val="0"/>
        <c:axPos val="l"/>
        <c:title>
          <c:tx>
            <c:rich>
              <a:bodyPr rot="0" vert="wordArtVertRtl"/>
              <a:lstStyle/>
              <a:p>
                <a:pPr>
                  <a:defRPr>
                    <a:solidFill>
                      <a:schemeClr val="tx1"/>
                    </a:solidFill>
                  </a:defRPr>
                </a:pPr>
                <a:r>
                  <a:rPr lang="ja-JP" altLang="en-US">
                    <a:solidFill>
                      <a:schemeClr val="tx1"/>
                    </a:solidFill>
                  </a:rPr>
                  <a:t>熱帯夜日数（日）</a:t>
                </a:r>
              </a:p>
            </c:rich>
          </c:tx>
          <c:overlay val="0"/>
        </c:title>
        <c:numFmt formatCode="General" sourceLinked="1"/>
        <c:majorTickMark val="in"/>
        <c:minorTickMark val="none"/>
        <c:tickLblPos val="nextTo"/>
        <c:spPr>
          <a:ln>
            <a:solidFill>
              <a:schemeClr val="tx1"/>
            </a:solidFill>
          </a:ln>
        </c:spPr>
        <c:txPr>
          <a:bodyPr/>
          <a:lstStyle/>
          <a:p>
            <a:pPr>
              <a:defRPr sz="1200">
                <a:solidFill>
                  <a:schemeClr val="tx1"/>
                </a:solidFill>
              </a:defRPr>
            </a:pPr>
            <a:endParaRPr lang="ja-JP"/>
          </a:p>
        </c:txPr>
        <c:crossAx val="104692224"/>
        <c:crosses val="autoZero"/>
        <c:crossBetween val="between"/>
        <c:majorUnit val="5"/>
      </c:valAx>
      <c:spPr>
        <a:noFill/>
      </c:spPr>
    </c:plotArea>
    <c:legend>
      <c:legendPos val="b"/>
      <c:layout>
        <c:manualLayout>
          <c:xMode val="edge"/>
          <c:yMode val="edge"/>
          <c:x val="0.30844840273171331"/>
          <c:y val="0.8640005963756624"/>
          <c:w val="0.39645015292276825"/>
          <c:h val="7.0587836647284463E-2"/>
        </c:manualLayout>
      </c:layout>
      <c:overlay val="0"/>
      <c:txPr>
        <a:bodyPr/>
        <a:lstStyle/>
        <a:p>
          <a:pPr>
            <a:defRPr sz="1200">
              <a:solidFill>
                <a:schemeClr val="tx1"/>
              </a:solidFill>
            </a:defRPr>
          </a:pPr>
          <a:endParaRPr lang="ja-JP"/>
        </a:p>
      </c:txPr>
    </c:legend>
    <c:plotVisOnly val="1"/>
    <c:dispBlanksAs val="gap"/>
    <c:showDLblsOverMax val="0"/>
  </c:chart>
  <c:spPr>
    <a:solidFill>
      <a:schemeClr val="bg1"/>
    </a:solid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9886189087664"/>
          <c:y val="4.7543403464637396E-2"/>
          <c:w val="0.87530116633060173"/>
          <c:h val="0.72112459900845727"/>
        </c:manualLayout>
      </c:layout>
      <c:barChart>
        <c:barDir val="col"/>
        <c:grouping val="clustered"/>
        <c:varyColors val="0"/>
        <c:ser>
          <c:idx val="0"/>
          <c:order val="0"/>
          <c:tx>
            <c:v>2000年</c:v>
          </c:tx>
          <c:spPr>
            <a:solidFill>
              <a:srgbClr val="C00000"/>
            </a:solidFill>
            <a:ln>
              <a:noFill/>
            </a:ln>
          </c:spPr>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('集計表（2020～2024)'!$Q$10,'集計表（2020～2024)'!$S$10,'集計表（2020～2024)'!$U$10,'集計表（2020～2024)'!$W$10)</c:f>
              <c:numCache>
                <c:formatCode>General</c:formatCode>
                <c:ptCount val="4"/>
                <c:pt idx="0">
                  <c:v>46</c:v>
                </c:pt>
                <c:pt idx="1">
                  <c:v>36</c:v>
                </c:pt>
                <c:pt idx="2">
                  <c:v>29</c:v>
                </c:pt>
                <c:pt idx="3">
                  <c:v>37</c:v>
                </c:pt>
              </c:numCache>
            </c:numRef>
          </c:val>
          <c:extLst>
            <c:ext xmlns:c16="http://schemas.microsoft.com/office/drawing/2014/chart" uri="{C3380CC4-5D6E-409C-BE32-E72D297353CC}">
              <c16:uniqueId val="{00000000-CC92-44D5-9AB8-F3C9D7CC5A90}"/>
            </c:ext>
          </c:extLst>
        </c:ser>
        <c:ser>
          <c:idx val="2"/>
          <c:order val="1"/>
          <c:tx>
            <c:v>2021年</c:v>
          </c:tx>
          <c:spPr>
            <a:pattFill prst="dkUpDiag">
              <a:fgClr>
                <a:srgbClr val="0070C0"/>
              </a:fgClr>
              <a:bgClr>
                <a:schemeClr val="bg1"/>
              </a:bgClr>
            </a:pattFill>
          </c:spPr>
          <c:invertIfNegative val="0"/>
          <c:dLbls>
            <c:spPr>
              <a:noFill/>
              <a:ln>
                <a:noFill/>
              </a:ln>
              <a:effectLst/>
            </c:spPr>
            <c:txPr>
              <a:bodyPr wrap="square" lIns="38100" tIns="19050" rIns="38100" bIns="19050" anchor="ctr">
                <a:spAutoFit/>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('集計表（2019～2023）'!$R$16,'集計表（2019～2023）'!$T$16,'集計表（2019～2023）'!$V$16,'集計表（2019～2023）'!$X$16)</c:f>
              <c:numCache>
                <c:formatCode>General</c:formatCode>
                <c:ptCount val="4"/>
                <c:pt idx="0">
                  <c:v>36</c:v>
                </c:pt>
                <c:pt idx="1">
                  <c:v>24</c:v>
                </c:pt>
                <c:pt idx="2">
                  <c:v>15</c:v>
                </c:pt>
                <c:pt idx="3">
                  <c:v>25</c:v>
                </c:pt>
              </c:numCache>
            </c:numRef>
          </c:val>
          <c:extLst>
            <c:ext xmlns:c16="http://schemas.microsoft.com/office/drawing/2014/chart" uri="{C3380CC4-5D6E-409C-BE32-E72D297353CC}">
              <c16:uniqueId val="{00000001-CC92-44D5-9AB8-F3C9D7CC5A90}"/>
            </c:ext>
          </c:extLst>
        </c:ser>
        <c:ser>
          <c:idx val="1"/>
          <c:order val="2"/>
          <c:tx>
            <c:v>2022年</c:v>
          </c:tx>
          <c:spPr>
            <a:solidFill>
              <a:srgbClr val="92D050"/>
            </a:solidFill>
            <a:ln>
              <a:noFill/>
            </a:ln>
          </c:spPr>
          <c:invertIfNegative val="0"/>
          <c:dPt>
            <c:idx val="0"/>
            <c:invertIfNegative val="0"/>
            <c:bubble3D val="0"/>
            <c:spPr>
              <a:pattFill prst="dkUpDiag">
                <a:fgClr>
                  <a:srgbClr val="92D050"/>
                </a:fgClr>
                <a:bgClr>
                  <a:schemeClr val="bg1"/>
                </a:bgClr>
              </a:pattFill>
              <a:ln>
                <a:noFill/>
              </a:ln>
            </c:spPr>
            <c:extLst>
              <c:ext xmlns:c16="http://schemas.microsoft.com/office/drawing/2014/chart" uri="{C3380CC4-5D6E-409C-BE32-E72D297353CC}">
                <c16:uniqueId val="{00000001-3600-4BF0-9458-7A1722B73A23}"/>
              </c:ext>
            </c:extLst>
          </c:dPt>
          <c:dPt>
            <c:idx val="1"/>
            <c:invertIfNegative val="0"/>
            <c:bubble3D val="0"/>
            <c:spPr>
              <a:pattFill prst="dkUpDiag">
                <a:fgClr>
                  <a:srgbClr val="92D050"/>
                </a:fgClr>
                <a:bgClr>
                  <a:schemeClr val="bg1"/>
                </a:bgClr>
              </a:pattFill>
              <a:ln>
                <a:noFill/>
              </a:ln>
            </c:spPr>
            <c:extLst>
              <c:ext xmlns:c16="http://schemas.microsoft.com/office/drawing/2014/chart" uri="{C3380CC4-5D6E-409C-BE32-E72D297353CC}">
                <c16:uniqueId val="{00000002-3600-4BF0-9458-7A1722B73A23}"/>
              </c:ext>
            </c:extLst>
          </c:dPt>
          <c:dPt>
            <c:idx val="2"/>
            <c:invertIfNegative val="0"/>
            <c:bubble3D val="0"/>
            <c:spPr>
              <a:pattFill prst="dkUpDiag">
                <a:fgClr>
                  <a:srgbClr val="92D050"/>
                </a:fgClr>
                <a:bgClr>
                  <a:schemeClr val="bg1"/>
                </a:bgClr>
              </a:pattFill>
              <a:ln>
                <a:noFill/>
              </a:ln>
            </c:spPr>
            <c:extLst>
              <c:ext xmlns:c16="http://schemas.microsoft.com/office/drawing/2014/chart" uri="{C3380CC4-5D6E-409C-BE32-E72D297353CC}">
                <c16:uniqueId val="{00000003-3600-4BF0-9458-7A1722B73A23}"/>
              </c:ext>
            </c:extLst>
          </c:dPt>
          <c:dPt>
            <c:idx val="3"/>
            <c:invertIfNegative val="0"/>
            <c:bubble3D val="0"/>
            <c:spPr>
              <a:pattFill prst="dkUpDiag">
                <a:fgClr>
                  <a:srgbClr val="92D050"/>
                </a:fgClr>
                <a:bgClr>
                  <a:schemeClr val="bg1"/>
                </a:bgClr>
              </a:pattFill>
              <a:ln>
                <a:noFill/>
              </a:ln>
            </c:spPr>
            <c:extLst>
              <c:ext xmlns:c16="http://schemas.microsoft.com/office/drawing/2014/chart" uri="{C3380CC4-5D6E-409C-BE32-E72D297353CC}">
                <c16:uniqueId val="{00000004-3600-4BF0-9458-7A1722B73A23}"/>
              </c:ext>
            </c:extLst>
          </c:dPt>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('集計表（2020～2024)'!$R$16,'集計表（2020～2024)'!$T$16,'集計表（2020～2024)'!$V$16,'集計表（2020～2024)'!$X$16)</c:f>
              <c:numCache>
                <c:formatCode>General</c:formatCode>
                <c:ptCount val="4"/>
                <c:pt idx="0">
                  <c:v>37</c:v>
                </c:pt>
                <c:pt idx="1">
                  <c:v>24</c:v>
                </c:pt>
                <c:pt idx="2">
                  <c:v>16</c:v>
                </c:pt>
                <c:pt idx="3">
                  <c:v>25</c:v>
                </c:pt>
              </c:numCache>
            </c:numRef>
          </c:val>
          <c:extLst>
            <c:ext xmlns:c16="http://schemas.microsoft.com/office/drawing/2014/chart" uri="{C3380CC4-5D6E-409C-BE32-E72D297353CC}">
              <c16:uniqueId val="{00000002-CC92-44D5-9AB8-F3C9D7CC5A90}"/>
            </c:ext>
          </c:extLst>
        </c:ser>
        <c:dLbls>
          <c:showLegendKey val="0"/>
          <c:showVal val="1"/>
          <c:showCatName val="0"/>
          <c:showSerName val="0"/>
          <c:showPercent val="0"/>
          <c:showBubbleSize val="0"/>
        </c:dLbls>
        <c:gapWidth val="75"/>
        <c:axId val="104692224"/>
        <c:axId val="174739968"/>
      </c:barChart>
      <c:catAx>
        <c:axId val="104692224"/>
        <c:scaling>
          <c:orientation val="minMax"/>
        </c:scaling>
        <c:delete val="0"/>
        <c:axPos val="b"/>
        <c:title>
          <c:tx>
            <c:rich>
              <a:bodyPr/>
              <a:lstStyle/>
              <a:p>
                <a:pPr>
                  <a:defRPr>
                    <a:solidFill>
                      <a:schemeClr val="tx1"/>
                    </a:solidFill>
                  </a:defRPr>
                </a:pPr>
                <a:r>
                  <a:rPr lang="ja-JP" altLang="en-US" b="0">
                    <a:solidFill>
                      <a:schemeClr val="tx1"/>
                    </a:solidFill>
                  </a:rPr>
                  <a:t>（</a:t>
                </a:r>
                <a:r>
                  <a:rPr lang="en-US" altLang="ja-JP" b="0">
                    <a:solidFill>
                      <a:schemeClr val="tx1"/>
                    </a:solidFill>
                  </a:rPr>
                  <a:t>5</a:t>
                </a:r>
                <a:r>
                  <a:rPr lang="ja-JP" altLang="en-US" b="0">
                    <a:solidFill>
                      <a:schemeClr val="tx1"/>
                    </a:solidFill>
                  </a:rPr>
                  <a:t>年移動平均）</a:t>
                </a:r>
              </a:p>
            </c:rich>
          </c:tx>
          <c:layout>
            <c:manualLayout>
              <c:xMode val="edge"/>
              <c:yMode val="edge"/>
              <c:x val="0.73868805884659472"/>
              <c:y val="0.87174647956496942"/>
            </c:manualLayout>
          </c:layout>
          <c:overlay val="0"/>
        </c:title>
        <c:numFmt formatCode="General" sourceLinked="1"/>
        <c:majorTickMark val="none"/>
        <c:minorTickMark val="none"/>
        <c:tickLblPos val="nextTo"/>
        <c:spPr>
          <a:ln>
            <a:solidFill>
              <a:schemeClr val="tx1"/>
            </a:solidFill>
          </a:ln>
        </c:spPr>
        <c:txPr>
          <a:bodyPr/>
          <a:lstStyle/>
          <a:p>
            <a:pPr>
              <a:defRPr>
                <a:solidFill>
                  <a:schemeClr val="tx1"/>
                </a:solidFill>
              </a:defRPr>
            </a:pPr>
            <a:endParaRPr lang="ja-JP"/>
          </a:p>
        </c:txPr>
        <c:crossAx val="174739968"/>
        <c:crosses val="autoZero"/>
        <c:auto val="1"/>
        <c:lblAlgn val="ctr"/>
        <c:lblOffset val="100"/>
        <c:noMultiLvlLbl val="0"/>
      </c:catAx>
      <c:valAx>
        <c:axId val="174739968"/>
        <c:scaling>
          <c:orientation val="minMax"/>
        </c:scaling>
        <c:delete val="0"/>
        <c:axPos val="l"/>
        <c:title>
          <c:tx>
            <c:rich>
              <a:bodyPr rot="0" vert="wordArtVertRtl"/>
              <a:lstStyle/>
              <a:p>
                <a:pPr>
                  <a:defRPr>
                    <a:solidFill>
                      <a:schemeClr val="tx1"/>
                    </a:solidFill>
                  </a:defRPr>
                </a:pPr>
                <a:r>
                  <a:rPr lang="ja-JP" altLang="en-US">
                    <a:solidFill>
                      <a:schemeClr val="tx1"/>
                    </a:solidFill>
                  </a:rPr>
                  <a:t>熱帯夜日数（日）</a:t>
                </a:r>
              </a:p>
            </c:rich>
          </c:tx>
          <c:overlay val="0"/>
        </c:title>
        <c:numFmt formatCode="General" sourceLinked="1"/>
        <c:majorTickMark val="in"/>
        <c:minorTickMark val="none"/>
        <c:tickLblPos val="nextTo"/>
        <c:spPr>
          <a:ln>
            <a:solidFill>
              <a:schemeClr val="tx1"/>
            </a:solidFill>
          </a:ln>
        </c:spPr>
        <c:txPr>
          <a:bodyPr/>
          <a:lstStyle/>
          <a:p>
            <a:pPr>
              <a:defRPr sz="1200">
                <a:solidFill>
                  <a:schemeClr val="tx1"/>
                </a:solidFill>
              </a:defRPr>
            </a:pPr>
            <a:endParaRPr lang="ja-JP"/>
          </a:p>
        </c:txPr>
        <c:crossAx val="104692224"/>
        <c:crosses val="autoZero"/>
        <c:crossBetween val="between"/>
        <c:majorUnit val="5"/>
      </c:valAx>
      <c:spPr>
        <a:noFill/>
      </c:spPr>
    </c:plotArea>
    <c:legend>
      <c:legendPos val="b"/>
      <c:layout>
        <c:manualLayout>
          <c:xMode val="edge"/>
          <c:yMode val="edge"/>
          <c:x val="0.32748803304592239"/>
          <c:y val="0.87044062395123645"/>
          <c:w val="0.38324586833499524"/>
          <c:h val="7.2771707918267189E-2"/>
        </c:manualLayout>
      </c:layout>
      <c:overlay val="0"/>
      <c:txPr>
        <a:bodyPr/>
        <a:lstStyle/>
        <a:p>
          <a:pPr>
            <a:defRPr sz="1200">
              <a:solidFill>
                <a:schemeClr val="tx1"/>
              </a:solidFill>
            </a:defRPr>
          </a:pPr>
          <a:endParaRPr lang="ja-JP"/>
        </a:p>
      </c:txPr>
    </c:legend>
    <c:plotVisOnly val="1"/>
    <c:dispBlanksAs val="gap"/>
    <c:showDLblsOverMax val="0"/>
  </c:chart>
  <c:spPr>
    <a:solidFill>
      <a:schemeClr val="bg1"/>
    </a:solidFill>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0.69604</cdr:x>
      <cdr:y>0.74972</cdr:y>
    </cdr:from>
    <cdr:to>
      <cdr:x>0.99153</cdr:x>
      <cdr:y>0.82234</cdr:y>
    </cdr:to>
    <cdr:sp macro="" textlink="">
      <cdr:nvSpPr>
        <cdr:cNvPr id="2" name="テキスト ボックス 1"/>
        <cdr:cNvSpPr txBox="1"/>
      </cdr:nvSpPr>
      <cdr:spPr>
        <a:xfrm xmlns:a="http://schemas.openxmlformats.org/drawingml/2006/main">
          <a:off x="4246218" y="2836401"/>
          <a:ext cx="1802656" cy="2747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200" dirty="0"/>
            <a:t>(</a:t>
          </a:r>
          <a:r>
            <a:rPr lang="ja-JP" altLang="en-US" sz="1200" dirty="0"/>
            <a:t>注</a:t>
          </a:r>
          <a:r>
            <a:rPr lang="en-US" altLang="ja-JP" sz="1200" dirty="0"/>
            <a:t>)</a:t>
          </a:r>
          <a:r>
            <a:rPr lang="ja-JP" altLang="en-US" sz="1200" dirty="0"/>
            <a:t>　７月１日から９月３０日まで</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2024/11/5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67795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2</a:t>
            </a:fld>
            <a:endParaRPr kumimoji="1" lang="ja-JP" altLang="en-US"/>
          </a:p>
        </p:txBody>
      </p:sp>
    </p:spTree>
    <p:extLst>
      <p:ext uri="{BB962C8B-B14F-4D97-AF65-F5344CB8AC3E}">
        <p14:creationId xmlns:p14="http://schemas.microsoft.com/office/powerpoint/2010/main" val="144187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3</a:t>
            </a:fld>
            <a:endParaRPr kumimoji="1" lang="ja-JP" altLang="en-US"/>
          </a:p>
        </p:txBody>
      </p:sp>
    </p:spTree>
    <p:extLst>
      <p:ext uri="{BB962C8B-B14F-4D97-AF65-F5344CB8AC3E}">
        <p14:creationId xmlns:p14="http://schemas.microsoft.com/office/powerpoint/2010/main" val="159165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2024/11/5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2024/11/5</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chart" Target="../charts/chart1.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chart" Target="../charts/chart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chart" Target="../charts/chart3.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136104" y="2327484"/>
            <a:ext cx="12547175" cy="6924043"/>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a:grpSpLocks noChangeAspect="1"/>
          </p:cNvGrpSpPr>
          <p:nvPr/>
        </p:nvGrpSpPr>
        <p:grpSpPr>
          <a:xfrm>
            <a:off x="7760014" y="37134"/>
            <a:ext cx="4969454" cy="423459"/>
            <a:chOff x="6029203" y="46261"/>
            <a:chExt cx="5407394" cy="460777"/>
          </a:xfrm>
        </p:grpSpPr>
        <p:pic>
          <p:nvPicPr>
            <p:cNvPr id="102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85" name="図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33" name="Rectangle 2"/>
          <p:cNvSpPr>
            <a:spLocks noChangeArrowheads="1"/>
          </p:cNvSpPr>
          <p:nvPr/>
        </p:nvSpPr>
        <p:spPr bwMode="auto">
          <a:xfrm>
            <a:off x="500141" y="1075330"/>
            <a:ext cx="11809795" cy="892832"/>
          </a:xfrm>
          <a:prstGeom prst="rect">
            <a:avLst/>
          </a:prstGeom>
          <a:solidFill>
            <a:srgbClr val="DAEEF3"/>
          </a:solidFill>
          <a:ln w="38100" cmpd="dbl">
            <a:solidFill>
              <a:srgbClr val="000000"/>
            </a:solidFill>
            <a:miter lim="800000"/>
            <a:headEnd/>
            <a:tailEnd/>
          </a:ln>
        </p:spPr>
        <p:txBody>
          <a:bodyPr vert="horz" wrap="square" lIns="74295" tIns="72000" rIns="74295" bIns="8890" numCol="1" anchor="t" anchorCtr="0" compatLnSpc="1">
            <a:prstTxWarp prst="textNoShape">
              <a:avLst/>
            </a:prstTxWarp>
          </a:bodyP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目標１：住宅地域における夏の夜間の気温を下げることにより、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地球温暖化の影響を除外した</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熱帯夜日数</a:t>
            </a:r>
            <a:r>
              <a:rPr lang="en-US" altLang="ja-JP" sz="16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baseline="30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年より３割減らす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目標２：屋外空間における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既存のクールスポットの活用や創出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をすることにより、屋外空間における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夏の昼間の暑熱環境を改善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42" name="正方形/長方形 41"/>
          <p:cNvSpPr/>
          <p:nvPr/>
        </p:nvSpPr>
        <p:spPr>
          <a:xfrm>
            <a:off x="3055025" y="2030005"/>
            <a:ext cx="9674443" cy="220573"/>
          </a:xfrm>
          <a:prstGeom prst="rect">
            <a:avLst/>
          </a:prstGeom>
          <a:noFill/>
        </p:spPr>
        <p:txBody>
          <a:bodyPr wrap="none">
            <a:spAutoFit/>
          </a:bodyPr>
          <a:lstStyle/>
          <a:p>
            <a:pPr>
              <a:lnSpc>
                <a:spcPts val="10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地球温暖化の影響を除外した熱帯夜日数：都市化の影響が少ない全国</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地点のデータから算出した地球温暖化による影響と考えられる気温上昇分を除いて算出した熱帯夜日数</a:t>
            </a:r>
          </a:p>
        </p:txBody>
      </p:sp>
      <p:sp>
        <p:nvSpPr>
          <p:cNvPr id="99" name="角丸四角形 98"/>
          <p:cNvSpPr/>
          <p:nvPr/>
        </p:nvSpPr>
        <p:spPr>
          <a:xfrm>
            <a:off x="208472" y="2393444"/>
            <a:ext cx="3240000" cy="318924"/>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近年の状況</a:t>
            </a:r>
            <a:endParaRPr lang="en-US" altLang="ja-JP" sz="1600" b="1" dirty="0">
              <a:latin typeface="Meiryo UI" pitchFamily="50" charset="-128"/>
              <a:ea typeface="Meiryo UI" pitchFamily="50" charset="-128"/>
              <a:cs typeface="Meiryo UI" pitchFamily="50" charset="-128"/>
            </a:endParaRPr>
          </a:p>
        </p:txBody>
      </p:sp>
      <p:sp>
        <p:nvSpPr>
          <p:cNvPr id="37" name="正方形/長方形 36">
            <a:extLst>
              <a:ext uri="{FF2B5EF4-FFF2-40B4-BE49-F238E27FC236}">
                <a16:creationId xmlns:a16="http://schemas.microsoft.com/office/drawing/2014/main" id="{D8CFA37E-6DB6-4D5C-9E42-2A076297E1ED}"/>
              </a:ext>
            </a:extLst>
          </p:cNvPr>
          <p:cNvSpPr/>
          <p:nvPr/>
        </p:nvSpPr>
        <p:spPr>
          <a:xfrm>
            <a:off x="10785252" y="506929"/>
            <a:ext cx="1944216" cy="486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160" rtl="0" eaLnBrk="1" latinLnBrk="0" hangingPunct="1">
              <a:defRPr kumimoji="1" sz="2520" kern="1200">
                <a:solidFill>
                  <a:schemeClr val="lt1"/>
                </a:solidFill>
                <a:latin typeface="+mn-lt"/>
                <a:ea typeface="+mn-ea"/>
                <a:cs typeface="+mn-cs"/>
              </a:defRPr>
            </a:lvl1pPr>
            <a:lvl2pPr marL="640080" algn="l" defTabSz="1280160" rtl="0" eaLnBrk="1" latinLnBrk="0" hangingPunct="1">
              <a:defRPr kumimoji="1" sz="2520" kern="1200">
                <a:solidFill>
                  <a:schemeClr val="lt1"/>
                </a:solidFill>
                <a:latin typeface="+mn-lt"/>
                <a:ea typeface="+mn-ea"/>
                <a:cs typeface="+mn-cs"/>
              </a:defRPr>
            </a:lvl2pPr>
            <a:lvl3pPr marL="1280160" algn="l" defTabSz="1280160" rtl="0" eaLnBrk="1" latinLnBrk="0" hangingPunct="1">
              <a:defRPr kumimoji="1" sz="2520" kern="1200">
                <a:solidFill>
                  <a:schemeClr val="lt1"/>
                </a:solidFill>
                <a:latin typeface="+mn-lt"/>
                <a:ea typeface="+mn-ea"/>
                <a:cs typeface="+mn-cs"/>
              </a:defRPr>
            </a:lvl3pPr>
            <a:lvl4pPr marL="1920240" algn="l" defTabSz="1280160" rtl="0" eaLnBrk="1" latinLnBrk="0" hangingPunct="1">
              <a:defRPr kumimoji="1" sz="2520" kern="1200">
                <a:solidFill>
                  <a:schemeClr val="lt1"/>
                </a:solidFill>
                <a:latin typeface="+mn-lt"/>
                <a:ea typeface="+mn-ea"/>
                <a:cs typeface="+mn-cs"/>
              </a:defRPr>
            </a:lvl4pPr>
            <a:lvl5pPr marL="2560320" algn="l" defTabSz="1280160" rtl="0" eaLnBrk="1" latinLnBrk="0" hangingPunct="1">
              <a:defRPr kumimoji="1" sz="2520" kern="1200">
                <a:solidFill>
                  <a:schemeClr val="lt1"/>
                </a:solidFill>
                <a:latin typeface="+mn-lt"/>
                <a:ea typeface="+mn-ea"/>
                <a:cs typeface="+mn-cs"/>
              </a:defRPr>
            </a:lvl5pPr>
            <a:lvl6pPr marL="3200400" algn="l" defTabSz="1280160" rtl="0" eaLnBrk="1" latinLnBrk="0" hangingPunct="1">
              <a:defRPr kumimoji="1" sz="2520" kern="1200">
                <a:solidFill>
                  <a:schemeClr val="lt1"/>
                </a:solidFill>
                <a:latin typeface="+mn-lt"/>
                <a:ea typeface="+mn-ea"/>
                <a:cs typeface="+mn-cs"/>
              </a:defRPr>
            </a:lvl6pPr>
            <a:lvl7pPr marL="3840480" algn="l" defTabSz="1280160" rtl="0" eaLnBrk="1" latinLnBrk="0" hangingPunct="1">
              <a:defRPr kumimoji="1" sz="2520" kern="1200">
                <a:solidFill>
                  <a:schemeClr val="lt1"/>
                </a:solidFill>
                <a:latin typeface="+mn-lt"/>
                <a:ea typeface="+mn-ea"/>
                <a:cs typeface="+mn-cs"/>
              </a:defRPr>
            </a:lvl7pPr>
            <a:lvl8pPr marL="4480560" algn="l" defTabSz="1280160" rtl="0" eaLnBrk="1" latinLnBrk="0" hangingPunct="1">
              <a:defRPr kumimoji="1" sz="2520" kern="1200">
                <a:solidFill>
                  <a:schemeClr val="lt1"/>
                </a:solidFill>
                <a:latin typeface="+mn-lt"/>
                <a:ea typeface="+mn-ea"/>
                <a:cs typeface="+mn-cs"/>
              </a:defRPr>
            </a:lvl8pPr>
            <a:lvl9pPr marL="5120640" algn="l" defTabSz="1280160" rtl="0" eaLnBrk="1" latinLnBrk="0" hangingPunct="1">
              <a:defRPr kumimoji="1" sz="2520" kern="1200">
                <a:solidFill>
                  <a:schemeClr val="lt1"/>
                </a:solidFill>
                <a:latin typeface="+mn-lt"/>
                <a:ea typeface="+mn-ea"/>
                <a:cs typeface="+mn-cs"/>
              </a:defRPr>
            </a:lvl9pPr>
          </a:lstStyle>
          <a:p>
            <a:pPr algn="ctr"/>
            <a:r>
              <a:rPr kumimoji="1" lang="ja-JP" altLang="en-US" sz="2000" dirty="0">
                <a:solidFill>
                  <a:schemeClr val="tx1"/>
                </a:solidFill>
              </a:rPr>
              <a:t>資料１－</a:t>
            </a:r>
            <a:r>
              <a:rPr lang="ja-JP" altLang="en-US" sz="2000" dirty="0">
                <a:solidFill>
                  <a:schemeClr val="tx1"/>
                </a:solidFill>
              </a:rPr>
              <a:t>２</a:t>
            </a:r>
            <a:endParaRPr kumimoji="1" lang="ja-JP" altLang="en-US" sz="2000" dirty="0">
              <a:solidFill>
                <a:schemeClr val="tx1"/>
              </a:solidFill>
            </a:endParaRPr>
          </a:p>
        </p:txBody>
      </p:sp>
      <p:sp>
        <p:nvSpPr>
          <p:cNvPr id="49" name="正方形/長方形 48">
            <a:extLst>
              <a:ext uri="{FF2B5EF4-FFF2-40B4-BE49-F238E27FC236}">
                <a16:creationId xmlns:a16="http://schemas.microsoft.com/office/drawing/2014/main" id="{654E5C7B-EE93-474A-AF80-0DDD22E20BBB}"/>
              </a:ext>
            </a:extLst>
          </p:cNvPr>
          <p:cNvSpPr/>
          <p:nvPr/>
        </p:nvSpPr>
        <p:spPr>
          <a:xfrm>
            <a:off x="257766" y="2855207"/>
            <a:ext cx="1606530" cy="31052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大阪の熱帯夜日数</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618335E4-0D8F-4E14-98EF-303C17090B3B}"/>
              </a:ext>
            </a:extLst>
          </p:cNvPr>
          <p:cNvSpPr/>
          <p:nvPr/>
        </p:nvSpPr>
        <p:spPr>
          <a:xfrm>
            <a:off x="217689" y="3266159"/>
            <a:ext cx="6292937" cy="576825"/>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熱帯夜日数の状況（大阪、豊中、枚方の３地点の観測熱帯夜日数の平均）を</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図１に示す。</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8" name="直線コネクタ 57">
            <a:extLst>
              <a:ext uri="{FF2B5EF4-FFF2-40B4-BE49-F238E27FC236}">
                <a16:creationId xmlns:a16="http://schemas.microsoft.com/office/drawing/2014/main" id="{DEC890DA-A5E4-438E-9709-A8901EE9D35A}"/>
              </a:ext>
            </a:extLst>
          </p:cNvPr>
          <p:cNvCxnSpPr>
            <a:cxnSpLocks/>
          </p:cNvCxnSpPr>
          <p:nvPr/>
        </p:nvCxnSpPr>
        <p:spPr>
          <a:xfrm flipH="1" flipV="1">
            <a:off x="6472807" y="2712368"/>
            <a:ext cx="1" cy="6381904"/>
          </a:xfrm>
          <a:prstGeom prst="line">
            <a:avLst/>
          </a:prstGeom>
          <a:ln>
            <a:solidFill>
              <a:srgbClr val="3AA43A"/>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59" name="グラフ 58">
            <a:extLst>
              <a:ext uri="{FF2B5EF4-FFF2-40B4-BE49-F238E27FC236}">
                <a16:creationId xmlns:a16="http://schemas.microsoft.com/office/drawing/2014/main" id="{0E4F872E-AC23-4E95-B6D0-E08A9A68DE44}"/>
              </a:ext>
            </a:extLst>
          </p:cNvPr>
          <p:cNvGraphicFramePr>
            <a:graphicFrameLocks/>
          </p:cNvGraphicFramePr>
          <p:nvPr>
            <p:extLst>
              <p:ext uri="{D42A27DB-BD31-4B8C-83A1-F6EECF244321}">
                <p14:modId xmlns:p14="http://schemas.microsoft.com/office/powerpoint/2010/main" val="3982207590"/>
              </p:ext>
            </p:extLst>
          </p:nvPr>
        </p:nvGraphicFramePr>
        <p:xfrm>
          <a:off x="6544816" y="4792450"/>
          <a:ext cx="5829615" cy="3880426"/>
        </p:xfrm>
        <a:graphic>
          <a:graphicData uri="http://schemas.openxmlformats.org/drawingml/2006/chart">
            <c:chart xmlns:c="http://schemas.openxmlformats.org/drawingml/2006/chart" xmlns:r="http://schemas.openxmlformats.org/officeDocument/2006/relationships" r:id="rId15"/>
          </a:graphicData>
        </a:graphic>
      </p:graphicFrame>
      <p:sp>
        <p:nvSpPr>
          <p:cNvPr id="61" name="正方形/長方形 60">
            <a:extLst>
              <a:ext uri="{FF2B5EF4-FFF2-40B4-BE49-F238E27FC236}">
                <a16:creationId xmlns:a16="http://schemas.microsoft.com/office/drawing/2014/main" id="{E13162E0-AB5E-4B65-BE90-FF20A4A4B7AC}"/>
              </a:ext>
            </a:extLst>
          </p:cNvPr>
          <p:cNvSpPr/>
          <p:nvPr/>
        </p:nvSpPr>
        <p:spPr>
          <a:xfrm>
            <a:off x="862306" y="8512704"/>
            <a:ext cx="5011719"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図１ 年間熱帯夜日数の推移（気象庁データより大阪府作成）</a:t>
            </a:r>
          </a:p>
        </p:txBody>
      </p:sp>
      <p:sp>
        <p:nvSpPr>
          <p:cNvPr id="62" name="正方形/長方形 61">
            <a:extLst>
              <a:ext uri="{FF2B5EF4-FFF2-40B4-BE49-F238E27FC236}">
                <a16:creationId xmlns:a16="http://schemas.microsoft.com/office/drawing/2014/main" id="{4BB4A1D7-928A-47D2-A63A-37D845E995FC}"/>
              </a:ext>
            </a:extLst>
          </p:cNvPr>
          <p:cNvSpPr/>
          <p:nvPr/>
        </p:nvSpPr>
        <p:spPr>
          <a:xfrm>
            <a:off x="6568772" y="2855207"/>
            <a:ext cx="2568332" cy="31052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地点の日最低気温平均</a:t>
            </a:r>
          </a:p>
        </p:txBody>
      </p:sp>
      <p:sp>
        <p:nvSpPr>
          <p:cNvPr id="63" name="正方形/長方形 62">
            <a:extLst>
              <a:ext uri="{FF2B5EF4-FFF2-40B4-BE49-F238E27FC236}">
                <a16:creationId xmlns:a16="http://schemas.microsoft.com/office/drawing/2014/main" id="{500CFAC3-C1A4-464D-AF0D-2CBA576E0457}"/>
              </a:ext>
            </a:extLst>
          </p:cNvPr>
          <p:cNvSpPr/>
          <p:nvPr/>
        </p:nvSpPr>
        <p:spPr>
          <a:xfrm>
            <a:off x="6715394" y="8512704"/>
            <a:ext cx="6144251"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図２全国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地点の日最低気温平均の推移（気象庁データより大阪府作成）</a:t>
            </a:r>
          </a:p>
        </p:txBody>
      </p:sp>
      <p:sp>
        <p:nvSpPr>
          <p:cNvPr id="64" name="正方形/長方形 63">
            <a:extLst>
              <a:ext uri="{FF2B5EF4-FFF2-40B4-BE49-F238E27FC236}">
                <a16:creationId xmlns:a16="http://schemas.microsoft.com/office/drawing/2014/main" id="{59AB74AA-B0E3-49BC-98D5-9CBD0A8B441A}"/>
              </a:ext>
            </a:extLst>
          </p:cNvPr>
          <p:cNvSpPr/>
          <p:nvPr/>
        </p:nvSpPr>
        <p:spPr>
          <a:xfrm>
            <a:off x="6522442" y="3306464"/>
            <a:ext cx="6308492"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都市化の影響が少ない全国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地点の日最低気温平均を図</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に示す。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a:extLst>
              <a:ext uri="{FF2B5EF4-FFF2-40B4-BE49-F238E27FC236}">
                <a16:creationId xmlns:a16="http://schemas.microsoft.com/office/drawing/2014/main" id="{701B36FA-65C5-414D-99F5-908F39D415BC}"/>
              </a:ext>
            </a:extLst>
          </p:cNvPr>
          <p:cNvSpPr/>
          <p:nvPr/>
        </p:nvSpPr>
        <p:spPr>
          <a:xfrm>
            <a:off x="164315" y="4320416"/>
            <a:ext cx="6308492"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年の熱帯夜日数は、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日増加、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日増加している。</a:t>
            </a:r>
          </a:p>
        </p:txBody>
      </p:sp>
      <p:sp>
        <p:nvSpPr>
          <p:cNvPr id="35" name="正方形/長方形 34">
            <a:extLst>
              <a:ext uri="{FF2B5EF4-FFF2-40B4-BE49-F238E27FC236}">
                <a16:creationId xmlns:a16="http://schemas.microsoft.com/office/drawing/2014/main" id="{DB8E1480-812B-4CD3-B429-03F80D049C5D}"/>
              </a:ext>
            </a:extLst>
          </p:cNvPr>
          <p:cNvSpPr/>
          <p:nvPr/>
        </p:nvSpPr>
        <p:spPr>
          <a:xfrm>
            <a:off x="171401" y="3958056"/>
            <a:ext cx="6308492"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年の熱帯夜日数の状況は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日であり、過去最も多い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255981D9-9E40-4D0B-9CFA-EE9216BB9C8F}"/>
              </a:ext>
            </a:extLst>
          </p:cNvPr>
          <p:cNvSpPr/>
          <p:nvPr/>
        </p:nvSpPr>
        <p:spPr>
          <a:xfrm>
            <a:off x="6510626" y="3733770"/>
            <a:ext cx="6308492" cy="576825"/>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○都市化の影響が少ない地域でも、近年上昇傾向であり、特に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上昇傾向である。</a:t>
            </a:r>
          </a:p>
        </p:txBody>
      </p:sp>
      <p:sp>
        <p:nvSpPr>
          <p:cNvPr id="38" name="正方形/長方形 37">
            <a:extLst>
              <a:ext uri="{FF2B5EF4-FFF2-40B4-BE49-F238E27FC236}">
                <a16:creationId xmlns:a16="http://schemas.microsoft.com/office/drawing/2014/main" id="{3A873950-7803-451D-96EB-A64EC3F4FFC6}"/>
              </a:ext>
            </a:extLst>
          </p:cNvPr>
          <p:cNvSpPr/>
          <p:nvPr/>
        </p:nvSpPr>
        <p:spPr>
          <a:xfrm>
            <a:off x="6486978" y="4359085"/>
            <a:ext cx="6308492"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月の日最低気温の上昇が顕著にみてとれる。</a:t>
            </a:r>
          </a:p>
        </p:txBody>
      </p:sp>
      <p:sp>
        <p:nvSpPr>
          <p:cNvPr id="40" name="正方形/長方形 39">
            <a:extLst>
              <a:ext uri="{FF2B5EF4-FFF2-40B4-BE49-F238E27FC236}">
                <a16:creationId xmlns:a16="http://schemas.microsoft.com/office/drawing/2014/main" id="{13E41647-5E51-4D9E-91DA-665ED44BDB0D}"/>
              </a:ext>
            </a:extLst>
          </p:cNvPr>
          <p:cNvSpPr/>
          <p:nvPr/>
        </p:nvSpPr>
        <p:spPr>
          <a:xfrm>
            <a:off x="9122637" y="2640360"/>
            <a:ext cx="3614867" cy="571695"/>
          </a:xfrm>
          <a:prstGeom prst="rect">
            <a:avLst/>
          </a:prstGeom>
        </p:spPr>
        <p:txBody>
          <a:bodyPr wrap="square">
            <a:spAutoFit/>
          </a:bodyPr>
          <a:lstStyle/>
          <a:p>
            <a:pPr>
              <a:lnSpc>
                <a:spcPts val="2000"/>
              </a:lnSpc>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地点：網走、寿都、根室、石巻、山形、銚子、伏木、飯田、彦根、境、浜田、宮崎、多度津、名瀬、石垣島</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1" name="グラフ 40">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1187743594"/>
              </p:ext>
            </p:extLst>
          </p:nvPr>
        </p:nvGraphicFramePr>
        <p:xfrm>
          <a:off x="276278" y="4761744"/>
          <a:ext cx="6100565" cy="3783272"/>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402148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202136" y="677736"/>
            <a:ext cx="12397328" cy="8833509"/>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a:grpSpLocks noChangeAspect="1"/>
          </p:cNvGrpSpPr>
          <p:nvPr/>
        </p:nvGrpSpPr>
        <p:grpSpPr>
          <a:xfrm>
            <a:off x="7760014" y="37134"/>
            <a:ext cx="4969454" cy="423459"/>
            <a:chOff x="6029203" y="46261"/>
            <a:chExt cx="5407394" cy="460777"/>
          </a:xfrm>
        </p:grpSpPr>
        <p:pic>
          <p:nvPicPr>
            <p:cNvPr id="102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85" name="図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99" name="角丸四角形 98"/>
          <p:cNvSpPr/>
          <p:nvPr/>
        </p:nvSpPr>
        <p:spPr>
          <a:xfrm>
            <a:off x="192307" y="707341"/>
            <a:ext cx="3240000" cy="318924"/>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目標１の進捗状況</a:t>
            </a:r>
            <a:endParaRPr lang="en-US" altLang="ja-JP" sz="1600" b="1" dirty="0">
              <a:latin typeface="Meiryo UI" pitchFamily="50" charset="-128"/>
              <a:ea typeface="Meiryo UI" pitchFamily="50" charset="-128"/>
              <a:cs typeface="Meiryo UI" pitchFamily="50" charset="-128"/>
            </a:endParaRPr>
          </a:p>
        </p:txBody>
      </p:sp>
      <p:graphicFrame>
        <p:nvGraphicFramePr>
          <p:cNvPr id="29" name="グラフ 28">
            <a:extLst>
              <a:ext uri="{FF2B5EF4-FFF2-40B4-BE49-F238E27FC236}">
                <a16:creationId xmlns:a16="http://schemas.microsoft.com/office/drawing/2014/main" id="{BA855396-EF07-4CFD-B0E5-B3602CAC3922}"/>
              </a:ext>
            </a:extLst>
          </p:cNvPr>
          <p:cNvGraphicFramePr>
            <a:graphicFrameLocks/>
          </p:cNvGraphicFramePr>
          <p:nvPr>
            <p:extLst>
              <p:ext uri="{D42A27DB-BD31-4B8C-83A1-F6EECF244321}">
                <p14:modId xmlns:p14="http://schemas.microsoft.com/office/powerpoint/2010/main" val="110628420"/>
              </p:ext>
            </p:extLst>
          </p:nvPr>
        </p:nvGraphicFramePr>
        <p:xfrm>
          <a:off x="279020" y="5288114"/>
          <a:ext cx="5709091" cy="368895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0" name="グラフ 29">
            <a:extLst>
              <a:ext uri="{FF2B5EF4-FFF2-40B4-BE49-F238E27FC236}">
                <a16:creationId xmlns:a16="http://schemas.microsoft.com/office/drawing/2014/main" id="{B9CD074D-7AFF-4048-BE87-897673E60216}"/>
              </a:ext>
            </a:extLst>
          </p:cNvPr>
          <p:cNvGraphicFramePr>
            <a:graphicFrameLocks/>
          </p:cNvGraphicFramePr>
          <p:nvPr>
            <p:extLst>
              <p:ext uri="{D42A27DB-BD31-4B8C-83A1-F6EECF244321}">
                <p14:modId xmlns:p14="http://schemas.microsoft.com/office/powerpoint/2010/main" val="714994646"/>
              </p:ext>
            </p:extLst>
          </p:nvPr>
        </p:nvGraphicFramePr>
        <p:xfrm>
          <a:off x="6278745" y="5389833"/>
          <a:ext cx="6077361" cy="3665030"/>
        </p:xfrm>
        <a:graphic>
          <a:graphicData uri="http://schemas.openxmlformats.org/drawingml/2006/chart">
            <c:chart xmlns:c="http://schemas.openxmlformats.org/drawingml/2006/chart" xmlns:r="http://schemas.openxmlformats.org/officeDocument/2006/relationships" r:id="rId16"/>
          </a:graphicData>
        </a:graphic>
      </p:graphicFrame>
      <p:sp>
        <p:nvSpPr>
          <p:cNvPr id="32" name="正方形/長方形 31">
            <a:extLst>
              <a:ext uri="{FF2B5EF4-FFF2-40B4-BE49-F238E27FC236}">
                <a16:creationId xmlns:a16="http://schemas.microsoft.com/office/drawing/2014/main" id="{B9833967-7F61-49B8-A3E2-AE938A805180}"/>
              </a:ext>
            </a:extLst>
          </p:cNvPr>
          <p:cNvSpPr/>
          <p:nvPr/>
        </p:nvSpPr>
        <p:spPr>
          <a:xfrm>
            <a:off x="952895" y="8761040"/>
            <a:ext cx="5254863" cy="677108"/>
          </a:xfrm>
          <a:prstGeom prst="rect">
            <a:avLst/>
          </a:prstGeom>
        </p:spPr>
        <p:txBody>
          <a:bodyPr wrap="square">
            <a:spAutoFit/>
          </a:bodyPr>
          <a:lstStyle/>
          <a:p>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地球温暖化の影響を除外した熱帯夜日数の比較</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（５年移動平均値の回帰推定値による影響除外（計画進捗評価手法））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（気象庁データより大阪府作成）</a:t>
            </a:r>
          </a:p>
        </p:txBody>
      </p:sp>
      <p:sp>
        <p:nvSpPr>
          <p:cNvPr id="38" name="正方形/長方形 37">
            <a:extLst>
              <a:ext uri="{FF2B5EF4-FFF2-40B4-BE49-F238E27FC236}">
                <a16:creationId xmlns:a16="http://schemas.microsoft.com/office/drawing/2014/main" id="{3B3A72C3-1DAC-4954-AE15-B607C8999D7C}"/>
              </a:ext>
            </a:extLst>
          </p:cNvPr>
          <p:cNvSpPr/>
          <p:nvPr/>
        </p:nvSpPr>
        <p:spPr>
          <a:xfrm>
            <a:off x="6843503" y="8813884"/>
            <a:ext cx="5584611" cy="523220"/>
          </a:xfrm>
          <a:prstGeom prst="rect">
            <a:avLst/>
          </a:prstGeom>
        </p:spPr>
        <p:txBody>
          <a:bodyPr wrap="square">
            <a:spAutoFit/>
          </a:bodyPr>
          <a:lstStyle/>
          <a:p>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５年移動平均値の差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地球温暖化の影響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除外した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熱帯夜日数の比較</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（気象庁データより大阪府作成）</a:t>
            </a:r>
          </a:p>
        </p:txBody>
      </p:sp>
      <p:sp>
        <p:nvSpPr>
          <p:cNvPr id="45" name="角丸四角形 1">
            <a:extLst>
              <a:ext uri="{FF2B5EF4-FFF2-40B4-BE49-F238E27FC236}">
                <a16:creationId xmlns:a16="http://schemas.microsoft.com/office/drawing/2014/main" id="{EE723A6F-20B6-4812-A01C-57813A636E0C}"/>
              </a:ext>
            </a:extLst>
          </p:cNvPr>
          <p:cNvSpPr/>
          <p:nvPr/>
        </p:nvSpPr>
        <p:spPr>
          <a:xfrm>
            <a:off x="4672608" y="5087668"/>
            <a:ext cx="1459185" cy="3401865"/>
          </a:xfrm>
          <a:prstGeom prst="roundRect">
            <a:avLst>
              <a:gd name="adj" fmla="val 420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7" name="直線矢印コネクタ 46">
            <a:extLst>
              <a:ext uri="{FF2B5EF4-FFF2-40B4-BE49-F238E27FC236}">
                <a16:creationId xmlns:a16="http://schemas.microsoft.com/office/drawing/2014/main" id="{BBDDD1D7-BA6A-4B15-8353-A550EA5A056F}"/>
              </a:ext>
            </a:extLst>
          </p:cNvPr>
          <p:cNvCxnSpPr>
            <a:cxnSpLocks/>
          </p:cNvCxnSpPr>
          <p:nvPr/>
        </p:nvCxnSpPr>
        <p:spPr>
          <a:xfrm>
            <a:off x="4989741" y="5789257"/>
            <a:ext cx="742265" cy="9315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3C691ED0-B803-40D0-925F-645FDCDD73C1}"/>
              </a:ext>
            </a:extLst>
          </p:cNvPr>
          <p:cNvSpPr txBox="1"/>
          <p:nvPr/>
        </p:nvSpPr>
        <p:spPr>
          <a:xfrm>
            <a:off x="11039351" y="5143382"/>
            <a:ext cx="1256968" cy="492443"/>
          </a:xfrm>
          <a:prstGeom prst="rect">
            <a:avLst/>
          </a:prstGeom>
          <a:noFill/>
        </p:spPr>
        <p:txBody>
          <a:bodyPr wrap="square" lIns="0" tIns="0" rIns="0" bIns="0" rtlCol="0">
            <a:spAutoFit/>
          </a:bodyPr>
          <a:lstStyle/>
          <a:p>
            <a:pPr algn="ctr"/>
            <a:r>
              <a:rPr lang="en-US" altLang="ja-JP" sz="1600" dirty="0">
                <a:latin typeface="BIZ UDゴシック" panose="020B0400000000000000" pitchFamily="49" charset="-128"/>
                <a:ea typeface="BIZ UDゴシック" panose="020B0400000000000000" pitchFamily="49" charset="-128"/>
              </a:rPr>
              <a:t>3.2</a:t>
            </a:r>
            <a:r>
              <a:rPr lang="ja-JP" altLang="en-US" sz="1600" dirty="0">
                <a:latin typeface="BIZ UDゴシック" panose="020B0400000000000000" pitchFamily="49" charset="-128"/>
                <a:ea typeface="BIZ UDゴシック" panose="020B0400000000000000" pitchFamily="49" charset="-128"/>
              </a:rPr>
              <a:t>割減</a:t>
            </a:r>
            <a:endParaRPr lang="en-US" altLang="ja-JP" sz="1600" dirty="0">
              <a:latin typeface="BIZ UDゴシック" panose="020B0400000000000000" pitchFamily="49" charset="-128"/>
              <a:ea typeface="BIZ UDゴシック" panose="020B0400000000000000" pitchFamily="49" charset="-128"/>
            </a:endParaRPr>
          </a:p>
          <a:p>
            <a:pPr algn="ctr"/>
            <a:r>
              <a:rPr lang="en-US" altLang="ja-JP" sz="1600" dirty="0">
                <a:latin typeface="BIZ UDゴシック" panose="020B0400000000000000" pitchFamily="49" charset="-128"/>
                <a:ea typeface="BIZ UDゴシック" panose="020B0400000000000000" pitchFamily="49" charset="-128"/>
              </a:rPr>
              <a:t>(12</a:t>
            </a:r>
            <a:r>
              <a:rPr kumimoji="1" lang="ja-JP" altLang="en-US" sz="1600" dirty="0">
                <a:latin typeface="BIZ UDゴシック" panose="020B0400000000000000" pitchFamily="49" charset="-128"/>
                <a:ea typeface="BIZ UDゴシック" panose="020B0400000000000000" pitchFamily="49" charset="-128"/>
              </a:rPr>
              <a:t>日減</a:t>
            </a:r>
            <a:r>
              <a:rPr kumimoji="1" lang="en-US" altLang="ja-JP" sz="1600" dirty="0">
                <a:latin typeface="BIZ UDゴシック" panose="020B0400000000000000" pitchFamily="49" charset="-128"/>
                <a:ea typeface="BIZ UDゴシック" panose="020B0400000000000000" pitchFamily="49" charset="-128"/>
              </a:rPr>
              <a:t>)</a:t>
            </a:r>
          </a:p>
        </p:txBody>
      </p:sp>
      <p:cxnSp>
        <p:nvCxnSpPr>
          <p:cNvPr id="50" name="直線矢印コネクタ 49">
            <a:extLst>
              <a:ext uri="{FF2B5EF4-FFF2-40B4-BE49-F238E27FC236}">
                <a16:creationId xmlns:a16="http://schemas.microsoft.com/office/drawing/2014/main" id="{D0CED7FE-FA30-4C43-8966-24672C62F9F9}"/>
              </a:ext>
            </a:extLst>
          </p:cNvPr>
          <p:cNvCxnSpPr>
            <a:cxnSpLocks/>
          </p:cNvCxnSpPr>
          <p:nvPr/>
        </p:nvCxnSpPr>
        <p:spPr>
          <a:xfrm>
            <a:off x="11551217" y="6095140"/>
            <a:ext cx="570635" cy="41933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F90F8AA-E975-42F2-95E9-651BB208DEF8}"/>
              </a:ext>
            </a:extLst>
          </p:cNvPr>
          <p:cNvSpPr/>
          <p:nvPr/>
        </p:nvSpPr>
        <p:spPr>
          <a:xfrm>
            <a:off x="322683" y="2402326"/>
            <a:ext cx="5790085" cy="576825"/>
          </a:xfrm>
          <a:prstGeom prst="rect">
            <a:avLst/>
          </a:prstGeom>
        </p:spPr>
        <p:txBody>
          <a:bodyPr wrap="square" lIns="0" rIns="0">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計画進捗評価手法を用いて地球温暖化の影響を除外した熱帯夜日数の比較を</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図３に示す。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a:extLst>
              <a:ext uri="{FF2B5EF4-FFF2-40B4-BE49-F238E27FC236}">
                <a16:creationId xmlns:a16="http://schemas.microsoft.com/office/drawing/2014/main" id="{4E4EE7D4-9A28-4523-BFE9-8C83846AA48A}"/>
              </a:ext>
            </a:extLst>
          </p:cNvPr>
          <p:cNvSpPr/>
          <p:nvPr/>
        </p:nvSpPr>
        <p:spPr>
          <a:xfrm>
            <a:off x="279020" y="1416133"/>
            <a:ext cx="12038640" cy="325410"/>
          </a:xfrm>
          <a:prstGeom prst="rect">
            <a:avLst/>
          </a:prstGeom>
        </p:spPr>
        <p:txBody>
          <a:bodyPr wrap="square" lIns="0" rIns="0">
            <a:spAutoFit/>
          </a:bodyPr>
          <a:lstStyle/>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本計画の進行管理では、地球温暖化の影響を除外した７～９月における熱帯夜日数</a:t>
            </a:r>
            <a:r>
              <a:rPr lang="en-US" altLang="ja-JP" sz="1600"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を用いている。</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正方形/長方形 51">
            <a:extLst>
              <a:ext uri="{FF2B5EF4-FFF2-40B4-BE49-F238E27FC236}">
                <a16:creationId xmlns:a16="http://schemas.microsoft.com/office/drawing/2014/main" id="{61D5EC81-2648-4D98-85A2-589EDB95801C}"/>
              </a:ext>
            </a:extLst>
          </p:cNvPr>
          <p:cNvSpPr/>
          <p:nvPr/>
        </p:nvSpPr>
        <p:spPr>
          <a:xfrm>
            <a:off x="6131793" y="1677074"/>
            <a:ext cx="6929848" cy="315214"/>
          </a:xfrm>
          <a:prstGeom prst="rect">
            <a:avLst/>
          </a:prstGeom>
          <a:noFill/>
        </p:spPr>
        <p:txBody>
          <a:bodyPr wrap="square" lIns="0" rIns="0">
            <a:spAutoFit/>
          </a:bodyPr>
          <a:lstStyle/>
          <a:p>
            <a:pPr>
              <a:lnSpc>
                <a:spcPts val="20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熱帯夜日数は、猛暑や冷夏といった年々の変動の影響を軽減するため、５年間の平均値を用いて評価</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a:extLst>
              <a:ext uri="{FF2B5EF4-FFF2-40B4-BE49-F238E27FC236}">
                <a16:creationId xmlns:a16="http://schemas.microsoft.com/office/drawing/2014/main" id="{1F41504E-6E2D-4083-AFF4-588D05978528}"/>
              </a:ext>
            </a:extLst>
          </p:cNvPr>
          <p:cNvSpPr txBox="1"/>
          <p:nvPr/>
        </p:nvSpPr>
        <p:spPr>
          <a:xfrm>
            <a:off x="4783792" y="5148312"/>
            <a:ext cx="1256968" cy="492443"/>
          </a:xfrm>
          <a:prstGeom prst="rect">
            <a:avLst/>
          </a:prstGeom>
          <a:noFill/>
        </p:spPr>
        <p:txBody>
          <a:bodyPr wrap="square" lIns="0" tIns="0" rIns="0" bIns="0" rtlCol="0">
            <a:spAutoFit/>
          </a:bodyPr>
          <a:lstStyle/>
          <a:p>
            <a:pPr algn="ctr"/>
            <a:r>
              <a:rPr lang="en-US" altLang="ja-JP" sz="1600" dirty="0">
                <a:latin typeface="BIZ UDゴシック" panose="020B0400000000000000" pitchFamily="49" charset="-128"/>
                <a:ea typeface="BIZ UDゴシック" panose="020B0400000000000000" pitchFamily="49" charset="-128"/>
              </a:rPr>
              <a:t>0.3</a:t>
            </a:r>
            <a:r>
              <a:rPr lang="ja-JP" altLang="en-US" sz="1600" dirty="0">
                <a:latin typeface="BIZ UDゴシック" panose="020B0400000000000000" pitchFamily="49" charset="-128"/>
                <a:ea typeface="BIZ UDゴシック" panose="020B0400000000000000" pitchFamily="49" charset="-128"/>
              </a:rPr>
              <a:t>割減</a:t>
            </a:r>
            <a:endParaRPr lang="en-US" altLang="ja-JP" sz="1600" dirty="0">
              <a:latin typeface="BIZ UDゴシック" panose="020B0400000000000000" pitchFamily="49" charset="-128"/>
              <a:ea typeface="BIZ UDゴシック" panose="020B0400000000000000" pitchFamily="49" charset="-128"/>
            </a:endParaRPr>
          </a:p>
          <a:p>
            <a:pPr algn="ctr"/>
            <a:r>
              <a:rPr lang="en-US" altLang="ja-JP" sz="1600" dirty="0">
                <a:latin typeface="BIZ UDゴシック" panose="020B0400000000000000" pitchFamily="49" charset="-128"/>
                <a:ea typeface="BIZ UDゴシック" panose="020B0400000000000000" pitchFamily="49" charset="-128"/>
              </a:rPr>
              <a:t>(1</a:t>
            </a:r>
            <a:r>
              <a:rPr kumimoji="1" lang="ja-JP" altLang="en-US" sz="1600" dirty="0">
                <a:latin typeface="BIZ UDゴシック" panose="020B0400000000000000" pitchFamily="49" charset="-128"/>
                <a:ea typeface="BIZ UDゴシック" panose="020B0400000000000000" pitchFamily="49" charset="-128"/>
              </a:rPr>
              <a:t>日減</a:t>
            </a:r>
            <a:r>
              <a:rPr kumimoji="1" lang="en-US" altLang="ja-JP" sz="1600" dirty="0">
                <a:latin typeface="BIZ UDゴシック" panose="020B0400000000000000" pitchFamily="49" charset="-128"/>
                <a:ea typeface="BIZ UDゴシック" panose="020B0400000000000000" pitchFamily="49" charset="-128"/>
              </a:rPr>
              <a:t>)</a:t>
            </a:r>
          </a:p>
        </p:txBody>
      </p:sp>
      <p:sp>
        <p:nvSpPr>
          <p:cNvPr id="54" name="角丸四角形 1">
            <a:extLst>
              <a:ext uri="{FF2B5EF4-FFF2-40B4-BE49-F238E27FC236}">
                <a16:creationId xmlns:a16="http://schemas.microsoft.com/office/drawing/2014/main" id="{2A09606E-D789-44BF-849A-E8870A984A44}"/>
              </a:ext>
            </a:extLst>
          </p:cNvPr>
          <p:cNvSpPr/>
          <p:nvPr/>
        </p:nvSpPr>
        <p:spPr>
          <a:xfrm>
            <a:off x="11039351" y="5013056"/>
            <a:ext cx="1338113" cy="3518587"/>
          </a:xfrm>
          <a:prstGeom prst="roundRect">
            <a:avLst>
              <a:gd name="adj" fmla="val 420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A5F0817F-F153-450D-8218-B16CF851A159}"/>
              </a:ext>
            </a:extLst>
          </p:cNvPr>
          <p:cNvSpPr/>
          <p:nvPr/>
        </p:nvSpPr>
        <p:spPr>
          <a:xfrm>
            <a:off x="202260" y="1765068"/>
            <a:ext cx="6020678" cy="576825"/>
          </a:xfrm>
          <a:prstGeom prst="rect">
            <a:avLst/>
          </a:prstGeom>
        </p:spPr>
        <p:txBody>
          <a:bodyPr wrap="square">
            <a:spAutoFit/>
          </a:bodyPr>
          <a:lstStyle/>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＜地球温暖化の影響を除外した熱帯夜日数＞</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（５年移動平均値の</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回帰推定値による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影響除外（</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計画進捗評価</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a:extLst>
              <a:ext uri="{FF2B5EF4-FFF2-40B4-BE49-F238E27FC236}">
                <a16:creationId xmlns:a16="http://schemas.microsoft.com/office/drawing/2014/main" id="{99835520-4386-4264-BFE1-113B2D65C6CC}"/>
              </a:ext>
            </a:extLst>
          </p:cNvPr>
          <p:cNvCxnSpPr>
            <a:cxnSpLocks/>
          </p:cNvCxnSpPr>
          <p:nvPr/>
        </p:nvCxnSpPr>
        <p:spPr>
          <a:xfrm flipH="1" flipV="1">
            <a:off x="6328793" y="1954435"/>
            <a:ext cx="26616" cy="7382669"/>
          </a:xfrm>
          <a:prstGeom prst="line">
            <a:avLst/>
          </a:prstGeom>
          <a:ln>
            <a:solidFill>
              <a:srgbClr val="3AA43A"/>
            </a:solidFill>
            <a:prstDash val="sysDash"/>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9FAC4E2D-0419-4DFD-8B38-14D2557F7EA2}"/>
              </a:ext>
            </a:extLst>
          </p:cNvPr>
          <p:cNvSpPr/>
          <p:nvPr/>
        </p:nvSpPr>
        <p:spPr>
          <a:xfrm>
            <a:off x="6328792" y="2136304"/>
            <a:ext cx="6020678" cy="325410"/>
          </a:xfrm>
          <a:prstGeom prst="rect">
            <a:avLst/>
          </a:prstGeom>
        </p:spPr>
        <p:txBody>
          <a:bodyPr wrap="square">
            <a:spAutoFit/>
          </a:bodyPr>
          <a:lstStyle/>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A25B0CC5-4823-4540-8A72-9627C1119081}"/>
              </a:ext>
            </a:extLst>
          </p:cNvPr>
          <p:cNvSpPr/>
          <p:nvPr/>
        </p:nvSpPr>
        <p:spPr>
          <a:xfrm>
            <a:off x="268321" y="3000400"/>
            <a:ext cx="6178652" cy="581891"/>
          </a:xfrm>
          <a:prstGeom prst="rect">
            <a:avLst/>
          </a:prstGeom>
        </p:spPr>
        <p:txBody>
          <a:bodyPr wrap="square" lIns="0" rIns="0">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年の平均）の熱帯夜日数は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日で、</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1998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日に対し、</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であった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7F2A0A0D-8982-4758-B658-EF6285A8020E}"/>
              </a:ext>
            </a:extLst>
          </p:cNvPr>
          <p:cNvSpPr/>
          <p:nvPr/>
        </p:nvSpPr>
        <p:spPr>
          <a:xfrm>
            <a:off x="246099" y="3858669"/>
            <a:ext cx="6178652" cy="581891"/>
          </a:xfrm>
          <a:prstGeom prst="rect">
            <a:avLst/>
          </a:prstGeom>
        </p:spPr>
        <p:txBody>
          <a:bodyPr wrap="square" lIns="0" rIns="0">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○計画進捗手法では、地球温暖化の影響を、都市化の影響の少ない全国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の５年移動平均値の直線回帰を用いて推定値を算出している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EBD435A0-B487-4B8E-AD3A-85F4A00B1533}"/>
              </a:ext>
            </a:extLst>
          </p:cNvPr>
          <p:cNvSpPr/>
          <p:nvPr/>
        </p:nvSpPr>
        <p:spPr>
          <a:xfrm>
            <a:off x="208112" y="4471351"/>
            <a:ext cx="6178652" cy="833305"/>
          </a:xfrm>
          <a:prstGeom prst="rect">
            <a:avLst/>
          </a:prstGeom>
        </p:spPr>
        <p:txBody>
          <a:bodyPr wrap="square" lIns="0" rIns="0">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○都市化の影響の少ない全国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地点においても、近年（特に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気温上昇は顕著であり、</a:t>
            </a:r>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回帰推定値を用いた方法では、地球温暖化の影響を除外</a:t>
            </a:r>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しきれていないことも考えられる。</a:t>
            </a:r>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9980E1D9-2D28-4848-BFA3-1189D738416E}"/>
              </a:ext>
            </a:extLst>
          </p:cNvPr>
          <p:cNvSpPr/>
          <p:nvPr/>
        </p:nvSpPr>
        <p:spPr>
          <a:xfrm>
            <a:off x="6368082" y="2390444"/>
            <a:ext cx="6020678" cy="576825"/>
          </a:xfrm>
          <a:prstGeom prst="rect">
            <a:avLst/>
          </a:prstGeom>
        </p:spPr>
        <p:txBody>
          <a:bodyPr wrap="square">
            <a:spAutoFit/>
          </a:bodyPr>
          <a:lstStyle/>
          <a:p>
            <a:pPr>
              <a:lnSpc>
                <a:spcPts val="20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年の５年移動平均値の</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を地球温暖化の影響として除外した</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場合の熱帯夜日数（図４）</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a:extLst>
              <a:ext uri="{FF2B5EF4-FFF2-40B4-BE49-F238E27FC236}">
                <a16:creationId xmlns:a16="http://schemas.microsoft.com/office/drawing/2014/main" id="{7C351E0A-187C-4C2B-872E-FE4CB24C8B8A}"/>
              </a:ext>
            </a:extLst>
          </p:cNvPr>
          <p:cNvSpPr/>
          <p:nvPr/>
        </p:nvSpPr>
        <p:spPr>
          <a:xfrm>
            <a:off x="6433893" y="3288432"/>
            <a:ext cx="6178652" cy="581891"/>
          </a:xfrm>
          <a:prstGeom prst="rect">
            <a:avLst/>
          </a:prstGeom>
        </p:spPr>
        <p:txBody>
          <a:bodyPr wrap="square" lIns="0" rIns="0">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年の平均）の熱帯夜日数は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日で、</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1998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日に対し、</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であった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48E390D1-9D17-49BD-8131-9DE31D20E435}"/>
              </a:ext>
            </a:extLst>
          </p:cNvPr>
          <p:cNvSpPr/>
          <p:nvPr/>
        </p:nvSpPr>
        <p:spPr>
          <a:xfrm>
            <a:off x="6328792" y="2896080"/>
            <a:ext cx="6178652" cy="320344"/>
          </a:xfrm>
          <a:prstGeom prst="rect">
            <a:avLst/>
          </a:prstGeom>
        </p:spPr>
        <p:txBody>
          <a:bodyPr wrap="square" lIns="0" rIns="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年の除外温度：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0.95℃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a:extLst>
              <a:ext uri="{FF2B5EF4-FFF2-40B4-BE49-F238E27FC236}">
                <a16:creationId xmlns:a16="http://schemas.microsoft.com/office/drawing/2014/main" id="{B328F1D2-B90A-4CAA-91B4-12E09495A92F}"/>
              </a:ext>
            </a:extLst>
          </p:cNvPr>
          <p:cNvSpPr/>
          <p:nvPr/>
        </p:nvSpPr>
        <p:spPr>
          <a:xfrm>
            <a:off x="304929" y="3505955"/>
            <a:ext cx="6178652" cy="320344"/>
          </a:xfrm>
          <a:prstGeom prst="rect">
            <a:avLst/>
          </a:prstGeom>
        </p:spPr>
        <p:txBody>
          <a:bodyPr wrap="square" lIns="0" rIns="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年の除外温度：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0.36℃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0.60℃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0.42℃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E34F1C56-0C02-9DBD-C36D-8B6A0D460146}"/>
              </a:ext>
            </a:extLst>
          </p:cNvPr>
          <p:cNvSpPr/>
          <p:nvPr/>
        </p:nvSpPr>
        <p:spPr>
          <a:xfrm>
            <a:off x="280120" y="1093522"/>
            <a:ext cx="2906565" cy="31052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１．計画に基づく熱帯夜日数の状況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383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35296" y="657300"/>
            <a:ext cx="12528000" cy="8823820"/>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23071" y="36331"/>
            <a:ext cx="7673873"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1" name="正方形/長方形 70"/>
          <p:cNvSpPr/>
          <p:nvPr/>
        </p:nvSpPr>
        <p:spPr>
          <a:xfrm>
            <a:off x="8345016" y="6211323"/>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926348314"/>
              </p:ext>
            </p:extLst>
          </p:nvPr>
        </p:nvGraphicFramePr>
        <p:xfrm>
          <a:off x="268273" y="5388315"/>
          <a:ext cx="9739955" cy="3948789"/>
        </p:xfrm>
        <a:graphic>
          <a:graphicData uri="http://schemas.openxmlformats.org/drawingml/2006/table">
            <a:tbl>
              <a:tblPr firstRow="1" bandRow="1">
                <a:tableStyleId>{F5AB1C69-6EDB-4FF4-983F-18BD219EF322}</a:tableStyleId>
              </a:tblPr>
              <a:tblGrid>
                <a:gridCol w="1483491">
                  <a:extLst>
                    <a:ext uri="{9D8B030D-6E8A-4147-A177-3AD203B41FA5}">
                      <a16:colId xmlns:a16="http://schemas.microsoft.com/office/drawing/2014/main" val="1459275241"/>
                    </a:ext>
                  </a:extLst>
                </a:gridCol>
                <a:gridCol w="8256464">
                  <a:extLst>
                    <a:ext uri="{9D8B030D-6E8A-4147-A177-3AD203B41FA5}">
                      <a16:colId xmlns:a16="http://schemas.microsoft.com/office/drawing/2014/main" val="3731626996"/>
                    </a:ext>
                  </a:extLst>
                </a:gridCol>
              </a:tblGrid>
              <a:tr h="389284">
                <a:tc>
                  <a:txBody>
                    <a:bodyPr/>
                    <a:lstStyle/>
                    <a:p>
                      <a:pPr algn="ctr"/>
                      <a:r>
                        <a:rPr kumimoji="1" lang="ja-JP" altLang="en-US" sz="1200" kern="1200" dirty="0">
                          <a:solidFill>
                            <a:schemeClr val="dk1"/>
                          </a:solidFill>
                          <a:latin typeface="Meiryo UI" panose="020B0604030504040204" pitchFamily="50" charset="-128"/>
                          <a:ea typeface="Meiryo UI" panose="020B0604030504040204" pitchFamily="50" charset="-128"/>
                          <a:cs typeface="+mn-cs"/>
                        </a:rPr>
                        <a:t>計画で掲げた取組</a:t>
                      </a:r>
                    </a:p>
                  </a:txBody>
                  <a:tcPr anchor="ctr">
                    <a:solidFill>
                      <a:srgbClr val="9BBB59"/>
                    </a:solidFill>
                  </a:tcPr>
                </a:tc>
                <a:tc>
                  <a:txBody>
                    <a:bodyPr/>
                    <a:lstStyle/>
                    <a:p>
                      <a:pPr algn="ctr"/>
                      <a:r>
                        <a:rPr kumimoji="1" lang="en-US" altLang="ja-JP" sz="1200" kern="1200" dirty="0">
                          <a:solidFill>
                            <a:schemeClr val="tx1"/>
                          </a:solidFill>
                          <a:latin typeface="Meiryo UI" panose="020B0604030504040204" pitchFamily="50" charset="-128"/>
                          <a:ea typeface="Meiryo UI" panose="020B0604030504040204" pitchFamily="50" charset="-128"/>
                          <a:cs typeface="+mn-cs"/>
                        </a:rPr>
                        <a:t>2023</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（令和</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5</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年度の主な取組</a:t>
                      </a:r>
                    </a:p>
                  </a:txBody>
                  <a:tcPr anchor="ctr">
                    <a:solidFill>
                      <a:srgbClr val="9BBB59"/>
                    </a:solidFill>
                  </a:tcPr>
                </a:tc>
                <a:extLst>
                  <a:ext uri="{0D108BD9-81ED-4DB2-BD59-A6C34878D82A}">
                    <a16:rowId xmlns:a16="http://schemas.microsoft.com/office/drawing/2014/main" val="3433731871"/>
                  </a:ext>
                </a:extLst>
              </a:tr>
              <a:tr h="621680">
                <a:tc rowSpan="4">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人工排熱の低減</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○おおさか気候変動対策賞の実施</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受賞事業者：</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事業者（緩和分野</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10</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件、適応分野</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図５</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1193297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○おおさか気候変動対策賞特別賞（愛称：“涼”デザイン建築賞）の実施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特別賞：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8</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図６</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412221773"/>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○おおさか環境にやさしい建築賞の実施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大阪府知事賞：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件、部門賞：４件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128793"/>
                  </a:ext>
                </a:extLst>
              </a:tr>
              <a:tr h="365693">
                <a:tc vMerge="1">
                  <a:txBody>
                    <a:bodyPr/>
                    <a:lstStyle/>
                    <a:p>
                      <a:pPr algn="ct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l"/>
                      <a:r>
                        <a:rPr kumimoji="1" lang="ja-JP" altLang="en-US" sz="1300" b="0" kern="1200" dirty="0">
                          <a:solidFill>
                            <a:srgbClr val="000000"/>
                          </a:solidFill>
                          <a:latin typeface="Meiryo UI" panose="020B0604030504040204" pitchFamily="50" charset="-128"/>
                          <a:ea typeface="Meiryo UI" panose="020B0604030504040204" pitchFamily="50" charset="-128"/>
                          <a:cs typeface="+mn-cs"/>
                        </a:rPr>
                        <a:t>○事業者向け及び市町村職員向けエコドライブ講習会を実施</a:t>
                      </a:r>
                    </a:p>
                  </a:txBody>
                  <a:tcPr anchor="ctr"/>
                </a:tc>
                <a:extLst>
                  <a:ext uri="{0D108BD9-81ED-4DB2-BD59-A6C34878D82A}">
                    <a16:rowId xmlns:a16="http://schemas.microsoft.com/office/drawing/2014/main" val="135330642"/>
                  </a:ext>
                </a:extLst>
              </a:tr>
              <a:tr h="365693">
                <a:tc rowSpan="2">
                  <a:txBody>
                    <a:bodyPr/>
                    <a:lstStyle/>
                    <a:p>
                      <a:pPr algn="ct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建物・地表面の</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algn="ct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高温化抑制</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○森林環境税の活用による暑熱環境改善設備の設置</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実施件数：</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58</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290644902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○透水性舗装の整備　歩道</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施工実績：（府）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10,189㎡〕</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532544723"/>
                  </a:ext>
                </a:extLst>
              </a:tr>
              <a:tr h="365693">
                <a:tc rowSpan="2">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都市形態の改善</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○みどりの風促進区域における緑化推進</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公共緑化：</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20</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本、民有地緑化：植栽樹木</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17</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本</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885284834"/>
                  </a:ext>
                </a:extLst>
              </a:tr>
              <a:tr h="621680">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○大阪府営公園マスタープランに基づく、多様な自然とふれあい、都市の環境を保全する公園づくりの推進</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〔2023</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年度末における府営公園開設面積</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1,009.7ha〕</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50139988"/>
                  </a:ext>
                </a:extLst>
              </a:tr>
            </a:tbl>
          </a:graphicData>
        </a:graphic>
      </p:graphicFrame>
      <p:sp>
        <p:nvSpPr>
          <p:cNvPr id="9" name="テキスト ボックス 8"/>
          <p:cNvSpPr txBox="1"/>
          <p:nvPr/>
        </p:nvSpPr>
        <p:spPr>
          <a:xfrm>
            <a:off x="10075580" y="6705612"/>
            <a:ext cx="2515967" cy="553998"/>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図５</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おおさか気候変動対策賞</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（緩和分野）</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（大阪府知事賞）株式会社　川下機工</a:t>
            </a:r>
          </a:p>
        </p:txBody>
      </p:sp>
      <p:sp>
        <p:nvSpPr>
          <p:cNvPr id="44" name="テキスト ボックス 43"/>
          <p:cNvSpPr txBox="1"/>
          <p:nvPr/>
        </p:nvSpPr>
        <p:spPr>
          <a:xfrm>
            <a:off x="10059416" y="8761040"/>
            <a:ext cx="2603880" cy="707886"/>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図６</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おおさか気候変動対策賞特別賞</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（愛称：“涼”デザイン建築賞）</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（特別賞</a:t>
            </a:r>
            <a:r>
              <a:rPr lang="en-US" altLang="ja-JP" sz="1000" dirty="0">
                <a:latin typeface="Meiryo UI" panose="020B0604030504040204" pitchFamily="50" charset="-128"/>
                <a:ea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rPr>
              <a:t>件の１例）</a:t>
            </a:r>
            <a:endParaRPr lang="en-US" altLang="ja-JP" sz="1000" dirty="0">
              <a:latin typeface="Meiryo UI" panose="020B0604030504040204" pitchFamily="50" charset="-128"/>
              <a:ea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近畿大学</a:t>
            </a:r>
            <a:r>
              <a:rPr lang="en-US" altLang="ja-JP" sz="1000" dirty="0">
                <a:latin typeface="Meiryo UI" panose="020B0604030504040204" pitchFamily="50" charset="-128"/>
                <a:ea typeface="Meiryo UI" panose="020B0604030504040204" pitchFamily="50" charset="-128"/>
              </a:rPr>
              <a:t>E</a:t>
            </a:r>
            <a:r>
              <a:rPr lang="ja-JP" altLang="en-US" sz="1000" dirty="0">
                <a:latin typeface="Meiryo UI" panose="020B0604030504040204" pitchFamily="50" charset="-128"/>
                <a:ea typeface="Meiryo UI" panose="020B0604030504040204" pitchFamily="50" charset="-128"/>
              </a:rPr>
              <a:t>館（</a:t>
            </a:r>
            <a:r>
              <a:rPr lang="en-US" altLang="ja-JP" sz="1000" dirty="0">
                <a:latin typeface="Meiryo UI" panose="020B0604030504040204" pitchFamily="50" charset="-128"/>
                <a:ea typeface="Meiryo UI" panose="020B0604030504040204" pitchFamily="50" charset="-128"/>
              </a:rPr>
              <a:t>KDIX</a:t>
            </a:r>
            <a:r>
              <a:rPr lang="ja-JP" altLang="en-US" sz="1000" dirty="0">
                <a:latin typeface="Meiryo UI" panose="020B0604030504040204" pitchFamily="50" charset="-128"/>
                <a:ea typeface="Meiryo UI" panose="020B0604030504040204" pitchFamily="50" charset="-128"/>
              </a:rPr>
              <a:t>）</a:t>
            </a:r>
          </a:p>
        </p:txBody>
      </p:sp>
      <p:sp>
        <p:nvSpPr>
          <p:cNvPr id="38" name="正方形/長方形 37"/>
          <p:cNvSpPr/>
          <p:nvPr/>
        </p:nvSpPr>
        <p:spPr>
          <a:xfrm>
            <a:off x="242809" y="763648"/>
            <a:ext cx="2367956" cy="31052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２．計画に基づく取組の状況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a:grpSpLocks noChangeAspect="1"/>
          </p:cNvGrpSpPr>
          <p:nvPr/>
        </p:nvGrpSpPr>
        <p:grpSpPr>
          <a:xfrm>
            <a:off x="7768952" y="37134"/>
            <a:ext cx="4969454" cy="423459"/>
            <a:chOff x="6029203" y="46261"/>
            <a:chExt cx="5407394" cy="460777"/>
          </a:xfrm>
        </p:grpSpPr>
        <p:pic>
          <p:nvPicPr>
            <p:cNvPr id="37"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52" name="図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56" name="正方形/長方形 55">
            <a:extLst>
              <a:ext uri="{FF2B5EF4-FFF2-40B4-BE49-F238E27FC236}">
                <a16:creationId xmlns:a16="http://schemas.microsoft.com/office/drawing/2014/main" id="{79B04465-41DE-4ED8-9CEE-C1D1ADA2861B}"/>
              </a:ext>
            </a:extLst>
          </p:cNvPr>
          <p:cNvSpPr/>
          <p:nvPr/>
        </p:nvSpPr>
        <p:spPr>
          <a:xfrm>
            <a:off x="232576" y="5066135"/>
            <a:ext cx="2143536" cy="310529"/>
          </a:xfrm>
          <a:prstGeom prst="rect">
            <a:avLst/>
          </a:prstGeom>
          <a:ln w="25400">
            <a:noFill/>
          </a:ln>
        </p:spPr>
        <p:txBody>
          <a:bodyPr wrap="none" bIns="36000" anchor="ctr" anchorCtr="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〇計画に基づく庁内の取組</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a:extLst>
              <a:ext uri="{FF2B5EF4-FFF2-40B4-BE49-F238E27FC236}">
                <a16:creationId xmlns:a16="http://schemas.microsoft.com/office/drawing/2014/main" id="{3920FD0D-50C2-4722-975B-EF0A62BE2849}"/>
              </a:ext>
            </a:extLst>
          </p:cNvPr>
          <p:cNvSpPr/>
          <p:nvPr/>
        </p:nvSpPr>
        <p:spPr>
          <a:xfrm>
            <a:off x="232576" y="1128192"/>
            <a:ext cx="3307316" cy="310529"/>
          </a:xfrm>
          <a:prstGeom prst="rect">
            <a:avLst/>
          </a:prstGeom>
          <a:ln w="25400">
            <a:noFill/>
          </a:ln>
        </p:spPr>
        <p:txBody>
          <a:bodyPr wrap="none" bIns="36000" anchor="ctr" anchorCtr="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〇ヒートアイランド対策指標に基づく実施率</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a:extLst>
              <a:ext uri="{FF2B5EF4-FFF2-40B4-BE49-F238E27FC236}">
                <a16:creationId xmlns:a16="http://schemas.microsoft.com/office/drawing/2014/main" id="{B093FBB3-113E-47B4-BCAF-EB25ABAA227E}"/>
              </a:ext>
            </a:extLst>
          </p:cNvPr>
          <p:cNvSpPr/>
          <p:nvPr/>
        </p:nvSpPr>
        <p:spPr>
          <a:xfrm>
            <a:off x="232576" y="4494946"/>
            <a:ext cx="12075425" cy="449670"/>
          </a:xfrm>
          <a:prstGeom prst="rect">
            <a:avLst/>
          </a:prstGeom>
          <a:ln w="25400">
            <a:noFill/>
          </a:ln>
        </p:spPr>
        <p:txBody>
          <a:bodyPr wrap="square" bIns="36000" anchor="ctr" anchorCtr="0">
            <a:spAutoFit/>
          </a:bodyPr>
          <a:lstStyle/>
          <a:p>
            <a:pPr>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ネットアンケート、②高日射反射率塗料の出荷量推移（日本塗料工業会）、③④全国屋上・壁面緑化施工実績調査（国土交通省）、⑤府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、⑥透水性・保水性舗装施工実績（府内市町村）、⑦遮熱性舗装施工実績（路面温度上昇抑制舗装研究会）⑧府環境白書  の資料より推計</a:t>
            </a:r>
          </a:p>
        </p:txBody>
      </p:sp>
      <p:graphicFrame>
        <p:nvGraphicFramePr>
          <p:cNvPr id="2" name="表 1">
            <a:extLst>
              <a:ext uri="{FF2B5EF4-FFF2-40B4-BE49-F238E27FC236}">
                <a16:creationId xmlns:a16="http://schemas.microsoft.com/office/drawing/2014/main" id="{649C1802-D2E0-4EB4-B049-FE1A9D62BCBF}"/>
              </a:ext>
            </a:extLst>
          </p:cNvPr>
          <p:cNvGraphicFramePr>
            <a:graphicFrameLocks noGrp="1"/>
          </p:cNvGraphicFramePr>
          <p:nvPr/>
        </p:nvGraphicFramePr>
        <p:xfrm>
          <a:off x="370340" y="1421330"/>
          <a:ext cx="11937661" cy="3060097"/>
        </p:xfrm>
        <a:graphic>
          <a:graphicData uri="http://schemas.openxmlformats.org/drawingml/2006/table">
            <a:tbl>
              <a:tblPr>
                <a:tableStyleId>{AF606853-7671-496A-8E4F-DF71F8EC918B}</a:tableStyleId>
              </a:tblPr>
              <a:tblGrid>
                <a:gridCol w="1339706">
                  <a:extLst>
                    <a:ext uri="{9D8B030D-6E8A-4147-A177-3AD203B41FA5}">
                      <a16:colId xmlns:a16="http://schemas.microsoft.com/office/drawing/2014/main" val="2120887122"/>
                    </a:ext>
                  </a:extLst>
                </a:gridCol>
                <a:gridCol w="2283677">
                  <a:extLst>
                    <a:ext uri="{9D8B030D-6E8A-4147-A177-3AD203B41FA5}">
                      <a16:colId xmlns:a16="http://schemas.microsoft.com/office/drawing/2014/main" val="4283507734"/>
                    </a:ext>
                  </a:extLst>
                </a:gridCol>
                <a:gridCol w="1334390">
                  <a:extLst>
                    <a:ext uri="{9D8B030D-6E8A-4147-A177-3AD203B41FA5}">
                      <a16:colId xmlns:a16="http://schemas.microsoft.com/office/drawing/2014/main" val="1053710220"/>
                    </a:ext>
                  </a:extLst>
                </a:gridCol>
                <a:gridCol w="1744972">
                  <a:extLst>
                    <a:ext uri="{9D8B030D-6E8A-4147-A177-3AD203B41FA5}">
                      <a16:colId xmlns:a16="http://schemas.microsoft.com/office/drawing/2014/main" val="502691844"/>
                    </a:ext>
                  </a:extLst>
                </a:gridCol>
                <a:gridCol w="1744972">
                  <a:extLst>
                    <a:ext uri="{9D8B030D-6E8A-4147-A177-3AD203B41FA5}">
                      <a16:colId xmlns:a16="http://schemas.microsoft.com/office/drawing/2014/main" val="3716775420"/>
                    </a:ext>
                  </a:extLst>
                </a:gridCol>
                <a:gridCol w="1744972">
                  <a:extLst>
                    <a:ext uri="{9D8B030D-6E8A-4147-A177-3AD203B41FA5}">
                      <a16:colId xmlns:a16="http://schemas.microsoft.com/office/drawing/2014/main" val="50786770"/>
                    </a:ext>
                  </a:extLst>
                </a:gridCol>
                <a:gridCol w="1744972">
                  <a:extLst>
                    <a:ext uri="{9D8B030D-6E8A-4147-A177-3AD203B41FA5}">
                      <a16:colId xmlns:a16="http://schemas.microsoft.com/office/drawing/2014/main" val="673945339"/>
                    </a:ext>
                  </a:extLst>
                </a:gridCol>
              </a:tblGrid>
              <a:tr h="586151">
                <a:tc gridSpan="2">
                  <a:txBody>
                    <a:bodyPr/>
                    <a:lstStyle/>
                    <a:p>
                      <a:pPr algn="ctr" fontAlgn="ctr"/>
                      <a:r>
                        <a:rPr lang="ja-JP" sz="1400" b="1" u="none" strike="noStrike" dirty="0">
                          <a:solidFill>
                            <a:sysClr val="windowText" lastClr="000000"/>
                          </a:solidFill>
                          <a:effectLst/>
                        </a:rPr>
                        <a:t>項目</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sz="1400" b="1" u="none" strike="noStrike" dirty="0">
                          <a:solidFill>
                            <a:sysClr val="windowText" lastClr="000000"/>
                          </a:solidFill>
                          <a:effectLst/>
                        </a:rPr>
                        <a:t>単位</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ysClr val="windowText" lastClr="000000"/>
                          </a:solidFill>
                          <a:effectLst/>
                        </a:rPr>
                        <a:t>2000年</a:t>
                      </a:r>
                      <a:br>
                        <a:rPr lang="en-US" sz="1400" b="1" u="none" strike="noStrike" dirty="0">
                          <a:solidFill>
                            <a:sysClr val="windowText" lastClr="000000"/>
                          </a:solidFill>
                          <a:effectLst/>
                        </a:rPr>
                      </a:br>
                      <a:r>
                        <a:rPr lang="en-US" sz="1400" b="1" u="none" strike="noStrike" dirty="0">
                          <a:solidFill>
                            <a:sysClr val="windowText" lastClr="000000"/>
                          </a:solidFill>
                          <a:effectLst/>
                        </a:rPr>
                        <a:t>（</a:t>
                      </a:r>
                      <a:r>
                        <a:rPr lang="en-US" sz="1400" b="1" u="none" strike="noStrike" dirty="0" err="1">
                          <a:solidFill>
                            <a:sysClr val="windowText" lastClr="000000"/>
                          </a:solidFill>
                          <a:effectLst/>
                        </a:rPr>
                        <a:t>基準年</a:t>
                      </a:r>
                      <a:r>
                        <a:rPr lang="en-US" sz="1400" b="1" u="none" strike="noStrike" dirty="0">
                          <a:solidFill>
                            <a:sysClr val="windowText" lastClr="000000"/>
                          </a:solidFill>
                          <a:effectLst/>
                        </a:rPr>
                        <a:t>）</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ysClr val="windowText" lastClr="000000"/>
                          </a:solidFill>
                          <a:effectLst/>
                        </a:rPr>
                        <a:t>2021年</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chemeClr val="tx1"/>
                          </a:solidFill>
                          <a:effectLst/>
                        </a:rPr>
                        <a:t>2022年</a:t>
                      </a:r>
                      <a:endParaRPr lang="ja-JP" sz="14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ysClr val="windowText" lastClr="000000"/>
                          </a:solidFill>
                          <a:effectLst/>
                        </a:rPr>
                        <a:t>2025年</a:t>
                      </a:r>
                      <a:r>
                        <a:rPr lang="en-US" sz="1200" b="1" u="none" strike="noStrike" dirty="0">
                          <a:solidFill>
                            <a:sysClr val="windowText" lastClr="000000"/>
                          </a:solidFill>
                          <a:effectLst/>
                        </a:rPr>
                        <a:t>（目標年）</a:t>
                      </a:r>
                      <a:br>
                        <a:rPr lang="en-US" sz="1400" b="1" u="none" strike="noStrike" dirty="0">
                          <a:solidFill>
                            <a:sysClr val="windowText" lastClr="000000"/>
                          </a:solidFill>
                          <a:effectLst/>
                        </a:rPr>
                      </a:br>
                      <a:r>
                        <a:rPr lang="en-US" sz="1400" b="1" u="none" strike="noStrike" dirty="0" err="1">
                          <a:solidFill>
                            <a:sysClr val="windowText" lastClr="000000"/>
                          </a:solidFill>
                          <a:effectLst/>
                        </a:rPr>
                        <a:t>の推計値</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77332077"/>
                  </a:ext>
                </a:extLst>
              </a:tr>
              <a:tr h="281429">
                <a:tc>
                  <a:txBody>
                    <a:bodyPr/>
                    <a:lstStyle/>
                    <a:p>
                      <a:pPr algn="ctr" fontAlgn="ctr"/>
                      <a:r>
                        <a:rPr lang="ja-JP" sz="1400" u="none" strike="noStrike" dirty="0">
                          <a:solidFill>
                            <a:sysClr val="windowText" lastClr="000000"/>
                          </a:solidFill>
                          <a:effectLst/>
                        </a:rPr>
                        <a:t>人工排熱</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①省エネ活動</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ja-JP" sz="1400" u="none" strike="noStrike" dirty="0">
                          <a:solidFill>
                            <a:sysClr val="windowText" lastClr="000000"/>
                          </a:solidFill>
                          <a:effectLst/>
                        </a:rPr>
                        <a:t>実施率（％）</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17.2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34.1</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36.5</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86.7</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8276537"/>
                  </a:ext>
                </a:extLst>
              </a:tr>
              <a:tr h="281429">
                <a:tc rowSpan="4">
                  <a:txBody>
                    <a:bodyPr/>
                    <a:lstStyle/>
                    <a:p>
                      <a:pPr algn="ctr" fontAlgn="ctr"/>
                      <a:r>
                        <a:rPr lang="ja-JP" sz="1400" u="none" strike="noStrike">
                          <a:solidFill>
                            <a:sysClr val="windowText" lastClr="000000"/>
                          </a:solidFill>
                          <a:effectLst/>
                        </a:rPr>
                        <a:t>建築物および</a:t>
                      </a:r>
                      <a:br>
                        <a:rPr lang="ja-JP" sz="1400" u="none" strike="noStrike">
                          <a:solidFill>
                            <a:sysClr val="windowText" lastClr="000000"/>
                          </a:solidFill>
                          <a:effectLst/>
                        </a:rPr>
                      </a:br>
                      <a:r>
                        <a:rPr lang="ja-JP" sz="1400" u="none" strike="noStrike">
                          <a:solidFill>
                            <a:sysClr val="windowText" lastClr="000000"/>
                          </a:solidFill>
                          <a:effectLst/>
                        </a:rPr>
                        <a:t>その敷地</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②高反射塗装・瓦</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rowSpan="4">
                  <a:txBody>
                    <a:bodyPr/>
                    <a:lstStyle/>
                    <a:p>
                      <a:pPr algn="ctr" fontAlgn="ctr"/>
                      <a:r>
                        <a:rPr lang="ja-JP" sz="1400" u="none" strike="noStrike" dirty="0">
                          <a:solidFill>
                            <a:sysClr val="windowText" lastClr="000000"/>
                          </a:solidFill>
                          <a:effectLst/>
                        </a:rPr>
                        <a:t>普及率（％）</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7.7</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8.4</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13.8</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14645919"/>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③屋上緑化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4570793"/>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④壁面緑化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0.05</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0.05</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0.04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00048530"/>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⑤太陽光パネル</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sz="1400" u="none" strike="noStrike" dirty="0">
                          <a:solidFill>
                            <a:sysClr val="windowText" lastClr="000000"/>
                          </a:solidFill>
                          <a:effectLst/>
                        </a:rPr>
                        <a:t>－</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3.4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3.6</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5.4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06280497"/>
                  </a:ext>
                </a:extLst>
              </a:tr>
              <a:tr h="392686">
                <a:tc rowSpan="3">
                  <a:txBody>
                    <a:bodyPr/>
                    <a:lstStyle/>
                    <a:p>
                      <a:pPr algn="ctr" fontAlgn="ctr"/>
                      <a:r>
                        <a:rPr lang="ja-JP" sz="1400" u="none" strike="noStrike" dirty="0">
                          <a:solidFill>
                            <a:sysClr val="windowText" lastClr="000000"/>
                          </a:solidFill>
                          <a:effectLst/>
                        </a:rPr>
                        <a:t>地表面対策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⑥透水性・保水性舗装（道路）</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ja-JP" sz="1400" u="none" strike="noStrike">
                          <a:solidFill>
                            <a:sysClr val="windowText" lastClr="000000"/>
                          </a:solidFill>
                          <a:effectLst/>
                        </a:rPr>
                        <a:t>普及率（％）</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2.2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2.2</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3.2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80566126"/>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⑦高反射舗装</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vMerge="1">
                  <a:txBody>
                    <a:bodyPr/>
                    <a:lstStyle/>
                    <a:p>
                      <a:endParaRPr kumimoji="1" lang="ja-JP" altLang="en-US"/>
                    </a:p>
                  </a:txBody>
                  <a:tcPr/>
                </a:tc>
                <a:tc>
                  <a:txBody>
                    <a:bodyPr/>
                    <a:lstStyle/>
                    <a:p>
                      <a:pPr algn="ctr" fontAlgn="ctr"/>
                      <a:r>
                        <a:rPr lang="ja-JP" sz="1400" u="none" strike="noStrike" dirty="0">
                          <a:solidFill>
                            <a:sysClr val="windowText" lastClr="000000"/>
                          </a:solidFill>
                          <a:effectLst/>
                        </a:rPr>
                        <a:t>－</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0.03</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0.03</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0.03</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35669805"/>
                  </a:ext>
                </a:extLst>
              </a:tr>
              <a:tr h="392686">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⑧緑化（低・高木緑化）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ja-JP" sz="1400" u="none" strike="noStrike">
                          <a:solidFill>
                            <a:sysClr val="windowText" lastClr="000000"/>
                          </a:solidFill>
                          <a:effectLst/>
                        </a:rPr>
                        <a:t>緑被率（％）</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a:solidFill>
                            <a:sysClr val="windowText" lastClr="000000"/>
                          </a:solidFill>
                          <a:effectLst/>
                        </a:rPr>
                        <a:t>14</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14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20</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26615423"/>
                  </a:ext>
                </a:extLst>
              </a:tr>
            </a:tbl>
          </a:graphicData>
        </a:graphic>
      </p:graphicFrame>
      <p:pic>
        <p:nvPicPr>
          <p:cNvPr id="4" name="図 3">
            <a:extLst>
              <a:ext uri="{FF2B5EF4-FFF2-40B4-BE49-F238E27FC236}">
                <a16:creationId xmlns:a16="http://schemas.microsoft.com/office/drawing/2014/main" id="{A5E97799-B4E8-4B85-9684-4C7A143B0C44}"/>
              </a:ext>
            </a:extLst>
          </p:cNvPr>
          <p:cNvPicPr>
            <a:picLocks noChangeAspect="1"/>
          </p:cNvPicPr>
          <p:nvPr/>
        </p:nvPicPr>
        <p:blipFill>
          <a:blip r:embed="rId15"/>
          <a:stretch>
            <a:fillRect/>
          </a:stretch>
        </p:blipFill>
        <p:spPr>
          <a:xfrm>
            <a:off x="10119985" y="5156340"/>
            <a:ext cx="2297228" cy="1531485"/>
          </a:xfrm>
          <a:prstGeom prst="rect">
            <a:avLst/>
          </a:prstGeom>
        </p:spPr>
      </p:pic>
      <p:pic>
        <p:nvPicPr>
          <p:cNvPr id="35" name="図 2" descr="建物の前の家&#10;&#10;自動的に生成された説明">
            <a:extLst>
              <a:ext uri="{FF2B5EF4-FFF2-40B4-BE49-F238E27FC236}">
                <a16:creationId xmlns:a16="http://schemas.microsoft.com/office/drawing/2014/main" id="{66202EB0-3455-4322-8768-082DEFC1304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55867" y="7284344"/>
            <a:ext cx="2225464" cy="148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55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38">
            <a:extLst>
              <a:ext uri="{FF2B5EF4-FFF2-40B4-BE49-F238E27FC236}">
                <a16:creationId xmlns:a16="http://schemas.microsoft.com/office/drawing/2014/main" id="{35D4B9DF-7961-478E-B514-03218579EE6F}"/>
              </a:ext>
            </a:extLst>
          </p:cNvPr>
          <p:cNvSpPr/>
          <p:nvPr/>
        </p:nvSpPr>
        <p:spPr>
          <a:xfrm>
            <a:off x="136800" y="612479"/>
            <a:ext cx="12528000" cy="4494794"/>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7" name="角丸四角形 32">
            <a:extLst>
              <a:ext uri="{FF2B5EF4-FFF2-40B4-BE49-F238E27FC236}">
                <a16:creationId xmlns:a16="http://schemas.microsoft.com/office/drawing/2014/main" id="{DFFC54B3-5543-48E4-9802-8C1B594AE80E}"/>
              </a:ext>
            </a:extLst>
          </p:cNvPr>
          <p:cNvSpPr/>
          <p:nvPr/>
        </p:nvSpPr>
        <p:spPr>
          <a:xfrm>
            <a:off x="157782" y="642447"/>
            <a:ext cx="3240000" cy="318924"/>
          </a:xfrm>
          <a:prstGeom prst="roundRect">
            <a:avLst>
              <a:gd name="adj" fmla="val 0"/>
            </a:avLst>
          </a:prstGeom>
          <a:solidFill>
            <a:srgbClr val="3AA43A"/>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目標２の進捗状況</a:t>
            </a:r>
            <a:endParaRPr lang="en-US" altLang="ja-JP" sz="1600" b="1" dirty="0">
              <a:latin typeface="Meiryo UI" pitchFamily="50" charset="-128"/>
              <a:ea typeface="Meiryo UI" pitchFamily="50" charset="-128"/>
              <a:cs typeface="Meiryo UI" pitchFamily="50" charset="-128"/>
            </a:endParaRPr>
          </a:p>
        </p:txBody>
      </p:sp>
      <p:graphicFrame>
        <p:nvGraphicFramePr>
          <p:cNvPr id="8" name="表 7">
            <a:extLst>
              <a:ext uri="{FF2B5EF4-FFF2-40B4-BE49-F238E27FC236}">
                <a16:creationId xmlns:a16="http://schemas.microsoft.com/office/drawing/2014/main" id="{2857D350-F092-4138-8DD4-CAB4EF7D36F9}"/>
              </a:ext>
            </a:extLst>
          </p:cNvPr>
          <p:cNvGraphicFramePr>
            <a:graphicFrameLocks noGrp="1"/>
          </p:cNvGraphicFramePr>
          <p:nvPr>
            <p:extLst>
              <p:ext uri="{D42A27DB-BD31-4B8C-83A1-F6EECF244321}">
                <p14:modId xmlns:p14="http://schemas.microsoft.com/office/powerpoint/2010/main" val="2156758021"/>
              </p:ext>
            </p:extLst>
          </p:nvPr>
        </p:nvGraphicFramePr>
        <p:xfrm>
          <a:off x="177372" y="1215189"/>
          <a:ext cx="10241354" cy="3817102"/>
        </p:xfrm>
        <a:graphic>
          <a:graphicData uri="http://schemas.openxmlformats.org/drawingml/2006/table">
            <a:tbl>
              <a:tblPr firstRow="1" bandRow="1">
                <a:tableStyleId>{F5AB1C69-6EDB-4FF4-983F-18BD219EF322}</a:tableStyleId>
              </a:tblPr>
              <a:tblGrid>
                <a:gridCol w="1522557">
                  <a:extLst>
                    <a:ext uri="{9D8B030D-6E8A-4147-A177-3AD203B41FA5}">
                      <a16:colId xmlns:a16="http://schemas.microsoft.com/office/drawing/2014/main" val="3071943201"/>
                    </a:ext>
                  </a:extLst>
                </a:gridCol>
                <a:gridCol w="8718797">
                  <a:extLst>
                    <a:ext uri="{9D8B030D-6E8A-4147-A177-3AD203B41FA5}">
                      <a16:colId xmlns:a16="http://schemas.microsoft.com/office/drawing/2014/main" val="1459275241"/>
                    </a:ext>
                  </a:extLst>
                </a:gridCol>
              </a:tblGrid>
              <a:tr h="321091">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計画で掲げた取組</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2023</a:t>
                      </a:r>
                      <a:r>
                        <a:rPr kumimoji="1" lang="ja-JP" altLang="en-US" sz="1200" dirty="0">
                          <a:solidFill>
                            <a:schemeClr val="tx1"/>
                          </a:solidFill>
                          <a:latin typeface="Meiryo UI" panose="020B0604030504040204" pitchFamily="50" charset="-128"/>
                          <a:ea typeface="Meiryo UI" panose="020B0604030504040204" pitchFamily="50" charset="-128"/>
                        </a:rPr>
                        <a:t>（令和</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）年度の</a:t>
                      </a:r>
                      <a:r>
                        <a:rPr kumimoji="1" lang="ja-JP" altLang="en-US" sz="1200">
                          <a:solidFill>
                            <a:schemeClr val="tx1"/>
                          </a:solidFill>
                          <a:latin typeface="Meiryo UI" panose="020B0604030504040204" pitchFamily="50" charset="-128"/>
                          <a:ea typeface="Meiryo UI" panose="020B0604030504040204" pitchFamily="50" charset="-128"/>
                        </a:rPr>
                        <a:t>主な取組</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9BBB59"/>
                    </a:solidFill>
                  </a:tcPr>
                </a:tc>
                <a:extLst>
                  <a:ext uri="{0D108BD9-81ED-4DB2-BD59-A6C34878D82A}">
                    <a16:rowId xmlns:a16="http://schemas.microsoft.com/office/drawing/2014/main" val="3433731871"/>
                  </a:ext>
                </a:extLst>
              </a:tr>
              <a:tr h="356768">
                <a:tc rowSpan="7">
                  <a:txBody>
                    <a:bodyPr/>
                    <a:lstStyle/>
                    <a:p>
                      <a:pPr algn="ctr"/>
                      <a:r>
                        <a:rPr kumimoji="1" lang="ja-JP" altLang="en-US" sz="1400" dirty="0">
                          <a:solidFill>
                            <a:schemeClr val="dk1"/>
                          </a:solidFill>
                          <a:latin typeface="Meiryo UI" panose="020B0604030504040204" pitchFamily="50" charset="-128"/>
                          <a:ea typeface="Meiryo UI" panose="020B0604030504040204" pitchFamily="50" charset="-128"/>
                        </a:rPr>
                        <a:t>適応策の推進</a:t>
                      </a: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○府政だより</a:t>
                      </a:r>
                      <a:r>
                        <a:rPr kumimoji="1" lang="en-US" altLang="ja-JP" sz="1300" dirty="0">
                          <a:solidFill>
                            <a:schemeClr val="tx1"/>
                          </a:solidFill>
                          <a:latin typeface="Meiryo UI" panose="020B0604030504040204" pitchFamily="50" charset="-128"/>
                          <a:ea typeface="Meiryo UI" panose="020B0604030504040204" pitchFamily="50" charset="-128"/>
                        </a:rPr>
                        <a:t>7</a:t>
                      </a:r>
                      <a:r>
                        <a:rPr kumimoji="1" lang="ja-JP" altLang="en-US" sz="1300" dirty="0">
                          <a:solidFill>
                            <a:schemeClr val="tx1"/>
                          </a:solidFill>
                          <a:latin typeface="Meiryo UI" panose="020B0604030504040204" pitchFamily="50" charset="-128"/>
                          <a:ea typeface="Meiryo UI" panose="020B0604030504040204" pitchFamily="50" charset="-128"/>
                        </a:rPr>
                        <a:t>・８月合併号において熱中症予防普及啓発や、大阪府公式</a:t>
                      </a:r>
                      <a:r>
                        <a:rPr kumimoji="1" lang="en-US" altLang="ja-JP" sz="1300" dirty="0">
                          <a:solidFill>
                            <a:schemeClr val="tx1"/>
                          </a:solidFill>
                          <a:latin typeface="Meiryo UI" panose="020B0604030504040204" pitchFamily="50" charset="-128"/>
                          <a:ea typeface="Meiryo UI" panose="020B0604030504040204" pitchFamily="50" charset="-128"/>
                        </a:rPr>
                        <a:t>X(</a:t>
                      </a:r>
                      <a:r>
                        <a:rPr kumimoji="1" lang="ja-JP" altLang="en-US" sz="1300" dirty="0">
                          <a:solidFill>
                            <a:schemeClr val="tx1"/>
                          </a:solidFill>
                          <a:latin typeface="Meiryo UI" panose="020B0604030504040204" pitchFamily="50" charset="-128"/>
                          <a:ea typeface="Meiryo UI" panose="020B0604030504040204" pitchFamily="50" charset="-128"/>
                        </a:rPr>
                        <a:t>旧</a:t>
                      </a:r>
                      <a:r>
                        <a:rPr kumimoji="1" lang="en-US" altLang="ja-JP" sz="1300" dirty="0">
                          <a:solidFill>
                            <a:schemeClr val="tx1"/>
                          </a:solidFill>
                          <a:latin typeface="Meiryo UI" panose="020B0604030504040204" pitchFamily="50" charset="-128"/>
                          <a:ea typeface="Meiryo UI" panose="020B0604030504040204" pitchFamily="50" charset="-128"/>
                        </a:rPr>
                        <a:t>Twitter)</a:t>
                      </a:r>
                      <a:r>
                        <a:rPr kumimoji="1" lang="ja-JP" altLang="en-US" sz="1300" dirty="0">
                          <a:solidFill>
                            <a:schemeClr val="tx1"/>
                          </a:solidFill>
                          <a:latin typeface="Meiryo UI" panose="020B0604030504040204" pitchFamily="50" charset="-128"/>
                          <a:ea typeface="Meiryo UI" panose="020B0604030504040204" pitchFamily="50" charset="-128"/>
                        </a:rPr>
                        <a:t>、大阪府公式</a:t>
                      </a:r>
                      <a:r>
                        <a:rPr kumimoji="1" lang="en-US" altLang="ja-JP" sz="1300" dirty="0">
                          <a:solidFill>
                            <a:schemeClr val="tx1"/>
                          </a:solidFill>
                          <a:latin typeface="Meiryo UI" panose="020B0604030504040204" pitchFamily="50" charset="-128"/>
                          <a:ea typeface="Meiryo UI" panose="020B0604030504040204" pitchFamily="50" charset="-128"/>
                        </a:rPr>
                        <a:t>Facebook</a:t>
                      </a:r>
                      <a:r>
                        <a:rPr kumimoji="1" lang="ja-JP" altLang="en-US" sz="1300" dirty="0">
                          <a:solidFill>
                            <a:schemeClr val="tx1"/>
                          </a:solidFill>
                          <a:latin typeface="Meiryo UI" panose="020B0604030504040204" pitchFamily="50" charset="-128"/>
                          <a:ea typeface="Meiryo UI" panose="020B0604030504040204" pitchFamily="50" charset="-128"/>
                        </a:rPr>
                        <a:t>、大阪府</a:t>
                      </a:r>
                      <a:r>
                        <a:rPr kumimoji="1" lang="en-US" altLang="ja-JP" sz="1300" dirty="0">
                          <a:solidFill>
                            <a:schemeClr val="tx1"/>
                          </a:solidFill>
                          <a:latin typeface="Meiryo UI" panose="020B0604030504040204" pitchFamily="50" charset="-128"/>
                          <a:ea typeface="Meiryo UI" panose="020B0604030504040204" pitchFamily="50" charset="-128"/>
                        </a:rPr>
                        <a:t>TV</a:t>
                      </a:r>
                      <a:r>
                        <a:rPr kumimoji="1" lang="ja-JP" altLang="en-US" sz="1300" dirty="0">
                          <a:solidFill>
                            <a:schemeClr val="tx1"/>
                          </a:solidFill>
                          <a:latin typeface="Meiryo UI" panose="020B0604030504040204" pitchFamily="50" charset="-128"/>
                          <a:ea typeface="Meiryo UI" panose="020B0604030504040204" pitchFamily="50" charset="-128"/>
                        </a:rPr>
                        <a:t>、健活おおさか推進府民会議メールマガジンにおいて注意喚起</a:t>
                      </a:r>
                    </a:p>
                  </a:txBody>
                  <a:tcPr anchor="ctr"/>
                </a:tc>
                <a:extLst>
                  <a:ext uri="{0D108BD9-81ED-4DB2-BD59-A6C34878D82A}">
                    <a16:rowId xmlns:a16="http://schemas.microsoft.com/office/drawing/2014/main" val="311932975"/>
                  </a:ext>
                </a:extLst>
              </a:tr>
              <a:tr h="356768">
                <a:tc vMerge="1">
                  <a:txBody>
                    <a:bodyPr/>
                    <a:lstStyle/>
                    <a:p>
                      <a:endParaRPr kumimoji="1" lang="ja-JP" altLang="en-US"/>
                    </a:p>
                  </a:txBody>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〇教育関係者向けに１回、高齢者に関わる方向けに１回の熱中症対策をテーマとしたセミナーを実施</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○市町村担当者向けに１回、要配慮者利用施設の職員向けに１回の気候変動適応セミナーを実施</a:t>
                      </a:r>
                    </a:p>
                  </a:txBody>
                  <a:tcPr anchor="ctr"/>
                </a:tc>
                <a:extLst>
                  <a:ext uri="{0D108BD9-81ED-4DB2-BD59-A6C34878D82A}">
                    <a16:rowId xmlns:a16="http://schemas.microsoft.com/office/drawing/2014/main" val="438448673"/>
                  </a:ext>
                </a:extLst>
              </a:tr>
              <a:tr h="428333">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○事業者との連携による各種媒体を通じた熱中症予防普及啓発</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デジタルサイネージで動画放映約</a:t>
                      </a:r>
                      <a:r>
                        <a:rPr kumimoji="1" lang="en-US" altLang="ja-JP" sz="1300" dirty="0">
                          <a:solidFill>
                            <a:schemeClr val="tx1"/>
                          </a:solidFill>
                          <a:latin typeface="Meiryo UI" panose="020B0604030504040204" pitchFamily="50" charset="-128"/>
                          <a:ea typeface="Meiryo UI" panose="020B0604030504040204" pitchFamily="50" charset="-128"/>
                        </a:rPr>
                        <a:t>400</a:t>
                      </a:r>
                      <a:r>
                        <a:rPr kumimoji="1" lang="ja-JP" altLang="en-US" sz="1300" dirty="0">
                          <a:solidFill>
                            <a:schemeClr val="tx1"/>
                          </a:solidFill>
                          <a:latin typeface="Meiryo UI" panose="020B0604030504040204" pitchFamily="50" charset="-128"/>
                          <a:ea typeface="Meiryo UI" panose="020B0604030504040204" pitchFamily="50" charset="-128"/>
                        </a:rPr>
                        <a:t>店舗</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図７</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、チラシ</a:t>
                      </a:r>
                      <a:r>
                        <a:rPr kumimoji="1" lang="en-US" altLang="ja-JP" sz="1300" dirty="0">
                          <a:solidFill>
                            <a:schemeClr val="tx1"/>
                          </a:solidFill>
                          <a:latin typeface="Meiryo UI" panose="020B0604030504040204" pitchFamily="50" charset="-128"/>
                          <a:ea typeface="Meiryo UI" panose="020B0604030504040204" pitchFamily="50" charset="-128"/>
                        </a:rPr>
                        <a:t>26,000</a:t>
                      </a:r>
                      <a:r>
                        <a:rPr kumimoji="1" lang="ja-JP" altLang="en-US" sz="1300" dirty="0">
                          <a:solidFill>
                            <a:schemeClr val="tx1"/>
                          </a:solidFill>
                          <a:latin typeface="Meiryo UI" panose="020B0604030504040204" pitchFamily="50" charset="-128"/>
                          <a:ea typeface="Meiryo UI" panose="020B0604030504040204" pitchFamily="50" charset="-128"/>
                        </a:rPr>
                        <a:t>枚、啓発ポスター、アプリを通じた注意喚起　等</a:t>
                      </a:r>
                      <a:r>
                        <a:rPr kumimoji="1" lang="en-US" altLang="ja-JP" sz="1300" dirty="0">
                          <a:solidFill>
                            <a:schemeClr val="tx1"/>
                          </a:solidFill>
                          <a:latin typeface="Meiryo UI" panose="020B0604030504040204" pitchFamily="50" charset="-128"/>
                          <a:ea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solidFill>
                      <a:srgbClr val="EFF3EA"/>
                    </a:solidFill>
                  </a:tcPr>
                </a:tc>
                <a:extLst>
                  <a:ext uri="{0D108BD9-81ED-4DB2-BD59-A6C34878D82A}">
                    <a16:rowId xmlns:a16="http://schemas.microsoft.com/office/drawing/2014/main" val="3412221773"/>
                  </a:ext>
                </a:extLst>
              </a:tr>
              <a:tr h="458077">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○府ホームページにおいて「熱中症警戒アラート」のメール配信サービスへの登録を促進すると共に</a:t>
                      </a:r>
                      <a:r>
                        <a:rPr kumimoji="1" lang="ja-JP" altLang="en-US" sz="1300" b="0" dirty="0">
                          <a:solidFill>
                            <a:schemeClr val="tx1"/>
                          </a:solidFill>
                          <a:latin typeface="Meiryo UI" panose="020B0604030504040204" pitchFamily="50" charset="-128"/>
                          <a:ea typeface="Meiryo UI" panose="020B0604030504040204" pitchFamily="50" charset="-128"/>
                        </a:rPr>
                        <a:t>、</a:t>
                      </a:r>
                      <a:r>
                        <a:rPr kumimoji="1" lang="en-US" altLang="ja-JP" sz="1300" b="0" dirty="0">
                          <a:solidFill>
                            <a:schemeClr val="tx1"/>
                          </a:solidFill>
                          <a:latin typeface="Meiryo UI" panose="020B0604030504040204" pitchFamily="50" charset="-128"/>
                          <a:ea typeface="Meiryo UI" panose="020B0604030504040204" pitchFamily="50" charset="-128"/>
                        </a:rPr>
                        <a:t>WBGT</a:t>
                      </a:r>
                      <a:r>
                        <a:rPr kumimoji="1" lang="ja-JP" altLang="en-US" sz="1300" b="0" dirty="0">
                          <a:solidFill>
                            <a:schemeClr val="tx1"/>
                          </a:solidFill>
                          <a:latin typeface="Meiryo UI" panose="020B0604030504040204" pitchFamily="50" charset="-128"/>
                          <a:ea typeface="Meiryo UI" panose="020B0604030504040204" pitchFamily="50" charset="-128"/>
                        </a:rPr>
                        <a:t>（暑さ指数）計の</a:t>
                      </a:r>
                      <a:endParaRPr kumimoji="1" lang="en-US" altLang="ja-JP" sz="1300" b="0" dirty="0">
                        <a:solidFill>
                          <a:schemeClr val="tx1"/>
                        </a:solidFill>
                        <a:latin typeface="Meiryo UI" panose="020B0604030504040204" pitchFamily="50" charset="-128"/>
                        <a:ea typeface="Meiryo UI" panose="020B0604030504040204" pitchFamily="50" charset="-128"/>
                      </a:endParaRPr>
                    </a:p>
                    <a:p>
                      <a:pPr algn="l"/>
                      <a:r>
                        <a:rPr kumimoji="1" lang="ja-JP" altLang="en-US" sz="1300" b="0" dirty="0">
                          <a:solidFill>
                            <a:schemeClr val="tx1"/>
                          </a:solidFill>
                          <a:latin typeface="Meiryo UI" panose="020B0604030504040204" pitchFamily="50" charset="-128"/>
                          <a:ea typeface="Meiryo UI" panose="020B0604030504040204" pitchFamily="50" charset="-128"/>
                        </a:rPr>
                        <a:t>　電光表示パネルを設置して暑さ指数と熱中症危険度をリアルタイムに表示</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28793"/>
                  </a:ext>
                </a:extLst>
              </a:tr>
              <a:tr h="569931">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○暑さマップの涼しいスポット公開</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日本ヒートアイランド学会が作成した暑さマップ（携帯アプリ）に「都市緑化を活用した猛暑</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対策事業」で整備した箇所を掲載</a:t>
                      </a:r>
                      <a:r>
                        <a:rPr kumimoji="1" lang="en-US" altLang="ja-JP" sz="1300" dirty="0">
                          <a:solidFill>
                            <a:schemeClr val="tx1"/>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2906449025"/>
                  </a:ext>
                </a:extLst>
              </a:tr>
              <a:tr h="449307">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○森林環境税の活用による「都市緑化を活用した猛暑対策事業」を通じた駅前広場などにおける植樹や暑熱環境改善設備</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の設置</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実施件数：</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58</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2544723"/>
                  </a:ext>
                </a:extLst>
              </a:tr>
              <a:tr h="449307">
                <a:tc vMerge="1">
                  <a:txBody>
                    <a:bodyPr/>
                    <a:lstStyle/>
                    <a:p>
                      <a:pPr algn="ct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latin typeface="Meiryo UI" panose="020B0604030504040204" pitchFamily="50" charset="-128"/>
                          <a:ea typeface="Meiryo UI" panose="020B0604030504040204" pitchFamily="50" charset="-128"/>
                        </a:rPr>
                        <a:t>○・猛暑の際に外出先で暑さをしのげる涼しい空間（クールオアシス）を民間事業者（薬局・携帯ショップ等）に提供いただく</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「おおさかクールオアシスプロジェクト」を実施（協力施設・店舗数　</a:t>
                      </a:r>
                      <a:r>
                        <a:rPr kumimoji="1" lang="en-US" altLang="ja-JP" sz="1300" dirty="0">
                          <a:latin typeface="Meiryo UI" panose="020B0604030504040204" pitchFamily="50" charset="-128"/>
                          <a:ea typeface="Meiryo UI" panose="020B0604030504040204" pitchFamily="50" charset="-128"/>
                        </a:rPr>
                        <a:t>441</a:t>
                      </a:r>
                      <a:r>
                        <a:rPr kumimoji="1" lang="ja-JP" altLang="en-US" sz="1300" dirty="0">
                          <a:latin typeface="Meiryo UI" panose="020B0604030504040204" pitchFamily="50" charset="-128"/>
                          <a:ea typeface="Meiryo UI" panose="020B0604030504040204" pitchFamily="50" charset="-128"/>
                        </a:rPr>
                        <a:t>軒）</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10789077"/>
                  </a:ext>
                </a:extLst>
              </a:tr>
            </a:tbl>
          </a:graphicData>
        </a:graphic>
      </p:graphicFrame>
      <p:sp>
        <p:nvSpPr>
          <p:cNvPr id="11" name="正方形/長方形 10">
            <a:extLst>
              <a:ext uri="{FF2B5EF4-FFF2-40B4-BE49-F238E27FC236}">
                <a16:creationId xmlns:a16="http://schemas.microsoft.com/office/drawing/2014/main" id="{5C7082CC-6019-452B-AE7A-C3CDFBA55507}"/>
              </a:ext>
            </a:extLst>
          </p:cNvPr>
          <p:cNvSpPr/>
          <p:nvPr/>
        </p:nvSpPr>
        <p:spPr>
          <a:xfrm>
            <a:off x="212149" y="912168"/>
            <a:ext cx="2143536" cy="310529"/>
          </a:xfrm>
          <a:prstGeom prst="rect">
            <a:avLst/>
          </a:prstGeom>
          <a:ln w="25400">
            <a:noFill/>
          </a:ln>
        </p:spPr>
        <p:txBody>
          <a:bodyPr wrap="none" bIns="36000" anchor="ctr" anchorCtr="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〇計画に基づく庁内の取組</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3">
            <a:extLst>
              <a:ext uri="{FF2B5EF4-FFF2-40B4-BE49-F238E27FC236}">
                <a16:creationId xmlns:a16="http://schemas.microsoft.com/office/drawing/2014/main" id="{0F38A307-8D77-4AD8-9AA3-80D2D8F3C604}"/>
              </a:ext>
            </a:extLst>
          </p:cNvPr>
          <p:cNvSpPr/>
          <p:nvPr/>
        </p:nvSpPr>
        <p:spPr>
          <a:xfrm>
            <a:off x="136800" y="5259652"/>
            <a:ext cx="12528000" cy="4300446"/>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endParaRPr lang="ja-JP" altLang="en-US" sz="1960" dirty="0"/>
          </a:p>
        </p:txBody>
      </p:sp>
      <p:sp>
        <p:nvSpPr>
          <p:cNvPr id="14" name="角丸四角形 4">
            <a:extLst>
              <a:ext uri="{FF2B5EF4-FFF2-40B4-BE49-F238E27FC236}">
                <a16:creationId xmlns:a16="http://schemas.microsoft.com/office/drawing/2014/main" id="{7AC8D306-1DEA-4588-A76B-1FB67ED63411}"/>
              </a:ext>
            </a:extLst>
          </p:cNvPr>
          <p:cNvSpPr/>
          <p:nvPr/>
        </p:nvSpPr>
        <p:spPr>
          <a:xfrm>
            <a:off x="123204" y="5254521"/>
            <a:ext cx="6277596" cy="38048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2000" b="1" dirty="0">
                <a:latin typeface="Meiryo UI" pitchFamily="50" charset="-128"/>
                <a:ea typeface="Meiryo UI" pitchFamily="50" charset="-128"/>
                <a:cs typeface="Meiryo UI" pitchFamily="50" charset="-128"/>
              </a:rPr>
              <a:t>気候変動対策部会における点検・評価結果（案）</a:t>
            </a:r>
          </a:p>
        </p:txBody>
      </p:sp>
      <p:grpSp>
        <p:nvGrpSpPr>
          <p:cNvPr id="16" name="Group 40">
            <a:extLst>
              <a:ext uri="{FF2B5EF4-FFF2-40B4-BE49-F238E27FC236}">
                <a16:creationId xmlns:a16="http://schemas.microsoft.com/office/drawing/2014/main" id="{0658A07A-6D83-4A95-BA8F-72538846B091}"/>
              </a:ext>
            </a:extLst>
          </p:cNvPr>
          <p:cNvGrpSpPr>
            <a:grpSpLocks/>
          </p:cNvGrpSpPr>
          <p:nvPr/>
        </p:nvGrpSpPr>
        <p:grpSpPr bwMode="auto">
          <a:xfrm>
            <a:off x="14644" y="36331"/>
            <a:ext cx="7682300" cy="475271"/>
            <a:chOff x="737" y="402"/>
            <a:chExt cx="13540" cy="904"/>
          </a:xfrm>
        </p:grpSpPr>
        <p:sp>
          <p:nvSpPr>
            <p:cNvPr id="17" name="Rectangle 30">
              <a:extLst>
                <a:ext uri="{FF2B5EF4-FFF2-40B4-BE49-F238E27FC236}">
                  <a16:creationId xmlns:a16="http://schemas.microsoft.com/office/drawing/2014/main" id="{08624521-221E-4634-9148-991D6702FC3B}"/>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Rectangle 29">
              <a:extLst>
                <a:ext uri="{FF2B5EF4-FFF2-40B4-BE49-F238E27FC236}">
                  <a16:creationId xmlns:a16="http://schemas.microsoft.com/office/drawing/2014/main" id="{1FBB3D90-0456-4D40-8994-F02E67D91135}"/>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19" name="Rectangle 31">
              <a:extLst>
                <a:ext uri="{FF2B5EF4-FFF2-40B4-BE49-F238E27FC236}">
                  <a16:creationId xmlns:a16="http://schemas.microsoft.com/office/drawing/2014/main" id="{49AD506A-3AF9-4490-A615-3091F9AE8883}"/>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Rectangle 32">
              <a:extLst>
                <a:ext uri="{FF2B5EF4-FFF2-40B4-BE49-F238E27FC236}">
                  <a16:creationId xmlns:a16="http://schemas.microsoft.com/office/drawing/2014/main" id="{BD841929-6FA6-4827-82EC-ABEDFEA0A2E7}"/>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1" name="グループ化 20">
            <a:extLst>
              <a:ext uri="{FF2B5EF4-FFF2-40B4-BE49-F238E27FC236}">
                <a16:creationId xmlns:a16="http://schemas.microsoft.com/office/drawing/2014/main" id="{25C035CD-2A43-43EB-9BFC-76ABBD340216}"/>
              </a:ext>
            </a:extLst>
          </p:cNvPr>
          <p:cNvGrpSpPr>
            <a:grpSpLocks noChangeAspect="1"/>
          </p:cNvGrpSpPr>
          <p:nvPr/>
        </p:nvGrpSpPr>
        <p:grpSpPr>
          <a:xfrm>
            <a:off x="7760014" y="37134"/>
            <a:ext cx="4969454" cy="423459"/>
            <a:chOff x="6029203" y="46261"/>
            <a:chExt cx="5407394" cy="460777"/>
          </a:xfrm>
        </p:grpSpPr>
        <p:pic>
          <p:nvPicPr>
            <p:cNvPr id="22" name="図 5">
              <a:extLst>
                <a:ext uri="{FF2B5EF4-FFF2-40B4-BE49-F238E27FC236}">
                  <a16:creationId xmlns:a16="http://schemas.microsoft.com/office/drawing/2014/main" id="{D3DB1E15-3C24-4ABD-862B-96CE7F3257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14">
              <a:extLst>
                <a:ext uri="{FF2B5EF4-FFF2-40B4-BE49-F238E27FC236}">
                  <a16:creationId xmlns:a16="http://schemas.microsoft.com/office/drawing/2014/main" id="{6722EB5B-9815-4E46-A43F-2FD904EEE9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17">
              <a:extLst>
                <a:ext uri="{FF2B5EF4-FFF2-40B4-BE49-F238E27FC236}">
                  <a16:creationId xmlns:a16="http://schemas.microsoft.com/office/drawing/2014/main" id="{4DC6EE41-44D0-47F0-B7C7-A14D4F7BA7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34">
              <a:extLst>
                <a:ext uri="{FF2B5EF4-FFF2-40B4-BE49-F238E27FC236}">
                  <a16:creationId xmlns:a16="http://schemas.microsoft.com/office/drawing/2014/main" id="{74131EAD-AEC4-45A6-A5E1-0385F7D968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4">
              <a:extLst>
                <a:ext uri="{FF2B5EF4-FFF2-40B4-BE49-F238E27FC236}">
                  <a16:creationId xmlns:a16="http://schemas.microsoft.com/office/drawing/2014/main" id="{82EA2B9B-AA57-4564-BC39-65F23B23D2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5">
              <a:extLst>
                <a:ext uri="{FF2B5EF4-FFF2-40B4-BE49-F238E27FC236}">
                  <a16:creationId xmlns:a16="http://schemas.microsoft.com/office/drawing/2014/main" id="{C447AF42-D7A0-4440-8BA2-81E2334CFF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1">
              <a:extLst>
                <a:ext uri="{FF2B5EF4-FFF2-40B4-BE49-F238E27FC236}">
                  <a16:creationId xmlns:a16="http://schemas.microsoft.com/office/drawing/2014/main" id="{4289CFEC-205F-46B7-8398-3BDD1D88FC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a:extLst>
                <a:ext uri="{FF2B5EF4-FFF2-40B4-BE49-F238E27FC236}">
                  <a16:creationId xmlns:a16="http://schemas.microsoft.com/office/drawing/2014/main" id="{024D7DFE-2F02-4257-B530-A5A42D33E9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32">
              <a:extLst>
                <a:ext uri="{FF2B5EF4-FFF2-40B4-BE49-F238E27FC236}">
                  <a16:creationId xmlns:a16="http://schemas.microsoft.com/office/drawing/2014/main" id="{C0B82F17-1EF1-4104-801F-72FD577942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13">
              <a:extLst>
                <a:ext uri="{FF2B5EF4-FFF2-40B4-BE49-F238E27FC236}">
                  <a16:creationId xmlns:a16="http://schemas.microsoft.com/office/drawing/2014/main" id="{5ACB3D94-2D0C-4B53-A4A8-346DAB6704C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a:extLst>
                <a:ext uri="{FF2B5EF4-FFF2-40B4-BE49-F238E27FC236}">
                  <a16:creationId xmlns:a16="http://schemas.microsoft.com/office/drawing/2014/main" id="{FA92EFA6-6D24-4C77-B471-2792674A17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33" name="図 32">
              <a:extLst>
                <a:ext uri="{FF2B5EF4-FFF2-40B4-BE49-F238E27FC236}">
                  <a16:creationId xmlns:a16="http://schemas.microsoft.com/office/drawing/2014/main" id="{3CDAF3A3-B8C8-44DF-8686-7BBB6044C4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pic>
        <p:nvPicPr>
          <p:cNvPr id="34" name="図 33">
            <a:extLst>
              <a:ext uri="{FF2B5EF4-FFF2-40B4-BE49-F238E27FC236}">
                <a16:creationId xmlns:a16="http://schemas.microsoft.com/office/drawing/2014/main" id="{0BF1769E-520B-448E-82E2-734B0055B7F5}"/>
              </a:ext>
            </a:extLst>
          </p:cNvPr>
          <p:cNvPicPr>
            <a:picLocks noChangeAspect="1"/>
          </p:cNvPicPr>
          <p:nvPr/>
        </p:nvPicPr>
        <p:blipFill>
          <a:blip r:embed="rId14"/>
          <a:stretch>
            <a:fillRect/>
          </a:stretch>
        </p:blipFill>
        <p:spPr>
          <a:xfrm>
            <a:off x="10079312" y="2120557"/>
            <a:ext cx="2472350" cy="1600953"/>
          </a:xfrm>
          <a:prstGeom prst="rect">
            <a:avLst/>
          </a:prstGeom>
        </p:spPr>
      </p:pic>
      <p:sp>
        <p:nvSpPr>
          <p:cNvPr id="35" name="テキスト ボックス 34">
            <a:extLst>
              <a:ext uri="{FF2B5EF4-FFF2-40B4-BE49-F238E27FC236}">
                <a16:creationId xmlns:a16="http://schemas.microsoft.com/office/drawing/2014/main" id="{40106E8B-F224-439C-AB58-45039396348F}"/>
              </a:ext>
            </a:extLst>
          </p:cNvPr>
          <p:cNvSpPr txBox="1"/>
          <p:nvPr/>
        </p:nvSpPr>
        <p:spPr>
          <a:xfrm>
            <a:off x="10129615" y="3721510"/>
            <a:ext cx="2605519" cy="553998"/>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図７</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大阪府</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大塚製薬㈱</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　　　　ファミリーマート㈱　デジタルサイネージ　</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57993DF4-F362-45D4-B5CA-06BEC7C2B048}"/>
              </a:ext>
            </a:extLst>
          </p:cNvPr>
          <p:cNvSpPr/>
          <p:nvPr/>
        </p:nvSpPr>
        <p:spPr>
          <a:xfrm>
            <a:off x="136104" y="5737439"/>
            <a:ext cx="12889432" cy="3621761"/>
          </a:xfrm>
          <a:prstGeom prst="rect">
            <a:avLst/>
          </a:prstGeom>
          <a:noFill/>
        </p:spPr>
        <p:txBody>
          <a:bodyPr wrap="square">
            <a:spAutoFit/>
          </a:bodyPr>
          <a:lstStyle/>
          <a:p>
            <a:pPr>
              <a:lnSpc>
                <a:spcPts val="35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「おおさかヒートアイランド対策推進計画」の進捗状況及び、今後の推進方針としては、　</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計画進捗評価手法により地球温暖化の影響を除外した熱帯夜日数</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（５年移動平均値の回帰推定値による影響除外）</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基準年の</a:t>
            </a:r>
            <a:r>
              <a:rPr lang="en-US" altLang="ja-JP"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年から比べて０</a:t>
            </a:r>
            <a:r>
              <a:rPr lang="en-US" altLang="ja-JP"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３割（１日）の減少となっており、目標に達していない。</a:t>
            </a:r>
            <a:endParaRPr lang="en-US" altLang="ja-JP"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なお、</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年の５年移動平均値の差を地球温暖化の影響として除外する方法で熱帯夜日数を算出した</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場合は、基準年の</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年から比べて</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２割（</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日）の減少となっていた。</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府民の省エネ活動の実施率向上</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猛暑に対する夏の昼間・夜間の暑熱環境の改善に向けた取組</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などの対策を</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着実に進めていく必要がある。</a:t>
            </a:r>
          </a:p>
          <a:p>
            <a:pPr>
              <a:lnSpc>
                <a:spcPts val="35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ことを確認。</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96809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2017</Words>
  <Application>Microsoft Office PowerPoint</Application>
  <PresentationFormat>A3 297x420 mm</PresentationFormat>
  <Paragraphs>176</Paragraphs>
  <Slides>4</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BIZ UDゴシック</vt: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2024-11-05T06:54:13Z</dcterms:created>
  <dcterms:modified xsi:type="dcterms:W3CDTF">2024-11-05T07:00:12Z</dcterms:modified>
</cp:coreProperties>
</file>