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87" r:id="rId5"/>
    <p:sldId id="260" r:id="rId6"/>
    <p:sldId id="256" r:id="rId7"/>
    <p:sldId id="261" r:id="rId8"/>
    <p:sldId id="273" r:id="rId9"/>
    <p:sldId id="274" r:id="rId10"/>
    <p:sldId id="275" r:id="rId11"/>
    <p:sldId id="283" r:id="rId12"/>
    <p:sldId id="284" r:id="rId13"/>
    <p:sldId id="277" r:id="rId14"/>
    <p:sldId id="278" r:id="rId15"/>
    <p:sldId id="279" r:id="rId16"/>
    <p:sldId id="281" r:id="rId17"/>
    <p:sldId id="280" r:id="rId18"/>
    <p:sldId id="269" r:id="rId19"/>
    <p:sldId id="267" r:id="rId20"/>
    <p:sldId id="262" r:id="rId21"/>
    <p:sldId id="285" r:id="rId22"/>
    <p:sldId id="286" r:id="rId23"/>
    <p:sldId id="288" r:id="rId24"/>
  </p:sldIdLst>
  <p:sldSz cx="9144000" cy="6858000" type="screen4x3"/>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000000"/>
    <a:srgbClr val="A5A5A5"/>
    <a:srgbClr val="FFFF00"/>
    <a:srgbClr val="FF66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094FF-1CB5-4314-B88E-7078076EFC5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B7DBDB75-99D1-4DA0-A3DE-0A9DD166F1E7}">
      <dgm:prSet phldrT="[テキスト]" custT="1"/>
      <dgm:spPr/>
      <dgm:t>
        <a:bodyPr/>
        <a:lstStyle/>
        <a:p>
          <a:pPr>
            <a:spcBef>
              <a:spcPts val="0"/>
            </a:spcBef>
            <a:spcAft>
              <a:spcPts val="0"/>
            </a:spcAft>
          </a:pPr>
          <a:r>
            <a:rPr kumimoji="1" lang="ja-JP" altLang="en-US" sz="1200" dirty="0" smtClean="0"/>
            <a:t>資源</a:t>
          </a:r>
          <a:endParaRPr kumimoji="1" lang="ja-JP" altLang="en-US" sz="1200" dirty="0"/>
        </a:p>
      </dgm:t>
    </dgm:pt>
    <dgm:pt modelId="{24B4314F-5585-42FA-B6BC-C2F8C9E37494}" type="parTrans" cxnId="{62ECD337-52F7-4DE5-A145-F9ADB8FFFE6A}">
      <dgm:prSet/>
      <dgm:spPr/>
      <dgm:t>
        <a:bodyPr/>
        <a:lstStyle/>
        <a:p>
          <a:pPr>
            <a:spcBef>
              <a:spcPts val="0"/>
            </a:spcBef>
            <a:spcAft>
              <a:spcPts val="0"/>
            </a:spcAft>
          </a:pPr>
          <a:endParaRPr kumimoji="1" lang="ja-JP" altLang="en-US" sz="900"/>
        </a:p>
      </dgm:t>
    </dgm:pt>
    <dgm:pt modelId="{CFF0E179-3DE7-4A2A-9FA2-7A3166D55F31}" type="sibTrans" cxnId="{62ECD337-52F7-4DE5-A145-F9ADB8FFFE6A}">
      <dgm:prSet/>
      <dgm:spPr/>
      <dgm:t>
        <a:bodyPr/>
        <a:lstStyle/>
        <a:p>
          <a:pPr>
            <a:spcBef>
              <a:spcPts val="0"/>
            </a:spcBef>
            <a:spcAft>
              <a:spcPts val="0"/>
            </a:spcAft>
          </a:pPr>
          <a:endParaRPr kumimoji="1" lang="ja-JP" altLang="en-US" sz="900"/>
        </a:p>
      </dgm:t>
    </dgm:pt>
    <dgm:pt modelId="{C1EDE593-EA7B-449D-A031-EDD55E4A417B}">
      <dgm:prSet phldrT="[テキスト]" custT="1"/>
      <dgm:spPr/>
      <dgm:t>
        <a:bodyPr/>
        <a:lstStyle/>
        <a:p>
          <a:pPr>
            <a:lnSpc>
              <a:spcPts val="1200"/>
            </a:lnSpc>
            <a:spcBef>
              <a:spcPts val="0"/>
            </a:spcBef>
            <a:spcAft>
              <a:spcPts val="0"/>
            </a:spcAft>
          </a:pPr>
          <a:r>
            <a:rPr kumimoji="1" lang="ja-JP" altLang="en-US" sz="900" dirty="0" smtClean="0"/>
            <a:t>バイオマス</a:t>
          </a:r>
          <a:endParaRPr kumimoji="1" lang="ja-JP" altLang="en-US" sz="900" dirty="0"/>
        </a:p>
      </dgm:t>
    </dgm:pt>
    <dgm:pt modelId="{A39C7E54-A65D-49BF-8B01-8473A5F05C9B}" type="parTrans" cxnId="{42911A10-6993-45B1-9164-42798BF84AD1}">
      <dgm:prSet/>
      <dgm:spPr/>
      <dgm:t>
        <a:bodyPr/>
        <a:lstStyle/>
        <a:p>
          <a:pPr>
            <a:spcBef>
              <a:spcPts val="0"/>
            </a:spcBef>
            <a:spcAft>
              <a:spcPts val="0"/>
            </a:spcAft>
          </a:pPr>
          <a:endParaRPr kumimoji="1" lang="ja-JP" altLang="en-US" sz="900"/>
        </a:p>
      </dgm:t>
    </dgm:pt>
    <dgm:pt modelId="{19FF522C-8617-49CD-BBF4-FB26CE26FBB6}" type="sibTrans" cxnId="{42911A10-6993-45B1-9164-42798BF84AD1}">
      <dgm:prSet/>
      <dgm:spPr/>
      <dgm:t>
        <a:bodyPr/>
        <a:lstStyle/>
        <a:p>
          <a:pPr>
            <a:spcBef>
              <a:spcPts val="0"/>
            </a:spcBef>
            <a:spcAft>
              <a:spcPts val="0"/>
            </a:spcAft>
          </a:pPr>
          <a:endParaRPr kumimoji="1" lang="ja-JP" altLang="en-US" sz="900"/>
        </a:p>
      </dgm:t>
    </dgm:pt>
    <dgm:pt modelId="{2242E01B-27FC-4807-A3A2-7937C1195370}">
      <dgm:prSet phldrT="[テキスト]" custT="1"/>
      <dgm:spPr/>
      <dgm:t>
        <a:bodyPr/>
        <a:lstStyle/>
        <a:p>
          <a:pPr>
            <a:lnSpc>
              <a:spcPts val="1200"/>
            </a:lnSpc>
            <a:spcBef>
              <a:spcPts val="0"/>
            </a:spcBef>
            <a:spcAft>
              <a:spcPts val="0"/>
            </a:spcAft>
          </a:pPr>
          <a:r>
            <a:rPr kumimoji="1" lang="ja-JP" altLang="en-US" sz="900" dirty="0" smtClean="0"/>
            <a:t>非金属鉱物</a:t>
          </a:r>
          <a:endParaRPr kumimoji="1" lang="ja-JP" altLang="en-US" sz="900" dirty="0"/>
        </a:p>
      </dgm:t>
    </dgm:pt>
    <dgm:pt modelId="{0D3E7DC2-1F86-42B2-9212-5613BE7D49CD}" type="parTrans" cxnId="{A525ED6A-BE81-4C63-82D9-A967B94E9E37}">
      <dgm:prSet/>
      <dgm:spPr/>
      <dgm:t>
        <a:bodyPr/>
        <a:lstStyle/>
        <a:p>
          <a:pPr>
            <a:spcBef>
              <a:spcPts val="0"/>
            </a:spcBef>
            <a:spcAft>
              <a:spcPts val="0"/>
            </a:spcAft>
          </a:pPr>
          <a:endParaRPr kumimoji="1" lang="ja-JP" altLang="en-US" sz="900"/>
        </a:p>
      </dgm:t>
    </dgm:pt>
    <dgm:pt modelId="{83CE0634-8EA5-4B0E-A886-353403FD5882}" type="sibTrans" cxnId="{A525ED6A-BE81-4C63-82D9-A967B94E9E37}">
      <dgm:prSet/>
      <dgm:spPr/>
      <dgm:t>
        <a:bodyPr/>
        <a:lstStyle/>
        <a:p>
          <a:pPr>
            <a:spcBef>
              <a:spcPts val="0"/>
            </a:spcBef>
            <a:spcAft>
              <a:spcPts val="0"/>
            </a:spcAft>
          </a:pPr>
          <a:endParaRPr kumimoji="1" lang="ja-JP" altLang="en-US" sz="900"/>
        </a:p>
      </dgm:t>
    </dgm:pt>
    <dgm:pt modelId="{7A2B389B-166F-4D57-AB73-BDF6FEF67D80}">
      <dgm:prSet phldrT="[テキスト]" custT="1"/>
      <dgm:spPr/>
      <dgm:t>
        <a:bodyPr/>
        <a:lstStyle/>
        <a:p>
          <a:pPr>
            <a:spcBef>
              <a:spcPts val="0"/>
            </a:spcBef>
            <a:spcAft>
              <a:spcPts val="0"/>
            </a:spcAft>
          </a:pPr>
          <a:r>
            <a:rPr kumimoji="1" lang="ja-JP" altLang="en-US" sz="1200" dirty="0" smtClean="0"/>
            <a:t>生産</a:t>
          </a:r>
          <a:endParaRPr kumimoji="1" lang="ja-JP" altLang="en-US" sz="1200" dirty="0"/>
        </a:p>
      </dgm:t>
    </dgm:pt>
    <dgm:pt modelId="{C7383FAF-7FF8-4336-8B70-11FFADBC8D30}" type="parTrans" cxnId="{8C3AB233-9615-435F-BB59-0E23A9529BAA}">
      <dgm:prSet/>
      <dgm:spPr/>
      <dgm:t>
        <a:bodyPr/>
        <a:lstStyle/>
        <a:p>
          <a:pPr>
            <a:spcBef>
              <a:spcPts val="0"/>
            </a:spcBef>
            <a:spcAft>
              <a:spcPts val="0"/>
            </a:spcAft>
          </a:pPr>
          <a:endParaRPr kumimoji="1" lang="ja-JP" altLang="en-US" sz="900"/>
        </a:p>
      </dgm:t>
    </dgm:pt>
    <dgm:pt modelId="{E773A75D-7813-4EF9-A8A0-56708A9884FA}" type="sibTrans" cxnId="{8C3AB233-9615-435F-BB59-0E23A9529BAA}">
      <dgm:prSet/>
      <dgm:spPr/>
      <dgm:t>
        <a:bodyPr/>
        <a:lstStyle/>
        <a:p>
          <a:pPr>
            <a:spcBef>
              <a:spcPts val="0"/>
            </a:spcBef>
            <a:spcAft>
              <a:spcPts val="0"/>
            </a:spcAft>
          </a:pPr>
          <a:endParaRPr kumimoji="1" lang="ja-JP" altLang="en-US" sz="900"/>
        </a:p>
      </dgm:t>
    </dgm:pt>
    <dgm:pt modelId="{3FA9F981-B31A-4606-8499-40EF5B14BB48}">
      <dgm:prSet phldrT="[テキスト]" custT="1"/>
      <dgm:spPr/>
      <dgm:t>
        <a:bodyPr/>
        <a:lstStyle/>
        <a:p>
          <a:pPr>
            <a:spcBef>
              <a:spcPts val="0"/>
            </a:spcBef>
            <a:spcAft>
              <a:spcPts val="0"/>
            </a:spcAft>
          </a:pPr>
          <a:r>
            <a:rPr kumimoji="1" lang="ja-JP" altLang="en-US" sz="900" dirty="0" smtClean="0"/>
            <a:t>原料調達</a:t>
          </a:r>
          <a:endParaRPr kumimoji="1" lang="ja-JP" altLang="en-US" sz="900" dirty="0"/>
        </a:p>
      </dgm:t>
    </dgm:pt>
    <dgm:pt modelId="{E07955AC-E550-4A90-8545-70B476C957A8}" type="parTrans" cxnId="{217908D4-011F-4DAB-AE9B-E89DE53B1157}">
      <dgm:prSet/>
      <dgm:spPr/>
      <dgm:t>
        <a:bodyPr/>
        <a:lstStyle/>
        <a:p>
          <a:pPr>
            <a:spcBef>
              <a:spcPts val="0"/>
            </a:spcBef>
            <a:spcAft>
              <a:spcPts val="0"/>
            </a:spcAft>
          </a:pPr>
          <a:endParaRPr kumimoji="1" lang="ja-JP" altLang="en-US" sz="900"/>
        </a:p>
      </dgm:t>
    </dgm:pt>
    <dgm:pt modelId="{7E98F376-8C1C-4F09-A8AE-256A585DA527}" type="sibTrans" cxnId="{217908D4-011F-4DAB-AE9B-E89DE53B1157}">
      <dgm:prSet/>
      <dgm:spPr/>
      <dgm:t>
        <a:bodyPr/>
        <a:lstStyle/>
        <a:p>
          <a:pPr>
            <a:spcBef>
              <a:spcPts val="0"/>
            </a:spcBef>
            <a:spcAft>
              <a:spcPts val="0"/>
            </a:spcAft>
          </a:pPr>
          <a:endParaRPr kumimoji="1" lang="ja-JP" altLang="en-US" sz="900"/>
        </a:p>
      </dgm:t>
    </dgm:pt>
    <dgm:pt modelId="{516F1E0F-7C95-43EE-B12A-3116A51C61C5}">
      <dgm:prSet phldrT="[テキスト]" custT="1"/>
      <dgm:spPr/>
      <dgm:t>
        <a:bodyPr/>
        <a:lstStyle/>
        <a:p>
          <a:pPr>
            <a:spcBef>
              <a:spcPts val="0"/>
            </a:spcBef>
            <a:spcAft>
              <a:spcPts val="0"/>
            </a:spcAft>
          </a:pPr>
          <a:r>
            <a:rPr kumimoji="1" lang="ja-JP" altLang="en-US" sz="900" dirty="0" smtClean="0"/>
            <a:t>中間製品</a:t>
          </a:r>
          <a:endParaRPr kumimoji="1" lang="ja-JP" altLang="en-US" sz="900" dirty="0"/>
        </a:p>
      </dgm:t>
    </dgm:pt>
    <dgm:pt modelId="{3C083276-B7F2-4A32-8E28-D30BB94C985A}" type="parTrans" cxnId="{85D1AB46-87D9-434C-93EF-9901CF5C002E}">
      <dgm:prSet/>
      <dgm:spPr/>
      <dgm:t>
        <a:bodyPr/>
        <a:lstStyle/>
        <a:p>
          <a:pPr>
            <a:spcBef>
              <a:spcPts val="0"/>
            </a:spcBef>
            <a:spcAft>
              <a:spcPts val="0"/>
            </a:spcAft>
          </a:pPr>
          <a:endParaRPr kumimoji="1" lang="ja-JP" altLang="en-US" sz="900"/>
        </a:p>
      </dgm:t>
    </dgm:pt>
    <dgm:pt modelId="{B1454A16-8CD4-48C4-9ECC-03B0E898773F}" type="sibTrans" cxnId="{85D1AB46-87D9-434C-93EF-9901CF5C002E}">
      <dgm:prSet/>
      <dgm:spPr/>
      <dgm:t>
        <a:bodyPr/>
        <a:lstStyle/>
        <a:p>
          <a:pPr>
            <a:spcBef>
              <a:spcPts val="0"/>
            </a:spcBef>
            <a:spcAft>
              <a:spcPts val="0"/>
            </a:spcAft>
          </a:pPr>
          <a:endParaRPr kumimoji="1" lang="ja-JP" altLang="en-US" sz="900"/>
        </a:p>
      </dgm:t>
    </dgm:pt>
    <dgm:pt modelId="{284ABEA8-C7D1-4E5C-97BA-6076F2DE194A}">
      <dgm:prSet phldrT="[テキスト]" custT="1"/>
      <dgm:spPr>
        <a:solidFill>
          <a:srgbClr val="FF0000"/>
        </a:solidFill>
        <a:ln>
          <a:noFill/>
        </a:ln>
      </dgm:spPr>
      <dgm:t>
        <a:bodyPr/>
        <a:lstStyle/>
        <a:p>
          <a:pPr>
            <a:spcBef>
              <a:spcPts val="0"/>
            </a:spcBef>
            <a:spcAft>
              <a:spcPts val="0"/>
            </a:spcAft>
          </a:pPr>
          <a:r>
            <a:rPr kumimoji="1" lang="ja-JP" altLang="en-US" sz="1200" dirty="0" smtClean="0"/>
            <a:t>消費</a:t>
          </a:r>
          <a:endParaRPr kumimoji="1" lang="ja-JP" altLang="en-US" sz="1200" dirty="0"/>
        </a:p>
      </dgm:t>
    </dgm:pt>
    <dgm:pt modelId="{E2FF4363-7CB7-409D-A450-E96B6E36AD54}" type="parTrans" cxnId="{A3D946C1-1047-4490-B158-FB2F88936443}">
      <dgm:prSet/>
      <dgm:spPr/>
      <dgm:t>
        <a:bodyPr/>
        <a:lstStyle/>
        <a:p>
          <a:pPr>
            <a:spcBef>
              <a:spcPts val="0"/>
            </a:spcBef>
            <a:spcAft>
              <a:spcPts val="0"/>
            </a:spcAft>
          </a:pPr>
          <a:endParaRPr kumimoji="1" lang="ja-JP" altLang="en-US" sz="900"/>
        </a:p>
      </dgm:t>
    </dgm:pt>
    <dgm:pt modelId="{3B2169C0-E01C-471D-AB4A-8D716EEA510A}" type="sibTrans" cxnId="{A3D946C1-1047-4490-B158-FB2F88936443}">
      <dgm:prSet/>
      <dgm:spPr/>
      <dgm:t>
        <a:bodyPr/>
        <a:lstStyle/>
        <a:p>
          <a:pPr>
            <a:spcBef>
              <a:spcPts val="0"/>
            </a:spcBef>
            <a:spcAft>
              <a:spcPts val="0"/>
            </a:spcAft>
          </a:pPr>
          <a:endParaRPr kumimoji="1" lang="ja-JP" altLang="en-US" sz="900"/>
        </a:p>
      </dgm:t>
    </dgm:pt>
    <dgm:pt modelId="{260DEA6E-C24E-4AFC-96A5-E041CD7E677A}">
      <dgm:prSet phldrT="[テキスト]" custT="1"/>
      <dgm:spPr/>
      <dgm:t>
        <a:bodyPr lIns="0" tIns="7200" rIns="0"/>
        <a:lstStyle/>
        <a:p>
          <a:pPr algn="l">
            <a:lnSpc>
              <a:spcPts val="1200"/>
            </a:lnSpc>
            <a:spcBef>
              <a:spcPts val="0"/>
            </a:spcBef>
            <a:spcAft>
              <a:spcPts val="0"/>
            </a:spcAft>
          </a:pPr>
          <a:r>
            <a:rPr kumimoji="1" lang="ja-JP" altLang="en-US" sz="900" dirty="0" smtClean="0"/>
            <a:t>長期間使うものを買う</a:t>
          </a:r>
          <a:endParaRPr kumimoji="1" lang="ja-JP" altLang="en-US" sz="900" dirty="0"/>
        </a:p>
      </dgm:t>
    </dgm:pt>
    <dgm:pt modelId="{2EBB092A-7D2D-4759-BE64-8CD65C036995}" type="parTrans" cxnId="{E4150663-BED3-48E2-88C0-C24648F6E2D5}">
      <dgm:prSet/>
      <dgm:spPr/>
      <dgm:t>
        <a:bodyPr/>
        <a:lstStyle/>
        <a:p>
          <a:pPr>
            <a:spcBef>
              <a:spcPts val="0"/>
            </a:spcBef>
            <a:spcAft>
              <a:spcPts val="0"/>
            </a:spcAft>
          </a:pPr>
          <a:endParaRPr kumimoji="1" lang="ja-JP" altLang="en-US" sz="900"/>
        </a:p>
      </dgm:t>
    </dgm:pt>
    <dgm:pt modelId="{7ADBF469-022F-4A12-AE25-7D38A64704F2}" type="sibTrans" cxnId="{E4150663-BED3-48E2-88C0-C24648F6E2D5}">
      <dgm:prSet/>
      <dgm:spPr/>
      <dgm:t>
        <a:bodyPr/>
        <a:lstStyle/>
        <a:p>
          <a:pPr>
            <a:spcBef>
              <a:spcPts val="0"/>
            </a:spcBef>
            <a:spcAft>
              <a:spcPts val="0"/>
            </a:spcAft>
          </a:pPr>
          <a:endParaRPr kumimoji="1" lang="ja-JP" altLang="en-US" sz="900"/>
        </a:p>
      </dgm:t>
    </dgm:pt>
    <dgm:pt modelId="{A2653C8C-9071-4D42-B946-99CD83815075}">
      <dgm:prSet custT="1"/>
      <dgm:spPr>
        <a:solidFill>
          <a:schemeClr val="bg1">
            <a:lumMod val="50000"/>
          </a:schemeClr>
        </a:solidFill>
        <a:ln>
          <a:noFill/>
        </a:ln>
      </dgm:spPr>
      <dgm:t>
        <a:bodyPr/>
        <a:lstStyle/>
        <a:p>
          <a:pPr>
            <a:spcBef>
              <a:spcPts val="0"/>
            </a:spcBef>
            <a:spcAft>
              <a:spcPts val="0"/>
            </a:spcAft>
          </a:pPr>
          <a:r>
            <a:rPr kumimoji="1" lang="ja-JP" altLang="en-US" sz="1200" dirty="0" smtClean="0"/>
            <a:t>廃棄</a:t>
          </a:r>
          <a:endParaRPr kumimoji="1" lang="ja-JP" altLang="en-US" sz="1200" dirty="0"/>
        </a:p>
      </dgm:t>
    </dgm:pt>
    <dgm:pt modelId="{DB691721-6DB3-45D3-8A34-04B261A7FB80}" type="parTrans" cxnId="{B2C60676-D042-432B-8DA2-ADD4108B1CEF}">
      <dgm:prSet/>
      <dgm:spPr/>
      <dgm:t>
        <a:bodyPr/>
        <a:lstStyle/>
        <a:p>
          <a:pPr>
            <a:spcBef>
              <a:spcPts val="0"/>
            </a:spcBef>
            <a:spcAft>
              <a:spcPts val="0"/>
            </a:spcAft>
          </a:pPr>
          <a:endParaRPr kumimoji="1" lang="ja-JP" altLang="en-US" sz="900"/>
        </a:p>
      </dgm:t>
    </dgm:pt>
    <dgm:pt modelId="{AF63B022-5660-4F5D-8778-305449CEEABC}" type="sibTrans" cxnId="{B2C60676-D042-432B-8DA2-ADD4108B1CEF}">
      <dgm:prSet/>
      <dgm:spPr/>
      <dgm:t>
        <a:bodyPr/>
        <a:lstStyle/>
        <a:p>
          <a:pPr>
            <a:spcBef>
              <a:spcPts val="0"/>
            </a:spcBef>
            <a:spcAft>
              <a:spcPts val="0"/>
            </a:spcAft>
          </a:pPr>
          <a:endParaRPr kumimoji="1" lang="ja-JP" altLang="en-US" sz="900"/>
        </a:p>
      </dgm:t>
    </dgm:pt>
    <dgm:pt modelId="{CA7A2F19-B09C-43B9-A90F-9284AF68C06F}">
      <dgm:prSet phldrT="[テキスト]" custT="1"/>
      <dgm:spPr/>
      <dgm:t>
        <a:bodyPr/>
        <a:lstStyle/>
        <a:p>
          <a:pPr>
            <a:spcBef>
              <a:spcPts val="0"/>
            </a:spcBef>
            <a:spcAft>
              <a:spcPts val="0"/>
            </a:spcAft>
          </a:pPr>
          <a:r>
            <a:rPr kumimoji="1" lang="ja-JP" altLang="en-US" sz="900" dirty="0" smtClean="0"/>
            <a:t>最終製品</a:t>
          </a:r>
          <a:endParaRPr kumimoji="1" lang="ja-JP" altLang="en-US" sz="900" dirty="0"/>
        </a:p>
      </dgm:t>
    </dgm:pt>
    <dgm:pt modelId="{A91FE84D-0ED4-4146-A953-55959215879A}" type="parTrans" cxnId="{D566378C-3A25-42FC-912F-B3E085191C77}">
      <dgm:prSet/>
      <dgm:spPr/>
      <dgm:t>
        <a:bodyPr/>
        <a:lstStyle/>
        <a:p>
          <a:pPr>
            <a:spcBef>
              <a:spcPts val="0"/>
            </a:spcBef>
            <a:spcAft>
              <a:spcPts val="0"/>
            </a:spcAft>
          </a:pPr>
          <a:endParaRPr kumimoji="1" lang="ja-JP" altLang="en-US" sz="900"/>
        </a:p>
      </dgm:t>
    </dgm:pt>
    <dgm:pt modelId="{0CA60839-2D7B-4800-B3EF-903C7F12256E}" type="sibTrans" cxnId="{D566378C-3A25-42FC-912F-B3E085191C77}">
      <dgm:prSet/>
      <dgm:spPr/>
      <dgm:t>
        <a:bodyPr/>
        <a:lstStyle/>
        <a:p>
          <a:pPr>
            <a:spcBef>
              <a:spcPts val="0"/>
            </a:spcBef>
            <a:spcAft>
              <a:spcPts val="0"/>
            </a:spcAft>
          </a:pPr>
          <a:endParaRPr kumimoji="1" lang="ja-JP" altLang="en-US" sz="900"/>
        </a:p>
      </dgm:t>
    </dgm:pt>
    <dgm:pt modelId="{0F76A619-A904-4787-97C0-6C5FE0BE298A}">
      <dgm:prSet phldrT="[テキスト]" custT="1"/>
      <dgm:spPr/>
      <dgm:t>
        <a:bodyPr/>
        <a:lstStyle/>
        <a:p>
          <a:pPr>
            <a:lnSpc>
              <a:spcPts val="1200"/>
            </a:lnSpc>
            <a:spcBef>
              <a:spcPts val="0"/>
            </a:spcBef>
            <a:spcAft>
              <a:spcPts val="0"/>
            </a:spcAft>
          </a:pPr>
          <a:r>
            <a:rPr kumimoji="1" lang="ja-JP" altLang="en-US" sz="900" dirty="0" smtClean="0"/>
            <a:t>化石燃料</a:t>
          </a:r>
          <a:endParaRPr kumimoji="1" lang="ja-JP" altLang="en-US" sz="900" dirty="0"/>
        </a:p>
      </dgm:t>
    </dgm:pt>
    <dgm:pt modelId="{7657AFCD-E34A-4119-A5CB-36294FC69ED2}" type="parTrans" cxnId="{AA42A2BD-91FE-4B49-8F0F-6DAB10DE12CA}">
      <dgm:prSet/>
      <dgm:spPr/>
      <dgm:t>
        <a:bodyPr/>
        <a:lstStyle/>
        <a:p>
          <a:pPr>
            <a:spcBef>
              <a:spcPts val="0"/>
            </a:spcBef>
            <a:spcAft>
              <a:spcPts val="0"/>
            </a:spcAft>
          </a:pPr>
          <a:endParaRPr kumimoji="1" lang="ja-JP" altLang="en-US" sz="900"/>
        </a:p>
      </dgm:t>
    </dgm:pt>
    <dgm:pt modelId="{05626AC4-AEFE-48C6-906F-26F16985CA64}" type="sibTrans" cxnId="{AA42A2BD-91FE-4B49-8F0F-6DAB10DE12CA}">
      <dgm:prSet/>
      <dgm:spPr/>
      <dgm:t>
        <a:bodyPr/>
        <a:lstStyle/>
        <a:p>
          <a:pPr>
            <a:spcBef>
              <a:spcPts val="0"/>
            </a:spcBef>
            <a:spcAft>
              <a:spcPts val="0"/>
            </a:spcAft>
          </a:pPr>
          <a:endParaRPr kumimoji="1" lang="ja-JP" altLang="en-US" sz="900"/>
        </a:p>
      </dgm:t>
    </dgm:pt>
    <dgm:pt modelId="{E88A78E3-CF1F-4827-9D16-14AB85B4E613}">
      <dgm:prSet phldrT="[テキスト]" custT="1"/>
      <dgm:spPr/>
      <dgm:t>
        <a:bodyPr/>
        <a:lstStyle/>
        <a:p>
          <a:pPr>
            <a:lnSpc>
              <a:spcPts val="1200"/>
            </a:lnSpc>
            <a:spcBef>
              <a:spcPts val="0"/>
            </a:spcBef>
            <a:spcAft>
              <a:spcPts val="0"/>
            </a:spcAft>
          </a:pPr>
          <a:r>
            <a:rPr kumimoji="1" lang="ja-JP" altLang="en-US" sz="900" dirty="0" smtClean="0"/>
            <a:t>金属鉱石</a:t>
          </a:r>
          <a:endParaRPr kumimoji="1" lang="ja-JP" altLang="en-US" sz="900" dirty="0"/>
        </a:p>
      </dgm:t>
    </dgm:pt>
    <dgm:pt modelId="{14B6085E-B940-4BA1-A7A1-13D964B04FBA}" type="parTrans" cxnId="{723D9F80-2BB6-4C7F-85D6-B25E27CE074A}">
      <dgm:prSet/>
      <dgm:spPr/>
      <dgm:t>
        <a:bodyPr/>
        <a:lstStyle/>
        <a:p>
          <a:pPr>
            <a:spcBef>
              <a:spcPts val="0"/>
            </a:spcBef>
            <a:spcAft>
              <a:spcPts val="0"/>
            </a:spcAft>
          </a:pPr>
          <a:endParaRPr kumimoji="1" lang="ja-JP" altLang="en-US" sz="900"/>
        </a:p>
      </dgm:t>
    </dgm:pt>
    <dgm:pt modelId="{67E6F5CD-F1C6-4F45-ADF3-669D82C3BAF8}" type="sibTrans" cxnId="{723D9F80-2BB6-4C7F-85D6-B25E27CE074A}">
      <dgm:prSet/>
      <dgm:spPr/>
      <dgm:t>
        <a:bodyPr/>
        <a:lstStyle/>
        <a:p>
          <a:pPr>
            <a:spcBef>
              <a:spcPts val="0"/>
            </a:spcBef>
            <a:spcAft>
              <a:spcPts val="0"/>
            </a:spcAft>
          </a:pPr>
          <a:endParaRPr kumimoji="1" lang="ja-JP" altLang="en-US" sz="900"/>
        </a:p>
      </dgm:t>
    </dgm:pt>
    <dgm:pt modelId="{080866EB-05C4-4410-83E3-18D43C6B0BA9}">
      <dgm:prSet custT="1"/>
      <dgm:spPr/>
      <dgm:t>
        <a:bodyPr/>
        <a:lstStyle/>
        <a:p>
          <a:pPr>
            <a:lnSpc>
              <a:spcPts val="1200"/>
            </a:lnSpc>
            <a:spcAft>
              <a:spcPts val="0"/>
            </a:spcAft>
          </a:pPr>
          <a:r>
            <a:rPr kumimoji="1" lang="ja-JP" altLang="en-US" sz="900" dirty="0" smtClean="0"/>
            <a:t>リユース</a:t>
          </a:r>
          <a:endParaRPr kumimoji="1" lang="ja-JP" altLang="en-US" sz="900" dirty="0"/>
        </a:p>
      </dgm:t>
    </dgm:pt>
    <dgm:pt modelId="{8DBA867A-D622-432E-BE43-5FA546A94EBB}" type="parTrans" cxnId="{6BED3AB2-DC4C-40FC-8FA5-7FEC03862970}">
      <dgm:prSet/>
      <dgm:spPr/>
      <dgm:t>
        <a:bodyPr/>
        <a:lstStyle/>
        <a:p>
          <a:endParaRPr kumimoji="1" lang="ja-JP" altLang="en-US" sz="900"/>
        </a:p>
      </dgm:t>
    </dgm:pt>
    <dgm:pt modelId="{03A8D114-D809-47FB-9722-3CAF8C179DAA}" type="sibTrans" cxnId="{6BED3AB2-DC4C-40FC-8FA5-7FEC03862970}">
      <dgm:prSet/>
      <dgm:spPr/>
      <dgm:t>
        <a:bodyPr/>
        <a:lstStyle/>
        <a:p>
          <a:endParaRPr kumimoji="1" lang="ja-JP" altLang="en-US" sz="900"/>
        </a:p>
      </dgm:t>
    </dgm:pt>
    <dgm:pt modelId="{EB5F8400-A6EE-4C8C-A3C8-CE5691C9085C}">
      <dgm:prSet custT="1"/>
      <dgm:spPr/>
      <dgm:t>
        <a:bodyPr/>
        <a:lstStyle/>
        <a:p>
          <a:pPr>
            <a:lnSpc>
              <a:spcPts val="1200"/>
            </a:lnSpc>
            <a:spcAft>
              <a:spcPts val="0"/>
            </a:spcAft>
          </a:pPr>
          <a:r>
            <a:rPr kumimoji="1" lang="ja-JP" altLang="en-US" sz="900" dirty="0" smtClean="0"/>
            <a:t>リサイクル</a:t>
          </a:r>
          <a:endParaRPr kumimoji="1" lang="ja-JP" altLang="en-US" sz="900" dirty="0"/>
        </a:p>
      </dgm:t>
    </dgm:pt>
    <dgm:pt modelId="{CF90564F-F524-49EA-ADE2-9BF04ACC3053}" type="parTrans" cxnId="{7F08A6A1-4C13-4976-9528-60E322294998}">
      <dgm:prSet/>
      <dgm:spPr/>
      <dgm:t>
        <a:bodyPr/>
        <a:lstStyle/>
        <a:p>
          <a:endParaRPr kumimoji="1" lang="ja-JP" altLang="en-US" sz="900"/>
        </a:p>
      </dgm:t>
    </dgm:pt>
    <dgm:pt modelId="{D55EF6AF-0BF5-4F05-A996-ECBE776EAB1C}" type="sibTrans" cxnId="{7F08A6A1-4C13-4976-9528-60E322294998}">
      <dgm:prSet/>
      <dgm:spPr/>
      <dgm:t>
        <a:bodyPr/>
        <a:lstStyle/>
        <a:p>
          <a:endParaRPr kumimoji="1" lang="ja-JP" altLang="en-US" sz="900"/>
        </a:p>
      </dgm:t>
    </dgm:pt>
    <dgm:pt modelId="{18C8BC2B-4E7D-411F-A234-9ED125A6CB41}">
      <dgm:prSet custT="1"/>
      <dgm:spPr/>
      <dgm:t>
        <a:bodyPr/>
        <a:lstStyle/>
        <a:p>
          <a:pPr>
            <a:lnSpc>
              <a:spcPts val="1200"/>
            </a:lnSpc>
            <a:spcAft>
              <a:spcPts val="0"/>
            </a:spcAft>
          </a:pPr>
          <a:r>
            <a:rPr kumimoji="1" lang="ja-JP" altLang="en-US" sz="900" dirty="0" smtClean="0"/>
            <a:t>最終処分</a:t>
          </a:r>
          <a:endParaRPr kumimoji="1" lang="ja-JP" altLang="en-US" sz="900" dirty="0"/>
        </a:p>
      </dgm:t>
    </dgm:pt>
    <dgm:pt modelId="{24DC6A41-B243-4AC1-BD40-345AF96885B5}" type="parTrans" cxnId="{EDD17BF2-8E07-42FC-83AB-730D441A29AE}">
      <dgm:prSet/>
      <dgm:spPr/>
      <dgm:t>
        <a:bodyPr/>
        <a:lstStyle/>
        <a:p>
          <a:endParaRPr kumimoji="1" lang="ja-JP" altLang="en-US" sz="900"/>
        </a:p>
      </dgm:t>
    </dgm:pt>
    <dgm:pt modelId="{0D3F04A3-AF8C-4035-93B5-C3EF36908FCA}" type="sibTrans" cxnId="{EDD17BF2-8E07-42FC-83AB-730D441A29AE}">
      <dgm:prSet/>
      <dgm:spPr/>
      <dgm:t>
        <a:bodyPr/>
        <a:lstStyle/>
        <a:p>
          <a:endParaRPr kumimoji="1" lang="ja-JP" altLang="en-US" sz="900"/>
        </a:p>
      </dgm:t>
    </dgm:pt>
    <dgm:pt modelId="{BFBE9920-7359-4A8D-BE55-AEE6A19C331F}">
      <dgm:prSet phldrT="[テキスト]" custT="1"/>
      <dgm:spPr/>
      <dgm:t>
        <a:bodyPr lIns="0" tIns="7200" rIns="0"/>
        <a:lstStyle/>
        <a:p>
          <a:pPr algn="l">
            <a:lnSpc>
              <a:spcPts val="1200"/>
            </a:lnSpc>
            <a:spcBef>
              <a:spcPts val="0"/>
            </a:spcBef>
            <a:spcAft>
              <a:spcPts val="0"/>
            </a:spcAft>
          </a:pPr>
          <a:r>
            <a:rPr kumimoji="1" lang="ja-JP" altLang="en-US" sz="900" dirty="0" smtClean="0"/>
            <a:t>持続可能な調達により生産された商品を買う　など</a:t>
          </a:r>
          <a:endParaRPr kumimoji="1" lang="ja-JP" altLang="en-US" sz="900" dirty="0"/>
        </a:p>
      </dgm:t>
    </dgm:pt>
    <dgm:pt modelId="{D8C628BD-CCFC-4663-A9B1-147B136C4B2E}" type="parTrans" cxnId="{8A39BF76-F712-4181-BDD6-406B93F0A1CC}">
      <dgm:prSet/>
      <dgm:spPr/>
      <dgm:t>
        <a:bodyPr/>
        <a:lstStyle/>
        <a:p>
          <a:endParaRPr kumimoji="1" lang="ja-JP" altLang="en-US"/>
        </a:p>
      </dgm:t>
    </dgm:pt>
    <dgm:pt modelId="{24BB4165-6567-4308-9348-EF532B334F16}" type="sibTrans" cxnId="{8A39BF76-F712-4181-BDD6-406B93F0A1CC}">
      <dgm:prSet/>
      <dgm:spPr/>
      <dgm:t>
        <a:bodyPr/>
        <a:lstStyle/>
        <a:p>
          <a:endParaRPr kumimoji="1" lang="ja-JP" altLang="en-US"/>
        </a:p>
      </dgm:t>
    </dgm:pt>
    <dgm:pt modelId="{0638AEC2-93B2-44A0-880E-76266C894EAC}" type="pres">
      <dgm:prSet presAssocID="{58D094FF-1CB5-4314-B88E-7078076EFC53}" presName="linearFlow" presStyleCnt="0">
        <dgm:presLayoutVars>
          <dgm:dir/>
          <dgm:animLvl val="lvl"/>
          <dgm:resizeHandles val="exact"/>
        </dgm:presLayoutVars>
      </dgm:prSet>
      <dgm:spPr/>
      <dgm:t>
        <a:bodyPr/>
        <a:lstStyle/>
        <a:p>
          <a:endParaRPr kumimoji="1" lang="ja-JP" altLang="en-US"/>
        </a:p>
      </dgm:t>
    </dgm:pt>
    <dgm:pt modelId="{41C0931F-57DE-4E34-AE80-729EED49BE30}" type="pres">
      <dgm:prSet presAssocID="{B7DBDB75-99D1-4DA0-A3DE-0A9DD166F1E7}" presName="composite" presStyleCnt="0"/>
      <dgm:spPr/>
    </dgm:pt>
    <dgm:pt modelId="{6C968681-39C8-481E-ABCB-915E4C4AA590}" type="pres">
      <dgm:prSet presAssocID="{B7DBDB75-99D1-4DA0-A3DE-0A9DD166F1E7}" presName="parentText" presStyleLbl="alignNode1" presStyleIdx="0" presStyleCnt="4">
        <dgm:presLayoutVars>
          <dgm:chMax val="1"/>
          <dgm:bulletEnabled val="1"/>
        </dgm:presLayoutVars>
      </dgm:prSet>
      <dgm:spPr/>
      <dgm:t>
        <a:bodyPr/>
        <a:lstStyle/>
        <a:p>
          <a:endParaRPr kumimoji="1" lang="ja-JP" altLang="en-US"/>
        </a:p>
      </dgm:t>
    </dgm:pt>
    <dgm:pt modelId="{E0084264-4545-44F4-9A7D-3574E18F78B1}" type="pres">
      <dgm:prSet presAssocID="{B7DBDB75-99D1-4DA0-A3DE-0A9DD166F1E7}" presName="descendantText" presStyleLbl="alignAcc1" presStyleIdx="0" presStyleCnt="4">
        <dgm:presLayoutVars>
          <dgm:bulletEnabled val="1"/>
        </dgm:presLayoutVars>
      </dgm:prSet>
      <dgm:spPr/>
      <dgm:t>
        <a:bodyPr/>
        <a:lstStyle/>
        <a:p>
          <a:endParaRPr kumimoji="1" lang="ja-JP" altLang="en-US"/>
        </a:p>
      </dgm:t>
    </dgm:pt>
    <dgm:pt modelId="{1E89A70E-9F7C-4EDD-B727-621A4E912515}" type="pres">
      <dgm:prSet presAssocID="{CFF0E179-3DE7-4A2A-9FA2-7A3166D55F31}" presName="sp" presStyleCnt="0"/>
      <dgm:spPr/>
    </dgm:pt>
    <dgm:pt modelId="{5B522B57-6E7C-4E2B-874F-D7F6A749D5D6}" type="pres">
      <dgm:prSet presAssocID="{7A2B389B-166F-4D57-AB73-BDF6FEF67D80}" presName="composite" presStyleCnt="0"/>
      <dgm:spPr/>
    </dgm:pt>
    <dgm:pt modelId="{A8AD8069-8C17-4A9A-88C6-8457355047DD}" type="pres">
      <dgm:prSet presAssocID="{7A2B389B-166F-4D57-AB73-BDF6FEF67D80}" presName="parentText" presStyleLbl="alignNode1" presStyleIdx="1" presStyleCnt="4">
        <dgm:presLayoutVars>
          <dgm:chMax val="1"/>
          <dgm:bulletEnabled val="1"/>
        </dgm:presLayoutVars>
      </dgm:prSet>
      <dgm:spPr/>
      <dgm:t>
        <a:bodyPr/>
        <a:lstStyle/>
        <a:p>
          <a:endParaRPr kumimoji="1" lang="ja-JP" altLang="en-US"/>
        </a:p>
      </dgm:t>
    </dgm:pt>
    <dgm:pt modelId="{95C93CB2-EE64-4956-93B9-B165DC05C1AD}" type="pres">
      <dgm:prSet presAssocID="{7A2B389B-166F-4D57-AB73-BDF6FEF67D80}" presName="descendantText" presStyleLbl="alignAcc1" presStyleIdx="1" presStyleCnt="4">
        <dgm:presLayoutVars>
          <dgm:bulletEnabled val="1"/>
        </dgm:presLayoutVars>
      </dgm:prSet>
      <dgm:spPr/>
      <dgm:t>
        <a:bodyPr/>
        <a:lstStyle/>
        <a:p>
          <a:endParaRPr kumimoji="1" lang="ja-JP" altLang="en-US"/>
        </a:p>
      </dgm:t>
    </dgm:pt>
    <dgm:pt modelId="{06E263F8-BB4B-4162-8443-F67804B567C8}" type="pres">
      <dgm:prSet presAssocID="{E773A75D-7813-4EF9-A8A0-56708A9884FA}" presName="sp" presStyleCnt="0"/>
      <dgm:spPr/>
    </dgm:pt>
    <dgm:pt modelId="{89E1BCCD-4B24-409F-B16D-F2F6AA72AED3}" type="pres">
      <dgm:prSet presAssocID="{284ABEA8-C7D1-4E5C-97BA-6076F2DE194A}" presName="composite" presStyleCnt="0"/>
      <dgm:spPr/>
    </dgm:pt>
    <dgm:pt modelId="{CF69D3D8-A0C1-46A0-8281-0E7EBEA08F10}" type="pres">
      <dgm:prSet presAssocID="{284ABEA8-C7D1-4E5C-97BA-6076F2DE194A}" presName="parentText" presStyleLbl="alignNode1" presStyleIdx="2" presStyleCnt="4">
        <dgm:presLayoutVars>
          <dgm:chMax val="1"/>
          <dgm:bulletEnabled val="1"/>
        </dgm:presLayoutVars>
      </dgm:prSet>
      <dgm:spPr/>
      <dgm:t>
        <a:bodyPr/>
        <a:lstStyle/>
        <a:p>
          <a:endParaRPr kumimoji="1" lang="ja-JP" altLang="en-US"/>
        </a:p>
      </dgm:t>
    </dgm:pt>
    <dgm:pt modelId="{E0243982-B61A-4613-8C22-59FC14D61E38}" type="pres">
      <dgm:prSet presAssocID="{284ABEA8-C7D1-4E5C-97BA-6076F2DE194A}" presName="descendantText" presStyleLbl="alignAcc1" presStyleIdx="2" presStyleCnt="4">
        <dgm:presLayoutVars>
          <dgm:bulletEnabled val="1"/>
        </dgm:presLayoutVars>
      </dgm:prSet>
      <dgm:spPr/>
      <dgm:t>
        <a:bodyPr/>
        <a:lstStyle/>
        <a:p>
          <a:endParaRPr kumimoji="1" lang="ja-JP" altLang="en-US"/>
        </a:p>
      </dgm:t>
    </dgm:pt>
    <dgm:pt modelId="{5859B70D-8D2C-4572-94C2-1231D6A900EB}" type="pres">
      <dgm:prSet presAssocID="{3B2169C0-E01C-471D-AB4A-8D716EEA510A}" presName="sp" presStyleCnt="0"/>
      <dgm:spPr/>
    </dgm:pt>
    <dgm:pt modelId="{AE4C9437-3219-4680-8680-FC13A41F2FD5}" type="pres">
      <dgm:prSet presAssocID="{A2653C8C-9071-4D42-B946-99CD83815075}" presName="composite" presStyleCnt="0"/>
      <dgm:spPr/>
    </dgm:pt>
    <dgm:pt modelId="{73C65FE4-73A8-4592-88E0-EC34C5AB201C}" type="pres">
      <dgm:prSet presAssocID="{A2653C8C-9071-4D42-B946-99CD83815075}" presName="parentText" presStyleLbl="alignNode1" presStyleIdx="3" presStyleCnt="4">
        <dgm:presLayoutVars>
          <dgm:chMax val="1"/>
          <dgm:bulletEnabled val="1"/>
        </dgm:presLayoutVars>
      </dgm:prSet>
      <dgm:spPr/>
      <dgm:t>
        <a:bodyPr/>
        <a:lstStyle/>
        <a:p>
          <a:endParaRPr kumimoji="1" lang="ja-JP" altLang="en-US"/>
        </a:p>
      </dgm:t>
    </dgm:pt>
    <dgm:pt modelId="{AEC5C1A5-39B7-435B-8E37-ADA3578C54E4}" type="pres">
      <dgm:prSet presAssocID="{A2653C8C-9071-4D42-B946-99CD83815075}" presName="descendantText" presStyleLbl="alignAcc1" presStyleIdx="3" presStyleCnt="4">
        <dgm:presLayoutVars>
          <dgm:bulletEnabled val="1"/>
        </dgm:presLayoutVars>
      </dgm:prSet>
      <dgm:spPr/>
      <dgm:t>
        <a:bodyPr/>
        <a:lstStyle/>
        <a:p>
          <a:endParaRPr kumimoji="1" lang="ja-JP" altLang="en-US"/>
        </a:p>
      </dgm:t>
    </dgm:pt>
  </dgm:ptLst>
  <dgm:cxnLst>
    <dgm:cxn modelId="{42911A10-6993-45B1-9164-42798BF84AD1}" srcId="{B7DBDB75-99D1-4DA0-A3DE-0A9DD166F1E7}" destId="{C1EDE593-EA7B-449D-A031-EDD55E4A417B}" srcOrd="0" destOrd="0" parTransId="{A39C7E54-A65D-49BF-8B01-8473A5F05C9B}" sibTransId="{19FF522C-8617-49CD-BBF4-FB26CE26FBB6}"/>
    <dgm:cxn modelId="{85D1AB46-87D9-434C-93EF-9901CF5C002E}" srcId="{7A2B389B-166F-4D57-AB73-BDF6FEF67D80}" destId="{516F1E0F-7C95-43EE-B12A-3116A51C61C5}" srcOrd="1" destOrd="0" parTransId="{3C083276-B7F2-4A32-8E28-D30BB94C985A}" sibTransId="{B1454A16-8CD4-48C4-9ECC-03B0E898773F}"/>
    <dgm:cxn modelId="{73905AB1-6D40-4EA9-AAE2-6A60FDB71946}" type="presOf" srcId="{EB5F8400-A6EE-4C8C-A3C8-CE5691C9085C}" destId="{AEC5C1A5-39B7-435B-8E37-ADA3578C54E4}" srcOrd="0" destOrd="1" presId="urn:microsoft.com/office/officeart/2005/8/layout/chevron2"/>
    <dgm:cxn modelId="{DB157753-BB70-4D29-9209-CA2CD3F964EA}" type="presOf" srcId="{58D094FF-1CB5-4314-B88E-7078076EFC53}" destId="{0638AEC2-93B2-44A0-880E-76266C894EAC}" srcOrd="0" destOrd="0" presId="urn:microsoft.com/office/officeart/2005/8/layout/chevron2"/>
    <dgm:cxn modelId="{6BED3AB2-DC4C-40FC-8FA5-7FEC03862970}" srcId="{A2653C8C-9071-4D42-B946-99CD83815075}" destId="{080866EB-05C4-4410-83E3-18D43C6B0BA9}" srcOrd="0" destOrd="0" parTransId="{8DBA867A-D622-432E-BE43-5FA546A94EBB}" sibTransId="{03A8D114-D809-47FB-9722-3CAF8C179DAA}"/>
    <dgm:cxn modelId="{B2C60676-D042-432B-8DA2-ADD4108B1CEF}" srcId="{58D094FF-1CB5-4314-B88E-7078076EFC53}" destId="{A2653C8C-9071-4D42-B946-99CD83815075}" srcOrd="3" destOrd="0" parTransId="{DB691721-6DB3-45D3-8A34-04B261A7FB80}" sibTransId="{AF63B022-5660-4F5D-8778-305449CEEABC}"/>
    <dgm:cxn modelId="{BC28758E-295B-4DD1-B505-BEF448297586}" type="presOf" srcId="{0F76A619-A904-4787-97C0-6C5FE0BE298A}" destId="{E0084264-4545-44F4-9A7D-3574E18F78B1}" srcOrd="0" destOrd="1" presId="urn:microsoft.com/office/officeart/2005/8/layout/chevron2"/>
    <dgm:cxn modelId="{286CCCED-37CE-4E5D-9928-1F069F6B3313}" type="presOf" srcId="{E88A78E3-CF1F-4827-9D16-14AB85B4E613}" destId="{E0084264-4545-44F4-9A7D-3574E18F78B1}" srcOrd="0" destOrd="2" presId="urn:microsoft.com/office/officeart/2005/8/layout/chevron2"/>
    <dgm:cxn modelId="{5E498533-341C-4026-A6A3-F96209D87913}" type="presOf" srcId="{3FA9F981-B31A-4606-8499-40EF5B14BB48}" destId="{95C93CB2-EE64-4956-93B9-B165DC05C1AD}" srcOrd="0" destOrd="0" presId="urn:microsoft.com/office/officeart/2005/8/layout/chevron2"/>
    <dgm:cxn modelId="{243FA6B4-FE7B-4B3B-AB5D-0B956EC457E9}" type="presOf" srcId="{A2653C8C-9071-4D42-B946-99CD83815075}" destId="{73C65FE4-73A8-4592-88E0-EC34C5AB201C}" srcOrd="0" destOrd="0" presId="urn:microsoft.com/office/officeart/2005/8/layout/chevron2"/>
    <dgm:cxn modelId="{BAAF59CF-459A-4834-8BD8-065E5A065990}" type="presOf" srcId="{BFBE9920-7359-4A8D-BE55-AEE6A19C331F}" destId="{E0243982-B61A-4613-8C22-59FC14D61E38}" srcOrd="0" destOrd="1" presId="urn:microsoft.com/office/officeart/2005/8/layout/chevron2"/>
    <dgm:cxn modelId="{3403D75F-108C-46A2-946D-13EDE7F1739C}" type="presOf" srcId="{260DEA6E-C24E-4AFC-96A5-E041CD7E677A}" destId="{E0243982-B61A-4613-8C22-59FC14D61E38}" srcOrd="0" destOrd="0" presId="urn:microsoft.com/office/officeart/2005/8/layout/chevron2"/>
    <dgm:cxn modelId="{E4150663-BED3-48E2-88C0-C24648F6E2D5}" srcId="{284ABEA8-C7D1-4E5C-97BA-6076F2DE194A}" destId="{260DEA6E-C24E-4AFC-96A5-E041CD7E677A}" srcOrd="0" destOrd="0" parTransId="{2EBB092A-7D2D-4759-BE64-8CD65C036995}" sibTransId="{7ADBF469-022F-4A12-AE25-7D38A64704F2}"/>
    <dgm:cxn modelId="{BA2C336B-ED97-4BFC-8F8F-0CC68DA8CCA5}" type="presOf" srcId="{C1EDE593-EA7B-449D-A031-EDD55E4A417B}" destId="{E0084264-4545-44F4-9A7D-3574E18F78B1}" srcOrd="0" destOrd="0" presId="urn:microsoft.com/office/officeart/2005/8/layout/chevron2"/>
    <dgm:cxn modelId="{10508938-8EFA-4A93-B5EF-3CA5C04A8186}" type="presOf" srcId="{2242E01B-27FC-4807-A3A2-7937C1195370}" destId="{E0084264-4545-44F4-9A7D-3574E18F78B1}" srcOrd="0" destOrd="3" presId="urn:microsoft.com/office/officeart/2005/8/layout/chevron2"/>
    <dgm:cxn modelId="{4CBBA5A5-A0B1-44C8-AE23-93ABBF20A4AE}" type="presOf" srcId="{18C8BC2B-4E7D-411F-A234-9ED125A6CB41}" destId="{AEC5C1A5-39B7-435B-8E37-ADA3578C54E4}" srcOrd="0" destOrd="2" presId="urn:microsoft.com/office/officeart/2005/8/layout/chevron2"/>
    <dgm:cxn modelId="{8C3AB233-9615-435F-BB59-0E23A9529BAA}" srcId="{58D094FF-1CB5-4314-B88E-7078076EFC53}" destId="{7A2B389B-166F-4D57-AB73-BDF6FEF67D80}" srcOrd="1" destOrd="0" parTransId="{C7383FAF-7FF8-4336-8B70-11FFADBC8D30}" sibTransId="{E773A75D-7813-4EF9-A8A0-56708A9884FA}"/>
    <dgm:cxn modelId="{EDD17BF2-8E07-42FC-83AB-730D441A29AE}" srcId="{A2653C8C-9071-4D42-B946-99CD83815075}" destId="{18C8BC2B-4E7D-411F-A234-9ED125A6CB41}" srcOrd="2" destOrd="0" parTransId="{24DC6A41-B243-4AC1-BD40-345AF96885B5}" sibTransId="{0D3F04A3-AF8C-4035-93B5-C3EF36908FCA}"/>
    <dgm:cxn modelId="{A525ED6A-BE81-4C63-82D9-A967B94E9E37}" srcId="{B7DBDB75-99D1-4DA0-A3DE-0A9DD166F1E7}" destId="{2242E01B-27FC-4807-A3A2-7937C1195370}" srcOrd="3" destOrd="0" parTransId="{0D3E7DC2-1F86-42B2-9212-5613BE7D49CD}" sibTransId="{83CE0634-8EA5-4B0E-A886-353403FD5882}"/>
    <dgm:cxn modelId="{DD0E9503-E36C-4137-B368-016EDDC25DA7}" type="presOf" srcId="{516F1E0F-7C95-43EE-B12A-3116A51C61C5}" destId="{95C93CB2-EE64-4956-93B9-B165DC05C1AD}" srcOrd="0" destOrd="1" presId="urn:microsoft.com/office/officeart/2005/8/layout/chevron2"/>
    <dgm:cxn modelId="{A3D946C1-1047-4490-B158-FB2F88936443}" srcId="{58D094FF-1CB5-4314-B88E-7078076EFC53}" destId="{284ABEA8-C7D1-4E5C-97BA-6076F2DE194A}" srcOrd="2" destOrd="0" parTransId="{E2FF4363-7CB7-409D-A450-E96B6E36AD54}" sibTransId="{3B2169C0-E01C-471D-AB4A-8D716EEA510A}"/>
    <dgm:cxn modelId="{AA42A2BD-91FE-4B49-8F0F-6DAB10DE12CA}" srcId="{B7DBDB75-99D1-4DA0-A3DE-0A9DD166F1E7}" destId="{0F76A619-A904-4787-97C0-6C5FE0BE298A}" srcOrd="1" destOrd="0" parTransId="{7657AFCD-E34A-4119-A5CB-36294FC69ED2}" sibTransId="{05626AC4-AEFE-48C6-906F-26F16985CA64}"/>
    <dgm:cxn modelId="{8A39BF76-F712-4181-BDD6-406B93F0A1CC}" srcId="{284ABEA8-C7D1-4E5C-97BA-6076F2DE194A}" destId="{BFBE9920-7359-4A8D-BE55-AEE6A19C331F}" srcOrd="1" destOrd="0" parTransId="{D8C628BD-CCFC-4663-A9B1-147B136C4B2E}" sibTransId="{24BB4165-6567-4308-9348-EF532B334F16}"/>
    <dgm:cxn modelId="{3C703693-F5D3-45E2-B55B-28DBD5025DD2}" type="presOf" srcId="{7A2B389B-166F-4D57-AB73-BDF6FEF67D80}" destId="{A8AD8069-8C17-4A9A-88C6-8457355047DD}" srcOrd="0" destOrd="0" presId="urn:microsoft.com/office/officeart/2005/8/layout/chevron2"/>
    <dgm:cxn modelId="{345DDD14-5812-4503-912A-1D533118D67F}" type="presOf" srcId="{B7DBDB75-99D1-4DA0-A3DE-0A9DD166F1E7}" destId="{6C968681-39C8-481E-ABCB-915E4C4AA590}" srcOrd="0" destOrd="0" presId="urn:microsoft.com/office/officeart/2005/8/layout/chevron2"/>
    <dgm:cxn modelId="{8F5BE24A-C076-41B6-B0EE-4F5B147EE864}" type="presOf" srcId="{080866EB-05C4-4410-83E3-18D43C6B0BA9}" destId="{AEC5C1A5-39B7-435B-8E37-ADA3578C54E4}" srcOrd="0" destOrd="0" presId="urn:microsoft.com/office/officeart/2005/8/layout/chevron2"/>
    <dgm:cxn modelId="{62ECD337-52F7-4DE5-A145-F9ADB8FFFE6A}" srcId="{58D094FF-1CB5-4314-B88E-7078076EFC53}" destId="{B7DBDB75-99D1-4DA0-A3DE-0A9DD166F1E7}" srcOrd="0" destOrd="0" parTransId="{24B4314F-5585-42FA-B6BC-C2F8C9E37494}" sibTransId="{CFF0E179-3DE7-4A2A-9FA2-7A3166D55F31}"/>
    <dgm:cxn modelId="{D566378C-3A25-42FC-912F-B3E085191C77}" srcId="{7A2B389B-166F-4D57-AB73-BDF6FEF67D80}" destId="{CA7A2F19-B09C-43B9-A90F-9284AF68C06F}" srcOrd="2" destOrd="0" parTransId="{A91FE84D-0ED4-4146-A953-55959215879A}" sibTransId="{0CA60839-2D7B-4800-B3EF-903C7F12256E}"/>
    <dgm:cxn modelId="{0C877B2C-8F64-49BA-9907-65B1C7C04C71}" type="presOf" srcId="{CA7A2F19-B09C-43B9-A90F-9284AF68C06F}" destId="{95C93CB2-EE64-4956-93B9-B165DC05C1AD}" srcOrd="0" destOrd="2" presId="urn:microsoft.com/office/officeart/2005/8/layout/chevron2"/>
    <dgm:cxn modelId="{DCD4CD81-7A65-478C-874E-88BD4197B1F7}" type="presOf" srcId="{284ABEA8-C7D1-4E5C-97BA-6076F2DE194A}" destId="{CF69D3D8-A0C1-46A0-8281-0E7EBEA08F10}" srcOrd="0" destOrd="0" presId="urn:microsoft.com/office/officeart/2005/8/layout/chevron2"/>
    <dgm:cxn modelId="{723D9F80-2BB6-4C7F-85D6-B25E27CE074A}" srcId="{B7DBDB75-99D1-4DA0-A3DE-0A9DD166F1E7}" destId="{E88A78E3-CF1F-4827-9D16-14AB85B4E613}" srcOrd="2" destOrd="0" parTransId="{14B6085E-B940-4BA1-A7A1-13D964B04FBA}" sibTransId="{67E6F5CD-F1C6-4F45-ADF3-669D82C3BAF8}"/>
    <dgm:cxn modelId="{7F08A6A1-4C13-4976-9528-60E322294998}" srcId="{A2653C8C-9071-4D42-B946-99CD83815075}" destId="{EB5F8400-A6EE-4C8C-A3C8-CE5691C9085C}" srcOrd="1" destOrd="0" parTransId="{CF90564F-F524-49EA-ADE2-9BF04ACC3053}" sibTransId="{D55EF6AF-0BF5-4F05-A996-ECBE776EAB1C}"/>
    <dgm:cxn modelId="{217908D4-011F-4DAB-AE9B-E89DE53B1157}" srcId="{7A2B389B-166F-4D57-AB73-BDF6FEF67D80}" destId="{3FA9F981-B31A-4606-8499-40EF5B14BB48}" srcOrd="0" destOrd="0" parTransId="{E07955AC-E550-4A90-8545-70B476C957A8}" sibTransId="{7E98F376-8C1C-4F09-A8AE-256A585DA527}"/>
    <dgm:cxn modelId="{1AF7D80A-F319-49F3-BCC8-96A3AA8B154F}" type="presParOf" srcId="{0638AEC2-93B2-44A0-880E-76266C894EAC}" destId="{41C0931F-57DE-4E34-AE80-729EED49BE30}" srcOrd="0" destOrd="0" presId="urn:microsoft.com/office/officeart/2005/8/layout/chevron2"/>
    <dgm:cxn modelId="{05AE2812-0C8E-4370-9CCA-2C2BD2647D41}" type="presParOf" srcId="{41C0931F-57DE-4E34-AE80-729EED49BE30}" destId="{6C968681-39C8-481E-ABCB-915E4C4AA590}" srcOrd="0" destOrd="0" presId="urn:microsoft.com/office/officeart/2005/8/layout/chevron2"/>
    <dgm:cxn modelId="{FBBF9A49-4D09-48C6-92BD-73C1B8139DDF}" type="presParOf" srcId="{41C0931F-57DE-4E34-AE80-729EED49BE30}" destId="{E0084264-4545-44F4-9A7D-3574E18F78B1}" srcOrd="1" destOrd="0" presId="urn:microsoft.com/office/officeart/2005/8/layout/chevron2"/>
    <dgm:cxn modelId="{A98D841E-B8B2-4D3E-9C92-2D74E819DF5B}" type="presParOf" srcId="{0638AEC2-93B2-44A0-880E-76266C894EAC}" destId="{1E89A70E-9F7C-4EDD-B727-621A4E912515}" srcOrd="1" destOrd="0" presId="urn:microsoft.com/office/officeart/2005/8/layout/chevron2"/>
    <dgm:cxn modelId="{D9EC47D8-1778-40EC-9812-B611C4CE57F9}" type="presParOf" srcId="{0638AEC2-93B2-44A0-880E-76266C894EAC}" destId="{5B522B57-6E7C-4E2B-874F-D7F6A749D5D6}" srcOrd="2" destOrd="0" presId="urn:microsoft.com/office/officeart/2005/8/layout/chevron2"/>
    <dgm:cxn modelId="{6C6DF4FE-2103-4468-849E-8068D9452FF3}" type="presParOf" srcId="{5B522B57-6E7C-4E2B-874F-D7F6A749D5D6}" destId="{A8AD8069-8C17-4A9A-88C6-8457355047DD}" srcOrd="0" destOrd="0" presId="urn:microsoft.com/office/officeart/2005/8/layout/chevron2"/>
    <dgm:cxn modelId="{BA6A33B7-8E73-49A0-9425-8FBEB6B3D0CA}" type="presParOf" srcId="{5B522B57-6E7C-4E2B-874F-D7F6A749D5D6}" destId="{95C93CB2-EE64-4956-93B9-B165DC05C1AD}" srcOrd="1" destOrd="0" presId="urn:microsoft.com/office/officeart/2005/8/layout/chevron2"/>
    <dgm:cxn modelId="{4C4DCC20-52A4-4CF7-A9E2-7E79E796F237}" type="presParOf" srcId="{0638AEC2-93B2-44A0-880E-76266C894EAC}" destId="{06E263F8-BB4B-4162-8443-F67804B567C8}" srcOrd="3" destOrd="0" presId="urn:microsoft.com/office/officeart/2005/8/layout/chevron2"/>
    <dgm:cxn modelId="{958AEB45-110C-4738-B5E9-2C9583851D2C}" type="presParOf" srcId="{0638AEC2-93B2-44A0-880E-76266C894EAC}" destId="{89E1BCCD-4B24-409F-B16D-F2F6AA72AED3}" srcOrd="4" destOrd="0" presId="urn:microsoft.com/office/officeart/2005/8/layout/chevron2"/>
    <dgm:cxn modelId="{2FA2C68C-42E9-4C24-AFE7-25ACFDF176BF}" type="presParOf" srcId="{89E1BCCD-4B24-409F-B16D-F2F6AA72AED3}" destId="{CF69D3D8-A0C1-46A0-8281-0E7EBEA08F10}" srcOrd="0" destOrd="0" presId="urn:microsoft.com/office/officeart/2005/8/layout/chevron2"/>
    <dgm:cxn modelId="{1EC4C706-BCDC-4449-9A21-14856C38C0DE}" type="presParOf" srcId="{89E1BCCD-4B24-409F-B16D-F2F6AA72AED3}" destId="{E0243982-B61A-4613-8C22-59FC14D61E38}" srcOrd="1" destOrd="0" presId="urn:microsoft.com/office/officeart/2005/8/layout/chevron2"/>
    <dgm:cxn modelId="{3CA17561-DC50-4A4B-912D-3D756BCBA0B3}" type="presParOf" srcId="{0638AEC2-93B2-44A0-880E-76266C894EAC}" destId="{5859B70D-8D2C-4572-94C2-1231D6A900EB}" srcOrd="5" destOrd="0" presId="urn:microsoft.com/office/officeart/2005/8/layout/chevron2"/>
    <dgm:cxn modelId="{E929F294-6748-45BD-9779-5453A5C0C315}" type="presParOf" srcId="{0638AEC2-93B2-44A0-880E-76266C894EAC}" destId="{AE4C9437-3219-4680-8680-FC13A41F2FD5}" srcOrd="6" destOrd="0" presId="urn:microsoft.com/office/officeart/2005/8/layout/chevron2"/>
    <dgm:cxn modelId="{5D047F4C-99DE-4187-8ECC-F4B3E3FBC48B}" type="presParOf" srcId="{AE4C9437-3219-4680-8680-FC13A41F2FD5}" destId="{73C65FE4-73A8-4592-88E0-EC34C5AB201C}" srcOrd="0" destOrd="0" presId="urn:microsoft.com/office/officeart/2005/8/layout/chevron2"/>
    <dgm:cxn modelId="{5DF66E1E-98B1-42A0-A13D-56084498DC5A}" type="presParOf" srcId="{AE4C9437-3219-4680-8680-FC13A41F2FD5}" destId="{AEC5C1A5-39B7-435B-8E37-ADA3578C54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8681-39C8-481E-ABCB-915E4C4AA590}">
      <dsp:nvSpPr>
        <dsp:cNvPr id="0" name=""/>
        <dsp:cNvSpPr/>
      </dsp:nvSpPr>
      <dsp:spPr>
        <a:xfrm rot="5400000">
          <a:off x="-154050" y="157620"/>
          <a:ext cx="1027005" cy="718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資源</a:t>
          </a:r>
          <a:endParaRPr kumimoji="1" lang="ja-JP" altLang="en-US" sz="1200" kern="1200" dirty="0"/>
        </a:p>
      </dsp:txBody>
      <dsp:txXfrm rot="-5400000">
        <a:off x="2" y="363021"/>
        <a:ext cx="718903" cy="308102"/>
      </dsp:txXfrm>
    </dsp:sp>
    <dsp:sp modelId="{E0084264-4545-44F4-9A7D-3574E18F78B1}">
      <dsp:nvSpPr>
        <dsp:cNvPr id="0" name=""/>
        <dsp:cNvSpPr/>
      </dsp:nvSpPr>
      <dsp:spPr>
        <a:xfrm rot="5400000">
          <a:off x="1008020" y="-285547"/>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バイオマス</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化石燃料</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金属鉱石</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非金属鉱物</a:t>
          </a:r>
          <a:endParaRPr kumimoji="1" lang="ja-JP" altLang="en-US" sz="900" kern="1200" dirty="0"/>
        </a:p>
      </dsp:txBody>
      <dsp:txXfrm rot="-5400000">
        <a:off x="718904" y="36156"/>
        <a:ext cx="1213200" cy="602379"/>
      </dsp:txXfrm>
    </dsp:sp>
    <dsp:sp modelId="{A8AD8069-8C17-4A9A-88C6-8457355047DD}">
      <dsp:nvSpPr>
        <dsp:cNvPr id="0" name=""/>
        <dsp:cNvSpPr/>
      </dsp:nvSpPr>
      <dsp:spPr>
        <a:xfrm rot="5400000">
          <a:off x="-154050" y="951278"/>
          <a:ext cx="1027005" cy="718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生産</a:t>
          </a:r>
          <a:endParaRPr kumimoji="1" lang="ja-JP" altLang="en-US" sz="1200" kern="1200" dirty="0"/>
        </a:p>
      </dsp:txBody>
      <dsp:txXfrm rot="-5400000">
        <a:off x="2" y="1156679"/>
        <a:ext cx="718903" cy="308102"/>
      </dsp:txXfrm>
    </dsp:sp>
    <dsp:sp modelId="{95C93CB2-EE64-4956-93B9-B165DC05C1AD}">
      <dsp:nvSpPr>
        <dsp:cNvPr id="0" name=""/>
        <dsp:cNvSpPr/>
      </dsp:nvSpPr>
      <dsp:spPr>
        <a:xfrm rot="5400000">
          <a:off x="1008020" y="508110"/>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0"/>
            </a:spcAft>
            <a:buChar char="••"/>
          </a:pPr>
          <a:r>
            <a:rPr kumimoji="1" lang="ja-JP" altLang="en-US" sz="900" kern="1200" dirty="0" smtClean="0"/>
            <a:t>原料調達</a:t>
          </a:r>
          <a:endParaRPr kumimoji="1" lang="ja-JP" altLang="en-US" sz="900" kern="1200" dirty="0"/>
        </a:p>
        <a:p>
          <a:pPr marL="57150" lvl="1" indent="-57150" algn="l" defTabSz="400050">
            <a:lnSpc>
              <a:spcPct val="90000"/>
            </a:lnSpc>
            <a:spcBef>
              <a:spcPct val="0"/>
            </a:spcBef>
            <a:spcAft>
              <a:spcPts val="0"/>
            </a:spcAft>
            <a:buChar char="••"/>
          </a:pPr>
          <a:r>
            <a:rPr kumimoji="1" lang="ja-JP" altLang="en-US" sz="900" kern="1200" dirty="0" smtClean="0"/>
            <a:t>中間製品</a:t>
          </a:r>
          <a:endParaRPr kumimoji="1" lang="ja-JP" altLang="en-US" sz="900" kern="1200" dirty="0"/>
        </a:p>
        <a:p>
          <a:pPr marL="57150" lvl="1" indent="-57150" algn="l" defTabSz="400050">
            <a:lnSpc>
              <a:spcPct val="90000"/>
            </a:lnSpc>
            <a:spcBef>
              <a:spcPct val="0"/>
            </a:spcBef>
            <a:spcAft>
              <a:spcPts val="0"/>
            </a:spcAft>
            <a:buChar char="••"/>
          </a:pPr>
          <a:r>
            <a:rPr kumimoji="1" lang="ja-JP" altLang="en-US" sz="900" kern="1200" dirty="0" smtClean="0"/>
            <a:t>最終製品</a:t>
          </a:r>
          <a:endParaRPr kumimoji="1" lang="ja-JP" altLang="en-US" sz="900" kern="1200" dirty="0"/>
        </a:p>
      </dsp:txBody>
      <dsp:txXfrm rot="-5400000">
        <a:off x="718904" y="829814"/>
        <a:ext cx="1213200" cy="602379"/>
      </dsp:txXfrm>
    </dsp:sp>
    <dsp:sp modelId="{CF69D3D8-A0C1-46A0-8281-0E7EBEA08F10}">
      <dsp:nvSpPr>
        <dsp:cNvPr id="0" name=""/>
        <dsp:cNvSpPr/>
      </dsp:nvSpPr>
      <dsp:spPr>
        <a:xfrm rot="5400000">
          <a:off x="-154050" y="1744936"/>
          <a:ext cx="1027005" cy="718903"/>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消費</a:t>
          </a:r>
          <a:endParaRPr kumimoji="1" lang="ja-JP" altLang="en-US" sz="1200" kern="1200" dirty="0"/>
        </a:p>
      </dsp:txBody>
      <dsp:txXfrm rot="-5400000">
        <a:off x="2" y="1950337"/>
        <a:ext cx="718903" cy="308102"/>
      </dsp:txXfrm>
    </dsp:sp>
    <dsp:sp modelId="{E0243982-B61A-4613-8C22-59FC14D61E38}">
      <dsp:nvSpPr>
        <dsp:cNvPr id="0" name=""/>
        <dsp:cNvSpPr/>
      </dsp:nvSpPr>
      <dsp:spPr>
        <a:xfrm rot="5400000">
          <a:off x="1008020" y="1301768"/>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200" rIns="0"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長期間使うものを買う</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持続可能な調達により生産された商品を買う　など</a:t>
          </a:r>
          <a:endParaRPr kumimoji="1" lang="ja-JP" altLang="en-US" sz="900" kern="1200" dirty="0"/>
        </a:p>
      </dsp:txBody>
      <dsp:txXfrm rot="-5400000">
        <a:off x="718904" y="1623472"/>
        <a:ext cx="1213200" cy="602379"/>
      </dsp:txXfrm>
    </dsp:sp>
    <dsp:sp modelId="{73C65FE4-73A8-4592-88E0-EC34C5AB201C}">
      <dsp:nvSpPr>
        <dsp:cNvPr id="0" name=""/>
        <dsp:cNvSpPr/>
      </dsp:nvSpPr>
      <dsp:spPr>
        <a:xfrm rot="5400000">
          <a:off x="-154050" y="2538594"/>
          <a:ext cx="1027005" cy="718903"/>
        </a:xfrm>
        <a:prstGeom prst="chevron">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廃棄</a:t>
          </a:r>
          <a:endParaRPr kumimoji="1" lang="ja-JP" altLang="en-US" sz="1200" kern="1200" dirty="0"/>
        </a:p>
      </dsp:txBody>
      <dsp:txXfrm rot="-5400000">
        <a:off x="2" y="2743995"/>
        <a:ext cx="718903" cy="308102"/>
      </dsp:txXfrm>
    </dsp:sp>
    <dsp:sp modelId="{AEC5C1A5-39B7-435B-8E37-ADA3578C54E4}">
      <dsp:nvSpPr>
        <dsp:cNvPr id="0" name=""/>
        <dsp:cNvSpPr/>
      </dsp:nvSpPr>
      <dsp:spPr>
        <a:xfrm rot="5400000">
          <a:off x="1008020" y="2095427"/>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リユース</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リサイクル</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最終処分</a:t>
          </a:r>
          <a:endParaRPr kumimoji="1" lang="ja-JP" altLang="en-US" sz="900" kern="1200" dirty="0"/>
        </a:p>
      </dsp:txBody>
      <dsp:txXfrm rot="-5400000">
        <a:off x="718904" y="2417131"/>
        <a:ext cx="1213200" cy="6023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2863" y="0"/>
            <a:ext cx="2947987" cy="498475"/>
          </a:xfrm>
          <a:prstGeom prst="rect">
            <a:avLst/>
          </a:prstGeom>
        </p:spPr>
        <p:txBody>
          <a:bodyPr vert="horz" lIns="91440" tIns="45720" rIns="91440" bIns="45720" rtlCol="0"/>
          <a:lstStyle>
            <a:lvl1pPr algn="r">
              <a:defRPr sz="1200"/>
            </a:lvl1pPr>
          </a:lstStyle>
          <a:p>
            <a:fld id="{9D7BC78E-A94E-4426-AFCC-EA62942D2FF0}" type="datetimeFigureOut">
              <a:rPr kumimoji="1" lang="ja-JP" altLang="en-US" smtClean="0"/>
              <a:t>2019/11/18</a:t>
            </a:fld>
            <a:endParaRPr kumimoji="1" lang="ja-JP" altLang="en-US"/>
          </a:p>
        </p:txBody>
      </p:sp>
      <p:sp>
        <p:nvSpPr>
          <p:cNvPr id="4" name="フッター プレースホルダー 3"/>
          <p:cNvSpPr>
            <a:spLocks noGrp="1"/>
          </p:cNvSpPr>
          <p:nvPr>
            <p:ph type="ftr" sz="quarter" idx="2"/>
          </p:nvPr>
        </p:nvSpPr>
        <p:spPr>
          <a:xfrm>
            <a:off x="0" y="9436100"/>
            <a:ext cx="2947988"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2863" y="9436100"/>
            <a:ext cx="2947987" cy="498475"/>
          </a:xfrm>
          <a:prstGeom prst="rect">
            <a:avLst/>
          </a:prstGeom>
        </p:spPr>
        <p:txBody>
          <a:bodyPr vert="horz" lIns="91440" tIns="45720" rIns="91440" bIns="45720" rtlCol="0" anchor="b"/>
          <a:lstStyle>
            <a:lvl1pPr algn="r">
              <a:defRPr sz="1200"/>
            </a:lvl1pPr>
          </a:lstStyle>
          <a:p>
            <a:fld id="{80F5BF95-BC43-40D0-9C59-ACA24F880516}" type="slidenum">
              <a:rPr kumimoji="1" lang="ja-JP" altLang="en-US" smtClean="0"/>
              <a:t>‹#›</a:t>
            </a:fld>
            <a:endParaRPr kumimoji="1" lang="ja-JP" altLang="en-US"/>
          </a:p>
        </p:txBody>
      </p:sp>
    </p:spTree>
    <p:extLst>
      <p:ext uri="{BB962C8B-B14F-4D97-AF65-F5344CB8AC3E}">
        <p14:creationId xmlns:p14="http://schemas.microsoft.com/office/powerpoint/2010/main" val="363769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863" y="0"/>
            <a:ext cx="2947987" cy="498475"/>
          </a:xfrm>
          <a:prstGeom prst="rect">
            <a:avLst/>
          </a:prstGeom>
        </p:spPr>
        <p:txBody>
          <a:bodyPr vert="horz" lIns="91440" tIns="45720" rIns="91440" bIns="45720" rtlCol="0"/>
          <a:lstStyle>
            <a:lvl1pPr algn="r">
              <a:defRPr sz="1200"/>
            </a:lvl1pPr>
          </a:lstStyle>
          <a:p>
            <a:fld id="{DCA08216-980B-42CA-81F7-6A39F0E8BACA}" type="datetimeFigureOut">
              <a:rPr kumimoji="1" lang="ja-JP" altLang="en-US" smtClean="0"/>
              <a:t>2019/11/18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0400"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1550"/>
            <a:ext cx="5441950" cy="39116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100"/>
            <a:ext cx="2947988"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863" y="9436100"/>
            <a:ext cx="2947987" cy="498475"/>
          </a:xfrm>
          <a:prstGeom prst="rect">
            <a:avLst/>
          </a:prstGeom>
        </p:spPr>
        <p:txBody>
          <a:bodyPr vert="horz" lIns="91440" tIns="45720" rIns="91440" bIns="45720" rtlCol="0" anchor="b"/>
          <a:lstStyle>
            <a:lvl1pPr algn="r">
              <a:defRPr sz="1200"/>
            </a:lvl1pPr>
          </a:lstStyle>
          <a:p>
            <a:fld id="{9BB8A502-9E2E-488C-BD9F-0E2EA7CF3602}" type="slidenum">
              <a:rPr kumimoji="1" lang="ja-JP" altLang="en-US" smtClean="0"/>
              <a:t>‹#›</a:t>
            </a:fld>
            <a:endParaRPr kumimoji="1" lang="ja-JP" altLang="en-US"/>
          </a:p>
        </p:txBody>
      </p:sp>
    </p:spTree>
    <p:extLst>
      <p:ext uri="{BB962C8B-B14F-4D97-AF65-F5344CB8AC3E}">
        <p14:creationId xmlns:p14="http://schemas.microsoft.com/office/powerpoint/2010/main" val="2721496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E92189D-BD95-497D-9BBB-A348B18FFBC6}" type="datetime1">
              <a:rPr kumimoji="1" lang="ja-JP" altLang="en-US" smtClean="0"/>
              <a:t>2019/11/18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404061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52EB45-22C8-4132-9928-841109610327}" type="datetime1">
              <a:rPr kumimoji="1" lang="ja-JP" altLang="en-US" smtClean="0"/>
              <a:t>2019/11/18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06605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04F40B-B17D-423D-8E53-4D69131C8D75}" type="datetime1">
              <a:rPr kumimoji="1" lang="ja-JP" altLang="en-US" smtClean="0"/>
              <a:t>2019/11/18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3377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75A181-1525-49BB-B5B8-DA754FDC2195}" type="datetime1">
              <a:rPr kumimoji="1" lang="ja-JP" altLang="en-US" smtClean="0"/>
              <a:t>2019/11/18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85661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9A5E877-43E5-4848-ADB1-443A89100015}" type="datetime1">
              <a:rPr kumimoji="1" lang="ja-JP" altLang="en-US" smtClean="0"/>
              <a:t>2019/11/18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4927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87EA4E-B473-4D08-AC0E-73584C40BD1B}" type="datetime1">
              <a:rPr kumimoji="1" lang="ja-JP" altLang="en-US" smtClean="0"/>
              <a:t>2019/11/18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4517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BEB955F-E54B-4DCF-B707-8DACE521F81C}" type="datetime1">
              <a:rPr kumimoji="1" lang="ja-JP" altLang="en-US" smtClean="0"/>
              <a:t>2019/11/18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8228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2ECC28-7C0B-4F65-AB4A-13979A99BFE6}" type="datetime1">
              <a:rPr kumimoji="1" lang="ja-JP" altLang="en-US" smtClean="0"/>
              <a:t>2019/11/18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42955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4664-A44D-4F1E-85D5-1B15BFF11D8B}" type="datetime1">
              <a:rPr kumimoji="1" lang="ja-JP" altLang="en-US" smtClean="0"/>
              <a:t>2019/11/18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13587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68E6D8-27A8-4FD8-9C4E-7D8F6C904956}" type="datetime1">
              <a:rPr kumimoji="1" lang="ja-JP" altLang="en-US" smtClean="0"/>
              <a:t>2019/11/18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190937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4D7181-8CA7-4203-BC7F-28C81DBE8049}" type="datetime1">
              <a:rPr kumimoji="1" lang="ja-JP" altLang="en-US" smtClean="0"/>
              <a:t>2019/11/18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261087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2EE2A-4DA6-45F6-8C70-5A88FF865312}" type="datetime1">
              <a:rPr kumimoji="1" lang="ja-JP" altLang="en-US" smtClean="0"/>
              <a:t>2019/11/18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72459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smtClean="0"/>
              <a:t>次期大阪府環境総合計画の検討にあたっての論点整理</a:t>
            </a:r>
            <a:endParaRPr kumimoji="1" lang="ja-JP" altLang="en-US" sz="4800" dirty="0"/>
          </a:p>
        </p:txBody>
      </p:sp>
      <p:sp>
        <p:nvSpPr>
          <p:cNvPr id="3" name="サブタイトル 2"/>
          <p:cNvSpPr>
            <a:spLocks noGrp="1"/>
          </p:cNvSpPr>
          <p:nvPr>
            <p:ph type="subTitle" idx="1"/>
          </p:nvPr>
        </p:nvSpPr>
        <p:spPr>
          <a:xfrm>
            <a:off x="898301" y="5640120"/>
            <a:ext cx="6858000" cy="928106"/>
          </a:xfrm>
        </p:spPr>
        <p:txBody>
          <a:bodyPr/>
          <a:lstStyle/>
          <a:p>
            <a:r>
              <a:rPr kumimoji="1" lang="ja-JP" altLang="en-US" dirty="0" smtClean="0"/>
              <a:t>２０１９年１０月２８日（月）</a:t>
            </a:r>
            <a:endParaRPr kumimoji="1" lang="en-US" altLang="ja-JP" dirty="0" smtClean="0"/>
          </a:p>
          <a:p>
            <a:r>
              <a:rPr lang="ja-JP" altLang="en-US" dirty="0" smtClean="0"/>
              <a:t>第２回環境総合計画部会</a:t>
            </a:r>
            <a:endParaRPr kumimoji="1" lang="ja-JP" altLang="en-US" dirty="0"/>
          </a:p>
        </p:txBody>
      </p:sp>
      <p:sp>
        <p:nvSpPr>
          <p:cNvPr id="4" name="テキスト ボックス 3"/>
          <p:cNvSpPr txBox="1"/>
          <p:nvPr/>
        </p:nvSpPr>
        <p:spPr>
          <a:xfrm>
            <a:off x="7881870" y="347730"/>
            <a:ext cx="8771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資料１</a:t>
            </a:r>
            <a:endParaRPr kumimoji="1" lang="ja-JP" altLang="en-US" dirty="0"/>
          </a:p>
        </p:txBody>
      </p:sp>
    </p:spTree>
    <p:extLst>
      <p:ext uri="{BB962C8B-B14F-4D97-AF65-F5344CB8AC3E}">
        <p14:creationId xmlns:p14="http://schemas.microsoft.com/office/powerpoint/2010/main" val="755365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①</a:t>
            </a:r>
            <a:r>
              <a:rPr kumimoji="1" lang="ja-JP" altLang="en-US" sz="2000" b="1" u="sng" dirty="0" smtClean="0"/>
              <a:t>環境</a:t>
            </a:r>
            <a:r>
              <a:rPr kumimoji="1" lang="ja-JP" altLang="en-US" sz="2000" dirty="0" smtClean="0"/>
              <a:t>・社会・経済の統合的向上</a:t>
            </a:r>
            <a:r>
              <a:rPr kumimoji="1" lang="ja-JP" altLang="en-US" sz="2000" dirty="0" err="1" smtClean="0"/>
              <a:t>ー</a:t>
            </a:r>
            <a:endParaRPr lang="en-US" altLang="ja-JP" sz="2000" dirty="0"/>
          </a:p>
        </p:txBody>
      </p:sp>
      <p:sp>
        <p:nvSpPr>
          <p:cNvPr id="16" name="テキスト ボックス 15"/>
          <p:cNvSpPr txBox="1"/>
          <p:nvPr/>
        </p:nvSpPr>
        <p:spPr>
          <a:xfrm>
            <a:off x="12879" y="450032"/>
            <a:ext cx="9105363" cy="2354491"/>
          </a:xfrm>
          <a:prstGeom prst="rect">
            <a:avLst/>
          </a:prstGeom>
          <a:noFill/>
          <a:ln>
            <a:solidFill>
              <a:schemeClr val="tx1"/>
            </a:solidFill>
            <a:prstDash val="dash"/>
          </a:ln>
        </p:spPr>
        <p:txBody>
          <a:bodyPr wrap="square" rtlCol="0">
            <a:spAutoFit/>
          </a:bodyPr>
          <a:lstStyle/>
          <a:p>
            <a:r>
              <a:rPr lang="en-US" altLang="ja-JP" b="1" dirty="0" smtClean="0"/>
              <a:t>Planetary boundaries</a:t>
            </a:r>
            <a:r>
              <a:rPr lang="en-US" altLang="ja-JP" baseline="40000" dirty="0" smtClean="0"/>
              <a:t>※</a:t>
            </a:r>
          </a:p>
          <a:p>
            <a:r>
              <a:rPr lang="ja-JP" altLang="en-US" sz="1050" dirty="0" smtClean="0"/>
              <a:t>　</a:t>
            </a:r>
            <a:r>
              <a:rPr lang="en-US" altLang="ja-JP" sz="1050" dirty="0" smtClean="0"/>
              <a:t>※</a:t>
            </a:r>
            <a:r>
              <a:rPr lang="ja-JP" altLang="en-US" sz="1050" dirty="0" smtClean="0"/>
              <a:t>人間が安全に活動できる範囲に留まれば人間社会は発展し繁栄できるが、境界を超えることがあれば、人間が依存する自然資源に対して</a:t>
            </a:r>
            <a:endParaRPr lang="en-US" altLang="ja-JP" sz="1050" dirty="0" smtClean="0"/>
          </a:p>
          <a:p>
            <a:r>
              <a:rPr lang="ja-JP" altLang="en-US" sz="1050" dirty="0"/>
              <a:t>　</a:t>
            </a:r>
            <a:r>
              <a:rPr lang="ja-JP" altLang="en-US" sz="1050" dirty="0" smtClean="0"/>
              <a:t>　回復不可能な変化が引き起こされるという考え方</a:t>
            </a:r>
            <a:endParaRPr lang="en-US" altLang="ja-JP" sz="1050" dirty="0" smtClean="0"/>
          </a:p>
          <a:p>
            <a:endParaRPr lang="en-US" altLang="ja-JP" sz="1100" dirty="0" smtClean="0"/>
          </a:p>
          <a:p>
            <a:r>
              <a:rPr lang="ja-JP" altLang="en-US" sz="1400" b="1" dirty="0" smtClean="0"/>
              <a:t>１</a:t>
            </a:r>
            <a:r>
              <a:rPr lang="ja-JP" altLang="en-US" sz="1400" b="1" dirty="0"/>
              <a:t>）</a:t>
            </a:r>
            <a:r>
              <a:rPr lang="ja-JP" altLang="ja-JP" sz="1400" b="1" dirty="0" smtClean="0"/>
              <a:t>社会</a:t>
            </a:r>
            <a:r>
              <a:rPr lang="ja-JP" altLang="ja-JP" sz="1400" b="1" dirty="0"/>
              <a:t>及び経済が持続可能であるため</a:t>
            </a:r>
            <a:r>
              <a:rPr lang="ja-JP" altLang="ja-JP" sz="1400" b="1" dirty="0" smtClean="0"/>
              <a:t>に</a:t>
            </a:r>
            <a:r>
              <a:rPr lang="ja-JP" altLang="ja-JP" sz="1400" b="1" spc="-150" dirty="0" smtClean="0"/>
              <a:t>、</a:t>
            </a:r>
            <a:r>
              <a:rPr lang="ja-JP" altLang="ja-JP" sz="1400" b="1" dirty="0"/>
              <a:t>自然が安定して機能する範囲内</a:t>
            </a:r>
            <a:r>
              <a:rPr lang="ja-JP" altLang="ja-JP" sz="1400" b="1" dirty="0" smtClean="0"/>
              <a:t>で</a:t>
            </a:r>
            <a:r>
              <a:rPr lang="ja-JP" altLang="en-US" sz="1400" b="1" dirty="0" smtClean="0"/>
              <a:t>のバランスよい</a:t>
            </a:r>
            <a:r>
              <a:rPr lang="ja-JP" altLang="ja-JP" sz="1400" b="1" dirty="0"/>
              <a:t>社会</a:t>
            </a:r>
            <a:r>
              <a:rPr lang="ja-JP" altLang="ja-JP" sz="1400" b="1" dirty="0" smtClean="0"/>
              <a:t>経済</a:t>
            </a:r>
            <a:r>
              <a:rPr lang="ja-JP" altLang="en-US" sz="1400" b="1" dirty="0" smtClean="0"/>
              <a:t>の</a:t>
            </a:r>
            <a:r>
              <a:rPr lang="ja-JP" altLang="en-US" sz="1400" b="1" dirty="0"/>
              <a:t>発展</a:t>
            </a:r>
            <a:endParaRPr lang="en-US" altLang="ja-JP" sz="1400" b="1" dirty="0" smtClean="0"/>
          </a:p>
          <a:p>
            <a:endParaRPr lang="en-US" altLang="ja-JP" sz="300" dirty="0" smtClean="0"/>
          </a:p>
          <a:p>
            <a:pPr marL="612000" indent="-285750">
              <a:spcBef>
                <a:spcPts val="300"/>
              </a:spcBef>
              <a:buFont typeface="Wingdings" panose="05000000000000000000" pitchFamily="2" charset="2"/>
              <a:buChar char="Ø"/>
            </a:pPr>
            <a:r>
              <a:rPr lang="ja-JP" altLang="en-US" sz="1400" dirty="0"/>
              <a:t>経済規模の拡大や科学技術の進展による環境への影響力の増大に伴い、環境・社会・経済を統合的に管理することの重要性がますます</a:t>
            </a:r>
            <a:r>
              <a:rPr lang="ja-JP" altLang="en-US" sz="1400" dirty="0" smtClean="0"/>
              <a:t>増加</a:t>
            </a:r>
            <a:endParaRPr lang="en-US" altLang="ja-JP" sz="1400" dirty="0" smtClean="0"/>
          </a:p>
          <a:p>
            <a:pPr marL="612000" indent="-285750">
              <a:spcBef>
                <a:spcPts val="300"/>
              </a:spcBef>
              <a:buFont typeface="Wingdings" panose="05000000000000000000" pitchFamily="2" charset="2"/>
              <a:buChar char="Ø"/>
            </a:pPr>
            <a:r>
              <a:rPr lang="ja-JP" altLang="en-US" sz="1400" dirty="0" smtClean="0"/>
              <a:t>資源・エネルギーに関しては、効率性の向上だけでなく、</a:t>
            </a:r>
            <a:r>
              <a:rPr lang="ja-JP" altLang="en-US" sz="1400" u="sng" dirty="0" smtClean="0"/>
              <a:t>総量の削減</a:t>
            </a:r>
            <a:r>
              <a:rPr lang="ja-JP" altLang="en-US" sz="1400" dirty="0" smtClean="0"/>
              <a:t>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汚染に関しては、汚染濃度だけでなく、</a:t>
            </a:r>
            <a:r>
              <a:rPr lang="ja-JP" altLang="en-US" sz="1400" u="sng" dirty="0" smtClean="0"/>
              <a:t>総量の低減</a:t>
            </a:r>
            <a:r>
              <a:rPr lang="ja-JP" altLang="en-US" sz="1400" dirty="0" smtClean="0"/>
              <a:t>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な</a:t>
            </a:r>
            <a:r>
              <a:rPr lang="ja-JP" altLang="en-US" sz="1400" dirty="0"/>
              <a:t>お</a:t>
            </a:r>
            <a:r>
              <a:rPr lang="ja-JP" altLang="en-US" sz="1400" dirty="0" smtClean="0"/>
              <a:t>、効率性や汚染濃度に着目し、低効率・高濃度汚染を対策する方が、費用対効果が高い</a:t>
            </a:r>
            <a:endParaRPr lang="en-US" altLang="ja-JP" sz="1400" dirty="0"/>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67714" y="2843120"/>
            <a:ext cx="4317176" cy="4088052"/>
          </a:xfrm>
          <a:prstGeom prst="rect">
            <a:avLst/>
          </a:prstGeom>
        </p:spPr>
      </p:pic>
      <p:sp>
        <p:nvSpPr>
          <p:cNvPr id="23" name="テキスト ボックス 107"/>
          <p:cNvSpPr txBox="1"/>
          <p:nvPr/>
        </p:nvSpPr>
        <p:spPr>
          <a:xfrm>
            <a:off x="5653824" y="6150650"/>
            <a:ext cx="3617755" cy="21050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smtClean="0"/>
              <a:t>Stockholm </a:t>
            </a:r>
            <a:r>
              <a:rPr lang="en-US" altLang="ja-JP" sz="1000" dirty="0"/>
              <a:t>Resilience Centre, Stockholm University</a:t>
            </a:r>
            <a:endParaRPr lang="ja-JP" altLang="en-US" sz="1000" kern="100" dirty="0">
              <a:solidFill>
                <a:srgbClr val="000000"/>
              </a:solidFill>
              <a:latin typeface="+mn-ea"/>
              <a:cs typeface="Times New Roman" panose="02020603050405020304" pitchFamily="18" charset="0"/>
            </a:endParaRPr>
          </a:p>
        </p:txBody>
      </p:sp>
      <p:sp>
        <p:nvSpPr>
          <p:cNvPr id="7" name="テキスト ボックス 107"/>
          <p:cNvSpPr txBox="1"/>
          <p:nvPr/>
        </p:nvSpPr>
        <p:spPr>
          <a:xfrm>
            <a:off x="5375572" y="2960076"/>
            <a:ext cx="1818633" cy="36756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400" b="1" dirty="0"/>
              <a:t>Planetary boundaries</a:t>
            </a:r>
            <a:endParaRPr lang="ja-JP" altLang="en-US" sz="1200" b="1" kern="100" dirty="0">
              <a:solidFill>
                <a:srgbClr val="000000"/>
              </a:solidFill>
              <a:latin typeface="+mn-ea"/>
              <a:cs typeface="Times New Roman" panose="02020603050405020304" pitchFamily="18" charset="0"/>
            </a:endParaRPr>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l="69717" t="90212"/>
          <a:stretch/>
        </p:blipFill>
        <p:spPr>
          <a:xfrm>
            <a:off x="6558231" y="4546242"/>
            <a:ext cx="2587784" cy="792087"/>
          </a:xfrm>
          <a:prstGeom prst="rect">
            <a:avLst/>
          </a:prstGeom>
        </p:spPr>
      </p:pic>
      <p:sp>
        <p:nvSpPr>
          <p:cNvPr id="3" name="正方形/長方形 2"/>
          <p:cNvSpPr/>
          <p:nvPr/>
        </p:nvSpPr>
        <p:spPr>
          <a:xfrm>
            <a:off x="4945487" y="6516710"/>
            <a:ext cx="1339402" cy="41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60842" y="6491869"/>
            <a:ext cx="2057400" cy="365125"/>
          </a:xfrm>
        </p:spPr>
        <p:txBody>
          <a:bodyPr/>
          <a:lstStyle/>
          <a:p>
            <a:fld id="{45DA6D20-9D9A-4D1C-9CC2-BE8B074F0CEE}" type="slidenum">
              <a:rPr kumimoji="1" lang="ja-JP" altLang="en-US" smtClean="0"/>
              <a:t>10</a:t>
            </a:fld>
            <a:endParaRPr kumimoji="1" lang="ja-JP" altLang="en-US" dirty="0"/>
          </a:p>
        </p:txBody>
      </p:sp>
      <p:sp>
        <p:nvSpPr>
          <p:cNvPr id="11" name="テキスト ボックス 10"/>
          <p:cNvSpPr txBox="1"/>
          <p:nvPr/>
        </p:nvSpPr>
        <p:spPr>
          <a:xfrm>
            <a:off x="167890" y="3825036"/>
            <a:ext cx="2305319" cy="282129"/>
          </a:xfrm>
          <a:prstGeom prst="rect">
            <a:avLst/>
          </a:prstGeom>
          <a:solidFill>
            <a:schemeClr val="bg1"/>
          </a:solidFill>
        </p:spPr>
        <p:txBody>
          <a:bodyPr wrap="square" lIns="0" tIns="0" rIns="0" bIns="0" rtlCol="0">
            <a:spAutoFit/>
          </a:bodyPr>
          <a:lstStyle/>
          <a:p>
            <a:pPr>
              <a:lnSpc>
                <a:spcPts val="1100"/>
              </a:lnSpc>
            </a:pPr>
            <a:r>
              <a:rPr kumimoji="1" lang="en-US" altLang="ja-JP" sz="1000" dirty="0" smtClean="0"/>
              <a:t>E/MSY : Extinction / Million  </a:t>
            </a:r>
            <a:r>
              <a:rPr kumimoji="1" lang="en-US" altLang="ja-JP" sz="1000" dirty="0" err="1"/>
              <a:t>S</a:t>
            </a:r>
            <a:r>
              <a:rPr kumimoji="1" lang="en-US" altLang="ja-JP" sz="1000" dirty="0" err="1" smtClean="0"/>
              <a:t>peacies</a:t>
            </a:r>
            <a:r>
              <a:rPr kumimoji="1" lang="en-US" altLang="ja-JP" sz="1000" dirty="0" smtClean="0"/>
              <a:t> Years</a:t>
            </a:r>
          </a:p>
          <a:p>
            <a:pPr>
              <a:lnSpc>
                <a:spcPts val="1100"/>
              </a:lnSpc>
            </a:pPr>
            <a:r>
              <a:rPr kumimoji="1" lang="en-US" altLang="ja-JP" sz="1000" dirty="0" smtClean="0"/>
              <a:t>BLL       : Below Lower </a:t>
            </a:r>
            <a:r>
              <a:rPr kumimoji="1" lang="en-US" altLang="ja-JP" sz="1000" dirty="0"/>
              <a:t>L</a:t>
            </a:r>
            <a:r>
              <a:rPr kumimoji="1" lang="en-US" altLang="ja-JP" sz="1000" dirty="0" smtClean="0"/>
              <a:t>imit</a:t>
            </a:r>
            <a:endParaRPr kumimoji="1" lang="ja-JP" altLang="en-US" sz="1000" dirty="0"/>
          </a:p>
        </p:txBody>
      </p:sp>
    </p:spTree>
    <p:extLst>
      <p:ext uri="{BB962C8B-B14F-4D97-AF65-F5344CB8AC3E}">
        <p14:creationId xmlns:p14="http://schemas.microsoft.com/office/powerpoint/2010/main" val="200537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②環境</a:t>
            </a:r>
            <a:r>
              <a:rPr kumimoji="1" lang="ja-JP" altLang="en-US" sz="2000" dirty="0"/>
              <a:t>・</a:t>
            </a:r>
            <a:r>
              <a:rPr kumimoji="1" lang="ja-JP" altLang="en-US" sz="2000" b="1" u="sng" dirty="0"/>
              <a:t>社会</a:t>
            </a:r>
            <a:r>
              <a:rPr kumimoji="1" lang="ja-JP" altLang="en-US" sz="2000" dirty="0"/>
              <a:t>・経済の統合的</a:t>
            </a:r>
            <a:r>
              <a:rPr kumimoji="1" lang="ja-JP" altLang="en-US" sz="2000" dirty="0" smtClean="0"/>
              <a:t>向上</a:t>
            </a:r>
            <a:r>
              <a:rPr kumimoji="1" lang="ja-JP" altLang="en-US" sz="2000" dirty="0" err="1" smtClean="0"/>
              <a:t>ー</a:t>
            </a:r>
            <a:endParaRPr lang="en-US" altLang="ja-JP" sz="2000" dirty="0"/>
          </a:p>
        </p:txBody>
      </p:sp>
      <p:sp>
        <p:nvSpPr>
          <p:cNvPr id="16" name="テキスト ボックス 15"/>
          <p:cNvSpPr txBox="1"/>
          <p:nvPr/>
        </p:nvSpPr>
        <p:spPr>
          <a:xfrm>
            <a:off x="12879" y="450032"/>
            <a:ext cx="9092483" cy="6435984"/>
          </a:xfrm>
          <a:prstGeom prst="rect">
            <a:avLst/>
          </a:prstGeom>
          <a:noFill/>
          <a:ln>
            <a:solidFill>
              <a:schemeClr val="tx1"/>
            </a:solidFill>
            <a:prstDash val="dash"/>
          </a:ln>
        </p:spPr>
        <p:txBody>
          <a:bodyPr wrap="square" lIns="36000" tIns="36000" rIns="36000" bIns="18000" rtlCol="0">
            <a:spAutoFit/>
          </a:bodyPr>
          <a:lstStyle/>
          <a:p>
            <a:r>
              <a:rPr lang="ja-JP" altLang="en-US" dirty="0" smtClean="0">
                <a:latin typeface="+mn-ea"/>
              </a:rPr>
              <a:t>自由な競争が、</a:t>
            </a:r>
            <a:r>
              <a:rPr lang="ja-JP" altLang="en-US" b="1" dirty="0" smtClean="0">
                <a:latin typeface="+mn-ea"/>
              </a:rPr>
              <a:t>より</a:t>
            </a:r>
            <a:r>
              <a:rPr lang="ja-JP" altLang="en-US" b="1" u="sng" dirty="0" smtClean="0">
                <a:latin typeface="+mn-ea"/>
              </a:rPr>
              <a:t>公平なルール</a:t>
            </a:r>
            <a:r>
              <a:rPr lang="ja-JP" altLang="en-US" dirty="0" smtClean="0">
                <a:latin typeface="+mn-ea"/>
              </a:rPr>
              <a:t>の下で行われるようにする（悪貨が良貨を駆逐しないようにする）とともに</a:t>
            </a:r>
            <a:r>
              <a:rPr lang="ja-JP" altLang="en-US" dirty="0">
                <a:latin typeface="+mn-ea"/>
              </a:rPr>
              <a:t>、</a:t>
            </a:r>
            <a:r>
              <a:rPr lang="ja-JP" altLang="en-US" dirty="0" smtClean="0">
                <a:latin typeface="+mn-ea"/>
              </a:rPr>
              <a:t>より</a:t>
            </a:r>
            <a:r>
              <a:rPr lang="ja-JP" altLang="en-US" b="1" u="sng" dirty="0" smtClean="0">
                <a:latin typeface="+mn-ea"/>
              </a:rPr>
              <a:t>レジリエントな社会</a:t>
            </a:r>
            <a:r>
              <a:rPr lang="ja-JP" altLang="en-US" dirty="0" smtClean="0">
                <a:latin typeface="+mn-ea"/>
              </a:rPr>
              <a:t>へ</a:t>
            </a:r>
            <a:endParaRPr lang="en-US" altLang="ja-JP" dirty="0" smtClean="0">
              <a:latin typeface="+mn-ea"/>
            </a:endParaRPr>
          </a:p>
          <a:p>
            <a:endParaRPr lang="en-US" altLang="ja-JP" sz="1000" b="1" dirty="0" smtClean="0"/>
          </a:p>
          <a:p>
            <a:r>
              <a:rPr lang="ja-JP" altLang="en-US" sz="1600" b="1" dirty="0" smtClean="0"/>
              <a:t>１）外部</a:t>
            </a:r>
            <a:r>
              <a:rPr lang="ja-JP" altLang="en-US" sz="1600" b="1" dirty="0"/>
              <a:t>性</a:t>
            </a:r>
            <a:r>
              <a:rPr lang="ja-JP" altLang="en-US" sz="1600" b="1" dirty="0" smtClean="0"/>
              <a:t>の内部化</a:t>
            </a:r>
            <a:r>
              <a:rPr lang="ja-JP" altLang="en-US" sz="1400" dirty="0" smtClean="0"/>
              <a:t>（社会経済システムに環境・社会のインパクトを組み込む）　＝  </a:t>
            </a:r>
            <a:r>
              <a:rPr lang="en-US" altLang="ja-JP" sz="1400" dirty="0" smtClean="0">
                <a:ln w="22225">
                  <a:noFill/>
                  <a:prstDash val="solid"/>
                </a:ln>
                <a:effectLst>
                  <a:outerShdw blurRad="38100" dist="38100" dir="2700000" algn="tl">
                    <a:srgbClr val="000000">
                      <a:alpha val="43137"/>
                    </a:srgbClr>
                  </a:outerShdw>
                </a:effectLst>
              </a:rPr>
              <a:t>ESG</a:t>
            </a:r>
            <a:r>
              <a:rPr lang="ja-JP" altLang="en-US" sz="1400" dirty="0" smtClean="0">
                <a:ln w="22225">
                  <a:noFill/>
                  <a:prstDash val="solid"/>
                </a:ln>
                <a:effectLst>
                  <a:outerShdw blurRad="38100" dist="38100" dir="2700000" algn="tl">
                    <a:srgbClr val="000000">
                      <a:alpha val="43137"/>
                    </a:srgbClr>
                  </a:outerShdw>
                </a:effectLst>
              </a:rPr>
              <a:t>金融</a:t>
            </a:r>
            <a:endParaRPr lang="en-US" altLang="ja-JP" sz="1400" dirty="0" smtClean="0">
              <a:ln w="22225">
                <a:noFill/>
                <a:prstDash val="solid"/>
              </a:ln>
              <a:effectLst>
                <a:outerShdw blurRad="38100" dist="38100" dir="2700000" algn="tl">
                  <a:srgbClr val="000000">
                    <a:alpha val="43137"/>
                  </a:srgbClr>
                </a:outerShdw>
              </a:effectLst>
            </a:endParaRPr>
          </a:p>
          <a:p>
            <a:pPr marL="612000" indent="-285750">
              <a:spcBef>
                <a:spcPts val="300"/>
              </a:spcBef>
              <a:buFont typeface="Wingdings" panose="05000000000000000000" pitchFamily="2" charset="2"/>
              <a:buChar char="Ø"/>
            </a:pPr>
            <a:r>
              <a:rPr lang="ja-JP" altLang="en-US" sz="1400" dirty="0" smtClean="0"/>
              <a:t>「汚染者負担の原則」の更なる推進が必要</a:t>
            </a:r>
            <a:endParaRPr lang="en-US" altLang="ja-JP" sz="400" dirty="0" smtClean="0"/>
          </a:p>
          <a:p>
            <a:pPr marL="612000" indent="-285750">
              <a:spcBef>
                <a:spcPts val="300"/>
              </a:spcBef>
              <a:buFont typeface="Wingdings" panose="05000000000000000000" pitchFamily="2" charset="2"/>
              <a:buChar char="Ø"/>
            </a:pPr>
            <a:r>
              <a:rPr lang="ja-JP" altLang="en-US" sz="1400" dirty="0" smtClean="0"/>
              <a:t>正</a:t>
            </a:r>
            <a:r>
              <a:rPr lang="ja-JP" altLang="en-US" sz="1400" dirty="0"/>
              <a:t>のインパクトをもたらすものへの</a:t>
            </a:r>
            <a:r>
              <a:rPr lang="ja-JP" altLang="en-US" sz="1400" u="sng" dirty="0"/>
              <a:t>実利的</a:t>
            </a:r>
            <a:r>
              <a:rPr lang="ja-JP" altLang="en-US" sz="1400" dirty="0"/>
              <a:t>なインセンティブの</a:t>
            </a:r>
            <a:r>
              <a:rPr lang="ja-JP" altLang="en-US" sz="1400" dirty="0" smtClean="0"/>
              <a:t>付与が必要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情報開示の促進が必要</a:t>
            </a:r>
            <a:endParaRPr lang="en-US" altLang="ja-JP" sz="1400" dirty="0" smtClean="0"/>
          </a:p>
          <a:p>
            <a:pPr marL="612000" indent="-285750">
              <a:spcBef>
                <a:spcPts val="300"/>
              </a:spcBef>
              <a:buFont typeface="Wingdings" panose="05000000000000000000" pitchFamily="2" charset="2"/>
              <a:buChar char="Ø"/>
            </a:pPr>
            <a:r>
              <a:rPr lang="ja-JP" altLang="en-US" sz="1400" u="sng" dirty="0"/>
              <a:t>正負両面</a:t>
            </a:r>
            <a:r>
              <a:rPr lang="ja-JP" altLang="en-US" sz="1400" dirty="0"/>
              <a:t>のインパクトの予測・モニタリング・</a:t>
            </a:r>
            <a:r>
              <a:rPr lang="ja-JP" altLang="en-US" sz="1400" dirty="0" smtClean="0"/>
              <a:t>評価の促進が必要</a:t>
            </a:r>
            <a:endParaRPr lang="en-US" altLang="ja-JP" sz="1400" dirty="0" smtClean="0"/>
          </a:p>
          <a:p>
            <a:pPr marL="612000" indent="-285750">
              <a:spcBef>
                <a:spcPts val="300"/>
              </a:spcBef>
              <a:buFont typeface="Wingdings" panose="05000000000000000000" pitchFamily="2" charset="2"/>
              <a:buChar char="Ø"/>
            </a:pPr>
            <a:r>
              <a:rPr lang="ja-JP" altLang="en-US" sz="1400" dirty="0"/>
              <a:t>一方</a:t>
            </a:r>
            <a:r>
              <a:rPr lang="ja-JP" altLang="en-US" sz="1400" dirty="0" smtClean="0"/>
              <a:t>、インパクトの定量評価が課題</a:t>
            </a:r>
            <a:endParaRPr lang="en-US" altLang="ja-JP" sz="1400" dirty="0"/>
          </a:p>
          <a:p>
            <a:pPr marL="612000" indent="-285750">
              <a:buFont typeface="Wingdings" panose="05000000000000000000" pitchFamily="2" charset="2"/>
              <a:buChar char="Ø"/>
            </a:pPr>
            <a:endParaRPr lang="en-US" altLang="ja-JP" sz="1000" dirty="0"/>
          </a:p>
          <a:p>
            <a:r>
              <a:rPr lang="ja-JP" altLang="en-US" sz="1600" b="1" dirty="0" smtClean="0"/>
              <a:t>２</a:t>
            </a:r>
            <a:r>
              <a:rPr lang="ja-JP" altLang="en-US" sz="1600" b="1" dirty="0"/>
              <a:t>）</a:t>
            </a:r>
            <a:r>
              <a:rPr lang="ja-JP" altLang="en-US" sz="1600" b="1" dirty="0" smtClean="0"/>
              <a:t>自然資本</a:t>
            </a:r>
            <a:r>
              <a:rPr lang="en-US" altLang="ja-JP" sz="1600" b="1" baseline="40000" dirty="0" smtClean="0"/>
              <a:t>※</a:t>
            </a:r>
            <a:r>
              <a:rPr lang="ja-JP" altLang="en-US" sz="1600" b="1" dirty="0" err="1" smtClean="0"/>
              <a:t>への</a:t>
            </a:r>
            <a:r>
              <a:rPr lang="ja-JP" altLang="en-US" sz="1600" b="1" dirty="0"/>
              <a:t>公正</a:t>
            </a:r>
            <a:r>
              <a:rPr lang="ja-JP" altLang="en-US" sz="1600" b="1" dirty="0" smtClean="0"/>
              <a:t>かつ普遍的なアクセスの確保</a:t>
            </a:r>
            <a:endParaRPr lang="en-US" altLang="ja-JP" sz="1600" b="1" dirty="0" smtClean="0"/>
          </a:p>
          <a:p>
            <a:r>
              <a:rPr lang="ja-JP" altLang="en-US" sz="1000" dirty="0" smtClean="0"/>
              <a:t>　         </a:t>
            </a:r>
            <a:r>
              <a:rPr lang="en-US" altLang="ja-JP" sz="1000" dirty="0" smtClean="0"/>
              <a:t>※</a:t>
            </a:r>
            <a:r>
              <a:rPr lang="ja-JP" altLang="en-US" sz="1000" dirty="0"/>
              <a:t>森林、土壌、水、大気、生物資源</a:t>
            </a:r>
            <a:r>
              <a:rPr lang="ja-JP" altLang="en-US" sz="1000" dirty="0" smtClean="0"/>
              <a:t>など自然</a:t>
            </a:r>
            <a:r>
              <a:rPr lang="ja-JP" altLang="en-US" sz="1000" dirty="0"/>
              <a:t>によって形成される資本（ストック）の</a:t>
            </a:r>
            <a:r>
              <a:rPr lang="ja-JP" altLang="en-US" sz="1000" dirty="0" smtClean="0"/>
              <a:t>こと</a:t>
            </a:r>
            <a:endParaRPr lang="en-US" altLang="ja-JP" sz="1000" dirty="0" smtClean="0"/>
          </a:p>
          <a:p>
            <a:pPr marL="612000" indent="-284400">
              <a:spcBef>
                <a:spcPts val="300"/>
              </a:spcBef>
              <a:buFont typeface="Wingdings" panose="05000000000000000000" pitchFamily="2" charset="2"/>
              <a:buChar char="Ø"/>
            </a:pPr>
            <a:r>
              <a:rPr lang="ja-JP" altLang="en-US" sz="1400" dirty="0" smtClean="0"/>
              <a:t>アクセスのしやすさ・利用機会・分配が、公平・公正であるよう（</a:t>
            </a:r>
            <a:r>
              <a:rPr lang="ja-JP" altLang="en-US" sz="1400" dirty="0"/>
              <a:t>自然資本による便益が特定の世代・地域・集団に</a:t>
            </a:r>
            <a:r>
              <a:rPr lang="ja-JP" altLang="en-US" sz="1400" dirty="0" smtClean="0"/>
              <a:t>偏らないよう）</a:t>
            </a:r>
            <a:r>
              <a:rPr lang="ja-JP" altLang="en-US" sz="1400" dirty="0"/>
              <a:t>、自然資本の利用のための</a:t>
            </a:r>
            <a:r>
              <a:rPr lang="ja-JP" altLang="en-US" sz="1400" dirty="0" smtClean="0"/>
              <a:t>負担を適切に（外部</a:t>
            </a:r>
            <a:r>
              <a:rPr lang="ja-JP" altLang="en-US" sz="1400" dirty="0"/>
              <a:t>性</a:t>
            </a:r>
            <a:r>
              <a:rPr lang="ja-JP" altLang="en-US" sz="1400" dirty="0" smtClean="0"/>
              <a:t>の</a:t>
            </a:r>
            <a:r>
              <a:rPr lang="ja-JP" altLang="en-US" sz="1400" dirty="0"/>
              <a:t>内部化）</a:t>
            </a:r>
            <a:r>
              <a:rPr lang="ja-JP" altLang="en-US" sz="1400" dirty="0" smtClean="0"/>
              <a:t>、自然資本の利用</a:t>
            </a:r>
            <a:r>
              <a:rPr lang="ja-JP" altLang="en-US" sz="1400" dirty="0"/>
              <a:t>可能者</a:t>
            </a:r>
            <a:r>
              <a:rPr lang="ja-JP" altLang="en-US" sz="1400" dirty="0" smtClean="0"/>
              <a:t>が限定されないように、ルールを常にチェックすることが必要</a:t>
            </a:r>
            <a:endParaRPr lang="en-US" altLang="ja-JP" sz="1400" dirty="0"/>
          </a:p>
          <a:p>
            <a:pPr marL="612000" indent="-284400">
              <a:spcBef>
                <a:spcPts val="300"/>
              </a:spcBef>
              <a:buFont typeface="Wingdings" panose="05000000000000000000" pitchFamily="2" charset="2"/>
              <a:buChar char="Ø"/>
            </a:pPr>
            <a:r>
              <a:rPr lang="ja-JP" altLang="en-US" sz="1400" dirty="0" smtClean="0"/>
              <a:t>なお、自然資本の量と質が低下する</a:t>
            </a:r>
            <a:r>
              <a:rPr lang="ja-JP" altLang="en-US" sz="1400" dirty="0"/>
              <a:t>と</a:t>
            </a:r>
            <a:r>
              <a:rPr lang="ja-JP" altLang="en-US" sz="1400" dirty="0" smtClean="0"/>
              <a:t>、社会的弱者から先に自然資本へアクセスしにくくなることから、社会的弱者の自然資本へのアクセスを確保するためには、自然資本の保全・創造が必要。このことは、不平等・貧困の悪化を防ぐ可能性がある</a:t>
            </a:r>
            <a:endParaRPr lang="en-US" altLang="ja-JP" sz="1400" dirty="0"/>
          </a:p>
          <a:p>
            <a:pPr marL="612000" indent="-284400">
              <a:buFont typeface="Wingdings" panose="05000000000000000000" pitchFamily="2" charset="2"/>
              <a:buChar char="Ø"/>
            </a:pPr>
            <a:endParaRPr lang="en-US" altLang="ja-JP" sz="1000" dirty="0" smtClean="0"/>
          </a:p>
          <a:p>
            <a:r>
              <a:rPr lang="ja-JP" altLang="en-US" sz="1600" b="1" dirty="0" smtClean="0"/>
              <a:t>３</a:t>
            </a:r>
            <a:r>
              <a:rPr lang="ja-JP" altLang="en-US" sz="1600" b="1" dirty="0"/>
              <a:t>）</a:t>
            </a:r>
            <a:r>
              <a:rPr lang="ja-JP" altLang="en-US" sz="1600" b="1" dirty="0" smtClean="0"/>
              <a:t>レジリエン</a:t>
            </a:r>
            <a:r>
              <a:rPr lang="ja-JP" altLang="en-US" sz="1600" b="1" dirty="0"/>
              <a:t>ト</a:t>
            </a:r>
            <a:r>
              <a:rPr lang="ja-JP" altLang="en-US" sz="1600" b="1" dirty="0" smtClean="0"/>
              <a:t>な社会経済システムの構築</a:t>
            </a:r>
            <a:endParaRPr lang="en-US" altLang="ja-JP" sz="1600" b="1" dirty="0" smtClean="0"/>
          </a:p>
          <a:p>
            <a:pPr marL="612000" indent="-284400">
              <a:spcBef>
                <a:spcPts val="300"/>
              </a:spcBef>
              <a:buFont typeface="Wingdings" panose="05000000000000000000" pitchFamily="2" charset="2"/>
              <a:buChar char="Ø"/>
            </a:pPr>
            <a:r>
              <a:rPr lang="ja-JP" altLang="en-US" sz="1400" dirty="0" smtClean="0"/>
              <a:t>災害被害や健康被害が、将来世代や社会的弱者に集中しないよう（自然災害や環境汚染による被害が特定の世代・地域・集団に偏らないよう）、環境が引き起こすリスクを管理することが必要</a:t>
            </a:r>
            <a:r>
              <a:rPr lang="ja-JP" altLang="en-US" sz="1200" dirty="0" smtClean="0"/>
              <a:t>（公害規制、災害に備えた化学物質管理の促進など）</a:t>
            </a:r>
            <a:endParaRPr lang="en-US" altLang="ja-JP" sz="1400" dirty="0" smtClean="0"/>
          </a:p>
          <a:p>
            <a:pPr marL="612000" indent="-284400">
              <a:spcBef>
                <a:spcPts val="300"/>
              </a:spcBef>
              <a:buFont typeface="Wingdings" panose="05000000000000000000" pitchFamily="2" charset="2"/>
              <a:buChar char="Ø"/>
            </a:pPr>
            <a:r>
              <a:rPr lang="ja-JP" altLang="en-US" sz="1400" dirty="0" smtClean="0"/>
              <a:t>災害やビジネス環境の変化への適応力を高められるようにすることが必要</a:t>
            </a:r>
            <a:r>
              <a:rPr lang="ja-JP" altLang="en-US" sz="1200" dirty="0" smtClean="0"/>
              <a:t>（</a:t>
            </a:r>
            <a:r>
              <a:rPr lang="en-US" altLang="ja-JP" sz="1200" dirty="0" smtClean="0"/>
              <a:t>BCP</a:t>
            </a:r>
            <a:r>
              <a:rPr lang="en-US" altLang="ja-JP" sz="1200" baseline="40000" dirty="0" smtClean="0"/>
              <a:t>※</a:t>
            </a:r>
            <a:r>
              <a:rPr lang="ja-JP" altLang="en-US" sz="1200" dirty="0" smtClean="0"/>
              <a:t>の策定や</a:t>
            </a:r>
            <a:r>
              <a:rPr lang="en-US" altLang="ja-JP" sz="1200" dirty="0" smtClean="0"/>
              <a:t>TCFD</a:t>
            </a:r>
            <a:r>
              <a:rPr lang="en-US" altLang="ja-JP" sz="1200" baseline="40000" dirty="0" smtClean="0"/>
              <a:t>※</a:t>
            </a:r>
            <a:r>
              <a:rPr lang="ja-JP" altLang="en-US" sz="1200" dirty="0" err="1" smtClean="0"/>
              <a:t>への</a:t>
            </a:r>
            <a:r>
              <a:rPr lang="ja-JP" altLang="en-US" sz="1200" dirty="0" smtClean="0"/>
              <a:t>参画などの企業だけでなく、インフラ整備など公共事業として取り組むべきものもある）</a:t>
            </a:r>
            <a:endParaRPr lang="en-US" altLang="ja-JP" sz="1200" dirty="0" smtClean="0"/>
          </a:p>
          <a:p>
            <a:pPr marL="327600">
              <a:lnSpc>
                <a:spcPts val="1100"/>
              </a:lnSpc>
            </a:pPr>
            <a:r>
              <a:rPr lang="ja-JP" altLang="en-US" sz="1200" dirty="0"/>
              <a:t>　</a:t>
            </a:r>
            <a:r>
              <a:rPr lang="ja-JP" altLang="en-US" sz="1200" dirty="0" smtClean="0"/>
              <a:t>　</a:t>
            </a:r>
            <a:r>
              <a:rPr lang="en-US" altLang="ja-JP" sz="1050" dirty="0" smtClean="0"/>
              <a:t>※</a:t>
            </a:r>
            <a:r>
              <a:rPr lang="en-US" altLang="ja-JP" sz="1000" dirty="0" smtClean="0"/>
              <a:t>BCP</a:t>
            </a:r>
            <a:r>
              <a:rPr lang="ja-JP" altLang="en-US" sz="1000" dirty="0" smtClean="0"/>
              <a:t>：事業継続計画、</a:t>
            </a:r>
            <a:r>
              <a:rPr lang="en-US" altLang="ja-JP" sz="1000" dirty="0" smtClean="0"/>
              <a:t>TCFD</a:t>
            </a:r>
            <a:r>
              <a:rPr lang="ja-JP" altLang="en-US" sz="1000" dirty="0"/>
              <a:t>：気候変動関連財務情報開示タスクフォース</a:t>
            </a:r>
            <a:endParaRPr lang="en-US" altLang="ja-JP" sz="1000" dirty="0" smtClean="0"/>
          </a:p>
          <a:p>
            <a:pPr marL="612000" indent="-284400">
              <a:spcBef>
                <a:spcPts val="300"/>
              </a:spcBef>
              <a:buFont typeface="Wingdings" panose="05000000000000000000" pitchFamily="2" charset="2"/>
              <a:buChar char="Ø"/>
            </a:pPr>
            <a:r>
              <a:rPr lang="ja-JP" altLang="en-US" sz="1400" dirty="0" smtClean="0"/>
              <a:t>多発化する災害による物流システムへの打撃などを踏まえれば、遠隔地に依存し過ぎず、近隣地域と支えあいつつ自立・分散型の社会（地域循環共生圏）を目指すことが必要</a:t>
            </a:r>
            <a:r>
              <a:rPr lang="ja-JP" altLang="en-US" sz="1400" dirty="0"/>
              <a:t>（</a:t>
            </a:r>
            <a:r>
              <a:rPr lang="ja-JP" altLang="en-US" sz="1200" dirty="0" smtClean="0"/>
              <a:t>農産物や</a:t>
            </a:r>
            <a:r>
              <a:rPr lang="ja-JP" altLang="en-US" sz="1200" spc="-150" dirty="0" smtClean="0"/>
              <a:t>エネルギー</a:t>
            </a:r>
            <a:r>
              <a:rPr lang="ja-JP" altLang="en-US" sz="1200" dirty="0" smtClean="0"/>
              <a:t>の地産</a:t>
            </a:r>
            <a:r>
              <a:rPr lang="ja-JP" altLang="en-US" sz="1200" spc="-300" dirty="0" smtClean="0"/>
              <a:t>・</a:t>
            </a:r>
            <a:r>
              <a:rPr lang="ja-JP" altLang="en-US" sz="1200" dirty="0" smtClean="0"/>
              <a:t>地消など</a:t>
            </a:r>
            <a:r>
              <a:rPr lang="ja-JP" altLang="en-US" sz="1200" dirty="0"/>
              <a:t>）</a:t>
            </a:r>
            <a:endParaRPr lang="en-US" altLang="ja-JP" sz="1200" dirty="0" smtClean="0"/>
          </a:p>
        </p:txBody>
      </p:sp>
      <p:sp>
        <p:nvSpPr>
          <p:cNvPr id="2" name="スライド番号プレースホルダー 1"/>
          <p:cNvSpPr>
            <a:spLocks noGrp="1"/>
          </p:cNvSpPr>
          <p:nvPr>
            <p:ph type="sldNum" sz="quarter" idx="12"/>
          </p:nvPr>
        </p:nvSpPr>
        <p:spPr>
          <a:xfrm>
            <a:off x="7035086" y="6570149"/>
            <a:ext cx="2057400" cy="365125"/>
          </a:xfrm>
        </p:spPr>
        <p:txBody>
          <a:bodyPr/>
          <a:lstStyle/>
          <a:p>
            <a:fld id="{45DA6D20-9D9A-4D1C-9CC2-BE8B074F0CEE}" type="slidenum">
              <a:rPr kumimoji="1" lang="ja-JP" altLang="en-US" smtClean="0"/>
              <a:t>11</a:t>
            </a:fld>
            <a:endParaRPr kumimoji="1" lang="ja-JP" altLang="en-US" dirty="0"/>
          </a:p>
        </p:txBody>
      </p:sp>
    </p:spTree>
    <p:extLst>
      <p:ext uri="{BB962C8B-B14F-4D97-AF65-F5344CB8AC3E}">
        <p14:creationId xmlns:p14="http://schemas.microsoft.com/office/powerpoint/2010/main" val="347061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③環境</a:t>
            </a:r>
            <a:r>
              <a:rPr kumimoji="1" lang="ja-JP" altLang="en-US" sz="2000" dirty="0"/>
              <a:t>・社会・</a:t>
            </a:r>
            <a:r>
              <a:rPr kumimoji="1" lang="ja-JP" altLang="en-US" sz="2000" b="1" u="sng" dirty="0"/>
              <a:t>経済</a:t>
            </a:r>
            <a:r>
              <a:rPr kumimoji="1" lang="ja-JP" altLang="en-US" sz="2000" dirty="0"/>
              <a:t>の統合的</a:t>
            </a:r>
            <a:r>
              <a:rPr kumimoji="1" lang="ja-JP" altLang="en-US" sz="2000" dirty="0" smtClean="0"/>
              <a:t>向上</a:t>
            </a:r>
            <a:r>
              <a:rPr lang="en-US" altLang="ja-JP" sz="2000" spc="-150" dirty="0" smtClean="0"/>
              <a:t>―</a:t>
            </a:r>
            <a:endParaRPr lang="en-US" altLang="ja-JP" sz="2000" dirty="0"/>
          </a:p>
        </p:txBody>
      </p:sp>
      <p:sp>
        <p:nvSpPr>
          <p:cNvPr id="16" name="テキスト ボックス 15"/>
          <p:cNvSpPr txBox="1"/>
          <p:nvPr/>
        </p:nvSpPr>
        <p:spPr>
          <a:xfrm>
            <a:off x="12879" y="450032"/>
            <a:ext cx="9105363" cy="3877985"/>
          </a:xfrm>
          <a:prstGeom prst="rect">
            <a:avLst/>
          </a:prstGeom>
          <a:noFill/>
          <a:ln>
            <a:solidFill>
              <a:schemeClr val="tx1"/>
            </a:solidFill>
            <a:prstDash val="dash"/>
          </a:ln>
        </p:spPr>
        <p:txBody>
          <a:bodyPr wrap="square" rtlCol="0">
            <a:spAutoFit/>
          </a:bodyPr>
          <a:lstStyle/>
          <a:p>
            <a:r>
              <a:rPr lang="ja-JP" altLang="en-US" b="1" dirty="0"/>
              <a:t>環境と経済の</a:t>
            </a:r>
            <a:r>
              <a:rPr lang="ja-JP" altLang="en-US" b="1" dirty="0" smtClean="0"/>
              <a:t>デカップリング</a:t>
            </a:r>
            <a:r>
              <a:rPr lang="en-US" altLang="ja-JP" b="1" baseline="40000" dirty="0" smtClean="0"/>
              <a:t>※</a:t>
            </a:r>
            <a:endParaRPr kumimoji="1" lang="en-US" altLang="ja-JP" b="1" dirty="0" smtClean="0"/>
          </a:p>
          <a:p>
            <a:pPr>
              <a:spcBef>
                <a:spcPts val="600"/>
              </a:spcBef>
            </a:pPr>
            <a:r>
              <a:rPr lang="ja-JP" altLang="en-US" sz="1050" dirty="0" smtClean="0"/>
              <a:t>　</a:t>
            </a:r>
            <a:r>
              <a:rPr lang="en-US" altLang="ja-JP" sz="1050" dirty="0" smtClean="0"/>
              <a:t>※</a:t>
            </a:r>
            <a:r>
              <a:rPr lang="ja-JP" altLang="en-US" sz="1050" dirty="0"/>
              <a:t>「環境に悪いこと」と「経済に良いこと」との関連を切り離すこと</a:t>
            </a:r>
            <a:endParaRPr lang="en-US" altLang="ja-JP" sz="1050" dirty="0"/>
          </a:p>
          <a:p>
            <a:r>
              <a:rPr lang="ja-JP" altLang="en-US" sz="1050" dirty="0"/>
              <a:t>　　</a:t>
            </a:r>
            <a:r>
              <a:rPr lang="en-US" altLang="ja-JP" sz="1050" dirty="0" smtClean="0"/>
              <a:t>GDP</a:t>
            </a:r>
            <a:r>
              <a:rPr lang="ja-JP" altLang="en-US" sz="1050" dirty="0"/>
              <a:t>の増加よりも資源利用の増加を緩やかにすることを</a:t>
            </a:r>
            <a:r>
              <a:rPr lang="ja-JP" altLang="en-US" sz="1050" dirty="0" smtClean="0"/>
              <a:t>相対的デカップリング</a:t>
            </a:r>
            <a:r>
              <a:rPr lang="ja-JP" altLang="en-US" sz="1050" dirty="0"/>
              <a:t>、横ばい又は増加させないことを絶対的デカップリングという</a:t>
            </a:r>
            <a:endParaRPr lang="en-US" altLang="ja-JP" sz="1050" dirty="0"/>
          </a:p>
          <a:p>
            <a:endParaRPr lang="en-US" altLang="ja-JP" sz="800" b="1" dirty="0" smtClean="0"/>
          </a:p>
          <a:p>
            <a:r>
              <a:rPr lang="ja-JP" altLang="en-US" sz="1600" b="1" dirty="0" smtClean="0"/>
              <a:t>１）環境効率性の向上</a:t>
            </a:r>
            <a:r>
              <a:rPr lang="ja-JP" altLang="en-US" sz="1400" b="1" dirty="0"/>
              <a:t>　</a:t>
            </a:r>
            <a:r>
              <a:rPr lang="ja-JP" altLang="en-US" sz="1400" b="1" dirty="0" smtClean="0"/>
              <a:t>　</a:t>
            </a:r>
            <a:endParaRPr lang="en-US" altLang="ja-JP" sz="1050" dirty="0" smtClean="0"/>
          </a:p>
          <a:p>
            <a:pPr marL="612000" indent="-285750">
              <a:spcBef>
                <a:spcPts val="600"/>
              </a:spcBef>
              <a:buFont typeface="Wingdings" panose="05000000000000000000" pitchFamily="2" charset="2"/>
              <a:buChar char="Ø"/>
            </a:pPr>
            <a:r>
              <a:rPr lang="ja-JP" altLang="en-US" sz="1400" dirty="0" smtClean="0"/>
              <a:t>源流対策の原則やエコデザインの更なる推進が必要</a:t>
            </a:r>
            <a:endParaRPr lang="en-US" altLang="ja-JP" sz="1400" dirty="0" smtClean="0"/>
          </a:p>
          <a:p>
            <a:pPr marL="326250"/>
            <a:r>
              <a:rPr lang="ja-JP" altLang="en-US" sz="1400" dirty="0" smtClean="0"/>
              <a:t>　  　 なお、</a:t>
            </a:r>
            <a:r>
              <a:rPr lang="en-US" altLang="ja-JP" sz="1400" dirty="0" smtClean="0"/>
              <a:t>2015</a:t>
            </a:r>
            <a:r>
              <a:rPr lang="ja-JP" altLang="en-US" sz="1400" dirty="0"/>
              <a:t>年</a:t>
            </a:r>
            <a:r>
              <a:rPr lang="en-US" altLang="ja-JP" sz="1400" dirty="0"/>
              <a:t>OECD </a:t>
            </a:r>
            <a:r>
              <a:rPr lang="ja-JP" altLang="en-US" sz="1400" dirty="0"/>
              <a:t>資源効率性に関する政策</a:t>
            </a:r>
            <a:r>
              <a:rPr lang="ja-JP" altLang="en-US" sz="1400" dirty="0" smtClean="0"/>
              <a:t>ガイダンスでは、「これ</a:t>
            </a:r>
            <a:r>
              <a:rPr lang="ja-JP" altLang="en-US" sz="1400" dirty="0"/>
              <a:t>までの</a:t>
            </a:r>
            <a:r>
              <a:rPr lang="ja-JP" altLang="en-US" sz="1400" dirty="0" smtClean="0"/>
              <a:t>政策手段は総じて、製品</a:t>
            </a:r>
            <a:endParaRPr lang="en-US" altLang="ja-JP" sz="1400" dirty="0" smtClean="0"/>
          </a:p>
          <a:p>
            <a:pPr marL="326250"/>
            <a:r>
              <a:rPr lang="ja-JP" altLang="en-US" sz="1400" dirty="0"/>
              <a:t>　 </a:t>
            </a:r>
            <a:r>
              <a:rPr lang="ja-JP" altLang="en-US" sz="1400" dirty="0" smtClean="0"/>
              <a:t> ライフサイクルの上流ではなく、下流のほうに適用されてきた」と指摘</a:t>
            </a:r>
            <a:endParaRPr lang="en-US" altLang="ja-JP" sz="1400" dirty="0" smtClean="0"/>
          </a:p>
          <a:p>
            <a:pPr marL="612000" indent="-285750">
              <a:spcBef>
                <a:spcPts val="1200"/>
              </a:spcBef>
              <a:buFont typeface="Wingdings" panose="05000000000000000000" pitchFamily="2" charset="2"/>
              <a:buChar char="Ø"/>
            </a:pPr>
            <a:r>
              <a:rPr lang="ja-JP" altLang="en-US" sz="1400" dirty="0" smtClean="0"/>
              <a:t>拡大</a:t>
            </a:r>
            <a:r>
              <a:rPr lang="ja-JP" altLang="en-US" sz="1400" dirty="0"/>
              <a:t>生産者</a:t>
            </a:r>
            <a:r>
              <a:rPr lang="ja-JP" altLang="en-US" sz="1400" dirty="0" smtClean="0"/>
              <a:t>責任の</a:t>
            </a:r>
            <a:r>
              <a:rPr lang="ja-JP" altLang="en-US" sz="1400" dirty="0"/>
              <a:t>更なる推進が</a:t>
            </a:r>
            <a:r>
              <a:rPr lang="ja-JP" altLang="en-US" sz="1400" dirty="0" smtClean="0"/>
              <a:t>必要</a:t>
            </a:r>
            <a:endParaRPr lang="ja-JP" altLang="en-US" sz="1100" dirty="0" smtClean="0"/>
          </a:p>
          <a:p>
            <a:pPr marL="612000" indent="-285750">
              <a:spcBef>
                <a:spcPts val="1200"/>
              </a:spcBef>
              <a:buFont typeface="Wingdings" panose="05000000000000000000" pitchFamily="2" charset="2"/>
              <a:buChar char="Ø"/>
            </a:pPr>
            <a:r>
              <a:rPr lang="ja-JP" altLang="en-US" sz="1400" dirty="0" smtClean="0"/>
              <a:t>利用者・消費者への情報提供の推進が必要。ただし、ラベル乱立による混乱が課題</a:t>
            </a:r>
            <a:endParaRPr lang="en-US" altLang="ja-JP" sz="1400" dirty="0" smtClean="0"/>
          </a:p>
          <a:p>
            <a:endParaRPr lang="en-US" altLang="ja-JP" sz="1200" dirty="0" smtClean="0"/>
          </a:p>
          <a:p>
            <a:endParaRPr lang="en-US" altLang="ja-JP" sz="1200" dirty="0" smtClean="0"/>
          </a:p>
          <a:p>
            <a:r>
              <a:rPr lang="ja-JP" altLang="en-US" sz="1600" b="1" dirty="0" smtClean="0"/>
              <a:t>２）</a:t>
            </a:r>
            <a:r>
              <a:rPr lang="ja-JP" altLang="en-US" sz="1600" b="1" dirty="0"/>
              <a:t>資源効率と経済</a:t>
            </a:r>
            <a:r>
              <a:rPr lang="ja-JP" altLang="en-US" sz="1600" b="1" dirty="0" smtClean="0"/>
              <a:t>効率の連動</a:t>
            </a:r>
            <a:endParaRPr lang="en-US" altLang="ja-JP" sz="1600" b="1" dirty="0" smtClean="0"/>
          </a:p>
          <a:p>
            <a:pPr marL="497700" indent="-171450">
              <a:spcBef>
                <a:spcPts val="600"/>
              </a:spcBef>
              <a:buFont typeface="Wingdings" panose="05000000000000000000" pitchFamily="2" charset="2"/>
              <a:buChar char="Ø"/>
            </a:pPr>
            <a:r>
              <a:rPr lang="ja-JP" altLang="en-US" sz="1200" dirty="0"/>
              <a:t>　</a:t>
            </a:r>
            <a:r>
              <a:rPr lang="ja-JP" altLang="en-US" sz="1400" dirty="0" smtClean="0"/>
              <a:t>資源</a:t>
            </a:r>
            <a:r>
              <a:rPr lang="ja-JP" altLang="en-US" sz="1400" dirty="0"/>
              <a:t>効率と経済</a:t>
            </a:r>
            <a:r>
              <a:rPr lang="ja-JP" altLang="en-US" sz="1400" dirty="0" smtClean="0"/>
              <a:t>効率が必ず</a:t>
            </a:r>
            <a:r>
              <a:rPr lang="ja-JP" altLang="en-US" sz="1400" dirty="0"/>
              <a:t>しも連動して</a:t>
            </a:r>
            <a:r>
              <a:rPr lang="ja-JP" altLang="en-US" sz="1400" dirty="0" smtClean="0"/>
              <a:t>いない</a:t>
            </a:r>
            <a:r>
              <a:rPr lang="ja-JP" altLang="en-US" sz="1400" dirty="0"/>
              <a:t>状況</a:t>
            </a:r>
            <a:r>
              <a:rPr lang="ja-JP" altLang="en-US" sz="1400" dirty="0" smtClean="0"/>
              <a:t>の改善が必要。</a:t>
            </a:r>
            <a:endParaRPr lang="en-US" altLang="ja-JP" sz="1400" dirty="0"/>
          </a:p>
          <a:p>
            <a:pPr marL="326250"/>
            <a:r>
              <a:rPr lang="ja-JP" altLang="en-US" sz="1200" dirty="0"/>
              <a:t>　　</a:t>
            </a:r>
            <a:r>
              <a:rPr lang="ja-JP" altLang="en-US" sz="1200" dirty="0" smtClean="0"/>
              <a:t> 例</a:t>
            </a:r>
            <a:r>
              <a:rPr lang="ja-JP" altLang="en-US" sz="1200" dirty="0"/>
              <a:t>）例えば</a:t>
            </a:r>
            <a:r>
              <a:rPr lang="ja-JP" altLang="en-US" sz="1200" dirty="0" smtClean="0"/>
              <a:t>、低い</a:t>
            </a:r>
            <a:r>
              <a:rPr lang="ja-JP" altLang="en-US" sz="1200" dirty="0"/>
              <a:t>原材料費と高い人件費のトレードオフ関係により、物質を廃棄する方がその無駄の回避のための</a:t>
            </a:r>
            <a:r>
              <a:rPr lang="ja-JP" altLang="en-US" sz="1200" dirty="0" smtClean="0"/>
              <a:t>労働力</a:t>
            </a:r>
            <a:endParaRPr lang="en-US" altLang="ja-JP" sz="1200" dirty="0" smtClean="0"/>
          </a:p>
          <a:p>
            <a:pPr marL="326250"/>
            <a:r>
              <a:rPr lang="ja-JP" altLang="en-US" sz="1200" dirty="0"/>
              <a:t>　</a:t>
            </a:r>
            <a:r>
              <a:rPr lang="ja-JP" altLang="en-US" sz="1200" dirty="0" smtClean="0"/>
              <a:t>　　　に</a:t>
            </a:r>
            <a:r>
              <a:rPr lang="ja-JP" altLang="en-US" sz="1200" dirty="0"/>
              <a:t>投資するよりも費用がかからないことが</a:t>
            </a:r>
            <a:r>
              <a:rPr lang="ja-JP" altLang="en-US" sz="1200" dirty="0" smtClean="0"/>
              <a:t>あるため、この外部不経済を内部化することが必要</a:t>
            </a:r>
            <a:endParaRPr lang="ja-JP" altLang="en-US" sz="1200" dirty="0"/>
          </a:p>
        </p:txBody>
      </p:sp>
      <p:sp>
        <p:nvSpPr>
          <p:cNvPr id="23" name="テキスト ボックス 107"/>
          <p:cNvSpPr txBox="1"/>
          <p:nvPr/>
        </p:nvSpPr>
        <p:spPr>
          <a:xfrm>
            <a:off x="4403365" y="7013534"/>
            <a:ext cx="3617755" cy="21050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smtClean="0"/>
              <a:t>IRP</a:t>
            </a:r>
            <a:endParaRPr lang="ja-JP" altLang="en-US" sz="1000" kern="100" dirty="0">
              <a:solidFill>
                <a:srgbClr val="000000"/>
              </a:solidFill>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12</a:t>
            </a:fld>
            <a:endParaRPr kumimoji="1" lang="ja-JP" altLang="en-US"/>
          </a:p>
        </p:txBody>
      </p:sp>
    </p:spTree>
    <p:extLst>
      <p:ext uri="{BB962C8B-B14F-4D97-AF65-F5344CB8AC3E}">
        <p14:creationId xmlns:p14="http://schemas.microsoft.com/office/powerpoint/2010/main" val="367572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③環境</a:t>
            </a:r>
            <a:r>
              <a:rPr kumimoji="1" lang="ja-JP" altLang="en-US" sz="2000" dirty="0"/>
              <a:t>・社会・</a:t>
            </a:r>
            <a:r>
              <a:rPr kumimoji="1" lang="ja-JP" altLang="en-US" sz="2000" b="1" u="sng" dirty="0"/>
              <a:t>経済</a:t>
            </a:r>
            <a:r>
              <a:rPr kumimoji="1" lang="ja-JP" altLang="en-US" sz="2000" dirty="0"/>
              <a:t>の統合的</a:t>
            </a:r>
            <a:r>
              <a:rPr kumimoji="1" lang="ja-JP" altLang="en-US" sz="2000" dirty="0" smtClean="0"/>
              <a:t>向上</a:t>
            </a:r>
            <a:r>
              <a:rPr lang="en-US" altLang="ja-JP" sz="2000" spc="-150" dirty="0" smtClean="0"/>
              <a:t>―</a:t>
            </a:r>
            <a:endParaRPr lang="en-US" altLang="ja-JP" sz="2000" dirty="0"/>
          </a:p>
        </p:txBody>
      </p:sp>
      <p:sp>
        <p:nvSpPr>
          <p:cNvPr id="16" name="テキスト ボックス 15"/>
          <p:cNvSpPr txBox="1"/>
          <p:nvPr/>
        </p:nvSpPr>
        <p:spPr>
          <a:xfrm>
            <a:off x="12879" y="450032"/>
            <a:ext cx="9105363" cy="3180358"/>
          </a:xfrm>
          <a:prstGeom prst="rect">
            <a:avLst/>
          </a:prstGeom>
          <a:noFill/>
          <a:ln>
            <a:solidFill>
              <a:schemeClr val="tx1"/>
            </a:solidFill>
            <a:prstDash val="dash"/>
          </a:ln>
        </p:spPr>
        <p:txBody>
          <a:bodyPr wrap="square" rtlCol="0">
            <a:spAutoFit/>
          </a:bodyPr>
          <a:lstStyle/>
          <a:p>
            <a:r>
              <a:rPr lang="ja-JP" altLang="en-US" b="1" dirty="0"/>
              <a:t>環境と経済の</a:t>
            </a:r>
            <a:r>
              <a:rPr lang="ja-JP" altLang="en-US" b="1" dirty="0" smtClean="0"/>
              <a:t>デカップリング</a:t>
            </a:r>
            <a:endParaRPr lang="ja-JP" altLang="en-US" sz="900" dirty="0"/>
          </a:p>
          <a:p>
            <a:pPr>
              <a:spcBef>
                <a:spcPts val="600"/>
              </a:spcBef>
            </a:pPr>
            <a:r>
              <a:rPr lang="ja-JP" altLang="en-US" sz="1600" b="1" dirty="0" smtClean="0"/>
              <a:t>３）世界全体でのデカップリング</a:t>
            </a:r>
            <a:endParaRPr lang="en-US" altLang="ja-JP" sz="1400" b="1" dirty="0" smtClean="0"/>
          </a:p>
          <a:p>
            <a:pPr marL="612000" indent="-285750">
              <a:spcBef>
                <a:spcPts val="800"/>
              </a:spcBef>
              <a:buFont typeface="Wingdings" panose="05000000000000000000" pitchFamily="2" charset="2"/>
              <a:buChar char="Ø"/>
            </a:pPr>
            <a:r>
              <a:rPr lang="ja-JP" altLang="en-US" sz="1400" dirty="0" smtClean="0"/>
              <a:t>グローバル経済においては、一部の地域の「物質生産性の向上」や「デカップリング」よりも、世界全体でのそれらが重要であることを強く認識することが必要。この点、</a:t>
            </a:r>
            <a:r>
              <a:rPr lang="en-US" altLang="ja-JP" sz="1400" dirty="0" smtClean="0"/>
              <a:t>IPR</a:t>
            </a:r>
            <a:r>
              <a:rPr lang="ja-JP" altLang="en-US" sz="1400" dirty="0" smtClean="0"/>
              <a:t>は、以下のことを指摘</a:t>
            </a:r>
            <a:endParaRPr lang="en-US" altLang="ja-JP" sz="1400" dirty="0" smtClean="0"/>
          </a:p>
          <a:p>
            <a:pPr marL="612000" lvl="1">
              <a:spcBef>
                <a:spcPts val="600"/>
              </a:spcBef>
            </a:pPr>
            <a:r>
              <a:rPr lang="ja-JP" altLang="en-US" sz="1400" dirty="0" smtClean="0"/>
              <a:t>・長期的</a:t>
            </a:r>
            <a:r>
              <a:rPr lang="ja-JP" altLang="en-US" sz="1400" dirty="0"/>
              <a:t>には世界全体で物質消費量と</a:t>
            </a:r>
            <a:r>
              <a:rPr lang="en-US" altLang="ja-JP" sz="1400" dirty="0"/>
              <a:t>GDP</a:t>
            </a:r>
            <a:r>
              <a:rPr lang="ja-JP" altLang="en-US" sz="1400" dirty="0"/>
              <a:t>の相対的デカップリングが確認できるものの、資源</a:t>
            </a:r>
            <a:r>
              <a:rPr lang="ja-JP" altLang="en-US" sz="1400" dirty="0" smtClean="0"/>
              <a:t>の絶対採　</a:t>
            </a:r>
            <a:endParaRPr lang="en-US" altLang="ja-JP" sz="1400" dirty="0" smtClean="0"/>
          </a:p>
          <a:p>
            <a:pPr marL="612000" lvl="1"/>
            <a:r>
              <a:rPr lang="ja-JP" altLang="en-US" sz="1400" dirty="0"/>
              <a:t>　</a:t>
            </a:r>
            <a:r>
              <a:rPr lang="ja-JP" altLang="en-US" sz="1400" dirty="0" smtClean="0"/>
              <a:t>取量</a:t>
            </a:r>
            <a:r>
              <a:rPr lang="ja-JP" altLang="en-US" sz="1400" dirty="0"/>
              <a:t>の持続的な増加傾向に</a:t>
            </a:r>
            <a:r>
              <a:rPr lang="ja-JP" altLang="en-US" sz="1400" dirty="0" smtClean="0"/>
              <a:t>歯止め</a:t>
            </a:r>
            <a:r>
              <a:rPr lang="ja-JP" altLang="en-US" sz="1400" dirty="0"/>
              <a:t>をかけるまでには</a:t>
            </a:r>
            <a:r>
              <a:rPr lang="ja-JP" altLang="en-US" sz="1400" dirty="0" smtClean="0"/>
              <a:t>至っておらず、</a:t>
            </a:r>
            <a:r>
              <a:rPr lang="en-US" altLang="ja-JP" sz="1400" dirty="0" smtClean="0"/>
              <a:t>G7</a:t>
            </a:r>
            <a:r>
              <a:rPr lang="ja-JP" altLang="en-US" sz="1400" dirty="0" smtClean="0"/>
              <a:t>のマテリアルフットプリント</a:t>
            </a:r>
            <a:endParaRPr lang="en-US" altLang="ja-JP" sz="1400" dirty="0" smtClean="0"/>
          </a:p>
          <a:p>
            <a:pPr marL="612000" lvl="1"/>
            <a:r>
              <a:rPr lang="ja-JP" altLang="en-US" sz="1400" dirty="0"/>
              <a:t>　</a:t>
            </a:r>
            <a:r>
              <a:rPr lang="ja-JP" altLang="en-US" sz="1200" dirty="0" smtClean="0"/>
              <a:t>（ある国又は地域における最終需要に必要な物質量：</a:t>
            </a:r>
            <a:r>
              <a:rPr lang="en-US" altLang="ja-JP" sz="1200" dirty="0" smtClean="0"/>
              <a:t>MF</a:t>
            </a:r>
            <a:r>
              <a:rPr lang="ja-JP" altLang="en-US" sz="1200" dirty="0" smtClean="0"/>
              <a:t>）</a:t>
            </a:r>
            <a:r>
              <a:rPr lang="ja-JP" altLang="en-US" sz="1400" dirty="0" smtClean="0"/>
              <a:t>は、世界平均や</a:t>
            </a:r>
            <a:r>
              <a:rPr lang="en-US" altLang="ja-JP" sz="1400" dirty="0" smtClean="0"/>
              <a:t>BRICS</a:t>
            </a:r>
            <a:r>
              <a:rPr lang="ja-JP" altLang="en-US" sz="1400" dirty="0" smtClean="0"/>
              <a:t>の</a:t>
            </a:r>
            <a:r>
              <a:rPr lang="en-US" altLang="ja-JP" sz="1400" dirty="0" smtClean="0"/>
              <a:t>MF</a:t>
            </a:r>
            <a:r>
              <a:rPr lang="ja-JP" altLang="en-US" sz="1400" dirty="0" smtClean="0"/>
              <a:t>を大きく上回っている</a:t>
            </a:r>
            <a:endParaRPr lang="en-US" altLang="ja-JP" sz="1400" dirty="0" smtClean="0"/>
          </a:p>
          <a:p>
            <a:pPr marL="612000" lvl="1">
              <a:spcBef>
                <a:spcPts val="600"/>
              </a:spcBef>
            </a:pPr>
            <a:r>
              <a:rPr lang="ja-JP" altLang="en-US" sz="1400" dirty="0" smtClean="0"/>
              <a:t>・サービス業</a:t>
            </a:r>
            <a:r>
              <a:rPr lang="ja-JP" altLang="en-US" sz="1400" dirty="0"/>
              <a:t>と輸入製品の割合が拡大している国は、その経済構造の変化の結果として、国内物質</a:t>
            </a:r>
            <a:r>
              <a:rPr lang="ja-JP" altLang="en-US" sz="1400" dirty="0" smtClean="0"/>
              <a:t>消費</a:t>
            </a:r>
            <a:endParaRPr lang="en-US" altLang="ja-JP" sz="1400" dirty="0" smtClean="0"/>
          </a:p>
          <a:p>
            <a:pPr marL="612000" lvl="1"/>
            <a:r>
              <a:rPr lang="ja-JP" altLang="en-US" sz="1400" dirty="0"/>
              <a:t>　</a:t>
            </a:r>
            <a:r>
              <a:rPr lang="ja-JP" altLang="en-US" sz="1400" dirty="0" smtClean="0"/>
              <a:t>ベース</a:t>
            </a:r>
            <a:r>
              <a:rPr lang="ja-JP" altLang="en-US" sz="1400" dirty="0"/>
              <a:t>で物質生産性を向上させることができるが、これは、サービス業主体の国からその消費に</a:t>
            </a:r>
            <a:r>
              <a:rPr lang="ja-JP" altLang="en-US" sz="1400" dirty="0" smtClean="0"/>
              <a:t>伴う</a:t>
            </a:r>
            <a:endParaRPr lang="en-US" altLang="ja-JP" sz="1400" dirty="0" smtClean="0"/>
          </a:p>
          <a:p>
            <a:pPr marL="612000" lvl="1"/>
            <a:r>
              <a:rPr lang="ja-JP" altLang="en-US" sz="1400" dirty="0"/>
              <a:t>　</a:t>
            </a:r>
            <a:r>
              <a:rPr lang="ja-JP" altLang="en-US" sz="1400" dirty="0" smtClean="0"/>
              <a:t>物質的</a:t>
            </a:r>
            <a:r>
              <a:rPr lang="ja-JP" altLang="en-US" sz="1400" dirty="0"/>
              <a:t>・環境的負荷が輸出されただけかも</a:t>
            </a:r>
            <a:r>
              <a:rPr lang="ja-JP" altLang="en-US" sz="1400" dirty="0" smtClean="0"/>
              <a:t>しれない</a:t>
            </a:r>
            <a:endParaRPr lang="en-US" altLang="ja-JP" sz="1400" dirty="0" smtClean="0"/>
          </a:p>
          <a:p>
            <a:pPr marL="612000" lvl="1">
              <a:spcBef>
                <a:spcPts val="600"/>
              </a:spcBef>
            </a:pPr>
            <a:r>
              <a:rPr lang="ja-JP" altLang="en-US" sz="1400" dirty="0" smtClean="0"/>
              <a:t>・世界全体の物質生産性が近年減少した理由は、生産拠点が物質生産性が高い国から低い国へ移転する</a:t>
            </a:r>
            <a:endParaRPr lang="en-US" altLang="ja-JP" sz="1400" dirty="0" smtClean="0"/>
          </a:p>
          <a:p>
            <a:pPr marL="612000" lvl="1"/>
            <a:r>
              <a:rPr lang="ja-JP" altLang="en-US" sz="1400" dirty="0"/>
              <a:t>　</a:t>
            </a:r>
            <a:r>
              <a:rPr lang="ja-JP" altLang="en-US" sz="1400" dirty="0" smtClean="0"/>
              <a:t>という世界的傾向のため</a:t>
            </a:r>
            <a:endParaRPr lang="en-US" altLang="ja-JP" sz="1400" dirty="0" smtClean="0"/>
          </a:p>
        </p:txBody>
      </p:sp>
      <p:sp>
        <p:nvSpPr>
          <p:cNvPr id="23" name="テキスト ボックス 107"/>
          <p:cNvSpPr txBox="1"/>
          <p:nvPr/>
        </p:nvSpPr>
        <p:spPr>
          <a:xfrm>
            <a:off x="4864850" y="6538437"/>
            <a:ext cx="3657597" cy="23083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err="1" smtClean="0"/>
              <a:t>IRP,Resource</a:t>
            </a:r>
            <a:r>
              <a:rPr lang="en-US" altLang="ja-JP" sz="1000" dirty="0" smtClean="0"/>
              <a:t> </a:t>
            </a:r>
            <a:r>
              <a:rPr lang="en-US" altLang="ja-JP" sz="1000" dirty="0" err="1" smtClean="0"/>
              <a:t>efficiency:potential</a:t>
            </a:r>
            <a:r>
              <a:rPr lang="en-US" altLang="ja-JP" sz="1000" dirty="0" smtClean="0"/>
              <a:t> and economic implications</a:t>
            </a:r>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91350" y="4946372"/>
            <a:ext cx="2363662" cy="1470330"/>
          </a:xfrm>
          <a:prstGeom prst="rect">
            <a:avLst/>
          </a:prstGeom>
        </p:spPr>
      </p:pic>
      <p:sp>
        <p:nvSpPr>
          <p:cNvPr id="14" name="正方形/長方形 13"/>
          <p:cNvSpPr/>
          <p:nvPr/>
        </p:nvSpPr>
        <p:spPr>
          <a:xfrm>
            <a:off x="5243939" y="3904584"/>
            <a:ext cx="3156934" cy="261610"/>
          </a:xfrm>
          <a:prstGeom prst="rect">
            <a:avLst/>
          </a:prstGeom>
        </p:spPr>
        <p:txBody>
          <a:bodyPr wrap="square">
            <a:spAutoFit/>
          </a:bodyPr>
          <a:lstStyle/>
          <a:p>
            <a:r>
              <a:rPr lang="en-US" altLang="ja-JP" sz="1100" dirty="0">
                <a:latin typeface="+mn-ea"/>
              </a:rPr>
              <a:t>1970</a:t>
            </a:r>
            <a:r>
              <a:rPr lang="ja-JP" altLang="en-US" sz="1100" dirty="0">
                <a:latin typeface="+mn-ea"/>
              </a:rPr>
              <a:t>～</a:t>
            </a:r>
            <a:r>
              <a:rPr lang="en-US" altLang="ja-JP" sz="1100" dirty="0" smtClean="0">
                <a:latin typeface="+mn-ea"/>
              </a:rPr>
              <a:t>2010</a:t>
            </a:r>
            <a:r>
              <a:rPr lang="ja-JP" altLang="en-US" sz="1100" dirty="0" smtClean="0">
                <a:latin typeface="+mn-ea"/>
              </a:rPr>
              <a:t>年の世界、</a:t>
            </a:r>
            <a:r>
              <a:rPr lang="en-US" altLang="ja-JP" sz="1100" dirty="0" smtClean="0">
                <a:latin typeface="+mn-ea"/>
              </a:rPr>
              <a:t>G</a:t>
            </a:r>
            <a:r>
              <a:rPr lang="ja-JP" altLang="en-US" sz="1100" dirty="0" smtClean="0">
                <a:latin typeface="+mn-ea"/>
              </a:rPr>
              <a:t>７及び</a:t>
            </a:r>
            <a:r>
              <a:rPr lang="en-US" altLang="ja-JP" sz="1100" dirty="0" smtClean="0">
                <a:latin typeface="+mn-ea"/>
              </a:rPr>
              <a:t>BRICS</a:t>
            </a:r>
            <a:r>
              <a:rPr lang="ja-JP" altLang="en-US" sz="1100" dirty="0" smtClean="0">
                <a:latin typeface="+mn-ea"/>
              </a:rPr>
              <a:t>におけ</a:t>
            </a:r>
            <a:r>
              <a:rPr lang="ja-JP" altLang="en-US" sz="1100" dirty="0">
                <a:latin typeface="+mn-ea"/>
              </a:rPr>
              <a:t>る</a:t>
            </a:r>
            <a:endParaRPr lang="en-US" altLang="ja-JP" sz="1100" dirty="0">
              <a:latin typeface="+mn-ea"/>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18123" y="4716501"/>
            <a:ext cx="1808566" cy="160134"/>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880" y="4481947"/>
            <a:ext cx="4134118" cy="1939990"/>
          </a:xfrm>
          <a:prstGeom prst="rect">
            <a:avLst/>
          </a:prstGeom>
        </p:spPr>
      </p:pic>
      <p:sp>
        <p:nvSpPr>
          <p:cNvPr id="10" name="テキスト ボックス 107"/>
          <p:cNvSpPr txBox="1"/>
          <p:nvPr/>
        </p:nvSpPr>
        <p:spPr>
          <a:xfrm>
            <a:off x="43695" y="6512628"/>
            <a:ext cx="4394510" cy="28245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100"/>
              </a:lnSpc>
              <a:spcAft>
                <a:spcPts val="0"/>
              </a:spcAft>
            </a:pPr>
            <a:r>
              <a:rPr lang="ja-JP" altLang="en-US" sz="1000" dirty="0" smtClean="0"/>
              <a:t>出典）</a:t>
            </a:r>
            <a:r>
              <a:rPr lang="en-US" altLang="ja-JP" sz="1000" dirty="0" smtClean="0"/>
              <a:t>OECD</a:t>
            </a:r>
            <a:r>
              <a:rPr lang="ja-JP" altLang="en-US" sz="1000" dirty="0"/>
              <a:t>（</a:t>
            </a:r>
            <a:r>
              <a:rPr lang="en-US" altLang="ja-JP" sz="1000" dirty="0" smtClean="0"/>
              <a:t>2016</a:t>
            </a:r>
            <a:r>
              <a:rPr lang="ja-JP" altLang="en-US" sz="1000" dirty="0" smtClean="0"/>
              <a:t>）</a:t>
            </a:r>
            <a:r>
              <a:rPr lang="ja-JP" altLang="en-US" sz="1000" dirty="0"/>
              <a:t>、“</a:t>
            </a:r>
            <a:r>
              <a:rPr lang="en-US" altLang="ja-JP" sz="1000" dirty="0"/>
              <a:t>Material resources”, OECD</a:t>
            </a:r>
            <a:r>
              <a:rPr lang="ja-JP" altLang="en-US" sz="1000" dirty="0"/>
              <a:t>環境統計（データベース</a:t>
            </a:r>
            <a:r>
              <a:rPr lang="ja-JP" altLang="en-US" sz="1000" dirty="0" smtClean="0"/>
              <a:t>）</a:t>
            </a:r>
            <a:endParaRPr lang="en-US" altLang="ja-JP" sz="1000" dirty="0" smtClean="0"/>
          </a:p>
          <a:p>
            <a:pPr>
              <a:lnSpc>
                <a:spcPts val="1100"/>
              </a:lnSpc>
              <a:spcAft>
                <a:spcPts val="0"/>
              </a:spcAft>
            </a:pPr>
            <a:r>
              <a:rPr lang="ja-JP" altLang="en-US" sz="1000" dirty="0"/>
              <a:t>　</a:t>
            </a:r>
            <a:r>
              <a:rPr lang="ja-JP" altLang="en-US" sz="1000" dirty="0" smtClean="0"/>
              <a:t>　　をもとにした</a:t>
            </a:r>
            <a:r>
              <a:rPr lang="en-US" altLang="ja-JP" sz="1000" dirty="0" smtClean="0"/>
              <a:t>OECD</a:t>
            </a:r>
            <a:r>
              <a:rPr lang="ja-JP" altLang="en-US" sz="1000" dirty="0" smtClean="0"/>
              <a:t>資源効率性に関する政策ガイダンス</a:t>
            </a:r>
            <a:endParaRPr lang="ja-JP" altLang="en-US" sz="1000" kern="100" dirty="0">
              <a:solidFill>
                <a:srgbClr val="000000"/>
              </a:solidFill>
              <a:latin typeface="+mn-ea"/>
              <a:cs typeface="Times New Roman" panose="02020603050405020304" pitchFamily="18" charset="0"/>
            </a:endParaRPr>
          </a:p>
        </p:txBody>
      </p:sp>
      <p:sp>
        <p:nvSpPr>
          <p:cNvPr id="11" name="正方形/長方形 10"/>
          <p:cNvSpPr/>
          <p:nvPr/>
        </p:nvSpPr>
        <p:spPr>
          <a:xfrm>
            <a:off x="-25757" y="3942009"/>
            <a:ext cx="4507605" cy="430887"/>
          </a:xfrm>
          <a:prstGeom prst="rect">
            <a:avLst/>
          </a:prstGeom>
        </p:spPr>
        <p:txBody>
          <a:bodyPr wrap="square">
            <a:spAutoFit/>
          </a:bodyPr>
          <a:lstStyle/>
          <a:p>
            <a:r>
              <a:rPr lang="ja-JP" altLang="en-US" sz="1100" dirty="0" smtClean="0"/>
              <a:t>世界と</a:t>
            </a:r>
            <a:r>
              <a:rPr lang="en-US" altLang="ja-JP" sz="1100" dirty="0" smtClean="0"/>
              <a:t>G7</a:t>
            </a:r>
            <a:r>
              <a:rPr lang="ja-JP" altLang="en-US" sz="1100" dirty="0" smtClean="0"/>
              <a:t>におけ</a:t>
            </a:r>
            <a:r>
              <a:rPr lang="ja-JP" altLang="en-US" sz="1100" dirty="0"/>
              <a:t>る</a:t>
            </a:r>
            <a:r>
              <a:rPr lang="ja-JP" altLang="en-US" sz="1100" dirty="0" smtClean="0"/>
              <a:t>物質</a:t>
            </a:r>
            <a:r>
              <a:rPr lang="ja-JP" altLang="en-US" sz="1100" dirty="0"/>
              <a:t>消費量と経済活動とのデカップリングの</a:t>
            </a:r>
            <a:r>
              <a:rPr lang="ja-JP" altLang="en-US" sz="1100" dirty="0" smtClean="0"/>
              <a:t>進展</a:t>
            </a:r>
            <a:endParaRPr lang="en-US" altLang="ja-JP" sz="1100" dirty="0" smtClean="0"/>
          </a:p>
          <a:p>
            <a:pPr algn="r"/>
            <a:r>
              <a:rPr lang="ja-JP" altLang="en-US" sz="1100" dirty="0" smtClean="0"/>
              <a:t>（</a:t>
            </a:r>
            <a:r>
              <a:rPr lang="en-US" altLang="ja-JP" sz="1100" dirty="0" smtClean="0"/>
              <a:t>1980</a:t>
            </a:r>
            <a:r>
              <a:rPr lang="ja-JP" altLang="en-US" sz="1100" dirty="0" smtClean="0"/>
              <a:t>年比）</a:t>
            </a:r>
            <a:endParaRPr lang="en-US" altLang="ja-JP" sz="600" dirty="0">
              <a:latin typeface="+mn-ea"/>
            </a:endParaRPr>
          </a:p>
        </p:txBody>
      </p:sp>
      <p:sp>
        <p:nvSpPr>
          <p:cNvPr id="3" name="スライド番号プレースホルダー 2"/>
          <p:cNvSpPr>
            <a:spLocks noGrp="1"/>
          </p:cNvSpPr>
          <p:nvPr>
            <p:ph type="sldNum" sz="quarter" idx="12"/>
          </p:nvPr>
        </p:nvSpPr>
        <p:spPr>
          <a:xfrm>
            <a:off x="7060842" y="6582499"/>
            <a:ext cx="2057400" cy="365125"/>
          </a:xfrm>
        </p:spPr>
        <p:txBody>
          <a:bodyPr/>
          <a:lstStyle/>
          <a:p>
            <a:fld id="{45DA6D20-9D9A-4D1C-9CC2-BE8B074F0CEE}" type="slidenum">
              <a:rPr kumimoji="1" lang="ja-JP" altLang="en-US" smtClean="0"/>
              <a:t>13</a:t>
            </a:fld>
            <a:endParaRPr kumimoji="1" lang="ja-JP" altLang="en-US" dirty="0"/>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93649" y="4946372"/>
            <a:ext cx="2431811" cy="1461622"/>
          </a:xfrm>
          <a:prstGeom prst="rect">
            <a:avLst/>
          </a:prstGeom>
        </p:spPr>
      </p:pic>
      <p:sp>
        <p:nvSpPr>
          <p:cNvPr id="17" name="正方形/長方形 16"/>
          <p:cNvSpPr/>
          <p:nvPr/>
        </p:nvSpPr>
        <p:spPr>
          <a:xfrm>
            <a:off x="4515479" y="4157073"/>
            <a:ext cx="2026989" cy="538609"/>
          </a:xfrm>
          <a:prstGeom prst="rect">
            <a:avLst/>
          </a:prstGeom>
        </p:spPr>
        <p:txBody>
          <a:bodyPr wrap="square">
            <a:spAutoFit/>
          </a:bodyPr>
          <a:lstStyle/>
          <a:p>
            <a:pPr algn="ctr"/>
            <a:r>
              <a:rPr lang="ja-JP" altLang="en-US" sz="1100" dirty="0" smtClean="0">
                <a:latin typeface="+mn-ea"/>
              </a:rPr>
              <a:t>物質生産性</a:t>
            </a:r>
            <a:endParaRPr lang="en-US" altLang="ja-JP" sz="1100" dirty="0" smtClean="0">
              <a:latin typeface="+mn-ea"/>
            </a:endParaRPr>
          </a:p>
          <a:p>
            <a:r>
              <a:rPr lang="ja-JP" altLang="en-US" sz="900" dirty="0" smtClean="0">
                <a:latin typeface="+mn-ea"/>
              </a:rPr>
              <a:t>（</a:t>
            </a:r>
            <a:r>
              <a:rPr lang="ja-JP" altLang="en-US" sz="900" dirty="0">
                <a:latin typeface="+mn-ea"/>
              </a:rPr>
              <a:t>国内物質</a:t>
            </a:r>
            <a:r>
              <a:rPr lang="ja-JP" altLang="en-US" sz="900" dirty="0" smtClean="0">
                <a:latin typeface="+mn-ea"/>
              </a:rPr>
              <a:t>消費</a:t>
            </a:r>
            <a:r>
              <a:rPr lang="en-US" altLang="ja-JP" sz="900" dirty="0" smtClean="0">
                <a:latin typeface="+mn-ea"/>
              </a:rPr>
              <a:t>1kg</a:t>
            </a:r>
            <a:r>
              <a:rPr lang="ja-JP" altLang="en-US" sz="900" dirty="0">
                <a:latin typeface="+mn-ea"/>
              </a:rPr>
              <a:t>当たり</a:t>
            </a:r>
            <a:r>
              <a:rPr lang="ja-JP" altLang="en-US" sz="900" dirty="0" smtClean="0">
                <a:latin typeface="+mn-ea"/>
              </a:rPr>
              <a:t>の</a:t>
            </a:r>
            <a:r>
              <a:rPr lang="en-US" altLang="ja-JP" sz="900" dirty="0" smtClean="0">
                <a:latin typeface="+mn-ea"/>
              </a:rPr>
              <a:t>GDP</a:t>
            </a:r>
          </a:p>
          <a:p>
            <a:pPr algn="r"/>
            <a:r>
              <a:rPr lang="ja-JP" altLang="en-US" sz="900" dirty="0" smtClean="0">
                <a:latin typeface="+mn-ea"/>
              </a:rPr>
              <a:t>（</a:t>
            </a:r>
            <a:r>
              <a:rPr lang="en-US" altLang="ja-JP" sz="900" dirty="0" smtClean="0">
                <a:latin typeface="+mn-ea"/>
              </a:rPr>
              <a:t>2005</a:t>
            </a:r>
            <a:r>
              <a:rPr lang="ja-JP" altLang="en-US" sz="900" dirty="0" smtClean="0">
                <a:latin typeface="+mn-ea"/>
              </a:rPr>
              <a:t>年米ドル換算</a:t>
            </a:r>
            <a:r>
              <a:rPr lang="en-US" altLang="ja-JP" sz="900" dirty="0">
                <a:latin typeface="+mn-ea"/>
              </a:rPr>
              <a:t>)</a:t>
            </a:r>
            <a:r>
              <a:rPr lang="en-US" altLang="ja-JP" sz="900" dirty="0" smtClean="0">
                <a:latin typeface="+mn-ea"/>
              </a:rPr>
              <a:t>)</a:t>
            </a:r>
            <a:endParaRPr lang="en-US" altLang="ja-JP" sz="900" dirty="0">
              <a:latin typeface="+mn-ea"/>
            </a:endParaRPr>
          </a:p>
        </p:txBody>
      </p:sp>
      <p:sp>
        <p:nvSpPr>
          <p:cNvPr id="18" name="正方形/長方形 17"/>
          <p:cNvSpPr/>
          <p:nvPr/>
        </p:nvSpPr>
        <p:spPr>
          <a:xfrm>
            <a:off x="7131499" y="4177316"/>
            <a:ext cx="1955979" cy="261610"/>
          </a:xfrm>
          <a:prstGeom prst="rect">
            <a:avLst/>
          </a:prstGeom>
        </p:spPr>
        <p:txBody>
          <a:bodyPr wrap="square">
            <a:spAutoFit/>
          </a:bodyPr>
          <a:lstStyle/>
          <a:p>
            <a:r>
              <a:rPr lang="ja-JP" altLang="en-US" sz="1100" dirty="0" smtClean="0">
                <a:latin typeface="+mn-ea"/>
              </a:rPr>
              <a:t>１人あたりの</a:t>
            </a:r>
            <a:r>
              <a:rPr lang="en-US" altLang="ja-JP" sz="1100" dirty="0" smtClean="0">
                <a:latin typeface="+mn-ea"/>
              </a:rPr>
              <a:t>MF</a:t>
            </a:r>
            <a:r>
              <a:rPr lang="ja-JP" altLang="en-US" sz="1050" dirty="0" smtClean="0">
                <a:latin typeface="+mn-ea"/>
              </a:rPr>
              <a:t>（トン）</a:t>
            </a:r>
            <a:endParaRPr lang="en-US" altLang="ja-JP" sz="1050" dirty="0">
              <a:latin typeface="+mn-ea"/>
            </a:endParaRPr>
          </a:p>
        </p:txBody>
      </p:sp>
      <p:sp>
        <p:nvSpPr>
          <p:cNvPr id="19" name="正方形/長方形 18"/>
          <p:cNvSpPr/>
          <p:nvPr/>
        </p:nvSpPr>
        <p:spPr>
          <a:xfrm>
            <a:off x="4278471" y="5061630"/>
            <a:ext cx="123111" cy="1231106"/>
          </a:xfrm>
          <a:prstGeom prst="rect">
            <a:avLst/>
          </a:prstGeom>
          <a:solidFill>
            <a:schemeClr val="bg1"/>
          </a:solidFill>
        </p:spPr>
        <p:txBody>
          <a:bodyPr vert="eaVert" wrap="none" lIns="0" tIns="0" rIns="0" bIns="0">
            <a:spAutoFit/>
          </a:bodyPr>
          <a:lstStyle/>
          <a:p>
            <a:r>
              <a:rPr lang="ja-JP" altLang="en-US" sz="800" dirty="0" smtClean="0">
                <a:latin typeface="+mn-ea"/>
              </a:rPr>
              <a:t>物質生産性（価格／トン）</a:t>
            </a:r>
            <a:endParaRPr lang="en-US" altLang="ja-JP" sz="800" dirty="0">
              <a:latin typeface="+mn-ea"/>
            </a:endParaRPr>
          </a:p>
        </p:txBody>
      </p:sp>
    </p:spTree>
    <p:extLst>
      <p:ext uri="{BB962C8B-B14F-4D97-AF65-F5344CB8AC3E}">
        <p14:creationId xmlns:p14="http://schemas.microsoft.com/office/powerpoint/2010/main" val="188085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④環境</a:t>
            </a:r>
            <a:r>
              <a:rPr kumimoji="1" lang="ja-JP" altLang="en-US" sz="2000" dirty="0"/>
              <a:t>・社会・経済の統合的</a:t>
            </a:r>
            <a:r>
              <a:rPr kumimoji="1" lang="ja-JP" altLang="en-US" sz="2000" dirty="0" smtClean="0"/>
              <a:t>向上</a:t>
            </a:r>
            <a:r>
              <a:rPr lang="en-US" altLang="ja-JP" sz="2000" dirty="0"/>
              <a:t>―</a:t>
            </a:r>
            <a:endParaRPr lang="ja-JP" altLang="en-US" sz="2000" dirty="0"/>
          </a:p>
        </p:txBody>
      </p:sp>
      <p:sp>
        <p:nvSpPr>
          <p:cNvPr id="16" name="テキスト ボックス 15"/>
          <p:cNvSpPr txBox="1"/>
          <p:nvPr/>
        </p:nvSpPr>
        <p:spPr>
          <a:xfrm>
            <a:off x="19318" y="465888"/>
            <a:ext cx="9105363" cy="3954929"/>
          </a:xfrm>
          <a:prstGeom prst="rect">
            <a:avLst/>
          </a:prstGeom>
          <a:noFill/>
          <a:ln>
            <a:solidFill>
              <a:schemeClr val="tx1"/>
            </a:solidFill>
            <a:prstDash val="dash"/>
          </a:ln>
        </p:spPr>
        <p:txBody>
          <a:bodyPr wrap="square" rtlCol="0">
            <a:spAutoFit/>
          </a:bodyPr>
          <a:lstStyle/>
          <a:p>
            <a:r>
              <a:rPr lang="ja-JP" altLang="en-US" b="1" dirty="0" smtClean="0"/>
              <a:t>長期的</a:t>
            </a:r>
            <a:r>
              <a:rPr lang="ja-JP" altLang="en-US" b="1" dirty="0"/>
              <a:t>かつ世界的な視野をもち、広域的な</a:t>
            </a:r>
            <a:r>
              <a:rPr lang="ja-JP" altLang="en-US" b="1" dirty="0" smtClean="0"/>
              <a:t>経済やトレードオフに</a:t>
            </a:r>
            <a:r>
              <a:rPr lang="ja-JP" altLang="en-US" b="1" dirty="0"/>
              <a:t>対応</a:t>
            </a:r>
            <a:endParaRPr kumimoji="1" lang="en-US" altLang="ja-JP" b="1" dirty="0" smtClean="0"/>
          </a:p>
          <a:p>
            <a:pPr>
              <a:spcBef>
                <a:spcPts val="600"/>
              </a:spcBef>
            </a:pPr>
            <a:r>
              <a:rPr lang="ja-JP" altLang="en-US" sz="1600" b="1" dirty="0" smtClean="0"/>
              <a:t>１）世界的な視野</a:t>
            </a:r>
            <a:endParaRPr lang="en-US" altLang="ja-JP" sz="1600" b="1" dirty="0" smtClean="0"/>
          </a:p>
          <a:p>
            <a:pPr marL="612000" indent="-285750">
              <a:spcBef>
                <a:spcPts val="600"/>
              </a:spcBef>
              <a:buFont typeface="Wingdings" panose="05000000000000000000" pitchFamily="2" charset="2"/>
              <a:buChar char="Ø"/>
            </a:pPr>
            <a:r>
              <a:rPr lang="ja-JP" altLang="en-US" sz="1400" spc="-150" dirty="0" smtClean="0"/>
              <a:t>グローバル</a:t>
            </a:r>
            <a:r>
              <a:rPr lang="ja-JP" altLang="en-US" sz="1400" dirty="0" smtClean="0"/>
              <a:t>経済においては</a:t>
            </a:r>
            <a:r>
              <a:rPr lang="ja-JP" altLang="en-US" sz="1400" spc="-150" dirty="0" smtClean="0"/>
              <a:t>、</a:t>
            </a:r>
            <a:r>
              <a:rPr lang="ja-JP" altLang="en-US" sz="1400" dirty="0"/>
              <a:t>一部の地域が</a:t>
            </a:r>
            <a:r>
              <a:rPr lang="ja-JP" altLang="en-US" sz="1400" dirty="0" smtClean="0"/>
              <a:t>抱える</a:t>
            </a:r>
            <a:r>
              <a:rPr lang="ja-JP" altLang="en-US" sz="1400" dirty="0"/>
              <a:t>課題</a:t>
            </a:r>
            <a:r>
              <a:rPr lang="ja-JP" altLang="en-US" sz="1400" dirty="0" smtClean="0"/>
              <a:t>が</a:t>
            </a:r>
            <a:r>
              <a:rPr lang="ja-JP" altLang="en-US" sz="1400" spc="-150" dirty="0"/>
              <a:t>、</a:t>
            </a:r>
            <a:r>
              <a:rPr lang="ja-JP" altLang="en-US" sz="1400" dirty="0"/>
              <a:t>世界全体の経済成長</a:t>
            </a:r>
            <a:r>
              <a:rPr lang="ja-JP" altLang="en-US" sz="1400" dirty="0" smtClean="0"/>
              <a:t>を</a:t>
            </a:r>
            <a:r>
              <a:rPr lang="ja-JP" altLang="en-US" sz="1400" dirty="0"/>
              <a:t>阻害</a:t>
            </a:r>
            <a:r>
              <a:rPr lang="ja-JP" altLang="en-US" sz="1400" dirty="0" smtClean="0"/>
              <a:t>し</a:t>
            </a:r>
            <a:r>
              <a:rPr lang="ja-JP" altLang="en-US" sz="1400" spc="-150" dirty="0"/>
              <a:t>、</a:t>
            </a:r>
            <a:r>
              <a:rPr lang="ja-JP" altLang="en-US" sz="1400" dirty="0"/>
              <a:t>又は社会の安定を脅かす可能性がある</a:t>
            </a:r>
            <a:endParaRPr lang="en-US" altLang="ja-JP" sz="1400" dirty="0"/>
          </a:p>
          <a:p>
            <a:pPr marL="612000" indent="-285750">
              <a:spcBef>
                <a:spcPts val="600"/>
              </a:spcBef>
              <a:buFont typeface="Wingdings" panose="05000000000000000000" pitchFamily="2" charset="2"/>
              <a:buChar char="Ø"/>
            </a:pPr>
            <a:r>
              <a:rPr lang="ja-JP" altLang="en-US" sz="1400" dirty="0" smtClean="0"/>
              <a:t>世界的な視野をもつために、世界の共通言語である</a:t>
            </a:r>
            <a:r>
              <a:rPr lang="en-US" altLang="ja-JP" sz="1400" dirty="0" smtClean="0"/>
              <a:t>SDGs</a:t>
            </a:r>
            <a:r>
              <a:rPr lang="ja-JP" altLang="en-US" sz="1400" dirty="0" smtClean="0"/>
              <a:t>を活用</a:t>
            </a:r>
            <a:endParaRPr lang="en-US" altLang="ja-JP" sz="1400" dirty="0" smtClean="0"/>
          </a:p>
          <a:p>
            <a:endParaRPr lang="en-US" altLang="ja-JP" sz="1000" dirty="0" smtClean="0"/>
          </a:p>
          <a:p>
            <a:r>
              <a:rPr lang="ja-JP" altLang="en-US" sz="1600" b="1" dirty="0" smtClean="0"/>
              <a:t>２）コベネフィット</a:t>
            </a:r>
            <a:r>
              <a:rPr lang="ja-JP" altLang="en-US" sz="1600" b="1" dirty="0"/>
              <a:t>とトレードオフ</a:t>
            </a:r>
            <a:endParaRPr lang="en-US" altLang="ja-JP" sz="1600" b="1" dirty="0"/>
          </a:p>
          <a:p>
            <a:pPr marL="612000" indent="-285750">
              <a:spcBef>
                <a:spcPts val="600"/>
              </a:spcBef>
              <a:buFont typeface="Wingdings" panose="05000000000000000000" pitchFamily="2" charset="2"/>
              <a:buChar char="Ø"/>
            </a:pPr>
            <a:r>
              <a:rPr lang="en-US" altLang="ja-JP" sz="1400" dirty="0" smtClean="0"/>
              <a:t>SDGs</a:t>
            </a:r>
            <a:r>
              <a:rPr lang="ja-JP" altLang="en-US" sz="1400" dirty="0" smtClean="0"/>
              <a:t>の</a:t>
            </a:r>
            <a:r>
              <a:rPr lang="en-US" altLang="ja-JP" sz="1400" dirty="0" smtClean="0"/>
              <a:t>17</a:t>
            </a:r>
            <a:r>
              <a:rPr lang="ja-JP" altLang="en-US" sz="1400" dirty="0" err="1" smtClean="0"/>
              <a:t>つ</a:t>
            </a:r>
            <a:r>
              <a:rPr lang="ja-JP" altLang="en-US" sz="1400" dirty="0" err="1"/>
              <a:t>の</a:t>
            </a:r>
            <a:r>
              <a:rPr lang="ja-JP" altLang="en-US" sz="1400" dirty="0" smtClean="0"/>
              <a:t>ゴールには</a:t>
            </a:r>
            <a:r>
              <a:rPr lang="ja-JP" altLang="en-US" sz="1400" spc="-150" dirty="0" smtClean="0"/>
              <a:t>、コベネフィット</a:t>
            </a:r>
            <a:r>
              <a:rPr lang="ja-JP" altLang="en-US" sz="1400" dirty="0" smtClean="0"/>
              <a:t>や</a:t>
            </a:r>
            <a:r>
              <a:rPr lang="ja-JP" altLang="en-US" sz="1400" spc="-150" dirty="0" smtClean="0"/>
              <a:t>トレードオフ</a:t>
            </a:r>
            <a:r>
              <a:rPr lang="ja-JP" altLang="en-US" sz="1400" dirty="0" smtClean="0"/>
              <a:t>関係にあるものがあることを認識することが必要</a:t>
            </a:r>
            <a:endParaRPr lang="en-US" altLang="ja-JP" sz="1400" dirty="0" smtClean="0"/>
          </a:p>
          <a:p>
            <a:pPr marL="326250"/>
            <a:r>
              <a:rPr lang="ja-JP" altLang="en-US" sz="1100" dirty="0" smtClean="0"/>
              <a:t>　　　コベネフィットの例）・「気候変動への対応」と「緩和策を含めた関連産業の振興」</a:t>
            </a:r>
            <a:endParaRPr lang="en-US" altLang="ja-JP" sz="1100" dirty="0" smtClean="0"/>
          </a:p>
          <a:p>
            <a:pPr marL="326250"/>
            <a:r>
              <a:rPr lang="ja-JP" altLang="en-US" sz="1100" dirty="0"/>
              <a:t>　</a:t>
            </a:r>
            <a:r>
              <a:rPr lang="ja-JP" altLang="en-US" sz="1100" dirty="0" smtClean="0"/>
              <a:t>　　　　　　　　　　　　・「食品ロスへの対応」と「飢餓への対応</a:t>
            </a:r>
            <a:r>
              <a:rPr lang="ja-JP" altLang="en-US" sz="1100" spc="-150" dirty="0" smtClean="0"/>
              <a:t>」「エネルギー</a:t>
            </a:r>
            <a:r>
              <a:rPr lang="ja-JP" altLang="en-US" sz="1100" dirty="0" smtClean="0"/>
              <a:t>消費の抑制</a:t>
            </a:r>
            <a:r>
              <a:rPr lang="ja-JP" altLang="en-US" sz="1100" spc="-150" dirty="0" smtClean="0"/>
              <a:t>」「</a:t>
            </a:r>
            <a:r>
              <a:rPr lang="ja-JP" altLang="en-US" sz="1100" dirty="0" smtClean="0"/>
              <a:t>森林・土壌</a:t>
            </a:r>
            <a:r>
              <a:rPr lang="ja-JP" altLang="en-US" sz="1100" spc="-150" dirty="0"/>
              <a:t>・</a:t>
            </a:r>
            <a:r>
              <a:rPr lang="ja-JP" altLang="en-US" sz="1100" dirty="0"/>
              <a:t>河川</a:t>
            </a:r>
            <a:r>
              <a:rPr lang="ja-JP" altLang="en-US" sz="1100" spc="-150" dirty="0"/>
              <a:t>・</a:t>
            </a:r>
            <a:r>
              <a:rPr lang="ja-JP" altLang="en-US" sz="1100" dirty="0" smtClean="0"/>
              <a:t>海洋の保全」</a:t>
            </a:r>
            <a:endParaRPr lang="en-US" altLang="ja-JP" sz="1100" dirty="0" smtClean="0"/>
          </a:p>
          <a:p>
            <a:pPr marL="326250"/>
            <a:r>
              <a:rPr lang="ja-JP" altLang="en-US" sz="1100" dirty="0" smtClean="0"/>
              <a:t>　　　トレードオフの例）　・「リサイクルの推進」と「エネルギー消費の抑制」</a:t>
            </a:r>
            <a:endParaRPr lang="en-US" altLang="ja-JP" sz="1100" dirty="0" smtClean="0"/>
          </a:p>
          <a:p>
            <a:pPr marL="326250"/>
            <a:r>
              <a:rPr lang="ja-JP" altLang="en-US" sz="1100" dirty="0"/>
              <a:t>　</a:t>
            </a:r>
            <a:r>
              <a:rPr lang="ja-JP" altLang="en-US" sz="1100" dirty="0" smtClean="0"/>
              <a:t>　　　　　　　　　　　　・食料生産のための「農地開拓や肥料使用」と「森林保全や土壌・河川・海洋の保全」</a:t>
            </a:r>
            <a:endParaRPr lang="en-US" altLang="ja-JP" sz="1100" dirty="0" smtClean="0"/>
          </a:p>
          <a:p>
            <a:pPr marL="612000" indent="-285750">
              <a:spcBef>
                <a:spcPts val="600"/>
              </a:spcBef>
              <a:buFont typeface="Wingdings" panose="05000000000000000000" pitchFamily="2" charset="2"/>
              <a:buChar char="Ø"/>
            </a:pPr>
            <a:r>
              <a:rPr lang="ja-JP" altLang="en-US" sz="1400" dirty="0" smtClean="0"/>
              <a:t>個別分野においても、各施策の実施にあたり、コベネフィットだけでなく、トレードオフ関係にある</a:t>
            </a:r>
            <a:r>
              <a:rPr lang="en-US" altLang="ja-JP" sz="1400" dirty="0" smtClean="0"/>
              <a:t>SDGs</a:t>
            </a:r>
            <a:r>
              <a:rPr lang="ja-JP" altLang="en-US" sz="1400" dirty="0" smtClean="0"/>
              <a:t>のゴールを評価することが必要</a:t>
            </a:r>
            <a:endParaRPr lang="en-US" altLang="ja-JP" sz="1400" dirty="0" smtClean="0"/>
          </a:p>
          <a:p>
            <a:pPr marL="326250">
              <a:spcBef>
                <a:spcPts val="600"/>
              </a:spcBef>
            </a:pPr>
            <a:r>
              <a:rPr lang="ja-JP" altLang="en-US" sz="1200" dirty="0" smtClean="0"/>
              <a:t>　　</a:t>
            </a:r>
            <a:r>
              <a:rPr lang="ja-JP" altLang="en-US" sz="1400" dirty="0" smtClean="0"/>
              <a:t>なお、</a:t>
            </a:r>
            <a:r>
              <a:rPr lang="ja-JP" altLang="en-US" sz="1400" dirty="0"/>
              <a:t>現在でも、一定規模以上の土地の形状の変更や工作物の新設等に</a:t>
            </a:r>
            <a:r>
              <a:rPr lang="ja-JP" altLang="en-US" sz="1400" dirty="0" smtClean="0"/>
              <a:t>おいて環境</a:t>
            </a:r>
            <a:r>
              <a:rPr lang="ja-JP" altLang="en-US" sz="1400" dirty="0"/>
              <a:t>アセスメントを</a:t>
            </a:r>
            <a:r>
              <a:rPr lang="ja-JP" altLang="en-US" sz="1400" dirty="0" smtClean="0"/>
              <a:t>実施</a:t>
            </a:r>
            <a:endParaRPr lang="en-US" altLang="ja-JP" sz="1400" dirty="0" smtClean="0"/>
          </a:p>
          <a:p>
            <a:pPr marL="288000"/>
            <a:r>
              <a:rPr lang="ja-JP" altLang="en-US" sz="1400" dirty="0"/>
              <a:t>　</a:t>
            </a:r>
            <a:r>
              <a:rPr lang="ja-JP" altLang="en-US" sz="1400" dirty="0" smtClean="0"/>
              <a:t>　しており、土地開発と環境負荷とのトレードオフについて評価している</a:t>
            </a:r>
            <a:endParaRPr lang="en-US" altLang="ja-JP" sz="1400" dirty="0"/>
          </a:p>
        </p:txBody>
      </p:sp>
      <p:sp>
        <p:nvSpPr>
          <p:cNvPr id="23" name="テキスト ボックス 107"/>
          <p:cNvSpPr txBox="1"/>
          <p:nvPr/>
        </p:nvSpPr>
        <p:spPr>
          <a:xfrm>
            <a:off x="446301" y="6464879"/>
            <a:ext cx="3882077" cy="39882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600"/>
              </a:lnSpc>
              <a:spcAft>
                <a:spcPts val="0"/>
              </a:spcAft>
            </a:pPr>
            <a:r>
              <a:rPr lang="ja-JP" altLang="en-US" sz="1100" dirty="0" smtClean="0"/>
              <a:t>コベネフィットとトレードオフの関係の一例のイメージ図</a:t>
            </a:r>
            <a:endParaRPr lang="en-US" altLang="ja-JP" sz="1100" dirty="0" smtClean="0"/>
          </a:p>
          <a:p>
            <a:pPr algn="ctr">
              <a:lnSpc>
                <a:spcPts val="1600"/>
              </a:lnSpc>
              <a:spcAft>
                <a:spcPts val="0"/>
              </a:spcAft>
            </a:pPr>
            <a:r>
              <a:rPr lang="ja-JP" altLang="en-US" sz="1100" kern="100" dirty="0" smtClean="0">
                <a:solidFill>
                  <a:srgbClr val="000000"/>
                </a:solidFill>
                <a:latin typeface="+mn-ea"/>
                <a:cs typeface="Times New Roman" panose="02020603050405020304" pitchFamily="18" charset="0"/>
              </a:rPr>
              <a:t>（食品ロスと農業との関係）</a:t>
            </a:r>
            <a:endParaRPr lang="ja-JP" altLang="en-US" sz="1100" kern="100" dirty="0">
              <a:solidFill>
                <a:srgbClr val="000000"/>
              </a:solidFill>
              <a:latin typeface="+mn-ea"/>
              <a:cs typeface="Times New Roman" panose="02020603050405020304" pitchFamily="18" charset="0"/>
            </a:endParaRPr>
          </a:p>
        </p:txBody>
      </p:sp>
      <p:grpSp>
        <p:nvGrpSpPr>
          <p:cNvPr id="28" name="グループ化 27"/>
          <p:cNvGrpSpPr/>
          <p:nvPr/>
        </p:nvGrpSpPr>
        <p:grpSpPr>
          <a:xfrm>
            <a:off x="4613569" y="5650331"/>
            <a:ext cx="609621" cy="489379"/>
            <a:chOff x="636719" y="836492"/>
            <a:chExt cx="684206" cy="684206"/>
          </a:xfrm>
        </p:grpSpPr>
        <p:sp>
          <p:nvSpPr>
            <p:cNvPr id="29" name="楕円 28"/>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食品ロス削減</a:t>
              </a:r>
              <a:endParaRPr kumimoji="1" lang="ja-JP" altLang="en-US" sz="800" kern="1200" dirty="0"/>
            </a:p>
          </p:txBody>
        </p:sp>
      </p:grpSp>
      <p:grpSp>
        <p:nvGrpSpPr>
          <p:cNvPr id="31" name="グループ化 30"/>
          <p:cNvGrpSpPr/>
          <p:nvPr/>
        </p:nvGrpSpPr>
        <p:grpSpPr>
          <a:xfrm>
            <a:off x="5469475" y="5669153"/>
            <a:ext cx="788453" cy="489379"/>
            <a:chOff x="636719" y="836492"/>
            <a:chExt cx="684206" cy="684206"/>
          </a:xfrm>
        </p:grpSpPr>
        <p:sp>
          <p:nvSpPr>
            <p:cNvPr id="32" name="楕円 31"/>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エネルギー消費削減</a:t>
              </a:r>
              <a:endParaRPr kumimoji="1" lang="ja-JP" altLang="en-US" sz="800" kern="1200" dirty="0"/>
            </a:p>
          </p:txBody>
        </p:sp>
      </p:grpSp>
      <p:grpSp>
        <p:nvGrpSpPr>
          <p:cNvPr id="34" name="グループ化 33"/>
          <p:cNvGrpSpPr/>
          <p:nvPr/>
        </p:nvGrpSpPr>
        <p:grpSpPr>
          <a:xfrm>
            <a:off x="4555730" y="6368621"/>
            <a:ext cx="788453" cy="489379"/>
            <a:chOff x="636719" y="836492"/>
            <a:chExt cx="684206" cy="684206"/>
          </a:xfrm>
        </p:grpSpPr>
        <p:sp>
          <p:nvSpPr>
            <p:cNvPr id="35" name="楕円 34"/>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食品価格の上昇抑制</a:t>
              </a:r>
              <a:endParaRPr kumimoji="1" lang="ja-JP" altLang="en-US" sz="800" kern="1200" dirty="0"/>
            </a:p>
          </p:txBody>
        </p:sp>
      </p:grpSp>
      <p:grpSp>
        <p:nvGrpSpPr>
          <p:cNvPr id="37" name="グループ化 36"/>
          <p:cNvGrpSpPr/>
          <p:nvPr/>
        </p:nvGrpSpPr>
        <p:grpSpPr>
          <a:xfrm>
            <a:off x="4218537" y="4953138"/>
            <a:ext cx="1489312" cy="489379"/>
            <a:chOff x="636719" y="836492"/>
            <a:chExt cx="684206" cy="684206"/>
          </a:xfrm>
        </p:grpSpPr>
        <p:sp>
          <p:nvSpPr>
            <p:cNvPr id="38" name="楕円 37"/>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森林・土壌・水の保全</a:t>
              </a:r>
              <a:endParaRPr kumimoji="1" lang="ja-JP" altLang="en-US" sz="800" kern="1200" dirty="0"/>
            </a:p>
          </p:txBody>
        </p:sp>
      </p:grpSp>
      <p:grpSp>
        <p:nvGrpSpPr>
          <p:cNvPr id="40" name="グループ化 39"/>
          <p:cNvGrpSpPr/>
          <p:nvPr/>
        </p:nvGrpSpPr>
        <p:grpSpPr>
          <a:xfrm>
            <a:off x="3805781" y="5849110"/>
            <a:ext cx="609621" cy="489379"/>
            <a:chOff x="636719" y="836492"/>
            <a:chExt cx="684206" cy="684206"/>
          </a:xfrm>
        </p:grpSpPr>
        <p:sp>
          <p:nvSpPr>
            <p:cNvPr id="41" name="楕円 40"/>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飢餓削減</a:t>
              </a:r>
              <a:endParaRPr kumimoji="1" lang="ja-JP" altLang="en-US" sz="800" kern="1200" dirty="0"/>
            </a:p>
          </p:txBody>
        </p:sp>
      </p:grpSp>
      <p:grpSp>
        <p:nvGrpSpPr>
          <p:cNvPr id="43" name="グループ化 42"/>
          <p:cNvGrpSpPr/>
          <p:nvPr/>
        </p:nvGrpSpPr>
        <p:grpSpPr>
          <a:xfrm>
            <a:off x="3400283" y="4792516"/>
            <a:ext cx="609621" cy="489379"/>
            <a:chOff x="636719" y="836492"/>
            <a:chExt cx="684206" cy="684206"/>
          </a:xfrm>
        </p:grpSpPr>
        <p:sp>
          <p:nvSpPr>
            <p:cNvPr id="44" name="楕円 43"/>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農地開拓</a:t>
              </a:r>
              <a:endParaRPr kumimoji="1" lang="ja-JP" altLang="en-US" sz="800" kern="1200" dirty="0"/>
            </a:p>
          </p:txBody>
        </p:sp>
      </p:grpSp>
      <p:grpSp>
        <p:nvGrpSpPr>
          <p:cNvPr id="46" name="グループ化 45"/>
          <p:cNvGrpSpPr/>
          <p:nvPr/>
        </p:nvGrpSpPr>
        <p:grpSpPr>
          <a:xfrm>
            <a:off x="3143274" y="5424474"/>
            <a:ext cx="609621" cy="489379"/>
            <a:chOff x="636719" y="836492"/>
            <a:chExt cx="684206" cy="684206"/>
          </a:xfrm>
        </p:grpSpPr>
        <p:sp>
          <p:nvSpPr>
            <p:cNvPr id="47" name="楕円 46"/>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dirty="0" smtClean="0"/>
                <a:t>肥料・農薬投入</a:t>
              </a:r>
              <a:endParaRPr kumimoji="1" lang="ja-JP" altLang="en-US" sz="800" kern="1200" dirty="0"/>
            </a:p>
          </p:txBody>
        </p:sp>
      </p:grpSp>
      <p:sp>
        <p:nvSpPr>
          <p:cNvPr id="5" name="下矢印 4"/>
          <p:cNvSpPr/>
          <p:nvPr/>
        </p:nvSpPr>
        <p:spPr>
          <a:xfrm>
            <a:off x="4715030" y="618824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rot="16426144">
            <a:off x="5122130" y="577687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52"/>
          <p:cNvSpPr/>
          <p:nvPr/>
        </p:nvSpPr>
        <p:spPr>
          <a:xfrm rot="4312650">
            <a:off x="4272369" y="590565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下矢印 53"/>
          <p:cNvSpPr/>
          <p:nvPr/>
        </p:nvSpPr>
        <p:spPr>
          <a:xfrm rot="10800000">
            <a:off x="4668922" y="548036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rot="7653432" flipV="1">
            <a:off x="3526976" y="5825953"/>
            <a:ext cx="469854" cy="180397"/>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下矢印 55"/>
          <p:cNvSpPr/>
          <p:nvPr/>
        </p:nvSpPr>
        <p:spPr>
          <a:xfrm rot="9795173">
            <a:off x="3863346" y="5261625"/>
            <a:ext cx="268455" cy="54938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右矢印 5"/>
          <p:cNvSpPr/>
          <p:nvPr/>
        </p:nvSpPr>
        <p:spPr>
          <a:xfrm rot="20194736">
            <a:off x="3728633" y="5404154"/>
            <a:ext cx="663655" cy="255459"/>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左右矢印 56"/>
          <p:cNvSpPr/>
          <p:nvPr/>
        </p:nvSpPr>
        <p:spPr>
          <a:xfrm rot="1180642">
            <a:off x="3998399" y="4931517"/>
            <a:ext cx="355842" cy="250485"/>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2094712" y="4533111"/>
            <a:ext cx="1089664" cy="983389"/>
            <a:chOff x="636719" y="836492"/>
            <a:chExt cx="684206" cy="684206"/>
          </a:xfrm>
        </p:grpSpPr>
        <p:sp>
          <p:nvSpPr>
            <p:cNvPr id="59" name="楕円 58"/>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defTabSz="355600">
                <a:lnSpc>
                  <a:spcPct val="90000"/>
                </a:lnSpc>
                <a:spcBef>
                  <a:spcPct val="0"/>
                </a:spcBef>
                <a:spcAft>
                  <a:spcPct val="35000"/>
                </a:spcAft>
              </a:pPr>
              <a:r>
                <a:rPr kumimoji="1" lang="ja-JP" altLang="en-US" sz="800" dirty="0" smtClean="0"/>
                <a:t>・農家の収入確保</a:t>
              </a:r>
              <a:endParaRPr kumimoji="1" lang="en-US" altLang="ja-JP" sz="800" dirty="0" smtClean="0"/>
            </a:p>
            <a:p>
              <a:pPr lvl="0" defTabSz="355600">
                <a:lnSpc>
                  <a:spcPct val="90000"/>
                </a:lnSpc>
                <a:spcBef>
                  <a:spcPct val="0"/>
                </a:spcBef>
                <a:spcAft>
                  <a:spcPct val="35000"/>
                </a:spcAft>
              </a:pPr>
              <a:r>
                <a:rPr kumimoji="1" lang="ja-JP" altLang="en-US" sz="800" kern="1200" dirty="0" smtClean="0"/>
                <a:t>・農業関連の経済活性化</a:t>
              </a:r>
              <a:endParaRPr kumimoji="1" lang="ja-JP" altLang="en-US" sz="800" kern="1200" dirty="0"/>
            </a:p>
          </p:txBody>
        </p:sp>
      </p:grpSp>
      <p:sp>
        <p:nvSpPr>
          <p:cNvPr id="61" name="下矢印 60"/>
          <p:cNvSpPr/>
          <p:nvPr/>
        </p:nvSpPr>
        <p:spPr>
          <a:xfrm rot="7653432">
            <a:off x="2912154" y="534330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下矢印 61"/>
          <p:cNvSpPr/>
          <p:nvPr/>
        </p:nvSpPr>
        <p:spPr>
          <a:xfrm rot="5571922">
            <a:off x="3073741" y="4874346"/>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下矢印 62"/>
          <p:cNvSpPr/>
          <p:nvPr/>
        </p:nvSpPr>
        <p:spPr>
          <a:xfrm rot="16200000">
            <a:off x="946201" y="5752787"/>
            <a:ext cx="217559" cy="273956"/>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左右矢印 63"/>
          <p:cNvSpPr/>
          <p:nvPr/>
        </p:nvSpPr>
        <p:spPr>
          <a:xfrm>
            <a:off x="919004" y="6149029"/>
            <a:ext cx="272952" cy="173619"/>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107"/>
          <p:cNvSpPr txBox="1"/>
          <p:nvPr/>
        </p:nvSpPr>
        <p:spPr>
          <a:xfrm>
            <a:off x="1309130" y="6135865"/>
            <a:ext cx="1321251" cy="212879"/>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800"/>
              </a:lnSpc>
              <a:spcAft>
                <a:spcPts val="0"/>
              </a:spcAft>
            </a:pPr>
            <a:r>
              <a:rPr lang="ja-JP" altLang="en-US" sz="1100" kern="100" dirty="0" smtClean="0">
                <a:solidFill>
                  <a:srgbClr val="000000"/>
                </a:solidFill>
                <a:latin typeface="+mn-ea"/>
                <a:cs typeface="Times New Roman" panose="02020603050405020304" pitchFamily="18" charset="0"/>
              </a:rPr>
              <a:t>トレードオフ</a:t>
            </a:r>
            <a:endParaRPr lang="ja-JP" altLang="en-US" sz="1100" kern="100" dirty="0">
              <a:solidFill>
                <a:srgbClr val="000000"/>
              </a:solidFill>
              <a:latin typeface="+mn-ea"/>
              <a:cs typeface="Times New Roman" panose="02020603050405020304" pitchFamily="18" charset="0"/>
            </a:endParaRPr>
          </a:p>
        </p:txBody>
      </p:sp>
      <p:sp>
        <p:nvSpPr>
          <p:cNvPr id="66" name="テキスト ボックス 107"/>
          <p:cNvSpPr txBox="1"/>
          <p:nvPr/>
        </p:nvSpPr>
        <p:spPr>
          <a:xfrm>
            <a:off x="1150609" y="5771280"/>
            <a:ext cx="1321251" cy="23083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コベネフィット</a:t>
            </a:r>
            <a:endParaRPr lang="ja-JP" altLang="en-US" sz="1100" kern="100" dirty="0">
              <a:solidFill>
                <a:srgbClr val="000000"/>
              </a:solidFill>
              <a:latin typeface="+mn-ea"/>
              <a:cs typeface="Times New Roman" panose="02020603050405020304" pitchFamily="18" charset="0"/>
            </a:endParaRPr>
          </a:p>
        </p:txBody>
      </p:sp>
      <p:sp>
        <p:nvSpPr>
          <p:cNvPr id="49" name="下矢印 48"/>
          <p:cNvSpPr/>
          <p:nvPr/>
        </p:nvSpPr>
        <p:spPr>
          <a:xfrm rot="7285502">
            <a:off x="4288788" y="6220673"/>
            <a:ext cx="313997" cy="290711"/>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4328378" y="4220110"/>
            <a:ext cx="1337253" cy="563554"/>
            <a:chOff x="636719" y="836492"/>
            <a:chExt cx="684206" cy="684206"/>
          </a:xfrm>
        </p:grpSpPr>
        <p:sp>
          <p:nvSpPr>
            <p:cNvPr id="51" name="楕円 50"/>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defTabSz="355600">
                <a:lnSpc>
                  <a:spcPct val="90000"/>
                </a:lnSpc>
                <a:spcBef>
                  <a:spcPct val="0"/>
                </a:spcBef>
                <a:spcAft>
                  <a:spcPct val="35000"/>
                </a:spcAft>
              </a:pPr>
              <a:r>
                <a:rPr kumimoji="1" lang="ja-JP" altLang="en-US" sz="800" kern="1200" dirty="0" smtClean="0"/>
                <a:t>・気候変動の緩和</a:t>
              </a:r>
              <a:endParaRPr kumimoji="1" lang="en-US" altLang="ja-JP" sz="800" kern="1200" dirty="0" smtClean="0"/>
            </a:p>
            <a:p>
              <a:pPr lvl="0" defTabSz="355600">
                <a:lnSpc>
                  <a:spcPct val="90000"/>
                </a:lnSpc>
                <a:spcBef>
                  <a:spcPct val="0"/>
                </a:spcBef>
                <a:spcAft>
                  <a:spcPct val="35000"/>
                </a:spcAft>
              </a:pPr>
              <a:r>
                <a:rPr kumimoji="1" lang="ja-JP" altLang="en-US" sz="800" dirty="0" smtClean="0"/>
                <a:t>・生物多様性の確保</a:t>
              </a:r>
              <a:endParaRPr kumimoji="1" lang="ja-JP" altLang="en-US" sz="800" kern="1200" dirty="0"/>
            </a:p>
          </p:txBody>
        </p:sp>
      </p:grpSp>
      <p:sp>
        <p:nvSpPr>
          <p:cNvPr id="68" name="下矢印 67"/>
          <p:cNvSpPr/>
          <p:nvPr/>
        </p:nvSpPr>
        <p:spPr>
          <a:xfrm rot="10800000">
            <a:off x="4712223" y="478317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左右矢印 68"/>
          <p:cNvSpPr/>
          <p:nvPr/>
        </p:nvSpPr>
        <p:spPr>
          <a:xfrm rot="19410718">
            <a:off x="3880120" y="4644693"/>
            <a:ext cx="418643" cy="237600"/>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14</a:t>
            </a:fld>
            <a:endParaRPr kumimoji="1" lang="ja-JP" altLang="en-US"/>
          </a:p>
        </p:txBody>
      </p:sp>
    </p:spTree>
    <p:extLst>
      <p:ext uri="{BB962C8B-B14F-4D97-AF65-F5344CB8AC3E}">
        <p14:creationId xmlns:p14="http://schemas.microsoft.com/office/powerpoint/2010/main" val="547872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SDGs</a:t>
            </a:r>
            <a:r>
              <a:rPr kumimoji="1" lang="ja-JP" altLang="en-US" sz="2000" dirty="0" smtClean="0"/>
              <a:t>の取入れ方　</a:t>
            </a:r>
            <a:r>
              <a:rPr kumimoji="1" lang="en-US" altLang="ja-JP" sz="2000" dirty="0" smtClean="0"/>
              <a:t>―</a:t>
            </a:r>
            <a:r>
              <a:rPr kumimoji="1" lang="ja-JP" altLang="en-US" sz="2000" dirty="0" smtClean="0"/>
              <a:t>まとめ</a:t>
            </a:r>
            <a:r>
              <a:rPr kumimoji="1" lang="en-US" altLang="ja-JP" sz="2000" dirty="0" smtClean="0"/>
              <a:t>―</a:t>
            </a:r>
            <a:endParaRPr lang="en-US" altLang="ja-JP" sz="2000" dirty="0"/>
          </a:p>
        </p:txBody>
      </p:sp>
      <p:pic>
        <p:nvPicPr>
          <p:cNvPr id="34" name="図 33" descr="https://www.stockholmresilience.org/images/18.36c25848153d54bdba33ec9b/1465905797608/sdgs-food-azote.jpg"/>
          <p:cNvPicPr/>
          <p:nvPr/>
        </p:nvPicPr>
        <p:blipFill rotWithShape="1">
          <a:blip r:embed="rId2" cstate="print">
            <a:extLst>
              <a:ext uri="{28A0092B-C50C-407E-A947-70E740481C1C}">
                <a14:useLocalDpi xmlns:a14="http://schemas.microsoft.com/office/drawing/2010/main" val="0"/>
              </a:ext>
            </a:extLst>
          </a:blip>
          <a:srcRect t="1422"/>
          <a:stretch/>
        </p:blipFill>
        <p:spPr bwMode="auto">
          <a:xfrm>
            <a:off x="2026772" y="2408349"/>
            <a:ext cx="5403592" cy="4565562"/>
          </a:xfrm>
          <a:prstGeom prst="rect">
            <a:avLst/>
          </a:prstGeom>
          <a:noFill/>
          <a:ln>
            <a:noFill/>
          </a:ln>
          <a:extLst>
            <a:ext uri="{53640926-AAD7-44D8-BBD7-CCE9431645EC}">
              <a14:shadowObscured xmlns:a14="http://schemas.microsoft.com/office/drawing/2010/main"/>
            </a:ext>
          </a:extLst>
        </p:spPr>
      </p:pic>
      <p:sp>
        <p:nvSpPr>
          <p:cNvPr id="7" name="テキスト ボックス 4"/>
          <p:cNvSpPr txBox="1"/>
          <p:nvPr/>
        </p:nvSpPr>
        <p:spPr>
          <a:xfrm>
            <a:off x="4921963" y="6597403"/>
            <a:ext cx="3449307" cy="376508"/>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spcAft>
                <a:spcPts val="0"/>
              </a:spcAft>
            </a:pPr>
            <a:r>
              <a:rPr lang="ja-JP" altLang="en-US" sz="1050" kern="100" dirty="0" smtClean="0">
                <a:latin typeface="+mn-ea"/>
                <a:cs typeface="Times New Roman" panose="02020603050405020304" pitchFamily="18" charset="0"/>
              </a:rPr>
              <a:t>出</a:t>
            </a:r>
            <a:r>
              <a:rPr lang="ja-JP" altLang="en-US" sz="1050" kern="100" dirty="0">
                <a:latin typeface="+mn-ea"/>
                <a:cs typeface="Times New Roman" panose="02020603050405020304" pitchFamily="18" charset="0"/>
              </a:rPr>
              <a:t>典</a:t>
            </a:r>
            <a:r>
              <a:rPr lang="ja-JP" sz="1050" kern="100" dirty="0" smtClean="0">
                <a:effectLst/>
                <a:latin typeface="+mn-ea"/>
                <a:cs typeface="Times New Roman" panose="02020603050405020304" pitchFamily="18" charset="0"/>
              </a:rPr>
              <a:t>）</a:t>
            </a:r>
            <a:r>
              <a:rPr lang="en-US" altLang="ja-JP" sz="1050" dirty="0"/>
              <a:t>Stockholm Resilience Centre, Stockholm </a:t>
            </a:r>
            <a:r>
              <a:rPr lang="en-US" altLang="ja-JP" sz="1050" dirty="0" smtClean="0"/>
              <a:t>University</a:t>
            </a:r>
            <a:endParaRPr lang="ja-JP" altLang="en-US" sz="1050" kern="100" dirty="0">
              <a:solidFill>
                <a:srgbClr val="000000"/>
              </a:solidFill>
              <a:latin typeface="+mn-ea"/>
              <a:cs typeface="Times New Roman" panose="02020603050405020304" pitchFamily="18" charset="0"/>
            </a:endParaRPr>
          </a:p>
        </p:txBody>
      </p:sp>
      <p:sp>
        <p:nvSpPr>
          <p:cNvPr id="8" name="正方形/長方形 7"/>
          <p:cNvSpPr/>
          <p:nvPr/>
        </p:nvSpPr>
        <p:spPr>
          <a:xfrm>
            <a:off x="2001902" y="4937534"/>
            <a:ext cx="5428462" cy="1720843"/>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4"/>
          <p:cNvSpPr txBox="1"/>
          <p:nvPr/>
        </p:nvSpPr>
        <p:spPr>
          <a:xfrm>
            <a:off x="21079" y="4582697"/>
            <a:ext cx="3647152" cy="323165"/>
          </a:xfrm>
          <a:prstGeom prst="rect">
            <a:avLst/>
          </a:prstGeom>
          <a:solidFill>
            <a:srgbClr val="0070C0"/>
          </a:solidFill>
          <a:ln w="28575">
            <a:noFill/>
          </a:ln>
        </p:spPr>
        <p:txBody>
          <a:bodyPr rot="0" spcFirstLastPara="0" vert="horz" wrap="none" lIns="0" tIns="0" rIns="0" bIns="0" numCol="1" spcCol="0" rtlCol="0" fromWordArt="0" anchor="t" anchorCtr="0" forceAA="0" compatLnSpc="1">
            <a:prstTxWarp prst="textNoShape">
              <a:avLst/>
            </a:prstTxWarp>
            <a:spAutoFit/>
          </a:bodyPr>
          <a:lstStyle/>
          <a:p>
            <a:pPr>
              <a:lnSpc>
                <a:spcPts val="1200"/>
              </a:lnSpc>
            </a:pPr>
            <a:r>
              <a:rPr lang="ja-JP" altLang="ja-JP" sz="1050" spc="-70" dirty="0">
                <a:solidFill>
                  <a:schemeClr val="bg1"/>
                </a:solidFill>
              </a:rPr>
              <a:t>将来の世代も現在と同程度以上の自然の恵みを享受できるよう</a:t>
            </a:r>
            <a:r>
              <a:rPr lang="ja-JP" altLang="ja-JP" sz="1100" spc="-100" dirty="0">
                <a:solidFill>
                  <a:schemeClr val="bg1"/>
                </a:solidFill>
              </a:rPr>
              <a:t>、</a:t>
            </a:r>
          </a:p>
          <a:p>
            <a:r>
              <a:rPr lang="ja-JP" altLang="ja-JP" sz="1100" b="1" spc="-100" dirty="0">
                <a:solidFill>
                  <a:schemeClr val="bg1"/>
                </a:solidFill>
              </a:rPr>
              <a:t>社会・</a:t>
            </a:r>
            <a:r>
              <a:rPr lang="ja-JP" altLang="ja-JP" sz="1100" b="1" spc="-100" dirty="0" smtClean="0">
                <a:solidFill>
                  <a:schemeClr val="bg1"/>
                </a:solidFill>
              </a:rPr>
              <a:t>経済</a:t>
            </a:r>
            <a:r>
              <a:rPr lang="ja-JP" altLang="en-US" sz="1100" b="1" spc="-100" dirty="0">
                <a:solidFill>
                  <a:schemeClr val="bg1"/>
                </a:solidFill>
              </a:rPr>
              <a:t>システム</a:t>
            </a:r>
            <a:r>
              <a:rPr lang="ja-JP" altLang="ja-JP" sz="1100" b="1" spc="-100" dirty="0" smtClean="0">
                <a:solidFill>
                  <a:schemeClr val="bg1"/>
                </a:solidFill>
              </a:rPr>
              <a:t>に</a:t>
            </a:r>
            <a:r>
              <a:rPr lang="ja-JP" altLang="ja-JP" sz="1100" b="1" spc="-100" dirty="0">
                <a:solidFill>
                  <a:schemeClr val="bg1"/>
                </a:solidFill>
              </a:rPr>
              <a:t>、</a:t>
            </a:r>
            <a:r>
              <a:rPr lang="ja-JP" altLang="ja-JP" sz="1100" b="1" spc="-70" dirty="0">
                <a:solidFill>
                  <a:schemeClr val="bg1"/>
                </a:solidFill>
              </a:rPr>
              <a:t>自然を棄損しないことを</a:t>
            </a:r>
            <a:r>
              <a:rPr lang="ja-JP" altLang="ja-JP" sz="1100" b="1" spc="-70" dirty="0" smtClean="0">
                <a:solidFill>
                  <a:schemeClr val="bg1"/>
                </a:solidFill>
              </a:rPr>
              <a:t>組み込む</a:t>
            </a:r>
            <a:r>
              <a:rPr lang="en-US" sz="1100" b="1" kern="100" spc="-70" dirty="0">
                <a:solidFill>
                  <a:schemeClr val="bg1"/>
                </a:solidFill>
                <a:effectLst/>
                <a:latin typeface="+mn-ea"/>
                <a:cs typeface="Times New Roman" panose="02020603050405020304" pitchFamily="18" charset="0"/>
              </a:rPr>
              <a:t> </a:t>
            </a:r>
            <a:endParaRPr lang="ja-JP" sz="1100" b="1" kern="100" spc="-70" dirty="0">
              <a:solidFill>
                <a:schemeClr val="bg1"/>
              </a:solidFill>
              <a:effectLst/>
              <a:latin typeface="+mn-ea"/>
              <a:cs typeface="Times New Roman" panose="02020603050405020304" pitchFamily="18" charset="0"/>
            </a:endParaRPr>
          </a:p>
        </p:txBody>
      </p:sp>
      <p:sp>
        <p:nvSpPr>
          <p:cNvPr id="14" name="テキスト ボックス 4"/>
          <p:cNvSpPr txBox="1"/>
          <p:nvPr/>
        </p:nvSpPr>
        <p:spPr>
          <a:xfrm>
            <a:off x="6039765" y="4575074"/>
            <a:ext cx="2890535" cy="330860"/>
          </a:xfrm>
          <a:prstGeom prst="rect">
            <a:avLst/>
          </a:prstGeom>
          <a:solidFill>
            <a:srgbClr val="0070C0"/>
          </a:solidFill>
          <a:ln w="28575">
            <a:noFill/>
          </a:ln>
        </p:spPr>
        <p:txBody>
          <a:bodyPr rot="0" spcFirstLastPara="0" vert="horz" wrap="none" lIns="0" tIns="0" rIns="0" bIns="0" numCol="1" spcCol="0" rtlCol="0" fromWordArt="0" anchor="t" anchorCtr="0" forceAA="0" compatLnSpc="1">
            <a:prstTxWarp prst="textNoShape">
              <a:avLst/>
            </a:prstTxWarp>
            <a:spAutoFit/>
          </a:bodyPr>
          <a:lstStyle/>
          <a:p>
            <a:r>
              <a:rPr lang="ja-JP" altLang="en-US" sz="1050" spc="-70" dirty="0" smtClean="0">
                <a:solidFill>
                  <a:schemeClr val="bg1"/>
                </a:solidFill>
              </a:rPr>
              <a:t>自然</a:t>
            </a:r>
            <a:r>
              <a:rPr lang="ja-JP" altLang="en-US" sz="1050" spc="-70" dirty="0">
                <a:solidFill>
                  <a:schemeClr val="bg1"/>
                </a:solidFill>
              </a:rPr>
              <a:t>からの便益の享受又は負の影響が、相応かつ、</a:t>
            </a:r>
          </a:p>
          <a:p>
            <a:r>
              <a:rPr lang="ja-JP" altLang="en-US" sz="1100" b="1" spc="-70" dirty="0">
                <a:solidFill>
                  <a:schemeClr val="bg1"/>
                </a:solidFill>
              </a:rPr>
              <a:t>特定の集団・</a:t>
            </a:r>
            <a:r>
              <a:rPr lang="ja-JP" altLang="en-US" sz="1100" b="1" spc="-70" dirty="0" smtClean="0">
                <a:solidFill>
                  <a:schemeClr val="bg1"/>
                </a:solidFill>
              </a:rPr>
              <a:t>地域・</a:t>
            </a:r>
            <a:r>
              <a:rPr lang="ja-JP" altLang="en-US" sz="1100" b="1" spc="-70" dirty="0">
                <a:solidFill>
                  <a:schemeClr val="bg1"/>
                </a:solidFill>
              </a:rPr>
              <a:t>世代</a:t>
            </a:r>
            <a:r>
              <a:rPr lang="ja-JP" altLang="en-US" sz="1100" b="1" spc="-70" dirty="0" smtClean="0">
                <a:solidFill>
                  <a:schemeClr val="bg1"/>
                </a:solidFill>
              </a:rPr>
              <a:t>に</a:t>
            </a:r>
            <a:r>
              <a:rPr lang="ja-JP" altLang="en-US" sz="1100" b="1" spc="-70" dirty="0">
                <a:solidFill>
                  <a:schemeClr val="bg1"/>
                </a:solidFill>
              </a:rPr>
              <a:t>偏らないように</a:t>
            </a:r>
            <a:r>
              <a:rPr lang="ja-JP" altLang="en-US" sz="1100" b="1" spc="-70" dirty="0" smtClean="0">
                <a:solidFill>
                  <a:schemeClr val="bg1"/>
                </a:solidFill>
              </a:rPr>
              <a:t>する</a:t>
            </a:r>
            <a:endParaRPr lang="ja-JP" sz="1100" b="1" kern="100" spc="-70" dirty="0">
              <a:solidFill>
                <a:schemeClr val="bg1"/>
              </a:solidFill>
              <a:effectLst/>
              <a:latin typeface="+mn-ea"/>
              <a:cs typeface="Times New Roman" panose="02020603050405020304" pitchFamily="18" charset="0"/>
            </a:endParaRPr>
          </a:p>
        </p:txBody>
      </p:sp>
      <p:sp>
        <p:nvSpPr>
          <p:cNvPr id="3" name="正方形/長方形 2"/>
          <p:cNvSpPr/>
          <p:nvPr/>
        </p:nvSpPr>
        <p:spPr>
          <a:xfrm>
            <a:off x="2213113" y="4107605"/>
            <a:ext cx="1530512" cy="45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https://www.stockholmresilience.org/images/18.36c25848153d54bdba33ec9b/1465905797608/sdgs-food-azote.jpg"/>
          <p:cNvPicPr/>
          <p:nvPr/>
        </p:nvPicPr>
        <p:blipFill rotWithShape="1">
          <a:blip r:embed="rId3" cstate="print">
            <a:extLst>
              <a:ext uri="{28A0092B-C50C-407E-A947-70E740481C1C}">
                <a14:useLocalDpi xmlns:a14="http://schemas.microsoft.com/office/drawing/2010/main" val="0"/>
              </a:ext>
            </a:extLst>
          </a:blip>
          <a:srcRect l="12217" t="41290" r="64947" b="49904"/>
          <a:stretch/>
        </p:blipFill>
        <p:spPr bwMode="auto">
          <a:xfrm>
            <a:off x="2202363" y="4053706"/>
            <a:ext cx="1510748" cy="424070"/>
          </a:xfrm>
          <a:prstGeom prst="rect">
            <a:avLst/>
          </a:prstGeom>
          <a:noFill/>
          <a:ln>
            <a:noFill/>
          </a:ln>
          <a:extLst>
            <a:ext uri="{53640926-AAD7-44D8-BBD7-CCE9431645EC}">
              <a14:shadowObscured xmlns:a14="http://schemas.microsoft.com/office/drawing/2010/main"/>
            </a:ext>
          </a:extLst>
        </p:spPr>
      </p:pic>
      <p:sp>
        <p:nvSpPr>
          <p:cNvPr id="19" name="正方形/長方形 18"/>
          <p:cNvSpPr/>
          <p:nvPr/>
        </p:nvSpPr>
        <p:spPr>
          <a:xfrm>
            <a:off x="5730351" y="4074083"/>
            <a:ext cx="1530512" cy="45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https://www.stockholmresilience.org/images/18.36c25848153d54bdba33ec9b/1465905797608/sdgs-food-azote.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5744632" y="4060333"/>
            <a:ext cx="1431234" cy="410817"/>
          </a:xfrm>
          <a:prstGeom prst="rect">
            <a:avLst/>
          </a:prstGeom>
          <a:noFill/>
          <a:ln>
            <a:noFill/>
          </a:ln>
          <a:extLst>
            <a:ext uri="{53640926-AAD7-44D8-BBD7-CCE9431645EC}">
              <a14:shadowObscured xmlns:a14="http://schemas.microsoft.com/office/drawing/2010/main"/>
            </a:ext>
          </a:extLst>
        </p:spPr>
      </p:pic>
      <p:sp>
        <p:nvSpPr>
          <p:cNvPr id="10" name="正方形/長方形 9"/>
          <p:cNvSpPr/>
          <p:nvPr/>
        </p:nvSpPr>
        <p:spPr>
          <a:xfrm>
            <a:off x="2026771" y="2954754"/>
            <a:ext cx="5403593" cy="1587669"/>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上矢印 8"/>
          <p:cNvSpPr/>
          <p:nvPr/>
        </p:nvSpPr>
        <p:spPr>
          <a:xfrm flipV="1">
            <a:off x="3524550" y="4506089"/>
            <a:ext cx="438150" cy="489136"/>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上矢印 10"/>
          <p:cNvSpPr/>
          <p:nvPr/>
        </p:nvSpPr>
        <p:spPr>
          <a:xfrm>
            <a:off x="5511276" y="4497654"/>
            <a:ext cx="438150" cy="451637"/>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107"/>
          <p:cNvSpPr txBox="1"/>
          <p:nvPr/>
        </p:nvSpPr>
        <p:spPr>
          <a:xfrm>
            <a:off x="263495" y="5480069"/>
            <a:ext cx="1562100" cy="859318"/>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800"/>
              </a:lnSpc>
              <a:spcAft>
                <a:spcPts val="0"/>
              </a:spcAft>
            </a:pPr>
            <a:r>
              <a:rPr lang="ja-JP" sz="1200" b="1" kern="100" dirty="0">
                <a:solidFill>
                  <a:srgbClr val="000000"/>
                </a:solidFill>
                <a:effectLst/>
                <a:latin typeface="+mn-ea"/>
                <a:cs typeface="Times New Roman" panose="02020603050405020304" pitchFamily="18" charset="0"/>
              </a:rPr>
              <a:t>環境に関するゴール</a:t>
            </a:r>
            <a:endParaRPr lang="ja-JP" sz="1200" kern="100" dirty="0">
              <a:effectLst/>
              <a:latin typeface="+mn-ea"/>
              <a:cs typeface="Times New Roman" panose="02020603050405020304" pitchFamily="18" charset="0"/>
            </a:endParaRPr>
          </a:p>
          <a:p>
            <a:pPr algn="ctr">
              <a:lnSpc>
                <a:spcPts val="1800"/>
              </a:lnSpc>
              <a:spcAft>
                <a:spcPts val="0"/>
              </a:spcAft>
            </a:pPr>
            <a:r>
              <a:rPr lang="ja-JP" sz="1100" kern="100" dirty="0">
                <a:solidFill>
                  <a:srgbClr val="000000"/>
                </a:solidFill>
                <a:effectLst/>
                <a:latin typeface="+mn-ea"/>
                <a:cs typeface="Times New Roman" panose="02020603050405020304" pitchFamily="18" charset="0"/>
              </a:rPr>
              <a:t>豊かな</a:t>
            </a:r>
            <a:r>
              <a:rPr lang="ja-JP" sz="1100" kern="100" dirty="0" smtClean="0">
                <a:solidFill>
                  <a:srgbClr val="000000"/>
                </a:solidFill>
                <a:effectLst/>
                <a:latin typeface="+mn-ea"/>
                <a:cs typeface="Times New Roman" panose="02020603050405020304" pitchFamily="18" charset="0"/>
              </a:rPr>
              <a:t>環境</a:t>
            </a:r>
            <a:endParaRPr lang="en-US" altLang="ja-JP" sz="1100" kern="100" dirty="0" smtClean="0">
              <a:solidFill>
                <a:srgbClr val="000000"/>
              </a:solidFill>
              <a:effectLst/>
              <a:latin typeface="+mn-ea"/>
              <a:cs typeface="Times New Roman" panose="02020603050405020304" pitchFamily="18" charset="0"/>
            </a:endParaRPr>
          </a:p>
          <a:p>
            <a:pPr algn="ctr">
              <a:lnSpc>
                <a:spcPts val="1000"/>
              </a:lnSpc>
              <a:spcAft>
                <a:spcPts val="0"/>
              </a:spcAft>
            </a:pPr>
            <a:endParaRPr lang="en-US" altLang="ja-JP" sz="1200" kern="100" dirty="0">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effectLst/>
                <a:latin typeface="+mn-ea"/>
                <a:cs typeface="Times New Roman" panose="02020603050405020304" pitchFamily="18" charset="0"/>
              </a:rPr>
              <a:t>社会・経済の基盤</a:t>
            </a:r>
            <a:endParaRPr lang="en-US" altLang="ja-JP" sz="1100" kern="100" dirty="0" smtClean="0">
              <a:solidFill>
                <a:srgbClr val="000000"/>
              </a:solidFill>
              <a:effectLst/>
              <a:latin typeface="+mn-ea"/>
              <a:cs typeface="Times New Roman" panose="02020603050405020304" pitchFamily="18" charset="0"/>
            </a:endParaRPr>
          </a:p>
        </p:txBody>
      </p:sp>
      <p:sp>
        <p:nvSpPr>
          <p:cNvPr id="22" name="テキスト ボックス 107"/>
          <p:cNvSpPr txBox="1"/>
          <p:nvPr/>
        </p:nvSpPr>
        <p:spPr>
          <a:xfrm>
            <a:off x="109470" y="3080020"/>
            <a:ext cx="1818633" cy="131137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200" b="1" kern="100" dirty="0" smtClean="0">
                <a:solidFill>
                  <a:srgbClr val="000000"/>
                </a:solidFill>
                <a:effectLst/>
                <a:latin typeface="+mn-ea"/>
                <a:cs typeface="Times New Roman" panose="02020603050405020304" pitchFamily="18" charset="0"/>
              </a:rPr>
              <a:t>社会</a:t>
            </a:r>
            <a:r>
              <a:rPr lang="ja-JP" altLang="en-US" sz="1200" b="1" kern="100" spc="-300" dirty="0" smtClean="0">
                <a:solidFill>
                  <a:srgbClr val="000000"/>
                </a:solidFill>
                <a:effectLst/>
                <a:latin typeface="+mn-ea"/>
                <a:cs typeface="Times New Roman" panose="02020603050405020304" pitchFamily="18" charset="0"/>
              </a:rPr>
              <a:t>・</a:t>
            </a:r>
            <a:r>
              <a:rPr lang="ja-JP" altLang="en-US" sz="1200" b="1" kern="100" dirty="0" smtClean="0">
                <a:solidFill>
                  <a:srgbClr val="000000"/>
                </a:solidFill>
                <a:effectLst/>
                <a:latin typeface="+mn-ea"/>
                <a:cs typeface="Times New Roman" panose="02020603050405020304" pitchFamily="18" charset="0"/>
              </a:rPr>
              <a:t>経済</a:t>
            </a:r>
            <a:r>
              <a:rPr lang="ja-JP" sz="1200" b="1" kern="100" dirty="0" smtClean="0">
                <a:solidFill>
                  <a:srgbClr val="000000"/>
                </a:solidFill>
                <a:effectLst/>
                <a:latin typeface="+mn-ea"/>
                <a:cs typeface="Times New Roman" panose="02020603050405020304" pitchFamily="18" charset="0"/>
              </a:rPr>
              <a:t>に関するゴール</a:t>
            </a:r>
            <a:endParaRPr lang="ja-JP" sz="1200" kern="100" dirty="0">
              <a:effectLst/>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レジリエントで、</a:t>
            </a:r>
            <a:endParaRPr lang="en-US" altLang="ja-JP" sz="1100" kern="100" dirty="0" smtClean="0">
              <a:solidFill>
                <a:srgbClr val="000000"/>
              </a:solidFill>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公平・公正な社会の下の</a:t>
            </a:r>
            <a:endParaRPr lang="ja-JP" altLang="en-US" sz="1100" kern="100" dirty="0">
              <a:solidFill>
                <a:srgbClr val="000000"/>
              </a:solidFill>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自由</a:t>
            </a:r>
            <a:r>
              <a:rPr lang="ja-JP" altLang="en-US" sz="1100" kern="100" dirty="0">
                <a:solidFill>
                  <a:srgbClr val="000000"/>
                </a:solidFill>
                <a:latin typeface="+mn-ea"/>
                <a:cs typeface="Times New Roman" panose="02020603050405020304" pitchFamily="18" charset="0"/>
              </a:rPr>
              <a:t>な競争・</a:t>
            </a:r>
            <a:r>
              <a:rPr lang="ja-JP" altLang="en-US" sz="1100" kern="100" dirty="0" smtClean="0">
                <a:solidFill>
                  <a:srgbClr val="000000"/>
                </a:solidFill>
                <a:latin typeface="+mn-ea"/>
                <a:cs typeface="Times New Roman" panose="02020603050405020304" pitchFamily="18" charset="0"/>
              </a:rPr>
              <a:t>活動</a:t>
            </a:r>
            <a:endParaRPr lang="ja-JP" altLang="en-US" sz="1100" kern="100" dirty="0">
              <a:solidFill>
                <a:srgbClr val="000000"/>
              </a:solidFill>
              <a:latin typeface="+mn-ea"/>
              <a:cs typeface="Times New Roman" panose="02020603050405020304" pitchFamily="18" charset="0"/>
            </a:endParaRPr>
          </a:p>
        </p:txBody>
      </p:sp>
      <p:sp>
        <p:nvSpPr>
          <p:cNvPr id="4" name="等号 3"/>
          <p:cNvSpPr/>
          <p:nvPr/>
        </p:nvSpPr>
        <p:spPr>
          <a:xfrm rot="5400000">
            <a:off x="903958" y="5868468"/>
            <a:ext cx="169481" cy="349404"/>
          </a:xfrm>
          <a:prstGeom prst="mathEqual">
            <a:avLst>
              <a:gd name="adj1" fmla="val 8066"/>
              <a:gd name="adj2" fmla="val 1176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12879" y="450032"/>
            <a:ext cx="9105363" cy="1919363"/>
          </a:xfrm>
          <a:prstGeom prst="rect">
            <a:avLst/>
          </a:prstGeom>
          <a:noFill/>
          <a:ln>
            <a:solidFill>
              <a:schemeClr val="tx1"/>
            </a:solidFill>
            <a:prstDash val="dash"/>
          </a:ln>
        </p:spPr>
        <p:txBody>
          <a:bodyPr wrap="square" tIns="36000" bIns="36000" rtlCol="0">
            <a:spAutoFit/>
          </a:bodyPr>
          <a:lstStyle/>
          <a:p>
            <a:r>
              <a:rPr lang="en-US" altLang="ja-JP" b="1" dirty="0" smtClean="0"/>
              <a:t>SDGs</a:t>
            </a:r>
            <a:r>
              <a:rPr lang="ja-JP" altLang="en-US" b="1" dirty="0" smtClean="0"/>
              <a:t>ウェディングケーキ</a:t>
            </a:r>
            <a:r>
              <a:rPr lang="ja-JP" altLang="en-US" dirty="0" smtClean="0"/>
              <a:t> </a:t>
            </a:r>
            <a:r>
              <a:rPr lang="en-US" altLang="ja-JP" dirty="0" smtClean="0"/>
              <a:t>: </a:t>
            </a:r>
            <a:r>
              <a:rPr lang="ja-JP" altLang="en-US" sz="1000" dirty="0" smtClean="0"/>
              <a:t>社会</a:t>
            </a:r>
            <a:r>
              <a:rPr lang="ja-JP" altLang="en-US" sz="1000" dirty="0"/>
              <a:t>及び経済が持続可能</a:t>
            </a:r>
            <a:r>
              <a:rPr lang="ja-JP" altLang="en-US" sz="1000" spc="-150" dirty="0"/>
              <a:t>であるためには、</a:t>
            </a:r>
            <a:r>
              <a:rPr lang="ja-JP" altLang="en-US" sz="1000" dirty="0"/>
              <a:t>自然が持続可能</a:t>
            </a:r>
            <a:r>
              <a:rPr lang="ja-JP" altLang="en-US" sz="1000" spc="-150" dirty="0"/>
              <a:t>であることが</a:t>
            </a:r>
            <a:r>
              <a:rPr lang="ja-JP" altLang="en-US" sz="1000" dirty="0"/>
              <a:t>必要条件</a:t>
            </a:r>
            <a:r>
              <a:rPr lang="ja-JP" altLang="en-US" sz="1000" spc="-150" dirty="0"/>
              <a:t>であることを</a:t>
            </a:r>
            <a:r>
              <a:rPr lang="ja-JP" altLang="en-US" sz="1000" dirty="0"/>
              <a:t>階層的に示す概念図</a:t>
            </a:r>
          </a:p>
          <a:p>
            <a:endParaRPr lang="en-US" altLang="ja-JP" sz="800" dirty="0" smtClean="0"/>
          </a:p>
          <a:p>
            <a:r>
              <a:rPr lang="ja-JP" altLang="en-US" sz="1400" dirty="0" smtClean="0"/>
              <a:t>　</a:t>
            </a:r>
            <a:r>
              <a:rPr lang="ja-JP" altLang="ja-JP" sz="1400" dirty="0" smtClean="0"/>
              <a:t>社会</a:t>
            </a:r>
            <a:r>
              <a:rPr lang="ja-JP" altLang="ja-JP" sz="1400" dirty="0"/>
              <a:t>及び経済が持続可能であるためには、自然が安定して機能する範囲内で</a:t>
            </a:r>
            <a:r>
              <a:rPr lang="ja-JP" altLang="ja-JP" sz="1400" dirty="0" smtClean="0"/>
              <a:t>、社会</a:t>
            </a:r>
            <a:r>
              <a:rPr lang="ja-JP" altLang="ja-JP" sz="1400" dirty="0"/>
              <a:t>経済活動</a:t>
            </a:r>
            <a:r>
              <a:rPr lang="ja-JP" altLang="ja-JP" sz="1400" dirty="0" smtClean="0"/>
              <a:t>を</a:t>
            </a:r>
            <a:r>
              <a:rPr lang="ja-JP" altLang="en-US" sz="1400" dirty="0" smtClean="0"/>
              <a:t>バランスよく　発展させる</a:t>
            </a:r>
            <a:r>
              <a:rPr lang="ja-JP" altLang="ja-JP" sz="1400" dirty="0" smtClean="0"/>
              <a:t>こと</a:t>
            </a:r>
            <a:r>
              <a:rPr lang="ja-JP" altLang="ja-JP" sz="1400" dirty="0"/>
              <a:t>が</a:t>
            </a:r>
            <a:r>
              <a:rPr lang="ja-JP" altLang="ja-JP" sz="1400" dirty="0" smtClean="0"/>
              <a:t>必要</a:t>
            </a:r>
            <a:endParaRPr lang="en-US" altLang="ja-JP" sz="1400" dirty="0" smtClean="0"/>
          </a:p>
          <a:p>
            <a:endParaRPr lang="en-US" altLang="ja-JP" sz="800" dirty="0" smtClean="0"/>
          </a:p>
          <a:p>
            <a:pPr marL="285750" indent="-285750">
              <a:buFont typeface="Wingdings" panose="05000000000000000000" pitchFamily="2" charset="2"/>
              <a:buChar char="Ø"/>
            </a:pPr>
            <a:r>
              <a:rPr lang="ja-JP" altLang="en-US" sz="1200" dirty="0" smtClean="0"/>
              <a:t>世界全体での環境負荷を低減する</a:t>
            </a:r>
            <a:endParaRPr lang="en-US" altLang="ja-JP" sz="1200" dirty="0" smtClean="0"/>
          </a:p>
          <a:p>
            <a:pPr marL="285750" indent="-285750">
              <a:spcBef>
                <a:spcPts val="400"/>
              </a:spcBef>
              <a:buFont typeface="Wingdings" panose="05000000000000000000" pitchFamily="2" charset="2"/>
              <a:buChar char="Ø"/>
            </a:pPr>
            <a:r>
              <a:rPr lang="ja-JP" altLang="en-US" sz="1200" dirty="0" smtClean="0"/>
              <a:t>世界全体での社会</a:t>
            </a:r>
            <a:r>
              <a:rPr lang="ja-JP" altLang="en-US" sz="1200" dirty="0"/>
              <a:t>が</a:t>
            </a:r>
            <a:r>
              <a:rPr lang="ja-JP" altLang="en-US" sz="1200" dirty="0" smtClean="0"/>
              <a:t>安定化するよう、ルールを公正・公平に、社会をレジリエントにする</a:t>
            </a:r>
            <a:endParaRPr lang="en-US" altLang="ja-JP" sz="1200" dirty="0" smtClean="0"/>
          </a:p>
          <a:p>
            <a:pPr marL="285750" indent="-285750">
              <a:spcBef>
                <a:spcPts val="400"/>
              </a:spcBef>
              <a:buFont typeface="Wingdings" panose="05000000000000000000" pitchFamily="2" charset="2"/>
              <a:buChar char="Ø"/>
            </a:pPr>
            <a:r>
              <a:rPr lang="ja-JP" altLang="en-US" sz="1200" dirty="0" smtClean="0"/>
              <a:t>環境負荷と経済成長を切り離す</a:t>
            </a:r>
            <a:endParaRPr lang="en-US" altLang="ja-JP" sz="1200" dirty="0" smtClean="0"/>
          </a:p>
          <a:p>
            <a:pPr marL="285750" indent="-285750">
              <a:spcBef>
                <a:spcPts val="400"/>
              </a:spcBef>
              <a:buFont typeface="Wingdings" panose="05000000000000000000" pitchFamily="2" charset="2"/>
              <a:buChar char="Ø"/>
            </a:pPr>
            <a:r>
              <a:rPr lang="ja-JP" altLang="en-US" sz="1200" dirty="0" smtClean="0"/>
              <a:t>施策の実施にあたっては、施策目的</a:t>
            </a:r>
            <a:r>
              <a:rPr lang="ja-JP" altLang="en-US" sz="1200" dirty="0"/>
              <a:t>の</a:t>
            </a:r>
            <a:r>
              <a:rPr lang="ja-JP" altLang="en-US" sz="1200" dirty="0" smtClean="0"/>
              <a:t>効果やコベネフィットだけでなく</a:t>
            </a:r>
            <a:r>
              <a:rPr lang="ja-JP" altLang="en-US" sz="1200" dirty="0"/>
              <a:t>、</a:t>
            </a:r>
            <a:r>
              <a:rPr lang="ja-JP" altLang="en-US" sz="1200" dirty="0" smtClean="0"/>
              <a:t>トレードオフも評価し、分野統合的に取り組む</a:t>
            </a:r>
            <a:endParaRPr lang="en-US" altLang="ja-JP" sz="1200" dirty="0" smtClean="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15</a:t>
            </a:fld>
            <a:endParaRPr kumimoji="1" lang="ja-JP" altLang="en-US"/>
          </a:p>
        </p:txBody>
      </p:sp>
    </p:spTree>
    <p:extLst>
      <p:ext uri="{BB962C8B-B14F-4D97-AF65-F5344CB8AC3E}">
        <p14:creationId xmlns:p14="http://schemas.microsoft.com/office/powerpoint/2010/main" val="156001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31086" y="3079855"/>
            <a:ext cx="5087155" cy="3584132"/>
          </a:xfrm>
          <a:prstGeom prst="rect">
            <a:avLst/>
          </a:prstGeom>
        </p:spPr>
      </p:pic>
      <p:sp>
        <p:nvSpPr>
          <p:cNvPr id="7" name="テキスト ボックス 6"/>
          <p:cNvSpPr txBox="1"/>
          <p:nvPr/>
        </p:nvSpPr>
        <p:spPr>
          <a:xfrm>
            <a:off x="5009881" y="2616188"/>
            <a:ext cx="3726854" cy="276999"/>
          </a:xfrm>
          <a:prstGeom prst="rect">
            <a:avLst/>
          </a:prstGeom>
          <a:noFill/>
        </p:spPr>
        <p:txBody>
          <a:bodyPr wrap="none" rtlCol="0">
            <a:spAutoFit/>
          </a:bodyPr>
          <a:lstStyle/>
          <a:p>
            <a:r>
              <a:rPr lang="en-US" altLang="ja-JP" sz="1200" dirty="0"/>
              <a:t>Absolute performance gaps for achieving the SDGs, 2019</a:t>
            </a:r>
            <a:endParaRPr kumimoji="1" lang="ja-JP" altLang="en-US" sz="1200"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81924" y="2886996"/>
            <a:ext cx="1336319" cy="214263"/>
          </a:xfrm>
          <a:prstGeom prst="rect">
            <a:avLst/>
          </a:prstGeom>
        </p:spPr>
      </p:pic>
      <p:sp>
        <p:nvSpPr>
          <p:cNvPr id="10" name="正方形/長方形 9"/>
          <p:cNvSpPr/>
          <p:nvPr/>
        </p:nvSpPr>
        <p:spPr>
          <a:xfrm>
            <a:off x="4262438" y="5025603"/>
            <a:ext cx="4857747" cy="1905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578500"/>
            <a:ext cx="4147325" cy="4076127"/>
          </a:xfrm>
          <a:prstGeom prst="rect">
            <a:avLst/>
          </a:prstGeom>
        </p:spPr>
      </p:pic>
      <p:sp>
        <p:nvSpPr>
          <p:cNvPr id="12" name="正方形/長方形 11"/>
          <p:cNvSpPr/>
          <p:nvPr/>
        </p:nvSpPr>
        <p:spPr>
          <a:xfrm>
            <a:off x="85725" y="4587361"/>
            <a:ext cx="4054085" cy="114301"/>
          </a:xfrm>
          <a:prstGeom prst="rect">
            <a:avLst/>
          </a:prstGeom>
          <a:noFill/>
          <a:ln w="285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6979" y="1914223"/>
            <a:ext cx="2394695" cy="276999"/>
          </a:xfrm>
          <a:prstGeom prst="rect">
            <a:avLst/>
          </a:prstGeom>
          <a:noFill/>
        </p:spPr>
        <p:txBody>
          <a:bodyPr wrap="none" rtlCol="0">
            <a:spAutoFit/>
          </a:bodyPr>
          <a:lstStyle/>
          <a:p>
            <a:r>
              <a:rPr lang="en-US" altLang="ja-JP" sz="1200" dirty="0" smtClean="0"/>
              <a:t>SDG </a:t>
            </a:r>
            <a:r>
              <a:rPr lang="en-US" altLang="ja-JP" sz="1200" dirty="0"/>
              <a:t>Dashboard for OECD Countries</a:t>
            </a:r>
            <a:endParaRPr kumimoji="1" lang="ja-JP" altLang="en-US" sz="1000" dirty="0"/>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2186785"/>
            <a:ext cx="4295775" cy="114299"/>
          </a:xfrm>
          <a:prstGeom prst="rect">
            <a:avLst/>
          </a:prstGeom>
        </p:spPr>
      </p:pic>
      <p:sp>
        <p:nvSpPr>
          <p:cNvPr id="14" name="テキスト ボックス 13"/>
          <p:cNvSpPr txBox="1"/>
          <p:nvPr/>
        </p:nvSpPr>
        <p:spPr>
          <a:xfrm>
            <a:off x="2652864" y="6646423"/>
            <a:ext cx="2973891" cy="253916"/>
          </a:xfrm>
          <a:prstGeom prst="rect">
            <a:avLst/>
          </a:prstGeom>
          <a:noFill/>
        </p:spPr>
        <p:txBody>
          <a:bodyPr wrap="none" rtlCol="0">
            <a:spAutoFit/>
          </a:bodyPr>
          <a:lstStyle/>
          <a:p>
            <a:r>
              <a:rPr kumimoji="1" lang="ja-JP" altLang="en-US" sz="1050" dirty="0" smtClean="0"/>
              <a:t>出典）</a:t>
            </a:r>
            <a:r>
              <a:rPr kumimoji="1" lang="en-US" altLang="ja-JP" sz="1050" dirty="0" smtClean="0"/>
              <a:t>SDSN</a:t>
            </a:r>
            <a:r>
              <a:rPr kumimoji="1" lang="ja-JP" altLang="en-US" sz="1050" dirty="0"/>
              <a:t> </a:t>
            </a:r>
            <a:r>
              <a:rPr kumimoji="1" lang="en-US" altLang="ja-JP" sz="1050" dirty="0" smtClean="0"/>
              <a:t>sustainable development report 2019</a:t>
            </a:r>
            <a:endParaRPr kumimoji="1" lang="ja-JP" altLang="en-US" sz="1050" dirty="0"/>
          </a:p>
        </p:txBody>
      </p:sp>
      <p:sp>
        <p:nvSpPr>
          <p:cNvPr id="15" name="テキスト ボックス 14"/>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３－２．世界の課題へのアプローチ</a:t>
            </a:r>
            <a:endParaRPr kumimoji="1" lang="en-US" altLang="ja-JP" sz="2000" dirty="0"/>
          </a:p>
        </p:txBody>
      </p:sp>
      <p:sp>
        <p:nvSpPr>
          <p:cNvPr id="16" name="テキスト ボックス 15"/>
          <p:cNvSpPr txBox="1"/>
          <p:nvPr/>
        </p:nvSpPr>
        <p:spPr>
          <a:xfrm>
            <a:off x="19587" y="448003"/>
            <a:ext cx="9105363" cy="1384995"/>
          </a:xfrm>
          <a:prstGeom prst="rect">
            <a:avLst/>
          </a:prstGeom>
          <a:noFill/>
          <a:ln>
            <a:solidFill>
              <a:schemeClr val="tx1"/>
            </a:solidFill>
            <a:prstDash val="dash"/>
          </a:ln>
        </p:spPr>
        <p:txBody>
          <a:bodyPr wrap="square" rtlCol="0">
            <a:spAutoFit/>
          </a:bodyPr>
          <a:lstStyle/>
          <a:p>
            <a:pPr marL="171450" indent="-171450">
              <a:buFont typeface="Wingdings" panose="05000000000000000000" pitchFamily="2" charset="2"/>
              <a:buChar char="Ø"/>
            </a:pPr>
            <a:r>
              <a:rPr lang="en-US" altLang="ja-JP" sz="1200" dirty="0" smtClean="0"/>
              <a:t>SDSN</a:t>
            </a:r>
            <a:r>
              <a:rPr lang="ja-JP" altLang="en-US" sz="1200" dirty="0" smtClean="0"/>
              <a:t>は、</a:t>
            </a:r>
            <a:r>
              <a:rPr lang="ja-JP" altLang="en-US" sz="1200" dirty="0"/>
              <a:t>「</a:t>
            </a:r>
            <a:r>
              <a:rPr lang="ja-JP" altLang="en-US" sz="1200" dirty="0" smtClean="0"/>
              <a:t>世界平均的には、気候変動（１３番）、生態系（１４番及び１５番）が深刻で、高所得国は、劣悪な労働環境や条件下で生み出された低・中所得国からの輸入品やサービスを通じて深刻な労災を助長している</a:t>
            </a:r>
            <a:r>
              <a:rPr lang="ja-JP" altLang="en-US" sz="1200" dirty="0"/>
              <a:t>」</a:t>
            </a:r>
            <a:r>
              <a:rPr lang="ja-JP" altLang="en-US" sz="1200" dirty="0" smtClean="0"/>
              <a:t>と報告</a:t>
            </a:r>
            <a:endParaRPr lang="en-US" altLang="ja-JP" sz="1200" dirty="0" smtClean="0"/>
          </a:p>
          <a:p>
            <a:endParaRPr lang="en-US" altLang="ja-JP" sz="500" dirty="0" smtClean="0"/>
          </a:p>
          <a:p>
            <a:pPr marL="171450" indent="-171450">
              <a:buFont typeface="Wingdings" panose="05000000000000000000" pitchFamily="2" charset="2"/>
              <a:buChar char="Ø"/>
            </a:pPr>
            <a:r>
              <a:rPr lang="ja-JP" altLang="en-US" sz="1200" dirty="0" smtClean="0"/>
              <a:t>我が国の</a:t>
            </a:r>
            <a:r>
              <a:rPr lang="en-US" altLang="ja-JP" sz="1200" dirty="0" smtClean="0"/>
              <a:t>SDGs</a:t>
            </a:r>
            <a:r>
              <a:rPr lang="ja-JP" altLang="en-US" sz="1200" dirty="0" smtClean="0"/>
              <a:t>進捗状況は、ジェンダー（５番）、生産使用責任（１２番）、気候変動（１３番）及びパートナーシップ（１７番）に主要課題があると評価されている</a:t>
            </a:r>
            <a:endParaRPr lang="en-US" altLang="ja-JP" sz="1200" dirty="0" smtClean="0"/>
          </a:p>
          <a:p>
            <a:endParaRPr lang="en-US" altLang="ja-JP" sz="500" dirty="0" smtClean="0"/>
          </a:p>
          <a:p>
            <a:pPr marL="171450" indent="-171450">
              <a:buFont typeface="Wingdings" panose="05000000000000000000" pitchFamily="2" charset="2"/>
              <a:buChar char="Ø"/>
            </a:pPr>
            <a:r>
              <a:rPr lang="ja-JP" altLang="en-US" sz="1200" dirty="0" smtClean="0"/>
              <a:t>また</a:t>
            </a:r>
            <a:r>
              <a:rPr lang="ja-JP" altLang="en-US" sz="1200" dirty="0"/>
              <a:t>、</a:t>
            </a:r>
            <a:r>
              <a:rPr lang="en-US" altLang="ja-JP" sz="1200" dirty="0" smtClean="0"/>
              <a:t>SDGs</a:t>
            </a:r>
            <a:r>
              <a:rPr lang="ja-JP" altLang="en-US" sz="1200" dirty="0" smtClean="0"/>
              <a:t>達成までのギャップに占める我が国の割合は、波及効果（</a:t>
            </a:r>
            <a:r>
              <a:rPr lang="en-US" altLang="ja-JP" sz="1200" dirty="0" smtClean="0"/>
              <a:t>spillover</a:t>
            </a:r>
            <a:r>
              <a:rPr lang="ja-JP" altLang="en-US" sz="1200" dirty="0" smtClean="0"/>
              <a:t>）及び</a:t>
            </a:r>
            <a:r>
              <a:rPr lang="ja-JP" altLang="en-US" sz="1200" dirty="0"/>
              <a:t>１２番（生産使用責任</a:t>
            </a:r>
            <a:r>
              <a:rPr lang="ja-JP" altLang="en-US" sz="1200" dirty="0" smtClean="0"/>
              <a:t>）で４％を超えている（その他は２％未満）</a:t>
            </a:r>
            <a:endParaRPr lang="en-US" altLang="ja-JP" sz="1400" dirty="0" smtClean="0"/>
          </a:p>
        </p:txBody>
      </p:sp>
      <p:sp>
        <p:nvSpPr>
          <p:cNvPr id="17" name="テキスト ボックス 16"/>
          <p:cNvSpPr txBox="1"/>
          <p:nvPr/>
        </p:nvSpPr>
        <p:spPr>
          <a:xfrm>
            <a:off x="486093" y="2403676"/>
            <a:ext cx="194926" cy="153888"/>
          </a:xfrm>
          <a:prstGeom prst="rect">
            <a:avLst/>
          </a:prstGeom>
          <a:noFill/>
        </p:spPr>
        <p:txBody>
          <a:bodyPr wrap="none" lIns="0" tIns="0" rIns="0" bIns="0" rtlCol="0">
            <a:spAutoFit/>
          </a:bodyPr>
          <a:lstStyle/>
          <a:p>
            <a:pPr algn="ctr"/>
            <a:r>
              <a:rPr lang="ja-JP" altLang="en-US" sz="500" spc="-120" dirty="0" smtClean="0">
                <a:latin typeface="+mn-ea"/>
              </a:rPr>
              <a:t>貧困を</a:t>
            </a:r>
            <a:endParaRPr lang="en-US" altLang="ja-JP" sz="500" spc="-120" dirty="0" smtClean="0">
              <a:latin typeface="+mn-ea"/>
            </a:endParaRPr>
          </a:p>
          <a:p>
            <a:pPr algn="ctr"/>
            <a:r>
              <a:rPr lang="ja-JP" altLang="en-US" sz="500" spc="-120" dirty="0" smtClean="0">
                <a:latin typeface="+mn-ea"/>
              </a:rPr>
              <a:t>なくそう</a:t>
            </a:r>
            <a:endParaRPr kumimoji="1" lang="ja-JP" altLang="en-US" sz="200" spc="-120" dirty="0">
              <a:latin typeface="+mn-ea"/>
            </a:endParaRPr>
          </a:p>
        </p:txBody>
      </p:sp>
      <p:sp>
        <p:nvSpPr>
          <p:cNvPr id="18" name="テキスト ボックス 17"/>
          <p:cNvSpPr txBox="1"/>
          <p:nvPr/>
        </p:nvSpPr>
        <p:spPr>
          <a:xfrm>
            <a:off x="731641" y="2406078"/>
            <a:ext cx="146194" cy="153888"/>
          </a:xfrm>
          <a:prstGeom prst="rect">
            <a:avLst/>
          </a:prstGeom>
          <a:noFill/>
        </p:spPr>
        <p:txBody>
          <a:bodyPr wrap="none" lIns="0" tIns="0" rIns="0" bIns="0" rtlCol="0">
            <a:spAutoFit/>
          </a:bodyPr>
          <a:lstStyle/>
          <a:p>
            <a:r>
              <a:rPr lang="ja-JP" altLang="en-US" sz="500" spc="-120" dirty="0" smtClean="0">
                <a:latin typeface="+mn-ea"/>
              </a:rPr>
              <a:t>飢餓を</a:t>
            </a:r>
            <a:endParaRPr lang="en-US" altLang="ja-JP" sz="500" spc="-120" dirty="0" smtClean="0">
              <a:latin typeface="+mn-ea"/>
            </a:endParaRPr>
          </a:p>
          <a:p>
            <a:r>
              <a:rPr lang="ja-JP" altLang="en-US" sz="500" spc="-120" dirty="0" smtClean="0">
                <a:latin typeface="+mn-ea"/>
              </a:rPr>
              <a:t>ゼロに</a:t>
            </a:r>
            <a:endParaRPr kumimoji="1" lang="ja-JP" altLang="en-US" sz="200" spc="-120" dirty="0">
              <a:latin typeface="+mn-ea"/>
            </a:endParaRPr>
          </a:p>
        </p:txBody>
      </p:sp>
      <p:sp>
        <p:nvSpPr>
          <p:cNvPr id="19" name="テキスト ボックス 18"/>
          <p:cNvSpPr txBox="1"/>
          <p:nvPr/>
        </p:nvSpPr>
        <p:spPr>
          <a:xfrm>
            <a:off x="928688" y="2320283"/>
            <a:ext cx="185674" cy="256480"/>
          </a:xfrm>
          <a:prstGeom prst="rect">
            <a:avLst/>
          </a:prstGeom>
          <a:noFill/>
        </p:spPr>
        <p:txBody>
          <a:bodyPr wrap="square" lIns="0" tIns="0" rIns="0" bIns="0" rtlCol="0">
            <a:spAutoFit/>
          </a:bodyPr>
          <a:lstStyle/>
          <a:p>
            <a:pPr>
              <a:lnSpc>
                <a:spcPts val="500"/>
              </a:lnSpc>
            </a:pPr>
            <a:r>
              <a:rPr kumimoji="1" lang="ja-JP" altLang="en-US" sz="500" spc="-120" dirty="0" smtClean="0"/>
              <a:t>すべての人に健康と福祉を</a:t>
            </a:r>
            <a:endParaRPr kumimoji="1" lang="ja-JP" altLang="en-US" sz="500" spc="-120" dirty="0"/>
          </a:p>
        </p:txBody>
      </p:sp>
      <p:sp>
        <p:nvSpPr>
          <p:cNvPr id="20" name="テキスト ボックス 19"/>
          <p:cNvSpPr txBox="1"/>
          <p:nvPr/>
        </p:nvSpPr>
        <p:spPr>
          <a:xfrm>
            <a:off x="1145138" y="2322253"/>
            <a:ext cx="178730" cy="256480"/>
          </a:xfrm>
          <a:prstGeom prst="rect">
            <a:avLst/>
          </a:prstGeom>
          <a:noFill/>
        </p:spPr>
        <p:txBody>
          <a:bodyPr wrap="square" lIns="0" tIns="0" rIns="0" bIns="0" rtlCol="0">
            <a:spAutoFit/>
          </a:bodyPr>
          <a:lstStyle/>
          <a:p>
            <a:pPr>
              <a:lnSpc>
                <a:spcPts val="500"/>
              </a:lnSpc>
            </a:pPr>
            <a:r>
              <a:rPr kumimoji="1" lang="ja-JP" altLang="en-US" sz="500" spc="-120" dirty="0" smtClean="0"/>
              <a:t>質の高い教育をみんなに</a:t>
            </a:r>
            <a:endParaRPr kumimoji="1" lang="ja-JP" altLang="en-US" sz="500" spc="-120" dirty="0"/>
          </a:p>
        </p:txBody>
      </p:sp>
      <p:sp>
        <p:nvSpPr>
          <p:cNvPr id="21" name="テキスト ボックス 20"/>
          <p:cNvSpPr txBox="1"/>
          <p:nvPr/>
        </p:nvSpPr>
        <p:spPr>
          <a:xfrm>
            <a:off x="1360852" y="2319559"/>
            <a:ext cx="181914" cy="256480"/>
          </a:xfrm>
          <a:prstGeom prst="rect">
            <a:avLst/>
          </a:prstGeom>
          <a:noFill/>
        </p:spPr>
        <p:txBody>
          <a:bodyPr wrap="square" lIns="0" tIns="0" rIns="0" bIns="0" rtlCol="0">
            <a:spAutoFit/>
          </a:bodyPr>
          <a:lstStyle/>
          <a:p>
            <a:pPr>
              <a:lnSpc>
                <a:spcPts val="500"/>
              </a:lnSpc>
            </a:pPr>
            <a:r>
              <a:rPr kumimoji="1" lang="ja-JP" altLang="en-US" sz="500" spc="-170" dirty="0" smtClean="0"/>
              <a:t>ジェンダー</a:t>
            </a:r>
            <a:r>
              <a:rPr kumimoji="1" lang="ja-JP" altLang="en-US" sz="500" spc="-120" dirty="0" smtClean="0"/>
              <a:t>平等を実現しよう</a:t>
            </a:r>
            <a:endParaRPr kumimoji="1" lang="ja-JP" altLang="en-US" sz="500" spc="-120" dirty="0"/>
          </a:p>
        </p:txBody>
      </p:sp>
      <p:sp>
        <p:nvSpPr>
          <p:cNvPr id="22" name="テキスト ボックス 21"/>
          <p:cNvSpPr txBox="1"/>
          <p:nvPr/>
        </p:nvSpPr>
        <p:spPr>
          <a:xfrm>
            <a:off x="1778450" y="2320038"/>
            <a:ext cx="206689" cy="256480"/>
          </a:xfrm>
          <a:prstGeom prst="rect">
            <a:avLst/>
          </a:prstGeom>
          <a:noFill/>
        </p:spPr>
        <p:txBody>
          <a:bodyPr wrap="square" lIns="0" tIns="0" rIns="0" bIns="0" rtlCol="0">
            <a:spAutoFit/>
          </a:bodyPr>
          <a:lstStyle/>
          <a:p>
            <a:pPr>
              <a:lnSpc>
                <a:spcPts val="500"/>
              </a:lnSpc>
            </a:pPr>
            <a:r>
              <a:rPr kumimoji="1" lang="ja-JP" altLang="en-US" sz="500" spc="-220" dirty="0" smtClean="0"/>
              <a:t>エネルギー</a:t>
            </a:r>
            <a:r>
              <a:rPr kumimoji="1" lang="ja-JP" altLang="en-US" sz="500" spc="-120" dirty="0" smtClean="0"/>
              <a:t>をみんなにそして</a:t>
            </a:r>
            <a:r>
              <a:rPr kumimoji="1" lang="ja-JP" altLang="en-US" sz="500" spc="-220" dirty="0" smtClean="0"/>
              <a:t>クリーン</a:t>
            </a:r>
            <a:r>
              <a:rPr kumimoji="1" lang="ja-JP" altLang="en-US" sz="500" spc="-120" dirty="0" smtClean="0"/>
              <a:t>に</a:t>
            </a:r>
            <a:endParaRPr kumimoji="1" lang="ja-JP" altLang="en-US" sz="500" spc="-120" dirty="0"/>
          </a:p>
        </p:txBody>
      </p:sp>
      <p:sp>
        <p:nvSpPr>
          <p:cNvPr id="23" name="テキスト ボックス 22"/>
          <p:cNvSpPr txBox="1"/>
          <p:nvPr/>
        </p:nvSpPr>
        <p:spPr>
          <a:xfrm>
            <a:off x="2011339" y="2320903"/>
            <a:ext cx="185384" cy="256480"/>
          </a:xfrm>
          <a:prstGeom prst="rect">
            <a:avLst/>
          </a:prstGeom>
          <a:noFill/>
        </p:spPr>
        <p:txBody>
          <a:bodyPr wrap="square" lIns="0" tIns="0" rIns="0" bIns="0" rtlCol="0">
            <a:spAutoFit/>
          </a:bodyPr>
          <a:lstStyle/>
          <a:p>
            <a:pPr>
              <a:lnSpc>
                <a:spcPts val="500"/>
              </a:lnSpc>
            </a:pPr>
            <a:r>
              <a:rPr kumimoji="1" lang="ja-JP" altLang="en-US" sz="500" spc="-120" dirty="0" smtClean="0"/>
              <a:t>働きがいも経済成長も</a:t>
            </a:r>
            <a:endParaRPr kumimoji="1" lang="ja-JP" altLang="en-US" sz="500" spc="-120" dirty="0"/>
          </a:p>
        </p:txBody>
      </p:sp>
      <p:sp>
        <p:nvSpPr>
          <p:cNvPr id="24" name="テキスト ボックス 23"/>
          <p:cNvSpPr txBox="1"/>
          <p:nvPr/>
        </p:nvSpPr>
        <p:spPr>
          <a:xfrm>
            <a:off x="2219649" y="2319054"/>
            <a:ext cx="208102" cy="256480"/>
          </a:xfrm>
          <a:prstGeom prst="rect">
            <a:avLst/>
          </a:prstGeom>
          <a:noFill/>
        </p:spPr>
        <p:txBody>
          <a:bodyPr wrap="square" lIns="0" tIns="0" rIns="0" bIns="0" rtlCol="0">
            <a:spAutoFit/>
          </a:bodyPr>
          <a:lstStyle/>
          <a:p>
            <a:pPr>
              <a:lnSpc>
                <a:spcPts val="500"/>
              </a:lnSpc>
            </a:pPr>
            <a:r>
              <a:rPr kumimoji="1" lang="ja-JP" altLang="en-US" sz="500" spc="-120" dirty="0" smtClean="0"/>
              <a:t>産業と技術革新の基盤をつくろう</a:t>
            </a:r>
            <a:endParaRPr kumimoji="1" lang="ja-JP" altLang="en-US" sz="500" spc="-120" dirty="0"/>
          </a:p>
        </p:txBody>
      </p:sp>
      <p:sp>
        <p:nvSpPr>
          <p:cNvPr id="25" name="テキスト ボックス 24"/>
          <p:cNvSpPr txBox="1"/>
          <p:nvPr/>
        </p:nvSpPr>
        <p:spPr>
          <a:xfrm>
            <a:off x="2446697" y="2319039"/>
            <a:ext cx="185189" cy="256480"/>
          </a:xfrm>
          <a:prstGeom prst="rect">
            <a:avLst/>
          </a:prstGeom>
          <a:noFill/>
        </p:spPr>
        <p:txBody>
          <a:bodyPr wrap="square" lIns="0" tIns="0" rIns="0" bIns="0" rtlCol="0">
            <a:spAutoFit/>
          </a:bodyPr>
          <a:lstStyle/>
          <a:p>
            <a:pPr>
              <a:lnSpc>
                <a:spcPts val="500"/>
              </a:lnSpc>
            </a:pPr>
            <a:r>
              <a:rPr kumimoji="1" lang="ja-JP" altLang="en-US" sz="500" spc="-120" dirty="0" smtClean="0"/>
              <a:t>人や国の不平等をなくそう</a:t>
            </a:r>
            <a:endParaRPr kumimoji="1" lang="ja-JP" altLang="en-US" sz="500" spc="-120" dirty="0"/>
          </a:p>
        </p:txBody>
      </p:sp>
      <p:sp>
        <p:nvSpPr>
          <p:cNvPr id="26" name="テキスト ボックス 25"/>
          <p:cNvSpPr txBox="1"/>
          <p:nvPr/>
        </p:nvSpPr>
        <p:spPr>
          <a:xfrm>
            <a:off x="2655601" y="2320743"/>
            <a:ext cx="201855" cy="256480"/>
          </a:xfrm>
          <a:prstGeom prst="rect">
            <a:avLst/>
          </a:prstGeom>
          <a:noFill/>
        </p:spPr>
        <p:txBody>
          <a:bodyPr wrap="square" lIns="0" tIns="0" rIns="0" bIns="0" rtlCol="0">
            <a:spAutoFit/>
          </a:bodyPr>
          <a:lstStyle/>
          <a:p>
            <a:pPr>
              <a:lnSpc>
                <a:spcPts val="500"/>
              </a:lnSpc>
            </a:pPr>
            <a:r>
              <a:rPr kumimoji="1" lang="ja-JP" altLang="en-US" sz="500" spc="-120" dirty="0" smtClean="0"/>
              <a:t>住み続けられるまちづくりを</a:t>
            </a:r>
            <a:endParaRPr kumimoji="1" lang="ja-JP" altLang="en-US" sz="500" spc="-120" dirty="0"/>
          </a:p>
        </p:txBody>
      </p:sp>
      <p:sp>
        <p:nvSpPr>
          <p:cNvPr id="27" name="テキスト ボックス 26"/>
          <p:cNvSpPr txBox="1"/>
          <p:nvPr/>
        </p:nvSpPr>
        <p:spPr>
          <a:xfrm>
            <a:off x="3093782" y="2363578"/>
            <a:ext cx="210859" cy="192360"/>
          </a:xfrm>
          <a:prstGeom prst="rect">
            <a:avLst/>
          </a:prstGeom>
          <a:noFill/>
        </p:spPr>
        <p:txBody>
          <a:bodyPr wrap="square" lIns="0" tIns="0" rIns="0" bIns="0" rtlCol="0">
            <a:spAutoFit/>
          </a:bodyPr>
          <a:lstStyle/>
          <a:p>
            <a:pPr>
              <a:lnSpc>
                <a:spcPts val="500"/>
              </a:lnSpc>
            </a:pPr>
            <a:r>
              <a:rPr kumimoji="1" lang="ja-JP" altLang="en-US" sz="500" spc="-120" dirty="0" smtClean="0"/>
              <a:t>気候変動に具体的な対策を</a:t>
            </a:r>
            <a:endParaRPr kumimoji="1" lang="ja-JP" altLang="en-US" sz="500" spc="-120" dirty="0"/>
          </a:p>
        </p:txBody>
      </p:sp>
      <p:sp>
        <p:nvSpPr>
          <p:cNvPr id="28" name="テキスト ボックス 27"/>
          <p:cNvSpPr txBox="1"/>
          <p:nvPr/>
        </p:nvSpPr>
        <p:spPr>
          <a:xfrm>
            <a:off x="3336917" y="2357562"/>
            <a:ext cx="168287" cy="192360"/>
          </a:xfrm>
          <a:prstGeom prst="rect">
            <a:avLst/>
          </a:prstGeom>
          <a:noFill/>
        </p:spPr>
        <p:txBody>
          <a:bodyPr wrap="square" lIns="0" tIns="0" rIns="0" bIns="0" rtlCol="0">
            <a:spAutoFit/>
          </a:bodyPr>
          <a:lstStyle/>
          <a:p>
            <a:pPr>
              <a:lnSpc>
                <a:spcPts val="500"/>
              </a:lnSpc>
            </a:pPr>
            <a:r>
              <a:rPr kumimoji="1" lang="ja-JP" altLang="en-US" sz="500" spc="-120" dirty="0" smtClean="0"/>
              <a:t>海の豊かさを守ろう</a:t>
            </a:r>
            <a:endParaRPr kumimoji="1" lang="ja-JP" altLang="en-US" sz="500" spc="-120" dirty="0"/>
          </a:p>
        </p:txBody>
      </p:sp>
      <p:sp>
        <p:nvSpPr>
          <p:cNvPr id="29" name="テキスト ボックス 28"/>
          <p:cNvSpPr txBox="1"/>
          <p:nvPr/>
        </p:nvSpPr>
        <p:spPr>
          <a:xfrm>
            <a:off x="3552880" y="2359007"/>
            <a:ext cx="149190" cy="192360"/>
          </a:xfrm>
          <a:prstGeom prst="rect">
            <a:avLst/>
          </a:prstGeom>
          <a:noFill/>
        </p:spPr>
        <p:txBody>
          <a:bodyPr wrap="square" lIns="0" tIns="0" rIns="0" bIns="0" rtlCol="0">
            <a:spAutoFit/>
          </a:bodyPr>
          <a:lstStyle/>
          <a:p>
            <a:pPr>
              <a:lnSpc>
                <a:spcPts val="500"/>
              </a:lnSpc>
            </a:pPr>
            <a:r>
              <a:rPr kumimoji="1" lang="ja-JP" altLang="en-US" sz="500" spc="-120" dirty="0" smtClean="0"/>
              <a:t>陸の豊かさも守ろう</a:t>
            </a:r>
            <a:endParaRPr kumimoji="1" lang="ja-JP" altLang="en-US" sz="500" spc="-120" dirty="0"/>
          </a:p>
        </p:txBody>
      </p:sp>
      <p:sp>
        <p:nvSpPr>
          <p:cNvPr id="30" name="テキスト ボックス 29"/>
          <p:cNvSpPr txBox="1"/>
          <p:nvPr/>
        </p:nvSpPr>
        <p:spPr>
          <a:xfrm>
            <a:off x="3748636" y="2320710"/>
            <a:ext cx="185190" cy="256480"/>
          </a:xfrm>
          <a:prstGeom prst="rect">
            <a:avLst/>
          </a:prstGeom>
          <a:noFill/>
        </p:spPr>
        <p:txBody>
          <a:bodyPr wrap="square" lIns="0" tIns="0" rIns="0" bIns="0" rtlCol="0">
            <a:spAutoFit/>
          </a:bodyPr>
          <a:lstStyle/>
          <a:p>
            <a:pPr>
              <a:lnSpc>
                <a:spcPts val="500"/>
              </a:lnSpc>
            </a:pPr>
            <a:r>
              <a:rPr kumimoji="1" lang="ja-JP" altLang="en-US" sz="500" spc="-120" dirty="0" smtClean="0"/>
              <a:t>平和と公正をすべての人に</a:t>
            </a:r>
            <a:endParaRPr kumimoji="1" lang="ja-JP" altLang="en-US" sz="500" spc="-120" dirty="0"/>
          </a:p>
        </p:txBody>
      </p:sp>
      <p:sp>
        <p:nvSpPr>
          <p:cNvPr id="31" name="テキスト ボックス 30"/>
          <p:cNvSpPr txBox="1"/>
          <p:nvPr/>
        </p:nvSpPr>
        <p:spPr>
          <a:xfrm>
            <a:off x="3962338" y="2321141"/>
            <a:ext cx="250604" cy="256480"/>
          </a:xfrm>
          <a:prstGeom prst="rect">
            <a:avLst/>
          </a:prstGeom>
          <a:noFill/>
        </p:spPr>
        <p:txBody>
          <a:bodyPr wrap="square" lIns="0" tIns="0" rIns="0" bIns="0" rtlCol="0">
            <a:spAutoFit/>
          </a:bodyPr>
          <a:lstStyle/>
          <a:p>
            <a:pPr>
              <a:lnSpc>
                <a:spcPts val="500"/>
              </a:lnSpc>
            </a:pPr>
            <a:r>
              <a:rPr kumimoji="1" lang="ja-JP" altLang="en-US" sz="500" spc="-200" dirty="0" smtClean="0"/>
              <a:t>パートナーシップ</a:t>
            </a:r>
            <a:r>
              <a:rPr kumimoji="1" lang="ja-JP" altLang="en-US" sz="500" spc="-120" dirty="0" smtClean="0"/>
              <a:t>で目標を達成しよう</a:t>
            </a:r>
            <a:endParaRPr kumimoji="1" lang="ja-JP" altLang="en-US" sz="500" spc="-120" dirty="0"/>
          </a:p>
        </p:txBody>
      </p:sp>
      <p:sp>
        <p:nvSpPr>
          <p:cNvPr id="32" name="テキスト ボックス 31"/>
          <p:cNvSpPr txBox="1"/>
          <p:nvPr/>
        </p:nvSpPr>
        <p:spPr>
          <a:xfrm>
            <a:off x="1567345" y="2322526"/>
            <a:ext cx="206602" cy="256480"/>
          </a:xfrm>
          <a:prstGeom prst="rect">
            <a:avLst/>
          </a:prstGeom>
          <a:noFill/>
        </p:spPr>
        <p:txBody>
          <a:bodyPr wrap="square" lIns="0" tIns="0" rIns="0" bIns="0" rtlCol="0">
            <a:spAutoFit/>
          </a:bodyPr>
          <a:lstStyle/>
          <a:p>
            <a:pPr>
              <a:lnSpc>
                <a:spcPts val="500"/>
              </a:lnSpc>
            </a:pPr>
            <a:r>
              <a:rPr lang="ja-JP" altLang="en-US" sz="500" spc="-120" dirty="0" smtClean="0"/>
              <a:t>安全な水とトイレを世界中に</a:t>
            </a:r>
            <a:endParaRPr kumimoji="1" lang="ja-JP" altLang="en-US" sz="200" spc="-120" dirty="0"/>
          </a:p>
        </p:txBody>
      </p:sp>
      <p:sp>
        <p:nvSpPr>
          <p:cNvPr id="33" name="テキスト ボックス 32"/>
          <p:cNvSpPr txBox="1"/>
          <p:nvPr/>
        </p:nvSpPr>
        <p:spPr>
          <a:xfrm>
            <a:off x="2880125" y="2321028"/>
            <a:ext cx="186143" cy="256480"/>
          </a:xfrm>
          <a:prstGeom prst="rect">
            <a:avLst/>
          </a:prstGeom>
          <a:noFill/>
        </p:spPr>
        <p:txBody>
          <a:bodyPr wrap="square" lIns="0" tIns="0" rIns="0" bIns="0" rtlCol="0">
            <a:spAutoFit/>
          </a:bodyPr>
          <a:lstStyle/>
          <a:p>
            <a:pPr algn="ctr">
              <a:lnSpc>
                <a:spcPts val="500"/>
              </a:lnSpc>
            </a:pPr>
            <a:r>
              <a:rPr lang="ja-JP" altLang="en-US" sz="500" spc="-120" dirty="0" smtClean="0"/>
              <a:t>つくる責任</a:t>
            </a:r>
            <a:endParaRPr lang="en-US" altLang="ja-JP" sz="500" spc="-120" dirty="0" smtClean="0"/>
          </a:p>
          <a:p>
            <a:pPr algn="ctr">
              <a:lnSpc>
                <a:spcPts val="500"/>
              </a:lnSpc>
            </a:pPr>
            <a:r>
              <a:rPr lang="ja-JP" altLang="en-US" sz="500" spc="-120" dirty="0" smtClean="0"/>
              <a:t>つかう責任</a:t>
            </a:r>
            <a:endParaRPr kumimoji="1" lang="ja-JP" altLang="en-US" sz="200" spc="-120" dirty="0"/>
          </a:p>
        </p:txBody>
      </p:sp>
      <p:sp>
        <p:nvSpPr>
          <p:cNvPr id="34" name="テキスト ボックス 33"/>
          <p:cNvSpPr txBox="1"/>
          <p:nvPr/>
        </p:nvSpPr>
        <p:spPr>
          <a:xfrm>
            <a:off x="4264457" y="1552098"/>
            <a:ext cx="4918180" cy="430887"/>
          </a:xfrm>
          <a:prstGeom prst="rect">
            <a:avLst/>
          </a:prstGeom>
          <a:solidFill>
            <a:schemeClr val="bg1"/>
          </a:solidFill>
        </p:spPr>
        <p:txBody>
          <a:bodyPr wrap="square" lIns="36000" tIns="0" rIns="36000" bIns="0" rtlCol="0">
            <a:spAutoFit/>
          </a:bodyPr>
          <a:lstStyle/>
          <a:p>
            <a:r>
              <a:rPr lang="en-US" altLang="ja-JP" sz="1000" dirty="0"/>
              <a:t>spillover</a:t>
            </a:r>
          </a:p>
          <a:p>
            <a:pPr marL="72000"/>
            <a:r>
              <a:rPr lang="ja-JP" altLang="en-US" sz="900" dirty="0" smtClean="0"/>
              <a:t>取引を介した環境負荷（資源消費、汚染）、経済・金融・ガバナンス（不公正な税競争、銀行機密、労働基準）、安全（武器取引、国際犯罪、平和維持</a:t>
            </a:r>
            <a:r>
              <a:rPr kumimoji="1" lang="ja-JP" altLang="en-US" sz="900" dirty="0" smtClean="0"/>
              <a:t>活動）</a:t>
            </a:r>
            <a:endParaRPr kumimoji="1" lang="ja-JP" altLang="en-US" sz="600" dirty="0"/>
          </a:p>
        </p:txBody>
      </p:sp>
      <p:cxnSp>
        <p:nvCxnSpPr>
          <p:cNvPr id="9" name="直線コネクタ 8"/>
          <p:cNvCxnSpPr/>
          <p:nvPr/>
        </p:nvCxnSpPr>
        <p:spPr>
          <a:xfrm>
            <a:off x="4282896" y="2037026"/>
            <a:ext cx="4848225"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flipH="1">
            <a:off x="4282896" y="1839925"/>
            <a:ext cx="1" cy="18000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9124950" y="1552098"/>
            <a:ext cx="0" cy="484928"/>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086600" y="6599601"/>
            <a:ext cx="2057400" cy="365125"/>
          </a:xfrm>
        </p:spPr>
        <p:txBody>
          <a:bodyPr/>
          <a:lstStyle/>
          <a:p>
            <a:fld id="{45DA6D20-9D9A-4D1C-9CC2-BE8B074F0CEE}" type="slidenum">
              <a:rPr kumimoji="1" lang="ja-JP" altLang="en-US" smtClean="0"/>
              <a:t>16</a:t>
            </a:fld>
            <a:endParaRPr kumimoji="1" lang="ja-JP" altLang="en-US" dirty="0"/>
          </a:p>
        </p:txBody>
      </p:sp>
    </p:spTree>
    <p:extLst>
      <p:ext uri="{BB962C8B-B14F-4D97-AF65-F5344CB8AC3E}">
        <p14:creationId xmlns:p14="http://schemas.microsoft.com/office/powerpoint/2010/main" val="2187225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6929699" y="5134292"/>
            <a:ext cx="582708" cy="141293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6929699" y="4336241"/>
            <a:ext cx="584856" cy="221099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ja-JP" altLang="en-US" sz="2000" dirty="0"/>
              <a:t>．世界の課題へのアプローチ</a:t>
            </a:r>
            <a:endParaRPr kumimoji="1" lang="en-US" altLang="ja-JP" sz="2000" dirty="0"/>
          </a:p>
        </p:txBody>
      </p:sp>
      <p:sp>
        <p:nvSpPr>
          <p:cNvPr id="16" name="テキスト ボックス 15"/>
          <p:cNvSpPr txBox="1"/>
          <p:nvPr/>
        </p:nvSpPr>
        <p:spPr>
          <a:xfrm>
            <a:off x="1577408" y="6366543"/>
            <a:ext cx="4501377" cy="261610"/>
          </a:xfrm>
          <a:prstGeom prst="rect">
            <a:avLst/>
          </a:prstGeom>
          <a:noFill/>
        </p:spPr>
        <p:txBody>
          <a:bodyPr wrap="square" rtlCol="0">
            <a:spAutoFit/>
          </a:bodyPr>
          <a:lstStyle/>
          <a:p>
            <a:r>
              <a:rPr lang="en-US" altLang="ja-JP" sz="1100" dirty="0"/>
              <a:t>GDP per capita in purchasing power parity (constant, 2010 US$, PPP)</a:t>
            </a:r>
            <a:endParaRPr kumimoji="1" lang="ja-JP" altLang="en-US" sz="1100" dirty="0"/>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5877" y="3309016"/>
            <a:ext cx="6132196" cy="3059374"/>
          </a:xfrm>
          <a:prstGeom prst="rect">
            <a:avLst/>
          </a:prstGeom>
        </p:spPr>
      </p:pic>
      <p:sp>
        <p:nvSpPr>
          <p:cNvPr id="3" name="楕円 2"/>
          <p:cNvSpPr/>
          <p:nvPr/>
        </p:nvSpPr>
        <p:spPr>
          <a:xfrm>
            <a:off x="2228045" y="5306099"/>
            <a:ext cx="386366" cy="347728"/>
          </a:xfrm>
          <a:prstGeom prst="ellipse">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208262" y="6619768"/>
            <a:ext cx="3102131" cy="261610"/>
          </a:xfrm>
          <a:prstGeom prst="rect">
            <a:avLst/>
          </a:prstGeom>
          <a:noFill/>
        </p:spPr>
        <p:txBody>
          <a:bodyPr wrap="none" rtlCol="0">
            <a:spAutoFit/>
          </a:bodyPr>
          <a:lstStyle/>
          <a:p>
            <a:r>
              <a:rPr kumimoji="1" lang="ja-JP" altLang="en-US" sz="1100" dirty="0" smtClean="0"/>
              <a:t>出典）</a:t>
            </a:r>
            <a:r>
              <a:rPr kumimoji="1" lang="en-US" altLang="ja-JP" sz="1100" dirty="0" smtClean="0"/>
              <a:t>SDSN</a:t>
            </a:r>
            <a:r>
              <a:rPr kumimoji="1" lang="ja-JP" altLang="en-US" sz="1100" dirty="0"/>
              <a:t> </a:t>
            </a:r>
            <a:r>
              <a:rPr kumimoji="1" lang="en-US" altLang="ja-JP" sz="1100" dirty="0" smtClean="0"/>
              <a:t>sustainable development report 2019</a:t>
            </a:r>
            <a:endParaRPr kumimoji="1" lang="ja-JP" altLang="en-US" sz="1100" dirty="0"/>
          </a:p>
        </p:txBody>
      </p:sp>
      <p:sp>
        <p:nvSpPr>
          <p:cNvPr id="7" name="テキスト ボックス 6"/>
          <p:cNvSpPr txBox="1"/>
          <p:nvPr/>
        </p:nvSpPr>
        <p:spPr>
          <a:xfrm>
            <a:off x="61555" y="2976027"/>
            <a:ext cx="353943" cy="3191651"/>
          </a:xfrm>
          <a:prstGeom prst="rect">
            <a:avLst/>
          </a:prstGeom>
          <a:noFill/>
        </p:spPr>
        <p:txBody>
          <a:bodyPr vert="vert270" wrap="square" rtlCol="0">
            <a:spAutoFit/>
          </a:bodyPr>
          <a:lstStyle/>
          <a:p>
            <a:r>
              <a:rPr lang="en-US" altLang="ja-JP" sz="1100" dirty="0"/>
              <a:t>Average of spillover effects (0 = worst; 100 = best)</a:t>
            </a:r>
            <a:endParaRPr kumimoji="1" lang="ja-JP" altLang="en-US" sz="1000" dirty="0"/>
          </a:p>
        </p:txBody>
      </p:sp>
      <p:sp>
        <p:nvSpPr>
          <p:cNvPr id="8" name="テキスト ボックス 7"/>
          <p:cNvSpPr txBox="1"/>
          <p:nvPr/>
        </p:nvSpPr>
        <p:spPr>
          <a:xfrm>
            <a:off x="19587" y="448003"/>
            <a:ext cx="9105363" cy="2554545"/>
          </a:xfrm>
          <a:prstGeom prst="rect">
            <a:avLst/>
          </a:prstGeom>
          <a:noFill/>
          <a:ln>
            <a:solidFill>
              <a:schemeClr val="tx1"/>
            </a:solidFill>
            <a:prstDash val="dash"/>
          </a:ln>
        </p:spPr>
        <p:txBody>
          <a:bodyPr wrap="square" rtlCol="0">
            <a:spAutoFit/>
          </a:bodyPr>
          <a:lstStyle/>
          <a:p>
            <a:pPr marL="171450" indent="-171450">
              <a:spcBef>
                <a:spcPts val="400"/>
              </a:spcBef>
              <a:buFont typeface="Wingdings" panose="05000000000000000000" pitchFamily="2" charset="2"/>
              <a:buChar char="Ø"/>
            </a:pPr>
            <a:r>
              <a:rPr lang="en-US" altLang="ja-JP" sz="1400" dirty="0" smtClean="0"/>
              <a:t>SDSN</a:t>
            </a:r>
            <a:r>
              <a:rPr lang="ja-JP" altLang="en-US" sz="1400" dirty="0"/>
              <a:t>は</a:t>
            </a:r>
            <a:r>
              <a:rPr lang="ja-JP" altLang="en-US" sz="1400" dirty="0" smtClean="0"/>
              <a:t>、「高所得国ほ</a:t>
            </a:r>
            <a:r>
              <a:rPr lang="ja-JP" altLang="en-US" sz="1400" dirty="0"/>
              <a:t>ど</a:t>
            </a:r>
            <a:r>
              <a:rPr lang="ja-JP" altLang="en-US" sz="1400" dirty="0" smtClean="0"/>
              <a:t>、より大きな負の波及効果を生む傾向がある」と報告。また、</a:t>
            </a:r>
            <a:r>
              <a:rPr lang="en-US" altLang="ja-JP" sz="1400" dirty="0" smtClean="0"/>
              <a:t>GDP</a:t>
            </a:r>
            <a:r>
              <a:rPr lang="ja-JP" altLang="en-US" sz="1400" dirty="0" err="1" smtClean="0"/>
              <a:t>と負の</a:t>
            </a:r>
            <a:r>
              <a:rPr lang="ja-JP" altLang="en-US" sz="1400" dirty="0" smtClean="0"/>
              <a:t>波及効果との</a:t>
            </a:r>
            <a:r>
              <a:rPr lang="ja-JP" altLang="en-US" sz="1400" dirty="0"/>
              <a:t>関係</a:t>
            </a:r>
            <a:r>
              <a:rPr lang="ja-JP" altLang="en-US" sz="1400" dirty="0" smtClean="0"/>
              <a:t>にバラツキがあることから、</a:t>
            </a:r>
            <a:r>
              <a:rPr lang="en-US" altLang="ja-JP" sz="1400" dirty="0" smtClean="0"/>
              <a:t>GDP</a:t>
            </a:r>
            <a:r>
              <a:rPr lang="ja-JP" altLang="en-US" sz="1400" dirty="0" smtClean="0"/>
              <a:t>を減少させずに負の波及効果を減少させることは可能であると示唆</a:t>
            </a:r>
            <a:endParaRPr lang="en-US" altLang="ja-JP" sz="500" dirty="0" smtClean="0"/>
          </a:p>
          <a:p>
            <a:pPr marL="171450" indent="-171450">
              <a:spcBef>
                <a:spcPts val="400"/>
              </a:spcBef>
              <a:buFont typeface="Wingdings" panose="05000000000000000000" pitchFamily="2" charset="2"/>
              <a:buChar char="Ø"/>
            </a:pPr>
            <a:r>
              <a:rPr lang="ja-JP" altLang="en-US" sz="1400" dirty="0" smtClean="0"/>
              <a:t>世界の課題への対応は、優れた技術による支援のほかに、</a:t>
            </a:r>
            <a:r>
              <a:rPr lang="ja-JP" altLang="en-US" sz="1400" u="sng" dirty="0" smtClean="0"/>
              <a:t>取引を通じたアプローチ</a:t>
            </a:r>
            <a:r>
              <a:rPr lang="ja-JP" altLang="en-US" sz="1400" dirty="0" smtClean="0"/>
              <a:t>が</a:t>
            </a:r>
            <a:r>
              <a:rPr lang="ja-JP" altLang="en-US" sz="1400" dirty="0"/>
              <a:t>効果的</a:t>
            </a:r>
            <a:r>
              <a:rPr lang="ja-JP" altLang="en-US" sz="1400" dirty="0" smtClean="0"/>
              <a:t>ではないか</a:t>
            </a:r>
            <a:endParaRPr lang="en-US" altLang="ja-JP" sz="1200" dirty="0" smtClean="0"/>
          </a:p>
          <a:p>
            <a:pPr marL="171450" indent="-171450">
              <a:spcBef>
                <a:spcPts val="400"/>
              </a:spcBef>
              <a:buFont typeface="Wingdings" panose="05000000000000000000" pitchFamily="2" charset="2"/>
              <a:buChar char="Ø"/>
            </a:pPr>
            <a:r>
              <a:rPr lang="ja-JP" altLang="en-US" sz="1400" dirty="0" smtClean="0"/>
              <a:t>そのためには、</a:t>
            </a:r>
            <a:r>
              <a:rPr lang="ja-JP" altLang="en-US" sz="1400" u="sng" dirty="0" smtClean="0"/>
              <a:t>社会全体にとって良い取引の需要を高め、良い取引が適切に評価</a:t>
            </a:r>
            <a:r>
              <a:rPr lang="ja-JP" altLang="en-US" sz="1400" dirty="0" smtClean="0"/>
              <a:t>されるようにすることが必要</a:t>
            </a:r>
            <a:endParaRPr lang="en-US" altLang="ja-JP" sz="1400" dirty="0" smtClean="0"/>
          </a:p>
          <a:p>
            <a:pPr>
              <a:spcBef>
                <a:spcPts val="400"/>
              </a:spcBef>
            </a:pPr>
            <a:r>
              <a:rPr lang="ja-JP" altLang="en-US" sz="1400" dirty="0"/>
              <a:t>　</a:t>
            </a:r>
            <a:r>
              <a:rPr lang="ja-JP" altLang="en-US" sz="1400" dirty="0" smtClean="0"/>
              <a:t>・府が、目指すべき社会像を提示（大阪府が目指す「</a:t>
            </a:r>
            <a:r>
              <a:rPr lang="en-US" altLang="ja-JP" sz="1400" dirty="0" smtClean="0"/>
              <a:t>SDGs</a:t>
            </a:r>
            <a:r>
              <a:rPr lang="ja-JP" altLang="en-US" sz="1400" dirty="0" smtClean="0"/>
              <a:t>先進</a:t>
            </a:r>
            <a:r>
              <a:rPr lang="ja-JP" altLang="en-US" sz="1400" dirty="0"/>
              <a:t>都市</a:t>
            </a:r>
            <a:r>
              <a:rPr lang="ja-JP" altLang="en-US" sz="1400" dirty="0" smtClean="0"/>
              <a:t>の</a:t>
            </a:r>
            <a:r>
              <a:rPr lang="ja-JP" altLang="en-US" sz="1400" smtClean="0"/>
              <a:t>姿」と整合性を図る）</a:t>
            </a:r>
            <a:endParaRPr lang="en-US" altLang="ja-JP" sz="1400" dirty="0" smtClean="0"/>
          </a:p>
          <a:p>
            <a:pPr>
              <a:spcBef>
                <a:spcPts val="400"/>
              </a:spcBef>
            </a:pPr>
            <a:r>
              <a:rPr lang="ja-JP" altLang="en-US" sz="1400" dirty="0"/>
              <a:t>　</a:t>
            </a:r>
            <a:r>
              <a:rPr lang="ja-JP" altLang="en-US" sz="1400" dirty="0" smtClean="0"/>
              <a:t>・府域における最終消費を、持続可能な消費にする（エシカル消費や地元産の消費の他、持続可能な消費ほど</a:t>
            </a:r>
            <a:endParaRPr lang="en-US" altLang="ja-JP" sz="1400" dirty="0" smtClean="0"/>
          </a:p>
          <a:p>
            <a:r>
              <a:rPr lang="ja-JP" altLang="en-US" sz="1400" dirty="0"/>
              <a:t>　</a:t>
            </a:r>
            <a:r>
              <a:rPr lang="ja-JP" altLang="en-US" sz="1400" dirty="0" smtClean="0"/>
              <a:t>　消費者にとって実利があるようにするなど）</a:t>
            </a:r>
            <a:endParaRPr lang="en-US" altLang="ja-JP" sz="1400" dirty="0" smtClean="0"/>
          </a:p>
          <a:p>
            <a:pPr>
              <a:spcBef>
                <a:spcPts val="400"/>
              </a:spcBef>
            </a:pPr>
            <a:r>
              <a:rPr lang="ja-JP" altLang="en-US" sz="1400" dirty="0"/>
              <a:t>　</a:t>
            </a:r>
            <a:r>
              <a:rPr lang="ja-JP" altLang="en-US" sz="1400" dirty="0" smtClean="0"/>
              <a:t>・産業界と連携し、サプライチェーン全体での持続可能な経営・取引を推奨（優良事例の発信など）</a:t>
            </a:r>
            <a:endParaRPr lang="en-US" altLang="ja-JP" sz="1400" dirty="0" smtClean="0"/>
          </a:p>
          <a:p>
            <a:pPr>
              <a:spcBef>
                <a:spcPts val="400"/>
              </a:spcBef>
            </a:pPr>
            <a:r>
              <a:rPr lang="ja-JP" altLang="en-US" sz="1400" dirty="0"/>
              <a:t>　</a:t>
            </a:r>
            <a:r>
              <a:rPr lang="ja-JP" altLang="en-US" sz="1400" dirty="0" smtClean="0"/>
              <a:t>・府域の資金の流れを持続可能な社会の実現に資する事業に向けるとともに、世界の資金を府域の良い事業に</a:t>
            </a:r>
            <a:endParaRPr lang="en-US" altLang="ja-JP" sz="1400" dirty="0" smtClean="0"/>
          </a:p>
          <a:p>
            <a:r>
              <a:rPr lang="ja-JP" altLang="en-US" sz="1400" dirty="0"/>
              <a:t>　</a:t>
            </a:r>
            <a:r>
              <a:rPr lang="ja-JP" altLang="en-US" sz="1400" dirty="0" smtClean="0"/>
              <a:t>　呼び込む（</a:t>
            </a:r>
            <a:r>
              <a:rPr lang="en-US" altLang="ja-JP" sz="1400" dirty="0" smtClean="0"/>
              <a:t>ESG</a:t>
            </a:r>
            <a:r>
              <a:rPr lang="ja-JP" altLang="en-US" sz="1400" dirty="0" smtClean="0"/>
              <a:t>金融</a:t>
            </a:r>
            <a:r>
              <a:rPr lang="en-US" altLang="ja-JP" sz="1400" baseline="40000" dirty="0" smtClean="0"/>
              <a:t>※</a:t>
            </a:r>
            <a:r>
              <a:rPr lang="ja-JP" altLang="en-US" sz="1400" dirty="0" smtClean="0"/>
              <a:t>の促進など）</a:t>
            </a:r>
            <a:r>
              <a:rPr lang="en-US" altLang="ja-JP" sz="1050" dirty="0" smtClean="0"/>
              <a:t>※</a:t>
            </a:r>
            <a:r>
              <a:rPr lang="ja-JP" altLang="en-US" sz="1050" dirty="0"/>
              <a:t>財務情報だけでなく、</a:t>
            </a:r>
            <a:r>
              <a:rPr lang="ja-JP" altLang="en-US" sz="1050" dirty="0" smtClean="0"/>
              <a:t>環境</a:t>
            </a:r>
            <a:r>
              <a:rPr lang="en-US" altLang="ja-JP" sz="1050" dirty="0" smtClean="0"/>
              <a:t>(Environment)</a:t>
            </a:r>
            <a:r>
              <a:rPr lang="ja-JP" altLang="en-US" sz="1050" spc="-300" dirty="0" err="1" smtClean="0"/>
              <a:t>、</a:t>
            </a:r>
            <a:r>
              <a:rPr lang="ja-JP" altLang="en-US" sz="1050" dirty="0" smtClean="0"/>
              <a:t>社会</a:t>
            </a:r>
            <a:r>
              <a:rPr lang="en-US" altLang="ja-JP" sz="1050" dirty="0" smtClean="0"/>
              <a:t>(Social)</a:t>
            </a:r>
            <a:r>
              <a:rPr lang="ja-JP" altLang="en-US" sz="1050" spc="-300" dirty="0" err="1" smtClean="0"/>
              <a:t>、</a:t>
            </a:r>
            <a:r>
              <a:rPr lang="ja-JP" altLang="en-US" sz="1050" dirty="0" smtClean="0"/>
              <a:t>ガバナンス</a:t>
            </a:r>
            <a:r>
              <a:rPr lang="en-US" altLang="ja-JP" sz="1050" dirty="0" smtClean="0"/>
              <a:t>(Governance)</a:t>
            </a:r>
            <a:r>
              <a:rPr lang="ja-JP" altLang="en-US" sz="1050" dirty="0" smtClean="0"/>
              <a:t>も考慮する金融</a:t>
            </a:r>
            <a:endParaRPr lang="en-US" altLang="ja-JP" sz="1000" dirty="0" smtClean="0"/>
          </a:p>
        </p:txBody>
      </p:sp>
      <p:cxnSp>
        <p:nvCxnSpPr>
          <p:cNvPr id="5" name="直線矢印コネクタ 4"/>
          <p:cNvCxnSpPr/>
          <p:nvPr/>
        </p:nvCxnSpPr>
        <p:spPr>
          <a:xfrm>
            <a:off x="70425" y="3421801"/>
            <a:ext cx="0" cy="2693498"/>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1" name="テキスト ボックス 10"/>
          <p:cNvSpPr txBox="1"/>
          <p:nvPr/>
        </p:nvSpPr>
        <p:spPr>
          <a:xfrm>
            <a:off x="-92870" y="3006302"/>
            <a:ext cx="1107996" cy="276999"/>
          </a:xfrm>
          <a:prstGeom prst="rect">
            <a:avLst/>
          </a:prstGeom>
          <a:noFill/>
        </p:spPr>
        <p:txBody>
          <a:bodyPr wrap="none" rtlCol="0">
            <a:spAutoFit/>
          </a:bodyPr>
          <a:lstStyle/>
          <a:p>
            <a:r>
              <a:rPr kumimoji="1" lang="ja-JP" altLang="en-US" sz="1200" b="1" dirty="0" smtClean="0">
                <a:solidFill>
                  <a:srgbClr val="FF0000"/>
                </a:solidFill>
              </a:rPr>
              <a:t>悪い波及</a:t>
            </a:r>
            <a:r>
              <a:rPr kumimoji="1" lang="ja-JP" altLang="en-US" sz="1200" b="1" dirty="0">
                <a:solidFill>
                  <a:srgbClr val="FF0000"/>
                </a:solidFill>
              </a:rPr>
              <a:t>効果</a:t>
            </a:r>
          </a:p>
        </p:txBody>
      </p:sp>
      <p:sp>
        <p:nvSpPr>
          <p:cNvPr id="17" name="テキスト ボックス 16"/>
          <p:cNvSpPr txBox="1"/>
          <p:nvPr/>
        </p:nvSpPr>
        <p:spPr>
          <a:xfrm>
            <a:off x="-92870" y="6337399"/>
            <a:ext cx="1107996" cy="276999"/>
          </a:xfrm>
          <a:prstGeom prst="rect">
            <a:avLst/>
          </a:prstGeom>
          <a:noFill/>
        </p:spPr>
        <p:txBody>
          <a:bodyPr wrap="none" rtlCol="0">
            <a:spAutoFit/>
          </a:bodyPr>
          <a:lstStyle/>
          <a:p>
            <a:r>
              <a:rPr kumimoji="1" lang="ja-JP" altLang="en-US" sz="1200" b="1" dirty="0" smtClean="0">
                <a:solidFill>
                  <a:srgbClr val="FF0000"/>
                </a:solidFill>
              </a:rPr>
              <a:t>良い波及効果</a:t>
            </a:r>
            <a:endParaRPr kumimoji="1" lang="ja-JP" altLang="en-US" sz="1200" b="1" dirty="0">
              <a:solidFill>
                <a:srgbClr val="FF0000"/>
              </a:solidFill>
            </a:endParaRPr>
          </a:p>
        </p:txBody>
      </p:sp>
      <p:sp>
        <p:nvSpPr>
          <p:cNvPr id="20" name="テキスト ボックス 19"/>
          <p:cNvSpPr txBox="1"/>
          <p:nvPr/>
        </p:nvSpPr>
        <p:spPr>
          <a:xfrm>
            <a:off x="291303" y="6115299"/>
            <a:ext cx="153888" cy="123111"/>
          </a:xfrm>
          <a:prstGeom prst="rect">
            <a:avLst/>
          </a:prstGeom>
          <a:solidFill>
            <a:schemeClr val="bg1"/>
          </a:solidFill>
        </p:spPr>
        <p:txBody>
          <a:bodyPr wrap="none" lIns="0" tIns="0" rIns="0" bIns="0" rtlCol="0">
            <a:spAutoFit/>
          </a:bodyPr>
          <a:lstStyle/>
          <a:p>
            <a:r>
              <a:rPr kumimoji="1" lang="en-US" altLang="ja-JP" sz="800" dirty="0" smtClean="0">
                <a:solidFill>
                  <a:schemeClr val="tx1">
                    <a:lumMod val="50000"/>
                    <a:lumOff val="50000"/>
                  </a:schemeClr>
                </a:solidFill>
              </a:rPr>
              <a:t>100</a:t>
            </a:r>
            <a:endParaRPr kumimoji="1" lang="ja-JP" altLang="en-US" sz="800" dirty="0">
              <a:solidFill>
                <a:schemeClr val="tx1">
                  <a:lumMod val="50000"/>
                  <a:lumOff val="50000"/>
                </a:schemeClr>
              </a:solidFill>
            </a:endParaRPr>
          </a:p>
        </p:txBody>
      </p:sp>
      <p:sp>
        <p:nvSpPr>
          <p:cNvPr id="4" name="スライド番号プレースホルダー 3"/>
          <p:cNvSpPr>
            <a:spLocks noGrp="1"/>
          </p:cNvSpPr>
          <p:nvPr>
            <p:ph type="sldNum" sz="quarter" idx="12"/>
          </p:nvPr>
        </p:nvSpPr>
        <p:spPr>
          <a:xfrm>
            <a:off x="7065529" y="6505532"/>
            <a:ext cx="2057400" cy="365125"/>
          </a:xfrm>
        </p:spPr>
        <p:txBody>
          <a:bodyPr/>
          <a:lstStyle/>
          <a:p>
            <a:fld id="{45DA6D20-9D9A-4D1C-9CC2-BE8B074F0CEE}" type="slidenum">
              <a:rPr kumimoji="1" lang="ja-JP" altLang="en-US" smtClean="0"/>
              <a:t>17</a:t>
            </a:fld>
            <a:endParaRPr kumimoji="1" lang="ja-JP" altLang="en-US"/>
          </a:p>
        </p:txBody>
      </p:sp>
      <p:graphicFrame>
        <p:nvGraphicFramePr>
          <p:cNvPr id="27" name="図表 26"/>
          <p:cNvGraphicFramePr/>
          <p:nvPr>
            <p:extLst>
              <p:ext uri="{D42A27DB-BD31-4B8C-83A1-F6EECF244321}">
                <p14:modId xmlns:p14="http://schemas.microsoft.com/office/powerpoint/2010/main" val="3431081966"/>
              </p:ext>
            </p:extLst>
          </p:nvPr>
        </p:nvGraphicFramePr>
        <p:xfrm>
          <a:off x="7157862" y="3141927"/>
          <a:ext cx="1964691" cy="341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二等辺三角形 28"/>
          <p:cNvSpPr/>
          <p:nvPr/>
        </p:nvSpPr>
        <p:spPr>
          <a:xfrm>
            <a:off x="6801739" y="5486406"/>
            <a:ext cx="256750" cy="154546"/>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02377" y="4124224"/>
            <a:ext cx="825867" cy="246221"/>
          </a:xfrm>
          <a:prstGeom prst="rect">
            <a:avLst/>
          </a:prstGeom>
          <a:noFill/>
        </p:spPr>
        <p:txBody>
          <a:bodyPr wrap="none" rtlCol="0">
            <a:spAutoFit/>
          </a:bodyPr>
          <a:lstStyle/>
          <a:p>
            <a:r>
              <a:rPr kumimoji="1" lang="ja-JP" altLang="en-US" sz="1000" dirty="0" smtClean="0"/>
              <a:t>リサイクル</a:t>
            </a:r>
            <a:endParaRPr kumimoji="1" lang="ja-JP" altLang="en-US" sz="1000" dirty="0"/>
          </a:p>
        </p:txBody>
      </p:sp>
      <p:sp>
        <p:nvSpPr>
          <p:cNvPr id="33" name="テキスト ボックス 32"/>
          <p:cNvSpPr txBox="1"/>
          <p:nvPr/>
        </p:nvSpPr>
        <p:spPr>
          <a:xfrm>
            <a:off x="6866296" y="4922275"/>
            <a:ext cx="697627" cy="246221"/>
          </a:xfrm>
          <a:prstGeom prst="rect">
            <a:avLst/>
          </a:prstGeom>
          <a:noFill/>
        </p:spPr>
        <p:txBody>
          <a:bodyPr wrap="none" rtlCol="0">
            <a:spAutoFit/>
          </a:bodyPr>
          <a:lstStyle/>
          <a:p>
            <a:r>
              <a:rPr kumimoji="1" lang="ja-JP" altLang="en-US" sz="1000" dirty="0"/>
              <a:t>リユース</a:t>
            </a:r>
          </a:p>
        </p:txBody>
      </p:sp>
      <p:sp>
        <p:nvSpPr>
          <p:cNvPr id="34" name="山形 33"/>
          <p:cNvSpPr/>
          <p:nvPr/>
        </p:nvSpPr>
        <p:spPr>
          <a:xfrm rot="2687716">
            <a:off x="6256093" y="3225691"/>
            <a:ext cx="987143" cy="68433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テキスト ボックス 34"/>
          <p:cNvSpPr txBox="1"/>
          <p:nvPr/>
        </p:nvSpPr>
        <p:spPr>
          <a:xfrm>
            <a:off x="6592642" y="3490678"/>
            <a:ext cx="492443" cy="276999"/>
          </a:xfrm>
          <a:prstGeom prst="rect">
            <a:avLst/>
          </a:prstGeom>
          <a:noFill/>
        </p:spPr>
        <p:txBody>
          <a:bodyPr wrap="none" rtlCol="0">
            <a:spAutoFit/>
          </a:bodyPr>
          <a:lstStyle/>
          <a:p>
            <a:r>
              <a:rPr kumimoji="1" lang="ja-JP" altLang="en-US" sz="1200" dirty="0" smtClean="0">
                <a:solidFill>
                  <a:schemeClr val="bg1"/>
                </a:solidFill>
              </a:rPr>
              <a:t>資金</a:t>
            </a:r>
            <a:endParaRPr kumimoji="1" lang="ja-JP" altLang="en-US" sz="1200" dirty="0">
              <a:solidFill>
                <a:schemeClr val="bg1"/>
              </a:solidFill>
            </a:endParaRPr>
          </a:p>
        </p:txBody>
      </p:sp>
      <p:sp>
        <p:nvSpPr>
          <p:cNvPr id="36" name="テキスト ボックス 35"/>
          <p:cNvSpPr txBox="1"/>
          <p:nvPr/>
        </p:nvSpPr>
        <p:spPr>
          <a:xfrm>
            <a:off x="8602288" y="4004035"/>
            <a:ext cx="631261" cy="584775"/>
          </a:xfrm>
          <a:prstGeom prst="rect">
            <a:avLst/>
          </a:prstGeom>
          <a:noFill/>
        </p:spPr>
        <p:txBody>
          <a:bodyPr wrap="square" rtlCol="0">
            <a:spAutoFit/>
          </a:bodyPr>
          <a:lstStyle/>
          <a:p>
            <a:r>
              <a:rPr kumimoji="1" lang="ja-JP" altLang="en-US" sz="800" dirty="0" smtClean="0"/>
              <a:t>サプライチェーンマネジメント</a:t>
            </a:r>
            <a:endParaRPr kumimoji="1" lang="ja-JP" altLang="en-US" sz="800" dirty="0"/>
          </a:p>
        </p:txBody>
      </p:sp>
      <p:sp>
        <p:nvSpPr>
          <p:cNvPr id="37" name="右中かっこ 36"/>
          <p:cNvSpPr/>
          <p:nvPr/>
        </p:nvSpPr>
        <p:spPr>
          <a:xfrm>
            <a:off x="8569448" y="4028490"/>
            <a:ext cx="45719" cy="510105"/>
          </a:xfrm>
          <a:prstGeom prst="rightBrace">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6641509" y="6493743"/>
            <a:ext cx="2192854" cy="430887"/>
          </a:xfrm>
          <a:prstGeom prst="rect">
            <a:avLst/>
          </a:prstGeom>
          <a:noFill/>
        </p:spPr>
        <p:txBody>
          <a:bodyPr wrap="square" rtlCol="0">
            <a:spAutoFit/>
          </a:bodyPr>
          <a:lstStyle/>
          <a:p>
            <a:r>
              <a:rPr kumimoji="1" lang="ja-JP" altLang="en-US" sz="1050" dirty="0" smtClean="0"/>
              <a:t>物質のライフサイクル過程ごとの取組例のイメージ（事務局作成）</a:t>
            </a:r>
            <a:endParaRPr kumimoji="1" lang="ja-JP" altLang="en-US" sz="1050" dirty="0"/>
          </a:p>
        </p:txBody>
      </p:sp>
    </p:spTree>
    <p:extLst>
      <p:ext uri="{BB962C8B-B14F-4D97-AF65-F5344CB8AC3E}">
        <p14:creationId xmlns:p14="http://schemas.microsoft.com/office/powerpoint/2010/main" val="217932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３－３．対策を講ずるにあたっての留意点</a:t>
            </a:r>
            <a:endParaRPr kumimoji="1" lang="en-US" altLang="ja-JP" sz="2000" dirty="0"/>
          </a:p>
        </p:txBody>
      </p:sp>
      <p:sp>
        <p:nvSpPr>
          <p:cNvPr id="4" name="テキスト ボックス 3"/>
          <p:cNvSpPr txBox="1"/>
          <p:nvPr/>
        </p:nvSpPr>
        <p:spPr>
          <a:xfrm>
            <a:off x="6708" y="448003"/>
            <a:ext cx="9105363" cy="6668936"/>
          </a:xfrm>
          <a:prstGeom prst="rect">
            <a:avLst/>
          </a:prstGeom>
          <a:noFill/>
          <a:ln>
            <a:solidFill>
              <a:schemeClr val="tx1"/>
            </a:solidFill>
            <a:prstDash val="dash"/>
          </a:ln>
        </p:spPr>
        <p:txBody>
          <a:bodyPr wrap="square" lIns="36000" tIns="36000" rIns="36000" bIns="0" rtlCol="0">
            <a:spAutoFit/>
          </a:bodyPr>
          <a:lstStyle/>
          <a:p>
            <a:r>
              <a:rPr lang="ja-JP" altLang="en-US" sz="1600" b="1" dirty="0" smtClean="0"/>
              <a:t>（１）府民の理解と行動</a:t>
            </a:r>
            <a:endParaRPr lang="en-US" altLang="ja-JP" sz="700" b="1" dirty="0" smtClean="0"/>
          </a:p>
          <a:p>
            <a:pPr marL="720000" indent="-171450">
              <a:spcBef>
                <a:spcPts val="600"/>
              </a:spcBef>
              <a:buFont typeface="Wingdings" panose="05000000000000000000" pitchFamily="2" charset="2"/>
              <a:buChar char="Ø"/>
            </a:pPr>
            <a:r>
              <a:rPr lang="ja-JP" altLang="en-US" sz="1400" dirty="0"/>
              <a:t>資源やエネルギーの</a:t>
            </a:r>
            <a:r>
              <a:rPr lang="ja-JP" altLang="en-US" sz="1400" dirty="0" smtClean="0"/>
              <a:t>消費（</a:t>
            </a:r>
            <a:r>
              <a:rPr lang="ja-JP" altLang="en-US" sz="1400" dirty="0"/>
              <a:t>潜在的</a:t>
            </a:r>
            <a:r>
              <a:rPr lang="ja-JP" altLang="en-US" sz="1400" dirty="0" smtClean="0"/>
              <a:t>な消費を含む）など府民の原因寄与度が高い課題や、府民が自分事と捉えにくい課題（水不足や土地の劣化など府域では表面化していない課題</a:t>
            </a:r>
            <a:r>
              <a:rPr lang="ja-JP" altLang="en-US" sz="1400" dirty="0"/>
              <a:t>、</a:t>
            </a:r>
            <a:r>
              <a:rPr lang="ja-JP" altLang="en-US" sz="1400" dirty="0" smtClean="0"/>
              <a:t>児童労働など府域で身近に見られない課題など）に関し、その深刻度や府民との関わり、どのような行動をとれば解決の一助となるのかなどについて、わかりやすく啓発していくことが必要。</a:t>
            </a:r>
            <a:endParaRPr lang="en-US" altLang="ja-JP" sz="1400" dirty="0" smtClean="0"/>
          </a:p>
          <a:p>
            <a:pPr marL="720000" indent="-171450">
              <a:spcBef>
                <a:spcPts val="600"/>
              </a:spcBef>
              <a:buFont typeface="Wingdings" panose="05000000000000000000" pitchFamily="2" charset="2"/>
              <a:buChar char="Ø"/>
            </a:pPr>
            <a:r>
              <a:rPr lang="ja-JP" altLang="en-US" sz="1400" dirty="0" smtClean="0"/>
              <a:t>多くの府民に環境配慮の行動を促すためには、日常生活の様々</a:t>
            </a:r>
            <a:r>
              <a:rPr lang="ja-JP" altLang="en-US" sz="1400" dirty="0"/>
              <a:t>な</a:t>
            </a:r>
            <a:r>
              <a:rPr lang="ja-JP" altLang="en-US" sz="1400" dirty="0" smtClean="0"/>
              <a:t>事柄がある</a:t>
            </a:r>
            <a:r>
              <a:rPr lang="ja-JP" altLang="en-US" sz="1400" dirty="0"/>
              <a:t>中</a:t>
            </a:r>
            <a:r>
              <a:rPr lang="ja-JP" altLang="en-US" sz="1400" dirty="0" smtClean="0"/>
              <a:t>で常に環境配慮が念頭にあるようにしてもら</a:t>
            </a:r>
            <a:r>
              <a:rPr lang="ja-JP" altLang="en-US" sz="1400" dirty="0"/>
              <a:t>う</a:t>
            </a:r>
            <a:r>
              <a:rPr lang="ja-JP" altLang="en-US" sz="1400" dirty="0" smtClean="0"/>
              <a:t>か、環境配慮を意図したものではなくても副次的に環境配慮の行動をとってもらう</a:t>
            </a:r>
            <a:r>
              <a:rPr lang="en-US" altLang="ja-JP" sz="1400" baseline="40000" dirty="0" smtClean="0"/>
              <a:t>※</a:t>
            </a:r>
            <a:r>
              <a:rPr lang="ja-JP" altLang="en-US" sz="1400" dirty="0" smtClean="0"/>
              <a:t>ようにすることが必要。</a:t>
            </a:r>
            <a:endParaRPr lang="en-US" altLang="ja-JP" sz="1400" dirty="0" smtClean="0"/>
          </a:p>
          <a:p>
            <a:r>
              <a:rPr lang="ja-JP" altLang="en-US" sz="1400" dirty="0" smtClean="0"/>
              <a:t>　　　</a:t>
            </a:r>
            <a:r>
              <a:rPr lang="ja-JP" altLang="en-US" sz="1400" dirty="0"/>
              <a:t>　</a:t>
            </a:r>
            <a:r>
              <a:rPr lang="ja-JP" altLang="en-US" sz="1400" dirty="0" smtClean="0"/>
              <a:t> </a:t>
            </a:r>
            <a:r>
              <a:rPr lang="en-US" altLang="ja-JP" sz="1200" dirty="0" smtClean="0"/>
              <a:t>※ </a:t>
            </a:r>
            <a:r>
              <a:rPr lang="ja-JP" altLang="en-US" sz="1200" dirty="0" smtClean="0"/>
              <a:t>好奇心や遊び心の刺激による行動変容や、ごみ袋の有料化による家庭ごみの発生抑制など</a:t>
            </a:r>
            <a:endParaRPr lang="en-US" altLang="ja-JP" sz="1200" dirty="0" smtClean="0"/>
          </a:p>
          <a:p>
            <a:pPr marL="720000" indent="-171450">
              <a:spcBef>
                <a:spcPts val="600"/>
              </a:spcBef>
              <a:buFont typeface="Wingdings" panose="05000000000000000000" pitchFamily="2" charset="2"/>
              <a:buChar char="Ø"/>
            </a:pPr>
            <a:r>
              <a:rPr lang="ja-JP" altLang="en-US" sz="1400" dirty="0" smtClean="0"/>
              <a:t>対策に実効性をもたせるためには、府民の賛同が不可欠であるところ、より多くの府民に対策への賛否や考えについて意思表示をしてもらうように促すことが必要。</a:t>
            </a:r>
            <a:endParaRPr lang="en-US" altLang="ja-JP" sz="1400" dirty="0" smtClean="0"/>
          </a:p>
          <a:p>
            <a:pPr marL="548550">
              <a:spcBef>
                <a:spcPts val="600"/>
              </a:spcBef>
            </a:pPr>
            <a:endParaRPr lang="en-US" altLang="ja-JP" sz="1000" dirty="0"/>
          </a:p>
          <a:p>
            <a:r>
              <a:rPr lang="ja-JP" altLang="en-US" sz="1600" b="1" dirty="0" smtClean="0"/>
              <a:t>（</a:t>
            </a:r>
            <a:r>
              <a:rPr lang="ja-JP" altLang="en-US" sz="1600" b="1" dirty="0"/>
              <a:t>２）世界の課題に積極的に取り組むことは、経済的なビハインドになるのか</a:t>
            </a:r>
            <a:endParaRPr lang="en-US" altLang="ja-JP" sz="1600" b="1" dirty="0"/>
          </a:p>
          <a:p>
            <a:pPr marL="720000" indent="-171450">
              <a:spcBef>
                <a:spcPts val="600"/>
              </a:spcBef>
              <a:buFont typeface="Wingdings" panose="05000000000000000000" pitchFamily="2" charset="2"/>
              <a:buChar char="Ø"/>
            </a:pPr>
            <a:r>
              <a:rPr lang="ja-JP" altLang="en-US" sz="1400" dirty="0" smtClean="0"/>
              <a:t>取組みによる便益が、取り組んでいない人にも同等に分配される社会であれば、経済的ビハインドになりえる。しかし、</a:t>
            </a:r>
            <a:r>
              <a:rPr lang="en-US" altLang="ja-JP" sz="1400" dirty="0" smtClean="0"/>
              <a:t>ESG</a:t>
            </a:r>
            <a:r>
              <a:rPr lang="ja-JP" altLang="en-US" sz="1400" dirty="0"/>
              <a:t>金融の</a:t>
            </a:r>
            <a:r>
              <a:rPr lang="ja-JP" altLang="en-US" sz="1400" dirty="0" smtClean="0"/>
              <a:t>主流化の</a:t>
            </a:r>
            <a:r>
              <a:rPr lang="ja-JP" altLang="en-US" sz="1400" dirty="0"/>
              <a:t>流れを踏まえると、持続可能な経済への移行に乗り遅れることこそが、経済的ビハインドになるのではないか。</a:t>
            </a:r>
            <a:endParaRPr lang="en-US" altLang="ja-JP" sz="1400" dirty="0"/>
          </a:p>
          <a:p>
            <a:pPr marL="548550"/>
            <a:r>
              <a:rPr lang="ja-JP" altLang="en-US" sz="1100" dirty="0" smtClean="0"/>
              <a:t>（</a:t>
            </a:r>
            <a:r>
              <a:rPr lang="en-US" altLang="ja-JP" sz="1100" dirty="0" smtClean="0"/>
              <a:t>PRI</a:t>
            </a:r>
            <a:r>
              <a:rPr lang="en-US" altLang="ja-JP" sz="1050" dirty="0" smtClean="0"/>
              <a:t>(</a:t>
            </a:r>
            <a:r>
              <a:rPr lang="ja-JP" altLang="en-US" sz="1050" dirty="0" smtClean="0"/>
              <a:t>責任投資原則</a:t>
            </a:r>
            <a:r>
              <a:rPr lang="en-US" altLang="ja-JP" sz="1050" dirty="0" smtClean="0"/>
              <a:t>)</a:t>
            </a:r>
            <a:r>
              <a:rPr lang="ja-JP" altLang="en-US" sz="1100" dirty="0" smtClean="0"/>
              <a:t>や</a:t>
            </a:r>
            <a:r>
              <a:rPr lang="en-US" altLang="ja-JP" sz="1100" dirty="0" smtClean="0"/>
              <a:t>PRB</a:t>
            </a:r>
            <a:r>
              <a:rPr lang="en-US" altLang="ja-JP" sz="1050" dirty="0" smtClean="0"/>
              <a:t>(</a:t>
            </a:r>
            <a:r>
              <a:rPr lang="ja-JP" altLang="en-US" sz="1050" dirty="0" smtClean="0"/>
              <a:t>責任銀行原則</a:t>
            </a:r>
            <a:r>
              <a:rPr lang="en-US" altLang="ja-JP" sz="1050" dirty="0" smtClean="0"/>
              <a:t>)</a:t>
            </a:r>
            <a:r>
              <a:rPr lang="ja-JP" altLang="en-US" sz="1100" dirty="0" smtClean="0"/>
              <a:t>など</a:t>
            </a:r>
            <a:r>
              <a:rPr lang="en-US" altLang="ja-JP" sz="1100" dirty="0" smtClean="0"/>
              <a:t>ESG</a:t>
            </a:r>
            <a:r>
              <a:rPr lang="ja-JP" altLang="en-US" sz="1100" dirty="0" smtClean="0"/>
              <a:t>金融が民生</a:t>
            </a:r>
            <a:r>
              <a:rPr lang="ja-JP" altLang="en-US" sz="1100" dirty="0"/>
              <a:t>部門</a:t>
            </a:r>
            <a:r>
              <a:rPr lang="ja-JP" altLang="en-US" sz="1100" dirty="0" smtClean="0"/>
              <a:t>で先行。</a:t>
            </a:r>
            <a:r>
              <a:rPr lang="en-US" altLang="ja-JP" sz="1100" dirty="0" smtClean="0"/>
              <a:t>EU</a:t>
            </a:r>
            <a:r>
              <a:rPr lang="ja-JP" altLang="en-US" sz="1100" dirty="0" smtClean="0"/>
              <a:t>におけ</a:t>
            </a:r>
            <a:r>
              <a:rPr lang="ja-JP" altLang="en-US" sz="1100" dirty="0"/>
              <a:t>る</a:t>
            </a:r>
            <a:r>
              <a:rPr lang="en-US" altLang="ja-JP" sz="1100" dirty="0" smtClean="0"/>
              <a:t>sustainable finance</a:t>
            </a:r>
            <a:r>
              <a:rPr lang="ja-JP" altLang="en-US" sz="1100" dirty="0" smtClean="0"/>
              <a:t>の</a:t>
            </a:r>
            <a:r>
              <a:rPr lang="ja-JP" altLang="en-US" sz="1100" spc="-150" dirty="0" smtClean="0"/>
              <a:t>タクソノミー</a:t>
            </a:r>
            <a:r>
              <a:rPr lang="ja-JP" altLang="en-US" sz="1100" dirty="0" smtClean="0"/>
              <a:t>策定の動きもある</a:t>
            </a:r>
            <a:r>
              <a:rPr lang="ja-JP" altLang="en-US" sz="1100" spc="-300" dirty="0" smtClean="0"/>
              <a:t>。）</a:t>
            </a:r>
            <a:endParaRPr lang="en-US" altLang="ja-JP" sz="1100" spc="-300" dirty="0" smtClean="0"/>
          </a:p>
          <a:p>
            <a:pPr marL="720000" indent="-171450">
              <a:spcBef>
                <a:spcPts val="600"/>
              </a:spcBef>
              <a:buFont typeface="Wingdings" panose="05000000000000000000" pitchFamily="2" charset="2"/>
              <a:buChar char="Ø"/>
            </a:pPr>
            <a:r>
              <a:rPr lang="ja-JP" altLang="en-US" sz="1400" dirty="0" smtClean="0"/>
              <a:t>そうであれば、府域においても、短期の収益を追求するビジネスではなく、持続可能なビジネスが主流になるように、経済の仕組みを改善することが必要</a:t>
            </a:r>
            <a:r>
              <a:rPr lang="ja-JP" altLang="en-US" sz="1200" dirty="0" smtClean="0"/>
              <a:t>（最終消費の嗜好の改善、共生型の経営の推奨・発信、外部経済の内部化、地方金融機関における</a:t>
            </a:r>
            <a:r>
              <a:rPr lang="en-US" altLang="ja-JP" sz="1200" dirty="0" smtClean="0"/>
              <a:t>ESG</a:t>
            </a:r>
            <a:r>
              <a:rPr lang="ja-JP" altLang="en-US" sz="1200" dirty="0" smtClean="0"/>
              <a:t>金融の</a:t>
            </a:r>
            <a:r>
              <a:rPr lang="ja-JP" altLang="en-US" sz="1200" dirty="0"/>
              <a:t>促進</a:t>
            </a:r>
            <a:r>
              <a:rPr lang="ja-JP" altLang="en-US" sz="1200" dirty="0" smtClean="0"/>
              <a:t>など）</a:t>
            </a:r>
            <a:r>
              <a:rPr lang="ja-JP" altLang="en-US" sz="1400" dirty="0" smtClean="0"/>
              <a:t>。</a:t>
            </a:r>
            <a:endParaRPr lang="en-US" altLang="ja-JP" sz="1400" dirty="0" smtClean="0"/>
          </a:p>
          <a:p>
            <a:pPr marL="720000" indent="-171450">
              <a:spcBef>
                <a:spcPts val="600"/>
              </a:spcBef>
              <a:buFont typeface="Wingdings" panose="05000000000000000000" pitchFamily="2" charset="2"/>
              <a:buChar char="Ø"/>
            </a:pPr>
            <a:r>
              <a:rPr lang="ja-JP" altLang="en-US" sz="1400" dirty="0" smtClean="0"/>
              <a:t>ただし、経済の仕組みの改善については、ビジネス圏域が府域を大きく超えているところ、カーボンプライシング（炭素に価格付け）のように府のみで対応することが困難な手法もある。</a:t>
            </a:r>
            <a:endParaRPr lang="en-US" altLang="ja-JP" sz="1400" dirty="0" smtClean="0"/>
          </a:p>
          <a:p>
            <a:pPr marL="720000" indent="-171450">
              <a:spcBef>
                <a:spcPts val="600"/>
              </a:spcBef>
              <a:buFont typeface="Wingdings" panose="05000000000000000000" pitchFamily="2" charset="2"/>
              <a:buChar char="Ø"/>
            </a:pPr>
            <a:r>
              <a:rPr lang="ja-JP" altLang="en-US" sz="1400" dirty="0" smtClean="0"/>
              <a:t>な</a:t>
            </a:r>
            <a:r>
              <a:rPr lang="ja-JP" altLang="en-US" sz="1400" dirty="0"/>
              <a:t>お</a:t>
            </a:r>
            <a:r>
              <a:rPr lang="ja-JP" altLang="en-US" sz="1400" dirty="0" smtClean="0"/>
              <a:t>、インパクト評価については、結局</a:t>
            </a:r>
            <a:r>
              <a:rPr lang="ja-JP" altLang="en-US" sz="1400" dirty="0"/>
              <a:t>、</a:t>
            </a:r>
            <a:r>
              <a:rPr lang="ja-JP" altLang="en-US" sz="1400" dirty="0" smtClean="0"/>
              <a:t>事業案件ごとに評価せざるを得ないところ、投融資を行う者やビジネスを行う者が、それぞれの事業に応じて模索していくべきではないか。</a:t>
            </a:r>
            <a:endParaRPr lang="en-US" altLang="ja-JP" sz="1200" dirty="0" smtClean="0"/>
          </a:p>
          <a:p>
            <a:endParaRPr lang="en-US" altLang="ja-JP" sz="1000" b="1" dirty="0" smtClean="0"/>
          </a:p>
          <a:p>
            <a:r>
              <a:rPr lang="ja-JP" altLang="en-US" sz="1600" b="1" dirty="0" smtClean="0"/>
              <a:t>（３）世界全体での取組みの促進</a:t>
            </a:r>
            <a:endParaRPr lang="en-US" altLang="ja-JP" sz="1600" b="1" dirty="0" smtClean="0"/>
          </a:p>
          <a:p>
            <a:pPr marL="720000" indent="-171450">
              <a:spcBef>
                <a:spcPts val="600"/>
              </a:spcBef>
              <a:buFont typeface="Wingdings" panose="05000000000000000000" pitchFamily="2" charset="2"/>
              <a:buChar char="Ø"/>
            </a:pPr>
            <a:r>
              <a:rPr lang="ja-JP" altLang="en-US" sz="1400" dirty="0" smtClean="0"/>
              <a:t>２０２５年大阪・関西万博をきっかけに、持続可能な社会を実現するための仕組みを発信</a:t>
            </a:r>
            <a:endParaRPr lang="en-US" altLang="ja-JP" sz="1400" dirty="0" smtClean="0"/>
          </a:p>
        </p:txBody>
      </p:sp>
      <p:sp>
        <p:nvSpPr>
          <p:cNvPr id="3" name="スライド番号プレースホルダー 2"/>
          <p:cNvSpPr>
            <a:spLocks noGrp="1"/>
          </p:cNvSpPr>
          <p:nvPr>
            <p:ph type="sldNum" sz="quarter" idx="12"/>
          </p:nvPr>
        </p:nvSpPr>
        <p:spPr>
          <a:xfrm>
            <a:off x="7054671" y="6562942"/>
            <a:ext cx="2057400" cy="365125"/>
          </a:xfrm>
        </p:spPr>
        <p:txBody>
          <a:bodyPr/>
          <a:lstStyle/>
          <a:p>
            <a:fld id="{45DA6D20-9D9A-4D1C-9CC2-BE8B074F0CEE}" type="slidenum">
              <a:rPr kumimoji="1" lang="ja-JP" altLang="en-US" smtClean="0"/>
              <a:t>18</a:t>
            </a:fld>
            <a:endParaRPr kumimoji="1" lang="ja-JP" altLang="en-US" dirty="0"/>
          </a:p>
        </p:txBody>
      </p:sp>
    </p:spTree>
    <p:extLst>
      <p:ext uri="{BB962C8B-B14F-4D97-AF65-F5344CB8AC3E}">
        <p14:creationId xmlns:p14="http://schemas.microsoft.com/office/powerpoint/2010/main" val="10451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テキスト ボックス 110"/>
          <p:cNvSpPr txBox="1"/>
          <p:nvPr/>
        </p:nvSpPr>
        <p:spPr>
          <a:xfrm>
            <a:off x="6519007" y="4389422"/>
            <a:ext cx="2521470"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環境負荷の高い食糧</a:t>
            </a:r>
            <a:r>
              <a:rPr kumimoji="1" lang="ja-JP" altLang="en-US" sz="1200" dirty="0"/>
              <a:t>の</a:t>
            </a:r>
            <a:r>
              <a:rPr kumimoji="1" lang="ja-JP" altLang="en-US" sz="1200" dirty="0" smtClean="0"/>
              <a:t>需要の増加</a:t>
            </a:r>
            <a:endParaRPr kumimoji="1" lang="en-US" altLang="ja-JP" sz="1200" dirty="0" smtClean="0"/>
          </a:p>
          <a:p>
            <a:r>
              <a:rPr kumimoji="1" lang="en-US" altLang="ja-JP" sz="1200" dirty="0" smtClean="0"/>
              <a:t>(</a:t>
            </a:r>
            <a:r>
              <a:rPr kumimoji="1" lang="ja-JP" altLang="en-US" sz="1200" dirty="0"/>
              <a:t>栄養単価あたりの必要農地面積・エネルギーが</a:t>
            </a:r>
            <a:r>
              <a:rPr kumimoji="1" lang="ja-JP" altLang="en-US" sz="1200" dirty="0" smtClean="0"/>
              <a:t>高い等</a:t>
            </a:r>
            <a:r>
              <a:rPr kumimoji="1" lang="en-US" altLang="ja-JP" sz="1200" dirty="0" smtClean="0"/>
              <a:t>)</a:t>
            </a:r>
            <a:endParaRPr kumimoji="1" lang="ja-JP" altLang="en-US" sz="1200" dirty="0"/>
          </a:p>
        </p:txBody>
      </p:sp>
      <p:cxnSp>
        <p:nvCxnSpPr>
          <p:cNvPr id="120" name="直線矢印コネクタ 119"/>
          <p:cNvCxnSpPr>
            <a:stCxn id="101" idx="1"/>
          </p:cNvCxnSpPr>
          <p:nvPr/>
        </p:nvCxnSpPr>
        <p:spPr>
          <a:xfrm flipH="1">
            <a:off x="1888830" y="2456834"/>
            <a:ext cx="1894754" cy="29832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46" name="角丸四角形 145"/>
          <p:cNvSpPr/>
          <p:nvPr/>
        </p:nvSpPr>
        <p:spPr>
          <a:xfrm>
            <a:off x="59639" y="6218902"/>
            <a:ext cx="9019473" cy="590707"/>
          </a:xfrm>
          <a:prstGeom prst="roundRect">
            <a:avLst>
              <a:gd name="adj" fmla="val 6892"/>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54592" y="5299344"/>
            <a:ext cx="1885933" cy="461665"/>
          </a:xfrm>
          <a:prstGeom prst="rect">
            <a:avLst/>
          </a:prstGeom>
          <a:ln w="28575" cmpd="thickThi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smtClean="0"/>
              <a:t>世界人口・豊かな食生活をおくる人口の増加</a:t>
            </a:r>
            <a:endParaRPr kumimoji="1" lang="ja-JP" altLang="en-US" sz="1200" b="1" dirty="0"/>
          </a:p>
        </p:txBody>
      </p:sp>
      <p:sp>
        <p:nvSpPr>
          <p:cNvPr id="122" name="テキスト ボックス 121"/>
          <p:cNvSpPr txBox="1"/>
          <p:nvPr/>
        </p:nvSpPr>
        <p:spPr>
          <a:xfrm>
            <a:off x="0" y="11326"/>
            <a:ext cx="9144000" cy="603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36000" rIns="72000" bIns="18000" rtlCol="0">
            <a:spAutoFit/>
          </a:bodyPr>
          <a:lstStyle/>
          <a:p>
            <a:r>
              <a:rPr kumimoji="1" lang="ja-JP" altLang="en-US" sz="2000" dirty="0" smtClean="0"/>
              <a:t>府民の食生活と</a:t>
            </a:r>
            <a:r>
              <a:rPr kumimoji="1" lang="en-US" altLang="ja-JP" sz="2000" dirty="0" smtClean="0"/>
              <a:t>SDGs</a:t>
            </a:r>
            <a:r>
              <a:rPr kumimoji="1" lang="ja-JP" altLang="en-US" sz="2000" dirty="0" smtClean="0"/>
              <a:t>との関係性</a:t>
            </a:r>
            <a:endParaRPr kumimoji="1" lang="en-US" altLang="ja-JP" sz="2000" dirty="0" smtClean="0"/>
          </a:p>
          <a:p>
            <a:pPr>
              <a:spcBef>
                <a:spcPts val="200"/>
              </a:spcBef>
            </a:pPr>
            <a:r>
              <a:rPr kumimoji="1" lang="ja-JP" altLang="en-US" sz="1400" dirty="0" smtClean="0"/>
              <a:t>（府民の食生活における取組が、世界的な人口増加・食生活の変化による環境・社会経済課題解決に貢献）</a:t>
            </a:r>
            <a:endParaRPr kumimoji="1" lang="en-US" altLang="ja-JP" sz="1400" dirty="0" smtClean="0"/>
          </a:p>
        </p:txBody>
      </p:sp>
      <p:sp>
        <p:nvSpPr>
          <p:cNvPr id="3" name="スライド番号プレースホルダー 2"/>
          <p:cNvSpPr>
            <a:spLocks noGrp="1"/>
          </p:cNvSpPr>
          <p:nvPr>
            <p:ph type="sldNum" sz="quarter" idx="12"/>
          </p:nvPr>
        </p:nvSpPr>
        <p:spPr>
          <a:xfrm>
            <a:off x="8446057" y="6505726"/>
            <a:ext cx="637886" cy="365125"/>
          </a:xfrm>
        </p:spPr>
        <p:txBody>
          <a:bodyPr/>
          <a:lstStyle/>
          <a:p>
            <a:fld id="{45DA6D20-9D9A-4D1C-9CC2-BE8B074F0CEE}" type="slidenum">
              <a:rPr kumimoji="1" lang="ja-JP" altLang="en-US" smtClean="0"/>
              <a:t>19</a:t>
            </a:fld>
            <a:endParaRPr kumimoji="1" lang="ja-JP" altLang="en-US" dirty="0"/>
          </a:p>
        </p:txBody>
      </p:sp>
      <p:sp>
        <p:nvSpPr>
          <p:cNvPr id="66" name="テキスト ボックス 65"/>
          <p:cNvSpPr txBox="1"/>
          <p:nvPr/>
        </p:nvSpPr>
        <p:spPr>
          <a:xfrm>
            <a:off x="6056020" y="3878360"/>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農地の需要の増加　</a:t>
            </a:r>
            <a:endParaRPr kumimoji="1" lang="ja-JP" altLang="en-US" sz="1200" dirty="0"/>
          </a:p>
        </p:txBody>
      </p:sp>
      <p:sp>
        <p:nvSpPr>
          <p:cNvPr id="65" name="テキスト ボックス 64"/>
          <p:cNvSpPr txBox="1"/>
          <p:nvPr/>
        </p:nvSpPr>
        <p:spPr>
          <a:xfrm>
            <a:off x="4872325" y="5491431"/>
            <a:ext cx="1569660" cy="276999"/>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食糧の需要の増加</a:t>
            </a:r>
            <a:r>
              <a:rPr kumimoji="1" lang="ja-JP" altLang="en-US" sz="1200" dirty="0"/>
              <a:t>　</a:t>
            </a:r>
            <a:endParaRPr kumimoji="1" lang="en-US" altLang="ja-JP" sz="1200" dirty="0" smtClean="0"/>
          </a:p>
        </p:txBody>
      </p:sp>
      <p:sp>
        <p:nvSpPr>
          <p:cNvPr id="70" name="テキスト ボックス 69"/>
          <p:cNvSpPr txBox="1"/>
          <p:nvPr/>
        </p:nvSpPr>
        <p:spPr>
          <a:xfrm>
            <a:off x="4589797" y="3289317"/>
            <a:ext cx="247856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農地開拓（森林→農地）の増加　</a:t>
            </a:r>
            <a:endParaRPr kumimoji="1" lang="ja-JP" altLang="en-US" sz="1200" dirty="0"/>
          </a:p>
        </p:txBody>
      </p:sp>
      <p:sp>
        <p:nvSpPr>
          <p:cNvPr id="71" name="テキスト ボックス 70"/>
          <p:cNvSpPr txBox="1"/>
          <p:nvPr/>
        </p:nvSpPr>
        <p:spPr>
          <a:xfrm>
            <a:off x="3787200" y="1897571"/>
            <a:ext cx="23841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生物</a:t>
            </a:r>
            <a:r>
              <a:rPr kumimoji="1" lang="ja-JP" altLang="en-US" sz="1200" dirty="0"/>
              <a:t>多様性</a:t>
            </a:r>
            <a:r>
              <a:rPr kumimoji="1" lang="ja-JP" altLang="en-US" sz="1200" dirty="0" smtClean="0"/>
              <a:t>の低下　　</a:t>
            </a:r>
            <a:endParaRPr kumimoji="1" lang="ja-JP" altLang="en-US" sz="1200" dirty="0"/>
          </a:p>
        </p:txBody>
      </p:sp>
      <p:sp>
        <p:nvSpPr>
          <p:cNvPr id="75" name="テキスト ボックス 74"/>
          <p:cNvSpPr txBox="1"/>
          <p:nvPr/>
        </p:nvSpPr>
        <p:spPr>
          <a:xfrm>
            <a:off x="7375285" y="3289317"/>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淡水の需要の増加　</a:t>
            </a:r>
            <a:endParaRPr kumimoji="1" lang="ja-JP" altLang="en-US" sz="1200" dirty="0"/>
          </a:p>
        </p:txBody>
      </p:sp>
      <p:sp>
        <p:nvSpPr>
          <p:cNvPr id="76" name="テキスト ボックス 75"/>
          <p:cNvSpPr txBox="1"/>
          <p:nvPr/>
        </p:nvSpPr>
        <p:spPr>
          <a:xfrm>
            <a:off x="6847251" y="2689832"/>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淡水利用量の増加　</a:t>
            </a:r>
            <a:endParaRPr kumimoji="1" lang="ja-JP" altLang="en-US" sz="1200" dirty="0"/>
          </a:p>
        </p:txBody>
      </p:sp>
      <p:sp>
        <p:nvSpPr>
          <p:cNvPr id="79" name="テキスト ボックス 78"/>
          <p:cNvSpPr txBox="1"/>
          <p:nvPr/>
        </p:nvSpPr>
        <p:spPr>
          <a:xfrm>
            <a:off x="2014049" y="5896638"/>
            <a:ext cx="1414412" cy="76944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社会的弱者がより影響を受ける</a:t>
            </a:r>
            <a:endParaRPr kumimoji="1" lang="en-US" altLang="ja-JP" sz="1200" dirty="0" smtClean="0"/>
          </a:p>
          <a:p>
            <a:pPr>
              <a:lnSpc>
                <a:spcPts val="1200"/>
              </a:lnSpc>
            </a:pPr>
            <a:r>
              <a:rPr kumimoji="1" lang="en-US" altLang="ja-JP" sz="1100" dirty="0"/>
              <a:t>(</a:t>
            </a:r>
            <a:r>
              <a:rPr kumimoji="1" lang="ja-JP" altLang="en-US" sz="1100" dirty="0" smtClean="0"/>
              <a:t>災害被害・食料の入手しにくさ</a:t>
            </a:r>
            <a:r>
              <a:rPr kumimoji="1" lang="en-US" altLang="ja-JP" sz="1100" dirty="0" smtClean="0"/>
              <a:t>)</a:t>
            </a:r>
            <a:endParaRPr kumimoji="1" lang="ja-JP" altLang="en-US" sz="1100" dirty="0"/>
          </a:p>
        </p:txBody>
      </p:sp>
      <p:sp>
        <p:nvSpPr>
          <p:cNvPr id="81" name="テキスト ボックス 80"/>
          <p:cNvSpPr txBox="1"/>
          <p:nvPr/>
        </p:nvSpPr>
        <p:spPr>
          <a:xfrm>
            <a:off x="445659" y="2640824"/>
            <a:ext cx="143830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人為的な気候変動影響の深刻化　　</a:t>
            </a:r>
            <a:endParaRPr kumimoji="1" lang="ja-JP" altLang="en-US" sz="1200" dirty="0"/>
          </a:p>
        </p:txBody>
      </p:sp>
      <p:sp>
        <p:nvSpPr>
          <p:cNvPr id="82" name="テキスト ボックス 81"/>
          <p:cNvSpPr txBox="1"/>
          <p:nvPr/>
        </p:nvSpPr>
        <p:spPr>
          <a:xfrm>
            <a:off x="1870846" y="1719985"/>
            <a:ext cx="156966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農地の劣化</a:t>
            </a:r>
            <a:endParaRPr kumimoji="1" lang="en-US" altLang="ja-JP" sz="1200" dirty="0" smtClean="0"/>
          </a:p>
          <a:p>
            <a:r>
              <a:rPr kumimoji="1" lang="ja-JP" altLang="en-US" sz="1200" dirty="0" smtClean="0"/>
              <a:t>花粉媒介者の減少　</a:t>
            </a:r>
            <a:endParaRPr kumimoji="1" lang="ja-JP" altLang="en-US" sz="1200" dirty="0"/>
          </a:p>
        </p:txBody>
      </p:sp>
      <p:sp>
        <p:nvSpPr>
          <p:cNvPr id="83" name="テキスト ボックス 82"/>
          <p:cNvSpPr txBox="1"/>
          <p:nvPr/>
        </p:nvSpPr>
        <p:spPr>
          <a:xfrm>
            <a:off x="118294" y="6027323"/>
            <a:ext cx="1645276" cy="64633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災害発生の増加・被害の甚大化</a:t>
            </a:r>
            <a:r>
              <a:rPr kumimoji="1" lang="en-US" altLang="ja-JP" sz="1200" dirty="0" smtClean="0"/>
              <a:t>(</a:t>
            </a:r>
            <a:r>
              <a:rPr kumimoji="1" lang="ja-JP" altLang="en-US" sz="1200" dirty="0" smtClean="0"/>
              <a:t>風水害</a:t>
            </a:r>
            <a:r>
              <a:rPr kumimoji="1" lang="ja-JP" altLang="en-US" sz="1200" spc="-300" dirty="0" smtClean="0"/>
              <a:t>、</a:t>
            </a:r>
            <a:r>
              <a:rPr kumimoji="1" lang="ja-JP" altLang="en-US" sz="1200" dirty="0" smtClean="0"/>
              <a:t>土砂崩れ</a:t>
            </a:r>
            <a:r>
              <a:rPr kumimoji="1" lang="ja-JP" altLang="en-US" sz="1200" spc="-300" dirty="0" smtClean="0"/>
              <a:t>、</a:t>
            </a:r>
            <a:r>
              <a:rPr kumimoji="1" lang="ja-JP" altLang="en-US" sz="1200" dirty="0" smtClean="0"/>
              <a:t>海岸浸食など</a:t>
            </a:r>
            <a:r>
              <a:rPr kumimoji="1" lang="en-US" altLang="ja-JP" sz="1200" dirty="0" smtClean="0"/>
              <a:t>)</a:t>
            </a:r>
            <a:endParaRPr kumimoji="1" lang="ja-JP" altLang="en-US" sz="1200" dirty="0"/>
          </a:p>
        </p:txBody>
      </p:sp>
      <p:cxnSp>
        <p:nvCxnSpPr>
          <p:cNvPr id="85" name="直線矢印コネクタ 84"/>
          <p:cNvCxnSpPr/>
          <p:nvPr/>
        </p:nvCxnSpPr>
        <p:spPr>
          <a:xfrm flipH="1" flipV="1">
            <a:off x="7535843" y="3535780"/>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6" name="直線矢印コネクタ 85"/>
          <p:cNvCxnSpPr/>
          <p:nvPr/>
        </p:nvCxnSpPr>
        <p:spPr>
          <a:xfrm flipH="1" flipV="1">
            <a:off x="7529220" y="2928296"/>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flipV="1">
            <a:off x="6451367" y="5616721"/>
            <a:ext cx="303225" cy="360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flipV="1">
            <a:off x="7014598" y="5038591"/>
            <a:ext cx="5372" cy="24035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flipH="1" flipV="1">
            <a:off x="6262983" y="3546961"/>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flipV="1">
            <a:off x="6362729" y="1814619"/>
            <a:ext cx="2575" cy="1451603"/>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flipH="1" flipV="1">
            <a:off x="6549873" y="1809833"/>
            <a:ext cx="464728" cy="879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3" name="直線矢印コネクタ 102"/>
          <p:cNvCxnSpPr/>
          <p:nvPr/>
        </p:nvCxnSpPr>
        <p:spPr>
          <a:xfrm flipH="1">
            <a:off x="1887042" y="2900255"/>
            <a:ext cx="1898280" cy="636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4" name="直線矢印コネクタ 103"/>
          <p:cNvCxnSpPr/>
          <p:nvPr/>
        </p:nvCxnSpPr>
        <p:spPr>
          <a:xfrm flipH="1">
            <a:off x="3401237" y="6127167"/>
            <a:ext cx="543134" cy="90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2" name="直線矢印コネクタ 111"/>
          <p:cNvCxnSpPr/>
          <p:nvPr/>
        </p:nvCxnSpPr>
        <p:spPr>
          <a:xfrm flipV="1">
            <a:off x="7014598" y="4172392"/>
            <a:ext cx="0" cy="184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4" name="直線矢印コネクタ 113"/>
          <p:cNvCxnSpPr/>
          <p:nvPr/>
        </p:nvCxnSpPr>
        <p:spPr>
          <a:xfrm flipV="1">
            <a:off x="6262983" y="4172392"/>
            <a:ext cx="195" cy="131903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21" name="テキスト ボックス 120"/>
          <p:cNvSpPr txBox="1"/>
          <p:nvPr/>
        </p:nvSpPr>
        <p:spPr>
          <a:xfrm>
            <a:off x="966090" y="4391219"/>
            <a:ext cx="1978771"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輸送負荷や生産にかかるエネルギーの増加　</a:t>
            </a:r>
            <a:endParaRPr kumimoji="1" lang="ja-JP" altLang="en-US" sz="1200" dirty="0"/>
          </a:p>
        </p:txBody>
      </p:sp>
      <p:sp>
        <p:nvSpPr>
          <p:cNvPr id="123" name="テキスト ボックス 122"/>
          <p:cNvSpPr txBox="1"/>
          <p:nvPr/>
        </p:nvSpPr>
        <p:spPr>
          <a:xfrm>
            <a:off x="1385974" y="3366233"/>
            <a:ext cx="136883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収穫量の減少</a:t>
            </a:r>
            <a:endParaRPr kumimoji="1" lang="en-US" altLang="ja-JP" sz="1200" dirty="0" smtClean="0"/>
          </a:p>
        </p:txBody>
      </p:sp>
      <p:cxnSp>
        <p:nvCxnSpPr>
          <p:cNvPr id="124" name="直線矢印コネクタ 123"/>
          <p:cNvCxnSpPr/>
          <p:nvPr/>
        </p:nvCxnSpPr>
        <p:spPr>
          <a:xfrm>
            <a:off x="2369592" y="2195653"/>
            <a:ext cx="9842" cy="1156577"/>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flipH="1">
            <a:off x="1466932" y="3101903"/>
            <a:ext cx="17380" cy="238512"/>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2698189" y="3669050"/>
            <a:ext cx="8868" cy="23045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p:nvPr/>
        </p:nvCxnSpPr>
        <p:spPr>
          <a:xfrm flipH="1">
            <a:off x="605852" y="3110222"/>
            <a:ext cx="28533" cy="294208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a:off x="1794217" y="6134137"/>
            <a:ext cx="217061" cy="478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58" name="テキスト ボックス 157"/>
          <p:cNvSpPr txBox="1"/>
          <p:nvPr/>
        </p:nvSpPr>
        <p:spPr>
          <a:xfrm>
            <a:off x="749687" y="3887970"/>
            <a:ext cx="172354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温室効果ガスの増加　</a:t>
            </a:r>
            <a:endParaRPr kumimoji="1" lang="ja-JP" altLang="en-US" sz="1200" dirty="0"/>
          </a:p>
        </p:txBody>
      </p:sp>
      <p:cxnSp>
        <p:nvCxnSpPr>
          <p:cNvPr id="159" name="直線矢印コネクタ 158"/>
          <p:cNvCxnSpPr/>
          <p:nvPr/>
        </p:nvCxnSpPr>
        <p:spPr>
          <a:xfrm flipH="1" flipV="1">
            <a:off x="1002737" y="3102489"/>
            <a:ext cx="4714" cy="77283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flipV="1">
            <a:off x="1708122" y="4155360"/>
            <a:ext cx="4718" cy="253513"/>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89" name="直線矢印コネクタ 188"/>
          <p:cNvCxnSpPr/>
          <p:nvPr/>
        </p:nvCxnSpPr>
        <p:spPr>
          <a:xfrm flipH="1">
            <a:off x="2971657" y="4670414"/>
            <a:ext cx="3507813" cy="474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3" name="直線矢印コネクタ 222"/>
          <p:cNvCxnSpPr/>
          <p:nvPr/>
        </p:nvCxnSpPr>
        <p:spPr>
          <a:xfrm>
            <a:off x="5204984" y="5799382"/>
            <a:ext cx="7679" cy="2312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46" name="テキスト ボックス 245"/>
          <p:cNvSpPr txBox="1"/>
          <p:nvPr/>
        </p:nvSpPr>
        <p:spPr>
          <a:xfrm>
            <a:off x="5667777" y="6097558"/>
            <a:ext cx="1868066" cy="288147"/>
          </a:xfrm>
          <a:prstGeom prst="rect">
            <a:avLst/>
          </a:prstGeom>
          <a:solidFill>
            <a:schemeClr val="bg1"/>
          </a:solidFill>
        </p:spPr>
        <p:txBody>
          <a:bodyPr wrap="none" lIns="36000" tIns="36000" rIns="36000" bIns="36000" rtlCol="0">
            <a:spAutoFit/>
          </a:bodyPr>
          <a:lstStyle/>
          <a:p>
            <a:r>
              <a:rPr kumimoji="1" lang="ja-JP" altLang="en-US" sz="1400" dirty="0" smtClean="0">
                <a:solidFill>
                  <a:srgbClr val="FF0000"/>
                </a:solidFill>
              </a:rPr>
              <a:t>府民の生活との関わり</a:t>
            </a:r>
            <a:endParaRPr kumimoji="1" lang="ja-JP" altLang="en-US" sz="1400" dirty="0">
              <a:solidFill>
                <a:srgbClr val="FF0000"/>
              </a:solidFill>
            </a:endParaRPr>
          </a:p>
        </p:txBody>
      </p:sp>
      <p:cxnSp>
        <p:nvCxnSpPr>
          <p:cNvPr id="251" name="直線矢印コネクタ 250"/>
          <p:cNvCxnSpPr/>
          <p:nvPr/>
        </p:nvCxnSpPr>
        <p:spPr>
          <a:xfrm>
            <a:off x="7785958" y="1787506"/>
            <a:ext cx="231567" cy="0"/>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53" name="テキスト ボックス 252"/>
          <p:cNvSpPr txBox="1"/>
          <p:nvPr/>
        </p:nvSpPr>
        <p:spPr>
          <a:xfrm>
            <a:off x="8017525" y="1678837"/>
            <a:ext cx="1305015" cy="246221"/>
          </a:xfrm>
          <a:prstGeom prst="rect">
            <a:avLst/>
          </a:prstGeom>
          <a:noFill/>
        </p:spPr>
        <p:txBody>
          <a:bodyPr wrap="square" rtlCol="0">
            <a:spAutoFit/>
          </a:bodyPr>
          <a:lstStyle/>
          <a:p>
            <a:r>
              <a:rPr kumimoji="1" lang="ja-JP" altLang="en-US" sz="1000" dirty="0" smtClean="0"/>
              <a:t>促進</a:t>
            </a:r>
            <a:r>
              <a:rPr kumimoji="1" lang="ja-JP" altLang="en-US" sz="1000" dirty="0"/>
              <a:t>さ</a:t>
            </a:r>
            <a:r>
              <a:rPr kumimoji="1" lang="ja-JP" altLang="en-US" sz="1000" dirty="0" smtClean="0"/>
              <a:t>せる作用</a:t>
            </a:r>
            <a:endParaRPr kumimoji="1" lang="en-US" altLang="ja-JP" sz="1000" dirty="0" smtClean="0"/>
          </a:p>
        </p:txBody>
      </p:sp>
      <p:cxnSp>
        <p:nvCxnSpPr>
          <p:cNvPr id="95" name="直線矢印コネクタ 94"/>
          <p:cNvCxnSpPr/>
          <p:nvPr/>
        </p:nvCxnSpPr>
        <p:spPr>
          <a:xfrm flipV="1">
            <a:off x="1890568" y="2796314"/>
            <a:ext cx="1898619" cy="15886"/>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3783584" y="2318334"/>
            <a:ext cx="218233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smtClean="0"/>
              <a:t>温室効果ガス吸収源</a:t>
            </a:r>
            <a:r>
              <a:rPr kumimoji="1" lang="ja-JP" altLang="en-US" sz="1200" dirty="0" smtClean="0"/>
              <a:t>の減少　</a:t>
            </a:r>
            <a:endParaRPr kumimoji="1" lang="en-US" altLang="ja-JP" sz="1200" dirty="0" smtClean="0"/>
          </a:p>
        </p:txBody>
      </p:sp>
      <p:cxnSp>
        <p:nvCxnSpPr>
          <p:cNvPr id="107" name="直線矢印コネクタ 106"/>
          <p:cNvCxnSpPr/>
          <p:nvPr/>
        </p:nvCxnSpPr>
        <p:spPr>
          <a:xfrm flipV="1">
            <a:off x="5708963" y="2591349"/>
            <a:ext cx="1722" cy="6571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flipH="1">
            <a:off x="3456016" y="1993579"/>
            <a:ext cx="333432"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3793052" y="2691161"/>
            <a:ext cx="16379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水循環の低下　　</a:t>
            </a:r>
            <a:endParaRPr kumimoji="1" lang="en-US" altLang="ja-JP" sz="1200" dirty="0" smtClean="0"/>
          </a:p>
        </p:txBody>
      </p:sp>
      <p:cxnSp>
        <p:nvCxnSpPr>
          <p:cNvPr id="147" name="直線矢印コネクタ 146"/>
          <p:cNvCxnSpPr/>
          <p:nvPr/>
        </p:nvCxnSpPr>
        <p:spPr>
          <a:xfrm flipV="1">
            <a:off x="4850186" y="2950945"/>
            <a:ext cx="0" cy="32181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6" name="直線矢印コネクタ 155"/>
          <p:cNvCxnSpPr/>
          <p:nvPr/>
        </p:nvCxnSpPr>
        <p:spPr>
          <a:xfrm flipH="1" flipV="1">
            <a:off x="5440715" y="2843795"/>
            <a:ext cx="1415102" cy="4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95" name="角丸四角形吹き出し 194"/>
          <p:cNvSpPr/>
          <p:nvPr/>
        </p:nvSpPr>
        <p:spPr>
          <a:xfrm>
            <a:off x="715888" y="4947795"/>
            <a:ext cx="2000281" cy="606468"/>
          </a:xfrm>
          <a:prstGeom prst="wedgeRoundRectCallout">
            <a:avLst>
              <a:gd name="adj1" fmla="val -4749"/>
              <a:gd name="adj2" fmla="val -6916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世界全体の人為的</a:t>
            </a:r>
            <a:r>
              <a:rPr kumimoji="1" lang="ja-JP" altLang="en-US" sz="900" dirty="0"/>
              <a:t>温室効果</a:t>
            </a:r>
            <a:r>
              <a:rPr kumimoji="1" lang="ja-JP" altLang="en-US" sz="900" dirty="0" smtClean="0"/>
              <a:t>ガス排出量のうち、世界の食糧システムからのものが、</a:t>
            </a:r>
            <a:r>
              <a:rPr kumimoji="1" lang="en-US" altLang="ja-JP" sz="900" dirty="0" smtClean="0"/>
              <a:t>21</a:t>
            </a:r>
            <a:r>
              <a:rPr kumimoji="1" lang="ja-JP" altLang="en-US" sz="900" dirty="0" smtClean="0"/>
              <a:t>～</a:t>
            </a:r>
            <a:r>
              <a:rPr kumimoji="1" lang="en-US" altLang="ja-JP" sz="900" dirty="0" smtClean="0"/>
              <a:t>37%</a:t>
            </a:r>
            <a:r>
              <a:rPr kumimoji="1" lang="ja-JP" altLang="en-US" sz="900" dirty="0" smtClean="0"/>
              <a:t>を占めると推測</a:t>
            </a:r>
            <a:r>
              <a:rPr kumimoji="1" lang="en-US" altLang="ja-JP" sz="800" dirty="0" smtClean="0"/>
              <a:t>(IPCC</a:t>
            </a:r>
            <a:r>
              <a:rPr kumimoji="1" lang="ja-JP" altLang="en-US" sz="800" dirty="0" smtClean="0"/>
              <a:t>特別報告書：気候変動と土地</a:t>
            </a:r>
            <a:r>
              <a:rPr kumimoji="1" lang="en-US" altLang="ja-JP" sz="800" dirty="0" smtClean="0"/>
              <a:t>)</a:t>
            </a:r>
            <a:endParaRPr kumimoji="1" lang="ja-JP" altLang="en-US" sz="800" dirty="0"/>
          </a:p>
        </p:txBody>
      </p:sp>
      <p:sp>
        <p:nvSpPr>
          <p:cNvPr id="209" name="角丸四角形吹き出し 208"/>
          <p:cNvSpPr/>
          <p:nvPr/>
        </p:nvSpPr>
        <p:spPr>
          <a:xfrm>
            <a:off x="51515" y="1642396"/>
            <a:ext cx="1699330" cy="878800"/>
          </a:xfrm>
          <a:prstGeom prst="wedgeRoundRectCallout">
            <a:avLst>
              <a:gd name="adj1" fmla="val 58946"/>
              <a:gd name="adj2" fmla="val 1416"/>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a:t>昆虫</a:t>
            </a:r>
            <a:r>
              <a:rPr kumimoji="1" lang="ja-JP" altLang="en-US" sz="900" dirty="0" smtClean="0"/>
              <a:t>をはじめとする花粉運搬生物は、グローバル食料経済に年間</a:t>
            </a:r>
            <a:r>
              <a:rPr kumimoji="1" lang="en-US" altLang="ja-JP" sz="900" dirty="0" smtClean="0"/>
              <a:t>2,000</a:t>
            </a:r>
            <a:r>
              <a:rPr kumimoji="1" lang="ja-JP" altLang="en-US" sz="900" dirty="0" smtClean="0"/>
              <a:t>億米ドルを超える価値をもたらしているとみられる</a:t>
            </a:r>
            <a:r>
              <a:rPr kumimoji="1" lang="ja-JP" altLang="en-US" sz="800" dirty="0" smtClean="0"/>
              <a:t>（国連広報センター：</a:t>
            </a:r>
            <a:r>
              <a:rPr kumimoji="1" lang="en-US" altLang="ja-JP" sz="800" dirty="0" smtClean="0"/>
              <a:t>SDGs </a:t>
            </a:r>
            <a:r>
              <a:rPr kumimoji="1" lang="ja-JP" altLang="en-US" sz="800" dirty="0"/>
              <a:t>シリーズ「なぜ大切か</a:t>
            </a:r>
            <a:r>
              <a:rPr kumimoji="1" lang="ja-JP" altLang="en-US" sz="800" dirty="0" smtClean="0"/>
              <a:t>」）</a:t>
            </a:r>
            <a:endParaRPr kumimoji="1" lang="ja-JP" altLang="en-US" sz="800" dirty="0"/>
          </a:p>
        </p:txBody>
      </p:sp>
      <p:sp>
        <p:nvSpPr>
          <p:cNvPr id="210" name="角丸四角形吹き出し 209"/>
          <p:cNvSpPr/>
          <p:nvPr/>
        </p:nvSpPr>
        <p:spPr>
          <a:xfrm>
            <a:off x="7319115" y="2150294"/>
            <a:ext cx="1783930" cy="464127"/>
          </a:xfrm>
          <a:prstGeom prst="wedgeRoundRectCallout">
            <a:avLst>
              <a:gd name="adj1" fmla="val -42381"/>
              <a:gd name="adj2" fmla="val 6563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農業用水が世界の淡水取水量の約</a:t>
            </a:r>
            <a:r>
              <a:rPr kumimoji="1" lang="en-US" altLang="ja-JP" sz="900" dirty="0" smtClean="0"/>
              <a:t>70%</a:t>
            </a:r>
            <a:r>
              <a:rPr kumimoji="1" lang="ja-JP" altLang="en-US" sz="900" dirty="0" smtClean="0"/>
              <a:t>を占める</a:t>
            </a:r>
            <a:endParaRPr kumimoji="1" lang="en-US" altLang="ja-JP" sz="900" dirty="0" smtClean="0"/>
          </a:p>
          <a:p>
            <a:r>
              <a:rPr kumimoji="1" lang="en-US" altLang="ja-JP" sz="800" dirty="0" smtClean="0"/>
              <a:t>(UNEP global environment outlook 6th)</a:t>
            </a:r>
            <a:endParaRPr kumimoji="1" lang="ja-JP" altLang="en-US" sz="800" dirty="0"/>
          </a:p>
        </p:txBody>
      </p:sp>
      <p:sp>
        <p:nvSpPr>
          <p:cNvPr id="211" name="角丸四角形吹き出し 210"/>
          <p:cNvSpPr/>
          <p:nvPr/>
        </p:nvSpPr>
        <p:spPr>
          <a:xfrm>
            <a:off x="2997414" y="3102098"/>
            <a:ext cx="1474247" cy="542747"/>
          </a:xfrm>
          <a:prstGeom prst="wedgeRoundRectCallout">
            <a:avLst>
              <a:gd name="adj1" fmla="val 62322"/>
              <a:gd name="adj2" fmla="val 18898"/>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食糧生産は、住居可能な土地の</a:t>
            </a:r>
            <a:r>
              <a:rPr kumimoji="1" lang="en-US" altLang="ja-JP" sz="900" dirty="0" smtClean="0"/>
              <a:t>50%</a:t>
            </a:r>
            <a:r>
              <a:rPr kumimoji="1" lang="ja-JP" altLang="en-US" sz="900" dirty="0" smtClean="0"/>
              <a:t>を使用</a:t>
            </a:r>
            <a:r>
              <a:rPr kumimoji="1" lang="en-US" altLang="ja-JP" sz="8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98" name="下矢印 97"/>
          <p:cNvSpPr/>
          <p:nvPr/>
        </p:nvSpPr>
        <p:spPr>
          <a:xfrm flipV="1">
            <a:off x="8195948" y="273108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下矢印 109"/>
          <p:cNvSpPr/>
          <p:nvPr/>
        </p:nvSpPr>
        <p:spPr>
          <a:xfrm flipV="1">
            <a:off x="6823220" y="333396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flipV="1">
            <a:off x="8701114" y="3322891"/>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下矢印 135"/>
          <p:cNvSpPr/>
          <p:nvPr/>
        </p:nvSpPr>
        <p:spPr>
          <a:xfrm flipV="1">
            <a:off x="7366176" y="392544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下矢印 137"/>
          <p:cNvSpPr/>
          <p:nvPr/>
        </p:nvSpPr>
        <p:spPr>
          <a:xfrm flipV="1">
            <a:off x="8789913" y="472306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下矢印 138"/>
          <p:cNvSpPr/>
          <p:nvPr/>
        </p:nvSpPr>
        <p:spPr>
          <a:xfrm flipV="1">
            <a:off x="8334157" y="552837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flipV="1">
            <a:off x="6194956" y="553762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下矢印 141"/>
          <p:cNvSpPr/>
          <p:nvPr/>
        </p:nvSpPr>
        <p:spPr>
          <a:xfrm flipV="1">
            <a:off x="2207501" y="392544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下矢印 142"/>
          <p:cNvSpPr/>
          <p:nvPr/>
        </p:nvSpPr>
        <p:spPr>
          <a:xfrm flipV="1">
            <a:off x="2645249" y="462451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下矢印 143"/>
          <p:cNvSpPr/>
          <p:nvPr/>
        </p:nvSpPr>
        <p:spPr>
          <a:xfrm>
            <a:off x="5717677" y="239057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下矢印 144"/>
          <p:cNvSpPr/>
          <p:nvPr/>
        </p:nvSpPr>
        <p:spPr>
          <a:xfrm>
            <a:off x="4851491" y="277090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下矢印 147"/>
          <p:cNvSpPr/>
          <p:nvPr/>
        </p:nvSpPr>
        <p:spPr>
          <a:xfrm>
            <a:off x="3134366" y="182881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下矢印 148"/>
          <p:cNvSpPr/>
          <p:nvPr/>
        </p:nvSpPr>
        <p:spPr>
          <a:xfrm>
            <a:off x="3143234" y="6105785"/>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下矢印 156"/>
          <p:cNvSpPr/>
          <p:nvPr/>
        </p:nvSpPr>
        <p:spPr>
          <a:xfrm>
            <a:off x="2450183" y="342226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下矢印 161"/>
          <p:cNvSpPr/>
          <p:nvPr/>
        </p:nvSpPr>
        <p:spPr>
          <a:xfrm flipV="1">
            <a:off x="1575255" y="288116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944371" y="6040183"/>
            <a:ext cx="141577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食糧価格の上昇　</a:t>
            </a:r>
            <a:endParaRPr kumimoji="1" lang="ja-JP" altLang="en-US" sz="1200" dirty="0"/>
          </a:p>
        </p:txBody>
      </p:sp>
      <p:sp>
        <p:nvSpPr>
          <p:cNvPr id="141" name="下矢印 140"/>
          <p:cNvSpPr/>
          <p:nvPr/>
        </p:nvSpPr>
        <p:spPr>
          <a:xfrm flipV="1">
            <a:off x="5113772" y="607706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下矢印 190"/>
          <p:cNvSpPr/>
          <p:nvPr/>
        </p:nvSpPr>
        <p:spPr>
          <a:xfrm flipV="1">
            <a:off x="1519097" y="6398065"/>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658452" y="3884647"/>
            <a:ext cx="11186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食糧の不足</a:t>
            </a:r>
            <a:endParaRPr kumimoji="1" lang="en-US" altLang="ja-JP" sz="1200" dirty="0" smtClean="0"/>
          </a:p>
        </p:txBody>
      </p:sp>
      <p:sp>
        <p:nvSpPr>
          <p:cNvPr id="113" name="下矢印 112"/>
          <p:cNvSpPr/>
          <p:nvPr/>
        </p:nvSpPr>
        <p:spPr>
          <a:xfrm>
            <a:off x="3521887" y="3948308"/>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p:cNvCxnSpPr>
            <a:stCxn id="109" idx="3"/>
            <a:endCxn id="66" idx="1"/>
          </p:cNvCxnSpPr>
          <p:nvPr/>
        </p:nvCxnSpPr>
        <p:spPr>
          <a:xfrm flipV="1">
            <a:off x="3777088" y="4016860"/>
            <a:ext cx="2278932" cy="628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9" name="直線矢印コネクタ 118"/>
          <p:cNvCxnSpPr/>
          <p:nvPr/>
        </p:nvCxnSpPr>
        <p:spPr>
          <a:xfrm>
            <a:off x="3377436" y="4186591"/>
            <a:ext cx="708646" cy="184073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7" name="直線矢印コネクタ 126"/>
          <p:cNvCxnSpPr/>
          <p:nvPr/>
        </p:nvCxnSpPr>
        <p:spPr>
          <a:xfrm flipV="1">
            <a:off x="1890568" y="2161164"/>
            <a:ext cx="1883941" cy="48237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207" name="角丸四角形吹き出し 206"/>
          <p:cNvSpPr/>
          <p:nvPr/>
        </p:nvSpPr>
        <p:spPr>
          <a:xfrm>
            <a:off x="3899078" y="4956008"/>
            <a:ext cx="2122051" cy="461349"/>
          </a:xfrm>
          <a:prstGeom prst="wedgeRoundRectCallout">
            <a:avLst>
              <a:gd name="adj1" fmla="val -26411"/>
              <a:gd name="adj2" fmla="val 19192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現状のままだと</a:t>
            </a:r>
            <a:r>
              <a:rPr kumimoji="1" lang="ja-JP" altLang="en-US" sz="900" spc="-300" dirty="0" smtClean="0"/>
              <a:t>、</a:t>
            </a:r>
            <a:r>
              <a:rPr kumimoji="1" lang="ja-JP" altLang="en-US" sz="900" dirty="0" smtClean="0"/>
              <a:t>気候変動によって</a:t>
            </a:r>
            <a:r>
              <a:rPr kumimoji="1" lang="en-US" altLang="ja-JP" sz="900" dirty="0" smtClean="0"/>
              <a:t>2050</a:t>
            </a:r>
            <a:r>
              <a:rPr kumimoji="1" lang="ja-JP" altLang="en-US" sz="900" dirty="0" smtClean="0"/>
              <a:t>年までに穀物価格が</a:t>
            </a:r>
            <a:r>
              <a:rPr kumimoji="1" lang="en-US" altLang="ja-JP" sz="900" dirty="0" smtClean="0"/>
              <a:t>1</a:t>
            </a:r>
            <a:r>
              <a:rPr kumimoji="1" lang="ja-JP" altLang="en-US" sz="900" dirty="0" smtClean="0"/>
              <a:t>～</a:t>
            </a:r>
            <a:r>
              <a:rPr kumimoji="1" lang="en-US" altLang="ja-JP" sz="900" dirty="0" smtClean="0"/>
              <a:t>23%</a:t>
            </a:r>
            <a:r>
              <a:rPr kumimoji="1" lang="ja-JP" altLang="en-US" sz="900" dirty="0" smtClean="0"/>
              <a:t>上昇すると予測</a:t>
            </a:r>
            <a:r>
              <a:rPr kumimoji="1" lang="en-US" altLang="ja-JP" sz="800" dirty="0"/>
              <a:t>(</a:t>
            </a:r>
            <a:r>
              <a:rPr kumimoji="1" lang="en-US" altLang="ja-JP" sz="800" dirty="0" smtClean="0"/>
              <a:t>IPCC</a:t>
            </a:r>
            <a:r>
              <a:rPr kumimoji="1" lang="ja-JP" altLang="en-US" sz="800" dirty="0" smtClean="0"/>
              <a:t>特別報告書</a:t>
            </a:r>
            <a:r>
              <a:rPr kumimoji="1" lang="en-US" altLang="ja-JP" sz="800" dirty="0" smtClean="0"/>
              <a:t>:</a:t>
            </a:r>
            <a:r>
              <a:rPr kumimoji="1" lang="ja-JP" altLang="en-US" sz="800" dirty="0" smtClean="0"/>
              <a:t>気候変動と土地</a:t>
            </a:r>
            <a:r>
              <a:rPr kumimoji="1" lang="en-US" altLang="ja-JP" sz="800" dirty="0" smtClean="0"/>
              <a:t>)</a:t>
            </a:r>
            <a:endParaRPr kumimoji="1" lang="ja-JP" altLang="en-US" sz="800" dirty="0"/>
          </a:p>
        </p:txBody>
      </p:sp>
      <p:pic>
        <p:nvPicPr>
          <p:cNvPr id="187" name="図 186"/>
          <p:cNvPicPr>
            <a:picLocks noChangeAspect="1"/>
          </p:cNvPicPr>
          <p:nvPr/>
        </p:nvPicPr>
        <p:blipFill>
          <a:blip r:embed="rId2"/>
          <a:stretch>
            <a:fillRect/>
          </a:stretch>
        </p:blipFill>
        <p:spPr>
          <a:xfrm>
            <a:off x="2069062" y="5709693"/>
            <a:ext cx="234500" cy="234500"/>
          </a:xfrm>
          <a:prstGeom prst="rect">
            <a:avLst/>
          </a:prstGeom>
        </p:spPr>
      </p:pic>
      <p:pic>
        <p:nvPicPr>
          <p:cNvPr id="188" name="図 187"/>
          <p:cNvPicPr>
            <a:picLocks noChangeAspect="1"/>
          </p:cNvPicPr>
          <p:nvPr/>
        </p:nvPicPr>
        <p:blipFill>
          <a:blip r:embed="rId3"/>
          <a:stretch>
            <a:fillRect/>
          </a:stretch>
        </p:blipFill>
        <p:spPr>
          <a:xfrm>
            <a:off x="2312787" y="5705775"/>
            <a:ext cx="242337" cy="242337"/>
          </a:xfrm>
          <a:prstGeom prst="rect">
            <a:avLst/>
          </a:prstGeom>
        </p:spPr>
      </p:pic>
      <p:pic>
        <p:nvPicPr>
          <p:cNvPr id="194" name="図 193"/>
          <p:cNvPicPr>
            <a:picLocks noChangeAspect="1"/>
          </p:cNvPicPr>
          <p:nvPr/>
        </p:nvPicPr>
        <p:blipFill>
          <a:blip r:embed="rId4"/>
          <a:stretch>
            <a:fillRect/>
          </a:stretch>
        </p:blipFill>
        <p:spPr>
          <a:xfrm>
            <a:off x="5156006" y="2701155"/>
            <a:ext cx="256453" cy="256453"/>
          </a:xfrm>
          <a:prstGeom prst="rect">
            <a:avLst/>
          </a:prstGeom>
        </p:spPr>
      </p:pic>
      <p:pic>
        <p:nvPicPr>
          <p:cNvPr id="199" name="図 198"/>
          <p:cNvPicPr>
            <a:picLocks noChangeAspect="1"/>
          </p:cNvPicPr>
          <p:nvPr/>
        </p:nvPicPr>
        <p:blipFill>
          <a:blip r:embed="rId5"/>
          <a:stretch>
            <a:fillRect/>
          </a:stretch>
        </p:blipFill>
        <p:spPr>
          <a:xfrm>
            <a:off x="2564349" y="5703885"/>
            <a:ext cx="246125" cy="246117"/>
          </a:xfrm>
          <a:prstGeom prst="rect">
            <a:avLst/>
          </a:prstGeom>
        </p:spPr>
      </p:pic>
      <p:pic>
        <p:nvPicPr>
          <p:cNvPr id="15" name="図 14"/>
          <p:cNvPicPr>
            <a:picLocks noChangeAspect="1"/>
          </p:cNvPicPr>
          <p:nvPr/>
        </p:nvPicPr>
        <p:blipFill>
          <a:blip r:embed="rId6"/>
          <a:stretch>
            <a:fillRect/>
          </a:stretch>
        </p:blipFill>
        <p:spPr>
          <a:xfrm>
            <a:off x="6549874" y="-2010"/>
            <a:ext cx="355348" cy="355348"/>
          </a:xfrm>
          <a:prstGeom prst="rect">
            <a:avLst/>
          </a:prstGeom>
        </p:spPr>
      </p:pic>
      <p:pic>
        <p:nvPicPr>
          <p:cNvPr id="200" name="図 199"/>
          <p:cNvPicPr>
            <a:picLocks noChangeAspect="1"/>
          </p:cNvPicPr>
          <p:nvPr/>
        </p:nvPicPr>
        <p:blipFill>
          <a:blip r:embed="rId2"/>
          <a:stretch>
            <a:fillRect/>
          </a:stretch>
        </p:blipFill>
        <p:spPr>
          <a:xfrm>
            <a:off x="4758141" y="13806"/>
            <a:ext cx="344089" cy="344089"/>
          </a:xfrm>
          <a:prstGeom prst="rect">
            <a:avLst/>
          </a:prstGeom>
        </p:spPr>
      </p:pic>
      <p:pic>
        <p:nvPicPr>
          <p:cNvPr id="201" name="図 200"/>
          <p:cNvPicPr>
            <a:picLocks noChangeAspect="1"/>
          </p:cNvPicPr>
          <p:nvPr/>
        </p:nvPicPr>
        <p:blipFill>
          <a:blip r:embed="rId6"/>
          <a:stretch>
            <a:fillRect/>
          </a:stretch>
        </p:blipFill>
        <p:spPr>
          <a:xfrm>
            <a:off x="2819699" y="5707958"/>
            <a:ext cx="237971" cy="237971"/>
          </a:xfrm>
          <a:prstGeom prst="rect">
            <a:avLst/>
          </a:prstGeom>
        </p:spPr>
      </p:pic>
      <p:pic>
        <p:nvPicPr>
          <p:cNvPr id="202" name="図 201"/>
          <p:cNvPicPr>
            <a:picLocks noChangeAspect="1"/>
          </p:cNvPicPr>
          <p:nvPr/>
        </p:nvPicPr>
        <p:blipFill>
          <a:blip r:embed="rId3"/>
          <a:stretch>
            <a:fillRect/>
          </a:stretch>
        </p:blipFill>
        <p:spPr>
          <a:xfrm>
            <a:off x="5124341" y="23947"/>
            <a:ext cx="325411" cy="325411"/>
          </a:xfrm>
          <a:prstGeom prst="rect">
            <a:avLst/>
          </a:prstGeom>
        </p:spPr>
      </p:pic>
      <p:pic>
        <p:nvPicPr>
          <p:cNvPr id="204" name="図 203"/>
          <p:cNvPicPr>
            <a:picLocks noChangeAspect="1"/>
          </p:cNvPicPr>
          <p:nvPr/>
        </p:nvPicPr>
        <p:blipFill>
          <a:blip r:embed="rId4"/>
          <a:stretch>
            <a:fillRect/>
          </a:stretch>
        </p:blipFill>
        <p:spPr>
          <a:xfrm>
            <a:off x="5471863" y="13806"/>
            <a:ext cx="331437" cy="331437"/>
          </a:xfrm>
          <a:prstGeom prst="rect">
            <a:avLst/>
          </a:prstGeom>
        </p:spPr>
      </p:pic>
      <p:pic>
        <p:nvPicPr>
          <p:cNvPr id="205" name="図 204"/>
          <p:cNvPicPr>
            <a:picLocks noChangeAspect="1"/>
          </p:cNvPicPr>
          <p:nvPr/>
        </p:nvPicPr>
        <p:blipFill>
          <a:blip r:embed="rId7"/>
          <a:stretch>
            <a:fillRect/>
          </a:stretch>
        </p:blipFill>
        <p:spPr>
          <a:xfrm>
            <a:off x="5825411" y="11638"/>
            <a:ext cx="345889" cy="345889"/>
          </a:xfrm>
          <a:prstGeom prst="rect">
            <a:avLst/>
          </a:prstGeom>
        </p:spPr>
      </p:pic>
      <p:pic>
        <p:nvPicPr>
          <p:cNvPr id="16" name="図 15"/>
          <p:cNvPicPr>
            <a:picLocks noChangeAspect="1"/>
          </p:cNvPicPr>
          <p:nvPr/>
        </p:nvPicPr>
        <p:blipFill>
          <a:blip r:embed="rId8"/>
          <a:stretch>
            <a:fillRect/>
          </a:stretch>
        </p:blipFill>
        <p:spPr>
          <a:xfrm>
            <a:off x="6193411" y="8488"/>
            <a:ext cx="334352" cy="334352"/>
          </a:xfrm>
          <a:prstGeom prst="rect">
            <a:avLst/>
          </a:prstGeom>
        </p:spPr>
      </p:pic>
      <p:pic>
        <p:nvPicPr>
          <p:cNvPr id="206" name="図 205"/>
          <p:cNvPicPr>
            <a:picLocks noChangeAspect="1"/>
          </p:cNvPicPr>
          <p:nvPr/>
        </p:nvPicPr>
        <p:blipFill>
          <a:blip r:embed="rId9"/>
          <a:stretch>
            <a:fillRect/>
          </a:stretch>
        </p:blipFill>
        <p:spPr>
          <a:xfrm>
            <a:off x="3066896" y="5711369"/>
            <a:ext cx="231148" cy="231148"/>
          </a:xfrm>
          <a:prstGeom prst="rect">
            <a:avLst/>
          </a:prstGeom>
        </p:spPr>
      </p:pic>
      <p:pic>
        <p:nvPicPr>
          <p:cNvPr id="212" name="図 211"/>
          <p:cNvPicPr>
            <a:picLocks noChangeAspect="1"/>
          </p:cNvPicPr>
          <p:nvPr/>
        </p:nvPicPr>
        <p:blipFill>
          <a:blip r:embed="rId9"/>
          <a:stretch>
            <a:fillRect/>
          </a:stretch>
        </p:blipFill>
        <p:spPr>
          <a:xfrm>
            <a:off x="6927333" y="-6766"/>
            <a:ext cx="360846" cy="360846"/>
          </a:xfrm>
          <a:prstGeom prst="rect">
            <a:avLst/>
          </a:prstGeom>
        </p:spPr>
      </p:pic>
      <p:pic>
        <p:nvPicPr>
          <p:cNvPr id="214" name="図 213"/>
          <p:cNvPicPr>
            <a:picLocks noChangeAspect="1"/>
          </p:cNvPicPr>
          <p:nvPr/>
        </p:nvPicPr>
        <p:blipFill>
          <a:blip r:embed="rId10"/>
          <a:stretch>
            <a:fillRect/>
          </a:stretch>
        </p:blipFill>
        <p:spPr>
          <a:xfrm>
            <a:off x="218910" y="2727648"/>
            <a:ext cx="287091" cy="287091"/>
          </a:xfrm>
          <a:prstGeom prst="rect">
            <a:avLst/>
          </a:prstGeom>
        </p:spPr>
      </p:pic>
      <p:pic>
        <p:nvPicPr>
          <p:cNvPr id="215" name="図 214"/>
          <p:cNvPicPr>
            <a:picLocks noChangeAspect="1"/>
          </p:cNvPicPr>
          <p:nvPr/>
        </p:nvPicPr>
        <p:blipFill>
          <a:blip r:embed="rId11"/>
          <a:stretch>
            <a:fillRect/>
          </a:stretch>
        </p:blipFill>
        <p:spPr>
          <a:xfrm>
            <a:off x="7310290" y="3961"/>
            <a:ext cx="349250" cy="349250"/>
          </a:xfrm>
          <a:prstGeom prst="rect">
            <a:avLst/>
          </a:prstGeom>
        </p:spPr>
      </p:pic>
      <p:pic>
        <p:nvPicPr>
          <p:cNvPr id="216" name="図 215"/>
          <p:cNvPicPr>
            <a:picLocks noChangeAspect="1"/>
          </p:cNvPicPr>
          <p:nvPr/>
        </p:nvPicPr>
        <p:blipFill>
          <a:blip r:embed="rId10"/>
          <a:stretch>
            <a:fillRect/>
          </a:stretch>
        </p:blipFill>
        <p:spPr>
          <a:xfrm>
            <a:off x="7681651" y="20547"/>
            <a:ext cx="340180" cy="340180"/>
          </a:xfrm>
          <a:prstGeom prst="rect">
            <a:avLst/>
          </a:prstGeom>
        </p:spPr>
      </p:pic>
      <p:pic>
        <p:nvPicPr>
          <p:cNvPr id="217" name="図 216"/>
          <p:cNvPicPr>
            <a:picLocks noChangeAspect="1"/>
          </p:cNvPicPr>
          <p:nvPr/>
        </p:nvPicPr>
        <p:blipFill>
          <a:blip r:embed="rId12"/>
          <a:stretch>
            <a:fillRect/>
          </a:stretch>
        </p:blipFill>
        <p:spPr>
          <a:xfrm>
            <a:off x="8043942" y="16195"/>
            <a:ext cx="333164" cy="333164"/>
          </a:xfrm>
          <a:prstGeom prst="rect">
            <a:avLst/>
          </a:prstGeom>
        </p:spPr>
      </p:pic>
      <p:pic>
        <p:nvPicPr>
          <p:cNvPr id="218" name="図 217"/>
          <p:cNvPicPr>
            <a:picLocks noChangeAspect="1"/>
          </p:cNvPicPr>
          <p:nvPr/>
        </p:nvPicPr>
        <p:blipFill>
          <a:blip r:embed="rId13"/>
          <a:stretch>
            <a:fillRect/>
          </a:stretch>
        </p:blipFill>
        <p:spPr>
          <a:xfrm>
            <a:off x="8399217" y="5836"/>
            <a:ext cx="351691" cy="351691"/>
          </a:xfrm>
          <a:prstGeom prst="rect">
            <a:avLst/>
          </a:prstGeom>
        </p:spPr>
      </p:pic>
      <p:pic>
        <p:nvPicPr>
          <p:cNvPr id="17" name="図 16"/>
          <p:cNvPicPr>
            <a:picLocks noChangeAspect="1"/>
          </p:cNvPicPr>
          <p:nvPr/>
        </p:nvPicPr>
        <p:blipFill>
          <a:blip r:embed="rId14"/>
          <a:stretch>
            <a:fillRect/>
          </a:stretch>
        </p:blipFill>
        <p:spPr>
          <a:xfrm>
            <a:off x="8773017" y="9382"/>
            <a:ext cx="352855" cy="352855"/>
          </a:xfrm>
          <a:prstGeom prst="rect">
            <a:avLst/>
          </a:prstGeom>
        </p:spPr>
      </p:pic>
      <p:sp>
        <p:nvSpPr>
          <p:cNvPr id="181" name="テキスト ボックス 180"/>
          <p:cNvSpPr txBox="1"/>
          <p:nvPr/>
        </p:nvSpPr>
        <p:spPr>
          <a:xfrm>
            <a:off x="32298" y="682971"/>
            <a:ext cx="9074153" cy="719034"/>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400" dirty="0" smtClean="0"/>
              <a:t>世界の人口、豊かな食生活をおくる人口の増加により、食糧（特に環境負荷の高い食糧）の需要が増加し、環境負荷が増加し、環境負荷の増加により食糧不足が引き起こされ、農地需要の増加、食糧価格の上昇、災害発生の増加・被害の甚大化が引き起こされている。</a:t>
            </a:r>
            <a:endParaRPr kumimoji="1" lang="ja-JP" altLang="en-US" sz="1400" dirty="0"/>
          </a:p>
        </p:txBody>
      </p:sp>
      <p:sp>
        <p:nvSpPr>
          <p:cNvPr id="105" name="テキスト ボックス 104"/>
          <p:cNvSpPr txBox="1"/>
          <p:nvPr/>
        </p:nvSpPr>
        <p:spPr>
          <a:xfrm>
            <a:off x="3774508" y="1516281"/>
            <a:ext cx="277536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土地の劣化（土壌喪失・塩化）　　</a:t>
            </a:r>
            <a:endParaRPr kumimoji="1" lang="ja-JP" altLang="en-US" sz="1200" dirty="0"/>
          </a:p>
        </p:txBody>
      </p:sp>
      <p:pic>
        <p:nvPicPr>
          <p:cNvPr id="197" name="図 196"/>
          <p:cNvPicPr>
            <a:picLocks noChangeAspect="1"/>
          </p:cNvPicPr>
          <p:nvPr/>
        </p:nvPicPr>
        <p:blipFill>
          <a:blip r:embed="rId13"/>
          <a:stretch>
            <a:fillRect/>
          </a:stretch>
        </p:blipFill>
        <p:spPr>
          <a:xfrm>
            <a:off x="6295814" y="1496069"/>
            <a:ext cx="266028" cy="266028"/>
          </a:xfrm>
          <a:prstGeom prst="rect">
            <a:avLst/>
          </a:prstGeom>
        </p:spPr>
      </p:pic>
      <p:sp>
        <p:nvSpPr>
          <p:cNvPr id="106" name="下矢印 105"/>
          <p:cNvSpPr/>
          <p:nvPr/>
        </p:nvSpPr>
        <p:spPr>
          <a:xfrm>
            <a:off x="5141468" y="1963446"/>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下矢印 127"/>
          <p:cNvSpPr/>
          <p:nvPr/>
        </p:nvSpPr>
        <p:spPr>
          <a:xfrm>
            <a:off x="5988915" y="1567797"/>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p:cNvPicPr>
            <a:picLocks noChangeAspect="1"/>
          </p:cNvPicPr>
          <p:nvPr/>
        </p:nvPicPr>
        <p:blipFill>
          <a:blip r:embed="rId13"/>
          <a:stretch>
            <a:fillRect/>
          </a:stretch>
        </p:blipFill>
        <p:spPr>
          <a:xfrm>
            <a:off x="5462369" y="1891074"/>
            <a:ext cx="266028" cy="266028"/>
          </a:xfrm>
          <a:prstGeom prst="rect">
            <a:avLst/>
          </a:prstGeom>
        </p:spPr>
      </p:pic>
      <p:cxnSp>
        <p:nvCxnSpPr>
          <p:cNvPr id="118" name="直線矢印コネクタ 117"/>
          <p:cNvCxnSpPr>
            <a:endCxn id="71" idx="3"/>
          </p:cNvCxnSpPr>
          <p:nvPr/>
        </p:nvCxnSpPr>
        <p:spPr>
          <a:xfrm flipH="1" flipV="1">
            <a:off x="6171300" y="2036071"/>
            <a:ext cx="843300" cy="6636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9" name="直線矢印コネクタ 128"/>
          <p:cNvCxnSpPr>
            <a:stCxn id="105" idx="1"/>
          </p:cNvCxnSpPr>
          <p:nvPr/>
        </p:nvCxnSpPr>
        <p:spPr>
          <a:xfrm flipH="1">
            <a:off x="3456016" y="1654781"/>
            <a:ext cx="318492" cy="13272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2" name="直線矢印コネクタ 131"/>
          <p:cNvCxnSpPr/>
          <p:nvPr/>
        </p:nvCxnSpPr>
        <p:spPr>
          <a:xfrm flipH="1" flipV="1">
            <a:off x="6079093" y="2178212"/>
            <a:ext cx="4962" cy="111110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955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6062" y="798490"/>
            <a:ext cx="8641723" cy="4093428"/>
          </a:xfrm>
          <a:prstGeom prst="rect">
            <a:avLst/>
          </a:prstGeom>
          <a:noFill/>
        </p:spPr>
        <p:txBody>
          <a:bodyPr wrap="square" rtlCol="0">
            <a:spAutoFit/>
          </a:bodyPr>
          <a:lstStyle/>
          <a:p>
            <a:r>
              <a:rPr kumimoji="1" lang="ja-JP" altLang="en-US" sz="2000" dirty="0" smtClean="0"/>
              <a:t>１．環境総合計画と個別分野の計画等との関係</a:t>
            </a:r>
            <a:endParaRPr kumimoji="1" lang="en-US" altLang="ja-JP" sz="2000" dirty="0" smtClean="0"/>
          </a:p>
          <a:p>
            <a:endParaRPr kumimoji="1" lang="en-US" altLang="ja-JP" sz="2000" dirty="0"/>
          </a:p>
          <a:p>
            <a:r>
              <a:rPr kumimoji="1" lang="ja-JP" altLang="en-US" sz="2000" dirty="0" smtClean="0"/>
              <a:t>２．手法、期間、目標</a:t>
            </a:r>
            <a:endParaRPr kumimoji="1" lang="en-US" altLang="ja-JP" sz="2000" dirty="0" smtClean="0"/>
          </a:p>
          <a:p>
            <a:r>
              <a:rPr kumimoji="1" lang="ja-JP" altLang="en-US" sz="2000" dirty="0" smtClean="0"/>
              <a:t>（１）バックキャスティング</a:t>
            </a:r>
            <a:r>
              <a:rPr kumimoji="1" lang="en-US" altLang="ja-JP" sz="2000" dirty="0" smtClean="0"/>
              <a:t>or</a:t>
            </a:r>
            <a:r>
              <a:rPr kumimoji="1" lang="ja-JP" altLang="en-US" sz="2000" dirty="0" smtClean="0"/>
              <a:t>フォアキャスティング</a:t>
            </a:r>
            <a:endParaRPr kumimoji="1" lang="en-US" altLang="ja-JP" sz="2000" dirty="0" smtClean="0"/>
          </a:p>
          <a:p>
            <a:r>
              <a:rPr kumimoji="1" lang="ja-JP" altLang="en-US" sz="2000" dirty="0" smtClean="0"/>
              <a:t>（２）計画期間</a:t>
            </a:r>
            <a:endParaRPr kumimoji="1" lang="en-US" altLang="ja-JP" sz="2000" dirty="0" smtClean="0"/>
          </a:p>
          <a:p>
            <a:r>
              <a:rPr kumimoji="1" lang="ja-JP" altLang="en-US" sz="2000" dirty="0" smtClean="0"/>
              <a:t>（</a:t>
            </a:r>
            <a:r>
              <a:rPr kumimoji="1" lang="ja-JP" altLang="en-US" sz="2000" dirty="0"/>
              <a:t>３</a:t>
            </a:r>
            <a:r>
              <a:rPr kumimoji="1" lang="ja-JP" altLang="en-US" sz="2000" dirty="0" smtClean="0"/>
              <a:t>）目標</a:t>
            </a:r>
            <a:endParaRPr kumimoji="1" lang="en-US" altLang="ja-JP" sz="2000" dirty="0" smtClean="0"/>
          </a:p>
          <a:p>
            <a:endParaRPr kumimoji="1" lang="en-US" altLang="ja-JP" sz="2000" dirty="0"/>
          </a:p>
          <a:p>
            <a:r>
              <a:rPr kumimoji="1" lang="ja-JP" altLang="en-US" sz="2000" dirty="0" smtClean="0"/>
              <a:t>３．環境施策の基本的な</a:t>
            </a:r>
            <a:r>
              <a:rPr kumimoji="1" lang="ja-JP" altLang="en-US" sz="2000" dirty="0"/>
              <a:t>方向性</a:t>
            </a:r>
            <a:endParaRPr kumimoji="1" lang="en-US" altLang="ja-JP" sz="2000" dirty="0" smtClean="0"/>
          </a:p>
          <a:p>
            <a:r>
              <a:rPr kumimoji="1" lang="ja-JP" altLang="en-US" sz="2000" dirty="0" smtClean="0"/>
              <a:t>３－１．大阪府域の課題</a:t>
            </a:r>
            <a:endParaRPr kumimoji="1" lang="en-US" altLang="ja-JP" sz="2000" dirty="0" smtClean="0"/>
          </a:p>
          <a:p>
            <a:r>
              <a:rPr kumimoji="1" lang="ja-JP" altLang="en-US" sz="2000" dirty="0" smtClean="0"/>
              <a:t>３－２．世界の課題</a:t>
            </a:r>
            <a:endParaRPr kumimoji="1" lang="en-US" altLang="ja-JP" sz="2000" dirty="0" smtClean="0"/>
          </a:p>
          <a:p>
            <a:r>
              <a:rPr kumimoji="1" lang="ja-JP" altLang="en-US" sz="2000" dirty="0" smtClean="0"/>
              <a:t>（１）</a:t>
            </a:r>
            <a:r>
              <a:rPr kumimoji="1" lang="en-US" altLang="ja-JP" sz="2000" dirty="0" smtClean="0"/>
              <a:t>SDGs</a:t>
            </a:r>
            <a:r>
              <a:rPr kumimoji="1" lang="ja-JP" altLang="en-US" sz="2000" dirty="0" smtClean="0"/>
              <a:t>の取り入れ方</a:t>
            </a:r>
            <a:endParaRPr kumimoji="1" lang="en-US" altLang="ja-JP" sz="2000" dirty="0" smtClean="0"/>
          </a:p>
          <a:p>
            <a:r>
              <a:rPr kumimoji="1" lang="ja-JP" altLang="en-US" sz="2000" dirty="0" smtClean="0"/>
              <a:t>（２）効果的なアプローチ</a:t>
            </a:r>
            <a:endParaRPr kumimoji="1" lang="en-US" altLang="ja-JP" sz="2000" dirty="0" smtClean="0"/>
          </a:p>
          <a:p>
            <a:r>
              <a:rPr kumimoji="1" lang="ja-JP" altLang="en-US" sz="2000" dirty="0" smtClean="0"/>
              <a:t>３－３．留意点</a:t>
            </a:r>
            <a:endParaRPr kumimoji="1" lang="en-US" altLang="ja-JP" sz="2000" dirty="0" smtClean="0"/>
          </a:p>
        </p:txBody>
      </p:sp>
      <p:sp>
        <p:nvSpPr>
          <p:cNvPr id="3" name="テキスト ボックス 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次期環境総合計画の検討にあたっての論点</a:t>
            </a:r>
            <a:endParaRPr kumimoji="1" lang="en-US" altLang="ja-JP" sz="2000" dirty="0"/>
          </a:p>
        </p:txBody>
      </p:sp>
      <p:sp>
        <p:nvSpPr>
          <p:cNvPr id="4" name="スライド番号プレースホルダー 3"/>
          <p:cNvSpPr>
            <a:spLocks noGrp="1"/>
          </p:cNvSpPr>
          <p:nvPr>
            <p:ph type="sldNum" sz="quarter" idx="12"/>
          </p:nvPr>
        </p:nvSpPr>
        <p:spPr/>
        <p:txBody>
          <a:bodyPr/>
          <a:lstStyle/>
          <a:p>
            <a:fld id="{45DA6D20-9D9A-4D1C-9CC2-BE8B074F0CEE}" type="slidenum">
              <a:rPr kumimoji="1" lang="ja-JP" altLang="en-US" smtClean="0"/>
              <a:t>2</a:t>
            </a:fld>
            <a:endParaRPr kumimoji="1" lang="ja-JP" altLang="en-US"/>
          </a:p>
        </p:txBody>
      </p:sp>
    </p:spTree>
    <p:extLst>
      <p:ext uri="{BB962C8B-B14F-4D97-AF65-F5344CB8AC3E}">
        <p14:creationId xmlns:p14="http://schemas.microsoft.com/office/powerpoint/2010/main" val="2398110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テキスト ボックス 252"/>
          <p:cNvSpPr txBox="1"/>
          <p:nvPr/>
        </p:nvSpPr>
        <p:spPr>
          <a:xfrm>
            <a:off x="8207041" y="609390"/>
            <a:ext cx="1020248" cy="369332"/>
          </a:xfrm>
          <a:prstGeom prst="rect">
            <a:avLst/>
          </a:prstGeom>
          <a:noFill/>
        </p:spPr>
        <p:txBody>
          <a:bodyPr wrap="square" rtlCol="0">
            <a:spAutoFit/>
          </a:bodyPr>
          <a:lstStyle/>
          <a:p>
            <a:r>
              <a:rPr kumimoji="1" lang="ja-JP" altLang="en-US" sz="900" dirty="0" smtClean="0"/>
              <a:t>促進</a:t>
            </a:r>
            <a:r>
              <a:rPr kumimoji="1" lang="ja-JP" altLang="en-US" sz="900" dirty="0"/>
              <a:t>さ</a:t>
            </a:r>
            <a:r>
              <a:rPr kumimoji="1" lang="ja-JP" altLang="en-US" sz="900" dirty="0" smtClean="0"/>
              <a:t>せる作用</a:t>
            </a:r>
            <a:endParaRPr kumimoji="1" lang="en-US" altLang="ja-JP" sz="900" dirty="0" smtClean="0"/>
          </a:p>
          <a:p>
            <a:r>
              <a:rPr kumimoji="1" lang="ja-JP" altLang="en-US" sz="900" dirty="0" smtClean="0"/>
              <a:t>抑制させる作用</a:t>
            </a:r>
            <a:endParaRPr kumimoji="1" lang="en-US" altLang="ja-JP" sz="900" dirty="0" smtClean="0"/>
          </a:p>
        </p:txBody>
      </p:sp>
      <p:sp>
        <p:nvSpPr>
          <p:cNvPr id="111" name="テキスト ボックス 110"/>
          <p:cNvSpPr txBox="1"/>
          <p:nvPr/>
        </p:nvSpPr>
        <p:spPr>
          <a:xfrm>
            <a:off x="6519007" y="3333344"/>
            <a:ext cx="2521470"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環境負荷の高い食糧</a:t>
            </a:r>
            <a:r>
              <a:rPr kumimoji="1" lang="ja-JP" altLang="en-US" sz="1200" dirty="0"/>
              <a:t>の</a:t>
            </a:r>
            <a:r>
              <a:rPr kumimoji="1" lang="ja-JP" altLang="en-US" sz="1200" dirty="0" smtClean="0"/>
              <a:t>需要の増加</a:t>
            </a:r>
            <a:endParaRPr kumimoji="1" lang="en-US" altLang="ja-JP" sz="1200" dirty="0" smtClean="0"/>
          </a:p>
          <a:p>
            <a:r>
              <a:rPr kumimoji="1" lang="en-US" altLang="ja-JP" sz="1200" dirty="0" smtClean="0"/>
              <a:t>(</a:t>
            </a:r>
            <a:r>
              <a:rPr kumimoji="1" lang="ja-JP" altLang="en-US" sz="1200" dirty="0"/>
              <a:t>栄養単価あたりの必要農地面積・エネルギーが</a:t>
            </a:r>
            <a:r>
              <a:rPr kumimoji="1" lang="ja-JP" altLang="en-US" sz="1200" dirty="0" smtClean="0"/>
              <a:t>高い等</a:t>
            </a:r>
            <a:r>
              <a:rPr kumimoji="1" lang="en-US" altLang="ja-JP" sz="1200" dirty="0" smtClean="0"/>
              <a:t>)</a:t>
            </a:r>
            <a:endParaRPr kumimoji="1" lang="ja-JP" altLang="en-US" sz="1200" dirty="0"/>
          </a:p>
        </p:txBody>
      </p:sp>
      <p:cxnSp>
        <p:nvCxnSpPr>
          <p:cNvPr id="118" name="直線矢印コネクタ 117"/>
          <p:cNvCxnSpPr/>
          <p:nvPr/>
        </p:nvCxnSpPr>
        <p:spPr>
          <a:xfrm flipV="1">
            <a:off x="7697558" y="3822814"/>
            <a:ext cx="1222637" cy="1724207"/>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01" idx="1"/>
          </p:cNvCxnSpPr>
          <p:nvPr/>
        </p:nvCxnSpPr>
        <p:spPr>
          <a:xfrm flipH="1">
            <a:off x="1883968" y="1440854"/>
            <a:ext cx="1901354" cy="27396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46" name="角丸四角形 145"/>
          <p:cNvSpPr/>
          <p:nvPr/>
        </p:nvSpPr>
        <p:spPr>
          <a:xfrm>
            <a:off x="59639" y="5162824"/>
            <a:ext cx="9019473" cy="1634090"/>
          </a:xfrm>
          <a:prstGeom prst="roundRect">
            <a:avLst>
              <a:gd name="adj" fmla="val 6892"/>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54592" y="4243266"/>
            <a:ext cx="1885933" cy="461665"/>
          </a:xfrm>
          <a:prstGeom prst="rect">
            <a:avLst/>
          </a:prstGeom>
          <a:ln w="28575" cmpd="thickThi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smtClean="0"/>
              <a:t>世界人口・豊かな食生活をおくる人口の増加</a:t>
            </a:r>
            <a:endParaRPr kumimoji="1" lang="ja-JP" altLang="en-US" sz="1200" b="1" dirty="0"/>
          </a:p>
        </p:txBody>
      </p:sp>
      <p:sp>
        <p:nvSpPr>
          <p:cNvPr id="122" name="テキスト ボックス 121"/>
          <p:cNvSpPr txBox="1"/>
          <p:nvPr/>
        </p:nvSpPr>
        <p:spPr>
          <a:xfrm>
            <a:off x="0" y="11326"/>
            <a:ext cx="9144000" cy="603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36000" rIns="72000" bIns="18000" rtlCol="0">
            <a:spAutoFit/>
          </a:bodyPr>
          <a:lstStyle/>
          <a:p>
            <a:r>
              <a:rPr kumimoji="1" lang="ja-JP" altLang="en-US" sz="2000" dirty="0" smtClean="0"/>
              <a:t>府民の食生活と</a:t>
            </a:r>
            <a:r>
              <a:rPr kumimoji="1" lang="en-US" altLang="ja-JP" sz="2000" dirty="0" smtClean="0"/>
              <a:t>SDGs</a:t>
            </a:r>
            <a:r>
              <a:rPr kumimoji="1" lang="ja-JP" altLang="en-US" sz="2000" dirty="0" smtClean="0"/>
              <a:t>との関係性</a:t>
            </a:r>
            <a:endParaRPr kumimoji="1" lang="en-US" altLang="ja-JP" sz="2000" dirty="0" smtClean="0"/>
          </a:p>
          <a:p>
            <a:pPr>
              <a:spcBef>
                <a:spcPts val="200"/>
              </a:spcBef>
            </a:pPr>
            <a:r>
              <a:rPr kumimoji="1" lang="ja-JP" altLang="en-US" sz="1400" dirty="0" smtClean="0"/>
              <a:t>（府民の食生活における取組が、世界的な人口増加・食生活の変化による環境・社会経済課題解決に貢献）</a:t>
            </a:r>
            <a:endParaRPr kumimoji="1" lang="en-US" altLang="ja-JP" sz="1400" dirty="0" smtClean="0"/>
          </a:p>
        </p:txBody>
      </p:sp>
      <p:sp>
        <p:nvSpPr>
          <p:cNvPr id="3" name="スライド番号プレースホルダー 2"/>
          <p:cNvSpPr>
            <a:spLocks noGrp="1"/>
          </p:cNvSpPr>
          <p:nvPr>
            <p:ph type="sldNum" sz="quarter" idx="12"/>
          </p:nvPr>
        </p:nvSpPr>
        <p:spPr>
          <a:xfrm>
            <a:off x="8446057" y="6505726"/>
            <a:ext cx="637886" cy="365125"/>
          </a:xfrm>
        </p:spPr>
        <p:txBody>
          <a:bodyPr/>
          <a:lstStyle/>
          <a:p>
            <a:fld id="{45DA6D20-9D9A-4D1C-9CC2-BE8B074F0CEE}" type="slidenum">
              <a:rPr kumimoji="1" lang="ja-JP" altLang="en-US" smtClean="0"/>
              <a:t>20</a:t>
            </a:fld>
            <a:endParaRPr kumimoji="1" lang="ja-JP" altLang="en-US" dirty="0"/>
          </a:p>
        </p:txBody>
      </p:sp>
      <p:sp>
        <p:nvSpPr>
          <p:cNvPr id="48" name="角丸四角形 47"/>
          <p:cNvSpPr/>
          <p:nvPr/>
        </p:nvSpPr>
        <p:spPr>
          <a:xfrm>
            <a:off x="5320474" y="5501199"/>
            <a:ext cx="928659" cy="573798"/>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smtClean="0">
                <a:solidFill>
                  <a:schemeClr val="bg1"/>
                </a:solidFill>
              </a:rPr>
              <a:t>食品ロス・過食の削減</a:t>
            </a:r>
            <a:endParaRPr kumimoji="1" lang="ja-JP" altLang="en-US" sz="1200" dirty="0">
              <a:solidFill>
                <a:schemeClr val="bg1"/>
              </a:solidFill>
            </a:endParaRPr>
          </a:p>
        </p:txBody>
      </p:sp>
      <p:sp>
        <p:nvSpPr>
          <p:cNvPr id="49" name="角丸四角形 48"/>
          <p:cNvSpPr/>
          <p:nvPr/>
        </p:nvSpPr>
        <p:spPr>
          <a:xfrm>
            <a:off x="6314023" y="5489557"/>
            <a:ext cx="1546540" cy="590082"/>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smtClean="0">
                <a:solidFill>
                  <a:schemeClr val="bg1"/>
                </a:solidFill>
              </a:rPr>
              <a:t>バランスの良い食事</a:t>
            </a:r>
            <a:r>
              <a:rPr kumimoji="1" lang="en-US" altLang="ja-JP" sz="1000" dirty="0" smtClean="0">
                <a:solidFill>
                  <a:schemeClr val="bg1"/>
                </a:solidFill>
              </a:rPr>
              <a:t>(</a:t>
            </a:r>
            <a:r>
              <a:rPr kumimoji="1" lang="ja-JP" altLang="en-US" sz="1000" dirty="0" smtClean="0">
                <a:solidFill>
                  <a:schemeClr val="bg1"/>
                </a:solidFill>
              </a:rPr>
              <a:t>畜産由来</a:t>
            </a:r>
            <a:r>
              <a:rPr kumimoji="1" lang="ja-JP" altLang="en-US" sz="1000" spc="-300" dirty="0" smtClean="0">
                <a:solidFill>
                  <a:schemeClr val="bg1"/>
                </a:solidFill>
              </a:rPr>
              <a:t>・</a:t>
            </a:r>
            <a:r>
              <a:rPr kumimoji="1" lang="ja-JP" altLang="en-US" sz="1000" dirty="0" smtClean="0">
                <a:solidFill>
                  <a:schemeClr val="bg1"/>
                </a:solidFill>
              </a:rPr>
              <a:t>パーム油原料の食糧に偏らない</a:t>
            </a:r>
            <a:r>
              <a:rPr kumimoji="1" lang="en-US" altLang="ja-JP" sz="1000" dirty="0" smtClean="0">
                <a:solidFill>
                  <a:schemeClr val="bg1"/>
                </a:solidFill>
              </a:rPr>
              <a:t>)</a:t>
            </a:r>
            <a:endParaRPr kumimoji="1" lang="ja-JP" altLang="en-US" sz="1200" dirty="0">
              <a:solidFill>
                <a:schemeClr val="bg1"/>
              </a:solidFill>
            </a:endParaRPr>
          </a:p>
        </p:txBody>
      </p:sp>
      <p:sp>
        <p:nvSpPr>
          <p:cNvPr id="66" name="テキスト ボックス 65"/>
          <p:cNvSpPr txBox="1"/>
          <p:nvPr/>
        </p:nvSpPr>
        <p:spPr>
          <a:xfrm>
            <a:off x="6056020" y="2822282"/>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農地の需要の増加　</a:t>
            </a:r>
            <a:endParaRPr kumimoji="1" lang="ja-JP" altLang="en-US" sz="1200" dirty="0"/>
          </a:p>
        </p:txBody>
      </p:sp>
      <p:sp>
        <p:nvSpPr>
          <p:cNvPr id="65" name="テキスト ボックス 64"/>
          <p:cNvSpPr txBox="1"/>
          <p:nvPr/>
        </p:nvSpPr>
        <p:spPr>
          <a:xfrm>
            <a:off x="4872325" y="4435353"/>
            <a:ext cx="1569660" cy="276999"/>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食糧の需要の増加</a:t>
            </a:r>
            <a:r>
              <a:rPr kumimoji="1" lang="ja-JP" altLang="en-US" sz="1200" dirty="0"/>
              <a:t>　</a:t>
            </a:r>
            <a:endParaRPr kumimoji="1" lang="en-US" altLang="ja-JP" sz="1200" dirty="0" smtClean="0"/>
          </a:p>
        </p:txBody>
      </p:sp>
      <p:sp>
        <p:nvSpPr>
          <p:cNvPr id="70" name="テキスト ボックス 69"/>
          <p:cNvSpPr txBox="1"/>
          <p:nvPr/>
        </p:nvSpPr>
        <p:spPr>
          <a:xfrm>
            <a:off x="4589797" y="2233239"/>
            <a:ext cx="247856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農地開拓（森林→農地）の増加　</a:t>
            </a:r>
            <a:endParaRPr kumimoji="1" lang="ja-JP" altLang="en-US" sz="1200" dirty="0"/>
          </a:p>
        </p:txBody>
      </p:sp>
      <p:sp>
        <p:nvSpPr>
          <p:cNvPr id="75" name="テキスト ボックス 74"/>
          <p:cNvSpPr txBox="1"/>
          <p:nvPr/>
        </p:nvSpPr>
        <p:spPr>
          <a:xfrm>
            <a:off x="7375285" y="2233239"/>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淡水の需要の増加　</a:t>
            </a:r>
            <a:endParaRPr kumimoji="1" lang="ja-JP" altLang="en-US" sz="1200" dirty="0"/>
          </a:p>
        </p:txBody>
      </p:sp>
      <p:sp>
        <p:nvSpPr>
          <p:cNvPr id="76" name="テキスト ボックス 75"/>
          <p:cNvSpPr txBox="1"/>
          <p:nvPr/>
        </p:nvSpPr>
        <p:spPr>
          <a:xfrm>
            <a:off x="6847251" y="1652804"/>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淡水利用量の増加　</a:t>
            </a:r>
            <a:endParaRPr kumimoji="1" lang="ja-JP" altLang="en-US" sz="1200" dirty="0"/>
          </a:p>
        </p:txBody>
      </p:sp>
      <p:sp>
        <p:nvSpPr>
          <p:cNvPr id="79" name="テキスト ボックス 78"/>
          <p:cNvSpPr txBox="1"/>
          <p:nvPr/>
        </p:nvSpPr>
        <p:spPr>
          <a:xfrm>
            <a:off x="2014049" y="4840560"/>
            <a:ext cx="1414412" cy="76944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社会的弱者がより影響を受ける</a:t>
            </a:r>
            <a:endParaRPr kumimoji="1" lang="en-US" altLang="ja-JP" sz="1200" dirty="0" smtClean="0"/>
          </a:p>
          <a:p>
            <a:pPr>
              <a:lnSpc>
                <a:spcPts val="1200"/>
              </a:lnSpc>
            </a:pPr>
            <a:r>
              <a:rPr kumimoji="1" lang="en-US" altLang="ja-JP" sz="1100" dirty="0"/>
              <a:t>(</a:t>
            </a:r>
            <a:r>
              <a:rPr kumimoji="1" lang="ja-JP" altLang="en-US" sz="1100" dirty="0" smtClean="0"/>
              <a:t>災害被害・食料の入手しにくさ</a:t>
            </a:r>
            <a:r>
              <a:rPr kumimoji="1" lang="en-US" altLang="ja-JP" sz="1100" dirty="0" smtClean="0"/>
              <a:t>)</a:t>
            </a:r>
            <a:endParaRPr kumimoji="1" lang="ja-JP" altLang="en-US" sz="1100" dirty="0"/>
          </a:p>
        </p:txBody>
      </p:sp>
      <p:sp>
        <p:nvSpPr>
          <p:cNvPr id="81" name="テキスト ボックス 80"/>
          <p:cNvSpPr txBox="1"/>
          <p:nvPr/>
        </p:nvSpPr>
        <p:spPr>
          <a:xfrm>
            <a:off x="445659" y="1584746"/>
            <a:ext cx="143830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人為的な気候変動影響の深刻化　　</a:t>
            </a:r>
            <a:endParaRPr kumimoji="1" lang="ja-JP" altLang="en-US" sz="1200" dirty="0"/>
          </a:p>
        </p:txBody>
      </p:sp>
      <p:sp>
        <p:nvSpPr>
          <p:cNvPr id="82" name="テキスト ボックス 81"/>
          <p:cNvSpPr txBox="1"/>
          <p:nvPr/>
        </p:nvSpPr>
        <p:spPr>
          <a:xfrm>
            <a:off x="1870846" y="663907"/>
            <a:ext cx="156966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農地の劣化</a:t>
            </a:r>
            <a:endParaRPr kumimoji="1" lang="en-US" altLang="ja-JP" sz="1200" dirty="0" smtClean="0"/>
          </a:p>
          <a:p>
            <a:r>
              <a:rPr kumimoji="1" lang="ja-JP" altLang="en-US" sz="1200" dirty="0" smtClean="0"/>
              <a:t>花粉媒介者の減少　</a:t>
            </a:r>
            <a:endParaRPr kumimoji="1" lang="ja-JP" altLang="en-US" sz="1200" dirty="0"/>
          </a:p>
        </p:txBody>
      </p:sp>
      <p:sp>
        <p:nvSpPr>
          <p:cNvPr id="83" name="テキスト ボックス 82"/>
          <p:cNvSpPr txBox="1"/>
          <p:nvPr/>
        </p:nvSpPr>
        <p:spPr>
          <a:xfrm>
            <a:off x="118294" y="4971245"/>
            <a:ext cx="1645276" cy="64633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災害発生の増加・被害の甚大化</a:t>
            </a:r>
            <a:r>
              <a:rPr kumimoji="1" lang="en-US" altLang="ja-JP" sz="1200" dirty="0" smtClean="0"/>
              <a:t>(</a:t>
            </a:r>
            <a:r>
              <a:rPr kumimoji="1" lang="ja-JP" altLang="en-US" sz="1200" dirty="0" smtClean="0"/>
              <a:t>風水害</a:t>
            </a:r>
            <a:r>
              <a:rPr kumimoji="1" lang="ja-JP" altLang="en-US" sz="1200" spc="-300" dirty="0" smtClean="0"/>
              <a:t>、</a:t>
            </a:r>
            <a:r>
              <a:rPr kumimoji="1" lang="ja-JP" altLang="en-US" sz="1200" dirty="0" smtClean="0"/>
              <a:t>土砂崩れ</a:t>
            </a:r>
            <a:r>
              <a:rPr kumimoji="1" lang="ja-JP" altLang="en-US" sz="1200" spc="-300" dirty="0" smtClean="0"/>
              <a:t>、</a:t>
            </a:r>
            <a:r>
              <a:rPr kumimoji="1" lang="ja-JP" altLang="en-US" sz="1200" dirty="0" smtClean="0"/>
              <a:t>海岸浸食など</a:t>
            </a:r>
            <a:r>
              <a:rPr kumimoji="1" lang="en-US" altLang="ja-JP" sz="1200" dirty="0" smtClean="0"/>
              <a:t>)</a:t>
            </a:r>
            <a:endParaRPr kumimoji="1" lang="ja-JP" altLang="en-US" sz="1200" dirty="0"/>
          </a:p>
        </p:txBody>
      </p:sp>
      <p:cxnSp>
        <p:nvCxnSpPr>
          <p:cNvPr id="85" name="直線矢印コネクタ 84"/>
          <p:cNvCxnSpPr/>
          <p:nvPr/>
        </p:nvCxnSpPr>
        <p:spPr>
          <a:xfrm flipH="1" flipV="1">
            <a:off x="7535843" y="2479702"/>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6" name="直線矢印コネクタ 85"/>
          <p:cNvCxnSpPr/>
          <p:nvPr/>
        </p:nvCxnSpPr>
        <p:spPr>
          <a:xfrm flipH="1" flipV="1">
            <a:off x="7527306" y="1939329"/>
            <a:ext cx="8537" cy="293910"/>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flipV="1">
            <a:off x="6451367" y="4560643"/>
            <a:ext cx="303225" cy="360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flipV="1">
            <a:off x="7014598" y="3982513"/>
            <a:ext cx="5372" cy="24035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flipH="1" flipV="1">
            <a:off x="6262983" y="2490883"/>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flipV="1">
            <a:off x="6086475" y="1242611"/>
            <a:ext cx="10528" cy="99100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flipH="1" flipV="1">
            <a:off x="6547218" y="914871"/>
            <a:ext cx="541737" cy="737933"/>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3" name="直線矢印コネクタ 102"/>
          <p:cNvCxnSpPr/>
          <p:nvPr/>
        </p:nvCxnSpPr>
        <p:spPr>
          <a:xfrm flipH="1">
            <a:off x="1887042" y="1895693"/>
            <a:ext cx="1898280" cy="636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4" name="直線矢印コネクタ 103"/>
          <p:cNvCxnSpPr/>
          <p:nvPr/>
        </p:nvCxnSpPr>
        <p:spPr>
          <a:xfrm flipH="1">
            <a:off x="3401237" y="5071089"/>
            <a:ext cx="543134" cy="90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06" name="角丸四角形 105"/>
          <p:cNvSpPr/>
          <p:nvPr/>
        </p:nvSpPr>
        <p:spPr>
          <a:xfrm>
            <a:off x="3738447" y="5501199"/>
            <a:ext cx="1517505" cy="573798"/>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smtClean="0">
                <a:solidFill>
                  <a:schemeClr val="bg1"/>
                </a:solidFill>
              </a:rPr>
              <a:t>地元産の食材のもの</a:t>
            </a:r>
            <a:r>
              <a:rPr kumimoji="1" lang="ja-JP" altLang="en-US" sz="1200" spc="-300" dirty="0" smtClean="0">
                <a:solidFill>
                  <a:schemeClr val="bg1"/>
                </a:solidFill>
              </a:rPr>
              <a:t>、</a:t>
            </a:r>
            <a:r>
              <a:rPr kumimoji="1" lang="ja-JP" altLang="en-US" sz="1200" dirty="0" smtClean="0">
                <a:solidFill>
                  <a:schemeClr val="bg1"/>
                </a:solidFill>
              </a:rPr>
              <a:t>旬のものを食べる</a:t>
            </a:r>
            <a:endParaRPr kumimoji="1" lang="ja-JP" altLang="en-US" sz="1200" dirty="0">
              <a:solidFill>
                <a:schemeClr val="bg1"/>
              </a:solidFill>
            </a:endParaRPr>
          </a:p>
        </p:txBody>
      </p:sp>
      <p:cxnSp>
        <p:nvCxnSpPr>
          <p:cNvPr id="112" name="直線矢印コネクタ 111"/>
          <p:cNvCxnSpPr/>
          <p:nvPr/>
        </p:nvCxnSpPr>
        <p:spPr>
          <a:xfrm flipV="1">
            <a:off x="7014598" y="3116314"/>
            <a:ext cx="0" cy="184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4" name="直線矢印コネクタ 113"/>
          <p:cNvCxnSpPr/>
          <p:nvPr/>
        </p:nvCxnSpPr>
        <p:spPr>
          <a:xfrm flipV="1">
            <a:off x="6262983" y="3116314"/>
            <a:ext cx="195" cy="131903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7" name="直線矢印コネクタ 116"/>
          <p:cNvCxnSpPr/>
          <p:nvPr/>
        </p:nvCxnSpPr>
        <p:spPr>
          <a:xfrm>
            <a:off x="5039758" y="5267444"/>
            <a:ext cx="384673" cy="242025"/>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21" name="テキスト ボックス 120"/>
          <p:cNvSpPr txBox="1"/>
          <p:nvPr/>
        </p:nvSpPr>
        <p:spPr>
          <a:xfrm>
            <a:off x="966090" y="3335141"/>
            <a:ext cx="1978771"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輸送負荷や生産にかかるエネルギーの増加　</a:t>
            </a:r>
            <a:endParaRPr kumimoji="1" lang="ja-JP" altLang="en-US" sz="1200" dirty="0"/>
          </a:p>
        </p:txBody>
      </p:sp>
      <p:sp>
        <p:nvSpPr>
          <p:cNvPr id="123" name="テキスト ボックス 122"/>
          <p:cNvSpPr txBox="1"/>
          <p:nvPr/>
        </p:nvSpPr>
        <p:spPr>
          <a:xfrm>
            <a:off x="1385974" y="2310155"/>
            <a:ext cx="136883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収穫量の減少</a:t>
            </a:r>
            <a:endParaRPr kumimoji="1" lang="en-US" altLang="ja-JP" sz="1200" dirty="0" smtClean="0"/>
          </a:p>
        </p:txBody>
      </p:sp>
      <p:cxnSp>
        <p:nvCxnSpPr>
          <p:cNvPr id="124" name="直線矢印コネクタ 123"/>
          <p:cNvCxnSpPr/>
          <p:nvPr/>
        </p:nvCxnSpPr>
        <p:spPr>
          <a:xfrm>
            <a:off x="2369592" y="1139575"/>
            <a:ext cx="9842" cy="1156577"/>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flipH="1">
            <a:off x="1466932" y="2045825"/>
            <a:ext cx="17380" cy="238512"/>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2698189" y="2612972"/>
            <a:ext cx="8868" cy="23045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p:nvPr/>
        </p:nvCxnSpPr>
        <p:spPr>
          <a:xfrm flipH="1">
            <a:off x="605852" y="2054144"/>
            <a:ext cx="28533" cy="294208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a:off x="1794217" y="5078059"/>
            <a:ext cx="217061" cy="478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1" name="直線矢印コネクタ 150"/>
          <p:cNvCxnSpPr>
            <a:endCxn id="138" idx="0"/>
          </p:cNvCxnSpPr>
          <p:nvPr/>
        </p:nvCxnSpPr>
        <p:spPr>
          <a:xfrm flipV="1">
            <a:off x="8701114" y="3838310"/>
            <a:ext cx="221667" cy="1675005"/>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cxnSp>
        <p:nvCxnSpPr>
          <p:cNvPr id="155" name="直線矢印コネクタ 154"/>
          <p:cNvCxnSpPr>
            <a:stCxn id="48" idx="0"/>
          </p:cNvCxnSpPr>
          <p:nvPr/>
        </p:nvCxnSpPr>
        <p:spPr>
          <a:xfrm flipV="1">
            <a:off x="5784804" y="4652870"/>
            <a:ext cx="529219" cy="848329"/>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sp>
        <p:nvSpPr>
          <p:cNvPr id="158" name="テキスト ボックス 157"/>
          <p:cNvSpPr txBox="1"/>
          <p:nvPr/>
        </p:nvSpPr>
        <p:spPr>
          <a:xfrm>
            <a:off x="749687" y="2831892"/>
            <a:ext cx="172354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温室効果ガスの増加　</a:t>
            </a:r>
            <a:endParaRPr kumimoji="1" lang="ja-JP" altLang="en-US" sz="1200" dirty="0"/>
          </a:p>
        </p:txBody>
      </p:sp>
      <p:cxnSp>
        <p:nvCxnSpPr>
          <p:cNvPr id="159" name="直線矢印コネクタ 158"/>
          <p:cNvCxnSpPr/>
          <p:nvPr/>
        </p:nvCxnSpPr>
        <p:spPr>
          <a:xfrm flipH="1" flipV="1">
            <a:off x="1002737" y="2046411"/>
            <a:ext cx="4714" cy="77283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flipV="1">
            <a:off x="1708122" y="3099282"/>
            <a:ext cx="4718" cy="253513"/>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6" name="直線矢印コネクタ 165"/>
          <p:cNvCxnSpPr>
            <a:endCxn id="143" idx="0"/>
          </p:cNvCxnSpPr>
          <p:nvPr/>
        </p:nvCxnSpPr>
        <p:spPr>
          <a:xfrm flipH="1" flipV="1">
            <a:off x="2778117" y="3739768"/>
            <a:ext cx="1151083" cy="1720005"/>
          </a:xfrm>
          <a:prstGeom prst="straightConnector1">
            <a:avLst/>
          </a:prstGeom>
          <a:ln w="38100">
            <a:solidFill>
              <a:srgbClr val="FF0000"/>
            </a:solidFill>
            <a:prstDash val="dash"/>
            <a:headEnd w="lg" len="lg"/>
            <a:tailEnd type="arrow" w="lg" len="lg"/>
          </a:ln>
        </p:spPr>
        <p:style>
          <a:lnRef idx="1">
            <a:schemeClr val="dk1"/>
          </a:lnRef>
          <a:fillRef idx="0">
            <a:schemeClr val="dk1"/>
          </a:fillRef>
          <a:effectRef idx="0">
            <a:schemeClr val="dk1"/>
          </a:effectRef>
          <a:fontRef idx="minor">
            <a:schemeClr val="tx1"/>
          </a:fontRef>
        </p:style>
      </p:cxnSp>
      <p:cxnSp>
        <p:nvCxnSpPr>
          <p:cNvPr id="189" name="直線矢印コネクタ 188"/>
          <p:cNvCxnSpPr/>
          <p:nvPr/>
        </p:nvCxnSpPr>
        <p:spPr>
          <a:xfrm flipH="1">
            <a:off x="2971657" y="3614336"/>
            <a:ext cx="3507813" cy="474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3" name="直線矢印コネクタ 222"/>
          <p:cNvCxnSpPr/>
          <p:nvPr/>
        </p:nvCxnSpPr>
        <p:spPr>
          <a:xfrm>
            <a:off x="5204984" y="4743304"/>
            <a:ext cx="7679" cy="2312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46" name="テキスト ボックス 245"/>
          <p:cNvSpPr txBox="1"/>
          <p:nvPr/>
        </p:nvSpPr>
        <p:spPr>
          <a:xfrm>
            <a:off x="7147843" y="6604339"/>
            <a:ext cx="970385" cy="288147"/>
          </a:xfrm>
          <a:prstGeom prst="rect">
            <a:avLst/>
          </a:prstGeom>
          <a:solidFill>
            <a:schemeClr val="bg1"/>
          </a:solidFill>
        </p:spPr>
        <p:txBody>
          <a:bodyPr wrap="none" lIns="36000" tIns="36000" rIns="36000" bIns="36000" rtlCol="0">
            <a:spAutoFit/>
          </a:bodyPr>
          <a:lstStyle/>
          <a:p>
            <a:r>
              <a:rPr kumimoji="1" lang="ja-JP" altLang="en-US" sz="1400" dirty="0" smtClean="0">
                <a:solidFill>
                  <a:srgbClr val="FF0000"/>
                </a:solidFill>
              </a:rPr>
              <a:t>府民の生活</a:t>
            </a:r>
            <a:endParaRPr kumimoji="1" lang="ja-JP" altLang="en-US" sz="1400" dirty="0">
              <a:solidFill>
                <a:srgbClr val="FF0000"/>
              </a:solidFill>
            </a:endParaRPr>
          </a:p>
        </p:txBody>
      </p:sp>
      <p:cxnSp>
        <p:nvCxnSpPr>
          <p:cNvPr id="251" name="直線矢印コネクタ 250"/>
          <p:cNvCxnSpPr/>
          <p:nvPr/>
        </p:nvCxnSpPr>
        <p:spPr>
          <a:xfrm>
            <a:off x="8060588" y="696532"/>
            <a:ext cx="174976" cy="0"/>
          </a:xfrm>
          <a:prstGeom prst="straightConnector1">
            <a:avLst/>
          </a:prstGeom>
          <a:ln w="12700">
            <a:headEnd w="lg" len="lg"/>
            <a:tailEnd type="arrow" w="med" len="med"/>
          </a:ln>
        </p:spPr>
        <p:style>
          <a:lnRef idx="1">
            <a:schemeClr val="dk1"/>
          </a:lnRef>
          <a:fillRef idx="0">
            <a:schemeClr val="dk1"/>
          </a:fillRef>
          <a:effectRef idx="0">
            <a:schemeClr val="dk1"/>
          </a:effectRef>
          <a:fontRef idx="minor">
            <a:schemeClr val="tx1"/>
          </a:fontRef>
        </p:style>
      </p:cxnSp>
      <p:sp>
        <p:nvSpPr>
          <p:cNvPr id="256" name="角丸四角形 255"/>
          <p:cNvSpPr/>
          <p:nvPr/>
        </p:nvSpPr>
        <p:spPr>
          <a:xfrm>
            <a:off x="3686818" y="5366960"/>
            <a:ext cx="5392294" cy="10521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テキスト ボックス 257"/>
          <p:cNvSpPr txBox="1"/>
          <p:nvPr/>
        </p:nvSpPr>
        <p:spPr>
          <a:xfrm>
            <a:off x="5169232" y="6323546"/>
            <a:ext cx="2406675" cy="288147"/>
          </a:xfrm>
          <a:prstGeom prst="rect">
            <a:avLst/>
          </a:prstGeom>
          <a:solidFill>
            <a:schemeClr val="bg1"/>
          </a:solidFill>
        </p:spPr>
        <p:txBody>
          <a:bodyPr wrap="none" lIns="36000" tIns="36000" rIns="36000" bIns="36000" rtlCol="0">
            <a:spAutoFit/>
          </a:bodyPr>
          <a:lstStyle/>
          <a:p>
            <a:r>
              <a:rPr kumimoji="1" lang="ja-JP" altLang="en-US" sz="1400" b="1" dirty="0" smtClean="0">
                <a:solidFill>
                  <a:srgbClr val="FF0000"/>
                </a:solidFill>
              </a:rPr>
              <a:t>府民の食生活における取組み</a:t>
            </a:r>
            <a:endParaRPr kumimoji="1" lang="ja-JP" altLang="en-US" sz="1400" b="1" dirty="0">
              <a:solidFill>
                <a:srgbClr val="FF0000"/>
              </a:solidFill>
            </a:endParaRPr>
          </a:p>
        </p:txBody>
      </p:sp>
      <p:cxnSp>
        <p:nvCxnSpPr>
          <p:cNvPr id="95" name="直線矢印コネクタ 94"/>
          <p:cNvCxnSpPr/>
          <p:nvPr/>
        </p:nvCxnSpPr>
        <p:spPr>
          <a:xfrm flipV="1">
            <a:off x="1890568" y="1791752"/>
            <a:ext cx="1898619" cy="15886"/>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3785322" y="1302354"/>
            <a:ext cx="218521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温室効果ガス吸収減の減少　</a:t>
            </a:r>
            <a:endParaRPr kumimoji="1" lang="en-US" altLang="ja-JP" sz="1200" dirty="0" smtClean="0"/>
          </a:p>
        </p:txBody>
      </p:sp>
      <p:cxnSp>
        <p:nvCxnSpPr>
          <p:cNvPr id="107" name="直線矢印コネクタ 106"/>
          <p:cNvCxnSpPr/>
          <p:nvPr/>
        </p:nvCxnSpPr>
        <p:spPr>
          <a:xfrm flipV="1">
            <a:off x="5735049" y="1577699"/>
            <a:ext cx="1722" cy="6571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flipH="1">
            <a:off x="3441076" y="1038354"/>
            <a:ext cx="333432"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32" name="テキスト ボックス 131"/>
          <p:cNvSpPr txBox="1"/>
          <p:nvPr/>
        </p:nvSpPr>
        <p:spPr>
          <a:xfrm>
            <a:off x="2157995" y="5742488"/>
            <a:ext cx="1238168" cy="46166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地元農業関連産業の活性化　　　</a:t>
            </a:r>
            <a:endParaRPr kumimoji="1" lang="ja-JP" altLang="en-US" sz="1200" dirty="0"/>
          </a:p>
        </p:txBody>
      </p:sp>
      <p:cxnSp>
        <p:nvCxnSpPr>
          <p:cNvPr id="133" name="直線矢印コネクタ 132"/>
          <p:cNvCxnSpPr/>
          <p:nvPr/>
        </p:nvCxnSpPr>
        <p:spPr>
          <a:xfrm flipH="1">
            <a:off x="3380818" y="5992161"/>
            <a:ext cx="393691" cy="16982"/>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3793052" y="1635083"/>
            <a:ext cx="16379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水循環の低下　　</a:t>
            </a:r>
            <a:endParaRPr kumimoji="1" lang="en-US" altLang="ja-JP" sz="1200" dirty="0" smtClean="0"/>
          </a:p>
        </p:txBody>
      </p:sp>
      <p:cxnSp>
        <p:nvCxnSpPr>
          <p:cNvPr id="147" name="直線矢印コネクタ 146"/>
          <p:cNvCxnSpPr/>
          <p:nvPr/>
        </p:nvCxnSpPr>
        <p:spPr>
          <a:xfrm flipV="1">
            <a:off x="4850186" y="1894867"/>
            <a:ext cx="0" cy="32181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6" name="直線矢印コネクタ 155"/>
          <p:cNvCxnSpPr/>
          <p:nvPr/>
        </p:nvCxnSpPr>
        <p:spPr>
          <a:xfrm flipH="1" flipV="1">
            <a:off x="5440715" y="1787717"/>
            <a:ext cx="1415102" cy="4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61" name="直線矢印コネクタ 160"/>
          <p:cNvCxnSpPr/>
          <p:nvPr/>
        </p:nvCxnSpPr>
        <p:spPr>
          <a:xfrm>
            <a:off x="1774710" y="5601973"/>
            <a:ext cx="378454" cy="189294"/>
          </a:xfrm>
          <a:prstGeom prst="straightConnector1">
            <a:avLst/>
          </a:prstGeom>
          <a:ln w="12700">
            <a:prstDash val="dash"/>
            <a:headEnd w="lg" len="lg"/>
            <a:tailEnd type="arrow" w="lg" len="lg"/>
          </a:ln>
        </p:spPr>
        <p:style>
          <a:lnRef idx="1">
            <a:schemeClr val="dk1"/>
          </a:lnRef>
          <a:fillRef idx="0">
            <a:schemeClr val="dk1"/>
          </a:fillRef>
          <a:effectRef idx="0">
            <a:schemeClr val="dk1"/>
          </a:effectRef>
          <a:fontRef idx="minor">
            <a:schemeClr val="tx1"/>
          </a:fontRef>
        </p:style>
      </p:cxnSp>
      <p:sp>
        <p:nvSpPr>
          <p:cNvPr id="165" name="テキスト ボックス 164"/>
          <p:cNvSpPr txBox="1"/>
          <p:nvPr/>
        </p:nvSpPr>
        <p:spPr>
          <a:xfrm>
            <a:off x="3238716" y="6466632"/>
            <a:ext cx="16994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地域が経済的</a:t>
            </a:r>
            <a:r>
              <a:rPr kumimoji="1" lang="ja-JP" altLang="en-US" sz="1200" smtClean="0"/>
              <a:t>に潤う　</a:t>
            </a:r>
            <a:endParaRPr kumimoji="1" lang="ja-JP" altLang="en-US" sz="1200" dirty="0"/>
          </a:p>
        </p:txBody>
      </p:sp>
      <p:cxnSp>
        <p:nvCxnSpPr>
          <p:cNvPr id="168" name="直線矢印コネクタ 167"/>
          <p:cNvCxnSpPr/>
          <p:nvPr/>
        </p:nvCxnSpPr>
        <p:spPr>
          <a:xfrm>
            <a:off x="2316862" y="6205599"/>
            <a:ext cx="0" cy="234454"/>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70" name="テキスト ボックス 169"/>
          <p:cNvSpPr txBox="1"/>
          <p:nvPr/>
        </p:nvSpPr>
        <p:spPr>
          <a:xfrm>
            <a:off x="1573191" y="6475543"/>
            <a:ext cx="158492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耕作放棄地の抑制　　</a:t>
            </a:r>
            <a:endParaRPr kumimoji="1" lang="ja-JP" altLang="en-US" sz="1200" dirty="0"/>
          </a:p>
        </p:txBody>
      </p:sp>
      <p:cxnSp>
        <p:nvCxnSpPr>
          <p:cNvPr id="171" name="直線矢印コネクタ 170"/>
          <p:cNvCxnSpPr/>
          <p:nvPr/>
        </p:nvCxnSpPr>
        <p:spPr>
          <a:xfrm flipH="1" flipV="1">
            <a:off x="434641" y="5690265"/>
            <a:ext cx="204" cy="616216"/>
          </a:xfrm>
          <a:prstGeom prst="straightConnector1">
            <a:avLst/>
          </a:prstGeom>
          <a:ln w="12700">
            <a:prstDash val="dash"/>
            <a:headEnd w="lg" len="lg"/>
            <a:tailEnd type="arrow" w="lg" len="lg"/>
          </a:ln>
        </p:spPr>
        <p:style>
          <a:lnRef idx="1">
            <a:schemeClr val="dk1"/>
          </a:lnRef>
          <a:fillRef idx="0">
            <a:schemeClr val="dk1"/>
          </a:fillRef>
          <a:effectRef idx="0">
            <a:schemeClr val="dk1"/>
          </a:effectRef>
          <a:fontRef idx="minor">
            <a:schemeClr val="tx1"/>
          </a:fontRef>
        </p:style>
      </p:cxnSp>
      <p:cxnSp>
        <p:nvCxnSpPr>
          <p:cNvPr id="176" name="直線矢印コネクタ 175"/>
          <p:cNvCxnSpPr/>
          <p:nvPr/>
        </p:nvCxnSpPr>
        <p:spPr>
          <a:xfrm>
            <a:off x="3362599" y="6205599"/>
            <a:ext cx="0" cy="234454"/>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92" name="直線矢印コネクタ 191"/>
          <p:cNvCxnSpPr/>
          <p:nvPr/>
        </p:nvCxnSpPr>
        <p:spPr>
          <a:xfrm flipH="1">
            <a:off x="1360138" y="6589042"/>
            <a:ext cx="228091"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93" name="テキスト ボックス 192"/>
          <p:cNvSpPr txBox="1"/>
          <p:nvPr/>
        </p:nvSpPr>
        <p:spPr>
          <a:xfrm>
            <a:off x="105414" y="6306481"/>
            <a:ext cx="1297021" cy="426646"/>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農地</a:t>
            </a:r>
            <a:r>
              <a:rPr kumimoji="1" lang="ja-JP" altLang="en-US" sz="1200" spc="-150" dirty="0" smtClean="0"/>
              <a:t>の</a:t>
            </a:r>
            <a:r>
              <a:rPr kumimoji="1" lang="ja-JP" altLang="en-US" sz="1200" dirty="0" smtClean="0"/>
              <a:t>多面的機能 </a:t>
            </a:r>
            <a:r>
              <a:rPr kumimoji="1" lang="en-US" altLang="ja-JP" sz="1000" dirty="0" smtClean="0"/>
              <a:t>(</a:t>
            </a:r>
            <a:r>
              <a:rPr kumimoji="1" lang="ja-JP" altLang="en-US" sz="1000" dirty="0" smtClean="0"/>
              <a:t>保水機能等</a:t>
            </a:r>
            <a:r>
              <a:rPr kumimoji="1" lang="en-US" altLang="ja-JP" sz="1000" dirty="0" smtClean="0"/>
              <a:t>)</a:t>
            </a:r>
            <a:r>
              <a:rPr kumimoji="1" lang="ja-JP" altLang="en-US" sz="1100" spc="-300" dirty="0"/>
              <a:t>の</a:t>
            </a:r>
            <a:r>
              <a:rPr kumimoji="1" lang="ja-JP" altLang="en-US" sz="1100" dirty="0"/>
              <a:t>維持</a:t>
            </a:r>
          </a:p>
        </p:txBody>
      </p:sp>
      <p:sp>
        <p:nvSpPr>
          <p:cNvPr id="195" name="角丸四角形吹き出し 194"/>
          <p:cNvSpPr/>
          <p:nvPr/>
        </p:nvSpPr>
        <p:spPr>
          <a:xfrm>
            <a:off x="715888" y="3891717"/>
            <a:ext cx="2000281" cy="606468"/>
          </a:xfrm>
          <a:prstGeom prst="wedgeRoundRectCallout">
            <a:avLst>
              <a:gd name="adj1" fmla="val -4749"/>
              <a:gd name="adj2" fmla="val -6916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世界全体の人為的</a:t>
            </a:r>
            <a:r>
              <a:rPr kumimoji="1" lang="ja-JP" altLang="en-US" sz="900" dirty="0"/>
              <a:t>温室効果</a:t>
            </a:r>
            <a:r>
              <a:rPr kumimoji="1" lang="ja-JP" altLang="en-US" sz="900" dirty="0" smtClean="0"/>
              <a:t>ガス排出量のうち、世界の食糧システムからのものが、</a:t>
            </a:r>
            <a:r>
              <a:rPr kumimoji="1" lang="en-US" altLang="ja-JP" sz="900" dirty="0" smtClean="0"/>
              <a:t>21</a:t>
            </a:r>
            <a:r>
              <a:rPr kumimoji="1" lang="ja-JP" altLang="en-US" sz="900" dirty="0" smtClean="0"/>
              <a:t>～</a:t>
            </a:r>
            <a:r>
              <a:rPr kumimoji="1" lang="en-US" altLang="ja-JP" sz="900" dirty="0" smtClean="0"/>
              <a:t>37%</a:t>
            </a:r>
            <a:r>
              <a:rPr kumimoji="1" lang="ja-JP" altLang="en-US" sz="900" dirty="0" smtClean="0"/>
              <a:t>を占めると推測</a:t>
            </a:r>
            <a:r>
              <a:rPr kumimoji="1" lang="en-US" altLang="ja-JP" sz="800" dirty="0" smtClean="0"/>
              <a:t>(IPCC</a:t>
            </a:r>
            <a:r>
              <a:rPr kumimoji="1" lang="ja-JP" altLang="en-US" sz="800" dirty="0" smtClean="0"/>
              <a:t>特別報告書：気候変動と土地</a:t>
            </a:r>
            <a:r>
              <a:rPr kumimoji="1" lang="en-US" altLang="ja-JP" sz="800" dirty="0" smtClean="0"/>
              <a:t>)</a:t>
            </a:r>
            <a:endParaRPr kumimoji="1" lang="ja-JP" altLang="en-US" sz="800" dirty="0"/>
          </a:p>
        </p:txBody>
      </p:sp>
      <p:sp>
        <p:nvSpPr>
          <p:cNvPr id="208" name="角丸四角形吹き出し 207"/>
          <p:cNvSpPr/>
          <p:nvPr/>
        </p:nvSpPr>
        <p:spPr>
          <a:xfrm>
            <a:off x="4856295" y="6048256"/>
            <a:ext cx="1746684" cy="296614"/>
          </a:xfrm>
          <a:prstGeom prst="wedgeRoundRectCallout">
            <a:avLst>
              <a:gd name="adj1" fmla="val 11890"/>
              <a:gd name="adj2" fmla="val -7411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食品の</a:t>
            </a:r>
            <a:r>
              <a:rPr kumimoji="1" lang="en-US" altLang="ja-JP" sz="900" dirty="0" smtClean="0"/>
              <a:t>1/3</a:t>
            </a:r>
            <a:r>
              <a:rPr kumimoji="1" lang="ja-JP" altLang="en-US" sz="900" dirty="0" smtClean="0"/>
              <a:t>が腐敗・廃棄</a:t>
            </a:r>
            <a:endParaRPr kumimoji="1" lang="en-US" altLang="ja-JP" sz="900" dirty="0" smtClean="0"/>
          </a:p>
          <a:p>
            <a:pPr>
              <a:lnSpc>
                <a:spcPts val="1000"/>
              </a:lnSpc>
            </a:pPr>
            <a:r>
              <a:rPr kumimoji="1" lang="en-US" altLang="ja-JP" sz="9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209" name="角丸四角形吹き出し 208"/>
          <p:cNvSpPr/>
          <p:nvPr/>
        </p:nvSpPr>
        <p:spPr>
          <a:xfrm>
            <a:off x="51515" y="586318"/>
            <a:ext cx="1699330" cy="878800"/>
          </a:xfrm>
          <a:prstGeom prst="wedgeRoundRectCallout">
            <a:avLst>
              <a:gd name="adj1" fmla="val 58946"/>
              <a:gd name="adj2" fmla="val 1416"/>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a:t>昆虫</a:t>
            </a:r>
            <a:r>
              <a:rPr kumimoji="1" lang="ja-JP" altLang="en-US" sz="900" dirty="0" smtClean="0"/>
              <a:t>をはじめとする花粉運搬生物は、グローバル食料経済に年間</a:t>
            </a:r>
            <a:r>
              <a:rPr kumimoji="1" lang="en-US" altLang="ja-JP" sz="900" dirty="0" smtClean="0"/>
              <a:t>2,000</a:t>
            </a:r>
            <a:r>
              <a:rPr kumimoji="1" lang="ja-JP" altLang="en-US" sz="900" dirty="0" smtClean="0"/>
              <a:t>億米ドルを超える価値をもたらしているとみられる</a:t>
            </a:r>
            <a:r>
              <a:rPr kumimoji="1" lang="ja-JP" altLang="en-US" sz="800" dirty="0" smtClean="0"/>
              <a:t>（国連広報センター：</a:t>
            </a:r>
            <a:r>
              <a:rPr kumimoji="1" lang="en-US" altLang="ja-JP" sz="800" dirty="0" smtClean="0"/>
              <a:t>SDGs </a:t>
            </a:r>
            <a:r>
              <a:rPr kumimoji="1" lang="ja-JP" altLang="en-US" sz="800" dirty="0"/>
              <a:t>シリーズ「なぜ大切か</a:t>
            </a:r>
            <a:r>
              <a:rPr kumimoji="1" lang="ja-JP" altLang="en-US" sz="800" dirty="0" smtClean="0"/>
              <a:t>」）</a:t>
            </a:r>
            <a:endParaRPr kumimoji="1" lang="ja-JP" altLang="en-US" sz="800" dirty="0"/>
          </a:p>
        </p:txBody>
      </p:sp>
      <p:sp>
        <p:nvSpPr>
          <p:cNvPr id="210" name="角丸四角形吹き出し 209"/>
          <p:cNvSpPr/>
          <p:nvPr/>
        </p:nvSpPr>
        <p:spPr>
          <a:xfrm>
            <a:off x="7319115" y="1122791"/>
            <a:ext cx="1783930" cy="464127"/>
          </a:xfrm>
          <a:prstGeom prst="wedgeRoundRectCallout">
            <a:avLst>
              <a:gd name="adj1" fmla="val -42381"/>
              <a:gd name="adj2" fmla="val 6563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農業用水が世界の淡水取水量の約</a:t>
            </a:r>
            <a:r>
              <a:rPr kumimoji="1" lang="en-US" altLang="ja-JP" sz="900" dirty="0" smtClean="0"/>
              <a:t>70%</a:t>
            </a:r>
            <a:r>
              <a:rPr kumimoji="1" lang="ja-JP" altLang="en-US" sz="900" dirty="0" smtClean="0"/>
              <a:t>を占める</a:t>
            </a:r>
            <a:endParaRPr kumimoji="1" lang="en-US" altLang="ja-JP" sz="900" dirty="0" smtClean="0"/>
          </a:p>
          <a:p>
            <a:r>
              <a:rPr kumimoji="1" lang="en-US" altLang="ja-JP" sz="800" dirty="0" smtClean="0"/>
              <a:t>(UNEP global environment outlook 6th)</a:t>
            </a:r>
            <a:endParaRPr kumimoji="1" lang="ja-JP" altLang="en-US" sz="800" dirty="0"/>
          </a:p>
        </p:txBody>
      </p:sp>
      <p:sp>
        <p:nvSpPr>
          <p:cNvPr id="211" name="角丸四角形吹き出し 210"/>
          <p:cNvSpPr/>
          <p:nvPr/>
        </p:nvSpPr>
        <p:spPr>
          <a:xfrm>
            <a:off x="2997414" y="2046020"/>
            <a:ext cx="1474247" cy="542747"/>
          </a:xfrm>
          <a:prstGeom prst="wedgeRoundRectCallout">
            <a:avLst>
              <a:gd name="adj1" fmla="val 62322"/>
              <a:gd name="adj2" fmla="val 18898"/>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食糧生産は、住居可能な土地の</a:t>
            </a:r>
            <a:r>
              <a:rPr kumimoji="1" lang="en-US" altLang="ja-JP" sz="900" dirty="0" smtClean="0"/>
              <a:t>50%</a:t>
            </a:r>
            <a:r>
              <a:rPr kumimoji="1" lang="ja-JP" altLang="en-US" sz="900" dirty="0" smtClean="0"/>
              <a:t>を使用</a:t>
            </a:r>
            <a:r>
              <a:rPr kumimoji="1" lang="en-US" altLang="ja-JP" sz="8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98" name="下矢印 97"/>
          <p:cNvSpPr/>
          <p:nvPr/>
        </p:nvSpPr>
        <p:spPr>
          <a:xfrm flipV="1">
            <a:off x="8173358" y="168841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下矢印 109"/>
          <p:cNvSpPr/>
          <p:nvPr/>
        </p:nvSpPr>
        <p:spPr>
          <a:xfrm flipV="1">
            <a:off x="6823220" y="227788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flipV="1">
            <a:off x="8701114" y="2266813"/>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下矢印 135"/>
          <p:cNvSpPr/>
          <p:nvPr/>
        </p:nvSpPr>
        <p:spPr>
          <a:xfrm flipV="1">
            <a:off x="7366176" y="286937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下矢印 137"/>
          <p:cNvSpPr/>
          <p:nvPr/>
        </p:nvSpPr>
        <p:spPr>
          <a:xfrm flipV="1">
            <a:off x="8789913" y="366698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下矢印 138"/>
          <p:cNvSpPr/>
          <p:nvPr/>
        </p:nvSpPr>
        <p:spPr>
          <a:xfrm flipV="1">
            <a:off x="8334157" y="447229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flipV="1">
            <a:off x="6194956" y="448154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下矢印 141"/>
          <p:cNvSpPr/>
          <p:nvPr/>
        </p:nvSpPr>
        <p:spPr>
          <a:xfrm flipV="1">
            <a:off x="2207501" y="286937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下矢印 142"/>
          <p:cNvSpPr/>
          <p:nvPr/>
        </p:nvSpPr>
        <p:spPr>
          <a:xfrm flipV="1">
            <a:off x="2645249" y="356844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下矢印 143"/>
          <p:cNvSpPr/>
          <p:nvPr/>
        </p:nvSpPr>
        <p:spPr>
          <a:xfrm>
            <a:off x="5701385" y="136584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下矢印 144"/>
          <p:cNvSpPr/>
          <p:nvPr/>
        </p:nvSpPr>
        <p:spPr>
          <a:xfrm>
            <a:off x="4851491" y="171482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下矢印 147"/>
          <p:cNvSpPr/>
          <p:nvPr/>
        </p:nvSpPr>
        <p:spPr>
          <a:xfrm>
            <a:off x="3134366" y="77273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下矢印 148"/>
          <p:cNvSpPr/>
          <p:nvPr/>
        </p:nvSpPr>
        <p:spPr>
          <a:xfrm>
            <a:off x="3143234" y="5049707"/>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下矢印 149"/>
          <p:cNvSpPr/>
          <p:nvPr/>
        </p:nvSpPr>
        <p:spPr>
          <a:xfrm>
            <a:off x="2895245" y="654078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下矢印 151"/>
          <p:cNvSpPr/>
          <p:nvPr/>
        </p:nvSpPr>
        <p:spPr>
          <a:xfrm flipV="1">
            <a:off x="3153702" y="594818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4673141" y="651625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1201197" y="650337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下矢印 156"/>
          <p:cNvSpPr/>
          <p:nvPr/>
        </p:nvSpPr>
        <p:spPr>
          <a:xfrm>
            <a:off x="2450183" y="236618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下矢印 161"/>
          <p:cNvSpPr/>
          <p:nvPr/>
        </p:nvSpPr>
        <p:spPr>
          <a:xfrm flipV="1">
            <a:off x="1575255" y="1825089"/>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flipV="1">
            <a:off x="2694233" y="3540180"/>
            <a:ext cx="167766" cy="221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6179254" y="4594771"/>
            <a:ext cx="278464" cy="9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8780611" y="3784725"/>
            <a:ext cx="278464" cy="9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8235564" y="738446"/>
            <a:ext cx="0" cy="151605"/>
          </a:xfrm>
          <a:prstGeom prst="line">
            <a:avLst/>
          </a:prstGeom>
          <a:ln/>
        </p:spPr>
        <p:style>
          <a:lnRef idx="1">
            <a:schemeClr val="dk1"/>
          </a:lnRef>
          <a:fillRef idx="0">
            <a:schemeClr val="dk1"/>
          </a:fillRef>
          <a:effectRef idx="0">
            <a:schemeClr val="dk1"/>
          </a:effectRef>
          <a:fontRef idx="minor">
            <a:schemeClr val="tx1"/>
          </a:fontRef>
        </p:style>
      </p:cxnSp>
      <p:cxnSp>
        <p:nvCxnSpPr>
          <p:cNvPr id="177" name="直線矢印コネクタ 176"/>
          <p:cNvCxnSpPr/>
          <p:nvPr/>
        </p:nvCxnSpPr>
        <p:spPr>
          <a:xfrm flipH="1" flipV="1">
            <a:off x="2794343" y="3733223"/>
            <a:ext cx="2883548" cy="1767976"/>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3944371" y="4984105"/>
            <a:ext cx="141577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食糧価格の上昇　</a:t>
            </a:r>
            <a:endParaRPr kumimoji="1" lang="ja-JP" altLang="en-US" sz="1200" dirty="0"/>
          </a:p>
        </p:txBody>
      </p:sp>
      <p:sp>
        <p:nvSpPr>
          <p:cNvPr id="141" name="下矢印 140"/>
          <p:cNvSpPr/>
          <p:nvPr/>
        </p:nvSpPr>
        <p:spPr>
          <a:xfrm flipV="1">
            <a:off x="5113772" y="502098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350916" y="5661517"/>
            <a:ext cx="18948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0" name="直線コネクタ 189"/>
          <p:cNvCxnSpPr/>
          <p:nvPr/>
        </p:nvCxnSpPr>
        <p:spPr>
          <a:xfrm flipH="1">
            <a:off x="2104522" y="5693215"/>
            <a:ext cx="82496" cy="173658"/>
          </a:xfrm>
          <a:prstGeom prst="line">
            <a:avLst/>
          </a:prstGeom>
          <a:ln w="12700"/>
        </p:spPr>
        <p:style>
          <a:lnRef idx="1">
            <a:schemeClr val="dk1"/>
          </a:lnRef>
          <a:fillRef idx="0">
            <a:schemeClr val="dk1"/>
          </a:fillRef>
          <a:effectRef idx="0">
            <a:schemeClr val="dk1"/>
          </a:effectRef>
          <a:fontRef idx="minor">
            <a:schemeClr val="tx1"/>
          </a:fontRef>
        </p:style>
      </p:cxnSp>
      <p:sp>
        <p:nvSpPr>
          <p:cNvPr id="191" name="下矢印 190"/>
          <p:cNvSpPr/>
          <p:nvPr/>
        </p:nvSpPr>
        <p:spPr>
          <a:xfrm flipV="1">
            <a:off x="1519097" y="534198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658452" y="2828569"/>
            <a:ext cx="11186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食糧の不足</a:t>
            </a:r>
            <a:endParaRPr kumimoji="1" lang="en-US" altLang="ja-JP" sz="1200" dirty="0" smtClean="0"/>
          </a:p>
        </p:txBody>
      </p:sp>
      <p:sp>
        <p:nvSpPr>
          <p:cNvPr id="113" name="下矢印 112"/>
          <p:cNvSpPr/>
          <p:nvPr/>
        </p:nvSpPr>
        <p:spPr>
          <a:xfrm>
            <a:off x="3521887" y="289223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p:cNvCxnSpPr>
            <a:stCxn id="109" idx="3"/>
            <a:endCxn id="66" idx="1"/>
          </p:cNvCxnSpPr>
          <p:nvPr/>
        </p:nvCxnSpPr>
        <p:spPr>
          <a:xfrm flipV="1">
            <a:off x="3777088" y="2960782"/>
            <a:ext cx="2278932" cy="628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9" name="直線矢印コネクタ 118"/>
          <p:cNvCxnSpPr/>
          <p:nvPr/>
        </p:nvCxnSpPr>
        <p:spPr>
          <a:xfrm>
            <a:off x="3377436" y="3130513"/>
            <a:ext cx="708646" cy="184073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7" name="直線矢印コネクタ 126"/>
          <p:cNvCxnSpPr/>
          <p:nvPr/>
        </p:nvCxnSpPr>
        <p:spPr>
          <a:xfrm flipV="1">
            <a:off x="1890568" y="1231468"/>
            <a:ext cx="1883940" cy="355990"/>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15" name="角丸四角形 114"/>
          <p:cNvSpPr/>
          <p:nvPr/>
        </p:nvSpPr>
        <p:spPr>
          <a:xfrm>
            <a:off x="7924851" y="5476569"/>
            <a:ext cx="1106520" cy="770231"/>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smtClean="0">
                <a:solidFill>
                  <a:schemeClr val="bg1"/>
                </a:solidFill>
              </a:rPr>
              <a:t>持続</a:t>
            </a:r>
            <a:r>
              <a:rPr kumimoji="1" lang="ja-JP" altLang="en-US" sz="1200" dirty="0">
                <a:solidFill>
                  <a:schemeClr val="bg1"/>
                </a:solidFill>
              </a:rPr>
              <a:t>可能</a:t>
            </a:r>
            <a:r>
              <a:rPr kumimoji="1" lang="ja-JP" altLang="en-US" sz="1200" dirty="0" smtClean="0">
                <a:solidFill>
                  <a:schemeClr val="bg1"/>
                </a:solidFill>
              </a:rPr>
              <a:t>な方法で供給された食材のものを食べる</a:t>
            </a:r>
            <a:endParaRPr kumimoji="1" lang="ja-JP" altLang="en-US" sz="1200" dirty="0">
              <a:solidFill>
                <a:schemeClr val="bg1"/>
              </a:solidFill>
            </a:endParaRPr>
          </a:p>
        </p:txBody>
      </p:sp>
      <p:sp>
        <p:nvSpPr>
          <p:cNvPr id="207" name="角丸四角形吹き出し 206"/>
          <p:cNvSpPr/>
          <p:nvPr/>
        </p:nvSpPr>
        <p:spPr>
          <a:xfrm>
            <a:off x="3899078" y="3899930"/>
            <a:ext cx="2122051" cy="461349"/>
          </a:xfrm>
          <a:prstGeom prst="wedgeRoundRectCallout">
            <a:avLst>
              <a:gd name="adj1" fmla="val -26411"/>
              <a:gd name="adj2" fmla="val 19192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現状のままだと</a:t>
            </a:r>
            <a:r>
              <a:rPr kumimoji="1" lang="ja-JP" altLang="en-US" sz="900" spc="-300" dirty="0" smtClean="0"/>
              <a:t>、</a:t>
            </a:r>
            <a:r>
              <a:rPr kumimoji="1" lang="ja-JP" altLang="en-US" sz="900" dirty="0" smtClean="0"/>
              <a:t>気候変動によって</a:t>
            </a:r>
            <a:r>
              <a:rPr kumimoji="1" lang="en-US" altLang="ja-JP" sz="900" dirty="0" smtClean="0"/>
              <a:t>2050</a:t>
            </a:r>
            <a:r>
              <a:rPr kumimoji="1" lang="ja-JP" altLang="en-US" sz="900" dirty="0" smtClean="0"/>
              <a:t>年までに穀物価格が</a:t>
            </a:r>
            <a:r>
              <a:rPr kumimoji="1" lang="en-US" altLang="ja-JP" sz="900" dirty="0" smtClean="0"/>
              <a:t>1</a:t>
            </a:r>
            <a:r>
              <a:rPr kumimoji="1" lang="ja-JP" altLang="en-US" sz="900" dirty="0" smtClean="0"/>
              <a:t>～</a:t>
            </a:r>
            <a:r>
              <a:rPr kumimoji="1" lang="en-US" altLang="ja-JP" sz="900" dirty="0" smtClean="0"/>
              <a:t>23%</a:t>
            </a:r>
            <a:r>
              <a:rPr kumimoji="1" lang="ja-JP" altLang="en-US" sz="900" dirty="0" smtClean="0"/>
              <a:t>上昇すると予測</a:t>
            </a:r>
            <a:r>
              <a:rPr kumimoji="1" lang="en-US" altLang="ja-JP" sz="800" dirty="0"/>
              <a:t>(</a:t>
            </a:r>
            <a:r>
              <a:rPr kumimoji="1" lang="en-US" altLang="ja-JP" sz="800" dirty="0" smtClean="0"/>
              <a:t>IPCC</a:t>
            </a:r>
            <a:r>
              <a:rPr kumimoji="1" lang="ja-JP" altLang="en-US" sz="800" dirty="0" smtClean="0"/>
              <a:t>特別報告書</a:t>
            </a:r>
            <a:r>
              <a:rPr kumimoji="1" lang="en-US" altLang="ja-JP" sz="800" dirty="0" smtClean="0"/>
              <a:t>:</a:t>
            </a:r>
            <a:r>
              <a:rPr kumimoji="1" lang="ja-JP" altLang="en-US" sz="800" dirty="0" smtClean="0"/>
              <a:t>気候変動と土地</a:t>
            </a:r>
            <a:r>
              <a:rPr kumimoji="1" lang="en-US" altLang="ja-JP" sz="800" dirty="0" smtClean="0"/>
              <a:t>)</a:t>
            </a:r>
            <a:endParaRPr kumimoji="1" lang="ja-JP" altLang="en-US" sz="800" dirty="0"/>
          </a:p>
        </p:txBody>
      </p:sp>
      <p:sp>
        <p:nvSpPr>
          <p:cNvPr id="163" name="テキスト ボックス 162"/>
          <p:cNvSpPr txBox="1"/>
          <p:nvPr/>
        </p:nvSpPr>
        <p:spPr>
          <a:xfrm>
            <a:off x="6248201" y="4982410"/>
            <a:ext cx="2031325" cy="2769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持続</a:t>
            </a:r>
            <a:r>
              <a:rPr kumimoji="1" lang="ja-JP" altLang="en-US" sz="1200" dirty="0"/>
              <a:t>可能</a:t>
            </a:r>
            <a:r>
              <a:rPr kumimoji="1" lang="ja-JP" altLang="en-US" sz="1200" dirty="0" smtClean="0"/>
              <a:t>な市場の活性化　</a:t>
            </a:r>
            <a:endParaRPr kumimoji="1" lang="ja-JP" altLang="en-US" sz="1200" dirty="0"/>
          </a:p>
        </p:txBody>
      </p:sp>
      <p:sp>
        <p:nvSpPr>
          <p:cNvPr id="173" name="下矢印 172"/>
          <p:cNvSpPr/>
          <p:nvPr/>
        </p:nvSpPr>
        <p:spPr>
          <a:xfrm flipV="1">
            <a:off x="8013791" y="500622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矢印コネクタ 173"/>
          <p:cNvCxnSpPr>
            <a:endCxn id="163" idx="1"/>
          </p:cNvCxnSpPr>
          <p:nvPr/>
        </p:nvCxnSpPr>
        <p:spPr>
          <a:xfrm flipV="1">
            <a:off x="5047032" y="5120910"/>
            <a:ext cx="1201169" cy="367152"/>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cxnSp>
        <p:nvCxnSpPr>
          <p:cNvPr id="175" name="直線矢印コネクタ 174"/>
          <p:cNvCxnSpPr/>
          <p:nvPr/>
        </p:nvCxnSpPr>
        <p:spPr>
          <a:xfrm flipH="1" flipV="1">
            <a:off x="8159416" y="5205284"/>
            <a:ext cx="699" cy="282167"/>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sp>
        <p:nvSpPr>
          <p:cNvPr id="160" name="テキスト ボックス 159"/>
          <p:cNvSpPr txBox="1"/>
          <p:nvPr/>
        </p:nvSpPr>
        <p:spPr>
          <a:xfrm>
            <a:off x="775020" y="5745538"/>
            <a:ext cx="1003237" cy="442035"/>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地域の生物多様性の維持</a:t>
            </a:r>
            <a:endParaRPr kumimoji="1" lang="ja-JP" altLang="en-US" sz="1200" dirty="0"/>
          </a:p>
        </p:txBody>
      </p:sp>
      <p:cxnSp>
        <p:nvCxnSpPr>
          <p:cNvPr id="178" name="直線矢印コネクタ 177"/>
          <p:cNvCxnSpPr/>
          <p:nvPr/>
        </p:nvCxnSpPr>
        <p:spPr>
          <a:xfrm flipV="1">
            <a:off x="1164813" y="6119513"/>
            <a:ext cx="0" cy="19459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79" name="下矢印 178"/>
          <p:cNvSpPr/>
          <p:nvPr/>
        </p:nvSpPr>
        <p:spPr>
          <a:xfrm flipV="1">
            <a:off x="1544666" y="597627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0" name="直線矢印コネクタ 179"/>
          <p:cNvCxnSpPr/>
          <p:nvPr/>
        </p:nvCxnSpPr>
        <p:spPr>
          <a:xfrm flipV="1">
            <a:off x="1774710" y="5995096"/>
            <a:ext cx="388968" cy="327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pic>
        <p:nvPicPr>
          <p:cNvPr id="185" name="図 184"/>
          <p:cNvPicPr>
            <a:picLocks noChangeAspect="1"/>
          </p:cNvPicPr>
          <p:nvPr/>
        </p:nvPicPr>
        <p:blipFill>
          <a:blip r:embed="rId2"/>
          <a:stretch>
            <a:fillRect/>
          </a:stretch>
        </p:blipFill>
        <p:spPr>
          <a:xfrm>
            <a:off x="7542850" y="6330354"/>
            <a:ext cx="233993" cy="233993"/>
          </a:xfrm>
          <a:prstGeom prst="rect">
            <a:avLst/>
          </a:prstGeom>
        </p:spPr>
      </p:pic>
      <p:pic>
        <p:nvPicPr>
          <p:cNvPr id="187" name="図 186"/>
          <p:cNvPicPr>
            <a:picLocks noChangeAspect="1"/>
          </p:cNvPicPr>
          <p:nvPr/>
        </p:nvPicPr>
        <p:blipFill>
          <a:blip r:embed="rId3"/>
          <a:stretch>
            <a:fillRect/>
          </a:stretch>
        </p:blipFill>
        <p:spPr>
          <a:xfrm>
            <a:off x="2069062" y="4653615"/>
            <a:ext cx="234500" cy="234500"/>
          </a:xfrm>
          <a:prstGeom prst="rect">
            <a:avLst/>
          </a:prstGeom>
        </p:spPr>
      </p:pic>
      <p:pic>
        <p:nvPicPr>
          <p:cNvPr id="188" name="図 187"/>
          <p:cNvPicPr>
            <a:picLocks noChangeAspect="1"/>
          </p:cNvPicPr>
          <p:nvPr/>
        </p:nvPicPr>
        <p:blipFill>
          <a:blip r:embed="rId4"/>
          <a:stretch>
            <a:fillRect/>
          </a:stretch>
        </p:blipFill>
        <p:spPr>
          <a:xfrm>
            <a:off x="2312787" y="4649697"/>
            <a:ext cx="242337" cy="242337"/>
          </a:xfrm>
          <a:prstGeom prst="rect">
            <a:avLst/>
          </a:prstGeom>
        </p:spPr>
      </p:pic>
      <p:pic>
        <p:nvPicPr>
          <p:cNvPr id="194" name="図 193"/>
          <p:cNvPicPr>
            <a:picLocks noChangeAspect="1"/>
          </p:cNvPicPr>
          <p:nvPr/>
        </p:nvPicPr>
        <p:blipFill>
          <a:blip r:embed="rId5"/>
          <a:stretch>
            <a:fillRect/>
          </a:stretch>
        </p:blipFill>
        <p:spPr>
          <a:xfrm>
            <a:off x="5156006" y="1645077"/>
            <a:ext cx="256453" cy="256453"/>
          </a:xfrm>
          <a:prstGeom prst="rect">
            <a:avLst/>
          </a:prstGeom>
        </p:spPr>
      </p:pic>
      <p:pic>
        <p:nvPicPr>
          <p:cNvPr id="196" name="図 195"/>
          <p:cNvPicPr>
            <a:picLocks noChangeAspect="1"/>
          </p:cNvPicPr>
          <p:nvPr/>
        </p:nvPicPr>
        <p:blipFill>
          <a:blip r:embed="rId6"/>
          <a:stretch>
            <a:fillRect/>
          </a:stretch>
        </p:blipFill>
        <p:spPr>
          <a:xfrm>
            <a:off x="7018895" y="4763783"/>
            <a:ext cx="256398" cy="256398"/>
          </a:xfrm>
          <a:prstGeom prst="rect">
            <a:avLst/>
          </a:prstGeom>
        </p:spPr>
      </p:pic>
      <p:pic>
        <p:nvPicPr>
          <p:cNvPr id="198" name="図 197"/>
          <p:cNvPicPr>
            <a:picLocks noChangeAspect="1"/>
          </p:cNvPicPr>
          <p:nvPr/>
        </p:nvPicPr>
        <p:blipFill>
          <a:blip r:embed="rId7"/>
          <a:stretch>
            <a:fillRect/>
          </a:stretch>
        </p:blipFill>
        <p:spPr>
          <a:xfrm>
            <a:off x="7537899" y="4784163"/>
            <a:ext cx="252108" cy="252108"/>
          </a:xfrm>
          <a:prstGeom prst="rect">
            <a:avLst/>
          </a:prstGeom>
        </p:spPr>
      </p:pic>
      <p:pic>
        <p:nvPicPr>
          <p:cNvPr id="199" name="図 198"/>
          <p:cNvPicPr>
            <a:picLocks noChangeAspect="1"/>
          </p:cNvPicPr>
          <p:nvPr/>
        </p:nvPicPr>
        <p:blipFill>
          <a:blip r:embed="rId8"/>
          <a:stretch>
            <a:fillRect/>
          </a:stretch>
        </p:blipFill>
        <p:spPr>
          <a:xfrm>
            <a:off x="2564349" y="4647807"/>
            <a:ext cx="246125" cy="246117"/>
          </a:xfrm>
          <a:prstGeom prst="rect">
            <a:avLst/>
          </a:prstGeom>
        </p:spPr>
      </p:pic>
      <p:pic>
        <p:nvPicPr>
          <p:cNvPr id="15" name="図 14"/>
          <p:cNvPicPr>
            <a:picLocks noChangeAspect="1"/>
          </p:cNvPicPr>
          <p:nvPr/>
        </p:nvPicPr>
        <p:blipFill>
          <a:blip r:embed="rId9"/>
          <a:stretch>
            <a:fillRect/>
          </a:stretch>
        </p:blipFill>
        <p:spPr>
          <a:xfrm>
            <a:off x="6549874" y="-2010"/>
            <a:ext cx="355348" cy="355348"/>
          </a:xfrm>
          <a:prstGeom prst="rect">
            <a:avLst/>
          </a:prstGeom>
        </p:spPr>
      </p:pic>
      <p:pic>
        <p:nvPicPr>
          <p:cNvPr id="200" name="図 199"/>
          <p:cNvPicPr>
            <a:picLocks noChangeAspect="1"/>
          </p:cNvPicPr>
          <p:nvPr/>
        </p:nvPicPr>
        <p:blipFill>
          <a:blip r:embed="rId3"/>
          <a:stretch>
            <a:fillRect/>
          </a:stretch>
        </p:blipFill>
        <p:spPr>
          <a:xfrm>
            <a:off x="4758141" y="13806"/>
            <a:ext cx="344089" cy="344089"/>
          </a:xfrm>
          <a:prstGeom prst="rect">
            <a:avLst/>
          </a:prstGeom>
        </p:spPr>
      </p:pic>
      <p:pic>
        <p:nvPicPr>
          <p:cNvPr id="201" name="図 200"/>
          <p:cNvPicPr>
            <a:picLocks noChangeAspect="1"/>
          </p:cNvPicPr>
          <p:nvPr/>
        </p:nvPicPr>
        <p:blipFill>
          <a:blip r:embed="rId9"/>
          <a:stretch>
            <a:fillRect/>
          </a:stretch>
        </p:blipFill>
        <p:spPr>
          <a:xfrm>
            <a:off x="2819699" y="4651880"/>
            <a:ext cx="237971" cy="237971"/>
          </a:xfrm>
          <a:prstGeom prst="rect">
            <a:avLst/>
          </a:prstGeom>
        </p:spPr>
      </p:pic>
      <p:pic>
        <p:nvPicPr>
          <p:cNvPr id="202" name="図 201"/>
          <p:cNvPicPr>
            <a:picLocks noChangeAspect="1"/>
          </p:cNvPicPr>
          <p:nvPr/>
        </p:nvPicPr>
        <p:blipFill>
          <a:blip r:embed="rId4"/>
          <a:stretch>
            <a:fillRect/>
          </a:stretch>
        </p:blipFill>
        <p:spPr>
          <a:xfrm>
            <a:off x="5124341" y="23947"/>
            <a:ext cx="325411" cy="325411"/>
          </a:xfrm>
          <a:prstGeom prst="rect">
            <a:avLst/>
          </a:prstGeom>
        </p:spPr>
      </p:pic>
      <p:pic>
        <p:nvPicPr>
          <p:cNvPr id="204" name="図 203"/>
          <p:cNvPicPr>
            <a:picLocks noChangeAspect="1"/>
          </p:cNvPicPr>
          <p:nvPr/>
        </p:nvPicPr>
        <p:blipFill>
          <a:blip r:embed="rId5"/>
          <a:stretch>
            <a:fillRect/>
          </a:stretch>
        </p:blipFill>
        <p:spPr>
          <a:xfrm>
            <a:off x="5471863" y="13806"/>
            <a:ext cx="331437" cy="331437"/>
          </a:xfrm>
          <a:prstGeom prst="rect">
            <a:avLst/>
          </a:prstGeom>
        </p:spPr>
      </p:pic>
      <p:pic>
        <p:nvPicPr>
          <p:cNvPr id="205" name="図 204"/>
          <p:cNvPicPr>
            <a:picLocks noChangeAspect="1"/>
          </p:cNvPicPr>
          <p:nvPr/>
        </p:nvPicPr>
        <p:blipFill>
          <a:blip r:embed="rId6"/>
          <a:stretch>
            <a:fillRect/>
          </a:stretch>
        </p:blipFill>
        <p:spPr>
          <a:xfrm>
            <a:off x="5825411" y="11638"/>
            <a:ext cx="345889" cy="345889"/>
          </a:xfrm>
          <a:prstGeom prst="rect">
            <a:avLst/>
          </a:prstGeom>
        </p:spPr>
      </p:pic>
      <p:pic>
        <p:nvPicPr>
          <p:cNvPr id="16" name="図 15"/>
          <p:cNvPicPr>
            <a:picLocks noChangeAspect="1"/>
          </p:cNvPicPr>
          <p:nvPr/>
        </p:nvPicPr>
        <p:blipFill>
          <a:blip r:embed="rId10"/>
          <a:stretch>
            <a:fillRect/>
          </a:stretch>
        </p:blipFill>
        <p:spPr>
          <a:xfrm>
            <a:off x="6193411" y="8488"/>
            <a:ext cx="334352" cy="334352"/>
          </a:xfrm>
          <a:prstGeom prst="rect">
            <a:avLst/>
          </a:prstGeom>
        </p:spPr>
      </p:pic>
      <p:pic>
        <p:nvPicPr>
          <p:cNvPr id="206" name="図 205"/>
          <p:cNvPicPr>
            <a:picLocks noChangeAspect="1"/>
          </p:cNvPicPr>
          <p:nvPr/>
        </p:nvPicPr>
        <p:blipFill>
          <a:blip r:embed="rId11"/>
          <a:stretch>
            <a:fillRect/>
          </a:stretch>
        </p:blipFill>
        <p:spPr>
          <a:xfrm>
            <a:off x="3066896" y="4655291"/>
            <a:ext cx="231148" cy="231148"/>
          </a:xfrm>
          <a:prstGeom prst="rect">
            <a:avLst/>
          </a:prstGeom>
        </p:spPr>
      </p:pic>
      <p:pic>
        <p:nvPicPr>
          <p:cNvPr id="212" name="図 211"/>
          <p:cNvPicPr>
            <a:picLocks noChangeAspect="1"/>
          </p:cNvPicPr>
          <p:nvPr/>
        </p:nvPicPr>
        <p:blipFill>
          <a:blip r:embed="rId11"/>
          <a:stretch>
            <a:fillRect/>
          </a:stretch>
        </p:blipFill>
        <p:spPr>
          <a:xfrm>
            <a:off x="6927333" y="-6766"/>
            <a:ext cx="360846" cy="360846"/>
          </a:xfrm>
          <a:prstGeom prst="rect">
            <a:avLst/>
          </a:prstGeom>
        </p:spPr>
      </p:pic>
      <p:pic>
        <p:nvPicPr>
          <p:cNvPr id="213" name="図 212"/>
          <p:cNvPicPr>
            <a:picLocks noChangeAspect="1"/>
          </p:cNvPicPr>
          <p:nvPr/>
        </p:nvPicPr>
        <p:blipFill>
          <a:blip r:embed="rId2"/>
          <a:stretch>
            <a:fillRect/>
          </a:stretch>
        </p:blipFill>
        <p:spPr>
          <a:xfrm>
            <a:off x="7288849" y="4782488"/>
            <a:ext cx="233993" cy="233993"/>
          </a:xfrm>
          <a:prstGeom prst="rect">
            <a:avLst/>
          </a:prstGeom>
        </p:spPr>
      </p:pic>
      <p:pic>
        <p:nvPicPr>
          <p:cNvPr id="214" name="図 213"/>
          <p:cNvPicPr>
            <a:picLocks noChangeAspect="1"/>
          </p:cNvPicPr>
          <p:nvPr/>
        </p:nvPicPr>
        <p:blipFill>
          <a:blip r:embed="rId12"/>
          <a:stretch>
            <a:fillRect/>
          </a:stretch>
        </p:blipFill>
        <p:spPr>
          <a:xfrm>
            <a:off x="218910" y="1671570"/>
            <a:ext cx="287091" cy="287091"/>
          </a:xfrm>
          <a:prstGeom prst="rect">
            <a:avLst/>
          </a:prstGeom>
        </p:spPr>
      </p:pic>
      <p:pic>
        <p:nvPicPr>
          <p:cNvPr id="215" name="図 214"/>
          <p:cNvPicPr>
            <a:picLocks noChangeAspect="1"/>
          </p:cNvPicPr>
          <p:nvPr/>
        </p:nvPicPr>
        <p:blipFill>
          <a:blip r:embed="rId2"/>
          <a:stretch>
            <a:fillRect/>
          </a:stretch>
        </p:blipFill>
        <p:spPr>
          <a:xfrm>
            <a:off x="7310290" y="3961"/>
            <a:ext cx="349250" cy="349250"/>
          </a:xfrm>
          <a:prstGeom prst="rect">
            <a:avLst/>
          </a:prstGeom>
        </p:spPr>
      </p:pic>
      <p:pic>
        <p:nvPicPr>
          <p:cNvPr id="216" name="図 215"/>
          <p:cNvPicPr>
            <a:picLocks noChangeAspect="1"/>
          </p:cNvPicPr>
          <p:nvPr/>
        </p:nvPicPr>
        <p:blipFill>
          <a:blip r:embed="rId12"/>
          <a:stretch>
            <a:fillRect/>
          </a:stretch>
        </p:blipFill>
        <p:spPr>
          <a:xfrm>
            <a:off x="7681651" y="20547"/>
            <a:ext cx="340180" cy="340180"/>
          </a:xfrm>
          <a:prstGeom prst="rect">
            <a:avLst/>
          </a:prstGeom>
        </p:spPr>
      </p:pic>
      <p:pic>
        <p:nvPicPr>
          <p:cNvPr id="217" name="図 216"/>
          <p:cNvPicPr>
            <a:picLocks noChangeAspect="1"/>
          </p:cNvPicPr>
          <p:nvPr/>
        </p:nvPicPr>
        <p:blipFill>
          <a:blip r:embed="rId7"/>
          <a:stretch>
            <a:fillRect/>
          </a:stretch>
        </p:blipFill>
        <p:spPr>
          <a:xfrm>
            <a:off x="8043942" y="16195"/>
            <a:ext cx="333164" cy="333164"/>
          </a:xfrm>
          <a:prstGeom prst="rect">
            <a:avLst/>
          </a:prstGeom>
        </p:spPr>
      </p:pic>
      <p:pic>
        <p:nvPicPr>
          <p:cNvPr id="218" name="図 217"/>
          <p:cNvPicPr>
            <a:picLocks noChangeAspect="1"/>
          </p:cNvPicPr>
          <p:nvPr/>
        </p:nvPicPr>
        <p:blipFill>
          <a:blip r:embed="rId13"/>
          <a:stretch>
            <a:fillRect/>
          </a:stretch>
        </p:blipFill>
        <p:spPr>
          <a:xfrm>
            <a:off x="8399217" y="5836"/>
            <a:ext cx="351691" cy="351691"/>
          </a:xfrm>
          <a:prstGeom prst="rect">
            <a:avLst/>
          </a:prstGeom>
        </p:spPr>
      </p:pic>
      <p:pic>
        <p:nvPicPr>
          <p:cNvPr id="17" name="図 16"/>
          <p:cNvPicPr>
            <a:picLocks noChangeAspect="1"/>
          </p:cNvPicPr>
          <p:nvPr/>
        </p:nvPicPr>
        <p:blipFill>
          <a:blip r:embed="rId14"/>
          <a:stretch>
            <a:fillRect/>
          </a:stretch>
        </p:blipFill>
        <p:spPr>
          <a:xfrm>
            <a:off x="8773017" y="9382"/>
            <a:ext cx="352855" cy="352855"/>
          </a:xfrm>
          <a:prstGeom prst="rect">
            <a:avLst/>
          </a:prstGeom>
        </p:spPr>
      </p:pic>
      <p:pic>
        <p:nvPicPr>
          <p:cNvPr id="219" name="図 218"/>
          <p:cNvPicPr>
            <a:picLocks noChangeAspect="1"/>
          </p:cNvPicPr>
          <p:nvPr/>
        </p:nvPicPr>
        <p:blipFill>
          <a:blip r:embed="rId14"/>
          <a:stretch>
            <a:fillRect/>
          </a:stretch>
        </p:blipFill>
        <p:spPr>
          <a:xfrm>
            <a:off x="7797392" y="6323857"/>
            <a:ext cx="243711" cy="243711"/>
          </a:xfrm>
          <a:prstGeom prst="rect">
            <a:avLst/>
          </a:prstGeom>
        </p:spPr>
      </p:pic>
      <p:sp>
        <p:nvSpPr>
          <p:cNvPr id="181" name="テキスト ボックス 180"/>
          <p:cNvSpPr txBox="1"/>
          <p:nvPr/>
        </p:nvSpPr>
        <p:spPr>
          <a:xfrm>
            <a:off x="3787200" y="969915"/>
            <a:ext cx="23841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生物</a:t>
            </a:r>
            <a:r>
              <a:rPr kumimoji="1" lang="ja-JP" altLang="en-US" sz="1200" dirty="0"/>
              <a:t>多様性</a:t>
            </a:r>
            <a:r>
              <a:rPr kumimoji="1" lang="ja-JP" altLang="en-US" sz="1200" dirty="0" smtClean="0"/>
              <a:t>の低下　　</a:t>
            </a:r>
            <a:endParaRPr kumimoji="1" lang="ja-JP" altLang="en-US" sz="1200" dirty="0"/>
          </a:p>
        </p:txBody>
      </p:sp>
      <p:sp>
        <p:nvSpPr>
          <p:cNvPr id="183" name="テキスト ボックス 182"/>
          <p:cNvSpPr txBox="1"/>
          <p:nvPr/>
        </p:nvSpPr>
        <p:spPr>
          <a:xfrm>
            <a:off x="3774508" y="641633"/>
            <a:ext cx="277536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土地の劣化（土壌喪失・塩化）　　</a:t>
            </a:r>
            <a:endParaRPr kumimoji="1" lang="ja-JP" altLang="en-US" sz="1200" dirty="0"/>
          </a:p>
        </p:txBody>
      </p:sp>
      <p:sp>
        <p:nvSpPr>
          <p:cNvPr id="184" name="下矢印 183"/>
          <p:cNvSpPr/>
          <p:nvPr/>
        </p:nvSpPr>
        <p:spPr>
          <a:xfrm>
            <a:off x="5120016" y="103027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下矢印 185"/>
          <p:cNvSpPr/>
          <p:nvPr/>
        </p:nvSpPr>
        <p:spPr>
          <a:xfrm>
            <a:off x="5950979" y="69630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3" name="図 202"/>
          <p:cNvPicPr>
            <a:picLocks noChangeAspect="1"/>
          </p:cNvPicPr>
          <p:nvPr/>
        </p:nvPicPr>
        <p:blipFill>
          <a:blip r:embed="rId13"/>
          <a:stretch>
            <a:fillRect/>
          </a:stretch>
        </p:blipFill>
        <p:spPr>
          <a:xfrm>
            <a:off x="5881506" y="981683"/>
            <a:ext cx="266028" cy="266028"/>
          </a:xfrm>
          <a:prstGeom prst="rect">
            <a:avLst/>
          </a:prstGeom>
        </p:spPr>
      </p:pic>
      <p:cxnSp>
        <p:nvCxnSpPr>
          <p:cNvPr id="220" name="直線矢印コネクタ 219"/>
          <p:cNvCxnSpPr/>
          <p:nvPr/>
        </p:nvCxnSpPr>
        <p:spPr>
          <a:xfrm flipH="1">
            <a:off x="3453383" y="780133"/>
            <a:ext cx="316362" cy="187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1" name="直線矢印コネクタ 220"/>
          <p:cNvCxnSpPr/>
          <p:nvPr/>
        </p:nvCxnSpPr>
        <p:spPr>
          <a:xfrm flipV="1">
            <a:off x="6393933" y="924174"/>
            <a:ext cx="13021" cy="13162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pic>
        <p:nvPicPr>
          <p:cNvPr id="197" name="図 196"/>
          <p:cNvPicPr>
            <a:picLocks noChangeAspect="1"/>
          </p:cNvPicPr>
          <p:nvPr/>
        </p:nvPicPr>
        <p:blipFill>
          <a:blip r:embed="rId13"/>
          <a:stretch>
            <a:fillRect/>
          </a:stretch>
        </p:blipFill>
        <p:spPr>
          <a:xfrm>
            <a:off x="6252979" y="648842"/>
            <a:ext cx="266028" cy="266028"/>
          </a:xfrm>
          <a:prstGeom prst="rect">
            <a:avLst/>
          </a:prstGeom>
        </p:spPr>
      </p:pic>
      <p:cxnSp>
        <p:nvCxnSpPr>
          <p:cNvPr id="222" name="直線矢印コネクタ 221"/>
          <p:cNvCxnSpPr>
            <a:endCxn id="181" idx="3"/>
          </p:cNvCxnSpPr>
          <p:nvPr/>
        </p:nvCxnSpPr>
        <p:spPr>
          <a:xfrm flipH="1" flipV="1">
            <a:off x="6171300" y="1108415"/>
            <a:ext cx="897061" cy="5366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4" name="直線矢印コネクタ 223"/>
          <p:cNvCxnSpPr/>
          <p:nvPr/>
        </p:nvCxnSpPr>
        <p:spPr>
          <a:xfrm>
            <a:off x="8060588" y="814827"/>
            <a:ext cx="174976" cy="0"/>
          </a:xfrm>
          <a:prstGeom prst="straightConnector1">
            <a:avLst/>
          </a:prstGeom>
          <a:ln w="12700">
            <a:prstDash val="dash"/>
            <a:headEnd w="lg" len="lg"/>
            <a:tailEnd type="arrow" w="med" len="med"/>
          </a:ln>
        </p:spPr>
        <p:style>
          <a:lnRef idx="1">
            <a:schemeClr val="dk1"/>
          </a:lnRef>
          <a:fillRef idx="0">
            <a:schemeClr val="dk1"/>
          </a:fillRef>
          <a:effectRef idx="0">
            <a:schemeClr val="dk1"/>
          </a:effectRef>
          <a:fontRef idx="minor">
            <a:schemeClr val="tx1"/>
          </a:fontRef>
        </p:style>
      </p:cxnSp>
      <p:sp>
        <p:nvSpPr>
          <p:cNvPr id="225" name="テキスト ボックス 224"/>
          <p:cNvSpPr txBox="1"/>
          <p:nvPr/>
        </p:nvSpPr>
        <p:spPr>
          <a:xfrm>
            <a:off x="6731628" y="906703"/>
            <a:ext cx="2535334" cy="230832"/>
          </a:xfrm>
          <a:prstGeom prst="rect">
            <a:avLst/>
          </a:prstGeom>
          <a:noFill/>
        </p:spPr>
        <p:txBody>
          <a:bodyPr wrap="square" rtlCol="0">
            <a:spAutoFit/>
          </a:bodyPr>
          <a:lstStyle/>
          <a:p>
            <a:r>
              <a:rPr kumimoji="1" lang="ja-JP" altLang="en-US" sz="900" dirty="0" smtClean="0">
                <a:solidFill>
                  <a:srgbClr val="FF0000"/>
                </a:solidFill>
              </a:rPr>
              <a:t>赤矢印は、府民の取組みによる直接的な作用</a:t>
            </a:r>
            <a:endParaRPr kumimoji="1" lang="ja-JP" altLang="en-US" sz="900" dirty="0">
              <a:solidFill>
                <a:srgbClr val="FF0000"/>
              </a:solidFill>
            </a:endParaRPr>
          </a:p>
        </p:txBody>
      </p:sp>
    </p:spTree>
    <p:extLst>
      <p:ext uri="{BB962C8B-B14F-4D97-AF65-F5344CB8AC3E}">
        <p14:creationId xmlns:p14="http://schemas.microsoft.com/office/powerpoint/2010/main" val="170872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台形 3"/>
          <p:cNvSpPr/>
          <p:nvPr/>
        </p:nvSpPr>
        <p:spPr>
          <a:xfrm>
            <a:off x="652933" y="3554569"/>
            <a:ext cx="4700379" cy="2787375"/>
          </a:xfrm>
          <a:prstGeom prst="trapezoid">
            <a:avLst>
              <a:gd name="adj" fmla="val 7309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5" name="テキスト ボックス 4"/>
          <p:cNvSpPr txBox="1"/>
          <p:nvPr/>
        </p:nvSpPr>
        <p:spPr>
          <a:xfrm>
            <a:off x="184845" y="3216561"/>
            <a:ext cx="1415772" cy="584775"/>
          </a:xfrm>
          <a:prstGeom prst="rect">
            <a:avLst/>
          </a:prstGeom>
          <a:noFill/>
        </p:spPr>
        <p:txBody>
          <a:bodyPr wrap="none" rtlCol="0">
            <a:spAutoFit/>
          </a:bodyPr>
          <a:lstStyle/>
          <a:p>
            <a:pPr algn="ctr"/>
            <a:r>
              <a:rPr lang="ja-JP" altLang="en-US" sz="1600" dirty="0"/>
              <a:t>環境総合</a:t>
            </a:r>
            <a:r>
              <a:rPr lang="ja-JP" altLang="en-US" sz="1600" dirty="0" smtClean="0"/>
              <a:t>計画</a:t>
            </a:r>
            <a:endParaRPr lang="en-US" altLang="ja-JP" sz="1600" dirty="0" smtClean="0"/>
          </a:p>
          <a:p>
            <a:pPr algn="ctr"/>
            <a:r>
              <a:rPr lang="ja-JP" altLang="en-US" sz="1600" dirty="0" smtClean="0"/>
              <a:t>の基本方針</a:t>
            </a:r>
            <a:endParaRPr lang="ja-JP" altLang="en-US" sz="1600" dirty="0"/>
          </a:p>
        </p:txBody>
      </p:sp>
      <p:sp>
        <p:nvSpPr>
          <p:cNvPr id="12" name="台形 11"/>
          <p:cNvSpPr/>
          <p:nvPr/>
        </p:nvSpPr>
        <p:spPr>
          <a:xfrm>
            <a:off x="2032449" y="3103808"/>
            <a:ext cx="1968581" cy="1365133"/>
          </a:xfrm>
          <a:prstGeom prst="trapezoid">
            <a:avLst>
              <a:gd name="adj" fmla="val 71536"/>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6" name="テキスト ボックス 5"/>
          <p:cNvSpPr txBox="1"/>
          <p:nvPr/>
        </p:nvSpPr>
        <p:spPr>
          <a:xfrm>
            <a:off x="299020" y="4685023"/>
            <a:ext cx="1210588" cy="584775"/>
          </a:xfrm>
          <a:prstGeom prst="rect">
            <a:avLst/>
          </a:prstGeom>
          <a:noFill/>
        </p:spPr>
        <p:txBody>
          <a:bodyPr wrap="none" rtlCol="0">
            <a:spAutoFit/>
          </a:bodyPr>
          <a:lstStyle/>
          <a:p>
            <a:r>
              <a:rPr lang="ja-JP" altLang="en-US" sz="1600" dirty="0"/>
              <a:t>個別分野</a:t>
            </a:r>
            <a:r>
              <a:rPr lang="ja-JP" altLang="en-US" sz="1600" dirty="0" smtClean="0"/>
              <a:t>の</a:t>
            </a:r>
            <a:endParaRPr lang="en-US" altLang="ja-JP" sz="1600" dirty="0" smtClean="0"/>
          </a:p>
          <a:p>
            <a:r>
              <a:rPr lang="ja-JP" altLang="en-US" sz="1600" dirty="0" smtClean="0"/>
              <a:t>計画</a:t>
            </a:r>
            <a:r>
              <a:rPr lang="ja-JP" altLang="en-US" sz="1600" dirty="0"/>
              <a:t>・制度</a:t>
            </a:r>
            <a:endParaRPr lang="en-US" altLang="ja-JP" sz="1600" dirty="0"/>
          </a:p>
        </p:txBody>
      </p:sp>
      <p:sp>
        <p:nvSpPr>
          <p:cNvPr id="7" name="テキスト ボックス 6"/>
          <p:cNvSpPr txBox="1"/>
          <p:nvPr/>
        </p:nvSpPr>
        <p:spPr>
          <a:xfrm>
            <a:off x="2224712" y="3801336"/>
            <a:ext cx="1620957" cy="584775"/>
          </a:xfrm>
          <a:prstGeom prst="rect">
            <a:avLst/>
          </a:prstGeom>
          <a:noFill/>
        </p:spPr>
        <p:txBody>
          <a:bodyPr wrap="none" rtlCol="0">
            <a:spAutoFit/>
          </a:bodyPr>
          <a:lstStyle/>
          <a:p>
            <a:pPr algn="ctr"/>
            <a:r>
              <a:rPr lang="ja-JP" altLang="en-US" sz="1600" b="1" dirty="0"/>
              <a:t>環境政策の</a:t>
            </a:r>
            <a:endParaRPr lang="en-US" altLang="ja-JP" sz="1600" b="1" dirty="0"/>
          </a:p>
          <a:p>
            <a:pPr algn="ctr"/>
            <a:r>
              <a:rPr lang="ja-JP" altLang="en-US" sz="1600" b="1" dirty="0"/>
              <a:t>基本的な方向性</a:t>
            </a:r>
          </a:p>
        </p:txBody>
      </p:sp>
      <p:sp>
        <p:nvSpPr>
          <p:cNvPr id="8" name="テキスト ボックス 7"/>
          <p:cNvSpPr txBox="1"/>
          <p:nvPr/>
        </p:nvSpPr>
        <p:spPr>
          <a:xfrm>
            <a:off x="1068947" y="5122542"/>
            <a:ext cx="3846360" cy="1261884"/>
          </a:xfrm>
          <a:prstGeom prst="rect">
            <a:avLst/>
          </a:prstGeom>
          <a:noFill/>
        </p:spPr>
        <p:txBody>
          <a:bodyPr wrap="square" rtlCol="0">
            <a:spAutoFit/>
          </a:bodyPr>
          <a:lstStyle/>
          <a:p>
            <a:pPr algn="ctr"/>
            <a:r>
              <a:rPr lang="ja-JP" altLang="en-US" sz="1600" b="1" dirty="0"/>
              <a:t>個別分野</a:t>
            </a:r>
            <a:r>
              <a:rPr lang="ja-JP" altLang="en-US" sz="1600" b="1" dirty="0" smtClean="0"/>
              <a:t>の基本的な方向性や</a:t>
            </a:r>
            <a:endParaRPr lang="en-US" altLang="ja-JP" sz="1600" b="1" dirty="0" smtClean="0"/>
          </a:p>
          <a:p>
            <a:pPr algn="ctr"/>
            <a:r>
              <a:rPr lang="ja-JP" altLang="en-US" sz="1600" b="1" dirty="0" smtClean="0"/>
              <a:t>環境</a:t>
            </a:r>
            <a:r>
              <a:rPr lang="ja-JP" altLang="en-US" sz="1600" b="1" dirty="0"/>
              <a:t>に関する</a:t>
            </a:r>
            <a:r>
              <a:rPr lang="ja-JP" altLang="en-US" sz="1600" b="1" dirty="0" smtClean="0"/>
              <a:t>施策</a:t>
            </a:r>
            <a:endParaRPr lang="en-US" altLang="ja-JP" sz="1600" b="1" dirty="0" smtClean="0"/>
          </a:p>
          <a:p>
            <a:pPr algn="ctr"/>
            <a:endParaRPr lang="en-US" altLang="ja-JP" sz="800" b="1" dirty="0"/>
          </a:p>
          <a:p>
            <a:pPr algn="ctr"/>
            <a:r>
              <a:rPr lang="ja-JP" altLang="en-US" sz="1200" dirty="0" smtClean="0">
                <a:latin typeface="+mn-ea"/>
              </a:rPr>
              <a:t>（大阪府循環型社会推進計画、</a:t>
            </a:r>
            <a:r>
              <a:rPr lang="zh-CN" altLang="en-US" sz="1200" dirty="0" smtClean="0">
                <a:latin typeface="游ゴシック" panose="020B0400000000000000" pitchFamily="50" charset="-128"/>
                <a:ea typeface="游ゴシック" panose="020B0400000000000000" pitchFamily="50" charset="-128"/>
              </a:rPr>
              <a:t>大阪府</a:t>
            </a:r>
            <a:r>
              <a:rPr lang="zh-CN" altLang="en-US" sz="1200" dirty="0">
                <a:latin typeface="游ゴシック" panose="020B0400000000000000" pitchFamily="50" charset="-128"/>
                <a:ea typeface="游ゴシック" panose="020B0400000000000000" pitchFamily="50" charset="-128"/>
              </a:rPr>
              <a:t>地球温暖化対策実行</a:t>
            </a:r>
            <a:r>
              <a:rPr lang="zh-CN" altLang="en-US" sz="1200" dirty="0" smtClean="0">
                <a:latin typeface="游ゴシック" panose="020B0400000000000000" pitchFamily="50" charset="-128"/>
                <a:ea typeface="游ゴシック" panose="020B0400000000000000" pitchFamily="50" charset="-128"/>
              </a:rPr>
              <a:t>計画</a:t>
            </a:r>
            <a:r>
              <a:rPr lang="ja-JP" altLang="en-US" sz="1200" dirty="0" err="1">
                <a:latin typeface="+mn-ea"/>
              </a:rPr>
              <a:t>、</a:t>
            </a:r>
            <a:r>
              <a:rPr lang="ja-JP" altLang="en-US" sz="1200" dirty="0">
                <a:latin typeface="+mn-ea"/>
              </a:rPr>
              <a:t>みどりの大阪推進</a:t>
            </a:r>
            <a:r>
              <a:rPr lang="ja-JP" altLang="en-US" sz="1200" dirty="0" smtClean="0">
                <a:latin typeface="+mn-ea"/>
              </a:rPr>
              <a:t>計画、瀬戸内海</a:t>
            </a:r>
            <a:r>
              <a:rPr lang="ja-JP" altLang="en-US" sz="1200" dirty="0">
                <a:latin typeface="+mn-ea"/>
              </a:rPr>
              <a:t>の環境の保全に関する大阪府</a:t>
            </a:r>
            <a:r>
              <a:rPr lang="ja-JP" altLang="en-US" sz="1200" dirty="0" smtClean="0">
                <a:latin typeface="+mn-ea"/>
              </a:rPr>
              <a:t>計画、・・・・</a:t>
            </a:r>
            <a:endParaRPr lang="ja-JP" altLang="en-US" sz="1200" dirty="0">
              <a:latin typeface="+mn-ea"/>
            </a:endParaRPr>
          </a:p>
        </p:txBody>
      </p:sp>
      <p:cxnSp>
        <p:nvCxnSpPr>
          <p:cNvPr id="10" name="直線矢印コネクタ 9"/>
          <p:cNvCxnSpPr/>
          <p:nvPr/>
        </p:nvCxnSpPr>
        <p:spPr>
          <a:xfrm flipH="1">
            <a:off x="1886687" y="4503575"/>
            <a:ext cx="357720"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3812484" y="4500485"/>
            <a:ext cx="304315"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2978178" y="4511507"/>
            <a:ext cx="10040"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4902428" y="3639382"/>
            <a:ext cx="4421878" cy="1862048"/>
          </a:xfrm>
          <a:prstGeom prst="rect">
            <a:avLst/>
          </a:prstGeom>
          <a:noFill/>
        </p:spPr>
        <p:txBody>
          <a:bodyPr wrap="square" lIns="0" tIns="0" rIns="0" bIns="0" rtlCol="0">
            <a:spAutoFit/>
          </a:bodyPr>
          <a:lstStyle/>
          <a:p>
            <a:r>
              <a:rPr lang="ja-JP" altLang="en-US" sz="1600" dirty="0" smtClean="0"/>
              <a:t>  例えば、</a:t>
            </a:r>
            <a:endParaRPr lang="en-US" altLang="ja-JP" sz="1600" dirty="0" smtClean="0"/>
          </a:p>
          <a:p>
            <a:r>
              <a:rPr lang="ja-JP" altLang="en-US" sz="1600" dirty="0" smtClean="0"/>
              <a:t>　①</a:t>
            </a:r>
            <a:r>
              <a:rPr lang="en-US" altLang="ja-JP" sz="1600" dirty="0" smtClean="0"/>
              <a:t>Planetary boundaries</a:t>
            </a:r>
            <a:r>
              <a:rPr lang="ja-JP" altLang="en-US" sz="1600" dirty="0" smtClean="0"/>
              <a:t>の考え方を前提</a:t>
            </a:r>
            <a:endParaRPr lang="en-US" altLang="ja-JP" sz="1600" dirty="0" smtClean="0"/>
          </a:p>
          <a:p>
            <a:endParaRPr lang="en-US" altLang="ja-JP" sz="300" dirty="0" smtClean="0"/>
          </a:p>
          <a:p>
            <a:r>
              <a:rPr lang="ja-JP" altLang="en-US" sz="1600" dirty="0" smtClean="0"/>
              <a:t>　②自由で公正</a:t>
            </a:r>
            <a:r>
              <a:rPr lang="ja-JP" altLang="en-US" sz="1600" dirty="0"/>
              <a:t>な</a:t>
            </a:r>
            <a:r>
              <a:rPr lang="ja-JP" altLang="en-US" sz="1600" dirty="0" smtClean="0"/>
              <a:t>ルールや</a:t>
            </a:r>
            <a:r>
              <a:rPr lang="ja-JP" altLang="en-US" sz="1600" spc="-150" dirty="0" smtClean="0"/>
              <a:t>レジリエント</a:t>
            </a:r>
            <a:r>
              <a:rPr lang="ja-JP" altLang="en-US" sz="1600" dirty="0" smtClean="0"/>
              <a:t>な社会</a:t>
            </a:r>
            <a:endParaRPr lang="en-US" altLang="ja-JP" sz="1600" dirty="0"/>
          </a:p>
          <a:p>
            <a:r>
              <a:rPr lang="ja-JP" altLang="en-US" sz="1600" dirty="0" smtClean="0"/>
              <a:t>　（外部性の内部化、誰一人取り残さない）</a:t>
            </a:r>
            <a:endParaRPr lang="en-US" altLang="ja-JP" sz="1600" dirty="0" smtClean="0"/>
          </a:p>
          <a:p>
            <a:endParaRPr lang="en-US" altLang="ja-JP" sz="300" dirty="0" smtClean="0"/>
          </a:p>
          <a:p>
            <a:r>
              <a:rPr lang="ja-JP" altLang="en-US" sz="1600" dirty="0" smtClean="0"/>
              <a:t>　③環境</a:t>
            </a:r>
            <a:r>
              <a:rPr lang="ja-JP" altLang="en-US" sz="1600" dirty="0"/>
              <a:t>と</a:t>
            </a:r>
            <a:r>
              <a:rPr lang="ja-JP" altLang="en-US" sz="1600" dirty="0" smtClean="0"/>
              <a:t>経済のデカップリング</a:t>
            </a:r>
            <a:r>
              <a:rPr lang="en-US" altLang="ja-JP" sz="1600" baseline="40000" dirty="0" smtClean="0"/>
              <a:t>※</a:t>
            </a:r>
          </a:p>
          <a:p>
            <a:endParaRPr lang="en-US" altLang="ja-JP" sz="300" dirty="0"/>
          </a:p>
          <a:p>
            <a:r>
              <a:rPr lang="ja-JP" altLang="en-US" sz="1600" dirty="0" smtClean="0"/>
              <a:t>　④長期的かつ世界的な視野をもち</a:t>
            </a:r>
            <a:r>
              <a:rPr lang="ja-JP" altLang="en-US" sz="1600" spc="-300" dirty="0" smtClean="0"/>
              <a:t>、</a:t>
            </a:r>
            <a:r>
              <a:rPr lang="ja-JP" altLang="en-US" sz="1600" dirty="0" smtClean="0"/>
              <a:t>広域的な</a:t>
            </a:r>
            <a:endParaRPr lang="en-US" altLang="ja-JP" sz="1600" dirty="0" smtClean="0"/>
          </a:p>
          <a:p>
            <a:r>
              <a:rPr lang="ja-JP" altLang="en-US" sz="1600" dirty="0"/>
              <a:t>　</a:t>
            </a:r>
            <a:r>
              <a:rPr lang="ja-JP" altLang="en-US" sz="1600" dirty="0" smtClean="0"/>
              <a:t>　経済やトレードオフに対応</a:t>
            </a:r>
            <a:endParaRPr lang="en-US" altLang="ja-JP" sz="1600" dirty="0" smtClean="0"/>
          </a:p>
        </p:txBody>
      </p:sp>
      <p:sp>
        <p:nvSpPr>
          <p:cNvPr id="9" name="テキスト ボックス 8"/>
          <p:cNvSpPr txBox="1"/>
          <p:nvPr/>
        </p:nvSpPr>
        <p:spPr>
          <a:xfrm>
            <a:off x="0" y="11326"/>
            <a:ext cx="9144000"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a:t>１．環境総合計画と個別分野の計画等との</a:t>
            </a:r>
            <a:r>
              <a:rPr kumimoji="1" lang="ja-JP" altLang="en-US" sz="2000" dirty="0" smtClean="0"/>
              <a:t>関係</a:t>
            </a:r>
            <a:endParaRPr kumimoji="1" lang="en-US" altLang="ja-JP" sz="2000" dirty="0"/>
          </a:p>
        </p:txBody>
      </p:sp>
      <p:sp>
        <p:nvSpPr>
          <p:cNvPr id="16" name="テキスト ボックス 15"/>
          <p:cNvSpPr txBox="1"/>
          <p:nvPr/>
        </p:nvSpPr>
        <p:spPr>
          <a:xfrm>
            <a:off x="0" y="653692"/>
            <a:ext cx="9105363" cy="830997"/>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環境総合計画によって、</a:t>
            </a:r>
            <a:r>
              <a:rPr lang="ja-JP" altLang="en-US" sz="1600" b="1" u="sng" dirty="0" smtClean="0"/>
              <a:t>環境政策の基本的な方向性</a:t>
            </a:r>
            <a:r>
              <a:rPr lang="ja-JP" altLang="en-US" sz="1600" dirty="0" smtClean="0"/>
              <a:t>を示し、その方向性にそって、</a:t>
            </a:r>
            <a:endParaRPr lang="en-US" altLang="ja-JP" sz="1600" dirty="0" smtClean="0"/>
          </a:p>
          <a:p>
            <a:r>
              <a:rPr lang="ja-JP" altLang="en-US" sz="1600" dirty="0" smtClean="0"/>
              <a:t>個別</a:t>
            </a:r>
            <a:r>
              <a:rPr lang="ja-JP" altLang="en-US" sz="1600" dirty="0"/>
              <a:t>分野</a:t>
            </a:r>
            <a:r>
              <a:rPr lang="ja-JP" altLang="en-US" sz="1600" dirty="0" smtClean="0"/>
              <a:t>の計画・制度において、環境に関する施策を具体化する。</a:t>
            </a:r>
            <a:endParaRPr lang="en-US" altLang="ja-JP" sz="1600" dirty="0" smtClean="0"/>
          </a:p>
        </p:txBody>
      </p:sp>
      <p:sp>
        <p:nvSpPr>
          <p:cNvPr id="18" name="テキスト ボックス 17"/>
          <p:cNvSpPr txBox="1"/>
          <p:nvPr/>
        </p:nvSpPr>
        <p:spPr>
          <a:xfrm>
            <a:off x="135229" y="513669"/>
            <a:ext cx="1569660"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＜事務局案＞</a:t>
            </a:r>
            <a:endParaRPr kumimoji="1" lang="ja-JP" altLang="en-US" b="1" dirty="0"/>
          </a:p>
        </p:txBody>
      </p:sp>
      <p:sp>
        <p:nvSpPr>
          <p:cNvPr id="2" name="角丸四角形 1"/>
          <p:cNvSpPr/>
          <p:nvPr/>
        </p:nvSpPr>
        <p:spPr>
          <a:xfrm>
            <a:off x="1886687" y="2481316"/>
            <a:ext cx="2230112" cy="8649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t>目指すべき将来像</a:t>
            </a:r>
            <a:endParaRPr kumimoji="1" lang="ja-JP" altLang="en-US" sz="1600" b="1" dirty="0"/>
          </a:p>
        </p:txBody>
      </p:sp>
      <p:cxnSp>
        <p:nvCxnSpPr>
          <p:cNvPr id="45" name="直線コネクタ 44"/>
          <p:cNvCxnSpPr/>
          <p:nvPr/>
        </p:nvCxnSpPr>
        <p:spPr>
          <a:xfrm flipH="1" flipV="1">
            <a:off x="3741866" y="3966588"/>
            <a:ext cx="902854" cy="11452"/>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4631840" y="2068067"/>
            <a:ext cx="4589433" cy="1269578"/>
          </a:xfrm>
          <a:prstGeom prst="rect">
            <a:avLst/>
          </a:prstGeom>
          <a:noFill/>
        </p:spPr>
        <p:txBody>
          <a:bodyPr wrap="square" lIns="0" tIns="0" rIns="0" bIns="0" rtlCol="0">
            <a:spAutoFit/>
          </a:bodyPr>
          <a:lstStyle/>
          <a:p>
            <a:r>
              <a:rPr lang="ja-JP" altLang="en-US" sz="1600" b="1" dirty="0" smtClean="0"/>
              <a:t>持続可能な社会</a:t>
            </a:r>
            <a:endParaRPr lang="en-US" altLang="ja-JP" sz="1600" b="1" dirty="0" smtClean="0"/>
          </a:p>
          <a:p>
            <a:r>
              <a:rPr lang="ja-JP" altLang="en-US" sz="1600" b="1" dirty="0" smtClean="0"/>
              <a:t> </a:t>
            </a:r>
            <a:r>
              <a:rPr lang="ja-JP" altLang="en-US" sz="1600" b="1" dirty="0"/>
              <a:t>　</a:t>
            </a:r>
            <a:r>
              <a:rPr lang="ja-JP" altLang="en-US" sz="1600" b="1" dirty="0" smtClean="0"/>
              <a:t>＝ 環境・経済・社会の統合的向上</a:t>
            </a:r>
            <a:endParaRPr lang="en-US" altLang="ja-JP" sz="1600" b="1" dirty="0" smtClean="0"/>
          </a:p>
          <a:p>
            <a:r>
              <a:rPr lang="ja-JP" altLang="en-US" sz="1600" b="1" dirty="0"/>
              <a:t>　</a:t>
            </a:r>
            <a:r>
              <a:rPr lang="ja-JP" altLang="en-US" sz="1600" b="1" dirty="0" smtClean="0"/>
              <a:t>　  → 具体化したイメージ</a:t>
            </a:r>
            <a:endParaRPr lang="en-US" altLang="ja-JP" sz="1600" b="1" dirty="0" smtClean="0"/>
          </a:p>
          <a:p>
            <a:r>
              <a:rPr lang="ja-JP" altLang="en-US" sz="1050" dirty="0" smtClean="0"/>
              <a:t>（参考）</a:t>
            </a:r>
            <a:endParaRPr lang="en-US" altLang="ja-JP" sz="1050" dirty="0" smtClean="0"/>
          </a:p>
          <a:p>
            <a:r>
              <a:rPr lang="ja-JP" altLang="en-US" sz="1050" dirty="0" smtClean="0"/>
              <a:t>・第５次</a:t>
            </a:r>
            <a:r>
              <a:rPr lang="ja-JP" altLang="en-US" sz="1050" dirty="0"/>
              <a:t>環境基本</a:t>
            </a:r>
            <a:r>
              <a:rPr lang="ja-JP" altLang="en-US" sz="1050" dirty="0" smtClean="0"/>
              <a:t>計画「循環</a:t>
            </a:r>
            <a:r>
              <a:rPr lang="ja-JP" altLang="en-US" sz="1050" dirty="0"/>
              <a:t>共生型の社会（環境・生命文明社会</a:t>
            </a:r>
            <a:r>
              <a:rPr lang="ja-JP" altLang="en-US" sz="1050" dirty="0" smtClean="0"/>
              <a:t>）」</a:t>
            </a:r>
            <a:endParaRPr lang="en-US" altLang="ja-JP" sz="1050" dirty="0" smtClean="0"/>
          </a:p>
          <a:p>
            <a:r>
              <a:rPr lang="ja-JP" altLang="en-US" sz="1050" dirty="0" smtClean="0"/>
              <a:t>・現行の環境総合計画</a:t>
            </a:r>
            <a:r>
              <a:rPr lang="ja-JP" altLang="en-US" sz="1050" spc="-150" dirty="0" smtClean="0"/>
              <a:t>「</a:t>
            </a:r>
            <a:r>
              <a:rPr lang="ja-JP" altLang="en-US" sz="1050" dirty="0"/>
              <a:t>府民</a:t>
            </a:r>
            <a:r>
              <a:rPr lang="ja-JP" altLang="en-US" sz="1050" spc="-150" dirty="0"/>
              <a:t>が</a:t>
            </a:r>
            <a:r>
              <a:rPr lang="ja-JP" altLang="en-US" sz="1050" spc="-150" dirty="0" err="1"/>
              <a:t>つくる</a:t>
            </a:r>
            <a:r>
              <a:rPr lang="ja-JP" altLang="en-US" sz="1050" dirty="0" err="1"/>
              <a:t>暮</a:t>
            </a:r>
            <a:r>
              <a:rPr lang="ja-JP" altLang="en-US" sz="1050" spc="-150" dirty="0" err="1"/>
              <a:t>らしやすい</a:t>
            </a:r>
            <a:r>
              <a:rPr lang="ja-JP" altLang="en-US" sz="1050" spc="-300" dirty="0"/>
              <a:t>、</a:t>
            </a:r>
            <a:r>
              <a:rPr lang="ja-JP" altLang="en-US" sz="1050" dirty="0"/>
              <a:t>環境</a:t>
            </a:r>
            <a:r>
              <a:rPr lang="ja-JP" altLang="en-US" sz="1050" spc="-300" dirty="0"/>
              <a:t>・</a:t>
            </a:r>
            <a:r>
              <a:rPr lang="ja-JP" altLang="en-US" sz="1050" spc="-150" dirty="0" smtClean="0"/>
              <a:t>エネルギー</a:t>
            </a:r>
            <a:r>
              <a:rPr lang="ja-JP" altLang="en-US" sz="1050" dirty="0"/>
              <a:t>先進都市</a:t>
            </a:r>
            <a:r>
              <a:rPr lang="ja-JP" altLang="en-US" sz="1050" spc="-150" dirty="0"/>
              <a:t>」</a:t>
            </a:r>
            <a:endParaRPr lang="en-US" altLang="ja-JP" sz="900" spc="-150" dirty="0"/>
          </a:p>
        </p:txBody>
      </p:sp>
      <p:cxnSp>
        <p:nvCxnSpPr>
          <p:cNvPr id="25" name="直線コネクタ 24"/>
          <p:cNvCxnSpPr/>
          <p:nvPr/>
        </p:nvCxnSpPr>
        <p:spPr>
          <a:xfrm flipH="1">
            <a:off x="4230585" y="2736562"/>
            <a:ext cx="414135" cy="0"/>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26" name="左大かっこ 25"/>
          <p:cNvSpPr/>
          <p:nvPr/>
        </p:nvSpPr>
        <p:spPr>
          <a:xfrm>
            <a:off x="4883700" y="3742760"/>
            <a:ext cx="45719" cy="162988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左大かっこ 20"/>
          <p:cNvSpPr/>
          <p:nvPr/>
        </p:nvSpPr>
        <p:spPr>
          <a:xfrm>
            <a:off x="1708389" y="2475225"/>
            <a:ext cx="138377" cy="1993716"/>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7047963" y="6525152"/>
            <a:ext cx="2057400" cy="365125"/>
          </a:xfrm>
        </p:spPr>
        <p:txBody>
          <a:bodyPr/>
          <a:lstStyle/>
          <a:p>
            <a:r>
              <a:rPr kumimoji="1" lang="en-US" altLang="ja-JP" dirty="0"/>
              <a:t>3</a:t>
            </a:r>
            <a:endParaRPr kumimoji="1" lang="ja-JP" altLang="en-US" dirty="0"/>
          </a:p>
        </p:txBody>
      </p:sp>
      <p:sp>
        <p:nvSpPr>
          <p:cNvPr id="27" name="テキスト ボックス 26"/>
          <p:cNvSpPr txBox="1"/>
          <p:nvPr/>
        </p:nvSpPr>
        <p:spPr>
          <a:xfrm>
            <a:off x="5730689" y="5803167"/>
            <a:ext cx="2441694" cy="584775"/>
          </a:xfrm>
          <a:prstGeom prst="rect">
            <a:avLst/>
          </a:prstGeom>
          <a:noFill/>
        </p:spPr>
        <p:txBody>
          <a:bodyPr wrap="none" rtlCol="0">
            <a:spAutoFit/>
          </a:bodyPr>
          <a:lstStyle/>
          <a:p>
            <a:r>
              <a:rPr lang="ja-JP" altLang="en-US" sz="1600" dirty="0" smtClean="0"/>
              <a:t>基本的な方向性の視点を</a:t>
            </a:r>
            <a:endParaRPr lang="en-US" altLang="ja-JP" sz="1600" dirty="0" smtClean="0"/>
          </a:p>
          <a:p>
            <a:r>
              <a:rPr lang="ja-JP" altLang="en-US" sz="1600" dirty="0" smtClean="0"/>
              <a:t>個別分野に組み込む</a:t>
            </a:r>
            <a:endParaRPr lang="ja-JP" altLang="en-US" sz="1600" dirty="0"/>
          </a:p>
        </p:txBody>
      </p:sp>
      <p:cxnSp>
        <p:nvCxnSpPr>
          <p:cNvPr id="28" name="直線コネクタ 27"/>
          <p:cNvCxnSpPr/>
          <p:nvPr/>
        </p:nvCxnSpPr>
        <p:spPr>
          <a:xfrm flipH="1" flipV="1">
            <a:off x="4826387" y="6041980"/>
            <a:ext cx="904302" cy="1"/>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673160" y="3996247"/>
            <a:ext cx="389850" cy="338554"/>
          </a:xfrm>
          <a:prstGeom prst="rect">
            <a:avLst/>
          </a:prstGeom>
          <a:noFill/>
        </p:spPr>
        <p:txBody>
          <a:bodyPr wrap="none" rtlCol="0">
            <a:spAutoFit/>
          </a:bodyPr>
          <a:lstStyle/>
          <a:p>
            <a:r>
              <a:rPr lang="ja-JP" altLang="en-US" sz="1600" dirty="0" smtClean="0"/>
              <a:t>＋</a:t>
            </a:r>
            <a:endParaRPr lang="ja-JP" altLang="en-US" sz="1600" dirty="0"/>
          </a:p>
        </p:txBody>
      </p:sp>
      <p:sp>
        <p:nvSpPr>
          <p:cNvPr id="31" name="テキスト ボックス 30"/>
          <p:cNvSpPr txBox="1"/>
          <p:nvPr/>
        </p:nvSpPr>
        <p:spPr>
          <a:xfrm>
            <a:off x="135229" y="1902768"/>
            <a:ext cx="1415772" cy="338554"/>
          </a:xfrm>
          <a:prstGeom prst="rect">
            <a:avLst/>
          </a:prstGeom>
          <a:noFill/>
        </p:spPr>
        <p:txBody>
          <a:bodyPr wrap="none" rtlCol="0">
            <a:spAutoFit/>
          </a:bodyPr>
          <a:lstStyle/>
          <a:p>
            <a:pPr algn="ctr"/>
            <a:r>
              <a:rPr lang="ja-JP" altLang="en-US" sz="1600" dirty="0"/>
              <a:t>環境総合</a:t>
            </a:r>
            <a:r>
              <a:rPr lang="ja-JP" altLang="en-US" sz="1600" dirty="0" smtClean="0"/>
              <a:t>計画</a:t>
            </a:r>
            <a:endParaRPr lang="en-US" altLang="ja-JP" sz="1600" dirty="0" smtClean="0"/>
          </a:p>
        </p:txBody>
      </p:sp>
      <p:sp>
        <p:nvSpPr>
          <p:cNvPr id="32" name="テキスト ボックス 31"/>
          <p:cNvSpPr txBox="1"/>
          <p:nvPr/>
        </p:nvSpPr>
        <p:spPr>
          <a:xfrm>
            <a:off x="698512" y="2437092"/>
            <a:ext cx="373820" cy="338554"/>
          </a:xfrm>
          <a:prstGeom prst="rect">
            <a:avLst/>
          </a:prstGeom>
          <a:noFill/>
        </p:spPr>
        <p:txBody>
          <a:bodyPr wrap="none" rtlCol="0">
            <a:spAutoFit/>
          </a:bodyPr>
          <a:lstStyle/>
          <a:p>
            <a:r>
              <a:rPr lang="en-US" altLang="ja-JP" sz="1600" dirty="0" smtClean="0"/>
              <a:t>||</a:t>
            </a:r>
            <a:endParaRPr lang="ja-JP" altLang="en-US" sz="1600" dirty="0"/>
          </a:p>
        </p:txBody>
      </p:sp>
      <p:sp>
        <p:nvSpPr>
          <p:cNvPr id="3" name="正方形/長方形 2"/>
          <p:cNvSpPr/>
          <p:nvPr/>
        </p:nvSpPr>
        <p:spPr>
          <a:xfrm>
            <a:off x="3444689" y="6580757"/>
            <a:ext cx="4572000" cy="253916"/>
          </a:xfrm>
          <a:prstGeom prst="rect">
            <a:avLst/>
          </a:prstGeom>
        </p:spPr>
        <p:txBody>
          <a:bodyPr>
            <a:spAutoFit/>
          </a:bodyPr>
          <a:lstStyle/>
          <a:p>
            <a:pPr>
              <a:spcBef>
                <a:spcPts val="600"/>
              </a:spcBef>
            </a:pPr>
            <a:r>
              <a:rPr lang="en-US" altLang="ja-JP" sz="1050" dirty="0"/>
              <a:t>※</a:t>
            </a:r>
            <a:r>
              <a:rPr lang="ja-JP" altLang="en-US" sz="1050" dirty="0"/>
              <a:t>「環境に悪いこと」と「経済に良いこと」との関連を切り離すこと</a:t>
            </a:r>
            <a:endParaRPr lang="en-US" altLang="ja-JP" sz="1050" dirty="0"/>
          </a:p>
        </p:txBody>
      </p:sp>
    </p:spTree>
    <p:extLst>
      <p:ext uri="{BB962C8B-B14F-4D97-AF65-F5344CB8AC3E}">
        <p14:creationId xmlns:p14="http://schemas.microsoft.com/office/powerpoint/2010/main" val="4408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２</a:t>
            </a:r>
            <a:r>
              <a:rPr kumimoji="1" lang="ja-JP" altLang="en-US" sz="2000" dirty="0"/>
              <a:t>．手法、期間、目標</a:t>
            </a:r>
            <a:endParaRPr kumimoji="1" lang="en-US" altLang="ja-JP" sz="2000" dirty="0"/>
          </a:p>
        </p:txBody>
      </p:sp>
      <p:sp>
        <p:nvSpPr>
          <p:cNvPr id="5" name="テキスト ボックス 4"/>
          <p:cNvSpPr txBox="1"/>
          <p:nvPr/>
        </p:nvSpPr>
        <p:spPr>
          <a:xfrm>
            <a:off x="19318" y="664127"/>
            <a:ext cx="9105363" cy="1661993"/>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２０５０年の目指すべき将来像から、</a:t>
            </a:r>
            <a:r>
              <a:rPr lang="ja-JP" altLang="en-US" sz="1600" b="1" u="sng" dirty="0" smtClean="0"/>
              <a:t>バックキャスティング</a:t>
            </a:r>
            <a:r>
              <a:rPr lang="ja-JP" altLang="en-US" sz="1600" dirty="0" smtClean="0"/>
              <a:t>手法によって、</a:t>
            </a:r>
            <a:endParaRPr lang="en-US" altLang="ja-JP" sz="1600" dirty="0" smtClean="0"/>
          </a:p>
          <a:p>
            <a:endParaRPr lang="en-US" altLang="ja-JP" sz="1000" dirty="0" smtClean="0"/>
          </a:p>
          <a:p>
            <a:r>
              <a:rPr lang="ja-JP" altLang="en-US" sz="1600" b="1" u="sng" dirty="0" smtClean="0"/>
              <a:t>２０２１年度から２０３０年度まで</a:t>
            </a:r>
            <a:r>
              <a:rPr lang="ja-JP" altLang="en-US" sz="1600" dirty="0" smtClean="0"/>
              <a:t>を計画期間とし、</a:t>
            </a:r>
            <a:endParaRPr lang="en-US" altLang="ja-JP" sz="1600" dirty="0" smtClean="0"/>
          </a:p>
          <a:p>
            <a:endParaRPr lang="en-US" altLang="ja-JP" sz="1000" dirty="0" smtClean="0"/>
          </a:p>
          <a:p>
            <a:r>
              <a:rPr lang="ja-JP" altLang="en-US" sz="1600" dirty="0" smtClean="0"/>
              <a:t>２０３０年の</a:t>
            </a:r>
            <a:r>
              <a:rPr lang="ja-JP" altLang="en-US" sz="1600" b="1" u="sng" dirty="0" smtClean="0"/>
              <a:t>分野統合的な目標</a:t>
            </a:r>
            <a:r>
              <a:rPr lang="ja-JP" altLang="en-US" sz="1600" dirty="0" smtClean="0"/>
              <a:t>を設定する。</a:t>
            </a:r>
            <a:endParaRPr lang="en-US" altLang="ja-JP" sz="1600" dirty="0" smtClean="0"/>
          </a:p>
          <a:p>
            <a:r>
              <a:rPr lang="ja-JP" altLang="en-US" sz="1600" dirty="0" smtClean="0"/>
              <a:t>なお、個別計画等において、個別分野の定量的な目標を設定する。</a:t>
            </a:r>
            <a:endParaRPr lang="en-US" altLang="ja-JP" sz="1600" dirty="0" smtClean="0"/>
          </a:p>
        </p:txBody>
      </p:sp>
      <p:sp>
        <p:nvSpPr>
          <p:cNvPr id="6" name="テキスト ボックス 5"/>
          <p:cNvSpPr txBox="1"/>
          <p:nvPr/>
        </p:nvSpPr>
        <p:spPr>
          <a:xfrm>
            <a:off x="12879" y="3001631"/>
            <a:ext cx="9105363" cy="1815882"/>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（１）２０５０年の</a:t>
            </a:r>
            <a:r>
              <a:rPr lang="ja-JP" altLang="en-US" sz="1600" dirty="0"/>
              <a:t>在</a:t>
            </a:r>
            <a:r>
              <a:rPr lang="ja-JP" altLang="en-US" sz="1600" dirty="0" smtClean="0"/>
              <a:t>るべき姿について、</a:t>
            </a:r>
            <a:endParaRPr lang="en-US" altLang="ja-JP" sz="1600" dirty="0" smtClean="0"/>
          </a:p>
          <a:p>
            <a:pPr lvl="1"/>
            <a:r>
              <a:rPr lang="ja-JP" altLang="en-US" sz="1600" dirty="0"/>
              <a:t>　</a:t>
            </a:r>
            <a:r>
              <a:rPr lang="ja-JP" altLang="en-US" sz="1600" dirty="0" smtClean="0"/>
              <a:t>現行の環境総合計画の２０５０年の目指すべき将来像である</a:t>
            </a:r>
            <a:endParaRPr lang="en-US" altLang="ja-JP" sz="1600" dirty="0" smtClean="0"/>
          </a:p>
          <a:p>
            <a:pPr lvl="1"/>
            <a:r>
              <a:rPr lang="ja-JP" altLang="en-US" sz="1600" dirty="0" smtClean="0"/>
              <a:t>「府民が</a:t>
            </a:r>
            <a:r>
              <a:rPr lang="ja-JP" altLang="en-US" sz="1600" dirty="0" err="1" smtClean="0"/>
              <a:t>つくる暮らしやすい</a:t>
            </a:r>
            <a:r>
              <a:rPr lang="ja-JP" altLang="en-US" sz="1600" dirty="0" smtClean="0"/>
              <a:t>、環境・エネルギー先進都市」から、変更すべきか。</a:t>
            </a:r>
            <a:endParaRPr lang="en-US" altLang="ja-JP" sz="1600" dirty="0"/>
          </a:p>
          <a:p>
            <a:endParaRPr lang="en-US" altLang="ja-JP" sz="1600" dirty="0" smtClean="0"/>
          </a:p>
          <a:p>
            <a:r>
              <a:rPr lang="ja-JP" altLang="en-US" sz="1600" dirty="0" smtClean="0"/>
              <a:t>（２）２０３０年の分野統合的な目標について、</a:t>
            </a:r>
            <a:endParaRPr lang="en-US" altLang="ja-JP" sz="1600" dirty="0" smtClean="0"/>
          </a:p>
          <a:p>
            <a:r>
              <a:rPr lang="ja-JP" altLang="en-US" sz="1600" dirty="0"/>
              <a:t>　</a:t>
            </a:r>
            <a:r>
              <a:rPr lang="ja-JP" altLang="en-US" sz="1600" dirty="0" smtClean="0"/>
              <a:t>　　どのような目標がふさわしいか、定性的な目標でもよいか。</a:t>
            </a:r>
            <a:endParaRPr lang="en-US" altLang="ja-JP" sz="1600" dirty="0"/>
          </a:p>
        </p:txBody>
      </p:sp>
      <p:sp>
        <p:nvSpPr>
          <p:cNvPr id="7" name="テキスト ボックス 6"/>
          <p:cNvSpPr txBox="1"/>
          <p:nvPr/>
        </p:nvSpPr>
        <p:spPr>
          <a:xfrm>
            <a:off x="135229" y="513669"/>
            <a:ext cx="1569660"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＜事務局案＞</a:t>
            </a:r>
            <a:endParaRPr kumimoji="1" lang="ja-JP" altLang="en-US" b="1" dirty="0"/>
          </a:p>
        </p:txBody>
      </p:sp>
      <p:sp>
        <p:nvSpPr>
          <p:cNvPr id="9" name="テキスト ボックス 8"/>
          <p:cNvSpPr txBox="1"/>
          <p:nvPr/>
        </p:nvSpPr>
        <p:spPr>
          <a:xfrm>
            <a:off x="152986" y="2816965"/>
            <a:ext cx="1107996"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＜論点＞</a:t>
            </a:r>
            <a:endParaRPr kumimoji="1" lang="ja-JP" altLang="en-US" b="1"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4</a:t>
            </a:fld>
            <a:endParaRPr kumimoji="1" lang="ja-JP" altLang="en-US" dirty="0"/>
          </a:p>
        </p:txBody>
      </p:sp>
    </p:spTree>
    <p:extLst>
      <p:ext uri="{BB962C8B-B14F-4D97-AF65-F5344CB8AC3E}">
        <p14:creationId xmlns:p14="http://schemas.microsoft.com/office/powerpoint/2010/main" val="159218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３．環境政策の原則</a:t>
            </a:r>
            <a:endParaRPr kumimoji="1" lang="en-US" altLang="ja-JP" sz="2000" dirty="0"/>
          </a:p>
        </p:txBody>
      </p:sp>
      <p:sp>
        <p:nvSpPr>
          <p:cNvPr id="16" name="テキスト ボックス 15"/>
          <p:cNvSpPr txBox="1"/>
          <p:nvPr/>
        </p:nvSpPr>
        <p:spPr>
          <a:xfrm>
            <a:off x="13868" y="640959"/>
            <a:ext cx="9105363" cy="2251899"/>
          </a:xfrm>
          <a:prstGeom prst="rect">
            <a:avLst/>
          </a:prstGeom>
          <a:noFill/>
          <a:ln>
            <a:solidFill>
              <a:schemeClr val="tx1"/>
            </a:solidFill>
            <a:prstDash val="dash"/>
          </a:ln>
        </p:spPr>
        <p:txBody>
          <a:bodyPr wrap="square" rtlCol="0">
            <a:spAutoFit/>
          </a:bodyPr>
          <a:lstStyle/>
          <a:p>
            <a:endParaRPr lang="en-US" altLang="ja-JP" sz="1100" dirty="0" smtClean="0"/>
          </a:p>
          <a:p>
            <a:r>
              <a:rPr lang="ja-JP" altLang="en-US" sz="1200" dirty="0" smtClean="0"/>
              <a:t>　可能</a:t>
            </a:r>
            <a:r>
              <a:rPr lang="ja-JP" altLang="en-US" sz="1200" dirty="0"/>
              <a:t>な限り資源・エネルギーの使用を効率化し、経済活動の単位あたりの環境負荷を低減させる</a:t>
            </a:r>
            <a:r>
              <a:rPr lang="ja-JP" altLang="en-US" sz="1200" dirty="0" smtClean="0"/>
              <a:t>考え方</a:t>
            </a:r>
            <a:endParaRPr lang="en-US" altLang="ja-JP" sz="1200" dirty="0" smtClean="0"/>
          </a:p>
          <a:p>
            <a:pPr marL="285750" indent="-285750">
              <a:spcBef>
                <a:spcPts val="400"/>
              </a:spcBef>
              <a:buFont typeface="Wingdings" panose="05000000000000000000" pitchFamily="2" charset="2"/>
              <a:buChar char="l"/>
            </a:pPr>
            <a:r>
              <a:rPr lang="ja-JP" altLang="en-US" sz="1400" b="1" dirty="0" smtClean="0"/>
              <a:t>源流対策の原則</a:t>
            </a:r>
            <a:r>
              <a:rPr lang="ja-JP" altLang="en-US" sz="1200" dirty="0" smtClean="0"/>
              <a:t>：製品などの設計や製法に工夫を加え、汚染物質や廃棄物をそもそもつくらないようにすることを優先すべ</a:t>
            </a:r>
            <a:endParaRPr lang="en-US" altLang="ja-JP" sz="1200" dirty="0" smtClean="0"/>
          </a:p>
          <a:p>
            <a:r>
              <a:rPr lang="en-US" altLang="ja-JP" sz="1200" dirty="0"/>
              <a:t> </a:t>
            </a:r>
            <a:r>
              <a:rPr lang="en-US" altLang="ja-JP" sz="1200" dirty="0" smtClean="0"/>
              <a:t>                                               </a:t>
            </a:r>
            <a:r>
              <a:rPr lang="ja-JP" altLang="en-US" sz="1200" dirty="0" smtClean="0"/>
              <a:t>きという考え方（例：</a:t>
            </a:r>
            <a:r>
              <a:rPr lang="ja-JP" altLang="en-US" sz="1100" dirty="0" smtClean="0"/>
              <a:t>原材料の効率的利用、製品の長期間使用、再使用、再生利用、熱回収など）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拡大生産者責任</a:t>
            </a:r>
            <a:r>
              <a:rPr lang="ja-JP" altLang="en-US" sz="1200" dirty="0" smtClean="0"/>
              <a:t>：製品が使用され廃棄された後においても、その生産者が当該製品の適正なリサイクルや処分について物理</a:t>
            </a:r>
            <a:endParaRPr lang="en-US" altLang="ja-JP" sz="1200" dirty="0" smtClean="0"/>
          </a:p>
          <a:p>
            <a:r>
              <a:rPr lang="en-US" altLang="ja-JP" sz="1200" dirty="0"/>
              <a:t> </a:t>
            </a:r>
            <a:r>
              <a:rPr lang="en-US" altLang="ja-JP" sz="1200" dirty="0" smtClean="0"/>
              <a:t>                                               </a:t>
            </a:r>
            <a:r>
              <a:rPr lang="ja-JP" altLang="en-US" sz="1200" dirty="0" smtClean="0"/>
              <a:t>的又は財政的に一定の責任を負うという考え方（例：</a:t>
            </a:r>
            <a:r>
              <a:rPr lang="ja-JP" altLang="en-US" sz="1100" dirty="0" smtClean="0"/>
              <a:t>家電リサイクル法による回収・処分など）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エコデザイン　</a:t>
            </a:r>
            <a:r>
              <a:rPr lang="ja-JP" altLang="en-US" sz="1200" dirty="0" smtClean="0"/>
              <a:t>：製品のライフサイクル全体における環境効率を高める設計や生産技術</a:t>
            </a:r>
            <a:r>
              <a:rPr lang="ja-JP" altLang="en-US" sz="1200" spc="-150" dirty="0" smtClean="0"/>
              <a:t>・システム</a:t>
            </a:r>
            <a:r>
              <a:rPr lang="ja-JP" altLang="en-US" sz="1200" dirty="0" smtClean="0"/>
              <a:t>管理をいう</a:t>
            </a:r>
            <a:endParaRPr lang="en-US" altLang="ja-JP" sz="1200" dirty="0" smtClean="0"/>
          </a:p>
          <a:p>
            <a:r>
              <a:rPr lang="ja-JP" altLang="en-US" sz="1200" dirty="0"/>
              <a:t>　</a:t>
            </a:r>
            <a:r>
              <a:rPr lang="ja-JP" altLang="en-US" sz="1200" dirty="0" smtClean="0"/>
              <a:t>　　　　　　　　 　　（例：</a:t>
            </a:r>
            <a:r>
              <a:rPr lang="ja-JP" altLang="en-US" sz="1100" dirty="0" smtClean="0"/>
              <a:t>ライフサイクルアセスメントなど）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グリーン調達</a:t>
            </a:r>
            <a:r>
              <a:rPr lang="ja-JP" altLang="en-US" sz="1400" b="1" dirty="0"/>
              <a:t>　</a:t>
            </a:r>
            <a:r>
              <a:rPr lang="ja-JP" altLang="en-US" sz="1200" dirty="0" smtClean="0"/>
              <a:t>：環境負荷の低減に資する原材料、部品、製品及び役務への需要の</a:t>
            </a:r>
            <a:r>
              <a:rPr lang="ja-JP" altLang="en-US" sz="1200" dirty="0"/>
              <a:t>転換</a:t>
            </a:r>
            <a:r>
              <a:rPr lang="ja-JP" altLang="en-US" sz="1200" dirty="0" smtClean="0"/>
              <a:t>を促進するため、それらの物品等を</a:t>
            </a:r>
            <a:endParaRPr lang="en-US" altLang="ja-JP" sz="1200" dirty="0" smtClean="0"/>
          </a:p>
          <a:p>
            <a:r>
              <a:rPr lang="ja-JP" altLang="en-US" sz="1200" dirty="0"/>
              <a:t>　</a:t>
            </a:r>
            <a:r>
              <a:rPr lang="ja-JP" altLang="en-US" sz="1200" dirty="0" smtClean="0"/>
              <a:t>　　　　　　　　　　優先的に購入することにより、市場の形成や開発の促進等を図るもの</a:t>
            </a:r>
            <a:endParaRPr lang="en-US" altLang="ja-JP" sz="1200" dirty="0"/>
          </a:p>
        </p:txBody>
      </p:sp>
      <p:sp>
        <p:nvSpPr>
          <p:cNvPr id="17" name="テキスト ボックス 16"/>
          <p:cNvSpPr txBox="1"/>
          <p:nvPr/>
        </p:nvSpPr>
        <p:spPr>
          <a:xfrm>
            <a:off x="118523" y="482051"/>
            <a:ext cx="1714178" cy="3189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lIns="36000" tIns="36000" rIns="36000" bIns="36000" rtlCol="0">
            <a:spAutoFit/>
          </a:bodyPr>
          <a:lstStyle/>
          <a:p>
            <a:r>
              <a:rPr kumimoji="1" lang="ja-JP" altLang="en-US" sz="1600" b="1" dirty="0" smtClean="0"/>
              <a:t>（１）環境効率性</a:t>
            </a:r>
            <a:endParaRPr kumimoji="1" lang="ja-JP" altLang="en-US" sz="1600" b="1" dirty="0"/>
          </a:p>
        </p:txBody>
      </p:sp>
      <p:sp>
        <p:nvSpPr>
          <p:cNvPr id="21" name="テキスト ボックス 20"/>
          <p:cNvSpPr txBox="1"/>
          <p:nvPr/>
        </p:nvSpPr>
        <p:spPr>
          <a:xfrm>
            <a:off x="12879" y="3227796"/>
            <a:ext cx="9105363" cy="1364476"/>
          </a:xfrm>
          <a:prstGeom prst="rect">
            <a:avLst/>
          </a:prstGeom>
          <a:noFill/>
          <a:ln>
            <a:solidFill>
              <a:schemeClr val="tx1"/>
            </a:solidFill>
            <a:prstDash val="dash"/>
          </a:ln>
        </p:spPr>
        <p:txBody>
          <a:bodyPr wrap="square" rtlCol="0">
            <a:spAutoFit/>
          </a:bodyPr>
          <a:lstStyle/>
          <a:p>
            <a:endParaRPr lang="en-US" altLang="ja-JP" sz="1200" dirty="0" smtClean="0"/>
          </a:p>
          <a:p>
            <a:r>
              <a:rPr lang="ja-JP" altLang="en-US" sz="1200" dirty="0" smtClean="0"/>
              <a:t>　環境リスクを評価した上で、対策実施の必要性や緊急性を判断し、優先順位を設定して予防的に対策を講じようとする考え方</a:t>
            </a:r>
            <a:endParaRPr lang="en-US" altLang="ja-JP" sz="1200" dirty="0" smtClean="0"/>
          </a:p>
          <a:p>
            <a:pPr marL="285750" indent="-285750">
              <a:spcBef>
                <a:spcPts val="400"/>
              </a:spcBef>
              <a:buFont typeface="Wingdings" panose="05000000000000000000" pitchFamily="2" charset="2"/>
              <a:buChar char="l"/>
            </a:pPr>
            <a:r>
              <a:rPr lang="ja-JP" altLang="en-US" sz="1400" b="1" dirty="0" smtClean="0"/>
              <a:t>未然防止原則</a:t>
            </a:r>
            <a:r>
              <a:rPr lang="ja-JP" altLang="en-US" sz="1200" dirty="0" smtClean="0"/>
              <a:t>：</a:t>
            </a:r>
            <a:r>
              <a:rPr lang="ja-JP" altLang="en-US" sz="1200" dirty="0"/>
              <a:t>環境</a:t>
            </a:r>
            <a:r>
              <a:rPr lang="ja-JP" altLang="en-US" sz="1200" dirty="0" smtClean="0"/>
              <a:t>影響</a:t>
            </a:r>
            <a:r>
              <a:rPr lang="ja-JP" altLang="en-US" sz="1200" dirty="0"/>
              <a:t>が生じるおそれがある場合には</a:t>
            </a:r>
            <a:r>
              <a:rPr lang="ja-JP" altLang="en-US" sz="1200" spc="-300" dirty="0" smtClean="0"/>
              <a:t>、</a:t>
            </a:r>
            <a:r>
              <a:rPr lang="ja-JP" altLang="en-US" sz="1200" dirty="0" smtClean="0"/>
              <a:t>科学的に不確実性</a:t>
            </a:r>
            <a:r>
              <a:rPr lang="ja-JP" altLang="en-US" sz="1200" spc="-150" dirty="0" smtClean="0"/>
              <a:t>であることをもって</a:t>
            </a:r>
            <a:r>
              <a:rPr lang="ja-JP" altLang="en-US" sz="1200" dirty="0" smtClean="0"/>
              <a:t>対策を遅らせる理由とはせず</a:t>
            </a:r>
            <a:r>
              <a:rPr lang="ja-JP" altLang="en-US" sz="1200" spc="-300" dirty="0" smtClean="0"/>
              <a:t>、</a:t>
            </a:r>
            <a:endParaRPr lang="en-US" altLang="ja-JP" sz="1200" spc="-300" dirty="0" smtClean="0"/>
          </a:p>
          <a:p>
            <a:r>
              <a:rPr lang="ja-JP" altLang="en-US" sz="1200" spc="-300" dirty="0"/>
              <a:t>　</a:t>
            </a:r>
            <a:r>
              <a:rPr lang="ja-JP" altLang="en-US" sz="1200" spc="-300" dirty="0" smtClean="0"/>
              <a:t>　　　　　　　　　　　　</a:t>
            </a:r>
            <a:r>
              <a:rPr lang="ja-JP" altLang="en-US" sz="1200" dirty="0" smtClean="0"/>
              <a:t>科学的知見の充実に努めながら、予防的な対策を講じるという考え</a:t>
            </a:r>
            <a:r>
              <a:rPr lang="ja-JP" altLang="en-US" sz="1200" dirty="0"/>
              <a:t>方</a:t>
            </a:r>
            <a:endParaRPr lang="en-US" altLang="ja-JP" sz="1200" dirty="0" smtClean="0"/>
          </a:p>
          <a:p>
            <a:r>
              <a:rPr lang="ja-JP" altLang="en-US" sz="1200" dirty="0"/>
              <a:t>　</a:t>
            </a:r>
            <a:r>
              <a:rPr lang="ja-JP" altLang="en-US" sz="1200" dirty="0" smtClean="0"/>
              <a:t>　　　　　　　   　一般的に、被害が生じた後に対策を講ずるよりも未然防止の</a:t>
            </a:r>
            <a:r>
              <a:rPr lang="ja-JP" altLang="en-US" sz="1200" dirty="0"/>
              <a:t>方</a:t>
            </a:r>
            <a:r>
              <a:rPr lang="ja-JP" altLang="en-US" sz="1200" dirty="0" smtClean="0"/>
              <a:t>が低コストと言われている。</a:t>
            </a:r>
            <a:endParaRPr lang="en-US" altLang="ja-JP" sz="1200" dirty="0" smtClean="0"/>
          </a:p>
          <a:p>
            <a:pPr marL="285750" indent="-285750">
              <a:spcBef>
                <a:spcPts val="400"/>
              </a:spcBef>
              <a:buFont typeface="Wingdings" panose="05000000000000000000" pitchFamily="2" charset="2"/>
              <a:buChar char="l"/>
            </a:pPr>
            <a:r>
              <a:rPr lang="zh-TW" altLang="en-US" sz="1400" b="1" dirty="0" smtClean="0">
                <a:latin typeface="游ゴシック" panose="020B0400000000000000" pitchFamily="50" charset="-128"/>
                <a:ea typeface="游ゴシック" panose="020B0400000000000000" pitchFamily="50" charset="-128"/>
              </a:rPr>
              <a:t>統合的</a:t>
            </a:r>
            <a:r>
              <a:rPr lang="zh-TW" altLang="en-US" sz="1400" b="1" dirty="0">
                <a:latin typeface="游ゴシック" panose="020B0400000000000000" pitchFamily="50" charset="-128"/>
                <a:ea typeface="游ゴシック" panose="020B0400000000000000" pitchFamily="50" charset="-128"/>
              </a:rPr>
              <a:t>汚染回避原則</a:t>
            </a:r>
            <a:r>
              <a:rPr lang="ja-JP" altLang="en-US" sz="1200" dirty="0" smtClean="0"/>
              <a:t>：環境影響について、すべての環境媒体を統合的に管理しようとする考え方</a:t>
            </a:r>
            <a:endParaRPr lang="en-US" altLang="ja-JP" sz="1200" dirty="0" smtClean="0"/>
          </a:p>
        </p:txBody>
      </p:sp>
      <p:sp>
        <p:nvSpPr>
          <p:cNvPr id="19" name="テキスト ボックス 18"/>
          <p:cNvSpPr txBox="1"/>
          <p:nvPr/>
        </p:nvSpPr>
        <p:spPr>
          <a:xfrm>
            <a:off x="105644" y="3068888"/>
            <a:ext cx="3766022" cy="318924"/>
          </a:xfrm>
          <a:prstGeom prst="rect">
            <a:avLst/>
          </a:prstGeom>
          <a:solidFill>
            <a:schemeClr val="bg1"/>
          </a:solidFill>
          <a:ln>
            <a:noFill/>
            <a:prstDash val="dash"/>
          </a:ln>
        </p:spPr>
        <p:txBody>
          <a:bodyPr wrap="none" lIns="36000" tIns="36000" rIns="36000" bIns="36000" rtlCol="0">
            <a:spAutoFit/>
          </a:bodyPr>
          <a:lstStyle/>
          <a:p>
            <a:r>
              <a:rPr lang="ja-JP" altLang="en-US" sz="1600" b="1" dirty="0" smtClean="0"/>
              <a:t>（２</a:t>
            </a:r>
            <a:r>
              <a:rPr lang="ja-JP" altLang="en-US" sz="1600" b="1" dirty="0"/>
              <a:t>）</a:t>
            </a:r>
            <a:r>
              <a:rPr lang="ja-JP" altLang="en-US" sz="1600" b="1" dirty="0" smtClean="0"/>
              <a:t>リスク</a:t>
            </a:r>
            <a:r>
              <a:rPr lang="ja-JP" altLang="en-US" sz="1600" b="1" dirty="0"/>
              <a:t>評価と予防的な</a:t>
            </a:r>
            <a:r>
              <a:rPr lang="ja-JP" altLang="en-US" sz="1600" b="1" dirty="0" smtClean="0"/>
              <a:t>取組みなど</a:t>
            </a:r>
            <a:endParaRPr lang="en-US" altLang="ja-JP" sz="1600" b="1" dirty="0" smtClean="0"/>
          </a:p>
        </p:txBody>
      </p:sp>
      <p:sp>
        <p:nvSpPr>
          <p:cNvPr id="14" name="テキスト ボックス 13"/>
          <p:cNvSpPr txBox="1"/>
          <p:nvPr/>
        </p:nvSpPr>
        <p:spPr>
          <a:xfrm>
            <a:off x="12879" y="4891845"/>
            <a:ext cx="9105363" cy="1949252"/>
          </a:xfrm>
          <a:prstGeom prst="rect">
            <a:avLst/>
          </a:prstGeom>
          <a:noFill/>
          <a:ln>
            <a:solidFill>
              <a:schemeClr val="tx1"/>
            </a:solidFill>
            <a:prstDash val="dash"/>
          </a:ln>
        </p:spPr>
        <p:txBody>
          <a:bodyPr wrap="square" rtlCol="0">
            <a:spAutoFit/>
          </a:bodyPr>
          <a:lstStyle/>
          <a:p>
            <a:endParaRPr lang="en-US" altLang="ja-JP" sz="1200" dirty="0" smtClean="0"/>
          </a:p>
          <a:p>
            <a:r>
              <a:rPr lang="ja-JP" altLang="en-US" sz="1200" dirty="0" smtClean="0"/>
              <a:t>　希少</a:t>
            </a:r>
            <a:r>
              <a:rPr lang="ja-JP" altLang="en-US" sz="1200" dirty="0"/>
              <a:t>な環境資源の合理的な利用を促進し</a:t>
            </a:r>
            <a:r>
              <a:rPr lang="ja-JP" altLang="en-US" sz="1200" spc="-300" dirty="0"/>
              <a:t>、</a:t>
            </a:r>
            <a:r>
              <a:rPr lang="ja-JP" altLang="en-US" sz="1200" dirty="0"/>
              <a:t>国際貿易や投資における歪みを防止するために</a:t>
            </a:r>
            <a:r>
              <a:rPr lang="ja-JP" altLang="en-US" sz="1200" spc="-300" dirty="0"/>
              <a:t>、</a:t>
            </a:r>
            <a:r>
              <a:rPr lang="ja-JP" altLang="en-US" sz="1200" dirty="0"/>
              <a:t>汚染防止対策と規制措置の費用を汚染者が負担すべき（対策費用を消費や生産において汚染を引き起こす財やサービスのコストに反映すべき）という考え方。なお、我が国では</a:t>
            </a:r>
            <a:r>
              <a:rPr lang="ja-JP" altLang="en-US" sz="1200" spc="-300" dirty="0"/>
              <a:t>、</a:t>
            </a:r>
            <a:r>
              <a:rPr lang="ja-JP" altLang="en-US" sz="1200" dirty="0"/>
              <a:t>公害問題とそれへの対策の経験から</a:t>
            </a:r>
            <a:r>
              <a:rPr lang="ja-JP" altLang="en-US" sz="1200" spc="-300" dirty="0"/>
              <a:t>、</a:t>
            </a:r>
            <a:r>
              <a:rPr lang="ja-JP" altLang="en-US" sz="1200" dirty="0"/>
              <a:t>汚染の修復や被害者救済の費用も含めた正義と公平の原則として議論されてきた。</a:t>
            </a:r>
          </a:p>
          <a:p>
            <a:pPr marL="285750" indent="-285750">
              <a:spcBef>
                <a:spcPts val="400"/>
              </a:spcBef>
              <a:buFont typeface="Wingdings" panose="05000000000000000000" pitchFamily="2" charset="2"/>
              <a:buChar char="l"/>
            </a:pPr>
            <a:r>
              <a:rPr lang="ja-JP" altLang="en-US" sz="1400" b="1" dirty="0" smtClean="0"/>
              <a:t>外部性の内部化</a:t>
            </a:r>
            <a:r>
              <a:rPr lang="ja-JP" altLang="en-US" sz="1200" dirty="0" smtClean="0"/>
              <a:t>：</a:t>
            </a:r>
            <a:endParaRPr lang="en-US" altLang="ja-JP" sz="1200" dirty="0" smtClean="0"/>
          </a:p>
          <a:p>
            <a:pPr marL="285750" indent="-285750">
              <a:spcBef>
                <a:spcPts val="400"/>
              </a:spcBef>
              <a:buFont typeface="Wingdings" panose="05000000000000000000" pitchFamily="2" charset="2"/>
              <a:buChar char="l"/>
            </a:pPr>
            <a:endParaRPr lang="en-US" altLang="ja-JP" sz="1200" dirty="0">
              <a:solidFill>
                <a:srgbClr val="FF0000"/>
              </a:solidFill>
            </a:endParaRPr>
          </a:p>
          <a:p>
            <a:pPr marL="285750" indent="-285750">
              <a:spcBef>
                <a:spcPts val="400"/>
              </a:spcBef>
              <a:buFont typeface="Wingdings" panose="05000000000000000000" pitchFamily="2" charset="2"/>
              <a:buChar char="l"/>
            </a:pPr>
            <a:endParaRPr lang="en-US" altLang="ja-JP" sz="1200" dirty="0" smtClean="0">
              <a:solidFill>
                <a:srgbClr val="FF0000"/>
              </a:solidFill>
            </a:endParaRPr>
          </a:p>
          <a:p>
            <a:pPr marL="285750" indent="-285750">
              <a:spcBef>
                <a:spcPts val="400"/>
              </a:spcBef>
              <a:buFont typeface="Wingdings" panose="05000000000000000000" pitchFamily="2" charset="2"/>
              <a:buChar char="l"/>
            </a:pPr>
            <a:endParaRPr lang="en-US" altLang="ja-JP" sz="400" dirty="0" smtClean="0">
              <a:solidFill>
                <a:srgbClr val="FF0000"/>
              </a:solidFill>
            </a:endParaRPr>
          </a:p>
          <a:p>
            <a:pPr marL="285750" indent="-285750">
              <a:spcBef>
                <a:spcPts val="400"/>
              </a:spcBef>
              <a:buFont typeface="Wingdings" panose="05000000000000000000" pitchFamily="2" charset="2"/>
              <a:buChar char="l"/>
            </a:pPr>
            <a:endParaRPr lang="en-US" altLang="ja-JP" sz="1200" dirty="0">
              <a:solidFill>
                <a:srgbClr val="FF0000"/>
              </a:solidFill>
            </a:endParaRPr>
          </a:p>
        </p:txBody>
      </p:sp>
      <p:sp>
        <p:nvSpPr>
          <p:cNvPr id="15" name="テキスト ボックス 14"/>
          <p:cNvSpPr txBox="1"/>
          <p:nvPr/>
        </p:nvSpPr>
        <p:spPr>
          <a:xfrm>
            <a:off x="118523" y="4716994"/>
            <a:ext cx="2329731" cy="318924"/>
          </a:xfrm>
          <a:prstGeom prst="rect">
            <a:avLst/>
          </a:prstGeom>
          <a:solidFill>
            <a:schemeClr val="bg1"/>
          </a:solidFill>
          <a:ln>
            <a:noFill/>
            <a:prstDash val="dash"/>
          </a:ln>
        </p:spPr>
        <p:txBody>
          <a:bodyPr wrap="none" lIns="36000" tIns="36000" rIns="36000" bIns="36000" rtlCol="0">
            <a:spAutoFit/>
          </a:bodyPr>
          <a:lstStyle/>
          <a:p>
            <a:r>
              <a:rPr lang="ja-JP" altLang="en-US" sz="1600" b="1" dirty="0" smtClean="0"/>
              <a:t>（３）汚染者負担の原則</a:t>
            </a:r>
            <a:endParaRPr lang="en-US" altLang="ja-JP" sz="1600" b="1" dirty="0" smtClean="0"/>
          </a:p>
        </p:txBody>
      </p:sp>
      <p:sp>
        <p:nvSpPr>
          <p:cNvPr id="3" name="テキスト ボックス 2"/>
          <p:cNvSpPr txBox="1"/>
          <p:nvPr/>
        </p:nvSpPr>
        <p:spPr>
          <a:xfrm>
            <a:off x="1731135" y="5670581"/>
            <a:ext cx="4180266" cy="830997"/>
          </a:xfrm>
          <a:prstGeom prst="rect">
            <a:avLst/>
          </a:prstGeom>
          <a:noFill/>
        </p:spPr>
        <p:txBody>
          <a:bodyPr wrap="square" rtlCol="0">
            <a:spAutoFit/>
          </a:bodyPr>
          <a:lstStyle/>
          <a:p>
            <a:r>
              <a:rPr kumimoji="1" lang="ja-JP" altLang="en-US" sz="1200" dirty="0"/>
              <a:t>生産やサービスに伴って発生した環境への負荷が当該財・サービスに適切に織り込まれず、社会が負担していたコスト（負の外部性）又は市場価格に適切に反映されていない社会便益（正の外部性）を、市場価格に反映させること</a:t>
            </a:r>
          </a:p>
        </p:txBody>
      </p:sp>
      <p:cxnSp>
        <p:nvCxnSpPr>
          <p:cNvPr id="5" name="直線コネクタ 4"/>
          <p:cNvCxnSpPr/>
          <p:nvPr/>
        </p:nvCxnSpPr>
        <p:spPr>
          <a:xfrm>
            <a:off x="6387920" y="6013599"/>
            <a:ext cx="0" cy="773569"/>
          </a:xfrm>
          <a:prstGeom prst="line">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a:off x="6382654" y="6787168"/>
            <a:ext cx="1975736" cy="0"/>
          </a:xfrm>
          <a:prstGeom prst="line">
            <a:avLst/>
          </a:prstGeom>
          <a:ln>
            <a:head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166736" y="5783809"/>
            <a:ext cx="478764" cy="253916"/>
          </a:xfrm>
          <a:prstGeom prst="rect">
            <a:avLst/>
          </a:prstGeom>
          <a:noFill/>
        </p:spPr>
        <p:txBody>
          <a:bodyPr wrap="square" rtlCol="0">
            <a:spAutoFit/>
          </a:bodyPr>
          <a:lstStyle/>
          <a:p>
            <a:r>
              <a:rPr kumimoji="1" lang="ja-JP" altLang="en-US" sz="1050" dirty="0"/>
              <a:t>価格</a:t>
            </a:r>
          </a:p>
        </p:txBody>
      </p:sp>
      <p:sp>
        <p:nvSpPr>
          <p:cNvPr id="22" name="テキスト ボックス 21"/>
          <p:cNvSpPr txBox="1"/>
          <p:nvPr/>
        </p:nvSpPr>
        <p:spPr>
          <a:xfrm>
            <a:off x="8332632" y="6621243"/>
            <a:ext cx="738077" cy="253916"/>
          </a:xfrm>
          <a:prstGeom prst="rect">
            <a:avLst/>
          </a:prstGeom>
          <a:noFill/>
        </p:spPr>
        <p:txBody>
          <a:bodyPr wrap="square" rtlCol="0">
            <a:spAutoFit/>
          </a:bodyPr>
          <a:lstStyle/>
          <a:p>
            <a:r>
              <a:rPr kumimoji="1" lang="ja-JP" altLang="en-US" sz="1050" dirty="0" smtClean="0"/>
              <a:t>供給量</a:t>
            </a:r>
            <a:endParaRPr kumimoji="1" lang="ja-JP" altLang="en-US" sz="1050" dirty="0"/>
          </a:p>
        </p:txBody>
      </p:sp>
      <p:cxnSp>
        <p:nvCxnSpPr>
          <p:cNvPr id="9" name="直線コネクタ 8"/>
          <p:cNvCxnSpPr/>
          <p:nvPr/>
        </p:nvCxnSpPr>
        <p:spPr>
          <a:xfrm flipV="1">
            <a:off x="6517641" y="6356056"/>
            <a:ext cx="1278834" cy="3196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6517641" y="5968153"/>
            <a:ext cx="1278834" cy="335924"/>
          </a:xfrm>
          <a:prstGeom prst="line">
            <a:avLst/>
          </a:prstGeom>
        </p:spPr>
        <p:style>
          <a:lnRef idx="1">
            <a:schemeClr val="accent2"/>
          </a:lnRef>
          <a:fillRef idx="0">
            <a:schemeClr val="accent2"/>
          </a:fillRef>
          <a:effectRef idx="0">
            <a:schemeClr val="accent2"/>
          </a:effectRef>
          <a:fontRef idx="minor">
            <a:schemeClr val="tx1"/>
          </a:fontRef>
        </p:style>
      </p:cxnSp>
      <p:sp>
        <p:nvSpPr>
          <p:cNvPr id="24" name="テキスト ボックス 23"/>
          <p:cNvSpPr txBox="1"/>
          <p:nvPr/>
        </p:nvSpPr>
        <p:spPr>
          <a:xfrm>
            <a:off x="7847991" y="6272425"/>
            <a:ext cx="1248476" cy="276999"/>
          </a:xfrm>
          <a:prstGeom prst="rect">
            <a:avLst/>
          </a:prstGeom>
          <a:noFill/>
        </p:spPr>
        <p:txBody>
          <a:bodyPr wrap="square" lIns="0" tIns="0" rIns="0" bIns="0" rtlCol="0">
            <a:spAutoFit/>
          </a:bodyPr>
          <a:lstStyle/>
          <a:p>
            <a:r>
              <a:rPr kumimoji="1" lang="ja-JP" altLang="en-US" sz="900" dirty="0" smtClean="0"/>
              <a:t>各主体の環境負荷に伴うコスト</a:t>
            </a:r>
            <a:r>
              <a:rPr kumimoji="1" lang="en-US" altLang="ja-JP" sz="900" dirty="0" smtClean="0"/>
              <a:t>(</a:t>
            </a:r>
            <a:r>
              <a:rPr kumimoji="1" lang="ja-JP" altLang="en-US" sz="900" dirty="0" smtClean="0"/>
              <a:t>私的限界費用</a:t>
            </a:r>
            <a:r>
              <a:rPr kumimoji="1" lang="en-US" altLang="ja-JP" sz="900" dirty="0" smtClean="0"/>
              <a:t>)</a:t>
            </a:r>
            <a:endParaRPr kumimoji="1" lang="ja-JP" altLang="en-US" sz="900" dirty="0"/>
          </a:p>
        </p:txBody>
      </p:sp>
      <p:sp>
        <p:nvSpPr>
          <p:cNvPr id="25" name="テキスト ボックス 24"/>
          <p:cNvSpPr txBox="1"/>
          <p:nvPr/>
        </p:nvSpPr>
        <p:spPr>
          <a:xfrm>
            <a:off x="7841553" y="5904265"/>
            <a:ext cx="1361987" cy="276999"/>
          </a:xfrm>
          <a:prstGeom prst="rect">
            <a:avLst/>
          </a:prstGeom>
          <a:noFill/>
        </p:spPr>
        <p:txBody>
          <a:bodyPr wrap="square" lIns="0" tIns="0" rIns="0" bIns="0" rtlCol="0">
            <a:spAutoFit/>
          </a:bodyPr>
          <a:lstStyle/>
          <a:p>
            <a:r>
              <a:rPr kumimoji="1" lang="ja-JP" altLang="en-US" sz="900" dirty="0" smtClean="0"/>
              <a:t>社会全体のコスト</a:t>
            </a:r>
            <a:endParaRPr kumimoji="1" lang="en-US" altLang="ja-JP" sz="900" dirty="0" smtClean="0"/>
          </a:p>
          <a:p>
            <a:r>
              <a:rPr kumimoji="1" lang="ja-JP" altLang="en-US" sz="900" dirty="0" smtClean="0"/>
              <a:t>（社会的限界費用）</a:t>
            </a:r>
            <a:endParaRPr kumimoji="1" lang="ja-JP" altLang="en-US" sz="900" dirty="0"/>
          </a:p>
        </p:txBody>
      </p:sp>
      <p:cxnSp>
        <p:nvCxnSpPr>
          <p:cNvPr id="26" name="直線コネクタ 25"/>
          <p:cNvCxnSpPr/>
          <p:nvPr/>
        </p:nvCxnSpPr>
        <p:spPr>
          <a:xfrm>
            <a:off x="7057623" y="5930023"/>
            <a:ext cx="399245" cy="784351"/>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6516253" y="5747855"/>
            <a:ext cx="1036455" cy="276999"/>
          </a:xfrm>
          <a:prstGeom prst="rect">
            <a:avLst/>
          </a:prstGeom>
          <a:noFill/>
        </p:spPr>
        <p:txBody>
          <a:bodyPr wrap="square" lIns="0" tIns="0" rIns="0" bIns="0" rtlCol="0">
            <a:spAutoFit/>
          </a:bodyPr>
          <a:lstStyle/>
          <a:p>
            <a:pPr algn="ctr"/>
            <a:r>
              <a:rPr kumimoji="1" lang="ja-JP" altLang="en-US" sz="900" dirty="0" smtClean="0"/>
              <a:t>需要曲線</a:t>
            </a:r>
            <a:endParaRPr kumimoji="1" lang="en-US" altLang="ja-JP" sz="900" dirty="0" smtClean="0"/>
          </a:p>
          <a:p>
            <a:pPr algn="ctr"/>
            <a:r>
              <a:rPr kumimoji="1" lang="ja-JP" altLang="en-US" sz="900" dirty="0" smtClean="0"/>
              <a:t>（社会的限界便益）</a:t>
            </a:r>
            <a:endParaRPr kumimoji="1" lang="ja-JP" altLang="en-US" sz="900" dirty="0"/>
          </a:p>
        </p:txBody>
      </p:sp>
      <p:cxnSp>
        <p:nvCxnSpPr>
          <p:cNvPr id="29" name="直線コネクタ 28"/>
          <p:cNvCxnSpPr/>
          <p:nvPr/>
        </p:nvCxnSpPr>
        <p:spPr>
          <a:xfrm>
            <a:off x="7343837" y="6097648"/>
            <a:ext cx="2145" cy="38059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32" name="左中かっこ 31"/>
          <p:cNvSpPr/>
          <p:nvPr/>
        </p:nvSpPr>
        <p:spPr>
          <a:xfrm flipH="1">
            <a:off x="7365034" y="6095419"/>
            <a:ext cx="98272" cy="339107"/>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7463306" y="6145072"/>
            <a:ext cx="494433" cy="246221"/>
          </a:xfrm>
          <a:prstGeom prst="rect">
            <a:avLst/>
          </a:prstGeom>
          <a:noFill/>
        </p:spPr>
        <p:txBody>
          <a:bodyPr wrap="square" lIns="0" tIns="0" rIns="0" bIns="0" rtlCol="0">
            <a:spAutoFit/>
          </a:bodyPr>
          <a:lstStyle/>
          <a:p>
            <a:r>
              <a:rPr kumimoji="1" lang="ja-JP" altLang="en-US" sz="800" dirty="0" smtClean="0">
                <a:solidFill>
                  <a:srgbClr val="FF0000"/>
                </a:solidFill>
              </a:rPr>
              <a:t>外部</a:t>
            </a:r>
            <a:endParaRPr kumimoji="1" lang="en-US" altLang="ja-JP" sz="800" dirty="0" smtClean="0">
              <a:solidFill>
                <a:srgbClr val="FF0000"/>
              </a:solidFill>
            </a:endParaRPr>
          </a:p>
          <a:p>
            <a:r>
              <a:rPr kumimoji="1" lang="ja-JP" altLang="en-US" sz="800" dirty="0" smtClean="0">
                <a:solidFill>
                  <a:srgbClr val="FF0000"/>
                </a:solidFill>
              </a:rPr>
              <a:t>不経済</a:t>
            </a:r>
            <a:endParaRPr kumimoji="1" lang="ja-JP" altLang="en-US" sz="800" dirty="0">
              <a:solidFill>
                <a:srgbClr val="FF0000"/>
              </a:solidFill>
            </a:endParaRPr>
          </a:p>
        </p:txBody>
      </p:sp>
      <p:sp>
        <p:nvSpPr>
          <p:cNvPr id="34" name="テキスト ボックス 33"/>
          <p:cNvSpPr txBox="1"/>
          <p:nvPr/>
        </p:nvSpPr>
        <p:spPr>
          <a:xfrm>
            <a:off x="4765853" y="6605642"/>
            <a:ext cx="2278891" cy="253916"/>
          </a:xfrm>
          <a:prstGeom prst="rect">
            <a:avLst/>
          </a:prstGeom>
          <a:noFill/>
        </p:spPr>
        <p:txBody>
          <a:bodyPr wrap="square" rtlCol="0">
            <a:spAutoFit/>
          </a:bodyPr>
          <a:lstStyle/>
          <a:p>
            <a:r>
              <a:rPr kumimoji="1" lang="ja-JP" altLang="en-US" sz="1050" dirty="0" smtClean="0"/>
              <a:t>外部不経済のイメージ図</a:t>
            </a:r>
            <a:endParaRPr kumimoji="1" lang="ja-JP" altLang="en-US" sz="1050" dirty="0"/>
          </a:p>
        </p:txBody>
      </p:sp>
      <p:sp>
        <p:nvSpPr>
          <p:cNvPr id="4" name="スライド番号プレースホルダー 3"/>
          <p:cNvSpPr>
            <a:spLocks noGrp="1"/>
          </p:cNvSpPr>
          <p:nvPr>
            <p:ph type="sldNum" sz="quarter" idx="12"/>
          </p:nvPr>
        </p:nvSpPr>
        <p:spPr>
          <a:xfrm>
            <a:off x="7125008" y="6563593"/>
            <a:ext cx="2057400" cy="365125"/>
          </a:xfrm>
        </p:spPr>
        <p:txBody>
          <a:bodyPr/>
          <a:lstStyle/>
          <a:p>
            <a:fld id="{45DA6D20-9D9A-4D1C-9CC2-BE8B074F0CEE}" type="slidenum">
              <a:rPr kumimoji="1" lang="ja-JP" altLang="en-US" smtClean="0"/>
              <a:t>5</a:t>
            </a:fld>
            <a:endParaRPr kumimoji="1" lang="ja-JP" altLang="en-US" dirty="0"/>
          </a:p>
        </p:txBody>
      </p:sp>
    </p:spTree>
    <p:extLst>
      <p:ext uri="{BB962C8B-B14F-4D97-AF65-F5344CB8AC3E}">
        <p14:creationId xmlns:p14="http://schemas.microsoft.com/office/powerpoint/2010/main" val="141804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59233" y="2405790"/>
            <a:ext cx="1090148" cy="36346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３．環境政策の実施手段</a:t>
            </a:r>
            <a:endParaRPr kumimoji="1" lang="en-US" altLang="ja-JP" sz="2000" dirty="0"/>
          </a:p>
        </p:txBody>
      </p:sp>
      <p:sp>
        <p:nvSpPr>
          <p:cNvPr id="10" name="テキスト ボックス 9"/>
          <p:cNvSpPr txBox="1"/>
          <p:nvPr/>
        </p:nvSpPr>
        <p:spPr>
          <a:xfrm>
            <a:off x="4559121" y="5587275"/>
            <a:ext cx="4903907" cy="338554"/>
          </a:xfrm>
          <a:prstGeom prst="rect">
            <a:avLst/>
          </a:prstGeom>
          <a:noFill/>
        </p:spPr>
        <p:txBody>
          <a:bodyPr wrap="none" rtlCol="0">
            <a:spAutoFit/>
          </a:bodyPr>
          <a:lstStyle/>
          <a:p>
            <a:r>
              <a:rPr kumimoji="1" lang="ja-JP" altLang="en-US" sz="1600" dirty="0" smtClean="0"/>
              <a:t>規制的手法（</a:t>
            </a:r>
            <a:r>
              <a:rPr kumimoji="1" lang="ja-JP" altLang="en-US" sz="1600" dirty="0"/>
              <a:t>排出規制</a:t>
            </a:r>
            <a:r>
              <a:rPr kumimoji="1" lang="ja-JP" altLang="en-US" sz="1600" spc="-300" dirty="0"/>
              <a:t>、</a:t>
            </a:r>
            <a:r>
              <a:rPr kumimoji="1" lang="ja-JP" altLang="en-US" sz="1600" dirty="0"/>
              <a:t>使用規制</a:t>
            </a:r>
            <a:r>
              <a:rPr kumimoji="1" lang="ja-JP" altLang="en-US" sz="1600" spc="-300" dirty="0"/>
              <a:t>、</a:t>
            </a:r>
            <a:r>
              <a:rPr kumimoji="1" lang="ja-JP" altLang="en-US" sz="1600" dirty="0"/>
              <a:t>開発規制</a:t>
            </a:r>
            <a:r>
              <a:rPr kumimoji="1" lang="ja-JP" altLang="en-US" sz="1600" dirty="0" smtClean="0"/>
              <a:t>など）</a:t>
            </a:r>
            <a:endParaRPr kumimoji="1" lang="ja-JP" altLang="en-US" sz="1600" dirty="0"/>
          </a:p>
        </p:txBody>
      </p:sp>
      <p:sp>
        <p:nvSpPr>
          <p:cNvPr id="14" name="テキスト ボックス 13"/>
          <p:cNvSpPr txBox="1"/>
          <p:nvPr/>
        </p:nvSpPr>
        <p:spPr>
          <a:xfrm>
            <a:off x="4238589" y="5059448"/>
            <a:ext cx="1826141" cy="338554"/>
          </a:xfrm>
          <a:prstGeom prst="rect">
            <a:avLst/>
          </a:prstGeom>
          <a:noFill/>
        </p:spPr>
        <p:txBody>
          <a:bodyPr wrap="none" rtlCol="0">
            <a:spAutoFit/>
          </a:bodyPr>
          <a:lstStyle/>
          <a:p>
            <a:r>
              <a:rPr kumimoji="1" lang="ja-JP" altLang="en-US" sz="1600" b="1" dirty="0" smtClean="0">
                <a:solidFill>
                  <a:srgbClr val="FF0000"/>
                </a:solidFill>
              </a:rPr>
              <a:t>必要最低限レベル</a:t>
            </a:r>
            <a:endParaRPr kumimoji="1" lang="ja-JP" altLang="en-US" sz="1600" b="1" dirty="0">
              <a:solidFill>
                <a:srgbClr val="FF0000"/>
              </a:solidFill>
            </a:endParaRPr>
          </a:p>
        </p:txBody>
      </p:sp>
      <p:sp>
        <p:nvSpPr>
          <p:cNvPr id="11" name="テキスト ボックス 10"/>
          <p:cNvSpPr txBox="1"/>
          <p:nvPr/>
        </p:nvSpPr>
        <p:spPr>
          <a:xfrm>
            <a:off x="4134950" y="2828879"/>
            <a:ext cx="2342514" cy="345423"/>
          </a:xfrm>
          <a:prstGeom prst="rect">
            <a:avLst/>
          </a:prstGeom>
          <a:solidFill>
            <a:schemeClr val="bg1"/>
          </a:solidFill>
        </p:spPr>
        <p:txBody>
          <a:bodyPr wrap="square" rtlCol="0">
            <a:spAutoFit/>
          </a:bodyPr>
          <a:lstStyle/>
          <a:p>
            <a:r>
              <a:rPr kumimoji="1" lang="ja-JP" altLang="en-US" sz="1600" b="1" dirty="0" smtClean="0">
                <a:solidFill>
                  <a:srgbClr val="FF0000"/>
                </a:solidFill>
              </a:rPr>
              <a:t>トップ</a:t>
            </a:r>
            <a:r>
              <a:rPr kumimoji="1" lang="ja-JP" altLang="en-US" sz="1600" b="1" dirty="0">
                <a:solidFill>
                  <a:srgbClr val="FF0000"/>
                </a:solidFill>
              </a:rPr>
              <a:t>ランナ</a:t>
            </a:r>
            <a:r>
              <a:rPr kumimoji="1" lang="ja-JP" altLang="en-US" sz="1600" b="1" dirty="0" smtClean="0">
                <a:solidFill>
                  <a:srgbClr val="FF0000"/>
                </a:solidFill>
              </a:rPr>
              <a:t>ーレベル</a:t>
            </a:r>
            <a:endParaRPr kumimoji="1" lang="ja-JP" altLang="en-US" sz="1600" b="1" dirty="0">
              <a:solidFill>
                <a:srgbClr val="FF0000"/>
              </a:solidFill>
            </a:endParaRPr>
          </a:p>
        </p:txBody>
      </p:sp>
      <p:sp>
        <p:nvSpPr>
          <p:cNvPr id="15" name="テキスト ボックス 14"/>
          <p:cNvSpPr txBox="1"/>
          <p:nvPr/>
        </p:nvSpPr>
        <p:spPr>
          <a:xfrm>
            <a:off x="4880422" y="2169278"/>
            <a:ext cx="1620957" cy="584775"/>
          </a:xfrm>
          <a:prstGeom prst="rect">
            <a:avLst/>
          </a:prstGeom>
          <a:noFill/>
        </p:spPr>
        <p:txBody>
          <a:bodyPr wrap="none" rtlCol="0">
            <a:spAutoFit/>
          </a:bodyPr>
          <a:lstStyle/>
          <a:p>
            <a:r>
              <a:rPr kumimoji="1" lang="ja-JP" altLang="en-US" sz="1600" dirty="0" smtClean="0"/>
              <a:t>先進取組みの</a:t>
            </a:r>
            <a:endParaRPr kumimoji="1" lang="en-US" altLang="ja-JP" sz="1600" dirty="0" smtClean="0"/>
          </a:p>
          <a:p>
            <a:r>
              <a:rPr kumimoji="1" lang="ja-JP" altLang="en-US" sz="1600" dirty="0" smtClean="0"/>
              <a:t>奨励・表彰など</a:t>
            </a:r>
            <a:endParaRPr kumimoji="1" lang="ja-JP" altLang="en-US" sz="1600" dirty="0"/>
          </a:p>
        </p:txBody>
      </p:sp>
      <p:sp>
        <p:nvSpPr>
          <p:cNvPr id="16" name="テキスト ボックス 15"/>
          <p:cNvSpPr txBox="1"/>
          <p:nvPr/>
        </p:nvSpPr>
        <p:spPr>
          <a:xfrm>
            <a:off x="199085" y="6496091"/>
            <a:ext cx="2031325" cy="338554"/>
          </a:xfrm>
          <a:prstGeom prst="rect">
            <a:avLst/>
          </a:prstGeom>
          <a:noFill/>
        </p:spPr>
        <p:txBody>
          <a:bodyPr wrap="none" rtlCol="0">
            <a:spAutoFit/>
          </a:bodyPr>
          <a:lstStyle/>
          <a:p>
            <a:r>
              <a:rPr kumimoji="1" lang="ja-JP" altLang="en-US" sz="1600" dirty="0" smtClean="0"/>
              <a:t>環境教育・普及啓発</a:t>
            </a:r>
            <a:endParaRPr kumimoji="1" lang="ja-JP" altLang="en-US" sz="1600" dirty="0"/>
          </a:p>
        </p:txBody>
      </p:sp>
      <p:sp>
        <p:nvSpPr>
          <p:cNvPr id="17" name="上矢印 16"/>
          <p:cNvSpPr/>
          <p:nvPr/>
        </p:nvSpPr>
        <p:spPr>
          <a:xfrm>
            <a:off x="634503" y="6116096"/>
            <a:ext cx="1156317" cy="361312"/>
          </a:xfrm>
          <a:prstGeom prst="upArrow">
            <a:avLst/>
          </a:prstGeom>
          <a:solidFill>
            <a:srgbClr val="FFFF00">
              <a:alpha val="30196"/>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下矢印 6"/>
          <p:cNvSpPr/>
          <p:nvPr/>
        </p:nvSpPr>
        <p:spPr>
          <a:xfrm>
            <a:off x="2065002" y="2007810"/>
            <a:ext cx="1893704" cy="4340180"/>
          </a:xfrm>
          <a:prstGeom prst="upDownArrow">
            <a:avLst>
              <a:gd name="adj1" fmla="val 66572"/>
              <a:gd name="adj2" fmla="val 12544"/>
            </a:avLst>
          </a:prstGeom>
          <a:gradFill>
            <a:gsLst>
              <a:gs pos="0">
                <a:schemeClr val="tx1">
                  <a:lumMod val="50000"/>
                  <a:lumOff val="50000"/>
                </a:schemeClr>
              </a:gs>
              <a:gs pos="100000">
                <a:schemeClr val="bg1"/>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環境負荷</a:t>
            </a:r>
            <a:endParaRPr kumimoji="1" lang="ja-JP" altLang="en-US" b="1" dirty="0">
              <a:solidFill>
                <a:schemeClr val="tx1"/>
              </a:solidFill>
            </a:endParaRPr>
          </a:p>
        </p:txBody>
      </p:sp>
      <p:sp>
        <p:nvSpPr>
          <p:cNvPr id="19" name="テキスト ボックス 18"/>
          <p:cNvSpPr txBox="1"/>
          <p:nvPr/>
        </p:nvSpPr>
        <p:spPr>
          <a:xfrm>
            <a:off x="2801498" y="2092334"/>
            <a:ext cx="415499" cy="369332"/>
          </a:xfrm>
          <a:prstGeom prst="rect">
            <a:avLst/>
          </a:prstGeom>
          <a:noFill/>
        </p:spPr>
        <p:txBody>
          <a:bodyPr wrap="none" rtlCol="0">
            <a:spAutoFit/>
          </a:bodyPr>
          <a:lstStyle/>
          <a:p>
            <a:pPr algn="ctr"/>
            <a:r>
              <a:rPr kumimoji="1" lang="ja-JP" altLang="en-US" b="1" dirty="0" smtClean="0"/>
              <a:t>小</a:t>
            </a:r>
            <a:endParaRPr kumimoji="1" lang="ja-JP" altLang="en-US" b="1" dirty="0"/>
          </a:p>
        </p:txBody>
      </p:sp>
      <p:sp>
        <p:nvSpPr>
          <p:cNvPr id="20" name="テキスト ボックス 19"/>
          <p:cNvSpPr txBox="1"/>
          <p:nvPr/>
        </p:nvSpPr>
        <p:spPr>
          <a:xfrm>
            <a:off x="2814760" y="5937163"/>
            <a:ext cx="327685" cy="369332"/>
          </a:xfrm>
          <a:prstGeom prst="rect">
            <a:avLst/>
          </a:prstGeom>
          <a:noFill/>
        </p:spPr>
        <p:txBody>
          <a:bodyPr wrap="square" rtlCol="0">
            <a:spAutoFit/>
          </a:bodyPr>
          <a:lstStyle/>
          <a:p>
            <a:r>
              <a:rPr kumimoji="1" lang="ja-JP" altLang="en-US" b="1" dirty="0" smtClean="0"/>
              <a:t>大</a:t>
            </a:r>
            <a:endParaRPr kumimoji="1" lang="ja-JP" altLang="en-US" b="1" dirty="0"/>
          </a:p>
        </p:txBody>
      </p:sp>
      <p:cxnSp>
        <p:nvCxnSpPr>
          <p:cNvPr id="12" name="直線コネクタ 11"/>
          <p:cNvCxnSpPr/>
          <p:nvPr/>
        </p:nvCxnSpPr>
        <p:spPr>
          <a:xfrm flipH="1" flipV="1">
            <a:off x="2214735" y="5238470"/>
            <a:ext cx="1960577" cy="270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4566739" y="3394185"/>
            <a:ext cx="2031325" cy="830997"/>
          </a:xfrm>
          <a:prstGeom prst="rect">
            <a:avLst/>
          </a:prstGeom>
          <a:noFill/>
        </p:spPr>
        <p:txBody>
          <a:bodyPr wrap="none" rtlCol="0">
            <a:spAutoFit/>
          </a:bodyPr>
          <a:lstStyle/>
          <a:p>
            <a:r>
              <a:rPr kumimoji="1" lang="ja-JP" altLang="en-US" sz="1600" dirty="0"/>
              <a:t>情報的</a:t>
            </a:r>
            <a:r>
              <a:rPr kumimoji="1" lang="ja-JP" altLang="en-US" sz="1600" dirty="0" smtClean="0"/>
              <a:t>手法</a:t>
            </a:r>
            <a:endParaRPr kumimoji="1" lang="en-US" altLang="ja-JP" sz="1600" dirty="0" smtClean="0"/>
          </a:p>
          <a:p>
            <a:r>
              <a:rPr kumimoji="1" lang="ja-JP" altLang="en-US" sz="1600" dirty="0" smtClean="0"/>
              <a:t>自主的取組み</a:t>
            </a:r>
            <a:endParaRPr kumimoji="1" lang="en-US" altLang="ja-JP" sz="1600" dirty="0" smtClean="0"/>
          </a:p>
          <a:p>
            <a:r>
              <a:rPr kumimoji="1" lang="ja-JP" altLang="en-US" sz="1600" dirty="0"/>
              <a:t>経済的</a:t>
            </a:r>
            <a:r>
              <a:rPr kumimoji="1" lang="ja-JP" altLang="en-US" sz="1600" dirty="0" smtClean="0"/>
              <a:t>手法　　など</a:t>
            </a:r>
            <a:endParaRPr kumimoji="1" lang="en-US" altLang="ja-JP" sz="1600" dirty="0" smtClean="0"/>
          </a:p>
        </p:txBody>
      </p:sp>
      <p:sp>
        <p:nvSpPr>
          <p:cNvPr id="37" name="角丸四角形 36"/>
          <p:cNvSpPr/>
          <p:nvPr/>
        </p:nvSpPr>
        <p:spPr>
          <a:xfrm>
            <a:off x="657090" y="2071763"/>
            <a:ext cx="1090148" cy="3634670"/>
          </a:xfrm>
          <a:prstGeom prst="roundRect">
            <a:avLst/>
          </a:prstGeom>
          <a:solidFill>
            <a:srgbClr val="FFFF00">
              <a:alpha val="30196"/>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23629" y="5265824"/>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少</a:t>
            </a:r>
            <a:endParaRPr kumimoji="1" lang="ja-JP" altLang="en-US" sz="1600" b="1" dirty="0"/>
          </a:p>
        </p:txBody>
      </p:sp>
      <p:sp>
        <p:nvSpPr>
          <p:cNvPr id="35" name="テキスト ボックス 34"/>
          <p:cNvSpPr txBox="1"/>
          <p:nvPr/>
        </p:nvSpPr>
        <p:spPr>
          <a:xfrm>
            <a:off x="723628" y="2523817"/>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少</a:t>
            </a:r>
            <a:endParaRPr kumimoji="1" lang="ja-JP" altLang="en-US" sz="1600" b="1" dirty="0"/>
          </a:p>
        </p:txBody>
      </p:sp>
      <p:sp>
        <p:nvSpPr>
          <p:cNvPr id="36" name="テキスト ボックス 35"/>
          <p:cNvSpPr txBox="1"/>
          <p:nvPr/>
        </p:nvSpPr>
        <p:spPr>
          <a:xfrm>
            <a:off x="723628" y="3986943"/>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多</a:t>
            </a:r>
            <a:endParaRPr kumimoji="1" lang="ja-JP" altLang="en-US" sz="1600" b="1" dirty="0"/>
          </a:p>
        </p:txBody>
      </p:sp>
      <p:cxnSp>
        <p:nvCxnSpPr>
          <p:cNvPr id="42" name="直線コネクタ 41"/>
          <p:cNvCxnSpPr/>
          <p:nvPr/>
        </p:nvCxnSpPr>
        <p:spPr>
          <a:xfrm flipH="1" flipV="1">
            <a:off x="2223829" y="2991442"/>
            <a:ext cx="1960577" cy="270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8" name="右中かっこ 37"/>
          <p:cNvSpPr/>
          <p:nvPr/>
        </p:nvSpPr>
        <p:spPr>
          <a:xfrm>
            <a:off x="4431167" y="2061480"/>
            <a:ext cx="334019" cy="758567"/>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4" name="右中かっこ 43"/>
          <p:cNvSpPr/>
          <p:nvPr/>
        </p:nvSpPr>
        <p:spPr>
          <a:xfrm>
            <a:off x="4122071" y="5356535"/>
            <a:ext cx="334019" cy="758567"/>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5" name="右中かっこ 44"/>
          <p:cNvSpPr/>
          <p:nvPr/>
        </p:nvSpPr>
        <p:spPr>
          <a:xfrm>
            <a:off x="4149872" y="2092334"/>
            <a:ext cx="225701" cy="2961463"/>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4907399" y="5918715"/>
            <a:ext cx="2693366" cy="338554"/>
          </a:xfrm>
          <a:prstGeom prst="rect">
            <a:avLst/>
          </a:prstGeom>
          <a:noFill/>
        </p:spPr>
        <p:txBody>
          <a:bodyPr wrap="none" rtlCol="0">
            <a:spAutoFit/>
          </a:bodyPr>
          <a:lstStyle/>
          <a:p>
            <a:r>
              <a:rPr kumimoji="1" lang="ja-JP" altLang="en-US" sz="1600" dirty="0" smtClean="0"/>
              <a:t>⇒</a:t>
            </a:r>
            <a:r>
              <a:rPr kumimoji="1" lang="ja-JP" altLang="en-US" sz="1600" u="sng" dirty="0" smtClean="0"/>
              <a:t> 効力範囲</a:t>
            </a:r>
            <a:r>
              <a:rPr kumimoji="1" lang="ja-JP" altLang="en-US" sz="1600" u="sng" dirty="0"/>
              <a:t>は</a:t>
            </a:r>
            <a:r>
              <a:rPr kumimoji="1" lang="ja-JP" altLang="en-US" sz="1600" u="sng" dirty="0" smtClean="0"/>
              <a:t>府域内に限定</a:t>
            </a:r>
            <a:endParaRPr kumimoji="1" lang="ja-JP" altLang="en-US" sz="1600" u="sng" dirty="0"/>
          </a:p>
        </p:txBody>
      </p:sp>
      <p:sp>
        <p:nvSpPr>
          <p:cNvPr id="47" name="テキスト ボックス 46"/>
          <p:cNvSpPr txBox="1"/>
          <p:nvPr/>
        </p:nvSpPr>
        <p:spPr>
          <a:xfrm>
            <a:off x="19318" y="470871"/>
            <a:ext cx="9105363" cy="1308050"/>
          </a:xfrm>
          <a:prstGeom prst="rect">
            <a:avLst/>
          </a:prstGeom>
          <a:noFill/>
          <a:ln>
            <a:solidFill>
              <a:schemeClr val="tx1"/>
            </a:solidFill>
            <a:prstDash val="dash"/>
          </a:ln>
        </p:spPr>
        <p:txBody>
          <a:bodyPr wrap="square" rtlCol="0">
            <a:spAutoFit/>
          </a:bodyPr>
          <a:lstStyle/>
          <a:p>
            <a:pPr marL="285750" indent="-285750">
              <a:spcBef>
                <a:spcPts val="600"/>
              </a:spcBef>
              <a:buFont typeface="Wingdings" panose="05000000000000000000" pitchFamily="2" charset="2"/>
              <a:buChar char="l"/>
            </a:pPr>
            <a:r>
              <a:rPr lang="ja-JP" altLang="en-US" sz="1600" b="1" dirty="0" smtClean="0"/>
              <a:t>規制的手法</a:t>
            </a:r>
            <a:endParaRPr lang="en-US" altLang="ja-JP" sz="1600" dirty="0"/>
          </a:p>
          <a:p>
            <a:pPr marL="285750" indent="-285750">
              <a:spcBef>
                <a:spcPts val="600"/>
              </a:spcBef>
              <a:buFont typeface="Wingdings" panose="05000000000000000000" pitchFamily="2" charset="2"/>
              <a:buChar char="l"/>
            </a:pPr>
            <a:r>
              <a:rPr kumimoji="1" lang="ja-JP" altLang="en-US" sz="1600" b="1" dirty="0" smtClean="0"/>
              <a:t>経済的手法、自主的取組み、情報的手法</a:t>
            </a:r>
            <a:r>
              <a:rPr kumimoji="1" lang="ja-JP" altLang="en-US" sz="1600" dirty="0" smtClean="0"/>
              <a:t>など</a:t>
            </a:r>
            <a:endParaRPr kumimoji="1" lang="en-US" altLang="ja-JP" sz="1600" dirty="0" smtClean="0"/>
          </a:p>
          <a:p>
            <a:pPr marL="285750" indent="-285750">
              <a:spcBef>
                <a:spcPts val="600"/>
              </a:spcBef>
              <a:buFont typeface="Wingdings" panose="05000000000000000000" pitchFamily="2" charset="2"/>
              <a:buChar char="l"/>
            </a:pPr>
            <a:r>
              <a:rPr lang="ja-JP" altLang="en-US" sz="1600" b="1" dirty="0" smtClean="0"/>
              <a:t>奨励・表彰</a:t>
            </a:r>
            <a:r>
              <a:rPr lang="ja-JP" altLang="en-US" sz="1600" dirty="0" smtClean="0"/>
              <a:t>など</a:t>
            </a:r>
            <a:endParaRPr lang="en-US" altLang="ja-JP" sz="1600" dirty="0" smtClean="0"/>
          </a:p>
          <a:p>
            <a:pPr marL="285750" indent="-285750">
              <a:spcBef>
                <a:spcPts val="600"/>
              </a:spcBef>
              <a:buFont typeface="Wingdings" panose="05000000000000000000" pitchFamily="2" charset="2"/>
              <a:buChar char="l"/>
            </a:pPr>
            <a:r>
              <a:rPr lang="ja-JP" altLang="en-US" sz="1600" b="1" dirty="0" smtClean="0"/>
              <a:t>環境教育・普及啓発</a:t>
            </a:r>
            <a:endParaRPr lang="en-US" altLang="ja-JP" sz="1400" dirty="0" smtClean="0"/>
          </a:p>
        </p:txBody>
      </p:sp>
      <p:sp>
        <p:nvSpPr>
          <p:cNvPr id="25" name="テキスト ボックス 24"/>
          <p:cNvSpPr txBox="1"/>
          <p:nvPr/>
        </p:nvSpPr>
        <p:spPr>
          <a:xfrm>
            <a:off x="4765186" y="4187178"/>
            <a:ext cx="4378814" cy="738664"/>
          </a:xfrm>
          <a:prstGeom prst="rect">
            <a:avLst/>
          </a:prstGeom>
          <a:noFill/>
        </p:spPr>
        <p:txBody>
          <a:bodyPr wrap="square" rtlCol="0">
            <a:spAutoFit/>
          </a:bodyPr>
          <a:lstStyle/>
          <a:p>
            <a:r>
              <a:rPr kumimoji="1" lang="ja-JP" altLang="en-US" sz="1400" dirty="0" smtClean="0"/>
              <a:t>⇒ 経済的手法に関しては、その効力範囲を経済圏の大きさと合わせなければ、市場を歪めることにならないか</a:t>
            </a:r>
            <a:endParaRPr kumimoji="1" lang="ja-JP" altLang="en-US" sz="1400"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6</a:t>
            </a:fld>
            <a:endParaRPr kumimoji="1" lang="ja-JP" altLang="en-US"/>
          </a:p>
        </p:txBody>
      </p:sp>
    </p:spTree>
    <p:extLst>
      <p:ext uri="{BB962C8B-B14F-4D97-AF65-F5344CB8AC3E}">
        <p14:creationId xmlns:p14="http://schemas.microsoft.com/office/powerpoint/2010/main" val="225260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a:t>３．環境施策の基本的</a:t>
            </a:r>
            <a:r>
              <a:rPr kumimoji="1" lang="ja-JP" altLang="en-US" sz="2000" dirty="0" smtClean="0"/>
              <a:t>な方向性</a:t>
            </a:r>
            <a:endParaRPr kumimoji="1" lang="en-US" altLang="ja-JP" sz="2000" dirty="0"/>
          </a:p>
        </p:txBody>
      </p:sp>
      <p:sp>
        <p:nvSpPr>
          <p:cNvPr id="6" name="テキスト ボックス 5"/>
          <p:cNvSpPr txBox="1"/>
          <p:nvPr/>
        </p:nvSpPr>
        <p:spPr>
          <a:xfrm>
            <a:off x="25758" y="3993302"/>
            <a:ext cx="9105363" cy="2816156"/>
          </a:xfrm>
          <a:prstGeom prst="rect">
            <a:avLst/>
          </a:prstGeom>
          <a:noFill/>
          <a:ln>
            <a:solidFill>
              <a:schemeClr val="tx1"/>
            </a:solidFill>
            <a:prstDash val="dash"/>
          </a:ln>
        </p:spPr>
        <p:txBody>
          <a:bodyPr wrap="square" rtlCol="0">
            <a:spAutoFit/>
          </a:bodyPr>
          <a:lstStyle/>
          <a:p>
            <a:endParaRPr lang="en-US" altLang="ja-JP" sz="700" dirty="0" smtClean="0"/>
          </a:p>
          <a:p>
            <a:r>
              <a:rPr lang="ja-JP" altLang="en-US" sz="1600" dirty="0" smtClean="0"/>
              <a:t>（</a:t>
            </a:r>
            <a:r>
              <a:rPr lang="ja-JP" altLang="en-US" sz="1600" dirty="0"/>
              <a:t>１）</a:t>
            </a:r>
            <a:r>
              <a:rPr lang="en-US" altLang="ja-JP" sz="1600" dirty="0"/>
              <a:t> </a:t>
            </a:r>
            <a:r>
              <a:rPr lang="ja-JP" altLang="en-US" sz="1600" dirty="0" smtClean="0"/>
              <a:t>府域の環境</a:t>
            </a:r>
            <a:r>
              <a:rPr lang="ja-JP" altLang="en-US" sz="1600" dirty="0"/>
              <a:t>課題</a:t>
            </a:r>
            <a:r>
              <a:rPr lang="ja-JP" altLang="en-US" sz="1400" dirty="0"/>
              <a:t>（府域の環境以外の課題については、世界の環境以外の課題と同じ論点</a:t>
            </a:r>
            <a:r>
              <a:rPr lang="ja-JP" altLang="en-US" sz="1400" dirty="0" smtClean="0"/>
              <a:t>）</a:t>
            </a:r>
            <a:endParaRPr lang="en-US" altLang="ja-JP" sz="1400" dirty="0"/>
          </a:p>
          <a:p>
            <a:pPr marL="936000" indent="-285750">
              <a:spcBef>
                <a:spcPts val="600"/>
              </a:spcBef>
              <a:buFont typeface="Wingdings" panose="05000000000000000000" pitchFamily="2" charset="2"/>
              <a:buChar char="Ø"/>
            </a:pPr>
            <a:r>
              <a:rPr lang="ja-JP" altLang="en-US" sz="1400" dirty="0"/>
              <a:t>環境</a:t>
            </a:r>
            <a:r>
              <a:rPr lang="ja-JP" altLang="en-US" sz="1400" dirty="0" smtClean="0"/>
              <a:t>の状況は概ね改善傾向にあるが、残る環境課題の解決に向けてどのように取り組めばよいか。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環境負荷</a:t>
            </a:r>
            <a:r>
              <a:rPr lang="ja-JP" altLang="en-US" sz="1400" dirty="0"/>
              <a:t>低減</a:t>
            </a:r>
            <a:r>
              <a:rPr lang="ja-JP" altLang="en-US" sz="1400" dirty="0" smtClean="0"/>
              <a:t>の取組みを実利に直結させるためにどうしていくべきか。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労働人口の減少に伴う事業者の負担軽減や制度の効率化をどうしていくべきか。</a:t>
            </a:r>
            <a:endParaRPr lang="en-US" altLang="ja-JP" sz="1400" dirty="0" smtClean="0"/>
          </a:p>
          <a:p>
            <a:endParaRPr lang="en-US" altLang="ja-JP" sz="1000" dirty="0" smtClean="0"/>
          </a:p>
          <a:p>
            <a:r>
              <a:rPr lang="ja-JP" altLang="en-US" sz="1600" dirty="0" smtClean="0"/>
              <a:t>（</a:t>
            </a:r>
            <a:r>
              <a:rPr lang="ja-JP" altLang="en-US" sz="1600" dirty="0"/>
              <a:t>２</a:t>
            </a:r>
            <a:r>
              <a:rPr lang="ja-JP" altLang="en-US" sz="1600" dirty="0" smtClean="0"/>
              <a:t>）世界の課題</a:t>
            </a:r>
            <a:endParaRPr lang="en-US" altLang="ja-JP" sz="1600" dirty="0" smtClean="0"/>
          </a:p>
          <a:p>
            <a:pPr marL="936000" indent="-285750">
              <a:spcBef>
                <a:spcPts val="600"/>
              </a:spcBef>
              <a:buFont typeface="Wingdings" panose="05000000000000000000" pitchFamily="2" charset="2"/>
              <a:buChar char="Ø"/>
            </a:pPr>
            <a:r>
              <a:rPr lang="ja-JP" altLang="en-US" sz="1400" dirty="0" smtClean="0"/>
              <a:t>府域で表面化していない世界の課題に対し、どのような姿勢で向き合うべきか（</a:t>
            </a:r>
            <a:r>
              <a:rPr lang="en-US" altLang="ja-JP" sz="1400" b="1" u="sng" dirty="0"/>
              <a:t>SDGs</a:t>
            </a:r>
            <a:r>
              <a:rPr lang="ja-JP" altLang="en-US" sz="1400" b="1" u="sng" dirty="0"/>
              <a:t>の</a:t>
            </a:r>
            <a:r>
              <a:rPr lang="ja-JP" altLang="en-US" sz="1400" b="1" u="sng" dirty="0" smtClean="0"/>
              <a:t>取入れ方</a:t>
            </a:r>
            <a:r>
              <a:rPr lang="ja-JP" altLang="en-US" sz="1400" dirty="0" smtClean="0"/>
              <a:t>）。</a:t>
            </a:r>
            <a:endParaRPr lang="en-US" altLang="ja-JP" sz="1400" dirty="0" smtClean="0"/>
          </a:p>
          <a:p>
            <a:r>
              <a:rPr lang="ja-JP" altLang="en-US" sz="1400" dirty="0"/>
              <a:t>　</a:t>
            </a:r>
            <a:r>
              <a:rPr lang="ja-JP" altLang="en-US" sz="1400" dirty="0" smtClean="0"/>
              <a:t>　　  　    特に、環境以外の社会・経済課題に対し、どのような姿勢で向き合うべきか。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世界</a:t>
            </a:r>
            <a:r>
              <a:rPr lang="ja-JP" altLang="en-US" sz="1400" dirty="0"/>
              <a:t>の課題に対し、どのような</a:t>
            </a:r>
            <a:r>
              <a:rPr lang="ja-JP" altLang="en-US" sz="1400" b="1" u="sng" dirty="0"/>
              <a:t>アプローチ</a:t>
            </a:r>
            <a:r>
              <a:rPr lang="ja-JP" altLang="en-US" sz="1400" dirty="0"/>
              <a:t>で対策を講じていくべき</a:t>
            </a:r>
            <a:r>
              <a:rPr lang="ja-JP" altLang="en-US" sz="1400" dirty="0" smtClean="0"/>
              <a:t>か</a:t>
            </a:r>
            <a:endParaRPr lang="en-US" altLang="ja-JP" sz="1400" dirty="0" smtClean="0"/>
          </a:p>
          <a:p>
            <a:pPr marL="936000" indent="-285750">
              <a:spcBef>
                <a:spcPts val="600"/>
              </a:spcBef>
              <a:buFont typeface="Wingdings" panose="05000000000000000000" pitchFamily="2" charset="2"/>
              <a:buChar char="Ø"/>
            </a:pPr>
            <a:r>
              <a:rPr lang="ja-JP" altLang="en-US" sz="1400" dirty="0"/>
              <a:t>対策を講ずるにあたり、どのような点に</a:t>
            </a:r>
            <a:r>
              <a:rPr lang="ja-JP" altLang="en-US" sz="1400" b="1" u="sng" dirty="0"/>
              <a:t>留意</a:t>
            </a:r>
            <a:r>
              <a:rPr lang="ja-JP" altLang="en-US" sz="1400" dirty="0"/>
              <a:t>すべき</a:t>
            </a:r>
            <a:r>
              <a:rPr lang="ja-JP" altLang="en-US" sz="1400" dirty="0" smtClean="0"/>
              <a:t>か</a:t>
            </a:r>
            <a:endParaRPr lang="en-US" altLang="ja-JP" sz="1400" b="1" u="sng" dirty="0"/>
          </a:p>
        </p:txBody>
      </p:sp>
      <p:sp>
        <p:nvSpPr>
          <p:cNvPr id="9" name="テキスト ボックス 8"/>
          <p:cNvSpPr txBox="1"/>
          <p:nvPr/>
        </p:nvSpPr>
        <p:spPr>
          <a:xfrm>
            <a:off x="135229" y="3821515"/>
            <a:ext cx="1107996"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＜論点＞</a:t>
            </a:r>
            <a:endParaRPr kumimoji="1" lang="ja-JP" altLang="en-US" b="1" dirty="0"/>
          </a:p>
        </p:txBody>
      </p:sp>
      <p:sp>
        <p:nvSpPr>
          <p:cNvPr id="8" name="テキスト ボックス 7"/>
          <p:cNvSpPr txBox="1"/>
          <p:nvPr/>
        </p:nvSpPr>
        <p:spPr>
          <a:xfrm>
            <a:off x="19318" y="651248"/>
            <a:ext cx="9105363" cy="3073525"/>
          </a:xfrm>
          <a:prstGeom prst="rect">
            <a:avLst/>
          </a:prstGeom>
          <a:noFill/>
          <a:ln>
            <a:solidFill>
              <a:schemeClr val="tx1"/>
            </a:solidFill>
            <a:prstDash val="dash"/>
          </a:ln>
        </p:spPr>
        <p:txBody>
          <a:bodyPr wrap="square" lIns="72000" tIns="36000" rIns="72000" bIns="36000" rtlCol="0">
            <a:spAutoFit/>
          </a:bodyPr>
          <a:lstStyle/>
          <a:p>
            <a:endParaRPr lang="en-US" altLang="ja-JP" sz="700" dirty="0" smtClean="0"/>
          </a:p>
          <a:p>
            <a:r>
              <a:rPr lang="ja-JP" altLang="en-US" sz="1400" dirty="0" smtClean="0"/>
              <a:t>府は、これまで、府域内で表面化した環境課題を中心として取り組んでき</a:t>
            </a:r>
            <a:r>
              <a:rPr lang="ja-JP" altLang="en-US" sz="1400" dirty="0"/>
              <a:t>た</a:t>
            </a:r>
            <a:r>
              <a:rPr lang="ja-JP" altLang="en-US" sz="1400" dirty="0" smtClean="0"/>
              <a:t>が、</a:t>
            </a:r>
            <a:endParaRPr lang="en-US" altLang="ja-JP" sz="1400" dirty="0" smtClean="0"/>
          </a:p>
          <a:p>
            <a:endParaRPr lang="en-US" altLang="ja-JP" sz="600" dirty="0" smtClean="0"/>
          </a:p>
          <a:p>
            <a:r>
              <a:rPr lang="ja-JP" altLang="en-US" sz="1400" dirty="0"/>
              <a:t>府民</a:t>
            </a:r>
            <a:r>
              <a:rPr lang="ja-JP" altLang="en-US" sz="1400" dirty="0" smtClean="0"/>
              <a:t>が、豊か</a:t>
            </a:r>
            <a:r>
              <a:rPr lang="ja-JP" altLang="en-US" sz="1400" dirty="0"/>
              <a:t>で快適な生活と健全で恵み豊かな環境の恵沢を享受</a:t>
            </a:r>
            <a:r>
              <a:rPr lang="ja-JP" altLang="en-US" sz="1400" dirty="0" smtClean="0"/>
              <a:t>するよう、持続可能な社会を実現するためには、</a:t>
            </a:r>
            <a:endParaRPr lang="en-US" altLang="ja-JP" sz="1400" dirty="0" smtClean="0"/>
          </a:p>
          <a:p>
            <a:endParaRPr lang="en-US" altLang="ja-JP" sz="600" b="1" u="sng" dirty="0"/>
          </a:p>
          <a:p>
            <a:r>
              <a:rPr lang="ja-JP" altLang="en-US" sz="1400" dirty="0" smtClean="0"/>
              <a:t>府域</a:t>
            </a:r>
            <a:r>
              <a:rPr lang="ja-JP" altLang="en-US" sz="1400" dirty="0"/>
              <a:t>だけでなく、世界全体の健全な環境と安定した社会が必要不可欠であることを踏まえ</a:t>
            </a:r>
            <a:r>
              <a:rPr lang="ja-JP" altLang="en-US" sz="1400" dirty="0" smtClean="0"/>
              <a:t>、</a:t>
            </a:r>
            <a:endParaRPr lang="en-US" altLang="ja-JP" sz="1400" dirty="0" smtClean="0"/>
          </a:p>
          <a:p>
            <a:endParaRPr lang="en-US" altLang="ja-JP" sz="600" dirty="0"/>
          </a:p>
          <a:p>
            <a:r>
              <a:rPr lang="ja-JP" altLang="en-US" sz="1400" b="1" u="sng" dirty="0" smtClean="0"/>
              <a:t>府域</a:t>
            </a:r>
            <a:r>
              <a:rPr lang="ja-JP" altLang="en-US" sz="1400" b="1" u="sng" dirty="0"/>
              <a:t>の環境課題について、引き続き</a:t>
            </a:r>
            <a:r>
              <a:rPr lang="ja-JP" altLang="en-US" sz="1400" b="1" u="sng" dirty="0" smtClean="0"/>
              <a:t>取り組む</a:t>
            </a:r>
            <a:r>
              <a:rPr lang="ja-JP" altLang="en-US" sz="1400" dirty="0" smtClean="0"/>
              <a:t>と</a:t>
            </a:r>
            <a:r>
              <a:rPr lang="ja-JP" altLang="en-US" sz="1400" dirty="0"/>
              <a:t>ともに</a:t>
            </a:r>
            <a:r>
              <a:rPr lang="ja-JP" altLang="en-US" sz="1400" dirty="0" smtClean="0"/>
              <a:t>、</a:t>
            </a:r>
            <a:endParaRPr lang="en-US" altLang="ja-JP" sz="1400" dirty="0" smtClean="0"/>
          </a:p>
          <a:p>
            <a:endParaRPr lang="en-US" altLang="ja-JP" sz="600" dirty="0" smtClean="0"/>
          </a:p>
          <a:p>
            <a:r>
              <a:rPr lang="ja-JP" altLang="en-US" sz="1400" b="1" u="sng" dirty="0" smtClean="0"/>
              <a:t>地球環境に不可逆的で壊滅的な変化が生じる前に、世界の</a:t>
            </a:r>
            <a:r>
              <a:rPr lang="ja-JP" altLang="en-US" sz="1400" b="1" u="sng" dirty="0"/>
              <a:t>課題</a:t>
            </a:r>
            <a:r>
              <a:rPr lang="ja-JP" altLang="en-US" sz="1400" b="1" u="sng" dirty="0" smtClean="0"/>
              <a:t>を共有し、これまで以上に世界的な視点から取り組んでいくことが必要</a:t>
            </a:r>
            <a:r>
              <a:rPr lang="ja-JP" altLang="en-US" sz="1400" dirty="0" smtClean="0"/>
              <a:t>。</a:t>
            </a:r>
            <a:endParaRPr lang="en-US" altLang="ja-JP" sz="1400" dirty="0" smtClean="0"/>
          </a:p>
          <a:p>
            <a:pPr algn="ctr"/>
            <a:endParaRPr lang="en-US" altLang="ja-JP" sz="800" dirty="0" smtClean="0"/>
          </a:p>
          <a:p>
            <a:pPr algn="ctr"/>
            <a:endParaRPr lang="en-US" altLang="ja-JP" sz="2400" dirty="0" smtClean="0"/>
          </a:p>
          <a:p>
            <a:pPr marL="285750" indent="-285750">
              <a:buFont typeface="Wingdings" panose="05000000000000000000" pitchFamily="2" charset="2"/>
              <a:buChar char="l"/>
            </a:pPr>
            <a:r>
              <a:rPr lang="ja-JP" altLang="en-US" sz="1400" dirty="0" smtClean="0"/>
              <a:t>府域</a:t>
            </a:r>
            <a:r>
              <a:rPr lang="ja-JP" altLang="en-US" sz="1400" dirty="0"/>
              <a:t>の環境課題に対しては、望ましい環境の</a:t>
            </a:r>
            <a:r>
              <a:rPr lang="ja-JP" altLang="en-US" sz="1400" dirty="0" smtClean="0"/>
              <a:t>状況に維持・改善</a:t>
            </a:r>
            <a:r>
              <a:rPr lang="ja-JP" altLang="en-US" sz="1400" dirty="0"/>
              <a:t>するよう、それぞれの課題</a:t>
            </a:r>
            <a:r>
              <a:rPr lang="ja-JP" altLang="en-US" sz="1400" dirty="0" smtClean="0"/>
              <a:t>に応じて、</a:t>
            </a:r>
            <a:endParaRPr lang="en-US" altLang="ja-JP" sz="1400" dirty="0" smtClean="0"/>
          </a:p>
          <a:p>
            <a:r>
              <a:rPr lang="ja-JP" altLang="en-US" sz="1400" dirty="0"/>
              <a:t>　 </a:t>
            </a:r>
            <a:r>
              <a:rPr lang="ja-JP" altLang="en-US" sz="1400" dirty="0" smtClean="0"/>
              <a:t>  規制</a:t>
            </a:r>
            <a:r>
              <a:rPr lang="ja-JP" altLang="en-US" sz="1400" dirty="0"/>
              <a:t>・経済的手法・自主的取組み・情報的手法・表彰などを組み合わせて、効果的な対策を講じる。</a:t>
            </a:r>
            <a:endParaRPr lang="en-US" altLang="ja-JP" sz="1400" dirty="0"/>
          </a:p>
          <a:p>
            <a:endParaRPr lang="en-US" altLang="ja-JP" sz="600" dirty="0"/>
          </a:p>
          <a:p>
            <a:pPr marL="285750" indent="-285750">
              <a:buFont typeface="Wingdings" panose="05000000000000000000" pitchFamily="2" charset="2"/>
              <a:buChar char="l"/>
            </a:pPr>
            <a:r>
              <a:rPr lang="ja-JP" altLang="en-US" sz="1400" dirty="0" smtClean="0"/>
              <a:t>世界</a:t>
            </a:r>
            <a:r>
              <a:rPr lang="ja-JP" altLang="en-US" sz="1400" dirty="0"/>
              <a:t>の課題に対しては</a:t>
            </a:r>
            <a:r>
              <a:rPr lang="ja-JP" altLang="en-US" sz="1400" spc="-150" dirty="0"/>
              <a:t>、</a:t>
            </a:r>
            <a:r>
              <a:rPr lang="en-US" altLang="ja-JP" sz="1400" dirty="0"/>
              <a:t>SDGs</a:t>
            </a:r>
            <a:r>
              <a:rPr lang="ja-JP" altLang="en-US" sz="1400" spc="-150" dirty="0"/>
              <a:t>という</a:t>
            </a:r>
            <a:r>
              <a:rPr lang="ja-JP" altLang="en-US" sz="1400" dirty="0"/>
              <a:t>世界の共通言語を活用して課題を共有し</a:t>
            </a:r>
            <a:r>
              <a:rPr lang="ja-JP" altLang="en-US" sz="1400" spc="-300" dirty="0"/>
              <a:t>、</a:t>
            </a:r>
            <a:r>
              <a:rPr lang="ja-JP" altLang="en-US" sz="1400" dirty="0"/>
              <a:t>持続可能な社会の実現を</a:t>
            </a:r>
            <a:r>
              <a:rPr lang="ja-JP" altLang="en-US" sz="1400" dirty="0" smtClean="0"/>
              <a:t>目指す</a:t>
            </a:r>
            <a:r>
              <a:rPr lang="ja-JP" altLang="en-US" sz="1400" spc="-150" dirty="0"/>
              <a:t>。</a:t>
            </a:r>
            <a:endParaRPr lang="en-US" altLang="ja-JP" sz="1400" spc="-150" dirty="0" smtClean="0"/>
          </a:p>
        </p:txBody>
      </p:sp>
      <p:sp>
        <p:nvSpPr>
          <p:cNvPr id="7" name="テキスト ボックス 6"/>
          <p:cNvSpPr txBox="1"/>
          <p:nvPr/>
        </p:nvSpPr>
        <p:spPr>
          <a:xfrm>
            <a:off x="135229" y="436395"/>
            <a:ext cx="1415772"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600" b="1" dirty="0" smtClean="0"/>
              <a:t>＜事務局案＞</a:t>
            </a:r>
            <a:endParaRPr kumimoji="1" lang="ja-JP" altLang="en-US" sz="1600" b="1" dirty="0"/>
          </a:p>
        </p:txBody>
      </p:sp>
      <p:sp>
        <p:nvSpPr>
          <p:cNvPr id="2" name="下矢印 1"/>
          <p:cNvSpPr/>
          <p:nvPr/>
        </p:nvSpPr>
        <p:spPr>
          <a:xfrm>
            <a:off x="3490175" y="2408350"/>
            <a:ext cx="1700011" cy="29621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086600" y="6444333"/>
            <a:ext cx="2057400" cy="365125"/>
          </a:xfrm>
        </p:spPr>
        <p:txBody>
          <a:bodyPr/>
          <a:lstStyle/>
          <a:p>
            <a:fld id="{45DA6D20-9D9A-4D1C-9CC2-BE8B074F0CEE}" type="slidenum">
              <a:rPr kumimoji="1" lang="ja-JP" altLang="en-US" smtClean="0"/>
              <a:t>7</a:t>
            </a:fld>
            <a:endParaRPr kumimoji="1" lang="ja-JP" altLang="en-US" dirty="0"/>
          </a:p>
        </p:txBody>
      </p:sp>
    </p:spTree>
    <p:extLst>
      <p:ext uri="{BB962C8B-B14F-4D97-AF65-F5344CB8AC3E}">
        <p14:creationId xmlns:p14="http://schemas.microsoft.com/office/powerpoint/2010/main" val="318076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a:t>
            </a:r>
            <a:r>
              <a:rPr kumimoji="1" lang="ja-JP" altLang="en-US" sz="2000" dirty="0"/>
              <a:t>－１</a:t>
            </a:r>
            <a:r>
              <a:rPr kumimoji="1" lang="ja-JP" altLang="en-US" sz="2000" dirty="0" smtClean="0"/>
              <a:t>．府域の環境課題</a:t>
            </a:r>
            <a:endParaRPr lang="en-US" altLang="ja-JP" sz="2000" dirty="0"/>
          </a:p>
        </p:txBody>
      </p:sp>
      <p:sp>
        <p:nvSpPr>
          <p:cNvPr id="5" name="テキスト ボックス 4"/>
          <p:cNvSpPr txBox="1"/>
          <p:nvPr/>
        </p:nvSpPr>
        <p:spPr>
          <a:xfrm>
            <a:off x="19316" y="481491"/>
            <a:ext cx="9105363" cy="1862048"/>
          </a:xfrm>
          <a:prstGeom prst="rect">
            <a:avLst/>
          </a:prstGeom>
          <a:noFill/>
          <a:ln>
            <a:solidFill>
              <a:schemeClr val="tx1"/>
            </a:solidFill>
            <a:prstDash val="dash"/>
          </a:ln>
        </p:spPr>
        <p:txBody>
          <a:bodyPr wrap="square" rtlCol="0">
            <a:spAutoFit/>
          </a:bodyPr>
          <a:lstStyle/>
          <a:p>
            <a:pPr>
              <a:spcBef>
                <a:spcPts val="600"/>
              </a:spcBef>
            </a:pPr>
            <a:r>
              <a:rPr lang="ja-JP" altLang="en-US" sz="1600" dirty="0" smtClean="0"/>
              <a:t>（１）残る環境課題への対応</a:t>
            </a:r>
            <a:endParaRPr lang="en-US" altLang="ja-JP" sz="1400" dirty="0" smtClean="0"/>
          </a:p>
          <a:p>
            <a:pPr marL="900000" indent="-285750">
              <a:spcBef>
                <a:spcPts val="600"/>
              </a:spcBef>
              <a:buFont typeface="Wingdings" panose="05000000000000000000" pitchFamily="2" charset="2"/>
              <a:buChar char="Ø"/>
            </a:pPr>
            <a:r>
              <a:rPr lang="ja-JP" altLang="en-US" sz="1400" dirty="0" smtClean="0"/>
              <a:t>環境基準未達成の光化学オキシダント、建設廃棄物（特に、アスベスト含有</a:t>
            </a:r>
            <a:r>
              <a:rPr lang="ja-JP" altLang="en-US" sz="1400" dirty="0"/>
              <a:t>建材</a:t>
            </a:r>
            <a:r>
              <a:rPr lang="ja-JP" altLang="en-US" sz="1400" dirty="0" smtClean="0"/>
              <a:t>）の処理、物質・エネルギーの多量消費、ヒートアイランドなど、環境課題は依然として残存。</a:t>
            </a:r>
            <a:endParaRPr lang="en-US" altLang="ja-JP" sz="1400" dirty="0" smtClean="0"/>
          </a:p>
          <a:p>
            <a:pPr marL="900000" indent="-285750">
              <a:spcBef>
                <a:spcPts val="600"/>
              </a:spcBef>
              <a:buFont typeface="Wingdings" panose="05000000000000000000" pitchFamily="2" charset="2"/>
              <a:buChar char="Ø"/>
            </a:pPr>
            <a:r>
              <a:rPr lang="ja-JP" altLang="en-US" sz="1400" dirty="0" smtClean="0"/>
              <a:t>これらは、環境負荷が深刻かつ</a:t>
            </a:r>
            <a:r>
              <a:rPr lang="ja-JP" altLang="en-US" sz="1400" dirty="0"/>
              <a:t>特定</a:t>
            </a:r>
            <a:r>
              <a:rPr lang="ja-JP" altLang="en-US" sz="1400" dirty="0" smtClean="0"/>
              <a:t>の原因者の行動に起因するといった、いわゆる典型的な公害でなく、原因者が不特定多数で、個々の原因者の負荷は高くないものの原因者が多数であることか</a:t>
            </a:r>
            <a:r>
              <a:rPr lang="ja-JP" altLang="en-US" sz="1400" dirty="0"/>
              <a:t>ら</a:t>
            </a:r>
            <a:r>
              <a:rPr lang="ja-JP" altLang="en-US" sz="1400" dirty="0" smtClean="0"/>
              <a:t>、全体として深刻な環境影響を与える、いわゆる地球規模のものが多い。</a:t>
            </a:r>
            <a:endParaRPr lang="en-US" altLang="ja-JP" sz="1400" dirty="0" smtClean="0"/>
          </a:p>
          <a:p>
            <a:pPr marL="900000" indent="-285750">
              <a:spcBef>
                <a:spcPts val="600"/>
              </a:spcBef>
              <a:buFont typeface="Wingdings" panose="05000000000000000000" pitchFamily="2" charset="2"/>
              <a:buChar char="Ø"/>
            </a:pPr>
            <a:r>
              <a:rPr lang="ja-JP" altLang="en-US" sz="1400" dirty="0" smtClean="0"/>
              <a:t>よって、世界の課題に対するアプローチで議論。</a:t>
            </a:r>
            <a:endParaRPr lang="en-US" altLang="ja-JP" sz="1400" dirty="0" smtClean="0"/>
          </a:p>
        </p:txBody>
      </p:sp>
      <p:sp>
        <p:nvSpPr>
          <p:cNvPr id="6" name="テキスト ボックス 5"/>
          <p:cNvSpPr txBox="1"/>
          <p:nvPr/>
        </p:nvSpPr>
        <p:spPr>
          <a:xfrm>
            <a:off x="0" y="2593748"/>
            <a:ext cx="9105363" cy="1831271"/>
          </a:xfrm>
          <a:prstGeom prst="rect">
            <a:avLst/>
          </a:prstGeom>
          <a:noFill/>
          <a:ln>
            <a:solidFill>
              <a:schemeClr val="tx1"/>
            </a:solidFill>
            <a:prstDash val="dash"/>
          </a:ln>
        </p:spPr>
        <p:txBody>
          <a:bodyPr wrap="square" rtlCol="0">
            <a:spAutoFit/>
          </a:bodyPr>
          <a:lstStyle/>
          <a:p>
            <a:pPr>
              <a:spcBef>
                <a:spcPts val="600"/>
              </a:spcBef>
            </a:pPr>
            <a:r>
              <a:rPr lang="ja-JP" altLang="en-US" sz="1600" dirty="0" smtClean="0"/>
              <a:t>（２）留意すべき事項</a:t>
            </a:r>
            <a:endParaRPr lang="en-US" altLang="ja-JP" sz="1600" dirty="0" smtClean="0"/>
          </a:p>
          <a:p>
            <a:pPr marL="900000" indent="-285750">
              <a:spcBef>
                <a:spcPts val="600"/>
              </a:spcBef>
              <a:buFont typeface="Wingdings" panose="05000000000000000000" pitchFamily="2" charset="2"/>
              <a:buChar char="Ø"/>
            </a:pPr>
            <a:r>
              <a:rPr lang="ja-JP" altLang="en-US" sz="1400" dirty="0" smtClean="0"/>
              <a:t>環境</a:t>
            </a:r>
            <a:r>
              <a:rPr lang="ja-JP" altLang="en-US" sz="1400" dirty="0"/>
              <a:t>負荷低減の取組みと実利との直結</a:t>
            </a:r>
            <a:endParaRPr lang="en-US" altLang="ja-JP" sz="1400" dirty="0"/>
          </a:p>
          <a:p>
            <a:pPr marL="614250">
              <a:spcBef>
                <a:spcPts val="600"/>
              </a:spcBef>
            </a:pPr>
            <a:r>
              <a:rPr lang="ja-JP" altLang="en-US" sz="1400" dirty="0"/>
              <a:t>　・（１）と同様、世界の課題に対するアプローチで議論</a:t>
            </a:r>
            <a:endParaRPr lang="en-US" altLang="ja-JP" sz="1400" dirty="0"/>
          </a:p>
          <a:p>
            <a:pPr marL="900000" indent="-285750">
              <a:spcBef>
                <a:spcPts val="600"/>
              </a:spcBef>
              <a:buFont typeface="Wingdings" panose="05000000000000000000" pitchFamily="2" charset="2"/>
              <a:buChar char="Ø"/>
            </a:pPr>
            <a:r>
              <a:rPr lang="ja-JP" altLang="en-US" sz="1400" dirty="0" smtClean="0"/>
              <a:t>労働</a:t>
            </a:r>
            <a:r>
              <a:rPr lang="ja-JP" altLang="en-US" sz="1400" dirty="0"/>
              <a:t>人口の減少に伴う事業者の負担軽減、制度の効率化</a:t>
            </a:r>
            <a:endParaRPr lang="en-US" altLang="ja-JP" sz="1400" dirty="0"/>
          </a:p>
          <a:p>
            <a:pPr marL="650250">
              <a:spcBef>
                <a:spcPts val="600"/>
              </a:spcBef>
            </a:pPr>
            <a:r>
              <a:rPr lang="ja-JP" altLang="en-US" sz="1400" dirty="0" smtClean="0"/>
              <a:t>　・</a:t>
            </a:r>
            <a:r>
              <a:rPr lang="en-US" altLang="ja-JP" sz="1400" dirty="0" smtClean="0"/>
              <a:t>ICT</a:t>
            </a:r>
            <a:r>
              <a:rPr lang="ja-JP" altLang="en-US" sz="1400" dirty="0" smtClean="0"/>
              <a:t>（情報通信技術）や</a:t>
            </a:r>
            <a:r>
              <a:rPr lang="en-US" altLang="ja-JP" sz="1400" dirty="0" smtClean="0"/>
              <a:t>AI</a:t>
            </a:r>
            <a:r>
              <a:rPr lang="ja-JP" altLang="en-US" sz="1400" dirty="0" smtClean="0"/>
              <a:t>（</a:t>
            </a:r>
            <a:r>
              <a:rPr lang="ja-JP" altLang="en-US" sz="1400" smtClean="0"/>
              <a:t>人工知能</a:t>
            </a:r>
            <a:r>
              <a:rPr lang="ja-JP" altLang="en-US" sz="1400" smtClean="0"/>
              <a:t>）</a:t>
            </a:r>
            <a:r>
              <a:rPr lang="ja-JP" altLang="en-US" sz="1400" dirty="0" smtClean="0"/>
              <a:t>の</a:t>
            </a:r>
            <a:r>
              <a:rPr lang="ja-JP" altLang="en-US" sz="1400" dirty="0"/>
              <a:t>活用</a:t>
            </a:r>
            <a:endParaRPr lang="en-US" altLang="ja-JP" sz="1400" dirty="0"/>
          </a:p>
          <a:p>
            <a:pPr marL="650250">
              <a:spcBef>
                <a:spcPts val="600"/>
              </a:spcBef>
            </a:pPr>
            <a:r>
              <a:rPr lang="ja-JP" altLang="en-US" sz="1400" dirty="0" smtClean="0"/>
              <a:t>　・手続き</a:t>
            </a:r>
            <a:r>
              <a:rPr lang="ja-JP" altLang="en-US" sz="1400" dirty="0"/>
              <a:t>の省略化や統一化の</a:t>
            </a:r>
            <a:r>
              <a:rPr lang="ja-JP" altLang="en-US" sz="1400" dirty="0" smtClean="0"/>
              <a:t>推進</a:t>
            </a:r>
            <a:endParaRPr lang="en-US" altLang="ja-JP" sz="1400" dirty="0"/>
          </a:p>
        </p:txBody>
      </p:sp>
      <p:sp>
        <p:nvSpPr>
          <p:cNvPr id="3" name="テキスト ボックス 2"/>
          <p:cNvSpPr txBox="1"/>
          <p:nvPr/>
        </p:nvSpPr>
        <p:spPr>
          <a:xfrm>
            <a:off x="45075" y="5169798"/>
            <a:ext cx="9417963" cy="584775"/>
          </a:xfrm>
          <a:prstGeom prst="rect">
            <a:avLst/>
          </a:prstGeom>
          <a:noFill/>
        </p:spPr>
        <p:txBody>
          <a:bodyPr wrap="none" rtlCol="0">
            <a:spAutoFit/>
          </a:bodyPr>
          <a:lstStyle/>
          <a:p>
            <a:r>
              <a:rPr lang="ja-JP" altLang="en-US" sz="1600" b="1" dirty="0" smtClean="0"/>
              <a:t>府域の</a:t>
            </a:r>
            <a:r>
              <a:rPr lang="ja-JP" altLang="en-US" sz="1600" b="1" dirty="0"/>
              <a:t>環境課題に対しては、望ましい環境の状況に維持・改善するよう</a:t>
            </a:r>
            <a:r>
              <a:rPr lang="ja-JP" altLang="en-US" sz="1600" b="1" dirty="0" smtClean="0"/>
              <a:t>、それぞれの課題に応じて、</a:t>
            </a:r>
            <a:endParaRPr lang="en-US" altLang="ja-JP" sz="1600" b="1" dirty="0" smtClean="0"/>
          </a:p>
          <a:p>
            <a:r>
              <a:rPr lang="ja-JP" altLang="en-US" sz="1600" b="1" dirty="0" smtClean="0"/>
              <a:t>規制・経済的手法・自主的取組み・情報的手法・表彰などを組み合わせて、効果的な対策を講じる。</a:t>
            </a:r>
            <a:endParaRPr lang="en-US" altLang="ja-JP" sz="1600" b="1" dirty="0"/>
          </a:p>
        </p:txBody>
      </p:sp>
      <p:sp>
        <p:nvSpPr>
          <p:cNvPr id="8" name="下矢印 7"/>
          <p:cNvSpPr/>
          <p:nvPr/>
        </p:nvSpPr>
        <p:spPr>
          <a:xfrm>
            <a:off x="3586766" y="4719036"/>
            <a:ext cx="1700011" cy="29621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8</a:t>
            </a:fld>
            <a:endParaRPr kumimoji="1" lang="ja-JP" altLang="en-US"/>
          </a:p>
        </p:txBody>
      </p:sp>
    </p:spTree>
    <p:extLst>
      <p:ext uri="{BB962C8B-B14F-4D97-AF65-F5344CB8AC3E}">
        <p14:creationId xmlns:p14="http://schemas.microsoft.com/office/powerpoint/2010/main" val="3199083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３－２．世界の課題（</a:t>
            </a:r>
            <a:r>
              <a:rPr kumimoji="1" lang="en-US" altLang="ja-JP" sz="2000" dirty="0" smtClean="0"/>
              <a:t>SDGs</a:t>
            </a:r>
            <a:r>
              <a:rPr kumimoji="1" lang="ja-JP" altLang="en-US" sz="2000" dirty="0"/>
              <a:t>の</a:t>
            </a:r>
            <a:r>
              <a:rPr kumimoji="1" lang="ja-JP" altLang="en-US" sz="2000" dirty="0" smtClean="0"/>
              <a:t>取入れ方）</a:t>
            </a:r>
            <a:endParaRPr kumimoji="1" lang="en-US" altLang="ja-JP" sz="2000" dirty="0"/>
          </a:p>
        </p:txBody>
      </p:sp>
      <p:sp>
        <p:nvSpPr>
          <p:cNvPr id="16" name="テキスト ボックス 15"/>
          <p:cNvSpPr txBox="1"/>
          <p:nvPr/>
        </p:nvSpPr>
        <p:spPr>
          <a:xfrm>
            <a:off x="6708" y="448003"/>
            <a:ext cx="9105363" cy="5863144"/>
          </a:xfrm>
          <a:prstGeom prst="rect">
            <a:avLst/>
          </a:prstGeom>
          <a:noFill/>
          <a:ln>
            <a:solidFill>
              <a:schemeClr val="tx1"/>
            </a:solidFill>
            <a:prstDash val="dash"/>
          </a:ln>
        </p:spPr>
        <p:txBody>
          <a:bodyPr wrap="square" rtlCol="0">
            <a:spAutoFit/>
          </a:bodyPr>
          <a:lstStyle/>
          <a:p>
            <a:r>
              <a:rPr lang="ja-JP" altLang="en-US" sz="1600" b="1" dirty="0" smtClean="0">
                <a:latin typeface="+mn-ea"/>
              </a:rPr>
              <a:t>これまでの取組み</a:t>
            </a:r>
            <a:endParaRPr lang="en-US" altLang="ja-JP" sz="1600" b="1" dirty="0" smtClean="0">
              <a:latin typeface="+mn-ea"/>
            </a:endParaRPr>
          </a:p>
          <a:p>
            <a:endParaRPr lang="en-US" altLang="ja-JP" sz="700" b="1" dirty="0" smtClean="0">
              <a:latin typeface="+mn-ea"/>
            </a:endParaRPr>
          </a:p>
          <a:p>
            <a:pPr marL="171450" indent="-171450">
              <a:buFont typeface="Wingdings" panose="05000000000000000000" pitchFamily="2" charset="2"/>
              <a:buChar char="Ø"/>
            </a:pPr>
            <a:r>
              <a:rPr lang="ja-JP" altLang="en-US" sz="1400" dirty="0" smtClean="0"/>
              <a:t>府域内で表面化している環境課題に対しては、規制を含めた対策を実施。</a:t>
            </a:r>
            <a:endParaRPr lang="en-US" altLang="ja-JP" sz="1400" dirty="0" smtClean="0"/>
          </a:p>
          <a:p>
            <a:pPr marL="171450" indent="-171450">
              <a:buFont typeface="Wingdings" panose="05000000000000000000" pitchFamily="2" charset="2"/>
              <a:buChar char="Ø"/>
            </a:pPr>
            <a:endParaRPr lang="en-US" altLang="ja-JP" sz="500" dirty="0" smtClean="0"/>
          </a:p>
          <a:p>
            <a:pPr marL="171450" indent="-171450">
              <a:buFont typeface="Wingdings" panose="05000000000000000000" pitchFamily="2" charset="2"/>
              <a:buChar char="Ø"/>
            </a:pPr>
            <a:r>
              <a:rPr lang="ja-JP" altLang="en-US" sz="1400" dirty="0" smtClean="0"/>
              <a:t>要請に応じて、環境</a:t>
            </a:r>
            <a:r>
              <a:rPr lang="ja-JP" altLang="en-US" sz="1400" dirty="0"/>
              <a:t>分野</a:t>
            </a:r>
            <a:r>
              <a:rPr lang="ja-JP" altLang="en-US" sz="1400" dirty="0" smtClean="0"/>
              <a:t>の制度設計の考え方や運営の仕方について技術支援。</a:t>
            </a:r>
            <a:endParaRPr lang="en-US" altLang="ja-JP" sz="1400" dirty="0" smtClean="0"/>
          </a:p>
          <a:p>
            <a:r>
              <a:rPr lang="ja-JP" altLang="en-US" sz="1400" dirty="0">
                <a:solidFill>
                  <a:srgbClr val="FF0000"/>
                </a:solidFill>
              </a:rPr>
              <a:t>　</a:t>
            </a:r>
            <a:r>
              <a:rPr lang="ja-JP" altLang="en-US" sz="1400" dirty="0" smtClean="0"/>
              <a:t>（例：廃棄物管理、・・・）</a:t>
            </a:r>
            <a:endParaRPr lang="en-US" altLang="ja-JP" sz="1400" dirty="0" smtClean="0"/>
          </a:p>
          <a:p>
            <a:endParaRPr lang="en-US" altLang="ja-JP" sz="1400" dirty="0" smtClean="0"/>
          </a:p>
          <a:p>
            <a:r>
              <a:rPr lang="en-US" altLang="ja-JP" sz="1600" b="1" dirty="0" smtClean="0">
                <a:latin typeface="+mn-ea"/>
              </a:rPr>
              <a:t>SDGs</a:t>
            </a:r>
            <a:r>
              <a:rPr lang="ja-JP" altLang="en-US" sz="1600" b="1" dirty="0" smtClean="0">
                <a:latin typeface="+mn-ea"/>
              </a:rPr>
              <a:t>の活用方法</a:t>
            </a:r>
            <a:endParaRPr lang="en-US" altLang="ja-JP" sz="1600" b="1" dirty="0" smtClean="0">
              <a:latin typeface="+mn-ea"/>
            </a:endParaRPr>
          </a:p>
          <a:p>
            <a:endParaRPr lang="en-US" altLang="ja-JP" sz="700" b="1" dirty="0" smtClean="0">
              <a:latin typeface="+mn-ea"/>
            </a:endParaRPr>
          </a:p>
          <a:p>
            <a:pPr marL="171450" indent="-171450">
              <a:buFont typeface="Wingdings" panose="05000000000000000000" pitchFamily="2" charset="2"/>
              <a:buChar char="Ø"/>
            </a:pPr>
            <a:r>
              <a:rPr lang="ja-JP" altLang="en-US" sz="1400" dirty="0" smtClean="0"/>
              <a:t>世界</a:t>
            </a:r>
            <a:r>
              <a:rPr lang="ja-JP" altLang="en-US" sz="1400" dirty="0"/>
              <a:t>全体</a:t>
            </a:r>
            <a:r>
              <a:rPr lang="ja-JP" altLang="en-US" sz="1400" dirty="0" smtClean="0"/>
              <a:t>の課題とゴールの</a:t>
            </a:r>
            <a:r>
              <a:rPr lang="ja-JP" altLang="en-US" sz="1400" u="sng" dirty="0" smtClean="0"/>
              <a:t>共有</a:t>
            </a:r>
            <a:r>
              <a:rPr lang="ja-JP" altLang="en-US" sz="1400" dirty="0" smtClean="0"/>
              <a:t>。</a:t>
            </a:r>
            <a:endParaRPr lang="en-US" altLang="ja-JP" sz="1400" dirty="0"/>
          </a:p>
          <a:p>
            <a:pPr marL="171450" indent="-171450">
              <a:buFont typeface="Wingdings" panose="05000000000000000000" pitchFamily="2" charset="2"/>
              <a:buChar char="Ø"/>
            </a:pPr>
            <a:endParaRPr lang="en-US" altLang="ja-JP" sz="500" dirty="0"/>
          </a:p>
          <a:p>
            <a:pPr marL="171450" indent="-171450">
              <a:buFont typeface="Wingdings" panose="05000000000000000000" pitchFamily="2" charset="2"/>
              <a:buChar char="Ø"/>
            </a:pPr>
            <a:r>
              <a:rPr lang="ja-JP" altLang="en-US" sz="1400" dirty="0" smtClean="0"/>
              <a:t>課題とゴールの共有により明確化された、世界の課題への責任履行状況の</a:t>
            </a:r>
            <a:r>
              <a:rPr lang="ja-JP" altLang="en-US" sz="1400" u="sng" dirty="0" smtClean="0"/>
              <a:t>把握</a:t>
            </a:r>
            <a:r>
              <a:rPr lang="ja-JP" altLang="en-US" sz="1400" dirty="0" smtClean="0"/>
              <a:t>。</a:t>
            </a:r>
            <a:endParaRPr lang="en-US" altLang="ja-JP" sz="1400" dirty="0" smtClean="0"/>
          </a:p>
          <a:p>
            <a:endParaRPr lang="en-US" altLang="ja-JP" sz="500" dirty="0" smtClean="0"/>
          </a:p>
          <a:p>
            <a:pPr marL="171450" indent="-171450">
              <a:buFont typeface="Wingdings" panose="05000000000000000000" pitchFamily="2" charset="2"/>
              <a:buChar char="Ø"/>
            </a:pPr>
            <a:r>
              <a:rPr lang="ja-JP" altLang="en-US" sz="1400" dirty="0" smtClean="0"/>
              <a:t>今後</a:t>
            </a:r>
            <a:r>
              <a:rPr lang="ja-JP" altLang="en-US" sz="1400" dirty="0"/>
              <a:t>、府域内で表面化しそうな</a:t>
            </a:r>
            <a:r>
              <a:rPr lang="ja-JP" altLang="en-US" sz="1400" u="sng" dirty="0"/>
              <a:t>リスク</a:t>
            </a:r>
            <a:r>
              <a:rPr lang="ja-JP" altLang="en-US" sz="1400" dirty="0"/>
              <a:t>はどのようなものか</a:t>
            </a:r>
            <a:r>
              <a:rPr lang="ja-JP" altLang="en-US" sz="1400" u="sng" dirty="0"/>
              <a:t>を知る手がかり</a:t>
            </a:r>
            <a:r>
              <a:rPr lang="ja-JP" altLang="en-US" sz="1400" dirty="0"/>
              <a:t>。</a:t>
            </a:r>
            <a:endParaRPr lang="en-US" altLang="ja-JP" sz="1400" dirty="0"/>
          </a:p>
          <a:p>
            <a:pPr marL="171450" indent="-171450">
              <a:buFont typeface="Wingdings" panose="05000000000000000000" pitchFamily="2" charset="2"/>
              <a:buChar char="Ø"/>
            </a:pPr>
            <a:endParaRPr lang="en-US" altLang="ja-JP" sz="1400" dirty="0" smtClean="0"/>
          </a:p>
          <a:p>
            <a:pPr marL="171450" indent="-171450">
              <a:buFont typeface="Wingdings" panose="05000000000000000000" pitchFamily="2" charset="2"/>
              <a:buChar char="Ø"/>
            </a:pPr>
            <a:endParaRPr lang="en-US" altLang="ja-JP" sz="1400" dirty="0" smtClean="0"/>
          </a:p>
          <a:p>
            <a:r>
              <a:rPr lang="en-US" altLang="ja-JP" sz="1600" b="1" dirty="0">
                <a:latin typeface="+mn-ea"/>
              </a:rPr>
              <a:t>SDGs</a:t>
            </a:r>
            <a:r>
              <a:rPr lang="ja-JP" altLang="en-US" sz="1600" b="1" dirty="0" smtClean="0">
                <a:latin typeface="+mn-ea"/>
              </a:rPr>
              <a:t>の取入れ方（方向性と課題）</a:t>
            </a:r>
            <a:endParaRPr lang="en-US" altLang="ja-JP" sz="1600" b="1" dirty="0">
              <a:latin typeface="+mn-ea"/>
            </a:endParaRPr>
          </a:p>
          <a:p>
            <a:endParaRPr lang="en-US" altLang="ja-JP" sz="700" b="1" dirty="0">
              <a:latin typeface="+mn-ea"/>
            </a:endParaRPr>
          </a:p>
          <a:p>
            <a:pPr marL="285750" indent="-285750">
              <a:buFont typeface="Wingdings" panose="05000000000000000000" pitchFamily="2" charset="2"/>
              <a:buChar char="Ø"/>
            </a:pPr>
            <a:r>
              <a:rPr lang="ja-JP" altLang="en-US" sz="1400" dirty="0"/>
              <a:t>世界全体での環境の状況を踏まえて施策を</a:t>
            </a:r>
            <a:r>
              <a:rPr lang="ja-JP" altLang="en-US" sz="1400" dirty="0" smtClean="0"/>
              <a:t>推進。</a:t>
            </a:r>
            <a:endParaRPr lang="en-US" altLang="ja-JP" sz="1400" dirty="0" smtClean="0"/>
          </a:p>
          <a:p>
            <a:pPr marL="285750" indent="-285750">
              <a:spcBef>
                <a:spcPts val="600"/>
              </a:spcBef>
              <a:buFont typeface="Wingdings" panose="05000000000000000000" pitchFamily="2" charset="2"/>
              <a:buChar char="Ø"/>
            </a:pPr>
            <a:r>
              <a:rPr lang="ja-JP" altLang="en-US" sz="1400" dirty="0" smtClean="0"/>
              <a:t>相互</a:t>
            </a:r>
            <a:r>
              <a:rPr lang="ja-JP" altLang="en-US" sz="1400" dirty="0"/>
              <a:t>依存が高い現在の世界では、一部の地域の問題が、なんらかのトリガーをきっかけに瞬く間に全体に波及しかねないことを踏まえ、社会の安定を脅かす他地域の課題をも自らの課題と</a:t>
            </a:r>
            <a:r>
              <a:rPr lang="ja-JP" altLang="en-US" sz="1400" dirty="0" smtClean="0"/>
              <a:t>捉えて取り組む必要があるのではないか。</a:t>
            </a:r>
            <a:endParaRPr lang="en-US" altLang="ja-JP" sz="1400" dirty="0" smtClean="0"/>
          </a:p>
          <a:p>
            <a:pPr>
              <a:spcBef>
                <a:spcPts val="600"/>
              </a:spcBef>
            </a:pPr>
            <a:r>
              <a:rPr lang="ja-JP" altLang="en-US" sz="1400" dirty="0" smtClean="0"/>
              <a:t>　   この点、環境施策を通じてどのようなアプローチが</a:t>
            </a:r>
            <a:r>
              <a:rPr lang="ja-JP" altLang="en-US" sz="1400" dirty="0"/>
              <a:t>効果的</a:t>
            </a:r>
            <a:r>
              <a:rPr lang="ja-JP" altLang="en-US" sz="1400" dirty="0" smtClean="0"/>
              <a:t>か？</a:t>
            </a:r>
            <a:endParaRPr lang="en-US" altLang="ja-JP" sz="1400" dirty="0" smtClean="0"/>
          </a:p>
          <a:p>
            <a:pPr>
              <a:spcBef>
                <a:spcPts val="600"/>
              </a:spcBef>
            </a:pPr>
            <a:r>
              <a:rPr lang="ja-JP" altLang="en-US" sz="1400" dirty="0"/>
              <a:t>　 </a:t>
            </a:r>
            <a:r>
              <a:rPr lang="ja-JP" altLang="en-US" sz="1400" dirty="0" smtClean="0"/>
              <a:t>  </a:t>
            </a:r>
            <a:r>
              <a:rPr lang="ja-JP" altLang="en-US" sz="1400" dirty="0"/>
              <a:t>また、世界の課題に積極的に取り組むことは、経済的なビハインドになるの</a:t>
            </a:r>
            <a:r>
              <a:rPr lang="ja-JP" altLang="en-US" sz="1400" dirty="0" smtClean="0"/>
              <a:t>か？</a:t>
            </a:r>
            <a:endParaRPr lang="en-US" altLang="ja-JP" sz="1400" dirty="0"/>
          </a:p>
          <a:p>
            <a:pPr marL="285750" indent="-285750">
              <a:spcBef>
                <a:spcPts val="600"/>
              </a:spcBef>
              <a:buFont typeface="Wingdings" panose="05000000000000000000" pitchFamily="2" charset="2"/>
              <a:buChar char="Ø"/>
            </a:pPr>
            <a:r>
              <a:rPr lang="ja-JP" altLang="en-US" sz="1400" dirty="0"/>
              <a:t>施策の実施にあたっては、施策目的の効果や</a:t>
            </a:r>
            <a:r>
              <a:rPr lang="ja-JP" altLang="en-US" sz="1400" dirty="0" smtClean="0"/>
              <a:t>コベネフィット（相乗効果）だけ</a:t>
            </a:r>
            <a:r>
              <a:rPr lang="ja-JP" altLang="en-US" sz="1400" dirty="0"/>
              <a:t>でなく、トレードオフも評価し、</a:t>
            </a:r>
            <a:r>
              <a:rPr lang="ja-JP" altLang="en-US" sz="1400" u="sng" dirty="0"/>
              <a:t>分野統合的に</a:t>
            </a:r>
            <a:r>
              <a:rPr lang="ja-JP" altLang="en-US" sz="1400" dirty="0" smtClean="0"/>
              <a:t>取り組む必要があるのではないか。</a:t>
            </a:r>
            <a:endParaRPr lang="en-US" altLang="ja-JP" sz="1400" dirty="0" smtClean="0"/>
          </a:p>
          <a:p>
            <a:pPr>
              <a:spcBef>
                <a:spcPts val="600"/>
              </a:spcBef>
            </a:pPr>
            <a:r>
              <a:rPr lang="ja-JP" altLang="en-US" sz="1400" dirty="0"/>
              <a:t>　 </a:t>
            </a:r>
            <a:r>
              <a:rPr lang="ja-JP" altLang="en-US" sz="1400" dirty="0" smtClean="0"/>
              <a:t>  この点、インパクト評価の手法が確立していない中で、どのように評価するのか？</a:t>
            </a:r>
            <a:endParaRPr lang="en-US" altLang="ja-JP" sz="1400"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9</a:t>
            </a:fld>
            <a:endParaRPr kumimoji="1" lang="ja-JP" altLang="en-US"/>
          </a:p>
        </p:txBody>
      </p:sp>
    </p:spTree>
    <p:extLst>
      <p:ext uri="{BB962C8B-B14F-4D97-AF65-F5344CB8AC3E}">
        <p14:creationId xmlns:p14="http://schemas.microsoft.com/office/powerpoint/2010/main" val="73803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7F570-5C35-4905-BB35-E41E58BAD8CA}">
  <ds:schemaRef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CF60F802-9FF4-4C17-8DF2-D321C2ECF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B3BC1F-29AE-4003-A4D1-274B6BC06E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8404</TotalTime>
  <Words>3313</Words>
  <Application>Microsoft Office PowerPoint</Application>
  <PresentationFormat>画面に合わせる (4:3)</PresentationFormat>
  <Paragraphs>512</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游ゴシック</vt:lpstr>
      <vt:lpstr>游ゴシック Light</vt:lpstr>
      <vt:lpstr>Arial</vt:lpstr>
      <vt:lpstr>Calibri</vt:lpstr>
      <vt:lpstr>Calibri Light</vt:lpstr>
      <vt:lpstr>Times New Roman</vt:lpstr>
      <vt:lpstr>Wingdings</vt:lpstr>
      <vt:lpstr>Office テーマ</vt:lpstr>
      <vt:lpstr>次期大阪府環境総合計画の検討にあたっての論点整理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長濵　智子</dc:creator>
  <cp:lastModifiedBy>長濵　智子</cp:lastModifiedBy>
  <cp:revision>544</cp:revision>
  <cp:lastPrinted>2019-10-21T06:16:47Z</cp:lastPrinted>
  <dcterms:created xsi:type="dcterms:W3CDTF">2019-08-19T04:10:02Z</dcterms:created>
  <dcterms:modified xsi:type="dcterms:W3CDTF">2019-11-18T00:36:32Z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