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73" r:id="rId5"/>
    <p:sldId id="279" r:id="rId6"/>
    <p:sldId id="274" r:id="rId7"/>
    <p:sldId id="275" r:id="rId8"/>
    <p:sldId id="276" r:id="rId9"/>
    <p:sldId id="277" r:id="rId10"/>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9281" autoAdjust="0"/>
  </p:normalViewPr>
  <p:slideViewPr>
    <p:cSldViewPr snapToObjects="1">
      <p:cViewPr>
        <p:scale>
          <a:sx n="90" d="100"/>
          <a:sy n="90" d="100"/>
        </p:scale>
        <p:origin x="1482" y="-2334"/>
      </p:cViewPr>
      <p:guideLst>
        <p:guide orient="horz" pos="3120"/>
        <p:guide pos="216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D5651A44-C705-4079-AC4A-F19764110061}" type="datetimeFigureOut">
              <a:rPr kumimoji="1" lang="ja-JP" altLang="en-US" smtClean="0"/>
              <a:t>2019/2/5</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58733227-03CB-41B5-A53F-0FE868336350}" type="slidenum">
              <a:rPr kumimoji="1" lang="ja-JP" altLang="en-US" smtClean="0"/>
              <a:t>‹#›</a:t>
            </a:fld>
            <a:endParaRPr kumimoji="1" lang="ja-JP" altLang="en-US"/>
          </a:p>
        </p:txBody>
      </p:sp>
    </p:spTree>
    <p:extLst>
      <p:ext uri="{BB962C8B-B14F-4D97-AF65-F5344CB8AC3E}">
        <p14:creationId xmlns:p14="http://schemas.microsoft.com/office/powerpoint/2010/main" val="30950750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4" tIns="45717" rIns="91434" bIns="45717" rtlCol="0"/>
          <a:lstStyle>
            <a:lvl1pPr algn="r">
              <a:defRPr sz="1200"/>
            </a:lvl1pPr>
          </a:lstStyle>
          <a:p>
            <a:fld id="{EF4E877F-D947-4FB3-8597-BA1A589BE9D8}" type="datetimeFigureOut">
              <a:rPr kumimoji="1" lang="ja-JP" altLang="en-US" smtClean="0"/>
              <a:t>2019/2/5</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4" tIns="45717" rIns="91434" bIns="45717" rtlCol="0" anchor="b"/>
          <a:lstStyle>
            <a:lvl1pPr algn="r">
              <a:defRPr sz="1200"/>
            </a:lvl1pPr>
          </a:lstStyle>
          <a:p>
            <a:fld id="{61CA7FBD-3553-4A45-8B2F-1965179536EA}" type="slidenum">
              <a:rPr kumimoji="1" lang="ja-JP" altLang="en-US" smtClean="0"/>
              <a:t>‹#›</a:t>
            </a:fld>
            <a:endParaRPr kumimoji="1" lang="ja-JP" altLang="en-US"/>
          </a:p>
        </p:txBody>
      </p:sp>
    </p:spTree>
    <p:extLst>
      <p:ext uri="{BB962C8B-B14F-4D97-AF65-F5344CB8AC3E}">
        <p14:creationId xmlns:p14="http://schemas.microsoft.com/office/powerpoint/2010/main" val="27077010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14550" y="746125"/>
            <a:ext cx="25781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25838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14550" y="746125"/>
            <a:ext cx="25781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2583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5"/>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B664CEB-BF96-46B1-9A7D-59E286029F5E}" type="datetime1">
              <a:rPr kumimoji="1" lang="ja-JP" altLang="en-US" smtClean="0"/>
              <a:t>2019/2/5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316546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5DA11A-7B79-4308-9CAD-BCD0527654BE}" type="datetime1">
              <a:rPr kumimoji="1" lang="ja-JP" altLang="en-US" smtClean="0"/>
              <a:t>2019/2/5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296083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E817B2-185F-49F2-828D-B74F585B8950}" type="datetime1">
              <a:rPr kumimoji="1" lang="ja-JP" altLang="en-US" smtClean="0"/>
              <a:t>2019/2/5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123557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26B5B0C-6C97-4027-AB52-40C5B72525A7}" type="datetime1">
              <a:rPr kumimoji="1" lang="ja-JP" altLang="en-US" smtClean="0"/>
              <a:t>2019/2/5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2382586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3D9DDB6-7923-43CC-A992-54B3F56A90DC}" type="datetime1">
              <a:rPr kumimoji="1" lang="ja-JP" altLang="en-US" smtClean="0"/>
              <a:t>2019/2/5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1881854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80" y="3081870"/>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5" y="3081870"/>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7E349C3-83AD-4121-8EBC-FE80A8A26C26}" type="datetime1">
              <a:rPr kumimoji="1" lang="ja-JP" altLang="en-US" smtClean="0"/>
              <a:t>2019/2/5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108505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4"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4"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7A91E63-88CE-4DE3-9DEC-CE6451FD3BE2}" type="datetime1">
              <a:rPr kumimoji="1" lang="ja-JP" altLang="en-US" smtClean="0"/>
              <a:t>2019/2/5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51944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606A0B0-22DE-4FC9-A1BC-0E57A23DBF3B}" type="datetime1">
              <a:rPr kumimoji="1" lang="ja-JP" altLang="en-US" smtClean="0"/>
              <a:t>2019/2/5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384364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26238F2-653F-4DBB-8806-7BA50464EE9C}" type="datetime1">
              <a:rPr kumimoji="1" lang="ja-JP" altLang="en-US" smtClean="0"/>
              <a:t>2019/2/5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204506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5" y="394408"/>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92" y="394409"/>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5"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C6380DB-563C-4689-8CE7-755F5118165A}" type="datetime1">
              <a:rPr kumimoji="1" lang="ja-JP" altLang="en-US" smtClean="0"/>
              <a:t>2019/2/5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4246392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3"/>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5"/>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FED7734-2768-4837-A4CE-570F972D7B67}" type="datetime1">
              <a:rPr kumimoji="1" lang="ja-JP" altLang="en-US" smtClean="0"/>
              <a:t>2019/2/5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212525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4"/>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8"/>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237FF45D-6CD9-4A7B-A0A9-DA45130838FD}" type="datetime1">
              <a:rPr kumimoji="1" lang="ja-JP" altLang="en-US" smtClean="0"/>
              <a:t>2019/2/5</a:t>
            </a:fld>
            <a:endParaRPr kumimoji="1" lang="ja-JP" altLang="en-US"/>
          </a:p>
        </p:txBody>
      </p:sp>
      <p:sp>
        <p:nvSpPr>
          <p:cNvPr id="5" name="フッター プレースホルダー 4"/>
          <p:cNvSpPr>
            <a:spLocks noGrp="1"/>
          </p:cNvSpPr>
          <p:nvPr>
            <p:ph type="ftr" sz="quarter" idx="3"/>
          </p:nvPr>
        </p:nvSpPr>
        <p:spPr>
          <a:xfrm>
            <a:off x="2343150" y="9181398"/>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8"/>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40739E80-F0FE-4218-95FF-CBF21FE35BDF}" type="slidenum">
              <a:rPr kumimoji="1" lang="ja-JP" altLang="en-US" smtClean="0"/>
              <a:t>‹#›</a:t>
            </a:fld>
            <a:endParaRPr kumimoji="1" lang="ja-JP" altLang="en-US"/>
          </a:p>
        </p:txBody>
      </p:sp>
    </p:spTree>
    <p:extLst>
      <p:ext uri="{BB962C8B-B14F-4D97-AF65-F5344CB8AC3E}">
        <p14:creationId xmlns:p14="http://schemas.microsoft.com/office/powerpoint/2010/main" val="2514320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jp/imgres?imgurl=http://www.nnn.co.jp/dainichi/news/150108/images/IP150107TAN000153000.jpg&amp;imgrefurl=http://www.nnn.co.jp/dainichi/news/150108/20150108025.html&amp;h=256&amp;w=185&amp;tbnid=p4C6ZSn_WABtGM:&amp;docid=yNzuOgaHtDCVUM&amp;hl=ja&amp;ei=xcKzVYnrFcbp0ASM75z4CA&amp;tbm=isch&amp;ved=0CCUQMygJMAlqFQoTCMnh3_Xi9sYCFcY0lAodjDcHjw"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hyperlink" Target="https://2.bp.blogspot.com/-vMGFD7yZ6OA/WSa80CjlghI/AAAAAAABEhg/tP3fvWq7Q8YtwF9bvD_XJoPE2QgKTcr5gCLcB/s800/drink_water_boy2.png"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5.jpe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s://1.bp.blogspot.com/-RF_76IWBd2s/WD_cYZ_7rXI/AAAAAAABAEo/7-pLxyiiEW4CWKdivXuW5_acec__3hoFwCLcB/s800/sun_yellow1.pn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サブタイトル 2"/>
          <p:cNvSpPr>
            <a:spLocks noGrp="1"/>
          </p:cNvSpPr>
          <p:nvPr>
            <p:ph type="subTitle" idx="1"/>
          </p:nvPr>
        </p:nvSpPr>
        <p:spPr>
          <a:xfrm>
            <a:off x="188640" y="814795"/>
            <a:ext cx="6499033" cy="2452304"/>
          </a:xfrm>
          <a:noFill/>
        </p:spPr>
        <p:txBody>
          <a:bodyPr>
            <a:noAutofit/>
          </a:bodyPr>
          <a:lstStyle/>
          <a:p>
            <a:pPr algn="l"/>
            <a:r>
              <a:rPr lang="ja-JP" altLang="en-US" sz="1000" b="1" dirty="0" smtClean="0">
                <a:solidFill>
                  <a:sysClr val="windowText" lastClr="000000"/>
                </a:solidFill>
                <a:latin typeface="HG丸ｺﾞｼｯｸM-PRO" panose="020F0600000000000000" pitchFamily="50" charset="-128"/>
                <a:ea typeface="HG丸ｺﾞｼｯｸM-PRO" panose="020F0600000000000000" pitchFamily="50" charset="-128"/>
              </a:rPr>
              <a:t>～物語は</a:t>
            </a:r>
            <a:r>
              <a:rPr lang="en-US" altLang="ja-JP" sz="1000" b="1" dirty="0" smtClean="0">
                <a:solidFill>
                  <a:sysClr val="windowText" lastClr="000000"/>
                </a:solidFill>
                <a:latin typeface="HG丸ｺﾞｼｯｸM-PRO" panose="020F0600000000000000" pitchFamily="50" charset="-128"/>
                <a:ea typeface="HG丸ｺﾞｼｯｸM-PRO" panose="020F0600000000000000" pitchFamily="50" charset="-128"/>
              </a:rPr>
              <a:t>2100</a:t>
            </a:r>
            <a:r>
              <a:rPr lang="ja-JP" altLang="en-US" sz="1000" b="1" dirty="0" smtClean="0">
                <a:solidFill>
                  <a:sysClr val="windowText" lastClr="000000"/>
                </a:solidFill>
                <a:latin typeface="HG丸ｺﾞｼｯｸM-PRO" panose="020F0600000000000000" pitchFamily="50" charset="-128"/>
                <a:ea typeface="HG丸ｺﾞｼｯｸM-PRO" panose="020F0600000000000000" pitchFamily="50" charset="-128"/>
              </a:rPr>
              <a:t>年の未来へ～</a:t>
            </a:r>
          </a:p>
          <a:p>
            <a:pPr algn="l"/>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　第</a:t>
            </a:r>
            <a:r>
              <a:rPr lang="en-US" altLang="ja-JP" sz="1000" dirty="0" smtClean="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章では平成の</a:t>
            </a:r>
            <a:r>
              <a:rPr lang="en-US" altLang="ja-JP" sz="100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年間を振り返り、大阪においてどんな環境の出来事が起こったかを紹介しました。　　</a:t>
            </a:r>
            <a:endParaRPr lang="en-US" altLang="ja-JP" sz="10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l"/>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　では、今後の大阪の環境がどのようになっているのか見ていきましょう。</a:t>
            </a:r>
            <a:endParaRPr lang="en-US" altLang="ja-JP" sz="10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9" name="Rectangle 186" descr="70%"/>
          <p:cNvSpPr>
            <a:spLocks noChangeArrowheads="1"/>
          </p:cNvSpPr>
          <p:nvPr/>
        </p:nvSpPr>
        <p:spPr bwMode="auto">
          <a:xfrm>
            <a:off x="216001" y="329325"/>
            <a:ext cx="6408000" cy="369332"/>
          </a:xfrm>
          <a:prstGeom prst="rect">
            <a:avLst/>
          </a:prstGeom>
          <a:pattFill prst="pct70">
            <a:fgClr>
              <a:srgbClr val="FFFFFF"/>
            </a:fgClr>
            <a:bgClr>
              <a:schemeClr val="accent5">
                <a:lumMod val="40000"/>
                <a:lumOff val="60000"/>
              </a:schemeClr>
            </a:bgClr>
          </a:pattFill>
          <a:ln w="19050">
            <a:solidFill>
              <a:srgbClr val="7030A0"/>
            </a:solidFill>
            <a:miter lim="800000"/>
            <a:headEnd/>
            <a:tailEnd/>
          </a:ln>
          <a:effectLst>
            <a:outerShdw dist="35921" dir="2700000" algn="ctr" rotWithShape="0">
              <a:schemeClr val="accent5">
                <a:lumMod val="50000"/>
                <a:lumOff val="0"/>
                <a:alpha val="50000"/>
              </a:schemeClr>
            </a:outerShdw>
          </a:effectLst>
        </p:spPr>
        <p:txBody>
          <a:bodyPr rot="0" vert="horz" wrap="square" lIns="91440" tIns="45720" rIns="91440" bIns="45720" anchor="ctr" anchorCtr="0" upright="1">
            <a:spAutoFit/>
          </a:bodyPr>
          <a:lstStyle/>
          <a:p>
            <a:pPr algn="just">
              <a:lnSpc>
                <a:spcPct val="150000"/>
              </a:lnSpc>
            </a:pPr>
            <a:r>
              <a:rPr lang="ja-JP" altLang="en-US" sz="1200" b="1" kern="100" dirty="0" smtClean="0">
                <a:solidFill>
                  <a:prstClr val="black"/>
                </a:solidFill>
                <a:latin typeface="Century"/>
                <a:ea typeface="HG丸ｺﾞｼｯｸM-PRO"/>
                <a:cs typeface="メイリオ"/>
              </a:rPr>
              <a:t>第</a:t>
            </a:r>
            <a:r>
              <a:rPr lang="ja-JP" altLang="en-US" sz="1200" b="1" kern="100" dirty="0">
                <a:solidFill>
                  <a:prstClr val="black"/>
                </a:solidFill>
                <a:latin typeface="Century"/>
                <a:ea typeface="HG丸ｺﾞｼｯｸM-PRO"/>
                <a:cs typeface="メイリオ"/>
              </a:rPr>
              <a:t>２</a:t>
            </a:r>
            <a:r>
              <a:rPr lang="ja-JP" altLang="en-US" sz="1200" b="1" kern="100" dirty="0" smtClean="0">
                <a:solidFill>
                  <a:prstClr val="black"/>
                </a:solidFill>
                <a:latin typeface="Century"/>
                <a:ea typeface="HG丸ｺﾞｼｯｸM-PRO"/>
                <a:cs typeface="メイリオ"/>
              </a:rPr>
              <a:t>章</a:t>
            </a:r>
            <a:r>
              <a:rPr lang="ja-JP" altLang="en-US" sz="1200" b="1" kern="100" dirty="0">
                <a:solidFill>
                  <a:prstClr val="black"/>
                </a:solidFill>
                <a:latin typeface="Century"/>
                <a:ea typeface="HG丸ｺﾞｼｯｸM-PRO"/>
                <a:cs typeface="メイリオ"/>
              </a:rPr>
              <a:t>　</a:t>
            </a:r>
            <a:r>
              <a:rPr lang="ja-JP" altLang="en-US" sz="1200" b="1" kern="100" dirty="0" smtClean="0">
                <a:solidFill>
                  <a:prstClr val="black"/>
                </a:solidFill>
                <a:latin typeface="Century"/>
                <a:ea typeface="HG丸ｺﾞｼｯｸM-PRO"/>
                <a:cs typeface="メイリオ"/>
              </a:rPr>
              <a:t>２１０</a:t>
            </a:r>
            <a:r>
              <a:rPr lang="ja-JP" altLang="en-US" sz="1200" b="1" kern="100" dirty="0">
                <a:solidFill>
                  <a:prstClr val="black"/>
                </a:solidFill>
                <a:latin typeface="Century"/>
                <a:ea typeface="HG丸ｺﾞｼｯｸM-PRO"/>
                <a:cs typeface="メイリオ"/>
              </a:rPr>
              <a:t>０</a:t>
            </a:r>
            <a:r>
              <a:rPr lang="ja-JP" altLang="en-US" sz="1200" b="1" kern="100" dirty="0" smtClean="0">
                <a:solidFill>
                  <a:prstClr val="black"/>
                </a:solidFill>
                <a:latin typeface="Century"/>
                <a:ea typeface="HG丸ｺﾞｼｯｸM-PRO"/>
                <a:cs typeface="メイリオ"/>
              </a:rPr>
              <a:t>年の</a:t>
            </a:r>
            <a:r>
              <a:rPr lang="ja-JP" altLang="en-US" sz="1200" b="1" kern="100" dirty="0">
                <a:solidFill>
                  <a:prstClr val="black"/>
                </a:solidFill>
                <a:latin typeface="Century"/>
                <a:ea typeface="HG丸ｺﾞｼｯｸM-PRO"/>
                <a:cs typeface="メイリオ"/>
              </a:rPr>
              <a:t>大阪について</a:t>
            </a:r>
            <a:endParaRPr lang="ja-JP" altLang="en-US" sz="1050" kern="100" dirty="0">
              <a:solidFill>
                <a:prstClr val="black"/>
              </a:solidFill>
              <a:latin typeface="Century"/>
              <a:ea typeface="ＭＳ 明朝"/>
              <a:cs typeface="Times New Roman"/>
            </a:endParaRPr>
          </a:p>
        </p:txBody>
      </p:sp>
      <p:grpSp>
        <p:nvGrpSpPr>
          <p:cNvPr id="2" name="グループ化 1"/>
          <p:cNvGrpSpPr/>
          <p:nvPr/>
        </p:nvGrpSpPr>
        <p:grpSpPr>
          <a:xfrm>
            <a:off x="4334667" y="5986966"/>
            <a:ext cx="1627701" cy="1890210"/>
            <a:chOff x="5423321" y="1749610"/>
            <a:chExt cx="1316323" cy="1510905"/>
          </a:xfrm>
        </p:grpSpPr>
        <p:sp>
          <p:nvSpPr>
            <p:cNvPr id="22" name="AutoShape 163"/>
            <p:cNvSpPr>
              <a:spLocks noChangeArrowheads="1"/>
            </p:cNvSpPr>
            <p:nvPr/>
          </p:nvSpPr>
          <p:spPr bwMode="auto">
            <a:xfrm>
              <a:off x="5423321" y="1749610"/>
              <a:ext cx="1316323" cy="1403190"/>
            </a:xfrm>
            <a:prstGeom prst="roundRect">
              <a:avLst>
                <a:gd name="adj" fmla="val 6139"/>
              </a:avLst>
            </a:prstGeom>
            <a:solidFill>
              <a:schemeClr val="accent5">
                <a:lumMod val="60000"/>
                <a:lumOff val="40000"/>
              </a:schemeClr>
            </a:solidFill>
            <a:ln>
              <a:noFill/>
            </a:ln>
            <a:effectLst/>
            <a:extLst>
              <a:ext uri="{91240B29-F687-4F45-9708-019B960494DF}">
                <a14:hiddenLine xmlns:a14="http://schemas.microsoft.com/office/drawing/2010/main" w="127000" cmpd="dbl">
                  <a:solidFill>
                    <a:srgbClr val="92D050"/>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ja-JP" altLang="en-US">
                <a:solidFill>
                  <a:prstClr val="black"/>
                </a:solidFill>
              </a:endParaRPr>
            </a:p>
          </p:txBody>
        </p:sp>
        <p:sp>
          <p:nvSpPr>
            <p:cNvPr id="19" name="AutoShape 168"/>
            <p:cNvSpPr>
              <a:spLocks noChangeArrowheads="1"/>
            </p:cNvSpPr>
            <p:nvPr/>
          </p:nvSpPr>
          <p:spPr bwMode="auto">
            <a:xfrm>
              <a:off x="5499230" y="1802650"/>
              <a:ext cx="1184364" cy="1313180"/>
            </a:xfrm>
            <a:prstGeom prst="roundRect">
              <a:avLst>
                <a:gd name="adj" fmla="val 822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endParaRPr lang="en-US" sz="1050" kern="100">
                <a:solidFill>
                  <a:prstClr val="black"/>
                </a:solidFill>
                <a:latin typeface="Century"/>
                <a:ea typeface="ＭＳ 明朝"/>
                <a:cs typeface="Times New Roman"/>
              </a:endParaRPr>
            </a:p>
          </p:txBody>
        </p:sp>
        <p:pic>
          <p:nvPicPr>
            <p:cNvPr id="21" name="図 20" descr="「もずやん」の画像検索結果">
              <a:hlinkClick r:id="rId3"/>
            </p:cNvPr>
            <p:cNvPicPr/>
            <p:nvPr/>
          </p:nvPicPr>
          <p:blipFill>
            <a:blip r:embed="rId4"/>
            <a:srcRect/>
            <a:stretch>
              <a:fillRect/>
            </a:stretch>
          </p:blipFill>
          <p:spPr bwMode="auto">
            <a:xfrm>
              <a:off x="5679250" y="1847655"/>
              <a:ext cx="812800" cy="1121410"/>
            </a:xfrm>
            <a:prstGeom prst="rect">
              <a:avLst/>
            </a:prstGeom>
            <a:noFill/>
            <a:ln w="9525">
              <a:noFill/>
              <a:miter lim="800000"/>
              <a:headEnd/>
              <a:tailEnd/>
            </a:ln>
          </p:spPr>
        </p:pic>
        <p:sp>
          <p:nvSpPr>
            <p:cNvPr id="20" name="Text Box 169"/>
            <p:cNvSpPr txBox="1">
              <a:spLocks noChangeArrowheads="1"/>
            </p:cNvSpPr>
            <p:nvPr/>
          </p:nvSpPr>
          <p:spPr bwMode="auto">
            <a:xfrm>
              <a:off x="5538542" y="2946825"/>
              <a:ext cx="1159974" cy="31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r>
                <a:rPr lang="ja-JP" altLang="en-US" sz="600" kern="100" dirty="0" smtClean="0">
                  <a:solidFill>
                    <a:prstClr val="black"/>
                  </a:solidFill>
                  <a:latin typeface="Century"/>
                  <a:ea typeface="メイリオ"/>
                  <a:cs typeface="Times New Roman"/>
                </a:rPr>
                <a:t>Ⓒ</a:t>
              </a:r>
              <a:r>
                <a:rPr lang="en-US" altLang="ja-JP" sz="600" kern="100" dirty="0">
                  <a:solidFill>
                    <a:prstClr val="black"/>
                  </a:solidFill>
                  <a:latin typeface="Century"/>
                  <a:ea typeface="メイリオ"/>
                  <a:cs typeface="Times New Roman"/>
                </a:rPr>
                <a:t>2014 </a:t>
              </a:r>
              <a:r>
                <a:rPr lang="ja-JP" altLang="en-US" sz="600" kern="100" dirty="0">
                  <a:solidFill>
                    <a:prstClr val="black"/>
                  </a:solidFill>
                  <a:latin typeface="Century"/>
                  <a:ea typeface="メイリオ"/>
                  <a:cs typeface="Times New Roman"/>
                </a:rPr>
                <a:t>大阪府も</a:t>
              </a:r>
              <a:r>
                <a:rPr lang="ja-JP" altLang="en-US" sz="600" kern="100" dirty="0" err="1">
                  <a:solidFill>
                    <a:prstClr val="black"/>
                  </a:solidFill>
                  <a:latin typeface="Century"/>
                  <a:ea typeface="メイリオ"/>
                  <a:cs typeface="Times New Roman"/>
                </a:rPr>
                <a:t>ずやん</a:t>
              </a:r>
              <a:endParaRPr lang="ja-JP" altLang="en-US" sz="1050" kern="100" dirty="0">
                <a:solidFill>
                  <a:prstClr val="black"/>
                </a:solidFill>
                <a:latin typeface="Century"/>
                <a:ea typeface="ＭＳ 明朝"/>
                <a:cs typeface="Times New Roman"/>
              </a:endParaRPr>
            </a:p>
          </p:txBody>
        </p:sp>
      </p:grpSp>
      <p:sp>
        <p:nvSpPr>
          <p:cNvPr id="46" name="サブタイトル 2"/>
          <p:cNvSpPr txBox="1">
            <a:spLocks/>
          </p:cNvSpPr>
          <p:nvPr/>
        </p:nvSpPr>
        <p:spPr>
          <a:xfrm>
            <a:off x="4284095" y="7742161"/>
            <a:ext cx="2355609" cy="925538"/>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700" dirty="0" smtClean="0">
                <a:solidFill>
                  <a:schemeClr val="tx1"/>
                </a:solidFill>
                <a:latin typeface="HG丸ｺﾞｼｯｸM-PRO" panose="020F0600000000000000" pitchFamily="50" charset="-128"/>
                <a:ea typeface="HG丸ｺﾞｼｯｸM-PRO" panose="020F0600000000000000" pitchFamily="50" charset="-128"/>
              </a:rPr>
              <a:t>▲画像８</a:t>
            </a:r>
            <a:endParaRPr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700" dirty="0">
                <a:solidFill>
                  <a:schemeClr val="tx1"/>
                </a:solidFill>
                <a:latin typeface="HG丸ｺﾞｼｯｸM-PRO" panose="020F0600000000000000" pitchFamily="50" charset="-128"/>
                <a:ea typeface="HG丸ｺﾞｼｯｸM-PRO" panose="020F0600000000000000" pitchFamily="50" charset="-128"/>
              </a:rPr>
              <a:t>名前：もずやん</a:t>
            </a:r>
          </a:p>
          <a:p>
            <a:pPr algn="l"/>
            <a:r>
              <a:rPr lang="ja-JP" altLang="en-US" sz="700" dirty="0">
                <a:solidFill>
                  <a:schemeClr val="tx1"/>
                </a:solidFill>
                <a:latin typeface="HG丸ｺﾞｼｯｸM-PRO" panose="020F0600000000000000" pitchFamily="50" charset="-128"/>
                <a:ea typeface="HG丸ｺﾞｼｯｸM-PRO" panose="020F0600000000000000" pitchFamily="50" charset="-128"/>
              </a:rPr>
              <a:t>年齢：</a:t>
            </a:r>
            <a:r>
              <a:rPr lang="en-US" altLang="ja-JP" sz="700" dirty="0">
                <a:solidFill>
                  <a:schemeClr val="tx1"/>
                </a:solidFill>
                <a:latin typeface="HG丸ｺﾞｼｯｸM-PRO" panose="020F0600000000000000" pitchFamily="50" charset="-128"/>
                <a:ea typeface="HG丸ｺﾞｼｯｸM-PRO" panose="020F0600000000000000" pitchFamily="50" charset="-128"/>
              </a:rPr>
              <a:t>13</a:t>
            </a:r>
            <a:r>
              <a:rPr lang="ja-JP" altLang="en-US" sz="700" dirty="0">
                <a:solidFill>
                  <a:schemeClr val="tx1"/>
                </a:solidFill>
                <a:latin typeface="HG丸ｺﾞｼｯｸM-PRO" panose="020F0600000000000000" pitchFamily="50" charset="-128"/>
                <a:ea typeface="HG丸ｺﾞｼｯｸM-PRO" panose="020F0600000000000000" pitchFamily="50" charset="-128"/>
              </a:rPr>
              <a:t>歳（永遠に）</a:t>
            </a:r>
          </a:p>
          <a:p>
            <a:pPr algn="l"/>
            <a:r>
              <a:rPr lang="ja-JP" altLang="en-US" sz="700" dirty="0">
                <a:solidFill>
                  <a:schemeClr val="tx1"/>
                </a:solidFill>
                <a:latin typeface="HG丸ｺﾞｼｯｸM-PRO" panose="020F0600000000000000" pitchFamily="50" charset="-128"/>
                <a:ea typeface="HG丸ｺﾞｼｯｸM-PRO" panose="020F0600000000000000" pitchFamily="50" charset="-128"/>
              </a:rPr>
              <a:t>誕生日：</a:t>
            </a:r>
            <a:r>
              <a:rPr lang="en-US" altLang="ja-JP" sz="700" dirty="0">
                <a:solidFill>
                  <a:schemeClr val="tx1"/>
                </a:solidFill>
                <a:latin typeface="HG丸ｺﾞｼｯｸM-PRO" panose="020F0600000000000000" pitchFamily="50" charset="-128"/>
                <a:ea typeface="HG丸ｺﾞｼｯｸM-PRO" panose="020F0600000000000000" pitchFamily="50" charset="-128"/>
              </a:rPr>
              <a:t>10</a:t>
            </a:r>
            <a:r>
              <a:rPr lang="ja-JP" altLang="en-US" sz="700" dirty="0">
                <a:solidFill>
                  <a:schemeClr val="tx1"/>
                </a:solidFill>
                <a:latin typeface="HG丸ｺﾞｼｯｸM-PRO" panose="020F0600000000000000" pitchFamily="50" charset="-128"/>
                <a:ea typeface="HG丸ｺﾞｼｯｸM-PRO" panose="020F0600000000000000" pitchFamily="50" charset="-128"/>
              </a:rPr>
              <a:t>月</a:t>
            </a:r>
            <a:r>
              <a:rPr lang="en-US" altLang="ja-JP" sz="700" dirty="0">
                <a:solidFill>
                  <a:schemeClr val="tx1"/>
                </a:solidFill>
                <a:latin typeface="HG丸ｺﾞｼｯｸM-PRO" panose="020F0600000000000000" pitchFamily="50" charset="-128"/>
                <a:ea typeface="HG丸ｺﾞｼｯｸM-PRO" panose="020F0600000000000000" pitchFamily="50" charset="-128"/>
              </a:rPr>
              <a:t>8</a:t>
            </a:r>
            <a:r>
              <a:rPr lang="ja-JP" altLang="en-US" sz="700" dirty="0">
                <a:solidFill>
                  <a:schemeClr val="tx1"/>
                </a:solidFill>
                <a:latin typeface="HG丸ｺﾞｼｯｸM-PRO" panose="020F0600000000000000" pitchFamily="50" charset="-128"/>
                <a:ea typeface="HG丸ｺﾞｼｯｸM-PRO" panose="020F0600000000000000" pitchFamily="50" charset="-128"/>
              </a:rPr>
              <a:t>日</a:t>
            </a:r>
          </a:p>
          <a:p>
            <a:pPr algn="l"/>
            <a:r>
              <a:rPr lang="ja-JP" altLang="en-US" sz="700" dirty="0">
                <a:solidFill>
                  <a:schemeClr val="tx1"/>
                </a:solidFill>
                <a:latin typeface="HG丸ｺﾞｼｯｸM-PRO" panose="020F0600000000000000" pitchFamily="50" charset="-128"/>
                <a:ea typeface="HG丸ｺﾞｼｯｸM-PRO" panose="020F0600000000000000" pitchFamily="50" charset="-128"/>
              </a:rPr>
              <a:t>お仕事：大阪府を世界中のみんなに知ってもらうこと</a:t>
            </a:r>
          </a:p>
          <a:p>
            <a:pPr algn="l"/>
            <a:r>
              <a:rPr lang="ja-JP" altLang="en-US" sz="700" dirty="0">
                <a:solidFill>
                  <a:schemeClr val="tx1"/>
                </a:solidFill>
                <a:latin typeface="HG丸ｺﾞｼｯｸM-PRO" panose="020F0600000000000000" pitchFamily="50" charset="-128"/>
                <a:ea typeface="HG丸ｺﾞｼｯｸM-PRO" panose="020F0600000000000000" pitchFamily="50" charset="-128"/>
              </a:rPr>
              <a:t>好きな食べ物：たこ焼き</a:t>
            </a:r>
          </a:p>
          <a:p>
            <a:pPr algn="l"/>
            <a:endParaRPr lang="en-US" altLang="ja-JP" sz="7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48" name="正方形/長方形 47"/>
          <p:cNvSpPr/>
          <p:nvPr/>
        </p:nvSpPr>
        <p:spPr>
          <a:xfrm>
            <a:off x="248138" y="1521575"/>
            <a:ext cx="6336704" cy="260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prstClr val="white"/>
                </a:solidFill>
                <a:latin typeface="HG丸ｺﾞｼｯｸM-PRO" panose="020F0600000000000000" pitchFamily="50" charset="-128"/>
                <a:ea typeface="HG丸ｺﾞｼｯｸM-PRO" panose="020F0600000000000000" pitchFamily="50" charset="-128"/>
              </a:rPr>
              <a:t>こんな未来は嫌だ！！</a:t>
            </a:r>
            <a:endParaRPr lang="ja-JP" altLang="en-US" sz="1100" b="1" dirty="0">
              <a:solidFill>
                <a:prstClr val="white"/>
              </a:solidFill>
              <a:latin typeface="HG丸ｺﾞｼｯｸM-PRO" panose="020F0600000000000000" pitchFamily="50" charset="-128"/>
              <a:ea typeface="HG丸ｺﾞｼｯｸM-PRO" panose="020F0600000000000000" pitchFamily="50" charset="-128"/>
            </a:endParaRPr>
          </a:p>
        </p:txBody>
      </p:sp>
      <p:pic>
        <p:nvPicPr>
          <p:cNvPr id="1026" name="Picture 2" descr="D:\OhigashiT\Desktop\環境白書写真・イラスト\未来の天気予報.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23655" y="2637029"/>
            <a:ext cx="3262273" cy="2372563"/>
          </a:xfrm>
          <a:prstGeom prst="rect">
            <a:avLst/>
          </a:prstGeom>
          <a:noFill/>
          <a:extLst>
            <a:ext uri="{909E8E84-426E-40DD-AFC4-6F175D3DCCD1}">
              <a14:hiddenFill xmlns:a14="http://schemas.microsoft.com/office/drawing/2010/main">
                <a:solidFill>
                  <a:srgbClr val="FFFFFF"/>
                </a:solidFill>
              </a14:hiddenFill>
            </a:ext>
          </a:extLst>
        </p:spPr>
      </p:pic>
      <p:sp>
        <p:nvSpPr>
          <p:cNvPr id="51" name="サブタイトル 2"/>
          <p:cNvSpPr txBox="1">
            <a:spLocks/>
          </p:cNvSpPr>
          <p:nvPr/>
        </p:nvSpPr>
        <p:spPr>
          <a:xfrm>
            <a:off x="248137" y="1892660"/>
            <a:ext cx="6328383" cy="609354"/>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　現在様々な研究結果が報告され、何も対策を講じなかった場合、大阪</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の気候は最高気温が</a:t>
            </a:r>
            <a:r>
              <a:rPr lang="en-US" altLang="ja-JP" sz="1000" dirty="0">
                <a:solidFill>
                  <a:sysClr val="windowText" lastClr="000000"/>
                </a:solidFill>
                <a:latin typeface="HG丸ｺﾞｼｯｸM-PRO" panose="020F0600000000000000" pitchFamily="50" charset="-128"/>
                <a:ea typeface="HG丸ｺﾞｼｯｸM-PRO" panose="020F0600000000000000" pitchFamily="50" charset="-128"/>
              </a:rPr>
              <a:t>43</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度となり、真夏日の日数が増えたり、</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これまでに経験の無いような大雨、暴風、高波、高潮の被害が発生する恐れが</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ある</a:t>
            </a:r>
            <a:r>
              <a:rPr lang="en-US" altLang="ja-JP" sz="100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など、最悪のシナリオが考えられています。　　　</a:t>
            </a:r>
            <a:r>
              <a:rPr lang="en-US" altLang="ja-JP" sz="100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「環境省　</a:t>
            </a:r>
            <a:r>
              <a:rPr lang="en-US" altLang="ja-JP" sz="1000" dirty="0" smtClean="0">
                <a:solidFill>
                  <a:sysClr val="windowText" lastClr="000000"/>
                </a:solidFill>
                <a:latin typeface="HG丸ｺﾞｼｯｸM-PRO" panose="020F0600000000000000" pitchFamily="50" charset="-128"/>
                <a:ea typeface="HG丸ｺﾞｼｯｸM-PRO" panose="020F0600000000000000" pitchFamily="50" charset="-128"/>
              </a:rPr>
              <a:t>2100</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年未来の天気予報」より</a:t>
            </a:r>
            <a:endParaRPr lang="en-US" altLang="ja-JP" sz="10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52" name="サブタイトル 2"/>
          <p:cNvSpPr txBox="1">
            <a:spLocks/>
          </p:cNvSpPr>
          <p:nvPr/>
        </p:nvSpPr>
        <p:spPr>
          <a:xfrm>
            <a:off x="267555" y="5967399"/>
            <a:ext cx="3719829" cy="2484946"/>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低炭素・エネルギー</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」分野では、外出が困難となり、夜間も熱帯夜が続きます。冷房のエネルギー需要の増加により、温室効果ガスが大量に排出され、悪循環に陥ることが考えられます。</a:t>
            </a:r>
            <a:endParaRPr lang="en-US" altLang="ja-JP" sz="10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l"/>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生活</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環境」分野では、大雨により洪水や浸水が発生することで水や食糧を安定して手に入れることが困難になることが考えられます。</a:t>
            </a:r>
            <a:endParaRPr lang="en-US" altLang="ja-JP" sz="10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l"/>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廃棄物</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」分野では、災害の多発などにより発生した廃棄物を処理する場所が足りず、処理が追いつかないことで、街中や海に廃棄物が散乱していることが考えられます。</a:t>
            </a:r>
          </a:p>
        </p:txBody>
      </p:sp>
      <p:sp>
        <p:nvSpPr>
          <p:cNvPr id="53" name="サブタイトル 2"/>
          <p:cNvSpPr txBox="1">
            <a:spLocks/>
          </p:cNvSpPr>
          <p:nvPr/>
        </p:nvSpPr>
        <p:spPr>
          <a:xfrm>
            <a:off x="261194" y="7844085"/>
            <a:ext cx="3617855" cy="659353"/>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そんな未来は嫌ですよね！？では、すてき</a:t>
            </a:r>
            <a:r>
              <a:rPr lang="ja-JP" altLang="en-US" sz="1000" dirty="0">
                <a:solidFill>
                  <a:schemeClr val="tx1"/>
                </a:solidFill>
                <a:latin typeface="HG丸ｺﾞｼｯｸM-PRO" panose="020F0600000000000000" pitchFamily="50" charset="-128"/>
                <a:ea typeface="HG丸ｺﾞｼｯｸM-PRO" panose="020F0600000000000000" pitchFamily="50" charset="-128"/>
              </a:rPr>
              <a:t>な大阪の</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未来に</a:t>
            </a:r>
            <a:r>
              <a:rPr lang="ja-JP" altLang="en-US" sz="1000" dirty="0">
                <a:solidFill>
                  <a:schemeClr val="tx1"/>
                </a:solidFill>
                <a:latin typeface="HG丸ｺﾞｼｯｸM-PRO" panose="020F0600000000000000" pitchFamily="50" charset="-128"/>
                <a:ea typeface="HG丸ｺﾞｼｯｸM-PRO" panose="020F0600000000000000" pitchFamily="50" charset="-128"/>
              </a:rPr>
              <a:t>ついて、</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大阪府メインキャラクターのもずやんと一緒に、想像してみましょう。</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248138" y="5578290"/>
            <a:ext cx="6336704" cy="260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prstClr val="white"/>
                </a:solidFill>
                <a:latin typeface="HG丸ｺﾞｼｯｸM-PRO" panose="020F0600000000000000" pitchFamily="50" charset="-128"/>
                <a:ea typeface="HG丸ｺﾞｼｯｸM-PRO" panose="020F0600000000000000" pitchFamily="50" charset="-128"/>
              </a:rPr>
              <a:t>考えられる最悪のシナリオの一つ</a:t>
            </a:r>
            <a:endParaRPr lang="ja-JP" altLang="en-US" sz="11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561919" y="5033954"/>
            <a:ext cx="3089851" cy="200055"/>
          </a:xfrm>
          <a:prstGeom prst="rect">
            <a:avLst/>
          </a:prstGeom>
          <a:noFill/>
        </p:spPr>
        <p:txBody>
          <a:bodyPr wrap="square" rtlCol="0">
            <a:spAutoFit/>
          </a:bodyPr>
          <a:lstStyle/>
          <a:p>
            <a:r>
              <a:rPr lang="ja-JP" altLang="en-US" sz="700" dirty="0" smtClean="0">
                <a:latin typeface="HG丸ｺﾞｼｯｸM-PRO" panose="020F0600000000000000" pitchFamily="50" charset="-128"/>
                <a:ea typeface="HG丸ｺﾞｼｯｸM-PRO" panose="020F0600000000000000" pitchFamily="50" charset="-128"/>
              </a:rPr>
              <a:t>▲画像６</a:t>
            </a:r>
            <a:r>
              <a:rPr lang="ja-JP" altLang="en-US" sz="700" dirty="0">
                <a:latin typeface="HG丸ｺﾞｼｯｸM-PRO" panose="020F0600000000000000" pitchFamily="50" charset="-128"/>
                <a:ea typeface="HG丸ｺﾞｼｯｸM-PRO" panose="020F0600000000000000" pitchFamily="50" charset="-128"/>
              </a:rPr>
              <a:t>　</a:t>
            </a:r>
            <a:r>
              <a:rPr lang="en-US" altLang="ja-JP" sz="700" dirty="0" smtClean="0">
                <a:latin typeface="HG丸ｺﾞｼｯｸM-PRO" panose="020F0600000000000000" pitchFamily="50" charset="-128"/>
                <a:ea typeface="HG丸ｺﾞｼｯｸM-PRO" panose="020F0600000000000000" pitchFamily="50" charset="-128"/>
              </a:rPr>
              <a:t>2100</a:t>
            </a:r>
            <a:r>
              <a:rPr lang="ja-JP" altLang="en-US" sz="700" dirty="0">
                <a:latin typeface="HG丸ｺﾞｼｯｸM-PRO" panose="020F0600000000000000" pitchFamily="50" charset="-128"/>
                <a:ea typeface="HG丸ｺﾞｼｯｸM-PRO" panose="020F0600000000000000" pitchFamily="50" charset="-128"/>
              </a:rPr>
              <a:t>年未来の天気</a:t>
            </a:r>
            <a:r>
              <a:rPr lang="ja-JP" altLang="en-US" sz="700" dirty="0" smtClean="0">
                <a:latin typeface="HG丸ｺﾞｼｯｸM-PRO" panose="020F0600000000000000" pitchFamily="50" charset="-128"/>
                <a:ea typeface="HG丸ｺﾞｼｯｸM-PRO" panose="020F0600000000000000" pitchFamily="50" charset="-128"/>
              </a:rPr>
              <a:t>予報</a:t>
            </a:r>
            <a:endParaRPr kumimoji="1" lang="ja-JP" altLang="en-US" sz="700" dirty="0">
              <a:latin typeface="HG丸ｺﾞｼｯｸM-PRO" panose="020F0600000000000000" pitchFamily="50" charset="-128"/>
              <a:ea typeface="HG丸ｺﾞｼｯｸM-PRO" panose="020F0600000000000000" pitchFamily="50" charset="-128"/>
            </a:endParaRPr>
          </a:p>
        </p:txBody>
      </p:sp>
      <p:grpSp>
        <p:nvGrpSpPr>
          <p:cNvPr id="26" name="グループ化 25"/>
          <p:cNvGrpSpPr/>
          <p:nvPr/>
        </p:nvGrpSpPr>
        <p:grpSpPr>
          <a:xfrm>
            <a:off x="230435" y="8847719"/>
            <a:ext cx="6348915" cy="470766"/>
            <a:chOff x="230435" y="4932284"/>
            <a:chExt cx="6348915" cy="470766"/>
          </a:xfrm>
        </p:grpSpPr>
        <p:sp>
          <p:nvSpPr>
            <p:cNvPr id="27" name="角丸四角形 26"/>
            <p:cNvSpPr/>
            <p:nvPr/>
          </p:nvSpPr>
          <p:spPr>
            <a:xfrm>
              <a:off x="230435" y="4932284"/>
              <a:ext cx="6348915" cy="47076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8" name="テキスト ボックス 27"/>
            <p:cNvSpPr txBox="1"/>
            <p:nvPr/>
          </p:nvSpPr>
          <p:spPr>
            <a:xfrm>
              <a:off x="534230" y="4953000"/>
              <a:ext cx="6042290" cy="425762"/>
            </a:xfrm>
            <a:prstGeom prst="rect">
              <a:avLst/>
            </a:prstGeom>
            <a:noFill/>
          </p:spPr>
          <p:txBody>
            <a:bodyPr wrap="none" rtlCol="0">
              <a:noAutofit/>
            </a:bodyPr>
            <a:lstStyle/>
            <a:p>
              <a:r>
                <a:rPr lang="ja-JP" altLang="en-US" sz="1000" dirty="0" smtClean="0">
                  <a:latin typeface="HG丸ｺﾞｼｯｸM-PRO" panose="020F0600000000000000" pitchFamily="50" charset="-128"/>
                  <a:ea typeface="HG丸ｺﾞｼｯｸM-PRO" panose="020F0600000000000000" pitchFamily="50" charset="-128"/>
                </a:rPr>
                <a:t>すてき</a:t>
              </a:r>
              <a:r>
                <a:rPr lang="ja-JP" altLang="en-US" sz="1000" dirty="0">
                  <a:latin typeface="HG丸ｺﾞｼｯｸM-PRO" panose="020F0600000000000000" pitchFamily="50" charset="-128"/>
                  <a:ea typeface="HG丸ｺﾞｼｯｸM-PRO" panose="020F0600000000000000" pitchFamily="50" charset="-128"/>
                </a:rPr>
                <a:t>な大阪の未来ってどんなんや</a:t>
              </a:r>
              <a:r>
                <a:rPr lang="ja-JP" altLang="en-US" sz="1000" dirty="0" err="1">
                  <a:latin typeface="HG丸ｺﾞｼｯｸM-PRO" panose="020F0600000000000000" pitchFamily="50" charset="-128"/>
                  <a:ea typeface="HG丸ｺﾞｼｯｸM-PRO" panose="020F0600000000000000" pitchFamily="50" charset="-128"/>
                </a:rPr>
                <a:t>ろ</a:t>
              </a:r>
              <a:r>
                <a:rPr lang="ja-JP" altLang="en-US" sz="1000" dirty="0">
                  <a:latin typeface="HG丸ｺﾞｼｯｸM-PRO" panose="020F0600000000000000" pitchFamily="50" charset="-128"/>
                  <a:ea typeface="HG丸ｺﾞｼｯｸM-PRO" panose="020F0600000000000000" pitchFamily="50" charset="-128"/>
                </a:rPr>
                <a:t>？</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b="1" u="sng" dirty="0" smtClean="0">
                  <a:latin typeface="HG丸ｺﾞｼｯｸM-PRO" panose="020F0600000000000000" pitchFamily="50" charset="-128"/>
                  <a:ea typeface="HG丸ｺﾞｼｯｸM-PRO" panose="020F0600000000000000" pitchFamily="50" charset="-128"/>
                </a:rPr>
                <a:t>一年中過ごしやすくて、水</a:t>
              </a:r>
              <a:r>
                <a:rPr lang="ja-JP" altLang="en-US" sz="1000" b="1" u="sng" dirty="0">
                  <a:latin typeface="HG丸ｺﾞｼｯｸM-PRO" panose="020F0600000000000000" pitchFamily="50" charset="-128"/>
                  <a:ea typeface="HG丸ｺﾞｼｯｸM-PRO" panose="020F0600000000000000" pitchFamily="50" charset="-128"/>
                </a:rPr>
                <a:t>や食べ物がおいしくて、街もきれいな大阪がええなぁ！</a:t>
              </a:r>
              <a:endParaRPr lang="en-US" altLang="ja-JP" sz="1000" b="1" u="sng" dirty="0">
                <a:latin typeface="HG丸ｺﾞｼｯｸM-PRO" panose="020F0600000000000000" pitchFamily="50" charset="-128"/>
                <a:ea typeface="HG丸ｺﾞｼｯｸM-PRO" panose="020F0600000000000000" pitchFamily="50" charset="-128"/>
              </a:endParaRPr>
            </a:p>
          </p:txBody>
        </p:sp>
      </p:grpSp>
      <p:pic>
        <p:nvPicPr>
          <p:cNvPr id="29"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33645" y="8910944"/>
            <a:ext cx="386841" cy="34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テキスト ボックス 29"/>
          <p:cNvSpPr txBox="1"/>
          <p:nvPr/>
        </p:nvSpPr>
        <p:spPr>
          <a:xfrm>
            <a:off x="3987384" y="5243125"/>
            <a:ext cx="2636971" cy="200055"/>
          </a:xfrm>
          <a:prstGeom prst="rect">
            <a:avLst/>
          </a:prstGeom>
          <a:noFill/>
        </p:spPr>
        <p:txBody>
          <a:bodyPr wrap="square" rtlCol="0">
            <a:spAutoFit/>
          </a:bodyPr>
          <a:lstStyle/>
          <a:p>
            <a:r>
              <a:rPr lang="ja-JP" altLang="en-US" sz="700" dirty="0" smtClean="0">
                <a:latin typeface="HG丸ｺﾞｼｯｸM-PRO" panose="020F0600000000000000" pitchFamily="50" charset="-128"/>
                <a:ea typeface="HG丸ｺﾞｼｯｸM-PRO" panose="020F0600000000000000" pitchFamily="50" charset="-128"/>
              </a:rPr>
              <a:t>▲画像７</a:t>
            </a:r>
            <a:r>
              <a:rPr lang="ja-JP" altLang="en-US" sz="700" dirty="0">
                <a:latin typeface="HG丸ｺﾞｼｯｸM-PRO" panose="020F0600000000000000" pitchFamily="50" charset="-128"/>
                <a:ea typeface="HG丸ｺﾞｼｯｸM-PRO" panose="020F0600000000000000" pitchFamily="50" charset="-128"/>
              </a:rPr>
              <a:t>　</a:t>
            </a:r>
            <a:r>
              <a:rPr lang="en-US" altLang="ja-JP" sz="700" dirty="0" smtClean="0">
                <a:latin typeface="HG丸ｺﾞｼｯｸM-PRO" panose="020F0600000000000000" pitchFamily="50" charset="-128"/>
                <a:ea typeface="HG丸ｺﾞｼｯｸM-PRO" panose="020F0600000000000000" pitchFamily="50" charset="-128"/>
              </a:rPr>
              <a:t>2100</a:t>
            </a:r>
            <a:r>
              <a:rPr lang="ja-JP" altLang="en-US" sz="700" dirty="0" smtClean="0">
                <a:latin typeface="HG丸ｺﾞｼｯｸM-PRO" panose="020F0600000000000000" pitchFamily="50" charset="-128"/>
                <a:ea typeface="HG丸ｺﾞｼｯｸM-PRO" panose="020F0600000000000000" pitchFamily="50" charset="-128"/>
              </a:rPr>
              <a:t>年末</a:t>
            </a:r>
            <a:r>
              <a:rPr lang="ja-JP" altLang="en-US" sz="700" dirty="0">
                <a:latin typeface="HG丸ｺﾞｼｯｸM-PRO" panose="020F0600000000000000" pitchFamily="50" charset="-128"/>
                <a:ea typeface="HG丸ｺﾞｼｯｸM-PRO" panose="020F0600000000000000" pitchFamily="50" charset="-128"/>
              </a:rPr>
              <a:t>における真夏日の年間日数</a:t>
            </a:r>
            <a:r>
              <a:rPr lang="ja-JP" altLang="en-US" sz="700" dirty="0" smtClean="0">
                <a:latin typeface="HG丸ｺﾞｼｯｸM-PRO" panose="020F0600000000000000" pitchFamily="50" charset="-128"/>
                <a:ea typeface="HG丸ｺﾞｼｯｸM-PRO" panose="020F0600000000000000" pitchFamily="50" charset="-128"/>
              </a:rPr>
              <a:t>予測</a:t>
            </a:r>
            <a:endParaRPr kumimoji="1" lang="ja-JP" altLang="en-US" sz="700" dirty="0">
              <a:latin typeface="HG丸ｺﾞｼｯｸM-PRO" panose="020F0600000000000000" pitchFamily="50" charset="-128"/>
              <a:ea typeface="HG丸ｺﾞｼｯｸM-PRO" panose="020F0600000000000000" pitchFamily="50" charset="-128"/>
            </a:endParaRPr>
          </a:p>
        </p:txBody>
      </p:sp>
      <p:pic>
        <p:nvPicPr>
          <p:cNvPr id="1028" name="Picture 4" descr="D:\OhigashiT\Desktop\環境白書写真・イラスト\chart06_06_img01.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850103" y="2637029"/>
            <a:ext cx="2639237" cy="2639237"/>
          </a:xfrm>
          <a:prstGeom prst="rect">
            <a:avLst/>
          </a:prstGeom>
          <a:noFill/>
          <a:extLst>
            <a:ext uri="{909E8E84-426E-40DD-AFC4-6F175D3DCCD1}">
              <a14:hiddenFill xmlns:a14="http://schemas.microsoft.com/office/drawing/2010/main">
                <a:solidFill>
                  <a:srgbClr val="FFFFFF"/>
                </a:solidFill>
              </a14:hiddenFill>
            </a:ext>
          </a:extLst>
        </p:spPr>
      </p:pic>
      <p:sp>
        <p:nvSpPr>
          <p:cNvPr id="31" name="フッター プレースホルダー 4"/>
          <p:cNvSpPr>
            <a:spLocks noGrp="1"/>
          </p:cNvSpPr>
          <p:nvPr>
            <p:ph type="ftr" sz="quarter" idx="11"/>
          </p:nvPr>
        </p:nvSpPr>
        <p:spPr>
          <a:xfrm>
            <a:off x="2343150" y="9623425"/>
            <a:ext cx="2171700" cy="279400"/>
          </a:xfrm>
        </p:spPr>
        <p:txBody>
          <a:bodyPr/>
          <a:lstStyle/>
          <a:p>
            <a:r>
              <a:rPr lang="en-US" altLang="ja-JP" sz="1050" dirty="0" smtClean="0">
                <a:solidFill>
                  <a:schemeClr val="tx1"/>
                </a:solidFill>
                <a:latin typeface="Century" panose="02040604050505020304" pitchFamily="18" charset="0"/>
              </a:rPr>
              <a:t>- 9 -</a:t>
            </a:r>
            <a:endParaRPr kumimoji="1" lang="ja-JP" altLang="en-US" sz="1050" dirty="0">
              <a:solidFill>
                <a:schemeClr val="tx1"/>
              </a:solidFill>
              <a:latin typeface="Century" panose="02040604050505020304" pitchFamily="18" charset="0"/>
            </a:endParaRPr>
          </a:p>
        </p:txBody>
      </p:sp>
    </p:spTree>
    <p:extLst>
      <p:ext uri="{BB962C8B-B14F-4D97-AF65-F5344CB8AC3E}">
        <p14:creationId xmlns:p14="http://schemas.microsoft.com/office/powerpoint/2010/main" val="2604396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140812" y="1438853"/>
            <a:ext cx="6546861" cy="544936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角丸四角形 22"/>
          <p:cNvSpPr/>
          <p:nvPr/>
        </p:nvSpPr>
        <p:spPr>
          <a:xfrm>
            <a:off x="244886" y="409360"/>
            <a:ext cx="6346084" cy="390043"/>
          </a:xfrm>
          <a:prstGeom prst="round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n>
                  <a:solidFill>
                    <a:prstClr val="white"/>
                  </a:solidFill>
                </a:ln>
                <a:solidFill>
                  <a:prstClr val="white"/>
                </a:solidFill>
                <a:latin typeface="HG丸ｺﾞｼｯｸM-PRO" panose="020F0600000000000000" pitchFamily="50" charset="-128"/>
                <a:ea typeface="HG丸ｺﾞｼｯｸM-PRO" panose="020F0600000000000000" pitchFamily="50" charset="-128"/>
              </a:rPr>
              <a:t>低炭素・エネルギー ～多様な選択肢が</a:t>
            </a:r>
            <a:r>
              <a:rPr lang="ja-JP" altLang="en-US" sz="1200" b="1" dirty="0">
                <a:ln>
                  <a:solidFill>
                    <a:prstClr val="white"/>
                  </a:solidFill>
                </a:ln>
                <a:solidFill>
                  <a:prstClr val="white"/>
                </a:solidFill>
                <a:latin typeface="HG丸ｺﾞｼｯｸM-PRO" panose="020F0600000000000000" pitchFamily="50" charset="-128"/>
                <a:ea typeface="HG丸ｺﾞｼｯｸM-PRO" panose="020F0600000000000000" pitchFamily="50" charset="-128"/>
              </a:rPr>
              <a:t>もたらすネットゼロエネルギー社会</a:t>
            </a:r>
            <a:r>
              <a:rPr lang="ja-JP" altLang="en-US" sz="1200" b="1" dirty="0" smtClean="0">
                <a:ln>
                  <a:solidFill>
                    <a:prstClr val="white"/>
                  </a:solidFill>
                </a:ln>
                <a:solidFill>
                  <a:prstClr val="white"/>
                </a:solidFill>
                <a:latin typeface="HG丸ｺﾞｼｯｸM-PRO" panose="020F0600000000000000" pitchFamily="50" charset="-128"/>
                <a:ea typeface="HG丸ｺﾞｼｯｸM-PRO" panose="020F0600000000000000" pitchFamily="50" charset="-128"/>
              </a:rPr>
              <a:t>～</a:t>
            </a:r>
            <a:endParaRPr lang="ja-JP" altLang="en-US" sz="1200" b="1" dirty="0">
              <a:ln>
                <a:solidFill>
                  <a:prstClr val="white"/>
                </a:solidFill>
              </a:ln>
              <a:solidFill>
                <a:prstClr val="white"/>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189072" y="949582"/>
            <a:ext cx="6336704" cy="4093428"/>
          </a:xfrm>
          <a:prstGeom prst="rect">
            <a:avLst/>
          </a:prstGeom>
          <a:noFill/>
        </p:spPr>
        <p:txBody>
          <a:bodyPr wrap="square" rtlCol="0">
            <a:spAutoFit/>
          </a:bodyPr>
          <a:lstStyle/>
          <a:p>
            <a:pPr algn="just"/>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平成の時代は、世界で地球温暖化が進んだ時代といえます。</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では、</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2100</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年の大阪の低炭素・</a:t>
            </a:r>
            <a:r>
              <a:rPr lang="ja-JP" altLang="en-US" sz="1000" dirty="0">
                <a:solidFill>
                  <a:prstClr val="black"/>
                </a:solidFill>
                <a:latin typeface="HG丸ｺﾞｼｯｸM-PRO" panose="020F0600000000000000" pitchFamily="50" charset="-128"/>
                <a:ea typeface="HG丸ｺﾞｼｯｸM-PRO" panose="020F0600000000000000" pitchFamily="50" charset="-128"/>
              </a:rPr>
              <a:t>エネルギーはどのようになっているのでしょうか。</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algn="just"/>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b="1" dirty="0" smtClean="0">
              <a:solidFill>
                <a:prstClr val="black"/>
              </a:solidFill>
              <a:latin typeface="HG丸ｺﾞｼｯｸM-PRO" panose="020F0600000000000000" pitchFamily="50" charset="-128"/>
              <a:ea typeface="HG丸ｺﾞｼｯｸM-PRO" panose="020F0600000000000000" pitchFamily="50" charset="-128"/>
            </a:endParaRPr>
          </a:p>
          <a:p>
            <a:pPr algn="just"/>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都市のビル群では、太陽熱で温度が上がらない素材が外壁に用いられる等、技術の進歩により、都市部のヒートアイランド現象が緩和され、真夏の御堂筋も過ごしやすくなっています。　</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また</a:t>
            </a:r>
            <a:r>
              <a:rPr lang="ja-JP" altLang="en-US" sz="1000" dirty="0">
                <a:solidFill>
                  <a:prstClr val="black"/>
                </a:solidFill>
                <a:latin typeface="HG丸ｺﾞｼｯｸM-PRO" panose="020F0600000000000000" pitchFamily="50" charset="-128"/>
                <a:ea typeface="HG丸ｺﾞｼｯｸM-PRO" panose="020F0600000000000000" pitchFamily="50" charset="-128"/>
              </a:rPr>
              <a:t>、住宅の屋根には、太陽光発電用パネルだけでなく、薄型の水槽が併設され</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、太陽光</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に</a:t>
            </a:r>
            <a:r>
              <a:rPr lang="ja-JP" altLang="en-US" sz="1000" dirty="0">
                <a:solidFill>
                  <a:prstClr val="black"/>
                </a:solidFill>
                <a:latin typeface="HG丸ｺﾞｼｯｸM-PRO" panose="020F0600000000000000" pitchFamily="50" charset="-128"/>
                <a:ea typeface="HG丸ｺﾞｼｯｸM-PRO" panose="020F0600000000000000" pitchFamily="50" charset="-128"/>
              </a:rPr>
              <a:t>よる光触媒反応で水から水素が製造されており</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a:t>
            </a:r>
            <a:r>
              <a:rPr lang="zh-TW" altLang="en-US" sz="1000" dirty="0">
                <a:solidFill>
                  <a:prstClr val="black"/>
                </a:solidFill>
                <a:latin typeface="HG丸ｺﾞｼｯｸM-PRO" panose="020F0600000000000000" pitchFamily="50" charset="-128"/>
                <a:ea typeface="HG丸ｺﾞｼｯｸM-PRO" panose="020F0600000000000000" pitchFamily="50" charset="-128"/>
              </a:rPr>
              <a:t>燃料電池自動車（</a:t>
            </a:r>
            <a:r>
              <a:rPr lang="en-US" altLang="zh-TW" sz="1000" dirty="0">
                <a:solidFill>
                  <a:prstClr val="black"/>
                </a:solidFill>
                <a:latin typeface="HG丸ｺﾞｼｯｸM-PRO" panose="020F0600000000000000" pitchFamily="50" charset="-128"/>
                <a:ea typeface="HG丸ｺﾞｼｯｸM-PRO" panose="020F0600000000000000" pitchFamily="50" charset="-128"/>
              </a:rPr>
              <a:t>FCV</a:t>
            </a:r>
            <a:r>
              <a:rPr lang="zh-TW" altLang="en-US" sz="1000" dirty="0">
                <a:solidFill>
                  <a:prstClr val="black"/>
                </a:solidFill>
                <a:latin typeface="HG丸ｺﾞｼｯｸM-PRO" panose="020F0600000000000000" pitchFamily="50" charset="-128"/>
                <a:ea typeface="HG丸ｺﾞｼｯｸM-PRO" panose="020F0600000000000000" pitchFamily="50" charset="-128"/>
              </a:rPr>
              <a:t>）</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等</a:t>
            </a:r>
            <a:r>
              <a:rPr lang="ja-JP" altLang="en-US" sz="1000" dirty="0">
                <a:solidFill>
                  <a:prstClr val="black"/>
                </a:solidFill>
                <a:latin typeface="HG丸ｺﾞｼｯｸM-PRO" panose="020F0600000000000000" pitchFamily="50" charset="-128"/>
                <a:ea typeface="HG丸ｺﾞｼｯｸM-PRO" panose="020F0600000000000000" pitchFamily="50" charset="-128"/>
              </a:rPr>
              <a:t>に貯蔵</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され</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て</a:t>
            </a:r>
            <a:r>
              <a:rPr lang="ja-JP" altLang="en-US" sz="1000" dirty="0">
                <a:solidFill>
                  <a:prstClr val="black"/>
                </a:solidFill>
                <a:latin typeface="HG丸ｺﾞｼｯｸM-PRO" panose="020F0600000000000000" pitchFamily="50" charset="-128"/>
                <a:ea typeface="HG丸ｺﾞｼｯｸM-PRO" panose="020F0600000000000000" pitchFamily="50" charset="-128"/>
              </a:rPr>
              <a:t>います</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algn="just"/>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道路には車の走行時の圧力により発電する仕組みが整備され、走行時に電気自動車を</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充電できるほか、余剰電力を街の灯りに活用しています。</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37" name="正方形/長方形 36"/>
          <p:cNvSpPr/>
          <p:nvPr/>
        </p:nvSpPr>
        <p:spPr>
          <a:xfrm>
            <a:off x="242646" y="2699284"/>
            <a:ext cx="6336704" cy="260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prstClr val="white"/>
                </a:solidFill>
                <a:latin typeface="HG丸ｺﾞｼｯｸM-PRO" panose="020F0600000000000000" pitchFamily="50" charset="-128"/>
                <a:ea typeface="HG丸ｺﾞｼｯｸM-PRO" panose="020F0600000000000000" pitchFamily="50" charset="-128"/>
              </a:rPr>
              <a:t>＜建物・道路の変貌～真夏でも涼しい大阪のビル群・住宅でつくる水素・道路が発電所に！？～</a:t>
            </a:r>
            <a:r>
              <a:rPr lang="ja-JP" altLang="en-US" sz="1100" b="1" dirty="0">
                <a:solidFill>
                  <a:prstClr val="white"/>
                </a:solidFill>
                <a:latin typeface="HG丸ｺﾞｼｯｸM-PRO" panose="020F0600000000000000" pitchFamily="50" charset="-128"/>
                <a:ea typeface="HG丸ｺﾞｼｯｸM-PRO" panose="020F0600000000000000" pitchFamily="50" charset="-128"/>
              </a:rPr>
              <a:t>＞</a:t>
            </a:r>
          </a:p>
        </p:txBody>
      </p:sp>
      <p:sp>
        <p:nvSpPr>
          <p:cNvPr id="3" name="角丸四角形 2"/>
          <p:cNvSpPr/>
          <p:nvPr/>
        </p:nvSpPr>
        <p:spPr>
          <a:xfrm>
            <a:off x="278552" y="1608855"/>
            <a:ext cx="6348915" cy="91387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 name="テキスト ボックス 3"/>
          <p:cNvSpPr txBox="1"/>
          <p:nvPr/>
        </p:nvSpPr>
        <p:spPr>
          <a:xfrm>
            <a:off x="572986" y="1622631"/>
            <a:ext cx="5970484" cy="900099"/>
          </a:xfrm>
          <a:prstGeom prst="rect">
            <a:avLst/>
          </a:prstGeom>
          <a:noFill/>
        </p:spPr>
        <p:txBody>
          <a:bodyPr wrap="none" rtlCol="0">
            <a:noAutofit/>
          </a:bodyPr>
          <a:lstStyle/>
          <a:p>
            <a:r>
              <a:rPr lang="en-US" altLang="ja-JP" sz="1000" dirty="0" smtClean="0">
                <a:latin typeface="HG丸ｺﾞｼｯｸM-PRO" panose="020F0600000000000000" pitchFamily="50" charset="-128"/>
                <a:ea typeface="HG丸ｺﾞｼｯｸM-PRO" panose="020F0600000000000000" pitchFamily="50" charset="-128"/>
              </a:rPr>
              <a:t>2100</a:t>
            </a:r>
            <a:r>
              <a:rPr lang="ja-JP" altLang="en-US" sz="1000" dirty="0" smtClean="0">
                <a:latin typeface="HG丸ｺﾞｼｯｸM-PRO" panose="020F0600000000000000" pitchFamily="50" charset="-128"/>
                <a:ea typeface="HG丸ｺﾞｼｯｸM-PRO" panose="020F0600000000000000" pitchFamily="50" charset="-128"/>
              </a:rPr>
              <a:t>年には、大阪で使うエネルギーは全部大阪で作られていたらええなぁ。</a:t>
            </a:r>
            <a:endParaRPr lang="en-US" altLang="ja-JP" sz="1000" dirty="0" smtClean="0">
              <a:latin typeface="HG丸ｺﾞｼｯｸM-PRO" panose="020F0600000000000000" pitchFamily="50" charset="-128"/>
              <a:ea typeface="HG丸ｺﾞｼｯｸM-PRO" panose="020F0600000000000000" pitchFamily="50" charset="-128"/>
            </a:endParaRPr>
          </a:p>
          <a:p>
            <a:r>
              <a:rPr lang="ja-JP" altLang="en-US" sz="1000" dirty="0" smtClean="0">
                <a:latin typeface="HG丸ｺﾞｼｯｸM-PRO" panose="020F0600000000000000" pitchFamily="50" charset="-128"/>
                <a:ea typeface="HG丸ｺﾞｼｯｸM-PRO" panose="020F0600000000000000" pitchFamily="50" charset="-128"/>
              </a:rPr>
              <a:t>例えば</a:t>
            </a:r>
            <a:r>
              <a:rPr lang="ja-JP" altLang="en-US" sz="1000" b="1" u="sng" dirty="0" smtClean="0">
                <a:latin typeface="HG丸ｺﾞｼｯｸM-PRO" panose="020F0600000000000000" pitchFamily="50" charset="-128"/>
                <a:ea typeface="HG丸ｺﾞｼｯｸM-PRO" panose="020F0600000000000000" pitchFamily="50" charset="-128"/>
              </a:rPr>
              <a:t>車が走るだけで発電できる仕組み</a:t>
            </a:r>
            <a:r>
              <a:rPr lang="ja-JP" altLang="en-US" sz="1000" dirty="0" smtClean="0">
                <a:latin typeface="HG丸ｺﾞｼｯｸM-PRO" panose="020F0600000000000000" pitchFamily="50" charset="-128"/>
                <a:ea typeface="HG丸ｺﾞｼｯｸM-PRO" panose="020F0600000000000000" pitchFamily="50" charset="-128"/>
              </a:rPr>
              <a:t>とか、新しいエネルギー発電もいっぱいできてるかも！</a:t>
            </a:r>
            <a:endParaRPr lang="en-US" altLang="ja-JP" sz="1000" dirty="0" smtClean="0">
              <a:latin typeface="HG丸ｺﾞｼｯｸM-PRO" panose="020F0600000000000000" pitchFamily="50" charset="-128"/>
              <a:ea typeface="HG丸ｺﾞｼｯｸM-PRO" panose="020F0600000000000000" pitchFamily="50" charset="-128"/>
            </a:endParaRPr>
          </a:p>
          <a:p>
            <a:r>
              <a:rPr lang="ja-JP" altLang="en-US" sz="1000" dirty="0" smtClean="0">
                <a:latin typeface="HG丸ｺﾞｼｯｸM-PRO" panose="020F0600000000000000" pitchFamily="50" charset="-128"/>
                <a:ea typeface="HG丸ｺﾞｼｯｸM-PRO" panose="020F0600000000000000" pitchFamily="50" charset="-128"/>
              </a:rPr>
              <a:t>あと地球温暖化の</a:t>
            </a:r>
            <a:r>
              <a:rPr lang="ja-JP" altLang="en-US" sz="1000" dirty="0">
                <a:latin typeface="HG丸ｺﾞｼｯｸM-PRO" panose="020F0600000000000000" pitchFamily="50" charset="-128"/>
                <a:ea typeface="HG丸ｺﾞｼｯｸM-PRO" panose="020F0600000000000000" pitchFamily="50" charset="-128"/>
              </a:rPr>
              <a:t>原因</a:t>
            </a:r>
            <a:r>
              <a:rPr lang="ja-JP" altLang="en-US" sz="1000" dirty="0" smtClean="0">
                <a:latin typeface="HG丸ｺﾞｼｯｸM-PRO" panose="020F0600000000000000" pitchFamily="50" charset="-128"/>
                <a:ea typeface="HG丸ｺﾞｼｯｸM-PRO" panose="020F0600000000000000" pitchFamily="50" charset="-128"/>
              </a:rPr>
              <a:t>って二酸化炭素やメタンなんやって。</a:t>
            </a:r>
            <a:endParaRPr lang="en-US" altLang="ja-JP" sz="1000" dirty="0" smtClean="0">
              <a:latin typeface="HG丸ｺﾞｼｯｸM-PRO" panose="020F0600000000000000" pitchFamily="50" charset="-128"/>
              <a:ea typeface="HG丸ｺﾞｼｯｸM-PRO" panose="020F0600000000000000" pitchFamily="50" charset="-128"/>
            </a:endParaRPr>
          </a:p>
          <a:p>
            <a:r>
              <a:rPr lang="ja-JP" altLang="en-US" sz="1000" b="1" u="sng" dirty="0" smtClean="0">
                <a:latin typeface="HG丸ｺﾞｼｯｸM-PRO" panose="020F0600000000000000" pitchFamily="50" charset="-128"/>
                <a:ea typeface="HG丸ｺﾞｼｯｸM-PRO" panose="020F0600000000000000" pitchFamily="50" charset="-128"/>
              </a:rPr>
              <a:t>空気中の二酸化炭素やメタンから合成ダイヤモンドが出来たら、地球温暖化もなくなる</a:t>
            </a:r>
            <a:r>
              <a:rPr lang="ja-JP" altLang="en-US" sz="1000" b="1" u="sng" dirty="0" err="1" smtClean="0">
                <a:latin typeface="HG丸ｺﾞｼｯｸM-PRO" panose="020F0600000000000000" pitchFamily="50" charset="-128"/>
                <a:ea typeface="HG丸ｺﾞｼｯｸM-PRO" panose="020F0600000000000000" pitchFamily="50" charset="-128"/>
              </a:rPr>
              <a:t>んちゃう</a:t>
            </a:r>
            <a:r>
              <a:rPr lang="ja-JP" altLang="en-US" sz="1000" dirty="0" smtClean="0">
                <a:latin typeface="HG丸ｺﾞｼｯｸM-PRO" panose="020F0600000000000000" pitchFamily="50" charset="-128"/>
                <a:ea typeface="HG丸ｺﾞｼｯｸM-PRO" panose="020F0600000000000000" pitchFamily="50" charset="-128"/>
              </a:rPr>
              <a:t>？</a:t>
            </a:r>
            <a:endParaRPr lang="en-US" altLang="ja-JP" sz="1000" dirty="0" smtClean="0">
              <a:latin typeface="HG丸ｺﾞｼｯｸM-PRO" panose="020F0600000000000000" pitchFamily="50" charset="-128"/>
              <a:ea typeface="HG丸ｺﾞｼｯｸM-PRO" panose="020F0600000000000000" pitchFamily="50" charset="-128"/>
            </a:endParaRPr>
          </a:p>
          <a:p>
            <a:r>
              <a:rPr lang="ja-JP" altLang="en-US" sz="1000" dirty="0" smtClean="0">
                <a:latin typeface="HG丸ｺﾞｼｯｸM-PRO" panose="020F0600000000000000" pitchFamily="50" charset="-128"/>
                <a:ea typeface="HG丸ｺﾞｼｯｸM-PRO" panose="020F0600000000000000" pitchFamily="50" charset="-128"/>
              </a:rPr>
              <a:t>夏の大阪が過ごしやすくなったらええなぁ。</a:t>
            </a:r>
            <a:endParaRPr lang="en-US" altLang="ja-JP" sz="1000" dirty="0" smtClean="0">
              <a:latin typeface="HG丸ｺﾞｼｯｸM-PRO" panose="020F0600000000000000" pitchFamily="50" charset="-128"/>
              <a:ea typeface="HG丸ｺﾞｼｯｸM-PRO" panose="020F0600000000000000" pitchFamily="50" charset="-128"/>
            </a:endParaRPr>
          </a:p>
          <a:p>
            <a:endParaRPr lang="ja-JP" altLang="en-US" sz="1000" dirty="0" smtClean="0">
              <a:solidFill>
                <a:srgbClr val="FF0000"/>
              </a:solidFill>
              <a:latin typeface="HG丸ｺﾞｼｯｸM-PRO" panose="020F0600000000000000" pitchFamily="50" charset="-128"/>
              <a:ea typeface="HG丸ｺﾞｼｯｸM-PRO" panose="020F0600000000000000" pitchFamily="50" charset="-128"/>
            </a:endParaRPr>
          </a:p>
        </p:txBody>
      </p:sp>
      <p:pic>
        <p:nvPicPr>
          <p:cNvPr id="3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3645" y="1728366"/>
            <a:ext cx="386841" cy="34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グループ化 43"/>
          <p:cNvGrpSpPr/>
          <p:nvPr/>
        </p:nvGrpSpPr>
        <p:grpSpPr>
          <a:xfrm>
            <a:off x="5496347" y="3426053"/>
            <a:ext cx="1263023" cy="1108765"/>
            <a:chOff x="5498219" y="6904575"/>
            <a:chExt cx="1263023" cy="1108765"/>
          </a:xfrm>
        </p:grpSpPr>
        <p:grpSp>
          <p:nvGrpSpPr>
            <p:cNvPr id="42" name="グループ化 41"/>
            <p:cNvGrpSpPr/>
            <p:nvPr/>
          </p:nvGrpSpPr>
          <p:grpSpPr>
            <a:xfrm>
              <a:off x="5498219" y="6904575"/>
              <a:ext cx="813469" cy="972606"/>
              <a:chOff x="5634245" y="6904575"/>
              <a:chExt cx="881518" cy="972606"/>
            </a:xfrm>
          </p:grpSpPr>
          <p:grpSp>
            <p:nvGrpSpPr>
              <p:cNvPr id="17" name="グループ化 16"/>
              <p:cNvGrpSpPr/>
              <p:nvPr/>
            </p:nvGrpSpPr>
            <p:grpSpPr>
              <a:xfrm>
                <a:off x="5634245" y="6904575"/>
                <a:ext cx="881518" cy="972606"/>
                <a:chOff x="5634245" y="6904575"/>
                <a:chExt cx="881518" cy="972606"/>
              </a:xfrm>
            </p:grpSpPr>
            <p:sp>
              <p:nvSpPr>
                <p:cNvPr id="12" name="太陽 11"/>
                <p:cNvSpPr/>
                <p:nvPr/>
              </p:nvSpPr>
              <p:spPr>
                <a:xfrm>
                  <a:off x="5660856" y="6904575"/>
                  <a:ext cx="226037" cy="208665"/>
                </a:xfrm>
                <a:prstGeom prst="sun">
                  <a:avLst>
                    <a:gd name="adj" fmla="val 16217"/>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4" name="グループ化 13"/>
                <p:cNvGrpSpPr/>
                <p:nvPr/>
              </p:nvGrpSpPr>
              <p:grpSpPr>
                <a:xfrm>
                  <a:off x="5634245" y="7063399"/>
                  <a:ext cx="881518" cy="813782"/>
                  <a:chOff x="5697832" y="7050380"/>
                  <a:chExt cx="881518" cy="792105"/>
                </a:xfrm>
              </p:grpSpPr>
              <p:grpSp>
                <p:nvGrpSpPr>
                  <p:cNvPr id="11" name="グループ化 10"/>
                  <p:cNvGrpSpPr/>
                  <p:nvPr/>
                </p:nvGrpSpPr>
                <p:grpSpPr>
                  <a:xfrm>
                    <a:off x="5697832" y="7050380"/>
                    <a:ext cx="881518" cy="792105"/>
                    <a:chOff x="5391151" y="6890904"/>
                    <a:chExt cx="1188199" cy="1066786"/>
                  </a:xfrm>
                </p:grpSpPr>
                <p:grpSp>
                  <p:nvGrpSpPr>
                    <p:cNvPr id="7" name="グループ化 6"/>
                    <p:cNvGrpSpPr/>
                    <p:nvPr/>
                  </p:nvGrpSpPr>
                  <p:grpSpPr>
                    <a:xfrm>
                      <a:off x="5391151" y="6890904"/>
                      <a:ext cx="1188199" cy="1066786"/>
                      <a:chOff x="5391151" y="6890904"/>
                      <a:chExt cx="1188199" cy="1066786"/>
                    </a:xfrm>
                  </p:grpSpPr>
                  <p:pic>
                    <p:nvPicPr>
                      <p:cNvPr id="1027" name="Picture 3" descr="\\s21e\LIB\騒音振動G\⑨個人\松岡\素材\建物\家\solar_panel.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52069" y="6890904"/>
                        <a:ext cx="1127281" cy="1066786"/>
                      </a:xfrm>
                      <a:prstGeom prst="rect">
                        <a:avLst/>
                      </a:prstGeom>
                      <a:noFill/>
                      <a:extLst>
                        <a:ext uri="{909E8E84-426E-40DD-AFC4-6F175D3DCCD1}">
                          <a14:hiddenFill xmlns:a14="http://schemas.microsoft.com/office/drawing/2010/main">
                            <a:solidFill>
                              <a:srgbClr val="FFFFFF"/>
                            </a:solidFill>
                          </a14:hiddenFill>
                        </a:ext>
                      </a:extLst>
                    </p:spPr>
                  </p:pic>
                  <p:sp>
                    <p:nvSpPr>
                      <p:cNvPr id="6" name="平行四辺形 5"/>
                      <p:cNvSpPr/>
                      <p:nvPr/>
                    </p:nvSpPr>
                    <p:spPr>
                      <a:xfrm>
                        <a:off x="5391151" y="6981825"/>
                        <a:ext cx="1095374" cy="371475"/>
                      </a:xfrm>
                      <a:prstGeom prst="parallelogram">
                        <a:avLst>
                          <a:gd name="adj" fmla="val 5182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5" name="直方体 4"/>
                    <p:cNvSpPr/>
                    <p:nvPr/>
                  </p:nvSpPr>
                  <p:spPr>
                    <a:xfrm>
                      <a:off x="5549316" y="7038975"/>
                      <a:ext cx="776215" cy="238125"/>
                    </a:xfrm>
                    <a:prstGeom prst="cube">
                      <a:avLst>
                        <a:gd name="adj" fmla="val 57804"/>
                      </a:avLst>
                    </a:prstGeom>
                    <a:solidFill>
                      <a:schemeClr val="accent5">
                        <a:lumMod val="60000"/>
                        <a:lumOff val="4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3" name="爆発 1 12"/>
                  <p:cNvSpPr/>
                  <p:nvPr/>
                </p:nvSpPr>
                <p:spPr>
                  <a:xfrm>
                    <a:off x="6020001" y="7145125"/>
                    <a:ext cx="172886" cy="172793"/>
                  </a:xfrm>
                  <a:prstGeom prst="irregularSeal1">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5" name="下矢印 14"/>
                <p:cNvSpPr/>
                <p:nvPr/>
              </p:nvSpPr>
              <p:spPr>
                <a:xfrm rot="18846578">
                  <a:off x="5814567" y="7060714"/>
                  <a:ext cx="100096" cy="168576"/>
                </a:xfrm>
                <a:prstGeom prst="downArrow">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45" name="下矢印 44"/>
              <p:cNvSpPr/>
              <p:nvPr/>
            </p:nvSpPr>
            <p:spPr>
              <a:xfrm rot="18900000">
                <a:off x="6202340" y="7284647"/>
                <a:ext cx="168668" cy="284062"/>
              </a:xfrm>
              <a:prstGeom prst="downArrow">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1033" name="Picture 9" descr="\\s21e\LIB\騒音振動G\⑨個人\松岡\素材\乗り物\car_suiso_nenryou.png"/>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6093804" y="7383270"/>
              <a:ext cx="277006" cy="4391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21e\LIB\騒音振動G\⑨個人\松岡\素材\乗り物\suiso_car_haisui.pn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1050" t="13889" r="12283" b="-13889"/>
            <a:stretch/>
          </p:blipFill>
          <p:spPr bwMode="auto">
            <a:xfrm>
              <a:off x="6309320" y="7491892"/>
              <a:ext cx="451922" cy="521448"/>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テキスト ボックス 47"/>
          <p:cNvSpPr txBox="1"/>
          <p:nvPr/>
        </p:nvSpPr>
        <p:spPr>
          <a:xfrm>
            <a:off x="188640" y="4939863"/>
            <a:ext cx="6464072" cy="1785104"/>
          </a:xfrm>
          <a:prstGeom prst="rect">
            <a:avLst/>
          </a:prstGeom>
          <a:noFill/>
        </p:spPr>
        <p:txBody>
          <a:bodyPr wrap="square" rtlCol="0">
            <a:spAutoFit/>
          </a:bodyPr>
          <a:lstStyle/>
          <a:p>
            <a:pPr algn="just"/>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エネルギー利用の最適化に加え、さらなる低炭素化の手段として、二酸化炭素やメタン</a:t>
            </a:r>
            <a:r>
              <a:rPr lang="ja-JP" altLang="en-US" sz="1000" dirty="0">
                <a:solidFill>
                  <a:prstClr val="black"/>
                </a:solidFill>
                <a:latin typeface="HG丸ｺﾞｼｯｸM-PRO" panose="020F0600000000000000" pitchFamily="50" charset="-128"/>
                <a:ea typeface="HG丸ｺﾞｼｯｸM-PRO" panose="020F0600000000000000" pitchFamily="50" charset="-128"/>
              </a:rPr>
              <a:t>と</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いった</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炭素を含む温室効果ガスを特殊な素材で吸着し、炭素を分離する技術が開発されています。分離さ</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r>
              <a:rPr lang="ja-JP" altLang="en-US" sz="1000" dirty="0" err="1" smtClean="0">
                <a:solidFill>
                  <a:prstClr val="black"/>
                </a:solidFill>
                <a:latin typeface="HG丸ｺﾞｼｯｸM-PRO" panose="020F0600000000000000" pitchFamily="50" charset="-128"/>
                <a:ea typeface="HG丸ｺﾞｼｯｸM-PRO" panose="020F0600000000000000" pitchFamily="50" charset="-128"/>
              </a:rPr>
              <a:t>れた</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炭素は、炭素</a:t>
            </a:r>
            <a:r>
              <a:rPr lang="ja-JP" altLang="en-US" sz="1000" dirty="0">
                <a:solidFill>
                  <a:prstClr val="black"/>
                </a:solidFill>
                <a:latin typeface="HG丸ｺﾞｼｯｸM-PRO" panose="020F0600000000000000" pitchFamily="50" charset="-128"/>
                <a:ea typeface="HG丸ｺﾞｼｯｸM-PRO" panose="020F0600000000000000" pitchFamily="50" charset="-128"/>
              </a:rPr>
              <a:t>樹脂</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から合成ダイヤモンドまで、様々な商品に活用されています。</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algn="just"/>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2100</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年の大阪では、エネルギーの地産地消により地</a:t>
            </a:r>
            <a:r>
              <a:rPr lang="ja-JP" altLang="en-US" sz="1000" dirty="0">
                <a:solidFill>
                  <a:prstClr val="black"/>
                </a:solidFill>
                <a:latin typeface="HG丸ｺﾞｼｯｸM-PRO" panose="020F0600000000000000" pitchFamily="50" charset="-128"/>
                <a:ea typeface="HG丸ｺﾞｼｯｸM-PRO" panose="020F0600000000000000" pitchFamily="50" charset="-128"/>
              </a:rPr>
              <a:t>域内のエネルギー収支がゼロとなるＺＥＣ（ネットゼロエネルギーシティ）が実現しています。このようなエネルギーネットワークでは、あらゆる機器がＩｏＴ（</a:t>
            </a:r>
            <a:r>
              <a:rPr lang="en-US" altLang="ja-JP" sz="1000" dirty="0">
                <a:solidFill>
                  <a:prstClr val="black"/>
                </a:solidFill>
                <a:latin typeface="HG丸ｺﾞｼｯｸM-PRO" panose="020F0600000000000000" pitchFamily="50" charset="-128"/>
                <a:ea typeface="HG丸ｺﾞｼｯｸM-PRO" panose="020F0600000000000000" pitchFamily="50" charset="-128"/>
              </a:rPr>
              <a:t>Internet of Things</a:t>
            </a:r>
            <a:r>
              <a:rPr lang="ja-JP" altLang="en-US" sz="1000" dirty="0">
                <a:solidFill>
                  <a:prstClr val="black"/>
                </a:solidFill>
                <a:latin typeface="HG丸ｺﾞｼｯｸM-PRO" panose="020F0600000000000000" pitchFamily="50" charset="-128"/>
                <a:ea typeface="HG丸ｺﾞｼｯｸM-PRO" panose="020F0600000000000000" pitchFamily="50" charset="-128"/>
              </a:rPr>
              <a:t>）技術により自動制御されています。機器の省エネルギー化はもちろん、人口減少や超高齢社会の進展により人の手でまかないきれなくなった多くの仕事を人工知能（ＡＩ）をもったロボット・機器が担うようになり、機器の最適な運用による究極の省エネルギーが可能となって</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います。</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省エネルギー化による温室効果ガス排出量の減少によって気温</a:t>
            </a:r>
            <a:r>
              <a:rPr lang="ja-JP" altLang="en-US" sz="1000" dirty="0">
                <a:solidFill>
                  <a:prstClr val="black"/>
                </a:solidFill>
                <a:latin typeface="HG丸ｺﾞｼｯｸM-PRO" panose="020F0600000000000000" pitchFamily="50" charset="-128"/>
                <a:ea typeface="HG丸ｺﾞｼｯｸM-PRO" panose="020F0600000000000000" pitchFamily="50" charset="-128"/>
              </a:rPr>
              <a:t>も下がり</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、大阪は過ごしやすくなっています。</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9" name="正方形/長方形 48"/>
          <p:cNvSpPr/>
          <p:nvPr/>
        </p:nvSpPr>
        <p:spPr>
          <a:xfrm>
            <a:off x="244278" y="4624828"/>
            <a:ext cx="6336704" cy="260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prstClr val="white"/>
                </a:solidFill>
                <a:latin typeface="HG丸ｺﾞｼｯｸM-PRO" panose="020F0600000000000000" pitchFamily="50" charset="-128"/>
                <a:ea typeface="HG丸ｺﾞｼｯｸM-PRO" panose="020F0600000000000000" pitchFamily="50" charset="-128"/>
              </a:rPr>
              <a:t>＜温室効果ガスからの炭素分離～二酸化炭素やメタンがダイヤモンドに！？～＞</a:t>
            </a:r>
            <a:endParaRPr lang="ja-JP" altLang="en-US" sz="11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43" name="サブタイトル 2"/>
          <p:cNvSpPr txBox="1">
            <a:spLocks/>
          </p:cNvSpPr>
          <p:nvPr/>
        </p:nvSpPr>
        <p:spPr>
          <a:xfrm>
            <a:off x="221392" y="7170494"/>
            <a:ext cx="6357958" cy="1742946"/>
          </a:xfrm>
          <a:prstGeom prst="rect">
            <a:avLst/>
          </a:prstGeom>
          <a:solidFill>
            <a:schemeClr val="accent2">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46" name="テキスト ボックス 45"/>
          <p:cNvSpPr txBox="1"/>
          <p:nvPr/>
        </p:nvSpPr>
        <p:spPr>
          <a:xfrm>
            <a:off x="365263" y="7323452"/>
            <a:ext cx="6048679" cy="1477328"/>
          </a:xfrm>
          <a:prstGeom prst="rect">
            <a:avLst/>
          </a:prstGeom>
          <a:noFill/>
        </p:spPr>
        <p:txBody>
          <a:bodyPr wrap="square" rtlCol="0">
            <a:spAutoFit/>
          </a:bodyPr>
          <a:lstStyle/>
          <a:p>
            <a:pPr algn="just"/>
            <a:r>
              <a:rPr lang="ja-JP" altLang="en-US" sz="1000" b="1" dirty="0" smtClean="0">
                <a:solidFill>
                  <a:prstClr val="black"/>
                </a:solidFill>
                <a:latin typeface="HG丸ｺﾞｼｯｸM-PRO" panose="020F0600000000000000" pitchFamily="50" charset="-128"/>
                <a:ea typeface="HG丸ｺﾞｼｯｸM-PRO" panose="020F0600000000000000" pitchFamily="50" charset="-128"/>
              </a:rPr>
              <a:t>★コラム１１　世界</a:t>
            </a:r>
            <a:r>
              <a:rPr lang="ja-JP" altLang="en-US" sz="1000" b="1" dirty="0">
                <a:solidFill>
                  <a:prstClr val="black"/>
                </a:solidFill>
                <a:latin typeface="HG丸ｺﾞｼｯｸM-PRO" panose="020F0600000000000000" pitchFamily="50" charset="-128"/>
                <a:ea typeface="HG丸ｺﾞｼｯｸM-PRO" panose="020F0600000000000000" pitchFamily="50" charset="-128"/>
              </a:rPr>
              <a:t>を変える行動変容「ナッジ」</a:t>
            </a:r>
          </a:p>
          <a:p>
            <a:pPr algn="just"/>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ナッジ」</a:t>
            </a:r>
            <a:r>
              <a:rPr lang="en-US" altLang="ja-JP" sz="1000" dirty="0">
                <a:solidFill>
                  <a:prstClr val="black"/>
                </a:solidFill>
                <a:latin typeface="HG丸ｺﾞｼｯｸM-PRO" panose="020F0600000000000000" pitchFamily="50" charset="-128"/>
                <a:ea typeface="HG丸ｺﾞｼｯｸM-PRO" panose="020F0600000000000000" pitchFamily="50" charset="-128"/>
              </a:rPr>
              <a:t>nudge</a:t>
            </a:r>
            <a:r>
              <a:rPr lang="ja-JP" altLang="en-US" sz="1000" dirty="0">
                <a:solidFill>
                  <a:prstClr val="black"/>
                </a:solidFill>
                <a:latin typeface="HG丸ｺﾞｼｯｸM-PRO" panose="020F0600000000000000" pitchFamily="50" charset="-128"/>
                <a:ea typeface="HG丸ｺﾞｼｯｸM-PRO" panose="020F0600000000000000" pitchFamily="50" charset="-128"/>
              </a:rPr>
              <a:t>とは</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そっと後押しする」という意味で、人々が自発的に望ましい行動を選択するよう</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促す仕掛け</a:t>
            </a:r>
            <a:r>
              <a:rPr lang="ja-JP" altLang="en-US" sz="1000" dirty="0">
                <a:solidFill>
                  <a:prstClr val="black"/>
                </a:solidFill>
                <a:latin typeface="HG丸ｺﾞｼｯｸM-PRO" panose="020F0600000000000000" pitchFamily="50" charset="-128"/>
                <a:ea typeface="HG丸ｺﾞｼｯｸM-PRO" panose="020F0600000000000000" pitchFamily="50" charset="-128"/>
              </a:rPr>
              <a:t>や手法を指します。これは</a:t>
            </a:r>
            <a:r>
              <a:rPr lang="en-US" altLang="ja-JP" sz="1000" dirty="0">
                <a:solidFill>
                  <a:prstClr val="black"/>
                </a:solidFill>
                <a:latin typeface="HG丸ｺﾞｼｯｸM-PRO" panose="020F0600000000000000" pitchFamily="50" charset="-128"/>
                <a:ea typeface="HG丸ｺﾞｼｯｸM-PRO" panose="020F0600000000000000" pitchFamily="50" charset="-128"/>
              </a:rPr>
              <a:t>2017</a:t>
            </a:r>
            <a:r>
              <a:rPr lang="ja-JP" altLang="en-US" sz="1000" dirty="0">
                <a:solidFill>
                  <a:prstClr val="black"/>
                </a:solidFill>
                <a:latin typeface="HG丸ｺﾞｼｯｸM-PRO" panose="020F0600000000000000" pitchFamily="50" charset="-128"/>
                <a:ea typeface="HG丸ｺﾞｼｯｸM-PRO" panose="020F0600000000000000" pitchFamily="50" charset="-128"/>
              </a:rPr>
              <a:t>年にノーベル経済学賞を受賞したリチャード</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・セイラー</a:t>
            </a:r>
            <a:r>
              <a:rPr lang="ja-JP" altLang="en-US" sz="1000" dirty="0">
                <a:solidFill>
                  <a:prstClr val="black"/>
                </a:solidFill>
                <a:latin typeface="HG丸ｺﾞｼｯｸM-PRO" panose="020F0600000000000000" pitchFamily="50" charset="-128"/>
                <a:ea typeface="HG丸ｺﾞｼｯｸM-PRO" panose="020F0600000000000000" pitchFamily="50" charset="-128"/>
              </a:rPr>
              <a:t>教授らが提唱した行動科学的アプローチです</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。例えば、数名</a:t>
            </a:r>
            <a:r>
              <a:rPr lang="ja-JP" altLang="en-US" sz="1000" dirty="0">
                <a:solidFill>
                  <a:prstClr val="black"/>
                </a:solidFill>
                <a:latin typeface="HG丸ｺﾞｼｯｸM-PRO" panose="020F0600000000000000" pitchFamily="50" charset="-128"/>
                <a:ea typeface="HG丸ｺﾞｼｯｸM-PRO" panose="020F0600000000000000" pitchFamily="50" charset="-128"/>
              </a:rPr>
              <a:t>の人が建物の上</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を見上げて</a:t>
            </a:r>
            <a:r>
              <a:rPr lang="ja-JP" altLang="en-US" sz="1000" dirty="0">
                <a:solidFill>
                  <a:prstClr val="black"/>
                </a:solidFill>
                <a:latin typeface="HG丸ｺﾞｼｯｸM-PRO" panose="020F0600000000000000" pitchFamily="50" charset="-128"/>
                <a:ea typeface="HG丸ｺﾞｼｯｸM-PRO" panose="020F0600000000000000" pitchFamily="50" charset="-128"/>
              </a:rPr>
              <a:t>いると通りがかった人も建物を見上げてしまうと</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いう実験</a:t>
            </a:r>
            <a:r>
              <a:rPr lang="ja-JP" altLang="en-US" sz="1000" dirty="0">
                <a:solidFill>
                  <a:prstClr val="black"/>
                </a:solidFill>
                <a:latin typeface="HG丸ｺﾞｼｯｸM-PRO" panose="020F0600000000000000" pitchFamily="50" charset="-128"/>
                <a:ea typeface="HG丸ｺﾞｼｯｸM-PRO" panose="020F0600000000000000" pitchFamily="50" charset="-128"/>
              </a:rPr>
              <a:t>結果があります</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省エネ</a:t>
            </a:r>
            <a:r>
              <a:rPr lang="ja-JP" altLang="en-US" sz="1000" dirty="0">
                <a:solidFill>
                  <a:prstClr val="black"/>
                </a:solidFill>
                <a:latin typeface="HG丸ｺﾞｼｯｸM-PRO" panose="020F0600000000000000" pitchFamily="50" charset="-128"/>
                <a:ea typeface="HG丸ｺﾞｼｯｸM-PRO" panose="020F0600000000000000" pitchFamily="50" charset="-128"/>
              </a:rPr>
              <a:t>分野で活用する場合、地域</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の多くの住民</a:t>
            </a:r>
            <a:r>
              <a:rPr lang="ja-JP" altLang="en-US" sz="1000" dirty="0">
                <a:solidFill>
                  <a:prstClr val="black"/>
                </a:solidFill>
                <a:latin typeface="HG丸ｺﾞｼｯｸM-PRO" panose="020F0600000000000000" pitchFamily="50" charset="-128"/>
                <a:ea typeface="HG丸ｺﾞｼｯｸM-PRO" panose="020F0600000000000000" pitchFamily="50" charset="-128"/>
              </a:rPr>
              <a:t>が</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エアコン</a:t>
            </a:r>
            <a:r>
              <a:rPr lang="ja-JP" altLang="en-US" sz="1000" dirty="0">
                <a:solidFill>
                  <a:prstClr val="black"/>
                </a:solidFill>
                <a:latin typeface="HG丸ｺﾞｼｯｸM-PRO" panose="020F0600000000000000" pitchFamily="50" charset="-128"/>
                <a:ea typeface="HG丸ｺﾞｼｯｸM-PRO" panose="020F0600000000000000" pitchFamily="50" charset="-128"/>
              </a:rPr>
              <a:t>の設定温度</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を夏</a:t>
            </a:r>
            <a:r>
              <a:rPr lang="ja-JP" altLang="en-US" sz="1000" dirty="0">
                <a:solidFill>
                  <a:prstClr val="black"/>
                </a:solidFill>
                <a:latin typeface="HG丸ｺﾞｼｯｸM-PRO" panose="020F0600000000000000" pitchFamily="50" charset="-128"/>
                <a:ea typeface="HG丸ｺﾞｼｯｸM-PRO" panose="020F0600000000000000" pitchFamily="50" charset="-128"/>
              </a:rPr>
              <a:t>は</a:t>
            </a:r>
            <a:r>
              <a:rPr lang="en-US" altLang="ja-JP" sz="1000" dirty="0">
                <a:solidFill>
                  <a:prstClr val="black"/>
                </a:solidFill>
                <a:latin typeface="HG丸ｺﾞｼｯｸM-PRO" panose="020F0600000000000000" pitchFamily="50" charset="-128"/>
                <a:ea typeface="HG丸ｺﾞｼｯｸM-PRO" panose="020F0600000000000000" pitchFamily="50" charset="-128"/>
              </a:rPr>
              <a:t>28</a:t>
            </a:r>
            <a:r>
              <a:rPr lang="ja-JP" altLang="en-US" sz="1000" dirty="0">
                <a:solidFill>
                  <a:prstClr val="black"/>
                </a:solidFill>
                <a:latin typeface="HG丸ｺﾞｼｯｸM-PRO" panose="020F0600000000000000" pitchFamily="50" charset="-128"/>
                <a:ea typeface="HG丸ｺﾞｼｯｸM-PRO" panose="020F0600000000000000" pitchFamily="50" charset="-128"/>
              </a:rPr>
              <a:t>度、冬は</a:t>
            </a:r>
            <a:r>
              <a:rPr lang="en-US" altLang="ja-JP" sz="1000" dirty="0">
                <a:solidFill>
                  <a:prstClr val="black"/>
                </a:solidFill>
                <a:latin typeface="HG丸ｺﾞｼｯｸM-PRO" panose="020F0600000000000000" pitchFamily="50" charset="-128"/>
                <a:ea typeface="HG丸ｺﾞｼｯｸM-PRO" panose="020F0600000000000000" pitchFamily="50" charset="-128"/>
              </a:rPr>
              <a:t>20</a:t>
            </a:r>
            <a:r>
              <a:rPr lang="ja-JP" altLang="en-US" sz="1000" dirty="0">
                <a:solidFill>
                  <a:prstClr val="black"/>
                </a:solidFill>
                <a:latin typeface="HG丸ｺﾞｼｯｸM-PRO" panose="020F0600000000000000" pitchFamily="50" charset="-128"/>
                <a:ea typeface="HG丸ｺﾞｼｯｸM-PRO" panose="020F0600000000000000" pitchFamily="50" charset="-128"/>
              </a:rPr>
              <a:t>度を目安にしている</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と情報</a:t>
            </a:r>
            <a:r>
              <a:rPr lang="ja-JP" altLang="en-US" sz="1000" dirty="0">
                <a:solidFill>
                  <a:prstClr val="black"/>
                </a:solidFill>
                <a:latin typeface="HG丸ｺﾞｼｯｸM-PRO" panose="020F0600000000000000" pitchFamily="50" charset="-128"/>
                <a:ea typeface="HG丸ｺﾞｼｯｸM-PRO" panose="020F0600000000000000" pitchFamily="50" charset="-128"/>
              </a:rPr>
              <a:t>提供することで</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、同調する人が増え、省エネ行動をする府民が増えることが</a:t>
            </a:r>
            <a:r>
              <a:rPr lang="ja-JP" altLang="en-US" sz="1000" dirty="0">
                <a:solidFill>
                  <a:prstClr val="black"/>
                </a:solidFill>
                <a:latin typeface="HG丸ｺﾞｼｯｸM-PRO" panose="020F0600000000000000" pitchFamily="50" charset="-128"/>
                <a:ea typeface="HG丸ｺﾞｼｯｸM-PRO" panose="020F0600000000000000" pitchFamily="50" charset="-128"/>
              </a:rPr>
              <a:t>期待</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されます。</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4" name="フッター プレースホルダー 4"/>
          <p:cNvSpPr>
            <a:spLocks noGrp="1"/>
          </p:cNvSpPr>
          <p:nvPr>
            <p:ph type="ftr" sz="quarter" idx="11"/>
          </p:nvPr>
        </p:nvSpPr>
        <p:spPr>
          <a:xfrm>
            <a:off x="2343150" y="9648825"/>
            <a:ext cx="2171700" cy="254000"/>
          </a:xfrm>
        </p:spPr>
        <p:txBody>
          <a:bodyPr/>
          <a:lstStyle/>
          <a:p>
            <a:r>
              <a:rPr lang="en-US" altLang="ja-JP" sz="1050" dirty="0" smtClean="0">
                <a:solidFill>
                  <a:schemeClr val="tx1"/>
                </a:solidFill>
                <a:latin typeface="Century" panose="02040604050505020304" pitchFamily="18" charset="0"/>
              </a:rPr>
              <a:t>- 10 -</a:t>
            </a:r>
            <a:endParaRPr kumimoji="1" lang="ja-JP" altLang="en-US" sz="1050" dirty="0">
              <a:solidFill>
                <a:schemeClr val="tx1"/>
              </a:solidFill>
              <a:latin typeface="Century" panose="02040604050505020304" pitchFamily="18" charset="0"/>
            </a:endParaRPr>
          </a:p>
        </p:txBody>
      </p:sp>
      <p:pic>
        <p:nvPicPr>
          <p:cNvPr id="2" name="図 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67322" y="4658847"/>
            <a:ext cx="568866" cy="670614"/>
          </a:xfrm>
          <a:prstGeom prst="rect">
            <a:avLst/>
          </a:prstGeom>
        </p:spPr>
      </p:pic>
    </p:spTree>
    <p:extLst>
      <p:ext uri="{BB962C8B-B14F-4D97-AF65-F5344CB8AC3E}">
        <p14:creationId xmlns:p14="http://schemas.microsoft.com/office/powerpoint/2010/main" val="2160516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205506" y="1840663"/>
            <a:ext cx="6546861" cy="527257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角丸四角形 27"/>
          <p:cNvSpPr/>
          <p:nvPr/>
        </p:nvSpPr>
        <p:spPr>
          <a:xfrm>
            <a:off x="260648" y="428315"/>
            <a:ext cx="6354706" cy="390043"/>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n>
                  <a:solidFill>
                    <a:prstClr val="white"/>
                  </a:solidFill>
                </a:ln>
                <a:solidFill>
                  <a:prstClr val="white"/>
                </a:solidFill>
                <a:latin typeface="HG丸ｺﾞｼｯｸM-PRO" panose="020F0600000000000000" pitchFamily="50" charset="-128"/>
                <a:ea typeface="HG丸ｺﾞｼｯｸM-PRO" panose="020F0600000000000000" pitchFamily="50" charset="-128"/>
              </a:rPr>
              <a:t>生活環境　①水　～未来の水ポテンシャル～</a:t>
            </a:r>
            <a:endParaRPr lang="ja-JP" altLang="en-US" sz="1200" b="1" dirty="0">
              <a:ln>
                <a:solidFill>
                  <a:prstClr val="white"/>
                </a:solidFill>
              </a:ln>
              <a:solidFill>
                <a:prstClr val="white"/>
              </a:solidFill>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312826" y="992560"/>
            <a:ext cx="6336704" cy="707886"/>
          </a:xfrm>
          <a:prstGeom prst="rect">
            <a:avLst/>
          </a:prstGeom>
          <a:noFill/>
        </p:spPr>
        <p:txBody>
          <a:bodyPr wrap="square" rtlCol="0">
            <a:spAutoFit/>
          </a:bodyPr>
          <a:lstStyle/>
          <a:p>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明治時代、</a:t>
            </a:r>
            <a:r>
              <a:rPr lang="ja-JP" altLang="en-US" sz="1000" dirty="0">
                <a:solidFill>
                  <a:prstClr val="black"/>
                </a:solidFill>
                <a:latin typeface="HG丸ｺﾞｼｯｸM-PRO" panose="020F0600000000000000" pitchFamily="50" charset="-128"/>
                <a:ea typeface="HG丸ｺﾞｼｯｸM-PRO" panose="020F0600000000000000" pitchFamily="50" charset="-128"/>
              </a:rPr>
              <a:t>大阪は「水の都」と呼ばれて</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いました。街の</a:t>
            </a:r>
            <a:r>
              <a:rPr lang="ja-JP" altLang="en-US" sz="1000" dirty="0">
                <a:solidFill>
                  <a:prstClr val="black"/>
                </a:solidFill>
                <a:latin typeface="HG丸ｺﾞｼｯｸM-PRO" panose="020F0600000000000000" pitchFamily="50" charset="-128"/>
                <a:ea typeface="HG丸ｺﾞｼｯｸM-PRO" panose="020F0600000000000000" pitchFamily="50" charset="-128"/>
              </a:rPr>
              <a:t>中に様々な水路が張り巡らされ、水運によって経済と文化の中心的都市と</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して</a:t>
            </a:r>
            <a:r>
              <a:rPr lang="ja-JP" altLang="en-US" sz="1000" dirty="0">
                <a:solidFill>
                  <a:prstClr val="black"/>
                </a:solidFill>
                <a:latin typeface="HG丸ｺﾞｼｯｸM-PRO" panose="020F0600000000000000" pitchFamily="50" charset="-128"/>
                <a:ea typeface="HG丸ｺﾞｼｯｸM-PRO" panose="020F0600000000000000" pitchFamily="50" charset="-128"/>
              </a:rPr>
              <a:t>発展</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して</a:t>
            </a:r>
            <a:r>
              <a:rPr lang="ja-JP" altLang="en-US" sz="1000" dirty="0">
                <a:solidFill>
                  <a:prstClr val="black"/>
                </a:solidFill>
                <a:latin typeface="HG丸ｺﾞｼｯｸM-PRO" panose="020F0600000000000000" pitchFamily="50" charset="-128"/>
                <a:ea typeface="HG丸ｺﾞｼｯｸM-PRO" panose="020F0600000000000000" pitchFamily="50" charset="-128"/>
              </a:rPr>
              <a:t>きました</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。現在も、街中には多くの水路が見られ、綺麗にみえる水もありますが、直接飲むことは出来ません。</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では、</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2100</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年の大阪の水はどのようになっているのでしょうか。</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30" name="正方形/長方形 29"/>
          <p:cNvSpPr/>
          <p:nvPr/>
        </p:nvSpPr>
        <p:spPr>
          <a:xfrm>
            <a:off x="301592" y="2909188"/>
            <a:ext cx="6336704" cy="260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prstClr val="white"/>
                </a:solidFill>
                <a:latin typeface="HG丸ｺﾞｼｯｸM-PRO" panose="020F0600000000000000" pitchFamily="50" charset="-128"/>
                <a:ea typeface="HG丸ｺﾞｼｯｸM-PRO" panose="020F0600000000000000" pitchFamily="50" charset="-128"/>
              </a:rPr>
              <a:t>＜</a:t>
            </a:r>
            <a:r>
              <a:rPr lang="ja-JP" altLang="en-US" sz="1100" b="1" dirty="0" smtClean="0">
                <a:solidFill>
                  <a:prstClr val="white"/>
                </a:solidFill>
                <a:latin typeface="HG丸ｺﾞｼｯｸM-PRO" panose="020F0600000000000000" pitchFamily="50" charset="-128"/>
                <a:ea typeface="HG丸ｺﾞｼｯｸM-PRO" panose="020F0600000000000000" pitchFamily="50" charset="-128"/>
              </a:rPr>
              <a:t>公共用水域周辺～</a:t>
            </a:r>
            <a:r>
              <a:rPr lang="ja-JP" altLang="en-US" sz="1100" b="1" dirty="0">
                <a:solidFill>
                  <a:prstClr val="white"/>
                </a:solidFill>
                <a:latin typeface="HG丸ｺﾞｼｯｸM-PRO" panose="020F0600000000000000" pitchFamily="50" charset="-128"/>
                <a:ea typeface="HG丸ｺﾞｼｯｸM-PRO" panose="020F0600000000000000" pitchFamily="50" charset="-128"/>
              </a:rPr>
              <a:t>川</a:t>
            </a:r>
            <a:r>
              <a:rPr lang="ja-JP" altLang="en-US" sz="1100" b="1" dirty="0" smtClean="0">
                <a:solidFill>
                  <a:prstClr val="white"/>
                </a:solidFill>
                <a:latin typeface="HG丸ｺﾞｼｯｸM-PRO" panose="020F0600000000000000" pitchFamily="50" charset="-128"/>
                <a:ea typeface="HG丸ｺﾞｼｯｸM-PRO" panose="020F0600000000000000" pitchFamily="50" charset="-128"/>
              </a:rPr>
              <a:t>や海の水を瞬時に浄化、いつでも美味しい水をあなたに～＞</a:t>
            </a:r>
            <a:endParaRPr lang="en-US" altLang="ja-JP" sz="11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31" name="正方形/長方形 30"/>
          <p:cNvSpPr/>
          <p:nvPr/>
        </p:nvSpPr>
        <p:spPr>
          <a:xfrm>
            <a:off x="319594" y="4907995"/>
            <a:ext cx="6336704" cy="260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prstClr val="white"/>
                </a:solidFill>
                <a:latin typeface="HG丸ｺﾞｼｯｸM-PRO" panose="020F0600000000000000" pitchFamily="50" charset="-128"/>
                <a:ea typeface="HG丸ｺﾞｼｯｸM-PRO" panose="020F0600000000000000" pitchFamily="50" charset="-128"/>
              </a:rPr>
              <a:t>＜</a:t>
            </a:r>
            <a:r>
              <a:rPr lang="ja-JP" altLang="en-US" sz="1100" b="1" dirty="0" smtClean="0">
                <a:solidFill>
                  <a:prstClr val="white"/>
                </a:solidFill>
                <a:latin typeface="HG丸ｺﾞｼｯｸM-PRO" panose="020F0600000000000000" pitchFamily="50" charset="-128"/>
                <a:ea typeface="HG丸ｺﾞｼｯｸM-PRO" panose="020F0600000000000000" pitchFamily="50" charset="-128"/>
              </a:rPr>
              <a:t>公共用水域圏外～ＡＩロボットにお任せ！空気中から水をつくりだす！？～＞</a:t>
            </a:r>
            <a:endParaRPr lang="en-US" altLang="ja-JP" sz="1100" b="1" dirty="0">
              <a:solidFill>
                <a:prstClr val="white"/>
              </a:solidFill>
              <a:latin typeface="HG丸ｺﾞｼｯｸM-PRO" panose="020F0600000000000000" pitchFamily="50" charset="-128"/>
              <a:ea typeface="HG丸ｺﾞｼｯｸM-PRO" panose="020F0600000000000000" pitchFamily="50" charset="-128"/>
            </a:endParaRPr>
          </a:p>
        </p:txBody>
      </p:sp>
      <p:pic>
        <p:nvPicPr>
          <p:cNvPr id="32" name="Picture 2" descr="D:\NakaoKei\Desktop\building_house1.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98041" y="5720724"/>
            <a:ext cx="536304" cy="53742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D:\NakaoKei\Desktop\kichikyoku_keitai_antenna.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09320" y="5718085"/>
            <a:ext cx="196645" cy="21303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D:\NakaoKei\Desktop\drone_haitatsu.png"/>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4934017" y="5808095"/>
            <a:ext cx="548920" cy="343734"/>
          </a:xfrm>
          <a:prstGeom prst="rect">
            <a:avLst/>
          </a:prstGeom>
          <a:noFill/>
          <a:extLst>
            <a:ext uri="{909E8E84-426E-40DD-AFC4-6F175D3DCCD1}">
              <a14:hiddenFill xmlns:a14="http://schemas.microsoft.com/office/drawing/2010/main">
                <a:solidFill>
                  <a:srgbClr val="FFFFFF"/>
                </a:solidFill>
              </a14:hiddenFill>
            </a:ext>
          </a:extLst>
        </p:spPr>
      </p:pic>
      <p:sp>
        <p:nvSpPr>
          <p:cNvPr id="35" name="フリーフォーム 34"/>
          <p:cNvSpPr/>
          <p:nvPr/>
        </p:nvSpPr>
        <p:spPr>
          <a:xfrm>
            <a:off x="5492879" y="5912601"/>
            <a:ext cx="431248" cy="165524"/>
          </a:xfrm>
          <a:custGeom>
            <a:avLst/>
            <a:gdLst>
              <a:gd name="connsiteX0" fmla="*/ 0 w 819398"/>
              <a:gd name="connsiteY0" fmla="*/ 256752 h 256752"/>
              <a:gd name="connsiteX1" fmla="*/ 546265 w 819398"/>
              <a:gd name="connsiteY1" fmla="*/ 7370 h 256752"/>
              <a:gd name="connsiteX2" fmla="*/ 819398 w 819398"/>
              <a:gd name="connsiteY2" fmla="*/ 90497 h 256752"/>
            </a:gdLst>
            <a:ahLst/>
            <a:cxnLst>
              <a:cxn ang="0">
                <a:pos x="connsiteX0" y="connsiteY0"/>
              </a:cxn>
              <a:cxn ang="0">
                <a:pos x="connsiteX1" y="connsiteY1"/>
              </a:cxn>
              <a:cxn ang="0">
                <a:pos x="connsiteX2" y="connsiteY2"/>
              </a:cxn>
            </a:cxnLst>
            <a:rect l="l" t="t" r="r" b="b"/>
            <a:pathLst>
              <a:path w="819398" h="256752">
                <a:moveTo>
                  <a:pt x="0" y="256752"/>
                </a:moveTo>
                <a:cubicBezTo>
                  <a:pt x="204849" y="145915"/>
                  <a:pt x="409699" y="35079"/>
                  <a:pt x="546265" y="7370"/>
                </a:cubicBezTo>
                <a:cubicBezTo>
                  <a:pt x="682831" y="-20339"/>
                  <a:pt x="751114" y="35079"/>
                  <a:pt x="819398" y="9049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フリーフォーム 35"/>
          <p:cNvSpPr/>
          <p:nvPr/>
        </p:nvSpPr>
        <p:spPr>
          <a:xfrm>
            <a:off x="5474077" y="5822591"/>
            <a:ext cx="431248" cy="165524"/>
          </a:xfrm>
          <a:custGeom>
            <a:avLst/>
            <a:gdLst>
              <a:gd name="connsiteX0" fmla="*/ 0 w 819398"/>
              <a:gd name="connsiteY0" fmla="*/ 256752 h 256752"/>
              <a:gd name="connsiteX1" fmla="*/ 546265 w 819398"/>
              <a:gd name="connsiteY1" fmla="*/ 7370 h 256752"/>
              <a:gd name="connsiteX2" fmla="*/ 819398 w 819398"/>
              <a:gd name="connsiteY2" fmla="*/ 90497 h 256752"/>
            </a:gdLst>
            <a:ahLst/>
            <a:cxnLst>
              <a:cxn ang="0">
                <a:pos x="connsiteX0" y="connsiteY0"/>
              </a:cxn>
              <a:cxn ang="0">
                <a:pos x="connsiteX1" y="connsiteY1"/>
              </a:cxn>
              <a:cxn ang="0">
                <a:pos x="connsiteX2" y="connsiteY2"/>
              </a:cxn>
            </a:cxnLst>
            <a:rect l="l" t="t" r="r" b="b"/>
            <a:pathLst>
              <a:path w="819398" h="256752">
                <a:moveTo>
                  <a:pt x="0" y="256752"/>
                </a:moveTo>
                <a:cubicBezTo>
                  <a:pt x="204849" y="145915"/>
                  <a:pt x="409699" y="35079"/>
                  <a:pt x="546265" y="7370"/>
                </a:cubicBezTo>
                <a:cubicBezTo>
                  <a:pt x="682831" y="-20339"/>
                  <a:pt x="751114" y="35079"/>
                  <a:pt x="819398" y="9049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角丸四角形 25"/>
          <p:cNvSpPr/>
          <p:nvPr/>
        </p:nvSpPr>
        <p:spPr>
          <a:xfrm>
            <a:off x="285829" y="2020683"/>
            <a:ext cx="6348915" cy="63974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9" name="テキスト ボックス 38"/>
          <p:cNvSpPr txBox="1"/>
          <p:nvPr/>
        </p:nvSpPr>
        <p:spPr>
          <a:xfrm>
            <a:off x="589624" y="2065687"/>
            <a:ext cx="6042290" cy="639742"/>
          </a:xfrm>
          <a:prstGeom prst="rect">
            <a:avLst/>
          </a:prstGeom>
          <a:noFill/>
        </p:spPr>
        <p:txBody>
          <a:bodyPr wrap="none" rtlCol="0">
            <a:noAutofit/>
          </a:bodyPr>
          <a:lstStyle/>
          <a:p>
            <a:r>
              <a:rPr lang="ja-JP" altLang="en-US" sz="1000" dirty="0">
                <a:latin typeface="HG丸ｺﾞｼｯｸM-PRO" panose="020F0600000000000000" pitchFamily="50" charset="-128"/>
                <a:ea typeface="HG丸ｺﾞｼｯｸM-PRO" panose="020F0600000000000000" pitchFamily="50" charset="-128"/>
              </a:rPr>
              <a:t>川や海がいつでも泳げるぐらいきれいになってたらええなぁ。</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そしてきれいな川の水を使った水飲み場とかあったら、いつでもおいしい</a:t>
            </a:r>
            <a:r>
              <a:rPr lang="ja-JP" altLang="en-US" sz="1000" dirty="0" smtClean="0">
                <a:latin typeface="HG丸ｺﾞｼｯｸM-PRO" panose="020F0600000000000000" pitchFamily="50" charset="-128"/>
                <a:ea typeface="HG丸ｺﾞｼｯｸM-PRO" panose="020F0600000000000000" pitchFamily="50" charset="-128"/>
              </a:rPr>
              <a:t>水が飲めるや</a:t>
            </a:r>
            <a:r>
              <a:rPr lang="ja-JP" altLang="en-US" sz="1000" dirty="0" err="1">
                <a:latin typeface="HG丸ｺﾞｼｯｸM-PRO" panose="020F0600000000000000" pitchFamily="50" charset="-128"/>
                <a:ea typeface="HG丸ｺﾞｼｯｸM-PRO" panose="020F0600000000000000" pitchFamily="50" charset="-128"/>
              </a:rPr>
              <a:t>ん</a:t>
            </a:r>
            <a:r>
              <a:rPr lang="ja-JP" altLang="en-US" sz="1000" dirty="0" smtClean="0">
                <a:latin typeface="HG丸ｺﾞｼｯｸM-PRO" panose="020F0600000000000000" pitchFamily="50" charset="-128"/>
                <a:ea typeface="HG丸ｺﾞｼｯｸM-PRO" panose="020F0600000000000000" pitchFamily="50" charset="-128"/>
              </a:rPr>
              <a:t>？</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川の近くじゃなくても、</a:t>
            </a:r>
            <a:r>
              <a:rPr lang="ja-JP" altLang="en-US" sz="1000" b="1" u="sng" dirty="0">
                <a:latin typeface="HG丸ｺﾞｼｯｸM-PRO" panose="020F0600000000000000" pitchFamily="50" charset="-128"/>
                <a:ea typeface="HG丸ｺﾞｼｯｸM-PRO" panose="020F0600000000000000" pitchFamily="50" charset="-128"/>
              </a:rPr>
              <a:t>どこにいても、空気中の水を飲める機械とか出来たらええな！</a:t>
            </a:r>
            <a:endParaRPr lang="en-US" altLang="ja-JP" sz="1000" b="1" u="sng" dirty="0">
              <a:latin typeface="HG丸ｺﾞｼｯｸM-PRO" panose="020F0600000000000000" pitchFamily="50" charset="-128"/>
              <a:ea typeface="HG丸ｺﾞｼｯｸM-PRO" panose="020F0600000000000000" pitchFamily="50" charset="-128"/>
            </a:endParaRP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74589" y="2168395"/>
            <a:ext cx="386841" cy="34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69082" y="3287815"/>
            <a:ext cx="1151212" cy="12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水を飲んでいる男の子のイラスト">
            <a:hlinkClick r:id="rId7"/>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907040" y="3917885"/>
            <a:ext cx="682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太陽のイラスト（黄）">
            <a:hlinkClick r:id="rId9"/>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455004" y="3322017"/>
            <a:ext cx="355200" cy="360000"/>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a:off x="267120" y="3259557"/>
            <a:ext cx="4717982" cy="1323439"/>
          </a:xfrm>
          <a:prstGeom prst="rect">
            <a:avLst/>
          </a:prstGeom>
          <a:noFill/>
        </p:spPr>
        <p:txBody>
          <a:bodyPr wrap="square" rtlCol="0">
            <a:spAutoFit/>
          </a:bodyPr>
          <a:lstStyle/>
          <a:p>
            <a:r>
              <a:rPr lang="ja-JP" altLang="en-US" sz="1000" dirty="0">
                <a:solidFill>
                  <a:prstClr val="black"/>
                </a:solidFill>
                <a:latin typeface="HG丸ｺﾞｼｯｸM-PRO" panose="020F0600000000000000" pitchFamily="50" charset="-128"/>
                <a:ea typeface="HG丸ｺﾞｼｯｸM-PRO" panose="020F0600000000000000" pitchFamily="50" charset="-128"/>
              </a:rPr>
              <a:t>　都市部を流れる川沿いを</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よく見ると、美味しい</a:t>
            </a:r>
            <a:r>
              <a:rPr lang="ja-JP" altLang="en-US" sz="1000" dirty="0">
                <a:solidFill>
                  <a:prstClr val="black"/>
                </a:solidFill>
                <a:latin typeface="HG丸ｺﾞｼｯｸM-PRO" panose="020F0600000000000000" pitchFamily="50" charset="-128"/>
                <a:ea typeface="HG丸ｺﾞｼｯｸM-PRO" panose="020F0600000000000000" pitchFamily="50" charset="-128"/>
              </a:rPr>
              <a:t>飲用水に浄化出来る「</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給水クリーンスポット</a:t>
            </a:r>
            <a:r>
              <a:rPr lang="ja-JP" altLang="en-US" sz="1000" dirty="0">
                <a:solidFill>
                  <a:prstClr val="black"/>
                </a:solidFill>
                <a:latin typeface="HG丸ｺﾞｼｯｸM-PRO" panose="020F0600000000000000" pitchFamily="50" charset="-128"/>
                <a:ea typeface="HG丸ｺﾞｼｯｸM-PRO" panose="020F0600000000000000" pitchFamily="50" charset="-128"/>
              </a:rPr>
              <a:t>」が設置されています。微生物やフィルターの分解・ろ過能力が大幅に増加したため、蛇口</a:t>
            </a:r>
            <a:r>
              <a:rPr lang="ja-JP" altLang="en-US" sz="1000" dirty="0">
                <a:latin typeface="HG丸ｺﾞｼｯｸM-PRO" panose="020F0600000000000000" pitchFamily="50" charset="-128"/>
                <a:ea typeface="HG丸ｺﾞｼｯｸM-PRO" panose="020F0600000000000000" pitchFamily="50" charset="-128"/>
              </a:rPr>
              <a:t>をひねれば瞬時に浄化することが可能になり、多くの方が利用しています。</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大阪湾には周辺の海水を一気に浄化する浮きブイが点在</a:t>
            </a:r>
            <a:r>
              <a:rPr lang="ja-JP" altLang="en-US" sz="1000" dirty="0" smtClean="0">
                <a:latin typeface="HG丸ｺﾞｼｯｸM-PRO" panose="020F0600000000000000" pitchFamily="50" charset="-128"/>
                <a:ea typeface="HG丸ｺﾞｼｯｸM-PRO" panose="020F0600000000000000" pitchFamily="50" charset="-128"/>
              </a:rPr>
              <a:t>し、これにより一定の水質が常に保たれています。また</a:t>
            </a:r>
            <a:r>
              <a:rPr lang="ja-JP" altLang="en-US" sz="1000" dirty="0">
                <a:latin typeface="HG丸ｺﾞｼｯｸM-PRO" panose="020F0600000000000000" pitchFamily="50" charset="-128"/>
                <a:ea typeface="HG丸ｺﾞｼｯｸM-PRO" panose="020F0600000000000000" pitchFamily="50" charset="-128"/>
              </a:rPr>
              <a:t>、装置表面には</a:t>
            </a:r>
            <a:r>
              <a:rPr lang="ja-JP" altLang="en-US" sz="1000" dirty="0" smtClean="0">
                <a:latin typeface="HG丸ｺﾞｼｯｸM-PRO" panose="020F0600000000000000" pitchFamily="50" charset="-128"/>
                <a:ea typeface="HG丸ｺﾞｼｯｸM-PRO" panose="020F0600000000000000" pitchFamily="50" charset="-128"/>
              </a:rPr>
              <a:t>太陽光発電用パネル</a:t>
            </a:r>
            <a:r>
              <a:rPr lang="ja-JP" altLang="en-US" sz="1000" dirty="0">
                <a:latin typeface="HG丸ｺﾞｼｯｸM-PRO" panose="020F0600000000000000" pitchFamily="50" charset="-128"/>
                <a:ea typeface="HG丸ｺﾞｼｯｸM-PRO" panose="020F0600000000000000" pitchFamily="50" charset="-128"/>
              </a:rPr>
              <a:t>が</a:t>
            </a:r>
            <a:r>
              <a:rPr lang="ja-JP" altLang="en-US" sz="1000" dirty="0" smtClean="0">
                <a:latin typeface="HG丸ｺﾞｼｯｸM-PRO" panose="020F0600000000000000" pitchFamily="50" charset="-128"/>
                <a:ea typeface="HG丸ｺﾞｼｯｸM-PRO" panose="020F0600000000000000" pitchFamily="50" charset="-128"/>
              </a:rPr>
              <a:t>付いており、</a:t>
            </a:r>
            <a:r>
              <a:rPr lang="ja-JP" altLang="en-US" sz="1000" dirty="0">
                <a:latin typeface="HG丸ｺﾞｼｯｸM-PRO" panose="020F0600000000000000" pitchFamily="50" charset="-128"/>
                <a:ea typeface="HG丸ｺﾞｼｯｸM-PRO" panose="020F0600000000000000" pitchFamily="50" charset="-128"/>
              </a:rPr>
              <a:t>太陽光のみで稼動できる</a:t>
            </a:r>
            <a:r>
              <a:rPr lang="ja-JP" altLang="en-US" sz="1000" dirty="0" smtClean="0">
                <a:latin typeface="HG丸ｺﾞｼｯｸM-PRO" panose="020F0600000000000000" pitchFamily="50" charset="-128"/>
                <a:ea typeface="HG丸ｺﾞｼｯｸM-PRO" panose="020F0600000000000000" pitchFamily="50" charset="-128"/>
              </a:rPr>
              <a:t>ほか</a:t>
            </a:r>
            <a:r>
              <a:rPr lang="ja-JP" altLang="en-US" sz="1000" dirty="0">
                <a:latin typeface="HG丸ｺﾞｼｯｸM-PRO" panose="020F0600000000000000" pitchFamily="50" charset="-128"/>
                <a:ea typeface="HG丸ｺﾞｼｯｸM-PRO" panose="020F0600000000000000" pitchFamily="50" charset="-128"/>
              </a:rPr>
              <a:t>、気象条</a:t>
            </a:r>
            <a:r>
              <a:rPr lang="ja-JP" altLang="en-US" sz="1000" dirty="0">
                <a:solidFill>
                  <a:prstClr val="black"/>
                </a:solidFill>
                <a:latin typeface="HG丸ｺﾞｼｯｸM-PRO" panose="020F0600000000000000" pitchFamily="50" charset="-128"/>
                <a:ea typeface="HG丸ｺﾞｼｯｸM-PRO" panose="020F0600000000000000" pitchFamily="50" charset="-128"/>
              </a:rPr>
              <a:t>件が悪い場合でも、波力発電で電力</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をまかないます。</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5" name="テキスト ボックス 44"/>
          <p:cNvSpPr txBox="1"/>
          <p:nvPr/>
        </p:nvSpPr>
        <p:spPr>
          <a:xfrm>
            <a:off x="269941" y="6663190"/>
            <a:ext cx="6390710" cy="400110"/>
          </a:xfrm>
          <a:prstGeom prst="rect">
            <a:avLst/>
          </a:prstGeom>
          <a:noFill/>
        </p:spPr>
        <p:txBody>
          <a:bodyPr wrap="square" rtlCol="0">
            <a:spAutoFit/>
          </a:bodyPr>
          <a:lstStyle/>
          <a:p>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r>
              <a:rPr lang="en-US" altLang="ja-JP" sz="1000" dirty="0">
                <a:solidFill>
                  <a:prstClr val="black"/>
                </a:solidFill>
                <a:latin typeface="HG丸ｺﾞｼｯｸM-PRO" panose="020F0600000000000000" pitchFamily="50" charset="-128"/>
                <a:ea typeface="HG丸ｺﾞｼｯｸM-PRO" panose="020F0600000000000000" pitchFamily="50" charset="-128"/>
              </a:rPr>
              <a:t> 2100</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年の大阪では、どの</a:t>
            </a:r>
            <a:r>
              <a:rPr lang="ja-JP" altLang="en-US" sz="1000" dirty="0">
                <a:solidFill>
                  <a:prstClr val="black"/>
                </a:solidFill>
                <a:latin typeface="HG丸ｺﾞｼｯｸM-PRO" panose="020F0600000000000000" pitchFamily="50" charset="-128"/>
                <a:ea typeface="HG丸ｺﾞｼｯｸM-PRO" panose="020F0600000000000000" pitchFamily="50" charset="-128"/>
              </a:rPr>
              <a:t>ような生活圏であっても</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、様々な生物</a:t>
            </a:r>
            <a:r>
              <a:rPr lang="ja-JP" altLang="en-US" sz="1000" dirty="0">
                <a:solidFill>
                  <a:prstClr val="black"/>
                </a:solidFill>
                <a:latin typeface="HG丸ｺﾞｼｯｸM-PRO" panose="020F0600000000000000" pitchFamily="50" charset="-128"/>
                <a:ea typeface="HG丸ｺﾞｼｯｸM-PRO" panose="020F0600000000000000" pitchFamily="50" charset="-128"/>
              </a:rPr>
              <a:t>にとって安全安心な水が手に入り、住みよい環境を作っています。</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6" name="テキスト ボックス 45"/>
          <p:cNvSpPr txBox="1"/>
          <p:nvPr/>
        </p:nvSpPr>
        <p:spPr>
          <a:xfrm>
            <a:off x="278650" y="5296386"/>
            <a:ext cx="4560440" cy="1169551"/>
          </a:xfrm>
          <a:prstGeom prst="rect">
            <a:avLst/>
          </a:prstGeom>
          <a:noFill/>
        </p:spPr>
        <p:txBody>
          <a:bodyPr wrap="square" rtlCol="0">
            <a:spAutoFit/>
          </a:bodyPr>
          <a:lstStyle/>
          <a:p>
            <a:r>
              <a:rPr lang="ja-JP" altLang="en-US" sz="1000" dirty="0">
                <a:solidFill>
                  <a:prstClr val="black"/>
                </a:solidFill>
                <a:latin typeface="HG丸ｺﾞｼｯｸM-PRO" panose="020F0600000000000000" pitchFamily="50" charset="-128"/>
                <a:ea typeface="HG丸ｺﾞｼｯｸM-PRO" panose="020F0600000000000000" pitchFamily="50" charset="-128"/>
              </a:rPr>
              <a:t>　近く</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に川</a:t>
            </a:r>
            <a:r>
              <a:rPr lang="ja-JP" altLang="en-US" sz="1000" dirty="0">
                <a:solidFill>
                  <a:prstClr val="black"/>
                </a:solidFill>
                <a:latin typeface="HG丸ｺﾞｼｯｸM-PRO" panose="020F0600000000000000" pitchFamily="50" charset="-128"/>
                <a:ea typeface="HG丸ｺﾞｼｯｸM-PRO" panose="020F0600000000000000" pitchFamily="50" charset="-128"/>
              </a:rPr>
              <a:t>や海がない地域、降雨の少ない</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地域は</a:t>
            </a:r>
            <a:r>
              <a:rPr lang="ja-JP" altLang="en-US" sz="1000" dirty="0">
                <a:solidFill>
                  <a:prstClr val="black"/>
                </a:solidFill>
                <a:latin typeface="HG丸ｺﾞｼｯｸM-PRO" panose="020F0600000000000000" pitchFamily="50" charset="-128"/>
                <a:ea typeface="HG丸ｺﾞｼｯｸM-PRO" panose="020F0600000000000000" pitchFamily="50" charset="-128"/>
              </a:rPr>
              <a:t>どうでしょう</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？ビル</a:t>
            </a:r>
            <a:r>
              <a:rPr lang="ja-JP" altLang="en-US" sz="1000" dirty="0">
                <a:solidFill>
                  <a:prstClr val="black"/>
                </a:solidFill>
                <a:latin typeface="HG丸ｺﾞｼｯｸM-PRO" panose="020F0600000000000000" pitchFamily="50" charset="-128"/>
                <a:ea typeface="HG丸ｺﾞｼｯｸM-PRO" panose="020F0600000000000000" pitchFamily="50" charset="-128"/>
              </a:rPr>
              <a:t>や家屋の屋上には、空気中に含まれる水蒸気を効率的に回収し、大量の飲用水をつくりだす装置が付けられています。また、じめじめした湿度の日には人が快適に感じるレベルまで湿度を吸収し、乾燥している日には水蒸気を放出するような機能が付いています。</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000" dirty="0">
                <a:solidFill>
                  <a:prstClr val="black"/>
                </a:solidFill>
                <a:latin typeface="HG丸ｺﾞｼｯｸM-PRO" panose="020F0600000000000000" pitchFamily="50" charset="-128"/>
                <a:ea typeface="HG丸ｺﾞｼｯｸM-PRO" panose="020F0600000000000000" pitchFamily="50" charset="-128"/>
              </a:rPr>
              <a:t>　災害時にも強く、装置にはプロペラが付いていて、ドローンモード</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で自動</a:t>
            </a:r>
            <a:r>
              <a:rPr lang="ja-JP" altLang="en-US" sz="1000" dirty="0">
                <a:solidFill>
                  <a:prstClr val="black"/>
                </a:solidFill>
                <a:latin typeface="HG丸ｺﾞｼｯｸM-PRO" panose="020F0600000000000000" pitchFamily="50" charset="-128"/>
                <a:ea typeface="HG丸ｺﾞｼｯｸM-PRO" panose="020F0600000000000000" pitchFamily="50" charset="-128"/>
              </a:rPr>
              <a:t>操縦させることで、</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あらかじめ指定した場所</a:t>
            </a:r>
            <a:r>
              <a:rPr lang="ja-JP" altLang="en-US" sz="1000" dirty="0">
                <a:solidFill>
                  <a:prstClr val="black"/>
                </a:solidFill>
                <a:latin typeface="HG丸ｺﾞｼｯｸM-PRO" panose="020F0600000000000000" pitchFamily="50" charset="-128"/>
                <a:ea typeface="HG丸ｺﾞｼｯｸM-PRO" panose="020F0600000000000000" pitchFamily="50" charset="-128"/>
              </a:rPr>
              <a:t>に水</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を運ぶ</a:t>
            </a:r>
            <a:r>
              <a:rPr lang="ja-JP" altLang="en-US" sz="1000" dirty="0">
                <a:solidFill>
                  <a:prstClr val="black"/>
                </a:solidFill>
                <a:latin typeface="HG丸ｺﾞｼｯｸM-PRO" panose="020F0600000000000000" pitchFamily="50" charset="-128"/>
                <a:ea typeface="HG丸ｺﾞｼｯｸM-PRO" panose="020F0600000000000000" pitchFamily="50" charset="-128"/>
              </a:rPr>
              <a:t>ことができます。</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1" name="フッター プレースホルダー 4"/>
          <p:cNvSpPr>
            <a:spLocks noGrp="1"/>
          </p:cNvSpPr>
          <p:nvPr>
            <p:ph type="ftr" sz="quarter" idx="11"/>
          </p:nvPr>
        </p:nvSpPr>
        <p:spPr>
          <a:xfrm>
            <a:off x="2343150" y="9659938"/>
            <a:ext cx="2171700" cy="242887"/>
          </a:xfrm>
        </p:spPr>
        <p:txBody>
          <a:bodyPr/>
          <a:lstStyle/>
          <a:p>
            <a:r>
              <a:rPr lang="en-US" altLang="ja-JP" sz="1050" dirty="0" smtClean="0">
                <a:solidFill>
                  <a:schemeClr val="tx1"/>
                </a:solidFill>
                <a:latin typeface="Century" panose="02040604050505020304" pitchFamily="18" charset="0"/>
              </a:rPr>
              <a:t>- 11 -</a:t>
            </a:r>
            <a:endParaRPr kumimoji="1" lang="ja-JP" altLang="en-US" sz="1050" dirty="0">
              <a:solidFill>
                <a:schemeClr val="tx1"/>
              </a:solidFill>
              <a:latin typeface="Century" panose="02040604050505020304" pitchFamily="18" charset="0"/>
            </a:endParaRPr>
          </a:p>
        </p:txBody>
      </p:sp>
      <p:sp>
        <p:nvSpPr>
          <p:cNvPr id="38" name="テキスト ボックス 37"/>
          <p:cNvSpPr txBox="1"/>
          <p:nvPr/>
        </p:nvSpPr>
        <p:spPr>
          <a:xfrm>
            <a:off x="3372159" y="7547946"/>
            <a:ext cx="3297201" cy="861774"/>
          </a:xfrm>
          <a:prstGeom prst="rect">
            <a:avLst/>
          </a:prstGeom>
          <a:noFill/>
        </p:spPr>
        <p:txBody>
          <a:bodyPr wrap="square" rtlCol="0">
            <a:spAutoFit/>
          </a:bodyPr>
          <a:lstStyle/>
          <a:p>
            <a:r>
              <a:rPr lang="en-US" altLang="ja-JP" sz="1000" dirty="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平成</a:t>
            </a:r>
            <a:r>
              <a:rPr lang="en-US" altLang="ja-JP" sz="1000" dirty="0">
                <a:solidFill>
                  <a:prstClr val="black"/>
                </a:solidFill>
                <a:latin typeface="HG丸ｺﾞｼｯｸM-PRO" panose="020F0600000000000000" pitchFamily="50" charset="-128"/>
                <a:ea typeface="HG丸ｺﾞｼｯｸM-PRO" panose="020F0600000000000000" pitchFamily="50" charset="-128"/>
              </a:rPr>
              <a:t>29</a:t>
            </a:r>
            <a:r>
              <a:rPr lang="ja-JP" altLang="en-US" sz="1000" dirty="0">
                <a:solidFill>
                  <a:prstClr val="black"/>
                </a:solidFill>
                <a:latin typeface="HG丸ｺﾞｼｯｸM-PRO" panose="020F0600000000000000" pitchFamily="50" charset="-128"/>
                <a:ea typeface="HG丸ｺﾞｼｯｸM-PRO" panose="020F0600000000000000" pitchFamily="50" charset="-128"/>
              </a:rPr>
              <a:t>年</a:t>
            </a:r>
            <a:r>
              <a:rPr lang="en-US" altLang="ja-JP" sz="1000" dirty="0">
                <a:solidFill>
                  <a:prstClr val="black"/>
                </a:solidFill>
                <a:latin typeface="HG丸ｺﾞｼｯｸM-PRO" panose="020F0600000000000000" pitchFamily="50" charset="-128"/>
                <a:ea typeface="HG丸ｺﾞｼｯｸM-PRO" panose="020F0600000000000000" pitchFamily="50" charset="-128"/>
              </a:rPr>
              <a:t>1</a:t>
            </a:r>
            <a:r>
              <a:rPr lang="ja-JP" altLang="en-US" sz="1000" dirty="0">
                <a:solidFill>
                  <a:prstClr val="black"/>
                </a:solidFill>
                <a:latin typeface="HG丸ｺﾞｼｯｸM-PRO" panose="020F0600000000000000" pitchFamily="50" charset="-128"/>
                <a:ea typeface="HG丸ｺﾞｼｯｸM-PRO" panose="020F0600000000000000" pitchFamily="50" charset="-128"/>
              </a:rPr>
              <a:t>に淀川水系の芥川、神崎川水系の箕面川、大和川水系の石見川の３水域を、大阪府では初となるＡＡ類型（良好な水質の水域として全国的に知られている高知県の四万十川などが指定されています。）に指定しました。</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58670" y="7334301"/>
            <a:ext cx="2702012" cy="2026509"/>
          </a:xfrm>
          <a:prstGeom prst="rect">
            <a:avLst/>
          </a:prstGeom>
        </p:spPr>
      </p:pic>
      <p:sp>
        <p:nvSpPr>
          <p:cNvPr id="40" name="テキスト ボックス 39"/>
          <p:cNvSpPr txBox="1"/>
          <p:nvPr/>
        </p:nvSpPr>
        <p:spPr>
          <a:xfrm>
            <a:off x="3355740" y="7289696"/>
            <a:ext cx="1951081" cy="246221"/>
          </a:xfrm>
          <a:prstGeom prst="rect">
            <a:avLst/>
          </a:prstGeom>
          <a:noFill/>
        </p:spPr>
        <p:txBody>
          <a:bodyPr wrap="square" rtlCol="0">
            <a:spAutoFit/>
          </a:bodyPr>
          <a:lstStyle/>
          <a:p>
            <a:r>
              <a:rPr lang="ja-JP" altLang="en-US" sz="1000" dirty="0">
                <a:solidFill>
                  <a:prstClr val="black"/>
                </a:solidFill>
                <a:latin typeface="HG丸ｺﾞｼｯｸM-PRO" panose="020F0600000000000000" pitchFamily="50" charset="-128"/>
                <a:ea typeface="HG丸ｺﾞｼｯｸM-PRO" panose="020F0600000000000000" pitchFamily="50" charset="-128"/>
              </a:rPr>
              <a:t>◀</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写真１３</a:t>
            </a:r>
            <a:r>
              <a:rPr lang="ja-JP" altLang="en-US" sz="1000" dirty="0">
                <a:solidFill>
                  <a:prstClr val="black"/>
                </a:solidFill>
                <a:latin typeface="HG丸ｺﾞｼｯｸM-PRO" panose="020F0600000000000000" pitchFamily="50" charset="-128"/>
                <a:ea typeface="HG丸ｺﾞｼｯｸM-PRO" panose="020F0600000000000000" pitchFamily="50" charset="-128"/>
              </a:rPr>
              <a:t>　淀川水系の</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芥川</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07787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サブタイトル 2"/>
          <p:cNvSpPr txBox="1">
            <a:spLocks/>
          </p:cNvSpPr>
          <p:nvPr/>
        </p:nvSpPr>
        <p:spPr>
          <a:xfrm>
            <a:off x="285092" y="7338265"/>
            <a:ext cx="6336704" cy="2160240"/>
          </a:xfrm>
          <a:prstGeom prst="rect">
            <a:avLst/>
          </a:prstGeom>
          <a:solidFill>
            <a:schemeClr val="accent2">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marL="0" indent="0" algn="just">
              <a:buFont typeface="Arial" panose="020B0604020202020204" pitchFamily="34" charset="0"/>
              <a:buNone/>
            </a:pP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344909" y="7405624"/>
            <a:ext cx="6096875" cy="2092881"/>
          </a:xfrm>
          <a:prstGeom prst="rect">
            <a:avLst/>
          </a:prstGeom>
          <a:noFill/>
        </p:spPr>
        <p:txBody>
          <a:bodyPr wrap="square" rtlCol="0">
            <a:spAutoFit/>
          </a:bodyPr>
          <a:lstStyle/>
          <a:p>
            <a:pPr algn="just"/>
            <a:r>
              <a:rPr lang="ja-JP" altLang="en-US" sz="1000" b="1" dirty="0">
                <a:solidFill>
                  <a:prstClr val="black"/>
                </a:solidFill>
                <a:latin typeface="HG丸ｺﾞｼｯｸM-PRO" panose="020F0600000000000000" pitchFamily="50" charset="-128"/>
                <a:ea typeface="HG丸ｺﾞｼｯｸM-PRO" panose="020F0600000000000000" pitchFamily="50" charset="-128"/>
              </a:rPr>
              <a:t>★コラム</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rPr>
              <a:t>１２　広がりつつ</a:t>
            </a:r>
            <a:r>
              <a:rPr lang="ja-JP" altLang="en-US" sz="1000" b="1" dirty="0">
                <a:solidFill>
                  <a:prstClr val="black"/>
                </a:solidFill>
                <a:latin typeface="HG丸ｺﾞｼｯｸM-PRO" panose="020F0600000000000000" pitchFamily="50" charset="-128"/>
                <a:ea typeface="HG丸ｺﾞｼｯｸM-PRO" panose="020F0600000000000000" pitchFamily="50" charset="-128"/>
              </a:rPr>
              <a:t>あるフードバンク</a:t>
            </a:r>
          </a:p>
          <a:p>
            <a:pPr algn="just"/>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食べ物の製造や流通の過程では、品質に問題がなく食べられるのに、包装の破損や規格外、過剰在庫などの理由で販売できなくなった食べ物が出てしまうことがあります。そのような食べ物を企業などから寄贈してもらい、食べ物を必要としている施設や団体などに提供する活動が「フードバンク」です。</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algn="just"/>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○大阪</a:t>
            </a:r>
            <a:r>
              <a:rPr lang="ja-JP" altLang="en-US" sz="1000" dirty="0">
                <a:solidFill>
                  <a:prstClr val="black"/>
                </a:solidFill>
                <a:latin typeface="HG丸ｺﾞｼｯｸM-PRO" panose="020F0600000000000000" pitchFamily="50" charset="-128"/>
                <a:ea typeface="HG丸ｺﾞｼｯｸM-PRO" panose="020F0600000000000000" pitchFamily="50" charset="-128"/>
              </a:rPr>
              <a:t>府内</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の取組事例</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泉大津市＜泉大津市版フードバンク＞</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just"/>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株式会社ダイエーや大阪いずみ市民生活協同組合と、「生き活き食糧支援（</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泉大津市版フードバンク</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）」に関する協定を締結しています。ダイエーからは賞味期限が迫って</a:t>
            </a:r>
            <a:r>
              <a:rPr lang="ja-JP" altLang="en-US" sz="1000" dirty="0">
                <a:solidFill>
                  <a:prstClr val="black"/>
                </a:solidFill>
                <a:latin typeface="HG丸ｺﾞｼｯｸM-PRO" panose="020F0600000000000000" pitchFamily="50" charset="-128"/>
                <a:ea typeface="HG丸ｺﾞｼｯｸM-PRO" panose="020F0600000000000000" pitchFamily="50" charset="-128"/>
              </a:rPr>
              <a:t>いたり</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外箱の破損などの理由で処分が予定される食品などを、いずみ市民生協からは宅配事業において生じた予備在庫のうち廃棄またはリサイクルを予定している食品について、市が寄贈を受け、生活に困っている世帯に無償で提供しています。</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4" name="フッター プレースホルダー 4"/>
          <p:cNvSpPr>
            <a:spLocks noGrp="1"/>
          </p:cNvSpPr>
          <p:nvPr>
            <p:ph type="ftr" sz="quarter" idx="11"/>
          </p:nvPr>
        </p:nvSpPr>
        <p:spPr>
          <a:xfrm>
            <a:off x="2343150" y="9653588"/>
            <a:ext cx="2171700" cy="249237"/>
          </a:xfrm>
        </p:spPr>
        <p:txBody>
          <a:bodyPr/>
          <a:lstStyle/>
          <a:p>
            <a:r>
              <a:rPr lang="en-US" altLang="ja-JP" sz="1050" dirty="0" smtClean="0">
                <a:solidFill>
                  <a:schemeClr val="tx1"/>
                </a:solidFill>
                <a:latin typeface="Century" panose="02040604050505020304" pitchFamily="18" charset="0"/>
              </a:rPr>
              <a:t>- 12 -</a:t>
            </a:r>
            <a:endParaRPr kumimoji="1" lang="ja-JP" altLang="en-US" sz="1050" dirty="0">
              <a:solidFill>
                <a:schemeClr val="tx1"/>
              </a:solidFill>
              <a:latin typeface="Century" panose="02040604050505020304" pitchFamily="18" charset="0"/>
            </a:endParaRPr>
          </a:p>
        </p:txBody>
      </p:sp>
      <p:sp>
        <p:nvSpPr>
          <p:cNvPr id="45" name="テキスト ボックス 44"/>
          <p:cNvSpPr txBox="1"/>
          <p:nvPr/>
        </p:nvSpPr>
        <p:spPr>
          <a:xfrm>
            <a:off x="260649" y="924288"/>
            <a:ext cx="6336704" cy="707886"/>
          </a:xfrm>
          <a:prstGeom prst="rect">
            <a:avLst/>
          </a:prstGeom>
          <a:noFill/>
        </p:spPr>
        <p:txBody>
          <a:bodyPr wrap="square" rtlCol="0">
            <a:spAutoFit/>
          </a:bodyPr>
          <a:lstStyle/>
          <a:p>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生物多様性がもたらす恩恵（生態系サービス）によって支えられている私たちの食事ですが、食料生産においては台風や大雨といった気象災害を避けることが難しいです。</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一方、まだ食べられるのに捨てられる「食品ロス」が大きな問題となっています。　</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000" dirty="0">
                <a:solidFill>
                  <a:srgbClr val="FF0000"/>
                </a:solidFill>
                <a:latin typeface="HG丸ｺﾞｼｯｸM-PRO" panose="020F0600000000000000" pitchFamily="50" charset="-128"/>
                <a:ea typeface="HG丸ｺﾞｼｯｸM-PRO" panose="020F0600000000000000" pitchFamily="50" charset="-128"/>
              </a:rPr>
              <a:t>　</a:t>
            </a:r>
            <a:r>
              <a:rPr lang="ja-JP" altLang="en-US" sz="1000" dirty="0">
                <a:solidFill>
                  <a:prstClr val="black"/>
                </a:solidFill>
                <a:latin typeface="HG丸ｺﾞｼｯｸM-PRO" panose="020F0600000000000000" pitchFamily="50" charset="-128"/>
                <a:ea typeface="HG丸ｺﾞｼｯｸM-PRO" panose="020F0600000000000000" pitchFamily="50" charset="-128"/>
              </a:rPr>
              <a:t>で</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は、２</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100</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年の大阪の食料事情</a:t>
            </a:r>
            <a:r>
              <a:rPr lang="ja-JP" altLang="en-US" sz="1000" dirty="0">
                <a:solidFill>
                  <a:prstClr val="black"/>
                </a:solidFill>
                <a:latin typeface="HG丸ｺﾞｼｯｸM-PRO" panose="020F0600000000000000" pitchFamily="50" charset="-128"/>
                <a:ea typeface="HG丸ｺﾞｼｯｸM-PRO" panose="020F0600000000000000" pitchFamily="50" charset="-128"/>
              </a:rPr>
              <a:t>はどのようになっているのでしょうか。</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46" name="角丸四角形 45"/>
          <p:cNvSpPr/>
          <p:nvPr/>
        </p:nvSpPr>
        <p:spPr>
          <a:xfrm>
            <a:off x="260649" y="384228"/>
            <a:ext cx="6345470" cy="390043"/>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n>
                  <a:solidFill>
                    <a:prstClr val="white"/>
                  </a:solidFill>
                </a:ln>
                <a:solidFill>
                  <a:prstClr val="white"/>
                </a:solidFill>
                <a:latin typeface="HG丸ｺﾞｼｯｸM-PRO" panose="020F0600000000000000" pitchFamily="50" charset="-128"/>
                <a:ea typeface="HG丸ｺﾞｼｯｸM-PRO" panose="020F0600000000000000" pitchFamily="50" charset="-128"/>
              </a:rPr>
              <a:t>生活環境　②食品　～地産地消の実現～</a:t>
            </a:r>
            <a:endParaRPr lang="ja-JP" altLang="en-US" sz="1200" b="1" dirty="0">
              <a:ln>
                <a:solidFill>
                  <a:prstClr val="white"/>
                </a:solidFill>
              </a:ln>
              <a:solidFill>
                <a:prstClr val="white"/>
              </a:solidFill>
              <a:latin typeface="HG丸ｺﾞｼｯｸM-PRO" panose="020F0600000000000000" pitchFamily="50" charset="-128"/>
              <a:ea typeface="HG丸ｺﾞｼｯｸM-PRO" panose="020F0600000000000000" pitchFamily="50" charset="-128"/>
            </a:endParaRPr>
          </a:p>
        </p:txBody>
      </p:sp>
      <p:sp>
        <p:nvSpPr>
          <p:cNvPr id="52" name="正方形/長方形 51"/>
          <p:cNvSpPr/>
          <p:nvPr/>
        </p:nvSpPr>
        <p:spPr>
          <a:xfrm>
            <a:off x="155570" y="1662757"/>
            <a:ext cx="6581687" cy="542783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テキスト ボックス 52"/>
          <p:cNvSpPr txBox="1"/>
          <p:nvPr/>
        </p:nvSpPr>
        <p:spPr>
          <a:xfrm>
            <a:off x="155192" y="3166586"/>
            <a:ext cx="6582065" cy="1015663"/>
          </a:xfrm>
          <a:prstGeom prst="rect">
            <a:avLst/>
          </a:prstGeom>
          <a:noFill/>
        </p:spPr>
        <p:txBody>
          <a:bodyPr wrap="square" rtlCol="0">
            <a:spAutoFit/>
          </a:bodyPr>
          <a:lstStyle/>
          <a:p>
            <a:r>
              <a:rPr lang="ja-JP" altLang="en-US" sz="1000" dirty="0">
                <a:solidFill>
                  <a:prstClr val="black"/>
                </a:solidFill>
                <a:latin typeface="HG丸ｺﾞｼｯｸM-PRO" panose="020F0600000000000000" pitchFamily="50" charset="-128"/>
                <a:ea typeface="HG丸ｺﾞｼｯｸM-PRO" panose="020F0600000000000000" pitchFamily="50" charset="-128"/>
              </a:rPr>
              <a:t>　農村地には豊かな里山や田園が広がっており、大阪伝統の農産物も多く栽培されています。農林業や畜産業の分野でも</a:t>
            </a:r>
            <a:r>
              <a:rPr lang="en-US" altLang="ja-JP" sz="1000" dirty="0">
                <a:solidFill>
                  <a:prstClr val="black"/>
                </a:solidFill>
                <a:latin typeface="HG丸ｺﾞｼｯｸM-PRO" panose="020F0600000000000000" pitchFamily="50" charset="-128"/>
                <a:ea typeface="HG丸ｺﾞｼｯｸM-PRO" panose="020F0600000000000000" pitchFamily="50" charset="-128"/>
              </a:rPr>
              <a:t>AI</a:t>
            </a:r>
            <a:r>
              <a:rPr lang="ja-JP" altLang="en-US" sz="1000" dirty="0">
                <a:solidFill>
                  <a:prstClr val="black"/>
                </a:solidFill>
                <a:latin typeface="HG丸ｺﾞｼｯｸM-PRO" panose="020F0600000000000000" pitchFamily="50" charset="-128"/>
                <a:ea typeface="HG丸ｺﾞｼｯｸM-PRO" panose="020F0600000000000000" pitchFamily="50" charset="-128"/>
              </a:rPr>
              <a:t>の活用が進み、生産性が向上しています。さらに、気象予報</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技術などの</a:t>
            </a:r>
            <a:r>
              <a:rPr lang="ja-JP" altLang="en-US" sz="1000" dirty="0">
                <a:solidFill>
                  <a:prstClr val="black"/>
                </a:solidFill>
                <a:latin typeface="HG丸ｺﾞｼｯｸM-PRO" panose="020F0600000000000000" pitchFamily="50" charset="-128"/>
                <a:ea typeface="HG丸ｺﾞｼｯｸM-PRO" panose="020F0600000000000000" pitchFamily="50" charset="-128"/>
              </a:rPr>
              <a:t>発達に伴い</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、大雨による農作物</a:t>
            </a:r>
            <a:r>
              <a:rPr lang="ja-JP" altLang="en-US" sz="1000" dirty="0">
                <a:solidFill>
                  <a:prstClr val="black"/>
                </a:solidFill>
                <a:latin typeface="HG丸ｺﾞｼｯｸM-PRO" panose="020F0600000000000000" pitchFamily="50" charset="-128"/>
                <a:ea typeface="HG丸ｺﾞｼｯｸM-PRO" panose="020F0600000000000000" pitchFamily="50" charset="-128"/>
              </a:rPr>
              <a:t>などへの被害が無くなり、安定的な食料生産が可能になっています。</a:t>
            </a:r>
          </a:p>
          <a:p>
            <a:r>
              <a:rPr lang="ja-JP" altLang="en-US" sz="1000" dirty="0">
                <a:solidFill>
                  <a:prstClr val="black"/>
                </a:solidFill>
                <a:latin typeface="HG丸ｺﾞｼｯｸM-PRO" panose="020F0600000000000000" pitchFamily="50" charset="-128"/>
                <a:ea typeface="HG丸ｺﾞｼｯｸM-PRO" panose="020F0600000000000000" pitchFamily="50" charset="-128"/>
              </a:rPr>
              <a:t>　また、かつて「</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魚庭（なにわ）の</a:t>
            </a:r>
            <a:r>
              <a:rPr lang="ja-JP" altLang="en-US" sz="1000" dirty="0">
                <a:solidFill>
                  <a:prstClr val="black"/>
                </a:solidFill>
                <a:latin typeface="HG丸ｺﾞｼｯｸM-PRO" panose="020F0600000000000000" pitchFamily="50" charset="-128"/>
                <a:ea typeface="HG丸ｺﾞｼｯｸM-PRO" panose="020F0600000000000000" pitchFamily="50" charset="-128"/>
              </a:rPr>
              <a:t>海」と呼ばれた豊かな大阪湾や美しい川が再生され、多種多様な魚介類が生息しています。中には、生態系に影響が出ないように品種改良された魚介類も養殖されており</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ニホンウナギ</a:t>
            </a:r>
            <a:r>
              <a:rPr lang="ja-JP" altLang="en-US" sz="1000" dirty="0">
                <a:solidFill>
                  <a:prstClr val="black"/>
                </a:solidFill>
                <a:latin typeface="HG丸ｺﾞｼｯｸM-PRO" panose="020F0600000000000000" pitchFamily="50" charset="-128"/>
                <a:ea typeface="HG丸ｺﾞｼｯｸM-PRO" panose="020F0600000000000000" pitchFamily="50" charset="-128"/>
              </a:rPr>
              <a:t>などの高級食材も、食卓に頻繁に並ぶようになっています。</a:t>
            </a:r>
          </a:p>
        </p:txBody>
      </p:sp>
      <p:pic>
        <p:nvPicPr>
          <p:cNvPr id="54" name="Picture 2" descr="D:\OhigashiT\Desktop\unagi.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62459" y="3915002"/>
            <a:ext cx="352489" cy="362923"/>
          </a:xfrm>
          <a:prstGeom prst="rect">
            <a:avLst/>
          </a:prstGeom>
          <a:noFill/>
          <a:extLst>
            <a:ext uri="{909E8E84-426E-40DD-AFC4-6F175D3DCCD1}">
              <a14:hiddenFill xmlns:a14="http://schemas.microsoft.com/office/drawing/2010/main">
                <a:solidFill>
                  <a:srgbClr val="FFFFFF"/>
                </a:solidFill>
              </a14:hiddenFill>
            </a:ext>
          </a:extLst>
        </p:spPr>
      </p:pic>
      <p:sp>
        <p:nvSpPr>
          <p:cNvPr id="48" name="角丸四角形 47"/>
          <p:cNvSpPr/>
          <p:nvPr/>
        </p:nvSpPr>
        <p:spPr>
          <a:xfrm>
            <a:off x="230435" y="1821372"/>
            <a:ext cx="6348915" cy="6057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9" name="テキスト ボックス 48"/>
          <p:cNvSpPr txBox="1"/>
          <p:nvPr/>
        </p:nvSpPr>
        <p:spPr>
          <a:xfrm>
            <a:off x="534230" y="1866375"/>
            <a:ext cx="6042290" cy="560777"/>
          </a:xfrm>
          <a:prstGeom prst="rect">
            <a:avLst/>
          </a:prstGeom>
          <a:noFill/>
        </p:spPr>
        <p:txBody>
          <a:bodyPr wrap="none" rtlCol="0">
            <a:noAutofit/>
          </a:bodyPr>
          <a:lstStyle/>
          <a:p>
            <a:r>
              <a:rPr lang="ja-JP" altLang="en-US" sz="1000" dirty="0">
                <a:latin typeface="HG丸ｺﾞｼｯｸM-PRO" panose="020F0600000000000000" pitchFamily="50" charset="-128"/>
                <a:ea typeface="HG丸ｺﾞｼｯｸM-PRO" panose="020F0600000000000000" pitchFamily="50" charset="-128"/>
              </a:rPr>
              <a:t>大阪湾でとれたウナギとか、大阪のビルで採れたメロン、食べてみたい</a:t>
            </a:r>
            <a:r>
              <a:rPr lang="ja-JP" altLang="en-US" sz="1000" dirty="0" smtClean="0">
                <a:latin typeface="HG丸ｺﾞｼｯｸM-PRO" panose="020F0600000000000000" pitchFamily="50" charset="-128"/>
                <a:ea typeface="HG丸ｺﾞｼｯｸM-PRO" panose="020F0600000000000000" pitchFamily="50" charset="-128"/>
              </a:rPr>
              <a:t>なぁ</a:t>
            </a:r>
            <a:r>
              <a:rPr lang="ja-JP" altLang="en-US" sz="1000" dirty="0">
                <a:latin typeface="HG丸ｺﾞｼｯｸM-PRO" panose="020F0600000000000000" pitchFamily="50" charset="-128"/>
                <a:ea typeface="HG丸ｺﾞｼｯｸM-PRO" panose="020F0600000000000000" pitchFamily="50" charset="-128"/>
              </a:rPr>
              <a:t>。</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食べ残し、僕きらいや</a:t>
            </a:r>
            <a:r>
              <a:rPr lang="ja-JP" altLang="en-US" sz="1000" dirty="0" err="1">
                <a:latin typeface="HG丸ｺﾞｼｯｸM-PRO" panose="020F0600000000000000" pitchFamily="50" charset="-128"/>
                <a:ea typeface="HG丸ｺﾞｼｯｸM-PRO" panose="020F0600000000000000" pitchFamily="50" charset="-128"/>
              </a:rPr>
              <a:t>ねん</a:t>
            </a:r>
            <a:r>
              <a:rPr lang="ja-JP" altLang="en-US" sz="1000" dirty="0">
                <a:latin typeface="HG丸ｺﾞｼｯｸM-PRO" panose="020F0600000000000000" pitchFamily="50" charset="-128"/>
                <a:ea typeface="HG丸ｺﾞｼｯｸM-PRO" panose="020F0600000000000000" pitchFamily="50" charset="-128"/>
              </a:rPr>
              <a:t>。</a:t>
            </a:r>
            <a:r>
              <a:rPr lang="ja-JP" altLang="en-US" sz="1000" b="1" u="sng" dirty="0">
                <a:latin typeface="HG丸ｺﾞｼｯｸM-PRO" panose="020F0600000000000000" pitchFamily="50" charset="-128"/>
                <a:ea typeface="HG丸ｺﾞｼｯｸM-PRO" panose="020F0600000000000000" pitchFamily="50" charset="-128"/>
              </a:rPr>
              <a:t>まだ食べられるのに捨てられる「食品ロス」が、大阪から無くなったら</a:t>
            </a:r>
            <a:endParaRPr lang="en-US" altLang="ja-JP" sz="1000" b="1" u="sng" dirty="0">
              <a:latin typeface="HG丸ｺﾞｼｯｸM-PRO" panose="020F0600000000000000" pitchFamily="50" charset="-128"/>
              <a:ea typeface="HG丸ｺﾞｼｯｸM-PRO" panose="020F0600000000000000" pitchFamily="50" charset="-128"/>
            </a:endParaRPr>
          </a:p>
          <a:p>
            <a:r>
              <a:rPr lang="ja-JP" altLang="en-US" sz="1000" b="1" u="sng" dirty="0" err="1">
                <a:latin typeface="HG丸ｺﾞｼｯｸM-PRO" panose="020F0600000000000000" pitchFamily="50" charset="-128"/>
                <a:ea typeface="HG丸ｺﾞｼｯｸM-PRO" panose="020F0600000000000000" pitchFamily="50" charset="-128"/>
              </a:rPr>
              <a:t>ええの</a:t>
            </a:r>
            <a:r>
              <a:rPr lang="ja-JP" altLang="en-US" sz="1000" b="1" u="sng" dirty="0" smtClean="0">
                <a:latin typeface="HG丸ｺﾞｼｯｸM-PRO" panose="020F0600000000000000" pitchFamily="50" charset="-128"/>
                <a:ea typeface="HG丸ｺﾞｼｯｸM-PRO" panose="020F0600000000000000" pitchFamily="50" charset="-128"/>
              </a:rPr>
              <a:t>になぁ</a:t>
            </a:r>
            <a:r>
              <a:rPr lang="ja-JP" altLang="en-US" sz="1000" b="1" u="sng" dirty="0">
                <a:latin typeface="HG丸ｺﾞｼｯｸM-PRO" panose="020F0600000000000000" pitchFamily="50" charset="-128"/>
                <a:ea typeface="HG丸ｺﾞｼｯｸM-PRO" panose="020F0600000000000000" pitchFamily="50" charset="-128"/>
              </a:rPr>
              <a:t>。</a:t>
            </a:r>
          </a:p>
        </p:txBody>
      </p:sp>
      <p:pic>
        <p:nvPicPr>
          <p:cNvPr id="5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3645" y="1884597"/>
            <a:ext cx="386841" cy="34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正方形/長方形 50"/>
          <p:cNvSpPr/>
          <p:nvPr/>
        </p:nvSpPr>
        <p:spPr>
          <a:xfrm>
            <a:off x="245890" y="2666665"/>
            <a:ext cx="6336704" cy="260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prstClr val="white"/>
                </a:solidFill>
                <a:latin typeface="HG丸ｺﾞｼｯｸM-PRO" panose="020F0600000000000000" pitchFamily="50" charset="-128"/>
                <a:ea typeface="HG丸ｺﾞｼｯｸM-PRO" panose="020F0600000000000000" pitchFamily="50" charset="-128"/>
              </a:rPr>
              <a:t>＜農村地・川・海～技術</a:t>
            </a:r>
            <a:r>
              <a:rPr lang="ja-JP" altLang="en-US" sz="1100" b="1" dirty="0" smtClean="0">
                <a:solidFill>
                  <a:prstClr val="white"/>
                </a:solidFill>
                <a:latin typeface="HG丸ｺﾞｼｯｸM-PRO" panose="020F0600000000000000" pitchFamily="50" charset="-128"/>
                <a:ea typeface="HG丸ｺﾞｼｯｸM-PRO" panose="020F0600000000000000" pitchFamily="50" charset="-128"/>
              </a:rPr>
              <a:t>革新と生物多様性に支えられた食料生産～＞</a:t>
            </a:r>
            <a:endParaRPr lang="ja-JP" altLang="en-US" sz="11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259965" y="4557626"/>
            <a:ext cx="6336704" cy="260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prstClr val="white"/>
                </a:solidFill>
                <a:latin typeface="HG丸ｺﾞｼｯｸM-PRO" panose="020F0600000000000000" pitchFamily="50" charset="-128"/>
                <a:ea typeface="HG丸ｺﾞｼｯｸM-PRO" panose="020F0600000000000000" pitchFamily="50" charset="-128"/>
              </a:rPr>
              <a:t>＜</a:t>
            </a:r>
            <a:r>
              <a:rPr lang="ja-JP" altLang="en-US" sz="1100" b="1" dirty="0" smtClean="0">
                <a:solidFill>
                  <a:prstClr val="white"/>
                </a:solidFill>
                <a:latin typeface="HG丸ｺﾞｼｯｸM-PRO" panose="020F0600000000000000" pitchFamily="50" charset="-128"/>
                <a:ea typeface="HG丸ｺﾞｼｯｸM-PRO" panose="020F0600000000000000" pitchFamily="50" charset="-128"/>
              </a:rPr>
              <a:t>都市部～食品ロスゼロの実現～＞</a:t>
            </a:r>
            <a:endParaRPr lang="ja-JP" altLang="en-US" sz="11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256404" y="4998005"/>
            <a:ext cx="4166323" cy="1323439"/>
          </a:xfrm>
          <a:prstGeom prst="rect">
            <a:avLst/>
          </a:prstGeom>
          <a:noFill/>
        </p:spPr>
        <p:txBody>
          <a:bodyPr wrap="square" rtlCol="0">
            <a:spAutoFit/>
          </a:bodyPr>
          <a:lstStyle/>
          <a:p>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大都市の一角にある高層ビルの中では、農産物が栽培されています。そのビルの壁には太陽光発電用のパネルが取り付けられ、その太陽エネルギーを用いて、日夜栽培が行われています。栽培されている農産物は、</a:t>
            </a:r>
            <a:r>
              <a:rPr lang="ja-JP" altLang="en-US" sz="1000" dirty="0">
                <a:solidFill>
                  <a:prstClr val="black"/>
                </a:solidFill>
                <a:latin typeface="HG丸ｺﾞｼｯｸM-PRO" panose="020F0600000000000000" pitchFamily="50" charset="-128"/>
                <a:ea typeface="HG丸ｺﾞｼｯｸM-PRO" panose="020F0600000000000000" pitchFamily="50" charset="-128"/>
              </a:rPr>
              <a:t>お米や</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野菜、果物など多種多様にわたっています。大量消費地で生産され、毎日</a:t>
            </a:r>
            <a:r>
              <a:rPr lang="ja-JP" altLang="en-US" sz="1000" dirty="0">
                <a:solidFill>
                  <a:prstClr val="black"/>
                </a:solidFill>
                <a:latin typeface="HG丸ｺﾞｼｯｸM-PRO" panose="020F0600000000000000" pitchFamily="50" charset="-128"/>
                <a:ea typeface="HG丸ｺﾞｼｯｸM-PRO" panose="020F0600000000000000" pitchFamily="50" charset="-128"/>
              </a:rPr>
              <a:t>必要な分</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だけ</a:t>
            </a:r>
            <a:r>
              <a:rPr lang="ja-JP" altLang="en-US" sz="1000" dirty="0">
                <a:solidFill>
                  <a:prstClr val="black"/>
                </a:solidFill>
                <a:latin typeface="HG丸ｺﾞｼｯｸM-PRO" panose="020F0600000000000000" pitchFamily="50" charset="-128"/>
                <a:ea typeface="HG丸ｺﾞｼｯｸM-PRO" panose="020F0600000000000000" pitchFamily="50" charset="-128"/>
              </a:rPr>
              <a:t>が</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収穫されて、その</a:t>
            </a:r>
            <a:r>
              <a:rPr lang="ja-JP" altLang="en-US" sz="1000" dirty="0">
                <a:solidFill>
                  <a:prstClr val="black"/>
                </a:solidFill>
                <a:latin typeface="HG丸ｺﾞｼｯｸM-PRO" panose="020F0600000000000000" pitchFamily="50" charset="-128"/>
                <a:ea typeface="HG丸ｺﾞｼｯｸM-PRO" panose="020F0600000000000000" pitchFamily="50" charset="-128"/>
              </a:rPr>
              <a:t>場で</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業者</a:t>
            </a:r>
            <a:r>
              <a:rPr lang="ja-JP" altLang="en-US" sz="1000" dirty="0">
                <a:solidFill>
                  <a:prstClr val="black"/>
                </a:solidFill>
                <a:latin typeface="HG丸ｺﾞｼｯｸM-PRO" panose="020F0600000000000000" pitchFamily="50" charset="-128"/>
                <a:ea typeface="HG丸ｺﾞｼｯｸM-PRO" panose="020F0600000000000000" pitchFamily="50" charset="-128"/>
              </a:rPr>
              <a:t>や個人</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に販売</a:t>
            </a:r>
            <a:r>
              <a:rPr lang="ja-JP" altLang="en-US" sz="1000" dirty="0">
                <a:solidFill>
                  <a:prstClr val="black"/>
                </a:solidFill>
                <a:latin typeface="HG丸ｺﾞｼｯｸM-PRO" panose="020F0600000000000000" pitchFamily="50" charset="-128"/>
                <a:ea typeface="HG丸ｺﾞｼｯｸM-PRO" panose="020F0600000000000000" pitchFamily="50" charset="-128"/>
              </a:rPr>
              <a:t>されるため</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、食品ロスも発生していません。また、事業所や家庭で発生した調理</a:t>
            </a:r>
            <a:r>
              <a:rPr lang="ja-JP" altLang="en-US" sz="1000" dirty="0" err="1" smtClean="0">
                <a:solidFill>
                  <a:prstClr val="black"/>
                </a:solidFill>
                <a:latin typeface="HG丸ｺﾞｼｯｸM-PRO" panose="020F0600000000000000" pitchFamily="50" charset="-128"/>
                <a:ea typeface="HG丸ｺﾞｼｯｸM-PRO" panose="020F0600000000000000" pitchFamily="50" charset="-128"/>
              </a:rPr>
              <a:t>くず</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等は、各ビルに集められ、栽培時の肥料として活用される仕組みが出来上がっています。</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1" name="テキスト ボックス 40"/>
          <p:cNvSpPr txBox="1"/>
          <p:nvPr/>
        </p:nvSpPr>
        <p:spPr>
          <a:xfrm>
            <a:off x="188640" y="6623120"/>
            <a:ext cx="6433156" cy="246221"/>
          </a:xfrm>
          <a:prstGeom prst="rect">
            <a:avLst/>
          </a:prstGeom>
          <a:noFill/>
        </p:spPr>
        <p:txBody>
          <a:bodyPr wrap="square" rtlCol="0">
            <a:spAutoFit/>
          </a:bodyPr>
          <a:lstStyle/>
          <a:p>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２</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100</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年の大阪では、豊かな生態系サービスと環境関連技術の革新により、食品ロスもゼロになっています。</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28" name="グループ化 27"/>
          <p:cNvGrpSpPr/>
          <p:nvPr/>
        </p:nvGrpSpPr>
        <p:grpSpPr>
          <a:xfrm>
            <a:off x="4375293" y="4998005"/>
            <a:ext cx="2312380" cy="1440161"/>
            <a:chOff x="4375293" y="677524"/>
            <a:chExt cx="2312380" cy="1440161"/>
          </a:xfrm>
        </p:grpSpPr>
        <p:sp>
          <p:nvSpPr>
            <p:cNvPr id="29" name="雲形吹き出し 28"/>
            <p:cNvSpPr/>
            <p:nvPr/>
          </p:nvSpPr>
          <p:spPr>
            <a:xfrm>
              <a:off x="5760869" y="1521005"/>
              <a:ext cx="926804" cy="596680"/>
            </a:xfrm>
            <a:prstGeom prst="cloudCallout">
              <a:avLst>
                <a:gd name="adj1" fmla="val -62794"/>
                <a:gd name="adj2" fmla="val -23577"/>
              </a:avLst>
            </a:prstGeom>
            <a:noFill/>
            <a:ln w="31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雲形吹き出し 29"/>
            <p:cNvSpPr/>
            <p:nvPr/>
          </p:nvSpPr>
          <p:spPr>
            <a:xfrm>
              <a:off x="5499230" y="762791"/>
              <a:ext cx="1102623" cy="769829"/>
            </a:xfrm>
            <a:prstGeom prst="cloudCallout">
              <a:avLst>
                <a:gd name="adj1" fmla="val -61066"/>
                <a:gd name="adj2" fmla="val 26739"/>
              </a:avLst>
            </a:prstGeom>
            <a:noFill/>
            <a:ln w="31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31" name="Picture 3" descr="D:\OhigashiT\Desktop\job_syokubutsu_koujou.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24255" y="762791"/>
              <a:ext cx="617261" cy="725121"/>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グループ化 32"/>
            <p:cNvGrpSpPr/>
            <p:nvPr/>
          </p:nvGrpSpPr>
          <p:grpSpPr>
            <a:xfrm>
              <a:off x="4422726" y="1113574"/>
              <a:ext cx="1256523" cy="1004111"/>
              <a:chOff x="2231232" y="2780928"/>
              <a:chExt cx="3810000" cy="3440811"/>
            </a:xfrm>
          </p:grpSpPr>
          <p:pic>
            <p:nvPicPr>
              <p:cNvPr id="42" name="Picture 2" descr="D:\KuroiwaF\Desktop\環境白書WG\イラスト屋\tatemono_buildings.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31232" y="2821314"/>
                <a:ext cx="3810000" cy="34004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D:\KuroiwaF\Desktop\環境白書WG\イラスト屋\solar_panel.pn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b="22190"/>
              <a:stretch/>
            </p:blipFill>
            <p:spPr bwMode="auto">
              <a:xfrm>
                <a:off x="2346140" y="2780928"/>
                <a:ext cx="1217748" cy="715913"/>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3" descr="D:\KuroiwaF\Desktop\環境白書WG\イラスト屋\sun_yellow1.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375293" y="677524"/>
              <a:ext cx="355241" cy="36004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D:\KuroiwaF\Desktop\環境白書WG\イラスト屋\takuhai_yasai_box.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996322" y="1577625"/>
              <a:ext cx="493018" cy="4930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81923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サブタイトル 2"/>
          <p:cNvSpPr txBox="1">
            <a:spLocks/>
          </p:cNvSpPr>
          <p:nvPr/>
        </p:nvSpPr>
        <p:spPr>
          <a:xfrm>
            <a:off x="266777" y="7999315"/>
            <a:ext cx="6309744" cy="1499190"/>
          </a:xfrm>
          <a:prstGeom prst="rect">
            <a:avLst/>
          </a:prstGeom>
          <a:solidFill>
            <a:schemeClr val="accent2">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a:p>
            <a:pPr marL="0" indent="0">
              <a:lnSpc>
                <a:spcPct val="120000"/>
              </a:lnSpc>
              <a:buFont typeface="Arial" panose="020B0604020202020204" pitchFamily="34" charset="0"/>
              <a:buNone/>
            </a:pP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　</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334831" y="8045835"/>
            <a:ext cx="6099425" cy="246221"/>
          </a:xfrm>
          <a:prstGeom prst="rect">
            <a:avLst/>
          </a:prstGeom>
          <a:noFill/>
        </p:spPr>
        <p:txBody>
          <a:bodyPr wrap="square" rtlCol="0">
            <a:spAutoFit/>
          </a:bodyPr>
          <a:lstStyle/>
          <a:p>
            <a:pPr algn="just"/>
            <a:r>
              <a:rPr lang="ja-JP" altLang="en-US" sz="1000" b="1" dirty="0" smtClean="0">
                <a:solidFill>
                  <a:prstClr val="black"/>
                </a:solidFill>
                <a:latin typeface="HG丸ｺﾞｼｯｸM-PRO" panose="020F0600000000000000" pitchFamily="50" charset="-128"/>
                <a:ea typeface="HG丸ｺﾞｼｯｸM-PRO" panose="020F0600000000000000" pitchFamily="50" charset="-128"/>
              </a:rPr>
              <a:t>★コラム１３　ペットボトルを分解できる細菌</a:t>
            </a:r>
            <a:endParaRPr lang="ja-JP" altLang="en-US" sz="1000" b="1"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17" name="グループ化 16"/>
          <p:cNvGrpSpPr/>
          <p:nvPr/>
        </p:nvGrpSpPr>
        <p:grpSpPr>
          <a:xfrm rot="1179681">
            <a:off x="5827029" y="8373081"/>
            <a:ext cx="537998" cy="662218"/>
            <a:chOff x="494680" y="3186440"/>
            <a:chExt cx="3006072" cy="3810000"/>
          </a:xfrm>
        </p:grpSpPr>
        <p:pic>
          <p:nvPicPr>
            <p:cNvPr id="20" name="Picture 15" descr="D:\KuroiwaF\Desktop\環境白書WG\イラスト屋\petbottle_empty.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94680" y="3186440"/>
              <a:ext cx="27336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D:\KuroiwaF\Desktop\環境白書WG\イラスト屋\recycle_mark.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752222">
              <a:off x="1643689" y="4293096"/>
              <a:ext cx="1857063" cy="163885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テキスト ボックス 25"/>
          <p:cNvSpPr txBox="1"/>
          <p:nvPr/>
        </p:nvSpPr>
        <p:spPr>
          <a:xfrm>
            <a:off x="355180" y="8292056"/>
            <a:ext cx="5376128" cy="1169551"/>
          </a:xfrm>
          <a:prstGeom prst="rect">
            <a:avLst/>
          </a:prstGeom>
          <a:noFill/>
        </p:spPr>
        <p:txBody>
          <a:bodyPr wrap="square" rtlCol="0">
            <a:spAutoFit/>
          </a:bodyPr>
          <a:lstStyle/>
          <a:p>
            <a:pPr algn="just"/>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2016</a:t>
            </a:r>
            <a:r>
              <a:rPr lang="ja-JP" altLang="en-US" sz="1000" dirty="0">
                <a:solidFill>
                  <a:prstClr val="black"/>
                </a:solidFill>
                <a:latin typeface="HG丸ｺﾞｼｯｸM-PRO" panose="020F0600000000000000" pitchFamily="50" charset="-128"/>
                <a:ea typeface="HG丸ｺﾞｼｯｸM-PRO" panose="020F0600000000000000" pitchFamily="50" charset="-128"/>
              </a:rPr>
              <a:t>年</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、ペットボトルの原料である</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PET</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ポリエチレンテレフタレート）を分解する細菌が、自然界から発見されたこと</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が発表</a:t>
            </a:r>
            <a:r>
              <a:rPr lang="ja-JP" altLang="en-US" sz="1000" dirty="0">
                <a:solidFill>
                  <a:prstClr val="black"/>
                </a:solidFill>
                <a:latin typeface="HG丸ｺﾞｼｯｸM-PRO" panose="020F0600000000000000" pitchFamily="50" charset="-128"/>
                <a:ea typeface="HG丸ｺﾞｼｯｸM-PRO" panose="020F0600000000000000" pitchFamily="50" charset="-128"/>
              </a:rPr>
              <a:t>され、注目されています。発見された細菌は、大阪府堺市内で採取したサンプル由来であることから、</a:t>
            </a:r>
            <a:r>
              <a:rPr lang="en-US" altLang="ja-JP" sz="1000" i="1" dirty="0" err="1">
                <a:solidFill>
                  <a:prstClr val="black"/>
                </a:solidFill>
                <a:latin typeface="HG丸ｺﾞｼｯｸM-PRO" panose="020F0600000000000000" pitchFamily="50" charset="-128"/>
                <a:ea typeface="HG丸ｺﾞｼｯｸM-PRO" panose="020F0600000000000000" pitchFamily="50" charset="-128"/>
              </a:rPr>
              <a:t>Ideonella</a:t>
            </a:r>
            <a:r>
              <a:rPr lang="en-US" altLang="ja-JP" sz="1000" i="1" dirty="0">
                <a:solidFill>
                  <a:prstClr val="black"/>
                </a:solidFill>
                <a:latin typeface="HG丸ｺﾞｼｯｸM-PRO" panose="020F0600000000000000" pitchFamily="50" charset="-128"/>
                <a:ea typeface="HG丸ｺﾞｼｯｸM-PRO" panose="020F0600000000000000" pitchFamily="50" charset="-128"/>
              </a:rPr>
              <a:t> </a:t>
            </a:r>
            <a:r>
              <a:rPr lang="en-US" altLang="ja-JP" sz="1000" i="1" dirty="0" err="1">
                <a:solidFill>
                  <a:prstClr val="black"/>
                </a:solidFill>
                <a:latin typeface="HG丸ｺﾞｼｯｸM-PRO" panose="020F0600000000000000" pitchFamily="50" charset="-128"/>
                <a:ea typeface="HG丸ｺﾞｼｯｸM-PRO" panose="020F0600000000000000" pitchFamily="50" charset="-128"/>
              </a:rPr>
              <a:t>sakaiensis</a:t>
            </a:r>
            <a:r>
              <a:rPr lang="en-US" altLang="ja-JP" sz="100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a:solidFill>
                  <a:prstClr val="black"/>
                </a:solidFill>
                <a:latin typeface="HG丸ｺﾞｼｯｸM-PRO" panose="020F0600000000000000" pitchFamily="50" charset="-128"/>
                <a:ea typeface="HG丸ｺﾞｼｯｸM-PRO" panose="020F0600000000000000" pitchFamily="50" charset="-128"/>
              </a:rPr>
              <a:t>ｲﾃﾞｵﾈﾗ ｻｶｲｴﾝｼｽ</a:t>
            </a:r>
            <a:r>
              <a:rPr lang="en-US" altLang="ja-JP" sz="1000" dirty="0">
                <a:solidFill>
                  <a:prstClr val="black"/>
                </a:solidFill>
                <a:latin typeface="HG丸ｺﾞｼｯｸM-PRO" panose="020F0600000000000000" pitchFamily="50" charset="-128"/>
                <a:ea typeface="HG丸ｺﾞｼｯｸM-PRO" panose="020F0600000000000000" pitchFamily="50" charset="-128"/>
              </a:rPr>
              <a:t>) 201-F6</a:t>
            </a:r>
            <a:r>
              <a:rPr lang="ja-JP" altLang="en-US" sz="1000" dirty="0">
                <a:solidFill>
                  <a:prstClr val="black"/>
                </a:solidFill>
                <a:latin typeface="HG丸ｺﾞｼｯｸM-PRO" panose="020F0600000000000000" pitchFamily="50" charset="-128"/>
                <a:ea typeface="HG丸ｺﾞｼｯｸM-PRO" panose="020F0600000000000000" pitchFamily="50" charset="-128"/>
              </a:rPr>
              <a:t>株と命名され、</a:t>
            </a:r>
            <a:r>
              <a:rPr lang="en-US" altLang="ja-JP" sz="1000" dirty="0">
                <a:solidFill>
                  <a:prstClr val="black"/>
                </a:solidFill>
                <a:latin typeface="HG丸ｺﾞｼｯｸM-PRO" panose="020F0600000000000000" pitchFamily="50" charset="-128"/>
                <a:ea typeface="HG丸ｺﾞｼｯｸM-PRO" panose="020F0600000000000000" pitchFamily="50" charset="-128"/>
              </a:rPr>
              <a:t>PET</a:t>
            </a:r>
            <a:r>
              <a:rPr lang="ja-JP" altLang="en-US" sz="1000" dirty="0">
                <a:solidFill>
                  <a:prstClr val="black"/>
                </a:solidFill>
                <a:latin typeface="HG丸ｺﾞｼｯｸM-PRO" panose="020F0600000000000000" pitchFamily="50" charset="-128"/>
                <a:ea typeface="HG丸ｺﾞｼｯｸM-PRO" panose="020F0600000000000000" pitchFamily="50" charset="-128"/>
              </a:rPr>
              <a:t>を分解する２種類の酵素を生産し、自然環境中で</a:t>
            </a:r>
            <a:r>
              <a:rPr lang="en-US" altLang="ja-JP" sz="1000" dirty="0">
                <a:solidFill>
                  <a:prstClr val="black"/>
                </a:solidFill>
                <a:latin typeface="HG丸ｺﾞｼｯｸM-PRO" panose="020F0600000000000000" pitchFamily="50" charset="-128"/>
                <a:ea typeface="HG丸ｺﾞｼｯｸM-PRO" panose="020F0600000000000000" pitchFamily="50" charset="-128"/>
              </a:rPr>
              <a:t>PET</a:t>
            </a:r>
            <a:r>
              <a:rPr lang="ja-JP" altLang="en-US" sz="1000" dirty="0">
                <a:solidFill>
                  <a:prstClr val="black"/>
                </a:solidFill>
                <a:latin typeface="HG丸ｺﾞｼｯｸM-PRO" panose="020F0600000000000000" pitchFamily="50" charset="-128"/>
                <a:ea typeface="HG丸ｺﾞｼｯｸM-PRO" panose="020F0600000000000000" pitchFamily="50" charset="-128"/>
              </a:rPr>
              <a:t>を栄養源として増殖していることが確認されています。</a:t>
            </a:r>
          </a:p>
          <a:p>
            <a:pPr algn="just"/>
            <a:r>
              <a:rPr lang="ja-JP" altLang="en-US" sz="1000" dirty="0">
                <a:solidFill>
                  <a:prstClr val="black"/>
                </a:solidFill>
                <a:latin typeface="HG丸ｺﾞｼｯｸM-PRO" panose="020F0600000000000000" pitchFamily="50" charset="-128"/>
                <a:ea typeface="HG丸ｺﾞｼｯｸM-PRO" panose="020F0600000000000000" pitchFamily="50" charset="-128"/>
              </a:rPr>
              <a:t>　これまで、自然界では分解されることはないと考えられてきた</a:t>
            </a:r>
            <a:r>
              <a:rPr lang="en-US" altLang="ja-JP" sz="1000" dirty="0">
                <a:solidFill>
                  <a:prstClr val="black"/>
                </a:solidFill>
                <a:latin typeface="HG丸ｺﾞｼｯｸM-PRO" panose="020F0600000000000000" pitchFamily="50" charset="-128"/>
                <a:ea typeface="HG丸ｺﾞｼｯｸM-PRO" panose="020F0600000000000000" pitchFamily="50" charset="-128"/>
              </a:rPr>
              <a:t>PET</a:t>
            </a:r>
            <a:r>
              <a:rPr lang="ja-JP" altLang="en-US" sz="1000" dirty="0">
                <a:solidFill>
                  <a:prstClr val="black"/>
                </a:solidFill>
                <a:latin typeface="HG丸ｺﾞｼｯｸM-PRO" panose="020F0600000000000000" pitchFamily="50" charset="-128"/>
                <a:ea typeface="HG丸ｺﾞｼｯｸM-PRO" panose="020F0600000000000000" pitchFamily="50" charset="-128"/>
              </a:rPr>
              <a:t>ですが、今後の研究が進めば、環境に負荷をかけないリサイクルが可能になるかもしれないです</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ね。</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フッター プレースホルダー 4"/>
          <p:cNvSpPr>
            <a:spLocks noGrp="1"/>
          </p:cNvSpPr>
          <p:nvPr>
            <p:ph type="ftr" sz="quarter" idx="11"/>
          </p:nvPr>
        </p:nvSpPr>
        <p:spPr>
          <a:xfrm>
            <a:off x="2343150" y="9564688"/>
            <a:ext cx="2171700" cy="338137"/>
          </a:xfrm>
        </p:spPr>
        <p:txBody>
          <a:bodyPr/>
          <a:lstStyle/>
          <a:p>
            <a:r>
              <a:rPr lang="en-US" altLang="ja-JP" sz="1050" dirty="0" smtClean="0">
                <a:solidFill>
                  <a:schemeClr val="tx1"/>
                </a:solidFill>
                <a:latin typeface="Century" panose="02040604050505020304" pitchFamily="18" charset="0"/>
              </a:rPr>
              <a:t>- 13 -</a:t>
            </a:r>
            <a:endParaRPr kumimoji="1" lang="ja-JP" altLang="en-US" sz="1050" dirty="0">
              <a:solidFill>
                <a:schemeClr val="tx1"/>
              </a:solidFill>
              <a:latin typeface="Century" panose="02040604050505020304" pitchFamily="18" charset="0"/>
            </a:endParaRPr>
          </a:p>
        </p:txBody>
      </p:sp>
      <p:sp>
        <p:nvSpPr>
          <p:cNvPr id="25" name="角丸四角形 24"/>
          <p:cNvSpPr/>
          <p:nvPr/>
        </p:nvSpPr>
        <p:spPr>
          <a:xfrm>
            <a:off x="266774" y="362490"/>
            <a:ext cx="6336705" cy="390043"/>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n>
                  <a:solidFill>
                    <a:prstClr val="white"/>
                  </a:solidFill>
                </a:ln>
                <a:solidFill>
                  <a:prstClr val="white"/>
                </a:solidFill>
                <a:latin typeface="HG丸ｺﾞｼｯｸM-PRO" panose="020F0600000000000000" pitchFamily="50" charset="-128"/>
                <a:ea typeface="HG丸ｺﾞｼｯｸM-PRO" panose="020F0600000000000000" pitchFamily="50" charset="-128"/>
              </a:rPr>
              <a:t>廃棄物　～街から「廃棄物」が消える～</a:t>
            </a:r>
            <a:endParaRPr lang="ja-JP" altLang="en-US" sz="1200" b="1" dirty="0">
              <a:ln>
                <a:solidFill>
                  <a:prstClr val="white"/>
                </a:solidFill>
              </a:ln>
              <a:solidFill>
                <a:prstClr val="white"/>
              </a:solidFill>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344909" y="1006208"/>
            <a:ext cx="3309116" cy="1323439"/>
          </a:xfrm>
          <a:prstGeom prst="rect">
            <a:avLst/>
          </a:prstGeom>
          <a:noFill/>
        </p:spPr>
        <p:txBody>
          <a:bodyPr wrap="square" rtlCol="0">
            <a:spAutoFit/>
          </a:bodyPr>
          <a:lstStyle/>
          <a:p>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廃棄物」</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は、</a:t>
            </a:r>
            <a:r>
              <a:rPr lang="ja-JP" altLang="en-US" sz="1000" dirty="0">
                <a:solidFill>
                  <a:prstClr val="black"/>
                </a:solidFill>
                <a:latin typeface="HG丸ｺﾞｼｯｸM-PRO" panose="020F0600000000000000" pitchFamily="50" charset="-128"/>
                <a:ea typeface="HG丸ｺﾞｼｯｸM-PRO" panose="020F0600000000000000" pitchFamily="50" charset="-128"/>
              </a:rPr>
              <a:t>大きく私たちの日常生活で生じる生活系</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ごみなどの「一般廃棄物」</a:t>
            </a:r>
            <a:r>
              <a:rPr lang="ja-JP" altLang="en-US" sz="1000" dirty="0">
                <a:solidFill>
                  <a:prstClr val="black"/>
                </a:solidFill>
                <a:latin typeface="HG丸ｺﾞｼｯｸM-PRO" panose="020F0600000000000000" pitchFamily="50" charset="-128"/>
                <a:ea typeface="HG丸ｺﾞｼｯｸM-PRO" panose="020F0600000000000000" pitchFamily="50" charset="-128"/>
              </a:rPr>
              <a:t>と事業活動によって</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生じる「産業廃棄物」に二分されます</a:t>
            </a:r>
            <a:r>
              <a:rPr lang="ja-JP" altLang="en-US" sz="1000" dirty="0">
                <a:solidFill>
                  <a:prstClr val="black"/>
                </a:solidFill>
                <a:latin typeface="HG丸ｺﾞｼｯｸM-PRO" panose="020F0600000000000000" pitchFamily="50" charset="-128"/>
                <a:ea typeface="HG丸ｺﾞｼｯｸM-PRO" panose="020F0600000000000000" pitchFamily="50" charset="-128"/>
              </a:rPr>
              <a:t>。平成の</a:t>
            </a:r>
            <a:r>
              <a:rPr lang="en-US" altLang="ja-JP" sz="1000" dirty="0">
                <a:solidFill>
                  <a:prstClr val="black"/>
                </a:solidFill>
                <a:latin typeface="HG丸ｺﾞｼｯｸM-PRO" panose="020F0600000000000000" pitchFamily="50" charset="-128"/>
                <a:ea typeface="HG丸ｺﾞｼｯｸM-PRO" panose="020F0600000000000000" pitchFamily="50" charset="-128"/>
              </a:rPr>
              <a:t>30</a:t>
            </a:r>
            <a:r>
              <a:rPr lang="ja-JP" altLang="en-US" sz="1000" dirty="0">
                <a:solidFill>
                  <a:prstClr val="black"/>
                </a:solidFill>
                <a:latin typeface="HG丸ｺﾞｼｯｸM-PRO" panose="020F0600000000000000" pitchFamily="50" charset="-128"/>
                <a:ea typeface="HG丸ｺﾞｼｯｸM-PRO" panose="020F0600000000000000" pitchFamily="50" charset="-128"/>
              </a:rPr>
              <a:t>年間で</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３Ｒ（リデュース・リユース・リサイクル）の</a:t>
            </a:r>
            <a:r>
              <a:rPr lang="ja-JP" altLang="en-US" sz="1000" dirty="0">
                <a:solidFill>
                  <a:prstClr val="black"/>
                </a:solidFill>
                <a:latin typeface="HG丸ｺﾞｼｯｸM-PRO" panose="020F0600000000000000" pitchFamily="50" charset="-128"/>
                <a:ea typeface="HG丸ｺﾞｼｯｸM-PRO" panose="020F0600000000000000" pitchFamily="50" charset="-128"/>
              </a:rPr>
              <a:t>取組みが進み</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、一人一日当たりのごみ排出量などは減少しています。</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では、</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2100</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年の大阪の廃棄物</a:t>
            </a:r>
            <a:r>
              <a:rPr lang="ja-JP" altLang="en-US" sz="1000" dirty="0">
                <a:solidFill>
                  <a:prstClr val="black"/>
                </a:solidFill>
                <a:latin typeface="HG丸ｺﾞｼｯｸM-PRO" panose="020F0600000000000000" pitchFamily="50" charset="-128"/>
                <a:ea typeface="HG丸ｺﾞｼｯｸM-PRO" panose="020F0600000000000000" pitchFamily="50" charset="-128"/>
              </a:rPr>
              <a:t>事情はどのようになっているのでしょうか。</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30" name="正方形/長方形 29"/>
          <p:cNvSpPr/>
          <p:nvPr/>
        </p:nvSpPr>
        <p:spPr>
          <a:xfrm>
            <a:off x="3752706" y="1049955"/>
            <a:ext cx="2872261" cy="23764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テキスト ボックス 30"/>
          <p:cNvSpPr txBox="1"/>
          <p:nvPr/>
        </p:nvSpPr>
        <p:spPr>
          <a:xfrm>
            <a:off x="4422727" y="3255873"/>
            <a:ext cx="1602915" cy="184666"/>
          </a:xfrm>
          <a:prstGeom prst="rect">
            <a:avLst/>
          </a:prstGeom>
          <a:noFill/>
        </p:spPr>
        <p:txBody>
          <a:bodyPr wrap="square" rtlCol="0">
            <a:spAutoFit/>
          </a:bodyPr>
          <a:lstStyle/>
          <a:p>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図３　一般</a:t>
            </a:r>
            <a:r>
              <a:rPr lang="ja-JP" altLang="en-US" sz="600" dirty="0">
                <a:solidFill>
                  <a:prstClr val="black"/>
                </a:solidFill>
                <a:latin typeface="HG丸ｺﾞｼｯｸM-PRO" panose="020F0600000000000000" pitchFamily="50" charset="-128"/>
                <a:ea typeface="HG丸ｺﾞｼｯｸM-PRO" panose="020F0600000000000000" pitchFamily="50" charset="-128"/>
              </a:rPr>
              <a:t>廃棄物の最終処分量等の推移</a:t>
            </a:r>
          </a:p>
        </p:txBody>
      </p:sp>
      <p:pic>
        <p:nvPicPr>
          <p:cNvPr id="32"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74417" y="1085029"/>
            <a:ext cx="2818691" cy="220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正方形/長方形 32"/>
          <p:cNvSpPr/>
          <p:nvPr/>
        </p:nvSpPr>
        <p:spPr>
          <a:xfrm>
            <a:off x="140812" y="3641737"/>
            <a:ext cx="6546861" cy="425173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テキスト ボックス 10"/>
          <p:cNvSpPr txBox="1"/>
          <p:nvPr/>
        </p:nvSpPr>
        <p:spPr>
          <a:xfrm>
            <a:off x="188640" y="6708195"/>
            <a:ext cx="6466227" cy="1015663"/>
          </a:xfrm>
          <a:prstGeom prst="rect">
            <a:avLst/>
          </a:prstGeom>
          <a:noFill/>
        </p:spPr>
        <p:txBody>
          <a:bodyPr wrap="square" rtlCol="0">
            <a:spAutoFit/>
          </a:bodyPr>
          <a:lstStyle/>
          <a:p>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産業廃棄物の処理においては、高度な分解能を持つ新たな微生物の登場により、処分が難しかった廃棄物も、生態系に必要な養分のレベルにまで分解されています。また</a:t>
            </a:r>
            <a:r>
              <a:rPr lang="ja-JP" altLang="en-US" sz="1000" dirty="0">
                <a:solidFill>
                  <a:prstClr val="black"/>
                </a:solidFill>
                <a:latin typeface="HG丸ｺﾞｼｯｸM-PRO" panose="020F0600000000000000" pitchFamily="50" charset="-128"/>
                <a:ea typeface="HG丸ｺﾞｼｯｸM-PRO" panose="020F0600000000000000" pitchFamily="50" charset="-128"/>
              </a:rPr>
              <a:t>、廃棄物を分解した際に発生するエネルギーを</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熱や電力等の利用可能なエネルギーに変換するシステムができており、廃棄物の処理はもはやエネルギーを産み「稼ぐ」ものとなっています。</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2100</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年の大阪で</a:t>
            </a:r>
            <a:r>
              <a:rPr lang="ja-JP" altLang="en-US" sz="1000" dirty="0" smtClean="0">
                <a:latin typeface="HG丸ｺﾞｼｯｸM-PRO" panose="020F0600000000000000" pitchFamily="50" charset="-128"/>
                <a:ea typeface="HG丸ｺﾞｼｯｸM-PRO" panose="020F0600000000000000" pitchFamily="50" charset="-128"/>
              </a:rPr>
              <a:t>は、土への還元やエネルギーへの変換により、廃棄物という言葉がなくなっています。</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266775" y="6302007"/>
            <a:ext cx="6336704" cy="260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prstClr val="white"/>
                </a:solidFill>
                <a:latin typeface="HG丸ｺﾞｼｯｸM-PRO" panose="020F0600000000000000" pitchFamily="50" charset="-128"/>
                <a:ea typeface="HG丸ｺﾞｼｯｸM-PRO" panose="020F0600000000000000" pitchFamily="50" charset="-128"/>
              </a:rPr>
              <a:t>＜産業廃棄物</a:t>
            </a:r>
            <a:r>
              <a:rPr lang="ja-JP" altLang="en-US" sz="1100" b="1" dirty="0" smtClean="0">
                <a:solidFill>
                  <a:prstClr val="white"/>
                </a:solidFill>
                <a:latin typeface="HG丸ｺﾞｼｯｸM-PRO" panose="020F0600000000000000" pitchFamily="50" charset="-128"/>
                <a:ea typeface="HG丸ｺﾞｼｯｸM-PRO" panose="020F0600000000000000" pitchFamily="50" charset="-128"/>
              </a:rPr>
              <a:t>～廃棄物が</a:t>
            </a:r>
            <a:r>
              <a:rPr lang="ja-JP" altLang="en-US" sz="1100" b="1" dirty="0">
                <a:solidFill>
                  <a:prstClr val="white"/>
                </a:solidFill>
                <a:latin typeface="HG丸ｺﾞｼｯｸM-PRO" panose="020F0600000000000000" pitchFamily="50" charset="-128"/>
                <a:ea typeface="HG丸ｺﾞｼｯｸM-PRO" panose="020F0600000000000000" pitchFamily="50" charset="-128"/>
              </a:rPr>
              <a:t>消えて新しいかたちに～＞</a:t>
            </a:r>
          </a:p>
        </p:txBody>
      </p:sp>
      <p:sp>
        <p:nvSpPr>
          <p:cNvPr id="34" name="テキスト ボックス 33"/>
          <p:cNvSpPr txBox="1"/>
          <p:nvPr/>
        </p:nvSpPr>
        <p:spPr>
          <a:xfrm>
            <a:off x="188640" y="5075345"/>
            <a:ext cx="4797164" cy="1015663"/>
          </a:xfrm>
          <a:prstGeom prst="rect">
            <a:avLst/>
          </a:prstGeom>
          <a:noFill/>
        </p:spPr>
        <p:txBody>
          <a:bodyPr wrap="square" rtlCol="0">
            <a:spAutoFit/>
          </a:bodyPr>
          <a:lstStyle/>
          <a:p>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プラスチック等が全て微生物によって分解される生分解性素材となり、ごみ</a:t>
            </a:r>
            <a:r>
              <a:rPr lang="ja-JP" altLang="en-US" sz="1000" dirty="0">
                <a:solidFill>
                  <a:prstClr val="black"/>
                </a:solidFill>
                <a:latin typeface="HG丸ｺﾞｼｯｸM-PRO" panose="020F0600000000000000" pitchFamily="50" charset="-128"/>
                <a:ea typeface="HG丸ｺﾞｼｯｸM-PRO" panose="020F0600000000000000" pitchFamily="50" charset="-128"/>
              </a:rPr>
              <a:t>として</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処分するという</a:t>
            </a:r>
            <a:r>
              <a:rPr lang="ja-JP" altLang="en-US" sz="1000" dirty="0">
                <a:solidFill>
                  <a:prstClr val="black"/>
                </a:solidFill>
                <a:latin typeface="HG丸ｺﾞｼｯｸM-PRO" panose="020F0600000000000000" pitchFamily="50" charset="-128"/>
                <a:ea typeface="HG丸ｺﾞｼｯｸM-PRO" panose="020F0600000000000000" pitchFamily="50" charset="-128"/>
              </a:rPr>
              <a:t>より</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私たちの身体の中や身の周りの自然界</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に暮らす微生物の力を活かして土</a:t>
            </a:r>
            <a:r>
              <a:rPr lang="ja-JP" altLang="en-US" sz="1000" dirty="0">
                <a:solidFill>
                  <a:prstClr val="black"/>
                </a:solidFill>
                <a:latin typeface="HG丸ｺﾞｼｯｸM-PRO" panose="020F0600000000000000" pitchFamily="50" charset="-128"/>
                <a:ea typeface="HG丸ｺﾞｼｯｸM-PRO" panose="020F0600000000000000" pitchFamily="50" charset="-128"/>
              </a:rPr>
              <a:t>へ</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還す（還元</a:t>
            </a:r>
            <a:r>
              <a:rPr lang="ja-JP" altLang="en-US" sz="1000" dirty="0">
                <a:solidFill>
                  <a:prstClr val="black"/>
                </a:solidFill>
                <a:latin typeface="HG丸ｺﾞｼｯｸM-PRO" panose="020F0600000000000000" pitchFamily="50" charset="-128"/>
                <a:ea typeface="HG丸ｺﾞｼｯｸM-PRO" panose="020F0600000000000000" pitchFamily="50" charset="-128"/>
              </a:rPr>
              <a:t>する</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）こと</a:t>
            </a:r>
            <a:r>
              <a:rPr lang="ja-JP" altLang="en-US" sz="1000" dirty="0">
                <a:solidFill>
                  <a:prstClr val="black"/>
                </a:solidFill>
                <a:latin typeface="HG丸ｺﾞｼｯｸM-PRO" panose="020F0600000000000000" pitchFamily="50" charset="-128"/>
                <a:ea typeface="HG丸ｺﾞｼｯｸM-PRO" panose="020F0600000000000000" pitchFamily="50" charset="-128"/>
              </a:rPr>
              <a:t>が当たり前となって</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います。微生物は、生態</a:t>
            </a:r>
            <a:r>
              <a:rPr lang="ja-JP" altLang="en-US" sz="1000" dirty="0">
                <a:solidFill>
                  <a:prstClr val="black"/>
                </a:solidFill>
                <a:latin typeface="HG丸ｺﾞｼｯｸM-PRO" panose="020F0600000000000000" pitchFamily="50" charset="-128"/>
                <a:ea typeface="HG丸ｺﾞｼｯｸM-PRO" panose="020F0600000000000000" pitchFamily="50" charset="-128"/>
              </a:rPr>
              <a:t>系の中では「分解者」という位置づけで、動植物の死骸等を分解し、最終的に二酸化炭素や</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水などに</a:t>
            </a:r>
            <a:r>
              <a:rPr lang="ja-JP" altLang="en-US" sz="1000" dirty="0">
                <a:solidFill>
                  <a:prstClr val="black"/>
                </a:solidFill>
                <a:latin typeface="HG丸ｺﾞｼｯｸM-PRO" panose="020F0600000000000000" pitchFamily="50" charset="-128"/>
                <a:ea typeface="HG丸ｺﾞｼｯｸM-PRO" panose="020F0600000000000000" pitchFamily="50" charset="-128"/>
              </a:rPr>
              <a:t>変える重要な役割を</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担っており、この分解能を利用できる生分解性素材が広く使用されています。</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35" name="正方形/長方形 34"/>
          <p:cNvSpPr/>
          <p:nvPr/>
        </p:nvSpPr>
        <p:spPr>
          <a:xfrm>
            <a:off x="260648" y="4682970"/>
            <a:ext cx="6336704" cy="260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prstClr val="white"/>
                </a:solidFill>
                <a:latin typeface="HG丸ｺﾞｼｯｸM-PRO" panose="020F0600000000000000" pitchFamily="50" charset="-128"/>
                <a:ea typeface="HG丸ｺﾞｼｯｸM-PRO" panose="020F0600000000000000" pitchFamily="50" charset="-128"/>
              </a:rPr>
              <a:t>＜一般廃棄物～ごみが土に還る～＞</a:t>
            </a:r>
          </a:p>
        </p:txBody>
      </p:sp>
      <p:pic>
        <p:nvPicPr>
          <p:cNvPr id="36" name="Picture 2" descr="D:\KuroiwaF\Desktop\環境白書WG\土に還るごみ.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80000" l="0" r="100000">
                        <a14:foregroundMark x1="17396" y1="41304" x2="17396" y2="41304"/>
                        <a14:foregroundMark x1="12795" y1="53913" x2="12795" y2="53913"/>
                        <a14:foregroundMark x1="22896" y1="43043" x2="22896" y2="43043"/>
                        <a14:foregroundMark x1="30864" y1="60870" x2="30864" y2="60870"/>
                        <a14:foregroundMark x1="23120" y1="39348" x2="23120" y2="39348"/>
                        <a14:foregroundMark x1="7520" y1="17609" x2="7520" y2="17609"/>
                        <a14:foregroundMark x1="12009" y1="20217" x2="12009" y2="20217"/>
                        <a14:foregroundMark x1="11785" y1="18478" x2="11785" y2="18478"/>
                        <a14:foregroundMark x1="2918" y1="15217" x2="2918" y2="15217"/>
                        <a14:foregroundMark x1="11672" y1="10000" x2="11672" y2="10000"/>
                        <a14:foregroundMark x1="9091" y1="4565" x2="9091" y2="4565"/>
                        <a14:foregroundMark x1="67003" y1="18696" x2="67003" y2="18696"/>
                        <a14:foregroundMark x1="67565" y1="8043" x2="67565" y2="8043"/>
                        <a14:foregroundMark x1="92031" y1="12826" x2="92031" y2="12826"/>
                        <a14:foregroundMark x1="96072" y1="22609" x2="96072" y2="22609"/>
                        <a14:foregroundMark x1="91582" y1="21739" x2="91582" y2="21739"/>
                        <a14:foregroundMark x1="94276" y1="29130" x2="94276" y2="29130"/>
                        <a14:foregroundMark x1="52974" y1="44348" x2="52974" y2="44348"/>
                        <a14:foregroundMark x1="32660" y1="21087" x2="32660" y2="21087"/>
                        <a14:foregroundMark x1="71861" y1="60976" x2="71861" y2="60976"/>
                        <a14:foregroundMark x1="62771" y1="19512" x2="62771" y2="19512"/>
                        <a14:foregroundMark x1="68182" y1="16260" x2="68182" y2="16260"/>
                        <a14:foregroundMark x1="68398" y1="22764" x2="68398" y2="22764"/>
                        <a14:foregroundMark x1="65801" y1="21138" x2="65801" y2="21138"/>
                        <a14:foregroundMark x1="66017" y1="15447" x2="66017" y2="15447"/>
                        <a14:foregroundMark x1="65584" y1="13821" x2="65584" y2="13821"/>
                        <a14:foregroundMark x1="66017" y1="22764" x2="66017" y2="22764"/>
                        <a14:foregroundMark x1="93939" y1="14228" x2="93939" y2="14228"/>
                        <a14:foregroundMark x1="94156" y1="21138" x2="94156" y2="21138"/>
                        <a14:backgroundMark x1="66554" y1="18478" x2="66554" y2="18478"/>
                        <a14:backgroundMark x1="65432" y1="11087" x2="65432" y2="11087"/>
                        <a14:backgroundMark x1="7632" y1="19565" x2="7632" y2="19565"/>
                        <a14:backgroundMark x1="40292" y1="51304" x2="40292" y2="51304"/>
                        <a14:backgroundMark x1="36476" y1="73043" x2="36476" y2="73043"/>
                      </a14:backgroundRemoval>
                    </a14:imgEffect>
                  </a14:imgLayer>
                </a14:imgProps>
              </a:ext>
              <a:ext uri="{28A0092B-C50C-407E-A947-70E740481C1C}">
                <a14:useLocalDpi xmlns:a14="http://schemas.microsoft.com/office/drawing/2010/main"/>
              </a:ext>
            </a:extLst>
          </a:blip>
          <a:srcRect b="23509"/>
          <a:stretch/>
        </p:blipFill>
        <p:spPr bwMode="auto">
          <a:xfrm>
            <a:off x="4971040" y="5219192"/>
            <a:ext cx="1630136" cy="663077"/>
          </a:xfrm>
          <a:prstGeom prst="rect">
            <a:avLst/>
          </a:prstGeom>
          <a:noFill/>
          <a:extLst>
            <a:ext uri="{909E8E84-426E-40DD-AFC4-6F175D3DCCD1}">
              <a14:hiddenFill xmlns:a14="http://schemas.microsoft.com/office/drawing/2010/main">
                <a:solidFill>
                  <a:srgbClr val="FFFFFF"/>
                </a:solidFill>
              </a14:hiddenFill>
            </a:ext>
          </a:extLst>
        </p:spPr>
      </p:pic>
      <p:sp>
        <p:nvSpPr>
          <p:cNvPr id="45" name="角丸四角形 44"/>
          <p:cNvSpPr/>
          <p:nvPr/>
        </p:nvSpPr>
        <p:spPr>
          <a:xfrm>
            <a:off x="188640" y="3837560"/>
            <a:ext cx="6387881" cy="62038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46" name="Picture 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33645" y="3957959"/>
            <a:ext cx="386841" cy="34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テキスト ボックス 46"/>
          <p:cNvSpPr txBox="1"/>
          <p:nvPr/>
        </p:nvSpPr>
        <p:spPr>
          <a:xfrm>
            <a:off x="593686" y="3942235"/>
            <a:ext cx="5840570" cy="400110"/>
          </a:xfrm>
          <a:prstGeom prst="rect">
            <a:avLst/>
          </a:prstGeom>
          <a:noFill/>
        </p:spPr>
        <p:txBody>
          <a:bodyPr wrap="square" rtlCol="0">
            <a:spAutoFit/>
          </a:bodyPr>
          <a:lstStyle/>
          <a:p>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latin typeface="HG丸ｺﾞｼｯｸM-PRO" panose="020F0600000000000000" pitchFamily="50" charset="-128"/>
                <a:ea typeface="HG丸ｺﾞｼｯｸM-PRO" panose="020F0600000000000000" pitchFamily="50" charset="-128"/>
              </a:rPr>
              <a:t>街</a:t>
            </a:r>
            <a:r>
              <a:rPr lang="ja-JP" altLang="en-US" sz="1000" dirty="0">
                <a:latin typeface="HG丸ｺﾞｼｯｸM-PRO" panose="020F0600000000000000" pitchFamily="50" charset="-128"/>
                <a:ea typeface="HG丸ｺﾞｼｯｸM-PRO" panose="020F0600000000000000" pitchFamily="50" charset="-128"/>
              </a:rPr>
              <a:t>にごみが一つもない！ピッカピカな大阪になってるのが夢や</a:t>
            </a:r>
            <a:r>
              <a:rPr lang="ja-JP" altLang="en-US" sz="1000" dirty="0" smtClean="0">
                <a:latin typeface="HG丸ｺﾞｼｯｸM-PRO" panose="020F0600000000000000" pitchFamily="50" charset="-128"/>
                <a:ea typeface="HG丸ｺﾞｼｯｸM-PRO" panose="020F0600000000000000" pitchFamily="50" charset="-128"/>
              </a:rPr>
              <a:t>なぁ</a:t>
            </a:r>
            <a:r>
              <a:rPr lang="ja-JP" altLang="en-US" sz="1000" dirty="0">
                <a:latin typeface="HG丸ｺﾞｼｯｸM-PRO" panose="020F0600000000000000" pitchFamily="50" charset="-128"/>
                <a:ea typeface="HG丸ｺﾞｼｯｸM-PRO" panose="020F0600000000000000" pitchFamily="50" charset="-128"/>
              </a:rPr>
              <a:t>。</a:t>
            </a:r>
          </a:p>
          <a:p>
            <a:r>
              <a:rPr lang="ja-JP" altLang="en-US" sz="1000" dirty="0">
                <a:latin typeface="HG丸ｺﾞｼｯｸM-PRO" panose="020F0600000000000000" pitchFamily="50" charset="-128"/>
                <a:ea typeface="HG丸ｺﾞｼｯｸM-PRO" panose="020F0600000000000000" pitchFamily="50" charset="-128"/>
              </a:rPr>
              <a:t>　</a:t>
            </a:r>
            <a:r>
              <a:rPr lang="ja-JP" altLang="en-US" sz="1000" dirty="0" smtClean="0">
                <a:latin typeface="HG丸ｺﾞｼｯｸM-PRO" panose="020F0600000000000000" pitchFamily="50" charset="-128"/>
                <a:ea typeface="HG丸ｺﾞｼｯｸM-PRO" panose="020F0600000000000000" pitchFamily="50" charset="-128"/>
              </a:rPr>
              <a:t>プラスチックとか</a:t>
            </a:r>
            <a:r>
              <a:rPr lang="ja-JP" altLang="en-US" sz="1000" dirty="0">
                <a:latin typeface="HG丸ｺﾞｼｯｸM-PRO" panose="020F0600000000000000" pitchFamily="50" charset="-128"/>
                <a:ea typeface="HG丸ｺﾞｼｯｸM-PRO" panose="020F0600000000000000" pitchFamily="50" charset="-128"/>
              </a:rPr>
              <a:t>いろんな</a:t>
            </a:r>
            <a:r>
              <a:rPr lang="ja-JP" altLang="en-US" sz="1000" dirty="0" smtClean="0">
                <a:latin typeface="HG丸ｺﾞｼｯｸM-PRO" panose="020F0600000000000000" pitchFamily="50" charset="-128"/>
                <a:ea typeface="HG丸ｺﾞｼｯｸM-PRO" panose="020F0600000000000000" pitchFamily="50" charset="-128"/>
              </a:rPr>
              <a:t>ごみが、いずれ土</a:t>
            </a:r>
            <a:r>
              <a:rPr lang="ja-JP" altLang="en-US" sz="1000" dirty="0">
                <a:latin typeface="HG丸ｺﾞｼｯｸM-PRO" panose="020F0600000000000000" pitchFamily="50" charset="-128"/>
                <a:ea typeface="HG丸ｺﾞｼｯｸM-PRO" panose="020F0600000000000000" pitchFamily="50" charset="-128"/>
              </a:rPr>
              <a:t>になるとかどう？環境にめっちゃやさしいやん！</a:t>
            </a:r>
          </a:p>
        </p:txBody>
      </p:sp>
    </p:spTree>
    <p:extLst>
      <p:ext uri="{BB962C8B-B14F-4D97-AF65-F5344CB8AC3E}">
        <p14:creationId xmlns:p14="http://schemas.microsoft.com/office/powerpoint/2010/main" val="436808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サブタイトル 2"/>
          <p:cNvSpPr txBox="1">
            <a:spLocks/>
          </p:cNvSpPr>
          <p:nvPr/>
        </p:nvSpPr>
        <p:spPr>
          <a:xfrm>
            <a:off x="176765" y="6573181"/>
            <a:ext cx="6552728" cy="162018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いかが</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でしたか？ 「低炭素・エネルギー」 「</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生活環境」「</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廃棄物</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」という３つの</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テーマに</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ついて紹介してきました</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が</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、豊かな環境を実現させるには環境</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関連技術</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の向上だけでなく、私たち一人ひとりの環境保全活動が必要です。</a:t>
            </a:r>
            <a:endParaRPr lang="en-US" altLang="ja-JP" sz="10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indent="0">
              <a:lnSpc>
                <a:spcPct val="120000"/>
              </a:lnSpc>
              <a:buFont typeface="Arial" panose="020B0604020202020204" pitchFamily="34" charset="0"/>
              <a:buNone/>
            </a:pP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皆さんに、今ある環境を維持・改善する活動を行っていただくことが、環境保全にとって大きな効果につながります。そのためには、例えば</a:t>
            </a:r>
            <a:r>
              <a:rPr lang="ja-JP" altLang="en-US" sz="1000" b="1" u="sng" dirty="0" smtClean="0">
                <a:solidFill>
                  <a:sysClr val="windowText" lastClr="000000"/>
                </a:solidFill>
                <a:latin typeface="HG丸ｺﾞｼｯｸM-PRO" panose="020F0600000000000000" pitchFamily="50" charset="-128"/>
                <a:ea typeface="HG丸ｺﾞｼｯｸM-PRO" panose="020F0600000000000000" pitchFamily="50" charset="-128"/>
              </a:rPr>
              <a:t>こまめに電気を消すなどの節電、ごみの分別、レジ袋削減につながるマイバッグ持参、公共交通機関での移動、食べ残しをなくすなど、できることから始めていくことが重要です。</a:t>
            </a:r>
            <a:endParaRPr lang="en-US" altLang="ja-JP" sz="1000" b="1" u="sng"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indent="0">
              <a:lnSpc>
                <a:spcPct val="120000"/>
              </a:lnSpc>
              <a:buFont typeface="Arial" panose="020B0604020202020204" pitchFamily="34" charset="0"/>
              <a:buNone/>
            </a:pP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「環境</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資源の地産地消による自立した</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大阪のまち」が実現し、将来</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の世代</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に豊かな環境を引き継ぐことで</a:t>
            </a:r>
            <a:r>
              <a:rPr lang="en-US" altLang="ja-JP" sz="1000" dirty="0" smtClean="0">
                <a:solidFill>
                  <a:sysClr val="windowText" lastClr="000000"/>
                </a:solidFill>
                <a:latin typeface="HG丸ｺﾞｼｯｸM-PRO" panose="020F0600000000000000" pitchFamily="50" charset="-128"/>
                <a:ea typeface="HG丸ｺﾞｼｯｸM-PRO" panose="020F0600000000000000" pitchFamily="50" charset="-128"/>
              </a:rPr>
              <a:t>2100</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年の</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大阪は今より</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も暮らしやすい</a:t>
            </a: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社会になっているのではないでしょうか</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9" name="Rectangle 186" descr="70%"/>
          <p:cNvSpPr>
            <a:spLocks noChangeArrowheads="1"/>
          </p:cNvSpPr>
          <p:nvPr/>
        </p:nvSpPr>
        <p:spPr bwMode="auto">
          <a:xfrm>
            <a:off x="204263" y="6188851"/>
            <a:ext cx="6408000" cy="332014"/>
          </a:xfrm>
          <a:prstGeom prst="rect">
            <a:avLst/>
          </a:prstGeom>
          <a:pattFill prst="pct70">
            <a:fgClr>
              <a:srgbClr val="FFFFFF"/>
            </a:fgClr>
            <a:bgClr>
              <a:schemeClr val="accent5">
                <a:lumMod val="40000"/>
                <a:lumOff val="60000"/>
              </a:schemeClr>
            </a:bgClr>
          </a:pattFill>
          <a:ln w="19050">
            <a:solidFill>
              <a:srgbClr val="7030A0"/>
            </a:solidFill>
            <a:miter lim="800000"/>
            <a:headEnd/>
            <a:tailEnd/>
          </a:ln>
          <a:effectLst>
            <a:outerShdw dist="35921" dir="2700000" algn="ctr" rotWithShape="0">
              <a:schemeClr val="accent5">
                <a:lumMod val="50000"/>
                <a:lumOff val="0"/>
                <a:alpha val="50000"/>
              </a:schemeClr>
            </a:outerShdw>
          </a:effectLst>
        </p:spPr>
        <p:txBody>
          <a:bodyPr rot="0" vert="horz" wrap="square" lIns="91440" tIns="45720" rIns="91440" bIns="45720" anchor="ctr" anchorCtr="0" upright="1">
            <a:spAutoFit/>
          </a:bodyPr>
          <a:lstStyle/>
          <a:p>
            <a:pPr algn="just">
              <a:lnSpc>
                <a:spcPct val="150000"/>
              </a:lnSpc>
            </a:pPr>
            <a:r>
              <a:rPr lang="ja-JP" altLang="en-US" sz="1200" b="1" kern="100" dirty="0">
                <a:solidFill>
                  <a:prstClr val="black"/>
                </a:solidFill>
                <a:latin typeface="Century"/>
                <a:ea typeface="HG丸ｺﾞｼｯｸM-PRO"/>
                <a:cs typeface="メイリオ"/>
              </a:rPr>
              <a:t>おわり</a:t>
            </a:r>
            <a:r>
              <a:rPr lang="ja-JP" altLang="en-US" sz="1200" b="1" kern="100" dirty="0" smtClean="0">
                <a:solidFill>
                  <a:prstClr val="black"/>
                </a:solidFill>
                <a:latin typeface="Century"/>
                <a:ea typeface="HG丸ｺﾞｼｯｸM-PRO"/>
                <a:cs typeface="メイリオ"/>
              </a:rPr>
              <a:t>に</a:t>
            </a:r>
            <a:endParaRPr lang="ja-JP" altLang="en-US" sz="1050" kern="100" dirty="0">
              <a:solidFill>
                <a:prstClr val="black"/>
              </a:solidFill>
              <a:latin typeface="Century"/>
              <a:ea typeface="ＭＳ 明朝"/>
              <a:cs typeface="Times New Roman"/>
            </a:endParaRPr>
          </a:p>
        </p:txBody>
      </p:sp>
      <p:sp>
        <p:nvSpPr>
          <p:cNvPr id="736" name="正方形/長方形 735"/>
          <p:cNvSpPr/>
          <p:nvPr/>
        </p:nvSpPr>
        <p:spPr>
          <a:xfrm>
            <a:off x="107937" y="8249686"/>
            <a:ext cx="6696438" cy="1319589"/>
          </a:xfrm>
          <a:prstGeom prst="rect">
            <a:avLst/>
          </a:prstGeom>
          <a:solidFill>
            <a:schemeClr val="accent1">
              <a:lumMod val="20000"/>
              <a:lumOff val="80000"/>
            </a:schemeClr>
          </a:solidFill>
          <a:ln w="63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050">
              <a:solidFill>
                <a:prstClr val="black"/>
              </a:solidFill>
              <a:latin typeface="HG丸ｺﾞｼｯｸM-PRO" panose="020F0600000000000000" pitchFamily="50" charset="-128"/>
              <a:ea typeface="HG丸ｺﾞｼｯｸM-PRO" panose="020F0600000000000000" pitchFamily="50" charset="-128"/>
            </a:endParaRPr>
          </a:p>
        </p:txBody>
      </p:sp>
      <p:sp>
        <p:nvSpPr>
          <p:cNvPr id="737" name="正方形/長方形 736"/>
          <p:cNvSpPr/>
          <p:nvPr/>
        </p:nvSpPr>
        <p:spPr>
          <a:xfrm>
            <a:off x="99060" y="8249687"/>
            <a:ext cx="6658017" cy="1338828"/>
          </a:xfrm>
          <a:prstGeom prst="rect">
            <a:avLst/>
          </a:prstGeom>
        </p:spPr>
        <p:txBody>
          <a:bodyPr wrap="square">
            <a:spAutoFit/>
          </a:bodyPr>
          <a:lstStyle/>
          <a:p>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写真・資料の出典・提供元</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a:t>
            </a: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写真１　国際花と緑の博覧会記念協会　／　写真２　</a:t>
            </a:r>
            <a:r>
              <a:rPr lang="zh-TW" altLang="en-US" sz="900" dirty="0" smtClean="0">
                <a:solidFill>
                  <a:prstClr val="black"/>
                </a:solidFill>
                <a:latin typeface="HG丸ｺﾞｼｯｸM-PRO" panose="020F0600000000000000" pitchFamily="50" charset="-128"/>
                <a:ea typeface="HG丸ｺﾞｼｯｸM-PRO" panose="020F0600000000000000" pitchFamily="50" charset="-128"/>
              </a:rPr>
              <a:t>株式会社海遊館</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　／　</a:t>
            </a:r>
            <a:r>
              <a:rPr lang="zh-CN" altLang="en-US" sz="900" dirty="0" smtClean="0">
                <a:solidFill>
                  <a:prstClr val="black"/>
                </a:solidFill>
                <a:latin typeface="HG丸ｺﾞｼｯｸM-PRO" panose="020F0600000000000000" pitchFamily="50" charset="-128"/>
                <a:ea typeface="HG丸ｺﾞｼｯｸM-PRO" panose="020F0600000000000000" pitchFamily="50" charset="-128"/>
              </a:rPr>
              <a:t>写真</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３</a:t>
            </a:r>
            <a:r>
              <a:rPr lang="zh-CN" altLang="en-US" sz="9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大阪湾広域臨海環境整備センター</a:t>
            </a:r>
            <a:r>
              <a:rPr lang="zh-CN" altLang="en-US" sz="900" dirty="0" smtClean="0">
                <a:solidFill>
                  <a:prstClr val="black"/>
                </a:solidFill>
                <a:latin typeface="HG丸ｺﾞｼｯｸM-PRO" panose="020F0600000000000000" pitchFamily="50" charset="-128"/>
                <a:ea typeface="HG丸ｺﾞｼｯｸM-PRO" panose="020F0600000000000000" pitchFamily="50" charset="-128"/>
              </a:rPr>
              <a:t>　／　写真</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４</a:t>
            </a:r>
            <a:r>
              <a:rPr lang="ja-JP" altLang="en-US" sz="900" dirty="0">
                <a:solidFill>
                  <a:prstClr val="black"/>
                </a:solidFill>
                <a:latin typeface="HG丸ｺﾞｼｯｸM-PRO" panose="020F0600000000000000" pitchFamily="50" charset="-128"/>
                <a:ea typeface="HG丸ｺﾞｼｯｸM-PRO" panose="020F0600000000000000" pitchFamily="50" charset="-128"/>
              </a:rPr>
              <a:t>　関西エアポート株式会社</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　</a:t>
            </a:r>
            <a:r>
              <a:rPr lang="zh-CN" altLang="en-US" sz="9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写真５</a:t>
            </a: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神戸市役所</a:t>
            </a:r>
            <a:r>
              <a:rPr lang="ja-JP" altLang="en-US" sz="900" dirty="0">
                <a:solidFill>
                  <a:prstClr val="black"/>
                </a:solidFill>
                <a:latin typeface="HG丸ｺﾞｼｯｸM-PRO" panose="020F0600000000000000" pitchFamily="50" charset="-128"/>
                <a:ea typeface="HG丸ｺﾞｼｯｸM-PRO" panose="020F0600000000000000" pitchFamily="50" charset="-128"/>
              </a:rPr>
              <a:t>　／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写真６</a:t>
            </a: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大阪府</a:t>
            </a:r>
            <a:r>
              <a:rPr lang="zh-CN" altLang="en-US" sz="900" dirty="0">
                <a:solidFill>
                  <a:prstClr val="black"/>
                </a:solidFill>
                <a:latin typeface="HG丸ｺﾞｼｯｸM-PRO" panose="020F0600000000000000" pitchFamily="50" charset="-128"/>
                <a:ea typeface="HG丸ｺﾞｼｯｸM-PRO" panose="020F0600000000000000" pitchFamily="50" charset="-128"/>
              </a:rPr>
              <a:t>　／　</a:t>
            </a:r>
            <a:r>
              <a:rPr lang="zh-CN" altLang="en-US" sz="900" dirty="0" smtClean="0">
                <a:solidFill>
                  <a:prstClr val="black"/>
                </a:solidFill>
                <a:latin typeface="HG丸ｺﾞｼｯｸM-PRO" panose="020F0600000000000000" pitchFamily="50" charset="-128"/>
                <a:ea typeface="HG丸ｺﾞｼｯｸM-PRO" panose="020F0600000000000000" pitchFamily="50" charset="-128"/>
              </a:rPr>
              <a:t>写真</a:t>
            </a:r>
            <a:r>
              <a:rPr lang="ja-JP" altLang="en-US" sz="900" dirty="0">
                <a:solidFill>
                  <a:prstClr val="black"/>
                </a:solidFill>
                <a:latin typeface="HG丸ｺﾞｼｯｸM-PRO" panose="020F0600000000000000" pitchFamily="50" charset="-128"/>
                <a:ea typeface="HG丸ｺﾞｼｯｸM-PRO" panose="020F0600000000000000" pitchFamily="50" charset="-128"/>
              </a:rPr>
              <a:t>７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ユニバーサル</a:t>
            </a:r>
            <a:r>
              <a:rPr lang="ja-JP" altLang="en-US" sz="900" dirty="0">
                <a:solidFill>
                  <a:prstClr val="black"/>
                </a:solidFill>
                <a:latin typeface="HG丸ｺﾞｼｯｸM-PRO" panose="020F0600000000000000" pitchFamily="50" charset="-128"/>
                <a:ea typeface="HG丸ｺﾞｼｯｸM-PRO" panose="020F0600000000000000" pitchFamily="50" charset="-128"/>
              </a:rPr>
              <a:t>・スタジオ・ジャパン　</a:t>
            </a:r>
            <a:r>
              <a:rPr lang="zh-CN" altLang="en-US" sz="900" dirty="0">
                <a:solidFill>
                  <a:prstClr val="black"/>
                </a:solidFill>
                <a:latin typeface="HG丸ｺﾞｼｯｸM-PRO" panose="020F0600000000000000" pitchFamily="50" charset="-128"/>
                <a:ea typeface="HG丸ｺﾞｼｯｸM-PRO" panose="020F0600000000000000" pitchFamily="50" charset="-128"/>
              </a:rPr>
              <a:t>／　</a:t>
            </a:r>
            <a:r>
              <a:rPr lang="zh-CN" altLang="en-US" sz="900" dirty="0" smtClean="0">
                <a:solidFill>
                  <a:prstClr val="black"/>
                </a:solidFill>
                <a:latin typeface="HG丸ｺﾞｼｯｸM-PRO" panose="020F0600000000000000" pitchFamily="50" charset="-128"/>
                <a:ea typeface="HG丸ｺﾞｼｯｸM-PRO" panose="020F0600000000000000" pitchFamily="50" charset="-128"/>
              </a:rPr>
              <a:t>写真</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８</a:t>
            </a:r>
            <a:r>
              <a:rPr lang="ja-JP" altLang="en-US" sz="900" dirty="0">
                <a:solidFill>
                  <a:prstClr val="black"/>
                </a:solidFill>
                <a:latin typeface="HG丸ｺﾞｼｯｸM-PRO" panose="020F0600000000000000" pitchFamily="50" charset="-128"/>
                <a:ea typeface="HG丸ｺﾞｼｯｸM-PRO" panose="020F0600000000000000" pitchFamily="50" charset="-128"/>
              </a:rPr>
              <a:t>　大阪市・八尾市・松原市環境施設組合　</a:t>
            </a:r>
            <a:r>
              <a:rPr lang="zh-CN" altLang="en-US" sz="900" dirty="0">
                <a:solidFill>
                  <a:prstClr val="black"/>
                </a:solidFill>
                <a:latin typeface="HG丸ｺﾞｼｯｸM-PRO" panose="020F0600000000000000" pitchFamily="50" charset="-128"/>
                <a:ea typeface="HG丸ｺﾞｼｯｸM-PRO" panose="020F0600000000000000" pitchFamily="50" charset="-128"/>
              </a:rPr>
              <a:t>／　</a:t>
            </a:r>
            <a:r>
              <a:rPr lang="zh-CN" altLang="en-US" sz="900" dirty="0" smtClean="0">
                <a:solidFill>
                  <a:prstClr val="black"/>
                </a:solidFill>
                <a:latin typeface="HG丸ｺﾞｼｯｸM-PRO" panose="020F0600000000000000" pitchFamily="50" charset="-128"/>
                <a:ea typeface="HG丸ｺﾞｼｯｸM-PRO" panose="020F0600000000000000" pitchFamily="50" charset="-128"/>
              </a:rPr>
              <a:t>写真</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９</a:t>
            </a:r>
            <a:r>
              <a:rPr lang="ja-JP" altLang="en-US" sz="900" dirty="0">
                <a:solidFill>
                  <a:prstClr val="black"/>
                </a:solidFill>
                <a:latin typeface="HG丸ｺﾞｼｯｸM-PRO" panose="020F0600000000000000" pitchFamily="50" charset="-128"/>
                <a:ea typeface="HG丸ｺﾞｼｯｸM-PRO" panose="020F0600000000000000" pitchFamily="50" charset="-128"/>
              </a:rPr>
              <a:t>　株式会社くいだおれ</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　</a:t>
            </a:r>
            <a:r>
              <a:rPr lang="zh-CN" altLang="en-US" sz="900" dirty="0" smtClean="0">
                <a:solidFill>
                  <a:prstClr val="black"/>
                </a:solidFill>
                <a:latin typeface="HG丸ｺﾞｼｯｸM-PRO" panose="020F0600000000000000" pitchFamily="50" charset="-128"/>
                <a:ea typeface="HG丸ｺﾞｼｯｸM-PRO" panose="020F0600000000000000" pitchFamily="50" charset="-128"/>
              </a:rPr>
              <a:t>／</a:t>
            </a:r>
            <a:r>
              <a:rPr lang="zh-CN" altLang="en-US" sz="900" dirty="0">
                <a:solidFill>
                  <a:prstClr val="black"/>
                </a:solidFill>
                <a:latin typeface="HG丸ｺﾞｼｯｸM-PRO" panose="020F0600000000000000" pitchFamily="50" charset="-128"/>
                <a:ea typeface="HG丸ｺﾞｼｯｸM-PRO" panose="020F0600000000000000" pitchFamily="50" charset="-128"/>
              </a:rPr>
              <a:t>　</a:t>
            </a:r>
            <a:r>
              <a:rPr lang="zh-CN" altLang="en-US" sz="900" dirty="0" smtClean="0">
                <a:solidFill>
                  <a:prstClr val="black"/>
                </a:solidFill>
                <a:latin typeface="HG丸ｺﾞｼｯｸM-PRO" panose="020F0600000000000000" pitchFamily="50" charset="-128"/>
                <a:ea typeface="HG丸ｺﾞｼｯｸM-PRO" panose="020F0600000000000000" pitchFamily="50" charset="-128"/>
              </a:rPr>
              <a:t>写真</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１０</a:t>
            </a: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地方独立行政法人大阪府立環境農林水産総合研究所　／　写真１１　大阪府　／　写真１２</a:t>
            </a:r>
            <a:r>
              <a:rPr lang="ja-JP" altLang="en-US" sz="900" dirty="0">
                <a:solidFill>
                  <a:prstClr val="black"/>
                </a:solidFill>
                <a:latin typeface="HG丸ｺﾞｼｯｸM-PRO" panose="020F0600000000000000" pitchFamily="50" charset="-128"/>
                <a:ea typeface="HG丸ｺﾞｼｯｸM-PRO" panose="020F0600000000000000" pitchFamily="50" charset="-128"/>
              </a:rPr>
              <a:t>　近鉄不動産株式</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会社　／</a:t>
            </a: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写真１３</a:t>
            </a: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大阪府</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画像１</a:t>
            </a:r>
            <a:r>
              <a:rPr lang="ja-JP" altLang="en-US" sz="900" dirty="0">
                <a:solidFill>
                  <a:prstClr val="black"/>
                </a:solidFill>
                <a:latin typeface="HG丸ｺﾞｼｯｸM-PRO" panose="020F0600000000000000" pitchFamily="50" charset="-128"/>
                <a:ea typeface="HG丸ｺﾞｼｯｸM-PRO" panose="020F0600000000000000" pitchFamily="50" charset="-128"/>
              </a:rPr>
              <a:t>　大阪府　／　画像</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２</a:t>
            </a: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大阪府</a:t>
            </a:r>
            <a:r>
              <a:rPr lang="ja-JP" altLang="en-US" sz="900" dirty="0">
                <a:solidFill>
                  <a:prstClr val="black"/>
                </a:solidFill>
                <a:latin typeface="HG丸ｺﾞｼｯｸM-PRO" panose="020F0600000000000000" pitchFamily="50" charset="-128"/>
                <a:ea typeface="HG丸ｺﾞｼｯｸM-PRO" panose="020F0600000000000000" pitchFamily="50" charset="-128"/>
              </a:rPr>
              <a:t>　／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画像３</a:t>
            </a: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環境省</a:t>
            </a:r>
            <a:r>
              <a:rPr lang="ja-JP" altLang="en-US" sz="900" dirty="0">
                <a:solidFill>
                  <a:prstClr val="black"/>
                </a:solidFill>
                <a:latin typeface="HG丸ｺﾞｼｯｸM-PRO" panose="020F0600000000000000" pitchFamily="50" charset="-128"/>
                <a:ea typeface="HG丸ｺﾞｼｯｸM-PRO" panose="020F0600000000000000" pitchFamily="50" charset="-128"/>
              </a:rPr>
              <a:t>　／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画像４</a:t>
            </a: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大阪府</a:t>
            </a:r>
            <a:r>
              <a:rPr lang="ja-JP" altLang="en-US" sz="900" dirty="0">
                <a:solidFill>
                  <a:prstClr val="black"/>
                </a:solidFill>
                <a:latin typeface="HG丸ｺﾞｼｯｸM-PRO" panose="020F0600000000000000" pitchFamily="50" charset="-128"/>
                <a:ea typeface="HG丸ｺﾞｼｯｸM-PRO" panose="020F0600000000000000" pitchFamily="50" charset="-128"/>
              </a:rPr>
              <a:t>　／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画像</a:t>
            </a:r>
            <a:r>
              <a:rPr lang="ja-JP" altLang="en-US" sz="900" dirty="0">
                <a:solidFill>
                  <a:prstClr val="black"/>
                </a:solidFill>
                <a:latin typeface="HG丸ｺﾞｼｯｸM-PRO" panose="020F0600000000000000" pitchFamily="50" charset="-128"/>
                <a:ea typeface="HG丸ｺﾞｼｯｸM-PRO" panose="020F0600000000000000" pitchFamily="50" charset="-128"/>
              </a:rPr>
              <a:t>５　国際連合広報センター</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　／　画像６</a:t>
            </a: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環境省</a:t>
            </a:r>
            <a:r>
              <a:rPr lang="ja-JP" altLang="en-US" sz="900" dirty="0">
                <a:solidFill>
                  <a:prstClr val="black"/>
                </a:solidFill>
                <a:latin typeface="HG丸ｺﾞｼｯｸM-PRO" panose="020F0600000000000000" pitchFamily="50" charset="-128"/>
                <a:ea typeface="HG丸ｺﾞｼｯｸM-PRO" panose="020F0600000000000000" pitchFamily="50" charset="-128"/>
              </a:rPr>
              <a:t>　／　画像７　全国地球温暖化防止活動推進センター　／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画像８</a:t>
            </a: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大阪府</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a:solidFill>
                  <a:prstClr val="black"/>
                </a:solidFill>
                <a:latin typeface="HG丸ｺﾞｼｯｸM-PRO" panose="020F0600000000000000" pitchFamily="50" charset="-128"/>
                <a:ea typeface="HG丸ｺﾞｼｯｸM-PRO" panose="020F0600000000000000" pitchFamily="50" charset="-128"/>
              </a:rPr>
              <a:t>図</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１～図３　大阪府</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0" name="フッター プレースホルダー 4"/>
          <p:cNvSpPr>
            <a:spLocks noGrp="1"/>
          </p:cNvSpPr>
          <p:nvPr>
            <p:ph type="ftr" sz="quarter" idx="11"/>
          </p:nvPr>
        </p:nvSpPr>
        <p:spPr>
          <a:xfrm>
            <a:off x="2343150" y="9647963"/>
            <a:ext cx="2171700" cy="255587"/>
          </a:xfrm>
        </p:spPr>
        <p:txBody>
          <a:bodyPr/>
          <a:lstStyle/>
          <a:p>
            <a:r>
              <a:rPr lang="en-US" altLang="ja-JP" sz="1050" dirty="0" smtClean="0">
                <a:solidFill>
                  <a:schemeClr val="tx1"/>
                </a:solidFill>
                <a:latin typeface="Century" panose="02040604050505020304" pitchFamily="18" charset="0"/>
              </a:rPr>
              <a:t>- 14 -</a:t>
            </a:r>
            <a:endParaRPr kumimoji="1" lang="ja-JP" altLang="en-US" sz="1050" dirty="0">
              <a:solidFill>
                <a:schemeClr val="tx1"/>
              </a:solidFill>
              <a:latin typeface="Century" panose="02040604050505020304" pitchFamily="18" charset="0"/>
            </a:endParaRPr>
          </a:p>
        </p:txBody>
      </p:sp>
      <p:sp>
        <p:nvSpPr>
          <p:cNvPr id="11" name="テキスト ボックス 10"/>
          <p:cNvSpPr txBox="1"/>
          <p:nvPr/>
        </p:nvSpPr>
        <p:spPr>
          <a:xfrm>
            <a:off x="-302949" y="1142395"/>
            <a:ext cx="6108588" cy="253916"/>
          </a:xfrm>
          <a:prstGeom prst="rect">
            <a:avLst/>
          </a:prstGeom>
          <a:noFill/>
        </p:spPr>
        <p:txBody>
          <a:bodyPr wrap="square" rtlCol="0">
            <a:spAutoFit/>
          </a:bodyPr>
          <a:lstStyle/>
          <a:p>
            <a:pPr algn="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各地域における　　　　　　　　　　　　　　　　の地産地消、　　　　　ゼロ</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サブタイトル 2"/>
          <p:cNvSpPr txBox="1">
            <a:spLocks/>
          </p:cNvSpPr>
          <p:nvPr/>
        </p:nvSpPr>
        <p:spPr>
          <a:xfrm>
            <a:off x="134016" y="712452"/>
            <a:ext cx="6552728" cy="450050"/>
          </a:xfrm>
          <a:prstGeom prst="rect">
            <a:avLst/>
          </a:prstGeom>
          <a:no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000" dirty="0" smtClean="0">
                <a:solidFill>
                  <a:sysClr val="windowText" lastClr="000000"/>
                </a:solidFill>
                <a:latin typeface="HG丸ｺﾞｼｯｸM-PRO" panose="020F0600000000000000" pitchFamily="50" charset="-128"/>
                <a:ea typeface="HG丸ｺﾞｼｯｸM-PRO" panose="020F0600000000000000" pitchFamily="50" charset="-128"/>
              </a:rPr>
              <a:t>一年中過ごしやすく、おいしい水や食べ物を食べ、きれいなまちとなっている。そんな未来の大阪のシナリオだとすてきだと思いませんか？</a:t>
            </a:r>
            <a:endParaRPr lang="en-US" altLang="ja-JP" sz="10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1859491" y="1127575"/>
            <a:ext cx="958766" cy="250818"/>
          </a:xfrm>
          <a:prstGeom prst="roundRect">
            <a:avLst/>
          </a:prstGeom>
          <a:gradFill flip="none" rotWithShape="1">
            <a:gsLst>
              <a:gs pos="0">
                <a:srgbClr val="FFFF00"/>
              </a:gs>
              <a:gs pos="35000">
                <a:srgbClr val="FFFF00">
                  <a:alpha val="50000"/>
                </a:srgbClr>
              </a:gs>
              <a:gs pos="100000">
                <a:srgbClr val="FFFF00">
                  <a:alpha val="20000"/>
                </a:srgbClr>
              </a:gs>
            </a:gsLst>
            <a:lin ang="16200000" scaled="1"/>
            <a:tileRect/>
          </a:gradFill>
          <a:ln>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エネルギー</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4" name="角丸四角形 13"/>
          <p:cNvSpPr/>
          <p:nvPr/>
        </p:nvSpPr>
        <p:spPr>
          <a:xfrm>
            <a:off x="3327912" y="1127575"/>
            <a:ext cx="551138" cy="25081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食品</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角丸四角形 14"/>
          <p:cNvSpPr/>
          <p:nvPr/>
        </p:nvSpPr>
        <p:spPr>
          <a:xfrm>
            <a:off x="2933945" y="1129955"/>
            <a:ext cx="282357" cy="248437"/>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水</a:t>
            </a:r>
          </a:p>
        </p:txBody>
      </p:sp>
      <p:sp>
        <p:nvSpPr>
          <p:cNvPr id="16" name="角丸四角形 15"/>
          <p:cNvSpPr/>
          <p:nvPr/>
        </p:nvSpPr>
        <p:spPr>
          <a:xfrm>
            <a:off x="4779150" y="1142200"/>
            <a:ext cx="648742" cy="22394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廃棄物</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158453" y="1408531"/>
            <a:ext cx="6645922" cy="500137"/>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さらにこれらの環境資源を循環・融通させる自立した大阪のまちが実現。こんな大阪があればいいですね。</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sz="700"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イラストでは、各地域で水、エネルギー、食品が生み出され、循環するイメージを円で表現しています。</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p:txBody>
      </p:sp>
      <p:pic>
        <p:nvPicPr>
          <p:cNvPr id="18"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5227" y="1757645"/>
            <a:ext cx="6516555" cy="364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グループ化 18"/>
          <p:cNvGrpSpPr/>
          <p:nvPr/>
        </p:nvGrpSpPr>
        <p:grpSpPr>
          <a:xfrm>
            <a:off x="230435" y="5562354"/>
            <a:ext cx="6348915" cy="470766"/>
            <a:chOff x="230435" y="4932284"/>
            <a:chExt cx="6348915" cy="470766"/>
          </a:xfrm>
        </p:grpSpPr>
        <p:sp>
          <p:nvSpPr>
            <p:cNvPr id="20" name="角丸四角形 19"/>
            <p:cNvSpPr/>
            <p:nvPr/>
          </p:nvSpPr>
          <p:spPr>
            <a:xfrm>
              <a:off x="230435" y="4932284"/>
              <a:ext cx="6348915" cy="47076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1" name="テキスト ボックス 20"/>
            <p:cNvSpPr txBox="1"/>
            <p:nvPr/>
          </p:nvSpPr>
          <p:spPr>
            <a:xfrm>
              <a:off x="534230" y="4953000"/>
              <a:ext cx="6042290" cy="425762"/>
            </a:xfrm>
            <a:prstGeom prst="rect">
              <a:avLst/>
            </a:prstGeom>
            <a:noFill/>
          </p:spPr>
          <p:txBody>
            <a:bodyPr wrap="none" rtlCol="0">
              <a:noAutofit/>
            </a:bodyPr>
            <a:lstStyle/>
            <a:p>
              <a:r>
                <a:rPr lang="ja-JP" altLang="en-US" sz="1000" dirty="0">
                  <a:latin typeface="HG丸ｺﾞｼｯｸM-PRO" panose="020F0600000000000000" pitchFamily="50" charset="-128"/>
                  <a:ea typeface="HG丸ｺﾞｼｯｸM-PRO" panose="020F0600000000000000" pitchFamily="50" charset="-128"/>
                </a:rPr>
                <a:t>僕が大胆に想像してみた２</a:t>
              </a:r>
              <a:r>
                <a:rPr lang="en-US" altLang="ja-JP" sz="1000" dirty="0">
                  <a:latin typeface="HG丸ｺﾞｼｯｸM-PRO" panose="020F0600000000000000" pitchFamily="50" charset="-128"/>
                  <a:ea typeface="HG丸ｺﾞｼｯｸM-PRO" panose="020F0600000000000000" pitchFamily="50" charset="-128"/>
                </a:rPr>
                <a:t>100</a:t>
              </a:r>
              <a:r>
                <a:rPr lang="ja-JP" altLang="en-US" sz="1000" dirty="0">
                  <a:latin typeface="HG丸ｺﾞｼｯｸM-PRO" panose="020F0600000000000000" pitchFamily="50" charset="-128"/>
                  <a:ea typeface="HG丸ｺﾞｼｯｸM-PRO" panose="020F0600000000000000" pitchFamily="50" charset="-128"/>
                </a:rPr>
                <a:t>年の大阪を紹介してきたけど、みんなはどんな大阪の未来を想像してる</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んかなぁ</a:t>
              </a:r>
              <a:r>
                <a:rPr lang="ja-JP" altLang="en-US" sz="1000" dirty="0" smtClean="0">
                  <a:latin typeface="HG丸ｺﾞｼｯｸM-PRO" panose="020F0600000000000000" pitchFamily="50" charset="-128"/>
                  <a:ea typeface="HG丸ｺﾞｼｯｸM-PRO" panose="020F0600000000000000" pitchFamily="50" charset="-128"/>
                </a:rPr>
                <a:t>？</a:t>
              </a:r>
              <a:r>
                <a:rPr lang="ja-JP" altLang="en-US" sz="1000" b="1" u="sng" dirty="0" smtClean="0">
                  <a:latin typeface="HG丸ｺﾞｼｯｸM-PRO" panose="020F0600000000000000" pitchFamily="50" charset="-128"/>
                  <a:ea typeface="HG丸ｺﾞｼｯｸM-PRO" panose="020F0600000000000000" pitchFamily="50" charset="-128"/>
                </a:rPr>
                <a:t>すてき</a:t>
              </a:r>
              <a:r>
                <a:rPr lang="ja-JP" altLang="en-US" sz="1000" b="1" u="sng" dirty="0">
                  <a:latin typeface="HG丸ｺﾞｼｯｸM-PRO" panose="020F0600000000000000" pitchFamily="50" charset="-128"/>
                  <a:ea typeface="HG丸ｺﾞｼｯｸM-PRO" panose="020F0600000000000000" pitchFamily="50" charset="-128"/>
                </a:rPr>
                <a:t>な大阪の未来をつくるため、できるエコ活動から始めていこうな！</a:t>
              </a:r>
            </a:p>
          </p:txBody>
        </p:sp>
      </p:gr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3645" y="5625579"/>
            <a:ext cx="386841" cy="34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p:nvPr/>
        </p:nvSpPr>
        <p:spPr>
          <a:xfrm>
            <a:off x="260648" y="407495"/>
            <a:ext cx="6336704" cy="260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prstClr val="white"/>
                </a:solidFill>
                <a:latin typeface="HG丸ｺﾞｼｯｸM-PRO" panose="020F0600000000000000" pitchFamily="50" charset="-128"/>
                <a:ea typeface="HG丸ｺﾞｼｯｸM-PRO" panose="020F0600000000000000" pitchFamily="50" charset="-128"/>
              </a:rPr>
              <a:t>＜２</a:t>
            </a:r>
            <a:r>
              <a:rPr lang="en-US" altLang="ja-JP" sz="1100" b="1" dirty="0">
                <a:solidFill>
                  <a:prstClr val="white"/>
                </a:solidFill>
                <a:latin typeface="HG丸ｺﾞｼｯｸM-PRO" panose="020F0600000000000000" pitchFamily="50" charset="-128"/>
                <a:ea typeface="HG丸ｺﾞｼｯｸM-PRO" panose="020F0600000000000000" pitchFamily="50" charset="-128"/>
              </a:rPr>
              <a:t>100</a:t>
            </a:r>
            <a:r>
              <a:rPr lang="ja-JP" altLang="en-US" sz="1100" b="1" dirty="0">
                <a:solidFill>
                  <a:prstClr val="white"/>
                </a:solidFill>
                <a:latin typeface="HG丸ｺﾞｼｯｸM-PRO" panose="020F0600000000000000" pitchFamily="50" charset="-128"/>
                <a:ea typeface="HG丸ｺﾞｼｯｸM-PRO" panose="020F0600000000000000" pitchFamily="50" charset="-128"/>
              </a:rPr>
              <a:t>年の大阪の未来</a:t>
            </a:r>
            <a:r>
              <a:rPr lang="ja-JP" altLang="en-US" sz="1100" b="1" dirty="0" smtClean="0">
                <a:solidFill>
                  <a:prstClr val="white"/>
                </a:solidFill>
                <a:latin typeface="HG丸ｺﾞｼｯｸM-PRO" panose="020F0600000000000000" pitchFamily="50" charset="-128"/>
                <a:ea typeface="HG丸ｺﾞｼｯｸM-PRO" panose="020F0600000000000000" pitchFamily="50" charset="-128"/>
              </a:rPr>
              <a:t>予想図　～</a:t>
            </a:r>
            <a:r>
              <a:rPr lang="ja-JP" altLang="en-US" sz="1100" b="1" dirty="0">
                <a:solidFill>
                  <a:prstClr val="white"/>
                </a:solidFill>
                <a:latin typeface="HG丸ｺﾞｼｯｸM-PRO" panose="020F0600000000000000" pitchFamily="50" charset="-128"/>
                <a:ea typeface="HG丸ｺﾞｼｯｸM-PRO" panose="020F0600000000000000" pitchFamily="50" charset="-128"/>
              </a:rPr>
              <a:t>環境資源の地産地消による自立した大阪</a:t>
            </a:r>
            <a:r>
              <a:rPr lang="ja-JP" altLang="en-US" sz="1100" b="1" dirty="0" smtClean="0">
                <a:solidFill>
                  <a:prstClr val="white"/>
                </a:solidFill>
                <a:latin typeface="HG丸ｺﾞｼｯｸM-PRO" panose="020F0600000000000000" pitchFamily="50" charset="-128"/>
                <a:ea typeface="HG丸ｺﾞｼｯｸM-PRO" panose="020F0600000000000000" pitchFamily="50" charset="-128"/>
              </a:rPr>
              <a:t>のまち～＞</a:t>
            </a:r>
            <a:endParaRPr lang="ja-JP" altLang="en-US" sz="1100" b="1" dirty="0">
              <a:solidFill>
                <a:prstClr val="white"/>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21275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kumimoji="1" sz="1050" dirty="0" smtClean="0">
            <a:solidFill>
              <a:schemeClr val="bg1"/>
            </a:solidFill>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D37D5DC3111EA4DA248C7ACBAED65AC" ma:contentTypeVersion="0" ma:contentTypeDescription="新しいドキュメントを作成します。" ma:contentTypeScope="" ma:versionID="bec28475a50fe2f6f79db21461222815">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F6BB6A-1726-4F55-90FB-1458A6D3FE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6075294-7719-457C-978E-00AC60F06C42}">
  <ds:schemaRefs>
    <ds:schemaRef ds:uri="http://schemas.microsoft.com/sharepoint/v3/contenttype/forms"/>
  </ds:schemaRefs>
</ds:datastoreItem>
</file>

<file path=customXml/itemProps3.xml><?xml version="1.0" encoding="utf-8"?>
<ds:datastoreItem xmlns:ds="http://schemas.openxmlformats.org/officeDocument/2006/customXml" ds:itemID="{FDCB2AD4-F20B-4FE0-A7C3-7067ED715AAA}">
  <ds:schemaRef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elements/1.1/"/>
    <ds:schemaRef ds:uri="http://www.w3.org/XML/1998/namespac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8964</TotalTime>
  <Words>648</Words>
  <Application>Microsoft Office PowerPoint</Application>
  <PresentationFormat>A4 210 x 297 mm</PresentationFormat>
  <Paragraphs>142</Paragraphs>
  <Slides>6</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vt:i4>
      </vt:variant>
    </vt:vector>
  </HeadingPairs>
  <TitlesOfParts>
    <vt:vector size="16" baseType="lpstr">
      <vt:lpstr>HG丸ｺﾞｼｯｸM-PRO</vt:lpstr>
      <vt:lpstr>ＭＳ Ｐゴシック</vt:lpstr>
      <vt:lpstr>ＭＳ 明朝</vt:lpstr>
      <vt:lpstr>メイリオ</vt:lpstr>
      <vt:lpstr>游ゴシック</vt:lpstr>
      <vt:lpstr>Arial</vt:lpstr>
      <vt:lpstr>Calibri</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川村　健斗</dc:creator>
  <cp:lastModifiedBy>大東　拓也</cp:lastModifiedBy>
  <cp:revision>877</cp:revision>
  <cp:lastPrinted>2018-12-27T05:10:37Z</cp:lastPrinted>
  <dcterms:created xsi:type="dcterms:W3CDTF">2018-09-21T07:33:43Z</dcterms:created>
  <dcterms:modified xsi:type="dcterms:W3CDTF">2019-02-05T00:25:25Z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0x0101007D37D5DC3111EA4DA248C7ACBAED65AC</vt:lpwstr>
  </property>
</Properties>
</file>