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91" r:id="rId6"/>
    <p:sldId id="292" r:id="rId7"/>
    <p:sldId id="301" r:id="rId8"/>
    <p:sldId id="300" r:id="rId9"/>
    <p:sldId id="299" r:id="rId10"/>
    <p:sldId id="272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</p:sldIdLst>
  <p:sldSz cx="9144000" cy="6858000" type="screen4x3"/>
  <p:notesSz cx="6646863" cy="97774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394B"/>
    <a:srgbClr val="893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4" autoAdjust="0"/>
    <p:restoredTop sz="62573" autoAdjust="0"/>
  </p:normalViewPr>
  <p:slideViewPr>
    <p:cSldViewPr>
      <p:cViewPr>
        <p:scale>
          <a:sx n="79" d="100"/>
          <a:sy n="79" d="100"/>
        </p:scale>
        <p:origin x="-1140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76" y="-102"/>
      </p:cViewPr>
      <p:guideLst>
        <p:guide orient="horz" pos="3079"/>
        <p:guide pos="2093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101" cy="488793"/>
          </a:xfrm>
          <a:prstGeom prst="rect">
            <a:avLst/>
          </a:prstGeom>
        </p:spPr>
        <p:txBody>
          <a:bodyPr vert="horz" lIns="89675" tIns="44838" rIns="89675" bIns="4483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765213" y="0"/>
            <a:ext cx="2880101" cy="488793"/>
          </a:xfrm>
          <a:prstGeom prst="rect">
            <a:avLst/>
          </a:prstGeom>
        </p:spPr>
        <p:txBody>
          <a:bodyPr vert="horz" lIns="89675" tIns="44838" rIns="89675" bIns="44838" rtlCol="0"/>
          <a:lstStyle>
            <a:lvl1pPr algn="r">
              <a:defRPr sz="1200"/>
            </a:lvl1pPr>
          </a:lstStyle>
          <a:p>
            <a:fld id="{A01C4ED3-D339-4432-AEF7-94AE9C9BBE93}" type="datetimeFigureOut">
              <a:rPr kumimoji="1" lang="ja-JP" altLang="en-US" smtClean="0"/>
              <a:t>2014/12/12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287059"/>
            <a:ext cx="2880101" cy="488792"/>
          </a:xfrm>
          <a:prstGeom prst="rect">
            <a:avLst/>
          </a:prstGeom>
        </p:spPr>
        <p:txBody>
          <a:bodyPr vert="horz" lIns="89675" tIns="44838" rIns="89675" bIns="4483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765213" y="9287059"/>
            <a:ext cx="2880101" cy="488792"/>
          </a:xfrm>
          <a:prstGeom prst="rect">
            <a:avLst/>
          </a:prstGeom>
        </p:spPr>
        <p:txBody>
          <a:bodyPr vert="horz" lIns="89675" tIns="44838" rIns="89675" bIns="44838" rtlCol="0" anchor="b"/>
          <a:lstStyle>
            <a:lvl1pPr algn="r">
              <a:defRPr sz="1200"/>
            </a:lvl1pPr>
          </a:lstStyle>
          <a:p>
            <a:fld id="{F559EA3C-289A-4A7C-A6F7-74AFB61E1B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57138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101" cy="488793"/>
          </a:xfrm>
          <a:prstGeom prst="rect">
            <a:avLst/>
          </a:prstGeom>
        </p:spPr>
        <p:txBody>
          <a:bodyPr vert="horz" lIns="89675" tIns="44838" rIns="89675" bIns="4483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65213" y="0"/>
            <a:ext cx="2880101" cy="488793"/>
          </a:xfrm>
          <a:prstGeom prst="rect">
            <a:avLst/>
          </a:prstGeom>
        </p:spPr>
        <p:txBody>
          <a:bodyPr vert="horz" lIns="89675" tIns="44838" rIns="89675" bIns="44838" rtlCol="0"/>
          <a:lstStyle>
            <a:lvl1pPr algn="r">
              <a:defRPr sz="1200"/>
            </a:lvl1pPr>
          </a:lstStyle>
          <a:p>
            <a:fld id="{42C8A990-5BAE-4D4B-B7AF-F6C0ED1CAC69}" type="datetimeFigureOut">
              <a:rPr kumimoji="1" lang="ja-JP" altLang="en-US" smtClean="0"/>
              <a:t>2014/12/12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881063" y="733425"/>
            <a:ext cx="4884737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75" tIns="44838" rIns="89675" bIns="4483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4997" y="4644310"/>
            <a:ext cx="5316870" cy="4399133"/>
          </a:xfrm>
          <a:prstGeom prst="rect">
            <a:avLst/>
          </a:prstGeom>
        </p:spPr>
        <p:txBody>
          <a:bodyPr vert="horz" lIns="89675" tIns="44838" rIns="89675" bIns="4483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287059"/>
            <a:ext cx="2880101" cy="488792"/>
          </a:xfrm>
          <a:prstGeom prst="rect">
            <a:avLst/>
          </a:prstGeom>
        </p:spPr>
        <p:txBody>
          <a:bodyPr vert="horz" lIns="89675" tIns="44838" rIns="89675" bIns="4483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65213" y="9287059"/>
            <a:ext cx="2880101" cy="488792"/>
          </a:xfrm>
          <a:prstGeom prst="rect">
            <a:avLst/>
          </a:prstGeom>
        </p:spPr>
        <p:txBody>
          <a:bodyPr vert="horz" lIns="89675" tIns="44838" rIns="89675" bIns="44838" rtlCol="0" anchor="b"/>
          <a:lstStyle>
            <a:lvl1pPr algn="r">
              <a:defRPr sz="1200"/>
            </a:lvl1pPr>
          </a:lstStyle>
          <a:p>
            <a:fld id="{E283D596-8BBE-40D2-82F1-D1374CC218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9761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3D596-8BBE-40D2-82F1-D1374CC2189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5877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3D596-8BBE-40D2-82F1-D1374CC2189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855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 smtClean="0">
              <a:latin typeface="+mn-ea"/>
              <a:cs typeface="Times New Roman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3D596-8BBE-40D2-82F1-D1374CC2189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0155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3D596-8BBE-40D2-82F1-D1374CC2189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7027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3D596-8BBE-40D2-82F1-D1374CC2189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019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3D596-8BBE-40D2-82F1-D1374CC2189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0782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3D596-8BBE-40D2-82F1-D1374CC2189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4956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3D596-8BBE-40D2-82F1-D1374CC2189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752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3D596-8BBE-40D2-82F1-D1374CC21899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9140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3D596-8BBE-40D2-82F1-D1374CC21899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789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3D596-8BBE-40D2-82F1-D1374CC21899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1755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3D596-8BBE-40D2-82F1-D1374CC2189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846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3D596-8BBE-40D2-82F1-D1374CC21899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2425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3D596-8BBE-40D2-82F1-D1374CC2189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5774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3D596-8BBE-40D2-82F1-D1374CC2189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036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3D596-8BBE-40D2-82F1-D1374CC2189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0025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3D596-8BBE-40D2-82F1-D1374CC2189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5597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3D596-8BBE-40D2-82F1-D1374CC2189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7712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3D596-8BBE-40D2-82F1-D1374CC2189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4732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3D596-8BBE-40D2-82F1-D1374CC2189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55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6752">
              <a:defRPr/>
            </a:pPr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3D596-8BBE-40D2-82F1-D1374CC2189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4520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3D596-8BBE-40D2-82F1-D1374CC2189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855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8D97-96B3-4365-8930-305F566C3614}" type="datetime1">
              <a:rPr kumimoji="1" lang="ja-JP" altLang="en-US" smtClean="0"/>
              <a:t>2014/12/12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9E31-24DB-41D0-B262-FE41FF133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57EA-A796-4BD4-A79A-B37EE8B62CF3}" type="datetime1">
              <a:rPr kumimoji="1" lang="ja-JP" altLang="en-US" smtClean="0"/>
              <a:t>2014/12/12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9E31-24DB-41D0-B262-FE41FF133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4A3C-3411-4879-B78B-5EA718B27E39}" type="datetime1">
              <a:rPr kumimoji="1" lang="ja-JP" altLang="en-US" smtClean="0"/>
              <a:t>2014/12/12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9E31-24DB-41D0-B262-FE41FF133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7F3F6-5A7F-40F0-B366-F4A2A86AA203}" type="datetime1">
              <a:rPr lang="ja-JP" altLang="en-US" smtClean="0"/>
              <a:t>2014/12/12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7EAAC-8F00-4FE6-AEDA-D502B1F871B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5372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30EA-CE54-44F9-A648-079D06E73B16}" type="datetime1">
              <a:rPr kumimoji="1" lang="ja-JP" altLang="en-US" smtClean="0"/>
              <a:t>2014/12/12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9E31-24DB-41D0-B262-FE41FF133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A66F-4D37-4D5A-814E-99E36A8BD4FB}" type="datetime1">
              <a:rPr kumimoji="1" lang="ja-JP" altLang="en-US" smtClean="0"/>
              <a:t>2014/12/12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9E31-24DB-41D0-B262-FE41FF133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084B-35F3-4FEC-9751-DACFB212C710}" type="datetime1">
              <a:rPr kumimoji="1" lang="ja-JP" altLang="en-US" smtClean="0"/>
              <a:t>2014/12/12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9E31-24DB-41D0-B262-FE41FF133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C4B8-655F-49F8-9CAD-A5FC3DB1A9C8}" type="datetime1">
              <a:rPr kumimoji="1" lang="ja-JP" altLang="en-US" smtClean="0"/>
              <a:t>2014/12/12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9E31-24DB-41D0-B262-FE41FF133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4ED7-B9E0-4439-BC90-2E9BE97EA686}" type="datetime1">
              <a:rPr kumimoji="1" lang="ja-JP" altLang="en-US" smtClean="0"/>
              <a:t>2014/12/12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9E31-24DB-41D0-B262-FE41FF133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031940" y="6219310"/>
            <a:ext cx="3786690" cy="365125"/>
          </a:xfrm>
        </p:spPr>
        <p:txBody>
          <a:bodyPr/>
          <a:lstStyle/>
          <a:p>
            <a:fld id="{88E48259-94EB-4132-8C1C-1DA8B12BBC13}" type="datetime1">
              <a:rPr kumimoji="1" lang="ja-JP" altLang="en-US" smtClean="0"/>
              <a:t>2014/12/12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69689" y="6219310"/>
            <a:ext cx="1161826" cy="365125"/>
          </a:xfrm>
        </p:spPr>
        <p:txBody>
          <a:bodyPr/>
          <a:lstStyle>
            <a:lvl1pPr>
              <a:defRPr sz="2000"/>
            </a:lvl1pPr>
          </a:lstStyle>
          <a:p>
            <a:fld id="{E4E79E31-24DB-41D0-B262-FE41FF133F1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C9E1-214B-4559-976B-DC797E6F2655}" type="datetime1">
              <a:rPr kumimoji="1" lang="ja-JP" altLang="en-US" smtClean="0"/>
              <a:t>2014/12/12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9E31-24DB-41D0-B262-FE41FF133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973C3-C764-4C59-9596-916C2B0AD403}" type="datetime1">
              <a:rPr kumimoji="1" lang="ja-JP" altLang="en-US" smtClean="0"/>
              <a:t>2014/12/12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9E31-24DB-41D0-B262-FE41FF133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31940" y="6219310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80AEE40-C620-401F-A3F5-E9EE8112877D}" type="datetime1">
              <a:rPr kumimoji="1" lang="ja-JP" altLang="en-US" smtClean="0"/>
              <a:t>2014/12/12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360" y="6219310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E4E79E31-24DB-41D0-B262-FE41FF133F1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008112"/>
          </a:xfrm>
        </p:spPr>
        <p:txBody>
          <a:bodyPr>
            <a:normAutofit/>
          </a:bodyPr>
          <a:lstStyle/>
          <a:p>
            <a:r>
              <a:rPr kumimoji="1" lang="ja-JP" altLang="en-US" sz="4000" b="1" dirty="0" smtClean="0">
                <a:solidFill>
                  <a:schemeClr val="tx1"/>
                </a:solidFill>
              </a:rPr>
              <a:t>環境総合計画の重点的な点検評価</a:t>
            </a:r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01570" y="2204864"/>
            <a:ext cx="7830870" cy="3672408"/>
          </a:xfrm>
        </p:spPr>
        <p:txBody>
          <a:bodyPr>
            <a:normAutofit fontScale="77500" lnSpcReduction="20000"/>
          </a:bodyPr>
          <a:lstStyle/>
          <a:p>
            <a:r>
              <a:rPr kumimoji="1" lang="ja-JP" altLang="en-US" sz="3300" dirty="0" smtClean="0"/>
              <a:t>～全てのいのちが共生する社会の構築に向けて～</a:t>
            </a:r>
            <a:endParaRPr kumimoji="1" lang="en-US" altLang="ja-JP" sz="3300" dirty="0" smtClean="0"/>
          </a:p>
          <a:p>
            <a:endParaRPr lang="en-US" altLang="ja-JP" sz="2600" dirty="0" smtClean="0"/>
          </a:p>
          <a:p>
            <a:endParaRPr lang="en-US" altLang="ja-JP" sz="2600" dirty="0"/>
          </a:p>
          <a:p>
            <a:pPr algn="l"/>
            <a:r>
              <a:rPr lang="en-US" altLang="ja-JP" sz="3400" b="1" dirty="0" smtClean="0">
                <a:solidFill>
                  <a:schemeClr val="tx1"/>
                </a:solidFill>
              </a:rPr>
              <a:t>Ⅰ</a:t>
            </a:r>
            <a:r>
              <a:rPr lang="en-US" altLang="ja-JP" sz="3400" b="1" dirty="0" smtClean="0">
                <a:solidFill>
                  <a:schemeClr val="bg1"/>
                </a:solidFill>
              </a:rPr>
              <a:t> </a:t>
            </a:r>
            <a:r>
              <a:rPr lang="ja-JP" altLang="ja-JP" sz="3400" b="1" dirty="0" smtClean="0">
                <a:solidFill>
                  <a:schemeClr val="tx1"/>
                </a:solidFill>
              </a:rPr>
              <a:t>生物</a:t>
            </a:r>
            <a:r>
              <a:rPr lang="ja-JP" altLang="ja-JP" sz="3400" b="1" dirty="0">
                <a:solidFill>
                  <a:schemeClr val="tx1"/>
                </a:solidFill>
              </a:rPr>
              <a:t>多様性の府民認知度</a:t>
            </a:r>
            <a:r>
              <a:rPr lang="ja-JP" altLang="ja-JP" sz="3400" b="1" dirty="0" smtClean="0">
                <a:solidFill>
                  <a:schemeClr val="tx1"/>
                </a:solidFill>
              </a:rPr>
              <a:t>を</a:t>
            </a:r>
            <a:r>
              <a:rPr lang="ja-JP" altLang="en-US" sz="3400" b="1" dirty="0" smtClean="0">
                <a:solidFill>
                  <a:schemeClr val="tx1"/>
                </a:solidFill>
              </a:rPr>
              <a:t>向上</a:t>
            </a:r>
            <a:r>
              <a:rPr lang="ja-JP" altLang="ja-JP" sz="3400" b="1" dirty="0" smtClean="0">
                <a:solidFill>
                  <a:schemeClr val="tx1"/>
                </a:solidFill>
              </a:rPr>
              <a:t>するために</a:t>
            </a:r>
            <a:endParaRPr lang="en-US" altLang="ja-JP" sz="3400" b="1" dirty="0" smtClean="0">
              <a:solidFill>
                <a:schemeClr val="tx1"/>
              </a:solidFill>
            </a:endParaRPr>
          </a:p>
          <a:p>
            <a:pPr algn="l">
              <a:lnSpc>
                <a:spcPct val="70000"/>
              </a:lnSpc>
            </a:pPr>
            <a:endParaRPr lang="en-US" altLang="ja-JP" sz="3400" b="1" dirty="0" smtClean="0">
              <a:solidFill>
                <a:schemeClr val="tx1"/>
              </a:solidFill>
            </a:endParaRPr>
          </a:p>
          <a:p>
            <a:pPr algn="l"/>
            <a:r>
              <a:rPr lang="en-US" altLang="ja-JP" sz="3400" b="1" dirty="0" smtClean="0">
                <a:solidFill>
                  <a:schemeClr val="tx1"/>
                </a:solidFill>
              </a:rPr>
              <a:t>Ⅱ </a:t>
            </a:r>
            <a:r>
              <a:rPr lang="ja-JP" altLang="en-US" sz="3400" b="1" dirty="0" smtClean="0">
                <a:solidFill>
                  <a:schemeClr val="tx1"/>
                </a:solidFill>
              </a:rPr>
              <a:t>生物多様性の損失を止める行動を拡大するために</a:t>
            </a:r>
            <a:endParaRPr lang="en-US" altLang="ja-JP" sz="3400" b="1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sz="3800" b="1" dirty="0" smtClean="0">
                <a:solidFill>
                  <a:schemeClr val="bg1"/>
                </a:solidFill>
              </a:rPr>
              <a:t> </a:t>
            </a:r>
            <a:endParaRPr lang="en-US" altLang="ja-JP" sz="1800" dirty="0"/>
          </a:p>
          <a:p>
            <a:pPr algn="r"/>
            <a:endParaRPr kumimoji="1" lang="en-US" altLang="ja-JP" sz="1800" dirty="0" smtClean="0"/>
          </a:p>
          <a:p>
            <a:pPr algn="r"/>
            <a:endParaRPr lang="en-US" altLang="ja-JP" sz="1800" dirty="0" smtClean="0"/>
          </a:p>
          <a:p>
            <a:pPr algn="r"/>
            <a:endParaRPr lang="en-US" altLang="ja-JP" sz="1800" dirty="0"/>
          </a:p>
          <a:p>
            <a:pPr algn="r"/>
            <a:r>
              <a:rPr kumimoji="1" lang="ja-JP" altLang="en-US" sz="3100" dirty="0" smtClean="0">
                <a:solidFill>
                  <a:schemeClr val="tx1"/>
                </a:solidFill>
              </a:rPr>
              <a:t>環境農林水産部みどり・都市環境室みどり推進課</a:t>
            </a:r>
            <a:r>
              <a:rPr kumimoji="1" lang="ja-JP" altLang="en-US" sz="1800" dirty="0" smtClean="0"/>
              <a:t>　　</a:t>
            </a:r>
            <a:endParaRPr kumimoji="1" lang="ja-JP" altLang="en-US" sz="1800" dirty="0"/>
          </a:p>
        </p:txBody>
      </p:sp>
      <p:sp>
        <p:nvSpPr>
          <p:cNvPr id="7" name="角丸四角形 6"/>
          <p:cNvSpPr/>
          <p:nvPr/>
        </p:nvSpPr>
        <p:spPr>
          <a:xfrm>
            <a:off x="611560" y="2798930"/>
            <a:ext cx="8064896" cy="1890210"/>
          </a:xfrm>
          <a:prstGeom prst="roundRect">
            <a:avLst>
              <a:gd name="adj" fmla="val 20837"/>
            </a:avLst>
          </a:prstGeom>
          <a:noFill/>
          <a:ln w="2540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25400">
            <a:bevelB w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9E31-24DB-41D0-B262-FE41FF133F16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77245" y="278650"/>
            <a:ext cx="21152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ＭＳ ゴシック" pitchFamily="49" charset="-128"/>
                <a:ea typeface="ＭＳ ゴシック" pitchFamily="49" charset="-128"/>
              </a:rPr>
              <a:t>資料２－１</a:t>
            </a:r>
            <a:endParaRPr kumimoji="1" lang="ja-JP" altLang="en-US" sz="24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46575" y="4904873"/>
            <a:ext cx="202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２０１４年８月１８日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352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539553" y="476672"/>
            <a:ext cx="7200800" cy="1296144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ja-JP" altLang="en-US" sz="2400" dirty="0">
                <a:solidFill>
                  <a:sysClr val="windowText" lastClr="000000"/>
                </a:solidFill>
                <a:latin typeface="+mj-ea"/>
              </a:rPr>
              <a:t>３</a:t>
            </a:r>
            <a:r>
              <a:rPr lang="en-US" altLang="ja-JP" sz="2400" dirty="0">
                <a:solidFill>
                  <a:sysClr val="windowText" lastClr="000000"/>
                </a:solidFill>
                <a:latin typeface="+mj-ea"/>
              </a:rPr>
              <a:t>-</a:t>
            </a:r>
            <a:r>
              <a:rPr lang="en-US" altLang="ja-JP" sz="2400" dirty="0" smtClean="0">
                <a:solidFill>
                  <a:sysClr val="windowText" lastClr="000000"/>
                </a:solidFill>
                <a:latin typeface="+mj-ea"/>
              </a:rPr>
              <a:t>(2)</a:t>
            </a:r>
            <a:r>
              <a:rPr lang="ja-JP" altLang="en-US" sz="2400" dirty="0">
                <a:solidFill>
                  <a:sysClr val="windowText" lastClr="000000"/>
                </a:solidFill>
                <a:latin typeface="+mj-ea"/>
              </a:rPr>
              <a:t>　</a:t>
            </a:r>
            <a:r>
              <a:rPr lang="ja-JP" altLang="ja-JP" sz="2400" b="1" dirty="0" smtClean="0">
                <a:latin typeface="Calibri"/>
              </a:rPr>
              <a:t>生物</a:t>
            </a:r>
            <a:r>
              <a:rPr lang="ja-JP" altLang="ja-JP" sz="2400" b="1" dirty="0">
                <a:latin typeface="Calibri"/>
              </a:rPr>
              <a:t>多様性に配慮した行動</a:t>
            </a:r>
            <a:r>
              <a:rPr lang="ja-JP" altLang="ja-JP" sz="2400" b="1" dirty="0" smtClean="0">
                <a:latin typeface="Calibri"/>
              </a:rPr>
              <a:t>促進</a:t>
            </a:r>
            <a:r>
              <a:rPr lang="ja-JP" altLang="en-US" sz="2400" b="1" dirty="0" smtClean="0">
                <a:latin typeface="Calibri"/>
              </a:rPr>
              <a:t>　（２）</a:t>
            </a:r>
            <a:endParaRPr lang="ja-JP" altLang="en-US" sz="3600" b="1" dirty="0">
              <a:solidFill>
                <a:sysClr val="windowText" lastClr="000000"/>
              </a:solidFill>
              <a:latin typeface="+mj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31538" y="1943835"/>
            <a:ext cx="8505945" cy="3713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endParaRPr lang="en-US" altLang="ja-JP" dirty="0">
              <a:latin typeface="+mn-ea"/>
            </a:endParaRPr>
          </a:p>
          <a:p>
            <a:r>
              <a:rPr lang="ja-JP" altLang="en-US" sz="2000" dirty="0"/>
              <a:t>○天然記念物の淡水魚イタセンパラの</a:t>
            </a:r>
            <a:endParaRPr lang="en-US" altLang="ja-JP" sz="2000" dirty="0"/>
          </a:p>
          <a:p>
            <a:r>
              <a:rPr lang="ja-JP" altLang="en-US" sz="2000" dirty="0"/>
              <a:t>　野生復帰の試み</a:t>
            </a:r>
            <a:endParaRPr lang="en-US" altLang="ja-JP" sz="2000" dirty="0"/>
          </a:p>
          <a:p>
            <a:r>
              <a:rPr lang="ja-JP" altLang="en-US" sz="2000" dirty="0"/>
              <a:t>　　　　　　　</a:t>
            </a:r>
            <a:r>
              <a:rPr lang="ja-JP" altLang="en-US" sz="2000" b="1" dirty="0"/>
              <a:t>↓</a:t>
            </a:r>
            <a:endParaRPr lang="en-US" altLang="ja-JP" sz="2000" dirty="0"/>
          </a:p>
          <a:p>
            <a:r>
              <a:rPr lang="ja-JP" altLang="en-US" sz="2000" dirty="0"/>
              <a:t>　</a:t>
            </a:r>
            <a:r>
              <a:rPr lang="ja-JP" altLang="en-US" dirty="0"/>
              <a:t>自然環境保護や生物多様性の重要性に</a:t>
            </a:r>
            <a:endParaRPr lang="en-US" altLang="ja-JP" dirty="0"/>
          </a:p>
          <a:p>
            <a:r>
              <a:rPr lang="ja-JP" altLang="en-US" dirty="0"/>
              <a:t>　ついて理解を深める</a:t>
            </a:r>
            <a:endParaRPr lang="en-US" altLang="ja-JP" dirty="0"/>
          </a:p>
          <a:p>
            <a:pPr>
              <a:lnSpc>
                <a:spcPct val="50000"/>
              </a:lnSpc>
            </a:pPr>
            <a:endParaRPr lang="en-US" altLang="ja-JP" dirty="0"/>
          </a:p>
          <a:p>
            <a:r>
              <a:rPr lang="ja-JP" altLang="en-US" dirty="0"/>
              <a:t>　　 </a:t>
            </a:r>
            <a:r>
              <a:rPr lang="ja-JP" altLang="en-US" dirty="0" smtClean="0"/>
              <a:t>（２０１３年度</a:t>
            </a:r>
            <a:r>
              <a:rPr lang="ja-JP" altLang="en-US" dirty="0"/>
              <a:t>）</a:t>
            </a:r>
            <a:endParaRPr lang="en-US" altLang="ja-JP" dirty="0"/>
          </a:p>
          <a:p>
            <a:r>
              <a:rPr lang="ja-JP" altLang="en-US" dirty="0"/>
              <a:t>　　・イタセンパラの観察会（１回１１７人）</a:t>
            </a:r>
            <a:endParaRPr lang="en-US" altLang="ja-JP" dirty="0"/>
          </a:p>
          <a:p>
            <a:r>
              <a:rPr lang="ja-JP" altLang="en-US" dirty="0"/>
              <a:t>　　・出前講座（２回、１００人）</a:t>
            </a:r>
            <a:endParaRPr lang="en-US" altLang="ja-JP" dirty="0"/>
          </a:p>
          <a:p>
            <a:r>
              <a:rPr lang="ja-JP" altLang="en-US" dirty="0"/>
              <a:t>　　・出張展示（１回、約２００名）</a:t>
            </a:r>
          </a:p>
          <a:p>
            <a:pPr>
              <a:lnSpc>
                <a:spcPts val="2300"/>
              </a:lnSpc>
            </a:pPr>
            <a:endParaRPr lang="en-US" altLang="ja-JP" dirty="0" smtClean="0"/>
          </a:p>
          <a:p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9E31-24DB-41D0-B262-FE41FF133F16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1026" name="Picture 2" descr="E:\LIB\【自然環境G共有】\平成２６年度\環境総合計画部会　重点分野資料\P1040975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240" y="3638508"/>
            <a:ext cx="354012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LIB\【自然環境G共有】\平成２６年度\環境総合計画部会　重点分野資料\P1040925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15" y="1784902"/>
            <a:ext cx="2803525" cy="210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02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539553" y="476672"/>
            <a:ext cx="7200800" cy="1296144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ja-JP" altLang="en-US" sz="2400" dirty="0">
                <a:solidFill>
                  <a:sysClr val="windowText" lastClr="000000"/>
                </a:solidFill>
                <a:latin typeface="+mj-ea"/>
              </a:rPr>
              <a:t>３</a:t>
            </a:r>
            <a:r>
              <a:rPr lang="en-US" altLang="ja-JP" sz="2400" dirty="0">
                <a:solidFill>
                  <a:sysClr val="windowText" lastClr="000000"/>
                </a:solidFill>
                <a:latin typeface="+mj-ea"/>
              </a:rPr>
              <a:t>-</a:t>
            </a:r>
            <a:r>
              <a:rPr lang="en-US" altLang="ja-JP" sz="2400" dirty="0" smtClean="0">
                <a:solidFill>
                  <a:sysClr val="windowText" lastClr="000000"/>
                </a:solidFill>
                <a:latin typeface="+mj-ea"/>
              </a:rPr>
              <a:t>(3)</a:t>
            </a:r>
            <a:r>
              <a:rPr lang="ja-JP" altLang="en-US" sz="2400" dirty="0">
                <a:solidFill>
                  <a:sysClr val="windowText" lastClr="000000"/>
                </a:solidFill>
                <a:latin typeface="+mj-ea"/>
              </a:rPr>
              <a:t>　</a:t>
            </a:r>
            <a:r>
              <a:rPr lang="ja-JP" altLang="ja-JP" sz="2400" b="1" dirty="0" smtClean="0">
                <a:latin typeface="Calibri"/>
              </a:rPr>
              <a:t>府民</a:t>
            </a:r>
            <a:r>
              <a:rPr lang="ja-JP" altLang="ja-JP" sz="2400" b="1" dirty="0">
                <a:latin typeface="Calibri"/>
              </a:rPr>
              <a:t>と連携したモニタリング体制の</a:t>
            </a:r>
            <a:r>
              <a:rPr lang="ja-JP" altLang="ja-JP" sz="2400" b="1" dirty="0" smtClean="0">
                <a:latin typeface="Calibri"/>
              </a:rPr>
              <a:t>構築</a:t>
            </a:r>
            <a:endParaRPr lang="ja-JP" altLang="en-US" sz="3600" b="1" dirty="0">
              <a:solidFill>
                <a:sysClr val="windowText" lastClr="000000"/>
              </a:solidFill>
              <a:latin typeface="+mn-ea"/>
              <a:ea typeface="+mn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75838" y="3449871"/>
            <a:ext cx="2868162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（</a:t>
            </a:r>
            <a:r>
              <a:rPr lang="ja-JP" altLang="en-US" sz="1600" dirty="0"/>
              <a:t>２０１２</a:t>
            </a:r>
            <a:r>
              <a:rPr lang="ja-JP" altLang="en-US" sz="1600" dirty="0" smtClean="0"/>
              <a:t>年度</a:t>
            </a:r>
            <a:r>
              <a:rPr lang="ja-JP" altLang="en-US" sz="1600" dirty="0"/>
              <a:t>）</a:t>
            </a:r>
            <a:endParaRPr lang="en-US" altLang="ja-JP" sz="1600" dirty="0"/>
          </a:p>
          <a:p>
            <a:r>
              <a:rPr lang="ja-JP" altLang="en-US" sz="1600" dirty="0" smtClean="0"/>
              <a:t>　レッドデータブック見直し作業</a:t>
            </a:r>
            <a:endParaRPr lang="en-US" altLang="ja-JP" sz="1600" dirty="0"/>
          </a:p>
          <a:p>
            <a:pPr>
              <a:lnSpc>
                <a:spcPts val="800"/>
              </a:lnSpc>
            </a:pPr>
            <a:endParaRPr lang="en-US" altLang="ja-JP" sz="1600" dirty="0" smtClean="0"/>
          </a:p>
          <a:p>
            <a:r>
              <a:rPr lang="ja-JP" altLang="en-US" sz="1600" dirty="0" smtClean="0"/>
              <a:t>（</a:t>
            </a:r>
            <a:r>
              <a:rPr lang="ja-JP" altLang="en-US" sz="1600" dirty="0"/>
              <a:t>２０１３</a:t>
            </a:r>
            <a:r>
              <a:rPr lang="ja-JP" altLang="en-US" sz="1600" dirty="0" smtClean="0"/>
              <a:t>年度）</a:t>
            </a:r>
            <a:endParaRPr lang="en-US" altLang="ja-JP" sz="1600" dirty="0" smtClean="0"/>
          </a:p>
          <a:p>
            <a:r>
              <a:rPr lang="ja-JP" altLang="en-US" sz="1600" dirty="0" smtClean="0"/>
              <a:t>　大阪府レッドリストの</a:t>
            </a:r>
            <a:r>
              <a:rPr lang="ja-JP" altLang="en-US" sz="1600" dirty="0"/>
              <a:t>作成　</a:t>
            </a:r>
            <a:endParaRPr lang="en-US" altLang="ja-JP" sz="1600" dirty="0" smtClean="0"/>
          </a:p>
          <a:p>
            <a:r>
              <a:rPr lang="ja-JP" altLang="en-US" sz="1600" dirty="0" smtClean="0"/>
              <a:t>　　１，０００部</a:t>
            </a:r>
            <a:endParaRPr lang="en-US" altLang="ja-JP" sz="1600" dirty="0" smtClean="0"/>
          </a:p>
          <a:p>
            <a:pPr>
              <a:lnSpc>
                <a:spcPts val="800"/>
              </a:lnSpc>
            </a:pPr>
            <a:endParaRPr lang="en-US" altLang="ja-JP" sz="1600" dirty="0"/>
          </a:p>
          <a:p>
            <a:r>
              <a:rPr lang="ja-JP" altLang="en-US" sz="1600" dirty="0" smtClean="0"/>
              <a:t>（</a:t>
            </a:r>
            <a:r>
              <a:rPr lang="ja-JP" altLang="en-US" sz="1600" dirty="0"/>
              <a:t>今後</a:t>
            </a:r>
            <a:r>
              <a:rPr lang="ja-JP" altLang="en-US" sz="1600" dirty="0" smtClean="0"/>
              <a:t>）</a:t>
            </a:r>
            <a:endParaRPr lang="en-US" altLang="ja-JP" sz="1600" dirty="0" smtClean="0"/>
          </a:p>
          <a:p>
            <a:pPr marL="84138" indent="-84138"/>
            <a:r>
              <a:rPr lang="ja-JP" altLang="en-US" sz="1600" dirty="0" smtClean="0"/>
              <a:t>・継続的にモニタリングを行い、一定の周期でレッドリストを改訂</a:t>
            </a:r>
            <a:endParaRPr lang="en-US" altLang="ja-JP" sz="1600" dirty="0" smtClean="0"/>
          </a:p>
          <a:p>
            <a:r>
              <a:rPr lang="ja-JP" altLang="en-US" sz="1600" dirty="0" smtClean="0"/>
              <a:t>・</a:t>
            </a:r>
            <a:r>
              <a:rPr lang="ja-JP" altLang="en-US" sz="1600" dirty="0"/>
              <a:t>普及</a:t>
            </a:r>
            <a:r>
              <a:rPr lang="ja-JP" altLang="en-US" sz="1600" dirty="0" smtClean="0"/>
              <a:t>啓発の実施</a:t>
            </a:r>
            <a:endParaRPr kumimoji="1" lang="en-US" altLang="ja-JP" sz="1600" dirty="0" smtClean="0"/>
          </a:p>
        </p:txBody>
      </p:sp>
      <p:sp>
        <p:nvSpPr>
          <p:cNvPr id="4" name="円/楕円 2"/>
          <p:cNvSpPr>
            <a:spLocks noChangeArrowheads="1"/>
          </p:cNvSpPr>
          <p:nvPr/>
        </p:nvSpPr>
        <p:spPr bwMode="auto">
          <a:xfrm>
            <a:off x="842962" y="4000912"/>
            <a:ext cx="4610100" cy="2034646"/>
          </a:xfrm>
          <a:prstGeom prst="ellipse">
            <a:avLst/>
          </a:prstGeom>
          <a:solidFill>
            <a:srgbClr val="FFFFFF"/>
          </a:solidFill>
          <a:ln w="12700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8100" dir="2700000" algn="tl" rotWithShape="0">
                    <a:srgbClr val="000000">
                      <a:alpha val="39999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大阪生物多様性保全</a:t>
            </a:r>
            <a:endParaRPr kumimoji="1" lang="ja-JP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ネットワーク</a:t>
            </a:r>
            <a:endParaRPr kumimoji="1" 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5" name="円/楕円 3"/>
          <p:cNvSpPr>
            <a:spLocks noChangeArrowheads="1"/>
          </p:cNvSpPr>
          <p:nvPr/>
        </p:nvSpPr>
        <p:spPr bwMode="auto">
          <a:xfrm>
            <a:off x="2154237" y="3453225"/>
            <a:ext cx="2047875" cy="1095375"/>
          </a:xfrm>
          <a:prstGeom prst="ellipse">
            <a:avLst/>
          </a:prstGeom>
          <a:solidFill>
            <a:srgbClr val="FBD4B4"/>
          </a:solidFill>
          <a:ln w="1905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ＮＰＯ</a:t>
            </a:r>
            <a:endParaRPr kumimoji="1" lang="en-US" altLang="ja-JP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ＭＳ ゴシック" pitchFamily="49" charset="-128"/>
              <a:ea typeface="ＭＳ ゴシック" pitchFamily="49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100" b="1" dirty="0">
              <a:solidFill>
                <a:srgbClr val="000000"/>
              </a:solidFill>
              <a:latin typeface="ＭＳ ゴシック" pitchFamily="49" charset="-128"/>
              <a:ea typeface="ＭＳ ゴシック" pitchFamily="49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6" name="円/楕円 4"/>
          <p:cNvSpPr>
            <a:spLocks noChangeArrowheads="1"/>
          </p:cNvSpPr>
          <p:nvPr/>
        </p:nvSpPr>
        <p:spPr bwMode="auto">
          <a:xfrm>
            <a:off x="230188" y="3938274"/>
            <a:ext cx="2019300" cy="1183457"/>
          </a:xfrm>
          <a:prstGeom prst="ellipse">
            <a:avLst/>
          </a:prstGeom>
          <a:solidFill>
            <a:srgbClr val="FBD4B4"/>
          </a:solidFill>
          <a:ln w="1905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博物館・研究機関</a:t>
            </a:r>
            <a:endParaRPr kumimoji="1" lang="en-US" altLang="ja-JP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ＭＳ ゴシック" pitchFamily="49" charset="-128"/>
              <a:ea typeface="ＭＳ ゴシック" pitchFamily="49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000" b="1" dirty="0">
              <a:solidFill>
                <a:srgbClr val="000000"/>
              </a:solidFill>
              <a:latin typeface="ＭＳ ゴシック" pitchFamily="49" charset="-128"/>
              <a:ea typeface="ＭＳ ゴシック" pitchFamily="49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7" name="円/楕円 5"/>
          <p:cNvSpPr>
            <a:spLocks noChangeArrowheads="1"/>
          </p:cNvSpPr>
          <p:nvPr/>
        </p:nvSpPr>
        <p:spPr bwMode="auto">
          <a:xfrm>
            <a:off x="4139899" y="3926957"/>
            <a:ext cx="2009775" cy="1143000"/>
          </a:xfrm>
          <a:prstGeom prst="ellipse">
            <a:avLst/>
          </a:prstGeom>
          <a:solidFill>
            <a:srgbClr val="FBD4B4"/>
          </a:solidFill>
          <a:ln w="1905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619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在関西の生物多様性</a:t>
            </a:r>
            <a:endParaRPr kumimoji="1" 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61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関係団体</a:t>
            </a:r>
            <a:endParaRPr kumimoji="1" lang="en-US" altLang="ja-JP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ＭＳ ゴシック" pitchFamily="49" charset="-128"/>
              <a:ea typeface="ＭＳ ゴシック" pitchFamily="49" charset="-128"/>
              <a:cs typeface="Times New Roman" pitchFamily="18" charset="0"/>
            </a:endParaRPr>
          </a:p>
          <a:p>
            <a:pPr marL="0" marR="0" lvl="0" indent="61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61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8" name="円/楕円 6"/>
          <p:cNvSpPr>
            <a:spLocks noChangeArrowheads="1"/>
          </p:cNvSpPr>
          <p:nvPr/>
        </p:nvSpPr>
        <p:spPr bwMode="auto">
          <a:xfrm>
            <a:off x="3939078" y="5233589"/>
            <a:ext cx="2047875" cy="1038225"/>
          </a:xfrm>
          <a:prstGeom prst="ellipse">
            <a:avLst/>
          </a:prstGeom>
          <a:solidFill>
            <a:srgbClr val="FBD4B4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行 政</a:t>
            </a:r>
            <a:endParaRPr kumimoji="1" lang="en-US" altLang="ja-JP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ＭＳ ゴシック" pitchFamily="49" charset="-128"/>
              <a:ea typeface="ＭＳ ゴシック" pitchFamily="49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100" b="1" dirty="0">
              <a:solidFill>
                <a:srgbClr val="000000"/>
              </a:solidFill>
              <a:latin typeface="ＭＳ ゴシック" pitchFamily="49" charset="-128"/>
              <a:ea typeface="ＭＳ ゴシック" pitchFamily="49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9" name="角丸四角形 7"/>
          <p:cNvSpPr>
            <a:spLocks noChangeArrowheads="1"/>
          </p:cNvSpPr>
          <p:nvPr/>
        </p:nvSpPr>
        <p:spPr bwMode="auto">
          <a:xfrm>
            <a:off x="2392362" y="3915187"/>
            <a:ext cx="1552575" cy="352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1C1A1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（事務局）</a:t>
            </a:r>
            <a:endParaRPr kumimoji="1" 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大阪自然史センター</a:t>
            </a:r>
            <a:endParaRPr kumimoji="1" 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0" name="角丸四角形 8"/>
          <p:cNvSpPr>
            <a:spLocks noChangeArrowheads="1"/>
          </p:cNvSpPr>
          <p:nvPr/>
        </p:nvSpPr>
        <p:spPr bwMode="auto">
          <a:xfrm>
            <a:off x="396875" y="4369833"/>
            <a:ext cx="1619250" cy="46108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大阪市立自然史博物館</a:t>
            </a:r>
            <a:endParaRPr kumimoji="1" 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府環境農林水産総合研究所</a:t>
            </a:r>
            <a:endParaRPr kumimoji="1" 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1" name="角丸四角形 9"/>
          <p:cNvSpPr>
            <a:spLocks noChangeArrowheads="1"/>
          </p:cNvSpPr>
          <p:nvPr/>
        </p:nvSpPr>
        <p:spPr bwMode="auto">
          <a:xfrm>
            <a:off x="4413249" y="4478847"/>
            <a:ext cx="1495425" cy="4127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関西自然保護機構</a:t>
            </a:r>
            <a:endParaRPr kumimoji="1" 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生物多様性かんさい</a:t>
            </a:r>
            <a:endParaRPr kumimoji="1" 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2" name="角丸四角形 10"/>
          <p:cNvSpPr>
            <a:spLocks noChangeArrowheads="1"/>
          </p:cNvSpPr>
          <p:nvPr/>
        </p:nvSpPr>
        <p:spPr bwMode="auto">
          <a:xfrm>
            <a:off x="4381990" y="5616458"/>
            <a:ext cx="1162050" cy="4762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63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大阪市</a:t>
            </a: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  堺市</a:t>
            </a:r>
            <a:endParaRPr kumimoji="1" lang="ja-JP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63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大阪府</a:t>
            </a:r>
            <a:endParaRPr kumimoji="1" lang="ja-JP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3" name="Oval 2"/>
          <p:cNvSpPr>
            <a:spLocks noChangeArrowheads="1"/>
          </p:cNvSpPr>
          <p:nvPr/>
        </p:nvSpPr>
        <p:spPr bwMode="auto">
          <a:xfrm>
            <a:off x="396875" y="5233588"/>
            <a:ext cx="1995488" cy="1038225"/>
          </a:xfrm>
          <a:prstGeom prst="ellipse">
            <a:avLst/>
          </a:prstGeom>
          <a:solidFill>
            <a:srgbClr val="FBD4B4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大　学</a:t>
            </a:r>
            <a:endParaRPr kumimoji="1" lang="en-US" altLang="ja-JP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ＭＳ ゴシック" pitchFamily="49" charset="-128"/>
              <a:ea typeface="ＭＳ ゴシック" pitchFamily="49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100" b="1" dirty="0">
              <a:solidFill>
                <a:srgbClr val="000000"/>
              </a:solidFill>
              <a:latin typeface="ＭＳ ゴシック" pitchFamily="49" charset="-128"/>
              <a:ea typeface="ＭＳ ゴシック" pitchFamily="49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4" name="AutoShape 1"/>
          <p:cNvSpPr>
            <a:spLocks noChangeArrowheads="1"/>
          </p:cNvSpPr>
          <p:nvPr/>
        </p:nvSpPr>
        <p:spPr bwMode="auto">
          <a:xfrm>
            <a:off x="813594" y="5616458"/>
            <a:ext cx="1162050" cy="419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大阪府立大学</a:t>
            </a:r>
            <a:endParaRPr kumimoji="1" lang="ja-JP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rPr>
              <a:t>大阪市立大学</a:t>
            </a:r>
            <a:endParaRPr kumimoji="1" lang="ja-JP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396873" y="1418550"/>
            <a:ext cx="8495605" cy="20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 smtClean="0">
                <a:latin typeface="+mn-ea"/>
              </a:rPr>
              <a:t>○</a:t>
            </a:r>
            <a:r>
              <a:rPr lang="ja-JP" altLang="ja-JP" sz="2000" dirty="0">
                <a:latin typeface="+mn-ea"/>
                <a:cs typeface="Times New Roman" pitchFamily="18" charset="0"/>
              </a:rPr>
              <a:t>大阪生物多様性保全ネットワーク</a:t>
            </a:r>
            <a:endParaRPr lang="en-US" altLang="ja-JP" sz="2000" dirty="0" smtClean="0">
              <a:latin typeface="+mn-ea"/>
            </a:endParaRPr>
          </a:p>
          <a:p>
            <a:pPr marL="360363" lvl="0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</a:pPr>
            <a:r>
              <a:rPr lang="ja-JP" altLang="ja-JP" sz="1600" dirty="0" smtClean="0">
                <a:latin typeface="+mn-ea"/>
              </a:rPr>
              <a:t>府内</a:t>
            </a:r>
            <a:r>
              <a:rPr lang="ja-JP" altLang="ja-JP" sz="1600" dirty="0">
                <a:latin typeface="+mn-ea"/>
              </a:rPr>
              <a:t>の生物多様性に知見を有する大学、研究機関、活動団体、行政</a:t>
            </a:r>
            <a:r>
              <a:rPr lang="ja-JP" altLang="ja-JP" sz="1600" dirty="0" smtClean="0">
                <a:latin typeface="+mn-ea"/>
              </a:rPr>
              <a:t>等</a:t>
            </a:r>
            <a:r>
              <a:rPr lang="ja-JP" altLang="en-US" sz="1600" dirty="0" smtClean="0">
                <a:latin typeface="+mn-ea"/>
                <a:cs typeface="Times New Roman" pitchFamily="18" charset="0"/>
              </a:rPr>
              <a:t>で構成する</a:t>
            </a:r>
            <a:r>
              <a:rPr kumimoji="1" 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大阪生物多様性保全ネットワーク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を組織、府内における生きもの情報を共有・一元化し、モニタリング体制を構築</a:t>
            </a:r>
            <a:endParaRPr kumimoji="1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360363" lvl="0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 smtClean="0">
                <a:latin typeface="+mn-ea"/>
                <a:cs typeface="Times New Roman" pitchFamily="18" charset="0"/>
              </a:rPr>
              <a:t>現在、１０団体で構成</a:t>
            </a:r>
            <a:endParaRPr lang="en-US" altLang="ja-JP" sz="1600" dirty="0" smtClean="0">
              <a:latin typeface="+mn-ea"/>
              <a:cs typeface="Times New Roman" pitchFamily="18" charset="0"/>
            </a:endParaRPr>
          </a:p>
          <a:p>
            <a:pPr marL="360363" marR="0" lvl="0" algn="l" defTabSz="914400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個々</a:t>
            </a:r>
            <a:r>
              <a: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の専門家が持つデータ・ノウハウを集約し、効率的なレッドリストの改訂や保全活動・情報発信・普及啓発</a:t>
            </a:r>
            <a:endParaRPr kumimoji="1" lang="ja-JP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</p:txBody>
      </p:sp>
      <p:sp>
        <p:nvSpPr>
          <p:cNvPr id="18" name="円/楕円 3"/>
          <p:cNvSpPr>
            <a:spLocks noChangeArrowheads="1"/>
          </p:cNvSpPr>
          <p:nvPr/>
        </p:nvSpPr>
        <p:spPr bwMode="auto">
          <a:xfrm>
            <a:off x="2546775" y="5487870"/>
            <a:ext cx="1305146" cy="1095375"/>
          </a:xfrm>
          <a:prstGeom prst="ellipse">
            <a:avLst/>
          </a:prstGeom>
          <a:solidFill>
            <a:srgbClr val="FBD4B4"/>
          </a:solidFill>
          <a:ln w="1905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ＭＳ ゴシック" pitchFamily="49" charset="-128"/>
              <a:ea typeface="ＭＳ ゴシック" pitchFamily="49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100" b="1" dirty="0">
              <a:solidFill>
                <a:srgbClr val="000000"/>
              </a:solidFill>
              <a:latin typeface="ＭＳ ゴシック" pitchFamily="49" charset="-128"/>
              <a:ea typeface="ＭＳ ゴシック" pitchFamily="49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ＭＳ ゴシック" pitchFamily="49" charset="-128"/>
              <a:ea typeface="ＭＳ ゴシック" pitchFamily="49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b="1" dirty="0" smtClean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府　民</a:t>
            </a:r>
            <a:endParaRPr kumimoji="1" lang="en-US" altLang="ja-JP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ＭＳ ゴシック" pitchFamily="49" charset="-128"/>
              <a:ea typeface="ＭＳ ゴシック" pitchFamily="49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100" b="1" dirty="0">
              <a:solidFill>
                <a:srgbClr val="000000"/>
              </a:solidFill>
              <a:latin typeface="ＭＳ ゴシック" pitchFamily="49" charset="-128"/>
              <a:ea typeface="ＭＳ ゴシック" pitchFamily="49" charset="-128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9" name="スライド番号プレースホルダー 18"/>
          <p:cNvSpPr>
            <a:spLocks noGrp="1"/>
          </p:cNvSpPr>
          <p:nvPr>
            <p:ph type="sldNum" sz="quarter" idx="12"/>
          </p:nvPr>
        </p:nvSpPr>
        <p:spPr>
          <a:xfrm>
            <a:off x="7857365" y="6219310"/>
            <a:ext cx="1161826" cy="365125"/>
          </a:xfrm>
        </p:spPr>
        <p:txBody>
          <a:bodyPr/>
          <a:lstStyle/>
          <a:p>
            <a:fld id="{E4E79E31-24DB-41D0-B262-FE41FF133F16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529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>
          <a:xfrm>
            <a:off x="386535" y="457758"/>
            <a:ext cx="7488832" cy="1296144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ja-JP" altLang="en-US" sz="2400" dirty="0">
                <a:solidFill>
                  <a:sysClr val="windowText" lastClr="000000"/>
                </a:solidFill>
                <a:latin typeface="+mj-ea"/>
              </a:rPr>
              <a:t>３</a:t>
            </a:r>
            <a:r>
              <a:rPr lang="en-US" altLang="ja-JP" sz="2400" dirty="0">
                <a:solidFill>
                  <a:sysClr val="windowText" lastClr="000000"/>
                </a:solidFill>
                <a:latin typeface="+mj-ea"/>
              </a:rPr>
              <a:t>-</a:t>
            </a:r>
            <a:r>
              <a:rPr lang="en-US" altLang="ja-JP" sz="2400" dirty="0" smtClean="0">
                <a:solidFill>
                  <a:sysClr val="windowText" lastClr="000000"/>
                </a:solidFill>
                <a:latin typeface="+mj-ea"/>
              </a:rPr>
              <a:t>(4)</a:t>
            </a:r>
            <a:r>
              <a:rPr lang="ja-JP" altLang="en-US" sz="2400" dirty="0">
                <a:solidFill>
                  <a:sysClr val="windowText" lastClr="000000"/>
                </a:solidFill>
                <a:latin typeface="+mj-ea"/>
              </a:rPr>
              <a:t>　</a:t>
            </a:r>
            <a:r>
              <a:rPr lang="ja-JP" altLang="ja-JP" sz="2400" b="1" dirty="0" smtClean="0">
                <a:latin typeface="Calibri"/>
              </a:rPr>
              <a:t>生物</a:t>
            </a:r>
            <a:r>
              <a:rPr lang="ja-JP" altLang="ja-JP" sz="2400" b="1" dirty="0">
                <a:latin typeface="Calibri"/>
              </a:rPr>
              <a:t>多様性保全に資する地域指定の</a:t>
            </a:r>
            <a:r>
              <a:rPr lang="ja-JP" altLang="ja-JP" sz="2400" b="1" dirty="0" smtClean="0">
                <a:latin typeface="Calibri"/>
              </a:rPr>
              <a:t>拡大</a:t>
            </a:r>
            <a:endParaRPr lang="ja-JP" altLang="ja-JP" sz="2400" b="1" dirty="0">
              <a:latin typeface="Calibri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1550" y="1448780"/>
            <a:ext cx="832592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主な地域指定の内容、追加指定の経過等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ja-JP" altLang="en-US" sz="2000" dirty="0" smtClean="0"/>
              <a:t>①緑地環境保全地域</a:t>
            </a:r>
            <a:endParaRPr lang="en-US" altLang="ja-JP" sz="2000" dirty="0"/>
          </a:p>
          <a:p>
            <a:r>
              <a:rPr lang="ja-JP" altLang="en-US" sz="2000" dirty="0"/>
              <a:t>　　</a:t>
            </a:r>
            <a:r>
              <a:rPr lang="ja-JP" altLang="en-US" dirty="0" smtClean="0"/>
              <a:t>樹林地、水辺等を含む区域の自然環境の保全のため指定、造成等を</a:t>
            </a:r>
            <a:r>
              <a:rPr lang="ja-JP" altLang="en-US" dirty="0"/>
              <a:t>規制</a:t>
            </a:r>
            <a:endParaRPr lang="en-US" altLang="ja-JP" dirty="0"/>
          </a:p>
          <a:p>
            <a:r>
              <a:rPr lang="ja-JP" altLang="en-US" dirty="0"/>
              <a:t>　　　２０１４</a:t>
            </a:r>
            <a:r>
              <a:rPr lang="ja-JP" altLang="en-US" dirty="0" smtClean="0"/>
              <a:t>年度７月</a:t>
            </a:r>
            <a:r>
              <a:rPr lang="ja-JP" altLang="en-US" dirty="0"/>
              <a:t>　：　</a:t>
            </a:r>
            <a:r>
              <a:rPr lang="ja-JP" altLang="en-US" dirty="0" smtClean="0"/>
              <a:t>４</a:t>
            </a:r>
            <a:r>
              <a:rPr lang="en-US" altLang="ja-JP" dirty="0"/>
              <a:t>.</a:t>
            </a:r>
            <a:r>
              <a:rPr lang="ja-JP" altLang="en-US" dirty="0" smtClean="0"/>
              <a:t>７８ｈａ</a:t>
            </a:r>
            <a:r>
              <a:rPr lang="ja-JP" altLang="en-US" dirty="0"/>
              <a:t>を</a:t>
            </a:r>
            <a:r>
              <a:rPr lang="ja-JP" altLang="en-US" dirty="0" smtClean="0"/>
              <a:t>指定</a:t>
            </a:r>
            <a:endParaRPr kumimoji="1" lang="en-US" altLang="ja-JP" sz="1200" dirty="0" smtClean="0"/>
          </a:p>
          <a:p>
            <a:endParaRPr kumimoji="1" lang="en-US" altLang="ja-JP" sz="1200" dirty="0" smtClean="0"/>
          </a:p>
          <a:p>
            <a:r>
              <a:rPr kumimoji="1" lang="ja-JP" altLang="en-US" sz="2000" dirty="0" smtClean="0"/>
              <a:t>②保安林</a:t>
            </a:r>
            <a:endParaRPr lang="en-US" altLang="ja-JP" sz="2000" dirty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水源かん</a:t>
            </a:r>
            <a:r>
              <a:rPr lang="ja-JP" altLang="en-US" dirty="0"/>
              <a:t>養</a:t>
            </a:r>
            <a:r>
              <a:rPr lang="ja-JP" altLang="en-US" dirty="0" smtClean="0"/>
              <a:t>、防災、</a:t>
            </a:r>
            <a:r>
              <a:rPr lang="ja-JP" altLang="en-US" dirty="0"/>
              <a:t>生活環境の</a:t>
            </a:r>
            <a:r>
              <a:rPr lang="ja-JP" altLang="en-US" dirty="0" smtClean="0"/>
              <a:t>保全等の目的で指定、立木伐採・造成を規制</a:t>
            </a:r>
            <a:endParaRPr lang="en-US" altLang="ja-JP" dirty="0" smtClean="0"/>
          </a:p>
          <a:p>
            <a:r>
              <a:rPr lang="ja-JP" altLang="en-US" dirty="0"/>
              <a:t>　　</a:t>
            </a:r>
            <a:r>
              <a:rPr lang="ja-JP" altLang="en-US" dirty="0" smtClean="0"/>
              <a:t>　</a:t>
            </a:r>
            <a:r>
              <a:rPr lang="ja-JP" altLang="en-US" dirty="0"/>
              <a:t>２０１０</a:t>
            </a:r>
            <a:r>
              <a:rPr lang="ja-JP" altLang="en-US" dirty="0" smtClean="0"/>
              <a:t>～</a:t>
            </a:r>
            <a:r>
              <a:rPr lang="ja-JP" altLang="en-US" dirty="0"/>
              <a:t>２０１３</a:t>
            </a:r>
            <a:r>
              <a:rPr lang="ja-JP" altLang="en-US" dirty="0" smtClean="0"/>
              <a:t>年度　：　</a:t>
            </a:r>
            <a:r>
              <a:rPr lang="ja-JP" altLang="en-US" dirty="0"/>
              <a:t>７６４</a:t>
            </a:r>
            <a:r>
              <a:rPr lang="ja-JP" altLang="en-US" dirty="0" smtClean="0"/>
              <a:t>ｈａ追加指定</a:t>
            </a:r>
            <a:endParaRPr lang="en-US" altLang="ja-JP" dirty="0"/>
          </a:p>
          <a:p>
            <a:endParaRPr lang="en-US" altLang="ja-JP" sz="1200" dirty="0" smtClean="0"/>
          </a:p>
          <a:p>
            <a:r>
              <a:rPr lang="ja-JP" altLang="en-US" sz="2000" dirty="0" smtClean="0"/>
              <a:t>③鳥獣保護区</a:t>
            </a:r>
            <a:endParaRPr lang="en-US" altLang="ja-JP" sz="2000" dirty="0" smtClean="0"/>
          </a:p>
          <a:p>
            <a:r>
              <a:rPr lang="ja-JP" altLang="en-US" dirty="0"/>
              <a:t>　　野生鳥獣の保護上重要</a:t>
            </a:r>
            <a:r>
              <a:rPr lang="ja-JP" altLang="en-US" dirty="0" smtClean="0"/>
              <a:t>な森林、鳥類</a:t>
            </a:r>
            <a:r>
              <a:rPr lang="ja-JP" altLang="en-US" dirty="0"/>
              <a:t>の集団渡来地として重要な河川等</a:t>
            </a:r>
            <a:r>
              <a:rPr lang="ja-JP" altLang="en-US" dirty="0" smtClean="0"/>
              <a:t>を指定</a:t>
            </a:r>
            <a:endParaRPr kumimoji="1" lang="en-US" altLang="ja-JP" dirty="0" smtClean="0"/>
          </a:p>
          <a:p>
            <a:r>
              <a:rPr lang="ja-JP" altLang="en-US" dirty="0"/>
              <a:t>　　</a:t>
            </a:r>
            <a:r>
              <a:rPr lang="ja-JP" altLang="en-US" dirty="0" smtClean="0"/>
              <a:t>　２０１０～２０１３年度</a:t>
            </a:r>
            <a:r>
              <a:rPr lang="ja-JP" altLang="en-US" dirty="0"/>
              <a:t>　：　</a:t>
            </a:r>
            <a:r>
              <a:rPr lang="ja-JP" altLang="en-US" dirty="0" smtClean="0"/>
              <a:t>追加指定なし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ja-JP" altLang="en-US" dirty="0"/>
              <a:t>　今後　：　</a:t>
            </a:r>
            <a:r>
              <a:rPr lang="ja-JP" altLang="en-US" dirty="0" smtClean="0"/>
              <a:t>大阪府鳥獣</a:t>
            </a:r>
            <a:r>
              <a:rPr lang="ja-JP" altLang="en-US" dirty="0"/>
              <a:t>保護</a:t>
            </a:r>
            <a:r>
              <a:rPr lang="ja-JP" altLang="en-US" dirty="0" smtClean="0"/>
              <a:t>計画に基づき、</a:t>
            </a:r>
            <a:r>
              <a:rPr lang="ja-JP" altLang="en-US" dirty="0"/>
              <a:t>２０１４</a:t>
            </a:r>
            <a:r>
              <a:rPr lang="ja-JP" altLang="en-US" dirty="0" smtClean="0"/>
              <a:t>年度に１１２ｈａ指定予定</a:t>
            </a:r>
            <a:endParaRPr lang="en-US" altLang="ja-JP" dirty="0"/>
          </a:p>
          <a:p>
            <a:endParaRPr lang="en-US" altLang="ja-JP" sz="1200" dirty="0"/>
          </a:p>
          <a:p>
            <a:r>
              <a:rPr lang="ja-JP" altLang="en-US" sz="2000" dirty="0" smtClean="0"/>
              <a:t>④府立自然公園</a:t>
            </a:r>
            <a:endParaRPr lang="en-US" altLang="ja-JP" sz="2000" dirty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２０１１年７月７日　阪南・岬自然公園区域を指定（９４７ｈａ）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和泉南西部の海から山まで繋がる優れた景観・自然環境の保全を図る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近畿自然歩道の整備を実施（</a:t>
            </a:r>
            <a:r>
              <a:rPr lang="ja-JP" altLang="en-US" dirty="0"/>
              <a:t>２０１１</a:t>
            </a:r>
            <a:r>
              <a:rPr lang="ja-JP" altLang="en-US" dirty="0" smtClean="0"/>
              <a:t>年度～</a:t>
            </a:r>
            <a:r>
              <a:rPr lang="en-US" altLang="ja-JP" dirty="0" smtClean="0"/>
              <a:t>)</a:t>
            </a:r>
          </a:p>
          <a:p>
            <a:endParaRPr kumimoji="1" lang="en-US" altLang="ja-JP" dirty="0"/>
          </a:p>
          <a:p>
            <a:endParaRPr kumimoji="1" lang="en-US" altLang="ja-JP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812360" y="6219310"/>
            <a:ext cx="1161826" cy="365125"/>
          </a:xfrm>
        </p:spPr>
        <p:txBody>
          <a:bodyPr/>
          <a:lstStyle/>
          <a:p>
            <a:fld id="{E4E79E31-24DB-41D0-B262-FE41FF133F16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36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539552" y="476672"/>
            <a:ext cx="7200800" cy="1296144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US" altLang="ja-JP" sz="2400" dirty="0" smtClean="0">
                <a:solidFill>
                  <a:sysClr val="windowText" lastClr="000000"/>
                </a:solidFill>
                <a:latin typeface="+mj-ea"/>
              </a:rPr>
              <a:t>3-(5)</a:t>
            </a:r>
            <a:r>
              <a:rPr lang="ja-JP" altLang="en-US" sz="2400" dirty="0">
                <a:solidFill>
                  <a:sysClr val="windowText" lastClr="000000"/>
                </a:solidFill>
                <a:latin typeface="+mj-ea"/>
              </a:rPr>
              <a:t>　</a:t>
            </a:r>
            <a:r>
              <a:rPr lang="ja-JP" altLang="ja-JP" sz="2400" b="1" dirty="0" smtClean="0">
                <a:latin typeface="Calibri"/>
              </a:rPr>
              <a:t>エコロジカルネットワークの構築推進</a:t>
            </a:r>
            <a:r>
              <a:rPr lang="ja-JP" altLang="en-US" sz="2400" b="1" dirty="0" smtClean="0">
                <a:latin typeface="Calibri"/>
              </a:rPr>
              <a:t>　（１）　</a:t>
            </a:r>
            <a:endParaRPr lang="ja-JP" altLang="en-US" sz="3600" b="1" dirty="0">
              <a:solidFill>
                <a:sysClr val="windowText" lastClr="000000"/>
              </a:solidFill>
              <a:latin typeface="+mn-ea"/>
              <a:ea typeface="+mn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1510" y="1808820"/>
            <a:ext cx="443263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/>
            <a:r>
              <a:rPr lang="ja-JP" altLang="en-US" dirty="0" smtClean="0"/>
              <a:t>　　</a:t>
            </a:r>
            <a:r>
              <a:rPr lang="ja-JP" altLang="en-US" sz="2400" dirty="0" smtClean="0"/>
              <a:t>　（</a:t>
            </a:r>
            <a:r>
              <a:rPr lang="ja-JP" altLang="en-US" sz="2400" dirty="0"/>
              <a:t>１</a:t>
            </a:r>
            <a:r>
              <a:rPr lang="ja-JP" altLang="en-US" sz="2400" dirty="0" smtClean="0"/>
              <a:t>）おおさか生物多様性</a:t>
            </a:r>
            <a:endParaRPr lang="en-US" altLang="ja-JP" sz="2400" dirty="0" smtClean="0"/>
          </a:p>
          <a:p>
            <a:pPr marL="360363" indent="-360363"/>
            <a:r>
              <a:rPr lang="ja-JP" altLang="en-US" sz="2400" dirty="0"/>
              <a:t>　</a:t>
            </a:r>
            <a:r>
              <a:rPr lang="ja-JP" altLang="en-US" sz="2400" dirty="0" smtClean="0"/>
              <a:t>　　　　　パートナー協定（企業）</a:t>
            </a:r>
            <a:endParaRPr lang="en-US" altLang="ja-JP" sz="2400" dirty="0" smtClean="0"/>
          </a:p>
          <a:p>
            <a:pPr>
              <a:lnSpc>
                <a:spcPct val="50000"/>
              </a:lnSpc>
            </a:pPr>
            <a:endParaRPr lang="en-US" altLang="ja-JP" dirty="0" smtClean="0"/>
          </a:p>
          <a:p>
            <a:pPr marL="444500" indent="-444500">
              <a:lnSpc>
                <a:spcPts val="2200"/>
              </a:lnSpc>
            </a:pPr>
            <a:r>
              <a:rPr kumimoji="1" lang="ja-JP" altLang="en-US" dirty="0" smtClean="0"/>
              <a:t>　　　</a:t>
            </a:r>
            <a:r>
              <a:rPr lang="ja-JP" altLang="en-US" dirty="0"/>
              <a:t>生物多様性保全活動に取り組む企業を大阪府及び専門機関</a:t>
            </a:r>
            <a:r>
              <a:rPr lang="ja-JP" altLang="en-US" dirty="0" smtClean="0"/>
              <a:t>等が</a:t>
            </a:r>
            <a:r>
              <a:rPr lang="ja-JP" altLang="en-US" dirty="0"/>
              <a:t>連携して</a:t>
            </a:r>
            <a:r>
              <a:rPr lang="ja-JP" altLang="en-US" dirty="0" smtClean="0"/>
              <a:t>支援</a:t>
            </a:r>
            <a:r>
              <a:rPr lang="ja-JP" altLang="en-US" dirty="0"/>
              <a:t>するとともに、府が当該企業のＰＲや推奨を行う</a:t>
            </a:r>
            <a:r>
              <a:rPr lang="ja-JP" altLang="en-US" dirty="0" smtClean="0"/>
              <a:t>こと</a:t>
            </a:r>
            <a:r>
              <a:rPr lang="ja-JP" altLang="en-US" dirty="0"/>
              <a:t>で、企業の自主的</a:t>
            </a:r>
            <a:r>
              <a:rPr lang="ja-JP" altLang="en-US" dirty="0" smtClean="0"/>
              <a:t>な</a:t>
            </a:r>
            <a:r>
              <a:rPr lang="ja-JP" altLang="en-US" dirty="0"/>
              <a:t>生物多様性保全活動を促し、企業価値</a:t>
            </a:r>
            <a:r>
              <a:rPr lang="ja-JP" altLang="en-US" dirty="0" smtClean="0"/>
              <a:t>の向上</a:t>
            </a:r>
            <a:r>
              <a:rPr lang="ja-JP" altLang="en-US" dirty="0"/>
              <a:t>を</a:t>
            </a:r>
            <a:r>
              <a:rPr lang="ja-JP" altLang="en-US" dirty="0" smtClean="0"/>
              <a:t>図る。　　　　</a:t>
            </a:r>
            <a:endParaRPr lang="en-US" altLang="ja-JP" dirty="0" smtClean="0"/>
          </a:p>
          <a:p>
            <a:pPr marL="444500" indent="-444500">
              <a:lnSpc>
                <a:spcPts val="2200"/>
              </a:lnSpc>
            </a:pPr>
            <a:r>
              <a:rPr lang="ja-JP" altLang="en-US" dirty="0"/>
              <a:t>　</a:t>
            </a:r>
            <a:r>
              <a:rPr lang="ja-JP" altLang="en-US" dirty="0" smtClean="0"/>
              <a:t>　　　　　協定締結実績：３件</a:t>
            </a:r>
            <a:endParaRPr lang="en-US" altLang="ja-JP" dirty="0" smtClean="0"/>
          </a:p>
          <a:p>
            <a:pPr marL="444500" indent="-444500">
              <a:lnSpc>
                <a:spcPts val="2200"/>
              </a:lnSpc>
            </a:pPr>
            <a:endParaRPr kumimoji="1" lang="en-US" altLang="ja-JP" sz="1500" dirty="0"/>
          </a:p>
          <a:p>
            <a:pPr marL="444500" indent="-444500">
              <a:lnSpc>
                <a:spcPts val="2200"/>
              </a:lnSpc>
            </a:pPr>
            <a:r>
              <a:rPr lang="ja-JP" altLang="en-US" sz="1500" dirty="0" smtClean="0"/>
              <a:t>　　　</a:t>
            </a:r>
            <a:r>
              <a:rPr lang="ja-JP" altLang="en-US" dirty="0" smtClean="0"/>
              <a:t>（今後）</a:t>
            </a:r>
            <a:endParaRPr kumimoji="1" lang="en-US" altLang="ja-JP" dirty="0"/>
          </a:p>
          <a:p>
            <a:pPr marL="444500" indent="-444500"/>
            <a:r>
              <a:rPr lang="ja-JP" altLang="en-US" dirty="0" smtClean="0"/>
              <a:t>　　　協定締結を増やすことにより、緑の拠点を増やし、生態系のネットワークの広がりを推進する。</a:t>
            </a:r>
            <a:endParaRPr lang="en-US" altLang="ja-JP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72" y="1627427"/>
            <a:ext cx="4456418" cy="5041933"/>
          </a:xfrm>
          <a:prstGeom prst="rect">
            <a:avLst/>
          </a:prstGeom>
        </p:spPr>
      </p:pic>
      <p:sp>
        <p:nvSpPr>
          <p:cNvPr id="4" name="円/楕円 3"/>
          <p:cNvSpPr/>
          <p:nvPr/>
        </p:nvSpPr>
        <p:spPr>
          <a:xfrm>
            <a:off x="6867255" y="3383995"/>
            <a:ext cx="270030" cy="3150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7272300" y="3744035"/>
            <a:ext cx="270030" cy="3150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5472100" y="5930079"/>
            <a:ext cx="270030" cy="3150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001138" y="6486797"/>
            <a:ext cx="1161826" cy="365125"/>
          </a:xfrm>
        </p:spPr>
        <p:txBody>
          <a:bodyPr/>
          <a:lstStyle/>
          <a:p>
            <a:fld id="{E4E79E31-24DB-41D0-B262-FE41FF133F16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701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LIB\【自然環境G共有】\平成２６年度\環境総合計画部会　重点分野資料\seidogaiyou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1" t="2523" r="10964" b="52851"/>
          <a:stretch/>
        </p:blipFill>
        <p:spPr bwMode="auto">
          <a:xfrm>
            <a:off x="746575" y="548680"/>
            <a:ext cx="7655621" cy="622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969689" y="6394245"/>
            <a:ext cx="1161826" cy="365125"/>
          </a:xfrm>
        </p:spPr>
        <p:txBody>
          <a:bodyPr/>
          <a:lstStyle/>
          <a:p>
            <a:fld id="{E4E79E31-24DB-41D0-B262-FE41FF133F16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586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1" descr="111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981075"/>
            <a:ext cx="5761038" cy="4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400" b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パナソニック</a:t>
            </a:r>
            <a:r>
              <a:rPr lang="en-US" altLang="ja-JP" sz="2400" b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(</a:t>
            </a:r>
            <a:r>
              <a:rPr lang="ja-JP" altLang="en-US" sz="2400" b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株</a:t>
            </a:r>
            <a:r>
              <a:rPr lang="en-US" altLang="ja-JP" sz="2400" b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)</a:t>
            </a:r>
            <a:r>
              <a:rPr lang="ja-JP" altLang="en-US" sz="2400" b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エコソリューションズ社が協定締結</a:t>
            </a:r>
          </a:p>
        </p:txBody>
      </p:sp>
      <p:pic>
        <p:nvPicPr>
          <p:cNvPr id="5125" name="Picture 22" descr="P10106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3455987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3" descr="P101066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4575330"/>
            <a:ext cx="2514440" cy="189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5" descr="P101068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111" y="4598511"/>
            <a:ext cx="2517211" cy="189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7" descr="P101066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185" y="4599130"/>
            <a:ext cx="2484697" cy="186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29"/>
          <p:cNvSpPr txBox="1">
            <a:spLocks noChangeArrowheads="1"/>
          </p:cNvSpPr>
          <p:nvPr/>
        </p:nvSpPr>
        <p:spPr bwMode="auto">
          <a:xfrm>
            <a:off x="6102170" y="6444335"/>
            <a:ext cx="2987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600" b="0" dirty="0">
                <a:ea typeface="HGP創英角ｺﾞｼｯｸUB" pitchFamily="50" charset="-128"/>
              </a:rPr>
              <a:t>はんえいのひろばの展示パネル</a:t>
            </a:r>
          </a:p>
        </p:txBody>
      </p:sp>
      <p:sp>
        <p:nvSpPr>
          <p:cNvPr id="5130" name="Text Box 30"/>
          <p:cNvSpPr txBox="1">
            <a:spLocks noChangeArrowheads="1"/>
          </p:cNvSpPr>
          <p:nvPr/>
        </p:nvSpPr>
        <p:spPr bwMode="auto">
          <a:xfrm>
            <a:off x="3155950" y="6437663"/>
            <a:ext cx="2808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b="0" dirty="0">
                <a:ea typeface="HGP創英角ｺﾞｼｯｸUB" pitchFamily="50" charset="-128"/>
              </a:rPr>
              <a:t>ボランティアへ感謝状贈呈</a:t>
            </a:r>
          </a:p>
        </p:txBody>
      </p:sp>
      <p:sp>
        <p:nvSpPr>
          <p:cNvPr id="5131" name="Text Box 31"/>
          <p:cNvSpPr txBox="1">
            <a:spLocks noChangeArrowheads="1"/>
          </p:cNvSpPr>
          <p:nvPr/>
        </p:nvSpPr>
        <p:spPr bwMode="auto">
          <a:xfrm>
            <a:off x="341530" y="6444335"/>
            <a:ext cx="2665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b="0">
                <a:ea typeface="HGP創英角ｺﾞｼｯｸUB" pitchFamily="50" charset="-128"/>
              </a:rPr>
              <a:t>地元メダカの放流</a:t>
            </a:r>
          </a:p>
        </p:txBody>
      </p:sp>
      <p:sp>
        <p:nvSpPr>
          <p:cNvPr id="5132" name="Text Box 33"/>
          <p:cNvSpPr txBox="1">
            <a:spLocks noChangeArrowheads="1"/>
          </p:cNvSpPr>
          <p:nvPr/>
        </p:nvSpPr>
        <p:spPr bwMode="auto">
          <a:xfrm>
            <a:off x="179388" y="1412875"/>
            <a:ext cx="3455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b="0">
                <a:solidFill>
                  <a:schemeClr val="bg1"/>
                </a:solidFill>
                <a:ea typeface="HGP創英角ｺﾞｼｯｸUB" pitchFamily="50" charset="-128"/>
              </a:rPr>
              <a:t>宣言書調印</a:t>
            </a:r>
            <a:r>
              <a:rPr lang="ja-JP" altLang="en-US" sz="1400" b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（エコソリューションズ社にて）</a:t>
            </a:r>
          </a:p>
        </p:txBody>
      </p:sp>
      <p:sp>
        <p:nvSpPr>
          <p:cNvPr id="748578" name="Text Box 34"/>
          <p:cNvSpPr txBox="1">
            <a:spLocks noChangeArrowheads="1"/>
          </p:cNvSpPr>
          <p:nvPr/>
        </p:nvSpPr>
        <p:spPr bwMode="auto">
          <a:xfrm>
            <a:off x="84138" y="476250"/>
            <a:ext cx="8964612" cy="6413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1407" tIns="45705" rIns="91407" bIns="45705">
            <a:spAutoFit/>
          </a:bodyPr>
          <a:lstStyle/>
          <a:p>
            <a:pPr>
              <a:defRPr/>
            </a:pPr>
            <a:r>
              <a:rPr lang="ja-JP" altLang="en-US" b="0" dirty="0">
                <a:latin typeface="HGP創英角ｺﾞｼｯｸUB" pitchFamily="50" charset="-128"/>
                <a:ea typeface="HGP創英角ｺﾞｼｯｸUB" pitchFamily="50" charset="-128"/>
              </a:rPr>
              <a:t>「おおさか生物多様性パートナー協定」制度の第</a:t>
            </a:r>
            <a:r>
              <a:rPr lang="en-US" altLang="ja-JP" b="0" dirty="0">
                <a:latin typeface="HGP創英角ｺﾞｼｯｸUB" pitchFamily="50" charset="-128"/>
                <a:ea typeface="HGP創英角ｺﾞｼｯｸUB" pitchFamily="50" charset="-128"/>
              </a:rPr>
              <a:t>1</a:t>
            </a:r>
            <a:r>
              <a:rPr lang="ja-JP" altLang="en-US" b="0" dirty="0">
                <a:latin typeface="HGP創英角ｺﾞｼｯｸUB" pitchFamily="50" charset="-128"/>
                <a:ea typeface="HGP創英角ｺﾞｼｯｸUB" pitchFamily="50" charset="-128"/>
              </a:rPr>
              <a:t>弾として</a:t>
            </a:r>
            <a:r>
              <a:rPr lang="ja-JP" altLang="en-US" b="0" dirty="0" smtClean="0">
                <a:latin typeface="HGP創英角ｺﾞｼｯｸUB" pitchFamily="50" charset="-128"/>
                <a:ea typeface="HGP創英角ｺﾞｼｯｸUB" pitchFamily="50" charset="-128"/>
              </a:rPr>
              <a:t>、パナソニック</a:t>
            </a:r>
            <a:r>
              <a:rPr lang="en-US" altLang="ja-JP" b="0" dirty="0">
                <a:latin typeface="HGP創英角ｺﾞｼｯｸUB" pitchFamily="50" charset="-128"/>
                <a:ea typeface="HGP創英角ｺﾞｼｯｸUB" pitchFamily="50" charset="-128"/>
              </a:rPr>
              <a:t>(</a:t>
            </a:r>
            <a:r>
              <a:rPr lang="ja-JP" altLang="en-US" b="0" dirty="0">
                <a:latin typeface="HGP創英角ｺﾞｼｯｸUB" pitchFamily="50" charset="-128"/>
                <a:ea typeface="HGP創英角ｺﾞｼｯｸUB" pitchFamily="50" charset="-128"/>
              </a:rPr>
              <a:t>株</a:t>
            </a:r>
            <a:r>
              <a:rPr lang="en-US" altLang="ja-JP" b="0" dirty="0" smtClean="0">
                <a:latin typeface="HGP創英角ｺﾞｼｯｸUB" pitchFamily="50" charset="-128"/>
                <a:ea typeface="HGP創英角ｺﾞｼｯｸUB" pitchFamily="50" charset="-128"/>
              </a:rPr>
              <a:t>)</a:t>
            </a:r>
            <a:r>
              <a:rPr lang="ja-JP" altLang="en-US" b="0" dirty="0" smtClean="0">
                <a:latin typeface="HGP創英角ｺﾞｼｯｸUB" pitchFamily="50" charset="-128"/>
                <a:ea typeface="HGP創英角ｺﾞｼｯｸUB" pitchFamily="50" charset="-128"/>
              </a:rPr>
              <a:t>エコソリューションズ社</a:t>
            </a:r>
            <a:r>
              <a:rPr lang="ja-JP" altLang="en-US" b="0" dirty="0">
                <a:latin typeface="HGP創英角ｺﾞｼｯｸUB" pitchFamily="50" charset="-128"/>
                <a:ea typeface="HGP創英角ｺﾞｼｯｸUB" pitchFamily="50" charset="-128"/>
              </a:rPr>
              <a:t>が、協定を締結し、宣言書調印式</a:t>
            </a:r>
            <a:r>
              <a:rPr lang="ja-JP" altLang="en-US" b="0" dirty="0" smtClean="0">
                <a:latin typeface="HGP創英角ｺﾞｼｯｸUB" pitchFamily="50" charset="-128"/>
                <a:ea typeface="HGP創英角ｺﾞｼｯｸUB" pitchFamily="50" charset="-128"/>
              </a:rPr>
              <a:t>を</a:t>
            </a:r>
            <a:r>
              <a:rPr lang="en-US" altLang="ja-JP" b="0" dirty="0" smtClean="0">
                <a:latin typeface="HGP創英角ｺﾞｼｯｸUB" pitchFamily="50" charset="-128"/>
                <a:ea typeface="HGP創英角ｺﾞｼｯｸUB" pitchFamily="50" charset="-128"/>
              </a:rPr>
              <a:t>2013</a:t>
            </a:r>
            <a:r>
              <a:rPr lang="ja-JP" altLang="en-US" b="0" dirty="0" smtClean="0"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en-US" altLang="ja-JP" b="0" dirty="0" smtClean="0">
                <a:latin typeface="HGP創英角ｺﾞｼｯｸUB" pitchFamily="50" charset="-128"/>
                <a:ea typeface="HGP創英角ｺﾞｼｯｸUB" pitchFamily="50" charset="-128"/>
              </a:rPr>
              <a:t>11</a:t>
            </a:r>
            <a:r>
              <a:rPr lang="ja-JP" altLang="en-US" b="0" dirty="0">
                <a:latin typeface="HGP創英角ｺﾞｼｯｸUB" pitchFamily="50" charset="-128"/>
                <a:ea typeface="HGP創英角ｺﾞｼｯｸUB" pitchFamily="50" charset="-128"/>
              </a:rPr>
              <a:t>月</a:t>
            </a:r>
            <a:r>
              <a:rPr lang="en-US" altLang="ja-JP" b="0" dirty="0">
                <a:latin typeface="HGP創英角ｺﾞｼｯｸUB" pitchFamily="50" charset="-128"/>
                <a:ea typeface="HGP創英角ｺﾞｼｯｸUB" pitchFamily="50" charset="-128"/>
              </a:rPr>
              <a:t>8</a:t>
            </a:r>
            <a:r>
              <a:rPr lang="ja-JP" altLang="en-US" b="0" dirty="0">
                <a:latin typeface="HGP創英角ｺﾞｼｯｸUB" pitchFamily="50" charset="-128"/>
                <a:ea typeface="HGP創英角ｺﾞｼｯｸUB" pitchFamily="50" charset="-128"/>
              </a:rPr>
              <a:t>日に実施。</a:t>
            </a:r>
          </a:p>
        </p:txBody>
      </p:sp>
      <p:sp>
        <p:nvSpPr>
          <p:cNvPr id="5134" name="Text Box 35"/>
          <p:cNvSpPr txBox="1">
            <a:spLocks noChangeArrowheads="1"/>
          </p:cNvSpPr>
          <p:nvPr/>
        </p:nvSpPr>
        <p:spPr bwMode="auto">
          <a:xfrm>
            <a:off x="107950" y="3933825"/>
            <a:ext cx="10080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ja-JP" altLang="en-US" sz="1200" b="0">
                <a:ea typeface="HGP創英角ｺﾞｼｯｸUB" pitchFamily="50" charset="-128"/>
              </a:rPr>
              <a:t>府立大学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ja-JP" altLang="en-US" sz="1200" b="0">
                <a:ea typeface="HGP創英角ｺﾞｼｯｸUB" pitchFamily="50" charset="-128"/>
              </a:rPr>
              <a:t>石井副学長</a:t>
            </a:r>
          </a:p>
        </p:txBody>
      </p:sp>
      <p:sp>
        <p:nvSpPr>
          <p:cNvPr id="5135" name="Text Box 36"/>
          <p:cNvSpPr txBox="1">
            <a:spLocks noChangeArrowheads="1"/>
          </p:cNvSpPr>
          <p:nvPr/>
        </p:nvSpPr>
        <p:spPr bwMode="auto">
          <a:xfrm>
            <a:off x="1042988" y="3933825"/>
            <a:ext cx="10810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ja-JP" altLang="en-US" sz="1100" b="0">
                <a:ea typeface="HGP創英角ｺﾞｼｯｸUB" pitchFamily="50" charset="-128"/>
              </a:rPr>
              <a:t>ﾊﾟﾅｿﾆｯｸ</a:t>
            </a:r>
          </a:p>
          <a:p>
            <a:pPr algn="ctr" eaLnBrk="1" hangingPunct="1">
              <a:lnSpc>
                <a:spcPct val="80000"/>
              </a:lnSpc>
            </a:pPr>
            <a:r>
              <a:rPr lang="ja-JP" altLang="en-US" sz="1100" b="0">
                <a:ea typeface="HGP創英角ｺﾞｼｯｸUB" pitchFamily="50" charset="-128"/>
              </a:rPr>
              <a:t>ｴｺｿﾘｭｰｼｮﾝｽﾞ社</a:t>
            </a:r>
          </a:p>
          <a:p>
            <a:pPr algn="ctr" eaLnBrk="1" hangingPunct="1">
              <a:lnSpc>
                <a:spcPct val="80000"/>
              </a:lnSpc>
            </a:pPr>
            <a:r>
              <a:rPr lang="ja-JP" altLang="en-US" sz="1200" b="0">
                <a:ea typeface="HGP創英角ｺﾞｼｯｸUB" pitchFamily="50" charset="-128"/>
              </a:rPr>
              <a:t>木村常務</a:t>
            </a:r>
          </a:p>
        </p:txBody>
      </p:sp>
      <p:sp>
        <p:nvSpPr>
          <p:cNvPr id="5136" name="Text Box 37"/>
          <p:cNvSpPr txBox="1">
            <a:spLocks noChangeArrowheads="1"/>
          </p:cNvSpPr>
          <p:nvPr/>
        </p:nvSpPr>
        <p:spPr bwMode="auto">
          <a:xfrm>
            <a:off x="1979613" y="3933825"/>
            <a:ext cx="100806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ja-JP" altLang="en-US" sz="1200" b="0">
                <a:ea typeface="HGP創英角ｺﾞｼｯｸUB" pitchFamily="50" charset="-128"/>
              </a:rPr>
              <a:t>大阪府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ja-JP" altLang="en-US" sz="1200" b="0">
                <a:ea typeface="HGP創英角ｺﾞｼｯｸUB" pitchFamily="50" charset="-128"/>
              </a:rPr>
              <a:t>小河副知事</a:t>
            </a:r>
          </a:p>
        </p:txBody>
      </p:sp>
      <p:sp>
        <p:nvSpPr>
          <p:cNvPr id="5137" name="Text Box 38"/>
          <p:cNvSpPr txBox="1">
            <a:spLocks noChangeArrowheads="1"/>
          </p:cNvSpPr>
          <p:nvPr/>
        </p:nvSpPr>
        <p:spPr bwMode="auto">
          <a:xfrm>
            <a:off x="2843213" y="3984625"/>
            <a:ext cx="1008062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ja-JP" altLang="en-US" sz="1000" b="0">
                <a:ea typeface="HGP創英角ｺﾞｼｯｸUB" pitchFamily="50" charset="-128"/>
              </a:rPr>
              <a:t>環境農林水産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ja-JP" altLang="en-US" sz="1000" b="0">
                <a:ea typeface="HGP創英角ｺﾞｼｯｸUB" pitchFamily="50" charset="-128"/>
              </a:rPr>
              <a:t>総合研究所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ja-JP" altLang="en-US" sz="1200" b="0">
                <a:ea typeface="HGP創英角ｺﾞｼｯｸUB" pitchFamily="50" charset="-128"/>
              </a:rPr>
              <a:t>大河内理事長</a:t>
            </a:r>
          </a:p>
        </p:txBody>
      </p:sp>
      <p:sp>
        <p:nvSpPr>
          <p:cNvPr id="5138" name="Text Box 19"/>
          <p:cNvSpPr txBox="1">
            <a:spLocks noChangeArrowheads="1"/>
          </p:cNvSpPr>
          <p:nvPr/>
        </p:nvSpPr>
        <p:spPr bwMode="auto">
          <a:xfrm>
            <a:off x="3887788" y="2133600"/>
            <a:ext cx="1368425" cy="287338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55" tIns="22625" rIns="18855" bIns="22625" anchor="ctr"/>
          <a:lstStyle>
            <a:lvl1pPr defTabSz="957263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7263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7263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7263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7263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n-US" altLang="ja-JP" sz="1600" b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en-US" altLang="ja-JP" sz="1600" b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■</a:t>
            </a:r>
            <a:r>
              <a:rPr lang="ja-JP" altLang="en-US" sz="1600" b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ビオトープ</a:t>
            </a:r>
          </a:p>
        </p:txBody>
      </p:sp>
      <p:sp>
        <p:nvSpPr>
          <p:cNvPr id="5139" name="Line 41"/>
          <p:cNvSpPr>
            <a:spLocks noChangeShapeType="1"/>
          </p:cNvSpPr>
          <p:nvPr/>
        </p:nvSpPr>
        <p:spPr bwMode="auto">
          <a:xfrm>
            <a:off x="5219700" y="2349500"/>
            <a:ext cx="431800" cy="1428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40" name="Text Box 19"/>
          <p:cNvSpPr txBox="1">
            <a:spLocks noChangeArrowheads="1"/>
          </p:cNvSpPr>
          <p:nvPr/>
        </p:nvSpPr>
        <p:spPr bwMode="auto">
          <a:xfrm>
            <a:off x="5508625" y="1628775"/>
            <a:ext cx="1270000" cy="287338"/>
          </a:xfrm>
          <a:prstGeom prst="rect">
            <a:avLst/>
          </a:pr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55" tIns="22625" rIns="18855" bIns="22625" anchor="ctr"/>
          <a:lstStyle>
            <a:lvl1pPr defTabSz="957263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7263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7263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7263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7263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n-US" altLang="ja-JP" sz="1600" b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 ■</a:t>
            </a:r>
            <a:r>
              <a:rPr lang="ja-JP" altLang="en-US" sz="1600" b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環境の森</a:t>
            </a:r>
            <a:endParaRPr lang="ja-JP" altLang="en-US" sz="1600" b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141" name="Text Box 17"/>
          <p:cNvSpPr txBox="1">
            <a:spLocks noChangeArrowheads="1"/>
          </p:cNvSpPr>
          <p:nvPr/>
        </p:nvSpPr>
        <p:spPr bwMode="auto">
          <a:xfrm>
            <a:off x="4427538" y="3644900"/>
            <a:ext cx="1727200" cy="288925"/>
          </a:xfrm>
          <a:prstGeom prst="rect">
            <a:avLst/>
          </a:prstGeom>
          <a:solidFill>
            <a:srgbClr val="5F6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55" tIns="22625" rIns="18855" bIns="22625"/>
          <a:lstStyle>
            <a:lvl1pPr defTabSz="957263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7263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7263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7263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7263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n-US" altLang="ja-JP" sz="1600" b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 ■</a:t>
            </a:r>
            <a:r>
              <a:rPr lang="ja-JP" altLang="en-US" sz="1600" b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憩いのスクエア　</a:t>
            </a:r>
            <a:endParaRPr lang="ja-JP" altLang="en-US" sz="1600" b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142" name="Text Box 16"/>
          <p:cNvSpPr txBox="1">
            <a:spLocks noChangeArrowheads="1"/>
          </p:cNvSpPr>
          <p:nvPr/>
        </p:nvSpPr>
        <p:spPr bwMode="auto">
          <a:xfrm>
            <a:off x="6732588" y="2924175"/>
            <a:ext cx="1223962" cy="504825"/>
          </a:xfrm>
          <a:prstGeom prst="rect">
            <a:avLst/>
          </a:prstGeom>
          <a:solidFill>
            <a:srgbClr val="0902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272" tIns="8835" rIns="9817" bIns="8835"/>
          <a:lstStyle>
            <a:lvl1pPr defTabSz="83185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3185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3185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3185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3185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ja-JP" altLang="en-US" sz="1600" b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グローバル</a:t>
            </a:r>
          </a:p>
          <a:p>
            <a:pPr algn="ctr" eaLnBrk="1" hangingPunct="1">
              <a:lnSpc>
                <a:spcPct val="85000"/>
              </a:lnSpc>
            </a:pPr>
            <a:r>
              <a:rPr lang="ja-JP" altLang="en-US" sz="1600" b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サークル</a:t>
            </a:r>
            <a:endParaRPr lang="ja-JP" altLang="en-US" sz="1600" b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143" name="Text Box 17"/>
          <p:cNvSpPr txBox="1">
            <a:spLocks noChangeArrowheads="1"/>
          </p:cNvSpPr>
          <p:nvPr/>
        </p:nvSpPr>
        <p:spPr bwMode="auto">
          <a:xfrm>
            <a:off x="7451725" y="2349500"/>
            <a:ext cx="1403350" cy="319088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55" tIns="22625" rIns="18855" bIns="22625"/>
          <a:lstStyle>
            <a:lvl1pPr defTabSz="957263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7263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7263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7263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7263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n-US" altLang="ja-JP" sz="1600" b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 ■</a:t>
            </a:r>
            <a:r>
              <a:rPr lang="ja-JP" altLang="en-US" sz="1600" b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交流の広場</a:t>
            </a:r>
            <a:endParaRPr lang="ja-JP" altLang="en-US" sz="1600" b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144" name="Text Box 48"/>
          <p:cNvSpPr txBox="1">
            <a:spLocks noChangeArrowheads="1"/>
          </p:cNvSpPr>
          <p:nvPr/>
        </p:nvSpPr>
        <p:spPr bwMode="auto">
          <a:xfrm>
            <a:off x="5435600" y="4005263"/>
            <a:ext cx="2592388" cy="36671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b="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ES</a:t>
            </a:r>
            <a:r>
              <a:rPr lang="ja-JP" altLang="en-US" b="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社「はんえい</a:t>
            </a:r>
            <a:r>
              <a:rPr lang="ja-JP" altLang="en-US" b="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の</a:t>
            </a:r>
            <a:r>
              <a:rPr lang="ja-JP" altLang="en-US" b="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ひろば</a:t>
            </a:r>
            <a:r>
              <a:rPr lang="ja-JP" altLang="en-US" b="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」</a:t>
            </a:r>
            <a:endParaRPr lang="ja-JP" altLang="en-US" b="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947375" y="6444335"/>
            <a:ext cx="1161826" cy="452592"/>
          </a:xfrm>
        </p:spPr>
        <p:txBody>
          <a:bodyPr/>
          <a:lstStyle/>
          <a:p>
            <a:pPr>
              <a:defRPr/>
            </a:pPr>
            <a:fld id="{8D97EAAC-8F00-4FE6-AEDA-D502B1F871B0}" type="slidenum">
              <a:rPr lang="en-US" altLang="ja-JP" sz="1600" smtClean="0"/>
              <a:pPr>
                <a:defRPr/>
              </a:pPr>
              <a:t>15</a:t>
            </a:fld>
            <a:endParaRPr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304390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521550" y="278650"/>
            <a:ext cx="8229600" cy="5851525"/>
          </a:xfrm>
        </p:spPr>
        <p:txBody>
          <a:bodyPr>
            <a:normAutofit/>
          </a:bodyPr>
          <a:lstStyle/>
          <a:p>
            <a:pPr marL="0" lvl="0" indent="0">
              <a:spcBef>
                <a:spcPct val="50000"/>
              </a:spcBef>
              <a:buClrTx/>
              <a:buSzTx/>
              <a:buNone/>
            </a:pPr>
            <a:r>
              <a:rPr lang="ja-JP" altLang="en-US" sz="2800" dirty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パナソニック</a:t>
            </a:r>
            <a:r>
              <a:rPr lang="en-US" altLang="ja-JP" sz="2800" dirty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(</a:t>
            </a:r>
            <a:r>
              <a:rPr lang="ja-JP" altLang="en-US" sz="2800" dirty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株</a:t>
            </a:r>
            <a:r>
              <a:rPr lang="en-US" altLang="ja-JP" sz="2800" dirty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)</a:t>
            </a:r>
            <a:r>
              <a:rPr lang="ja-JP" altLang="en-US" sz="2800" dirty="0" smtClean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エコソリューションズ社の協定内容</a:t>
            </a:r>
            <a:endParaRPr lang="en-US" altLang="ja-JP" sz="2800" dirty="0" smtClean="0">
              <a:solidFill>
                <a:prstClr val="white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lvl="0" indent="0">
              <a:spcBef>
                <a:spcPct val="50000"/>
              </a:spcBef>
              <a:buClrTx/>
              <a:buSzTx/>
              <a:buNone/>
            </a:pPr>
            <a:endParaRPr lang="en-US" altLang="ja-JP" dirty="0">
              <a:solidFill>
                <a:prstClr val="white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lvl="0" indent="0" algn="dist">
              <a:spcBef>
                <a:spcPct val="50000"/>
              </a:spcBef>
              <a:buClrTx/>
              <a:buSzTx/>
              <a:buNone/>
            </a:pP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協 定 者：大阪府立大学、</a:t>
            </a:r>
            <a:r>
              <a:rPr lang="ja-JP" altLang="en-US" spc="-3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府立環境農林水産総合研究所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、大阪府　　　</a:t>
            </a:r>
            <a:endParaRPr lang="en-US" altLang="ja-JP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lvl="0" indent="0">
              <a:spcBef>
                <a:spcPct val="50000"/>
              </a:spcBef>
              <a:buClrTx/>
              <a:buSzTx/>
              <a:buNone/>
            </a:pP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協定締結：</a:t>
            </a:r>
            <a:r>
              <a:rPr lang="en-US" altLang="ja-JP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2013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（平成</a:t>
            </a:r>
            <a:r>
              <a:rPr lang="en-US" altLang="ja-JP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25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）年</a:t>
            </a:r>
            <a:r>
              <a:rPr lang="en-US" altLang="ja-JP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11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月</a:t>
            </a:r>
            <a:endParaRPr lang="en-US" altLang="ja-JP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lvl="0" indent="0">
              <a:spcBef>
                <a:spcPct val="50000"/>
              </a:spcBef>
              <a:buClrTx/>
              <a:buSzTx/>
              <a:buNone/>
            </a:pP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活動場所：本社はんえいのひろば　ビオトープ（</a:t>
            </a:r>
            <a:r>
              <a:rPr lang="ja-JP" altLang="en-US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門真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市）</a:t>
            </a:r>
            <a:endParaRPr lang="en-US" altLang="ja-JP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lvl="0" indent="0">
              <a:spcBef>
                <a:spcPct val="50000"/>
              </a:spcBef>
              <a:buClrTx/>
              <a:buSzTx/>
              <a:buNone/>
            </a:pP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・ビオトープでの希少種（北河内地域の個体群）の保護</a:t>
            </a:r>
            <a:endParaRPr lang="en-US" altLang="ja-JP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lvl="0" indent="0">
              <a:spcBef>
                <a:spcPct val="50000"/>
              </a:spcBef>
              <a:buClrTx/>
              <a:buSzTx/>
              <a:buNone/>
            </a:pPr>
            <a:r>
              <a:rPr lang="ja-JP" altLang="en-US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魚類：カワバタモロコ（</a:t>
            </a:r>
            <a:r>
              <a:rPr lang="ja-JP" altLang="en-US" sz="20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絶滅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危惧</a:t>
            </a:r>
            <a:r>
              <a:rPr lang="en-US" altLang="ja-JP" sz="20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Ⅰ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類</a:t>
            </a:r>
            <a:r>
              <a:rPr lang="en-US" altLang="ja-JP" sz="20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)</a:t>
            </a:r>
            <a:r>
              <a:rPr lang="ja-JP" altLang="en-US" sz="2000" dirty="0" err="1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、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ミナミメダカ</a:t>
            </a:r>
            <a:r>
              <a:rPr lang="en-US" altLang="ja-JP" sz="20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(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絶滅危惧</a:t>
            </a:r>
            <a:r>
              <a:rPr lang="en-US" altLang="ja-JP" sz="20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Ⅱ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類</a:t>
            </a:r>
            <a:r>
              <a:rPr lang="en-US" altLang="ja-JP" sz="20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)</a:t>
            </a:r>
          </a:p>
          <a:p>
            <a:pPr marL="0" lvl="0" indent="0">
              <a:spcBef>
                <a:spcPct val="50000"/>
              </a:spcBef>
              <a:buClrTx/>
              <a:buSzTx/>
              <a:buNone/>
            </a:pPr>
            <a:r>
              <a:rPr lang="ja-JP" altLang="en-US" sz="20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植物：ミズアオイ</a:t>
            </a:r>
            <a:r>
              <a:rPr lang="en-US" altLang="ja-JP" sz="20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(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絶滅危惧</a:t>
            </a:r>
            <a:r>
              <a:rPr lang="en-US" altLang="ja-JP" sz="20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Ⅰ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類</a:t>
            </a:r>
            <a:r>
              <a:rPr lang="en-US" altLang="ja-JP" sz="20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)</a:t>
            </a:r>
          </a:p>
          <a:p>
            <a:pPr marL="0" lvl="0" indent="0">
              <a:spcBef>
                <a:spcPct val="50000"/>
              </a:spcBef>
              <a:buClrTx/>
              <a:buSzTx/>
              <a:buNone/>
            </a:pP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・社員ボランティアによる定期的なビオトープの管理や調査</a:t>
            </a:r>
            <a:endParaRPr lang="en-US" altLang="ja-JP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lvl="0" indent="0">
              <a:spcBef>
                <a:spcPct val="50000"/>
              </a:spcBef>
              <a:buClrTx/>
              <a:buSzTx/>
              <a:buNone/>
            </a:pP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・ホームページでの定期的な情報発信</a:t>
            </a:r>
            <a:endParaRPr lang="ja-JP" altLang="en-US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857365" y="6174305"/>
            <a:ext cx="1161826" cy="450050"/>
          </a:xfrm>
        </p:spPr>
        <p:txBody>
          <a:bodyPr/>
          <a:lstStyle/>
          <a:p>
            <a:fld id="{E4E79E31-24DB-41D0-B262-FE41FF133F16}" type="slidenum">
              <a:rPr kumimoji="1" lang="ja-JP" altLang="en-US" sz="2000" smtClean="0"/>
              <a:t>16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8006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323850" y="5080000"/>
            <a:ext cx="8424863" cy="12969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41C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89405" y="188640"/>
            <a:ext cx="89281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 smtClean="0">
                <a:ea typeface="HGP創英角ｺﾞｼｯｸUB" pitchFamily="50" charset="-128"/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パナホーム㈱</a:t>
            </a:r>
            <a:endParaRPr lang="en-US" altLang="ja-JP" sz="2000" dirty="0" smtClean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2000" dirty="0" smtClean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ea typeface="HGP創英角ｺﾞｼｯｸUB" pitchFamily="50" charset="-128"/>
              </a:rPr>
              <a:t>                 パナホーム</a:t>
            </a:r>
            <a:r>
              <a:rPr lang="en-US" altLang="ja-JP" sz="2000" dirty="0" smtClean="0">
                <a:ea typeface="HGP創英角ｺﾞｼｯｸUB" pitchFamily="50" charset="-128"/>
              </a:rPr>
              <a:t>『</a:t>
            </a:r>
            <a:r>
              <a:rPr lang="ja-JP" altLang="en-US" sz="2000" dirty="0">
                <a:ea typeface="HGP創英角ｺﾞｼｯｸUB" pitchFamily="50" charset="-128"/>
              </a:rPr>
              <a:t>つながりのひろば</a:t>
            </a:r>
            <a:r>
              <a:rPr lang="en-US" altLang="ja-JP" sz="2000" dirty="0" smtClean="0">
                <a:ea typeface="HGP創英角ｺﾞｼｯｸUB" pitchFamily="50" charset="-128"/>
              </a:rPr>
              <a:t>』</a:t>
            </a:r>
            <a:endParaRPr lang="ja-JP" altLang="en-US" sz="2000" dirty="0">
              <a:ea typeface="HGP創英角ｺﾞｼｯｸUB" pitchFamily="50" charset="-128"/>
            </a:endParaRPr>
          </a:p>
        </p:txBody>
      </p:sp>
      <p:pic>
        <p:nvPicPr>
          <p:cNvPr id="1026" name="Picture 2" descr="D:\tajimay\Desktop\近々\panah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37" y="1716183"/>
            <a:ext cx="7844087" cy="486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965950" y="6174305"/>
            <a:ext cx="1161826" cy="450050"/>
          </a:xfrm>
        </p:spPr>
        <p:txBody>
          <a:bodyPr/>
          <a:lstStyle/>
          <a:p>
            <a:fld id="{E4E79E31-24DB-41D0-B262-FE41FF133F16}" type="slidenum">
              <a:rPr kumimoji="1" lang="ja-JP" altLang="en-US" sz="2000" smtClean="0"/>
              <a:t>17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1713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60" name="Picture 16" descr="【誤字修正】みどりの風の道　地図　写真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5" y="1700213"/>
            <a:ext cx="8893175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323850" y="5080000"/>
            <a:ext cx="8424863" cy="12969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41C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-66675" y="6084295"/>
            <a:ext cx="9274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ea typeface="HGP創英角ｺﾞｼｯｸUB" pitchFamily="50" charset="-128"/>
              </a:rPr>
              <a:t>（東西に走る 大阪中央環状線 と 南北に走る 国道４２３号線：新御堂筋の交差する箇所に位置）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47625" y="3476625"/>
            <a:ext cx="1279525" cy="234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/>
          <a:p>
            <a:r>
              <a:rPr lang="ja-JP" altLang="en-US" sz="1400">
                <a:ea typeface="HGP創英角ｺﾞｼｯｸUB" pitchFamily="50" charset="-128"/>
              </a:rPr>
              <a:t>大阪中央環状線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3635375" y="1990725"/>
            <a:ext cx="1146175" cy="234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/>
          <a:p>
            <a:r>
              <a:rPr lang="ja-JP" altLang="en-US" sz="1400">
                <a:ea typeface="HGP創英角ｺﾞｼｯｸUB" pitchFamily="50" charset="-128"/>
              </a:rPr>
              <a:t>国道４２３号線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89405" y="188640"/>
            <a:ext cx="855930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パナホーム㈱</a:t>
            </a: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ea typeface="HGP創英角ｺﾞｼｯｸUB" pitchFamily="50" charset="-128"/>
              </a:rPr>
              <a:t>　パナホーム</a:t>
            </a:r>
            <a:r>
              <a:rPr lang="ja-JP" altLang="en-US" sz="2000" dirty="0">
                <a:ea typeface="HGP創英角ｺﾞｼｯｸUB" pitchFamily="50" charset="-128"/>
              </a:rPr>
              <a:t>の</a:t>
            </a:r>
            <a:r>
              <a:rPr lang="en-US" altLang="ja-JP" sz="2000" dirty="0">
                <a:ea typeface="HGP創英角ｺﾞｼｯｸUB" pitchFamily="50" charset="-128"/>
              </a:rPr>
              <a:t>『</a:t>
            </a:r>
            <a:r>
              <a:rPr lang="ja-JP" altLang="en-US" sz="2000" dirty="0">
                <a:ea typeface="HGP創英角ｺﾞｼｯｸUB" pitchFamily="50" charset="-128"/>
              </a:rPr>
              <a:t>つながりのひろば</a:t>
            </a:r>
            <a:r>
              <a:rPr lang="en-US" altLang="ja-JP" sz="2000" dirty="0">
                <a:ea typeface="HGP創英角ｺﾞｼｯｸUB" pitchFamily="50" charset="-128"/>
              </a:rPr>
              <a:t>』</a:t>
            </a:r>
            <a:r>
              <a:rPr lang="ja-JP" altLang="en-US" sz="2000" dirty="0">
                <a:ea typeface="HGP創英角ｺﾞｼｯｸUB" pitchFamily="50" charset="-128"/>
              </a:rPr>
              <a:t>は、「みどりの風促進区域」である大阪中央環状線沿いに位置しており、周辺に点在する緑地や水辺を等間隔につないでいる。</a:t>
            </a:r>
          </a:p>
        </p:txBody>
      </p:sp>
      <p:sp>
        <p:nvSpPr>
          <p:cNvPr id="8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947375" y="6399330"/>
            <a:ext cx="1161826" cy="450050"/>
          </a:xfrm>
        </p:spPr>
        <p:txBody>
          <a:bodyPr/>
          <a:lstStyle/>
          <a:p>
            <a:fld id="{E4E79E31-24DB-41D0-B262-FE41FF133F16}" type="slidenum">
              <a:rPr kumimoji="1" lang="ja-JP" altLang="en-US" sz="2000" smtClean="0"/>
              <a:t>18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7698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ct val="50000"/>
              </a:spcBef>
              <a:buClrTx/>
              <a:buSzTx/>
              <a:buNone/>
            </a:pPr>
            <a:r>
              <a:rPr lang="ja-JP" altLang="en-US" sz="2800" dirty="0" smtClean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パナホーム</a:t>
            </a:r>
            <a:r>
              <a:rPr lang="en-US" altLang="ja-JP" sz="2800" dirty="0" smtClean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(</a:t>
            </a:r>
            <a:r>
              <a:rPr lang="ja-JP" altLang="en-US" sz="2800" dirty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株</a:t>
            </a:r>
            <a:r>
              <a:rPr lang="en-US" altLang="ja-JP" sz="2800" dirty="0" smtClean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)</a:t>
            </a:r>
            <a:r>
              <a:rPr lang="ja-JP" altLang="en-US" sz="2800" dirty="0" smtClean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の協定内容</a:t>
            </a:r>
            <a:endParaRPr lang="en-US" altLang="ja-JP" sz="2800" dirty="0" smtClean="0">
              <a:solidFill>
                <a:prstClr val="white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lvl="0" indent="0">
              <a:spcBef>
                <a:spcPct val="50000"/>
              </a:spcBef>
              <a:buClrTx/>
              <a:buSzTx/>
              <a:buNone/>
            </a:pPr>
            <a:endParaRPr lang="en-US" altLang="ja-JP" dirty="0">
              <a:solidFill>
                <a:prstClr val="white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lvl="0" indent="0">
              <a:lnSpc>
                <a:spcPct val="50000"/>
              </a:lnSpc>
              <a:spcBef>
                <a:spcPct val="50000"/>
              </a:spcBef>
              <a:buClrTx/>
              <a:buSzTx/>
              <a:buNone/>
            </a:pP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協 定 者：大阪府立大学、</a:t>
            </a:r>
            <a:r>
              <a:rPr lang="ja-JP" altLang="en-US" spc="-3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府立環境農林水産総合研究所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、豊中市、</a:t>
            </a:r>
            <a:r>
              <a:rPr lang="ja-JP" altLang="en-US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　　　　</a:t>
            </a:r>
            <a:endParaRPr lang="en-US" altLang="ja-JP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lvl="0" indent="0">
              <a:lnSpc>
                <a:spcPct val="50000"/>
              </a:lnSpc>
              <a:spcBef>
                <a:spcPct val="50000"/>
              </a:spcBef>
              <a:buClrTx/>
              <a:buSzTx/>
              <a:buNone/>
            </a:pP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</a:t>
            </a:r>
            <a:r>
              <a:rPr lang="ja-JP" altLang="en-US" sz="12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 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   大阪府</a:t>
            </a:r>
            <a:endParaRPr lang="en-US" altLang="ja-JP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lvl="0" indent="0">
              <a:spcBef>
                <a:spcPct val="50000"/>
              </a:spcBef>
              <a:buClrTx/>
              <a:buSzTx/>
              <a:buNone/>
            </a:pP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協定締結：</a:t>
            </a:r>
            <a:r>
              <a:rPr lang="en-US" altLang="ja-JP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2014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（平成</a:t>
            </a:r>
            <a:r>
              <a:rPr lang="en-US" altLang="ja-JP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26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）年</a:t>
            </a:r>
            <a:r>
              <a:rPr lang="en-US" altLang="ja-JP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2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月</a:t>
            </a:r>
            <a:endParaRPr lang="en-US" altLang="ja-JP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lvl="0" indent="0">
              <a:spcBef>
                <a:spcPct val="50000"/>
              </a:spcBef>
              <a:buClrTx/>
              <a:buSzTx/>
              <a:buNone/>
            </a:pPr>
            <a:r>
              <a:rPr lang="ja-JP" altLang="en-US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活動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場所：本社</a:t>
            </a:r>
            <a:r>
              <a:rPr lang="ja-JP" altLang="en-US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つながり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のひろば　ビオトープ</a:t>
            </a:r>
            <a:r>
              <a:rPr lang="en-US" altLang="ja-JP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(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豊中市</a:t>
            </a:r>
            <a:r>
              <a:rPr lang="en-US" altLang="ja-JP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)</a:t>
            </a:r>
          </a:p>
          <a:p>
            <a:pPr marL="0" lvl="0" indent="0">
              <a:spcBef>
                <a:spcPct val="50000"/>
              </a:spcBef>
              <a:buClrTx/>
              <a:buSzTx/>
              <a:buNone/>
            </a:pP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・ビオトープでの希少種（</a:t>
            </a:r>
            <a:r>
              <a:rPr lang="ja-JP" altLang="en-US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北摂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地域の個体群）の保護</a:t>
            </a:r>
            <a:endParaRPr lang="en-US" altLang="ja-JP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lvl="0" indent="0">
              <a:spcBef>
                <a:spcPct val="50000"/>
              </a:spcBef>
              <a:buClrTx/>
              <a:buSzTx/>
              <a:buNone/>
            </a:pPr>
            <a:r>
              <a:rPr lang="ja-JP" altLang="en-US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魚類：ミナミメダカ</a:t>
            </a:r>
            <a:r>
              <a:rPr lang="en-US" altLang="ja-JP" sz="20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(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絶滅危惧</a:t>
            </a:r>
            <a:r>
              <a:rPr lang="en-US" altLang="ja-JP" sz="20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Ⅱ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類</a:t>
            </a:r>
            <a:r>
              <a:rPr lang="en-US" altLang="ja-JP" sz="20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)</a:t>
            </a:r>
          </a:p>
          <a:p>
            <a:pPr marL="0" lvl="0" indent="0">
              <a:spcBef>
                <a:spcPct val="50000"/>
              </a:spcBef>
              <a:buClrTx/>
              <a:buSzTx/>
              <a:buNone/>
            </a:pPr>
            <a:r>
              <a:rPr lang="ja-JP" altLang="en-US" sz="20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カワバタモロコ</a:t>
            </a:r>
            <a:r>
              <a:rPr lang="ja-JP" altLang="en-US" sz="20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（絶滅危惧</a:t>
            </a:r>
            <a:r>
              <a:rPr lang="en-US" altLang="ja-JP" sz="20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Ⅰ</a:t>
            </a:r>
            <a:r>
              <a:rPr lang="ja-JP" altLang="en-US" sz="20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類</a:t>
            </a:r>
            <a:r>
              <a:rPr lang="en-US" altLang="ja-JP" sz="20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)</a:t>
            </a:r>
          </a:p>
          <a:p>
            <a:pPr marL="0" lvl="0" indent="0">
              <a:spcBef>
                <a:spcPct val="50000"/>
              </a:spcBef>
              <a:buClrTx/>
              <a:buSzTx/>
              <a:buNone/>
            </a:pP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・ビオトープを活用した環境教育</a:t>
            </a:r>
            <a:endParaRPr lang="ja-JP" altLang="en-US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965950" y="6354325"/>
            <a:ext cx="1161826" cy="450050"/>
          </a:xfrm>
        </p:spPr>
        <p:txBody>
          <a:bodyPr/>
          <a:lstStyle/>
          <a:p>
            <a:fld id="{E4E79E31-24DB-41D0-B262-FE41FF133F16}" type="slidenum">
              <a:rPr kumimoji="1" lang="ja-JP" altLang="en-US" sz="2000" smtClean="0"/>
              <a:t>19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185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683568" y="431413"/>
            <a:ext cx="7848873" cy="9771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/>
              <a:t>全て</a:t>
            </a:r>
            <a:r>
              <a:rPr lang="ja-JP" altLang="en-US" sz="3600" dirty="0"/>
              <a:t>のいのちが共生する社会</a:t>
            </a:r>
            <a:r>
              <a:rPr lang="ja-JP" altLang="en-US" sz="3600" dirty="0" smtClean="0"/>
              <a:t>の</a:t>
            </a:r>
            <a:endParaRPr lang="en-US" altLang="ja-JP" sz="3600" dirty="0" smtClean="0"/>
          </a:p>
          <a:p>
            <a:r>
              <a:rPr lang="ja-JP" altLang="en-US" sz="3600" dirty="0" smtClean="0"/>
              <a:t>構築</a:t>
            </a:r>
            <a:r>
              <a:rPr lang="ja-JP" altLang="en-US" sz="3600" dirty="0"/>
              <a:t>に</a:t>
            </a:r>
            <a:r>
              <a:rPr lang="ja-JP" altLang="en-US" sz="3600" dirty="0" smtClean="0"/>
              <a:t>向けて</a:t>
            </a:r>
            <a:endParaRPr lang="ja-JP" altLang="ja-JP" sz="3600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881849"/>
              </p:ext>
            </p:extLst>
          </p:nvPr>
        </p:nvGraphicFramePr>
        <p:xfrm>
          <a:off x="782579" y="1627357"/>
          <a:ext cx="7650849" cy="4546948"/>
        </p:xfrm>
        <a:graphic>
          <a:graphicData uri="http://schemas.openxmlformats.org/drawingml/2006/table">
            <a:tbl>
              <a:tblPr firstRow="1" bandRow="1"/>
              <a:tblGrid>
                <a:gridCol w="7650849"/>
              </a:tblGrid>
              <a:tr h="454694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ja-JP" alt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１．目標</a:t>
                      </a:r>
                      <a:endParaRPr kumimoji="1" lang="en-US" altLang="ja-JP" sz="2400" b="1" kern="120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ja-JP" alt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　・</a:t>
                      </a:r>
                      <a:r>
                        <a:rPr lang="ja-JP" altLang="ja-JP" sz="2000" b="0" dirty="0" smtClean="0">
                          <a:solidFill>
                            <a:schemeClr val="tx1"/>
                          </a:solidFill>
                        </a:rPr>
                        <a:t>生物多様性の府民</a:t>
                      </a:r>
                      <a:r>
                        <a:rPr lang="ja-JP" altLang="ja-JP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認知度</a:t>
                      </a:r>
                      <a:r>
                        <a:rPr lang="ja-JP" altLang="en-US" sz="2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７０</a:t>
                      </a:r>
                      <a:r>
                        <a:rPr kumimoji="1" lang="ja-JP" alt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％</a:t>
                      </a:r>
                      <a:endParaRPr kumimoji="1" lang="en-US" altLang="ja-JP" sz="2000" b="0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ja-JP" alt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　・活動する府民３０％増</a:t>
                      </a:r>
                      <a:endParaRPr kumimoji="1" lang="en-US" altLang="ja-JP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ja-JP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　・保安林等の生物多様性保全に資する指定地域を新たに２０００ｈａ</a:t>
                      </a:r>
                      <a:r>
                        <a:rPr kumimoji="1" lang="ja-JP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endParaRPr kumimoji="1" lang="en-US" altLang="ja-JP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en-US" altLang="ja-JP" sz="2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ja-JP" alt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２．現状</a:t>
                      </a:r>
                      <a:endParaRPr kumimoji="1" lang="en-US" altLang="ja-JP" sz="2400" b="1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en-US" altLang="ja-JP" sz="2400" b="1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ja-JP" alt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３．目標達成に向けた</a:t>
                      </a:r>
                      <a:r>
                        <a:rPr lang="ja-JP" altLang="en-US" sz="2400" b="1" dirty="0" smtClean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取組み</a:t>
                      </a:r>
                      <a:endParaRPr lang="en-US" altLang="ja-JP" sz="2400" b="1" dirty="0" smtClean="0"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  <a:p>
                      <a:pPr lvl="0">
                        <a:lnSpc>
                          <a:spcPts val="2700"/>
                        </a:lnSpc>
                      </a:pPr>
                      <a:r>
                        <a:rPr kumimoji="1" lang="ja-JP" alt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　　（</a:t>
                      </a:r>
                      <a:r>
                        <a:rPr kumimoji="1" lang="en-US" altLang="ja-JP" sz="2000" b="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r>
                        <a:rPr kumimoji="1" lang="ja-JP" alt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）</a:t>
                      </a:r>
                      <a:r>
                        <a:rPr kumimoji="1" lang="ja-JP" altLang="ja-JP" sz="2000" b="0" kern="1200" spc="15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生物多様性の重要性の理解促進</a:t>
                      </a:r>
                    </a:p>
                    <a:p>
                      <a:pPr lvl="0">
                        <a:lnSpc>
                          <a:spcPts val="2700"/>
                        </a:lnSpc>
                      </a:pPr>
                      <a:r>
                        <a:rPr kumimoji="1" lang="ja-JP" alt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　　（</a:t>
                      </a:r>
                      <a:r>
                        <a:rPr kumimoji="1" lang="en-US" altLang="ja-JP" sz="2000" b="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r>
                        <a:rPr kumimoji="1" lang="ja-JP" alt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）</a:t>
                      </a:r>
                      <a:r>
                        <a:rPr kumimoji="1" lang="ja-JP" altLang="ja-JP" sz="2000" b="0" kern="1200" spc="15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生物多様性に配慮した行動促進</a:t>
                      </a:r>
                    </a:p>
                    <a:p>
                      <a:pPr lvl="0">
                        <a:lnSpc>
                          <a:spcPts val="2700"/>
                        </a:lnSpc>
                      </a:pPr>
                      <a:r>
                        <a:rPr kumimoji="1" lang="ja-JP" alt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　　（</a:t>
                      </a:r>
                      <a:r>
                        <a:rPr kumimoji="1" lang="en-US" altLang="ja-JP" sz="2000" b="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r>
                        <a:rPr kumimoji="1" lang="ja-JP" alt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）</a:t>
                      </a:r>
                      <a:r>
                        <a:rPr kumimoji="1" lang="ja-JP" altLang="ja-JP" sz="2000" b="0" kern="1200" spc="15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府民と連携したモニタリング体制の構築</a:t>
                      </a:r>
                    </a:p>
                    <a:p>
                      <a:pPr lvl="0">
                        <a:lnSpc>
                          <a:spcPts val="2700"/>
                        </a:lnSpc>
                      </a:pPr>
                      <a:r>
                        <a:rPr kumimoji="1" lang="ja-JP" alt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　　（</a:t>
                      </a:r>
                      <a:r>
                        <a:rPr kumimoji="1" lang="en-US" altLang="ja-JP" sz="2000" b="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  <a:r>
                        <a:rPr kumimoji="1" lang="ja-JP" alt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）</a:t>
                      </a:r>
                      <a:r>
                        <a:rPr kumimoji="1" lang="ja-JP" altLang="ja-JP" sz="2000" b="0" kern="1200" spc="15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生物多様性保全に資する地域指定の拡大</a:t>
                      </a:r>
                    </a:p>
                    <a:p>
                      <a:pPr>
                        <a:lnSpc>
                          <a:spcPts val="2700"/>
                        </a:lnSpc>
                      </a:pPr>
                      <a:r>
                        <a:rPr kumimoji="1" lang="ja-JP" alt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　　（</a:t>
                      </a:r>
                      <a:r>
                        <a:rPr kumimoji="1" lang="en-US" altLang="ja-JP" sz="2000" b="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  <a:r>
                        <a:rPr kumimoji="1" lang="ja-JP" alt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）</a:t>
                      </a:r>
                      <a:r>
                        <a:rPr kumimoji="1" lang="ja-JP" altLang="ja-JP" sz="2000" b="0" kern="1200" spc="15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エコロジカルネットワークの構築推進</a:t>
                      </a:r>
                      <a:endParaRPr kumimoji="1" lang="en-US" altLang="ja-JP" sz="2000" b="0" i="0" u="none" strike="noStrike" kern="1200" cap="none" spc="15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9E31-24DB-41D0-B262-FE41FF133F1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7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323850" y="5080000"/>
            <a:ext cx="8424863" cy="12969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41C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66700" y="278650"/>
            <a:ext cx="78375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南海電</a:t>
            </a:r>
            <a:r>
              <a:rPr lang="ja-JP" altLang="en-US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気</a:t>
            </a:r>
            <a:r>
              <a:rPr lang="ja-JP" altLang="en-US" sz="24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鉄道㈱</a:t>
            </a:r>
            <a:endParaRPr lang="en-US" altLang="ja-JP" sz="2400" dirty="0" smtClean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lang="ja-JP" altLang="en-US" sz="24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/>
              <a:t>岬町多奈川地区多目的公園（関西空港土採跡地）内ビオトープ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306" y="1711044"/>
            <a:ext cx="1970934" cy="1478201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895" y="1718810"/>
            <a:ext cx="1960580" cy="1470435"/>
          </a:xfrm>
          <a:prstGeom prst="rect">
            <a:avLst/>
          </a:prstGeom>
        </p:spPr>
      </p:pic>
      <p:pic>
        <p:nvPicPr>
          <p:cNvPr id="10" name="Picture 3" descr="D:\tajimay\Desktop\近々\1多奈川ビオトープ図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115" y="3204931"/>
            <a:ext cx="5060760" cy="365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tajimay\Desktop\近々\1多目的公園図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" y="1583795"/>
            <a:ext cx="4078976" cy="277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5" y="4464115"/>
            <a:ext cx="2700301" cy="2025225"/>
          </a:xfrm>
          <a:prstGeom prst="rect">
            <a:avLst/>
          </a:prstGeom>
        </p:spPr>
      </p:pic>
      <p:sp>
        <p:nvSpPr>
          <p:cNvPr id="9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947375" y="6444335"/>
            <a:ext cx="1161826" cy="450050"/>
          </a:xfrm>
        </p:spPr>
        <p:txBody>
          <a:bodyPr/>
          <a:lstStyle/>
          <a:p>
            <a:fld id="{E4E79E31-24DB-41D0-B262-FE41FF133F16}" type="slidenum">
              <a:rPr kumimoji="1" lang="ja-JP" altLang="en-US" sz="2000" smtClean="0"/>
              <a:t>20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9137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ct val="50000"/>
              </a:spcBef>
              <a:buClrTx/>
              <a:buSzTx/>
              <a:buNone/>
            </a:pPr>
            <a:r>
              <a:rPr lang="ja-JP" altLang="en-US" sz="2800" dirty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南海電気鉄道</a:t>
            </a:r>
            <a:r>
              <a:rPr lang="en-US" altLang="ja-JP" sz="2800" dirty="0" smtClean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(</a:t>
            </a:r>
            <a:r>
              <a:rPr lang="ja-JP" altLang="en-US" sz="2800" dirty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株</a:t>
            </a:r>
            <a:r>
              <a:rPr lang="en-US" altLang="ja-JP" sz="2800" dirty="0" smtClean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)</a:t>
            </a:r>
            <a:r>
              <a:rPr lang="ja-JP" altLang="en-US" sz="2800" dirty="0" smtClean="0">
                <a:solidFill>
                  <a:prstClr val="white"/>
                </a:solidFill>
                <a:latin typeface="HGP創英角ｺﾞｼｯｸUB" pitchFamily="50" charset="-128"/>
                <a:ea typeface="HGP創英角ｺﾞｼｯｸUB" pitchFamily="50" charset="-128"/>
              </a:rPr>
              <a:t>の協定内容</a:t>
            </a:r>
            <a:endParaRPr lang="en-US" altLang="ja-JP" sz="2800" dirty="0" smtClean="0">
              <a:solidFill>
                <a:prstClr val="white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lvl="0" indent="0">
              <a:spcBef>
                <a:spcPct val="50000"/>
              </a:spcBef>
              <a:buClrTx/>
              <a:buSzTx/>
              <a:buNone/>
            </a:pPr>
            <a:endParaRPr lang="en-US" altLang="ja-JP" dirty="0">
              <a:solidFill>
                <a:prstClr val="white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lvl="0" indent="0">
              <a:spcBef>
                <a:spcPct val="50000"/>
              </a:spcBef>
              <a:buClrTx/>
              <a:buSzTx/>
              <a:buNone/>
            </a:pP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協 定 者：府立環境農林総合研究所、岬町、大阪府</a:t>
            </a:r>
            <a:endParaRPr lang="en-US" altLang="ja-JP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lvl="0" indent="0">
              <a:spcBef>
                <a:spcPct val="50000"/>
              </a:spcBef>
              <a:buClrTx/>
              <a:buSzTx/>
              <a:buNone/>
            </a:pP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協定締結：</a:t>
            </a:r>
            <a:r>
              <a:rPr lang="en-US" altLang="ja-JP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2014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（平成</a:t>
            </a:r>
            <a:r>
              <a:rPr lang="en-US" altLang="ja-JP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26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）年</a:t>
            </a:r>
            <a:r>
              <a:rPr lang="ja-JP" altLang="en-US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３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月</a:t>
            </a:r>
            <a:endParaRPr lang="en-US" altLang="ja-JP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lvl="0" indent="0">
              <a:spcBef>
                <a:spcPct val="50000"/>
              </a:spcBef>
              <a:buClrTx/>
              <a:buSzTx/>
              <a:buNone/>
            </a:pPr>
            <a:r>
              <a:rPr lang="ja-JP" altLang="en-US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活動</a:t>
            </a: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場所：いきいきパークみさき　ビオトープ（岬町）</a:t>
            </a:r>
            <a:endParaRPr lang="en-US" altLang="ja-JP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lvl="0" indent="0">
              <a:spcBef>
                <a:spcPct val="50000"/>
              </a:spcBef>
              <a:buClrTx/>
              <a:buSzTx/>
              <a:buNone/>
            </a:pP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・府民参加型の自然観察会</a:t>
            </a:r>
            <a:endParaRPr lang="en-US" altLang="ja-JP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lvl="0" indent="0">
              <a:spcBef>
                <a:spcPct val="50000"/>
              </a:spcBef>
              <a:buClrTx/>
              <a:buSzTx/>
              <a:buNone/>
            </a:pP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・定期的な保全活動</a:t>
            </a:r>
            <a:endParaRPr lang="en-US" altLang="ja-JP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lvl="0" indent="0">
              <a:spcBef>
                <a:spcPct val="50000"/>
              </a:spcBef>
              <a:buClrTx/>
              <a:buSzTx/>
              <a:buNone/>
            </a:pPr>
            <a:r>
              <a:rPr lang="ja-JP" altLang="en-US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・ハイキングイベントでの活用など</a:t>
            </a:r>
            <a:endParaRPr lang="ja-JP" altLang="en-US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70" y="4751597"/>
            <a:ext cx="2256983" cy="169273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845" y="4734145"/>
            <a:ext cx="2250250" cy="168768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002814"/>
            <a:ext cx="3195355" cy="2396516"/>
          </a:xfrm>
          <a:prstGeom prst="rect">
            <a:avLst/>
          </a:prstGeom>
        </p:spPr>
      </p:pic>
      <p:sp>
        <p:nvSpPr>
          <p:cNvPr id="1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902370" y="6399330"/>
            <a:ext cx="1161826" cy="450050"/>
          </a:xfrm>
        </p:spPr>
        <p:txBody>
          <a:bodyPr/>
          <a:lstStyle/>
          <a:p>
            <a:fld id="{E4E79E31-24DB-41D0-B262-FE41FF133F16}" type="slidenum">
              <a:rPr kumimoji="1" lang="ja-JP" altLang="en-US" sz="2000" smtClean="0"/>
              <a:t>21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69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21550" y="1313765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２）</a:t>
            </a:r>
            <a:r>
              <a:rPr lang="ja-JP" altLang="en-US" sz="2400" dirty="0" smtClean="0"/>
              <a:t>チョウのまちプロジェクト（</a:t>
            </a:r>
            <a:r>
              <a:rPr lang="ja-JP" altLang="en-US" sz="2400" dirty="0"/>
              <a:t>２０１３</a:t>
            </a:r>
            <a:r>
              <a:rPr lang="ja-JP" altLang="en-US" sz="2400" dirty="0" smtClean="0"/>
              <a:t>年度）</a:t>
            </a:r>
            <a:endParaRPr lang="en-US" altLang="ja-JP" sz="2400" dirty="0" smtClean="0"/>
          </a:p>
          <a:p>
            <a:r>
              <a:rPr lang="ja-JP" altLang="en-US" dirty="0"/>
              <a:t>　　</a:t>
            </a:r>
            <a:r>
              <a:rPr lang="ja-JP" altLang="en-US" dirty="0" smtClean="0"/>
              <a:t>（</a:t>
            </a:r>
            <a:r>
              <a:rPr lang="ja-JP" altLang="en-US" dirty="0"/>
              <a:t>府民・地域）</a:t>
            </a:r>
            <a:endParaRPr lang="en-US" altLang="ja-JP" dirty="0"/>
          </a:p>
          <a:p>
            <a:pPr marL="444500" indent="-444500"/>
            <a:r>
              <a:rPr lang="ja-JP" altLang="en-US" sz="1600" dirty="0"/>
              <a:t> </a:t>
            </a:r>
            <a:r>
              <a:rPr lang="ja-JP" altLang="en-US" dirty="0"/>
              <a:t>       　府民が生物多様性保全に取り組む機会を提供するため、モデル</a:t>
            </a:r>
            <a:r>
              <a:rPr lang="ja-JP" altLang="en-US" dirty="0" smtClean="0"/>
              <a:t>地区を設定。地区内の小学校</a:t>
            </a:r>
            <a:r>
              <a:rPr lang="ja-JP" altLang="en-US" dirty="0"/>
              <a:t>で、大阪府立大学と連携し、チョウを対象とした環境学習を実施</a:t>
            </a:r>
            <a:r>
              <a:rPr lang="ja-JP" altLang="en-US" dirty="0" smtClean="0"/>
              <a:t>。</a:t>
            </a:r>
            <a:r>
              <a:rPr lang="ja-JP" altLang="en-US" dirty="0"/>
              <a:t>　</a:t>
            </a:r>
            <a:r>
              <a:rPr lang="ja-JP" altLang="en-US" dirty="0" smtClean="0"/>
              <a:t>実施</a:t>
            </a:r>
            <a:r>
              <a:rPr lang="ja-JP" altLang="en-US" dirty="0"/>
              <a:t>３校　参加者</a:t>
            </a:r>
            <a:r>
              <a:rPr lang="ja-JP" altLang="en-US" dirty="0">
                <a:latin typeface="+mn-ea"/>
              </a:rPr>
              <a:t>数</a:t>
            </a:r>
            <a:r>
              <a:rPr lang="en-US" altLang="ja-JP" dirty="0">
                <a:latin typeface="+mn-ea"/>
              </a:rPr>
              <a:t>326</a:t>
            </a:r>
            <a:r>
              <a:rPr lang="ja-JP" altLang="en-US" dirty="0" smtClean="0">
                <a:latin typeface="+mn-ea"/>
              </a:rPr>
              <a:t>人</a:t>
            </a:r>
            <a:endParaRPr lang="en-US" altLang="ja-JP" dirty="0">
              <a:latin typeface="+mn-ea"/>
            </a:endParaRPr>
          </a:p>
        </p:txBody>
      </p:sp>
      <p:grpSp>
        <p:nvGrpSpPr>
          <p:cNvPr id="4" name="グループ化 48"/>
          <p:cNvGrpSpPr>
            <a:grpSpLocks/>
          </p:cNvGrpSpPr>
          <p:nvPr/>
        </p:nvGrpSpPr>
        <p:grpSpPr bwMode="auto">
          <a:xfrm>
            <a:off x="3722628" y="3085928"/>
            <a:ext cx="5183187" cy="3259138"/>
            <a:chOff x="956470" y="6330275"/>
            <a:chExt cx="5183982" cy="3259772"/>
          </a:xfrm>
        </p:grpSpPr>
        <p:pic>
          <p:nvPicPr>
            <p:cNvPr id="5" name="コンテンツ プレースホルダ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82" t="30196" r="1163" b="9541"/>
            <a:stretch>
              <a:fillRect/>
            </a:stretch>
          </p:blipFill>
          <p:spPr bwMode="auto">
            <a:xfrm>
              <a:off x="1082677" y="6330275"/>
              <a:ext cx="5057775" cy="3176587"/>
            </a:xfrm>
            <a:prstGeom prst="rect">
              <a:avLst/>
            </a:prstGeom>
            <a:noFill/>
            <a:ln>
              <a:noFill/>
            </a:ln>
            <a:effectLst>
              <a:glow>
                <a:schemeClr val="accent1"/>
              </a:glow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角丸四角形 5"/>
            <p:cNvSpPr/>
            <p:nvPr/>
          </p:nvSpPr>
          <p:spPr>
            <a:xfrm>
              <a:off x="1218447" y="9186744"/>
              <a:ext cx="254039" cy="190537"/>
            </a:xfrm>
            <a:prstGeom prst="roundRect">
              <a:avLst/>
            </a:prstGeom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400" dirty="0">
                  <a:solidFill>
                    <a:schemeClr val="tx1"/>
                  </a:solidFill>
                </a:rPr>
                <a:t>文</a:t>
              </a:r>
            </a:p>
          </p:txBody>
        </p:sp>
        <p:sp>
          <p:nvSpPr>
            <p:cNvPr id="7" name="角丸四角形 6"/>
            <p:cNvSpPr/>
            <p:nvPr/>
          </p:nvSpPr>
          <p:spPr>
            <a:xfrm>
              <a:off x="3658809" y="8189600"/>
              <a:ext cx="234986" cy="2032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400" dirty="0">
                  <a:solidFill>
                    <a:schemeClr val="tx1"/>
                  </a:solidFill>
                </a:rPr>
                <a:t>文</a:t>
              </a:r>
            </a:p>
          </p:txBody>
        </p:sp>
        <p:sp>
          <p:nvSpPr>
            <p:cNvPr id="8" name="角丸四角形 7"/>
            <p:cNvSpPr/>
            <p:nvPr/>
          </p:nvSpPr>
          <p:spPr>
            <a:xfrm>
              <a:off x="2652180" y="6852665"/>
              <a:ext cx="234986" cy="200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400" dirty="0">
                  <a:solidFill>
                    <a:schemeClr val="tx1"/>
                  </a:solidFill>
                </a:rPr>
                <a:t>文</a:t>
              </a:r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2201261" y="8684996"/>
              <a:ext cx="234986" cy="200064"/>
            </a:xfrm>
            <a:prstGeom prst="roundRect">
              <a:avLst/>
            </a:prstGeom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400" dirty="0">
                  <a:solidFill>
                    <a:schemeClr val="tx1"/>
                  </a:solidFill>
                </a:rPr>
                <a:t>文</a:t>
              </a:r>
            </a:p>
          </p:txBody>
        </p:sp>
        <p:sp>
          <p:nvSpPr>
            <p:cNvPr id="10" name="角丸四角形 9"/>
            <p:cNvSpPr/>
            <p:nvPr/>
          </p:nvSpPr>
          <p:spPr>
            <a:xfrm>
              <a:off x="3519088" y="8637362"/>
              <a:ext cx="234986" cy="198476"/>
            </a:xfrm>
            <a:prstGeom prst="roundRect">
              <a:avLst/>
            </a:prstGeom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400" dirty="0">
                  <a:solidFill>
                    <a:schemeClr val="tx1"/>
                  </a:solidFill>
                </a:rPr>
                <a:t>文</a:t>
              </a:r>
            </a:p>
          </p:txBody>
        </p:sp>
        <p:sp>
          <p:nvSpPr>
            <p:cNvPr id="11" name="角丸四角形 10"/>
            <p:cNvSpPr/>
            <p:nvPr/>
          </p:nvSpPr>
          <p:spPr>
            <a:xfrm>
              <a:off x="4492374" y="6747869"/>
              <a:ext cx="234986" cy="19847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400" dirty="0">
                  <a:solidFill>
                    <a:schemeClr val="tx1"/>
                  </a:solidFill>
                </a:rPr>
                <a:t>文</a:t>
              </a:r>
            </a:p>
          </p:txBody>
        </p:sp>
        <p:sp>
          <p:nvSpPr>
            <p:cNvPr id="12" name="角丸四角形 11"/>
            <p:cNvSpPr/>
            <p:nvPr/>
          </p:nvSpPr>
          <p:spPr>
            <a:xfrm>
              <a:off x="4066859" y="6939994"/>
              <a:ext cx="234986" cy="200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400" dirty="0">
                  <a:solidFill>
                    <a:schemeClr val="tx1"/>
                  </a:solidFill>
                </a:rPr>
                <a:t>文</a:t>
              </a:r>
            </a:p>
          </p:txBody>
        </p:sp>
        <p:sp>
          <p:nvSpPr>
            <p:cNvPr id="13" name="左右矢印 12"/>
            <p:cNvSpPr/>
            <p:nvPr/>
          </p:nvSpPr>
          <p:spPr>
            <a:xfrm rot="20843834">
              <a:off x="1899590" y="7382993"/>
              <a:ext cx="2749972" cy="206415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" name="角丸四角形 13"/>
            <p:cNvSpPr/>
            <p:nvPr/>
          </p:nvSpPr>
          <p:spPr>
            <a:xfrm>
              <a:off x="5478363" y="7319480"/>
              <a:ext cx="234986" cy="19847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400" dirty="0">
                  <a:solidFill>
                    <a:schemeClr val="tx1"/>
                  </a:solidFill>
                </a:rPr>
                <a:t>文</a:t>
              </a:r>
            </a:p>
          </p:txBody>
        </p:sp>
        <p:sp>
          <p:nvSpPr>
            <p:cNvPr id="15" name="角丸四角形 14"/>
            <p:cNvSpPr/>
            <p:nvPr/>
          </p:nvSpPr>
          <p:spPr>
            <a:xfrm>
              <a:off x="4727360" y="8538918"/>
              <a:ext cx="238162" cy="18101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400" dirty="0">
                  <a:solidFill>
                    <a:schemeClr val="tx1"/>
                  </a:solidFill>
                </a:rPr>
                <a:t>文</a:t>
              </a:r>
            </a:p>
          </p:txBody>
        </p:sp>
        <p:sp>
          <p:nvSpPr>
            <p:cNvPr id="16" name="角丸四角形 15"/>
            <p:cNvSpPr/>
            <p:nvPr/>
          </p:nvSpPr>
          <p:spPr>
            <a:xfrm>
              <a:off x="3917611" y="8127675"/>
              <a:ext cx="292145" cy="31756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dirty="0">
                  <a:solidFill>
                    <a:schemeClr val="tx1"/>
                  </a:solidFill>
                </a:rPr>
                <a:t>企</a:t>
              </a:r>
              <a:endParaRPr lang="en-US" altLang="ja-JP" dirty="0">
                <a:solidFill>
                  <a:schemeClr val="tx1"/>
                </a:solidFill>
              </a:endParaRPr>
            </a:p>
          </p:txBody>
        </p:sp>
        <p:sp>
          <p:nvSpPr>
            <p:cNvPr id="17" name="角丸四角形 16"/>
            <p:cNvSpPr/>
            <p:nvPr/>
          </p:nvSpPr>
          <p:spPr>
            <a:xfrm>
              <a:off x="3401595" y="6992392"/>
              <a:ext cx="257214" cy="30803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200" b="1" dirty="0">
                  <a:solidFill>
                    <a:schemeClr val="tx1"/>
                  </a:solidFill>
                </a:rPr>
                <a:t>企</a:t>
              </a:r>
              <a:endParaRPr lang="en-US" altLang="ja-JP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2769673" y="7840282"/>
              <a:ext cx="269916" cy="28739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200" b="1" dirty="0">
                  <a:solidFill>
                    <a:schemeClr val="tx1"/>
                  </a:solidFill>
                </a:rPr>
                <a:t>企</a:t>
              </a:r>
              <a:endParaRPr lang="en-US" altLang="ja-JP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円/楕円 18"/>
            <p:cNvSpPr/>
            <p:nvPr/>
          </p:nvSpPr>
          <p:spPr>
            <a:xfrm rot="2086147">
              <a:off x="1297004" y="7720184"/>
              <a:ext cx="710858" cy="66006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  <a:effectLst>
              <a:glow rad="1270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4682461" y="6693435"/>
              <a:ext cx="741305" cy="1225134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  <a:effectLst>
              <a:glow rad="1270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3112474" y="8889325"/>
              <a:ext cx="710858" cy="70072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  <a:effectLst>
              <a:glow rad="1270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 rot="20501473">
              <a:off x="956470" y="6431895"/>
              <a:ext cx="4887074" cy="315497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3" name="左右矢印 22"/>
            <p:cNvSpPr/>
            <p:nvPr/>
          </p:nvSpPr>
          <p:spPr>
            <a:xfrm rot="18832509">
              <a:off x="3570656" y="8385698"/>
              <a:ext cx="1627504" cy="206407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4" name="左右矢印 23"/>
            <p:cNvSpPr/>
            <p:nvPr/>
          </p:nvSpPr>
          <p:spPr>
            <a:xfrm rot="12465587">
              <a:off x="1790035" y="8583376"/>
              <a:ext cx="1438496" cy="206415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5" name="テキスト ボックス 32"/>
            <p:cNvSpPr txBox="1">
              <a:spLocks noChangeArrowheads="1"/>
            </p:cNvSpPr>
            <p:nvPr/>
          </p:nvSpPr>
          <p:spPr bwMode="auto">
            <a:xfrm>
              <a:off x="1223331" y="7758350"/>
              <a:ext cx="85820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r>
                <a:rPr lang="ja-JP" altLang="en-US" sz="1200" b="1"/>
                <a:t>大仙公園</a:t>
              </a:r>
              <a:endParaRPr lang="en-US" altLang="ja-JP" sz="1200" b="1"/>
            </a:p>
            <a:p>
              <a:pPr algn="ctr" eaLnBrk="1" hangingPunct="1"/>
              <a:r>
                <a:rPr lang="en-US" altLang="ja-JP" sz="1000" b="1"/>
                <a:t>【</a:t>
              </a:r>
              <a:r>
                <a:rPr lang="ja-JP" altLang="en-US" sz="1000" b="1"/>
                <a:t>拠点</a:t>
              </a:r>
              <a:r>
                <a:rPr lang="en-US" altLang="ja-JP" sz="1000" b="1"/>
                <a:t>】</a:t>
              </a:r>
              <a:endParaRPr lang="ja-JP" altLang="en-US" sz="1000" b="1"/>
            </a:p>
          </p:txBody>
        </p:sp>
        <p:sp>
          <p:nvSpPr>
            <p:cNvPr id="26" name="テキスト ボックス 46"/>
            <p:cNvSpPr txBox="1">
              <a:spLocks noChangeArrowheads="1"/>
            </p:cNvSpPr>
            <p:nvPr/>
          </p:nvSpPr>
          <p:spPr bwMode="auto">
            <a:xfrm>
              <a:off x="4619944" y="7203697"/>
              <a:ext cx="85820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r>
                <a:rPr lang="ja-JP" altLang="en-US" sz="1200" b="1"/>
                <a:t>大泉緑地</a:t>
              </a:r>
              <a:endParaRPr lang="en-US" altLang="ja-JP" sz="1200" b="1"/>
            </a:p>
            <a:p>
              <a:pPr algn="ctr" eaLnBrk="1" hangingPunct="1"/>
              <a:r>
                <a:rPr lang="en-US" altLang="ja-JP" sz="1000" b="1"/>
                <a:t>【</a:t>
              </a:r>
              <a:r>
                <a:rPr lang="ja-JP" altLang="en-US" sz="1000" b="1"/>
                <a:t>拠点</a:t>
              </a:r>
              <a:r>
                <a:rPr lang="en-US" altLang="ja-JP" sz="1000" b="1"/>
                <a:t>】</a:t>
              </a:r>
              <a:endParaRPr lang="ja-JP" altLang="en-US" sz="1000" b="1"/>
            </a:p>
          </p:txBody>
        </p:sp>
        <p:sp>
          <p:nvSpPr>
            <p:cNvPr id="27" name="テキスト ボックス 47"/>
            <p:cNvSpPr txBox="1">
              <a:spLocks noChangeArrowheads="1"/>
            </p:cNvSpPr>
            <p:nvPr/>
          </p:nvSpPr>
          <p:spPr bwMode="auto">
            <a:xfrm>
              <a:off x="3025048" y="9085202"/>
              <a:ext cx="85820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r>
                <a:rPr lang="ja-JP" altLang="en-US" sz="1200" b="1"/>
                <a:t>府立大学</a:t>
              </a:r>
              <a:endParaRPr lang="en-US" altLang="ja-JP" sz="1200" b="1"/>
            </a:p>
            <a:p>
              <a:pPr algn="ctr" eaLnBrk="1" hangingPunct="1"/>
              <a:r>
                <a:rPr lang="en-US" altLang="ja-JP" sz="1000" b="1"/>
                <a:t>【</a:t>
              </a:r>
              <a:r>
                <a:rPr lang="ja-JP" altLang="en-US" sz="1000" b="1"/>
                <a:t>拠点</a:t>
              </a:r>
              <a:r>
                <a:rPr lang="en-US" altLang="ja-JP" sz="1000" b="1"/>
                <a:t>】</a:t>
              </a:r>
              <a:endParaRPr lang="ja-JP" altLang="en-US" sz="1000" b="1"/>
            </a:p>
          </p:txBody>
        </p:sp>
      </p:grpSp>
      <p:sp>
        <p:nvSpPr>
          <p:cNvPr id="28" name="テキスト ボックス 27"/>
          <p:cNvSpPr txBox="1"/>
          <p:nvPr/>
        </p:nvSpPr>
        <p:spPr>
          <a:xfrm>
            <a:off x="566555" y="2888940"/>
            <a:ext cx="3147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　モニタリングシート</a:t>
            </a:r>
            <a:r>
              <a:rPr lang="ja-JP" altLang="en-US" dirty="0"/>
              <a:t>、観察図鑑、チョウを指標とした環境評価の手法を策定</a:t>
            </a:r>
            <a:r>
              <a:rPr lang="ja-JP" altLang="en-US" dirty="0" smtClean="0"/>
              <a:t>。</a:t>
            </a:r>
            <a:endParaRPr lang="en-US" altLang="ja-JP" dirty="0" smtClean="0"/>
          </a:p>
        </p:txBody>
      </p:sp>
      <p:sp>
        <p:nvSpPr>
          <p:cNvPr id="29" name="タイトル 1"/>
          <p:cNvSpPr txBox="1">
            <a:spLocks/>
          </p:cNvSpPr>
          <p:nvPr/>
        </p:nvSpPr>
        <p:spPr>
          <a:xfrm>
            <a:off x="539552" y="-81390"/>
            <a:ext cx="7200800" cy="1296144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US" altLang="ja-JP" sz="2400" dirty="0">
                <a:solidFill>
                  <a:sysClr val="windowText" lastClr="000000"/>
                </a:solidFill>
                <a:latin typeface="+mj-ea"/>
              </a:rPr>
              <a:t>3</a:t>
            </a:r>
            <a:r>
              <a:rPr lang="en-US" altLang="ja-JP" sz="2400" dirty="0" smtClean="0">
                <a:solidFill>
                  <a:sysClr val="windowText" lastClr="000000"/>
                </a:solidFill>
                <a:latin typeface="+mj-ea"/>
              </a:rPr>
              <a:t>-(5)</a:t>
            </a:r>
            <a:r>
              <a:rPr lang="ja-JP" altLang="en-US" sz="2400" dirty="0">
                <a:solidFill>
                  <a:sysClr val="windowText" lastClr="000000"/>
                </a:solidFill>
                <a:latin typeface="+mj-ea"/>
              </a:rPr>
              <a:t>　</a:t>
            </a:r>
            <a:r>
              <a:rPr lang="ja-JP" altLang="ja-JP" sz="2400" b="1" dirty="0" smtClean="0">
                <a:latin typeface="Calibri"/>
              </a:rPr>
              <a:t>エコロジカルネットワーク</a:t>
            </a:r>
            <a:r>
              <a:rPr lang="ja-JP" altLang="ja-JP" sz="2400" b="1" dirty="0">
                <a:latin typeface="Calibri"/>
              </a:rPr>
              <a:t>の構築</a:t>
            </a:r>
            <a:r>
              <a:rPr lang="ja-JP" altLang="ja-JP" sz="2400" b="1" dirty="0" smtClean="0">
                <a:latin typeface="Calibri"/>
              </a:rPr>
              <a:t>推進</a:t>
            </a:r>
            <a:r>
              <a:rPr lang="ja-JP" altLang="en-US" sz="2400" b="1" dirty="0" smtClean="0">
                <a:latin typeface="Calibri"/>
              </a:rPr>
              <a:t>　（２）</a:t>
            </a:r>
            <a:endParaRPr lang="ja-JP" altLang="en-US" sz="3600" b="1" dirty="0">
              <a:solidFill>
                <a:sysClr val="windowText" lastClr="000000"/>
              </a:solidFill>
              <a:latin typeface="+mn-ea"/>
              <a:ea typeface="+mn-ea"/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301" y="3840964"/>
            <a:ext cx="2094553" cy="2962447"/>
          </a:xfrm>
          <a:prstGeom prst="rect">
            <a:avLst/>
          </a:prstGeom>
        </p:spPr>
      </p:pic>
      <p:sp>
        <p:nvSpPr>
          <p:cNvPr id="3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947375" y="6309320"/>
            <a:ext cx="1161826" cy="450050"/>
          </a:xfrm>
        </p:spPr>
        <p:txBody>
          <a:bodyPr/>
          <a:lstStyle/>
          <a:p>
            <a:fld id="{E4E79E31-24DB-41D0-B262-FE41FF133F16}" type="slidenum">
              <a:rPr kumimoji="1" lang="ja-JP" altLang="en-US" sz="2000" smtClean="0"/>
              <a:t>22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0843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1122483" y="431413"/>
            <a:ext cx="6617869" cy="977160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ea"/>
              </a:rPr>
              <a:t>１．</a:t>
            </a:r>
            <a:r>
              <a:rPr lang="ja-JP" altLang="en-US" sz="2800" dirty="0" smtClean="0">
                <a:solidFill>
                  <a:sysClr val="windowText" lastClr="000000"/>
                </a:solidFill>
                <a:latin typeface="+mj-ea"/>
              </a:rPr>
              <a:t>目標</a:t>
            </a:r>
            <a:endParaRPr lang="en-US" altLang="ja-JP" sz="2800" dirty="0" smtClean="0">
              <a:solidFill>
                <a:sysClr val="windowText" lastClr="000000"/>
              </a:solidFill>
              <a:latin typeface="+mj-ea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</a:rPr>
              <a:t>　</a:t>
            </a: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</a:rPr>
              <a:t>目標とする年次、指標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graphicFrame>
        <p:nvGraphicFramePr>
          <p:cNvPr id="3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4948267"/>
              </p:ext>
            </p:extLst>
          </p:nvPr>
        </p:nvGraphicFramePr>
        <p:xfrm>
          <a:off x="634062" y="1408573"/>
          <a:ext cx="792088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0"/>
              </a:tblGrid>
              <a:tr h="4195148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ja-JP" altLang="en-US" sz="2800" b="0" dirty="0" smtClean="0">
                          <a:solidFill>
                            <a:schemeClr val="tx1"/>
                          </a:solidFill>
                        </a:rPr>
                        <a:t>年次　　　</a:t>
                      </a:r>
                      <a:r>
                        <a:rPr lang="ja-JP" altLang="en-US" sz="2800" b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２０２０年度（平成３２年度）</a:t>
                      </a:r>
                      <a:endParaRPr lang="en-US" altLang="ja-JP" sz="2800" b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ja-JP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ja-JP" altLang="en-US" sz="2800" b="0" dirty="0" smtClean="0">
                          <a:solidFill>
                            <a:schemeClr val="tx1"/>
                          </a:solidFill>
                        </a:rPr>
                        <a:t>指標　</a:t>
                      </a:r>
                      <a:endParaRPr lang="en-US" altLang="ja-JP" sz="2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</a:rPr>
                        <a:t>　　・</a:t>
                      </a:r>
                      <a:r>
                        <a:rPr lang="ja-JP" altLang="ja-JP" sz="2400" dirty="0" smtClean="0">
                          <a:solidFill>
                            <a:schemeClr val="tx1"/>
                          </a:solidFill>
                        </a:rPr>
                        <a:t>生物多様性の府民認知度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</a:rPr>
                        <a:t>　７０％　（２００８年　１６．９％）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/>
                      </a:pPr>
                      <a:endParaRPr lang="en-US" altLang="ja-JP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</a:rPr>
                        <a:t>　　・活動する府民</a:t>
                      </a:r>
                      <a:r>
                        <a:rPr lang="en-US" altLang="ja-JP" sz="2400" baseline="30000" dirty="0" smtClean="0">
                          <a:solidFill>
                            <a:schemeClr val="tx1"/>
                          </a:solidFill>
                        </a:rPr>
                        <a:t>※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</a:rPr>
                        <a:t>３０％増　（２００９年　約７万人）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</a:rPr>
                        <a:t>　　　</a:t>
                      </a:r>
                      <a:r>
                        <a:rPr lang="en-US" altLang="ja-JP" sz="1600" b="0" dirty="0" smtClean="0">
                          <a:solidFill>
                            <a:schemeClr val="tx1"/>
                          </a:solidFill>
                        </a:rPr>
                        <a:t>※</a:t>
                      </a: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</a:rPr>
                        <a:t>生物多様性の損失を止める活動　：　おおさか山の日（山に親しむ推進月間）イベント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</a:rPr>
                        <a:t>　　　　　参加者、共生の森づくり、自然環境・里山保全活動、アドプトリバー活動参加者　等　　　　　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defRPr/>
                      </a:pPr>
                      <a:endParaRPr lang="en-US" altLang="ja-JP" sz="1200" dirty="0" smtClean="0">
                        <a:solidFill>
                          <a:prstClr val="black"/>
                        </a:solidFill>
                      </a:endParaRPr>
                    </a:p>
                    <a:p>
                      <a:pPr lvl="0">
                        <a:defRPr/>
                      </a:pPr>
                      <a:r>
                        <a:rPr lang="ja-JP" altLang="en-US" sz="2400" dirty="0" smtClean="0">
                          <a:solidFill>
                            <a:prstClr val="black"/>
                          </a:solidFill>
                        </a:rPr>
                        <a:t>　　・保安林等の生物多様性保全に資する指定地域</a:t>
                      </a:r>
                      <a:r>
                        <a:rPr lang="en-US" altLang="ja-JP" sz="2400" baseline="30000" dirty="0" smtClean="0">
                          <a:solidFill>
                            <a:prstClr val="black"/>
                          </a:solidFill>
                        </a:rPr>
                        <a:t>※</a:t>
                      </a:r>
                      <a:r>
                        <a:rPr lang="ja-JP" altLang="en-US" sz="2400" dirty="0" smtClean="0">
                          <a:solidFill>
                            <a:prstClr val="black"/>
                          </a:solidFill>
                        </a:rPr>
                        <a:t>を</a:t>
                      </a:r>
                      <a:endParaRPr lang="en-US" altLang="ja-JP" sz="2400" dirty="0" smtClean="0">
                        <a:solidFill>
                          <a:prstClr val="black"/>
                        </a:solidFill>
                      </a:endParaRPr>
                    </a:p>
                    <a:p>
                      <a:pPr lvl="0">
                        <a:defRPr/>
                      </a:pPr>
                      <a:r>
                        <a:rPr lang="ja-JP" altLang="en-US" sz="2400" dirty="0" smtClean="0">
                          <a:solidFill>
                            <a:prstClr val="black"/>
                          </a:solidFill>
                        </a:rPr>
                        <a:t>　　　新たに２，０００ｈａ拡大　（２０１０年度末　８１，９７０ｈａ）</a:t>
                      </a:r>
                      <a:endParaRPr kumimoji="1" lang="ja-JP" altLang="en-US" sz="2600" b="1" kern="1200" dirty="0" smtClean="0">
                        <a:solidFill>
                          <a:schemeClr val="lt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</a:rPr>
                        <a:t>　　　</a:t>
                      </a:r>
                      <a:r>
                        <a:rPr lang="en-US" altLang="ja-JP" sz="1600" b="0" dirty="0" smtClean="0">
                          <a:solidFill>
                            <a:schemeClr val="tx1"/>
                          </a:solidFill>
                        </a:rPr>
                        <a:t>※</a:t>
                      </a: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</a:rPr>
                        <a:t>保安林、鳥獣保護区、国定公園、近郊緑地保全区域、自然環境保全地域、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</a:rPr>
                        <a:t>　　　　　緑地環境保全地域、自然海浜保全地区、国・府指定天然記念物等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ja-JP" sz="2400" b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ja-JP" sz="2400" b="0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1076881" y="5727443"/>
            <a:ext cx="718552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ja-JP" altLang="en-US" sz="2400" dirty="0">
                <a:latin typeface="+mj-ea"/>
                <a:ea typeface="+mj-ea"/>
              </a:rPr>
              <a:t>生物</a:t>
            </a:r>
            <a:r>
              <a:rPr lang="ja-JP" altLang="en-US" sz="2400" dirty="0" smtClean="0">
                <a:latin typeface="+mj-ea"/>
                <a:ea typeface="+mj-ea"/>
              </a:rPr>
              <a:t>多様性について、府民の理解を促進し、</a:t>
            </a:r>
            <a:endParaRPr lang="en-US" altLang="ja-JP" sz="2400" dirty="0" smtClean="0">
              <a:latin typeface="+mj-ea"/>
              <a:ea typeface="+mj-ea"/>
            </a:endParaRPr>
          </a:p>
          <a:p>
            <a:pPr algn="ctr"/>
            <a:r>
              <a:rPr lang="ja-JP" altLang="en-US" sz="2400" dirty="0" smtClean="0">
                <a:latin typeface="+mj-ea"/>
                <a:ea typeface="+mj-ea"/>
              </a:rPr>
              <a:t>生物の生息環境の保全と回復への行動を促進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3927063" y="5454225"/>
            <a:ext cx="1485165" cy="2732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9E31-24DB-41D0-B262-FE41FF133F1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117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 txBox="1">
            <a:spLocks/>
          </p:cNvSpPr>
          <p:nvPr/>
        </p:nvSpPr>
        <p:spPr>
          <a:xfrm>
            <a:off x="827584" y="332656"/>
            <a:ext cx="7200800" cy="1296144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solidFill>
                  <a:sysClr val="windowText" lastClr="000000"/>
                </a:solidFill>
                <a:latin typeface="+mj-ea"/>
              </a:rPr>
              <a:t>２</a:t>
            </a:r>
            <a:r>
              <a:rPr lang="ja-JP" altLang="en-US" sz="2800" dirty="0" smtClean="0">
                <a:solidFill>
                  <a:sysClr val="windowText" lastClr="000000"/>
                </a:solidFill>
                <a:latin typeface="+mj-ea"/>
              </a:rPr>
              <a:t>．現状</a:t>
            </a:r>
            <a:endParaRPr lang="en-US" altLang="ja-JP" sz="2800" dirty="0" smtClean="0">
              <a:solidFill>
                <a:sysClr val="windowText" lastClr="000000"/>
              </a:solidFill>
              <a:latin typeface="+mj-ea"/>
            </a:endParaRPr>
          </a:p>
          <a:p>
            <a:pPr lvl="0">
              <a:defRPr/>
            </a:pPr>
            <a:r>
              <a:rPr lang="ja-JP" altLang="ja-JP" sz="3200" b="1" dirty="0"/>
              <a:t>生物多様性の府民</a:t>
            </a: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ea"/>
              </a:rPr>
              <a:t>認知度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ea"/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786767"/>
              </p:ext>
            </p:extLst>
          </p:nvPr>
        </p:nvGraphicFramePr>
        <p:xfrm>
          <a:off x="386535" y="4959170"/>
          <a:ext cx="8550950" cy="1615440"/>
        </p:xfrm>
        <a:graphic>
          <a:graphicData uri="http://schemas.openxmlformats.org/drawingml/2006/table">
            <a:tbl>
              <a:tblPr firstRow="1" bandRow="1"/>
              <a:tblGrid>
                <a:gridCol w="8550950"/>
              </a:tblGrid>
              <a:tr h="130658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lvl="0">
                        <a:lnSpc>
                          <a:spcPct val="100000"/>
                        </a:lnSpc>
                      </a:pPr>
                      <a:r>
                        <a:rPr kumimoji="1" lang="ja-JP" altLang="en-US" sz="2000" b="0" i="0" u="none" strike="noStrike" kern="1200" cap="none" spc="1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大阪府インターネットモニターアンケートによる調査結果</a:t>
                      </a:r>
                      <a:endParaRPr kumimoji="1" lang="en-US" altLang="ja-JP" sz="2000" b="0" i="0" u="none" strike="noStrike" kern="1200" cap="none" spc="15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00000"/>
                        </a:lnSpc>
                      </a:pPr>
                      <a:r>
                        <a:rPr kumimoji="1" lang="ja-JP" altLang="en-US" sz="1600" b="0" i="0" u="none" strike="noStrike" kern="1200" cap="none" spc="1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　２０１３年度調査（２０１４年３月） ： モニター２，６２０名中１，７３６名回答（回答率６６．３％）</a:t>
                      </a:r>
                      <a:endParaRPr kumimoji="1" lang="en-US" altLang="ja-JP" sz="1600" b="0" i="0" u="none" strike="noStrike" kern="1200" cap="none" spc="15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00000"/>
                        </a:lnSpc>
                      </a:pPr>
                      <a:r>
                        <a:rPr kumimoji="1" lang="ja-JP" altLang="en-US" sz="1600" b="0" i="0" u="none" strike="noStrike" kern="1200" cap="none" spc="1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　　　　「他人にある程度説明できるぐらい内容も知っている」　</a:t>
                      </a:r>
                      <a:endParaRPr kumimoji="1" lang="en-US" altLang="ja-JP" sz="1600" b="0" i="0" u="none" strike="noStrike" kern="1200" cap="none" spc="15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00000"/>
                        </a:lnSpc>
                      </a:pPr>
                      <a:r>
                        <a:rPr kumimoji="1" lang="ja-JP" altLang="en-US" sz="1600" b="0" i="0" u="none" strike="noStrike" kern="1200" cap="none" spc="1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　　　　「他人に説明できるほどではないが、内容は知っている」　の回答の合計</a:t>
                      </a:r>
                      <a:endParaRPr kumimoji="1" lang="en-US" altLang="ja-JP" sz="1600" b="0" i="0" u="none" strike="noStrike" kern="1200" cap="none" spc="15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00000"/>
                        </a:lnSpc>
                      </a:pPr>
                      <a:r>
                        <a:rPr kumimoji="1" lang="ja-JP" altLang="en-US" sz="1600" b="0" i="0" u="none" strike="noStrike" kern="1200" cap="none" spc="1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　</a:t>
                      </a:r>
                      <a:r>
                        <a:rPr kumimoji="1" lang="en-US" altLang="ja-JP" sz="1600" b="0" i="0" u="none" strike="noStrike" kern="1200" cap="none" spc="1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※</a:t>
                      </a:r>
                      <a:r>
                        <a:rPr kumimoji="1" lang="ja-JP" altLang="en-US" sz="1600" b="0" i="0" u="none" strike="noStrike" kern="1200" cap="none" spc="1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モニターは申告制であるため、府民の状況を統計的に反映したものではなく、</a:t>
                      </a:r>
                      <a:endParaRPr kumimoji="1" lang="en-US" altLang="ja-JP" sz="1600" b="0" i="0" u="none" strike="noStrike" kern="1200" cap="none" spc="15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00000"/>
                        </a:lnSpc>
                      </a:pPr>
                      <a:r>
                        <a:rPr kumimoji="1" lang="ja-JP" altLang="en-US" sz="1600" b="0" i="0" u="none" strike="noStrike" kern="1200" cap="none" spc="1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　　　トレンドは参考である。</a:t>
                      </a:r>
                      <a:endParaRPr kumimoji="1" lang="en-US" altLang="ja-JP" sz="1600" b="0" i="0" u="none" strike="noStrike" kern="1200" cap="none" spc="15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635" y="1268760"/>
            <a:ext cx="6255695" cy="375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9E31-24DB-41D0-B262-FE41FF133F1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86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"/>
          <p:cNvSpPr txBox="1">
            <a:spLocks/>
          </p:cNvSpPr>
          <p:nvPr/>
        </p:nvSpPr>
        <p:spPr>
          <a:xfrm>
            <a:off x="476545" y="332656"/>
            <a:ext cx="8190909" cy="1296144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solidFill>
                  <a:sysClr val="windowText" lastClr="000000"/>
                </a:solidFill>
                <a:latin typeface="+mj-ea"/>
              </a:rPr>
              <a:t>２</a:t>
            </a:r>
            <a:r>
              <a:rPr lang="ja-JP" altLang="en-US" sz="2800" dirty="0" smtClean="0">
                <a:solidFill>
                  <a:sysClr val="windowText" lastClr="000000"/>
                </a:solidFill>
                <a:latin typeface="+mj-ea"/>
              </a:rPr>
              <a:t>．現状</a:t>
            </a:r>
            <a:endParaRPr lang="en-US" altLang="ja-JP" sz="2800" dirty="0" smtClean="0">
              <a:solidFill>
                <a:sysClr val="windowText" lastClr="000000"/>
              </a:solidFill>
              <a:latin typeface="+mj-ea"/>
            </a:endParaRPr>
          </a:p>
          <a:p>
            <a:pPr lvl="0">
              <a:defRPr/>
            </a:pPr>
            <a:r>
              <a:rPr lang="ja-JP" altLang="en-US" sz="3200" b="1" dirty="0"/>
              <a:t>生物多様性の損失を止める</a:t>
            </a:r>
            <a:r>
              <a:rPr lang="ja-JP" altLang="en-US" sz="3200" b="1" dirty="0" smtClean="0">
                <a:solidFill>
                  <a:sysClr val="windowText" lastClr="000000"/>
                </a:solidFill>
                <a:latin typeface="+mn-ea"/>
                <a:ea typeface="+mn-ea"/>
              </a:rPr>
              <a:t>活動に参加する府民 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774227"/>
              </p:ext>
            </p:extLst>
          </p:nvPr>
        </p:nvGraphicFramePr>
        <p:xfrm>
          <a:off x="656565" y="5753730"/>
          <a:ext cx="7740860" cy="915630"/>
        </p:xfrm>
        <a:graphic>
          <a:graphicData uri="http://schemas.openxmlformats.org/drawingml/2006/table">
            <a:tbl>
              <a:tblPr firstRow="1" bandRow="1"/>
              <a:tblGrid>
                <a:gridCol w="7740860"/>
              </a:tblGrid>
              <a:tr h="91563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lvl="0">
                        <a:lnSpc>
                          <a:spcPts val="2700"/>
                        </a:lnSpc>
                      </a:pPr>
                      <a:r>
                        <a:rPr kumimoji="1" lang="ja-JP" altLang="en-US" sz="2000" b="0" i="0" u="none" strike="noStrike" kern="1200" cap="none" spc="1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山に親しむ推進月間関連イベント、河川関係活動への参加者が</a:t>
                      </a:r>
                      <a:endParaRPr kumimoji="1" lang="en-US" altLang="ja-JP" sz="2000" b="0" i="0" u="none" strike="noStrike" kern="1200" cap="none" spc="15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i="0" u="none" strike="noStrike" kern="1200" cap="none" spc="1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大幅に増加　　</a:t>
                      </a:r>
                      <a:r>
                        <a:rPr kumimoji="1" lang="en-US" altLang="ja-JP" sz="2000" b="0" i="0" u="none" strike="noStrike" kern="1200" cap="none" spc="1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【</a:t>
                      </a:r>
                      <a:r>
                        <a:rPr kumimoji="1" lang="ja-JP" altLang="en-US" sz="2000" b="0" i="0" u="none" strike="noStrike" kern="1200" cap="none" spc="1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目標　：　２０２０年度までに約９万人</a:t>
                      </a:r>
                      <a:r>
                        <a:rPr kumimoji="1" lang="en-US" altLang="ja-JP" sz="2000" b="0" i="0" u="none" strike="noStrike" kern="1200" cap="none" spc="1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】</a:t>
                      </a:r>
                      <a:r>
                        <a:rPr kumimoji="1" lang="ja-JP" altLang="en-US" sz="2000" b="0" i="0" u="none" strike="noStrike" kern="1200" cap="none" spc="1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　は達成</a:t>
                      </a:r>
                      <a:endParaRPr kumimoji="1" lang="en-US" altLang="ja-JP" sz="2000" b="0" i="0" u="none" strike="noStrike" kern="1200" cap="none" spc="15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9E31-24DB-41D0-B262-FE41FF133F16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5" y="1448780"/>
            <a:ext cx="8554983" cy="414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461904"/>
              </p:ext>
            </p:extLst>
          </p:nvPr>
        </p:nvGraphicFramePr>
        <p:xfrm>
          <a:off x="5967155" y="4857720"/>
          <a:ext cx="2790310" cy="731520"/>
        </p:xfrm>
        <a:graphic>
          <a:graphicData uri="http://schemas.openxmlformats.org/drawingml/2006/table">
            <a:tbl>
              <a:tblPr firstRow="1" bandRow="1"/>
              <a:tblGrid>
                <a:gridCol w="2790310"/>
              </a:tblGrid>
              <a:tr h="63007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lvl="0">
                        <a:lnSpc>
                          <a:spcPct val="100000"/>
                        </a:lnSpc>
                      </a:pPr>
                      <a:r>
                        <a:rPr kumimoji="1" lang="ja-JP" altLang="en-US" sz="1400" b="0" i="0" u="none" strike="noStrike" kern="1200" cap="none" spc="1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（注）大阪府関係機関が主催・</a:t>
                      </a:r>
                      <a:endParaRPr kumimoji="1" lang="en-US" altLang="ja-JP" sz="1400" b="0" i="0" u="none" strike="noStrike" kern="1200" cap="none" spc="15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00000"/>
                        </a:lnSpc>
                      </a:pPr>
                      <a:r>
                        <a:rPr kumimoji="1" lang="ja-JP" altLang="en-US" sz="1400" b="0" i="0" u="none" strike="noStrike" kern="1200" cap="none" spc="1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　連携等する活動･イベントの</a:t>
                      </a:r>
                      <a:endParaRPr kumimoji="1" lang="en-US" altLang="ja-JP" sz="1400" b="0" i="0" u="none" strike="noStrike" kern="1200" cap="none" spc="15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00000"/>
                        </a:lnSpc>
                      </a:pPr>
                      <a:r>
                        <a:rPr kumimoji="1" lang="ja-JP" altLang="en-US" sz="1400" b="0" i="0" u="none" strike="noStrike" kern="1200" cap="none" spc="1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　人数を集計。</a:t>
                      </a:r>
                      <a:endParaRPr kumimoji="1" lang="en-US" altLang="ja-JP" sz="1400" b="0" i="0" u="none" strike="noStrike" kern="1200" cap="none" spc="15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25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764047" y="299267"/>
            <a:ext cx="7200800" cy="1296144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solidFill>
                  <a:sysClr val="windowText" lastClr="000000"/>
                </a:solidFill>
                <a:latin typeface="+mj-ea"/>
              </a:rPr>
              <a:t>２</a:t>
            </a:r>
            <a:r>
              <a:rPr lang="ja-JP" altLang="en-US" sz="2800" dirty="0" smtClean="0">
                <a:solidFill>
                  <a:sysClr val="windowText" lastClr="000000"/>
                </a:solidFill>
                <a:latin typeface="+mj-ea"/>
              </a:rPr>
              <a:t>．現状</a:t>
            </a:r>
            <a:endParaRPr lang="en-US" altLang="ja-JP" sz="2800" dirty="0" smtClean="0">
              <a:solidFill>
                <a:sysClr val="windowText" lastClr="000000"/>
              </a:solidFill>
              <a:latin typeface="+mj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 smtClean="0">
                <a:solidFill>
                  <a:sysClr val="windowText" lastClr="000000"/>
                </a:solidFill>
                <a:latin typeface="+mn-ea"/>
                <a:ea typeface="+mn-ea"/>
              </a:rPr>
              <a:t>生物多様性保全に資する地域指定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046451"/>
              </p:ext>
            </p:extLst>
          </p:nvPr>
        </p:nvGraphicFramePr>
        <p:xfrm>
          <a:off x="656565" y="5409220"/>
          <a:ext cx="7740860" cy="915630"/>
        </p:xfrm>
        <a:graphic>
          <a:graphicData uri="http://schemas.openxmlformats.org/drawingml/2006/table">
            <a:tbl>
              <a:tblPr firstRow="1" bandRow="1"/>
              <a:tblGrid>
                <a:gridCol w="7740860"/>
              </a:tblGrid>
              <a:tr h="91563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lvl="0">
                        <a:lnSpc>
                          <a:spcPct val="100000"/>
                        </a:lnSpc>
                      </a:pPr>
                      <a:r>
                        <a:rPr kumimoji="1" lang="ja-JP" altLang="en-US" sz="2000" b="0" i="0" u="none" strike="noStrike" kern="1200" cap="none" spc="1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２０１０～２０１３（平成２２～２５）年度に、地域指定は１，７１１ｈａ増加</a:t>
                      </a:r>
                      <a:endParaRPr kumimoji="1" lang="en-US" altLang="ja-JP" sz="2000" b="0" i="0" u="none" strike="noStrike" kern="1200" cap="none" spc="15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00000"/>
                        </a:lnSpc>
                      </a:pPr>
                      <a:endParaRPr kumimoji="1" lang="en-US" altLang="ja-JP" sz="1200" b="0" i="0" u="none" strike="noStrike" kern="1200" cap="none" spc="15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kumimoji="1" lang="en-US" altLang="ja-JP" sz="2000" b="0" i="0" u="none" strike="noStrike" kern="1200" cap="none" spc="1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【</a:t>
                      </a:r>
                      <a:r>
                        <a:rPr kumimoji="1" lang="ja-JP" altLang="en-US" sz="2000" b="0" i="0" u="none" strike="noStrike" kern="1200" cap="none" spc="1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目標　：　２０２０年度までに２，０００ｈａ追加</a:t>
                      </a:r>
                      <a:r>
                        <a:rPr kumimoji="1" lang="en-US" altLang="ja-JP" sz="2000" b="0" i="0" u="none" strike="noStrike" kern="1200" cap="none" spc="1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】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9E31-24DB-41D0-B262-FE41FF133F16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1808820"/>
            <a:ext cx="8026210" cy="333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836585" y="2033845"/>
            <a:ext cx="229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地域指定面積（ｈａ）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171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539553" y="476672"/>
            <a:ext cx="7200800" cy="1296144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 smtClean="0">
                <a:solidFill>
                  <a:sysClr val="windowText" lastClr="000000"/>
                </a:solidFill>
                <a:latin typeface="+mn-ea"/>
                <a:ea typeface="+mn-ea"/>
              </a:rPr>
              <a:t>３．</a:t>
            </a:r>
            <a:r>
              <a:rPr lang="ja-JP" altLang="en-US" sz="3600" b="1" dirty="0">
                <a:solidFill>
                  <a:sysClr val="windowText" lastClr="000000"/>
                </a:solidFill>
                <a:latin typeface="+mn-ea"/>
                <a:ea typeface="+mn-ea"/>
              </a:rPr>
              <a:t>目標達成</a:t>
            </a:r>
            <a:r>
              <a:rPr lang="ja-JP" altLang="en-US" sz="3600" b="1" dirty="0" smtClean="0">
                <a:solidFill>
                  <a:sysClr val="windowText" lastClr="000000"/>
                </a:solidFill>
                <a:latin typeface="+mn-ea"/>
                <a:ea typeface="+mn-ea"/>
              </a:rPr>
              <a:t>に向けた取組み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782514"/>
              </p:ext>
            </p:extLst>
          </p:nvPr>
        </p:nvGraphicFramePr>
        <p:xfrm>
          <a:off x="701570" y="2438890"/>
          <a:ext cx="8010890" cy="3870960"/>
        </p:xfrm>
        <a:graphic>
          <a:graphicData uri="http://schemas.openxmlformats.org/drawingml/2006/table">
            <a:tbl>
              <a:tblPr firstRow="1" bandRow="1"/>
              <a:tblGrid>
                <a:gridCol w="8010890"/>
              </a:tblGrid>
              <a:tr h="345638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lvl="0">
                        <a:lnSpc>
                          <a:spcPct val="150000"/>
                        </a:lnSpc>
                      </a:pPr>
                      <a:r>
                        <a:rPr kumimoji="1" lang="en-US" altLang="ja-JP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(1)</a:t>
                      </a:r>
                      <a:r>
                        <a:rPr kumimoji="1" lang="ja-JP" altLang="ja-JP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生物多様性の重要性の理解促進</a:t>
                      </a:r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kumimoji="1" lang="en-US" altLang="ja-JP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(2)</a:t>
                      </a:r>
                      <a:r>
                        <a:rPr kumimoji="1" lang="ja-JP" altLang="ja-JP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生物多様性に配慮した行動促進</a:t>
                      </a:r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kumimoji="1" lang="en-US" altLang="ja-JP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(3)</a:t>
                      </a:r>
                      <a:r>
                        <a:rPr kumimoji="1" lang="ja-JP" altLang="ja-JP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府民と連携したモニタリング体制の構築</a:t>
                      </a:r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kumimoji="1" lang="en-US" altLang="ja-JP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(4)</a:t>
                      </a:r>
                      <a:r>
                        <a:rPr kumimoji="1" lang="ja-JP" altLang="ja-JP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生物多様性保全に資する地域指定の拡大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en-US" altLang="ja-JP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(5)</a:t>
                      </a:r>
                      <a:r>
                        <a:rPr kumimoji="1" lang="ja-JP" altLang="ja-JP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エコロジカルネットワークの構築推進</a:t>
                      </a:r>
                      <a:endParaRPr kumimoji="1" lang="en-US" altLang="ja-JP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en-US" altLang="ja-JP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en-US" altLang="ja-JP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9E31-24DB-41D0-B262-FE41FF133F1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23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551092" y="404664"/>
            <a:ext cx="8352928" cy="1296144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ja-JP" altLang="en-US" sz="2600" dirty="0" smtClean="0">
                <a:solidFill>
                  <a:sysClr val="windowText" lastClr="000000"/>
                </a:solidFill>
                <a:latin typeface="+mj-ea"/>
              </a:rPr>
              <a:t>３</a:t>
            </a:r>
            <a:r>
              <a:rPr lang="en-US" altLang="ja-JP" sz="2600" dirty="0" smtClean="0">
                <a:solidFill>
                  <a:sysClr val="windowText" lastClr="000000"/>
                </a:solidFill>
                <a:latin typeface="+mj-ea"/>
              </a:rPr>
              <a:t>-(1)</a:t>
            </a:r>
            <a:r>
              <a:rPr lang="ja-JP" altLang="en-US" sz="2600" dirty="0">
                <a:solidFill>
                  <a:sysClr val="windowText" lastClr="000000"/>
                </a:solidFill>
                <a:latin typeface="+mj-ea"/>
              </a:rPr>
              <a:t>　</a:t>
            </a:r>
            <a:r>
              <a:rPr lang="ja-JP" altLang="ja-JP" sz="2400" b="1" dirty="0" smtClean="0">
                <a:latin typeface="Calibri"/>
              </a:rPr>
              <a:t>生物</a:t>
            </a:r>
            <a:r>
              <a:rPr lang="ja-JP" altLang="ja-JP" sz="2400" b="1" dirty="0">
                <a:latin typeface="Calibri"/>
              </a:rPr>
              <a:t>多様性の重要性の理解</a:t>
            </a:r>
            <a:r>
              <a:rPr lang="ja-JP" altLang="ja-JP" sz="2400" b="1" dirty="0" smtClean="0">
                <a:latin typeface="Calibri"/>
              </a:rPr>
              <a:t>促進</a:t>
            </a:r>
            <a:endParaRPr lang="ja-JP" altLang="en-US" sz="2200" b="1" spc="-250" dirty="0">
              <a:solidFill>
                <a:sysClr val="windowText" lastClr="000000"/>
              </a:solidFill>
              <a:latin typeface="+mj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6534" y="1583795"/>
            <a:ext cx="4905545" cy="4814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○２０１４年３月に大阪府レッドリストを改訂</a:t>
            </a:r>
            <a:endParaRPr kumimoji="1" lang="en-US" altLang="ja-JP" sz="2000" dirty="0" smtClean="0"/>
          </a:p>
          <a:p>
            <a:pPr>
              <a:lnSpc>
                <a:spcPct val="50000"/>
              </a:lnSpc>
            </a:pPr>
            <a:endParaRPr lang="en-US" altLang="ja-JP" dirty="0" smtClean="0"/>
          </a:p>
          <a:p>
            <a:r>
              <a:rPr lang="ja-JP" altLang="en-US" dirty="0" smtClean="0"/>
              <a:t>　　希少種　１，４５２種を選定</a:t>
            </a:r>
            <a:endParaRPr lang="en-US" altLang="ja-JP" dirty="0" smtClean="0"/>
          </a:p>
          <a:p>
            <a:r>
              <a:rPr kumimoji="1" lang="ja-JP" altLang="en-US" dirty="0" smtClean="0"/>
              <a:t>　　　　　　　　</a:t>
            </a:r>
            <a:r>
              <a:rPr kumimoji="1" lang="ja-JP" altLang="en-US" b="1" dirty="0" smtClean="0"/>
              <a:t>↓</a:t>
            </a:r>
            <a:endParaRPr kumimoji="1" lang="en-US" altLang="ja-JP" b="1" dirty="0" smtClean="0"/>
          </a:p>
          <a:p>
            <a:r>
              <a:rPr lang="ja-JP" altLang="en-US" dirty="0" smtClean="0"/>
              <a:t>　　啓発することにより、生物多様性保全の意識　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向上を図る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sz="2000" dirty="0"/>
              <a:t>○　生物多様性研修用プログラムの作成</a:t>
            </a:r>
            <a:endParaRPr lang="en-US" altLang="ja-JP" sz="2000" dirty="0"/>
          </a:p>
          <a:p>
            <a:endParaRPr lang="en-US" altLang="ja-JP" dirty="0">
              <a:latin typeface="+mn-ea"/>
            </a:endParaRPr>
          </a:p>
          <a:p>
            <a:pPr>
              <a:lnSpc>
                <a:spcPts val="2300"/>
              </a:lnSpc>
              <a:tabLst>
                <a:tab pos="5294313" algn="l"/>
              </a:tabLst>
            </a:pPr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　教員</a:t>
            </a:r>
            <a:r>
              <a:rPr lang="ja-JP" altLang="en-US" dirty="0">
                <a:latin typeface="+mn-ea"/>
              </a:rPr>
              <a:t>や企業の環境担当者等を対象とした</a:t>
            </a:r>
            <a:endParaRPr lang="en-US" altLang="ja-JP" dirty="0">
              <a:latin typeface="+mn-ea"/>
            </a:endParaRPr>
          </a:p>
          <a:p>
            <a:pPr>
              <a:lnSpc>
                <a:spcPts val="2300"/>
              </a:lnSpc>
              <a:tabLst>
                <a:tab pos="5294313" algn="l"/>
              </a:tabLst>
            </a:pPr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　生物</a:t>
            </a:r>
            <a:r>
              <a:rPr lang="ja-JP" altLang="en-US" dirty="0">
                <a:latin typeface="+mn-ea"/>
              </a:rPr>
              <a:t>多様性研修用プログラムを作成</a:t>
            </a:r>
            <a:endParaRPr lang="en-US" altLang="ja-JP" dirty="0">
              <a:latin typeface="+mn-ea"/>
            </a:endParaRPr>
          </a:p>
          <a:p>
            <a:pPr>
              <a:lnSpc>
                <a:spcPts val="2300"/>
              </a:lnSpc>
            </a:pPr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　（２０１４年度</a:t>
            </a:r>
            <a:r>
              <a:rPr lang="ja-JP" altLang="en-US" dirty="0">
                <a:latin typeface="+mn-ea"/>
              </a:rPr>
              <a:t>～</a:t>
            </a:r>
            <a:r>
              <a:rPr lang="ja-JP" altLang="en-US" dirty="0" smtClean="0">
                <a:latin typeface="+mn-ea"/>
              </a:rPr>
              <a:t>）</a:t>
            </a:r>
            <a:endParaRPr lang="en-US" altLang="ja-JP" sz="1000" b="1" dirty="0" smtClean="0">
              <a:latin typeface="+mn-ea"/>
            </a:endParaRPr>
          </a:p>
          <a:p>
            <a:pPr>
              <a:lnSpc>
                <a:spcPts val="2300"/>
              </a:lnSpc>
            </a:pPr>
            <a:endParaRPr lang="en-US" altLang="ja-JP" sz="1000" b="1" dirty="0"/>
          </a:p>
          <a:p>
            <a:pPr>
              <a:lnSpc>
                <a:spcPts val="2300"/>
              </a:lnSpc>
            </a:pPr>
            <a:r>
              <a:rPr lang="ja-JP" altLang="en-US" dirty="0"/>
              <a:t>　</a:t>
            </a:r>
            <a:endParaRPr lang="en-US" altLang="ja-JP" dirty="0" smtClean="0"/>
          </a:p>
          <a:p>
            <a:endParaRPr kumimoji="1" lang="en-US" altLang="ja-JP" dirty="0"/>
          </a:p>
        </p:txBody>
      </p:sp>
      <p:pic>
        <p:nvPicPr>
          <p:cNvPr id="1026" name="Picture 2" descr="E:\LIB\【自然環境G共有】\平成２５年度\25基金事務\報告書\img-428140320-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30" y="398367"/>
            <a:ext cx="1964917" cy="277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tajimay\Desktop\総括表最終版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8" t="8202" r="8096" b="31303"/>
          <a:stretch/>
        </p:blipFill>
        <p:spPr bwMode="auto">
          <a:xfrm>
            <a:off x="5175227" y="3177875"/>
            <a:ext cx="3566935" cy="357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820664" y="6219310"/>
            <a:ext cx="1161826" cy="365125"/>
          </a:xfrm>
        </p:spPr>
        <p:txBody>
          <a:bodyPr/>
          <a:lstStyle/>
          <a:p>
            <a:fld id="{E4E79E31-24DB-41D0-B262-FE41FF133F16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395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539553" y="476672"/>
            <a:ext cx="7200800" cy="1296144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ja-JP" altLang="en-US" sz="2400" dirty="0">
                <a:solidFill>
                  <a:sysClr val="windowText" lastClr="000000"/>
                </a:solidFill>
                <a:latin typeface="+mj-ea"/>
              </a:rPr>
              <a:t>３</a:t>
            </a:r>
            <a:r>
              <a:rPr lang="en-US" altLang="ja-JP" sz="2400" dirty="0">
                <a:solidFill>
                  <a:sysClr val="windowText" lastClr="000000"/>
                </a:solidFill>
                <a:latin typeface="+mj-ea"/>
              </a:rPr>
              <a:t>-</a:t>
            </a:r>
            <a:r>
              <a:rPr lang="en-US" altLang="ja-JP" sz="2400" dirty="0" smtClean="0">
                <a:solidFill>
                  <a:sysClr val="windowText" lastClr="000000"/>
                </a:solidFill>
                <a:latin typeface="+mj-ea"/>
              </a:rPr>
              <a:t>(2)</a:t>
            </a:r>
            <a:r>
              <a:rPr lang="ja-JP" altLang="en-US" sz="2400" dirty="0">
                <a:solidFill>
                  <a:sysClr val="windowText" lastClr="000000"/>
                </a:solidFill>
                <a:latin typeface="+mj-ea"/>
              </a:rPr>
              <a:t>　</a:t>
            </a:r>
            <a:r>
              <a:rPr lang="ja-JP" altLang="ja-JP" sz="2400" b="1" dirty="0" smtClean="0">
                <a:latin typeface="Calibri"/>
              </a:rPr>
              <a:t>生物</a:t>
            </a:r>
            <a:r>
              <a:rPr lang="ja-JP" altLang="ja-JP" sz="2400" b="1" dirty="0">
                <a:latin typeface="Calibri"/>
              </a:rPr>
              <a:t>多様性に配慮した行動</a:t>
            </a:r>
            <a:r>
              <a:rPr lang="ja-JP" altLang="ja-JP" sz="2400" b="1" dirty="0" smtClean="0">
                <a:latin typeface="Calibri"/>
              </a:rPr>
              <a:t>促進</a:t>
            </a:r>
            <a:r>
              <a:rPr lang="ja-JP" altLang="en-US" sz="2400" b="1" dirty="0" smtClean="0">
                <a:latin typeface="Calibri"/>
              </a:rPr>
              <a:t>　（１）</a:t>
            </a:r>
            <a:endParaRPr lang="ja-JP" altLang="en-US" sz="3600" b="1" dirty="0">
              <a:solidFill>
                <a:sysClr val="windowText" lastClr="000000"/>
              </a:solidFill>
              <a:latin typeface="+mj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31540" y="1448780"/>
            <a:ext cx="5085565" cy="5657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○活動の場、仕組みづくり</a:t>
            </a:r>
            <a:endParaRPr lang="en-US" altLang="ja-JP" sz="2000" dirty="0" smtClean="0"/>
          </a:p>
          <a:p>
            <a:endParaRPr kumimoji="1" lang="en-US" altLang="ja-JP" sz="1200" dirty="0" smtClean="0"/>
          </a:p>
          <a:p>
            <a:r>
              <a:rPr lang="ja-JP" altLang="en-US" sz="2000" dirty="0" smtClean="0"/>
              <a:t>①アドプトフォレスト</a:t>
            </a:r>
            <a:endParaRPr lang="en-US" altLang="ja-JP" sz="2000" dirty="0">
              <a:latin typeface="+mn-ea"/>
            </a:endParaRPr>
          </a:p>
          <a:p>
            <a:pPr marL="265113" indent="-265113"/>
            <a:r>
              <a:rPr lang="ja-JP" altLang="en-US" dirty="0" smtClean="0"/>
              <a:t>　　</a:t>
            </a:r>
            <a:r>
              <a:rPr lang="ja-JP" altLang="en-US" sz="1600" dirty="0" smtClean="0"/>
              <a:t>市町村・府・森林</a:t>
            </a:r>
            <a:r>
              <a:rPr lang="ja-JP" altLang="en-US" sz="1600" dirty="0"/>
              <a:t>所有者、事業者等の４者間</a:t>
            </a:r>
            <a:r>
              <a:rPr lang="ja-JP" altLang="en-US" sz="1600" dirty="0" smtClean="0"/>
              <a:t>で協定を　結び、</a:t>
            </a:r>
            <a:r>
              <a:rPr lang="ja-JP" altLang="en-US" sz="1600" dirty="0"/>
              <a:t>事業者</a:t>
            </a:r>
            <a:r>
              <a:rPr lang="ja-JP" altLang="en-US" sz="1600" dirty="0" smtClean="0"/>
              <a:t>等が間伐、植樹、下草刈り、竹林の整備など</a:t>
            </a:r>
            <a:r>
              <a:rPr lang="ja-JP" altLang="en-US" sz="1600" dirty="0"/>
              <a:t>森づくりの活動を</a:t>
            </a:r>
            <a:r>
              <a:rPr lang="ja-JP" altLang="en-US" sz="1600" dirty="0" smtClean="0"/>
              <a:t>行うもの。</a:t>
            </a:r>
            <a:endParaRPr lang="en-US" altLang="ja-JP" sz="1600" dirty="0" smtClean="0"/>
          </a:p>
          <a:p>
            <a:r>
              <a:rPr lang="ja-JP" altLang="en-US" sz="1600" dirty="0" smtClean="0"/>
              <a:t>　　</a:t>
            </a:r>
            <a:r>
              <a:rPr lang="ja-JP" altLang="en-US" sz="1600" dirty="0"/>
              <a:t>　</a:t>
            </a:r>
            <a:r>
              <a:rPr lang="en-US" altLang="ja-JP" sz="1400" dirty="0">
                <a:latin typeface="+mn-ea"/>
              </a:rPr>
              <a:t> </a:t>
            </a:r>
            <a:r>
              <a:rPr lang="ja-JP" altLang="en-US" sz="1400" dirty="0">
                <a:latin typeface="+mn-ea"/>
              </a:rPr>
              <a:t>２０１３</a:t>
            </a:r>
            <a:r>
              <a:rPr lang="ja-JP" altLang="en-US" sz="1400" dirty="0" smtClean="0">
                <a:latin typeface="+mn-ea"/>
              </a:rPr>
              <a:t>年度</a:t>
            </a:r>
            <a:r>
              <a:rPr lang="ja-JP" altLang="en-US" sz="1400" dirty="0">
                <a:latin typeface="+mn-ea"/>
              </a:rPr>
              <a:t>　</a:t>
            </a:r>
            <a:r>
              <a:rPr lang="ja-JP" altLang="en-US" sz="1400" dirty="0" smtClean="0">
                <a:latin typeface="+mn-ea"/>
              </a:rPr>
              <a:t>：　</a:t>
            </a:r>
            <a:r>
              <a:rPr lang="en-US" altLang="ja-JP" sz="1400" dirty="0">
                <a:latin typeface="+mn-ea"/>
              </a:rPr>
              <a:t>46</a:t>
            </a:r>
            <a:r>
              <a:rPr lang="ja-JP" altLang="en-US" sz="1400" dirty="0" smtClean="0">
                <a:latin typeface="+mn-ea"/>
              </a:rPr>
              <a:t>団体</a:t>
            </a:r>
            <a:r>
              <a:rPr lang="ja-JP" altLang="en-US" sz="1400" dirty="0">
                <a:latin typeface="+mn-ea"/>
              </a:rPr>
              <a:t>　</a:t>
            </a:r>
            <a:r>
              <a:rPr lang="en-US" altLang="ja-JP" sz="1400" dirty="0" smtClean="0">
                <a:latin typeface="+mn-ea"/>
              </a:rPr>
              <a:t>3,025</a:t>
            </a:r>
            <a:r>
              <a:rPr lang="ja-JP" altLang="en-US" sz="1400" dirty="0" smtClean="0">
                <a:latin typeface="+mn-ea"/>
              </a:rPr>
              <a:t>人　</a:t>
            </a:r>
            <a:r>
              <a:rPr lang="en-US" altLang="ja-JP" sz="1400" dirty="0" smtClean="0">
                <a:latin typeface="+mn-ea"/>
              </a:rPr>
              <a:t>37</a:t>
            </a:r>
            <a:r>
              <a:rPr lang="ja-JP" altLang="en-US" sz="1400" dirty="0" smtClean="0">
                <a:latin typeface="+mn-ea"/>
              </a:rPr>
              <a:t>箇所</a:t>
            </a:r>
            <a:endParaRPr lang="en-US" altLang="ja-JP" sz="1400" dirty="0"/>
          </a:p>
          <a:p>
            <a:pPr>
              <a:lnSpc>
                <a:spcPts val="700"/>
              </a:lnSpc>
            </a:pPr>
            <a:r>
              <a:rPr lang="ja-JP" altLang="en-US" sz="1200" dirty="0">
                <a:latin typeface="+mn-ea"/>
              </a:rPr>
              <a:t>　　</a:t>
            </a:r>
            <a:endParaRPr lang="en-US" altLang="ja-JP" sz="1200" dirty="0">
              <a:latin typeface="+mn-ea"/>
            </a:endParaRPr>
          </a:p>
          <a:p>
            <a:r>
              <a:rPr lang="ja-JP" altLang="en-US" sz="2000" dirty="0" smtClean="0">
                <a:latin typeface="+mn-ea"/>
              </a:rPr>
              <a:t>②共生</a:t>
            </a:r>
            <a:r>
              <a:rPr lang="ja-JP" altLang="en-US" sz="2000" dirty="0">
                <a:latin typeface="+mn-ea"/>
              </a:rPr>
              <a:t>の</a:t>
            </a:r>
            <a:r>
              <a:rPr lang="ja-JP" altLang="en-US" sz="2000" dirty="0" smtClean="0">
                <a:latin typeface="+mn-ea"/>
              </a:rPr>
              <a:t>森づくり</a:t>
            </a:r>
            <a:endParaRPr lang="en-US" altLang="ja-JP" sz="2000" dirty="0">
              <a:latin typeface="+mn-ea"/>
            </a:endParaRPr>
          </a:p>
          <a:p>
            <a:pPr marL="265113" indent="-265113"/>
            <a:r>
              <a:rPr lang="ja-JP" altLang="en-US" sz="1600" dirty="0" smtClean="0">
                <a:latin typeface="+mn-ea"/>
              </a:rPr>
              <a:t>　　臨海部の産廃処分場跡地</a:t>
            </a:r>
            <a:r>
              <a:rPr lang="ja-JP" altLang="en-US" sz="1600" dirty="0">
                <a:latin typeface="+mn-ea"/>
              </a:rPr>
              <a:t>である堺</a:t>
            </a:r>
            <a:r>
              <a:rPr lang="ja-JP" altLang="en-US" sz="1600" dirty="0" smtClean="0">
                <a:latin typeface="+mn-ea"/>
              </a:rPr>
              <a:t>第７－３区の中の１００ｈａの</a:t>
            </a:r>
            <a:r>
              <a:rPr lang="ja-JP" altLang="en-US" sz="1600" dirty="0">
                <a:latin typeface="+mn-ea"/>
              </a:rPr>
              <a:t>区域</a:t>
            </a:r>
            <a:r>
              <a:rPr lang="ja-JP" altLang="en-US" sz="1600" dirty="0" smtClean="0">
                <a:latin typeface="+mn-ea"/>
              </a:rPr>
              <a:t>を、市民・</a:t>
            </a:r>
            <a:r>
              <a:rPr lang="en-US" altLang="ja-JP" sz="1600" dirty="0" smtClean="0">
                <a:latin typeface="+mn-ea"/>
              </a:rPr>
              <a:t>NPO</a:t>
            </a:r>
            <a:r>
              <a:rPr lang="ja-JP" altLang="en-US" sz="1600" dirty="0">
                <a:latin typeface="+mn-ea"/>
              </a:rPr>
              <a:t>等の参加の</a:t>
            </a:r>
            <a:r>
              <a:rPr lang="ja-JP" altLang="en-US" sz="1600" dirty="0" smtClean="0">
                <a:latin typeface="+mn-ea"/>
              </a:rPr>
              <a:t>もと、生物多様性の高い森</a:t>
            </a:r>
            <a:r>
              <a:rPr lang="ja-JP" altLang="en-US" sz="1600" dirty="0">
                <a:latin typeface="+mn-ea"/>
              </a:rPr>
              <a:t>として整備</a:t>
            </a:r>
            <a:r>
              <a:rPr lang="ja-JP" altLang="en-US" sz="1600" dirty="0" smtClean="0">
                <a:latin typeface="+mn-ea"/>
              </a:rPr>
              <a:t>する。（平成１６年～）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　植樹</a:t>
            </a:r>
            <a:r>
              <a:rPr lang="ja-JP" altLang="en-US" sz="1600" dirty="0">
                <a:latin typeface="+mn-ea"/>
              </a:rPr>
              <a:t>・草刈・自然</a:t>
            </a:r>
            <a:r>
              <a:rPr lang="ja-JP" altLang="en-US" sz="1600" dirty="0" smtClean="0">
                <a:latin typeface="+mn-ea"/>
              </a:rPr>
              <a:t>観察など</a:t>
            </a:r>
            <a:endParaRPr lang="ja-JP" altLang="en-US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　　　</a:t>
            </a:r>
            <a:r>
              <a:rPr lang="ja-JP" altLang="en-US" sz="1600" dirty="0" smtClean="0">
                <a:latin typeface="+mn-ea"/>
              </a:rPr>
              <a:t>　</a:t>
            </a:r>
            <a:r>
              <a:rPr lang="ja-JP" altLang="en-US" sz="1400" dirty="0">
                <a:latin typeface="+mn-ea"/>
              </a:rPr>
              <a:t>２０１３</a:t>
            </a:r>
            <a:r>
              <a:rPr lang="ja-JP" altLang="en-US" sz="1400" dirty="0" smtClean="0">
                <a:latin typeface="+mn-ea"/>
              </a:rPr>
              <a:t>年度：約</a:t>
            </a:r>
            <a:r>
              <a:rPr lang="ja-JP" altLang="en-US" sz="1400" dirty="0">
                <a:latin typeface="+mn-ea"/>
              </a:rPr>
              <a:t>１</a:t>
            </a:r>
            <a:r>
              <a:rPr lang="en-US" altLang="ja-JP" sz="1400" dirty="0">
                <a:latin typeface="+mn-ea"/>
              </a:rPr>
              <a:t>ha</a:t>
            </a:r>
            <a:r>
              <a:rPr lang="ja-JP" altLang="en-US" sz="1400" dirty="0" err="1">
                <a:latin typeface="+mn-ea"/>
              </a:rPr>
              <a:t>、</a:t>
            </a:r>
            <a:r>
              <a:rPr lang="ja-JP" altLang="en-US" sz="1400" dirty="0">
                <a:latin typeface="+mn-ea"/>
              </a:rPr>
              <a:t>５，２８１本植栽、１，７４２人、３４団体</a:t>
            </a:r>
            <a:r>
              <a:rPr lang="ja-JP" altLang="en-US" sz="1400" dirty="0" smtClean="0">
                <a:latin typeface="+mn-ea"/>
              </a:rPr>
              <a:t>参加</a:t>
            </a:r>
            <a:endParaRPr lang="en-US" altLang="ja-JP" sz="1400" dirty="0" smtClean="0">
              <a:latin typeface="+mn-ea"/>
            </a:endParaRPr>
          </a:p>
          <a:p>
            <a:pPr>
              <a:lnSpc>
                <a:spcPts val="700"/>
              </a:lnSpc>
            </a:pPr>
            <a:r>
              <a:rPr lang="ja-JP" altLang="en-US" dirty="0">
                <a:latin typeface="+mn-ea"/>
              </a:rPr>
              <a:t>　　</a:t>
            </a:r>
            <a:endParaRPr lang="en-US" altLang="ja-JP" dirty="0">
              <a:latin typeface="+mn-ea"/>
            </a:endParaRPr>
          </a:p>
          <a:p>
            <a:r>
              <a:rPr lang="ja-JP" altLang="en-US" sz="2000" dirty="0" smtClean="0"/>
              <a:t>③</a:t>
            </a:r>
            <a:r>
              <a:rPr lang="ja-JP" altLang="en-US" sz="2000" dirty="0" smtClean="0">
                <a:latin typeface="+mn-ea"/>
              </a:rPr>
              <a:t>多奈川ビオトープ</a:t>
            </a:r>
            <a:endParaRPr lang="en-US" altLang="ja-JP" sz="2000" dirty="0" smtClean="0">
              <a:latin typeface="+mn-ea"/>
            </a:endParaRPr>
          </a:p>
          <a:p>
            <a:pPr marL="265113" indent="-265113"/>
            <a:r>
              <a:rPr lang="ja-JP" altLang="en-US" sz="1600" dirty="0">
                <a:latin typeface="+mn-ea"/>
              </a:rPr>
              <a:t>　　</a:t>
            </a:r>
            <a:r>
              <a:rPr lang="ja-JP" altLang="en-US" sz="1600" dirty="0" smtClean="0">
                <a:latin typeface="+mn-ea"/>
              </a:rPr>
              <a:t>岬町</a:t>
            </a:r>
            <a:r>
              <a:rPr lang="ja-JP" altLang="en-US" sz="1600" dirty="0">
                <a:latin typeface="+mn-ea"/>
              </a:rPr>
              <a:t>多奈川地区多目的公園内ビオトープを、府民・企業との協働で管理・育成</a:t>
            </a:r>
            <a:endParaRPr lang="en-US" altLang="ja-JP" sz="1600" dirty="0">
              <a:latin typeface="+mn-ea"/>
            </a:endParaRPr>
          </a:p>
          <a:p>
            <a:pPr marL="360363" indent="-360363"/>
            <a:r>
              <a:rPr lang="ja-JP" altLang="en-US" sz="1600" dirty="0">
                <a:latin typeface="+mn-ea"/>
              </a:rPr>
              <a:t>　　</a:t>
            </a:r>
            <a:r>
              <a:rPr lang="ja-JP" altLang="en-US" sz="1600" dirty="0" smtClean="0">
                <a:latin typeface="+mn-ea"/>
              </a:rPr>
              <a:t>森林浴</a:t>
            </a:r>
            <a:r>
              <a:rPr lang="ja-JP" altLang="en-US" sz="1600" dirty="0">
                <a:latin typeface="+mn-ea"/>
              </a:rPr>
              <a:t>＆</a:t>
            </a:r>
            <a:r>
              <a:rPr lang="ja-JP" altLang="en-US" sz="1600" dirty="0" smtClean="0">
                <a:latin typeface="+mn-ea"/>
              </a:rPr>
              <a:t>ビオトープハイキングにおける自然</a:t>
            </a:r>
            <a:r>
              <a:rPr lang="ja-JP" altLang="en-US" sz="1600" dirty="0">
                <a:latin typeface="+mn-ea"/>
              </a:rPr>
              <a:t>観察</a:t>
            </a:r>
            <a:r>
              <a:rPr lang="ja-JP" altLang="en-US" sz="1600" dirty="0" smtClean="0">
                <a:latin typeface="+mn-ea"/>
              </a:rPr>
              <a:t>イベント</a:t>
            </a:r>
            <a:r>
              <a:rPr lang="ja-JP" altLang="en-US" sz="1600" dirty="0">
                <a:latin typeface="+mn-ea"/>
              </a:rPr>
              <a:t>を</a:t>
            </a:r>
            <a:r>
              <a:rPr lang="ja-JP" altLang="en-US" sz="1600" dirty="0" smtClean="0">
                <a:latin typeface="+mn-ea"/>
              </a:rPr>
              <a:t>開催。（２００９年度</a:t>
            </a:r>
            <a:r>
              <a:rPr lang="ja-JP" altLang="en-US" sz="1600" dirty="0">
                <a:latin typeface="+mn-ea"/>
              </a:rPr>
              <a:t>～）</a:t>
            </a:r>
            <a:endParaRPr lang="en-US" altLang="ja-JP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　　　　</a:t>
            </a:r>
            <a:r>
              <a:rPr lang="ja-JP" altLang="en-US" sz="1400" dirty="0" smtClean="0">
                <a:latin typeface="+mn-ea"/>
              </a:rPr>
              <a:t>活動</a:t>
            </a:r>
            <a:r>
              <a:rPr lang="ja-JP" altLang="en-US" sz="1400" dirty="0">
                <a:latin typeface="+mn-ea"/>
              </a:rPr>
              <a:t>参加者数　：　２０１４</a:t>
            </a:r>
            <a:r>
              <a:rPr lang="ja-JP" altLang="en-US" sz="1400" dirty="0" smtClean="0">
                <a:latin typeface="+mn-ea"/>
              </a:rPr>
              <a:t>年度</a:t>
            </a:r>
            <a:r>
              <a:rPr lang="en-US" altLang="ja-JP" sz="1400" dirty="0" smtClean="0">
                <a:latin typeface="+mn-ea"/>
              </a:rPr>
              <a:t>(8</a:t>
            </a:r>
            <a:r>
              <a:rPr lang="ja-JP" altLang="en-US" sz="1400" dirty="0">
                <a:latin typeface="+mn-ea"/>
              </a:rPr>
              <a:t>月</a:t>
            </a:r>
            <a:r>
              <a:rPr lang="ja-JP" altLang="en-US" sz="1400" dirty="0" smtClean="0">
                <a:latin typeface="+mn-ea"/>
              </a:rPr>
              <a:t>現在</a:t>
            </a:r>
            <a:r>
              <a:rPr lang="en-US" altLang="ja-JP" sz="1400" dirty="0" smtClean="0">
                <a:latin typeface="+mn-ea"/>
              </a:rPr>
              <a:t>)</a:t>
            </a:r>
            <a:r>
              <a:rPr lang="ja-JP" altLang="en-US" sz="1400" dirty="0">
                <a:latin typeface="+mn-ea"/>
              </a:rPr>
              <a:t>　　約</a:t>
            </a:r>
            <a:r>
              <a:rPr lang="en-US" altLang="ja-JP" sz="1400" dirty="0">
                <a:latin typeface="+mn-ea"/>
              </a:rPr>
              <a:t>350</a:t>
            </a:r>
            <a:r>
              <a:rPr lang="ja-JP" altLang="en-US" sz="1400" dirty="0">
                <a:latin typeface="+mn-ea"/>
              </a:rPr>
              <a:t>人</a:t>
            </a:r>
            <a:endParaRPr lang="en-US" altLang="ja-JP" sz="1400" dirty="0">
              <a:latin typeface="+mn-ea"/>
            </a:endParaRPr>
          </a:p>
          <a:p>
            <a:endParaRPr lang="ja-JP" altLang="en-US" dirty="0">
              <a:latin typeface="+mn-ea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9E31-24DB-41D0-B262-FE41FF133F16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1027" name="Picture 3" descr="E:\LIB\【自然環境G共有】\平成２６年度\026デジカメ・写真\140517多奈川\報告用\細長データ\P10603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464115"/>
            <a:ext cx="3105345" cy="183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HozumiYo\Desktop\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265" y="1583795"/>
            <a:ext cx="2032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2100" y="2730209"/>
            <a:ext cx="2160240" cy="159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29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ユーザー定義 1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_x65e5__x4ed8__x5165__x308a_ xmlns="79a6af1d-7af9-4c8d-b2df-d41fbfc10dd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203357EE341D445AD84EF9A3D54174A" ma:contentTypeVersion="1" ma:contentTypeDescription="新しいドキュメントを作成します。" ma:contentTypeScope="" ma:versionID="2f3b1b61c27db6e3c9ee8c86a032b1eb">
  <xsd:schema xmlns:xsd="http://www.w3.org/2001/XMLSchema" xmlns:p="http://schemas.microsoft.com/office/2006/metadata/properties" xmlns:ns2="79a6af1d-7af9-4c8d-b2df-d41fbfc10dd0" targetNamespace="http://schemas.microsoft.com/office/2006/metadata/properties" ma:root="true" ma:fieldsID="e363fd7c4bdb59cb6e17c7e14da76f23" ns2:_="">
    <xsd:import namespace="79a6af1d-7af9-4c8d-b2df-d41fbfc10dd0"/>
    <xsd:element name="properties">
      <xsd:complexType>
        <xsd:sequence>
          <xsd:element name="documentManagement">
            <xsd:complexType>
              <xsd:all>
                <xsd:element ref="ns2:_x65e5__x4ed8__x5165__x308a_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79a6af1d-7af9-4c8d-b2df-d41fbfc10dd0" elementFormDefault="qualified">
    <xsd:import namespace="http://schemas.microsoft.com/office/2006/documentManagement/types"/>
    <xsd:element name="_x65e5__x4ed8__x5165__x308a_" ma:index="8" nillable="true" ma:displayName="日付入り" ma:format="DateOnly" ma:internalName="_x65e5__x4ed8__x5165__x308a_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 ma:readOnly="true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0DFC3C7-F9DA-49DD-A727-036D08EB5C39}">
  <ds:schemaRefs>
    <ds:schemaRef ds:uri="http://schemas.microsoft.com/office/2006/metadata/properties"/>
    <ds:schemaRef ds:uri="79a6af1d-7af9-4c8d-b2df-d41fbfc10dd0"/>
  </ds:schemaRefs>
</ds:datastoreItem>
</file>

<file path=customXml/itemProps2.xml><?xml version="1.0" encoding="utf-8"?>
<ds:datastoreItem xmlns:ds="http://schemas.openxmlformats.org/officeDocument/2006/customXml" ds:itemID="{9F2ECE53-D4CC-489E-92AB-2C70F27BD2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699AB1-9590-46CA-A171-3198B8488D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a6af1d-7af9-4c8d-b2df-d41fbfc10dd0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4418</TotalTime>
  <Words>783</Words>
  <Application>Microsoft Office PowerPoint</Application>
  <PresentationFormat>画面に合わせる (4:3)</PresentationFormat>
  <Paragraphs>319</Paragraphs>
  <Slides>22</Slides>
  <Notes>22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ウェーブ</vt:lpstr>
      <vt:lpstr>環境総合計画の重点的な点検評価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大阪府庁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今村　大輔</dc:creator>
  <cp:lastModifiedBy>定　道生</cp:lastModifiedBy>
  <cp:revision>796</cp:revision>
  <cp:lastPrinted>2014-08-15T02:11:09Z</cp:lastPrinted>
  <dcterms:created xsi:type="dcterms:W3CDTF">2013-06-27T02:36:08Z</dcterms:created>
  <dcterms:modified xsi:type="dcterms:W3CDTF">2014-12-12T05:01:51Z</dcterms:modified>
</cp:coreProperties>
</file>