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Lst>
  <p:notesMasterIdLst>
    <p:notesMasterId r:id="rId4"/>
  </p:notesMasterIdLst>
  <p:sldIdLst>
    <p:sldId id="713" r:id="rId2"/>
    <p:sldId id="714"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平谷 忠雄" initials="平谷" lastIdx="1" clrIdx="0">
    <p:extLst>
      <p:ext uri="{19B8F6BF-5375-455C-9EA6-DF929625EA0E}">
        <p15:presenceInfo xmlns:p15="http://schemas.microsoft.com/office/powerpoint/2012/main" userId="013907519f5c8ab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CC"/>
    <a:srgbClr val="FF0066"/>
    <a:srgbClr val="F0F0FA"/>
    <a:srgbClr val="FF9933"/>
    <a:srgbClr val="BBE0E3"/>
    <a:srgbClr val="2903B5"/>
    <a:srgbClr val="212B47"/>
    <a:srgbClr val="FFFFFF"/>
    <a:srgbClr val="E4F6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94660"/>
  </p:normalViewPr>
  <p:slideViewPr>
    <p:cSldViewPr snapToGrid="0">
      <p:cViewPr varScale="1">
        <p:scale>
          <a:sx n="71" d="100"/>
          <a:sy n="71" d="100"/>
        </p:scale>
        <p:origin x="1350"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0"/>
            <a:ext cx="2949575" cy="496888"/>
          </a:xfrm>
          <a:prstGeom prst="rect">
            <a:avLst/>
          </a:prstGeom>
        </p:spPr>
        <p:txBody>
          <a:bodyPr vert="horz" lIns="91989" tIns="45992" rIns="91989" bIns="4599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55" y="0"/>
            <a:ext cx="2949575" cy="496888"/>
          </a:xfrm>
          <a:prstGeom prst="rect">
            <a:avLst/>
          </a:prstGeom>
        </p:spPr>
        <p:txBody>
          <a:bodyPr vert="horz" lIns="91989" tIns="45992" rIns="91989" bIns="45992" rtlCol="0"/>
          <a:lstStyle>
            <a:lvl1pPr algn="r">
              <a:defRPr sz="1200"/>
            </a:lvl1pPr>
          </a:lstStyle>
          <a:p>
            <a:fld id="{EECBB802-390E-416A-9078-047B5A3BFBEC}" type="datetimeFigureOut">
              <a:rPr kumimoji="1" lang="ja-JP" altLang="en-US" smtClean="0"/>
              <a:t>2021/1/8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989" tIns="45992" rIns="91989" bIns="45992" rtlCol="0" anchor="ctr"/>
          <a:lstStyle/>
          <a:p>
            <a:endParaRPr lang="ja-JP" altLang="en-US"/>
          </a:p>
        </p:txBody>
      </p:sp>
      <p:sp>
        <p:nvSpPr>
          <p:cNvPr id="5" name="ノート プレースホルダー 4"/>
          <p:cNvSpPr>
            <a:spLocks noGrp="1"/>
          </p:cNvSpPr>
          <p:nvPr>
            <p:ph type="body" sz="quarter" idx="3"/>
          </p:nvPr>
        </p:nvSpPr>
        <p:spPr>
          <a:xfrm>
            <a:off x="681038" y="4721228"/>
            <a:ext cx="5445125" cy="4471988"/>
          </a:xfrm>
          <a:prstGeom prst="rect">
            <a:avLst/>
          </a:prstGeom>
        </p:spPr>
        <p:txBody>
          <a:bodyPr vert="horz" lIns="91989" tIns="45992" rIns="91989" bIns="4599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7" y="9440865"/>
            <a:ext cx="2949575" cy="496887"/>
          </a:xfrm>
          <a:prstGeom prst="rect">
            <a:avLst/>
          </a:prstGeom>
        </p:spPr>
        <p:txBody>
          <a:bodyPr vert="horz" lIns="91989" tIns="45992" rIns="91989" bIns="4599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55" y="9440865"/>
            <a:ext cx="2949575" cy="496887"/>
          </a:xfrm>
          <a:prstGeom prst="rect">
            <a:avLst/>
          </a:prstGeom>
        </p:spPr>
        <p:txBody>
          <a:bodyPr vert="horz" lIns="91989" tIns="45992" rIns="91989" bIns="45992" rtlCol="0" anchor="b"/>
          <a:lstStyle>
            <a:lvl1pPr algn="r">
              <a:defRPr sz="1200"/>
            </a:lvl1pPr>
          </a:lstStyle>
          <a:p>
            <a:fld id="{F951BCA7-131D-4984-B463-78DB2CA777CC}" type="slidenum">
              <a:rPr kumimoji="1" lang="ja-JP" altLang="en-US" smtClean="0"/>
              <a:t>‹#›</a:t>
            </a:fld>
            <a:endParaRPr kumimoji="1" lang="ja-JP" altLang="en-US"/>
          </a:p>
        </p:txBody>
      </p:sp>
    </p:spTree>
    <p:extLst>
      <p:ext uri="{BB962C8B-B14F-4D97-AF65-F5344CB8AC3E}">
        <p14:creationId xmlns:p14="http://schemas.microsoft.com/office/powerpoint/2010/main" val="14602249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1377949" y="3284538"/>
            <a:ext cx="7776000"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nchor="ctr"/>
          <a:lstStyle/>
          <a:p>
            <a:pPr fontAlgn="base">
              <a:spcBef>
                <a:spcPct val="0"/>
              </a:spcBef>
              <a:spcAft>
                <a:spcPct val="0"/>
              </a:spcAft>
            </a:pPr>
            <a:endParaRPr lang="ja-JP" altLang="en-US">
              <a:solidFill>
                <a:srgbClr val="000000"/>
              </a:solidFill>
            </a:endParaRPr>
          </a:p>
        </p:txBody>
      </p:sp>
      <p:sp>
        <p:nvSpPr>
          <p:cNvPr id="3074" name="Rectangle 2"/>
          <p:cNvSpPr>
            <a:spLocks noGrp="1" noChangeArrowheads="1"/>
          </p:cNvSpPr>
          <p:nvPr>
            <p:ph type="ctrTitle"/>
          </p:nvPr>
        </p:nvSpPr>
        <p:spPr>
          <a:xfrm>
            <a:off x="1377949" y="2133619"/>
            <a:ext cx="7766051" cy="1470025"/>
          </a:xfrm>
        </p:spPr>
        <p:txBody>
          <a:bodyPr/>
          <a:lstStyle>
            <a:lvl1pPr>
              <a:defRPr sz="4000"/>
            </a:lvl1pPr>
          </a:lstStyle>
          <a:p>
            <a:r>
              <a:rPr lang="ja-JP" altLang="en-US" dirty="0"/>
              <a:t>マスタ タイトルの書式設定</a:t>
            </a:r>
          </a:p>
        </p:txBody>
      </p:sp>
      <p:sp>
        <p:nvSpPr>
          <p:cNvPr id="3075"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a:t>マスタ サブタイトルの書式設定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xfrm>
            <a:off x="7010400" y="6578600"/>
            <a:ext cx="2133600" cy="279400"/>
          </a:xfrm>
        </p:spPr>
        <p:txBody>
          <a:bodyPr/>
          <a:lstStyle>
            <a:lvl1pPr>
              <a:defRPr/>
            </a:lvl1pPr>
          </a:lstStyle>
          <a:p>
            <a:pPr>
              <a:defRPr/>
            </a:pPr>
            <a:fld id="{1C940F4F-E466-4ABE-BC94-D68CEE825521}" type="slidenum">
              <a:rPr lang="en-US" altLang="ja-JP">
                <a:solidFill>
                  <a:srgbClr val="000000"/>
                </a:solidFill>
              </a:rPr>
              <a:pPr>
                <a:defRPr/>
              </a:pPr>
              <a:t>‹#›</a:t>
            </a:fld>
            <a:endParaRPr lang="en-US" altLang="ja-JP">
              <a:solidFill>
                <a:srgbClr val="000000"/>
              </a:solidFill>
            </a:endParaRPr>
          </a:p>
        </p:txBody>
      </p:sp>
      <p:grpSp>
        <p:nvGrpSpPr>
          <p:cNvPr id="8" name="グループ化 4"/>
          <p:cNvGrpSpPr>
            <a:grpSpLocks/>
          </p:cNvGrpSpPr>
          <p:nvPr userDrawn="1"/>
        </p:nvGrpSpPr>
        <p:grpSpPr bwMode="auto">
          <a:xfrm>
            <a:off x="0" y="6426382"/>
            <a:ext cx="1079500" cy="361950"/>
            <a:chOff x="7164536" y="392474"/>
            <a:chExt cx="1079872" cy="361316"/>
          </a:xfrm>
        </p:grpSpPr>
        <p:pic>
          <p:nvPicPr>
            <p:cNvPr id="9" name="図 14" descr="C:\Users\fujiiyu\AppData\Local\Microsoft\Windows\Temporary Internet Files\Content.Word\fusho_03.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1" name="直線コネクタ 10"/>
          <p:cNvCxnSpPr/>
          <p:nvPr userDrawn="1"/>
        </p:nvCxnSpPr>
        <p:spPr>
          <a:xfrm>
            <a:off x="0" y="6788332"/>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userDrawn="1"/>
        </p:nvCxnSpPr>
        <p:spPr>
          <a:xfrm>
            <a:off x="0" y="6841497"/>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49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4A7E7FC-A139-4248-B9DA-2FF2B1CF200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9056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97826D-5910-4254-867C-7E2ECFB477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73150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atin typeface="Meiryo UI" panose="020B0604030504040204" pitchFamily="50" charset="-128"/>
                <a:ea typeface="Meiryo UI" panose="020B0604030504040204" pitchFamily="50" charset="-128"/>
              </a:defRPr>
            </a:lvl1pPr>
          </a:lstStyle>
          <a:p>
            <a:pPr>
              <a:defRPr/>
            </a:pPr>
            <a:fld id="{09954CD4-AF95-4C78-B160-84012AB9CEDB}"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35689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9AC889-3670-44DC-89A2-5E6DA9CE2B8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9813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BFE767-6E0E-4DA7-89ED-88A462D61EC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55868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93700"/>
            <a:ext cx="8229600" cy="4191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F4B267-970C-4D0F-AFA5-AA45FD1E102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7825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03200" y="471050"/>
            <a:ext cx="7019925" cy="404813"/>
          </a:xfrm>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42ED30A-551E-4436-A5B2-8E8C0EE1860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17001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BDB6D7F-53AA-4455-8AD0-F9E52A4623C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8102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31803" y="1098550"/>
            <a:ext cx="3008313" cy="1162050"/>
          </a:xfrm>
        </p:spPr>
        <p:txBody>
          <a:bodyPr anchor="b"/>
          <a:lstStyle>
            <a:lvl1pPr algn="l">
              <a:defRPr sz="2000" b="1"/>
            </a:lvl1pPr>
          </a:lstStyle>
          <a:p>
            <a:r>
              <a:rPr lang="ja-JP" altLang="en-US" dirty="0"/>
              <a:t>マスタ タイトルの書式設定</a:t>
            </a:r>
          </a:p>
        </p:txBody>
      </p:sp>
      <p:sp>
        <p:nvSpPr>
          <p:cNvPr id="3" name="コンテンツ プレースホルダ 2"/>
          <p:cNvSpPr>
            <a:spLocks noGrp="1"/>
          </p:cNvSpPr>
          <p:nvPr>
            <p:ph idx="1"/>
          </p:nvPr>
        </p:nvSpPr>
        <p:spPr>
          <a:xfrm>
            <a:off x="3575054" y="1066800"/>
            <a:ext cx="5111750" cy="50593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テキスト プレースホルダ 3"/>
          <p:cNvSpPr>
            <a:spLocks noGrp="1"/>
          </p:cNvSpPr>
          <p:nvPr>
            <p:ph type="body" sz="half" idx="2"/>
          </p:nvPr>
        </p:nvSpPr>
        <p:spPr>
          <a:xfrm>
            <a:off x="457203" y="2374900"/>
            <a:ext cx="3008313" cy="3759200"/>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0A1C153-0189-4D41-9401-CE0A43E58F0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1455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1054099"/>
            <a:ext cx="5486400" cy="3673475"/>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DE435C-7C34-4913-9A23-6BB1FBD71DF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18518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5367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575425"/>
            <a:ext cx="2133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575425"/>
            <a:ext cx="2895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ct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10400" y="64333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lvl1pPr algn="r">
              <a:defRPr sz="1100" smtClean="0">
                <a:ea typeface="ＭＳ Ｐゴシック" pitchFamily="50" charset="-128"/>
              </a:defRPr>
            </a:lvl1pPr>
          </a:lstStyle>
          <a:p>
            <a:pPr fontAlgn="base">
              <a:spcBef>
                <a:spcPct val="0"/>
              </a:spcBef>
              <a:spcAft>
                <a:spcPct val="0"/>
              </a:spcAft>
              <a:defRPr/>
            </a:pPr>
            <a:fld id="{CAE3EE41-3415-4202-BC91-CCBF9140DDB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2" name="Rectangle 2"/>
          <p:cNvSpPr>
            <a:spLocks noGrp="1" noChangeArrowheads="1"/>
          </p:cNvSpPr>
          <p:nvPr userDrawn="1">
            <p:ph type="title"/>
          </p:nvPr>
        </p:nvSpPr>
        <p:spPr bwMode="auto">
          <a:xfrm>
            <a:off x="0" y="47105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a:t>マスタ タイトルの書式設定</a:t>
            </a:r>
          </a:p>
        </p:txBody>
      </p:sp>
      <p:grpSp>
        <p:nvGrpSpPr>
          <p:cNvPr id="12" name="グループ化 4"/>
          <p:cNvGrpSpPr>
            <a:grpSpLocks/>
          </p:cNvGrpSpPr>
          <p:nvPr userDrawn="1"/>
        </p:nvGrpSpPr>
        <p:grpSpPr bwMode="auto">
          <a:xfrm>
            <a:off x="8110913" y="501650"/>
            <a:ext cx="1079500" cy="361950"/>
            <a:chOff x="7164536" y="392474"/>
            <a:chExt cx="1079872" cy="361316"/>
          </a:xfrm>
        </p:grpSpPr>
        <p:pic>
          <p:nvPicPr>
            <p:cNvPr id="13" name="図 14" descr="C:\Users\fujiiyu\AppData\Local\Microsoft\Windows\Temporary Internet Files\Content.Word\fusho_0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5" name="直線コネクタ 14"/>
          <p:cNvCxnSpPr/>
          <p:nvPr userDrawn="1"/>
        </p:nvCxnSpPr>
        <p:spPr>
          <a:xfrm>
            <a:off x="-1975" y="9318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userDrawn="1"/>
        </p:nvCxnSpPr>
        <p:spPr>
          <a:xfrm>
            <a:off x="-1975" y="8937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878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13212960" y="8593810"/>
            <a:ext cx="1745991" cy="523220"/>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住宅</a:t>
            </a:r>
            <a:r>
              <a:rPr lang="ja-JP" altLang="en-US" sz="1400" dirty="0" err="1" smtClean="0">
                <a:latin typeface="Meiryo UI" panose="020B0604030504040204" pitchFamily="50" charset="-128"/>
                <a:ea typeface="Meiryo UI" panose="020B0604030504040204" pitchFamily="50" charset="-128"/>
              </a:rPr>
              <a:t>ちづ</a:t>
            </a:r>
            <a:r>
              <a:rPr lang="ja-JP" altLang="en-US" sz="1400" dirty="0">
                <a:latin typeface="Meiryo UI" panose="020B0604030504040204" pitchFamily="50" charset="-128"/>
                <a:ea typeface="Meiryo UI" panose="020B0604030504040204" pitchFamily="50" charset="-128"/>
              </a:rPr>
              <a:t>くり</a:t>
            </a:r>
            <a:r>
              <a:rPr lang="ja-JP" altLang="en-US" sz="1400" dirty="0" smtClean="0">
                <a:latin typeface="Meiryo UI" panose="020B0604030504040204" pitchFamily="50" charset="-128"/>
                <a:ea typeface="Meiryo UI" panose="020B0604030504040204" pitchFamily="50" charset="-128"/>
              </a:rPr>
              <a:t>審議会</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事務局</a:t>
            </a:r>
            <a:endParaRPr kumimoji="1" lang="en-US" altLang="ja-JP" sz="1400" dirty="0" smtClean="0">
              <a:latin typeface="Meiryo UI" panose="020B0604030504040204" pitchFamily="50" charset="-128"/>
              <a:ea typeface="Meiryo UI" panose="020B0604030504040204" pitchFamily="50" charset="-128"/>
            </a:endParaRPr>
          </a:p>
        </p:txBody>
      </p:sp>
      <p:cxnSp>
        <p:nvCxnSpPr>
          <p:cNvPr id="53" name="直線矢印コネクタ 52"/>
          <p:cNvCxnSpPr/>
          <p:nvPr/>
        </p:nvCxnSpPr>
        <p:spPr>
          <a:xfrm flipV="1">
            <a:off x="4447718" y="3711760"/>
            <a:ext cx="1542417" cy="186881"/>
          </a:xfrm>
          <a:prstGeom prst="straightConnector1">
            <a:avLst/>
          </a:prstGeom>
          <a:ln w="38100">
            <a:solidFill>
              <a:schemeClr val="accent1">
                <a:lumMod val="50000"/>
              </a:schemeClr>
            </a:solidFill>
            <a:prstDash val="solid"/>
            <a:tailEnd type="triangle"/>
          </a:ln>
        </p:spPr>
        <p:style>
          <a:lnRef idx="1">
            <a:schemeClr val="dk1"/>
          </a:lnRef>
          <a:fillRef idx="0">
            <a:schemeClr val="dk1"/>
          </a:fillRef>
          <a:effectRef idx="0">
            <a:schemeClr val="dk1"/>
          </a:effectRef>
          <a:fontRef idx="minor">
            <a:schemeClr val="tx1"/>
          </a:fontRef>
        </p:style>
      </p:cxnSp>
      <p:sp>
        <p:nvSpPr>
          <p:cNvPr id="54" name="テキスト ボックス 53"/>
          <p:cNvSpPr txBox="1"/>
          <p:nvPr/>
        </p:nvSpPr>
        <p:spPr>
          <a:xfrm>
            <a:off x="652865" y="1779205"/>
            <a:ext cx="3991143" cy="307777"/>
          </a:xfrm>
          <a:prstGeom prst="rect">
            <a:avLst/>
          </a:prstGeom>
          <a:solidFill>
            <a:srgbClr val="0070C0"/>
          </a:solidFill>
          <a:ln>
            <a:solidFill>
              <a:schemeClr val="tx1"/>
            </a:solidFill>
          </a:ln>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現状</a:t>
            </a:r>
            <a:endParaRPr lang="en-US" altLang="ja-JP" sz="1400" dirty="0">
              <a:solidFill>
                <a:schemeClr val="bg1"/>
              </a:solidFill>
              <a:latin typeface="Meiryo UI" panose="020B0604030504040204" pitchFamily="50" charset="-128"/>
              <a:ea typeface="Meiryo UI" panose="020B0604030504040204" pitchFamily="50" charset="-128"/>
            </a:endParaRPr>
          </a:p>
        </p:txBody>
      </p:sp>
      <p:sp>
        <p:nvSpPr>
          <p:cNvPr id="55" name="角丸四角形 54"/>
          <p:cNvSpPr/>
          <p:nvPr/>
        </p:nvSpPr>
        <p:spPr>
          <a:xfrm>
            <a:off x="1227976" y="3283168"/>
            <a:ext cx="3408506" cy="30058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56" name="角丸四角形 55"/>
          <p:cNvSpPr/>
          <p:nvPr/>
        </p:nvSpPr>
        <p:spPr>
          <a:xfrm>
            <a:off x="1227976" y="3719497"/>
            <a:ext cx="3408505" cy="31429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     </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106264" y="2236109"/>
            <a:ext cx="430887" cy="1951625"/>
          </a:xfrm>
          <a:prstGeom prst="rect">
            <a:avLst/>
          </a:prstGeom>
          <a:noFill/>
          <a:ln>
            <a:solidFill>
              <a:schemeClr val="tx1"/>
            </a:solidFill>
          </a:ln>
        </p:spPr>
        <p:txBody>
          <a:bodyPr vert="eaVert" wrap="square" rtlCol="0">
            <a:spAutoFit/>
          </a:bodyPr>
          <a:lstStyle/>
          <a:p>
            <a:pPr algn="dist"/>
            <a:r>
              <a:rPr lang="ja-JP" altLang="en-US" sz="1600" dirty="0" smtClean="0">
                <a:latin typeface="Meiryo UI" panose="020B0604030504040204" pitchFamily="50" charset="-128"/>
                <a:ea typeface="Meiryo UI" panose="020B0604030504040204" pitchFamily="50" charset="-128"/>
              </a:rPr>
              <a:t>行政計画</a:t>
            </a:r>
            <a:endParaRPr lang="ja-JP" altLang="en-US" sz="1600" dirty="0">
              <a:latin typeface="Meiryo UI" panose="020B0604030504040204" pitchFamily="50" charset="-128"/>
              <a:ea typeface="Meiryo UI" panose="020B0604030504040204" pitchFamily="50" charset="-128"/>
            </a:endParaRPr>
          </a:p>
        </p:txBody>
      </p:sp>
      <p:sp>
        <p:nvSpPr>
          <p:cNvPr id="59" name="テキスト ボックス 58"/>
          <p:cNvSpPr txBox="1"/>
          <p:nvPr/>
        </p:nvSpPr>
        <p:spPr>
          <a:xfrm>
            <a:off x="1334533" y="3758995"/>
            <a:ext cx="2685351" cy="323165"/>
          </a:xfrm>
          <a:prstGeom prst="rect">
            <a:avLst/>
          </a:prstGeom>
          <a:noFill/>
        </p:spPr>
        <p:txBody>
          <a:bodyPr wrap="none" rtlCol="0">
            <a:spAutoFit/>
          </a:bodyPr>
          <a:lstStyle/>
          <a:p>
            <a:r>
              <a:rPr lang="ja-JP" altLang="en-US" sz="1500" dirty="0">
                <a:latin typeface="Meiryo UI" panose="020B0604030504040204" pitchFamily="50" charset="-128"/>
                <a:ea typeface="Meiryo UI" panose="020B0604030504040204" pitchFamily="50" charset="-128"/>
              </a:rPr>
              <a:t>大阪府賃貸住宅供給促進</a:t>
            </a:r>
            <a:r>
              <a:rPr lang="ja-JP" altLang="en-US" sz="1500" dirty="0" smtClean="0">
                <a:latin typeface="Meiryo UI" panose="020B0604030504040204" pitchFamily="50" charset="-128"/>
                <a:ea typeface="Meiryo UI" panose="020B0604030504040204" pitchFamily="50" charset="-128"/>
              </a:rPr>
              <a:t>計画</a:t>
            </a:r>
            <a:endParaRPr lang="en-US" altLang="ja-JP" sz="15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1346630" y="3304137"/>
            <a:ext cx="2903359" cy="323165"/>
          </a:xfrm>
          <a:prstGeom prst="rect">
            <a:avLst/>
          </a:prstGeom>
          <a:noFill/>
        </p:spPr>
        <p:txBody>
          <a:bodyPr wrap="none" rtlCol="0">
            <a:spAutoFit/>
          </a:bodyPr>
          <a:lstStyle/>
          <a:p>
            <a:r>
              <a:rPr lang="ja-JP" altLang="en-US" sz="1500" dirty="0" smtClean="0">
                <a:latin typeface="Meiryo UI" panose="020B0604030504040204" pitchFamily="50" charset="-128"/>
                <a:ea typeface="Meiryo UI" panose="020B0604030504040204" pitchFamily="50" charset="-128"/>
              </a:rPr>
              <a:t>大阪府高齢者・</a:t>
            </a:r>
            <a:r>
              <a:rPr lang="ja-JP" altLang="en-US" sz="1500" dirty="0" err="1" smtClean="0">
                <a:latin typeface="Meiryo UI" panose="020B0604030504040204" pitchFamily="50" charset="-128"/>
                <a:ea typeface="Meiryo UI" panose="020B0604030504040204" pitchFamily="50" charset="-128"/>
              </a:rPr>
              <a:t>障がい</a:t>
            </a:r>
            <a:r>
              <a:rPr lang="ja-JP" altLang="en-US" sz="1500" dirty="0" smtClean="0">
                <a:latin typeface="Meiryo UI" panose="020B0604030504040204" pitchFamily="50" charset="-128"/>
                <a:ea typeface="Meiryo UI" panose="020B0604030504040204" pitchFamily="50" charset="-128"/>
              </a:rPr>
              <a:t>者住宅計画</a:t>
            </a:r>
            <a:endParaRPr lang="en-US" altLang="ja-JP" sz="1500" dirty="0" smtClean="0">
              <a:latin typeface="Meiryo UI" panose="020B0604030504040204" pitchFamily="50" charset="-128"/>
              <a:ea typeface="Meiryo UI" panose="020B0604030504040204" pitchFamily="50" charset="-128"/>
            </a:endParaRPr>
          </a:p>
        </p:txBody>
      </p:sp>
      <p:sp>
        <p:nvSpPr>
          <p:cNvPr id="62" name="角丸四角形 61"/>
          <p:cNvSpPr/>
          <p:nvPr/>
        </p:nvSpPr>
        <p:spPr>
          <a:xfrm>
            <a:off x="6209474" y="3525044"/>
            <a:ext cx="2780038" cy="351037"/>
          </a:xfrm>
          <a:prstGeom prst="roundRect">
            <a:avLst>
              <a:gd name="adj" fmla="val 8643"/>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6106519" y="3529339"/>
            <a:ext cx="3104717"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仮</a:t>
            </a:r>
            <a:r>
              <a:rPr lang="en-US" altLang="ja-JP" sz="1500" dirty="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大阪府居住安定確保計画</a:t>
            </a:r>
            <a:endParaRPr lang="en-US" altLang="ja-JP" sz="1500" dirty="0" smtClean="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5712766" y="1774630"/>
            <a:ext cx="3327242" cy="307777"/>
          </a:xfrm>
          <a:prstGeom prst="rect">
            <a:avLst/>
          </a:prstGeom>
          <a:solidFill>
            <a:srgbClr val="0070C0"/>
          </a:solidFill>
          <a:ln>
            <a:solidFill>
              <a:schemeClr val="tx1"/>
            </a:solidFill>
          </a:ln>
        </p:spPr>
        <p:txBody>
          <a:bodyPr wrap="square" rtlCol="0">
            <a:spAutoFit/>
          </a:bodyPr>
          <a:lstStyle/>
          <a:p>
            <a:pPr algn="ctr"/>
            <a:r>
              <a:rPr lang="ja-JP" altLang="en-US" sz="1400" dirty="0" smtClean="0">
                <a:solidFill>
                  <a:schemeClr val="bg1"/>
                </a:solidFill>
                <a:latin typeface="Meiryo UI" panose="020B0604030504040204" pitchFamily="50" charset="-128"/>
                <a:ea typeface="Meiryo UI" panose="020B0604030504040204" pitchFamily="50" charset="-128"/>
              </a:rPr>
              <a:t>今後</a:t>
            </a:r>
            <a:endParaRPr lang="en-US" altLang="ja-JP" sz="1400" dirty="0">
              <a:solidFill>
                <a:schemeClr val="bg1"/>
              </a:solidFill>
              <a:latin typeface="Meiryo UI" panose="020B0604030504040204" pitchFamily="50" charset="-128"/>
              <a:ea typeface="Meiryo UI" panose="020B0604030504040204" pitchFamily="50" charset="-128"/>
            </a:endParaRPr>
          </a:p>
        </p:txBody>
      </p:sp>
      <p:sp>
        <p:nvSpPr>
          <p:cNvPr id="67" name="テキスト ボックス 66"/>
          <p:cNvSpPr txBox="1"/>
          <p:nvPr/>
        </p:nvSpPr>
        <p:spPr>
          <a:xfrm flipH="1">
            <a:off x="117242" y="4541526"/>
            <a:ext cx="430887" cy="1745480"/>
          </a:xfrm>
          <a:prstGeom prst="rect">
            <a:avLst/>
          </a:prstGeom>
          <a:noFill/>
          <a:ln>
            <a:solidFill>
              <a:schemeClr val="tx1"/>
            </a:solidFill>
          </a:ln>
        </p:spPr>
        <p:txBody>
          <a:bodyPr vert="eaVert" wrap="square" rtlCol="0">
            <a:spAutoFit/>
          </a:bodyPr>
          <a:lstStyle/>
          <a:p>
            <a:pPr algn="dist"/>
            <a:r>
              <a:rPr lang="ja-JP" altLang="en-US" sz="1600" dirty="0" smtClean="0">
                <a:latin typeface="Meiryo UI" panose="020B0604030504040204" pitchFamily="50" charset="-128"/>
                <a:ea typeface="Meiryo UI" panose="020B0604030504040204" pitchFamily="50" charset="-128"/>
              </a:rPr>
              <a:t>審議会</a:t>
            </a:r>
            <a:endParaRPr lang="ja-JP" altLang="en-US" sz="1600" dirty="0">
              <a:latin typeface="Meiryo UI" panose="020B0604030504040204" pitchFamily="50" charset="-128"/>
              <a:ea typeface="Meiryo UI" panose="020B0604030504040204" pitchFamily="50" charset="-128"/>
            </a:endParaRPr>
          </a:p>
        </p:txBody>
      </p:sp>
      <p:cxnSp>
        <p:nvCxnSpPr>
          <p:cNvPr id="70" name="直線コネクタ 69"/>
          <p:cNvCxnSpPr/>
          <p:nvPr/>
        </p:nvCxnSpPr>
        <p:spPr>
          <a:xfrm>
            <a:off x="1015899" y="2532187"/>
            <a:ext cx="0" cy="1381987"/>
          </a:xfrm>
          <a:prstGeom prst="line">
            <a:avLst/>
          </a:prstGeom>
          <a:ln w="19050">
            <a:solidFill>
              <a:schemeClr val="tx1"/>
            </a:solidFill>
            <a:prstDash val="solid"/>
          </a:ln>
        </p:spPr>
        <p:style>
          <a:lnRef idx="1">
            <a:schemeClr val="dk1"/>
          </a:lnRef>
          <a:fillRef idx="0">
            <a:schemeClr val="dk1"/>
          </a:fillRef>
          <a:effectRef idx="0">
            <a:schemeClr val="dk1"/>
          </a:effectRef>
          <a:fontRef idx="minor">
            <a:schemeClr val="tx1"/>
          </a:fontRef>
        </p:style>
      </p:cxnSp>
      <p:cxnSp>
        <p:nvCxnSpPr>
          <p:cNvPr id="71" name="直線コネクタ 70"/>
          <p:cNvCxnSpPr/>
          <p:nvPr/>
        </p:nvCxnSpPr>
        <p:spPr>
          <a:xfrm>
            <a:off x="1015899" y="3913487"/>
            <a:ext cx="205177" cy="1"/>
          </a:xfrm>
          <a:prstGeom prst="line">
            <a:avLst/>
          </a:prstGeom>
          <a:ln w="19050"/>
        </p:spPr>
        <p:style>
          <a:lnRef idx="1">
            <a:schemeClr val="dk1"/>
          </a:lnRef>
          <a:fillRef idx="0">
            <a:schemeClr val="dk1"/>
          </a:fillRef>
          <a:effectRef idx="0">
            <a:schemeClr val="dk1"/>
          </a:effectRef>
          <a:fontRef idx="minor">
            <a:schemeClr val="tx1"/>
          </a:fontRef>
        </p:style>
      </p:cxnSp>
      <p:cxnSp>
        <p:nvCxnSpPr>
          <p:cNvPr id="72" name="直線コネクタ 71"/>
          <p:cNvCxnSpPr/>
          <p:nvPr/>
        </p:nvCxnSpPr>
        <p:spPr>
          <a:xfrm>
            <a:off x="1031813" y="3443155"/>
            <a:ext cx="205177" cy="1"/>
          </a:xfrm>
          <a:prstGeom prst="line">
            <a:avLst/>
          </a:prstGeom>
          <a:ln w="19050"/>
        </p:spPr>
        <p:style>
          <a:lnRef idx="1">
            <a:schemeClr val="dk1"/>
          </a:lnRef>
          <a:fillRef idx="0">
            <a:schemeClr val="dk1"/>
          </a:fillRef>
          <a:effectRef idx="0">
            <a:schemeClr val="dk1"/>
          </a:effectRef>
          <a:fontRef idx="minor">
            <a:schemeClr val="tx1"/>
          </a:fontRef>
        </p:style>
      </p:cxnSp>
      <p:sp>
        <p:nvSpPr>
          <p:cNvPr id="73" name="角丸四角形 72"/>
          <p:cNvSpPr/>
          <p:nvPr/>
        </p:nvSpPr>
        <p:spPr>
          <a:xfrm>
            <a:off x="5755895" y="2226044"/>
            <a:ext cx="3223826" cy="3143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6489539" y="2217132"/>
            <a:ext cx="1918050"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住まう</a:t>
            </a:r>
            <a:r>
              <a:rPr lang="ja-JP" altLang="en-US" sz="1400" dirty="0" smtClean="0">
                <a:latin typeface="Meiryo UI" panose="020B0604030504040204" pitchFamily="50" charset="-128"/>
                <a:ea typeface="Meiryo UI" panose="020B0604030504040204" pitchFamily="50" charset="-128"/>
              </a:rPr>
              <a:t>ビジョン・大阪</a:t>
            </a:r>
            <a:endParaRPr lang="en-US" altLang="ja-JP" sz="1400" dirty="0" smtClean="0">
              <a:latin typeface="Meiryo UI" panose="020B0604030504040204" pitchFamily="50" charset="-128"/>
              <a:ea typeface="Meiryo UI" panose="020B0604030504040204" pitchFamily="50" charset="-128"/>
            </a:endParaRPr>
          </a:p>
        </p:txBody>
      </p:sp>
      <p:cxnSp>
        <p:nvCxnSpPr>
          <p:cNvPr id="75" name="直線コネクタ 74"/>
          <p:cNvCxnSpPr/>
          <p:nvPr/>
        </p:nvCxnSpPr>
        <p:spPr>
          <a:xfrm flipH="1">
            <a:off x="6010713" y="2532187"/>
            <a:ext cx="1" cy="1115786"/>
          </a:xfrm>
          <a:prstGeom prst="line">
            <a:avLst/>
          </a:prstGeom>
          <a:ln w="19050">
            <a:solidFill>
              <a:schemeClr val="tx1"/>
            </a:solidFill>
            <a:prstDash val="solid"/>
          </a:ln>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a:off x="6032879" y="3647973"/>
            <a:ext cx="176595" cy="2"/>
          </a:xfrm>
          <a:prstGeom prst="line">
            <a:avLst/>
          </a:prstGeom>
          <a:ln w="19050"/>
        </p:spPr>
        <p:style>
          <a:lnRef idx="1">
            <a:schemeClr val="dk1"/>
          </a:lnRef>
          <a:fillRef idx="0">
            <a:schemeClr val="dk1"/>
          </a:fillRef>
          <a:effectRef idx="0">
            <a:schemeClr val="dk1"/>
          </a:effectRef>
          <a:fontRef idx="minor">
            <a:schemeClr val="tx1"/>
          </a:fontRef>
        </p:style>
      </p:cxnSp>
      <p:sp>
        <p:nvSpPr>
          <p:cNvPr id="77" name="テキスト ボックス 76"/>
          <p:cNvSpPr txBox="1"/>
          <p:nvPr/>
        </p:nvSpPr>
        <p:spPr>
          <a:xfrm>
            <a:off x="697266" y="2604195"/>
            <a:ext cx="369332" cy="707886"/>
          </a:xfrm>
          <a:prstGeom prst="rect">
            <a:avLst/>
          </a:prstGeom>
          <a:noFill/>
        </p:spPr>
        <p:txBody>
          <a:bodyPr vert="eaVert" wrap="none" rtlCol="0">
            <a:spAutoFit/>
          </a:bodyPr>
          <a:lstStyle/>
          <a:p>
            <a:r>
              <a:rPr kumimoji="1" lang="ja-JP" altLang="en-US" sz="1200" dirty="0" smtClean="0">
                <a:latin typeface="Meiryo UI" panose="020B0604030504040204" pitchFamily="50" charset="-128"/>
                <a:ea typeface="Meiryo UI" panose="020B0604030504040204" pitchFamily="50" charset="-128"/>
              </a:rPr>
              <a:t>個別計画</a:t>
            </a:r>
            <a:endParaRPr kumimoji="1" lang="ja-JP" altLang="en-US" sz="1200" dirty="0">
              <a:latin typeface="Meiryo UI" panose="020B0604030504040204" pitchFamily="50" charset="-128"/>
              <a:ea typeface="Meiryo UI" panose="020B0604030504040204" pitchFamily="50" charset="-128"/>
            </a:endParaRPr>
          </a:p>
        </p:txBody>
      </p:sp>
      <p:sp>
        <p:nvSpPr>
          <p:cNvPr id="78" name="テキスト ボックス 77"/>
          <p:cNvSpPr txBox="1"/>
          <p:nvPr/>
        </p:nvSpPr>
        <p:spPr>
          <a:xfrm>
            <a:off x="5665818" y="2604195"/>
            <a:ext cx="369332" cy="707886"/>
          </a:xfrm>
          <a:prstGeom prst="rect">
            <a:avLst/>
          </a:prstGeom>
          <a:noFill/>
        </p:spPr>
        <p:txBody>
          <a:bodyPr vert="eaVert" wrap="none" rtlCol="0">
            <a:spAutoFit/>
          </a:bodyPr>
          <a:lstStyle/>
          <a:p>
            <a:r>
              <a:rPr kumimoji="1" lang="ja-JP" altLang="en-US" sz="1200" dirty="0" smtClean="0">
                <a:latin typeface="Meiryo UI" panose="020B0604030504040204" pitchFamily="50" charset="-128"/>
                <a:ea typeface="Meiryo UI" panose="020B0604030504040204" pitchFamily="50" charset="-128"/>
              </a:rPr>
              <a:t>個別計画</a:t>
            </a:r>
            <a:endParaRPr kumimoji="1" lang="ja-JP" altLang="en-US" sz="1200" dirty="0">
              <a:latin typeface="Meiryo UI" panose="020B0604030504040204" pitchFamily="50" charset="-128"/>
              <a:ea typeface="Meiryo UI" panose="020B0604030504040204" pitchFamily="50" charset="-128"/>
            </a:endParaRPr>
          </a:p>
        </p:txBody>
      </p:sp>
      <p:cxnSp>
        <p:nvCxnSpPr>
          <p:cNvPr id="84" name="直線コネクタ 83"/>
          <p:cNvCxnSpPr/>
          <p:nvPr/>
        </p:nvCxnSpPr>
        <p:spPr>
          <a:xfrm>
            <a:off x="6001665" y="4840439"/>
            <a:ext cx="0" cy="1303821"/>
          </a:xfrm>
          <a:prstGeom prst="line">
            <a:avLst/>
          </a:prstGeom>
          <a:ln w="19050">
            <a:solidFill>
              <a:schemeClr val="tx1"/>
            </a:solidFill>
            <a:prstDash val="solid"/>
          </a:ln>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a:off x="6000444" y="5594603"/>
            <a:ext cx="205177" cy="1"/>
          </a:xfrm>
          <a:prstGeom prst="line">
            <a:avLst/>
          </a:prstGeom>
          <a:ln w="19050"/>
        </p:spPr>
        <p:style>
          <a:lnRef idx="1">
            <a:schemeClr val="dk1"/>
          </a:lnRef>
          <a:fillRef idx="0">
            <a:schemeClr val="dk1"/>
          </a:fillRef>
          <a:effectRef idx="0">
            <a:schemeClr val="dk1"/>
          </a:effectRef>
          <a:fontRef idx="minor">
            <a:schemeClr val="tx1"/>
          </a:fontRef>
        </p:style>
      </p:cxnSp>
      <p:cxnSp>
        <p:nvCxnSpPr>
          <p:cNvPr id="90" name="直線矢印コネクタ 89"/>
          <p:cNvCxnSpPr/>
          <p:nvPr/>
        </p:nvCxnSpPr>
        <p:spPr>
          <a:xfrm>
            <a:off x="4666998" y="3414867"/>
            <a:ext cx="1308959" cy="258952"/>
          </a:xfrm>
          <a:prstGeom prst="straightConnector1">
            <a:avLst/>
          </a:prstGeom>
          <a:ln w="38100">
            <a:solidFill>
              <a:schemeClr val="accent1">
                <a:lumMod val="50000"/>
              </a:schemeClr>
            </a:solidFill>
            <a:prstDash val="solid"/>
            <a:tailEnd type="triangle"/>
          </a:ln>
        </p:spPr>
        <p:style>
          <a:lnRef idx="1">
            <a:schemeClr val="dk1"/>
          </a:lnRef>
          <a:fillRef idx="0">
            <a:schemeClr val="dk1"/>
          </a:fillRef>
          <a:effectRef idx="0">
            <a:schemeClr val="dk1"/>
          </a:effectRef>
          <a:fontRef idx="minor">
            <a:schemeClr val="tx1"/>
          </a:fontRef>
        </p:style>
      </p:cxnSp>
      <p:sp>
        <p:nvSpPr>
          <p:cNvPr id="91" name="テキスト ボックス 90"/>
          <p:cNvSpPr txBox="1"/>
          <p:nvPr/>
        </p:nvSpPr>
        <p:spPr>
          <a:xfrm>
            <a:off x="2499397" y="4085725"/>
            <a:ext cx="461665" cy="251031"/>
          </a:xfrm>
          <a:prstGeom prst="rect">
            <a:avLst/>
          </a:prstGeom>
          <a:noFill/>
        </p:spPr>
        <p:txBody>
          <a:bodyPr vert="eaVert" wrap="none" rtlCol="0">
            <a:spAutoFit/>
          </a:bodyPr>
          <a:lstStyle/>
          <a:p>
            <a:r>
              <a:rPr kumimoji="1" lang="en-US" altLang="ja-JP" dirty="0" smtClean="0"/>
              <a:t>…</a:t>
            </a:r>
            <a:endParaRPr kumimoji="1" lang="ja-JP" altLang="en-US" dirty="0"/>
          </a:p>
        </p:txBody>
      </p:sp>
      <p:sp>
        <p:nvSpPr>
          <p:cNvPr id="92" name="テキスト ボックス 91"/>
          <p:cNvSpPr txBox="1"/>
          <p:nvPr/>
        </p:nvSpPr>
        <p:spPr>
          <a:xfrm>
            <a:off x="7403302" y="3836757"/>
            <a:ext cx="461665" cy="251031"/>
          </a:xfrm>
          <a:prstGeom prst="rect">
            <a:avLst/>
          </a:prstGeom>
          <a:noFill/>
        </p:spPr>
        <p:txBody>
          <a:bodyPr vert="eaVert" wrap="none" rtlCol="0">
            <a:spAutoFit/>
          </a:bodyPr>
          <a:lstStyle/>
          <a:p>
            <a:r>
              <a:rPr kumimoji="1" lang="en-US" altLang="ja-JP" dirty="0" smtClean="0"/>
              <a:t>…</a:t>
            </a:r>
            <a:endParaRPr kumimoji="1" lang="ja-JP" altLang="en-US" dirty="0"/>
          </a:p>
        </p:txBody>
      </p:sp>
      <p:cxnSp>
        <p:nvCxnSpPr>
          <p:cNvPr id="93" name="直線コネクタ 92"/>
          <p:cNvCxnSpPr/>
          <p:nvPr/>
        </p:nvCxnSpPr>
        <p:spPr>
          <a:xfrm flipH="1">
            <a:off x="1015503" y="3931544"/>
            <a:ext cx="1461" cy="479115"/>
          </a:xfrm>
          <a:prstGeom prst="line">
            <a:avLst/>
          </a:prstGeom>
          <a:ln w="19050">
            <a:solidFill>
              <a:schemeClr val="tx1"/>
            </a:solidFill>
            <a:prstDash val="sysDot"/>
          </a:ln>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a:off x="6008548" y="3406389"/>
            <a:ext cx="4812" cy="971079"/>
          </a:xfrm>
          <a:prstGeom prst="line">
            <a:avLst/>
          </a:prstGeom>
          <a:ln w="19050">
            <a:solidFill>
              <a:schemeClr val="tx1"/>
            </a:solidFill>
            <a:prstDash val="sysDot"/>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flipV="1">
            <a:off x="1035290" y="4253630"/>
            <a:ext cx="181202" cy="6530"/>
          </a:xfrm>
          <a:prstGeom prst="line">
            <a:avLst/>
          </a:prstGeom>
          <a:ln w="19050">
            <a:prstDash val="sysDot"/>
          </a:ln>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6023880" y="4260379"/>
            <a:ext cx="176595" cy="2"/>
          </a:xfrm>
          <a:prstGeom prst="line">
            <a:avLst/>
          </a:prstGeom>
          <a:ln w="19050">
            <a:prstDash val="sysDot"/>
          </a:ln>
        </p:spPr>
        <p:style>
          <a:lnRef idx="1">
            <a:schemeClr val="dk1"/>
          </a:lnRef>
          <a:fillRef idx="0">
            <a:schemeClr val="dk1"/>
          </a:fillRef>
          <a:effectRef idx="0">
            <a:schemeClr val="dk1"/>
          </a:effectRef>
          <a:fontRef idx="minor">
            <a:schemeClr val="tx1"/>
          </a:fontRef>
        </p:style>
      </p:cxnSp>
      <p:sp>
        <p:nvSpPr>
          <p:cNvPr id="98" name="テキスト ボックス 97"/>
          <p:cNvSpPr txBox="1"/>
          <p:nvPr/>
        </p:nvSpPr>
        <p:spPr>
          <a:xfrm rot="16200000">
            <a:off x="4987998" y="3156418"/>
            <a:ext cx="384721" cy="1050929"/>
          </a:xfrm>
          <a:prstGeom prst="rect">
            <a:avLst/>
          </a:prstGeom>
          <a:noFill/>
        </p:spPr>
        <p:txBody>
          <a:bodyPr vert="eaVert" wrap="none" rtlCol="0">
            <a:spAutoFit/>
          </a:bodyPr>
          <a:lstStyle/>
          <a:p>
            <a:r>
              <a:rPr lang="ja-JP" altLang="en-US" sz="1300" dirty="0" smtClean="0">
                <a:latin typeface="Meiryo UI" panose="020B0604030504040204" pitchFamily="50" charset="-128"/>
                <a:ea typeface="Meiryo UI" panose="020B0604030504040204" pitchFamily="50" charset="-128"/>
              </a:rPr>
              <a:t>計画を一本化</a:t>
            </a:r>
            <a:endParaRPr kumimoji="1" lang="ja-JP" altLang="en-US" sz="1300" dirty="0">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5679700" y="4857247"/>
            <a:ext cx="369332" cy="419876"/>
          </a:xfrm>
          <a:prstGeom prst="rect">
            <a:avLst/>
          </a:prstGeom>
          <a:noFill/>
        </p:spPr>
        <p:txBody>
          <a:bodyPr vert="eaVert" wrap="square" rtlCol="0">
            <a:spAutoFit/>
          </a:bodyPr>
          <a:lstStyle/>
          <a:p>
            <a:r>
              <a:rPr kumimoji="1" lang="ja-JP" altLang="en-US" sz="1200" dirty="0" smtClean="0">
                <a:latin typeface="Meiryo UI" panose="020B0604030504040204" pitchFamily="50" charset="-128"/>
                <a:ea typeface="Meiryo UI" panose="020B0604030504040204" pitchFamily="50" charset="-128"/>
              </a:rPr>
              <a:t>部会</a:t>
            </a:r>
            <a:endParaRPr kumimoji="1" lang="ja-JP" altLang="en-US" sz="1200" dirty="0">
              <a:latin typeface="Meiryo UI" panose="020B0604030504040204" pitchFamily="50" charset="-128"/>
              <a:ea typeface="Meiryo UI" panose="020B0604030504040204" pitchFamily="50" charset="-128"/>
            </a:endParaRPr>
          </a:p>
        </p:txBody>
      </p:sp>
      <p:sp>
        <p:nvSpPr>
          <p:cNvPr id="101" name="テキスト ボックス 100"/>
          <p:cNvSpPr txBox="1"/>
          <p:nvPr/>
        </p:nvSpPr>
        <p:spPr>
          <a:xfrm>
            <a:off x="106264" y="1027240"/>
            <a:ext cx="8883248" cy="523220"/>
          </a:xfrm>
          <a:prstGeom prst="rect">
            <a:avLst/>
          </a:prstGeom>
          <a:noFill/>
          <a:ln>
            <a:solidFill>
              <a:schemeClr val="tx1"/>
            </a:solid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　基本構想レベルの計画である「住まうビジョン・大阪」の個別計画について、その調査・審議を行う審議会を再編</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各審</a:t>
            </a:r>
            <a:r>
              <a:rPr lang="ja-JP" altLang="en-US" sz="1400" dirty="0">
                <a:latin typeface="Meiryo UI" panose="020B0604030504040204" pitchFamily="50" charset="-128"/>
                <a:ea typeface="Meiryo UI" panose="020B0604030504040204" pitchFamily="50" charset="-128"/>
              </a:rPr>
              <a:t>議会</a:t>
            </a:r>
            <a:r>
              <a:rPr lang="ja-JP" altLang="en-US" sz="1400" dirty="0" smtClean="0">
                <a:latin typeface="Meiryo UI" panose="020B0604030504040204" pitchFamily="50" charset="-128"/>
                <a:ea typeface="Meiryo UI" panose="020B0604030504040204" pitchFamily="50" charset="-128"/>
              </a:rPr>
              <a:t>で審議内容は重複するが委員が異なるという課題を部会化により解消、同一委員による一貫した審議</a:t>
            </a:r>
            <a:endParaRPr lang="en-US" altLang="ja-JP" sz="1400" dirty="0" smtClean="0">
              <a:latin typeface="Meiryo UI" panose="020B0604030504040204" pitchFamily="50" charset="-128"/>
              <a:ea typeface="Meiryo UI" panose="020B0604030504040204" pitchFamily="50" charset="-128"/>
            </a:endParaRPr>
          </a:p>
        </p:txBody>
      </p:sp>
      <p:sp>
        <p:nvSpPr>
          <p:cNvPr id="68" name="角丸四角形 67"/>
          <p:cNvSpPr/>
          <p:nvPr/>
        </p:nvSpPr>
        <p:spPr>
          <a:xfrm>
            <a:off x="757222" y="2238359"/>
            <a:ext cx="3886786" cy="31215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1884651" y="2236109"/>
            <a:ext cx="1563248" cy="307777"/>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住まう</a:t>
            </a:r>
            <a:r>
              <a:rPr lang="ja-JP" altLang="en-US" sz="1400" dirty="0" smtClean="0">
                <a:latin typeface="Meiryo UI" panose="020B0604030504040204" pitchFamily="50" charset="-128"/>
                <a:ea typeface="Meiryo UI" panose="020B0604030504040204" pitchFamily="50" charset="-128"/>
              </a:rPr>
              <a:t>ビジョン・大阪</a:t>
            </a:r>
            <a:endParaRPr lang="en-US" altLang="ja-JP" sz="1400" dirty="0" smtClean="0">
              <a:latin typeface="Meiryo UI" panose="020B0604030504040204" pitchFamily="50" charset="-128"/>
              <a:ea typeface="Meiryo UI" panose="020B0604030504040204" pitchFamily="50" charset="-128"/>
            </a:endParaRPr>
          </a:p>
        </p:txBody>
      </p:sp>
      <p:sp>
        <p:nvSpPr>
          <p:cNvPr id="100" name="角丸四角形 99"/>
          <p:cNvSpPr/>
          <p:nvPr/>
        </p:nvSpPr>
        <p:spPr>
          <a:xfrm>
            <a:off x="757222" y="4580532"/>
            <a:ext cx="3886786" cy="31215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80" name="テキスト ボックス 79"/>
          <p:cNvSpPr txBox="1"/>
          <p:nvPr/>
        </p:nvSpPr>
        <p:spPr>
          <a:xfrm>
            <a:off x="1486688" y="4594391"/>
            <a:ext cx="2239716"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大阪府住宅まちづくり審議会</a:t>
            </a:r>
            <a:endParaRPr lang="en-US" altLang="ja-JP" sz="1400" dirty="0" smtClean="0">
              <a:latin typeface="Meiryo UI" panose="020B0604030504040204" pitchFamily="50" charset="-128"/>
              <a:ea typeface="Meiryo UI" panose="020B0604030504040204" pitchFamily="50" charset="-128"/>
            </a:endParaRPr>
          </a:p>
        </p:txBody>
      </p:sp>
      <p:sp>
        <p:nvSpPr>
          <p:cNvPr id="103" name="角丸四角形 102"/>
          <p:cNvSpPr/>
          <p:nvPr/>
        </p:nvSpPr>
        <p:spPr>
          <a:xfrm>
            <a:off x="5751755" y="4541526"/>
            <a:ext cx="3223826" cy="3143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102" name="テキスト ボックス 101"/>
          <p:cNvSpPr txBox="1"/>
          <p:nvPr/>
        </p:nvSpPr>
        <p:spPr>
          <a:xfrm>
            <a:off x="6250073" y="4552407"/>
            <a:ext cx="2239716"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大阪府住宅まちづくり審議会</a:t>
            </a:r>
            <a:endParaRPr lang="en-US" altLang="ja-JP" sz="1400" dirty="0" smtClean="0">
              <a:latin typeface="Meiryo UI" panose="020B0604030504040204" pitchFamily="50" charset="-128"/>
              <a:ea typeface="Meiryo UI" panose="020B0604030504040204" pitchFamily="50" charset="-128"/>
            </a:endParaRPr>
          </a:p>
        </p:txBody>
      </p:sp>
      <p:sp>
        <p:nvSpPr>
          <p:cNvPr id="104" name="角丸四角形 103"/>
          <p:cNvSpPr/>
          <p:nvPr/>
        </p:nvSpPr>
        <p:spPr>
          <a:xfrm>
            <a:off x="703822" y="5955490"/>
            <a:ext cx="3886786" cy="444945"/>
          </a:xfrm>
          <a:prstGeom prst="roundRect">
            <a:avLst>
              <a:gd name="adj" fmla="val 518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b="1" u="sng" dirty="0">
              <a:solidFill>
                <a:schemeClr val="accent6">
                  <a:lumMod val="40000"/>
                  <a:lumOff val="60000"/>
                </a:schemeClr>
              </a:solidFill>
              <a:latin typeface="Meiryo UI" panose="020B0604030504040204" pitchFamily="50" charset="-128"/>
              <a:ea typeface="Meiryo UI" panose="020B0604030504040204" pitchFamily="50" charset="-128"/>
            </a:endParaRPr>
          </a:p>
        </p:txBody>
      </p:sp>
      <p:sp>
        <p:nvSpPr>
          <p:cNvPr id="82" name="テキスト ボックス 81"/>
          <p:cNvSpPr txBox="1"/>
          <p:nvPr/>
        </p:nvSpPr>
        <p:spPr>
          <a:xfrm>
            <a:off x="777643" y="6022117"/>
            <a:ext cx="3858838"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大阪府高齢者及び</a:t>
            </a:r>
            <a:r>
              <a:rPr lang="ja-JP" altLang="en-US" sz="1400" dirty="0" err="1" smtClean="0">
                <a:latin typeface="Meiryo UI" panose="020B0604030504040204" pitchFamily="50" charset="-128"/>
                <a:ea typeface="Meiryo UI" panose="020B0604030504040204" pitchFamily="50" charset="-128"/>
              </a:rPr>
              <a:t>障がい</a:t>
            </a:r>
            <a:r>
              <a:rPr lang="ja-JP" altLang="en-US" sz="1400" dirty="0" smtClean="0">
                <a:latin typeface="Meiryo UI" panose="020B0604030504040204" pitchFamily="50" charset="-128"/>
                <a:ea typeface="Meiryo UI" panose="020B0604030504040204" pitchFamily="50" charset="-128"/>
              </a:rPr>
              <a:t>者住宅計画等審議会</a:t>
            </a:r>
            <a:endParaRPr lang="en-US" altLang="ja-JP" sz="1400" dirty="0" smtClean="0">
              <a:latin typeface="Meiryo UI" panose="020B0604030504040204" pitchFamily="50" charset="-128"/>
              <a:ea typeface="Meiryo UI" panose="020B0604030504040204" pitchFamily="50" charset="-128"/>
            </a:endParaRPr>
          </a:p>
        </p:txBody>
      </p:sp>
      <p:cxnSp>
        <p:nvCxnSpPr>
          <p:cNvPr id="52" name="直線矢印コネクタ 51"/>
          <p:cNvCxnSpPr>
            <a:stCxn id="82" idx="3"/>
            <a:endCxn id="87" idx="1"/>
          </p:cNvCxnSpPr>
          <p:nvPr/>
        </p:nvCxnSpPr>
        <p:spPr>
          <a:xfrm>
            <a:off x="4636481" y="6176006"/>
            <a:ext cx="1326627" cy="0"/>
          </a:xfrm>
          <a:prstGeom prst="straightConnector1">
            <a:avLst/>
          </a:prstGeom>
          <a:ln w="38100">
            <a:solidFill>
              <a:schemeClr val="accent1">
                <a:lumMod val="50000"/>
              </a:schemeClr>
            </a:solidFill>
            <a:prstDash val="solid"/>
            <a:tailEnd type="triangle"/>
          </a:ln>
        </p:spPr>
        <p:style>
          <a:lnRef idx="1">
            <a:schemeClr val="dk1"/>
          </a:lnRef>
          <a:fillRef idx="0">
            <a:schemeClr val="dk1"/>
          </a:fillRef>
          <a:effectRef idx="0">
            <a:schemeClr val="dk1"/>
          </a:effectRef>
          <a:fontRef idx="minor">
            <a:schemeClr val="tx1"/>
          </a:fontRef>
        </p:style>
      </p:cxnSp>
      <p:cxnSp>
        <p:nvCxnSpPr>
          <p:cNvPr id="61" name="直線コネクタ 60"/>
          <p:cNvCxnSpPr/>
          <p:nvPr/>
        </p:nvCxnSpPr>
        <p:spPr>
          <a:xfrm>
            <a:off x="6009588" y="2888236"/>
            <a:ext cx="176595" cy="2"/>
          </a:xfrm>
          <a:prstGeom prst="line">
            <a:avLst/>
          </a:prstGeom>
          <a:ln w="19050"/>
        </p:spPr>
        <p:style>
          <a:lnRef idx="1">
            <a:schemeClr val="dk1"/>
          </a:lnRef>
          <a:fillRef idx="0">
            <a:schemeClr val="dk1"/>
          </a:fillRef>
          <a:effectRef idx="0">
            <a:schemeClr val="dk1"/>
          </a:effectRef>
          <a:fontRef idx="minor">
            <a:schemeClr val="tx1"/>
          </a:fontRef>
        </p:style>
      </p:cxnSp>
      <p:sp>
        <p:nvSpPr>
          <p:cNvPr id="64" name="角丸四角形 63"/>
          <p:cNvSpPr/>
          <p:nvPr/>
        </p:nvSpPr>
        <p:spPr>
          <a:xfrm>
            <a:off x="6209474" y="2730419"/>
            <a:ext cx="2780038" cy="351037"/>
          </a:xfrm>
          <a:prstGeom prst="roundRect">
            <a:avLst>
              <a:gd name="adj" fmla="val 8643"/>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6145494" y="2743350"/>
            <a:ext cx="3104717" cy="323165"/>
          </a:xfrm>
          <a:prstGeom prst="rect">
            <a:avLst/>
          </a:prstGeom>
          <a:noFill/>
        </p:spPr>
        <p:txBody>
          <a:bodyPr wrap="square" rtlCol="0">
            <a:spAutoFit/>
          </a:bodyPr>
          <a:lstStyle/>
          <a:p>
            <a:r>
              <a:rPr lang="ja-JP" altLang="en-US" sz="1500" dirty="0" smtClean="0">
                <a:latin typeface="Meiryo UI" panose="020B0604030504040204" pitchFamily="50" charset="-128"/>
                <a:ea typeface="Meiryo UI" panose="020B0604030504040204" pitchFamily="50" charset="-128"/>
              </a:rPr>
              <a:t>住宅建築物耐震</a:t>
            </a:r>
            <a:r>
              <a:rPr lang="en-US" altLang="ja-JP" sz="1500" dirty="0" smtClean="0">
                <a:latin typeface="Meiryo UI" panose="020B0604030504040204" pitchFamily="50" charset="-128"/>
                <a:ea typeface="Meiryo UI" panose="020B0604030504040204" pitchFamily="50" charset="-128"/>
              </a:rPr>
              <a:t>10</a:t>
            </a:r>
            <a:r>
              <a:rPr lang="ja-JP" altLang="en-US" sz="1500" dirty="0" smtClean="0">
                <a:latin typeface="Meiryo UI" panose="020B0604030504040204" pitchFamily="50" charset="-128"/>
                <a:ea typeface="Meiryo UI" panose="020B0604030504040204" pitchFamily="50" charset="-128"/>
              </a:rPr>
              <a:t>ヵ年戦略・大阪</a:t>
            </a:r>
            <a:endParaRPr lang="en-US" altLang="ja-JP" sz="1500" dirty="0" smtClean="0">
              <a:latin typeface="Meiryo UI" panose="020B0604030504040204" pitchFamily="50" charset="-128"/>
              <a:ea typeface="Meiryo UI" panose="020B0604030504040204" pitchFamily="50" charset="-128"/>
            </a:endParaRPr>
          </a:p>
        </p:txBody>
      </p:sp>
      <p:sp>
        <p:nvSpPr>
          <p:cNvPr id="79" name="タイトル 1"/>
          <p:cNvSpPr>
            <a:spLocks noGrp="1"/>
          </p:cNvSpPr>
          <p:nvPr>
            <p:ph type="title"/>
          </p:nvPr>
        </p:nvSpPr>
        <p:spPr>
          <a:xfrm>
            <a:off x="0" y="471050"/>
            <a:ext cx="7019925" cy="404813"/>
          </a:xfrm>
        </p:spPr>
        <p:txBody>
          <a:bodyPr/>
          <a:lstStyle/>
          <a:p>
            <a:r>
              <a:rPr lang="ja-JP" altLang="en-US" dirty="0" smtClean="0"/>
              <a:t>今後の検討体制について</a:t>
            </a:r>
            <a:endParaRPr kumimoji="1" lang="ja-JP" altLang="en-US" dirty="0"/>
          </a:p>
        </p:txBody>
      </p:sp>
      <p:cxnSp>
        <p:nvCxnSpPr>
          <p:cNvPr id="81" name="直線コネクタ 80"/>
          <p:cNvCxnSpPr/>
          <p:nvPr/>
        </p:nvCxnSpPr>
        <p:spPr>
          <a:xfrm>
            <a:off x="5990135" y="5138517"/>
            <a:ext cx="205177" cy="1"/>
          </a:xfrm>
          <a:prstGeom prst="line">
            <a:avLst/>
          </a:prstGeom>
          <a:ln w="19050"/>
        </p:spPr>
        <p:style>
          <a:lnRef idx="1">
            <a:schemeClr val="dk1"/>
          </a:lnRef>
          <a:fillRef idx="0">
            <a:schemeClr val="dk1"/>
          </a:fillRef>
          <a:effectRef idx="0">
            <a:schemeClr val="dk1"/>
          </a:effectRef>
          <a:fontRef idx="minor">
            <a:schemeClr val="tx1"/>
          </a:fontRef>
        </p:style>
      </p:cxnSp>
      <p:sp>
        <p:nvSpPr>
          <p:cNvPr id="83" name="角丸四角形 82"/>
          <p:cNvSpPr/>
          <p:nvPr/>
        </p:nvSpPr>
        <p:spPr>
          <a:xfrm>
            <a:off x="6103032" y="5437753"/>
            <a:ext cx="2808920" cy="332672"/>
          </a:xfrm>
          <a:prstGeom prst="roundRect">
            <a:avLst>
              <a:gd name="adj" fmla="val 331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5975957" y="5450200"/>
            <a:ext cx="2877711"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（仮）耐震改修促進計画推進部会</a:t>
            </a:r>
            <a:endParaRPr lang="en-US" altLang="ja-JP" sz="1400" dirty="0" smtClean="0">
              <a:latin typeface="Meiryo UI" panose="020B0604030504040204" pitchFamily="50" charset="-128"/>
              <a:ea typeface="Meiryo UI" panose="020B0604030504040204" pitchFamily="50" charset="-128"/>
            </a:endParaRPr>
          </a:p>
        </p:txBody>
      </p:sp>
      <p:sp>
        <p:nvSpPr>
          <p:cNvPr id="89" name="角丸四角形 88"/>
          <p:cNvSpPr/>
          <p:nvPr/>
        </p:nvSpPr>
        <p:spPr>
          <a:xfrm>
            <a:off x="732757" y="5381618"/>
            <a:ext cx="3886786" cy="444945"/>
          </a:xfrm>
          <a:prstGeom prst="roundRect">
            <a:avLst>
              <a:gd name="adj" fmla="val 518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b="1" u="sng" dirty="0">
              <a:solidFill>
                <a:schemeClr val="accent6">
                  <a:lumMod val="40000"/>
                  <a:lumOff val="60000"/>
                </a:schemeClr>
              </a:solidFill>
              <a:latin typeface="Meiryo UI" panose="020B0604030504040204" pitchFamily="50" charset="-128"/>
              <a:ea typeface="Meiryo UI" panose="020B0604030504040204" pitchFamily="50" charset="-128"/>
            </a:endParaRPr>
          </a:p>
        </p:txBody>
      </p:sp>
      <p:sp>
        <p:nvSpPr>
          <p:cNvPr id="105" name="テキスト ボックス 104"/>
          <p:cNvSpPr txBox="1"/>
          <p:nvPr/>
        </p:nvSpPr>
        <p:spPr>
          <a:xfrm>
            <a:off x="836306" y="5434487"/>
            <a:ext cx="3858838"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大阪府耐震改修促進計画審議会</a:t>
            </a:r>
            <a:endParaRPr lang="en-US" altLang="ja-JP" sz="1400" dirty="0" smtClean="0">
              <a:latin typeface="Meiryo UI" panose="020B0604030504040204" pitchFamily="50" charset="-128"/>
              <a:ea typeface="Meiryo UI" panose="020B0604030504040204" pitchFamily="50" charset="-128"/>
            </a:endParaRPr>
          </a:p>
        </p:txBody>
      </p:sp>
      <p:cxnSp>
        <p:nvCxnSpPr>
          <p:cNvPr id="106" name="直線矢印コネクタ 105"/>
          <p:cNvCxnSpPr/>
          <p:nvPr/>
        </p:nvCxnSpPr>
        <p:spPr>
          <a:xfrm>
            <a:off x="4644008" y="5643112"/>
            <a:ext cx="1280542" cy="0"/>
          </a:xfrm>
          <a:prstGeom prst="straightConnector1">
            <a:avLst/>
          </a:prstGeom>
          <a:ln w="38100">
            <a:solidFill>
              <a:schemeClr val="accent1">
                <a:lumMod val="50000"/>
              </a:schemeClr>
            </a:solidFill>
            <a:prstDash val="solid"/>
            <a:tailEnd type="triangle"/>
          </a:ln>
        </p:spPr>
        <p:style>
          <a:lnRef idx="1">
            <a:schemeClr val="dk1"/>
          </a:lnRef>
          <a:fillRef idx="0">
            <a:schemeClr val="dk1"/>
          </a:fillRef>
          <a:effectRef idx="0">
            <a:schemeClr val="dk1"/>
          </a:effectRef>
          <a:fontRef idx="minor">
            <a:schemeClr val="tx1"/>
          </a:fontRef>
        </p:style>
      </p:cxnSp>
      <p:sp>
        <p:nvSpPr>
          <p:cNvPr id="107" name="テキスト ボックス 106"/>
          <p:cNvSpPr txBox="1"/>
          <p:nvPr/>
        </p:nvSpPr>
        <p:spPr>
          <a:xfrm>
            <a:off x="741044" y="4907012"/>
            <a:ext cx="369332" cy="400110"/>
          </a:xfrm>
          <a:prstGeom prst="rect">
            <a:avLst/>
          </a:prstGeom>
          <a:noFill/>
        </p:spPr>
        <p:txBody>
          <a:bodyPr vert="eaVert" wrap="none" rtlCol="0">
            <a:spAutoFit/>
          </a:bodyPr>
          <a:lstStyle/>
          <a:p>
            <a:r>
              <a:rPr kumimoji="1" lang="ja-JP" altLang="en-US" sz="1200" dirty="0" smtClean="0">
                <a:latin typeface="Meiryo UI" panose="020B0604030504040204" pitchFamily="50" charset="-128"/>
                <a:ea typeface="Meiryo UI" panose="020B0604030504040204" pitchFamily="50" charset="-128"/>
              </a:rPr>
              <a:t>部会</a:t>
            </a:r>
            <a:endParaRPr kumimoji="1" lang="ja-JP" altLang="en-US" sz="1200" dirty="0">
              <a:latin typeface="Meiryo UI" panose="020B0604030504040204" pitchFamily="50" charset="-128"/>
              <a:ea typeface="Meiryo UI" panose="020B0604030504040204" pitchFamily="50" charset="-128"/>
            </a:endParaRPr>
          </a:p>
        </p:txBody>
      </p:sp>
      <p:cxnSp>
        <p:nvCxnSpPr>
          <p:cNvPr id="109" name="直線コネクタ 108"/>
          <p:cNvCxnSpPr/>
          <p:nvPr/>
        </p:nvCxnSpPr>
        <p:spPr>
          <a:xfrm>
            <a:off x="1031813" y="5100392"/>
            <a:ext cx="205177" cy="1"/>
          </a:xfrm>
          <a:prstGeom prst="line">
            <a:avLst/>
          </a:prstGeom>
          <a:ln w="19050"/>
        </p:spPr>
        <p:style>
          <a:lnRef idx="1">
            <a:schemeClr val="dk1"/>
          </a:lnRef>
          <a:fillRef idx="0">
            <a:schemeClr val="dk1"/>
          </a:fillRef>
          <a:effectRef idx="0">
            <a:schemeClr val="dk1"/>
          </a:effectRef>
          <a:fontRef idx="minor">
            <a:schemeClr val="tx1"/>
          </a:fontRef>
        </p:style>
      </p:cxnSp>
      <p:cxnSp>
        <p:nvCxnSpPr>
          <p:cNvPr id="110" name="直線コネクタ 109"/>
          <p:cNvCxnSpPr/>
          <p:nvPr/>
        </p:nvCxnSpPr>
        <p:spPr>
          <a:xfrm>
            <a:off x="1031813" y="4884392"/>
            <a:ext cx="0" cy="216000"/>
          </a:xfrm>
          <a:prstGeom prst="line">
            <a:avLst/>
          </a:prstGeom>
          <a:ln w="19050">
            <a:solidFill>
              <a:schemeClr val="tx1"/>
            </a:solidFill>
            <a:prstDash val="solid"/>
          </a:ln>
        </p:spPr>
        <p:style>
          <a:lnRef idx="1">
            <a:schemeClr val="dk1"/>
          </a:lnRef>
          <a:fillRef idx="0">
            <a:schemeClr val="dk1"/>
          </a:fillRef>
          <a:effectRef idx="0">
            <a:schemeClr val="dk1"/>
          </a:effectRef>
          <a:fontRef idx="minor">
            <a:schemeClr val="tx1"/>
          </a:fontRef>
        </p:style>
      </p:cxnSp>
      <p:sp>
        <p:nvSpPr>
          <p:cNvPr id="111" name="角丸四角形 110"/>
          <p:cNvSpPr/>
          <p:nvPr/>
        </p:nvSpPr>
        <p:spPr>
          <a:xfrm>
            <a:off x="1215566" y="2736085"/>
            <a:ext cx="3408506" cy="30058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112" name="テキスト ボックス 111"/>
          <p:cNvSpPr txBox="1"/>
          <p:nvPr/>
        </p:nvSpPr>
        <p:spPr>
          <a:xfrm>
            <a:off x="1334220" y="2757054"/>
            <a:ext cx="2940228" cy="323165"/>
          </a:xfrm>
          <a:prstGeom prst="rect">
            <a:avLst/>
          </a:prstGeom>
          <a:noFill/>
        </p:spPr>
        <p:txBody>
          <a:bodyPr wrap="none" rtlCol="0">
            <a:spAutoFit/>
          </a:bodyPr>
          <a:lstStyle/>
          <a:p>
            <a:r>
              <a:rPr lang="ja-JP" altLang="en-US" sz="1500" dirty="0" smtClean="0">
                <a:latin typeface="Meiryo UI" panose="020B0604030504040204" pitchFamily="50" charset="-128"/>
                <a:ea typeface="Meiryo UI" panose="020B0604030504040204" pitchFamily="50" charset="-128"/>
              </a:rPr>
              <a:t>住宅建築物耐震</a:t>
            </a:r>
            <a:r>
              <a:rPr lang="en-US" altLang="ja-JP" sz="1500" dirty="0" smtClean="0">
                <a:latin typeface="Meiryo UI" panose="020B0604030504040204" pitchFamily="50" charset="-128"/>
                <a:ea typeface="Meiryo UI" panose="020B0604030504040204" pitchFamily="50" charset="-128"/>
              </a:rPr>
              <a:t>10</a:t>
            </a:r>
            <a:r>
              <a:rPr lang="ja-JP" altLang="en-US" sz="1500" dirty="0" smtClean="0">
                <a:latin typeface="Meiryo UI" panose="020B0604030504040204" pitchFamily="50" charset="-128"/>
                <a:ea typeface="Meiryo UI" panose="020B0604030504040204" pitchFamily="50" charset="-128"/>
              </a:rPr>
              <a:t>ヵ年戦略・大阪</a:t>
            </a:r>
            <a:endParaRPr lang="en-US" altLang="ja-JP" sz="1500" dirty="0" smtClean="0">
              <a:latin typeface="Meiryo UI" panose="020B0604030504040204" pitchFamily="50" charset="-128"/>
              <a:ea typeface="Meiryo UI" panose="020B0604030504040204" pitchFamily="50" charset="-128"/>
            </a:endParaRPr>
          </a:p>
        </p:txBody>
      </p:sp>
      <p:cxnSp>
        <p:nvCxnSpPr>
          <p:cNvPr id="113" name="直線コネクタ 112"/>
          <p:cNvCxnSpPr/>
          <p:nvPr/>
        </p:nvCxnSpPr>
        <p:spPr>
          <a:xfrm>
            <a:off x="1021536" y="2874812"/>
            <a:ext cx="205177" cy="1"/>
          </a:xfrm>
          <a:prstGeom prst="line">
            <a:avLst/>
          </a:prstGeom>
          <a:ln w="19050"/>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a:off x="5990135" y="6144260"/>
            <a:ext cx="205177" cy="1"/>
          </a:xfrm>
          <a:prstGeom prst="line">
            <a:avLst/>
          </a:prstGeom>
          <a:ln w="19050"/>
        </p:spPr>
        <p:style>
          <a:lnRef idx="1">
            <a:schemeClr val="dk1"/>
          </a:lnRef>
          <a:fillRef idx="0">
            <a:schemeClr val="dk1"/>
          </a:fillRef>
          <a:effectRef idx="0">
            <a:schemeClr val="dk1"/>
          </a:effectRef>
          <a:fontRef idx="minor">
            <a:schemeClr val="tx1"/>
          </a:fontRef>
        </p:style>
      </p:cxnSp>
      <p:sp>
        <p:nvSpPr>
          <p:cNvPr id="86" name="角丸四角形 85"/>
          <p:cNvSpPr/>
          <p:nvPr/>
        </p:nvSpPr>
        <p:spPr>
          <a:xfrm>
            <a:off x="6092724" y="6009670"/>
            <a:ext cx="2808920" cy="332672"/>
          </a:xfrm>
          <a:prstGeom prst="roundRect">
            <a:avLst>
              <a:gd name="adj" fmla="val 331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5963108" y="6022117"/>
            <a:ext cx="2877711"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（仮）居住</a:t>
            </a:r>
            <a:r>
              <a:rPr lang="ja-JP" altLang="en-US" sz="1400" dirty="0">
                <a:latin typeface="Meiryo UI" panose="020B0604030504040204" pitchFamily="50" charset="-128"/>
                <a:ea typeface="Meiryo UI" panose="020B0604030504040204" pitchFamily="50" charset="-128"/>
              </a:rPr>
              <a:t>安定確保</a:t>
            </a:r>
            <a:r>
              <a:rPr lang="ja-JP" altLang="en-US" sz="1400" dirty="0" smtClean="0">
                <a:latin typeface="Meiryo UI" panose="020B0604030504040204" pitchFamily="50" charset="-128"/>
                <a:ea typeface="Meiryo UI" panose="020B0604030504040204" pitchFamily="50" charset="-128"/>
              </a:rPr>
              <a:t>計画推進部会</a:t>
            </a:r>
            <a:endParaRPr lang="en-US" altLang="ja-JP" sz="1400" dirty="0" smtClean="0">
              <a:latin typeface="Meiryo UI" panose="020B0604030504040204" pitchFamily="50" charset="-128"/>
              <a:ea typeface="Meiryo UI" panose="020B0604030504040204" pitchFamily="50" charset="-128"/>
            </a:endParaRPr>
          </a:p>
        </p:txBody>
      </p:sp>
      <p:sp>
        <p:nvSpPr>
          <p:cNvPr id="108" name="角丸四角形 107"/>
          <p:cNvSpPr/>
          <p:nvPr/>
        </p:nvSpPr>
        <p:spPr>
          <a:xfrm>
            <a:off x="6103032" y="4942333"/>
            <a:ext cx="2808920" cy="332672"/>
          </a:xfrm>
          <a:prstGeom prst="roundRect">
            <a:avLst>
              <a:gd name="adj" fmla="val 331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14" name="テキスト ボックス 113"/>
          <p:cNvSpPr txBox="1"/>
          <p:nvPr/>
        </p:nvSpPr>
        <p:spPr>
          <a:xfrm>
            <a:off x="6107918" y="4946628"/>
            <a:ext cx="1701367" cy="314334"/>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政策検討部会</a:t>
            </a:r>
            <a:endParaRPr lang="en-US" altLang="ja-JP" sz="1400" dirty="0" smtClean="0">
              <a:latin typeface="Meiryo UI" panose="020B0604030504040204" pitchFamily="50" charset="-128"/>
              <a:ea typeface="Meiryo UI" panose="020B0604030504040204" pitchFamily="50" charset="-128"/>
            </a:endParaRPr>
          </a:p>
        </p:txBody>
      </p:sp>
      <p:sp>
        <p:nvSpPr>
          <p:cNvPr id="115" name="角丸四角形 114"/>
          <p:cNvSpPr/>
          <p:nvPr/>
        </p:nvSpPr>
        <p:spPr>
          <a:xfrm>
            <a:off x="1247350" y="4951989"/>
            <a:ext cx="2808920" cy="332672"/>
          </a:xfrm>
          <a:prstGeom prst="roundRect">
            <a:avLst>
              <a:gd name="adj" fmla="val 331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1252236" y="4956284"/>
            <a:ext cx="1701367" cy="314334"/>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政策検討部会</a:t>
            </a:r>
            <a:endParaRPr lang="en-US" altLang="ja-JP" sz="1400" dirty="0" smtClean="0">
              <a:latin typeface="Meiryo UI" panose="020B0604030504040204" pitchFamily="50" charset="-128"/>
              <a:ea typeface="Meiryo UI" panose="020B0604030504040204" pitchFamily="50" charset="-128"/>
            </a:endParaRPr>
          </a:p>
        </p:txBody>
      </p:sp>
      <p:sp>
        <p:nvSpPr>
          <p:cNvPr id="117" name="正方形/長方形 116"/>
          <p:cNvSpPr/>
          <p:nvPr/>
        </p:nvSpPr>
        <p:spPr>
          <a:xfrm>
            <a:off x="5128020" y="6425530"/>
            <a:ext cx="4141241" cy="568477"/>
          </a:xfrm>
          <a:prstGeom prst="rect">
            <a:avLst/>
          </a:prstGeom>
          <a:noFill/>
          <a:ln w="12700">
            <a:noFill/>
          </a:ln>
        </p:spPr>
        <p:style>
          <a:lnRef idx="2">
            <a:schemeClr val="dk1"/>
          </a:lnRef>
          <a:fillRef idx="1">
            <a:schemeClr val="lt1"/>
          </a:fillRef>
          <a:effectRef idx="0">
            <a:schemeClr val="dk1"/>
          </a:effectRef>
          <a:fontRef idx="minor">
            <a:schemeClr val="dk1"/>
          </a:fontRef>
        </p:style>
        <p:txBody>
          <a:bodyPr vert="horz" lIns="91440" tIns="45720" rIns="91440" bIns="45720" spcCol="0" rtlCol="0" anchor="t"/>
          <a:lstStyle/>
          <a:p>
            <a:pPr marL="124735" indent="-124735">
              <a:lnSpc>
                <a:spcPct val="120000"/>
              </a:lnSpc>
            </a:pP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審議会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委員から部会の委員を選任</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、必要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に応じて専門委員を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追加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24735" indent="-124735">
              <a:lnSpc>
                <a:spcPct val="120000"/>
              </a:lnSpc>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正方形/長方形 117"/>
          <p:cNvSpPr/>
          <p:nvPr/>
        </p:nvSpPr>
        <p:spPr>
          <a:xfrm>
            <a:off x="7748681" y="62325"/>
            <a:ext cx="1317815" cy="360190"/>
          </a:xfrm>
          <a:prstGeom prst="rect">
            <a:avLst/>
          </a:prstGeom>
          <a:noFill/>
          <a:ln w="19050">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ctr" anchorCtr="0" compatLnSpc="1">
            <a:prstTxWarp prst="textNoShape">
              <a:avLst/>
            </a:prstTxWarp>
          </a:bodyPr>
          <a:lstStyle/>
          <a:p>
            <a:pPr algn="ctr" eaLnBrk="0" hangingPunct="0"/>
            <a:r>
              <a:rPr lang="ja-JP" altLang="en-US" sz="2000" dirty="0" smtClean="0">
                <a:solidFill>
                  <a:srgbClr val="1F497D"/>
                </a:solidFill>
                <a:latin typeface="+mj-lt"/>
                <a:ea typeface="+mj-ea"/>
                <a:cs typeface="+mj-cs"/>
              </a:rPr>
              <a:t>資料</a:t>
            </a:r>
            <a:r>
              <a:rPr lang="en-US" altLang="ja-JP" sz="2000" dirty="0" smtClean="0">
                <a:solidFill>
                  <a:srgbClr val="1F497D"/>
                </a:solidFill>
                <a:latin typeface="+mj-lt"/>
                <a:ea typeface="+mj-ea"/>
                <a:cs typeface="+mj-cs"/>
              </a:rPr>
              <a:t>2</a:t>
            </a:r>
            <a:endParaRPr lang="ja-JP" altLang="en-US" sz="2000" dirty="0">
              <a:solidFill>
                <a:srgbClr val="1F497D"/>
              </a:solidFill>
              <a:latin typeface="+mj-lt"/>
              <a:ea typeface="+mj-ea"/>
              <a:cs typeface="+mj-cs"/>
            </a:endParaRPr>
          </a:p>
        </p:txBody>
      </p:sp>
    </p:spTree>
    <p:extLst>
      <p:ext uri="{BB962C8B-B14F-4D97-AF65-F5344CB8AC3E}">
        <p14:creationId xmlns:p14="http://schemas.microsoft.com/office/powerpoint/2010/main" val="2892284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4155128371"/>
              </p:ext>
            </p:extLst>
          </p:nvPr>
        </p:nvGraphicFramePr>
        <p:xfrm>
          <a:off x="134818" y="1118779"/>
          <a:ext cx="8874364" cy="5522838"/>
        </p:xfrm>
        <a:graphic>
          <a:graphicData uri="http://schemas.openxmlformats.org/drawingml/2006/table">
            <a:tbl>
              <a:tblPr firstRow="1" bandRow="1">
                <a:tableStyleId>{5C22544A-7EE6-4342-B048-85BDC9FD1C3A}</a:tableStyleId>
              </a:tblPr>
              <a:tblGrid>
                <a:gridCol w="377414">
                  <a:extLst>
                    <a:ext uri="{9D8B030D-6E8A-4147-A177-3AD203B41FA5}">
                      <a16:colId xmlns:a16="http://schemas.microsoft.com/office/drawing/2014/main" val="3856923498"/>
                    </a:ext>
                  </a:extLst>
                </a:gridCol>
                <a:gridCol w="564063">
                  <a:extLst>
                    <a:ext uri="{9D8B030D-6E8A-4147-A177-3AD203B41FA5}">
                      <a16:colId xmlns:a16="http://schemas.microsoft.com/office/drawing/2014/main" val="3788260597"/>
                    </a:ext>
                  </a:extLst>
                </a:gridCol>
                <a:gridCol w="564063">
                  <a:extLst>
                    <a:ext uri="{9D8B030D-6E8A-4147-A177-3AD203B41FA5}">
                      <a16:colId xmlns:a16="http://schemas.microsoft.com/office/drawing/2014/main" val="2690040496"/>
                    </a:ext>
                  </a:extLst>
                </a:gridCol>
                <a:gridCol w="564063">
                  <a:extLst>
                    <a:ext uri="{9D8B030D-6E8A-4147-A177-3AD203B41FA5}">
                      <a16:colId xmlns:a16="http://schemas.microsoft.com/office/drawing/2014/main" val="2041417512"/>
                    </a:ext>
                  </a:extLst>
                </a:gridCol>
                <a:gridCol w="564063">
                  <a:extLst>
                    <a:ext uri="{9D8B030D-6E8A-4147-A177-3AD203B41FA5}">
                      <a16:colId xmlns:a16="http://schemas.microsoft.com/office/drawing/2014/main" val="1874899395"/>
                    </a:ext>
                  </a:extLst>
                </a:gridCol>
                <a:gridCol w="564063">
                  <a:extLst>
                    <a:ext uri="{9D8B030D-6E8A-4147-A177-3AD203B41FA5}">
                      <a16:colId xmlns:a16="http://schemas.microsoft.com/office/drawing/2014/main" val="2521138242"/>
                    </a:ext>
                  </a:extLst>
                </a:gridCol>
                <a:gridCol w="564063">
                  <a:extLst>
                    <a:ext uri="{9D8B030D-6E8A-4147-A177-3AD203B41FA5}">
                      <a16:colId xmlns:a16="http://schemas.microsoft.com/office/drawing/2014/main" val="474819783"/>
                    </a:ext>
                  </a:extLst>
                </a:gridCol>
                <a:gridCol w="288032">
                  <a:extLst>
                    <a:ext uri="{9D8B030D-6E8A-4147-A177-3AD203B41FA5}">
                      <a16:colId xmlns:a16="http://schemas.microsoft.com/office/drawing/2014/main" val="66795206"/>
                    </a:ext>
                  </a:extLst>
                </a:gridCol>
                <a:gridCol w="482454">
                  <a:extLst>
                    <a:ext uri="{9D8B030D-6E8A-4147-A177-3AD203B41FA5}">
                      <a16:colId xmlns:a16="http://schemas.microsoft.com/office/drawing/2014/main" val="91166938"/>
                    </a:ext>
                  </a:extLst>
                </a:gridCol>
                <a:gridCol w="482454">
                  <a:extLst>
                    <a:ext uri="{9D8B030D-6E8A-4147-A177-3AD203B41FA5}">
                      <a16:colId xmlns:a16="http://schemas.microsoft.com/office/drawing/2014/main" val="744133026"/>
                    </a:ext>
                  </a:extLst>
                </a:gridCol>
                <a:gridCol w="482454">
                  <a:extLst>
                    <a:ext uri="{9D8B030D-6E8A-4147-A177-3AD203B41FA5}">
                      <a16:colId xmlns:a16="http://schemas.microsoft.com/office/drawing/2014/main" val="1251918654"/>
                    </a:ext>
                  </a:extLst>
                </a:gridCol>
                <a:gridCol w="482454">
                  <a:extLst>
                    <a:ext uri="{9D8B030D-6E8A-4147-A177-3AD203B41FA5}">
                      <a16:colId xmlns:a16="http://schemas.microsoft.com/office/drawing/2014/main" val="731400017"/>
                    </a:ext>
                  </a:extLst>
                </a:gridCol>
                <a:gridCol w="482454">
                  <a:extLst>
                    <a:ext uri="{9D8B030D-6E8A-4147-A177-3AD203B41FA5}">
                      <a16:colId xmlns:a16="http://schemas.microsoft.com/office/drawing/2014/main" val="3535970084"/>
                    </a:ext>
                  </a:extLst>
                </a:gridCol>
                <a:gridCol w="482454">
                  <a:extLst>
                    <a:ext uri="{9D8B030D-6E8A-4147-A177-3AD203B41FA5}">
                      <a16:colId xmlns:a16="http://schemas.microsoft.com/office/drawing/2014/main" val="201919205"/>
                    </a:ext>
                  </a:extLst>
                </a:gridCol>
                <a:gridCol w="482454">
                  <a:extLst>
                    <a:ext uri="{9D8B030D-6E8A-4147-A177-3AD203B41FA5}">
                      <a16:colId xmlns:a16="http://schemas.microsoft.com/office/drawing/2014/main" val="2165029239"/>
                    </a:ext>
                  </a:extLst>
                </a:gridCol>
                <a:gridCol w="482454">
                  <a:extLst>
                    <a:ext uri="{9D8B030D-6E8A-4147-A177-3AD203B41FA5}">
                      <a16:colId xmlns:a16="http://schemas.microsoft.com/office/drawing/2014/main" val="4107577131"/>
                    </a:ext>
                  </a:extLst>
                </a:gridCol>
                <a:gridCol w="482454">
                  <a:extLst>
                    <a:ext uri="{9D8B030D-6E8A-4147-A177-3AD203B41FA5}">
                      <a16:colId xmlns:a16="http://schemas.microsoft.com/office/drawing/2014/main" val="4084614661"/>
                    </a:ext>
                  </a:extLst>
                </a:gridCol>
                <a:gridCol w="482454">
                  <a:extLst>
                    <a:ext uri="{9D8B030D-6E8A-4147-A177-3AD203B41FA5}">
                      <a16:colId xmlns:a16="http://schemas.microsoft.com/office/drawing/2014/main" val="1668584229"/>
                    </a:ext>
                  </a:extLst>
                </a:gridCol>
              </a:tblGrid>
              <a:tr h="246976">
                <a:tc rowSpan="2">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6">
                  <a:txBody>
                    <a:bodyPr/>
                    <a:lstStyle/>
                    <a:p>
                      <a:pPr algn="ctr"/>
                      <a:r>
                        <a:rPr kumimoji="1" lang="en-US" altLang="ja-JP" sz="1100" dirty="0" smtClean="0">
                          <a:latin typeface="Meiryo UI" panose="020B0604030504040204" pitchFamily="50" charset="-128"/>
                          <a:ea typeface="Meiryo UI" panose="020B0604030504040204" pitchFamily="50" charset="-128"/>
                        </a:rPr>
                        <a:t>R</a:t>
                      </a:r>
                      <a:r>
                        <a:rPr kumimoji="1" lang="ja-JP" altLang="en-US" sz="1100" dirty="0" smtClean="0">
                          <a:latin typeface="Meiryo UI" panose="020B0604030504040204" pitchFamily="50" charset="-128"/>
                          <a:ea typeface="Meiryo UI" panose="020B0604030504040204" pitchFamily="50" charset="-128"/>
                        </a:rPr>
                        <a:t>２年度</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0">
                  <a:txBody>
                    <a:bodyPr/>
                    <a:lstStyle/>
                    <a:p>
                      <a:pPr algn="ctr"/>
                      <a:r>
                        <a:rPr kumimoji="1" lang="en-US" altLang="ja-JP" sz="1100" dirty="0" smtClean="0">
                          <a:latin typeface="Meiryo UI" panose="020B0604030504040204" pitchFamily="50" charset="-128"/>
                          <a:ea typeface="Meiryo UI" panose="020B0604030504040204" pitchFamily="50" charset="-128"/>
                        </a:rPr>
                        <a:t>R</a:t>
                      </a:r>
                      <a:r>
                        <a:rPr kumimoji="1" lang="ja-JP" altLang="en-US" sz="1100" dirty="0" smtClean="0">
                          <a:latin typeface="Meiryo UI" panose="020B0604030504040204" pitchFamily="50" charset="-128"/>
                          <a:ea typeface="Meiryo UI" panose="020B0604030504040204" pitchFamily="50" charset="-128"/>
                        </a:rPr>
                        <a:t>３年度</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2371838"/>
                  </a:ext>
                </a:extLst>
              </a:tr>
              <a:tr h="246976">
                <a:tc vMerge="1">
                  <a:txBody>
                    <a:bodyPr/>
                    <a:lstStyle/>
                    <a:p>
                      <a:pPr algn="ctr"/>
                      <a:endParaRPr kumimoji="1" lang="ja-JP" altLang="en-US" dirty="0"/>
                    </a:p>
                  </a:txBody>
                  <a:tcPr/>
                </a:tc>
                <a:tc>
                  <a:txBody>
                    <a:bodyPr/>
                    <a:lstStyle/>
                    <a:p>
                      <a:pPr algn="ctr"/>
                      <a:r>
                        <a:rPr kumimoji="1" lang="en-US" altLang="ja-JP" sz="1100" dirty="0" smtClean="0">
                          <a:latin typeface="Meiryo UI" panose="020B0604030504040204" pitchFamily="50" charset="-128"/>
                          <a:ea typeface="Meiryo UI" panose="020B0604030504040204" pitchFamily="50" charset="-128"/>
                        </a:rPr>
                        <a:t>10</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11</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12</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2</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3</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4</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5</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6</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7</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8</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9</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10</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11</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eiryo UI" panose="020B0604030504040204" pitchFamily="50" charset="-128"/>
                          <a:ea typeface="Meiryo UI" panose="020B0604030504040204" pitchFamily="50" charset="-128"/>
                        </a:rPr>
                        <a:t>12</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eiryo UI" panose="020B0604030504040204" pitchFamily="50" charset="-128"/>
                          <a:ea typeface="Meiryo UI" panose="020B0604030504040204" pitchFamily="50" charset="-128"/>
                        </a:rPr>
                        <a:t>１～</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5956668"/>
                  </a:ext>
                </a:extLst>
              </a:tr>
              <a:tr h="1050859">
                <a:tc>
                  <a:txBody>
                    <a:bodyPr/>
                    <a:lstStyle/>
                    <a:p>
                      <a:pPr algn="ctr"/>
                      <a:r>
                        <a:rPr kumimoji="1" lang="ja-JP" altLang="en-US" dirty="0" smtClean="0">
                          <a:latin typeface="Meiryo UI" panose="020B0604030504040204" pitchFamily="50" charset="-128"/>
                          <a:ea typeface="Meiryo UI" panose="020B0604030504040204" pitchFamily="50" charset="-128"/>
                        </a:rPr>
                        <a:t>住まち審</a:t>
                      </a:r>
                      <a:endParaRPr kumimoji="1" lang="ja-JP" altLang="en-US"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0992351"/>
                  </a:ext>
                </a:extLst>
              </a:tr>
              <a:tr h="1481854">
                <a:tc>
                  <a:txBody>
                    <a:bodyPr/>
                    <a:lstStyle/>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dirty="0" smtClean="0">
                          <a:latin typeface="Meiryo UI" panose="020B0604030504040204" pitchFamily="50" charset="-128"/>
                          <a:ea typeface="Meiryo UI" panose="020B0604030504040204" pitchFamily="50" charset="-128"/>
                        </a:rPr>
                        <a:t>耐促審</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耐震促進部会</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24935898"/>
                  </a:ext>
                </a:extLst>
              </a:tr>
              <a:tr h="1273463">
                <a:tc>
                  <a:txBody>
                    <a:bodyPr/>
                    <a:lstStyle/>
                    <a:p>
                      <a:pPr algn="ctr"/>
                      <a:r>
                        <a:rPr kumimoji="1" lang="ja-JP" altLang="en-US" dirty="0" smtClean="0">
                          <a:latin typeface="Meiryo UI" panose="020B0604030504040204" pitchFamily="50" charset="-128"/>
                          <a:ea typeface="Meiryo UI" panose="020B0604030504040204" pitchFamily="50" charset="-128"/>
                        </a:rPr>
                        <a:t>高障審</a:t>
                      </a:r>
                      <a:endParaRPr kumimoji="1" lang="ja-JP" altLang="en-US"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Meiryo UI" panose="020B0604030504040204" pitchFamily="50" charset="-128"/>
                          <a:ea typeface="Meiryo UI" panose="020B0604030504040204" pitchFamily="50" charset="-128"/>
                        </a:rPr>
                        <a:t>居住安定部会</a:t>
                      </a:r>
                      <a:endParaRPr kumimoji="1" lang="en-US" altLang="ja-JP" sz="1400" dirty="0" smtClean="0">
                        <a:latin typeface="Meiryo UI" panose="020B0604030504040204" pitchFamily="50" charset="-128"/>
                        <a:ea typeface="Meiryo UI" panose="020B0604030504040204" pitchFamily="50" charset="-128"/>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2754600"/>
                  </a:ext>
                </a:extLst>
              </a:tr>
              <a:tr h="1027739">
                <a:tc>
                  <a:txBody>
                    <a:bodyPr/>
                    <a:lstStyle/>
                    <a:p>
                      <a:pPr algn="ctr"/>
                      <a:r>
                        <a:rPr kumimoji="1" lang="ja-JP" altLang="en-US" dirty="0" smtClean="0">
                          <a:latin typeface="Meiryo UI" panose="020B0604030504040204" pitchFamily="50" charset="-128"/>
                          <a:ea typeface="Meiryo UI" panose="020B0604030504040204" pitchFamily="50" charset="-128"/>
                        </a:rPr>
                        <a:t>府</a:t>
                      </a:r>
                      <a:endParaRPr kumimoji="1" lang="ja-JP" altLang="en-US"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1734494"/>
                  </a:ext>
                </a:extLst>
              </a:tr>
            </a:tbl>
          </a:graphicData>
        </a:graphic>
      </p:graphicFrame>
      <p:sp>
        <p:nvSpPr>
          <p:cNvPr id="17" name="ホームベース 16"/>
          <p:cNvSpPr/>
          <p:nvPr/>
        </p:nvSpPr>
        <p:spPr>
          <a:xfrm>
            <a:off x="4672536" y="4389275"/>
            <a:ext cx="1710781" cy="980874"/>
          </a:xfrm>
          <a:prstGeom prst="homePlate">
            <a:avLst>
              <a:gd name="adj" fmla="val 19086"/>
            </a:avLst>
          </a:prstGeom>
          <a:solidFill>
            <a:schemeClr val="accent3">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3" name="楕円 2"/>
          <p:cNvSpPr/>
          <p:nvPr/>
        </p:nvSpPr>
        <p:spPr>
          <a:xfrm>
            <a:off x="4215796" y="4370601"/>
            <a:ext cx="422838" cy="1072366"/>
          </a:xfrm>
          <a:prstGeom prst="ellipse">
            <a:avLst/>
          </a:prstGeom>
          <a:solidFill>
            <a:schemeClr val="accent3">
              <a:lumMod val="60000"/>
              <a:lumOff val="4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 name="テキスト ボックス 3"/>
          <p:cNvSpPr txBox="1"/>
          <p:nvPr/>
        </p:nvSpPr>
        <p:spPr>
          <a:xfrm>
            <a:off x="4262380" y="4398952"/>
            <a:ext cx="369332" cy="1015663"/>
          </a:xfrm>
          <a:prstGeom prst="rect">
            <a:avLst/>
          </a:prstGeom>
          <a:noFill/>
        </p:spPr>
        <p:txBody>
          <a:bodyPr vert="eaVert" wrap="none" rtlCol="0">
            <a:spAutoFit/>
          </a:bodyPr>
          <a:lstStyle/>
          <a:p>
            <a:r>
              <a:rPr lang="ja-JP" altLang="en-US" sz="1200" dirty="0">
                <a:latin typeface="Meiryo UI" panose="020B0604030504040204" pitchFamily="50" charset="-128"/>
                <a:ea typeface="Meiryo UI" panose="020B0604030504040204" pitchFamily="50" charset="-128"/>
              </a:rPr>
              <a:t>専門</a:t>
            </a:r>
            <a:r>
              <a:rPr kumimoji="1" lang="ja-JP" altLang="en-US" sz="1200" dirty="0" smtClean="0">
                <a:latin typeface="Meiryo UI" panose="020B0604030504040204" pitchFamily="50" charset="-128"/>
                <a:ea typeface="Meiryo UI" panose="020B0604030504040204" pitchFamily="50" charset="-128"/>
              </a:rPr>
              <a:t>委員委嘱</a:t>
            </a:r>
            <a:endParaRPr kumimoji="1" lang="ja-JP" altLang="en-US" sz="1200" dirty="0">
              <a:latin typeface="Meiryo UI" panose="020B0604030504040204" pitchFamily="50" charset="-128"/>
              <a:ea typeface="Meiryo UI" panose="020B0604030504040204" pitchFamily="50" charset="-128"/>
            </a:endParaRPr>
          </a:p>
        </p:txBody>
      </p:sp>
      <p:cxnSp>
        <p:nvCxnSpPr>
          <p:cNvPr id="7" name="直線矢印コネクタ 6"/>
          <p:cNvCxnSpPr/>
          <p:nvPr/>
        </p:nvCxnSpPr>
        <p:spPr>
          <a:xfrm>
            <a:off x="6404665" y="6064632"/>
            <a:ext cx="1512168" cy="0"/>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sp>
        <p:nvSpPr>
          <p:cNvPr id="40" name="テキスト ボックス 39"/>
          <p:cNvSpPr txBox="1"/>
          <p:nvPr/>
        </p:nvSpPr>
        <p:spPr>
          <a:xfrm>
            <a:off x="6339851" y="6069987"/>
            <a:ext cx="1641796"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パブコメ・市町村協議等</a:t>
            </a:r>
            <a:endParaRPr kumimoji="1" lang="ja-JP" altLang="en-US" sz="1200" dirty="0">
              <a:latin typeface="Meiryo UI" panose="020B0604030504040204" pitchFamily="50" charset="-128"/>
              <a:ea typeface="Meiryo UI" panose="020B0604030504040204" pitchFamily="50" charset="-128"/>
            </a:endParaRPr>
          </a:p>
        </p:txBody>
      </p:sp>
      <p:sp>
        <p:nvSpPr>
          <p:cNvPr id="41" name="角丸四角形 40"/>
          <p:cNvSpPr/>
          <p:nvPr/>
        </p:nvSpPr>
        <p:spPr>
          <a:xfrm>
            <a:off x="7971459" y="5726257"/>
            <a:ext cx="565693" cy="874129"/>
          </a:xfrm>
          <a:prstGeom prst="roundRect">
            <a:avLst/>
          </a:prstGeom>
          <a:solidFill>
            <a:schemeClr val="bg1">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t>居住</a:t>
            </a:r>
            <a:endParaRPr kumimoji="1" lang="en-US" altLang="ja-JP" sz="1100" dirty="0" smtClean="0"/>
          </a:p>
          <a:p>
            <a:pPr algn="ctr"/>
            <a:r>
              <a:rPr lang="ja-JP" altLang="en-US" sz="1100" dirty="0" smtClean="0"/>
              <a:t>安定確保計画</a:t>
            </a:r>
            <a:r>
              <a:rPr lang="ja-JP" altLang="en-US" sz="1100" dirty="0"/>
              <a:t>策定</a:t>
            </a:r>
            <a:endParaRPr kumimoji="1" lang="ja-JP" altLang="en-US" sz="1100" dirty="0"/>
          </a:p>
        </p:txBody>
      </p:sp>
      <p:sp>
        <p:nvSpPr>
          <p:cNvPr id="16" name="テキスト ボックス 15"/>
          <p:cNvSpPr txBox="1"/>
          <p:nvPr/>
        </p:nvSpPr>
        <p:spPr>
          <a:xfrm>
            <a:off x="1868947" y="2397045"/>
            <a:ext cx="1194558" cy="261610"/>
          </a:xfrm>
          <a:prstGeom prst="rect">
            <a:avLst/>
          </a:prstGeom>
          <a:solidFill>
            <a:schemeClr val="bg1"/>
          </a:solidFill>
          <a:ln>
            <a:solidFill>
              <a:schemeClr val="tx1"/>
            </a:solidFill>
          </a:ln>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rPr>
              <a:t>・諮問、部会設置</a:t>
            </a:r>
            <a:endParaRPr kumimoji="1" lang="ja-JP" altLang="en-US" sz="110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6044121" y="2431106"/>
            <a:ext cx="678391" cy="261610"/>
          </a:xfrm>
          <a:prstGeom prst="rect">
            <a:avLst/>
          </a:prstGeom>
          <a:solidFill>
            <a:schemeClr val="bg1"/>
          </a:solidFill>
          <a:ln>
            <a:solidFill>
              <a:schemeClr val="tx1"/>
            </a:solidFill>
          </a:ln>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rPr>
              <a:t>・答申</a:t>
            </a:r>
            <a:r>
              <a:rPr lang="ja-JP" altLang="en-US" sz="1100" dirty="0">
                <a:latin typeface="Meiryo UI" panose="020B0604030504040204" pitchFamily="50" charset="-128"/>
                <a:ea typeface="Meiryo UI" panose="020B0604030504040204" pitchFamily="50" charset="-128"/>
              </a:rPr>
              <a:t>案</a:t>
            </a:r>
            <a:endParaRPr kumimoji="1" lang="ja-JP" altLang="en-US" sz="1100" dirty="0">
              <a:latin typeface="Meiryo UI" panose="020B0604030504040204" pitchFamily="50" charset="-128"/>
              <a:ea typeface="Meiryo UI" panose="020B0604030504040204" pitchFamily="50" charset="-128"/>
            </a:endParaRPr>
          </a:p>
        </p:txBody>
      </p:sp>
      <p:sp>
        <p:nvSpPr>
          <p:cNvPr id="46" name="スライド番号プレースホルダー 2"/>
          <p:cNvSpPr txBox="1">
            <a:spLocks/>
          </p:cNvSpPr>
          <p:nvPr/>
        </p:nvSpPr>
        <p:spPr>
          <a:xfrm>
            <a:off x="8654004" y="8142711"/>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latin typeface="Meiryo UI" panose="020B0604030504040204" pitchFamily="50" charset="-128"/>
                <a:ea typeface="Meiryo UI" panose="020B0604030504040204" pitchFamily="50" charset="-128"/>
              </a:rPr>
              <a:pPr/>
              <a:t>1</a:t>
            </a:fld>
            <a:endParaRPr lang="ja-JP" altLang="en-US" sz="1400">
              <a:solidFill>
                <a:schemeClr val="tx1"/>
              </a:solidFill>
              <a:latin typeface="Meiryo UI" panose="020B0604030504040204" pitchFamily="50" charset="-128"/>
              <a:ea typeface="Meiryo UI" panose="020B0604030504040204" pitchFamily="50" charset="-128"/>
            </a:endParaRPr>
          </a:p>
        </p:txBody>
      </p:sp>
      <p:cxnSp>
        <p:nvCxnSpPr>
          <p:cNvPr id="15" name="直線矢印コネクタ 14"/>
          <p:cNvCxnSpPr>
            <a:stCxn id="29" idx="2"/>
          </p:cNvCxnSpPr>
          <p:nvPr/>
        </p:nvCxnSpPr>
        <p:spPr>
          <a:xfrm flipH="1">
            <a:off x="6356537" y="2692716"/>
            <a:ext cx="26780" cy="3371916"/>
          </a:xfrm>
          <a:prstGeom prst="straightConnector1">
            <a:avLst/>
          </a:prstGeom>
          <a:ln w="1905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2104054" y="3672412"/>
            <a:ext cx="1078779" cy="384721"/>
          </a:xfrm>
          <a:prstGeom prst="rect">
            <a:avLst/>
          </a:prstGeom>
          <a:solidFill>
            <a:schemeClr val="bg1"/>
          </a:solidFill>
          <a:ln>
            <a:solidFill>
              <a:schemeClr val="tx1"/>
            </a:solidFill>
          </a:ln>
        </p:spPr>
        <p:txBody>
          <a:bodyPr wrap="square" bIns="0" rtlCol="0">
            <a:spAutoFit/>
          </a:bodyPr>
          <a:lstStyle/>
          <a:p>
            <a:r>
              <a:rPr kumimoji="1" lang="ja-JP" altLang="en-US" sz="1100" dirty="0" smtClean="0">
                <a:latin typeface="Meiryo UI" panose="020B0604030504040204" pitchFamily="50" charset="-128"/>
                <a:ea typeface="Meiryo UI" panose="020B0604030504040204" pitchFamily="50" charset="-128"/>
              </a:rPr>
              <a:t>・答申</a:t>
            </a:r>
            <a:r>
              <a:rPr lang="ja-JP" altLang="en-US" sz="1100" dirty="0" smtClean="0">
                <a:latin typeface="Meiryo UI" panose="020B0604030504040204" pitchFamily="50" charset="-128"/>
                <a:ea typeface="Meiryo UI" panose="020B0604030504040204" pitchFamily="50" charset="-128"/>
              </a:rPr>
              <a:t>案</a:t>
            </a:r>
            <a:endParaRPr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・部会移行</a:t>
            </a:r>
            <a:endParaRPr kumimoji="1" lang="ja-JP" altLang="en-US" sz="1100" dirty="0">
              <a:latin typeface="Meiryo UI" panose="020B0604030504040204" pitchFamily="50" charset="-128"/>
              <a:ea typeface="Meiryo UI" panose="020B0604030504040204" pitchFamily="50" charset="-128"/>
            </a:endParaRPr>
          </a:p>
        </p:txBody>
      </p:sp>
      <p:sp>
        <p:nvSpPr>
          <p:cNvPr id="30" name="角丸四角形 29"/>
          <p:cNvSpPr/>
          <p:nvPr/>
        </p:nvSpPr>
        <p:spPr>
          <a:xfrm>
            <a:off x="3452590" y="5712034"/>
            <a:ext cx="455524" cy="862768"/>
          </a:xfrm>
          <a:prstGeom prst="roundRect">
            <a:avLst/>
          </a:prstGeom>
          <a:solidFill>
            <a:schemeClr val="bg1">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t>耐震</a:t>
            </a:r>
            <a:r>
              <a:rPr kumimoji="1" lang="en-US" altLang="ja-JP" sz="1100" dirty="0" smtClean="0"/>
              <a:t>10</a:t>
            </a:r>
            <a:r>
              <a:rPr kumimoji="1" lang="ja-JP" altLang="en-US" sz="1100" dirty="0" smtClean="0"/>
              <a:t>ヵ年戦略</a:t>
            </a:r>
            <a:endParaRPr kumimoji="1" lang="en-US" altLang="ja-JP" sz="1100" dirty="0" smtClean="0"/>
          </a:p>
          <a:p>
            <a:pPr algn="ctr"/>
            <a:r>
              <a:rPr lang="ja-JP" altLang="en-US" sz="1100" dirty="0" smtClean="0"/>
              <a:t>改</a:t>
            </a:r>
            <a:r>
              <a:rPr lang="ja-JP" altLang="en-US" sz="1100" dirty="0"/>
              <a:t>定</a:t>
            </a:r>
            <a:endParaRPr kumimoji="1" lang="ja-JP" altLang="en-US" sz="1100" dirty="0"/>
          </a:p>
        </p:txBody>
      </p:sp>
      <p:sp>
        <p:nvSpPr>
          <p:cNvPr id="38" name="楕円 37"/>
          <p:cNvSpPr/>
          <p:nvPr/>
        </p:nvSpPr>
        <p:spPr>
          <a:xfrm>
            <a:off x="8080970" y="2799722"/>
            <a:ext cx="422838" cy="1396511"/>
          </a:xfrm>
          <a:prstGeom prst="ellipse">
            <a:avLst/>
          </a:prstGeom>
          <a:solidFill>
            <a:schemeClr val="accent3">
              <a:lumMod val="60000"/>
              <a:lumOff val="4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2" name="正方形/長方形 41"/>
          <p:cNvSpPr/>
          <p:nvPr/>
        </p:nvSpPr>
        <p:spPr>
          <a:xfrm>
            <a:off x="3637043" y="2720765"/>
            <a:ext cx="214560" cy="1475469"/>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廃　止</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3620457" y="4322751"/>
            <a:ext cx="231145" cy="110655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廃　止</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49" name="角丸四角形 48"/>
          <p:cNvSpPr/>
          <p:nvPr/>
        </p:nvSpPr>
        <p:spPr>
          <a:xfrm>
            <a:off x="7664617" y="1714040"/>
            <a:ext cx="282405" cy="908601"/>
          </a:xfrm>
          <a:prstGeom prst="roundRect">
            <a:avLst/>
          </a:prstGeom>
          <a:solidFill>
            <a:schemeClr val="accent3">
              <a:lumMod val="60000"/>
              <a:lumOff val="4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0" name="テキスト ボックス 49"/>
          <p:cNvSpPr txBox="1"/>
          <p:nvPr/>
        </p:nvSpPr>
        <p:spPr>
          <a:xfrm>
            <a:off x="7611500" y="1769773"/>
            <a:ext cx="400110" cy="810478"/>
          </a:xfrm>
          <a:prstGeom prst="rect">
            <a:avLst/>
          </a:prstGeom>
          <a:noFill/>
        </p:spPr>
        <p:txBody>
          <a:bodyPr vert="eaVert" wrap="none" rtlCol="0">
            <a:spAutoFit/>
          </a:bodyPr>
          <a:lstStyle/>
          <a:p>
            <a:r>
              <a:rPr kumimoji="1" lang="ja-JP" altLang="en-US" sz="1400" dirty="0" smtClean="0">
                <a:latin typeface="Meiryo UI" panose="020B0604030504040204" pitchFamily="50" charset="-128"/>
                <a:ea typeface="Meiryo UI" panose="020B0604030504040204" pitchFamily="50" charset="-128"/>
              </a:rPr>
              <a:t>委員改選</a:t>
            </a:r>
            <a:endParaRPr kumimoji="1" lang="ja-JP" altLang="en-US" sz="14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8107723" y="2946833"/>
            <a:ext cx="369332" cy="1015663"/>
          </a:xfrm>
          <a:prstGeom prst="rect">
            <a:avLst/>
          </a:prstGeom>
          <a:noFill/>
        </p:spPr>
        <p:txBody>
          <a:bodyPr vert="eaVert" wrap="none" rtlCol="0">
            <a:spAutoFit/>
          </a:bodyPr>
          <a:lstStyle/>
          <a:p>
            <a:r>
              <a:rPr lang="ja-JP" altLang="en-US" sz="1200" dirty="0">
                <a:latin typeface="Meiryo UI" panose="020B0604030504040204" pitchFamily="50" charset="-128"/>
                <a:ea typeface="Meiryo UI" panose="020B0604030504040204" pitchFamily="50" charset="-128"/>
              </a:rPr>
              <a:t>専門</a:t>
            </a:r>
            <a:r>
              <a:rPr kumimoji="1" lang="ja-JP" altLang="en-US" sz="1200" dirty="0" smtClean="0">
                <a:latin typeface="Meiryo UI" panose="020B0604030504040204" pitchFamily="50" charset="-128"/>
                <a:ea typeface="Meiryo UI" panose="020B0604030504040204" pitchFamily="50" charset="-128"/>
              </a:rPr>
              <a:t>委員委嘱</a:t>
            </a:r>
            <a:endParaRPr kumimoji="1" lang="ja-JP" altLang="en-US" sz="1200" dirty="0">
              <a:latin typeface="Meiryo UI" panose="020B0604030504040204" pitchFamily="50" charset="-128"/>
              <a:ea typeface="Meiryo UI" panose="020B0604030504040204" pitchFamily="50" charset="-128"/>
            </a:endParaRPr>
          </a:p>
        </p:txBody>
      </p:sp>
      <p:cxnSp>
        <p:nvCxnSpPr>
          <p:cNvPr id="51" name="直線矢印コネクタ 50"/>
          <p:cNvCxnSpPr/>
          <p:nvPr/>
        </p:nvCxnSpPr>
        <p:spPr>
          <a:xfrm>
            <a:off x="2580455" y="6208487"/>
            <a:ext cx="847698" cy="3765"/>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sp>
        <p:nvSpPr>
          <p:cNvPr id="52" name="テキスト ボックス 51"/>
          <p:cNvSpPr txBox="1"/>
          <p:nvPr/>
        </p:nvSpPr>
        <p:spPr>
          <a:xfrm>
            <a:off x="2753504" y="6274422"/>
            <a:ext cx="641522"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パブコメ</a:t>
            </a:r>
            <a:endParaRPr kumimoji="1" lang="ja-JP" altLang="en-US" sz="1200" dirty="0">
              <a:latin typeface="Meiryo UI" panose="020B0604030504040204" pitchFamily="50" charset="-128"/>
              <a:ea typeface="Meiryo UI" panose="020B0604030504040204" pitchFamily="50" charset="-128"/>
            </a:endParaRPr>
          </a:p>
        </p:txBody>
      </p:sp>
      <p:cxnSp>
        <p:nvCxnSpPr>
          <p:cNvPr id="53" name="直線矢印コネクタ 52"/>
          <p:cNvCxnSpPr/>
          <p:nvPr/>
        </p:nvCxnSpPr>
        <p:spPr>
          <a:xfrm flipH="1">
            <a:off x="2510765" y="4057133"/>
            <a:ext cx="12126" cy="2165671"/>
          </a:xfrm>
          <a:prstGeom prst="straightConnector1">
            <a:avLst/>
          </a:prstGeom>
          <a:ln w="1905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sp>
        <p:nvSpPr>
          <p:cNvPr id="54" name="ホームベース 53"/>
          <p:cNvSpPr/>
          <p:nvPr/>
        </p:nvSpPr>
        <p:spPr>
          <a:xfrm>
            <a:off x="536993" y="3000923"/>
            <a:ext cx="1616996" cy="927678"/>
          </a:xfrm>
          <a:prstGeom prst="homePlate">
            <a:avLst>
              <a:gd name="adj" fmla="val 19086"/>
            </a:avLst>
          </a:prstGeom>
          <a:solidFill>
            <a:schemeClr val="accent3">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621000" y="3027415"/>
            <a:ext cx="1309974" cy="738664"/>
          </a:xfrm>
          <a:prstGeom prst="rect">
            <a:avLst/>
          </a:prstGeom>
          <a:noFill/>
        </p:spPr>
        <p:txBody>
          <a:bodyPr wrap="none" rtlCol="0">
            <a:spAutoFit/>
          </a:bodyPr>
          <a:lstStyle/>
          <a:p>
            <a:r>
              <a:rPr lang="en-US" altLang="ja-JP" sz="1050" dirty="0" smtClean="0">
                <a:latin typeface="Meiryo UI" panose="020B0604030504040204" pitchFamily="50" charset="-128"/>
                <a:ea typeface="Meiryo UI" panose="020B0604030504040204" pitchFamily="50" charset="-128"/>
              </a:rPr>
              <a:t>R</a:t>
            </a:r>
            <a:r>
              <a:rPr lang="ja-JP" altLang="en-US" sz="1050" dirty="0" smtClean="0">
                <a:latin typeface="Meiryo UI" panose="020B0604030504040204" pitchFamily="50" charset="-128"/>
                <a:ea typeface="Meiryo UI" panose="020B0604030504040204" pitchFamily="50" charset="-128"/>
              </a:rPr>
              <a:t>２中間見直し</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・現状分析</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・課題抽出</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・新たな取組み　　等</a:t>
            </a:r>
            <a:endParaRPr lang="en-US" altLang="ja-JP" sz="1050" dirty="0">
              <a:latin typeface="Meiryo UI" panose="020B0604030504040204" pitchFamily="50" charset="-128"/>
              <a:ea typeface="Meiryo UI" panose="020B0604030504040204" pitchFamily="50" charset="-128"/>
            </a:endParaRPr>
          </a:p>
        </p:txBody>
      </p:sp>
      <p:sp>
        <p:nvSpPr>
          <p:cNvPr id="39" name="ホームベース 38"/>
          <p:cNvSpPr/>
          <p:nvPr/>
        </p:nvSpPr>
        <p:spPr>
          <a:xfrm>
            <a:off x="8611581" y="2956207"/>
            <a:ext cx="394804" cy="1058243"/>
          </a:xfrm>
          <a:prstGeom prst="homePlate">
            <a:avLst>
              <a:gd name="adj" fmla="val 19086"/>
            </a:avLst>
          </a:prstGeom>
          <a:solidFill>
            <a:schemeClr val="accent3">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8554923" y="3182506"/>
            <a:ext cx="400110" cy="630942"/>
          </a:xfrm>
          <a:prstGeom prst="rect">
            <a:avLst/>
          </a:prstGeom>
          <a:noFill/>
        </p:spPr>
        <p:txBody>
          <a:bodyPr vert="eaVert" wrap="none" rtlCol="0">
            <a:spAutoFit/>
          </a:bodyPr>
          <a:lstStyle/>
          <a:p>
            <a:r>
              <a:rPr lang="ja-JP" altLang="en-US" sz="1400" dirty="0" smtClean="0">
                <a:latin typeface="Meiryo UI" panose="020B0604030504040204" pitchFamily="50" charset="-128"/>
                <a:ea typeface="Meiryo UI" panose="020B0604030504040204" pitchFamily="50" charset="-128"/>
              </a:rPr>
              <a:t>部　会</a:t>
            </a:r>
            <a:endParaRPr lang="en-US" altLang="ja-JP" sz="1400" dirty="0" smtClean="0">
              <a:latin typeface="Meiryo UI" panose="020B0604030504040204" pitchFamily="50" charset="-128"/>
              <a:ea typeface="Meiryo UI" panose="020B0604030504040204" pitchFamily="50" charset="-128"/>
            </a:endParaRPr>
          </a:p>
        </p:txBody>
      </p:sp>
      <p:sp>
        <p:nvSpPr>
          <p:cNvPr id="57" name="正方形/長方形 56"/>
          <p:cNvSpPr/>
          <p:nvPr/>
        </p:nvSpPr>
        <p:spPr>
          <a:xfrm>
            <a:off x="2298644" y="2808660"/>
            <a:ext cx="391826" cy="760931"/>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審議会</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592849" y="4609218"/>
            <a:ext cx="391826" cy="760931"/>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審議会</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0" name="正方形/長方形 59"/>
          <p:cNvSpPr/>
          <p:nvPr/>
        </p:nvSpPr>
        <p:spPr>
          <a:xfrm>
            <a:off x="6165827" y="1670176"/>
            <a:ext cx="391826" cy="734844"/>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審議会</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2282978" y="1663008"/>
            <a:ext cx="391826" cy="760931"/>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審議会</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5297530" y="4560556"/>
            <a:ext cx="400110" cy="630942"/>
          </a:xfrm>
          <a:prstGeom prst="rect">
            <a:avLst/>
          </a:prstGeom>
          <a:noFill/>
        </p:spPr>
        <p:txBody>
          <a:bodyPr vert="eaVert" wrap="none" rtlCol="0">
            <a:spAutoFit/>
          </a:bodyPr>
          <a:lstStyle/>
          <a:p>
            <a:r>
              <a:rPr lang="ja-JP" altLang="en-US" sz="1400" dirty="0" smtClean="0">
                <a:latin typeface="Meiryo UI" panose="020B0604030504040204" pitchFamily="50" charset="-128"/>
                <a:ea typeface="Meiryo UI" panose="020B0604030504040204" pitchFamily="50" charset="-128"/>
              </a:rPr>
              <a:t>部　会</a:t>
            </a:r>
            <a:endParaRPr lang="en-US" altLang="ja-JP" sz="1400" dirty="0" smtClean="0">
              <a:latin typeface="Meiryo UI" panose="020B0604030504040204" pitchFamily="50" charset="-128"/>
              <a:ea typeface="Meiryo UI" panose="020B0604030504040204" pitchFamily="50" charset="-128"/>
            </a:endParaRPr>
          </a:p>
        </p:txBody>
      </p:sp>
      <p:sp>
        <p:nvSpPr>
          <p:cNvPr id="62" name="タイトル 1">
            <a:extLst>
              <a:ext uri="{FF2B5EF4-FFF2-40B4-BE49-F238E27FC236}">
                <a16:creationId xmlns:a16="http://schemas.microsoft.com/office/drawing/2014/main" id="{8231F3CC-994B-4D2A-9E68-2667CED93EF8}"/>
              </a:ext>
            </a:extLst>
          </p:cNvPr>
          <p:cNvSpPr>
            <a:spLocks noGrp="1"/>
          </p:cNvSpPr>
          <p:nvPr>
            <p:ph type="title"/>
          </p:nvPr>
        </p:nvSpPr>
        <p:spPr>
          <a:xfrm>
            <a:off x="0" y="471050"/>
            <a:ext cx="7019925" cy="404813"/>
          </a:xfrm>
        </p:spPr>
        <p:txBody>
          <a:bodyPr/>
          <a:lstStyle/>
          <a:p>
            <a:pPr algn="l"/>
            <a:r>
              <a:rPr kumimoji="1" lang="ja-JP" altLang="en-US" dirty="0" smtClean="0"/>
              <a:t>審議会再編スケジュール（案）</a:t>
            </a:r>
            <a:endParaRPr kumimoji="1" lang="ja-JP" altLang="en-US" dirty="0"/>
          </a:p>
        </p:txBody>
      </p:sp>
    </p:spTree>
    <p:extLst>
      <p:ext uri="{BB962C8B-B14F-4D97-AF65-F5344CB8AC3E}">
        <p14:creationId xmlns:p14="http://schemas.microsoft.com/office/powerpoint/2010/main" val="3624541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5"/>
        </a:solidFill>
        <a:ln w="6350">
          <a:noFill/>
        </a:ln>
        <a:effectLst/>
      </a:spPr>
      <a:bodyPr wrap="square" tIns="108000" bIns="108000">
        <a:spAutoFit/>
      </a:bodyPr>
      <a:lstStyle>
        <a:defPPr marL="85725" marR="967105" algn="l">
          <a:tabLst>
            <a:tab pos="11791950" algn="l"/>
          </a:tabLst>
          <a:defRPr sz="1600" dirty="0">
            <a:latin typeface="Meiryo UI" panose="020B0604030504040204" pitchFamily="50" charset="-128"/>
            <a:ea typeface="Meiryo UI" panose="020B0604030504040204" pitchFamily="50" charset="-128"/>
          </a:defRPr>
        </a:defPPr>
      </a:lstStyle>
      <a:style>
        <a:lnRef idx="2">
          <a:schemeClr val="accent2"/>
        </a:lnRef>
        <a:fillRef idx="1">
          <a:schemeClr val="lt1"/>
        </a:fillRef>
        <a:effectRef idx="0">
          <a:schemeClr val="accent2"/>
        </a:effectRef>
        <a:fontRef idx="minor">
          <a:schemeClr val="dk1"/>
        </a:fontRef>
      </a: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33065</TotalTime>
  <Words>326</Words>
  <Application>Microsoft Office PowerPoint</Application>
  <PresentationFormat>画面に合わせる (4:3)</PresentationFormat>
  <Paragraphs>85</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HGP創英角ｺﾞｼｯｸUB</vt:lpstr>
      <vt:lpstr>Meiryo UI</vt:lpstr>
      <vt:lpstr>ＭＳ Ｐゴシック</vt:lpstr>
      <vt:lpstr>ＭＳ ゴシック</vt:lpstr>
      <vt:lpstr>ＭＳ 明朝</vt:lpstr>
      <vt:lpstr>Arial</vt:lpstr>
      <vt:lpstr>Calibri</vt:lpstr>
      <vt:lpstr>Times New Roman</vt:lpstr>
      <vt:lpstr>標準デザイン</vt:lpstr>
      <vt:lpstr>今後の検討体制について</vt:lpstr>
      <vt:lpstr>審議会再編スケジュール（案）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平谷　忠雄</dc:creator>
  <cp:lastModifiedBy>榊　泰輔</cp:lastModifiedBy>
  <cp:revision>1379</cp:revision>
  <cp:lastPrinted>2020-11-19T01:59:26Z</cp:lastPrinted>
  <dcterms:created xsi:type="dcterms:W3CDTF">2018-04-17T05:43:55Z</dcterms:created>
  <dcterms:modified xsi:type="dcterms:W3CDTF">2021-01-08T00:45:19Z</dcterms:modified>
</cp:coreProperties>
</file>