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sldIdLst>
    <p:sldId id="267" r:id="rId2"/>
  </p:sldIdLst>
  <p:sldSz cx="6858000" cy="9906000" type="A4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ECFF"/>
    <a:srgbClr val="66FFFF"/>
    <a:srgbClr val="CCFF33"/>
    <a:srgbClr val="FFFF66"/>
    <a:srgbClr val="FFFF99"/>
    <a:srgbClr val="996600"/>
    <a:srgbClr val="33CC33"/>
    <a:srgbClr val="FF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406" y="4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0" y="8"/>
            <a:ext cx="2984656" cy="500934"/>
          </a:xfrm>
          <a:prstGeom prst="rect">
            <a:avLst/>
          </a:prstGeom>
        </p:spPr>
        <p:txBody>
          <a:bodyPr vert="horz" lIns="92220" tIns="46110" rIns="92220" bIns="461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903" y="8"/>
            <a:ext cx="2984656" cy="500934"/>
          </a:xfrm>
          <a:prstGeom prst="rect">
            <a:avLst/>
          </a:prstGeom>
        </p:spPr>
        <p:txBody>
          <a:bodyPr vert="horz" lIns="92220" tIns="46110" rIns="92220" bIns="46110" rtlCol="0"/>
          <a:lstStyle>
            <a:lvl1pPr algn="r">
              <a:defRPr sz="1200"/>
            </a:lvl1pPr>
          </a:lstStyle>
          <a:p>
            <a:fld id="{61328C93-FF6B-4BE6-BD2E-7D4AEC5F46C9}" type="datetimeFigureOut">
              <a:rPr kumimoji="1" lang="ja-JP" altLang="en-US" smtClean="0"/>
              <a:t>2019/10/4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752475"/>
            <a:ext cx="2601913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0" tIns="46110" rIns="92220" bIns="4611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9148" y="4759687"/>
            <a:ext cx="5509888" cy="4508416"/>
          </a:xfrm>
          <a:prstGeom prst="rect">
            <a:avLst/>
          </a:prstGeom>
        </p:spPr>
        <p:txBody>
          <a:bodyPr vert="horz" lIns="92220" tIns="46110" rIns="92220" bIns="4611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0" y="9517774"/>
            <a:ext cx="2984656" cy="500933"/>
          </a:xfrm>
          <a:prstGeom prst="rect">
            <a:avLst/>
          </a:prstGeom>
        </p:spPr>
        <p:txBody>
          <a:bodyPr vert="horz" lIns="92220" tIns="46110" rIns="92220" bIns="461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903" y="9517774"/>
            <a:ext cx="2984656" cy="500933"/>
          </a:xfrm>
          <a:prstGeom prst="rect">
            <a:avLst/>
          </a:prstGeom>
        </p:spPr>
        <p:txBody>
          <a:bodyPr vert="horz" lIns="92220" tIns="46110" rIns="92220" bIns="46110" rtlCol="0" anchor="b"/>
          <a:lstStyle>
            <a:lvl1pPr algn="r">
              <a:defRPr sz="1200"/>
            </a:lvl1pPr>
          </a:lstStyle>
          <a:p>
            <a:fld id="{7B945D4F-26F7-46E4-9094-5E43D27AB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41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45D4F-26F7-46E4-9094-5E43D27AB09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7231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ADC7B-1ECE-44A3-BAF3-BD28663B85D7}" type="datetime1">
              <a:rPr kumimoji="1" lang="ja-JP" altLang="en-US" smtClean="0"/>
              <a:t>2019/10/4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68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E09A-6CCE-4674-8F7D-F6AF673A29A9}" type="datetime1">
              <a:rPr kumimoji="1" lang="ja-JP" altLang="en-US" smtClean="0"/>
              <a:t>2019/10/4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321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8659-5A4D-48ED-A9AB-1BA83283136C}" type="datetime1">
              <a:rPr kumimoji="1" lang="ja-JP" altLang="en-US" smtClean="0"/>
              <a:t>2019/10/4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26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B0D1-E700-4995-92FD-39CF0C1D9E75}" type="datetime1">
              <a:rPr kumimoji="1" lang="ja-JP" altLang="en-US" smtClean="0"/>
              <a:t>2019/10/4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86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A2F7-9444-47E9-91EB-C5908D3656A7}" type="datetime1">
              <a:rPr kumimoji="1" lang="ja-JP" altLang="en-US" smtClean="0"/>
              <a:t>2019/10/4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286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C1-12EC-4B19-9E28-A9D6831ABEE3}" type="datetime1">
              <a:rPr kumimoji="1" lang="ja-JP" altLang="en-US" smtClean="0"/>
              <a:t>2019/10/4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15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472B-9C32-464D-A6BA-D1C79E834D81}" type="datetime1">
              <a:rPr kumimoji="1" lang="ja-JP" altLang="en-US" smtClean="0"/>
              <a:t>2019/10/4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14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2576C-BD93-418A-8692-F5393BCCE959}" type="datetime1">
              <a:rPr kumimoji="1" lang="ja-JP" altLang="en-US" smtClean="0"/>
              <a:t>2019/10/4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6702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CBBD-B447-46D2-B5DC-BD6744E4604D}" type="datetime1">
              <a:rPr kumimoji="1" lang="ja-JP" altLang="en-US" smtClean="0"/>
              <a:t>2019/10/4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03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EDD0-313D-48DD-9B7A-F22121A6ECBA}" type="datetime1">
              <a:rPr kumimoji="1" lang="ja-JP" altLang="en-US" smtClean="0"/>
              <a:t>2019/10/4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61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90BF-0A3F-4536-B053-09C351BDF117}" type="datetime1">
              <a:rPr kumimoji="1" lang="ja-JP" altLang="en-US" smtClean="0"/>
              <a:t>2019/10/4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65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4A63D-5AEB-44CE-ADDB-81375E231EDB}" type="datetime1">
              <a:rPr kumimoji="1" lang="ja-JP" altLang="en-US" smtClean="0"/>
              <a:t>2019/10/4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FF394-488E-4A02-8616-AEC495817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52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microsoft.com/office/2007/relationships/hdphoto" Target="../media/hdphoto6.wdp"/><Relationship Id="rId3" Type="http://schemas.openxmlformats.org/officeDocument/2006/relationships/image" Target="../media/image1.png"/><Relationship Id="rId21" Type="http://schemas.openxmlformats.org/officeDocument/2006/relationships/image" Target="../media/image12.emf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emf"/><Relationship Id="rId20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emf"/><Relationship Id="rId5" Type="http://schemas.openxmlformats.org/officeDocument/2006/relationships/image" Target="../media/image2.png"/><Relationship Id="rId15" Type="http://schemas.openxmlformats.org/officeDocument/2006/relationships/image" Target="../media/image8.emf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openxmlformats.org/officeDocument/2006/relationships/image" Target="../media/image7.emf"/><Relationship Id="rId2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60648" y="128464"/>
            <a:ext cx="6336704" cy="931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260648" y="1098055"/>
            <a:ext cx="63367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4615408" y="128464"/>
            <a:ext cx="0" cy="9695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579565" y="263962"/>
            <a:ext cx="1981944" cy="656590"/>
          </a:xfrm>
          <a:prstGeom prst="rect">
            <a:avLst/>
          </a:prstGeom>
          <a:noFill/>
        </p:spPr>
        <p:txBody>
          <a:bodyPr wrap="square" lIns="216000" rIns="180000" rtlCol="0">
            <a:spAutoFit/>
          </a:bodyPr>
          <a:lstStyle/>
          <a:p>
            <a:pPr algn="dist">
              <a:lnSpc>
                <a:spcPts val="2200"/>
              </a:lnSpc>
            </a:pPr>
            <a:r>
              <a:rPr lang="ja-JP" altLang="en-US" sz="1600" dirty="0" smtClean="0"/>
              <a:t>　</a:t>
            </a:r>
            <a:r>
              <a:rPr lang="ja-JP" altLang="en-US" sz="1600" dirty="0"/>
              <a:t>大阪府警察</a:t>
            </a:r>
            <a:r>
              <a:rPr lang="ja-JP" altLang="en-US" sz="1600" dirty="0" smtClean="0"/>
              <a:t>本部</a:t>
            </a:r>
            <a:endParaRPr lang="en-US" altLang="ja-JP" sz="1600" dirty="0" smtClean="0"/>
          </a:p>
          <a:p>
            <a:pPr algn="dist">
              <a:lnSpc>
                <a:spcPts val="2200"/>
              </a:lnSpc>
            </a:pPr>
            <a:r>
              <a:rPr lang="ja-JP" altLang="en-US" sz="1600" dirty="0"/>
              <a:t>特殊詐欺対策室</a:t>
            </a:r>
            <a:endParaRPr lang="en-US" altLang="ja-JP" sz="1600" dirty="0"/>
          </a:p>
        </p:txBody>
      </p:sp>
      <p:sp>
        <p:nvSpPr>
          <p:cNvPr id="10" name="正方形/長方形 9"/>
          <p:cNvSpPr/>
          <p:nvPr/>
        </p:nvSpPr>
        <p:spPr>
          <a:xfrm>
            <a:off x="404664" y="149112"/>
            <a:ext cx="3989372" cy="923330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ja-JP" altLang="en-US" sz="5400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ゴシック体S" pitchFamily="50" charset="-128"/>
                <a:ea typeface="AR Pゴシック体S" pitchFamily="50" charset="-128"/>
              </a:rPr>
              <a:t>防犯速報</a:t>
            </a:r>
            <a:endParaRPr lang="ja-JP" altLang="en-US" sz="5400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ゴシック体S" pitchFamily="50" charset="-128"/>
              <a:ea typeface="AR Pゴシック体S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5219454" y="7229955"/>
            <a:ext cx="1286839" cy="1129590"/>
          </a:xfrm>
          <a:prstGeom prst="roundRect">
            <a:avLst/>
          </a:prstGeom>
          <a:ln w="63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just"/>
            <a:r>
              <a:rPr lang="ja-JP" altLang="en-US" sz="1200" dirty="0" smtClean="0"/>
              <a:t>キャッシュカードを</a:t>
            </a:r>
            <a:r>
              <a:rPr lang="ja-JP" altLang="en-US" sz="1200" dirty="0"/>
              <a:t>だまし</a:t>
            </a:r>
            <a:r>
              <a:rPr lang="ja-JP" altLang="en-US" sz="1200" dirty="0" smtClean="0"/>
              <a:t>取った後、近くの</a:t>
            </a:r>
            <a:r>
              <a:rPr lang="en-US" altLang="ja-JP" sz="1200" dirty="0" smtClean="0"/>
              <a:t>ATM</a:t>
            </a:r>
            <a:r>
              <a:rPr lang="ja-JP" altLang="en-US" sz="1200" dirty="0" smtClean="0"/>
              <a:t>で現金を引き出します。</a:t>
            </a:r>
            <a:endParaRPr lang="en-US" altLang="ja-JP" sz="1200" dirty="0" smtClean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38895" y="2832001"/>
            <a:ext cx="4447923" cy="903706"/>
            <a:chOff x="335525" y="4664968"/>
            <a:chExt cx="4447923" cy="90370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5059" y1="22065" x2="16413" y2="44737"/>
                          <a14:foregroundMark x1="7107" y1="33198" x2="8629" y2="23887"/>
                          <a14:backgroundMark x1="38409" y1="22672" x2="70558" y2="96154"/>
                          <a14:backgroundMark x1="14044" y1="86842" x2="82741" y2="88664"/>
                          <a14:backgroundMark x1="8122" y1="72267" x2="80880" y2="84413"/>
                          <a14:backgroundMark x1="62775" y1="14980" x2="72081" y2="80364"/>
                          <a14:backgroundMark x1="16413" y1="64575" x2="96447" y2="63563"/>
                          <a14:backgroundMark x1="38917" y1="44737" x2="93570" y2="47166"/>
                          <a14:backgroundMark x1="31134" y1="37854" x2="75465" y2="89676"/>
                          <a14:backgroundMark x1="17428" y1="96761" x2="83249" y2="93320"/>
                          <a14:backgroundMark x1="92555" y1="76923" x2="46193" y2="23887"/>
                          <a14:backgroundMark x1="22843" y1="56478" x2="56853" y2="57085"/>
                          <a14:backgroundMark x1="66667" y1="57085" x2="66667" y2="57085"/>
                          <a14:backgroundMark x1="55499" y1="53036" x2="55499" y2="53036"/>
                          <a14:backgroundMark x1="58883" y1="59312" x2="72081" y2="45344"/>
                          <a14:backgroundMark x1="42809" y1="95547" x2="34010" y2="85628"/>
                          <a14:backgroundMark x1="59898" y1="47773" x2="62775" y2="32591"/>
                          <a14:backgroundMark x1="54484" y1="48381" x2="49069" y2="33198"/>
                          <a14:backgroundMark x1="39932" y1="47773" x2="41794" y2="331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2" r="69645" b="40320"/>
            <a:stretch/>
          </p:blipFill>
          <p:spPr bwMode="auto">
            <a:xfrm>
              <a:off x="335525" y="4664968"/>
              <a:ext cx="733629" cy="903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角丸四角形吹き出し 43"/>
            <p:cNvSpPr/>
            <p:nvPr/>
          </p:nvSpPr>
          <p:spPr>
            <a:xfrm>
              <a:off x="1069153" y="4736976"/>
              <a:ext cx="3714295" cy="792000"/>
            </a:xfrm>
            <a:prstGeom prst="wedgeRoundRectCallout">
              <a:avLst>
                <a:gd name="adj1" fmla="val -54337"/>
                <a:gd name="adj2" fmla="val 17857"/>
                <a:gd name="adj3" fmla="val 1666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ja-JP" altLang="en-US" sz="1200" dirty="0"/>
                <a:t>もしもし</a:t>
              </a:r>
              <a:r>
                <a:rPr lang="ja-JP" altLang="en-US" sz="1200" dirty="0" smtClean="0"/>
                <a:t>、○○市役所の□□と言います。</a:t>
              </a:r>
              <a:endParaRPr lang="en-US" altLang="ja-JP" sz="1200" dirty="0" smtClean="0"/>
            </a:p>
            <a:p>
              <a:pPr algn="just"/>
              <a:r>
                <a:rPr lang="ja-JP" altLang="en-US" sz="1200" dirty="0" smtClean="0"/>
                <a:t>あなたに保険料（医療費）の還付金があります。</a:t>
              </a:r>
              <a:endParaRPr lang="en-US" altLang="ja-JP" sz="1200" dirty="0" smtClean="0"/>
            </a:p>
            <a:p>
              <a:pPr algn="just"/>
              <a:r>
                <a:rPr lang="ja-JP" altLang="en-US" sz="1200" dirty="0" smtClean="0"/>
                <a:t>口座に振り込みますので、どちらの銀行の口座をお持ちですか。</a:t>
              </a:r>
              <a:endParaRPr lang="en-US" altLang="ja-JP" sz="1200" dirty="0" smtClean="0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960643" y="3602242"/>
            <a:ext cx="4413452" cy="722878"/>
            <a:chOff x="1360410" y="5203429"/>
            <a:chExt cx="4072443" cy="72287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28257" y1="60931" x2="28257" y2="60931"/>
                          <a14:foregroundMark x1="44162" y1="56275" x2="44162" y2="56275"/>
                          <a14:foregroundMark x1="53130" y1="59109" x2="53130" y2="59109"/>
                          <a14:foregroundMark x1="35702" y1="55061" x2="61083" y2="61538"/>
                          <a14:foregroundMark x1="43147" y1="69231" x2="57530" y2="61538"/>
                          <a14:foregroundMark x1="57022" y1="87045" x2="45178" y2="68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16" t="21590" r="16567"/>
            <a:stretch/>
          </p:blipFill>
          <p:spPr bwMode="auto">
            <a:xfrm>
              <a:off x="4640756" y="5203429"/>
              <a:ext cx="792097" cy="722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角丸四角形吹き出し 44"/>
            <p:cNvSpPr/>
            <p:nvPr/>
          </p:nvSpPr>
          <p:spPr>
            <a:xfrm>
              <a:off x="1360410" y="5340644"/>
              <a:ext cx="3219177" cy="432000"/>
            </a:xfrm>
            <a:prstGeom prst="wedgeRoundRectCallout">
              <a:avLst>
                <a:gd name="adj1" fmla="val 53460"/>
                <a:gd name="adj2" fmla="val 18887"/>
                <a:gd name="adj3" fmla="val 16667"/>
              </a:avLst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ja-JP" altLang="en-US" sz="1200" dirty="0"/>
                <a:t>お金</a:t>
              </a:r>
              <a:r>
                <a:rPr lang="ja-JP" altLang="en-US" sz="1200" dirty="0" smtClean="0"/>
                <a:t>が戻ってくるんですか。</a:t>
              </a:r>
              <a:endParaRPr lang="en-US" altLang="ja-JP" sz="1200" dirty="0" smtClean="0"/>
            </a:p>
            <a:p>
              <a:pPr algn="just"/>
              <a:r>
                <a:rPr lang="ja-JP" altLang="en-US" sz="1200" dirty="0" smtClean="0"/>
                <a:t>△△銀行の口座を持っていますが。</a:t>
              </a:r>
              <a:endParaRPr lang="en-US" altLang="ja-JP" sz="1200" dirty="0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249672" y="4057694"/>
            <a:ext cx="4437146" cy="887549"/>
            <a:chOff x="268001" y="5796752"/>
            <a:chExt cx="4548958" cy="887549"/>
          </a:xfrm>
        </p:grpSpPr>
        <p:pic>
          <p:nvPicPr>
            <p:cNvPr id="39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5059" y1="22065" x2="16413" y2="44737"/>
                          <a14:foregroundMark x1="7107" y1="33198" x2="8629" y2="23887"/>
                          <a14:backgroundMark x1="38409" y1="22672" x2="70558" y2="96154"/>
                          <a14:backgroundMark x1="14044" y1="86842" x2="82741" y2="88664"/>
                          <a14:backgroundMark x1="8122" y1="72267" x2="80880" y2="84413"/>
                          <a14:backgroundMark x1="62775" y1="14980" x2="72081" y2="80364"/>
                          <a14:backgroundMark x1="16413" y1="64575" x2="96447" y2="63563"/>
                          <a14:backgroundMark x1="38917" y1="44737" x2="93570" y2="47166"/>
                          <a14:backgroundMark x1="31134" y1="37854" x2="75465" y2="89676"/>
                          <a14:backgroundMark x1="17428" y1="96761" x2="83249" y2="93320"/>
                          <a14:backgroundMark x1="92555" y1="76923" x2="46193" y2="23887"/>
                          <a14:backgroundMark x1="22843" y1="56478" x2="56853" y2="57085"/>
                          <a14:backgroundMark x1="66667" y1="57085" x2="66667" y2="57085"/>
                          <a14:backgroundMark x1="55499" y1="53036" x2="55499" y2="53036"/>
                          <a14:backgroundMark x1="58883" y1="59312" x2="72081" y2="45344"/>
                          <a14:backgroundMark x1="42809" y1="95547" x2="34010" y2="85628"/>
                          <a14:backgroundMark x1="59898" y1="47773" x2="62775" y2="32591"/>
                          <a14:backgroundMark x1="54484" y1="48381" x2="49069" y2="33198"/>
                          <a14:backgroundMark x1="39932" y1="47773" x2="41794" y2="331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2" r="69645" b="40320"/>
            <a:stretch/>
          </p:blipFill>
          <p:spPr bwMode="auto">
            <a:xfrm>
              <a:off x="268001" y="5796752"/>
              <a:ext cx="720513" cy="887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角丸四角形吹き出し 56"/>
            <p:cNvSpPr/>
            <p:nvPr/>
          </p:nvSpPr>
          <p:spPr>
            <a:xfrm>
              <a:off x="1009068" y="5977311"/>
              <a:ext cx="3807891" cy="473681"/>
            </a:xfrm>
            <a:prstGeom prst="wedgeRoundRectCallout">
              <a:avLst>
                <a:gd name="adj1" fmla="val -53055"/>
                <a:gd name="adj2" fmla="val 5574"/>
                <a:gd name="adj3" fmla="val 1666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200" dirty="0"/>
                <a:t>そうです</a:t>
              </a:r>
              <a:r>
                <a:rPr lang="ja-JP" altLang="en-US" sz="1200" dirty="0" smtClean="0"/>
                <a:t>か。それでは△△銀行に連絡します。</a:t>
              </a:r>
              <a:endParaRPr lang="en-US" altLang="ja-JP" sz="1200" dirty="0" smtClean="0"/>
            </a:p>
            <a:p>
              <a:r>
                <a:rPr lang="ja-JP" altLang="en-US" sz="1200" dirty="0"/>
                <a:t>銀行</a:t>
              </a:r>
              <a:r>
                <a:rPr lang="ja-JP" altLang="en-US" sz="1200" dirty="0" smtClean="0"/>
                <a:t>の者から</a:t>
              </a:r>
              <a:r>
                <a:rPr lang="ja-JP" altLang="en-US" sz="1200" dirty="0"/>
                <a:t>手続について</a:t>
              </a:r>
              <a:r>
                <a:rPr lang="ja-JP" altLang="en-US" sz="1200" dirty="0" smtClean="0"/>
                <a:t>の</a:t>
              </a:r>
              <a:r>
                <a:rPr lang="ja-JP" altLang="en-US" sz="1200" dirty="0"/>
                <a:t>電話</a:t>
              </a:r>
              <a:r>
                <a:rPr lang="ja-JP" altLang="en-US" sz="1200" dirty="0" smtClean="0"/>
                <a:t>があると思います。</a:t>
              </a:r>
              <a:endParaRPr lang="en-US" altLang="ja-JP" sz="1200" dirty="0" smtClean="0"/>
            </a:p>
          </p:txBody>
        </p:sp>
      </p:grpSp>
      <p:sp>
        <p:nvSpPr>
          <p:cNvPr id="56" name="正方形/長方形 55"/>
          <p:cNvSpPr/>
          <p:nvPr/>
        </p:nvSpPr>
        <p:spPr>
          <a:xfrm>
            <a:off x="260648" y="9081839"/>
            <a:ext cx="6336703" cy="504000"/>
          </a:xfrm>
          <a:prstGeom prst="rect">
            <a:avLst/>
          </a:prstGeom>
          <a:solidFill>
            <a:srgbClr val="92D05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ja-JP" altLang="en-US" sz="1600" dirty="0">
                <a:solidFill>
                  <a:schemeClr val="tx1"/>
                </a:solidFill>
                <a:latin typeface="ＦＡ Ｐ ゴシック" panose="020B0600000000000000" pitchFamily="50" charset="-128"/>
                <a:ea typeface="ＦＡ Ｐ ゴシック" panose="020B0600000000000000" pitchFamily="50" charset="-128"/>
              </a:rPr>
              <a:t>役所</a:t>
            </a:r>
            <a:r>
              <a:rPr lang="ja-JP" altLang="en-US" sz="1600" dirty="0" smtClean="0">
                <a:solidFill>
                  <a:schemeClr val="tx1"/>
                </a:solidFill>
                <a:latin typeface="ＦＡ Ｐ ゴシック" panose="020B0600000000000000" pitchFamily="50" charset="-128"/>
                <a:ea typeface="ＦＡ Ｐ ゴシック" panose="020B0600000000000000" pitchFamily="50" charset="-128"/>
              </a:rPr>
              <a:t>や</a:t>
            </a:r>
            <a:r>
              <a:rPr lang="ja-JP" altLang="en-US" sz="1600" dirty="0">
                <a:solidFill>
                  <a:schemeClr val="tx1"/>
                </a:solidFill>
                <a:latin typeface="ＦＡ Ｐ ゴシック" panose="020B0600000000000000" pitchFamily="50" charset="-128"/>
                <a:ea typeface="ＦＡ Ｐ ゴシック" panose="020B0600000000000000" pitchFamily="50" charset="-128"/>
              </a:rPr>
              <a:t>銀行</a:t>
            </a:r>
            <a:r>
              <a:rPr lang="ja-JP" altLang="en-US" sz="1600" dirty="0" smtClean="0">
                <a:solidFill>
                  <a:schemeClr val="tx1"/>
                </a:solidFill>
                <a:latin typeface="ＦＡ Ｐ ゴシック" panose="020B0600000000000000" pitchFamily="50" charset="-128"/>
                <a:ea typeface="ＦＡ Ｐ ゴシック" panose="020B0600000000000000" pitchFamily="50" charset="-128"/>
              </a:rPr>
              <a:t>がキャッシュカードの暗証番号を聞いたり、</a:t>
            </a:r>
            <a:endParaRPr lang="en-US" altLang="ja-JP" sz="1600" dirty="0" smtClean="0">
              <a:solidFill>
                <a:schemeClr val="tx1"/>
              </a:solidFill>
              <a:latin typeface="ＦＡ Ｐ ゴシック" panose="020B0600000000000000" pitchFamily="50" charset="-128"/>
              <a:ea typeface="ＦＡ Ｐ ゴシック" panose="020B0600000000000000" pitchFamily="50" charset="-128"/>
            </a:endParaRPr>
          </a:p>
          <a:p>
            <a:pPr algn="dist"/>
            <a:r>
              <a:rPr lang="ja-JP" altLang="en-US" sz="1600" dirty="0" smtClean="0">
                <a:solidFill>
                  <a:schemeClr val="tx1"/>
                </a:solidFill>
                <a:latin typeface="ＦＡ Ｐ ゴシック" panose="020B0600000000000000" pitchFamily="50" charset="-128"/>
                <a:ea typeface="ＦＡ Ｐ ゴシック" panose="020B0600000000000000" pitchFamily="50" charset="-128"/>
              </a:rPr>
              <a:t>自宅までキャッシュカードを取りに来ることは絶対にありません！</a:t>
            </a:r>
            <a:endParaRPr lang="en-US" altLang="ja-JP" sz="1600" dirty="0" smtClean="0">
              <a:solidFill>
                <a:schemeClr val="tx1"/>
              </a:solidFill>
              <a:latin typeface="ＦＡ Ｐ ゴシック" panose="020B0600000000000000" pitchFamily="50" charset="-128"/>
              <a:ea typeface="ＦＡ Ｐ ゴシック" panose="020B0600000000000000" pitchFamily="50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972526" y="6701237"/>
            <a:ext cx="4259609" cy="720080"/>
            <a:chOff x="848560" y="6682785"/>
            <a:chExt cx="4259609" cy="720080"/>
          </a:xfrm>
        </p:grpSpPr>
        <p:pic>
          <p:nvPicPr>
            <p:cNvPr id="40" name="Picture 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28257" y1="60931" x2="28257" y2="60931"/>
                          <a14:foregroundMark x1="44162" y1="56275" x2="44162" y2="56275"/>
                          <a14:foregroundMark x1="53130" y1="59109" x2="53130" y2="59109"/>
                          <a14:foregroundMark x1="35702" y1="55061" x2="61083" y2="61538"/>
                          <a14:foregroundMark x1="43147" y1="69231" x2="57530" y2="61538"/>
                          <a14:foregroundMark x1="57022" y1="87045" x2="45178" y2="68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16" t="21590" r="16567"/>
            <a:stretch/>
          </p:blipFill>
          <p:spPr bwMode="auto">
            <a:xfrm>
              <a:off x="4319139" y="6682785"/>
              <a:ext cx="789030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角丸四角形吹き出し 58"/>
            <p:cNvSpPr/>
            <p:nvPr/>
          </p:nvSpPr>
          <p:spPr>
            <a:xfrm>
              <a:off x="848560" y="6879408"/>
              <a:ext cx="3435530" cy="326833"/>
            </a:xfrm>
            <a:prstGeom prst="wedgeRoundRectCallout">
              <a:avLst>
                <a:gd name="adj1" fmla="val 54106"/>
                <a:gd name="adj2" fmla="val 12389"/>
                <a:gd name="adj3" fmla="val 16667"/>
              </a:avLst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200" spc="300" dirty="0"/>
                <a:t>そうなんです</a:t>
              </a:r>
              <a:r>
                <a:rPr lang="ja-JP" altLang="en-US" sz="1200" spc="300" dirty="0" smtClean="0"/>
                <a:t>か。</a:t>
              </a:r>
              <a:r>
                <a:rPr lang="ja-JP" altLang="en-US" sz="1200" spc="300" dirty="0"/>
                <a:t>わかりました</a:t>
              </a:r>
              <a:r>
                <a:rPr lang="ja-JP" altLang="en-US" sz="1200" spc="300" dirty="0" smtClean="0"/>
                <a:t>。</a:t>
              </a:r>
              <a:endParaRPr lang="en-US" altLang="ja-JP" sz="1200" spc="300" dirty="0" smtClean="0"/>
            </a:p>
          </p:txBody>
        </p:sp>
      </p:grpSp>
      <p:sp>
        <p:nvSpPr>
          <p:cNvPr id="51" name="角丸四角形吹き出し 50"/>
          <p:cNvSpPr/>
          <p:nvPr/>
        </p:nvSpPr>
        <p:spPr>
          <a:xfrm>
            <a:off x="972523" y="4762749"/>
            <a:ext cx="3714295" cy="622299"/>
          </a:xfrm>
          <a:prstGeom prst="wedgeRoundRectCallout">
            <a:avLst>
              <a:gd name="adj1" fmla="val -53829"/>
              <a:gd name="adj2" fmla="val 6664"/>
              <a:gd name="adj3" fmla="val 1666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sz="1200" dirty="0" smtClean="0"/>
              <a:t>もしもし。△△銀行です。○○市役所から連絡を受けてお電話しました。還付金の振込み手続きをしますので、口座番号と暗証番号を教えてください。</a:t>
            </a:r>
            <a:endParaRPr lang="en-US" altLang="ja-JP" sz="1200" dirty="0" smtClean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377650" y="8413660"/>
            <a:ext cx="6116747" cy="615221"/>
            <a:chOff x="377650" y="8442235"/>
            <a:chExt cx="6116747" cy="615221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7744" y="8442236"/>
              <a:ext cx="606653" cy="615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ホームベース 15"/>
            <p:cNvSpPr/>
            <p:nvPr/>
          </p:nvSpPr>
          <p:spPr>
            <a:xfrm>
              <a:off x="377650" y="8442235"/>
              <a:ext cx="5465999" cy="612000"/>
            </a:xfrm>
            <a:prstGeom prst="homePlat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>
                <a:lnSpc>
                  <a:spcPts val="2300"/>
                </a:lnSpc>
              </a:pPr>
              <a:r>
                <a:rPr kumimoji="1" lang="ja-JP" altLang="en-US" sz="1400" spc="-20" dirty="0" smtClean="0">
                  <a:solidFill>
                    <a:schemeClr val="tx1"/>
                  </a:solidFill>
                  <a:latin typeface="ＦＡ Ｐ ゴシック" panose="020B0600000000000000" pitchFamily="50" charset="-128"/>
                  <a:ea typeface="ＦＡ Ｐ ゴシック" panose="020B0600000000000000" pitchFamily="50" charset="-128"/>
                </a:rPr>
                <a:t>このような電話は</a:t>
              </a:r>
              <a:r>
                <a:rPr kumimoji="1" lang="ja-JP" altLang="en-US" sz="2000" b="1" spc="-20" dirty="0" smtClean="0">
                  <a:solidFill>
                    <a:schemeClr val="tx1"/>
                  </a:solidFill>
                  <a:latin typeface="ＦＡ Ｐ ゴシック" panose="020B0600000000000000" pitchFamily="50" charset="-128"/>
                  <a:ea typeface="ＦＡ Ｐ ゴシック" panose="020B0600000000000000" pitchFamily="50" charset="-128"/>
                </a:rPr>
                <a:t>詐欺</a:t>
              </a:r>
              <a:r>
                <a:rPr kumimoji="1" lang="ja-JP" altLang="en-US" sz="1400" spc="-20" dirty="0" smtClean="0">
                  <a:solidFill>
                    <a:schemeClr val="tx1"/>
                  </a:solidFill>
                  <a:latin typeface="ＦＡ Ｐ ゴシック" panose="020B0600000000000000" pitchFamily="50" charset="-128"/>
                  <a:ea typeface="ＦＡ Ｐ ゴシック" panose="020B0600000000000000" pitchFamily="50" charset="-128"/>
                </a:rPr>
                <a:t>です！！他人に</a:t>
              </a:r>
              <a:r>
                <a:rPr kumimoji="1" lang="ja-JP" altLang="en-US" b="1" spc="-20" dirty="0" smtClean="0">
                  <a:solidFill>
                    <a:schemeClr val="tx1"/>
                  </a:solidFill>
                  <a:latin typeface="+mj-ea"/>
                  <a:ea typeface="+mj-ea"/>
                </a:rPr>
                <a:t>キャッシュカード</a:t>
              </a:r>
              <a:r>
                <a:rPr kumimoji="1" lang="ja-JP" altLang="en-US" sz="1600" dirty="0" smtClean="0">
                  <a:solidFill>
                    <a:schemeClr val="tx1"/>
                  </a:solidFill>
                  <a:latin typeface="ＦＡ Ｐ ゴシック" panose="020B0600000000000000" pitchFamily="50" charset="-128"/>
                  <a:ea typeface="ＦＡ Ｐ ゴシック" panose="020B0600000000000000" pitchFamily="50" charset="-128"/>
                </a:rPr>
                <a:t>を</a:t>
              </a:r>
              <a:endParaRPr kumimoji="1" lang="en-US" altLang="ja-JP" sz="1400" dirty="0" smtClean="0">
                <a:solidFill>
                  <a:schemeClr val="tx1"/>
                </a:solidFill>
                <a:latin typeface="ＦＡ Ｐ ゴシック" panose="020B0600000000000000" pitchFamily="50" charset="-128"/>
                <a:ea typeface="ＦＡ Ｐ ゴシック" panose="020B0600000000000000" pitchFamily="50" charset="-128"/>
              </a:endParaRPr>
            </a:p>
            <a:p>
              <a:pPr algn="dist">
                <a:lnSpc>
                  <a:spcPts val="2300"/>
                </a:lnSpc>
              </a:pPr>
              <a:r>
                <a:rPr kumimoji="1" lang="ja-JP" altLang="en-US" sz="1400" dirty="0" smtClean="0">
                  <a:solidFill>
                    <a:schemeClr val="tx1"/>
                  </a:solidFill>
                  <a:latin typeface="ＦＡ Ｐ ゴシック" panose="020B0600000000000000" pitchFamily="50" charset="-128"/>
                  <a:ea typeface="ＦＡ Ｐ ゴシック" panose="020B0600000000000000" pitchFamily="50" charset="-128"/>
                </a:rPr>
                <a:t>渡したり、</a:t>
              </a:r>
              <a:r>
                <a:rPr lang="ja-JP" altLang="en-US" sz="2000" b="1" dirty="0">
                  <a:solidFill>
                    <a:schemeClr val="tx1"/>
                  </a:solidFill>
                  <a:latin typeface="ＦＡ Ｐ ゴシック" panose="020B0600000000000000" pitchFamily="50" charset="-128"/>
                  <a:ea typeface="ＦＡ Ｐ ゴシック" panose="020B0600000000000000" pitchFamily="50" charset="-128"/>
                </a:rPr>
                <a:t>暗証</a:t>
              </a:r>
              <a:r>
                <a:rPr kumimoji="1" lang="ja-JP" altLang="en-US" sz="2000" b="1" dirty="0" smtClean="0">
                  <a:solidFill>
                    <a:schemeClr val="tx1"/>
                  </a:solidFill>
                  <a:latin typeface="ＦＡ Ｐ ゴシック" panose="020B0600000000000000" pitchFamily="50" charset="-128"/>
                  <a:ea typeface="ＦＡ Ｐ ゴシック" panose="020B0600000000000000" pitchFamily="50" charset="-128"/>
                </a:rPr>
                <a:t>番号</a:t>
              </a:r>
              <a:r>
                <a:rPr kumimoji="1" lang="ja-JP" altLang="en-US" sz="1400" dirty="0" smtClean="0">
                  <a:solidFill>
                    <a:schemeClr val="tx1"/>
                  </a:solidFill>
                  <a:latin typeface="ＦＡ Ｐ ゴシック" panose="020B0600000000000000" pitchFamily="50" charset="-128"/>
                  <a:ea typeface="ＦＡ Ｐ ゴシック" panose="020B0600000000000000" pitchFamily="50" charset="-128"/>
                </a:rPr>
                <a:t>を教えたりしないようにしてください。</a:t>
              </a:r>
              <a:endParaRPr kumimoji="1" lang="ja-JP" altLang="en-US" sz="1400" dirty="0">
                <a:solidFill>
                  <a:schemeClr val="tx1"/>
                </a:solidFill>
                <a:latin typeface="ＦＡ Ｐ ゴシック" panose="020B0600000000000000" pitchFamily="50" charset="-128"/>
                <a:ea typeface="ＦＡ Ｐ ゴシック" panose="020B0600000000000000" pitchFamily="50" charset="-128"/>
              </a:endParaRPr>
            </a:p>
          </p:txBody>
        </p:sp>
      </p:grpSp>
      <p:sp>
        <p:nvSpPr>
          <p:cNvPr id="58" name="正方形/長方形 57"/>
          <p:cNvSpPr/>
          <p:nvPr/>
        </p:nvSpPr>
        <p:spPr>
          <a:xfrm>
            <a:off x="260648" y="1136577"/>
            <a:ext cx="6336704" cy="122413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4400"/>
              </a:lnSpc>
            </a:pPr>
            <a:endParaRPr lang="en-US" altLang="ja-JP" sz="4400" dirty="0" smtClean="0">
              <a:solidFill>
                <a:schemeClr val="tx1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ctr">
              <a:lnSpc>
                <a:spcPts val="4400"/>
              </a:lnSpc>
            </a:pPr>
            <a:r>
              <a:rPr lang="ja-JP" altLang="en-US" sz="3600" spc="300" dirty="0" smtClean="0">
                <a:solidFill>
                  <a:schemeClr val="tx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（キャッシュカード詐取型）</a:t>
            </a:r>
            <a:endParaRPr lang="ja-JP" altLang="en-US" sz="3600" spc="300" dirty="0">
              <a:solidFill>
                <a:schemeClr val="tx1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grpSp>
        <p:nvGrpSpPr>
          <p:cNvPr id="61" name="グループ化 60"/>
          <p:cNvGrpSpPr/>
          <p:nvPr/>
        </p:nvGrpSpPr>
        <p:grpSpPr>
          <a:xfrm>
            <a:off x="5696974" y="1072442"/>
            <a:ext cx="898597" cy="712208"/>
            <a:chOff x="5428500" y="1060429"/>
            <a:chExt cx="835985" cy="845588"/>
          </a:xfrm>
        </p:grpSpPr>
        <p:sp>
          <p:nvSpPr>
            <p:cNvPr id="62" name="星 24 61"/>
            <p:cNvSpPr/>
            <p:nvPr/>
          </p:nvSpPr>
          <p:spPr>
            <a:xfrm>
              <a:off x="5428500" y="1136576"/>
              <a:ext cx="826368" cy="769441"/>
            </a:xfrm>
            <a:prstGeom prst="star24">
              <a:avLst/>
            </a:prstGeom>
            <a:solidFill>
              <a:srgbClr val="FF00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5515562" y="1060429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 smtClean="0">
                  <a:latin typeface="AR Pゴシック体S" panose="020B0A00000000000000" pitchFamily="50" charset="-128"/>
                  <a:ea typeface="AR Pゴシック体S" panose="020B0A00000000000000" pitchFamily="50" charset="-128"/>
                </a:rPr>
                <a:t>！</a:t>
              </a:r>
              <a:endParaRPr kumimoji="1" lang="ja-JP" altLang="en-US" sz="4400" dirty="0">
                <a:latin typeface="AR Pゴシック体S" panose="020B0A00000000000000" pitchFamily="50" charset="-128"/>
                <a:ea typeface="AR Pゴシック体S" panose="020B0A00000000000000" pitchFamily="50" charset="-128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332656" y="2381698"/>
            <a:ext cx="6262915" cy="585217"/>
            <a:chOff x="332656" y="2457898"/>
            <a:chExt cx="6262915" cy="585217"/>
          </a:xfrm>
        </p:grpSpPr>
        <p:sp>
          <p:nvSpPr>
            <p:cNvPr id="30" name="ホームベース 29"/>
            <p:cNvSpPr/>
            <p:nvPr/>
          </p:nvSpPr>
          <p:spPr>
            <a:xfrm>
              <a:off x="332656" y="2504728"/>
              <a:ext cx="5661726" cy="432048"/>
            </a:xfrm>
            <a:prstGeom prst="homePlat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/>
            <a:lstStyle/>
            <a:p>
              <a:pPr algn="just">
                <a:lnSpc>
                  <a:spcPts val="2400"/>
                </a:lnSpc>
              </a:pPr>
              <a:r>
                <a:rPr lang="ja-JP" altLang="en-US" sz="1400" spc="-80" dirty="0" smtClean="0">
                  <a:solidFill>
                    <a:schemeClr val="tx1"/>
                  </a:solidFill>
                  <a:latin typeface="ＤＨＰ特太ゴシック体" panose="020B0500000000000000" pitchFamily="50" charset="-128"/>
                  <a:ea typeface="ＤＨＰ特太ゴシック体" panose="020B0500000000000000" pitchFamily="50" charset="-128"/>
                  <a:cs typeface="メイリオ" panose="020B0604030504040204" pitchFamily="50" charset="-128"/>
                </a:rPr>
                <a:t>役所職員や銀行員になりすまして、キャッシュカードをだましとる手口！！</a:t>
              </a:r>
              <a:endParaRPr kumimoji="1" lang="ja-JP" altLang="en-US" sz="1400" spc="-80" dirty="0">
                <a:solidFill>
                  <a:schemeClr val="tx1"/>
                </a:solidFill>
                <a:latin typeface="AR明朝体U" panose="02020A09000000000000" pitchFamily="17" charset="-128"/>
                <a:ea typeface="AR明朝体U" panose="02020A09000000000000" pitchFamily="17" charset="-128"/>
                <a:cs typeface="メイリオ" panose="020B0604030504040204" pitchFamily="50" charset="-128"/>
              </a:endParaRPr>
            </a:p>
          </p:txBody>
        </p:sp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8503" y="2457898"/>
              <a:ext cx="577068" cy="585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グループ化 20"/>
          <p:cNvGrpSpPr/>
          <p:nvPr/>
        </p:nvGrpSpPr>
        <p:grpSpPr>
          <a:xfrm>
            <a:off x="972526" y="7654325"/>
            <a:ext cx="4301581" cy="705220"/>
            <a:chOff x="972526" y="7711475"/>
            <a:chExt cx="4301581" cy="705220"/>
          </a:xfrm>
        </p:grpSpPr>
        <p:pic>
          <p:nvPicPr>
            <p:cNvPr id="65" name="Picture 2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28257" y1="60931" x2="28257" y2="60931"/>
                          <a14:foregroundMark x1="44162" y1="56275" x2="44162" y2="56275"/>
                          <a14:foregroundMark x1="53130" y1="59109" x2="53130" y2="59109"/>
                          <a14:foregroundMark x1="35702" y1="55061" x2="61083" y2="61538"/>
                          <a14:foregroundMark x1="43147" y1="69231" x2="57530" y2="61538"/>
                          <a14:foregroundMark x1="57022" y1="87045" x2="45178" y2="68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16" t="21590" r="16567"/>
            <a:stretch/>
          </p:blipFill>
          <p:spPr bwMode="auto">
            <a:xfrm>
              <a:off x="4501359" y="7711475"/>
              <a:ext cx="772748" cy="705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角丸四角形吹き出し 65"/>
            <p:cNvSpPr/>
            <p:nvPr/>
          </p:nvSpPr>
          <p:spPr>
            <a:xfrm>
              <a:off x="972526" y="8064085"/>
              <a:ext cx="3491443" cy="295539"/>
            </a:xfrm>
            <a:prstGeom prst="wedgeRoundRectCallout">
              <a:avLst>
                <a:gd name="adj1" fmla="val 54106"/>
                <a:gd name="adj2" fmla="val 12389"/>
                <a:gd name="adj3" fmla="val 16667"/>
              </a:avLst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ja-JP" altLang="en-US" sz="1200" spc="300" dirty="0" smtClean="0"/>
                <a:t>わかりました。よろしくお願いします。</a:t>
              </a:r>
              <a:endParaRPr lang="en-US" altLang="ja-JP" sz="1200" spc="300" dirty="0" smtClean="0"/>
            </a:p>
          </p:txBody>
        </p:sp>
      </p:grpSp>
      <p:sp>
        <p:nvSpPr>
          <p:cNvPr id="60" name="角丸四角形吹き出し 59"/>
          <p:cNvSpPr/>
          <p:nvPr/>
        </p:nvSpPr>
        <p:spPr>
          <a:xfrm>
            <a:off x="935297" y="7500700"/>
            <a:ext cx="3751521" cy="432048"/>
          </a:xfrm>
          <a:prstGeom prst="wedgeRoundRectCallout">
            <a:avLst>
              <a:gd name="adj1" fmla="val -53579"/>
              <a:gd name="adj2" fmla="val 3307"/>
              <a:gd name="adj3" fmla="val 1666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sz="1200" dirty="0" smtClean="0"/>
              <a:t>△△銀行です。キャッシュカードを受け取りに来ました。新しいカードは後日、自宅に送ります。</a:t>
            </a:r>
            <a:endParaRPr lang="en-US" altLang="ja-JP" sz="1200" dirty="0" smtClean="0"/>
          </a:p>
        </p:txBody>
      </p:sp>
      <p:sp>
        <p:nvSpPr>
          <p:cNvPr id="2" name="角丸四角形 1"/>
          <p:cNvSpPr/>
          <p:nvPr/>
        </p:nvSpPr>
        <p:spPr>
          <a:xfrm>
            <a:off x="5232135" y="2968798"/>
            <a:ext cx="1295088" cy="945219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ja-JP" altLang="en-US" sz="1200" dirty="0" smtClean="0"/>
              <a:t>役所の職員を名乗</a:t>
            </a:r>
            <a:r>
              <a:rPr lang="ja-JP" altLang="en-US" sz="1200" dirty="0"/>
              <a:t>り</a:t>
            </a:r>
            <a:r>
              <a:rPr lang="ja-JP" altLang="en-US" sz="1200" dirty="0" smtClean="0"/>
              <a:t>、「還付金がある」と言って喜ばせます。</a:t>
            </a:r>
            <a:endParaRPr lang="en-US" altLang="ja-JP" sz="1200" spc="-100" dirty="0" smtClean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260648" y="1064568"/>
            <a:ext cx="5436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4400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還付</a:t>
            </a:r>
            <a:r>
              <a:rPr lang="ja-JP" altLang="en-US" sz="4400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金名目詐欺</a:t>
            </a:r>
            <a:endParaRPr lang="en-US" altLang="ja-JP" sz="4400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643" y="3690224"/>
            <a:ext cx="521105" cy="43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5" name="グループ化 74"/>
          <p:cNvGrpSpPr/>
          <p:nvPr/>
        </p:nvGrpSpPr>
        <p:grpSpPr>
          <a:xfrm>
            <a:off x="1883045" y="9633520"/>
            <a:ext cx="3091909" cy="216353"/>
            <a:chOff x="2529644" y="9673652"/>
            <a:chExt cx="3091909" cy="216353"/>
          </a:xfrm>
        </p:grpSpPr>
        <p:sp>
          <p:nvSpPr>
            <p:cNvPr id="76" name="角丸四角形 75"/>
            <p:cNvSpPr/>
            <p:nvPr/>
          </p:nvSpPr>
          <p:spPr>
            <a:xfrm>
              <a:off x="2529644" y="9673652"/>
              <a:ext cx="2264731" cy="189486"/>
            </a:xfrm>
            <a:prstGeom prst="roundRect">
              <a:avLst/>
            </a:prstGeom>
            <a:ln w="31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 smtClean="0"/>
                <a:t>大阪府警察</a:t>
              </a:r>
              <a:r>
                <a:rPr lang="ja-JP" altLang="en-US" sz="1100" dirty="0"/>
                <a:t>　</a:t>
              </a:r>
              <a:r>
                <a:rPr lang="ja-JP" altLang="en-US" sz="1100" dirty="0" smtClean="0"/>
                <a:t>特殊詐欺</a:t>
              </a:r>
              <a:endParaRPr kumimoji="1" lang="en-US" altLang="ja-JP" sz="1100" dirty="0" smtClean="0"/>
            </a:p>
          </p:txBody>
        </p:sp>
        <p:grpSp>
          <p:nvGrpSpPr>
            <p:cNvPr id="77" name="グループ化 76"/>
            <p:cNvGrpSpPr/>
            <p:nvPr/>
          </p:nvGrpSpPr>
          <p:grpSpPr>
            <a:xfrm>
              <a:off x="4874701" y="9673652"/>
              <a:ext cx="746852" cy="216353"/>
              <a:chOff x="4303005" y="9149037"/>
              <a:chExt cx="1563922" cy="543961"/>
            </a:xfrm>
          </p:grpSpPr>
          <p:pic>
            <p:nvPicPr>
              <p:cNvPr id="78" name="Picture 3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3005" y="9149037"/>
                <a:ext cx="1500953" cy="4980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9" name="Picture 4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2668" y="9172045"/>
                <a:ext cx="404259" cy="520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cxnSp>
        <p:nvCxnSpPr>
          <p:cNvPr id="23" name="直線コネクタ 22"/>
          <p:cNvCxnSpPr/>
          <p:nvPr/>
        </p:nvCxnSpPr>
        <p:spPr>
          <a:xfrm>
            <a:off x="4705868" y="3228009"/>
            <a:ext cx="526267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グループ化 12"/>
          <p:cNvGrpSpPr/>
          <p:nvPr/>
        </p:nvGrpSpPr>
        <p:grpSpPr>
          <a:xfrm>
            <a:off x="4686818" y="5622611"/>
            <a:ext cx="1814490" cy="1360974"/>
            <a:chOff x="4737811" y="4506883"/>
            <a:chExt cx="1814490" cy="1360974"/>
          </a:xfrm>
        </p:grpSpPr>
        <p:sp>
          <p:nvSpPr>
            <p:cNvPr id="73" name="角丸四角形 72"/>
            <p:cNvSpPr/>
            <p:nvPr/>
          </p:nvSpPr>
          <p:spPr>
            <a:xfrm>
              <a:off x="5265462" y="4506883"/>
              <a:ext cx="1286839" cy="1360974"/>
            </a:xfrm>
            <a:prstGeom prst="roundRect">
              <a:avLst/>
            </a:prstGeom>
            <a:ln w="31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ja-JP" altLang="en-US" sz="1200" dirty="0" smtClean="0"/>
                <a:t>「そのカードでは還付金が受け取れない」と言って、キャッシュカードをだまし取る口実を告げます。</a:t>
              </a:r>
              <a:endParaRPr kumimoji="1" lang="en-US" altLang="ja-JP" sz="1200" dirty="0" smtClean="0"/>
            </a:p>
          </p:txBody>
        </p:sp>
        <p:cxnSp>
          <p:nvCxnSpPr>
            <p:cNvPr id="80" name="直線コネクタ 79"/>
            <p:cNvCxnSpPr>
              <a:stCxn id="83" idx="3"/>
            </p:cNvCxnSpPr>
            <p:nvPr/>
          </p:nvCxnSpPr>
          <p:spPr>
            <a:xfrm>
              <a:off x="4737811" y="5252864"/>
              <a:ext cx="532637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1" name="直線コネクタ 80"/>
          <p:cNvCxnSpPr/>
          <p:nvPr/>
        </p:nvCxnSpPr>
        <p:spPr>
          <a:xfrm>
            <a:off x="4686818" y="7654325"/>
            <a:ext cx="532637" cy="1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29" y="6769196"/>
            <a:ext cx="521105" cy="43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65" y="8093885"/>
            <a:ext cx="495967" cy="41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9" name="グループ化 68"/>
          <p:cNvGrpSpPr/>
          <p:nvPr/>
        </p:nvGrpSpPr>
        <p:grpSpPr>
          <a:xfrm>
            <a:off x="972525" y="5221479"/>
            <a:ext cx="4358733" cy="718584"/>
            <a:chOff x="1309648" y="5054331"/>
            <a:chExt cx="4021952" cy="718584"/>
          </a:xfrm>
        </p:grpSpPr>
        <p:pic>
          <p:nvPicPr>
            <p:cNvPr id="70" name="Picture 2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>
                          <a14:foregroundMark x1="28257" y1="60931" x2="28257" y2="60931"/>
                          <a14:foregroundMark x1="44162" y1="56275" x2="44162" y2="56275"/>
                          <a14:foregroundMark x1="53130" y1="59109" x2="53130" y2="59109"/>
                          <a14:foregroundMark x1="35702" y1="55061" x2="61083" y2="61538"/>
                          <a14:foregroundMark x1="43147" y1="69231" x2="57530" y2="61538"/>
                          <a14:foregroundMark x1="57022" y1="87045" x2="45178" y2="68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16" t="21590" r="16567"/>
            <a:stretch/>
          </p:blipFill>
          <p:spPr bwMode="auto">
            <a:xfrm>
              <a:off x="4544209" y="5054331"/>
              <a:ext cx="787391" cy="718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角丸四角形吹き出し 70"/>
            <p:cNvSpPr/>
            <p:nvPr/>
          </p:nvSpPr>
          <p:spPr>
            <a:xfrm>
              <a:off x="1309648" y="5291250"/>
              <a:ext cx="3148062" cy="380987"/>
            </a:xfrm>
            <a:prstGeom prst="wedgeRoundRectCallout">
              <a:avLst>
                <a:gd name="adj1" fmla="val 53460"/>
                <a:gd name="adj2" fmla="val 18887"/>
                <a:gd name="adj3" fmla="val 16667"/>
              </a:avLst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ja-JP" altLang="en-US" sz="1200" dirty="0"/>
                <a:t>わ</a:t>
              </a:r>
              <a:r>
                <a:rPr lang="ja-JP" altLang="en-US" sz="1200" dirty="0" smtClean="0"/>
                <a:t>かりました。口座番号は・・・・で、暗証番号は</a:t>
              </a:r>
              <a:r>
                <a:rPr lang="en-US" altLang="ja-JP" sz="1200" dirty="0" smtClean="0"/>
                <a:t>××××</a:t>
              </a:r>
              <a:r>
                <a:rPr lang="ja-JP" altLang="en-US" sz="1200" dirty="0" smtClean="0"/>
                <a:t>です。</a:t>
              </a:r>
              <a:endParaRPr lang="en-US" altLang="ja-JP" sz="1200" dirty="0"/>
            </a:p>
          </p:txBody>
        </p:sp>
      </p:grpSp>
      <p:sp>
        <p:nvSpPr>
          <p:cNvPr id="83" name="角丸四角形吹き出し 82"/>
          <p:cNvSpPr/>
          <p:nvPr/>
        </p:nvSpPr>
        <p:spPr>
          <a:xfrm>
            <a:off x="911651" y="5913486"/>
            <a:ext cx="3775167" cy="910211"/>
          </a:xfrm>
          <a:prstGeom prst="wedgeRoundRectCallout">
            <a:avLst>
              <a:gd name="adj1" fmla="val -53829"/>
              <a:gd name="adj2" fmla="val 6664"/>
              <a:gd name="adj3" fmla="val 1666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ja-JP" altLang="en-US" sz="1200" dirty="0"/>
              <a:t>わかりました</a:t>
            </a:r>
            <a:r>
              <a:rPr lang="ja-JP" altLang="en-US" sz="1200" dirty="0" smtClean="0"/>
              <a:t>。しかし、あなたが持っているキャッシュカードは古いものになりますので、新しいキャッシュカードに替えないと手続きができません。銀行の者を自宅</a:t>
            </a:r>
            <a:r>
              <a:rPr lang="ja-JP" altLang="en-US" sz="1200" spc="-150" dirty="0" smtClean="0"/>
              <a:t>まで行かせますので、そのキャッシュカードを渡してください。</a:t>
            </a:r>
            <a:endParaRPr lang="en-US" altLang="ja-JP" sz="1200" spc="-150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25775" y="7195821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その後・・・</a:t>
            </a:r>
            <a:endParaRPr kumimoji="1" lang="ja-JP" altLang="en-US" sz="1400" dirty="0"/>
          </a:p>
        </p:txBody>
      </p:sp>
      <p:grpSp>
        <p:nvGrpSpPr>
          <p:cNvPr id="67" name="グループ化 66"/>
          <p:cNvGrpSpPr/>
          <p:nvPr/>
        </p:nvGrpSpPr>
        <p:grpSpPr>
          <a:xfrm>
            <a:off x="230622" y="4749151"/>
            <a:ext cx="710971" cy="838339"/>
            <a:chOff x="188640" y="6753200"/>
            <a:chExt cx="792085" cy="975714"/>
          </a:xfrm>
        </p:grpSpPr>
        <p:pic>
          <p:nvPicPr>
            <p:cNvPr id="84" name="Picture 3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>
                          <a14:foregroundMark x1="15059" y1="22065" x2="16413" y2="44737"/>
                          <a14:foregroundMark x1="7107" y1="33198" x2="8629" y2="23887"/>
                          <a14:backgroundMark x1="38409" y1="22672" x2="70558" y2="96154"/>
                          <a14:backgroundMark x1="14044" y1="86842" x2="82741" y2="88664"/>
                          <a14:backgroundMark x1="8122" y1="72267" x2="80880" y2="84413"/>
                          <a14:backgroundMark x1="62775" y1="14980" x2="72081" y2="80364"/>
                          <a14:backgroundMark x1="16413" y1="64575" x2="96447" y2="63563"/>
                          <a14:backgroundMark x1="38917" y1="44737" x2="93570" y2="47166"/>
                          <a14:backgroundMark x1="31134" y1="37854" x2="75465" y2="89676"/>
                          <a14:backgroundMark x1="17428" y1="96761" x2="83249" y2="93320"/>
                          <a14:backgroundMark x1="92555" y1="76923" x2="46193" y2="23887"/>
                          <a14:backgroundMark x1="22843" y1="56478" x2="56853" y2="57085"/>
                          <a14:backgroundMark x1="66667" y1="57085" x2="66667" y2="57085"/>
                          <a14:backgroundMark x1="55499" y1="53036" x2="55499" y2="53036"/>
                          <a14:backgroundMark x1="58883" y1="59312" x2="72081" y2="45344"/>
                          <a14:backgroundMark x1="42809" y1="95547" x2="34010" y2="85628"/>
                          <a14:backgroundMark x1="59898" y1="47773" x2="62775" y2="32591"/>
                          <a14:backgroundMark x1="54484" y1="48381" x2="49069" y2="33198"/>
                          <a14:backgroundMark x1="39932" y1="47773" x2="41794" y2="331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2" r="69645" b="40320"/>
            <a:stretch/>
          </p:blipFill>
          <p:spPr bwMode="auto">
            <a:xfrm>
              <a:off x="188640" y="6753200"/>
              <a:ext cx="792085" cy="97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2"/>
            <p:cNvPicPr>
              <a:picLocks noChangeAspect="1" noChangeArrowheads="1"/>
            </p:cNvPicPr>
            <p:nvPr/>
          </p:nvPicPr>
          <p:blipFill>
            <a:blip r:embed="rId21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650" y="6897216"/>
              <a:ext cx="505592" cy="243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6" name="グループ化 85"/>
          <p:cNvGrpSpPr/>
          <p:nvPr/>
        </p:nvGrpSpPr>
        <p:grpSpPr>
          <a:xfrm>
            <a:off x="199440" y="5768330"/>
            <a:ext cx="710971" cy="838339"/>
            <a:chOff x="188640" y="6753200"/>
            <a:chExt cx="792085" cy="975714"/>
          </a:xfrm>
        </p:grpSpPr>
        <p:pic>
          <p:nvPicPr>
            <p:cNvPr id="87" name="Picture 3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>
                          <a14:foregroundMark x1="15059" y1="22065" x2="16413" y2="44737"/>
                          <a14:foregroundMark x1="7107" y1="33198" x2="8629" y2="23887"/>
                          <a14:backgroundMark x1="38409" y1="22672" x2="70558" y2="96154"/>
                          <a14:backgroundMark x1="14044" y1="86842" x2="82741" y2="88664"/>
                          <a14:backgroundMark x1="8122" y1="72267" x2="80880" y2="84413"/>
                          <a14:backgroundMark x1="62775" y1="14980" x2="72081" y2="80364"/>
                          <a14:backgroundMark x1="16413" y1="64575" x2="96447" y2="63563"/>
                          <a14:backgroundMark x1="38917" y1="44737" x2="93570" y2="47166"/>
                          <a14:backgroundMark x1="31134" y1="37854" x2="75465" y2="89676"/>
                          <a14:backgroundMark x1="17428" y1="96761" x2="83249" y2="93320"/>
                          <a14:backgroundMark x1="92555" y1="76923" x2="46193" y2="23887"/>
                          <a14:backgroundMark x1="22843" y1="56478" x2="56853" y2="57085"/>
                          <a14:backgroundMark x1="66667" y1="57085" x2="66667" y2="57085"/>
                          <a14:backgroundMark x1="55499" y1="53036" x2="55499" y2="53036"/>
                          <a14:backgroundMark x1="58883" y1="59312" x2="72081" y2="45344"/>
                          <a14:backgroundMark x1="42809" y1="95547" x2="34010" y2="85628"/>
                          <a14:backgroundMark x1="59898" y1="47773" x2="62775" y2="32591"/>
                          <a14:backgroundMark x1="54484" y1="48381" x2="49069" y2="33198"/>
                          <a14:backgroundMark x1="39932" y1="47773" x2="41794" y2="331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2" r="69645" b="40320"/>
            <a:stretch/>
          </p:blipFill>
          <p:spPr bwMode="auto">
            <a:xfrm>
              <a:off x="188640" y="6753200"/>
              <a:ext cx="792085" cy="97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2"/>
            <p:cNvPicPr>
              <a:picLocks noChangeAspect="1" noChangeArrowheads="1"/>
            </p:cNvPicPr>
            <p:nvPr/>
          </p:nvPicPr>
          <p:blipFill>
            <a:blip r:embed="rId21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650" y="6897216"/>
              <a:ext cx="505592" cy="243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0" name="角丸四角形 89"/>
          <p:cNvSpPr/>
          <p:nvPr/>
        </p:nvSpPr>
        <p:spPr>
          <a:xfrm>
            <a:off x="5219455" y="4238253"/>
            <a:ext cx="1286839" cy="1146796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ja-JP" altLang="en-US" sz="1200" dirty="0"/>
              <a:t>「</a:t>
            </a:r>
            <a:r>
              <a:rPr lang="ja-JP" altLang="en-US" sz="1200" dirty="0" smtClean="0"/>
              <a:t>役所から連絡を受けた」と言って辻褄を合わせて、信じ込ませます。</a:t>
            </a:r>
            <a:endParaRPr kumimoji="1" lang="en-US" altLang="ja-JP" sz="1200" dirty="0" smtClean="0"/>
          </a:p>
        </p:txBody>
      </p:sp>
      <p:cxnSp>
        <p:nvCxnSpPr>
          <p:cNvPr id="91" name="直線コネクタ 90"/>
          <p:cNvCxnSpPr/>
          <p:nvPr/>
        </p:nvCxnSpPr>
        <p:spPr>
          <a:xfrm flipV="1">
            <a:off x="4686818" y="4997698"/>
            <a:ext cx="545317" cy="1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2" name="Picture 2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33"/>
          <a:stretch/>
        </p:blipFill>
        <p:spPr bwMode="auto">
          <a:xfrm flipH="1">
            <a:off x="301028" y="7349709"/>
            <a:ext cx="507794" cy="57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247" y="5168320"/>
            <a:ext cx="521105" cy="43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24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A4 210 x 297 mm</PresentationFormat>
  <Paragraphs>32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AR Pゴシック体S</vt:lpstr>
      <vt:lpstr>AR明朝体U</vt:lpstr>
      <vt:lpstr>ＤＨＰ特太ゴシック体</vt:lpstr>
      <vt:lpstr>ＦＡ Ｐ ゴシック</vt:lpstr>
      <vt:lpstr>ＭＳ Ｐゴシック</vt:lpstr>
      <vt:lpstr>メイリオ</vt:lpstr>
      <vt:lpstr>Arial</vt:lpstr>
      <vt:lpstr>Calibri</vt:lpstr>
      <vt:lpstr>Office ​​テーマ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2019-10-03T02:26:47Z</dcterms:created>
  <dcterms:modified xsi:type="dcterms:W3CDTF">2019-10-04T01:34:30Z</dcterms:modified>
</cp:coreProperties>
</file>