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62" r:id="rId1"/>
  </p:sldMasterIdLst>
  <p:sldIdLst>
    <p:sldId id="256" r:id="rId2"/>
  </p:sldIdLst>
  <p:sldSz cx="6858000" cy="9906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412" autoAdjust="0"/>
    <p:restoredTop sz="94660"/>
  </p:normalViewPr>
  <p:slideViewPr>
    <p:cSldViewPr snapToGrid="0">
      <p:cViewPr varScale="1">
        <p:scale>
          <a:sx n="49" d="100"/>
          <a:sy n="49" d="100"/>
        </p:scale>
        <p:origin x="2790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F2317-9BF4-44F1-A000-4B771EB59D0B}" type="datetimeFigureOut">
              <a:rPr kumimoji="1" lang="ja-JP" altLang="en-US" smtClean="0"/>
              <a:t>2019/12/19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EEC67-613C-4646-8F4E-ED19BE4D62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59761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F2317-9BF4-44F1-A000-4B771EB59D0B}" type="datetimeFigureOut">
              <a:rPr kumimoji="1" lang="ja-JP" altLang="en-US" smtClean="0"/>
              <a:t>2019/12/19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EEC67-613C-4646-8F4E-ED19BE4D62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30882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F2317-9BF4-44F1-A000-4B771EB59D0B}" type="datetimeFigureOut">
              <a:rPr kumimoji="1" lang="ja-JP" altLang="en-US" smtClean="0"/>
              <a:t>2019/12/19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EEC67-613C-4646-8F4E-ED19BE4D62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19099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F2317-9BF4-44F1-A000-4B771EB59D0B}" type="datetimeFigureOut">
              <a:rPr kumimoji="1" lang="ja-JP" altLang="en-US" smtClean="0"/>
              <a:t>2019/12/19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EEC67-613C-4646-8F4E-ED19BE4D62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8530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F2317-9BF4-44F1-A000-4B771EB59D0B}" type="datetimeFigureOut">
              <a:rPr kumimoji="1" lang="ja-JP" altLang="en-US" smtClean="0"/>
              <a:t>2019/12/19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EEC67-613C-4646-8F4E-ED19BE4D62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0020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F2317-9BF4-44F1-A000-4B771EB59D0B}" type="datetimeFigureOut">
              <a:rPr kumimoji="1" lang="ja-JP" altLang="en-US" smtClean="0"/>
              <a:t>2019/12/19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EEC67-613C-4646-8F4E-ED19BE4D62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71035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F2317-9BF4-44F1-A000-4B771EB59D0B}" type="datetimeFigureOut">
              <a:rPr kumimoji="1" lang="ja-JP" altLang="en-US" smtClean="0"/>
              <a:t>2019/12/19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EEC67-613C-4646-8F4E-ED19BE4D62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03383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F2317-9BF4-44F1-A000-4B771EB59D0B}" type="datetimeFigureOut">
              <a:rPr kumimoji="1" lang="ja-JP" altLang="en-US" smtClean="0"/>
              <a:t>2019/12/19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EEC67-613C-4646-8F4E-ED19BE4D62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2584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F2317-9BF4-44F1-A000-4B771EB59D0B}" type="datetimeFigureOut">
              <a:rPr kumimoji="1" lang="ja-JP" altLang="en-US" smtClean="0"/>
              <a:t>2019/12/19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EEC67-613C-4646-8F4E-ED19BE4D62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48756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F2317-9BF4-44F1-A000-4B771EB59D0B}" type="datetimeFigureOut">
              <a:rPr kumimoji="1" lang="ja-JP" altLang="en-US" smtClean="0"/>
              <a:t>2019/12/19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EEC67-613C-4646-8F4E-ED19BE4D62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9697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F2317-9BF4-44F1-A000-4B771EB59D0B}" type="datetimeFigureOut">
              <a:rPr kumimoji="1" lang="ja-JP" altLang="en-US" smtClean="0"/>
              <a:t>2019/12/19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EEC67-613C-4646-8F4E-ED19BE4D62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9941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EF2317-9BF4-44F1-A000-4B771EB59D0B}" type="datetimeFigureOut">
              <a:rPr kumimoji="1" lang="ja-JP" altLang="en-US" smtClean="0"/>
              <a:t>2019/12/19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1EEC67-613C-4646-8F4E-ED19BE4D62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15867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emf"/><Relationship Id="rId5" Type="http://schemas.openxmlformats.org/officeDocument/2006/relationships/image" Target="../media/image4.emf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正方形/長方形 27"/>
          <p:cNvSpPr/>
          <p:nvPr/>
        </p:nvSpPr>
        <p:spPr>
          <a:xfrm>
            <a:off x="52399" y="465183"/>
            <a:ext cx="6717544" cy="9372237"/>
          </a:xfrm>
          <a:prstGeom prst="rect">
            <a:avLst/>
          </a:prstGeom>
          <a:noFill/>
          <a:ln w="19050">
            <a:solidFill>
              <a:schemeClr val="accent1">
                <a:lumMod val="50000"/>
              </a:schemeClr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4" name="AutoShape 1"/>
          <p:cNvSpPr>
            <a:spLocks noChangeArrowheads="1"/>
          </p:cNvSpPr>
          <p:nvPr/>
        </p:nvSpPr>
        <p:spPr bwMode="auto">
          <a:xfrm>
            <a:off x="21431" y="34244"/>
            <a:ext cx="6817520" cy="1026777"/>
          </a:xfrm>
          <a:prstGeom prst="horizontalScroll">
            <a:avLst>
              <a:gd name="adj" fmla="val 10645"/>
            </a:avLst>
          </a:prstGeom>
          <a:solidFill>
            <a:schemeClr val="bg1"/>
          </a:solidFill>
          <a:ln w="28575">
            <a:solidFill>
              <a:srgbClr val="7F7F7F"/>
            </a:solidFill>
            <a:round/>
            <a:headEnd/>
            <a:tailEnd/>
          </a:ln>
        </p:spPr>
        <p:txBody>
          <a:bodyPr wrap="square" lIns="74295" tIns="8890" rIns="74295" bIns="8890" anchor="t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 rtl="0">
              <a:defRPr sz="1000"/>
            </a:pPr>
            <a:r>
              <a:rPr lang="ja-JP" altLang="en-US" sz="1050">
                <a:solidFill>
                  <a:srgbClr val="000000"/>
                </a:solidFill>
                <a:latin typeface="ＭＳ 明朝"/>
                <a:ea typeface="ＭＳ 明朝"/>
              </a:rPr>
              <a:t>　　　　　　　</a:t>
            </a: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9559" y="235396"/>
            <a:ext cx="1043386" cy="650033"/>
          </a:xfrm>
          <a:prstGeom prst="rect">
            <a:avLst/>
          </a:prstGeom>
        </p:spPr>
      </p:pic>
      <p:pic>
        <p:nvPicPr>
          <p:cNvPr id="7" name="図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1859" y="331883"/>
            <a:ext cx="478295" cy="5253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WordArt 5"/>
          <p:cNvSpPr>
            <a:spLocks noChangeArrowheads="1" noChangeShapeType="1" noTextEdit="1"/>
          </p:cNvSpPr>
          <p:nvPr/>
        </p:nvSpPr>
        <p:spPr bwMode="auto">
          <a:xfrm>
            <a:off x="1086606" y="214110"/>
            <a:ext cx="3407557" cy="664620"/>
          </a:xfrm>
          <a:prstGeom prst="rect">
            <a:avLst/>
          </a:prstGeom>
        </p:spPr>
        <p:txBody>
          <a:bodyPr wrap="none" numCol="1" fromWordArt="1">
            <a:prstTxWarp prst="textPlain">
              <a:avLst>
                <a:gd name="adj" fmla="val 50000"/>
              </a:avLst>
            </a:prstTxWarp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rtl="0">
              <a:buNone/>
            </a:pPr>
            <a:r>
              <a:rPr lang="ja-JP" altLang="en-US" sz="3600" b="1" kern="10" dirty="0">
                <a:ln w="3175">
                  <a:solidFill>
                    <a:srgbClr val="243F60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4F81BD"/>
                    </a:gs>
                    <a:gs pos="100000">
                      <a:srgbClr val="4F81BD">
                        <a:gamma/>
                        <a:tint val="20000"/>
                        <a:invGamma/>
                      </a:srgbClr>
                    </a:gs>
                  </a:gsLst>
                  <a:lin ang="5400000" scaled="1"/>
                </a:gradFill>
                <a:effectLst>
                  <a:prstShdw prst="shdw18" dist="17961" dir="13500000">
                    <a:srgbClr val="243F60">
                      <a:gamma/>
                      <a:shade val="60000"/>
                      <a:invGamma/>
                    </a:srgbClr>
                  </a:prstShdw>
                </a:effectLst>
                <a:latin typeface="HG創英角ｺﾞｼｯｸUB"/>
                <a:ea typeface="HG創英角ｺﾞｼｯｸUB"/>
              </a:rPr>
              <a:t> 安まち通信</a:t>
            </a:r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6023947"/>
              </p:ext>
            </p:extLst>
          </p:nvPr>
        </p:nvGraphicFramePr>
        <p:xfrm>
          <a:off x="5040230" y="186109"/>
          <a:ext cx="1710949" cy="7139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109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4765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令和元年１２月１９日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767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baseline="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大阪府安全なまちづくり推進会議</a:t>
                      </a:r>
                      <a:endParaRPr kumimoji="1" lang="ja-JP" altLang="en-US" sz="800" baseline="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860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第　２０　号</a:t>
                      </a:r>
                      <a:endParaRPr kumimoji="1" lang="ja-JP" altLang="en-US" sz="9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9" name="テキスト ボックス 8"/>
          <p:cNvSpPr txBox="1"/>
          <p:nvPr/>
        </p:nvSpPr>
        <p:spPr>
          <a:xfrm>
            <a:off x="278483" y="1112949"/>
            <a:ext cx="635117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大阪府内の特殊</a:t>
            </a:r>
            <a:r>
              <a:rPr lang="ja-JP" altLang="en-US" sz="2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詐欺認知状況</a:t>
            </a:r>
            <a:r>
              <a:rPr kumimoji="1" lang="en-US" altLang="ja-JP" sz="2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lang="en-US" altLang="ja-JP" sz="2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</a:t>
            </a:r>
            <a:r>
              <a:rPr lang="ja-JP" altLang="en-US" sz="2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１</a:t>
            </a:r>
            <a:r>
              <a:rPr kumimoji="1" lang="ja-JP" altLang="en-US" sz="2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月末</a:t>
            </a:r>
            <a:r>
              <a:rPr kumimoji="1" lang="en-US" altLang="ja-JP" sz="2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  <a:endParaRPr kumimoji="1" lang="ja-JP" altLang="en-US" sz="1200" u="sng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278483" y="1440473"/>
            <a:ext cx="6468020" cy="277002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アポ電等の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認知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件数</a:t>
            </a:r>
            <a:endParaRPr kumimoji="1" lang="ja-JP" altLang="en-US" sz="12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cxnSp>
        <p:nvCxnSpPr>
          <p:cNvPr id="11" name="直線コネクタ 10"/>
          <p:cNvCxnSpPr/>
          <p:nvPr/>
        </p:nvCxnSpPr>
        <p:spPr>
          <a:xfrm>
            <a:off x="305528" y="1681244"/>
            <a:ext cx="6264000" cy="0"/>
          </a:xfrm>
          <a:prstGeom prst="line">
            <a:avLst/>
          </a:prstGeom>
          <a:ln w="34925" cap="rnd">
            <a:solidFill>
              <a:schemeClr val="tx2"/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テキスト ボックス 12"/>
          <p:cNvSpPr txBox="1"/>
          <p:nvPr/>
        </p:nvSpPr>
        <p:spPr>
          <a:xfrm>
            <a:off x="278483" y="5653625"/>
            <a:ext cx="6468020" cy="276999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特殊詐欺（詐欺・恐喝）の被害認知状況</a:t>
            </a:r>
            <a:endParaRPr kumimoji="1" lang="ja-JP" altLang="en-US" sz="12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3637550" y="6085673"/>
            <a:ext cx="3045453" cy="159274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dist">
              <a:lnSpc>
                <a:spcPts val="1300"/>
              </a:lnSpc>
            </a:pP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○　１１月中は、</a:t>
            </a:r>
            <a:r>
              <a:rPr lang="ja-JP" altLang="en-US" sz="9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役所・銀行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等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を騙り、「還付金が　　</a:t>
            </a:r>
            <a:endParaRPr lang="en-US" altLang="ja-JP" sz="9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300"/>
              </a:lnSpc>
            </a:pP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あります」等と、</a:t>
            </a:r>
            <a:r>
              <a:rPr lang="ja-JP" altLang="en-US" sz="9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キャッシュカード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だまし取る手口　</a:t>
            </a:r>
            <a:endParaRPr lang="en-US" altLang="ja-JP" sz="9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dist">
              <a:lnSpc>
                <a:spcPts val="1300"/>
              </a:lnSpc>
            </a:pP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が最も多く、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次いで</a:t>
            </a:r>
            <a:r>
              <a:rPr lang="ja-JP" altLang="en-US" sz="9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役所</a:t>
            </a:r>
            <a:r>
              <a:rPr lang="ja-JP" altLang="en-US" sz="9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</a:t>
            </a:r>
            <a:r>
              <a:rPr lang="ja-JP" altLang="en-US" sz="9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銀行</a:t>
            </a:r>
            <a:r>
              <a:rPr lang="ja-JP" altLang="en-US" sz="9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等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騙り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、被害者に　</a:t>
            </a:r>
            <a:endParaRPr lang="en-US" altLang="ja-JP" sz="9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dist">
              <a:lnSpc>
                <a:spcPts val="1300"/>
              </a:lnSpc>
            </a:pPr>
            <a:r>
              <a:rPr lang="ja-JP" altLang="en-US" sz="9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en-US" altLang="ja-JP" sz="9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ATM</a:t>
            </a:r>
            <a:r>
              <a:rPr lang="ja-JP" altLang="en-US" sz="9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を操作させ、犯人の口座へ</a:t>
            </a:r>
            <a:r>
              <a:rPr lang="ja-JP" altLang="en-US" sz="9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お金を振り込ませる　</a:t>
            </a:r>
            <a:r>
              <a:rPr lang="ja-JP" altLang="en-US" sz="9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endParaRPr lang="en-US" altLang="ja-JP" sz="9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dist">
              <a:lnSpc>
                <a:spcPts val="1300"/>
              </a:lnSpc>
            </a:pPr>
            <a:r>
              <a:rPr lang="ja-JP" altLang="en-US" sz="9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手口や、</a:t>
            </a:r>
            <a:r>
              <a:rPr lang="ja-JP" altLang="en-US" sz="9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有料</a:t>
            </a:r>
            <a:r>
              <a:rPr lang="ja-JP" altLang="en-US" sz="9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サイト管理者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や</a:t>
            </a:r>
            <a:r>
              <a:rPr lang="ja-JP" altLang="en-US" sz="9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料金</a:t>
            </a:r>
            <a:r>
              <a:rPr lang="ja-JP" altLang="en-US" sz="9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回収業者等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騙り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、　</a:t>
            </a:r>
            <a:endParaRPr lang="en-US" altLang="ja-JP" sz="9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dist">
              <a:lnSpc>
                <a:spcPts val="1300"/>
              </a:lnSpc>
            </a:pP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「利用料金が未払いである」などのメールを送り　　　</a:t>
            </a:r>
            <a:endParaRPr lang="en-US" altLang="ja-JP" sz="9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300"/>
              </a:lnSpc>
            </a:pP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つけ、</a:t>
            </a:r>
            <a:r>
              <a:rPr lang="ja-JP" altLang="en-US" sz="9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ウェブマネー等の電子マネー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を買わせる被害が</a:t>
            </a:r>
            <a:endParaRPr lang="en-US" altLang="ja-JP" sz="9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300"/>
              </a:lnSpc>
            </a:pP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多く発生しました。</a:t>
            </a:r>
            <a:endParaRPr lang="en-US" altLang="ja-JP" sz="9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dist">
              <a:lnSpc>
                <a:spcPts val="1300"/>
              </a:lnSpc>
            </a:pP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endParaRPr lang="en-US" altLang="ja-JP" sz="9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cxnSp>
        <p:nvCxnSpPr>
          <p:cNvPr id="15" name="直線コネクタ 14"/>
          <p:cNvCxnSpPr/>
          <p:nvPr/>
        </p:nvCxnSpPr>
        <p:spPr>
          <a:xfrm>
            <a:off x="305528" y="5869649"/>
            <a:ext cx="6264000" cy="0"/>
          </a:xfrm>
          <a:prstGeom prst="line">
            <a:avLst/>
          </a:prstGeom>
          <a:ln w="34925" cap="rnd">
            <a:solidFill>
              <a:schemeClr val="tx2"/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テキスト ボックス 15"/>
          <p:cNvSpPr txBox="1"/>
          <p:nvPr/>
        </p:nvSpPr>
        <p:spPr>
          <a:xfrm>
            <a:off x="278484" y="8790961"/>
            <a:ext cx="6351170" cy="895112"/>
          </a:xfrm>
          <a:prstGeom prst="roundRect">
            <a:avLst>
              <a:gd name="adj" fmla="val 6495"/>
            </a:avLst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 anchor="t">
            <a:spAutoFit/>
          </a:bodyPr>
          <a:lstStyle/>
          <a:p>
            <a:pPr algn="dist">
              <a:lnSpc>
                <a:spcPts val="1200"/>
              </a:lnSpc>
            </a:pP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■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en-US" altLang="ja-JP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１月末現在、特殊詐欺（詐欺・恐喝）の認知件数は昨年より</a:t>
            </a:r>
            <a:r>
              <a: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98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件減少しました。特殊詐欺（窃盗）の認知件数は</a:t>
            </a:r>
            <a:endParaRPr lang="en-US" altLang="ja-JP" sz="9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200"/>
              </a:lnSpc>
            </a:pP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en-US" altLang="ja-JP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148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件増加して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おり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、特殊詐欺全体では</a:t>
            </a:r>
            <a:r>
              <a:rPr lang="en-US" altLang="ja-JP" sz="9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50</a:t>
            </a:r>
            <a:r>
              <a:rPr lang="ja-JP" altLang="en-US" sz="90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件の増加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となります。</a:t>
            </a:r>
            <a:endParaRPr lang="en-US" altLang="ja-JP" sz="9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dist">
              <a:lnSpc>
                <a:spcPts val="1200"/>
              </a:lnSpc>
            </a:pP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■　役所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や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銀行等を騙り「医療費の還付金がある」「年金が返ってくる」等と電話をかけ、その後に銀行職員等を騙る</a:t>
            </a:r>
            <a:endParaRPr lang="en-US" altLang="ja-JP" sz="9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dist">
              <a:lnSpc>
                <a:spcPts val="1200"/>
              </a:lnSpc>
            </a:pP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者が「還付金を受け取るためには、キャッシュカードを新しいものに交換する必要がある」等と電話して、カードを</a:t>
            </a:r>
            <a:endParaRPr lang="en-US" altLang="ja-JP" sz="9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200"/>
              </a:lnSpc>
            </a:pP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だまし取る手口の詐欺が増加傾向にありますので、十分に気をつけていただくようお願いします。</a:t>
            </a:r>
            <a:endParaRPr lang="en-US" altLang="ja-JP" sz="9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3852192" y="5872988"/>
            <a:ext cx="2620041" cy="28469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1500"/>
              </a:lnSpc>
            </a:pPr>
            <a:r>
              <a:rPr lang="en-US" altLang="ja-JP" sz="105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【1</a:t>
            </a:r>
            <a:r>
              <a:rPr lang="ja-JP" altLang="en-US" sz="105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１月中に認知件数が多かった手口</a:t>
            </a:r>
            <a:r>
              <a:rPr lang="en-US" altLang="ja-JP" sz="105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278483" y="7309809"/>
            <a:ext cx="6468020" cy="276999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特殊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詐欺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窃盗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の被害認知状況</a:t>
            </a:r>
          </a:p>
        </p:txBody>
      </p:sp>
      <p:cxnSp>
        <p:nvCxnSpPr>
          <p:cNvPr id="19" name="直線コネクタ 18"/>
          <p:cNvCxnSpPr/>
          <p:nvPr/>
        </p:nvCxnSpPr>
        <p:spPr>
          <a:xfrm>
            <a:off x="305528" y="7525833"/>
            <a:ext cx="6264000" cy="0"/>
          </a:xfrm>
          <a:prstGeom prst="line">
            <a:avLst/>
          </a:prstGeom>
          <a:ln w="34925" cap="rnd">
            <a:solidFill>
              <a:schemeClr val="tx2"/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テキスト ボックス 19"/>
          <p:cNvSpPr txBox="1"/>
          <p:nvPr/>
        </p:nvSpPr>
        <p:spPr>
          <a:xfrm>
            <a:off x="3852193" y="7529172"/>
            <a:ext cx="2620040" cy="28469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1500"/>
              </a:lnSpc>
            </a:pPr>
            <a:r>
              <a:rPr lang="en-US" altLang="ja-JP" sz="105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【1</a:t>
            </a:r>
            <a:r>
              <a:rPr lang="ja-JP" altLang="en-US" sz="105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１月中に認知件数が多かった手口</a:t>
            </a:r>
            <a:r>
              <a:rPr lang="en-US" altLang="ja-JP" sz="105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3618107" y="7395946"/>
            <a:ext cx="3045453" cy="17594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>
              <a:lnSpc>
                <a:spcPts val="1300"/>
              </a:lnSpc>
            </a:pPr>
            <a:endParaRPr lang="en-US" altLang="ja-JP" sz="9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300"/>
              </a:lnSpc>
            </a:pPr>
            <a:endParaRPr lang="en-US" altLang="ja-JP" sz="9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dist">
              <a:lnSpc>
                <a:spcPts val="1300"/>
              </a:lnSpc>
            </a:pP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○　特殊詐欺（窃盗）は、</a:t>
            </a:r>
            <a:r>
              <a:rPr lang="ja-JP" altLang="en-US" sz="9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キャッシュカードをすり替え　</a:t>
            </a:r>
            <a:endParaRPr lang="en-US" altLang="ja-JP" sz="9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300"/>
              </a:lnSpc>
            </a:pPr>
            <a:r>
              <a:rPr lang="ja-JP" altLang="en-US" sz="9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900" b="1" dirty="0" err="1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て</a:t>
            </a:r>
            <a:r>
              <a:rPr lang="ja-JP" altLang="en-US" sz="9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盗む手口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です。</a:t>
            </a:r>
            <a:endParaRPr lang="en-US" altLang="ja-JP" sz="9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dist">
              <a:lnSpc>
                <a:spcPts val="1300"/>
              </a:lnSpc>
            </a:pP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１１月中は、</a:t>
            </a:r>
            <a:r>
              <a:rPr lang="ja-JP" altLang="en-US" sz="9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役所</a:t>
            </a:r>
            <a:r>
              <a:rPr lang="ja-JP" altLang="en-US" sz="9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</a:t>
            </a:r>
            <a:r>
              <a:rPr lang="ja-JP" altLang="en-US" sz="9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銀行等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を騙り、「年金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関係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　</a:t>
            </a:r>
            <a:endParaRPr lang="en-US" altLang="ja-JP" sz="9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dist">
              <a:lnSpc>
                <a:spcPts val="1300"/>
              </a:lnSpc>
            </a:pP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手続き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が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必要です。」等とだまして、被害者の家を</a:t>
            </a:r>
            <a:endParaRPr lang="en-US" altLang="ja-JP" sz="9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300"/>
              </a:lnSpc>
            </a:pP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訪れ、カードを用意させた後、すり替えて盗む手口が</a:t>
            </a:r>
            <a:endParaRPr lang="en-US" altLang="ja-JP" sz="9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300"/>
              </a:lnSpc>
            </a:pP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多く発生しました。　　</a:t>
            </a:r>
            <a:endParaRPr lang="en-US" altLang="ja-JP" sz="9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300"/>
              </a:lnSpc>
            </a:pP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endParaRPr lang="en-US" altLang="ja-JP" sz="9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300"/>
              </a:lnSpc>
            </a:pPr>
            <a:endParaRPr lang="en-US" altLang="ja-JP" sz="9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186140" y="1693750"/>
            <a:ext cx="6584652" cy="215444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lang="en-US" altLang="ja-JP" sz="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 </a:t>
            </a:r>
            <a:r>
              <a:rPr kumimoji="1"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アポ電等</a:t>
            </a:r>
            <a:r>
              <a:rPr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と</a:t>
            </a:r>
            <a:r>
              <a:rPr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は、特殊</a:t>
            </a:r>
            <a:r>
              <a:rPr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詐欺（詐欺・恐喝及び窃盗）の犯人</a:t>
            </a:r>
            <a:r>
              <a:rPr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が</a:t>
            </a:r>
            <a:r>
              <a:rPr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発信した</a:t>
            </a:r>
            <a:r>
              <a:rPr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と思われる電話、メール（</a:t>
            </a:r>
            <a:r>
              <a: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SMS</a:t>
            </a:r>
            <a:r>
              <a:rPr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）、葉書（封書）の</a:t>
            </a:r>
            <a:r>
              <a:rPr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こと。</a:t>
            </a:r>
            <a:endParaRPr lang="en-US" altLang="ja-JP" sz="8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282801" y="4583992"/>
            <a:ext cx="4680519" cy="997625"/>
          </a:xfrm>
          <a:prstGeom prst="roundRect">
            <a:avLst>
              <a:gd name="adj" fmla="val 5012"/>
            </a:avLst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ja-JP" altLang="en-US" sz="9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en-US" altLang="ja-JP" sz="9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</a:t>
            </a:r>
            <a:r>
              <a:rPr lang="ja-JP" altLang="en-US" sz="9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１月のアポ電等の認知件数は、</a:t>
            </a:r>
            <a:r>
              <a:rPr lang="en-US" altLang="ja-JP" sz="9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10</a:t>
            </a:r>
            <a:r>
              <a:rPr lang="ja-JP" altLang="en-US" sz="9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月と比べて約</a:t>
            </a:r>
            <a:r>
              <a:rPr lang="en-US" altLang="ja-JP" sz="9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36.2%</a:t>
            </a:r>
            <a:r>
              <a:rPr lang="ja-JP" altLang="en-US" sz="9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</a:t>
            </a:r>
            <a:r>
              <a:rPr lang="en-US" altLang="ja-JP" sz="9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309</a:t>
            </a:r>
            <a:r>
              <a:rPr lang="ja-JP" altLang="en-US" sz="9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件）</a:t>
            </a:r>
            <a:r>
              <a:rPr lang="ja-JP" altLang="en-US" sz="9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減少</a:t>
            </a:r>
            <a:r>
              <a:rPr lang="ja-JP" altLang="en-US" sz="9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し、</a:t>
            </a:r>
            <a:r>
              <a:rPr lang="en-US" altLang="ja-JP" sz="9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54</a:t>
            </a:r>
            <a:r>
              <a:rPr lang="en-US" altLang="ja-JP" sz="9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5</a:t>
            </a:r>
            <a:r>
              <a:rPr lang="ja-JP" altLang="en-US" sz="9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件でした。</a:t>
            </a:r>
            <a:endParaRPr lang="en-US" altLang="ja-JP" sz="95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dist"/>
            <a:r>
              <a:rPr lang="ja-JP" altLang="en-US" sz="9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9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そのうち約</a:t>
            </a:r>
            <a:r>
              <a:rPr lang="en-US" altLang="ja-JP" sz="9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66.1</a:t>
            </a:r>
            <a:r>
              <a:rPr lang="ja-JP" altLang="en-US" sz="9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％（</a:t>
            </a:r>
            <a:r>
              <a:rPr lang="en-US" altLang="ja-JP" sz="9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360</a:t>
            </a:r>
            <a:r>
              <a:rPr lang="ja-JP" altLang="en-US" sz="9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件）は被害者自らが詐欺と気づき、約</a:t>
            </a:r>
            <a:r>
              <a:rPr lang="en-US" altLang="ja-JP" sz="9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10</a:t>
            </a:r>
            <a:r>
              <a:rPr lang="en-US" altLang="ja-JP" sz="9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.8</a:t>
            </a:r>
            <a:r>
              <a:rPr lang="ja-JP" altLang="en-US" sz="9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％（</a:t>
            </a:r>
            <a:r>
              <a:rPr lang="en-US" altLang="ja-JP" sz="9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59</a:t>
            </a:r>
            <a:r>
              <a:rPr lang="ja-JP" altLang="en-US" sz="9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件）は家族・金融機関・コンビニ従業員等の第三者により未然に防止されており、　</a:t>
            </a:r>
            <a:endParaRPr lang="en-US" altLang="ja-JP" sz="95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9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被害として認知されたのは全体の約</a:t>
            </a:r>
            <a:r>
              <a:rPr lang="en-US" altLang="ja-JP" sz="9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23.1</a:t>
            </a:r>
            <a:r>
              <a:rPr lang="ja-JP" altLang="en-US" sz="9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％（</a:t>
            </a:r>
            <a:r>
              <a:rPr lang="en-US" altLang="ja-JP" sz="9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126</a:t>
            </a:r>
            <a:r>
              <a:rPr lang="ja-JP" altLang="en-US" sz="9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件）でした。</a:t>
            </a:r>
            <a:endParaRPr lang="en-US" altLang="ja-JP" sz="95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9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en-US" altLang="ja-JP" sz="9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</a:t>
            </a:r>
            <a:r>
              <a:rPr lang="ja-JP" altLang="en-US" sz="9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１月末時点でのアポ電等の累計は、昨年と比べて</a:t>
            </a:r>
            <a:r>
              <a:rPr lang="en-US" altLang="ja-JP" sz="95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235</a:t>
            </a:r>
            <a:r>
              <a:rPr lang="ja-JP" altLang="en-US" sz="95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件増加</a:t>
            </a:r>
            <a:r>
              <a:rPr lang="ja-JP" altLang="en-US" sz="9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して</a:t>
            </a:r>
            <a:r>
              <a:rPr lang="ja-JP" altLang="en-US" sz="9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います。</a:t>
            </a:r>
            <a:endParaRPr lang="en-US" altLang="ja-JP" sz="95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26" name="図 2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5803" y="1817315"/>
            <a:ext cx="5797798" cy="2719052"/>
          </a:xfrm>
          <a:prstGeom prst="rect">
            <a:avLst/>
          </a:prstGeom>
        </p:spPr>
      </p:pic>
      <p:pic>
        <p:nvPicPr>
          <p:cNvPr id="27" name="図 2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10195" y="4727385"/>
            <a:ext cx="1559333" cy="732797"/>
          </a:xfrm>
          <a:prstGeom prst="rect">
            <a:avLst/>
          </a:prstGeom>
        </p:spPr>
      </p:pic>
      <p:pic>
        <p:nvPicPr>
          <p:cNvPr id="2" name="図 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05528" y="6117408"/>
            <a:ext cx="3952727" cy="877547"/>
          </a:xfrm>
          <a:prstGeom prst="rect">
            <a:avLst/>
          </a:prstGeom>
        </p:spPr>
      </p:pic>
      <p:pic>
        <p:nvPicPr>
          <p:cNvPr id="3" name="図 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05528" y="7738123"/>
            <a:ext cx="3055204" cy="8775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2226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111</Words>
  <Application>Microsoft Office PowerPoint</Application>
  <PresentationFormat>A4 210 x 297 mm</PresentationFormat>
  <Paragraphs>39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HG丸ｺﾞｼｯｸM-PRO</vt:lpstr>
      <vt:lpstr>HG創英角ｺﾞｼｯｸUB</vt:lpstr>
      <vt:lpstr>ＭＳ 明朝</vt:lpstr>
      <vt:lpstr>メイリオ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2019-12-19T01:10:30Z</dcterms:created>
  <dcterms:modified xsi:type="dcterms:W3CDTF">2019-12-19T01:46:13Z</dcterms:modified>
</cp:coreProperties>
</file>