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4"/>
    <p:sldMasterId id="2147483782" r:id="rId5"/>
  </p:sldMasterIdLst>
  <p:notesMasterIdLst>
    <p:notesMasterId r:id="rId14"/>
  </p:notesMasterIdLst>
  <p:handoutMasterIdLst>
    <p:handoutMasterId r:id="rId15"/>
  </p:handoutMasterIdLst>
  <p:sldIdLst>
    <p:sldId id="597" r:id="rId6"/>
    <p:sldId id="604" r:id="rId7"/>
    <p:sldId id="599" r:id="rId8"/>
    <p:sldId id="598" r:id="rId9"/>
    <p:sldId id="600" r:id="rId10"/>
    <p:sldId id="601" r:id="rId11"/>
    <p:sldId id="602" r:id="rId12"/>
    <p:sldId id="603" r:id="rId13"/>
  </p:sldIdLst>
  <p:sldSz cx="9144000" cy="6858000" type="screen4x3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0F64DD9-B3F8-4EF8-BFE8-3C2180066891}">
          <p14:sldIdLst>
            <p14:sldId id="597"/>
            <p14:sldId id="604"/>
            <p14:sldId id="599"/>
            <p14:sldId id="598"/>
            <p14:sldId id="600"/>
            <p14:sldId id="601"/>
            <p14:sldId id="602"/>
            <p14:sldId id="603"/>
          </p14:sldIdLst>
        </p14:section>
        <p14:section name="タイトルなしのセクション" id="{D46B9D69-7E28-4B99-BEB3-E7D31A3271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  <p15:guide id="3" orient="horz" pos="2145" userDrawn="1">
          <p15:clr>
            <a:srgbClr val="A4A3A4"/>
          </p15:clr>
        </p15:guide>
        <p15:guide id="4" pos="31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FF6600"/>
    <a:srgbClr val="0000CC"/>
    <a:srgbClr val="FFFFCC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 autoAdjust="0"/>
    <p:restoredTop sz="93286" autoAdjust="0"/>
  </p:normalViewPr>
  <p:slideViewPr>
    <p:cSldViewPr>
      <p:cViewPr>
        <p:scale>
          <a:sx n="75" d="100"/>
          <a:sy n="75" d="100"/>
        </p:scale>
        <p:origin x="111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52" d="100"/>
          <a:sy n="52" d="100"/>
        </p:scale>
        <p:origin x="-2982" y="-90"/>
      </p:cViewPr>
      <p:guideLst>
        <p:guide orient="horz" pos="3130"/>
        <p:guide pos="2143"/>
        <p:guide orient="horz" pos="2145"/>
        <p:guide pos="3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6175" cy="340416"/>
          </a:xfrm>
          <a:prstGeom prst="rect">
            <a:avLst/>
          </a:prstGeom>
        </p:spPr>
        <p:txBody>
          <a:bodyPr vert="horz" lIns="93218" tIns="46608" rIns="93218" bIns="466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465679"/>
            <a:ext cx="4306175" cy="340416"/>
          </a:xfrm>
          <a:prstGeom prst="rect">
            <a:avLst/>
          </a:prstGeom>
        </p:spPr>
        <p:txBody>
          <a:bodyPr vert="horz" lIns="93218" tIns="46608" rIns="93218" bIns="466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418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7742" cy="34030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80" y="0"/>
            <a:ext cx="4307742" cy="34030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E664B2F-7FD6-4463-AF8A-2835EA666B08}" type="datetimeFigureOut">
              <a:rPr lang="ja-JP" altLang="en-US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8663" y="511175"/>
            <a:ext cx="3402012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4632" y="3233449"/>
            <a:ext cx="7950077" cy="3062751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ja-JP" altLang="en-US" noProof="0" smtClean="0"/>
              <a:t>マスター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465810"/>
            <a:ext cx="4307742" cy="34030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80" y="6465810"/>
            <a:ext cx="4307742" cy="34030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C43732-7646-4A04-81B8-D80FFDCF41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7295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BE1E6-7F67-4EE9-BE50-0392A75E322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23AE8-724C-4DE7-93EF-03825F0CD4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5219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3812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3755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02843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14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95799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79784-39C4-4B96-B7B6-FC09B60ABBCE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219CA-93DE-49C3-A2A1-D120B2F567D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679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14F15-0113-475E-A0CA-01B333DBC4C3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1806C-E0EE-41FE-9B0F-8932E941350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8129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BE1E6-7F67-4EE9-BE50-0392A75E322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323AE8-724C-4DE7-93EF-03825F0CD4E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9404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7BDF6-1BDC-42AE-B6F4-1A6D576FD18E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7149C-956A-4978-90D1-E795B7FD58B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3849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F2661-3F1A-47DC-AA66-CA117537314A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D5278-3148-4FDD-9991-12FEBB2F845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07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7BDF6-1BDC-42AE-B6F4-1A6D576FD18E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77149C-956A-4978-90D1-E795B7FD58B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36779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EA832-C573-43B1-BA52-A27E4DCD3267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8EFFC-E367-4A21-9CDB-847DDC93383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0251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A8CCB-C497-4A35-B4C1-B462B5F15C9B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55C8C-2CD6-4F60-AE05-18B6921C2F3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27699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4A43D-AF95-49C1-8225-6D1DC566BB9B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403C-919F-466F-8890-38B218255D8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37777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CB7A2-BA6A-41F8-A3AC-F3433D1F5EE2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A17E7-B6C1-44FE-B664-4173AE54859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682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BDAFE-7A84-44EC-BD5E-5041ACA2984C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86A0-EFA8-477B-AC67-B3F9E4F8F6E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4440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0DDE0-545A-4698-BA49-C5F5421F1EA8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BA6FC-AF41-4755-93D5-F1F1E1DFA19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96537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79784-39C4-4B96-B7B6-FC09B60ABBCE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219CA-93DE-49C3-A2A1-D120B2F567D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74445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14F15-0113-475E-A0CA-01B333DBC4C3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1806C-E0EE-41FE-9B0F-8932E9413507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064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F2661-3F1A-47DC-AA66-CA117537314A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D5278-3148-4FDD-9991-12FEBB2F845B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698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EA832-C573-43B1-BA52-A27E4DCD3267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8EFFC-E367-4A21-9CDB-847DDC933839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6070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CA8CCB-C497-4A35-B4C1-B462B5F15C9B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55C8C-2CD6-4F60-AE05-18B6921C2F3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9337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24A43D-AF95-49C1-8225-6D1DC566BB9B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403C-919F-466F-8890-38B218255D8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6962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CB7A2-BA6A-41F8-A3AC-F3433D1F5EE2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A17E7-B6C1-44FE-B664-4173AE54859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368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5BDAFE-7A84-44EC-BD5E-5041ACA2984C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286A0-EFA8-477B-AC67-B3F9E4F8F6EF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68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0DDE0-545A-4698-BA49-C5F5421F1EA8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BA6FC-AF41-4755-93D5-F1F1E1DFA194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5182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0262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11C99D-95B0-45D1-B6AA-6F0DA733014F}" type="datetimeFigureOut">
              <a:rPr lang="ja-JP" altLang="en-US" smtClean="0"/>
              <a:pPr>
                <a:defRPr/>
              </a:pPr>
              <a:t>2023/3/27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7E665F-27A0-4C66-8577-08C9E5BB305D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9020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コンテンツ プレースホルダー 4"/>
          <p:cNvSpPr txBox="1">
            <a:spLocks/>
          </p:cNvSpPr>
          <p:nvPr/>
        </p:nvSpPr>
        <p:spPr>
          <a:xfrm>
            <a:off x="266788" y="1589586"/>
            <a:ext cx="8610425" cy="504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en-US" sz="28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大阪府石油コンビナート等防災本部（以下、防災本部）では、関係機関の防災体制の確立、意識の高揚を図ること等を目的として、様々な訓練を実施、又は参加している。</a:t>
            </a:r>
            <a:endParaRPr lang="en-US" altLang="ja-JP" sz="28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4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令和４年度</a:t>
            </a:r>
            <a:r>
              <a:rPr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実施・参加訓練</a:t>
            </a:r>
            <a:r>
              <a:rPr lang="en-US" altLang="ja-JP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4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4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航空機給油施設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自衛防災訓練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（６月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24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日）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北港地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区　</a:t>
            </a:r>
            <a:r>
              <a:rPr lang="zh-TW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総合防災訓練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（６月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28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日）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堺・泉北臨海特別防災地区協議会　総合防災訓練（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10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19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日）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石油コンビナート等防災本部訓練（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11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月</a:t>
            </a:r>
            <a:r>
              <a:rPr lang="en-US" altLang="ja-JP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21</a:t>
            </a: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日）</a:t>
            </a: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4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大容量泡消火システム実放水訓練（２月９日）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xfrm>
            <a:off x="7954838" y="6414789"/>
            <a:ext cx="116205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395" fontAlgn="base">
              <a:spcBef>
                <a:spcPct val="0"/>
              </a:spcBef>
              <a:spcAft>
                <a:spcPct val="0"/>
              </a:spcAft>
              <a:defRPr/>
            </a:pPr>
            <a:fld id="{8EFB4735-D28A-459F-AABF-3B0AC44EC53E}" type="slidenum">
              <a:rPr lang="en-US" altLang="ja-JP" sz="2400">
                <a:solidFill>
                  <a:prstClr val="black">
                    <a:tint val="75000"/>
                  </a:prstClr>
                </a:solidFill>
                <a:latin typeface="Arial" charset="0"/>
                <a:ea typeface="HGP明朝E"/>
                <a:cs typeface="HGP明朝E"/>
              </a:rPr>
              <a:pPr defTabSz="914395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ja-JP" sz="2400" dirty="0">
              <a:solidFill>
                <a:prstClr val="black">
                  <a:tint val="75000"/>
                </a:prstClr>
              </a:solidFill>
              <a:latin typeface="Arial" charset="0"/>
              <a:ea typeface="HGP明朝E"/>
              <a:cs typeface="HGP明朝E"/>
            </a:endParaRP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7988793" y="188640"/>
            <a:ext cx="1009941" cy="42240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72000" rIns="91440" bIns="72000" anchor="t" anchorCtr="0">
            <a:spAutoFit/>
          </a:bodyPr>
          <a:lstStyle/>
          <a:p>
            <a:pPr algn="ctr"/>
            <a:r>
              <a:rPr lang="ja-JP" altLang="en-US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資料２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66788" y="944724"/>
            <a:ext cx="8610425" cy="6120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3300"/>
              </a:lnSpc>
              <a:spcBef>
                <a:spcPts val="0"/>
              </a:spcBef>
              <a:buNone/>
            </a:pPr>
            <a:r>
              <a:rPr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令和</a:t>
            </a:r>
            <a:r>
              <a:rPr lang="ja-JP" altLang="en-US" sz="3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４年度</a:t>
            </a:r>
            <a:r>
              <a:rPr lang="ja-JP" altLang="en-US" sz="3600" b="1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に実施した</a:t>
            </a:r>
            <a:r>
              <a:rPr lang="ja-JP" altLang="en-US" sz="3600" b="1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訓練について</a:t>
            </a:r>
            <a:endParaRPr lang="en-US" altLang="ja-JP" sz="3600" b="1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090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8" y="908723"/>
            <a:ext cx="4323620" cy="5737112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04533" y="2658244"/>
            <a:ext cx="520559" cy="115175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86452" y="2047890"/>
            <a:ext cx="3513543" cy="27853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災害が発生した場合、　  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特定事業所は、直ちに　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消防機関に通報。（石災法第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23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条）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3000"/>
              </a:lnSpc>
            </a:pP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なお、防災本部にも通報 </a:t>
            </a:r>
            <a:r>
              <a:rPr lang="en-US" altLang="ja-JP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を行うよう特定事業所に</a:t>
            </a:r>
            <a:r>
              <a:rPr lang="en-US" altLang="ja-JP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/>
            </a:r>
            <a:br>
              <a:rPr lang="en-US" altLang="ja-JP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</a:b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協力を求めている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。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3070120" y="1712469"/>
            <a:ext cx="2216334" cy="5165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3316706" y="2248338"/>
            <a:ext cx="1969746" cy="559776"/>
          </a:xfrm>
          <a:prstGeom prst="straightConnector1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四角形吹き出し 9"/>
          <p:cNvSpPr/>
          <p:nvPr/>
        </p:nvSpPr>
        <p:spPr>
          <a:xfrm>
            <a:off x="586300" y="1104048"/>
            <a:ext cx="1624735" cy="452159"/>
          </a:xfrm>
          <a:prstGeom prst="wedgeRectCallout">
            <a:avLst>
              <a:gd name="adj1" fmla="val 62541"/>
              <a:gd name="adj2" fmla="val -42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</a:rPr>
              <a:t>特定事業所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43500" y="1868993"/>
            <a:ext cx="1961183" cy="473440"/>
          </a:xfrm>
          <a:prstGeom prst="wedgeRectCallout">
            <a:avLst>
              <a:gd name="adj1" fmla="val 62541"/>
              <a:gd name="adj2" fmla="val -423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</a:rPr>
              <a:t>消防（局）本部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586302" y="3810003"/>
            <a:ext cx="2092755" cy="564869"/>
          </a:xfrm>
          <a:prstGeom prst="wedgeRectCallout">
            <a:avLst>
              <a:gd name="adj1" fmla="val 53401"/>
              <a:gd name="adj2" fmla="val -13229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002060"/>
                </a:solidFill>
              </a:rPr>
              <a:t>防災</a:t>
            </a:r>
            <a:r>
              <a:rPr lang="ja-JP" altLang="en-US" sz="2000" b="1" dirty="0" smtClean="0">
                <a:solidFill>
                  <a:srgbClr val="002060"/>
                </a:solidFill>
              </a:rPr>
              <a:t>本部</a:t>
            </a:r>
            <a:endParaRPr lang="ja-JP" alt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74168" y="883428"/>
            <a:ext cx="1087508" cy="2206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/>
          <p:cNvSpPr/>
          <p:nvPr/>
        </p:nvSpPr>
        <p:spPr>
          <a:xfrm rot="5400000">
            <a:off x="2281065" y="1742553"/>
            <a:ext cx="1256097" cy="2777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49123" y="227748"/>
            <a:ext cx="7866228" cy="547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ja-JP" altLang="en-US" sz="2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石油コンビナート等特別防災区域における災害応急活動体制　例</a:t>
            </a:r>
          </a:p>
        </p:txBody>
      </p:sp>
    </p:spTree>
    <p:extLst>
      <p:ext uri="{BB962C8B-B14F-4D97-AF65-F5344CB8AC3E}">
        <p14:creationId xmlns:p14="http://schemas.microsoft.com/office/powerpoint/2010/main" val="26782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64"/>
          <p:cNvSpPr txBox="1">
            <a:spLocks noChangeArrowheads="1"/>
          </p:cNvSpPr>
          <p:nvPr/>
        </p:nvSpPr>
        <p:spPr bwMode="auto">
          <a:xfrm>
            <a:off x="3100743" y="4827608"/>
            <a:ext cx="5776879" cy="61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関西空港は</a:t>
            </a:r>
            <a:r>
              <a:rPr 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KIX JCMG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が担う場合がある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1600" kern="100" dirty="0">
              <a:latin typeface="Century" panose="020406040505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KIX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JCMG</a:t>
            </a:r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・・・</a:t>
            </a:r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KIX Joint Crisis Management Group </a:t>
            </a:r>
          </a:p>
          <a:p>
            <a:pPr algn="ju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（関西国際空港総合対策本部）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5537" y="1168549"/>
            <a:ext cx="8278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u="sng" dirty="0"/>
              <a:t>震度６弱以上の地震に伴い市町内で災害が発生し、石油コンビナート施設においても災害が発生したときの体制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9308" y="2272085"/>
            <a:ext cx="1854925" cy="3594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/>
              <a:t>総合防災体制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649123" y="227748"/>
            <a:ext cx="7866228" cy="547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ja-JP" altLang="en-US" sz="2100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石油コンビナート等特別防災区域における災害応急活動体制　例</a:t>
            </a: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68678" y="3106279"/>
            <a:ext cx="2020793" cy="41450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大阪府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地域防災計画の体制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6898653" y="3534971"/>
            <a:ext cx="2177431" cy="2605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ja-JP" altLang="en-US" sz="14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市町地域</a:t>
            </a:r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防災計画の体制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39752" y="3134051"/>
            <a:ext cx="4504507" cy="1583177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400"/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2457263" y="2977826"/>
            <a:ext cx="4269484" cy="33793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dist"/>
            <a:r>
              <a:rPr lang="ja-JP" altLang="en-US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大阪府石油コンビナート等防災</a:t>
            </a: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本部</a:t>
            </a:r>
            <a:r>
              <a:rPr lang="en-US" altLang="ja-JP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dirty="0" smtClean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常設</a:t>
            </a:r>
            <a:r>
              <a:rPr lang="en-US" altLang="ja-JP" sz="16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795090" y="3456365"/>
            <a:ext cx="4280994" cy="1086430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400"/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5642604" y="3371281"/>
            <a:ext cx="935537" cy="289658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36000" tIns="45720" rIns="36000" bIns="45720" anchor="t" anchorCtr="0">
            <a:noAutofit/>
          </a:bodyPr>
          <a:lstStyle/>
          <a:p>
            <a:pPr algn="ctr">
              <a:lnSpc>
                <a:spcPts val="1000"/>
              </a:lnSpc>
            </a:pPr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発災市町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テキスト ボックス 6429"/>
          <p:cNvSpPr txBox="1">
            <a:spLocks noChangeArrowheads="1"/>
          </p:cNvSpPr>
          <p:nvPr/>
        </p:nvSpPr>
        <p:spPr bwMode="auto">
          <a:xfrm>
            <a:off x="468678" y="3732899"/>
            <a:ext cx="4089746" cy="68425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□大阪府災害対策本部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（</a:t>
            </a:r>
            <a:r>
              <a:rPr 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□</a:t>
            </a:r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大阪府石油コンビナート災害対策本部）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テキスト ボックス 6426"/>
          <p:cNvSpPr txBox="1">
            <a:spLocks noChangeArrowheads="1"/>
          </p:cNvSpPr>
          <p:nvPr/>
        </p:nvSpPr>
        <p:spPr bwMode="auto">
          <a:xfrm>
            <a:off x="7053267" y="3848364"/>
            <a:ext cx="1715083" cy="4447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just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□災害対策本部等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テキスト ボックス 6425"/>
          <p:cNvSpPr txBox="1">
            <a:spLocks noChangeArrowheads="1"/>
          </p:cNvSpPr>
          <p:nvPr/>
        </p:nvSpPr>
        <p:spPr bwMode="auto">
          <a:xfrm>
            <a:off x="4946073" y="3847244"/>
            <a:ext cx="1548775" cy="4458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/>
            <a:r>
              <a:rPr lang="ja-JP" altLang="en-US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□現地連絡所</a:t>
            </a:r>
            <a:r>
              <a:rPr lang="en-US" altLang="ja-JP" sz="1400" kern="100" dirty="0"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※</a:t>
            </a:r>
            <a:endParaRPr lang="ja-JP" altLang="en-US" sz="14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8" name="左右矢印 27"/>
          <p:cNvSpPr>
            <a:spLocks/>
          </p:cNvSpPr>
          <p:nvPr/>
        </p:nvSpPr>
        <p:spPr>
          <a:xfrm>
            <a:off x="4580708" y="4005065"/>
            <a:ext cx="347601" cy="127793"/>
          </a:xfrm>
          <a:prstGeom prst="left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400"/>
          </a:p>
        </p:txBody>
      </p:sp>
      <p:sp>
        <p:nvSpPr>
          <p:cNvPr id="29" name="左右矢印 28"/>
          <p:cNvSpPr>
            <a:spLocks/>
          </p:cNvSpPr>
          <p:nvPr/>
        </p:nvSpPr>
        <p:spPr>
          <a:xfrm>
            <a:off x="6510091" y="4005064"/>
            <a:ext cx="316402" cy="127794"/>
          </a:xfrm>
          <a:prstGeom prst="leftRight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8029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06" y="2021183"/>
            <a:ext cx="2012041" cy="15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図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06" y="3611118"/>
            <a:ext cx="2012041" cy="1509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06" y="5183273"/>
            <a:ext cx="2012041" cy="15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4"/>
          <p:cNvSpPr txBox="1">
            <a:spLocks/>
          </p:cNvSpPr>
          <p:nvPr/>
        </p:nvSpPr>
        <p:spPr>
          <a:xfrm>
            <a:off x="179512" y="738243"/>
            <a:ext cx="8610425" cy="600312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参加機関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関西エアポート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2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泉州南広域消防本部、関西空港海上保安空港基地、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関西空港警察署、関西エアポートオペレーションサービス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2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関西エアポートテクニカルサービス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2000" dirty="0" err="1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大阪府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訓練形式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給油センター地区での自衛防災訓練（実動訓練）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緊急通報訓練、救護訓練、初期消火訓練等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防災本部と関西エアポートとの情報連携訓練（図上訓練）　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訓練の目的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地震発生時の迅速かつ適切な対応をとるための関係機関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との連携、防災体制の強化及び防災意識の高揚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防災本部、現地連絡所、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KIX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JCMG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（関西国際空港総合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対策本部）の関係整理、情報連携に関する課題の抽出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訓練想定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震度６強の地震により、航空燃料が流出、防油堤一部損壊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流出油回収作業中に流出油に火災が発生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39236" y="116633"/>
            <a:ext cx="8865526" cy="5650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57201" rIns="29250" bIns="57201" rtlCol="0" anchor="ctr"/>
          <a:lstStyle>
            <a:defPPr>
              <a:defRPr lang="ja-JP"/>
            </a:defPPr>
            <a:lvl1pPr marL="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400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0801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201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1602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002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2403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28036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3204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航空機給油施設自衛防災訓練</a:t>
            </a:r>
            <a:endParaRPr lang="ja-JP" altLang="en-US" sz="24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5327834" y="3532891"/>
            <a:ext cx="1523253" cy="691158"/>
          </a:xfrm>
          <a:prstGeom prst="wedgeEllipseCallout">
            <a:avLst>
              <a:gd name="adj1" fmla="val -58397"/>
              <a:gd name="adj2" fmla="val -544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R</a:t>
            </a:r>
            <a:r>
              <a:rPr lang="ja-JP" altLang="en-US" dirty="0">
                <a:solidFill>
                  <a:schemeClr val="tx1"/>
                </a:solidFill>
              </a:rPr>
              <a:t>４年度に追加</a:t>
            </a:r>
          </a:p>
        </p:txBody>
      </p:sp>
    </p:spTree>
    <p:extLst>
      <p:ext uri="{BB962C8B-B14F-4D97-AF65-F5344CB8AC3E}">
        <p14:creationId xmlns:p14="http://schemas.microsoft.com/office/powerpoint/2010/main" val="29858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9236" y="116633"/>
            <a:ext cx="8865526" cy="5650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57201" rIns="29250" bIns="57201" rtlCol="0" anchor="ctr"/>
          <a:lstStyle>
            <a:defPPr>
              <a:defRPr lang="ja-JP"/>
            </a:defPPr>
            <a:lvl1pPr marL="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400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0801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201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1602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002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2403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28036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3204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北港地区総合防災訓練</a:t>
            </a:r>
            <a:endParaRPr lang="ja-JP" altLang="en-US" sz="2400" b="1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74194" y="836712"/>
            <a:ext cx="8610425" cy="207007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参加機関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アスト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北港ターミナル、大阪市消防局此花消防署、北港共同防災組合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訓練形式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特定事業所内での自衛防災訓練（実動訓練）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指揮本部設置訓練、通報訓練、緊急措置、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初期消火訓練等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訓練の目的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保安意識の高揚及び自主保安体制の確立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自衛消防隊の技術の向上や大阪市消防局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消防隊との連携強化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訓練想定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地震により、防油堤内に危険物が漏えい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タンクに引火し火災が発生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6" name="図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1872222"/>
            <a:ext cx="2726153" cy="20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64" y="4102297"/>
            <a:ext cx="2741834" cy="20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1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9236" y="116633"/>
            <a:ext cx="8865526" cy="5650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57201" rIns="29250" bIns="57201" rtlCol="0" anchor="ctr"/>
          <a:lstStyle>
            <a:defPPr>
              <a:defRPr lang="ja-JP"/>
            </a:defPPr>
            <a:lvl1pPr marL="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400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0801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201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1602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002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2403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28036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3204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堺・泉北臨海特別防災地区協議会　総合防災訓練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07504" y="1556792"/>
            <a:ext cx="7128792" cy="51289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訓練形式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危険物漏えい・火災発生時対応に係る実動訓練（海上・陸上）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海上：船舶及び資機材動員訓練、</a:t>
            </a:r>
            <a:r>
              <a:rPr lang="zh-TW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流出油防除訓練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陸上：自衛防災隊・公設消防隊配置訓練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、ドローンによる</a:t>
            </a:r>
            <a:endParaRPr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　　　発災状況確認訓練、</a:t>
            </a:r>
            <a:r>
              <a:rPr lang="zh-TW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延焼</a:t>
            </a:r>
            <a:r>
              <a:rPr lang="zh-TW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防止訓練</a:t>
            </a:r>
            <a:r>
              <a:rPr lang="zh-TW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、消火</a:t>
            </a:r>
            <a:r>
              <a:rPr lang="zh-TW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関係機関における情報伝達訓練（図上訓練）　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ts val="33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訓練の目的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防災体制の確立と防災意識の高揚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関係機関における情報伝達に関する課題抽出、現地連絡所設置、設置後の運用方法確認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訓練想定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震度５強の地震により、海上にＣ重油が流出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震度５強の地震により、タンクの受入配管と防油堤が破損し、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漏えいしたナフサが防油堤外へ流出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防油堤内に漏えいしたナフサから火災が発生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107504" y="619991"/>
            <a:ext cx="8684618" cy="12260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参加機関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堺海上保安署、堺市、堺市消防局、西堺警察署、泉大津市消防本部、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堺・泉北地区海上共同防災組織、堺・泉北臨海特別防災地区協議会、大阪府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A7AC104-517A-417D-B132-E3ED3D05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5872" y="3629766"/>
            <a:ext cx="1987374" cy="1448724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72" y="5201408"/>
            <a:ext cx="1987374" cy="148972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72" y="2075956"/>
            <a:ext cx="1908890" cy="14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9236" y="116633"/>
            <a:ext cx="8865526" cy="5650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57201" rIns="29250" bIns="57201" rtlCol="0" anchor="ctr"/>
          <a:lstStyle>
            <a:defPPr>
              <a:defRPr lang="ja-JP"/>
            </a:defPPr>
            <a:lvl1pPr marL="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400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0801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201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1602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002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2403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28036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3204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石油コンビナート等防災本部訓練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39237" y="681694"/>
            <a:ext cx="8865525" cy="60596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参加機関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堺市、大阪府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訓練形式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情報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連携訓練、現地連絡所設置訓練（図上訓練）　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訓練の目的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府・市危機管理職員の石油コンビナート災害特有の情報収集・連絡体制の習得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（海域への影響、広域応援の必要性、コンビナート地域内・外の住民避難等）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府・市間の連携、現地連絡所の活動内容の把握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訓練想定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石油コンビナート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地区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の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危険物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タンク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で小規模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火災が発生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タンク全面火災に拡大するおそれ</a:t>
            </a:r>
            <a:endParaRPr lang="en-US" altLang="ja-JP" sz="2000" dirty="0" smtClean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 smtClean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大阪府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危機管理室内の取組み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室職員への石油コンビナート区域の防災対策についての研修（座学）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石油コンビナート区域における災害の特殊性、</a:t>
            </a:r>
            <a:r>
              <a:rPr lang="ja-JP" altLang="en-US" sz="2000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石油コンビナート区域における</a:t>
            </a:r>
            <a:endParaRPr lang="en-US" altLang="ja-JP" sz="2000" kern="100" dirty="0">
              <a:latin typeface="HGPｺﾞｼｯｸM" panose="020B0600000000000000" pitchFamily="50" charset="-128"/>
              <a:ea typeface="HGPｺﾞｼｯｸM" panose="020B0600000000000000" pitchFamily="50" charset="-128"/>
              <a:cs typeface="Times New Roman" panose="02020603050405020304" pitchFamily="18" charset="0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kern="100" dirty="0">
                <a:latin typeface="HGPｺﾞｼｯｸM" panose="020B0600000000000000" pitchFamily="50" charset="-128"/>
                <a:ea typeface="HGPｺﾞｼｯｸM" panose="020B0600000000000000" pitchFamily="50" charset="-128"/>
                <a:cs typeface="Times New Roman" panose="02020603050405020304" pitchFamily="18" charset="0"/>
              </a:rPr>
              <a:t>　　防災対策、石油コンビナート等災害防止法について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大阪府 地震・津波災害対策訓練において、石油コンビナート区域における災害対応等も考慮にいれた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、総合的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な訓練の</a:t>
            </a:r>
            <a:r>
              <a:rPr lang="ja-JP" altLang="en-US" sz="2000" dirty="0" smtClean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実施（図上訓練）</a:t>
            </a:r>
            <a:endParaRPr lang="ja-JP" altLang="en-US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/>
          <a:stretch/>
        </p:blipFill>
        <p:spPr>
          <a:xfrm>
            <a:off x="6876256" y="836712"/>
            <a:ext cx="2004537" cy="153583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56992"/>
            <a:ext cx="2004537" cy="150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9236" y="116633"/>
            <a:ext cx="8865526" cy="56506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50" tIns="57201" rIns="29250" bIns="57201" rtlCol="0" anchor="ctr"/>
          <a:lstStyle>
            <a:defPPr>
              <a:defRPr lang="ja-JP"/>
            </a:defPPr>
            <a:lvl1pPr marL="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0400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40801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11201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81602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520025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22403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928036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632040" algn="l" defTabSz="1408010" rtl="0" eaLnBrk="1" latinLnBrk="0" hangingPunct="1">
              <a:defRPr kumimoji="1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Meiryo UI" panose="020B0604030504040204" pitchFamily="50" charset="-128"/>
              </a:rPr>
              <a:t>大容量泡消火システム実放水訓練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139237" y="681694"/>
            <a:ext cx="8610425" cy="58407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3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参加機関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丸紅エネックス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(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株</a:t>
            </a:r>
            <a:r>
              <a:rPr lang="en-US" altLang="ja-JP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)</a:t>
            </a: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堺ターミナル、コスモ共同防災組織、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大阪・和歌山広域共同防災協議会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訓練形式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大容量泡放射システムの実放水訓練（実動訓練）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通報・連絡訓練、資機材搬送訓練、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spcBef>
                <a:spcPts val="0"/>
              </a:spcBef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　　システム設定・操作訓練等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訓練の目的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大阪・和歌山広域共同防災協議会の防災・設定要員の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179999" indent="0">
              <a:buNone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 技能向上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大容量泡放水砲システム性能確認検証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訓練想定</a:t>
            </a:r>
            <a:r>
              <a:rPr lang="en-US" altLang="ja-JP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】</a:t>
            </a:r>
            <a:r>
              <a:rPr lang="ja-JP" altLang="en-US" sz="2000" dirty="0">
                <a:solidFill>
                  <a:srgbClr val="FF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震度５の地震により屋外タンクで小規模火災が発生</a:t>
            </a:r>
            <a:endParaRPr lang="en-US" altLang="ja-JP" sz="20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 marL="431998" indent="-251999">
              <a:buFont typeface="Wingdings" panose="05000000000000000000" pitchFamily="2" charset="2"/>
              <a:buChar char="Ø"/>
            </a:pPr>
            <a:r>
              <a:rPr lang="ja-JP" altLang="en-US" sz="20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タンク全面火災に拡大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21" y="854050"/>
            <a:ext cx="2466340" cy="18497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21" y="4663365"/>
            <a:ext cx="2466340" cy="185109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29" y="2757637"/>
            <a:ext cx="2470532" cy="185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22405"/>
      </p:ext>
    </p:extLst>
  </p:cSld>
  <p:clrMapOvr>
    <a:masterClrMapping/>
  </p:clrMapOvr>
</p:sld>
</file>

<file path=ppt/theme/theme1.xml><?xml version="1.0" encoding="utf-8"?>
<a:theme xmlns:a="http://schemas.openxmlformats.org/drawingml/2006/main" name="ファセット">
  <a:themeElements>
    <a:clrScheme name="ファセット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7EBAE41FA435BB48BB6AD6B13D9088ED" ma:contentTypeVersion="0" ma:contentTypeDescription="新しいドキュメントを作成します。" ma:contentTypeScope="" ma:versionID="7162fe07b3bac3b0941ad0df537fd971">
  <xsd:schema xmlns:xsd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83B61A9-374B-4E30-94DE-DEB628A146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975F28-50B1-47C5-B270-8BE51D097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0E609241-EA80-48D6-B602-D08ABF655F01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18149</TotalTime>
  <Words>1196</Words>
  <Application>Microsoft Office PowerPoint</Application>
  <PresentationFormat>画面に合わせる (4:3)</PresentationFormat>
  <Paragraphs>120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7" baseType="lpstr">
      <vt:lpstr>HGPｺﾞｼｯｸM</vt:lpstr>
      <vt:lpstr>HGP明朝E</vt:lpstr>
      <vt:lpstr>Meiryo UI</vt:lpstr>
      <vt:lpstr>ＭＳ Ｐゴシック</vt:lpstr>
      <vt:lpstr>ＭＳ ゴシック</vt:lpstr>
      <vt:lpstr>ＭＳ 明朝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Trebuchet MS</vt:lpstr>
      <vt:lpstr>Wingdings</vt:lpstr>
      <vt:lpstr>Wingdings 3</vt:lpstr>
      <vt:lpstr>ファセット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大阪府石油コンビナート等 防災本部会議</dc:title>
  <dc:creator>大阪府庁</dc:creator>
  <cp:lastModifiedBy>小穴　倫久</cp:lastModifiedBy>
  <cp:revision>1051</cp:revision>
  <cp:lastPrinted>2023-02-01T02:17:12Z</cp:lastPrinted>
  <dcterms:created xsi:type="dcterms:W3CDTF">2012-03-15T06:22:48Z</dcterms:created>
  <dcterms:modified xsi:type="dcterms:W3CDTF">2023-03-27T01:30:57Z</dcterms:modified>
</cp:coreProperties>
</file>