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32"/>
  </p:notesMasterIdLst>
  <p:handoutMasterIdLst>
    <p:handoutMasterId r:id="rId33"/>
  </p:handoutMasterIdLst>
  <p:sldIdLst>
    <p:sldId id="259" r:id="rId2"/>
    <p:sldId id="257" r:id="rId3"/>
    <p:sldId id="261" r:id="rId4"/>
    <p:sldId id="263" r:id="rId5"/>
    <p:sldId id="264" r:id="rId6"/>
    <p:sldId id="265" r:id="rId7"/>
    <p:sldId id="267" r:id="rId8"/>
    <p:sldId id="268" r:id="rId9"/>
    <p:sldId id="270" r:id="rId10"/>
    <p:sldId id="271" r:id="rId11"/>
    <p:sldId id="273" r:id="rId12"/>
    <p:sldId id="274" r:id="rId13"/>
    <p:sldId id="301" r:id="rId14"/>
    <p:sldId id="277" r:id="rId15"/>
    <p:sldId id="278" r:id="rId16"/>
    <p:sldId id="279" r:id="rId17"/>
    <p:sldId id="281" r:id="rId18"/>
    <p:sldId id="282" r:id="rId19"/>
    <p:sldId id="283" r:id="rId20"/>
    <p:sldId id="285" r:id="rId21"/>
    <p:sldId id="286" r:id="rId22"/>
    <p:sldId id="287" r:id="rId23"/>
    <p:sldId id="288" r:id="rId24"/>
    <p:sldId id="289" r:id="rId25"/>
    <p:sldId id="299" r:id="rId26"/>
    <p:sldId id="291" r:id="rId27"/>
    <p:sldId id="292" r:id="rId28"/>
    <p:sldId id="293" r:id="rId29"/>
    <p:sldId id="294" r:id="rId30"/>
    <p:sldId id="295" r:id="rId3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4C4"/>
    <a:srgbClr val="FF8C00"/>
    <a:srgbClr val="F23C3C"/>
    <a:srgbClr val="080890"/>
    <a:srgbClr val="264478"/>
    <a:srgbClr val="255E91"/>
    <a:srgbClr val="8FAADC"/>
    <a:srgbClr val="43682B"/>
    <a:srgbClr val="636363"/>
    <a:srgbClr val="99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54039" autoAdjust="0"/>
  </p:normalViewPr>
  <p:slideViewPr>
    <p:cSldViewPr snapToGrid="0">
      <p:cViewPr varScale="1">
        <p:scale>
          <a:sx n="74" d="100"/>
          <a:sy n="74" d="100"/>
        </p:scale>
        <p:origin x="63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130" y="-6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65288;&#20316;&#26989;&#29992;&#65289;(&#24220;&#20869;&#29256;)&#20196;&#21644;3&#24180;&#24230;&#30456;&#35527;&#27010;&#35201;&#20316;&#25104;&#29992;&#12487;&#12540;&#12479;&#12505;&#12540;&#12473;%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65288;&#20316;&#26989;&#29992;&#65289;(&#24220;&#20869;&#29256;)&#20196;&#21644;3&#24180;&#24230;&#30456;&#35527;&#27010;&#35201;&#20316;&#25104;&#29992;&#12487;&#12540;&#12479;&#12505;&#12540;&#12473;%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65288;&#20316;&#26989;&#29992;&#65289;(&#24220;&#20869;&#29256;)&#20196;&#21644;3&#24180;&#24230;&#30456;&#35527;&#27010;&#35201;&#20316;&#25104;&#29992;&#12487;&#12540;&#12479;&#12505;&#12540;&#12473;%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5&#30456;&#35527;&#27010;&#35201;&#65288;R4&#23455;&#32318;&#65289;\&#27010;&#35201;&#29256;&#65288;&#12497;&#12527;&#12509;&#65289;\01%20&#24310;&#24291;&#12373;&#12435;\&#65288;&#20316;&#26989;&#29992;&#65289;(&#24220;&#20869;&#29256;)&#20196;&#21644;3&#24180;&#24230;&#30456;&#35527;&#27010;&#35201;&#20316;&#25104;&#29992;&#12487;&#12540;&#12479;&#12505;&#12540;&#12473;%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相談の多い商品・役務</a:t>
            </a:r>
            <a:r>
              <a:rPr lang="en-US"/>
              <a:t>【</a:t>
            </a:r>
            <a:r>
              <a:rPr lang="ja-JP"/>
              <a:t>上位</a:t>
            </a:r>
            <a:r>
              <a:rPr lang="en-US"/>
              <a:t>10</a:t>
            </a:r>
            <a:r>
              <a:rPr lang="ja-JP"/>
              <a:t>位</a:t>
            </a:r>
            <a:r>
              <a:rPr lang="en-US"/>
              <a:t>】</a:t>
            </a:r>
            <a:endParaRPr lang="ja-JP"/>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1"/>
          <c:order val="1"/>
          <c:tx>
            <c:strRef>
              <c:f>表9!$D$2</c:f>
              <c:strCache>
                <c:ptCount val="1"/>
                <c:pt idx="0">
                  <c:v>令和3年度</c:v>
                </c:pt>
              </c:strCache>
            </c:strRef>
          </c:tx>
          <c:spPr>
            <a:pattFill prst="ltUpDiag">
              <a:fgClr>
                <a:schemeClr val="bg1"/>
              </a:fgClr>
              <a:bgClr>
                <a:schemeClr val="accent4"/>
              </a:bgClr>
            </a:pattFill>
            <a:ln w="12700">
              <a:solidFill>
                <a:schemeClr val="accent4">
                  <a:alpha val="95000"/>
                </a:schemeClr>
              </a:solidFill>
            </a:ln>
            <a:effectLst/>
          </c:spPr>
          <c:invertIfNegative val="0"/>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表9!$D$3:$D$12</c:f>
              <c:numCache>
                <c:formatCode>#,##0_ </c:formatCode>
                <c:ptCount val="10"/>
                <c:pt idx="0">
                  <c:v>3657</c:v>
                </c:pt>
                <c:pt idx="1">
                  <c:v>3034</c:v>
                </c:pt>
                <c:pt idx="2">
                  <c:v>2144</c:v>
                </c:pt>
                <c:pt idx="3">
                  <c:v>786</c:v>
                </c:pt>
                <c:pt idx="4">
                  <c:v>1779</c:v>
                </c:pt>
                <c:pt idx="5">
                  <c:v>2096</c:v>
                </c:pt>
                <c:pt idx="6">
                  <c:v>1612</c:v>
                </c:pt>
                <c:pt idx="7">
                  <c:v>1203</c:v>
                </c:pt>
                <c:pt idx="8">
                  <c:v>1405</c:v>
                </c:pt>
                <c:pt idx="9">
                  <c:v>990</c:v>
                </c:pt>
              </c:numCache>
            </c:numRef>
          </c:val>
          <c:extLst>
            <c:ext xmlns:c16="http://schemas.microsoft.com/office/drawing/2014/chart" uri="{C3380CC4-5D6E-409C-BE32-E72D297353CC}">
              <c16:uniqueId val="{00000000-4701-45C0-9B62-A5B098FFB7D0}"/>
            </c:ext>
          </c:extLst>
        </c:ser>
        <c:ser>
          <c:idx val="2"/>
          <c:order val="2"/>
          <c:tx>
            <c:strRef>
              <c:f>表9!$E$2</c:f>
              <c:strCache>
                <c:ptCount val="1"/>
                <c:pt idx="0">
                  <c:v>令和4年度</c:v>
                </c:pt>
              </c:strCache>
            </c:strRef>
          </c:tx>
          <c:spPr>
            <a:pattFill prst="ltHorz">
              <a:fgClr>
                <a:schemeClr val="bg1"/>
              </a:fgClr>
              <a:bgClr>
                <a:srgbClr val="F23C3C"/>
              </a:bgClr>
            </a:pattFill>
            <a:ln w="12700">
              <a:solidFill>
                <a:schemeClr val="accent2"/>
              </a:solidFill>
            </a:ln>
            <a:effectLst/>
          </c:spPr>
          <c:invertIfNegative val="0"/>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表9!$E$3:$E$12</c:f>
              <c:numCache>
                <c:formatCode>#,##0_ </c:formatCode>
                <c:ptCount val="10"/>
                <c:pt idx="0">
                  <c:v>6231</c:v>
                </c:pt>
                <c:pt idx="1">
                  <c:v>2860</c:v>
                </c:pt>
                <c:pt idx="2">
                  <c:v>2247</c:v>
                </c:pt>
                <c:pt idx="3">
                  <c:v>1975</c:v>
                </c:pt>
                <c:pt idx="4">
                  <c:v>1782</c:v>
                </c:pt>
                <c:pt idx="5">
                  <c:v>1742</c:v>
                </c:pt>
                <c:pt idx="6">
                  <c:v>1470</c:v>
                </c:pt>
                <c:pt idx="7">
                  <c:v>1184</c:v>
                </c:pt>
                <c:pt idx="8">
                  <c:v>1128</c:v>
                </c:pt>
                <c:pt idx="9">
                  <c:v>1072</c:v>
                </c:pt>
              </c:numCache>
            </c:numRef>
          </c:val>
          <c:extLst>
            <c:ext xmlns:c16="http://schemas.microsoft.com/office/drawing/2014/chart" uri="{C3380CC4-5D6E-409C-BE32-E72D297353CC}">
              <c16:uniqueId val="{00000001-4701-45C0-9B62-A5B098FFB7D0}"/>
            </c:ext>
          </c:extLst>
        </c:ser>
        <c:dLbls>
          <c:showLegendKey val="0"/>
          <c:showVal val="0"/>
          <c:showCatName val="0"/>
          <c:showSerName val="0"/>
          <c:showPercent val="0"/>
          <c:showBubbleSize val="0"/>
        </c:dLbls>
        <c:gapWidth val="219"/>
        <c:overlap val="-27"/>
        <c:axId val="1375600704"/>
        <c:axId val="1375596128"/>
        <c:extLst>
          <c:ext xmlns:c15="http://schemas.microsoft.com/office/drawing/2012/chart" uri="{02D57815-91ED-43cb-92C2-25804820EDAC}">
            <c15:filteredBarSeries>
              <c15:ser>
                <c:idx val="0"/>
                <c:order val="0"/>
                <c:tx>
                  <c:strRef>
                    <c:extLst>
                      <c:ext uri="{02D57815-91ED-43cb-92C2-25804820EDAC}">
                        <c15:formulaRef>
                          <c15:sqref>表9!$C$2</c15:sqref>
                        </c15:formulaRef>
                      </c:ext>
                    </c:extLst>
                    <c:strCache>
                      <c:ptCount val="1"/>
                    </c:strCache>
                  </c:strRef>
                </c:tx>
                <c:spPr>
                  <a:solidFill>
                    <a:schemeClr val="accent1"/>
                  </a:solidFill>
                  <a:ln>
                    <a:noFill/>
                  </a:ln>
                  <a:effectLst/>
                </c:spPr>
                <c:invertIfNegative val="0"/>
                <c:cat>
                  <c:strRef>
                    <c:extLst>
                      <c:ext uri="{02D57815-91ED-43cb-92C2-25804820EDAC}">
                        <c15:formulaRef>
                          <c15:sqref>表9!$B$3:$B$12</c15:sqref>
                        </c15:formulaRef>
                      </c:ext>
                    </c:extLst>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extLst>
                      <c:ext uri="{02D57815-91ED-43cb-92C2-25804820EDAC}">
                        <c15:formulaRef>
                          <c15:sqref>表9!$C$3:$C$12</c15:sqref>
                        </c15:formulaRef>
                      </c:ext>
                    </c:extLst>
                    <c:numCache>
                      <c:formatCode>General</c:formatCode>
                      <c:ptCount val="10"/>
                    </c:numCache>
                  </c:numRef>
                </c:val>
                <c:extLst>
                  <c:ext xmlns:c16="http://schemas.microsoft.com/office/drawing/2014/chart" uri="{C3380CC4-5D6E-409C-BE32-E72D297353CC}">
                    <c16:uniqueId val="{00000003-4701-45C0-9B62-A5B098FFB7D0}"/>
                  </c:ext>
                </c:extLst>
              </c15:ser>
            </c15:filteredBarSeries>
          </c:ext>
        </c:extLst>
      </c:barChart>
      <c:lineChart>
        <c:grouping val="standard"/>
        <c:varyColors val="0"/>
        <c:ser>
          <c:idx val="3"/>
          <c:order val="3"/>
          <c:tx>
            <c:strRef>
              <c:f>表9!$F$2</c:f>
              <c:strCache>
                <c:ptCount val="1"/>
                <c:pt idx="0">
                  <c:v>増減率</c:v>
                </c:pt>
              </c:strCache>
            </c:strRef>
          </c:tx>
          <c:spPr>
            <a:ln w="25400" cap="flat">
              <a:solidFill>
                <a:srgbClr val="00008C"/>
              </a:solidFill>
              <a:miter lim="800000"/>
              <a:headEnd type="none"/>
              <a:tailEnd type="none" w="med" len="med"/>
            </a:ln>
            <a:effectLst/>
          </c:spPr>
          <c:marker>
            <c:symbol val="circle"/>
            <c:size val="8"/>
            <c:spPr>
              <a:solidFill>
                <a:srgbClr val="00008C"/>
              </a:solidFill>
              <a:ln w="12700">
                <a:solidFill>
                  <a:srgbClr val="00008C"/>
                </a:solidFill>
              </a:ln>
              <a:effectLst/>
            </c:spPr>
          </c:marker>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表9!$F$3:$F$12</c:f>
              <c:numCache>
                <c:formatCode>0.0%;"▲"0.0%</c:formatCode>
                <c:ptCount val="10"/>
                <c:pt idx="0">
                  <c:v>0.7038556193601313</c:v>
                </c:pt>
                <c:pt idx="1">
                  <c:v>-5.7350032959789021E-2</c:v>
                </c:pt>
                <c:pt idx="2">
                  <c:v>4.8041044776119479E-2</c:v>
                </c:pt>
                <c:pt idx="3">
                  <c:v>1.5127226463104324</c:v>
                </c:pt>
                <c:pt idx="4">
                  <c:v>1.6863406408094139E-3</c:v>
                </c:pt>
                <c:pt idx="5">
                  <c:v>-0.16889312977099236</c:v>
                </c:pt>
                <c:pt idx="6">
                  <c:v>-8.8089330024813894E-2</c:v>
                </c:pt>
                <c:pt idx="7">
                  <c:v>-1.5793848711554426E-2</c:v>
                </c:pt>
                <c:pt idx="8">
                  <c:v>-0.19715302491103204</c:v>
                </c:pt>
                <c:pt idx="9">
                  <c:v>8.2828282828282918E-2</c:v>
                </c:pt>
              </c:numCache>
            </c:numRef>
          </c:val>
          <c:smooth val="0"/>
          <c:extLst>
            <c:ext xmlns:c16="http://schemas.microsoft.com/office/drawing/2014/chart" uri="{C3380CC4-5D6E-409C-BE32-E72D297353CC}">
              <c16:uniqueId val="{00000002-4701-45C0-9B62-A5B098FFB7D0}"/>
            </c:ext>
          </c:extLst>
        </c:ser>
        <c:dLbls>
          <c:showLegendKey val="0"/>
          <c:showVal val="0"/>
          <c:showCatName val="0"/>
          <c:showSerName val="0"/>
          <c:showPercent val="0"/>
          <c:showBubbleSize val="0"/>
        </c:dLbls>
        <c:marker val="1"/>
        <c:smooth val="0"/>
        <c:axId val="1375599040"/>
        <c:axId val="1375600288"/>
      </c:lineChart>
      <c:catAx>
        <c:axId val="13756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596128"/>
        <c:crosses val="autoZero"/>
        <c:auto val="1"/>
        <c:lblAlgn val="ctr"/>
        <c:lblOffset val="100"/>
        <c:noMultiLvlLbl val="0"/>
      </c:catAx>
      <c:valAx>
        <c:axId val="1375596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600704"/>
        <c:crosses val="autoZero"/>
        <c:crossBetween val="between"/>
      </c:valAx>
      <c:valAx>
        <c:axId val="1375600288"/>
        <c:scaling>
          <c:orientation val="minMax"/>
        </c:scaling>
        <c:delete val="0"/>
        <c:axPos val="r"/>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599040"/>
        <c:crosses val="max"/>
        <c:crossBetween val="between"/>
      </c:valAx>
      <c:catAx>
        <c:axId val="1375599040"/>
        <c:scaling>
          <c:orientation val="minMax"/>
        </c:scaling>
        <c:delete val="1"/>
        <c:axPos val="b"/>
        <c:numFmt formatCode="General" sourceLinked="1"/>
        <c:majorTickMark val="none"/>
        <c:minorTickMark val="none"/>
        <c:tickLblPos val="nextTo"/>
        <c:crossAx val="13756002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aseline="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表9!$D$27</c:f>
              <c:strCache>
                <c:ptCount val="1"/>
                <c:pt idx="0">
                  <c:v>令和3年度</c:v>
                </c:pt>
              </c:strCache>
            </c:strRef>
          </c:tx>
          <c:spPr>
            <a:pattFill prst="ltUpDiag">
              <a:fgClr>
                <a:schemeClr val="bg1"/>
              </a:fgClr>
              <a:bgClr>
                <a:schemeClr val="accent4"/>
              </a:bgClr>
            </a:pattFill>
            <a:ln w="12700">
              <a:solidFill>
                <a:schemeClr val="accent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表9!$B$28:$B$29</c:f>
              <c:strCache>
                <c:ptCount val="2"/>
                <c:pt idx="0">
                  <c:v>化粧品</c:v>
                </c:pt>
                <c:pt idx="1">
                  <c:v>健康食品</c:v>
                </c:pt>
              </c:strCache>
            </c:strRef>
          </c:cat>
          <c:val>
            <c:numRef>
              <c:f>表9!$D$28:$D$29</c:f>
              <c:numCache>
                <c:formatCode>#,##0_ </c:formatCode>
                <c:ptCount val="2"/>
                <c:pt idx="0">
                  <c:v>3657</c:v>
                </c:pt>
                <c:pt idx="1">
                  <c:v>2144</c:v>
                </c:pt>
              </c:numCache>
            </c:numRef>
          </c:val>
          <c:extLst>
            <c:ext xmlns:c16="http://schemas.microsoft.com/office/drawing/2014/chart" uri="{C3380CC4-5D6E-409C-BE32-E72D297353CC}">
              <c16:uniqueId val="{00000000-5AE9-4BF5-99BF-EC7FA6EDBE49}"/>
            </c:ext>
          </c:extLst>
        </c:ser>
        <c:ser>
          <c:idx val="2"/>
          <c:order val="2"/>
          <c:tx>
            <c:strRef>
              <c:f>表9!$E$27</c:f>
              <c:strCache>
                <c:ptCount val="1"/>
                <c:pt idx="0">
                  <c:v>令和4年度</c:v>
                </c:pt>
              </c:strCache>
            </c:strRef>
          </c:tx>
          <c:spPr>
            <a:pattFill prst="ltHorz">
              <a:fgClr>
                <a:schemeClr val="bg1"/>
              </a:fgClr>
              <a:bgClr>
                <a:srgbClr val="F23C3C"/>
              </a:bgClr>
            </a:pattFill>
            <a:ln w="12700">
              <a:solidFill>
                <a:srgbClr val="F23C3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表9!$B$28:$B$29</c:f>
              <c:strCache>
                <c:ptCount val="2"/>
                <c:pt idx="0">
                  <c:v>化粧品</c:v>
                </c:pt>
                <c:pt idx="1">
                  <c:v>健康食品</c:v>
                </c:pt>
              </c:strCache>
            </c:strRef>
          </c:cat>
          <c:val>
            <c:numRef>
              <c:f>表9!$E$28:$E$29</c:f>
              <c:numCache>
                <c:formatCode>#,##0_ </c:formatCode>
                <c:ptCount val="2"/>
                <c:pt idx="0">
                  <c:v>6231</c:v>
                </c:pt>
                <c:pt idx="1">
                  <c:v>2247</c:v>
                </c:pt>
              </c:numCache>
            </c:numRef>
          </c:val>
          <c:extLst>
            <c:ext xmlns:c16="http://schemas.microsoft.com/office/drawing/2014/chart" uri="{C3380CC4-5D6E-409C-BE32-E72D297353CC}">
              <c16:uniqueId val="{00000001-5AE9-4BF5-99BF-EC7FA6EDBE49}"/>
            </c:ext>
          </c:extLst>
        </c:ser>
        <c:dLbls>
          <c:dLblPos val="outEnd"/>
          <c:showLegendKey val="0"/>
          <c:showVal val="1"/>
          <c:showCatName val="0"/>
          <c:showSerName val="0"/>
          <c:showPercent val="0"/>
          <c:showBubbleSize val="0"/>
        </c:dLbls>
        <c:gapWidth val="219"/>
        <c:overlap val="-27"/>
        <c:axId val="1321549679"/>
        <c:axId val="1321551759"/>
        <c:extLst>
          <c:ext xmlns:c15="http://schemas.microsoft.com/office/drawing/2012/chart" uri="{02D57815-91ED-43cb-92C2-25804820EDAC}">
            <c15:filteredBarSeries>
              <c15:ser>
                <c:idx val="0"/>
                <c:order val="0"/>
                <c:tx>
                  <c:strRef>
                    <c:extLst>
                      <c:ext uri="{02D57815-91ED-43cb-92C2-25804820EDAC}">
                        <c15:formulaRef>
                          <c15:sqref>表9!$C$27</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表9!$B$28:$B$29</c15:sqref>
                        </c15:formulaRef>
                      </c:ext>
                    </c:extLst>
                    <c:strCache>
                      <c:ptCount val="2"/>
                      <c:pt idx="0">
                        <c:v>化粧品</c:v>
                      </c:pt>
                      <c:pt idx="1">
                        <c:v>健康食品</c:v>
                      </c:pt>
                    </c:strCache>
                  </c:strRef>
                </c:cat>
                <c:val>
                  <c:numRef>
                    <c:extLst>
                      <c:ext uri="{02D57815-91ED-43cb-92C2-25804820EDAC}">
                        <c15:formulaRef>
                          <c15:sqref>表9!$C$28:$C$29</c15:sqref>
                        </c15:formulaRef>
                      </c:ext>
                    </c:extLst>
                    <c:numCache>
                      <c:formatCode>General</c:formatCode>
                      <c:ptCount val="2"/>
                    </c:numCache>
                  </c:numRef>
                </c:val>
                <c:extLst>
                  <c:ext xmlns:c16="http://schemas.microsoft.com/office/drawing/2014/chart" uri="{C3380CC4-5D6E-409C-BE32-E72D297353CC}">
                    <c16:uniqueId val="{00000002-5AE9-4BF5-99BF-EC7FA6EDBE49}"/>
                  </c:ext>
                </c:extLst>
              </c15:ser>
            </c15:filteredBarSeries>
          </c:ext>
        </c:extLst>
      </c:barChart>
      <c:catAx>
        <c:axId val="132154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1551759"/>
        <c:crosses val="autoZero"/>
        <c:auto val="1"/>
        <c:lblAlgn val="ctr"/>
        <c:lblOffset val="100"/>
        <c:noMultiLvlLbl val="0"/>
      </c:catAx>
      <c:valAx>
        <c:axId val="1321551759"/>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1549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aseline="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相談の多い商品・役務</a:t>
            </a:r>
            <a:r>
              <a:rPr lang="en-US"/>
              <a:t>【</a:t>
            </a:r>
            <a:r>
              <a:rPr lang="ja-JP"/>
              <a:t>上位</a:t>
            </a:r>
            <a:r>
              <a:rPr lang="en-US"/>
              <a:t>10</a:t>
            </a:r>
            <a:r>
              <a:rPr lang="ja-JP"/>
              <a:t>位</a:t>
            </a:r>
            <a:r>
              <a:rPr lang="en-US"/>
              <a:t>】</a:t>
            </a:r>
            <a:endParaRPr lang="ja-JP"/>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1"/>
          <c:order val="1"/>
          <c:tx>
            <c:strRef>
              <c:f>表9!$D$2</c:f>
              <c:strCache>
                <c:ptCount val="1"/>
                <c:pt idx="0">
                  <c:v>令和3年度</c:v>
                </c:pt>
              </c:strCache>
            </c:strRef>
          </c:tx>
          <c:spPr>
            <a:pattFill prst="ltUpDiag">
              <a:fgClr>
                <a:schemeClr val="bg1"/>
              </a:fgClr>
              <a:bgClr>
                <a:schemeClr val="accent4"/>
              </a:bgClr>
            </a:pattFill>
            <a:ln w="12700">
              <a:solidFill>
                <a:schemeClr val="accent4">
                  <a:alpha val="95000"/>
                </a:schemeClr>
              </a:solidFill>
            </a:ln>
            <a:effectLst/>
          </c:spPr>
          <c:invertIfNegative val="0"/>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表9!$D$3:$D$12</c:f>
              <c:numCache>
                <c:formatCode>#,##0_ </c:formatCode>
                <c:ptCount val="10"/>
                <c:pt idx="0">
                  <c:v>3657</c:v>
                </c:pt>
                <c:pt idx="1">
                  <c:v>3034</c:v>
                </c:pt>
                <c:pt idx="2">
                  <c:v>2144</c:v>
                </c:pt>
                <c:pt idx="3">
                  <c:v>786</c:v>
                </c:pt>
                <c:pt idx="4">
                  <c:v>1779</c:v>
                </c:pt>
                <c:pt idx="5">
                  <c:v>2096</c:v>
                </c:pt>
                <c:pt idx="6">
                  <c:v>1612</c:v>
                </c:pt>
                <c:pt idx="7">
                  <c:v>1203</c:v>
                </c:pt>
                <c:pt idx="8">
                  <c:v>1405</c:v>
                </c:pt>
                <c:pt idx="9">
                  <c:v>990</c:v>
                </c:pt>
              </c:numCache>
            </c:numRef>
          </c:val>
          <c:extLst>
            <c:ext xmlns:c16="http://schemas.microsoft.com/office/drawing/2014/chart" uri="{C3380CC4-5D6E-409C-BE32-E72D297353CC}">
              <c16:uniqueId val="{00000000-0C82-4797-B2FD-E3562F703CD5}"/>
            </c:ext>
          </c:extLst>
        </c:ser>
        <c:ser>
          <c:idx val="2"/>
          <c:order val="2"/>
          <c:tx>
            <c:strRef>
              <c:f>表9!$E$2</c:f>
              <c:strCache>
                <c:ptCount val="1"/>
                <c:pt idx="0">
                  <c:v>令和4年度</c:v>
                </c:pt>
              </c:strCache>
            </c:strRef>
          </c:tx>
          <c:spPr>
            <a:pattFill prst="ltHorz">
              <a:fgClr>
                <a:schemeClr val="bg1"/>
              </a:fgClr>
              <a:bgClr>
                <a:srgbClr val="F23C3C"/>
              </a:bgClr>
            </a:pattFill>
            <a:ln w="12700">
              <a:solidFill>
                <a:schemeClr val="accent2"/>
              </a:solidFill>
            </a:ln>
            <a:effectLst/>
          </c:spPr>
          <c:invertIfNegative val="0"/>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表9!$E$3:$E$12</c:f>
              <c:numCache>
                <c:formatCode>#,##0_ </c:formatCode>
                <c:ptCount val="10"/>
                <c:pt idx="0">
                  <c:v>6231</c:v>
                </c:pt>
                <c:pt idx="1">
                  <c:v>2860</c:v>
                </c:pt>
                <c:pt idx="2">
                  <c:v>2247</c:v>
                </c:pt>
                <c:pt idx="3">
                  <c:v>1975</c:v>
                </c:pt>
                <c:pt idx="4">
                  <c:v>1782</c:v>
                </c:pt>
                <c:pt idx="5">
                  <c:v>1742</c:v>
                </c:pt>
                <c:pt idx="6">
                  <c:v>1470</c:v>
                </c:pt>
                <c:pt idx="7">
                  <c:v>1184</c:v>
                </c:pt>
                <c:pt idx="8">
                  <c:v>1128</c:v>
                </c:pt>
                <c:pt idx="9">
                  <c:v>1072</c:v>
                </c:pt>
              </c:numCache>
            </c:numRef>
          </c:val>
          <c:extLst>
            <c:ext xmlns:c16="http://schemas.microsoft.com/office/drawing/2014/chart" uri="{C3380CC4-5D6E-409C-BE32-E72D297353CC}">
              <c16:uniqueId val="{00000001-0C82-4797-B2FD-E3562F703CD5}"/>
            </c:ext>
          </c:extLst>
        </c:ser>
        <c:dLbls>
          <c:showLegendKey val="0"/>
          <c:showVal val="0"/>
          <c:showCatName val="0"/>
          <c:showSerName val="0"/>
          <c:showPercent val="0"/>
          <c:showBubbleSize val="0"/>
        </c:dLbls>
        <c:gapWidth val="219"/>
        <c:overlap val="-27"/>
        <c:axId val="1375600704"/>
        <c:axId val="1375596128"/>
        <c:extLst>
          <c:ext xmlns:c15="http://schemas.microsoft.com/office/drawing/2012/chart" uri="{02D57815-91ED-43cb-92C2-25804820EDAC}">
            <c15:filteredBarSeries>
              <c15:ser>
                <c:idx val="0"/>
                <c:order val="0"/>
                <c:tx>
                  <c:strRef>
                    <c:extLst>
                      <c:ext uri="{02D57815-91ED-43cb-92C2-25804820EDAC}">
                        <c15:formulaRef>
                          <c15:sqref>表9!$C$2</c15:sqref>
                        </c15:formulaRef>
                      </c:ext>
                    </c:extLst>
                    <c:strCache>
                      <c:ptCount val="1"/>
                    </c:strCache>
                  </c:strRef>
                </c:tx>
                <c:spPr>
                  <a:solidFill>
                    <a:schemeClr val="accent1"/>
                  </a:solidFill>
                  <a:ln>
                    <a:noFill/>
                  </a:ln>
                  <a:effectLst/>
                </c:spPr>
                <c:invertIfNegative val="0"/>
                <c:cat>
                  <c:strRef>
                    <c:extLst>
                      <c:ext uri="{02D57815-91ED-43cb-92C2-25804820EDAC}">
                        <c15:formulaRef>
                          <c15:sqref>表9!$B$3:$B$12</c15:sqref>
                        </c15:formulaRef>
                      </c:ext>
                    </c:extLst>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extLst>
                      <c:ext uri="{02D57815-91ED-43cb-92C2-25804820EDAC}">
                        <c15:formulaRef>
                          <c15:sqref>表9!$C$3:$C$12</c15:sqref>
                        </c15:formulaRef>
                      </c:ext>
                    </c:extLst>
                    <c:numCache>
                      <c:formatCode>General</c:formatCode>
                      <c:ptCount val="10"/>
                    </c:numCache>
                  </c:numRef>
                </c:val>
                <c:extLst>
                  <c:ext xmlns:c16="http://schemas.microsoft.com/office/drawing/2014/chart" uri="{C3380CC4-5D6E-409C-BE32-E72D297353CC}">
                    <c16:uniqueId val="{00000003-0C82-4797-B2FD-E3562F703CD5}"/>
                  </c:ext>
                </c:extLst>
              </c15:ser>
            </c15:filteredBarSeries>
          </c:ext>
        </c:extLst>
      </c:barChart>
      <c:lineChart>
        <c:grouping val="standard"/>
        <c:varyColors val="0"/>
        <c:ser>
          <c:idx val="3"/>
          <c:order val="3"/>
          <c:tx>
            <c:strRef>
              <c:f>表9!$F$2</c:f>
              <c:strCache>
                <c:ptCount val="1"/>
                <c:pt idx="0">
                  <c:v>増減率</c:v>
                </c:pt>
              </c:strCache>
            </c:strRef>
          </c:tx>
          <c:spPr>
            <a:ln w="25400" cap="flat">
              <a:solidFill>
                <a:srgbClr val="00008C"/>
              </a:solidFill>
              <a:miter lim="800000"/>
              <a:headEnd type="none"/>
              <a:tailEnd type="none" w="med" len="med"/>
            </a:ln>
            <a:effectLst/>
          </c:spPr>
          <c:marker>
            <c:symbol val="circle"/>
            <c:size val="8"/>
            <c:spPr>
              <a:solidFill>
                <a:srgbClr val="00008C"/>
              </a:solidFill>
              <a:ln w="12700">
                <a:solidFill>
                  <a:srgbClr val="00008C"/>
                </a:solidFill>
              </a:ln>
              <a:effectLst/>
            </c:spPr>
          </c:marker>
          <c:cat>
            <c:strRef>
              <c:f>表9!$B$3:$B$12</c:f>
              <c:strCache>
                <c:ptCount val="10"/>
                <c:pt idx="0">
                  <c:v>化粧品</c:v>
                </c:pt>
                <c:pt idx="1">
                  <c:v>賃貸アパート
　・マンション</c:v>
                </c:pt>
                <c:pt idx="2">
                  <c:v>健康食品</c:v>
                </c:pt>
                <c:pt idx="3">
                  <c:v>エステティックサービス</c:v>
                </c:pt>
                <c:pt idx="4">
                  <c:v>工事・建築</c:v>
                </c:pt>
                <c:pt idx="5">
                  <c:v>移動通信サービス</c:v>
                </c:pt>
                <c:pt idx="6">
                  <c:v>紳士・婦人洋服</c:v>
                </c:pt>
                <c:pt idx="7">
                  <c:v>修理サービス</c:v>
                </c:pt>
                <c:pt idx="8">
                  <c:v>インターネット接続回線</c:v>
                </c:pt>
                <c:pt idx="9">
                  <c:v>電　気</c:v>
                </c:pt>
              </c:strCache>
            </c:strRef>
          </c:cat>
          <c:val>
            <c:numRef>
              <c:f>表9!$F$3:$F$12</c:f>
              <c:numCache>
                <c:formatCode>0.0%;"▲"0.0%</c:formatCode>
                <c:ptCount val="10"/>
                <c:pt idx="0">
                  <c:v>0.7038556193601313</c:v>
                </c:pt>
                <c:pt idx="1">
                  <c:v>-5.7350032959789021E-2</c:v>
                </c:pt>
                <c:pt idx="2">
                  <c:v>4.8041044776119479E-2</c:v>
                </c:pt>
                <c:pt idx="3">
                  <c:v>1.5127226463104324</c:v>
                </c:pt>
                <c:pt idx="4">
                  <c:v>1.6863406408094139E-3</c:v>
                </c:pt>
                <c:pt idx="5">
                  <c:v>-0.16889312977099236</c:v>
                </c:pt>
                <c:pt idx="6">
                  <c:v>-8.8089330024813894E-2</c:v>
                </c:pt>
                <c:pt idx="7">
                  <c:v>-1.5793848711554426E-2</c:v>
                </c:pt>
                <c:pt idx="8">
                  <c:v>-0.19715302491103204</c:v>
                </c:pt>
                <c:pt idx="9">
                  <c:v>8.2828282828282918E-2</c:v>
                </c:pt>
              </c:numCache>
            </c:numRef>
          </c:val>
          <c:smooth val="0"/>
          <c:extLst>
            <c:ext xmlns:c16="http://schemas.microsoft.com/office/drawing/2014/chart" uri="{C3380CC4-5D6E-409C-BE32-E72D297353CC}">
              <c16:uniqueId val="{00000002-0C82-4797-B2FD-E3562F703CD5}"/>
            </c:ext>
          </c:extLst>
        </c:ser>
        <c:dLbls>
          <c:showLegendKey val="0"/>
          <c:showVal val="0"/>
          <c:showCatName val="0"/>
          <c:showSerName val="0"/>
          <c:showPercent val="0"/>
          <c:showBubbleSize val="0"/>
        </c:dLbls>
        <c:marker val="1"/>
        <c:smooth val="0"/>
        <c:axId val="1375599040"/>
        <c:axId val="1375600288"/>
      </c:lineChart>
      <c:catAx>
        <c:axId val="13756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596128"/>
        <c:crosses val="autoZero"/>
        <c:auto val="1"/>
        <c:lblAlgn val="ctr"/>
        <c:lblOffset val="100"/>
        <c:noMultiLvlLbl val="0"/>
      </c:catAx>
      <c:valAx>
        <c:axId val="1375596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600704"/>
        <c:crosses val="autoZero"/>
        <c:crossBetween val="between"/>
      </c:valAx>
      <c:valAx>
        <c:axId val="1375600288"/>
        <c:scaling>
          <c:orientation val="minMax"/>
        </c:scaling>
        <c:delete val="0"/>
        <c:axPos val="r"/>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5599040"/>
        <c:crosses val="max"/>
        <c:crossBetween val="between"/>
      </c:valAx>
      <c:catAx>
        <c:axId val="1375599040"/>
        <c:scaling>
          <c:orientation val="minMax"/>
        </c:scaling>
        <c:delete val="1"/>
        <c:axPos val="b"/>
        <c:numFmt formatCode="General" sourceLinked="1"/>
        <c:majorTickMark val="none"/>
        <c:minorTickMark val="none"/>
        <c:tickLblPos val="nextTo"/>
        <c:crossAx val="13756002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aseline="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表9!$D$35</c:f>
              <c:strCache>
                <c:ptCount val="1"/>
                <c:pt idx="0">
                  <c:v>令和3年度</c:v>
                </c:pt>
              </c:strCache>
            </c:strRef>
          </c:tx>
          <c:spPr>
            <a:pattFill prst="ltUpDiag">
              <a:fgClr>
                <a:schemeClr val="bg1"/>
              </a:fgClr>
              <a:bgClr>
                <a:schemeClr val="accent4"/>
              </a:bgClr>
            </a:pattFill>
            <a:ln w="12700">
              <a:solidFill>
                <a:schemeClr val="accent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表9!$B$36</c:f>
              <c:strCache>
                <c:ptCount val="1"/>
                <c:pt idx="0">
                  <c:v>エステティックサービス</c:v>
                </c:pt>
              </c:strCache>
            </c:strRef>
          </c:cat>
          <c:val>
            <c:numRef>
              <c:f>表9!$D$36</c:f>
              <c:numCache>
                <c:formatCode>#,##0_ </c:formatCode>
                <c:ptCount val="1"/>
                <c:pt idx="0">
                  <c:v>786</c:v>
                </c:pt>
              </c:numCache>
            </c:numRef>
          </c:val>
          <c:extLst>
            <c:ext xmlns:c16="http://schemas.microsoft.com/office/drawing/2014/chart" uri="{C3380CC4-5D6E-409C-BE32-E72D297353CC}">
              <c16:uniqueId val="{00000000-8943-48F8-9990-06DA96B0B25C}"/>
            </c:ext>
          </c:extLst>
        </c:ser>
        <c:ser>
          <c:idx val="2"/>
          <c:order val="2"/>
          <c:tx>
            <c:strRef>
              <c:f>表9!$E$35</c:f>
              <c:strCache>
                <c:ptCount val="1"/>
                <c:pt idx="0">
                  <c:v>令和4年度</c:v>
                </c:pt>
              </c:strCache>
            </c:strRef>
          </c:tx>
          <c:spPr>
            <a:pattFill prst="ltHorz">
              <a:fgClr>
                <a:schemeClr val="bg1"/>
              </a:fgClr>
              <a:bgClr>
                <a:srgbClr val="F23C3C"/>
              </a:bgClr>
            </a:pattFill>
            <a:ln w="12700">
              <a:solidFill>
                <a:srgbClr val="F23C3C"/>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表9!$B$36</c:f>
              <c:strCache>
                <c:ptCount val="1"/>
                <c:pt idx="0">
                  <c:v>エステティックサービス</c:v>
                </c:pt>
              </c:strCache>
            </c:strRef>
          </c:cat>
          <c:val>
            <c:numRef>
              <c:f>表9!$E$36</c:f>
              <c:numCache>
                <c:formatCode>#,##0_ </c:formatCode>
                <c:ptCount val="1"/>
                <c:pt idx="0">
                  <c:v>1975</c:v>
                </c:pt>
              </c:numCache>
            </c:numRef>
          </c:val>
          <c:extLst>
            <c:ext xmlns:c16="http://schemas.microsoft.com/office/drawing/2014/chart" uri="{C3380CC4-5D6E-409C-BE32-E72D297353CC}">
              <c16:uniqueId val="{00000001-8943-48F8-9990-06DA96B0B25C}"/>
            </c:ext>
          </c:extLst>
        </c:ser>
        <c:dLbls>
          <c:showLegendKey val="0"/>
          <c:showVal val="0"/>
          <c:showCatName val="0"/>
          <c:showSerName val="0"/>
          <c:showPercent val="0"/>
          <c:showBubbleSize val="0"/>
        </c:dLbls>
        <c:gapWidth val="219"/>
        <c:overlap val="-27"/>
        <c:axId val="683161360"/>
        <c:axId val="683163024"/>
        <c:extLst>
          <c:ext xmlns:c15="http://schemas.microsoft.com/office/drawing/2012/chart" uri="{02D57815-91ED-43cb-92C2-25804820EDAC}">
            <c15:filteredBarSeries>
              <c15:ser>
                <c:idx val="0"/>
                <c:order val="0"/>
                <c:tx>
                  <c:strRef>
                    <c:extLst>
                      <c:ext uri="{02D57815-91ED-43cb-92C2-25804820EDAC}">
                        <c15:formulaRef>
                          <c15:sqref>表9!$C$35</c15:sqref>
                        </c15:formulaRef>
                      </c:ext>
                    </c:extLst>
                    <c:strCache>
                      <c:ptCount val="1"/>
                    </c:strCache>
                  </c:strRef>
                </c:tx>
                <c:spPr>
                  <a:solidFill>
                    <a:schemeClr val="accent1"/>
                  </a:solidFill>
                  <a:ln>
                    <a:noFill/>
                  </a:ln>
                  <a:effectLst/>
                </c:spPr>
                <c:invertIfNegative val="0"/>
                <c:cat>
                  <c:strRef>
                    <c:extLst>
                      <c:ext uri="{02D57815-91ED-43cb-92C2-25804820EDAC}">
                        <c15:formulaRef>
                          <c15:sqref>表9!$B$36</c15:sqref>
                        </c15:formulaRef>
                      </c:ext>
                    </c:extLst>
                    <c:strCache>
                      <c:ptCount val="1"/>
                      <c:pt idx="0">
                        <c:v>エステティックサービス</c:v>
                      </c:pt>
                    </c:strCache>
                  </c:strRef>
                </c:cat>
                <c:val>
                  <c:numRef>
                    <c:extLst>
                      <c:ext uri="{02D57815-91ED-43cb-92C2-25804820EDAC}">
                        <c15:formulaRef>
                          <c15:sqref>表9!$C$36</c15:sqref>
                        </c15:formulaRef>
                      </c:ext>
                    </c:extLst>
                    <c:numCache>
                      <c:formatCode>General</c:formatCode>
                      <c:ptCount val="1"/>
                    </c:numCache>
                  </c:numRef>
                </c:val>
                <c:extLst>
                  <c:ext xmlns:c16="http://schemas.microsoft.com/office/drawing/2014/chart" uri="{C3380CC4-5D6E-409C-BE32-E72D297353CC}">
                    <c16:uniqueId val="{00000002-8943-48F8-9990-06DA96B0B25C}"/>
                  </c:ext>
                </c:extLst>
              </c15:ser>
            </c15:filteredBarSeries>
          </c:ext>
        </c:extLst>
      </c:barChart>
      <c:catAx>
        <c:axId val="68316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3163024"/>
        <c:crosses val="autoZero"/>
        <c:auto val="1"/>
        <c:lblAlgn val="ctr"/>
        <c:lblOffset val="100"/>
        <c:noMultiLvlLbl val="0"/>
      </c:catAx>
      <c:valAx>
        <c:axId val="683163024"/>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3161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aseline="0">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9A834D3E-CDF3-4338-9598-AC10A87EFA99}" type="datetimeFigureOut">
              <a:rPr kumimoji="1" lang="ja-JP" altLang="en-US" smtClean="0"/>
              <a:t>2023/7/31</a:t>
            </a:fld>
            <a:endParaRPr kumimoji="1" lang="ja-JP" altLang="en-US"/>
          </a:p>
        </p:txBody>
      </p:sp>
      <p:sp>
        <p:nvSpPr>
          <p:cNvPr id="4" name="フッター プレースホルダー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B225F65D-6E46-4E8E-A4F5-419CE60CB409}" type="slidenum">
              <a:rPr kumimoji="1" lang="ja-JP" altLang="en-US" smtClean="0"/>
              <a:t>‹#›</a:t>
            </a:fld>
            <a:endParaRPr kumimoji="1" lang="ja-JP" altLang="en-US"/>
          </a:p>
        </p:txBody>
      </p:sp>
    </p:spTree>
    <p:extLst>
      <p:ext uri="{BB962C8B-B14F-4D97-AF65-F5344CB8AC3E}">
        <p14:creationId xmlns:p14="http://schemas.microsoft.com/office/powerpoint/2010/main" val="154626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C4FBE8C8-A196-4D70-B004-B2AEED4ACCA5}"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444E3541-4990-4B61-814E-17D091B63CCD}" type="slidenum">
              <a:rPr kumimoji="1" lang="ja-JP" altLang="en-US" smtClean="0"/>
              <a:t>‹#›</a:t>
            </a:fld>
            <a:endParaRPr kumimoji="1" lang="ja-JP" altLang="en-US"/>
          </a:p>
        </p:txBody>
      </p:sp>
    </p:spTree>
    <p:extLst>
      <p:ext uri="{BB962C8B-B14F-4D97-AF65-F5344CB8AC3E}">
        <p14:creationId xmlns:p14="http://schemas.microsoft.com/office/powerpoint/2010/main" val="3762523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0</a:t>
            </a:fld>
            <a:endParaRPr kumimoji="1" lang="ja-JP" altLang="en-US"/>
          </a:p>
        </p:txBody>
      </p:sp>
    </p:spTree>
    <p:extLst>
      <p:ext uri="{BB962C8B-B14F-4D97-AF65-F5344CB8AC3E}">
        <p14:creationId xmlns:p14="http://schemas.microsoft.com/office/powerpoint/2010/main" val="102739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753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3931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5450" y="1243013"/>
            <a:ext cx="5692775" cy="3203575"/>
          </a:xfrm>
        </p:spPr>
      </p:sp>
      <p:sp>
        <p:nvSpPr>
          <p:cNvPr id="3" name="ノート プレースホルダー 2"/>
          <p:cNvSpPr>
            <a:spLocks noGrp="1"/>
          </p:cNvSpPr>
          <p:nvPr>
            <p:ph type="body" idx="1"/>
          </p:nvPr>
        </p:nvSpPr>
        <p:spPr>
          <a:xfrm>
            <a:off x="679768" y="4670867"/>
            <a:ext cx="5438140" cy="4770855"/>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280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r>
            <a:br>
              <a:rPr kumimoji="1" lang="en-US" altLang="ja-JP" dirty="0"/>
            </a:b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12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978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750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326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370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57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05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4E3541-4990-4B61-814E-17D091B63CCD}" type="slidenum">
              <a:rPr kumimoji="1" lang="ja-JP" altLang="en-US" smtClean="0"/>
              <a:t>1</a:t>
            </a:fld>
            <a:endParaRPr kumimoji="1" lang="ja-JP" altLang="en-US"/>
          </a:p>
        </p:txBody>
      </p:sp>
    </p:spTree>
    <p:extLst>
      <p:ext uri="{BB962C8B-B14F-4D97-AF65-F5344CB8AC3E}">
        <p14:creationId xmlns:p14="http://schemas.microsoft.com/office/powerpoint/2010/main" val="364001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5941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023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4110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7410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9313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693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149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6611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320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629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406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5556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152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926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87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306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560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3541-4990-4B61-814E-17D091B63CC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684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DE9C67-D1E4-4055-B1DD-F54F0B55B860}"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897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7397C1-855D-4E5B-A30B-8E8F9DB80B87}"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00325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74C11F-45EE-4679-9AC8-31E6AF40C5DF}"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8406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44E20-76A4-4503-B70B-98031E77A627}"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71132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634F60-436D-4C58-B4EB-53FF365E38BB}"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38042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79F6C38-E3B2-4FC2-95E4-7DE3A2A321D3}"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3355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48D6E5F-FCB0-48AA-B6A6-087B364EE995}" type="datetime1">
              <a:rPr kumimoji="1" lang="ja-JP" altLang="en-US" smtClean="0"/>
              <a:t>2023/7/31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39053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8847A1-BE92-4553-AC5E-9EF2192F14F8}" type="datetime1">
              <a:rPr kumimoji="1" lang="ja-JP" altLang="en-US" smtClean="0"/>
              <a:t>2023/7/31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2348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4DC09D7-E9D9-471D-ABD0-4DE5E7C0372E}" type="datetime1">
              <a:rPr kumimoji="1" lang="ja-JP" altLang="en-US" smtClean="0"/>
              <a:t>2023/7/31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48370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038572-8E5E-458D-BCAD-DC615A21162B}"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61259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13D98B-D8CC-44B2-BD30-D00AF43AA997}"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17271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EB5F2-0652-4FDB-8210-78B0DA3EA6D3}" type="datetime1">
              <a:rPr kumimoji="1" lang="ja-JP" altLang="en-US" smtClean="0"/>
              <a:t>2023/7/31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613F-261A-423B-9FE7-7EBFC0A315FF}" type="slidenum">
              <a:rPr kumimoji="1" lang="ja-JP" altLang="en-US" smtClean="0"/>
              <a:t>‹#›</a:t>
            </a:fld>
            <a:endParaRPr kumimoji="1" lang="ja-JP" altLang="en-US"/>
          </a:p>
        </p:txBody>
      </p:sp>
    </p:spTree>
    <p:extLst>
      <p:ext uri="{BB962C8B-B14F-4D97-AF65-F5344CB8AC3E}">
        <p14:creationId xmlns:p14="http://schemas.microsoft.com/office/powerpoint/2010/main" val="266403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a.go.jp/notice/caution/lif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pref.osaka.lg.jp/shouhi/tyuikanki/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20178"/>
            <a:ext cx="12192000" cy="844822"/>
          </a:xfrm>
        </p:spPr>
        <p:txBody>
          <a:bodyPr>
            <a:normAutofit/>
          </a:bodyPr>
          <a:lstStyle/>
          <a:p>
            <a:r>
              <a:rPr kumimoji="1" lang="ja-JP" altLang="en-US" sz="4800" dirty="0" smtClean="0">
                <a:latin typeface="HGP創英角ｺﾞｼｯｸUB" panose="020B0900000000000000" pitchFamily="50" charset="-128"/>
                <a:ea typeface="HGP創英角ｺﾞｼｯｸUB" panose="020B0900000000000000" pitchFamily="50" charset="-128"/>
              </a:rPr>
              <a:t>令和４年度</a:t>
            </a:r>
            <a:r>
              <a:rPr kumimoji="1" lang="ja-JP" altLang="en-US" sz="4800" dirty="0">
                <a:latin typeface="HGP創英角ｺﾞｼｯｸUB" panose="020B0900000000000000" pitchFamily="50" charset="-128"/>
                <a:ea typeface="HGP創英角ｺﾞｼｯｸUB" panose="020B0900000000000000" pitchFamily="50" charset="-128"/>
              </a:rPr>
              <a:t>消費生活相談の概要</a:t>
            </a:r>
          </a:p>
        </p:txBody>
      </p:sp>
      <p:sp>
        <p:nvSpPr>
          <p:cNvPr id="3" name="サブタイトル 2"/>
          <p:cNvSpPr>
            <a:spLocks noGrp="1"/>
          </p:cNvSpPr>
          <p:nvPr>
            <p:ph type="subTitle" idx="1"/>
          </p:nvPr>
        </p:nvSpPr>
        <p:spPr>
          <a:xfrm>
            <a:off x="0" y="3479377"/>
            <a:ext cx="12192000" cy="557367"/>
          </a:xfrm>
        </p:spPr>
        <p:txBody>
          <a:bodyPr>
            <a:norm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（大阪府内版）</a:t>
            </a:r>
          </a:p>
        </p:txBody>
      </p:sp>
      <p:sp>
        <p:nvSpPr>
          <p:cNvPr id="6" name="サブタイトル 2"/>
          <p:cNvSpPr txBox="1">
            <a:spLocks/>
          </p:cNvSpPr>
          <p:nvPr/>
        </p:nvSpPr>
        <p:spPr>
          <a:xfrm>
            <a:off x="9004370" y="6209109"/>
            <a:ext cx="2723905" cy="337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BIZ UDPゴシック" panose="020B0400000000000000" pitchFamily="50" charset="-128"/>
                <a:ea typeface="BIZ UDPゴシック" panose="020B0400000000000000" pitchFamily="50" charset="-128"/>
              </a:rPr>
              <a:t>消費者教育推進大使　もずやん</a:t>
            </a:r>
          </a:p>
        </p:txBody>
      </p:sp>
      <p:pic>
        <p:nvPicPr>
          <p:cNvPr id="5" name="図 4"/>
          <p:cNvPicPr>
            <a:picLocks noChangeAspect="1"/>
          </p:cNvPicPr>
          <p:nvPr/>
        </p:nvPicPr>
        <p:blipFill>
          <a:blip r:embed="rId3"/>
          <a:stretch>
            <a:fillRect/>
          </a:stretch>
        </p:blipFill>
        <p:spPr>
          <a:xfrm>
            <a:off x="8833924" y="3575022"/>
            <a:ext cx="2607595" cy="2634087"/>
          </a:xfrm>
          <a:prstGeom prst="rect">
            <a:avLst/>
          </a:prstGeom>
        </p:spPr>
      </p:pic>
    </p:spTree>
    <p:extLst>
      <p:ext uri="{BB962C8B-B14F-4D97-AF65-F5344CB8AC3E}">
        <p14:creationId xmlns:p14="http://schemas.microsoft.com/office/powerpoint/2010/main" val="357957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5671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endParaRPr kumimoji="1" lang="en-US" altLang="ja-JP" sz="28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3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電気</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通信サービスについては、クーリング・オフ制度</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はありません</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が、電気通信事業法により、契約書面を受け取ってから</a:t>
            </a:r>
            <a:r>
              <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8</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日間は「初期契約解除制度」等により契約解除ができる場合があります。契約解除を希望する場合は</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速やかに契約した電気通信事</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業者</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申し出ましょう。</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5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「初期</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契約解除</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制度」等に</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よる契約解除をした場合</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違約</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金は発生しませんが、事務手数料や契約解除まで</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の</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利用料</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は支払わなければならない場合があります</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契約前</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に必要な契約かどうか慎重に検討しましょう。</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920" y="5043418"/>
            <a:ext cx="1250974" cy="138612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8032" y="5056419"/>
            <a:ext cx="1265633" cy="1402363"/>
          </a:xfrm>
          <a:prstGeom prst="rect">
            <a:avLst/>
          </a:prstGeom>
        </p:spPr>
      </p:pic>
    </p:spTree>
    <p:extLst>
      <p:ext uri="{BB962C8B-B14F-4D97-AF65-F5344CB8AC3E}">
        <p14:creationId xmlns:p14="http://schemas.microsoft.com/office/powerpoint/2010/main" val="1506885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00206" y="914402"/>
            <a:ext cx="6279424" cy="5724640"/>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４．いわゆる「暮らし</a:t>
            </a: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の</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レスキューサービス」の</a:t>
            </a: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高額請求トラブルが多発</a:t>
            </a:r>
          </a:p>
        </p:txBody>
      </p:sp>
      <p:sp>
        <p:nvSpPr>
          <p:cNvPr id="7" name="スライド番号プレースホルダー 6"/>
          <p:cNvSpPr>
            <a:spLocks noGrp="1"/>
          </p:cNvSpPr>
          <p:nvPr>
            <p:ph type="sldNum" sz="quarter" idx="12"/>
          </p:nvPr>
        </p:nvSpPr>
        <p:spPr>
          <a:xfrm>
            <a:off x="936741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6340198" y="5464280"/>
            <a:ext cx="58518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修理サービス」に関する相談は</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1,184</a:t>
            </a:r>
            <a:r>
              <a:rPr kumimoji="1" lang="ja-JP"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前年度比▲</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→水漏れ</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・排管等の詰まりの</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修理など、</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いわゆる</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「暮らしのレスキューサービス」</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高額請求トラブル</a:t>
            </a:r>
            <a:r>
              <a:rPr kumimoji="1" lang="ja-JP"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が</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多発</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p:cNvSpPr txBox="1"/>
          <p:nvPr/>
        </p:nvSpPr>
        <p:spPr>
          <a:xfrm>
            <a:off x="7782158" y="1189398"/>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p:cNvSpPr txBox="1"/>
          <p:nvPr/>
        </p:nvSpPr>
        <p:spPr>
          <a:xfrm>
            <a:off x="220230" y="1107044"/>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p:cNvSpPr txBox="1"/>
          <p:nvPr/>
        </p:nvSpPr>
        <p:spPr>
          <a:xfrm>
            <a:off x="5769836" y="1107044"/>
            <a:ext cx="8297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（増減率）</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フローチャート: 代替処理 2"/>
          <p:cNvSpPr/>
          <p:nvPr/>
        </p:nvSpPr>
        <p:spPr>
          <a:xfrm>
            <a:off x="4295044" y="4056844"/>
            <a:ext cx="506437" cy="1806817"/>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6" name="直線矢印コネクタ 15"/>
          <p:cNvCxnSpPr>
            <a:stCxn id="3" idx="3"/>
          </p:cNvCxnSpPr>
          <p:nvPr/>
        </p:nvCxnSpPr>
        <p:spPr>
          <a:xfrm flipV="1">
            <a:off x="4801481" y="3813964"/>
            <a:ext cx="2971171" cy="114628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pic>
        <p:nvPicPr>
          <p:cNvPr id="11" name="図 10"/>
          <p:cNvPicPr>
            <a:picLocks noChangeAspect="1"/>
          </p:cNvPicPr>
          <p:nvPr/>
        </p:nvPicPr>
        <p:blipFill>
          <a:blip r:embed="rId4"/>
          <a:stretch>
            <a:fillRect/>
          </a:stretch>
        </p:blipFill>
        <p:spPr>
          <a:xfrm>
            <a:off x="7772532" y="1355873"/>
            <a:ext cx="3353091" cy="3944454"/>
          </a:xfrm>
          <a:prstGeom prst="rect">
            <a:avLst/>
          </a:prstGeom>
        </p:spPr>
      </p:pic>
    </p:spTree>
    <p:extLst>
      <p:ext uri="{BB962C8B-B14F-4D97-AF65-F5344CB8AC3E}">
        <p14:creationId xmlns:p14="http://schemas.microsoft.com/office/powerpoint/2010/main" val="302610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2263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水漏れや鍵のトラブルなどは、慌てて</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事業者</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呼んでしまいがちです</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が、事前に、</a:t>
            </a:r>
            <a:r>
              <a:rPr kumimoji="1" lang="ja-JP" altLang="en-US" sz="2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作業内容や料金</a:t>
            </a:r>
            <a:r>
              <a:rPr kumimoji="1" lang="ja-JP" altLang="en-US" sz="26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　出張費</a:t>
            </a:r>
            <a:r>
              <a:rPr kumimoji="1" lang="ja-JP" altLang="en-US" sz="2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や見積もり料の有無を確認</a:t>
            </a:r>
            <a:r>
              <a:rPr kumimoji="1" lang="ja-JP" altLang="en-US" sz="26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しましょう</a:t>
            </a:r>
            <a:r>
              <a:rPr kumimoji="1" lang="ja-JP" altLang="en-US" sz="2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消費者が事業者に修理のための訪問を依頼した場合であっても、広告の安価な表示額と相当の開きがある高額な請求を受けたときには、</a:t>
            </a:r>
            <a:r>
              <a:rPr kumimoji="1" lang="ja-JP" altLang="en-US" sz="2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クーリング・オフが可能</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と考えられます</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lang="en-US" altLang="ja-JP" sz="2600" dirty="0">
              <a:solidFill>
                <a:sysClr val="windowText" lastClr="000000"/>
              </a:solidFill>
              <a:latin typeface="BIZ UDPゴシック" panose="020B0400000000000000" pitchFamily="50" charset="-128"/>
              <a:ea typeface="BIZ UDPゴシック" panose="020B0400000000000000" pitchFamily="50" charset="-128"/>
            </a:endParaRPr>
          </a:p>
          <a:p>
            <a:pPr marL="800100" indent="-457200">
              <a:buFont typeface="Wingdings" panose="05000000000000000000" pitchFamily="2" charset="2"/>
              <a:buChar char="l"/>
            </a:pPr>
            <a:r>
              <a:rPr lang="ja-JP" altLang="en-US" sz="2600" dirty="0">
                <a:latin typeface="BIZ UDPゴシック" panose="020B0400000000000000" pitchFamily="50" charset="-128"/>
                <a:ea typeface="BIZ UDPゴシック" panose="020B0400000000000000" pitchFamily="50" charset="-128"/>
              </a:rPr>
              <a:t>できるだけ複数社から見積もりを取って、作業内容</a:t>
            </a:r>
            <a:r>
              <a:rPr lang="ja-JP" altLang="en-US" sz="2600" dirty="0" smtClean="0">
                <a:latin typeface="BIZ UDPゴシック" panose="020B0400000000000000" pitchFamily="50" charset="-128"/>
                <a:ea typeface="BIZ UDPゴシック" panose="020B0400000000000000" pitchFamily="50" charset="-128"/>
              </a:rPr>
              <a:t>や</a:t>
            </a:r>
            <a:endParaRPr lang="en-US" altLang="ja-JP" sz="2600" dirty="0" smtClean="0">
              <a:latin typeface="BIZ UDPゴシック" panose="020B0400000000000000" pitchFamily="50" charset="-128"/>
              <a:ea typeface="BIZ UDPゴシック" panose="020B0400000000000000" pitchFamily="50" charset="-128"/>
            </a:endParaRPr>
          </a:p>
          <a:p>
            <a:pPr marL="342900"/>
            <a:r>
              <a:rPr lang="ja-JP" altLang="en-US" sz="2600" dirty="0">
                <a:latin typeface="BIZ UDPゴシック" panose="020B0400000000000000" pitchFamily="50" charset="-128"/>
                <a:ea typeface="BIZ UDPゴシック" panose="020B0400000000000000" pitchFamily="50" charset="-128"/>
              </a:rPr>
              <a:t>　</a:t>
            </a:r>
            <a:r>
              <a:rPr lang="ja-JP" altLang="en-US" sz="2600" dirty="0" smtClean="0">
                <a:latin typeface="BIZ UDPゴシック" panose="020B0400000000000000" pitchFamily="50" charset="-128"/>
                <a:ea typeface="BIZ UDPゴシック" panose="020B0400000000000000" pitchFamily="50" charset="-128"/>
              </a:rPr>
              <a:t>　料金を比較</a:t>
            </a:r>
            <a:r>
              <a:rPr lang="ja-JP" altLang="en-US" sz="2600" dirty="0">
                <a:latin typeface="BIZ UDPゴシック" panose="020B0400000000000000" pitchFamily="50" charset="-128"/>
                <a:ea typeface="BIZ UDPゴシック" panose="020B0400000000000000" pitchFamily="50" charset="-128"/>
              </a:rPr>
              <a:t>しましょう。</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広告の表示や電話で説明</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された</a:t>
            </a:r>
            <a:endParaRPr lang="en-US" altLang="ja-JP" sz="2600" dirty="0" smtClean="0">
              <a:solidFill>
                <a:sysClr val="windowText" lastClr="000000"/>
              </a:solidFill>
              <a:latin typeface="BIZ UDPゴシック" panose="020B0400000000000000" pitchFamily="50" charset="-128"/>
              <a:ea typeface="BIZ UDPゴシック" panose="020B0400000000000000" pitchFamily="50" charset="-128"/>
            </a:endParaRPr>
          </a:p>
          <a:p>
            <a:pPr marL="342900"/>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　料金を鵜呑み</a:t>
            </a:r>
            <a:r>
              <a:rPr lang="ja-JP" altLang="en-US" sz="2600" dirty="0">
                <a:solidFill>
                  <a:sysClr val="windowText" lastClr="000000"/>
                </a:solidFill>
                <a:latin typeface="BIZ UDPゴシック" panose="020B0400000000000000" pitchFamily="50" charset="-128"/>
                <a:ea typeface="BIZ UDPゴシック" panose="020B0400000000000000" pitchFamily="50" charset="-128"/>
              </a:rPr>
              <a:t>にしないようにしましょう</a:t>
            </a:r>
            <a:r>
              <a:rPr lang="ja-JP" altLang="en-US" sz="2600" dirty="0" smtClean="0">
                <a:solidFill>
                  <a:sysClr val="windowText" lastClr="000000"/>
                </a:solidFill>
                <a:latin typeface="BIZ UDPゴシック" panose="020B0400000000000000" pitchFamily="50" charset="-128"/>
                <a:ea typeface="BIZ UDPゴシック" panose="020B0400000000000000" pitchFamily="50" charset="-128"/>
              </a:rPr>
              <a:t>。</a:t>
            </a:r>
            <a:endParaRPr lang="ja-JP" altLang="en-US" sz="2600" dirty="0">
              <a:solidFill>
                <a:prstClr val="black"/>
              </a:solidFill>
              <a:latin typeface="BIZ UDPゴシック" panose="020B0400000000000000" pitchFamily="50" charset="-128"/>
              <a:ea typeface="BIZ UDPゴシック" panose="020B0400000000000000" pitchFamily="50" charset="-128"/>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47">
            <a:off x="9407605" y="669615"/>
            <a:ext cx="1696096" cy="146288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1" y="4620347"/>
            <a:ext cx="1460500" cy="1723303"/>
          </a:xfrm>
          <a:prstGeom prst="rect">
            <a:avLst/>
          </a:prstGeom>
        </p:spPr>
      </p:pic>
    </p:spTree>
    <p:extLst>
      <p:ext uri="{BB962C8B-B14F-4D97-AF65-F5344CB8AC3E}">
        <p14:creationId xmlns:p14="http://schemas.microsoft.com/office/powerpoint/2010/main" val="28874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09649" y="1392662"/>
            <a:ext cx="10172700" cy="5124450"/>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５．販売</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方法・手口で</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は「</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インターネット通販</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定期購入</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」や「</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サイドビジネス</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商法</a:t>
            </a:r>
            <a:r>
              <a:rPr kumimoji="1" lang="en-US" altLang="ja-JP" sz="2400" b="1"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がめだつ</a:t>
            </a:r>
          </a:p>
        </p:txBody>
      </p:sp>
      <p:sp>
        <p:nvSpPr>
          <p:cNvPr id="7" name="スライド番号プレースホルダー 6"/>
          <p:cNvSpPr>
            <a:spLocks noGrp="1"/>
          </p:cNvSpPr>
          <p:nvPr>
            <p:ph type="sldNum" sz="quarter" idx="12"/>
          </p:nvPr>
        </p:nvSpPr>
        <p:spPr>
          <a:xfrm>
            <a:off x="928519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p:cNvSpPr/>
          <p:nvPr/>
        </p:nvSpPr>
        <p:spPr>
          <a:xfrm>
            <a:off x="2266683" y="2498501"/>
            <a:ext cx="7557916"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2266683" y="3314658"/>
            <a:ext cx="2009104" cy="330724"/>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5016321" y="3314656"/>
            <a:ext cx="4758742"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2934130" y="4096800"/>
            <a:ext cx="666751"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1"/>
          <p:cNvSpPr/>
          <p:nvPr/>
        </p:nvSpPr>
        <p:spPr>
          <a:xfrm>
            <a:off x="9824599" y="4096801"/>
            <a:ext cx="617217"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角丸四角形 22"/>
          <p:cNvSpPr/>
          <p:nvPr/>
        </p:nvSpPr>
        <p:spPr>
          <a:xfrm>
            <a:off x="10515599" y="3297651"/>
            <a:ext cx="666750"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角丸四角形 23"/>
          <p:cNvSpPr/>
          <p:nvPr/>
        </p:nvSpPr>
        <p:spPr>
          <a:xfrm>
            <a:off x="9775065" y="3297650"/>
            <a:ext cx="740533"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角丸四角形 24"/>
          <p:cNvSpPr/>
          <p:nvPr/>
        </p:nvSpPr>
        <p:spPr>
          <a:xfrm>
            <a:off x="10499507" y="4096800"/>
            <a:ext cx="682844"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角丸四角形 25"/>
          <p:cNvSpPr/>
          <p:nvPr/>
        </p:nvSpPr>
        <p:spPr>
          <a:xfrm>
            <a:off x="4325321" y="3314656"/>
            <a:ext cx="617218" cy="330725"/>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角丸四角形 26"/>
          <p:cNvSpPr/>
          <p:nvPr/>
        </p:nvSpPr>
        <p:spPr>
          <a:xfrm>
            <a:off x="3600882" y="4096801"/>
            <a:ext cx="674906" cy="347730"/>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4325321" y="5695102"/>
            <a:ext cx="617218" cy="347731"/>
          </a:xfrm>
          <a:prstGeom prst="roundRect">
            <a:avLst/>
          </a:prstGeom>
          <a:noFill/>
          <a:ln w="38100" cap="flat" cmpd="sng" algn="ctr">
            <a:solidFill>
              <a:srgbClr val="FF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タイトル 1"/>
          <p:cNvSpPr txBox="1">
            <a:spLocks/>
          </p:cNvSpPr>
          <p:nvPr/>
        </p:nvSpPr>
        <p:spPr>
          <a:xfrm>
            <a:off x="8799009" y="269474"/>
            <a:ext cx="5029199" cy="900000"/>
          </a:xfrm>
          <a:prstGeom prst="rect">
            <a:avLst/>
          </a:prstGeom>
          <a:noFill/>
          <a:ln>
            <a:no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新成人</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歳、</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19</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歳と</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20</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歳代の若者において</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Tree>
    <p:extLst>
      <p:ext uri="{BB962C8B-B14F-4D97-AF65-F5344CB8AC3E}">
        <p14:creationId xmlns:p14="http://schemas.microsoft.com/office/powerpoint/2010/main" val="297650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31036" y="646228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タイトル 1">
            <a:extLst>
              <a:ext uri="{FF2B5EF4-FFF2-40B4-BE49-F238E27FC236}">
                <a16:creationId xmlns:a16="http://schemas.microsoft.com/office/drawing/2014/main" id="{5FDDCD2D-D941-49A5-8E69-34E68A38F73E}"/>
              </a:ext>
            </a:extLst>
          </p:cNvPr>
          <p:cNvSpPr txBox="1">
            <a:spLocks/>
          </p:cNvSpPr>
          <p:nvPr/>
        </p:nvSpPr>
        <p:spPr>
          <a:xfrm>
            <a:off x="804746" y="501650"/>
            <a:ext cx="10636405" cy="5854700"/>
          </a:xfrm>
          <a:prstGeom prst="rect">
            <a:avLst/>
          </a:prstGeom>
          <a:solidFill>
            <a:schemeClr val="bg1"/>
          </a:solidFill>
        </p:spPr>
        <p:txBody>
          <a:bodyPr vert="horz" lIns="91440" tIns="45720" rIns="91440" bIns="45720" rtlCol="0" anchor="t" anchorCtr="0">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特徴</a:t>
            </a:r>
            <a:endParaRPr kumimoji="1" lang="en-US" altLang="ja-JP"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20000"/>
              </a:lnSpc>
              <a:spcBef>
                <a:spcPct val="0"/>
              </a:spcBef>
              <a:spcAft>
                <a:spcPts val="0"/>
              </a:spcAft>
              <a:buClrTx/>
              <a:buSzTx/>
              <a:buFont typeface="Wingdings" panose="05000000000000000000" pitchFamily="2" charset="2"/>
              <a:buChar char="l"/>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「インターネット通販」に関する相談が</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22,475</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件</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で</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最多。</a:t>
            </a: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相談全体</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の</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30.9</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占める（前年度比＋</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2,311</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件）。</a:t>
            </a: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契約当事者の年代別では、</a:t>
            </a:r>
            <a:r>
              <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80</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歳未満の全ての年代で最も</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多く、</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80</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歳以上においても上位。</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20000"/>
              </a:lnSpc>
              <a:spcBef>
                <a:spcPct val="0"/>
              </a:spcBef>
              <a:spcAft>
                <a:spcPts val="0"/>
              </a:spcAft>
              <a:buClrTx/>
              <a:buSzTx/>
              <a:buFontTx/>
              <a:buNone/>
              <a:tabLst/>
              <a:defRPr/>
            </a:pPr>
            <a:endPar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20000"/>
              </a:lnSpc>
              <a:spcBef>
                <a:spcPct val="0"/>
              </a:spcBef>
              <a:spcAft>
                <a:spcPts val="0"/>
              </a:spcAft>
              <a:buClrTx/>
              <a:buSzTx/>
              <a:buFont typeface="Wingdings" panose="05000000000000000000" pitchFamily="2" charset="2"/>
              <a:buChar char="l"/>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「定期購入」に関する相談は、</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全て</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の年代で上位。</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20000"/>
              </a:lnSpc>
              <a:spcBef>
                <a:spcPct val="0"/>
              </a:spcBef>
              <a:spcAft>
                <a:spcPts val="0"/>
              </a:spcAft>
              <a:buClrTx/>
              <a:buSzTx/>
              <a:buFont typeface="Wingdings" panose="05000000000000000000" pitchFamily="2" charset="2"/>
              <a:buChar char="l"/>
              <a:tabLst/>
              <a:defRPr/>
            </a:pP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20000"/>
              </a:lnSpc>
              <a:spcBef>
                <a:spcPct val="0"/>
              </a:spcBef>
              <a:spcAft>
                <a:spcPts val="0"/>
              </a:spcAft>
              <a:buClrTx/>
              <a:buSzTx/>
              <a:buFont typeface="Wingdings" panose="05000000000000000000" pitchFamily="2" charset="2"/>
              <a:buChar char="l"/>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「サイドビジネス商法」に関する相談が、新成人の</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18</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歳、</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19</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歳と</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20</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歳代でめだつ。</a:t>
            </a:r>
            <a:endPar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endParaRPr kumimoji="1" lang="en-US" altLang="ja-JP" sz="35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10000"/>
              </a:lnSpc>
              <a:spcBef>
                <a:spcPct val="0"/>
              </a:spcBef>
              <a:spcAft>
                <a:spcPts val="0"/>
              </a:spcAft>
              <a:buClrTx/>
              <a:buSzTx/>
              <a:buFont typeface="Wingdings" panose="05000000000000000000" pitchFamily="2" charset="2"/>
              <a:buChar char="l"/>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格安をうたう広告などから偽サイトに誘導され、</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前払いした金銭を詐取されるトラブルが発生しています</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インターネット</a:t>
            </a: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通販は信用できる販売サイトを利用</a:t>
            </a:r>
            <a:r>
              <a:rPr kumimoji="1" lang="ja-JP" altLang="en-US" sz="2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しましょう。</a:t>
            </a:r>
            <a:endPar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197" y="501650"/>
            <a:ext cx="1532877" cy="1448568"/>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00" y="5226851"/>
            <a:ext cx="1361271" cy="1417991"/>
          </a:xfrm>
          <a:prstGeom prst="rect">
            <a:avLst/>
          </a:prstGeom>
        </p:spPr>
      </p:pic>
    </p:spTree>
    <p:extLst>
      <p:ext uri="{BB962C8B-B14F-4D97-AF65-F5344CB8AC3E}">
        <p14:creationId xmlns:p14="http://schemas.microsoft.com/office/powerpoint/2010/main" val="3217386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６．「</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霊感商法」を含む「開運商法」に関する相談は</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、件数が少ない</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もの</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の前年度</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より増加</a:t>
            </a:r>
          </a:p>
        </p:txBody>
      </p:sp>
      <p:sp>
        <p:nvSpPr>
          <p:cNvPr id="7" name="スライド番号プレースホルダー 6"/>
          <p:cNvSpPr>
            <a:spLocks noGrp="1"/>
          </p:cNvSpPr>
          <p:nvPr>
            <p:ph type="sldNum" sz="quarter" idx="12"/>
          </p:nvPr>
        </p:nvSpPr>
        <p:spPr>
          <a:xfrm>
            <a:off x="9448800" y="653827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315201" y="968471"/>
            <a:ext cx="93181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開運商法に関する相談件数は、９６</a:t>
            </a:r>
            <a:r>
              <a:rPr kumimoji="1" lang="ja-JP"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（前年度＋</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39</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最も多かったのは、「占いサイト」に関する相談で</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36</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件。次に多かったのは「祈祷サービス」で２４件。</a:t>
            </a:r>
            <a:endPar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p:cNvPicPr>
            <a:picLocks noChangeAspect="1"/>
          </p:cNvPicPr>
          <p:nvPr/>
        </p:nvPicPr>
        <p:blipFill>
          <a:blip r:embed="rId3"/>
          <a:stretch>
            <a:fillRect/>
          </a:stretch>
        </p:blipFill>
        <p:spPr>
          <a:xfrm>
            <a:off x="6444441" y="1983190"/>
            <a:ext cx="4925995" cy="4468755"/>
          </a:xfrm>
          <a:prstGeom prst="rect">
            <a:avLst/>
          </a:prstGeom>
        </p:spPr>
      </p:pic>
      <p:pic>
        <p:nvPicPr>
          <p:cNvPr id="1026" name="Picture 2" descr="spiritual_reikan_syouhou.png (800×8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8313" y="2663887"/>
            <a:ext cx="1673073" cy="1673073"/>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5"/>
          <a:stretch>
            <a:fillRect/>
          </a:stretch>
        </p:blipFill>
        <p:spPr>
          <a:xfrm>
            <a:off x="442945" y="1861260"/>
            <a:ext cx="5468586" cy="4712616"/>
          </a:xfrm>
          <a:prstGeom prst="rect">
            <a:avLst/>
          </a:prstGeom>
        </p:spPr>
      </p:pic>
    </p:spTree>
    <p:extLst>
      <p:ext uri="{BB962C8B-B14F-4D97-AF65-F5344CB8AC3E}">
        <p14:creationId xmlns:p14="http://schemas.microsoft.com/office/powerpoint/2010/main" val="42149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28905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69433" y="501650"/>
            <a:ext cx="10738625"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sng"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占いサイトだからといって</a:t>
            </a:r>
            <a:r>
              <a:rPr kumimoji="1" lang="ja-JP" altLang="en-US"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気軽に個人情報を</a:t>
            </a:r>
            <a:endParaRPr kumimoji="1" lang="en-US" altLang="ja-JP"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入力しないようにしましょう。</a:t>
            </a:r>
            <a:endParaRPr kumimoji="1" lang="en-US" altLang="ja-JP"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占い</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師や鑑定士を名乗るメールを安易に信用しないように</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しましょう。</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多額のお金を払うことで、運が開けたりするわけではありません。</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不安に乗じた勧誘に気をつけましょう。</a:t>
            </a:r>
            <a:endParaRPr kumimoji="1" lang="en-US" altLang="ja-JP" sz="26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p:txBody>
      </p:sp>
      <p:pic>
        <p:nvPicPr>
          <p:cNvPr id="2050" name="Picture 2" descr="占い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447" y="4420984"/>
            <a:ext cx="1711436" cy="184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5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7673985" y="2698846"/>
            <a:ext cx="3407959" cy="2651990"/>
          </a:xfrm>
          <a:prstGeom prst="rect">
            <a:avLst/>
          </a:prstGeom>
        </p:spPr>
      </p:pic>
      <p:sp>
        <p:nvSpPr>
          <p:cNvPr id="6" name="タイトル 1"/>
          <p:cNvSpPr txBox="1">
            <a:spLocks/>
          </p:cNvSpPr>
          <p:nvPr/>
        </p:nvSpPr>
        <p:spPr>
          <a:xfrm>
            <a:off x="0" y="0"/>
            <a:ext cx="12192000" cy="95981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７．</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危害</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に関する相談で</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は「</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化粧品」による健康被害の相談がめだつ</a:t>
            </a:r>
          </a:p>
        </p:txBody>
      </p:sp>
      <p:sp>
        <p:nvSpPr>
          <p:cNvPr id="7" name="スライド番号プレースホルダー 6"/>
          <p:cNvSpPr>
            <a:spLocks noGrp="1"/>
          </p:cNvSpPr>
          <p:nvPr>
            <p:ph type="sldNum" sz="quarter" idx="12"/>
          </p:nvPr>
        </p:nvSpPr>
        <p:spPr>
          <a:xfrm>
            <a:off x="937796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タイトル 1">
            <a:extLst>
              <a:ext uri="{FF2B5EF4-FFF2-40B4-BE49-F238E27FC236}">
                <a16:creationId xmlns:a16="http://schemas.microsoft.com/office/drawing/2014/main" id="{B892A9A6-D852-435F-95F2-5ACE578B30B1}"/>
              </a:ext>
            </a:extLst>
          </p:cNvPr>
          <p:cNvSpPr txBox="1">
            <a:spLocks/>
          </p:cNvSpPr>
          <p:nvPr/>
        </p:nvSpPr>
        <p:spPr>
          <a:xfrm>
            <a:off x="6869805" y="1139863"/>
            <a:ext cx="5220237" cy="1820593"/>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危害に関する相談とは</a:t>
            </a:r>
            <a:r>
              <a:rPr kumimoji="1" lang="ja-JP" altLang="en-US" sz="18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1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商品</a:t>
            </a: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・役務・設備に関連して、身体に怪我</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病気</a:t>
            </a: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等の危害を受けたという</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相談</a:t>
            </a:r>
            <a:endParaRPr kumimoji="1" lang="en-US" altLang="ja-JP"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342900" algn="l" defTabSz="914400" rtl="0" eaLnBrk="1" fontAlgn="auto" latinLnBrk="0" hangingPunct="1">
              <a:lnSpc>
                <a:spcPts val="2300"/>
              </a:lnSpc>
              <a:spcBef>
                <a:spcPct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危害に関する相談</a:t>
            </a:r>
            <a:r>
              <a:rPr kumimoji="1" lang="ja-JP" altLang="en-US" sz="18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件数</a:t>
            </a:r>
            <a:endParaRPr kumimoji="1" lang="en-US" altLang="ja-JP"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ts val="2300"/>
              </a:lnSpc>
              <a:spcBef>
                <a:spcPct val="0"/>
              </a:spcBef>
              <a:spcAft>
                <a:spcPts val="0"/>
              </a:spcAft>
              <a:buClrTx/>
              <a:buSzTx/>
              <a:buFontTx/>
              <a:buNone/>
              <a:tabLst/>
              <a:defRPr/>
            </a:pP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1,050</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件</a:t>
            </a: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前年度＋１２６件）</a:t>
            </a:r>
            <a:endParaRPr kumimoji="1" lang="en-US" altLang="ja-JP"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p:txBody>
      </p:sp>
      <p:sp>
        <p:nvSpPr>
          <p:cNvPr id="2" name="テキスト ボックス 1"/>
          <p:cNvSpPr txBox="1"/>
          <p:nvPr/>
        </p:nvSpPr>
        <p:spPr>
          <a:xfrm>
            <a:off x="6927174" y="5386463"/>
            <a:ext cx="5105498" cy="977191"/>
          </a:xfrm>
          <a:prstGeom prst="rect">
            <a:avLst/>
          </a:prstGeom>
          <a:noFill/>
        </p:spPr>
        <p:txBody>
          <a:bodyPr wrap="square" rtlCol="0">
            <a:spAutoFit/>
          </a:bodyPr>
          <a:lstStyle/>
          <a:p>
            <a:pPr marL="342900" marR="0" lvl="0" indent="-342900" algn="l" defTabSz="914400" rtl="0" eaLnBrk="1" fontAlgn="auto" latinLnBrk="0" hangingPunct="1">
              <a:lnSpc>
                <a:spcPts val="2300"/>
              </a:lnSpc>
              <a:spcBef>
                <a:spcPts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特徴</a:t>
            </a:r>
            <a:r>
              <a:rPr kumimoji="1" lang="ja-JP" altLang="en-US" sz="1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化粧品</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、健康食品や医療サービスによる</a:t>
            </a:r>
            <a:endParaRPr kumimoji="1" lang="en-US" altLang="ja-JP"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健康</a:t>
            </a:r>
            <a:r>
              <a:rPr kumimoji="1" lang="ja-JP" altLang="en-US"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被害が</a:t>
            </a:r>
            <a:r>
              <a:rPr kumimoji="1" lang="ja-JP" altLang="en-US" sz="18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めだつ</a:t>
            </a:r>
            <a:endParaRPr kumimoji="1" lang="en-US" altLang="ja-JP" sz="1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2764" y="5273399"/>
            <a:ext cx="1079236" cy="1219476"/>
          </a:xfrm>
          <a:prstGeom prst="rect">
            <a:avLst/>
          </a:prstGeom>
        </p:spPr>
      </p:pic>
      <p:sp>
        <p:nvSpPr>
          <p:cNvPr id="12" name="テキスト ボックス 11"/>
          <p:cNvSpPr txBox="1"/>
          <p:nvPr/>
        </p:nvSpPr>
        <p:spPr>
          <a:xfrm>
            <a:off x="10048016" y="3385817"/>
            <a:ext cx="4072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88</a:t>
            </a:r>
          </a:p>
        </p:txBody>
      </p:sp>
      <p:sp>
        <p:nvSpPr>
          <p:cNvPr id="3" name="テキスト ボックス 2"/>
          <p:cNvSpPr txBox="1"/>
          <p:nvPr/>
        </p:nvSpPr>
        <p:spPr>
          <a:xfrm>
            <a:off x="8671915" y="3480121"/>
            <a:ext cx="4072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a:t>
            </a:r>
          </a:p>
        </p:txBody>
      </p:sp>
      <p:pic>
        <p:nvPicPr>
          <p:cNvPr id="5" name="図 4"/>
          <p:cNvPicPr>
            <a:picLocks noChangeAspect="1"/>
          </p:cNvPicPr>
          <p:nvPr/>
        </p:nvPicPr>
        <p:blipFill>
          <a:blip r:embed="rId5"/>
          <a:stretch>
            <a:fillRect/>
          </a:stretch>
        </p:blipFill>
        <p:spPr>
          <a:xfrm>
            <a:off x="326583" y="1194658"/>
            <a:ext cx="5901439" cy="5480779"/>
          </a:xfrm>
          <a:prstGeom prst="rect">
            <a:avLst/>
          </a:prstGeom>
        </p:spPr>
      </p:pic>
    </p:spTree>
    <p:extLst>
      <p:ext uri="{BB962C8B-B14F-4D97-AF65-F5344CB8AC3E}">
        <p14:creationId xmlns:p14="http://schemas.microsoft.com/office/powerpoint/2010/main" val="1733419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2879"/>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７．</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危害</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に関する相談で</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は「</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化粧品」による健康被害の相談がめだつ</a:t>
            </a:r>
          </a:p>
        </p:txBody>
      </p:sp>
      <p:sp>
        <p:nvSpPr>
          <p:cNvPr id="7" name="スライド番号プレースホルダー 6"/>
          <p:cNvSpPr>
            <a:spLocks noGrp="1"/>
          </p:cNvSpPr>
          <p:nvPr>
            <p:ph type="sldNum" sz="quarter" idx="12"/>
          </p:nvPr>
        </p:nvSpPr>
        <p:spPr>
          <a:xfrm>
            <a:off x="928947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8" name="タイトル 1">
            <a:extLst>
              <a:ext uri="{FF2B5EF4-FFF2-40B4-BE49-F238E27FC236}">
                <a16:creationId xmlns:a16="http://schemas.microsoft.com/office/drawing/2014/main" id="{B892A9A6-D852-435F-95F2-5ACE578B30B1}"/>
              </a:ext>
            </a:extLst>
          </p:cNvPr>
          <p:cNvSpPr txBox="1">
            <a:spLocks/>
          </p:cNvSpPr>
          <p:nvPr/>
        </p:nvSpPr>
        <p:spPr>
          <a:xfrm>
            <a:off x="6861550" y="1406273"/>
            <a:ext cx="4855846" cy="3806461"/>
          </a:xfrm>
          <a:prstGeom prst="rect">
            <a:avLst/>
          </a:prstGeom>
          <a:no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Wingdings" panose="05000000000000000000" pitchFamily="2" charset="2"/>
              <a:buChar char="u"/>
              <a:tabLst/>
              <a:defRPr/>
            </a:pPr>
            <a:r>
              <a:rPr kumimoji="1" lang="ja-JP" altLang="en-US"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危険に関する相談とは？</a:t>
            </a:r>
            <a:endParaRPr kumimoji="1" lang="en-US" altLang="ja-JP"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危害</a:t>
            </a:r>
            <a:r>
              <a:rPr kumimoji="1" lang="ja-JP" altLang="en-US"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を受けたわけではないが</a:t>
            </a:r>
            <a:r>
              <a:rPr kumimoji="1" lang="en-US" altLang="ja-JP"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その</a:t>
            </a:r>
            <a:r>
              <a:rPr kumimoji="1" lang="ja-JP" altLang="en-US"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恐れのある</a:t>
            </a: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相談</a:t>
            </a: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342900" algn="l" defTabSz="914400" rtl="0" eaLnBrk="1" fontAlgn="auto" latinLnBrk="0" hangingPunct="1">
              <a:lnSpc>
                <a:spcPts val="2300"/>
              </a:lnSpc>
              <a:spcBef>
                <a:spcPct val="0"/>
              </a:spcBef>
              <a:spcAft>
                <a:spcPts val="0"/>
              </a:spcAft>
              <a:buClrTx/>
              <a:buSzTx/>
              <a:buFont typeface="Wingdings" panose="05000000000000000000" pitchFamily="2" charset="2"/>
              <a:buChar char="u"/>
              <a:tabLst/>
              <a:defRPr/>
            </a:pPr>
            <a:r>
              <a:rPr kumimoji="1" lang="ja-JP" altLang="en-US"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危険に関する相談件数</a:t>
            </a:r>
            <a:endParaRPr kumimoji="1" lang="en-US" altLang="ja-JP"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ts val="23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182</a:t>
            </a: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件</a:t>
            </a:r>
            <a:r>
              <a:rPr kumimoji="1" lang="ja-JP" altLang="en-US"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前年度＋７件）</a:t>
            </a: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ts val="23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342900" algn="l" defTabSz="914400" rtl="0" eaLnBrk="1" fontAlgn="auto" latinLnBrk="0" hangingPunct="1">
              <a:lnSpc>
                <a:spcPts val="2300"/>
              </a:lnSpc>
              <a:spcBef>
                <a:spcPct val="0"/>
              </a:spcBef>
              <a:spcAft>
                <a:spcPts val="0"/>
              </a:spcAft>
              <a:buClrTx/>
              <a:buSzTx/>
              <a:buFont typeface="Wingdings" panose="05000000000000000000" pitchFamily="2" charset="2"/>
              <a:buChar char="u"/>
              <a:tabLst/>
              <a:defRPr/>
            </a:pPr>
            <a:r>
              <a:rPr kumimoji="1" lang="ja-JP" altLang="en-US"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特徴</a:t>
            </a:r>
            <a:endParaRPr kumimoji="1" lang="en-US" altLang="ja-JP" sz="2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自動車（自動二輪車を含む）</a:t>
            </a:r>
            <a:r>
              <a:rPr kumimoji="1" lang="ja-JP" altLang="en-US" sz="20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」がめだつ</a:t>
            </a:r>
            <a:endParaRPr kumimoji="1" lang="en-US" altLang="ja-JP" sz="2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473" y="4670343"/>
            <a:ext cx="1756417" cy="1449045"/>
          </a:xfrm>
          <a:prstGeom prst="rect">
            <a:avLst/>
          </a:prstGeom>
        </p:spPr>
      </p:pic>
      <p:pic>
        <p:nvPicPr>
          <p:cNvPr id="2" name="図 1"/>
          <p:cNvPicPr>
            <a:picLocks noChangeAspect="1"/>
          </p:cNvPicPr>
          <p:nvPr/>
        </p:nvPicPr>
        <p:blipFill>
          <a:blip r:embed="rId4"/>
          <a:stretch>
            <a:fillRect/>
          </a:stretch>
        </p:blipFill>
        <p:spPr>
          <a:xfrm>
            <a:off x="512645" y="1122222"/>
            <a:ext cx="6002183" cy="4997166"/>
          </a:xfrm>
          <a:prstGeom prst="rect">
            <a:avLst/>
          </a:prstGeom>
        </p:spPr>
      </p:pic>
    </p:spTree>
    <p:extLst>
      <p:ext uri="{BB962C8B-B14F-4D97-AF65-F5344CB8AC3E}">
        <p14:creationId xmlns:p14="http://schemas.microsoft.com/office/powerpoint/2010/main" val="16354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17182"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24829" y="501650"/>
            <a:ext cx="10738625"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消費者庁や大阪府消費生活センターが公表している「注意喚起情報」を確認し、被害を未然に</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防ぎましょう。</a:t>
            </a: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消費者庁</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ＨＰ</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安全・安心のために注意していただきたい</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こと</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生命・身体にかかわる危険」</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5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hlinkClick r:id="rId3"/>
              </a:rPr>
              <a:t>https</a:t>
            </a:r>
            <a:r>
              <a:rPr kumimoji="1" lang="en-US" altLang="ja-JP" sz="25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hlinkClick r:id="rId3"/>
              </a:rPr>
              <a:t>://www.caa.go.jp/notice/caution/life</a:t>
            </a:r>
            <a:r>
              <a:rPr kumimoji="1" lang="en-US" altLang="ja-JP" sz="25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hlinkClick r:id="rId3"/>
              </a:rPr>
              <a:t>/</a:t>
            </a:r>
            <a:endParaRPr kumimoji="1" lang="en-US" altLang="ja-JP" sz="25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5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大阪府</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消費生活センター</a:t>
            </a:r>
            <a:r>
              <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HP</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zh-TW"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消費生活関連情報（注意</a:t>
            </a:r>
            <a:r>
              <a:rPr kumimoji="1" lang="zh-TW"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喚起</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hlinkClick r:id="rId4"/>
              </a:rPr>
              <a:t>https</a:t>
            </a:r>
            <a:r>
              <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hlinkClick r:id="rId4"/>
              </a:rPr>
              <a:t>://www.pref.osaka.lg.jp/shouhi/tyuikanki/index.html</a:t>
            </a: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危害や危険の被害にあった場合は</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消費</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生活相談センター等</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へ情報提供しましょう。</a:t>
            </a: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pic>
        <p:nvPicPr>
          <p:cNvPr id="3074" name="Picture 2" descr="家電・固定電話で話す女性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6300" y="4651086"/>
            <a:ext cx="1602948" cy="17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10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310492" y="279362"/>
            <a:ext cx="1928812" cy="1928812"/>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Meiryo UI" panose="020B0604030504040204" pitchFamily="50" charset="-128"/>
                <a:ea typeface="Meiryo UI" panose="020B0604030504040204" pitchFamily="50" charset="-128"/>
              </a:rPr>
              <a:t>目次</a:t>
            </a:r>
          </a:p>
        </p:txBody>
      </p:sp>
      <p:sp>
        <p:nvSpPr>
          <p:cNvPr id="6" name="タイトル 1"/>
          <p:cNvSpPr txBox="1">
            <a:spLocks/>
          </p:cNvSpPr>
          <p:nvPr/>
        </p:nvSpPr>
        <p:spPr>
          <a:xfrm>
            <a:off x="783784" y="2409042"/>
            <a:ext cx="11344716" cy="4083833"/>
          </a:xfrm>
          <a:prstGeom prst="rect">
            <a:avLst/>
          </a:prstGeom>
        </p:spPr>
        <p:txBody>
          <a:bodyPr vert="horz" lIns="91440" tIns="45720" rIns="91440" bIns="45720" rtlCol="0" anchor="t" anchorCtr="0">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相談全体</a:t>
            </a:r>
            <a:r>
              <a:rPr lang="ja-JP" altLang="en-US" sz="2000" dirty="0" smtClean="0">
                <a:latin typeface="BIZ UDPゴシック" panose="020B0400000000000000" pitchFamily="50" charset="-128"/>
                <a:ea typeface="BIZ UDPゴシック" panose="020B0400000000000000" pitchFamily="50" charset="-128"/>
              </a:rPr>
              <a:t>の</a:t>
            </a:r>
            <a:r>
              <a:rPr lang="ja-JP" altLang="en-US" sz="2000" dirty="0">
                <a:latin typeface="BIZ UDPゴシック" panose="020B0400000000000000" pitchFamily="50" charset="-128"/>
                <a:ea typeface="BIZ UDPゴシック" panose="020B0400000000000000" pitchFamily="50" charset="-128"/>
              </a:rPr>
              <a:t>動向</a:t>
            </a:r>
            <a:endParaRPr lang="en-US" altLang="ja-JP" sz="2000" dirty="0">
              <a:latin typeface="BIZ UDPゴシック" panose="020B0400000000000000" pitchFamily="50" charset="-128"/>
              <a:ea typeface="BIZ UDPゴシック" panose="020B0400000000000000" pitchFamily="50" charset="-128"/>
            </a:endParaRPr>
          </a:p>
          <a:p>
            <a:pPr>
              <a:lnSpc>
                <a:spcPct val="110000"/>
              </a:lnSpc>
            </a:pPr>
            <a:endParaRPr lang="en-US" altLang="ja-JP" sz="20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内容別の特徴</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化粧品</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や</a:t>
            </a:r>
            <a:r>
              <a:rPr lang="ja-JP" altLang="en-US" sz="2000" dirty="0" smtClean="0">
                <a:latin typeface="BIZ UDPゴシック" panose="020B0400000000000000" pitchFamily="50" charset="-128"/>
                <a:ea typeface="BIZ UDPゴシック" panose="020B0400000000000000" pitchFamily="50" charset="-128"/>
              </a:rPr>
              <a:t>「健康食品」</a:t>
            </a:r>
            <a:r>
              <a:rPr lang="ja-JP" altLang="en-US" sz="2000" dirty="0">
                <a:latin typeface="BIZ UDPゴシック" panose="020B0400000000000000" pitchFamily="50" charset="-128"/>
                <a:ea typeface="BIZ UDPゴシック" panose="020B0400000000000000" pitchFamily="50" charset="-128"/>
              </a:rPr>
              <a:t>の定期購入</a:t>
            </a:r>
            <a:r>
              <a:rPr lang="ja-JP" altLang="en-US" sz="2000" dirty="0" smtClean="0">
                <a:latin typeface="BIZ UDPゴシック" panose="020B0400000000000000" pitchFamily="50" charset="-128"/>
                <a:ea typeface="BIZ UDPゴシック" panose="020B0400000000000000" pitchFamily="50" charset="-128"/>
              </a:rPr>
              <a:t>トラブルが多発</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「エステティックサービス」のトラブルが急増</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「移動通信サービス」や「インターネット接続回線」などの通信契約のトラブルがめだつ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いわゆる「暮らしのレスキューサービス」の高額請求トラブルが多発</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販売方法・手口では「インターネット通販」、「定期購入」や「サイドビジネス商法」がめだつ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「霊感商法」を含む「開運商法」に関する相談は、件数が少ないものの前年度より増加</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smtClean="0">
                <a:latin typeface="BIZ UDPゴシック" panose="020B0400000000000000" pitchFamily="50" charset="-128"/>
                <a:ea typeface="BIZ UDPゴシック" panose="020B0400000000000000" pitchFamily="50" charset="-128"/>
              </a:rPr>
              <a:t>危害に関する相談では「化粧品」による健康被害の相談がめだつ</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ja-JP" altLang="en-US" sz="2000" dirty="0">
                <a:latin typeface="BIZ UDPゴシック" panose="020B0400000000000000" pitchFamily="50" charset="-128"/>
                <a:ea typeface="BIZ UDPゴシック" panose="020B0400000000000000" pitchFamily="50" charset="-128"/>
              </a:rPr>
              <a:t>新型</a:t>
            </a:r>
            <a:r>
              <a:rPr lang="ja-JP" altLang="en-US" sz="2000" dirty="0" smtClean="0">
                <a:latin typeface="BIZ UDPゴシック" panose="020B0400000000000000" pitchFamily="50" charset="-128"/>
                <a:ea typeface="BIZ UDPゴシック" panose="020B0400000000000000" pitchFamily="50" charset="-128"/>
              </a:rPr>
              <a:t>コロナウイルス関連の相談は減少</a:t>
            </a:r>
            <a:endParaRPr lang="en-US" altLang="ja-JP" sz="2000" dirty="0">
              <a:latin typeface="BIZ UDPゴシック" panose="020B0400000000000000" pitchFamily="50" charset="-128"/>
              <a:ea typeface="BIZ UDPゴシック" panose="020B0400000000000000" pitchFamily="50" charset="-128"/>
            </a:endParaRPr>
          </a:p>
          <a:p>
            <a:pPr>
              <a:lnSpc>
                <a:spcPct val="110000"/>
              </a:lnSpc>
            </a:pPr>
            <a:endParaRPr lang="en-US" altLang="ja-JP" sz="20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lang="ja-JP" altLang="en-US" sz="2000" dirty="0">
                <a:latin typeface="BIZ UDPゴシック" panose="020B0400000000000000" pitchFamily="50" charset="-128"/>
                <a:ea typeface="BIZ UDPゴシック" panose="020B0400000000000000" pitchFamily="50" charset="-128"/>
              </a:rPr>
              <a:t>若年者層と高齢者層の相談の特徴</a:t>
            </a:r>
            <a:endParaRPr lang="en-US" altLang="ja-JP" sz="2000" dirty="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en-US" altLang="ja-JP" sz="2000" dirty="0">
                <a:latin typeface="BIZ UDPゴシック" panose="020B0400000000000000" pitchFamily="50" charset="-128"/>
                <a:ea typeface="BIZ UDPゴシック" panose="020B0400000000000000" pitchFamily="50" charset="-128"/>
              </a:rPr>
              <a:t>30</a:t>
            </a:r>
            <a:r>
              <a:rPr lang="ja-JP" altLang="en-US" sz="2000" dirty="0">
                <a:latin typeface="BIZ UDPゴシック" panose="020B0400000000000000" pitchFamily="50" charset="-128"/>
                <a:ea typeface="BIZ UDPゴシック" panose="020B0400000000000000" pitchFamily="50" charset="-128"/>
              </a:rPr>
              <a:t>歳未満の若年者の</a:t>
            </a:r>
            <a:r>
              <a:rPr lang="ja-JP" altLang="en-US" sz="2000" dirty="0" smtClean="0">
                <a:latin typeface="BIZ UDPゴシック" panose="020B0400000000000000" pitchFamily="50" charset="-128"/>
                <a:ea typeface="BIZ UDPゴシック" panose="020B0400000000000000" pitchFamily="50" charset="-128"/>
              </a:rPr>
              <a:t>相談の割合は横ばい</a:t>
            </a:r>
            <a:endParaRPr lang="en-US" altLang="ja-JP" sz="2000" dirty="0" smtClean="0">
              <a:latin typeface="BIZ UDPゴシック" panose="020B0400000000000000" pitchFamily="50" charset="-128"/>
              <a:ea typeface="BIZ UDPゴシック" panose="020B0400000000000000" pitchFamily="50" charset="-128"/>
            </a:endParaRPr>
          </a:p>
          <a:p>
            <a:pPr marL="628650" indent="-457200">
              <a:lnSpc>
                <a:spcPct val="110000"/>
              </a:lnSpc>
              <a:buFont typeface="+mj-lt"/>
              <a:buAutoNum type="arabicPeriod"/>
            </a:pPr>
            <a:r>
              <a:rPr lang="en-US" altLang="ja-JP" sz="2000" dirty="0" smtClean="0">
                <a:latin typeface="BIZ UDPゴシック" panose="020B0400000000000000" pitchFamily="50" charset="-128"/>
                <a:ea typeface="BIZ UDPゴシック" panose="020B0400000000000000" pitchFamily="50" charset="-128"/>
              </a:rPr>
              <a:t>65</a:t>
            </a:r>
            <a:r>
              <a:rPr lang="ja-JP" altLang="en-US" sz="2000" dirty="0" smtClean="0">
                <a:latin typeface="BIZ UDPゴシック" panose="020B0400000000000000" pitchFamily="50" charset="-128"/>
                <a:ea typeface="BIZ UDPゴシック" panose="020B0400000000000000" pitchFamily="50" charset="-128"/>
              </a:rPr>
              <a:t>歳以上の高齢者の相談の割合は</a:t>
            </a:r>
            <a:r>
              <a:rPr lang="ja-JP" altLang="en-US" sz="2000" dirty="0">
                <a:latin typeface="BIZ UDPゴシック" panose="020B0400000000000000" pitchFamily="50" charset="-128"/>
                <a:ea typeface="BIZ UDPゴシック" panose="020B0400000000000000" pitchFamily="50" charset="-128"/>
              </a:rPr>
              <a:t>横ばい</a:t>
            </a:r>
            <a:endParaRPr lang="en-US" altLang="ja-JP" sz="2000" dirty="0" smtClean="0">
              <a:latin typeface="BIZ UDPゴシック" panose="020B0400000000000000" pitchFamily="50" charset="-128"/>
              <a:ea typeface="BIZ UDPゴシック" panose="020B0400000000000000" pitchFamily="50" charset="-128"/>
            </a:endParaRPr>
          </a:p>
        </p:txBody>
      </p:sp>
      <p:sp>
        <p:nvSpPr>
          <p:cNvPr id="7" name="スライド番号プレースホルダー 6"/>
          <p:cNvSpPr>
            <a:spLocks noGrp="1"/>
          </p:cNvSpPr>
          <p:nvPr>
            <p:ph type="sldNum" sz="quarter" idx="12"/>
          </p:nvPr>
        </p:nvSpPr>
        <p:spPr>
          <a:xfrm>
            <a:off x="9282546" y="6492875"/>
            <a:ext cx="2743200" cy="365125"/>
          </a:xfrm>
        </p:spPr>
        <p:txBody>
          <a:bodyPr/>
          <a:lstStyle/>
          <a:p>
            <a:fld id="{56B2613F-261A-423B-9FE7-7EBFC0A315FF}"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009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８．</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新型</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コロナウイルス関連の相談は減少</a:t>
            </a:r>
          </a:p>
        </p:txBody>
      </p:sp>
      <p:sp>
        <p:nvSpPr>
          <p:cNvPr id="7" name="スライド番号プレースホルダー 6"/>
          <p:cNvSpPr>
            <a:spLocks noGrp="1"/>
          </p:cNvSpPr>
          <p:nvPr>
            <p:ph type="sldNum" sz="quarter" idx="12"/>
          </p:nvPr>
        </p:nvSpPr>
        <p:spPr>
          <a:xfrm>
            <a:off x="9448800" y="65126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p:cNvSpPr txBox="1"/>
          <p:nvPr/>
        </p:nvSpPr>
        <p:spPr>
          <a:xfrm>
            <a:off x="307975" y="1040606"/>
            <a:ext cx="1153590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新型コロナウイルス関連の相談件数</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1,013</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件（前年度比▲</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1,831</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最も多かったのは、全国旅行支援の適用に関する相談の「旅行代理業」が</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105</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p:cNvSpPr txBox="1"/>
          <p:nvPr/>
        </p:nvSpPr>
        <p:spPr>
          <a:xfrm>
            <a:off x="155575" y="1859502"/>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AutoShape 2" descr="https://1.bp.blogspot.com/-d39U_9sgVCU/YLbYTMTuG9I/AAAAAAABdzM/ytGg3R9ByvIxOmGuVa39lFjsITTZaeePACNcBGAsYHQ/s1078/vaccine_shinpai_oldwoma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AutoShape 4" descr="https://1.bp.blogspot.com/-d39U_9sgVCU/YLbYTMTuG9I/AAAAAAABdzM/ytGg3R9ByvIxOmGuVa39lFjsITTZaeePACNcBGAsYHQ/s1078/vaccine_shinpai_oldwoma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8" name="図 7"/>
          <p:cNvPicPr>
            <a:picLocks noChangeAspect="1"/>
          </p:cNvPicPr>
          <p:nvPr/>
        </p:nvPicPr>
        <p:blipFill>
          <a:blip r:embed="rId3"/>
          <a:stretch>
            <a:fillRect/>
          </a:stretch>
        </p:blipFill>
        <p:spPr>
          <a:xfrm>
            <a:off x="6546345" y="1681551"/>
            <a:ext cx="5529551" cy="4938188"/>
          </a:xfrm>
          <a:prstGeom prst="rect">
            <a:avLst/>
          </a:prstGeom>
        </p:spPr>
      </p:pic>
      <p:pic>
        <p:nvPicPr>
          <p:cNvPr id="4102" name="Picture 6" descr="https://1.bp.blogspot.com/-d39U_9sgVCU/YLbYTMTuG9I/AAAAAAABdzM/ytGg3R9ByvIxOmGuVa39lFjsITTZaeePACNcBGAsYHQ/s1078/vaccine_shinpai_oldwo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7394" y="4293356"/>
            <a:ext cx="1598526" cy="179501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1281648" y="6417920"/>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p:cNvSpPr txBox="1"/>
          <p:nvPr/>
        </p:nvSpPr>
        <p:spPr>
          <a:xfrm>
            <a:off x="1367735" y="2274431"/>
            <a:ext cx="9411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7,406</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図 1"/>
          <p:cNvPicPr>
            <a:picLocks noChangeAspect="1"/>
          </p:cNvPicPr>
          <p:nvPr/>
        </p:nvPicPr>
        <p:blipFill>
          <a:blip r:embed="rId5"/>
          <a:stretch>
            <a:fillRect/>
          </a:stretch>
        </p:blipFill>
        <p:spPr>
          <a:xfrm>
            <a:off x="155575" y="1763296"/>
            <a:ext cx="6157494" cy="5060119"/>
          </a:xfrm>
          <a:prstGeom prst="rect">
            <a:avLst/>
          </a:prstGeom>
        </p:spPr>
      </p:pic>
    </p:spTree>
    <p:extLst>
      <p:ext uri="{BB962C8B-B14F-4D97-AF65-F5344CB8AC3E}">
        <p14:creationId xmlns:p14="http://schemas.microsoft.com/office/powerpoint/2010/main" val="109675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115051" y="2027583"/>
            <a:ext cx="6071218" cy="4389973"/>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■若年者層</a:t>
            </a:r>
            <a:r>
              <a:rPr lang="ja-JP" altLang="en-US" sz="2800" b="1" dirty="0">
                <a:solidFill>
                  <a:prstClr val="white"/>
                </a:solidFill>
                <a:latin typeface="Meiryo UI" panose="020B0604030504040204" pitchFamily="50" charset="-128"/>
                <a:ea typeface="Meiryo UI" panose="020B0604030504040204" pitchFamily="50" charset="-128"/>
              </a:rPr>
              <a:t>と高齢者層の相談の</a:t>
            </a:r>
            <a:r>
              <a:rPr lang="ja-JP" altLang="en-US" sz="2800" b="1" dirty="0" smtClean="0">
                <a:solidFill>
                  <a:prstClr val="white"/>
                </a:solidFill>
                <a:latin typeface="Meiryo UI" panose="020B0604030504040204" pitchFamily="50" charset="-128"/>
                <a:ea typeface="Meiryo UI" panose="020B0604030504040204" pitchFamily="50" charset="-128"/>
              </a:rPr>
              <a:t>特徴　</a:t>
            </a:r>
            <a:endParaRPr lang="en-US" altLang="ja-JP" sz="2800" b="1" dirty="0" smtClean="0">
              <a:solidFill>
                <a:prstClr val="white"/>
              </a:solidFill>
              <a:latin typeface="Meiryo UI" panose="020B0604030504040204" pitchFamily="50" charset="-128"/>
              <a:ea typeface="Meiryo UI" panose="020B0604030504040204" pitchFamily="50" charset="-128"/>
            </a:endParaRPr>
          </a:p>
          <a:p>
            <a:pPr lvl="0">
              <a:defRPr/>
            </a:pPr>
            <a:r>
              <a:rPr lang="ja-JP" altLang="en-US" sz="2800" b="1" noProof="0" dirty="0">
                <a:solidFill>
                  <a:prstClr val="white"/>
                </a:solidFill>
                <a:latin typeface="Meiryo UI" panose="020B0604030504040204" pitchFamily="50" charset="-128"/>
                <a:ea typeface="Meiryo UI" panose="020B0604030504040204" pitchFamily="50" charset="-128"/>
              </a:rPr>
              <a:t>　</a:t>
            </a:r>
            <a:r>
              <a:rPr lang="ja-JP" altLang="en-US" sz="2800" b="1" noProof="0" dirty="0" smtClean="0">
                <a:solidFill>
                  <a:prstClr val="white"/>
                </a:solidFill>
                <a:latin typeface="Meiryo UI" panose="020B0604030504040204" pitchFamily="50" charset="-128"/>
                <a:ea typeface="Meiryo UI" panose="020B0604030504040204" pitchFamily="50" charset="-128"/>
              </a:rPr>
              <a:t> </a:t>
            </a:r>
            <a:r>
              <a:rPr kumimoji="1" lang="en-US" altLang="ja-JP"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30</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歳未満の若年者の相談の割合は横ばい</a:t>
            </a:r>
            <a:endPar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2" name="テキスト ボックス 1"/>
          <p:cNvSpPr txBox="1"/>
          <p:nvPr/>
        </p:nvSpPr>
        <p:spPr>
          <a:xfrm>
            <a:off x="284316" y="1019681"/>
            <a:ext cx="11123382"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歳未満の若年者が契約当事者の相談件数は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７５０件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で、前年度に比べ</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４６件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1.7%</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）増加。</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全体に占める割合は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横ばい。</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671418" y="1785694"/>
            <a:ext cx="47305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契約</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当事者</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の年代別件数</a:t>
            </a:r>
          </a:p>
        </p:txBody>
      </p:sp>
      <p:graphicFrame>
        <p:nvGraphicFramePr>
          <p:cNvPr id="14" name="表 13"/>
          <p:cNvGraphicFramePr>
            <a:graphicFrameLocks noGrp="1"/>
          </p:cNvGraphicFramePr>
          <p:nvPr>
            <p:extLst>
              <p:ext uri="{D42A27DB-BD31-4B8C-83A1-F6EECF244321}">
                <p14:modId xmlns:p14="http://schemas.microsoft.com/office/powerpoint/2010/main" val="2600186276"/>
              </p:ext>
            </p:extLst>
          </p:nvPr>
        </p:nvGraphicFramePr>
        <p:xfrm>
          <a:off x="139536" y="2124248"/>
          <a:ext cx="5870510" cy="4588056"/>
        </p:xfrm>
        <a:graphic>
          <a:graphicData uri="http://schemas.openxmlformats.org/drawingml/2006/table">
            <a:tbl>
              <a:tblPr/>
              <a:tblGrid>
                <a:gridCol w="596603">
                  <a:extLst>
                    <a:ext uri="{9D8B030D-6E8A-4147-A177-3AD203B41FA5}">
                      <a16:colId xmlns:a16="http://schemas.microsoft.com/office/drawing/2014/main" val="1848997125"/>
                    </a:ext>
                  </a:extLst>
                </a:gridCol>
                <a:gridCol w="763348">
                  <a:extLst>
                    <a:ext uri="{9D8B030D-6E8A-4147-A177-3AD203B41FA5}">
                      <a16:colId xmlns:a16="http://schemas.microsoft.com/office/drawing/2014/main" val="3013663404"/>
                    </a:ext>
                  </a:extLst>
                </a:gridCol>
                <a:gridCol w="565021">
                  <a:extLst>
                    <a:ext uri="{9D8B030D-6E8A-4147-A177-3AD203B41FA5}">
                      <a16:colId xmlns:a16="http://schemas.microsoft.com/office/drawing/2014/main" val="237456602"/>
                    </a:ext>
                  </a:extLst>
                </a:gridCol>
                <a:gridCol w="541188">
                  <a:extLst>
                    <a:ext uri="{9D8B030D-6E8A-4147-A177-3AD203B41FA5}">
                      <a16:colId xmlns:a16="http://schemas.microsoft.com/office/drawing/2014/main" val="3608819410"/>
                    </a:ext>
                  </a:extLst>
                </a:gridCol>
                <a:gridCol w="607767">
                  <a:extLst>
                    <a:ext uri="{9D8B030D-6E8A-4147-A177-3AD203B41FA5}">
                      <a16:colId xmlns:a16="http://schemas.microsoft.com/office/drawing/2014/main" val="3945332369"/>
                    </a:ext>
                  </a:extLst>
                </a:gridCol>
                <a:gridCol w="548640">
                  <a:extLst>
                    <a:ext uri="{9D8B030D-6E8A-4147-A177-3AD203B41FA5}">
                      <a16:colId xmlns:a16="http://schemas.microsoft.com/office/drawing/2014/main" val="3652256577"/>
                    </a:ext>
                  </a:extLst>
                </a:gridCol>
                <a:gridCol w="522514">
                  <a:extLst>
                    <a:ext uri="{9D8B030D-6E8A-4147-A177-3AD203B41FA5}">
                      <a16:colId xmlns:a16="http://schemas.microsoft.com/office/drawing/2014/main" val="3888501384"/>
                    </a:ext>
                  </a:extLst>
                </a:gridCol>
                <a:gridCol w="600892">
                  <a:extLst>
                    <a:ext uri="{9D8B030D-6E8A-4147-A177-3AD203B41FA5}">
                      <a16:colId xmlns:a16="http://schemas.microsoft.com/office/drawing/2014/main" val="978572597"/>
                    </a:ext>
                  </a:extLst>
                </a:gridCol>
                <a:gridCol w="627017">
                  <a:extLst>
                    <a:ext uri="{9D8B030D-6E8A-4147-A177-3AD203B41FA5}">
                      <a16:colId xmlns:a16="http://schemas.microsoft.com/office/drawing/2014/main" val="4144174206"/>
                    </a:ext>
                  </a:extLst>
                </a:gridCol>
                <a:gridCol w="497520">
                  <a:extLst>
                    <a:ext uri="{9D8B030D-6E8A-4147-A177-3AD203B41FA5}">
                      <a16:colId xmlns:a16="http://schemas.microsoft.com/office/drawing/2014/main" val="2582429219"/>
                    </a:ext>
                  </a:extLst>
                </a:gridCol>
              </a:tblGrid>
              <a:tr h="254892">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1" i="0" u="none" strike="noStrike" dirty="0" smtClean="0">
                          <a:solidFill>
                            <a:srgbClr val="000000"/>
                          </a:solidFill>
                          <a:effectLst/>
                          <a:latin typeface="BIZ UDPゴシック" panose="020B0400000000000000" pitchFamily="50" charset="-128"/>
                          <a:ea typeface="BIZ UDPゴシック" panose="020B0400000000000000" pitchFamily="50" charset="-128"/>
                        </a:rPr>
                        <a:t>令和４年度</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令和３年度</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増減率</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増減数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249545"/>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細区分</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9503431"/>
                  </a:ext>
                </a:extLst>
              </a:tr>
              <a:tr h="254892">
                <a:tc row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1,719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８６６</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1,672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989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546234"/>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１８歳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３５１</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306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187731"/>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377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33.2%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32351"/>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２０～２９歳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7,031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6,932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207977"/>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３０～３９歳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6,558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6,648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6976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４０～４９歳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8,631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8,804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6904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５０～５９歳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11,559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10,814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15.3%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463394"/>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4,787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4,206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13.8%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581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987299"/>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６５～６９歳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20,673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4,093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19,745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3,937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48743"/>
                  </a:ext>
                </a:extLst>
              </a:tr>
              <a:tr h="254892">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７０～７４歳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5,678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54726"/>
                  </a:ext>
                </a:extLst>
              </a:tr>
              <a:tr h="25489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７５～７９歳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4,394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4,074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69951"/>
                  </a:ext>
                </a:extLst>
              </a:tr>
              <a:tr h="254892">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８０～８４歳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3,964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3,754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210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19597"/>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８５歳以上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2,562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2,302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437692"/>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その他（団体等）</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1,820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321013"/>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不　明</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10,176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10,156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6120"/>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72,858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70,797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2,061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95478"/>
                  </a:ext>
                </a:extLst>
              </a:tr>
            </a:tbl>
          </a:graphicData>
        </a:graphic>
      </p:graphicFrame>
      <p:sp>
        <p:nvSpPr>
          <p:cNvPr id="4" name="テキスト ボックス 3"/>
          <p:cNvSpPr txBox="1"/>
          <p:nvPr/>
        </p:nvSpPr>
        <p:spPr>
          <a:xfrm>
            <a:off x="9832651" y="6273441"/>
            <a:ext cx="23536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※PIO-NET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未対応市町村を除く</a:t>
            </a:r>
          </a:p>
        </p:txBody>
      </p:sp>
      <p:sp>
        <p:nvSpPr>
          <p:cNvPr id="20" name="下カーブ矢印 19"/>
          <p:cNvSpPr/>
          <p:nvPr/>
        </p:nvSpPr>
        <p:spPr>
          <a:xfrm>
            <a:off x="9410393" y="2733629"/>
            <a:ext cx="804464" cy="429946"/>
          </a:xfrm>
          <a:prstGeom prst="curvedDownArrow">
            <a:avLst>
              <a:gd name="adj1" fmla="val 25000"/>
              <a:gd name="adj2" fmla="val 50000"/>
              <a:gd name="adj3" fmla="val 55236"/>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p:cNvCxnSpPr/>
          <p:nvPr/>
        </p:nvCxnSpPr>
        <p:spPr>
          <a:xfrm>
            <a:off x="10038048" y="2911945"/>
            <a:ext cx="1035608" cy="372925"/>
          </a:xfrm>
          <a:prstGeom prst="line">
            <a:avLst/>
          </a:prstGeom>
          <a:ln w="12700">
            <a:solidFill>
              <a:srgbClr val="F23C3C"/>
            </a:solidFill>
          </a:ln>
        </p:spPr>
        <p:style>
          <a:lnRef idx="1">
            <a:schemeClr val="dk1"/>
          </a:lnRef>
          <a:fillRef idx="0">
            <a:schemeClr val="dk1"/>
          </a:fillRef>
          <a:effectRef idx="0">
            <a:schemeClr val="dk1"/>
          </a:effectRef>
          <a:fontRef idx="minor">
            <a:schemeClr val="tx1"/>
          </a:fontRef>
        </p:style>
      </p:cxnSp>
      <p:sp>
        <p:nvSpPr>
          <p:cNvPr id="23" name="楕円 22"/>
          <p:cNvSpPr/>
          <p:nvPr/>
        </p:nvSpPr>
        <p:spPr>
          <a:xfrm>
            <a:off x="10920158" y="2884740"/>
            <a:ext cx="1188130" cy="1118399"/>
          </a:xfrm>
          <a:prstGeom prst="ellipse">
            <a:avLst/>
          </a:prstGeom>
          <a:solidFill>
            <a:srgbClr val="F23C3C"/>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ほぼ</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横ばい</a:t>
            </a:r>
          </a:p>
        </p:txBody>
      </p:sp>
      <p:sp>
        <p:nvSpPr>
          <p:cNvPr id="7" name="スライド番号プレースホルダー 6"/>
          <p:cNvSpPr>
            <a:spLocks noGrp="1"/>
          </p:cNvSpPr>
          <p:nvPr>
            <p:ph type="sldNum" sz="quarter" idx="12"/>
          </p:nvPr>
        </p:nvSpPr>
        <p:spPr>
          <a:xfrm>
            <a:off x="936508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115051" y="2466976"/>
            <a:ext cx="571500" cy="232984"/>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p:cNvSpPr/>
          <p:nvPr/>
        </p:nvSpPr>
        <p:spPr>
          <a:xfrm>
            <a:off x="10603108" y="2533216"/>
            <a:ext cx="556502" cy="213982"/>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230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36370" y="1981777"/>
            <a:ext cx="5917435" cy="4623402"/>
          </a:xfrm>
          <a:prstGeom prst="rect">
            <a:avLst/>
          </a:prstGeom>
        </p:spPr>
      </p:pic>
      <p:pic>
        <p:nvPicPr>
          <p:cNvPr id="27" name="図 26"/>
          <p:cNvPicPr>
            <a:picLocks noChangeAspect="1"/>
          </p:cNvPicPr>
          <p:nvPr/>
        </p:nvPicPr>
        <p:blipFill>
          <a:blip r:embed="rId4"/>
          <a:stretch>
            <a:fillRect/>
          </a:stretch>
        </p:blipFill>
        <p:spPr>
          <a:xfrm>
            <a:off x="6154688" y="1702922"/>
            <a:ext cx="5891019" cy="4610878"/>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a:t>
            </a:r>
            <a:r>
              <a:rPr lang="ja-JP" altLang="en-US" sz="2800" b="1" dirty="0">
                <a:solidFill>
                  <a:prstClr val="white"/>
                </a:solidFill>
                <a:latin typeface="Meiryo UI" panose="020B0604030504040204" pitchFamily="50" charset="-128"/>
                <a:ea typeface="Meiryo UI" panose="020B0604030504040204" pitchFamily="50" charset="-128"/>
              </a:rPr>
              <a:t>若年者層と高齢者層の相談の特徴　</a:t>
            </a:r>
            <a:endParaRPr lang="en-US" altLang="ja-JP" sz="2800" b="1" dirty="0">
              <a:solidFill>
                <a:prstClr val="white"/>
              </a:solidFill>
              <a:latin typeface="Meiryo UI" panose="020B0604030504040204" pitchFamily="50" charset="-128"/>
              <a:ea typeface="Meiryo UI" panose="020B0604030504040204" pitchFamily="50" charset="-128"/>
            </a:endParaRPr>
          </a:p>
          <a:p>
            <a:pPr lvl="0">
              <a:defRPr/>
            </a:pPr>
            <a:r>
              <a:rPr lang="ja-JP" altLang="en-US" sz="2800" b="1" dirty="0">
                <a:solidFill>
                  <a:prstClr val="white"/>
                </a:solidFill>
                <a:latin typeface="Meiryo UI" panose="020B0604030504040204" pitchFamily="50" charset="-128"/>
                <a:ea typeface="Meiryo UI" panose="020B0604030504040204" pitchFamily="50" charset="-128"/>
              </a:rPr>
              <a:t>　 </a:t>
            </a:r>
            <a:r>
              <a:rPr lang="en-US" altLang="ja-JP" sz="2800" b="1" dirty="0">
                <a:solidFill>
                  <a:prstClr val="white"/>
                </a:solidFill>
                <a:latin typeface="Meiryo UI" panose="020B0604030504040204" pitchFamily="50" charset="-128"/>
                <a:ea typeface="Meiryo UI" panose="020B0604030504040204" pitchFamily="50" charset="-128"/>
              </a:rPr>
              <a:t>30</a:t>
            </a:r>
            <a:r>
              <a:rPr lang="ja-JP" altLang="en-US" sz="2800" b="1" dirty="0">
                <a:solidFill>
                  <a:prstClr val="white"/>
                </a:solidFill>
                <a:latin typeface="Meiryo UI" panose="020B0604030504040204" pitchFamily="50" charset="-128"/>
                <a:ea typeface="Meiryo UI" panose="020B0604030504040204" pitchFamily="50" charset="-128"/>
              </a:rPr>
              <a:t>歳未満の若年者の相談の割合は横ばい</a:t>
            </a:r>
          </a:p>
        </p:txBody>
      </p:sp>
      <p:sp>
        <p:nvSpPr>
          <p:cNvPr id="7" name="スライド番号プレースホルダー 6"/>
          <p:cNvSpPr>
            <a:spLocks noGrp="1"/>
          </p:cNvSpPr>
          <p:nvPr>
            <p:ph type="sldNum" sz="quarter" idx="12"/>
          </p:nvPr>
        </p:nvSpPr>
        <p:spPr>
          <a:xfrm>
            <a:off x="936077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205406" y="1040456"/>
            <a:ext cx="1189856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「エステティックサービス」</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に関する相談が最多。</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indent="-285750">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「エステティックサービス」、 「インターネットゲーム」、「内職・副業」は、いずれも相談全体に占める割合が高い。</a:t>
            </a:r>
          </a:p>
        </p:txBody>
      </p:sp>
      <p:sp>
        <p:nvSpPr>
          <p:cNvPr id="5" name="楕円 4"/>
          <p:cNvSpPr/>
          <p:nvPr/>
        </p:nvSpPr>
        <p:spPr>
          <a:xfrm>
            <a:off x="9558771" y="2476896"/>
            <a:ext cx="1747790" cy="17621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11257118" y="3173306"/>
            <a:ext cx="10222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52.1%</a:t>
            </a:r>
            <a:endPar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p:cNvSpPr txBox="1"/>
          <p:nvPr/>
        </p:nvSpPr>
        <p:spPr>
          <a:xfrm>
            <a:off x="11095348" y="3856918"/>
            <a:ext cx="1066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68.1%</a:t>
            </a:r>
            <a:endPar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p:cNvSpPr txBox="1"/>
          <p:nvPr/>
        </p:nvSpPr>
        <p:spPr>
          <a:xfrm>
            <a:off x="11081530" y="2449509"/>
            <a:ext cx="1093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６８</a:t>
            </a:r>
            <a:r>
              <a:rPr kumimoji="1" lang="en-US" altLang="ja-JP"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p:cNvSpPr txBox="1"/>
          <p:nvPr/>
        </p:nvSpPr>
        <p:spPr>
          <a:xfrm>
            <a:off x="5411356" y="6221789"/>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AutoShape 2" descr="https://1.bp.blogspot.com/-I1xjISin4A4/VnE3auDeJMI/AAAAAAAA11g/kk4Fr_qcTnQ/s800/facial_mass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図 8"/>
          <p:cNvPicPr>
            <a:picLocks noChangeAspect="1"/>
          </p:cNvPicPr>
          <p:nvPr/>
        </p:nvPicPr>
        <p:blipFill>
          <a:blip r:embed="rId5"/>
          <a:stretch>
            <a:fillRect/>
          </a:stretch>
        </p:blipFill>
        <p:spPr>
          <a:xfrm>
            <a:off x="4377837" y="5033326"/>
            <a:ext cx="1089289" cy="867347"/>
          </a:xfrm>
          <a:prstGeom prst="rect">
            <a:avLst/>
          </a:prstGeom>
        </p:spPr>
      </p:pic>
    </p:spTree>
    <p:extLst>
      <p:ext uri="{BB962C8B-B14F-4D97-AF65-F5344CB8AC3E}">
        <p14:creationId xmlns:p14="http://schemas.microsoft.com/office/powerpoint/2010/main" val="460785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036507" y="1737694"/>
            <a:ext cx="6105395" cy="4704273"/>
          </a:xfrm>
          <a:prstGeom prst="rect">
            <a:avLst/>
          </a:prstGeom>
        </p:spPr>
      </p:pic>
      <p:pic>
        <p:nvPicPr>
          <p:cNvPr id="8" name="図 7"/>
          <p:cNvPicPr>
            <a:picLocks noChangeAspect="1"/>
          </p:cNvPicPr>
          <p:nvPr/>
        </p:nvPicPr>
        <p:blipFill>
          <a:blip r:embed="rId4"/>
          <a:stretch>
            <a:fillRect/>
          </a:stretch>
        </p:blipFill>
        <p:spPr>
          <a:xfrm>
            <a:off x="-5605" y="2036826"/>
            <a:ext cx="6160293" cy="4635318"/>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a:t>
            </a:r>
            <a:r>
              <a:rPr lang="ja-JP" altLang="en-US" sz="2800" b="1" dirty="0">
                <a:solidFill>
                  <a:prstClr val="white"/>
                </a:solidFill>
                <a:latin typeface="Meiryo UI" panose="020B0604030504040204" pitchFamily="50" charset="-128"/>
                <a:ea typeface="Meiryo UI" panose="020B0604030504040204" pitchFamily="50" charset="-128"/>
              </a:rPr>
              <a:t>若年者層と高齢者層の相談の特徴　</a:t>
            </a:r>
            <a:endParaRPr lang="en-US" altLang="ja-JP" sz="2800" b="1" dirty="0">
              <a:solidFill>
                <a:prstClr val="white"/>
              </a:solidFill>
              <a:latin typeface="Meiryo UI" panose="020B0604030504040204" pitchFamily="50" charset="-128"/>
              <a:ea typeface="Meiryo UI" panose="020B0604030504040204" pitchFamily="50" charset="-128"/>
            </a:endParaRPr>
          </a:p>
          <a:p>
            <a:pPr lvl="0">
              <a:defRPr/>
            </a:pPr>
            <a:r>
              <a:rPr lang="ja-JP" altLang="en-US" sz="2800" b="1" dirty="0">
                <a:solidFill>
                  <a:prstClr val="white"/>
                </a:solidFill>
                <a:latin typeface="Meiryo UI" panose="020B0604030504040204" pitchFamily="50" charset="-128"/>
                <a:ea typeface="Meiryo UI" panose="020B0604030504040204" pitchFamily="50" charset="-128"/>
              </a:rPr>
              <a:t>　 </a:t>
            </a:r>
            <a:r>
              <a:rPr lang="en-US" altLang="ja-JP" sz="2800" b="1" dirty="0">
                <a:solidFill>
                  <a:prstClr val="white"/>
                </a:solidFill>
                <a:latin typeface="Meiryo UI" panose="020B0604030504040204" pitchFamily="50" charset="-128"/>
                <a:ea typeface="Meiryo UI" panose="020B0604030504040204" pitchFamily="50" charset="-128"/>
              </a:rPr>
              <a:t>30</a:t>
            </a:r>
            <a:r>
              <a:rPr lang="ja-JP" altLang="en-US" sz="2800" b="1" dirty="0">
                <a:solidFill>
                  <a:prstClr val="white"/>
                </a:solidFill>
                <a:latin typeface="Meiryo UI" panose="020B0604030504040204" pitchFamily="50" charset="-128"/>
                <a:ea typeface="Meiryo UI" panose="020B0604030504040204" pitchFamily="50" charset="-128"/>
              </a:rPr>
              <a:t>歳未満の若年者の相談の割合は横ばい</a:t>
            </a:r>
          </a:p>
        </p:txBody>
      </p:sp>
      <p:sp>
        <p:nvSpPr>
          <p:cNvPr id="7" name="スライド番号プレースホルダー 6"/>
          <p:cNvSpPr>
            <a:spLocks noGrp="1"/>
          </p:cNvSpPr>
          <p:nvPr>
            <p:ph type="sldNum" sz="quarter" idx="12"/>
          </p:nvPr>
        </p:nvSpPr>
        <p:spPr>
          <a:xfrm>
            <a:off x="936077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205406" y="1040456"/>
            <a:ext cx="1189856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販売購入形態別では、「通信販売」が最多。</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「マルチ・マルチ</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まがい」は</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全体に占める割合が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p:cNvSpPr txBox="1"/>
          <p:nvPr/>
        </p:nvSpPr>
        <p:spPr>
          <a:xfrm>
            <a:off x="10540449" y="3849325"/>
            <a:ext cx="10341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42.8%</a:t>
            </a:r>
            <a:endPar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256" y="4847787"/>
            <a:ext cx="1206094" cy="1334175"/>
          </a:xfrm>
          <a:prstGeom prst="rect">
            <a:avLst/>
          </a:prstGeom>
        </p:spPr>
      </p:pic>
      <p:sp>
        <p:nvSpPr>
          <p:cNvPr id="11" name="楕円 10"/>
          <p:cNvSpPr/>
          <p:nvPr/>
        </p:nvSpPr>
        <p:spPr>
          <a:xfrm>
            <a:off x="10635303" y="4196355"/>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p:cNvSpPr txBox="1"/>
          <p:nvPr/>
        </p:nvSpPr>
        <p:spPr>
          <a:xfrm>
            <a:off x="5411356" y="6221789"/>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2142" y="4847787"/>
            <a:ext cx="979214" cy="979214"/>
          </a:xfrm>
          <a:prstGeom prst="rect">
            <a:avLst/>
          </a:prstGeom>
        </p:spPr>
      </p:pic>
    </p:spTree>
    <p:extLst>
      <p:ext uri="{BB962C8B-B14F-4D97-AF65-F5344CB8AC3E}">
        <p14:creationId xmlns:p14="http://schemas.microsoft.com/office/powerpoint/2010/main" val="208482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4489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99011" y="669117"/>
            <a:ext cx="10515600" cy="5673633"/>
          </a:xfrm>
          <a:prstGeom prst="rect">
            <a:avLst/>
          </a:prstGeom>
          <a:solidFill>
            <a:schemeClr val="bg1"/>
          </a:solidFill>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契約をする場合は、</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契約内容</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契約金額</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等をよく確認して慎重に</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1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インターネット通販では、購入手続きを進める前に</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通販</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サイト</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の</a:t>
            </a:r>
            <a:endParaRPr kumimoji="1" lang="en-US" altLang="ja-JP"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表示</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や</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利用規約</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購入条件</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契約内容</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解約条件</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を必ず</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確認！</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また、</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「最終確認画面」</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を証拠として保存しておく！</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1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サイドビジネス商法・マルチ商法の被害を防ぐために、安易</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に儲け話</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には乗らず、身近な人からの勧誘でもきっぱり断る勇気を！</a:t>
            </a: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サイドビジネス商法とは？</a:t>
            </a:r>
            <a:endParaRPr kumimoji="1" lang="en-US" altLang="ja-JP" sz="28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「仕事を提供する。自宅で簡単に高収入が得られる」などと誘い</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その</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ために必要な教材や研修費の契約を勧める</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商法。</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実際にはあまり仕事の紹介がなく、ごくわずかな収入しか得られず</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購入</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させられた商品等の支払い負担だけが</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残る。</a:t>
            </a: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173245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p:cNvPicPr>
            <a:picLocks noChangeAspect="1"/>
          </p:cNvPicPr>
          <p:nvPr/>
        </p:nvPicPr>
        <p:blipFill>
          <a:blip r:embed="rId3"/>
          <a:stretch>
            <a:fillRect/>
          </a:stretch>
        </p:blipFill>
        <p:spPr>
          <a:xfrm>
            <a:off x="7178570" y="1666012"/>
            <a:ext cx="4482261" cy="2607328"/>
          </a:xfrm>
          <a:prstGeom prst="rect">
            <a:avLst/>
          </a:prstGeom>
        </p:spPr>
      </p:pic>
      <p:pic>
        <p:nvPicPr>
          <p:cNvPr id="35" name="図 34"/>
          <p:cNvPicPr>
            <a:picLocks noChangeAspect="1"/>
          </p:cNvPicPr>
          <p:nvPr/>
        </p:nvPicPr>
        <p:blipFill>
          <a:blip r:embed="rId4"/>
          <a:stretch>
            <a:fillRect/>
          </a:stretch>
        </p:blipFill>
        <p:spPr>
          <a:xfrm>
            <a:off x="51413" y="1688477"/>
            <a:ext cx="3414056" cy="4986960"/>
          </a:xfrm>
          <a:prstGeom prst="rect">
            <a:avLst/>
          </a:prstGeom>
        </p:spPr>
      </p:pic>
      <p:sp>
        <p:nvSpPr>
          <p:cNvPr id="6" name="タイトル 1"/>
          <p:cNvSpPr txBox="1">
            <a:spLocks/>
          </p:cNvSpPr>
          <p:nvPr/>
        </p:nvSpPr>
        <p:spPr>
          <a:xfrm>
            <a:off x="0" y="0"/>
            <a:ext cx="12192000" cy="900000"/>
          </a:xfrm>
          <a:prstGeom prst="rect">
            <a:avLst/>
          </a:prstGeom>
          <a:solidFill>
            <a:schemeClr val="accent2">
              <a:lumMod val="40000"/>
              <a:lumOff val="60000"/>
            </a:schemeClr>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　</a:t>
            </a:r>
            <a:r>
              <a:rPr kumimoji="1" lang="en-US" altLang="ja-JP" sz="3200" b="1" i="0" u="none" strike="noStrike" kern="1200" cap="none" spc="0" normalizeH="0" baseline="0" noProof="0" dirty="0" smtClean="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1200" cap="none" spc="0" normalizeH="0" baseline="0" noProof="0" dirty="0" smtClean="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新成人</a:t>
            </a:r>
            <a:r>
              <a:rPr kumimoji="1" lang="en-US" altLang="ja-JP" sz="3200" b="1" i="0" u="none" strike="noStrike" kern="1200" cap="none" spc="0" normalizeH="0" baseline="0" noProof="0" dirty="0" smtClean="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a:t>
            </a:r>
            <a:r>
              <a:rPr lang="en-US" altLang="ja-JP" sz="3200" b="1" dirty="0" smtClean="0">
                <a:solidFill>
                  <a:schemeClr val="accent2">
                    <a:lumMod val="75000"/>
                  </a:schemeClr>
                </a:solidFill>
                <a:latin typeface="Meiryo UI" panose="020B0604030504040204" pitchFamily="50" charset="-128"/>
                <a:ea typeface="Meiryo UI" panose="020B0604030504040204" pitchFamily="50" charset="-128"/>
              </a:rPr>
              <a:t>18</a:t>
            </a:r>
            <a:r>
              <a:rPr lang="ja-JP" altLang="en-US" sz="3200" b="1" dirty="0" smtClean="0">
                <a:solidFill>
                  <a:schemeClr val="accent2">
                    <a:lumMod val="75000"/>
                  </a:schemeClr>
                </a:solidFill>
                <a:latin typeface="Meiryo UI" panose="020B0604030504040204" pitchFamily="50" charset="-128"/>
                <a:ea typeface="Meiryo UI" panose="020B0604030504040204" pitchFamily="50" charset="-128"/>
              </a:rPr>
              <a:t>歳・</a:t>
            </a:r>
            <a:r>
              <a:rPr lang="en-US" altLang="ja-JP" sz="3200" b="1" dirty="0" smtClean="0">
                <a:solidFill>
                  <a:schemeClr val="accent2">
                    <a:lumMod val="75000"/>
                  </a:schemeClr>
                </a:solidFill>
                <a:latin typeface="Meiryo UI" panose="020B0604030504040204" pitchFamily="50" charset="-128"/>
                <a:ea typeface="Meiryo UI" panose="020B0604030504040204" pitchFamily="50" charset="-128"/>
              </a:rPr>
              <a:t>19</a:t>
            </a:r>
            <a:r>
              <a:rPr lang="ja-JP" altLang="en-US" sz="3200" b="1" dirty="0" smtClean="0">
                <a:solidFill>
                  <a:schemeClr val="accent2">
                    <a:lumMod val="75000"/>
                  </a:schemeClr>
                </a:solidFill>
                <a:latin typeface="Meiryo UI" panose="020B0604030504040204" pitchFamily="50" charset="-128"/>
                <a:ea typeface="Meiryo UI" panose="020B0604030504040204" pitchFamily="50" charset="-128"/>
              </a:rPr>
              <a:t>歳</a:t>
            </a:r>
            <a:r>
              <a:rPr kumimoji="1" lang="en-US" altLang="ja-JP" sz="3200" b="1" i="0" u="none" strike="noStrike" kern="1200" cap="none" spc="0" normalizeH="0" baseline="0" noProof="0" dirty="0" smtClean="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1200" cap="none" spc="0" normalizeH="0" baseline="0" noProof="0" dirty="0" smtClean="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rPr>
              <a:t>の消費生活相談の状況</a:t>
            </a:r>
            <a:endParaRPr kumimoji="1" lang="ja-JP" altLang="en-US" sz="3200" b="1" i="0" u="none" strike="noStrike" kern="1200" cap="none" spc="0" normalizeH="0" baseline="0" noProof="0" dirty="0">
              <a:ln>
                <a:noFill/>
              </a:ln>
              <a:solidFill>
                <a:schemeClr val="accent2">
                  <a:lumMod val="75000"/>
                </a:schemeClr>
              </a:solidFill>
              <a:effectLst/>
              <a:uLnTx/>
              <a:uFillTx/>
              <a:latin typeface="Meiryo UI" panose="020B0604030504040204" pitchFamily="50" charset="-128"/>
              <a:ea typeface="Meiryo UI" panose="020B0604030504040204" pitchFamily="50" charset="-128"/>
              <a:cs typeface="+mj-cs"/>
            </a:endParaRPr>
          </a:p>
        </p:txBody>
      </p:sp>
      <p:sp>
        <p:nvSpPr>
          <p:cNvPr id="7" name="スライド番号プレースホルダー 6"/>
          <p:cNvSpPr>
            <a:spLocks noGrp="1"/>
          </p:cNvSpPr>
          <p:nvPr>
            <p:ph type="sldNum" sz="quarter" idx="12"/>
          </p:nvPr>
        </p:nvSpPr>
        <p:spPr>
          <a:xfrm>
            <a:off x="936077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284316" y="1019681"/>
            <a:ext cx="1129028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令和４年４月１日より成年になった</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歳の相談</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lang="ja-JP" altLang="en-US" dirty="0">
                <a:solidFill>
                  <a:prstClr val="black"/>
                </a:solidFill>
                <a:latin typeface="BIZ UDPゴシック" panose="020B0400000000000000" pitchFamily="50" charset="-128"/>
                <a:ea typeface="BIZ UDPゴシック" panose="020B0400000000000000" pitchFamily="50" charset="-128"/>
              </a:rPr>
              <a:t>５２</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で、前年度に</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比べ</a:t>
            </a:r>
            <a:r>
              <a:rPr lang="en-US" altLang="ja-JP" dirty="0">
                <a:solidFill>
                  <a:prstClr val="black"/>
                </a:solidFill>
                <a:latin typeface="BIZ UDPゴシック" panose="020B0400000000000000" pitchFamily="50" charset="-128"/>
                <a:ea typeface="BIZ UDPゴシック" panose="020B0400000000000000" pitchFamily="50" charset="-128"/>
              </a:rPr>
              <a:t>169</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件（２４</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）増加。</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lvl="0" indent="-285750">
              <a:buFont typeface="Wingdings" panose="05000000000000000000" pitchFamily="2" charset="2"/>
              <a:buChar char="l"/>
              <a:defRPr/>
            </a:pPr>
            <a:r>
              <a:rPr lang="ja-JP" altLang="en-US"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美容」・「サイドビジネス」に関する相談が多い。また、販売手法・手口では「インターネット通販」が最も多い。</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1" name="グループ化 30"/>
          <p:cNvGrpSpPr/>
          <p:nvPr/>
        </p:nvGrpSpPr>
        <p:grpSpPr>
          <a:xfrm>
            <a:off x="0" y="1913134"/>
            <a:ext cx="3806345" cy="1393790"/>
            <a:chOff x="323679" y="2180256"/>
            <a:chExt cx="3806345" cy="1393790"/>
          </a:xfrm>
        </p:grpSpPr>
        <p:sp>
          <p:nvSpPr>
            <p:cNvPr id="20" name="正方形/長方形 19"/>
            <p:cNvSpPr/>
            <p:nvPr/>
          </p:nvSpPr>
          <p:spPr>
            <a:xfrm>
              <a:off x="323679" y="2702108"/>
              <a:ext cx="571500" cy="232984"/>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下カーブ矢印 20"/>
            <p:cNvSpPr/>
            <p:nvPr/>
          </p:nvSpPr>
          <p:spPr>
            <a:xfrm>
              <a:off x="2707836" y="3144100"/>
              <a:ext cx="804464" cy="429946"/>
            </a:xfrm>
            <a:prstGeom prst="curvedDownArrow">
              <a:avLst>
                <a:gd name="adj1" fmla="val 25000"/>
                <a:gd name="adj2" fmla="val 50000"/>
                <a:gd name="adj3" fmla="val 55236"/>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 name="直線コネクタ 21"/>
            <p:cNvCxnSpPr/>
            <p:nvPr/>
          </p:nvCxnSpPr>
          <p:spPr>
            <a:xfrm flipV="1">
              <a:off x="3110068" y="2896978"/>
              <a:ext cx="208631" cy="247122"/>
            </a:xfrm>
            <a:prstGeom prst="line">
              <a:avLst/>
            </a:prstGeom>
            <a:ln w="12700">
              <a:solidFill>
                <a:srgbClr val="F23C3C"/>
              </a:solidFill>
            </a:ln>
          </p:spPr>
          <p:style>
            <a:lnRef idx="1">
              <a:schemeClr val="dk1"/>
            </a:lnRef>
            <a:fillRef idx="0">
              <a:schemeClr val="dk1"/>
            </a:fillRef>
            <a:effectRef idx="0">
              <a:schemeClr val="dk1"/>
            </a:effectRef>
            <a:fontRef idx="minor">
              <a:schemeClr val="tx1"/>
            </a:fontRef>
          </p:style>
        </p:cxnSp>
        <p:sp>
          <p:nvSpPr>
            <p:cNvPr id="24" name="楕円 23"/>
            <p:cNvSpPr/>
            <p:nvPr/>
          </p:nvSpPr>
          <p:spPr>
            <a:xfrm>
              <a:off x="3142406" y="2180256"/>
              <a:ext cx="987618" cy="929655"/>
            </a:xfrm>
            <a:prstGeom prst="ellipse">
              <a:avLst/>
            </a:prstGeom>
            <a:solidFill>
              <a:srgbClr val="F23C3C"/>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24.7</a:t>
              </a: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Meiryo UI" panose="020B0604030504040204" pitchFamily="50" charset="-128"/>
                  <a:ea typeface="Meiryo UI" panose="020B0604030504040204" pitchFamily="50" charset="-128"/>
                </a:rPr>
                <a:t>増加</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grpSp>
      <p:pic>
        <p:nvPicPr>
          <p:cNvPr id="37" name="図 36"/>
          <p:cNvPicPr>
            <a:picLocks noChangeAspect="1"/>
          </p:cNvPicPr>
          <p:nvPr/>
        </p:nvPicPr>
        <p:blipFill>
          <a:blip r:embed="rId5"/>
          <a:stretch>
            <a:fillRect/>
          </a:stretch>
        </p:blipFill>
        <p:spPr>
          <a:xfrm>
            <a:off x="3806345" y="1666012"/>
            <a:ext cx="3208409" cy="5060119"/>
          </a:xfrm>
          <a:prstGeom prst="rect">
            <a:avLst/>
          </a:prstGeom>
        </p:spPr>
      </p:pic>
      <p:sp>
        <p:nvSpPr>
          <p:cNvPr id="38" name="テキスト ボックス 37"/>
          <p:cNvSpPr txBox="1"/>
          <p:nvPr/>
        </p:nvSpPr>
        <p:spPr>
          <a:xfrm>
            <a:off x="6571495" y="6604719"/>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7" name="グループ化 46"/>
          <p:cNvGrpSpPr/>
          <p:nvPr/>
        </p:nvGrpSpPr>
        <p:grpSpPr>
          <a:xfrm>
            <a:off x="5238206" y="4428309"/>
            <a:ext cx="1749292" cy="1175657"/>
            <a:chOff x="5238206" y="4428309"/>
            <a:chExt cx="1749292" cy="1175657"/>
          </a:xfrm>
        </p:grpSpPr>
        <p:grpSp>
          <p:nvGrpSpPr>
            <p:cNvPr id="44" name="グループ化 43"/>
            <p:cNvGrpSpPr/>
            <p:nvPr/>
          </p:nvGrpSpPr>
          <p:grpSpPr>
            <a:xfrm>
              <a:off x="5238206" y="4428309"/>
              <a:ext cx="1645920" cy="1175657"/>
              <a:chOff x="5238206" y="4428309"/>
              <a:chExt cx="1645920" cy="1175657"/>
            </a:xfrm>
          </p:grpSpPr>
          <p:sp>
            <p:nvSpPr>
              <p:cNvPr id="41" name="角丸四角形 40"/>
              <p:cNvSpPr/>
              <p:nvPr/>
            </p:nvSpPr>
            <p:spPr>
              <a:xfrm>
                <a:off x="5238206" y="4428309"/>
                <a:ext cx="1645920" cy="1175657"/>
              </a:xfrm>
              <a:prstGeom prst="roundRect">
                <a:avLst>
                  <a:gd name="adj" fmla="val 63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6"/>
              <a:stretch>
                <a:fillRect/>
              </a:stretch>
            </p:blipFill>
            <p:spPr>
              <a:xfrm>
                <a:off x="5397486" y="4724398"/>
                <a:ext cx="473258" cy="161109"/>
              </a:xfrm>
              <a:prstGeom prst="rect">
                <a:avLst/>
              </a:prstGeom>
            </p:spPr>
          </p:pic>
          <p:pic>
            <p:nvPicPr>
              <p:cNvPr id="43" name="図 42"/>
              <p:cNvPicPr>
                <a:picLocks noChangeAspect="1"/>
              </p:cNvPicPr>
              <p:nvPr/>
            </p:nvPicPr>
            <p:blipFill>
              <a:blip r:embed="rId7"/>
              <a:stretch>
                <a:fillRect/>
              </a:stretch>
            </p:blipFill>
            <p:spPr>
              <a:xfrm>
                <a:off x="5410548" y="5172890"/>
                <a:ext cx="447675" cy="175177"/>
              </a:xfrm>
              <a:prstGeom prst="rect">
                <a:avLst/>
              </a:prstGeom>
            </p:spPr>
          </p:pic>
        </p:grpSp>
        <p:sp>
          <p:nvSpPr>
            <p:cNvPr id="45" name="テキスト ボックス 44"/>
            <p:cNvSpPr txBox="1"/>
            <p:nvPr/>
          </p:nvSpPr>
          <p:spPr>
            <a:xfrm>
              <a:off x="5821980" y="4674147"/>
              <a:ext cx="752475" cy="261610"/>
            </a:xfrm>
            <a:prstGeom prst="rect">
              <a:avLst/>
            </a:prstGeom>
            <a:noFill/>
          </p:spPr>
          <p:txBody>
            <a:bodyPr wrap="square" rtlCol="0">
              <a:spAutoFit/>
            </a:bodyPr>
            <a:lstStyle/>
            <a:p>
              <a:r>
                <a:rPr kumimoji="1" lang="ja-JP" altLang="en-US" sz="1050" dirty="0" smtClean="0">
                  <a:latin typeface="BIZ UDPゴシック" panose="020B0400000000000000" pitchFamily="50" charset="-128"/>
                  <a:ea typeface="BIZ UDPゴシック" panose="020B0400000000000000" pitchFamily="50" charset="-128"/>
                </a:rPr>
                <a:t>美容関連</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46" name="テキスト ボックス 45"/>
            <p:cNvSpPr txBox="1"/>
            <p:nvPr/>
          </p:nvSpPr>
          <p:spPr>
            <a:xfrm>
              <a:off x="5812455" y="5065952"/>
              <a:ext cx="1175043" cy="430887"/>
            </a:xfrm>
            <a:prstGeom prst="rect">
              <a:avLst/>
            </a:prstGeom>
            <a:noFill/>
          </p:spPr>
          <p:txBody>
            <a:bodyPr wrap="square" rtlCol="0">
              <a:spAutoFit/>
            </a:bodyPr>
            <a:lstStyle/>
            <a:p>
              <a:r>
                <a:rPr kumimoji="1" lang="ja-JP" altLang="en-US" sz="1050" dirty="0" smtClean="0">
                  <a:latin typeface="BIZ UDPゴシック" panose="020B0400000000000000" pitchFamily="50" charset="-128"/>
                  <a:ea typeface="BIZ UDPゴシック" panose="020B0400000000000000" pitchFamily="50" charset="-128"/>
                </a:rPr>
                <a:t>サイドビジネス</a:t>
              </a:r>
              <a:endParaRPr kumimoji="1" lang="en-US" altLang="ja-JP" sz="105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関連</a:t>
              </a: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53" name="テキスト ボックス 52"/>
          <p:cNvSpPr txBox="1"/>
          <p:nvPr/>
        </p:nvSpPr>
        <p:spPr>
          <a:xfrm>
            <a:off x="11278379" y="4078858"/>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テキスト ボックス 54"/>
          <p:cNvSpPr txBox="1"/>
          <p:nvPr/>
        </p:nvSpPr>
        <p:spPr>
          <a:xfrm>
            <a:off x="11319322" y="6591490"/>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図 1"/>
          <p:cNvPicPr>
            <a:picLocks noChangeAspect="1"/>
          </p:cNvPicPr>
          <p:nvPr/>
        </p:nvPicPr>
        <p:blipFill>
          <a:blip r:embed="rId8"/>
          <a:stretch>
            <a:fillRect/>
          </a:stretch>
        </p:blipFill>
        <p:spPr>
          <a:xfrm>
            <a:off x="7044089" y="4293874"/>
            <a:ext cx="4633362" cy="2487384"/>
          </a:xfrm>
          <a:prstGeom prst="rect">
            <a:avLst/>
          </a:prstGeom>
        </p:spPr>
      </p:pic>
    </p:spTree>
    <p:extLst>
      <p:ext uri="{BB962C8B-B14F-4D97-AF65-F5344CB8AC3E}">
        <p14:creationId xmlns:p14="http://schemas.microsoft.com/office/powerpoint/2010/main" val="211244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6118859" y="2077586"/>
            <a:ext cx="6572058" cy="4377385"/>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■若年者層</a:t>
            </a:r>
            <a:r>
              <a:rPr lang="ja-JP" altLang="en-US" sz="2800" b="1" dirty="0">
                <a:solidFill>
                  <a:prstClr val="white"/>
                </a:solidFill>
                <a:latin typeface="Meiryo UI" panose="020B0604030504040204" pitchFamily="50" charset="-128"/>
                <a:ea typeface="Meiryo UI" panose="020B0604030504040204" pitchFamily="50" charset="-128"/>
              </a:rPr>
              <a:t>と高齢者層の相談の特徴</a:t>
            </a:r>
          </a:p>
          <a:p>
            <a:pPr lvl="0">
              <a:defRPr/>
            </a:pPr>
            <a:r>
              <a:rPr lang="ja-JP" altLang="en-US" sz="2800" b="1" dirty="0">
                <a:solidFill>
                  <a:prstClr val="white"/>
                </a:solidFill>
                <a:latin typeface="Meiryo UI" panose="020B0604030504040204" pitchFamily="50" charset="-128"/>
                <a:ea typeface="Meiryo UI" panose="020B0604030504040204" pitchFamily="50" charset="-128"/>
              </a:rPr>
              <a:t>　</a:t>
            </a:r>
            <a:r>
              <a:rPr lang="ja-JP" altLang="en-US" sz="2800" b="1" dirty="0" smtClean="0">
                <a:solidFill>
                  <a:prstClr val="white"/>
                </a:solidFill>
                <a:latin typeface="Meiryo UI" panose="020B0604030504040204" pitchFamily="50" charset="-128"/>
                <a:ea typeface="Meiryo UI" panose="020B0604030504040204" pitchFamily="50" charset="-128"/>
              </a:rPr>
              <a:t> </a:t>
            </a:r>
            <a:r>
              <a:rPr kumimoji="1" lang="en-US" altLang="ja-JP"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65</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歳以上の高齢者の相談の割合は</a:t>
            </a:r>
            <a:r>
              <a:rPr lang="ja-JP" altLang="en-US" sz="2800" b="1" dirty="0">
                <a:solidFill>
                  <a:prstClr val="white"/>
                </a:solidFill>
                <a:latin typeface="Meiryo UI" panose="020B0604030504040204" pitchFamily="50" charset="-128"/>
                <a:ea typeface="Meiryo UI" panose="020B0604030504040204" pitchFamily="50" charset="-128"/>
              </a:rPr>
              <a:t>横ばい</a:t>
            </a:r>
          </a:p>
        </p:txBody>
      </p:sp>
      <p:sp>
        <p:nvSpPr>
          <p:cNvPr id="7" name="スライド番号プレースホルダー 6"/>
          <p:cNvSpPr>
            <a:spLocks noGrp="1"/>
          </p:cNvSpPr>
          <p:nvPr>
            <p:ph type="sldNum" sz="quarter" idx="12"/>
          </p:nvPr>
        </p:nvSpPr>
        <p:spPr>
          <a:xfrm>
            <a:off x="9349740" y="64549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235976" y="993509"/>
            <a:ext cx="10682287"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歳以上の高齢者の相談件数</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は２０</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６７３件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で、前年度</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19,745</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より</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4.7%</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（９２８件）増加。</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相談全体に占める割合は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28.4%</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で、横ばい。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717674" y="1739032"/>
            <a:ext cx="47305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契約</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当事者</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の年代別件数</a:t>
            </a:r>
          </a:p>
        </p:txBody>
      </p:sp>
      <p:sp>
        <p:nvSpPr>
          <p:cNvPr id="21" name="テキスト ボックス 20"/>
          <p:cNvSpPr txBox="1"/>
          <p:nvPr/>
        </p:nvSpPr>
        <p:spPr>
          <a:xfrm>
            <a:off x="9208434" y="6225545"/>
            <a:ext cx="23536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※PIO-NET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未対応市町村を除く</a:t>
            </a:r>
          </a:p>
        </p:txBody>
      </p:sp>
      <p:sp>
        <p:nvSpPr>
          <p:cNvPr id="19" name="正方形/長方形 18"/>
          <p:cNvSpPr/>
          <p:nvPr/>
        </p:nvSpPr>
        <p:spPr>
          <a:xfrm>
            <a:off x="6118859" y="2317873"/>
            <a:ext cx="593989" cy="151008"/>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下カーブ矢印 22"/>
          <p:cNvSpPr/>
          <p:nvPr/>
        </p:nvSpPr>
        <p:spPr>
          <a:xfrm>
            <a:off x="9410393" y="2543129"/>
            <a:ext cx="804464" cy="429946"/>
          </a:xfrm>
          <a:prstGeom prst="curvedDownArrow">
            <a:avLst>
              <a:gd name="adj1" fmla="val 25000"/>
              <a:gd name="adj2" fmla="val 50000"/>
              <a:gd name="adj3" fmla="val 55236"/>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4" name="直線コネクタ 23"/>
          <p:cNvCxnSpPr/>
          <p:nvPr/>
        </p:nvCxnSpPr>
        <p:spPr>
          <a:xfrm>
            <a:off x="10038048" y="2911945"/>
            <a:ext cx="1035608" cy="372925"/>
          </a:xfrm>
          <a:prstGeom prst="line">
            <a:avLst/>
          </a:prstGeom>
          <a:ln w="12700">
            <a:solidFill>
              <a:srgbClr val="F23C3C"/>
            </a:solidFill>
          </a:ln>
        </p:spPr>
        <p:style>
          <a:lnRef idx="1">
            <a:schemeClr val="dk1"/>
          </a:lnRef>
          <a:fillRef idx="0">
            <a:schemeClr val="dk1"/>
          </a:fillRef>
          <a:effectRef idx="0">
            <a:schemeClr val="dk1"/>
          </a:effectRef>
          <a:fontRef idx="minor">
            <a:schemeClr val="tx1"/>
          </a:fontRef>
        </p:style>
      </p:cxnSp>
      <p:sp>
        <p:nvSpPr>
          <p:cNvPr id="25" name="楕円 24"/>
          <p:cNvSpPr/>
          <p:nvPr/>
        </p:nvSpPr>
        <p:spPr>
          <a:xfrm>
            <a:off x="10920158" y="2884740"/>
            <a:ext cx="1188130" cy="1118399"/>
          </a:xfrm>
          <a:prstGeom prst="ellipse">
            <a:avLst/>
          </a:prstGeom>
          <a:solidFill>
            <a:srgbClr val="F23C3C"/>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ほぼ</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横ばい</a:t>
            </a:r>
          </a:p>
        </p:txBody>
      </p:sp>
      <p:sp>
        <p:nvSpPr>
          <p:cNvPr id="27" name="正方形/長方形 26"/>
          <p:cNvSpPr/>
          <p:nvPr/>
        </p:nvSpPr>
        <p:spPr>
          <a:xfrm>
            <a:off x="10603108" y="2323666"/>
            <a:ext cx="556502" cy="213982"/>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8" name="図 17"/>
          <p:cNvPicPr>
            <a:picLocks noChangeAspect="1"/>
          </p:cNvPicPr>
          <p:nvPr/>
        </p:nvPicPr>
        <p:blipFill>
          <a:blip r:embed="rId4"/>
          <a:stretch>
            <a:fillRect/>
          </a:stretch>
        </p:blipFill>
        <p:spPr>
          <a:xfrm>
            <a:off x="6288823" y="1925328"/>
            <a:ext cx="5443193" cy="457583"/>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344725987"/>
              </p:ext>
            </p:extLst>
          </p:nvPr>
        </p:nvGraphicFramePr>
        <p:xfrm>
          <a:off x="139536" y="2124248"/>
          <a:ext cx="5870510" cy="4588056"/>
        </p:xfrm>
        <a:graphic>
          <a:graphicData uri="http://schemas.openxmlformats.org/drawingml/2006/table">
            <a:tbl>
              <a:tblPr/>
              <a:tblGrid>
                <a:gridCol w="596603">
                  <a:extLst>
                    <a:ext uri="{9D8B030D-6E8A-4147-A177-3AD203B41FA5}">
                      <a16:colId xmlns:a16="http://schemas.microsoft.com/office/drawing/2014/main" val="1848997125"/>
                    </a:ext>
                  </a:extLst>
                </a:gridCol>
                <a:gridCol w="763348">
                  <a:extLst>
                    <a:ext uri="{9D8B030D-6E8A-4147-A177-3AD203B41FA5}">
                      <a16:colId xmlns:a16="http://schemas.microsoft.com/office/drawing/2014/main" val="3013663404"/>
                    </a:ext>
                  </a:extLst>
                </a:gridCol>
                <a:gridCol w="565021">
                  <a:extLst>
                    <a:ext uri="{9D8B030D-6E8A-4147-A177-3AD203B41FA5}">
                      <a16:colId xmlns:a16="http://schemas.microsoft.com/office/drawing/2014/main" val="237456602"/>
                    </a:ext>
                  </a:extLst>
                </a:gridCol>
                <a:gridCol w="541188">
                  <a:extLst>
                    <a:ext uri="{9D8B030D-6E8A-4147-A177-3AD203B41FA5}">
                      <a16:colId xmlns:a16="http://schemas.microsoft.com/office/drawing/2014/main" val="3608819410"/>
                    </a:ext>
                  </a:extLst>
                </a:gridCol>
                <a:gridCol w="607767">
                  <a:extLst>
                    <a:ext uri="{9D8B030D-6E8A-4147-A177-3AD203B41FA5}">
                      <a16:colId xmlns:a16="http://schemas.microsoft.com/office/drawing/2014/main" val="3945332369"/>
                    </a:ext>
                  </a:extLst>
                </a:gridCol>
                <a:gridCol w="548640">
                  <a:extLst>
                    <a:ext uri="{9D8B030D-6E8A-4147-A177-3AD203B41FA5}">
                      <a16:colId xmlns:a16="http://schemas.microsoft.com/office/drawing/2014/main" val="3652256577"/>
                    </a:ext>
                  </a:extLst>
                </a:gridCol>
                <a:gridCol w="522514">
                  <a:extLst>
                    <a:ext uri="{9D8B030D-6E8A-4147-A177-3AD203B41FA5}">
                      <a16:colId xmlns:a16="http://schemas.microsoft.com/office/drawing/2014/main" val="3888501384"/>
                    </a:ext>
                  </a:extLst>
                </a:gridCol>
                <a:gridCol w="600892">
                  <a:extLst>
                    <a:ext uri="{9D8B030D-6E8A-4147-A177-3AD203B41FA5}">
                      <a16:colId xmlns:a16="http://schemas.microsoft.com/office/drawing/2014/main" val="978572597"/>
                    </a:ext>
                  </a:extLst>
                </a:gridCol>
                <a:gridCol w="627017">
                  <a:extLst>
                    <a:ext uri="{9D8B030D-6E8A-4147-A177-3AD203B41FA5}">
                      <a16:colId xmlns:a16="http://schemas.microsoft.com/office/drawing/2014/main" val="4144174206"/>
                    </a:ext>
                  </a:extLst>
                </a:gridCol>
                <a:gridCol w="497520">
                  <a:extLst>
                    <a:ext uri="{9D8B030D-6E8A-4147-A177-3AD203B41FA5}">
                      <a16:colId xmlns:a16="http://schemas.microsoft.com/office/drawing/2014/main" val="2582429219"/>
                    </a:ext>
                  </a:extLst>
                </a:gridCol>
              </a:tblGrid>
              <a:tr h="254892">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契約当事者</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1" i="0" u="none" strike="noStrike" dirty="0" smtClean="0">
                          <a:solidFill>
                            <a:srgbClr val="000000"/>
                          </a:solidFill>
                          <a:effectLst/>
                          <a:latin typeface="BIZ UDPゴシック" panose="020B0400000000000000" pitchFamily="50" charset="-128"/>
                          <a:ea typeface="BIZ UDPゴシック" panose="020B0400000000000000" pitchFamily="50" charset="-128"/>
                        </a:rPr>
                        <a:t>令和４年度</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令和３年度</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増減率</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増減数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249545"/>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細区分</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件数</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構成比</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9503431"/>
                  </a:ext>
                </a:extLst>
              </a:tr>
              <a:tr h="254892">
                <a:tc row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１８歳未満</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1,719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８６６</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1,672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989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546234"/>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１８歳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３５１</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306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187731"/>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377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33.2%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32351"/>
                  </a:ext>
                </a:extLst>
              </a:tr>
              <a:tr h="254892">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２０～２９歳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7,031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6,932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207977"/>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３０～３９歳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6,558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6,648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6976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４０～４９歳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8,631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8,804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69042"/>
                  </a:ext>
                </a:extLst>
              </a:tr>
              <a:tr h="254892">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５０～５９歳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11,559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10,814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15.3%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463394"/>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4,787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4,206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13.8%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581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987299"/>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６５～６９歳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20,673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4,093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5.6%</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19,745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3,937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548743"/>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７０歳代</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７０～７４歳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5,678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8.0%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554726"/>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７５～７９歳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4,394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4,074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69951"/>
                  </a:ext>
                </a:extLst>
              </a:tr>
              <a:tr h="254892">
                <a:tc row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８０歳以上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８０～８４歳</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3,964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3,754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210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19597"/>
                  </a:ext>
                </a:extLst>
              </a:tr>
              <a:tr h="2548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８５歳以上</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2,562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2,302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3.3%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11.3%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260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437692"/>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その他（団体等）</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1,724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1,820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5.3%</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96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321013"/>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不　明</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10,176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10,156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14.3%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0.2%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6120"/>
                  </a:ext>
                </a:extLst>
              </a:tr>
              <a:tr h="254892">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計</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72,858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70,797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smtClean="0">
                          <a:solidFill>
                            <a:srgbClr val="000000"/>
                          </a:solidFill>
                          <a:effectLst/>
                          <a:latin typeface="BIZ UDPゴシック" panose="020B0400000000000000" pitchFamily="50" charset="-128"/>
                          <a:ea typeface="BIZ UDPゴシック" panose="020B0400000000000000" pitchFamily="50" charset="-128"/>
                        </a:rPr>
                        <a:t>2,061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020" marR="9020" marT="90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95478"/>
                  </a:ext>
                </a:extLst>
              </a:tr>
            </a:tbl>
          </a:graphicData>
        </a:graphic>
      </p:graphicFrame>
    </p:spTree>
    <p:extLst>
      <p:ext uri="{BB962C8B-B14F-4D97-AF65-F5344CB8AC3E}">
        <p14:creationId xmlns:p14="http://schemas.microsoft.com/office/powerpoint/2010/main" val="112586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5878490" y="1772192"/>
            <a:ext cx="5977045" cy="4928171"/>
          </a:xfrm>
          <a:prstGeom prst="rect">
            <a:avLst/>
          </a:prstGeom>
        </p:spPr>
      </p:pic>
      <p:pic>
        <p:nvPicPr>
          <p:cNvPr id="10" name="図 9"/>
          <p:cNvPicPr>
            <a:picLocks noChangeAspect="1"/>
          </p:cNvPicPr>
          <p:nvPr/>
        </p:nvPicPr>
        <p:blipFill>
          <a:blip r:embed="rId4"/>
          <a:stretch>
            <a:fillRect/>
          </a:stretch>
        </p:blipFill>
        <p:spPr>
          <a:xfrm>
            <a:off x="46311" y="2022032"/>
            <a:ext cx="5877302" cy="4678332"/>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a:t>
            </a:r>
            <a:r>
              <a:rPr lang="ja-JP" altLang="en-US" sz="2800" b="1" dirty="0">
                <a:solidFill>
                  <a:prstClr val="white"/>
                </a:solidFill>
                <a:latin typeface="Meiryo UI" panose="020B0604030504040204" pitchFamily="50" charset="-128"/>
                <a:ea typeface="Meiryo UI" panose="020B0604030504040204" pitchFamily="50" charset="-128"/>
              </a:rPr>
              <a:t>若年者層と高齢者層の相談の特徴</a:t>
            </a:r>
          </a:p>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　 </a:t>
            </a:r>
            <a:r>
              <a:rPr lang="en-US" altLang="ja-JP" sz="2800" b="1" dirty="0" smtClean="0">
                <a:solidFill>
                  <a:prstClr val="white"/>
                </a:solidFill>
                <a:latin typeface="Meiryo UI" panose="020B0604030504040204" pitchFamily="50" charset="-128"/>
                <a:ea typeface="Meiryo UI" panose="020B0604030504040204" pitchFamily="50" charset="-128"/>
              </a:rPr>
              <a:t>65</a:t>
            </a:r>
            <a:r>
              <a:rPr lang="ja-JP" altLang="en-US" sz="2800" b="1" dirty="0">
                <a:solidFill>
                  <a:prstClr val="white"/>
                </a:solidFill>
                <a:latin typeface="Meiryo UI" panose="020B0604030504040204" pitchFamily="50" charset="-128"/>
                <a:ea typeface="Meiryo UI" panose="020B0604030504040204" pitchFamily="50" charset="-128"/>
              </a:rPr>
              <a:t>歳以上の高齢者の相談の割合</a:t>
            </a:r>
            <a:r>
              <a:rPr lang="ja-JP" altLang="en-US" sz="2800" b="1" dirty="0" smtClean="0">
                <a:solidFill>
                  <a:prstClr val="white"/>
                </a:solidFill>
                <a:latin typeface="Meiryo UI" panose="020B0604030504040204" pitchFamily="50" charset="-128"/>
                <a:ea typeface="Meiryo UI" panose="020B0604030504040204" pitchFamily="50" charset="-128"/>
              </a:rPr>
              <a:t>は</a:t>
            </a:r>
            <a:r>
              <a:rPr lang="ja-JP" altLang="en-US" sz="2800" b="1" dirty="0">
                <a:solidFill>
                  <a:prstClr val="white"/>
                </a:solidFill>
                <a:latin typeface="Meiryo UI" panose="020B0604030504040204" pitchFamily="50" charset="-128"/>
                <a:ea typeface="Meiryo UI" panose="020B0604030504040204" pitchFamily="50" charset="-128"/>
              </a:rPr>
              <a:t>横ばい</a:t>
            </a:r>
          </a:p>
        </p:txBody>
      </p:sp>
      <p:sp>
        <p:nvSpPr>
          <p:cNvPr id="16" name="テキスト ボックス 15"/>
          <p:cNvSpPr txBox="1"/>
          <p:nvPr/>
        </p:nvSpPr>
        <p:spPr>
          <a:xfrm>
            <a:off x="228185" y="1026406"/>
            <a:ext cx="1163615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「化粧品」</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が最多、「社会保険」、</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「新聞」は、いずれも相談全体に占める</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割合が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高い。</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販売購入形態別では、「</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通信販売」が最多、「訪問購入」、</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「訪問販売」」は、</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いずれも相談全体に占める</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割合が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471" y="5212420"/>
            <a:ext cx="851480" cy="851480"/>
          </a:xfrm>
          <a:prstGeom prst="rect">
            <a:avLst/>
          </a:prstGeom>
        </p:spPr>
      </p:pic>
      <p:sp>
        <p:nvSpPr>
          <p:cNvPr id="22" name="テキスト ボックス 21"/>
          <p:cNvSpPr txBox="1"/>
          <p:nvPr/>
        </p:nvSpPr>
        <p:spPr>
          <a:xfrm>
            <a:off x="5256802" y="6590436"/>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030" name="Picture 6" descr="化粧水をつけている人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999" y="2657108"/>
            <a:ext cx="814750" cy="939192"/>
          </a:xfrm>
          <a:prstGeom prst="rect">
            <a:avLst/>
          </a:prstGeom>
          <a:noFill/>
          <a:extLst>
            <a:ext uri="{909E8E84-426E-40DD-AFC4-6F175D3DCCD1}">
              <a14:hiddenFill xmlns:a14="http://schemas.microsoft.com/office/drawing/2010/main">
                <a:solidFill>
                  <a:srgbClr val="FFFFFF"/>
                </a:solidFill>
              </a14:hiddenFill>
            </a:ext>
          </a:extLst>
        </p:spPr>
      </p:pic>
      <p:sp>
        <p:nvSpPr>
          <p:cNvPr id="33" name="スライド番号プレースホルダー 6"/>
          <p:cNvSpPr>
            <a:spLocks noGrp="1"/>
          </p:cNvSpPr>
          <p:nvPr>
            <p:ph type="sldNum" sz="quarter" idx="12"/>
          </p:nvPr>
        </p:nvSpPr>
        <p:spPr>
          <a:xfrm>
            <a:off x="9335287"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10805943" y="4078015"/>
            <a:ext cx="1011815" cy="36933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w="0"/>
                <a:solidFill>
                  <a:srgbClr val="FF0000"/>
                </a:solidFill>
                <a:effectLst/>
                <a:uLnTx/>
                <a:uFillTx/>
                <a:latin typeface="BIZ UDPゴシック" panose="020B0400000000000000" pitchFamily="50" charset="-128"/>
                <a:ea typeface="BIZ UDPゴシック" panose="020B0400000000000000" pitchFamily="50" charset="-128"/>
                <a:cs typeface="+mn-cs"/>
              </a:rPr>
              <a:t>74.6%</a:t>
            </a:r>
            <a:endParaRPr kumimoji="1" lang="ja-JP" altLang="en-US" sz="1800" b="0" i="0" u="none" strike="noStrike" kern="1200" cap="none" spc="0" normalizeH="0" baseline="0" noProof="0" dirty="0">
              <a:ln w="0"/>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p:cNvSpPr/>
          <p:nvPr/>
        </p:nvSpPr>
        <p:spPr>
          <a:xfrm>
            <a:off x="10896768" y="5575697"/>
            <a:ext cx="1011815" cy="36933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w="0"/>
                <a:solidFill>
                  <a:srgbClr val="FF0000"/>
                </a:solidFill>
                <a:effectLst/>
                <a:uLnTx/>
                <a:uFillTx/>
                <a:latin typeface="BIZ UDPゴシック" panose="020B0400000000000000" pitchFamily="50" charset="-128"/>
                <a:ea typeface="BIZ UDPゴシック" panose="020B0400000000000000" pitchFamily="50" charset="-128"/>
                <a:cs typeface="+mn-cs"/>
              </a:rPr>
              <a:t>64.0%</a:t>
            </a:r>
            <a:endParaRPr kumimoji="1" lang="ja-JP" altLang="en-US" sz="1800" b="0" i="0" u="none" strike="noStrike" kern="1200" cap="none" spc="0" normalizeH="0" baseline="0" noProof="0" dirty="0">
              <a:ln w="0"/>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楕円 36"/>
          <p:cNvSpPr/>
          <p:nvPr/>
        </p:nvSpPr>
        <p:spPr>
          <a:xfrm>
            <a:off x="10754354" y="4417187"/>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楕円 37"/>
          <p:cNvSpPr/>
          <p:nvPr/>
        </p:nvSpPr>
        <p:spPr>
          <a:xfrm>
            <a:off x="10244914" y="5452288"/>
            <a:ext cx="677565" cy="641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784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985780" y="1648549"/>
            <a:ext cx="6095102" cy="5026888"/>
          </a:xfrm>
          <a:prstGeom prst="rect">
            <a:avLst/>
          </a:prstGeom>
        </p:spPr>
      </p:pic>
      <p:pic>
        <p:nvPicPr>
          <p:cNvPr id="4" name="図 3"/>
          <p:cNvPicPr>
            <a:picLocks noChangeAspect="1"/>
          </p:cNvPicPr>
          <p:nvPr/>
        </p:nvPicPr>
        <p:blipFill>
          <a:blip r:embed="rId4"/>
          <a:stretch>
            <a:fillRect/>
          </a:stretch>
        </p:blipFill>
        <p:spPr>
          <a:xfrm>
            <a:off x="48971" y="1949736"/>
            <a:ext cx="5936809" cy="4725700"/>
          </a:xfrm>
          <a:prstGeom prst="rect">
            <a:avLst/>
          </a:prstGeom>
        </p:spPr>
      </p:pic>
      <p:sp>
        <p:nvSpPr>
          <p:cNvPr id="16" name="テキスト ボックス 15"/>
          <p:cNvSpPr txBox="1"/>
          <p:nvPr/>
        </p:nvSpPr>
        <p:spPr>
          <a:xfrm>
            <a:off x="228185" y="1026406"/>
            <a:ext cx="1163615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「化粧品」が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最多。「</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社会保険」、「新聞」は、いずれも相談全体に占める割合が高い。</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販売購入形態別では、「通信販売」が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最多。「</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訪問購入」、「訪問販売</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いずれも相談全体に占める割合が高い。</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スライド番号プレースホルダー 6"/>
          <p:cNvSpPr>
            <a:spLocks noGrp="1"/>
          </p:cNvSpPr>
          <p:nvPr>
            <p:ph type="sldNum" sz="quarter" idx="12"/>
          </p:nvPr>
        </p:nvSpPr>
        <p:spPr>
          <a:xfrm>
            <a:off x="9335287"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p:cNvSpPr/>
          <p:nvPr/>
        </p:nvSpPr>
        <p:spPr>
          <a:xfrm>
            <a:off x="10085323" y="3492288"/>
            <a:ext cx="1011815" cy="36933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w="0"/>
                <a:solidFill>
                  <a:srgbClr val="FF0000"/>
                </a:solidFill>
                <a:effectLst/>
                <a:uLnTx/>
                <a:uFillTx/>
                <a:latin typeface="BIZ UDPゴシック" panose="020B0400000000000000" pitchFamily="50" charset="-128"/>
                <a:ea typeface="BIZ UDPゴシック" panose="020B0400000000000000" pitchFamily="50" charset="-128"/>
                <a:cs typeface="+mn-cs"/>
              </a:rPr>
              <a:t>45.6%</a:t>
            </a:r>
            <a:endParaRPr kumimoji="1" lang="ja-JP" altLang="en-US" sz="1800" b="0" i="0" u="none" strike="noStrike" kern="1200" cap="none" spc="0" normalizeH="0" baseline="0" noProof="0" dirty="0">
              <a:ln w="0"/>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p:cNvSpPr/>
          <p:nvPr/>
        </p:nvSpPr>
        <p:spPr>
          <a:xfrm>
            <a:off x="10328153" y="4235894"/>
            <a:ext cx="1025373"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w="0"/>
                <a:solidFill>
                  <a:srgbClr val="FF0000"/>
                </a:solidFill>
                <a:effectLst/>
                <a:uLnTx/>
                <a:uFillTx/>
                <a:latin typeface="BIZ UDPゴシック" panose="020B0400000000000000" pitchFamily="50" charset="-128"/>
                <a:ea typeface="BIZ UDPゴシック" panose="020B0400000000000000" pitchFamily="50" charset="-128"/>
                <a:cs typeface="+mn-cs"/>
              </a:rPr>
              <a:t>59.1%</a:t>
            </a:r>
            <a:endParaRPr kumimoji="1" lang="ja-JP" altLang="en-US" sz="1800" b="0" i="0" u="none" strike="noStrike" kern="1200" cap="none" spc="0" normalizeH="0" baseline="0" noProof="0" dirty="0">
              <a:ln w="0"/>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楕円 38"/>
          <p:cNvSpPr/>
          <p:nvPr/>
        </p:nvSpPr>
        <p:spPr>
          <a:xfrm>
            <a:off x="9635425" y="3192397"/>
            <a:ext cx="1911613" cy="1811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227" y="3075369"/>
            <a:ext cx="867885" cy="867885"/>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262" y="5018613"/>
            <a:ext cx="955515" cy="900573"/>
          </a:xfrm>
          <a:prstGeom prst="rect">
            <a:avLst/>
          </a:prstGeom>
        </p:spPr>
      </p:pic>
      <p:sp>
        <p:nvSpPr>
          <p:cNvPr id="23" name="テキスト ボックス 22"/>
          <p:cNvSpPr txBox="1"/>
          <p:nvPr/>
        </p:nvSpPr>
        <p:spPr>
          <a:xfrm>
            <a:off x="5265230" y="6526993"/>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a:t>
            </a:r>
            <a:r>
              <a:rPr lang="ja-JP" altLang="en-US" sz="2800" b="1" dirty="0">
                <a:solidFill>
                  <a:prstClr val="white"/>
                </a:solidFill>
                <a:latin typeface="Meiryo UI" panose="020B0604030504040204" pitchFamily="50" charset="-128"/>
                <a:ea typeface="Meiryo UI" panose="020B0604030504040204" pitchFamily="50" charset="-128"/>
              </a:rPr>
              <a:t>若年者層と高齢者層の相談の特徴</a:t>
            </a:r>
          </a:p>
          <a:p>
            <a:pPr lvl="0">
              <a:defRPr/>
            </a:pPr>
            <a:r>
              <a:rPr lang="ja-JP" altLang="en-US" sz="2800" b="1" dirty="0">
                <a:solidFill>
                  <a:prstClr val="white"/>
                </a:solidFill>
                <a:latin typeface="Meiryo UI" panose="020B0604030504040204" pitchFamily="50" charset="-128"/>
                <a:ea typeface="Meiryo UI" panose="020B0604030504040204" pitchFamily="50" charset="-128"/>
              </a:rPr>
              <a:t>　 </a:t>
            </a:r>
            <a:r>
              <a:rPr lang="en-US" altLang="ja-JP" sz="2800" b="1" dirty="0">
                <a:solidFill>
                  <a:prstClr val="white"/>
                </a:solidFill>
                <a:latin typeface="Meiryo UI" panose="020B0604030504040204" pitchFamily="50" charset="-128"/>
                <a:ea typeface="Meiryo UI" panose="020B0604030504040204" pitchFamily="50" charset="-128"/>
              </a:rPr>
              <a:t>65</a:t>
            </a:r>
            <a:r>
              <a:rPr lang="ja-JP" altLang="en-US" sz="2800" b="1" dirty="0">
                <a:solidFill>
                  <a:prstClr val="white"/>
                </a:solidFill>
                <a:latin typeface="Meiryo UI" panose="020B0604030504040204" pitchFamily="50" charset="-128"/>
                <a:ea typeface="Meiryo UI" panose="020B0604030504040204" pitchFamily="50" charset="-128"/>
              </a:rPr>
              <a:t>歳以上の高齢者の相談の割合は横ばい</a:t>
            </a:r>
          </a:p>
        </p:txBody>
      </p:sp>
    </p:spTree>
    <p:extLst>
      <p:ext uri="{BB962C8B-B14F-4D97-AF65-F5344CB8AC3E}">
        <p14:creationId xmlns:p14="http://schemas.microsoft.com/office/powerpoint/2010/main" val="305088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7454153" y="1956487"/>
            <a:ext cx="4572396" cy="5297883"/>
          </a:xfrm>
          <a:prstGeom prst="rect">
            <a:avLst/>
          </a:prstGeom>
        </p:spPr>
      </p:pic>
      <p:pic>
        <p:nvPicPr>
          <p:cNvPr id="22" name="図 21"/>
          <p:cNvPicPr>
            <a:picLocks noChangeAspect="1"/>
          </p:cNvPicPr>
          <p:nvPr/>
        </p:nvPicPr>
        <p:blipFill>
          <a:blip r:embed="rId4"/>
          <a:stretch>
            <a:fillRect/>
          </a:stretch>
        </p:blipFill>
        <p:spPr>
          <a:xfrm>
            <a:off x="3460722" y="1930361"/>
            <a:ext cx="3444539" cy="4749196"/>
          </a:xfrm>
          <a:prstGeom prst="rect">
            <a:avLst/>
          </a:prstGeom>
        </p:spPr>
      </p:pic>
      <p:pic>
        <p:nvPicPr>
          <p:cNvPr id="11" name="図 10"/>
          <p:cNvPicPr>
            <a:picLocks noChangeAspect="1"/>
          </p:cNvPicPr>
          <p:nvPr/>
        </p:nvPicPr>
        <p:blipFill>
          <a:blip r:embed="rId5"/>
          <a:stretch>
            <a:fillRect/>
          </a:stretch>
        </p:blipFill>
        <p:spPr>
          <a:xfrm>
            <a:off x="70862" y="2131178"/>
            <a:ext cx="3415618" cy="4548379"/>
          </a:xfrm>
          <a:prstGeom prst="rect">
            <a:avLst/>
          </a:prstGeom>
        </p:spPr>
      </p:pic>
      <p:sp>
        <p:nvSpPr>
          <p:cNvPr id="16" name="テキスト ボックス 15"/>
          <p:cNvSpPr txBox="1"/>
          <p:nvPr/>
        </p:nvSpPr>
        <p:spPr>
          <a:xfrm>
            <a:off x="314674" y="1007031"/>
            <a:ext cx="1126029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認知症等の高齢者の相談</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１９件</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で、相談全体</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このうちの</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以外からの</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「健康食品」</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が最多、次いで</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「新聞」、</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「工事・建築」</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の相談が多い</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販売購入形態別では、「</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訪問販売」が最多、次いで「通信販売」「店舗購入」関連の相談が多い</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
          <p:cNvSpPr txBox="1"/>
          <p:nvPr/>
        </p:nvSpPr>
        <p:spPr>
          <a:xfrm>
            <a:off x="2265166" y="2671172"/>
            <a:ext cx="689316" cy="222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６０５</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
          <p:cNvSpPr txBox="1"/>
          <p:nvPr/>
        </p:nvSpPr>
        <p:spPr>
          <a:xfrm>
            <a:off x="592375" y="2585537"/>
            <a:ext cx="672802" cy="229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１９</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050" name="Picture 2" descr="https://3.bp.blogspot.com/-a21zbx77nfY/VbnQ3Rv1IfI/AAAAAAAAwJE/E1z1ADkFIR4/s800/sagi_refor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0738" y="2535252"/>
            <a:ext cx="1364801" cy="1364801"/>
          </a:xfrm>
          <a:prstGeom prst="rect">
            <a:avLst/>
          </a:prstGeom>
          <a:noFill/>
          <a:extLst>
            <a:ext uri="{909E8E84-426E-40DD-AFC4-6F175D3DCCD1}">
              <a14:hiddenFill xmlns:a14="http://schemas.microsoft.com/office/drawing/2010/main">
                <a:solidFill>
                  <a:srgbClr val="FFFFFF"/>
                </a:solidFill>
              </a14:hiddenFill>
            </a:ext>
          </a:extLst>
        </p:spPr>
      </p:pic>
      <p:sp>
        <p:nvSpPr>
          <p:cNvPr id="33" name="スライド番号プレースホルダー 6"/>
          <p:cNvSpPr>
            <a:spLocks noGrp="1"/>
          </p:cNvSpPr>
          <p:nvPr>
            <p:ph type="sldNum" sz="quarter" idx="12"/>
          </p:nvPr>
        </p:nvSpPr>
        <p:spPr>
          <a:xfrm>
            <a:off x="9448800" y="64976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3901" y="2814643"/>
            <a:ext cx="1609725" cy="1315950"/>
          </a:xfrm>
          <a:prstGeom prst="rect">
            <a:avLst/>
          </a:prstGeom>
        </p:spPr>
      </p:pic>
      <p:sp>
        <p:nvSpPr>
          <p:cNvPr id="9" name="テキスト ボックス 8"/>
          <p:cNvSpPr txBox="1"/>
          <p:nvPr/>
        </p:nvSpPr>
        <p:spPr>
          <a:xfrm>
            <a:off x="3361872" y="2281336"/>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p:cNvSpPr txBox="1"/>
          <p:nvPr/>
        </p:nvSpPr>
        <p:spPr>
          <a:xfrm>
            <a:off x="7382602" y="2331621"/>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defRPr/>
            </a:pPr>
            <a:r>
              <a:rPr lang="ja-JP" altLang="en-US" sz="2800" b="1" dirty="0" smtClean="0">
                <a:solidFill>
                  <a:prstClr val="white"/>
                </a:solidFill>
                <a:latin typeface="Meiryo UI" panose="020B0604030504040204" pitchFamily="50" charset="-128"/>
                <a:ea typeface="Meiryo UI" panose="020B0604030504040204" pitchFamily="50" charset="-128"/>
              </a:rPr>
              <a:t>■</a:t>
            </a:r>
            <a:r>
              <a:rPr lang="ja-JP" altLang="en-US" sz="2800" b="1" dirty="0">
                <a:solidFill>
                  <a:prstClr val="white"/>
                </a:solidFill>
                <a:latin typeface="Meiryo UI" panose="020B0604030504040204" pitchFamily="50" charset="-128"/>
                <a:ea typeface="Meiryo UI" panose="020B0604030504040204" pitchFamily="50" charset="-128"/>
              </a:rPr>
              <a:t>若年者層と高齢者層の相談の特徴</a:t>
            </a:r>
          </a:p>
          <a:p>
            <a:pPr lvl="0">
              <a:defRPr/>
            </a:pPr>
            <a:r>
              <a:rPr lang="ja-JP" altLang="en-US" sz="2800" b="1" dirty="0">
                <a:solidFill>
                  <a:prstClr val="white"/>
                </a:solidFill>
                <a:latin typeface="Meiryo UI" panose="020B0604030504040204" pitchFamily="50" charset="-128"/>
                <a:ea typeface="Meiryo UI" panose="020B0604030504040204" pitchFamily="50" charset="-128"/>
              </a:rPr>
              <a:t>　 </a:t>
            </a:r>
            <a:r>
              <a:rPr lang="en-US" altLang="ja-JP" sz="2800" b="1" dirty="0">
                <a:solidFill>
                  <a:prstClr val="white"/>
                </a:solidFill>
                <a:latin typeface="Meiryo UI" panose="020B0604030504040204" pitchFamily="50" charset="-128"/>
                <a:ea typeface="Meiryo UI" panose="020B0604030504040204" pitchFamily="50" charset="-128"/>
              </a:rPr>
              <a:t>65</a:t>
            </a:r>
            <a:r>
              <a:rPr lang="ja-JP" altLang="en-US" sz="2800" b="1" dirty="0">
                <a:solidFill>
                  <a:prstClr val="white"/>
                </a:solidFill>
                <a:latin typeface="Meiryo UI" panose="020B0604030504040204" pitchFamily="50" charset="-128"/>
                <a:ea typeface="Meiryo UI" panose="020B0604030504040204" pitchFamily="50" charset="-128"/>
              </a:rPr>
              <a:t>歳以上の高齢者の相談の割合は横ばい</a:t>
            </a:r>
          </a:p>
        </p:txBody>
      </p:sp>
    </p:spTree>
    <p:extLst>
      <p:ext uri="{BB962C8B-B14F-4D97-AF65-F5344CB8AC3E}">
        <p14:creationId xmlns:p14="http://schemas.microsoft.com/office/powerpoint/2010/main" val="318528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相談全体</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の</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動向</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3" name="テキスト ボックス 2"/>
          <p:cNvSpPr txBox="1"/>
          <p:nvPr/>
        </p:nvSpPr>
        <p:spPr>
          <a:xfrm>
            <a:off x="5723337" y="1272185"/>
            <a:ext cx="62767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契約当事者の年代別件数</a:t>
            </a:r>
          </a:p>
        </p:txBody>
      </p:sp>
      <p:sp>
        <p:nvSpPr>
          <p:cNvPr id="10" name="テキスト ボックス 9"/>
          <p:cNvSpPr txBox="1"/>
          <p:nvPr/>
        </p:nvSpPr>
        <p:spPr>
          <a:xfrm>
            <a:off x="-141669" y="997131"/>
            <a:ext cx="5940887"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令和４年度</a:t>
            </a: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相談件数</a:t>
            </a:r>
            <a:endParaRPr kumimoji="1" lang="en-US" altLang="ja-JP"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72,858</a:t>
            </a:r>
            <a:r>
              <a:rPr kumimoji="1" lang="ja-JP" altLang="en-US" sz="5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5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（前年度</a:t>
            </a:r>
            <a:r>
              <a:rPr kumimoji="1" lang="ja-JP" altLang="en-US" sz="32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から</a:t>
            </a:r>
            <a:r>
              <a:rPr kumimoji="1" lang="en-US" altLang="ja-JP" sz="3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3200" b="1" i="0" u="sng" strike="noStrike" kern="1200" cap="none" spc="0" normalizeH="0" baseline="0" noProof="0" dirty="0" err="1">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3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061</a:t>
            </a:r>
            <a:r>
              <a:rPr kumimoji="1" lang="ja-JP" altLang="en-US" sz="32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3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増加</a:t>
            </a:r>
            <a:r>
              <a:rPr kumimoji="1" lang="ja-JP" altLang="en-US" sz="3200" b="0"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32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p:cNvSpPr/>
          <p:nvPr/>
        </p:nvSpPr>
        <p:spPr>
          <a:xfrm>
            <a:off x="143091" y="3194201"/>
            <a:ext cx="5286159" cy="1024706"/>
          </a:xfrm>
          <a:prstGeom prst="rect">
            <a:avLst/>
          </a:prstGeom>
          <a:solidFill>
            <a:schemeClr val="accent1">
              <a:lumMod val="40000"/>
              <a:lumOff val="6000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契約当事者の年代別内訳からわかる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令和４年度</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相談の特徴</a:t>
            </a:r>
          </a:p>
        </p:txBody>
      </p:sp>
      <p:sp>
        <p:nvSpPr>
          <p:cNvPr id="13" name="正方形/長方形 12"/>
          <p:cNvSpPr/>
          <p:nvPr/>
        </p:nvSpPr>
        <p:spPr>
          <a:xfrm>
            <a:off x="143091" y="4218907"/>
            <a:ext cx="5286159" cy="2159591"/>
          </a:xfrm>
          <a:prstGeom prst="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ts val="31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43090" y="5145206"/>
            <a:ext cx="5503925" cy="10247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ts val="35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歳以上の相談</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：２０，６７３件</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35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→前年度より９２８件増加</a:t>
            </a:r>
            <a:endPar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p:cNvSpPr/>
          <p:nvPr/>
        </p:nvSpPr>
        <p:spPr>
          <a:xfrm>
            <a:off x="143090" y="4232500"/>
            <a:ext cx="5503925" cy="9127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ts val="35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歳未満の相談</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1,719</a:t>
            </a:r>
            <a:r>
              <a:rPr kumimoji="1" lang="ja-JP" altLang="en-US" sz="2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35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→前年度</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より</a:t>
            </a:r>
            <a:r>
              <a:rPr kumimoji="1" lang="en-US" altLang="ja-JP"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47</a:t>
            </a:r>
            <a:r>
              <a:rPr kumimoji="1" lang="ja-JP" altLang="en-US" sz="24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件増加</a:t>
            </a:r>
            <a:endParaRPr kumimoji="1" lang="en-US" altLang="ja-JP" sz="24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p:cNvSpPr txBox="1"/>
          <p:nvPr/>
        </p:nvSpPr>
        <p:spPr>
          <a:xfrm>
            <a:off x="11793743" y="6581001"/>
            <a:ext cx="3917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游ゴシック" panose="020F0502020204030204"/>
                <a:ea typeface="游ゴシック" panose="020B0400000000000000" pitchFamily="50" charset="-128"/>
                <a:cs typeface="+mn-cs"/>
              </a:rPr>
              <a:t>３</a:t>
            </a:r>
            <a:endParaRPr kumimoji="1" lang="ja-JP" altLang="en-US" sz="1800" b="0" i="0" u="none" strike="noStrike" kern="1200" cap="none" spc="0" normalizeH="0" baseline="0" noProof="0" dirty="0">
              <a:ln>
                <a:noFill/>
              </a:ln>
              <a:solidFill>
                <a:prstClr val="white">
                  <a:lumMod val="50000"/>
                </a:prstClr>
              </a:solidFill>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3"/>
          <a:stretch>
            <a:fillRect/>
          </a:stretch>
        </p:blipFill>
        <p:spPr>
          <a:xfrm>
            <a:off x="5537915" y="1738649"/>
            <a:ext cx="6647560" cy="4639850"/>
          </a:xfrm>
          <a:prstGeom prst="rect">
            <a:avLst/>
          </a:prstGeom>
        </p:spPr>
      </p:pic>
    </p:spTree>
    <p:extLst>
      <p:ext uri="{BB962C8B-B14F-4D97-AF65-F5344CB8AC3E}">
        <p14:creationId xmlns:p14="http://schemas.microsoft.com/office/powerpoint/2010/main" val="2365752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44891"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838200" y="501650"/>
            <a:ext cx="10515600" cy="5854700"/>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高齢者の方々へ</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必要のない商品やサービスの勧誘は、はっきり</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断りましょう！</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内容に不安を感じた時は、身近な人やお住まいの市町村の</a:t>
            </a: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消費生活相談窓口（</a:t>
            </a:r>
            <a:r>
              <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188</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番）に相談</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しましょう！</a:t>
            </a: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周囲の方々へ</a:t>
            </a:r>
            <a:r>
              <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高齢者がトラブルに巻き込まれるときは</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ふだん</a:t>
            </a:r>
            <a:r>
              <a:rPr kumimoji="1" lang="ja-JP" altLang="en-US" sz="2600" b="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と違う「様子の変化」</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があります</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こうした変化にいち早く気付き、気</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になることが</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あったら</a:t>
            </a:r>
            <a:endParaRPr kumimoji="1" lang="en-US" altLang="ja-JP"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声</a:t>
            </a:r>
            <a:r>
              <a:rPr kumimoji="1" lang="ja-JP" altLang="en-US"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かけをするなどして、見守りを心がけて</a:t>
            </a:r>
            <a:r>
              <a:rPr kumimoji="1" lang="ja-JP" altLang="en-US" sz="2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ください。</a:t>
            </a:r>
            <a:endParaRPr kumimoji="1" lang="en-US" altLang="ja-JP" sz="2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pic>
        <p:nvPicPr>
          <p:cNvPr id="5122" name="Picture 2" descr="社会福祉士のイラスト（女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327" y="4679731"/>
            <a:ext cx="1583473" cy="167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6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１．</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化粧品</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」や「健康食品」</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の定期購入</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トラブルが</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多発</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7" name="スライド番号プレースホルダー 6"/>
          <p:cNvSpPr>
            <a:spLocks noGrp="1"/>
          </p:cNvSpPr>
          <p:nvPr>
            <p:ph type="sldNum" sz="quarter" idx="12"/>
          </p:nvPr>
        </p:nvSpPr>
        <p:spPr>
          <a:xfrm>
            <a:off x="9337964"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6433624" y="5243795"/>
            <a:ext cx="5990180" cy="1054135"/>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・最も</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多いのは</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化粧品</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の</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6,231</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前年度</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2,574</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・「健康食品」は</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2,247</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件（前年度＋</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103</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→「化粧品」「健康食品」</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どちらも</a:t>
            </a:r>
            <a:r>
              <a:rPr kumimoji="1" lang="ja-JP" altLang="en-US" sz="16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定期購入トラブル</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が</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一因</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p:cNvSpPr txBox="1"/>
          <p:nvPr/>
        </p:nvSpPr>
        <p:spPr>
          <a:xfrm>
            <a:off x="151878" y="1075558"/>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p:cNvSpPr txBox="1"/>
          <p:nvPr/>
        </p:nvSpPr>
        <p:spPr>
          <a:xfrm>
            <a:off x="5758375" y="1071616"/>
            <a:ext cx="8271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（増減率）</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 name="直線矢印コネクタ 9"/>
          <p:cNvCxnSpPr/>
          <p:nvPr/>
        </p:nvCxnSpPr>
        <p:spPr>
          <a:xfrm flipV="1">
            <a:off x="1471070" y="2636039"/>
            <a:ext cx="5540058" cy="364983"/>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7059686" y="1071616"/>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グラフ 12"/>
          <p:cNvGraphicFramePr>
            <a:graphicFrameLocks/>
          </p:cNvGraphicFramePr>
          <p:nvPr>
            <p:extLst/>
          </p:nvPr>
        </p:nvGraphicFramePr>
        <p:xfrm>
          <a:off x="113034" y="956438"/>
          <a:ext cx="5977950" cy="5901562"/>
        </p:xfrm>
        <a:graphic>
          <a:graphicData uri="http://schemas.openxmlformats.org/drawingml/2006/chart">
            <c:chart xmlns:c="http://schemas.openxmlformats.org/drawingml/2006/chart" xmlns:r="http://schemas.openxmlformats.org/officeDocument/2006/relationships" r:id="rId3"/>
          </a:graphicData>
        </a:graphic>
      </p:graphicFrame>
      <p:sp>
        <p:nvSpPr>
          <p:cNvPr id="18" name="フローチャート: 代替処理 17"/>
          <p:cNvSpPr/>
          <p:nvPr/>
        </p:nvSpPr>
        <p:spPr>
          <a:xfrm>
            <a:off x="1606120" y="3885119"/>
            <a:ext cx="556723" cy="2125639"/>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フローチャート: 代替処理 8"/>
          <p:cNvSpPr/>
          <p:nvPr/>
        </p:nvSpPr>
        <p:spPr>
          <a:xfrm>
            <a:off x="706153" y="1678675"/>
            <a:ext cx="466937" cy="4332083"/>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14" name="グラフ 13"/>
          <p:cNvGraphicFramePr>
            <a:graphicFrameLocks/>
          </p:cNvGraphicFramePr>
          <p:nvPr>
            <p:extLst/>
          </p:nvPr>
        </p:nvGraphicFramePr>
        <p:xfrm>
          <a:off x="6866654" y="1288907"/>
          <a:ext cx="5047085" cy="3954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2402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27295"/>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１．</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「化粧品」</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や</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「健康食品」</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の定期購入</a:t>
            </a:r>
            <a:r>
              <a:rPr kumimoji="1" lang="ja-JP" altLang="en-US" sz="3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トラブルが</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多発</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7" name="スライド番号プレースホルダー 6"/>
          <p:cNvSpPr>
            <a:spLocks noGrp="1"/>
          </p:cNvSpPr>
          <p:nvPr>
            <p:ph type="sldNum" sz="quarter" idx="12"/>
          </p:nvPr>
        </p:nvSpPr>
        <p:spPr>
          <a:xfrm>
            <a:off x="9350290" y="649283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245656" y="934118"/>
            <a:ext cx="62767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契約当事者年代別　相談の多い商品・役務</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位</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 name="表 2"/>
          <p:cNvGraphicFramePr>
            <a:graphicFrameLocks noGrp="1"/>
          </p:cNvGraphicFramePr>
          <p:nvPr>
            <p:extLst/>
          </p:nvPr>
        </p:nvGraphicFramePr>
        <p:xfrm>
          <a:off x="245663" y="1364864"/>
          <a:ext cx="11351610" cy="5035931"/>
        </p:xfrm>
        <a:graphic>
          <a:graphicData uri="http://schemas.openxmlformats.org/drawingml/2006/table">
            <a:tbl>
              <a:tblPr/>
              <a:tblGrid>
                <a:gridCol w="756774">
                  <a:extLst>
                    <a:ext uri="{9D8B030D-6E8A-4147-A177-3AD203B41FA5}">
                      <a16:colId xmlns:a16="http://schemas.microsoft.com/office/drawing/2014/main" val="1129973126"/>
                    </a:ext>
                  </a:extLst>
                </a:gridCol>
                <a:gridCol w="756774">
                  <a:extLst>
                    <a:ext uri="{9D8B030D-6E8A-4147-A177-3AD203B41FA5}">
                      <a16:colId xmlns:a16="http://schemas.microsoft.com/office/drawing/2014/main" val="2433307528"/>
                    </a:ext>
                  </a:extLst>
                </a:gridCol>
                <a:gridCol w="756774">
                  <a:extLst>
                    <a:ext uri="{9D8B030D-6E8A-4147-A177-3AD203B41FA5}">
                      <a16:colId xmlns:a16="http://schemas.microsoft.com/office/drawing/2014/main" val="220288545"/>
                    </a:ext>
                  </a:extLst>
                </a:gridCol>
                <a:gridCol w="756774">
                  <a:extLst>
                    <a:ext uri="{9D8B030D-6E8A-4147-A177-3AD203B41FA5}">
                      <a16:colId xmlns:a16="http://schemas.microsoft.com/office/drawing/2014/main" val="927134105"/>
                    </a:ext>
                  </a:extLst>
                </a:gridCol>
                <a:gridCol w="756774">
                  <a:extLst>
                    <a:ext uri="{9D8B030D-6E8A-4147-A177-3AD203B41FA5}">
                      <a16:colId xmlns:a16="http://schemas.microsoft.com/office/drawing/2014/main" val="2687347371"/>
                    </a:ext>
                  </a:extLst>
                </a:gridCol>
                <a:gridCol w="756774">
                  <a:extLst>
                    <a:ext uri="{9D8B030D-6E8A-4147-A177-3AD203B41FA5}">
                      <a16:colId xmlns:a16="http://schemas.microsoft.com/office/drawing/2014/main" val="2021930661"/>
                    </a:ext>
                  </a:extLst>
                </a:gridCol>
                <a:gridCol w="756774">
                  <a:extLst>
                    <a:ext uri="{9D8B030D-6E8A-4147-A177-3AD203B41FA5}">
                      <a16:colId xmlns:a16="http://schemas.microsoft.com/office/drawing/2014/main" val="1794114947"/>
                    </a:ext>
                  </a:extLst>
                </a:gridCol>
                <a:gridCol w="756774">
                  <a:extLst>
                    <a:ext uri="{9D8B030D-6E8A-4147-A177-3AD203B41FA5}">
                      <a16:colId xmlns:a16="http://schemas.microsoft.com/office/drawing/2014/main" val="3598346163"/>
                    </a:ext>
                  </a:extLst>
                </a:gridCol>
                <a:gridCol w="756774">
                  <a:extLst>
                    <a:ext uri="{9D8B030D-6E8A-4147-A177-3AD203B41FA5}">
                      <a16:colId xmlns:a16="http://schemas.microsoft.com/office/drawing/2014/main" val="3346650876"/>
                    </a:ext>
                  </a:extLst>
                </a:gridCol>
                <a:gridCol w="756774">
                  <a:extLst>
                    <a:ext uri="{9D8B030D-6E8A-4147-A177-3AD203B41FA5}">
                      <a16:colId xmlns:a16="http://schemas.microsoft.com/office/drawing/2014/main" val="2463552075"/>
                    </a:ext>
                  </a:extLst>
                </a:gridCol>
                <a:gridCol w="756774">
                  <a:extLst>
                    <a:ext uri="{9D8B030D-6E8A-4147-A177-3AD203B41FA5}">
                      <a16:colId xmlns:a16="http://schemas.microsoft.com/office/drawing/2014/main" val="3414431048"/>
                    </a:ext>
                  </a:extLst>
                </a:gridCol>
                <a:gridCol w="756774">
                  <a:extLst>
                    <a:ext uri="{9D8B030D-6E8A-4147-A177-3AD203B41FA5}">
                      <a16:colId xmlns:a16="http://schemas.microsoft.com/office/drawing/2014/main" val="795595165"/>
                    </a:ext>
                  </a:extLst>
                </a:gridCol>
                <a:gridCol w="756774">
                  <a:extLst>
                    <a:ext uri="{9D8B030D-6E8A-4147-A177-3AD203B41FA5}">
                      <a16:colId xmlns:a16="http://schemas.microsoft.com/office/drawing/2014/main" val="1600248997"/>
                    </a:ext>
                  </a:extLst>
                </a:gridCol>
                <a:gridCol w="756774">
                  <a:extLst>
                    <a:ext uri="{9D8B030D-6E8A-4147-A177-3AD203B41FA5}">
                      <a16:colId xmlns:a16="http://schemas.microsoft.com/office/drawing/2014/main" val="2290233079"/>
                    </a:ext>
                  </a:extLst>
                </a:gridCol>
                <a:gridCol w="756774">
                  <a:extLst>
                    <a:ext uri="{9D8B030D-6E8A-4147-A177-3AD203B41FA5}">
                      <a16:colId xmlns:a16="http://schemas.microsoft.com/office/drawing/2014/main" val="1510424411"/>
                    </a:ext>
                  </a:extLst>
                </a:gridCol>
              </a:tblGrid>
              <a:tr h="247831">
                <a:tc rowSpan="2">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契約当事者</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年　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歳未満</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歳代</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歳以上</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622785625"/>
                  </a:ext>
                </a:extLst>
              </a:tr>
              <a:tr h="247831">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細区分</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歳未満</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64</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65</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74</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75</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79</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80</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84</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85</a:t>
                      </a: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歳以上</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136983"/>
                  </a:ext>
                </a:extLst>
              </a:tr>
              <a:tr h="247831">
                <a:tc gridSpan="2">
                  <a:txBody>
                    <a:bodyPr/>
                    <a:lstStyle/>
                    <a:p>
                      <a:pPr algn="ctr"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件数</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865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350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502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7,027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6,555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8,625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11,556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4,786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4,090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5,660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4,387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3,962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2,562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2339857"/>
                  </a:ext>
                </a:extLst>
              </a:tr>
              <a:tr h="654275">
                <a:tc rowSpan="10">
                  <a:txBody>
                    <a:bodyPr/>
                    <a:lstStyle/>
                    <a:p>
                      <a:pPr algn="ctr"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商品・役務</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インターネットゲーム</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エステ</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ティック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エステ</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ティック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エステ</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ティック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賃貸ｱﾊﾟｰﾄ・ﾏﾝｼｮﾝ</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08215729"/>
                  </a:ext>
                </a:extLst>
              </a:tr>
              <a:tr h="24783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296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1,207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579</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854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1,570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733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674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670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372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225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162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725771"/>
                  </a:ext>
                </a:extLst>
              </a:tr>
              <a:tr h="654275">
                <a:tc vMerge="1">
                  <a:txBody>
                    <a:bodyPr/>
                    <a:lstStyle/>
                    <a:p>
                      <a:endParaRPr kumimoji="1" lang="ja-JP" altLang="en-US"/>
                    </a:p>
                  </a:txBody>
                  <a:tcPr/>
                </a:tc>
                <a:tc row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紳士・婦人洋服</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出会い系サイト・アプリ</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賃貸ｱﾊﾟｰﾄ・ﾏﾝｼｮﾝ</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賃貸ｱﾊﾟｰﾄ・ﾏﾝｼｮﾝ</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移動</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通信</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848285"/>
                  </a:ext>
                </a:extLst>
              </a:tr>
              <a:tr h="24783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122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533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318</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417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454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220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167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163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107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206338"/>
                  </a:ext>
                </a:extLst>
              </a:tr>
              <a:tr h="654275">
                <a:tc vMerge="1">
                  <a:txBody>
                    <a:bodyPr/>
                    <a:lstStyle/>
                    <a:p>
                      <a:endParaRPr kumimoji="1" lang="ja-JP" altLang="en-US"/>
                    </a:p>
                  </a:txBody>
                  <a:tcPr/>
                </a:tc>
                <a:tc row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内職・副業</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エステ</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ティック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紳士・婦人洋服</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賃貸ｱﾊﾟｰﾄ・ﾏﾝｼｮﾝ</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移動</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通信</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移動</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通信</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新　聞</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474227"/>
                  </a:ext>
                </a:extLst>
              </a:tr>
              <a:tr h="24783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76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363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312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294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384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133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177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149</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841907"/>
                  </a:ext>
                </a:extLst>
              </a:tr>
              <a:tr h="436183">
                <a:tc vMerge="1">
                  <a:txBody>
                    <a:bodyPr/>
                    <a:lstStyle/>
                    <a:p>
                      <a:endParaRPr kumimoji="1" lang="ja-JP" altLang="en-US"/>
                    </a:p>
                  </a:txBody>
                  <a:tcPr/>
                </a:tc>
                <a:tc row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アダルト情報サイト</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内職・副業</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紳士・</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婦人洋服</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紳士・婦人洋服</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移動</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通信</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アダルト情報サイト</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移動</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通信</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化粧品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522759"/>
                  </a:ext>
                </a:extLst>
              </a:tr>
              <a:tr h="24783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45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189</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190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286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330</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113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112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123</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428185"/>
                  </a:ext>
                </a:extLst>
              </a:tr>
              <a:tr h="654275">
                <a:tc vMerge="1">
                  <a:txBody>
                    <a:bodyPr/>
                    <a:lstStyle/>
                    <a:p>
                      <a:endParaRPr kumimoji="1" lang="ja-JP" altLang="en-US"/>
                    </a:p>
                  </a:txBody>
                  <a:tcPr/>
                </a:tc>
                <a:tc rowSpan="2">
                  <a:txBody>
                    <a:bodyPr/>
                    <a:lstStyle/>
                    <a:p>
                      <a:pPr algn="ct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メイリオ" panose="020B0604030504040204" pitchFamily="50" charset="-128"/>
                          <a:ea typeface="メイリオ" panose="020B0604030504040204" pitchFamily="50" charset="-128"/>
                        </a:rPr>
                        <a:t>娯楽等情報配信ｻｰﾋﾞｽ</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出会い系サイト・アプリ</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紳士・婦人洋服</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出会い系サイト・アプリ</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健康食品</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移動通信サービス</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賃貸ｱﾊﾟｰﾄ・ﾏﾝｼｮﾝ</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工事・建築</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修理サービス</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金融</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関連</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サービス</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rPr>
                        <a:t>その他</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電　気</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修理サービス</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4442"/>
                  </a:ext>
                </a:extLst>
              </a:tr>
              <a:tr h="247831">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31</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15</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174</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147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188</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297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91</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112</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88</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メイリオ" panose="020B0604030504040204" pitchFamily="50" charset="-128"/>
                          <a:ea typeface="メイリオ" panose="020B0604030504040204" pitchFamily="50" charset="-128"/>
                        </a:rPr>
                        <a:t>97</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76</a:t>
                      </a:r>
                    </a:p>
                  </a:txBody>
                  <a:tcPr marL="8566" marR="8566" marT="8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870333"/>
                  </a:ext>
                </a:extLst>
              </a:tr>
            </a:tbl>
          </a:graphicData>
        </a:graphic>
      </p:graphicFrame>
      <p:sp>
        <p:nvSpPr>
          <p:cNvPr id="8" name="楕円 7"/>
          <p:cNvSpPr/>
          <p:nvPr/>
        </p:nvSpPr>
        <p:spPr>
          <a:xfrm>
            <a:off x="6385753" y="5140711"/>
            <a:ext cx="2144930" cy="1628079"/>
          </a:xfrm>
          <a:prstGeom prst="ellipse">
            <a:avLst/>
          </a:prstGeom>
          <a:solidFill>
            <a:srgbClr val="F23C3C"/>
          </a:solidFill>
          <a:ln>
            <a:solidFill>
              <a:srgbClr val="F2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幅広い</a:t>
            </a:r>
            <a:r>
              <a:rPr kumimoji="1" lang="ja-JP" altLang="en-US"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年代で</a:t>
            </a:r>
            <a:endPar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「化粧品」や</a:t>
            </a:r>
            <a:endParaRPr kumimoji="1" lang="en-US" altLang="ja-JP"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健康食品</a:t>
            </a:r>
            <a:r>
              <a:rPr kumimoji="1" lang="ja-JP" altLang="en-US"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相談</a:t>
            </a:r>
            <a:r>
              <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が多発</a:t>
            </a:r>
          </a:p>
        </p:txBody>
      </p:sp>
    </p:spTree>
    <p:extLst>
      <p:ext uri="{BB962C8B-B14F-4D97-AF65-F5344CB8AC3E}">
        <p14:creationId xmlns:p14="http://schemas.microsoft.com/office/powerpoint/2010/main" val="2746874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6060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69433" y="501650"/>
            <a:ext cx="10738625" cy="5705967"/>
          </a:xfrm>
          <a:prstGeom prst="rect">
            <a:avLst/>
          </a:prstGeom>
          <a:solidFill>
            <a:schemeClr val="bg1"/>
          </a:solidFill>
        </p:spPr>
        <p:txBody>
          <a:bodyPr vert="horz" lIns="91440" tIns="45720" rIns="91440" bIns="45720" rtlCol="0" anchor="t" anchorCtr="0">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定期購入トラブルとは</a:t>
            </a:r>
            <a:r>
              <a:rPr kumimoji="1" lang="ja-JP" altLang="en-US"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1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初回</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低価格の広告を見てお試しだけのつもりで注文したが、</a:t>
            </a: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２回</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以上の継続が条件の「定期購入」になっていたという</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トラブル。</a:t>
            </a:r>
            <a:endPar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2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2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11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令和</a:t>
            </a:r>
            <a:r>
              <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4</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年</a:t>
            </a:r>
            <a:r>
              <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6</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月</a:t>
            </a:r>
            <a:r>
              <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1</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日</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改正</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特定</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商取引法が施行され、通販</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サイトでは</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最終</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確認画面（注文を確定する前の画面）</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に取引における</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基本的</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な事項に</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ついて消費者</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にわかりやすく表示すること</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が</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義務付けられました。</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インターネット</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通販を利用する際には</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、最終</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確認画面で</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、「定期購入」になって</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algn="l" defTabSz="914400" rtl="0" eaLnBrk="1" fontAlgn="auto" latinLnBrk="0" hangingPunct="1">
              <a:lnSpc>
                <a:spcPct val="90000"/>
              </a:lnSpc>
              <a:spcBef>
                <a:spcPct val="0"/>
              </a:spcBef>
              <a:spcAft>
                <a:spcPts val="0"/>
              </a:spcAft>
              <a:buClrTx/>
              <a:buSzTx/>
              <a:tabLst/>
              <a:defRPr/>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いないかなど、しっかりとチェックしましょう！</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17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定期</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購入の場合</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は、</a:t>
            </a:r>
            <a:r>
              <a:rPr kumimoji="1" lang="ja-JP" altLang="en-US" sz="24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回数</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支払総額</a:t>
            </a:r>
            <a:r>
              <a:rPr kumimoji="1" lang="ja-JP" altLang="en-US"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1" i="0" u="sng"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解約</a:t>
            </a:r>
            <a:r>
              <a:rPr kumimoji="1" lang="ja-JP" altLang="en-US" sz="24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条件</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を必ず確認</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しましょう。</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algn="l" defTabSz="914400" rtl="0" eaLnBrk="1" fontAlgn="auto" latinLnBrk="0" hangingPunct="1">
              <a:lnSpc>
                <a:spcPct val="90000"/>
              </a:lnSpc>
              <a:spcBef>
                <a:spcPct val="0"/>
              </a:spcBef>
              <a:spcAft>
                <a:spcPts val="0"/>
              </a:spcAft>
              <a:buClrTx/>
              <a:buSzTx/>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契約内容等を確認できるよう、最終確認画面のスクリーンショットを残して</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algn="l" defTabSz="914400" rtl="0" eaLnBrk="1" fontAlgn="auto" latinLnBrk="0" hangingPunct="1">
              <a:lnSpc>
                <a:spcPct val="90000"/>
              </a:lnSpc>
              <a:spcBef>
                <a:spcPct val="0"/>
              </a:spcBef>
              <a:spcAft>
                <a:spcPts val="0"/>
              </a:spcAft>
              <a:buClrTx/>
              <a:buSzTx/>
              <a:tabLst/>
              <a:defRPr/>
            </a:pPr>
            <a:r>
              <a:rPr lang="ja-JP" altLang="en-US" sz="240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2400" dirty="0" smtClean="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おきましょう</a:t>
            </a:r>
            <a:r>
              <a:rPr lang="ja-JP" altLang="en-US" sz="2400" dirty="0" err="1">
                <a:solidFill>
                  <a:sysClr val="windowText" lastClr="000000"/>
                </a:solidFill>
                <a:latin typeface="BIZ UDPゴシック" panose="020B0400000000000000" pitchFamily="50" charset="-128"/>
                <a:ea typeface="BIZ UDPゴシック" panose="020B0400000000000000" pitchFamily="50" charset="-128"/>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2603082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２．「エステティックサービス」のトラブルが急増</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14" name="スライド番号プレースホルダー 6"/>
          <p:cNvSpPr>
            <a:spLocks noGrp="1"/>
          </p:cNvSpPr>
          <p:nvPr>
            <p:ph type="sldNum" sz="quarter" idx="12"/>
          </p:nvPr>
        </p:nvSpPr>
        <p:spPr>
          <a:xfrm>
            <a:off x="9337964"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6885830" y="5362422"/>
            <a:ext cx="5262508" cy="1374735"/>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・件数は</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1,975</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件（前年度</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+1,189</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→脱毛エステサロンの倒産や閉店等により、サービスを</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受けられない、中途解約ができないなどのトラブルが</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急増</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p:cNvSpPr txBox="1"/>
          <p:nvPr/>
        </p:nvSpPr>
        <p:spPr>
          <a:xfrm>
            <a:off x="151878" y="1075558"/>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p:cNvSpPr txBox="1"/>
          <p:nvPr/>
        </p:nvSpPr>
        <p:spPr>
          <a:xfrm>
            <a:off x="5758375" y="1071616"/>
            <a:ext cx="8271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（増減率）</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矢印コネクタ 19"/>
          <p:cNvCxnSpPr/>
          <p:nvPr/>
        </p:nvCxnSpPr>
        <p:spPr>
          <a:xfrm flipV="1">
            <a:off x="2174131" y="3492281"/>
            <a:ext cx="4711699" cy="355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7059686" y="1071616"/>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2" name="グラフ 21"/>
          <p:cNvGraphicFramePr>
            <a:graphicFrameLocks/>
          </p:cNvGraphicFramePr>
          <p:nvPr>
            <p:extLst/>
          </p:nvPr>
        </p:nvGraphicFramePr>
        <p:xfrm>
          <a:off x="113034" y="956438"/>
          <a:ext cx="5977950" cy="5901562"/>
        </p:xfrm>
        <a:graphic>
          <a:graphicData uri="http://schemas.openxmlformats.org/drawingml/2006/chart">
            <c:chart xmlns:c="http://schemas.openxmlformats.org/drawingml/2006/chart" xmlns:r="http://schemas.openxmlformats.org/officeDocument/2006/relationships" r:id="rId3"/>
          </a:graphicData>
        </a:graphic>
      </p:graphicFrame>
      <p:sp>
        <p:nvSpPr>
          <p:cNvPr id="23" name="フローチャート: 代替処理 22"/>
          <p:cNvSpPr/>
          <p:nvPr/>
        </p:nvSpPr>
        <p:spPr>
          <a:xfrm>
            <a:off x="2074460" y="3990666"/>
            <a:ext cx="532262" cy="2502209"/>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38" name="グラフ 37"/>
          <p:cNvGraphicFramePr>
            <a:graphicFrameLocks/>
          </p:cNvGraphicFramePr>
          <p:nvPr>
            <p:extLst/>
          </p:nvPr>
        </p:nvGraphicFramePr>
        <p:xfrm>
          <a:off x="7228470" y="1380323"/>
          <a:ext cx="4852694" cy="3884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029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gray">
      <p:bgPr>
        <a:solidFill>
          <a:schemeClr val="accent2"/>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a:xfrm>
            <a:off x="9360603"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タイトル 1"/>
          <p:cNvSpPr txBox="1">
            <a:spLocks/>
          </p:cNvSpPr>
          <p:nvPr/>
        </p:nvSpPr>
        <p:spPr>
          <a:xfrm>
            <a:off x="769433" y="501650"/>
            <a:ext cx="10738625" cy="5854700"/>
          </a:xfrm>
          <a:prstGeom prst="rect">
            <a:avLst/>
          </a:prstGeom>
          <a:solidFill>
            <a:schemeClr val="bg1"/>
          </a:solidFill>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a:t>
            </a:r>
            <a:r>
              <a:rPr kumimoji="1" lang="ja-JP" altLang="en-US"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エステティックサービスに関するトラブル</a:t>
            </a: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とは</a:t>
            </a:r>
            <a:r>
              <a:rPr kumimoji="1" lang="ja-JP" altLang="en-US"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エステティックサービスなど長期間にわたる役務提供契約では、倒産等により途中でサービスが提供されなくなる場合があります</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通い放題などと表示された脱毛エステで、</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契約上、有償での施術期間や既定回数後</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は無償のアフターサービスとなっており、中途解約は有償部分にのみ可能となっている場合があります。</a:t>
            </a:r>
            <a:endParaRPr kumimoji="1" lang="en-US" altLang="ja-JP"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0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endParaRPr kumimoji="1" lang="en-US" altLang="ja-JP" sz="30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32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アドバイス</a:t>
            </a:r>
            <a:endParaRPr kumimoji="1" lang="en-US" altLang="ja-JP" sz="3200" b="1" i="0" u="sng"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長期契約は「解約しなければならないとき」も想定して慎重にしましょう。</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月々○千円～」は月払い（都度払い）ではなく、</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クレジットの分割払金</a:t>
            </a: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かもしれません</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。必ず契約書面で</a:t>
            </a:r>
            <a:r>
              <a:rPr kumimoji="1" lang="ja-JP" altLang="en-US" sz="2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j-cs"/>
              </a:rPr>
              <a:t>有償の契約期間・回数、中途解約規定</a:t>
            </a: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を確認しましょう。</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契約後８日間はクーリング・オフができる場合があります。</a:t>
            </a: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8001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a:p>
            <a:pPr marL="342900" marR="0" lvl="0" indent="0" algn="l" defTabSz="914400" rtl="0" eaLnBrk="1" fontAlgn="auto" latinLnBrk="0" hangingPunct="1">
              <a:lnSpc>
                <a:spcPct val="90000"/>
              </a:lnSpc>
              <a:spcBef>
                <a:spcPct val="0"/>
              </a:spcBef>
              <a:spcAft>
                <a:spcPts val="0"/>
              </a:spcAft>
              <a:buClrTx/>
              <a:buSzTx/>
              <a:buFontTx/>
              <a:buNone/>
              <a:tabLst/>
              <a:defRPr/>
            </a:pPr>
            <a:endParaRPr kumimoji="1" lang="en-US" altLang="ja-JP" sz="17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95958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61571" y="914407"/>
            <a:ext cx="6279424" cy="5724640"/>
          </a:xfrm>
          <a:prstGeom prst="rect">
            <a:avLst/>
          </a:prstGeom>
        </p:spPr>
      </p:pic>
      <p:sp>
        <p:nvSpPr>
          <p:cNvPr id="6" name="タイトル 1"/>
          <p:cNvSpPr txBox="1">
            <a:spLocks/>
          </p:cNvSpPr>
          <p:nvPr/>
        </p:nvSpPr>
        <p:spPr>
          <a:xfrm>
            <a:off x="0" y="0"/>
            <a:ext cx="12192000" cy="900000"/>
          </a:xfrm>
          <a:prstGeom prst="rect">
            <a:avLst/>
          </a:prstGeom>
          <a:solidFill>
            <a:schemeClr val="accent2"/>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　</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３．「</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移動通信サービス」や「インターネット接続回線」など</a:t>
            </a: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の通信</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契約のトラブルがめだつ</a:t>
            </a:r>
          </a:p>
        </p:txBody>
      </p:sp>
      <p:sp>
        <p:nvSpPr>
          <p:cNvPr id="7" name="スライド番号プレースホルダー 6"/>
          <p:cNvSpPr>
            <a:spLocks noGrp="1"/>
          </p:cNvSpPr>
          <p:nvPr>
            <p:ph type="sldNum" sz="quarter" idx="12"/>
          </p:nvPr>
        </p:nvSpPr>
        <p:spPr>
          <a:xfrm>
            <a:off x="9359592" y="647947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2613F-261A-423B-9FE7-7EBFC0A315FF}"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5866958" y="5200622"/>
            <a:ext cx="6325042" cy="1374735"/>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移動通信サービス</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」は</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1,742</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前年度比▲</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354</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・「インターネット接続回線」は</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1,128</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件（前年度比▲</a:t>
            </a:r>
            <a:r>
              <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277</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→相談件数は減少しているものの、携帯電話事業者や光回線</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45720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事業者の乗り換えのトラブルがめだつ</a:t>
            </a:r>
            <a:endParaRPr kumimoji="1" lang="en-US" altLang="ja-JP" sz="16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7407389" y="1174059"/>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p:cNvSpPr txBox="1"/>
          <p:nvPr/>
        </p:nvSpPr>
        <p:spPr>
          <a:xfrm>
            <a:off x="211856" y="1109123"/>
            <a:ext cx="6752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（件数）</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p:cNvSpPr txBox="1"/>
          <p:nvPr/>
        </p:nvSpPr>
        <p:spPr>
          <a:xfrm>
            <a:off x="5764964" y="1109123"/>
            <a:ext cx="8185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（増減率）</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フローチャート: 代替処理 15"/>
          <p:cNvSpPr/>
          <p:nvPr/>
        </p:nvSpPr>
        <p:spPr>
          <a:xfrm>
            <a:off x="4762515" y="3992450"/>
            <a:ext cx="460648" cy="2352591"/>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フローチャート: 代替処理 7"/>
          <p:cNvSpPr/>
          <p:nvPr/>
        </p:nvSpPr>
        <p:spPr>
          <a:xfrm>
            <a:off x="3271456" y="3724506"/>
            <a:ext cx="464025" cy="2352905"/>
          </a:xfrm>
          <a:prstGeom prst="flowChartAlternateProcess">
            <a:avLst/>
          </a:prstGeom>
          <a:noFill/>
          <a:ln w="31750">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9" name="直線矢印コネクタ 8"/>
          <p:cNvCxnSpPr/>
          <p:nvPr/>
        </p:nvCxnSpPr>
        <p:spPr>
          <a:xfrm flipV="1">
            <a:off x="3953814" y="3179754"/>
            <a:ext cx="3436034" cy="54475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pic>
        <p:nvPicPr>
          <p:cNvPr id="17" name="図 16"/>
          <p:cNvPicPr>
            <a:picLocks noChangeAspect="1"/>
          </p:cNvPicPr>
          <p:nvPr/>
        </p:nvPicPr>
        <p:blipFill>
          <a:blip r:embed="rId4"/>
          <a:stretch>
            <a:fillRect/>
          </a:stretch>
        </p:blipFill>
        <p:spPr>
          <a:xfrm>
            <a:off x="7385330" y="1374011"/>
            <a:ext cx="3371380" cy="3749365"/>
          </a:xfrm>
          <a:prstGeom prst="rect">
            <a:avLst/>
          </a:prstGeom>
        </p:spPr>
      </p:pic>
    </p:spTree>
    <p:extLst>
      <p:ext uri="{BB962C8B-B14F-4D97-AF65-F5344CB8AC3E}">
        <p14:creationId xmlns:p14="http://schemas.microsoft.com/office/powerpoint/2010/main" val="339869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3629</Words>
  <Application>Microsoft Office PowerPoint</Application>
  <PresentationFormat>ワイド画面</PresentationFormat>
  <Paragraphs>823</Paragraphs>
  <Slides>30</Slides>
  <Notes>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BIZ UDPゴシック</vt:lpstr>
      <vt:lpstr>HGP創英角ｺﾞｼｯｸUB</vt:lpstr>
      <vt:lpstr>Meiryo UI</vt:lpstr>
      <vt:lpstr>メイリオ</vt:lpstr>
      <vt:lpstr>游ゴシック</vt:lpstr>
      <vt:lpstr>游ゴシック Light</vt:lpstr>
      <vt:lpstr>Arial</vt:lpstr>
      <vt:lpstr>Calibri</vt:lpstr>
      <vt:lpstr>Wingdings</vt:lpstr>
      <vt:lpstr>Office テーマ</vt:lpstr>
      <vt:lpstr>令和４年度消費生活相談の概要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2021-08-19T06:29:18Z</dcterms:created>
  <dcterms:modified xsi:type="dcterms:W3CDTF">2023-07-31T03:28:36Z</dcterms:modified>
</cp:coreProperties>
</file>