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6408" autoAdjust="0"/>
    <p:restoredTop sz="94660"/>
  </p:normalViewPr>
  <p:slideViewPr>
    <p:cSldViewPr snapToGrid="0">
      <p:cViewPr varScale="1">
        <p:scale>
          <a:sx n="42" d="100"/>
          <a:sy n="42" d="100"/>
        </p:scale>
        <p:origin x="2155"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2072030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3823799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20096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237581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60540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79183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3134359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82910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998157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771728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455618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E4D9CA3-06B0-4C21-AA2D-DCF9C1AA2CDE}" type="datetimeFigureOut">
              <a:rPr kumimoji="1" lang="ja-JP" altLang="en-US" smtClean="0"/>
              <a:t>2026/4/13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115340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gpos.task-asp.net/cu/270008/ea/residents/procedures/apply/3dacd669-a521-4f6c-9913-b65d7abf5adf/start"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55233" y="240740"/>
            <a:ext cx="6924674" cy="510328"/>
            <a:chOff x="193041" y="479608"/>
            <a:chExt cx="6924674" cy="510328"/>
          </a:xfrm>
        </p:grpSpPr>
        <p:sp>
          <p:nvSpPr>
            <p:cNvPr id="8" name="角丸四角形 15"/>
            <p:cNvSpPr>
              <a:spLocks noChangeArrowheads="1"/>
            </p:cNvSpPr>
            <p:nvPr/>
          </p:nvSpPr>
          <p:spPr bwMode="auto">
            <a:xfrm>
              <a:off x="5245423" y="479608"/>
              <a:ext cx="1859914" cy="457200"/>
            </a:xfrm>
            <a:prstGeom prst="roundRect">
              <a:avLst>
                <a:gd name="adj" fmla="val 16667"/>
              </a:avLst>
            </a:prstGeom>
            <a:solidFill>
              <a:schemeClr val="accent1"/>
            </a:solidFill>
            <a:ln>
              <a:solidFill>
                <a:schemeClr val="accent1"/>
              </a:solid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9" name="Rectangle 7"/>
            <p:cNvSpPr>
              <a:spLocks noChangeArrowheads="1"/>
            </p:cNvSpPr>
            <p:nvPr/>
          </p:nvSpPr>
          <p:spPr bwMode="auto">
            <a:xfrm>
              <a:off x="258759" y="522862"/>
              <a:ext cx="46458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indent="152400" defTabSz="914400" eaLnBrk="0" fontAlgn="base" hangingPunct="0">
                <a:spcBef>
                  <a:spcPct val="0"/>
                </a:spcBef>
                <a:spcAft>
                  <a:spcPct val="0"/>
                </a:spcAft>
              </a:pPr>
              <a:r>
                <a:rPr kumimoji="0" lang="ja-JP" altLang="ja-JP"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a:t>
              </a:r>
              <a:r>
                <a:rPr lang="en-US" altLang="ja-JP"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8</a:t>
              </a:r>
              <a:r>
                <a:rPr lang="ja-JP" altLang="ja-JP" dirty="0">
                  <a:latin typeface="UD デジタル 教科書体 NP-R" panose="02020400000000000000" pitchFamily="18" charset="-128"/>
                  <a:ea typeface="UD デジタル 教科書体 NP-R" panose="02020400000000000000" pitchFamily="18" charset="-128"/>
                </a:rPr>
                <a:t>年度大阪府市連携</a:t>
              </a:r>
              <a:r>
                <a:rPr lang="ja-JP" altLang="en-US" dirty="0">
                  <a:latin typeface="UD デジタル 教科書体 NP-R" panose="02020400000000000000" pitchFamily="18" charset="-128"/>
                  <a:ea typeface="UD デジタル 教科書体 NP-R" panose="02020400000000000000" pitchFamily="18" charset="-128"/>
                </a:rPr>
                <a:t>消費者月間</a:t>
              </a:r>
              <a:r>
                <a:rPr lang="ja-JP" altLang="ja-JP" dirty="0">
                  <a:latin typeface="UD デジタル 教科書体 NP-R" panose="02020400000000000000" pitchFamily="18" charset="-128"/>
                  <a:ea typeface="UD デジタル 教科書体 NP-R" panose="02020400000000000000" pitchFamily="18" charset="-128"/>
                </a:rPr>
                <a:t>講演会</a:t>
              </a:r>
            </a:p>
          </p:txBody>
        </p:sp>
        <p:sp>
          <p:nvSpPr>
            <p:cNvPr id="17" name="角丸四角形 15"/>
            <p:cNvSpPr>
              <a:spLocks noChangeArrowheads="1"/>
            </p:cNvSpPr>
            <p:nvPr/>
          </p:nvSpPr>
          <p:spPr bwMode="auto">
            <a:xfrm>
              <a:off x="193041" y="884138"/>
              <a:ext cx="6924674" cy="105798"/>
            </a:xfrm>
            <a:prstGeom prst="roundRect">
              <a:avLst>
                <a:gd name="adj" fmla="val 0"/>
              </a:avLst>
            </a:prstGeom>
            <a:solidFill>
              <a:schemeClr val="accent1"/>
            </a:solidFill>
            <a:ln>
              <a:no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16" name="テキスト ボックス 15"/>
            <p:cNvSpPr txBox="1"/>
            <p:nvPr/>
          </p:nvSpPr>
          <p:spPr>
            <a:xfrm>
              <a:off x="5418113" y="517770"/>
              <a:ext cx="1574212" cy="369332"/>
            </a:xfrm>
            <a:prstGeom prst="rect">
              <a:avLst/>
            </a:prstGeom>
            <a:solidFill>
              <a:schemeClr val="accent1"/>
            </a:solidFill>
          </p:spPr>
          <p:txBody>
            <a:bodyPr wrap="square" rtlCol="0">
              <a:spAutoFit/>
            </a:bodyPr>
            <a:lstStyle/>
            <a:p>
              <a:r>
                <a:rPr lang="ja-JP" altLang="en-US" b="1"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無料セミナー</a:t>
              </a:r>
              <a:endParaRPr kumimoji="1" lang="ja-JP" altLang="en-US" b="1" dirty="0">
                <a:latin typeface="UD デジタル 教科書体 NP-R" panose="02020400000000000000" pitchFamily="18" charset="-128"/>
                <a:ea typeface="UD デジタル 教科書体 NP-R" panose="02020400000000000000" pitchFamily="18" charset="-128"/>
              </a:endParaRPr>
            </a:p>
          </p:txBody>
        </p:sp>
      </p:grpSp>
      <p:sp>
        <p:nvSpPr>
          <p:cNvPr id="19" name="角丸四角形 15"/>
          <p:cNvSpPr>
            <a:spLocks noChangeArrowheads="1"/>
          </p:cNvSpPr>
          <p:nvPr/>
        </p:nvSpPr>
        <p:spPr bwMode="auto">
          <a:xfrm>
            <a:off x="339993" y="1919144"/>
            <a:ext cx="6924674" cy="105798"/>
          </a:xfrm>
          <a:prstGeom prst="roundRect">
            <a:avLst>
              <a:gd name="adj" fmla="val 0"/>
            </a:avLst>
          </a:prstGeom>
          <a:solidFill>
            <a:schemeClr val="accent1"/>
          </a:solidFill>
          <a:ln>
            <a:solidFill>
              <a:schemeClr val="accent1"/>
            </a:solid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2049" name="テキスト ボックス 2048"/>
          <p:cNvSpPr txBox="1"/>
          <p:nvPr/>
        </p:nvSpPr>
        <p:spPr>
          <a:xfrm>
            <a:off x="20321" y="916531"/>
            <a:ext cx="7498508" cy="830997"/>
          </a:xfrm>
          <a:prstGeom prst="rect">
            <a:avLst/>
          </a:prstGeom>
          <a:noFill/>
        </p:spPr>
        <p:txBody>
          <a:bodyPr wrap="square" rtlCol="0">
            <a:spAutoFit/>
          </a:bodyPr>
          <a:lstStyle/>
          <a:p>
            <a:pPr algn="ctr"/>
            <a:r>
              <a:rPr kumimoji="1" lang="ja-JP" altLang="en-US" sz="2400" b="1" dirty="0">
                <a:latin typeface="UD デジタル 教科書体 NP-R" panose="02020400000000000000" pitchFamily="18" charset="-128"/>
                <a:ea typeface="UD デジタル 教科書体 NP-R" panose="02020400000000000000" pitchFamily="18" charset="-128"/>
              </a:rPr>
              <a:t>便利さの裏にあるリスクにご用心</a:t>
            </a:r>
            <a:endParaRPr kumimoji="1" lang="en-US" altLang="ja-JP" sz="2400" b="1" dirty="0">
              <a:latin typeface="UD デジタル 教科書体 NP-R" panose="02020400000000000000" pitchFamily="18" charset="-128"/>
              <a:ea typeface="UD デジタル 教科書体 NP-R" panose="02020400000000000000" pitchFamily="18" charset="-128"/>
            </a:endParaRPr>
          </a:p>
          <a:p>
            <a:pPr algn="ctr"/>
            <a:r>
              <a:rPr kumimoji="1" lang="ja-JP" altLang="en-US" sz="2400" b="1" dirty="0">
                <a:latin typeface="UD デジタル 教科書体 NP-R" panose="02020400000000000000" pitchFamily="18" charset="-128"/>
                <a:ea typeface="UD デジタル 教科書体 NP-R" panose="02020400000000000000" pitchFamily="18" charset="-128"/>
              </a:rPr>
              <a:t>デジタル時代の消費者トラブルから身を守りましょう</a:t>
            </a:r>
            <a:endParaRPr kumimoji="1" lang="en-US" altLang="ja-JP" sz="2400" b="1"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2"/>
          <p:cNvSpPr txBox="1">
            <a:spLocks noChangeArrowheads="1"/>
          </p:cNvSpPr>
          <p:nvPr/>
        </p:nvSpPr>
        <p:spPr bwMode="auto">
          <a:xfrm>
            <a:off x="380560" y="2095966"/>
            <a:ext cx="5148581" cy="149310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lvl1pPr indent="177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77800" algn="l" defTabSz="914400" rtl="0" eaLnBrk="0" fontAlgn="base" latinLnBrk="0" hangingPunct="0">
              <a:lnSpc>
                <a:spcPct val="100000"/>
              </a:lnSpc>
              <a:spcBef>
                <a:spcPct val="0"/>
              </a:spcBef>
              <a:spcAft>
                <a:spcPct val="0"/>
              </a:spcAft>
              <a:buClrTx/>
              <a:buSzTx/>
              <a:buFontTx/>
              <a:buNone/>
              <a:tabLst/>
            </a:pPr>
            <a:r>
              <a:rPr kumimoji="0" lang="ja-JP" altLang="en-US"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rPr>
              <a:t>デジタル化の進展に伴い、消費者は商品に関する情報を容易に入手できるなど利便性が増す一方で、リスクも多様化しています。</a:t>
            </a:r>
          </a:p>
          <a:p>
            <a:pPr marL="0" marR="0" lvl="0" indent="177800" algn="l" defTabSz="914400" rtl="0" eaLnBrk="0" fontAlgn="base" latinLnBrk="0" hangingPunct="0">
              <a:lnSpc>
                <a:spcPct val="100000"/>
              </a:lnSpc>
              <a:spcBef>
                <a:spcPct val="0"/>
              </a:spcBef>
              <a:spcAft>
                <a:spcPct val="0"/>
              </a:spcAft>
              <a:buClrTx/>
              <a:buSzTx/>
              <a:buFontTx/>
              <a:buNone/>
              <a:tabLst/>
            </a:pPr>
            <a:r>
              <a:rPr kumimoji="0" lang="ja-JP" altLang="en-US"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rPr>
              <a:t>本講演会では、デジタル時代に安全・安心な消費生活を営むために、フィッシング詐欺などの消費者トラブルに遭わないための注意点について分かりやすくお話しします。</a:t>
            </a:r>
          </a:p>
          <a:p>
            <a:pPr marL="0" marR="0" lvl="0" indent="177800" algn="l" defTabSz="914400" rtl="0" eaLnBrk="0" fontAlgn="base" latinLnBrk="0" hangingPunct="0">
              <a:lnSpc>
                <a:spcPct val="100000"/>
              </a:lnSpc>
              <a:spcBef>
                <a:spcPct val="0"/>
              </a:spcBef>
              <a:spcAft>
                <a:spcPct val="0"/>
              </a:spcAft>
              <a:buClrTx/>
              <a:buSzTx/>
              <a:buFontTx/>
              <a:buNone/>
              <a:tabLst/>
            </a:pPr>
            <a:endParaRPr kumimoji="0" lang="ja-JP" altLang="ja-JP"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endParaRPr>
          </a:p>
        </p:txBody>
      </p:sp>
      <p:sp>
        <p:nvSpPr>
          <p:cNvPr id="4" name="テキスト ボックス 4"/>
          <p:cNvSpPr txBox="1">
            <a:spLocks noChangeArrowheads="1"/>
          </p:cNvSpPr>
          <p:nvPr/>
        </p:nvSpPr>
        <p:spPr bwMode="auto">
          <a:xfrm>
            <a:off x="339992" y="3686379"/>
            <a:ext cx="6924675" cy="6052190"/>
          </a:xfrm>
          <a:prstGeom prst="rect">
            <a:avLst/>
          </a:prstGeom>
          <a:solidFill>
            <a:srgbClr val="FFFFFF"/>
          </a:solidFill>
          <a:ln w="38100">
            <a:solidFill>
              <a:schemeClr val="accent1"/>
            </a:solidFill>
            <a:miter lim="800000"/>
            <a:headEnd/>
            <a:tailEnd/>
          </a:ln>
        </p:spPr>
        <p:txBody>
          <a:bodyPr vert="horz" wrap="square" lIns="91440" tIns="45720" rIns="91440" bIns="45720" numCol="1" anchor="t" anchorCtr="0" compatLnSpc="1">
            <a:prstTxWarp prst="textNoShape">
              <a:avLst/>
            </a:prstTxWarp>
          </a:bodyPr>
          <a:lstStyle>
            <a:lvl1pPr indent="762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762000" algn="l"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kumimoji="0" lang="ja-JP" altLang="en-US" sz="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ja-JP" altLang="en-US" sz="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8" name="テキスト ボックス 17"/>
          <p:cNvSpPr txBox="1"/>
          <p:nvPr/>
        </p:nvSpPr>
        <p:spPr>
          <a:xfrm>
            <a:off x="420951" y="3709822"/>
            <a:ext cx="6853104" cy="5955476"/>
          </a:xfrm>
          <a:prstGeom prst="rect">
            <a:avLst/>
          </a:prstGeom>
          <a:noFill/>
        </p:spPr>
        <p:txBody>
          <a:bodyPr wrap="square" rtlCol="0">
            <a:spAutoFit/>
          </a:bodyPr>
          <a:lstStyle/>
          <a:p>
            <a:pPr lvl="0"/>
            <a:endParaRPr lang="en-US" altLang="ja-JP" sz="5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　き　　令和８年</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29</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日（金）</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14</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時間程度</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endParaRPr lang="en-US" altLang="ja-JP" sz="1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ところ　　大阪市中央区役所</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703</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704</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会議室</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（大阪市中央区久太郎町</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1-2-27</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endParaRPr lang="en-US" altLang="ja-JP" sz="1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講　師　　</a:t>
            </a:r>
            <a:r>
              <a:rPr kumimoji="1" lang="ja-JP" altLang="en-US" dirty="0">
                <a:solidFill>
                  <a:prstClr val="black"/>
                </a:solidFill>
                <a:latin typeface="UD デジタル 教科書体 NP-R" panose="02020400000000000000" pitchFamily="18" charset="-128"/>
                <a:ea typeface="UD デジタル 教科書体 NP-R" panose="02020400000000000000" pitchFamily="18" charset="-128"/>
              </a:rPr>
              <a:t>大阪府警察本部　警務部　高度情報推進局　</a:t>
            </a:r>
            <a:endParaRPr kumimoji="1" lang="en-US" altLang="ja-JP" dirty="0">
              <a:solidFill>
                <a:prstClr val="black"/>
              </a:solidFill>
              <a:latin typeface="UD デジタル 教科書体 NP-R" panose="02020400000000000000" pitchFamily="18" charset="-128"/>
              <a:ea typeface="UD デジタル 教科書体 NP-R" panose="02020400000000000000" pitchFamily="18" charset="-128"/>
            </a:endParaRPr>
          </a:p>
          <a:p>
            <a:pPr lvl="0"/>
            <a:r>
              <a:rPr kumimoji="1" lang="ja-JP" altLang="en-US" dirty="0">
                <a:solidFill>
                  <a:prstClr val="black"/>
                </a:solidFill>
                <a:latin typeface="UD デジタル 教科書体 NP-R" panose="02020400000000000000" pitchFamily="18" charset="-128"/>
                <a:ea typeface="UD デジタル 教科書体 NP-R" panose="02020400000000000000" pitchFamily="18" charset="-128"/>
              </a:rPr>
              <a:t>　　　　　  サイバーセキュリティ</a:t>
            </a:r>
            <a:r>
              <a:rPr kumimoji="1" lang="ja-JP" altLang="en-US">
                <a:solidFill>
                  <a:prstClr val="black"/>
                </a:solidFill>
                <a:latin typeface="UD デジタル 教科書体 NP-R" panose="02020400000000000000" pitchFamily="18" charset="-128"/>
                <a:ea typeface="UD デジタル 教科書体 NP-R" panose="02020400000000000000" pitchFamily="18" charset="-128"/>
              </a:rPr>
              <a:t>対策課　担当者</a:t>
            </a:r>
            <a:endParaRPr kumimoji="1" lang="ja-JP" altLang="en-US" dirty="0">
              <a:solidFill>
                <a:prstClr val="black"/>
              </a:solidFill>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定　員　　先着</a:t>
            </a:r>
            <a:r>
              <a:rPr kumimoji="1" lang="en-US" altLang="ja-JP" sz="2000" dirty="0">
                <a:latin typeface="UD デジタル 教科書体 NP-R" panose="02020400000000000000" pitchFamily="18" charset="-128"/>
                <a:ea typeface="UD デジタル 教科書体 NP-R" panose="02020400000000000000" pitchFamily="18" charset="-128"/>
              </a:rPr>
              <a:t>100</a:t>
            </a:r>
            <a:r>
              <a:rPr kumimoji="1" lang="ja-JP" altLang="en-US" sz="2000" dirty="0">
                <a:latin typeface="UD デジタル 教科書体 NP-R" panose="02020400000000000000" pitchFamily="18" charset="-128"/>
                <a:ea typeface="UD デジタル 教科書体 NP-R" panose="02020400000000000000" pitchFamily="18" charset="-128"/>
              </a:rPr>
              <a:t>名</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申込方法　</a:t>
            </a:r>
            <a:r>
              <a:rPr kumimoji="1" lang="ja-JP" altLang="en-US" sz="2000" dirty="0">
                <a:latin typeface="UD デジタル 教科書体 NP-R" panose="02020400000000000000" pitchFamily="18" charset="-128"/>
                <a:ea typeface="UD デジタル 教科書体 NP-R" panose="02020400000000000000" pitchFamily="18" charset="-128"/>
                <a:hlinkClick r:id="rId2"/>
              </a:rPr>
              <a:t>大阪府行政オンラインシステム</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によりお申し込みください。</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（システムを使用できない場合は、</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ファックスにて裏面参加申込書を</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送付ください。）</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申込締切　令和８年５月</a:t>
            </a:r>
            <a:r>
              <a:rPr kumimoji="1" lang="en-US" altLang="ja-JP" sz="2000" dirty="0">
                <a:latin typeface="UD デジタル 教科書体 NP-R" panose="02020400000000000000" pitchFamily="18" charset="-128"/>
                <a:ea typeface="UD デジタル 教科書体 NP-R" panose="02020400000000000000" pitchFamily="18" charset="-128"/>
              </a:rPr>
              <a:t>25</a:t>
            </a:r>
            <a:r>
              <a:rPr kumimoji="1" lang="ja-JP" altLang="en-US" sz="2000" dirty="0">
                <a:latin typeface="UD デジタル 教科書体 NP-R" panose="02020400000000000000" pitchFamily="18" charset="-128"/>
                <a:ea typeface="UD デジタル 教科書体 NP-R" panose="02020400000000000000" pitchFamily="18" charset="-128"/>
              </a:rPr>
              <a:t>日（月）</a:t>
            </a:r>
            <a:r>
              <a:rPr kumimoji="1" lang="en-US" altLang="ja-JP" sz="2000" dirty="0">
                <a:latin typeface="UD デジタル 教科書体 NP-R" panose="02020400000000000000" pitchFamily="18" charset="-128"/>
                <a:ea typeface="UD デジタル 教科書体 NP-R" panose="02020400000000000000" pitchFamily="18" charset="-128"/>
              </a:rPr>
              <a:t>17</a:t>
            </a:r>
            <a:r>
              <a:rPr kumimoji="1" lang="ja-JP" altLang="en-US" sz="2000" dirty="0">
                <a:latin typeface="UD デジタル 教科書体 NP-R" panose="02020400000000000000" pitchFamily="18" charset="-128"/>
                <a:ea typeface="UD デジタル 教科書体 NP-R" panose="02020400000000000000" pitchFamily="18" charset="-128"/>
              </a:rPr>
              <a:t>時まで</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en-US" altLang="ja-JP"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申込が定員に達した場合、申込期間内であっても</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en-US" altLang="ja-JP"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申込を締め切ります。</a:t>
            </a:r>
            <a:endParaRPr kumimoji="1" lang="en-US" altLang="ja-JP"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主　催　　大阪府・大阪市</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p:txBody>
      </p:sp>
      <p:sp>
        <p:nvSpPr>
          <p:cNvPr id="11" name="角丸四角形吹き出し 10"/>
          <p:cNvSpPr/>
          <p:nvPr/>
        </p:nvSpPr>
        <p:spPr>
          <a:xfrm>
            <a:off x="5437484" y="5937671"/>
            <a:ext cx="1674576" cy="431195"/>
          </a:xfrm>
          <a:prstGeom prst="wedgeRoundRectCallout">
            <a:avLst>
              <a:gd name="adj1" fmla="val 12688"/>
              <a:gd name="adj2" fmla="val 64269"/>
              <a:gd name="adj3" fmla="val 16667"/>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大阪府行政オンライン</a:t>
            </a:r>
            <a:endPar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システムはこちら</a:t>
            </a:r>
            <a:endParaRPr kumimoji="1" lang="ja-JP" altLang="en-US" dirty="0">
              <a:solidFill>
                <a:schemeClr val="tx1"/>
              </a:solidFill>
              <a:latin typeface="UD デジタル 教科書体 NP-R" panose="02020400000000000000" pitchFamily="18" charset="-128"/>
              <a:ea typeface="UD デジタル 教科書体 NP-R" panose="02020400000000000000" pitchFamily="18" charset="-128"/>
            </a:endParaRPr>
          </a:p>
        </p:txBody>
      </p:sp>
      <p:grpSp>
        <p:nvGrpSpPr>
          <p:cNvPr id="10" name="グループ化 9">
            <a:extLst>
              <a:ext uri="{FF2B5EF4-FFF2-40B4-BE49-F238E27FC236}">
                <a16:creationId xmlns:a16="http://schemas.microsoft.com/office/drawing/2014/main" id="{76CEE928-0583-498E-8747-E348D8BF0DE5}"/>
              </a:ext>
            </a:extLst>
          </p:cNvPr>
          <p:cNvGrpSpPr/>
          <p:nvPr/>
        </p:nvGrpSpPr>
        <p:grpSpPr>
          <a:xfrm>
            <a:off x="2855530" y="9121990"/>
            <a:ext cx="4512585" cy="1402870"/>
            <a:chOff x="1414169" y="9091580"/>
            <a:chExt cx="4512585" cy="1402870"/>
          </a:xfrm>
        </p:grpSpPr>
        <p:sp>
          <p:nvSpPr>
            <p:cNvPr id="50" name="テキスト ボックス 49"/>
            <p:cNvSpPr txBox="1">
              <a:spLocks noChangeAspect="1"/>
            </p:cNvSpPr>
            <p:nvPr/>
          </p:nvSpPr>
          <p:spPr>
            <a:xfrm>
              <a:off x="1414169" y="9788155"/>
              <a:ext cx="1705996" cy="461665"/>
            </a:xfrm>
            <a:prstGeom prst="rect">
              <a:avLst/>
            </a:prstGeom>
            <a:noFill/>
          </p:spPr>
          <p:txBody>
            <a:bodyPr wrap="square" rtlCol="0">
              <a:spAutoFit/>
            </a:bodyPr>
            <a:lstStyle/>
            <a:p>
              <a:pPr algn="ctr"/>
              <a:r>
                <a:rPr kumimoji="1" lang="ja-JP" altLang="en-US" sz="1200" spc="-150" dirty="0">
                  <a:latin typeface="UD デジタル 教科書体 NP-R" panose="02020400000000000000" pitchFamily="18" charset="-128"/>
                  <a:ea typeface="UD デジタル 教科書体 NP-R" panose="02020400000000000000" pitchFamily="18" charset="-128"/>
                </a:rPr>
                <a:t>消費者教育推進大使</a:t>
              </a:r>
              <a:endParaRPr kumimoji="1" lang="en-US" altLang="ja-JP" sz="1200" spc="-150" dirty="0">
                <a:latin typeface="UD デジタル 教科書体 NP-R" panose="02020400000000000000" pitchFamily="18" charset="-128"/>
                <a:ea typeface="UD デジタル 教科書体 NP-R" panose="02020400000000000000" pitchFamily="18" charset="-128"/>
              </a:endParaRPr>
            </a:p>
            <a:p>
              <a:pPr algn="ctr"/>
              <a:r>
                <a:rPr kumimoji="1" lang="ja-JP" altLang="en-US" sz="1200" dirty="0">
                  <a:latin typeface="UD デジタル 教科書体 NP-R" panose="02020400000000000000" pitchFamily="18" charset="-128"/>
                  <a:ea typeface="UD デジタル 教科書体 NP-R" panose="02020400000000000000" pitchFamily="18" charset="-128"/>
                </a:rPr>
                <a:t>もずやん</a:t>
              </a:r>
            </a:p>
          </p:txBody>
        </p:sp>
        <p:sp>
          <p:nvSpPr>
            <p:cNvPr id="52" name="テキスト ボックス 51"/>
            <p:cNvSpPr txBox="1">
              <a:spLocks noChangeAspect="1"/>
            </p:cNvSpPr>
            <p:nvPr/>
          </p:nvSpPr>
          <p:spPr>
            <a:xfrm>
              <a:off x="4835055" y="9856065"/>
              <a:ext cx="1091699" cy="276999"/>
            </a:xfrm>
            <a:prstGeom prst="rect">
              <a:avLst/>
            </a:prstGeom>
            <a:noFill/>
          </p:spPr>
          <p:txBody>
            <a:bodyPr wrap="square" rtlCol="0">
              <a:spAutoFit/>
            </a:bodyPr>
            <a:lstStyle/>
            <a:p>
              <a:pPr algn="ctr"/>
              <a:r>
                <a:rPr kumimoji="1" lang="ja-JP" altLang="en-US" sz="1200" dirty="0">
                  <a:latin typeface="UD デジタル 教科書体 NP-R" panose="02020400000000000000" pitchFamily="18" charset="-128"/>
                  <a:ea typeface="UD デジタル 教科書体 NP-R" panose="02020400000000000000" pitchFamily="18" charset="-128"/>
                </a:rPr>
                <a:t>エルちゃん</a:t>
              </a:r>
            </a:p>
          </p:txBody>
        </p:sp>
        <p:pic>
          <p:nvPicPr>
            <p:cNvPr id="49" name="図 48"/>
            <p:cNvPicPr>
              <a:picLocks noChangeAspect="1"/>
            </p:cNvPicPr>
            <p:nvPr/>
          </p:nvPicPr>
          <p:blipFill rotWithShape="1">
            <a:blip r:embed="rId3" cstate="print">
              <a:extLst>
                <a:ext uri="{28A0092B-C50C-407E-A947-70E740481C1C}">
                  <a14:useLocalDpi xmlns:a14="http://schemas.microsoft.com/office/drawing/2010/main" val="0"/>
                </a:ext>
              </a:extLst>
            </a:blip>
            <a:srcRect b="2578"/>
            <a:stretch/>
          </p:blipFill>
          <p:spPr>
            <a:xfrm>
              <a:off x="2659958" y="9091580"/>
              <a:ext cx="1228420" cy="1402870"/>
            </a:xfrm>
            <a:prstGeom prst="rect">
              <a:avLst/>
            </a:prstGeom>
          </p:spPr>
        </p:pic>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27444" y="9238342"/>
              <a:ext cx="1011319" cy="1152000"/>
            </a:xfrm>
            <a:prstGeom prst="rect">
              <a:avLst/>
            </a:prstGeom>
          </p:spPr>
        </p:pic>
      </p:grpSp>
      <p:pic>
        <p:nvPicPr>
          <p:cNvPr id="5" name="図 4">
            <a:extLst>
              <a:ext uri="{FF2B5EF4-FFF2-40B4-BE49-F238E27FC236}">
                <a16:creationId xmlns:a16="http://schemas.microsoft.com/office/drawing/2014/main" id="{A4FD5C05-3FD4-4554-815A-1227A2CC60C4}"/>
              </a:ext>
            </a:extLst>
          </p:cNvPr>
          <p:cNvPicPr>
            <a:picLocks noChangeAspect="1"/>
          </p:cNvPicPr>
          <p:nvPr/>
        </p:nvPicPr>
        <p:blipFill>
          <a:blip r:embed="rId5"/>
          <a:stretch>
            <a:fillRect/>
          </a:stretch>
        </p:blipFill>
        <p:spPr>
          <a:xfrm>
            <a:off x="5730240" y="2055587"/>
            <a:ext cx="1486420" cy="1486420"/>
          </a:xfrm>
          <a:prstGeom prst="rect">
            <a:avLst/>
          </a:prstGeom>
        </p:spPr>
      </p:pic>
      <p:pic>
        <p:nvPicPr>
          <p:cNvPr id="13" name="図 12">
            <a:extLst>
              <a:ext uri="{FF2B5EF4-FFF2-40B4-BE49-F238E27FC236}">
                <a16:creationId xmlns:a16="http://schemas.microsoft.com/office/drawing/2014/main" id="{65A422B2-6BFF-4DFE-95CB-9B265FF90BD9}"/>
              </a:ext>
            </a:extLst>
          </p:cNvPr>
          <p:cNvPicPr>
            <a:picLocks noChangeAspect="1"/>
          </p:cNvPicPr>
          <p:nvPr/>
        </p:nvPicPr>
        <p:blipFill>
          <a:blip r:embed="rId6"/>
          <a:stretch>
            <a:fillRect/>
          </a:stretch>
        </p:blipFill>
        <p:spPr>
          <a:xfrm>
            <a:off x="5865914" y="6611599"/>
            <a:ext cx="1228420" cy="1228420"/>
          </a:xfrm>
          <a:prstGeom prst="rect">
            <a:avLst/>
          </a:prstGeom>
        </p:spPr>
      </p:pic>
    </p:spTree>
    <p:extLst>
      <p:ext uri="{BB962C8B-B14F-4D97-AF65-F5344CB8AC3E}">
        <p14:creationId xmlns:p14="http://schemas.microsoft.com/office/powerpoint/2010/main" val="59113059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263</Words>
  <Application>Microsoft Office PowerPoint</Application>
  <PresentationFormat>ユーザー設定</PresentationFormat>
  <Paragraphs>45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NP-R</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2022-05-02T01:29:16Z</dcterms:created>
  <dcterms:modified xsi:type="dcterms:W3CDTF">2026-04-13T04:44:07Z</dcterms:modified>
</cp:coreProperties>
</file>