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4"/>
  </p:notesMasterIdLst>
  <p:sldIdLst>
    <p:sldId id="259" r:id="rId2"/>
    <p:sldId id="257" r:id="rId3"/>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97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426" autoAdjust="0"/>
    <p:restoredTop sz="94660"/>
  </p:normalViewPr>
  <p:slideViewPr>
    <p:cSldViewPr snapToGrid="0">
      <p:cViewPr varScale="1">
        <p:scale>
          <a:sx n="64" d="100"/>
          <a:sy n="64" d="100"/>
        </p:scale>
        <p:origin x="2741"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1"/>
            <a:ext cx="2945448" cy="497838"/>
          </a:xfrm>
          <a:prstGeom prst="rect">
            <a:avLst/>
          </a:prstGeom>
        </p:spPr>
        <p:txBody>
          <a:bodyPr vert="horz" lIns="91295" tIns="45648" rIns="91295" bIns="4564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644" y="1"/>
            <a:ext cx="2945448" cy="497838"/>
          </a:xfrm>
          <a:prstGeom prst="rect">
            <a:avLst/>
          </a:prstGeom>
        </p:spPr>
        <p:txBody>
          <a:bodyPr vert="horz" lIns="91295" tIns="45648" rIns="91295" bIns="45648" rtlCol="0"/>
          <a:lstStyle>
            <a:lvl1pPr algn="r">
              <a:defRPr sz="1200"/>
            </a:lvl1pPr>
          </a:lstStyle>
          <a:p>
            <a:fld id="{31BA3350-DA54-4555-93E2-5288E4503DFA}" type="datetimeFigureOut">
              <a:rPr kumimoji="1" lang="ja-JP" altLang="en-US" smtClean="0"/>
              <a:t>2025/5/21</a:t>
            </a:fld>
            <a:endParaRPr kumimoji="1" lang="ja-JP" altLang="en-US"/>
          </a:p>
        </p:txBody>
      </p:sp>
      <p:sp>
        <p:nvSpPr>
          <p:cNvPr id="4" name="スライド イメージ プレースホルダー 3"/>
          <p:cNvSpPr>
            <a:spLocks noGrp="1" noRot="1" noChangeAspect="1"/>
          </p:cNvSpPr>
          <p:nvPr>
            <p:ph type="sldImg" idx="2"/>
          </p:nvPr>
        </p:nvSpPr>
        <p:spPr>
          <a:xfrm>
            <a:off x="2214563" y="1241425"/>
            <a:ext cx="2368550" cy="3349625"/>
          </a:xfrm>
          <a:prstGeom prst="rect">
            <a:avLst/>
          </a:prstGeom>
          <a:noFill/>
          <a:ln w="12700">
            <a:solidFill>
              <a:prstClr val="black"/>
            </a:solidFill>
          </a:ln>
        </p:spPr>
        <p:txBody>
          <a:bodyPr vert="horz" lIns="91295" tIns="45648" rIns="91295" bIns="45648" rtlCol="0" anchor="ctr"/>
          <a:lstStyle/>
          <a:p>
            <a:endParaRPr lang="ja-JP" altLang="en-US"/>
          </a:p>
        </p:txBody>
      </p:sp>
      <p:sp>
        <p:nvSpPr>
          <p:cNvPr id="5" name="ノート プレースホルダー 4"/>
          <p:cNvSpPr>
            <a:spLocks noGrp="1"/>
          </p:cNvSpPr>
          <p:nvPr>
            <p:ph type="body" sz="quarter" idx="3"/>
          </p:nvPr>
        </p:nvSpPr>
        <p:spPr>
          <a:xfrm>
            <a:off x="680086" y="4777028"/>
            <a:ext cx="5437506" cy="3908187"/>
          </a:xfrm>
          <a:prstGeom prst="rect">
            <a:avLst/>
          </a:prstGeom>
        </p:spPr>
        <p:txBody>
          <a:bodyPr vert="horz" lIns="91295" tIns="45648" rIns="91295" bIns="4564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428801"/>
            <a:ext cx="2945448" cy="497838"/>
          </a:xfrm>
          <a:prstGeom prst="rect">
            <a:avLst/>
          </a:prstGeom>
        </p:spPr>
        <p:txBody>
          <a:bodyPr vert="horz" lIns="91295" tIns="45648" rIns="91295" bIns="4564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644" y="9428801"/>
            <a:ext cx="2945448" cy="497838"/>
          </a:xfrm>
          <a:prstGeom prst="rect">
            <a:avLst/>
          </a:prstGeom>
        </p:spPr>
        <p:txBody>
          <a:bodyPr vert="horz" lIns="91295" tIns="45648" rIns="91295" bIns="45648" rtlCol="0" anchor="b"/>
          <a:lstStyle>
            <a:lvl1pPr algn="r">
              <a:defRPr sz="1200"/>
            </a:lvl1pPr>
          </a:lstStyle>
          <a:p>
            <a:fld id="{A0C047DD-658A-4F61-A74D-016BBAFB5397}" type="slidenum">
              <a:rPr kumimoji="1" lang="ja-JP" altLang="en-US" smtClean="0"/>
              <a:t>‹#›</a:t>
            </a:fld>
            <a:endParaRPr kumimoji="1" lang="ja-JP" altLang="en-US"/>
          </a:p>
        </p:txBody>
      </p:sp>
    </p:spTree>
    <p:extLst>
      <p:ext uri="{BB962C8B-B14F-4D97-AF65-F5344CB8AC3E}">
        <p14:creationId xmlns:p14="http://schemas.microsoft.com/office/powerpoint/2010/main" val="28091171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2072030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3823799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2009622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2375810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605408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791835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3134359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829105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9981570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771728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E4D9CA3-06B0-4C21-AA2D-DCF9C1AA2CDE}" type="datetimeFigureOut">
              <a:rPr kumimoji="1" lang="ja-JP" altLang="en-US" smtClean="0"/>
              <a:t>2025/5/21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455618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5E4D9CA3-06B0-4C21-AA2D-DCF9C1AA2CDE}" type="datetimeFigureOut">
              <a:rPr kumimoji="1" lang="ja-JP" altLang="en-US" smtClean="0"/>
              <a:t>2025/5/21</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01D95726-8536-4250-89C3-6D46534D1386}" type="slidenum">
              <a:rPr kumimoji="1" lang="ja-JP" altLang="en-US" smtClean="0"/>
              <a:t>‹#›</a:t>
            </a:fld>
            <a:endParaRPr kumimoji="1" lang="ja-JP" altLang="en-US"/>
          </a:p>
        </p:txBody>
      </p:sp>
    </p:spTree>
    <p:extLst>
      <p:ext uri="{BB962C8B-B14F-4D97-AF65-F5344CB8AC3E}">
        <p14:creationId xmlns:p14="http://schemas.microsoft.com/office/powerpoint/2010/main" val="1115340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gpos.task-asp.net/cu/270008/ea/residents/procedures/apply/e28373ef-36e8-4bbd-8cb9-bdc574e916e6/start" TargetMode="External"/><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2"/>
          <p:cNvGrpSpPr/>
          <p:nvPr/>
        </p:nvGrpSpPr>
        <p:grpSpPr>
          <a:xfrm>
            <a:off x="339993" y="240740"/>
            <a:ext cx="6927536" cy="510328"/>
            <a:chOff x="177801" y="479608"/>
            <a:chExt cx="6927536" cy="510328"/>
          </a:xfrm>
        </p:grpSpPr>
        <p:sp>
          <p:nvSpPr>
            <p:cNvPr id="8" name="角丸四角形 15"/>
            <p:cNvSpPr>
              <a:spLocks noChangeArrowheads="1"/>
            </p:cNvSpPr>
            <p:nvPr/>
          </p:nvSpPr>
          <p:spPr bwMode="auto">
            <a:xfrm>
              <a:off x="5245423" y="479608"/>
              <a:ext cx="1859914" cy="457200"/>
            </a:xfrm>
            <a:prstGeom prst="roundRect">
              <a:avLst>
                <a:gd name="adj" fmla="val 16667"/>
              </a:avLst>
            </a:prstGeom>
            <a:solidFill>
              <a:srgbClr val="00B050"/>
            </a:solidFill>
            <a:ln>
              <a:solidFill>
                <a:srgbClr val="00B050"/>
              </a:solidFill>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bg1"/>
                </a:solidFill>
                <a:effectLst/>
                <a:latin typeface="UD デジタル 教科書体 NP-R" panose="02020400000000000000" pitchFamily="18" charset="-128"/>
                <a:ea typeface="UD デジタル 教科書体 NP-R" panose="02020400000000000000" pitchFamily="18" charset="-128"/>
              </a:endParaRPr>
            </a:p>
          </p:txBody>
        </p:sp>
        <p:sp>
          <p:nvSpPr>
            <p:cNvPr id="9" name="Rectangle 7"/>
            <p:cNvSpPr>
              <a:spLocks noChangeArrowheads="1"/>
            </p:cNvSpPr>
            <p:nvPr/>
          </p:nvSpPr>
          <p:spPr bwMode="auto">
            <a:xfrm>
              <a:off x="258759" y="522862"/>
              <a:ext cx="472437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indent="152400" defTabSz="914400" eaLnBrk="0" fontAlgn="base" hangingPunct="0">
                <a:spcBef>
                  <a:spcPct val="0"/>
                </a:spcBef>
                <a:spcAft>
                  <a:spcPct val="0"/>
                </a:spcAft>
              </a:pPr>
              <a:r>
                <a:rPr kumimoji="0" lang="ja-JP" altLang="ja-JP"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令和</a:t>
              </a:r>
              <a:r>
                <a:rPr kumimoji="0" lang="ja-JP" altLang="en-US"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７</a:t>
              </a:r>
              <a:r>
                <a:rPr lang="ja-JP" altLang="ja-JP" dirty="0">
                  <a:latin typeface="UD デジタル 教科書体 NP-R" panose="02020400000000000000" pitchFamily="18" charset="-128"/>
                  <a:ea typeface="UD デジタル 教科書体 NP-R" panose="02020400000000000000" pitchFamily="18" charset="-128"/>
                </a:rPr>
                <a:t>年度大阪府市連携</a:t>
              </a:r>
              <a:r>
                <a:rPr lang="ja-JP" altLang="en-US" dirty="0">
                  <a:latin typeface="UD デジタル 教科書体 NP-R" panose="02020400000000000000" pitchFamily="18" charset="-128"/>
                  <a:ea typeface="UD デジタル 教科書体 NP-R" panose="02020400000000000000" pitchFamily="18" charset="-128"/>
                </a:rPr>
                <a:t>消費者月間</a:t>
              </a:r>
              <a:r>
                <a:rPr lang="ja-JP" altLang="ja-JP" dirty="0">
                  <a:latin typeface="UD デジタル 教科書体 NP-R" panose="02020400000000000000" pitchFamily="18" charset="-128"/>
                  <a:ea typeface="UD デジタル 教科書体 NP-R" panose="02020400000000000000" pitchFamily="18" charset="-128"/>
                </a:rPr>
                <a:t>講演会</a:t>
              </a:r>
            </a:p>
          </p:txBody>
        </p:sp>
        <p:sp>
          <p:nvSpPr>
            <p:cNvPr id="17" name="角丸四角形 15"/>
            <p:cNvSpPr>
              <a:spLocks noChangeArrowheads="1"/>
            </p:cNvSpPr>
            <p:nvPr/>
          </p:nvSpPr>
          <p:spPr bwMode="auto">
            <a:xfrm>
              <a:off x="177801" y="884138"/>
              <a:ext cx="6924674" cy="105798"/>
            </a:xfrm>
            <a:prstGeom prst="roundRect">
              <a:avLst>
                <a:gd name="adj" fmla="val 0"/>
              </a:avLst>
            </a:prstGeom>
            <a:solidFill>
              <a:srgbClr val="00B050"/>
            </a:solidFill>
            <a:ln>
              <a:noFill/>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bg1"/>
                </a:solidFill>
                <a:effectLst/>
                <a:latin typeface="UD デジタル 教科書体 NP-R" panose="02020400000000000000" pitchFamily="18" charset="-128"/>
                <a:ea typeface="UD デジタル 教科書体 NP-R" panose="02020400000000000000" pitchFamily="18" charset="-128"/>
              </a:endParaRPr>
            </a:p>
          </p:txBody>
        </p:sp>
        <p:sp>
          <p:nvSpPr>
            <p:cNvPr id="16" name="テキスト ボックス 15"/>
            <p:cNvSpPr txBox="1"/>
            <p:nvPr/>
          </p:nvSpPr>
          <p:spPr>
            <a:xfrm>
              <a:off x="5418113" y="517770"/>
              <a:ext cx="1574212" cy="369332"/>
            </a:xfrm>
            <a:prstGeom prst="rect">
              <a:avLst/>
            </a:prstGeom>
            <a:noFill/>
          </p:spPr>
          <p:txBody>
            <a:bodyPr wrap="square" rtlCol="0">
              <a:spAutoFit/>
            </a:bodyPr>
            <a:lstStyle/>
            <a:p>
              <a:r>
                <a:rPr lang="ja-JP" altLang="en-US" b="1" dirty="0">
                  <a:solidFill>
                    <a:schemeClr val="bg1"/>
                  </a:solidFill>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無料セミナー</a:t>
              </a:r>
              <a:endParaRPr kumimoji="1" lang="ja-JP" altLang="en-US" b="1" dirty="0">
                <a:latin typeface="UD デジタル 教科書体 NP-R" panose="02020400000000000000" pitchFamily="18" charset="-128"/>
                <a:ea typeface="UD デジタル 教科書体 NP-R" panose="02020400000000000000" pitchFamily="18" charset="-128"/>
              </a:endParaRPr>
            </a:p>
          </p:txBody>
        </p:sp>
      </p:grpSp>
      <p:sp>
        <p:nvSpPr>
          <p:cNvPr id="19" name="角丸四角形 15"/>
          <p:cNvSpPr>
            <a:spLocks noChangeArrowheads="1"/>
          </p:cNvSpPr>
          <p:nvPr/>
        </p:nvSpPr>
        <p:spPr bwMode="auto">
          <a:xfrm>
            <a:off x="339993" y="1919144"/>
            <a:ext cx="6924674" cy="105798"/>
          </a:xfrm>
          <a:prstGeom prst="roundRect">
            <a:avLst>
              <a:gd name="adj" fmla="val 0"/>
            </a:avLst>
          </a:prstGeom>
          <a:solidFill>
            <a:srgbClr val="00B050"/>
          </a:solidFill>
          <a:ln>
            <a:solidFill>
              <a:srgbClr val="00B050"/>
            </a:solidFill>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ja-JP" altLang="ja-JP" sz="1800" b="0" i="0" u="none" strike="noStrike" cap="none" normalizeH="0" baseline="0" dirty="0">
              <a:ln>
                <a:noFill/>
              </a:ln>
              <a:solidFill>
                <a:schemeClr val="bg1"/>
              </a:solidFill>
              <a:effectLst/>
              <a:latin typeface="UD デジタル 教科書体 NP-R" panose="02020400000000000000" pitchFamily="18" charset="-128"/>
              <a:ea typeface="UD デジタル 教科書体 NP-R" panose="02020400000000000000" pitchFamily="18" charset="-128"/>
            </a:endParaRPr>
          </a:p>
        </p:txBody>
      </p:sp>
      <p:sp>
        <p:nvSpPr>
          <p:cNvPr id="2049" name="テキスト ボックス 2048"/>
          <p:cNvSpPr txBox="1"/>
          <p:nvPr/>
        </p:nvSpPr>
        <p:spPr>
          <a:xfrm>
            <a:off x="132653" y="916531"/>
            <a:ext cx="7294735" cy="861774"/>
          </a:xfrm>
          <a:prstGeom prst="rect">
            <a:avLst/>
          </a:prstGeom>
          <a:noFill/>
        </p:spPr>
        <p:txBody>
          <a:bodyPr wrap="square" rtlCol="0">
            <a:spAutoFit/>
          </a:bodyPr>
          <a:lstStyle/>
          <a:p>
            <a:pPr algn="ctr"/>
            <a:r>
              <a:rPr kumimoji="1" lang="ja-JP" altLang="en-US" sz="2600" b="1" dirty="0">
                <a:latin typeface="UD デジタル 教科書体 NP-R" panose="02020400000000000000" pitchFamily="18" charset="-128"/>
                <a:ea typeface="UD デジタル 教科書体 NP-R" panose="02020400000000000000" pitchFamily="18" charset="-128"/>
              </a:rPr>
              <a:t>明日の地球を救うため、消費者にできること</a:t>
            </a:r>
            <a:endParaRPr kumimoji="1" lang="en-US" altLang="ja-JP" sz="2600" b="1" dirty="0">
              <a:latin typeface="UD デジタル 教科書体 NP-R" panose="02020400000000000000" pitchFamily="18" charset="-128"/>
              <a:ea typeface="UD デジタル 教科書体 NP-R" panose="02020400000000000000" pitchFamily="18" charset="-128"/>
            </a:endParaRPr>
          </a:p>
          <a:p>
            <a:pPr algn="ctr"/>
            <a:r>
              <a:rPr kumimoji="1" lang="ja-JP" altLang="en-US" sz="2400" b="1" dirty="0">
                <a:latin typeface="UD デジタル 教科書体 NP-R" panose="02020400000000000000" pitchFamily="18" charset="-128"/>
                <a:ea typeface="UD デジタル 教科書体 NP-R" panose="02020400000000000000" pitchFamily="18" charset="-128"/>
              </a:rPr>
              <a:t>みんなで地球を守る消費行動</a:t>
            </a:r>
            <a:r>
              <a:rPr kumimoji="1" lang="ja-JP" altLang="en-US" sz="2400" b="1">
                <a:latin typeface="UD デジタル 教科書体 NP-R" panose="02020400000000000000" pitchFamily="18" charset="-128"/>
                <a:ea typeface="UD デジタル 教科書体 NP-R" panose="02020400000000000000" pitchFamily="18" charset="-128"/>
              </a:rPr>
              <a:t>を始めましょう</a:t>
            </a:r>
            <a:endParaRPr kumimoji="1" lang="ja-JP" altLang="en-US" sz="2400" b="1" dirty="0">
              <a:latin typeface="UD デジタル 教科書体 NP-R" panose="02020400000000000000" pitchFamily="18" charset="-128"/>
              <a:ea typeface="UD デジタル 教科書体 NP-R" panose="02020400000000000000" pitchFamily="18" charset="-128"/>
            </a:endParaRPr>
          </a:p>
        </p:txBody>
      </p:sp>
      <p:sp>
        <p:nvSpPr>
          <p:cNvPr id="7" name="テキスト ボックス 2"/>
          <p:cNvSpPr txBox="1">
            <a:spLocks noChangeArrowheads="1"/>
          </p:cNvSpPr>
          <p:nvPr/>
        </p:nvSpPr>
        <p:spPr bwMode="auto">
          <a:xfrm>
            <a:off x="380560" y="2141288"/>
            <a:ext cx="5441120" cy="1638670"/>
          </a:xfrm>
          <a:prstGeom prst="rect">
            <a:avLst/>
          </a:prstGeom>
          <a:noFill/>
          <a:ln w="6350">
            <a:noFill/>
            <a:miter lim="800000"/>
            <a:headEnd/>
            <a:tailEnd/>
          </a:ln>
        </p:spPr>
        <p:txBody>
          <a:bodyPr vert="horz" wrap="square" lIns="91440" tIns="45720" rIns="91440" bIns="45720" numCol="1" anchor="t" anchorCtr="0" compatLnSpc="1">
            <a:prstTxWarp prst="textNoShape">
              <a:avLst/>
            </a:prstTxWarp>
          </a:bodyPr>
          <a:lstStyle>
            <a:lvl1pPr indent="1778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177800" algn="l" defTabSz="914400" rtl="0" eaLnBrk="0" fontAlgn="base" latinLnBrk="0" hangingPunct="0">
              <a:lnSpc>
                <a:spcPct val="100000"/>
              </a:lnSpc>
              <a:spcBef>
                <a:spcPct val="0"/>
              </a:spcBef>
              <a:spcAft>
                <a:spcPct val="0"/>
              </a:spcAft>
              <a:buClrTx/>
              <a:buSzTx/>
              <a:buFontTx/>
              <a:buNone/>
              <a:tabLst/>
            </a:pPr>
            <a:r>
              <a:rPr kumimoji="0" lang="ja-JP" altLang="en-US" sz="150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近年、地球温暖化による気候変動が深刻化しています。持続可能な社会を将来世代に引き継ぐため</a:t>
            </a:r>
            <a:r>
              <a:rPr lang="ja-JP" altLang="en-US" sz="15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に、今、</a:t>
            </a:r>
            <a:r>
              <a:rPr kumimoji="0" lang="ja-JP" altLang="en-US" sz="150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私たち消費者の地球環境に配慮した消費行動が求められています。</a:t>
            </a:r>
          </a:p>
          <a:p>
            <a:pPr marL="0" marR="0" lvl="0" indent="177800" algn="l" defTabSz="914400" rtl="0" eaLnBrk="0" fontAlgn="base" latinLnBrk="0" hangingPunct="0">
              <a:lnSpc>
                <a:spcPct val="100000"/>
              </a:lnSpc>
              <a:spcBef>
                <a:spcPct val="0"/>
              </a:spcBef>
              <a:spcAft>
                <a:spcPct val="0"/>
              </a:spcAft>
              <a:buClrTx/>
              <a:buSzTx/>
              <a:buFontTx/>
              <a:buNone/>
              <a:tabLst/>
            </a:pPr>
            <a:r>
              <a:rPr kumimoji="0" lang="ja-JP" altLang="en-US" sz="150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rPr>
              <a:t>本講演会では、私たちの身近な生活の中で、地球温暖化防止のために消費者ができること、地球環境に配慮した消費行動の実践例などについて分かりやすくお話しします。</a:t>
            </a:r>
          </a:p>
          <a:p>
            <a:pPr marL="0" marR="0" lvl="0" indent="177800" algn="l" defTabSz="914400" rtl="0" eaLnBrk="0" fontAlgn="base" latinLnBrk="0" hangingPunct="0">
              <a:lnSpc>
                <a:spcPct val="100000"/>
              </a:lnSpc>
              <a:spcBef>
                <a:spcPct val="0"/>
              </a:spcBef>
              <a:spcAft>
                <a:spcPct val="0"/>
              </a:spcAft>
              <a:buClrTx/>
              <a:buSzTx/>
              <a:buFontTx/>
              <a:buNone/>
              <a:tabLst/>
            </a:pPr>
            <a:endParaRPr kumimoji="0" lang="ja-JP" altLang="ja-JP" sz="1500" i="0" u="none" strike="noStrike" cap="none" normalizeH="0" baseline="0" dirty="0">
              <a:ln>
                <a:noFill/>
              </a:ln>
              <a:effectLst/>
              <a:latin typeface="UD デジタル 教科書体 NP-R" panose="02020400000000000000" pitchFamily="18" charset="-128"/>
              <a:ea typeface="UD デジタル 教科書体 NP-R" panose="02020400000000000000" pitchFamily="18" charset="-128"/>
            </a:endParaRPr>
          </a:p>
        </p:txBody>
      </p:sp>
      <p:grpSp>
        <p:nvGrpSpPr>
          <p:cNvPr id="36" name="グループ化 35">
            <a:extLst>
              <a:ext uri="{FF2B5EF4-FFF2-40B4-BE49-F238E27FC236}">
                <a16:creationId xmlns:a16="http://schemas.microsoft.com/office/drawing/2014/main" id="{6843BD28-87FB-4C62-BA1E-2390926203CE}"/>
              </a:ext>
            </a:extLst>
          </p:cNvPr>
          <p:cNvGrpSpPr/>
          <p:nvPr/>
        </p:nvGrpSpPr>
        <p:grpSpPr>
          <a:xfrm>
            <a:off x="545474" y="9784313"/>
            <a:ext cx="985558" cy="814455"/>
            <a:chOff x="1911069" y="5784700"/>
            <a:chExt cx="936874" cy="773827"/>
          </a:xfrm>
        </p:grpSpPr>
        <p:pic>
          <p:nvPicPr>
            <p:cNvPr id="37" name="図 36">
              <a:extLst>
                <a:ext uri="{FF2B5EF4-FFF2-40B4-BE49-F238E27FC236}">
                  <a16:creationId xmlns:a16="http://schemas.microsoft.com/office/drawing/2014/main" id="{B6EC34B2-5AD3-4B21-97D2-243EDCCECEE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11069" y="5784700"/>
              <a:ext cx="936874" cy="586431"/>
            </a:xfrm>
            <a:prstGeom prst="rect">
              <a:avLst/>
            </a:prstGeom>
          </p:spPr>
        </p:pic>
        <p:sp>
          <p:nvSpPr>
            <p:cNvPr id="43" name="テキスト ボックス 17">
              <a:extLst>
                <a:ext uri="{FF2B5EF4-FFF2-40B4-BE49-F238E27FC236}">
                  <a16:creationId xmlns:a16="http://schemas.microsoft.com/office/drawing/2014/main" id="{11296991-AC6D-458D-BE1A-1CB6525B392B}"/>
                </a:ext>
              </a:extLst>
            </p:cNvPr>
            <p:cNvSpPr txBox="1"/>
            <p:nvPr/>
          </p:nvSpPr>
          <p:spPr>
            <a:xfrm>
              <a:off x="1955976" y="6339210"/>
              <a:ext cx="855167" cy="219317"/>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en-US" altLang="ja-JP" sz="900" dirty="0">
                  <a:latin typeface="UD デジタル 教科書体 NP-R" panose="02020400000000000000" pitchFamily="18" charset="-128"/>
                  <a:ea typeface="UD デジタル 教科書体 NP-R" panose="02020400000000000000" pitchFamily="18" charset="-128"/>
                </a:rPr>
                <a:t>©Expo 2025</a:t>
              </a:r>
              <a:endParaRPr kumimoji="1" lang="ja-JP" altLang="en-US" sz="900" dirty="0">
                <a:latin typeface="UD デジタル 教科書体 NP-R" panose="02020400000000000000" pitchFamily="18" charset="-128"/>
                <a:ea typeface="UD デジタル 教科書体 NP-R" panose="02020400000000000000" pitchFamily="18" charset="-128"/>
              </a:endParaRPr>
            </a:p>
          </p:txBody>
        </p:sp>
      </p:grpSp>
      <p:sp>
        <p:nvSpPr>
          <p:cNvPr id="4" name="テキスト ボックス 4"/>
          <p:cNvSpPr txBox="1">
            <a:spLocks noChangeArrowheads="1"/>
          </p:cNvSpPr>
          <p:nvPr/>
        </p:nvSpPr>
        <p:spPr bwMode="auto">
          <a:xfrm>
            <a:off x="339992" y="3704506"/>
            <a:ext cx="6924675" cy="5963461"/>
          </a:xfrm>
          <a:prstGeom prst="rect">
            <a:avLst/>
          </a:prstGeom>
          <a:solidFill>
            <a:srgbClr val="FFFFFF"/>
          </a:solidFill>
          <a:ln w="38100">
            <a:solidFill>
              <a:srgbClr val="00B050"/>
            </a:solidFill>
            <a:miter lim="800000"/>
            <a:headEnd/>
            <a:tailEnd/>
          </a:ln>
        </p:spPr>
        <p:txBody>
          <a:bodyPr vert="horz" wrap="square" lIns="91440" tIns="45720" rIns="91440" bIns="45720" numCol="1" anchor="t" anchorCtr="0" compatLnSpc="1">
            <a:prstTxWarp prst="textNoShape">
              <a:avLst/>
            </a:prstTxWarp>
          </a:bodyPr>
          <a:lstStyle>
            <a:lvl1pPr indent="7620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762000" algn="l" defTabSz="914400" rtl="0" eaLnBrk="0" fontAlgn="base" latinLnBrk="0" hangingPunct="0">
              <a:lnSpc>
                <a:spcPct val="100000"/>
              </a:lnSpc>
              <a:spcBef>
                <a:spcPct val="0"/>
              </a:spcBef>
              <a:spcAft>
                <a:spcPct val="0"/>
              </a:spcAft>
              <a:buClrTx/>
              <a:buSzTx/>
              <a:buFontTx/>
              <a:buNone/>
              <a:tabLst/>
            </a:pPr>
            <a:r>
              <a:rPr kumimoji="0" lang="ja-JP" altLang="en-US" sz="12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a:t>
            </a:r>
            <a:endParaRPr kumimoji="0" lang="ja-JP" altLang="en-US" sz="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lang="en-US" altLang="ja-JP" sz="24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lang="en-US" altLang="ja-JP" sz="24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lang="en-US" altLang="ja-JP" sz="24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ja-JP" altLang="en-US" sz="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lang="en-US" altLang="ja-JP" sz="24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lang="en-US" altLang="ja-JP" sz="24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marL="0" marR="0" lvl="0" indent="762000" algn="l" defTabSz="914400" rtl="0" eaLnBrk="0" fontAlgn="base" latinLnBrk="0" hangingPunct="0">
              <a:lnSpc>
                <a:spcPct val="100000"/>
              </a:lnSpc>
              <a:spcBef>
                <a:spcPct val="0"/>
              </a:spcBef>
              <a:spcAft>
                <a:spcPct val="0"/>
              </a:spcAft>
              <a:buClrTx/>
              <a:buSzTx/>
              <a:buFontTx/>
              <a:buNone/>
              <a:tabLst/>
            </a:pPr>
            <a:endParaRPr kumimoji="0" lang="en-US" altLang="ja-JP" sz="2400" b="0" i="0" u="none" strike="noStrike" cap="none" normalizeH="0" baseline="0" dirty="0">
              <a:ln>
                <a:noFill/>
              </a:ln>
              <a:solidFill>
                <a:schemeClr val="tx1"/>
              </a:solidFill>
              <a:effectLst/>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p:txBody>
      </p:sp>
      <p:sp>
        <p:nvSpPr>
          <p:cNvPr id="18" name="テキスト ボックス 17"/>
          <p:cNvSpPr txBox="1"/>
          <p:nvPr/>
        </p:nvSpPr>
        <p:spPr>
          <a:xfrm>
            <a:off x="420951" y="3741072"/>
            <a:ext cx="6853104" cy="6140142"/>
          </a:xfrm>
          <a:prstGeom prst="rect">
            <a:avLst/>
          </a:prstGeom>
          <a:noFill/>
        </p:spPr>
        <p:txBody>
          <a:bodyPr wrap="square" rtlCol="0">
            <a:spAutoFit/>
          </a:bodyPr>
          <a:lstStyle/>
          <a:p>
            <a:pPr lvl="0"/>
            <a:endParaRPr lang="en-US" altLang="ja-JP" sz="5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　き　　令和７年</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5</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月</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30</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日（金）</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15</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時～</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16</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時</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30</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分</a:t>
            </a:r>
            <a:endPar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endParaRPr lang="en-US" altLang="ja-JP" sz="1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ところ　　大阪市中央区役所</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703</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704</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会議室</a:t>
            </a:r>
            <a:endPar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　　　　　（大阪市中央区久太郎町</a:t>
            </a:r>
            <a:r>
              <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1-2-27</a:t>
            </a:r>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a:t>
            </a:r>
            <a:endParaRPr lang="en-US" altLang="ja-JP"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endParaRPr lang="en-US" altLang="ja-JP" sz="1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endParaRPr>
          </a:p>
          <a:p>
            <a:pPr lvl="0"/>
            <a:r>
              <a:rPr lang="ja-JP" altLang="en-US" sz="2000" dirty="0">
                <a:latin typeface="UD デジタル 教科書体 NP-R" panose="02020400000000000000" pitchFamily="18" charset="-128"/>
                <a:ea typeface="UD デジタル 教科書体 NP-R" panose="02020400000000000000" pitchFamily="18" charset="-128"/>
                <a:cs typeface="Times New Roman" panose="02020603050405020304" pitchFamily="18" charset="0"/>
              </a:rPr>
              <a:t>講　師　　赤坂 真由美</a:t>
            </a:r>
            <a:endParaRPr kumimoji="1" lang="ja-JP" altLang="en-US" sz="2000" dirty="0">
              <a:solidFill>
                <a:prstClr val="black"/>
              </a:solidFill>
              <a:latin typeface="UD デジタル 教科書体 NP-R" panose="02020400000000000000" pitchFamily="18" charset="-128"/>
              <a:ea typeface="UD デジタル 教科書体 NP-R" panose="02020400000000000000" pitchFamily="18" charset="-128"/>
            </a:endParaRPr>
          </a:p>
          <a:p>
            <a:pPr lvl="0"/>
            <a:r>
              <a:rPr kumimoji="1" lang="ja-JP" altLang="en-US" dirty="0">
                <a:solidFill>
                  <a:prstClr val="black"/>
                </a:solidFill>
                <a:latin typeface="UD デジタル 教科書体 NP-R" panose="02020400000000000000" pitchFamily="18" charset="-128"/>
                <a:ea typeface="UD デジタル 教科書体 NP-R" panose="02020400000000000000" pitchFamily="18" charset="-128"/>
              </a:rPr>
              <a:t>　　　　　  </a:t>
            </a:r>
            <a:r>
              <a:rPr kumimoji="1" lang="ja-JP" altLang="en-US" sz="1600" dirty="0">
                <a:solidFill>
                  <a:prstClr val="black"/>
                </a:solidFill>
                <a:latin typeface="UD デジタル 教科書体 NP-R" panose="02020400000000000000" pitchFamily="18" charset="-128"/>
                <a:ea typeface="UD デジタル 教科書体 NP-R" panose="02020400000000000000" pitchFamily="18" charset="-128"/>
              </a:rPr>
              <a:t>大阪府地球温暖化防止活動推進センター　</a:t>
            </a:r>
            <a:endParaRPr kumimoji="1" lang="en-US" altLang="ja-JP" sz="1600" dirty="0">
              <a:solidFill>
                <a:prstClr val="black"/>
              </a:solidFill>
              <a:latin typeface="UD デジタル 教科書体 NP-R" panose="02020400000000000000" pitchFamily="18" charset="-128"/>
              <a:ea typeface="UD デジタル 教科書体 NP-R" panose="02020400000000000000" pitchFamily="18" charset="-128"/>
            </a:endParaRPr>
          </a:p>
          <a:p>
            <a:pPr lvl="0"/>
            <a:r>
              <a:rPr kumimoji="1" lang="ja-JP" altLang="en-US" sz="1600" dirty="0">
                <a:solidFill>
                  <a:prstClr val="black"/>
                </a:solidFill>
                <a:latin typeface="UD デジタル 教科書体 NP-R" panose="02020400000000000000" pitchFamily="18" charset="-128"/>
                <a:ea typeface="UD デジタル 教科書体 NP-R" panose="02020400000000000000" pitchFamily="18" charset="-128"/>
              </a:rPr>
              <a:t>　　　　　　 コーディネーター</a:t>
            </a:r>
            <a:endParaRPr kumimoji="1" lang="ja-JP" altLang="en-US" sz="1400" dirty="0">
              <a:solidFill>
                <a:prstClr val="black"/>
              </a:solidFill>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定　員　　先着</a:t>
            </a:r>
            <a:r>
              <a:rPr kumimoji="1" lang="en-US" altLang="ja-JP" sz="2000" dirty="0">
                <a:latin typeface="UD デジタル 教科書体 NP-R" panose="02020400000000000000" pitchFamily="18" charset="-128"/>
                <a:ea typeface="UD デジタル 教科書体 NP-R" panose="02020400000000000000" pitchFamily="18" charset="-128"/>
              </a:rPr>
              <a:t>100</a:t>
            </a:r>
            <a:r>
              <a:rPr kumimoji="1" lang="ja-JP" altLang="en-US" sz="2000" dirty="0">
                <a:latin typeface="UD デジタル 教科書体 NP-R" panose="02020400000000000000" pitchFamily="18" charset="-128"/>
                <a:ea typeface="UD デジタル 教科書体 NP-R" panose="02020400000000000000" pitchFamily="18" charset="-128"/>
              </a:rPr>
              <a:t>名</a:t>
            </a:r>
            <a:endParaRPr kumimoji="1" lang="en-US" altLang="ja-JP" sz="2000" dirty="0">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申込方法　</a:t>
            </a:r>
            <a:r>
              <a:rPr kumimoji="1" lang="ja-JP" altLang="en-US" sz="2000" dirty="0">
                <a:latin typeface="UD デジタル 教科書体 NP-R" panose="02020400000000000000" pitchFamily="18" charset="-128"/>
                <a:ea typeface="UD デジタル 教科書体 NP-R" panose="02020400000000000000" pitchFamily="18" charset="-128"/>
                <a:hlinkClick r:id="rId3"/>
              </a:rPr>
              <a:t>大阪府行政オンラインシステム</a:t>
            </a:r>
            <a:endParaRPr kumimoji="1" lang="en-US" altLang="ja-JP" sz="2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　　　　　によりお申し込みください。</a:t>
            </a:r>
            <a:endParaRPr kumimoji="1" lang="en-US" altLang="ja-JP" sz="2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　　　　　</a:t>
            </a:r>
            <a:r>
              <a:rPr kumimoji="1" lang="ja-JP" altLang="en-US" sz="1600" dirty="0">
                <a:latin typeface="UD デジタル 教科書体 NP-R" panose="02020400000000000000" pitchFamily="18" charset="-128"/>
                <a:ea typeface="UD デジタル 教科書体 NP-R" panose="02020400000000000000" pitchFamily="18" charset="-128"/>
              </a:rPr>
              <a:t>（システムを使用できない場合は、</a:t>
            </a:r>
            <a:endParaRPr kumimoji="1" lang="en-US" altLang="ja-JP" sz="1600" dirty="0">
              <a:latin typeface="UD デジタル 教科書体 NP-R" panose="02020400000000000000" pitchFamily="18" charset="-128"/>
              <a:ea typeface="UD デジタル 教科書体 NP-R" panose="02020400000000000000" pitchFamily="18" charset="-128"/>
            </a:endParaRPr>
          </a:p>
          <a:p>
            <a:r>
              <a:rPr kumimoji="1" lang="ja-JP" altLang="en-US" sz="1600" dirty="0">
                <a:latin typeface="UD デジタル 教科書体 NP-R" panose="02020400000000000000" pitchFamily="18" charset="-128"/>
                <a:ea typeface="UD デジタル 教科書体 NP-R" panose="02020400000000000000" pitchFamily="18" charset="-128"/>
              </a:rPr>
              <a:t>　　　　　　　ファックスにて裏面参加申込書を</a:t>
            </a:r>
            <a:endParaRPr kumimoji="1" lang="en-US" altLang="ja-JP" sz="1600" dirty="0">
              <a:latin typeface="UD デジタル 教科書体 NP-R" panose="02020400000000000000" pitchFamily="18" charset="-128"/>
              <a:ea typeface="UD デジタル 教科書体 NP-R" panose="02020400000000000000" pitchFamily="18" charset="-128"/>
            </a:endParaRPr>
          </a:p>
          <a:p>
            <a:r>
              <a:rPr kumimoji="1" lang="ja-JP" altLang="en-US" sz="1600" dirty="0">
                <a:latin typeface="UD デジタル 教科書体 NP-R" panose="02020400000000000000" pitchFamily="18" charset="-128"/>
                <a:ea typeface="UD デジタル 教科書体 NP-R" panose="02020400000000000000" pitchFamily="18" charset="-128"/>
              </a:rPr>
              <a:t>　　　　　　　送付ください。）</a:t>
            </a:r>
            <a:endParaRPr kumimoji="1" lang="en-US" altLang="ja-JP" sz="1600" dirty="0">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申込締切　令和７年５月</a:t>
            </a:r>
            <a:r>
              <a:rPr kumimoji="1" lang="en-US" altLang="ja-JP" sz="2000" dirty="0">
                <a:latin typeface="UD デジタル 教科書体 NP-R" panose="02020400000000000000" pitchFamily="18" charset="-128"/>
                <a:ea typeface="UD デジタル 教科書体 NP-R" panose="02020400000000000000" pitchFamily="18" charset="-128"/>
              </a:rPr>
              <a:t>28</a:t>
            </a:r>
            <a:r>
              <a:rPr kumimoji="1" lang="ja-JP" altLang="en-US" sz="2000" dirty="0">
                <a:latin typeface="UD デジタル 教科書体 NP-R" panose="02020400000000000000" pitchFamily="18" charset="-128"/>
                <a:ea typeface="UD デジタル 教科書体 NP-R" panose="02020400000000000000" pitchFamily="18" charset="-128"/>
              </a:rPr>
              <a:t>日（水）</a:t>
            </a:r>
            <a:r>
              <a:rPr kumimoji="1" lang="en-US" altLang="ja-JP" sz="2000" dirty="0">
                <a:latin typeface="UD デジタル 教科書体 NP-R" panose="02020400000000000000" pitchFamily="18" charset="-128"/>
                <a:ea typeface="UD デジタル 教科書体 NP-R" panose="02020400000000000000" pitchFamily="18" charset="-128"/>
              </a:rPr>
              <a:t>17</a:t>
            </a:r>
            <a:r>
              <a:rPr kumimoji="1" lang="ja-JP" altLang="en-US" sz="2000" dirty="0">
                <a:latin typeface="UD デジタル 教科書体 NP-R" panose="02020400000000000000" pitchFamily="18" charset="-128"/>
                <a:ea typeface="UD デジタル 教科書体 NP-R" panose="02020400000000000000" pitchFamily="18" charset="-128"/>
              </a:rPr>
              <a:t>時まで</a:t>
            </a:r>
            <a:endParaRPr kumimoji="1" lang="en-US" altLang="ja-JP" sz="2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　　　　　</a:t>
            </a:r>
            <a:r>
              <a:rPr kumimoji="1" lang="en-US" altLang="ja-JP" dirty="0">
                <a:latin typeface="UD デジタル 教科書体 NP-R" panose="02020400000000000000" pitchFamily="18" charset="-128"/>
                <a:ea typeface="UD デジタル 教科書体 NP-R" panose="02020400000000000000" pitchFamily="18" charset="-128"/>
              </a:rPr>
              <a:t>※</a:t>
            </a:r>
            <a:r>
              <a:rPr kumimoji="1" lang="ja-JP" altLang="en-US" dirty="0">
                <a:latin typeface="UD デジタル 教科書体 NP-R" panose="02020400000000000000" pitchFamily="18" charset="-128"/>
                <a:ea typeface="UD デジタル 教科書体 NP-R" panose="02020400000000000000" pitchFamily="18" charset="-128"/>
              </a:rPr>
              <a:t>申込が定員に達した場合、申込期間内であっても</a:t>
            </a:r>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en-US" altLang="ja-JP" dirty="0">
                <a:latin typeface="UD デジタル 教科書体 NP-R" panose="02020400000000000000" pitchFamily="18" charset="-128"/>
                <a:ea typeface="UD デジタル 教科書体 NP-R" panose="02020400000000000000" pitchFamily="18" charset="-128"/>
              </a:rPr>
              <a:t>			  </a:t>
            </a:r>
            <a:r>
              <a:rPr kumimoji="1" lang="ja-JP" altLang="en-US" dirty="0">
                <a:latin typeface="UD デジタル 教科書体 NP-R" panose="02020400000000000000" pitchFamily="18" charset="-128"/>
                <a:ea typeface="UD デジタル 教科書体 NP-R" panose="02020400000000000000" pitchFamily="18" charset="-128"/>
              </a:rPr>
              <a:t>申込を締め切ります。</a:t>
            </a:r>
            <a:endParaRPr kumimoji="1" lang="en-US" altLang="ja-JP" dirty="0">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a:p>
            <a:r>
              <a:rPr kumimoji="1" lang="ja-JP" altLang="en-US" sz="2000" dirty="0">
                <a:latin typeface="UD デジタル 教科書体 NP-R" panose="02020400000000000000" pitchFamily="18" charset="-128"/>
                <a:ea typeface="UD デジタル 教科書体 NP-R" panose="02020400000000000000" pitchFamily="18" charset="-128"/>
              </a:rPr>
              <a:t>主　催　　大阪府・大阪市</a:t>
            </a:r>
            <a:endParaRPr kumimoji="1" lang="en-US" altLang="ja-JP" sz="2000" dirty="0">
              <a:latin typeface="UD デジタル 教科書体 NP-R" panose="02020400000000000000" pitchFamily="18" charset="-128"/>
              <a:ea typeface="UD デジタル 教科書体 NP-R" panose="02020400000000000000" pitchFamily="18" charset="-128"/>
            </a:endParaRPr>
          </a:p>
          <a:p>
            <a:endParaRPr kumimoji="1" lang="en-US" altLang="ja-JP" sz="1000" dirty="0">
              <a:latin typeface="UD デジタル 教科書体 NP-R" panose="02020400000000000000" pitchFamily="18" charset="-128"/>
              <a:ea typeface="UD デジタル 教科書体 NP-R" panose="02020400000000000000" pitchFamily="18" charset="-128"/>
            </a:endParaRPr>
          </a:p>
        </p:txBody>
      </p:sp>
      <p:sp>
        <p:nvSpPr>
          <p:cNvPr id="11" name="角丸四角形吹き出し 10"/>
          <p:cNvSpPr/>
          <p:nvPr/>
        </p:nvSpPr>
        <p:spPr>
          <a:xfrm>
            <a:off x="5437484" y="5937671"/>
            <a:ext cx="1674576" cy="431195"/>
          </a:xfrm>
          <a:prstGeom prst="wedgeRoundRectCallout">
            <a:avLst>
              <a:gd name="adj1" fmla="val 12688"/>
              <a:gd name="adj2" fmla="val 64269"/>
              <a:gd name="adj3" fmla="val 16667"/>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大阪府行政オンライン</a:t>
            </a:r>
            <a:endParaRPr kumimoji="1" lang="en-US" altLang="ja-JP" sz="1100" dirty="0">
              <a:solidFill>
                <a:schemeClr val="tx1"/>
              </a:solidFill>
              <a:latin typeface="UD デジタル 教科書体 NP-R" panose="02020400000000000000" pitchFamily="18" charset="-128"/>
              <a:ea typeface="UD デジタル 教科書体 NP-R" panose="02020400000000000000" pitchFamily="18" charset="-128"/>
            </a:endParaRPr>
          </a:p>
          <a:p>
            <a:pPr algn="ctr"/>
            <a:r>
              <a:rPr kumimoji="1" lang="ja-JP" altLang="en-US" sz="1100" dirty="0">
                <a:solidFill>
                  <a:schemeClr val="tx1"/>
                </a:solidFill>
                <a:latin typeface="UD デジタル 教科書体 NP-R" panose="02020400000000000000" pitchFamily="18" charset="-128"/>
                <a:ea typeface="UD デジタル 教科書体 NP-R" panose="02020400000000000000" pitchFamily="18" charset="-128"/>
              </a:rPr>
              <a:t>システムはこちら</a:t>
            </a:r>
            <a:endParaRPr kumimoji="1" lang="ja-JP" altLang="en-US" dirty="0">
              <a:solidFill>
                <a:schemeClr val="tx1"/>
              </a:solidFill>
              <a:latin typeface="UD デジタル 教科書体 NP-R" panose="02020400000000000000" pitchFamily="18" charset="-128"/>
              <a:ea typeface="UD デジタル 教科書体 NP-R" panose="02020400000000000000" pitchFamily="18" charset="-128"/>
            </a:endParaRPr>
          </a:p>
        </p:txBody>
      </p:sp>
      <p:pic>
        <p:nvPicPr>
          <p:cNvPr id="26" name="Picture 2">
            <a:extLst>
              <a:ext uri="{FF2B5EF4-FFF2-40B4-BE49-F238E27FC236}">
                <a16:creationId xmlns:a16="http://schemas.microsoft.com/office/drawing/2014/main" id="{65DDE28A-DBBA-90E3-A6D6-33F96FA638D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958906" y="2184649"/>
            <a:ext cx="1195611" cy="1264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図 5">
            <a:extLst>
              <a:ext uri="{FF2B5EF4-FFF2-40B4-BE49-F238E27FC236}">
                <a16:creationId xmlns:a16="http://schemas.microsoft.com/office/drawing/2014/main" id="{BC316B13-46BC-479B-B531-6F686A80486D}"/>
              </a:ext>
            </a:extLst>
          </p:cNvPr>
          <p:cNvPicPr>
            <a:picLocks noChangeAspect="1"/>
          </p:cNvPicPr>
          <p:nvPr/>
        </p:nvPicPr>
        <p:blipFill>
          <a:blip r:embed="rId5"/>
          <a:stretch>
            <a:fillRect/>
          </a:stretch>
        </p:blipFill>
        <p:spPr>
          <a:xfrm>
            <a:off x="5688770" y="6623398"/>
            <a:ext cx="1195611" cy="1195611"/>
          </a:xfrm>
          <a:prstGeom prst="rect">
            <a:avLst/>
          </a:prstGeom>
        </p:spPr>
      </p:pic>
      <p:pic>
        <p:nvPicPr>
          <p:cNvPr id="5" name="図 4">
            <a:extLst>
              <a:ext uri="{FF2B5EF4-FFF2-40B4-BE49-F238E27FC236}">
                <a16:creationId xmlns:a16="http://schemas.microsoft.com/office/drawing/2014/main" id="{28570BB3-6498-4B16-8EFC-DB7D490653ED}"/>
              </a:ext>
            </a:extLst>
          </p:cNvPr>
          <p:cNvPicPr>
            <a:picLocks noChangeAspect="1"/>
          </p:cNvPicPr>
          <p:nvPr/>
        </p:nvPicPr>
        <p:blipFill>
          <a:blip r:embed="rId6"/>
          <a:stretch>
            <a:fillRect/>
          </a:stretch>
        </p:blipFill>
        <p:spPr>
          <a:xfrm>
            <a:off x="2783136" y="8986255"/>
            <a:ext cx="4511431" cy="1578054"/>
          </a:xfrm>
          <a:prstGeom prst="rect">
            <a:avLst/>
          </a:prstGeom>
        </p:spPr>
      </p:pic>
    </p:spTree>
    <p:extLst>
      <p:ext uri="{BB962C8B-B14F-4D97-AF65-F5344CB8AC3E}">
        <p14:creationId xmlns:p14="http://schemas.microsoft.com/office/powerpoint/2010/main" val="3974719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4639DE34-BDFC-4AA0-9C5A-95E72292CE15}"/>
              </a:ext>
            </a:extLst>
          </p:cNvPr>
          <p:cNvGraphicFramePr>
            <a:graphicFrameLocks noGrp="1"/>
          </p:cNvGraphicFramePr>
          <p:nvPr>
            <p:extLst>
              <p:ext uri="{D42A27DB-BD31-4B8C-83A1-F6EECF244321}">
                <p14:modId xmlns:p14="http://schemas.microsoft.com/office/powerpoint/2010/main" val="1252850041"/>
              </p:ext>
            </p:extLst>
          </p:nvPr>
        </p:nvGraphicFramePr>
        <p:xfrm>
          <a:off x="1084349" y="3736772"/>
          <a:ext cx="5414123" cy="3054672"/>
        </p:xfrm>
        <a:graphic>
          <a:graphicData uri="http://schemas.openxmlformats.org/drawingml/2006/table">
            <a:tbl>
              <a:tblPr firstRow="1" bandRow="1">
                <a:tableStyleId>{5940675A-B579-460E-94D1-54222C63F5DA}</a:tableStyleId>
              </a:tblPr>
              <a:tblGrid>
                <a:gridCol w="1693576">
                  <a:extLst>
                    <a:ext uri="{9D8B030D-6E8A-4147-A177-3AD203B41FA5}">
                      <a16:colId xmlns:a16="http://schemas.microsoft.com/office/drawing/2014/main" val="1539359188"/>
                    </a:ext>
                  </a:extLst>
                </a:gridCol>
                <a:gridCol w="3720547">
                  <a:extLst>
                    <a:ext uri="{9D8B030D-6E8A-4147-A177-3AD203B41FA5}">
                      <a16:colId xmlns:a16="http://schemas.microsoft.com/office/drawing/2014/main" val="589477802"/>
                    </a:ext>
                  </a:extLst>
                </a:gridCol>
              </a:tblGrid>
              <a:tr h="726960">
                <a:tc>
                  <a:txBody>
                    <a:bodyPr/>
                    <a:lstStyle/>
                    <a:p>
                      <a:pPr algn="ctr"/>
                      <a:r>
                        <a:rPr kumimoji="1" lang="ja-JP" altLang="en-US" sz="1600" dirty="0">
                          <a:latin typeface="UD デジタル 教科書体 NP-R" panose="02020400000000000000" pitchFamily="18" charset="-128"/>
                          <a:ea typeface="UD デジタル 教科書体 NP-R" panose="02020400000000000000" pitchFamily="18" charset="-128"/>
                        </a:rPr>
                        <a:t>送信日</a:t>
                      </a:r>
                    </a:p>
                  </a:txBody>
                  <a:tcPr anchor="ctr"/>
                </a:tc>
                <a:tc>
                  <a:txBody>
                    <a:bodyPr/>
                    <a:lstStyle/>
                    <a:p>
                      <a:pPr algn="ctr"/>
                      <a:r>
                        <a:rPr kumimoji="1" lang="ja-JP" altLang="en-US" sz="1800" dirty="0">
                          <a:latin typeface="UD デジタル 教科書体 NP-R" panose="02020400000000000000" pitchFamily="18" charset="-128"/>
                          <a:ea typeface="UD デジタル 教科書体 NP-R" panose="02020400000000000000" pitchFamily="18" charset="-128"/>
                        </a:rPr>
                        <a:t>月　　　　　日</a:t>
                      </a:r>
                    </a:p>
                  </a:txBody>
                  <a:tcPr anchor="ctr"/>
                </a:tc>
                <a:extLst>
                  <a:ext uri="{0D108BD9-81ED-4DB2-BD59-A6C34878D82A}">
                    <a16:rowId xmlns:a16="http://schemas.microsoft.com/office/drawing/2014/main" val="1415108553"/>
                  </a:ext>
                </a:extLst>
              </a:tr>
              <a:tr h="1163856">
                <a:tc>
                  <a:txBody>
                    <a:bodyPr/>
                    <a:lstStyle/>
                    <a:p>
                      <a:pPr algn="ctr"/>
                      <a:r>
                        <a:rPr kumimoji="1" lang="ja-JP" altLang="en-US" sz="1600" dirty="0">
                          <a:latin typeface="UD デジタル 教科書体 NP-R" panose="02020400000000000000" pitchFamily="18" charset="-128"/>
                          <a:ea typeface="UD デジタル 教科書体 NP-R" panose="02020400000000000000" pitchFamily="18" charset="-128"/>
                        </a:rPr>
                        <a:t>氏　名</a:t>
                      </a:r>
                      <a:endParaRPr kumimoji="1" lang="en-US" altLang="ja-JP" sz="1600" dirty="0">
                        <a:latin typeface="UD デジタル 教科書体 NP-R" panose="02020400000000000000" pitchFamily="18" charset="-128"/>
                        <a:ea typeface="UD デジタル 教科書体 NP-R" panose="02020400000000000000" pitchFamily="18" charset="-128"/>
                      </a:endParaRPr>
                    </a:p>
                    <a:p>
                      <a:pPr algn="ctr"/>
                      <a:r>
                        <a:rPr kumimoji="1" lang="ja-JP" altLang="en-US" sz="1600" dirty="0">
                          <a:latin typeface="UD デジタル 教科書体 NP-R" panose="02020400000000000000" pitchFamily="18" charset="-128"/>
                          <a:ea typeface="UD デジタル 教科書体 NP-R" panose="02020400000000000000" pitchFamily="18" charset="-128"/>
                        </a:rPr>
                        <a:t>（ふりがな）</a:t>
                      </a:r>
                      <a:endParaRPr kumimoji="1" lang="en-US" altLang="ja-JP" sz="1600" dirty="0">
                        <a:latin typeface="UD デジタル 教科書体 NP-R" panose="02020400000000000000" pitchFamily="18" charset="-128"/>
                        <a:ea typeface="UD デジタル 教科書体 NP-R" panose="02020400000000000000" pitchFamily="18" charset="-128"/>
                      </a:endParaRPr>
                    </a:p>
                    <a:p>
                      <a:pPr algn="ctr"/>
                      <a:r>
                        <a:rPr kumimoji="1" lang="en-US" altLang="ja-JP" sz="1100" dirty="0">
                          <a:latin typeface="UD デジタル 教科書体 NP-R" panose="02020400000000000000" pitchFamily="18" charset="-128"/>
                          <a:ea typeface="UD デジタル 教科書体 NP-R" panose="02020400000000000000" pitchFamily="18" charset="-128"/>
                        </a:rPr>
                        <a:t>※</a:t>
                      </a:r>
                      <a:r>
                        <a:rPr kumimoji="1" lang="ja-JP" altLang="en-US" sz="1100" dirty="0">
                          <a:latin typeface="UD デジタル 教科書体 NP-R" panose="02020400000000000000" pitchFamily="18" charset="-128"/>
                          <a:ea typeface="UD デジタル 教科書体 NP-R" panose="02020400000000000000" pitchFamily="18" charset="-128"/>
                        </a:rPr>
                        <a:t>複数名申し込む場合は、代表者氏名と人数を記入してください。</a:t>
                      </a:r>
                    </a:p>
                  </a:txBody>
                  <a:tcPr anchor="ctr"/>
                </a:tc>
                <a:tc>
                  <a:txBody>
                    <a:bodyPr/>
                    <a:lstStyle/>
                    <a:p>
                      <a:pPr algn="ctr"/>
                      <a:endParaRPr kumimoji="1" lang="en-US" altLang="ja-JP" dirty="0">
                        <a:latin typeface="UD デジタル 教科書体 NP-R" panose="02020400000000000000" pitchFamily="18" charset="-128"/>
                        <a:ea typeface="UD デジタル 教科書体 NP-R" panose="02020400000000000000" pitchFamily="18" charset="-128"/>
                      </a:endParaRPr>
                    </a:p>
                    <a:p>
                      <a:pPr algn="ctr"/>
                      <a:endParaRPr kumimoji="1" lang="en-US" altLang="ja-JP" dirty="0">
                        <a:latin typeface="UD デジタル 教科書体 NP-R" panose="02020400000000000000" pitchFamily="18" charset="-128"/>
                        <a:ea typeface="UD デジタル 教科書体 NP-R" panose="02020400000000000000" pitchFamily="18" charset="-128"/>
                      </a:endParaRPr>
                    </a:p>
                    <a:p>
                      <a:pPr algn="ctr"/>
                      <a:endParaRPr kumimoji="1" lang="en-US" altLang="ja-JP" dirty="0">
                        <a:latin typeface="UD デジタル 教科書体 NP-R" panose="02020400000000000000" pitchFamily="18" charset="-128"/>
                        <a:ea typeface="UD デジタル 教科書体 NP-R" panose="02020400000000000000" pitchFamily="18" charset="-128"/>
                      </a:endParaRPr>
                    </a:p>
                    <a:p>
                      <a:pPr algn="ctr"/>
                      <a:r>
                        <a:rPr kumimoji="1" lang="ja-JP" altLang="en-US" dirty="0">
                          <a:latin typeface="UD デジタル 教科書体 NP-R" panose="02020400000000000000" pitchFamily="18" charset="-128"/>
                          <a:ea typeface="UD デジタル 教科書体 NP-R" panose="02020400000000000000" pitchFamily="18" charset="-128"/>
                        </a:rPr>
                        <a:t>　　　　　　　　</a:t>
                      </a:r>
                      <a:r>
                        <a:rPr kumimoji="1" lang="ja-JP" altLang="en-US" sz="1600" dirty="0">
                          <a:latin typeface="UD デジタル 教科書体 NP-R" panose="02020400000000000000" pitchFamily="18" charset="-128"/>
                          <a:ea typeface="UD デジタル 教科書体 NP-R" panose="02020400000000000000" pitchFamily="18" charset="-128"/>
                        </a:rPr>
                        <a:t>計　　　　　名</a:t>
                      </a:r>
                      <a:endParaRPr kumimoji="1" lang="ja-JP" altLang="en-US" dirty="0">
                        <a:latin typeface="UD デジタル 教科書体 NP-R" panose="02020400000000000000" pitchFamily="18" charset="-128"/>
                        <a:ea typeface="UD デジタル 教科書体 NP-R" panose="02020400000000000000" pitchFamily="18" charset="-128"/>
                      </a:endParaRPr>
                    </a:p>
                  </a:txBody>
                  <a:tcPr anchor="ctr"/>
                </a:tc>
                <a:extLst>
                  <a:ext uri="{0D108BD9-81ED-4DB2-BD59-A6C34878D82A}">
                    <a16:rowId xmlns:a16="http://schemas.microsoft.com/office/drawing/2014/main" val="3116362878"/>
                  </a:ext>
                </a:extLst>
              </a:tr>
              <a:tr h="1163856">
                <a:tc>
                  <a:txBody>
                    <a:bodyPr/>
                    <a:lstStyle/>
                    <a:p>
                      <a:pPr algn="ctr"/>
                      <a:r>
                        <a:rPr kumimoji="1" lang="ja-JP" altLang="en-US" sz="1600" dirty="0">
                          <a:latin typeface="UD デジタル 教科書体 NP-R" panose="02020400000000000000" pitchFamily="18" charset="-128"/>
                          <a:ea typeface="UD デジタル 教科書体 NP-R" panose="02020400000000000000" pitchFamily="18" charset="-128"/>
                        </a:rPr>
                        <a:t>連絡先</a:t>
                      </a:r>
                      <a:endParaRPr kumimoji="1" lang="en-US" altLang="ja-JP" sz="1600" dirty="0">
                        <a:latin typeface="UD デジタル 教科書体 NP-R" panose="02020400000000000000" pitchFamily="18" charset="-128"/>
                        <a:ea typeface="UD デジタル 教科書体 NP-R" panose="02020400000000000000" pitchFamily="18" charset="-128"/>
                      </a:endParaRPr>
                    </a:p>
                    <a:p>
                      <a:pPr algn="ctr"/>
                      <a:r>
                        <a:rPr kumimoji="1" lang="en-US" altLang="ja-JP" sz="1100" dirty="0">
                          <a:latin typeface="UD デジタル 教科書体 NP-R" panose="02020400000000000000" pitchFamily="18" charset="-128"/>
                          <a:ea typeface="UD デジタル 教科書体 NP-R" panose="02020400000000000000" pitchFamily="18" charset="-128"/>
                        </a:rPr>
                        <a:t>※</a:t>
                      </a:r>
                      <a:r>
                        <a:rPr kumimoji="1" lang="ja-JP" altLang="en-US" sz="1100" dirty="0">
                          <a:latin typeface="UD デジタル 教科書体 NP-R" panose="02020400000000000000" pitchFamily="18" charset="-128"/>
                          <a:ea typeface="UD デジタル 教科書体 NP-R" panose="02020400000000000000" pitchFamily="18" charset="-128"/>
                        </a:rPr>
                        <a:t>複数名申し込む場合は、代表者の連絡先のみ記入してください。</a:t>
                      </a:r>
                    </a:p>
                  </a:txBody>
                  <a:tcPr anchor="ctr"/>
                </a:tc>
                <a:tc>
                  <a:txBody>
                    <a:bodyPr/>
                    <a:lstStyle/>
                    <a:p>
                      <a:pPr algn="l"/>
                      <a:r>
                        <a:rPr kumimoji="1" lang="ja-JP" altLang="en-US" sz="1800" dirty="0">
                          <a:latin typeface="UD デジタル 教科書体 NP-R" panose="02020400000000000000" pitchFamily="18" charset="-128"/>
                          <a:ea typeface="UD デジタル 教科書体 NP-R" panose="02020400000000000000" pitchFamily="18" charset="-128"/>
                        </a:rPr>
                        <a:t>電話番号：</a:t>
                      </a:r>
                      <a:endParaRPr kumimoji="1" lang="en-US" altLang="ja-JP" sz="1800" dirty="0">
                        <a:latin typeface="UD デジタル 教科書体 NP-R" panose="02020400000000000000" pitchFamily="18" charset="-128"/>
                        <a:ea typeface="UD デジタル 教科書体 NP-R" panose="02020400000000000000" pitchFamily="18" charset="-128"/>
                      </a:endParaRPr>
                    </a:p>
                  </a:txBody>
                  <a:tcPr anchor="ctr"/>
                </a:tc>
                <a:extLst>
                  <a:ext uri="{0D108BD9-81ED-4DB2-BD59-A6C34878D82A}">
                    <a16:rowId xmlns:a16="http://schemas.microsoft.com/office/drawing/2014/main" val="2795576966"/>
                  </a:ext>
                </a:extLst>
              </a:tr>
            </a:tbl>
          </a:graphicData>
        </a:graphic>
      </p:graphicFrame>
      <p:sp>
        <p:nvSpPr>
          <p:cNvPr id="5" name="テキスト ボックス 4">
            <a:extLst>
              <a:ext uri="{FF2B5EF4-FFF2-40B4-BE49-F238E27FC236}">
                <a16:creationId xmlns:a16="http://schemas.microsoft.com/office/drawing/2014/main" id="{62AB6B45-9034-48A9-AE3F-6D8F8E0A6D96}"/>
              </a:ext>
            </a:extLst>
          </p:cNvPr>
          <p:cNvSpPr txBox="1"/>
          <p:nvPr/>
        </p:nvSpPr>
        <p:spPr>
          <a:xfrm>
            <a:off x="0" y="0"/>
            <a:ext cx="7559675" cy="769441"/>
          </a:xfrm>
          <a:prstGeom prst="rect">
            <a:avLst/>
          </a:prstGeom>
          <a:solidFill>
            <a:schemeClr val="bg1">
              <a:lumMod val="50000"/>
            </a:schemeClr>
          </a:solidFill>
        </p:spPr>
        <p:txBody>
          <a:bodyPr wrap="square" rtlCol="0" anchor="ctr">
            <a:spAutoFit/>
          </a:bodyPr>
          <a:lstStyle/>
          <a:p>
            <a:pPr algn="ctr"/>
            <a:r>
              <a:rPr kumimoji="1" lang="zh-TW" altLang="en-US" sz="2200" b="1" dirty="0">
                <a:solidFill>
                  <a:schemeClr val="bg1"/>
                </a:solidFill>
                <a:latin typeface="UD デジタル 教科書体 NP-R" panose="02020400000000000000" pitchFamily="18" charset="-128"/>
                <a:ea typeface="UD デジタル 教科書体 NP-R" panose="02020400000000000000" pitchFamily="18" charset="-128"/>
              </a:rPr>
              <a:t>令和</a:t>
            </a:r>
            <a:r>
              <a:rPr kumimoji="1" lang="en-US" altLang="ja-JP" sz="2200" b="1" dirty="0">
                <a:solidFill>
                  <a:schemeClr val="bg1"/>
                </a:solidFill>
                <a:latin typeface="UD デジタル 教科書体 NP-R" panose="02020400000000000000" pitchFamily="18" charset="-128"/>
                <a:ea typeface="UD デジタル 教科書体 NP-R" panose="02020400000000000000" pitchFamily="18" charset="-128"/>
              </a:rPr>
              <a:t>7</a:t>
            </a:r>
            <a:r>
              <a:rPr kumimoji="1" lang="zh-TW" altLang="en-US" sz="2200" b="1" dirty="0">
                <a:solidFill>
                  <a:schemeClr val="bg1"/>
                </a:solidFill>
                <a:latin typeface="UD デジタル 教科書体 NP-R" panose="02020400000000000000" pitchFamily="18" charset="-128"/>
                <a:ea typeface="UD デジタル 教科書体 NP-R" panose="02020400000000000000" pitchFamily="18" charset="-128"/>
              </a:rPr>
              <a:t>年度大阪府市連携消費者月間講演会</a:t>
            </a:r>
          </a:p>
          <a:p>
            <a:pPr algn="ctr"/>
            <a:r>
              <a:rPr kumimoji="1" lang="ja-JP" altLang="en-US" sz="2200" b="1" dirty="0">
                <a:solidFill>
                  <a:schemeClr val="bg1"/>
                </a:solidFill>
                <a:latin typeface="UD デジタル 教科書体 NP-R" panose="02020400000000000000" pitchFamily="18" charset="-128"/>
                <a:ea typeface="UD デジタル 教科書体 NP-R" panose="02020400000000000000" pitchFamily="18" charset="-128"/>
              </a:rPr>
              <a:t>　参加申込書（ファックス用）</a:t>
            </a:r>
          </a:p>
        </p:txBody>
      </p:sp>
      <p:sp>
        <p:nvSpPr>
          <p:cNvPr id="6" name="テキスト ボックス 5">
            <a:extLst>
              <a:ext uri="{FF2B5EF4-FFF2-40B4-BE49-F238E27FC236}">
                <a16:creationId xmlns:a16="http://schemas.microsoft.com/office/drawing/2014/main" id="{6CE27A37-4C7A-4A3A-9D83-4A020E18A38B}"/>
              </a:ext>
            </a:extLst>
          </p:cNvPr>
          <p:cNvSpPr txBox="1"/>
          <p:nvPr/>
        </p:nvSpPr>
        <p:spPr>
          <a:xfrm>
            <a:off x="840223" y="2563039"/>
            <a:ext cx="6037676" cy="830997"/>
          </a:xfrm>
          <a:prstGeom prst="rect">
            <a:avLst/>
          </a:prstGeom>
          <a:noFill/>
          <a:ln w="12700">
            <a:solidFill>
              <a:schemeClr val="bg1">
                <a:lumMod val="50000"/>
              </a:schemeClr>
            </a:solidFill>
          </a:ln>
        </p:spPr>
        <p:txBody>
          <a:bodyPr wrap="square" rtlCol="0">
            <a:spAutoFit/>
          </a:bodyPr>
          <a:lstStyle/>
          <a:p>
            <a:pPr algn="ctr"/>
            <a:r>
              <a:rPr kumimoji="1" lang="ja-JP" altLang="en-US" sz="2400" dirty="0">
                <a:latin typeface="UD デジタル 教科書体 NP-R" panose="02020400000000000000" pitchFamily="18" charset="-128"/>
                <a:ea typeface="UD デジタル 教科書体 NP-R" panose="02020400000000000000" pitchFamily="18" charset="-128"/>
              </a:rPr>
              <a:t>　　　　大阪府消費生活センター　</a:t>
            </a:r>
            <a:endParaRPr kumimoji="1" lang="en-US" altLang="ja-JP" sz="2400" dirty="0">
              <a:latin typeface="UD デジタル 教科書体 NP-R" panose="02020400000000000000" pitchFamily="18" charset="-128"/>
              <a:ea typeface="UD デジタル 教科書体 NP-R" panose="02020400000000000000" pitchFamily="18" charset="-128"/>
            </a:endParaRPr>
          </a:p>
          <a:p>
            <a:pPr algn="ctr"/>
            <a:r>
              <a:rPr kumimoji="1" lang="ja-JP" altLang="en-US" sz="2400" dirty="0">
                <a:latin typeface="UD デジタル 教科書体 NP-R" panose="02020400000000000000" pitchFamily="18" charset="-128"/>
                <a:ea typeface="UD デジタル 教科書体 NP-R" panose="02020400000000000000" pitchFamily="18" charset="-128"/>
              </a:rPr>
              <a:t>　　　　　ＦＡＸ番号：</a:t>
            </a:r>
            <a:r>
              <a:rPr kumimoji="1" lang="en-US" altLang="ja-JP" sz="2400" b="1" dirty="0">
                <a:latin typeface="UD デジタル 教科書体 NP-R" panose="02020400000000000000" pitchFamily="18" charset="-128"/>
                <a:ea typeface="UD デジタル 教科書体 NP-R" panose="02020400000000000000" pitchFamily="18" charset="-128"/>
              </a:rPr>
              <a:t>06-6612-0090</a:t>
            </a:r>
            <a:endParaRPr kumimoji="1" lang="ja-JP" altLang="en-US" sz="2400" b="1" dirty="0">
              <a:latin typeface="UD デジタル 教科書体 NP-R" panose="02020400000000000000" pitchFamily="18" charset="-128"/>
              <a:ea typeface="UD デジタル 教科書体 NP-R" panose="02020400000000000000" pitchFamily="18" charset="-128"/>
            </a:endParaRPr>
          </a:p>
        </p:txBody>
      </p:sp>
      <p:sp>
        <p:nvSpPr>
          <p:cNvPr id="7" name="テキスト ボックス 6">
            <a:extLst>
              <a:ext uri="{FF2B5EF4-FFF2-40B4-BE49-F238E27FC236}">
                <a16:creationId xmlns:a16="http://schemas.microsoft.com/office/drawing/2014/main" id="{8013295C-50C5-46E0-A130-013128AAFFF4}"/>
              </a:ext>
            </a:extLst>
          </p:cNvPr>
          <p:cNvSpPr txBox="1"/>
          <p:nvPr/>
        </p:nvSpPr>
        <p:spPr>
          <a:xfrm>
            <a:off x="369997" y="1171874"/>
            <a:ext cx="6819679" cy="1200329"/>
          </a:xfrm>
          <a:prstGeom prst="rect">
            <a:avLst/>
          </a:prstGeom>
          <a:noFill/>
        </p:spPr>
        <p:txBody>
          <a:bodyPr wrap="square" rtlCol="0">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〇　ファックスでお申し込みの方は、この用紙をご使用ください。</a:t>
            </a:r>
            <a:endParaRPr kumimoji="1" lang="en-US" altLang="ja-JP" dirty="0">
              <a:latin typeface="UD デジタル 教科書体 NP-R" panose="02020400000000000000" pitchFamily="18" charset="-128"/>
              <a:ea typeface="UD デジタル 教科書体 NP-R" panose="02020400000000000000" pitchFamily="18" charset="-128"/>
            </a:endParaRPr>
          </a:p>
          <a:p>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〇　必要事項を記入の上、大阪府消費生活センターあて</a:t>
            </a:r>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　　送付してください。</a:t>
            </a:r>
            <a:endParaRPr kumimoji="1" lang="en-US" altLang="ja-JP" dirty="0">
              <a:latin typeface="UD デジタル 教科書体 NP-R" panose="02020400000000000000" pitchFamily="18" charset="-128"/>
              <a:ea typeface="UD デジタル 教科書体 NP-R" panose="02020400000000000000" pitchFamily="18" charset="-128"/>
            </a:endParaRPr>
          </a:p>
        </p:txBody>
      </p:sp>
      <p:sp>
        <p:nvSpPr>
          <p:cNvPr id="10" name="テキスト ボックス 9">
            <a:extLst>
              <a:ext uri="{FF2B5EF4-FFF2-40B4-BE49-F238E27FC236}">
                <a16:creationId xmlns:a16="http://schemas.microsoft.com/office/drawing/2014/main" id="{934380AE-1C77-41DC-887A-98F4E32FA5B5}"/>
              </a:ext>
            </a:extLst>
          </p:cNvPr>
          <p:cNvSpPr txBox="1"/>
          <p:nvPr/>
        </p:nvSpPr>
        <p:spPr>
          <a:xfrm>
            <a:off x="498592" y="6968416"/>
            <a:ext cx="6585635" cy="307777"/>
          </a:xfrm>
          <a:prstGeom prst="rect">
            <a:avLst/>
          </a:prstGeom>
          <a:noFill/>
        </p:spPr>
        <p:txBody>
          <a:bodyPr wrap="square" rtlCol="0">
            <a:spAutoFit/>
          </a:bodyPr>
          <a:lstStyle/>
          <a:p>
            <a:pPr algn="ctr"/>
            <a:r>
              <a:rPr kumimoji="1" lang="en-US" altLang="ja-JP" sz="1400" dirty="0">
                <a:latin typeface="UD デジタル 教科書体 NP-R" panose="02020400000000000000" pitchFamily="18" charset="-128"/>
                <a:ea typeface="UD デジタル 教科書体 NP-R" panose="02020400000000000000" pitchFamily="18" charset="-128"/>
              </a:rPr>
              <a:t>※</a:t>
            </a:r>
            <a:r>
              <a:rPr kumimoji="1" lang="ja-JP" altLang="en-US" sz="1400" dirty="0">
                <a:latin typeface="UD デジタル 教科書体 NP-R" panose="02020400000000000000" pitchFamily="18" charset="-128"/>
                <a:ea typeface="UD デジタル 教科書体 NP-R" panose="02020400000000000000" pitchFamily="18" charset="-128"/>
              </a:rPr>
              <a:t>ご記入いただきました個人情報は、本講演会の受付以外には使用いたしません。</a:t>
            </a:r>
            <a:endParaRPr kumimoji="1" lang="en-US" altLang="ja-JP" sz="1400" dirty="0">
              <a:latin typeface="UD デジタル 教科書体 NP-R" panose="02020400000000000000" pitchFamily="18" charset="-128"/>
              <a:ea typeface="UD デジタル 教科書体 NP-R" panose="02020400000000000000" pitchFamily="18" charset="-128"/>
            </a:endParaRPr>
          </a:p>
        </p:txBody>
      </p:sp>
      <p:sp>
        <p:nvSpPr>
          <p:cNvPr id="11" name="矢印: 五方向 10">
            <a:extLst>
              <a:ext uri="{FF2B5EF4-FFF2-40B4-BE49-F238E27FC236}">
                <a16:creationId xmlns:a16="http://schemas.microsoft.com/office/drawing/2014/main" id="{ACE07A79-F190-44E3-81CC-4C6D2BD394FC}"/>
              </a:ext>
            </a:extLst>
          </p:cNvPr>
          <p:cNvSpPr/>
          <p:nvPr/>
        </p:nvSpPr>
        <p:spPr>
          <a:xfrm>
            <a:off x="772573" y="2574914"/>
            <a:ext cx="1195864" cy="830997"/>
          </a:xfrm>
          <a:prstGeom prst="homePlate">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latin typeface="UD デジタル 教科書体 NP-R" panose="02020400000000000000" pitchFamily="18" charset="-128"/>
                <a:ea typeface="UD デジタル 教科書体 NP-R" panose="02020400000000000000" pitchFamily="18" charset="-128"/>
              </a:rPr>
              <a:t>申込先</a:t>
            </a:r>
          </a:p>
        </p:txBody>
      </p:sp>
      <p:sp>
        <p:nvSpPr>
          <p:cNvPr id="13" name="テキスト ボックス 12">
            <a:extLst>
              <a:ext uri="{FF2B5EF4-FFF2-40B4-BE49-F238E27FC236}">
                <a16:creationId xmlns:a16="http://schemas.microsoft.com/office/drawing/2014/main" id="{86FF38D7-630B-4665-B7AA-DDD0A449FD9F}"/>
              </a:ext>
            </a:extLst>
          </p:cNvPr>
          <p:cNvSpPr txBox="1"/>
          <p:nvPr/>
        </p:nvSpPr>
        <p:spPr>
          <a:xfrm>
            <a:off x="449221" y="7599638"/>
            <a:ext cx="6819680" cy="1477328"/>
          </a:xfrm>
          <a:prstGeom prst="rect">
            <a:avLst/>
          </a:prstGeom>
          <a:noFill/>
        </p:spPr>
        <p:txBody>
          <a:bodyPr wrap="square" rtlCol="0">
            <a:spAutoFit/>
          </a:bodyPr>
          <a:lstStyle/>
          <a:p>
            <a:r>
              <a:rPr kumimoji="1" lang="ja-JP" altLang="en-US" dirty="0">
                <a:latin typeface="UD デジタル 教科書体 NP-R" panose="02020400000000000000" pitchFamily="18" charset="-128"/>
                <a:ea typeface="UD デジタル 教科書体 NP-R" panose="02020400000000000000" pitchFamily="18" charset="-128"/>
              </a:rPr>
              <a:t>〇　申込み受付け完了後、大阪府消費生活センターより、</a:t>
            </a:r>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　　記載いただいた電話番号へご連絡いたします。</a:t>
            </a:r>
            <a:endParaRPr kumimoji="1" lang="en-US" altLang="ja-JP" dirty="0">
              <a:latin typeface="UD デジタル 教科書体 NP-R" panose="02020400000000000000" pitchFamily="18" charset="-128"/>
              <a:ea typeface="UD デジタル 教科書体 NP-R" panose="02020400000000000000" pitchFamily="18" charset="-128"/>
            </a:endParaRPr>
          </a:p>
          <a:p>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〇　送付後、</a:t>
            </a:r>
            <a:r>
              <a:rPr kumimoji="1" lang="en-US" altLang="ja-JP" dirty="0">
                <a:latin typeface="UD デジタル 教科書体 NP-R" panose="02020400000000000000" pitchFamily="18" charset="-128"/>
                <a:ea typeface="UD デジタル 教科書体 NP-R" panose="02020400000000000000" pitchFamily="18" charset="-128"/>
              </a:rPr>
              <a:t>1</a:t>
            </a:r>
            <a:r>
              <a:rPr kumimoji="1" lang="ja-JP" altLang="en-US" dirty="0">
                <a:latin typeface="UD デジタル 教科書体 NP-R" panose="02020400000000000000" pitchFamily="18" charset="-128"/>
                <a:ea typeface="UD デジタル 教科書体 NP-R" panose="02020400000000000000" pitchFamily="18" charset="-128"/>
              </a:rPr>
              <a:t>週間以内に連絡がない場合は、</a:t>
            </a:r>
            <a:endParaRPr kumimoji="1" lang="en-US" altLang="ja-JP" dirty="0">
              <a:latin typeface="UD デジタル 教科書体 NP-R" panose="02020400000000000000" pitchFamily="18" charset="-128"/>
              <a:ea typeface="UD デジタル 教科書体 NP-R" panose="02020400000000000000" pitchFamily="18" charset="-128"/>
            </a:endParaRPr>
          </a:p>
          <a:p>
            <a:r>
              <a:rPr kumimoji="1" lang="ja-JP" altLang="en-US" dirty="0">
                <a:latin typeface="UD デジタル 教科書体 NP-R" panose="02020400000000000000" pitchFamily="18" charset="-128"/>
                <a:ea typeface="UD デジタル 教科書体 NP-R" panose="02020400000000000000" pitchFamily="18" charset="-128"/>
              </a:rPr>
              <a:t>　　大阪府消費生活センターまでお電話をお願いします。　　</a:t>
            </a:r>
            <a:endParaRPr kumimoji="1" lang="en-US" altLang="ja-JP" dirty="0">
              <a:latin typeface="UD デジタル 教科書体 NP-R" panose="02020400000000000000" pitchFamily="18" charset="-128"/>
              <a:ea typeface="UD デジタル 教科書体 NP-R" panose="02020400000000000000" pitchFamily="18" charset="-128"/>
            </a:endParaRPr>
          </a:p>
        </p:txBody>
      </p:sp>
      <p:sp>
        <p:nvSpPr>
          <p:cNvPr id="15" name="テキスト ボックス 14">
            <a:extLst>
              <a:ext uri="{FF2B5EF4-FFF2-40B4-BE49-F238E27FC236}">
                <a16:creationId xmlns:a16="http://schemas.microsoft.com/office/drawing/2014/main" id="{5389AAC8-70B0-409E-BA13-6165ACF32B68}"/>
              </a:ext>
            </a:extLst>
          </p:cNvPr>
          <p:cNvSpPr txBox="1"/>
          <p:nvPr/>
        </p:nvSpPr>
        <p:spPr>
          <a:xfrm>
            <a:off x="1897115" y="9519939"/>
            <a:ext cx="3765442" cy="584775"/>
          </a:xfrm>
          <a:prstGeom prst="rect">
            <a:avLst/>
          </a:prstGeom>
          <a:noFill/>
          <a:ln w="12700">
            <a:solidFill>
              <a:schemeClr val="bg1">
                <a:lumMod val="50000"/>
              </a:schemeClr>
            </a:solidFill>
          </a:ln>
        </p:spPr>
        <p:txBody>
          <a:bodyPr wrap="square" rtlCol="0">
            <a:spAutoFit/>
          </a:bodyPr>
          <a:lstStyle/>
          <a:p>
            <a:pPr algn="ctr"/>
            <a:r>
              <a:rPr kumimoji="1" lang="ja-JP" altLang="en-US" sz="1600" dirty="0">
                <a:latin typeface="UD デジタル 教科書体 NP-R" panose="02020400000000000000" pitchFamily="18" charset="-128"/>
                <a:ea typeface="UD デジタル 教科書体 NP-R" panose="02020400000000000000" pitchFamily="18" charset="-128"/>
              </a:rPr>
              <a:t>大阪府消費生活センター</a:t>
            </a:r>
            <a:endParaRPr kumimoji="1" lang="en-US" altLang="ja-JP" sz="1600" dirty="0">
              <a:latin typeface="UD デジタル 教科書体 NP-R" panose="02020400000000000000" pitchFamily="18" charset="-128"/>
              <a:ea typeface="UD デジタル 教科書体 NP-R" panose="02020400000000000000" pitchFamily="18" charset="-128"/>
            </a:endParaRPr>
          </a:p>
          <a:p>
            <a:pPr algn="ctr"/>
            <a:r>
              <a:rPr kumimoji="1" lang="ja-JP" altLang="en-US" sz="1600" dirty="0">
                <a:latin typeface="UD デジタル 教科書体 NP-R" panose="02020400000000000000" pitchFamily="18" charset="-128"/>
                <a:ea typeface="UD デジタル 教科書体 NP-R" panose="02020400000000000000" pitchFamily="18" charset="-128"/>
              </a:rPr>
              <a:t>電話番号：</a:t>
            </a:r>
            <a:r>
              <a:rPr kumimoji="1" lang="en-US" altLang="ja-JP" sz="1600" b="1" dirty="0">
                <a:latin typeface="UD デジタル 教科書体 NP-R" panose="02020400000000000000" pitchFamily="18" charset="-128"/>
                <a:ea typeface="UD デジタル 教科書体 NP-R" panose="02020400000000000000" pitchFamily="18" charset="-128"/>
              </a:rPr>
              <a:t>06-6612-7500</a:t>
            </a:r>
            <a:endParaRPr kumimoji="1" lang="ja-JP" altLang="en-US" sz="1600" b="1"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215700218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473</Words>
  <Application>Microsoft Office PowerPoint</Application>
  <PresentationFormat>ユーザー設定</PresentationFormat>
  <Paragraphs>73</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UD デジタル 教科書体 NP-R</vt:lpstr>
      <vt:lpstr>游ゴシック</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2025-04-18T05:59:24Z</dcterms:created>
  <dcterms:modified xsi:type="dcterms:W3CDTF">2025-05-21T00:44:53Z</dcterms:modified>
</cp:coreProperties>
</file>