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408" autoAdjust="0"/>
    <p:restoredTop sz="94660"/>
  </p:normalViewPr>
  <p:slideViewPr>
    <p:cSldViewPr snapToGrid="0">
      <p:cViewPr varScale="1">
        <p:scale>
          <a:sx n="42" d="100"/>
          <a:sy n="42" d="100"/>
        </p:scale>
        <p:origin x="228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030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79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81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40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183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35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10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15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2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61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D9CA3-06B0-4C21-AA2D-DCF9C1AA2CDE}" type="datetimeFigureOut">
              <a:rPr kumimoji="1" lang="ja-JP" altLang="en-US" smtClean="0"/>
              <a:t>2024/4/22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5726-8536-4250-89C3-6D46534D13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34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lgpos.task-asp.net/cu/270008/ea/residents/procedures/apply/c34dbce2-4346-4a0c-892b-c7f3d342983f/star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oney_ic_card_cashl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027" y="2055991"/>
            <a:ext cx="1987550" cy="162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339993" y="240740"/>
            <a:ext cx="6927536" cy="510328"/>
            <a:chOff x="177801" y="479608"/>
            <a:chExt cx="6927536" cy="510328"/>
          </a:xfrm>
        </p:grpSpPr>
        <p:sp>
          <p:nvSpPr>
            <p:cNvPr id="8" name="角丸四角形 15"/>
            <p:cNvSpPr>
              <a:spLocks noChangeArrowheads="1"/>
            </p:cNvSpPr>
            <p:nvPr/>
          </p:nvSpPr>
          <p:spPr bwMode="auto">
            <a:xfrm>
              <a:off x="5245423" y="479608"/>
              <a:ext cx="1859914" cy="457200"/>
            </a:xfrm>
            <a:prstGeom prst="roundRect">
              <a:avLst>
                <a:gd name="adj" fmla="val 16667"/>
              </a:avLst>
            </a:prstGeom>
            <a:solidFill>
              <a:srgbClr val="FF7979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58759" y="522862"/>
              <a:ext cx="4724370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indent="152400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ja-JP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Times New Roman" panose="02020603050405020304" pitchFamily="18" charset="0"/>
                </a:rPr>
                <a:t>令和</a:t>
              </a:r>
              <a:r>
                <a:rPr lang="ja-JP" altLang="en-US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Times New Roman" panose="02020603050405020304" pitchFamily="18" charset="0"/>
                </a:rPr>
                <a:t>６</a:t>
              </a:r>
              <a:r>
                <a:rPr lang="ja-JP" altLang="ja-JP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年度大阪府市連携</a:t>
              </a:r>
              <a:r>
                <a:rPr lang="ja-JP" altLang="en-US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消費者月間</a:t>
              </a:r>
              <a:r>
                <a:rPr lang="ja-JP" altLang="ja-JP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講演会</a:t>
              </a:r>
            </a:p>
          </p:txBody>
        </p:sp>
        <p:sp>
          <p:nvSpPr>
            <p:cNvPr id="17" name="角丸四角形 15"/>
            <p:cNvSpPr>
              <a:spLocks noChangeArrowheads="1"/>
            </p:cNvSpPr>
            <p:nvPr/>
          </p:nvSpPr>
          <p:spPr bwMode="auto">
            <a:xfrm>
              <a:off x="177801" y="884138"/>
              <a:ext cx="6924674" cy="105798"/>
            </a:xfrm>
            <a:prstGeom prst="roundRect">
              <a:avLst>
                <a:gd name="adj" fmla="val 0"/>
              </a:avLst>
            </a:prstGeom>
            <a:solidFill>
              <a:srgbClr val="FF7979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5418113" y="517770"/>
              <a:ext cx="15742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schemeClr val="bg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Times New Roman" panose="02020603050405020304" pitchFamily="18" charset="0"/>
                </a:rPr>
                <a:t>無料セミナー</a:t>
              </a:r>
              <a:endParaRPr kumimoji="1" lang="ja-JP" altLang="en-US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9" name="角丸四角形 15"/>
          <p:cNvSpPr>
            <a:spLocks noChangeArrowheads="1"/>
          </p:cNvSpPr>
          <p:nvPr/>
        </p:nvSpPr>
        <p:spPr bwMode="auto">
          <a:xfrm>
            <a:off x="339993" y="1919144"/>
            <a:ext cx="6924674" cy="105798"/>
          </a:xfrm>
          <a:prstGeom prst="roundRect">
            <a:avLst>
              <a:gd name="adj" fmla="val 0"/>
            </a:avLst>
          </a:prstGeom>
          <a:solidFill>
            <a:srgbClr val="FF7979"/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049" name="テキスト ボックス 2048"/>
          <p:cNvSpPr txBox="1"/>
          <p:nvPr/>
        </p:nvSpPr>
        <p:spPr>
          <a:xfrm>
            <a:off x="-1" y="833900"/>
            <a:ext cx="7559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知って防ぐ！</a:t>
            </a:r>
            <a:endParaRPr kumimoji="1" lang="en-US" altLang="ja-JP" sz="32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sz="32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インターネット取引でのお金のトラブル</a:t>
            </a:r>
          </a:p>
        </p:txBody>
      </p:sp>
      <p:sp>
        <p:nvSpPr>
          <p:cNvPr id="7" name="テキスト ボックス 2"/>
          <p:cNvSpPr txBox="1">
            <a:spLocks noChangeArrowheads="1"/>
          </p:cNvSpPr>
          <p:nvPr/>
        </p:nvSpPr>
        <p:spPr bwMode="auto">
          <a:xfrm>
            <a:off x="264939" y="2068026"/>
            <a:ext cx="5148581" cy="163867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177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500" i="0" u="none" strike="noStrike" cap="none" normalizeH="0" baseline="0" dirty="0">
                <a:ln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デジタル化が急速に進展し、わたしたちを取り巻く取引やサービスも変化し、利便性が増す一方、リスクも多様化しています。</a:t>
            </a:r>
            <a:endParaRPr kumimoji="0" lang="en-US" altLang="ja-JP" sz="1500" i="0" u="none" strike="noStrike" cap="none" normalizeH="0" baseline="0" dirty="0">
              <a:ln>
                <a:noFill/>
              </a:ln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500" i="0" u="none" strike="noStrike" cap="none" normalizeH="0" baseline="0" dirty="0">
                <a:ln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本講演会では、</a:t>
            </a:r>
            <a:r>
              <a:rPr lang="ja-JP" altLang="en-US" sz="1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デジタル時代の消費生活を楽しむにあたって、消費者トラブルに遭わないための注意点や、資産</a:t>
            </a:r>
            <a:r>
              <a:rPr kumimoji="0" lang="ja-JP" altLang="en-US" sz="1500" i="0" u="none" strike="noStrike" cap="none" normalizeH="0" baseline="0" dirty="0">
                <a:ln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運用の心得、</a:t>
            </a:r>
            <a:r>
              <a:rPr lang="ja-JP" altLang="en-US" sz="15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キャッシュレス決済の活用法</a:t>
            </a:r>
            <a:r>
              <a:rPr kumimoji="0" lang="ja-JP" altLang="en-US" sz="1500" i="0" u="none" strike="noStrike" cap="none" normalizeH="0" baseline="0" dirty="0">
                <a:ln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などについて分かりやすく</a:t>
            </a:r>
            <a:r>
              <a:rPr kumimoji="0" lang="ja-JP" altLang="ja-JP" sz="1500" i="0" u="none" strike="noStrike" cap="none" normalizeH="0" baseline="0" dirty="0">
                <a:ln>
                  <a:noFill/>
                </a:ln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お話しします。</a:t>
            </a:r>
            <a:endParaRPr kumimoji="0" lang="ja-JP" altLang="ja-JP" sz="1500" i="0" u="none" strike="noStrike" cap="none" normalizeH="0" baseline="0" dirty="0">
              <a:ln>
                <a:noFill/>
              </a:ln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6843BD28-87FB-4C62-BA1E-2390926203CE}"/>
              </a:ext>
            </a:extLst>
          </p:cNvPr>
          <p:cNvGrpSpPr/>
          <p:nvPr/>
        </p:nvGrpSpPr>
        <p:grpSpPr>
          <a:xfrm>
            <a:off x="545474" y="9784313"/>
            <a:ext cx="985558" cy="814455"/>
            <a:chOff x="1911069" y="5784700"/>
            <a:chExt cx="936874" cy="773827"/>
          </a:xfrm>
        </p:grpSpPr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B6EC34B2-5AD3-4B21-97D2-243EDCCECE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1069" y="5784700"/>
              <a:ext cx="936874" cy="586431"/>
            </a:xfrm>
            <a:prstGeom prst="rect">
              <a:avLst/>
            </a:prstGeom>
          </p:spPr>
        </p:pic>
        <p:sp>
          <p:nvSpPr>
            <p:cNvPr id="43" name="テキスト ボックス 17">
              <a:extLst>
                <a:ext uri="{FF2B5EF4-FFF2-40B4-BE49-F238E27FC236}">
                  <a16:creationId xmlns:a16="http://schemas.microsoft.com/office/drawing/2014/main" id="{11296991-AC6D-458D-BE1A-1CB6525B392B}"/>
                </a:ext>
              </a:extLst>
            </p:cNvPr>
            <p:cNvSpPr txBox="1"/>
            <p:nvPr/>
          </p:nvSpPr>
          <p:spPr>
            <a:xfrm>
              <a:off x="1955976" y="6339210"/>
              <a:ext cx="855167" cy="2193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9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©Expo 2025</a:t>
              </a:r>
              <a:endParaRPr kumimoji="1" lang="ja-JP" altLang="en-US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339992" y="3833699"/>
            <a:ext cx="6924675" cy="5834268"/>
          </a:xfrm>
          <a:prstGeom prst="rect">
            <a:avLst/>
          </a:prstGeom>
          <a:solidFill>
            <a:srgbClr val="FFFFFF"/>
          </a:solidFill>
          <a:ln w="38100">
            <a:solidFill>
              <a:srgbClr val="FF797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762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	</a:t>
            </a: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marL="0" marR="0" lvl="0" indent="762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0951" y="3841902"/>
            <a:ext cx="6853104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altLang="ja-JP" sz="5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と　き　　令和６年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月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22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日（水）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14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時～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15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時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30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分</a:t>
            </a:r>
            <a:endParaRPr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lvl="0"/>
            <a:endParaRPr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ところ　　大阪市中央区役所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703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、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704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会議室</a:t>
            </a:r>
            <a:endParaRPr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　　　　　（大阪市中央区久太郎町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1-2-27</a:t>
            </a:r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）</a:t>
            </a:r>
            <a:endParaRPr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lvl="0"/>
            <a:endParaRPr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  <a:cs typeface="Times New Roman" panose="02020603050405020304" pitchFamily="18" charset="0"/>
            </a:endParaRPr>
          </a:p>
          <a:p>
            <a:pPr lvl="0"/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講　師　　</a:t>
            </a:r>
            <a:r>
              <a:rPr kumimoji="1" lang="ja-JP" altLang="en-US" sz="2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Times New Roman" panose="02020603050405020304" pitchFamily="18" charset="0"/>
              </a:rPr>
              <a:t>市田　雅良</a:t>
            </a:r>
            <a:endParaRPr kumimoji="1" lang="ja-JP" altLang="en-US" sz="200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lvl="0"/>
            <a:r>
              <a:rPr kumimoji="1" lang="ja-JP" altLang="en-US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大阪府金融広報委員会　金融広報アドバイザー</a:t>
            </a:r>
          </a:p>
          <a:p>
            <a:endParaRPr kumimoji="1"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定　員　　先着</a:t>
            </a:r>
            <a:r>
              <a:rPr kumimoji="1"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100</a:t>
            </a:r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名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申込方法　</a:t>
            </a:r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hlinkClick r:id="rId4"/>
              </a:rPr>
              <a:t>大阪府行政オンラインシステム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によりお申し込みください。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（システムを使用できない場合は、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ファックスにて裏面参加申込書を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　送付ください。）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申込締切　令和６年５月</a:t>
            </a:r>
            <a:r>
              <a:rPr kumimoji="1"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15</a:t>
            </a:r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日（水）</a:t>
            </a:r>
            <a:r>
              <a:rPr kumimoji="1"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17</a:t>
            </a:r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時まで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</a:t>
            </a:r>
            <a:r>
              <a:rPr kumimoji="1"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申込が定員に達した場合、申込期間内であっても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			 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申込を締め切ります。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主　催　　大阪府・大阪市</a:t>
            </a:r>
            <a:endParaRPr kumimoji="1" lang="en-US" altLang="ja-JP" sz="2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0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5437484" y="5937671"/>
            <a:ext cx="1674576" cy="431195"/>
          </a:xfrm>
          <a:prstGeom prst="wedgeRoundRectCallout">
            <a:avLst>
              <a:gd name="adj1" fmla="val 12688"/>
              <a:gd name="adj2" fmla="val 6426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大阪府行政オンライン</a:t>
            </a:r>
            <a:endParaRPr kumimoji="1" lang="en-US" altLang="ja-JP" sz="11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システムはこちら</a:t>
            </a:r>
            <a:endParaRPr kumimoji="1" lang="ja-JP" altLang="en-US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6CEE928-0583-498E-8747-E348D8BF0DE5}"/>
              </a:ext>
            </a:extLst>
          </p:cNvPr>
          <p:cNvGrpSpPr/>
          <p:nvPr/>
        </p:nvGrpSpPr>
        <p:grpSpPr>
          <a:xfrm>
            <a:off x="2865690" y="9228670"/>
            <a:ext cx="4512585" cy="1402870"/>
            <a:chOff x="1414169" y="9091580"/>
            <a:chExt cx="4512585" cy="1402870"/>
          </a:xfrm>
        </p:grpSpPr>
        <p:sp>
          <p:nvSpPr>
            <p:cNvPr id="50" name="テキスト ボックス 49"/>
            <p:cNvSpPr txBox="1">
              <a:spLocks noChangeAspect="1"/>
            </p:cNvSpPr>
            <p:nvPr/>
          </p:nvSpPr>
          <p:spPr>
            <a:xfrm>
              <a:off x="1414169" y="9788155"/>
              <a:ext cx="1705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spc="-15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消費者教育推進大使</a:t>
              </a:r>
              <a:endParaRPr kumimoji="1" lang="en-US" altLang="ja-JP" sz="1200" spc="-1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/>
              <a:r>
                <a:rPr kumimoji="1" lang="ja-JP" altLang="en-US" sz="12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もずやん</a:t>
              </a:r>
            </a:p>
          </p:txBody>
        </p:sp>
        <p:sp>
          <p:nvSpPr>
            <p:cNvPr id="52" name="テキスト ボックス 51"/>
            <p:cNvSpPr txBox="1">
              <a:spLocks noChangeAspect="1"/>
            </p:cNvSpPr>
            <p:nvPr/>
          </p:nvSpPr>
          <p:spPr>
            <a:xfrm>
              <a:off x="4835055" y="9856065"/>
              <a:ext cx="10916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エルちゃん</a:t>
              </a:r>
            </a:p>
          </p:txBody>
        </p:sp>
        <p:pic>
          <p:nvPicPr>
            <p:cNvPr id="49" name="図 48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578"/>
            <a:stretch/>
          </p:blipFill>
          <p:spPr>
            <a:xfrm>
              <a:off x="2659958" y="9091580"/>
              <a:ext cx="1228420" cy="1402870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7444" y="9238342"/>
              <a:ext cx="1011319" cy="1152000"/>
            </a:xfrm>
            <a:prstGeom prst="rect">
              <a:avLst/>
            </a:prstGeom>
          </p:spPr>
        </p:pic>
      </p:grpSp>
      <p:pic>
        <p:nvPicPr>
          <p:cNvPr id="14" name="図 13">
            <a:extLst>
              <a:ext uri="{FF2B5EF4-FFF2-40B4-BE49-F238E27FC236}">
                <a16:creationId xmlns:a16="http://schemas.microsoft.com/office/drawing/2014/main" id="{011E2B7D-F8C7-4006-BD7A-B815906CAF4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5" t="5603" r="5968" b="6875"/>
          <a:stretch/>
        </p:blipFill>
        <p:spPr>
          <a:xfrm>
            <a:off x="5967361" y="6564643"/>
            <a:ext cx="1045845" cy="1039727"/>
          </a:xfrm>
          <a:prstGeom prst="rect">
            <a:avLst/>
          </a:prstGeom>
        </p:spPr>
      </p:pic>
      <p:sp>
        <p:nvSpPr>
          <p:cNvPr id="24" name="角丸四角形吹き出し 10">
            <a:extLst>
              <a:ext uri="{FF2B5EF4-FFF2-40B4-BE49-F238E27FC236}">
                <a16:creationId xmlns:a16="http://schemas.microsoft.com/office/drawing/2014/main" id="{EAEBCBA7-C735-46A9-80F4-EEB14320DB54}"/>
              </a:ext>
            </a:extLst>
          </p:cNvPr>
          <p:cNvSpPr/>
          <p:nvPr/>
        </p:nvSpPr>
        <p:spPr>
          <a:xfrm>
            <a:off x="4887936" y="8827891"/>
            <a:ext cx="1674576" cy="431195"/>
          </a:xfrm>
          <a:prstGeom prst="wedgeRoundRectCallout">
            <a:avLst>
              <a:gd name="adj1" fmla="val -37952"/>
              <a:gd name="adj2" fmla="val 7500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僕も会場にいくで～！</a:t>
            </a:r>
          </a:p>
        </p:txBody>
      </p:sp>
    </p:spTree>
    <p:extLst>
      <p:ext uri="{BB962C8B-B14F-4D97-AF65-F5344CB8AC3E}">
        <p14:creationId xmlns:p14="http://schemas.microsoft.com/office/powerpoint/2010/main" val="59113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639DE34-BDFC-4AA0-9C5A-95E72292CE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50041"/>
              </p:ext>
            </p:extLst>
          </p:nvPr>
        </p:nvGraphicFramePr>
        <p:xfrm>
          <a:off x="1084349" y="3736772"/>
          <a:ext cx="5414123" cy="30546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3576">
                  <a:extLst>
                    <a:ext uri="{9D8B030D-6E8A-4147-A177-3AD203B41FA5}">
                      <a16:colId xmlns:a16="http://schemas.microsoft.com/office/drawing/2014/main" val="1539359188"/>
                    </a:ext>
                  </a:extLst>
                </a:gridCol>
                <a:gridCol w="3720547">
                  <a:extLst>
                    <a:ext uri="{9D8B030D-6E8A-4147-A177-3AD203B41FA5}">
                      <a16:colId xmlns:a16="http://schemas.microsoft.com/office/drawing/2014/main" val="589477802"/>
                    </a:ext>
                  </a:extLst>
                </a:gridCol>
              </a:tblGrid>
              <a:tr h="7269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送信日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月　　　　　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5108553"/>
                  </a:ext>
                </a:extLst>
              </a:tr>
              <a:tr h="1163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氏　名</a:t>
                      </a:r>
                      <a:endParaRPr kumimoji="1" lang="en-US" altLang="ja-JP" sz="16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6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（ふりがな）</a:t>
                      </a:r>
                      <a:endParaRPr kumimoji="1" lang="en-US" altLang="ja-JP" sz="16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複数名申し込む場合は、代表者氏名と人数を記入してください。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endParaRPr kumimoji="1" lang="en-US" altLang="ja-JP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endParaRPr kumimoji="1" lang="en-US" altLang="ja-JP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　　　　　　　</a:t>
                      </a:r>
                      <a:r>
                        <a:rPr kumimoji="1" lang="ja-JP" altLang="en-US" sz="16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計　　　　　名</a:t>
                      </a:r>
                      <a:endParaRPr kumimoji="1" lang="ja-JP" altLang="en-US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362878"/>
                  </a:ext>
                </a:extLst>
              </a:tr>
              <a:tr h="11638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連絡先</a:t>
                      </a:r>
                      <a:endParaRPr kumimoji="1" lang="en-US" altLang="ja-JP" sz="16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※</a:t>
                      </a:r>
                      <a:r>
                        <a:rPr kumimoji="1" lang="ja-JP" altLang="en-US" sz="11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複数名申し込む場合は、代表者の連絡先のみ記入してください。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電話番号：</a:t>
                      </a:r>
                      <a:endParaRPr kumimoji="1" lang="en-US" altLang="ja-JP" sz="1800" dirty="0"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557696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AB6B45-9034-48A9-AE3F-6D8F8E0A6D96}"/>
              </a:ext>
            </a:extLst>
          </p:cNvPr>
          <p:cNvSpPr txBox="1"/>
          <p:nvPr/>
        </p:nvSpPr>
        <p:spPr>
          <a:xfrm>
            <a:off x="0" y="0"/>
            <a:ext cx="7559675" cy="76944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zh-TW" altLang="en-US" sz="2200" b="1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令和６年度大阪府市連携消費者月間講演会</a:t>
            </a:r>
          </a:p>
          <a:p>
            <a:pPr algn="ctr"/>
            <a:r>
              <a:rPr kumimoji="1" lang="ja-JP" altLang="en-US" sz="2200" b="1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参加申込書（ファックス用）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E27A37-4C7A-4A3A-9D83-4A020E18A38B}"/>
              </a:ext>
            </a:extLst>
          </p:cNvPr>
          <p:cNvSpPr txBox="1"/>
          <p:nvPr/>
        </p:nvSpPr>
        <p:spPr>
          <a:xfrm>
            <a:off x="840223" y="2563039"/>
            <a:ext cx="6037676" cy="83099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大阪府消費生活センター　</a:t>
            </a:r>
            <a:endParaRPr kumimoji="1"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ＦＡＸ番号：</a:t>
            </a:r>
            <a:r>
              <a:rPr kumimoji="1" lang="en-US" altLang="ja-JP" sz="2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06-6612-0090</a:t>
            </a:r>
            <a:endParaRPr kumimoji="1" lang="ja-JP" altLang="en-US" sz="2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13295C-50C5-46E0-A130-013128AAFFF4}"/>
              </a:ext>
            </a:extLst>
          </p:cNvPr>
          <p:cNvSpPr txBox="1"/>
          <p:nvPr/>
        </p:nvSpPr>
        <p:spPr>
          <a:xfrm>
            <a:off x="369997" y="1171874"/>
            <a:ext cx="6819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　ファックスでお申し込みの方は、この用紙をご使用ください。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　必要事項を記入の上、大阪府消費生活センターあて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送付してください。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4380AE-1C77-41DC-887A-98F4E32FA5B5}"/>
              </a:ext>
            </a:extLst>
          </p:cNvPr>
          <p:cNvSpPr txBox="1"/>
          <p:nvPr/>
        </p:nvSpPr>
        <p:spPr>
          <a:xfrm>
            <a:off x="498592" y="6968416"/>
            <a:ext cx="6585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ご記入いただきました個人情報は、本講演会の受付以外には使用いたしません。</a:t>
            </a:r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ACE07A79-F190-44E3-81CC-4C6D2BD394FC}"/>
              </a:ext>
            </a:extLst>
          </p:cNvPr>
          <p:cNvSpPr/>
          <p:nvPr/>
        </p:nvSpPr>
        <p:spPr>
          <a:xfrm>
            <a:off x="772573" y="2574914"/>
            <a:ext cx="1195864" cy="830997"/>
          </a:xfrm>
          <a:prstGeom prst="homePlat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申込先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6FF38D7-630B-4665-B7AA-DDD0A449FD9F}"/>
              </a:ext>
            </a:extLst>
          </p:cNvPr>
          <p:cNvSpPr txBox="1"/>
          <p:nvPr/>
        </p:nvSpPr>
        <p:spPr>
          <a:xfrm>
            <a:off x="449221" y="7599638"/>
            <a:ext cx="6819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　申込み受付け完了後、大阪府消費生活センターより、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記載いただいた電話番号へご連絡いたします。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〇　送付後、</a:t>
            </a:r>
            <a:r>
              <a:rPr kumimoji="1"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週間以内に連絡がない場合は、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大阪府消費生活センターまでお電話をお願いします。　　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389AAC8-70B0-409E-BA13-6165ACF32B68}"/>
              </a:ext>
            </a:extLst>
          </p:cNvPr>
          <p:cNvSpPr txBox="1"/>
          <p:nvPr/>
        </p:nvSpPr>
        <p:spPr>
          <a:xfrm>
            <a:off x="1897115" y="9519939"/>
            <a:ext cx="3765442" cy="58477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大阪府消費生活センター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電話番号：</a:t>
            </a:r>
            <a:r>
              <a:rPr kumimoji="1" lang="en-US" altLang="ja-JP" sz="16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06-6612-7500</a:t>
            </a:r>
            <a:endParaRPr kumimoji="1" lang="ja-JP" altLang="en-US" sz="16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7002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454</Words>
  <Application>Microsoft Office PowerPoint</Application>
  <PresentationFormat>ユーザー設定</PresentationFormat>
  <Paragraphs>76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NP-R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2022-05-02T01:29:16Z</dcterms:created>
  <dcterms:modified xsi:type="dcterms:W3CDTF">2024-04-22T01:00:27Z</dcterms:modified>
</cp:coreProperties>
</file>