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
  </p:notesMasterIdLst>
  <p:sldIdLst>
    <p:sldId id="264" r:id="rId2"/>
    <p:sldId id="267" r:id="rId3"/>
  </p:sldIdLst>
  <p:sldSz cx="7559675" cy="1069181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E3D4"/>
    <a:srgbClr val="D5EFE7"/>
    <a:srgbClr val="E3C8F3"/>
    <a:srgbClr val="FCA904"/>
    <a:srgbClr val="5B9BD5"/>
    <a:srgbClr val="B9CAE9"/>
    <a:srgbClr val="93ADDD"/>
    <a:srgbClr val="EAB200"/>
    <a:srgbClr val="FFED01"/>
    <a:srgbClr val="AEF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25" d="100"/>
          <a:sy n="125" d="100"/>
        </p:scale>
        <p:origin x="835" y="-133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B765052-E77C-4C1C-BEFF-EA65293D4D91}" type="datetimeFigureOut">
              <a:rPr kumimoji="1" lang="ja-JP" altLang="en-US" smtClean="0"/>
              <a:t>2026/9/7</a:t>
            </a:fld>
            <a:endParaRPr kumimoji="1" lang="ja-JP" altLang="en-US"/>
          </a:p>
        </p:txBody>
      </p:sp>
      <p:sp>
        <p:nvSpPr>
          <p:cNvPr id="4" name="スライド イメージ プレースホルダー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1FBA895-C787-4DAA-A5DC-6D53D97C66A4}" type="slidenum">
              <a:rPr kumimoji="1" lang="ja-JP" altLang="en-US" smtClean="0"/>
              <a:t>‹#›</a:t>
            </a:fld>
            <a:endParaRPr kumimoji="1" lang="ja-JP" altLang="en-US"/>
          </a:p>
        </p:txBody>
      </p:sp>
    </p:spTree>
    <p:extLst>
      <p:ext uri="{BB962C8B-B14F-4D97-AF65-F5344CB8AC3E}">
        <p14:creationId xmlns:p14="http://schemas.microsoft.com/office/powerpoint/2010/main" val="40546907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4128841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3096543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2542785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806375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3708637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2880885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3199957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 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556039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383038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 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255865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 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6DE2D7A-22E4-4DD6-BF05-26B4E527BA71}" type="datetimeFigureOut">
              <a:rPr kumimoji="1" lang="ja-JP" altLang="en-US" smtClean="0"/>
              <a:t>2026/9/7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3959597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26DE2D7A-22E4-4DD6-BF05-26B4E527BA71}" type="datetimeFigureOut">
              <a:rPr kumimoji="1" lang="ja-JP" altLang="en-US" smtClean="0"/>
              <a:t>2026/9/7</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5522CAEC-05F4-48B6-B89A-0499618E79B5}" type="slidenum">
              <a:rPr kumimoji="1" lang="ja-JP" altLang="en-US" smtClean="0"/>
              <a:t>‹#›</a:t>
            </a:fld>
            <a:endParaRPr kumimoji="1" lang="ja-JP" altLang="en-US"/>
          </a:p>
        </p:txBody>
      </p:sp>
    </p:spTree>
    <p:extLst>
      <p:ext uri="{BB962C8B-B14F-4D97-AF65-F5344CB8AC3E}">
        <p14:creationId xmlns:p14="http://schemas.microsoft.com/office/powerpoint/2010/main" val="3665774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caa.go.jp/disaster/assets/consumer_transaction_cms101_260807_01.pdf" TargetMode="Externa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hyperlink" Target="https://www.pref.osaka.lg.jp/soshikikarasagasu/shouhi/index.html" TargetMode="External"/><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hyperlink" Target="https://www.pref.osaka.lg.jp/" TargetMode="Externa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emf"/><Relationship Id="rId4" Type="http://schemas.openxmlformats.org/officeDocument/2006/relationships/hyperlink" Target="https://www.city.osaka.lg.jp/lnet/" TargetMode="External"/><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B3B76-558D-9B23-8AE8-BEBD82266409}"/>
            </a:ext>
          </a:extLst>
        </p:cNvPr>
        <p:cNvGrpSpPr/>
        <p:nvPr/>
      </p:nvGrpSpPr>
      <p:grpSpPr>
        <a:xfrm>
          <a:off x="0" y="0"/>
          <a:ext cx="0" cy="0"/>
          <a:chOff x="0" y="0"/>
          <a:chExt cx="0" cy="0"/>
        </a:xfrm>
      </p:grpSpPr>
      <p:sp>
        <p:nvSpPr>
          <p:cNvPr id="8" name="フローチャート: 処理 7">
            <a:extLst>
              <a:ext uri="{FF2B5EF4-FFF2-40B4-BE49-F238E27FC236}">
                <a16:creationId xmlns:a16="http://schemas.microsoft.com/office/drawing/2014/main" id="{02A866BB-808D-9BDF-B918-F8C72C5C1981}"/>
              </a:ext>
            </a:extLst>
          </p:cNvPr>
          <p:cNvSpPr/>
          <p:nvPr/>
        </p:nvSpPr>
        <p:spPr>
          <a:xfrm>
            <a:off x="241636" y="2414054"/>
            <a:ext cx="7143750" cy="2457552"/>
          </a:xfrm>
          <a:prstGeom prst="flowChartProcess">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ltLang="ja-JP" sz="1400" b="1" dirty="0">
              <a:solidFill>
                <a:schemeClr val="tx1"/>
              </a:solidFill>
              <a:effectLst>
                <a:outerShdw blurRad="38100" dist="38100" dir="2700000" algn="tl">
                  <a:srgbClr val="000000">
                    <a:alpha val="43137"/>
                  </a:srgbClr>
                </a:outerShdw>
              </a:effectLst>
            </a:endParaRPr>
          </a:p>
        </p:txBody>
      </p:sp>
      <p:sp>
        <p:nvSpPr>
          <p:cNvPr id="14" name="正方形/長方形 13">
            <a:extLst>
              <a:ext uri="{FF2B5EF4-FFF2-40B4-BE49-F238E27FC236}">
                <a16:creationId xmlns:a16="http://schemas.microsoft.com/office/drawing/2014/main" id="{E5A07A98-D7C7-7C9F-2D05-4C8F4CEEF46B}"/>
              </a:ext>
            </a:extLst>
          </p:cNvPr>
          <p:cNvSpPr/>
          <p:nvPr/>
        </p:nvSpPr>
        <p:spPr>
          <a:xfrm>
            <a:off x="0" y="0"/>
            <a:ext cx="7559675" cy="10691813"/>
          </a:xfrm>
          <a:prstGeom prst="rect">
            <a:avLst/>
          </a:prstGeom>
          <a:noFill/>
          <a:ln w="889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2571D0F-3501-B489-8013-110CA57285F6}"/>
              </a:ext>
            </a:extLst>
          </p:cNvPr>
          <p:cNvGrpSpPr/>
          <p:nvPr/>
        </p:nvGrpSpPr>
        <p:grpSpPr>
          <a:xfrm>
            <a:off x="5459730" y="741059"/>
            <a:ext cx="1170539" cy="1152000"/>
            <a:chOff x="5421630" y="673992"/>
            <a:chExt cx="1170539" cy="1152000"/>
          </a:xfrm>
        </p:grpSpPr>
        <p:sp>
          <p:nvSpPr>
            <p:cNvPr id="11" name="円/楕円 1">
              <a:extLst>
                <a:ext uri="{FF2B5EF4-FFF2-40B4-BE49-F238E27FC236}">
                  <a16:creationId xmlns:a16="http://schemas.microsoft.com/office/drawing/2014/main" id="{A1ADD538-2ADA-CDFF-21E2-0E48FDCA17C2}"/>
                </a:ext>
              </a:extLst>
            </p:cNvPr>
            <p:cNvSpPr>
              <a:spLocks noChangeAspect="1"/>
            </p:cNvSpPr>
            <p:nvPr/>
          </p:nvSpPr>
          <p:spPr>
            <a:xfrm>
              <a:off x="5421630" y="673992"/>
              <a:ext cx="1170539" cy="1152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en-US" sz="1600" kern="100">
                  <a:solidFill>
                    <a:srgbClr val="FFFFFF"/>
                  </a:solidFill>
                  <a:effectLst/>
                  <a:ea typeface="ＭＳ 明朝" panose="02020609040205080304" pitchFamily="17" charset="-128"/>
                  <a:cs typeface="Times New Roman" panose="02020603050405020304" pitchFamily="18" charset="0"/>
                </a:rPr>
                <a:t> </a:t>
              </a:r>
              <a:endParaRPr lang="ja-JP" sz="1050" kern="100">
                <a:effectLst/>
                <a:ea typeface="ＭＳ 明朝" panose="02020609040205080304" pitchFamily="17" charset="-128"/>
                <a:cs typeface="Times New Roman" panose="02020603050405020304" pitchFamily="18" charset="0"/>
              </a:endParaRPr>
            </a:p>
          </p:txBody>
        </p:sp>
        <p:sp>
          <p:nvSpPr>
            <p:cNvPr id="12" name="フローチャート: 処理 11">
              <a:extLst>
                <a:ext uri="{FF2B5EF4-FFF2-40B4-BE49-F238E27FC236}">
                  <a16:creationId xmlns:a16="http://schemas.microsoft.com/office/drawing/2014/main" id="{82909A6E-CA34-15CC-D510-6E02B2A468F5}"/>
                </a:ext>
              </a:extLst>
            </p:cNvPr>
            <p:cNvSpPr/>
            <p:nvPr/>
          </p:nvSpPr>
          <p:spPr>
            <a:xfrm>
              <a:off x="5464409" y="944191"/>
              <a:ext cx="1108710" cy="619125"/>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just">
                <a:spcAft>
                  <a:spcPts val="0"/>
                </a:spcAft>
              </a:pPr>
              <a:r>
                <a:rPr lang="en-US" sz="2200" kern="100" dirty="0">
                  <a:ln w="9525" cap="rnd" cmpd="sng" algn="ctr">
                    <a:solidFill>
                      <a:srgbClr val="FFFFFF"/>
                    </a:solidFill>
                    <a:prstDash val="solid"/>
                    <a:bevel/>
                  </a:ln>
                  <a:solidFill>
                    <a:srgbClr val="FFFFFF"/>
                  </a:solidFill>
                  <a:effectLst/>
                  <a:ea typeface="ＭＳ 明朝" panose="02020609040205080304" pitchFamily="17" charset="-128"/>
                  <a:cs typeface="Times New Roman" panose="02020603050405020304" pitchFamily="18" charset="0"/>
                </a:rPr>
                <a:t>Vol.1</a:t>
              </a:r>
              <a:r>
                <a:rPr lang="en-US" altLang="ja-JP" sz="2200" kern="100" dirty="0">
                  <a:ln w="9525" cap="rnd" cmpd="sng" algn="ctr">
                    <a:solidFill>
                      <a:srgbClr val="FFFFFF"/>
                    </a:solidFill>
                    <a:prstDash val="solid"/>
                    <a:bevel/>
                  </a:ln>
                  <a:solidFill>
                    <a:srgbClr val="FFFFFF"/>
                  </a:solidFill>
                  <a:effectLst/>
                  <a:ea typeface="ＭＳ 明朝" panose="02020609040205080304" pitchFamily="17" charset="-128"/>
                  <a:cs typeface="Times New Roman" panose="02020603050405020304" pitchFamily="18" charset="0"/>
                </a:rPr>
                <a:t>23</a:t>
              </a:r>
              <a:endParaRPr lang="ja-JP" sz="1050" kern="100" dirty="0">
                <a:effectLst/>
                <a:ea typeface="ＭＳ 明朝" panose="02020609040205080304" pitchFamily="17" charset="-128"/>
                <a:cs typeface="Times New Roman" panose="02020603050405020304" pitchFamily="18" charset="0"/>
              </a:endParaRPr>
            </a:p>
          </p:txBody>
        </p:sp>
      </p:grpSp>
      <p:sp>
        <p:nvSpPr>
          <p:cNvPr id="13" name="フローチャート: 処理 12">
            <a:extLst>
              <a:ext uri="{FF2B5EF4-FFF2-40B4-BE49-F238E27FC236}">
                <a16:creationId xmlns:a16="http://schemas.microsoft.com/office/drawing/2014/main" id="{40FA9BE3-D3A3-3A6D-6D99-660455E7EE24}"/>
              </a:ext>
            </a:extLst>
          </p:cNvPr>
          <p:cNvSpPr/>
          <p:nvPr/>
        </p:nvSpPr>
        <p:spPr bwMode="hidden">
          <a:xfrm>
            <a:off x="6170979" y="93956"/>
            <a:ext cx="1295400" cy="495300"/>
          </a:xfrm>
          <a:prstGeom prst="flowChartProcess">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100" kern="100" dirty="0">
                <a:solidFill>
                  <a:srgbClr val="000000"/>
                </a:solidFill>
                <a:effectLst/>
                <a:latin typeface="BIZ UDPゴシック" panose="020B0400000000000000" pitchFamily="50" charset="-128"/>
                <a:ea typeface="ＭＳ 明朝" panose="02020609040205080304" pitchFamily="17" charset="-128"/>
                <a:cs typeface="Times New Roman" panose="02020603050405020304" pitchFamily="18" charset="0"/>
              </a:rPr>
              <a:t>2026</a:t>
            </a:r>
            <a:r>
              <a:rPr lang="ja-JP" altLang="ja-JP" sz="1100" kern="100" dirty="0">
                <a:solidFill>
                  <a:srgbClr val="000000"/>
                </a:solidFill>
                <a:ea typeface="BIZ UDPゴシック" panose="020B0400000000000000" pitchFamily="50" charset="-128"/>
                <a:cs typeface="Times New Roman" panose="02020603050405020304" pitchFamily="18" charset="0"/>
              </a:rPr>
              <a:t>年</a:t>
            </a:r>
            <a:r>
              <a:rPr lang="en-US" altLang="ja-JP" sz="1100" kern="100" dirty="0">
                <a:solidFill>
                  <a:srgbClr val="000000"/>
                </a:solidFill>
                <a:latin typeface="BIZ UDPゴシック" panose="020B0400000000000000" pitchFamily="50" charset="-128"/>
                <a:ea typeface="ＭＳ 明朝" panose="02020609040205080304" pitchFamily="17" charset="-128"/>
                <a:cs typeface="Times New Roman" panose="02020603050405020304" pitchFamily="18" charset="0"/>
              </a:rPr>
              <a:t>9</a:t>
            </a:r>
            <a:r>
              <a:rPr lang="ja-JP" sz="1100" kern="100" dirty="0">
                <a:solidFill>
                  <a:srgbClr val="000000"/>
                </a:solidFill>
                <a:effectLst/>
                <a:ea typeface="BIZ UDPゴシック" panose="020B0400000000000000" pitchFamily="50" charset="-128"/>
                <a:cs typeface="Times New Roman" panose="02020603050405020304" pitchFamily="18" charset="0"/>
              </a:rPr>
              <a:t>月</a:t>
            </a:r>
            <a:endParaRPr lang="ja-JP" sz="1050" kern="100" dirty="0">
              <a:effectLst/>
              <a:ea typeface="ＭＳ 明朝" panose="02020609040205080304" pitchFamily="17" charset="-128"/>
              <a:cs typeface="Times New Roman" panose="02020603050405020304" pitchFamily="18" charset="0"/>
            </a:endParaRPr>
          </a:p>
        </p:txBody>
      </p:sp>
      <p:pic>
        <p:nvPicPr>
          <p:cNvPr id="2" name="図 1">
            <a:extLst>
              <a:ext uri="{FF2B5EF4-FFF2-40B4-BE49-F238E27FC236}">
                <a16:creationId xmlns:a16="http://schemas.microsoft.com/office/drawing/2014/main" id="{9DCF8EF7-3DC2-3D76-C547-64775C6332B3}"/>
              </a:ext>
            </a:extLst>
          </p:cNvPr>
          <p:cNvPicPr>
            <a:picLocks noChangeAspect="1"/>
          </p:cNvPicPr>
          <p:nvPr/>
        </p:nvPicPr>
        <p:blipFill>
          <a:blip r:embed="rId2"/>
          <a:stretch>
            <a:fillRect/>
          </a:stretch>
        </p:blipFill>
        <p:spPr>
          <a:xfrm>
            <a:off x="286841" y="121231"/>
            <a:ext cx="4598576" cy="1852107"/>
          </a:xfrm>
          <a:prstGeom prst="rect">
            <a:avLst/>
          </a:prstGeom>
        </p:spPr>
      </p:pic>
      <p:sp>
        <p:nvSpPr>
          <p:cNvPr id="26" name="フローチャート: 処理 25">
            <a:extLst>
              <a:ext uri="{FF2B5EF4-FFF2-40B4-BE49-F238E27FC236}">
                <a16:creationId xmlns:a16="http://schemas.microsoft.com/office/drawing/2014/main" id="{44F85B36-40E5-EEE9-29C2-279959BA2E41}"/>
              </a:ext>
            </a:extLst>
          </p:cNvPr>
          <p:cNvSpPr/>
          <p:nvPr/>
        </p:nvSpPr>
        <p:spPr>
          <a:xfrm>
            <a:off x="217301" y="5158747"/>
            <a:ext cx="7143750" cy="5217477"/>
          </a:xfrm>
          <a:prstGeom prst="flowChartProcess">
            <a:avLst/>
          </a:prstGeom>
          <a:ln w="19050">
            <a:solidFill>
              <a:schemeClr val="tx2"/>
            </a:solid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spcAft>
                <a:spcPts val="0"/>
              </a:spcAft>
            </a:pPr>
            <a:r>
              <a:rPr lang="en-US" sz="1050" kern="100" dirty="0">
                <a:solidFill>
                  <a:srgbClr val="000000"/>
                </a:solidFill>
                <a:effectLst/>
                <a:latin typeface="HGP創英角ｺﾞｼｯｸUB" panose="020B0900000000000000" pitchFamily="50" charset="-128"/>
                <a:ea typeface="ＭＳ 明朝" panose="02020609040205080304" pitchFamily="17" charset="-128"/>
                <a:cs typeface="Times New Roman" panose="02020603050405020304" pitchFamily="18" charset="0"/>
              </a:rPr>
              <a:t> </a:t>
            </a:r>
            <a:endParaRPr lang="ja-JP" sz="1050" kern="100" dirty="0">
              <a:effectLst/>
              <a:ea typeface="ＭＳ 明朝" panose="02020609040205080304" pitchFamily="17" charset="-128"/>
              <a:cs typeface="Times New Roman" panose="02020603050405020304" pitchFamily="18" charset="0"/>
            </a:endParaRPr>
          </a:p>
          <a:p>
            <a:pPr algn="l">
              <a:spcAft>
                <a:spcPts val="0"/>
              </a:spcAft>
            </a:pPr>
            <a:r>
              <a:rPr lang="en-US" sz="1050" kern="100" dirty="0">
                <a:solidFill>
                  <a:srgbClr val="000000"/>
                </a:solidFill>
                <a:effectLst/>
                <a:latin typeface="HGP創英角ｺﾞｼｯｸUB" panose="020B0900000000000000" pitchFamily="50" charset="-128"/>
                <a:ea typeface="ＭＳ 明朝" panose="02020609040205080304" pitchFamily="17" charset="-128"/>
                <a:cs typeface="Times New Roman" panose="02020603050405020304" pitchFamily="18" charset="0"/>
              </a:rPr>
              <a:t> </a:t>
            </a:r>
            <a:endParaRPr lang="ja-JP" sz="1050" kern="100" dirty="0">
              <a:effectLst/>
              <a:ea typeface="ＭＳ 明朝" panose="02020609040205080304" pitchFamily="17" charset="-128"/>
              <a:cs typeface="Times New Roman" panose="02020603050405020304" pitchFamily="18" charset="0"/>
            </a:endParaRPr>
          </a:p>
          <a:p>
            <a:pPr algn="l">
              <a:spcAft>
                <a:spcPts val="0"/>
              </a:spcAft>
            </a:pPr>
            <a:r>
              <a:rPr lang="en-US" sz="1050" kern="100" dirty="0">
                <a:solidFill>
                  <a:srgbClr val="000000"/>
                </a:solidFill>
                <a:effectLst/>
                <a:latin typeface="HGP創英角ｺﾞｼｯｸUB" panose="020B0900000000000000" pitchFamily="50" charset="-128"/>
                <a:ea typeface="ＭＳ 明朝" panose="02020609040205080304" pitchFamily="17" charset="-128"/>
                <a:cs typeface="Times New Roman" panose="02020603050405020304" pitchFamily="18" charset="0"/>
              </a:rPr>
              <a:t> </a:t>
            </a:r>
            <a:endParaRPr lang="ja-JP" sz="1050" kern="100" dirty="0">
              <a:effectLst/>
              <a:ea typeface="ＭＳ 明朝" panose="02020609040205080304" pitchFamily="17" charset="-128"/>
              <a:cs typeface="Times New Roman" panose="02020603050405020304" pitchFamily="18" charset="0"/>
            </a:endParaRPr>
          </a:p>
          <a:p>
            <a:pPr algn="l">
              <a:spcAft>
                <a:spcPts val="0"/>
              </a:spcAft>
            </a:pPr>
            <a:r>
              <a:rPr lang="en-US" sz="1050" kern="100" dirty="0">
                <a:solidFill>
                  <a:srgbClr val="000000"/>
                </a:solidFill>
                <a:effectLst/>
                <a:latin typeface="HGP創英角ｺﾞｼｯｸUB" panose="020B0900000000000000" pitchFamily="50" charset="-128"/>
                <a:ea typeface="ＭＳ 明朝" panose="02020609040205080304" pitchFamily="17" charset="-128"/>
                <a:cs typeface="Times New Roman" panose="02020603050405020304" pitchFamily="18" charset="0"/>
              </a:rPr>
              <a:t> </a:t>
            </a:r>
            <a:endParaRPr lang="ja-JP" sz="1050" kern="100" dirty="0">
              <a:effectLst/>
              <a:ea typeface="ＭＳ 明朝" panose="02020609040205080304" pitchFamily="17" charset="-128"/>
              <a:cs typeface="Times New Roman" panose="02020603050405020304" pitchFamily="18" charset="0"/>
            </a:endParaRPr>
          </a:p>
          <a:p>
            <a:pPr algn="l">
              <a:spcAft>
                <a:spcPts val="0"/>
              </a:spcAft>
            </a:pPr>
            <a:r>
              <a:rPr lang="en-US" sz="1050" kern="100" dirty="0">
                <a:solidFill>
                  <a:srgbClr val="000000"/>
                </a:solidFill>
                <a:effectLst/>
                <a:latin typeface="HGP創英角ｺﾞｼｯｸUB" panose="020B0900000000000000" pitchFamily="50" charset="-128"/>
                <a:ea typeface="ＭＳ 明朝" panose="02020609040205080304" pitchFamily="17" charset="-128"/>
                <a:cs typeface="Times New Roman" panose="02020603050405020304" pitchFamily="18" charset="0"/>
              </a:rPr>
              <a:t> </a:t>
            </a:r>
            <a:endParaRPr lang="ja-JP" sz="1050" kern="100" dirty="0">
              <a:effectLst/>
              <a:ea typeface="ＭＳ 明朝" panose="02020609040205080304" pitchFamily="17" charset="-128"/>
              <a:cs typeface="Times New Roman" panose="02020603050405020304" pitchFamily="18" charset="0"/>
            </a:endParaRPr>
          </a:p>
          <a:p>
            <a:pPr indent="5734050" algn="l">
              <a:spcAft>
                <a:spcPts val="0"/>
              </a:spcAft>
            </a:pPr>
            <a:r>
              <a:rPr lang="en-US" sz="1050" kern="100" dirty="0">
                <a:solidFill>
                  <a:srgbClr val="000000"/>
                </a:solidFill>
                <a:effectLst/>
                <a:latin typeface="HGP創英角ｺﾞｼｯｸUB" panose="020B0900000000000000" pitchFamily="50" charset="-128"/>
                <a:ea typeface="ＭＳ 明朝" panose="02020609040205080304" pitchFamily="17" charset="-128"/>
                <a:cs typeface="Times New Roman" panose="02020603050405020304" pitchFamily="18" charset="0"/>
              </a:rPr>
              <a:t> </a:t>
            </a:r>
            <a:endParaRPr lang="ja-JP" sz="1050" kern="100" dirty="0">
              <a:effectLst/>
              <a:ea typeface="ＭＳ 明朝" panose="02020609040205080304" pitchFamily="17" charset="-128"/>
              <a:cs typeface="Times New Roman" panose="02020603050405020304" pitchFamily="18" charset="0"/>
            </a:endParaRPr>
          </a:p>
        </p:txBody>
      </p:sp>
      <p:sp>
        <p:nvSpPr>
          <p:cNvPr id="24" name="角丸四角形吹き出し 28">
            <a:extLst>
              <a:ext uri="{FF2B5EF4-FFF2-40B4-BE49-F238E27FC236}">
                <a16:creationId xmlns:a16="http://schemas.microsoft.com/office/drawing/2014/main" id="{5686B42A-5A54-5F1F-F711-CFD6BA7A3E0F}"/>
              </a:ext>
            </a:extLst>
          </p:cNvPr>
          <p:cNvSpPr/>
          <p:nvPr/>
        </p:nvSpPr>
        <p:spPr>
          <a:xfrm>
            <a:off x="515986" y="8323293"/>
            <a:ext cx="6658091" cy="1783356"/>
          </a:xfrm>
          <a:prstGeom prst="wedgeRoundRectCallout">
            <a:avLst>
              <a:gd name="adj1" fmla="val 48719"/>
              <a:gd name="adj2" fmla="val 21745"/>
              <a:gd name="adj3" fmla="val 16667"/>
            </a:avLst>
          </a:prstGeom>
          <a:solidFill>
            <a:schemeClr val="accent4">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spcAft>
                <a:spcPts val="0"/>
              </a:spcAft>
            </a:pPr>
            <a:endParaRPr lang="en-US" altLang="ja-JP" sz="500" dirty="0">
              <a:solidFill>
                <a:schemeClr val="tx1"/>
              </a:solidFill>
              <a:effectLst/>
              <a:latin typeface="BIZ UDPゴシック" panose="020B0400000000000000" pitchFamily="50" charset="-128"/>
              <a:ea typeface="BIZ UDPゴシック" panose="020B0400000000000000" pitchFamily="50" charset="-128"/>
              <a:cs typeface="Times New Roman" panose="02020603050405020304" pitchFamily="18" charset="0"/>
            </a:endParaRPr>
          </a:p>
          <a:p>
            <a:pPr marL="177800" indent="-177800">
              <a:spcAft>
                <a:spcPts val="0"/>
              </a:spcAft>
            </a:pP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 法律で定められた契約書面を受け取った日を</a:t>
            </a:r>
            <a:r>
              <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1</a:t>
            </a: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日目として、</a:t>
            </a:r>
            <a:r>
              <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8</a:t>
            </a: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日以内であれば、無条件で解約できます。上記の</a:t>
            </a:r>
            <a:r>
              <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7</a:t>
            </a: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分野すべて共通で</a:t>
            </a:r>
            <a:r>
              <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8</a:t>
            </a: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日間です。</a:t>
            </a:r>
            <a:endPar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marL="177800" indent="-177800">
              <a:spcAft>
                <a:spcPts val="0"/>
              </a:spcAft>
            </a:pP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 サービスを受けている途中（受けていない期間があっても）であっても、契約期間内であれば、途中で解約できます。</a:t>
            </a:r>
            <a:r>
              <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a:t>
            </a: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法律で定められた上限内の違約金がかかる場合があります。</a:t>
            </a:r>
            <a:r>
              <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a:t>
            </a:r>
          </a:p>
          <a:p>
            <a:pPr marL="177800" indent="-177800">
              <a:spcAft>
                <a:spcPts val="0"/>
              </a:spcAft>
            </a:pP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 契約期間や契約書に記載されている有効期限を過ぎてしまうと、原則として中途解約（返金手続き）ができなくなります。残りの回数や期限は必ず確認しましょう。</a:t>
            </a:r>
            <a:endPar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pPr marL="177800" indent="-177800">
              <a:spcAft>
                <a:spcPts val="0"/>
              </a:spcAft>
            </a:pPr>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 困ったときは、</a:t>
            </a:r>
            <a:r>
              <a:rPr kumimoji="1" lang="ja-JP" altLang="en-US" sz="1200" b="1" u="sng" dirty="0">
                <a:solidFill>
                  <a:srgbClr val="FF0000"/>
                </a:solidFill>
                <a:latin typeface="BIZ UDPゴシック" panose="020B0400000000000000" pitchFamily="50" charset="-128"/>
                <a:ea typeface="BIZ UDPゴシック" panose="020B0400000000000000" pitchFamily="50" charset="-128"/>
              </a:rPr>
              <a:t>お住まいの市町村の消費生活相談窓口にご相談ください！</a:t>
            </a:r>
            <a:endParaRPr kumimoji="1" lang="en-US" altLang="ja-JP" sz="1200" b="1" u="sng" dirty="0">
              <a:solidFill>
                <a:srgbClr val="FF0000"/>
              </a:solidFill>
              <a:latin typeface="BIZ UDPゴシック" panose="020B0400000000000000" pitchFamily="50" charset="-128"/>
              <a:ea typeface="BIZ UDPゴシック" panose="020B0400000000000000" pitchFamily="50" charset="-128"/>
            </a:endParaRPr>
          </a:p>
        </p:txBody>
      </p:sp>
      <p:sp>
        <p:nvSpPr>
          <p:cNvPr id="4" name="角丸四角形 25">
            <a:extLst>
              <a:ext uri="{FF2B5EF4-FFF2-40B4-BE49-F238E27FC236}">
                <a16:creationId xmlns:a16="http://schemas.microsoft.com/office/drawing/2014/main" id="{DA6281F6-495B-7CA1-9280-7E7DCECF3EFF}"/>
              </a:ext>
            </a:extLst>
          </p:cNvPr>
          <p:cNvSpPr/>
          <p:nvPr/>
        </p:nvSpPr>
        <p:spPr>
          <a:xfrm>
            <a:off x="385596" y="8106382"/>
            <a:ext cx="1925625" cy="420750"/>
          </a:xfrm>
          <a:prstGeom prst="roundRect">
            <a:avLst/>
          </a:prstGeom>
          <a:solidFill>
            <a:srgbClr val="FCA904"/>
          </a:solidFill>
          <a:ln w="19050">
            <a:solidFill>
              <a:srgbClr val="FCA90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altLang="en-US" sz="1300" kern="100" dirty="0">
                <a:solidFill>
                  <a:srgbClr val="FFFFFF"/>
                </a:solidFill>
                <a:effectLst/>
                <a:ea typeface="BIZ UDPゴシック" panose="020B0400000000000000" pitchFamily="50" charset="-128"/>
                <a:cs typeface="Times New Roman" panose="02020603050405020304" pitchFamily="18" charset="0"/>
              </a:rPr>
              <a:t>＼</a:t>
            </a:r>
            <a:r>
              <a:rPr lang="ja-JP" sz="1400" b="1" kern="100" dirty="0">
                <a:solidFill>
                  <a:srgbClr val="FFFFFF"/>
                </a:solidFill>
                <a:effectLst/>
                <a:ea typeface="BIZ UDPゴシック" panose="020B0400000000000000" pitchFamily="50" charset="-128"/>
                <a:cs typeface="Times New Roman" panose="02020603050405020304" pitchFamily="18" charset="0"/>
              </a:rPr>
              <a:t>アドバイス</a:t>
            </a:r>
            <a:r>
              <a:rPr lang="ja-JP" altLang="en-US" sz="1300" kern="100" dirty="0">
                <a:solidFill>
                  <a:srgbClr val="FFFFFF"/>
                </a:solidFill>
                <a:effectLst/>
                <a:ea typeface="BIZ UDPゴシック" panose="020B0400000000000000" pitchFamily="50" charset="-128"/>
                <a:cs typeface="Times New Roman" panose="02020603050405020304" pitchFamily="18" charset="0"/>
              </a:rPr>
              <a:t>／</a:t>
            </a:r>
            <a:endParaRPr lang="ja-JP" sz="1300" kern="100" dirty="0">
              <a:effectLst/>
              <a:ea typeface="ＭＳ 明朝" panose="02020609040205080304" pitchFamily="17" charset="-128"/>
              <a:cs typeface="Times New Roman" panose="02020603050405020304" pitchFamily="18" charset="0"/>
            </a:endParaRPr>
          </a:p>
        </p:txBody>
      </p:sp>
      <p:sp>
        <p:nvSpPr>
          <p:cNvPr id="5" name="四角形: 角を丸くする 4">
            <a:extLst>
              <a:ext uri="{FF2B5EF4-FFF2-40B4-BE49-F238E27FC236}">
                <a16:creationId xmlns:a16="http://schemas.microsoft.com/office/drawing/2014/main" id="{BDBFD466-22C2-A2E9-EE6C-448CF4734101}"/>
              </a:ext>
            </a:extLst>
          </p:cNvPr>
          <p:cNvSpPr/>
          <p:nvPr/>
        </p:nvSpPr>
        <p:spPr>
          <a:xfrm>
            <a:off x="329166" y="4925542"/>
            <a:ext cx="6901341" cy="474881"/>
          </a:xfrm>
          <a:prstGeom prst="roundRect">
            <a:avLst/>
          </a:prstGeom>
          <a:solidFill>
            <a:schemeClr val="accent3">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67">
            <a:extLst>
              <a:ext uri="{FF2B5EF4-FFF2-40B4-BE49-F238E27FC236}">
                <a16:creationId xmlns:a16="http://schemas.microsoft.com/office/drawing/2014/main" id="{8496327F-C4E2-EDA4-6161-2D8F322F98C0}"/>
              </a:ext>
            </a:extLst>
          </p:cNvPr>
          <p:cNvSpPr txBox="1"/>
          <p:nvPr/>
        </p:nvSpPr>
        <p:spPr>
          <a:xfrm>
            <a:off x="385596" y="4979355"/>
            <a:ext cx="6788482" cy="377599"/>
          </a:xfrm>
          <a:prstGeom prst="rect">
            <a:avLst/>
          </a:prstGeom>
          <a:noFill/>
          <a:ln>
            <a:noFill/>
          </a:ln>
          <a:effectLst/>
        </p:spPr>
        <p:txBody>
          <a:bodyPr rot="0" spcFirstLastPara="0" vert="horz" wrap="square" lIns="74295" tIns="8890" rIns="74295" bIns="8890" numCol="1" spcCol="0" rtlCol="0" fromWordArt="0" anchor="t" anchorCtr="0" forceAA="0" compatLnSpc="1">
            <a:prstTxWarp prst="textNoShape">
              <a:avLst/>
            </a:prstTxWarp>
            <a:noAutofit/>
          </a:bodyPr>
          <a:lstStyle/>
          <a:p>
            <a:pPr algn="ctr">
              <a:spcAft>
                <a:spcPts val="0"/>
              </a:spcAft>
            </a:pPr>
            <a:r>
              <a:rPr lang="ja-JP" altLang="en-US" sz="2200" kern="100" dirty="0">
                <a:solidFill>
                  <a:srgbClr val="000000"/>
                </a:solidFill>
                <a:effectLst>
                  <a:outerShdw blurRad="38100" dist="19050" dir="2700000" algn="tl">
                    <a:schemeClr val="dk1">
                      <a:alpha val="40000"/>
                    </a:schemeClr>
                  </a:outerShdw>
                </a:effectLst>
                <a:latin typeface="Century" panose="02040604050505020304" pitchFamily="18" charset="0"/>
                <a:ea typeface="HGP創英角ｺﾞｼｯｸUB" panose="020B0900000000000000" pitchFamily="50" charset="-128"/>
                <a:cs typeface="Times New Roman" panose="02020603050405020304" pitchFamily="18" charset="0"/>
              </a:rPr>
              <a:t>特定継続的役務提供の契約でお困りではないですか？</a:t>
            </a:r>
            <a:endParaRPr lang="en-US" altLang="ja-JP" sz="2200" kern="100" dirty="0">
              <a:solidFill>
                <a:srgbClr val="000000"/>
              </a:solidFill>
              <a:effectLst>
                <a:outerShdw blurRad="38100" dist="19050" dir="2700000" algn="tl">
                  <a:schemeClr val="dk1">
                    <a:alpha val="40000"/>
                  </a:schemeClr>
                </a:outerShdw>
              </a:effectLst>
              <a:latin typeface="Century" panose="02040604050505020304" pitchFamily="18" charset="0"/>
              <a:ea typeface="HGP創英角ｺﾞｼｯｸUB" panose="020B0900000000000000" pitchFamily="50" charset="-128"/>
              <a:cs typeface="Times New Roman" panose="02020603050405020304" pitchFamily="18" charset="0"/>
            </a:endParaRPr>
          </a:p>
        </p:txBody>
      </p:sp>
      <p:pic>
        <p:nvPicPr>
          <p:cNvPr id="16" name="図 15">
            <a:extLst>
              <a:ext uri="{FF2B5EF4-FFF2-40B4-BE49-F238E27FC236}">
                <a16:creationId xmlns:a16="http://schemas.microsoft.com/office/drawing/2014/main" id="{FA60A55B-F7AF-0F5F-4F73-806FE8EA8D4D}"/>
              </a:ext>
            </a:extLst>
          </p:cNvPr>
          <p:cNvPicPr>
            <a:picLocks noChangeAspect="1"/>
          </p:cNvPicPr>
          <p:nvPr/>
        </p:nvPicPr>
        <p:blipFill>
          <a:blip r:embed="rId3"/>
          <a:stretch>
            <a:fillRect/>
          </a:stretch>
        </p:blipFill>
        <p:spPr>
          <a:xfrm>
            <a:off x="3349034" y="7155801"/>
            <a:ext cx="880351" cy="880351"/>
          </a:xfrm>
          <a:prstGeom prst="rect">
            <a:avLst/>
          </a:prstGeom>
        </p:spPr>
      </p:pic>
      <p:pic>
        <p:nvPicPr>
          <p:cNvPr id="17" name="図 16">
            <a:extLst>
              <a:ext uri="{FF2B5EF4-FFF2-40B4-BE49-F238E27FC236}">
                <a16:creationId xmlns:a16="http://schemas.microsoft.com/office/drawing/2014/main" id="{2AD46761-63B3-38C2-7C0C-FE6C6321E834}"/>
              </a:ext>
            </a:extLst>
          </p:cNvPr>
          <p:cNvPicPr>
            <a:picLocks noChangeAspect="1"/>
          </p:cNvPicPr>
          <p:nvPr/>
        </p:nvPicPr>
        <p:blipFill>
          <a:blip r:embed="rId4"/>
          <a:stretch>
            <a:fillRect/>
          </a:stretch>
        </p:blipFill>
        <p:spPr>
          <a:xfrm>
            <a:off x="2432109" y="7151609"/>
            <a:ext cx="880350" cy="880350"/>
          </a:xfrm>
          <a:prstGeom prst="rect">
            <a:avLst/>
          </a:prstGeom>
        </p:spPr>
      </p:pic>
      <p:sp>
        <p:nvSpPr>
          <p:cNvPr id="27" name="吹き出し: 四角形 26">
            <a:extLst>
              <a:ext uri="{FF2B5EF4-FFF2-40B4-BE49-F238E27FC236}">
                <a16:creationId xmlns:a16="http://schemas.microsoft.com/office/drawing/2014/main" id="{8964FB24-6E89-5765-259F-822F034D9BDA}"/>
              </a:ext>
            </a:extLst>
          </p:cNvPr>
          <p:cNvSpPr/>
          <p:nvPr/>
        </p:nvSpPr>
        <p:spPr>
          <a:xfrm>
            <a:off x="799222" y="7079587"/>
            <a:ext cx="1512000" cy="799208"/>
          </a:xfrm>
          <a:prstGeom prst="wedgeRectCallout">
            <a:avLst>
              <a:gd name="adj1" fmla="val 59008"/>
              <a:gd name="adj2" fmla="val 60357"/>
            </a:avLst>
          </a:prstGeom>
          <a:noFill/>
          <a:ln w="317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BIZ UDPゴシック" panose="020B0400000000000000" pitchFamily="50" charset="-128"/>
                <a:ea typeface="BIZ UDPゴシック" panose="020B0400000000000000" pitchFamily="50" charset="-128"/>
              </a:rPr>
              <a:t>カウンセリングに行って、そのまま契約をしてしまった。</a:t>
            </a:r>
          </a:p>
        </p:txBody>
      </p:sp>
      <p:sp>
        <p:nvSpPr>
          <p:cNvPr id="28" name="吹き出し: 四角形 27">
            <a:extLst>
              <a:ext uri="{FF2B5EF4-FFF2-40B4-BE49-F238E27FC236}">
                <a16:creationId xmlns:a16="http://schemas.microsoft.com/office/drawing/2014/main" id="{743ECD7B-70A1-12CF-BC8F-4E28423D9EE3}"/>
              </a:ext>
            </a:extLst>
          </p:cNvPr>
          <p:cNvSpPr/>
          <p:nvPr/>
        </p:nvSpPr>
        <p:spPr>
          <a:xfrm>
            <a:off x="4281966" y="7123056"/>
            <a:ext cx="1282071" cy="742641"/>
          </a:xfrm>
          <a:prstGeom prst="wedgeRectCallout">
            <a:avLst>
              <a:gd name="adj1" fmla="val -56095"/>
              <a:gd name="adj2" fmla="val 64979"/>
            </a:avLst>
          </a:prstGeom>
          <a:noFill/>
          <a:ln w="3175">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dirty="0">
                <a:solidFill>
                  <a:schemeClr val="tx1"/>
                </a:solidFill>
                <a:latin typeface="BIZ UDPゴシック" panose="020B0400000000000000" pitchFamily="50" charset="-128"/>
                <a:ea typeface="BIZ UDPゴシック" panose="020B0400000000000000" pitchFamily="50" charset="-128"/>
              </a:rPr>
              <a:t>契約したものの最近は行けていない。</a:t>
            </a:r>
          </a:p>
        </p:txBody>
      </p:sp>
      <p:sp>
        <p:nvSpPr>
          <p:cNvPr id="31" name="吹き出し: 角を丸めた四角形 30">
            <a:extLst>
              <a:ext uri="{FF2B5EF4-FFF2-40B4-BE49-F238E27FC236}">
                <a16:creationId xmlns:a16="http://schemas.microsoft.com/office/drawing/2014/main" id="{4ECC5AEC-6696-E32E-A39C-9ADB4A965692}"/>
              </a:ext>
            </a:extLst>
          </p:cNvPr>
          <p:cNvSpPr/>
          <p:nvPr/>
        </p:nvSpPr>
        <p:spPr>
          <a:xfrm>
            <a:off x="799222" y="5477453"/>
            <a:ext cx="4809510" cy="1525104"/>
          </a:xfrm>
          <a:prstGeom prst="wedgeRoundRectCallout">
            <a:avLst>
              <a:gd name="adj1" fmla="val 55377"/>
              <a:gd name="adj2" fmla="val 34569"/>
              <a:gd name="adj3" fmla="val 16667"/>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b="1" dirty="0">
                <a:solidFill>
                  <a:schemeClr val="tx1"/>
                </a:solidFill>
                <a:latin typeface="BIZ UDPゴシック" panose="020B0400000000000000" pitchFamily="50" charset="-128"/>
                <a:ea typeface="BIZ UDPゴシック" panose="020B0400000000000000" pitchFamily="50" charset="-128"/>
              </a:rPr>
              <a:t>特定継続的役務提供とは？</a:t>
            </a:r>
            <a:endParaRPr kumimoji="1" lang="en-US" altLang="ja-JP" sz="1200" b="1" dirty="0">
              <a:solidFill>
                <a:schemeClr val="tx1"/>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solidFill>
                <a:latin typeface="BIZ UDPゴシック" panose="020B0400000000000000" pitchFamily="50" charset="-128"/>
                <a:ea typeface="BIZ UDPゴシック" panose="020B0400000000000000" pitchFamily="50" charset="-128"/>
              </a:rPr>
              <a:t>長期・継続的な役務の提供と、これに対する高額の対価を約する取引のことです。トラブルを防ぐため、特定商取引法で特別なルールが定められています。</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対象の</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7</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分野</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a:t>
            </a:r>
          </a:p>
          <a:p>
            <a:r>
              <a:rPr kumimoji="1" lang="ja-JP" altLang="en-US" sz="1200" dirty="0">
                <a:solidFill>
                  <a:schemeClr val="tx1"/>
                </a:solidFill>
                <a:latin typeface="BIZ UDPゴシック" panose="020B0400000000000000" pitchFamily="50" charset="-128"/>
                <a:ea typeface="BIZ UDPゴシック" panose="020B0400000000000000" pitchFamily="50" charset="-128"/>
              </a:rPr>
              <a:t>エステ／美容医療／学習塾／家庭教師／語学教室／パソコン教室</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solidFill>
                <a:latin typeface="BIZ UDPゴシック" panose="020B0400000000000000" pitchFamily="50" charset="-128"/>
                <a:ea typeface="BIZ UDPゴシック" panose="020B0400000000000000" pitchFamily="50" charset="-128"/>
              </a:rPr>
              <a:t>／結婚相手紹介</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solidFill>
                <a:latin typeface="BIZ UDPゴシック" panose="020B0400000000000000" pitchFamily="50" charset="-128"/>
                <a:ea typeface="BIZ UDPゴシック" panose="020B0400000000000000" pitchFamily="50" charset="-128"/>
              </a:rPr>
              <a:t>（注）期間や金額の基準がそれぞれあります。</a:t>
            </a:r>
          </a:p>
        </p:txBody>
      </p:sp>
      <p:pic>
        <p:nvPicPr>
          <p:cNvPr id="36" name="図 35">
            <a:extLst>
              <a:ext uri="{FF2B5EF4-FFF2-40B4-BE49-F238E27FC236}">
                <a16:creationId xmlns:a16="http://schemas.microsoft.com/office/drawing/2014/main" id="{2114E4E0-9CEA-8AAA-1130-CA3AE5C83047}"/>
              </a:ext>
            </a:extLst>
          </p:cNvPr>
          <p:cNvPicPr>
            <a:picLocks noChangeAspect="1"/>
          </p:cNvPicPr>
          <p:nvPr/>
        </p:nvPicPr>
        <p:blipFill>
          <a:blip r:embed="rId5"/>
          <a:stretch>
            <a:fillRect/>
          </a:stretch>
        </p:blipFill>
        <p:spPr>
          <a:xfrm>
            <a:off x="5752107" y="5909331"/>
            <a:ext cx="1512000" cy="1973246"/>
          </a:xfrm>
          <a:prstGeom prst="rect">
            <a:avLst/>
          </a:prstGeom>
        </p:spPr>
      </p:pic>
      <p:pic>
        <p:nvPicPr>
          <p:cNvPr id="18" name="図 17">
            <a:extLst>
              <a:ext uri="{FF2B5EF4-FFF2-40B4-BE49-F238E27FC236}">
                <a16:creationId xmlns:a16="http://schemas.microsoft.com/office/drawing/2014/main" id="{9BD2412B-4921-7E35-4DEE-992973A9AF86}"/>
              </a:ext>
            </a:extLst>
          </p:cNvPr>
          <p:cNvPicPr>
            <a:picLocks noChangeAspect="1"/>
          </p:cNvPicPr>
          <p:nvPr/>
        </p:nvPicPr>
        <p:blipFill>
          <a:blip r:embed="rId6"/>
          <a:stretch>
            <a:fillRect/>
          </a:stretch>
        </p:blipFill>
        <p:spPr>
          <a:xfrm>
            <a:off x="6163647" y="9549244"/>
            <a:ext cx="1187048" cy="848739"/>
          </a:xfrm>
          <a:prstGeom prst="rect">
            <a:avLst/>
          </a:prstGeom>
        </p:spPr>
      </p:pic>
      <p:sp>
        <p:nvSpPr>
          <p:cNvPr id="10" name="四角形: 角を丸くする 9">
            <a:extLst>
              <a:ext uri="{FF2B5EF4-FFF2-40B4-BE49-F238E27FC236}">
                <a16:creationId xmlns:a16="http://schemas.microsoft.com/office/drawing/2014/main" id="{C5D5EED4-2EBB-C6EE-0678-9E8F7FBABC6B}"/>
              </a:ext>
            </a:extLst>
          </p:cNvPr>
          <p:cNvSpPr/>
          <p:nvPr/>
        </p:nvSpPr>
        <p:spPr>
          <a:xfrm>
            <a:off x="338505" y="2139185"/>
            <a:ext cx="6901341" cy="474881"/>
          </a:xfrm>
          <a:prstGeom prst="roundRect">
            <a:avLst/>
          </a:prstGeom>
          <a:solidFill>
            <a:schemeClr val="accent3">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0"/>
              </a:spcAft>
            </a:pPr>
            <a:endParaRPr lang="en-US" altLang="ja-JP" kern="100" dirty="0">
              <a:solidFill>
                <a:srgbClr val="000000"/>
              </a:solidFill>
              <a:effectLst>
                <a:outerShdw blurRad="38100" dist="19050" dir="2700000" algn="tl">
                  <a:schemeClr val="dk1">
                    <a:alpha val="40000"/>
                  </a:schemeClr>
                </a:outerShdw>
              </a:effectLst>
              <a:latin typeface="Century" panose="02040604050505020304" pitchFamily="18" charset="0"/>
              <a:ea typeface="HGP創英角ｺﾞｼｯｸUB" panose="020B0900000000000000" pitchFamily="50" charset="-128"/>
              <a:cs typeface="Times New Roman" panose="02020603050405020304" pitchFamily="18" charset="0"/>
            </a:endParaRPr>
          </a:p>
        </p:txBody>
      </p:sp>
      <p:sp>
        <p:nvSpPr>
          <p:cNvPr id="21" name="テキスト ボックス 67">
            <a:extLst>
              <a:ext uri="{FF2B5EF4-FFF2-40B4-BE49-F238E27FC236}">
                <a16:creationId xmlns:a16="http://schemas.microsoft.com/office/drawing/2014/main" id="{7D9E61D7-2692-149B-F472-32AFF50CA012}"/>
              </a:ext>
            </a:extLst>
          </p:cNvPr>
          <p:cNvSpPr txBox="1"/>
          <p:nvPr/>
        </p:nvSpPr>
        <p:spPr>
          <a:xfrm>
            <a:off x="385595" y="2172982"/>
            <a:ext cx="6835575" cy="416468"/>
          </a:xfrm>
          <a:prstGeom prst="rect">
            <a:avLst/>
          </a:prstGeom>
          <a:noFill/>
          <a:ln>
            <a:noFill/>
          </a:ln>
          <a:effectLst/>
        </p:spPr>
        <p:txBody>
          <a:bodyPr rot="0" spcFirstLastPara="0" vert="horz" wrap="square" lIns="74295" tIns="8890" rIns="74295" bIns="8890" numCol="1" spcCol="0" rtlCol="0" fromWordArt="0" anchor="t" anchorCtr="0" forceAA="0" compatLnSpc="1">
            <a:prstTxWarp prst="textNoShape">
              <a:avLst/>
            </a:prstTxWarp>
            <a:noAutofit/>
          </a:bodyPr>
          <a:lstStyle/>
          <a:p>
            <a:pPr algn="ctr">
              <a:spcAft>
                <a:spcPts val="0"/>
              </a:spcAft>
            </a:pPr>
            <a:r>
              <a:rPr lang="ja-JP" altLang="en-US" sz="2200" kern="100" dirty="0">
                <a:solidFill>
                  <a:srgbClr val="000000"/>
                </a:solidFill>
                <a:effectLst>
                  <a:outerShdw blurRad="38100" dist="19050" dir="2700000" algn="tl">
                    <a:schemeClr val="dk1">
                      <a:alpha val="40000"/>
                    </a:schemeClr>
                  </a:outerShdw>
                </a:effectLst>
                <a:latin typeface="Century" panose="02040604050505020304" pitchFamily="18" charset="0"/>
                <a:ea typeface="HGP創英角ｺﾞｼｯｸUB" panose="020B0900000000000000" pitchFamily="50" charset="-128"/>
                <a:cs typeface="Times New Roman" panose="02020603050405020304" pitchFamily="18" charset="0"/>
              </a:rPr>
              <a:t>災害に便乗した悪質商法にご注意ください</a:t>
            </a:r>
            <a:endParaRPr lang="en-US" altLang="ja-JP" sz="2200" kern="100" dirty="0">
              <a:solidFill>
                <a:srgbClr val="000000"/>
              </a:solidFill>
              <a:effectLst>
                <a:outerShdw blurRad="38100" dist="19050" dir="2700000" algn="tl">
                  <a:schemeClr val="dk1">
                    <a:alpha val="40000"/>
                  </a:schemeClr>
                </a:outerShdw>
              </a:effectLst>
              <a:latin typeface="Century" panose="02040604050505020304" pitchFamily="18" charset="0"/>
              <a:ea typeface="HGP創英角ｺﾞｼｯｸUB" panose="020B0900000000000000" pitchFamily="50" charset="-128"/>
              <a:cs typeface="Times New Roman" panose="02020603050405020304" pitchFamily="18" charset="0"/>
            </a:endParaRPr>
          </a:p>
        </p:txBody>
      </p:sp>
      <p:sp>
        <p:nvSpPr>
          <p:cNvPr id="23" name="角丸四角形吹き出し 28">
            <a:extLst>
              <a:ext uri="{FF2B5EF4-FFF2-40B4-BE49-F238E27FC236}">
                <a16:creationId xmlns:a16="http://schemas.microsoft.com/office/drawing/2014/main" id="{0A535AE2-33AC-7090-4EA4-FD1014BC084B}"/>
              </a:ext>
            </a:extLst>
          </p:cNvPr>
          <p:cNvSpPr/>
          <p:nvPr/>
        </p:nvSpPr>
        <p:spPr>
          <a:xfrm>
            <a:off x="319827" y="3625697"/>
            <a:ext cx="6910680" cy="1068222"/>
          </a:xfrm>
          <a:prstGeom prst="wedgeRoundRectCallout">
            <a:avLst>
              <a:gd name="adj1" fmla="val 48719"/>
              <a:gd name="adj2" fmla="val 21745"/>
              <a:gd name="adj3" fmla="val 16667"/>
            </a:avLst>
          </a:prstGeom>
          <a:solidFill>
            <a:schemeClr val="accent4">
              <a:lumMod val="20000"/>
              <a:lumOff val="8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豪雨等の被害を調査すると告げ、調査後、本来必要がないのに「〇〇が壊れているから工事が必要」、「保険を利用すれば実質的に無料で修理できる」など契約を迫る業者とのトラブルが発生しています。</a:t>
            </a:r>
            <a:endPar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endParaRPr>
          </a:p>
          <a:p>
            <a:r>
              <a:rPr lang="ja-JP" altLang="en-US"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rPr>
              <a:t>訪問販売による取引は、契約書面を受け取った日から８日間以内であれば、契約解除ができるクーリングオフ制度があります。契約をしてしまったが、解約したいなど、困ったときは、お住まいの市町村の消費生活相談窓口にご相談ください。</a:t>
            </a:r>
            <a:endParaRPr lang="en-US" altLang="ja-JP" sz="1200" dirty="0">
              <a:solidFill>
                <a:schemeClr val="tx1"/>
              </a:solidFill>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30" name="図 29" descr="ボロボロの家・ボロ屋のイラスト">
            <a:extLst>
              <a:ext uri="{FF2B5EF4-FFF2-40B4-BE49-F238E27FC236}">
                <a16:creationId xmlns:a16="http://schemas.microsoft.com/office/drawing/2014/main" id="{1ABFE3AE-8BAE-A013-D8D0-B9F72E6A9E57}"/>
              </a:ext>
            </a:extLst>
          </p:cNvPr>
          <p:cNvPicPr>
            <a:picLocks noChangeAspect="1"/>
          </p:cNvPicPr>
          <p:nvPr/>
        </p:nvPicPr>
        <p:blipFill>
          <a:blip r:embed="rId7"/>
          <a:stretch>
            <a:fillRect/>
          </a:stretch>
        </p:blipFill>
        <p:spPr>
          <a:xfrm>
            <a:off x="6835416" y="2525283"/>
            <a:ext cx="644045" cy="523287"/>
          </a:xfrm>
          <a:prstGeom prst="rect">
            <a:avLst/>
          </a:prstGeom>
        </p:spPr>
      </p:pic>
      <p:sp>
        <p:nvSpPr>
          <p:cNvPr id="22" name="テキスト ボックス 67">
            <a:extLst>
              <a:ext uri="{FF2B5EF4-FFF2-40B4-BE49-F238E27FC236}">
                <a16:creationId xmlns:a16="http://schemas.microsoft.com/office/drawing/2014/main" id="{4867E42F-50D5-8F91-5FE2-8D14182C5B6E}"/>
              </a:ext>
            </a:extLst>
          </p:cNvPr>
          <p:cNvSpPr txBox="1"/>
          <p:nvPr/>
        </p:nvSpPr>
        <p:spPr>
          <a:xfrm>
            <a:off x="268606" y="2709949"/>
            <a:ext cx="7143749" cy="650053"/>
          </a:xfrm>
          <a:prstGeom prst="rect">
            <a:avLst/>
          </a:prstGeom>
          <a:noFill/>
          <a:ln>
            <a:noFill/>
          </a:ln>
          <a:effectLst/>
        </p:spPr>
        <p:txBody>
          <a:bodyPr rot="0" spcFirstLastPara="0" vert="horz" wrap="square" lIns="74295" tIns="8890" rIns="74295" bIns="889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被災後の混乱に便乗した悪質商法について、消費者庁をはじめ、各省庁等により、</a:t>
            </a: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注意喚起がされております。詳細は、下記リンク先よりご確認ください。</a:t>
            </a: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050" dirty="0">
                <a:solidFill>
                  <a:prstClr val="black"/>
                </a:solidFill>
                <a:latin typeface="Calibri" panose="020F0502020204030204"/>
                <a:ea typeface="游ゴシック" panose="020B0400000000000000" pitchFamily="50" charset="-128"/>
                <a:hlinkClick r:id="rId8"/>
              </a:rPr>
              <a:t> </a:t>
            </a:r>
            <a:r>
              <a:rPr kumimoji="0" lang="en-US" altLang="ja-JP" sz="105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hlinkClick r:id="rId8"/>
              </a:rPr>
              <a:t>https://www.caa.go.jp/disaster/assets/consumer_transaction_cms101_260807_01</a:t>
            </a:r>
            <a:r>
              <a:rPr kumimoji="0" lang="en-US" altLang="ja-JP" sz="105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游ゴシック" panose="020B0400000000000000" pitchFamily="50" charset="-128"/>
                <a:cs typeface="+mn-cs"/>
                <a:hlinkClick r:id="rId8"/>
              </a:rPr>
              <a:t>.</a:t>
            </a:r>
            <a:r>
              <a:rPr kumimoji="0" lang="en-US" altLang="ja-JP" sz="1050" i="0" u="none" strike="noStrike" kern="1200" cap="none" spc="0" normalizeH="0" baseline="0" noProof="0" dirty="0">
                <a:ln>
                  <a:noFill/>
                </a:ln>
                <a:solidFill>
                  <a:prstClr val="black"/>
                </a:solidFill>
                <a:uLnTx/>
                <a:uFillTx/>
                <a:latin typeface="Calibri" panose="020F0502020204030204"/>
                <a:ea typeface="游ゴシック" panose="020B0400000000000000" pitchFamily="50" charset="-128"/>
                <a:cs typeface="+mn-cs"/>
                <a:hlinkClick r:id="rId8"/>
              </a:rPr>
              <a:t>pdf</a:t>
            </a:r>
            <a:endParaRPr kumimoji="0" lang="en-US" altLang="ja-JP" sz="1400" i="0" u="none" strike="noStrike" kern="1200" cap="none" spc="0" normalizeH="0" baseline="0" noProof="0" dirty="0">
              <a:ln>
                <a:noFill/>
              </a:ln>
              <a:solidFill>
                <a:prstClr val="black"/>
              </a:solidFill>
              <a:uLnTx/>
              <a:uFillTx/>
              <a:latin typeface="Calibri" panose="020F0502020204030204"/>
              <a:ea typeface="游ゴシック" panose="020B0400000000000000" pitchFamily="50" charset="-128"/>
              <a:cs typeface="+mn-cs"/>
            </a:endParaRPr>
          </a:p>
        </p:txBody>
      </p:sp>
      <p:sp>
        <p:nvSpPr>
          <p:cNvPr id="25" name="角丸四角形 25">
            <a:extLst>
              <a:ext uri="{FF2B5EF4-FFF2-40B4-BE49-F238E27FC236}">
                <a16:creationId xmlns:a16="http://schemas.microsoft.com/office/drawing/2014/main" id="{4DA9D032-6CCC-9275-C766-D717CAF4D1EC}"/>
              </a:ext>
            </a:extLst>
          </p:cNvPr>
          <p:cNvSpPr/>
          <p:nvPr/>
        </p:nvSpPr>
        <p:spPr>
          <a:xfrm>
            <a:off x="385595" y="3403633"/>
            <a:ext cx="2046514" cy="268510"/>
          </a:xfrm>
          <a:prstGeom prst="roundRect">
            <a:avLst/>
          </a:prstGeom>
          <a:solidFill>
            <a:srgbClr val="FCA904"/>
          </a:solidFill>
          <a:ln w="19050">
            <a:solidFill>
              <a:srgbClr val="FCA90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ja-JP" altLang="en-US" sz="1300" kern="100" dirty="0">
                <a:solidFill>
                  <a:srgbClr val="FFFFFF"/>
                </a:solidFill>
                <a:effectLst/>
                <a:ea typeface="BIZ UDPゴシック" panose="020B0400000000000000" pitchFamily="50" charset="-128"/>
                <a:cs typeface="Times New Roman" panose="02020603050405020304" pitchFamily="18" charset="0"/>
              </a:rPr>
              <a:t>＼一部をご紹介／</a:t>
            </a:r>
            <a:endParaRPr lang="ja-JP" sz="1300" kern="100" dirty="0">
              <a:effectLst/>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027495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a:extLst>
            <a:ext uri="{FF2B5EF4-FFF2-40B4-BE49-F238E27FC236}">
              <a16:creationId xmlns:a16="http://schemas.microsoft.com/office/drawing/2014/main" id="{CCEC49AD-E26C-AACB-80F3-E735C2BB17C4}"/>
            </a:ext>
          </a:extLst>
        </p:cNvPr>
        <p:cNvGrpSpPr/>
        <p:nvPr/>
      </p:nvGrpSpPr>
      <p:grpSpPr>
        <a:xfrm>
          <a:off x="0" y="0"/>
          <a:ext cx="0" cy="0"/>
          <a:chOff x="0" y="0"/>
          <a:chExt cx="0" cy="0"/>
        </a:xfrm>
      </p:grpSpPr>
      <p:sp>
        <p:nvSpPr>
          <p:cNvPr id="16" name="テキスト ボックス 100">
            <a:extLst>
              <a:ext uri="{FF2B5EF4-FFF2-40B4-BE49-F238E27FC236}">
                <a16:creationId xmlns:a16="http://schemas.microsoft.com/office/drawing/2014/main" id="{E36B443C-F70A-DFD2-125B-8379270C633D}"/>
              </a:ext>
            </a:extLst>
          </p:cNvPr>
          <p:cNvSpPr txBox="1"/>
          <p:nvPr/>
        </p:nvSpPr>
        <p:spPr>
          <a:xfrm>
            <a:off x="171534" y="4912935"/>
            <a:ext cx="7216605" cy="1435828"/>
          </a:xfrm>
          <a:prstGeom prst="rect">
            <a:avLst/>
          </a:prstGeom>
          <a:solidFill>
            <a:schemeClr val="lt1"/>
          </a:solidFill>
          <a:ln w="19050">
            <a:solidFill>
              <a:schemeClr val="tx2"/>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r>
              <a:rPr kumimoji="0" lang="en-US" sz="1600" b="0" i="0" u="none" strike="noStrike" kern="100" cap="none" spc="0" normalizeH="0" baseline="0" noProof="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 </a:t>
            </a:r>
            <a:endParaRPr kumimoji="0" lang="ja-JP" altLang="en-US" sz="1050" b="0" i="0" u="none" strike="noStrike" kern="100" cap="none" spc="0" normalizeH="0" baseline="0" noProof="0" dirty="0">
              <a:ln>
                <a:noFill/>
              </a:ln>
              <a:solidFill>
                <a:prstClr val="black"/>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63" name="正方形/長方形 62">
            <a:extLst>
              <a:ext uri="{FF2B5EF4-FFF2-40B4-BE49-F238E27FC236}">
                <a16:creationId xmlns:a16="http://schemas.microsoft.com/office/drawing/2014/main" id="{CDA7CD9B-5F30-6367-0669-57053B157836}"/>
              </a:ext>
            </a:extLst>
          </p:cNvPr>
          <p:cNvSpPr/>
          <p:nvPr/>
        </p:nvSpPr>
        <p:spPr>
          <a:xfrm>
            <a:off x="0" y="0"/>
            <a:ext cx="7559675" cy="10691813"/>
          </a:xfrm>
          <a:prstGeom prst="rect">
            <a:avLst/>
          </a:prstGeom>
          <a:noFill/>
          <a:ln w="889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3" name="フローチャート: 処理 32">
            <a:extLst>
              <a:ext uri="{FF2B5EF4-FFF2-40B4-BE49-F238E27FC236}">
                <a16:creationId xmlns:a16="http://schemas.microsoft.com/office/drawing/2014/main" id="{C80BDCB2-BC5F-F331-90C3-509CF0D5A0CB}"/>
              </a:ext>
            </a:extLst>
          </p:cNvPr>
          <p:cNvSpPr/>
          <p:nvPr/>
        </p:nvSpPr>
        <p:spPr>
          <a:xfrm>
            <a:off x="187003" y="514391"/>
            <a:ext cx="7204895" cy="4138332"/>
          </a:xfrm>
          <a:prstGeom prst="flowChartProcess">
            <a:avLst/>
          </a:prstGeom>
          <a:solidFill>
            <a:sysClr val="window" lastClr="FFFFFF"/>
          </a:solidFill>
          <a:ln w="19050" cap="flat" cmpd="sng" algn="ctr">
            <a:solidFill>
              <a:schemeClr val="tx2"/>
            </a:solid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00" cap="none" spc="0" normalizeH="0" baseline="0" noProof="0" dirty="0">
                <a:ln>
                  <a:noFill/>
                </a:ln>
                <a:solidFill>
                  <a:srgbClr val="000000"/>
                </a:solidFill>
                <a:effectLst/>
                <a:uLnTx/>
                <a:uFillTx/>
                <a:latin typeface="HGP創英角ｺﾞｼｯｸUB" panose="020B0900000000000000" pitchFamily="50" charset="-128"/>
                <a:ea typeface="ＭＳ 明朝" panose="02020609040205080304" pitchFamily="17" charset="-128"/>
                <a:cs typeface="Times New Roman" panose="02020603050405020304" pitchFamily="18" charset="0"/>
              </a:rPr>
              <a:t> </a:t>
            </a:r>
            <a:endParaRPr kumimoji="0" lang="ja-JP" altLang="en-US" sz="1050" b="0" i="0" u="none" strike="noStrike" kern="100" cap="none" spc="0" normalizeH="0" baseline="0" noProof="0" dirty="0">
              <a:ln>
                <a:noFill/>
              </a:ln>
              <a:solidFill>
                <a:prstClr val="black"/>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44" name="テキスト ボックス 42">
            <a:extLst>
              <a:ext uri="{FF2B5EF4-FFF2-40B4-BE49-F238E27FC236}">
                <a16:creationId xmlns:a16="http://schemas.microsoft.com/office/drawing/2014/main" id="{221B6DB5-747C-F1DD-CDA4-73F6AC742145}"/>
              </a:ext>
            </a:extLst>
          </p:cNvPr>
          <p:cNvSpPr txBox="1"/>
          <p:nvPr/>
        </p:nvSpPr>
        <p:spPr>
          <a:xfrm>
            <a:off x="156523" y="9391828"/>
            <a:ext cx="7262870" cy="1174012"/>
          </a:xfrm>
          <a:prstGeom prst="rect">
            <a:avLst/>
          </a:prstGeom>
          <a:solidFill>
            <a:schemeClr val="lt1"/>
          </a:solidFill>
          <a:ln w="19050" cmpd="sng">
            <a:solidFill>
              <a:schemeClr val="tx2"/>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300" b="1" i="0" u="sng"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大阪府消費生活センター</a:t>
            </a:r>
            <a:r>
              <a:rPr kumimoji="0" lang="ja-JP" altLang="en-US" sz="14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　 </a:t>
            </a:r>
            <a:r>
              <a:rPr kumimoji="0" lang="ja-JP" altLang="en-US" sz="12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r>
              <a:rPr kumimoji="0" lang="en-US" altLang="ja-JP" sz="12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06-6616-0888</a:t>
            </a:r>
            <a:endParaRPr kumimoji="0" lang="en-US" altLang="ja-JP" sz="1200" b="0"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　ホームページ：</a:t>
            </a:r>
            <a:r>
              <a:rPr kumimoji="0" lang="en-US" altLang="ja-JP"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hlinkClick r:id="rId2"/>
              </a:rPr>
              <a:t>https://www.pref.osaka.lg.jp/</a:t>
            </a:r>
            <a:endParaRPr kumimoji="0" lang="en-US" altLang="ja-JP"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1076325" algn="just" defTabSz="457200" rtl="0" eaLnBrk="1" fontAlgn="auto" latinLnBrk="0" hangingPunct="1">
              <a:lnSpc>
                <a:spcPct val="100000"/>
              </a:lnSpc>
              <a:spcBef>
                <a:spcPts val="0"/>
              </a:spcBef>
              <a:spcAft>
                <a:spcPts val="0"/>
              </a:spcAft>
              <a:buClrTx/>
              <a:buSzTx/>
              <a:buFontTx/>
              <a:buNone/>
              <a:tabLst/>
              <a:defRPr/>
            </a:pPr>
            <a:r>
              <a:rPr kumimoji="0" lang="en-US" altLang="ja-JP" sz="1200" b="1" i="0" u="none" strike="noStrike" kern="100" cap="none" spc="0" normalizeH="0" baseline="0" noProof="0" dirty="0" err="1">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hlinkClick r:id="rId3"/>
              </a:rPr>
              <a:t>soshikikarasagasu</a:t>
            </a:r>
            <a:r>
              <a:rPr kumimoji="0" lang="en-US" altLang="ja-JP"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hlinkClick r:id="rId3"/>
              </a:rPr>
              <a:t>/</a:t>
            </a:r>
            <a:r>
              <a:rPr kumimoji="0" lang="en-US" altLang="ja-JP" sz="1200" b="1" i="0" u="none" strike="noStrike" kern="100" cap="none" spc="0" normalizeH="0" baseline="0" noProof="0" dirty="0" err="1">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hlinkClick r:id="rId3"/>
              </a:rPr>
              <a:t>shouhi</a:t>
            </a:r>
            <a:r>
              <a:rPr kumimoji="0" lang="en-US" altLang="ja-JP"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hlinkClick r:id="rId3"/>
              </a:rPr>
              <a:t>/index.html</a:t>
            </a:r>
            <a:endParaRPr kumimoji="0" lang="en-US" altLang="ja-JP" sz="14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1076325" algn="just" defTabSz="457200" rtl="0" eaLnBrk="1" fontAlgn="auto" latinLnBrk="0" hangingPunct="1">
              <a:lnSpc>
                <a:spcPts val="500"/>
              </a:lnSpc>
              <a:spcBef>
                <a:spcPts val="0"/>
              </a:spcBef>
              <a:spcAft>
                <a:spcPts val="0"/>
              </a:spcAft>
              <a:buClrTx/>
              <a:buSzTx/>
              <a:buFontTx/>
              <a:buNone/>
              <a:tabLst/>
              <a:defRPr/>
            </a:pPr>
            <a:endParaRPr kumimoji="0" lang="en-US" altLang="ja-JP" sz="1200" b="0"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300" b="1" i="0" u="sng"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大阪市消費者センター</a:t>
            </a:r>
            <a:r>
              <a:rPr kumimoji="0" lang="ja-JP" altLang="en-US" sz="13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　　　</a:t>
            </a:r>
            <a:r>
              <a:rPr kumimoji="0" lang="ja-JP" altLang="en-US" sz="12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r>
              <a:rPr kumimoji="0" lang="en-US" altLang="ja-JP" sz="12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06-6614-0999</a:t>
            </a:r>
            <a:endParaRPr kumimoji="0" lang="en-US" altLang="ja-JP" sz="1200" b="0"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ja-JP" altLang="en-US" sz="1200" b="1" i="0" u="none" strike="noStrike" kern="100" cap="none" spc="0" normalizeH="0" baseline="0" noProof="0" dirty="0">
                <a:ln>
                  <a:noFill/>
                </a:ln>
                <a:solidFill>
                  <a:srgbClr val="C0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　ホームページ：</a:t>
            </a:r>
            <a:r>
              <a:rPr kumimoji="0" lang="en-US" altLang="ja-JP" sz="1200" b="1" i="0" u="none" strike="noStrike" kern="100" cap="none" spc="0" normalizeH="0" baseline="0" noProof="0" dirty="0">
                <a:ln>
                  <a:noFill/>
                </a:ln>
                <a:solidFill>
                  <a:srgbClr val="0070C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hlinkClick r:id="rId4"/>
              </a:rPr>
              <a:t>https://www.city.osaka.lg.jp/lnet/</a:t>
            </a:r>
            <a:endParaRPr kumimoji="0" lang="en-US" altLang="ja-JP" sz="1200" b="1" i="0" u="none" strike="noStrike" kern="100" cap="none" spc="0" normalizeH="0" baseline="0" noProof="0" dirty="0">
              <a:ln>
                <a:noFill/>
              </a:ln>
              <a:solidFill>
                <a:srgbClr val="0070C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en-US" sz="1200" b="1" i="0" u="sng" strike="noStrike" kern="100" cap="none" spc="0" normalizeH="0" baseline="0" noProof="0" dirty="0">
              <a:ln>
                <a:noFill/>
              </a:ln>
              <a:solidFill>
                <a:srgbClr val="0563C1"/>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p:txBody>
      </p:sp>
      <p:pic>
        <p:nvPicPr>
          <p:cNvPr id="48" name="図 47">
            <a:extLst>
              <a:ext uri="{FF2B5EF4-FFF2-40B4-BE49-F238E27FC236}">
                <a16:creationId xmlns:a16="http://schemas.microsoft.com/office/drawing/2014/main" id="{DB2B6C8D-2BDC-E742-4634-B4F81A033169}"/>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4612203" y="9494646"/>
            <a:ext cx="996315" cy="998855"/>
          </a:xfrm>
          <a:prstGeom prst="rect">
            <a:avLst/>
          </a:prstGeom>
        </p:spPr>
      </p:pic>
      <p:sp>
        <p:nvSpPr>
          <p:cNvPr id="54" name="角丸四角形 56">
            <a:extLst>
              <a:ext uri="{FF2B5EF4-FFF2-40B4-BE49-F238E27FC236}">
                <a16:creationId xmlns:a16="http://schemas.microsoft.com/office/drawing/2014/main" id="{AB4BAEC5-36A1-4373-BDEF-2B94C13360AF}"/>
              </a:ext>
            </a:extLst>
          </p:cNvPr>
          <p:cNvSpPr/>
          <p:nvPr/>
        </p:nvSpPr>
        <p:spPr>
          <a:xfrm>
            <a:off x="187003" y="8176086"/>
            <a:ext cx="2063393" cy="1058541"/>
          </a:xfrm>
          <a:prstGeom prst="roundRect">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5" name="テキスト ボックス 54">
            <a:extLst>
              <a:ext uri="{FF2B5EF4-FFF2-40B4-BE49-F238E27FC236}">
                <a16:creationId xmlns:a16="http://schemas.microsoft.com/office/drawing/2014/main" id="{62D7D955-A287-B9E9-D361-51F60789B2EE}"/>
              </a:ext>
            </a:extLst>
          </p:cNvPr>
          <p:cNvSpPr txBox="1"/>
          <p:nvPr/>
        </p:nvSpPr>
        <p:spPr>
          <a:xfrm>
            <a:off x="224395" y="8285876"/>
            <a:ext cx="131484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大阪府消費生活センター公式</a:t>
            </a:r>
            <a:r>
              <a:rPr kumimoji="1" lang="en-US" altLang="ja-JP"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X</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（旧</a:t>
            </a:r>
            <a:r>
              <a:rPr kumimoji="1" lang="en-US" altLang="ja-JP"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Twitter</a:t>
            </a:r>
            <a:r>
              <a:rPr kumimoji="1" lang="ja-JP" altLang="en-US"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a:t>
            </a:r>
            <a:endParaRPr kumimoji="1" lang="en-US" altLang="ja-JP"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はこちら→</a:t>
            </a:r>
          </a:p>
        </p:txBody>
      </p:sp>
      <p:pic>
        <p:nvPicPr>
          <p:cNvPr id="56" name="図 55">
            <a:extLst>
              <a:ext uri="{FF2B5EF4-FFF2-40B4-BE49-F238E27FC236}">
                <a16:creationId xmlns:a16="http://schemas.microsoft.com/office/drawing/2014/main" id="{0DA352BA-A502-B02D-9B6D-DA8035A9848E}"/>
              </a:ext>
            </a:extLst>
          </p:cNvPr>
          <p:cNvPicPr>
            <a:picLocks noChangeAspect="1"/>
          </p:cNvPicPr>
          <p:nvPr/>
        </p:nvPicPr>
        <p:blipFill>
          <a:blip r:embed="rId6"/>
          <a:stretch>
            <a:fillRect/>
          </a:stretch>
        </p:blipFill>
        <p:spPr>
          <a:xfrm>
            <a:off x="1456600" y="8349175"/>
            <a:ext cx="669336" cy="620600"/>
          </a:xfrm>
          <a:prstGeom prst="rect">
            <a:avLst/>
          </a:prstGeom>
        </p:spPr>
      </p:pic>
      <p:sp>
        <p:nvSpPr>
          <p:cNvPr id="57" name="テキスト ボックス 56">
            <a:extLst>
              <a:ext uri="{FF2B5EF4-FFF2-40B4-BE49-F238E27FC236}">
                <a16:creationId xmlns:a16="http://schemas.microsoft.com/office/drawing/2014/main" id="{F086BC80-2744-4A9E-C2E0-F07C11404174}"/>
              </a:ext>
            </a:extLst>
          </p:cNvPr>
          <p:cNvSpPr txBox="1"/>
          <p:nvPr/>
        </p:nvSpPr>
        <p:spPr>
          <a:xfrm>
            <a:off x="1274808" y="8998519"/>
            <a:ext cx="1199530"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8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@osaka_shouhi</a:t>
            </a:r>
            <a:endParaRPr kumimoji="1" lang="ja-JP" altLang="en-US" sz="8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58" name="角丸四角形 61">
            <a:extLst>
              <a:ext uri="{FF2B5EF4-FFF2-40B4-BE49-F238E27FC236}">
                <a16:creationId xmlns:a16="http://schemas.microsoft.com/office/drawing/2014/main" id="{67349487-495F-7A49-260C-08F3735C685C}"/>
              </a:ext>
            </a:extLst>
          </p:cNvPr>
          <p:cNvSpPr/>
          <p:nvPr/>
        </p:nvSpPr>
        <p:spPr>
          <a:xfrm>
            <a:off x="2373411" y="8176086"/>
            <a:ext cx="2151480" cy="1058541"/>
          </a:xfrm>
          <a:prstGeom prst="roundRect">
            <a:avLst/>
          </a:prstGeom>
          <a:solidFill>
            <a:srgbClr val="7EC234"/>
          </a:solidFill>
          <a:ln w="12700">
            <a:solidFill>
              <a:srgbClr val="7EC2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9" name="テキスト ボックス 58">
            <a:extLst>
              <a:ext uri="{FF2B5EF4-FFF2-40B4-BE49-F238E27FC236}">
                <a16:creationId xmlns:a16="http://schemas.microsoft.com/office/drawing/2014/main" id="{7ECAF586-BE2B-03B3-C8B1-7B1B7FB21212}"/>
              </a:ext>
            </a:extLst>
          </p:cNvPr>
          <p:cNvSpPr txBox="1"/>
          <p:nvPr/>
        </p:nvSpPr>
        <p:spPr>
          <a:xfrm>
            <a:off x="2432006" y="8403825"/>
            <a:ext cx="132350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消費者センター</a:t>
            </a:r>
            <a:endParaRPr kumimoji="1" lang="en-US" altLang="ja-JP"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啓発動画</a:t>
            </a:r>
            <a:endParaRPr kumimoji="1" lang="en-US" altLang="ja-JP"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サイト</a:t>
            </a:r>
            <a:r>
              <a:rPr kumimoji="1" lang="ja-JP" altLang="en-US" sz="12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はこちら→</a:t>
            </a:r>
          </a:p>
        </p:txBody>
      </p:sp>
      <p:pic>
        <p:nvPicPr>
          <p:cNvPr id="66" name="図 65" descr="QR コード  AI 生成コンテンツは誤りを含む可能性があります。">
            <a:extLst>
              <a:ext uri="{FF2B5EF4-FFF2-40B4-BE49-F238E27FC236}">
                <a16:creationId xmlns:a16="http://schemas.microsoft.com/office/drawing/2014/main" id="{8CC76A27-2BA0-69A1-17D8-6047DDFC927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69847" y="8291515"/>
            <a:ext cx="707004" cy="707004"/>
          </a:xfrm>
          <a:prstGeom prst="rect">
            <a:avLst/>
          </a:prstGeom>
        </p:spPr>
      </p:pic>
      <p:sp>
        <p:nvSpPr>
          <p:cNvPr id="67" name="テキスト ボックス 66">
            <a:extLst>
              <a:ext uri="{FF2B5EF4-FFF2-40B4-BE49-F238E27FC236}">
                <a16:creationId xmlns:a16="http://schemas.microsoft.com/office/drawing/2014/main" id="{D8237D18-EC1A-1CFA-C6BA-74ACC86D4538}"/>
              </a:ext>
            </a:extLst>
          </p:cNvPr>
          <p:cNvSpPr txBox="1"/>
          <p:nvPr/>
        </p:nvSpPr>
        <p:spPr>
          <a:xfrm>
            <a:off x="3673689" y="9012402"/>
            <a:ext cx="709760" cy="2308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大阪市</a:t>
            </a:r>
            <a:r>
              <a:rPr kumimoji="1" lang="en-US" altLang="ja-JP" sz="9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rPr>
              <a:t>HP</a:t>
            </a:r>
            <a:endParaRPr kumimoji="1" lang="ja-JP" altLang="en-US" sz="900" b="0" i="0" u="none" strike="noStrike" kern="1200" cap="none" spc="0" normalizeH="0" baseline="0" noProof="0" dirty="0">
              <a:ln>
                <a:noFill/>
              </a:ln>
              <a:solidFill>
                <a:prstClr val="white"/>
              </a:solidFill>
              <a:effectLst/>
              <a:uLnTx/>
              <a:uFillTx/>
              <a:latin typeface="BIZ UDPゴシック" panose="020B0400000000000000" pitchFamily="50" charset="-128"/>
              <a:ea typeface="BIZ UDPゴシック" panose="020B0400000000000000" pitchFamily="50" charset="-128"/>
              <a:cs typeface="+mn-cs"/>
            </a:endParaRPr>
          </a:p>
        </p:txBody>
      </p:sp>
      <p:sp>
        <p:nvSpPr>
          <p:cNvPr id="69" name="角丸四角形 35">
            <a:extLst>
              <a:ext uri="{FF2B5EF4-FFF2-40B4-BE49-F238E27FC236}">
                <a16:creationId xmlns:a16="http://schemas.microsoft.com/office/drawing/2014/main" id="{6D3397C2-98F3-47C3-77A7-1A01812B6233}"/>
              </a:ext>
            </a:extLst>
          </p:cNvPr>
          <p:cNvSpPr/>
          <p:nvPr/>
        </p:nvSpPr>
        <p:spPr>
          <a:xfrm>
            <a:off x="4578363" y="8074290"/>
            <a:ext cx="2813536" cy="1249771"/>
          </a:xfrm>
          <a:prstGeom prst="roundRect">
            <a:avLst>
              <a:gd name="adj" fmla="val 10056"/>
            </a:avLst>
          </a:prstGeom>
          <a:solidFill>
            <a:schemeClr val="bg1"/>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フローチャート: 処理 69">
            <a:extLst>
              <a:ext uri="{FF2B5EF4-FFF2-40B4-BE49-F238E27FC236}">
                <a16:creationId xmlns:a16="http://schemas.microsoft.com/office/drawing/2014/main" id="{66B340AD-3510-5C86-9EA9-ADCDD79ECB91}"/>
              </a:ext>
            </a:extLst>
          </p:cNvPr>
          <p:cNvSpPr/>
          <p:nvPr/>
        </p:nvSpPr>
        <p:spPr>
          <a:xfrm>
            <a:off x="4554537" y="8098682"/>
            <a:ext cx="2867008" cy="653439"/>
          </a:xfrm>
          <a:prstGeom prst="flowChartProcess">
            <a:avLst/>
          </a:prstGeom>
          <a:noFill/>
          <a:ln w="28575"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ts val="1500"/>
              </a:lnSpc>
              <a:spcBef>
                <a:spcPts val="0"/>
              </a:spcBef>
              <a:spcAft>
                <a:spcPts val="0"/>
              </a:spcAft>
              <a:buClrTx/>
              <a:buSzTx/>
              <a:buFontTx/>
              <a:buNone/>
              <a:tabLst/>
              <a:defRPr/>
            </a:pPr>
            <a:r>
              <a:rPr kumimoji="0" lang="ja-JP" altLang="en-US" sz="10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「消費者が意見を伝える」際のポイント</a:t>
            </a:r>
            <a:endParaRPr kumimoji="0" lang="en-US" altLang="ja-JP" sz="10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ctr" defTabSz="457200" rtl="0" eaLnBrk="1" fontAlgn="auto" latinLnBrk="0" hangingPunct="1">
              <a:lnSpc>
                <a:spcPts val="1500"/>
              </a:lnSpc>
              <a:spcBef>
                <a:spcPts val="0"/>
              </a:spcBef>
              <a:spcAft>
                <a:spcPts val="0"/>
              </a:spcAft>
              <a:buClrTx/>
              <a:buSzTx/>
              <a:buFontTx/>
              <a:buNone/>
              <a:tabLst/>
              <a:defRPr/>
            </a:pPr>
            <a:r>
              <a:rPr kumimoji="0" lang="ja-JP" altLang="en-US" sz="800" b="0"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自立した消費者として、意見がきちんと相手に伝わるように、</a:t>
            </a:r>
            <a:endParaRPr kumimoji="0" lang="en-US" altLang="ja-JP" sz="800" b="0"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ctr" defTabSz="457200" rtl="0" eaLnBrk="1" fontAlgn="auto" latinLnBrk="0" hangingPunct="1">
              <a:lnSpc>
                <a:spcPts val="1500"/>
              </a:lnSpc>
              <a:spcBef>
                <a:spcPts val="0"/>
              </a:spcBef>
              <a:spcAft>
                <a:spcPts val="0"/>
              </a:spcAft>
              <a:buClrTx/>
              <a:buSzTx/>
              <a:buFontTx/>
              <a:buNone/>
              <a:tabLst/>
              <a:defRPr/>
            </a:pPr>
            <a:r>
              <a:rPr kumimoji="0" lang="ja-JP" altLang="en-US" sz="800" b="0"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次の</a:t>
            </a:r>
            <a:r>
              <a:rPr kumimoji="0" lang="ja-JP" altLang="en-US" sz="900" b="1" i="0" u="none" strike="noStrike" kern="1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３つ</a:t>
            </a:r>
            <a:r>
              <a:rPr kumimoji="0" lang="ja-JP" altLang="en-US" sz="800" b="0"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のポイントを参考にしましょう。</a:t>
            </a:r>
            <a:endParaRPr kumimoji="0" lang="en-US" altLang="ja-JP" sz="800" b="0"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ctr" defTabSz="457200" rtl="0" eaLnBrk="1" fontAlgn="auto" latinLnBrk="0" hangingPunct="1">
              <a:lnSpc>
                <a:spcPts val="1500"/>
              </a:lnSpc>
              <a:spcBef>
                <a:spcPts val="0"/>
              </a:spcBef>
              <a:spcAft>
                <a:spcPts val="0"/>
              </a:spcAft>
              <a:buClrTx/>
              <a:buSzTx/>
              <a:buFontTx/>
              <a:buNone/>
              <a:tabLst/>
              <a:defRPr/>
            </a:pPr>
            <a:r>
              <a:rPr kumimoji="0" lang="ja-JP" altLang="en-US" sz="800" b="1" i="0" u="sng"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①ひと呼吸、置きましょう！</a:t>
            </a:r>
            <a:endParaRPr kumimoji="0" lang="en-US" altLang="ja-JP" sz="800" b="1" i="0" u="sng"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ctr" defTabSz="457200" rtl="0" eaLnBrk="1" fontAlgn="auto" latinLnBrk="0" hangingPunct="1">
              <a:lnSpc>
                <a:spcPts val="1500"/>
              </a:lnSpc>
              <a:spcBef>
                <a:spcPts val="0"/>
              </a:spcBef>
              <a:spcAft>
                <a:spcPts val="0"/>
              </a:spcAft>
              <a:buClrTx/>
              <a:buSzTx/>
              <a:buFontTx/>
              <a:buNone/>
              <a:tabLst/>
              <a:defRPr/>
            </a:pPr>
            <a:r>
              <a:rPr kumimoji="0" lang="ja-JP" altLang="en-US" sz="800" b="1" i="0" u="sng"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②言いたいことを「明確に</a:t>
            </a:r>
            <a:r>
              <a:rPr kumimoji="0" lang="ja-JP" altLang="en-US" sz="800" b="1" i="0" u="sng" strike="noStrike" kern="100" cap="none" spc="0" normalizeH="0" baseline="0" noProof="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」、「理由」を丁寧に</a:t>
            </a:r>
            <a:r>
              <a:rPr kumimoji="0" lang="ja-JP" altLang="en-US" sz="800" b="1" i="0" u="sng"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伝えましょう！③事業者の説明も聞きましょう！</a:t>
            </a:r>
            <a:endParaRPr kumimoji="0" lang="en-US" altLang="ja-JP" sz="800" b="1" i="0" u="sng"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ctr" defTabSz="457200" rtl="0" eaLnBrk="1" fontAlgn="auto" latinLnBrk="0" hangingPunct="1">
              <a:lnSpc>
                <a:spcPts val="1500"/>
              </a:lnSpc>
              <a:spcBef>
                <a:spcPts val="0"/>
              </a:spcBef>
              <a:spcAft>
                <a:spcPts val="0"/>
              </a:spcAft>
              <a:buClrTx/>
              <a:buSzTx/>
              <a:buFontTx/>
              <a:buNone/>
              <a:tabLst/>
              <a:defRPr/>
            </a:pPr>
            <a:endParaRPr kumimoji="0" lang="en-US" altLang="ja-JP" sz="8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ctr" defTabSz="457200" rtl="0" eaLnBrk="1" fontAlgn="auto" latinLnBrk="0" hangingPunct="1">
              <a:lnSpc>
                <a:spcPts val="1500"/>
              </a:lnSpc>
              <a:spcBef>
                <a:spcPts val="0"/>
              </a:spcBef>
              <a:spcAft>
                <a:spcPts val="0"/>
              </a:spcAft>
              <a:buClrTx/>
              <a:buSzTx/>
              <a:buFontTx/>
              <a:buNone/>
              <a:tabLst/>
              <a:defRPr/>
            </a:pPr>
            <a:endParaRPr kumimoji="0" lang="ja-JP" altLang="en-US" sz="8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71" name="角丸四角形 35">
            <a:extLst>
              <a:ext uri="{FF2B5EF4-FFF2-40B4-BE49-F238E27FC236}">
                <a16:creationId xmlns:a16="http://schemas.microsoft.com/office/drawing/2014/main" id="{6CF0CC0E-6B03-71B6-8977-958B67BD8DCC}"/>
              </a:ext>
            </a:extLst>
          </p:cNvPr>
          <p:cNvSpPr/>
          <p:nvPr/>
        </p:nvSpPr>
        <p:spPr>
          <a:xfrm>
            <a:off x="5646618" y="9483889"/>
            <a:ext cx="1711041" cy="1009612"/>
          </a:xfrm>
          <a:prstGeom prst="roundRect">
            <a:avLst>
              <a:gd name="adj" fmla="val 10056"/>
            </a:avLst>
          </a:prstGeom>
          <a:solidFill>
            <a:srgbClr val="00A8B0"/>
          </a:solidFill>
          <a:ln w="19050">
            <a:solidFill>
              <a:srgbClr val="00A8B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2" name="フローチャート: 処理 71">
            <a:extLst>
              <a:ext uri="{FF2B5EF4-FFF2-40B4-BE49-F238E27FC236}">
                <a16:creationId xmlns:a16="http://schemas.microsoft.com/office/drawing/2014/main" id="{2C1C6B8C-1C4D-5127-9CE3-CFE57A31673E}"/>
              </a:ext>
            </a:extLst>
          </p:cNvPr>
          <p:cNvSpPr/>
          <p:nvPr/>
        </p:nvSpPr>
        <p:spPr>
          <a:xfrm>
            <a:off x="5600700" y="9494647"/>
            <a:ext cx="1856793" cy="452458"/>
          </a:xfrm>
          <a:prstGeom prst="flowChartProcess">
            <a:avLst/>
          </a:prstGeom>
          <a:noFill/>
          <a:ln w="28575"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ts val="1500"/>
              </a:lnSpc>
              <a:spcBef>
                <a:spcPts val="0"/>
              </a:spcBef>
              <a:spcAft>
                <a:spcPts val="0"/>
              </a:spcAft>
              <a:buClrTx/>
              <a:buSzTx/>
              <a:buFontTx/>
              <a:buNone/>
              <a:tabLst/>
              <a:defRPr/>
            </a:pPr>
            <a:r>
              <a:rPr kumimoji="0" lang="ja-JP" altLang="en-US" sz="900" b="1" i="0" u="none" strike="noStrike" kern="1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被害にあっても、あきらめないで</a:t>
            </a:r>
            <a:endParaRPr kumimoji="0" lang="ja-JP" altLang="en-US" sz="9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ctr" defTabSz="457200" rtl="0" eaLnBrk="1" fontAlgn="auto" latinLnBrk="0" hangingPunct="1">
              <a:lnSpc>
                <a:spcPts val="1500"/>
              </a:lnSpc>
              <a:spcBef>
                <a:spcPts val="0"/>
              </a:spcBef>
              <a:spcAft>
                <a:spcPts val="0"/>
              </a:spcAft>
              <a:buClrTx/>
              <a:buSzTx/>
              <a:buFontTx/>
              <a:buNone/>
              <a:tabLst/>
              <a:defRPr/>
            </a:pPr>
            <a:r>
              <a:rPr kumimoji="0" lang="ja-JP" altLang="en-US" sz="900" b="1" i="0" u="none" strike="noStrike" kern="100" cap="none" spc="0" normalizeH="0" baseline="0" noProof="0" dirty="0">
                <a:ln>
                  <a:noFill/>
                </a:ln>
                <a:solidFill>
                  <a:srgbClr val="FFFFFF"/>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消費者ホットライン</a:t>
            </a:r>
            <a:endParaRPr kumimoji="0" lang="ja-JP" altLang="en-US" sz="900" b="1" i="0" u="none" strike="noStrike" kern="1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73" name="フローチャート: 処理 72">
            <a:extLst>
              <a:ext uri="{FF2B5EF4-FFF2-40B4-BE49-F238E27FC236}">
                <a16:creationId xmlns:a16="http://schemas.microsoft.com/office/drawing/2014/main" id="{E3A479F6-EEEF-1E57-E0A7-8863DFABB771}"/>
              </a:ext>
            </a:extLst>
          </p:cNvPr>
          <p:cNvSpPr/>
          <p:nvPr/>
        </p:nvSpPr>
        <p:spPr>
          <a:xfrm>
            <a:off x="5035296" y="9892951"/>
            <a:ext cx="3042940" cy="593198"/>
          </a:xfrm>
          <a:prstGeom prst="flowChartProcess">
            <a:avLst/>
          </a:prstGeom>
          <a:noFill/>
          <a:ln w="28575" cap="flat" cmpd="sng" algn="ctr">
            <a:noFill/>
            <a:prstDash val="solid"/>
            <a:miter lim="800000"/>
          </a:ln>
          <a:effectLst/>
        </p:spPr>
        <p:txBody>
          <a:bodyPr rot="0" spcFirstLastPara="0" vert="horz" wrap="square" lIns="91440" tIns="90000" rIns="91440" bIns="45720" numCol="1" spcCol="0" rtlCol="0" fromWordArt="0" anchor="ctr" anchorCtr="0" forceAA="0" compatLnSpc="1">
            <a:prstTxWarp prst="textNoShape">
              <a:avLst/>
            </a:prstTxWarp>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00" cap="none" spc="0" normalizeH="0" baseline="0" noProof="0" dirty="0">
                <a:ln>
                  <a:noFill/>
                </a:ln>
                <a:solidFill>
                  <a:srgbClr val="FFFF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☎１８８（いやや！）</a:t>
            </a:r>
            <a:endParaRPr kumimoji="0" lang="ja-JP" altLang="en-US" sz="700" b="1" i="0" u="none" strike="noStrike" kern="100" cap="none" spc="0" normalizeH="0" baseline="0" noProof="0" dirty="0">
              <a:ln>
                <a:noFill/>
              </a:ln>
              <a:solidFill>
                <a:srgbClr val="FFFF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900" b="1" i="0" u="none" strike="noStrike" kern="100" cap="none" spc="0" normalizeH="0" baseline="0" noProof="0" dirty="0">
                <a:ln>
                  <a:noFill/>
                </a:ln>
                <a:solidFill>
                  <a:srgbClr val="FFFF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a:t>
            </a:r>
            <a:r>
              <a:rPr kumimoji="0" lang="ja-JP" altLang="en-US" sz="900" b="1" i="0" u="none" strike="noStrike" kern="100" cap="none" spc="0" normalizeH="0" baseline="0" noProof="0" dirty="0">
                <a:ln>
                  <a:noFill/>
                </a:ln>
                <a:solidFill>
                  <a:srgbClr val="FFFF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rPr>
              <a:t>局番なし</a:t>
            </a:r>
            <a:endParaRPr kumimoji="0" lang="ja-JP" altLang="en-US" sz="700" b="1" i="0" u="none" strike="noStrike" kern="100" cap="none" spc="0" normalizeH="0" baseline="0" noProof="0" dirty="0">
              <a:ln>
                <a:noFill/>
              </a:ln>
              <a:solidFill>
                <a:srgbClr val="FFFF00"/>
              </a:solidFill>
              <a:effectLst/>
              <a:uLnTx/>
              <a:uFillTx/>
              <a:latin typeface="BIZ UDPゴシック" panose="020B0400000000000000" pitchFamily="50" charset="-128"/>
              <a:ea typeface="BIZ UDPゴシック" panose="020B0400000000000000" pitchFamily="50" charset="-128"/>
              <a:cs typeface="Times New Roman" panose="02020603050405020304" pitchFamily="18" charset="0"/>
            </a:endParaRPr>
          </a:p>
        </p:txBody>
      </p:sp>
      <p:sp>
        <p:nvSpPr>
          <p:cNvPr id="74" name="テキスト ボックス 100">
            <a:extLst>
              <a:ext uri="{FF2B5EF4-FFF2-40B4-BE49-F238E27FC236}">
                <a16:creationId xmlns:a16="http://schemas.microsoft.com/office/drawing/2014/main" id="{6D82321A-9EC2-B622-B54E-FF38983A95E2}"/>
              </a:ext>
            </a:extLst>
          </p:cNvPr>
          <p:cNvSpPr txBox="1"/>
          <p:nvPr/>
        </p:nvSpPr>
        <p:spPr>
          <a:xfrm>
            <a:off x="175293" y="6575928"/>
            <a:ext cx="7216605" cy="1423288"/>
          </a:xfrm>
          <a:prstGeom prst="rect">
            <a:avLst/>
          </a:prstGeom>
          <a:solidFill>
            <a:schemeClr val="lt1"/>
          </a:solidFill>
          <a:ln w="19050">
            <a:solidFill>
              <a:schemeClr val="tx2"/>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dirty="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dirty="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dirty="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dirty="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endParaRPr kumimoji="0" lang="en-US" sz="1600" b="0" i="0" u="none" strike="noStrike" kern="100" cap="none" spc="0" normalizeH="0" baseline="0" noProof="0" dirty="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endParaRPr>
          </a:p>
          <a:p>
            <a:pPr marL="0" marR="0" lvl="0" indent="0" algn="just" defTabSz="457200" rtl="0" eaLnBrk="1" fontAlgn="auto" latinLnBrk="0" hangingPunct="1">
              <a:lnSpc>
                <a:spcPts val="2000"/>
              </a:lnSpc>
              <a:spcBef>
                <a:spcPts val="0"/>
              </a:spcBef>
              <a:spcAft>
                <a:spcPts val="0"/>
              </a:spcAft>
              <a:buClrTx/>
              <a:buSzTx/>
              <a:buFontTx/>
              <a:buNone/>
              <a:tabLst/>
              <a:defRPr/>
            </a:pPr>
            <a:r>
              <a:rPr kumimoji="0" lang="en-US" sz="1600" b="0" i="0" u="none" strike="noStrike" kern="100" cap="none" spc="0" normalizeH="0" baseline="0" noProof="0" dirty="0">
                <a:ln w="9525" cap="rnd" cmpd="sng" algn="ctr">
                  <a:solidFill>
                    <a:srgbClr val="000000"/>
                  </a:solidFill>
                  <a:prstDash val="solid"/>
                  <a:bevel/>
                </a:ln>
                <a:solidFill>
                  <a:prstClr val="black"/>
                </a:solidFill>
                <a:effectLst/>
                <a:uLnTx/>
                <a:uFillTx/>
                <a:latin typeface="ＭＳ ゴシック" panose="020B0609070205080204" pitchFamily="49" charset="-128"/>
                <a:ea typeface="ＭＳ 明朝" panose="02020609040205080304" pitchFamily="17" charset="-128"/>
                <a:cs typeface="Times New Roman" panose="02020603050405020304" pitchFamily="18" charset="0"/>
              </a:rPr>
              <a:t> </a:t>
            </a:r>
            <a:endParaRPr kumimoji="0" lang="ja-JP" altLang="en-US" sz="1050" b="0" i="0" u="none" strike="noStrike" kern="100" cap="none" spc="0" normalizeH="0" baseline="0" noProof="0" dirty="0">
              <a:ln>
                <a:noFill/>
              </a:ln>
              <a:solidFill>
                <a:prstClr val="black"/>
              </a:solidFill>
              <a:effectLst/>
              <a:uLnTx/>
              <a:uFillTx/>
              <a:latin typeface="Century" panose="02040604050505020304" pitchFamily="18" charset="0"/>
              <a:ea typeface="ＭＳ 明朝" panose="02020609040205080304" pitchFamily="17" charset="-128"/>
              <a:cs typeface="Times New Roman" panose="02020603050405020304" pitchFamily="18" charset="0"/>
            </a:endParaRPr>
          </a:p>
        </p:txBody>
      </p:sp>
      <p:sp>
        <p:nvSpPr>
          <p:cNvPr id="76" name="四角形: 角を丸くする 75">
            <a:extLst>
              <a:ext uri="{FF2B5EF4-FFF2-40B4-BE49-F238E27FC236}">
                <a16:creationId xmlns:a16="http://schemas.microsoft.com/office/drawing/2014/main" id="{2E0A1D2A-793B-94B0-2F97-970C24B9205B}"/>
              </a:ext>
            </a:extLst>
          </p:cNvPr>
          <p:cNvSpPr/>
          <p:nvPr/>
        </p:nvSpPr>
        <p:spPr>
          <a:xfrm>
            <a:off x="240611" y="6479164"/>
            <a:ext cx="3888792" cy="389501"/>
          </a:xfrm>
          <a:prstGeom prst="roundRect">
            <a:avLst/>
          </a:prstGeom>
          <a:solidFill>
            <a:schemeClr val="accent1">
              <a:lumMod val="50000"/>
            </a:schemeClr>
          </a:solidFill>
          <a:ln>
            <a:solidFill>
              <a:schemeClr val="accent1">
                <a:lumMod val="50000"/>
              </a:schemeClr>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tIns="180000" bIns="180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その香り、困っている人もいます！</a:t>
            </a:r>
          </a:p>
        </p:txBody>
      </p:sp>
      <p:sp>
        <p:nvSpPr>
          <p:cNvPr id="77" name="テキスト ボックス 76">
            <a:extLst>
              <a:ext uri="{FF2B5EF4-FFF2-40B4-BE49-F238E27FC236}">
                <a16:creationId xmlns:a16="http://schemas.microsoft.com/office/drawing/2014/main" id="{A0DF9439-9BF4-B939-C8AA-E87E82F17FEA}"/>
              </a:ext>
            </a:extLst>
          </p:cNvPr>
          <p:cNvSpPr txBox="1"/>
          <p:nvPr/>
        </p:nvSpPr>
        <p:spPr>
          <a:xfrm>
            <a:off x="231902" y="5257896"/>
            <a:ext cx="5087744"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endParaRPr kumimoji="1" lang="ja-JP" altLang="en-US" sz="13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p:txBody>
      </p:sp>
      <p:sp>
        <p:nvSpPr>
          <p:cNvPr id="78" name="テキスト ボックス 77">
            <a:extLst>
              <a:ext uri="{FF2B5EF4-FFF2-40B4-BE49-F238E27FC236}">
                <a16:creationId xmlns:a16="http://schemas.microsoft.com/office/drawing/2014/main" id="{0D10A698-5C1C-9B08-8FDD-FD969F35A00C}"/>
              </a:ext>
            </a:extLst>
          </p:cNvPr>
          <p:cNvSpPr txBox="1"/>
          <p:nvPr/>
        </p:nvSpPr>
        <p:spPr>
          <a:xfrm>
            <a:off x="6317192" y="7650160"/>
            <a:ext cx="97976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ポスターはこちら</a:t>
            </a:r>
            <a:endParaRPr kumimoji="1" lang="en-US" altLang="ja-JP"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（消費者庁</a:t>
            </a:r>
            <a:r>
              <a:rPr kumimoji="1" lang="en-US" altLang="ja-JP"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HP</a:t>
            </a:r>
            <a:r>
              <a:rPr kumimoji="1" lang="ja-JP" altLang="en-US"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pic>
        <p:nvPicPr>
          <p:cNvPr id="2" name="図 1">
            <a:extLst>
              <a:ext uri="{FF2B5EF4-FFF2-40B4-BE49-F238E27FC236}">
                <a16:creationId xmlns:a16="http://schemas.microsoft.com/office/drawing/2014/main" id="{64D937BA-51C0-ADBB-8642-42C5D5FCF29A}"/>
              </a:ext>
            </a:extLst>
          </p:cNvPr>
          <p:cNvPicPr>
            <a:picLocks noChangeAspect="1"/>
          </p:cNvPicPr>
          <p:nvPr/>
        </p:nvPicPr>
        <p:blipFill>
          <a:blip r:embed="rId8"/>
          <a:stretch>
            <a:fillRect/>
          </a:stretch>
        </p:blipFill>
        <p:spPr>
          <a:xfrm rot="646964">
            <a:off x="5234869" y="7099645"/>
            <a:ext cx="835820" cy="817014"/>
          </a:xfrm>
          <a:prstGeom prst="rect">
            <a:avLst/>
          </a:prstGeom>
        </p:spPr>
      </p:pic>
      <p:pic>
        <p:nvPicPr>
          <p:cNvPr id="5" name="図 4">
            <a:extLst>
              <a:ext uri="{FF2B5EF4-FFF2-40B4-BE49-F238E27FC236}">
                <a16:creationId xmlns:a16="http://schemas.microsoft.com/office/drawing/2014/main" id="{F00715DF-492D-1929-64E1-662BF767DE69}"/>
              </a:ext>
            </a:extLst>
          </p:cNvPr>
          <p:cNvPicPr>
            <a:picLocks noChangeAspect="1"/>
          </p:cNvPicPr>
          <p:nvPr/>
        </p:nvPicPr>
        <p:blipFill>
          <a:blip r:embed="rId9"/>
          <a:stretch>
            <a:fillRect/>
          </a:stretch>
        </p:blipFill>
        <p:spPr>
          <a:xfrm>
            <a:off x="6284551" y="6693495"/>
            <a:ext cx="1025681" cy="1025681"/>
          </a:xfrm>
          <a:prstGeom prst="rect">
            <a:avLst/>
          </a:prstGeom>
        </p:spPr>
      </p:pic>
      <p:sp>
        <p:nvSpPr>
          <p:cNvPr id="3" name="角丸四角形 17">
            <a:extLst>
              <a:ext uri="{FF2B5EF4-FFF2-40B4-BE49-F238E27FC236}">
                <a16:creationId xmlns:a16="http://schemas.microsoft.com/office/drawing/2014/main" id="{6812D661-2C97-3A25-54C9-0A9C66ED4E48}"/>
              </a:ext>
            </a:extLst>
          </p:cNvPr>
          <p:cNvSpPr/>
          <p:nvPr/>
        </p:nvSpPr>
        <p:spPr>
          <a:xfrm>
            <a:off x="279800" y="178014"/>
            <a:ext cx="6938776" cy="497608"/>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000" b="0" i="0" u="sng" strike="noStrike" kern="100" cap="none" spc="0" normalizeH="0" baseline="0" noProof="0" dirty="0">
                <a:ln>
                  <a:noFill/>
                </a:ln>
                <a:solidFill>
                  <a:prstClr val="black"/>
                </a:solidFill>
                <a:effectLst>
                  <a:outerShdw blurRad="50800" dist="38100" dir="2700000" algn="tl">
                    <a:srgbClr val="000000">
                      <a:alpha val="40000"/>
                    </a:srgbClr>
                  </a:outerShdw>
                </a:effectLst>
                <a:uLnTx/>
                <a:uFillTx/>
                <a:latin typeface="Calibri" panose="020F0502020204030204"/>
                <a:ea typeface="HGP創英角ｺﾞｼｯｸUB" panose="020B0900000000000000" pitchFamily="50" charset="-128"/>
                <a:cs typeface="Times New Roman" panose="02020603050405020304" pitchFamily="18" charset="0"/>
              </a:rPr>
              <a:t>【</a:t>
            </a:r>
            <a:r>
              <a:rPr kumimoji="0" lang="ja-JP" altLang="en-US" sz="2000" b="0" i="0" u="sng" strike="noStrike" kern="100" cap="none" spc="0" normalizeH="0" baseline="0" noProof="0" dirty="0">
                <a:ln>
                  <a:noFill/>
                </a:ln>
                <a:solidFill>
                  <a:prstClr val="black"/>
                </a:solidFill>
                <a:effectLst>
                  <a:outerShdw blurRad="50800" dist="38100" dir="2700000" algn="tl">
                    <a:srgbClr val="000000">
                      <a:alpha val="40000"/>
                    </a:srgbClr>
                  </a:outerShdw>
                </a:effectLst>
                <a:uLnTx/>
                <a:uFillTx/>
                <a:latin typeface="Calibri" panose="020F0502020204030204"/>
                <a:ea typeface="HGP創英角ｺﾞｼｯｸUB" panose="020B0900000000000000" pitchFamily="50" charset="-128"/>
                <a:cs typeface="Times New Roman" panose="02020603050405020304" pitchFamily="18" charset="0"/>
              </a:rPr>
              <a:t>令和７年度</a:t>
            </a:r>
            <a:r>
              <a:rPr kumimoji="0" lang="en-US" altLang="ja-JP" sz="2000" b="0" i="0" u="sng" strike="noStrike" kern="100" cap="none" spc="0" normalizeH="0" baseline="0" noProof="0" dirty="0">
                <a:ln>
                  <a:noFill/>
                </a:ln>
                <a:solidFill>
                  <a:prstClr val="black"/>
                </a:solidFill>
                <a:effectLst>
                  <a:outerShdw blurRad="50800" dist="38100" dir="2700000" algn="tl">
                    <a:srgbClr val="000000">
                      <a:alpha val="40000"/>
                    </a:srgbClr>
                  </a:outerShdw>
                </a:effectLst>
                <a:uLnTx/>
                <a:uFillTx/>
                <a:latin typeface="Calibri" panose="020F0502020204030204"/>
                <a:ea typeface="HGP創英角ｺﾞｼｯｸUB" panose="020B0900000000000000" pitchFamily="50" charset="-128"/>
                <a:cs typeface="Times New Roman" panose="02020603050405020304" pitchFamily="18" charset="0"/>
              </a:rPr>
              <a:t>】</a:t>
            </a:r>
            <a:r>
              <a:rPr kumimoji="0" lang="ja-JP" altLang="en-US" sz="2000" b="0" i="0" u="sng" strike="noStrike" kern="100" cap="none" spc="0" normalizeH="0" baseline="0" noProof="0" dirty="0">
                <a:ln>
                  <a:noFill/>
                </a:ln>
                <a:solidFill>
                  <a:prstClr val="black"/>
                </a:solidFill>
                <a:effectLst>
                  <a:outerShdw blurRad="50800" dist="38100" dir="2700000" algn="tl">
                    <a:srgbClr val="000000">
                      <a:alpha val="40000"/>
                    </a:srgbClr>
                  </a:outerShdw>
                </a:effectLst>
                <a:uLnTx/>
                <a:uFillTx/>
                <a:latin typeface="Calibri" panose="020F0502020204030204"/>
                <a:ea typeface="HGP創英角ｺﾞｼｯｸUB" panose="020B0900000000000000" pitchFamily="50" charset="-128"/>
                <a:cs typeface="Times New Roman" panose="02020603050405020304" pitchFamily="18" charset="0"/>
              </a:rPr>
              <a:t>　消費生活相談・苦情に基づく商品テスト　　　</a:t>
            </a:r>
            <a:endParaRPr kumimoji="0" lang="ja-JP" altLang="en-US" sz="1050" b="0" i="0" u="sng" strike="noStrike" kern="100" cap="none" spc="0" normalizeH="0" baseline="0" noProof="0" dirty="0">
              <a:ln>
                <a:noFill/>
              </a:ln>
              <a:solidFill>
                <a:prstClr val="black"/>
              </a:solidFill>
              <a:effectLst/>
              <a:uLnTx/>
              <a:uFillTx/>
              <a:latin typeface="Calibri" panose="020F0502020204030204"/>
              <a:ea typeface="ＭＳ 明朝" panose="02020609040205080304" pitchFamily="17" charset="-128"/>
              <a:cs typeface="Times New Roman" panose="02020603050405020304" pitchFamily="18" charset="0"/>
            </a:endParaRPr>
          </a:p>
        </p:txBody>
      </p:sp>
      <p:sp>
        <p:nvSpPr>
          <p:cNvPr id="7" name="テキスト ボックス 6">
            <a:extLst>
              <a:ext uri="{FF2B5EF4-FFF2-40B4-BE49-F238E27FC236}">
                <a16:creationId xmlns:a16="http://schemas.microsoft.com/office/drawing/2014/main" id="{58004859-2D1A-2B61-1004-4107BA06C0C8}"/>
              </a:ext>
            </a:extLst>
          </p:cNvPr>
          <p:cNvSpPr txBox="1"/>
          <p:nvPr/>
        </p:nvSpPr>
        <p:spPr>
          <a:xfrm>
            <a:off x="431445" y="777891"/>
            <a:ext cx="6787131" cy="646331"/>
          </a:xfrm>
          <a:prstGeom prst="rect">
            <a:avLst/>
          </a:prstGeom>
          <a:noFill/>
          <a:ln w="3175">
            <a:solidFill>
              <a:schemeClr val="tx1"/>
            </a:solidFill>
            <a:prstDash val="lgDash"/>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大阪府では、消費者からの相談・苦情に基づき、商品のテストを行っています。</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テストの結果は、消費生活相談及び苦情処理に活用するほか、製品関連被害の未然・再発防止等安全確保に役立てるとともに、消費者の商品知識の向上を図っています。</a:t>
            </a:r>
          </a:p>
        </p:txBody>
      </p:sp>
      <p:pic>
        <p:nvPicPr>
          <p:cNvPr id="13" name="図 12">
            <a:extLst>
              <a:ext uri="{FF2B5EF4-FFF2-40B4-BE49-F238E27FC236}">
                <a16:creationId xmlns:a16="http://schemas.microsoft.com/office/drawing/2014/main" id="{0C2476CF-3D1D-E631-544F-3AC9911C184B}"/>
              </a:ext>
            </a:extLst>
          </p:cNvPr>
          <p:cNvPicPr>
            <a:picLocks noChangeAspect="1"/>
          </p:cNvPicPr>
          <p:nvPr/>
        </p:nvPicPr>
        <p:blipFill>
          <a:blip r:embed="rId10"/>
          <a:stretch>
            <a:fillRect/>
          </a:stretch>
        </p:blipFill>
        <p:spPr>
          <a:xfrm>
            <a:off x="1058091" y="1481509"/>
            <a:ext cx="5081646" cy="1643830"/>
          </a:xfrm>
          <a:prstGeom prst="rect">
            <a:avLst/>
          </a:prstGeom>
        </p:spPr>
      </p:pic>
      <p:sp>
        <p:nvSpPr>
          <p:cNvPr id="14" name="吹き出し: 角を丸めた四角形 13">
            <a:extLst>
              <a:ext uri="{FF2B5EF4-FFF2-40B4-BE49-F238E27FC236}">
                <a16:creationId xmlns:a16="http://schemas.microsoft.com/office/drawing/2014/main" id="{0C4D0907-0E76-93A3-D6DF-95E0A2CDA97D}"/>
              </a:ext>
            </a:extLst>
          </p:cNvPr>
          <p:cNvSpPr/>
          <p:nvPr/>
        </p:nvSpPr>
        <p:spPr>
          <a:xfrm>
            <a:off x="625642" y="3189394"/>
            <a:ext cx="4982876" cy="1259221"/>
          </a:xfrm>
          <a:prstGeom prst="wedgeRoundRectCallout">
            <a:avLst>
              <a:gd name="adj1" fmla="val 57289"/>
              <a:gd name="adj2" fmla="val 7792"/>
              <a:gd name="adj3" fmla="val 16667"/>
            </a:avLst>
          </a:prstGeom>
          <a:no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3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商品テストの件数は５件で、住居品及び被服品に関するものでした（危険・危害に関するもの１件を含みます）。</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技術相談については、全体２０８件のうち、住居品が６５件で最も多いものでした。次いで、被服品に関する相談が多く５９件となっています。被服品のうち多いものは、クリーニングに関係するものであり、件数は２８件となります。</a:t>
            </a:r>
          </a:p>
        </p:txBody>
      </p:sp>
      <p:pic>
        <p:nvPicPr>
          <p:cNvPr id="10" name="図 9">
            <a:extLst>
              <a:ext uri="{FF2B5EF4-FFF2-40B4-BE49-F238E27FC236}">
                <a16:creationId xmlns:a16="http://schemas.microsoft.com/office/drawing/2014/main" id="{C99CA561-C1F2-04F5-DFE1-ADA689E76EA7}"/>
              </a:ext>
            </a:extLst>
          </p:cNvPr>
          <p:cNvPicPr>
            <a:picLocks noChangeAspect="1"/>
          </p:cNvPicPr>
          <p:nvPr/>
        </p:nvPicPr>
        <p:blipFill>
          <a:blip r:embed="rId11"/>
          <a:stretch>
            <a:fillRect/>
          </a:stretch>
        </p:blipFill>
        <p:spPr>
          <a:xfrm>
            <a:off x="5795521" y="3180115"/>
            <a:ext cx="1363782" cy="1275421"/>
          </a:xfrm>
          <a:prstGeom prst="rect">
            <a:avLst/>
          </a:prstGeom>
        </p:spPr>
      </p:pic>
      <p:sp>
        <p:nvSpPr>
          <p:cNvPr id="12" name="四角形: 角を丸くする 11">
            <a:extLst>
              <a:ext uri="{FF2B5EF4-FFF2-40B4-BE49-F238E27FC236}">
                <a16:creationId xmlns:a16="http://schemas.microsoft.com/office/drawing/2014/main" id="{4233A0A5-0A59-CFFE-FAC2-B9668E945C98}"/>
              </a:ext>
            </a:extLst>
          </p:cNvPr>
          <p:cNvSpPr/>
          <p:nvPr/>
        </p:nvSpPr>
        <p:spPr>
          <a:xfrm>
            <a:off x="231902" y="4762127"/>
            <a:ext cx="4627481" cy="405936"/>
          </a:xfrm>
          <a:prstGeom prst="roundRect">
            <a:avLst/>
          </a:prstGeom>
          <a:solidFill>
            <a:schemeClr val="accent1">
              <a:lumMod val="50000"/>
            </a:schemeClr>
          </a:solidFill>
          <a:ln>
            <a:solidFill>
              <a:schemeClr val="accent1">
                <a:lumMod val="50000"/>
              </a:schemeClr>
            </a:solidFill>
          </a:ln>
          <a:effectLst>
            <a:outerShdw blurRad="50800" dist="38100" dir="2700000" algn="tl"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tIns="180000" bIns="18000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prstClr val="white"/>
                </a:solidFill>
                <a:effectLst/>
                <a:uLnTx/>
                <a:uFillTx/>
                <a:latin typeface="BIZ UDゴシック" panose="020B0400000000000000" pitchFamily="49" charset="-128"/>
                <a:ea typeface="BIZ UDゴシック" panose="020B0400000000000000" pitchFamily="49" charset="-128"/>
                <a:cs typeface="+mn-cs"/>
              </a:rPr>
              <a:t>モバイルバッテリーの取り扱いにご注意！</a:t>
            </a:r>
          </a:p>
        </p:txBody>
      </p:sp>
      <p:sp>
        <p:nvSpPr>
          <p:cNvPr id="8" name="テキスト ボックス 7">
            <a:extLst>
              <a:ext uri="{FF2B5EF4-FFF2-40B4-BE49-F238E27FC236}">
                <a16:creationId xmlns:a16="http://schemas.microsoft.com/office/drawing/2014/main" id="{2AFE1861-758E-403F-4666-16A77E92840C}"/>
              </a:ext>
            </a:extLst>
          </p:cNvPr>
          <p:cNvSpPr txBox="1"/>
          <p:nvPr/>
        </p:nvSpPr>
        <p:spPr>
          <a:xfrm>
            <a:off x="240611" y="5345928"/>
            <a:ext cx="5899125"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endParaRPr kumimoji="1" lang="ja-JP" altLang="en-US" sz="13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p:txBody>
      </p:sp>
      <p:sp>
        <p:nvSpPr>
          <p:cNvPr id="9" name="テキスト ボックス 8">
            <a:extLst>
              <a:ext uri="{FF2B5EF4-FFF2-40B4-BE49-F238E27FC236}">
                <a16:creationId xmlns:a16="http://schemas.microsoft.com/office/drawing/2014/main" id="{855F0E7B-E502-2A40-A24C-931BF1CCCFEB}"/>
              </a:ext>
            </a:extLst>
          </p:cNvPr>
          <p:cNvSpPr txBox="1"/>
          <p:nvPr/>
        </p:nvSpPr>
        <p:spPr>
          <a:xfrm>
            <a:off x="253673" y="6899466"/>
            <a:ext cx="5087744" cy="104644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香りの感じ方には個人差があります。自分にとって快適な香りでも、困っている人もいることをご理解いただくこと、香り付き製品の使用に当たっては周囲の方々にも配慮いただくことなどを狙いとして、</a:t>
            </a:r>
            <a:endPar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消費者庁、こども家庭庁、文部科学省、厚生労働省、経済産業省、</a:t>
            </a:r>
            <a:endPar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国土交通省、環境省でポスターを作成しています。</a:t>
            </a:r>
            <a:endParaRPr kumimoji="1" lang="ja-JP" altLang="en-US" sz="12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p:txBody>
      </p:sp>
      <p:sp>
        <p:nvSpPr>
          <p:cNvPr id="11" name="テキスト ボックス 10">
            <a:extLst>
              <a:ext uri="{FF2B5EF4-FFF2-40B4-BE49-F238E27FC236}">
                <a16:creationId xmlns:a16="http://schemas.microsoft.com/office/drawing/2014/main" id="{ABA72DAB-EC71-70A8-9953-19F486F2A29C}"/>
              </a:ext>
            </a:extLst>
          </p:cNvPr>
          <p:cNvSpPr txBox="1"/>
          <p:nvPr/>
        </p:nvSpPr>
        <p:spPr>
          <a:xfrm>
            <a:off x="205545" y="5223184"/>
            <a:ext cx="5087744" cy="123110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モバイルバッテリーの取扱いを誤ると、発熱</a:t>
            </a:r>
            <a:r>
              <a:rPr kumimoji="1" lang="ja-JP" altLang="en-US" sz="1200" dirty="0">
                <a:solidFill>
                  <a:prstClr val="black"/>
                </a:solidFill>
                <a:latin typeface="BIZ UDPゴシック" panose="020B0400000000000000" pitchFamily="50" charset="-128"/>
                <a:ea typeface="BIZ UDPゴシック" panose="020B0400000000000000" pitchFamily="50" charset="-128"/>
              </a:rPr>
              <a:t>や</a:t>
            </a:r>
            <a:r>
              <a:rPr kumimoji="1" lang="ja-JP" altLang="en-US"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発火などの事故につながる危険性があります。製品を使用する際は、異常を感じたら使用を中止するなど、事故が発生する危険性を常に意識するようにしましょう。</a:t>
            </a:r>
            <a:endPar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BIZ UDPゴシック" panose="020B0400000000000000" pitchFamily="50" charset="-128"/>
                <a:ea typeface="BIZ UDPゴシック" panose="020B0400000000000000" pitchFamily="50" charset="-128"/>
              </a:rPr>
              <a:t>　また、自身だけではなく、周囲にも危険が及ぶ可能性があるため、公共交通機関を利用する際は、持ち込みルールを守りましょう。</a:t>
            </a:r>
            <a:endParaRPr kumimoji="1" lang="en-US" altLang="ja-JP" sz="12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prstClr val="black"/>
                </a:solidFill>
                <a:latin typeface="BIZ UDPゴシック" panose="020B0400000000000000" pitchFamily="50" charset="-128"/>
                <a:ea typeface="BIZ UDPゴシック" panose="020B0400000000000000" pitchFamily="50" charset="-128"/>
              </a:rPr>
              <a:t>　</a:t>
            </a:r>
            <a:endParaRPr kumimoji="1" lang="ja-JP" altLang="en-US" sz="1200" b="1"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p:txBody>
      </p:sp>
      <p:pic>
        <p:nvPicPr>
          <p:cNvPr id="17" name="図 16">
            <a:extLst>
              <a:ext uri="{FF2B5EF4-FFF2-40B4-BE49-F238E27FC236}">
                <a16:creationId xmlns:a16="http://schemas.microsoft.com/office/drawing/2014/main" id="{D3400E1D-162E-97C4-8056-67476BAAFC94}"/>
              </a:ext>
            </a:extLst>
          </p:cNvPr>
          <p:cNvPicPr>
            <a:picLocks noChangeAspect="1"/>
          </p:cNvPicPr>
          <p:nvPr/>
        </p:nvPicPr>
        <p:blipFill>
          <a:blip r:embed="rId12"/>
          <a:stretch>
            <a:fillRect/>
          </a:stretch>
        </p:blipFill>
        <p:spPr>
          <a:xfrm>
            <a:off x="5178857" y="5327158"/>
            <a:ext cx="1132413" cy="928579"/>
          </a:xfrm>
          <a:prstGeom prst="rect">
            <a:avLst/>
          </a:prstGeom>
        </p:spPr>
      </p:pic>
      <p:pic>
        <p:nvPicPr>
          <p:cNvPr id="19" name="図 18">
            <a:extLst>
              <a:ext uri="{FF2B5EF4-FFF2-40B4-BE49-F238E27FC236}">
                <a16:creationId xmlns:a16="http://schemas.microsoft.com/office/drawing/2014/main" id="{A6ABDA85-32A4-EF6B-EEAC-4DDEDA810DC8}"/>
              </a:ext>
            </a:extLst>
          </p:cNvPr>
          <p:cNvPicPr>
            <a:picLocks noChangeAspect="1"/>
          </p:cNvPicPr>
          <p:nvPr/>
        </p:nvPicPr>
        <p:blipFill>
          <a:blip r:embed="rId13"/>
          <a:stretch>
            <a:fillRect/>
          </a:stretch>
        </p:blipFill>
        <p:spPr>
          <a:xfrm>
            <a:off x="6251346" y="4996815"/>
            <a:ext cx="1070223" cy="1070223"/>
          </a:xfrm>
          <a:prstGeom prst="rect">
            <a:avLst/>
          </a:prstGeom>
        </p:spPr>
      </p:pic>
      <p:sp>
        <p:nvSpPr>
          <p:cNvPr id="21" name="テキスト ボックス 20">
            <a:extLst>
              <a:ext uri="{FF2B5EF4-FFF2-40B4-BE49-F238E27FC236}">
                <a16:creationId xmlns:a16="http://schemas.microsoft.com/office/drawing/2014/main" id="{D1B1D8E0-5A0D-8769-E38D-3835D6B6ECE3}"/>
              </a:ext>
            </a:extLst>
          </p:cNvPr>
          <p:cNvSpPr txBox="1"/>
          <p:nvPr/>
        </p:nvSpPr>
        <p:spPr>
          <a:xfrm>
            <a:off x="6296576" y="5975701"/>
            <a:ext cx="979762" cy="3385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詳しくはこちら</a:t>
            </a:r>
            <a:endParaRPr kumimoji="1" lang="en-US" altLang="ja-JP"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（消費者庁</a:t>
            </a:r>
            <a:r>
              <a:rPr kumimoji="1" lang="en-US" altLang="ja-JP"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HP</a:t>
            </a:r>
            <a:r>
              <a:rPr kumimoji="1" lang="ja-JP" altLang="en-US" sz="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a:t>
            </a:r>
          </a:p>
        </p:txBody>
      </p:sp>
    </p:spTree>
    <p:extLst>
      <p:ext uri="{BB962C8B-B14F-4D97-AF65-F5344CB8AC3E}">
        <p14:creationId xmlns:p14="http://schemas.microsoft.com/office/powerpoint/2010/main" val="83530273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960</Words>
  <Application>Microsoft Office PowerPoint</Application>
  <PresentationFormat>ユーザー設定</PresentationFormat>
  <Paragraphs>86</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BIZ UDPゴシック</vt:lpstr>
      <vt:lpstr>BIZ UDゴシック</vt:lpstr>
      <vt:lpstr>HGP創英角ｺﾞｼｯｸUB</vt:lpstr>
      <vt:lpstr>ＭＳ ゴシック</vt:lpstr>
      <vt:lpstr>ＭＳ 明朝</vt:lpstr>
      <vt:lpstr>游ゴシック</vt:lpstr>
      <vt:lpstr>Arial</vt:lpstr>
      <vt:lpstr>Calibri</vt:lpstr>
      <vt:lpstr>Calibri Light</vt:lpstr>
      <vt:lpstr>Century</vt:lpstr>
      <vt:lpstr>Office テーマ</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2026-09-07T04:38:09Z</dcterms:modified>
</cp:coreProperties>
</file>