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Relationships xmlns="http://schemas.openxmlformats.org/package/2006/relationships"><Relationship Target="ppt/presentation.xml" Type="http://schemas.openxmlformats.org/officeDocument/2006/relationships/officeDocument" Id="rId1"></Relationship><Relationship Target="docProps/core.xml" Type="http://schemas.openxmlformats.org/package/2006/relationships/metadata/core-properties" Id="rId5"></Relationship><Relationship Target="docProps/thumbnail.jpeg" Type="http://schemas.openxmlformats.org/package/2006/relationships/metadata/thumbnail" Id="rId6"></Relationship><Relationship Target="docProps/app.xml" Type="http://schemas.openxmlformats.org/officeDocument/2006/relationships/extended-properties" Id="rId7"></Relationship></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 id="257" r:id="rId3"/>
  </p:sldIdLst>
  <p:sldSz cx="7559675" cy="1069181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8B0"/>
    <a:srgbClr val="00B050"/>
    <a:srgbClr val="0563C1"/>
    <a:srgbClr val="5193D4"/>
    <a:srgbClr val="FFFF9B"/>
    <a:srgbClr val="FFA41D"/>
    <a:srgbClr val="7EC234"/>
    <a:srgbClr val="85CA3A"/>
    <a:srgbClr val="FFFF65"/>
    <a:srgbClr val="FFF3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9613" autoAdjust="0"/>
    <p:restoredTop sz="94660"/>
  </p:normalViewPr>
  <p:slideViewPr>
    <p:cSldViewPr snapToGrid="0">
      <p:cViewPr varScale="1">
        <p:scale>
          <a:sx n="57" d="100"/>
          <a:sy n="57" d="100"/>
        </p:scale>
        <p:origin x="2918" y="43"/>
      </p:cViewPr>
      <p:guideLst/>
    </p:cSldViewPr>
  </p:slideViewPr>
  <p:notesTextViewPr>
    <p:cViewPr>
      <p:scale>
        <a:sx n="1" d="1"/>
        <a:sy n="1" d="1"/>
      </p:scale>
      <p:origin x="0" y="0"/>
    </p:cViewPr>
  </p:notesTextViewPr>
  <p:gridSpacing cx="72008" cy="72008"/>
</p:viewPr>
</file>

<file path=ppt/_rels/presentation.xml.rels><?xml version="1.0" encoding="UTF-8" ?><Relationships xmlns="http://schemas.openxmlformats.org/package/2006/relationships"><Relationship Target="slides/slide2.xml" Type="http://schemas.openxmlformats.org/officeDocument/2006/relationships/slide" Id="rId3"></Relationship><Relationship Target="tableStyles.xml" Type="http://schemas.openxmlformats.org/officeDocument/2006/relationships/tableStyles" Id="rId7"></Relationship><Relationship Target="slides/slide1.xml" Type="http://schemas.openxmlformats.org/officeDocument/2006/relationships/slide" Id="rId2"></Relationship><Relationship Target="slideMasters/slideMaster1.xml" Type="http://schemas.openxmlformats.org/officeDocument/2006/relationships/slideMaster" Id="rId1"></Relationship><Relationship Target="theme/theme1.xml" Type="http://schemas.openxmlformats.org/officeDocument/2006/relationships/theme" Id="rId6"></Relationship><Relationship Target="viewProps.xml" Type="http://schemas.openxmlformats.org/officeDocument/2006/relationships/viewProps" Id="rId5"></Relationship><Relationship Target="presProps.xml" Type="http://schemas.openxmlformats.org/officeDocument/2006/relationships/presProps" Id="rId4"></Relationship></Relationships>
</file>

<file path=ppt/slideLayouts/_rels/slideLayout1.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10.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11.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2.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3.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4.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5.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6.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7.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8.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9.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6DE2D7A-22E4-4DD6-BF05-26B4E527BA71}" type="datetimeFigureOut">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4128841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6DE2D7A-22E4-4DD6-BF05-26B4E527BA71}" type="datetimeFigureOut">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255865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6DE2D7A-22E4-4DD6-BF05-26B4E527BA71}" type="datetimeFigureOut">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3959597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6DE2D7A-22E4-4DD6-BF05-26B4E527BA71}" type="datetimeFigureOut">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3096543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6DE2D7A-22E4-4DD6-BF05-26B4E527BA71}" type="datetimeFigureOut">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2542785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6DE2D7A-22E4-4DD6-BF05-26B4E527BA71}" type="datetimeFigureOut">
              <a:rPr kumimoji="1" lang="ja-JP" altLang="en-US" smtClean="0"/>
              <a:t>2026/5/1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806375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6DE2D7A-22E4-4DD6-BF05-26B4E527BA71}" type="datetimeFigureOut">
              <a:rPr kumimoji="1" lang="ja-JP" altLang="en-US" smtClean="0"/>
              <a:t>2026/5/1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3708637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6DE2D7A-22E4-4DD6-BF05-26B4E527BA71}" type="datetimeFigureOut">
              <a:rPr kumimoji="1" lang="ja-JP" altLang="en-US" smtClean="0"/>
              <a:t>2026/5/1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2880885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DE2D7A-22E4-4DD6-BF05-26B4E527BA71}" type="datetimeFigureOut">
              <a:rPr kumimoji="1" lang="ja-JP" altLang="en-US" smtClean="0"/>
              <a:t>2026/5/1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3199957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6DE2D7A-22E4-4DD6-BF05-26B4E527BA71}" type="datetimeFigureOut">
              <a:rPr kumimoji="1" lang="ja-JP" altLang="en-US" smtClean="0"/>
              <a:t>2026/5/1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556039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6DE2D7A-22E4-4DD6-BF05-26B4E527BA71}" type="datetimeFigureOut">
              <a:rPr kumimoji="1" lang="ja-JP" altLang="en-US" smtClean="0"/>
              <a:t>2026/5/1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3830388987"/>
      </p:ext>
    </p:extLst>
  </p:cSld>
  <p:clrMapOvr>
    <a:masterClrMapping/>
  </p:clrMapOvr>
</p:sldLayout>
</file>

<file path=ppt/slideMasters/_rels/slideMaster1.xml.rels><?xml version="1.0" encoding="UTF-8" ?><Relationships xmlns="http://schemas.openxmlformats.org/package/2006/relationships"><Relationship Target="../slideLayouts/slideLayout8.xml" Type="http://schemas.openxmlformats.org/officeDocument/2006/relationships/slideLayout" Id="rId8"></Relationship><Relationship Target="../slideLayouts/slideLayout3.xml" Type="http://schemas.openxmlformats.org/officeDocument/2006/relationships/slideLayout" Id="rId3"></Relationship><Relationship Target="../slideLayouts/slideLayout7.xml" Type="http://schemas.openxmlformats.org/officeDocument/2006/relationships/slideLayout" Id="rId7"></Relationship><Relationship Target="../theme/theme1.xml" Type="http://schemas.openxmlformats.org/officeDocument/2006/relationships/theme" Id="rId12"></Relationship><Relationship Target="../slideLayouts/slideLayout2.xml" Type="http://schemas.openxmlformats.org/officeDocument/2006/relationships/slideLayout" Id="rId2"></Relationship><Relationship Target="../slideLayouts/slideLayout1.xml" Type="http://schemas.openxmlformats.org/officeDocument/2006/relationships/slideLayout" Id="rId1"></Relationship><Relationship Target="../slideLayouts/slideLayout6.xml" Type="http://schemas.openxmlformats.org/officeDocument/2006/relationships/slideLayout" Id="rId6"></Relationship><Relationship Target="../slideLayouts/slideLayout11.xml" Type="http://schemas.openxmlformats.org/officeDocument/2006/relationships/slideLayout" Id="rId11"></Relationship><Relationship Target="../slideLayouts/slideLayout5.xml" Type="http://schemas.openxmlformats.org/officeDocument/2006/relationships/slideLayout" Id="rId5"></Relationship><Relationship Target="../slideLayouts/slideLayout10.xml" Type="http://schemas.openxmlformats.org/officeDocument/2006/relationships/slideLayout" Id="rId10"></Relationship><Relationship Target="../slideLayouts/slideLayout4.xml" Type="http://schemas.openxmlformats.org/officeDocument/2006/relationships/slideLayout" Id="rId4"></Relationship><Relationship Target="../slideLayouts/slideLayout9.xml" Type="http://schemas.openxmlformats.org/officeDocument/2006/relationships/slideLayout" Id="rId9"></Relationshi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26DE2D7A-22E4-4DD6-BF05-26B4E527BA71}" type="datetimeFigureOut">
              <a:rPr kumimoji="1" lang="ja-JP" altLang="en-US" smtClean="0"/>
              <a:t>2026/5/1</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3665774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Relationship Target="../media/image5.png" Type="http://schemas.openxmlformats.org/officeDocument/2006/relationships/image" Id="rId8"></Relationship><Relationship TargetMode="External" Target="https://www.caa.go.jp/policies/policy/consumer_education/public_awareness/gekkan/2026" Type="http://schemas.openxmlformats.org/officeDocument/2006/relationships/hyperlink" Id="rId3"></Relationship><Relationship Target="../media/image4.png" Type="http://schemas.openxmlformats.org/officeDocument/2006/relationships/image" Id="rId7"></Relationship><Relationship TargetMode="External" Target="https://lgpos.task-asp.net/cu/270008/ea/residents/procedures/apply/3dacd669-a521-4f6c-9913-b65d7abf5adf/start" Type="http://schemas.openxmlformats.org/officeDocument/2006/relationships/hyperlink" Id="rId2"></Relationship><Relationship Target="../slideLayouts/slideLayout1.xml" Type="http://schemas.openxmlformats.org/officeDocument/2006/relationships/slideLayout" Id="rId1"></Relationship><Relationship Target="../media/image3.png" Type="http://schemas.openxmlformats.org/officeDocument/2006/relationships/image" Id="rId6"></Relationship><Relationship Target="../media/image2.png" Type="http://schemas.openxmlformats.org/officeDocument/2006/relationships/image" Id="rId5"></Relationship><Relationship Target="../media/image1.png" Type="http://schemas.openxmlformats.org/officeDocument/2006/relationships/image" Id="rId4"></Relationship></Relationships>
</file>

<file path=ppt/slides/_rels/slide2.xml.rels><?xml version="1.0" encoding="UTF-8" ?><Relationships xmlns="http://schemas.openxmlformats.org/package/2006/relationships"><Relationship Target="../media/image9.png" Type="http://schemas.openxmlformats.org/officeDocument/2006/relationships/image" Id="rId8"></Relationship><Relationship TargetMode="External" Target="https://www.pref.osaka.lg.jp/soshikikarasagasu/shouhi/index.html" Type="http://schemas.openxmlformats.org/officeDocument/2006/relationships/hyperlink" Id="rId3"></Relationship><Relationship Target="../media/image8.png" Type="http://schemas.openxmlformats.org/officeDocument/2006/relationships/image" Id="rId7"></Relationship><Relationship TargetMode="External" Target="https://www.pref.osaka.lg.jp/" Type="http://schemas.openxmlformats.org/officeDocument/2006/relationships/hyperlink" Id="rId2"></Relationship><Relationship Target="../slideLayouts/slideLayout1.xml" Type="http://schemas.openxmlformats.org/officeDocument/2006/relationships/slideLayout" Id="rId1"></Relationship><Relationship Target="../media/image7.png" Type="http://schemas.openxmlformats.org/officeDocument/2006/relationships/image" Id="rId6"></Relationship><Relationship Target="../media/image6.png" Type="http://schemas.openxmlformats.org/officeDocument/2006/relationships/image" Id="rId5"></Relationship><Relationship TargetMode="External" Target="https://www.city.osaka.lg.jp/lnet/" Type="http://schemas.openxmlformats.org/officeDocument/2006/relationships/hyperlink" Id="rId4"></Relationship><Relationship Target="../media/image10.png" Type="http://schemas.openxmlformats.org/officeDocument/2006/relationships/image" Id="rId9"></Relationshi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p:nvPr/>
        </p:nvSpPr>
        <p:spPr>
          <a:xfrm>
            <a:off x="-2495" y="8087"/>
            <a:ext cx="7562170" cy="2054203"/>
          </a:xfrm>
          <a:prstGeom prst="rect">
            <a:avLst/>
          </a:prstGeom>
          <a:solidFill>
            <a:schemeClr val="bg1"/>
          </a:solidFill>
        </p:spPr>
        <p:txBody>
          <a:bodyPr wrap="square" rtlCol="0">
            <a:spAutoFit/>
          </a:bodyPr>
          <a:lstStyle/>
          <a:p>
            <a:endParaRPr kumimoji="1" lang="ja-JP" altLang="en-US" dirty="0"/>
          </a:p>
        </p:txBody>
      </p:sp>
      <p:sp>
        <p:nvSpPr>
          <p:cNvPr id="5" name="フローチャート: 処理 4"/>
          <p:cNvSpPr/>
          <p:nvPr/>
        </p:nvSpPr>
        <p:spPr>
          <a:xfrm>
            <a:off x="5955176" y="129580"/>
            <a:ext cx="1493924" cy="453937"/>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US" sz="1400" kern="100" dirty="0">
                <a:solidFill>
                  <a:srgbClr val="000000"/>
                </a:solidFill>
                <a:effectLst/>
                <a:ea typeface="ＭＳ 明朝" panose="02020609040205080304" pitchFamily="17" charset="-128"/>
                <a:cs typeface="Times New Roman" panose="02020603050405020304" pitchFamily="18" charset="0"/>
              </a:rPr>
              <a:t>202</a:t>
            </a:r>
            <a:r>
              <a:rPr lang="en-US" altLang="ja-JP" sz="1400" kern="100" dirty="0">
                <a:solidFill>
                  <a:srgbClr val="000000"/>
                </a:solidFill>
                <a:ea typeface="ＭＳ 明朝" panose="02020609040205080304" pitchFamily="17" charset="-128"/>
                <a:cs typeface="Times New Roman" panose="02020603050405020304" pitchFamily="18" charset="0"/>
              </a:rPr>
              <a:t>6</a:t>
            </a:r>
            <a:r>
              <a:rPr lang="ja-JP" sz="1400" kern="100" dirty="0">
                <a:solidFill>
                  <a:srgbClr val="000000"/>
                </a:solidFill>
                <a:effectLst/>
                <a:ea typeface="ＭＳ 明朝" panose="02020609040205080304" pitchFamily="17" charset="-128"/>
                <a:cs typeface="Times New Roman" panose="02020603050405020304" pitchFamily="18" charset="0"/>
              </a:rPr>
              <a:t>年</a:t>
            </a:r>
            <a:r>
              <a:rPr lang="en-US" sz="1400" kern="100" dirty="0">
                <a:solidFill>
                  <a:srgbClr val="000000"/>
                </a:solidFill>
                <a:effectLst/>
                <a:ea typeface="ＭＳ 明朝" panose="02020609040205080304" pitchFamily="17" charset="-128"/>
                <a:cs typeface="Times New Roman" panose="02020603050405020304" pitchFamily="18" charset="0"/>
              </a:rPr>
              <a:t>5</a:t>
            </a:r>
            <a:r>
              <a:rPr lang="ja-JP" sz="1400" kern="100" dirty="0">
                <a:solidFill>
                  <a:srgbClr val="000000"/>
                </a:solidFill>
                <a:effectLst/>
                <a:ea typeface="ＭＳ 明朝" panose="02020609040205080304" pitchFamily="17" charset="-128"/>
                <a:cs typeface="Times New Roman" panose="02020603050405020304" pitchFamily="18" charset="0"/>
              </a:rPr>
              <a:t>月</a:t>
            </a:r>
            <a:r>
              <a:rPr lang="ja-JP" sz="14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発行</a:t>
            </a:r>
            <a:endParaRPr lang="ja-JP" sz="14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grpSp>
        <p:nvGrpSpPr>
          <p:cNvPr id="3" name="グループ化 2"/>
          <p:cNvGrpSpPr/>
          <p:nvPr/>
        </p:nvGrpSpPr>
        <p:grpSpPr>
          <a:xfrm>
            <a:off x="5102603" y="630765"/>
            <a:ext cx="1306031" cy="1306031"/>
            <a:chOff x="5068097" y="648018"/>
            <a:chExt cx="1306031" cy="1306031"/>
          </a:xfrm>
        </p:grpSpPr>
        <p:sp>
          <p:nvSpPr>
            <p:cNvPr id="6" name="円/楕円 1"/>
            <p:cNvSpPr/>
            <p:nvPr/>
          </p:nvSpPr>
          <p:spPr>
            <a:xfrm>
              <a:off x="5068097" y="648018"/>
              <a:ext cx="1306031" cy="1306031"/>
            </a:xfrm>
            <a:prstGeom prst="ellipse">
              <a:avLst/>
            </a:prstGeom>
            <a:solidFill>
              <a:srgbClr val="01A75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en-US" sz="1600" kern="100" dirty="0">
                  <a:solidFill>
                    <a:srgbClr val="FFFFFF"/>
                  </a:solidFill>
                  <a:effectLst/>
                  <a:ea typeface="ＭＳ 明朝" panose="02020609040205080304" pitchFamily="17" charset="-128"/>
                  <a:cs typeface="Times New Roman" panose="02020603050405020304" pitchFamily="18" charset="0"/>
                </a:rPr>
                <a:t> </a:t>
              </a:r>
              <a:endParaRPr lang="ja-JP" sz="1050" kern="100">
                <a:effectLst/>
                <a:ea typeface="ＭＳ 明朝" panose="02020609040205080304" pitchFamily="17" charset="-128"/>
                <a:cs typeface="Times New Roman" panose="02020603050405020304" pitchFamily="18" charset="0"/>
              </a:endParaRPr>
            </a:p>
          </p:txBody>
        </p:sp>
        <p:sp>
          <p:nvSpPr>
            <p:cNvPr id="7" name="フローチャート: 処理 6"/>
            <p:cNvSpPr/>
            <p:nvPr/>
          </p:nvSpPr>
          <p:spPr>
            <a:xfrm>
              <a:off x="5196887" y="899843"/>
              <a:ext cx="1123901" cy="802382"/>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en-US" sz="2200" kern="100" dirty="0">
                  <a:ln w="9525" cap="rnd" cmpd="sng" algn="ctr">
                    <a:solidFill>
                      <a:srgbClr val="FFFFFF"/>
                    </a:solidFill>
                    <a:prstDash val="solid"/>
                    <a:bevel/>
                  </a:ln>
                  <a:solidFill>
                    <a:srgbClr val="FFFFFF"/>
                  </a:solidFill>
                  <a:effectLst/>
                  <a:ea typeface="ＭＳ 明朝" panose="02020609040205080304" pitchFamily="17" charset="-128"/>
                  <a:cs typeface="Times New Roman" panose="02020603050405020304" pitchFamily="18" charset="0"/>
                </a:rPr>
                <a:t>Vol.1</a:t>
              </a:r>
              <a:r>
                <a:rPr lang="en-US" altLang="ja-JP" sz="2200" kern="100" dirty="0">
                  <a:ln w="9525" cap="rnd" cmpd="sng" algn="ctr">
                    <a:solidFill>
                      <a:srgbClr val="FFFFFF"/>
                    </a:solidFill>
                    <a:prstDash val="solid"/>
                    <a:bevel/>
                  </a:ln>
                  <a:solidFill>
                    <a:srgbClr val="FFFFFF"/>
                  </a:solidFill>
                  <a:ea typeface="ＭＳ 明朝" panose="02020609040205080304" pitchFamily="17" charset="-128"/>
                  <a:cs typeface="Times New Roman" panose="02020603050405020304" pitchFamily="18" charset="0"/>
                </a:rPr>
                <a:t>22</a:t>
              </a:r>
              <a:endParaRPr lang="en-US" altLang="ja-JP" sz="2200" kern="100" dirty="0">
                <a:ln w="9525" cap="rnd" cmpd="sng" algn="ctr">
                  <a:solidFill>
                    <a:srgbClr val="FFFFFF"/>
                  </a:solidFill>
                  <a:prstDash val="solid"/>
                  <a:bevel/>
                </a:ln>
                <a:solidFill>
                  <a:srgbClr val="FFFFFF"/>
                </a:solidFill>
                <a:effectLst/>
                <a:ea typeface="ＭＳ 明朝" panose="02020609040205080304" pitchFamily="17" charset="-128"/>
                <a:cs typeface="Times New Roman" panose="02020603050405020304" pitchFamily="18" charset="0"/>
              </a:endParaRPr>
            </a:p>
          </p:txBody>
        </p:sp>
      </p:grpSp>
      <p:sp>
        <p:nvSpPr>
          <p:cNvPr id="11" name="フローチャート: 処理 10"/>
          <p:cNvSpPr/>
          <p:nvPr/>
        </p:nvSpPr>
        <p:spPr>
          <a:xfrm>
            <a:off x="308195" y="3088001"/>
            <a:ext cx="6943725" cy="7382523"/>
          </a:xfrm>
          <a:prstGeom prst="flowChartProcess">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l">
              <a:lnSpc>
                <a:spcPts val="2400"/>
              </a:lnSpc>
              <a:spcAft>
                <a:spcPts val="0"/>
              </a:spcAft>
            </a:pPr>
            <a:endParaRPr lang="en-US" altLang="ja-JP" sz="1200" b="1" kern="100" dirty="0">
              <a:solidFill>
                <a:srgbClr val="000000"/>
              </a:solidFill>
              <a:ea typeface="ＭＳ ゴシック" panose="020B0609070205080204" pitchFamily="49" charset="-128"/>
              <a:cs typeface="Times New Roman" panose="02020603050405020304" pitchFamily="18" charset="0"/>
            </a:endParaRPr>
          </a:p>
          <a:p>
            <a:pPr algn="l">
              <a:lnSpc>
                <a:spcPts val="2400"/>
              </a:lnSpc>
              <a:spcAft>
                <a:spcPts val="0"/>
              </a:spcAft>
            </a:pPr>
            <a:endParaRPr lang="ja-JP" sz="1050" kern="100" dirty="0">
              <a:effectLst/>
              <a:ea typeface="ＭＳ 明朝" panose="02020609040205080304" pitchFamily="17" charset="-128"/>
              <a:cs typeface="Times New Roman" panose="02020603050405020304" pitchFamily="18" charset="0"/>
            </a:endParaRPr>
          </a:p>
        </p:txBody>
      </p:sp>
      <p:sp>
        <p:nvSpPr>
          <p:cNvPr id="14" name="正方形/長方形 13"/>
          <p:cNvSpPr/>
          <p:nvPr/>
        </p:nvSpPr>
        <p:spPr>
          <a:xfrm>
            <a:off x="1" y="8087"/>
            <a:ext cx="7559674" cy="10683726"/>
          </a:xfrm>
          <a:prstGeom prst="rect">
            <a:avLst/>
          </a:prstGeom>
          <a:noFill/>
          <a:ln w="88900">
            <a:solidFill>
              <a:srgbClr val="009C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513720" y="4990516"/>
            <a:ext cx="6599934" cy="3520726"/>
          </a:xfrm>
          <a:prstGeom prst="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scene3d>
              <a:camera prst="orthographicFront"/>
              <a:lightRig rig="soft" dir="t">
                <a:rot lat="0" lon="0" rev="15600000"/>
              </a:lightRig>
            </a:scene3d>
            <a:sp3d extrusionH="57150" prstMaterial="softEdge">
              <a:bevelT w="25400" h="38100"/>
            </a:sp3d>
          </a:bodyPr>
          <a:lstStyle/>
          <a:p>
            <a:endParaRPr lang="ja-JP" altLang="en-US" b="1">
              <a:ln/>
              <a:solidFill>
                <a:schemeClr val="accent4"/>
              </a:solidFill>
            </a:endParaRPr>
          </a:p>
        </p:txBody>
      </p:sp>
      <p:sp>
        <p:nvSpPr>
          <p:cNvPr id="17" name="テキスト ボックス 49"/>
          <p:cNvSpPr txBox="1"/>
          <p:nvPr/>
        </p:nvSpPr>
        <p:spPr>
          <a:xfrm>
            <a:off x="1554165" y="5012139"/>
            <a:ext cx="4766623" cy="39497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2400" b="1" kern="100" dirty="0">
                <a:ln w="0"/>
                <a:solidFill>
                  <a:schemeClr val="tx1">
                    <a:lumMod val="75000"/>
                    <a:lumOff val="25000"/>
                  </a:schemeClr>
                </a:solidFill>
                <a:effectLst>
                  <a:outerShdw blurRad="38100" dist="19050" dir="2700000" algn="tl" rotWithShape="0">
                    <a:schemeClr val="dk1">
                      <a:alpha val="40000"/>
                    </a:schemeClr>
                  </a:outerShdw>
                </a:effectLst>
                <a:latin typeface="Arial" panose="020B0604020202020204" pitchFamily="34" charset="0"/>
                <a:ea typeface="BIZ UDPゴシック" panose="020B0400000000000000"/>
                <a:cs typeface="Arial" panose="020B0604020202020204" pitchFamily="34" charset="0"/>
              </a:rPr>
              <a:t>消費者月間</a:t>
            </a:r>
            <a:r>
              <a:rPr lang="ja-JP" altLang="en-US" sz="2400" b="1" kern="100" dirty="0">
                <a:ln w="0"/>
                <a:solidFill>
                  <a:schemeClr val="tx1">
                    <a:lumMod val="75000"/>
                    <a:lumOff val="25000"/>
                  </a:schemeClr>
                </a:solidFill>
                <a:effectLst>
                  <a:outerShdw blurRad="38100" dist="19050" dir="2700000" algn="tl" rotWithShape="0">
                    <a:schemeClr val="dk1">
                      <a:alpha val="40000"/>
                    </a:schemeClr>
                  </a:outerShdw>
                </a:effectLst>
                <a:latin typeface="Arial" panose="020B0604020202020204" pitchFamily="34" charset="0"/>
                <a:ea typeface="BIZ UDPゴシック" panose="020B0400000000000000"/>
                <a:cs typeface="Arial" panose="020B0604020202020204" pitchFamily="34" charset="0"/>
              </a:rPr>
              <a:t>　</a:t>
            </a:r>
            <a:r>
              <a:rPr lang="ja-JP" altLang="ja-JP" sz="2400" b="1" kern="100" dirty="0">
                <a:ln w="0"/>
                <a:solidFill>
                  <a:schemeClr val="tx1">
                    <a:lumMod val="75000"/>
                    <a:lumOff val="25000"/>
                  </a:schemeClr>
                </a:solidFill>
                <a:effectLst>
                  <a:outerShdw blurRad="38100" dist="19050" dir="2700000" algn="tl" rotWithShape="0">
                    <a:schemeClr val="dk1">
                      <a:alpha val="40000"/>
                    </a:schemeClr>
                  </a:outerShdw>
                </a:effectLst>
                <a:latin typeface="Arial" panose="020B0604020202020204" pitchFamily="34" charset="0"/>
                <a:ea typeface="BIZ UDPゴシック" panose="020B0400000000000000"/>
                <a:cs typeface="Arial" panose="020B0604020202020204" pitchFamily="34" charset="0"/>
              </a:rPr>
              <a:t>大阪府市連携</a:t>
            </a:r>
            <a:r>
              <a:rPr lang="ja-JP" sz="2400" b="1" kern="100" dirty="0">
                <a:ln w="0"/>
                <a:solidFill>
                  <a:schemeClr val="tx1">
                    <a:lumMod val="75000"/>
                    <a:lumOff val="25000"/>
                  </a:schemeClr>
                </a:solidFill>
                <a:effectLst>
                  <a:outerShdw blurRad="38100" dist="19050" dir="2700000" algn="tl" rotWithShape="0">
                    <a:schemeClr val="dk1">
                      <a:alpha val="40000"/>
                    </a:schemeClr>
                  </a:outerShdw>
                </a:effectLst>
                <a:latin typeface="Arial" panose="020B0604020202020204" pitchFamily="34" charset="0"/>
                <a:ea typeface="BIZ UDPゴシック" panose="020B0400000000000000"/>
                <a:cs typeface="Arial" panose="020B0604020202020204" pitchFamily="34" charset="0"/>
              </a:rPr>
              <a:t>講演会</a:t>
            </a:r>
          </a:p>
        </p:txBody>
      </p:sp>
      <p:sp>
        <p:nvSpPr>
          <p:cNvPr id="20" name="テキスト ボックス 57"/>
          <p:cNvSpPr txBox="1"/>
          <p:nvPr/>
        </p:nvSpPr>
        <p:spPr>
          <a:xfrm>
            <a:off x="904557" y="5494139"/>
            <a:ext cx="857250" cy="2952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200" kern="100">
                <a:solidFill>
                  <a:srgbClr val="FFFFFF"/>
                </a:solidFill>
                <a:effectLst/>
                <a:latin typeface="Century" panose="02040604050505020304" pitchFamily="18" charset="0"/>
                <a:ea typeface="BIZ UDPゴシック" panose="020B0400000000000000" pitchFamily="50" charset="-128"/>
                <a:cs typeface="Times New Roman" panose="02020603050405020304" pitchFamily="18" charset="0"/>
              </a:rPr>
              <a:t>テーマ</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en-US" sz="1200" kern="100" dirty="0">
                <a:solidFill>
                  <a:srgbClr val="FFFFFF"/>
                </a:solidFill>
                <a:effectLst/>
                <a:latin typeface="BIZ UDPゴシック" panose="020B0400000000000000" pitchFamily="50" charset="-128"/>
                <a:ea typeface="ＭＳ 明朝" panose="02020609040205080304" pitchFamily="17" charset="-128"/>
                <a:cs typeface="Times New Roman" panose="02020603050405020304" pitchFamily="18" charset="0"/>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1" name="テキスト ボックス 60"/>
          <p:cNvSpPr txBox="1"/>
          <p:nvPr/>
        </p:nvSpPr>
        <p:spPr>
          <a:xfrm>
            <a:off x="918527" y="5776714"/>
            <a:ext cx="857250" cy="2952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200" kern="100" dirty="0">
                <a:solidFill>
                  <a:srgbClr val="FFFFFF"/>
                </a:solidFill>
                <a:effectLst/>
                <a:latin typeface="Century" panose="02040604050505020304" pitchFamily="18" charset="0"/>
                <a:ea typeface="BIZ UDPゴシック" panose="020B0400000000000000" pitchFamily="50" charset="-128"/>
                <a:cs typeface="Times New Roman" panose="02020603050405020304" pitchFamily="18" charset="0"/>
              </a:rPr>
              <a:t>講　師</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5" name="テキスト ボックス 57"/>
          <p:cNvSpPr txBox="1"/>
          <p:nvPr/>
        </p:nvSpPr>
        <p:spPr>
          <a:xfrm>
            <a:off x="561553" y="5501499"/>
            <a:ext cx="857250" cy="483555"/>
          </a:xfrm>
          <a:prstGeom prst="rect">
            <a:avLst/>
          </a:prstGeom>
          <a:solidFill>
            <a:srgbClr val="00B050"/>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50000"/>
              </a:lnSpc>
              <a:spcAft>
                <a:spcPts val="0"/>
              </a:spcAft>
            </a:pPr>
            <a:r>
              <a:rPr lang="ja-JP" sz="1400" kern="100" dirty="0">
                <a:solidFill>
                  <a:srgbClr val="FFFFFF"/>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テーマ</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spcAft>
                <a:spcPts val="0"/>
              </a:spcAft>
            </a:pPr>
            <a:r>
              <a:rPr lang="en-US" sz="1400" kern="100" dirty="0">
                <a:solidFill>
                  <a:srgbClr val="FFFFFF"/>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6" name="テキスト ボックス 60"/>
          <p:cNvSpPr txBox="1"/>
          <p:nvPr/>
        </p:nvSpPr>
        <p:spPr>
          <a:xfrm>
            <a:off x="558232" y="6014513"/>
            <a:ext cx="857250" cy="562114"/>
          </a:xfrm>
          <a:prstGeom prst="rect">
            <a:avLst/>
          </a:prstGeom>
          <a:solidFill>
            <a:srgbClr val="00B050"/>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200000"/>
              </a:lnSpc>
              <a:spcAft>
                <a:spcPts val="0"/>
              </a:spcAft>
            </a:pPr>
            <a:r>
              <a:rPr lang="ja-JP" sz="1400" kern="100" dirty="0">
                <a:solidFill>
                  <a:srgbClr val="FFFFFF"/>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講　師</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7" name="テキスト ボックス 67"/>
          <p:cNvSpPr txBox="1"/>
          <p:nvPr/>
        </p:nvSpPr>
        <p:spPr>
          <a:xfrm>
            <a:off x="566721" y="6606490"/>
            <a:ext cx="857250" cy="302400"/>
          </a:xfrm>
          <a:prstGeom prst="rect">
            <a:avLst/>
          </a:prstGeom>
          <a:solidFill>
            <a:srgbClr val="00B050"/>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sz="1400" kern="100" dirty="0">
                <a:solidFill>
                  <a:srgbClr val="FFFFFF"/>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と</a:t>
            </a:r>
            <a:r>
              <a:rPr lang="ja-JP" altLang="en-US" sz="1400" kern="100" dirty="0">
                <a:solidFill>
                  <a:srgbClr val="FFFFFF"/>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sz="1400" kern="100" dirty="0">
                <a:solidFill>
                  <a:srgbClr val="FFFFFF"/>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き</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spcAft>
                <a:spcPts val="0"/>
              </a:spcAft>
            </a:pPr>
            <a:r>
              <a:rPr lang="en-US" sz="1400" kern="100" dirty="0">
                <a:solidFill>
                  <a:srgbClr val="FFFFFF"/>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8" name="テキスト ボックス 68"/>
          <p:cNvSpPr txBox="1"/>
          <p:nvPr/>
        </p:nvSpPr>
        <p:spPr>
          <a:xfrm>
            <a:off x="570218" y="6939192"/>
            <a:ext cx="857250" cy="300886"/>
          </a:xfrm>
          <a:prstGeom prst="rect">
            <a:avLst/>
          </a:prstGeom>
          <a:solidFill>
            <a:srgbClr val="00B050"/>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altLang="en-US" sz="1400" kern="100" dirty="0">
                <a:solidFill>
                  <a:srgbClr val="FFFFFF"/>
                </a:solidFill>
                <a:latin typeface="BIZ UDPゴシック" panose="020B0400000000000000" pitchFamily="50" charset="-128"/>
                <a:ea typeface="BIZ UDPゴシック" panose="020B0400000000000000" pitchFamily="50" charset="-128"/>
                <a:cs typeface="Times New Roman" panose="02020603050405020304" pitchFamily="18" charset="0"/>
              </a:rPr>
              <a:t>ところ</a:t>
            </a:r>
            <a:endPar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9" name="テキスト ボックス 69"/>
          <p:cNvSpPr txBox="1"/>
          <p:nvPr/>
        </p:nvSpPr>
        <p:spPr>
          <a:xfrm>
            <a:off x="794783" y="7881609"/>
            <a:ext cx="4843279" cy="58102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お申し込みはこちらから</a:t>
            </a:r>
            <a:r>
              <a:rPr lang="en-US"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【5</a:t>
            </a:r>
            <a:r>
              <a:rPr lang="ja-JP" altLang="en-US"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月</a:t>
            </a:r>
            <a:r>
              <a:rPr lang="en-US" altLang="ja-JP"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2</a:t>
            </a:r>
            <a:r>
              <a:rPr lang="ja-JP" altLang="en-US"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５</a:t>
            </a:r>
            <a:r>
              <a:rPr lang="ja-JP" altLang="en-US"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日（月）</a:t>
            </a:r>
            <a:r>
              <a:rPr lang="en-US"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17</a:t>
            </a:r>
            <a:r>
              <a:rPr lang="ja-JP" altLang="en-US"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時まで</a:t>
            </a:r>
            <a:r>
              <a:rPr lang="en-US"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p>
          <a:p>
            <a:pPr algn="just">
              <a:spcAft>
                <a:spcPts val="0"/>
              </a:spcAft>
            </a:pPr>
            <a:r>
              <a:rPr lang="ja-JP" altLang="en-US" sz="1400" b="1"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sz="14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b="1" u="sng" kern="100" dirty="0">
                <a:solidFill>
                  <a:srgbClr val="0563C1"/>
                </a:solidFill>
                <a:effectLst/>
                <a:latin typeface="BIZ UDPゴシック" panose="020B0400000000000000" pitchFamily="50" charset="-128"/>
                <a:ea typeface="BIZ UDPゴシック" panose="020B0400000000000000" pitchFamily="50" charset="-128"/>
                <a:cs typeface="Times New Roman" panose="02020603050405020304" pitchFamily="18" charset="0"/>
                <a:hlinkClick r:id="rId2"/>
              </a:rPr>
              <a:t>大阪府行政オンラインシステム</a:t>
            </a:r>
            <a:endParaRPr 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3" name="テキスト ボックス 32"/>
          <p:cNvSpPr txBox="1"/>
          <p:nvPr/>
        </p:nvSpPr>
        <p:spPr>
          <a:xfrm>
            <a:off x="1115983" y="3799987"/>
            <a:ext cx="3704860" cy="369332"/>
          </a:xfrm>
          <a:prstGeom prst="rect">
            <a:avLst/>
          </a:prstGeom>
          <a:noFill/>
        </p:spPr>
        <p:txBody>
          <a:bodyPr wrap="none" rtlCol="0">
            <a:spAutoFit/>
          </a:bodyPr>
          <a:lstStyle/>
          <a:p>
            <a:pPr marL="285750" indent="-285750">
              <a:buFont typeface="Wingdings" panose="05000000000000000000" pitchFamily="2" charset="2"/>
              <a:buChar char="Ø"/>
            </a:pPr>
            <a:r>
              <a:rPr lang="ja-JP" altLang="en-US" kern="100" dirty="0">
                <a:solidFill>
                  <a:srgbClr val="000000"/>
                </a:solidFill>
                <a:ea typeface="ＭＳ ゴシック" panose="020B0609070205080204" pitchFamily="49" charset="-128"/>
                <a:cs typeface="Times New Roman" panose="02020603050405020304" pitchFamily="18" charset="0"/>
              </a:rPr>
              <a:t>いらないものはキッパリ断る。</a:t>
            </a:r>
            <a:endParaRPr lang="en-US" altLang="ja-JP" kern="100" dirty="0">
              <a:solidFill>
                <a:srgbClr val="000000"/>
              </a:solidFill>
              <a:ea typeface="ＭＳ ゴシック" panose="020B0609070205080204" pitchFamily="49" charset="-128"/>
              <a:cs typeface="Times New Roman" panose="02020603050405020304" pitchFamily="18" charset="0"/>
            </a:endParaRPr>
          </a:p>
        </p:txBody>
      </p:sp>
      <p:sp>
        <p:nvSpPr>
          <p:cNvPr id="34" name="テキスト ボックス 33"/>
          <p:cNvSpPr txBox="1"/>
          <p:nvPr/>
        </p:nvSpPr>
        <p:spPr>
          <a:xfrm>
            <a:off x="1115983" y="4099284"/>
            <a:ext cx="3704860" cy="379591"/>
          </a:xfrm>
          <a:prstGeom prst="rect">
            <a:avLst/>
          </a:prstGeom>
          <a:noFill/>
        </p:spPr>
        <p:txBody>
          <a:bodyPr wrap="none" rtlCol="0">
            <a:spAutoFit/>
          </a:bodyPr>
          <a:lstStyle/>
          <a:p>
            <a:pPr marL="285750" indent="-285750">
              <a:lnSpc>
                <a:spcPts val="2400"/>
              </a:lnSpc>
              <a:buFont typeface="Wingdings" panose="05000000000000000000" pitchFamily="2" charset="2"/>
              <a:buChar char="Ø"/>
            </a:pPr>
            <a:r>
              <a:rPr lang="ja-JP" altLang="en-US" kern="100" dirty="0">
                <a:solidFill>
                  <a:srgbClr val="000000"/>
                </a:solidFill>
                <a:ea typeface="ＭＳ ゴシック" panose="020B0609070205080204" pitchFamily="49" charset="-128"/>
                <a:cs typeface="Times New Roman" panose="02020603050405020304" pitchFamily="18" charset="0"/>
              </a:rPr>
              <a:t>簡単に儲かる話はありません。</a:t>
            </a:r>
            <a:endParaRPr lang="en-US" altLang="ja-JP" kern="100" dirty="0">
              <a:solidFill>
                <a:srgbClr val="000000"/>
              </a:solidFill>
              <a:ea typeface="ＭＳ ゴシック" panose="020B0609070205080204" pitchFamily="49" charset="-128"/>
              <a:cs typeface="Times New Roman" panose="02020603050405020304" pitchFamily="18" charset="0"/>
            </a:endParaRPr>
          </a:p>
        </p:txBody>
      </p:sp>
      <p:sp>
        <p:nvSpPr>
          <p:cNvPr id="35" name="テキスト ボックス 34"/>
          <p:cNvSpPr txBox="1"/>
          <p:nvPr/>
        </p:nvSpPr>
        <p:spPr>
          <a:xfrm>
            <a:off x="1115983" y="4419903"/>
            <a:ext cx="4166525" cy="369332"/>
          </a:xfrm>
          <a:prstGeom prst="rect">
            <a:avLst/>
          </a:prstGeom>
          <a:noFill/>
        </p:spPr>
        <p:txBody>
          <a:bodyPr wrap="none" rtlCol="0">
            <a:spAutoFit/>
          </a:bodyPr>
          <a:lstStyle/>
          <a:p>
            <a:pPr marL="285750" indent="-285750">
              <a:buFont typeface="Wingdings" panose="05000000000000000000" pitchFamily="2" charset="2"/>
              <a:buChar char="Ø"/>
            </a:pPr>
            <a:r>
              <a:rPr lang="ja-JP" altLang="en-US"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ＡＴＭ</a:t>
            </a:r>
            <a:r>
              <a:rPr lang="ja-JP" altLang="en-US" kern="100" dirty="0">
                <a:solidFill>
                  <a:srgbClr val="000000"/>
                </a:solidFill>
                <a:ea typeface="ＭＳ ゴシック" panose="020B0609070205080204" pitchFamily="49" charset="-128"/>
                <a:cs typeface="Times New Roman" panose="02020603050405020304" pitchFamily="18" charset="0"/>
              </a:rPr>
              <a:t>から還付金はもらえません。</a:t>
            </a:r>
            <a:endParaRPr lang="en-US" altLang="ja-JP" kern="100" dirty="0">
              <a:solidFill>
                <a:srgbClr val="000000"/>
              </a:solidFill>
              <a:ea typeface="ＭＳ ゴシック" panose="020B0609070205080204" pitchFamily="49" charset="-128"/>
              <a:cs typeface="Times New Roman" panose="02020603050405020304" pitchFamily="18" charset="0"/>
            </a:endParaRPr>
          </a:p>
        </p:txBody>
      </p:sp>
      <p:sp>
        <p:nvSpPr>
          <p:cNvPr id="38" name="テキスト ボックス 37"/>
          <p:cNvSpPr txBox="1"/>
          <p:nvPr/>
        </p:nvSpPr>
        <p:spPr>
          <a:xfrm>
            <a:off x="404886" y="3140151"/>
            <a:ext cx="6708767" cy="646331"/>
          </a:xfrm>
          <a:prstGeom prst="rect">
            <a:avLst/>
          </a:prstGeom>
          <a:noFill/>
        </p:spPr>
        <p:txBody>
          <a:bodyPr wrap="square" rtlCol="0">
            <a:spAutoFit/>
          </a:bodyPr>
          <a:lstStyle/>
          <a:p>
            <a:r>
              <a:rPr kumimoji="1" lang="ja-JP" altLang="en-US" dirty="0"/>
              <a:t>商品の購入やサービスの提供など契約のことでお困りの時は、</a:t>
            </a:r>
            <a:r>
              <a:rPr kumimoji="1" lang="ja-JP" altLang="en-US" b="1" dirty="0"/>
              <a:t>１８８（局番なし）</a:t>
            </a:r>
            <a:r>
              <a:rPr kumimoji="1" lang="ja-JP" altLang="en-US" dirty="0"/>
              <a:t>にお電話ください。</a:t>
            </a:r>
          </a:p>
        </p:txBody>
      </p:sp>
      <p:sp>
        <p:nvSpPr>
          <p:cNvPr id="37" name="テキスト ボックス 36"/>
          <p:cNvSpPr txBox="1"/>
          <p:nvPr/>
        </p:nvSpPr>
        <p:spPr>
          <a:xfrm>
            <a:off x="1669120" y="9127019"/>
            <a:ext cx="4078361" cy="694485"/>
          </a:xfrm>
          <a:prstGeom prst="rect">
            <a:avLst/>
          </a:prstGeom>
          <a:noFill/>
        </p:spPr>
        <p:txBody>
          <a:bodyPr wrap="none" rtlCol="0">
            <a:spAutoFit/>
          </a:bodyPr>
          <a:lstStyle/>
          <a:p>
            <a:pPr algn="ctr">
              <a:lnSpc>
                <a:spcPts val="2400"/>
              </a:lnSpc>
            </a:pPr>
            <a:r>
              <a:rPr lang="ja-JP" altLang="en-US" b="1" i="0" dirty="0">
                <a:solidFill>
                  <a:srgbClr val="000000"/>
                </a:solidFill>
                <a:effectLst/>
                <a:latin typeface="ヒラギノ角ゴ Pro W3"/>
              </a:rPr>
              <a:t>見える情報 見えない仕組み</a:t>
            </a:r>
            <a:br>
              <a:rPr lang="ja-JP" altLang="en-US" b="1" i="0" dirty="0">
                <a:solidFill>
                  <a:srgbClr val="000000"/>
                </a:solidFill>
                <a:effectLst/>
                <a:latin typeface="ヒラギノ角ゴ Pro W3"/>
              </a:rPr>
            </a:br>
            <a:r>
              <a:rPr lang="ja-JP" altLang="en-US" b="1" i="0" dirty="0">
                <a:solidFill>
                  <a:srgbClr val="000000"/>
                </a:solidFill>
                <a:effectLst/>
                <a:latin typeface="ヒラギノ角ゴ Pro W3"/>
              </a:rPr>
              <a:t>～</a:t>
            </a:r>
            <a:r>
              <a:rPr lang="en-US" altLang="ja-JP" b="1" i="0" dirty="0">
                <a:solidFill>
                  <a:srgbClr val="000000"/>
                </a:solidFill>
                <a:effectLst/>
                <a:latin typeface="ヒラギノ角ゴ Pro W3"/>
              </a:rPr>
              <a:t>AI</a:t>
            </a:r>
            <a:r>
              <a:rPr lang="ja-JP" altLang="en-US" b="1" i="0" dirty="0">
                <a:solidFill>
                  <a:srgbClr val="000000"/>
                </a:solidFill>
                <a:effectLst/>
                <a:latin typeface="ヒラギノ角ゴ Pro W3"/>
              </a:rPr>
              <a:t>時代の消費者力を高めるために～</a:t>
            </a:r>
            <a:endParaRPr lang="ja-JP" altLang="ja-JP" b="1" kern="100" dirty="0">
              <a:solidFill>
                <a:schemeClr val="tx1">
                  <a:lumMod val="75000"/>
                  <a:lumOff val="25000"/>
                </a:schemeClr>
              </a:solidFill>
              <a:ea typeface="ＭＳ 明朝" panose="02020609040205080304" pitchFamily="17" charset="-128"/>
              <a:cs typeface="Times New Roman" panose="02020603050405020304" pitchFamily="18" charset="0"/>
            </a:endParaRPr>
          </a:p>
        </p:txBody>
      </p:sp>
      <p:sp>
        <p:nvSpPr>
          <p:cNvPr id="40" name="テキスト ボックス 52"/>
          <p:cNvSpPr txBox="1"/>
          <p:nvPr/>
        </p:nvSpPr>
        <p:spPr>
          <a:xfrm>
            <a:off x="1554165" y="5443454"/>
            <a:ext cx="5130800" cy="60214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2200"/>
              </a:lnSpc>
              <a:spcAft>
                <a:spcPts val="0"/>
              </a:spcAft>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便利さの裏にあるリスクにご用心</a:t>
            </a:r>
            <a:endPar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2200"/>
              </a:lnSpc>
              <a:spcAft>
                <a:spcPts val="0"/>
              </a:spcAft>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デジタル時代の消費者トラブルから身を守りましょう</a:t>
            </a:r>
          </a:p>
        </p:txBody>
      </p:sp>
      <p:sp>
        <p:nvSpPr>
          <p:cNvPr id="41" name="テキスト ボックス 52"/>
          <p:cNvSpPr txBox="1"/>
          <p:nvPr/>
        </p:nvSpPr>
        <p:spPr>
          <a:xfrm>
            <a:off x="1530101" y="6016427"/>
            <a:ext cx="5548224" cy="651482"/>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2200"/>
              </a:lnSpc>
              <a:spcAft>
                <a:spcPts val="0"/>
              </a:spcAft>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大阪府警察本部　警務部　高度情報推進局</a:t>
            </a:r>
            <a:endPar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2200"/>
              </a:lnSpc>
              <a:spcAft>
                <a:spcPts val="0"/>
              </a:spcAft>
            </a:pPr>
            <a:r>
              <a:rPr lang="ja-JP" altLang="en-US" sz="1400" kern="100" dirty="0">
                <a:latin typeface="BIZ UDPゴシック" panose="020B0400000000000000" pitchFamily="50" charset="-128"/>
                <a:ea typeface="BIZ UDPゴシック" panose="020B0400000000000000" pitchFamily="50" charset="-128"/>
                <a:cs typeface="Times New Roman" panose="02020603050405020304" pitchFamily="18" charset="0"/>
              </a:rPr>
              <a:t>サイバーセキュリティ対策課　担当者</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2" name="テキスト ボックス 52"/>
          <p:cNvSpPr txBox="1"/>
          <p:nvPr/>
        </p:nvSpPr>
        <p:spPr>
          <a:xfrm>
            <a:off x="1518521" y="6594057"/>
            <a:ext cx="5548224" cy="31229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2200"/>
              </a:lnSpc>
              <a:spcAft>
                <a:spcPts val="0"/>
              </a:spcAft>
            </a:pPr>
            <a:r>
              <a:rPr lang="ja-JP" altLang="en-US" sz="1400" dirty="0">
                <a:latin typeface="BIZ UDPゴシック" panose="020B0400000000000000" pitchFamily="50" charset="-128"/>
                <a:ea typeface="BIZ UDPゴシック" panose="020B0400000000000000" pitchFamily="50" charset="-128"/>
              </a:rPr>
              <a:t>令和８年５月</a:t>
            </a:r>
            <a:r>
              <a:rPr lang="en-US" altLang="ja-JP" sz="1400" dirty="0">
                <a:latin typeface="BIZ UDPゴシック" panose="020B0400000000000000" pitchFamily="50" charset="-128"/>
                <a:ea typeface="BIZ UDPゴシック" panose="020B0400000000000000" pitchFamily="50" charset="-128"/>
              </a:rPr>
              <a:t>29</a:t>
            </a:r>
            <a:r>
              <a:rPr lang="ja-JP" altLang="en-US" sz="1400" dirty="0">
                <a:latin typeface="BIZ UDPゴシック" panose="020B0400000000000000" pitchFamily="50" charset="-128"/>
                <a:ea typeface="BIZ UDPゴシック" panose="020B0400000000000000" pitchFamily="50" charset="-128"/>
              </a:rPr>
              <a:t>日（金）</a:t>
            </a:r>
            <a:r>
              <a:rPr lang="en-US" altLang="ja-JP" sz="1400" dirty="0">
                <a:latin typeface="BIZ UDPゴシック" panose="020B0400000000000000" pitchFamily="50" charset="-128"/>
                <a:ea typeface="BIZ UDPゴシック" panose="020B0400000000000000" pitchFamily="50" charset="-128"/>
              </a:rPr>
              <a:t>14</a:t>
            </a:r>
            <a:r>
              <a:rPr lang="ja-JP" altLang="en-US" sz="1400" dirty="0">
                <a:latin typeface="BIZ UDPゴシック" panose="020B0400000000000000" pitchFamily="50" charset="-128"/>
                <a:ea typeface="BIZ UDPゴシック" panose="020B0400000000000000" pitchFamily="50" charset="-128"/>
              </a:rPr>
              <a:t>時～</a:t>
            </a:r>
            <a:r>
              <a:rPr lang="en-US" altLang="ja-JP" sz="1400" dirty="0">
                <a:latin typeface="BIZ UDPゴシック" panose="020B0400000000000000" pitchFamily="50" charset="-128"/>
                <a:ea typeface="BIZ UDPゴシック" panose="020B0400000000000000" pitchFamily="50" charset="-128"/>
              </a:rPr>
              <a:t>1</a:t>
            </a:r>
            <a:r>
              <a:rPr lang="ja-JP" altLang="en-US" sz="1400" dirty="0">
                <a:latin typeface="BIZ UDPゴシック" panose="020B0400000000000000" pitchFamily="50" charset="-128"/>
                <a:ea typeface="BIZ UDPゴシック" panose="020B0400000000000000" pitchFamily="50" charset="-128"/>
              </a:rPr>
              <a:t>時間程度</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3" name="テキスト ボックス 52"/>
          <p:cNvSpPr txBox="1"/>
          <p:nvPr/>
        </p:nvSpPr>
        <p:spPr>
          <a:xfrm>
            <a:off x="1550350" y="6929562"/>
            <a:ext cx="3589382" cy="31229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2200"/>
              </a:lnSpc>
              <a:spcAft>
                <a:spcPts val="0"/>
              </a:spcAft>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大阪市中央区役所　</a:t>
            </a:r>
            <a:r>
              <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703</a:t>
            </a: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704</a:t>
            </a: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会議室</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6" name="フローチャート: 処理 35">
            <a:extLst>
              <a:ext uri="{FF2B5EF4-FFF2-40B4-BE49-F238E27FC236}">
                <a16:creationId xmlns:a16="http://schemas.microsoft.com/office/drawing/2014/main" id="{3239110C-DE41-48F0-95E3-319448666DA9}"/>
              </a:ext>
            </a:extLst>
          </p:cNvPr>
          <p:cNvSpPr/>
          <p:nvPr/>
        </p:nvSpPr>
        <p:spPr>
          <a:xfrm>
            <a:off x="307974" y="2297126"/>
            <a:ext cx="6943725" cy="788688"/>
          </a:xfrm>
          <a:prstGeom prst="flowChartProcess">
            <a:avLst/>
          </a:prstGeom>
          <a:solidFill>
            <a:schemeClr val="accent6">
              <a:lumMod val="40000"/>
              <a:lumOff val="60000"/>
            </a:schemeClr>
          </a:solidFill>
          <a:ln w="38100">
            <a:solidFill>
              <a:srgbClr val="00B050"/>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l">
              <a:lnSpc>
                <a:spcPts val="2400"/>
              </a:lnSpc>
              <a:spcAft>
                <a:spcPts val="0"/>
              </a:spcAft>
            </a:pPr>
            <a:endParaRPr lang="en-US" altLang="ja-JP" sz="1400" b="1" kern="100" dirty="0">
              <a:solidFill>
                <a:srgbClr val="000000"/>
              </a:solidFill>
              <a:ea typeface="ＭＳ ゴシック" panose="020B0609070205080204" pitchFamily="49" charset="-128"/>
              <a:cs typeface="Times New Roman" panose="02020603050405020304" pitchFamily="18" charset="0"/>
            </a:endParaRPr>
          </a:p>
          <a:p>
            <a:pPr algn="l">
              <a:lnSpc>
                <a:spcPts val="2400"/>
              </a:lnSpc>
              <a:spcAft>
                <a:spcPts val="0"/>
              </a:spcAft>
            </a:pPr>
            <a:endParaRPr lang="ja-JP" sz="1400" kern="100" dirty="0">
              <a:effectLst/>
              <a:ea typeface="ＭＳ 明朝" panose="02020609040205080304" pitchFamily="17" charset="-128"/>
              <a:cs typeface="Times New Roman" panose="02020603050405020304" pitchFamily="18" charset="0"/>
            </a:endParaRPr>
          </a:p>
        </p:txBody>
      </p:sp>
      <p:sp>
        <p:nvSpPr>
          <p:cNvPr id="13" name="テキスト ボックス 11"/>
          <p:cNvSpPr txBox="1"/>
          <p:nvPr/>
        </p:nvSpPr>
        <p:spPr>
          <a:xfrm>
            <a:off x="1423971" y="2621129"/>
            <a:ext cx="6534150" cy="461168"/>
          </a:xfrm>
          <a:prstGeom prst="rect">
            <a:avLst/>
          </a:prstGeom>
          <a:noFill/>
          <a:ln>
            <a:noFill/>
          </a:ln>
          <a:effectLst/>
        </p:spPr>
        <p:txBody>
          <a:bodyPr rot="0" spcFirstLastPara="0" vert="horz" wrap="square" lIns="74295" tIns="8890" rIns="74295" bIns="8890" numCol="1" spcCol="0" rtlCol="0" fromWordArt="0" anchor="t" anchorCtr="0" forceAA="0" compatLnSpc="1">
            <a:prstTxWarp prst="textNoShape">
              <a:avLst/>
            </a:prstTxWarp>
            <a:noAutofit/>
          </a:bodyPr>
          <a:lstStyle/>
          <a:p>
            <a:pPr marL="1219200" indent="-1219200" algn="l">
              <a:lnSpc>
                <a:spcPts val="2400"/>
              </a:lnSpc>
              <a:spcAft>
                <a:spcPts val="0"/>
              </a:spcAft>
            </a:pPr>
            <a:r>
              <a:rPr lang="ja-JP" altLang="en-US" sz="3800" b="1" kern="100" dirty="0">
                <a:ln w="0"/>
                <a:solidFill>
                  <a:schemeClr val="tx1">
                    <a:lumMod val="75000"/>
                    <a:lumOff val="25000"/>
                  </a:schemeClr>
                </a:solidFill>
                <a:effectLst>
                  <a:outerShdw blurRad="38100" dist="19050" dir="2700000" algn="tl" rotWithShape="0">
                    <a:schemeClr val="dk1">
                      <a:alpha val="40000"/>
                    </a:schemeClr>
                  </a:outerShdw>
                </a:effectLst>
                <a:latin typeface="Arial" panose="020B0604020202020204" pitchFamily="34" charset="0"/>
                <a:ea typeface="BIZ UDPゴシック" panose="020B0400000000000000"/>
                <a:cs typeface="Arial" panose="020B0604020202020204" pitchFamily="34" charset="0"/>
              </a:rPr>
              <a:t>５月は消費者月間です</a:t>
            </a:r>
            <a:endParaRPr lang="ja-JP" sz="3800" b="1" kern="100" dirty="0">
              <a:ln w="0"/>
              <a:solidFill>
                <a:schemeClr val="tx1">
                  <a:lumMod val="75000"/>
                  <a:lumOff val="25000"/>
                </a:schemeClr>
              </a:solidFill>
              <a:effectLst>
                <a:outerShdw blurRad="38100" dist="19050" dir="2700000" algn="tl" rotWithShape="0">
                  <a:schemeClr val="dk1">
                    <a:alpha val="40000"/>
                  </a:schemeClr>
                </a:outerShdw>
              </a:effectLst>
              <a:latin typeface="Arial" panose="020B0604020202020204" pitchFamily="34" charset="0"/>
              <a:ea typeface="BIZ UDPゴシック" panose="020B0400000000000000"/>
              <a:cs typeface="Arial" panose="020B0604020202020204" pitchFamily="34" charset="0"/>
            </a:endParaRPr>
          </a:p>
        </p:txBody>
      </p:sp>
      <p:sp>
        <p:nvSpPr>
          <p:cNvPr id="2" name="テキスト ボックス 1">
            <a:extLst>
              <a:ext uri="{FF2B5EF4-FFF2-40B4-BE49-F238E27FC236}">
                <a16:creationId xmlns:a16="http://schemas.microsoft.com/office/drawing/2014/main" id="{31AFF0B0-7DEA-46F4-9FEC-2E758A56F698}"/>
              </a:ext>
            </a:extLst>
          </p:cNvPr>
          <p:cNvSpPr txBox="1"/>
          <p:nvPr/>
        </p:nvSpPr>
        <p:spPr>
          <a:xfrm>
            <a:off x="3785440" y="9922568"/>
            <a:ext cx="1970105" cy="307777"/>
          </a:xfrm>
          <a:prstGeom prst="rect">
            <a:avLst/>
          </a:prstGeom>
          <a:noFill/>
        </p:spPr>
        <p:txBody>
          <a:bodyPr wrap="square" rtlCol="0">
            <a:spAutoFit/>
          </a:bodyPr>
          <a:lstStyle/>
          <a:p>
            <a:r>
              <a:rPr kumimoji="1" lang="ja-JP" altLang="en-US" sz="1400" b="1" u="sng" dirty="0">
                <a:solidFill>
                  <a:srgbClr val="0563C1"/>
                </a:solidFill>
                <a:ea typeface="BIZ UDPゴシック" panose="020B0400000000000000"/>
                <a:hlinkClick r:id="rId3"/>
              </a:rPr>
              <a:t>消費者庁ホームページ</a:t>
            </a:r>
            <a:endParaRPr kumimoji="1" lang="ja-JP" altLang="en-US" sz="1400" b="1" u="sng" dirty="0">
              <a:solidFill>
                <a:srgbClr val="0563C1"/>
              </a:solidFill>
              <a:ea typeface="BIZ UDPゴシック" panose="020B0400000000000000"/>
            </a:endParaRPr>
          </a:p>
        </p:txBody>
      </p:sp>
      <p:sp>
        <p:nvSpPr>
          <p:cNvPr id="45" name="テキスト ボックス 49">
            <a:extLst>
              <a:ext uri="{FF2B5EF4-FFF2-40B4-BE49-F238E27FC236}">
                <a16:creationId xmlns:a16="http://schemas.microsoft.com/office/drawing/2014/main" id="{99D319E4-937D-4BA6-A5B7-68AEC2BBB607}"/>
              </a:ext>
            </a:extLst>
          </p:cNvPr>
          <p:cNvSpPr txBox="1"/>
          <p:nvPr/>
        </p:nvSpPr>
        <p:spPr>
          <a:xfrm>
            <a:off x="1326220" y="8595862"/>
            <a:ext cx="5174036" cy="39497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altLang="en-US" sz="2400" b="1" kern="100" dirty="0">
                <a:ln w="0"/>
                <a:solidFill>
                  <a:schemeClr val="tx1">
                    <a:lumMod val="75000"/>
                    <a:lumOff val="25000"/>
                  </a:schemeClr>
                </a:solidFill>
                <a:effectLst>
                  <a:outerShdw blurRad="38100" dist="19050" dir="2700000" algn="tl" rotWithShape="0">
                    <a:schemeClr val="dk1">
                      <a:alpha val="40000"/>
                    </a:schemeClr>
                  </a:outerShdw>
                </a:effectLst>
                <a:latin typeface="Arial" panose="020B0604020202020204" pitchFamily="34" charset="0"/>
                <a:ea typeface="BIZ UDPゴシック" panose="020B0400000000000000"/>
                <a:cs typeface="Arial" panose="020B0604020202020204" pitchFamily="34" charset="0"/>
              </a:rPr>
              <a:t>令和８年度 消費者月間統一テーマ</a:t>
            </a:r>
            <a:endParaRPr lang="ja-JP" sz="2400" b="1" kern="100" dirty="0">
              <a:ln w="0"/>
              <a:solidFill>
                <a:schemeClr val="tx1">
                  <a:lumMod val="75000"/>
                  <a:lumOff val="25000"/>
                </a:schemeClr>
              </a:solidFill>
              <a:effectLst>
                <a:outerShdw blurRad="38100" dist="19050" dir="2700000" algn="tl" rotWithShape="0">
                  <a:schemeClr val="dk1">
                    <a:alpha val="40000"/>
                  </a:schemeClr>
                </a:outerShdw>
              </a:effectLst>
              <a:latin typeface="Arial" panose="020B0604020202020204" pitchFamily="34" charset="0"/>
              <a:ea typeface="BIZ UDPゴシック" panose="020B0400000000000000"/>
              <a:cs typeface="Arial" panose="020B0604020202020204" pitchFamily="34" charset="0"/>
            </a:endParaRPr>
          </a:p>
        </p:txBody>
      </p:sp>
      <p:sp>
        <p:nvSpPr>
          <p:cNvPr id="46" name="テキスト ボックス 68">
            <a:extLst>
              <a:ext uri="{FF2B5EF4-FFF2-40B4-BE49-F238E27FC236}">
                <a16:creationId xmlns:a16="http://schemas.microsoft.com/office/drawing/2014/main" id="{DE34BB1A-DFDF-41CD-B55E-88BA43FDF5BC}"/>
              </a:ext>
            </a:extLst>
          </p:cNvPr>
          <p:cNvSpPr txBox="1"/>
          <p:nvPr/>
        </p:nvSpPr>
        <p:spPr>
          <a:xfrm>
            <a:off x="575099" y="7259560"/>
            <a:ext cx="857250" cy="302400"/>
          </a:xfrm>
          <a:prstGeom prst="rect">
            <a:avLst/>
          </a:prstGeom>
          <a:solidFill>
            <a:srgbClr val="00B050"/>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altLang="en-US" sz="1400" kern="100" dirty="0">
                <a:solidFill>
                  <a:srgbClr val="FFFFFF"/>
                </a:solidFill>
                <a:latin typeface="BIZ UDPゴシック" panose="020B0400000000000000" pitchFamily="50" charset="-128"/>
                <a:ea typeface="BIZ UDPゴシック" panose="020B0400000000000000" pitchFamily="50" charset="-128"/>
                <a:cs typeface="Times New Roman" panose="02020603050405020304" pitchFamily="18" charset="0"/>
              </a:rPr>
              <a:t>参加費</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7" name="テキスト ボックス 52">
            <a:extLst>
              <a:ext uri="{FF2B5EF4-FFF2-40B4-BE49-F238E27FC236}">
                <a16:creationId xmlns:a16="http://schemas.microsoft.com/office/drawing/2014/main" id="{A56DA40D-7384-464D-BED9-9E3979E064EB}"/>
              </a:ext>
            </a:extLst>
          </p:cNvPr>
          <p:cNvSpPr txBox="1"/>
          <p:nvPr/>
        </p:nvSpPr>
        <p:spPr>
          <a:xfrm>
            <a:off x="1550350" y="7247196"/>
            <a:ext cx="3012354" cy="675696"/>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2200"/>
              </a:lnSpc>
            </a:pPr>
            <a:r>
              <a:rPr lang="ja-JP" altLang="en-US" sz="1400" dirty="0">
                <a:latin typeface="BIZ UDPゴシック" panose="020B0400000000000000" pitchFamily="50" charset="-128"/>
                <a:ea typeface="BIZ UDPゴシック" panose="020B0400000000000000" pitchFamily="50" charset="-128"/>
              </a:rPr>
              <a:t>無料</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8" name="テキスト ボックス 68">
            <a:extLst>
              <a:ext uri="{FF2B5EF4-FFF2-40B4-BE49-F238E27FC236}">
                <a16:creationId xmlns:a16="http://schemas.microsoft.com/office/drawing/2014/main" id="{49A01FC1-D19A-4E5A-94E4-892897840A43}"/>
              </a:ext>
            </a:extLst>
          </p:cNvPr>
          <p:cNvSpPr txBox="1"/>
          <p:nvPr/>
        </p:nvSpPr>
        <p:spPr>
          <a:xfrm>
            <a:off x="575099" y="7590948"/>
            <a:ext cx="857250" cy="302400"/>
          </a:xfrm>
          <a:prstGeom prst="rect">
            <a:avLst/>
          </a:prstGeom>
          <a:solidFill>
            <a:srgbClr val="00B050"/>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altLang="en-US" sz="1400" kern="100" dirty="0">
                <a:solidFill>
                  <a:srgbClr val="FFFFFF"/>
                </a:solidFill>
                <a:latin typeface="BIZ UDPゴシック" panose="020B0400000000000000" pitchFamily="50" charset="-128"/>
                <a:ea typeface="BIZ UDPゴシック" panose="020B0400000000000000" pitchFamily="50" charset="-128"/>
                <a:cs typeface="Times New Roman" panose="02020603050405020304" pitchFamily="18" charset="0"/>
              </a:rPr>
              <a:t>定　員</a:t>
            </a:r>
            <a:endParaRPr lang="ja-JP" altLang="ja-JP" sz="11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9" name="テキスト ボックス 52">
            <a:extLst>
              <a:ext uri="{FF2B5EF4-FFF2-40B4-BE49-F238E27FC236}">
                <a16:creationId xmlns:a16="http://schemas.microsoft.com/office/drawing/2014/main" id="{EEEE4579-32E1-404E-80E7-2634F553FCB6}"/>
              </a:ext>
            </a:extLst>
          </p:cNvPr>
          <p:cNvSpPr txBox="1"/>
          <p:nvPr/>
        </p:nvSpPr>
        <p:spPr>
          <a:xfrm>
            <a:off x="1518521" y="7570174"/>
            <a:ext cx="5548224" cy="31229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2200"/>
              </a:lnSpc>
            </a:pPr>
            <a:r>
              <a:rPr lang="en-US" altLang="ja-JP" sz="1400" dirty="0">
                <a:latin typeface="BIZ UDPゴシック" panose="020B0400000000000000" pitchFamily="50" charset="-128"/>
                <a:ea typeface="BIZ UDPゴシック" panose="020B0400000000000000" pitchFamily="50" charset="-128"/>
              </a:rPr>
              <a:t>100</a:t>
            </a:r>
            <a:r>
              <a:rPr lang="ja-JP" altLang="en-US" sz="1400" dirty="0">
                <a:latin typeface="BIZ UDPゴシック" panose="020B0400000000000000" pitchFamily="50" charset="-128"/>
                <a:ea typeface="BIZ UDPゴシック" panose="020B0400000000000000" pitchFamily="50" charset="-128"/>
              </a:rPr>
              <a:t>名（先着順）</a:t>
            </a:r>
            <a:endParaRPr lang="ja-JP"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p:txBody>
      </p:sp>
      <p:pic>
        <p:nvPicPr>
          <p:cNvPr id="19" name="図 18" descr="食品, 記号, 時計 が含まれている画像  自動的に生成された説明">
            <a:extLst>
              <a:ext uri="{FF2B5EF4-FFF2-40B4-BE49-F238E27FC236}">
                <a16:creationId xmlns:a16="http://schemas.microsoft.com/office/drawing/2014/main" id="{0C45707B-18E1-4438-B420-3B77562C40D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96963" y="3495602"/>
            <a:ext cx="1169782" cy="1422227"/>
          </a:xfrm>
          <a:prstGeom prst="rect">
            <a:avLst/>
          </a:prstGeom>
        </p:spPr>
      </p:pic>
      <p:sp>
        <p:nvSpPr>
          <p:cNvPr id="12" name="テキスト ボックス 11"/>
          <p:cNvSpPr txBox="1"/>
          <p:nvPr/>
        </p:nvSpPr>
        <p:spPr>
          <a:xfrm>
            <a:off x="5514608" y="6866793"/>
            <a:ext cx="1970105" cy="369332"/>
          </a:xfrm>
          <a:prstGeom prst="rect">
            <a:avLst/>
          </a:prstGeom>
          <a:noFill/>
        </p:spPr>
        <p:txBody>
          <a:bodyPr wrap="square" rtlCol="0">
            <a:spAutoFit/>
          </a:bodyPr>
          <a:lstStyle/>
          <a:p>
            <a:r>
              <a:rPr kumimoji="1" lang="en-US" altLang="ja-JP" dirty="0"/>
              <a:t>【QR</a:t>
            </a:r>
            <a:r>
              <a:rPr kumimoji="1" lang="ja-JP" altLang="en-US" dirty="0"/>
              <a:t>コード</a:t>
            </a:r>
            <a:r>
              <a:rPr kumimoji="1" lang="en-US" altLang="ja-JP" dirty="0"/>
              <a:t>】</a:t>
            </a:r>
            <a:endParaRPr kumimoji="1" lang="ja-JP" altLang="en-US" dirty="0"/>
          </a:p>
        </p:txBody>
      </p:sp>
      <p:sp>
        <p:nvSpPr>
          <p:cNvPr id="51" name="テキスト ボックス 50"/>
          <p:cNvSpPr txBox="1"/>
          <p:nvPr/>
        </p:nvSpPr>
        <p:spPr>
          <a:xfrm>
            <a:off x="5431024" y="10090060"/>
            <a:ext cx="1916882" cy="338554"/>
          </a:xfrm>
          <a:prstGeom prst="rect">
            <a:avLst/>
          </a:prstGeom>
          <a:noFill/>
        </p:spPr>
        <p:txBody>
          <a:bodyPr wrap="square" rtlCol="0">
            <a:spAutoFit/>
          </a:bodyPr>
          <a:lstStyle/>
          <a:p>
            <a:r>
              <a:rPr kumimoji="1" lang="ja-JP" altLang="en-US" sz="1600" dirty="0"/>
              <a:t>　　</a:t>
            </a:r>
            <a:r>
              <a:rPr kumimoji="1" lang="en-US" altLang="ja-JP" sz="1600" dirty="0"/>
              <a:t>【QR</a:t>
            </a:r>
            <a:r>
              <a:rPr kumimoji="1" lang="ja-JP" altLang="en-US" sz="1600" dirty="0"/>
              <a:t>コード</a:t>
            </a:r>
            <a:r>
              <a:rPr kumimoji="1" lang="en-US" altLang="ja-JP" sz="1600" dirty="0"/>
              <a:t>】</a:t>
            </a:r>
            <a:endParaRPr kumimoji="1" lang="ja-JP" altLang="en-US" sz="1600" dirty="0"/>
          </a:p>
        </p:txBody>
      </p:sp>
      <p:pic>
        <p:nvPicPr>
          <p:cNvPr id="8" name="図 7"/>
          <p:cNvPicPr>
            <a:picLocks noChangeAspect="1"/>
          </p:cNvPicPr>
          <p:nvPr/>
        </p:nvPicPr>
        <p:blipFill>
          <a:blip r:embed="rId5"/>
          <a:stretch>
            <a:fillRect/>
          </a:stretch>
        </p:blipFill>
        <p:spPr>
          <a:xfrm>
            <a:off x="173922" y="97540"/>
            <a:ext cx="4789143" cy="1966217"/>
          </a:xfrm>
          <a:prstGeom prst="rect">
            <a:avLst/>
          </a:prstGeom>
        </p:spPr>
      </p:pic>
      <p:sp>
        <p:nvSpPr>
          <p:cNvPr id="50" name="テキスト ボックス 17"/>
          <p:cNvSpPr txBox="1"/>
          <p:nvPr/>
        </p:nvSpPr>
        <p:spPr>
          <a:xfrm>
            <a:off x="2368551" y="233656"/>
            <a:ext cx="2713768" cy="314325"/>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400" kern="100" dirty="0">
                <a:effectLst/>
                <a:latin typeface="Century" panose="02040604050505020304" pitchFamily="18" charset="0"/>
                <a:ea typeface="BIZ UDPゴシック" panose="020B0400000000000000" pitchFamily="50" charset="-128"/>
                <a:cs typeface="Times New Roman" panose="02020603050405020304" pitchFamily="18" charset="0"/>
              </a:rPr>
              <a:t>大阪府・大阪市　消費生活情報</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正方形/長方形 3">
            <a:extLst>
              <a:ext uri="{FF2B5EF4-FFF2-40B4-BE49-F238E27FC236}">
                <a16:creationId xmlns:a16="http://schemas.microsoft.com/office/drawing/2014/main" id="{3B5FAB26-C98F-4BCC-9E5B-C3FA7C2EE83A}"/>
              </a:ext>
            </a:extLst>
          </p:cNvPr>
          <p:cNvSpPr/>
          <p:nvPr/>
        </p:nvSpPr>
        <p:spPr>
          <a:xfrm>
            <a:off x="4039584" y="10470524"/>
            <a:ext cx="3427101" cy="195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00" dirty="0">
                <a:solidFill>
                  <a:schemeClr val="tx1"/>
                </a:solidFill>
                <a:latin typeface="BIZ UDPゴシック" panose="020B0400000000000000" pitchFamily="50" charset="-128"/>
                <a:ea typeface="BIZ UDPゴシック" panose="020B0400000000000000" pitchFamily="50" charset="-128"/>
              </a:rPr>
              <a:t>※QR</a:t>
            </a:r>
            <a:r>
              <a:rPr kumimoji="1" lang="ja-JP" altLang="en-US" sz="900" dirty="0">
                <a:solidFill>
                  <a:schemeClr val="tx1"/>
                </a:solidFill>
                <a:latin typeface="BIZ UDPゴシック" panose="020B0400000000000000" pitchFamily="50" charset="-128"/>
                <a:ea typeface="BIZ UDPゴシック" panose="020B0400000000000000" pitchFamily="50" charset="-128"/>
              </a:rPr>
              <a:t>コードは株式会社デンソーウェーブの登録商標です。</a:t>
            </a:r>
          </a:p>
        </p:txBody>
      </p:sp>
      <p:pic>
        <p:nvPicPr>
          <p:cNvPr id="22" name="図 21">
            <a:extLst>
              <a:ext uri="{FF2B5EF4-FFF2-40B4-BE49-F238E27FC236}">
                <a16:creationId xmlns:a16="http://schemas.microsoft.com/office/drawing/2014/main" id="{62E70757-5F50-4E60-8DD8-6C574D89E646}"/>
              </a:ext>
            </a:extLst>
          </p:cNvPr>
          <p:cNvPicPr>
            <a:picLocks noChangeAspect="1"/>
          </p:cNvPicPr>
          <p:nvPr/>
        </p:nvPicPr>
        <p:blipFill>
          <a:blip r:embed="rId6"/>
          <a:stretch>
            <a:fillRect/>
          </a:stretch>
        </p:blipFill>
        <p:spPr>
          <a:xfrm>
            <a:off x="460340" y="9007240"/>
            <a:ext cx="1369688" cy="1369688"/>
          </a:xfrm>
          <a:prstGeom prst="rect">
            <a:avLst/>
          </a:prstGeom>
        </p:spPr>
      </p:pic>
      <p:pic>
        <p:nvPicPr>
          <p:cNvPr id="23" name="図 22">
            <a:extLst>
              <a:ext uri="{FF2B5EF4-FFF2-40B4-BE49-F238E27FC236}">
                <a16:creationId xmlns:a16="http://schemas.microsoft.com/office/drawing/2014/main" id="{E38B69D6-AF02-465A-89E5-D4AC11E4E462}"/>
              </a:ext>
            </a:extLst>
          </p:cNvPr>
          <p:cNvPicPr>
            <a:picLocks noChangeAspect="1"/>
          </p:cNvPicPr>
          <p:nvPr/>
        </p:nvPicPr>
        <p:blipFill>
          <a:blip r:embed="rId7"/>
          <a:stretch>
            <a:fillRect/>
          </a:stretch>
        </p:blipFill>
        <p:spPr>
          <a:xfrm>
            <a:off x="5986897" y="8940701"/>
            <a:ext cx="1176397" cy="1176397"/>
          </a:xfrm>
          <a:prstGeom prst="rect">
            <a:avLst/>
          </a:prstGeom>
        </p:spPr>
      </p:pic>
      <p:pic>
        <p:nvPicPr>
          <p:cNvPr id="30" name="図 29">
            <a:extLst>
              <a:ext uri="{FF2B5EF4-FFF2-40B4-BE49-F238E27FC236}">
                <a16:creationId xmlns:a16="http://schemas.microsoft.com/office/drawing/2014/main" id="{53E74432-CEB4-425F-BEDC-4B7CD83BA6F0}"/>
              </a:ext>
            </a:extLst>
          </p:cNvPr>
          <p:cNvPicPr>
            <a:picLocks noChangeAspect="1"/>
          </p:cNvPicPr>
          <p:nvPr/>
        </p:nvPicPr>
        <p:blipFill>
          <a:blip r:embed="rId8"/>
          <a:stretch>
            <a:fillRect/>
          </a:stretch>
        </p:blipFill>
        <p:spPr>
          <a:xfrm>
            <a:off x="5677541" y="7196521"/>
            <a:ext cx="1294090" cy="1294090"/>
          </a:xfrm>
          <a:prstGeom prst="rect">
            <a:avLst/>
          </a:prstGeom>
        </p:spPr>
      </p:pic>
    </p:spTree>
    <p:extLst>
      <p:ext uri="{BB962C8B-B14F-4D97-AF65-F5344CB8AC3E}">
        <p14:creationId xmlns:p14="http://schemas.microsoft.com/office/powerpoint/2010/main" val="3414229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bwMode="blackWhite">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0" name="角丸四角形 15">
            <a:extLst>
              <a:ext uri="{FF2B5EF4-FFF2-40B4-BE49-F238E27FC236}">
                <a16:creationId xmlns:a16="http://schemas.microsoft.com/office/drawing/2014/main" id="{DED48612-1B8F-48E3-96C2-706C75A28C4B}"/>
              </a:ext>
            </a:extLst>
          </p:cNvPr>
          <p:cNvSpPr/>
          <p:nvPr/>
        </p:nvSpPr>
        <p:spPr>
          <a:xfrm>
            <a:off x="321960" y="5368297"/>
            <a:ext cx="6853763" cy="2620349"/>
          </a:xfrm>
          <a:prstGeom prst="roundRect">
            <a:avLst>
              <a:gd name="adj" fmla="val 5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marL="285750" indent="-285750">
              <a:buFont typeface="Wingdings" panose="05000000000000000000" pitchFamily="2" charset="2"/>
              <a:buChar char="Ø"/>
            </a:pPr>
            <a:r>
              <a:rPr kumimoji="1" lang="ja-JP" altLang="en-US" sz="1400" b="1" dirty="0">
                <a:solidFill>
                  <a:schemeClr val="tx1">
                    <a:lumMod val="85000"/>
                    <a:lumOff val="15000"/>
                  </a:schemeClr>
                </a:solidFill>
              </a:rPr>
              <a:t>「お試し」や低価格等を強調する広告を見て注文したら、２回目以降が高額な定期購入になっている場合があります。定期購入になっていないか確認しまししょう。</a:t>
            </a:r>
            <a:endParaRPr kumimoji="1" lang="en-US" altLang="ja-JP" sz="1400" b="1" dirty="0">
              <a:solidFill>
                <a:schemeClr val="tx1">
                  <a:lumMod val="85000"/>
                  <a:lumOff val="15000"/>
                </a:schemeClr>
              </a:solidFill>
            </a:endParaRPr>
          </a:p>
          <a:p>
            <a:endParaRPr kumimoji="1" lang="ja-JP" altLang="en-US" sz="1400" b="1" dirty="0">
              <a:solidFill>
                <a:schemeClr val="tx1">
                  <a:lumMod val="85000"/>
                  <a:lumOff val="15000"/>
                </a:schemeClr>
              </a:solidFill>
            </a:endParaRPr>
          </a:p>
          <a:p>
            <a:pPr marL="285750" indent="-285750">
              <a:buFont typeface="Wingdings" panose="05000000000000000000" pitchFamily="2" charset="2"/>
              <a:buChar char="Ø"/>
            </a:pPr>
            <a:r>
              <a:rPr kumimoji="1" lang="ja-JP" altLang="en-US" sz="1400" b="1" dirty="0">
                <a:solidFill>
                  <a:schemeClr val="tx1">
                    <a:lumMod val="85000"/>
                    <a:lumOff val="15000"/>
                  </a:schemeClr>
                </a:solidFill>
              </a:rPr>
              <a:t>最終の注文確定ボタンを押す前に、どのような契約内容になっているか、</a:t>
            </a:r>
            <a:endParaRPr kumimoji="1" lang="en-US" altLang="ja-JP" sz="1400" b="1" dirty="0">
              <a:solidFill>
                <a:schemeClr val="tx1">
                  <a:lumMod val="85000"/>
                  <a:lumOff val="15000"/>
                </a:schemeClr>
              </a:solidFill>
            </a:endParaRPr>
          </a:p>
          <a:p>
            <a:r>
              <a:rPr kumimoji="1" lang="ja-JP" altLang="en-US" sz="1400" b="1" dirty="0">
                <a:solidFill>
                  <a:schemeClr val="tx1">
                    <a:lumMod val="85000"/>
                    <a:lumOff val="15000"/>
                  </a:schemeClr>
                </a:solidFill>
              </a:rPr>
              <a:t>　  キャンセル・返品条件などをよく確認しましょう。</a:t>
            </a:r>
            <a:endParaRPr kumimoji="1" lang="en-US" altLang="ja-JP" sz="1400" b="1" dirty="0">
              <a:solidFill>
                <a:schemeClr val="tx1">
                  <a:lumMod val="85000"/>
                  <a:lumOff val="15000"/>
                </a:schemeClr>
              </a:solidFill>
            </a:endParaRPr>
          </a:p>
          <a:p>
            <a:r>
              <a:rPr kumimoji="1" lang="ja-JP" altLang="en-US" sz="1400" b="1" dirty="0">
                <a:solidFill>
                  <a:schemeClr val="tx1">
                    <a:lumMod val="85000"/>
                    <a:lumOff val="15000"/>
                  </a:schemeClr>
                </a:solidFill>
              </a:rPr>
              <a:t>　  契約内容を確認できるよう、最終の注文確定画面も保存しておきましょう。</a:t>
            </a:r>
            <a:endParaRPr kumimoji="1" lang="en-US" altLang="ja-JP" sz="1400" b="1" dirty="0">
              <a:solidFill>
                <a:schemeClr val="tx1">
                  <a:lumMod val="85000"/>
                  <a:lumOff val="15000"/>
                </a:schemeClr>
              </a:solidFill>
            </a:endParaRPr>
          </a:p>
          <a:p>
            <a:endParaRPr kumimoji="1" lang="ja-JP" altLang="en-US" sz="1400" b="1" dirty="0">
              <a:solidFill>
                <a:schemeClr val="tx1">
                  <a:lumMod val="85000"/>
                  <a:lumOff val="15000"/>
                </a:schemeClr>
              </a:solidFill>
            </a:endParaRPr>
          </a:p>
          <a:p>
            <a:pPr marL="285750" indent="-285750">
              <a:buFont typeface="Wingdings" panose="05000000000000000000" pitchFamily="2" charset="2"/>
              <a:buChar char="Ø"/>
            </a:pPr>
            <a:r>
              <a:rPr kumimoji="1" lang="ja-JP" altLang="en-US" sz="1400" b="1" dirty="0">
                <a:solidFill>
                  <a:schemeClr val="tx1">
                    <a:lumMod val="85000"/>
                    <a:lumOff val="15000"/>
                  </a:schemeClr>
                </a:solidFill>
              </a:rPr>
              <a:t>悪質な販売サイトの場合、契約条件が明確に表示されていない場合が</a:t>
            </a:r>
            <a:endParaRPr kumimoji="1" lang="en-US" altLang="ja-JP" sz="1400" b="1" dirty="0">
              <a:solidFill>
                <a:schemeClr val="tx1">
                  <a:lumMod val="85000"/>
                  <a:lumOff val="15000"/>
                </a:schemeClr>
              </a:solidFill>
            </a:endParaRPr>
          </a:p>
          <a:p>
            <a:r>
              <a:rPr kumimoji="1" lang="ja-JP" altLang="en-US" sz="1400" b="1" dirty="0">
                <a:solidFill>
                  <a:schemeClr val="tx1">
                    <a:lumMod val="85000"/>
                    <a:lumOff val="15000"/>
                  </a:schemeClr>
                </a:solidFill>
              </a:rPr>
              <a:t>　   あります。おかしいなと思ったら</a:t>
            </a:r>
            <a:r>
              <a:rPr kumimoji="1" lang="ja-JP" altLang="en-US" sz="1400" b="1" dirty="0">
                <a:solidFill>
                  <a:schemeClr val="tx1"/>
                </a:solidFill>
              </a:rPr>
              <a:t>お住まいの消費生活相談の窓口</a:t>
            </a:r>
            <a:r>
              <a:rPr kumimoji="1" lang="ja-JP" altLang="en-US" sz="1400" b="1" dirty="0">
                <a:solidFill>
                  <a:schemeClr val="tx1">
                    <a:lumMod val="85000"/>
                    <a:lumOff val="15000"/>
                  </a:schemeClr>
                </a:solidFill>
              </a:rPr>
              <a:t>へ相談</a:t>
            </a:r>
            <a:endParaRPr kumimoji="1" lang="en-US" altLang="ja-JP" sz="1400" b="1" dirty="0">
              <a:solidFill>
                <a:schemeClr val="tx1">
                  <a:lumMod val="85000"/>
                  <a:lumOff val="15000"/>
                </a:schemeClr>
              </a:solidFill>
            </a:endParaRPr>
          </a:p>
          <a:p>
            <a:r>
              <a:rPr kumimoji="1" lang="ja-JP" altLang="en-US" sz="1400" b="1" dirty="0">
                <a:solidFill>
                  <a:schemeClr val="tx1">
                    <a:lumMod val="85000"/>
                    <a:lumOff val="15000"/>
                  </a:schemeClr>
                </a:solidFill>
              </a:rPr>
              <a:t>　  しましょう。</a:t>
            </a:r>
          </a:p>
        </p:txBody>
      </p:sp>
      <p:sp>
        <p:nvSpPr>
          <p:cNvPr id="28" name="角丸四角形 14">
            <a:extLst>
              <a:ext uri="{FF2B5EF4-FFF2-40B4-BE49-F238E27FC236}">
                <a16:creationId xmlns:a16="http://schemas.microsoft.com/office/drawing/2014/main" id="{692E8FCC-5FE6-4C4F-8475-EAE7DF6C24D6}"/>
              </a:ext>
            </a:extLst>
          </p:cNvPr>
          <p:cNvSpPr/>
          <p:nvPr/>
        </p:nvSpPr>
        <p:spPr>
          <a:xfrm>
            <a:off x="321960" y="3373390"/>
            <a:ext cx="6861332" cy="1552619"/>
          </a:xfrm>
          <a:prstGeom prst="roundRect">
            <a:avLst>
              <a:gd name="adj" fmla="val 824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tIns="0" rtlCol="0" anchor="ctr" anchorCtr="1"/>
          <a:lstStyle/>
          <a:p>
            <a:endParaRPr kumimoji="1" lang="en-US" altLang="ja-JP" sz="1400" b="1" dirty="0">
              <a:solidFill>
                <a:schemeClr val="tx1">
                  <a:lumMod val="85000"/>
                  <a:lumOff val="15000"/>
                </a:schemeClr>
              </a:solidFill>
              <a:latin typeface="游ゴシック" panose="020B0400000000000000" pitchFamily="50" charset="-128"/>
              <a:ea typeface="游ゴシック" panose="020B0400000000000000" pitchFamily="50" charset="-128"/>
            </a:endParaRPr>
          </a:p>
          <a:p>
            <a:r>
              <a:rPr kumimoji="1" lang="ja-JP" altLang="en-US" sz="1400" b="1" dirty="0">
                <a:solidFill>
                  <a:schemeClr val="tx1">
                    <a:lumMod val="85000"/>
                    <a:lumOff val="15000"/>
                  </a:schemeClr>
                </a:solidFill>
                <a:latin typeface="游ゴシック" panose="020B0400000000000000" pitchFamily="50" charset="-128"/>
                <a:ea typeface="游ゴシック" panose="020B0400000000000000" pitchFamily="50" charset="-128"/>
              </a:rPr>
              <a:t>スマートフォンでＳＮＳを見ていたときに、「今だけ</a:t>
            </a:r>
            <a:r>
              <a:rPr kumimoji="1" lang="en-US" altLang="ja-JP" sz="1400" b="1" dirty="0">
                <a:solidFill>
                  <a:schemeClr val="tx1">
                    <a:lumMod val="85000"/>
                    <a:lumOff val="15000"/>
                  </a:schemeClr>
                </a:solidFill>
                <a:latin typeface="游ゴシック" panose="020B0400000000000000" pitchFamily="50" charset="-128"/>
                <a:ea typeface="游ゴシック" panose="020B0400000000000000" pitchFamily="50" charset="-128"/>
              </a:rPr>
              <a:t>1,980</a:t>
            </a:r>
            <a:r>
              <a:rPr kumimoji="1" lang="ja-JP" altLang="en-US" sz="1400" b="1" dirty="0">
                <a:solidFill>
                  <a:schemeClr val="tx1">
                    <a:lumMod val="85000"/>
                    <a:lumOff val="15000"/>
                  </a:schemeClr>
                </a:solidFill>
                <a:latin typeface="游ゴシック" panose="020B0400000000000000" pitchFamily="50" charset="-128"/>
                <a:ea typeface="游ゴシック" panose="020B0400000000000000" pitchFamily="50" charset="-128"/>
              </a:rPr>
              <a:t>円」「定期しばりなし」という美容液の広告が出てきたので注文した。</a:t>
            </a:r>
            <a:endParaRPr kumimoji="1" lang="en-US" altLang="ja-JP" sz="1400" b="1" dirty="0">
              <a:solidFill>
                <a:schemeClr val="tx1">
                  <a:lumMod val="85000"/>
                  <a:lumOff val="15000"/>
                </a:schemeClr>
              </a:solidFill>
              <a:latin typeface="游ゴシック" panose="020B0400000000000000" pitchFamily="50" charset="-128"/>
              <a:ea typeface="游ゴシック" panose="020B0400000000000000" pitchFamily="50" charset="-128"/>
            </a:endParaRPr>
          </a:p>
          <a:p>
            <a:r>
              <a:rPr kumimoji="1" lang="ja-JP" altLang="en-US" sz="1400" b="1" dirty="0">
                <a:solidFill>
                  <a:schemeClr val="tx1">
                    <a:lumMod val="85000"/>
                    <a:lumOff val="15000"/>
                  </a:schemeClr>
                </a:solidFill>
                <a:latin typeface="游ゴシック" panose="020B0400000000000000" pitchFamily="50" charset="-128"/>
                <a:ea typeface="游ゴシック" panose="020B0400000000000000" pitchFamily="50" charset="-128"/>
              </a:rPr>
              <a:t>１回のお試しのつもりで注文したのに、翌月同じ商品が再び届き、</a:t>
            </a:r>
            <a:r>
              <a:rPr kumimoji="1" lang="en-US" altLang="ja-JP" sz="1400" b="1" dirty="0">
                <a:solidFill>
                  <a:schemeClr val="tx1">
                    <a:lumMod val="85000"/>
                    <a:lumOff val="15000"/>
                  </a:schemeClr>
                </a:solidFill>
                <a:latin typeface="游ゴシック" panose="020B0400000000000000" pitchFamily="50" charset="-128"/>
                <a:ea typeface="游ゴシック" panose="020B0400000000000000" pitchFamily="50" charset="-128"/>
              </a:rPr>
              <a:t>2</a:t>
            </a:r>
            <a:r>
              <a:rPr kumimoji="1" lang="ja-JP" altLang="en-US" sz="1400" b="1" dirty="0">
                <a:solidFill>
                  <a:schemeClr val="tx1">
                    <a:lumMod val="85000"/>
                    <a:lumOff val="15000"/>
                  </a:schemeClr>
                </a:solidFill>
                <a:latin typeface="游ゴシック" panose="020B0400000000000000" pitchFamily="50" charset="-128"/>
                <a:ea typeface="游ゴシック" panose="020B0400000000000000" pitchFamily="50" charset="-128"/>
              </a:rPr>
              <a:t>回目から高額な請求になっている。</a:t>
            </a:r>
            <a:endParaRPr kumimoji="1" lang="en-US" altLang="ja-JP" sz="1400" b="1" dirty="0">
              <a:solidFill>
                <a:schemeClr val="tx1">
                  <a:lumMod val="85000"/>
                  <a:lumOff val="15000"/>
                </a:schemeClr>
              </a:solidFill>
              <a:latin typeface="游ゴシック" panose="020B0400000000000000" pitchFamily="50" charset="-128"/>
              <a:ea typeface="游ゴシック" panose="020B0400000000000000" pitchFamily="50" charset="-128"/>
            </a:endParaRPr>
          </a:p>
          <a:p>
            <a:r>
              <a:rPr kumimoji="1" lang="ja-JP" altLang="en-US" sz="1400" b="1" dirty="0">
                <a:solidFill>
                  <a:schemeClr val="tx1">
                    <a:lumMod val="85000"/>
                    <a:lumOff val="15000"/>
                  </a:schemeClr>
                </a:solidFill>
                <a:latin typeface="游ゴシック" panose="020B0400000000000000" pitchFamily="50" charset="-128"/>
                <a:ea typeface="游ゴシック" panose="020B0400000000000000" pitchFamily="50" charset="-128"/>
              </a:rPr>
              <a:t>事業者に何度も連絡したが電話がつながらず、このまま</a:t>
            </a:r>
            <a:r>
              <a:rPr kumimoji="1" lang="en-US" altLang="ja-JP" sz="1400" b="1" dirty="0">
                <a:solidFill>
                  <a:schemeClr val="tx1">
                    <a:lumMod val="85000"/>
                    <a:lumOff val="15000"/>
                  </a:schemeClr>
                </a:solidFill>
                <a:latin typeface="游ゴシック" panose="020B0400000000000000" pitchFamily="50" charset="-128"/>
                <a:ea typeface="游ゴシック" panose="020B0400000000000000" pitchFamily="50" charset="-128"/>
              </a:rPr>
              <a:t>3</a:t>
            </a:r>
            <a:r>
              <a:rPr kumimoji="1" lang="ja-JP" altLang="en-US" sz="1400" b="1" dirty="0">
                <a:solidFill>
                  <a:schemeClr val="tx1">
                    <a:lumMod val="85000"/>
                    <a:lumOff val="15000"/>
                  </a:schemeClr>
                </a:solidFill>
                <a:latin typeface="游ゴシック" panose="020B0400000000000000" pitchFamily="50" charset="-128"/>
                <a:ea typeface="游ゴシック" panose="020B0400000000000000" pitchFamily="50" charset="-128"/>
              </a:rPr>
              <a:t>回目も届くのではないかと不安だ。話も違うし、これ以上必要がないので、どうしたらよいか困っている。</a:t>
            </a:r>
          </a:p>
          <a:p>
            <a:endParaRPr kumimoji="1" lang="ja-JP" altLang="en-US" sz="1600" dirty="0">
              <a:solidFill>
                <a:schemeClr val="tx1">
                  <a:lumMod val="85000"/>
                  <a:lumOff val="15000"/>
                </a:schemeClr>
              </a:solidFill>
            </a:endParaRPr>
          </a:p>
        </p:txBody>
      </p:sp>
      <p:sp>
        <p:nvSpPr>
          <p:cNvPr id="26" name="四角形: 角を丸くする 25">
            <a:extLst>
              <a:ext uri="{FF2B5EF4-FFF2-40B4-BE49-F238E27FC236}">
                <a16:creationId xmlns:a16="http://schemas.microsoft.com/office/drawing/2014/main" id="{3D3A2206-89A6-BF58-DC05-C5136631C06F}"/>
              </a:ext>
            </a:extLst>
          </p:cNvPr>
          <p:cNvSpPr/>
          <p:nvPr/>
        </p:nvSpPr>
        <p:spPr>
          <a:xfrm>
            <a:off x="321960" y="1663222"/>
            <a:ext cx="6855318" cy="1314786"/>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ja-JP" altLang="en-US" sz="1400" b="1" dirty="0">
                <a:solidFill>
                  <a:schemeClr val="tx1"/>
                </a:solidFill>
              </a:rPr>
              <a:t>スマートフォンでのインターネットの閲覧履歴や登録情報をもとに、</a:t>
            </a:r>
            <a:endParaRPr kumimoji="1" lang="en-US" altLang="ja-JP" sz="1400" b="1" dirty="0">
              <a:solidFill>
                <a:schemeClr val="tx1"/>
              </a:solidFill>
            </a:endParaRPr>
          </a:p>
          <a:p>
            <a:r>
              <a:rPr kumimoji="1" lang="ja-JP" altLang="en-US" sz="1400" b="1" dirty="0">
                <a:solidFill>
                  <a:schemeClr val="tx1"/>
                </a:solidFill>
              </a:rPr>
              <a:t>ＳＮＳや動画視聴中に、化粧品等の「シミやシワを改善したい」といった</a:t>
            </a:r>
            <a:endParaRPr kumimoji="1" lang="en-US" altLang="ja-JP" sz="1400" b="1" dirty="0">
              <a:solidFill>
                <a:schemeClr val="tx1"/>
              </a:solidFill>
            </a:endParaRPr>
          </a:p>
          <a:p>
            <a:r>
              <a:rPr kumimoji="1" lang="ja-JP" altLang="en-US" sz="1400" b="1" dirty="0">
                <a:solidFill>
                  <a:schemeClr val="tx1"/>
                </a:solidFill>
              </a:rPr>
              <a:t>消費者心理に付け込む広告があらわれ、定期購入であることや解約方法・</a:t>
            </a:r>
            <a:endParaRPr kumimoji="1" lang="en-US" altLang="ja-JP" sz="1400" b="1" dirty="0">
              <a:solidFill>
                <a:schemeClr val="tx1"/>
              </a:solidFill>
            </a:endParaRPr>
          </a:p>
          <a:p>
            <a:r>
              <a:rPr kumimoji="1" lang="ja-JP" altLang="en-US" sz="1400" b="1" dirty="0">
                <a:solidFill>
                  <a:schemeClr val="tx1"/>
                </a:solidFill>
              </a:rPr>
              <a:t>条件を明示せずに、高額となる定期購入が条件の契約</a:t>
            </a:r>
            <a:r>
              <a:rPr kumimoji="1" lang="ja-JP" altLang="en-US" sz="1400" b="1">
                <a:solidFill>
                  <a:schemeClr val="tx1"/>
                </a:solidFill>
              </a:rPr>
              <a:t>の申込へ消費者</a:t>
            </a:r>
            <a:r>
              <a:rPr kumimoji="1" lang="ja-JP" altLang="en-US" sz="1400" b="1" dirty="0">
                <a:solidFill>
                  <a:schemeClr val="tx1"/>
                </a:solidFill>
              </a:rPr>
              <a:t>を</a:t>
            </a:r>
            <a:endParaRPr kumimoji="1" lang="en-US" altLang="ja-JP" sz="1400" b="1" dirty="0">
              <a:solidFill>
                <a:schemeClr val="tx1"/>
              </a:solidFill>
            </a:endParaRPr>
          </a:p>
          <a:p>
            <a:r>
              <a:rPr kumimoji="1" lang="ja-JP" altLang="en-US" sz="1400" b="1" dirty="0">
                <a:solidFill>
                  <a:schemeClr val="tx1"/>
                </a:solidFill>
              </a:rPr>
              <a:t>誘導するケースが多く発生しています。</a:t>
            </a:r>
            <a:endParaRPr kumimoji="1" lang="ja-JP" altLang="en-US" b="1" dirty="0">
              <a:solidFill>
                <a:schemeClr val="tx1"/>
              </a:solidFill>
            </a:endParaRPr>
          </a:p>
        </p:txBody>
      </p:sp>
      <p:sp>
        <p:nvSpPr>
          <p:cNvPr id="35" name="テキスト ボックス 42">
            <a:extLst>
              <a:ext uri="{FF2B5EF4-FFF2-40B4-BE49-F238E27FC236}">
                <a16:creationId xmlns:a16="http://schemas.microsoft.com/office/drawing/2014/main" id="{E99B9555-22C8-47A4-85D4-ABDDA759406B}"/>
              </a:ext>
            </a:extLst>
          </p:cNvPr>
          <p:cNvSpPr txBox="1"/>
          <p:nvPr/>
        </p:nvSpPr>
        <p:spPr>
          <a:xfrm>
            <a:off x="247963" y="9391828"/>
            <a:ext cx="7166795" cy="1174012"/>
          </a:xfrm>
          <a:prstGeom prst="rect">
            <a:avLst/>
          </a:prstGeom>
          <a:solidFill>
            <a:schemeClr val="lt1"/>
          </a:solidFill>
          <a:ln w="22225" cmpd="sng">
            <a:solidFill>
              <a:srgbClr val="00B050"/>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300" b="1" i="0" u="sng"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大阪府消費生活センター</a:t>
            </a:r>
            <a:r>
              <a:rPr kumimoji="0"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en-US" sz="12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en-US" altLang="ja-JP" sz="12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06-6616-0888</a:t>
            </a:r>
            <a:endParaRPr kumimoji="0" lang="en-US" altLang="ja-JP" sz="12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00" cap="none" spc="0" normalizeH="0" baseline="0" noProof="0" dirty="0">
                <a:ln>
                  <a:noFill/>
                </a:ln>
                <a:solidFill>
                  <a:srgbClr val="C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ホームページ：</a:t>
            </a:r>
            <a:r>
              <a:rPr kumimoji="0" lang="en-US" altLang="ja-JP" sz="1200" b="1" i="0" u="none" strike="noStrike" kern="100" cap="none" spc="0" normalizeH="0" baseline="0" noProof="0" dirty="0">
                <a:ln>
                  <a:noFill/>
                </a:ln>
                <a:solidFill>
                  <a:srgbClr val="C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hlinkClick r:id="rId2"/>
              </a:rPr>
              <a:t>https://www.pref.osaka.lg.jp/</a:t>
            </a:r>
            <a:endParaRPr lang="en-US" altLang="ja-JP" sz="1200" b="1" kern="100" dirty="0">
              <a:solidFill>
                <a:srgbClr val="C00000"/>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1076325" algn="just" defTabSz="457200" rtl="0" eaLnBrk="1" fontAlgn="auto" latinLnBrk="0" hangingPunct="1">
              <a:lnSpc>
                <a:spcPct val="100000"/>
              </a:lnSpc>
              <a:spcBef>
                <a:spcPts val="0"/>
              </a:spcBef>
              <a:spcAft>
                <a:spcPts val="0"/>
              </a:spcAft>
              <a:buClrTx/>
              <a:buSzTx/>
              <a:buFontTx/>
              <a:buNone/>
              <a:tabLst/>
              <a:defRPr/>
            </a:pPr>
            <a:r>
              <a:rPr kumimoji="0" lang="en-US" altLang="ja-JP" sz="1200" b="1" i="0" u="none" strike="noStrike" kern="100" cap="none" spc="0" normalizeH="0" baseline="0" noProof="0" dirty="0" err="1">
                <a:ln>
                  <a:noFill/>
                </a:ln>
                <a:solidFill>
                  <a:srgbClr val="C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hlinkClick r:id="rId3"/>
              </a:rPr>
              <a:t>soshikikarasagasu</a:t>
            </a:r>
            <a:r>
              <a:rPr kumimoji="0" lang="en-US" altLang="ja-JP" sz="1200" b="1" i="0" u="none" strike="noStrike" kern="100" cap="none" spc="0" normalizeH="0" baseline="0" noProof="0" dirty="0">
                <a:ln>
                  <a:noFill/>
                </a:ln>
                <a:solidFill>
                  <a:srgbClr val="C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hlinkClick r:id="rId3"/>
              </a:rPr>
              <a:t>/shouhi/index.html</a:t>
            </a:r>
            <a:endParaRPr kumimoji="0" lang="en-US" altLang="ja-JP" sz="1400" b="1" i="0" u="none" strike="noStrike" kern="100" cap="none" spc="0" normalizeH="0" baseline="0" noProof="0" dirty="0">
              <a:ln>
                <a:noFill/>
              </a:ln>
              <a:solidFill>
                <a:srgbClr val="C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1076325" algn="just" defTabSz="457200" rtl="0" eaLnBrk="1" fontAlgn="auto" latinLnBrk="0" hangingPunct="1">
              <a:lnSpc>
                <a:spcPts val="500"/>
              </a:lnSpc>
              <a:spcBef>
                <a:spcPts val="0"/>
              </a:spcBef>
              <a:spcAft>
                <a:spcPts val="0"/>
              </a:spcAft>
              <a:buClrTx/>
              <a:buSzTx/>
              <a:buFontTx/>
              <a:buNone/>
              <a:tabLst/>
              <a:defRPr/>
            </a:pPr>
            <a:endParaRPr kumimoji="0" lang="en-US" altLang="ja-JP" sz="12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300" b="1" i="0" u="sng"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大阪市消費者センター</a:t>
            </a:r>
            <a:r>
              <a:rPr kumimoji="0" lang="ja-JP" altLang="en-US" sz="13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en-US" sz="12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en-US" altLang="ja-JP" sz="12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06-6614-0999</a:t>
            </a:r>
            <a:endParaRPr kumimoji="0" lang="en-US" altLang="ja-JP" sz="12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00" cap="none" spc="0" normalizeH="0" baseline="0" noProof="0" dirty="0">
                <a:ln>
                  <a:noFill/>
                </a:ln>
                <a:solidFill>
                  <a:srgbClr val="C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ホームページ：</a:t>
            </a:r>
            <a:r>
              <a:rPr kumimoji="0" lang="en-US" altLang="ja-JP" sz="1200" b="1" i="0" u="none" strike="noStrike" kern="1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hlinkClick r:id="rId4"/>
              </a:rPr>
              <a:t>https://www.city.osaka.lg.jp/lnet/</a:t>
            </a:r>
            <a:endParaRPr kumimoji="0" lang="en-US" altLang="ja-JP" sz="1200" b="1" i="0" u="none" strike="noStrike" kern="1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US" sz="1200" b="1" i="0" u="sng" strike="noStrike" kern="100" cap="none" spc="0" normalizeH="0" baseline="0" noProof="0" dirty="0">
              <a:ln>
                <a:noFill/>
              </a:ln>
              <a:solidFill>
                <a:srgbClr val="0563C1"/>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4" name="正方形/長方形 13"/>
          <p:cNvSpPr/>
          <p:nvPr/>
        </p:nvSpPr>
        <p:spPr>
          <a:xfrm>
            <a:off x="1" y="8087"/>
            <a:ext cx="7559674" cy="10683726"/>
          </a:xfrm>
          <a:prstGeom prst="rect">
            <a:avLst/>
          </a:prstGeom>
          <a:noFill/>
          <a:ln w="88900">
            <a:solidFill>
              <a:srgbClr val="009C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2" name="図 51"/>
          <p:cNvPicPr/>
          <p:nvPr/>
        </p:nvPicPr>
        <p:blipFill>
          <a:blip r:embed="rId5" cstate="print">
            <a:extLst>
              <a:ext uri="{28A0092B-C50C-407E-A947-70E740481C1C}">
                <a14:useLocalDpi xmlns:a14="http://schemas.microsoft.com/office/drawing/2010/main" val="0"/>
              </a:ext>
            </a:extLst>
          </a:blip>
          <a:stretch>
            <a:fillRect/>
          </a:stretch>
        </p:blipFill>
        <p:spPr>
          <a:xfrm>
            <a:off x="4657923" y="9494646"/>
            <a:ext cx="996315" cy="998855"/>
          </a:xfrm>
          <a:prstGeom prst="rect">
            <a:avLst/>
          </a:prstGeom>
        </p:spPr>
      </p:pic>
      <p:sp>
        <p:nvSpPr>
          <p:cNvPr id="57" name="角丸四角形 56"/>
          <p:cNvSpPr/>
          <p:nvPr/>
        </p:nvSpPr>
        <p:spPr>
          <a:xfrm>
            <a:off x="247963" y="8220288"/>
            <a:ext cx="2063393" cy="1014339"/>
          </a:xfrm>
          <a:prstGeom prst="roundRect">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角丸四角形 61"/>
          <p:cNvSpPr/>
          <p:nvPr/>
        </p:nvSpPr>
        <p:spPr>
          <a:xfrm>
            <a:off x="2434371" y="8224046"/>
            <a:ext cx="2058712" cy="1010581"/>
          </a:xfrm>
          <a:prstGeom prst="roundRect">
            <a:avLst/>
          </a:prstGeom>
          <a:solidFill>
            <a:srgbClr val="7EC234"/>
          </a:solidFill>
          <a:ln w="12700">
            <a:solidFill>
              <a:srgbClr val="7EC2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p:cNvSpPr txBox="1"/>
          <p:nvPr/>
        </p:nvSpPr>
        <p:spPr>
          <a:xfrm>
            <a:off x="2432006" y="8403825"/>
            <a:ext cx="1323507"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rPr>
              <a:t>消費者センター</a:t>
            </a:r>
            <a:endParaRPr kumimoji="1" lang="en-US" altLang="ja-JP" sz="12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bg1"/>
                </a:solidFill>
                <a:latin typeface="BIZ UDPゴシック" panose="020B0400000000000000" pitchFamily="50" charset="-128"/>
                <a:ea typeface="BIZ UDPゴシック" panose="020B0400000000000000" pitchFamily="50" charset="-128"/>
              </a:rPr>
              <a:t>啓発動画</a:t>
            </a:r>
            <a:endParaRPr kumimoji="1" lang="en-US" altLang="ja-JP" sz="12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rPr>
              <a:t>サイト</a:t>
            </a:r>
            <a:r>
              <a:rPr kumimoji="1" lang="ja-JP" altLang="en-US" sz="12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rPr>
              <a:t>はこちら→</a:t>
            </a:r>
          </a:p>
        </p:txBody>
      </p:sp>
      <p:sp>
        <p:nvSpPr>
          <p:cNvPr id="65" name="テキスト ボックス 64"/>
          <p:cNvSpPr txBox="1"/>
          <p:nvPr/>
        </p:nvSpPr>
        <p:spPr>
          <a:xfrm>
            <a:off x="3673689" y="9012402"/>
            <a:ext cx="709760" cy="230832"/>
          </a:xfrm>
          <a:prstGeom prst="rect">
            <a:avLst/>
          </a:prstGeom>
          <a:noFill/>
        </p:spPr>
        <p:txBody>
          <a:bodyPr wrap="square" rtlCol="0">
            <a:spAutoFit/>
          </a:bodyPr>
          <a:lstStyle/>
          <a:p>
            <a:r>
              <a:rPr kumimoji="1" lang="ja-JP" altLang="en-US" sz="900" dirty="0">
                <a:solidFill>
                  <a:schemeClr val="bg1"/>
                </a:solidFill>
                <a:latin typeface="BIZ UDPゴシック" panose="020B0400000000000000" pitchFamily="50" charset="-128"/>
                <a:ea typeface="BIZ UDPゴシック" panose="020B0400000000000000" pitchFamily="50" charset="-128"/>
              </a:rPr>
              <a:t>大阪市</a:t>
            </a:r>
            <a:r>
              <a:rPr kumimoji="1" lang="en-US" altLang="ja-JP" sz="900" dirty="0">
                <a:solidFill>
                  <a:schemeClr val="bg1"/>
                </a:solidFill>
                <a:latin typeface="BIZ UDPゴシック" panose="020B0400000000000000" pitchFamily="50" charset="-128"/>
                <a:ea typeface="BIZ UDPゴシック" panose="020B0400000000000000" pitchFamily="50" charset="-128"/>
              </a:rPr>
              <a:t>HP</a:t>
            </a:r>
            <a:endParaRPr kumimoji="1" lang="ja-JP" altLang="en-US" sz="900" dirty="0">
              <a:solidFill>
                <a:schemeClr val="bg1"/>
              </a:solidFill>
              <a:latin typeface="BIZ UDPゴシック" panose="020B0400000000000000" pitchFamily="50" charset="-128"/>
              <a:ea typeface="BIZ UDPゴシック" panose="020B0400000000000000" pitchFamily="50" charset="-128"/>
            </a:endParaRPr>
          </a:p>
        </p:txBody>
      </p:sp>
      <p:sp>
        <p:nvSpPr>
          <p:cNvPr id="41" name="角丸四角形 35">
            <a:extLst>
              <a:ext uri="{FF2B5EF4-FFF2-40B4-BE49-F238E27FC236}">
                <a16:creationId xmlns:a16="http://schemas.microsoft.com/office/drawing/2014/main" id="{6BF59F9C-2D25-4D9E-AFED-874715576AAD}"/>
              </a:ext>
            </a:extLst>
          </p:cNvPr>
          <p:cNvSpPr/>
          <p:nvPr/>
        </p:nvSpPr>
        <p:spPr>
          <a:xfrm>
            <a:off x="5692338" y="9483889"/>
            <a:ext cx="1657474" cy="998855"/>
          </a:xfrm>
          <a:prstGeom prst="roundRect">
            <a:avLst>
              <a:gd name="adj" fmla="val 10056"/>
            </a:avLst>
          </a:prstGeom>
          <a:solidFill>
            <a:srgbClr val="00A8B0"/>
          </a:solidFill>
          <a:ln w="19050">
            <a:solidFill>
              <a:srgbClr val="00A8B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2" name="フローチャート: 処理 41">
            <a:extLst>
              <a:ext uri="{FF2B5EF4-FFF2-40B4-BE49-F238E27FC236}">
                <a16:creationId xmlns:a16="http://schemas.microsoft.com/office/drawing/2014/main" id="{8D9C2749-46EF-4542-93EC-AB3A951752F4}"/>
              </a:ext>
            </a:extLst>
          </p:cNvPr>
          <p:cNvSpPr/>
          <p:nvPr/>
        </p:nvSpPr>
        <p:spPr>
          <a:xfrm>
            <a:off x="5600700" y="9494647"/>
            <a:ext cx="1856793" cy="452458"/>
          </a:xfrm>
          <a:prstGeom prst="flowChartProcess">
            <a:avLst/>
          </a:prstGeom>
          <a:noFill/>
          <a:ln w="28575"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ts val="1500"/>
              </a:lnSpc>
              <a:spcBef>
                <a:spcPts val="0"/>
              </a:spcBef>
              <a:spcAft>
                <a:spcPts val="0"/>
              </a:spcAft>
              <a:buClrTx/>
              <a:buSzTx/>
              <a:buFontTx/>
              <a:buNone/>
              <a:tabLst/>
              <a:defRPr/>
            </a:pPr>
            <a:r>
              <a:rPr kumimoji="0" lang="ja-JP" altLang="en-US" sz="900" b="1" i="0" u="none" strike="noStrike" kern="1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被害にあっても、あきらめないで</a:t>
            </a:r>
            <a:endParaRPr kumimoji="0" lang="ja-JP" altLang="en-US" sz="9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ctr" defTabSz="457200" rtl="0" eaLnBrk="1" fontAlgn="auto" latinLnBrk="0" hangingPunct="1">
              <a:lnSpc>
                <a:spcPts val="1500"/>
              </a:lnSpc>
              <a:spcBef>
                <a:spcPts val="0"/>
              </a:spcBef>
              <a:spcAft>
                <a:spcPts val="0"/>
              </a:spcAft>
              <a:buClrTx/>
              <a:buSzTx/>
              <a:buFontTx/>
              <a:buNone/>
              <a:tabLst/>
              <a:defRPr/>
            </a:pPr>
            <a:r>
              <a:rPr kumimoji="0" lang="ja-JP" altLang="en-US" sz="900" b="1" i="0" u="none" strike="noStrike" kern="1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消費者ホットライン</a:t>
            </a:r>
            <a:endParaRPr kumimoji="0" lang="ja-JP" altLang="en-US" sz="9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3" name="フローチャート: 処理 42">
            <a:extLst>
              <a:ext uri="{FF2B5EF4-FFF2-40B4-BE49-F238E27FC236}">
                <a16:creationId xmlns:a16="http://schemas.microsoft.com/office/drawing/2014/main" id="{0E0A9CF9-C615-41F5-88F6-1110C9E18591}"/>
              </a:ext>
            </a:extLst>
          </p:cNvPr>
          <p:cNvSpPr/>
          <p:nvPr/>
        </p:nvSpPr>
        <p:spPr>
          <a:xfrm>
            <a:off x="5035296" y="9892951"/>
            <a:ext cx="3042940" cy="593198"/>
          </a:xfrm>
          <a:prstGeom prst="flowChartProcess">
            <a:avLst/>
          </a:prstGeom>
          <a:noFill/>
          <a:ln w="28575" cap="flat" cmpd="sng" algn="ctr">
            <a:noFill/>
            <a:prstDash val="solid"/>
            <a:miter lim="800000"/>
          </a:ln>
          <a:effectLst/>
        </p:spPr>
        <p:txBody>
          <a:bodyPr rot="0" spcFirstLastPara="0" vert="horz" wrap="square" lIns="91440" tIns="90000" rIns="91440" bIns="45720" numCol="1" spcCol="0" rtlCol="0" fromWordArt="0" anchor="ctr" anchorCtr="0" forceAA="0" compatLnSpc="1">
            <a:prstTxWarp prst="textNoShape">
              <a:avLst/>
            </a:prstTxWarp>
            <a:norm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00" cap="none" spc="0" normalizeH="0" baseline="0" noProof="0" dirty="0">
                <a:ln>
                  <a:noFill/>
                </a:ln>
                <a:solidFill>
                  <a:srgbClr val="FFFF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☎１８８（いやや！）</a:t>
            </a:r>
            <a:endParaRPr kumimoji="0" lang="ja-JP" altLang="en-US" sz="700" b="1" i="0" u="none" strike="noStrike" kern="100" cap="none" spc="0" normalizeH="0" baseline="0" noProof="0" dirty="0">
              <a:ln>
                <a:noFill/>
              </a:ln>
              <a:solidFill>
                <a:srgbClr val="FFFF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900" b="1" i="0" u="none" strike="noStrike" kern="100" cap="none" spc="0" normalizeH="0" baseline="0" noProof="0" dirty="0">
                <a:ln>
                  <a:noFill/>
                </a:ln>
                <a:solidFill>
                  <a:srgbClr val="FFFF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ja-JP" altLang="en-US" sz="900" b="1" i="0" u="none" strike="noStrike" kern="100" cap="none" spc="0" normalizeH="0" baseline="0" noProof="0" dirty="0">
                <a:ln>
                  <a:noFill/>
                </a:ln>
                <a:solidFill>
                  <a:srgbClr val="FFFF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局番なし</a:t>
            </a:r>
            <a:endParaRPr kumimoji="0" lang="ja-JP" altLang="en-US" sz="700" b="1" i="0" u="none" strike="noStrike" kern="100" cap="none" spc="0" normalizeH="0" baseline="0" noProof="0" dirty="0">
              <a:ln>
                <a:noFill/>
              </a:ln>
              <a:solidFill>
                <a:srgbClr val="FFFF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4" name="角丸四角形 35">
            <a:extLst>
              <a:ext uri="{FF2B5EF4-FFF2-40B4-BE49-F238E27FC236}">
                <a16:creationId xmlns:a16="http://schemas.microsoft.com/office/drawing/2014/main" id="{2B980434-30FF-462E-9EBE-977C1FA788AE}"/>
              </a:ext>
            </a:extLst>
          </p:cNvPr>
          <p:cNvSpPr/>
          <p:nvPr/>
        </p:nvSpPr>
        <p:spPr>
          <a:xfrm>
            <a:off x="4601222" y="8132240"/>
            <a:ext cx="2813537" cy="1161961"/>
          </a:xfrm>
          <a:prstGeom prst="roundRect">
            <a:avLst>
              <a:gd name="adj" fmla="val 10056"/>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5" name="フローチャート: 処理 44">
            <a:extLst>
              <a:ext uri="{FF2B5EF4-FFF2-40B4-BE49-F238E27FC236}">
                <a16:creationId xmlns:a16="http://schemas.microsoft.com/office/drawing/2014/main" id="{17D58C3F-956B-4A8C-AB21-D2EA3AB76BA7}"/>
              </a:ext>
            </a:extLst>
          </p:cNvPr>
          <p:cNvSpPr/>
          <p:nvPr/>
        </p:nvSpPr>
        <p:spPr>
          <a:xfrm>
            <a:off x="4554537" y="8098682"/>
            <a:ext cx="2867008" cy="653439"/>
          </a:xfrm>
          <a:prstGeom prst="flowChartProcess">
            <a:avLst/>
          </a:prstGeom>
          <a:noFill/>
          <a:ln w="28575"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ts val="1500"/>
              </a:lnSpc>
              <a:spcBef>
                <a:spcPts val="0"/>
              </a:spcBef>
              <a:spcAft>
                <a:spcPts val="0"/>
              </a:spcAft>
              <a:buClrTx/>
              <a:buSzTx/>
              <a:buFontTx/>
              <a:buNone/>
              <a:tabLst/>
              <a:defRPr/>
            </a:pPr>
            <a:r>
              <a:rPr kumimoji="0" lang="ja-JP" altLang="en-US" sz="1000" b="1" i="0" u="none"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「消費者が意見を伝える」際のポイント</a:t>
            </a:r>
            <a:endParaRPr kumimoji="0" lang="en-US" altLang="ja-JP" sz="1000" b="1" i="0" u="none"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ctr" defTabSz="457200" rtl="0" eaLnBrk="1" fontAlgn="auto" latinLnBrk="0" hangingPunct="1">
              <a:lnSpc>
                <a:spcPts val="1500"/>
              </a:lnSpc>
              <a:spcBef>
                <a:spcPts val="0"/>
              </a:spcBef>
              <a:spcAft>
                <a:spcPts val="0"/>
              </a:spcAft>
              <a:buClrTx/>
              <a:buSzTx/>
              <a:buFontTx/>
              <a:buNone/>
              <a:tabLst/>
              <a:defRPr/>
            </a:pPr>
            <a:r>
              <a:rPr lang="ja-JP" altLang="en-US" sz="800" kern="100" dirty="0">
                <a:latin typeface="BIZ UDPゴシック" panose="020B0400000000000000" pitchFamily="50" charset="-128"/>
                <a:ea typeface="BIZ UDPゴシック" panose="020B0400000000000000" pitchFamily="50" charset="-128"/>
                <a:cs typeface="Times New Roman" panose="02020603050405020304" pitchFamily="18" charset="0"/>
              </a:rPr>
              <a:t>自立した消費者として、意見がきちんと相手に伝わるように、</a:t>
            </a:r>
            <a:endParaRPr lang="en-US" altLang="ja-JP" sz="8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ctr" defTabSz="457200" rtl="0" eaLnBrk="1" fontAlgn="auto" latinLnBrk="0" hangingPunct="1">
              <a:lnSpc>
                <a:spcPts val="1500"/>
              </a:lnSpc>
              <a:spcBef>
                <a:spcPts val="0"/>
              </a:spcBef>
              <a:spcAft>
                <a:spcPts val="0"/>
              </a:spcAft>
              <a:buClrTx/>
              <a:buSzTx/>
              <a:buFontTx/>
              <a:buNone/>
              <a:tabLst/>
              <a:defRPr/>
            </a:pPr>
            <a:r>
              <a:rPr lang="ja-JP" altLang="en-US" sz="800" kern="100" dirty="0">
                <a:latin typeface="BIZ UDPゴシック" panose="020B0400000000000000" pitchFamily="50" charset="-128"/>
                <a:ea typeface="BIZ UDPゴシック" panose="020B0400000000000000" pitchFamily="50" charset="-128"/>
                <a:cs typeface="Times New Roman" panose="02020603050405020304" pitchFamily="18" charset="0"/>
              </a:rPr>
              <a:t>次の</a:t>
            </a:r>
            <a:r>
              <a:rPr lang="ja-JP" altLang="en-US" sz="900" b="1"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３つ</a:t>
            </a:r>
            <a:r>
              <a:rPr lang="ja-JP" altLang="en-US" sz="800" kern="100" dirty="0">
                <a:latin typeface="BIZ UDPゴシック" panose="020B0400000000000000" pitchFamily="50" charset="-128"/>
                <a:ea typeface="BIZ UDPゴシック" panose="020B0400000000000000" pitchFamily="50" charset="-128"/>
                <a:cs typeface="Times New Roman" panose="02020603050405020304" pitchFamily="18" charset="0"/>
              </a:rPr>
              <a:t>のポイントを参考にしましょう。</a:t>
            </a:r>
            <a:endParaRPr lang="en-US" altLang="ja-JP" sz="8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ctr" defTabSz="457200" rtl="0" eaLnBrk="1" fontAlgn="auto" latinLnBrk="0" hangingPunct="1">
              <a:lnSpc>
                <a:spcPts val="1500"/>
              </a:lnSpc>
              <a:spcBef>
                <a:spcPts val="0"/>
              </a:spcBef>
              <a:spcAft>
                <a:spcPts val="0"/>
              </a:spcAft>
              <a:buClrTx/>
              <a:buSzTx/>
              <a:buFontTx/>
              <a:buNone/>
              <a:tabLst/>
              <a:defRPr/>
            </a:pPr>
            <a:r>
              <a:rPr lang="ja-JP" altLang="en-US" sz="800" b="1" u="sng" kern="100" dirty="0">
                <a:latin typeface="BIZ UDPゴシック" panose="020B0400000000000000" pitchFamily="50" charset="-128"/>
                <a:ea typeface="BIZ UDPゴシック" panose="020B0400000000000000" pitchFamily="50" charset="-128"/>
                <a:cs typeface="Times New Roman" panose="02020603050405020304" pitchFamily="18" charset="0"/>
              </a:rPr>
              <a:t>①ひと呼吸、置きましょう！</a:t>
            </a:r>
            <a:endParaRPr lang="en-US" altLang="ja-JP" sz="800" b="1" u="sng"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ctr" defTabSz="457200" rtl="0" eaLnBrk="1" fontAlgn="auto" latinLnBrk="0" hangingPunct="1">
              <a:lnSpc>
                <a:spcPts val="1500"/>
              </a:lnSpc>
              <a:spcBef>
                <a:spcPts val="0"/>
              </a:spcBef>
              <a:spcAft>
                <a:spcPts val="0"/>
              </a:spcAft>
              <a:buClrTx/>
              <a:buSzTx/>
              <a:buFontTx/>
              <a:buNone/>
              <a:tabLst/>
              <a:defRPr/>
            </a:pPr>
            <a:r>
              <a:rPr lang="ja-JP" altLang="en-US" sz="800" b="1" u="sng" kern="100" dirty="0">
                <a:latin typeface="BIZ UDPゴシック" panose="020B0400000000000000" pitchFamily="50" charset="-128"/>
                <a:ea typeface="BIZ UDPゴシック" panose="020B0400000000000000" pitchFamily="50" charset="-128"/>
                <a:cs typeface="Times New Roman" panose="02020603050405020304" pitchFamily="18" charset="0"/>
              </a:rPr>
              <a:t>②言いたいことを「明確に」、理由を「丁寧」に伝えましょう！③事業者の説明も聞きましょう！</a:t>
            </a:r>
            <a:endParaRPr lang="en-US" altLang="ja-JP" sz="800" b="1" u="sng"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ctr" defTabSz="457200" rtl="0" eaLnBrk="1" fontAlgn="auto" latinLnBrk="0" hangingPunct="1">
              <a:lnSpc>
                <a:spcPts val="1500"/>
              </a:lnSpc>
              <a:spcBef>
                <a:spcPts val="0"/>
              </a:spcBef>
              <a:spcAft>
                <a:spcPts val="0"/>
              </a:spcAft>
              <a:buClrTx/>
              <a:buSzTx/>
              <a:buFontTx/>
              <a:buNone/>
              <a:tabLst/>
              <a:defRPr/>
            </a:pPr>
            <a:endParaRPr lang="en-US" altLang="ja-JP" sz="800" b="1"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ctr" defTabSz="457200" rtl="0" eaLnBrk="1" fontAlgn="auto" latinLnBrk="0" hangingPunct="1">
              <a:lnSpc>
                <a:spcPts val="1500"/>
              </a:lnSpc>
              <a:spcBef>
                <a:spcPts val="0"/>
              </a:spcBef>
              <a:spcAft>
                <a:spcPts val="0"/>
              </a:spcAft>
              <a:buClrTx/>
              <a:buSzTx/>
              <a:buFontTx/>
              <a:buNone/>
              <a:tabLst/>
              <a:defRPr/>
            </a:pPr>
            <a:endParaRPr kumimoji="0" lang="ja-JP" altLang="en-US" sz="8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6" name="テキスト ボックス 45">
            <a:extLst>
              <a:ext uri="{FF2B5EF4-FFF2-40B4-BE49-F238E27FC236}">
                <a16:creationId xmlns:a16="http://schemas.microsoft.com/office/drawing/2014/main" id="{C59DDA8E-61FD-4AD1-93BC-A99AAA3AF3BF}"/>
              </a:ext>
            </a:extLst>
          </p:cNvPr>
          <p:cNvSpPr txBox="1"/>
          <p:nvPr/>
        </p:nvSpPr>
        <p:spPr>
          <a:xfrm>
            <a:off x="224395" y="8285876"/>
            <a:ext cx="1314845" cy="83099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bg1"/>
                </a:solidFill>
                <a:latin typeface="BIZ UDPゴシック" panose="020B0400000000000000" pitchFamily="50" charset="-128"/>
                <a:ea typeface="BIZ UDPゴシック" panose="020B0400000000000000" pitchFamily="50" charset="-128"/>
              </a:rPr>
              <a:t>大阪府消費生活センター公式</a:t>
            </a:r>
            <a:r>
              <a:rPr kumimoji="1" lang="en-US" altLang="ja-JP" sz="1200" b="1" dirty="0">
                <a:solidFill>
                  <a:schemeClr val="bg1"/>
                </a:solidFill>
                <a:latin typeface="BIZ UDPゴシック" panose="020B0400000000000000" pitchFamily="50" charset="-128"/>
                <a:ea typeface="BIZ UDPゴシック" panose="020B0400000000000000" pitchFamily="50" charset="-128"/>
              </a:rPr>
              <a:t>X</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rPr>
              <a:t>（旧</a:t>
            </a:r>
            <a:r>
              <a:rPr kumimoji="1" lang="en-US" altLang="ja-JP" sz="12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rPr>
              <a:t>Twitter</a:t>
            </a:r>
            <a:r>
              <a:rPr kumimoji="1" lang="ja-JP" altLang="en-US" sz="12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rPr>
              <a:t>）</a:t>
            </a:r>
            <a:endParaRPr kumimoji="1" lang="en-US" altLang="ja-JP" sz="12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rPr>
              <a:t>はこちら→</a:t>
            </a:r>
          </a:p>
        </p:txBody>
      </p:sp>
      <p:pic>
        <p:nvPicPr>
          <p:cNvPr id="47" name="図 46">
            <a:extLst>
              <a:ext uri="{FF2B5EF4-FFF2-40B4-BE49-F238E27FC236}">
                <a16:creationId xmlns:a16="http://schemas.microsoft.com/office/drawing/2014/main" id="{2764D5D5-E805-4294-857B-8B94F43B8ACB}"/>
              </a:ext>
            </a:extLst>
          </p:cNvPr>
          <p:cNvPicPr>
            <a:picLocks noChangeAspect="1"/>
          </p:cNvPicPr>
          <p:nvPr/>
        </p:nvPicPr>
        <p:blipFill>
          <a:blip r:embed="rId6"/>
          <a:stretch>
            <a:fillRect/>
          </a:stretch>
        </p:blipFill>
        <p:spPr>
          <a:xfrm>
            <a:off x="1456600" y="8349175"/>
            <a:ext cx="669336" cy="620600"/>
          </a:xfrm>
          <a:prstGeom prst="rect">
            <a:avLst/>
          </a:prstGeom>
        </p:spPr>
      </p:pic>
      <p:sp>
        <p:nvSpPr>
          <p:cNvPr id="48" name="テキスト ボックス 47">
            <a:extLst>
              <a:ext uri="{FF2B5EF4-FFF2-40B4-BE49-F238E27FC236}">
                <a16:creationId xmlns:a16="http://schemas.microsoft.com/office/drawing/2014/main" id="{E1E6F222-5DC5-431D-BFA4-4066A48A639F}"/>
              </a:ext>
            </a:extLst>
          </p:cNvPr>
          <p:cNvSpPr txBox="1"/>
          <p:nvPr/>
        </p:nvSpPr>
        <p:spPr>
          <a:xfrm>
            <a:off x="1274808" y="8998519"/>
            <a:ext cx="1199530"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ltLang="ja-JP" sz="800" b="0" i="0" dirty="0">
                <a:solidFill>
                  <a:schemeClr val="bg1"/>
                </a:solidFill>
                <a:effectLst/>
                <a:latin typeface="BIZ UDPゴシック" panose="020B0400000000000000" pitchFamily="50" charset="-128"/>
                <a:ea typeface="BIZ UDPゴシック" panose="020B0400000000000000" pitchFamily="50" charset="-128"/>
              </a:rPr>
              <a:t>@osaka_shouhi</a:t>
            </a:r>
            <a:endParaRPr kumimoji="1" lang="ja-JP" altLang="en-US" sz="8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endParaRPr>
          </a:p>
        </p:txBody>
      </p:sp>
      <p:pic>
        <p:nvPicPr>
          <p:cNvPr id="19" name="図 18" descr="QR コード  AI 生成コンテンツは誤りを含む可能性があります。">
            <a:extLst>
              <a:ext uri="{FF2B5EF4-FFF2-40B4-BE49-F238E27FC236}">
                <a16:creationId xmlns:a16="http://schemas.microsoft.com/office/drawing/2014/main" id="{BFBECF49-116F-2E8B-545B-45AC7783CBD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669847" y="8291515"/>
            <a:ext cx="707004" cy="707004"/>
          </a:xfrm>
          <a:prstGeom prst="rect">
            <a:avLst/>
          </a:prstGeom>
        </p:spPr>
      </p:pic>
      <p:sp>
        <p:nvSpPr>
          <p:cNvPr id="21" name="テキスト ボックス 4">
            <a:extLst>
              <a:ext uri="{FF2B5EF4-FFF2-40B4-BE49-F238E27FC236}">
                <a16:creationId xmlns:a16="http://schemas.microsoft.com/office/drawing/2014/main" id="{5B6DC168-CEB4-D4AA-EF46-C04C60D579AD}"/>
              </a:ext>
            </a:extLst>
          </p:cNvPr>
          <p:cNvSpPr txBox="1"/>
          <p:nvPr/>
        </p:nvSpPr>
        <p:spPr>
          <a:xfrm>
            <a:off x="96295" y="101709"/>
            <a:ext cx="7367085"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600" b="1" dirty="0"/>
              <a:t>　身近なデジタル技術にひそむ消費者トラブルの危険についてお伝えします。</a:t>
            </a:r>
          </a:p>
        </p:txBody>
      </p:sp>
      <p:sp>
        <p:nvSpPr>
          <p:cNvPr id="22" name="テキスト ボックス 5">
            <a:extLst>
              <a:ext uri="{FF2B5EF4-FFF2-40B4-BE49-F238E27FC236}">
                <a16:creationId xmlns:a16="http://schemas.microsoft.com/office/drawing/2014/main" id="{DCF21B8A-9139-C206-51D0-62DA110DB483}"/>
              </a:ext>
            </a:extLst>
          </p:cNvPr>
          <p:cNvSpPr txBox="1"/>
          <p:nvPr/>
        </p:nvSpPr>
        <p:spPr>
          <a:xfrm>
            <a:off x="126535" y="412046"/>
            <a:ext cx="7184686" cy="70788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2400" b="1" dirty="0">
                <a:solidFill>
                  <a:srgbClr val="000000"/>
                </a:solidFill>
                <a:latin typeface="ＭＳ ゴシック" panose="020B0609070205080204" pitchFamily="49" charset="-128"/>
                <a:ea typeface="ＭＳ ゴシック" panose="020B0609070205080204" pitchFamily="49" charset="-128"/>
              </a:rPr>
              <a:t>「お試し」のつもりが、定期購入に！！</a:t>
            </a:r>
            <a:endParaRPr kumimoji="1" lang="en-US" altLang="ja-JP" sz="2400" b="1" dirty="0">
              <a:solidFill>
                <a:srgbClr val="000000"/>
              </a:solidFill>
              <a:latin typeface="ＭＳ ゴシック" panose="020B0609070205080204" pitchFamily="49" charset="-128"/>
              <a:ea typeface="ＭＳ ゴシック" panose="020B0609070205080204" pitchFamily="49" charset="-128"/>
            </a:endParaRPr>
          </a:p>
          <a:p>
            <a:pPr algn="ctr"/>
            <a:r>
              <a:rPr kumimoji="1" lang="ja-JP" altLang="en-US" sz="1600" b="1" dirty="0">
                <a:latin typeface="ＭＳ ゴシック" panose="020B0609070205080204" pitchFamily="49" charset="-128"/>
                <a:ea typeface="ＭＳ ゴシック" panose="020B0609070205080204" pitchFamily="49" charset="-128"/>
              </a:rPr>
              <a:t>～ネット通販には、クーリング・オフ制度は適用されません～</a:t>
            </a:r>
            <a:endParaRPr kumimoji="1" lang="ja-JP" altLang="en-US" b="1" dirty="0">
              <a:latin typeface="ＭＳ ゴシック" panose="020B0609070205080204" pitchFamily="49" charset="-128"/>
              <a:ea typeface="ＭＳ ゴシック" panose="020B0609070205080204" pitchFamily="49" charset="-128"/>
            </a:endParaRPr>
          </a:p>
        </p:txBody>
      </p:sp>
      <p:sp>
        <p:nvSpPr>
          <p:cNvPr id="24" name="角丸四角形 9">
            <a:extLst>
              <a:ext uri="{FF2B5EF4-FFF2-40B4-BE49-F238E27FC236}">
                <a16:creationId xmlns:a16="http://schemas.microsoft.com/office/drawing/2014/main" id="{B0C1EC44-2FF6-F48C-5069-4D5FAAA2E352}"/>
              </a:ext>
            </a:extLst>
          </p:cNvPr>
          <p:cNvSpPr/>
          <p:nvPr/>
        </p:nvSpPr>
        <p:spPr>
          <a:xfrm>
            <a:off x="239577" y="1250145"/>
            <a:ext cx="7110235" cy="6850403"/>
          </a:xfrm>
          <a:prstGeom prst="roundRect">
            <a:avLst>
              <a:gd name="adj" fmla="val 2165"/>
            </a:avLst>
          </a:prstGeom>
          <a:no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25" name="正方形/長方形 24">
            <a:extLst>
              <a:ext uri="{FF2B5EF4-FFF2-40B4-BE49-F238E27FC236}">
                <a16:creationId xmlns:a16="http://schemas.microsoft.com/office/drawing/2014/main" id="{FE8B0D28-7224-8E92-A022-CE80A8C0AC6C}"/>
              </a:ext>
            </a:extLst>
          </p:cNvPr>
          <p:cNvSpPr/>
          <p:nvPr/>
        </p:nvSpPr>
        <p:spPr>
          <a:xfrm>
            <a:off x="298331" y="1399583"/>
            <a:ext cx="3347656" cy="313687"/>
          </a:xfrm>
          <a:prstGeom prst="rect">
            <a:avLst/>
          </a:prstGeom>
          <a:solidFill>
            <a:srgbClr val="009C70"/>
          </a:solid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1600" b="1" dirty="0">
                <a:solidFill>
                  <a:schemeClr val="bg1"/>
                </a:solidFill>
              </a:rPr>
              <a:t>インターネット広告に潜むリスク</a:t>
            </a:r>
          </a:p>
        </p:txBody>
      </p:sp>
      <p:sp>
        <p:nvSpPr>
          <p:cNvPr id="27" name="正方形/長方形 26">
            <a:extLst>
              <a:ext uri="{FF2B5EF4-FFF2-40B4-BE49-F238E27FC236}">
                <a16:creationId xmlns:a16="http://schemas.microsoft.com/office/drawing/2014/main" id="{940A29A0-6F9A-480C-9D7E-94F78ADDA763}"/>
              </a:ext>
            </a:extLst>
          </p:cNvPr>
          <p:cNvSpPr/>
          <p:nvPr/>
        </p:nvSpPr>
        <p:spPr>
          <a:xfrm>
            <a:off x="324390" y="3114567"/>
            <a:ext cx="1942240" cy="313687"/>
          </a:xfrm>
          <a:prstGeom prst="rect">
            <a:avLst/>
          </a:prstGeom>
          <a:solidFill>
            <a:srgbClr val="009C70"/>
          </a:solid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rPr>
              <a:t>よくある相談事例</a:t>
            </a:r>
          </a:p>
        </p:txBody>
      </p:sp>
      <p:sp>
        <p:nvSpPr>
          <p:cNvPr id="29" name="テキスト ボックス 28">
            <a:extLst>
              <a:ext uri="{FF2B5EF4-FFF2-40B4-BE49-F238E27FC236}">
                <a16:creationId xmlns:a16="http://schemas.microsoft.com/office/drawing/2014/main" id="{C8F8D6EA-0977-4182-9089-030AE2D9768D}"/>
              </a:ext>
            </a:extLst>
          </p:cNvPr>
          <p:cNvSpPr txBox="1"/>
          <p:nvPr/>
        </p:nvSpPr>
        <p:spPr>
          <a:xfrm>
            <a:off x="307501" y="5064753"/>
            <a:ext cx="1231739" cy="338554"/>
          </a:xfrm>
          <a:prstGeom prst="rect">
            <a:avLst/>
          </a:prstGeom>
          <a:solidFill>
            <a:srgbClr val="009C70"/>
          </a:solidFill>
          <a:ln w="28575">
            <a:solidFill>
              <a:schemeClr val="tx1"/>
            </a:solidFill>
          </a:ln>
        </p:spPr>
        <p:txBody>
          <a:bodyPr wrap="square" rtlCol="0">
            <a:spAutoFit/>
          </a:bodyPr>
          <a:lstStyle/>
          <a:p>
            <a:pPr algn="ctr"/>
            <a:r>
              <a:rPr kumimoji="1" lang="ja-JP" altLang="en-US" sz="1600" b="1" dirty="0">
                <a:solidFill>
                  <a:srgbClr val="FFFFFF"/>
                </a:solidFill>
              </a:rPr>
              <a:t>アドバイス</a:t>
            </a:r>
          </a:p>
        </p:txBody>
      </p:sp>
      <p:pic>
        <p:nvPicPr>
          <p:cNvPr id="2" name="図 1">
            <a:extLst>
              <a:ext uri="{FF2B5EF4-FFF2-40B4-BE49-F238E27FC236}">
                <a16:creationId xmlns:a16="http://schemas.microsoft.com/office/drawing/2014/main" id="{D30F6417-D391-4FF8-A190-EDB0312E88AF}"/>
              </a:ext>
            </a:extLst>
          </p:cNvPr>
          <p:cNvPicPr>
            <a:picLocks noChangeAspect="1"/>
          </p:cNvPicPr>
          <p:nvPr/>
        </p:nvPicPr>
        <p:blipFill>
          <a:blip r:embed="rId8"/>
          <a:stretch>
            <a:fillRect/>
          </a:stretch>
        </p:blipFill>
        <p:spPr>
          <a:xfrm>
            <a:off x="6000783" y="6161854"/>
            <a:ext cx="1707028" cy="1182727"/>
          </a:xfrm>
          <a:prstGeom prst="rect">
            <a:avLst/>
          </a:prstGeom>
        </p:spPr>
      </p:pic>
      <p:pic>
        <p:nvPicPr>
          <p:cNvPr id="3" name="図 2">
            <a:extLst>
              <a:ext uri="{FF2B5EF4-FFF2-40B4-BE49-F238E27FC236}">
                <a16:creationId xmlns:a16="http://schemas.microsoft.com/office/drawing/2014/main" id="{758DFF8F-12B0-4ECD-B78A-6B769F9F8D34}"/>
              </a:ext>
            </a:extLst>
          </p:cNvPr>
          <p:cNvPicPr>
            <a:picLocks noChangeAspect="1"/>
          </p:cNvPicPr>
          <p:nvPr/>
        </p:nvPicPr>
        <p:blipFill>
          <a:blip r:embed="rId9"/>
          <a:stretch>
            <a:fillRect/>
          </a:stretch>
        </p:blipFill>
        <p:spPr>
          <a:xfrm>
            <a:off x="6494563" y="1396613"/>
            <a:ext cx="780356" cy="1390008"/>
          </a:xfrm>
          <a:prstGeom prst="rect">
            <a:avLst/>
          </a:prstGeom>
        </p:spPr>
      </p:pic>
    </p:spTree>
    <p:extLst>
      <p:ext uri="{BB962C8B-B14F-4D97-AF65-F5344CB8AC3E}">
        <p14:creationId xmlns:p14="http://schemas.microsoft.com/office/powerpoint/2010/main" val="347166750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727</Words>
  <Application>Microsoft Office PowerPoint</Application>
  <PresentationFormat>ユーザー設定</PresentationFormat>
  <Paragraphs>84</Paragraphs>
  <Slides>2</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BIZ UDPゴシック</vt:lpstr>
      <vt:lpstr>Meiryo UI</vt:lpstr>
      <vt:lpstr>ＭＳ ゴシック</vt:lpstr>
      <vt:lpstr>ＭＳ 明朝</vt:lpstr>
      <vt:lpstr>ヒラギノ角ゴ Pro W3</vt:lpstr>
      <vt:lpstr>游ゴシック</vt:lpstr>
      <vt:lpstr>Arial</vt:lpstr>
      <vt:lpstr>Calibri</vt:lpstr>
      <vt:lpstr>Calibri Light</vt:lpstr>
      <vt:lpstr>Century</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modified xsi:type="dcterms:W3CDTF">2026-05-01T07:07:39Z</dcterms:modified>
</cp:coreProperties>
</file>