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13C"/>
    <a:srgbClr val="C5554F"/>
    <a:srgbClr val="D27C78"/>
    <a:srgbClr val="FF5050"/>
    <a:srgbClr val="FFFF29"/>
    <a:srgbClr val="C9FA7A"/>
    <a:srgbClr val="003399"/>
    <a:srgbClr val="FF3300"/>
    <a:srgbClr val="FFFF81"/>
    <a:srgbClr val="AEF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6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4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6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5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654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8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37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3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8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95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03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8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2D7A-22E4-4DD6-BF05-26B4E527BA71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CAEC-05F4-48B6-B89A-0499618E79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7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hyperlink" Target="https://www.pref.osaka.lg.jp/soshikikarasagasu/shouhi/index.html" TargetMode="External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hyperlink" Target="https://www.pref.osaka.lg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hyperlink" Target="https://www.city.osaka.lg.jp/lnet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吹き出し: 角を丸めた四角形 106">
            <a:extLst>
              <a:ext uri="{FF2B5EF4-FFF2-40B4-BE49-F238E27FC236}">
                <a16:creationId xmlns:a16="http://schemas.microsoft.com/office/drawing/2014/main" id="{6BD42D24-17BA-FF77-80A5-5340D7877E49}"/>
              </a:ext>
            </a:extLst>
          </p:cNvPr>
          <p:cNvSpPr/>
          <p:nvPr/>
        </p:nvSpPr>
        <p:spPr>
          <a:xfrm>
            <a:off x="728310" y="2866640"/>
            <a:ext cx="6736080" cy="1016965"/>
          </a:xfrm>
          <a:prstGeom prst="wedgeRoundRectCallout">
            <a:avLst>
              <a:gd name="adj1" fmla="val -52538"/>
              <a:gd name="adj2" fmla="val -19846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2495" y="0"/>
            <a:ext cx="7562170" cy="2054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1" name="図 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14" y="150717"/>
            <a:ext cx="4670086" cy="17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正方形/長方形 13"/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88900">
            <a:solidFill>
              <a:srgbClr val="B4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7"/>
          <p:cNvSpPr txBox="1"/>
          <p:nvPr/>
        </p:nvSpPr>
        <p:spPr>
          <a:xfrm>
            <a:off x="2528826" y="265406"/>
            <a:ext cx="2613817" cy="31432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400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大阪府・大阪市　消費生活情報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" name="円/楕円 1"/>
          <p:cNvSpPr/>
          <p:nvPr/>
        </p:nvSpPr>
        <p:spPr>
          <a:xfrm>
            <a:off x="5421630" y="673993"/>
            <a:ext cx="1162050" cy="1143645"/>
          </a:xfrm>
          <a:prstGeom prst="ellipse">
            <a:avLst/>
          </a:prstGeom>
          <a:solidFill>
            <a:srgbClr val="B44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600" kern="100"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482590" y="928347"/>
            <a:ext cx="1108710" cy="619125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200" kern="1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Vol.1</a:t>
            </a:r>
            <a:r>
              <a:rPr lang="en-US" altLang="ja-JP" sz="2200" kern="100" dirty="0">
                <a:ln w="9525" cap="rnd" cmpd="sng" algn="ctr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フローチャート: 処理 12"/>
          <p:cNvSpPr/>
          <p:nvPr/>
        </p:nvSpPr>
        <p:spPr>
          <a:xfrm>
            <a:off x="6032500" y="93956"/>
            <a:ext cx="1433879" cy="4953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202</a:t>
            </a:r>
            <a:r>
              <a:rPr lang="ja-JP" altLang="en-US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５</a:t>
            </a:r>
            <a:r>
              <a:rPr lang="ja-JP" sz="11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100" kern="10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12</a:t>
            </a:r>
            <a:r>
              <a:rPr lang="ja-JP" sz="11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100" dirty="0">
                <a:solidFill>
                  <a:srgbClr val="000000"/>
                </a:solidFill>
                <a:ea typeface="BIZ UDPゴシック" panose="020B0400000000000000" pitchFamily="50" charset="-128"/>
                <a:cs typeface="Times New Roman" panose="02020603050405020304" pitchFamily="18" charset="0"/>
              </a:rPr>
              <a:t>発行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53199" y="8945264"/>
            <a:ext cx="6992953" cy="1582531"/>
          </a:xfrm>
          <a:prstGeom prst="roundRect">
            <a:avLst>
              <a:gd name="adj" fmla="val 216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04BCAFE0-4530-372F-F969-DE5736D34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51927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テキスト ボックス 17">
            <a:extLst>
              <a:ext uri="{FF2B5EF4-FFF2-40B4-BE49-F238E27FC236}">
                <a16:creationId xmlns:a16="http://schemas.microsoft.com/office/drawing/2014/main" id="{D88EF2D6-4EBC-8E23-0A13-65D0231D672B}"/>
              </a:ext>
            </a:extLst>
          </p:cNvPr>
          <p:cNvSpPr txBox="1"/>
          <p:nvPr/>
        </p:nvSpPr>
        <p:spPr>
          <a:xfrm>
            <a:off x="94689" y="2111769"/>
            <a:ext cx="7289099" cy="487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7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年末年始も</a:t>
            </a:r>
            <a:r>
              <a:rPr lang="ja-JP" altLang="en-US" sz="2800" b="1" kern="100" dirty="0">
                <a:solidFill>
                  <a:srgbClr val="FF0000"/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消費者トラブル</a:t>
            </a:r>
            <a:r>
              <a:rPr lang="ja-JP" altLang="en-US" sz="28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にご注意ください</a:t>
            </a:r>
            <a:r>
              <a:rPr lang="en-US" altLang="ja-JP" sz="28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!!</a:t>
            </a:r>
            <a:endParaRPr lang="ja-JP" sz="24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7">
            <a:extLst>
              <a:ext uri="{FF2B5EF4-FFF2-40B4-BE49-F238E27FC236}">
                <a16:creationId xmlns:a16="http://schemas.microsoft.com/office/drawing/2014/main" id="{15E0600F-1618-1C95-A8E6-D4F30F319BEA}"/>
              </a:ext>
            </a:extLst>
          </p:cNvPr>
          <p:cNvSpPr txBox="1"/>
          <p:nvPr/>
        </p:nvSpPr>
        <p:spPr>
          <a:xfrm>
            <a:off x="351184" y="5837051"/>
            <a:ext cx="6796981" cy="87478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highlight>
                  <a:srgbClr val="FFFF00"/>
                </a:highlight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★対策★</a:t>
            </a:r>
            <a:endParaRPr lang="en-US" altLang="ja-JP" sz="1400" b="1" kern="100" dirty="0">
              <a:highlight>
                <a:srgbClr val="FFFF00"/>
              </a:highlight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不要な商品の勧誘はきっぱりと断ること！</a:t>
            </a: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電話勧誘で契約した品はクーリング・オフが可能です。断った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にもかかわらず、代引き配達などで商品が届いた場合は受け取りを拒否しましょう。</a:t>
            </a:r>
            <a:endParaRPr lang="en-US" altLang="ja-JP" sz="12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万一、代金を支払い商品を受け取ってしまった場合も、事業者に返金を求めることができます。</a:t>
            </a:r>
            <a:endParaRPr lang="ja-JP" sz="11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17">
            <a:extLst>
              <a:ext uri="{FF2B5EF4-FFF2-40B4-BE49-F238E27FC236}">
                <a16:creationId xmlns:a16="http://schemas.microsoft.com/office/drawing/2014/main" id="{C0053A9E-A752-4FE5-CEB6-E41D44D0FAA1}"/>
              </a:ext>
            </a:extLst>
          </p:cNvPr>
          <p:cNvSpPr txBox="1"/>
          <p:nvPr/>
        </p:nvSpPr>
        <p:spPr>
          <a:xfrm>
            <a:off x="400740" y="7710162"/>
            <a:ext cx="6747425" cy="881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effectLst/>
                <a:highlight>
                  <a:srgbClr val="FFFF00"/>
                </a:highlight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★対策★</a:t>
            </a:r>
            <a:endParaRPr lang="en-US" altLang="ja-JP" sz="1400" b="1" kern="100" dirty="0">
              <a:effectLst/>
              <a:highlight>
                <a:srgbClr val="FFFF00"/>
              </a:highlight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日頃から止水栓の位置を確認し、信頼できる事業者を調べておくこと！急なトラブル時は冷静な対応を心がけ、広告や電話での料金表示をうのみにせず、複数社の見積もりを比較しましょう。クーリング・オフができる場合もありますので内容を必ず確認しましょう。</a:t>
            </a:r>
            <a:endParaRPr lang="ja-JP" sz="12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17">
            <a:extLst>
              <a:ext uri="{FF2B5EF4-FFF2-40B4-BE49-F238E27FC236}">
                <a16:creationId xmlns:a16="http://schemas.microsoft.com/office/drawing/2014/main" id="{F1F628D9-E2B3-4166-11CF-B78C16F3287D}"/>
              </a:ext>
            </a:extLst>
          </p:cNvPr>
          <p:cNvSpPr txBox="1"/>
          <p:nvPr/>
        </p:nvSpPr>
        <p:spPr>
          <a:xfrm>
            <a:off x="313523" y="8765078"/>
            <a:ext cx="2275627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○訪問購入</a:t>
            </a:r>
            <a:r>
              <a:rPr lang="ja-JP" altLang="en-US" sz="1600" b="1" kern="100" dirty="0">
                <a:solidFill>
                  <a:srgbClr val="FF0000"/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（訪問買取）</a:t>
            </a:r>
            <a:endParaRPr lang="ja-JP" sz="1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17">
            <a:extLst>
              <a:ext uri="{FF2B5EF4-FFF2-40B4-BE49-F238E27FC236}">
                <a16:creationId xmlns:a16="http://schemas.microsoft.com/office/drawing/2014/main" id="{6CF3AED2-1946-9941-1E39-E6140555155F}"/>
              </a:ext>
            </a:extLst>
          </p:cNvPr>
          <p:cNvSpPr txBox="1"/>
          <p:nvPr/>
        </p:nvSpPr>
        <p:spPr>
          <a:xfrm>
            <a:off x="427202" y="9086259"/>
            <a:ext cx="6524665" cy="560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電話勧誘により、「不用品など、何でも買い取る」と言葉巧みに消費者宅</a:t>
            </a:r>
            <a:endParaRPr lang="en-US" altLang="ja-JP" sz="14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を訪問し、貴金属やブランド品を安い金額で購入する手口。</a:t>
            </a:r>
            <a:endParaRPr lang="en-US" altLang="ja-JP" sz="14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br>
              <a:rPr lang="en-US" altLang="ja-JP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endParaRPr lang="en-US" altLang="ja-JP" sz="14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sz="12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7" name="テキスト ボックス 17">
            <a:extLst>
              <a:ext uri="{FF2B5EF4-FFF2-40B4-BE49-F238E27FC236}">
                <a16:creationId xmlns:a16="http://schemas.microsoft.com/office/drawing/2014/main" id="{35DB06B9-66CE-D5DA-CB8E-AA24752AD2A3}"/>
              </a:ext>
            </a:extLst>
          </p:cNvPr>
          <p:cNvSpPr txBox="1"/>
          <p:nvPr/>
        </p:nvSpPr>
        <p:spPr>
          <a:xfrm>
            <a:off x="730299" y="2888175"/>
            <a:ext cx="6736080" cy="100977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年末年始は、家族や友人との交流が増え、消費</a:t>
            </a: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行動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も活発になる一方で、犯罪や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消費者トラブル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が発生しやすい時期でもあります。　</a:t>
            </a:r>
            <a:endParaRPr lang="en-US" altLang="ja-JP" sz="12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最近では、特殊詐欺をはじめ、ＳＮＳ型の投資詐欺やロマンス詐欺、警察官等をかたる詐欺、「２時間後に電話が使えなくなる」という不審な電話などの手口が急増するなど、詐欺は日々進化しています。</a:t>
            </a:r>
            <a:endParaRPr lang="ja-JP" sz="11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A588C7AE-7715-F1B3-62AB-FCAB60024D0F}"/>
              </a:ext>
            </a:extLst>
          </p:cNvPr>
          <p:cNvSpPr txBox="1"/>
          <p:nvPr/>
        </p:nvSpPr>
        <p:spPr>
          <a:xfrm>
            <a:off x="372196" y="9586122"/>
            <a:ext cx="680451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★対策★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　訪問購入のトラブルを防ぐためには、まず不要な訪問にはきっぱりと応じないこと！売却を急か　　</a:t>
            </a:r>
            <a:b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されても、その場ですぐに契約せず、必ず一度冷静に検討しましょう。契約後でも一定期間内　</a:t>
            </a:r>
            <a:b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であれば無条件で契約を解除できるクーリング・オフ制度が利用できる場合があります。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FFB0DEF-7C1E-2B14-F6B4-FA8E23FF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5436" y="2836807"/>
            <a:ext cx="764125" cy="111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80E1E7-F899-825B-CA66-A2D644F9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00" y="4003284"/>
            <a:ext cx="813069" cy="108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テキスト ボックス 17">
            <a:extLst>
              <a:ext uri="{FF2B5EF4-FFF2-40B4-BE49-F238E27FC236}">
                <a16:creationId xmlns:a16="http://schemas.microsoft.com/office/drawing/2014/main" id="{3511E759-4DD3-E751-81AF-2B3A49C48EF7}"/>
              </a:ext>
            </a:extLst>
          </p:cNvPr>
          <p:cNvSpPr txBox="1"/>
          <p:nvPr/>
        </p:nvSpPr>
        <p:spPr>
          <a:xfrm>
            <a:off x="412069" y="7183051"/>
            <a:ext cx="6554930" cy="39679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チラシやネット広告には安い金額（○○○円～）と表示されているが、何かと理由を付けて作業を進展させ、その後、高額な金額を提示し請求する手口。</a:t>
            </a:r>
            <a:endParaRPr lang="ja-JP" sz="12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3" name="テキスト ボックス 17">
            <a:extLst>
              <a:ext uri="{FF2B5EF4-FFF2-40B4-BE49-F238E27FC236}">
                <a16:creationId xmlns:a16="http://schemas.microsoft.com/office/drawing/2014/main" id="{ACD77B0C-CC64-2BA5-1EAC-D5AA53FD6996}"/>
              </a:ext>
            </a:extLst>
          </p:cNvPr>
          <p:cNvSpPr txBox="1"/>
          <p:nvPr/>
        </p:nvSpPr>
        <p:spPr>
          <a:xfrm>
            <a:off x="343654" y="5325894"/>
            <a:ext cx="6669103" cy="4932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カニなどの魚介類の購入を勧める電話があり、強引に契約をさせられてしまったり、断ったのに商品を送り付けられ、高額な金額を請求する手口。</a:t>
            </a:r>
            <a:endParaRPr lang="en-US" altLang="ja-JP" sz="14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C34201-65DD-C269-70D0-1826B7C9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64" y="9034990"/>
            <a:ext cx="714800" cy="80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角丸四角形 9">
            <a:extLst>
              <a:ext uri="{FF2B5EF4-FFF2-40B4-BE49-F238E27FC236}">
                <a16:creationId xmlns:a16="http://schemas.microsoft.com/office/drawing/2014/main" id="{B06A26A2-9745-7E00-7810-AE462755F7E2}"/>
              </a:ext>
            </a:extLst>
          </p:cNvPr>
          <p:cNvSpPr/>
          <p:nvPr/>
        </p:nvSpPr>
        <p:spPr>
          <a:xfrm>
            <a:off x="253199" y="6999325"/>
            <a:ext cx="6992953" cy="1623003"/>
          </a:xfrm>
          <a:prstGeom prst="roundRect">
            <a:avLst>
              <a:gd name="adj" fmla="val 216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17">
            <a:extLst>
              <a:ext uri="{FF2B5EF4-FFF2-40B4-BE49-F238E27FC236}">
                <a16:creationId xmlns:a16="http://schemas.microsoft.com/office/drawing/2014/main" id="{0CCEFF9F-D37D-0F70-FF14-3B2AC74BBC7C}"/>
              </a:ext>
            </a:extLst>
          </p:cNvPr>
          <p:cNvSpPr txBox="1"/>
          <p:nvPr/>
        </p:nvSpPr>
        <p:spPr>
          <a:xfrm>
            <a:off x="291043" y="6886661"/>
            <a:ext cx="6917262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○くらしのレスキューサービス（水まわりの詰まり、鍵の開錠、害虫駆除など）</a:t>
            </a:r>
            <a:endParaRPr lang="ja-JP" sz="1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5" name="角丸四角形 9">
            <a:extLst>
              <a:ext uri="{FF2B5EF4-FFF2-40B4-BE49-F238E27FC236}">
                <a16:creationId xmlns:a16="http://schemas.microsoft.com/office/drawing/2014/main" id="{0682C319-0B99-BC29-0B7F-5A327D4B79F8}"/>
              </a:ext>
            </a:extLst>
          </p:cNvPr>
          <p:cNvSpPr/>
          <p:nvPr/>
        </p:nvSpPr>
        <p:spPr>
          <a:xfrm>
            <a:off x="246349" y="5192713"/>
            <a:ext cx="6992953" cy="1517666"/>
          </a:xfrm>
          <a:prstGeom prst="roundRect">
            <a:avLst>
              <a:gd name="adj" fmla="val 2165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7">
            <a:extLst>
              <a:ext uri="{FF2B5EF4-FFF2-40B4-BE49-F238E27FC236}">
                <a16:creationId xmlns:a16="http://schemas.microsoft.com/office/drawing/2014/main" id="{9520B8FD-824B-69D5-C739-BC9D4685D366}"/>
              </a:ext>
            </a:extLst>
          </p:cNvPr>
          <p:cNvSpPr txBox="1"/>
          <p:nvPr/>
        </p:nvSpPr>
        <p:spPr>
          <a:xfrm>
            <a:off x="293443" y="5031972"/>
            <a:ext cx="3797689" cy="314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○海産物の電話勧誘販売・送り付け商法</a:t>
            </a:r>
            <a:endParaRPr lang="ja-JP" sz="1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08" name="テキスト ボックス 17">
            <a:extLst>
              <a:ext uri="{FF2B5EF4-FFF2-40B4-BE49-F238E27FC236}">
                <a16:creationId xmlns:a16="http://schemas.microsoft.com/office/drawing/2014/main" id="{55E946A6-8531-6642-9C1E-6E83835E90D4}"/>
              </a:ext>
            </a:extLst>
          </p:cNvPr>
          <p:cNvSpPr txBox="1"/>
          <p:nvPr/>
        </p:nvSpPr>
        <p:spPr>
          <a:xfrm>
            <a:off x="106271" y="4034473"/>
            <a:ext cx="6736079" cy="85981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ネット通販やフリマアプリ利用時の偽サイトや不良品・詐欺まがいなどの</a:t>
            </a:r>
            <a:r>
              <a:rPr lang="ja-JP" altLang="en-US" sz="1200" b="1" kern="100" dirty="0">
                <a:solidFill>
                  <a:srgbClr val="FF0000"/>
                </a:solidFill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消費者トラブル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にも注意が必要です。この時期、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消費生活センターなどの公的機関は長期休暇に入るため、</a:t>
            </a:r>
            <a:r>
              <a:rPr lang="ja-JP" altLang="en-US" sz="1200" b="1" kern="100" dirty="0">
                <a:effectLst/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疑問や不安を感じたら、一人で判断しないよう心がけ、家族や友人、最寄りの警察署に相談しましょう。</a:t>
            </a:r>
            <a:endParaRPr lang="en-US" altLang="ja-JP" sz="1200" b="1" kern="100" dirty="0">
              <a:effectLst/>
              <a:latin typeface="Century" panose="02040604050505020304" pitchFamily="18" charset="0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　こんな</a:t>
            </a:r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消費者トラブル</a:t>
            </a:r>
            <a:r>
              <a:rPr lang="ja-JP" altLang="en-US" sz="1200" b="1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があったら、次のことに注意しましょう。（一部紹介します）</a:t>
            </a:r>
            <a:endParaRPr lang="ja-JP" sz="11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10" name="吹き出し: 角を丸めた四角形 109">
            <a:extLst>
              <a:ext uri="{FF2B5EF4-FFF2-40B4-BE49-F238E27FC236}">
                <a16:creationId xmlns:a16="http://schemas.microsoft.com/office/drawing/2014/main" id="{F0899240-D50A-DF2F-984D-034DD7BC602B}"/>
              </a:ext>
            </a:extLst>
          </p:cNvPr>
          <p:cNvSpPr/>
          <p:nvPr/>
        </p:nvSpPr>
        <p:spPr>
          <a:xfrm>
            <a:off x="113896" y="4009603"/>
            <a:ext cx="6736079" cy="933743"/>
          </a:xfrm>
          <a:prstGeom prst="wedgeRoundRectCallout">
            <a:avLst>
              <a:gd name="adj1" fmla="val 52298"/>
              <a:gd name="adj2" fmla="val -22383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22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00">
            <a:extLst>
              <a:ext uri="{FF2B5EF4-FFF2-40B4-BE49-F238E27FC236}">
                <a16:creationId xmlns:a16="http://schemas.microsoft.com/office/drawing/2014/main" id="{DDD12EA2-05E1-4ACE-9CEE-84ED356D53F2}"/>
              </a:ext>
            </a:extLst>
          </p:cNvPr>
          <p:cNvSpPr txBox="1"/>
          <p:nvPr/>
        </p:nvSpPr>
        <p:spPr>
          <a:xfrm>
            <a:off x="149730" y="390144"/>
            <a:ext cx="7233448" cy="7079878"/>
          </a:xfrm>
          <a:prstGeom prst="rect">
            <a:avLst/>
          </a:prstGeom>
          <a:solidFill>
            <a:schemeClr val="lt1"/>
          </a:solidFill>
          <a:ln w="28575">
            <a:solidFill>
              <a:srgbClr val="B4413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0" y="0"/>
            <a:ext cx="7559675" cy="10691813"/>
          </a:xfrm>
          <a:prstGeom prst="rect">
            <a:avLst/>
          </a:prstGeom>
          <a:noFill/>
          <a:ln w="88900">
            <a:solidFill>
              <a:srgbClr val="B4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42">
            <a:extLst>
              <a:ext uri="{FF2B5EF4-FFF2-40B4-BE49-F238E27FC236}">
                <a16:creationId xmlns:a16="http://schemas.microsoft.com/office/drawing/2014/main" id="{DDA2643C-7ECD-432B-9104-DCC4FB87AFFD}"/>
              </a:ext>
            </a:extLst>
          </p:cNvPr>
          <p:cNvSpPr txBox="1"/>
          <p:nvPr/>
        </p:nvSpPr>
        <p:spPr>
          <a:xfrm>
            <a:off x="146304" y="9483520"/>
            <a:ext cx="7315256" cy="1084584"/>
          </a:xfrm>
          <a:prstGeom prst="rect">
            <a:avLst/>
          </a:prstGeom>
          <a:solidFill>
            <a:schemeClr val="lt1"/>
          </a:solidFill>
          <a:ln w="28575" cmpd="sng">
            <a:solidFill>
              <a:srgbClr val="B4413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2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大阪府消費生活センター　 ☎</a:t>
            </a:r>
            <a:r>
              <a:rPr lang="en-US" altLang="ja-JP" sz="12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06-6616-0888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ホームページ：</a:t>
            </a:r>
            <a:r>
              <a:rPr lang="en-US" altLang="ja-JP" sz="1200" b="1" kern="100" dirty="0">
                <a:solidFill>
                  <a:srgbClr val="C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https://www.pref.osaka.lg.jp/</a:t>
            </a:r>
            <a:endParaRPr lang="en-US" altLang="ja-JP" sz="1200" b="1" kern="100" dirty="0">
              <a:solidFill>
                <a:srgbClr val="C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1076325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3"/>
              </a:rPr>
              <a:t> </a:t>
            </a:r>
            <a:r>
              <a:rPr kumimoji="0" lang="en-US" altLang="ja-JP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3"/>
              </a:rPr>
              <a:t>soshikikarasagasu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3"/>
              </a:rPr>
              <a:t>/</a:t>
            </a:r>
            <a:r>
              <a:rPr kumimoji="0" lang="en-US" altLang="ja-JP" sz="1200" b="1" i="0" u="none" strike="noStrike" kern="1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3"/>
              </a:rPr>
              <a:t>shouhi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3"/>
              </a:rPr>
              <a:t>/index.html</a:t>
            </a:r>
            <a:endParaRPr kumimoji="0" lang="en-US" altLang="ja-JP" sz="14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ja-JP" altLang="en-US" sz="12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大阪市消費者センター　　　☎</a:t>
            </a:r>
            <a:r>
              <a:rPr lang="en-US" altLang="ja-JP" sz="1200" b="1" u="sng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06-6614-0999</a:t>
            </a:r>
          </a:p>
          <a:p>
            <a:pPr algn="just"/>
            <a:r>
              <a:rPr kumimoji="0" lang="ja-JP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ホームページ：</a:t>
            </a:r>
            <a:r>
              <a:rPr kumimoji="0" lang="en-US" altLang="ja-JP" sz="1200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  <a:hlinkClick r:id="rId4"/>
              </a:rPr>
              <a:t>https://www.city.osaka.lg.jp/lnet/</a:t>
            </a:r>
            <a:endParaRPr kumimoji="0" lang="en-US" altLang="ja-JP" sz="1200" b="1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300" b="1" u="sng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6" name="図 6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32" y="9525578"/>
            <a:ext cx="996315" cy="99885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AB1EEC5-6AF0-47B5-BBF2-7001DE7DE24C}"/>
              </a:ext>
            </a:extLst>
          </p:cNvPr>
          <p:cNvSpPr/>
          <p:nvPr/>
        </p:nvSpPr>
        <p:spPr>
          <a:xfrm>
            <a:off x="-1539477" y="7895035"/>
            <a:ext cx="1121664" cy="554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171D3FB-03FC-4508-A2CA-0A1B2A257536}"/>
              </a:ext>
            </a:extLst>
          </p:cNvPr>
          <p:cNvSpPr/>
          <p:nvPr/>
        </p:nvSpPr>
        <p:spPr>
          <a:xfrm>
            <a:off x="5821680" y="9525576"/>
            <a:ext cx="1591691" cy="998855"/>
          </a:xfrm>
          <a:prstGeom prst="roundRect">
            <a:avLst/>
          </a:prstGeom>
          <a:solidFill>
            <a:srgbClr val="C55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ローチャート: 処理 37"/>
          <p:cNvSpPr/>
          <p:nvPr/>
        </p:nvSpPr>
        <p:spPr>
          <a:xfrm>
            <a:off x="5814780" y="9922563"/>
            <a:ext cx="1666525" cy="600456"/>
          </a:xfrm>
          <a:prstGeom prst="flowChartProcess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"/>
              </a:spcBef>
              <a:spcAft>
                <a:spcPts val="0"/>
              </a:spcAft>
            </a:pPr>
            <a:r>
              <a:rPr lang="ja-JP" sz="1400" b="1" kern="100" dirty="0">
                <a:solidFill>
                  <a:srgbClr val="FFFF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☎１８８（いやや！）</a:t>
            </a:r>
            <a:endParaRPr lang="ja-JP" sz="7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spcBef>
                <a:spcPts val="120"/>
              </a:spcBef>
              <a:spcAft>
                <a:spcPts val="0"/>
              </a:spcAft>
            </a:pPr>
            <a:r>
              <a:rPr lang="ja-JP" sz="1200" kern="100" dirty="0">
                <a:solidFill>
                  <a:srgbClr val="FFFFFF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※局番なし</a:t>
            </a:r>
            <a:endParaRPr lang="ja-JP" sz="105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149C505-45A8-40FB-ABF8-C1438D203256}"/>
              </a:ext>
            </a:extLst>
          </p:cNvPr>
          <p:cNvSpPr/>
          <p:nvPr/>
        </p:nvSpPr>
        <p:spPr>
          <a:xfrm>
            <a:off x="5746847" y="9481906"/>
            <a:ext cx="1773936" cy="60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被害にあっても、あきらめないで</a:t>
            </a:r>
            <a:endParaRPr kumimoji="0" lang="ja-JP" altLang="ja-JP" sz="5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9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消費者ホットライン</a:t>
            </a:r>
            <a:endParaRPr kumimoji="0" lang="ja-JP" altLang="ja-JP" sz="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095A83F-281C-4839-9126-FE82FFE39BD1}"/>
              </a:ext>
            </a:extLst>
          </p:cNvPr>
          <p:cNvGrpSpPr/>
          <p:nvPr/>
        </p:nvGrpSpPr>
        <p:grpSpPr>
          <a:xfrm>
            <a:off x="5370953" y="7543858"/>
            <a:ext cx="2063393" cy="902063"/>
            <a:chOff x="5336228" y="8618334"/>
            <a:chExt cx="2063393" cy="985321"/>
          </a:xfrm>
        </p:grpSpPr>
        <p:sp>
          <p:nvSpPr>
            <p:cNvPr id="11" name="角丸四角形 45">
              <a:extLst>
                <a:ext uri="{FF2B5EF4-FFF2-40B4-BE49-F238E27FC236}">
                  <a16:creationId xmlns:a16="http://schemas.microsoft.com/office/drawing/2014/main" id="{DD3BC538-36C4-4DAF-A314-1AB6AD634330}"/>
                </a:ext>
              </a:extLst>
            </p:cNvPr>
            <p:cNvSpPr/>
            <p:nvPr/>
          </p:nvSpPr>
          <p:spPr>
            <a:xfrm>
              <a:off x="5336228" y="8618334"/>
              <a:ext cx="2063393" cy="972993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17B190AF-B5FE-4FF2-8CCF-0F719DDD0838}"/>
                </a:ext>
              </a:extLst>
            </p:cNvPr>
            <p:cNvSpPr txBox="1"/>
            <p:nvPr/>
          </p:nvSpPr>
          <p:spPr>
            <a:xfrm>
              <a:off x="5373045" y="8730452"/>
              <a:ext cx="13235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消費生活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FAQ</a:t>
              </a:r>
              <a:r>
                <a:rPr kumimoji="1" lang="ja-JP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（チャットボット）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はこちら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→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316FC7D-0CF7-4A95-B04F-F0AAD828E5FD}"/>
                </a:ext>
              </a:extLst>
            </p:cNvPr>
            <p:cNvSpPr txBox="1"/>
            <p:nvPr/>
          </p:nvSpPr>
          <p:spPr>
            <a:xfrm>
              <a:off x="6602540" y="9372823"/>
              <a:ext cx="7070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大阪府</a:t>
              </a:r>
              <a:r>
                <a:rPr kumimoji="1" lang="en-US" altLang="ja-JP" sz="9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HP</a:t>
              </a:r>
              <a:endPara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876C902A-9AD2-45CA-9A37-75CE5220F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564" y="7595319"/>
            <a:ext cx="688908" cy="682811"/>
          </a:xfrm>
          <a:prstGeom prst="rect">
            <a:avLst/>
          </a:prstGeom>
        </p:spPr>
      </p:pic>
      <p:sp>
        <p:nvSpPr>
          <p:cNvPr id="15" name="角丸四角形 50">
            <a:extLst>
              <a:ext uri="{FF2B5EF4-FFF2-40B4-BE49-F238E27FC236}">
                <a16:creationId xmlns:a16="http://schemas.microsoft.com/office/drawing/2014/main" id="{2D397F65-2C1C-4981-ACA9-0A02BE1353F2}"/>
              </a:ext>
            </a:extLst>
          </p:cNvPr>
          <p:cNvSpPr/>
          <p:nvPr/>
        </p:nvSpPr>
        <p:spPr>
          <a:xfrm>
            <a:off x="5377809" y="8514495"/>
            <a:ext cx="2058712" cy="889169"/>
          </a:xfrm>
          <a:prstGeom prst="roundRect">
            <a:avLst/>
          </a:prstGeom>
          <a:solidFill>
            <a:srgbClr val="7EC234"/>
          </a:solidFill>
          <a:ln w="12700">
            <a:solidFill>
              <a:srgbClr val="7EC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8B3647-FFBF-49F3-977B-163894CEC5A9}"/>
              </a:ext>
            </a:extLst>
          </p:cNvPr>
          <p:cNvSpPr txBox="1"/>
          <p:nvPr/>
        </p:nvSpPr>
        <p:spPr>
          <a:xfrm>
            <a:off x="5373045" y="8600294"/>
            <a:ext cx="1323507" cy="5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若者向け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消費生活情報</a:t>
            </a:r>
            <a:endParaRPr kumimoji="1" lang="en-US" altLang="ja-JP"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サイト</a:t>
            </a:r>
            <a:r>
              <a:rPr kumimoji="1" lang="ja-JP" altLang="en-US" sz="1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はこちら→</a:t>
            </a:r>
          </a:p>
        </p:txBody>
      </p:sp>
      <p:pic>
        <p:nvPicPr>
          <p:cNvPr id="17" name="BarCodeCtrl1">
            <a:extLst>
              <a:ext uri="{FF2B5EF4-FFF2-40B4-BE49-F238E27FC236}">
                <a16:creationId xmlns:a16="http://schemas.microsoft.com/office/drawing/2014/main" id="{658E5EA6-E611-4E6C-A44F-AF04E9D0572B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15" y="8570164"/>
            <a:ext cx="711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FCF4DF-5E4F-4B08-ADA1-8C50A47C5B19}"/>
              </a:ext>
            </a:extLst>
          </p:cNvPr>
          <p:cNvSpPr txBox="1"/>
          <p:nvPr/>
        </p:nvSpPr>
        <p:spPr>
          <a:xfrm>
            <a:off x="6633815" y="9205737"/>
            <a:ext cx="709760" cy="204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大阪市</a:t>
            </a:r>
            <a:r>
              <a:rPr kumimoji="1" lang="en-US" altLang="ja-JP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endParaRPr kumimoji="1" lang="ja-JP" altLang="en-US" sz="9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5B4B4A3-CD25-4CDA-BC14-5D66EC14C667}"/>
              </a:ext>
            </a:extLst>
          </p:cNvPr>
          <p:cNvSpPr/>
          <p:nvPr/>
        </p:nvSpPr>
        <p:spPr>
          <a:xfrm>
            <a:off x="828189" y="133642"/>
            <a:ext cx="5868363" cy="702983"/>
          </a:xfrm>
          <a:prstGeom prst="roundRect">
            <a:avLst/>
          </a:prstGeom>
          <a:solidFill>
            <a:srgbClr val="B4413C"/>
          </a:solidFill>
          <a:ln>
            <a:solidFill>
              <a:srgbClr val="B441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80000" b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リチウムイオン電池使用製品による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火災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事故にご注意！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6956AB-3F08-4F7B-98D2-27A5610F5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89" y="2410778"/>
            <a:ext cx="2917191" cy="16514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CD1076-D9B9-4E0D-8CF8-F14D93845E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71" y="2396555"/>
            <a:ext cx="2849184" cy="1664566"/>
          </a:xfrm>
          <a:prstGeom prst="rect">
            <a:avLst/>
          </a:prstGeom>
        </p:spPr>
      </p:pic>
      <p:sp>
        <p:nvSpPr>
          <p:cNvPr id="24" name="テキスト ボックス 63">
            <a:extLst>
              <a:ext uri="{FF2B5EF4-FFF2-40B4-BE49-F238E27FC236}">
                <a16:creationId xmlns:a16="http://schemas.microsoft.com/office/drawing/2014/main" id="{9292E882-BA36-4A5F-B2A1-00C2891715CF}"/>
              </a:ext>
            </a:extLst>
          </p:cNvPr>
          <p:cNvSpPr txBox="1"/>
          <p:nvPr/>
        </p:nvSpPr>
        <p:spPr>
          <a:xfrm>
            <a:off x="487821" y="2115886"/>
            <a:ext cx="2735817" cy="235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1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モバイルバッテリーの発火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（再現実験）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09598B11-76AB-4E3C-AD31-78D7EDEA9ACF}"/>
              </a:ext>
            </a:extLst>
          </p:cNvPr>
          <p:cNvSpPr/>
          <p:nvPr/>
        </p:nvSpPr>
        <p:spPr>
          <a:xfrm>
            <a:off x="409331" y="4428649"/>
            <a:ext cx="6681047" cy="2914747"/>
          </a:xfrm>
          <a:prstGeom prst="roundRect">
            <a:avLst>
              <a:gd name="adj" fmla="val 8349"/>
            </a:avLst>
          </a:prstGeom>
          <a:noFill/>
          <a:ln w="19050">
            <a:solidFill>
              <a:srgbClr val="B44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テキスト ボックス 63">
            <a:extLst>
              <a:ext uri="{FF2B5EF4-FFF2-40B4-BE49-F238E27FC236}">
                <a16:creationId xmlns:a16="http://schemas.microsoft.com/office/drawing/2014/main" id="{FE07D5BB-35B4-4C67-B810-866F2D8DE9AC}"/>
              </a:ext>
            </a:extLst>
          </p:cNvPr>
          <p:cNvSpPr txBox="1"/>
          <p:nvPr/>
        </p:nvSpPr>
        <p:spPr>
          <a:xfrm>
            <a:off x="425604" y="893817"/>
            <a:ext cx="6553932" cy="12135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リチウムイオン電池は、スマートフォンやモバイルバッテリーのほか、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電動アシスト自転車など日常生活において、身近で様々な製品に使用されています。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繰り返し充電して使えるリチウムイオン電池使用製品は、便利な反面、発熱・発火などの事故も発生しています。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安全に使用するために、製品を使用・廃棄する際のポイントをご紹介します。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63">
            <a:extLst>
              <a:ext uri="{FF2B5EF4-FFF2-40B4-BE49-F238E27FC236}">
                <a16:creationId xmlns:a16="http://schemas.microsoft.com/office/drawing/2014/main" id="{D07EA4B5-5F90-42D2-BEE6-D87972878DA8}"/>
              </a:ext>
            </a:extLst>
          </p:cNvPr>
          <p:cNvSpPr txBox="1"/>
          <p:nvPr/>
        </p:nvSpPr>
        <p:spPr>
          <a:xfrm>
            <a:off x="3966996" y="2110189"/>
            <a:ext cx="2735817" cy="2359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</a:t>
            </a:r>
            <a:r>
              <a:rPr lang="ja-JP" altLang="en-US" sz="11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膨張したモバイルバッテリー</a:t>
            </a:r>
            <a:r>
              <a:rPr kumimoji="0" lang="ja-JP" altLang="en-US" sz="11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（再現実験）</a:t>
            </a:r>
            <a:endParaRPr kumimoji="0" lang="en-US" altLang="ja-JP" sz="11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63">
            <a:extLst>
              <a:ext uri="{FF2B5EF4-FFF2-40B4-BE49-F238E27FC236}">
                <a16:creationId xmlns:a16="http://schemas.microsoft.com/office/drawing/2014/main" id="{33D61145-2CF8-47FE-8676-F3A4A551E358}"/>
              </a:ext>
            </a:extLst>
          </p:cNvPr>
          <p:cNvSpPr txBox="1"/>
          <p:nvPr/>
        </p:nvSpPr>
        <p:spPr>
          <a:xfrm>
            <a:off x="425604" y="4588934"/>
            <a:ext cx="6970236" cy="279104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購入する時</a:t>
            </a:r>
            <a:r>
              <a:rPr kumimoji="0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販売元の情報を確認し、連絡先が確かなメーカーや販売店から購入する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</a:t>
            </a: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リコール対象商品ではないことを確認する（購入後も最新の情報をチェック）</a:t>
            </a:r>
            <a:endParaRPr lang="en-US" altLang="ja-JP" sz="1400" kern="1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使用する時</a:t>
            </a:r>
            <a:r>
              <a:rPr kumimoji="0" lang="en-US" altLang="ja-JP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</a:t>
            </a: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高温な場所での使用や、放置をしない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強い衝撃を与えない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充電時や使用時は様子を見て、異常を感じたらすぐに充電・使用を中止する</a:t>
            </a:r>
            <a:endParaRPr kumimoji="0" lang="en-US" altLang="ja-JP" sz="8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廃棄する時</a:t>
            </a:r>
            <a:r>
              <a:rPr kumimoji="0" lang="en-US" altLang="ja-JP" sz="1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</a:p>
          <a:p>
            <a:pPr marL="0" marR="0" lvl="0" indent="0" algn="just" defTabSz="457200" rtl="0" eaLnBrk="1" fontAlgn="auto" latinLnBrk="0" hangingPunct="1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リチウムイオン電池が使用されている製品か確認する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</a:t>
            </a: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分別方法など自治体の指示に従って正しく廃棄する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リサイクルやメーカー・販売店による回収サービスを利用する</a:t>
            </a:r>
            <a:endParaRPr kumimoji="0" lang="en-US" altLang="ja-JP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□　</a:t>
            </a:r>
            <a:r>
              <a:rPr lang="ja-JP" altLang="en-US" sz="1400" kern="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電池を使い切ってから廃棄する</a:t>
            </a:r>
            <a:endParaRPr kumimoji="0" lang="en-US" altLang="ja-JP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AFB37AEB-BE5E-431F-817A-A44B0C7FE142}"/>
              </a:ext>
            </a:extLst>
          </p:cNvPr>
          <p:cNvSpPr/>
          <p:nvPr/>
        </p:nvSpPr>
        <p:spPr>
          <a:xfrm>
            <a:off x="524891" y="4153602"/>
            <a:ext cx="3375475" cy="417274"/>
          </a:xfrm>
          <a:prstGeom prst="wedgeRoundRectCallout">
            <a:avLst>
              <a:gd name="adj1" fmla="val -5560"/>
              <a:gd name="adj2" fmla="val 39192"/>
              <a:gd name="adj3" fmla="val 16667"/>
            </a:avLst>
          </a:prstGeom>
          <a:solidFill>
            <a:srgbClr val="B4413C"/>
          </a:solidFill>
          <a:ln>
            <a:solidFill>
              <a:srgbClr val="B441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white"/>
                </a:solidFill>
                <a:highlight>
                  <a:srgbClr val="B4413C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火災事故を防ぐポイント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B4413C"/>
              </a:highligh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AACF52F-D0B5-4646-A251-ACA1185D3F6B}"/>
              </a:ext>
            </a:extLst>
          </p:cNvPr>
          <p:cNvSpPr txBox="1"/>
          <p:nvPr/>
        </p:nvSpPr>
        <p:spPr>
          <a:xfrm>
            <a:off x="3866198" y="4108878"/>
            <a:ext cx="333446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引用：</a:t>
            </a:r>
            <a:r>
              <a:rPr kumimoji="1" lang="en-US" altLang="zh-TW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kumimoji="1" lang="ja-JP" altLang="en-US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独</a:t>
            </a:r>
            <a:r>
              <a:rPr kumimoji="1" lang="en-US" altLang="ja-JP" sz="1100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kumimoji="1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製品評価技術基盤機構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[</a:t>
            </a:r>
            <a:r>
              <a: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NITE(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ナイト</a:t>
            </a:r>
            <a:r>
              <a:rPr kumimoji="1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)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]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  <a:cs typeface="+mn-cs"/>
            </a:endParaRPr>
          </a:p>
        </p:txBody>
      </p:sp>
      <p:sp>
        <p:nvSpPr>
          <p:cNvPr id="33" name="テキスト ボックス 100">
            <a:extLst>
              <a:ext uri="{FF2B5EF4-FFF2-40B4-BE49-F238E27FC236}">
                <a16:creationId xmlns:a16="http://schemas.microsoft.com/office/drawing/2014/main" id="{3F6AE4ED-445C-4701-8C37-B7384AAC897C}"/>
              </a:ext>
            </a:extLst>
          </p:cNvPr>
          <p:cNvSpPr txBox="1"/>
          <p:nvPr/>
        </p:nvSpPr>
        <p:spPr>
          <a:xfrm>
            <a:off x="160054" y="7624585"/>
            <a:ext cx="5142349" cy="1766887"/>
          </a:xfrm>
          <a:prstGeom prst="rect">
            <a:avLst/>
          </a:prstGeom>
          <a:solidFill>
            <a:schemeClr val="lt1"/>
          </a:solidFill>
          <a:ln w="28575">
            <a:solidFill>
              <a:srgbClr val="B4413C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10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163E711A-8BFC-4266-BCBF-0B3E3E3550E7}"/>
              </a:ext>
            </a:extLst>
          </p:cNvPr>
          <p:cNvSpPr/>
          <p:nvPr/>
        </p:nvSpPr>
        <p:spPr>
          <a:xfrm>
            <a:off x="157880" y="7560114"/>
            <a:ext cx="3888792" cy="389501"/>
          </a:xfrm>
          <a:prstGeom prst="roundRect">
            <a:avLst/>
          </a:prstGeom>
          <a:solidFill>
            <a:srgbClr val="B4413C"/>
          </a:solidFill>
          <a:ln>
            <a:solidFill>
              <a:srgbClr val="B4413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tIns="180000" bIns="18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Z UDゴシック" panose="020B0400000000000000" pitchFamily="49" charset="-128"/>
                <a:ea typeface="BIZ UDゴシック" panose="020B0400000000000000" pitchFamily="49" charset="-128"/>
                <a:cs typeface="+mn-cs"/>
              </a:rPr>
              <a:t>その香り、困っている人もいます！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0A3300-82C4-4349-98DE-7AED9897A288}"/>
              </a:ext>
            </a:extLst>
          </p:cNvPr>
          <p:cNvSpPr txBox="1"/>
          <p:nvPr/>
        </p:nvSpPr>
        <p:spPr>
          <a:xfrm>
            <a:off x="218840" y="7997835"/>
            <a:ext cx="508774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香りの感じ方には個人差があります。自分にとって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快適な香りでも、困っている人もいることをご理解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いただくこと、香り付き製品の使用に当たっては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周囲の方々にも配慮いただくことなどを狙いとして、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消費者庁、文部科学省、厚生労働省、経済産業省、</a:t>
            </a:r>
            <a:endParaRPr kumimoji="1" lang="en-US" altLang="ja-JP" sz="1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環境省でポスターを作成しています。</a:t>
            </a:r>
            <a:endParaRPr kumimoji="1" lang="ja-JP" altLang="en-US" sz="13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" name="BarCodeCtrl1">
            <a:extLst>
              <a:ext uri="{FF2B5EF4-FFF2-40B4-BE49-F238E27FC236}">
                <a16:creationId xmlns:a16="http://schemas.microsoft.com/office/drawing/2014/main" id="{CAEC4DF2-64CC-4208-AFE7-40635BEC75C5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53" y="8376570"/>
            <a:ext cx="709761" cy="6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DE2E500-978B-4699-B207-813DF6F329FC}"/>
              </a:ext>
            </a:extLst>
          </p:cNvPr>
          <p:cNvSpPr txBox="1"/>
          <p:nvPr/>
        </p:nvSpPr>
        <p:spPr>
          <a:xfrm>
            <a:off x="4248913" y="8985648"/>
            <a:ext cx="97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ポスターはこちら</a:t>
            </a:r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（消費者庁</a:t>
            </a:r>
            <a:r>
              <a: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0DF0F32F-55A8-48A7-812C-17EF3BE8F4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56155">
            <a:off x="4207126" y="7354519"/>
            <a:ext cx="1116030" cy="993267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FC8DAA09-960B-46C5-94A8-FD4F4E5562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3868" y="20644"/>
            <a:ext cx="807061" cy="928911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F8B0511-4917-406E-94DA-98823F286C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5819" y="71645"/>
            <a:ext cx="833690" cy="889379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76E4909-B910-4562-A55B-E6BFD8C54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1509" y="6149987"/>
            <a:ext cx="1475142" cy="121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8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1004</Words>
  <Application>Microsoft Office PowerPoint</Application>
  <PresentationFormat>ユーザー設定</PresentationFormat>
  <Paragraphs>83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ＭＳ 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2025-11-20T08:24:13Z</dcterms:modified>
</cp:coreProperties>
</file>