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904"/>
    <a:srgbClr val="5B9BD5"/>
    <a:srgbClr val="B9CAE9"/>
    <a:srgbClr val="93ADDD"/>
    <a:srgbClr val="D5EFE7"/>
    <a:srgbClr val="B3E3D4"/>
    <a:srgbClr val="E3C8F3"/>
    <a:srgbClr val="EAB200"/>
    <a:srgbClr val="FFED01"/>
    <a:srgbClr val="AEF8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 w="22225">
              <a:solidFill>
                <a:schemeClr val="bg1">
                  <a:lumMod val="65000"/>
                </a:schemeClr>
              </a:solidFill>
            </a:ln>
          </c:spPr>
          <c:dPt>
            <c:idx val="0"/>
            <c:bubble3D val="0"/>
            <c:spPr>
              <a:pattFill prst="narHorz">
                <a:fgClr>
                  <a:srgbClr val="93ADDD"/>
                </a:fgClr>
                <a:bgClr>
                  <a:schemeClr val="bg1"/>
                </a:bgClr>
              </a:pattFill>
              <a:ln w="22225">
                <a:solidFill>
                  <a:schemeClr val="bg1">
                    <a:lumMod val="6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1E-449C-A0DC-66F7BE24D0F9}"/>
              </c:ext>
            </c:extLst>
          </c:dPt>
          <c:dPt>
            <c:idx val="1"/>
            <c:bubble3D val="0"/>
            <c:spPr>
              <a:pattFill prst="narVert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22225">
                <a:solidFill>
                  <a:schemeClr val="bg1">
                    <a:lumMod val="6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1E-449C-A0DC-66F7BE24D0F9}"/>
              </c:ext>
            </c:extLst>
          </c:dPt>
          <c:val>
            <c:numRef>
              <c:f>Sheet1!$B$1:$B$2</c:f>
              <c:numCache>
                <c:formatCode>General</c:formatCode>
                <c:ptCount val="2"/>
                <c:pt idx="0">
                  <c:v>425</c:v>
                </c:pt>
                <c:pt idx="1">
                  <c:v>610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Sheet1!$A$1:$A$2</c15:sqref>
                        </c15:formulaRef>
                      </c:ext>
                    </c:extLst>
                    <c:strCache>
                      <c:ptCount val="2"/>
                      <c:pt idx="0">
                        <c:v>30歳未満</c:v>
                      </c:pt>
                      <c:pt idx="1">
                        <c:v>その他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151E-449C-A0DC-66F7BE24D0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65052-E77C-4C1C-BEFF-EA65293D4D9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BA895-C787-4DAA-A5DC-6D53D97C66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69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84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6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59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54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78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37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63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88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95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3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8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E2D7A-22E4-4DD6-BF05-26B4E527BA71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7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2.jpeg"/><Relationship Id="rId3" Type="http://schemas.openxmlformats.org/officeDocument/2006/relationships/hyperlink" Target="https://www.pref.osaka.lg.jp/soshikikarasagasu/shouhi/index.html" TargetMode="External"/><Relationship Id="rId7" Type="http://schemas.openxmlformats.org/officeDocument/2006/relationships/chart" Target="../charts/chart1.xml"/><Relationship Id="rId12" Type="http://schemas.openxmlformats.org/officeDocument/2006/relationships/hyperlink" Target="https://www.kokusei2025.go.jp/" TargetMode="External"/><Relationship Id="rId2" Type="http://schemas.openxmlformats.org/officeDocument/2006/relationships/hyperlink" Target="https://www.pref.osaka.lg.jp/" TargetMode="Externa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hyperlink" Target="https://www.city.osaka.lg.jp/lnet/" TargetMode="External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-2495" y="0"/>
            <a:ext cx="7562170" cy="20542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noFill/>
          <a:ln w="889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横巻き 5"/>
          <p:cNvSpPr/>
          <p:nvPr/>
        </p:nvSpPr>
        <p:spPr>
          <a:xfrm>
            <a:off x="539136" y="1842593"/>
            <a:ext cx="6477000" cy="925830"/>
          </a:xfrm>
          <a:prstGeom prst="horizontalScroll">
            <a:avLst>
              <a:gd name="adj" fmla="val 15475"/>
            </a:avLst>
          </a:prstGeom>
          <a:solidFill>
            <a:schemeClr val="accent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テキスト ボックス 56"/>
          <p:cNvSpPr txBox="1"/>
          <p:nvPr/>
        </p:nvSpPr>
        <p:spPr>
          <a:xfrm>
            <a:off x="610573" y="2154757"/>
            <a:ext cx="6334125" cy="44767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74295" tIns="8890" rIns="74295" bIns="88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400" kern="10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2400" kern="10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６</a:t>
            </a:r>
            <a:r>
              <a:rPr lang="ja-JP" sz="2400" kern="10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年度　大阪府内の消費生活相談の概要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フローチャート: 処理 7"/>
          <p:cNvSpPr/>
          <p:nvPr/>
        </p:nvSpPr>
        <p:spPr>
          <a:xfrm>
            <a:off x="206714" y="2825962"/>
            <a:ext cx="7143750" cy="2613005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2100"/>
              </a:lnSpc>
              <a:spcAft>
                <a:spcPts val="0"/>
              </a:spcAft>
            </a:pPr>
            <a:r>
              <a:rPr lang="en-US" sz="1600" kern="100" dirty="0">
                <a:solidFill>
                  <a:srgbClr val="000000"/>
                </a:solidFill>
                <a:effectLst/>
                <a:latin typeface="Segoe UI Symbol" panose="020B0502040204020203" pitchFamily="34" charset="0"/>
                <a:ea typeface="BIZ UDPゴシック" panose="020B0400000000000000" pitchFamily="50" charset="-128"/>
                <a:cs typeface="Segoe UI Symbol" panose="020B0502040204020203" pitchFamily="34" charset="0"/>
              </a:rPr>
              <a:t>☑</a:t>
            </a:r>
            <a:r>
              <a:rPr lang="ja-JP" altLang="en-US" sz="1600" kern="100" dirty="0">
                <a:solidFill>
                  <a:srgbClr val="000000"/>
                </a:solidFill>
                <a:effectLst/>
                <a:latin typeface="Segoe UI Symbol" panose="020B0502040204020203" pitchFamily="34" charset="0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ja-JP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相談件数　</a:t>
            </a:r>
            <a:r>
              <a:rPr lang="en-US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73,281</a:t>
            </a:r>
            <a:r>
              <a:rPr lang="ja-JP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　（前年度から</a:t>
            </a:r>
            <a:r>
              <a:rPr lang="en-US" altLang="ja-JP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629</a:t>
            </a:r>
            <a:r>
              <a:rPr lang="ja-JP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</a:t>
            </a:r>
            <a:r>
              <a:rPr lang="ja-JP" altLang="en-US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増加</a:t>
            </a:r>
            <a:r>
              <a:rPr lang="ja-JP" sz="1400" u="sng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266700" algn="just">
              <a:lnSpc>
                <a:spcPts val="2100"/>
              </a:lnSpc>
              <a:spcAft>
                <a:spcPts val="0"/>
              </a:spcAft>
            </a:pPr>
            <a:r>
              <a:rPr lang="en-US" alt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（うち大阪市</a:t>
            </a:r>
            <a:r>
              <a:rPr lang="en-US" alt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21,112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　前年度から</a:t>
            </a:r>
            <a:r>
              <a:rPr lang="en-US" altLang="ja-JP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1,278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増加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100"/>
              </a:lnSpc>
              <a:spcAft>
                <a:spcPts val="0"/>
              </a:spcAft>
            </a:pPr>
            <a:r>
              <a:rPr lang="en-US" sz="16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☑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30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歳未満の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若者の相談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件数は</a:t>
            </a:r>
            <a:r>
              <a:rPr lang="en-US" alt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8,544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</a:t>
            </a:r>
            <a:r>
              <a:rPr lang="ja-JP" altLang="en-US" sz="14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で、相談全体に占める割合は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少し減少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100"/>
              </a:lnSpc>
              <a:spcAft>
                <a:spcPts val="0"/>
              </a:spcAft>
            </a:pPr>
            <a:r>
              <a:rPr lang="en-US" sz="16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☑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65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歳以上の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高齢者の相談件数は</a:t>
            </a:r>
            <a:r>
              <a:rPr lang="en-US" alt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21,894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件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、相談全体に占める割合は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少し増加</a:t>
            </a:r>
            <a:endParaRPr lang="ja-JP" sz="1050" kern="100" dirty="0">
              <a:solidFill>
                <a:srgbClr val="FF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266700" indent="-266700" algn="just">
              <a:lnSpc>
                <a:spcPts val="2100"/>
              </a:lnSpc>
              <a:spcAft>
                <a:spcPts val="0"/>
              </a:spcAft>
            </a:pPr>
            <a:r>
              <a:rPr lang="en-US" sz="16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☑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ja-JP" alt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商品・役務別の相談件数では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賃貸アパート・マンション」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の相談件数が最も多く、</a:t>
            </a:r>
            <a:endParaRPr lang="en-US" altLang="ja-JP" sz="1400" kern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 Symbol" panose="020B0502040204020203" pitchFamily="34" charset="0"/>
            </a:endParaRPr>
          </a:p>
          <a:p>
            <a:pPr marL="266700" indent="-266700" algn="just">
              <a:lnSpc>
                <a:spcPts val="2100"/>
              </a:lnSpc>
              <a:spcAft>
                <a:spcPts val="0"/>
              </a:spcAft>
            </a:pPr>
            <a:r>
              <a:rPr lang="en-US" altLang="ja-JP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       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退去時の原状回復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などの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賃貸借契約</a:t>
            </a:r>
            <a:r>
              <a:rPr lang="ja-JP" altLang="en-US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に関する相談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が寄せられました。</a:t>
            </a:r>
            <a:endParaRPr lang="en-US" altLang="ja-JP" sz="1400" kern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 Symbol" panose="020B0502040204020203" pitchFamily="34" charset="0"/>
            </a:endParaRPr>
          </a:p>
          <a:p>
            <a:pPr marL="266700" indent="-266700">
              <a:lnSpc>
                <a:spcPts val="2100"/>
              </a:lnSpc>
              <a:spcAft>
                <a:spcPts val="0"/>
              </a:spcAft>
            </a:pPr>
            <a:r>
              <a:rPr lang="en-US" altLang="ja-JP" sz="16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☑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  </a:t>
            </a:r>
            <a:r>
              <a:rPr lang="ja-JP" alt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「定期購入トラブル」</a:t>
            </a:r>
            <a:r>
              <a:rPr lang="ja-JP" alt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1400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原因</a:t>
            </a:r>
            <a:r>
              <a:rPr lang="ja-JP" altLang="en-US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とした、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en-US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化粧品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</a:t>
            </a:r>
            <a:r>
              <a:rPr lang="ja-JP" sz="14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や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en-US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健康食品</a:t>
            </a:r>
            <a:r>
              <a:rPr lang="ja-JP" sz="1400" kern="1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に関する相談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は</a:t>
            </a:r>
            <a:endParaRPr lang="en-US" altLang="ja-JP" sz="1400" kern="100" dirty="0"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266700" indent="-266700">
              <a:lnSpc>
                <a:spcPts val="2100"/>
              </a:lnSpc>
              <a:spcAft>
                <a:spcPts val="0"/>
              </a:spcAft>
            </a:pP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 どの年代でも依然として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多</a:t>
            </a:r>
            <a:r>
              <a:rPr lang="ja-JP" altLang="en-US" sz="14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く寄せられています。</a:t>
            </a:r>
            <a:endParaRPr lang="en-US" altLang="ja-JP" sz="1400" kern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266700" indent="-266700">
              <a:lnSpc>
                <a:spcPts val="1500"/>
              </a:lnSpc>
              <a:spcAft>
                <a:spcPts val="0"/>
              </a:spcAft>
            </a:pPr>
            <a:r>
              <a:rPr lang="ja-JP" altLang="en-US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sz="14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ja-JP" sz="8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</a:t>
            </a:r>
            <a:r>
              <a:rPr 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）定期購入トラブルとは</a:t>
            </a:r>
            <a:r>
              <a:rPr lang="ja-JP" altLang="en-US" sz="10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・・・</a:t>
            </a:r>
            <a:r>
              <a:rPr 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「『お試し〇〇円』や『初回限定無料』など、通常より低価格で購入できると表示しながらも</a:t>
            </a:r>
            <a:br>
              <a:rPr lang="en-US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</a:br>
            <a:r>
              <a:rPr 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　　　　　　　　　　　　　　　　　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　　　　</a:t>
            </a:r>
            <a:r>
              <a:rPr lang="ja-JP" sz="10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 Symbol" panose="020B0502040204020203" pitchFamily="34" charset="0"/>
              </a:rPr>
              <a:t>実際は複数回の購入が条件である定期購入だった」というようなトラブルのこと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5459730" y="741059"/>
            <a:ext cx="1170539" cy="1152000"/>
            <a:chOff x="5421630" y="673992"/>
            <a:chExt cx="1170539" cy="1152000"/>
          </a:xfrm>
        </p:grpSpPr>
        <p:sp>
          <p:nvSpPr>
            <p:cNvPr id="11" name="円/楕円 1"/>
            <p:cNvSpPr>
              <a:spLocks noChangeAspect="1"/>
            </p:cNvSpPr>
            <p:nvPr/>
          </p:nvSpPr>
          <p:spPr>
            <a:xfrm>
              <a:off x="5421630" y="673992"/>
              <a:ext cx="1170539" cy="11520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600" kern="100">
                  <a:solidFill>
                    <a:srgbClr val="FFFFFF"/>
                  </a:solidFill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12" name="フローチャート: 処理 11"/>
            <p:cNvSpPr/>
            <p:nvPr/>
          </p:nvSpPr>
          <p:spPr>
            <a:xfrm>
              <a:off x="5464409" y="944191"/>
              <a:ext cx="1108710" cy="619125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200" kern="100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Vol.11</a:t>
              </a:r>
              <a:r>
                <a:rPr lang="en-US" altLang="ja-JP" sz="2200" kern="100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ＭＳ 明朝" panose="02020609040205080304" pitchFamily="17" charset="-128"/>
                  <a:cs typeface="Times New Roman" panose="02020603050405020304" pitchFamily="18" charset="0"/>
                </a:rPr>
                <a:t>9</a:t>
              </a:r>
              <a:endParaRPr 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フローチャート: 処理 12"/>
          <p:cNvSpPr/>
          <p:nvPr/>
        </p:nvSpPr>
        <p:spPr bwMode="hidden">
          <a:xfrm>
            <a:off x="6170979" y="93956"/>
            <a:ext cx="1295400" cy="4953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202</a:t>
            </a:r>
            <a:r>
              <a:rPr lang="en-US" altLang="ja-JP" sz="11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5</a:t>
            </a:r>
            <a:r>
              <a:rPr lang="ja-JP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１０</a:t>
            </a:r>
            <a:r>
              <a:rPr lang="ja-JP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41" y="121231"/>
            <a:ext cx="4598576" cy="1852107"/>
          </a:xfrm>
          <a:prstGeom prst="rect">
            <a:avLst/>
          </a:prstGeom>
        </p:spPr>
      </p:pic>
      <p:sp>
        <p:nvSpPr>
          <p:cNvPr id="23" name="テキスト ボックス 17"/>
          <p:cNvSpPr txBox="1"/>
          <p:nvPr/>
        </p:nvSpPr>
        <p:spPr>
          <a:xfrm>
            <a:off x="2464381" y="184443"/>
            <a:ext cx="2637789" cy="3143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大阪府・大阪市　消費生活情報</a:t>
            </a:r>
            <a:endParaRPr 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6" name="フローチャート: 処理 25"/>
          <p:cNvSpPr/>
          <p:nvPr/>
        </p:nvSpPr>
        <p:spPr>
          <a:xfrm>
            <a:off x="218654" y="5638397"/>
            <a:ext cx="7141845" cy="4959460"/>
          </a:xfrm>
          <a:prstGeom prst="flowChartProcess">
            <a:avLst/>
          </a:prstGeom>
          <a:ln w="1905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5734050" algn="l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2192608" y="6873958"/>
            <a:ext cx="4995574" cy="1325026"/>
          </a:xfrm>
          <a:prstGeom prst="wedgeRoundRectCallout">
            <a:avLst>
              <a:gd name="adj1" fmla="val -56249"/>
              <a:gd name="adj2" fmla="val 8163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US" altLang="ja-JP" sz="5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昨日、訪問してきた事業者に、「屋根瓦を無料で点検する」といわれ承諾した。屋根にあがった事業者から「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瓦にヒビが入っている。放置すれば雨漏りする。工事は</a:t>
            </a:r>
            <a:r>
              <a:rPr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200</a:t>
            </a:r>
            <a:r>
              <a:rPr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万円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かかるが、今なら</a:t>
            </a:r>
            <a:r>
              <a:rPr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80</a:t>
            </a:r>
            <a:r>
              <a:rPr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万円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で工事する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」と言われ、不安に思って契約をした。早速今日の１０時から足場を組む予定と聞いたが、今思うとあまりに高額なので、不審に感じた。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クーリング・オフしたい。</a:t>
            </a:r>
            <a:endParaRPr lang="ja-JP" sz="12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爆発 2 32"/>
          <p:cNvSpPr/>
          <p:nvPr/>
        </p:nvSpPr>
        <p:spPr>
          <a:xfrm rot="282699">
            <a:off x="1131273" y="5427648"/>
            <a:ext cx="5292725" cy="1325245"/>
          </a:xfrm>
          <a:prstGeom prst="irregularSeal2">
            <a:avLst/>
          </a:prstGeom>
          <a:solidFill>
            <a:srgbClr val="FFED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4" name="テキスト ボックス 67"/>
          <p:cNvSpPr txBox="1"/>
          <p:nvPr/>
        </p:nvSpPr>
        <p:spPr>
          <a:xfrm>
            <a:off x="1719077" y="5735933"/>
            <a:ext cx="4399463" cy="65005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74295" tIns="8890" rIns="74295" bIns="88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800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安易に点検させないで！</a:t>
            </a:r>
            <a:endParaRPr lang="en-US" altLang="ja-JP" sz="2800" kern="100" dirty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悪質な点検商法！！</a:t>
            </a:r>
            <a:endParaRPr lang="en-US" altLang="ja-JP" sz="2000" kern="100" dirty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4" name="角丸四角形吹き出し 28">
            <a:extLst>
              <a:ext uri="{FF2B5EF4-FFF2-40B4-BE49-F238E27FC236}">
                <a16:creationId xmlns:a16="http://schemas.microsoft.com/office/drawing/2014/main" id="{E2377CB5-4D88-46CE-BD92-B3E830A74589}"/>
              </a:ext>
            </a:extLst>
          </p:cNvPr>
          <p:cNvSpPr/>
          <p:nvPr/>
        </p:nvSpPr>
        <p:spPr>
          <a:xfrm>
            <a:off x="469391" y="8282478"/>
            <a:ext cx="5563491" cy="2239218"/>
          </a:xfrm>
          <a:prstGeom prst="wedgeRoundRectCallout">
            <a:avLst>
              <a:gd name="adj1" fmla="val 63094"/>
              <a:gd name="adj2" fmla="val 11514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en-US" altLang="ja-JP" sz="5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 格安でサービスをしますなどと訪問してきた事業者が、「工事をしないと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  大変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」などと不安をあおり、勧誘する「点検商法」に関するトラブルが多発  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 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しています。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 説明をうのみにしてその場ですぐに契約せず、複数の事業者から見積もり　　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をとるなど、十分に検討したうえで契約しましょう。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 突然訪問してきた事業者に安易に点検させないことも重要です。</a:t>
            </a:r>
          </a:p>
          <a:p>
            <a:pPr>
              <a:spcAft>
                <a:spcPts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 突然、消費者の自宅を訪問した事業者と契約をした場合は、訪問販売に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 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該当します。事業者から「法定書面（決められた内容が記載された契約書   </a:t>
            </a: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</a:t>
            </a:r>
          </a:p>
          <a:p>
            <a:pPr>
              <a:spcAft>
                <a:spcPts val="0"/>
              </a:spcAft>
            </a:pP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面）」を受け取った日から８日以内は、原則クーリング・オフができます。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 困ったときは、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お住まいの市町村の消費生活相談窓口にご相談ください！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BDA8CD0-3CE2-4225-B3C1-8E4962529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99" y="6046549"/>
            <a:ext cx="1362494" cy="1325026"/>
          </a:xfrm>
          <a:prstGeom prst="rect">
            <a:avLst/>
          </a:prstGeom>
        </p:spPr>
      </p:pic>
      <p:pic>
        <p:nvPicPr>
          <p:cNvPr id="1030" name="Picture 6" descr="■">
            <a:extLst>
              <a:ext uri="{FF2B5EF4-FFF2-40B4-BE49-F238E27FC236}">
                <a16:creationId xmlns:a16="http://schemas.microsoft.com/office/drawing/2014/main" id="{4CBBE7ED-FE1F-4559-B399-E6C245877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6735">
            <a:off x="1100753" y="6591735"/>
            <a:ext cx="1072069" cy="119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618CA224-3221-4320-B4CD-D860243AD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91507">
            <a:off x="6129676" y="5438833"/>
            <a:ext cx="1207846" cy="143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角丸四角形 25">
            <a:extLst>
              <a:ext uri="{FF2B5EF4-FFF2-40B4-BE49-F238E27FC236}">
                <a16:creationId xmlns:a16="http://schemas.microsoft.com/office/drawing/2014/main" id="{8E9551EE-3A07-68FE-3D1D-6C36827F0931}"/>
              </a:ext>
            </a:extLst>
          </p:cNvPr>
          <p:cNvSpPr/>
          <p:nvPr/>
        </p:nvSpPr>
        <p:spPr>
          <a:xfrm>
            <a:off x="578797" y="8169237"/>
            <a:ext cx="1374600" cy="320154"/>
          </a:xfrm>
          <a:prstGeom prst="roundRect">
            <a:avLst/>
          </a:prstGeom>
          <a:solidFill>
            <a:srgbClr val="FCA904"/>
          </a:solidFill>
          <a:ln w="19050">
            <a:solidFill>
              <a:srgbClr val="FCA9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300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＼</a:t>
            </a:r>
            <a:r>
              <a:rPr lang="ja-JP" sz="1400" b="1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アドバイス</a:t>
            </a:r>
            <a:r>
              <a:rPr lang="ja-JP" altLang="en-US" sz="1300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／</a:t>
            </a:r>
            <a:endParaRPr lang="ja-JP" sz="13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208903" y="6653907"/>
            <a:ext cx="1190625" cy="320410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kern="100" dirty="0"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相談事例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5FC039C5-0484-4678-A873-B8FD893632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2702" y="8962204"/>
            <a:ext cx="1512000" cy="153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4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noFill/>
          <a:ln w="889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42"/>
          <p:cNvSpPr txBox="1"/>
          <p:nvPr/>
        </p:nvSpPr>
        <p:spPr>
          <a:xfrm>
            <a:off x="247964" y="8232064"/>
            <a:ext cx="7063740" cy="1084584"/>
          </a:xfrm>
          <a:prstGeom prst="rect">
            <a:avLst/>
          </a:prstGeom>
          <a:solidFill>
            <a:schemeClr val="lt1"/>
          </a:solidFill>
          <a:ln w="22225" cmpd="sng"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大阪府消費生活センター　 ☎</a:t>
            </a:r>
            <a:r>
              <a:rPr lang="en-US" altLang="ja-JP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06-6616-0888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ホームページ：</a:t>
            </a:r>
            <a:r>
              <a:rPr lang="en-US" altLang="ja-JP" sz="1200" b="1" kern="1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2"/>
              </a:rPr>
              <a:t>https://www.pref.osaka.lg.jp/</a:t>
            </a:r>
            <a:endParaRPr lang="en-US" altLang="ja-JP" sz="1200" b="1" kern="10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1076325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 </a:t>
            </a:r>
            <a:r>
              <a:rPr kumimoji="0" lang="en-US" altLang="ja-JP" sz="1200" b="1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soshikikarasagasu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/</a:t>
            </a:r>
            <a:r>
              <a:rPr kumimoji="0" lang="en-US" altLang="ja-JP" sz="1200" b="1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shouhi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/index.html</a:t>
            </a:r>
            <a:endParaRPr kumimoji="0" lang="en-US" altLang="ja-JP" sz="14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ja-JP" altLang="en-US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大阪市消費者センター　　　☎</a:t>
            </a:r>
            <a:r>
              <a:rPr lang="en-US" altLang="ja-JP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06-6614-0999</a:t>
            </a:r>
          </a:p>
          <a:p>
            <a:pPr algn="just"/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ホームページ：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4"/>
              </a:rPr>
              <a:t>https://www.city.osaka.lg.jp/lnet/</a:t>
            </a:r>
            <a:endParaRPr kumimoji="0" lang="en-US" altLang="ja-JP" sz="1200" b="1" i="0" u="none" strike="noStrike" kern="1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300" b="1" u="sng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フローチャート: 処理 32"/>
          <p:cNvSpPr/>
          <p:nvPr/>
        </p:nvSpPr>
        <p:spPr>
          <a:xfrm>
            <a:off x="247964" y="444940"/>
            <a:ext cx="7063740" cy="5616942"/>
          </a:xfrm>
          <a:prstGeom prst="flowChartProcess">
            <a:avLst/>
          </a:prstGeom>
          <a:solidFill>
            <a:sysClr val="window" lastClr="FFFFFF"/>
          </a:solidFill>
          <a:ln w="19050" cap="flat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000000"/>
                </a:solidFill>
                <a:effectLst/>
                <a:latin typeface="HGP創英角ｺﾞｼｯｸUB" panose="020B09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4" name="テキスト ボックス 188"/>
          <p:cNvSpPr txBox="1"/>
          <p:nvPr/>
        </p:nvSpPr>
        <p:spPr>
          <a:xfrm>
            <a:off x="247964" y="6118186"/>
            <a:ext cx="7063740" cy="10353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○首長メッセージ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HGP創英ﾌﾟﾚｾﾞﾝｽEB" panose="02020800000000000000" pitchFamily="18" charset="-128"/>
                <a:cs typeface="Times New Roman" panose="02020603050405020304" pitchFamily="18" charset="0"/>
              </a:rPr>
              <a:t>　 </a:t>
            </a:r>
            <a:r>
              <a:rPr kumimoji="0" lang="ja-JP" altLang="ja-JP" sz="105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HGP創英ﾌﾟﾚｾﾞﾝｽEB" panose="02020800000000000000" pitchFamily="18" charset="-128"/>
                <a:cs typeface="Times New Roman" panose="02020603050405020304" pitchFamily="18" charset="0"/>
              </a:rPr>
              <a:t>私たちは府民の皆様の安全・安心な消費生活の実現を図るため、将来にわたって、消費者行政に全力で取り組みます。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ja-JP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大阪府知事、大阪市長、堺市長、岸和田市長、豊中市長、池田市長、吹田市長、泉大津市長、高槻市長、貝塚市長、守口市長、枚方市長、</a:t>
            </a:r>
            <a:endParaRPr kumimoji="0" lang="en-US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ja-JP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茨木市長、八尾市長、泉佐野市長、富田林市長、寝屋川市長、河内長野市長、松原市長、大東市長、和泉市長、箕面市長、柏原市長、</a:t>
            </a:r>
            <a:endParaRPr kumimoji="0" lang="en-US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ja-JP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羽曳野市長、門真市長、摂津市長、高石市長、藤井寺市長、東大阪市長、泉南市長、四條畷市長、交野市長、大阪狭山市長、阪南市長、</a:t>
            </a:r>
            <a:endParaRPr kumimoji="0" lang="en-US" altLang="ja-JP" sz="9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ja-JP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島本町長、豊能町長、</a:t>
            </a:r>
            <a:r>
              <a:rPr kumimoji="0" lang="ja-JP" altLang="en-US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能勢町長、</a:t>
            </a:r>
            <a:r>
              <a:rPr kumimoji="0" lang="ja-JP" altLang="ja-JP" sz="9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忠岡町長、熊取町長、田尻町長、岬町長、太子町長、河南町長、千早赤阪村長</a:t>
            </a: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663861" y="101907"/>
            <a:ext cx="4736781" cy="497608"/>
          </a:xfrm>
          <a:prstGeom prst="roundRect">
            <a:avLst/>
          </a:prstGeom>
          <a:solidFill>
            <a:srgbClr val="FFED01"/>
          </a:solidFill>
          <a:ln>
            <a:solidFill>
              <a:srgbClr val="FFED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u="sng" kern="100" dirty="0">
                <a:solidFill>
                  <a:schemeClr val="tx1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「詐欺的な副業や投資の勧誘」にご注意！　　　</a:t>
            </a:r>
            <a:endParaRPr lang="ja-JP" sz="1050" u="sng" kern="100" dirty="0">
              <a:solidFill>
                <a:schemeClr val="tx1"/>
              </a:solidFill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84728" y="800732"/>
            <a:ext cx="4068638" cy="23596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転売の副業ビジネスで成功している人のＳＮＳを見つけ、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問い合わせをしたところ、転売のノウハウを教えてくれる人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を紹介された。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「絶対にもうかる」、「マンツーマンでサポートする」と言われ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75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万円の情報商材を契約した。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しかし、情報商材の内容を確認すると、インターネットで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無料配信されているレベルだった。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契約書は電磁的書面で受け取ったが、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電磁的書面の交付についての説明は全くなかった。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/>
            <a:endParaRPr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463175" y="601843"/>
            <a:ext cx="1181100" cy="320154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相談事例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2" name="テキスト ボックス 27"/>
          <p:cNvSpPr txBox="1"/>
          <p:nvPr/>
        </p:nvSpPr>
        <p:spPr>
          <a:xfrm>
            <a:off x="502793" y="3427087"/>
            <a:ext cx="6577866" cy="2475461"/>
          </a:xfrm>
          <a:prstGeom prst="roundRect">
            <a:avLst>
              <a:gd name="adj" fmla="val 9792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ja-JP" altLang="en-US" sz="1100" kern="100" dirty="0">
              <a:solidFill>
                <a:srgbClr val="000000"/>
              </a:solidFill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523082" y="3206082"/>
            <a:ext cx="1374600" cy="320154"/>
          </a:xfrm>
          <a:prstGeom prst="roundRect">
            <a:avLst/>
          </a:prstGeom>
          <a:solidFill>
            <a:srgbClr val="FCA904"/>
          </a:solidFill>
          <a:ln w="19050">
            <a:solidFill>
              <a:srgbClr val="FCA9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300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＼</a:t>
            </a:r>
            <a:r>
              <a:rPr lang="ja-JP" sz="1400" b="1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アドバイス</a:t>
            </a:r>
            <a:r>
              <a:rPr lang="ja-JP" altLang="en-US" sz="1300" kern="100" dirty="0">
                <a:solidFill>
                  <a:srgbClr val="FFFFFF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／</a:t>
            </a:r>
            <a:endParaRPr lang="ja-JP" sz="13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247963" y="7240361"/>
            <a:ext cx="2063393" cy="900540"/>
            <a:chOff x="247963" y="8220288"/>
            <a:chExt cx="2063393" cy="983663"/>
          </a:xfrm>
        </p:grpSpPr>
        <p:sp>
          <p:nvSpPr>
            <p:cNvPr id="46" name="角丸四角形 45"/>
            <p:cNvSpPr/>
            <p:nvPr/>
          </p:nvSpPr>
          <p:spPr>
            <a:xfrm>
              <a:off x="247963" y="8220288"/>
              <a:ext cx="2063393" cy="972993"/>
            </a:xfrm>
            <a:prstGeom prst="roundRect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253832" y="8322726"/>
              <a:ext cx="13235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消費生活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FAQ</a:t>
              </a: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（チャットボット）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はこちら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→</a:t>
              </a: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492335" y="8973119"/>
              <a:ext cx="7070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大阪府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HP</a:t>
              </a:r>
              <a:endParaRPr kumimoji="1" lang="ja-JP" altLang="en-US" sz="9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2419131" y="7239562"/>
            <a:ext cx="2058712" cy="889169"/>
            <a:chOff x="2419131" y="7220321"/>
            <a:chExt cx="2058712" cy="1005976"/>
          </a:xfrm>
        </p:grpSpPr>
        <p:sp>
          <p:nvSpPr>
            <p:cNvPr id="51" name="角丸四角形 50"/>
            <p:cNvSpPr/>
            <p:nvPr/>
          </p:nvSpPr>
          <p:spPr>
            <a:xfrm>
              <a:off x="2419131" y="7220321"/>
              <a:ext cx="2058712" cy="1005976"/>
            </a:xfrm>
            <a:prstGeom prst="roundRect">
              <a:avLst/>
            </a:prstGeom>
            <a:solidFill>
              <a:srgbClr val="7EC234"/>
            </a:solidFill>
            <a:ln w="12700">
              <a:solidFill>
                <a:srgbClr val="7EC2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2423178" y="7313601"/>
              <a:ext cx="13235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若者向け</a:t>
              </a:r>
              <a:endPara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消費生活情報</a:t>
              </a:r>
              <a:endPara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サイト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はこちら→</a:t>
              </a: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627698" y="7989728"/>
              <a:ext cx="709760" cy="230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大阪市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HP</a:t>
              </a:r>
              <a:endParaRPr kumimoji="1" lang="ja-JP" altLang="en-US" sz="9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4553366" y="7223526"/>
            <a:ext cx="2814087" cy="932806"/>
            <a:chOff x="4614316" y="7387462"/>
            <a:chExt cx="2753137" cy="1061695"/>
          </a:xfrm>
        </p:grpSpPr>
        <p:sp>
          <p:nvSpPr>
            <p:cNvPr id="61" name="角丸四角形 60"/>
            <p:cNvSpPr/>
            <p:nvPr/>
          </p:nvSpPr>
          <p:spPr>
            <a:xfrm>
              <a:off x="4614316" y="7415275"/>
              <a:ext cx="2697388" cy="1012612"/>
            </a:xfrm>
            <a:prstGeom prst="roundRect">
              <a:avLst>
                <a:gd name="adj" fmla="val 18334"/>
              </a:avLst>
            </a:prstGeom>
            <a:solidFill>
              <a:srgbClr val="00A8B0"/>
            </a:solidFill>
            <a:ln w="12700">
              <a:solidFill>
                <a:srgbClr val="00A8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62" name="フローチャート: 処理 61"/>
            <p:cNvSpPr/>
            <p:nvPr/>
          </p:nvSpPr>
          <p:spPr>
            <a:xfrm>
              <a:off x="4670065" y="7387462"/>
              <a:ext cx="2697388" cy="491596"/>
            </a:xfrm>
            <a:prstGeom prst="flowChartProcess">
              <a:avLst/>
            </a:prstGeom>
            <a:noFill/>
            <a:ln w="28575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300" b="1" kern="100" dirty="0">
                  <a:solidFill>
                    <a:srgbClr val="FFFFFF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被害にあっても、あきらめないで</a:t>
              </a:r>
              <a:endParaRPr lang="ja-JP" sz="13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300" b="1" kern="100" dirty="0">
                  <a:solidFill>
                    <a:srgbClr val="FFFFFF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消費者ホットライン</a:t>
              </a:r>
              <a:endParaRPr lang="ja-JP" sz="13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4" name="フローチャート: 処理 63"/>
            <p:cNvSpPr/>
            <p:nvPr/>
          </p:nvSpPr>
          <p:spPr>
            <a:xfrm>
              <a:off x="4667889" y="7765261"/>
              <a:ext cx="2697388" cy="683896"/>
            </a:xfrm>
            <a:prstGeom prst="flowChartProcess">
              <a:avLst/>
            </a:prstGeom>
            <a:noFill/>
            <a:ln w="28575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2200" b="1" kern="100" dirty="0">
                  <a:solidFill>
                    <a:srgbClr val="FFFF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☎１８８（いやや！）</a:t>
              </a:r>
              <a:endParaRPr lang="ja-JP" sz="1050" b="1" kern="100" dirty="0">
                <a:solidFill>
                  <a:srgbClr val="FFFF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ja-JP" sz="1200" b="1" kern="100" dirty="0">
                  <a:solidFill>
                    <a:srgbClr val="FFFF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※局番なし</a:t>
              </a:r>
              <a:endParaRPr lang="ja-JP" sz="1050" b="1" kern="100" dirty="0">
                <a:solidFill>
                  <a:srgbClr val="FFFF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810B8590-A139-4048-A56F-6D665566A1A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646" r="12847"/>
          <a:stretch/>
        </p:blipFill>
        <p:spPr>
          <a:xfrm>
            <a:off x="5299170" y="4241325"/>
            <a:ext cx="1848388" cy="1584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6D957671-1BDB-4FAB-84AF-DA2AE52FB83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1155" t="2292" r="47608" b="37977"/>
          <a:stretch/>
        </p:blipFill>
        <p:spPr>
          <a:xfrm>
            <a:off x="6114527" y="-120192"/>
            <a:ext cx="614168" cy="685095"/>
          </a:xfrm>
          <a:prstGeom prst="rect">
            <a:avLst/>
          </a:prstGeom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B3C77496-6C5F-4155-879B-900FC3C513A8}"/>
              </a:ext>
            </a:extLst>
          </p:cNvPr>
          <p:cNvSpPr/>
          <p:nvPr/>
        </p:nvSpPr>
        <p:spPr>
          <a:xfrm>
            <a:off x="4611372" y="1212400"/>
            <a:ext cx="2478044" cy="1915384"/>
          </a:xfrm>
          <a:prstGeom prst="roundRect">
            <a:avLst>
              <a:gd name="adj" fmla="val 929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70C4FA0-D1EA-426E-8696-9E4FCBC222DE}"/>
              </a:ext>
            </a:extLst>
          </p:cNvPr>
          <p:cNvSpPr txBox="1"/>
          <p:nvPr/>
        </p:nvSpPr>
        <p:spPr>
          <a:xfrm>
            <a:off x="5009202" y="2759657"/>
            <a:ext cx="176843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内職・副業の相談割合</a:t>
            </a:r>
          </a:p>
        </p:txBody>
      </p:sp>
      <p:graphicFrame>
        <p:nvGraphicFramePr>
          <p:cNvPr id="27" name="グラフ 26">
            <a:extLst>
              <a:ext uri="{FF2B5EF4-FFF2-40B4-BE49-F238E27FC236}">
                <a16:creationId xmlns:a16="http://schemas.microsoft.com/office/drawing/2014/main" id="{CFC0EDB3-A042-74DC-8D76-1669051C08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213693"/>
              </p:ext>
            </p:extLst>
          </p:nvPr>
        </p:nvGraphicFramePr>
        <p:xfrm>
          <a:off x="4692324" y="1328479"/>
          <a:ext cx="2265745" cy="1573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D16B9064-7181-7CAF-E603-DE35B5721981}"/>
              </a:ext>
            </a:extLst>
          </p:cNvPr>
          <p:cNvSpPr/>
          <p:nvPr/>
        </p:nvSpPr>
        <p:spPr>
          <a:xfrm>
            <a:off x="4622304" y="754467"/>
            <a:ext cx="2474195" cy="589109"/>
          </a:xfrm>
          <a:prstGeom prst="wedgeRoundRectCallout">
            <a:avLst>
              <a:gd name="adj1" fmla="val 8463"/>
              <a:gd name="adj2" fmla="val 98208"/>
              <a:gd name="adj3" fmla="val 16667"/>
            </a:avLst>
          </a:prstGeom>
          <a:solidFill>
            <a:srgbClr val="5B9BD5"/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歳未満</a:t>
            </a:r>
            <a:r>
              <a:rPr kumimoji="1"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からの相談が</a:t>
            </a:r>
            <a:endParaRPr kumimoji="1" lang="en-US" altLang="ja-JP" sz="1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約４割</a:t>
            </a:r>
            <a:r>
              <a:rPr kumimoji="1"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！！</a:t>
            </a:r>
            <a:endParaRPr kumimoji="1" lang="en-US" altLang="ja-JP" sz="1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2" name="角丸四角形 50">
            <a:extLst>
              <a:ext uri="{FF2B5EF4-FFF2-40B4-BE49-F238E27FC236}">
                <a16:creationId xmlns:a16="http://schemas.microsoft.com/office/drawing/2014/main" id="{C902C9B0-EE98-46FF-A138-47A376C28186}"/>
              </a:ext>
            </a:extLst>
          </p:cNvPr>
          <p:cNvSpPr/>
          <p:nvPr/>
        </p:nvSpPr>
        <p:spPr>
          <a:xfrm>
            <a:off x="4692324" y="1924259"/>
            <a:ext cx="842243" cy="335588"/>
          </a:xfrm>
          <a:prstGeom prst="roundRect">
            <a:avLst/>
          </a:prstGeom>
          <a:solidFill>
            <a:srgbClr val="D5EFE7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歳以上</a:t>
            </a:r>
          </a:p>
        </p:txBody>
      </p:sp>
      <p:sp>
        <p:nvSpPr>
          <p:cNvPr id="43" name="角丸四角形 50">
            <a:extLst>
              <a:ext uri="{FF2B5EF4-FFF2-40B4-BE49-F238E27FC236}">
                <a16:creationId xmlns:a16="http://schemas.microsoft.com/office/drawing/2014/main" id="{578D0B66-87D3-4922-BBD7-D10BBFA532DA}"/>
              </a:ext>
            </a:extLst>
          </p:cNvPr>
          <p:cNvSpPr/>
          <p:nvPr/>
        </p:nvSpPr>
        <p:spPr>
          <a:xfrm>
            <a:off x="6172216" y="1908350"/>
            <a:ext cx="842243" cy="335588"/>
          </a:xfrm>
          <a:prstGeom prst="roundRect">
            <a:avLst/>
          </a:prstGeom>
          <a:solidFill>
            <a:srgbClr val="BDD4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歳未満</a:t>
            </a:r>
          </a:p>
        </p:txBody>
      </p:sp>
      <p:pic>
        <p:nvPicPr>
          <p:cNvPr id="1043" name="BarCodeCtrl1">
            <a:extLst>
              <a:ext uri="{FF2B5EF4-FFF2-40B4-BE49-F238E27FC236}">
                <a16:creationId xmlns:a16="http://schemas.microsoft.com/office/drawing/2014/main" id="{89ACD73C-2DC6-3038-7993-E9673C999C07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358" y="7283386"/>
            <a:ext cx="711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F2DBA7-82D6-33DC-2AAE-46D7F7A12130}"/>
              </a:ext>
            </a:extLst>
          </p:cNvPr>
          <p:cNvSpPr txBox="1"/>
          <p:nvPr/>
        </p:nvSpPr>
        <p:spPr>
          <a:xfrm>
            <a:off x="523082" y="3599669"/>
            <a:ext cx="62545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●「ＳＮＳ」の広告をきっかけに、「ＳＮＳ」の電話やチャットを利用した勧誘での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詐欺的な副業や投資の被害にあうトラブルが増えています。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>
              <a:lnSpc>
                <a:spcPts val="600"/>
              </a:lnSpc>
            </a:pP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「ＳＮＳ」でしか連絡が取れない勧誘者の話をうのみにしないよう</a:t>
            </a:r>
            <a:endParaRPr kumimoji="1" lang="en-US" altLang="ja-JP" sz="1200" b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にしましょう。</a:t>
            </a:r>
            <a:endParaRPr kumimoji="1" lang="en-US" altLang="ja-JP" sz="1200" b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>
              <a:lnSpc>
                <a:spcPts val="600"/>
              </a:lnSpc>
            </a:pP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「ＳＮＳ」の電話で勧誘を受けて契約した場合は、特定商取引法の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電話勧誘販売に該当し、クーリング・オフ制度の対象となります。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>
              <a:lnSpc>
                <a:spcPts val="600"/>
              </a:lnSpc>
            </a:pP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　副業や投資のためにクレジットカード決済や消費者金融での借金を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勧められた場合は、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はっきりと断りましょう。</a:t>
            </a:r>
            <a:endParaRPr kumimoji="1" lang="en-US" altLang="ja-JP" sz="1200" b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>
              <a:lnSpc>
                <a:spcPts val="600"/>
              </a:lnSpc>
            </a:pP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　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困ったときや、トラブルになったときは、</a:t>
            </a:r>
            <a:endParaRPr kumimoji="1" lang="en-US" altLang="ja-JP" sz="1200" b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44475"/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 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お住まいの市町村の消費生活相談窓口にご相談ください！</a:t>
            </a:r>
          </a:p>
          <a:p>
            <a:pPr marL="244475"/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B0EE738-2220-4D7D-A0DD-074377CD96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92335" y="7286058"/>
            <a:ext cx="688908" cy="682811"/>
          </a:xfrm>
          <a:prstGeom prst="rect">
            <a:avLst/>
          </a:prstGeom>
        </p:spPr>
      </p:pic>
      <p:pic>
        <p:nvPicPr>
          <p:cNvPr id="75" name="図 74">
            <a:extLst>
              <a:ext uri="{FF2B5EF4-FFF2-40B4-BE49-F238E27FC236}">
                <a16:creationId xmlns:a16="http://schemas.microsoft.com/office/drawing/2014/main" id="{D6DE272A-0D1B-4126-BF53-538B9E1A67FE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103" y="8269790"/>
            <a:ext cx="996315" cy="998855"/>
          </a:xfrm>
          <a:prstGeom prst="rect">
            <a:avLst/>
          </a:prstGeom>
        </p:spPr>
      </p:pic>
      <p:pic>
        <p:nvPicPr>
          <p:cNvPr id="40" name="Picture 2">
            <a:extLst>
              <a:ext uri="{FF2B5EF4-FFF2-40B4-BE49-F238E27FC236}">
                <a16:creationId xmlns:a16="http://schemas.microsoft.com/office/drawing/2014/main" id="{52D06C93-DF68-4F66-B8F9-BE53716CC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982" y="2250200"/>
            <a:ext cx="1020214" cy="94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テキスト ボックス 188">
            <a:extLst>
              <a:ext uri="{FF2B5EF4-FFF2-40B4-BE49-F238E27FC236}">
                <a16:creationId xmlns:a16="http://schemas.microsoft.com/office/drawing/2014/main" id="{1A28E764-F6E9-4017-848C-B0FDEB4B21E8}"/>
              </a:ext>
            </a:extLst>
          </p:cNvPr>
          <p:cNvSpPr txBox="1"/>
          <p:nvPr/>
        </p:nvSpPr>
        <p:spPr>
          <a:xfrm>
            <a:off x="254776" y="9391494"/>
            <a:ext cx="7063740" cy="1198412"/>
          </a:xfrm>
          <a:prstGeom prst="rect">
            <a:avLst/>
          </a:prstGeom>
          <a:solidFill>
            <a:schemeClr val="lt1"/>
          </a:solidFill>
          <a:ln w="19050"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kern="100" dirty="0">
                <a:solidFill>
                  <a:srgbClr val="00206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はじまります！国勢調査 </a:t>
            </a:r>
            <a:r>
              <a:rPr lang="ja-JP" altLang="en-US" sz="1400" kern="1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インターネット回答でかんたん便利に！</a:t>
            </a:r>
            <a:endParaRPr lang="en-US" altLang="ja-JP" sz="1400" kern="100" dirty="0">
              <a:solidFill>
                <a:srgbClr val="002060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000"/>
              </a:lnSpc>
              <a:spcAft>
                <a:spcPts val="0"/>
              </a:spcAft>
            </a:pP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7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国勢調査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2025(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総務省統計局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キャンペーンサイトはこちらから →</a:t>
            </a:r>
            <a:endParaRPr lang="en-US" altLang="ja-JP" sz="12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7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12"/>
              </a:rPr>
              <a:t>https://www.kokusei2025.go.jp/</a:t>
            </a:r>
            <a:endParaRPr lang="en-US" altLang="ja-JP" sz="10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お問合せ：大阪府総務部統計課人口・社会グループ　</a:t>
            </a:r>
            <a:r>
              <a:rPr lang="en-US" altLang="ja-JP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06-6210-9197</a:t>
            </a:r>
            <a:r>
              <a:rPr lang="ja-JP" altLang="en-US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06-6614-6921</a:t>
            </a:r>
          </a:p>
          <a:p>
            <a:pPr algn="just">
              <a:spcAft>
                <a:spcPts val="0"/>
              </a:spcAft>
            </a:pPr>
            <a:endParaRPr lang="en-US" altLang="ja-JP" sz="12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C541630-8216-4772-8CF6-DCA7D346AD0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812" y="9403313"/>
            <a:ext cx="915730" cy="92361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063BC5E-A962-46F1-AD98-B5525955254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526" y="9449253"/>
            <a:ext cx="774217" cy="82269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1BD5EC7-A34B-42C0-B3A7-7A62B84F99E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196" y="9724397"/>
            <a:ext cx="547551" cy="54755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4CDF132-7B80-4867-B145-F8AF3703E8C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54512" y="8277545"/>
            <a:ext cx="1426588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589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1139</Words>
  <Application>Microsoft Office PowerPoint</Application>
  <PresentationFormat>ユーザー設定</PresentationFormat>
  <Paragraphs>100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HGP創英角ｺﾞｼｯｸUB</vt:lpstr>
      <vt:lpstr>游ゴシック</vt:lpstr>
      <vt:lpstr>Arial</vt:lpstr>
      <vt:lpstr>Calibri</vt:lpstr>
      <vt:lpstr>Calibri Light</vt:lpstr>
      <vt:lpstr>Century</vt:lpstr>
      <vt:lpstr>Segoe UI Symbol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2025-10-03T01:21:33Z</dcterms:modified>
</cp:coreProperties>
</file>