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D290"/>
    <a:srgbClr val="CC6600"/>
    <a:srgbClr val="E6B64A"/>
    <a:srgbClr val="FF6199"/>
    <a:srgbClr val="FFE5EE"/>
    <a:srgbClr val="BFBFCE"/>
    <a:srgbClr val="FFD1E1"/>
    <a:srgbClr val="FFC5DA"/>
    <a:srgbClr val="FF7DAB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295" autoAdjust="0"/>
    <p:restoredTop sz="85961" autoAdjust="0"/>
  </p:normalViewPr>
  <p:slideViewPr>
    <p:cSldViewPr snapToGrid="0">
      <p:cViewPr varScale="1">
        <p:scale>
          <a:sx n="62" d="100"/>
          <a:sy n="62" d="100"/>
        </p:scale>
        <p:origin x="18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082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BBD080B2-087E-401D-916F-8754C22E37FB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403" y="4782900"/>
            <a:ext cx="5446396" cy="3913425"/>
          </a:xfrm>
          <a:prstGeom prst="rect">
            <a:avLst/>
          </a:prstGeom>
        </p:spPr>
        <p:txBody>
          <a:bodyPr vert="horz" lIns="91559" tIns="45779" rIns="91559" bIns="4577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082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8E6F72CD-3F07-4FAD-BDCB-01DBBF1E2C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7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6F72CD-3F07-4FAD-BDCB-01DBBF1E2C2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631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2D7A-22E4-4DD6-BF05-26B4E527BA71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8841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2D7A-22E4-4DD6-BF05-26B4E527BA71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65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2D7A-22E4-4DD6-BF05-26B4E527BA71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9597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2D7A-22E4-4DD6-BF05-26B4E527BA71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6543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2D7A-22E4-4DD6-BF05-26B4E527BA71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2785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2D7A-22E4-4DD6-BF05-26B4E527BA71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6375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2D7A-22E4-4DD6-BF05-26B4E527BA71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863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2D7A-22E4-4DD6-BF05-26B4E527BA71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885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2D7A-22E4-4DD6-BF05-26B4E527BA71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957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 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2D7A-22E4-4DD6-BF05-26B4E527BA71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039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2D7A-22E4-4DD6-BF05-26B4E527BA71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388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E2D7A-22E4-4DD6-BF05-26B4E527BA71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2CAEC-05F4-48B6-B89A-0499618E79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774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aa.go.jp/policies/policy/consumer_system/consumer_contract_act/2022_contents_002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www.pref.osaka.lg.jp/o130160/jumachi/genzyo/index.html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1.png"/><Relationship Id="rId3" Type="http://schemas.openxmlformats.org/officeDocument/2006/relationships/hyperlink" Target="https://www.pref.osaka.lg.jp/soshikikarasagasu/shouhi/index.html" TargetMode="External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hyperlink" Target="https://www.pref.osaka.lg.jp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ity.osaka.lg.jp/contents/wdu010/troublesoudan/" TargetMode="External"/><Relationship Id="rId11" Type="http://schemas.openxmlformats.org/officeDocument/2006/relationships/image" Target="../media/image9.png"/><Relationship Id="rId5" Type="http://schemas.openxmlformats.org/officeDocument/2006/relationships/image" Target="../media/image5.png"/><Relationship Id="rId10" Type="http://schemas.openxmlformats.org/officeDocument/2006/relationships/hyperlink" Target="https://www.expo2025.or.jp/tickets-index/" TargetMode="External"/><Relationship Id="rId4" Type="http://schemas.openxmlformats.org/officeDocument/2006/relationships/hyperlink" Target="https://www.city.osaka.lg.jp/lnet/" TargetMode="External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/>
          <p:cNvSpPr txBox="1"/>
          <p:nvPr/>
        </p:nvSpPr>
        <p:spPr>
          <a:xfrm>
            <a:off x="-2495" y="0"/>
            <a:ext cx="7562170" cy="205420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>
            <a:off x="0" y="0"/>
            <a:ext cx="7559675" cy="10691813"/>
          </a:xfrm>
          <a:prstGeom prst="rect">
            <a:avLst/>
          </a:prstGeom>
          <a:noFill/>
          <a:ln w="88900">
            <a:solidFill>
              <a:srgbClr val="C55A1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828FF3FE-985A-4A60-97A2-A33261242B15}"/>
              </a:ext>
            </a:extLst>
          </p:cNvPr>
          <p:cNvGrpSpPr/>
          <p:nvPr/>
        </p:nvGrpSpPr>
        <p:grpSpPr>
          <a:xfrm>
            <a:off x="5641086" y="687709"/>
            <a:ext cx="1162050" cy="1143645"/>
            <a:chOff x="5421630" y="673993"/>
            <a:chExt cx="1162050" cy="1143645"/>
          </a:xfrm>
        </p:grpSpPr>
        <p:sp>
          <p:nvSpPr>
            <p:cNvPr id="11" name="円/楕円 1"/>
            <p:cNvSpPr/>
            <p:nvPr/>
          </p:nvSpPr>
          <p:spPr>
            <a:xfrm>
              <a:off x="5421630" y="673993"/>
              <a:ext cx="1162050" cy="1143645"/>
            </a:xfrm>
            <a:prstGeom prst="ellipse">
              <a:avLst/>
            </a:prstGeom>
            <a:solidFill>
              <a:srgbClr val="CD7B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-US" sz="1600" kern="100">
                  <a:solidFill>
                    <a:srgbClr val="FFFFFF"/>
                  </a:solidFill>
                  <a:effectLst/>
                  <a:ea typeface="ＭＳ 明朝" panose="02020609040205080304" pitchFamily="17" charset="-128"/>
                  <a:cs typeface="Times New Roman" panose="02020603050405020304" pitchFamily="18" charset="0"/>
                </a:rPr>
                <a:t> </a:t>
              </a:r>
              <a:endParaRPr lang="ja-JP" sz="1050" kern="100">
                <a:effectLst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  <p:sp>
          <p:nvSpPr>
            <p:cNvPr id="12" name="フローチャート: 処理 11"/>
            <p:cNvSpPr/>
            <p:nvPr/>
          </p:nvSpPr>
          <p:spPr>
            <a:xfrm>
              <a:off x="5488686" y="928347"/>
              <a:ext cx="1061152" cy="619125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-US" sz="2200" kern="100" dirty="0">
                  <a:ln w="9525" cap="rnd" cmpd="sng" algn="ctr">
                    <a:solidFill>
                      <a:srgbClr val="FFFFFF"/>
                    </a:solidFill>
                    <a:prstDash val="solid"/>
                    <a:bevel/>
                  </a:ln>
                  <a:solidFill>
                    <a:srgbClr val="FFFFFF"/>
                  </a:solidFill>
                  <a:effectLst/>
                  <a:ea typeface="ＭＳ 明朝" panose="02020609040205080304" pitchFamily="17" charset="-128"/>
                  <a:cs typeface="Times New Roman" panose="02020603050405020304" pitchFamily="18" charset="0"/>
                </a:rPr>
                <a:t>Vol.</a:t>
              </a:r>
              <a:r>
                <a:rPr lang="en-US" altLang="ja-JP" sz="2200" kern="100" dirty="0">
                  <a:ln w="9525" cap="rnd" cmpd="sng" algn="ctr">
                    <a:solidFill>
                      <a:srgbClr val="FFFFFF"/>
                    </a:solidFill>
                    <a:prstDash val="solid"/>
                    <a:bevel/>
                  </a:ln>
                  <a:solidFill>
                    <a:srgbClr val="FFFFFF"/>
                  </a:solidFill>
                  <a:effectLst/>
                  <a:ea typeface="ＭＳ 明朝" panose="02020609040205080304" pitchFamily="17" charset="-128"/>
                  <a:cs typeface="Times New Roman" panose="02020603050405020304" pitchFamily="18" charset="0"/>
                </a:rPr>
                <a:t>117</a:t>
              </a:r>
              <a:endParaRPr lang="ja-JP" sz="105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フローチャート: 処理 12"/>
          <p:cNvSpPr/>
          <p:nvPr/>
        </p:nvSpPr>
        <p:spPr>
          <a:xfrm>
            <a:off x="6032500" y="93956"/>
            <a:ext cx="1433879" cy="495300"/>
          </a:xfrm>
          <a:prstGeom prst="flowChart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1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20</a:t>
            </a:r>
            <a:r>
              <a:rPr lang="en-US" altLang="ja-JP" sz="1100" kern="10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25</a:t>
            </a:r>
            <a:r>
              <a:rPr lang="ja-JP" sz="1100" kern="100" dirty="0">
                <a:solidFill>
                  <a:srgbClr val="000000"/>
                </a:solidFill>
                <a:effectLst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lang="ja-JP" altLang="en-US" sz="1100" kern="100" dirty="0">
                <a:solidFill>
                  <a:srgbClr val="000000"/>
                </a:solidFill>
                <a:effectLst/>
                <a:ea typeface="BIZ UDPゴシック" panose="020B0400000000000000" pitchFamily="50" charset="-128"/>
                <a:cs typeface="Times New Roman" panose="02020603050405020304" pitchFamily="18" charset="0"/>
              </a:rPr>
              <a:t>２</a:t>
            </a:r>
            <a:r>
              <a:rPr lang="ja-JP" sz="1100" kern="100" dirty="0">
                <a:solidFill>
                  <a:srgbClr val="000000"/>
                </a:solidFill>
                <a:effectLst/>
                <a:ea typeface="BIZ UDPゴシック" panose="020B0400000000000000" pitchFamily="50" charset="-128"/>
                <a:cs typeface="Times New Roman" panose="02020603050405020304" pitchFamily="18" charset="0"/>
              </a:rPr>
              <a:t>月</a:t>
            </a:r>
            <a:r>
              <a:rPr lang="ja-JP" altLang="en-US" sz="1100" kern="100" dirty="0">
                <a:solidFill>
                  <a:srgbClr val="000000"/>
                </a:solidFill>
                <a:ea typeface="BIZ UDPゴシック" panose="020B0400000000000000" pitchFamily="50" charset="-128"/>
                <a:cs typeface="Times New Roman" panose="02020603050405020304" pitchFamily="18" charset="0"/>
              </a:rPr>
              <a:t>発行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5" name="テキスト ボックス 72">
            <a:extLst>
              <a:ext uri="{FF2B5EF4-FFF2-40B4-BE49-F238E27FC236}">
                <a16:creationId xmlns:a16="http://schemas.microsoft.com/office/drawing/2014/main" id="{966B516B-C904-4125-8CCE-A1962B4722F1}"/>
              </a:ext>
            </a:extLst>
          </p:cNvPr>
          <p:cNvSpPr txBox="1"/>
          <p:nvPr/>
        </p:nvSpPr>
        <p:spPr>
          <a:xfrm>
            <a:off x="207540" y="2510263"/>
            <a:ext cx="7162001" cy="7987615"/>
          </a:xfrm>
          <a:prstGeom prst="rect">
            <a:avLst/>
          </a:prstGeom>
          <a:solidFill>
            <a:schemeClr val="lt1"/>
          </a:solidFill>
          <a:ln w="28575">
            <a:solidFill>
              <a:srgbClr val="C55A1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1600"/>
              </a:lnSpc>
              <a:spcAft>
                <a:spcPts val="0"/>
              </a:spcAft>
            </a:pPr>
            <a:r>
              <a:rPr lang="en-US" sz="1200" b="1" kern="100">
                <a:ln>
                  <a:noFill/>
                </a:ln>
                <a:solidFill>
                  <a:srgbClr val="D02D20"/>
                </a:solidFill>
                <a:effectLst/>
                <a:latin typeface="BIZ UDPゴシック" panose="020B04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6" name="横巻き 46">
            <a:extLst>
              <a:ext uri="{FF2B5EF4-FFF2-40B4-BE49-F238E27FC236}">
                <a16:creationId xmlns:a16="http://schemas.microsoft.com/office/drawing/2014/main" id="{0D197A08-EE04-4013-8715-FAA22D942F34}"/>
              </a:ext>
            </a:extLst>
          </p:cNvPr>
          <p:cNvSpPr/>
          <p:nvPr/>
        </p:nvSpPr>
        <p:spPr>
          <a:xfrm>
            <a:off x="486750" y="2054847"/>
            <a:ext cx="6583680" cy="970528"/>
          </a:xfrm>
          <a:prstGeom prst="horizontalScroll">
            <a:avLst/>
          </a:prstGeom>
          <a:solidFill>
            <a:srgbClr val="C55A1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2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引っ越しシーズンのトラブルにご注意ください！</a:t>
            </a:r>
            <a:endParaRPr lang="ja-JP" sz="2200" b="1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9B61FCEA-E5F3-48EF-87B0-EE10942C4F34}"/>
              </a:ext>
            </a:extLst>
          </p:cNvPr>
          <p:cNvSpPr/>
          <p:nvPr/>
        </p:nvSpPr>
        <p:spPr>
          <a:xfrm>
            <a:off x="465266" y="3664112"/>
            <a:ext cx="6629142" cy="28289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6A0D3544-271D-45AB-B476-2D121A3A57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05" y="131387"/>
            <a:ext cx="4754881" cy="1872000"/>
          </a:xfrm>
          <a:prstGeom prst="rect">
            <a:avLst/>
          </a:prstGeom>
        </p:spPr>
      </p:pic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669F736C-CA60-4AB3-9D16-7A2A9BB9E6FB}"/>
              </a:ext>
            </a:extLst>
          </p:cNvPr>
          <p:cNvSpPr/>
          <p:nvPr/>
        </p:nvSpPr>
        <p:spPr>
          <a:xfrm>
            <a:off x="497463" y="6823002"/>
            <a:ext cx="6629142" cy="35389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D0A3143-3D61-4547-ADDD-6A9B0F47984F}"/>
              </a:ext>
            </a:extLst>
          </p:cNvPr>
          <p:cNvSpPr/>
          <p:nvPr/>
        </p:nvSpPr>
        <p:spPr>
          <a:xfrm>
            <a:off x="456269" y="3521764"/>
            <a:ext cx="3687467" cy="396000"/>
          </a:xfrm>
          <a:prstGeom prst="roundRect">
            <a:avLst/>
          </a:prstGeom>
          <a:solidFill>
            <a:srgbClr val="F0D290"/>
          </a:solidFill>
          <a:ln>
            <a:solidFill>
              <a:srgbClr val="F0D2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引っ越しサービスに関するトラブル事例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0D7EA451-A8BE-4D03-B875-DB683DA7370B}"/>
              </a:ext>
            </a:extLst>
          </p:cNvPr>
          <p:cNvSpPr/>
          <p:nvPr/>
        </p:nvSpPr>
        <p:spPr>
          <a:xfrm>
            <a:off x="498922" y="6629066"/>
            <a:ext cx="3685454" cy="396000"/>
          </a:xfrm>
          <a:prstGeom prst="roundRect">
            <a:avLst/>
          </a:prstGeom>
          <a:solidFill>
            <a:srgbClr val="F0D290"/>
          </a:solidFill>
          <a:ln>
            <a:solidFill>
              <a:srgbClr val="F0D2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賃貸住宅の原状回復に関するトラブル事例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D9EDD20-7695-4BC0-8C15-B5A7A9010296}"/>
              </a:ext>
            </a:extLst>
          </p:cNvPr>
          <p:cNvSpPr/>
          <p:nvPr/>
        </p:nvSpPr>
        <p:spPr>
          <a:xfrm>
            <a:off x="545095" y="4633182"/>
            <a:ext cx="1008000" cy="288000"/>
          </a:xfrm>
          <a:prstGeom prst="rect">
            <a:avLst/>
          </a:prstGeom>
          <a:solidFill>
            <a:srgbClr val="F0D290"/>
          </a:solidFill>
          <a:ln>
            <a:solidFill>
              <a:srgbClr val="F0D2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アドバイス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3FCA54C-9DCE-41C3-89D9-1DFA15ABB15F}"/>
              </a:ext>
            </a:extLst>
          </p:cNvPr>
          <p:cNvSpPr txBox="1"/>
          <p:nvPr/>
        </p:nvSpPr>
        <p:spPr>
          <a:xfrm>
            <a:off x="702504" y="2948777"/>
            <a:ext cx="6405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月から４月は引っ越しシーズンです。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引っ越しサービスに関するトラブル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や、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賃貸住宅の原状回復に関するトラブル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にあわないための注意点をご紹介します！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FF6BEE3-41B3-41CB-830E-4C5B16B7ADC3}"/>
              </a:ext>
            </a:extLst>
          </p:cNvPr>
          <p:cNvSpPr txBox="1"/>
          <p:nvPr/>
        </p:nvSpPr>
        <p:spPr>
          <a:xfrm>
            <a:off x="569224" y="7740683"/>
            <a:ext cx="6412222" cy="2621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賃貸借契約が終了した時、借主は賃貸住宅の原状回復を行う義務を負います。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しかし、次の場合は原状回復の義務はありません。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58775" indent="-176213">
              <a:buFont typeface="Wingdings" panose="05000000000000000000" pitchFamily="2" charset="2"/>
              <a:buChar char="l"/>
            </a:pP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借主の責任によるものではない損傷等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58775" indent="-176213">
              <a:buFont typeface="Wingdings" panose="05000000000000000000" pitchFamily="2" charset="2"/>
              <a:buChar char="l"/>
            </a:pP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普通に使っていて生じた損耗（通常損耗）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58775" indent="-176213">
              <a:buFont typeface="Wingdings" panose="05000000000000000000" pitchFamily="2" charset="2"/>
              <a:buChar char="l"/>
            </a:pP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年月の経過による損耗・毀損（きそん）（経年変化）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 例：家具の設置による床のへこみ、日照などの自然現象によるクロスの変色　など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500"/>
              </a:lnSpc>
            </a:pP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3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入居時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には賃貸住宅の現状をよく確認し、記録に残しておくことが大切です。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3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退去時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には精算内容をよく確認し、納得できない点は貸主側に説明を求めましょう。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500"/>
              </a:lnSpc>
            </a:pP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詳しくは、大阪府で作成している「賃貸住宅の原状回復トラブルを防止する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ために（大阪府版ガイドライン） 」をご覧ください。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下記の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URL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または二次元コードからアクセスしていただけます。　　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en-US" altLang="ja-JP" sz="1150" dirty="0">
                <a:latin typeface="BIZ UDPゴシック" panose="020B0400000000000000" pitchFamily="50" charset="-128"/>
                <a:ea typeface="BIZ UDPゴシック" panose="020B0400000000000000" pitchFamily="50" charset="-128"/>
                <a:hlinkClick r:id="rId4"/>
              </a:rPr>
              <a:t>https://www.pref.osaka.lg.jp/o130160/jumachi/genzyo/index.html</a:t>
            </a:r>
            <a:endParaRPr kumimoji="1" lang="en-US" altLang="ja-JP" sz="11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75B8805-A07F-4173-A31F-24F9B35F5B4E}"/>
              </a:ext>
            </a:extLst>
          </p:cNvPr>
          <p:cNvSpPr txBox="1"/>
          <p:nvPr/>
        </p:nvSpPr>
        <p:spPr>
          <a:xfrm>
            <a:off x="553410" y="3903219"/>
            <a:ext cx="647026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引っ越し後、テーブルに傷がついていることに気づいた。引っ越し事業者に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修理代を負担してほしいと伝えたが、数週間経過していることを理由に断られた。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家具の破損は、引っ越し後どのくらいの期間内に申し出る必要があるか。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3E0E819-932D-410C-A94F-BEF7C04DC191}"/>
              </a:ext>
            </a:extLst>
          </p:cNvPr>
          <p:cNvSpPr txBox="1"/>
          <p:nvPr/>
        </p:nvSpPr>
        <p:spPr>
          <a:xfrm>
            <a:off x="574422" y="4948441"/>
            <a:ext cx="6469200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引っ越しの契約では、多くの事業者が、国が定めた標準引越運送約款（以下、標準約款）を使用しています。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300" b="0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標準約款では、引っ越しによる家具の破損について消費者が申し出る期間は</a:t>
            </a:r>
            <a:r>
              <a:rPr lang="ja-JP" altLang="en-US" sz="1200" b="1" i="0" u="sng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引っ越しの荷物を受け取った日から</a:t>
            </a:r>
            <a:r>
              <a:rPr lang="en-US" altLang="ja-JP" sz="1200" b="1" i="0" u="sng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200" b="1" i="0" u="sng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カ月以内</a:t>
            </a:r>
            <a:r>
              <a:rPr lang="ja-JP" altLang="en-US" sz="1300" b="0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とされています。</a:t>
            </a:r>
            <a:endParaRPr lang="en-US" altLang="ja-JP" sz="1300" b="0" i="0" dirty="0">
              <a:solidFill>
                <a:srgbClr val="000000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300" b="0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引っ越し作業日から時間がたつと、荷物の破損等の原因がわからなくなる可能性があります。</a:t>
            </a:r>
            <a:r>
              <a:rPr lang="ja-JP" altLang="en-US" sz="1300" b="1" i="0" u="sng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作業終了後、速やかに荷物の紛失や破損、機器類の動作を確認</a:t>
            </a:r>
            <a:r>
              <a:rPr lang="ja-JP" altLang="en-US" sz="1300" b="0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し、問題があれば</a:t>
            </a:r>
            <a:r>
              <a:rPr lang="ja-JP" altLang="en-US" sz="1300" b="1" i="0" u="sng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早急に事業者に連絡する</a:t>
            </a:r>
            <a:r>
              <a:rPr lang="ja-JP" altLang="en-US" sz="1300" b="0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ことが大切です！</a:t>
            </a: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D55343EE-E4A3-4CF3-8031-1D7FAACFCE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3027" y="3463889"/>
            <a:ext cx="1023760" cy="1140680"/>
          </a:xfrm>
          <a:prstGeom prst="rect">
            <a:avLst/>
          </a:prstGeom>
        </p:spPr>
      </p:pic>
      <p:pic>
        <p:nvPicPr>
          <p:cNvPr id="36" name="図 35">
            <a:hlinkClick r:id="rId6"/>
            <a:extLst>
              <a:ext uri="{FF2B5EF4-FFF2-40B4-BE49-F238E27FC236}">
                <a16:creationId xmlns:a16="http://schemas.microsoft.com/office/drawing/2014/main" id="{2BC2E71A-0676-4685-B0A6-B50FB360AB3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9862" y="9513172"/>
            <a:ext cx="802350" cy="802350"/>
          </a:xfrm>
          <a:prstGeom prst="rect">
            <a:avLst/>
          </a:prstGeom>
        </p:spPr>
      </p:pic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E2318FCD-0DCA-4412-B0EA-E016B6DAA5A2}"/>
              </a:ext>
            </a:extLst>
          </p:cNvPr>
          <p:cNvSpPr txBox="1"/>
          <p:nvPr/>
        </p:nvSpPr>
        <p:spPr>
          <a:xfrm>
            <a:off x="656345" y="7000176"/>
            <a:ext cx="647026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年以上住んだ賃貸アパートを退去時に、クロスの張替えなど高額な原状回復費を請求された。全額支払う必要があるか。</a:t>
            </a:r>
          </a:p>
        </p:txBody>
      </p:sp>
      <p:pic>
        <p:nvPicPr>
          <p:cNvPr id="41" name="図 40">
            <a:extLst>
              <a:ext uri="{FF2B5EF4-FFF2-40B4-BE49-F238E27FC236}">
                <a16:creationId xmlns:a16="http://schemas.microsoft.com/office/drawing/2014/main" id="{5BC21C53-3250-44E2-A393-7127449FFF1F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5646" r="12847"/>
          <a:stretch/>
        </p:blipFill>
        <p:spPr>
          <a:xfrm>
            <a:off x="5955665" y="7669793"/>
            <a:ext cx="1194563" cy="1023696"/>
          </a:xfrm>
          <a:prstGeom prst="rect">
            <a:avLst/>
          </a:prstGeom>
        </p:spPr>
      </p:pic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1E04CF33-4F68-45D6-8828-517A66F6083B}"/>
              </a:ext>
            </a:extLst>
          </p:cNvPr>
          <p:cNvSpPr/>
          <p:nvPr/>
        </p:nvSpPr>
        <p:spPr>
          <a:xfrm>
            <a:off x="545095" y="7487498"/>
            <a:ext cx="1008000" cy="288000"/>
          </a:xfrm>
          <a:prstGeom prst="rect">
            <a:avLst/>
          </a:prstGeom>
          <a:solidFill>
            <a:srgbClr val="F0D290"/>
          </a:solidFill>
          <a:ln>
            <a:solidFill>
              <a:srgbClr val="F0D2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アドバイス</a:t>
            </a:r>
          </a:p>
        </p:txBody>
      </p:sp>
    </p:spTree>
    <p:extLst>
      <p:ext uri="{BB962C8B-B14F-4D97-AF65-F5344CB8AC3E}">
        <p14:creationId xmlns:p14="http://schemas.microsoft.com/office/powerpoint/2010/main" val="3414229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DE41840-27EE-6F08-DA3F-352293F4D0AB}"/>
              </a:ext>
            </a:extLst>
          </p:cNvPr>
          <p:cNvSpPr/>
          <p:nvPr/>
        </p:nvSpPr>
        <p:spPr>
          <a:xfrm>
            <a:off x="192654" y="6593305"/>
            <a:ext cx="7193197" cy="14611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569CAC4-51D8-4F6F-C5BF-86687CE5B79A}"/>
              </a:ext>
            </a:extLst>
          </p:cNvPr>
          <p:cNvSpPr/>
          <p:nvPr/>
        </p:nvSpPr>
        <p:spPr>
          <a:xfrm>
            <a:off x="148274" y="283145"/>
            <a:ext cx="7193197" cy="57959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/>
          <p:cNvSpPr/>
          <p:nvPr/>
        </p:nvSpPr>
        <p:spPr>
          <a:xfrm>
            <a:off x="0" y="0"/>
            <a:ext cx="7559675" cy="10691813"/>
          </a:xfrm>
          <a:prstGeom prst="rect">
            <a:avLst/>
          </a:prstGeom>
          <a:noFill/>
          <a:ln w="88900">
            <a:solidFill>
              <a:srgbClr val="C55A1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5" name="テキスト ボックス 42"/>
          <p:cNvSpPr txBox="1"/>
          <p:nvPr/>
        </p:nvSpPr>
        <p:spPr>
          <a:xfrm>
            <a:off x="247964" y="9346108"/>
            <a:ext cx="7063740" cy="1174012"/>
          </a:xfrm>
          <a:prstGeom prst="rect">
            <a:avLst/>
          </a:prstGeom>
          <a:solidFill>
            <a:schemeClr val="lt1"/>
          </a:solidFill>
          <a:ln w="22225" cmpd="sng">
            <a:solidFill>
              <a:srgbClr val="B4413C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300" b="1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大阪府消費生活センター</a:t>
            </a:r>
            <a:r>
              <a:rPr kumimoji="0" lang="ja-JP" altLang="en-US" sz="14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 </a:t>
            </a:r>
            <a:r>
              <a:rPr kumimoji="0" lang="ja-JP" altLang="en-US" sz="1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☎</a:t>
            </a:r>
            <a:r>
              <a:rPr kumimoji="0" lang="en-US" altLang="ja-JP" sz="1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06-6616-0888</a:t>
            </a:r>
            <a:endParaRPr kumimoji="0" lang="en-US" altLang="ja-JP" sz="1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ホームページ：</a:t>
            </a:r>
            <a:r>
              <a:rPr kumimoji="0" lang="en-US" altLang="ja-JP" sz="1200" b="1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  <a:hlinkClick r:id="rId2"/>
              </a:rPr>
              <a:t>https://www.pref.osaka.lg.jp/</a:t>
            </a:r>
            <a:endParaRPr lang="en-US" altLang="ja-JP" sz="1200" b="1" kern="100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1076325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1" i="0" u="none" strike="noStrike" kern="1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  <a:hlinkClick r:id="rId3"/>
              </a:rPr>
              <a:t>soshikikarasagasu</a:t>
            </a:r>
            <a:r>
              <a:rPr kumimoji="0" lang="en-US" altLang="ja-JP" sz="1200" b="1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  <a:hlinkClick r:id="rId3"/>
              </a:rPr>
              <a:t>/shouhi/index.html</a:t>
            </a:r>
            <a:endParaRPr kumimoji="0" lang="en-US" altLang="ja-JP" sz="1400" b="1" i="0" u="none" strike="noStrike" kern="1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1076325" algn="just" defTabSz="457200" rtl="0" eaLnBrk="1" fontAlgn="auto" latinLnBrk="0" hangingPunct="1">
              <a:lnSpc>
                <a:spcPts val="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300" b="1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大阪市消費者センター</a:t>
            </a:r>
            <a:r>
              <a:rPr kumimoji="0" lang="ja-JP" altLang="en-US" sz="13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</a:t>
            </a:r>
            <a:r>
              <a:rPr kumimoji="0" lang="ja-JP" altLang="en-US" sz="1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☎</a:t>
            </a:r>
            <a:r>
              <a:rPr kumimoji="0" lang="en-US" altLang="ja-JP" sz="1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06-6614-0999</a:t>
            </a:r>
            <a:endParaRPr kumimoji="0" lang="en-US" altLang="ja-JP" sz="1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1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ホームページ：</a:t>
            </a:r>
            <a:r>
              <a:rPr kumimoji="0" lang="en-US" altLang="ja-JP" sz="1200" b="1" i="0" u="none" strike="noStrike" kern="1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  <a:hlinkClick r:id="rId4"/>
              </a:rPr>
              <a:t>https://www.city.osaka.lg.jp/lnet/</a:t>
            </a:r>
            <a:endParaRPr kumimoji="0" lang="en-US" altLang="ja-JP" sz="1200" b="1" i="0" u="none" strike="noStrike" kern="1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sng" strike="noStrike" kern="100" cap="none" spc="0" normalizeH="0" baseline="0" noProof="0" dirty="0">
              <a:ln>
                <a:noFill/>
              </a:ln>
              <a:solidFill>
                <a:srgbClr val="0563C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66" name="図 65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4123" y="9433686"/>
            <a:ext cx="996315" cy="998855"/>
          </a:xfrm>
          <a:prstGeom prst="rect">
            <a:avLst/>
          </a:prstGeom>
        </p:spPr>
      </p:pic>
      <p:sp>
        <p:nvSpPr>
          <p:cNvPr id="36" name="角丸四角形 35"/>
          <p:cNvSpPr/>
          <p:nvPr/>
        </p:nvSpPr>
        <p:spPr>
          <a:xfrm>
            <a:off x="4614316" y="8208809"/>
            <a:ext cx="2663246" cy="1008514"/>
          </a:xfrm>
          <a:prstGeom prst="roundRect">
            <a:avLst>
              <a:gd name="adj" fmla="val 10056"/>
            </a:avLst>
          </a:prstGeom>
          <a:solidFill>
            <a:schemeClr val="accent2">
              <a:lumMod val="75000"/>
            </a:schemeClr>
          </a:solidFill>
          <a:ln w="19050">
            <a:solidFill>
              <a:srgbClr val="B441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7" name="フローチャート: 処理 36"/>
          <p:cNvSpPr/>
          <p:nvPr/>
        </p:nvSpPr>
        <p:spPr>
          <a:xfrm>
            <a:off x="4644024" y="8231637"/>
            <a:ext cx="2615219" cy="491596"/>
          </a:xfrm>
          <a:prstGeom prst="flowChartProcess">
            <a:avLst/>
          </a:prstGeom>
          <a:noFill/>
          <a:ln w="2857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300" b="1" i="0" u="none" strike="noStrike" kern="1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被害にあっても、あきらめないで</a:t>
            </a:r>
            <a:endParaRPr kumimoji="0" lang="ja-JP" altLang="en-US" sz="1300" b="1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300" b="1" i="0" u="none" strike="noStrike" kern="1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消費者ホットライン</a:t>
            </a:r>
            <a:endParaRPr kumimoji="0" lang="ja-JP" altLang="en-US" sz="1300" b="1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38" name="フローチャート: 処理 37"/>
          <p:cNvSpPr/>
          <p:nvPr/>
        </p:nvSpPr>
        <p:spPr>
          <a:xfrm>
            <a:off x="4594535" y="8558121"/>
            <a:ext cx="2867025" cy="683895"/>
          </a:xfrm>
          <a:prstGeom prst="flowChartProcess">
            <a:avLst/>
          </a:prstGeom>
          <a:noFill/>
          <a:ln w="2857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2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☎１８８（いやや！）</a:t>
            </a:r>
            <a:endParaRPr kumimoji="0" lang="ja-JP" altLang="en-US" sz="105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※</a:t>
            </a:r>
            <a:r>
              <a:rPr kumimoji="0" lang="ja-JP" altLang="en-US" sz="12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局番なし</a:t>
            </a:r>
            <a:endParaRPr kumimoji="0" lang="ja-JP" altLang="en-US" sz="105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39" name="角丸四角形 38"/>
          <p:cNvSpPr/>
          <p:nvPr/>
        </p:nvSpPr>
        <p:spPr>
          <a:xfrm>
            <a:off x="247964" y="8207588"/>
            <a:ext cx="1994853" cy="101433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rgbClr val="B441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4875" y="8395604"/>
            <a:ext cx="13235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消費生活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FAQ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（チャットボット）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はこちら→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1447566" y="8318634"/>
            <a:ext cx="734872" cy="73411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427950" y="9001933"/>
            <a:ext cx="7925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大阪府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FAQ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92" name="角丸四角形 91"/>
          <p:cNvSpPr/>
          <p:nvPr/>
        </p:nvSpPr>
        <p:spPr>
          <a:xfrm>
            <a:off x="2467363" y="8207588"/>
            <a:ext cx="1994853" cy="101433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rgbClr val="B441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2421366" y="8358792"/>
            <a:ext cx="13235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若者向け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消費生活情報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サイト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はこちら→</a:t>
            </a:r>
          </a:p>
        </p:txBody>
      </p:sp>
      <p:sp>
        <p:nvSpPr>
          <p:cNvPr id="94" name="正方形/長方形 93"/>
          <p:cNvSpPr/>
          <p:nvPr/>
        </p:nvSpPr>
        <p:spPr>
          <a:xfrm>
            <a:off x="3616165" y="8318634"/>
            <a:ext cx="734872" cy="73411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3681254" y="8998519"/>
            <a:ext cx="7070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大阪市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HP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62596" y="323012"/>
            <a:ext cx="6971124" cy="5342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ja-JP" sz="2400" b="1" i="0" u="none" strike="noStrike" kern="1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4" name="図 3">
            <a:hlinkClick r:id="rId6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39733" y="8341632"/>
            <a:ext cx="687735" cy="687735"/>
          </a:xfrm>
          <a:prstGeom prst="rect">
            <a:avLst/>
          </a:prstGeom>
        </p:spPr>
      </p:pic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4FAF7B67-DE97-4E99-9A7A-E4F3A345BD52}"/>
              </a:ext>
            </a:extLst>
          </p:cNvPr>
          <p:cNvGrpSpPr/>
          <p:nvPr/>
        </p:nvGrpSpPr>
        <p:grpSpPr>
          <a:xfrm>
            <a:off x="5792677" y="9433684"/>
            <a:ext cx="1430448" cy="1037815"/>
            <a:chOff x="2429616" y="5925157"/>
            <a:chExt cx="1359789" cy="986045"/>
          </a:xfrm>
        </p:grpSpPr>
        <p:pic>
          <p:nvPicPr>
            <p:cNvPr id="32" name="図 31">
              <a:extLst>
                <a:ext uri="{FF2B5EF4-FFF2-40B4-BE49-F238E27FC236}">
                  <a16:creationId xmlns:a16="http://schemas.microsoft.com/office/drawing/2014/main" id="{506E58C9-107D-48B8-B5E4-90F19A1BFD3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29616" y="5925157"/>
              <a:ext cx="1359789" cy="851153"/>
            </a:xfrm>
            <a:prstGeom prst="rect">
              <a:avLst/>
            </a:prstGeom>
          </p:spPr>
        </p:pic>
        <p:sp>
          <p:nvSpPr>
            <p:cNvPr id="33" name="テキスト ボックス 17">
              <a:extLst>
                <a:ext uri="{FF2B5EF4-FFF2-40B4-BE49-F238E27FC236}">
                  <a16:creationId xmlns:a16="http://schemas.microsoft.com/office/drawing/2014/main" id="{D368C89B-A0C2-4A81-B13A-CA7CA0DB03D8}"/>
                </a:ext>
              </a:extLst>
            </p:cNvPr>
            <p:cNvSpPr txBox="1"/>
            <p:nvPr/>
          </p:nvSpPr>
          <p:spPr>
            <a:xfrm>
              <a:off x="2745927" y="6691885"/>
              <a:ext cx="727167" cy="2193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900" dirty="0"/>
                <a:t>©Expo 2025</a:t>
              </a:r>
              <a:endParaRPr kumimoji="1" lang="ja-JP" altLang="en-US" sz="900" dirty="0"/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E15C4A5A-A344-4DE7-8931-EB3D0806F73F}"/>
              </a:ext>
            </a:extLst>
          </p:cNvPr>
          <p:cNvGrpSpPr/>
          <p:nvPr/>
        </p:nvGrpSpPr>
        <p:grpSpPr>
          <a:xfrm>
            <a:off x="1473815" y="8343523"/>
            <a:ext cx="687735" cy="687600"/>
            <a:chOff x="1473815" y="8343523"/>
            <a:chExt cx="687735" cy="687600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D648123E-182A-4166-9394-CA67A559CD52}"/>
                </a:ext>
              </a:extLst>
            </p:cNvPr>
            <p:cNvSpPr/>
            <p:nvPr/>
          </p:nvSpPr>
          <p:spPr>
            <a:xfrm>
              <a:off x="1473815" y="8343523"/>
              <a:ext cx="687735" cy="68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10FFD14D-5334-4088-9F3F-A17A38905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550364" y="8410145"/>
              <a:ext cx="542574" cy="542574"/>
            </a:xfrm>
            <a:prstGeom prst="rect">
              <a:avLst/>
            </a:prstGeom>
          </p:spPr>
        </p:pic>
      </p:grp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D2C8BD73-F1EA-2133-AECE-45E6B17B4289}"/>
              </a:ext>
            </a:extLst>
          </p:cNvPr>
          <p:cNvSpPr/>
          <p:nvPr/>
        </p:nvSpPr>
        <p:spPr>
          <a:xfrm>
            <a:off x="140523" y="102350"/>
            <a:ext cx="3767532" cy="324939"/>
          </a:xfrm>
          <a:prstGeom prst="roundRect">
            <a:avLst/>
          </a:prstGeom>
          <a:solidFill>
            <a:srgbClr val="F0D290"/>
          </a:solidFill>
          <a:ln>
            <a:solidFill>
              <a:srgbClr val="F0D2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急増中！分電盤の点検商法に関するトラブル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138654-6F8F-7120-9C60-4515D32C713C}"/>
              </a:ext>
            </a:extLst>
          </p:cNvPr>
          <p:cNvSpPr txBox="1"/>
          <p:nvPr/>
        </p:nvSpPr>
        <p:spPr>
          <a:xfrm>
            <a:off x="173823" y="6776681"/>
            <a:ext cx="7167647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月１３日から開幕する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2025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年大阪・関西万博について、日本国際博覧会協会（万博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協会）は入場券の不特定多数への譲渡・転売を禁止しています。入場券の購入は、万博協会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のウェブサイト（電子チケット）やコンビニエンスストア、旅行代理店など、公式の販売手段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を利用し、フリーマーケットアプリなど、</a:t>
            </a:r>
            <a:r>
              <a:rPr kumimoji="1" lang="ja-JP" altLang="en-US" sz="13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不正に転売された入場券を購入しないように気を</a:t>
            </a:r>
            <a:endParaRPr kumimoji="1" lang="en-US" altLang="ja-JP" sz="13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</a:t>
            </a:r>
            <a:r>
              <a:rPr kumimoji="1" lang="ja-JP" altLang="en-US" sz="13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つけましょう。</a:t>
            </a:r>
            <a:endParaRPr kumimoji="1" lang="en-US" altLang="ja-JP" sz="13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（参考）大阪・関西万博チケットインフォメーション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  <a:hlinkClick r:id="rId10"/>
              </a:rPr>
              <a:t>https://www.expo2025.or.jp/tickets-index/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1EDBE762-E454-41A4-CF7E-BC91DC0EC277}"/>
              </a:ext>
            </a:extLst>
          </p:cNvPr>
          <p:cNvSpPr/>
          <p:nvPr/>
        </p:nvSpPr>
        <p:spPr>
          <a:xfrm>
            <a:off x="192654" y="6262304"/>
            <a:ext cx="4877489" cy="534212"/>
          </a:xfrm>
          <a:prstGeom prst="roundRect">
            <a:avLst/>
          </a:prstGeom>
          <a:solidFill>
            <a:srgbClr val="F0D290"/>
          </a:solidFill>
          <a:ln>
            <a:solidFill>
              <a:srgbClr val="F0D2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不正に転売された大阪・関西万博の入場券は、入場できない可能性があります！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3E461DF-DD22-4F24-2A06-EB2F49D3C854}"/>
              </a:ext>
            </a:extLst>
          </p:cNvPr>
          <p:cNvSpPr txBox="1"/>
          <p:nvPr/>
        </p:nvSpPr>
        <p:spPr>
          <a:xfrm>
            <a:off x="192654" y="584999"/>
            <a:ext cx="712326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独立行政法人国民生活センターの公表資料によると、分電盤の点検商法に関する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相談件数が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2024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年度に急増しています。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2024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11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月末時点で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2023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年度同期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と比べて</a:t>
            </a:r>
            <a:r>
              <a:rPr kumimoji="1" lang="ja-JP" altLang="en-US" sz="13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</a:t>
            </a:r>
            <a:r>
              <a:rPr kumimoji="1" lang="en-US" altLang="ja-JP" sz="13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25</a:t>
            </a:r>
            <a:r>
              <a:rPr kumimoji="1" lang="ja-JP" altLang="en-US" sz="13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倍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となっており、契約当事者の約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割が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70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歳以上の方です。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A0B665B-D5B4-A777-B3C8-72763E86322D}"/>
              </a:ext>
            </a:extLst>
          </p:cNvPr>
          <p:cNvSpPr/>
          <p:nvPr/>
        </p:nvSpPr>
        <p:spPr>
          <a:xfrm>
            <a:off x="218204" y="3945696"/>
            <a:ext cx="1008000" cy="288000"/>
          </a:xfrm>
          <a:prstGeom prst="rect">
            <a:avLst/>
          </a:prstGeom>
          <a:solidFill>
            <a:srgbClr val="F0D290"/>
          </a:solidFill>
          <a:ln>
            <a:solidFill>
              <a:srgbClr val="F0D2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アドバイス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C6D091F-F240-3C6E-AEA3-67754221106A}"/>
              </a:ext>
            </a:extLst>
          </p:cNvPr>
          <p:cNvSpPr/>
          <p:nvPr/>
        </p:nvSpPr>
        <p:spPr>
          <a:xfrm>
            <a:off x="218204" y="1443027"/>
            <a:ext cx="1008000" cy="288000"/>
          </a:xfrm>
          <a:prstGeom prst="rect">
            <a:avLst/>
          </a:prstGeom>
          <a:solidFill>
            <a:srgbClr val="F0D290"/>
          </a:solidFill>
          <a:ln>
            <a:solidFill>
              <a:srgbClr val="F0D2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相談事例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BA474EF-1A90-8CB0-4AF4-435301888EFB}"/>
              </a:ext>
            </a:extLst>
          </p:cNvPr>
          <p:cNvSpPr txBox="1"/>
          <p:nvPr/>
        </p:nvSpPr>
        <p:spPr>
          <a:xfrm>
            <a:off x="127040" y="1755396"/>
            <a:ext cx="722810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◆夜にブレーカーが落ちたので、ネット検索した「基本料金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1,000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円～」という業者を呼んだ。　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「分電盤の交換が必要」と言われ契約したが、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27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万円と高額だったのでその場で支払いはし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 なかった。やはり信頼できる業者に依頼したいと思い、解約を申し入れると、出張費・検査費合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わせて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12,000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円請求された。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◆コンセントの不具合でネットで探した業者を呼んだところ、「分電盤も交換しないと火事になる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 ことがある」と言われ、１９万円と高額だったが契約した。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◆電気のコードがショートして修理業者をネットで探して呼んだ。「分電盤の修理が必要」と言われ、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「現金で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40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万円を用意してほしい」と高額請求された。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68A853B-F44F-6A5D-0463-71B9F5C48D7C}"/>
              </a:ext>
            </a:extLst>
          </p:cNvPr>
          <p:cNvSpPr txBox="1"/>
          <p:nvPr/>
        </p:nvSpPr>
        <p:spPr>
          <a:xfrm>
            <a:off x="218204" y="4316085"/>
            <a:ext cx="714450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◆ネット広告の価格と実際の見積額が大きくかけ離れている場合、クーリング・オフができる場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 合があります。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◆</a:t>
            </a:r>
            <a:r>
              <a:rPr kumimoji="1" lang="ja-JP" altLang="en-US" sz="13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分電盤は</a:t>
            </a:r>
            <a:r>
              <a:rPr kumimoji="1" lang="en-US" altLang="ja-JP" sz="13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kumimoji="1" lang="ja-JP" altLang="en-US" sz="13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年に</a:t>
            </a:r>
            <a:r>
              <a:rPr kumimoji="1" lang="en-US" altLang="ja-JP" sz="13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13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回の無料法定点検があります。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調査員証を携帯した登録調査機関の調査員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 が点検を行うため、点検を受ける場合は事前に法定点検に関する周知の有無を確認し、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 相手の所属や点検の目的・根拠を示してもらいましょう。 法定点検では、点検後に調査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員が工事の契約を持ち掛けることはありません。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◆不安に思うようなことがあれば、一人で悩まず、すぐにお住まいの消費生活相談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窓口まで、ご相談ください。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3" name="図 22" descr="オレンジ, 座る, ボックス, 記号 が含まれている画像  自動的に生成された説明">
            <a:extLst>
              <a:ext uri="{FF2B5EF4-FFF2-40B4-BE49-F238E27FC236}">
                <a16:creationId xmlns:a16="http://schemas.microsoft.com/office/drawing/2014/main" id="{55D5F915-59CA-E4B3-8424-75F3647876B6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2304" y="536268"/>
            <a:ext cx="1060677" cy="705601"/>
          </a:xfrm>
          <a:prstGeom prst="rect">
            <a:avLst/>
          </a:prstGeom>
        </p:spPr>
      </p:pic>
      <p:pic>
        <p:nvPicPr>
          <p:cNvPr id="25" name="図 24" descr="ゲームのキャラクター  中程度の精度で自動的に生成された説明">
            <a:extLst>
              <a:ext uri="{FF2B5EF4-FFF2-40B4-BE49-F238E27FC236}">
                <a16:creationId xmlns:a16="http://schemas.microsoft.com/office/drawing/2014/main" id="{ADD9AD0B-C763-554D-F880-7409AB57B6F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0435" y="5077516"/>
            <a:ext cx="865864" cy="976574"/>
          </a:xfrm>
          <a:prstGeom prst="rect">
            <a:avLst/>
          </a:prstGeom>
        </p:spPr>
      </p:pic>
      <p:pic>
        <p:nvPicPr>
          <p:cNvPr id="27" name="図 26" descr="おもちゃ が含まれている画像  自動的に生成された説明">
            <a:extLst>
              <a:ext uri="{FF2B5EF4-FFF2-40B4-BE49-F238E27FC236}">
                <a16:creationId xmlns:a16="http://schemas.microsoft.com/office/drawing/2014/main" id="{831C328C-F800-12CF-B769-9A28B0CC2786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" y="6861936"/>
            <a:ext cx="787548" cy="929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589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1112</Words>
  <Application>Microsoft Office PowerPoint</Application>
  <PresentationFormat>ユーザー設定</PresentationFormat>
  <Paragraphs>80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BIZ UDPゴシック</vt:lpstr>
      <vt:lpstr>游ゴシック</vt:lpstr>
      <vt:lpstr>Arial</vt:lpstr>
      <vt:lpstr>Calibri</vt:lpstr>
      <vt:lpstr>Calibri Light</vt:lpstr>
      <vt:lpstr>Century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2025-02-28T01:29:47Z</dcterms:modified>
</cp:coreProperties>
</file>